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4"/>
    <p:sldMasterId id="2147483706" r:id="rId5"/>
    <p:sldMasterId id="2147483710" r:id="rId6"/>
  </p:sldMasterIdLst>
  <p:notesMasterIdLst>
    <p:notesMasterId r:id="rId34"/>
  </p:notesMasterIdLst>
  <p:sldIdLst>
    <p:sldId id="287" r:id="rId7"/>
    <p:sldId id="257" r:id="rId8"/>
    <p:sldId id="359" r:id="rId9"/>
    <p:sldId id="35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260" r:id="rId20"/>
    <p:sldId id="349" r:id="rId21"/>
    <p:sldId id="416" r:id="rId22"/>
    <p:sldId id="417" r:id="rId23"/>
    <p:sldId id="418" r:id="rId24"/>
    <p:sldId id="400" r:id="rId25"/>
    <p:sldId id="361" r:id="rId26"/>
    <p:sldId id="269" r:id="rId27"/>
    <p:sldId id="419" r:id="rId28"/>
    <p:sldId id="398" r:id="rId29"/>
    <p:sldId id="397" r:id="rId30"/>
    <p:sldId id="401" r:id="rId31"/>
    <p:sldId id="420" r:id="rId32"/>
    <p:sldId id="421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Poppins SemiBold" panose="00000700000000000000" pitchFamily="2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Condensed" panose="02000000000000000000" pitchFamily="2" charset="0"/>
      <p:regular r:id="rId51"/>
      <p:bold r:id="rId52"/>
      <p:italic r:id="rId53"/>
      <p:boldItalic r:id="rId54"/>
    </p:embeddedFont>
    <p:embeddedFont>
      <p:font typeface="Roboto Condensed Light" panose="02000000000000000000" pitchFamily="2" charset="0"/>
      <p:regular r:id="rId55"/>
      <p: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E3"/>
    <a:srgbClr val="1E1E1E"/>
    <a:srgbClr val="CC66FF"/>
    <a:srgbClr val="FF66CC"/>
    <a:srgbClr val="EC5629"/>
    <a:srgbClr val="2F4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0B86B-9CD8-4F28-968F-3EE9F41D1412}" v="10" dt="2023-10-23T14:38:57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1" autoAdjust="0"/>
    <p:restoredTop sz="94660"/>
  </p:normalViewPr>
  <p:slideViewPr>
    <p:cSldViewPr snapToGrid="0">
      <p:cViewPr>
        <p:scale>
          <a:sx n="83" d="100"/>
          <a:sy n="83" d="100"/>
        </p:scale>
        <p:origin x="51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db009564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db009564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3db009564f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471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61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11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918337e8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918337e8e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3918337e8e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373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969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174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531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75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db009564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db009564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3db009564f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47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38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91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9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636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180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918337e8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918337e8e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3918337e8e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918337e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918337e8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3918337e8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02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lcm.at/" TargetMode="External"/><Relationship Id="rId7" Type="http://schemas.openxmlformats.org/officeDocument/2006/relationships/hyperlink" Target="http://www.facebook.com/linzcenterofmechatronics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://www.linkedin.com/company/linz-center-of-mechatronics" TargetMode="Externa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lcm.at/" TargetMode="External"/><Relationship Id="rId7" Type="http://schemas.openxmlformats.org/officeDocument/2006/relationships/hyperlink" Target="http://www.facebook.com/linzcenterofmechatronics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://www.linkedin.com/company/linz-center-of-mechatronics" TargetMode="Externa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iware.org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iware.org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iware.org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iware.org/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lcm.at/" TargetMode="External"/><Relationship Id="rId7" Type="http://schemas.openxmlformats.org/officeDocument/2006/relationships/hyperlink" Target="http://www.facebook.com/linzcenterofmechatronics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://www.linkedin.com/company/linz-center-of-mechatronics" TargetMode="Externa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lcm.at/" TargetMode="External"/><Relationship Id="rId7" Type="http://schemas.openxmlformats.org/officeDocument/2006/relationships/hyperlink" Target="http://www.facebook.com/linzcenterofmechatronics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://www.linkedin.com/company/linz-center-of-mechatronics" TargetMode="Externa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38BCC6-21EC-4423-92C6-E28F6407C17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9CDDE0EB-0D01-4569-A492-ADBC50598DE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94389" y="1977425"/>
            <a:ext cx="5092697" cy="5656952"/>
          </a:xfrm>
        </p:spPr>
        <p:txBody>
          <a:bodyPr>
            <a:normAutofit/>
          </a:bodyPr>
          <a:lstStyle>
            <a:lvl1pPr marL="402432" indent="-402432">
              <a:buSzPct val="100000"/>
              <a:buFont typeface="+mj-lt"/>
              <a:buAutoNum type="arabicPeriod"/>
              <a:defRPr sz="360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/>
              <a:t>Chapter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2A7AB0B-B598-491E-8062-74238671E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7678">
            <a:off x="1977442" y="4174683"/>
            <a:ext cx="4516556" cy="43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9458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CM_SLOGAN.png" descr="LCM_SLOGAN.png">
            <a:extLst>
              <a:ext uri="{FF2B5EF4-FFF2-40B4-BE49-F238E27FC236}">
                <a16:creationId xmlns:a16="http://schemas.microsoft.com/office/drawing/2014/main" id="{83AC6CAB-3677-42CB-9287-4A19CB63B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1972" y="3788067"/>
            <a:ext cx="9104057" cy="271086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18381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150A29-6E95-4E89-8EC6-2F8A42C44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endfolie.jpg" descr="endfolie.jpg">
            <a:extLst>
              <a:ext uri="{FF2B5EF4-FFF2-40B4-BE49-F238E27FC236}">
                <a16:creationId xmlns:a16="http://schemas.microsoft.com/office/drawing/2014/main" id="{A8303986-7D3E-452B-8C0C-68395789E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4525"/>
            <a:ext cx="18288000" cy="6457950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Rechteck">
            <a:extLst>
              <a:ext uri="{FF2B5EF4-FFF2-40B4-BE49-F238E27FC236}">
                <a16:creationId xmlns:a16="http://schemas.microsoft.com/office/drawing/2014/main" id="{03A8400D-9E6B-403D-A04B-D410FABEEE77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9BC5A7-2E3F-4B9E-B014-42D5BF4133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2834" y="3945901"/>
            <a:ext cx="12908313" cy="1015658"/>
          </a:xfrm>
        </p:spPr>
        <p:txBody>
          <a:bodyPr/>
          <a:lstStyle>
            <a:lvl1pPr marL="0" indent="0" algn="ctr">
              <a:buNone/>
              <a:defRPr sz="6600" b="1">
                <a:solidFill>
                  <a:srgbClr val="009FE3"/>
                </a:solidFill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5F554FD0-4422-47E3-936E-33352A0D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4912204"/>
            <a:ext cx="8331888" cy="1015658"/>
          </a:xfrm>
        </p:spPr>
        <p:txBody>
          <a:bodyPr/>
          <a:lstStyle>
            <a:lvl1pPr marL="0" indent="0" algn="l">
              <a:buNone/>
              <a:defRPr sz="4800" b="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6330174B-0FB5-43F0-B3EF-FE31FA33D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822" y="1176580"/>
            <a:ext cx="13649325" cy="466754"/>
          </a:xfrm>
        </p:spPr>
        <p:txBody>
          <a:bodyPr/>
          <a:lstStyle>
            <a:lvl1pPr marL="0" indent="0" algn="l">
              <a:buNone/>
              <a:defRPr kumimoji="0" lang="de-DE" sz="2400" b="0" i="0" u="none" strike="noStrike" cap="none" spc="23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Name und Titel, Position-Bezeichnung, Tel: +43 (0)732 2468 </a:t>
            </a:r>
            <a:r>
              <a:rPr lang="de-DE" err="1"/>
              <a:t>xxxx</a:t>
            </a:r>
            <a:r>
              <a:rPr lang="de-DE"/>
              <a:t>, E-Mail, www.lcm.at</a:t>
            </a:r>
          </a:p>
          <a:p>
            <a:pPr lvl="0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875BCB6-CD85-487C-BCC3-90E1B88A42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8879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">
            <a:extLst>
              <a:ext uri="{FF2B5EF4-FFF2-40B4-BE49-F238E27FC236}">
                <a16:creationId xmlns:a16="http://schemas.microsoft.com/office/drawing/2014/main" id="{B1FD8669-8B3A-40DB-8F9C-4C286ADE420C}"/>
              </a:ext>
            </a:extLst>
          </p:cNvPr>
          <p:cNvSpPr/>
          <p:nvPr userDrawn="1"/>
        </p:nvSpPr>
        <p:spPr>
          <a:xfrm>
            <a:off x="-13289" y="1914524"/>
            <a:ext cx="18288000" cy="6457949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150A29-6E95-4E89-8EC6-2F8A42C44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Rechteck">
            <a:extLst>
              <a:ext uri="{FF2B5EF4-FFF2-40B4-BE49-F238E27FC236}">
                <a16:creationId xmlns:a16="http://schemas.microsoft.com/office/drawing/2014/main" id="{03A8400D-9E6B-403D-A04B-D410FABEEE77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9BC5A7-2E3F-4B9E-B014-42D5BF4133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2834" y="3945901"/>
            <a:ext cx="12908313" cy="1015658"/>
          </a:xfrm>
        </p:spPr>
        <p:txBody>
          <a:bodyPr/>
          <a:lstStyle>
            <a:lvl1pPr marL="0" indent="0" algn="ctr">
              <a:buNone/>
              <a:defRPr sz="6600" b="1">
                <a:solidFill>
                  <a:srgbClr val="009FE3"/>
                </a:solidFill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5F554FD0-4422-47E3-936E-33352A0D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4912204"/>
            <a:ext cx="8331888" cy="1015658"/>
          </a:xfrm>
        </p:spPr>
        <p:txBody>
          <a:bodyPr/>
          <a:lstStyle>
            <a:lvl1pPr marL="0" indent="0" algn="l">
              <a:buNone/>
              <a:defRPr sz="4800" b="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6330174B-0FB5-43F0-B3EF-FE31FA33D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822" y="1176579"/>
            <a:ext cx="13649325" cy="492633"/>
          </a:xfrm>
        </p:spPr>
        <p:txBody>
          <a:bodyPr/>
          <a:lstStyle>
            <a:lvl1pPr marL="0" indent="0" algn="l">
              <a:buNone/>
              <a:defRPr kumimoji="0" lang="de-DE" sz="2400" b="0" i="0" u="none" strike="noStrike" cap="none" spc="23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Name und Titel, Position-Bezeichnung, Tel: +43 (0)732 2468 </a:t>
            </a:r>
            <a:r>
              <a:rPr lang="de-DE" err="1"/>
              <a:t>xxxx</a:t>
            </a:r>
            <a:r>
              <a:rPr lang="de-DE"/>
              <a:t>, E-Mail, www.lcm.at</a:t>
            </a:r>
          </a:p>
          <a:p>
            <a:pPr lvl="0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4EF2FC1-9244-4986-94CD-736DE492E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4883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775854-26B7-45D9-9BDC-1CCAE574E866}"/>
              </a:ext>
            </a:extLst>
          </p:cNvPr>
          <p:cNvGrpSpPr/>
          <p:nvPr userDrawn="1"/>
        </p:nvGrpSpPr>
        <p:grpSpPr>
          <a:xfrm>
            <a:off x="0" y="1326849"/>
            <a:ext cx="18288000" cy="7601025"/>
            <a:chOff x="0" y="904614"/>
            <a:chExt cx="12192000" cy="5067350"/>
          </a:xfrm>
        </p:grpSpPr>
        <p:pic>
          <p:nvPicPr>
            <p:cNvPr id="24" name="Grafik 23" descr="Ein Bild, das Text, Mann, Person enthält.&#10;&#10;Automatisch generierte Beschreibung">
              <a:extLst>
                <a:ext uri="{FF2B5EF4-FFF2-40B4-BE49-F238E27FC236}">
                  <a16:creationId xmlns:a16="http://schemas.microsoft.com/office/drawing/2014/main" id="{CA276EDD-7736-457D-974B-9BDE979D2D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56"/>
            <a:stretch/>
          </p:blipFill>
          <p:spPr>
            <a:xfrm>
              <a:off x="0" y="904614"/>
              <a:ext cx="12192000" cy="506735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C12DBEDC-6296-4518-9814-AFAD14DEEC96}"/>
                </a:ext>
              </a:extLst>
            </p:cNvPr>
            <p:cNvSpPr/>
            <p:nvPr userDrawn="1"/>
          </p:nvSpPr>
          <p:spPr>
            <a:xfrm>
              <a:off x="0" y="3294435"/>
              <a:ext cx="12192000" cy="28041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ctr" defTabSz="6191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spc="0" normalizeH="0" baseline="0">
                <a:ln>
                  <a:noFill/>
                </a:ln>
                <a:noFill/>
                <a:effectLst/>
                <a:uFillTx/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38BCC6-21EC-4423-92C6-E28F6407C17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CCC683C-8F20-4655-9C62-E92A81DE8A4B}"/>
              </a:ext>
            </a:extLst>
          </p:cNvPr>
          <p:cNvSpPr txBox="1"/>
          <p:nvPr userDrawn="1"/>
        </p:nvSpPr>
        <p:spPr>
          <a:xfrm>
            <a:off x="878654" y="474544"/>
            <a:ext cx="3252476" cy="8156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800" b="1" i="0" u="none" strike="noStrike" cap="none" spc="0" normalizeH="0" baseline="0">
                <a:ln>
                  <a:noFill/>
                </a:ln>
                <a:solidFill>
                  <a:srgbClr val="6F707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Agenda</a:t>
            </a:r>
            <a:endParaRPr kumimoji="0" lang="de-AT" sz="4800" b="1" i="0" u="none" strike="noStrike" cap="none" spc="0" normalizeH="0" baseline="0">
              <a:ln>
                <a:noFill/>
              </a:ln>
              <a:solidFill>
                <a:srgbClr val="6F7072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9CDDE0EB-0D01-4569-A492-ADBC50598DE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94389" y="1977425"/>
            <a:ext cx="5092697" cy="5656952"/>
          </a:xfrm>
        </p:spPr>
        <p:txBody>
          <a:bodyPr>
            <a:normAutofit/>
          </a:bodyPr>
          <a:lstStyle>
            <a:lvl1pPr marL="402432" indent="-402432">
              <a:buSzPct val="100000"/>
              <a:buFont typeface="+mj-lt"/>
              <a:buAutoNum type="arabicPeriod"/>
              <a:defRPr sz="3600">
                <a:solidFill>
                  <a:srgbClr val="6F707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Chapter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2A7AB0B-B598-491E-8062-74238671E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7678">
            <a:off x="1977442" y="4174683"/>
            <a:ext cx="4516556" cy="43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931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D381AD9-E6F2-45B1-A8BC-EADE19395CAF}"/>
              </a:ext>
            </a:extLst>
          </p:cNvPr>
          <p:cNvGrpSpPr/>
          <p:nvPr userDrawn="1"/>
        </p:nvGrpSpPr>
        <p:grpSpPr>
          <a:xfrm>
            <a:off x="0" y="1326849"/>
            <a:ext cx="18288000" cy="7601025"/>
            <a:chOff x="0" y="904614"/>
            <a:chExt cx="12192000" cy="5067350"/>
          </a:xfrm>
        </p:grpSpPr>
        <p:pic>
          <p:nvPicPr>
            <p:cNvPr id="20" name="Grafik 19" descr="Ein Bild, das Text, Mann, Person enthält.&#10;&#10;Automatisch generierte Beschreibung">
              <a:extLst>
                <a:ext uri="{FF2B5EF4-FFF2-40B4-BE49-F238E27FC236}">
                  <a16:creationId xmlns:a16="http://schemas.microsoft.com/office/drawing/2014/main" id="{E7ACA01D-200D-4CF5-A1E1-69DD965DB0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56"/>
            <a:stretch/>
          </p:blipFill>
          <p:spPr>
            <a:xfrm>
              <a:off x="0" y="904614"/>
              <a:ext cx="12192000" cy="5067350"/>
            </a:xfrm>
            <a:prstGeom prst="rect">
              <a:avLst/>
            </a:prstGeom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5F005700-7F65-4F11-8F49-C04CEC3A08AB}"/>
                </a:ext>
              </a:extLst>
            </p:cNvPr>
            <p:cNvSpPr/>
            <p:nvPr userDrawn="1"/>
          </p:nvSpPr>
          <p:spPr>
            <a:xfrm>
              <a:off x="0" y="3294435"/>
              <a:ext cx="12192000" cy="28041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ctr" defTabSz="6191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spc="0" normalizeH="0" baseline="0">
                <a:ln>
                  <a:noFill/>
                </a:ln>
                <a:noFill/>
                <a:effectLst/>
                <a:uFillTx/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38BCC6-21EC-4423-92C6-E28F6407C17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55D85D-3784-4BDA-AF61-8871D316F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804" y="4330442"/>
            <a:ext cx="9218384" cy="813059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6F7072"/>
                </a:solidFill>
                <a:latin typeface="+mj-lt"/>
              </a:defRPr>
            </a:lvl1pPr>
          </a:lstStyle>
          <a:p>
            <a:pPr lvl="0"/>
            <a:r>
              <a:rPr lang="de-DE"/>
              <a:t>Aktuelles Chapter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5EC985-73E4-4C9A-829D-3FCBFB4CF2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7678">
            <a:off x="1977442" y="4174683"/>
            <a:ext cx="4516556" cy="433078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C51EC5-868D-4723-B518-C6091F0DF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8397" y="6015428"/>
            <a:ext cx="1267634" cy="6078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E5C2B6-4E38-41CD-968D-873AE7C7AE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804" y="5120397"/>
            <a:ext cx="9594057" cy="840582"/>
          </a:xfrm>
        </p:spPr>
        <p:txBody>
          <a:bodyPr/>
          <a:lstStyle>
            <a:lvl1pPr marL="0" indent="0">
              <a:buNone/>
              <a:defRPr>
                <a:solidFill>
                  <a:srgbClr val="009FE3"/>
                </a:solidFill>
              </a:defRPr>
            </a:lvl1pPr>
          </a:lstStyle>
          <a:p>
            <a:pPr lvl="0"/>
            <a:r>
              <a:rPr lang="de-DE"/>
              <a:t>Untertitel oder Name</a:t>
            </a:r>
          </a:p>
        </p:txBody>
      </p:sp>
    </p:spTree>
    <p:extLst>
      <p:ext uri="{BB962C8B-B14F-4D97-AF65-F5344CB8AC3E}">
        <p14:creationId xmlns:p14="http://schemas.microsoft.com/office/powerpoint/2010/main" val="30115249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reis durch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Text, Raum, Spielhaus, Szene enthält.&#10;&#10;Automatisch generierte Beschreibung">
            <a:extLst>
              <a:ext uri="{FF2B5EF4-FFF2-40B4-BE49-F238E27FC236}">
                <a16:creationId xmlns:a16="http://schemas.microsoft.com/office/drawing/2014/main" id="{4B92479F-D7E8-4867-9A3A-E6254C711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92" y="2969639"/>
            <a:ext cx="4534214" cy="4347716"/>
          </a:xfrm>
          <a:prstGeom prst="rect">
            <a:avLst/>
          </a:prstGeom>
        </p:spPr>
      </p:pic>
      <p:pic>
        <p:nvPicPr>
          <p:cNvPr id="44" name="pagina.png" descr="pagi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2104" y="9260028"/>
            <a:ext cx="1791486" cy="1026372"/>
          </a:xfrm>
          <a:prstGeom prst="rect">
            <a:avLst/>
          </a:prstGeom>
          <a:ln w="3175">
            <a:miter lim="400000"/>
          </a:ln>
        </p:spPr>
      </p:pic>
      <p:pic>
        <p:nvPicPr>
          <p:cNvPr id="46" name="LCM_Logo.jpg" descr="LCM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8554" y="9312251"/>
            <a:ext cx="2444330" cy="525269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E1F26D0-6F64-41FB-9007-436AA250D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37874" y="221810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CAAD7A78-D4E9-48BF-9CD5-050DFC03F5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7874" y="2639664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FF46743E-CFC2-48FB-ADC5-B5A75F2AD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5142" y="4592777"/>
            <a:ext cx="2177717" cy="110144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A3F19BB-5029-4720-9C0F-ECB1186A13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70838" y="3574846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D75F5D3D-4E7B-409E-A656-CD8BD8DB91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070838" y="399640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2560E6A-58B7-4864-B552-398F0677D7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49509" y="713807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0AAA23D9-CD91-455C-A897-735093DF84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49509" y="755963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1EC12527-C58D-4A4F-BA7E-761537AB96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77972" y="5582410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D0C196D-2852-4C65-8D99-26F5CFE542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77972" y="6003970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165992D-B81E-466A-9ADB-22888E5C39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6930191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27370141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reis durch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3A747E7-2AC2-4C8E-86EE-F62B25D42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65" y="2975735"/>
            <a:ext cx="4533467" cy="4347000"/>
          </a:xfrm>
          <a:prstGeom prst="rect">
            <a:avLst/>
          </a:prstGeom>
        </p:spPr>
      </p:pic>
      <p:pic>
        <p:nvPicPr>
          <p:cNvPr id="56" name="pagina.png" descr="pagi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2104" y="9260028"/>
            <a:ext cx="1791486" cy="1026372"/>
          </a:xfrm>
          <a:prstGeom prst="rect">
            <a:avLst/>
          </a:prstGeom>
          <a:ln w="3175">
            <a:miter lim="400000"/>
          </a:ln>
        </p:spPr>
      </p:pic>
      <p:pic>
        <p:nvPicPr>
          <p:cNvPr id="58" name="LCM_Logo.jpg" descr="LCM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8554" y="9312251"/>
            <a:ext cx="2444330" cy="525269"/>
          </a:xfrm>
          <a:prstGeom prst="rect">
            <a:avLst/>
          </a:prstGeom>
          <a:ln w="3175">
            <a:miter lim="400000"/>
          </a:ln>
        </p:spPr>
      </p:pic>
      <p:sp>
        <p:nvSpPr>
          <p:cNvPr id="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A8FC85-C53F-4465-9FA1-9DB83F6771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5142" y="4592777"/>
            <a:ext cx="2177717" cy="1101443"/>
          </a:xfrm>
        </p:spPr>
        <p:txBody>
          <a:bodyPr/>
          <a:lstStyle>
            <a:lvl1pPr marL="0" indent="0" algn="ctr">
              <a:buNone/>
              <a:defRPr sz="2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C611EE67-E69A-4B50-86AF-474A99E223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24566" y="2033789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524DB19A-AA64-4FBC-B637-4E0104D86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4566" y="2455349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41EC5460-4485-41F6-866B-4D2405495C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293" y="3986902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CDE2F436-9B83-4D9B-9447-EF7AD0CB07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49293" y="4408462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90CFC09C-0153-4972-BA9B-807F1293A2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01020" y="2842411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836CE32E-7AC9-429E-8DB9-FE5CC50005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01020" y="3263971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FA4D7282-3E37-4AE9-9141-D59197E97C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537439" y="5655770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FD2C8B0-E7A4-4A38-A8BF-8712BB7E07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537439" y="6077330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8325FB9F-9126-43E9-8DA0-8F52DBA741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72168" y="763094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DA9866C6-F41D-4599-8FD3-5F597EDB4E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72168" y="805250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3D19DF71-A279-409F-B8AD-3548275B90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971022" y="6616084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D848095A-CB50-4A42-B558-0445DFEC5DA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71022" y="7037644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78B19BB5-5E23-4FF9-AFB1-606B3A960CD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6930191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42687388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reis durch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11256C-45CD-420D-8634-7536A621F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65" y="2859657"/>
            <a:ext cx="4533467" cy="4347000"/>
          </a:xfrm>
          <a:prstGeom prst="rect">
            <a:avLst/>
          </a:prstGeom>
        </p:spPr>
      </p:pic>
      <p:pic>
        <p:nvPicPr>
          <p:cNvPr id="68" name="pagina.png" descr="pagi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2104" y="9260028"/>
            <a:ext cx="1791486" cy="1026372"/>
          </a:xfrm>
          <a:prstGeom prst="rect">
            <a:avLst/>
          </a:prstGeom>
          <a:ln w="3175">
            <a:miter lim="400000"/>
          </a:ln>
        </p:spPr>
      </p:pic>
      <p:pic>
        <p:nvPicPr>
          <p:cNvPr id="70" name="LCM_Logo.jpg" descr="LCM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8554" y="9312251"/>
            <a:ext cx="2444330" cy="525269"/>
          </a:xfrm>
          <a:prstGeom prst="rect">
            <a:avLst/>
          </a:prstGeom>
          <a:ln w="3175">
            <a:miter lim="400000"/>
          </a:ln>
        </p:spPr>
      </p:pic>
      <p:sp>
        <p:nvSpPr>
          <p:cNvPr id="7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FD28AF4E-9CCE-4E10-8F56-686DE0CC1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5142" y="4592777"/>
            <a:ext cx="2177717" cy="1101443"/>
          </a:xfrm>
        </p:spPr>
        <p:txBody>
          <a:bodyPr/>
          <a:lstStyle>
            <a:lvl1pPr marL="0" indent="0" algn="ctr">
              <a:buNone/>
              <a:defRPr sz="2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43073F7F-C1FA-4962-A902-EF5FC1ACB2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4815" y="1879346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6B96D162-B8D4-43EF-ABCB-436380CFD5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4815" y="2300906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75B4CEA-4FC2-41BB-BD58-9E5C90A0AF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756118" y="2901427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519095FA-A177-41AE-B8C7-81F860888C3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756118" y="3322987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39A46FB6-39AC-48F8-9298-F77E1AEDFE6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756118" y="638694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F378D9B-86C8-468E-B953-46E4E7DBDA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756118" y="6771010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5" name="Textplatzhalter 2">
            <a:extLst>
              <a:ext uri="{FF2B5EF4-FFF2-40B4-BE49-F238E27FC236}">
                <a16:creationId xmlns:a16="http://schemas.microsoft.com/office/drawing/2014/main" id="{43005E37-9455-467A-B9A8-D299BDC1E2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02089" y="760118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00E0E393-A681-49A0-8645-542226AA68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02089" y="8022745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C4F7200D-9157-401F-80C4-4D222824C12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40002" y="6663491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8" name="Textplatzhalter 2">
            <a:extLst>
              <a:ext uri="{FF2B5EF4-FFF2-40B4-BE49-F238E27FC236}">
                <a16:creationId xmlns:a16="http://schemas.microsoft.com/office/drawing/2014/main" id="{3DA2366A-29BF-4A44-9E4F-FAC96CF0C45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40002" y="7085051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9" name="Textplatzhalter 2">
            <a:extLst>
              <a:ext uri="{FF2B5EF4-FFF2-40B4-BE49-F238E27FC236}">
                <a16:creationId xmlns:a16="http://schemas.microsoft.com/office/drawing/2014/main" id="{8942392A-EB54-4B15-836D-2B787D42C7D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24712" y="4848844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CE35084F-3DA6-4B23-90EC-CDBE3A1D8C9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24712" y="5270403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52" name="Textplatzhalter 2">
            <a:extLst>
              <a:ext uri="{FF2B5EF4-FFF2-40B4-BE49-F238E27FC236}">
                <a16:creationId xmlns:a16="http://schemas.microsoft.com/office/drawing/2014/main" id="{2BE19BC7-4FAC-403B-ACD8-1A40E29DB3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358440" y="4629772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732269BD-E08F-4B04-BDFD-50FFEA39AF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358440" y="5051332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54" name="Textplatzhalter 2">
            <a:extLst>
              <a:ext uri="{FF2B5EF4-FFF2-40B4-BE49-F238E27FC236}">
                <a16:creationId xmlns:a16="http://schemas.microsoft.com/office/drawing/2014/main" id="{68B1D388-358B-4E5D-8571-A12EAA4FD94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394071" y="3243983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F72ABBB2-0482-4C8C-9139-B6498446D6F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94071" y="3665543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6130143D-49CB-4A84-BED2-5D4BD248C4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6930191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88802160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reis durch6 mit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C65FBD-6991-4D3F-B689-C417085E03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65" y="2969997"/>
            <a:ext cx="4533467" cy="4347000"/>
          </a:xfrm>
          <a:prstGeom prst="rect">
            <a:avLst/>
          </a:prstGeom>
        </p:spPr>
      </p:pic>
      <p:pic>
        <p:nvPicPr>
          <p:cNvPr id="68" name="pagina.png" descr="pagi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2104" y="9260028"/>
            <a:ext cx="1791486" cy="1026372"/>
          </a:xfrm>
          <a:prstGeom prst="rect">
            <a:avLst/>
          </a:prstGeom>
          <a:ln w="3175">
            <a:miter lim="400000"/>
          </a:ln>
        </p:spPr>
      </p:pic>
      <p:pic>
        <p:nvPicPr>
          <p:cNvPr id="70" name="LCM_Logo.jpg" descr="LCM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8554" y="9312251"/>
            <a:ext cx="2444330" cy="525269"/>
          </a:xfrm>
          <a:prstGeom prst="rect">
            <a:avLst/>
          </a:prstGeom>
          <a:ln w="3175">
            <a:miter lim="400000"/>
          </a:ln>
        </p:spPr>
      </p:pic>
      <p:sp>
        <p:nvSpPr>
          <p:cNvPr id="7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FD28AF4E-9CCE-4E10-8F56-686DE0CC1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5142" y="4592777"/>
            <a:ext cx="2177717" cy="1101443"/>
          </a:xfrm>
        </p:spPr>
        <p:txBody>
          <a:bodyPr/>
          <a:lstStyle>
            <a:lvl1pPr marL="0" indent="0" algn="ctr">
              <a:buNone/>
              <a:defRPr sz="2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43073F7F-C1FA-4962-A902-EF5FC1ACB2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24566" y="2033789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6B96D162-B8D4-43EF-ABCB-436380CFD5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4566" y="2455349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75B4CEA-4FC2-41BB-BD58-9E5C90A0AF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211857" y="2844317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519095FA-A177-41AE-B8C7-81F860888C3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211857" y="3265877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39A46FB6-39AC-48F8-9298-F77E1AEDFE6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946147" y="5656724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F378D9B-86C8-468E-B953-46E4E7DBDA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946147" y="6078284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5" name="Textplatzhalter 2">
            <a:extLst>
              <a:ext uri="{FF2B5EF4-FFF2-40B4-BE49-F238E27FC236}">
                <a16:creationId xmlns:a16="http://schemas.microsoft.com/office/drawing/2014/main" id="{43005E37-9455-467A-B9A8-D299BDC1E2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83057" y="7626011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00E0E393-A681-49A0-8645-542226AA68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83057" y="8047571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C4F7200D-9157-401F-80C4-4D222824C12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97893" y="7020136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48" name="Textplatzhalter 2">
            <a:extLst>
              <a:ext uri="{FF2B5EF4-FFF2-40B4-BE49-F238E27FC236}">
                <a16:creationId xmlns:a16="http://schemas.microsoft.com/office/drawing/2014/main" id="{3DA2366A-29BF-4A44-9E4F-FAC96CF0C45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397893" y="7441696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9" name="Textplatzhalter 2">
            <a:extLst>
              <a:ext uri="{FF2B5EF4-FFF2-40B4-BE49-F238E27FC236}">
                <a16:creationId xmlns:a16="http://schemas.microsoft.com/office/drawing/2014/main" id="{8942392A-EB54-4B15-836D-2B787D42C7D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058458" y="4105402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459BD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CE35084F-3DA6-4B23-90EC-CDBE3A1D8C9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058458" y="4526962"/>
            <a:ext cx="3308058" cy="36863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6F70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B33CA8AD-C23B-4F9D-827E-98347D6484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6930191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90335590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8F409-45DA-4E12-95E2-E36CB3EA4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3610" y="859023"/>
            <a:ext cx="12366852" cy="853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FBA999-02F3-4C7B-BF21-E78C38897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5F3C1-67BF-439C-AC62-D8F184FA09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3610" y="1766464"/>
            <a:ext cx="12366852" cy="454652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009FE3"/>
                </a:solidFill>
                <a:latin typeface="Arial" panose="020B0604020202020204" pitchFamily="34" charset="0"/>
                <a:ea typeface="Roboto Condensed Light" panose="020B06040202020202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7BC9EC-D394-43ED-A3D4-62DBCD1BD8F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83610" y="2755025"/>
            <a:ext cx="15920775" cy="5344511"/>
          </a:xfrm>
        </p:spPr>
        <p:txBody>
          <a:bodyPr>
            <a:normAutofit/>
          </a:bodyPr>
          <a:lstStyle>
            <a:lvl1pPr marL="673895" indent="-42624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360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1612107" indent="-450057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3000">
                <a:solidFill>
                  <a:srgbClr val="6F707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2426495" indent="-35004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2400">
                <a:solidFill>
                  <a:srgbClr val="6F707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69F2878D-706B-402C-AD68-80BBE3514AB5}"/>
              </a:ext>
            </a:extLst>
          </p:cNvPr>
          <p:cNvSpPr/>
          <p:nvPr userDrawn="1"/>
        </p:nvSpPr>
        <p:spPr>
          <a:xfrm>
            <a:off x="904875" y="816479"/>
            <a:ext cx="16478250" cy="1433246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">
            <a:extLst>
              <a:ext uri="{FF2B5EF4-FFF2-40B4-BE49-F238E27FC236}">
                <a16:creationId xmlns:a16="http://schemas.microsoft.com/office/drawing/2014/main" id="{4736C497-7AA0-4A56-A308-DBA071A55638}"/>
              </a:ext>
            </a:extLst>
          </p:cNvPr>
          <p:cNvSpPr/>
          <p:nvPr userDrawn="1"/>
        </p:nvSpPr>
        <p:spPr>
          <a:xfrm>
            <a:off x="904869" y="2488569"/>
            <a:ext cx="16478256" cy="5894745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8" name="Rechteck">
            <a:extLst>
              <a:ext uri="{FF2B5EF4-FFF2-40B4-BE49-F238E27FC236}">
                <a16:creationId xmlns:a16="http://schemas.microsoft.com/office/drawing/2014/main" id="{C81D45BA-31FB-4118-8F2F-00C1580A307B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2446169-842F-43A5-B8B2-46439E87A1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81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38BCC6-21EC-4423-92C6-E28F6407C17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55D85D-3784-4BDA-AF61-8871D316F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804" y="4330442"/>
            <a:ext cx="9218384" cy="813059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Aktuelles Chapter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5EC985-73E4-4C9A-829D-3FCBFB4CF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7678">
            <a:off x="1977440" y="4174685"/>
            <a:ext cx="4516556" cy="433078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C51EC5-868D-4723-B518-C6091F0DF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8397" y="6036176"/>
            <a:ext cx="1267634" cy="607803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E5C2B6-4E38-41CD-968D-873AE7C7AE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804" y="5120397"/>
            <a:ext cx="9594057" cy="840582"/>
          </a:xfrm>
        </p:spPr>
        <p:txBody>
          <a:bodyPr/>
          <a:lstStyle>
            <a:lvl1pPr marL="0" indent="0">
              <a:buNone/>
              <a:defRPr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Untertitel oder Name</a:t>
            </a:r>
          </a:p>
        </p:txBody>
      </p:sp>
    </p:spTree>
    <p:extLst>
      <p:ext uri="{BB962C8B-B14F-4D97-AF65-F5344CB8AC3E}">
        <p14:creationId xmlns:p14="http://schemas.microsoft.com/office/powerpoint/2010/main" val="26092023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1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FBA999-02F3-4C7B-BF21-E78C38897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7BC9EC-D394-43ED-A3D4-62DBCD1BD8F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83610" y="2755025"/>
            <a:ext cx="15920775" cy="5344511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69F2878D-706B-402C-AD68-80BBE3514AB5}"/>
              </a:ext>
            </a:extLst>
          </p:cNvPr>
          <p:cNvSpPr/>
          <p:nvPr userDrawn="1"/>
        </p:nvSpPr>
        <p:spPr>
          <a:xfrm>
            <a:off x="904875" y="816479"/>
            <a:ext cx="16478250" cy="1433246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">
            <a:extLst>
              <a:ext uri="{FF2B5EF4-FFF2-40B4-BE49-F238E27FC236}">
                <a16:creationId xmlns:a16="http://schemas.microsoft.com/office/drawing/2014/main" id="{4736C497-7AA0-4A56-A308-DBA071A55638}"/>
              </a:ext>
            </a:extLst>
          </p:cNvPr>
          <p:cNvSpPr/>
          <p:nvPr userDrawn="1"/>
        </p:nvSpPr>
        <p:spPr>
          <a:xfrm>
            <a:off x="904869" y="2488569"/>
            <a:ext cx="16478256" cy="5894745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CEFD82F-5E97-4365-B0C9-E676F6758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3610" y="859023"/>
            <a:ext cx="12366852" cy="853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endParaRPr lang="de-AT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CAA26DA-37F0-4187-8607-D9FE16035D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3610" y="1766464"/>
            <a:ext cx="12366852" cy="454652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009FE3"/>
                </a:solidFill>
                <a:latin typeface="Arial" panose="020B0604020202020204" pitchFamily="34" charset="0"/>
                <a:ea typeface="Roboto Condensed Light" panose="020B06040202020202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232280305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FBA999-02F3-4C7B-BF21-E78C38897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7BC9EC-D394-43ED-A3D4-62DBCD1BD8F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91318" y="2754818"/>
            <a:ext cx="7533000" cy="5344511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69F2878D-706B-402C-AD68-80BBE3514AB5}"/>
              </a:ext>
            </a:extLst>
          </p:cNvPr>
          <p:cNvSpPr/>
          <p:nvPr userDrawn="1"/>
        </p:nvSpPr>
        <p:spPr>
          <a:xfrm>
            <a:off x="904875" y="816479"/>
            <a:ext cx="16478250" cy="1433246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">
            <a:extLst>
              <a:ext uri="{FF2B5EF4-FFF2-40B4-BE49-F238E27FC236}">
                <a16:creationId xmlns:a16="http://schemas.microsoft.com/office/drawing/2014/main" id="{4736C497-7AA0-4A56-A308-DBA071A55638}"/>
              </a:ext>
            </a:extLst>
          </p:cNvPr>
          <p:cNvSpPr/>
          <p:nvPr userDrawn="1"/>
        </p:nvSpPr>
        <p:spPr>
          <a:xfrm>
            <a:off x="904870" y="2488569"/>
            <a:ext cx="8105900" cy="5894745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">
            <a:extLst>
              <a:ext uri="{FF2B5EF4-FFF2-40B4-BE49-F238E27FC236}">
                <a16:creationId xmlns:a16="http://schemas.microsoft.com/office/drawing/2014/main" id="{4C187553-DEE6-432E-8435-D6AC85FF1135}"/>
              </a:ext>
            </a:extLst>
          </p:cNvPr>
          <p:cNvSpPr/>
          <p:nvPr userDrawn="1"/>
        </p:nvSpPr>
        <p:spPr>
          <a:xfrm>
            <a:off x="9289510" y="2488569"/>
            <a:ext cx="8105900" cy="5894745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Inhaltsplatzhalter 6">
            <a:extLst>
              <a:ext uri="{FF2B5EF4-FFF2-40B4-BE49-F238E27FC236}">
                <a16:creationId xmlns:a16="http://schemas.microsoft.com/office/drawing/2014/main" id="{0E2D48BE-E6A3-457C-A3B9-5DB8F069173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583668" y="2754092"/>
            <a:ext cx="7533000" cy="5344511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20" name="Rechteck">
            <a:extLst>
              <a:ext uri="{FF2B5EF4-FFF2-40B4-BE49-F238E27FC236}">
                <a16:creationId xmlns:a16="http://schemas.microsoft.com/office/drawing/2014/main" id="{8FC1F89B-AF7E-4B95-A250-A561037E0503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1616B28-8BB2-4EEE-9A44-271920590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3610" y="859023"/>
            <a:ext cx="12366852" cy="853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DD57228-DFB4-46BC-B7A8-CB807EE44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3610" y="1766464"/>
            <a:ext cx="12366852" cy="454652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009FE3"/>
                </a:solidFill>
                <a:latin typeface="Arial" panose="020B0604020202020204" pitchFamily="34" charset="0"/>
                <a:ea typeface="Roboto Condensed Light" panose="020B06040202020202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DF1224-1B4A-421A-AE7D-5DF7DA446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8036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2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FBA999-02F3-4C7B-BF21-E78C38897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7BC9EC-D394-43ED-A3D4-62DBCD1BD8F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91318" y="2754818"/>
            <a:ext cx="7533000" cy="5344511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LCM_Slogan_white.png" descr="LCM_Slogan_white.png">
            <a:extLst>
              <a:ext uri="{FF2B5EF4-FFF2-40B4-BE49-F238E27FC236}">
                <a16:creationId xmlns:a16="http://schemas.microsoft.com/office/drawing/2014/main" id="{7E3DC572-7D2D-4441-9409-C03A0C7A8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2" y="9463181"/>
            <a:ext cx="2660495" cy="261507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Rechteck">
            <a:extLst>
              <a:ext uri="{FF2B5EF4-FFF2-40B4-BE49-F238E27FC236}">
                <a16:creationId xmlns:a16="http://schemas.microsoft.com/office/drawing/2014/main" id="{69F2878D-706B-402C-AD68-80BBE3514AB5}"/>
              </a:ext>
            </a:extLst>
          </p:cNvPr>
          <p:cNvSpPr/>
          <p:nvPr userDrawn="1"/>
        </p:nvSpPr>
        <p:spPr>
          <a:xfrm>
            <a:off x="904875" y="815401"/>
            <a:ext cx="16478250" cy="1433246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">
            <a:extLst>
              <a:ext uri="{FF2B5EF4-FFF2-40B4-BE49-F238E27FC236}">
                <a16:creationId xmlns:a16="http://schemas.microsoft.com/office/drawing/2014/main" id="{4736C497-7AA0-4A56-A308-DBA071A55638}"/>
              </a:ext>
            </a:extLst>
          </p:cNvPr>
          <p:cNvSpPr/>
          <p:nvPr userDrawn="1"/>
        </p:nvSpPr>
        <p:spPr>
          <a:xfrm>
            <a:off x="904870" y="2488569"/>
            <a:ext cx="8105900" cy="5894745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">
            <a:extLst>
              <a:ext uri="{FF2B5EF4-FFF2-40B4-BE49-F238E27FC236}">
                <a16:creationId xmlns:a16="http://schemas.microsoft.com/office/drawing/2014/main" id="{4C187553-DEE6-432E-8435-D6AC85FF1135}"/>
              </a:ext>
            </a:extLst>
          </p:cNvPr>
          <p:cNvSpPr/>
          <p:nvPr userDrawn="1"/>
        </p:nvSpPr>
        <p:spPr>
          <a:xfrm>
            <a:off x="9289510" y="2488569"/>
            <a:ext cx="8105900" cy="5894745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Inhaltsplatzhalter 6">
            <a:extLst>
              <a:ext uri="{FF2B5EF4-FFF2-40B4-BE49-F238E27FC236}">
                <a16:creationId xmlns:a16="http://schemas.microsoft.com/office/drawing/2014/main" id="{0E2D48BE-E6A3-457C-A3B9-5DB8F069173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583668" y="2754092"/>
            <a:ext cx="7533000" cy="5344511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FAD4803-91F7-4AC1-8208-28985F518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3610" y="859023"/>
            <a:ext cx="12366852" cy="853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A78748FB-DA6D-4F0A-B8CB-BA71E3E9E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3610" y="1766464"/>
            <a:ext cx="12366852" cy="454652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009FE3"/>
                </a:solidFill>
                <a:latin typeface="Arial" panose="020B0604020202020204" pitchFamily="34" charset="0"/>
                <a:ea typeface="Roboto Condensed Light" panose="020B06040202020202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20423590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gina.png" descr="pagin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92104" y="9260028"/>
            <a:ext cx="1791486" cy="1026372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LCM_Logo.jpg" descr="LCM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8554" y="9312251"/>
            <a:ext cx="2444330" cy="525269"/>
          </a:xfrm>
          <a:prstGeom prst="rect">
            <a:avLst/>
          </a:prstGeom>
          <a:ln w="3175">
            <a:miter lim="400000"/>
          </a:ln>
        </p:spPr>
      </p:pic>
      <p:sp>
        <p:nvSpPr>
          <p:cNvPr id="12" name="Rechteck">
            <a:extLst>
              <a:ext uri="{FF2B5EF4-FFF2-40B4-BE49-F238E27FC236}">
                <a16:creationId xmlns:a16="http://schemas.microsoft.com/office/drawing/2014/main" id="{EF40745A-B43C-4CBA-837E-1559E6859022}"/>
              </a:ext>
            </a:extLst>
          </p:cNvPr>
          <p:cNvSpPr/>
          <p:nvPr userDrawn="1"/>
        </p:nvSpPr>
        <p:spPr>
          <a:xfrm>
            <a:off x="6486367" y="1280723"/>
            <a:ext cx="10867892" cy="813633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">
            <a:extLst>
              <a:ext uri="{FF2B5EF4-FFF2-40B4-BE49-F238E27FC236}">
                <a16:creationId xmlns:a16="http://schemas.microsoft.com/office/drawing/2014/main" id="{7A94B460-1638-482F-9761-5C02DC5F2CFE}"/>
              </a:ext>
            </a:extLst>
          </p:cNvPr>
          <p:cNvSpPr/>
          <p:nvPr userDrawn="1"/>
        </p:nvSpPr>
        <p:spPr>
          <a:xfrm>
            <a:off x="6486367" y="5767988"/>
            <a:ext cx="10867892" cy="3238290"/>
          </a:xfrm>
          <a:prstGeom prst="rect">
            <a:avLst/>
          </a:prstGeom>
          <a:ln w="6350">
            <a:solidFill>
              <a:srgbClr val="D5D5D5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">
            <a:extLst>
              <a:ext uri="{FF2B5EF4-FFF2-40B4-BE49-F238E27FC236}">
                <a16:creationId xmlns:a16="http://schemas.microsoft.com/office/drawing/2014/main" id="{53F25E24-3C05-4C0D-954C-02E253C9FB48}"/>
              </a:ext>
            </a:extLst>
          </p:cNvPr>
          <p:cNvSpPr/>
          <p:nvPr userDrawn="1"/>
        </p:nvSpPr>
        <p:spPr>
          <a:xfrm>
            <a:off x="6490420" y="2319893"/>
            <a:ext cx="10859786" cy="3238290"/>
          </a:xfrm>
          <a:prstGeom prst="rect">
            <a:avLst/>
          </a:prstGeom>
          <a:ln w="6350">
            <a:solidFill>
              <a:srgbClr val="D5D5D5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5B27764-8012-4CD0-B25C-3C8C1741FA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1331" y="8972588"/>
            <a:ext cx="8674893" cy="239754"/>
          </a:xfrm>
        </p:spPr>
        <p:txBody>
          <a:bodyPr/>
          <a:lstStyle>
            <a:lvl1pPr marL="0" indent="0">
              <a:buNone/>
              <a:defRPr kumimoji="0" lang="de-DE" sz="1350" b="0" i="0" u="none" strike="noStrike" cap="none" spc="0" normalizeH="0" baseline="0" dirty="0" smtClean="0">
                <a:ln>
                  <a:noFill/>
                </a:ln>
                <a:solidFill>
                  <a:srgbClr val="459BDA"/>
                </a:solidFill>
                <a:effectLst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Link zu einer Folie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0308843-0E3B-4CC7-8BC6-6A7649D46D29}"/>
              </a:ext>
            </a:extLst>
          </p:cNvPr>
          <p:cNvGrpSpPr/>
          <p:nvPr userDrawn="1"/>
        </p:nvGrpSpPr>
        <p:grpSpPr>
          <a:xfrm>
            <a:off x="-13288" y="9338779"/>
            <a:ext cx="13850858" cy="476252"/>
            <a:chOff x="-8859" y="6225852"/>
            <a:chExt cx="9233905" cy="317501"/>
          </a:xfrm>
        </p:grpSpPr>
        <p:sp>
          <p:nvSpPr>
            <p:cNvPr id="26" name="Rechteck">
              <a:extLst>
                <a:ext uri="{FF2B5EF4-FFF2-40B4-BE49-F238E27FC236}">
                  <a16:creationId xmlns:a16="http://schemas.microsoft.com/office/drawing/2014/main" id="{82AD0866-B863-4124-8B9B-47E51988E4D7}"/>
                </a:ext>
              </a:extLst>
            </p:cNvPr>
            <p:cNvSpPr/>
            <p:nvPr userDrawn="1"/>
          </p:nvSpPr>
          <p:spPr>
            <a:xfrm>
              <a:off x="-8859" y="6225852"/>
              <a:ext cx="9233905" cy="317501"/>
            </a:xfrm>
            <a:prstGeom prst="rect">
              <a:avLst/>
            </a:prstGeom>
            <a:solidFill>
              <a:srgbClr val="009FE3"/>
            </a:solidFill>
            <a:ln w="3175">
              <a:noFill/>
              <a:miter lim="400000"/>
            </a:ln>
          </p:spPr>
          <p:txBody>
            <a:bodyPr lIns="25400" tIns="25400" rIns="25400" bIns="25400" anchor="ctr"/>
            <a:lstStyle/>
            <a:p>
              <a:pPr defTabSz="619125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>
                <a:latin typeface="Roboto" panose="020B0604020202020204" charset="0"/>
                <a:cs typeface="Arial" panose="020B0604020202020204" pitchFamily="34" charset="0"/>
              </a:endParaRP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2576FB2-48C4-43B8-94D8-0682DAEAB6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"/>
            <a:stretch/>
          </p:blipFill>
          <p:spPr>
            <a:xfrm>
              <a:off x="376482" y="6225852"/>
              <a:ext cx="2430379" cy="26377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5E5C3FC-8146-4463-B427-DED9A62EC05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84756" y="6400019"/>
            <a:ext cx="10623602" cy="2266596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261092-577A-4EDD-9B30-0FB301B1D9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1583" y="5936038"/>
            <a:ext cx="5057327" cy="41020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FB82B9BA-7DEF-47EE-9C15-21E36CDA0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5335" y="2548124"/>
            <a:ext cx="5057327" cy="41020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2" name="Inhaltsplatzhalter 6">
            <a:extLst>
              <a:ext uri="{FF2B5EF4-FFF2-40B4-BE49-F238E27FC236}">
                <a16:creationId xmlns:a16="http://schemas.microsoft.com/office/drawing/2014/main" id="{2FEAED96-FD0B-45FC-9C16-A19C7274183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615334" y="3010412"/>
            <a:ext cx="10623605" cy="2321958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A18A953-2EDA-4FA4-B970-BE7831801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5337" y="1479055"/>
            <a:ext cx="10623602" cy="517079"/>
          </a:xfrm>
        </p:spPr>
        <p:txBody>
          <a:bodyPr>
            <a:noAutofit/>
          </a:bodyPr>
          <a:lstStyle>
            <a:lvl1pPr marL="0" indent="0">
              <a:buNone/>
              <a:defRPr sz="33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DCA85A99-001F-440C-9D29-39062E6A8C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846" y="1280724"/>
            <a:ext cx="5268836" cy="482004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244BC6C-CB6A-4455-87FE-8E9288DC74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845" y="6794916"/>
            <a:ext cx="5280975" cy="1483518"/>
          </a:xfrm>
        </p:spPr>
        <p:txBody>
          <a:bodyPr>
            <a:normAutofit/>
          </a:bodyPr>
          <a:lstStyle>
            <a:lvl1pPr marL="0" indent="0">
              <a:buNone/>
              <a:defRPr sz="1500" i="1">
                <a:solidFill>
                  <a:srgbClr val="5E5E5E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Bild-Untertext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41B16E8-0EA7-4E20-8525-354F1685BA6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059700" y="522921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  <p:sp>
        <p:nvSpPr>
          <p:cNvPr id="29" name="Bildplatzhalter 3">
            <a:extLst>
              <a:ext uri="{FF2B5EF4-FFF2-40B4-BE49-F238E27FC236}">
                <a16:creationId xmlns:a16="http://schemas.microsoft.com/office/drawing/2014/main" id="{16BB4084-2DBC-4FF8-90F1-BA69A945A1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5815741" y="515126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  <p:sp>
        <p:nvSpPr>
          <p:cNvPr id="30" name="Bildplatzhalter 3">
            <a:extLst>
              <a:ext uri="{FF2B5EF4-FFF2-40B4-BE49-F238E27FC236}">
                <a16:creationId xmlns:a16="http://schemas.microsoft.com/office/drawing/2014/main" id="{66ED1B75-ED0B-4AB3-A256-B60D153F9F5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600763" y="520619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13C91120-8AF8-410A-83ED-D44F989DA91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4284055" y="530165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50806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gina.png" descr="pag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104" y="9260028"/>
            <a:ext cx="1791486" cy="1026372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LCM_Logo.jpg" descr="LCM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8554" y="9312251"/>
            <a:ext cx="2444330" cy="525269"/>
          </a:xfrm>
          <a:prstGeom prst="rect">
            <a:avLst/>
          </a:prstGeom>
          <a:ln w="3175">
            <a:miter lim="400000"/>
          </a:ln>
        </p:spPr>
      </p:pic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2" name="Rechteck">
            <a:extLst>
              <a:ext uri="{FF2B5EF4-FFF2-40B4-BE49-F238E27FC236}">
                <a16:creationId xmlns:a16="http://schemas.microsoft.com/office/drawing/2014/main" id="{EF40745A-B43C-4CBA-837E-1559E6859022}"/>
              </a:ext>
            </a:extLst>
          </p:cNvPr>
          <p:cNvSpPr/>
          <p:nvPr userDrawn="1"/>
        </p:nvSpPr>
        <p:spPr>
          <a:xfrm>
            <a:off x="6486367" y="1280723"/>
            <a:ext cx="10867892" cy="813633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">
            <a:extLst>
              <a:ext uri="{FF2B5EF4-FFF2-40B4-BE49-F238E27FC236}">
                <a16:creationId xmlns:a16="http://schemas.microsoft.com/office/drawing/2014/main" id="{7A94B460-1638-482F-9761-5C02DC5F2CFE}"/>
              </a:ext>
            </a:extLst>
          </p:cNvPr>
          <p:cNvSpPr/>
          <p:nvPr userDrawn="1"/>
        </p:nvSpPr>
        <p:spPr>
          <a:xfrm>
            <a:off x="6510122" y="5160321"/>
            <a:ext cx="5267757" cy="3429510"/>
          </a:xfrm>
          <a:prstGeom prst="rect">
            <a:avLst/>
          </a:prstGeom>
          <a:ln w="6350">
            <a:solidFill>
              <a:srgbClr val="D5D5D5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">
            <a:extLst>
              <a:ext uri="{FF2B5EF4-FFF2-40B4-BE49-F238E27FC236}">
                <a16:creationId xmlns:a16="http://schemas.microsoft.com/office/drawing/2014/main" id="{4F0D5A0A-49A0-4EFD-AA61-C5EECA3C2B1C}"/>
              </a:ext>
            </a:extLst>
          </p:cNvPr>
          <p:cNvSpPr/>
          <p:nvPr userDrawn="1"/>
        </p:nvSpPr>
        <p:spPr>
          <a:xfrm>
            <a:off x="12076397" y="5160321"/>
            <a:ext cx="5267757" cy="3429510"/>
          </a:xfrm>
          <a:prstGeom prst="rect">
            <a:avLst/>
          </a:prstGeom>
          <a:ln w="6350">
            <a:solidFill>
              <a:srgbClr val="D5D5D5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">
            <a:extLst>
              <a:ext uri="{FF2B5EF4-FFF2-40B4-BE49-F238E27FC236}">
                <a16:creationId xmlns:a16="http://schemas.microsoft.com/office/drawing/2014/main" id="{53F25E24-3C05-4C0D-954C-02E253C9FB48}"/>
              </a:ext>
            </a:extLst>
          </p:cNvPr>
          <p:cNvSpPr/>
          <p:nvPr userDrawn="1"/>
        </p:nvSpPr>
        <p:spPr>
          <a:xfrm>
            <a:off x="6490420" y="2319894"/>
            <a:ext cx="10859786" cy="2614890"/>
          </a:xfrm>
          <a:prstGeom prst="rect">
            <a:avLst/>
          </a:prstGeom>
          <a:ln w="6350">
            <a:solidFill>
              <a:srgbClr val="D5D5D5"/>
            </a:solidFill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5B27764-8012-4CD0-B25C-3C8C1741FA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1331" y="8972588"/>
            <a:ext cx="8674893" cy="239754"/>
          </a:xfrm>
        </p:spPr>
        <p:txBody>
          <a:bodyPr/>
          <a:lstStyle>
            <a:lvl1pPr marL="0" indent="0">
              <a:buNone/>
              <a:defRPr kumimoji="0" lang="de-DE" sz="1350" b="0" i="0" u="none" strike="noStrike" cap="none" spc="0" normalizeH="0" baseline="0" dirty="0" smtClean="0">
                <a:ln>
                  <a:noFill/>
                </a:ln>
                <a:solidFill>
                  <a:srgbClr val="459BDA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Link zu einer Folie</a:t>
            </a:r>
          </a:p>
        </p:txBody>
      </p:sp>
      <p:sp>
        <p:nvSpPr>
          <p:cNvPr id="26" name="Rechteck">
            <a:extLst>
              <a:ext uri="{FF2B5EF4-FFF2-40B4-BE49-F238E27FC236}">
                <a16:creationId xmlns:a16="http://schemas.microsoft.com/office/drawing/2014/main" id="{82AD0866-B863-4124-8B9B-47E51988E4D7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5E5C3FC-8146-4463-B427-DED9A62EC05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615337" y="5994210"/>
            <a:ext cx="5057327" cy="2463990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4B578B6F-7D46-4B82-A818-5E767DFFBC4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181612" y="5994210"/>
            <a:ext cx="5057327" cy="2463990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261092-577A-4EDD-9B30-0FB301B1D9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5337" y="5328371"/>
            <a:ext cx="5057327" cy="41020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3981DD25-9DB4-4A60-AE9E-A1061273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81610" y="5328371"/>
            <a:ext cx="5057327" cy="41020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FB82B9BA-7DEF-47EE-9C15-21E36CDA0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5335" y="2548124"/>
            <a:ext cx="5057327" cy="41020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32" name="Inhaltsplatzhalter 6">
            <a:extLst>
              <a:ext uri="{FF2B5EF4-FFF2-40B4-BE49-F238E27FC236}">
                <a16:creationId xmlns:a16="http://schemas.microsoft.com/office/drawing/2014/main" id="{2FEAED96-FD0B-45FC-9C16-A19C7274183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615334" y="3213964"/>
            <a:ext cx="10623605" cy="1563602"/>
          </a:xfrm>
        </p:spPr>
        <p:txBody>
          <a:bodyPr>
            <a:normAutofit/>
          </a:bodyPr>
          <a:lstStyle>
            <a:lvl1pPr marL="4572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707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13716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800">
                <a:solidFill>
                  <a:srgbClr val="6F7072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defRPr>
            </a:lvl2pPr>
            <a:lvl3pPr marL="22860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Tx/>
              <a:buChar char="•"/>
              <a:defRPr sz="165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A18A953-2EDA-4FA4-B970-BE7831801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5337" y="1479055"/>
            <a:ext cx="10623602" cy="517079"/>
          </a:xfrm>
        </p:spPr>
        <p:txBody>
          <a:bodyPr>
            <a:noAutofit/>
          </a:bodyPr>
          <a:lstStyle>
            <a:lvl1pPr marL="0" indent="0">
              <a:buNone/>
              <a:defRPr sz="33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DCA85A99-001F-440C-9D29-39062E6A8C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846" y="1280724"/>
            <a:ext cx="5268836" cy="482004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244BC6C-CB6A-4455-87FE-8E9288DC74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3845" y="6794916"/>
            <a:ext cx="5280975" cy="1483518"/>
          </a:xfrm>
        </p:spPr>
        <p:txBody>
          <a:bodyPr>
            <a:normAutofit/>
          </a:bodyPr>
          <a:lstStyle>
            <a:lvl1pPr marL="0" indent="0">
              <a:buNone/>
              <a:defRPr sz="1500" i="1">
                <a:solidFill>
                  <a:srgbClr val="5E5E5E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Bild-Untertext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DEBBA24-B6B2-4C17-92E6-5429123E11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9C68D9FB-F81A-4032-9345-91E63C0D5A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059700" y="522921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7080DE15-3C54-42A9-A0C3-95EDA4107CE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5815741" y="515126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DD6CD984-CF0D-408E-ACDD-C3C2DAA9FA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600763" y="520619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  <p:sp>
        <p:nvSpPr>
          <p:cNvPr id="27" name="Bildplatzhalter 3">
            <a:extLst>
              <a:ext uri="{FF2B5EF4-FFF2-40B4-BE49-F238E27FC236}">
                <a16:creationId xmlns:a16="http://schemas.microsoft.com/office/drawing/2014/main" id="{3B65712F-61DA-4617-A8AF-E102F1FE834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4284055" y="530165"/>
            <a:ext cx="638175" cy="6524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de-DE"/>
              <a:t>Icon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047071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150A29-6E95-4E89-8EC6-2F8A42C44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endfolie.jpg" descr="endfolie.jpg">
            <a:extLst>
              <a:ext uri="{FF2B5EF4-FFF2-40B4-BE49-F238E27FC236}">
                <a16:creationId xmlns:a16="http://schemas.microsoft.com/office/drawing/2014/main" id="{A8303986-7D3E-452B-8C0C-68395789E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4525"/>
            <a:ext cx="18288000" cy="645795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Danke">
            <a:extLst>
              <a:ext uri="{FF2B5EF4-FFF2-40B4-BE49-F238E27FC236}">
                <a16:creationId xmlns:a16="http://schemas.microsoft.com/office/drawing/2014/main" id="{854E434F-0FFF-47CE-893F-14555AD69ACE}"/>
              </a:ext>
            </a:extLst>
          </p:cNvPr>
          <p:cNvSpPr txBox="1"/>
          <p:nvPr userDrawn="1"/>
        </p:nvSpPr>
        <p:spPr>
          <a:xfrm>
            <a:off x="6189068" y="4334846"/>
            <a:ext cx="6640122" cy="23544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37157" tIns="137157" rIns="137157" bIns="137157">
            <a:spAutoFit/>
          </a:bodyPr>
          <a:lstStyle>
            <a:lvl1pPr algn="l" defTabSz="1828800">
              <a:defRPr sz="9000" b="1">
                <a:solidFill>
                  <a:srgbClr val="459BD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3500">
                <a:solidFill>
                  <a:srgbClr val="009FE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Fragen?</a:t>
            </a:r>
            <a:endParaRPr sz="13500">
              <a:solidFill>
                <a:srgbClr val="009FE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für Ihre Zeit">
            <a:extLst>
              <a:ext uri="{FF2B5EF4-FFF2-40B4-BE49-F238E27FC236}">
                <a16:creationId xmlns:a16="http://schemas.microsoft.com/office/drawing/2014/main" id="{302659AF-AAA0-49B8-B854-F1DD8942365E}"/>
              </a:ext>
            </a:extLst>
          </p:cNvPr>
          <p:cNvSpPr txBox="1"/>
          <p:nvPr userDrawn="1"/>
        </p:nvSpPr>
        <p:spPr>
          <a:xfrm>
            <a:off x="6032337" y="3855055"/>
            <a:ext cx="11070852" cy="10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7" tIns="137157" rIns="137157" bIns="137157">
            <a:spAutoFit/>
          </a:bodyPr>
          <a:lstStyle>
            <a:lvl1pPr algn="l" defTabSz="18288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e-DE"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Haben Sie noch</a:t>
            </a:r>
            <a:endParaRPr sz="5250">
              <a:solidFill>
                <a:srgbClr val="6F707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DDD8ED9B-34AF-436F-9835-65632FEA0D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822" y="1176580"/>
            <a:ext cx="13649325" cy="254795"/>
          </a:xfrm>
        </p:spPr>
        <p:txBody>
          <a:bodyPr/>
          <a:lstStyle>
            <a:lvl1pPr marL="0" indent="0" algn="l">
              <a:buNone/>
              <a:defRPr kumimoji="0" lang="de-DE" sz="1800" b="0" i="0" u="none" strike="noStrike" cap="none" spc="23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Name und Titel, Position-Bezeichnung, Tel: +43 (0)732 2468 </a:t>
            </a:r>
            <a:r>
              <a:rPr lang="de-DE" err="1"/>
              <a:t>xxxx</a:t>
            </a:r>
            <a:r>
              <a:rPr lang="de-DE"/>
              <a:t>, E-Mail, www.lcm.at</a:t>
            </a:r>
          </a:p>
          <a:p>
            <a:pPr lvl="0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52CD19-012C-4BA5-87A4-C2F45A8806B1}"/>
              </a:ext>
            </a:extLst>
          </p:cNvPr>
          <p:cNvSpPr txBox="1"/>
          <p:nvPr userDrawn="1"/>
        </p:nvSpPr>
        <p:spPr>
          <a:xfrm>
            <a:off x="981822" y="832448"/>
            <a:ext cx="13649325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Linz Center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of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Mechatronics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 GmbH Altenberger Straße 69, 4040 Linz AUSTRIA</a:t>
            </a:r>
            <a:endParaRPr kumimoji="0" lang="de-A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3577598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ndfolie.jpg" descr="endfolie.jpg">
            <a:extLst>
              <a:ext uri="{FF2B5EF4-FFF2-40B4-BE49-F238E27FC236}">
                <a16:creationId xmlns:a16="http://schemas.microsoft.com/office/drawing/2014/main" id="{90C1BE72-3DF2-4BC0-84C3-FB5C17950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18288000" cy="6457950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131D4D-75EF-4713-AAF2-92596635F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ür Ihre Zeit">
            <a:extLst>
              <a:ext uri="{FF2B5EF4-FFF2-40B4-BE49-F238E27FC236}">
                <a16:creationId xmlns:a16="http://schemas.microsoft.com/office/drawing/2014/main" id="{B81D5861-07BC-4459-92BE-B7F6545E7967}"/>
              </a:ext>
            </a:extLst>
          </p:cNvPr>
          <p:cNvSpPr txBox="1"/>
          <p:nvPr userDrawn="1"/>
        </p:nvSpPr>
        <p:spPr>
          <a:xfrm>
            <a:off x="917154" y="2443129"/>
            <a:ext cx="5328738" cy="10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37157" tIns="137157" rIns="137157" bIns="137157">
            <a:spAutoFit/>
          </a:bodyPr>
          <a:lstStyle>
            <a:lvl1pPr algn="l" defTabSz="18288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e-DE"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Bleiben wir in</a:t>
            </a:r>
            <a:endParaRPr sz="5250">
              <a:solidFill>
                <a:srgbClr val="6F707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Danke">
            <a:extLst>
              <a:ext uri="{FF2B5EF4-FFF2-40B4-BE49-F238E27FC236}">
                <a16:creationId xmlns:a16="http://schemas.microsoft.com/office/drawing/2014/main" id="{FFF817C6-BC64-417D-837A-1E3B2E80D384}"/>
              </a:ext>
            </a:extLst>
          </p:cNvPr>
          <p:cNvSpPr txBox="1"/>
          <p:nvPr userDrawn="1"/>
        </p:nvSpPr>
        <p:spPr>
          <a:xfrm>
            <a:off x="1404700" y="2809813"/>
            <a:ext cx="6425420" cy="23544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37157" tIns="137157" rIns="137157" bIns="137157">
            <a:spAutoFit/>
          </a:bodyPr>
          <a:lstStyle>
            <a:lvl1pPr algn="l" defTabSz="1828800">
              <a:defRPr sz="9000" b="1">
                <a:solidFill>
                  <a:srgbClr val="459BD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3500">
                <a:solidFill>
                  <a:srgbClr val="009FE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Kontakt</a:t>
            </a:r>
            <a:endParaRPr sz="13500">
              <a:solidFill>
                <a:srgbClr val="009FE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97AE4E1-9FC8-4DB3-B278-91697635628D}"/>
              </a:ext>
            </a:extLst>
          </p:cNvPr>
          <p:cNvSpPr txBox="1"/>
          <p:nvPr userDrawn="1"/>
        </p:nvSpPr>
        <p:spPr>
          <a:xfrm>
            <a:off x="8931892" y="6077004"/>
            <a:ext cx="7347200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Linz Center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of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Mechatronics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GmbH, Altenberger Straße 69, 4040 Linz AUSTRIA</a:t>
            </a:r>
            <a:endParaRPr kumimoji="0" lang="de-A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  <a:sym typeface="Helvetica Neue"/>
            </a:endParaRP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C0E19A89-6D31-4A95-9144-7EBAF682B89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931891" y="2043327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0" u="none" strike="noStrike" cap="none" spc="23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Titel, Vor- und Nachname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487914-3EAF-4370-850F-680E468107B8}"/>
              </a:ext>
            </a:extLst>
          </p:cNvPr>
          <p:cNvSpPr txBox="1"/>
          <p:nvPr userDrawn="1"/>
        </p:nvSpPr>
        <p:spPr>
          <a:xfrm>
            <a:off x="8859703" y="3397552"/>
            <a:ext cx="331856" cy="10926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300" b="0" i="1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+mn-cs"/>
                <a:sym typeface="Helvetica Neue"/>
              </a:rPr>
              <a:t>T</a:t>
            </a:r>
          </a:p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300" b="0" i="1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+mn-cs"/>
                <a:sym typeface="Helvetica Neue"/>
              </a:rPr>
              <a:t>E</a:t>
            </a:r>
            <a:endParaRPr kumimoji="0" lang="de-AT" sz="3300" b="0" i="1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Roboto Condensed" panose="02000000000000000000" pitchFamily="2" charset="0"/>
              <a:cs typeface="+mn-cs"/>
              <a:sym typeface="Helvetica Neue"/>
            </a:endParaRP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A77E2234-ECB3-43EE-A55D-BB2BD8745B3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931891" y="2569810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1" u="none" strike="noStrike" cap="none" spc="23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Position/Bezeichnung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1256D1-BB90-4B6D-82E2-A6CCB9C69B8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34818" y="3398262"/>
            <a:ext cx="10889456" cy="11849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3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+43 732 2468 – </a:t>
            </a:r>
            <a:r>
              <a:rPr lang="de-DE" err="1"/>
              <a:t>xxxx</a:t>
            </a:r>
            <a:endParaRPr lang="de-DE"/>
          </a:p>
          <a:p>
            <a:pPr lvl="0"/>
            <a:r>
              <a:rPr lang="de-DE"/>
              <a:t>vorname.nachname@lcm.at</a:t>
            </a:r>
          </a:p>
          <a:p>
            <a:pPr lvl="0"/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EEA787-CA37-4F0B-B803-4A8705161BC7}"/>
              </a:ext>
            </a:extLst>
          </p:cNvPr>
          <p:cNvGrpSpPr/>
          <p:nvPr userDrawn="1"/>
        </p:nvGrpSpPr>
        <p:grpSpPr>
          <a:xfrm>
            <a:off x="916587" y="6769498"/>
            <a:ext cx="7700940" cy="685892"/>
            <a:chOff x="611058" y="4512998"/>
            <a:chExt cx="5133960" cy="45726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CA31810-BA72-43E9-824C-B5362657A434}"/>
                </a:ext>
              </a:extLst>
            </p:cNvPr>
            <p:cNvSpPr txBox="1"/>
            <p:nvPr userDrawn="1"/>
          </p:nvSpPr>
          <p:spPr>
            <a:xfrm>
              <a:off x="1147432" y="4601421"/>
              <a:ext cx="4597586" cy="2804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www.lcm.at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3B33FEC-BCEA-4F09-BA70-D503C5B5DA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4512998"/>
              <a:ext cx="457261" cy="457261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50D6911-2B8D-4E18-B4BD-A1ECDAEA4594}"/>
              </a:ext>
            </a:extLst>
          </p:cNvPr>
          <p:cNvGrpSpPr/>
          <p:nvPr userDrawn="1"/>
        </p:nvGrpSpPr>
        <p:grpSpPr>
          <a:xfrm>
            <a:off x="916587" y="7625964"/>
            <a:ext cx="7700940" cy="685893"/>
            <a:chOff x="611058" y="5288054"/>
            <a:chExt cx="5133960" cy="45726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B90DA90-ABAC-4C55-AAC4-DBF101C5BFA6}"/>
                </a:ext>
              </a:extLst>
            </p:cNvPr>
            <p:cNvSpPr txBox="1"/>
            <p:nvPr userDrawn="1"/>
          </p:nvSpPr>
          <p:spPr>
            <a:xfrm>
              <a:off x="1147432" y="5376477"/>
              <a:ext cx="4597586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www.linkedin.com/company/linz-center-of-mechatronics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0AABC1-AF06-4BA5-A553-806808DF0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5288054"/>
              <a:ext cx="457262" cy="457262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E4314A2-03ED-41F9-A0F4-3D802EA4E992}"/>
              </a:ext>
            </a:extLst>
          </p:cNvPr>
          <p:cNvGrpSpPr/>
          <p:nvPr userDrawn="1"/>
        </p:nvGrpSpPr>
        <p:grpSpPr>
          <a:xfrm>
            <a:off x="916590" y="8483225"/>
            <a:ext cx="7700937" cy="685890"/>
            <a:chOff x="611060" y="6112249"/>
            <a:chExt cx="5133958" cy="45726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C50A7A4-F4CB-4657-AC2B-5B123936C3C8}"/>
                </a:ext>
              </a:extLst>
            </p:cNvPr>
            <p:cNvSpPr txBox="1"/>
            <p:nvPr userDrawn="1"/>
          </p:nvSpPr>
          <p:spPr>
            <a:xfrm>
              <a:off x="1151443" y="6200639"/>
              <a:ext cx="4593575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www.facebook.com/linzcenterofmechatronics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1E7BFF3D-280C-43EB-9729-9D37FAD3F0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60" y="6112249"/>
              <a:ext cx="457260" cy="457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898598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y tu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ndfolie.jpg" descr="endfolie.jpg">
            <a:extLst>
              <a:ext uri="{FF2B5EF4-FFF2-40B4-BE49-F238E27FC236}">
                <a16:creationId xmlns:a16="http://schemas.microsoft.com/office/drawing/2014/main" id="{90C1BE72-3DF2-4BC0-84C3-FB5C17950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21707"/>
            <a:ext cx="18288000" cy="6457950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131D4D-75EF-4713-AAF2-92596635F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24D1E8-3652-4830-9B58-9B8F63231896}"/>
              </a:ext>
            </a:extLst>
          </p:cNvPr>
          <p:cNvGrpSpPr/>
          <p:nvPr userDrawn="1"/>
        </p:nvGrpSpPr>
        <p:grpSpPr>
          <a:xfrm>
            <a:off x="1068458" y="2404034"/>
            <a:ext cx="4951401" cy="2669903"/>
            <a:chOff x="521837" y="2072512"/>
            <a:chExt cx="3300934" cy="1779935"/>
          </a:xfrm>
        </p:grpSpPr>
        <p:sp>
          <p:nvSpPr>
            <p:cNvPr id="16" name="für Ihre Zeit">
              <a:extLst>
                <a:ext uri="{FF2B5EF4-FFF2-40B4-BE49-F238E27FC236}">
                  <a16:creationId xmlns:a16="http://schemas.microsoft.com/office/drawing/2014/main" id="{B81D5861-07BC-4459-92BE-B7F6545E7967}"/>
                </a:ext>
              </a:extLst>
            </p:cNvPr>
            <p:cNvSpPr txBox="1"/>
            <p:nvPr userDrawn="1"/>
          </p:nvSpPr>
          <p:spPr>
            <a:xfrm>
              <a:off x="521837" y="2072512"/>
              <a:ext cx="1251190" cy="66171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91438" tIns="91438" rIns="91438" bIns="91438">
              <a:spAutoFit/>
            </a:bodyPr>
            <a:lstStyle>
              <a:lvl1pPr algn="l" defTabSz="18288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de-DE" sz="5250" err="1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Stay</a:t>
              </a:r>
              <a:endParaRPr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" name="Danke">
              <a:extLst>
                <a:ext uri="{FF2B5EF4-FFF2-40B4-BE49-F238E27FC236}">
                  <a16:creationId xmlns:a16="http://schemas.microsoft.com/office/drawing/2014/main" id="{FFF817C6-BC64-417D-837A-1E3B2E80D384}"/>
                </a:ext>
              </a:extLst>
            </p:cNvPr>
            <p:cNvSpPr txBox="1"/>
            <p:nvPr userDrawn="1"/>
          </p:nvSpPr>
          <p:spPr>
            <a:xfrm>
              <a:off x="689542" y="2344344"/>
              <a:ext cx="3133229" cy="150810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91438" tIns="91438" rIns="91438" bIns="91438">
              <a:spAutoFit/>
            </a:bodyPr>
            <a:lstStyle>
              <a:lvl1pPr algn="l" defTabSz="1828800">
                <a:defRPr sz="9000" b="1">
                  <a:solidFill>
                    <a:srgbClr val="459BD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l"/>
              <a:r>
                <a:rPr lang="de-DE" sz="13500" err="1">
                  <a:solidFill>
                    <a:srgbClr val="009FE3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Tuned</a:t>
              </a:r>
              <a:endParaRPr sz="13500">
                <a:solidFill>
                  <a:srgbClr val="009FE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697AE4E1-9FC8-4DB3-B278-91697635628D}"/>
              </a:ext>
            </a:extLst>
          </p:cNvPr>
          <p:cNvSpPr txBox="1"/>
          <p:nvPr userDrawn="1"/>
        </p:nvSpPr>
        <p:spPr>
          <a:xfrm>
            <a:off x="8931892" y="6077004"/>
            <a:ext cx="7347200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Linz Center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of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Mechatronics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GmbH, Altenberger Straße 69, 4040 Linz AUSTRIA</a:t>
            </a:r>
            <a:endParaRPr kumimoji="0" lang="de-A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  <a:sym typeface="Helvetica Neue"/>
            </a:endParaRP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C0E19A89-6D31-4A95-9144-7EBAF682B89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931891" y="2043327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0" u="none" strike="noStrike" cap="none" spc="23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Titel, Vor- und Nachname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487914-3EAF-4370-850F-680E468107B8}"/>
              </a:ext>
            </a:extLst>
          </p:cNvPr>
          <p:cNvSpPr txBox="1"/>
          <p:nvPr userDrawn="1"/>
        </p:nvSpPr>
        <p:spPr>
          <a:xfrm>
            <a:off x="8859703" y="3397552"/>
            <a:ext cx="331856" cy="10926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300" b="0" i="1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+mn-cs"/>
                <a:sym typeface="Helvetica Neue"/>
              </a:rPr>
              <a:t>T</a:t>
            </a:r>
          </a:p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300" b="0" i="1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+mn-cs"/>
                <a:sym typeface="Helvetica Neue"/>
              </a:rPr>
              <a:t>E</a:t>
            </a:r>
            <a:endParaRPr kumimoji="0" lang="de-AT" sz="3300" b="0" i="1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Roboto Condensed" panose="02000000000000000000" pitchFamily="2" charset="0"/>
              <a:cs typeface="+mn-cs"/>
              <a:sym typeface="Helvetica Neue"/>
            </a:endParaRP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A77E2234-ECB3-43EE-A55D-BB2BD8745B3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931891" y="2569810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1" u="none" strike="noStrike" cap="none" spc="23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Position/Bezeichnung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1256D1-BB90-4B6D-82E2-A6CCB9C69B8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34818" y="3398262"/>
            <a:ext cx="10889456" cy="11849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3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+43 732 2468 – </a:t>
            </a:r>
            <a:r>
              <a:rPr lang="de-DE" err="1"/>
              <a:t>xxxx</a:t>
            </a:r>
            <a:endParaRPr lang="de-DE"/>
          </a:p>
          <a:p>
            <a:pPr lvl="0"/>
            <a:r>
              <a:rPr lang="de-DE"/>
              <a:t>vorname.nachname@lcm.at</a:t>
            </a:r>
          </a:p>
          <a:p>
            <a:pPr lvl="0"/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EEA787-CA37-4F0B-B803-4A8705161BC7}"/>
              </a:ext>
            </a:extLst>
          </p:cNvPr>
          <p:cNvGrpSpPr/>
          <p:nvPr userDrawn="1"/>
        </p:nvGrpSpPr>
        <p:grpSpPr>
          <a:xfrm>
            <a:off x="916587" y="6769498"/>
            <a:ext cx="7700940" cy="685892"/>
            <a:chOff x="611058" y="4512998"/>
            <a:chExt cx="5133960" cy="45726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CA31810-BA72-43E9-824C-B5362657A434}"/>
                </a:ext>
              </a:extLst>
            </p:cNvPr>
            <p:cNvSpPr txBox="1"/>
            <p:nvPr userDrawn="1"/>
          </p:nvSpPr>
          <p:spPr>
            <a:xfrm>
              <a:off x="1147432" y="4601421"/>
              <a:ext cx="4597586" cy="2804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www.lcm.at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3B33FEC-BCEA-4F09-BA70-D503C5B5DA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4512998"/>
              <a:ext cx="457261" cy="457261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50D6911-2B8D-4E18-B4BD-A1ECDAEA4594}"/>
              </a:ext>
            </a:extLst>
          </p:cNvPr>
          <p:cNvGrpSpPr/>
          <p:nvPr userDrawn="1"/>
        </p:nvGrpSpPr>
        <p:grpSpPr>
          <a:xfrm>
            <a:off x="916587" y="7625964"/>
            <a:ext cx="7700940" cy="685893"/>
            <a:chOff x="611058" y="5288054"/>
            <a:chExt cx="5133960" cy="45726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B90DA90-ABAC-4C55-AAC4-DBF101C5BFA6}"/>
                </a:ext>
              </a:extLst>
            </p:cNvPr>
            <p:cNvSpPr txBox="1"/>
            <p:nvPr userDrawn="1"/>
          </p:nvSpPr>
          <p:spPr>
            <a:xfrm>
              <a:off x="1147432" y="5376477"/>
              <a:ext cx="4597586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www.linkedin.com/company/linz-center-of-mechatronics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0AABC1-AF06-4BA5-A553-806808DF0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5288054"/>
              <a:ext cx="457262" cy="457262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E4314A2-03ED-41F9-A0F4-3D802EA4E992}"/>
              </a:ext>
            </a:extLst>
          </p:cNvPr>
          <p:cNvGrpSpPr/>
          <p:nvPr userDrawn="1"/>
        </p:nvGrpSpPr>
        <p:grpSpPr>
          <a:xfrm>
            <a:off x="916590" y="8483225"/>
            <a:ext cx="7700937" cy="685890"/>
            <a:chOff x="611060" y="6112249"/>
            <a:chExt cx="5133958" cy="45726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C50A7A4-F4CB-4657-AC2B-5B123936C3C8}"/>
                </a:ext>
              </a:extLst>
            </p:cNvPr>
            <p:cNvSpPr txBox="1"/>
            <p:nvPr userDrawn="1"/>
          </p:nvSpPr>
          <p:spPr>
            <a:xfrm>
              <a:off x="1151443" y="6200639"/>
              <a:ext cx="4593575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www.facebook.com/linzcenterofmechatronics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1E7BFF3D-280C-43EB-9729-9D37FAD3F0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60" y="6112249"/>
              <a:ext cx="457260" cy="457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03293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de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5B300B-6EB6-4A33-81EA-70A6B92395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2FF53B3-AAC1-4D91-BB78-CA80CE41F0C2}"/>
              </a:ext>
            </a:extLst>
          </p:cNvPr>
          <p:cNvSpPr txBox="1"/>
          <p:nvPr userDrawn="1"/>
        </p:nvSpPr>
        <p:spPr>
          <a:xfrm>
            <a:off x="1069811" y="589961"/>
            <a:ext cx="4998872" cy="5847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300" b="1" i="0" u="none" strike="noStrike" cap="none" spc="0" normalizeH="0" baseline="0">
                <a:ln>
                  <a:noFill/>
                </a:ln>
                <a:solidFill>
                  <a:srgbClr val="6F7072"/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rPr>
              <a:t>Unsere Fördergeber</a:t>
            </a:r>
            <a:endParaRPr kumimoji="0" lang="de-AT" sz="3300" b="1" i="0" u="none" strike="noStrike" cap="none" spc="0" normalizeH="0" baseline="0">
              <a:ln>
                <a:noFill/>
              </a:ln>
              <a:solidFill>
                <a:srgbClr val="6F7072"/>
              </a:solidFill>
              <a:effectLst/>
              <a:uFillTx/>
              <a:latin typeface="+mj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BE38C0-3D1F-49AF-BD33-5E820ABA1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7" y="1529273"/>
            <a:ext cx="12850587" cy="72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967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entü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eadquater.jpg" descr="headquater.jpg">
            <a:extLst>
              <a:ext uri="{FF2B5EF4-FFF2-40B4-BE49-F238E27FC236}">
                <a16:creationId xmlns:a16="http://schemas.microsoft.com/office/drawing/2014/main" id="{928ABF2F-B3E9-498A-BC37-D440A769D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302" y="1688068"/>
            <a:ext cx="18396603" cy="7043168"/>
          </a:xfrm>
          <a:prstGeom prst="rect">
            <a:avLst/>
          </a:prstGeom>
          <a:ln w="3175">
            <a:miter lim="400000"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E54D977-2AD3-40F0-B7DC-25025DBF7046}"/>
              </a:ext>
            </a:extLst>
          </p:cNvPr>
          <p:cNvSpPr/>
          <p:nvPr userDrawn="1"/>
        </p:nvSpPr>
        <p:spPr>
          <a:xfrm>
            <a:off x="0" y="4987297"/>
            <a:ext cx="18288000" cy="446276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3331B4-809A-431C-AAD3-58C8797AE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3A843E6-3DBF-4A23-AF5C-1D77C4D930A7}"/>
              </a:ext>
            </a:extLst>
          </p:cNvPr>
          <p:cNvSpPr txBox="1"/>
          <p:nvPr userDrawn="1"/>
        </p:nvSpPr>
        <p:spPr>
          <a:xfrm>
            <a:off x="3883829" y="2791175"/>
            <a:ext cx="4761300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Voestalpine Stahl GmbH: </a:t>
            </a: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9FE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10%</a:t>
            </a:r>
            <a:endParaRPr kumimoji="0" lang="de-AT" sz="2400" b="1" i="0" u="none" strike="noStrike" cap="none" spc="0" normalizeH="0" baseline="0">
              <a:ln>
                <a:noFill/>
              </a:ln>
              <a:solidFill>
                <a:srgbClr val="009FE3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7B8207-F50D-42BD-9A20-94C55FA91D46}"/>
              </a:ext>
            </a:extLst>
          </p:cNvPr>
          <p:cNvSpPr txBox="1"/>
          <p:nvPr userDrawn="1"/>
        </p:nvSpPr>
        <p:spPr>
          <a:xfrm>
            <a:off x="10112148" y="7172537"/>
            <a:ext cx="4761300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Upper Austrian Research GmbH: </a:t>
            </a: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9FE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30%</a:t>
            </a:r>
            <a:endParaRPr kumimoji="0" lang="de-AT" sz="2400" b="1" i="0" u="none" strike="noStrike" cap="none" spc="0" normalizeH="0" baseline="0">
              <a:ln>
                <a:noFill/>
              </a:ln>
              <a:solidFill>
                <a:srgbClr val="009FE3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E1AEA7-3B8F-4E06-9891-52BBB73827CE}"/>
              </a:ext>
            </a:extLst>
          </p:cNvPr>
          <p:cNvSpPr txBox="1"/>
          <p:nvPr userDrawn="1"/>
        </p:nvSpPr>
        <p:spPr>
          <a:xfrm>
            <a:off x="11113650" y="4264489"/>
            <a:ext cx="4761300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Johannes Kepler Universität Linz: </a:t>
            </a: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9FE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25%</a:t>
            </a:r>
            <a:endParaRPr kumimoji="0" lang="de-AT" sz="2400" b="1" i="0" u="none" strike="noStrike" cap="none" spc="0" normalizeH="0" baseline="0">
              <a:ln>
                <a:noFill/>
              </a:ln>
              <a:solidFill>
                <a:srgbClr val="009FE3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D693FB-3627-4551-92BB-ECAA72997267}"/>
              </a:ext>
            </a:extLst>
          </p:cNvPr>
          <p:cNvSpPr txBox="1"/>
          <p:nvPr userDrawn="1"/>
        </p:nvSpPr>
        <p:spPr>
          <a:xfrm>
            <a:off x="2109081" y="5576539"/>
            <a:ext cx="4761300" cy="8156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Verein wissenschaftlicher und industrieller Partner des LCM: </a:t>
            </a:r>
            <a:r>
              <a:rPr kumimoji="0" lang="de-DE" sz="2400" b="1" i="0" u="none" strike="noStrike" cap="none" spc="0" normalizeH="0" baseline="0">
                <a:ln>
                  <a:noFill/>
                </a:ln>
                <a:solidFill>
                  <a:srgbClr val="009FE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35%</a:t>
            </a:r>
            <a:endParaRPr kumimoji="0" lang="de-AT" sz="2400" b="1" i="0" u="none" strike="noStrike" cap="none" spc="0" normalizeH="0" baseline="0">
              <a:ln>
                <a:noFill/>
              </a:ln>
              <a:solidFill>
                <a:srgbClr val="009FE3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1BDC3B-A9D3-479B-B343-5E3E227CF349}"/>
              </a:ext>
            </a:extLst>
          </p:cNvPr>
          <p:cNvSpPr txBox="1"/>
          <p:nvPr userDrawn="1"/>
        </p:nvSpPr>
        <p:spPr>
          <a:xfrm>
            <a:off x="875448" y="589961"/>
            <a:ext cx="2266646" cy="5847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ctr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3300" b="1" i="0" u="none" strike="noStrike" cap="none" spc="0" normalizeH="0" baseline="0">
                <a:ln>
                  <a:noFill/>
                </a:ln>
                <a:solidFill>
                  <a:srgbClr val="6F7072"/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rPr>
              <a:t>Eigentümer</a:t>
            </a:r>
          </a:p>
        </p:txBody>
      </p:sp>
      <p:pic>
        <p:nvPicPr>
          <p:cNvPr id="16" name="Grafik 15" descr="Ein Bild, das Text, Raum, Spielhaus, Szene enthält.&#10;&#10;Automatisch generierte Beschreibung">
            <a:extLst>
              <a:ext uri="{FF2B5EF4-FFF2-40B4-BE49-F238E27FC236}">
                <a16:creationId xmlns:a16="http://schemas.microsoft.com/office/drawing/2014/main" id="{9846B5DA-C250-4991-9E92-4BBCF114A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82" y="2970000"/>
            <a:ext cx="4533467" cy="43470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BD4416E6-CA6A-461C-A3BD-651DB2F52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38788" y="4790599"/>
            <a:ext cx="2397398" cy="838103"/>
          </a:xfrm>
        </p:spPr>
        <p:txBody>
          <a:bodyPr/>
          <a:lstStyle>
            <a:lvl1pPr marL="0" indent="0" algn="ctr">
              <a:buNone/>
              <a:defRPr sz="27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de-DE"/>
              <a:t>Linz Center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Mechatronics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0574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38BCC6-21EC-4423-92C6-E28F6407C17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55D85D-3784-4BDA-AF61-8871D316F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804" y="4736971"/>
            <a:ext cx="9218384" cy="813059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Aktuelles Chapter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5EC985-73E4-4C9A-829D-3FCBFB4CF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7678">
            <a:off x="1977440" y="4174685"/>
            <a:ext cx="4516556" cy="433078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C51EC5-868D-4723-B518-C6091F0DF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8397" y="6036176"/>
            <a:ext cx="1267634" cy="607803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681353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150A29-6E95-4E89-8EC6-2F8A42C44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endfolie.jpg" descr="endfolie.jpg">
            <a:extLst>
              <a:ext uri="{FF2B5EF4-FFF2-40B4-BE49-F238E27FC236}">
                <a16:creationId xmlns:a16="http://schemas.microsoft.com/office/drawing/2014/main" id="{A8303986-7D3E-452B-8C0C-68395789E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4525"/>
            <a:ext cx="18288000" cy="645795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FCF7519-519E-417D-B82B-BE93F82A9456}"/>
              </a:ext>
            </a:extLst>
          </p:cNvPr>
          <p:cNvGrpSpPr/>
          <p:nvPr userDrawn="1"/>
        </p:nvGrpSpPr>
        <p:grpSpPr>
          <a:xfrm>
            <a:off x="4526633" y="3523469"/>
            <a:ext cx="9234735" cy="2821434"/>
            <a:chOff x="3194339" y="2348979"/>
            <a:chExt cx="6156490" cy="1880956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9618086-BDE7-4CC9-BF62-6739AD7A443C}"/>
                </a:ext>
              </a:extLst>
            </p:cNvPr>
            <p:cNvSpPr txBox="1"/>
            <p:nvPr userDrawn="1"/>
          </p:nvSpPr>
          <p:spPr>
            <a:xfrm>
              <a:off x="3194339" y="2348979"/>
              <a:ext cx="5554406" cy="14191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ctr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3500" b="1" i="0" u="none" strike="noStrike" cap="none" spc="0" normalizeH="0" baseline="0" err="1">
                  <a:ln>
                    <a:noFill/>
                  </a:ln>
                  <a:solidFill>
                    <a:srgbClr val="009FE3"/>
                  </a:solidFill>
                  <a:effectLst/>
                  <a:uFillTx/>
                  <a:latin typeface="+mj-lt"/>
                  <a:ea typeface="+mn-ea"/>
                  <a:cs typeface="+mn-cs"/>
                  <a:sym typeface="Helvetica Neue"/>
                </a:rPr>
                <a:t>SyMSpace</a:t>
              </a:r>
              <a:endParaRPr kumimoji="0" lang="de-AT" sz="13500" b="1" i="0" u="none" strike="noStrike" cap="none" spc="0" normalizeH="0" baseline="0">
                <a:ln>
                  <a:noFill/>
                </a:ln>
                <a:solidFill>
                  <a:srgbClr val="009FE3"/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" name="für Ihre Zeit">
              <a:extLst>
                <a:ext uri="{FF2B5EF4-FFF2-40B4-BE49-F238E27FC236}">
                  <a16:creationId xmlns:a16="http://schemas.microsoft.com/office/drawing/2014/main" id="{CB4508C5-8073-4CB0-8141-7131531C4B30}"/>
                </a:ext>
              </a:extLst>
            </p:cNvPr>
            <p:cNvSpPr txBox="1"/>
            <p:nvPr userDrawn="1"/>
          </p:nvSpPr>
          <p:spPr>
            <a:xfrm>
              <a:off x="5954379" y="3568218"/>
              <a:ext cx="3396450" cy="66171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91438" tIns="91438" rIns="91438" bIns="91438">
              <a:spAutoFit/>
            </a:bodyPr>
            <a:lstStyle>
              <a:lvl1pPr algn="l" defTabSz="18288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de-DE" sz="5250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Softwareplattform</a:t>
              </a:r>
              <a:endParaRPr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37B23CBD-C3B3-408D-8112-EAB90C6EB3B2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0173E68-8480-4858-9F70-6CC53C6E9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6814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150A29-6E95-4E89-8EC6-2F8A42C44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endfolie.jpg" descr="endfolie.jpg">
            <a:extLst>
              <a:ext uri="{FF2B5EF4-FFF2-40B4-BE49-F238E27FC236}">
                <a16:creationId xmlns:a16="http://schemas.microsoft.com/office/drawing/2014/main" id="{A8303986-7D3E-452B-8C0C-68395789E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4525"/>
            <a:ext cx="18288000" cy="645795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758B183-B1E2-452A-84B3-655E0B01DBFA}"/>
              </a:ext>
            </a:extLst>
          </p:cNvPr>
          <p:cNvGrpSpPr/>
          <p:nvPr userDrawn="1"/>
        </p:nvGrpSpPr>
        <p:grpSpPr>
          <a:xfrm>
            <a:off x="4396356" y="3509709"/>
            <a:ext cx="9506511" cy="3434280"/>
            <a:chOff x="3205108" y="2339806"/>
            <a:chExt cx="6337674" cy="2289520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9618086-BDE7-4CC9-BF62-6739AD7A443C}"/>
                </a:ext>
              </a:extLst>
            </p:cNvPr>
            <p:cNvSpPr txBox="1"/>
            <p:nvPr userDrawn="1"/>
          </p:nvSpPr>
          <p:spPr>
            <a:xfrm>
              <a:off x="3205108" y="2339806"/>
              <a:ext cx="4226584" cy="14191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marL="0" marR="0" indent="0" algn="ctr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3500" b="1" i="0" u="none" strike="noStrike" cap="none" spc="0" normalizeH="0" baseline="0">
                  <a:ln>
                    <a:noFill/>
                  </a:ln>
                  <a:solidFill>
                    <a:srgbClr val="FAB400"/>
                  </a:solidFill>
                  <a:effectLst/>
                  <a:uFillTx/>
                  <a:latin typeface="+mj-lt"/>
                  <a:ea typeface="+mn-ea"/>
                  <a:cs typeface="+mn-cs"/>
                  <a:sym typeface="Helvetica Neue"/>
                </a:rPr>
                <a:t>HOTINT</a:t>
              </a:r>
              <a:endParaRPr kumimoji="0" lang="de-AT" sz="13500" b="1" i="0" u="none" strike="noStrike" cap="none" spc="0" normalizeH="0" baseline="0">
                <a:ln>
                  <a:noFill/>
                </a:ln>
                <a:solidFill>
                  <a:srgbClr val="FAB400"/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" name="für Ihre Zeit">
              <a:extLst>
                <a:ext uri="{FF2B5EF4-FFF2-40B4-BE49-F238E27FC236}">
                  <a16:creationId xmlns:a16="http://schemas.microsoft.com/office/drawing/2014/main" id="{CB4508C5-8073-4CB0-8141-7131531C4B30}"/>
                </a:ext>
              </a:extLst>
            </p:cNvPr>
            <p:cNvSpPr txBox="1"/>
            <p:nvPr userDrawn="1"/>
          </p:nvSpPr>
          <p:spPr>
            <a:xfrm>
              <a:off x="5301236" y="3429000"/>
              <a:ext cx="4241546" cy="120032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91438" tIns="91438" rIns="91438" bIns="91438">
              <a:spAutoFit/>
            </a:bodyPr>
            <a:lstStyle>
              <a:lvl1pPr algn="l" defTabSz="18288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de-DE" sz="5250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Simulation </a:t>
              </a:r>
              <a:r>
                <a:rPr lang="de-DE" sz="5250" err="1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of</a:t>
              </a:r>
              <a:br>
                <a:rPr lang="de-DE" sz="5250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</a:br>
              <a:r>
                <a:rPr lang="de-DE" sz="5250" err="1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Mechatronics</a:t>
              </a:r>
              <a:r>
                <a:rPr lang="de-DE" sz="5250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 Systems</a:t>
              </a:r>
              <a:endParaRPr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hteck">
            <a:extLst>
              <a:ext uri="{FF2B5EF4-FFF2-40B4-BE49-F238E27FC236}">
                <a16:creationId xmlns:a16="http://schemas.microsoft.com/office/drawing/2014/main" id="{3A091412-2B98-463A-92F1-794FDC80D7A8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B67B39-DC80-4AA7-A5FA-8D53701F0F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179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150A29-6E95-4E89-8EC6-2F8A42C44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endfolie.jpg" descr="endfolie.jpg">
            <a:extLst>
              <a:ext uri="{FF2B5EF4-FFF2-40B4-BE49-F238E27FC236}">
                <a16:creationId xmlns:a16="http://schemas.microsoft.com/office/drawing/2014/main" id="{A8303986-7D3E-452B-8C0C-68395789E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4525"/>
            <a:ext cx="18288000" cy="645795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350EDA7-B377-4559-9992-59FC3E83DC4A}"/>
              </a:ext>
            </a:extLst>
          </p:cNvPr>
          <p:cNvGrpSpPr/>
          <p:nvPr userDrawn="1"/>
        </p:nvGrpSpPr>
        <p:grpSpPr>
          <a:xfrm>
            <a:off x="5630981" y="3509710"/>
            <a:ext cx="7037661" cy="2626367"/>
            <a:chOff x="3951483" y="2339806"/>
            <a:chExt cx="4691774" cy="175091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9618086-BDE7-4CC9-BF62-6739AD7A443C}"/>
                </a:ext>
              </a:extLst>
            </p:cNvPr>
            <p:cNvSpPr txBox="1"/>
            <p:nvPr userDrawn="1"/>
          </p:nvSpPr>
          <p:spPr>
            <a:xfrm>
              <a:off x="3951483" y="2339806"/>
              <a:ext cx="2185427" cy="14191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marL="0" marR="0" indent="0" algn="ctr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3500" b="1" i="0" u="none" strike="noStrike" cap="none" spc="0" normalizeH="0" baseline="0">
                  <a:ln>
                    <a:noFill/>
                  </a:ln>
                  <a:solidFill>
                    <a:srgbClr val="50AF31"/>
                  </a:solidFill>
                  <a:effectLst/>
                  <a:uFillTx/>
                  <a:latin typeface="+mj-lt"/>
                  <a:ea typeface="+mn-ea"/>
                  <a:cs typeface="+mn-cs"/>
                  <a:sym typeface="Helvetica Neue"/>
                </a:rPr>
                <a:t>X2C</a:t>
              </a:r>
              <a:endParaRPr kumimoji="0" lang="de-AT" sz="13500" b="1" i="0" u="none" strike="noStrike" cap="none" spc="0" normalizeH="0" baseline="0">
                <a:ln>
                  <a:noFill/>
                </a:ln>
                <a:solidFill>
                  <a:srgbClr val="50AF31"/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" name="für Ihre Zeit">
              <a:extLst>
                <a:ext uri="{FF2B5EF4-FFF2-40B4-BE49-F238E27FC236}">
                  <a16:creationId xmlns:a16="http://schemas.microsoft.com/office/drawing/2014/main" id="{CB4508C5-8073-4CB0-8141-7131531C4B30}"/>
                </a:ext>
              </a:extLst>
            </p:cNvPr>
            <p:cNvSpPr txBox="1"/>
            <p:nvPr userDrawn="1"/>
          </p:nvSpPr>
          <p:spPr>
            <a:xfrm>
              <a:off x="4569832" y="3429000"/>
              <a:ext cx="4073425" cy="66171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91438" tIns="91438" rIns="91438" bIns="91438">
              <a:spAutoFit/>
            </a:bodyPr>
            <a:lstStyle>
              <a:lvl1pPr algn="l" defTabSz="18288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de-DE" sz="5250">
                  <a:solidFill>
                    <a:srgbClr val="6F707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Entwicklungssoftware</a:t>
              </a:r>
              <a:endParaRPr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hteck">
            <a:extLst>
              <a:ext uri="{FF2B5EF4-FFF2-40B4-BE49-F238E27FC236}">
                <a16:creationId xmlns:a16="http://schemas.microsoft.com/office/drawing/2014/main" id="{B4467AF3-0BAA-48DE-9241-38E2527460A9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835886B-CF91-4C3F-8853-BEEC0567C2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5421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– White">
  <p:cSld name="Blank Page – White">
    <p:bg>
      <p:bgPr>
        <a:solidFill>
          <a:schemeClr val="accent5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168774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4200"/>
              <a:buFont typeface="Poppins"/>
              <a:buChar char="▪"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Font typeface="Poppins"/>
              <a:buChar char="•"/>
              <a:defRPr sz="2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Font typeface="Poppins"/>
              <a:buChar char="□"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 sz="22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110929" y="9262594"/>
            <a:ext cx="2065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5" name="Google Shape;25;p3"/>
          <p:cNvCxnSpPr/>
          <p:nvPr/>
        </p:nvCxnSpPr>
        <p:spPr>
          <a:xfrm>
            <a:off x="767900" y="1869225"/>
            <a:ext cx="16762500" cy="0"/>
          </a:xfrm>
          <a:prstGeom prst="straightConnector1">
            <a:avLst/>
          </a:prstGeom>
          <a:noFill/>
          <a:ln w="38100" cap="flat" cmpd="sng">
            <a:solidFill>
              <a:srgbClr val="009FE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7;p3">
            <a:hlinkClick r:id="rId2"/>
          </p:cNvPr>
          <p:cNvSpPr txBox="1"/>
          <p:nvPr userDrawn="1"/>
        </p:nvSpPr>
        <p:spPr>
          <a:xfrm>
            <a:off x="15780973" y="9428794"/>
            <a:ext cx="176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Poppins"/>
                <a:ea typeface="Poppins"/>
                <a:cs typeface="Poppins"/>
                <a:sym typeface="Poppins"/>
              </a:rPr>
              <a:t>www.lcm.at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" name="Google Shape;29;p3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0999" y="9380850"/>
            <a:ext cx="406538" cy="40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9AC198FC-0454-A9CB-E43E-513B0EA040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872" y1="46058" x2="35417" y2="47095"/>
                        <a14:foregroundMark x1="46484" y1="49170" x2="46354" y2="52801"/>
                        <a14:foregroundMark x1="59896" y1="47199" x2="60872" y2="49481"/>
                        <a14:foregroundMark x1="72201" y1="44191" x2="74284" y2="42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7507" y="9155910"/>
            <a:ext cx="1455825" cy="913682"/>
          </a:xfrm>
          <a:prstGeom prst="rect">
            <a:avLst/>
          </a:prstGeom>
        </p:spPr>
      </p:pic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92BADB5-D59A-83ED-643C-CF601241F3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249059" y="9452505"/>
            <a:ext cx="1435598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8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– Orange">
  <p:cSld name="Blank Page – Orange">
    <p:bg>
      <p:bgPr>
        <a:solidFill>
          <a:srgbClr val="009FE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9050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169050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4" name="Google Shape;34;p4">
            <a:hlinkClick r:id="rId2"/>
          </p:cNvPr>
          <p:cNvSpPr txBox="1"/>
          <p:nvPr/>
        </p:nvSpPr>
        <p:spPr>
          <a:xfrm>
            <a:off x="15780973" y="9428794"/>
            <a:ext cx="176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www.lcm.at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0999" y="9380850"/>
            <a:ext cx="406538" cy="40653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110929" y="9262594"/>
            <a:ext cx="2065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8" name="Google Shape;38;p4"/>
          <p:cNvCxnSpPr/>
          <p:nvPr/>
        </p:nvCxnSpPr>
        <p:spPr>
          <a:xfrm>
            <a:off x="767900" y="1869225"/>
            <a:ext cx="167625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rafik 1" descr="Ein Bild, das Grafiken, Schrift, Logo, Symbol enthält.&#10;&#10;Automatisch generierte Beschreibung">
            <a:extLst>
              <a:ext uri="{FF2B5EF4-FFF2-40B4-BE49-F238E27FC236}">
                <a16:creationId xmlns:a16="http://schemas.microsoft.com/office/drawing/2014/main" id="{99E6AC42-6537-6B7D-F431-FF518A8D4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67537" y="9155394"/>
            <a:ext cx="1456648" cy="914198"/>
          </a:xfrm>
          <a:prstGeom prst="rect">
            <a:avLst/>
          </a:prstGeom>
        </p:spPr>
      </p:pic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00841D16-EEE4-AC6F-0E40-6886860F6F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092751" y="9289385"/>
            <a:ext cx="1771363" cy="6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32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– Black">
  <p:cSld name="Blank Page – Black">
    <p:bg>
      <p:bgPr>
        <a:solidFill>
          <a:schemeClr val="bg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7C141212-BD99-9C81-C106-288F47558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6125" y="9076150"/>
            <a:ext cx="2932525" cy="1011059"/>
          </a:xfrm>
          <a:prstGeom prst="rect">
            <a:avLst/>
          </a:prstGeom>
        </p:spPr>
      </p:pic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rgbClr val="009FE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168774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>
                <a:solidFill>
                  <a:srgbClr val="009FE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8110929" y="9262594"/>
            <a:ext cx="2065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210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– White">
  <p:cSld name="Blank Page – White">
    <p:bg>
      <p:bgPr>
        <a:solidFill>
          <a:schemeClr val="accent5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168774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953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4200"/>
              <a:buFont typeface="Poppins"/>
              <a:buChar char="▪"/>
              <a:defRPr sz="3000">
                <a:latin typeface="+mj-lt"/>
                <a:ea typeface="Poppins"/>
                <a:cs typeface="Poppins"/>
                <a:sym typeface="Poppins"/>
              </a:defRPr>
            </a:lvl1pPr>
            <a:lvl2pPr marL="914400" lvl="1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Font typeface="Poppins"/>
              <a:buChar char="•"/>
              <a:defRPr sz="2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Font typeface="Poppins"/>
              <a:buChar char="□"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 sz="22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110929" y="9262594"/>
            <a:ext cx="2065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5" name="Google Shape;25;p3"/>
          <p:cNvCxnSpPr/>
          <p:nvPr/>
        </p:nvCxnSpPr>
        <p:spPr>
          <a:xfrm>
            <a:off x="767900" y="1869225"/>
            <a:ext cx="16762500" cy="0"/>
          </a:xfrm>
          <a:prstGeom prst="straightConnector1">
            <a:avLst/>
          </a:prstGeom>
          <a:noFill/>
          <a:ln w="38100" cap="flat" cmpd="sng">
            <a:solidFill>
              <a:srgbClr val="009FE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7;p3">
            <a:hlinkClick r:id="rId2"/>
          </p:cNvPr>
          <p:cNvSpPr txBox="1"/>
          <p:nvPr userDrawn="1"/>
        </p:nvSpPr>
        <p:spPr>
          <a:xfrm>
            <a:off x="15780973" y="9428794"/>
            <a:ext cx="176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Poppins"/>
                <a:ea typeface="Poppins"/>
                <a:cs typeface="Poppins"/>
                <a:sym typeface="Poppins"/>
              </a:rPr>
              <a:t>www.lcm.at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" name="Google Shape;29;p3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0999" y="9380850"/>
            <a:ext cx="406538" cy="40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9AC198FC-0454-A9CB-E43E-513B0EA040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872" y1="46058" x2="35417" y2="47095"/>
                        <a14:foregroundMark x1="46484" y1="49170" x2="46354" y2="52801"/>
                        <a14:foregroundMark x1="59896" y1="47199" x2="60872" y2="49481"/>
                        <a14:foregroundMark x1="72201" y1="44191" x2="74284" y2="42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7507" y="9155910"/>
            <a:ext cx="1455825" cy="913682"/>
          </a:xfrm>
          <a:prstGeom prst="rect">
            <a:avLst/>
          </a:prstGeom>
        </p:spPr>
      </p:pic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92BADB5-D59A-83ED-643C-CF601241F3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249059" y="9452505"/>
            <a:ext cx="1435598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13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– Orange">
  <p:cSld name="Blank Page – Orange">
    <p:bg>
      <p:bgPr>
        <a:solidFill>
          <a:srgbClr val="009FE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9050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169050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>
                <a:solidFill>
                  <a:schemeClr val="l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91440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4" name="Google Shape;34;p4">
            <a:hlinkClick r:id="rId2"/>
          </p:cNvPr>
          <p:cNvSpPr txBox="1"/>
          <p:nvPr/>
        </p:nvSpPr>
        <p:spPr>
          <a:xfrm>
            <a:off x="15780973" y="9428794"/>
            <a:ext cx="176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www.lcm.at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90999" y="9380850"/>
            <a:ext cx="406538" cy="40653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110929" y="9262594"/>
            <a:ext cx="2065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8" name="Google Shape;38;p4"/>
          <p:cNvCxnSpPr/>
          <p:nvPr/>
        </p:nvCxnSpPr>
        <p:spPr>
          <a:xfrm>
            <a:off x="767900" y="1869225"/>
            <a:ext cx="167625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rafik 1" descr="Ein Bild, das Grafiken, Schrift, Logo, Symbol enthält.&#10;&#10;Automatisch generierte Beschreibung">
            <a:extLst>
              <a:ext uri="{FF2B5EF4-FFF2-40B4-BE49-F238E27FC236}">
                <a16:creationId xmlns:a16="http://schemas.microsoft.com/office/drawing/2014/main" id="{99E6AC42-6537-6B7D-F431-FF518A8D4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67537" y="9155394"/>
            <a:ext cx="1456648" cy="914198"/>
          </a:xfrm>
          <a:prstGeom prst="rect">
            <a:avLst/>
          </a:prstGeom>
        </p:spPr>
      </p:pic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00841D16-EEE4-AC6F-0E40-6886860F6F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092751" y="9289385"/>
            <a:ext cx="1771363" cy="6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05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– Black">
  <p:cSld name="Blank Page – Black">
    <p:bg>
      <p:bgPr>
        <a:solidFill>
          <a:schemeClr val="bg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168774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>
                <a:solidFill>
                  <a:schemeClr val="tx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91440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8110929" y="9262594"/>
            <a:ext cx="2065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6" name="Google Shape;56;p6"/>
          <p:cNvCxnSpPr/>
          <p:nvPr userDrawn="1"/>
        </p:nvCxnSpPr>
        <p:spPr>
          <a:xfrm>
            <a:off x="767900" y="1869225"/>
            <a:ext cx="16762500" cy="0"/>
          </a:xfrm>
          <a:prstGeom prst="straightConnector1">
            <a:avLst/>
          </a:prstGeom>
          <a:noFill/>
          <a:ln w="38100" cap="flat" cmpd="sng">
            <a:solidFill>
              <a:srgbClr val="009FE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Grafik 3" descr="Ein Bild, das Grafiken, Schrift, Logo, Symbol enthält.&#10;&#10;Automatisch generierte Beschreibung">
            <a:extLst>
              <a:ext uri="{FF2B5EF4-FFF2-40B4-BE49-F238E27FC236}">
                <a16:creationId xmlns:a16="http://schemas.microsoft.com/office/drawing/2014/main" id="{CA0A5C3C-95AC-C316-7F21-F241C499F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3823" y="9155394"/>
            <a:ext cx="1456648" cy="914198"/>
          </a:xfrm>
          <a:prstGeom prst="rect">
            <a:avLst/>
          </a:prstGeom>
        </p:spPr>
      </p:pic>
      <p:pic>
        <p:nvPicPr>
          <p:cNvPr id="5" name="Grafik 4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7C141212-BD99-9C81-C106-288F475583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59037" y="9289385"/>
            <a:ext cx="1771363" cy="6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4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2C595A-B2FF-4E5B-9A95-445BA8FAB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8C2C92D6-CFE2-4F59-9739-7317FAD362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16532769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75213961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s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2C595A-B2FF-4E5B-9A95-445BA8FAB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8C2C92D6-CFE2-4F59-9739-7317FAD362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16532769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Überschrift</a:t>
            </a:r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2A2137C5-0CBF-4D31-86E9-DA1C2682343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8654" y="2755025"/>
            <a:ext cx="16532769" cy="6053696"/>
          </a:xfrm>
        </p:spPr>
        <p:txBody>
          <a:bodyPr>
            <a:normAutofit/>
          </a:bodyPr>
          <a:lstStyle>
            <a:lvl1pPr marL="407195" indent="-2762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Char char="•"/>
              <a:defRPr sz="3600">
                <a:solidFill>
                  <a:schemeClr val="accent6">
                    <a:lumMod val="10000"/>
                  </a:schemeClr>
                </a:solidFill>
                <a:latin typeface="+mj-lt"/>
                <a:ea typeface="Roboto Condensed" panose="02000000000000000000" pitchFamily="2" charset="0"/>
              </a:defRPr>
            </a:lvl1pPr>
            <a:lvl2pPr marL="1371600" indent="-29527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Char char="•"/>
              <a:defRPr sz="3000">
                <a:solidFill>
                  <a:srgbClr val="6F7072"/>
                </a:solidFill>
                <a:latin typeface="+mj-lt"/>
                <a:ea typeface="Roboto Condensed Light" panose="02000000000000000000" pitchFamily="2" charset="0"/>
              </a:defRPr>
            </a:lvl2pPr>
            <a:lvl3pPr marL="2286000" indent="-26432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ct val="100000"/>
              <a:buFontTx/>
              <a:buChar char="•"/>
              <a:defRPr sz="2400">
                <a:solidFill>
                  <a:schemeClr val="accent6">
                    <a:lumMod val="10000"/>
                  </a:schemeClr>
                </a:solidFill>
                <a:latin typeface="+mj-lt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Char char="•"/>
              <a:defRPr sz="1800">
                <a:solidFill>
                  <a:srgbClr val="6F7072"/>
                </a:solidFill>
                <a:latin typeface="+mj-lt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Char char="•"/>
              <a:defRPr sz="1800">
                <a:solidFill>
                  <a:srgbClr val="6F7072"/>
                </a:solidFill>
                <a:latin typeface="+mj-lt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noProof="0" err="1"/>
              <a:t>Erste</a:t>
            </a:r>
            <a:r>
              <a:rPr lang="en-US" noProof="0"/>
              <a:t> Ebene</a:t>
            </a:r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1671535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s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2C595A-B2FF-4E5B-9A95-445BA8FAB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8C2C92D6-CFE2-4F59-9739-7317FAD362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16532769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Überschrift</a:t>
            </a:r>
          </a:p>
        </p:txBody>
      </p:sp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D2135D5A-5271-47F7-9DF4-E520AA08E8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8654" y="2755025"/>
            <a:ext cx="16532769" cy="6053696"/>
          </a:xfrm>
        </p:spPr>
        <p:txBody>
          <a:bodyPr>
            <a:normAutofit/>
          </a:bodyPr>
          <a:lstStyle>
            <a:lvl1pPr marL="407195" indent="-2762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Char char="•"/>
              <a:defRPr sz="3600">
                <a:solidFill>
                  <a:schemeClr val="accent6">
                    <a:lumMod val="10000"/>
                  </a:schemeClr>
                </a:solidFill>
                <a:latin typeface="+mj-lt"/>
                <a:ea typeface="Roboto Condensed" panose="02000000000000000000" pitchFamily="2" charset="0"/>
              </a:defRPr>
            </a:lvl1pPr>
            <a:lvl2pPr marL="1371600" indent="-29527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Char char="•"/>
              <a:defRPr sz="3000">
                <a:solidFill>
                  <a:srgbClr val="6F7072"/>
                </a:solidFill>
                <a:latin typeface="+mj-lt"/>
                <a:ea typeface="Roboto Condensed Light" panose="02000000000000000000" pitchFamily="2" charset="0"/>
              </a:defRPr>
            </a:lvl2pPr>
            <a:lvl3pPr marL="2286000" indent="-26432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ct val="100000"/>
              <a:buFontTx/>
              <a:buChar char="•"/>
              <a:defRPr sz="2400">
                <a:solidFill>
                  <a:schemeClr val="accent6">
                    <a:lumMod val="10000"/>
                  </a:schemeClr>
                </a:solidFill>
                <a:latin typeface="+mj-lt"/>
                <a:ea typeface="Roboto Condensed Light" panose="02000000000000000000" pitchFamily="2" charset="0"/>
              </a:defRPr>
            </a:lvl3pPr>
            <a:lvl4pPr marL="32004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Char char="•"/>
              <a:defRPr sz="1800">
                <a:solidFill>
                  <a:srgbClr val="6F7072"/>
                </a:solidFill>
                <a:latin typeface="+mj-lt"/>
                <a:ea typeface="Roboto Condensed Light" panose="02000000000000000000" pitchFamily="2" charset="0"/>
              </a:defRPr>
            </a:lvl4pPr>
            <a:lvl5pPr marL="4114800" indent="-2106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Char char="•"/>
              <a:defRPr sz="1800">
                <a:solidFill>
                  <a:srgbClr val="6F7072"/>
                </a:solidFill>
                <a:latin typeface="+mj-lt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noProof="0"/>
              <a:t>Erste Ebene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62195FD-D78C-4A5F-BDA1-97BDD0C47A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654" y="1539137"/>
            <a:ext cx="16532769" cy="454652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009FE3"/>
                </a:solidFill>
                <a:latin typeface="Arial" panose="020B0604020202020204" pitchFamily="34" charset="0"/>
                <a:ea typeface="Roboto Condensed Light" panose="020B06040202020202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err="1"/>
              <a:t>Unterüberschrift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421131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">
            <a:extLst>
              <a:ext uri="{FF2B5EF4-FFF2-40B4-BE49-F238E27FC236}">
                <a16:creationId xmlns:a16="http://schemas.microsoft.com/office/drawing/2014/main" id="{FB243B87-5A71-4CDB-AC54-8DEBA6A732D3}"/>
              </a:ext>
            </a:extLst>
          </p:cNvPr>
          <p:cNvSpPr/>
          <p:nvPr userDrawn="1"/>
        </p:nvSpPr>
        <p:spPr>
          <a:xfrm>
            <a:off x="-13288" y="9338779"/>
            <a:ext cx="13850858" cy="476252"/>
          </a:xfrm>
          <a:prstGeom prst="rect">
            <a:avLst/>
          </a:prstGeom>
          <a:solidFill>
            <a:srgbClr val="009FE3"/>
          </a:solidFill>
          <a:ln w="3175">
            <a:noFill/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latin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4A7A71-8ACD-4694-B5D9-22FAD64C4E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2" y="9324343"/>
            <a:ext cx="3645569" cy="41006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2C595A-B2FF-4E5B-9A95-445BA8FAB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06EBAD8-1B94-4650-9743-553D2EB015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654" y="644222"/>
            <a:ext cx="16532769" cy="869715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21107646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eadquater.jpg" descr="headquater.jpg">
            <a:extLst>
              <a:ext uri="{FF2B5EF4-FFF2-40B4-BE49-F238E27FC236}">
                <a16:creationId xmlns:a16="http://schemas.microsoft.com/office/drawing/2014/main" id="{14CD4318-151B-40B9-BCB0-4D4DFAD46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31"/>
          <a:stretch/>
        </p:blipFill>
        <p:spPr>
          <a:xfrm>
            <a:off x="0" y="5669"/>
            <a:ext cx="18288000" cy="6425279"/>
          </a:xfrm>
          <a:prstGeom prst="rect">
            <a:avLst/>
          </a:prstGeom>
          <a:ln w="3175">
            <a:miter lim="400000"/>
          </a:ln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8D3B38B6-6BC4-4707-BCE0-E36497C87D8A}"/>
              </a:ext>
            </a:extLst>
          </p:cNvPr>
          <p:cNvSpPr/>
          <p:nvPr userDrawn="1"/>
        </p:nvSpPr>
        <p:spPr>
          <a:xfrm>
            <a:off x="1" y="1149293"/>
            <a:ext cx="18288002" cy="4139595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131D4D-75EF-4713-AAF2-92596635F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ür Ihre Zeit">
            <a:extLst>
              <a:ext uri="{FF2B5EF4-FFF2-40B4-BE49-F238E27FC236}">
                <a16:creationId xmlns:a16="http://schemas.microsoft.com/office/drawing/2014/main" id="{B81D5861-07BC-4459-92BE-B7F6545E7967}"/>
              </a:ext>
            </a:extLst>
          </p:cNvPr>
          <p:cNvSpPr txBox="1"/>
          <p:nvPr userDrawn="1"/>
        </p:nvSpPr>
        <p:spPr>
          <a:xfrm>
            <a:off x="917154" y="2443129"/>
            <a:ext cx="5328738" cy="10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7157" tIns="137157" rIns="137157" bIns="137157">
            <a:spAutoFit/>
          </a:bodyPr>
          <a:lstStyle>
            <a:lvl1pPr algn="l" defTabSz="18288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e-DE"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Bleiben wir in</a:t>
            </a:r>
            <a:endParaRPr sz="5250">
              <a:solidFill>
                <a:srgbClr val="6F707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Danke">
            <a:extLst>
              <a:ext uri="{FF2B5EF4-FFF2-40B4-BE49-F238E27FC236}">
                <a16:creationId xmlns:a16="http://schemas.microsoft.com/office/drawing/2014/main" id="{FFF817C6-BC64-417D-837A-1E3B2E80D384}"/>
              </a:ext>
            </a:extLst>
          </p:cNvPr>
          <p:cNvSpPr txBox="1"/>
          <p:nvPr userDrawn="1"/>
        </p:nvSpPr>
        <p:spPr>
          <a:xfrm>
            <a:off x="1404700" y="2809813"/>
            <a:ext cx="6425420" cy="23544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7157" tIns="137157" rIns="137157" bIns="137157">
            <a:spAutoFit/>
          </a:bodyPr>
          <a:lstStyle>
            <a:lvl1pPr algn="l" defTabSz="1828800">
              <a:defRPr sz="9000" b="1">
                <a:solidFill>
                  <a:srgbClr val="459BD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3500">
                <a:solidFill>
                  <a:srgbClr val="009FE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Kontakt</a:t>
            </a:r>
            <a:endParaRPr sz="13500">
              <a:solidFill>
                <a:srgbClr val="009FE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97AE4E1-9FC8-4DB3-B278-91697635628D}"/>
              </a:ext>
            </a:extLst>
          </p:cNvPr>
          <p:cNvSpPr txBox="1"/>
          <p:nvPr userDrawn="1"/>
        </p:nvSpPr>
        <p:spPr>
          <a:xfrm>
            <a:off x="8931892" y="6077004"/>
            <a:ext cx="7347200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Linz Center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of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Mechatronics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GmbH, Altenberger Straße 69, 4040 Linz AUSTRIA</a:t>
            </a:r>
            <a:endParaRPr kumimoji="0" lang="de-A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  <a:sym typeface="Helvetica Neue"/>
            </a:endParaRP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C0E19A89-6D31-4A95-9144-7EBAF682B89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931891" y="2043327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0" u="none" strike="noStrike" cap="none" spc="23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DI </a:t>
            </a:r>
            <a:r>
              <a:rPr lang="de-DE" err="1"/>
              <a:t>Dr.techn</a:t>
            </a:r>
            <a:r>
              <a:rPr lang="de-DE"/>
              <a:t>. Leander B. Hörmann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A77E2234-ECB3-43EE-A55D-BB2BD8745B3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931891" y="2569810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1" u="none" strike="noStrike" cap="none" spc="23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Team Leader IIoT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1256D1-BB90-4B6D-82E2-A6CCB9C69B8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931893" y="3398262"/>
            <a:ext cx="7906720" cy="11849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>
                <a:tab pos="542925" algn="l"/>
              </a:tabLst>
              <a:defRPr sz="33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T:	+43 732 2468 – 6157</a:t>
            </a:r>
          </a:p>
          <a:p>
            <a:pPr lvl="0"/>
            <a:r>
              <a:rPr lang="de-DE"/>
              <a:t>E:	leander.hoermann@lcm.at</a:t>
            </a:r>
          </a:p>
          <a:p>
            <a:pPr lvl="0"/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EEA787-CA37-4F0B-B803-4A8705161BC7}"/>
              </a:ext>
            </a:extLst>
          </p:cNvPr>
          <p:cNvGrpSpPr/>
          <p:nvPr userDrawn="1"/>
        </p:nvGrpSpPr>
        <p:grpSpPr>
          <a:xfrm>
            <a:off x="916587" y="6769498"/>
            <a:ext cx="7700940" cy="685892"/>
            <a:chOff x="611058" y="4512998"/>
            <a:chExt cx="5133960" cy="45726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CA31810-BA72-43E9-824C-B5362657A434}"/>
                </a:ext>
              </a:extLst>
            </p:cNvPr>
            <p:cNvSpPr txBox="1"/>
            <p:nvPr userDrawn="1"/>
          </p:nvSpPr>
          <p:spPr>
            <a:xfrm>
              <a:off x="1147432" y="4601421"/>
              <a:ext cx="4597586" cy="2804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www.lcm.at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3B33FEC-BCEA-4F09-BA70-D503C5B5DA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4512998"/>
              <a:ext cx="457261" cy="457261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50D6911-2B8D-4E18-B4BD-A1ECDAEA4594}"/>
              </a:ext>
            </a:extLst>
          </p:cNvPr>
          <p:cNvGrpSpPr/>
          <p:nvPr userDrawn="1"/>
        </p:nvGrpSpPr>
        <p:grpSpPr>
          <a:xfrm>
            <a:off x="916587" y="7625964"/>
            <a:ext cx="7700940" cy="685893"/>
            <a:chOff x="611058" y="5288054"/>
            <a:chExt cx="5133960" cy="45726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B90DA90-ABAC-4C55-AAC4-DBF101C5BFA6}"/>
                </a:ext>
              </a:extLst>
            </p:cNvPr>
            <p:cNvSpPr txBox="1"/>
            <p:nvPr userDrawn="1"/>
          </p:nvSpPr>
          <p:spPr>
            <a:xfrm>
              <a:off x="1147432" y="5376477"/>
              <a:ext cx="4597586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www.linkedin.com/company/linz-center-of-mechatronics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0AABC1-AF06-4BA5-A553-806808DF0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5288054"/>
              <a:ext cx="457262" cy="457262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E4314A2-03ED-41F9-A0F4-3D802EA4E992}"/>
              </a:ext>
            </a:extLst>
          </p:cNvPr>
          <p:cNvGrpSpPr/>
          <p:nvPr userDrawn="1"/>
        </p:nvGrpSpPr>
        <p:grpSpPr>
          <a:xfrm>
            <a:off x="916590" y="8483225"/>
            <a:ext cx="7700937" cy="685890"/>
            <a:chOff x="611060" y="6112249"/>
            <a:chExt cx="5133958" cy="45726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C50A7A4-F4CB-4657-AC2B-5B123936C3C8}"/>
                </a:ext>
              </a:extLst>
            </p:cNvPr>
            <p:cNvSpPr txBox="1"/>
            <p:nvPr userDrawn="1"/>
          </p:nvSpPr>
          <p:spPr>
            <a:xfrm>
              <a:off x="1151443" y="6200639"/>
              <a:ext cx="4593575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www.facebook.com/linzcenterofmechatronics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1E7BFF3D-280C-43EB-9729-9D37FAD3F0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60" y="6112249"/>
              <a:ext cx="457260" cy="457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196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eadquater.jpg" descr="headquater.jpg">
            <a:extLst>
              <a:ext uri="{FF2B5EF4-FFF2-40B4-BE49-F238E27FC236}">
                <a16:creationId xmlns:a16="http://schemas.microsoft.com/office/drawing/2014/main" id="{14CD4318-151B-40B9-BCB0-4D4DFAD46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31"/>
          <a:stretch/>
        </p:blipFill>
        <p:spPr>
          <a:xfrm>
            <a:off x="0" y="5669"/>
            <a:ext cx="18288000" cy="6425279"/>
          </a:xfrm>
          <a:prstGeom prst="rect">
            <a:avLst/>
          </a:prstGeom>
          <a:ln w="3175">
            <a:miter lim="400000"/>
          </a:ln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8D3B38B6-6BC4-4707-BCE0-E36497C87D8A}"/>
              </a:ext>
            </a:extLst>
          </p:cNvPr>
          <p:cNvSpPr/>
          <p:nvPr userDrawn="1"/>
        </p:nvSpPr>
        <p:spPr>
          <a:xfrm>
            <a:off x="1" y="1518625"/>
            <a:ext cx="18288002" cy="3400931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spc="0" normalizeH="0" baseline="0">
              <a:ln>
                <a:noFill/>
              </a:ln>
              <a:noFill/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131D4D-75EF-4713-AAF2-92596635F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ür Ihre Zeit">
            <a:extLst>
              <a:ext uri="{FF2B5EF4-FFF2-40B4-BE49-F238E27FC236}">
                <a16:creationId xmlns:a16="http://schemas.microsoft.com/office/drawing/2014/main" id="{B81D5861-07BC-4459-92BE-B7F6545E7967}"/>
              </a:ext>
            </a:extLst>
          </p:cNvPr>
          <p:cNvSpPr txBox="1"/>
          <p:nvPr userDrawn="1"/>
        </p:nvSpPr>
        <p:spPr>
          <a:xfrm>
            <a:off x="917154" y="2002418"/>
            <a:ext cx="5328738" cy="10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37157" tIns="137157" rIns="137157" bIns="137157">
            <a:spAutoFit/>
          </a:bodyPr>
          <a:lstStyle>
            <a:lvl1pPr algn="l" defTabSz="18288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e-DE" sz="5250" err="1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Thanks</a:t>
            </a:r>
            <a:r>
              <a:rPr lang="de-DE" sz="5250">
                <a:solidFill>
                  <a:srgbClr val="6F707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!</a:t>
            </a:r>
            <a:endParaRPr sz="5250">
              <a:solidFill>
                <a:srgbClr val="6F707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Danke">
            <a:extLst>
              <a:ext uri="{FF2B5EF4-FFF2-40B4-BE49-F238E27FC236}">
                <a16:creationId xmlns:a16="http://schemas.microsoft.com/office/drawing/2014/main" id="{FFF817C6-BC64-417D-837A-1E3B2E80D384}"/>
              </a:ext>
            </a:extLst>
          </p:cNvPr>
          <p:cNvSpPr txBox="1"/>
          <p:nvPr userDrawn="1"/>
        </p:nvSpPr>
        <p:spPr>
          <a:xfrm>
            <a:off x="916588" y="2847788"/>
            <a:ext cx="6425420" cy="18004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37157" tIns="137157" rIns="137157" bIns="137157">
            <a:spAutoFit/>
          </a:bodyPr>
          <a:lstStyle>
            <a:lvl1pPr algn="l" defTabSz="1828800">
              <a:defRPr sz="9000" b="1">
                <a:solidFill>
                  <a:srgbClr val="459BD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9900">
                <a:solidFill>
                  <a:srgbClr val="009FE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Questions?</a:t>
            </a:r>
            <a:endParaRPr sz="9900">
              <a:solidFill>
                <a:srgbClr val="009FE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97AE4E1-9FC8-4DB3-B278-91697635628D}"/>
              </a:ext>
            </a:extLst>
          </p:cNvPr>
          <p:cNvSpPr txBox="1"/>
          <p:nvPr userDrawn="1"/>
        </p:nvSpPr>
        <p:spPr>
          <a:xfrm>
            <a:off x="8931892" y="6077004"/>
            <a:ext cx="7347200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8287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Linz Center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of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</a:t>
            </a:r>
            <a:r>
              <a:rPr kumimoji="0" lang="de-DE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Mechatronics</a:t>
            </a:r>
            <a:r>
              <a: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sym typeface="Helvetica Neue"/>
              </a:rPr>
              <a:t> GmbH, Altenberger Straße 69, 4040 Linz AUSTRIA</a:t>
            </a:r>
            <a:endParaRPr kumimoji="0" lang="de-A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  <a:sym typeface="Helvetica Neue"/>
            </a:endParaRP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C0E19A89-6D31-4A95-9144-7EBAF682B89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931891" y="2043327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0" u="none" strike="noStrike" cap="none" spc="23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DI </a:t>
            </a:r>
            <a:r>
              <a:rPr lang="de-DE" err="1"/>
              <a:t>Dr.techn</a:t>
            </a:r>
            <a:r>
              <a:rPr lang="de-DE"/>
              <a:t>. Leander B. Hörmann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A77E2234-ECB3-43EE-A55D-BB2BD8745B3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931891" y="2569810"/>
            <a:ext cx="7906722" cy="520500"/>
          </a:xfrm>
        </p:spPr>
        <p:txBody>
          <a:bodyPr>
            <a:noAutofit/>
          </a:bodyPr>
          <a:lstStyle>
            <a:lvl1pPr marL="0" indent="0" algn="l">
              <a:buNone/>
              <a:defRPr kumimoji="0" lang="de-DE" sz="3300" b="0" i="1" u="none" strike="noStrike" cap="none" spc="23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de-DE"/>
              <a:t>Team Leader IIoT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1256D1-BB90-4B6D-82E2-A6CCB9C69B8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931893" y="3398262"/>
            <a:ext cx="7906721" cy="118494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>
                <a:tab pos="542925" algn="l"/>
              </a:tabLst>
              <a:defRPr sz="33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T:	+43 732 2468 6157</a:t>
            </a:r>
          </a:p>
          <a:p>
            <a:pPr lvl="0"/>
            <a:r>
              <a:rPr lang="de-DE"/>
              <a:t>E:	leander.hoermann@lcm.at</a:t>
            </a:r>
          </a:p>
          <a:p>
            <a:pPr lvl="0"/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EEA787-CA37-4F0B-B803-4A8705161BC7}"/>
              </a:ext>
            </a:extLst>
          </p:cNvPr>
          <p:cNvGrpSpPr/>
          <p:nvPr userDrawn="1"/>
        </p:nvGrpSpPr>
        <p:grpSpPr>
          <a:xfrm>
            <a:off x="916587" y="6769498"/>
            <a:ext cx="7700940" cy="685892"/>
            <a:chOff x="611058" y="4512998"/>
            <a:chExt cx="5133960" cy="45726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CA31810-BA72-43E9-824C-B5362657A434}"/>
                </a:ext>
              </a:extLst>
            </p:cNvPr>
            <p:cNvSpPr txBox="1"/>
            <p:nvPr userDrawn="1"/>
          </p:nvSpPr>
          <p:spPr>
            <a:xfrm>
              <a:off x="1147432" y="4601421"/>
              <a:ext cx="4597586" cy="2804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www.lcm.at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3B33FEC-BCEA-4F09-BA70-D503C5B5DA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4512998"/>
              <a:ext cx="457261" cy="457261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50D6911-2B8D-4E18-B4BD-A1ECDAEA4594}"/>
              </a:ext>
            </a:extLst>
          </p:cNvPr>
          <p:cNvGrpSpPr/>
          <p:nvPr userDrawn="1"/>
        </p:nvGrpSpPr>
        <p:grpSpPr>
          <a:xfrm>
            <a:off x="916587" y="7625964"/>
            <a:ext cx="7700940" cy="685893"/>
            <a:chOff x="611058" y="5288054"/>
            <a:chExt cx="5133960" cy="457262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B90DA90-ABAC-4C55-AAC4-DBF101C5BFA6}"/>
                </a:ext>
              </a:extLst>
            </p:cNvPr>
            <p:cNvSpPr txBox="1"/>
            <p:nvPr userDrawn="1"/>
          </p:nvSpPr>
          <p:spPr>
            <a:xfrm>
              <a:off x="1147432" y="5376477"/>
              <a:ext cx="4597586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www.linkedin.com/company/linz-center-of-mechatronics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0AABC1-AF06-4BA5-A553-806808DF0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58" y="5288054"/>
              <a:ext cx="457262" cy="457262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E4314A2-03ED-41F9-A0F4-3D802EA4E992}"/>
              </a:ext>
            </a:extLst>
          </p:cNvPr>
          <p:cNvGrpSpPr/>
          <p:nvPr userDrawn="1"/>
        </p:nvGrpSpPr>
        <p:grpSpPr>
          <a:xfrm>
            <a:off x="916590" y="8483225"/>
            <a:ext cx="7700937" cy="685890"/>
            <a:chOff x="611060" y="6112249"/>
            <a:chExt cx="5133958" cy="45726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C50A7A4-F4CB-4657-AC2B-5B123936C3C8}"/>
                </a:ext>
              </a:extLst>
            </p:cNvPr>
            <p:cNvSpPr txBox="1"/>
            <p:nvPr userDrawn="1"/>
          </p:nvSpPr>
          <p:spPr>
            <a:xfrm>
              <a:off x="1151443" y="6200639"/>
              <a:ext cx="4593575" cy="280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82875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www.facebook.com/linzcenterofmechatronics</a:t>
              </a:r>
              <a:endParaRPr kumimoji="0" lang="de-A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1E7BFF3D-280C-43EB-9729-9D37FAD3F0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60" y="6112249"/>
              <a:ext cx="457260" cy="457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87383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A8652B8-316C-40C3-B4F8-FC5D836B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2357" b="7946"/>
          <a:stretch/>
        </p:blipFill>
        <p:spPr>
          <a:xfrm>
            <a:off x="16377425" y="9077399"/>
            <a:ext cx="1910577" cy="1209603"/>
          </a:xfrm>
          <a:prstGeom prst="rect">
            <a:avLst/>
          </a:prstGeom>
        </p:spPr>
      </p:pic>
      <p:pic>
        <p:nvPicPr>
          <p:cNvPr id="3" name="LCM_Logo.jpg" descr="LCM_Logo.jp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118554" y="9312251"/>
            <a:ext cx="2444330" cy="525269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6966589" y="9452280"/>
            <a:ext cx="421590" cy="282129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438150">
              <a:defRPr sz="15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7858125" cy="10763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rPr err="1"/>
              <a:t>Folientitel</a:t>
            </a:r>
            <a:endParaRPr/>
          </a:p>
        </p:txBody>
      </p:sp>
      <p:sp>
        <p:nvSpPr>
          <p:cNvPr id="6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3186378"/>
            <a:ext cx="7858125" cy="61920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Text </a:t>
            </a:r>
            <a:r>
              <a:rPr err="1"/>
              <a:t>für</a:t>
            </a:r>
            <a:r>
              <a:t> </a:t>
            </a:r>
            <a:r>
              <a:rPr err="1"/>
              <a:t>Folienpunkt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12720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</p:sldLayoutIdLst>
  <p:transition spd="med"/>
  <p:hf hdr="0" ftr="0" dt="0"/>
  <p:txStyles>
    <p:titleStyle>
      <a:lvl1pPr marL="0" marR="0" indent="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-126" baseline="0">
          <a:solidFill>
            <a:srgbClr val="009FE3"/>
          </a:solidFill>
          <a:uFillTx/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  <a:sym typeface="Helvetica Neue"/>
        </a:defRPr>
      </a:lvl1pPr>
      <a:lvl2pPr marL="0" marR="0" indent="6858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13716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20574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27432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34290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41148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48006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54864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1" i="0" u="none" strike="noStrike" cap="none" spc="-12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Roboto" panose="02000000000000000000" pitchFamily="2" charset="0"/>
          <a:cs typeface="Arial" panose="020B0604020202020204" pitchFamily="34" charset="0"/>
          <a:sym typeface="Helvetica Neue"/>
        </a:defRPr>
      </a:lvl1pPr>
      <a:lvl2pPr marL="13716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Roboto" panose="020B0604020202020204" charset="0"/>
          <a:ea typeface="+mn-ea"/>
          <a:cs typeface="Arial" panose="020B0604020202020204" pitchFamily="34" charset="0"/>
          <a:sym typeface="Helvetica Neue"/>
        </a:defRPr>
      </a:lvl2pPr>
      <a:lvl3pPr marL="22860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Roboto" panose="020B0604020202020204" charset="0"/>
          <a:ea typeface="+mn-ea"/>
          <a:cs typeface="Arial" panose="020B0604020202020204" pitchFamily="34" charset="0"/>
          <a:sym typeface="Helvetica Neue"/>
        </a:defRPr>
      </a:lvl3pPr>
      <a:lvl4pPr marL="32004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Roboto" panose="020B0604020202020204" charset="0"/>
          <a:ea typeface="+mn-ea"/>
          <a:cs typeface="Arial" panose="020B0604020202020204" pitchFamily="34" charset="0"/>
          <a:sym typeface="Helvetica Neue"/>
        </a:defRPr>
      </a:lvl4pPr>
      <a:lvl5pPr marL="41148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Roboto" panose="020B0604020202020204" charset="0"/>
          <a:ea typeface="+mn-ea"/>
          <a:cs typeface="Arial" panose="020B0604020202020204" pitchFamily="34" charset="0"/>
          <a:sym typeface="Helvetica Neue"/>
        </a:defRPr>
      </a:lvl5pPr>
      <a:lvl6pPr marL="50292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59436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68580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7772400" marR="0" indent="-457200" algn="l" defTabSz="1828754" rtl="0" latinLnBrk="0">
        <a:lnSpc>
          <a:spcPct val="90000"/>
        </a:lnSpc>
        <a:spcBef>
          <a:spcPts val="330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6858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13716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20574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27432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34290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41148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48006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5486400" algn="ctr" defTabSz="438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oppins SemiBold"/>
              <a:buNone/>
              <a:defRPr sz="660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oppins"/>
              <a:buChar char="•"/>
              <a:defRPr sz="42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Char char="•"/>
              <a:defRPr sz="36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  <a:defRPr sz="30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579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oppins SemiBold"/>
              <a:buNone/>
              <a:defRPr sz="660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oppins"/>
              <a:buChar char="•"/>
              <a:defRPr sz="42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Char char="•"/>
              <a:defRPr sz="36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  <a:defRPr sz="30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sz="28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450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5.svg"/><Relationship Id="rId18" Type="http://schemas.openxmlformats.org/officeDocument/2006/relationships/image" Target="../media/image79.png"/><Relationship Id="rId3" Type="http://schemas.openxmlformats.org/officeDocument/2006/relationships/image" Target="../media/image67.jpeg"/><Relationship Id="rId7" Type="http://schemas.openxmlformats.org/officeDocument/2006/relationships/image" Target="../media/image70.svg"/><Relationship Id="rId12" Type="http://schemas.openxmlformats.org/officeDocument/2006/relationships/hyperlink" Target="https://www.e-genius.at/mooc/smart-cities-teil-1/woche-2-die-smarte-stadt-handlungsfelder/27-energieplanung" TargetMode="External"/><Relationship Id="rId17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microsoft.com/office/2007/relationships/hdphoto" Target="../media/hdphoto6.wdp"/><Relationship Id="rId15" Type="http://schemas.openxmlformats.org/officeDocument/2006/relationships/image" Target="../media/image77.svg"/><Relationship Id="rId10" Type="http://schemas.openxmlformats.org/officeDocument/2006/relationships/image" Target="../media/image73.svg"/><Relationship Id="rId19" Type="http://schemas.openxmlformats.org/officeDocument/2006/relationships/image" Target="../media/image80.sv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5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hyperlink" Target="mailto:johann.hoffelner@lcm.at" TargetMode="External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1.png"/><Relationship Id="rId5" Type="http://schemas.openxmlformats.org/officeDocument/2006/relationships/hyperlink" Target="mailto:leander.hoermann@lcm.at" TargetMode="Externa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11" Type="http://schemas.openxmlformats.org/officeDocument/2006/relationships/hyperlink" Target="https://vectorified.com/sensor-icon" TargetMode="External"/><Relationship Id="rId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5EF0287-5095-5A56-2D9A-191C9D7BB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t="-1" r="-2" b="35254"/>
          <a:stretch/>
        </p:blipFill>
        <p:spPr>
          <a:xfrm>
            <a:off x="0" y="0"/>
            <a:ext cx="18288000" cy="6448357"/>
          </a:xfrm>
          <a:prstGeom prst="rect">
            <a:avLst/>
          </a:prstGeom>
        </p:spPr>
      </p:pic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55210030-3F8D-7DF2-498A-6D6C7452E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01" t="1" r="-2" b="35197"/>
          <a:stretch/>
        </p:blipFill>
        <p:spPr>
          <a:xfrm>
            <a:off x="9144000" y="3"/>
            <a:ext cx="9144000" cy="6448353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B94062-8159-4ED7-9E49-144A44C6F9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662" y="6620719"/>
            <a:ext cx="13248832" cy="1791355"/>
          </a:xfrm>
          <a:noFill/>
        </p:spPr>
        <p:txBody>
          <a:bodyPr anchor="ctr">
            <a:noAutofit/>
          </a:bodyPr>
          <a:lstStyle/>
          <a:p>
            <a:pPr algn="l"/>
            <a:r>
              <a:rPr lang="en-US" sz="3600" b="0" dirty="0">
                <a:latin typeface="Arial" panose="020B0604020202020204" pitchFamily="34" charset="0"/>
                <a:ea typeface="Poppins"/>
                <a:sym typeface="Poppins"/>
              </a:rPr>
              <a:t>Combining</a:t>
            </a:r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  <a:t> earth observation </a:t>
            </a:r>
            <a:b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</a:br>
            <a:r>
              <a:rPr lang="en-US" sz="3600" b="0" dirty="0">
                <a:latin typeface="Arial" panose="020B0604020202020204" pitchFamily="34" charset="0"/>
                <a:ea typeface="Poppins"/>
                <a:sym typeface="Poppins"/>
              </a:rPr>
              <a:t>data</a:t>
            </a:r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  <a:t> with ground IoT truth </a:t>
            </a:r>
            <a:b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</a:br>
            <a:r>
              <a:rPr lang="en-US" sz="3600" b="0" dirty="0">
                <a:latin typeface="Arial" panose="020B0604020202020204" pitchFamily="34" charset="0"/>
                <a:ea typeface="Poppins"/>
                <a:sym typeface="Poppins"/>
              </a:rPr>
              <a:t>for advanced services </a:t>
            </a:r>
            <a:endParaRPr lang="de-AT" sz="3600" b="0" dirty="0">
              <a:latin typeface="Arial" panose="020B0604020202020204" pitchFamily="34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1BC5508-27F5-4983-A042-71AC18592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111" y="7785335"/>
            <a:ext cx="7033227" cy="437117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latin typeface="Arial" panose="020B0604020202020204" pitchFamily="34" charset="0"/>
              </a:rPr>
              <a:t>Project and Use Case Overview, Sept. ‘23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5D3B39B-665F-2075-9706-60CD0BB8132D}"/>
              </a:ext>
            </a:extLst>
          </p:cNvPr>
          <p:cNvSpPr txBox="1">
            <a:spLocks/>
          </p:cNvSpPr>
          <p:nvPr/>
        </p:nvSpPr>
        <p:spPr>
          <a:xfrm>
            <a:off x="4259484" y="1874926"/>
            <a:ext cx="10463514" cy="2799316"/>
          </a:xfrm>
          <a:prstGeom prst="rect">
            <a:avLst/>
          </a:prstGeom>
          <a:solidFill>
            <a:schemeClr val="bg1">
              <a:alpha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Autofit/>
          </a:bodyPr>
          <a:lstStyle>
            <a:lvl1pPr marL="0" marR="0" indent="0" algn="ctr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6600" b="1" i="0" u="none" strike="noStrike" cap="none" spc="0" baseline="0">
                <a:solidFill>
                  <a:srgbClr val="009FE3"/>
                </a:solidFill>
                <a:uFillTx/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1371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2286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3200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41148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50292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5943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6858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7772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de-DE" sz="11500">
                <a:latin typeface="Arial" panose="020B0604020202020204" pitchFamily="34" charset="0"/>
              </a:rPr>
              <a:t>Pixel Twins</a:t>
            </a:r>
            <a:endParaRPr lang="de-AT" sz="72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423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B18089-D410-9CB4-1A9F-DF269D4D863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Problem</a:t>
            </a:r>
            <a:endParaRPr lang="de-AT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0954BC5-9AED-0813-E8AF-98CF6C460D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7100" y="4304490"/>
            <a:ext cx="2654899" cy="454652"/>
          </a:xfrm>
        </p:spPr>
        <p:txBody>
          <a:bodyPr/>
          <a:lstStyle/>
          <a:p>
            <a:pPr marL="0" indent="0">
              <a:buNone/>
            </a:pPr>
            <a:r>
              <a:rPr lang="de-AT" dirty="0" err="1">
                <a:solidFill>
                  <a:srgbClr val="EC5629"/>
                </a:solidFill>
              </a:rPr>
              <a:t>soil</a:t>
            </a:r>
            <a:r>
              <a:rPr lang="de-AT" dirty="0">
                <a:solidFill>
                  <a:srgbClr val="EC5629"/>
                </a:solidFill>
              </a:rPr>
              <a:t> </a:t>
            </a:r>
            <a:r>
              <a:rPr lang="de-AT" dirty="0" err="1">
                <a:solidFill>
                  <a:srgbClr val="EC5629"/>
                </a:solidFill>
              </a:rPr>
              <a:t>humidity</a:t>
            </a:r>
            <a:endParaRPr lang="de-AT" dirty="0">
              <a:solidFill>
                <a:srgbClr val="EC5629"/>
              </a:solidFill>
            </a:endParaRPr>
          </a:p>
        </p:txBody>
      </p:sp>
      <p:pic>
        <p:nvPicPr>
          <p:cNvPr id="14" name="Grafik 13" descr="Wasser mit einfarbiger Füllung">
            <a:extLst>
              <a:ext uri="{FF2B5EF4-FFF2-40B4-BE49-F238E27FC236}">
                <a16:creationId xmlns:a16="http://schemas.microsoft.com/office/drawing/2014/main" id="{C5D15B58-59D1-D4F3-CD74-D4DD4AFEA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19751" y="4074616"/>
            <a:ext cx="914400" cy="914400"/>
          </a:xfrm>
          <a:prstGeom prst="rect">
            <a:avLst/>
          </a:prstGeom>
        </p:spPr>
      </p:pic>
      <p:pic>
        <p:nvPicPr>
          <p:cNvPr id="2" name="Grafik 1" descr="Erdkugel: Afrika und Europa mit einfarbiger Füllung">
            <a:extLst>
              <a:ext uri="{FF2B5EF4-FFF2-40B4-BE49-F238E27FC236}">
                <a16:creationId xmlns:a16="http://schemas.microsoft.com/office/drawing/2014/main" id="{E64A9C04-D1D5-03AB-3881-4A690E6B6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3390" y="3552616"/>
            <a:ext cx="4420770" cy="4420769"/>
          </a:xfrm>
          <a:prstGeom prst="rect">
            <a:avLst/>
          </a:prstGeom>
        </p:spPr>
      </p:pic>
      <p:pic>
        <p:nvPicPr>
          <p:cNvPr id="5" name="Grafik 4" descr="Satellit mit einfarbiger Füllung">
            <a:extLst>
              <a:ext uri="{FF2B5EF4-FFF2-40B4-BE49-F238E27FC236}">
                <a16:creationId xmlns:a16="http://schemas.microsoft.com/office/drawing/2014/main" id="{2F80EC99-C870-70B8-C32C-2228948EE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86712" y="3026980"/>
            <a:ext cx="1465418" cy="1465417"/>
          </a:xfrm>
          <a:prstGeom prst="rect">
            <a:avLst/>
          </a:prstGeom>
        </p:spPr>
      </p:pic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49615583-07BE-F3C5-70CB-00D8C1853490}"/>
              </a:ext>
            </a:extLst>
          </p:cNvPr>
          <p:cNvSpPr txBox="1">
            <a:spLocks/>
          </p:cNvSpPr>
          <p:nvPr/>
        </p:nvSpPr>
        <p:spPr>
          <a:xfrm>
            <a:off x="9049745" y="2801051"/>
            <a:ext cx="3925707" cy="83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Satellite</a:t>
            </a:r>
            <a:r>
              <a:rPr kumimoji="0" lang="de-AT" sz="3000" b="0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data</a:t>
            </a:r>
            <a:endParaRPr kumimoji="0" lang="de-AT" sz="3000" b="0" i="0" u="none" strike="noStrike" kern="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094F36FC-5388-D27E-9F9C-8F36FE7840BE}"/>
              </a:ext>
            </a:extLst>
          </p:cNvPr>
          <p:cNvSpPr txBox="1">
            <a:spLocks/>
          </p:cNvSpPr>
          <p:nvPr/>
        </p:nvSpPr>
        <p:spPr>
          <a:xfrm>
            <a:off x="15618489" y="4030804"/>
            <a:ext cx="793623" cy="83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?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BEA3C53E-11B7-18C7-0FDA-B8EEB606794F}"/>
              </a:ext>
            </a:extLst>
          </p:cNvPr>
          <p:cNvSpPr txBox="1">
            <a:spLocks/>
          </p:cNvSpPr>
          <p:nvPr/>
        </p:nvSpPr>
        <p:spPr>
          <a:xfrm>
            <a:off x="11888498" y="2801051"/>
            <a:ext cx="793623" cy="83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DE" sz="3000" b="1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</a:t>
            </a:r>
            <a:endParaRPr kumimoji="0" lang="de-AT" sz="3000" b="1" i="0" u="none" strike="noStrike" kern="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14162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6" grpId="0"/>
      <p:bldP spid="7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33;p11">
            <a:extLst>
              <a:ext uri="{FF2B5EF4-FFF2-40B4-BE49-F238E27FC236}">
                <a16:creationId xmlns:a16="http://schemas.microsoft.com/office/drawing/2014/main" id="{019990E7-F518-ABAC-EDBB-B4BBD60B67E4}"/>
              </a:ext>
            </a:extLst>
          </p:cNvPr>
          <p:cNvSpPr txBox="1">
            <a:spLocks/>
          </p:cNvSpPr>
          <p:nvPr/>
        </p:nvSpPr>
        <p:spPr>
          <a:xfrm>
            <a:off x="641250" y="2422350"/>
            <a:ext cx="16877400" cy="6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b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</a:b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ground IoT truth for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advanced services</a:t>
            </a:r>
          </a:p>
        </p:txBody>
      </p:sp>
      <p:sp>
        <p:nvSpPr>
          <p:cNvPr id="17" name="Google Shape;133;p11">
            <a:extLst>
              <a:ext uri="{FF2B5EF4-FFF2-40B4-BE49-F238E27FC236}">
                <a16:creationId xmlns:a16="http://schemas.microsoft.com/office/drawing/2014/main" id="{92D1295A-AED1-3C8F-1A1D-1004FC18E6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16877400" cy="3710609"/>
          </a:xfrm>
          <a:prstGeom prst="rect">
            <a:avLst/>
          </a:prstGeom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lang="en-US" sz="5400" b="1" dirty="0"/>
          </a:p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endParaRPr lang="en-US" sz="5400" b="1" dirty="0"/>
          </a:p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9FE3"/>
                </a:solidFill>
              </a:rPr>
              <a:t>Combining</a:t>
            </a:r>
            <a:r>
              <a:rPr lang="en-US" sz="5400" b="1" dirty="0"/>
              <a:t> earth observation data </a:t>
            </a:r>
            <a:r>
              <a:rPr lang="en-US" sz="5400" b="1" dirty="0">
                <a:solidFill>
                  <a:srgbClr val="000000"/>
                </a:solidFill>
              </a:rPr>
              <a:t>with</a:t>
            </a:r>
            <a:r>
              <a:rPr lang="en-US" sz="5400" b="1" dirty="0"/>
              <a:t>  </a:t>
            </a:r>
            <a:endParaRPr sz="5400" b="1" dirty="0"/>
          </a:p>
        </p:txBody>
      </p:sp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bg1">
                    <a:lumMod val="50000"/>
                  </a:schemeClr>
                </a:solidFill>
              </a:rPr>
              <a:t>Challenge</a:t>
            </a:r>
          </a:p>
        </p:txBody>
      </p:sp>
      <p:pic>
        <p:nvPicPr>
          <p:cNvPr id="6" name="Grafik 5" descr="Prozessor mit einfarbiger Füllung">
            <a:extLst>
              <a:ext uri="{FF2B5EF4-FFF2-40B4-BE49-F238E27FC236}">
                <a16:creationId xmlns:a16="http://schemas.microsoft.com/office/drawing/2014/main" id="{193A3ADA-F0A5-15F4-756B-21CD1E844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86064" y="2303408"/>
            <a:ext cx="2224634" cy="2224632"/>
          </a:xfrm>
          <a:prstGeom prst="rect">
            <a:avLst/>
          </a:prstGeom>
        </p:spPr>
      </p:pic>
      <p:pic>
        <p:nvPicPr>
          <p:cNvPr id="7" name="Grafik 6" descr="Satellit mit einfarbiger Füllung">
            <a:extLst>
              <a:ext uri="{FF2B5EF4-FFF2-40B4-BE49-F238E27FC236}">
                <a16:creationId xmlns:a16="http://schemas.microsoft.com/office/drawing/2014/main" id="{D0D404D8-3AD7-07E1-4137-126AB31A4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2150" y="2056951"/>
            <a:ext cx="2471092" cy="2471089"/>
          </a:xfrm>
          <a:prstGeom prst="rect">
            <a:avLst/>
          </a:prstGeom>
        </p:spPr>
      </p:pic>
      <p:sp>
        <p:nvSpPr>
          <p:cNvPr id="8" name="Google Shape;133;p11">
            <a:extLst>
              <a:ext uri="{FF2B5EF4-FFF2-40B4-BE49-F238E27FC236}">
                <a16:creationId xmlns:a16="http://schemas.microsoft.com/office/drawing/2014/main" id="{C016EA31-75C8-35C9-829A-061D8008900C}"/>
              </a:ext>
            </a:extLst>
          </p:cNvPr>
          <p:cNvSpPr txBox="1">
            <a:spLocks/>
          </p:cNvSpPr>
          <p:nvPr/>
        </p:nvSpPr>
        <p:spPr>
          <a:xfrm>
            <a:off x="10747879" y="1755693"/>
            <a:ext cx="14402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rgbClr val="009FE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6074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bg1">
                    <a:lumMod val="50000"/>
                  </a:schemeClr>
                </a:solidFill>
              </a:rPr>
              <a:t>Data </a:t>
            </a:r>
            <a:r>
              <a:rPr lang="de-DE" sz="4800" dirty="0" err="1">
                <a:solidFill>
                  <a:schemeClr val="bg1">
                    <a:lumMod val="50000"/>
                  </a:schemeClr>
                </a:solidFill>
              </a:rPr>
              <a:t>sources</a:t>
            </a:r>
            <a:endParaRPr lang="de-DE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9000F6AB-AE15-F09D-AF8D-30631A8FDEA9}"/>
              </a:ext>
            </a:extLst>
          </p:cNvPr>
          <p:cNvSpPr txBox="1">
            <a:spLocks/>
          </p:cNvSpPr>
          <p:nvPr/>
        </p:nvSpPr>
        <p:spPr>
          <a:xfrm>
            <a:off x="1177302" y="3622500"/>
            <a:ext cx="8350251" cy="349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EO data</a:t>
            </a:r>
          </a:p>
          <a:p>
            <a:pPr marL="457200" marR="0" lvl="0" indent="-4953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ts val="4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Area-wide information</a:t>
            </a:r>
          </a:p>
          <a:p>
            <a:pPr marL="457200" marR="0" lvl="0" indent="-4953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ts val="4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Possible data (Sentinel-2 L1C)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ts val="36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Short wave infrared composite (SWIR)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ts val="36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Normalized Difference Moisture Index (NDMI)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ts val="36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Normalized Difference Vegetation Index (NDVI)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457200" marR="0" lvl="0" indent="-4953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Char char="▪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93A3CB50-7124-CD49-5EE7-8FBAE77147BB}"/>
              </a:ext>
            </a:extLst>
          </p:cNvPr>
          <p:cNvSpPr txBox="1">
            <a:spLocks/>
          </p:cNvSpPr>
          <p:nvPr/>
        </p:nvSpPr>
        <p:spPr>
          <a:xfrm>
            <a:off x="10190023" y="3621784"/>
            <a:ext cx="4927700" cy="349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IoT data source</a:t>
            </a:r>
          </a:p>
          <a:p>
            <a:pPr marL="457200" marR="0" lvl="0" indent="-4953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ts val="4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Local data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ts val="36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Position/Pixel of sensor</a:t>
            </a:r>
          </a:p>
          <a:p>
            <a:pPr marL="457200" marR="0" lvl="0" indent="-4953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ts val="4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Select important data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ts val="36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E.g. soil moisture data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pic>
        <p:nvPicPr>
          <p:cNvPr id="2" name="Grafik 1" descr="Prozessor mit einfarbiger Füllung">
            <a:extLst>
              <a:ext uri="{FF2B5EF4-FFF2-40B4-BE49-F238E27FC236}">
                <a16:creationId xmlns:a16="http://schemas.microsoft.com/office/drawing/2014/main" id="{740B3803-9CCE-2434-814F-DB8B8D29A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86064" y="2303408"/>
            <a:ext cx="2224634" cy="2224632"/>
          </a:xfrm>
          <a:prstGeom prst="rect">
            <a:avLst/>
          </a:prstGeom>
        </p:spPr>
      </p:pic>
      <p:pic>
        <p:nvPicPr>
          <p:cNvPr id="3" name="Grafik 2" descr="Satellit mit einfarbiger Füllung">
            <a:extLst>
              <a:ext uri="{FF2B5EF4-FFF2-40B4-BE49-F238E27FC236}">
                <a16:creationId xmlns:a16="http://schemas.microsoft.com/office/drawing/2014/main" id="{030F11BF-DDB2-2FD3-50AA-E467D6C9D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2150" y="2056951"/>
            <a:ext cx="2471092" cy="24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3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90CD7B-B5B5-DCDD-C088-85E469ADF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123" y="2034177"/>
            <a:ext cx="7847022" cy="5214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C75C4C-73E3-CEE1-6237-3CD0742C3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3867" l="1013" r="98228">
                        <a14:foregroundMark x1="11899" y1="47467" x2="5063" y2="75733"/>
                        <a14:foregroundMark x1="5063" y1="75733" x2="8228" y2="55467"/>
                        <a14:foregroundMark x1="39494" y1="4000" x2="44051" y2="19467"/>
                        <a14:foregroundMark x1="88734" y1="44267" x2="98228" y2="63467"/>
                        <a14:foregroundMark x1="98228" y1="63467" x2="89114" y2="54133"/>
                        <a14:foregroundMark x1="56668" y1="93022" x2="62785" y2="88800"/>
                        <a14:backgroundMark x1="21139" y1="7733" x2="253" y2="3733"/>
                        <a14:backgroundMark x1="3165" y1="3733" x2="127" y2="58667"/>
                        <a14:backgroundMark x1="127" y1="58667" x2="506" y2="97600"/>
                        <a14:backgroundMark x1="7215" y1="91467" x2="45696" y2="97867"/>
                        <a14:backgroundMark x1="45570" y1="97600" x2="61392" y2="99467"/>
                        <a14:backgroundMark x1="61392" y1="99467" x2="98354" y2="96533"/>
                        <a14:backgroundMark x1="94684" y1="98933" x2="99873" y2="48533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rcRect t="1690" r="1392" b="4417"/>
          <a:stretch/>
        </p:blipFill>
        <p:spPr>
          <a:xfrm rot="21418685">
            <a:off x="9655146" y="3091620"/>
            <a:ext cx="5102626" cy="2124761"/>
          </a:xfrm>
          <a:prstGeom prst="roundRect">
            <a:avLst>
              <a:gd name="adj" fmla="val 0"/>
            </a:avLst>
          </a:prstGeom>
          <a:ln>
            <a:noFill/>
          </a:ln>
          <a:effectLst>
            <a:softEdge rad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prstMaterial="matte">
            <a:contourClr>
              <a:srgbClr val="969696"/>
            </a:contourClr>
          </a:sp3d>
        </p:spPr>
      </p:pic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 err="1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lang="de-DE" sz="4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800" dirty="0" err="1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de-DE" sz="4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800" dirty="0" err="1">
                <a:solidFill>
                  <a:schemeClr val="bg1">
                    <a:lumMod val="50000"/>
                  </a:schemeClr>
                </a:solidFill>
              </a:rPr>
              <a:t>works</a:t>
            </a:r>
            <a:endParaRPr lang="de-DE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F5B4B3A-5B2E-AF4F-E5E3-142B4F86CAD4}"/>
              </a:ext>
            </a:extLst>
          </p:cNvPr>
          <p:cNvSpPr/>
          <p:nvPr/>
        </p:nvSpPr>
        <p:spPr>
          <a:xfrm rot="21422695">
            <a:off x="9835825" y="3244100"/>
            <a:ext cx="5030867" cy="1909520"/>
          </a:xfrm>
          <a:custGeom>
            <a:avLst/>
            <a:gdLst>
              <a:gd name="connsiteX0" fmla="*/ 2348564 w 5611528"/>
              <a:gd name="connsiteY0" fmla="*/ 0 h 2213810"/>
              <a:gd name="connsiteX1" fmla="*/ 2387065 w 5611528"/>
              <a:gd name="connsiteY1" fmla="*/ 452387 h 2213810"/>
              <a:gd name="connsiteX2" fmla="*/ 67377 w 5611528"/>
              <a:gd name="connsiteY2" fmla="*/ 933650 h 2213810"/>
              <a:gd name="connsiteX3" fmla="*/ 0 w 5611528"/>
              <a:gd name="connsiteY3" fmla="*/ 1857675 h 2213810"/>
              <a:gd name="connsiteX4" fmla="*/ 2521819 w 5611528"/>
              <a:gd name="connsiteY4" fmla="*/ 1357162 h 2213810"/>
              <a:gd name="connsiteX5" fmla="*/ 2752825 w 5611528"/>
              <a:gd name="connsiteY5" fmla="*/ 2213810 h 2213810"/>
              <a:gd name="connsiteX6" fmla="*/ 5611528 w 5611528"/>
              <a:gd name="connsiteY6" fmla="*/ 1597793 h 2213810"/>
              <a:gd name="connsiteX7" fmla="*/ 4196615 w 5611528"/>
              <a:gd name="connsiteY7" fmla="*/ 173254 h 2213810"/>
              <a:gd name="connsiteX8" fmla="*/ 2772076 w 5611528"/>
              <a:gd name="connsiteY8" fmla="*/ 404261 h 2213810"/>
              <a:gd name="connsiteX9" fmla="*/ 2348564 w 5611528"/>
              <a:gd name="connsiteY9" fmla="*/ 0 h 221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1528" h="2213810">
                <a:moveTo>
                  <a:pt x="2348564" y="0"/>
                </a:moveTo>
                <a:lnTo>
                  <a:pt x="2387065" y="452387"/>
                </a:lnTo>
                <a:lnTo>
                  <a:pt x="67377" y="933650"/>
                </a:lnTo>
                <a:lnTo>
                  <a:pt x="0" y="1857675"/>
                </a:lnTo>
                <a:lnTo>
                  <a:pt x="2521819" y="1357162"/>
                </a:lnTo>
                <a:lnTo>
                  <a:pt x="2752825" y="2213810"/>
                </a:lnTo>
                <a:lnTo>
                  <a:pt x="5611528" y="1597793"/>
                </a:lnTo>
                <a:lnTo>
                  <a:pt x="4196615" y="173254"/>
                </a:lnTo>
                <a:lnTo>
                  <a:pt x="2772076" y="404261"/>
                </a:lnTo>
                <a:lnTo>
                  <a:pt x="2348564" y="0"/>
                </a:lnTo>
                <a:close/>
              </a:path>
            </a:pathLst>
          </a:custGeom>
          <a:noFill/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8E4E67F-55FA-0A2F-C838-8A19062BF057}"/>
              </a:ext>
            </a:extLst>
          </p:cNvPr>
          <p:cNvSpPr txBox="1"/>
          <p:nvPr/>
        </p:nvSpPr>
        <p:spPr>
          <a:xfrm>
            <a:off x="629114" y="3532472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2. Draw polygon</a:t>
            </a:r>
          </a:p>
        </p:txBody>
      </p:sp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7058962" cy="1110122"/>
          </a:xfrm>
          <a:prstGeom prst="rect">
            <a:avLst/>
          </a:prstGeom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</a:rPr>
              <a:t>1. Find region of interest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3980F9D-3161-E0A4-D6D1-F3BC4EFEBD3E}"/>
              </a:ext>
            </a:extLst>
          </p:cNvPr>
          <p:cNvSpPr txBox="1"/>
          <p:nvPr/>
        </p:nvSpPr>
        <p:spPr>
          <a:xfrm>
            <a:off x="627171" y="4642594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3. Create pixels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FBAF8E5-517B-7456-C692-133AC2393951}"/>
              </a:ext>
            </a:extLst>
          </p:cNvPr>
          <p:cNvSpPr txBox="1"/>
          <p:nvPr/>
        </p:nvSpPr>
        <p:spPr>
          <a:xfrm>
            <a:off x="618080" y="5680902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4. Apply EO data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6DC59F9-82D6-BC10-3382-9570668043B1}"/>
              </a:ext>
            </a:extLst>
          </p:cNvPr>
          <p:cNvSpPr txBox="1"/>
          <p:nvPr/>
        </p:nvSpPr>
        <p:spPr>
          <a:xfrm>
            <a:off x="627170" y="6867144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5. Merge with IOT data</a:t>
            </a:r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FAA4FF67-7328-2FD7-D676-CE5F0CB05F9C}"/>
              </a:ext>
            </a:extLst>
          </p:cNvPr>
          <p:cNvSpPr/>
          <p:nvPr/>
        </p:nvSpPr>
        <p:spPr>
          <a:xfrm rot="21422695">
            <a:off x="9828165" y="3226194"/>
            <a:ext cx="5030867" cy="1909520"/>
          </a:xfrm>
          <a:custGeom>
            <a:avLst/>
            <a:gdLst>
              <a:gd name="connsiteX0" fmla="*/ 2348564 w 5611528"/>
              <a:gd name="connsiteY0" fmla="*/ 0 h 2213810"/>
              <a:gd name="connsiteX1" fmla="*/ 2387065 w 5611528"/>
              <a:gd name="connsiteY1" fmla="*/ 452387 h 2213810"/>
              <a:gd name="connsiteX2" fmla="*/ 67377 w 5611528"/>
              <a:gd name="connsiteY2" fmla="*/ 933650 h 2213810"/>
              <a:gd name="connsiteX3" fmla="*/ 0 w 5611528"/>
              <a:gd name="connsiteY3" fmla="*/ 1857675 h 2213810"/>
              <a:gd name="connsiteX4" fmla="*/ 2521819 w 5611528"/>
              <a:gd name="connsiteY4" fmla="*/ 1357162 h 2213810"/>
              <a:gd name="connsiteX5" fmla="*/ 2752825 w 5611528"/>
              <a:gd name="connsiteY5" fmla="*/ 2213810 h 2213810"/>
              <a:gd name="connsiteX6" fmla="*/ 5611528 w 5611528"/>
              <a:gd name="connsiteY6" fmla="*/ 1597793 h 2213810"/>
              <a:gd name="connsiteX7" fmla="*/ 4196615 w 5611528"/>
              <a:gd name="connsiteY7" fmla="*/ 173254 h 2213810"/>
              <a:gd name="connsiteX8" fmla="*/ 2772076 w 5611528"/>
              <a:gd name="connsiteY8" fmla="*/ 404261 h 2213810"/>
              <a:gd name="connsiteX9" fmla="*/ 2348564 w 5611528"/>
              <a:gd name="connsiteY9" fmla="*/ 0 h 221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1528" h="2213810">
                <a:moveTo>
                  <a:pt x="2348564" y="0"/>
                </a:moveTo>
                <a:lnTo>
                  <a:pt x="2387065" y="452387"/>
                </a:lnTo>
                <a:lnTo>
                  <a:pt x="67377" y="933650"/>
                </a:lnTo>
                <a:lnTo>
                  <a:pt x="0" y="1857675"/>
                </a:lnTo>
                <a:lnTo>
                  <a:pt x="2521819" y="1357162"/>
                </a:lnTo>
                <a:lnTo>
                  <a:pt x="2752825" y="2213810"/>
                </a:lnTo>
                <a:lnTo>
                  <a:pt x="5611528" y="1597793"/>
                </a:lnTo>
                <a:lnTo>
                  <a:pt x="4196615" y="173254"/>
                </a:lnTo>
                <a:lnTo>
                  <a:pt x="2772076" y="404261"/>
                </a:lnTo>
                <a:lnTo>
                  <a:pt x="234856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3">
                  <a:lumMod val="50000"/>
                  <a:alpha val="70000"/>
                </a:schemeClr>
              </a:gs>
              <a:gs pos="0">
                <a:schemeClr val="accent3">
                  <a:alpha val="70000"/>
                </a:schemeClr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F74CF986-8E59-474E-D9A5-D955CE700F00}"/>
              </a:ext>
            </a:extLst>
          </p:cNvPr>
          <p:cNvSpPr/>
          <p:nvPr/>
        </p:nvSpPr>
        <p:spPr>
          <a:xfrm rot="21422695">
            <a:off x="9809708" y="3222285"/>
            <a:ext cx="5030867" cy="1909520"/>
          </a:xfrm>
          <a:custGeom>
            <a:avLst/>
            <a:gdLst>
              <a:gd name="connsiteX0" fmla="*/ 2348564 w 5611528"/>
              <a:gd name="connsiteY0" fmla="*/ 0 h 2213810"/>
              <a:gd name="connsiteX1" fmla="*/ 2387065 w 5611528"/>
              <a:gd name="connsiteY1" fmla="*/ 452387 h 2213810"/>
              <a:gd name="connsiteX2" fmla="*/ 67377 w 5611528"/>
              <a:gd name="connsiteY2" fmla="*/ 933650 h 2213810"/>
              <a:gd name="connsiteX3" fmla="*/ 0 w 5611528"/>
              <a:gd name="connsiteY3" fmla="*/ 1857675 h 2213810"/>
              <a:gd name="connsiteX4" fmla="*/ 2521819 w 5611528"/>
              <a:gd name="connsiteY4" fmla="*/ 1357162 h 2213810"/>
              <a:gd name="connsiteX5" fmla="*/ 2752825 w 5611528"/>
              <a:gd name="connsiteY5" fmla="*/ 2213810 h 2213810"/>
              <a:gd name="connsiteX6" fmla="*/ 5611528 w 5611528"/>
              <a:gd name="connsiteY6" fmla="*/ 1597793 h 2213810"/>
              <a:gd name="connsiteX7" fmla="*/ 4196615 w 5611528"/>
              <a:gd name="connsiteY7" fmla="*/ 173254 h 2213810"/>
              <a:gd name="connsiteX8" fmla="*/ 2772076 w 5611528"/>
              <a:gd name="connsiteY8" fmla="*/ 404261 h 2213810"/>
              <a:gd name="connsiteX9" fmla="*/ 2348564 w 5611528"/>
              <a:gd name="connsiteY9" fmla="*/ 0 h 221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1528" h="2213810">
                <a:moveTo>
                  <a:pt x="2348564" y="0"/>
                </a:moveTo>
                <a:lnTo>
                  <a:pt x="2387065" y="452387"/>
                </a:lnTo>
                <a:lnTo>
                  <a:pt x="67377" y="933650"/>
                </a:lnTo>
                <a:lnTo>
                  <a:pt x="0" y="1857675"/>
                </a:lnTo>
                <a:lnTo>
                  <a:pt x="2521819" y="1357162"/>
                </a:lnTo>
                <a:lnTo>
                  <a:pt x="2752825" y="2213810"/>
                </a:lnTo>
                <a:lnTo>
                  <a:pt x="5611528" y="1597793"/>
                </a:lnTo>
                <a:lnTo>
                  <a:pt x="4196615" y="173254"/>
                </a:lnTo>
                <a:lnTo>
                  <a:pt x="2772076" y="404261"/>
                </a:lnTo>
                <a:lnTo>
                  <a:pt x="234856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70000"/>
                </a:schemeClr>
              </a:gs>
              <a:gs pos="26000">
                <a:schemeClr val="accent2">
                  <a:alpha val="70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24530CF-6175-A3D6-1A7B-1AD29038991E}"/>
              </a:ext>
            </a:extLst>
          </p:cNvPr>
          <p:cNvSpPr txBox="1"/>
          <p:nvPr/>
        </p:nvSpPr>
        <p:spPr>
          <a:xfrm>
            <a:off x="7816959" y="7940304"/>
            <a:ext cx="9239350" cy="1110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92000">
                      <a:srgbClr val="0070C0"/>
                    </a:gs>
                    <a:gs pos="0">
                      <a:srgbClr val="00D7AA"/>
                    </a:gs>
                  </a:gsLst>
                  <a:lin ang="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52400" stA="24000" dist="50800" dir="5400000" sy="-100000" algn="bl" rotWithShape="0"/>
                </a:effectLst>
                <a:uLnTx/>
                <a:uFillTx/>
                <a:latin typeface="Poppins"/>
                <a:cs typeface="Poppins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92000">
                      <a:srgbClr val="0070C0"/>
                    </a:gs>
                    <a:gs pos="0">
                      <a:srgbClr val="00D7AA"/>
                    </a:gs>
                  </a:gsLst>
                  <a:lin ang="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52400" stA="24000" dist="50800" dir="5400000" sy="-100000" algn="bl" rotWithShape="0"/>
                </a:effectLst>
                <a:uLnTx/>
                <a:uFillTx/>
                <a:latin typeface="Poppins"/>
                <a:cs typeface="Poppins"/>
                <a:sym typeface="Poppins"/>
              </a:rPr>
              <a:t>Most accurate data source</a:t>
            </a:r>
          </a:p>
        </p:txBody>
      </p:sp>
    </p:spTree>
    <p:extLst>
      <p:ext uri="{BB962C8B-B14F-4D97-AF65-F5344CB8AC3E}">
        <p14:creationId xmlns:p14="http://schemas.microsoft.com/office/powerpoint/2010/main" val="68604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emo_SmartFarming_short">
            <a:hlinkClick r:id="" action="ppaction://media"/>
            <a:extLst>
              <a:ext uri="{FF2B5EF4-FFF2-40B4-BE49-F238E27FC236}">
                <a16:creationId xmlns:a16="http://schemas.microsoft.com/office/drawing/2014/main" id="{852E5248-7C52-6C4D-D3A7-A6C940479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C2E027-DD2F-4E23-A1DC-C37C4810F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055956" y="9452281"/>
            <a:ext cx="266098" cy="282129"/>
          </a:xfrm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 lang="en-US">
                <a:sym typeface="Helvetica Neue"/>
              </a:rPr>
              <a:pPr algn="ctr" hangingPunct="0">
                <a:buClrTx/>
              </a:pPr>
              <a:t>15</a:t>
            </a:fld>
            <a:endParaRPr lang="en-US">
              <a:sym typeface="Helvetica Neue"/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6A4D877-9AFD-F20C-36E1-53F1901671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389" y="5382611"/>
            <a:ext cx="7354697" cy="2251766"/>
          </a:xfrm>
        </p:spPr>
        <p:txBody>
          <a:bodyPr lIns="38100" tIns="38100" rIns="38100" bIns="3810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Use Case </a:t>
            </a:r>
          </a:p>
          <a:p>
            <a:pPr marL="0" indent="0">
              <a:buNone/>
            </a:pP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Photovoltaics</a:t>
            </a:r>
            <a:endParaRPr lang="en-US" sz="9000" b="1">
              <a:solidFill>
                <a:srgbClr val="009FE3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310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bg1">
                    <a:lumMod val="50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Problem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0954BC5-9AED-0813-E8AF-98CF6C460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1782" y="2106592"/>
            <a:ext cx="10844436" cy="2792309"/>
          </a:xfrm>
        </p:spPr>
        <p:txBody>
          <a:bodyPr/>
          <a:lstStyle/>
          <a:p>
            <a:pPr marL="0" indent="0" algn="ctr">
              <a:buNone/>
            </a:pPr>
            <a:r>
              <a:rPr lang="de-AT" sz="4400" err="1">
                <a:solidFill>
                  <a:schemeClr val="accent1"/>
                </a:solidFill>
              </a:rPr>
              <a:t>What</a:t>
            </a:r>
            <a:r>
              <a:rPr lang="de-AT" sz="4400">
                <a:solidFill>
                  <a:schemeClr val="accent1"/>
                </a:solidFill>
              </a:rPr>
              <a:t> </a:t>
            </a:r>
            <a:r>
              <a:rPr lang="de-AT" sz="4400" err="1">
                <a:solidFill>
                  <a:schemeClr val="accent1"/>
                </a:solidFill>
              </a:rPr>
              <a:t>photovoltaics</a:t>
            </a:r>
            <a:r>
              <a:rPr lang="de-AT" sz="4400">
                <a:solidFill>
                  <a:schemeClr val="accent1"/>
                </a:solidFill>
              </a:rPr>
              <a:t> </a:t>
            </a:r>
            <a:r>
              <a:rPr lang="de-AT" sz="4400" err="1">
                <a:solidFill>
                  <a:schemeClr val="accent1"/>
                </a:solidFill>
              </a:rPr>
              <a:t>energy</a:t>
            </a:r>
            <a:r>
              <a:rPr lang="de-AT" sz="4400">
                <a:solidFill>
                  <a:schemeClr val="accent1"/>
                </a:solidFill>
              </a:rPr>
              <a:t> </a:t>
            </a:r>
            <a:r>
              <a:rPr lang="de-AT" sz="4400" err="1">
                <a:solidFill>
                  <a:schemeClr val="accent1"/>
                </a:solidFill>
              </a:rPr>
              <a:t>ouput</a:t>
            </a:r>
            <a:r>
              <a:rPr lang="de-AT" sz="4400">
                <a:solidFill>
                  <a:schemeClr val="accent1"/>
                </a:solidFill>
              </a:rPr>
              <a:t> </a:t>
            </a:r>
            <a:r>
              <a:rPr lang="de-AT" sz="4400" err="1">
                <a:solidFill>
                  <a:schemeClr val="accent1"/>
                </a:solidFill>
              </a:rPr>
              <a:t>can</a:t>
            </a:r>
            <a:r>
              <a:rPr lang="de-AT" sz="4400">
                <a:solidFill>
                  <a:schemeClr val="accent1"/>
                </a:solidFill>
              </a:rPr>
              <a:t> </a:t>
            </a:r>
            <a:r>
              <a:rPr lang="de-AT" sz="4400" err="1">
                <a:solidFill>
                  <a:schemeClr val="accent1"/>
                </a:solidFill>
              </a:rPr>
              <a:t>be</a:t>
            </a:r>
            <a:r>
              <a:rPr lang="de-AT" sz="4400">
                <a:solidFill>
                  <a:schemeClr val="accent1"/>
                </a:solidFill>
              </a:rPr>
              <a:t> </a:t>
            </a:r>
            <a:r>
              <a:rPr lang="de-AT" sz="4400" err="1">
                <a:solidFill>
                  <a:schemeClr val="accent1"/>
                </a:solidFill>
              </a:rPr>
              <a:t>expected</a:t>
            </a:r>
            <a:r>
              <a:rPr lang="de-AT" sz="440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4" name="Grafik 3" descr="Ladender Akku mit einfarbiger Füllung">
            <a:extLst>
              <a:ext uri="{FF2B5EF4-FFF2-40B4-BE49-F238E27FC236}">
                <a16:creationId xmlns:a16="http://schemas.microsoft.com/office/drawing/2014/main" id="{33177C81-7B03-43F0-6F37-0AE101B87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25395" y="3740738"/>
            <a:ext cx="3509110" cy="3509110"/>
          </a:xfrm>
          <a:prstGeom prst="rect">
            <a:avLst/>
          </a:prstGeom>
        </p:spPr>
      </p:pic>
      <p:sp>
        <p:nvSpPr>
          <p:cNvPr id="2" name="Textplatzhalter 16">
            <a:extLst>
              <a:ext uri="{FF2B5EF4-FFF2-40B4-BE49-F238E27FC236}">
                <a16:creationId xmlns:a16="http://schemas.microsoft.com/office/drawing/2014/main" id="{B0EF3D64-DA26-5047-B7BB-B5E89E70C5EB}"/>
              </a:ext>
            </a:extLst>
          </p:cNvPr>
          <p:cNvSpPr txBox="1">
            <a:spLocks/>
          </p:cNvSpPr>
          <p:nvPr/>
        </p:nvSpPr>
        <p:spPr>
          <a:xfrm>
            <a:off x="1142556" y="5154730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 dirty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time?</a:t>
            </a:r>
          </a:p>
        </p:txBody>
      </p:sp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3E43C8D1-3B93-7EFA-47CB-3D9F56278DE1}"/>
              </a:ext>
            </a:extLst>
          </p:cNvPr>
          <p:cNvSpPr txBox="1">
            <a:spLocks/>
          </p:cNvSpPr>
          <p:nvPr/>
        </p:nvSpPr>
        <p:spPr>
          <a:xfrm>
            <a:off x="10437918" y="7249848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date?</a:t>
            </a:r>
          </a:p>
        </p:txBody>
      </p:sp>
      <p:sp>
        <p:nvSpPr>
          <p:cNvPr id="5" name="Textplatzhalter 16">
            <a:extLst>
              <a:ext uri="{FF2B5EF4-FFF2-40B4-BE49-F238E27FC236}">
                <a16:creationId xmlns:a16="http://schemas.microsoft.com/office/drawing/2014/main" id="{EFA677ED-B68B-DF1B-CEA4-9156812A1658}"/>
              </a:ext>
            </a:extLst>
          </p:cNvPr>
          <p:cNvSpPr txBox="1">
            <a:spLocks/>
          </p:cNvSpPr>
          <p:nvPr/>
        </p:nvSpPr>
        <p:spPr>
          <a:xfrm>
            <a:off x="3721782" y="7505677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location</a:t>
            </a:r>
            <a:r>
              <a:rPr kumimoji="0" lang="de-AT" sz="4000" b="1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?</a:t>
            </a:r>
          </a:p>
        </p:txBody>
      </p:sp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9F05570A-296C-87DF-9402-8A4CF031A73F}"/>
              </a:ext>
            </a:extLst>
          </p:cNvPr>
          <p:cNvSpPr txBox="1">
            <a:spLocks/>
          </p:cNvSpPr>
          <p:nvPr/>
        </p:nvSpPr>
        <p:spPr>
          <a:xfrm>
            <a:off x="12964195" y="4802800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irradiation</a:t>
            </a:r>
            <a:r>
              <a:rPr kumimoji="0" lang="de-AT" sz="4000" b="1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22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" grpId="0" build="p"/>
      <p:bldP spid="3" grpId="0" build="p"/>
      <p:bldP spid="5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bg1">
                    <a:lumMod val="50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Problem</a:t>
            </a:r>
          </a:p>
        </p:txBody>
      </p:sp>
      <p:sp>
        <p:nvSpPr>
          <p:cNvPr id="2" name="Textplatzhalter 16">
            <a:extLst>
              <a:ext uri="{FF2B5EF4-FFF2-40B4-BE49-F238E27FC236}">
                <a16:creationId xmlns:a16="http://schemas.microsoft.com/office/drawing/2014/main" id="{B0EF3D64-DA26-5047-B7BB-B5E89E70C5EB}"/>
              </a:ext>
            </a:extLst>
          </p:cNvPr>
          <p:cNvSpPr txBox="1">
            <a:spLocks/>
          </p:cNvSpPr>
          <p:nvPr/>
        </p:nvSpPr>
        <p:spPr>
          <a:xfrm>
            <a:off x="1154130" y="5294480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efficiency</a:t>
            </a:r>
            <a:r>
              <a:rPr kumimoji="0" lang="de-AT" sz="4000" b="1" i="0" u="none" strike="noStrike" kern="0" cap="none" spc="0" normalizeH="0" baseline="0" noProof="0" dirty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factor</a:t>
            </a:r>
            <a:r>
              <a:rPr kumimoji="0" lang="de-AT" sz="4000" b="1" i="0" u="none" strike="noStrike" kern="0" cap="none" spc="0" normalizeH="0" baseline="0" noProof="0" dirty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?</a:t>
            </a:r>
          </a:p>
        </p:txBody>
      </p:sp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3E43C8D1-3B93-7EFA-47CB-3D9F56278DE1}"/>
              </a:ext>
            </a:extLst>
          </p:cNvPr>
          <p:cNvSpPr txBox="1">
            <a:spLocks/>
          </p:cNvSpPr>
          <p:nvPr/>
        </p:nvSpPr>
        <p:spPr>
          <a:xfrm>
            <a:off x="10495791" y="7595109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size</a:t>
            </a:r>
            <a:r>
              <a:rPr kumimoji="0" lang="de-AT" sz="4000" b="1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?</a:t>
            </a:r>
          </a:p>
        </p:txBody>
      </p:sp>
      <p:sp>
        <p:nvSpPr>
          <p:cNvPr id="5" name="Textplatzhalter 16">
            <a:extLst>
              <a:ext uri="{FF2B5EF4-FFF2-40B4-BE49-F238E27FC236}">
                <a16:creationId xmlns:a16="http://schemas.microsoft.com/office/drawing/2014/main" id="{EFA677ED-B68B-DF1B-CEA4-9156812A1658}"/>
              </a:ext>
            </a:extLst>
          </p:cNvPr>
          <p:cNvSpPr txBox="1">
            <a:spLocks/>
          </p:cNvSpPr>
          <p:nvPr/>
        </p:nvSpPr>
        <p:spPr>
          <a:xfrm>
            <a:off x="4184769" y="7945515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inclination</a:t>
            </a:r>
            <a:r>
              <a:rPr kumimoji="0" lang="de-AT" sz="4000" b="1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?</a:t>
            </a:r>
          </a:p>
        </p:txBody>
      </p:sp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9F05570A-296C-87DF-9402-8A4CF031A73F}"/>
              </a:ext>
            </a:extLst>
          </p:cNvPr>
          <p:cNvSpPr txBox="1">
            <a:spLocks/>
          </p:cNvSpPr>
          <p:nvPr/>
        </p:nvSpPr>
        <p:spPr>
          <a:xfrm>
            <a:off x="12776584" y="4764034"/>
            <a:ext cx="3892431" cy="10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000" b="1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data</a:t>
            </a:r>
            <a:r>
              <a:rPr kumimoji="0" lang="de-AT" sz="4000" b="1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4000" b="1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access</a:t>
            </a:r>
            <a:r>
              <a:rPr kumimoji="0" lang="de-AT" sz="4000" b="1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E9774F-3068-D750-A908-22FD981AC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24" y="4002552"/>
            <a:ext cx="5330651" cy="2757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0E1283FC-D841-8F48-FDE1-715CFFB6F064}"/>
              </a:ext>
            </a:extLst>
          </p:cNvPr>
          <p:cNvSpPr txBox="1">
            <a:spLocks/>
          </p:cNvSpPr>
          <p:nvPr/>
        </p:nvSpPr>
        <p:spPr>
          <a:xfrm>
            <a:off x="2974694" y="2106592"/>
            <a:ext cx="12338612" cy="279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4400" b="0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How</a:t>
            </a:r>
            <a:r>
              <a:rPr kumimoji="0" lang="de-AT" sz="4400" b="0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4400" b="0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to</a:t>
            </a:r>
            <a:r>
              <a:rPr kumimoji="0" lang="de-AT" sz="4400" b="0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4400" b="0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utilize</a:t>
            </a:r>
            <a:r>
              <a:rPr kumimoji="0" lang="de-AT" sz="4400" b="0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4400" b="0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existing</a:t>
            </a:r>
            <a:r>
              <a:rPr kumimoji="0" lang="de-AT" sz="4400" b="0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4400" b="0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photovoltaic</a:t>
            </a:r>
            <a:r>
              <a:rPr kumimoji="0" lang="de-AT" sz="4400" b="0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  <a:r>
              <a:rPr kumimoji="0" lang="de-AT" sz="4400" b="0" i="0" u="none" strike="noStrike" kern="0" cap="none" spc="0" normalizeH="0" baseline="0" noProof="0" err="1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data</a:t>
            </a:r>
            <a:r>
              <a:rPr kumimoji="0" lang="de-AT" sz="4400" b="0" i="0" u="none" strike="noStrike" kern="0" cap="none" spc="0" normalizeH="0" baseline="0" noProof="0">
                <a:ln>
                  <a:noFill/>
                </a:ln>
                <a:solidFill>
                  <a:srgbClr val="EC5629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15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 build="p"/>
      <p:bldP spid="6" grpId="0" build="p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90CD7B-B5B5-DCDD-C088-85E469ADF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198" b="3847"/>
          <a:stretch/>
        </p:blipFill>
        <p:spPr>
          <a:xfrm>
            <a:off x="8513123" y="2916820"/>
            <a:ext cx="7847022" cy="5443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F5B4B3A-5B2E-AF4F-E5E3-142B4F86CAD4}"/>
              </a:ext>
            </a:extLst>
          </p:cNvPr>
          <p:cNvSpPr/>
          <p:nvPr/>
        </p:nvSpPr>
        <p:spPr>
          <a:xfrm rot="21422695">
            <a:off x="10322045" y="4052772"/>
            <a:ext cx="5523840" cy="3118805"/>
          </a:xfrm>
          <a:custGeom>
            <a:avLst/>
            <a:gdLst>
              <a:gd name="connsiteX0" fmla="*/ 2348564 w 5611528"/>
              <a:gd name="connsiteY0" fmla="*/ 0 h 2213810"/>
              <a:gd name="connsiteX1" fmla="*/ 2387065 w 5611528"/>
              <a:gd name="connsiteY1" fmla="*/ 452387 h 2213810"/>
              <a:gd name="connsiteX2" fmla="*/ 67377 w 5611528"/>
              <a:gd name="connsiteY2" fmla="*/ 933650 h 2213810"/>
              <a:gd name="connsiteX3" fmla="*/ 0 w 5611528"/>
              <a:gd name="connsiteY3" fmla="*/ 1857675 h 2213810"/>
              <a:gd name="connsiteX4" fmla="*/ 2521819 w 5611528"/>
              <a:gd name="connsiteY4" fmla="*/ 1357162 h 2213810"/>
              <a:gd name="connsiteX5" fmla="*/ 2752825 w 5611528"/>
              <a:gd name="connsiteY5" fmla="*/ 2213810 h 2213810"/>
              <a:gd name="connsiteX6" fmla="*/ 5611528 w 5611528"/>
              <a:gd name="connsiteY6" fmla="*/ 1597793 h 2213810"/>
              <a:gd name="connsiteX7" fmla="*/ 4196615 w 5611528"/>
              <a:gd name="connsiteY7" fmla="*/ 173254 h 2213810"/>
              <a:gd name="connsiteX8" fmla="*/ 2772076 w 5611528"/>
              <a:gd name="connsiteY8" fmla="*/ 404261 h 2213810"/>
              <a:gd name="connsiteX9" fmla="*/ 2348564 w 5611528"/>
              <a:gd name="connsiteY9" fmla="*/ 0 h 2213810"/>
              <a:gd name="connsiteX0" fmla="*/ 2348564 w 6124333"/>
              <a:gd name="connsiteY0" fmla="*/ 0 h 3308425"/>
              <a:gd name="connsiteX1" fmla="*/ 2387065 w 6124333"/>
              <a:gd name="connsiteY1" fmla="*/ 452387 h 3308425"/>
              <a:gd name="connsiteX2" fmla="*/ 67377 w 6124333"/>
              <a:gd name="connsiteY2" fmla="*/ 933650 h 3308425"/>
              <a:gd name="connsiteX3" fmla="*/ 0 w 6124333"/>
              <a:gd name="connsiteY3" fmla="*/ 1857675 h 3308425"/>
              <a:gd name="connsiteX4" fmla="*/ 2521819 w 6124333"/>
              <a:gd name="connsiteY4" fmla="*/ 1357162 h 3308425"/>
              <a:gd name="connsiteX5" fmla="*/ 6124333 w 6124333"/>
              <a:gd name="connsiteY5" fmla="*/ 3308425 h 3308425"/>
              <a:gd name="connsiteX6" fmla="*/ 5611528 w 6124333"/>
              <a:gd name="connsiteY6" fmla="*/ 1597793 h 3308425"/>
              <a:gd name="connsiteX7" fmla="*/ 4196615 w 6124333"/>
              <a:gd name="connsiteY7" fmla="*/ 173254 h 3308425"/>
              <a:gd name="connsiteX8" fmla="*/ 2772076 w 6124333"/>
              <a:gd name="connsiteY8" fmla="*/ 404261 h 3308425"/>
              <a:gd name="connsiteX9" fmla="*/ 2348564 w 6124333"/>
              <a:gd name="connsiteY9" fmla="*/ 0 h 3308425"/>
              <a:gd name="connsiteX0" fmla="*/ 2348564 w 6685279"/>
              <a:gd name="connsiteY0" fmla="*/ 239215 h 3547640"/>
              <a:gd name="connsiteX1" fmla="*/ 2387065 w 6685279"/>
              <a:gd name="connsiteY1" fmla="*/ 691602 h 3547640"/>
              <a:gd name="connsiteX2" fmla="*/ 67377 w 6685279"/>
              <a:gd name="connsiteY2" fmla="*/ 1172865 h 3547640"/>
              <a:gd name="connsiteX3" fmla="*/ 0 w 6685279"/>
              <a:gd name="connsiteY3" fmla="*/ 2096890 h 3547640"/>
              <a:gd name="connsiteX4" fmla="*/ 2521819 w 6685279"/>
              <a:gd name="connsiteY4" fmla="*/ 1596377 h 3547640"/>
              <a:gd name="connsiteX5" fmla="*/ 6124333 w 6685279"/>
              <a:gd name="connsiteY5" fmla="*/ 3547640 h 3547640"/>
              <a:gd name="connsiteX6" fmla="*/ 6685279 w 6685279"/>
              <a:gd name="connsiteY6" fmla="*/ 0 h 3547640"/>
              <a:gd name="connsiteX7" fmla="*/ 4196615 w 6685279"/>
              <a:gd name="connsiteY7" fmla="*/ 412469 h 3547640"/>
              <a:gd name="connsiteX8" fmla="*/ 2772076 w 6685279"/>
              <a:gd name="connsiteY8" fmla="*/ 643476 h 3547640"/>
              <a:gd name="connsiteX9" fmla="*/ 2348564 w 6685279"/>
              <a:gd name="connsiteY9" fmla="*/ 239215 h 3547640"/>
              <a:gd name="connsiteX0" fmla="*/ 2348564 w 6685279"/>
              <a:gd name="connsiteY0" fmla="*/ 307373 h 3615798"/>
              <a:gd name="connsiteX1" fmla="*/ 2387065 w 6685279"/>
              <a:gd name="connsiteY1" fmla="*/ 759760 h 3615798"/>
              <a:gd name="connsiteX2" fmla="*/ 67377 w 6685279"/>
              <a:gd name="connsiteY2" fmla="*/ 1241023 h 3615798"/>
              <a:gd name="connsiteX3" fmla="*/ 0 w 6685279"/>
              <a:gd name="connsiteY3" fmla="*/ 2165048 h 3615798"/>
              <a:gd name="connsiteX4" fmla="*/ 2521819 w 6685279"/>
              <a:gd name="connsiteY4" fmla="*/ 1664535 h 3615798"/>
              <a:gd name="connsiteX5" fmla="*/ 6124333 w 6685279"/>
              <a:gd name="connsiteY5" fmla="*/ 3615798 h 3615798"/>
              <a:gd name="connsiteX6" fmla="*/ 6685279 w 6685279"/>
              <a:gd name="connsiteY6" fmla="*/ 68158 h 3615798"/>
              <a:gd name="connsiteX7" fmla="*/ 4504898 w 6685279"/>
              <a:gd name="connsiteY7" fmla="*/ -1 h 3615798"/>
              <a:gd name="connsiteX8" fmla="*/ 2772076 w 6685279"/>
              <a:gd name="connsiteY8" fmla="*/ 711634 h 3615798"/>
              <a:gd name="connsiteX9" fmla="*/ 2348564 w 6685279"/>
              <a:gd name="connsiteY9" fmla="*/ 307373 h 3615798"/>
              <a:gd name="connsiteX0" fmla="*/ 2348564 w 6685279"/>
              <a:gd name="connsiteY0" fmla="*/ 307374 h 3615799"/>
              <a:gd name="connsiteX1" fmla="*/ 2387065 w 6685279"/>
              <a:gd name="connsiteY1" fmla="*/ 759761 h 3615799"/>
              <a:gd name="connsiteX2" fmla="*/ 67377 w 6685279"/>
              <a:gd name="connsiteY2" fmla="*/ 1241024 h 3615799"/>
              <a:gd name="connsiteX3" fmla="*/ 0 w 6685279"/>
              <a:gd name="connsiteY3" fmla="*/ 2165049 h 3615799"/>
              <a:gd name="connsiteX4" fmla="*/ 2521819 w 6685279"/>
              <a:gd name="connsiteY4" fmla="*/ 1664536 h 3615799"/>
              <a:gd name="connsiteX5" fmla="*/ 6124333 w 6685279"/>
              <a:gd name="connsiteY5" fmla="*/ 3615799 h 3615799"/>
              <a:gd name="connsiteX6" fmla="*/ 6685279 w 6685279"/>
              <a:gd name="connsiteY6" fmla="*/ 68159 h 3615799"/>
              <a:gd name="connsiteX7" fmla="*/ 4504898 w 6685279"/>
              <a:gd name="connsiteY7" fmla="*/ 0 h 3615799"/>
              <a:gd name="connsiteX8" fmla="*/ 4105505 w 6685279"/>
              <a:gd name="connsiteY8" fmla="*/ 1455031 h 3615799"/>
              <a:gd name="connsiteX9" fmla="*/ 2348564 w 6685279"/>
              <a:gd name="connsiteY9" fmla="*/ 307374 h 3615799"/>
              <a:gd name="connsiteX0" fmla="*/ 2348564 w 6685279"/>
              <a:gd name="connsiteY0" fmla="*/ 307374 h 3615799"/>
              <a:gd name="connsiteX1" fmla="*/ 2387065 w 6685279"/>
              <a:gd name="connsiteY1" fmla="*/ 759761 h 3615799"/>
              <a:gd name="connsiteX2" fmla="*/ 67377 w 6685279"/>
              <a:gd name="connsiteY2" fmla="*/ 1241024 h 3615799"/>
              <a:gd name="connsiteX3" fmla="*/ 0 w 6685279"/>
              <a:gd name="connsiteY3" fmla="*/ 2165049 h 3615799"/>
              <a:gd name="connsiteX4" fmla="*/ 808967 w 6685279"/>
              <a:gd name="connsiteY4" fmla="*/ 3615061 h 3615799"/>
              <a:gd name="connsiteX5" fmla="*/ 6124333 w 6685279"/>
              <a:gd name="connsiteY5" fmla="*/ 3615799 h 3615799"/>
              <a:gd name="connsiteX6" fmla="*/ 6685279 w 6685279"/>
              <a:gd name="connsiteY6" fmla="*/ 68159 h 3615799"/>
              <a:gd name="connsiteX7" fmla="*/ 4504898 w 6685279"/>
              <a:gd name="connsiteY7" fmla="*/ 0 h 3615799"/>
              <a:gd name="connsiteX8" fmla="*/ 4105505 w 6685279"/>
              <a:gd name="connsiteY8" fmla="*/ 1455031 h 3615799"/>
              <a:gd name="connsiteX9" fmla="*/ 2348564 w 6685279"/>
              <a:gd name="connsiteY9" fmla="*/ 307374 h 3615799"/>
              <a:gd name="connsiteX0" fmla="*/ 2281187 w 6617902"/>
              <a:gd name="connsiteY0" fmla="*/ 307374 h 3615799"/>
              <a:gd name="connsiteX1" fmla="*/ 2319688 w 6617902"/>
              <a:gd name="connsiteY1" fmla="*/ 759761 h 3615799"/>
              <a:gd name="connsiteX2" fmla="*/ 0 w 6617902"/>
              <a:gd name="connsiteY2" fmla="*/ 1241024 h 3615799"/>
              <a:gd name="connsiteX3" fmla="*/ 456502 w 6617902"/>
              <a:gd name="connsiteY3" fmla="*/ 3590608 h 3615799"/>
              <a:gd name="connsiteX4" fmla="*/ 741590 w 6617902"/>
              <a:gd name="connsiteY4" fmla="*/ 3615061 h 3615799"/>
              <a:gd name="connsiteX5" fmla="*/ 6056956 w 6617902"/>
              <a:gd name="connsiteY5" fmla="*/ 3615799 h 3615799"/>
              <a:gd name="connsiteX6" fmla="*/ 6617902 w 6617902"/>
              <a:gd name="connsiteY6" fmla="*/ 68159 h 3615799"/>
              <a:gd name="connsiteX7" fmla="*/ 4437521 w 6617902"/>
              <a:gd name="connsiteY7" fmla="*/ 0 h 3615799"/>
              <a:gd name="connsiteX8" fmla="*/ 4038128 w 6617902"/>
              <a:gd name="connsiteY8" fmla="*/ 1455031 h 3615799"/>
              <a:gd name="connsiteX9" fmla="*/ 2281187 w 6617902"/>
              <a:gd name="connsiteY9" fmla="*/ 307374 h 3615799"/>
              <a:gd name="connsiteX0" fmla="*/ 1824685 w 6161400"/>
              <a:gd name="connsiteY0" fmla="*/ 307374 h 3615799"/>
              <a:gd name="connsiteX1" fmla="*/ 1863186 w 6161400"/>
              <a:gd name="connsiteY1" fmla="*/ 759761 h 3615799"/>
              <a:gd name="connsiteX2" fmla="*/ 8899 w 6161400"/>
              <a:gd name="connsiteY2" fmla="*/ 2542512 h 3615799"/>
              <a:gd name="connsiteX3" fmla="*/ 0 w 6161400"/>
              <a:gd name="connsiteY3" fmla="*/ 3590608 h 3615799"/>
              <a:gd name="connsiteX4" fmla="*/ 285088 w 6161400"/>
              <a:gd name="connsiteY4" fmla="*/ 3615061 h 3615799"/>
              <a:gd name="connsiteX5" fmla="*/ 5600454 w 6161400"/>
              <a:gd name="connsiteY5" fmla="*/ 3615799 h 3615799"/>
              <a:gd name="connsiteX6" fmla="*/ 6161400 w 6161400"/>
              <a:gd name="connsiteY6" fmla="*/ 68159 h 3615799"/>
              <a:gd name="connsiteX7" fmla="*/ 3981019 w 6161400"/>
              <a:gd name="connsiteY7" fmla="*/ 0 h 3615799"/>
              <a:gd name="connsiteX8" fmla="*/ 3581626 w 6161400"/>
              <a:gd name="connsiteY8" fmla="*/ 1455031 h 3615799"/>
              <a:gd name="connsiteX9" fmla="*/ 1824685 w 6161400"/>
              <a:gd name="connsiteY9" fmla="*/ 307374 h 3615799"/>
              <a:gd name="connsiteX0" fmla="*/ 1824685 w 6161400"/>
              <a:gd name="connsiteY0" fmla="*/ 307374 h 3615799"/>
              <a:gd name="connsiteX1" fmla="*/ 676475 w 6161400"/>
              <a:gd name="connsiteY1" fmla="*/ 2268219 h 3615799"/>
              <a:gd name="connsiteX2" fmla="*/ 8899 w 6161400"/>
              <a:gd name="connsiteY2" fmla="*/ 2542512 h 3615799"/>
              <a:gd name="connsiteX3" fmla="*/ 0 w 6161400"/>
              <a:gd name="connsiteY3" fmla="*/ 3590608 h 3615799"/>
              <a:gd name="connsiteX4" fmla="*/ 285088 w 6161400"/>
              <a:gd name="connsiteY4" fmla="*/ 3615061 h 3615799"/>
              <a:gd name="connsiteX5" fmla="*/ 5600454 w 6161400"/>
              <a:gd name="connsiteY5" fmla="*/ 3615799 h 3615799"/>
              <a:gd name="connsiteX6" fmla="*/ 6161400 w 6161400"/>
              <a:gd name="connsiteY6" fmla="*/ 68159 h 3615799"/>
              <a:gd name="connsiteX7" fmla="*/ 3981019 w 6161400"/>
              <a:gd name="connsiteY7" fmla="*/ 0 h 3615799"/>
              <a:gd name="connsiteX8" fmla="*/ 3581626 w 6161400"/>
              <a:gd name="connsiteY8" fmla="*/ 1455031 h 3615799"/>
              <a:gd name="connsiteX9" fmla="*/ 1824685 w 6161400"/>
              <a:gd name="connsiteY9" fmla="*/ 307374 h 3615799"/>
              <a:gd name="connsiteX0" fmla="*/ 3290870 w 6161400"/>
              <a:gd name="connsiteY0" fmla="*/ 1501315 h 3615799"/>
              <a:gd name="connsiteX1" fmla="*/ 676475 w 6161400"/>
              <a:gd name="connsiteY1" fmla="*/ 2268219 h 3615799"/>
              <a:gd name="connsiteX2" fmla="*/ 8899 w 6161400"/>
              <a:gd name="connsiteY2" fmla="*/ 2542512 h 3615799"/>
              <a:gd name="connsiteX3" fmla="*/ 0 w 6161400"/>
              <a:gd name="connsiteY3" fmla="*/ 3590608 h 3615799"/>
              <a:gd name="connsiteX4" fmla="*/ 285088 w 6161400"/>
              <a:gd name="connsiteY4" fmla="*/ 3615061 h 3615799"/>
              <a:gd name="connsiteX5" fmla="*/ 5600454 w 6161400"/>
              <a:gd name="connsiteY5" fmla="*/ 3615799 h 3615799"/>
              <a:gd name="connsiteX6" fmla="*/ 6161400 w 6161400"/>
              <a:gd name="connsiteY6" fmla="*/ 68159 h 3615799"/>
              <a:gd name="connsiteX7" fmla="*/ 3981019 w 6161400"/>
              <a:gd name="connsiteY7" fmla="*/ 0 h 3615799"/>
              <a:gd name="connsiteX8" fmla="*/ 3581626 w 6161400"/>
              <a:gd name="connsiteY8" fmla="*/ 1455031 h 3615799"/>
              <a:gd name="connsiteX9" fmla="*/ 3290870 w 6161400"/>
              <a:gd name="connsiteY9" fmla="*/ 1501315 h 36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1400" h="3615799">
                <a:moveTo>
                  <a:pt x="3290870" y="1501315"/>
                </a:moveTo>
                <a:lnTo>
                  <a:pt x="676475" y="2268219"/>
                </a:lnTo>
                <a:lnTo>
                  <a:pt x="8899" y="2542512"/>
                </a:lnTo>
                <a:cubicBezTo>
                  <a:pt x="5933" y="2891877"/>
                  <a:pt x="2966" y="3241243"/>
                  <a:pt x="0" y="3590608"/>
                </a:cubicBezTo>
                <a:lnTo>
                  <a:pt x="285088" y="3615061"/>
                </a:lnTo>
                <a:lnTo>
                  <a:pt x="5600454" y="3615799"/>
                </a:lnTo>
                <a:lnTo>
                  <a:pt x="6161400" y="68159"/>
                </a:lnTo>
                <a:lnTo>
                  <a:pt x="3981019" y="0"/>
                </a:lnTo>
                <a:lnTo>
                  <a:pt x="3581626" y="1455031"/>
                </a:lnTo>
                <a:lnTo>
                  <a:pt x="3290870" y="1501315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FAA4FF67-7328-2FD7-D676-CE5F0CB05F9C}"/>
              </a:ext>
            </a:extLst>
          </p:cNvPr>
          <p:cNvSpPr/>
          <p:nvPr/>
        </p:nvSpPr>
        <p:spPr>
          <a:xfrm rot="21422695">
            <a:off x="10267478" y="4010748"/>
            <a:ext cx="5549297" cy="3166014"/>
          </a:xfrm>
          <a:custGeom>
            <a:avLst/>
            <a:gdLst>
              <a:gd name="connsiteX0" fmla="*/ 2348564 w 5611528"/>
              <a:gd name="connsiteY0" fmla="*/ 0 h 2213810"/>
              <a:gd name="connsiteX1" fmla="*/ 2387065 w 5611528"/>
              <a:gd name="connsiteY1" fmla="*/ 452387 h 2213810"/>
              <a:gd name="connsiteX2" fmla="*/ 67377 w 5611528"/>
              <a:gd name="connsiteY2" fmla="*/ 933650 h 2213810"/>
              <a:gd name="connsiteX3" fmla="*/ 0 w 5611528"/>
              <a:gd name="connsiteY3" fmla="*/ 1857675 h 2213810"/>
              <a:gd name="connsiteX4" fmla="*/ 2521819 w 5611528"/>
              <a:gd name="connsiteY4" fmla="*/ 1357162 h 2213810"/>
              <a:gd name="connsiteX5" fmla="*/ 2752825 w 5611528"/>
              <a:gd name="connsiteY5" fmla="*/ 2213810 h 2213810"/>
              <a:gd name="connsiteX6" fmla="*/ 5611528 w 5611528"/>
              <a:gd name="connsiteY6" fmla="*/ 1597793 h 2213810"/>
              <a:gd name="connsiteX7" fmla="*/ 4196615 w 5611528"/>
              <a:gd name="connsiteY7" fmla="*/ 173254 h 2213810"/>
              <a:gd name="connsiteX8" fmla="*/ 2772076 w 5611528"/>
              <a:gd name="connsiteY8" fmla="*/ 404261 h 2213810"/>
              <a:gd name="connsiteX9" fmla="*/ 2348564 w 5611528"/>
              <a:gd name="connsiteY9" fmla="*/ 0 h 2213810"/>
              <a:gd name="connsiteX0" fmla="*/ 2281187 w 5544151"/>
              <a:gd name="connsiteY0" fmla="*/ 0 h 3293867"/>
              <a:gd name="connsiteX1" fmla="*/ 2319688 w 5544151"/>
              <a:gd name="connsiteY1" fmla="*/ 452387 h 3293867"/>
              <a:gd name="connsiteX2" fmla="*/ 0 w 5544151"/>
              <a:gd name="connsiteY2" fmla="*/ 933650 h 3293867"/>
              <a:gd name="connsiteX3" fmla="*/ 404262 w 5544151"/>
              <a:gd name="connsiteY3" fmla="*/ 3293867 h 3293867"/>
              <a:gd name="connsiteX4" fmla="*/ 2454442 w 5544151"/>
              <a:gd name="connsiteY4" fmla="*/ 1357162 h 3293867"/>
              <a:gd name="connsiteX5" fmla="*/ 2685448 w 5544151"/>
              <a:gd name="connsiteY5" fmla="*/ 2213810 h 3293867"/>
              <a:gd name="connsiteX6" fmla="*/ 5544151 w 5544151"/>
              <a:gd name="connsiteY6" fmla="*/ 1597793 h 3293867"/>
              <a:gd name="connsiteX7" fmla="*/ 4129238 w 5544151"/>
              <a:gd name="connsiteY7" fmla="*/ 173254 h 3293867"/>
              <a:gd name="connsiteX8" fmla="*/ 2704699 w 5544151"/>
              <a:gd name="connsiteY8" fmla="*/ 404261 h 3293867"/>
              <a:gd name="connsiteX9" fmla="*/ 2281187 w 5544151"/>
              <a:gd name="connsiteY9" fmla="*/ 0 h 3293867"/>
              <a:gd name="connsiteX0" fmla="*/ 1876925 w 5139889"/>
              <a:gd name="connsiteY0" fmla="*/ 0 h 3293867"/>
              <a:gd name="connsiteX1" fmla="*/ 1915426 w 5139889"/>
              <a:gd name="connsiteY1" fmla="*/ 452387 h 3293867"/>
              <a:gd name="connsiteX2" fmla="*/ 61805 w 5139889"/>
              <a:gd name="connsiteY2" fmla="*/ 2221738 h 3293867"/>
              <a:gd name="connsiteX3" fmla="*/ 0 w 5139889"/>
              <a:gd name="connsiteY3" fmla="*/ 3293867 h 3293867"/>
              <a:gd name="connsiteX4" fmla="*/ 2050180 w 5139889"/>
              <a:gd name="connsiteY4" fmla="*/ 1357162 h 3293867"/>
              <a:gd name="connsiteX5" fmla="*/ 2281186 w 5139889"/>
              <a:gd name="connsiteY5" fmla="*/ 2213810 h 3293867"/>
              <a:gd name="connsiteX6" fmla="*/ 5139889 w 5139889"/>
              <a:gd name="connsiteY6" fmla="*/ 1597793 h 3293867"/>
              <a:gd name="connsiteX7" fmla="*/ 3724976 w 5139889"/>
              <a:gd name="connsiteY7" fmla="*/ 173254 h 3293867"/>
              <a:gd name="connsiteX8" fmla="*/ 2300437 w 5139889"/>
              <a:gd name="connsiteY8" fmla="*/ 404261 h 3293867"/>
              <a:gd name="connsiteX9" fmla="*/ 1876925 w 5139889"/>
              <a:gd name="connsiteY9" fmla="*/ 0 h 3293867"/>
              <a:gd name="connsiteX0" fmla="*/ 1876925 w 5612682"/>
              <a:gd name="connsiteY0" fmla="*/ 0 h 3333154"/>
              <a:gd name="connsiteX1" fmla="*/ 1915426 w 5612682"/>
              <a:gd name="connsiteY1" fmla="*/ 452387 h 3333154"/>
              <a:gd name="connsiteX2" fmla="*/ 61805 w 5612682"/>
              <a:gd name="connsiteY2" fmla="*/ 2221738 h 3333154"/>
              <a:gd name="connsiteX3" fmla="*/ 0 w 5612682"/>
              <a:gd name="connsiteY3" fmla="*/ 3293867 h 3333154"/>
              <a:gd name="connsiteX4" fmla="*/ 2050180 w 5612682"/>
              <a:gd name="connsiteY4" fmla="*/ 1357162 h 3333154"/>
              <a:gd name="connsiteX5" fmla="*/ 5612682 w 5612682"/>
              <a:gd name="connsiteY5" fmla="*/ 3333154 h 3333154"/>
              <a:gd name="connsiteX6" fmla="*/ 5139889 w 5612682"/>
              <a:gd name="connsiteY6" fmla="*/ 1597793 h 3333154"/>
              <a:gd name="connsiteX7" fmla="*/ 3724976 w 5612682"/>
              <a:gd name="connsiteY7" fmla="*/ 173254 h 3333154"/>
              <a:gd name="connsiteX8" fmla="*/ 2300437 w 5612682"/>
              <a:gd name="connsiteY8" fmla="*/ 404261 h 3333154"/>
              <a:gd name="connsiteX9" fmla="*/ 1876925 w 5612682"/>
              <a:gd name="connsiteY9" fmla="*/ 0 h 3333154"/>
              <a:gd name="connsiteX0" fmla="*/ 1876925 w 5612682"/>
              <a:gd name="connsiteY0" fmla="*/ 0 h 3333154"/>
              <a:gd name="connsiteX1" fmla="*/ 1915426 w 5612682"/>
              <a:gd name="connsiteY1" fmla="*/ 452387 h 3333154"/>
              <a:gd name="connsiteX2" fmla="*/ 61805 w 5612682"/>
              <a:gd name="connsiteY2" fmla="*/ 2221738 h 3333154"/>
              <a:gd name="connsiteX3" fmla="*/ 0 w 5612682"/>
              <a:gd name="connsiteY3" fmla="*/ 3293867 h 3333154"/>
              <a:gd name="connsiteX4" fmla="*/ 2353368 w 5612682"/>
              <a:gd name="connsiteY4" fmla="*/ 3321798 h 3333154"/>
              <a:gd name="connsiteX5" fmla="*/ 5612682 w 5612682"/>
              <a:gd name="connsiteY5" fmla="*/ 3333154 h 3333154"/>
              <a:gd name="connsiteX6" fmla="*/ 5139889 w 5612682"/>
              <a:gd name="connsiteY6" fmla="*/ 1597793 h 3333154"/>
              <a:gd name="connsiteX7" fmla="*/ 3724976 w 5612682"/>
              <a:gd name="connsiteY7" fmla="*/ 173254 h 3333154"/>
              <a:gd name="connsiteX8" fmla="*/ 2300437 w 5612682"/>
              <a:gd name="connsiteY8" fmla="*/ 404261 h 3333154"/>
              <a:gd name="connsiteX9" fmla="*/ 1876925 w 5612682"/>
              <a:gd name="connsiteY9" fmla="*/ 0 h 3333154"/>
              <a:gd name="connsiteX0" fmla="*/ 1876925 w 5612682"/>
              <a:gd name="connsiteY0" fmla="*/ 0 h 3333154"/>
              <a:gd name="connsiteX1" fmla="*/ 1915426 w 5612682"/>
              <a:gd name="connsiteY1" fmla="*/ 452387 h 3333154"/>
              <a:gd name="connsiteX2" fmla="*/ 61805 w 5612682"/>
              <a:gd name="connsiteY2" fmla="*/ 2221738 h 3333154"/>
              <a:gd name="connsiteX3" fmla="*/ 0 w 5612682"/>
              <a:gd name="connsiteY3" fmla="*/ 3293867 h 3333154"/>
              <a:gd name="connsiteX4" fmla="*/ 2353368 w 5612682"/>
              <a:gd name="connsiteY4" fmla="*/ 3321798 h 3333154"/>
              <a:gd name="connsiteX5" fmla="*/ 5612682 w 5612682"/>
              <a:gd name="connsiteY5" fmla="*/ 3333154 h 3333154"/>
              <a:gd name="connsiteX6" fmla="*/ 5139889 w 5612682"/>
              <a:gd name="connsiteY6" fmla="*/ 1597793 h 3333154"/>
              <a:gd name="connsiteX7" fmla="*/ 3724976 w 5612682"/>
              <a:gd name="connsiteY7" fmla="*/ 173254 h 3333154"/>
              <a:gd name="connsiteX8" fmla="*/ 2300437 w 5612682"/>
              <a:gd name="connsiteY8" fmla="*/ 404261 h 3333154"/>
              <a:gd name="connsiteX9" fmla="*/ 1876925 w 5612682"/>
              <a:gd name="connsiteY9" fmla="*/ 0 h 3333154"/>
              <a:gd name="connsiteX0" fmla="*/ 1876925 w 5612682"/>
              <a:gd name="connsiteY0" fmla="*/ 0 h 3333154"/>
              <a:gd name="connsiteX1" fmla="*/ 3509387 w 5612682"/>
              <a:gd name="connsiteY1" fmla="*/ 1156014 h 3333154"/>
              <a:gd name="connsiteX2" fmla="*/ 61805 w 5612682"/>
              <a:gd name="connsiteY2" fmla="*/ 2221738 h 3333154"/>
              <a:gd name="connsiteX3" fmla="*/ 0 w 5612682"/>
              <a:gd name="connsiteY3" fmla="*/ 3293867 h 3333154"/>
              <a:gd name="connsiteX4" fmla="*/ 2353368 w 5612682"/>
              <a:gd name="connsiteY4" fmla="*/ 3321798 h 3333154"/>
              <a:gd name="connsiteX5" fmla="*/ 5612682 w 5612682"/>
              <a:gd name="connsiteY5" fmla="*/ 3333154 h 3333154"/>
              <a:gd name="connsiteX6" fmla="*/ 5139889 w 5612682"/>
              <a:gd name="connsiteY6" fmla="*/ 1597793 h 3333154"/>
              <a:gd name="connsiteX7" fmla="*/ 3724976 w 5612682"/>
              <a:gd name="connsiteY7" fmla="*/ 173254 h 3333154"/>
              <a:gd name="connsiteX8" fmla="*/ 2300437 w 5612682"/>
              <a:gd name="connsiteY8" fmla="*/ 404261 h 3333154"/>
              <a:gd name="connsiteX9" fmla="*/ 1876925 w 5612682"/>
              <a:gd name="connsiteY9" fmla="*/ 0 h 3333154"/>
              <a:gd name="connsiteX0" fmla="*/ 1876925 w 5612682"/>
              <a:gd name="connsiteY0" fmla="*/ 0 h 3333154"/>
              <a:gd name="connsiteX1" fmla="*/ 3509387 w 5612682"/>
              <a:gd name="connsiteY1" fmla="*/ 1156014 h 3333154"/>
              <a:gd name="connsiteX2" fmla="*/ 61805 w 5612682"/>
              <a:gd name="connsiteY2" fmla="*/ 2221738 h 3333154"/>
              <a:gd name="connsiteX3" fmla="*/ 0 w 5612682"/>
              <a:gd name="connsiteY3" fmla="*/ 3293867 h 3333154"/>
              <a:gd name="connsiteX4" fmla="*/ 2353368 w 5612682"/>
              <a:gd name="connsiteY4" fmla="*/ 3321798 h 3333154"/>
              <a:gd name="connsiteX5" fmla="*/ 5612682 w 5612682"/>
              <a:gd name="connsiteY5" fmla="*/ 3333154 h 3333154"/>
              <a:gd name="connsiteX6" fmla="*/ 5139889 w 5612682"/>
              <a:gd name="connsiteY6" fmla="*/ 1597793 h 3333154"/>
              <a:gd name="connsiteX7" fmla="*/ 3724976 w 5612682"/>
              <a:gd name="connsiteY7" fmla="*/ 173254 h 3333154"/>
              <a:gd name="connsiteX8" fmla="*/ 3339483 w 5612682"/>
              <a:gd name="connsiteY8" fmla="*/ 567508 h 3333154"/>
              <a:gd name="connsiteX9" fmla="*/ 1876925 w 5612682"/>
              <a:gd name="connsiteY9" fmla="*/ 0 h 3333154"/>
              <a:gd name="connsiteX0" fmla="*/ 1876925 w 6189795"/>
              <a:gd name="connsiteY0" fmla="*/ 258851 h 3592005"/>
              <a:gd name="connsiteX1" fmla="*/ 3509387 w 6189795"/>
              <a:gd name="connsiteY1" fmla="*/ 1414865 h 3592005"/>
              <a:gd name="connsiteX2" fmla="*/ 61805 w 6189795"/>
              <a:gd name="connsiteY2" fmla="*/ 2480589 h 3592005"/>
              <a:gd name="connsiteX3" fmla="*/ 0 w 6189795"/>
              <a:gd name="connsiteY3" fmla="*/ 3552718 h 3592005"/>
              <a:gd name="connsiteX4" fmla="*/ 2353368 w 6189795"/>
              <a:gd name="connsiteY4" fmla="*/ 3580649 h 3592005"/>
              <a:gd name="connsiteX5" fmla="*/ 5612682 w 6189795"/>
              <a:gd name="connsiteY5" fmla="*/ 3592005 h 3592005"/>
              <a:gd name="connsiteX6" fmla="*/ 5139889 w 6189795"/>
              <a:gd name="connsiteY6" fmla="*/ 1856644 h 3592005"/>
              <a:gd name="connsiteX7" fmla="*/ 6189795 w 6189795"/>
              <a:gd name="connsiteY7" fmla="*/ 0 h 3592005"/>
              <a:gd name="connsiteX8" fmla="*/ 3339483 w 6189795"/>
              <a:gd name="connsiteY8" fmla="*/ 826359 h 3592005"/>
              <a:gd name="connsiteX9" fmla="*/ 1876925 w 6189795"/>
              <a:gd name="connsiteY9" fmla="*/ 258851 h 3592005"/>
              <a:gd name="connsiteX0" fmla="*/ 1876925 w 6189795"/>
              <a:gd name="connsiteY0" fmla="*/ 337378 h 3670532"/>
              <a:gd name="connsiteX1" fmla="*/ 3509387 w 6189795"/>
              <a:gd name="connsiteY1" fmla="*/ 1493392 h 3670532"/>
              <a:gd name="connsiteX2" fmla="*/ 61805 w 6189795"/>
              <a:gd name="connsiteY2" fmla="*/ 2559116 h 3670532"/>
              <a:gd name="connsiteX3" fmla="*/ 0 w 6189795"/>
              <a:gd name="connsiteY3" fmla="*/ 3631245 h 3670532"/>
              <a:gd name="connsiteX4" fmla="*/ 2353368 w 6189795"/>
              <a:gd name="connsiteY4" fmla="*/ 3659176 h 3670532"/>
              <a:gd name="connsiteX5" fmla="*/ 5612682 w 6189795"/>
              <a:gd name="connsiteY5" fmla="*/ 3670532 h 3670532"/>
              <a:gd name="connsiteX6" fmla="*/ 5139889 w 6189795"/>
              <a:gd name="connsiteY6" fmla="*/ 1935171 h 3670532"/>
              <a:gd name="connsiteX7" fmla="*/ 6189795 w 6189795"/>
              <a:gd name="connsiteY7" fmla="*/ 78527 h 3670532"/>
              <a:gd name="connsiteX8" fmla="*/ 4004959 w 6189795"/>
              <a:gd name="connsiteY8" fmla="*/ 0 h 3670532"/>
              <a:gd name="connsiteX9" fmla="*/ 1876925 w 6189795"/>
              <a:gd name="connsiteY9" fmla="*/ 337378 h 3670532"/>
              <a:gd name="connsiteX0" fmla="*/ 3600731 w 6189795"/>
              <a:gd name="connsiteY0" fmla="*/ 1289839 h 3670532"/>
              <a:gd name="connsiteX1" fmla="*/ 3509387 w 6189795"/>
              <a:gd name="connsiteY1" fmla="*/ 1493392 h 3670532"/>
              <a:gd name="connsiteX2" fmla="*/ 61805 w 6189795"/>
              <a:gd name="connsiteY2" fmla="*/ 2559116 h 3670532"/>
              <a:gd name="connsiteX3" fmla="*/ 0 w 6189795"/>
              <a:gd name="connsiteY3" fmla="*/ 3631245 h 3670532"/>
              <a:gd name="connsiteX4" fmla="*/ 2353368 w 6189795"/>
              <a:gd name="connsiteY4" fmla="*/ 3659176 h 3670532"/>
              <a:gd name="connsiteX5" fmla="*/ 5612682 w 6189795"/>
              <a:gd name="connsiteY5" fmla="*/ 3670532 h 3670532"/>
              <a:gd name="connsiteX6" fmla="*/ 5139889 w 6189795"/>
              <a:gd name="connsiteY6" fmla="*/ 1935171 h 3670532"/>
              <a:gd name="connsiteX7" fmla="*/ 6189795 w 6189795"/>
              <a:gd name="connsiteY7" fmla="*/ 78527 h 3670532"/>
              <a:gd name="connsiteX8" fmla="*/ 4004959 w 6189795"/>
              <a:gd name="connsiteY8" fmla="*/ 0 h 3670532"/>
              <a:gd name="connsiteX9" fmla="*/ 3600731 w 6189795"/>
              <a:gd name="connsiteY9" fmla="*/ 1289839 h 3670532"/>
              <a:gd name="connsiteX0" fmla="*/ 3600731 w 6189795"/>
              <a:gd name="connsiteY0" fmla="*/ 1289839 h 3670532"/>
              <a:gd name="connsiteX1" fmla="*/ 3509387 w 6189795"/>
              <a:gd name="connsiteY1" fmla="*/ 1493392 h 3670532"/>
              <a:gd name="connsiteX2" fmla="*/ 61805 w 6189795"/>
              <a:gd name="connsiteY2" fmla="*/ 2559116 h 3670532"/>
              <a:gd name="connsiteX3" fmla="*/ 0 w 6189795"/>
              <a:gd name="connsiteY3" fmla="*/ 3631245 h 3670532"/>
              <a:gd name="connsiteX4" fmla="*/ 2353368 w 6189795"/>
              <a:gd name="connsiteY4" fmla="*/ 3659176 h 3670532"/>
              <a:gd name="connsiteX5" fmla="*/ 5612682 w 6189795"/>
              <a:gd name="connsiteY5" fmla="*/ 3670532 h 3670532"/>
              <a:gd name="connsiteX6" fmla="*/ 5697543 w 6189795"/>
              <a:gd name="connsiteY6" fmla="*/ 3201299 h 3670532"/>
              <a:gd name="connsiteX7" fmla="*/ 6189795 w 6189795"/>
              <a:gd name="connsiteY7" fmla="*/ 78527 h 3670532"/>
              <a:gd name="connsiteX8" fmla="*/ 4004959 w 6189795"/>
              <a:gd name="connsiteY8" fmla="*/ 0 h 3670532"/>
              <a:gd name="connsiteX9" fmla="*/ 3600731 w 6189795"/>
              <a:gd name="connsiteY9" fmla="*/ 1289839 h 367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9795" h="3670532">
                <a:moveTo>
                  <a:pt x="3600731" y="1289839"/>
                </a:moveTo>
                <a:lnTo>
                  <a:pt x="3509387" y="1493392"/>
                </a:lnTo>
                <a:lnTo>
                  <a:pt x="61805" y="2559116"/>
                </a:lnTo>
                <a:lnTo>
                  <a:pt x="0" y="3631245"/>
                </a:lnTo>
                <a:lnTo>
                  <a:pt x="2353368" y="3659176"/>
                </a:lnTo>
                <a:lnTo>
                  <a:pt x="5612682" y="3670532"/>
                </a:lnTo>
                <a:lnTo>
                  <a:pt x="5697543" y="3201299"/>
                </a:lnTo>
                <a:lnTo>
                  <a:pt x="6189795" y="78527"/>
                </a:lnTo>
                <a:lnTo>
                  <a:pt x="4004959" y="0"/>
                </a:lnTo>
                <a:lnTo>
                  <a:pt x="3600731" y="1289839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rgbClr val="FFC000"/>
              </a:gs>
            </a:gsLst>
            <a:lin ang="2700000" scaled="1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80FFFF-FB14-2572-6F03-AD6F070959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0380154" y="3977087"/>
            <a:ext cx="5407621" cy="3334801"/>
          </a:xfrm>
          <a:prstGeom prst="rect">
            <a:avLst/>
          </a:prstGeom>
        </p:spPr>
      </p:pic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F74CF986-8E59-474E-D9A5-D955CE700F00}"/>
              </a:ext>
            </a:extLst>
          </p:cNvPr>
          <p:cNvSpPr/>
          <p:nvPr/>
        </p:nvSpPr>
        <p:spPr>
          <a:xfrm rot="21422695">
            <a:off x="10259506" y="4064828"/>
            <a:ext cx="5559115" cy="3094692"/>
          </a:xfrm>
          <a:custGeom>
            <a:avLst/>
            <a:gdLst>
              <a:gd name="connsiteX0" fmla="*/ 2348564 w 5611528"/>
              <a:gd name="connsiteY0" fmla="*/ 0 h 2213810"/>
              <a:gd name="connsiteX1" fmla="*/ 2387065 w 5611528"/>
              <a:gd name="connsiteY1" fmla="*/ 452387 h 2213810"/>
              <a:gd name="connsiteX2" fmla="*/ 67377 w 5611528"/>
              <a:gd name="connsiteY2" fmla="*/ 933650 h 2213810"/>
              <a:gd name="connsiteX3" fmla="*/ 0 w 5611528"/>
              <a:gd name="connsiteY3" fmla="*/ 1857675 h 2213810"/>
              <a:gd name="connsiteX4" fmla="*/ 2521819 w 5611528"/>
              <a:gd name="connsiteY4" fmla="*/ 1357162 h 2213810"/>
              <a:gd name="connsiteX5" fmla="*/ 2752825 w 5611528"/>
              <a:gd name="connsiteY5" fmla="*/ 2213810 h 2213810"/>
              <a:gd name="connsiteX6" fmla="*/ 5611528 w 5611528"/>
              <a:gd name="connsiteY6" fmla="*/ 1597793 h 2213810"/>
              <a:gd name="connsiteX7" fmla="*/ 4196615 w 5611528"/>
              <a:gd name="connsiteY7" fmla="*/ 173254 h 2213810"/>
              <a:gd name="connsiteX8" fmla="*/ 2772076 w 5611528"/>
              <a:gd name="connsiteY8" fmla="*/ 404261 h 2213810"/>
              <a:gd name="connsiteX9" fmla="*/ 2348564 w 5611528"/>
              <a:gd name="connsiteY9" fmla="*/ 0 h 2213810"/>
              <a:gd name="connsiteX0" fmla="*/ 2348564 w 5611528"/>
              <a:gd name="connsiteY0" fmla="*/ 0 h 3297409"/>
              <a:gd name="connsiteX1" fmla="*/ 2387065 w 5611528"/>
              <a:gd name="connsiteY1" fmla="*/ 452387 h 3297409"/>
              <a:gd name="connsiteX2" fmla="*/ 67377 w 5611528"/>
              <a:gd name="connsiteY2" fmla="*/ 933650 h 3297409"/>
              <a:gd name="connsiteX3" fmla="*/ 0 w 5611528"/>
              <a:gd name="connsiteY3" fmla="*/ 1857675 h 3297409"/>
              <a:gd name="connsiteX4" fmla="*/ 1869559 w 5611528"/>
              <a:gd name="connsiteY4" fmla="*/ 3297409 h 3297409"/>
              <a:gd name="connsiteX5" fmla="*/ 2752825 w 5611528"/>
              <a:gd name="connsiteY5" fmla="*/ 2213810 h 3297409"/>
              <a:gd name="connsiteX6" fmla="*/ 5611528 w 5611528"/>
              <a:gd name="connsiteY6" fmla="*/ 1597793 h 3297409"/>
              <a:gd name="connsiteX7" fmla="*/ 4196615 w 5611528"/>
              <a:gd name="connsiteY7" fmla="*/ 173254 h 3297409"/>
              <a:gd name="connsiteX8" fmla="*/ 2772076 w 5611528"/>
              <a:gd name="connsiteY8" fmla="*/ 404261 h 3297409"/>
              <a:gd name="connsiteX9" fmla="*/ 2348564 w 5611528"/>
              <a:gd name="connsiteY9" fmla="*/ 0 h 3297409"/>
              <a:gd name="connsiteX0" fmla="*/ 2281187 w 5544151"/>
              <a:gd name="connsiteY0" fmla="*/ 0 h 3307964"/>
              <a:gd name="connsiteX1" fmla="*/ 2319688 w 5544151"/>
              <a:gd name="connsiteY1" fmla="*/ 452387 h 3307964"/>
              <a:gd name="connsiteX2" fmla="*/ 0 w 5544151"/>
              <a:gd name="connsiteY2" fmla="*/ 933650 h 3307964"/>
              <a:gd name="connsiteX3" fmla="*/ 416489 w 5544151"/>
              <a:gd name="connsiteY3" fmla="*/ 3307964 h 3307964"/>
              <a:gd name="connsiteX4" fmla="*/ 1802182 w 5544151"/>
              <a:gd name="connsiteY4" fmla="*/ 3297409 h 3307964"/>
              <a:gd name="connsiteX5" fmla="*/ 2685448 w 5544151"/>
              <a:gd name="connsiteY5" fmla="*/ 2213810 h 3307964"/>
              <a:gd name="connsiteX6" fmla="*/ 5544151 w 5544151"/>
              <a:gd name="connsiteY6" fmla="*/ 1597793 h 3307964"/>
              <a:gd name="connsiteX7" fmla="*/ 4129238 w 5544151"/>
              <a:gd name="connsiteY7" fmla="*/ 173254 h 3307964"/>
              <a:gd name="connsiteX8" fmla="*/ 2704699 w 5544151"/>
              <a:gd name="connsiteY8" fmla="*/ 404261 h 3307964"/>
              <a:gd name="connsiteX9" fmla="*/ 2281187 w 5544151"/>
              <a:gd name="connsiteY9" fmla="*/ 0 h 3307964"/>
              <a:gd name="connsiteX0" fmla="*/ 1864698 w 5127662"/>
              <a:gd name="connsiteY0" fmla="*/ 0 h 3307964"/>
              <a:gd name="connsiteX1" fmla="*/ 1903199 w 5127662"/>
              <a:gd name="connsiteY1" fmla="*/ 452387 h 3307964"/>
              <a:gd name="connsiteX2" fmla="*/ 49578 w 5127662"/>
              <a:gd name="connsiteY2" fmla="*/ 2221738 h 3307964"/>
              <a:gd name="connsiteX3" fmla="*/ 0 w 5127662"/>
              <a:gd name="connsiteY3" fmla="*/ 3307964 h 3307964"/>
              <a:gd name="connsiteX4" fmla="*/ 1385693 w 5127662"/>
              <a:gd name="connsiteY4" fmla="*/ 3297409 h 3307964"/>
              <a:gd name="connsiteX5" fmla="*/ 2268959 w 5127662"/>
              <a:gd name="connsiteY5" fmla="*/ 2213810 h 3307964"/>
              <a:gd name="connsiteX6" fmla="*/ 5127662 w 5127662"/>
              <a:gd name="connsiteY6" fmla="*/ 1597793 h 3307964"/>
              <a:gd name="connsiteX7" fmla="*/ 3712749 w 5127662"/>
              <a:gd name="connsiteY7" fmla="*/ 173254 h 3307964"/>
              <a:gd name="connsiteX8" fmla="*/ 2288210 w 5127662"/>
              <a:gd name="connsiteY8" fmla="*/ 404261 h 3307964"/>
              <a:gd name="connsiteX9" fmla="*/ 1864698 w 5127662"/>
              <a:gd name="connsiteY9" fmla="*/ 0 h 3307964"/>
              <a:gd name="connsiteX0" fmla="*/ 1864698 w 5627573"/>
              <a:gd name="connsiteY0" fmla="*/ 0 h 3307964"/>
              <a:gd name="connsiteX1" fmla="*/ 1903199 w 5627573"/>
              <a:gd name="connsiteY1" fmla="*/ 452387 h 3307964"/>
              <a:gd name="connsiteX2" fmla="*/ 49578 w 5627573"/>
              <a:gd name="connsiteY2" fmla="*/ 2221738 h 3307964"/>
              <a:gd name="connsiteX3" fmla="*/ 0 w 5627573"/>
              <a:gd name="connsiteY3" fmla="*/ 3307964 h 3307964"/>
              <a:gd name="connsiteX4" fmla="*/ 1385693 w 5627573"/>
              <a:gd name="connsiteY4" fmla="*/ 3297409 h 3307964"/>
              <a:gd name="connsiteX5" fmla="*/ 5627573 w 5627573"/>
              <a:gd name="connsiteY5" fmla="*/ 3307735 h 3307964"/>
              <a:gd name="connsiteX6" fmla="*/ 5127662 w 5627573"/>
              <a:gd name="connsiteY6" fmla="*/ 1597793 h 3307964"/>
              <a:gd name="connsiteX7" fmla="*/ 3712749 w 5627573"/>
              <a:gd name="connsiteY7" fmla="*/ 173254 h 3307964"/>
              <a:gd name="connsiteX8" fmla="*/ 2288210 w 5627573"/>
              <a:gd name="connsiteY8" fmla="*/ 404261 h 3307964"/>
              <a:gd name="connsiteX9" fmla="*/ 1864698 w 5627573"/>
              <a:gd name="connsiteY9" fmla="*/ 0 h 3307964"/>
              <a:gd name="connsiteX0" fmla="*/ 1864698 w 6200746"/>
              <a:gd name="connsiteY0" fmla="*/ 225813 h 3533777"/>
              <a:gd name="connsiteX1" fmla="*/ 1903199 w 6200746"/>
              <a:gd name="connsiteY1" fmla="*/ 678200 h 3533777"/>
              <a:gd name="connsiteX2" fmla="*/ 49578 w 6200746"/>
              <a:gd name="connsiteY2" fmla="*/ 2447551 h 3533777"/>
              <a:gd name="connsiteX3" fmla="*/ 0 w 6200746"/>
              <a:gd name="connsiteY3" fmla="*/ 3533777 h 3533777"/>
              <a:gd name="connsiteX4" fmla="*/ 1385693 w 6200746"/>
              <a:gd name="connsiteY4" fmla="*/ 3523222 h 3533777"/>
              <a:gd name="connsiteX5" fmla="*/ 5627573 w 6200746"/>
              <a:gd name="connsiteY5" fmla="*/ 3533548 h 3533777"/>
              <a:gd name="connsiteX6" fmla="*/ 6200746 w 6200746"/>
              <a:gd name="connsiteY6" fmla="*/ 0 h 3533777"/>
              <a:gd name="connsiteX7" fmla="*/ 3712749 w 6200746"/>
              <a:gd name="connsiteY7" fmla="*/ 399067 h 3533777"/>
              <a:gd name="connsiteX8" fmla="*/ 2288210 w 6200746"/>
              <a:gd name="connsiteY8" fmla="*/ 630074 h 3533777"/>
              <a:gd name="connsiteX9" fmla="*/ 1864698 w 6200746"/>
              <a:gd name="connsiteY9" fmla="*/ 225813 h 3533777"/>
              <a:gd name="connsiteX0" fmla="*/ 1864698 w 6200746"/>
              <a:gd name="connsiteY0" fmla="*/ 279879 h 3587843"/>
              <a:gd name="connsiteX1" fmla="*/ 1903199 w 6200746"/>
              <a:gd name="connsiteY1" fmla="*/ 732266 h 3587843"/>
              <a:gd name="connsiteX2" fmla="*/ 49578 w 6200746"/>
              <a:gd name="connsiteY2" fmla="*/ 2501617 h 3587843"/>
              <a:gd name="connsiteX3" fmla="*/ 0 w 6200746"/>
              <a:gd name="connsiteY3" fmla="*/ 3587843 h 3587843"/>
              <a:gd name="connsiteX4" fmla="*/ 1385693 w 6200746"/>
              <a:gd name="connsiteY4" fmla="*/ 3577288 h 3587843"/>
              <a:gd name="connsiteX5" fmla="*/ 5627573 w 6200746"/>
              <a:gd name="connsiteY5" fmla="*/ 3587614 h 3587843"/>
              <a:gd name="connsiteX6" fmla="*/ 6200746 w 6200746"/>
              <a:gd name="connsiteY6" fmla="*/ 54066 h 3587843"/>
              <a:gd name="connsiteX7" fmla="*/ 4032593 w 6200746"/>
              <a:gd name="connsiteY7" fmla="*/ -1 h 3587843"/>
              <a:gd name="connsiteX8" fmla="*/ 2288210 w 6200746"/>
              <a:gd name="connsiteY8" fmla="*/ 684140 h 3587843"/>
              <a:gd name="connsiteX9" fmla="*/ 1864698 w 6200746"/>
              <a:gd name="connsiteY9" fmla="*/ 279879 h 3587843"/>
              <a:gd name="connsiteX0" fmla="*/ 1864698 w 6200746"/>
              <a:gd name="connsiteY0" fmla="*/ 279880 h 3587844"/>
              <a:gd name="connsiteX1" fmla="*/ 1903199 w 6200746"/>
              <a:gd name="connsiteY1" fmla="*/ 732267 h 3587844"/>
              <a:gd name="connsiteX2" fmla="*/ 49578 w 6200746"/>
              <a:gd name="connsiteY2" fmla="*/ 2501618 h 3587844"/>
              <a:gd name="connsiteX3" fmla="*/ 0 w 6200746"/>
              <a:gd name="connsiteY3" fmla="*/ 3587844 h 3587844"/>
              <a:gd name="connsiteX4" fmla="*/ 1385693 w 6200746"/>
              <a:gd name="connsiteY4" fmla="*/ 3577289 h 3587844"/>
              <a:gd name="connsiteX5" fmla="*/ 5627573 w 6200746"/>
              <a:gd name="connsiteY5" fmla="*/ 3587615 h 3587844"/>
              <a:gd name="connsiteX6" fmla="*/ 6200746 w 6200746"/>
              <a:gd name="connsiteY6" fmla="*/ 54067 h 3587844"/>
              <a:gd name="connsiteX7" fmla="*/ 4032593 w 6200746"/>
              <a:gd name="connsiteY7" fmla="*/ 0 h 3587844"/>
              <a:gd name="connsiteX8" fmla="*/ 3610075 w 6200746"/>
              <a:gd name="connsiteY8" fmla="*/ 1400043 h 3587844"/>
              <a:gd name="connsiteX9" fmla="*/ 1864698 w 6200746"/>
              <a:gd name="connsiteY9" fmla="*/ 279880 h 3587844"/>
              <a:gd name="connsiteX0" fmla="*/ 2291667 w 6200746"/>
              <a:gd name="connsiteY0" fmla="*/ 1834610 h 3587844"/>
              <a:gd name="connsiteX1" fmla="*/ 1903199 w 6200746"/>
              <a:gd name="connsiteY1" fmla="*/ 732267 h 3587844"/>
              <a:gd name="connsiteX2" fmla="*/ 49578 w 6200746"/>
              <a:gd name="connsiteY2" fmla="*/ 2501618 h 3587844"/>
              <a:gd name="connsiteX3" fmla="*/ 0 w 6200746"/>
              <a:gd name="connsiteY3" fmla="*/ 3587844 h 3587844"/>
              <a:gd name="connsiteX4" fmla="*/ 1385693 w 6200746"/>
              <a:gd name="connsiteY4" fmla="*/ 3577289 h 3587844"/>
              <a:gd name="connsiteX5" fmla="*/ 5627573 w 6200746"/>
              <a:gd name="connsiteY5" fmla="*/ 3587615 h 3587844"/>
              <a:gd name="connsiteX6" fmla="*/ 6200746 w 6200746"/>
              <a:gd name="connsiteY6" fmla="*/ 54067 h 3587844"/>
              <a:gd name="connsiteX7" fmla="*/ 4032593 w 6200746"/>
              <a:gd name="connsiteY7" fmla="*/ 0 h 3587844"/>
              <a:gd name="connsiteX8" fmla="*/ 3610075 w 6200746"/>
              <a:gd name="connsiteY8" fmla="*/ 1400043 h 3587844"/>
              <a:gd name="connsiteX9" fmla="*/ 2291667 w 6200746"/>
              <a:gd name="connsiteY9" fmla="*/ 1834610 h 3587844"/>
              <a:gd name="connsiteX0" fmla="*/ 2291667 w 6200746"/>
              <a:gd name="connsiteY0" fmla="*/ 1834610 h 3587844"/>
              <a:gd name="connsiteX1" fmla="*/ 295245 w 6200746"/>
              <a:gd name="connsiteY1" fmla="*/ 2392805 h 3587844"/>
              <a:gd name="connsiteX2" fmla="*/ 49578 w 6200746"/>
              <a:gd name="connsiteY2" fmla="*/ 2501618 h 3587844"/>
              <a:gd name="connsiteX3" fmla="*/ 0 w 6200746"/>
              <a:gd name="connsiteY3" fmla="*/ 3587844 h 3587844"/>
              <a:gd name="connsiteX4" fmla="*/ 1385693 w 6200746"/>
              <a:gd name="connsiteY4" fmla="*/ 3577289 h 3587844"/>
              <a:gd name="connsiteX5" fmla="*/ 5627573 w 6200746"/>
              <a:gd name="connsiteY5" fmla="*/ 3587615 h 3587844"/>
              <a:gd name="connsiteX6" fmla="*/ 6200746 w 6200746"/>
              <a:gd name="connsiteY6" fmla="*/ 54067 h 3587844"/>
              <a:gd name="connsiteX7" fmla="*/ 4032593 w 6200746"/>
              <a:gd name="connsiteY7" fmla="*/ 0 h 3587844"/>
              <a:gd name="connsiteX8" fmla="*/ 3610075 w 6200746"/>
              <a:gd name="connsiteY8" fmla="*/ 1400043 h 3587844"/>
              <a:gd name="connsiteX9" fmla="*/ 2291667 w 6200746"/>
              <a:gd name="connsiteY9" fmla="*/ 1834610 h 358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00746" h="3587844">
                <a:moveTo>
                  <a:pt x="2291667" y="1834610"/>
                </a:moveTo>
                <a:lnTo>
                  <a:pt x="295245" y="2392805"/>
                </a:lnTo>
                <a:lnTo>
                  <a:pt x="49578" y="2501618"/>
                </a:lnTo>
                <a:lnTo>
                  <a:pt x="0" y="3587844"/>
                </a:lnTo>
                <a:lnTo>
                  <a:pt x="1385693" y="3577289"/>
                </a:lnTo>
                <a:lnTo>
                  <a:pt x="5627573" y="3587615"/>
                </a:lnTo>
                <a:lnTo>
                  <a:pt x="6200746" y="54067"/>
                </a:lnTo>
                <a:lnTo>
                  <a:pt x="4032593" y="0"/>
                </a:lnTo>
                <a:lnTo>
                  <a:pt x="3610075" y="1400043"/>
                </a:lnTo>
                <a:lnTo>
                  <a:pt x="2291667" y="183461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70000"/>
                </a:schemeClr>
              </a:gs>
              <a:gs pos="26000">
                <a:schemeClr val="accent2">
                  <a:alpha val="70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Grafik 24" descr="Satellit mit einfarbiger Füllung">
            <a:extLst>
              <a:ext uri="{FF2B5EF4-FFF2-40B4-BE49-F238E27FC236}">
                <a16:creationId xmlns:a16="http://schemas.microsoft.com/office/drawing/2014/main" id="{7C950C38-CEC6-A229-1DD1-B0354A332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9863449" y="1312774"/>
            <a:ext cx="2075928" cy="2075925"/>
          </a:xfrm>
          <a:prstGeom prst="rect">
            <a:avLst/>
          </a:prstGeom>
        </p:spPr>
      </p:pic>
      <p:pic>
        <p:nvPicPr>
          <p:cNvPr id="24" name="Grafik 23" descr="Prozessor mit einfarbiger Füllung">
            <a:extLst>
              <a:ext uri="{FF2B5EF4-FFF2-40B4-BE49-F238E27FC236}">
                <a16:creationId xmlns:a16="http://schemas.microsoft.com/office/drawing/2014/main" id="{30301741-15DD-7336-B947-B16AC3BE6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26374" y="5653163"/>
            <a:ext cx="1276574" cy="1276573"/>
          </a:xfrm>
          <a:prstGeom prst="rect">
            <a:avLst/>
          </a:prstGeom>
        </p:spPr>
      </p:pic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 err="1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lang="de-DE" sz="4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800" dirty="0" err="1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de-DE" sz="4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800" dirty="0" err="1">
                <a:solidFill>
                  <a:schemeClr val="bg1">
                    <a:lumMod val="50000"/>
                  </a:schemeClr>
                </a:solidFill>
              </a:rPr>
              <a:t>works</a:t>
            </a:r>
            <a:endParaRPr lang="de-DE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8E4E67F-55FA-0A2F-C838-8A19062BF057}"/>
              </a:ext>
            </a:extLst>
          </p:cNvPr>
          <p:cNvSpPr txBox="1"/>
          <p:nvPr/>
        </p:nvSpPr>
        <p:spPr>
          <a:xfrm>
            <a:off x="629114" y="3532472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2. Draw polygon</a:t>
            </a:r>
          </a:p>
        </p:txBody>
      </p:sp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641250" y="2422350"/>
            <a:ext cx="7058962" cy="1110122"/>
          </a:xfrm>
          <a:prstGeom prst="rect">
            <a:avLst/>
          </a:prstGeom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</a:rPr>
              <a:t>1. Find region of interest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3980F9D-3161-E0A4-D6D1-F3BC4EFEBD3E}"/>
              </a:ext>
            </a:extLst>
          </p:cNvPr>
          <p:cNvSpPr txBox="1"/>
          <p:nvPr/>
        </p:nvSpPr>
        <p:spPr>
          <a:xfrm>
            <a:off x="627171" y="4642594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3. Create pixels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FBAF8E5-517B-7456-C692-133AC2393951}"/>
              </a:ext>
            </a:extLst>
          </p:cNvPr>
          <p:cNvSpPr txBox="1"/>
          <p:nvPr/>
        </p:nvSpPr>
        <p:spPr>
          <a:xfrm>
            <a:off x="618080" y="5680902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4. Apply EO data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6DC59F9-82D6-BC10-3382-9570668043B1}"/>
              </a:ext>
            </a:extLst>
          </p:cNvPr>
          <p:cNvSpPr txBox="1"/>
          <p:nvPr/>
        </p:nvSpPr>
        <p:spPr>
          <a:xfrm>
            <a:off x="627170" y="6867144"/>
            <a:ext cx="7071097" cy="1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5. Merge with IOT data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24530CF-6175-A3D6-1A7B-1AD29038991E}"/>
              </a:ext>
            </a:extLst>
          </p:cNvPr>
          <p:cNvSpPr txBox="1"/>
          <p:nvPr/>
        </p:nvSpPr>
        <p:spPr>
          <a:xfrm>
            <a:off x="2702560" y="7940304"/>
            <a:ext cx="14353749" cy="1110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1800"/>
              </a:spcBef>
              <a:buClr>
                <a:schemeClr val="lt1"/>
              </a:buClr>
              <a:buSzPts val="4200"/>
              <a:buFont typeface="Poppins"/>
              <a:buNone/>
              <a:defRPr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indent="-457200">
              <a:spcBef>
                <a:spcPts val="800"/>
              </a:spcBef>
              <a:buClr>
                <a:schemeClr val="lt1"/>
              </a:buClr>
              <a:buSzPts val="36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indent="-419100">
              <a:spcBef>
                <a:spcPts val="800"/>
              </a:spcBef>
              <a:buClr>
                <a:schemeClr val="lt1"/>
              </a:buClr>
              <a:buSzPts val="3000"/>
              <a:buFont typeface="Poppins"/>
              <a:buChar char="□"/>
              <a:def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indent="-406400"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indent="-40640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800"/>
              <a:buFont typeface="Poppins"/>
              <a:buChar char="•"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92000">
                      <a:srgbClr val="7030A0"/>
                    </a:gs>
                    <a:gs pos="0">
                      <a:srgbClr val="FFC000"/>
                    </a:gs>
                  </a:gsLst>
                  <a:lin ang="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52400" stA="24000" dist="50800" dir="5400000" sy="-100000" algn="bl" rotWithShape="0"/>
                </a:effectLst>
                <a:uLnTx/>
                <a:uFillTx/>
                <a:latin typeface="Poppins"/>
                <a:cs typeface="Poppins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92000">
                      <a:srgbClr val="7030A0"/>
                    </a:gs>
                    <a:gs pos="0">
                      <a:srgbClr val="FFC000"/>
                    </a:gs>
                  </a:gsLst>
                  <a:lin ang="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52400" stA="24000" dist="50800" dir="5400000" sy="-100000" algn="bl" rotWithShape="0"/>
                </a:effectLst>
                <a:uLnTx/>
                <a:uFillTx/>
                <a:latin typeface="Poppins"/>
                <a:cs typeface="Poppins"/>
                <a:sym typeface="Poppins"/>
              </a:rPr>
              <a:t>Most accurate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gradFill flip="none" rotWithShape="1">
                  <a:gsLst>
                    <a:gs pos="92000">
                      <a:srgbClr val="7030A0"/>
                    </a:gs>
                    <a:gs pos="0">
                      <a:srgbClr val="FFC000"/>
                    </a:gs>
                  </a:gsLst>
                  <a:lin ang="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52400" stA="24000" dist="50800" dir="5400000" sy="-100000" algn="bl" rotWithShape="0"/>
                </a:effectLst>
                <a:uLnTx/>
                <a:uFillTx/>
                <a:latin typeface="Poppins"/>
                <a:cs typeface="Poppins"/>
                <a:sym typeface="Poppins"/>
              </a:rPr>
              <a:t>pv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92000">
                      <a:srgbClr val="7030A0"/>
                    </a:gs>
                    <a:gs pos="0">
                      <a:srgbClr val="FFC000"/>
                    </a:gs>
                  </a:gsLst>
                  <a:lin ang="0" scaled="0"/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52400" stA="24000" dist="50800" dir="5400000" sy="-100000" algn="bl" rotWithShape="0"/>
                </a:effectLst>
                <a:uLnTx/>
                <a:uFillTx/>
                <a:latin typeface="Poppins"/>
                <a:cs typeface="Poppins"/>
                <a:sym typeface="Poppins"/>
              </a:rPr>
              <a:t> power prediction</a:t>
            </a:r>
          </a:p>
        </p:txBody>
      </p:sp>
    </p:spTree>
    <p:extLst>
      <p:ext uri="{BB962C8B-B14F-4D97-AF65-F5344CB8AC3E}">
        <p14:creationId xmlns:p14="http://schemas.microsoft.com/office/powerpoint/2010/main" val="308474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7CF444D-3748-97A5-6710-0498351AB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/>
              <a:t>Demonstration Video</a:t>
            </a:r>
            <a:endParaRPr lang="de-AT"/>
          </a:p>
        </p:txBody>
      </p:sp>
      <p:pic>
        <p:nvPicPr>
          <p:cNvPr id="6" name="Demo_Photovoltaic_New_short">
            <a:hlinkClick r:id="" action="ppaction://media"/>
            <a:extLst>
              <a:ext uri="{FF2B5EF4-FFF2-40B4-BE49-F238E27FC236}">
                <a16:creationId xmlns:a16="http://schemas.microsoft.com/office/drawing/2014/main" id="{C11FCDAE-9D93-0E68-4F61-21820EC97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18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AT" sz="4800"/>
              <a:t>Pixel Twins</a:t>
            </a:r>
            <a:endParaRPr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ED5B822-F1FD-A604-F960-4716C4F02343}"/>
              </a:ext>
            </a:extLst>
          </p:cNvPr>
          <p:cNvSpPr txBox="1">
            <a:spLocks/>
          </p:cNvSpPr>
          <p:nvPr/>
        </p:nvSpPr>
        <p:spPr>
          <a:xfrm>
            <a:off x="5893300" y="2077764"/>
            <a:ext cx="10663881" cy="163178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This project was supported by ESA via a Discovery element contract (contract number 4000137251)</a:t>
            </a:r>
            <a:endParaRPr kumimoji="0" lang="de-AT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27B6A135-3DF1-4318-418E-68A96A60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51" y="1513937"/>
            <a:ext cx="3858308" cy="2421491"/>
          </a:xfrm>
          <a:prstGeom prst="rect">
            <a:avLst/>
          </a:prstGeom>
        </p:spPr>
      </p:pic>
      <p:sp>
        <p:nvSpPr>
          <p:cNvPr id="3" name="Google Shape;126;p10">
            <a:extLst>
              <a:ext uri="{FF2B5EF4-FFF2-40B4-BE49-F238E27FC236}">
                <a16:creationId xmlns:a16="http://schemas.microsoft.com/office/drawing/2014/main" id="{5C089F0F-7B98-ABAB-B65F-0D0FAB3A06C6}"/>
              </a:ext>
            </a:extLst>
          </p:cNvPr>
          <p:cNvSpPr txBox="1">
            <a:spLocks/>
          </p:cNvSpPr>
          <p:nvPr/>
        </p:nvSpPr>
        <p:spPr>
          <a:xfrm>
            <a:off x="877615" y="4790213"/>
            <a:ext cx="16532769" cy="8697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137150" tIns="68550" rIns="137150" bIns="68550" anchor="t" anchorCtr="0">
            <a:noAutofit/>
          </a:bodyPr>
          <a:lstStyle>
            <a:lvl1pPr marL="0" marR="0" indent="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4800" b="1" i="0" u="none" strike="noStrike" cap="none" spc="0" baseline="0">
                <a:solidFill>
                  <a:srgbClr val="6F7072"/>
                </a:solidFill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1371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2286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3200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41148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50292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5943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6858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7772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de-DE" dirty="0"/>
              <a:t>Stakeholder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36B661-4011-234E-970F-6313517721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5240" y="6740592"/>
            <a:ext cx="1891224" cy="12351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12B00B-E885-C7DE-A05B-0A475E990D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022" y="6075045"/>
            <a:ext cx="1257313" cy="4565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9548AD-DF2F-80C5-7085-4EAE197FCD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8562" y="5803939"/>
            <a:ext cx="2201282" cy="1006387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573EC6C-F4BD-95D2-5552-B9BF7703F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751" y="6164954"/>
            <a:ext cx="3527091" cy="8555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83AD75-ACE5-0CF7-8791-E97526A98D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65" y="6506321"/>
            <a:ext cx="1966374" cy="16317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CD69F63-64DB-8DD3-AA5C-6E813906C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3937" y="8456700"/>
            <a:ext cx="5753163" cy="5445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CF7761-3B97-E95C-FFDF-35C623DFC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07" y="7571915"/>
            <a:ext cx="2319595" cy="174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791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C2E027-DD2F-4E23-A1DC-C37C4810F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109657" y="9452281"/>
            <a:ext cx="158697" cy="282129"/>
          </a:xfrm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 lang="en-US">
                <a:sym typeface="Helvetica Neue"/>
              </a:rPr>
              <a:pPr algn="ctr" hangingPunct="0">
                <a:buClrTx/>
              </a:pPr>
              <a:t>20</a:t>
            </a:fld>
            <a:endParaRPr lang="en-US">
              <a:sym typeface="Helvetica Neue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1C8FE7-6EF9-4331-A7C7-0CA83D149C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21327" y="5446110"/>
            <a:ext cx="10132820" cy="2458140"/>
          </a:xfrm>
        </p:spPr>
        <p:txBody>
          <a:bodyPr lIns="38100" tIns="38100" rIns="38100" bIns="38100" anchor="t">
            <a:noAutofit/>
          </a:bodyPr>
          <a:lstStyle/>
          <a:p>
            <a:pPr marL="0" indent="0">
              <a:buNone/>
            </a:pPr>
            <a:r>
              <a:rPr lang="en-US" sz="7700" b="1">
                <a:latin typeface="Arial" panose="020B0604020202020204" pitchFamily="34" charset="0"/>
                <a:ea typeface="Roboto Condensed"/>
              </a:rPr>
              <a:t>Technical Implementation</a:t>
            </a:r>
            <a:endParaRPr lang="en-US" sz="7700" b="1"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017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86B9C0A-90BD-372B-C03F-0CB3176EE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53"/>
          <a:stretch/>
        </p:blipFill>
        <p:spPr>
          <a:xfrm>
            <a:off x="1413607" y="2611599"/>
            <a:ext cx="3678245" cy="4378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5000" endPos="9000" dist="5000" dir="5400000" sy="-100000" algn="bl" rotWithShape="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2CB9BAA-63BB-3DC0-177E-E55CC12DC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23"/>
          <a:stretch/>
        </p:blipFill>
        <p:spPr>
          <a:xfrm>
            <a:off x="12631029" y="2608504"/>
            <a:ext cx="3658490" cy="4385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5000" endPos="9000" dist="5000" dir="5400000" sy="-100000" algn="bl" rotWithShape="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FCECD58-0455-AF31-19C0-B4ED66D856AA}"/>
              </a:ext>
            </a:extLst>
          </p:cNvPr>
          <p:cNvSpPr txBox="1"/>
          <p:nvPr/>
        </p:nvSpPr>
        <p:spPr>
          <a:xfrm>
            <a:off x="1659585" y="7256693"/>
            <a:ext cx="3085470" cy="48218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Satellite</a:t>
            </a: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data</a:t>
            </a: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DF821E1-1133-6C98-F64E-48502F193E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AT"/>
              <a:t>Data Interpolation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A8305D3-AD83-7915-AD11-176D0CA5FEE5}"/>
              </a:ext>
            </a:extLst>
          </p:cNvPr>
          <p:cNvSpPr txBox="1"/>
          <p:nvPr/>
        </p:nvSpPr>
        <p:spPr>
          <a:xfrm>
            <a:off x="6253323" y="2608504"/>
            <a:ext cx="5216235" cy="6052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Interpolation Scheme</a:t>
            </a:r>
          </a:p>
        </p:txBody>
      </p:sp>
      <p:pic>
        <p:nvPicPr>
          <p:cNvPr id="25" name="Grafik 8" descr="Ein Bild, das Diagramm enthält.&#10;&#10;Beschreibung automatisch generiert.">
            <a:extLst>
              <a:ext uri="{FF2B5EF4-FFF2-40B4-BE49-F238E27FC236}">
                <a16:creationId xmlns:a16="http://schemas.microsoft.com/office/drawing/2014/main" id="{86E18B09-941F-F9EA-4F5E-0BFB14C3C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42" y="5482590"/>
            <a:ext cx="3930560" cy="1191794"/>
          </a:xfrm>
          <a:prstGeom prst="rect">
            <a:avLst/>
          </a:prstGeom>
          <a:ln w="76200">
            <a:solidFill>
              <a:srgbClr val="009FE3"/>
            </a:solidFill>
          </a:ln>
        </p:spPr>
      </p:pic>
      <p:pic>
        <p:nvPicPr>
          <p:cNvPr id="26" name="Grafik 10" descr="Ein Bild, das Logo enthält.&#10;&#10;Beschreibung automatisch generiert.">
            <a:extLst>
              <a:ext uri="{FF2B5EF4-FFF2-40B4-BE49-F238E27FC236}">
                <a16:creationId xmlns:a16="http://schemas.microsoft.com/office/drawing/2014/main" id="{A8318EDC-5D0F-30F1-B9F0-42DFACEAB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578" y="3355977"/>
            <a:ext cx="5072844" cy="10552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24A2A9-6CF9-FBAA-FC76-6CDB5967E332}"/>
              </a:ext>
            </a:extLst>
          </p:cNvPr>
          <p:cNvSpPr txBox="1"/>
          <p:nvPr/>
        </p:nvSpPr>
        <p:spPr>
          <a:xfrm>
            <a:off x="12859629" y="7272082"/>
            <a:ext cx="3085470" cy="91307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Satellite</a:t>
            </a: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data</a:t>
            </a: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+ IoT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data</a:t>
            </a: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93AC584-0078-E6FC-9B4A-813D1D4E07FE}"/>
              </a:ext>
            </a:extLst>
          </p:cNvPr>
          <p:cNvSpPr/>
          <p:nvPr/>
        </p:nvSpPr>
        <p:spPr>
          <a:xfrm>
            <a:off x="2808193" y="4029256"/>
            <a:ext cx="2311374" cy="2335983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CF612FC-AF06-3911-1FDF-8B03C8595C18}"/>
              </a:ext>
            </a:extLst>
          </p:cNvPr>
          <p:cNvSpPr/>
          <p:nvPr/>
        </p:nvSpPr>
        <p:spPr>
          <a:xfrm>
            <a:off x="13978145" y="4029256"/>
            <a:ext cx="2311374" cy="2335983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678416-A58D-1B1B-42C0-C2FB44F19307}"/>
              </a:ext>
            </a:extLst>
          </p:cNvPr>
          <p:cNvSpPr txBox="1"/>
          <p:nvPr/>
        </p:nvSpPr>
        <p:spPr>
          <a:xfrm>
            <a:off x="6294887" y="6790650"/>
            <a:ext cx="4088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Linear Interpolation </a:t>
            </a: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with</a:t>
            </a: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fixed</a:t>
            </a: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max</a:t>
            </a: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distance</a:t>
            </a: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5997FC-05AE-382F-2FD0-58D0528BBD09}"/>
              </a:ext>
            </a:extLst>
          </p:cNvPr>
          <p:cNvSpPr txBox="1"/>
          <p:nvPr/>
        </p:nvSpPr>
        <p:spPr>
          <a:xfrm>
            <a:off x="6365142" y="4754552"/>
            <a:ext cx="3930560" cy="6052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Example</a:t>
            </a:r>
            <a:endParaRPr kumimoji="0" lang="de-DE" sz="3600" b="0" i="0" u="none" strike="noStrike" kern="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44A69C6-F9D8-B303-EECE-2392416FC3A8}"/>
              </a:ext>
            </a:extLst>
          </p:cNvPr>
          <p:cNvCxnSpPr>
            <a:cxnSpLocks/>
            <a:stCxn id="25" idx="3"/>
            <a:endCxn id="28" idx="2"/>
          </p:cNvCxnSpPr>
          <p:nvPr/>
        </p:nvCxnSpPr>
        <p:spPr>
          <a:xfrm flipV="1">
            <a:off x="10295702" y="5197248"/>
            <a:ext cx="3682443" cy="8812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408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27" grpId="0" animBg="1"/>
      <p:bldP spid="28" grpId="0" animBg="1"/>
      <p:bldP spid="7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602B8FC4-C66C-F569-E478-AB73BBEE5CF5}"/>
              </a:ext>
            </a:extLst>
          </p:cNvPr>
          <p:cNvCxnSpPr>
            <a:cxnSpLocks/>
          </p:cNvCxnSpPr>
          <p:nvPr/>
        </p:nvCxnSpPr>
        <p:spPr>
          <a:xfrm>
            <a:off x="15240000" y="2451100"/>
            <a:ext cx="0" cy="641405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4C164D01-7D6E-F3EE-0B1D-B0A89A780DCD}"/>
              </a:ext>
            </a:extLst>
          </p:cNvPr>
          <p:cNvCxnSpPr>
            <a:cxnSpLocks/>
          </p:cNvCxnSpPr>
          <p:nvPr/>
        </p:nvCxnSpPr>
        <p:spPr>
          <a:xfrm>
            <a:off x="12232640" y="2490390"/>
            <a:ext cx="0" cy="637476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Technical Implementation</a:t>
            </a:r>
          </a:p>
        </p:txBody>
      </p:sp>
      <p:sp>
        <p:nvSpPr>
          <p:cNvPr id="24" name="Arrow: Right 29">
            <a:extLst>
              <a:ext uri="{FF2B5EF4-FFF2-40B4-BE49-F238E27FC236}">
                <a16:creationId xmlns:a16="http://schemas.microsoft.com/office/drawing/2014/main" id="{76296706-A8AC-6E62-1BCF-25263A798BEA}"/>
              </a:ext>
            </a:extLst>
          </p:cNvPr>
          <p:cNvSpPr/>
          <p:nvPr/>
        </p:nvSpPr>
        <p:spPr>
          <a:xfrm>
            <a:off x="11724640" y="3326375"/>
            <a:ext cx="2600957" cy="6978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 Medium"/>
                <a:cs typeface="Helvetica Neue Medium"/>
                <a:sym typeface="Helvetica Neue Medium"/>
              </a:rPr>
              <a:t>Improved map</a:t>
            </a:r>
          </a:p>
        </p:txBody>
      </p:sp>
      <p:sp>
        <p:nvSpPr>
          <p:cNvPr id="18" name="Arrow: Right 29">
            <a:extLst>
              <a:ext uri="{FF2B5EF4-FFF2-40B4-BE49-F238E27FC236}">
                <a16:creationId xmlns:a16="http://schemas.microsoft.com/office/drawing/2014/main" id="{D52F090A-3CB7-A6A1-ADED-C8405940D383}"/>
              </a:ext>
            </a:extLst>
          </p:cNvPr>
          <p:cNvSpPr/>
          <p:nvPr/>
        </p:nvSpPr>
        <p:spPr>
          <a:xfrm>
            <a:off x="14838097" y="4554990"/>
            <a:ext cx="2680553" cy="6978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 Medium"/>
                <a:cs typeface="Helvetica Neue Medium"/>
                <a:sym typeface="Helvetica Neue Medium"/>
              </a:rPr>
              <a:t>Advanced services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2769CDD-014B-E1C8-EAFD-0D6E84674E33}"/>
              </a:ext>
            </a:extLst>
          </p:cNvPr>
          <p:cNvSpPr txBox="1"/>
          <p:nvPr/>
        </p:nvSpPr>
        <p:spPr>
          <a:xfrm>
            <a:off x="8357103" y="8466711"/>
            <a:ext cx="3258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Server (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local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cloud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with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Kubernetes</a:t>
            </a:r>
            <a:endParaRPr kumimoji="0" lang="de-A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7296BE11-508C-C549-DAE9-779085439E8C}"/>
              </a:ext>
            </a:extLst>
          </p:cNvPr>
          <p:cNvSpPr/>
          <p:nvPr/>
        </p:nvSpPr>
        <p:spPr>
          <a:xfrm>
            <a:off x="4254951" y="2490390"/>
            <a:ext cx="7469689" cy="6374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6AF9D912-344F-5F7E-C4E9-322CD85367E2}"/>
              </a:ext>
            </a:extLst>
          </p:cNvPr>
          <p:cNvCxnSpPr>
            <a:cxnSpLocks/>
          </p:cNvCxnSpPr>
          <p:nvPr/>
        </p:nvCxnSpPr>
        <p:spPr>
          <a:xfrm>
            <a:off x="3775645" y="2451100"/>
            <a:ext cx="0" cy="693674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45A2140B-5D33-9F9C-64D2-24A61EE80185}"/>
              </a:ext>
            </a:extLst>
          </p:cNvPr>
          <p:cNvSpPr txBox="1"/>
          <p:nvPr/>
        </p:nvSpPr>
        <p:spPr>
          <a:xfrm>
            <a:off x="15638625" y="8131718"/>
            <a:ext cx="225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eg</a:t>
            </a: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autonomous</a:t>
            </a: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agriculture</a:t>
            </a: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4861AD9-6E79-2EC3-1D90-118214D780C3}"/>
              </a:ext>
            </a:extLst>
          </p:cNvPr>
          <p:cNvSpPr/>
          <p:nvPr/>
        </p:nvSpPr>
        <p:spPr>
          <a:xfrm>
            <a:off x="4700972" y="5162645"/>
            <a:ext cx="1463611" cy="872223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Zentra</a:t>
            </a: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Cloud</a:t>
            </a:r>
            <a:b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Data Provider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  <a:r>
              <a:rPr kumimoji="0" lang="de-DE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ron</a:t>
            </a:r>
            <a:r>
              <a:rPr kumimoji="0" lang="de-DE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de-DE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job</a:t>
            </a:r>
            <a:endParaRPr kumimoji="0" lang="de-AT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030DA86-8A58-7614-6B79-089D16B13505}"/>
              </a:ext>
            </a:extLst>
          </p:cNvPr>
          <p:cNvSpPr/>
          <p:nvPr/>
        </p:nvSpPr>
        <p:spPr>
          <a:xfrm>
            <a:off x="4690050" y="7726741"/>
            <a:ext cx="3946310" cy="523221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FIWARE IoT Agent</a:t>
            </a:r>
            <a:b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MQTT </a:t>
            </a: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broker</a:t>
            </a: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8928B65-96EF-7EA7-6E94-B9C0563BE1EC}"/>
              </a:ext>
            </a:extLst>
          </p:cNvPr>
          <p:cNvGrpSpPr/>
          <p:nvPr/>
        </p:nvGrpSpPr>
        <p:grpSpPr>
          <a:xfrm>
            <a:off x="1201846" y="2476077"/>
            <a:ext cx="2049359" cy="1779469"/>
            <a:chOff x="1201846" y="2476077"/>
            <a:chExt cx="2049359" cy="1779469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952FF86F-8111-ECE1-419A-817EC2FD6B51}"/>
                </a:ext>
              </a:extLst>
            </p:cNvPr>
            <p:cNvGrpSpPr/>
            <p:nvPr/>
          </p:nvGrpSpPr>
          <p:grpSpPr>
            <a:xfrm>
              <a:off x="1201846" y="2476077"/>
              <a:ext cx="1741833" cy="1779469"/>
              <a:chOff x="1430446" y="3160609"/>
              <a:chExt cx="1741833" cy="1779469"/>
            </a:xfrm>
          </p:grpSpPr>
          <p:pic>
            <p:nvPicPr>
              <p:cNvPr id="22" name="Grafik 7" descr="Ein Bild, das Text, Elektronik, Schaltkreis enthält.&#10;&#10;Automatisch generierte Beschreibung">
                <a:extLst>
                  <a:ext uri="{FF2B5EF4-FFF2-40B4-BE49-F238E27FC236}">
                    <a16:creationId xmlns:a16="http://schemas.microsoft.com/office/drawing/2014/main" id="{3593BC97-6CDD-8714-038F-CAA40AA82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45601"/>
              <a:stretch/>
            </p:blipFill>
            <p:spPr>
              <a:xfrm>
                <a:off x="1430446" y="3160609"/>
                <a:ext cx="1741833" cy="1779469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5" name="Grafik 46">
                <a:extLst>
                  <a:ext uri="{FF2B5EF4-FFF2-40B4-BE49-F238E27FC236}">
                    <a16:creationId xmlns:a16="http://schemas.microsoft.com/office/drawing/2014/main" id="{C251D4FE-3DEE-0F01-B688-42B2F8A63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60911" y="4613284"/>
                <a:ext cx="569633" cy="20744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9" name="Grafik 50" descr="Satellit Silhouette">
                <a:extLst>
                  <a:ext uri="{FF2B5EF4-FFF2-40B4-BE49-F238E27FC236}">
                    <a16:creationId xmlns:a16="http://schemas.microsoft.com/office/drawing/2014/main" id="{0DFB3500-5552-F723-2CBA-1ED98D95B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12828" y="4050343"/>
                <a:ext cx="791026" cy="79102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5473A46-6827-B93E-DA8F-912924EE1A04}"/>
                </a:ext>
              </a:extLst>
            </p:cNvPr>
            <p:cNvSpPr/>
            <p:nvPr/>
          </p:nvSpPr>
          <p:spPr>
            <a:xfrm rot="16200000">
              <a:off x="1342580" y="2346920"/>
              <a:ext cx="1779467" cy="203778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>
              <a:reflection blurRad="63500" stA="28000" endPos="29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Sentinel Hub</a:t>
              </a:r>
              <a:endParaRPr kumimoji="0" lang="de-A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B621878-CF9C-5C3D-C9E8-54A65B240A88}"/>
              </a:ext>
            </a:extLst>
          </p:cNvPr>
          <p:cNvGrpSpPr/>
          <p:nvPr/>
        </p:nvGrpSpPr>
        <p:grpSpPr>
          <a:xfrm>
            <a:off x="1213421" y="4723823"/>
            <a:ext cx="2037784" cy="1779468"/>
            <a:chOff x="1213421" y="4723823"/>
            <a:chExt cx="2037784" cy="177946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482D810F-E540-34A7-0DC7-5DAD257F5A95}"/>
                </a:ext>
              </a:extLst>
            </p:cNvPr>
            <p:cNvGrpSpPr/>
            <p:nvPr/>
          </p:nvGrpSpPr>
          <p:grpSpPr>
            <a:xfrm>
              <a:off x="1213422" y="4740842"/>
              <a:ext cx="1730258" cy="1762449"/>
              <a:chOff x="1442021" y="5775549"/>
              <a:chExt cx="1830723" cy="1864783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36DC8014-E0CE-46A1-D21A-C304DEE0DF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10" t="5969" r="13579" b="6367"/>
              <a:stretch/>
            </p:blipFill>
            <p:spPr bwMode="auto">
              <a:xfrm>
                <a:off x="1442021" y="5775549"/>
                <a:ext cx="1830723" cy="186478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19" name="Grafik 50" descr="Prozessor mit einfarbiger Füllung">
                <a:extLst>
                  <a:ext uri="{FF2B5EF4-FFF2-40B4-BE49-F238E27FC236}">
                    <a16:creationId xmlns:a16="http://schemas.microsoft.com/office/drawing/2014/main" id="{FAC0584F-72D4-DFB4-6E94-E9F699887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514835" y="6735422"/>
                <a:ext cx="791024" cy="79102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8071AAE-647F-E3E9-6366-A703AEBF67AE}"/>
                </a:ext>
              </a:extLst>
            </p:cNvPr>
            <p:cNvSpPr/>
            <p:nvPr/>
          </p:nvSpPr>
          <p:spPr>
            <a:xfrm rot="16200000">
              <a:off x="1342579" y="4594665"/>
              <a:ext cx="1779467" cy="203778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>
              <a:reflection blurRad="63500" stA="28000" endPos="29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Zentra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Cloud</a:t>
              </a:r>
              <a:endParaRPr kumimoji="0" lang="de-A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8B5393B-83B9-9E8B-C499-5F836965F826}"/>
              </a:ext>
            </a:extLst>
          </p:cNvPr>
          <p:cNvGrpSpPr/>
          <p:nvPr/>
        </p:nvGrpSpPr>
        <p:grpSpPr>
          <a:xfrm>
            <a:off x="1201851" y="7075293"/>
            <a:ext cx="2055687" cy="1795103"/>
            <a:chOff x="1213421" y="7090921"/>
            <a:chExt cx="2037782" cy="1779467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17B0AFFB-AA21-2DC5-395F-83A3ED97F473}"/>
                </a:ext>
              </a:extLst>
            </p:cNvPr>
            <p:cNvGrpSpPr/>
            <p:nvPr/>
          </p:nvGrpSpPr>
          <p:grpSpPr>
            <a:xfrm>
              <a:off x="1224889" y="7090921"/>
              <a:ext cx="1715187" cy="1763969"/>
              <a:chOff x="1475038" y="5775548"/>
              <a:chExt cx="1802716" cy="1853989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D0E66A72-DFC9-8D17-899B-7F385B044B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rcRect l="37354" t="55186" r="39691" b="9314"/>
              <a:stretch/>
            </p:blipFill>
            <p:spPr bwMode="auto">
              <a:xfrm>
                <a:off x="1475038" y="5775548"/>
                <a:ext cx="1802716" cy="1853989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11" name="Grafik 50" descr="Prozessor mit einfarbiger Füllung">
                <a:extLst>
                  <a:ext uri="{FF2B5EF4-FFF2-40B4-BE49-F238E27FC236}">
                    <a16:creationId xmlns:a16="http://schemas.microsoft.com/office/drawing/2014/main" id="{BEE5361A-F2CD-B0EE-FF50-DD0668F95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1528873" y="6754009"/>
                <a:ext cx="791024" cy="79102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166920C-14F6-E609-9682-A9EABA77BBBE}"/>
                </a:ext>
              </a:extLst>
            </p:cNvPr>
            <p:cNvSpPr/>
            <p:nvPr/>
          </p:nvSpPr>
          <p:spPr>
            <a:xfrm rot="16200000">
              <a:off x="1342578" y="6961764"/>
              <a:ext cx="1779467" cy="203778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>
              <a:reflection blurRad="63500" stA="28000" endPos="29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Siegi PV IoT</a:t>
              </a:r>
              <a:endParaRPr kumimoji="0" lang="de-A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ABB4C0B0-BA19-EAE2-F99F-68485D7F23A6}"/>
              </a:ext>
            </a:extLst>
          </p:cNvPr>
          <p:cNvSpPr/>
          <p:nvPr/>
        </p:nvSpPr>
        <p:spPr>
          <a:xfrm>
            <a:off x="4691922" y="2920944"/>
            <a:ext cx="1475440" cy="889733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Sentinel Hub </a:t>
            </a:r>
            <a:b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Data Provider</a:t>
            </a: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7F3152E-B19F-52DA-D3BB-A313A0658442}"/>
              </a:ext>
            </a:extLst>
          </p:cNvPr>
          <p:cNvSpPr/>
          <p:nvPr/>
        </p:nvSpPr>
        <p:spPr>
          <a:xfrm>
            <a:off x="6852046" y="2915354"/>
            <a:ext cx="1308205" cy="300514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FIWARE</a:t>
            </a:r>
            <a:b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de-DE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Context</a:t>
            </a: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b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Broker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Data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subscription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handling</a:t>
            </a:r>
            <a:endParaRPr kumimoji="0" lang="de-AT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AD425ED-CF26-2F6A-0B0D-5C74D908229A}"/>
              </a:ext>
            </a:extLst>
          </p:cNvPr>
          <p:cNvSpPr/>
          <p:nvPr/>
        </p:nvSpPr>
        <p:spPr>
          <a:xfrm>
            <a:off x="8526927" y="2915354"/>
            <a:ext cx="1893515" cy="813366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Estimation</a:t>
            </a: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Service</a:t>
            </a: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BA028057-55A1-955C-8D28-208212AE4A48}"/>
              </a:ext>
            </a:extLst>
          </p:cNvPr>
          <p:cNvSpPr/>
          <p:nvPr/>
        </p:nvSpPr>
        <p:spPr>
          <a:xfrm>
            <a:off x="8521051" y="3910456"/>
            <a:ext cx="1920131" cy="2010041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PixelTwins</a:t>
            </a:r>
            <a:b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EC88B01-4D7A-128B-E301-6608457B345D}"/>
              </a:ext>
            </a:extLst>
          </p:cNvPr>
          <p:cNvGrpSpPr/>
          <p:nvPr/>
        </p:nvGrpSpPr>
        <p:grpSpPr>
          <a:xfrm>
            <a:off x="9329629" y="7262730"/>
            <a:ext cx="871404" cy="813366"/>
            <a:chOff x="8086542" y="1057619"/>
            <a:chExt cx="1099635" cy="1026396"/>
          </a:xfrm>
          <a:solidFill>
            <a:srgbClr val="000000"/>
          </a:solidFill>
        </p:grpSpPr>
        <p:pic>
          <p:nvPicPr>
            <p:cNvPr id="37" name="Grafik 36" descr="Datenbank mit einfarbiger Füllung">
              <a:extLst>
                <a:ext uri="{FF2B5EF4-FFF2-40B4-BE49-F238E27FC236}">
                  <a16:creationId xmlns:a16="http://schemas.microsoft.com/office/drawing/2014/main" id="{312E198C-0081-443F-0C79-C8D6D484A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661"/>
            <a:stretch/>
          </p:blipFill>
          <p:spPr>
            <a:xfrm>
              <a:off x="8086542" y="1057619"/>
              <a:ext cx="1099635" cy="1026396"/>
            </a:xfrm>
            <a:prstGeom prst="rect">
              <a:avLst/>
            </a:prstGeom>
            <a:effectLst>
              <a:reflection blurRad="6350" stA="15000" endPos="32000" dir="5400000" sy="-100000" algn="bl" rotWithShape="0"/>
            </a:effectLst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77B36F4-4FFC-FB98-25BD-1711290798EF}"/>
                </a:ext>
              </a:extLst>
            </p:cNvPr>
            <p:cNvSpPr txBox="1"/>
            <p:nvPr/>
          </p:nvSpPr>
          <p:spPr>
            <a:xfrm>
              <a:off x="8373200" y="1126644"/>
              <a:ext cx="534352" cy="4854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7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Crate</a:t>
              </a:r>
              <a:endParaRPr kumimoji="0" lang="de-DE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DB</a:t>
              </a:r>
              <a:endParaRPr kumimoji="0" lang="de-AT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Rechteck 38">
            <a:extLst>
              <a:ext uri="{FF2B5EF4-FFF2-40B4-BE49-F238E27FC236}">
                <a16:creationId xmlns:a16="http://schemas.microsoft.com/office/drawing/2014/main" id="{455DDD12-BA78-A724-C795-986F549848C3}"/>
              </a:ext>
            </a:extLst>
          </p:cNvPr>
          <p:cNvSpPr/>
          <p:nvPr/>
        </p:nvSpPr>
        <p:spPr>
          <a:xfrm>
            <a:off x="8967789" y="6238663"/>
            <a:ext cx="1475440" cy="813366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FIWARE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quantumleap</a:t>
            </a:r>
            <a:endParaRPr kumimoji="0" lang="de-A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57E6D75B-A5E4-E8CA-40DD-AF4F20F532DF}"/>
              </a:ext>
            </a:extLst>
          </p:cNvPr>
          <p:cNvSpPr/>
          <p:nvPr/>
        </p:nvSpPr>
        <p:spPr>
          <a:xfrm>
            <a:off x="10744635" y="3910456"/>
            <a:ext cx="756613" cy="2010041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bg1"/>
            </a:solidFill>
          </a:ln>
          <a:effectLst>
            <a:reflection blurRad="63500" stA="28000" endPos="2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Node RED</a:t>
            </a: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0C415DB1-0058-2918-F7B2-77DDCD1A69F5}"/>
              </a:ext>
            </a:extLst>
          </p:cNvPr>
          <p:cNvGrpSpPr/>
          <p:nvPr/>
        </p:nvGrpSpPr>
        <p:grpSpPr>
          <a:xfrm>
            <a:off x="12679424" y="4220692"/>
            <a:ext cx="2167035" cy="2555531"/>
            <a:chOff x="12563077" y="4255545"/>
            <a:chExt cx="2167035" cy="255553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4C43EC3C-44B8-F2EF-CD6C-B4FCF3EE9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14623"/>
            <a:stretch/>
          </p:blipFill>
          <p:spPr>
            <a:xfrm>
              <a:off x="12563077" y="4255545"/>
              <a:ext cx="2158673" cy="25555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0AD0A3A6-5886-8F3A-20F0-DFEA5185DDE7}"/>
                </a:ext>
              </a:extLst>
            </p:cNvPr>
            <p:cNvSpPr/>
            <p:nvPr/>
          </p:nvSpPr>
          <p:spPr>
            <a:xfrm rot="16200000">
              <a:off x="12371958" y="4452922"/>
              <a:ext cx="2549273" cy="21670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reflection blurRad="63500" stA="28000" endPos="29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A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9" name="Textfeld 128">
            <a:extLst>
              <a:ext uri="{FF2B5EF4-FFF2-40B4-BE49-F238E27FC236}">
                <a16:creationId xmlns:a16="http://schemas.microsoft.com/office/drawing/2014/main" id="{44CA2ABE-65A5-3F57-37E4-384E3EFC4DF1}"/>
              </a:ext>
            </a:extLst>
          </p:cNvPr>
          <p:cNvSpPr txBox="1"/>
          <p:nvPr/>
        </p:nvSpPr>
        <p:spPr>
          <a:xfrm>
            <a:off x="12706290" y="6920099"/>
            <a:ext cx="216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GUI / front-end /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improved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</a:t>
            </a:r>
            <a:endParaRPr kumimoji="0" lang="de-A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A54DCE45-82BA-0CF5-40C5-DBF41A92CDFE}"/>
              </a:ext>
            </a:extLst>
          </p:cNvPr>
          <p:cNvGrpSpPr/>
          <p:nvPr/>
        </p:nvGrpSpPr>
        <p:grpSpPr>
          <a:xfrm>
            <a:off x="15723039" y="5387620"/>
            <a:ext cx="2167034" cy="2565878"/>
            <a:chOff x="14613779" y="349477"/>
            <a:chExt cx="2167034" cy="2565878"/>
          </a:xfrm>
        </p:grpSpPr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151252D1-D9B5-EB1F-B62F-4942172A37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1" r="29751"/>
            <a:stretch/>
          </p:blipFill>
          <p:spPr bwMode="auto">
            <a:xfrm>
              <a:off x="14630609" y="349477"/>
              <a:ext cx="2150204" cy="25658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1" name="Textfeld 130">
              <a:extLst>
                <a:ext uri="{FF2B5EF4-FFF2-40B4-BE49-F238E27FC236}">
                  <a16:creationId xmlns:a16="http://schemas.microsoft.com/office/drawing/2014/main" id="{A8E62FB2-A7CD-0012-A36D-E16E8EC2A17E}"/>
                </a:ext>
              </a:extLst>
            </p:cNvPr>
            <p:cNvSpPr txBox="1"/>
            <p:nvPr/>
          </p:nvSpPr>
          <p:spPr>
            <a:xfrm>
              <a:off x="14802788" y="2686679"/>
              <a:ext cx="197802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AT" sz="800" b="0" i="0" u="none" strike="noStrike" kern="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DJI Agras T30 | www.dji.com</a:t>
              </a:r>
            </a:p>
          </p:txBody>
        </p:sp>
        <p:sp>
          <p:nvSpPr>
            <p:cNvPr id="133" name="Rechteck 132">
              <a:extLst>
                <a:ext uri="{FF2B5EF4-FFF2-40B4-BE49-F238E27FC236}">
                  <a16:creationId xmlns:a16="http://schemas.microsoft.com/office/drawing/2014/main" id="{2015DE98-834B-5E86-F844-576CC47D19B6}"/>
                </a:ext>
              </a:extLst>
            </p:cNvPr>
            <p:cNvSpPr/>
            <p:nvPr/>
          </p:nvSpPr>
          <p:spPr>
            <a:xfrm rot="16200000">
              <a:off x="14422659" y="550817"/>
              <a:ext cx="2549273" cy="21670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reflection blurRad="63500" stA="28000" endPos="29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A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7" name="Arrow: Right 29">
            <a:extLst>
              <a:ext uri="{FF2B5EF4-FFF2-40B4-BE49-F238E27FC236}">
                <a16:creationId xmlns:a16="http://schemas.microsoft.com/office/drawing/2014/main" id="{CCA98E1E-D277-CB23-12E7-0423EB60124C}"/>
              </a:ext>
            </a:extLst>
          </p:cNvPr>
          <p:cNvSpPr/>
          <p:nvPr/>
        </p:nvSpPr>
        <p:spPr>
          <a:xfrm>
            <a:off x="3251203" y="3016861"/>
            <a:ext cx="1449770" cy="6978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 Medium"/>
                <a:cs typeface="Helvetica Neue Medium"/>
                <a:sym typeface="Helvetica Neue Medium"/>
              </a:rPr>
              <a:t>raw data</a:t>
            </a:r>
          </a:p>
        </p:txBody>
      </p:sp>
      <p:sp>
        <p:nvSpPr>
          <p:cNvPr id="138" name="Arrow: Right 29">
            <a:extLst>
              <a:ext uri="{FF2B5EF4-FFF2-40B4-BE49-F238E27FC236}">
                <a16:creationId xmlns:a16="http://schemas.microsoft.com/office/drawing/2014/main" id="{B0886188-EB99-4E88-3938-ECC411009B4F}"/>
              </a:ext>
            </a:extLst>
          </p:cNvPr>
          <p:cNvSpPr/>
          <p:nvPr/>
        </p:nvSpPr>
        <p:spPr>
          <a:xfrm>
            <a:off x="3251202" y="5264607"/>
            <a:ext cx="1435721" cy="6978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 Medium"/>
                <a:cs typeface="Helvetica Neue Medium"/>
                <a:sym typeface="Helvetica Neue Medium"/>
              </a:rPr>
              <a:t>raw data</a:t>
            </a:r>
          </a:p>
        </p:txBody>
      </p:sp>
      <p:sp>
        <p:nvSpPr>
          <p:cNvPr id="139" name="Arrow: Right 29">
            <a:extLst>
              <a:ext uri="{FF2B5EF4-FFF2-40B4-BE49-F238E27FC236}">
                <a16:creationId xmlns:a16="http://schemas.microsoft.com/office/drawing/2014/main" id="{F97FFD09-17E1-70ED-F2C8-A89E9D5F9F89}"/>
              </a:ext>
            </a:extLst>
          </p:cNvPr>
          <p:cNvSpPr/>
          <p:nvPr/>
        </p:nvSpPr>
        <p:spPr>
          <a:xfrm>
            <a:off x="3251202" y="7629091"/>
            <a:ext cx="1438847" cy="6978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 Medium"/>
                <a:cs typeface="Helvetica Neue Medium"/>
                <a:sym typeface="Helvetica Neue Medium"/>
              </a:rPr>
              <a:t>raw data</a:t>
            </a:r>
          </a:p>
        </p:txBody>
      </p:sp>
      <p:cxnSp>
        <p:nvCxnSpPr>
          <p:cNvPr id="143" name="Verbinder: gewinkelt 142">
            <a:extLst>
              <a:ext uri="{FF2B5EF4-FFF2-40B4-BE49-F238E27FC236}">
                <a16:creationId xmlns:a16="http://schemas.microsoft.com/office/drawing/2014/main" id="{3E40158F-124E-21E2-00FE-FAFFC05B293F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6167362" y="3365811"/>
            <a:ext cx="684684" cy="1052115"/>
          </a:xfrm>
          <a:prstGeom prst="bentConnector3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Verbinder: gewinkelt 143">
            <a:extLst>
              <a:ext uri="{FF2B5EF4-FFF2-40B4-BE49-F238E27FC236}">
                <a16:creationId xmlns:a16="http://schemas.microsoft.com/office/drawing/2014/main" id="{0D8C914C-A28B-E1B5-708C-4E20D55F4B9F}"/>
              </a:ext>
            </a:extLst>
          </p:cNvPr>
          <p:cNvCxnSpPr>
            <a:cxnSpLocks/>
            <a:stCxn id="15" idx="3"/>
            <a:endCxn id="30" idx="1"/>
          </p:cNvCxnSpPr>
          <p:nvPr/>
        </p:nvCxnSpPr>
        <p:spPr>
          <a:xfrm flipV="1">
            <a:off x="6164583" y="4417926"/>
            <a:ext cx="687463" cy="118083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Verbinder: gewinkelt 147">
            <a:extLst>
              <a:ext uri="{FF2B5EF4-FFF2-40B4-BE49-F238E27FC236}">
                <a16:creationId xmlns:a16="http://schemas.microsoft.com/office/drawing/2014/main" id="{885083B0-9CEC-8C92-C797-B86E2944002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93064" y="6843664"/>
            <a:ext cx="1762319" cy="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Verbinder: gewinkelt 150">
            <a:extLst>
              <a:ext uri="{FF2B5EF4-FFF2-40B4-BE49-F238E27FC236}">
                <a16:creationId xmlns:a16="http://schemas.microsoft.com/office/drawing/2014/main" id="{61E8D07D-35CC-4130-7043-1B8D7A6F8838}"/>
              </a:ext>
            </a:extLst>
          </p:cNvPr>
          <p:cNvCxnSpPr>
            <a:cxnSpLocks/>
            <a:endCxn id="37" idx="1"/>
          </p:cNvCxnSpPr>
          <p:nvPr/>
        </p:nvCxnSpPr>
        <p:spPr>
          <a:xfrm rot="16200000" flipH="1">
            <a:off x="8911129" y="7250912"/>
            <a:ext cx="617381" cy="219620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Verbinder: gewinkelt 161">
            <a:extLst>
              <a:ext uri="{FF2B5EF4-FFF2-40B4-BE49-F238E27FC236}">
                <a16:creationId xmlns:a16="http://schemas.microsoft.com/office/drawing/2014/main" id="{1C33DB77-CB64-767B-0B34-F9279EF9BEFC}"/>
              </a:ext>
            </a:extLst>
          </p:cNvPr>
          <p:cNvCxnSpPr>
            <a:cxnSpLocks/>
            <a:stCxn id="40" idx="0"/>
            <a:endCxn id="31" idx="3"/>
          </p:cNvCxnSpPr>
          <p:nvPr/>
        </p:nvCxnSpPr>
        <p:spPr>
          <a:xfrm rot="16200000" flipV="1">
            <a:off x="10477483" y="3264997"/>
            <a:ext cx="588419" cy="702500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Verbinder: gewinkelt 164">
            <a:extLst>
              <a:ext uri="{FF2B5EF4-FFF2-40B4-BE49-F238E27FC236}">
                <a16:creationId xmlns:a16="http://schemas.microsoft.com/office/drawing/2014/main" id="{3B546C0B-5324-8D8F-76D7-F0B68E15D62D}"/>
              </a:ext>
            </a:extLst>
          </p:cNvPr>
          <p:cNvCxnSpPr>
            <a:cxnSpLocks/>
          </p:cNvCxnSpPr>
          <p:nvPr/>
        </p:nvCxnSpPr>
        <p:spPr>
          <a:xfrm rot="10800000">
            <a:off x="8185940" y="3322037"/>
            <a:ext cx="303452" cy="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Verbinder: gewinkelt 167">
            <a:extLst>
              <a:ext uri="{FF2B5EF4-FFF2-40B4-BE49-F238E27FC236}">
                <a16:creationId xmlns:a16="http://schemas.microsoft.com/office/drawing/2014/main" id="{DB064935-900C-9AC0-3AF3-5FBDD9BDCBE4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8071017" y="5962505"/>
            <a:ext cx="896772" cy="682841"/>
          </a:xfrm>
          <a:prstGeom prst="bentConnector3">
            <a:avLst>
              <a:gd name="adj1" fmla="val -1663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Verbinder: gewinkelt 170">
            <a:extLst>
              <a:ext uri="{FF2B5EF4-FFF2-40B4-BE49-F238E27FC236}">
                <a16:creationId xmlns:a16="http://schemas.microsoft.com/office/drawing/2014/main" id="{34C5F28E-26B4-5FD8-FFF0-A427F8E73897}"/>
              </a:ext>
            </a:extLst>
          </p:cNvPr>
          <p:cNvCxnSpPr>
            <a:cxnSpLocks/>
            <a:stCxn id="46" idx="0"/>
          </p:cNvCxnSpPr>
          <p:nvPr/>
        </p:nvCxnSpPr>
        <p:spPr>
          <a:xfrm rot="16200000" flipV="1">
            <a:off x="7027609" y="6163060"/>
            <a:ext cx="460711" cy="401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Verbinder: gewinkelt 177">
            <a:extLst>
              <a:ext uri="{FF2B5EF4-FFF2-40B4-BE49-F238E27FC236}">
                <a16:creationId xmlns:a16="http://schemas.microsoft.com/office/drawing/2014/main" id="{8CA09AB2-C4AD-70BC-01DB-A9149854B26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434993" y="4424274"/>
            <a:ext cx="301282" cy="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Verbinder: gewinkelt 183">
            <a:extLst>
              <a:ext uri="{FF2B5EF4-FFF2-40B4-BE49-F238E27FC236}">
                <a16:creationId xmlns:a16="http://schemas.microsoft.com/office/drawing/2014/main" id="{CDFE119E-2623-E712-C363-B9834A4056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94799" y="4424277"/>
            <a:ext cx="301282" cy="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1271F208-0952-DE2B-5813-6B76F544DD15}"/>
              </a:ext>
            </a:extLst>
          </p:cNvPr>
          <p:cNvGrpSpPr/>
          <p:nvPr/>
        </p:nvGrpSpPr>
        <p:grpSpPr>
          <a:xfrm>
            <a:off x="6706135" y="6312477"/>
            <a:ext cx="1099635" cy="1004952"/>
            <a:chOff x="8086542" y="1057620"/>
            <a:chExt cx="1099635" cy="1004952"/>
          </a:xfrm>
          <a:solidFill>
            <a:srgbClr val="000000"/>
          </a:solidFill>
        </p:grpSpPr>
        <p:pic>
          <p:nvPicPr>
            <p:cNvPr id="35" name="Grafik 34" descr="Datenbank mit einfarbiger Füllung">
              <a:extLst>
                <a:ext uri="{FF2B5EF4-FFF2-40B4-BE49-F238E27FC236}">
                  <a16:creationId xmlns:a16="http://schemas.microsoft.com/office/drawing/2014/main" id="{EE9FCEEE-B2FC-7930-12DB-E429138B1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8611"/>
            <a:stretch/>
          </p:blipFill>
          <p:spPr>
            <a:xfrm>
              <a:off x="8086542" y="1057620"/>
              <a:ext cx="1099635" cy="1004952"/>
            </a:xfrm>
            <a:prstGeom prst="rect">
              <a:avLst/>
            </a:prstGeom>
            <a:effectLst>
              <a:reflection blurRad="6350" stA="15000" endPos="32000" dir="5400000" sy="-100000" algn="bl" rotWithShape="0"/>
            </a:effectLst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49BC9A9-35B0-4F50-E952-D130AC0972D8}"/>
                </a:ext>
              </a:extLst>
            </p:cNvPr>
            <p:cNvSpPr txBox="1"/>
            <p:nvPr/>
          </p:nvSpPr>
          <p:spPr>
            <a:xfrm>
              <a:off x="8373200" y="1140563"/>
              <a:ext cx="53435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Mongo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DB</a:t>
              </a:r>
              <a:endParaRPr kumimoji="0" lang="de-AT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2F47F049-182D-6385-1D17-2C52AD1ACBB4}"/>
              </a:ext>
            </a:extLst>
          </p:cNvPr>
          <p:cNvSpPr txBox="1"/>
          <p:nvPr/>
        </p:nvSpPr>
        <p:spPr>
          <a:xfrm>
            <a:off x="1254089" y="4832446"/>
            <a:ext cx="501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IoT</a:t>
            </a:r>
            <a:endParaRPr kumimoji="0" lang="de-AT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AE527E-54A6-3A72-6ADF-946B4582E8DB}"/>
              </a:ext>
            </a:extLst>
          </p:cNvPr>
          <p:cNvSpPr txBox="1"/>
          <p:nvPr/>
        </p:nvSpPr>
        <p:spPr>
          <a:xfrm>
            <a:off x="1279444" y="7181709"/>
            <a:ext cx="501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IoT</a:t>
            </a:r>
            <a:endParaRPr kumimoji="0" lang="de-AT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4FC8BE-0D6E-9224-6876-E220D0AA71C2}"/>
              </a:ext>
            </a:extLst>
          </p:cNvPr>
          <p:cNvSpPr txBox="1"/>
          <p:nvPr/>
        </p:nvSpPr>
        <p:spPr>
          <a:xfrm>
            <a:off x="1276150" y="2559640"/>
            <a:ext cx="111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</a:t>
            </a:r>
          </a:p>
        </p:txBody>
      </p:sp>
      <p:pic>
        <p:nvPicPr>
          <p:cNvPr id="52" name="Grafik 51" descr="Prozessor Silhouette">
            <a:extLst>
              <a:ext uri="{FF2B5EF4-FFF2-40B4-BE49-F238E27FC236}">
                <a16:creationId xmlns:a16="http://schemas.microsoft.com/office/drawing/2014/main" id="{ABE3EBA0-7593-4ABC-3B2F-0C3F79ACF4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9141210" y="5023637"/>
            <a:ext cx="679812" cy="6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FE3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FE3"/>
                                      </p:to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FE3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FE3"/>
                                      </p:to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FE3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29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29"/>
                                      </p:to>
                                    </p:animClr>
                                    <p:set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29"/>
                                      </p:to>
                                    </p:animClr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3434"/>
                                      </p:to>
                                    </p:animClr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47" grpId="0"/>
      <p:bldP spid="48" grpId="0" animBg="1"/>
      <p:bldP spid="57" grpId="0"/>
      <p:bldP spid="15" grpId="0" animBg="1"/>
      <p:bldP spid="16" grpId="0" animBg="1"/>
      <p:bldP spid="29" grpId="0" animBg="1"/>
      <p:bldP spid="30" grpId="0" animBg="1"/>
      <p:bldP spid="31" grpId="0" animBg="1"/>
      <p:bldP spid="33" grpId="0" animBg="1"/>
      <p:bldP spid="39" grpId="0" animBg="1"/>
      <p:bldP spid="40" grpId="0" animBg="1"/>
      <p:bldP spid="129" grpId="0"/>
      <p:bldP spid="137" grpId="0" animBg="1"/>
      <p:bldP spid="138" grpId="0" animBg="1"/>
      <p:bldP spid="139" grpId="0" animBg="1"/>
      <p:bldP spid="3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fik 128">
            <a:extLst>
              <a:ext uri="{FF2B5EF4-FFF2-40B4-BE49-F238E27FC236}">
                <a16:creationId xmlns:a16="http://schemas.microsoft.com/office/drawing/2014/main" id="{35DA42F8-CF3E-A84E-C189-23E03839F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16" t="-35" r="3316" b="34430"/>
          <a:stretch/>
        </p:blipFill>
        <p:spPr>
          <a:xfrm>
            <a:off x="10510317" y="1319515"/>
            <a:ext cx="4606290" cy="507877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550654C-BE55-01FD-7DF6-0CFECF29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610" y="859023"/>
            <a:ext cx="12366852" cy="853821"/>
          </a:xfrm>
        </p:spPr>
        <p:txBody>
          <a:bodyPr/>
          <a:lstStyle/>
          <a:p>
            <a:r>
              <a:rPr lang="en-GB"/>
              <a:t>Pixel Twins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F28A7-36A2-B291-ED1C-AAE3ADAF9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109657" y="9452281"/>
            <a:ext cx="158697" cy="282129"/>
          </a:xfrm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 lang="en-GB">
                <a:sym typeface="Helvetica Neue"/>
              </a:rPr>
              <a:pPr algn="ctr" hangingPunct="0">
                <a:buClrTx/>
              </a:pPr>
              <a:t>23</a:t>
            </a:fld>
            <a:endParaRPr lang="en-GB">
              <a:sym typeface="Helvetica Neue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79EEBD-8557-0F2F-C697-0F0E042C0C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3610" y="1766464"/>
            <a:ext cx="12366852" cy="454652"/>
          </a:xfrm>
        </p:spPr>
        <p:txBody>
          <a:bodyPr lIns="38100" tIns="38100" rIns="38100" bIns="38100" anchor="t">
            <a:noAutofit/>
          </a:bodyPr>
          <a:lstStyle/>
          <a:p>
            <a:r>
              <a:rPr lang="en-GB"/>
              <a:t>Results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B028CD6-3283-0FAB-706C-AAF817679E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83610" y="2755025"/>
            <a:ext cx="15920775" cy="5344511"/>
          </a:xfrm>
        </p:spPr>
        <p:txBody>
          <a:bodyPr lIns="38100" tIns="38100" rIns="38100" bIns="38100" anchor="t">
            <a:normAutofit fontScale="92500" lnSpcReduction="20000"/>
          </a:bodyPr>
          <a:lstStyle/>
          <a:p>
            <a:r>
              <a:rPr lang="en-GB"/>
              <a:t>Backend-side</a:t>
            </a:r>
          </a:p>
          <a:p>
            <a:pPr lvl="1"/>
            <a:r>
              <a:rPr lang="en-GB"/>
              <a:t>Data interface to </a:t>
            </a:r>
            <a:r>
              <a:rPr lang="en-GB" err="1"/>
              <a:t>SentinelHub</a:t>
            </a:r>
            <a:endParaRPr lang="en-GB"/>
          </a:p>
          <a:p>
            <a:pPr lvl="1"/>
            <a:r>
              <a:rPr lang="en-GB"/>
              <a:t>MQTT Interface for IoT devices</a:t>
            </a:r>
          </a:p>
          <a:p>
            <a:pPr lvl="1"/>
            <a:r>
              <a:rPr lang="en-GB"/>
              <a:t>IoT-Data linked with pixels</a:t>
            </a:r>
          </a:p>
          <a:p>
            <a:pPr lvl="1"/>
            <a:r>
              <a:rPr lang="en-GB"/>
              <a:t>Integration of interpolation algorithm</a:t>
            </a:r>
          </a:p>
          <a:p>
            <a:pPr lvl="1"/>
            <a:endParaRPr lang="en-GB"/>
          </a:p>
          <a:p>
            <a:r>
              <a:rPr lang="en-GB"/>
              <a:t>Frontend-side</a:t>
            </a:r>
          </a:p>
          <a:p>
            <a:pPr lvl="1"/>
            <a:r>
              <a:rPr lang="en-GB"/>
              <a:t>Use case specific implementations</a:t>
            </a:r>
          </a:p>
          <a:p>
            <a:pPr lvl="1"/>
            <a:r>
              <a:rPr lang="en-GB"/>
              <a:t>Visualization of IoT sensor data</a:t>
            </a:r>
          </a:p>
          <a:p>
            <a:pPr lvl="1"/>
            <a:r>
              <a:rPr lang="en-GB"/>
              <a:t>Visualization of OE data</a:t>
            </a:r>
          </a:p>
          <a:p>
            <a:pPr lvl="1"/>
            <a:r>
              <a:rPr lang="en-GB"/>
              <a:t>Web-based GUI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10E023-6ECF-043D-6720-EFC406E8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616" y="6200341"/>
            <a:ext cx="4720114" cy="243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A479405-AD74-C03F-C609-FE2915DE4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35591"/>
          <a:stretch/>
        </p:blipFill>
        <p:spPr>
          <a:xfrm>
            <a:off x="13636065" y="5694744"/>
            <a:ext cx="4008668" cy="2066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402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50654C-BE55-01FD-7DF6-0CFECF29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610" y="859023"/>
            <a:ext cx="12366852" cy="853821"/>
          </a:xfrm>
        </p:spPr>
        <p:txBody>
          <a:bodyPr/>
          <a:lstStyle/>
          <a:p>
            <a:r>
              <a:rPr lang="en-GB"/>
              <a:t>Pixel Twins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F28A7-36A2-B291-ED1C-AAE3ADAF9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109657" y="9452281"/>
            <a:ext cx="158697" cy="282129"/>
          </a:xfrm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 lang="en-GB">
                <a:sym typeface="Helvetica Neue"/>
              </a:rPr>
              <a:pPr algn="ctr" hangingPunct="0">
                <a:buClrTx/>
              </a:pPr>
              <a:t>24</a:t>
            </a:fld>
            <a:endParaRPr lang="en-GB">
              <a:sym typeface="Helvetica Neue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79EEBD-8557-0F2F-C697-0F0E042C0C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3610" y="1766464"/>
            <a:ext cx="12366852" cy="454652"/>
          </a:xfrm>
        </p:spPr>
        <p:txBody>
          <a:bodyPr lIns="38100" tIns="38100" rIns="38100" bIns="38100" anchor="t">
            <a:noAutofit/>
          </a:bodyPr>
          <a:lstStyle/>
          <a:p>
            <a:r>
              <a:rPr lang="en-GB"/>
              <a:t>Results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B028CD6-3283-0FAB-706C-AAF817679E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83610" y="2755025"/>
            <a:ext cx="15920775" cy="5344511"/>
          </a:xfrm>
        </p:spPr>
        <p:txBody>
          <a:bodyPr lIns="38100" tIns="38100" rIns="38100" bIns="38100" anchor="t">
            <a:normAutofit/>
          </a:bodyPr>
          <a:lstStyle/>
          <a:p>
            <a:r>
              <a:rPr lang="en-US"/>
              <a:t>Dissemination</a:t>
            </a:r>
          </a:p>
          <a:p>
            <a:pPr lvl="1"/>
            <a:r>
              <a:rPr lang="en-US"/>
              <a:t>Presentation at FIWARE Global Summit Vienna</a:t>
            </a:r>
          </a:p>
          <a:p>
            <a:pPr lvl="1"/>
            <a:endParaRPr lang="en-US"/>
          </a:p>
          <a:p>
            <a:r>
              <a:rPr lang="en-US"/>
              <a:t>Exploitation</a:t>
            </a:r>
          </a:p>
          <a:p>
            <a:pPr lvl="1"/>
            <a:r>
              <a:rPr lang="en-US"/>
              <a:t>Integration into research project proposal </a:t>
            </a:r>
            <a:br>
              <a:rPr lang="en-US"/>
            </a:br>
            <a:r>
              <a:rPr lang="en-US"/>
              <a:t>(Interreg second call)</a:t>
            </a:r>
          </a:p>
          <a:p>
            <a:pPr lvl="1"/>
            <a:r>
              <a:rPr lang="en-US"/>
              <a:t>Usage in GTIF environment suggested </a:t>
            </a:r>
          </a:p>
          <a:p>
            <a:pPr lvl="1"/>
            <a:r>
              <a:rPr lang="en-US"/>
              <a:t>Usage in </a:t>
            </a:r>
            <a:r>
              <a:rPr lang="en-US" err="1"/>
              <a:t>EnergyFamily</a:t>
            </a:r>
            <a:r>
              <a:rPr lang="en-US"/>
              <a:t> business case possible</a:t>
            </a:r>
          </a:p>
          <a:p>
            <a:pPr lvl="1"/>
            <a:endParaRPr lang="en-GB"/>
          </a:p>
        </p:txBody>
      </p:sp>
      <p:pic>
        <p:nvPicPr>
          <p:cNvPr id="9" name="Grafik 8" descr="Ein Bild, das Kleidung, Person, Mobiliar, Im Haus enthält.&#10;&#10;Automatisch generierte Beschreibung">
            <a:extLst>
              <a:ext uri="{FF2B5EF4-FFF2-40B4-BE49-F238E27FC236}">
                <a16:creationId xmlns:a16="http://schemas.microsoft.com/office/drawing/2014/main" id="{06E8B80C-5E73-73B7-C3F3-894B34F40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778" r="13837" b="57618"/>
          <a:stretch/>
        </p:blipFill>
        <p:spPr>
          <a:xfrm rot="5400000">
            <a:off x="13081967" y="4403412"/>
            <a:ext cx="5444580" cy="2126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09555F-B5EB-858B-82E6-E34442141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86" b="17032"/>
          <a:stretch/>
        </p:blipFill>
        <p:spPr>
          <a:xfrm>
            <a:off x="11563109" y="5619690"/>
            <a:ext cx="2731625" cy="137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energyfamily Logo">
            <a:extLst>
              <a:ext uri="{FF2B5EF4-FFF2-40B4-BE49-F238E27FC236}">
                <a16:creationId xmlns:a16="http://schemas.microsoft.com/office/drawing/2014/main" id="{097A460A-BB84-E977-53C6-7F9B2EBB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109" y="7303007"/>
            <a:ext cx="2731625" cy="841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Upcoming Events Archive • DIO – Data Intelligence Offensive">
            <a:extLst>
              <a:ext uri="{FF2B5EF4-FFF2-40B4-BE49-F238E27FC236}">
                <a16:creationId xmlns:a16="http://schemas.microsoft.com/office/drawing/2014/main" id="{44B5B0BF-092D-1E0F-D614-771F21BF1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6"/>
          <a:stretch/>
        </p:blipFill>
        <p:spPr bwMode="auto">
          <a:xfrm>
            <a:off x="11563109" y="2747890"/>
            <a:ext cx="2731625" cy="2524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657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C2E027-DD2F-4E23-A1DC-C37C4810F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055956" y="9452281"/>
            <a:ext cx="266098" cy="282129"/>
          </a:xfrm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 lang="en-US">
                <a:sym typeface="Helvetica Neue"/>
              </a:rPr>
              <a:pPr algn="ctr" hangingPunct="0">
                <a:buClrTx/>
              </a:pPr>
              <a:t>25</a:t>
            </a:fld>
            <a:endParaRPr lang="en-US">
              <a:sym typeface="Helvetica Neue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1C8FE7-6EF9-4331-A7C7-0CA83D149C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389" y="5382611"/>
            <a:ext cx="8863396" cy="2251766"/>
          </a:xfrm>
        </p:spPr>
        <p:txBody>
          <a:bodyPr lIns="38100" tIns="38100" rIns="38100" bIns="3810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Possible future steps </a:t>
            </a:r>
            <a:b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</a:b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and exploitation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7FF3CB3-CD54-78CD-C11C-74BE09B89E78}"/>
              </a:ext>
            </a:extLst>
          </p:cNvPr>
          <p:cNvSpPr txBox="1">
            <a:spLocks/>
          </p:cNvSpPr>
          <p:nvPr/>
        </p:nvSpPr>
        <p:spPr>
          <a:xfrm>
            <a:off x="1183610" y="859023"/>
            <a:ext cx="12366852" cy="853821"/>
          </a:xfrm>
          <a:prstGeom prst="rect">
            <a:avLst/>
          </a:prstGeom>
        </p:spPr>
        <p:txBody>
          <a:bodyPr/>
          <a:lstStyle>
            <a:lvl1pPr marL="0" marR="0" indent="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0" i="0" u="none" strike="noStrike" cap="none" spc="-126" baseline="0">
                <a:solidFill>
                  <a:srgbClr val="009FE3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6858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3716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0574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27432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34290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41148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48006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5486400" algn="l" defTabSz="1828754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 b="1" i="0" u="none" strike="noStrike" cap="none" spc="-12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GB" sz="6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9762244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Possible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future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outlook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advanced</a:t>
            </a:r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services</a:t>
            </a:r>
            <a:endParaRPr lang="de-DE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CCCAFDB-98C9-4552-F43C-95F876AA4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ClrTx/>
            </a:pPr>
            <a:r>
              <a:rPr lang="en-US" dirty="0">
                <a:solidFill>
                  <a:srgbClr val="000000"/>
                </a:solidFill>
              </a:rPr>
              <a:t>GTIF environment </a:t>
            </a:r>
            <a:r>
              <a:rPr lang="en-US" b="1" dirty="0">
                <a:solidFill>
                  <a:srgbClr val="009FE3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009FE3"/>
                </a:solidFill>
              </a:rPr>
              <a:t> expected energy output based production and installment data </a:t>
            </a:r>
          </a:p>
          <a:p>
            <a:pPr lvl="1">
              <a:lnSpc>
                <a:spcPct val="150000"/>
              </a:lnSpc>
              <a:buClrTx/>
            </a:pPr>
            <a:r>
              <a:rPr lang="en-US" dirty="0">
                <a:solidFill>
                  <a:srgbClr val="000000"/>
                </a:solidFill>
              </a:rPr>
              <a:t>ENERGYFAMILY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009FE3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009FE3"/>
                </a:solidFill>
              </a:rPr>
              <a:t> improved planning for energy production and grid utilization</a:t>
            </a:r>
          </a:p>
          <a:p>
            <a:pPr lvl="1">
              <a:lnSpc>
                <a:spcPct val="150000"/>
              </a:lnSpc>
              <a:buClrTx/>
            </a:pPr>
            <a:r>
              <a:rPr lang="en-US" dirty="0">
                <a:solidFill>
                  <a:srgbClr val="000000"/>
                </a:solidFill>
              </a:rPr>
              <a:t>Agricultural usage in precise farming </a:t>
            </a:r>
            <a:r>
              <a:rPr lang="en-US" b="1" dirty="0">
                <a:solidFill>
                  <a:srgbClr val="009FE3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009FE3"/>
                </a:solidFill>
              </a:rPr>
              <a:t> irrigation, fertilization, energy efficiency</a:t>
            </a:r>
          </a:p>
          <a:p>
            <a:pPr lvl="1">
              <a:lnSpc>
                <a:spcPct val="150000"/>
              </a:lnSpc>
              <a:buClrTx/>
            </a:pP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More … </a:t>
            </a:r>
            <a:r>
              <a:rPr lang="en-US" b="1" dirty="0">
                <a:solidFill>
                  <a:srgbClr val="009FE3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009FE3"/>
                </a:solidFill>
              </a:rPr>
              <a:t> New ideas?</a:t>
            </a:r>
          </a:p>
          <a:p>
            <a:pPr lvl="1">
              <a:lnSpc>
                <a:spcPct val="150000"/>
              </a:lnSpc>
              <a:buClrTx/>
            </a:pPr>
            <a:endParaRPr lang="en-US" b="1" dirty="0">
              <a:solidFill>
                <a:srgbClr val="009FE3"/>
              </a:solidFill>
            </a:endParaRPr>
          </a:p>
          <a:p>
            <a:pPr lvl="1">
              <a:lnSpc>
                <a:spcPct val="150000"/>
              </a:lnSpc>
              <a:buClrTx/>
            </a:pPr>
            <a:endParaRPr lang="en-US" b="1" dirty="0">
              <a:solidFill>
                <a:srgbClr val="009FE3"/>
              </a:solidFill>
            </a:endParaRPr>
          </a:p>
          <a:p>
            <a:pPr>
              <a:lnSpc>
                <a:spcPct val="150000"/>
              </a:lnSpc>
              <a:buClrTx/>
            </a:pPr>
            <a:endParaRPr lang="en-US" sz="2400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51288A-6AEA-3BC7-46AD-6812AE130C95}"/>
              </a:ext>
            </a:extLst>
          </p:cNvPr>
          <p:cNvGrpSpPr/>
          <p:nvPr/>
        </p:nvGrpSpPr>
        <p:grpSpPr>
          <a:xfrm>
            <a:off x="9714907" y="5939447"/>
            <a:ext cx="3484080" cy="2619375"/>
            <a:chOff x="12608560" y="5549900"/>
            <a:chExt cx="3484080" cy="261937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5EE31CE-EACE-7B5D-554A-01AB04BC3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0" r="15200"/>
            <a:stretch/>
          </p:blipFill>
          <p:spPr bwMode="auto">
            <a:xfrm>
              <a:off x="12608560" y="5549900"/>
              <a:ext cx="3484080" cy="26193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29C0EC0-C687-18FA-9739-EFD32499734F}"/>
                </a:ext>
              </a:extLst>
            </p:cNvPr>
            <p:cNvSpPr txBox="1"/>
            <p:nvPr/>
          </p:nvSpPr>
          <p:spPr>
            <a:xfrm>
              <a:off x="13838608" y="7953831"/>
              <a:ext cx="197802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AT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DJI Agras T30 | www.dji.com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545A67D1-92AD-F940-CC69-C84FF7FC8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7844" r="10585"/>
          <a:stretch/>
        </p:blipFill>
        <p:spPr bwMode="auto">
          <a:xfrm>
            <a:off x="5303519" y="5939447"/>
            <a:ext cx="3962401" cy="261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3F5A9-D57B-2205-F4C6-8939C29A6214}"/>
              </a:ext>
            </a:extLst>
          </p:cNvPr>
          <p:cNvGrpSpPr/>
          <p:nvPr/>
        </p:nvGrpSpPr>
        <p:grpSpPr>
          <a:xfrm>
            <a:off x="1157467" y="5918482"/>
            <a:ext cx="3719333" cy="2640340"/>
            <a:chOff x="1157467" y="5528935"/>
            <a:chExt cx="3719333" cy="264034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8ED1AE3-5DE8-9EAE-773F-D55B5D79B0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1038" r="30026"/>
            <a:stretch/>
          </p:blipFill>
          <p:spPr bwMode="auto">
            <a:xfrm>
              <a:off x="1157467" y="5528935"/>
              <a:ext cx="3719333" cy="26403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596D9CA0-55D4-FAB7-F0A4-73A332CF3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6086" b="17032"/>
            <a:stretch/>
          </p:blipFill>
          <p:spPr>
            <a:xfrm>
              <a:off x="1342665" y="5842042"/>
              <a:ext cx="775504" cy="3905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9616BA68-FE74-4850-50AB-84FB26CD3727}"/>
              </a:ext>
            </a:extLst>
          </p:cNvPr>
          <p:cNvSpPr/>
          <p:nvPr/>
        </p:nvSpPr>
        <p:spPr>
          <a:xfrm>
            <a:off x="13694622" y="5876393"/>
            <a:ext cx="3328393" cy="2682429"/>
          </a:xfrm>
          <a:prstGeom prst="roundRect">
            <a:avLst>
              <a:gd name="adj" fmla="val 9849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7200" b="1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  <a:endParaRPr kumimoji="0" lang="de-AT" sz="7200" b="1" i="0" u="none" strike="noStrike" kern="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1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641250" y="201413"/>
            <a:ext cx="16877400" cy="15096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4800" b="1" dirty="0" err="1">
                <a:solidFill>
                  <a:schemeClr val="bg1">
                    <a:lumMod val="50000"/>
                  </a:schemeClr>
                </a:solidFill>
              </a:rPr>
              <a:t>Contacts</a:t>
            </a:r>
            <a:endParaRPr sz="4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641250" y="5004193"/>
            <a:ext cx="8637395" cy="4340506"/>
          </a:xfrm>
          <a:prstGeom prst="rect">
            <a:avLst/>
          </a:prstGeom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kumimoji="0" lang="de-A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Dr. Johann Hoffelner</a:t>
            </a:r>
            <a:br>
              <a:rPr kumimoji="0" lang="de-A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</a:br>
            <a:r>
              <a:rPr lang="de-DE" sz="2800" dirty="0">
                <a:solidFill>
                  <a:srgbClr val="000000"/>
                </a:solidFill>
              </a:rPr>
              <a:t>Chief Scientific Officer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de-DE"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rgbClr val="000000"/>
                </a:solidFill>
              </a:rPr>
              <a:t>Linz Center of Mechatronics GmbH</a:t>
            </a:r>
            <a:endParaRPr lang="de-AT" sz="2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sz="2000" dirty="0">
                <a:solidFill>
                  <a:srgbClr val="000000"/>
                </a:solidFill>
              </a:rPr>
              <a:t>Altenbergerstraße 69 | 4040 Linz | Austria</a:t>
            </a:r>
            <a:br>
              <a:rPr lang="de-AT" sz="2000" dirty="0">
                <a:solidFill>
                  <a:srgbClr val="000000"/>
                </a:solidFill>
              </a:rPr>
            </a:br>
            <a:r>
              <a:rPr lang="de-AT" sz="2000" dirty="0">
                <a:solidFill>
                  <a:srgbClr val="000000"/>
                </a:solidFill>
              </a:rPr>
              <a:t>Phone: 0043 (0)732 / 2468 - 6004 </a:t>
            </a:r>
            <a:br>
              <a:rPr lang="de-AT" sz="2000" dirty="0">
                <a:solidFill>
                  <a:srgbClr val="000000"/>
                </a:solidFill>
              </a:rPr>
            </a:br>
            <a:r>
              <a:rPr lang="de-AT" sz="2000" dirty="0">
                <a:solidFill>
                  <a:srgbClr val="000000"/>
                </a:solidFill>
              </a:rPr>
              <a:t>Mobil: 0043 (0)664 / 8481307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-AT" sz="2000" dirty="0">
                <a:solidFill>
                  <a:srgbClr val="009FE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johann.hoffelner@lcm.at</a:t>
            </a:r>
            <a:endParaRPr lang="de-AT" sz="20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-AT" sz="2000" dirty="0"/>
              <a:t> 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0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DAD5F51-3744-2294-6744-7BCE152C4D58}"/>
              </a:ext>
            </a:extLst>
          </p:cNvPr>
          <p:cNvGrpSpPr/>
          <p:nvPr/>
        </p:nvGrpSpPr>
        <p:grpSpPr>
          <a:xfrm>
            <a:off x="792956" y="2177898"/>
            <a:ext cx="2017419" cy="2648745"/>
            <a:chOff x="10844038" y="2612071"/>
            <a:chExt cx="4547787" cy="5970958"/>
          </a:xfrm>
        </p:grpSpPr>
        <p:pic>
          <p:nvPicPr>
            <p:cNvPr id="3" name="Grafik 2" descr="Ein Bild, das Menschliches Gesicht, Person, Porträt, Schwarzweiß enthält.&#10;&#10;Automatisch generierte Beschreibung">
              <a:extLst>
                <a:ext uri="{FF2B5EF4-FFF2-40B4-BE49-F238E27FC236}">
                  <a16:creationId xmlns:a16="http://schemas.microsoft.com/office/drawing/2014/main" id="{F9A841AE-575F-B953-11DB-A6A144DFF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438" r="23759"/>
            <a:stretch/>
          </p:blipFill>
          <p:spPr>
            <a:xfrm>
              <a:off x="10844038" y="2612071"/>
              <a:ext cx="4547785" cy="5970958"/>
            </a:xfrm>
            <a:prstGeom prst="rect">
              <a:avLst/>
            </a:prstGeom>
          </p:spPr>
        </p:pic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3C5C4C74-DEDE-8B8E-87CC-9F9EA929D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4040" y="7948960"/>
              <a:ext cx="4547785" cy="58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Arial"/>
                </a:rPr>
                <a:t>Photo credits: Werner </a:t>
              </a:r>
              <a:r>
                <a:rPr kumimoji="0" lang="en-GB" alt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Arial"/>
                </a:rPr>
                <a:t>Harrer</a:t>
              </a:r>
              <a:r>
                <a:rPr kumimoji="0" lang="de-AT" altLang="de-DE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4" name="Google Shape;133;p11">
            <a:extLst>
              <a:ext uri="{FF2B5EF4-FFF2-40B4-BE49-F238E27FC236}">
                <a16:creationId xmlns:a16="http://schemas.microsoft.com/office/drawing/2014/main" id="{22FD0900-E0F4-21C5-43FB-545643C3F97C}"/>
              </a:ext>
            </a:extLst>
          </p:cNvPr>
          <p:cNvSpPr txBox="1">
            <a:spLocks/>
          </p:cNvSpPr>
          <p:nvPr/>
        </p:nvSpPr>
        <p:spPr>
          <a:xfrm>
            <a:off x="9237341" y="5025383"/>
            <a:ext cx="8637395" cy="434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Dr. Leander Hörmann</a:t>
            </a:r>
            <a:br>
              <a:rPr kumimoji="0" lang="de-A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</a:br>
            <a:r>
              <a:rPr kumimoji="0" lang="de-A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Team Lead Industrial IoT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endParaRPr kumimoji="0" lang="de-AT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Linz Center of Mechatronics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Altenbergerstraße 69 | 4040 Linz | Austria</a:t>
            </a:r>
            <a:b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</a:b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Phone: 0043 (0)732 / 2468 - 6157 </a:t>
            </a:r>
            <a:b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</a:b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Mobil: 0043 (0)680 / 2316732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leander.hoermann@lcm.at</a:t>
            </a:r>
            <a:endParaRPr kumimoji="0" lang="de-AT" sz="2000" b="0" i="0" u="none" strike="noStrike" kern="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endParaRPr kumimoji="0" lang="de-AT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8580F37-66F3-5BA7-E2ED-C5AB4180E113}"/>
              </a:ext>
            </a:extLst>
          </p:cNvPr>
          <p:cNvSpPr/>
          <p:nvPr/>
        </p:nvSpPr>
        <p:spPr>
          <a:xfrm>
            <a:off x="9398476" y="2173963"/>
            <a:ext cx="2017418" cy="264874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A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Grafik 10" descr="Benutzer mit einfarbiger Füllung">
            <a:extLst>
              <a:ext uri="{FF2B5EF4-FFF2-40B4-BE49-F238E27FC236}">
                <a16:creationId xmlns:a16="http://schemas.microsoft.com/office/drawing/2014/main" id="{824A9AAE-2104-8C46-B11F-A784D2DE19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689" r="23935" b="29117"/>
          <a:stretch/>
        </p:blipFill>
        <p:spPr>
          <a:xfrm>
            <a:off x="9398476" y="2105222"/>
            <a:ext cx="2007989" cy="2717486"/>
          </a:xfrm>
          <a:prstGeom prst="rect">
            <a:avLst/>
          </a:prstGeom>
        </p:spPr>
      </p:pic>
      <p:pic>
        <p:nvPicPr>
          <p:cNvPr id="7" name="Grafik 6" descr="Ein Bild, das Menschliches Gesicht, Kleidung, Person, Porträt enthält.&#10;&#10;Automatisch generierte Beschreibung">
            <a:extLst>
              <a:ext uri="{FF2B5EF4-FFF2-40B4-BE49-F238E27FC236}">
                <a16:creationId xmlns:a16="http://schemas.microsoft.com/office/drawing/2014/main" id="{42BE2D17-6159-75A5-DC7E-928127905B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91" t="12986" r="21506" b="45793"/>
          <a:stretch/>
        </p:blipFill>
        <p:spPr>
          <a:xfrm>
            <a:off x="9398476" y="2105221"/>
            <a:ext cx="2017418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6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C2E027-DD2F-4E23-A1DC-C37C4810F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109657" y="9452281"/>
            <a:ext cx="158697" cy="282129"/>
          </a:xfrm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 lang="en-US">
                <a:sym typeface="Helvetica Neue"/>
              </a:rPr>
              <a:pPr algn="ctr" hangingPunct="0">
                <a:buClrTx/>
              </a:pPr>
              <a:t>3</a:t>
            </a:fld>
            <a:endParaRPr lang="en-US">
              <a:sym typeface="Helvetica Neue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1C8FE7-6EF9-4331-A7C7-0CA83D149C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5338" y="2514602"/>
            <a:ext cx="8410383" cy="5691276"/>
          </a:xfrm>
        </p:spPr>
        <p:txBody>
          <a:bodyPr lIns="38100" tIns="38100" rIns="38100" bIns="3810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Roboto Condensed"/>
              </a:rPr>
              <a:t>Use Cases</a:t>
            </a:r>
          </a:p>
          <a:p>
            <a:pPr marL="968693" lvl="1" indent="0">
              <a:buNone/>
            </a:pP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Smart Farming</a:t>
            </a:r>
          </a:p>
          <a:p>
            <a:pPr marL="968693" lvl="1" indent="0">
              <a:buNone/>
            </a:pP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Photovoltaics</a:t>
            </a:r>
            <a:endParaRPr lang="en-US" b="1" dirty="0">
              <a:solidFill>
                <a:srgbClr val="1E1E1E"/>
              </a:solidFill>
              <a:latin typeface="Arial" panose="020B0604020202020204" pitchFamily="34" charset="0"/>
              <a:ea typeface="Roboto Condensed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Roboto Condensed"/>
              </a:rPr>
              <a:t>Technical Implementation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1E1E1E"/>
                </a:solidFill>
                <a:latin typeface="Arial" panose="020B0604020202020204" pitchFamily="34" charset="0"/>
                <a:ea typeface="Roboto Condensed"/>
              </a:rPr>
              <a:t>Possible Future Outlook</a:t>
            </a:r>
          </a:p>
        </p:txBody>
      </p:sp>
    </p:spTree>
    <p:extLst>
      <p:ext uri="{BB962C8B-B14F-4D97-AF65-F5344CB8AC3E}">
        <p14:creationId xmlns:p14="http://schemas.microsoft.com/office/powerpoint/2010/main" val="2330333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C2E027-DD2F-4E23-A1DC-C37C4810F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055956" y="9452281"/>
            <a:ext cx="266098" cy="282129"/>
          </a:xfrm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 lang="en-US">
                <a:sym typeface="Helvetica Neue"/>
              </a:rPr>
              <a:pPr algn="ctr" hangingPunct="0">
                <a:buClrTx/>
              </a:pPr>
              <a:t>4</a:t>
            </a:fld>
            <a:endParaRPr lang="en-US">
              <a:sym typeface="Helvetica Neue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1C8FE7-6EF9-4331-A7C7-0CA83D149C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389" y="5382611"/>
            <a:ext cx="7354697" cy="2251766"/>
          </a:xfrm>
        </p:spPr>
        <p:txBody>
          <a:bodyPr lIns="38100" tIns="38100" rIns="38100" bIns="3810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Use Case </a:t>
            </a:r>
          </a:p>
          <a:p>
            <a:pPr marL="0" indent="0">
              <a:buNone/>
            </a:pP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Smart Farming</a:t>
            </a:r>
            <a:endParaRPr lang="en-US" sz="9000" b="1">
              <a:solidFill>
                <a:srgbClr val="009FE3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16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5EF0287-5095-5A56-2D9A-191C9D7BB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t="-1" r="-2" b="35254"/>
          <a:stretch/>
        </p:blipFill>
        <p:spPr>
          <a:xfrm>
            <a:off x="0" y="0"/>
            <a:ext cx="18288000" cy="6448357"/>
          </a:xfrm>
          <a:prstGeom prst="rect">
            <a:avLst/>
          </a:prstGeom>
        </p:spPr>
      </p:pic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55210030-3F8D-7DF2-498A-6D6C7452E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01" t="1" r="-2" b="35197"/>
          <a:stretch/>
        </p:blipFill>
        <p:spPr>
          <a:xfrm>
            <a:off x="9144000" y="3"/>
            <a:ext cx="9144000" cy="6448353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B94062-8159-4ED7-9E49-144A44C6F9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662" y="6620719"/>
            <a:ext cx="13248832" cy="1791355"/>
          </a:xfrm>
          <a:noFill/>
        </p:spPr>
        <p:txBody>
          <a:bodyPr anchor="ctr">
            <a:noAutofit/>
          </a:bodyPr>
          <a:lstStyle/>
          <a:p>
            <a:pPr algn="l"/>
            <a:r>
              <a:rPr lang="en-US" sz="3600" b="0" dirty="0">
                <a:latin typeface="Arial" panose="020B0604020202020204" pitchFamily="34" charset="0"/>
                <a:ea typeface="Poppins"/>
                <a:sym typeface="Poppins"/>
              </a:rPr>
              <a:t>Combining</a:t>
            </a:r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  <a:t> earth observation </a:t>
            </a:r>
            <a:b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</a:br>
            <a:r>
              <a:rPr lang="en-US" sz="3600" b="0" dirty="0">
                <a:latin typeface="Arial" panose="020B0604020202020204" pitchFamily="34" charset="0"/>
                <a:ea typeface="Poppins"/>
                <a:sym typeface="Poppins"/>
              </a:rPr>
              <a:t>data</a:t>
            </a:r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  <a:t> with ground IoT truth </a:t>
            </a:r>
            <a:b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sym typeface="Poppins"/>
              </a:rPr>
            </a:br>
            <a:r>
              <a:rPr lang="en-US" sz="3600" b="0" dirty="0">
                <a:latin typeface="Arial" panose="020B0604020202020204" pitchFamily="34" charset="0"/>
                <a:ea typeface="Poppins"/>
                <a:sym typeface="Poppins"/>
              </a:rPr>
              <a:t>for advanced services </a:t>
            </a:r>
            <a:endParaRPr lang="de-AT" sz="3600" b="0" dirty="0">
              <a:latin typeface="Arial" panose="020B0604020202020204" pitchFamily="34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1BC5508-27F5-4983-A042-71AC18592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111" y="7785335"/>
            <a:ext cx="7033227" cy="437117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latin typeface="Arial" panose="020B0604020202020204" pitchFamily="34" charset="0"/>
              </a:rPr>
              <a:t>Project and Use Case Overview, Sept. ‘23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5D3B39B-665F-2075-9706-60CD0BB8132D}"/>
              </a:ext>
            </a:extLst>
          </p:cNvPr>
          <p:cNvSpPr txBox="1">
            <a:spLocks/>
          </p:cNvSpPr>
          <p:nvPr/>
        </p:nvSpPr>
        <p:spPr>
          <a:xfrm>
            <a:off x="4259484" y="1874926"/>
            <a:ext cx="10463514" cy="2799316"/>
          </a:xfrm>
          <a:prstGeom prst="rect">
            <a:avLst/>
          </a:prstGeom>
          <a:solidFill>
            <a:schemeClr val="bg1">
              <a:alpha val="85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Autofit/>
          </a:bodyPr>
          <a:lstStyle>
            <a:lvl1pPr marL="0" marR="0" indent="0" algn="ctr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6600" b="1" i="0" u="none" strike="noStrike" cap="none" spc="0" baseline="0">
                <a:solidFill>
                  <a:srgbClr val="009FE3"/>
                </a:solidFill>
                <a:uFillTx/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1371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2286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3200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41148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50292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5943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6858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7772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1828754" rtl="0" eaLnBrk="1" fontAlgn="auto" latinLnBrk="0" hangingPunct="1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de-DE" sz="11500" b="1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Pixel Twins</a:t>
            </a:r>
            <a:endParaRPr kumimoji="0" lang="de-AT" sz="7200" b="0" i="0" u="none" strike="noStrike" kern="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419156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AT" sz="4800" dirty="0"/>
              <a:t>Pixel Twins</a:t>
            </a:r>
            <a:endParaRPr dirty="0"/>
          </a:p>
        </p:txBody>
      </p:sp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27B6A135-3DF1-4318-418E-68A96A60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478" y="1117019"/>
            <a:ext cx="3858308" cy="2421491"/>
          </a:xfrm>
          <a:prstGeom prst="rect">
            <a:avLst/>
          </a:prstGeom>
        </p:spPr>
      </p:pic>
      <p:sp>
        <p:nvSpPr>
          <p:cNvPr id="3" name="Google Shape;126;p10">
            <a:extLst>
              <a:ext uri="{FF2B5EF4-FFF2-40B4-BE49-F238E27FC236}">
                <a16:creationId xmlns:a16="http://schemas.microsoft.com/office/drawing/2014/main" id="{5C089F0F-7B98-ABAB-B65F-0D0FAB3A06C6}"/>
              </a:ext>
            </a:extLst>
          </p:cNvPr>
          <p:cNvSpPr txBox="1">
            <a:spLocks/>
          </p:cNvSpPr>
          <p:nvPr/>
        </p:nvSpPr>
        <p:spPr>
          <a:xfrm>
            <a:off x="877615" y="4790213"/>
            <a:ext cx="16532769" cy="8697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137150" tIns="68550" rIns="137150" bIns="68550" anchor="t" anchorCtr="0">
            <a:noAutofit/>
          </a:bodyPr>
          <a:lstStyle>
            <a:lvl1pPr marL="0" marR="0" indent="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4800" b="1" i="0" u="none" strike="noStrike" cap="none" spc="0" baseline="0">
                <a:solidFill>
                  <a:srgbClr val="6F7072"/>
                </a:solidFill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1371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2286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3200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41148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Roboto" panose="020B060402020202020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50292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59436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68580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7772400" marR="0" indent="-457200" algn="l" defTabSz="1828754" rtl="0" latinLnBrk="0">
              <a:lnSpc>
                <a:spcPct val="90000"/>
              </a:lnSpc>
              <a:spcBef>
                <a:spcPts val="3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82875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de-DE" sz="4800" b="1" i="0" u="none" strike="noStrike" kern="0" cap="none" spc="0" normalizeH="0" baseline="0" noProof="0" dirty="0">
                <a:ln>
                  <a:noFill/>
                </a:ln>
                <a:solidFill>
                  <a:srgbClr val="6F7072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Stakeholder</a:t>
            </a:r>
            <a:endParaRPr kumimoji="0" lang="de-AT" sz="4800" b="1" i="0" u="none" strike="noStrike" kern="0" cap="none" spc="0" normalizeH="0" baseline="0" noProof="0" dirty="0">
              <a:ln>
                <a:noFill/>
              </a:ln>
              <a:solidFill>
                <a:srgbClr val="6F7072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36B661-4011-234E-970F-6313517721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755" y="6190984"/>
            <a:ext cx="1891224" cy="12351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12B00B-E885-C7DE-A05B-0A475E990D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6638" y="5519418"/>
            <a:ext cx="1499639" cy="5445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9548AD-DF2F-80C5-7085-4EAE197FCD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49599" y="5491878"/>
            <a:ext cx="2201282" cy="1006387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573EC6C-F4BD-95D2-5552-B9BF7703F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702" y="5428590"/>
            <a:ext cx="2997612" cy="7270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83AD75-ACE5-0CF7-8791-E97526A98D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129" y="5695539"/>
            <a:ext cx="1966374" cy="16317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CD69F63-64DB-8DD3-AA5C-6E813906C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8786" y="7684501"/>
            <a:ext cx="5753163" cy="5445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CF7761-3B97-E95C-FFDF-35C623DFC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30" y="6425734"/>
            <a:ext cx="2319595" cy="1746111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ED5B822-F1FD-A604-F960-4716C4F02343}"/>
              </a:ext>
            </a:extLst>
          </p:cNvPr>
          <p:cNvSpPr txBox="1">
            <a:spLocks/>
          </p:cNvSpPr>
          <p:nvPr/>
        </p:nvSpPr>
        <p:spPr>
          <a:xfrm>
            <a:off x="8558609" y="1907746"/>
            <a:ext cx="8757118" cy="19187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This project was supported by ESA via a Discovery element contract (contract number 4000137251)</a:t>
            </a:r>
            <a:endParaRPr kumimoji="0" lang="de-AT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60892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C2E027-DD2F-4E23-A1DC-C37C4810F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109657" y="9452281"/>
            <a:ext cx="158697" cy="282129"/>
          </a:xfrm>
        </p:spPr>
        <p:txBody>
          <a:bodyPr/>
          <a:lstStyle/>
          <a:p>
            <a:pPr marL="0" marR="0" lvl="0" indent="0" algn="ctr" defTabSz="4381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6CB4B4D-7CA3-9044-876B-883B54F8677D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pPr marL="0" marR="0" lvl="0" indent="0" algn="ctr" defTabSz="4381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1C8FE7-6EF9-4331-A7C7-0CA83D149C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5338" y="2514602"/>
            <a:ext cx="8410383" cy="5691276"/>
          </a:xfrm>
        </p:spPr>
        <p:txBody>
          <a:bodyPr lIns="38100" tIns="38100" rIns="38100" bIns="3810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Roboto Condensed"/>
              </a:rPr>
              <a:t>Use Cases</a:t>
            </a:r>
          </a:p>
          <a:p>
            <a:pPr marL="968693" lvl="1" indent="0">
              <a:buNone/>
            </a:pP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Smart Farming</a:t>
            </a:r>
          </a:p>
          <a:p>
            <a:pPr marL="968693" lvl="1" indent="0">
              <a:buNone/>
            </a:pP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Photovoltaics</a:t>
            </a:r>
            <a:endParaRPr lang="en-US" b="1" dirty="0">
              <a:solidFill>
                <a:srgbClr val="1E1E1E"/>
              </a:solidFill>
              <a:latin typeface="Arial" panose="020B0604020202020204" pitchFamily="34" charset="0"/>
              <a:ea typeface="Roboto Condensed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Roboto Condensed"/>
              </a:rPr>
              <a:t>Technical Implementation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1E1E1E"/>
                </a:solidFill>
                <a:latin typeface="Arial" panose="020B0604020202020204" pitchFamily="34" charset="0"/>
                <a:ea typeface="Roboto Condensed"/>
              </a:rPr>
              <a:t>Possible Future Outlook</a:t>
            </a:r>
          </a:p>
        </p:txBody>
      </p:sp>
    </p:spTree>
    <p:extLst>
      <p:ext uri="{BB962C8B-B14F-4D97-AF65-F5344CB8AC3E}">
        <p14:creationId xmlns:p14="http://schemas.microsoft.com/office/powerpoint/2010/main" val="31724233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C2E027-DD2F-4E23-A1DC-C37C4810F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055956" y="9452281"/>
            <a:ext cx="266098" cy="282129"/>
          </a:xfrm>
        </p:spPr>
        <p:txBody>
          <a:bodyPr/>
          <a:lstStyle/>
          <a:p>
            <a:pPr marL="0" marR="0" lvl="0" indent="0" algn="ctr" defTabSz="4381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6CB4B4D-7CA3-9044-876B-883B54F8677D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pPr marL="0" marR="0" lvl="0" indent="0" algn="ctr" defTabSz="4381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1C8FE7-6EF9-4331-A7C7-0CA83D149C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389" y="5382611"/>
            <a:ext cx="7354697" cy="2251766"/>
          </a:xfrm>
        </p:spPr>
        <p:txBody>
          <a:bodyPr lIns="38100" tIns="38100" rIns="38100" bIns="3810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Use Case </a:t>
            </a:r>
          </a:p>
          <a:p>
            <a:pPr marL="0" indent="0">
              <a:buNone/>
            </a:pPr>
            <a:r>
              <a:rPr lang="en-US" sz="9000" b="1">
                <a:solidFill>
                  <a:srgbClr val="009FE3"/>
                </a:solidFill>
                <a:latin typeface="Arial" panose="020B0604020202020204" pitchFamily="34" charset="0"/>
                <a:ea typeface="Roboto Condensed"/>
              </a:rPr>
              <a:t>Smart Farming</a:t>
            </a:r>
            <a:endParaRPr lang="en-US" sz="9000" b="1">
              <a:solidFill>
                <a:srgbClr val="009FE3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8328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B18089-D410-9CB4-1A9F-DF269D4D863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Problem</a:t>
            </a:r>
            <a:endParaRPr lang="de-AT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0954BC5-9AED-0813-E8AF-98CF6C460D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7100" y="4304490"/>
            <a:ext cx="2654899" cy="454652"/>
          </a:xfrm>
        </p:spPr>
        <p:txBody>
          <a:bodyPr/>
          <a:lstStyle/>
          <a:p>
            <a:pPr marL="0" indent="0">
              <a:buNone/>
            </a:pPr>
            <a:r>
              <a:rPr lang="de-AT" dirty="0" err="1">
                <a:solidFill>
                  <a:srgbClr val="EC5629"/>
                </a:solidFill>
              </a:rPr>
              <a:t>soil</a:t>
            </a:r>
            <a:r>
              <a:rPr lang="de-AT" dirty="0">
                <a:solidFill>
                  <a:srgbClr val="EC5629"/>
                </a:solidFill>
              </a:rPr>
              <a:t> </a:t>
            </a:r>
            <a:r>
              <a:rPr lang="de-AT" dirty="0" err="1">
                <a:solidFill>
                  <a:srgbClr val="EC5629"/>
                </a:solidFill>
              </a:rPr>
              <a:t>humidity</a:t>
            </a:r>
            <a:endParaRPr lang="de-AT" dirty="0">
              <a:solidFill>
                <a:srgbClr val="EC5629"/>
              </a:solidFill>
            </a:endParaRPr>
          </a:p>
        </p:txBody>
      </p:sp>
      <p:pic>
        <p:nvPicPr>
          <p:cNvPr id="4" name="Grafik 3" descr="Pflanze mit Wurzeln mit einfarbiger Füllung">
            <a:extLst>
              <a:ext uri="{FF2B5EF4-FFF2-40B4-BE49-F238E27FC236}">
                <a16:creationId xmlns:a16="http://schemas.microsoft.com/office/drawing/2014/main" id="{33177C81-7B03-43F0-6F37-0AE101B87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2800" y="2948223"/>
            <a:ext cx="4941705" cy="4941705"/>
          </a:xfrm>
          <a:prstGeom prst="rect">
            <a:avLst/>
          </a:prstGeom>
        </p:spPr>
      </p:pic>
      <p:pic>
        <p:nvPicPr>
          <p:cNvPr id="14" name="Grafik 13" descr="Wasser mit einfarbiger Füllung">
            <a:extLst>
              <a:ext uri="{FF2B5EF4-FFF2-40B4-BE49-F238E27FC236}">
                <a16:creationId xmlns:a16="http://schemas.microsoft.com/office/drawing/2014/main" id="{C5D15B58-59D1-D4F3-CD74-D4DD4AFEA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19751" y="4074616"/>
            <a:ext cx="914400" cy="914400"/>
          </a:xfrm>
          <a:prstGeom prst="rect">
            <a:avLst/>
          </a:prstGeom>
        </p:spPr>
      </p:pic>
      <p:pic>
        <p:nvPicPr>
          <p:cNvPr id="19" name="Grafik 18" descr="Prozessor mit einfarbiger Füllung">
            <a:extLst>
              <a:ext uri="{FF2B5EF4-FFF2-40B4-BE49-F238E27FC236}">
                <a16:creationId xmlns:a16="http://schemas.microsoft.com/office/drawing/2014/main" id="{F38BC210-3B69-8D98-9D93-094B42F808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83888" y="6108290"/>
            <a:ext cx="1473794" cy="1473794"/>
          </a:xfrm>
          <a:prstGeom prst="rect">
            <a:avLst/>
          </a:prstGeom>
        </p:spPr>
      </p:pic>
      <p:pic>
        <p:nvPicPr>
          <p:cNvPr id="23" name="Grafik 22" descr="Ein Bild, das Schrift, Logo, Grafiken, Design enthält.&#10;&#10;Automatisch generierte Beschreibung">
            <a:extLst>
              <a:ext uri="{FF2B5EF4-FFF2-40B4-BE49-F238E27FC236}">
                <a16:creationId xmlns:a16="http://schemas.microsoft.com/office/drawing/2014/main" id="{23866EE4-F183-DE6C-AB0C-2CBE26AA916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11" b="97527" l="78" r="98362">
                        <a14:foregroundMark x1="4212" y1="51001" x2="12559" y2="51237"/>
                        <a14:foregroundMark x1="312" y1="51237" x2="1872" y2="51001"/>
                        <a14:foregroundMark x1="74805" y1="47232" x2="75195" y2="49234"/>
                        <a14:foregroundMark x1="87676" y1="45701" x2="87676" y2="49470"/>
                        <a14:foregroundMark x1="98050" y1="45347" x2="98362" y2="48645"/>
                        <a14:foregroundMark x1="78861" y1="4829" x2="82215" y2="6832"/>
                        <a14:foregroundMark x1="79485" y1="97527" x2="88846" y2="9045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12426222" y="6263183"/>
            <a:ext cx="1757666" cy="1164008"/>
          </a:xfrm>
          <a:prstGeom prst="rect">
            <a:avLst/>
          </a:prstGeom>
          <a:noFill/>
        </p:spPr>
      </p:pic>
      <p:sp>
        <p:nvSpPr>
          <p:cNvPr id="26" name="Textplatzhalter 16">
            <a:extLst>
              <a:ext uri="{FF2B5EF4-FFF2-40B4-BE49-F238E27FC236}">
                <a16:creationId xmlns:a16="http://schemas.microsoft.com/office/drawing/2014/main" id="{4C09C3B2-4E20-155F-8D60-298497D3FBF1}"/>
              </a:ext>
            </a:extLst>
          </p:cNvPr>
          <p:cNvSpPr txBox="1">
            <a:spLocks/>
          </p:cNvSpPr>
          <p:nvPr/>
        </p:nvSpPr>
        <p:spPr>
          <a:xfrm>
            <a:off x="15618489" y="4030804"/>
            <a:ext cx="793623" cy="83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AT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?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B2124B1C-0E3B-1F46-8EB1-C3D912481A00}"/>
              </a:ext>
            </a:extLst>
          </p:cNvPr>
          <p:cNvSpPr txBox="1">
            <a:spLocks/>
          </p:cNvSpPr>
          <p:nvPr/>
        </p:nvSpPr>
        <p:spPr>
          <a:xfrm>
            <a:off x="15621999" y="6263183"/>
            <a:ext cx="793623" cy="83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953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oppins"/>
              <a:buChar char="▪"/>
              <a:defRPr sz="3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Char char="□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Char char="•"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oppins"/>
              <a:buNone/>
              <a:tabLst/>
              <a:defRPr/>
            </a:pPr>
            <a:r>
              <a:rPr kumimoji="0" lang="de-DE" sz="3000" b="1" i="0" u="none" strike="noStrike" kern="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</a:t>
            </a:r>
            <a:endParaRPr kumimoji="0" lang="de-AT" sz="3000" b="1" i="0" u="none" strike="noStrike" kern="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535722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26" grpId="0" build="p"/>
      <p:bldP spid="10" grpId="0" build="p"/>
    </p:bldLst>
  </p:timing>
</p:sld>
</file>

<file path=ppt/theme/theme1.xml><?xml version="1.0" encoding="utf-8"?>
<a:theme xmlns:a="http://schemas.openxmlformats.org/drawingml/2006/main" name="21_BasicWhite">
  <a:themeElements>
    <a:clrScheme name="LCM Farbpalette">
      <a:dk1>
        <a:srgbClr val="6F7072"/>
      </a:dk1>
      <a:lt1>
        <a:srgbClr val="FFFFFF"/>
      </a:lt1>
      <a:dk2>
        <a:srgbClr val="6F7072"/>
      </a:dk2>
      <a:lt2>
        <a:srgbClr val="D9DADB"/>
      </a:lt2>
      <a:accent1>
        <a:srgbClr val="009FE3"/>
      </a:accent1>
      <a:accent2>
        <a:srgbClr val="6F7072"/>
      </a:accent2>
      <a:accent3>
        <a:srgbClr val="FFFFFF"/>
      </a:accent3>
      <a:accent4>
        <a:srgbClr val="B1B2B4"/>
      </a:accent4>
      <a:accent5>
        <a:srgbClr val="007FB8"/>
      </a:accent5>
      <a:accent6>
        <a:srgbClr val="D9DADB"/>
      </a:accent6>
      <a:hlink>
        <a:srgbClr val="459BDA"/>
      </a:hlink>
      <a:folHlink>
        <a:srgbClr val="459BDA"/>
      </a:folHlink>
    </a:clrScheme>
    <a:fontScheme name="Benutzerdefiniert 2">
      <a:majorFont>
        <a:latin typeface="Roboto"/>
        <a:ea typeface="Helvetica Neue"/>
        <a:cs typeface="Helvetica Neue"/>
      </a:majorFont>
      <a:minorFont>
        <a:latin typeface="Roboto Condensed Light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5400" tIns="25400" rIns="25400" bIns="25400" numCol="1" spcCol="38100" rtlCol="0" anchor="ctr">
        <a:no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>
            <a:ln>
              <a:noFill/>
            </a:ln>
            <a:solidFill>
              <a:srgbClr val="FFFFFF"/>
            </a:solidFill>
            <a:effectLst/>
            <a:uFillTx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ctr" defTabSz="121916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1E1E1E"/>
      </a:dk1>
      <a:lt1>
        <a:srgbClr val="FFFFFF"/>
      </a:lt1>
      <a:dk2>
        <a:srgbClr val="EBEBEB"/>
      </a:dk2>
      <a:lt2>
        <a:srgbClr val="888888"/>
      </a:lt2>
      <a:accent1>
        <a:srgbClr val="EC5629"/>
      </a:accent1>
      <a:accent2>
        <a:srgbClr val="2F46E6"/>
      </a:accent2>
      <a:accent3>
        <a:srgbClr val="00D7AA"/>
      </a:accent3>
      <a:accent4>
        <a:srgbClr val="FFFFFF"/>
      </a:accent4>
      <a:accent5>
        <a:srgbClr val="EBEBEB"/>
      </a:accent5>
      <a:accent6>
        <a:srgbClr val="1E1E1E"/>
      </a:accent6>
      <a:hlink>
        <a:srgbClr val="EC562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1E1E1E"/>
      </a:dk1>
      <a:lt1>
        <a:srgbClr val="FFFFFF"/>
      </a:lt1>
      <a:dk2>
        <a:srgbClr val="EBEBEB"/>
      </a:dk2>
      <a:lt2>
        <a:srgbClr val="888888"/>
      </a:lt2>
      <a:accent1>
        <a:srgbClr val="EC5629"/>
      </a:accent1>
      <a:accent2>
        <a:srgbClr val="2F46E6"/>
      </a:accent2>
      <a:accent3>
        <a:srgbClr val="00D7AA"/>
      </a:accent3>
      <a:accent4>
        <a:srgbClr val="FFFFFF"/>
      </a:accent4>
      <a:accent5>
        <a:srgbClr val="EBEBEB"/>
      </a:accent5>
      <a:accent6>
        <a:srgbClr val="1E1E1E"/>
      </a:accent6>
      <a:hlink>
        <a:srgbClr val="EC562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FC871555AE8D4BA156ABB4ABB9190A" ma:contentTypeVersion="16" ma:contentTypeDescription="Ein neues Dokument erstellen." ma:contentTypeScope="" ma:versionID="c0db12fe522622f77f13442cc5e03817">
  <xsd:schema xmlns:xsd="http://www.w3.org/2001/XMLSchema" xmlns:xs="http://www.w3.org/2001/XMLSchema" xmlns:p="http://schemas.microsoft.com/office/2006/metadata/properties" xmlns:ns2="c6017fea-eb42-4105-8a32-60b4a9ebb4c3" xmlns:ns3="e470d6f4-e1b5-4f82-97ef-0852a9ee2cae" targetNamespace="http://schemas.microsoft.com/office/2006/metadata/properties" ma:root="true" ma:fieldsID="677796d771e6b715d577e1d82deec57f" ns2:_="" ns3:_="">
    <xsd:import namespace="c6017fea-eb42-4105-8a32-60b4a9ebb4c3"/>
    <xsd:import namespace="e470d6f4-e1b5-4f82-97ef-0852a9ee2c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17fea-eb42-4105-8a32-60b4a9ebb4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d174ed09-9d08-4126-a8d7-9391e092f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0d6f4-e1b5-4f82-97ef-0852a9ee2ca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ca6b070-0515-4763-9e20-b261a54b2bbd}" ma:internalName="TaxCatchAll" ma:showField="CatchAllData" ma:web="e470d6f4-e1b5-4f82-97ef-0852a9ee2c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70d6f4-e1b5-4f82-97ef-0852a9ee2cae" xsi:nil="true"/>
    <lcf76f155ced4ddcb4097134ff3c332f xmlns="c6017fea-eb42-4105-8a32-60b4a9ebb4c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14B404-8191-4C5D-82F8-07C448D0F450}">
  <ds:schemaRefs>
    <ds:schemaRef ds:uri="c6017fea-eb42-4105-8a32-60b4a9ebb4c3"/>
    <ds:schemaRef ds:uri="e470d6f4-e1b5-4f82-97ef-0852a9ee2c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E9882E-5D14-4730-870C-EF8DF03A297B}">
  <ds:schemaRefs>
    <ds:schemaRef ds:uri="c6017fea-eb42-4105-8a32-60b4a9ebb4c3"/>
    <ds:schemaRef ds:uri="e470d6f4-e1b5-4f82-97ef-0852a9ee2ca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76E1E18-5A71-415C-883F-25C5A32D1E9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Custom</PresentationFormat>
  <Paragraphs>196</Paragraphs>
  <Slides>27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Roboto</vt:lpstr>
      <vt:lpstr>Poppins SemiBold</vt:lpstr>
      <vt:lpstr>Roboto Condensed</vt:lpstr>
      <vt:lpstr>Arial</vt:lpstr>
      <vt:lpstr>Calibri</vt:lpstr>
      <vt:lpstr>Roboto Condensed Light</vt:lpstr>
      <vt:lpstr>Poppins</vt:lpstr>
      <vt:lpstr>Wingdings</vt:lpstr>
      <vt:lpstr>21_BasicWhite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Data sources</vt:lpstr>
      <vt:lpstr>How it works</vt:lpstr>
      <vt:lpstr>PowerPoint Presentation</vt:lpstr>
      <vt:lpstr>PowerPoint Presentation</vt:lpstr>
      <vt:lpstr>Problem</vt:lpstr>
      <vt:lpstr>Problem</vt:lpstr>
      <vt:lpstr>How it works</vt:lpstr>
      <vt:lpstr>PowerPoint Presentation</vt:lpstr>
      <vt:lpstr>PowerPoint Presentation</vt:lpstr>
      <vt:lpstr>PowerPoint Presentation</vt:lpstr>
      <vt:lpstr>Technical Implementation</vt:lpstr>
      <vt:lpstr>Pixel Twins</vt:lpstr>
      <vt:lpstr>Pixel Twins</vt:lpstr>
      <vt:lpstr>PowerPoint Presentation</vt:lpstr>
      <vt:lpstr>Possible future outlook for advanced services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earth observation data with ground IoT truth for advanced services – PixelTwins</dc:title>
  <dc:creator>Paola Semeraro</dc:creator>
  <cp:lastModifiedBy>Paola Semeraro</cp:lastModifiedBy>
  <cp:revision>2</cp:revision>
  <dcterms:modified xsi:type="dcterms:W3CDTF">2023-11-08T08:11:59Z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0x010100D6FC871555AE8D4BA156ABB4ABB9190A</vt:lpwstr>
  </property>
  <property fmtid="{D5CDD505-2E9C-101B-9397-08002B2CF9AE}" pid="3" name="MediaServiceImageTags">
    <vt:lpwstr/>
  </property>
</Properties>
</file>