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83" r:id="rId6"/>
    <p:sldId id="313" r:id="rId7"/>
    <p:sldId id="315" r:id="rId8"/>
    <p:sldId id="305" r:id="rId9"/>
    <p:sldId id="363" r:id="rId10"/>
    <p:sldId id="370" r:id="rId11"/>
    <p:sldId id="371" r:id="rId12"/>
    <p:sldId id="372" r:id="rId13"/>
    <p:sldId id="373" r:id="rId14"/>
    <p:sldId id="374" r:id="rId15"/>
    <p:sldId id="369" r:id="rId16"/>
    <p:sldId id="352" r:id="rId17"/>
    <p:sldId id="375" r:id="rId18"/>
    <p:sldId id="367" r:id="rId19"/>
    <p:sldId id="378" r:id="rId20"/>
    <p:sldId id="301" r:id="rId21"/>
    <p:sldId id="304" r:id="rId22"/>
    <p:sldId id="312" r:id="rId23"/>
    <p:sldId id="376" r:id="rId24"/>
    <p:sldId id="316" r:id="rId25"/>
    <p:sldId id="377" r:id="rId26"/>
    <p:sldId id="314" r:id="rId27"/>
    <p:sldId id="317" r:id="rId28"/>
    <p:sldId id="310" r:id="rId29"/>
    <p:sldId id="300" r:id="rId30"/>
    <p:sldId id="379" r:id="rId31"/>
    <p:sldId id="384" r:id="rId32"/>
    <p:sldId id="380" r:id="rId33"/>
    <p:sldId id="364" r:id="rId34"/>
    <p:sldId id="381" r:id="rId35"/>
    <p:sldId id="365" r:id="rId36"/>
    <p:sldId id="366" r:id="rId37"/>
    <p:sldId id="368" r:id="rId38"/>
    <p:sldId id="382" r:id="rId39"/>
    <p:sldId id="383" r:id="rId40"/>
    <p:sldId id="362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ierrez Rojo, Tamara" initials="GRT" lastIdx="4" clrIdx="0">
    <p:extLst>
      <p:ext uri="{19B8F6BF-5375-455C-9EA6-DF929625EA0E}">
        <p15:presenceInfo xmlns:p15="http://schemas.microsoft.com/office/powerpoint/2012/main" userId="S-1-5-21-1156737867-681972312-1097073633-585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E53"/>
    <a:srgbClr val="FFFFFF"/>
    <a:srgbClr val="EB6B6B"/>
    <a:srgbClr val="7F7F7F"/>
    <a:srgbClr val="B7D260"/>
    <a:srgbClr val="D9117E"/>
    <a:srgbClr val="5DC1FF"/>
    <a:srgbClr val="37B0FB"/>
    <a:srgbClr val="009AD0"/>
    <a:srgbClr val="94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62" y="96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8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86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07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4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9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18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69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88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8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73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0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08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ust-lang/libc/pull/3866" TargetMode="External"/><Relationship Id="rId2" Type="http://schemas.openxmlformats.org/officeDocument/2006/relationships/hyperlink" Target="https://doc.rust-lang.org/nightly/rustc/platform-support/armv7-rtems-eabihf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hesummer/rtems-sy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errocene.dev/en/" TargetMode="External"/><Relationship Id="rId2" Type="http://schemas.openxmlformats.org/officeDocument/2006/relationships/hyperlink" Target="https://doc.rust-lang.org/nightly/rustc/target-tier-policy.html#tier-2-target-policy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-gcc.github.io/2023/01/01/2022-year-report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.rust-lang.org/nightly/rustc/platform-support/arm-none-eabi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418A412-288C-4FC5-A4CC-CBC4F5370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Close-Out Meeting 2024-09-05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7CE6C-7AFE-4966-AF6C-3DA1F0E471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84EED-3E07-4038-903F-85BBF6BC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/>
              <a:t>cRustacea</a:t>
            </a:r>
            <a:r>
              <a:rPr lang="de-DE" cap="none" dirty="0"/>
              <a:t> in Space</a:t>
            </a:r>
            <a:endParaRPr lang="en-US" cap="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06450-EA20-4703-BC3C-4B7D713C4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903EF290-DFF7-4C45-8F54-487F29D4A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31" y="555145"/>
            <a:ext cx="5315046" cy="29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DF1C9C52-8688-40E6-BD67-8ACB820A3EEB}"/>
              </a:ext>
            </a:extLst>
          </p:cNvPr>
          <p:cNvSpPr/>
          <p:nvPr/>
        </p:nvSpPr>
        <p:spPr>
          <a:xfrm>
            <a:off x="5278582" y="3566159"/>
            <a:ext cx="6816436" cy="295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dirty="0"/>
              <a:t>RTEMS </a:t>
            </a:r>
            <a:r>
              <a:rPr lang="de-DE" dirty="0" err="1"/>
              <a:t>executable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56E0F8-A5EA-4750-86E9-DE09D40B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</a:t>
            </a:r>
            <a:r>
              <a:rPr lang="de-DE" dirty="0" err="1"/>
              <a:t>Porting</a:t>
            </a:r>
            <a:r>
              <a:rPr lang="de-DE" dirty="0"/>
              <a:t> </a:t>
            </a:r>
            <a:r>
              <a:rPr lang="de-DE" dirty="0" err="1"/>
              <a:t>stdlib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RTEMS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10FFF9-49A9-410D-8339-956D7B962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4FD7C3-2AFE-4B68-9030-0D8F4445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3FA6480-34E6-4921-A80A-2A36D5AB9A1F}"/>
              </a:ext>
            </a:extLst>
          </p:cNvPr>
          <p:cNvGrpSpPr/>
          <p:nvPr/>
        </p:nvGrpSpPr>
        <p:grpSpPr>
          <a:xfrm>
            <a:off x="5462163" y="1562794"/>
            <a:ext cx="4256116" cy="1338349"/>
            <a:chOff x="7439891" y="1446415"/>
            <a:chExt cx="4256116" cy="1338349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DCF0D89-A20C-45E2-86DE-D2644741131F}"/>
                </a:ext>
              </a:extLst>
            </p:cNvPr>
            <p:cNvSpPr/>
            <p:nvPr/>
          </p:nvSpPr>
          <p:spPr>
            <a:xfrm>
              <a:off x="7439891" y="1446415"/>
              <a:ext cx="4256116" cy="133834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 dirty="0"/>
                <a:t>armv7-rtems6-gcc</a:t>
              </a:r>
              <a:endParaRPr lang="en-US" dirty="0"/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BD09CC6-1737-466D-961B-2E4B25437996}"/>
                </a:ext>
              </a:extLst>
            </p:cNvPr>
            <p:cNvSpPr/>
            <p:nvPr/>
          </p:nvSpPr>
          <p:spPr>
            <a:xfrm>
              <a:off x="7622771" y="1628775"/>
              <a:ext cx="1828800" cy="7154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cross</a:t>
              </a:r>
              <a:r>
                <a:rPr lang="de-DE" dirty="0"/>
                <a:t>-compiler</a:t>
              </a:r>
              <a:endParaRPr lang="en-US" dirty="0"/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7B49865-B98F-4384-8360-3424899517EE}"/>
                </a:ext>
              </a:extLst>
            </p:cNvPr>
            <p:cNvSpPr/>
            <p:nvPr/>
          </p:nvSpPr>
          <p:spPr>
            <a:xfrm>
              <a:off x="9595659" y="1628775"/>
              <a:ext cx="1828800" cy="7154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cross</a:t>
              </a:r>
              <a:r>
                <a:rPr lang="de-DE" dirty="0"/>
                <a:t>-linker</a:t>
              </a:r>
              <a:endParaRPr lang="en-US" dirty="0"/>
            </a:p>
          </p:txBody>
        </p:sp>
      </p:grp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B572F0A-1798-4E4C-881E-C4761E41A02B}"/>
              </a:ext>
            </a:extLst>
          </p:cNvPr>
          <p:cNvSpPr/>
          <p:nvPr/>
        </p:nvSpPr>
        <p:spPr>
          <a:xfrm>
            <a:off x="5462163" y="3769822"/>
            <a:ext cx="1578719" cy="21446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RTEMS</a:t>
            </a:r>
          </a:p>
          <a:p>
            <a:pPr algn="ctr"/>
            <a:r>
              <a:rPr lang="de-DE" dirty="0"/>
              <a:t>Kernel</a:t>
            </a:r>
          </a:p>
          <a:p>
            <a:pPr algn="ctr"/>
            <a:r>
              <a:rPr lang="de-DE" dirty="0"/>
              <a:t>BSP</a:t>
            </a:r>
            <a:endParaRPr lang="en-US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5375006-0685-4F03-9358-3EDE4916A2DC}"/>
              </a:ext>
            </a:extLst>
          </p:cNvPr>
          <p:cNvGrpSpPr/>
          <p:nvPr/>
        </p:nvGrpSpPr>
        <p:grpSpPr>
          <a:xfrm>
            <a:off x="7298576" y="3769822"/>
            <a:ext cx="4618581" cy="2144684"/>
            <a:chOff x="9101401" y="3429000"/>
            <a:chExt cx="4618581" cy="2144684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8CCBCB7A-DFAB-4806-A99F-1B6969408BC0}"/>
                </a:ext>
              </a:extLst>
            </p:cNvPr>
            <p:cNvSpPr/>
            <p:nvPr/>
          </p:nvSpPr>
          <p:spPr>
            <a:xfrm>
              <a:off x="9101401" y="3429000"/>
              <a:ext cx="4618581" cy="214468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 dirty="0"/>
                <a:t>User </a:t>
              </a:r>
              <a:r>
                <a:rPr lang="de-DE" dirty="0" err="1"/>
                <a:t>application</a:t>
              </a:r>
              <a:endParaRPr lang="en-US" dirty="0"/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3850CE19-BB46-4FC5-91A3-587549277A19}"/>
                </a:ext>
              </a:extLst>
            </p:cNvPr>
            <p:cNvSpPr/>
            <p:nvPr/>
          </p:nvSpPr>
          <p:spPr>
            <a:xfrm>
              <a:off x="9396853" y="3674224"/>
              <a:ext cx="1856510" cy="6483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RTEMS </a:t>
              </a:r>
              <a:r>
                <a:rPr lang="de-DE" dirty="0" err="1"/>
                <a:t>configuration</a:t>
              </a:r>
              <a:endParaRPr lang="en-US" dirty="0"/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FD5E2DA-C0A8-4412-BC84-F80F3BD354D9}"/>
                </a:ext>
              </a:extLst>
            </p:cNvPr>
            <p:cNvSpPr/>
            <p:nvPr/>
          </p:nvSpPr>
          <p:spPr>
            <a:xfrm>
              <a:off x="9396853" y="4433453"/>
              <a:ext cx="1856510" cy="6483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 </a:t>
              </a:r>
              <a:r>
                <a:rPr lang="de-DE" dirty="0" err="1"/>
                <a:t>application</a:t>
              </a:r>
              <a:r>
                <a:rPr lang="de-DE" dirty="0"/>
                <a:t> code</a:t>
              </a:r>
              <a:endParaRPr lang="en-US" dirty="0"/>
            </a:p>
          </p:txBody>
        </p:sp>
      </p:grp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E538510-3C15-42D2-8D91-D64E2CE7271B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686800" y="2901143"/>
            <a:ext cx="0" cy="665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637BFFC-3488-4B6C-8815-AD8BFA82EC1A}"/>
              </a:ext>
            </a:extLst>
          </p:cNvPr>
          <p:cNvSpPr txBox="1"/>
          <p:nvPr/>
        </p:nvSpPr>
        <p:spPr>
          <a:xfrm>
            <a:off x="8686800" y="2980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links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EC900C7-BB49-41F3-9402-378DC483BEDE}"/>
              </a:ext>
            </a:extLst>
          </p:cNvPr>
          <p:cNvGrpSpPr/>
          <p:nvPr/>
        </p:nvGrpSpPr>
        <p:grpSpPr>
          <a:xfrm>
            <a:off x="9830662" y="1562794"/>
            <a:ext cx="2086495" cy="1338349"/>
            <a:chOff x="9842269" y="1562794"/>
            <a:chExt cx="2086495" cy="1338349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D536B9A5-01EF-4C3B-B2D2-5649B5D3B4A2}"/>
                </a:ext>
              </a:extLst>
            </p:cNvPr>
            <p:cNvSpPr/>
            <p:nvPr/>
          </p:nvSpPr>
          <p:spPr>
            <a:xfrm>
              <a:off x="9842269" y="1562794"/>
              <a:ext cx="2086495" cy="133834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 dirty="0" err="1"/>
                <a:t>cargo</a:t>
              </a:r>
              <a:endParaRPr lang="en-US" dirty="0"/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A465FE8A-EF1E-44E2-B661-5BD5DCE8A6D9}"/>
                </a:ext>
              </a:extLst>
            </p:cNvPr>
            <p:cNvSpPr/>
            <p:nvPr/>
          </p:nvSpPr>
          <p:spPr>
            <a:xfrm>
              <a:off x="10124238" y="1745154"/>
              <a:ext cx="1621646" cy="71541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llvm</a:t>
              </a:r>
              <a:endParaRPr lang="en-US" dirty="0"/>
            </a:p>
          </p:txBody>
        </p:sp>
      </p:grp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87B29E2-AE78-413C-B1CB-6837CD68EE44}"/>
              </a:ext>
            </a:extLst>
          </p:cNvPr>
          <p:cNvSpPr/>
          <p:nvPr/>
        </p:nvSpPr>
        <p:spPr>
          <a:xfrm>
            <a:off x="9791026" y="4774274"/>
            <a:ext cx="2046298" cy="6483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Rust </a:t>
            </a:r>
            <a:r>
              <a:rPr lang="de-DE" dirty="0" err="1"/>
              <a:t>application</a:t>
            </a:r>
            <a:r>
              <a:rPr lang="de-DE" dirty="0"/>
              <a:t> code</a:t>
            </a:r>
            <a:endParaRPr lang="en-US" dirty="0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CE2BF7CC-B847-4ABC-BCD1-E616EEAEEA5D}"/>
              </a:ext>
            </a:extLst>
          </p:cNvPr>
          <p:cNvSpPr/>
          <p:nvPr/>
        </p:nvSpPr>
        <p:spPr>
          <a:xfrm>
            <a:off x="9791026" y="4015045"/>
            <a:ext cx="2046298" cy="6483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Rust </a:t>
            </a:r>
            <a:r>
              <a:rPr lang="de-DE" dirty="0" err="1"/>
              <a:t>std</a:t>
            </a:r>
            <a:r>
              <a:rPr lang="de-DE" dirty="0"/>
              <a:t> </a:t>
            </a:r>
            <a:r>
              <a:rPr lang="de-DE" dirty="0" err="1"/>
              <a:t>library</a:t>
            </a:r>
            <a:endParaRPr lang="en-US" dirty="0"/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6D1CA8E-EF0B-4E00-B534-86040BD3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99" y="1576993"/>
            <a:ext cx="4687511" cy="4896000"/>
          </a:xfrm>
        </p:spPr>
        <p:txBody>
          <a:bodyPr>
            <a:normAutofit/>
          </a:bodyPr>
          <a:lstStyle/>
          <a:p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>
                <a:hlinkClick r:id="rId2"/>
              </a:rPr>
              <a:t>new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target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for</a:t>
            </a:r>
            <a:r>
              <a:rPr lang="de-DE" dirty="0">
                <a:hlinkClick r:id="rId2"/>
              </a:rPr>
              <a:t> RTEMS</a:t>
            </a:r>
            <a:endParaRPr lang="de-DE" dirty="0"/>
          </a:p>
          <a:p>
            <a:pPr lvl="1"/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stdlib</a:t>
            </a:r>
            <a:r>
              <a:rPr lang="de-DE" dirty="0"/>
              <a:t> and </a:t>
            </a:r>
            <a:r>
              <a:rPr lang="de-DE" dirty="0" err="1">
                <a:hlinkClick r:id="rId3"/>
              </a:rPr>
              <a:t>libc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RTEMS</a:t>
            </a:r>
          </a:p>
          <a:p>
            <a:pPr lvl="1"/>
            <a:r>
              <a:rPr lang="de-DE" dirty="0" err="1"/>
              <a:t>Provides</a:t>
            </a:r>
            <a:r>
              <a:rPr lang="de-DE" dirty="0"/>
              <a:t>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Arm-</a:t>
            </a:r>
            <a:r>
              <a:rPr lang="de-DE" dirty="0" err="1"/>
              <a:t>based</a:t>
            </a:r>
            <a:r>
              <a:rPr lang="de-DE" dirty="0"/>
              <a:t> RTEMS BSPs</a:t>
            </a:r>
          </a:p>
          <a:p>
            <a:pPr lvl="1"/>
            <a:r>
              <a:rPr lang="de-DE" dirty="0"/>
              <a:t>So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on </a:t>
            </a:r>
            <a:r>
              <a:rPr lang="de-DE" dirty="0" err="1"/>
              <a:t>Xilinx</a:t>
            </a:r>
            <a:r>
              <a:rPr lang="de-DE" dirty="0"/>
              <a:t> </a:t>
            </a:r>
            <a:r>
              <a:rPr lang="de-DE" dirty="0" err="1"/>
              <a:t>Zynq</a:t>
            </a:r>
            <a:endParaRPr lang="de-DE" dirty="0"/>
          </a:p>
          <a:p>
            <a:r>
              <a:rPr lang="de-DE" dirty="0"/>
              <a:t>Rust </a:t>
            </a:r>
            <a:r>
              <a:rPr lang="de-DE" dirty="0" err="1"/>
              <a:t>builds</a:t>
            </a:r>
            <a:r>
              <a:rPr lang="de-DE" dirty="0"/>
              <a:t> RTEMS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/>
              <a:t>Cargo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 err="1"/>
              <a:t>Compiles</a:t>
            </a:r>
            <a:r>
              <a:rPr lang="de-DE" dirty="0"/>
              <a:t> RTEMS </a:t>
            </a:r>
            <a:r>
              <a:rPr lang="de-DE" dirty="0" err="1"/>
              <a:t>init</a:t>
            </a:r>
            <a:r>
              <a:rPr lang="de-DE" dirty="0"/>
              <a:t> C-Code</a:t>
            </a:r>
          </a:p>
          <a:p>
            <a:pPr lvl="1"/>
            <a:r>
              <a:rPr lang="de-DE" dirty="0" err="1"/>
              <a:t>Compiles</a:t>
            </a:r>
            <a:r>
              <a:rPr lang="de-DE" dirty="0"/>
              <a:t> Rust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main</a:t>
            </a:r>
            <a:r>
              <a:rPr lang="de-DE" dirty="0"/>
              <a:t>“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lvl="1"/>
            <a:r>
              <a:rPr lang="de-DE" dirty="0"/>
              <a:t>Links Rust </a:t>
            </a:r>
            <a:r>
              <a:rPr lang="de-DE" dirty="0" err="1"/>
              <a:t>objects</a:t>
            </a:r>
            <a:r>
              <a:rPr lang="de-DE" dirty="0"/>
              <a:t> and RTEMS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final </a:t>
            </a:r>
            <a:r>
              <a:rPr lang="de-DE" dirty="0" err="1"/>
              <a:t>executable</a:t>
            </a:r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</p:txBody>
      </p:sp>
      <p:cxnSp>
        <p:nvCxnSpPr>
          <p:cNvPr id="33" name="Gerade Verbindung mit Pfeil 23">
            <a:extLst>
              <a:ext uri="{FF2B5EF4-FFF2-40B4-BE49-F238E27FC236}">
                <a16:creationId xmlns:a16="http://schemas.microsoft.com/office/drawing/2014/main" id="{EDD1D665-71C1-4842-9F68-EE036FB31029}"/>
              </a:ext>
            </a:extLst>
          </p:cNvPr>
          <p:cNvCxnSpPr>
            <a:cxnSpLocks/>
          </p:cNvCxnSpPr>
          <p:nvPr/>
        </p:nvCxnSpPr>
        <p:spPr>
          <a:xfrm>
            <a:off x="10864168" y="2901143"/>
            <a:ext cx="0" cy="868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feld 24">
            <a:extLst>
              <a:ext uri="{FF2B5EF4-FFF2-40B4-BE49-F238E27FC236}">
                <a16:creationId xmlns:a16="http://schemas.microsoft.com/office/drawing/2014/main" id="{A1738D00-5CA1-4426-B55C-045DCE13A6B5}"/>
              </a:ext>
            </a:extLst>
          </p:cNvPr>
          <p:cNvSpPr txBox="1"/>
          <p:nvPr/>
        </p:nvSpPr>
        <p:spPr>
          <a:xfrm>
            <a:off x="10814175" y="304109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builds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7DE3F8E-7DF5-4249-9365-BDEB6BC5B5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1516" y="352085"/>
            <a:ext cx="3495630" cy="4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0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DEE226-0442-4822-A7D1-B221872D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Questions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6D004C-377D-4A16-A2B7-FD49CCF9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7235017" cy="442899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, i.e. </a:t>
            </a:r>
            <a:r>
              <a:rPr lang="de-DE" dirty="0" err="1"/>
              <a:t>Zynq</a:t>
            </a:r>
            <a:r>
              <a:rPr lang="de-DE" dirty="0"/>
              <a:t> (and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Leon/Noel)?</a:t>
            </a:r>
          </a:p>
          <a:p>
            <a:pPr lvl="1"/>
            <a:r>
              <a:rPr lang="de-DE" b="1" dirty="0">
                <a:solidFill>
                  <a:srgbClr val="00658B"/>
                </a:solidFill>
              </a:rPr>
              <a:t>Yes, </a:t>
            </a:r>
            <a:r>
              <a:rPr lang="de-DE" b="1" dirty="0" err="1">
                <a:solidFill>
                  <a:srgbClr val="00658B"/>
                </a:solidFill>
              </a:rPr>
              <a:t>we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can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configure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the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standard</a:t>
            </a:r>
            <a:r>
              <a:rPr lang="de-DE" b="1" dirty="0">
                <a:solidFill>
                  <a:srgbClr val="00658B"/>
                </a:solidFill>
              </a:rPr>
              <a:t> Rust </a:t>
            </a:r>
            <a:r>
              <a:rPr lang="de-DE" b="1" dirty="0" err="1">
                <a:solidFill>
                  <a:srgbClr val="00658B"/>
                </a:solidFill>
              </a:rPr>
              <a:t>compiler</a:t>
            </a:r>
            <a:r>
              <a:rPr lang="de-DE" b="1" dirty="0">
                <a:solidFill>
                  <a:srgbClr val="00658B"/>
                </a:solidFill>
              </a:rPr>
              <a:t>.</a:t>
            </a:r>
          </a:p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i.e. RTEMS?</a:t>
            </a:r>
          </a:p>
          <a:p>
            <a:pPr lvl="1"/>
            <a:r>
              <a:rPr lang="de-DE" b="1" dirty="0">
                <a:solidFill>
                  <a:srgbClr val="00658B"/>
                </a:solidFill>
              </a:rPr>
              <a:t>Yes, </a:t>
            </a:r>
            <a:r>
              <a:rPr lang="de-DE" b="1" dirty="0" err="1">
                <a:solidFill>
                  <a:srgbClr val="00658B"/>
                </a:solidFill>
              </a:rPr>
              <a:t>it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is</a:t>
            </a:r>
            <a:r>
              <a:rPr lang="de-DE" b="1" dirty="0">
                <a:solidFill>
                  <a:srgbClr val="00658B"/>
                </a:solidFill>
              </a:rPr>
              <a:t>. </a:t>
            </a:r>
            <a:r>
              <a:rPr lang="de-DE" b="1" dirty="0" err="1">
                <a:solidFill>
                  <a:srgbClr val="00658B"/>
                </a:solidFill>
              </a:rPr>
              <a:t>Porting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of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std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crates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done</a:t>
            </a:r>
            <a:r>
              <a:rPr lang="de-DE" b="1" dirty="0">
                <a:solidFill>
                  <a:srgbClr val="00658B"/>
                </a:solidFill>
              </a:rPr>
              <a:t>.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both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time?</a:t>
            </a:r>
          </a:p>
          <a:p>
            <a:pPr lvl="1"/>
            <a:r>
              <a:rPr lang="de-DE" b="1" dirty="0">
                <a:solidFill>
                  <a:srgbClr val="00658B"/>
                </a:solidFill>
              </a:rPr>
              <a:t>Yes, </a:t>
            </a:r>
            <a:r>
              <a:rPr lang="de-DE" b="1" dirty="0" err="1">
                <a:solidFill>
                  <a:srgbClr val="00658B"/>
                </a:solidFill>
              </a:rPr>
              <a:t>we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can</a:t>
            </a:r>
            <a:r>
              <a:rPr lang="de-DE" b="1" dirty="0">
                <a:solidFill>
                  <a:srgbClr val="00658B"/>
                </a:solidFill>
              </a:rPr>
              <a:t> link </a:t>
            </a:r>
            <a:r>
              <a:rPr lang="de-DE" b="1" dirty="0" err="1">
                <a:solidFill>
                  <a:srgbClr val="00658B"/>
                </a:solidFill>
              </a:rPr>
              <a:t>the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standard</a:t>
            </a:r>
            <a:r>
              <a:rPr lang="de-DE" b="1" dirty="0">
                <a:solidFill>
                  <a:srgbClr val="00658B"/>
                </a:solidFill>
              </a:rPr>
              <a:t> arm-</a:t>
            </a:r>
            <a:r>
              <a:rPr lang="de-DE" b="1" dirty="0" err="1">
                <a:solidFill>
                  <a:srgbClr val="00658B"/>
                </a:solidFill>
              </a:rPr>
              <a:t>rtems</a:t>
            </a:r>
            <a:r>
              <a:rPr lang="de-DE" b="1" dirty="0">
                <a:solidFill>
                  <a:srgbClr val="00658B"/>
                </a:solidFill>
              </a:rPr>
              <a:t>-</a:t>
            </a:r>
            <a:r>
              <a:rPr lang="de-DE" b="1" dirty="0" err="1">
                <a:solidFill>
                  <a:srgbClr val="00658B"/>
                </a:solidFill>
              </a:rPr>
              <a:t>gcc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toolchain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for</a:t>
            </a:r>
            <a:r>
              <a:rPr lang="de-DE" b="1" dirty="0">
                <a:solidFill>
                  <a:srgbClr val="00658B"/>
                </a:solidFill>
              </a:rPr>
              <a:t> RTEMS and </a:t>
            </a:r>
            <a:r>
              <a:rPr lang="de-DE" b="1" dirty="0" err="1">
                <a:solidFill>
                  <a:srgbClr val="00658B"/>
                </a:solidFill>
              </a:rPr>
              <a:t>the</a:t>
            </a:r>
            <a:r>
              <a:rPr lang="de-DE" b="1" dirty="0">
                <a:solidFill>
                  <a:srgbClr val="00658B"/>
                </a:solidFill>
              </a:rPr>
              <a:t> Rust </a:t>
            </a:r>
            <a:r>
              <a:rPr lang="de-DE" b="1" dirty="0" err="1">
                <a:solidFill>
                  <a:srgbClr val="00658B"/>
                </a:solidFill>
              </a:rPr>
              <a:t>compiled</a:t>
            </a:r>
            <a:r>
              <a:rPr lang="de-DE" b="1" dirty="0">
                <a:solidFill>
                  <a:srgbClr val="00658B"/>
                </a:solidFill>
              </a:rPr>
              <a:t> code in </a:t>
            </a:r>
            <a:r>
              <a:rPr lang="de-DE" b="1" dirty="0" err="1">
                <a:solidFill>
                  <a:srgbClr val="00658B"/>
                </a:solidFill>
              </a:rPr>
              <a:t>one</a:t>
            </a:r>
            <a:r>
              <a:rPr lang="de-DE" b="1" dirty="0">
                <a:solidFill>
                  <a:srgbClr val="00658B"/>
                </a:solidFill>
              </a:rPr>
              <a:t> </a:t>
            </a:r>
            <a:r>
              <a:rPr lang="de-DE" b="1" dirty="0" err="1">
                <a:solidFill>
                  <a:srgbClr val="00658B"/>
                </a:solidFill>
              </a:rPr>
              <a:t>binary</a:t>
            </a:r>
            <a:r>
              <a:rPr lang="de-DE" b="1" dirty="0">
                <a:solidFill>
                  <a:srgbClr val="00658B"/>
                </a:solidFill>
              </a:rPr>
              <a:t>.</a:t>
            </a:r>
          </a:p>
          <a:p>
            <a:r>
              <a:rPr lang="de-DE" dirty="0" err="1"/>
              <a:t>Which</a:t>
            </a:r>
            <a:r>
              <a:rPr lang="de-DE" dirty="0"/>
              <a:t> Rust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Multithreading? </a:t>
            </a:r>
            <a:r>
              <a:rPr lang="de-DE" sz="2100" b="1" dirty="0">
                <a:solidFill>
                  <a:srgbClr val="00658B"/>
                </a:solidFill>
              </a:rPr>
              <a:t>Yes, possible.</a:t>
            </a:r>
          </a:p>
          <a:p>
            <a:pPr lvl="1"/>
            <a:r>
              <a:rPr lang="de-DE" dirty="0" err="1"/>
              <a:t>std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? </a:t>
            </a:r>
            <a:r>
              <a:rPr lang="de-DE" sz="2100" b="1" dirty="0">
                <a:solidFill>
                  <a:srgbClr val="00658B"/>
                </a:solidFill>
              </a:rPr>
              <a:t>Yes, </a:t>
            </a:r>
            <a:r>
              <a:rPr lang="de-DE" sz="2100" b="1" dirty="0" err="1">
                <a:solidFill>
                  <a:srgbClr val="00658B"/>
                </a:solidFill>
              </a:rPr>
              <a:t>done</a:t>
            </a:r>
            <a:r>
              <a:rPr lang="de-DE" sz="2100" b="1" dirty="0">
                <a:solidFill>
                  <a:srgbClr val="00658B"/>
                </a:solidFill>
              </a:rPr>
              <a:t>.</a:t>
            </a:r>
          </a:p>
          <a:p>
            <a:pPr lvl="1"/>
            <a:r>
              <a:rPr lang="en-US" dirty="0"/>
              <a:t>Unit test execution? </a:t>
            </a:r>
            <a:r>
              <a:rPr lang="en-US" sz="2100" b="1" dirty="0">
                <a:solidFill>
                  <a:srgbClr val="00658B"/>
                </a:solidFill>
              </a:rPr>
              <a:t>Yes, possible.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52AED-6B2B-46D7-91CD-D18B7348B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Rust viable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62F3-8597-4AB5-8B3B-D50C797396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59A3E4-1862-45B6-93B6-2C2AA06C52AA}"/>
              </a:ext>
            </a:extLst>
          </p:cNvPr>
          <p:cNvGrpSpPr/>
          <p:nvPr/>
        </p:nvGrpSpPr>
        <p:grpSpPr>
          <a:xfrm>
            <a:off x="7678396" y="1985798"/>
            <a:ext cx="4366744" cy="4450453"/>
            <a:chOff x="7470580" y="1562793"/>
            <a:chExt cx="4366744" cy="4450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B8CFC1-EFBC-417D-A3C2-F8201177C36F}"/>
                </a:ext>
              </a:extLst>
            </p:cNvPr>
            <p:cNvSpPr txBox="1"/>
            <p:nvPr/>
          </p:nvSpPr>
          <p:spPr>
            <a:xfrm>
              <a:off x="7470580" y="5813191"/>
              <a:ext cx="20585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A small orange crab holding a white sign clipart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9E79CF-6214-40D6-B974-13DF46806A46}"/>
                </a:ext>
              </a:extLst>
            </p:cNvPr>
            <p:cNvGrpSpPr/>
            <p:nvPr/>
          </p:nvGrpSpPr>
          <p:grpSpPr>
            <a:xfrm>
              <a:off x="7554884" y="1562793"/>
              <a:ext cx="4282440" cy="4282440"/>
              <a:chOff x="7802880" y="1810789"/>
              <a:chExt cx="4034444" cy="403444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039CF04-C7DA-412C-9328-DDCCC9658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2880" y="1810789"/>
                <a:ext cx="4034444" cy="403444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7D57698-659A-41CA-87D3-670E1412D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1954" y="2601335"/>
                <a:ext cx="2647622" cy="129733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1470D-4F98-44CF-88C3-B6C94B26A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15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BEA6-FD43-4033-AFA0-2C9E331B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</a:t>
            </a:r>
            <a:r>
              <a:rPr lang="de-DE" dirty="0" err="1"/>
              <a:t>Deliverables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C8CE1C-51B3-4C9E-A092-A5C213C2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0422"/>
            <a:ext cx="11300732" cy="48958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Software packages</a:t>
            </a:r>
          </a:p>
          <a:p>
            <a:pPr lvl="1"/>
            <a:r>
              <a:rPr lang="en-US" dirty="0"/>
              <a:t>Integrated RTEMS port for Rust integrated in open source project (see previous slide)</a:t>
            </a:r>
          </a:p>
          <a:p>
            <a:pPr lvl="1"/>
            <a:r>
              <a:rPr lang="en-US" dirty="0"/>
              <a:t>Rust crate for the RTEMS related C-code (preview: </a:t>
            </a:r>
            <a:r>
              <a:rPr lang="en-US" dirty="0">
                <a:hlinkClick r:id="rId2"/>
              </a:rPr>
              <a:t>https://github.com/thesummer/rtems-sys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Test example project using the </a:t>
            </a:r>
            <a:r>
              <a:rPr lang="en-US" i="1" dirty="0" err="1"/>
              <a:t>rtems</a:t>
            </a:r>
            <a:r>
              <a:rPr lang="en-US" i="1" dirty="0"/>
              <a:t>-sys</a:t>
            </a:r>
            <a:r>
              <a:rPr lang="en-US" dirty="0"/>
              <a:t> crate to build an example application for RTEMS</a:t>
            </a:r>
          </a:p>
          <a:p>
            <a:pPr lvl="1"/>
            <a:endParaRPr lang="en-US" dirty="0"/>
          </a:p>
          <a:p>
            <a:r>
              <a:rPr lang="de-DE" dirty="0"/>
              <a:t>Final report </a:t>
            </a:r>
            <a:r>
              <a:rPr lang="de-DE" dirty="0" err="1"/>
              <a:t>summarizing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endParaRPr lang="de-DE" dirty="0"/>
          </a:p>
          <a:p>
            <a:r>
              <a:rPr lang="de-DE" dirty="0"/>
              <a:t>Final </a:t>
            </a:r>
            <a:r>
              <a:rPr lang="de-DE" dirty="0" err="1"/>
              <a:t>presentation</a:t>
            </a:r>
            <a:r>
              <a:rPr lang="de-DE" dirty="0"/>
              <a:t> at ADCSS 2024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CC1929-2D12-4ED9-AE2B-1084FEADC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E5BC1B-C304-4C66-B233-A332A23C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35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6AC6-24FA-432C-BDF8-762C3CB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Outlook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EB36-BDB7-4937-A31D-61AF7B759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The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compile</a:t>
            </a:r>
            <a:r>
              <a:rPr lang="de-DE" dirty="0"/>
              <a:t> Rust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RTEMS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libary</a:t>
            </a:r>
            <a:r>
              <a:rPr lang="de-DE" dirty="0"/>
              <a:t>. </a:t>
            </a:r>
            <a:r>
              <a:rPr lang="de-DE" dirty="0" err="1"/>
              <a:t>However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stabilizing</a:t>
            </a:r>
            <a:endParaRPr lang="de-DE" dirty="0"/>
          </a:p>
          <a:p>
            <a:pPr lvl="1"/>
            <a:r>
              <a:rPr lang="de-DE" dirty="0"/>
              <a:t>Not all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tested</a:t>
            </a:r>
            <a:endParaRPr lang="de-DE" dirty="0"/>
          </a:p>
          <a:p>
            <a:pPr lvl="1"/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inclusion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official</a:t>
            </a:r>
            <a:r>
              <a:rPr lang="de-DE" dirty="0"/>
              <a:t> Rust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Rust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identifying</a:t>
            </a:r>
            <a:r>
              <a:rPr lang="de-DE" dirty="0"/>
              <a:t> </a:t>
            </a:r>
            <a:r>
              <a:rPr lang="de-DE" dirty="0" err="1"/>
              <a:t>unsupported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and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This </a:t>
            </a:r>
            <a:r>
              <a:rPr lang="de-DE" dirty="0" err="1"/>
              <a:t>would</a:t>
            </a:r>
            <a:r>
              <a:rPr lang="de-DE" dirty="0"/>
              <a:t> open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upgrade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Tier 2</a:t>
            </a:r>
            <a:endParaRPr lang="de-DE" dirty="0"/>
          </a:p>
          <a:p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RTEMS-Arm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supported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prototype </a:t>
            </a:r>
            <a:r>
              <a:rPr lang="de-DE" dirty="0" err="1"/>
              <a:t>port</a:t>
            </a:r>
            <a:endParaRPr lang="de-DE" dirty="0"/>
          </a:p>
          <a:p>
            <a:pPr lvl="1"/>
            <a:r>
              <a:rPr lang="de-DE" dirty="0"/>
              <a:t>Further </a:t>
            </a:r>
            <a:r>
              <a:rPr lang="de-DE" dirty="0" err="1"/>
              <a:t>ports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SPARC/Leon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RISC-V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. The initial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simplify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shared</a:t>
            </a:r>
            <a:r>
              <a:rPr lang="de-DE" dirty="0"/>
              <a:t> code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reused</a:t>
            </a:r>
            <a:r>
              <a:rPr lang="de-DE" dirty="0"/>
              <a:t>.</a:t>
            </a:r>
          </a:p>
          <a:p>
            <a:r>
              <a:rPr lang="de-DE" dirty="0"/>
              <a:t>Work </a:t>
            </a:r>
            <a:r>
              <a:rPr lang="de-DE" dirty="0" err="1"/>
              <a:t>toward</a:t>
            </a:r>
            <a:r>
              <a:rPr lang="de-DE" dirty="0"/>
              <a:t> Rust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processors</a:t>
            </a:r>
            <a:endParaRPr lang="de-DE" dirty="0"/>
          </a:p>
          <a:p>
            <a:pPr lvl="1"/>
            <a:r>
              <a:rPr lang="de-DE" dirty="0" err="1">
                <a:hlinkClick r:id="rId3"/>
              </a:rPr>
              <a:t>Ferrocene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qualified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official</a:t>
            </a:r>
            <a:r>
              <a:rPr lang="de-DE" dirty="0"/>
              <a:t> Rust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. </a:t>
            </a:r>
            <a:r>
              <a:rPr lang="de-DE" dirty="0" err="1"/>
              <a:t>With</a:t>
            </a:r>
            <a:r>
              <a:rPr lang="de-DE" dirty="0"/>
              <a:t> RTEMS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official</a:t>
            </a:r>
            <a:r>
              <a:rPr lang="de-DE" dirty="0"/>
              <a:t> Rust </a:t>
            </a:r>
            <a:r>
              <a:rPr lang="de-DE" dirty="0" err="1"/>
              <a:t>project</a:t>
            </a:r>
            <a:r>
              <a:rPr lang="de-DE" dirty="0"/>
              <a:t>,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toward</a:t>
            </a:r>
            <a:r>
              <a:rPr lang="de-DE" dirty="0"/>
              <a:t> a </a:t>
            </a:r>
            <a:r>
              <a:rPr lang="de-DE" dirty="0" err="1"/>
              <a:t>qualified</a:t>
            </a:r>
            <a:r>
              <a:rPr lang="de-DE" dirty="0"/>
              <a:t> Rust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space-related</a:t>
            </a:r>
            <a:r>
              <a:rPr lang="de-DE" dirty="0"/>
              <a:t> </a:t>
            </a:r>
            <a:r>
              <a:rPr lang="de-DE" dirty="0" err="1"/>
              <a:t>processors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BCC7-3A9D-468D-B3F6-EECFB18ED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578F-37FD-4285-A02E-D96A214B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1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97CC9955-6E10-4533-902B-F50EAA8591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2431B8-0F6F-BD50-A605-232A6925D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30AAAA-FA3A-9157-5B69-C571056CDBD4}"/>
              </a:ext>
            </a:extLst>
          </p:cNvPr>
          <p:cNvSpPr txBox="1"/>
          <p:nvPr/>
        </p:nvSpPr>
        <p:spPr>
          <a:xfrm rot="5400000">
            <a:off x="9442718" y="3758944"/>
            <a:ext cx="4814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DLR CC BY-NC-ND 3.0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DBC7C-C89D-864B-45BC-465DA0A93E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cRustacea in Space, Close-Out Meeting, 2024-09-05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412ECB-FC0B-4067-9BB3-9A9BFE8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WP02: on-board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C6BBBE9A-DEFF-4CDC-8F44-297EEE0F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9" y="1428750"/>
            <a:ext cx="4873203" cy="27418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92546-4B18-4E08-B656-2FDAAF897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65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E9AB-9A92-4447-8DDD-DBF5306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WP02: Questions </a:t>
            </a:r>
            <a:r>
              <a:rPr lang="de-DE" dirty="0" err="1"/>
              <a:t>investigated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CEEC-E447-4388-9EAB-7F85A6A1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796915" cy="4428999"/>
          </a:xfrm>
        </p:spPr>
        <p:txBody>
          <a:bodyPr/>
          <a:lstStyle/>
          <a:p>
            <a:r>
              <a:rPr lang="de-DE" dirty="0"/>
              <a:t>Are </a:t>
            </a:r>
            <a:r>
              <a:rPr lang="de-DE" dirty="0" err="1"/>
              <a:t>the</a:t>
            </a:r>
            <a:r>
              <a:rPr lang="de-DE" dirty="0"/>
              <a:t> Rust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beneficial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Rust code </a:t>
            </a: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(</a:t>
            </a:r>
            <a:r>
              <a:rPr lang="de-DE" dirty="0" err="1"/>
              <a:t>gitlab</a:t>
            </a:r>
            <a:r>
              <a:rPr lang="de-DE" dirty="0"/>
              <a:t>, </a:t>
            </a:r>
            <a:r>
              <a:rPr lang="de-DE" dirty="0" err="1"/>
              <a:t>JUnit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, </a:t>
            </a:r>
            <a:r>
              <a:rPr lang="de-DE" dirty="0" err="1"/>
              <a:t>Doxygen</a:t>
            </a:r>
            <a:r>
              <a:rPr lang="de-DE" dirty="0"/>
              <a:t>,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)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Rust </a:t>
            </a: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code (C/C++)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effort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Rust </a:t>
            </a:r>
            <a:r>
              <a:rPr lang="de-DE" dirty="0" err="1"/>
              <a:t>as</a:t>
            </a:r>
            <a:r>
              <a:rPr lang="de-DE" dirty="0"/>
              <a:t> a C/C++ </a:t>
            </a:r>
            <a:r>
              <a:rPr lang="de-DE" dirty="0" err="1"/>
              <a:t>developer</a:t>
            </a:r>
            <a:r>
              <a:rPr lang="de-DE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2A97D-7760-4E09-8193-48B737C180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Rust </a:t>
            </a:r>
            <a:r>
              <a:rPr lang="de-DE" dirty="0" err="1"/>
              <a:t>worth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587E-C513-4730-92AA-D001689F0D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cRustacea in Space, Milestone 02 Meeting, 2023-08-02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FD2A98-61D5-486C-9E7C-D1C57C918947}"/>
              </a:ext>
            </a:extLst>
          </p:cNvPr>
          <p:cNvGrpSpPr/>
          <p:nvPr/>
        </p:nvGrpSpPr>
        <p:grpSpPr>
          <a:xfrm>
            <a:off x="6845746" y="1606348"/>
            <a:ext cx="4542689" cy="4542689"/>
            <a:chOff x="6845747" y="2095625"/>
            <a:chExt cx="3837278" cy="38372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19A105-49EB-429A-AC9D-C6C7628A5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747" y="2095625"/>
              <a:ext cx="3837278" cy="3837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70B577-3380-416B-851F-4943350D4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7115"/>
            <a:stretch/>
          </p:blipFill>
          <p:spPr>
            <a:xfrm>
              <a:off x="6845747" y="2095625"/>
              <a:ext cx="2148624" cy="1420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F24EAE-9181-48AA-B09D-90B9FBEFE685}"/>
              </a:ext>
            </a:extLst>
          </p:cNvPr>
          <p:cNvSpPr/>
          <p:nvPr/>
        </p:nvSpPr>
        <p:spPr>
          <a:xfrm>
            <a:off x="6826177" y="6149037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small orange crab sitting on a keyboard of a desktop pc clipart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97254-3C6D-4496-B21C-8C4204CBE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F99F37F2-0243-45B7-9AA7-2244222B4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3789" y="4493029"/>
            <a:ext cx="457200" cy="457200"/>
          </a:xfrm>
          <a:prstGeom prst="rect">
            <a:avLst/>
          </a:prstGeom>
        </p:spPr>
      </p:pic>
      <p:pic>
        <p:nvPicPr>
          <p:cNvPr id="13" name="Grafik 12" descr="Häkchen">
            <a:extLst>
              <a:ext uri="{FF2B5EF4-FFF2-40B4-BE49-F238E27FC236}">
                <a16:creationId xmlns:a16="http://schemas.microsoft.com/office/drawing/2014/main" id="{DEFC27F8-B1C2-48C4-B4C8-949B2F83A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040" y="3649092"/>
            <a:ext cx="457200" cy="457200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17B965BC-2BBB-4837-8145-901AF419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8713" y="2447258"/>
            <a:ext cx="457200" cy="457200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FC3A4785-AE2C-4072-B7F1-CB50D4BC6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3191" y="53702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6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E5B17-E08A-492C-8BA6-95CD3C14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WP02: Technical 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4F8E1-5FE8-475E-9D24-D5A3904B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97" y="1228725"/>
            <a:ext cx="10801349" cy="4895850"/>
          </a:xfrm>
        </p:spPr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RUST vs. C</a:t>
            </a:r>
          </a:p>
          <a:p>
            <a:pPr lvl="1"/>
            <a:r>
              <a:rPr lang="de-DE" dirty="0" err="1"/>
              <a:t>Collecting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in </a:t>
            </a:r>
            <a:r>
              <a:rPr lang="de-DE" dirty="0" err="1"/>
              <a:t>development</a:t>
            </a:r>
            <a:endParaRPr lang="de-DE" dirty="0"/>
          </a:p>
          <a:p>
            <a:pPr lvl="1"/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 (e.g.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Valgrind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Minimal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/>
              <a:t>Command &amp; Data Handling </a:t>
            </a:r>
            <a:r>
              <a:rPr lang="de-DE" dirty="0">
                <a:sym typeface="Wingdings" panose="05000000000000000000" pitchFamily="2" charset="2"/>
              </a:rPr>
              <a:t> PUS </a:t>
            </a:r>
            <a:r>
              <a:rPr lang="de-DE" dirty="0" err="1">
                <a:sym typeface="Wingdings" panose="05000000000000000000" pitchFamily="2" charset="2"/>
              </a:rPr>
              <a:t>services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Service 3 Housekeeping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Service 8 </a:t>
            </a:r>
            <a:r>
              <a:rPr lang="de-DE" dirty="0" err="1">
                <a:sym typeface="Wingdings" panose="05000000000000000000" pitchFamily="2" charset="2"/>
              </a:rPr>
              <a:t>Function</a:t>
            </a:r>
            <a:r>
              <a:rPr lang="de-DE" dirty="0">
                <a:sym typeface="Wingdings" panose="05000000000000000000" pitchFamily="2" charset="2"/>
              </a:rPr>
              <a:t> Management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Service 20 Parameter Management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Mock Sensor in C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9EB2D2-8786-425A-AD37-F7C8A228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cRustacea in Space - Status Meeting 4 - 2024-07-10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C5E04-A793-4345-9DDD-3E4AE87F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34" y="1228725"/>
            <a:ext cx="457096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45F6C01-0A93-4A40-85DD-7E7DEC68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- Research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C02B5-4F62-47B7-B160-469F1CD3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cRustacea in Space - Status Meeting 4 - 2024-07-10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23FE74-F015-445E-A737-FE793AFC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085849"/>
            <a:ext cx="11191875" cy="48752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compared the implementation of three ECSS Packet Utilization Services in Rust and C.</a:t>
            </a:r>
            <a:br>
              <a:rPr lang="en-US" dirty="0"/>
            </a:br>
            <a:r>
              <a:rPr lang="en-US" dirty="0"/>
              <a:t>Our comparison focused on the following key points</a:t>
            </a:r>
            <a:r>
              <a:rPr lang="de-DE" dirty="0"/>
              <a:t>: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sz="2100" b="1" dirty="0">
                <a:sym typeface="Wingdings" panose="05000000000000000000" pitchFamily="2" charset="2"/>
              </a:rPr>
              <a:t>Memory safeness and consumption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100" dirty="0" err="1">
                <a:sym typeface="Wingdings" panose="05000000000000000000" pitchFamily="2" charset="2"/>
              </a:rPr>
              <a:t>Memcheck</a:t>
            </a:r>
            <a:endParaRPr lang="en-US" sz="2100" dirty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100" dirty="0">
                <a:sym typeface="Wingdings" panose="05000000000000000000" pitchFamily="2" charset="2"/>
              </a:rPr>
              <a:t>Heap consumption</a:t>
            </a:r>
          </a:p>
          <a:p>
            <a:r>
              <a:rPr lang="de-DE" sz="2100" dirty="0">
                <a:sym typeface="Wingdings" panose="05000000000000000000" pitchFamily="2" charset="2"/>
              </a:rPr>
              <a:t>Developer </a:t>
            </a:r>
            <a:r>
              <a:rPr lang="de-DE" sz="2100" dirty="0" err="1">
                <a:sym typeface="Wingdings" panose="05000000000000000000" pitchFamily="2" charset="2"/>
              </a:rPr>
              <a:t>friendliness</a:t>
            </a:r>
            <a:endParaRPr lang="de-DE" sz="2100" dirty="0">
              <a:sym typeface="Wingdings" panose="05000000000000000000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100" b="1" dirty="0" err="1">
                <a:sym typeface="Wingdings" panose="05000000000000000000" pitchFamily="2" charset="2"/>
              </a:rPr>
              <a:t>Readability</a:t>
            </a:r>
            <a:endParaRPr lang="de-DE" sz="2100" b="1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Syntax and </a:t>
            </a:r>
            <a:r>
              <a:rPr lang="de-DE" sz="2100" dirty="0" err="1">
                <a:sym typeface="Wingdings" panose="05000000000000000000" pitchFamily="2" charset="2"/>
              </a:rPr>
              <a:t>Expressiveness</a:t>
            </a:r>
            <a:endParaRPr lang="de-DE" sz="21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Ownership and </a:t>
            </a:r>
            <a:r>
              <a:rPr lang="de-DE" sz="2100" dirty="0" err="1">
                <a:sym typeface="Wingdings" panose="05000000000000000000" pitchFamily="2" charset="2"/>
              </a:rPr>
              <a:t>Borrowing</a:t>
            </a:r>
            <a:endParaRPr lang="de-DE" sz="21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Lifetimes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Error Handling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100" b="1" dirty="0" err="1">
                <a:sym typeface="Wingdings" panose="05000000000000000000" pitchFamily="2" charset="2"/>
              </a:rPr>
              <a:t>Writability</a:t>
            </a:r>
            <a:endParaRPr lang="de-DE" sz="2100" b="1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Learning </a:t>
            </a:r>
            <a:r>
              <a:rPr lang="de-DE" sz="2100" dirty="0" err="1">
                <a:sym typeface="Wingdings" panose="05000000000000000000" pitchFamily="2" charset="2"/>
              </a:rPr>
              <a:t>Curve</a:t>
            </a:r>
            <a:endParaRPr lang="de-DE" sz="21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 err="1">
                <a:sym typeface="Wingdings" panose="05000000000000000000" pitchFamily="2" charset="2"/>
              </a:rPr>
              <a:t>Tooling</a:t>
            </a:r>
            <a:r>
              <a:rPr lang="de-DE" sz="2100" dirty="0">
                <a:sym typeface="Wingdings" panose="05000000000000000000" pitchFamily="2" charset="2"/>
              </a:rPr>
              <a:t> and </a:t>
            </a:r>
            <a:r>
              <a:rPr lang="de-DE" sz="2100" dirty="0" err="1">
                <a:sym typeface="Wingdings" panose="05000000000000000000" pitchFamily="2" charset="2"/>
              </a:rPr>
              <a:t>Ecosystem</a:t>
            </a:r>
            <a:endParaRPr lang="de-DE" sz="21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Debugging and </a:t>
            </a:r>
            <a:r>
              <a:rPr lang="de-DE" sz="2100" dirty="0" err="1">
                <a:sym typeface="Wingdings" panose="05000000000000000000" pitchFamily="2" charset="2"/>
              </a:rPr>
              <a:t>Testing</a:t>
            </a:r>
            <a:endParaRPr lang="de-DE" sz="21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100" dirty="0">
                <a:sym typeface="Wingdings" panose="05000000000000000000" pitchFamily="2" charset="2"/>
              </a:rPr>
              <a:t>Code </a:t>
            </a:r>
            <a:r>
              <a:rPr lang="de-DE" sz="2100" dirty="0" err="1">
                <a:sym typeface="Wingdings" panose="05000000000000000000" pitchFamily="2" charset="2"/>
              </a:rPr>
              <a:t>Safety</a:t>
            </a:r>
            <a:endParaRPr lang="de-DE" sz="21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32B7C-0BC7-41AF-AE7E-05465CE09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4" y="2492357"/>
            <a:ext cx="6575321" cy="248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0E6BB4-E1F5-4C56-8EB8-6915BB570A5D}"/>
              </a:ext>
            </a:extLst>
          </p:cNvPr>
          <p:cNvSpPr/>
          <p:nvPr/>
        </p:nvSpPr>
        <p:spPr>
          <a:xfrm>
            <a:off x="5521944" y="4977431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Arial" panose="020B0604020202020204"/>
              </a:rPr>
              <a:t>RUST vs. C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clipart</a:t>
            </a:r>
          </a:p>
        </p:txBody>
      </p:sp>
    </p:spTree>
    <p:extLst>
      <p:ext uri="{BB962C8B-B14F-4D97-AF65-F5344CB8AC3E}">
        <p14:creationId xmlns:p14="http://schemas.microsoft.com/office/powerpoint/2010/main" val="104488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C2CEBF-5F9E-4641-9005-D27EE36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24565"/>
            <a:ext cx="10056093" cy="985286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altLang="de-DE" dirty="0"/>
              <a:t>Memory </a:t>
            </a:r>
            <a:r>
              <a:rPr lang="de-DE" altLang="de-DE" dirty="0" err="1"/>
              <a:t>Safeness</a:t>
            </a:r>
            <a:r>
              <a:rPr lang="de-DE" altLang="de-DE" dirty="0"/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28515B-8567-4E1E-AB35-3FCB4AFF5B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355" y="1940595"/>
            <a:ext cx="10787595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Safeness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Memcheck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 C and Rust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across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three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Minimal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high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safeness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Conclusion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 C and Rust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demonstrate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granular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usage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consistent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allocation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patterns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C0BD-CC24-4F7E-9196-F1FAFA70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 - Status Meeting 4 - 2024-07-10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5D8E77-593F-4FAC-85BD-FDE44884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21" y="2568827"/>
            <a:ext cx="5572903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C2CEBF-5F9E-4641-9005-D27EE36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24565"/>
            <a:ext cx="10056093" cy="985286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altLang="de-DE" dirty="0"/>
              <a:t>Heap </a:t>
            </a:r>
            <a:r>
              <a:rPr lang="de-DE" altLang="de-DE" dirty="0" err="1"/>
              <a:t>Consumption</a:t>
            </a:r>
            <a:r>
              <a:rPr lang="de-DE" altLang="de-DE" dirty="0"/>
              <a:t> Analysis – </a:t>
            </a:r>
            <a:r>
              <a:rPr lang="de-DE" altLang="de-DE" dirty="0" err="1"/>
              <a:t>Massif</a:t>
            </a:r>
            <a:r>
              <a:rPr lang="de-DE" altLang="de-DE" dirty="0"/>
              <a:t> </a:t>
            </a:r>
            <a:r>
              <a:rPr lang="de-DE" altLang="de-DE" dirty="0" err="1"/>
              <a:t>Results</a:t>
            </a:r>
            <a:endParaRPr lang="de-DE" alt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28515B-8567-4E1E-AB35-3FCB4AFF5B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9834" y="1286567"/>
            <a:ext cx="377507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 – Implementation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Consistent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heap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(~80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KiB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across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services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peak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allocation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execution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C0BD-CC24-4F7E-9196-F1FAFA70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 - Status Meeting 4 - 2024-07-10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B26916-5F5B-4664-90D3-DA441DFA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6" y="1204919"/>
            <a:ext cx="7391390" cy="48297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1179BC8-C18B-4152-805F-2DDBD561C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34" y="6001053"/>
            <a:ext cx="7391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 err="1"/>
              <a:t>Massif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results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from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C Housekeeping </a:t>
            </a:r>
            <a:r>
              <a:rPr lang="de-DE" altLang="de-DE" sz="1600" dirty="0" err="1"/>
              <a:t>service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53666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93EC3C-E2F6-48FD-8C0A-63197727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goals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82CB61-10B6-4B34-8AF1-6D868525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857875" cy="4428999"/>
          </a:xfrm>
        </p:spPr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on </a:t>
            </a:r>
            <a:r>
              <a:rPr lang="de-DE" dirty="0" err="1"/>
              <a:t>embedded</a:t>
            </a:r>
            <a:r>
              <a:rPr lang="de-DE" dirty="0"/>
              <a:t> </a:t>
            </a:r>
            <a:r>
              <a:rPr lang="de-DE" dirty="0" err="1"/>
              <a:t>targets</a:t>
            </a:r>
            <a:endParaRPr lang="de-DE" dirty="0"/>
          </a:p>
          <a:p>
            <a:r>
              <a:rPr lang="de-DE" dirty="0"/>
              <a:t>E</a:t>
            </a:r>
            <a:r>
              <a:rPr lang="en-US" dirty="0" err="1"/>
              <a:t>xecution</a:t>
            </a:r>
            <a:r>
              <a:rPr lang="en-US" dirty="0"/>
              <a:t> on RTEMS operating system</a:t>
            </a:r>
          </a:p>
          <a:p>
            <a:endParaRPr lang="de-DE" dirty="0"/>
          </a:p>
          <a:p>
            <a:r>
              <a:rPr lang="de-DE" dirty="0"/>
              <a:t>D</a:t>
            </a:r>
            <a:r>
              <a:rPr lang="en-US" dirty="0" err="1"/>
              <a:t>eveloper</a:t>
            </a:r>
            <a:r>
              <a:rPr lang="en-US" dirty="0"/>
              <a:t> friendliness</a:t>
            </a:r>
          </a:p>
          <a:p>
            <a:r>
              <a:rPr lang="de-DE" dirty="0"/>
              <a:t>I</a:t>
            </a:r>
            <a:r>
              <a:rPr lang="en-US" dirty="0" err="1"/>
              <a:t>ntegration</a:t>
            </a:r>
            <a:r>
              <a:rPr lang="en-US" dirty="0"/>
              <a:t> with legacy C-code</a:t>
            </a:r>
          </a:p>
          <a:p>
            <a:endParaRPr lang="de-DE" dirty="0"/>
          </a:p>
          <a:p>
            <a:r>
              <a:rPr lang="de-DE" dirty="0"/>
              <a:t>ECSS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conformity</a:t>
            </a:r>
            <a:endParaRPr lang="de-DE" dirty="0"/>
          </a:p>
          <a:p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effort</a:t>
            </a:r>
            <a:endParaRPr lang="en-US" dirty="0"/>
          </a:p>
          <a:p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C4EC7-B33C-4532-A374-ACE4CFF3B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6611638" cy="439824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/>
              <a:t>Evaluate</a:t>
            </a:r>
            <a:r>
              <a:rPr lang="de-DE" dirty="0"/>
              <a:t> Rust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spacecraft</a:t>
            </a:r>
            <a:r>
              <a:rPr lang="de-DE" dirty="0"/>
              <a:t> </a:t>
            </a:r>
            <a:r>
              <a:rPr lang="de-DE" dirty="0" err="1"/>
              <a:t>onboard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regarding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0F2B-C74E-43AE-8A49-A91DB4A48F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Kick-Off meeting, 2023-02-03</a:t>
            </a: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FC1EF-1D23-4CFF-B643-08DA42778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973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C2CEBF-5F9E-4641-9005-D27EE36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24565"/>
            <a:ext cx="10056093" cy="985286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altLang="de-DE" dirty="0"/>
              <a:t>Heap </a:t>
            </a:r>
            <a:r>
              <a:rPr lang="de-DE" altLang="de-DE" dirty="0" err="1"/>
              <a:t>Consumption</a:t>
            </a:r>
            <a:r>
              <a:rPr lang="de-DE" altLang="de-DE" dirty="0"/>
              <a:t> Analysis – </a:t>
            </a:r>
            <a:r>
              <a:rPr lang="de-DE" altLang="de-DE" dirty="0" err="1"/>
              <a:t>Massif</a:t>
            </a:r>
            <a:r>
              <a:rPr lang="de-DE" altLang="de-DE" dirty="0"/>
              <a:t> </a:t>
            </a:r>
            <a:r>
              <a:rPr lang="de-DE" altLang="de-DE" dirty="0" err="1"/>
              <a:t>Results</a:t>
            </a:r>
            <a:endParaRPr lang="de-DE" alt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28515B-8567-4E1E-AB35-3FCB4AFF5B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9834" y="1117741"/>
            <a:ext cx="377507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/>
              <a:t>Rust Implementation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err="1"/>
              <a:t>Varies</a:t>
            </a:r>
            <a:r>
              <a:rPr lang="de-DE" altLang="de-DE" dirty="0"/>
              <a:t> </a:t>
            </a:r>
            <a:r>
              <a:rPr lang="de-DE" altLang="de-DE" dirty="0" err="1"/>
              <a:t>significantly</a:t>
            </a:r>
            <a:endParaRPr lang="de-DE" altLang="de-DE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err="1"/>
              <a:t>Function</a:t>
            </a:r>
            <a:r>
              <a:rPr lang="de-DE" altLang="de-DE" dirty="0"/>
              <a:t> &amp; Parameter Management: ~30-40 </a:t>
            </a:r>
            <a:r>
              <a:rPr lang="de-DE" altLang="de-DE" dirty="0" err="1"/>
              <a:t>KiB</a:t>
            </a:r>
            <a:r>
              <a:rPr lang="de-DE" altLang="de-DE" dirty="0"/>
              <a:t> (</a:t>
            </a:r>
            <a:r>
              <a:rPr lang="de-DE" altLang="de-DE" dirty="0" err="1"/>
              <a:t>lower</a:t>
            </a:r>
            <a:r>
              <a:rPr lang="de-DE" altLang="de-DE" dirty="0"/>
              <a:t> </a:t>
            </a:r>
            <a:r>
              <a:rPr lang="de-DE" altLang="de-DE" dirty="0" err="1"/>
              <a:t>than</a:t>
            </a:r>
            <a:r>
              <a:rPr lang="de-DE" altLang="de-DE" dirty="0"/>
              <a:t> C).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/>
              <a:t>House Keeping Service: Up </a:t>
            </a:r>
            <a:r>
              <a:rPr lang="de-DE" altLang="de-DE" dirty="0" err="1"/>
              <a:t>to</a:t>
            </a:r>
            <a:r>
              <a:rPr lang="de-DE" altLang="de-DE" dirty="0"/>
              <a:t> 185 </a:t>
            </a:r>
            <a:r>
              <a:rPr lang="de-DE" altLang="de-DE" dirty="0" err="1"/>
              <a:t>KiB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diverse </a:t>
            </a:r>
            <a:r>
              <a:rPr lang="de-DE" altLang="de-DE" dirty="0" err="1"/>
              <a:t>contributors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heap</a:t>
            </a:r>
            <a:r>
              <a:rPr lang="de-DE" altLang="de-DE" dirty="0"/>
              <a:t> </a:t>
            </a:r>
            <a:r>
              <a:rPr lang="de-DE" altLang="de-DE" dirty="0" err="1"/>
              <a:t>allocation</a:t>
            </a:r>
            <a:r>
              <a:rPr lang="de-DE" altLang="de-DE" dirty="0"/>
              <a:t>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dirty="0"/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dirty="0"/>
              <a:t>Rust </a:t>
            </a:r>
            <a:r>
              <a:rPr lang="de-DE" altLang="de-DE" dirty="0" err="1"/>
              <a:t>shows</a:t>
            </a:r>
            <a:r>
              <a:rPr lang="de-DE" altLang="de-DE" dirty="0"/>
              <a:t>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dynamic</a:t>
            </a:r>
            <a:r>
              <a:rPr lang="de-DE" altLang="de-DE" dirty="0"/>
              <a:t> </a:t>
            </a:r>
            <a:r>
              <a:rPr lang="de-DE" altLang="de-DE" dirty="0" err="1"/>
              <a:t>heap</a:t>
            </a:r>
            <a:r>
              <a:rPr lang="de-DE" altLang="de-DE" dirty="0"/>
              <a:t> </a:t>
            </a:r>
            <a:r>
              <a:rPr lang="de-DE" altLang="de-DE" dirty="0" err="1"/>
              <a:t>usage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varying</a:t>
            </a:r>
            <a:r>
              <a:rPr lang="de-DE" altLang="de-DE" dirty="0"/>
              <a:t> </a:t>
            </a:r>
            <a:r>
              <a:rPr lang="de-DE" altLang="de-DE" dirty="0" err="1"/>
              <a:t>consumption</a:t>
            </a:r>
            <a:r>
              <a:rPr lang="de-DE" altLang="de-DE" dirty="0"/>
              <a:t> </a:t>
            </a:r>
            <a:r>
              <a:rPr lang="de-DE" altLang="de-DE" dirty="0" err="1"/>
              <a:t>patterns</a:t>
            </a:r>
            <a:r>
              <a:rPr lang="de-DE" altLang="de-DE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C0BD-CC24-4F7E-9196-F1FAFA70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 - Status Meeting 4 - 2024-07-10</a:t>
            </a:r>
            <a:endParaRPr lang="de-D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179BC8-C18B-4152-805F-2DDBD561C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34" y="6001053"/>
            <a:ext cx="7391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 err="1"/>
              <a:t>Massif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results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from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Rust Housekeeping </a:t>
            </a:r>
            <a:r>
              <a:rPr lang="de-DE" altLang="de-DE" sz="1600" dirty="0" err="1"/>
              <a:t>service</a:t>
            </a:r>
            <a:endParaRPr lang="de-DE" alt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2053A7-744C-4F49-8569-95DA1885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7" y="1123509"/>
            <a:ext cx="7307405" cy="47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F516-56B9-4EEC-B9FE-A268D44F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Friendliness / </a:t>
            </a:r>
            <a:r>
              <a:rPr lang="en-GB" dirty="0" err="1"/>
              <a:t>Readabiltiy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160DA-1918-448C-BC2B-DBE84D20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 - Status Meeting 4 - 2024-07-10</a:t>
            </a:r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EFFC03-EDFA-4CE8-9FC2-487E11E2F1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2795377"/>
            <a:ext cx="8505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0AF98E-1C6C-43BE-A697-D0178596E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5" y="991847"/>
            <a:ext cx="824865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Syntax and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Expressiveness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Traditional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syntax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explicit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structures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like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statements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loops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Modern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syntax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pattern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matching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match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iterators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concise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readable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maintainable code.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Ownership and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Borrowing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Manual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prone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dangling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pointers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undefined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behavior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Ownership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borrowing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races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reliability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complex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Lifetimes: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explicit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lifetime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unsafe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concurrency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Explicit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lifetime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annotations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especially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concurrent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complexity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guaranteeing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validity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 Handling: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return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codes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unstructured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handling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Result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type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structured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error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handling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making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code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predictable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interfaces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clearer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481214-56AD-439D-9F80-3A9E6643E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3"/>
          <a:stretch/>
        </p:blipFill>
        <p:spPr>
          <a:xfrm>
            <a:off x="8943975" y="2039099"/>
            <a:ext cx="3050732" cy="281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9F951C-CA23-4B5E-8C19-9096B4994D9C}"/>
              </a:ext>
            </a:extLst>
          </p:cNvPr>
          <p:cNvSpPr/>
          <p:nvPr/>
        </p:nvSpPr>
        <p:spPr>
          <a:xfrm>
            <a:off x="8946707" y="4663600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small orange crab reading a book clipart</a:t>
            </a:r>
          </a:p>
        </p:txBody>
      </p:sp>
    </p:spTree>
    <p:extLst>
      <p:ext uri="{BB962C8B-B14F-4D97-AF65-F5344CB8AC3E}">
        <p14:creationId xmlns:p14="http://schemas.microsoft.com/office/powerpoint/2010/main" val="196382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32A4-6061-464B-B66E-A0EEFA8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Friendliness / Writability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F211C-01D3-48B3-A3DD-B41BB726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cRustacea</a:t>
            </a:r>
            <a:r>
              <a:rPr lang="en-US" dirty="0"/>
              <a:t> in Space - Status Meeting 4 - 2024-07-10</a:t>
            </a:r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7A46CE3-246F-48B8-AB9F-2FA6A0EAAE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3491202"/>
            <a:ext cx="10552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90162E-CE13-4B6A-A5F2-ACE2BA7F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687994"/>
            <a:ext cx="8162925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Curve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Easier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concurrency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Steeper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curve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ownership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but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aids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Takes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time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initially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Tooling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Ecosystem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Mature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ecosystem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manual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libraries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Modern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cargo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simplified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package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rapid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ecosystem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growth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Debugging: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GDB;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hardware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manual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Also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GDB but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-time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runtime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BC3E5-B92E-4E70-9604-B56E35F2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1019" y="2231588"/>
            <a:ext cx="2959490" cy="294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E6E219-A126-4A4F-90B7-1C75695A62CB}"/>
              </a:ext>
            </a:extLst>
          </p:cNvPr>
          <p:cNvSpPr/>
          <p:nvPr/>
        </p:nvSpPr>
        <p:spPr>
          <a:xfrm>
            <a:off x="9151019" y="5074556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small orange crab </a:t>
            </a:r>
            <a:r>
              <a:rPr lang="en-US" sz="700" dirty="0">
                <a:solidFill>
                  <a:srgbClr val="000000"/>
                </a:solidFill>
                <a:latin typeface="Arial" panose="020B0604020202020204"/>
              </a:rPr>
              <a:t>writing a book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clipart</a:t>
            </a:r>
          </a:p>
        </p:txBody>
      </p:sp>
    </p:spTree>
    <p:extLst>
      <p:ext uri="{BB962C8B-B14F-4D97-AF65-F5344CB8AC3E}">
        <p14:creationId xmlns:p14="http://schemas.microsoft.com/office/powerpoint/2010/main" val="396074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32A4-6061-464B-B66E-A0EEFA8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Friendliness / Writability(2)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F211C-01D3-48B3-A3DD-B41BB726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cRustacea</a:t>
            </a:r>
            <a:r>
              <a:rPr lang="en-US" dirty="0"/>
              <a:t> in Space - Status Meeting 4 - 2024-07-10</a:t>
            </a:r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7A46CE3-246F-48B8-AB9F-2FA6A0EAAE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3491202"/>
            <a:ext cx="10552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90162E-CE13-4B6A-A5F2-ACE2BA7F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2224886"/>
            <a:ext cx="81629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Lacks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-in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external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frameworks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-in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framework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cargo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simplifying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testing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processes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Code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Programmer-managed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prone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undefined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behavior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vulnerabilities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Enforces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-time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issues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6EA1E-6B3B-4155-B873-C6F58EC8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25" y="1957502"/>
            <a:ext cx="2959490" cy="294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B7F49D-9591-42C4-BAFF-F9B0E0FA70E5}"/>
              </a:ext>
            </a:extLst>
          </p:cNvPr>
          <p:cNvSpPr/>
          <p:nvPr/>
        </p:nvSpPr>
        <p:spPr>
          <a:xfrm>
            <a:off x="695325" y="4800470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small orange crab </a:t>
            </a:r>
            <a:r>
              <a:rPr lang="en-US" sz="700" dirty="0">
                <a:solidFill>
                  <a:srgbClr val="000000"/>
                </a:solidFill>
                <a:latin typeface="Arial" panose="020B0604020202020204"/>
              </a:rPr>
              <a:t>writing a book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clipart</a:t>
            </a:r>
          </a:p>
        </p:txBody>
      </p:sp>
    </p:spTree>
    <p:extLst>
      <p:ext uri="{BB962C8B-B14F-4D97-AF65-F5344CB8AC3E}">
        <p14:creationId xmlns:p14="http://schemas.microsoft.com/office/powerpoint/2010/main" val="219273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WP02: </a:t>
            </a:r>
            <a:r>
              <a:rPr lang="de-DE" dirty="0" err="1"/>
              <a:t>Conclusion</a:t>
            </a:r>
            <a:r>
              <a:rPr lang="de-DE" dirty="0"/>
              <a:t> &amp; Future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04171-B3FC-4EB9-8992-9B468030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remains a powerful and efficient language for systems programming</a:t>
            </a:r>
          </a:p>
          <a:p>
            <a:pPr lvl="1"/>
            <a:r>
              <a:rPr lang="en-US" dirty="0"/>
              <a:t>Will stay </a:t>
            </a:r>
            <a:r>
              <a:rPr lang="en-US" dirty="0">
                <a:sym typeface="Wingdings" panose="05000000000000000000" pitchFamily="2" charset="2"/>
              </a:rPr>
              <a:t> Legacy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Rust’s emphasis on safety and modern programming practices positions it as a strong contender for future development in performance and safety critical applications</a:t>
            </a:r>
          </a:p>
          <a:p>
            <a:pPr lvl="1"/>
            <a:r>
              <a:rPr lang="en-US" dirty="0"/>
              <a:t>New Applications might utilize it</a:t>
            </a:r>
          </a:p>
          <a:p>
            <a:endParaRPr lang="en-US" dirty="0"/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Including more services in the Rust implementation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 Complete implementation of PUS standards in Rust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BBCD3-7D48-4F59-9AE7-5029BA89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 - Status Meeting 4 - 2024-07-10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F9734B-00C0-40F6-8B9D-E0F63B6C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04" y="3866756"/>
            <a:ext cx="3971960" cy="22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080670C0-B800-4A64-8D83-FAD45FF44E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87"/>
          <a:stretch/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F412ECB-FC0B-4067-9BB3-9A9BFE8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WP03: PA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critical</a:t>
            </a:r>
            <a:br>
              <a:rPr lang="de-DE" dirty="0"/>
            </a:b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rust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2431B8-0F6F-BD50-A605-232A6925D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4CDC112-86FF-43AB-B9CF-E8B4EDB92D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8CEEF6-4FA9-478E-B154-39D2EDC1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57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Questions </a:t>
            </a:r>
            <a:r>
              <a:rPr lang="de-DE" dirty="0" err="1"/>
              <a:t>investigated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95625"/>
            <a:ext cx="5023830" cy="4428999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How</a:t>
            </a:r>
            <a:r>
              <a:rPr lang="de-DE" dirty="0"/>
              <a:t> easy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code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Rust? 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Are all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 </a:t>
            </a:r>
            <a:r>
              <a:rPr lang="de-DE" dirty="0" err="1"/>
              <a:t>needed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 Rust code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ECSS </a:t>
            </a:r>
            <a:r>
              <a:rPr lang="de-DE" dirty="0" err="1"/>
              <a:t>standards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Rust </a:t>
            </a:r>
            <a:r>
              <a:rPr lang="de-DE" dirty="0" err="1"/>
              <a:t>simplify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?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4" y="1487788"/>
            <a:ext cx="3720157" cy="439824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 Rust Code?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3A4E55-CDE0-4D56-B102-F56B33356526}"/>
              </a:ext>
            </a:extLst>
          </p:cNvPr>
          <p:cNvGrpSpPr/>
          <p:nvPr/>
        </p:nvGrpSpPr>
        <p:grpSpPr>
          <a:xfrm>
            <a:off x="6173585" y="1253836"/>
            <a:ext cx="6096000" cy="5111809"/>
            <a:chOff x="6173585" y="1253836"/>
            <a:chExt cx="6096000" cy="51118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5E3AA9-E974-45E2-9885-899444F6B3FD}"/>
                </a:ext>
              </a:extLst>
            </p:cNvPr>
            <p:cNvGrpSpPr/>
            <p:nvPr/>
          </p:nvGrpSpPr>
          <p:grpSpPr>
            <a:xfrm>
              <a:off x="6173585" y="1253836"/>
              <a:ext cx="4882342" cy="4882342"/>
              <a:chOff x="6173585" y="1253836"/>
              <a:chExt cx="4882342" cy="48823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79A57F-0309-431A-9DAD-2932CA1C9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85" y="1253836"/>
                <a:ext cx="4882342" cy="48823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6F3AB7-F790-40C7-AAFF-1F8610D00495}"/>
                  </a:ext>
                </a:extLst>
              </p:cNvPr>
              <p:cNvSpPr>
                <a:spLocks/>
              </p:cNvSpPr>
              <p:nvPr/>
            </p:nvSpPr>
            <p:spPr>
              <a:xfrm rot="9453755">
                <a:off x="8880821" y="5104303"/>
                <a:ext cx="210846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3000003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ECSS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B8C23C-54F2-44E3-9E46-B5FCB09BF1BB}"/>
                </a:ext>
              </a:extLst>
            </p:cNvPr>
            <p:cNvSpPr/>
            <p:nvPr/>
          </p:nvSpPr>
          <p:spPr>
            <a:xfrm>
              <a:off x="6173585" y="6165590"/>
              <a:ext cx="6096000" cy="200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00" dirty="0"/>
                <a:t>A small orange crab wearing glasses sits on a big book cartoon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7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</a:t>
            </a:r>
            <a:r>
              <a:rPr lang="de-DE" dirty="0" err="1"/>
              <a:t>Activities</a:t>
            </a:r>
            <a:r>
              <a:rPr lang="de-DE" dirty="0"/>
              <a:t> and </a:t>
            </a:r>
            <a:r>
              <a:rPr lang="de-DE" dirty="0" err="1"/>
              <a:t>deliverables</a:t>
            </a:r>
            <a:r>
              <a:rPr lang="de-DE" dirty="0"/>
              <a:t> – M01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04171-B3FC-4EB9-8992-9B468030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18661"/>
            <a:ext cx="10801349" cy="48958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29 and 14 requirements from the ECSS-Q-ST-80C and ECSS-EST-40C were respectively selected as key parts of the software technology aspect</a:t>
            </a:r>
          </a:p>
          <a:p>
            <a:endParaRPr lang="en-US" b="1" dirty="0"/>
          </a:p>
          <a:p>
            <a:r>
              <a:rPr lang="en-US" b="1" dirty="0"/>
              <a:t>Deliverable: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/>
              <a:t> </a:t>
            </a:r>
            <a:r>
              <a:rPr lang="en-US" b="1" dirty="0"/>
              <a:t>High-level analysis report of each of these requirements in regards to the Rust language and its features </a:t>
            </a:r>
            <a:br>
              <a:rPr lang="en-US" dirty="0"/>
            </a:b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E1AB3FE-6D74-470A-B7BB-4DF1A1A969C9}"/>
              </a:ext>
            </a:extLst>
          </p:cNvPr>
          <p:cNvSpPr txBox="1">
            <a:spLocks/>
          </p:cNvSpPr>
          <p:nvPr/>
        </p:nvSpPr>
        <p:spPr>
          <a:xfrm>
            <a:off x="847725" y="1471061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0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</a:t>
            </a:r>
            <a:r>
              <a:rPr lang="de-DE" dirty="0" err="1"/>
              <a:t>Activities</a:t>
            </a:r>
            <a:r>
              <a:rPr lang="de-DE" dirty="0"/>
              <a:t> and </a:t>
            </a:r>
            <a:r>
              <a:rPr lang="de-DE" dirty="0" err="1"/>
              <a:t>deliverables</a:t>
            </a:r>
            <a:r>
              <a:rPr lang="de-DE" dirty="0"/>
              <a:t> – M02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F34D883-56E5-4B37-ACAC-4C700B21EE7E}"/>
              </a:ext>
            </a:extLst>
          </p:cNvPr>
          <p:cNvSpPr txBox="1">
            <a:spLocks/>
          </p:cNvSpPr>
          <p:nvPr/>
        </p:nvSpPr>
        <p:spPr>
          <a:xfrm>
            <a:off x="847725" y="1471061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testing, static analysis and coverage tools were analyzed and surveyed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→"/>
            </a:pPr>
            <a:r>
              <a:rPr lang="en-US" b="1" dirty="0"/>
              <a:t> Deliverable: Report containing highlights of the tools and initial study on them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8398F92-B59F-43F8-9BDD-8F1150A784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5324" y="2024146"/>
          <a:ext cx="1080135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3025997717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616760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Surveyed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5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Static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rustc</a:t>
                      </a:r>
                      <a:endParaRPr lang="en-US" dirty="0"/>
                    </a:p>
                    <a:p>
                      <a:r>
                        <a:rPr lang="en-US" dirty="0"/>
                        <a:t>rust-</a:t>
                      </a:r>
                      <a:r>
                        <a:rPr lang="en-US" dirty="0" err="1"/>
                        <a:t>clippy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9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cargo-test</a:t>
                      </a:r>
                    </a:p>
                    <a:p>
                      <a:r>
                        <a:rPr lang="en-US" dirty="0"/>
                        <a:t>cargo-</a:t>
                      </a:r>
                      <a:r>
                        <a:rPr lang="en-US" dirty="0" err="1"/>
                        <a:t>nextest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3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llvm-cov</a:t>
                      </a:r>
                      <a:r>
                        <a:rPr lang="en-US" b="1" dirty="0"/>
                        <a:t> (instrumentation-based)</a:t>
                      </a:r>
                    </a:p>
                    <a:p>
                      <a:r>
                        <a:rPr lang="en-US" dirty="0"/>
                        <a:t>clang (source-based)</a:t>
                      </a:r>
                    </a:p>
                    <a:p>
                      <a:r>
                        <a:rPr lang="en-US" b="1" dirty="0">
                          <a:effectLst/>
                        </a:rPr>
                        <a:t>cargo-tarpaulin*</a:t>
                      </a:r>
                    </a:p>
                    <a:p>
                      <a:r>
                        <a:rPr lang="en-US" dirty="0" err="1">
                          <a:effectLst/>
                        </a:rPr>
                        <a:t>grcov</a:t>
                      </a:r>
                      <a:r>
                        <a:rPr lang="en-US" b="1" dirty="0">
                          <a:effectLst/>
                        </a:rPr>
                        <a:t>*</a:t>
                      </a:r>
                    </a:p>
                    <a:p>
                      <a:r>
                        <a:rPr lang="en-US" dirty="0" err="1">
                          <a:effectLst/>
                        </a:rPr>
                        <a:t>kcov</a:t>
                      </a:r>
                      <a:r>
                        <a:rPr lang="en-US" b="1" dirty="0">
                          <a:effectLst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56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6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</a:t>
            </a:r>
            <a:r>
              <a:rPr lang="de-DE" dirty="0" err="1"/>
              <a:t>Activities</a:t>
            </a:r>
            <a:r>
              <a:rPr lang="de-DE" dirty="0"/>
              <a:t> and </a:t>
            </a:r>
            <a:r>
              <a:rPr lang="de-DE" dirty="0" err="1"/>
              <a:t>deliverables</a:t>
            </a:r>
            <a:r>
              <a:rPr lang="de-DE" dirty="0"/>
              <a:t> – M03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04171-B3FC-4EB9-8992-9B468030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18661"/>
            <a:ext cx="10801349" cy="48958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B810A7-BD8A-454A-951A-CA9A4719D64E}"/>
              </a:ext>
            </a:extLst>
          </p:cNvPr>
          <p:cNvSpPr txBox="1">
            <a:spLocks/>
          </p:cNvSpPr>
          <p:nvPr/>
        </p:nvSpPr>
        <p:spPr>
          <a:xfrm>
            <a:off x="847725" y="1471061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Evaluation of unit testing tools, static analysis and code coverage tools: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cargo test </a:t>
            </a:r>
            <a:r>
              <a:rPr lang="en-US" dirty="0"/>
              <a:t>and </a:t>
            </a:r>
            <a:r>
              <a:rPr lang="en-US" i="1" dirty="0" err="1"/>
              <a:t>nextest</a:t>
            </a:r>
            <a:endParaRPr lang="en-US" i="1" dirty="0"/>
          </a:p>
          <a:p>
            <a:pPr lvl="1"/>
            <a:r>
              <a:rPr lang="en-US" i="1" dirty="0" err="1"/>
              <a:t>rustc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rust-</a:t>
            </a:r>
            <a:r>
              <a:rPr lang="en-US" i="1" dirty="0" err="1"/>
              <a:t>clippy</a:t>
            </a:r>
            <a:endParaRPr lang="en-US" i="1" dirty="0"/>
          </a:p>
          <a:p>
            <a:pPr lvl="1"/>
            <a:r>
              <a:rPr lang="en-US" i="1" dirty="0"/>
              <a:t>LLVM instrumentation-based </a:t>
            </a:r>
            <a:r>
              <a:rPr lang="en-US" dirty="0"/>
              <a:t>and </a:t>
            </a:r>
            <a:r>
              <a:rPr lang="en-US" i="1" dirty="0"/>
              <a:t>tarpaulin</a:t>
            </a:r>
          </a:p>
          <a:p>
            <a:pPr lvl="1"/>
            <a:r>
              <a:rPr lang="en-US" b="1" i="1" dirty="0"/>
              <a:t>Deliverables:</a:t>
            </a:r>
            <a:endParaRPr lang="en-US" b="1" dirty="0"/>
          </a:p>
          <a:p>
            <a:pPr lvl="2">
              <a:buFont typeface="Arial" panose="020B0604020202020204" pitchFamily="34" charset="0"/>
              <a:buChar char="→"/>
            </a:pPr>
            <a:r>
              <a:rPr lang="en-US" dirty="0"/>
              <a:t> </a:t>
            </a:r>
            <a:r>
              <a:rPr lang="en-US" b="1" dirty="0"/>
              <a:t>DEMO</a:t>
            </a:r>
          </a:p>
          <a:p>
            <a:pPr lvl="2">
              <a:buFont typeface="Arial" panose="020B0604020202020204" pitchFamily="34" charset="0"/>
              <a:buChar char="→"/>
            </a:pPr>
            <a:r>
              <a:rPr lang="en-US" b="1" dirty="0"/>
              <a:t> Final activity report with evaluation of these tools within Rust application from WP02 and discussion about impact on ECSS-Q-ST-80C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93EC3C-E2F6-48FD-8C0A-63197727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structure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82CB61-10B6-4B34-8AF1-6D868525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857875" cy="4428999"/>
          </a:xfrm>
        </p:spPr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on </a:t>
            </a:r>
            <a:r>
              <a:rPr lang="de-DE" dirty="0" err="1"/>
              <a:t>embedded</a:t>
            </a:r>
            <a:r>
              <a:rPr lang="de-DE" dirty="0"/>
              <a:t> </a:t>
            </a:r>
            <a:r>
              <a:rPr lang="de-DE" dirty="0" err="1"/>
              <a:t>targets</a:t>
            </a:r>
            <a:endParaRPr lang="de-DE" dirty="0"/>
          </a:p>
          <a:p>
            <a:r>
              <a:rPr lang="de-DE" dirty="0"/>
              <a:t>E</a:t>
            </a:r>
            <a:r>
              <a:rPr lang="en-US" dirty="0" err="1"/>
              <a:t>xecution</a:t>
            </a:r>
            <a:r>
              <a:rPr lang="en-US" dirty="0"/>
              <a:t> on RTEMS operating system</a:t>
            </a:r>
          </a:p>
          <a:p>
            <a:endParaRPr lang="de-DE" dirty="0"/>
          </a:p>
          <a:p>
            <a:r>
              <a:rPr lang="de-DE" dirty="0"/>
              <a:t>D</a:t>
            </a:r>
            <a:r>
              <a:rPr lang="en-US" dirty="0" err="1"/>
              <a:t>eveloper</a:t>
            </a:r>
            <a:r>
              <a:rPr lang="en-US" dirty="0"/>
              <a:t> friendliness</a:t>
            </a:r>
          </a:p>
          <a:p>
            <a:r>
              <a:rPr lang="de-DE" dirty="0"/>
              <a:t>I</a:t>
            </a:r>
            <a:r>
              <a:rPr lang="en-US" dirty="0" err="1"/>
              <a:t>ntegration</a:t>
            </a:r>
            <a:r>
              <a:rPr lang="en-US" dirty="0"/>
              <a:t> with legacy C-code</a:t>
            </a:r>
          </a:p>
          <a:p>
            <a:endParaRPr lang="de-DE" dirty="0"/>
          </a:p>
          <a:p>
            <a:r>
              <a:rPr lang="de-DE" dirty="0"/>
              <a:t>ECSS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conformity</a:t>
            </a:r>
            <a:endParaRPr lang="de-DE" dirty="0"/>
          </a:p>
          <a:p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effort</a:t>
            </a:r>
            <a:endParaRPr lang="en-US" dirty="0"/>
          </a:p>
          <a:p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0F2B-C74E-43AE-8A49-A91DB4A48F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Kick-Off meeting, 2023-02-03</a:t>
            </a:r>
            <a:endParaRPr lang="de-DE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01F5369-43E1-4758-9479-EF7DC7EE0390}"/>
              </a:ext>
            </a:extLst>
          </p:cNvPr>
          <p:cNvSpPr/>
          <p:nvPr/>
        </p:nvSpPr>
        <p:spPr>
          <a:xfrm>
            <a:off x="6981826" y="2095625"/>
            <a:ext cx="552450" cy="985286"/>
          </a:xfrm>
          <a:prstGeom prst="rightBrace">
            <a:avLst>
              <a:gd name="adj1" fmla="val 2385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0646769-25FD-4E82-99C8-3FCBEDA63A15}"/>
              </a:ext>
            </a:extLst>
          </p:cNvPr>
          <p:cNvSpPr/>
          <p:nvPr/>
        </p:nvSpPr>
        <p:spPr>
          <a:xfrm>
            <a:off x="6981826" y="3562475"/>
            <a:ext cx="552450" cy="985286"/>
          </a:xfrm>
          <a:prstGeom prst="rightBrace">
            <a:avLst>
              <a:gd name="adj1" fmla="val 2385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FB219A8-E22C-4CF1-B1A0-5CED217F15EC}"/>
              </a:ext>
            </a:extLst>
          </p:cNvPr>
          <p:cNvSpPr/>
          <p:nvPr/>
        </p:nvSpPr>
        <p:spPr>
          <a:xfrm>
            <a:off x="6981826" y="5029325"/>
            <a:ext cx="552450" cy="985286"/>
          </a:xfrm>
          <a:prstGeom prst="rightBrace">
            <a:avLst>
              <a:gd name="adj1" fmla="val 2385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5CB52-A168-4F35-9E0F-85286AE04A8D}"/>
              </a:ext>
            </a:extLst>
          </p:cNvPr>
          <p:cNvSpPr txBox="1"/>
          <p:nvPr/>
        </p:nvSpPr>
        <p:spPr>
          <a:xfrm>
            <a:off x="8858250" y="2295880"/>
            <a:ext cx="145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WP01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A9B10-6AD7-47EE-896D-3B0D002229CF}"/>
              </a:ext>
            </a:extLst>
          </p:cNvPr>
          <p:cNvSpPr txBox="1"/>
          <p:nvPr/>
        </p:nvSpPr>
        <p:spPr>
          <a:xfrm>
            <a:off x="8858250" y="3762730"/>
            <a:ext cx="145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WP02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D1156-69FF-4250-AABB-5D1737262047}"/>
              </a:ext>
            </a:extLst>
          </p:cNvPr>
          <p:cNvSpPr txBox="1"/>
          <p:nvPr/>
        </p:nvSpPr>
        <p:spPr>
          <a:xfrm>
            <a:off x="8858249" y="5229580"/>
            <a:ext cx="145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WP03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578F-ED9A-426D-AB5E-0CB9AEF1D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468755F-FA42-4736-8C88-F52E5D0A4E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6611638" cy="439824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/>
              <a:t>Evaluate</a:t>
            </a:r>
            <a:r>
              <a:rPr lang="de-DE" dirty="0"/>
              <a:t> Rust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spacecraft</a:t>
            </a:r>
            <a:r>
              <a:rPr lang="de-DE" dirty="0"/>
              <a:t> </a:t>
            </a:r>
            <a:r>
              <a:rPr lang="de-DE" dirty="0" err="1"/>
              <a:t>onboard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regarding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9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Questions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95625"/>
            <a:ext cx="5023830" cy="4428999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easy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code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Rust? 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/>
              <a:t> Rust’s strong focus on compilation allows to:</a:t>
            </a:r>
          </a:p>
          <a:p>
            <a:pPr lvl="2">
              <a:buFont typeface="Arial" panose="020B0604020202020204" pitchFamily="34" charset="0"/>
              <a:buChar char="→"/>
            </a:pPr>
            <a:r>
              <a:rPr lang="en-US" dirty="0"/>
              <a:t> Use </a:t>
            </a:r>
            <a:r>
              <a:rPr lang="en-US" i="1" dirty="0" err="1"/>
              <a:t>rustc</a:t>
            </a:r>
            <a:r>
              <a:rPr lang="en-US" i="1" dirty="0"/>
              <a:t> </a:t>
            </a:r>
            <a:r>
              <a:rPr lang="en-US" dirty="0"/>
              <a:t>as static code analysis tool</a:t>
            </a:r>
          </a:p>
          <a:p>
            <a:pPr lvl="2">
              <a:buFont typeface="Arial" panose="020B0604020202020204" pitchFamily="34" charset="0"/>
              <a:buChar char="→"/>
            </a:pPr>
            <a:r>
              <a:rPr lang="en-US" dirty="0"/>
              <a:t> Get instrumentation-based code coverage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/>
              <a:t> The Rust’s package manager, </a:t>
            </a:r>
            <a:r>
              <a:rPr lang="en-US" i="1" dirty="0"/>
              <a:t>cargo</a:t>
            </a:r>
            <a:r>
              <a:rPr lang="en-US" dirty="0"/>
              <a:t>, contains different libraries to obtain such metrics (e.g. </a:t>
            </a:r>
            <a:r>
              <a:rPr lang="en-US" i="1" dirty="0"/>
              <a:t>cargo test</a:t>
            </a:r>
            <a:r>
              <a:rPr lang="en-US" dirty="0"/>
              <a:t>, </a:t>
            </a:r>
            <a:r>
              <a:rPr lang="en-US" i="1" dirty="0" err="1"/>
              <a:t>nextest</a:t>
            </a:r>
            <a:r>
              <a:rPr lang="en-US" dirty="0"/>
              <a:t>, </a:t>
            </a:r>
            <a:r>
              <a:rPr lang="en-US" i="1" dirty="0"/>
              <a:t>tarpaulin</a:t>
            </a:r>
            <a:r>
              <a:rPr lang="en-US" dirty="0"/>
              <a:t>, </a:t>
            </a:r>
            <a:r>
              <a:rPr lang="en-US" i="1" dirty="0"/>
              <a:t>rust-</a:t>
            </a:r>
            <a:r>
              <a:rPr lang="en-US" i="1" dirty="0" err="1"/>
              <a:t>clippy</a:t>
            </a:r>
            <a:r>
              <a:rPr lang="en-US" dirty="0"/>
              <a:t>) </a:t>
            </a:r>
            <a:br>
              <a:rPr lang="en-US" dirty="0"/>
            </a:b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744870" cy="439824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 Rust Code?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3A4E55-CDE0-4D56-B102-F56B33356526}"/>
              </a:ext>
            </a:extLst>
          </p:cNvPr>
          <p:cNvGrpSpPr/>
          <p:nvPr/>
        </p:nvGrpSpPr>
        <p:grpSpPr>
          <a:xfrm>
            <a:off x="6173585" y="1253836"/>
            <a:ext cx="6096000" cy="5111809"/>
            <a:chOff x="6173585" y="1253836"/>
            <a:chExt cx="6096000" cy="51118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5E3AA9-E974-45E2-9885-899444F6B3FD}"/>
                </a:ext>
              </a:extLst>
            </p:cNvPr>
            <p:cNvGrpSpPr/>
            <p:nvPr/>
          </p:nvGrpSpPr>
          <p:grpSpPr>
            <a:xfrm>
              <a:off x="6173585" y="1253836"/>
              <a:ext cx="4882342" cy="4882342"/>
              <a:chOff x="6173585" y="1253836"/>
              <a:chExt cx="4882342" cy="48823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79A57F-0309-431A-9DAD-2932CA1C9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85" y="1253836"/>
                <a:ext cx="4882342" cy="4882342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6F3AB7-F790-40C7-AAFF-1F8610D00495}"/>
                  </a:ext>
                </a:extLst>
              </p:cNvPr>
              <p:cNvSpPr>
                <a:spLocks/>
              </p:cNvSpPr>
              <p:nvPr/>
            </p:nvSpPr>
            <p:spPr>
              <a:xfrm rot="9453755">
                <a:off x="8880821" y="5104303"/>
                <a:ext cx="210846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3000003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ECSS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B8C23C-54F2-44E3-9E46-B5FCB09BF1BB}"/>
                </a:ext>
              </a:extLst>
            </p:cNvPr>
            <p:cNvSpPr/>
            <p:nvPr/>
          </p:nvSpPr>
          <p:spPr>
            <a:xfrm>
              <a:off x="6173585" y="6165590"/>
              <a:ext cx="6096000" cy="200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00" dirty="0"/>
                <a:t>A small orange crab wearing glasses sits on a big book cartoon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105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Questions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95625"/>
            <a:ext cx="5023830" cy="4428999"/>
          </a:xfrm>
        </p:spPr>
        <p:txBody>
          <a:bodyPr>
            <a:normAutofit/>
          </a:bodyPr>
          <a:lstStyle/>
          <a:p>
            <a:r>
              <a:rPr lang="de-DE" dirty="0"/>
              <a:t>Are all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 </a:t>
            </a:r>
            <a:r>
              <a:rPr lang="de-DE" dirty="0" err="1"/>
              <a:t>needed</a:t>
            </a:r>
            <a:r>
              <a:rPr lang="de-DE" dirty="0"/>
              <a:t>?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, code </a:t>
            </a:r>
            <a:r>
              <a:rPr lang="de-DE" dirty="0" err="1"/>
              <a:t>coverage</a:t>
            </a:r>
            <a:r>
              <a:rPr lang="de-DE" dirty="0"/>
              <a:t> and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:</a:t>
            </a:r>
          </a:p>
          <a:p>
            <a:pPr lvl="2">
              <a:buFont typeface="Arial" panose="020B0604020202020204" pitchFamily="34" charset="0"/>
              <a:buChar char="→"/>
            </a:pPr>
            <a:r>
              <a:rPr lang="de-DE" dirty="0"/>
              <a:t> Unit </a:t>
            </a:r>
            <a:r>
              <a:rPr lang="de-DE" dirty="0" err="1"/>
              <a:t>testing</a:t>
            </a:r>
            <a:r>
              <a:rPr lang="de-DE" dirty="0"/>
              <a:t> and code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pPr lvl="2">
              <a:buFont typeface="Arial" panose="020B0604020202020204" pitchFamily="34" charset="0"/>
              <a:buChar char="→"/>
            </a:pPr>
            <a:r>
              <a:rPr lang="de-DE" dirty="0"/>
              <a:t> Further </a:t>
            </a:r>
            <a:r>
              <a:rPr lang="de-DE" dirty="0" err="1"/>
              <a:t>evaluation</a:t>
            </a:r>
            <a:r>
              <a:rPr lang="de-DE" dirty="0"/>
              <a:t> on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:</a:t>
            </a:r>
          </a:p>
          <a:p>
            <a:pPr lvl="3">
              <a:buFont typeface="Arial" panose="020B0604020202020204" pitchFamily="34" charset="0"/>
              <a:buChar char="→"/>
            </a:pPr>
            <a:r>
              <a:rPr lang="de-DE" dirty="0"/>
              <a:t> The Rust </a:t>
            </a:r>
            <a:r>
              <a:rPr lang="de-DE" dirty="0" err="1"/>
              <a:t>compiler</a:t>
            </a:r>
            <a:r>
              <a:rPr lang="de-DE" dirty="0"/>
              <a:t> and </a:t>
            </a:r>
            <a:r>
              <a:rPr lang="de-DE" dirty="0" err="1"/>
              <a:t>rust-clippy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a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lints</a:t>
            </a:r>
            <a:r>
              <a:rPr lang="de-DE" dirty="0"/>
              <a:t>. This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?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3A4E55-CDE0-4D56-B102-F56B33356526}"/>
              </a:ext>
            </a:extLst>
          </p:cNvPr>
          <p:cNvGrpSpPr/>
          <p:nvPr/>
        </p:nvGrpSpPr>
        <p:grpSpPr>
          <a:xfrm>
            <a:off x="6173585" y="1253836"/>
            <a:ext cx="6096000" cy="5111809"/>
            <a:chOff x="6173585" y="1253836"/>
            <a:chExt cx="6096000" cy="51118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5E3AA9-E974-45E2-9885-899444F6B3FD}"/>
                </a:ext>
              </a:extLst>
            </p:cNvPr>
            <p:cNvGrpSpPr/>
            <p:nvPr/>
          </p:nvGrpSpPr>
          <p:grpSpPr>
            <a:xfrm>
              <a:off x="6173585" y="1253836"/>
              <a:ext cx="4882342" cy="4882342"/>
              <a:chOff x="6173585" y="1253836"/>
              <a:chExt cx="4882342" cy="48823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79A57F-0309-431A-9DAD-2932CA1C9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85" y="1253836"/>
                <a:ext cx="4882342" cy="4882342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6F3AB7-F790-40C7-AAFF-1F8610D00495}"/>
                  </a:ext>
                </a:extLst>
              </p:cNvPr>
              <p:cNvSpPr>
                <a:spLocks/>
              </p:cNvSpPr>
              <p:nvPr/>
            </p:nvSpPr>
            <p:spPr>
              <a:xfrm rot="9453755">
                <a:off x="8880821" y="5104303"/>
                <a:ext cx="210846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3000003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ECSS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B8C23C-54F2-44E3-9E46-B5FCB09BF1BB}"/>
                </a:ext>
              </a:extLst>
            </p:cNvPr>
            <p:cNvSpPr/>
            <p:nvPr/>
          </p:nvSpPr>
          <p:spPr>
            <a:xfrm>
              <a:off x="6173585" y="6165590"/>
              <a:ext cx="6096000" cy="200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00" dirty="0"/>
                <a:t>A small orange crab wearing glasses sits on a big book cartoon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07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Questions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95625"/>
            <a:ext cx="5023830" cy="4428999"/>
          </a:xfrm>
        </p:spPr>
        <p:txBody>
          <a:bodyPr>
            <a:normAutofit/>
          </a:bodyPr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 Rust code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ECSS </a:t>
            </a:r>
            <a:r>
              <a:rPr lang="de-DE" dirty="0" err="1"/>
              <a:t>standards</a:t>
            </a:r>
            <a:r>
              <a:rPr lang="de-DE" dirty="0"/>
              <a:t>?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</a:t>
            </a:r>
            <a:r>
              <a:rPr lang="de-DE" b="1" dirty="0"/>
              <a:t>29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ECSS-Q-ST-80C and </a:t>
            </a:r>
            <a:r>
              <a:rPr lang="de-DE" b="1" dirty="0"/>
              <a:t>14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ECSS-E-ST-40C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potentially</a:t>
            </a:r>
            <a:r>
              <a:rPr lang="de-DE" dirty="0"/>
              <a:t> </a:t>
            </a:r>
            <a:r>
              <a:rPr lang="de-DE" dirty="0" err="1"/>
              <a:t>impacted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Rust </a:t>
            </a:r>
            <a:r>
              <a:rPr lang="de-DE" dirty="0" err="1"/>
              <a:t>features</a:t>
            </a:r>
            <a:endParaRPr lang="de-DE" dirty="0"/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</a:t>
            </a:r>
            <a:r>
              <a:rPr lang="de-DE" b="1" dirty="0"/>
              <a:t>1</a:t>
            </a:r>
            <a:r>
              <a:rPr lang="de-DE" dirty="0"/>
              <a:t> </a:t>
            </a:r>
            <a:r>
              <a:rPr lang="de-DE" dirty="0" err="1"/>
              <a:t>requirement</a:t>
            </a:r>
            <a:r>
              <a:rPr lang="de-DE" dirty="0"/>
              <a:t> and </a:t>
            </a:r>
            <a:r>
              <a:rPr lang="de-DE" b="1" dirty="0"/>
              <a:t>13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on ECSS-Q-ST-80C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and partial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respectively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, code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?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3A4E55-CDE0-4D56-B102-F56B33356526}"/>
              </a:ext>
            </a:extLst>
          </p:cNvPr>
          <p:cNvGrpSpPr/>
          <p:nvPr/>
        </p:nvGrpSpPr>
        <p:grpSpPr>
          <a:xfrm>
            <a:off x="6173585" y="1253836"/>
            <a:ext cx="6096000" cy="5111809"/>
            <a:chOff x="6173585" y="1253836"/>
            <a:chExt cx="6096000" cy="51118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5E3AA9-E974-45E2-9885-899444F6B3FD}"/>
                </a:ext>
              </a:extLst>
            </p:cNvPr>
            <p:cNvGrpSpPr/>
            <p:nvPr/>
          </p:nvGrpSpPr>
          <p:grpSpPr>
            <a:xfrm>
              <a:off x="6173585" y="1253836"/>
              <a:ext cx="4882342" cy="4882342"/>
              <a:chOff x="6173585" y="1253836"/>
              <a:chExt cx="4882342" cy="48823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79A57F-0309-431A-9DAD-2932CA1C9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85" y="1253836"/>
                <a:ext cx="4882342" cy="4882342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6F3AB7-F790-40C7-AAFF-1F8610D00495}"/>
                  </a:ext>
                </a:extLst>
              </p:cNvPr>
              <p:cNvSpPr>
                <a:spLocks/>
              </p:cNvSpPr>
              <p:nvPr/>
            </p:nvSpPr>
            <p:spPr>
              <a:xfrm rot="9453755">
                <a:off x="8880821" y="5104303"/>
                <a:ext cx="210846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3000003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ECSS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B8C23C-54F2-44E3-9E46-B5FCB09BF1BB}"/>
                </a:ext>
              </a:extLst>
            </p:cNvPr>
            <p:cNvSpPr/>
            <p:nvPr/>
          </p:nvSpPr>
          <p:spPr>
            <a:xfrm>
              <a:off x="6173585" y="6165590"/>
              <a:ext cx="6096000" cy="200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00" dirty="0"/>
                <a:t>A small orange crab wearing glasses sits on a big book cartoon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967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</a:t>
            </a:r>
            <a:r>
              <a:rPr lang="de-DE" dirty="0" err="1"/>
              <a:t>Qustions</a:t>
            </a:r>
            <a:r>
              <a:rPr lang="de-DE" dirty="0"/>
              <a:t>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99352"/>
            <a:ext cx="9376586" cy="439824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 Rust code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ECSS </a:t>
            </a:r>
            <a:r>
              <a:rPr lang="de-DE" dirty="0" err="1"/>
              <a:t>standards</a:t>
            </a:r>
            <a:r>
              <a:rPr lang="de-DE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6" y="878837"/>
            <a:ext cx="3482038" cy="439824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012261-7152-4579-BE44-BE7FE453E6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5325" y="1864123"/>
          <a:ext cx="11061246" cy="484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055">
                  <a:extLst>
                    <a:ext uri="{9D8B030D-6E8A-4147-A177-3AD203B41FA5}">
                      <a16:colId xmlns:a16="http://schemas.microsoft.com/office/drawing/2014/main" val="960467884"/>
                    </a:ext>
                  </a:extLst>
                </a:gridCol>
                <a:gridCol w="1980689">
                  <a:extLst>
                    <a:ext uri="{9D8B030D-6E8A-4147-A177-3AD203B41FA5}">
                      <a16:colId xmlns:a16="http://schemas.microsoft.com/office/drawing/2014/main" val="2748438257"/>
                    </a:ext>
                  </a:extLst>
                </a:gridCol>
                <a:gridCol w="6279502">
                  <a:extLst>
                    <a:ext uri="{9D8B030D-6E8A-4147-A177-3AD203B41FA5}">
                      <a16:colId xmlns:a16="http://schemas.microsoft.com/office/drawing/2014/main" val="2416543975"/>
                    </a:ext>
                  </a:extLst>
                </a:gridCol>
              </a:tblGrid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ECSS-Q-ST-80C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from tools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Future actions for complete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61634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5.2.1.1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3187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5.2.1.3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8387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5.2.1.4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991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5.2.5.1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8972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technology maturity aspects from the tools 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3306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5.3.2.1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technology maturity aspects from the tools 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5798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5.3.2.2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66580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5.6.1.2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Further analysis on other code coverage tools and unit testing tools’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83763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5.6.2.1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Further analysis on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1520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6.2.2.2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502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6.2.2.3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19762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6.2.3.2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Further analysis on other code coverage tools and unit testing tools’ performance.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56386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6.2.3.4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09287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6.2.5.1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5705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6.2.6.1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420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416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Questions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99352"/>
            <a:ext cx="9376586" cy="439824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 Rust code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ECSS </a:t>
            </a:r>
            <a:r>
              <a:rPr lang="de-DE" dirty="0" err="1"/>
              <a:t>standards</a:t>
            </a:r>
            <a:r>
              <a:rPr lang="de-DE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6" y="878837"/>
            <a:ext cx="3482038" cy="439824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012261-7152-4579-BE44-BE7FE453E6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5324" y="1864123"/>
          <a:ext cx="11219868" cy="470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956">
                  <a:extLst>
                    <a:ext uri="{9D8B030D-6E8A-4147-A177-3AD203B41FA5}">
                      <a16:colId xmlns:a16="http://schemas.microsoft.com/office/drawing/2014/main" val="960467884"/>
                    </a:ext>
                  </a:extLst>
                </a:gridCol>
                <a:gridCol w="2068157">
                  <a:extLst>
                    <a:ext uri="{9D8B030D-6E8A-4147-A177-3AD203B41FA5}">
                      <a16:colId xmlns:a16="http://schemas.microsoft.com/office/drawing/2014/main" val="2748438257"/>
                    </a:ext>
                  </a:extLst>
                </a:gridCol>
                <a:gridCol w="5411755">
                  <a:extLst>
                    <a:ext uri="{9D8B030D-6E8A-4147-A177-3AD203B41FA5}">
                      <a16:colId xmlns:a16="http://schemas.microsoft.com/office/drawing/2014/main" val="2416543975"/>
                    </a:ext>
                  </a:extLst>
                </a:gridCol>
              </a:tblGrid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ECSS-Q-ST-80C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from tools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Future actions for complete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61634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6.2.6.2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3187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6.2.7.2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8387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6.2.7.3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991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6.2.7.4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8972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6.2.7.7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3306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6.3.4.1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5798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6.3.4.2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66580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6.3.4.4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83763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6.3.4.5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1520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6.3.5.32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502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6.3.7.2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28027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7.1.4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Evaluation on Rust compiler and static analysis metrics. Further analysis on other code coverage tools and unit testing tools’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19762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7.1.5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Further analysis on other code coverage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563865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r>
                        <a:rPr lang="en-US" sz="1200" dirty="0"/>
                        <a:t>7.2.2.1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09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77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79705-1059-433E-B04F-DCE3B8C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Questions &amp; </a:t>
            </a:r>
            <a:r>
              <a:rPr lang="de-DE" dirty="0" err="1"/>
              <a:t>Answers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245BF-8F3C-49EE-8F56-E74ACF1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95625"/>
            <a:ext cx="5023830" cy="4428999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Rust </a:t>
            </a:r>
            <a:r>
              <a:rPr lang="de-DE" dirty="0" err="1"/>
              <a:t>simplify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?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Memory </a:t>
            </a:r>
            <a:r>
              <a:rPr lang="de-DE" dirty="0" err="1"/>
              <a:t>safety</a:t>
            </a:r>
            <a:r>
              <a:rPr lang="de-DE" dirty="0"/>
              <a:t> and </a:t>
            </a:r>
            <a:r>
              <a:rPr lang="de-DE" dirty="0" err="1"/>
              <a:t>Rust‘s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concurrency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positively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activites</a:t>
            </a:r>
            <a:r>
              <a:rPr lang="de-DE" dirty="0"/>
              <a:t>.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</a:t>
            </a:r>
            <a:r>
              <a:rPr lang="de-DE" i="1" dirty="0" err="1"/>
              <a:t>cargo</a:t>
            </a:r>
            <a:r>
              <a:rPr lang="de-DE" i="1" dirty="0"/>
              <a:t>-test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robust </a:t>
            </a:r>
            <a:r>
              <a:rPr lang="de-DE" b="1" dirty="0"/>
              <a:t>support</a:t>
            </a:r>
            <a:r>
              <a:rPr lang="de-DE" dirty="0"/>
              <a:t>, </a:t>
            </a:r>
            <a:r>
              <a:rPr lang="de-DE" b="1" dirty="0" err="1"/>
              <a:t>availability</a:t>
            </a:r>
            <a:r>
              <a:rPr lang="de-DE" dirty="0"/>
              <a:t> and </a:t>
            </a:r>
            <a:r>
              <a:rPr lang="de-DE" b="1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platforms</a:t>
            </a:r>
            <a:r>
              <a:rPr lang="de-DE" dirty="0"/>
              <a:t>, and </a:t>
            </a:r>
            <a:r>
              <a:rPr lang="de-DE" dirty="0" err="1"/>
              <a:t>ensures</a:t>
            </a:r>
            <a:r>
              <a:rPr lang="de-DE" dirty="0"/>
              <a:t> </a:t>
            </a:r>
            <a:r>
              <a:rPr lang="de-DE" b="1" dirty="0" err="1"/>
              <a:t>maintainability</a:t>
            </a:r>
            <a:endParaRPr lang="de-DE" b="1" dirty="0"/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</a:t>
            </a:r>
            <a:r>
              <a:rPr lang="de-DE" i="1" dirty="0" err="1"/>
              <a:t>rust-clippy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code </a:t>
            </a:r>
            <a:r>
              <a:rPr lang="de-DE" dirty="0" err="1"/>
              <a:t>quality</a:t>
            </a:r>
            <a:endParaRPr lang="de-DE" dirty="0"/>
          </a:p>
          <a:p>
            <a:pPr lvl="1">
              <a:buFont typeface="Arial" panose="020B0604020202020204" pitchFamily="34" charset="0"/>
              <a:buChar char="→"/>
            </a:pPr>
            <a:r>
              <a:rPr lang="de-DE" dirty="0"/>
              <a:t> </a:t>
            </a:r>
            <a:r>
              <a:rPr lang="de-DE" i="1" dirty="0" err="1"/>
              <a:t>tarpaulin‘s</a:t>
            </a:r>
            <a:r>
              <a:rPr lang="de-DE" i="1" dirty="0"/>
              <a:t> </a:t>
            </a:r>
            <a:r>
              <a:rPr lang="de-DE" i="1" dirty="0" err="1"/>
              <a:t>scope</a:t>
            </a:r>
            <a:r>
              <a:rPr lang="de-DE" i="1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limited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and </a:t>
            </a:r>
            <a:r>
              <a:rPr lang="de-DE" i="1" dirty="0"/>
              <a:t>LLVM </a:t>
            </a:r>
            <a:r>
              <a:rPr lang="de-DE" i="1" dirty="0" err="1"/>
              <a:t>instrumentation-based</a:t>
            </a:r>
            <a:r>
              <a:rPr lang="de-DE" i="1" dirty="0"/>
              <a:t>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branch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at an </a:t>
            </a:r>
            <a:r>
              <a:rPr lang="de-DE" dirty="0" err="1"/>
              <a:t>unstable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(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req</a:t>
            </a:r>
            <a:r>
              <a:rPr lang="de-DE" dirty="0"/>
              <a:t>. 6.2.3.2)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4EAB-F03A-42F1-A45B-42E9E53BA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qualify</a:t>
            </a:r>
            <a:r>
              <a:rPr lang="de-DE" dirty="0"/>
              <a:t>?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3A4E55-CDE0-4D56-B102-F56B33356526}"/>
              </a:ext>
            </a:extLst>
          </p:cNvPr>
          <p:cNvGrpSpPr/>
          <p:nvPr/>
        </p:nvGrpSpPr>
        <p:grpSpPr>
          <a:xfrm>
            <a:off x="6173585" y="1253836"/>
            <a:ext cx="6096000" cy="5111809"/>
            <a:chOff x="6173585" y="1253836"/>
            <a:chExt cx="6096000" cy="51118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5E3AA9-E974-45E2-9885-899444F6B3FD}"/>
                </a:ext>
              </a:extLst>
            </p:cNvPr>
            <p:cNvGrpSpPr/>
            <p:nvPr/>
          </p:nvGrpSpPr>
          <p:grpSpPr>
            <a:xfrm>
              <a:off x="6173585" y="1253836"/>
              <a:ext cx="4882342" cy="4882342"/>
              <a:chOff x="6173585" y="1253836"/>
              <a:chExt cx="4882342" cy="48823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79A57F-0309-431A-9DAD-2932CA1C9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85" y="1253836"/>
                <a:ext cx="4882342" cy="4882342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6F3AB7-F790-40C7-AAFF-1F8610D00495}"/>
                  </a:ext>
                </a:extLst>
              </p:cNvPr>
              <p:cNvSpPr>
                <a:spLocks/>
              </p:cNvSpPr>
              <p:nvPr/>
            </p:nvSpPr>
            <p:spPr>
              <a:xfrm rot="9453755">
                <a:off x="8880821" y="5104303"/>
                <a:ext cx="210846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3000003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ECSS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B8C23C-54F2-44E3-9E46-B5FCB09BF1BB}"/>
                </a:ext>
              </a:extLst>
            </p:cNvPr>
            <p:cNvSpPr/>
            <p:nvPr/>
          </p:nvSpPr>
          <p:spPr>
            <a:xfrm>
              <a:off x="6173585" y="6165590"/>
              <a:ext cx="6096000" cy="200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00" dirty="0"/>
                <a:t>A small orange crab wearing glasses sits on a big book cartoon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573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WP03: Future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04171-B3FC-4EB9-8992-9B468030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18661"/>
            <a:ext cx="10801349" cy="4895850"/>
          </a:xfrm>
        </p:spPr>
        <p:txBody>
          <a:bodyPr>
            <a:normAutofit/>
          </a:bodyPr>
          <a:lstStyle/>
          <a:p>
            <a:r>
              <a:rPr lang="en-US" dirty="0"/>
              <a:t>Further evaluation of Rust compiler</a:t>
            </a:r>
          </a:p>
          <a:p>
            <a:endParaRPr lang="en-US" dirty="0"/>
          </a:p>
          <a:p>
            <a:r>
              <a:rPr lang="en-US" dirty="0"/>
              <a:t>Further evaluation on static analysis metrics provided by the Rust compiler and </a:t>
            </a:r>
            <a:r>
              <a:rPr lang="en-US" i="1" dirty="0"/>
              <a:t>rust-</a:t>
            </a:r>
            <a:r>
              <a:rPr lang="en-US" i="1" dirty="0" err="1"/>
              <a:t>clippy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More thorough examination of other available tools for code coverage metrics (including branch coverage)</a:t>
            </a:r>
          </a:p>
          <a:p>
            <a:endParaRPr lang="en-US" dirty="0"/>
          </a:p>
          <a:p>
            <a:r>
              <a:rPr lang="en-US" dirty="0"/>
              <a:t>Performance evaluation of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FA4DE9D-8802-4898-BCE4-A14742584A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1178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CC8BD8-E4B4-4888-A8D8-97F08709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5101588"/>
            <a:ext cx="11732205" cy="1141438"/>
          </a:xfrm>
        </p:spPr>
        <p:txBody>
          <a:bodyPr>
            <a:noAutofit/>
          </a:bodyPr>
          <a:lstStyle/>
          <a:p>
            <a:r>
              <a:rPr lang="de-DE" sz="3700" dirty="0"/>
              <a:t>WP01: </a:t>
            </a:r>
            <a:r>
              <a:rPr lang="en-US" sz="3700" dirty="0"/>
              <a:t>RTEMS Prototype Support for Rust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9E9C5E-12BC-4808-BD61-E8B34622B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2C3FC-04C7-4A7D-B375-1D28B77148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5DFAE-B44D-4BA7-8BB7-5862A24ED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01" y="2011266"/>
            <a:ext cx="1101076" cy="5395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E89DEB-680F-486C-81AD-AEBC0F2976FB}"/>
              </a:ext>
            </a:extLst>
          </p:cNvPr>
          <p:cNvSpPr txBox="1"/>
          <p:nvPr/>
        </p:nvSpPr>
        <p:spPr>
          <a:xfrm>
            <a:off x="7620000" y="6657945"/>
            <a:ext cx="46602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 small orange crab wearing a lab coat working on a prototype machine, laboratory background, cartoon, colorful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19FECA-6961-4287-9D86-6012F975D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79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DEE226-0442-4822-A7D1-B221872D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Questions </a:t>
            </a:r>
            <a:r>
              <a:rPr lang="de-DE" dirty="0" err="1"/>
              <a:t>investigated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6D004C-377D-4A16-A2B7-FD49CCF9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7235017" cy="442899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, i.e. </a:t>
            </a:r>
            <a:r>
              <a:rPr lang="de-DE" dirty="0" err="1"/>
              <a:t>Zynq</a:t>
            </a:r>
            <a:r>
              <a:rPr lang="de-DE" dirty="0"/>
              <a:t> (and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Leon/Noel)?</a:t>
            </a:r>
          </a:p>
          <a:p>
            <a:pPr lvl="1"/>
            <a:endParaRPr lang="de-DE" b="1" dirty="0">
              <a:solidFill>
                <a:srgbClr val="00658B"/>
              </a:solidFill>
            </a:endParaRPr>
          </a:p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i.e. RTEMS?</a:t>
            </a:r>
          </a:p>
          <a:p>
            <a:pPr lvl="1"/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both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time?</a:t>
            </a:r>
          </a:p>
          <a:p>
            <a:pPr lvl="1"/>
            <a:endParaRPr lang="de-DE" b="1" dirty="0">
              <a:solidFill>
                <a:srgbClr val="00658B"/>
              </a:solidFill>
            </a:endParaRPr>
          </a:p>
          <a:p>
            <a:r>
              <a:rPr lang="de-DE" dirty="0" err="1"/>
              <a:t>Which</a:t>
            </a:r>
            <a:r>
              <a:rPr lang="de-DE" dirty="0"/>
              <a:t> Rust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Multithreading? </a:t>
            </a:r>
            <a:endParaRPr lang="de-DE" sz="2100" b="1" dirty="0">
              <a:solidFill>
                <a:srgbClr val="00658B"/>
              </a:solidFill>
            </a:endParaRPr>
          </a:p>
          <a:p>
            <a:pPr lvl="1"/>
            <a:r>
              <a:rPr lang="de-DE" dirty="0" err="1"/>
              <a:t>std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? </a:t>
            </a:r>
            <a:endParaRPr lang="de-DE" sz="2100" b="1" dirty="0">
              <a:solidFill>
                <a:srgbClr val="00658B"/>
              </a:solidFill>
            </a:endParaRPr>
          </a:p>
          <a:p>
            <a:pPr lvl="1"/>
            <a:r>
              <a:rPr lang="en-US" dirty="0"/>
              <a:t>Unit test execution? </a:t>
            </a:r>
            <a:endParaRPr lang="en-US" sz="2100" b="1" dirty="0">
              <a:solidFill>
                <a:srgbClr val="00658B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52AED-6B2B-46D7-91CD-D18B7348B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Rust viable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62F3-8597-4AB5-8B3B-D50C797396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59A3E4-1862-45B6-93B6-2C2AA06C52AA}"/>
              </a:ext>
            </a:extLst>
          </p:cNvPr>
          <p:cNvGrpSpPr/>
          <p:nvPr/>
        </p:nvGrpSpPr>
        <p:grpSpPr>
          <a:xfrm>
            <a:off x="7678396" y="1985798"/>
            <a:ext cx="4366744" cy="4450453"/>
            <a:chOff x="7470580" y="1562793"/>
            <a:chExt cx="4366744" cy="4450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B8CFC1-EFBC-417D-A3C2-F8201177C36F}"/>
                </a:ext>
              </a:extLst>
            </p:cNvPr>
            <p:cNvSpPr txBox="1"/>
            <p:nvPr/>
          </p:nvSpPr>
          <p:spPr>
            <a:xfrm>
              <a:off x="7470580" y="5813191"/>
              <a:ext cx="20585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A small orange crab holding a white sign clipart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9E79CF-6214-40D6-B974-13DF46806A46}"/>
                </a:ext>
              </a:extLst>
            </p:cNvPr>
            <p:cNvGrpSpPr/>
            <p:nvPr/>
          </p:nvGrpSpPr>
          <p:grpSpPr>
            <a:xfrm>
              <a:off x="7554884" y="1562793"/>
              <a:ext cx="4282440" cy="4282440"/>
              <a:chOff x="7802880" y="1810789"/>
              <a:chExt cx="4034444" cy="403444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039CF04-C7DA-412C-9328-DDCCC9658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2880" y="1810789"/>
                <a:ext cx="4034444" cy="403444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7D57698-659A-41CA-87D3-670E1412D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1954" y="2601335"/>
                <a:ext cx="2647622" cy="129733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1470D-4F98-44CF-88C3-B6C94B26A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77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</a:t>
            </a:r>
            <a:r>
              <a:rPr lang="de-DE" dirty="0" err="1"/>
              <a:t>Explored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Rust </a:t>
            </a:r>
            <a:r>
              <a:rPr lang="de-DE" dirty="0" err="1"/>
              <a:t>application</a:t>
            </a:r>
            <a:r>
              <a:rPr lang="de-DE" dirty="0"/>
              <a:t> on RTEMS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BBCD3-7D48-4F59-9AE7-5029BA89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Status Meeting, 2023-02-03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DDEEC-868A-47E7-ABD7-B306445BAC6A}"/>
              </a:ext>
            </a:extLst>
          </p:cNvPr>
          <p:cNvSpPr/>
          <p:nvPr/>
        </p:nvSpPr>
        <p:spPr>
          <a:xfrm>
            <a:off x="914399" y="1030559"/>
            <a:ext cx="2136371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Build</a:t>
            </a:r>
            <a:r>
              <a:rPr lang="de-DE" dirty="0"/>
              <a:t> Rust </a:t>
            </a:r>
            <a:r>
              <a:rPr lang="de-DE" dirty="0" err="1"/>
              <a:t>toolchain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Zynq</a:t>
            </a:r>
            <a:r>
              <a:rPr lang="de-DE" dirty="0"/>
              <a:t> (bare </a:t>
            </a:r>
            <a:r>
              <a:rPr lang="de-DE" dirty="0" err="1"/>
              <a:t>metal</a:t>
            </a:r>
            <a:r>
              <a:rPr lang="de-DE" dirty="0"/>
              <a:t>)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DDAEB-5B96-4134-AA85-11CF0FC1DC9F}"/>
              </a:ext>
            </a:extLst>
          </p:cNvPr>
          <p:cNvSpPr/>
          <p:nvPr/>
        </p:nvSpPr>
        <p:spPr>
          <a:xfrm>
            <a:off x="1868326" y="2468837"/>
            <a:ext cx="2132339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Determine correct target flags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CC6B15-C11F-4D56-8DB6-74D5009A22BF}"/>
              </a:ext>
            </a:extLst>
          </p:cNvPr>
          <p:cNvSpPr/>
          <p:nvPr/>
        </p:nvSpPr>
        <p:spPr>
          <a:xfrm>
            <a:off x="8572846" y="2148781"/>
            <a:ext cx="3025832" cy="76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Build</a:t>
            </a:r>
            <a:r>
              <a:rPr lang="de-DE" dirty="0"/>
              <a:t> Rust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RTEMS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3B93B-3113-4777-9516-8B2CC829857C}"/>
              </a:ext>
            </a:extLst>
          </p:cNvPr>
          <p:cNvCxnSpPr>
            <a:cxnSpLocks/>
            <a:stCxn id="25" idx="3"/>
            <a:endCxn id="15" idx="1"/>
          </p:cNvCxnSpPr>
          <p:nvPr/>
        </p:nvCxnSpPr>
        <p:spPr>
          <a:xfrm>
            <a:off x="7583128" y="2514469"/>
            <a:ext cx="989718" cy="16698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EACD2B-0B2E-46FB-B9E8-CEA9F9C19FA9}"/>
              </a:ext>
            </a:extLst>
          </p:cNvPr>
          <p:cNvSpPr/>
          <p:nvPr/>
        </p:nvSpPr>
        <p:spPr>
          <a:xfrm>
            <a:off x="1047404" y="4826834"/>
            <a:ext cx="3025832" cy="7647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Check out Rust </a:t>
            </a:r>
            <a:r>
              <a:rPr lang="de-DE" dirty="0" err="1"/>
              <a:t>frontend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GCC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6686A0-E14A-41B3-8E8B-D6397673FECD}"/>
              </a:ext>
            </a:extLst>
          </p:cNvPr>
          <p:cNvSpPr/>
          <p:nvPr/>
        </p:nvSpPr>
        <p:spPr>
          <a:xfrm>
            <a:off x="4810125" y="4821147"/>
            <a:ext cx="3025832" cy="7647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gcc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 </a:t>
            </a:r>
            <a:r>
              <a:rPr lang="de-DE" dirty="0" err="1"/>
              <a:t>for</a:t>
            </a:r>
            <a:r>
              <a:rPr lang="de-DE" dirty="0"/>
              <a:t> RTEMS 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0D546F-5111-40FC-85DE-5C49A1CA7C33}"/>
              </a:ext>
            </a:extLst>
          </p:cNvPr>
          <p:cNvCxnSpPr>
            <a:cxnSpLocks/>
          </p:cNvCxnSpPr>
          <p:nvPr/>
        </p:nvCxnSpPr>
        <p:spPr>
          <a:xfrm>
            <a:off x="4073236" y="5203532"/>
            <a:ext cx="736889" cy="0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943F78-B239-4B57-B073-E4F8A9BCFA6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835957" y="2913552"/>
            <a:ext cx="2249805" cy="2289980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12FB62-3309-4AC9-A3E7-B189217DFE3A}"/>
              </a:ext>
            </a:extLst>
          </p:cNvPr>
          <p:cNvSpPr txBox="1"/>
          <p:nvPr/>
        </p:nvSpPr>
        <p:spPr>
          <a:xfrm>
            <a:off x="781396" y="4056376"/>
            <a:ext cx="24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Possible alternative</a:t>
            </a:r>
            <a:endParaRPr lang="en-US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FA9BE-7786-4446-AF0A-6CEA9175C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E614A-E8F0-46B4-8977-A417332BA294}"/>
              </a:ext>
            </a:extLst>
          </p:cNvPr>
          <p:cNvSpPr/>
          <p:nvPr/>
        </p:nvSpPr>
        <p:spPr>
          <a:xfrm>
            <a:off x="5748834" y="2132083"/>
            <a:ext cx="1834294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Port </a:t>
            </a:r>
            <a:r>
              <a:rPr lang="en-US" dirty="0" err="1"/>
              <a:t>stdlib</a:t>
            </a:r>
            <a:r>
              <a:rPr lang="en-US" dirty="0"/>
              <a:t> to RTEMS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7F9427-0140-4306-842D-49646F9FD6B9}"/>
              </a:ext>
            </a:extLst>
          </p:cNvPr>
          <p:cNvSpPr/>
          <p:nvPr/>
        </p:nvSpPr>
        <p:spPr>
          <a:xfrm>
            <a:off x="4073236" y="1041621"/>
            <a:ext cx="1834294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#[</a:t>
            </a:r>
            <a:r>
              <a:rPr lang="en-US" dirty="0" err="1"/>
              <a:t>no_std</a:t>
            </a:r>
            <a:r>
              <a:rPr lang="en-US" dirty="0"/>
              <a:t>] application for RTEMS</a:t>
            </a:r>
            <a:endParaRPr lang="de-DE" dirty="0"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088C2-787E-404F-8CCF-8BC9B74AE84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982584" y="1795330"/>
            <a:ext cx="951912" cy="673507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96310B-B58A-475B-B48F-5CDED123E87B}"/>
              </a:ext>
            </a:extLst>
          </p:cNvPr>
          <p:cNvCxnSpPr>
            <a:cxnSpLocks/>
            <a:stCxn id="11" idx="3"/>
            <a:endCxn id="32" idx="2"/>
          </p:cNvCxnSpPr>
          <p:nvPr/>
        </p:nvCxnSpPr>
        <p:spPr>
          <a:xfrm flipV="1">
            <a:off x="4000665" y="1806392"/>
            <a:ext cx="989718" cy="1044831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AFCDF1-0DD1-455C-BE65-B84EDB1A87BA}"/>
              </a:ext>
            </a:extLst>
          </p:cNvPr>
          <p:cNvCxnSpPr>
            <a:cxnSpLocks/>
            <a:stCxn id="32" idx="3"/>
            <a:endCxn id="25" idx="0"/>
          </p:cNvCxnSpPr>
          <p:nvPr/>
        </p:nvCxnSpPr>
        <p:spPr>
          <a:xfrm>
            <a:off x="5907530" y="1424007"/>
            <a:ext cx="758451" cy="708076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7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1ED-0F94-4A92-B7DD-5315D88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</a:t>
            </a:r>
            <a:r>
              <a:rPr lang="de-DE" dirty="0" err="1"/>
              <a:t>Explored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Rust </a:t>
            </a:r>
            <a:r>
              <a:rPr lang="de-DE" dirty="0" err="1"/>
              <a:t>application</a:t>
            </a:r>
            <a:r>
              <a:rPr lang="de-DE" dirty="0"/>
              <a:t> on RTEMS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BBCD3-7D48-4F59-9AE7-5029BA89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Status Meeting, 2023-02-03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DDEEC-868A-47E7-ABD7-B306445BAC6A}"/>
              </a:ext>
            </a:extLst>
          </p:cNvPr>
          <p:cNvSpPr/>
          <p:nvPr/>
        </p:nvSpPr>
        <p:spPr>
          <a:xfrm>
            <a:off x="914399" y="1030559"/>
            <a:ext cx="2136371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Build</a:t>
            </a:r>
            <a:r>
              <a:rPr lang="de-DE" dirty="0"/>
              <a:t> Rust </a:t>
            </a:r>
            <a:r>
              <a:rPr lang="de-DE" dirty="0" err="1"/>
              <a:t>toolchain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Zynq</a:t>
            </a:r>
            <a:r>
              <a:rPr lang="de-DE" dirty="0"/>
              <a:t> (bare </a:t>
            </a:r>
            <a:r>
              <a:rPr lang="de-DE" dirty="0" err="1"/>
              <a:t>metal</a:t>
            </a:r>
            <a:r>
              <a:rPr lang="de-DE" dirty="0"/>
              <a:t>)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DDAEB-5B96-4134-AA85-11CF0FC1DC9F}"/>
              </a:ext>
            </a:extLst>
          </p:cNvPr>
          <p:cNvSpPr/>
          <p:nvPr/>
        </p:nvSpPr>
        <p:spPr>
          <a:xfrm>
            <a:off x="1868326" y="2468837"/>
            <a:ext cx="2132339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Determine correct target flags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CC6B15-C11F-4D56-8DB6-74D5009A22BF}"/>
              </a:ext>
            </a:extLst>
          </p:cNvPr>
          <p:cNvSpPr/>
          <p:nvPr/>
        </p:nvSpPr>
        <p:spPr>
          <a:xfrm>
            <a:off x="8572846" y="2148781"/>
            <a:ext cx="3025832" cy="76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Build</a:t>
            </a:r>
            <a:r>
              <a:rPr lang="de-DE" dirty="0"/>
              <a:t> Rust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RTEMS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3B93B-3113-4777-9516-8B2CC829857C}"/>
              </a:ext>
            </a:extLst>
          </p:cNvPr>
          <p:cNvCxnSpPr>
            <a:cxnSpLocks/>
            <a:stCxn id="25" idx="3"/>
            <a:endCxn id="15" idx="1"/>
          </p:cNvCxnSpPr>
          <p:nvPr/>
        </p:nvCxnSpPr>
        <p:spPr>
          <a:xfrm>
            <a:off x="7583128" y="2514469"/>
            <a:ext cx="989718" cy="16698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EACD2B-0B2E-46FB-B9E8-CEA9F9C19FA9}"/>
              </a:ext>
            </a:extLst>
          </p:cNvPr>
          <p:cNvSpPr/>
          <p:nvPr/>
        </p:nvSpPr>
        <p:spPr>
          <a:xfrm>
            <a:off x="1047404" y="4826834"/>
            <a:ext cx="3025832" cy="7647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Check out Rust </a:t>
            </a:r>
            <a:r>
              <a:rPr lang="de-DE" dirty="0" err="1"/>
              <a:t>frontend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GCC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6686A0-E14A-41B3-8E8B-D6397673FECD}"/>
              </a:ext>
            </a:extLst>
          </p:cNvPr>
          <p:cNvSpPr/>
          <p:nvPr/>
        </p:nvSpPr>
        <p:spPr>
          <a:xfrm>
            <a:off x="4810125" y="4821147"/>
            <a:ext cx="3025832" cy="7647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gcc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 </a:t>
            </a:r>
            <a:r>
              <a:rPr lang="de-DE" dirty="0" err="1"/>
              <a:t>for</a:t>
            </a:r>
            <a:r>
              <a:rPr lang="de-DE" dirty="0"/>
              <a:t> RTEMS 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0D546F-5111-40FC-85DE-5C49A1CA7C33}"/>
              </a:ext>
            </a:extLst>
          </p:cNvPr>
          <p:cNvCxnSpPr>
            <a:cxnSpLocks/>
          </p:cNvCxnSpPr>
          <p:nvPr/>
        </p:nvCxnSpPr>
        <p:spPr>
          <a:xfrm>
            <a:off x="4073236" y="5203532"/>
            <a:ext cx="736889" cy="0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943F78-B239-4B57-B073-E4F8A9BCFA6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835957" y="2913552"/>
            <a:ext cx="2249805" cy="2289980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12FB62-3309-4AC9-A3E7-B189217DFE3A}"/>
              </a:ext>
            </a:extLst>
          </p:cNvPr>
          <p:cNvSpPr txBox="1"/>
          <p:nvPr/>
        </p:nvSpPr>
        <p:spPr>
          <a:xfrm>
            <a:off x="781396" y="4056376"/>
            <a:ext cx="24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Possible alternative</a:t>
            </a:r>
            <a:endParaRPr lang="en-US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FA9BE-7786-4446-AF0A-6CEA9175C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E614A-E8F0-46B4-8977-A417332BA294}"/>
              </a:ext>
            </a:extLst>
          </p:cNvPr>
          <p:cNvSpPr/>
          <p:nvPr/>
        </p:nvSpPr>
        <p:spPr>
          <a:xfrm>
            <a:off x="5748834" y="2132083"/>
            <a:ext cx="1834294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Port </a:t>
            </a:r>
            <a:r>
              <a:rPr lang="en-US" dirty="0" err="1"/>
              <a:t>stdlib</a:t>
            </a:r>
            <a:r>
              <a:rPr lang="en-US" dirty="0"/>
              <a:t> to RTEMS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7F9427-0140-4306-842D-49646F9FD6B9}"/>
              </a:ext>
            </a:extLst>
          </p:cNvPr>
          <p:cNvSpPr/>
          <p:nvPr/>
        </p:nvSpPr>
        <p:spPr>
          <a:xfrm>
            <a:off x="4073236" y="1041621"/>
            <a:ext cx="1834294" cy="764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[</a:t>
            </a:r>
            <a:r>
              <a:rPr lang="en-US" dirty="0" err="1"/>
              <a:t>no_std</a:t>
            </a:r>
            <a:r>
              <a:rPr lang="en-US" dirty="0"/>
              <a:t>] application for RTEMS</a:t>
            </a:r>
            <a:endParaRPr lang="de-DE" dirty="0"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088C2-787E-404F-8CCF-8BC9B74AE84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982584" y="1795330"/>
            <a:ext cx="951912" cy="673507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96310B-B58A-475B-B48F-5CDED123E87B}"/>
              </a:ext>
            </a:extLst>
          </p:cNvPr>
          <p:cNvCxnSpPr>
            <a:cxnSpLocks/>
            <a:stCxn id="11" idx="3"/>
            <a:endCxn id="32" idx="2"/>
          </p:cNvCxnSpPr>
          <p:nvPr/>
        </p:nvCxnSpPr>
        <p:spPr>
          <a:xfrm flipV="1">
            <a:off x="4000665" y="1806392"/>
            <a:ext cx="989718" cy="1044831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AFCDF1-0DD1-455C-BE65-B84EDB1A87BA}"/>
              </a:ext>
            </a:extLst>
          </p:cNvPr>
          <p:cNvCxnSpPr>
            <a:cxnSpLocks/>
            <a:stCxn id="32" idx="3"/>
            <a:endCxn id="25" idx="0"/>
          </p:cNvCxnSpPr>
          <p:nvPr/>
        </p:nvCxnSpPr>
        <p:spPr>
          <a:xfrm>
            <a:off x="5907530" y="1424007"/>
            <a:ext cx="758451" cy="708076"/>
          </a:xfrm>
          <a:prstGeom prst="straightConnector1">
            <a:avLst/>
          </a:prstGeom>
          <a:ln w="57150">
            <a:solidFill>
              <a:srgbClr val="B7D2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6BFA2E-3C2E-4B8C-8AC0-EE92E1B05A0B}"/>
              </a:ext>
            </a:extLst>
          </p:cNvPr>
          <p:cNvCxnSpPr/>
          <p:nvPr/>
        </p:nvCxnSpPr>
        <p:spPr>
          <a:xfrm flipV="1">
            <a:off x="939338" y="4721629"/>
            <a:ext cx="7772400" cy="1205346"/>
          </a:xfrm>
          <a:prstGeom prst="line">
            <a:avLst/>
          </a:prstGeom>
          <a:ln w="57150">
            <a:solidFill>
              <a:srgbClr val="E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2CA6D7E-C5AE-4DC7-8487-51E2C2EE0FF1}"/>
              </a:ext>
            </a:extLst>
          </p:cNvPr>
          <p:cNvSpPr/>
          <p:nvPr/>
        </p:nvSpPr>
        <p:spPr>
          <a:xfrm>
            <a:off x="8204401" y="4975109"/>
            <a:ext cx="393451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a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. Still </a:t>
            </a:r>
            <a:r>
              <a:rPr lang="de-DE" dirty="0" err="1"/>
              <a:t>worth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follow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sz="1100" dirty="0">
                <a:hlinkClick r:id="rId2"/>
              </a:rPr>
              <a:t>https://rust-gcc.github.io/2023/01/01/2022-year-report.html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19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B63C-21B4-4C8B-8D25-65A8C6C8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</a:t>
            </a:r>
            <a:r>
              <a:rPr lang="en-US" dirty="0"/>
              <a:t>Finding compatible settings between Rust 	 	   compiler and RTEMS compiler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5EDD-E91B-4076-8627-231CC8C5F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7336567" cy="4895850"/>
          </a:xfrm>
        </p:spPr>
        <p:txBody>
          <a:bodyPr/>
          <a:lstStyle/>
          <a:p>
            <a:r>
              <a:rPr lang="de-DE" dirty="0"/>
              <a:t>Rust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armv7a-none-eabihf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baseline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link </a:t>
            </a:r>
            <a:r>
              <a:rPr lang="de-DE" dirty="0" err="1"/>
              <a:t>with</a:t>
            </a:r>
            <a:r>
              <a:rPr lang="de-DE" dirty="0"/>
              <a:t> RTEMS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flags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endParaRPr lang="de-DE" dirty="0"/>
          </a:p>
          <a:p>
            <a:pPr lvl="1"/>
            <a:r>
              <a:rPr lang="de-DE" dirty="0"/>
              <a:t>The </a:t>
            </a:r>
            <a:r>
              <a:rPr lang="de-DE" dirty="0" err="1"/>
              <a:t>notation</a:t>
            </a:r>
            <a:r>
              <a:rPr lang="de-DE" dirty="0"/>
              <a:t> and </a:t>
            </a:r>
            <a:r>
              <a:rPr lang="de-DE" dirty="0" err="1"/>
              <a:t>naming</a:t>
            </a:r>
            <a:r>
              <a:rPr lang="de-DE" dirty="0"/>
              <a:t> </a:t>
            </a:r>
            <a:r>
              <a:rPr lang="de-DE" dirty="0" err="1"/>
              <a:t>conventions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RTEMS GCC </a:t>
            </a:r>
            <a:r>
              <a:rPr lang="de-DE" dirty="0" err="1"/>
              <a:t>flags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Rust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differ</a:t>
            </a:r>
            <a:endParaRPr lang="de-D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flags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compatible</a:t>
            </a:r>
            <a:r>
              <a:rPr lang="de-DE" dirty="0"/>
              <a:t> linker will </a:t>
            </a:r>
            <a:r>
              <a:rPr lang="de-DE" dirty="0" err="1"/>
              <a:t>reject</a:t>
            </a:r>
            <a:r>
              <a:rPr lang="de-DE" dirty="0"/>
              <a:t> </a:t>
            </a:r>
            <a:r>
              <a:rPr lang="de-DE" dirty="0" err="1"/>
              <a:t>linking</a:t>
            </a:r>
            <a:r>
              <a:rPr lang="de-DE" dirty="0"/>
              <a:t> </a:t>
            </a:r>
            <a:r>
              <a:rPr lang="de-DE" dirty="0" err="1"/>
              <a:t>compiled</a:t>
            </a:r>
            <a:r>
              <a:rPr lang="de-DE" dirty="0"/>
              <a:t> Rust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RTEMS </a:t>
            </a:r>
            <a:r>
              <a:rPr lang="de-DE" dirty="0" err="1"/>
              <a:t>kernel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26F50-5E30-4F90-A18D-15368581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847CB-E6BC-4DD4-A4F7-5A50F484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5A09F-8BE0-4150-A1DE-C20A103059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5354" y="2073339"/>
            <a:ext cx="3583824" cy="27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6E0F8-A5EA-4750-86E9-DE09D40B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WP01: </a:t>
            </a:r>
            <a:r>
              <a:rPr lang="en-US" dirty="0"/>
              <a:t>Build #[</a:t>
            </a:r>
            <a:r>
              <a:rPr lang="en-US" dirty="0" err="1"/>
              <a:t>no_std</a:t>
            </a:r>
            <a:r>
              <a:rPr lang="en-US" dirty="0"/>
              <a:t>] application for RTEMS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066057-030E-419A-B296-5CA5D621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99" y="1628775"/>
            <a:ext cx="4950238" cy="4896000"/>
          </a:xfrm>
        </p:spPr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rustc</a:t>
            </a:r>
            <a:r>
              <a:rPr lang="de-DE" dirty="0"/>
              <a:t>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compiling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/>
              <a:t>Use #[</a:t>
            </a:r>
            <a:r>
              <a:rPr lang="de-DE" dirty="0" err="1"/>
              <a:t>no_std</a:t>
            </a:r>
            <a:r>
              <a:rPr lang="de-DE" dirty="0"/>
              <a:t>], #[</a:t>
            </a:r>
            <a:r>
              <a:rPr lang="de-DE" dirty="0" err="1"/>
              <a:t>no_main</a:t>
            </a:r>
            <a:r>
              <a:rPr lang="de-DE" dirty="0"/>
              <a:t>] </a:t>
            </a:r>
          </a:p>
          <a:p>
            <a:pPr lvl="1"/>
            <a:r>
              <a:rPr lang="de-DE" dirty="0"/>
              <a:t>Export Rust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extern C</a:t>
            </a:r>
          </a:p>
          <a:p>
            <a:endParaRPr lang="de-DE" dirty="0"/>
          </a:p>
          <a:p>
            <a:r>
              <a:rPr lang="de-DE" dirty="0" err="1"/>
              <a:t>Compile</a:t>
            </a:r>
            <a:r>
              <a:rPr lang="de-DE" dirty="0"/>
              <a:t> </a:t>
            </a:r>
            <a:r>
              <a:rPr lang="de-DE" dirty="0" err="1"/>
              <a:t>init</a:t>
            </a:r>
            <a:r>
              <a:rPr lang="de-DE" dirty="0"/>
              <a:t> C-code </a:t>
            </a:r>
            <a:r>
              <a:rPr lang="de-DE" dirty="0" err="1"/>
              <a:t>for</a:t>
            </a:r>
            <a:r>
              <a:rPr lang="de-DE" dirty="0"/>
              <a:t> RTEMS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-compiler</a:t>
            </a:r>
          </a:p>
          <a:p>
            <a:pPr lvl="1"/>
            <a:r>
              <a:rPr lang="de-DE" dirty="0"/>
              <a:t>Call </a:t>
            </a:r>
            <a:r>
              <a:rPr lang="de-DE" dirty="0" err="1"/>
              <a:t>exported</a:t>
            </a:r>
            <a:r>
              <a:rPr lang="de-DE" dirty="0"/>
              <a:t> Rust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</a:t>
            </a:r>
          </a:p>
          <a:p>
            <a:pPr lvl="1"/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limited Rust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Rust </a:t>
            </a:r>
            <a:r>
              <a:rPr lang="de-DE" dirty="0" err="1"/>
              <a:t>stdlib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10FFF9-49A9-410D-8339-956D7B962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4FD7C3-2AFE-4B68-9030-0D8F4445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cRustacea in Space, Close-Out Meeting, 2024-09-05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3FA6480-34E6-4921-A80A-2A36D5AB9A1F}"/>
              </a:ext>
            </a:extLst>
          </p:cNvPr>
          <p:cNvGrpSpPr/>
          <p:nvPr/>
        </p:nvGrpSpPr>
        <p:grpSpPr>
          <a:xfrm>
            <a:off x="5577495" y="1562794"/>
            <a:ext cx="4256116" cy="1338349"/>
            <a:chOff x="7439891" y="1446415"/>
            <a:chExt cx="4256116" cy="1338349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DCF0D89-A20C-45E2-86DE-D2644741131F}"/>
                </a:ext>
              </a:extLst>
            </p:cNvPr>
            <p:cNvSpPr/>
            <p:nvPr/>
          </p:nvSpPr>
          <p:spPr>
            <a:xfrm>
              <a:off x="7439891" y="1446415"/>
              <a:ext cx="4256116" cy="133834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/>
                <a:t>arm-rtems6-gcc</a:t>
              </a:r>
              <a:endParaRPr lang="en-US" dirty="0"/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BD09CC6-1737-466D-961B-2E4B25437996}"/>
                </a:ext>
              </a:extLst>
            </p:cNvPr>
            <p:cNvSpPr/>
            <p:nvPr/>
          </p:nvSpPr>
          <p:spPr>
            <a:xfrm>
              <a:off x="7622771" y="1628775"/>
              <a:ext cx="1828800" cy="7154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cross</a:t>
              </a:r>
              <a:r>
                <a:rPr lang="de-DE" dirty="0"/>
                <a:t>-compiler</a:t>
              </a:r>
              <a:endParaRPr lang="en-US" dirty="0"/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7B49865-B98F-4384-8360-3424899517EE}"/>
                </a:ext>
              </a:extLst>
            </p:cNvPr>
            <p:cNvSpPr/>
            <p:nvPr/>
          </p:nvSpPr>
          <p:spPr>
            <a:xfrm>
              <a:off x="9595659" y="1628775"/>
              <a:ext cx="1828800" cy="7154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cross</a:t>
              </a:r>
              <a:r>
                <a:rPr lang="de-DE" dirty="0"/>
                <a:t>-linker</a:t>
              </a:r>
              <a:endParaRPr lang="en-US" dirty="0"/>
            </a:p>
          </p:txBody>
        </p:sp>
      </p:grp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B572F0A-1798-4E4C-881E-C4761E41A02B}"/>
              </a:ext>
            </a:extLst>
          </p:cNvPr>
          <p:cNvSpPr/>
          <p:nvPr/>
        </p:nvSpPr>
        <p:spPr>
          <a:xfrm>
            <a:off x="5577495" y="3769822"/>
            <a:ext cx="1578719" cy="21446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RTEMS</a:t>
            </a:r>
          </a:p>
          <a:p>
            <a:pPr algn="ctr"/>
            <a:r>
              <a:rPr lang="de-DE" dirty="0"/>
              <a:t>Kernel</a:t>
            </a:r>
          </a:p>
          <a:p>
            <a:pPr algn="ctr"/>
            <a:r>
              <a:rPr lang="de-DE" dirty="0"/>
              <a:t>BSP</a:t>
            </a:r>
            <a:endParaRPr lang="en-US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B5870F8-D769-42A2-A807-6AF582E41AFD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366855" y="2901143"/>
            <a:ext cx="2" cy="868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2ADAC4D-8AFD-49E4-AEC0-1A7FF24509F5}"/>
              </a:ext>
            </a:extLst>
          </p:cNvPr>
          <p:cNvSpPr txBox="1"/>
          <p:nvPr/>
        </p:nvSpPr>
        <p:spPr>
          <a:xfrm>
            <a:off x="5619147" y="308350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builds</a:t>
            </a:r>
            <a:endParaRPr lang="en-US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5375006-0685-4F03-9358-3EDE4916A2DC}"/>
              </a:ext>
            </a:extLst>
          </p:cNvPr>
          <p:cNvGrpSpPr/>
          <p:nvPr/>
        </p:nvGrpSpPr>
        <p:grpSpPr>
          <a:xfrm>
            <a:off x="7413908" y="3769822"/>
            <a:ext cx="4618581" cy="2144684"/>
            <a:chOff x="9101401" y="3429000"/>
            <a:chExt cx="4618581" cy="2144684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8CCBCB7A-DFAB-4806-A99F-1B6969408BC0}"/>
                </a:ext>
              </a:extLst>
            </p:cNvPr>
            <p:cNvSpPr/>
            <p:nvPr/>
          </p:nvSpPr>
          <p:spPr>
            <a:xfrm>
              <a:off x="9101401" y="3429000"/>
              <a:ext cx="4618581" cy="214468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 dirty="0"/>
                <a:t>User </a:t>
              </a:r>
              <a:r>
                <a:rPr lang="de-DE" dirty="0" err="1"/>
                <a:t>application</a:t>
              </a:r>
              <a:endParaRPr lang="en-US" dirty="0"/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3850CE19-BB46-4FC5-91A3-587549277A19}"/>
                </a:ext>
              </a:extLst>
            </p:cNvPr>
            <p:cNvSpPr/>
            <p:nvPr/>
          </p:nvSpPr>
          <p:spPr>
            <a:xfrm>
              <a:off x="9396853" y="3674224"/>
              <a:ext cx="1856510" cy="6483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RTEMS </a:t>
              </a:r>
              <a:r>
                <a:rPr lang="de-DE" dirty="0" err="1"/>
                <a:t>configuration</a:t>
              </a:r>
              <a:endParaRPr lang="en-US" dirty="0"/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FD5E2DA-C0A8-4412-BC84-F80F3BD354D9}"/>
                </a:ext>
              </a:extLst>
            </p:cNvPr>
            <p:cNvSpPr/>
            <p:nvPr/>
          </p:nvSpPr>
          <p:spPr>
            <a:xfrm>
              <a:off x="9396853" y="4433453"/>
              <a:ext cx="1856510" cy="6483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 </a:t>
              </a:r>
              <a:r>
                <a:rPr lang="de-DE" dirty="0" err="1"/>
                <a:t>application</a:t>
              </a:r>
              <a:r>
                <a:rPr lang="de-DE" dirty="0"/>
                <a:t> code</a:t>
              </a:r>
              <a:endParaRPr lang="en-US" dirty="0"/>
            </a:p>
          </p:txBody>
        </p:sp>
      </p:grp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E538510-3C15-42D2-8D91-D64E2CE7271B}"/>
              </a:ext>
            </a:extLst>
          </p:cNvPr>
          <p:cNvCxnSpPr>
            <a:cxnSpLocks/>
          </p:cNvCxnSpPr>
          <p:nvPr/>
        </p:nvCxnSpPr>
        <p:spPr>
          <a:xfrm>
            <a:off x="8697893" y="2901143"/>
            <a:ext cx="0" cy="11139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637BFFC-3488-4B6C-8815-AD8BFA82EC1A}"/>
              </a:ext>
            </a:extLst>
          </p:cNvPr>
          <p:cNvSpPr txBox="1"/>
          <p:nvPr/>
        </p:nvSpPr>
        <p:spPr>
          <a:xfrm>
            <a:off x="8647663" y="30932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compiles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EC900C7-BB49-41F3-9402-378DC483BEDE}"/>
              </a:ext>
            </a:extLst>
          </p:cNvPr>
          <p:cNvGrpSpPr/>
          <p:nvPr/>
        </p:nvGrpSpPr>
        <p:grpSpPr>
          <a:xfrm>
            <a:off x="9945994" y="1562794"/>
            <a:ext cx="2086495" cy="1338349"/>
            <a:chOff x="9842269" y="1562794"/>
            <a:chExt cx="2086495" cy="1338349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D536B9A5-01EF-4C3B-B2D2-5649B5D3B4A2}"/>
                </a:ext>
              </a:extLst>
            </p:cNvPr>
            <p:cNvSpPr/>
            <p:nvPr/>
          </p:nvSpPr>
          <p:spPr>
            <a:xfrm>
              <a:off x="9842269" y="1562794"/>
              <a:ext cx="2086495" cy="133834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 dirty="0" err="1"/>
                <a:t>rustc</a:t>
              </a:r>
              <a:endParaRPr lang="en-US" dirty="0"/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A465FE8A-EF1E-44E2-B661-5BD5DCE8A6D9}"/>
                </a:ext>
              </a:extLst>
            </p:cNvPr>
            <p:cNvSpPr/>
            <p:nvPr/>
          </p:nvSpPr>
          <p:spPr>
            <a:xfrm>
              <a:off x="10124238" y="1745154"/>
              <a:ext cx="1621646" cy="71541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llvm</a:t>
              </a:r>
              <a:endParaRPr lang="en-US" dirty="0"/>
            </a:p>
          </p:txBody>
        </p:sp>
      </p:grp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87B29E2-AE78-413C-B1CB-6837CD68EE44}"/>
              </a:ext>
            </a:extLst>
          </p:cNvPr>
          <p:cNvSpPr/>
          <p:nvPr/>
        </p:nvSpPr>
        <p:spPr>
          <a:xfrm>
            <a:off x="9906358" y="4774274"/>
            <a:ext cx="2046298" cy="6483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Rust </a:t>
            </a:r>
            <a:r>
              <a:rPr lang="de-DE" dirty="0" err="1"/>
              <a:t>application</a:t>
            </a:r>
            <a:r>
              <a:rPr lang="de-DE" dirty="0"/>
              <a:t> code</a:t>
            </a:r>
            <a:endParaRPr lang="en-US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C212BAC-F515-46DC-BFFD-6FD141B4A0DE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0989241" y="2901143"/>
            <a:ext cx="1" cy="1873131"/>
          </a:xfrm>
          <a:prstGeom prst="straightConnector1">
            <a:avLst/>
          </a:prstGeom>
          <a:ln w="57150">
            <a:solidFill>
              <a:srgbClr val="F8D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3BA3C5B-2264-44D7-B388-36D929DEE0E4}"/>
              </a:ext>
            </a:extLst>
          </p:cNvPr>
          <p:cNvSpPr txBox="1"/>
          <p:nvPr/>
        </p:nvSpPr>
        <p:spPr>
          <a:xfrm>
            <a:off x="10942329" y="308350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compiles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4223F5-87A4-43BB-885F-52607BB9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551" y="368754"/>
            <a:ext cx="1066949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A8CC32A056AE47942682173C0DE9CE" ma:contentTypeVersion="7" ma:contentTypeDescription="Ein neues Dokument erstellen." ma:contentTypeScope="" ma:versionID="805142680efd2dff13456da6ca9dfc7f">
  <xsd:schema xmlns:xsd="http://www.w3.org/2001/XMLSchema" xmlns:xs="http://www.w3.org/2001/XMLSchema" xmlns:p="http://schemas.microsoft.com/office/2006/metadata/properties" xmlns:ns2="2acd48d8-921c-4259-8a3d-b0781ba679a3" targetNamespace="http://schemas.microsoft.com/office/2006/metadata/properties" ma:root="true" ma:fieldsID="e8b519347e20ca2acbfa3ff94d80d67f" ns2:_="">
    <xsd:import namespace="2acd48d8-921c-4259-8a3d-b0781ba679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48d8-921c-4259-8a3d-b0781ba679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cd48d8-921c-4259-8a3d-b0781ba679a3">RJR4FMAMASVY-255725602-1707</_dlc_DocId>
    <_dlc_DocIdUrl xmlns="2acd48d8-921c-4259-8a3d-b0781ba679a3">
      <Url>https://teamsites.dlr.de/sites/corporatedesign/_layouts/15/DocIdRedir.aspx?ID=RJR4FMAMASVY-255725602-1707</Url>
      <Description>RJR4FMAMASVY-255725602-1707</Description>
    </_dlc_DocIdUrl>
    <SharedWithUsers xmlns="2acd48d8-921c-4259-8a3d-b0781ba679a3">
      <UserInfo>
        <DisplayName>Nordström, Claudia</DisplayName>
        <AccountId>2565</AccountId>
        <AccountType/>
      </UserInfo>
      <UserInfo>
        <DisplayName>Wortmann, Nils</DisplayName>
        <AccountId>2852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4D47A8-6A6C-4F7D-BD30-5374FAC68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d48d8-921c-4259-8a3d-b0781ba6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D41FAA-8ABE-45CF-BBF4-A2B10E5E7699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2acd48d8-921c-4259-8a3d-b0781ba679a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D7472C-265D-446D-8D8E-791EC705229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4170D5A-9BC8-4D7D-BA7D-63FC497B5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2931</Words>
  <Application>Microsoft Office PowerPoint</Application>
  <PresentationFormat>Widescreen</PresentationFormat>
  <Paragraphs>515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Unicode MS</vt:lpstr>
      <vt:lpstr>Calibri</vt:lpstr>
      <vt:lpstr>Courier New</vt:lpstr>
      <vt:lpstr>Symbol</vt:lpstr>
      <vt:lpstr>Wingdings</vt:lpstr>
      <vt:lpstr>Office</vt:lpstr>
      <vt:lpstr>cRustacea in Space</vt:lpstr>
      <vt:lpstr>Project goals</vt:lpstr>
      <vt:lpstr>Project structure</vt:lpstr>
      <vt:lpstr>WP01: RTEMS Prototype Support for Rust</vt:lpstr>
      <vt:lpstr>WP01: Questions investigated</vt:lpstr>
      <vt:lpstr>WP01: Explored options for Rust application on RTEMS</vt:lpstr>
      <vt:lpstr>WP01: Explored options for Rust application on RTEMS</vt:lpstr>
      <vt:lpstr>WP01: Finding compatible settings between Rust       compiler and RTEMS compiler</vt:lpstr>
      <vt:lpstr>WP01: Build #[no_std] application for RTEMS</vt:lpstr>
      <vt:lpstr>WP01: Porting stdlib to RTEMS</vt:lpstr>
      <vt:lpstr>WP01: Questions &amp; Answers</vt:lpstr>
      <vt:lpstr>WP01: Deliverables</vt:lpstr>
      <vt:lpstr>WP01: Outlook and Future Work</vt:lpstr>
      <vt:lpstr>WP02: on-board application example</vt:lpstr>
      <vt:lpstr>WP02: Questions investigated</vt:lpstr>
      <vt:lpstr>WP02: Technical Content</vt:lpstr>
      <vt:lpstr>Comparison - Research</vt:lpstr>
      <vt:lpstr>Memory Safeness </vt:lpstr>
      <vt:lpstr>Heap Consumption Analysis – Massif Results</vt:lpstr>
      <vt:lpstr>Heap Consumption Analysis – Massif Results</vt:lpstr>
      <vt:lpstr>Developer Friendliness / Readabiltiy</vt:lpstr>
      <vt:lpstr>Developer Friendliness / Writability</vt:lpstr>
      <vt:lpstr>Developer Friendliness / Writability(2)</vt:lpstr>
      <vt:lpstr>WP02: Conclusion &amp; Future work</vt:lpstr>
      <vt:lpstr>WP03: PA Aspects of critical software implemented in rust</vt:lpstr>
      <vt:lpstr>WP03: Questions investigated</vt:lpstr>
      <vt:lpstr>WP03: Activities and deliverables – M01</vt:lpstr>
      <vt:lpstr>WP03: Activities and deliverables – M02</vt:lpstr>
      <vt:lpstr>WP03: Activities and deliverables – M03</vt:lpstr>
      <vt:lpstr>WP03: Questions &amp; Answers</vt:lpstr>
      <vt:lpstr>WP03: Questions &amp; Answers</vt:lpstr>
      <vt:lpstr>WP03: Questions &amp; Answers</vt:lpstr>
      <vt:lpstr>WP03: Qustions &amp; Answers</vt:lpstr>
      <vt:lpstr>WP03: Questions &amp; Answers</vt:lpstr>
      <vt:lpstr>WP03: Questions &amp; Answers</vt:lpstr>
      <vt:lpstr>WP03: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Sommer, Jan</cp:lastModifiedBy>
  <cp:revision>260</cp:revision>
  <dcterms:created xsi:type="dcterms:W3CDTF">2022-03-24T21:12:41Z</dcterms:created>
  <dcterms:modified xsi:type="dcterms:W3CDTF">2024-09-13T15:41:39Z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96de9b51-b4b2-4c73-82fc-f2d82905805f</vt:lpwstr>
  </property>
</Properties>
</file>