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3" r:id="rId3"/>
    <p:sldId id="346" r:id="rId4"/>
    <p:sldId id="350" r:id="rId5"/>
    <p:sldId id="354" r:id="rId6"/>
    <p:sldId id="355" r:id="rId7"/>
    <p:sldId id="356" r:id="rId8"/>
    <p:sldId id="351" r:id="rId9"/>
    <p:sldId id="316" r:id="rId10"/>
    <p:sldId id="345" r:id="rId11"/>
    <p:sldId id="349" r:id="rId12"/>
    <p:sldId id="334" r:id="rId13"/>
    <p:sldId id="352" r:id="rId14"/>
    <p:sldId id="337" r:id="rId15"/>
    <p:sldId id="347" r:id="rId16"/>
    <p:sldId id="357" r:id="rId17"/>
    <p:sldId id="321" r:id="rId18"/>
    <p:sldId id="358" r:id="rId19"/>
    <p:sldId id="308" r:id="rId20"/>
    <p:sldId id="290" r:id="rId21"/>
  </p:sldIdLst>
  <p:sldSz cx="9144000" cy="6858000" type="screen4x3"/>
  <p:notesSz cx="7772400" cy="10058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12" userDrawn="1">
          <p15:clr>
            <a:srgbClr val="A4A3A4"/>
          </p15:clr>
        </p15:guide>
        <p15:guide id="3" pos="295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Brodsky" initials="LB" lastIdx="3" clrIdx="0">
    <p:extLst/>
  </p:cmAuthor>
  <p:cmAuthor id="2" name="Ondrej Nalevka" initials="ON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382C"/>
    <a:srgbClr val="996600"/>
    <a:srgbClr val="FF0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-1506" y="-108"/>
      </p:cViewPr>
      <p:guideLst>
        <p:guide orient="horz" pos="2160"/>
        <p:guide pos="2812"/>
        <p:guide pos="29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25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F8A75-6FF0-425C-B6FF-DE8CBA035EE7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17C90-99B9-4FF3-90D7-579EA42C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76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CF87B-2EF7-470D-AEEB-F4914F16384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167F5-5A17-4B80-A523-A6AF5824C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9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1276349"/>
            <a:ext cx="6620913" cy="5008789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8644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320614"/>
            <a:ext cx="1447800" cy="1447800"/>
          </a:xfrm>
          <a:prstGeom prst="rect">
            <a:avLst/>
          </a:prstGeom>
        </p:spPr>
      </p:pic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614361" y="6417434"/>
            <a:ext cx="50165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– For Official Use</a:t>
            </a:r>
            <a:endParaRPr lang="en-GB" sz="800" noProof="0" dirty="0"/>
          </a:p>
        </p:txBody>
      </p:sp>
    </p:spTree>
    <p:extLst>
      <p:ext uri="{BB962C8B-B14F-4D97-AF65-F5344CB8AC3E}">
        <p14:creationId xmlns:p14="http://schemas.microsoft.com/office/powerpoint/2010/main" val="35965440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9717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034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963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086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940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83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26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0499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0884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320614"/>
            <a:ext cx="1447800" cy="1447800"/>
          </a:xfrm>
          <a:prstGeom prst="rect">
            <a:avLst/>
          </a:prstGeom>
        </p:spPr>
      </p:pic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625475" y="6428598"/>
            <a:ext cx="5016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– For Official Use</a:t>
            </a:r>
            <a:endParaRPr lang="en-GB" sz="800" noProof="0" dirty="0"/>
          </a:p>
        </p:txBody>
      </p:sp>
    </p:spTree>
    <p:extLst>
      <p:ext uri="{BB962C8B-B14F-4D97-AF65-F5344CB8AC3E}">
        <p14:creationId xmlns:p14="http://schemas.microsoft.com/office/powerpoint/2010/main" val="333696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.Della.Vecchia@esa.int" TargetMode="External"/><Relationship Id="rId2" Type="http://schemas.openxmlformats.org/officeDocument/2006/relationships/hyperlink" Target="mailto:Philippe.Mougnaud@esa.in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drian.stoica@terrasigna.com" TargetMode="External"/><Relationship Id="rId4" Type="http://schemas.openxmlformats.org/officeDocument/2006/relationships/hyperlink" Target="mailto:ondrej.nalevka@gisat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843240" y="2762918"/>
            <a:ext cx="7543080" cy="6511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2600" dirty="0">
                <a:solidFill>
                  <a:srgbClr val="0066CC"/>
                </a:solidFill>
                <a:latin typeface="Univers CE"/>
                <a:ea typeface="Univers CE"/>
              </a:rPr>
              <a:t>Suitability Coverage Engine (SUCE</a:t>
            </a:r>
            <a:r>
              <a:rPr lang="en-US" sz="2600" dirty="0" smtClean="0">
                <a:solidFill>
                  <a:srgbClr val="0066CC"/>
                </a:solidFill>
                <a:latin typeface="Univers CE"/>
                <a:ea typeface="Univers CE"/>
              </a:rPr>
              <a:t>)</a:t>
            </a:r>
          </a:p>
        </p:txBody>
      </p:sp>
      <p:pic>
        <p:nvPicPr>
          <p:cNvPr id="8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065" y="5313070"/>
            <a:ext cx="2007789" cy="198761"/>
          </a:xfrm>
          <a:prstGeom prst="rect">
            <a:avLst/>
          </a:prstGeom>
          <a:ln>
            <a:noFill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436" y="4005932"/>
            <a:ext cx="1677107" cy="6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mougnau\Desktop\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5" y="4774694"/>
            <a:ext cx="762000" cy="5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96579" y="276105"/>
            <a:ext cx="6247800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SUCE </a:t>
            </a:r>
            <a:r>
              <a:rPr lang="en-GB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H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igh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L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evel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architecture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4457" y="1229621"/>
            <a:ext cx="7010400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n-US" sz="1100" b="1" dirty="0">
              <a:solidFill>
                <a:srgbClr val="404040"/>
              </a:solidFill>
              <a:ea typeface="Univers CE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2" y="1234327"/>
            <a:ext cx="4355193" cy="509401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285047" y="1229621"/>
            <a:ext cx="4516051" cy="44935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Presentation layer:</a:t>
            </a:r>
            <a:r>
              <a:rPr lang="en-GB" sz="1400" dirty="0" smtClean="0"/>
              <a:t> </a:t>
            </a:r>
            <a:r>
              <a:rPr lang="en-GB" sz="1400" u="sng" dirty="0" smtClean="0"/>
              <a:t>Web </a:t>
            </a:r>
            <a:r>
              <a:rPr lang="en-GB" sz="1400" u="sng" dirty="0"/>
              <a:t>based GUI </a:t>
            </a:r>
            <a:r>
              <a:rPr lang="en-GB" sz="1400" dirty="0" smtClean="0"/>
              <a:t>(client </a:t>
            </a:r>
            <a:r>
              <a:rPr lang="en-GB" sz="1400" dirty="0"/>
              <a:t>side</a:t>
            </a:r>
            <a:r>
              <a:rPr lang="en-GB" sz="1400" dirty="0" smtClean="0"/>
              <a:t>). Retrieves </a:t>
            </a:r>
            <a:r>
              <a:rPr lang="en-GB" sz="1400" dirty="0"/>
              <a:t>user search and processing </a:t>
            </a:r>
            <a:r>
              <a:rPr lang="en-GB" sz="1400" dirty="0" smtClean="0"/>
              <a:t>criteria </a:t>
            </a:r>
            <a:r>
              <a:rPr lang="en-GB" sz="1400" dirty="0"/>
              <a:t>and presents </a:t>
            </a:r>
            <a:r>
              <a:rPr lang="en-GB" sz="1400" dirty="0" err="1" smtClean="0"/>
              <a:t>coverge</a:t>
            </a:r>
            <a:r>
              <a:rPr lang="en-GB" sz="1400" dirty="0" smtClean="0"/>
              <a:t> </a:t>
            </a:r>
            <a:r>
              <a:rPr lang="en-GB" sz="1400" dirty="0" smtClean="0"/>
              <a:t>results. Also provides </a:t>
            </a:r>
            <a:r>
              <a:rPr lang="en-GB" sz="1400" dirty="0"/>
              <a:t>system status </a:t>
            </a:r>
            <a:r>
              <a:rPr lang="en-GB" sz="1400" dirty="0" smtClean="0"/>
              <a:t>notifications.</a:t>
            </a:r>
            <a:endParaRPr lang="cs-CZ" sz="1400" dirty="0"/>
          </a:p>
          <a:p>
            <a:r>
              <a:rPr lang="en-GB" sz="1200" dirty="0"/>
              <a:t> </a:t>
            </a:r>
            <a:r>
              <a:rPr lang="en-GB" sz="1200" dirty="0" smtClean="0"/>
              <a:t>-------------------------------------------------------------</a:t>
            </a:r>
            <a:endParaRPr lang="cs-CZ" sz="1200" dirty="0"/>
          </a:p>
          <a:p>
            <a:r>
              <a:rPr lang="en-GB" sz="1400" b="1" dirty="0" smtClean="0"/>
              <a:t>Processing layer:</a:t>
            </a:r>
            <a:r>
              <a:rPr lang="en-GB" sz="1400" dirty="0" smtClean="0"/>
              <a:t> core </a:t>
            </a:r>
            <a:r>
              <a:rPr lang="en-GB" sz="1400" dirty="0"/>
              <a:t>of the SUCE system. It contains suitability </a:t>
            </a:r>
            <a:r>
              <a:rPr lang="en-GB" sz="1400" dirty="0" err="1" smtClean="0"/>
              <a:t>analys</a:t>
            </a:r>
            <a:r>
              <a:rPr lang="cs-CZ" sz="1400" dirty="0" smtClean="0"/>
              <a:t>i</a:t>
            </a:r>
            <a:r>
              <a:rPr lang="en-GB" sz="1400" dirty="0" smtClean="0"/>
              <a:t>s </a:t>
            </a:r>
            <a:r>
              <a:rPr lang="en-GB" sz="1400" dirty="0"/>
              <a:t>processors with </a:t>
            </a:r>
            <a:r>
              <a:rPr lang="en-GB" sz="1400" dirty="0" smtClean="0"/>
              <a:t>advanced </a:t>
            </a:r>
            <a:r>
              <a:rPr lang="en-GB" sz="1400" dirty="0"/>
              <a:t>algorithms computing optimal coverage for the </a:t>
            </a:r>
            <a:r>
              <a:rPr lang="en-GB" sz="1400" dirty="0" smtClean="0"/>
              <a:t>defined AOIs. Analysis </a:t>
            </a:r>
            <a:r>
              <a:rPr lang="en-GB" sz="1400" dirty="0"/>
              <a:t>is based on </a:t>
            </a:r>
            <a:r>
              <a:rPr lang="en-GB" sz="1400" dirty="0" smtClean="0"/>
              <a:t>Cloud Cover </a:t>
            </a:r>
            <a:r>
              <a:rPr lang="en-GB" sz="1400" dirty="0"/>
              <a:t>metadata harvested from external metadata catalogues. </a:t>
            </a:r>
            <a:endParaRPr lang="cs-CZ" sz="1400" dirty="0"/>
          </a:p>
          <a:p>
            <a:endParaRPr lang="cs-CZ" sz="1200" dirty="0"/>
          </a:p>
          <a:p>
            <a:r>
              <a:rPr lang="en-GB" sz="1400" b="1" dirty="0" smtClean="0"/>
              <a:t>Data layer: </a:t>
            </a:r>
            <a:r>
              <a:rPr lang="en-GB" sz="1400" dirty="0" smtClean="0"/>
              <a:t>responsible </a:t>
            </a:r>
            <a:r>
              <a:rPr lang="en-GB" sz="1400" dirty="0"/>
              <a:t>for metadata </a:t>
            </a:r>
            <a:r>
              <a:rPr lang="en-GB" sz="1400" dirty="0" smtClean="0"/>
              <a:t>storage </a:t>
            </a:r>
            <a:r>
              <a:rPr lang="en-GB" sz="1400" dirty="0"/>
              <a:t>together with system state information in the database and file system. </a:t>
            </a:r>
            <a:endParaRPr lang="cs-CZ" sz="1400" dirty="0"/>
          </a:p>
          <a:p>
            <a:r>
              <a:rPr lang="en-GB" sz="1200" dirty="0" smtClean="0"/>
              <a:t>--------------------------------------------------------------</a:t>
            </a:r>
            <a:endParaRPr lang="cs-CZ" sz="1200" dirty="0" smtClean="0"/>
          </a:p>
          <a:p>
            <a:r>
              <a:rPr lang="en-GB" sz="1400" b="1" dirty="0" smtClean="0"/>
              <a:t>Communication layer:</a:t>
            </a:r>
            <a:r>
              <a:rPr lang="en-GB" sz="1400" dirty="0" smtClean="0"/>
              <a:t> </a:t>
            </a:r>
            <a:r>
              <a:rPr lang="en-GB" sz="1400" dirty="0"/>
              <a:t>enables data exchange between SUCE and external </a:t>
            </a:r>
            <a:r>
              <a:rPr lang="en-GB" sz="1400" dirty="0" smtClean="0"/>
              <a:t>EO metadata </a:t>
            </a:r>
            <a:r>
              <a:rPr lang="en-GB" sz="1400" dirty="0"/>
              <a:t>catalogues using standardized protocols (OGC CSW 2.0 with OpenSearch support</a:t>
            </a:r>
            <a:r>
              <a:rPr lang="en-GB" sz="1400" dirty="0" smtClean="0"/>
              <a:t>).</a:t>
            </a:r>
            <a:endParaRPr lang="cs-CZ" sz="1400" dirty="0" smtClean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891077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ývojový diagram: postup 9"/>
          <p:cNvSpPr/>
          <p:nvPr/>
        </p:nvSpPr>
        <p:spPr>
          <a:xfrm>
            <a:off x="4680630" y="2600231"/>
            <a:ext cx="4291920" cy="1828893"/>
          </a:xfrm>
          <a:prstGeom prst="flowChartProcess">
            <a:avLst/>
          </a:prstGeom>
          <a:solidFill>
            <a:srgbClr val="92D050">
              <a:alpha val="4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ývojový diagram: postup 4"/>
          <p:cNvSpPr/>
          <p:nvPr/>
        </p:nvSpPr>
        <p:spPr>
          <a:xfrm>
            <a:off x="142875" y="2600233"/>
            <a:ext cx="4391025" cy="3810092"/>
          </a:xfrm>
          <a:prstGeom prst="flowChartProcess">
            <a:avLst/>
          </a:prstGeom>
          <a:solidFill>
            <a:srgbClr val="92D050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918" y="4505278"/>
            <a:ext cx="1997257" cy="18940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5" name="CustomShape 1"/>
          <p:cNvSpPr/>
          <p:nvPr/>
        </p:nvSpPr>
        <p:spPr>
          <a:xfrm>
            <a:off x="209550" y="156980"/>
            <a:ext cx="2731854" cy="9049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SUCE 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metadata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catalogue</a:t>
            </a:r>
            <a:r>
              <a:rPr lang="en-GB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s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4457" y="1229621"/>
            <a:ext cx="7010400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n-US" sz="1100" b="1" dirty="0">
              <a:solidFill>
                <a:srgbClr val="404040"/>
              </a:solidFill>
              <a:ea typeface="Univers CE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67937" y="2608806"/>
            <a:ext cx="41659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SUCE </a:t>
            </a:r>
            <a:r>
              <a:rPr lang="cs-CZ" sz="1200" b="1" dirty="0" err="1" smtClean="0"/>
              <a:t>Metadata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Catalogue</a:t>
            </a:r>
            <a:endParaRPr lang="cs-CZ" sz="1200" b="1" dirty="0" smtClean="0"/>
          </a:p>
          <a:p>
            <a:endParaRPr lang="cs-CZ" sz="1200" b="1" dirty="0" smtClean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400" dirty="0" err="1" smtClean="0"/>
              <a:t>contains</a:t>
            </a:r>
            <a:r>
              <a:rPr lang="cs-CZ" sz="1400" dirty="0" smtClean="0"/>
              <a:t> </a:t>
            </a:r>
            <a:r>
              <a:rPr lang="cs-CZ" sz="1400" dirty="0" err="1" smtClean="0"/>
              <a:t>Landsat</a:t>
            </a:r>
            <a:r>
              <a:rPr lang="cs-CZ" sz="1400" dirty="0" smtClean="0"/>
              <a:t> 5/7 </a:t>
            </a:r>
            <a:r>
              <a:rPr lang="cs-CZ" sz="1400" dirty="0" err="1" smtClean="0"/>
              <a:t>metadata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EEA39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400" dirty="0" err="1" smtClean="0"/>
              <a:t>cloudmasks</a:t>
            </a:r>
            <a:r>
              <a:rPr lang="cs-CZ" sz="1400" dirty="0" smtClean="0"/>
              <a:t> </a:t>
            </a:r>
            <a:r>
              <a:rPr lang="cs-CZ" sz="1400" dirty="0" err="1" smtClean="0"/>
              <a:t>calculated</a:t>
            </a:r>
            <a:r>
              <a:rPr lang="cs-CZ" sz="1400" dirty="0" smtClean="0"/>
              <a:t> in ESA G-POD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400" dirty="0" err="1" smtClean="0"/>
              <a:t>calculation</a:t>
            </a:r>
            <a:r>
              <a:rPr lang="cs-CZ" sz="1400" dirty="0" smtClean="0"/>
              <a:t> </a:t>
            </a:r>
            <a:r>
              <a:rPr lang="cs-CZ" sz="1400" dirty="0" err="1" smtClean="0"/>
              <a:t>still</a:t>
            </a:r>
            <a:r>
              <a:rPr lang="cs-CZ" sz="1400" dirty="0" smtClean="0"/>
              <a:t> in </a:t>
            </a:r>
            <a:r>
              <a:rPr lang="cs-CZ" sz="1400" dirty="0" err="1" smtClean="0"/>
              <a:t>progress</a:t>
            </a:r>
            <a:r>
              <a:rPr lang="cs-CZ" sz="1400" dirty="0" smtClean="0"/>
              <a:t> </a:t>
            </a:r>
            <a:endParaRPr lang="cs-CZ" sz="1400" i="1" dirty="0" smtClean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400" dirty="0" err="1" smtClean="0"/>
              <a:t>preparation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S2 </a:t>
            </a:r>
            <a:r>
              <a:rPr lang="cs-CZ" sz="1400" dirty="0" err="1" smtClean="0"/>
              <a:t>metadata</a:t>
            </a:r>
            <a:r>
              <a:rPr lang="cs-CZ" sz="1400" dirty="0" smtClean="0"/>
              <a:t> in </a:t>
            </a:r>
            <a:r>
              <a:rPr lang="cs-CZ" sz="1400" dirty="0" err="1" smtClean="0"/>
              <a:t>progress</a:t>
            </a:r>
            <a:endParaRPr lang="cs-CZ" sz="1400" dirty="0" smtClean="0"/>
          </a:p>
          <a:p>
            <a:pPr marL="171450" indent="-171450">
              <a:buFontTx/>
              <a:buChar char="-"/>
            </a:pPr>
            <a:endParaRPr lang="en-US" sz="12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937" y="4505279"/>
            <a:ext cx="2004059" cy="19330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9" name="TextovéPole 18"/>
          <p:cNvSpPr txBox="1"/>
          <p:nvPr/>
        </p:nvSpPr>
        <p:spPr>
          <a:xfrm>
            <a:off x="4680630" y="2757492"/>
            <a:ext cx="4225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ESA </a:t>
            </a:r>
            <a:r>
              <a:rPr lang="cs-CZ" sz="1200" b="1" dirty="0" err="1" smtClean="0"/>
              <a:t>SciHub</a:t>
            </a:r>
            <a:endParaRPr lang="cs-CZ" sz="1200" b="1" dirty="0" smtClean="0"/>
          </a:p>
          <a:p>
            <a:endParaRPr lang="cs-CZ" sz="1200" b="1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400" dirty="0" smtClean="0"/>
              <a:t>SUCE </a:t>
            </a:r>
            <a:r>
              <a:rPr lang="cs-CZ" sz="1400" dirty="0" err="1" smtClean="0"/>
              <a:t>connection</a:t>
            </a:r>
            <a:r>
              <a:rPr lang="cs-CZ" sz="1400" dirty="0" smtClean="0"/>
              <a:t> to </a:t>
            </a:r>
            <a:r>
              <a:rPr lang="cs-CZ" sz="1400" dirty="0" err="1" smtClean="0"/>
              <a:t>operational</a:t>
            </a:r>
            <a:r>
              <a:rPr lang="cs-CZ" sz="1400" dirty="0" smtClean="0"/>
              <a:t> ESA </a:t>
            </a:r>
            <a:r>
              <a:rPr lang="cs-CZ" sz="1400" dirty="0" err="1" smtClean="0"/>
              <a:t>catalogue</a:t>
            </a:r>
            <a:endParaRPr lang="cs-CZ" sz="1400" dirty="0" smtClean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1400" dirty="0" err="1" smtClean="0"/>
              <a:t>using</a:t>
            </a:r>
            <a:r>
              <a:rPr lang="cs-CZ" sz="1400" dirty="0" smtClean="0"/>
              <a:t> </a:t>
            </a:r>
            <a:r>
              <a:rPr lang="cs-CZ" sz="1400" dirty="0" err="1" smtClean="0"/>
              <a:t>standardized</a:t>
            </a:r>
            <a:r>
              <a:rPr lang="cs-CZ" sz="1400" dirty="0" smtClean="0"/>
              <a:t> </a:t>
            </a:r>
            <a:r>
              <a:rPr lang="cs-CZ" sz="1400" dirty="0" err="1" smtClean="0"/>
              <a:t>FedEO</a:t>
            </a:r>
            <a:r>
              <a:rPr lang="cs-CZ" sz="1400" dirty="0" smtClean="0"/>
              <a:t> </a:t>
            </a:r>
            <a:r>
              <a:rPr lang="cs-CZ" sz="1400" dirty="0" err="1" smtClean="0"/>
              <a:t>compliant</a:t>
            </a:r>
            <a:r>
              <a:rPr lang="cs-CZ" sz="1400" dirty="0" smtClean="0"/>
              <a:t> </a:t>
            </a:r>
            <a:r>
              <a:rPr lang="cs-CZ" sz="1400" dirty="0" err="1" smtClean="0"/>
              <a:t>OpenSearch</a:t>
            </a:r>
            <a:r>
              <a:rPr lang="cs-CZ" sz="1400" dirty="0" smtClean="0"/>
              <a:t> 2.0</a:t>
            </a:r>
          </a:p>
          <a:p>
            <a:endParaRPr lang="cs-CZ" sz="1200" b="1" dirty="0" smtClean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34" y="33313"/>
            <a:ext cx="2382488" cy="30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967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09429" y="389685"/>
            <a:ext cx="7343895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Common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c</a:t>
            </a:r>
            <a:r>
              <a:rPr lang="en-US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loud cover information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/ D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rawbacks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42754" y="1199408"/>
            <a:ext cx="9001246" cy="1864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000" dirty="0" err="1" smtClean="0"/>
              <a:t>Common</a:t>
            </a:r>
            <a:r>
              <a:rPr lang="cs-CZ" sz="2000" dirty="0" smtClean="0"/>
              <a:t> </a:t>
            </a:r>
            <a:r>
              <a:rPr lang="cs-CZ" sz="2000" dirty="0" err="1" smtClean="0"/>
              <a:t>metadata</a:t>
            </a:r>
            <a:r>
              <a:rPr lang="cs-CZ" sz="2000" dirty="0" smtClean="0"/>
              <a:t> </a:t>
            </a:r>
            <a:r>
              <a:rPr lang="cs-CZ" sz="2000" dirty="0" err="1" smtClean="0"/>
              <a:t>catalogues</a:t>
            </a:r>
            <a:r>
              <a:rPr lang="cs-CZ" sz="2000" dirty="0" smtClean="0"/>
              <a:t> </a:t>
            </a:r>
            <a:r>
              <a:rPr lang="cs-CZ" sz="2000" dirty="0" err="1" smtClean="0"/>
              <a:t>contain</a:t>
            </a:r>
            <a:r>
              <a:rPr lang="cs-CZ" sz="2000" dirty="0" smtClean="0"/>
              <a:t> </a:t>
            </a:r>
            <a:r>
              <a:rPr lang="cs-CZ" sz="2000" dirty="0" err="1" smtClean="0"/>
              <a:t>cloud</a:t>
            </a:r>
            <a:r>
              <a:rPr lang="cs-CZ" sz="2000" dirty="0" smtClean="0"/>
              <a:t> </a:t>
            </a:r>
            <a:r>
              <a:rPr lang="cs-CZ" sz="2000" dirty="0" err="1" smtClean="0"/>
              <a:t>cover</a:t>
            </a:r>
            <a:r>
              <a:rPr lang="cs-CZ" sz="2000" dirty="0" smtClean="0"/>
              <a:t> </a:t>
            </a:r>
            <a:r>
              <a:rPr lang="cs-CZ" sz="2000" dirty="0" err="1" smtClean="0"/>
              <a:t>information</a:t>
            </a:r>
            <a:r>
              <a:rPr lang="cs-CZ" sz="2000" b="1" dirty="0" smtClean="0"/>
              <a:t> </a:t>
            </a:r>
            <a:endParaRPr lang="en-GB" sz="2000" b="1" dirty="0" smtClean="0"/>
          </a:p>
          <a:p>
            <a:pPr>
              <a:lnSpc>
                <a:spcPct val="100000"/>
              </a:lnSpc>
            </a:pPr>
            <a:r>
              <a:rPr lang="cs-CZ" sz="2000" b="1" dirty="0" err="1" smtClean="0"/>
              <a:t>only</a:t>
            </a:r>
            <a:r>
              <a:rPr lang="cs-CZ" sz="2000" b="1" dirty="0" smtClean="0"/>
              <a:t> as a </a:t>
            </a:r>
            <a:r>
              <a:rPr lang="cs-CZ" sz="2000" b="1" dirty="0" err="1" smtClean="0"/>
              <a:t>figure</a:t>
            </a:r>
            <a:r>
              <a:rPr lang="cs-CZ" sz="2000" dirty="0" smtClean="0"/>
              <a:t>:</a:t>
            </a:r>
          </a:p>
          <a:p>
            <a:pPr>
              <a:lnSpc>
                <a:spcPct val="100000"/>
              </a:lnSpc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808080"/>
                </a:solidFill>
              </a:rPr>
              <a:t> 1920252007231:</a:t>
            </a:r>
            <a:r>
              <a:rPr lang="cs-CZ" sz="2000" dirty="0" smtClean="0">
                <a:solidFill>
                  <a:srgbClr val="808080"/>
                </a:solidFill>
              </a:rPr>
              <a:t> </a:t>
            </a:r>
            <a:r>
              <a:rPr lang="en-US" sz="2000" dirty="0" smtClean="0">
                <a:solidFill>
                  <a:srgbClr val="808080"/>
                </a:solidFill>
              </a:rPr>
              <a:t>CC </a:t>
            </a:r>
            <a:r>
              <a:rPr lang="en-US" sz="2000" dirty="0">
                <a:solidFill>
                  <a:srgbClr val="808080"/>
                </a:solidFill>
              </a:rPr>
              <a:t>= 40.1%	</a:t>
            </a:r>
            <a:r>
              <a:rPr lang="en-US" sz="2000" dirty="0" smtClean="0">
                <a:solidFill>
                  <a:srgbClr val="808080"/>
                </a:solidFill>
              </a:rPr>
              <a:t>  1920252011178: </a:t>
            </a:r>
            <a:r>
              <a:rPr lang="en-US" sz="2000" dirty="0">
                <a:solidFill>
                  <a:srgbClr val="808080"/>
                </a:solidFill>
              </a:rPr>
              <a:t>CC = 45.1</a:t>
            </a:r>
            <a:r>
              <a:rPr lang="en-US" sz="2000" dirty="0" smtClean="0">
                <a:solidFill>
                  <a:srgbClr val="808080"/>
                </a:solidFill>
              </a:rPr>
              <a:t>%</a:t>
            </a:r>
            <a:endParaRPr lang="cs-CZ" sz="2000" dirty="0" smtClean="0">
              <a:solidFill>
                <a:srgbClr val="808080"/>
              </a:solidFill>
            </a:endParaRPr>
          </a:p>
          <a:p>
            <a:endParaRPr lang="cs-CZ" sz="2000" dirty="0" smtClean="0"/>
          </a:p>
          <a:p>
            <a:pPr algn="ctr"/>
            <a:r>
              <a:rPr lang="en-GB" sz="2000" b="1" dirty="0" smtClean="0"/>
              <a:t>N</a:t>
            </a:r>
            <a:r>
              <a:rPr lang="cs-CZ" sz="2000" b="1" dirty="0" smtClean="0"/>
              <a:t>o</a:t>
            </a:r>
            <a:r>
              <a:rPr lang="en-GB" sz="2000" b="1" dirty="0" smtClean="0"/>
              <a:t> S</a:t>
            </a:r>
            <a:r>
              <a:rPr lang="cs-CZ" sz="2000" b="1" dirty="0" err="1" smtClean="0"/>
              <a:t>patial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distribution</a:t>
            </a:r>
            <a:r>
              <a:rPr lang="cs-CZ" sz="2000" b="1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clouds</a:t>
            </a:r>
            <a:r>
              <a:rPr lang="en-GB" sz="2000" dirty="0"/>
              <a:t> </a:t>
            </a:r>
            <a:r>
              <a:rPr lang="en-GB" sz="2000" dirty="0" smtClean="0"/>
              <a:t>!!!!!!!</a:t>
            </a:r>
            <a:endParaRPr lang="cs-CZ" sz="2000" dirty="0" smtClean="0"/>
          </a:p>
          <a:p>
            <a:endParaRPr lang="cs-CZ" sz="2000" dirty="0" smtClean="0">
              <a:solidFill>
                <a:srgbClr val="80808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808080"/>
                </a:solidFill>
              </a:rPr>
              <a:t>				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808080"/>
                </a:solidFill>
              </a:rPr>
              <a:t> </a:t>
            </a:r>
            <a:endParaRPr lang="en-US" sz="2400" dirty="0">
              <a:solidFill>
                <a:srgbClr val="404040"/>
              </a:solidFill>
              <a:ea typeface="Univers CE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5698" y="3452388"/>
            <a:ext cx="3155498" cy="2765227"/>
            <a:chOff x="415698" y="3452388"/>
            <a:chExt cx="3155498" cy="2765227"/>
          </a:xfrm>
        </p:grpSpPr>
        <p:sp>
          <p:nvSpPr>
            <p:cNvPr id="9" name="TextovéPole 8"/>
            <p:cNvSpPr txBox="1"/>
            <p:nvPr/>
          </p:nvSpPr>
          <p:spPr>
            <a:xfrm>
              <a:off x="415698" y="5909838"/>
              <a:ext cx="3155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chemeClr val="bg1">
                      <a:lumMod val="50000"/>
                    </a:schemeClr>
                  </a:solidFill>
                </a:rPr>
                <a:t>1920252007231: CC = 40.1%</a:t>
              </a:r>
              <a:endParaRPr lang="cs-CZ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4697" y="3452388"/>
              <a:ext cx="2647950" cy="245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4643377" y="3452388"/>
            <a:ext cx="3000374" cy="2698551"/>
            <a:chOff x="4643377" y="3519063"/>
            <a:chExt cx="3000374" cy="2698551"/>
          </a:xfrm>
        </p:grpSpPr>
        <p:sp>
          <p:nvSpPr>
            <p:cNvPr id="10" name="TextovéPole 9"/>
            <p:cNvSpPr txBox="1"/>
            <p:nvPr/>
          </p:nvSpPr>
          <p:spPr>
            <a:xfrm>
              <a:off x="4643377" y="5909837"/>
              <a:ext cx="30003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808080"/>
                  </a:solidFill>
                </a:rPr>
                <a:t>1920252011178: CC = 45.1%</a:t>
              </a:r>
              <a:endParaRPr lang="cs-CZ" sz="1400" i="1" dirty="0" smtClean="0">
                <a:solidFill>
                  <a:srgbClr val="808080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8164" y="3519063"/>
              <a:ext cx="2590800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11340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85725" y="380520"/>
            <a:ext cx="6743700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Cloud cover information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used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in SUCE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5726" y="1257582"/>
            <a:ext cx="8963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SUCE </a:t>
            </a:r>
            <a:r>
              <a:rPr lang="cs-CZ" sz="2000" dirty="0" err="1" smtClean="0"/>
              <a:t>uses</a:t>
            </a:r>
            <a:r>
              <a:rPr lang="cs-CZ" sz="2000" dirty="0" smtClean="0"/>
              <a:t> </a:t>
            </a:r>
            <a:r>
              <a:rPr lang="cs-CZ" sz="2000" dirty="0" err="1" smtClean="0"/>
              <a:t>derived</a:t>
            </a:r>
            <a:r>
              <a:rPr lang="cs-CZ" sz="2000" dirty="0" smtClean="0"/>
              <a:t> </a:t>
            </a:r>
            <a:r>
              <a:rPr lang="en-GB" sz="2000" b="1" dirty="0" err="1" smtClean="0"/>
              <a:t>Va</a:t>
            </a:r>
            <a:r>
              <a:rPr lang="cs-CZ" sz="2000" b="1" dirty="0" smtClean="0"/>
              <a:t>lid </a:t>
            </a:r>
            <a:r>
              <a:rPr lang="en-GB" sz="2000" b="1" dirty="0" smtClean="0"/>
              <a:t>P</a:t>
            </a:r>
            <a:r>
              <a:rPr lang="cs-CZ" sz="2000" b="1" dirty="0" err="1" smtClean="0"/>
              <a:t>ixel</a:t>
            </a:r>
            <a:r>
              <a:rPr lang="cs-CZ" sz="2000" b="1" dirty="0" smtClean="0"/>
              <a:t> </a:t>
            </a:r>
            <a:r>
              <a:rPr lang="en-GB" sz="2000" b="1" dirty="0" smtClean="0"/>
              <a:t>M</a:t>
            </a:r>
            <a:r>
              <a:rPr lang="cs-CZ" sz="2000" b="1" dirty="0" err="1" smtClean="0"/>
              <a:t>ask</a:t>
            </a:r>
            <a:r>
              <a:rPr lang="cs-CZ" sz="2000" b="1" dirty="0" smtClean="0"/>
              <a:t> </a:t>
            </a:r>
            <a:r>
              <a:rPr lang="cs-CZ" sz="2000" dirty="0" err="1" smtClean="0"/>
              <a:t>harvested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metadata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pPr algn="ctr"/>
            <a:r>
              <a:rPr lang="en-GB" sz="2000" dirty="0" smtClean="0"/>
              <a:t>L</a:t>
            </a:r>
            <a:r>
              <a:rPr lang="cs-CZ" sz="2000" dirty="0" err="1" smtClean="0"/>
              <a:t>argest</a:t>
            </a:r>
            <a:r>
              <a:rPr lang="cs-CZ" sz="2000" dirty="0" smtClean="0"/>
              <a:t> </a:t>
            </a:r>
            <a:r>
              <a:rPr lang="cs-CZ" sz="2000" dirty="0" err="1" smtClean="0"/>
              <a:t>subsets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valid</a:t>
            </a:r>
            <a:r>
              <a:rPr lang="cs-CZ" sz="2000" dirty="0" smtClean="0"/>
              <a:t> </a:t>
            </a:r>
            <a:r>
              <a:rPr lang="cs-CZ" sz="2000" dirty="0" err="1" smtClean="0"/>
              <a:t>pixels</a:t>
            </a:r>
            <a:r>
              <a:rPr lang="cs-CZ" sz="2000" dirty="0" smtClean="0"/>
              <a:t> </a:t>
            </a:r>
            <a:r>
              <a:rPr lang="cs-CZ" sz="2000" dirty="0" err="1" smtClean="0"/>
              <a:t>mask</a:t>
            </a:r>
            <a:r>
              <a:rPr lang="en-GB" sz="2000" dirty="0" smtClean="0"/>
              <a:t>s</a:t>
            </a:r>
            <a:r>
              <a:rPr lang="cs-CZ" sz="2000" dirty="0" smtClean="0"/>
              <a:t> are </a:t>
            </a:r>
            <a:r>
              <a:rPr lang="cs-CZ" sz="2000" dirty="0" err="1" smtClean="0"/>
              <a:t>used</a:t>
            </a:r>
            <a:r>
              <a:rPr lang="cs-CZ" sz="2000" dirty="0" smtClean="0"/>
              <a:t> </a:t>
            </a:r>
            <a:r>
              <a:rPr lang="en-GB" sz="2000" dirty="0" smtClean="0"/>
              <a:t>by SUCE also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optimal</a:t>
            </a:r>
            <a:r>
              <a:rPr lang="cs-CZ" sz="2000" dirty="0" smtClean="0"/>
              <a:t> </a:t>
            </a:r>
            <a:r>
              <a:rPr lang="cs-CZ" sz="2000" dirty="0" err="1" smtClean="0"/>
              <a:t>coverage</a:t>
            </a:r>
            <a:r>
              <a:rPr lang="cs-CZ" sz="2000" dirty="0" smtClean="0"/>
              <a:t> </a:t>
            </a:r>
            <a:r>
              <a:rPr lang="cs-CZ" sz="2000" dirty="0" err="1" smtClean="0"/>
              <a:t>composition</a:t>
            </a:r>
            <a:r>
              <a:rPr lang="cs-CZ" sz="2000" dirty="0" smtClean="0"/>
              <a:t> (</a:t>
            </a:r>
            <a:r>
              <a:rPr lang="cs-CZ" sz="2000" dirty="0" err="1" smtClean="0"/>
              <a:t>spatial</a:t>
            </a:r>
            <a:r>
              <a:rPr lang="cs-CZ" sz="2000" dirty="0" smtClean="0"/>
              <a:t> </a:t>
            </a:r>
            <a:r>
              <a:rPr lang="cs-CZ" sz="2000" dirty="0" err="1" smtClean="0"/>
              <a:t>coverage</a:t>
            </a:r>
            <a:r>
              <a:rPr lang="cs-CZ" sz="2000" dirty="0" smtClean="0"/>
              <a:t> )</a:t>
            </a:r>
            <a:endParaRPr lang="cs-CZ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4" y="2901047"/>
            <a:ext cx="8087127" cy="25316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68444" y="5538914"/>
            <a:ext cx="2298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</a:rPr>
              <a:t>Scene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</a:rPr>
              <a:t>clouds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796104" y="5538914"/>
            <a:ext cx="2298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</a:rPr>
              <a:t>Cloud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</a:rPr>
              <a:t>cover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</a:rPr>
              <a:t>mask</a:t>
            </a:r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199288" y="5422041"/>
            <a:ext cx="2631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err="1" smtClean="0"/>
              <a:t>Valid</a:t>
            </a:r>
            <a:r>
              <a:rPr lang="cs-CZ" sz="1600" b="1" i="1" dirty="0" smtClean="0"/>
              <a:t> pixel </a:t>
            </a:r>
            <a:r>
              <a:rPr lang="cs-CZ" sz="1600" b="1" i="1" dirty="0" err="1" smtClean="0"/>
              <a:t>mask</a:t>
            </a:r>
            <a:r>
              <a:rPr lang="cs-CZ" sz="1600" b="1" i="1" dirty="0" smtClean="0"/>
              <a:t> </a:t>
            </a:r>
          </a:p>
          <a:p>
            <a:pPr algn="ctr"/>
            <a:r>
              <a:rPr lang="cs-CZ" sz="1600" i="1" dirty="0" smtClean="0"/>
              <a:t>(</a:t>
            </a:r>
            <a:r>
              <a:rPr lang="cs-CZ" sz="1600" i="1" dirty="0" err="1" smtClean="0"/>
              <a:t>white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pixels</a:t>
            </a:r>
            <a:r>
              <a:rPr lang="cs-CZ" sz="1600" i="1" dirty="0" smtClean="0"/>
              <a:t> = </a:t>
            </a:r>
            <a:r>
              <a:rPr lang="cs-CZ" sz="1600" i="1" dirty="0" err="1" smtClean="0"/>
              <a:t>valid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clear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sky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observations</a:t>
            </a:r>
            <a:r>
              <a:rPr lang="cs-CZ" sz="1600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1340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61925" y="320201"/>
            <a:ext cx="7304955" cy="6799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Comparison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of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EO 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estimated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product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volumes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with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CC 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metadata</a:t>
            </a:r>
            <a:endParaRPr sz="2400" dirty="0">
              <a:solidFill>
                <a:schemeClr val="bg1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81886"/>
              </p:ext>
            </p:extLst>
          </p:nvPr>
        </p:nvGraphicFramePr>
        <p:xfrm>
          <a:off x="75481" y="2065955"/>
          <a:ext cx="8296276" cy="37714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48494"/>
                <a:gridCol w="1781175"/>
                <a:gridCol w="1733550"/>
                <a:gridCol w="1762125"/>
                <a:gridCol w="1770932"/>
              </a:tblGrid>
              <a:tr h="8858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Full</a:t>
                      </a:r>
                      <a:r>
                        <a:rPr lang="en-US" sz="1600" baseline="0" dirty="0" smtClean="0"/>
                        <a:t> data volume / year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Sentinel-2A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Sentinel-2AB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Landsat-7,8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Sentinel-Landsat</a:t>
                      </a:r>
                      <a:endParaRPr lang="cs-CZ" sz="1600" dirty="0"/>
                    </a:p>
                  </a:txBody>
                  <a:tcPr anchor="ctr"/>
                </a:tc>
              </a:tr>
              <a:tr h="103489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Europe</a:t>
                      </a:r>
                    </a:p>
                    <a:p>
                      <a:r>
                        <a:rPr lang="en-US" sz="1800" dirty="0" smtClean="0"/>
                        <a:t>(EEA39)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36 180</a:t>
                      </a:r>
                    </a:p>
                    <a:p>
                      <a:pPr algn="ctr"/>
                      <a:r>
                        <a:rPr lang="en-US" sz="1800" dirty="0" smtClean="0"/>
                        <a:t>18</a:t>
                      </a:r>
                      <a:r>
                        <a:rPr lang="cs-CZ" sz="1800" dirty="0" smtClean="0"/>
                        <a:t> </a:t>
                      </a:r>
                      <a:r>
                        <a:rPr lang="en-US" sz="1800" dirty="0" smtClean="0"/>
                        <a:t>TB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D2382C"/>
                          </a:solidFill>
                        </a:rPr>
                        <a:t>(CC:</a:t>
                      </a:r>
                      <a:r>
                        <a:rPr lang="en-US" sz="1800" baseline="0" dirty="0" smtClean="0">
                          <a:solidFill>
                            <a:srgbClr val="D2382C"/>
                          </a:solidFill>
                        </a:rPr>
                        <a:t> 3.6</a:t>
                      </a:r>
                      <a:r>
                        <a:rPr lang="cs-CZ" sz="1800" baseline="0" dirty="0" smtClean="0">
                          <a:solidFill>
                            <a:srgbClr val="D2382C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D2382C"/>
                          </a:solidFill>
                        </a:rPr>
                        <a:t>GB)</a:t>
                      </a:r>
                      <a:endParaRPr lang="cs-CZ" sz="1800" dirty="0">
                        <a:solidFill>
                          <a:srgbClr val="D2382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</a:t>
                      </a:r>
                      <a:r>
                        <a:rPr lang="en-US" sz="1800" baseline="0" dirty="0" smtClean="0"/>
                        <a:t> 72 360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36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en-US" sz="1800" baseline="0" dirty="0" smtClean="0"/>
                        <a:t>TB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rgbClr val="D2382C"/>
                          </a:solidFill>
                        </a:rPr>
                        <a:t>(CC: 7.2</a:t>
                      </a:r>
                      <a:r>
                        <a:rPr lang="cs-CZ" sz="1800" baseline="0" dirty="0" smtClean="0">
                          <a:solidFill>
                            <a:srgbClr val="D2382C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D2382C"/>
                          </a:solidFill>
                        </a:rPr>
                        <a:t>GB)</a:t>
                      </a:r>
                      <a:endParaRPr lang="cs-CZ" sz="1800" dirty="0">
                        <a:solidFill>
                          <a:srgbClr val="D2382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26 972</a:t>
                      </a:r>
                    </a:p>
                    <a:p>
                      <a:pPr algn="ctr"/>
                      <a:r>
                        <a:rPr lang="en-US" sz="1800" dirty="0" smtClean="0"/>
                        <a:t>40</a:t>
                      </a:r>
                      <a:r>
                        <a:rPr lang="cs-CZ" sz="1800" dirty="0" smtClean="0"/>
                        <a:t> </a:t>
                      </a:r>
                      <a:r>
                        <a:rPr lang="en-US" sz="1800" dirty="0" smtClean="0"/>
                        <a:t>TB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D2382C"/>
                          </a:solidFill>
                        </a:rPr>
                        <a:t>(CC:</a:t>
                      </a:r>
                      <a:r>
                        <a:rPr lang="en-US" sz="1800" baseline="0" dirty="0" smtClean="0">
                          <a:solidFill>
                            <a:srgbClr val="D2382C"/>
                          </a:solidFill>
                        </a:rPr>
                        <a:t> 2.7</a:t>
                      </a:r>
                      <a:r>
                        <a:rPr lang="cs-CZ" sz="1800" baseline="0" dirty="0" smtClean="0">
                          <a:solidFill>
                            <a:srgbClr val="D2382C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D2382C"/>
                          </a:solidFill>
                        </a:rPr>
                        <a:t>GB)</a:t>
                      </a:r>
                      <a:endParaRPr lang="cs-CZ" sz="1800" dirty="0">
                        <a:solidFill>
                          <a:srgbClr val="D2382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99 332</a:t>
                      </a:r>
                    </a:p>
                    <a:p>
                      <a:pPr algn="ctr"/>
                      <a:r>
                        <a:rPr lang="en-US" sz="1800" dirty="0" smtClean="0"/>
                        <a:t>76</a:t>
                      </a:r>
                      <a:r>
                        <a:rPr lang="cs-CZ" sz="1800" dirty="0" smtClean="0"/>
                        <a:t> </a:t>
                      </a:r>
                      <a:r>
                        <a:rPr lang="en-US" sz="1800" dirty="0" smtClean="0"/>
                        <a:t>TB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D2382C"/>
                          </a:solidFill>
                        </a:rPr>
                        <a:t>(CC: 10</a:t>
                      </a:r>
                      <a:r>
                        <a:rPr lang="cs-CZ" sz="1800" dirty="0" smtClean="0">
                          <a:solidFill>
                            <a:srgbClr val="D2382C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D2382C"/>
                          </a:solidFill>
                        </a:rPr>
                        <a:t>GB)</a:t>
                      </a:r>
                      <a:endParaRPr lang="cs-CZ" sz="1800" dirty="0">
                        <a:solidFill>
                          <a:srgbClr val="D2382C"/>
                        </a:solidFill>
                      </a:endParaRPr>
                    </a:p>
                  </a:txBody>
                  <a:tcPr anchor="ctr"/>
                </a:tc>
              </a:tr>
              <a:tr h="61770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France</a:t>
                      </a:r>
                      <a:endParaRPr lang="cs-CZ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# 3528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1.7</a:t>
                      </a:r>
                      <a:r>
                        <a:rPr lang="cs-CZ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TB</a:t>
                      </a:r>
                      <a:endParaRPr lang="cs-CZ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# 7056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3.5</a:t>
                      </a:r>
                      <a:r>
                        <a:rPr lang="cs-CZ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TB</a:t>
                      </a:r>
                      <a:endParaRPr lang="cs-CZ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# 2508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3.7</a:t>
                      </a:r>
                      <a:r>
                        <a:rPr lang="cs-CZ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TB</a:t>
                      </a:r>
                      <a:endParaRPr lang="cs-CZ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# 9564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7.3</a:t>
                      </a:r>
                      <a:r>
                        <a:rPr lang="cs-CZ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TB</a:t>
                      </a:r>
                      <a:endParaRPr lang="cs-CZ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Germany</a:t>
                      </a:r>
                      <a:endParaRPr lang="cs-CZ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# 2484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1.2</a:t>
                      </a:r>
                      <a:r>
                        <a:rPr lang="cs-CZ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TB</a:t>
                      </a:r>
                      <a:endParaRPr lang="cs-CZ" sz="14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# 4968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2.5</a:t>
                      </a:r>
                      <a:r>
                        <a:rPr lang="cs-CZ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TB</a:t>
                      </a:r>
                      <a:endParaRPr lang="cs-CZ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# 1892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2.8</a:t>
                      </a:r>
                      <a:r>
                        <a:rPr lang="cs-CZ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TB</a:t>
                      </a:r>
                      <a:endParaRPr lang="cs-CZ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# 6860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5.3</a:t>
                      </a:r>
                      <a:r>
                        <a:rPr lang="cs-CZ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TB</a:t>
                      </a:r>
                      <a:endParaRPr lang="cs-CZ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3294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Czech Republic</a:t>
                      </a:r>
                      <a:endParaRPr lang="cs-CZ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# 792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0.4</a:t>
                      </a:r>
                      <a:r>
                        <a:rPr lang="cs-CZ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TB</a:t>
                      </a:r>
                      <a:endParaRPr lang="cs-CZ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#1584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0.8</a:t>
                      </a:r>
                      <a:r>
                        <a:rPr lang="cs-CZ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TB</a:t>
                      </a:r>
                      <a:endParaRPr lang="cs-CZ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# 616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0.9</a:t>
                      </a:r>
                      <a:r>
                        <a:rPr lang="cs-CZ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TB</a:t>
                      </a:r>
                      <a:endParaRPr lang="cs-CZ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# 2200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1.7</a:t>
                      </a:r>
                      <a:r>
                        <a:rPr lang="cs-CZ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TB</a:t>
                      </a:r>
                      <a:endParaRPr lang="cs-CZ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7926927" y="2510457"/>
            <a:ext cx="1106393" cy="369332"/>
          </a:xfrm>
          <a:prstGeom prst="rect">
            <a:avLst/>
          </a:prstGeom>
          <a:solidFill>
            <a:srgbClr val="C000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0.012%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8121283" y="2879789"/>
            <a:ext cx="358840" cy="596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5481" y="1216712"/>
            <a:ext cx="883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/>
              <a:t>Using</a:t>
            </a:r>
            <a:r>
              <a:rPr lang="cs-CZ" sz="2000" dirty="0" smtClean="0"/>
              <a:t> </a:t>
            </a:r>
            <a:r>
              <a:rPr lang="cs-CZ" sz="2000" dirty="0" err="1" smtClean="0"/>
              <a:t>only</a:t>
            </a:r>
            <a:r>
              <a:rPr lang="cs-CZ" sz="2000" dirty="0" smtClean="0"/>
              <a:t> </a:t>
            </a:r>
            <a:r>
              <a:rPr lang="cs-CZ" sz="2000" dirty="0" err="1" smtClean="0"/>
              <a:t>derived</a:t>
            </a:r>
            <a:r>
              <a:rPr lang="cs-CZ" sz="2000" dirty="0" smtClean="0"/>
              <a:t> </a:t>
            </a:r>
            <a:r>
              <a:rPr lang="en-GB" sz="2000" b="1" dirty="0" err="1" smtClean="0"/>
              <a:t>Va</a:t>
            </a:r>
            <a:r>
              <a:rPr lang="cs-CZ" sz="2000" b="1" dirty="0" smtClean="0"/>
              <a:t>lid pixel </a:t>
            </a:r>
            <a:r>
              <a:rPr lang="cs-CZ" sz="2000" b="1" dirty="0" err="1" smtClean="0"/>
              <a:t>mask</a:t>
            </a:r>
            <a:r>
              <a:rPr lang="cs-CZ" sz="2000" b="1" dirty="0" smtClean="0"/>
              <a:t> </a:t>
            </a:r>
            <a:r>
              <a:rPr lang="cs-CZ" sz="2000" dirty="0" smtClean="0"/>
              <a:t>as a part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metadata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analysis</a:t>
            </a:r>
            <a:r>
              <a:rPr lang="cs-CZ" sz="2000" dirty="0" smtClean="0"/>
              <a:t> </a:t>
            </a:r>
            <a:r>
              <a:rPr lang="cs-CZ" sz="2000" b="1" dirty="0" err="1" smtClean="0"/>
              <a:t>dramatically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reduces</a:t>
            </a:r>
            <a:r>
              <a:rPr lang="cs-CZ" sz="2000" b="1" dirty="0" smtClean="0"/>
              <a:t> volume </a:t>
            </a:r>
            <a:r>
              <a:rPr lang="cs-CZ" sz="2000" dirty="0" err="1" smtClean="0"/>
              <a:t>of</a:t>
            </a:r>
            <a:r>
              <a:rPr lang="cs-CZ" sz="2000" dirty="0" smtClean="0"/>
              <a:t> data </a:t>
            </a:r>
            <a:r>
              <a:rPr lang="cs-CZ" sz="2000" dirty="0" err="1" smtClean="0"/>
              <a:t>transferred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773866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55575" y="380400"/>
            <a:ext cx="7319282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Evaluation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of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SUCE </a:t>
            </a:r>
            <a:r>
              <a:rPr lang="en-GB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results </a:t>
            </a:r>
            <a:r>
              <a:rPr lang="en-GB" sz="2400" b="1" dirty="0">
                <a:solidFill>
                  <a:schemeClr val="bg1"/>
                </a:solidFill>
                <a:latin typeface="Univers CE"/>
                <a:ea typeface="Univers CE"/>
              </a:rPr>
              <a:t>/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P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rocedure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4457" y="1229621"/>
            <a:ext cx="7010400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n-US" sz="1100" b="1" dirty="0">
              <a:solidFill>
                <a:srgbClr val="404040"/>
              </a:solidFill>
              <a:ea typeface="Univers CE"/>
            </a:endParaRPr>
          </a:p>
        </p:txBody>
      </p:sp>
      <p:sp>
        <p:nvSpPr>
          <p:cNvPr id="4" name="AutoShape 2" descr="imap://ondrej%2Enalevka@imap.gisat.cz:993/fetch%3EUID%3E/INBOX%3E40152?part=1.1.2&amp;filename=jgebhpkhfbjppocj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>
            <a:off x="155575" y="1229621"/>
            <a:ext cx="88851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err="1" smtClean="0"/>
              <a:t>Evaluation</a:t>
            </a:r>
            <a:r>
              <a:rPr lang="cs-CZ" sz="2000" dirty="0" smtClean="0"/>
              <a:t> </a:t>
            </a:r>
            <a:r>
              <a:rPr lang="cs-CZ" sz="2000" dirty="0" err="1" smtClean="0"/>
              <a:t>performed</a:t>
            </a:r>
            <a:r>
              <a:rPr lang="cs-CZ" sz="2000" dirty="0" smtClean="0"/>
              <a:t> as a </a:t>
            </a:r>
            <a:r>
              <a:rPr lang="cs-CZ" sz="2000" b="1" dirty="0" err="1" smtClean="0"/>
              <a:t>comparison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between</a:t>
            </a:r>
            <a:r>
              <a:rPr lang="cs-CZ" sz="2000" b="1" dirty="0" smtClean="0"/>
              <a:t>:</a:t>
            </a:r>
          </a:p>
          <a:p>
            <a:pPr indent="358775">
              <a:buFont typeface="Arial" pitchFamily="34" charset="0"/>
              <a:buChar char="•"/>
            </a:pPr>
            <a:r>
              <a:rPr lang="cs-CZ" sz="2000" b="1" dirty="0" err="1" smtClean="0"/>
              <a:t>manual</a:t>
            </a:r>
            <a:r>
              <a:rPr lang="cs-CZ" sz="2000" b="1" dirty="0" smtClean="0"/>
              <a:t> EO </a:t>
            </a:r>
            <a:r>
              <a:rPr lang="cs-CZ" sz="2000" b="1" dirty="0" err="1" smtClean="0"/>
              <a:t>coverage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composition</a:t>
            </a:r>
            <a:r>
              <a:rPr lang="cs-CZ" sz="2000" dirty="0" smtClean="0"/>
              <a:t> </a:t>
            </a:r>
            <a:r>
              <a:rPr lang="cs-CZ" sz="2000" dirty="0" err="1" smtClean="0"/>
              <a:t>task</a:t>
            </a:r>
            <a:r>
              <a:rPr lang="cs-CZ" sz="2000" dirty="0" smtClean="0"/>
              <a:t> in GIS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and </a:t>
            </a:r>
            <a:endParaRPr lang="en-GB" sz="2000" dirty="0" smtClean="0"/>
          </a:p>
          <a:p>
            <a:pPr indent="358775">
              <a:buFont typeface="Arial" pitchFamily="34" charset="0"/>
              <a:buChar char="•"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same</a:t>
            </a:r>
            <a:r>
              <a:rPr lang="cs-CZ" sz="2000" dirty="0" smtClean="0"/>
              <a:t> </a:t>
            </a:r>
            <a:r>
              <a:rPr lang="cs-CZ" sz="2000" dirty="0" err="1" smtClean="0"/>
              <a:t>task</a:t>
            </a:r>
            <a:r>
              <a:rPr lang="cs-CZ" sz="2000" dirty="0" smtClean="0"/>
              <a:t> </a:t>
            </a:r>
            <a:r>
              <a:rPr lang="cs-CZ" sz="2000" b="1" dirty="0" smtClean="0"/>
              <a:t>done in SUCE</a:t>
            </a:r>
            <a:endParaRPr lang="en-US" sz="2000" b="1" dirty="0" smtClean="0"/>
          </a:p>
          <a:p>
            <a:pPr>
              <a:spcBef>
                <a:spcPts val="600"/>
              </a:spcBef>
            </a:pPr>
            <a:r>
              <a:rPr lang="en-GB" i="1" dirty="0" smtClean="0"/>
              <a:t>(</a:t>
            </a:r>
            <a:r>
              <a:rPr lang="cs-CZ" i="1" dirty="0" err="1" smtClean="0"/>
              <a:t>Initial</a:t>
            </a:r>
            <a:r>
              <a:rPr lang="cs-CZ" i="1" dirty="0" smtClean="0"/>
              <a:t> </a:t>
            </a:r>
            <a:r>
              <a:rPr lang="cs-CZ" i="1" dirty="0" err="1" smtClean="0"/>
              <a:t>parameters</a:t>
            </a:r>
            <a:r>
              <a:rPr lang="cs-CZ" i="1" dirty="0" smtClean="0"/>
              <a:t> </a:t>
            </a:r>
            <a:r>
              <a:rPr lang="cs-CZ" i="1" dirty="0" err="1" smtClean="0"/>
              <a:t>same</a:t>
            </a:r>
            <a:r>
              <a:rPr lang="cs-CZ" i="1" dirty="0" smtClean="0"/>
              <a:t> </a:t>
            </a:r>
            <a:r>
              <a:rPr lang="cs-CZ" i="1" dirty="0" err="1" smtClean="0"/>
              <a:t>for</a:t>
            </a:r>
            <a:r>
              <a:rPr lang="cs-CZ" i="1" dirty="0" smtClean="0"/>
              <a:t> </a:t>
            </a:r>
            <a:r>
              <a:rPr lang="cs-CZ" i="1" dirty="0" err="1" smtClean="0"/>
              <a:t>both</a:t>
            </a:r>
            <a:r>
              <a:rPr lang="cs-CZ" i="1" dirty="0" smtClean="0"/>
              <a:t> </a:t>
            </a:r>
            <a:r>
              <a:rPr lang="cs-CZ" i="1" dirty="0" err="1" smtClean="0"/>
              <a:t>tasks</a:t>
            </a:r>
            <a:r>
              <a:rPr lang="en-GB" i="1" dirty="0"/>
              <a:t>)</a:t>
            </a:r>
            <a:endParaRPr lang="en-US" i="1" dirty="0" smtClean="0"/>
          </a:p>
          <a:p>
            <a:pPr indent="358775">
              <a:buFont typeface="Arial" pitchFamily="34" charset="0"/>
              <a:buChar char="•"/>
            </a:pPr>
            <a:endParaRPr lang="cs-CZ" sz="2000" b="1" dirty="0"/>
          </a:p>
        </p:txBody>
      </p:sp>
      <p:sp>
        <p:nvSpPr>
          <p:cNvPr id="12" name="Obdélník 11"/>
          <p:cNvSpPr/>
          <p:nvPr/>
        </p:nvSpPr>
        <p:spPr>
          <a:xfrm>
            <a:off x="155576" y="3354959"/>
            <a:ext cx="5492750" cy="2908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66700" lvl="1" indent="-266700">
              <a:lnSpc>
                <a:spcPct val="100000"/>
              </a:lnSpc>
            </a:pPr>
            <a:r>
              <a:rPr lang="cs-CZ" sz="1600" b="1" dirty="0" err="1" smtClean="0">
                <a:solidFill>
                  <a:srgbClr val="000000"/>
                </a:solidFill>
              </a:rPr>
              <a:t>Steps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b="1" dirty="0" err="1" smtClean="0">
                <a:solidFill>
                  <a:srgbClr val="000000"/>
                </a:solidFill>
              </a:rPr>
              <a:t>of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b="1" dirty="0" err="1" smtClean="0">
                <a:solidFill>
                  <a:srgbClr val="000000"/>
                </a:solidFill>
              </a:rPr>
              <a:t>manual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b="1" dirty="0" err="1" smtClean="0">
                <a:solidFill>
                  <a:srgbClr val="000000"/>
                </a:solidFill>
              </a:rPr>
              <a:t>coverage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b="1" dirty="0" err="1" smtClean="0">
                <a:solidFill>
                  <a:srgbClr val="000000"/>
                </a:solidFill>
              </a:rPr>
              <a:t>composition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b="1" dirty="0" err="1" smtClean="0">
                <a:solidFill>
                  <a:srgbClr val="000000"/>
                </a:solidFill>
              </a:rPr>
              <a:t>task</a:t>
            </a:r>
            <a:r>
              <a:rPr lang="cs-CZ" sz="1600" b="1" dirty="0" smtClean="0">
                <a:solidFill>
                  <a:srgbClr val="000000"/>
                </a:solidFill>
              </a:rPr>
              <a:t>:</a:t>
            </a:r>
          </a:p>
          <a:p>
            <a:pPr marL="266700" lvl="1" indent="-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 Search catalogue for available image products</a:t>
            </a:r>
            <a:endParaRPr lang="en-US" sz="1600" dirty="0" smtClean="0"/>
          </a:p>
          <a:p>
            <a:pPr marL="266700" lvl="1" indent="-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 Download selected subset</a:t>
            </a:r>
            <a:r>
              <a:rPr lang="cs-CZ" sz="1600" dirty="0" smtClean="0">
                <a:solidFill>
                  <a:srgbClr val="000000"/>
                </a:solidFill>
              </a:rPr>
              <a:t> / </a:t>
            </a:r>
            <a:r>
              <a:rPr lang="cs-CZ" sz="1600" dirty="0" err="1" smtClean="0">
                <a:solidFill>
                  <a:srgbClr val="000000"/>
                </a:solidFill>
              </a:rPr>
              <a:t>footprints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dirty="0" smtClean="0"/>
          </a:p>
          <a:p>
            <a:pPr marL="266700" lvl="1" indent="-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AutoNum type="arabicPeriod"/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Manually select the first suitable subset</a:t>
            </a:r>
            <a:endParaRPr lang="en-US" sz="1600" dirty="0" smtClean="0"/>
          </a:p>
          <a:p>
            <a:pPr marL="266700" lvl="1" indent="-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 Delete not suitable images</a:t>
            </a:r>
            <a:endParaRPr lang="en-US" sz="1600" dirty="0" smtClean="0"/>
          </a:p>
          <a:p>
            <a:pPr marL="266700" lvl="1" indent="-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 Search additional images to fill the gaps</a:t>
            </a:r>
            <a:endParaRPr lang="en-US" sz="1600" dirty="0" smtClean="0"/>
          </a:p>
          <a:p>
            <a:pPr marL="266700" lvl="1" indent="-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 Repeat </a:t>
            </a:r>
            <a:r>
              <a:rPr lang="cs-CZ" sz="1600" dirty="0" smtClean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-</a:t>
            </a:r>
            <a:r>
              <a:rPr lang="cs-CZ" sz="1600" dirty="0" smtClean="0">
                <a:solidFill>
                  <a:srgbClr val="000000"/>
                </a:solidFill>
              </a:rPr>
              <a:t>5</a:t>
            </a:r>
            <a:r>
              <a:rPr lang="en-US" sz="1600" dirty="0" smtClean="0">
                <a:solidFill>
                  <a:srgbClr val="000000"/>
                </a:solidFill>
              </a:rPr>
              <a:t> until satisfactory image coverage is </a:t>
            </a:r>
            <a:r>
              <a:rPr lang="cs-CZ" sz="1600" dirty="0" smtClean="0">
                <a:solidFill>
                  <a:srgbClr val="000000"/>
                </a:solidFill>
              </a:rPr>
              <a:t>  	</a:t>
            </a:r>
            <a:r>
              <a:rPr lang="en-US" sz="1600" dirty="0" smtClean="0">
                <a:solidFill>
                  <a:srgbClr val="000000"/>
                </a:solidFill>
              </a:rPr>
              <a:t>achieved or all possibilities tested</a:t>
            </a:r>
            <a:endParaRPr lang="en-US" sz="1600" dirty="0"/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397777"/>
              </p:ext>
            </p:extLst>
          </p:nvPr>
        </p:nvGraphicFramePr>
        <p:xfrm>
          <a:off x="5762625" y="1955528"/>
          <a:ext cx="3278139" cy="261591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99226"/>
                <a:gridCol w="2278913"/>
              </a:tblGrid>
              <a:tr h="5986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Task</a:t>
                      </a:r>
                      <a:r>
                        <a:rPr lang="cs-CZ" sz="14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cs-CZ" sz="1400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definition</a:t>
                      </a:r>
                      <a:endParaRPr lang="cs-CZ" sz="1400" dirty="0" smtClean="0">
                        <a:solidFill>
                          <a:srgbClr val="FFC000"/>
                        </a:solidFill>
                        <a:latin typeface="Univers CE"/>
                        <a:ea typeface="Univers 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compose</a:t>
                      </a:r>
                      <a:r>
                        <a:rPr lang="cs-CZ" sz="1400" b="1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optimal </a:t>
                      </a:r>
                      <a:r>
                        <a:rPr lang="cs-CZ" sz="1400" b="1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coverage</a:t>
                      </a:r>
                      <a:r>
                        <a:rPr lang="cs-CZ" sz="1400" b="1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of images 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for </a:t>
                      </a:r>
                      <a:r>
                        <a:rPr lang="cs-CZ" sz="1400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chosen</a:t>
                      </a:r>
                      <a:r>
                        <a:rPr lang="cs-CZ" sz="14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AOI</a:t>
                      </a:r>
                      <a:r>
                        <a:rPr lang="cs-CZ" sz="14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cs-CZ" sz="1400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and</a:t>
                      </a:r>
                      <a:r>
                        <a:rPr lang="cs-CZ" sz="14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TOI</a:t>
                      </a:r>
                      <a:endParaRPr lang="cs-CZ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2403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AOI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Czech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Republic</a:t>
                      </a:r>
                      <a:r>
                        <a:rPr lang="cs-CZ" sz="1400" dirty="0" smtClean="0"/>
                        <a:t> (78 800 km2)</a:t>
                      </a:r>
                      <a:endParaRPr lang="cs-CZ" sz="1400" dirty="0"/>
                    </a:p>
                  </a:txBody>
                  <a:tcPr/>
                </a:tc>
              </a:tr>
              <a:tr h="42403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TOI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01/05/2001 – 15/09/2001</a:t>
                      </a:r>
                      <a:endParaRPr lang="cs-CZ" sz="1400" dirty="0"/>
                    </a:p>
                  </a:txBody>
                  <a:tcPr/>
                </a:tc>
              </a:tr>
              <a:tr h="424037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Missions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Landsat 5 </a:t>
                      </a:r>
                      <a:r>
                        <a:rPr lang="en-GB" sz="1400" dirty="0" smtClean="0"/>
                        <a:t>/</a:t>
                      </a:r>
                      <a:r>
                        <a:rPr lang="cs-CZ" sz="1400" baseline="0" dirty="0" smtClean="0"/>
                        <a:t> Landsat 7</a:t>
                      </a:r>
                      <a:endParaRPr lang="cs-CZ" sz="1400" dirty="0"/>
                    </a:p>
                  </a:txBody>
                  <a:tcPr/>
                </a:tc>
              </a:tr>
              <a:tr h="42403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Max CC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30 </a:t>
                      </a:r>
                      <a:r>
                        <a:rPr lang="en-US" sz="1400" dirty="0" smtClean="0"/>
                        <a:t>%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7049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072"/>
            <a:ext cx="5041647" cy="27642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4915" y="1396545"/>
            <a:ext cx="3826713" cy="2391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5" name="CustomShape 1"/>
          <p:cNvSpPr/>
          <p:nvPr/>
        </p:nvSpPr>
        <p:spPr>
          <a:xfrm>
            <a:off x="228599" y="152280"/>
            <a:ext cx="6174775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cs-CZ" sz="20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Evaluation</a:t>
            </a:r>
            <a:r>
              <a:rPr lang="cs-CZ" sz="20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of</a:t>
            </a:r>
            <a:r>
              <a:rPr lang="cs-CZ" sz="2000" b="1" dirty="0" smtClean="0">
                <a:solidFill>
                  <a:schemeClr val="bg1"/>
                </a:solidFill>
                <a:latin typeface="Univers CE"/>
                <a:ea typeface="Univers CE"/>
              </a:rPr>
              <a:t> SUCE - </a:t>
            </a:r>
            <a:r>
              <a:rPr lang="cs-CZ" sz="20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result</a:t>
            </a:r>
            <a:r>
              <a:rPr lang="cs-CZ" sz="20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4457" y="1229621"/>
            <a:ext cx="7010400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n-US" sz="1100" b="1" dirty="0">
              <a:solidFill>
                <a:srgbClr val="404040"/>
              </a:solidFill>
              <a:ea typeface="Univers CE"/>
            </a:endParaRPr>
          </a:p>
        </p:txBody>
      </p:sp>
      <p:sp>
        <p:nvSpPr>
          <p:cNvPr id="4" name="AutoShape 2" descr="imap://ondrej%2Enalevka@imap.gisat.cz:993/fetch%3EUID%3E/INBOX%3E40152?part=1.1.2&amp;filename=jgebhpkhfbjppocj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5182308" y="4267468"/>
            <a:ext cx="39616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Comparison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task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between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manual</a:t>
            </a:r>
            <a:r>
              <a:rPr lang="cs-CZ" sz="1400" b="1" dirty="0" smtClean="0"/>
              <a:t> and SUCE</a:t>
            </a:r>
            <a:r>
              <a:rPr lang="en-US" sz="1400" b="1" dirty="0" smtClean="0"/>
              <a:t> coverage composition</a:t>
            </a:r>
          </a:p>
          <a:p>
            <a:endParaRPr lang="cs-CZ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AOI: </a:t>
            </a:r>
            <a:r>
              <a:rPr lang="cs-CZ" sz="1400" dirty="0" err="1" smtClean="0"/>
              <a:t>Czech</a:t>
            </a:r>
            <a:r>
              <a:rPr lang="cs-CZ" sz="1400" dirty="0" smtClean="0"/>
              <a:t> (78 800 km2)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TOI: 01/05/2001 – 15/09/2001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 smtClean="0"/>
              <a:t>Missions</a:t>
            </a:r>
            <a:r>
              <a:rPr lang="cs-CZ" sz="1400" dirty="0" smtClean="0"/>
              <a:t>: L5 </a:t>
            </a:r>
            <a:r>
              <a:rPr lang="cs-CZ" sz="1400" dirty="0" err="1" smtClean="0"/>
              <a:t>and</a:t>
            </a:r>
            <a:r>
              <a:rPr lang="cs-CZ" sz="1400" dirty="0" smtClean="0"/>
              <a:t> L7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 smtClean="0"/>
              <a:t>Cloud</a:t>
            </a:r>
            <a:r>
              <a:rPr lang="cs-CZ" sz="1400" dirty="0" smtClean="0"/>
              <a:t> </a:t>
            </a:r>
            <a:r>
              <a:rPr lang="cs-CZ" sz="1400" dirty="0" err="1" smtClean="0"/>
              <a:t>cover</a:t>
            </a:r>
            <a:r>
              <a:rPr lang="cs-CZ" sz="1400" dirty="0"/>
              <a:t> </a:t>
            </a:r>
            <a:r>
              <a:rPr lang="cs-CZ" sz="1400" dirty="0" err="1" smtClean="0"/>
              <a:t>max</a:t>
            </a:r>
            <a:r>
              <a:rPr lang="cs-CZ" sz="1400" dirty="0" smtClean="0"/>
              <a:t>: 30</a:t>
            </a:r>
            <a:r>
              <a:rPr lang="en-US" sz="1400" dirty="0" smtClean="0"/>
              <a:t> %</a:t>
            </a:r>
            <a:endParaRPr lang="en-US" sz="1400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22281"/>
              </p:ext>
            </p:extLst>
          </p:nvPr>
        </p:nvGraphicFramePr>
        <p:xfrm>
          <a:off x="155575" y="3664750"/>
          <a:ext cx="4820718" cy="2667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25625"/>
                <a:gridCol w="1553029"/>
                <a:gridCol w="1442064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/>
                        <a:t>Task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performed</a:t>
                      </a:r>
                      <a:r>
                        <a:rPr lang="cs-CZ" sz="1200" baseline="0" dirty="0" smtClean="0"/>
                        <a:t> </a:t>
                      </a:r>
                      <a:r>
                        <a:rPr lang="cs-CZ" sz="1200" dirty="0" err="1" smtClean="0"/>
                        <a:t>manually</a:t>
                      </a:r>
                      <a:r>
                        <a:rPr lang="cs-CZ" sz="1200" dirty="0" smtClean="0"/>
                        <a:t> in GIS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/>
                        <a:t>Task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performed</a:t>
                      </a:r>
                      <a:r>
                        <a:rPr lang="cs-CZ" sz="1200" dirty="0" smtClean="0"/>
                        <a:t> in SUCE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Scenes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found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S</a:t>
                      </a:r>
                      <a:r>
                        <a:rPr lang="cs-CZ" sz="1200" baseline="0" dirty="0" err="1" smtClean="0"/>
                        <a:t>cenes</a:t>
                      </a:r>
                      <a:r>
                        <a:rPr lang="cs-CZ" sz="1200" baseline="0" dirty="0" smtClean="0"/>
                        <a:t> </a:t>
                      </a:r>
                      <a:r>
                        <a:rPr lang="en-US" sz="1200" baseline="0" dirty="0" smtClean="0"/>
                        <a:t>used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Data volume</a:t>
                      </a:r>
                      <a:r>
                        <a:rPr lang="en-US" sz="1200" dirty="0" smtClean="0"/>
                        <a:t> transfer</a:t>
                      </a:r>
                      <a:r>
                        <a:rPr lang="cs-CZ" sz="1200" dirty="0" smtClean="0"/>
                        <a:t>r</a:t>
                      </a:r>
                      <a:r>
                        <a:rPr lang="en-US" sz="1200" dirty="0" err="1" smtClean="0"/>
                        <a:t>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smtClean="0">
                          <a:solidFill>
                            <a:srgbClr val="FF0000"/>
                          </a:solidFill>
                        </a:rPr>
                        <a:t>TBC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smtClean="0">
                          <a:solidFill>
                            <a:srgbClr val="FF0000"/>
                          </a:solidFill>
                        </a:rPr>
                        <a:t>TBC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err="1" smtClean="0"/>
                        <a:t>Overall</a:t>
                      </a:r>
                      <a:r>
                        <a:rPr lang="cs-CZ" sz="1200" b="1" dirty="0" smtClean="0"/>
                        <a:t> </a:t>
                      </a:r>
                      <a:r>
                        <a:rPr lang="cs-CZ" sz="1200" b="1" dirty="0" err="1" smtClean="0"/>
                        <a:t>time</a:t>
                      </a:r>
                      <a:r>
                        <a:rPr lang="cs-CZ" sz="1200" b="1" dirty="0" smtClean="0"/>
                        <a:t> </a:t>
                      </a:r>
                      <a:r>
                        <a:rPr lang="cs-CZ" sz="1200" b="1" dirty="0" err="1" smtClean="0"/>
                        <a:t>needed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470 </a:t>
                      </a:r>
                      <a:r>
                        <a:rPr lang="cs-CZ" sz="1200" b="1" dirty="0" err="1" smtClean="0"/>
                        <a:t>minutes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17 </a:t>
                      </a:r>
                      <a:r>
                        <a:rPr lang="cs-CZ" sz="1200" b="1" dirty="0" err="1" smtClean="0"/>
                        <a:t>seconds</a:t>
                      </a:r>
                      <a:endParaRPr lang="cs-CZ" sz="12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7049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81345" y="297819"/>
            <a:ext cx="6247800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Conclusions</a:t>
            </a:r>
            <a:r>
              <a:rPr lang="en-GB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/ User </a:t>
            </a:r>
            <a:r>
              <a:rPr lang="en-GB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prespective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208551" y="2137958"/>
            <a:ext cx="8244114" cy="26942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/>
              <a:t>SUCE</a:t>
            </a:r>
            <a:r>
              <a:rPr lang="cs-CZ" dirty="0"/>
              <a:t> </a:t>
            </a:r>
            <a:r>
              <a:rPr lang="cs-CZ" dirty="0" err="1"/>
              <a:t>provides</a:t>
            </a:r>
            <a:r>
              <a:rPr lang="en-US" dirty="0"/>
              <a:t> new analytical tool for EO community</a:t>
            </a:r>
            <a:r>
              <a:rPr lang="cs-CZ" dirty="0"/>
              <a:t> </a:t>
            </a:r>
            <a:r>
              <a:rPr lang="en-GB" dirty="0" smtClean="0"/>
              <a:t>that </a:t>
            </a:r>
            <a:r>
              <a:rPr lang="cs-CZ" b="1" dirty="0" err="1" smtClean="0"/>
              <a:t>significantly</a:t>
            </a:r>
            <a:r>
              <a:rPr lang="cs-CZ" b="1" dirty="0" smtClean="0"/>
              <a:t> </a:t>
            </a:r>
            <a:r>
              <a:rPr lang="cs-CZ" b="1" dirty="0" err="1"/>
              <a:t>reduces</a:t>
            </a:r>
            <a:r>
              <a:rPr lang="en-US" b="1" dirty="0"/>
              <a:t> subjective manual </a:t>
            </a:r>
            <a:r>
              <a:rPr lang="en-US" b="1" dirty="0" smtClean="0"/>
              <a:t>work;</a:t>
            </a:r>
            <a:endParaRPr lang="en-US" b="1" dirty="0"/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SUCE </a:t>
            </a:r>
            <a:r>
              <a:rPr lang="en-US" dirty="0" smtClean="0"/>
              <a:t>s</a:t>
            </a:r>
            <a:r>
              <a:rPr lang="x-none" dirty="0" smtClean="0"/>
              <a:t>uitability </a:t>
            </a:r>
            <a:r>
              <a:rPr lang="x-none" smtClean="0"/>
              <a:t>analysis </a:t>
            </a:r>
            <a:r>
              <a:rPr lang="en-GB" dirty="0" smtClean="0"/>
              <a:t>tool </a:t>
            </a:r>
            <a:r>
              <a:rPr lang="x-none" smtClean="0"/>
              <a:t>can </a:t>
            </a:r>
            <a:r>
              <a:rPr lang="en-US" b="1" dirty="0" smtClean="0"/>
              <a:t>significantly </a:t>
            </a:r>
            <a:r>
              <a:rPr lang="x-none" b="1" dirty="0" smtClean="0"/>
              <a:t>reduce data </a:t>
            </a:r>
            <a:r>
              <a:rPr lang="en-US" b="1" dirty="0" smtClean="0"/>
              <a:t>transfer </a:t>
            </a:r>
            <a:r>
              <a:rPr lang="x-none" smtClean="0"/>
              <a:t>from </a:t>
            </a:r>
            <a:r>
              <a:rPr lang="en-GB" dirty="0" smtClean="0"/>
              <a:t>EO </a:t>
            </a:r>
            <a:r>
              <a:rPr lang="x-none" smtClean="0"/>
              <a:t>archives</a:t>
            </a:r>
            <a:r>
              <a:rPr lang="en-US" dirty="0" smtClean="0"/>
              <a:t> ;</a:t>
            </a:r>
            <a:endParaRPr lang="en-US" dirty="0" smtClean="0"/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dirty="0" smtClean="0"/>
              <a:t>SUCE </a:t>
            </a:r>
            <a:r>
              <a:rPr lang="cs-CZ" dirty="0" err="1" smtClean="0"/>
              <a:t>can</a:t>
            </a:r>
            <a:r>
              <a:rPr lang="cs-CZ" dirty="0" smtClean="0"/>
              <a:t> e</a:t>
            </a:r>
            <a:r>
              <a:rPr lang="en-US" dirty="0" err="1" smtClean="0"/>
              <a:t>nhance</a:t>
            </a:r>
            <a:r>
              <a:rPr lang="en-US" dirty="0" smtClean="0"/>
              <a:t> </a:t>
            </a:r>
            <a:r>
              <a:rPr lang="en-US" dirty="0" smtClean="0"/>
              <a:t>current EO catalogues </a:t>
            </a:r>
            <a:r>
              <a:rPr lang="en-US" dirty="0" smtClean="0"/>
              <a:t>functionality </a:t>
            </a:r>
            <a:r>
              <a:rPr lang="en-US" dirty="0" smtClean="0"/>
              <a:t>by enabling  advanced </a:t>
            </a:r>
            <a:r>
              <a:rPr lang="en-US" dirty="0" smtClean="0"/>
              <a:t>coverage </a:t>
            </a:r>
            <a:r>
              <a:rPr lang="en-US" dirty="0" smtClean="0"/>
              <a:t>analysis and efficient access to EO products;</a:t>
            </a:r>
            <a:endParaRPr lang="cs-CZ" dirty="0" smtClean="0"/>
          </a:p>
          <a:p>
            <a:pPr>
              <a:lnSpc>
                <a:spcPct val="13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25534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81345" y="297819"/>
            <a:ext cx="6247800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24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Conclusions</a:t>
            </a:r>
            <a:r>
              <a:rPr lang="en-GB" sz="2400" b="1" dirty="0" smtClean="0">
                <a:solidFill>
                  <a:schemeClr val="bg1"/>
                </a:solidFill>
                <a:latin typeface="Univers CE"/>
                <a:ea typeface="Univers CE"/>
              </a:rPr>
              <a:t> / PDGS perspective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285923" y="1919908"/>
            <a:ext cx="8244114" cy="348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ea typeface="Univers CE"/>
              </a:rPr>
              <a:t>Suitable spatial (non-cloudy) coverage can be computed by </a:t>
            </a:r>
            <a:r>
              <a:rPr lang="en-US" dirty="0" smtClean="0">
                <a:solidFill>
                  <a:srgbClr val="000000"/>
                </a:solidFill>
                <a:ea typeface="Univers CE"/>
              </a:rPr>
              <a:t>algorithm as part of catalogue search engine/server;</a:t>
            </a:r>
            <a:endParaRPr lang="en-US" dirty="0" smtClean="0">
              <a:solidFill>
                <a:srgbClr val="000000"/>
              </a:solidFill>
              <a:ea typeface="Univers CE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ea typeface="Univers CE"/>
              </a:rPr>
              <a:t>Analysis possible only when catalogues </a:t>
            </a:r>
            <a:r>
              <a:rPr lang="cs-CZ" dirty="0" err="1" smtClean="0">
                <a:solidFill>
                  <a:srgbClr val="000000"/>
                </a:solidFill>
                <a:ea typeface="Univers CE"/>
              </a:rPr>
              <a:t>metadata</a:t>
            </a:r>
            <a:r>
              <a:rPr lang="cs-CZ" dirty="0" smtClean="0">
                <a:solidFill>
                  <a:srgbClr val="000000"/>
                </a:solidFill>
                <a:ea typeface="Univers CE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Univers CE"/>
              </a:rPr>
              <a:t>include </a:t>
            </a:r>
            <a:r>
              <a:rPr lang="cs-CZ" dirty="0" smtClean="0">
                <a:solidFill>
                  <a:srgbClr val="000000"/>
                </a:solidFill>
                <a:ea typeface="Univers CE"/>
              </a:rPr>
              <a:t>link to </a:t>
            </a:r>
            <a:r>
              <a:rPr lang="en-US" dirty="0" smtClean="0">
                <a:solidFill>
                  <a:srgbClr val="000000"/>
                </a:solidFill>
                <a:ea typeface="Univers CE"/>
              </a:rPr>
              <a:t>Cloud </a:t>
            </a:r>
            <a:r>
              <a:rPr lang="en-US" dirty="0" err="1" smtClean="0">
                <a:solidFill>
                  <a:srgbClr val="000000"/>
                </a:solidFill>
                <a:ea typeface="Univers CE"/>
              </a:rPr>
              <a:t>Coverge</a:t>
            </a:r>
            <a:r>
              <a:rPr lang="en-US" dirty="0" smtClean="0">
                <a:solidFill>
                  <a:srgbClr val="000000"/>
                </a:solidFill>
                <a:ea typeface="Univers CE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Univers CE"/>
              </a:rPr>
              <a:t>layer</a:t>
            </a:r>
            <a:r>
              <a:rPr lang="cs-CZ" dirty="0" smtClean="0">
                <a:solidFill>
                  <a:srgbClr val="000000"/>
                </a:solidFill>
                <a:ea typeface="Univers CE"/>
              </a:rPr>
              <a:t> (SUCE </a:t>
            </a:r>
            <a:r>
              <a:rPr lang="cs-CZ" dirty="0" err="1" smtClean="0">
                <a:solidFill>
                  <a:srgbClr val="000000"/>
                </a:solidFill>
                <a:ea typeface="Univers CE"/>
              </a:rPr>
              <a:t>uses</a:t>
            </a:r>
            <a:r>
              <a:rPr lang="cs-CZ" dirty="0" smtClean="0">
                <a:solidFill>
                  <a:srgbClr val="000000"/>
                </a:solidFill>
                <a:ea typeface="Univers CE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ea typeface="Univers CE"/>
              </a:rPr>
              <a:t>raster</a:t>
            </a:r>
            <a:r>
              <a:rPr lang="cs-CZ" dirty="0" smtClean="0">
                <a:solidFill>
                  <a:srgbClr val="000000"/>
                </a:solidFill>
                <a:ea typeface="Univers CE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ea typeface="Univers CE"/>
              </a:rPr>
              <a:t>layer</a:t>
            </a:r>
            <a:r>
              <a:rPr lang="cs-CZ" dirty="0" smtClean="0">
                <a:solidFill>
                  <a:srgbClr val="000000"/>
                </a:solidFill>
                <a:ea typeface="Univers CE"/>
              </a:rPr>
              <a:t>)</a:t>
            </a:r>
            <a:r>
              <a:rPr lang="en-GB" dirty="0" smtClean="0">
                <a:solidFill>
                  <a:srgbClr val="000000"/>
                </a:solidFill>
                <a:ea typeface="Univers CE"/>
              </a:rPr>
              <a:t>;</a:t>
            </a:r>
            <a:endParaRPr lang="en-US" dirty="0" smtClean="0">
              <a:solidFill>
                <a:srgbClr val="000000"/>
              </a:solidFill>
              <a:ea typeface="Univers CE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ea typeface="Univers CE"/>
              </a:rPr>
              <a:t>Cloud </a:t>
            </a:r>
            <a:r>
              <a:rPr lang="en-US" dirty="0" err="1" smtClean="0">
                <a:solidFill>
                  <a:srgbClr val="000000"/>
                </a:solidFill>
                <a:ea typeface="Univers CE"/>
              </a:rPr>
              <a:t>Coverge</a:t>
            </a:r>
            <a:r>
              <a:rPr lang="en-US" dirty="0" smtClean="0">
                <a:solidFill>
                  <a:srgbClr val="000000"/>
                </a:solidFill>
                <a:ea typeface="Univers CE"/>
              </a:rPr>
              <a:t> layers needs to be pre-computed </a:t>
            </a:r>
            <a:r>
              <a:rPr lang="cs-CZ" dirty="0" smtClean="0">
                <a:solidFill>
                  <a:srgbClr val="000000"/>
                </a:solidFill>
                <a:ea typeface="Univers CE"/>
              </a:rPr>
              <a:t>link </a:t>
            </a:r>
            <a:r>
              <a:rPr lang="en-GB" dirty="0" smtClean="0">
                <a:solidFill>
                  <a:srgbClr val="000000"/>
                </a:solidFill>
                <a:ea typeface="Univers CE"/>
              </a:rPr>
              <a:t>and available as EO </a:t>
            </a:r>
            <a:r>
              <a:rPr lang="en-US" dirty="0" smtClean="0">
                <a:solidFill>
                  <a:srgbClr val="000000"/>
                </a:solidFill>
                <a:ea typeface="Univers CE"/>
              </a:rPr>
              <a:t>catalogue metadata</a:t>
            </a:r>
            <a:r>
              <a:rPr lang="cs-CZ" dirty="0" smtClean="0">
                <a:solidFill>
                  <a:srgbClr val="000000"/>
                </a:solidFill>
                <a:ea typeface="Univers CE"/>
              </a:rPr>
              <a:t> to </a:t>
            </a:r>
            <a:r>
              <a:rPr lang="en-GB" dirty="0" err="1" smtClean="0">
                <a:solidFill>
                  <a:srgbClr val="000000"/>
                </a:solidFill>
                <a:ea typeface="Univers CE"/>
              </a:rPr>
              <a:t>ehance</a:t>
            </a:r>
            <a:r>
              <a:rPr lang="en-GB" dirty="0" smtClean="0">
                <a:solidFill>
                  <a:srgbClr val="000000"/>
                </a:solidFill>
                <a:ea typeface="Univers CE"/>
              </a:rPr>
              <a:t> </a:t>
            </a:r>
            <a:r>
              <a:rPr lang="cs-CZ" dirty="0" smtClean="0">
                <a:solidFill>
                  <a:srgbClr val="000000"/>
                </a:solidFill>
                <a:ea typeface="Univers CE"/>
              </a:rPr>
              <a:t>CSW </a:t>
            </a:r>
            <a:r>
              <a:rPr lang="cs-CZ" dirty="0" err="1" smtClean="0">
                <a:solidFill>
                  <a:srgbClr val="000000"/>
                </a:solidFill>
                <a:ea typeface="Univers CE"/>
              </a:rPr>
              <a:t>metadata</a:t>
            </a:r>
            <a:r>
              <a:rPr lang="cs-CZ" dirty="0" smtClean="0">
                <a:solidFill>
                  <a:srgbClr val="000000"/>
                </a:solidFill>
                <a:ea typeface="Univers CE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ea typeface="Univers CE"/>
              </a:rPr>
              <a:t>search</a:t>
            </a:r>
            <a:r>
              <a:rPr lang="en-GB" dirty="0" smtClean="0">
                <a:solidFill>
                  <a:srgbClr val="000000"/>
                </a:solidFill>
                <a:ea typeface="Univers CE"/>
              </a:rPr>
              <a:t>;</a:t>
            </a:r>
            <a:endParaRPr lang="en-US" dirty="0" smtClean="0">
              <a:solidFill>
                <a:srgbClr val="000000"/>
              </a:solidFill>
              <a:ea typeface="Univers CE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dirty="0" smtClean="0"/>
              <a:t>SUCE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connect</a:t>
            </a:r>
            <a:r>
              <a:rPr lang="cs-CZ" dirty="0" smtClean="0"/>
              <a:t> to ESA </a:t>
            </a:r>
            <a:r>
              <a:rPr lang="cs-CZ" dirty="0" err="1" smtClean="0"/>
              <a:t>operational</a:t>
            </a:r>
            <a:r>
              <a:rPr lang="cs-CZ" dirty="0" smtClean="0"/>
              <a:t> </a:t>
            </a:r>
            <a:r>
              <a:rPr lang="cs-CZ" dirty="0" err="1" smtClean="0"/>
              <a:t>catalogue</a:t>
            </a:r>
            <a:r>
              <a:rPr lang="cs-CZ" dirty="0" smtClean="0"/>
              <a:t> (</a:t>
            </a:r>
            <a:r>
              <a:rPr lang="cs-CZ" dirty="0" err="1" smtClean="0"/>
              <a:t>SciHub</a:t>
            </a:r>
            <a:r>
              <a:rPr lang="cs-CZ" dirty="0" smtClean="0"/>
              <a:t>)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FedEO</a:t>
            </a:r>
            <a:r>
              <a:rPr lang="cs-CZ" dirty="0" smtClean="0"/>
              <a:t> </a:t>
            </a:r>
            <a:r>
              <a:rPr lang="cs-CZ" dirty="0" err="1" smtClean="0"/>
              <a:t>compliant</a:t>
            </a:r>
            <a:r>
              <a:rPr lang="cs-CZ" dirty="0" smtClean="0"/>
              <a:t> </a:t>
            </a:r>
            <a:r>
              <a:rPr lang="cs-CZ" dirty="0" err="1" smtClean="0"/>
              <a:t>standards</a:t>
            </a:r>
            <a:r>
              <a:rPr lang="cs-CZ" dirty="0" smtClean="0"/>
              <a:t> (</a:t>
            </a:r>
            <a:r>
              <a:rPr lang="cs-CZ" dirty="0" err="1" smtClean="0"/>
              <a:t>OpenSearch</a:t>
            </a:r>
            <a:r>
              <a:rPr lang="cs-CZ" dirty="0" smtClean="0"/>
              <a:t>)</a:t>
            </a:r>
            <a:r>
              <a:rPr lang="en-GB" dirty="0" smtClean="0"/>
              <a:t>;</a:t>
            </a:r>
            <a:endParaRPr dirty="0"/>
          </a:p>
          <a:p>
            <a:pPr>
              <a:lnSpc>
                <a:spcPct val="13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59796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52280" y="152279"/>
            <a:ext cx="7105770" cy="7716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cs-CZ" sz="2400" b="1" dirty="0" smtClean="0">
                <a:solidFill>
                  <a:schemeClr val="bg1"/>
                </a:solidFill>
                <a:latin typeface="Univers CE"/>
              </a:rPr>
              <a:t>SUCE 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</a:rPr>
              <a:t>project</a:t>
            </a:r>
            <a:r>
              <a:rPr lang="cs-CZ" sz="2400" b="1" dirty="0" smtClean="0">
                <a:solidFill>
                  <a:schemeClr val="bg1"/>
                </a:solidFill>
                <a:latin typeface="Univers CE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Univers CE"/>
              </a:rPr>
              <a:t>information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52280" y="1349246"/>
            <a:ext cx="876239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Suitability Coverage Engine (SUCE)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General </a:t>
            </a:r>
            <a:r>
              <a:rPr lang="en-US" dirty="0"/>
              <a:t>Support Technology </a:t>
            </a:r>
            <a:r>
              <a:rPr lang="en-US" dirty="0" err="1"/>
              <a:t>programme</a:t>
            </a:r>
            <a:r>
              <a:rPr lang="en-US" dirty="0"/>
              <a:t> (GSTP 6 El.1)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ESRIN/Contract </a:t>
            </a:r>
            <a:r>
              <a:rPr lang="en-GB" dirty="0"/>
              <a:t>No. 400112833/14/CS </a:t>
            </a:r>
            <a:r>
              <a:rPr lang="en-GB" dirty="0" smtClean="0"/>
              <a:t>SUCE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Budget</a:t>
            </a:r>
            <a:r>
              <a:rPr lang="en-GB" dirty="0" smtClean="0"/>
              <a:t>:  250K Euro</a:t>
            </a:r>
            <a:endParaRPr lang="en-GB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Duration</a:t>
            </a:r>
            <a:r>
              <a:rPr lang="en-GB" dirty="0" smtClean="0"/>
              <a:t>: 18 months</a:t>
            </a:r>
            <a:endParaRPr lang="cs-CZ" dirty="0" smtClean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ESA </a:t>
            </a:r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Officer</a:t>
            </a:r>
            <a:r>
              <a:rPr lang="cs-CZ" dirty="0"/>
              <a:t>: </a:t>
            </a:r>
            <a:endParaRPr lang="en-GB" dirty="0" smtClean="0"/>
          </a:p>
          <a:p>
            <a:pPr marL="542925" lvl="1" indent="-276225">
              <a:buFont typeface="Wingdings" panose="05000000000000000000" pitchFamily="2" charset="2"/>
              <a:buChar char="§"/>
            </a:pPr>
            <a:r>
              <a:rPr lang="cs-CZ" b="1" dirty="0" smtClean="0"/>
              <a:t>Philippe</a:t>
            </a:r>
            <a:r>
              <a:rPr lang="en-GB" b="1" dirty="0" smtClean="0"/>
              <a:t> M</a:t>
            </a:r>
            <a:r>
              <a:rPr lang="cs-CZ" b="1" dirty="0" err="1" smtClean="0"/>
              <a:t>ougnaud</a:t>
            </a:r>
            <a:r>
              <a:rPr lang="cs-CZ" dirty="0"/>
              <a:t>, </a:t>
            </a:r>
            <a:r>
              <a:rPr lang="cs-CZ" dirty="0" smtClean="0">
                <a:hlinkClick r:id="rId2"/>
              </a:rPr>
              <a:t>Philippe.Mougnaud@esa.int</a:t>
            </a:r>
            <a:endParaRPr lang="cs-CZ" dirty="0" smtClean="0"/>
          </a:p>
          <a:p>
            <a:pPr marL="542925" lvl="1" indent="-276225">
              <a:buFont typeface="Wingdings" panose="05000000000000000000" pitchFamily="2" charset="2"/>
              <a:buChar char="§"/>
            </a:pPr>
            <a:r>
              <a:rPr lang="cs-CZ" b="1" dirty="0" smtClean="0"/>
              <a:t>Andrea </a:t>
            </a:r>
            <a:r>
              <a:rPr lang="cs-CZ" b="1" dirty="0" err="1" smtClean="0"/>
              <a:t>Della</a:t>
            </a:r>
            <a:r>
              <a:rPr lang="cs-CZ" b="1" dirty="0" smtClean="0"/>
              <a:t> </a:t>
            </a:r>
            <a:r>
              <a:rPr lang="cs-CZ" b="1" dirty="0" err="1" smtClean="0"/>
              <a:t>Vecchia</a:t>
            </a:r>
            <a:r>
              <a:rPr lang="cs-CZ" dirty="0"/>
              <a:t>, </a:t>
            </a:r>
            <a:r>
              <a:rPr lang="cs-CZ" dirty="0" smtClean="0">
                <a:hlinkClick r:id="rId3"/>
              </a:rPr>
              <a:t>Andrea.Della.Vecchia@esa.int</a:t>
            </a:r>
            <a:endParaRPr lang="cs-CZ" dirty="0" smtClean="0"/>
          </a:p>
          <a:p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smtClean="0"/>
              <a:t>SUCE </a:t>
            </a:r>
            <a:r>
              <a:rPr lang="en-GB" dirty="0" smtClean="0"/>
              <a:t>Team</a:t>
            </a:r>
            <a:r>
              <a:rPr lang="cs-CZ" dirty="0" smtClean="0"/>
              <a:t>: </a:t>
            </a:r>
            <a:endParaRPr lang="en-GB" dirty="0" smtClean="0"/>
          </a:p>
          <a:p>
            <a:pPr marL="542925" lvl="1" indent="-276225"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lang="en-GB" dirty="0" smtClean="0"/>
              <a:t>Prime Project Manager: </a:t>
            </a:r>
            <a:r>
              <a:rPr lang="cs-CZ" b="1" dirty="0" smtClean="0"/>
              <a:t>Ondrej Nalevka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ondrej.nalevka@gisat.cz</a:t>
            </a:r>
            <a:endParaRPr lang="cs-CZ" dirty="0" smtClean="0"/>
          </a:p>
          <a:p>
            <a:pPr marL="542925" lvl="1" indent="-276225">
              <a:buFont typeface="Wingdings" panose="05000000000000000000" pitchFamily="2" charset="2"/>
              <a:buChar char="§"/>
            </a:pPr>
            <a:r>
              <a:rPr lang="cs-CZ" dirty="0" err="1" smtClean="0"/>
              <a:t>Subcontract</a:t>
            </a:r>
            <a:r>
              <a:rPr lang="cs-CZ" dirty="0" smtClean="0"/>
              <a:t> </a:t>
            </a:r>
            <a:r>
              <a:rPr lang="cs-CZ" dirty="0" err="1" smtClean="0"/>
              <a:t>Manager</a:t>
            </a:r>
            <a:r>
              <a:rPr lang="cs-CZ" dirty="0" smtClean="0"/>
              <a:t>: </a:t>
            </a:r>
            <a:r>
              <a:rPr lang="cs-CZ" b="1" dirty="0" smtClean="0"/>
              <a:t>Adrian </a:t>
            </a:r>
            <a:r>
              <a:rPr lang="cs-CZ" b="1" dirty="0" err="1" smtClean="0"/>
              <a:t>Stoica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adrian.stoica@terrasigna.com</a:t>
            </a:r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052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36850" y="380520"/>
            <a:ext cx="6247800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cs-CZ" sz="3200" b="1" dirty="0" smtClean="0">
                <a:solidFill>
                  <a:schemeClr val="bg1"/>
                </a:solidFill>
                <a:latin typeface="Univers CE"/>
                <a:ea typeface="Univers CE"/>
              </a:rPr>
              <a:t>SUCE </a:t>
            </a:r>
            <a:r>
              <a:rPr lang="cs-CZ" sz="32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project</a:t>
            </a:r>
            <a:r>
              <a:rPr lang="cs-CZ" sz="3200" b="1" dirty="0" smtClean="0">
                <a:solidFill>
                  <a:schemeClr val="bg1"/>
                </a:solidFill>
                <a:latin typeface="Univers CE"/>
                <a:ea typeface="Univers CE"/>
              </a:rPr>
              <a:t> o</a:t>
            </a:r>
            <a:r>
              <a:rPr lang="en-US" sz="32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bjectives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736850" y="717120"/>
            <a:ext cx="7186324" cy="492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x-none" dirty="0" smtClean="0"/>
          </a:p>
        </p:txBody>
      </p:sp>
      <p:sp>
        <p:nvSpPr>
          <p:cNvPr id="5" name="Obdélník 4"/>
          <p:cNvSpPr/>
          <p:nvPr/>
        </p:nvSpPr>
        <p:spPr>
          <a:xfrm>
            <a:off x="180975" y="1516986"/>
            <a:ext cx="88010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n-US" dirty="0" smtClean="0"/>
              <a:t>Define </a:t>
            </a:r>
            <a:r>
              <a:rPr lang="en-US" dirty="0"/>
              <a:t>a concept, </a:t>
            </a:r>
            <a:r>
              <a:rPr lang="en-US" dirty="0" smtClean="0"/>
              <a:t>an architecture </a:t>
            </a:r>
            <a:r>
              <a:rPr lang="en-US" dirty="0"/>
              <a:t>and </a:t>
            </a:r>
            <a:r>
              <a:rPr lang="en-US" dirty="0" smtClean="0"/>
              <a:t>develop </a:t>
            </a:r>
            <a:r>
              <a:rPr lang="en-US" dirty="0"/>
              <a:t>a </a:t>
            </a:r>
            <a:r>
              <a:rPr lang="en-US" dirty="0" smtClean="0"/>
              <a:t>prototype / demonstrator </a:t>
            </a:r>
            <a:r>
              <a:rPr lang="en-US" dirty="0" smtClean="0"/>
              <a:t>permitting </a:t>
            </a:r>
            <a:r>
              <a:rPr lang="cs-CZ" dirty="0" smtClean="0"/>
              <a:t>to </a:t>
            </a:r>
            <a:r>
              <a:rPr lang="en-US" b="1" dirty="0" smtClean="0"/>
              <a:t>effectively </a:t>
            </a:r>
            <a:r>
              <a:rPr lang="en-US" b="1" dirty="0"/>
              <a:t>select </a:t>
            </a:r>
            <a:r>
              <a:rPr lang="en-US" b="1" dirty="0" smtClean="0"/>
              <a:t>EO products</a:t>
            </a:r>
            <a:r>
              <a:rPr lang="cs-CZ" b="1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catalogues</a:t>
            </a:r>
            <a:r>
              <a:rPr lang="cs-CZ" dirty="0" smtClean="0"/>
              <a:t> and </a:t>
            </a:r>
            <a:r>
              <a:rPr lang="en-GB" b="1" dirty="0" smtClean="0"/>
              <a:t>obtain O</a:t>
            </a:r>
            <a:r>
              <a:rPr lang="cs-CZ" b="1" dirty="0" err="1" smtClean="0"/>
              <a:t>ptimized</a:t>
            </a:r>
            <a:r>
              <a:rPr lang="cs-CZ" b="1" dirty="0" smtClean="0"/>
              <a:t> </a:t>
            </a:r>
            <a:r>
              <a:rPr lang="en-GB" b="1" dirty="0" smtClean="0"/>
              <a:t>C</a:t>
            </a:r>
            <a:r>
              <a:rPr lang="cs-CZ" b="1" dirty="0" err="1" smtClean="0"/>
              <a:t>overage</a:t>
            </a:r>
            <a:r>
              <a:rPr lang="cs-CZ" b="1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given</a:t>
            </a:r>
            <a:r>
              <a:rPr lang="cs-CZ" dirty="0" smtClean="0"/>
              <a:t> </a:t>
            </a:r>
            <a:r>
              <a:rPr lang="en-GB" dirty="0" smtClean="0"/>
              <a:t>user </a:t>
            </a:r>
            <a:r>
              <a:rPr lang="cs-CZ" dirty="0" smtClean="0"/>
              <a:t>AOI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n-GB" dirty="0" smtClean="0"/>
              <a:t>C</a:t>
            </a:r>
            <a:r>
              <a:rPr lang="cs-CZ" dirty="0" err="1" smtClean="0"/>
              <a:t>alculation</a:t>
            </a:r>
            <a:r>
              <a:rPr lang="en-GB" dirty="0" smtClean="0"/>
              <a:t>/Computation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b="1" dirty="0" err="1"/>
              <a:t>only</a:t>
            </a:r>
            <a:r>
              <a:rPr lang="cs-CZ" b="1" dirty="0"/>
              <a:t> </a:t>
            </a:r>
            <a:r>
              <a:rPr lang="en-US" b="1" dirty="0" smtClean="0"/>
              <a:t>on </a:t>
            </a:r>
            <a:r>
              <a:rPr lang="cs-CZ" b="1" dirty="0"/>
              <a:t>image </a:t>
            </a:r>
            <a:r>
              <a:rPr lang="en-US" b="1" dirty="0" smtClean="0"/>
              <a:t>metadata</a:t>
            </a:r>
            <a:r>
              <a:rPr lang="cs-CZ" b="1" dirty="0" smtClean="0"/>
              <a:t> </a:t>
            </a:r>
            <a:r>
              <a:rPr lang="en-GB" dirty="0" smtClean="0"/>
              <a:t>i.e.</a:t>
            </a:r>
            <a:r>
              <a:rPr lang="cs-CZ" dirty="0" smtClean="0"/>
              <a:t> </a:t>
            </a:r>
            <a:r>
              <a:rPr lang="en-US" dirty="0" smtClean="0"/>
              <a:t>cloud </a:t>
            </a:r>
            <a:r>
              <a:rPr lang="cs-CZ" dirty="0" err="1" smtClean="0"/>
              <a:t>mask</a:t>
            </a:r>
            <a:r>
              <a:rPr lang="cs-CZ" dirty="0" smtClean="0"/>
              <a:t> (and </a:t>
            </a:r>
            <a:r>
              <a:rPr lang="cs-CZ" dirty="0" err="1" smtClean="0"/>
              <a:t>derived</a:t>
            </a:r>
            <a:r>
              <a:rPr lang="cs-CZ" dirty="0" smtClean="0"/>
              <a:t> </a:t>
            </a:r>
            <a:r>
              <a:rPr lang="en-US" u="sng" dirty="0" smtClean="0"/>
              <a:t>valid </a:t>
            </a:r>
            <a:r>
              <a:rPr lang="en-US" u="sng" dirty="0"/>
              <a:t>pixel </a:t>
            </a:r>
            <a:r>
              <a:rPr lang="en-US" u="sng" dirty="0" smtClean="0"/>
              <a:t>layer</a:t>
            </a:r>
            <a:r>
              <a:rPr lang="cs-CZ" dirty="0" smtClean="0"/>
              <a:t>)</a:t>
            </a:r>
            <a:endParaRPr lang="en-GB" dirty="0" smtClean="0"/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n-GB" dirty="0" smtClean="0"/>
              <a:t>P</a:t>
            </a:r>
            <a:r>
              <a:rPr lang="cs-CZ" dirty="0" err="1" smtClean="0"/>
              <a:t>roposed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 </a:t>
            </a:r>
            <a:r>
              <a:rPr lang="cs-CZ" b="1" dirty="0" err="1" smtClean="0"/>
              <a:t>reduce</a:t>
            </a:r>
            <a:r>
              <a:rPr lang="en-GB" b="1" dirty="0" smtClean="0"/>
              <a:t>s</a:t>
            </a:r>
            <a:r>
              <a:rPr lang="cs-CZ" b="1" dirty="0" smtClean="0"/>
              <a:t> </a:t>
            </a:r>
            <a:r>
              <a:rPr lang="en-US" b="1" dirty="0" smtClean="0"/>
              <a:t>both manual </a:t>
            </a:r>
            <a:r>
              <a:rPr lang="cs-CZ" b="1" dirty="0" err="1" smtClean="0"/>
              <a:t>work</a:t>
            </a:r>
            <a:r>
              <a:rPr lang="en-US" b="1" dirty="0" smtClean="0"/>
              <a:t> and transfer </a:t>
            </a:r>
            <a:r>
              <a:rPr lang="en-US" dirty="0" smtClean="0"/>
              <a:t>of unsuitable EO products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540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447920" y="3199680"/>
            <a:ext cx="6247800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300" b="1">
                <a:solidFill>
                  <a:srgbClr val="B2B2B2"/>
                </a:solidFill>
                <a:latin typeface="Univers CE"/>
                <a:ea typeface="Univers CE"/>
              </a:rPr>
              <a:t>Thank you for your attention!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52305" y="270045"/>
            <a:ext cx="6247800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cs-CZ" sz="3200" b="1" dirty="0" smtClean="0">
                <a:solidFill>
                  <a:schemeClr val="bg1"/>
                </a:solidFill>
                <a:latin typeface="Univers CE"/>
                <a:ea typeface="Univers CE"/>
              </a:rPr>
              <a:t>SUCE </a:t>
            </a:r>
            <a:r>
              <a:rPr lang="en-GB" sz="3200" b="1" dirty="0" smtClean="0">
                <a:solidFill>
                  <a:schemeClr val="bg1"/>
                </a:solidFill>
                <a:latin typeface="Univers CE"/>
                <a:ea typeface="Univers CE"/>
              </a:rPr>
              <a:t> U</a:t>
            </a:r>
            <a:r>
              <a:rPr lang="cs-CZ" sz="3200" b="1" dirty="0" smtClean="0">
                <a:solidFill>
                  <a:schemeClr val="bg1"/>
                </a:solidFill>
                <a:latin typeface="Univers CE"/>
                <a:ea typeface="Univers CE"/>
              </a:rPr>
              <a:t>se </a:t>
            </a:r>
            <a:r>
              <a:rPr lang="en-GB" sz="3200" b="1" dirty="0" smtClean="0">
                <a:solidFill>
                  <a:schemeClr val="bg1"/>
                </a:solidFill>
                <a:latin typeface="Univers CE"/>
                <a:ea typeface="Univers CE"/>
              </a:rPr>
              <a:t>C</a:t>
            </a:r>
            <a:r>
              <a:rPr lang="cs-CZ" sz="32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ases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736850" y="717120"/>
            <a:ext cx="7186324" cy="492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x-none" dirty="0" smtClean="0"/>
          </a:p>
        </p:txBody>
      </p:sp>
      <p:sp>
        <p:nvSpPr>
          <p:cNvPr id="5" name="Obdélník 4"/>
          <p:cNvSpPr/>
          <p:nvPr/>
        </p:nvSpPr>
        <p:spPr>
          <a:xfrm>
            <a:off x="227881" y="1142632"/>
            <a:ext cx="7695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check</a:t>
            </a:r>
            <a:r>
              <a:rPr lang="cs-CZ" dirty="0" smtClean="0"/>
              <a:t> EO </a:t>
            </a:r>
            <a:r>
              <a:rPr lang="cs-CZ" dirty="0" err="1" smtClean="0"/>
              <a:t>availability</a:t>
            </a:r>
            <a:r>
              <a:rPr lang="cs-CZ" dirty="0" smtClean="0"/>
              <a:t> </a:t>
            </a:r>
            <a:r>
              <a:rPr lang="en-US" dirty="0" smtClean="0"/>
              <a:t>for specified criteria </a:t>
            </a:r>
            <a:endParaRPr lang="cs-CZ" dirty="0" smtClean="0"/>
          </a:p>
          <a:p>
            <a:pPr marL="285750" indent="-285750"/>
            <a:r>
              <a:rPr lang="cs-CZ" dirty="0" smtClean="0"/>
              <a:t>	(area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interest</a:t>
            </a:r>
            <a:r>
              <a:rPr lang="cs-CZ" dirty="0" smtClean="0"/>
              <a:t>, </a:t>
            </a:r>
            <a:r>
              <a:rPr lang="en-US" dirty="0" smtClean="0"/>
              <a:t>mission, time </a:t>
            </a:r>
            <a:r>
              <a:rPr lang="cs-CZ" dirty="0" smtClean="0"/>
              <a:t>w</a:t>
            </a:r>
            <a:r>
              <a:rPr lang="en-US" dirty="0" err="1" smtClean="0"/>
              <a:t>indow</a:t>
            </a:r>
            <a:r>
              <a:rPr lang="en-US" dirty="0" smtClean="0"/>
              <a:t>, </a:t>
            </a:r>
            <a:r>
              <a:rPr lang="cs-CZ" dirty="0" smtClean="0"/>
              <a:t>maximum </a:t>
            </a:r>
            <a:r>
              <a:rPr lang="en-US" dirty="0" smtClean="0"/>
              <a:t>cloud cover)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calculate optimized EO image coverage for </a:t>
            </a:r>
            <a:r>
              <a:rPr lang="cs-CZ" dirty="0" err="1" smtClean="0"/>
              <a:t>specified</a:t>
            </a:r>
            <a:r>
              <a:rPr lang="cs-CZ" dirty="0" smtClean="0"/>
              <a:t> </a:t>
            </a:r>
            <a:r>
              <a:rPr lang="cs-CZ" dirty="0" err="1" smtClean="0"/>
              <a:t>criteria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suitable SAR images for snow mapping</a:t>
            </a:r>
            <a:r>
              <a:rPr lang="cs-CZ" dirty="0" smtClean="0"/>
              <a:t> </a:t>
            </a:r>
            <a:endParaRPr lang="en-US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377" y="2916871"/>
            <a:ext cx="7587975" cy="32389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16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3029" y="1009650"/>
            <a:ext cx="2685142" cy="4695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bdélník 25"/>
          <p:cNvSpPr/>
          <p:nvPr/>
        </p:nvSpPr>
        <p:spPr>
          <a:xfrm>
            <a:off x="6229538" y="1009650"/>
            <a:ext cx="2685142" cy="4695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bdélník 24"/>
          <p:cNvSpPr/>
          <p:nvPr/>
        </p:nvSpPr>
        <p:spPr>
          <a:xfrm>
            <a:off x="3254023" y="1009650"/>
            <a:ext cx="2685142" cy="4695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élník 1"/>
          <p:cNvSpPr/>
          <p:nvPr/>
        </p:nvSpPr>
        <p:spPr>
          <a:xfrm>
            <a:off x="406981" y="1107223"/>
            <a:ext cx="2400300" cy="723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404040"/>
                </a:solidFill>
                <a:ea typeface="Univers CE"/>
              </a:rPr>
              <a:t>T</a:t>
            </a:r>
            <a:r>
              <a:rPr lang="en-US" b="1" dirty="0" err="1">
                <a:solidFill>
                  <a:srgbClr val="404040"/>
                </a:solidFill>
                <a:ea typeface="Univers CE"/>
              </a:rPr>
              <a:t>emporal</a:t>
            </a:r>
            <a:r>
              <a:rPr lang="en-US" b="1" dirty="0">
                <a:solidFill>
                  <a:srgbClr val="404040"/>
                </a:solidFill>
                <a:ea typeface="Univers CE"/>
              </a:rPr>
              <a:t> coverage</a:t>
            </a: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3396444" y="1202145"/>
            <a:ext cx="2400300" cy="5070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404040"/>
                </a:solidFill>
                <a:ea typeface="Univers CE"/>
              </a:rPr>
              <a:t>Spatial</a:t>
            </a:r>
            <a:r>
              <a:rPr lang="cs-CZ" b="1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en-US" b="1" dirty="0" smtClean="0">
                <a:solidFill>
                  <a:srgbClr val="404040"/>
                </a:solidFill>
                <a:ea typeface="Univers CE"/>
              </a:rPr>
              <a:t>coverage</a:t>
            </a:r>
            <a:endParaRPr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6312150" y="1215435"/>
            <a:ext cx="2400300" cy="5070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404040"/>
                </a:solidFill>
                <a:ea typeface="Univers CE"/>
              </a:rPr>
              <a:t>SAR </a:t>
            </a:r>
            <a:r>
              <a:rPr lang="en-US" b="1" dirty="0" smtClean="0">
                <a:solidFill>
                  <a:srgbClr val="404040"/>
                </a:solidFill>
                <a:ea typeface="Univers CE"/>
              </a:rPr>
              <a:t>coverage</a:t>
            </a:r>
            <a:endParaRPr lang="en-US" dirty="0"/>
          </a:p>
        </p:txBody>
      </p:sp>
      <p:sp>
        <p:nvSpPr>
          <p:cNvPr id="13" name="Obdélník 12"/>
          <p:cNvSpPr/>
          <p:nvPr/>
        </p:nvSpPr>
        <p:spPr>
          <a:xfrm>
            <a:off x="406981" y="2029546"/>
            <a:ext cx="2400300" cy="1781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Provides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en-GB" sz="1600" dirty="0" smtClean="0">
                <a:solidFill>
                  <a:srgbClr val="404040"/>
                </a:solidFill>
                <a:ea typeface="Univers CE"/>
              </a:rPr>
              <a:t>coverage/density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information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a</a:t>
            </a:r>
            <a:r>
              <a:rPr lang="en-GB" sz="1600" dirty="0" smtClean="0">
                <a:solidFill>
                  <a:srgbClr val="404040"/>
                </a:solidFill>
                <a:ea typeface="Univers CE"/>
              </a:rPr>
              <a:t>s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number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of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clear-sky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observations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per pixel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for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chosen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time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period and </a:t>
            </a:r>
            <a:r>
              <a:rPr lang="en-GB" sz="1600" dirty="0" smtClean="0">
                <a:solidFill>
                  <a:srgbClr val="404040"/>
                </a:solidFill>
                <a:ea typeface="Univers CE"/>
              </a:rPr>
              <a:t>AOI</a:t>
            </a:r>
            <a:endParaRPr lang="en-US" sz="1600" dirty="0"/>
          </a:p>
        </p:txBody>
      </p:sp>
      <p:sp>
        <p:nvSpPr>
          <p:cNvPr id="14" name="Obdélník 13"/>
          <p:cNvSpPr/>
          <p:nvPr/>
        </p:nvSpPr>
        <p:spPr>
          <a:xfrm>
            <a:off x="3476205" y="1929428"/>
            <a:ext cx="2400300" cy="1775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Composes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optimal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EO image </a:t>
            </a:r>
            <a:r>
              <a:rPr lang="en-GB" sz="1600" dirty="0" smtClean="0">
                <a:solidFill>
                  <a:srgbClr val="404040"/>
                </a:solidFill>
                <a:ea typeface="Univers CE"/>
              </a:rPr>
              <a:t>single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coverage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for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chosen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time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period and area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of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interest</a:t>
            </a:r>
            <a:endParaRPr lang="en-US" sz="1600" dirty="0"/>
          </a:p>
        </p:txBody>
      </p:sp>
      <p:sp>
        <p:nvSpPr>
          <p:cNvPr id="15" name="Obdélník 14"/>
          <p:cNvSpPr/>
          <p:nvPr/>
        </p:nvSpPr>
        <p:spPr>
          <a:xfrm>
            <a:off x="6312150" y="1722457"/>
            <a:ext cx="2400300" cy="1982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Searches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for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optimal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SAR image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pairs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suitable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for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en-GB" sz="1600" dirty="0" smtClean="0">
                <a:solidFill>
                  <a:srgbClr val="404040"/>
                </a:solidFill>
                <a:ea typeface="Univers CE"/>
              </a:rPr>
              <a:t>S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now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en-GB" sz="1600" dirty="0" smtClean="0">
                <a:solidFill>
                  <a:srgbClr val="404040"/>
                </a:solidFill>
                <a:ea typeface="Univers CE"/>
              </a:rPr>
              <a:t>M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apping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for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chosen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time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period and area </a:t>
            </a:r>
          </a:p>
          <a:p>
            <a:pPr algn="ctr"/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of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cs-CZ" sz="1600" dirty="0" err="1" smtClean="0">
                <a:solidFill>
                  <a:srgbClr val="404040"/>
                </a:solidFill>
                <a:ea typeface="Univers CE"/>
              </a:rPr>
              <a:t>interest</a:t>
            </a:r>
            <a:r>
              <a:rPr lang="cs-CZ" sz="1600" dirty="0" smtClean="0">
                <a:solidFill>
                  <a:srgbClr val="404040"/>
                </a:solidFill>
                <a:ea typeface="Univers CE"/>
              </a:rPr>
              <a:t>.</a:t>
            </a:r>
            <a:endParaRPr lang="en-US" sz="16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642" y="3920953"/>
            <a:ext cx="2424286" cy="15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2896" y="3920953"/>
            <a:ext cx="2447397" cy="15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8963" y="3920953"/>
            <a:ext cx="2448272" cy="156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CustomShape 1"/>
          <p:cNvSpPr/>
          <p:nvPr/>
        </p:nvSpPr>
        <p:spPr>
          <a:xfrm>
            <a:off x="352305" y="270045"/>
            <a:ext cx="6247800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cs-CZ" sz="3200" b="1" dirty="0" smtClean="0">
                <a:solidFill>
                  <a:schemeClr val="bg1"/>
                </a:solidFill>
                <a:latin typeface="Univers CE"/>
                <a:ea typeface="Univers CE"/>
              </a:rPr>
              <a:t>SUCE </a:t>
            </a:r>
            <a:r>
              <a:rPr lang="en-GB" sz="3200" b="1" dirty="0" smtClean="0">
                <a:solidFill>
                  <a:schemeClr val="bg1"/>
                </a:solidFill>
                <a:latin typeface="Univers CE"/>
                <a:ea typeface="Univers CE"/>
              </a:rPr>
              <a:t> U</a:t>
            </a:r>
            <a:r>
              <a:rPr lang="cs-CZ" sz="3200" b="1" dirty="0" smtClean="0">
                <a:solidFill>
                  <a:schemeClr val="bg1"/>
                </a:solidFill>
                <a:latin typeface="Univers CE"/>
                <a:ea typeface="Univers CE"/>
              </a:rPr>
              <a:t>se </a:t>
            </a:r>
            <a:r>
              <a:rPr lang="en-GB" sz="3200" b="1" dirty="0" smtClean="0">
                <a:solidFill>
                  <a:schemeClr val="bg1"/>
                </a:solidFill>
                <a:latin typeface="Univers CE"/>
                <a:ea typeface="Univers CE"/>
              </a:rPr>
              <a:t>C</a:t>
            </a:r>
            <a:r>
              <a:rPr lang="cs-CZ" sz="32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ases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290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98178" y="180975"/>
            <a:ext cx="6934320" cy="5706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cs-CZ" sz="2800" b="1" dirty="0" smtClean="0">
                <a:solidFill>
                  <a:schemeClr val="bg1"/>
                </a:solidFill>
                <a:latin typeface="Univers CE"/>
                <a:ea typeface="Univers CE"/>
              </a:rPr>
              <a:t>SUCE </a:t>
            </a:r>
            <a:r>
              <a:rPr lang="cs-CZ" sz="28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Temporal</a:t>
            </a:r>
            <a:r>
              <a:rPr lang="cs-CZ" sz="28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coverage</a:t>
            </a:r>
            <a:r>
              <a:rPr lang="cs-CZ" sz="28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usage</a:t>
            </a: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78" y="2933700"/>
            <a:ext cx="5607321" cy="35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82336"/>
              </p:ext>
            </p:extLst>
          </p:nvPr>
        </p:nvGraphicFramePr>
        <p:xfrm>
          <a:off x="298178" y="871746"/>
          <a:ext cx="8617222" cy="200861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16447"/>
                <a:gridCol w="6200775"/>
              </a:tblGrid>
              <a:tr h="56388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Task</a:t>
                      </a:r>
                      <a:r>
                        <a:rPr lang="cs-CZ" sz="20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cs-CZ" sz="2000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definition</a:t>
                      </a:r>
                      <a:endParaRPr lang="cs-CZ" sz="2000" dirty="0" smtClean="0">
                        <a:solidFill>
                          <a:srgbClr val="FFC000"/>
                        </a:solidFill>
                        <a:latin typeface="Univers CE"/>
                        <a:ea typeface="Univers 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HOW MANY </a:t>
                      </a:r>
                      <a:r>
                        <a:rPr lang="en-US" sz="2000" b="1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valid </a:t>
                      </a:r>
                      <a:r>
                        <a:rPr lang="cs-CZ" sz="2000" b="1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clear</a:t>
                      </a:r>
                      <a:r>
                        <a:rPr lang="cs-CZ" sz="2000" b="1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-</a:t>
                      </a:r>
                      <a:r>
                        <a:rPr lang="cs-CZ" sz="2000" b="1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sky</a:t>
                      </a:r>
                      <a:r>
                        <a:rPr lang="en-US" sz="2000" b="1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observations</a:t>
                      </a:r>
                      <a:r>
                        <a:rPr lang="en-US" sz="20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ove</a:t>
                      </a:r>
                      <a:r>
                        <a:rPr lang="cs-CZ" sz="20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r</a:t>
                      </a:r>
                      <a:r>
                        <a:rPr lang="cs-CZ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ch</a:t>
                      </a:r>
                      <a:r>
                        <a:rPr lang="en-GB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o</a:t>
                      </a:r>
                      <a:r>
                        <a:rPr lang="cs-CZ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sen </a:t>
                      </a:r>
                      <a:r>
                        <a:rPr lang="en-US" sz="20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cs-CZ" sz="20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AOI </a:t>
                      </a:r>
                      <a:r>
                        <a:rPr lang="en-GB" sz="20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/</a:t>
                      </a:r>
                      <a:r>
                        <a:rPr lang="cs-CZ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TOI</a:t>
                      </a:r>
                      <a:r>
                        <a:rPr lang="en-GB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en-GB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(i.e. Coverage / Density)</a:t>
                      </a:r>
                      <a:endParaRPr lang="cs-CZ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35858">
                <a:tc>
                  <a:txBody>
                    <a:bodyPr/>
                    <a:lstStyle/>
                    <a:p>
                      <a:r>
                        <a:rPr lang="cs-CZ" dirty="0" smtClean="0"/>
                        <a:t>Area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of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interest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Czech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Republic</a:t>
                      </a:r>
                      <a:endParaRPr lang="cs-CZ" dirty="0"/>
                    </a:p>
                  </a:txBody>
                  <a:tcPr/>
                </a:tc>
              </a:tr>
              <a:tr h="4358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Time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interest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May - </a:t>
                      </a:r>
                      <a:r>
                        <a:rPr lang="cs-CZ" dirty="0" err="1" smtClean="0"/>
                        <a:t>September</a:t>
                      </a:r>
                      <a:r>
                        <a:rPr lang="cs-CZ" baseline="0" dirty="0" smtClean="0"/>
                        <a:t> 2001</a:t>
                      </a:r>
                      <a:endParaRPr lang="cs-CZ" dirty="0"/>
                    </a:p>
                  </a:txBody>
                  <a:tcPr/>
                </a:tc>
              </a:tr>
              <a:tr h="4358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Missions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Landsat 5 </a:t>
                      </a:r>
                      <a:r>
                        <a:rPr lang="cs-CZ" dirty="0" err="1" smtClean="0"/>
                        <a:t>and</a:t>
                      </a:r>
                      <a:r>
                        <a:rPr lang="cs-CZ" baseline="0" dirty="0" smtClean="0"/>
                        <a:t> Landsat 7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5706835" y="4158343"/>
            <a:ext cx="335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- </a:t>
            </a:r>
            <a:r>
              <a:rPr lang="cs-CZ" i="1" dirty="0" err="1" smtClean="0">
                <a:solidFill>
                  <a:srgbClr val="FF0000"/>
                </a:solidFill>
              </a:rPr>
              <a:t>screenshots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will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be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added</a:t>
            </a:r>
            <a:endParaRPr lang="cs-CZ" i="1" dirty="0" smtClean="0">
              <a:solidFill>
                <a:srgbClr val="FF0000"/>
              </a:solidFill>
            </a:endParaRPr>
          </a:p>
          <a:p>
            <a:r>
              <a:rPr lang="cs-CZ" i="1" dirty="0" smtClean="0">
                <a:solidFill>
                  <a:srgbClr val="FF0000"/>
                </a:solidFill>
              </a:rPr>
              <a:t>- </a:t>
            </a:r>
            <a:r>
              <a:rPr lang="cs-CZ" i="1" dirty="0" err="1" smtClean="0">
                <a:solidFill>
                  <a:srgbClr val="FF0000"/>
                </a:solidFill>
              </a:rPr>
              <a:t>short</a:t>
            </a:r>
            <a:r>
              <a:rPr lang="cs-CZ" i="1" dirty="0" smtClean="0">
                <a:solidFill>
                  <a:srgbClr val="FF0000"/>
                </a:solidFill>
              </a:rPr>
              <a:t> video (</a:t>
            </a:r>
            <a:r>
              <a:rPr lang="en-US" i="1" dirty="0" smtClean="0">
                <a:solidFill>
                  <a:srgbClr val="FF0000"/>
                </a:solidFill>
              </a:rPr>
              <a:t>~ </a:t>
            </a:r>
            <a:r>
              <a:rPr lang="cs-CZ" i="1" dirty="0" smtClean="0">
                <a:solidFill>
                  <a:srgbClr val="FF0000"/>
                </a:solidFill>
              </a:rPr>
              <a:t>60 sec.)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290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92522" y="257055"/>
            <a:ext cx="7222703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cs-CZ" sz="2800" b="1" dirty="0" smtClean="0">
                <a:solidFill>
                  <a:schemeClr val="bg1"/>
                </a:solidFill>
                <a:latin typeface="Univers CE"/>
                <a:ea typeface="Univers CE"/>
              </a:rPr>
              <a:t>SUCE </a:t>
            </a:r>
            <a:r>
              <a:rPr lang="cs-CZ" sz="28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Spatial</a:t>
            </a:r>
            <a:r>
              <a:rPr lang="cs-CZ" sz="28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coverage</a:t>
            </a:r>
            <a:r>
              <a:rPr lang="en-GB" sz="2800" b="1" dirty="0" smtClean="0">
                <a:solidFill>
                  <a:schemeClr val="bg1"/>
                </a:solidFill>
                <a:latin typeface="Univers CE"/>
                <a:ea typeface="Univers CE"/>
              </a:rPr>
              <a:t> usage</a:t>
            </a:r>
            <a:endParaRPr lang="cs-CZ" sz="2800" b="1" dirty="0" smtClean="0">
              <a:solidFill>
                <a:schemeClr val="bg1"/>
              </a:solidFill>
              <a:latin typeface="Univers CE"/>
              <a:ea typeface="Univers CE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725794"/>
              </p:ext>
            </p:extLst>
          </p:nvPr>
        </p:nvGraphicFramePr>
        <p:xfrm>
          <a:off x="121073" y="937704"/>
          <a:ext cx="8641927" cy="20598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22102"/>
                <a:gridCol w="6219825"/>
              </a:tblGrid>
              <a:tr h="75230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Task</a:t>
                      </a:r>
                      <a:r>
                        <a:rPr lang="cs-CZ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cs-CZ" sz="2000" baseline="0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definition</a:t>
                      </a:r>
                      <a:endParaRPr lang="cs-CZ" sz="2000" baseline="0" dirty="0" smtClean="0">
                        <a:solidFill>
                          <a:srgbClr val="FFC000"/>
                        </a:solidFill>
                        <a:latin typeface="Univers CE"/>
                        <a:ea typeface="Univers 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C</a:t>
                      </a:r>
                      <a:r>
                        <a:rPr lang="cs-CZ" sz="2000" b="1" baseline="0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ompose</a:t>
                      </a:r>
                      <a:r>
                        <a:rPr lang="cs-CZ" sz="2000" b="1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en-GB" sz="2000" b="1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OPTIMAL COVERAGE </a:t>
                      </a:r>
                      <a:r>
                        <a:rPr lang="en-US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for </a:t>
                      </a:r>
                      <a:r>
                        <a:rPr lang="cs-CZ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ch</a:t>
                      </a:r>
                      <a:r>
                        <a:rPr lang="en-GB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o</a:t>
                      </a:r>
                      <a:r>
                        <a:rPr lang="cs-CZ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sen </a:t>
                      </a:r>
                      <a:r>
                        <a:rPr lang="en-US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AOI</a:t>
                      </a:r>
                      <a:r>
                        <a:rPr lang="cs-CZ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en-GB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/ </a:t>
                      </a:r>
                      <a:r>
                        <a:rPr lang="cs-CZ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TOI</a:t>
                      </a:r>
                      <a:r>
                        <a:rPr lang="en-GB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and missions</a:t>
                      </a:r>
                      <a:endParaRPr lang="cs-CZ" sz="2000" baseline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35858">
                <a:tc>
                  <a:txBody>
                    <a:bodyPr/>
                    <a:lstStyle/>
                    <a:p>
                      <a:r>
                        <a:rPr lang="cs-CZ" dirty="0" smtClean="0"/>
                        <a:t>Area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of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interest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Czech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Republic</a:t>
                      </a:r>
                      <a:endParaRPr lang="cs-CZ" dirty="0"/>
                    </a:p>
                  </a:txBody>
                  <a:tcPr/>
                </a:tc>
              </a:tr>
              <a:tr h="4358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Time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interest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May - </a:t>
                      </a:r>
                      <a:r>
                        <a:rPr lang="cs-CZ" dirty="0" err="1" smtClean="0"/>
                        <a:t>September</a:t>
                      </a:r>
                      <a:r>
                        <a:rPr lang="cs-CZ" baseline="0" dirty="0" smtClean="0"/>
                        <a:t> 2001</a:t>
                      </a:r>
                      <a:endParaRPr lang="cs-CZ" dirty="0"/>
                    </a:p>
                  </a:txBody>
                  <a:tcPr/>
                </a:tc>
              </a:tr>
              <a:tr h="4358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Missions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Landsat 5 </a:t>
                      </a:r>
                      <a:r>
                        <a:rPr lang="cs-CZ" dirty="0" err="1" smtClean="0"/>
                        <a:t>and</a:t>
                      </a:r>
                      <a:r>
                        <a:rPr lang="cs-CZ" baseline="0" dirty="0" smtClean="0"/>
                        <a:t> Landsat 7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73" y="2988896"/>
            <a:ext cx="5451051" cy="34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421085" y="4158343"/>
            <a:ext cx="370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- </a:t>
            </a:r>
            <a:r>
              <a:rPr lang="cs-CZ" i="1" dirty="0" err="1" smtClean="0">
                <a:solidFill>
                  <a:srgbClr val="FF0000"/>
                </a:solidFill>
              </a:rPr>
              <a:t>screenshots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will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be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added</a:t>
            </a:r>
            <a:endParaRPr lang="cs-CZ" i="1" dirty="0" smtClean="0">
              <a:solidFill>
                <a:srgbClr val="FF0000"/>
              </a:solidFill>
            </a:endParaRPr>
          </a:p>
          <a:p>
            <a:r>
              <a:rPr lang="cs-CZ" i="1" dirty="0" smtClean="0">
                <a:solidFill>
                  <a:srgbClr val="FF0000"/>
                </a:solidFill>
              </a:rPr>
              <a:t>- </a:t>
            </a:r>
            <a:r>
              <a:rPr lang="cs-CZ" i="1" dirty="0" err="1" smtClean="0">
                <a:solidFill>
                  <a:srgbClr val="FF0000"/>
                </a:solidFill>
              </a:rPr>
              <a:t>short</a:t>
            </a:r>
            <a:r>
              <a:rPr lang="cs-CZ" i="1" dirty="0" smtClean="0">
                <a:solidFill>
                  <a:srgbClr val="FF0000"/>
                </a:solidFill>
              </a:rPr>
              <a:t> video (</a:t>
            </a:r>
            <a:r>
              <a:rPr lang="en-US" i="1" dirty="0" smtClean="0">
                <a:solidFill>
                  <a:srgbClr val="FF0000"/>
                </a:solidFill>
              </a:rPr>
              <a:t>~ </a:t>
            </a:r>
            <a:r>
              <a:rPr lang="cs-CZ" i="1" dirty="0" smtClean="0">
                <a:solidFill>
                  <a:srgbClr val="FF0000"/>
                </a:solidFill>
              </a:rPr>
              <a:t>60 sec.)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290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98179" y="170970"/>
            <a:ext cx="6247800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cs-CZ" sz="2800" b="1" dirty="0" smtClean="0">
                <a:solidFill>
                  <a:schemeClr val="bg1"/>
                </a:solidFill>
                <a:latin typeface="Univers CE"/>
                <a:ea typeface="Univers CE"/>
              </a:rPr>
              <a:t>SUCE SAR </a:t>
            </a:r>
            <a:r>
              <a:rPr lang="cs-CZ" sz="28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coverage</a:t>
            </a:r>
            <a:endParaRPr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061050"/>
              </p:ext>
            </p:extLst>
          </p:nvPr>
        </p:nvGraphicFramePr>
        <p:xfrm>
          <a:off x="380999" y="864859"/>
          <a:ext cx="8429625" cy="20598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27046"/>
                <a:gridCol w="5902579"/>
              </a:tblGrid>
              <a:tr h="75230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Task</a:t>
                      </a:r>
                      <a:r>
                        <a:rPr lang="cs-CZ" sz="20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cs-CZ" sz="2000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definition</a:t>
                      </a:r>
                      <a:endParaRPr lang="cs-CZ" sz="2000" dirty="0" smtClean="0">
                        <a:solidFill>
                          <a:srgbClr val="FFC000"/>
                        </a:solidFill>
                        <a:latin typeface="Univers CE"/>
                        <a:ea typeface="Univers 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F</a:t>
                      </a:r>
                      <a:r>
                        <a:rPr lang="cs-CZ" sz="2000" b="1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ind</a:t>
                      </a:r>
                      <a:r>
                        <a:rPr lang="cs-CZ" sz="2000" b="1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optimal </a:t>
                      </a:r>
                      <a:r>
                        <a:rPr lang="cs-CZ" sz="2000" b="1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SAR </a:t>
                      </a:r>
                      <a:r>
                        <a:rPr lang="en-GB" sz="2000" b="1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IMAGES PAIRS</a:t>
                      </a:r>
                      <a:r>
                        <a:rPr lang="en-GB" sz="2000" b="1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,</a:t>
                      </a:r>
                      <a:r>
                        <a:rPr lang="cs-CZ" sz="2000" b="1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cs-CZ" sz="2000" baseline="0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suitable</a:t>
                      </a:r>
                      <a:r>
                        <a:rPr lang="cs-CZ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cs-CZ" sz="2000" baseline="0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for</a:t>
                      </a:r>
                      <a:r>
                        <a:rPr lang="cs-CZ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en-GB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SNOW </a:t>
                      </a:r>
                      <a:r>
                        <a:rPr lang="en-GB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MAPPING over</a:t>
                      </a:r>
                      <a:r>
                        <a:rPr lang="cs-CZ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cs-CZ" sz="2000" dirty="0" err="1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chosen</a:t>
                      </a:r>
                      <a:r>
                        <a:rPr lang="cs-CZ" sz="20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AOI</a:t>
                      </a:r>
                      <a:r>
                        <a:rPr lang="cs-CZ" sz="20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</a:t>
                      </a:r>
                      <a:r>
                        <a:rPr lang="en-GB" sz="200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/</a:t>
                      </a:r>
                      <a:r>
                        <a:rPr lang="cs-CZ" sz="2000" baseline="0" dirty="0" smtClean="0">
                          <a:solidFill>
                            <a:srgbClr val="FFC000"/>
                          </a:solidFill>
                          <a:latin typeface="Univers CE"/>
                          <a:ea typeface="Univers CE"/>
                        </a:rPr>
                        <a:t> TOI</a:t>
                      </a:r>
                      <a:endParaRPr lang="cs-CZ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35858">
                <a:tc>
                  <a:txBody>
                    <a:bodyPr/>
                    <a:lstStyle/>
                    <a:p>
                      <a:r>
                        <a:rPr lang="cs-CZ" dirty="0" smtClean="0"/>
                        <a:t>Area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of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interest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part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Czech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Republic</a:t>
                      </a:r>
                      <a:endParaRPr lang="cs-CZ" dirty="0"/>
                    </a:p>
                  </a:txBody>
                  <a:tcPr/>
                </a:tc>
              </a:tr>
              <a:tr h="4358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Time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interest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>
                          <a:solidFill>
                            <a:srgbClr val="FF0000"/>
                          </a:solidFill>
                        </a:rPr>
                        <a:t>TBC</a:t>
                      </a:r>
                      <a:endParaRPr lang="cs-CZ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58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Missions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>
                          <a:solidFill>
                            <a:srgbClr val="FF0000"/>
                          </a:solidFill>
                        </a:rPr>
                        <a:t>TBC</a:t>
                      </a:r>
                      <a:endParaRPr lang="cs-CZ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29" y="3020884"/>
            <a:ext cx="5256256" cy="328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421085" y="4158343"/>
            <a:ext cx="370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- </a:t>
            </a:r>
            <a:r>
              <a:rPr lang="cs-CZ" i="1" dirty="0" err="1" smtClean="0">
                <a:solidFill>
                  <a:srgbClr val="FF0000"/>
                </a:solidFill>
              </a:rPr>
              <a:t>screenshots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will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be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added</a:t>
            </a:r>
            <a:endParaRPr lang="cs-CZ" i="1" dirty="0" smtClean="0">
              <a:solidFill>
                <a:srgbClr val="FF0000"/>
              </a:solidFill>
            </a:endParaRPr>
          </a:p>
          <a:p>
            <a:r>
              <a:rPr lang="cs-CZ" i="1" dirty="0" smtClean="0">
                <a:solidFill>
                  <a:srgbClr val="FF0000"/>
                </a:solidFill>
              </a:rPr>
              <a:t>- </a:t>
            </a:r>
            <a:r>
              <a:rPr lang="cs-CZ" i="1" dirty="0" err="1" smtClean="0">
                <a:solidFill>
                  <a:srgbClr val="FF0000"/>
                </a:solidFill>
              </a:rPr>
              <a:t>short</a:t>
            </a:r>
            <a:r>
              <a:rPr lang="cs-CZ" i="1" dirty="0" smtClean="0">
                <a:solidFill>
                  <a:srgbClr val="FF0000"/>
                </a:solidFill>
              </a:rPr>
              <a:t> video (</a:t>
            </a:r>
            <a:r>
              <a:rPr lang="en-US" i="1" dirty="0" smtClean="0">
                <a:solidFill>
                  <a:srgbClr val="FF0000"/>
                </a:solidFill>
              </a:rPr>
              <a:t>~ </a:t>
            </a:r>
            <a:r>
              <a:rPr lang="cs-CZ" i="1" dirty="0" smtClean="0">
                <a:solidFill>
                  <a:srgbClr val="FF0000"/>
                </a:solidFill>
              </a:rPr>
              <a:t>60 sec.)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290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737" y="3408780"/>
            <a:ext cx="2376264" cy="211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5" name="CustomShape 1"/>
          <p:cNvSpPr/>
          <p:nvPr/>
        </p:nvSpPr>
        <p:spPr>
          <a:xfrm>
            <a:off x="353816" y="276105"/>
            <a:ext cx="7150673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cs-CZ" sz="2800" b="1" dirty="0" smtClean="0">
                <a:solidFill>
                  <a:schemeClr val="bg1"/>
                </a:solidFill>
                <a:latin typeface="Univers CE"/>
                <a:ea typeface="Univers CE"/>
              </a:rPr>
              <a:t>SUCE </a:t>
            </a:r>
            <a:r>
              <a:rPr lang="cs-CZ" sz="28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tools</a:t>
            </a:r>
            <a:r>
              <a:rPr lang="cs-CZ" sz="28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Univers CE"/>
                <a:ea typeface="Univers CE"/>
              </a:rPr>
              <a:t>possible</a:t>
            </a:r>
            <a:r>
              <a:rPr lang="cs-CZ" sz="2800" b="1" dirty="0" smtClean="0">
                <a:solidFill>
                  <a:schemeClr val="bg1"/>
                </a:solidFill>
                <a:latin typeface="Univers CE"/>
                <a:ea typeface="Univers CE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Univers CE"/>
                <a:ea typeface="Univers CE"/>
              </a:rPr>
              <a:t>O</a:t>
            </a:r>
            <a:r>
              <a:rPr lang="en-GB" sz="2800" b="1" dirty="0" smtClean="0">
                <a:solidFill>
                  <a:schemeClr val="bg1"/>
                </a:solidFill>
                <a:latin typeface="Univers CE"/>
                <a:ea typeface="Univers CE"/>
              </a:rPr>
              <a:t>perational Usage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867400" y="4725486"/>
            <a:ext cx="3038475" cy="468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404040"/>
                </a:solidFill>
                <a:ea typeface="Univers CE"/>
              </a:rPr>
              <a:t>T</a:t>
            </a:r>
            <a:r>
              <a:rPr lang="en-US" sz="2000" b="1" dirty="0" err="1">
                <a:solidFill>
                  <a:srgbClr val="404040"/>
                </a:solidFill>
                <a:ea typeface="Univers CE"/>
              </a:rPr>
              <a:t>emporal</a:t>
            </a:r>
            <a:r>
              <a:rPr lang="en-US" sz="2000" b="1" dirty="0">
                <a:solidFill>
                  <a:srgbClr val="404040"/>
                </a:solidFill>
                <a:ea typeface="Univers CE"/>
              </a:rPr>
              <a:t> </a:t>
            </a:r>
            <a:r>
              <a:rPr lang="en-US" sz="2000" b="1" dirty="0" smtClean="0">
                <a:solidFill>
                  <a:srgbClr val="404040"/>
                </a:solidFill>
                <a:ea typeface="Univers CE"/>
              </a:rPr>
              <a:t>Coverage</a:t>
            </a:r>
            <a:endParaRPr lang="en-US" sz="2000" dirty="0"/>
          </a:p>
        </p:txBody>
      </p:sp>
      <p:sp>
        <p:nvSpPr>
          <p:cNvPr id="11" name="Obdélník 10"/>
          <p:cNvSpPr/>
          <p:nvPr/>
        </p:nvSpPr>
        <p:spPr>
          <a:xfrm>
            <a:off x="3390480" y="1000169"/>
            <a:ext cx="2476920" cy="395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404040"/>
                </a:solidFill>
                <a:ea typeface="Univers CE"/>
              </a:rPr>
              <a:t>Spatial</a:t>
            </a:r>
            <a:r>
              <a:rPr lang="cs-CZ" b="1" dirty="0" smtClean="0">
                <a:solidFill>
                  <a:srgbClr val="404040"/>
                </a:solidFill>
                <a:ea typeface="Univers CE"/>
              </a:rPr>
              <a:t> </a:t>
            </a:r>
            <a:r>
              <a:rPr lang="en-GB" b="1" dirty="0" smtClean="0">
                <a:solidFill>
                  <a:srgbClr val="404040"/>
                </a:solidFill>
                <a:ea typeface="Univers CE"/>
              </a:rPr>
              <a:t>C</a:t>
            </a:r>
            <a:r>
              <a:rPr lang="en-US" b="1" dirty="0" smtClean="0">
                <a:solidFill>
                  <a:srgbClr val="404040"/>
                </a:solidFill>
                <a:ea typeface="Univers CE"/>
              </a:rPr>
              <a:t>overage</a:t>
            </a:r>
            <a:endParaRPr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266580" y="4725486"/>
            <a:ext cx="2400300" cy="5417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404040"/>
                </a:solidFill>
                <a:ea typeface="Univers CE"/>
              </a:rPr>
              <a:t>SAR </a:t>
            </a:r>
            <a:r>
              <a:rPr lang="en-GB" sz="2000" b="1" dirty="0" smtClean="0">
                <a:solidFill>
                  <a:srgbClr val="404040"/>
                </a:solidFill>
                <a:ea typeface="Univers CE"/>
              </a:rPr>
              <a:t>C</a:t>
            </a:r>
            <a:r>
              <a:rPr lang="en-US" sz="2000" b="1" dirty="0" smtClean="0">
                <a:solidFill>
                  <a:srgbClr val="404040"/>
                </a:solidFill>
                <a:ea typeface="Univers CE"/>
              </a:rPr>
              <a:t>overage</a:t>
            </a:r>
            <a:endParaRPr lang="en-US" sz="2000" dirty="0"/>
          </a:p>
        </p:txBody>
      </p:sp>
      <p:sp>
        <p:nvSpPr>
          <p:cNvPr id="19" name="Obdélník 18"/>
          <p:cNvSpPr/>
          <p:nvPr/>
        </p:nvSpPr>
        <p:spPr>
          <a:xfrm>
            <a:off x="800100" y="5585205"/>
            <a:ext cx="2928931" cy="6463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i="1" dirty="0" smtClean="0">
                <a:solidFill>
                  <a:srgbClr val="0070C0"/>
                </a:solidFill>
                <a:latin typeface="Univers CE"/>
                <a:ea typeface="Univers CE"/>
              </a:rPr>
              <a:t>Copernicus</a:t>
            </a:r>
            <a:r>
              <a:rPr lang="cs-CZ" b="1" i="1" dirty="0" smtClean="0">
                <a:solidFill>
                  <a:srgbClr val="0070C0"/>
                </a:solidFill>
                <a:latin typeface="Univers CE"/>
                <a:ea typeface="Univers CE"/>
              </a:rPr>
              <a:t> (</a:t>
            </a:r>
            <a:r>
              <a:rPr lang="cs-CZ" b="1" i="1" dirty="0" err="1" smtClean="0">
                <a:solidFill>
                  <a:srgbClr val="0070C0"/>
                </a:solidFill>
                <a:latin typeface="Univers CE"/>
                <a:ea typeface="Univers CE"/>
              </a:rPr>
              <a:t>planned</a:t>
            </a:r>
            <a:r>
              <a:rPr lang="cs-CZ" b="1" i="1" dirty="0" smtClean="0">
                <a:solidFill>
                  <a:srgbClr val="0070C0"/>
                </a:solidFill>
                <a:latin typeface="Univers CE"/>
                <a:ea typeface="Univers CE"/>
              </a:rPr>
              <a:t>) </a:t>
            </a:r>
            <a:r>
              <a:rPr lang="en-GB" b="1" i="1" dirty="0" smtClean="0">
                <a:solidFill>
                  <a:srgbClr val="0070C0"/>
                </a:solidFill>
                <a:latin typeface="Univers CE"/>
                <a:ea typeface="Univers CE"/>
              </a:rPr>
              <a:t>S</a:t>
            </a:r>
            <a:r>
              <a:rPr lang="cs-CZ" b="1" i="1" dirty="0" err="1" smtClean="0">
                <a:solidFill>
                  <a:srgbClr val="0070C0"/>
                </a:solidFill>
                <a:latin typeface="Univers CE"/>
                <a:ea typeface="Univers CE"/>
              </a:rPr>
              <a:t>now</a:t>
            </a:r>
            <a:r>
              <a:rPr lang="cs-CZ" b="1" i="1" dirty="0" smtClean="0">
                <a:solidFill>
                  <a:srgbClr val="0070C0"/>
                </a:solidFill>
                <a:latin typeface="Univers CE"/>
                <a:ea typeface="Univers CE"/>
              </a:rPr>
              <a:t> </a:t>
            </a:r>
            <a:r>
              <a:rPr lang="en-GB" b="1" i="1" dirty="0" smtClean="0">
                <a:solidFill>
                  <a:srgbClr val="0070C0"/>
                </a:solidFill>
                <a:latin typeface="Univers CE"/>
                <a:ea typeface="Univers CE"/>
              </a:rPr>
              <a:t>M</a:t>
            </a:r>
            <a:r>
              <a:rPr lang="cs-CZ" b="1" i="1" dirty="0" err="1" smtClean="0">
                <a:solidFill>
                  <a:srgbClr val="0070C0"/>
                </a:solidFill>
                <a:latin typeface="Univers CE"/>
                <a:ea typeface="Univers CE"/>
              </a:rPr>
              <a:t>onitoring</a:t>
            </a:r>
            <a:r>
              <a:rPr lang="cs-CZ" b="1" i="1" dirty="0" smtClean="0">
                <a:solidFill>
                  <a:srgbClr val="0070C0"/>
                </a:solidFill>
                <a:latin typeface="Univers CE"/>
                <a:ea typeface="Univers CE"/>
              </a:rPr>
              <a:t> </a:t>
            </a:r>
            <a:r>
              <a:rPr lang="en-GB" b="1" i="1" dirty="0" smtClean="0">
                <a:solidFill>
                  <a:srgbClr val="0070C0"/>
                </a:solidFill>
                <a:latin typeface="Univers CE"/>
                <a:ea typeface="Univers CE"/>
              </a:rPr>
              <a:t>S</a:t>
            </a:r>
            <a:r>
              <a:rPr lang="cs-CZ" b="1" i="1" dirty="0" err="1" smtClean="0">
                <a:solidFill>
                  <a:srgbClr val="0070C0"/>
                </a:solidFill>
                <a:latin typeface="Univers CE"/>
                <a:ea typeface="Univers CE"/>
              </a:rPr>
              <a:t>ervice</a:t>
            </a:r>
            <a:endParaRPr lang="en-US" b="1" i="1" dirty="0">
              <a:solidFill>
                <a:srgbClr val="0070C0"/>
              </a:solidFill>
              <a:latin typeface="Univers CE"/>
              <a:ea typeface="Univers CE"/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574" y="2346019"/>
            <a:ext cx="2520280" cy="1941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533398" y="1395823"/>
            <a:ext cx="2396799" cy="6463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i="1" dirty="0">
                <a:solidFill>
                  <a:srgbClr val="FFC000"/>
                </a:solidFill>
                <a:latin typeface="Univers CE"/>
                <a:ea typeface="Univers CE"/>
              </a:rPr>
              <a:t>Copernicus Land</a:t>
            </a:r>
          </a:p>
          <a:p>
            <a:pPr algn="ctr">
              <a:lnSpc>
                <a:spcPct val="100000"/>
              </a:lnSpc>
            </a:pPr>
            <a:r>
              <a:rPr lang="en-US" b="1" i="1" dirty="0" smtClean="0">
                <a:solidFill>
                  <a:srgbClr val="FFC000"/>
                </a:solidFill>
                <a:latin typeface="Univers CE"/>
              </a:rPr>
              <a:t>Urban</a:t>
            </a:r>
            <a:r>
              <a:rPr lang="cs-CZ" b="1" i="1" dirty="0" smtClean="0">
                <a:solidFill>
                  <a:srgbClr val="FFC000"/>
                </a:solidFill>
                <a:latin typeface="Univers CE"/>
              </a:rPr>
              <a:t> </a:t>
            </a:r>
            <a:r>
              <a:rPr lang="en-US" b="1" i="1" dirty="0" smtClean="0">
                <a:solidFill>
                  <a:srgbClr val="FFC000"/>
                </a:solidFill>
                <a:latin typeface="Univers CE"/>
              </a:rPr>
              <a:t>Atlas</a:t>
            </a: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5212" y="1983412"/>
            <a:ext cx="2595627" cy="1941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Obdélník 20"/>
          <p:cNvSpPr/>
          <p:nvPr/>
        </p:nvSpPr>
        <p:spPr>
          <a:xfrm>
            <a:off x="6457950" y="1412422"/>
            <a:ext cx="2324100" cy="369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i="1" dirty="0" smtClean="0">
                <a:solidFill>
                  <a:srgbClr val="996600"/>
                </a:solidFill>
                <a:latin typeface="Univers CE"/>
                <a:ea typeface="Univers CE"/>
              </a:rPr>
              <a:t>Copernicus</a:t>
            </a:r>
            <a:r>
              <a:rPr lang="cs-CZ" b="1" i="1" dirty="0" smtClean="0">
                <a:solidFill>
                  <a:srgbClr val="996600"/>
                </a:solidFill>
                <a:latin typeface="Univers CE"/>
                <a:ea typeface="Univers CE"/>
              </a:rPr>
              <a:t> CLC</a:t>
            </a:r>
            <a:endParaRPr lang="en-US" b="1" i="1" dirty="0">
              <a:solidFill>
                <a:srgbClr val="996600"/>
              </a:solidFill>
              <a:latin typeface="Univers CE"/>
              <a:ea typeface="Univers CE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446003" y="4156096"/>
            <a:ext cx="2040772" cy="369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i="1" dirty="0" smtClean="0">
                <a:solidFill>
                  <a:srgbClr val="FF0000"/>
                </a:solidFill>
                <a:latin typeface="Univers CE"/>
                <a:ea typeface="Univers CE"/>
              </a:rPr>
              <a:t>Copernicus</a:t>
            </a:r>
            <a:r>
              <a:rPr lang="cs-CZ" b="1" i="1" dirty="0" smtClean="0">
                <a:solidFill>
                  <a:srgbClr val="FF0000"/>
                </a:solidFill>
                <a:latin typeface="Univers CE"/>
                <a:ea typeface="Univers CE"/>
              </a:rPr>
              <a:t> HRL</a:t>
            </a:r>
            <a:endParaRPr lang="en-US" b="1" i="1" dirty="0">
              <a:solidFill>
                <a:srgbClr val="FF0000"/>
              </a:solidFill>
              <a:latin typeface="Univers CE"/>
              <a:ea typeface="Univers CE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156737" y="1644040"/>
            <a:ext cx="1737189" cy="6463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i="1" dirty="0">
                <a:solidFill>
                  <a:srgbClr val="00B050"/>
                </a:solidFill>
                <a:latin typeface="Univers CE"/>
                <a:ea typeface="Univers CE"/>
              </a:rPr>
              <a:t>EC </a:t>
            </a:r>
            <a:r>
              <a:rPr lang="en-US" b="1" i="1" dirty="0" smtClean="0">
                <a:solidFill>
                  <a:srgbClr val="00B050"/>
                </a:solidFill>
                <a:latin typeface="Univers CE"/>
                <a:ea typeface="Univers CE"/>
              </a:rPr>
              <a:t>CAP</a:t>
            </a:r>
            <a:r>
              <a:rPr lang="cs-CZ" b="1" i="1" dirty="0" smtClean="0">
                <a:solidFill>
                  <a:srgbClr val="00B050"/>
                </a:solidFill>
                <a:latin typeface="Univers CE"/>
                <a:ea typeface="Univers CE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Univers CE"/>
              </a:rPr>
              <a:t>CwRS</a:t>
            </a:r>
            <a:endParaRPr lang="en-US" b="1" i="1" dirty="0">
              <a:solidFill>
                <a:srgbClr val="00B050"/>
              </a:solidFill>
              <a:latin typeface="Univers CE"/>
              <a:ea typeface="Univers CE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2857" y="5606143"/>
            <a:ext cx="370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- </a:t>
            </a:r>
            <a:r>
              <a:rPr lang="cs-CZ" i="1" dirty="0" err="1" smtClean="0">
                <a:solidFill>
                  <a:srgbClr val="FF0000"/>
                </a:solidFill>
              </a:rPr>
              <a:t>possibly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add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screenshots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or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short</a:t>
            </a:r>
            <a:r>
              <a:rPr lang="cs-CZ" i="1" dirty="0" smtClean="0">
                <a:solidFill>
                  <a:srgbClr val="FF0000"/>
                </a:solidFill>
              </a:rPr>
              <a:t> video </a:t>
            </a:r>
            <a:r>
              <a:rPr lang="cs-CZ" i="1" dirty="0" err="1" smtClean="0">
                <a:solidFill>
                  <a:srgbClr val="FF0000"/>
                </a:solidFill>
              </a:rPr>
              <a:t>for</a:t>
            </a:r>
            <a:r>
              <a:rPr lang="cs-CZ" i="1" dirty="0" smtClean="0">
                <a:solidFill>
                  <a:srgbClr val="FF0000"/>
                </a:solidFill>
              </a:rPr>
              <a:t> EEA39 use case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88" y="1095250"/>
            <a:ext cx="8143768" cy="5157327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49953" y="104062"/>
            <a:ext cx="8351837" cy="7341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2400" b="1" dirty="0">
                <a:solidFill>
                  <a:schemeClr val="bg1"/>
                </a:solidFill>
              </a:rPr>
              <a:t>SUCE </a:t>
            </a:r>
            <a:r>
              <a:rPr lang="en-GB" sz="2400" b="1" dirty="0" smtClean="0">
                <a:solidFill>
                  <a:schemeClr val="bg1"/>
                </a:solidFill>
              </a:rPr>
              <a:t>approach </a:t>
            </a:r>
            <a:r>
              <a:rPr lang="en-GB" sz="2400" b="1" dirty="0" err="1" smtClean="0">
                <a:solidFill>
                  <a:schemeClr val="bg1"/>
                </a:solidFill>
              </a:rPr>
              <a:t>Vs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Traditional catalogue search</a:t>
            </a:r>
            <a:endParaRPr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732438" y="5293921"/>
            <a:ext cx="1830161" cy="95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choběžník 5"/>
          <p:cNvSpPr/>
          <p:nvPr/>
        </p:nvSpPr>
        <p:spPr>
          <a:xfrm>
            <a:off x="3766457" y="4618359"/>
            <a:ext cx="1774372" cy="620486"/>
          </a:xfrm>
          <a:prstGeom prst="trapezoid">
            <a:avLst>
              <a:gd name="adj" fmla="val 107895"/>
            </a:avLst>
          </a:prstGeom>
          <a:gradFill flip="none" rotWithShape="1">
            <a:gsLst>
              <a:gs pos="100000">
                <a:schemeClr val="tx2">
                  <a:lumMod val="20000"/>
                  <a:lumOff val="80000"/>
                  <a:alpha val="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0">
                <a:srgbClr val="C4D6EB"/>
              </a:gs>
              <a:gs pos="2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119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A Presentation - with 50 years logo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 - with 50 years logo.potx" id="{34264CCE-79BA-4025-8633-D08CD6FB8A5D}" vid="{F8DA5CC5-0789-48C8-8565-779701BBA59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1034</Words>
  <Application>Microsoft Office PowerPoint</Application>
  <PresentationFormat>On-screen Show (4:3)</PresentationFormat>
  <Paragraphs>223</Paragraphs>
  <Slides>20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ESA Presentation - with 50 years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Brodsky</dc:creator>
  <cp:lastModifiedBy>Philippe Mougnaud</cp:lastModifiedBy>
  <cp:revision>295</cp:revision>
  <dcterms:modified xsi:type="dcterms:W3CDTF">2016-05-17T11:19:23Z</dcterms:modified>
</cp:coreProperties>
</file>