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6"/>
  </p:sldMasterIdLst>
  <p:notesMasterIdLst>
    <p:notesMasterId r:id="rId56"/>
  </p:notesMasterIdLst>
  <p:handoutMasterIdLst>
    <p:handoutMasterId r:id="rId57"/>
  </p:handoutMasterIdLst>
  <p:sldIdLst>
    <p:sldId id="421" r:id="rId7"/>
    <p:sldId id="419" r:id="rId8"/>
    <p:sldId id="348" r:id="rId9"/>
    <p:sldId id="384" r:id="rId10"/>
    <p:sldId id="422" r:id="rId11"/>
    <p:sldId id="424" r:id="rId12"/>
    <p:sldId id="442" r:id="rId13"/>
    <p:sldId id="423" r:id="rId14"/>
    <p:sldId id="425" r:id="rId15"/>
    <p:sldId id="445" r:id="rId16"/>
    <p:sldId id="462" r:id="rId17"/>
    <p:sldId id="426" r:id="rId18"/>
    <p:sldId id="453" r:id="rId19"/>
    <p:sldId id="427" r:id="rId20"/>
    <p:sldId id="452" r:id="rId21"/>
    <p:sldId id="466" r:id="rId22"/>
    <p:sldId id="428" r:id="rId23"/>
    <p:sldId id="463" r:id="rId24"/>
    <p:sldId id="446" r:id="rId25"/>
    <p:sldId id="429" r:id="rId26"/>
    <p:sldId id="451" r:id="rId27"/>
    <p:sldId id="468" r:id="rId28"/>
    <p:sldId id="430" r:id="rId29"/>
    <p:sldId id="447" r:id="rId30"/>
    <p:sldId id="448" r:id="rId31"/>
    <p:sldId id="431" r:id="rId32"/>
    <p:sldId id="450" r:id="rId33"/>
    <p:sldId id="454" r:id="rId34"/>
    <p:sldId id="455" r:id="rId35"/>
    <p:sldId id="457" r:id="rId36"/>
    <p:sldId id="470" r:id="rId37"/>
    <p:sldId id="469" r:id="rId38"/>
    <p:sldId id="458" r:id="rId39"/>
    <p:sldId id="432" r:id="rId40"/>
    <p:sldId id="459" r:id="rId41"/>
    <p:sldId id="460" r:id="rId42"/>
    <p:sldId id="461" r:id="rId43"/>
    <p:sldId id="433" r:id="rId44"/>
    <p:sldId id="436" r:id="rId45"/>
    <p:sldId id="437" r:id="rId46"/>
    <p:sldId id="438" r:id="rId47"/>
    <p:sldId id="440" r:id="rId48"/>
    <p:sldId id="439" r:id="rId49"/>
    <p:sldId id="441" r:id="rId50"/>
    <p:sldId id="434" r:id="rId51"/>
    <p:sldId id="443" r:id="rId52"/>
    <p:sldId id="444" r:id="rId53"/>
    <p:sldId id="471" r:id="rId54"/>
    <p:sldId id="410" r:id="rId55"/>
  </p:sldIdLst>
  <p:sldSz cx="9144000" cy="6858000" type="screen4x3"/>
  <p:notesSz cx="6669088" cy="9872663"/>
  <p:custDataLst>
    <p:tags r:id="rId58"/>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04" userDrawn="1">
          <p15:clr>
            <a:srgbClr val="A4A3A4"/>
          </p15:clr>
        </p15:guide>
        <p15:guide id="2" pos="2160" userDrawn="1">
          <p15:clr>
            <a:srgbClr val="A4A3A4"/>
          </p15:clr>
        </p15:guide>
        <p15:guide id="3" pos="221" userDrawn="1">
          <p15:clr>
            <a:srgbClr val="A4A3A4"/>
          </p15:clr>
        </p15:guide>
        <p15:guide id="4" pos="4116" userDrawn="1">
          <p15:clr>
            <a:srgbClr val="A4A3A4"/>
          </p15:clr>
        </p15:guide>
        <p15:guide id="5" orient="horz" pos="2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CF7"/>
    <a:srgbClr val="000F5E"/>
    <a:srgbClr val="009B84"/>
    <a:srgbClr val="F66D05"/>
    <a:srgbClr val="5A0081"/>
    <a:srgbClr val="CC0066"/>
    <a:srgbClr val="F2F4F4"/>
    <a:srgbClr val="C0EEFD"/>
    <a:srgbClr val="9BE4FC"/>
    <a:srgbClr val="E6F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1" autoAdjust="0"/>
    <p:restoredTop sz="77112" autoAdjust="0"/>
  </p:normalViewPr>
  <p:slideViewPr>
    <p:cSldViewPr snapToGrid="0" showGuides="1">
      <p:cViewPr>
        <p:scale>
          <a:sx n="80" d="100"/>
          <a:sy n="80" d="100"/>
        </p:scale>
        <p:origin x="-1428" y="-84"/>
      </p:cViewPr>
      <p:guideLst>
        <p:guide orient="horz" pos="801"/>
        <p:guide orient="horz" pos="3819"/>
        <p:guide pos="2880"/>
        <p:guide pos="268"/>
        <p:guide pos="5488"/>
      </p:guideLst>
    </p:cSldViewPr>
  </p:slideViewPr>
  <p:notesTextViewPr>
    <p:cViewPr>
      <p:scale>
        <a:sx n="1" d="1"/>
        <a:sy n="1" d="1"/>
      </p:scale>
      <p:origin x="0" y="0"/>
    </p:cViewPr>
  </p:notesTextViewPr>
  <p:sorterViewPr>
    <p:cViewPr varScale="1">
      <p:scale>
        <a:sx n="1" d="1"/>
        <a:sy n="1" d="1"/>
      </p:scale>
      <p:origin x="0" y="8550"/>
    </p:cViewPr>
  </p:sorterViewPr>
  <p:notesViewPr>
    <p:cSldViewPr snapToGrid="0">
      <p:cViewPr varScale="1">
        <p:scale>
          <a:sx n="67" d="100"/>
          <a:sy n="67" d="100"/>
        </p:scale>
        <p:origin x="-2442" y="-96"/>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2889250" cy="493712"/>
          </a:xfrm>
          <a:prstGeom prst="rect">
            <a:avLst/>
          </a:prstGeom>
        </p:spPr>
        <p:txBody>
          <a:bodyPr vert="horz" lIns="91023" tIns="45512" rIns="91023" bIns="45512" rtlCol="0"/>
          <a:lstStyle>
            <a:lvl1pPr algn="l">
              <a:defRPr sz="1200"/>
            </a:lvl1pPr>
          </a:lstStyle>
          <a:p>
            <a:endParaRPr lang="en-GB"/>
          </a:p>
        </p:txBody>
      </p:sp>
      <p:sp>
        <p:nvSpPr>
          <p:cNvPr id="3" name="Date Placeholder 2"/>
          <p:cNvSpPr>
            <a:spLocks noGrp="1"/>
          </p:cNvSpPr>
          <p:nvPr>
            <p:ph type="dt" sz="quarter" idx="1"/>
          </p:nvPr>
        </p:nvSpPr>
        <p:spPr>
          <a:xfrm>
            <a:off x="3778252" y="5"/>
            <a:ext cx="2889250" cy="493712"/>
          </a:xfrm>
          <a:prstGeom prst="rect">
            <a:avLst/>
          </a:prstGeom>
        </p:spPr>
        <p:txBody>
          <a:bodyPr vert="horz" lIns="91023" tIns="45512" rIns="91023" bIns="45512" rtlCol="0"/>
          <a:lstStyle>
            <a:lvl1pPr algn="r">
              <a:defRPr sz="1200"/>
            </a:lvl1pPr>
          </a:lstStyle>
          <a:p>
            <a:fld id="{8F4958DA-65B2-4B27-9211-C1BC79FF3910}" type="datetimeFigureOut">
              <a:rPr lang="en-GB" smtClean="0"/>
              <a:t>13/04/2016</a:t>
            </a:fld>
            <a:endParaRPr lang="en-GB"/>
          </a:p>
        </p:txBody>
      </p:sp>
      <p:sp>
        <p:nvSpPr>
          <p:cNvPr id="4" name="Footer Placeholder 3"/>
          <p:cNvSpPr>
            <a:spLocks noGrp="1"/>
          </p:cNvSpPr>
          <p:nvPr>
            <p:ph type="ftr" sz="quarter" idx="2"/>
          </p:nvPr>
        </p:nvSpPr>
        <p:spPr>
          <a:xfrm>
            <a:off x="2" y="9377362"/>
            <a:ext cx="2889250" cy="493712"/>
          </a:xfrm>
          <a:prstGeom prst="rect">
            <a:avLst/>
          </a:prstGeom>
        </p:spPr>
        <p:txBody>
          <a:bodyPr vert="horz" lIns="91023" tIns="45512" rIns="91023" bIns="45512" rtlCol="0" anchor="b"/>
          <a:lstStyle>
            <a:lvl1pPr algn="l">
              <a:defRPr sz="1200"/>
            </a:lvl1pPr>
          </a:lstStyle>
          <a:p>
            <a:endParaRPr lang="en-GB"/>
          </a:p>
        </p:txBody>
      </p:sp>
      <p:sp>
        <p:nvSpPr>
          <p:cNvPr id="5" name="Slide Number Placeholder 4"/>
          <p:cNvSpPr>
            <a:spLocks noGrp="1"/>
          </p:cNvSpPr>
          <p:nvPr>
            <p:ph type="sldNum" sz="quarter" idx="3"/>
          </p:nvPr>
        </p:nvSpPr>
        <p:spPr>
          <a:xfrm>
            <a:off x="3778252" y="9377362"/>
            <a:ext cx="2889250" cy="493712"/>
          </a:xfrm>
          <a:prstGeom prst="rect">
            <a:avLst/>
          </a:prstGeom>
        </p:spPr>
        <p:txBody>
          <a:bodyPr vert="horz" lIns="91023" tIns="45512" rIns="91023" bIns="45512" rtlCol="0" anchor="b"/>
          <a:lstStyle>
            <a:lvl1pPr algn="r">
              <a:defRPr sz="1200"/>
            </a:lvl1pPr>
          </a:lstStyle>
          <a:p>
            <a:fld id="{9DDD68DB-01D0-4848-955D-91392AD46F2C}" type="slidenum">
              <a:rPr lang="en-GB" smtClean="0"/>
              <a:t>‹#›</a:t>
            </a:fld>
            <a:endParaRPr lang="en-GB"/>
          </a:p>
        </p:txBody>
      </p:sp>
    </p:spTree>
    <p:extLst>
      <p:ext uri="{BB962C8B-B14F-4D97-AF65-F5344CB8AC3E}">
        <p14:creationId xmlns:p14="http://schemas.microsoft.com/office/powerpoint/2010/main" val="366543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89938" cy="493633"/>
          </a:xfrm>
          <a:prstGeom prst="rect">
            <a:avLst/>
          </a:prstGeom>
        </p:spPr>
        <p:txBody>
          <a:bodyPr vert="horz" lIns="91023" tIns="45512" rIns="91023" bIns="45512" rtlCol="0"/>
          <a:lstStyle>
            <a:lvl1pPr algn="l">
              <a:defRPr sz="1200"/>
            </a:lvl1pPr>
          </a:lstStyle>
          <a:p>
            <a:endParaRPr lang="en-GB"/>
          </a:p>
        </p:txBody>
      </p:sp>
      <p:sp>
        <p:nvSpPr>
          <p:cNvPr id="3" name="Date Placeholder 2"/>
          <p:cNvSpPr>
            <a:spLocks noGrp="1"/>
          </p:cNvSpPr>
          <p:nvPr>
            <p:ph type="dt" idx="1"/>
          </p:nvPr>
        </p:nvSpPr>
        <p:spPr>
          <a:xfrm>
            <a:off x="3777607" y="4"/>
            <a:ext cx="2889938" cy="493633"/>
          </a:xfrm>
          <a:prstGeom prst="rect">
            <a:avLst/>
          </a:prstGeom>
        </p:spPr>
        <p:txBody>
          <a:bodyPr vert="horz" lIns="91023" tIns="45512" rIns="91023" bIns="45512" rtlCol="0"/>
          <a:lstStyle>
            <a:lvl1pPr algn="r">
              <a:defRPr sz="1200"/>
            </a:lvl1pPr>
          </a:lstStyle>
          <a:p>
            <a:fld id="{88908E79-B9CC-4903-A324-611EFB741E28}" type="datetimeFigureOut">
              <a:rPr lang="en-GB" smtClean="0"/>
              <a:t>13/04/2016</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023" tIns="45512" rIns="91023" bIns="45512" rtlCol="0" anchor="ctr"/>
          <a:lstStyle/>
          <a:p>
            <a:endParaRPr lang="en-GB"/>
          </a:p>
        </p:txBody>
      </p:sp>
      <p:sp>
        <p:nvSpPr>
          <p:cNvPr id="5" name="Notes Placeholder 4"/>
          <p:cNvSpPr>
            <a:spLocks noGrp="1"/>
          </p:cNvSpPr>
          <p:nvPr>
            <p:ph type="body" sz="quarter" idx="3"/>
          </p:nvPr>
        </p:nvSpPr>
        <p:spPr>
          <a:xfrm>
            <a:off x="666909" y="4689516"/>
            <a:ext cx="5335270" cy="4442697"/>
          </a:xfrm>
          <a:prstGeom prst="rect">
            <a:avLst/>
          </a:prstGeom>
        </p:spPr>
        <p:txBody>
          <a:bodyPr vert="horz" lIns="91023" tIns="45512" rIns="91023" bIns="455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9"/>
            <a:ext cx="2889938" cy="493633"/>
          </a:xfrm>
          <a:prstGeom prst="rect">
            <a:avLst/>
          </a:prstGeom>
        </p:spPr>
        <p:txBody>
          <a:bodyPr vert="horz" lIns="91023" tIns="45512" rIns="91023" bIns="45512"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9"/>
            <a:ext cx="2889938" cy="493633"/>
          </a:xfrm>
          <a:prstGeom prst="rect">
            <a:avLst/>
          </a:prstGeom>
        </p:spPr>
        <p:txBody>
          <a:bodyPr vert="horz" lIns="91023" tIns="45512" rIns="91023" bIns="45512" rtlCol="0" anchor="b"/>
          <a:lstStyle>
            <a:lvl1pPr algn="r">
              <a:defRPr sz="1200"/>
            </a:lvl1pPr>
          </a:lstStyle>
          <a:p>
            <a:fld id="{ED60B7C7-0D5B-441E-9899-FDC8AEAA56D5}" type="slidenum">
              <a:rPr lang="en-GB" smtClean="0"/>
              <a:t>‹#›</a:t>
            </a:fld>
            <a:endParaRPr lang="en-GB"/>
          </a:p>
        </p:txBody>
      </p:sp>
    </p:spTree>
    <p:extLst>
      <p:ext uri="{BB962C8B-B14F-4D97-AF65-F5344CB8AC3E}">
        <p14:creationId xmlns:p14="http://schemas.microsoft.com/office/powerpoint/2010/main" val="371970863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60B7C7-0D5B-441E-9899-FDC8AEAA56D5}" type="slidenum">
              <a:rPr lang="en-GB" smtClean="0"/>
              <a:t>2</a:t>
            </a:fld>
            <a:endParaRPr lang="en-GB"/>
          </a:p>
        </p:txBody>
      </p:sp>
    </p:spTree>
    <p:extLst>
      <p:ext uri="{BB962C8B-B14F-4D97-AF65-F5344CB8AC3E}">
        <p14:creationId xmlns:p14="http://schemas.microsoft.com/office/powerpoint/2010/main" val="324831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11</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12</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13</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14</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15</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16</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17</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18</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19</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20</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3</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21</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22</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23</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24</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25</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26</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27</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28</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29</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30</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4</a:t>
            </a:fld>
            <a:endParaRPr lang="en-GB" sz="1100">
              <a:solidFill>
                <a:prstClr val="black"/>
              </a:solidFill>
            </a:endParaRPr>
          </a:p>
        </p:txBody>
      </p:sp>
    </p:spTree>
    <p:extLst>
      <p:ext uri="{BB962C8B-B14F-4D97-AF65-F5344CB8AC3E}">
        <p14:creationId xmlns:p14="http://schemas.microsoft.com/office/powerpoint/2010/main" val="28354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31</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32</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33</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34</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35</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36</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37</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38</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39</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40</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5</a:t>
            </a:fld>
            <a:endParaRPr lang="en-GB" sz="1100">
              <a:solidFill>
                <a:prstClr val="black"/>
              </a:solidFill>
            </a:endParaRPr>
          </a:p>
        </p:txBody>
      </p:sp>
    </p:spTree>
    <p:extLst>
      <p:ext uri="{BB962C8B-B14F-4D97-AF65-F5344CB8AC3E}">
        <p14:creationId xmlns:p14="http://schemas.microsoft.com/office/powerpoint/2010/main" val="28354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41</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42</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43</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Geneva"/>
                <a:cs typeface="Geneva"/>
              </a:rPr>
              <a:t>Number of Days =		365</a:t>
            </a:r>
          </a:p>
          <a:p>
            <a:r>
              <a:rPr lang="en-GB" dirty="0" smtClean="0">
                <a:ea typeface="Geneva"/>
                <a:cs typeface="Geneva"/>
              </a:rPr>
              <a:t>Number of Hours (in a year) = 		8766</a:t>
            </a:r>
          </a:p>
          <a:p>
            <a:r>
              <a:rPr lang="en-GB" dirty="0" smtClean="0">
                <a:ea typeface="Geneva"/>
                <a:cs typeface="Geneva"/>
              </a:rPr>
              <a:t>Number of Hours allocated for NASA		2192</a:t>
            </a:r>
          </a:p>
          <a:p>
            <a:r>
              <a:rPr lang="en-GB" dirty="0" smtClean="0">
                <a:ea typeface="Geneva"/>
                <a:cs typeface="Geneva"/>
              </a:rPr>
              <a:t>Yearly Cost (£)		1068750</a:t>
            </a:r>
          </a:p>
          <a:p>
            <a:r>
              <a:rPr lang="en-GB" dirty="0" smtClean="0">
                <a:ea typeface="Geneva"/>
                <a:cs typeface="Geneva"/>
              </a:rPr>
              <a:t>Per hour cost (£)		488</a:t>
            </a:r>
          </a:p>
          <a:p>
            <a:r>
              <a:rPr lang="en-GB" smtClean="0">
                <a:ea typeface="Geneva"/>
                <a:cs typeface="Geneva"/>
              </a:rPr>
              <a:t>Per hour cost (€)		639</a:t>
            </a:r>
          </a:p>
          <a:p>
            <a:endParaRPr lang="en-GB" dirty="0"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44</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45</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46</a:t>
            </a:fld>
            <a:endParaRPr lang="en-GB" sz="1100">
              <a:solidFill>
                <a:prstClr val="black"/>
              </a:solidFill>
            </a:endParaRPr>
          </a:p>
        </p:txBody>
      </p:sp>
    </p:spTree>
    <p:extLst>
      <p:ext uri="{BB962C8B-B14F-4D97-AF65-F5344CB8AC3E}">
        <p14:creationId xmlns:p14="http://schemas.microsoft.com/office/powerpoint/2010/main" val="28354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47</a:t>
            </a:fld>
            <a:endParaRPr lang="en-GB" sz="1100">
              <a:solidFill>
                <a:prstClr val="black"/>
              </a:solidFill>
            </a:endParaRPr>
          </a:p>
        </p:txBody>
      </p:sp>
    </p:spTree>
    <p:extLst>
      <p:ext uri="{BB962C8B-B14F-4D97-AF65-F5344CB8AC3E}">
        <p14:creationId xmlns:p14="http://schemas.microsoft.com/office/powerpoint/2010/main" val="28354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48</a:t>
            </a:fld>
            <a:endParaRPr lang="en-GB" sz="1100">
              <a:solidFill>
                <a:prstClr val="black"/>
              </a:solidFill>
            </a:endParaRPr>
          </a:p>
        </p:txBody>
      </p:sp>
    </p:spTree>
    <p:extLst>
      <p:ext uri="{BB962C8B-B14F-4D97-AF65-F5344CB8AC3E}">
        <p14:creationId xmlns:p14="http://schemas.microsoft.com/office/powerpoint/2010/main" val="28354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60B7C7-0D5B-441E-9899-FDC8AEAA56D5}" type="slidenum">
              <a:rPr lang="en-GB" smtClean="0"/>
              <a:t>49</a:t>
            </a:fld>
            <a:endParaRPr lang="en-GB"/>
          </a:p>
        </p:txBody>
      </p:sp>
    </p:spTree>
    <p:extLst>
      <p:ext uri="{BB962C8B-B14F-4D97-AF65-F5344CB8AC3E}">
        <p14:creationId xmlns:p14="http://schemas.microsoft.com/office/powerpoint/2010/main" val="296264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6</a:t>
            </a:fld>
            <a:endParaRPr lang="en-GB" sz="1100">
              <a:solidFill>
                <a:prstClr val="black"/>
              </a:solidFill>
            </a:endParaRPr>
          </a:p>
        </p:txBody>
      </p:sp>
    </p:spTree>
    <p:extLst>
      <p:ext uri="{BB962C8B-B14F-4D97-AF65-F5344CB8AC3E}">
        <p14:creationId xmlns:p14="http://schemas.microsoft.com/office/powerpoint/2010/main" val="2835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7</a:t>
            </a:fld>
            <a:endParaRPr lang="en-GB" sz="1100">
              <a:solidFill>
                <a:prstClr val="black"/>
              </a:solidFill>
            </a:endParaRPr>
          </a:p>
        </p:txBody>
      </p:sp>
    </p:spTree>
    <p:extLst>
      <p:ext uri="{BB962C8B-B14F-4D97-AF65-F5344CB8AC3E}">
        <p14:creationId xmlns:p14="http://schemas.microsoft.com/office/powerpoint/2010/main" val="173181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8</a:t>
            </a:fld>
            <a:endParaRPr lang="en-GB" sz="1100">
              <a:solidFill>
                <a:prstClr val="black"/>
              </a:solidFill>
            </a:endParaRPr>
          </a:p>
        </p:txBody>
      </p:sp>
    </p:spTree>
    <p:extLst>
      <p:ext uri="{BB962C8B-B14F-4D97-AF65-F5344CB8AC3E}">
        <p14:creationId xmlns:p14="http://schemas.microsoft.com/office/powerpoint/2010/main" val="2835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0B7C7-0D5B-441E-9899-FDC8AEAA56D5}" type="slidenum">
              <a:rPr lang="en-GB" smtClean="0"/>
              <a:t>9</a:t>
            </a:fld>
            <a:endParaRPr lang="en-GB" dirty="0"/>
          </a:p>
        </p:txBody>
      </p:sp>
    </p:spTree>
    <p:extLst>
      <p:ext uri="{BB962C8B-B14F-4D97-AF65-F5344CB8AC3E}">
        <p14:creationId xmlns:p14="http://schemas.microsoft.com/office/powerpoint/2010/main" val="417364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66775" y="739775"/>
            <a:ext cx="4935538"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Geneva"/>
              <a:cs typeface="Geneva"/>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4702" eaLnBrk="0" hangingPunct="0">
              <a:defRPr sz="2400">
                <a:solidFill>
                  <a:schemeClr val="tx1"/>
                </a:solidFill>
                <a:latin typeface="Arial" pitchFamily="34" charset="0"/>
                <a:ea typeface="Geneva"/>
                <a:cs typeface="Geneva"/>
              </a:defRPr>
            </a:lvl1pPr>
            <a:lvl2pPr marL="733796" indent="-282229" defTabSz="454702" eaLnBrk="0" hangingPunct="0">
              <a:defRPr sz="2400">
                <a:solidFill>
                  <a:schemeClr val="tx1"/>
                </a:solidFill>
                <a:latin typeface="Arial" pitchFamily="34" charset="0"/>
                <a:ea typeface="Geneva"/>
                <a:cs typeface="Geneva"/>
              </a:defRPr>
            </a:lvl2pPr>
            <a:lvl3pPr marL="1128916" indent="-225783" defTabSz="454702" eaLnBrk="0" hangingPunct="0">
              <a:defRPr sz="2400">
                <a:solidFill>
                  <a:schemeClr val="tx1"/>
                </a:solidFill>
                <a:latin typeface="Arial" pitchFamily="34" charset="0"/>
                <a:ea typeface="Geneva"/>
                <a:cs typeface="Geneva"/>
              </a:defRPr>
            </a:lvl3pPr>
            <a:lvl4pPr marL="1580482" indent="-225783" defTabSz="454702" eaLnBrk="0" hangingPunct="0">
              <a:defRPr sz="2400">
                <a:solidFill>
                  <a:schemeClr val="tx1"/>
                </a:solidFill>
                <a:latin typeface="Arial" pitchFamily="34" charset="0"/>
                <a:ea typeface="Geneva"/>
                <a:cs typeface="Geneva"/>
              </a:defRPr>
            </a:lvl4pPr>
            <a:lvl5pPr marL="2032049" indent="-225783" defTabSz="454702" eaLnBrk="0" hangingPunct="0">
              <a:defRPr sz="2400">
                <a:solidFill>
                  <a:schemeClr val="tx1"/>
                </a:solidFill>
                <a:latin typeface="Arial" pitchFamily="34" charset="0"/>
                <a:ea typeface="Geneva"/>
                <a:cs typeface="Geneva"/>
              </a:defRPr>
            </a:lvl5pPr>
            <a:lvl6pPr marL="2483615" indent="-225783" defTabSz="454702" eaLnBrk="0" fontAlgn="base" hangingPunct="0">
              <a:spcBef>
                <a:spcPct val="0"/>
              </a:spcBef>
              <a:spcAft>
                <a:spcPct val="0"/>
              </a:spcAft>
              <a:defRPr sz="2400">
                <a:solidFill>
                  <a:schemeClr val="tx1"/>
                </a:solidFill>
                <a:latin typeface="Arial" pitchFamily="34" charset="0"/>
                <a:ea typeface="Geneva"/>
                <a:cs typeface="Geneva"/>
              </a:defRPr>
            </a:lvl6pPr>
            <a:lvl7pPr marL="2935182" indent="-225783" defTabSz="454702" eaLnBrk="0" fontAlgn="base" hangingPunct="0">
              <a:spcBef>
                <a:spcPct val="0"/>
              </a:spcBef>
              <a:spcAft>
                <a:spcPct val="0"/>
              </a:spcAft>
              <a:defRPr sz="2400">
                <a:solidFill>
                  <a:schemeClr val="tx1"/>
                </a:solidFill>
                <a:latin typeface="Arial" pitchFamily="34" charset="0"/>
                <a:ea typeface="Geneva"/>
                <a:cs typeface="Geneva"/>
              </a:defRPr>
            </a:lvl7pPr>
            <a:lvl8pPr marL="3386748" indent="-225783" defTabSz="454702" eaLnBrk="0" fontAlgn="base" hangingPunct="0">
              <a:spcBef>
                <a:spcPct val="0"/>
              </a:spcBef>
              <a:spcAft>
                <a:spcPct val="0"/>
              </a:spcAft>
              <a:defRPr sz="2400">
                <a:solidFill>
                  <a:schemeClr val="tx1"/>
                </a:solidFill>
                <a:latin typeface="Arial" pitchFamily="34" charset="0"/>
                <a:ea typeface="Geneva"/>
                <a:cs typeface="Geneva"/>
              </a:defRPr>
            </a:lvl8pPr>
            <a:lvl9pPr marL="3838315" indent="-225783" defTabSz="454702" eaLnBrk="0" fontAlgn="base" hangingPunct="0">
              <a:spcBef>
                <a:spcPct val="0"/>
              </a:spcBef>
              <a:spcAft>
                <a:spcPct val="0"/>
              </a:spcAft>
              <a:defRPr sz="2400">
                <a:solidFill>
                  <a:schemeClr val="tx1"/>
                </a:solidFill>
                <a:latin typeface="Arial" pitchFamily="34" charset="0"/>
                <a:ea typeface="Geneva"/>
                <a:cs typeface="Geneva"/>
              </a:defRPr>
            </a:lvl9pPr>
          </a:lstStyle>
          <a:p>
            <a:pPr eaLnBrk="1" hangingPunct="1"/>
            <a:fld id="{2B6CC7A0-4F91-4D34-9E3B-BB4976D1B3B2}" type="slidenum">
              <a:rPr lang="en-GB" sz="1100">
                <a:solidFill>
                  <a:prstClr val="black"/>
                </a:solidFill>
              </a:rPr>
              <a:pPr eaLnBrk="1" hangingPunct="1"/>
              <a:t>10</a:t>
            </a:fld>
            <a:endParaRPr lang="en-GB" sz="1100">
              <a:solidFill>
                <a:prstClr val="black"/>
              </a:solidFill>
            </a:endParaRPr>
          </a:p>
        </p:txBody>
      </p:sp>
    </p:spTree>
    <p:extLst>
      <p:ext uri="{BB962C8B-B14F-4D97-AF65-F5344CB8AC3E}">
        <p14:creationId xmlns:p14="http://schemas.microsoft.com/office/powerpoint/2010/main" val="283546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ouble Image Title">
    <p:spTree>
      <p:nvGrpSpPr>
        <p:cNvPr id="1" name=""/>
        <p:cNvGrpSpPr/>
        <p:nvPr/>
      </p:nvGrpSpPr>
      <p:grpSpPr>
        <a:xfrm>
          <a:off x="0" y="0"/>
          <a:ext cx="0" cy="0"/>
          <a:chOff x="0" y="0"/>
          <a:chExt cx="0" cy="0"/>
        </a:xfrm>
      </p:grpSpPr>
      <p:pic>
        <p:nvPicPr>
          <p:cNvPr id="16" name="Picture 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1722"/>
          <a:stretch/>
        </p:blipFill>
        <p:spPr bwMode="auto">
          <a:xfrm>
            <a:off x="7550457" y="1045849"/>
            <a:ext cx="1593543" cy="14334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1039281"/>
            <a:ext cx="5952266" cy="2880000"/>
          </a:xfrm>
          <a:prstGeom prst="rect">
            <a:avLst/>
          </a:prstGeom>
          <a:solidFill>
            <a:srgbClr val="04BCF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800"/>
          </a:p>
        </p:txBody>
      </p:sp>
      <p:sp>
        <p:nvSpPr>
          <p:cNvPr id="2" name="Title 1"/>
          <p:cNvSpPr>
            <a:spLocks noGrp="1"/>
          </p:cNvSpPr>
          <p:nvPr>
            <p:ph type="ctrTitle"/>
          </p:nvPr>
        </p:nvSpPr>
        <p:spPr>
          <a:xfrm>
            <a:off x="432001" y="1275127"/>
            <a:ext cx="5292128" cy="1213401"/>
          </a:xfrm>
        </p:spPr>
        <p:txBody>
          <a:bodyPr anchor="b" anchorCtr="0">
            <a:noAutofit/>
          </a:bodyPr>
          <a:lstStyle>
            <a:lvl1pPr>
              <a:lnSpc>
                <a:spcPts val="3600"/>
              </a:lnSpc>
              <a:defRPr sz="3200">
                <a:solidFill>
                  <a:schemeClr val="bg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32001" y="2692242"/>
            <a:ext cx="5292128" cy="1011643"/>
          </a:xfrm>
        </p:spPr>
        <p:txBody>
          <a:bodyPr>
            <a:normAutofit/>
          </a:bodyPr>
          <a:lstStyle>
            <a:lvl1pPr marL="0" indent="0" algn="l">
              <a:lnSpc>
                <a:spcPts val="2000"/>
              </a:lnSpc>
              <a:spcAft>
                <a:spcPts val="600"/>
              </a:spcAft>
              <a:buNone/>
              <a:defRPr sz="2400" b="1">
                <a:solidFill>
                  <a:srgbClr val="000F5E"/>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pic>
        <p:nvPicPr>
          <p:cNvPr id="12"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946407" y="1040669"/>
            <a:ext cx="1601933" cy="14161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p:cNvPicPr>
            <a:picLocks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550458" y="2456487"/>
            <a:ext cx="1601933"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5952266" y="2456487"/>
            <a:ext cx="1596074"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kdewhurst\Pictures\Backgrounds\CNB6316-001.jpg"/>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2796" y="5114481"/>
            <a:ext cx="2976000" cy="119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2796" y="3919853"/>
            <a:ext cx="2975999" cy="11940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kdewhurst\Pictures\Backgrounds\Land.jpg"/>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a:stretch/>
        </p:blipFill>
        <p:spPr bwMode="auto">
          <a:xfrm>
            <a:off x="2967609" y="3919281"/>
            <a:ext cx="2976000" cy="1195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kdewhurst\Pictures\210109-0016a no bouys.jpg"/>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a:stretch/>
        </p:blipFill>
        <p:spPr bwMode="auto">
          <a:xfrm>
            <a:off x="2967609" y="5114481"/>
            <a:ext cx="2976000" cy="1195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userDrawn="1">
            <p:ph type="body" sz="quarter" idx="10" hasCustomPrompt="1"/>
          </p:nvPr>
        </p:nvSpPr>
        <p:spPr>
          <a:xfrm>
            <a:off x="6065838" y="3992563"/>
            <a:ext cx="2943225" cy="1023937"/>
          </a:xfrm>
        </p:spPr>
        <p:txBody>
          <a:bodyPr anchor="b"/>
          <a:lstStyle>
            <a:lvl1pPr marL="0" indent="0">
              <a:buNone/>
              <a:defRPr baseline="0">
                <a:solidFill>
                  <a:srgbClr val="000F5E"/>
                </a:solidFill>
              </a:defRPr>
            </a:lvl1pPr>
          </a:lstStyle>
          <a:p>
            <a:pPr lvl="0"/>
            <a:r>
              <a:rPr lang="en-GB" dirty="0" smtClean="0"/>
              <a:t>Presenter Name</a:t>
            </a:r>
            <a:endParaRPr lang="en-GB" dirty="0"/>
          </a:p>
        </p:txBody>
      </p:sp>
      <p:sp>
        <p:nvSpPr>
          <p:cNvPr id="18" name="Text Placeholder 5"/>
          <p:cNvSpPr>
            <a:spLocks noGrp="1"/>
          </p:cNvSpPr>
          <p:nvPr userDrawn="1">
            <p:ph type="body" sz="quarter" idx="11" hasCustomPrompt="1"/>
          </p:nvPr>
        </p:nvSpPr>
        <p:spPr>
          <a:xfrm>
            <a:off x="6076727" y="5114481"/>
            <a:ext cx="2943225" cy="1023937"/>
          </a:xfrm>
        </p:spPr>
        <p:txBody>
          <a:bodyPr anchor="t"/>
          <a:lstStyle>
            <a:lvl1pPr marL="0" indent="0">
              <a:buNone/>
              <a:defRPr baseline="0">
                <a:solidFill>
                  <a:srgbClr val="04BCF7"/>
                </a:solidFill>
              </a:defRPr>
            </a:lvl1pPr>
          </a:lstStyle>
          <a:p>
            <a:pPr lvl="0"/>
            <a:r>
              <a:rPr lang="en-GB" dirty="0" smtClean="0"/>
              <a:t>Date</a:t>
            </a:r>
            <a:endParaRPr lang="en-GB" dirty="0"/>
          </a:p>
        </p:txBody>
      </p:sp>
    </p:spTree>
    <p:extLst>
      <p:ext uri="{BB962C8B-B14F-4D97-AF65-F5344CB8AC3E}">
        <p14:creationId xmlns:p14="http://schemas.microsoft.com/office/powerpoint/2010/main" val="276907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Divider">
    <p:spTree>
      <p:nvGrpSpPr>
        <p:cNvPr id="1" name=""/>
        <p:cNvGrpSpPr/>
        <p:nvPr/>
      </p:nvGrpSpPr>
      <p:grpSpPr>
        <a:xfrm>
          <a:off x="0" y="0"/>
          <a:ext cx="0" cy="0"/>
          <a:chOff x="0" y="0"/>
          <a:chExt cx="0" cy="0"/>
        </a:xfrm>
      </p:grpSpPr>
      <p:sp>
        <p:nvSpPr>
          <p:cNvPr id="7" name="Rectangle 6"/>
          <p:cNvSpPr/>
          <p:nvPr userDrawn="1"/>
        </p:nvSpPr>
        <p:spPr>
          <a:xfrm>
            <a:off x="0" y="855567"/>
            <a:ext cx="5259600" cy="54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800"/>
          </a:p>
        </p:txBody>
      </p:sp>
      <p:sp>
        <p:nvSpPr>
          <p:cNvPr id="9" name="Picture Placeholder 8"/>
          <p:cNvSpPr>
            <a:spLocks noGrp="1"/>
          </p:cNvSpPr>
          <p:nvPr>
            <p:ph type="pic" sz="quarter" idx="13"/>
          </p:nvPr>
        </p:nvSpPr>
        <p:spPr>
          <a:xfrm>
            <a:off x="5256000" y="855567"/>
            <a:ext cx="3888000" cy="5466000"/>
          </a:xfrm>
          <a:solidFill>
            <a:schemeClr val="bg1">
              <a:lumMod val="20000"/>
              <a:lumOff val="80000"/>
            </a:schemeClr>
          </a:solidFill>
        </p:spPr>
        <p:txBody>
          <a:bodyPr anchor="ctr" anchorCtr="1"/>
          <a:lstStyle>
            <a:lvl1pPr>
              <a:defRPr b="0">
                <a:solidFill>
                  <a:schemeClr val="tx2"/>
                </a:solidFill>
              </a:defRPr>
            </a:lvl1pPr>
          </a:lstStyle>
          <a:p>
            <a:r>
              <a:rPr lang="en-US" smtClean="0"/>
              <a:t>Click icon to add picture</a:t>
            </a:r>
            <a:endParaRPr lang="en-GB" dirty="0"/>
          </a:p>
        </p:txBody>
      </p:sp>
      <p:sp>
        <p:nvSpPr>
          <p:cNvPr id="2" name="Title 1"/>
          <p:cNvSpPr>
            <a:spLocks noGrp="1"/>
          </p:cNvSpPr>
          <p:nvPr>
            <p:ph type="ctrTitle"/>
          </p:nvPr>
        </p:nvSpPr>
        <p:spPr>
          <a:xfrm>
            <a:off x="432001" y="2542818"/>
            <a:ext cx="4644056" cy="620848"/>
          </a:xfrm>
        </p:spPr>
        <p:txBody>
          <a:bodyPr anchor="b">
            <a:noAutofit/>
          </a:bodyPr>
          <a:lstStyle>
            <a:lvl1pPr>
              <a:lnSpc>
                <a:spcPts val="3600"/>
              </a:lnSpc>
              <a:defRPr sz="3600">
                <a:solidFill>
                  <a:schemeClr val="bg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2001" y="3285077"/>
            <a:ext cx="4644056" cy="1440160"/>
          </a:xfrm>
        </p:spPr>
        <p:txBody>
          <a:bodyPr>
            <a:normAutofit/>
          </a:bodyPr>
          <a:lstStyle>
            <a:lvl1pPr marL="0" indent="0" algn="l">
              <a:lnSpc>
                <a:spcPts val="2000"/>
              </a:lnSpc>
              <a:spcAft>
                <a:spcPts val="600"/>
              </a:spcAft>
              <a:buFont typeface="+mj-lt"/>
              <a:buNone/>
              <a:defRPr sz="1800" b="1">
                <a:solidFill>
                  <a:schemeClr val="bg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8"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Tree>
    <p:extLst>
      <p:ext uri="{BB962C8B-B14F-4D97-AF65-F5344CB8AC3E}">
        <p14:creationId xmlns:p14="http://schemas.microsoft.com/office/powerpoint/2010/main" val="377259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10"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Tree>
    <p:extLst>
      <p:ext uri="{BB962C8B-B14F-4D97-AF65-F5344CB8AC3E}">
        <p14:creationId xmlns:p14="http://schemas.microsoft.com/office/powerpoint/2010/main" val="319107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32005" y="1260000"/>
            <a:ext cx="8275439" cy="4800000"/>
          </a:xfrm>
        </p:spPr>
        <p:txBody>
          <a:bodyPr/>
          <a:lstStyle>
            <a:lvl1pPr>
              <a:defRPr>
                <a:solidFill>
                  <a:srgbClr val="000F5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Tree>
    <p:extLst>
      <p:ext uri="{BB962C8B-B14F-4D97-AF65-F5344CB8AC3E}">
        <p14:creationId xmlns:p14="http://schemas.microsoft.com/office/powerpoint/2010/main" val="238648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32001" y="1260000"/>
            <a:ext cx="4006651" cy="4800000"/>
          </a:xfrm>
        </p:spPr>
        <p:txBody>
          <a:bodyPr/>
          <a:lstStyle>
            <a:lvl1pPr>
              <a:defRPr>
                <a:solidFill>
                  <a:srgbClr val="000F5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idx="12"/>
          </p:nvPr>
        </p:nvSpPr>
        <p:spPr>
          <a:xfrm>
            <a:off x="4700791" y="1260000"/>
            <a:ext cx="4006651" cy="4800000"/>
          </a:xfrm>
        </p:spPr>
        <p:txBody>
          <a:bodyPr/>
          <a:lstStyle>
            <a:lvl1pPr>
              <a:defRPr>
                <a:solidFill>
                  <a:srgbClr val="000F5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Tree>
    <p:extLst>
      <p:ext uri="{BB962C8B-B14F-4D97-AF65-F5344CB8AC3E}">
        <p14:creationId xmlns:p14="http://schemas.microsoft.com/office/powerpoint/2010/main" val="35328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Picture A">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32000" y="1260000"/>
            <a:ext cx="5652168" cy="4800000"/>
          </a:xfrm>
        </p:spPr>
        <p:txBody>
          <a:bodyPr/>
          <a:lstStyle>
            <a:lvl1pPr>
              <a:defRPr>
                <a:solidFill>
                  <a:srgbClr val="000F5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Picture Placeholder 5"/>
          <p:cNvSpPr>
            <a:spLocks noGrp="1"/>
          </p:cNvSpPr>
          <p:nvPr>
            <p:ph type="pic" sz="quarter" idx="12"/>
          </p:nvPr>
        </p:nvSpPr>
        <p:spPr>
          <a:xfrm>
            <a:off x="6259516" y="1260000"/>
            <a:ext cx="2447925" cy="4800000"/>
          </a:xfrm>
        </p:spPr>
        <p:txBody>
          <a:bodyPr/>
          <a:lstStyle/>
          <a:p>
            <a:r>
              <a:rPr lang="en-US" smtClean="0"/>
              <a:t>Click icon to add picture</a:t>
            </a:r>
            <a:endParaRPr lang="en-GB" dirty="0"/>
          </a:p>
        </p:txBody>
      </p:sp>
      <p:sp>
        <p:nvSpPr>
          <p:cNvPr id="9"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Tree>
    <p:extLst>
      <p:ext uri="{BB962C8B-B14F-4D97-AF65-F5344CB8AC3E}">
        <p14:creationId xmlns:p14="http://schemas.microsoft.com/office/powerpoint/2010/main" val="371450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 Picture B">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055271" y="1260000"/>
            <a:ext cx="5652168" cy="4800000"/>
          </a:xfrm>
        </p:spPr>
        <p:txBody>
          <a:bodyPr/>
          <a:lstStyle>
            <a:lvl1pPr>
              <a:defRPr>
                <a:solidFill>
                  <a:srgbClr val="000F5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Picture Placeholder 5"/>
          <p:cNvSpPr>
            <a:spLocks noGrp="1"/>
          </p:cNvSpPr>
          <p:nvPr>
            <p:ph type="pic" sz="quarter" idx="12"/>
          </p:nvPr>
        </p:nvSpPr>
        <p:spPr>
          <a:xfrm>
            <a:off x="432002" y="1260000"/>
            <a:ext cx="2447925" cy="4800000"/>
          </a:xfrm>
        </p:spPr>
        <p:txBody>
          <a:bodyPr/>
          <a:lstStyle/>
          <a:p>
            <a:r>
              <a:rPr lang="en-US" smtClean="0"/>
              <a:t>Click icon to add picture</a:t>
            </a:r>
            <a:endParaRPr lang="en-GB" dirty="0"/>
          </a:p>
        </p:txBody>
      </p:sp>
      <p:sp>
        <p:nvSpPr>
          <p:cNvPr id="11"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Tree>
    <p:extLst>
      <p:ext uri="{BB962C8B-B14F-4D97-AF65-F5344CB8AC3E}">
        <p14:creationId xmlns:p14="http://schemas.microsoft.com/office/powerpoint/2010/main" val="310546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Picture">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32003" y="1260000"/>
            <a:ext cx="5860851" cy="4800000"/>
          </a:xfrm>
        </p:spPr>
        <p:txBody>
          <a:bodyPr/>
          <a:lstStyle>
            <a:lvl1pPr>
              <a:defRPr>
                <a:solidFill>
                  <a:srgbClr val="000F5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Picture Placeholder 5"/>
          <p:cNvSpPr>
            <a:spLocks noGrp="1"/>
          </p:cNvSpPr>
          <p:nvPr>
            <p:ph type="pic" sz="quarter" idx="12"/>
          </p:nvPr>
        </p:nvSpPr>
        <p:spPr>
          <a:xfrm>
            <a:off x="6458251" y="1260000"/>
            <a:ext cx="2249188" cy="2400000"/>
          </a:xfrm>
        </p:spPr>
        <p:txBody>
          <a:bodyPr/>
          <a:lstStyle/>
          <a:p>
            <a:r>
              <a:rPr lang="en-US" smtClean="0"/>
              <a:t>Click icon to add picture</a:t>
            </a:r>
            <a:endParaRPr lang="en-GB" dirty="0"/>
          </a:p>
        </p:txBody>
      </p:sp>
      <p:sp>
        <p:nvSpPr>
          <p:cNvPr id="9" name="Picture Placeholder 5"/>
          <p:cNvSpPr>
            <a:spLocks noGrp="1"/>
          </p:cNvSpPr>
          <p:nvPr>
            <p:ph type="pic" sz="quarter" idx="13"/>
          </p:nvPr>
        </p:nvSpPr>
        <p:spPr>
          <a:xfrm>
            <a:off x="6458251" y="3654000"/>
            <a:ext cx="2249188" cy="2400000"/>
          </a:xfrm>
        </p:spPr>
        <p:txBody>
          <a:bodyPr/>
          <a:lstStyle/>
          <a:p>
            <a:r>
              <a:rPr lang="en-US" smtClean="0"/>
              <a:t>Click icon to add picture</a:t>
            </a:r>
            <a:endParaRPr lang="en-GB" dirty="0"/>
          </a:p>
        </p:txBody>
      </p:sp>
      <p:sp>
        <p:nvSpPr>
          <p:cNvPr id="12"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Tree>
    <p:extLst>
      <p:ext uri="{BB962C8B-B14F-4D97-AF65-F5344CB8AC3E}">
        <p14:creationId xmlns:p14="http://schemas.microsoft.com/office/powerpoint/2010/main" val="216058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Picture">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32003" y="1260000"/>
            <a:ext cx="5860851" cy="48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Picture Placeholder 5"/>
          <p:cNvSpPr>
            <a:spLocks noGrp="1"/>
          </p:cNvSpPr>
          <p:nvPr>
            <p:ph type="pic" sz="quarter" idx="12"/>
          </p:nvPr>
        </p:nvSpPr>
        <p:spPr>
          <a:xfrm>
            <a:off x="6458251" y="1260000"/>
            <a:ext cx="2249188" cy="1598400"/>
          </a:xfrm>
        </p:spPr>
        <p:txBody>
          <a:bodyPr/>
          <a:lstStyle/>
          <a:p>
            <a:r>
              <a:rPr lang="en-US" smtClean="0"/>
              <a:t>Click icon to add picture</a:t>
            </a:r>
            <a:endParaRPr lang="en-GB" dirty="0"/>
          </a:p>
        </p:txBody>
      </p:sp>
      <p:sp>
        <p:nvSpPr>
          <p:cNvPr id="9" name="Picture Placeholder 5"/>
          <p:cNvSpPr>
            <a:spLocks noGrp="1"/>
          </p:cNvSpPr>
          <p:nvPr>
            <p:ph type="pic" sz="quarter" idx="13"/>
          </p:nvPr>
        </p:nvSpPr>
        <p:spPr>
          <a:xfrm>
            <a:off x="6458251" y="2858400"/>
            <a:ext cx="2249188" cy="1598400"/>
          </a:xfrm>
        </p:spPr>
        <p:txBody>
          <a:bodyPr/>
          <a:lstStyle/>
          <a:p>
            <a:r>
              <a:rPr lang="en-US" smtClean="0"/>
              <a:t>Click icon to add picture</a:t>
            </a:r>
            <a:endParaRPr lang="en-GB" dirty="0"/>
          </a:p>
        </p:txBody>
      </p:sp>
      <p:sp>
        <p:nvSpPr>
          <p:cNvPr id="12"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13" name="Picture Placeholder 5"/>
          <p:cNvSpPr>
            <a:spLocks noGrp="1"/>
          </p:cNvSpPr>
          <p:nvPr>
            <p:ph type="pic" sz="quarter" idx="14"/>
          </p:nvPr>
        </p:nvSpPr>
        <p:spPr>
          <a:xfrm>
            <a:off x="6458251" y="4456800"/>
            <a:ext cx="2249188" cy="1598400"/>
          </a:xfrm>
        </p:spPr>
        <p:txBody>
          <a:bodyPr/>
          <a:lstStyle/>
          <a:p>
            <a:r>
              <a:rPr lang="en-US" smtClean="0"/>
              <a:t>Click icon to add picture</a:t>
            </a:r>
            <a:endParaRPr lang="en-GB" dirty="0"/>
          </a:p>
        </p:txBody>
      </p:sp>
    </p:spTree>
    <p:extLst>
      <p:ext uri="{BB962C8B-B14F-4D97-AF65-F5344CB8AC3E}">
        <p14:creationId xmlns:p14="http://schemas.microsoft.com/office/powerpoint/2010/main" val="19590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Q Image &amp; 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280" y="1390601"/>
            <a:ext cx="9148560" cy="4222804"/>
          </a:xfrm>
        </p:spPr>
        <p:txBody>
          <a:bodyPr/>
          <a:lstStyle/>
          <a:p>
            <a:r>
              <a:rPr lang="en-US" smtClean="0"/>
              <a:t>Click icon to add picture</a:t>
            </a:r>
            <a:endParaRPr lang="en-GB" dirty="0"/>
          </a:p>
        </p:txBody>
      </p:sp>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7"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8" name="Text Placeholder 7"/>
          <p:cNvSpPr>
            <a:spLocks noGrp="1"/>
          </p:cNvSpPr>
          <p:nvPr>
            <p:ph type="body" sz="quarter" idx="13"/>
          </p:nvPr>
        </p:nvSpPr>
        <p:spPr>
          <a:xfrm>
            <a:off x="-1140" y="5630336"/>
            <a:ext cx="9146280" cy="1227667"/>
          </a:xfrm>
        </p:spPr>
        <p:txBody>
          <a:bodyPr tIns="191995" rIns="575986">
            <a:normAutofit/>
          </a:bodyPr>
          <a:lstStyle>
            <a:lvl1pPr marL="0" indent="0" algn="r">
              <a:spcBef>
                <a:spcPts val="400"/>
              </a:spcBef>
              <a:spcAft>
                <a:spcPts val="0"/>
              </a:spcAft>
              <a:buNone/>
              <a:defRPr sz="1600">
                <a:solidFill>
                  <a:schemeClr val="tx1"/>
                </a:solidFill>
              </a:defRPr>
            </a:lvl1pPr>
            <a:lvl2pPr marL="0" indent="0" algn="r">
              <a:spcBef>
                <a:spcPts val="400"/>
              </a:spcBef>
              <a:spcAft>
                <a:spcPts val="0"/>
              </a:spcAft>
              <a:buNone/>
              <a:defRPr sz="1400">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9821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9"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14" name="Text Placeholder 2"/>
          <p:cNvSpPr>
            <a:spLocks noGrp="1"/>
          </p:cNvSpPr>
          <p:nvPr>
            <p:ph idx="1"/>
          </p:nvPr>
        </p:nvSpPr>
        <p:spPr>
          <a:xfrm>
            <a:off x="432005" y="1439999"/>
            <a:ext cx="8275439" cy="4800000"/>
          </a:xfrm>
          <a:prstGeom prst="rect">
            <a:avLst/>
          </a:prstGeom>
        </p:spPr>
        <p:txBody>
          <a:bodyPr vert="horz" wrap="square" lIns="0" tIns="0" rIns="0" bIns="0" rtlCol="0" anchor="t" anchorCtr="0">
            <a:noAutofit/>
          </a:bodyPr>
          <a:lstStyle>
            <a:lvl1pPr>
              <a:lnSpc>
                <a:spcPct val="90000"/>
              </a:lnSpc>
              <a:spcBef>
                <a:spcPts val="0"/>
              </a:spcBef>
              <a:spcAft>
                <a:spcPts val="500"/>
              </a:spcAft>
              <a:defRPr sz="900" b="0">
                <a:solidFill>
                  <a:schemeClr val="tx1"/>
                </a:solidFill>
              </a:defRPr>
            </a:lvl1pPr>
            <a:lvl2pPr>
              <a:lnSpc>
                <a:spcPct val="90000"/>
              </a:lnSpc>
              <a:spcBef>
                <a:spcPts val="0"/>
              </a:spcBef>
              <a:spcAft>
                <a:spcPts val="500"/>
              </a:spcAft>
              <a:defRPr sz="900" b="0">
                <a:solidFill>
                  <a:schemeClr val="tx1"/>
                </a:solidFill>
              </a:defRPr>
            </a:lvl2pPr>
            <a:lvl3pPr>
              <a:lnSpc>
                <a:spcPct val="90000"/>
              </a:lnSpc>
              <a:spcBef>
                <a:spcPts val="0"/>
              </a:spcBef>
              <a:spcAft>
                <a:spcPts val="200"/>
              </a:spcAft>
              <a:defRPr sz="900" b="0">
                <a:solidFill>
                  <a:schemeClr val="tx1"/>
                </a:solidFill>
              </a:defRPr>
            </a:lvl3pPr>
            <a:lvl4pPr>
              <a:lnSpc>
                <a:spcPct val="90000"/>
              </a:lnSpc>
              <a:spcBef>
                <a:spcPts val="0"/>
              </a:spcBef>
              <a:spcAft>
                <a:spcPts val="200"/>
              </a:spcAft>
              <a:defRPr sz="900" b="0">
                <a:solidFill>
                  <a:schemeClr val="tx1"/>
                </a:solidFill>
              </a:defRPr>
            </a:lvl4pPr>
            <a:lvl5pPr>
              <a:lnSpc>
                <a:spcPct val="90000"/>
              </a:lnSpc>
              <a:spcBef>
                <a:spcPts val="0"/>
              </a:spcBef>
              <a:spcAft>
                <a:spcPts val="200"/>
              </a:spcAft>
              <a:defRPr sz="9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3870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ouble Image Title">
    <p:spTree>
      <p:nvGrpSpPr>
        <p:cNvPr id="1" name=""/>
        <p:cNvGrpSpPr/>
        <p:nvPr/>
      </p:nvGrpSpPr>
      <p:grpSpPr>
        <a:xfrm>
          <a:off x="0" y="0"/>
          <a:ext cx="0" cy="0"/>
          <a:chOff x="0" y="0"/>
          <a:chExt cx="0" cy="0"/>
        </a:xfrm>
      </p:grpSpPr>
      <p:sp>
        <p:nvSpPr>
          <p:cNvPr id="7" name="Rectangle 6"/>
          <p:cNvSpPr/>
          <p:nvPr userDrawn="1"/>
        </p:nvSpPr>
        <p:spPr>
          <a:xfrm>
            <a:off x="0" y="1039281"/>
            <a:ext cx="5950800" cy="28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800"/>
          </a:p>
        </p:txBody>
      </p:sp>
      <p:sp>
        <p:nvSpPr>
          <p:cNvPr id="2" name="Title 1"/>
          <p:cNvSpPr>
            <a:spLocks noGrp="1"/>
          </p:cNvSpPr>
          <p:nvPr>
            <p:ph type="ctrTitle"/>
          </p:nvPr>
        </p:nvSpPr>
        <p:spPr>
          <a:xfrm>
            <a:off x="432001" y="1275127"/>
            <a:ext cx="5292128" cy="1213401"/>
          </a:xfrm>
        </p:spPr>
        <p:txBody>
          <a:bodyPr anchor="b" anchorCtr="0">
            <a:noAutofit/>
          </a:bodyPr>
          <a:lstStyle>
            <a:lvl1pPr>
              <a:lnSpc>
                <a:spcPts val="3600"/>
              </a:lnSpc>
              <a:defRPr sz="3200">
                <a:solidFill>
                  <a:schemeClr val="bg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2001" y="2692242"/>
            <a:ext cx="5292128" cy="1011643"/>
          </a:xfrm>
        </p:spPr>
        <p:txBody>
          <a:bodyPr>
            <a:normAutofit/>
          </a:bodyPr>
          <a:lstStyle>
            <a:lvl1pPr marL="0" indent="0" algn="l">
              <a:lnSpc>
                <a:spcPts val="2000"/>
              </a:lnSpc>
              <a:spcAft>
                <a:spcPts val="600"/>
              </a:spcAft>
              <a:buNone/>
              <a:defRPr sz="2400" b="1">
                <a:solidFill>
                  <a:srgbClr val="000F5E"/>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6" name="Text Placeholder 5"/>
          <p:cNvSpPr>
            <a:spLocks noGrp="1"/>
          </p:cNvSpPr>
          <p:nvPr>
            <p:ph type="body" sz="quarter" idx="10" hasCustomPrompt="1"/>
          </p:nvPr>
        </p:nvSpPr>
        <p:spPr>
          <a:xfrm>
            <a:off x="6065838" y="3992563"/>
            <a:ext cx="2943225" cy="1023937"/>
          </a:xfrm>
        </p:spPr>
        <p:txBody>
          <a:bodyPr anchor="b"/>
          <a:lstStyle>
            <a:lvl1pPr marL="0" indent="0">
              <a:buNone/>
              <a:defRPr baseline="0">
                <a:solidFill>
                  <a:srgbClr val="000F5E"/>
                </a:solidFill>
              </a:defRPr>
            </a:lvl1pPr>
          </a:lstStyle>
          <a:p>
            <a:pPr lvl="0"/>
            <a:r>
              <a:rPr lang="en-GB" dirty="0" smtClean="0"/>
              <a:t>Presenter Name</a:t>
            </a:r>
            <a:endParaRPr lang="en-GB" dirty="0"/>
          </a:p>
        </p:txBody>
      </p:sp>
      <p:sp>
        <p:nvSpPr>
          <p:cNvPr id="18" name="Text Placeholder 5"/>
          <p:cNvSpPr>
            <a:spLocks noGrp="1"/>
          </p:cNvSpPr>
          <p:nvPr>
            <p:ph type="body" sz="quarter" idx="11" hasCustomPrompt="1"/>
          </p:nvPr>
        </p:nvSpPr>
        <p:spPr>
          <a:xfrm>
            <a:off x="6076727" y="5114481"/>
            <a:ext cx="2943225" cy="1023937"/>
          </a:xfrm>
        </p:spPr>
        <p:txBody>
          <a:bodyPr anchor="t"/>
          <a:lstStyle>
            <a:lvl1pPr marL="0" indent="0">
              <a:buNone/>
              <a:defRPr baseline="0">
                <a:solidFill>
                  <a:srgbClr val="04BCF7"/>
                </a:solidFill>
              </a:defRPr>
            </a:lvl1pPr>
          </a:lstStyle>
          <a:p>
            <a:pPr lvl="0"/>
            <a:r>
              <a:rPr lang="en-GB" dirty="0" smtClean="0"/>
              <a:t>Date</a:t>
            </a:r>
            <a:endParaRPr lang="en-GB" dirty="0"/>
          </a:p>
        </p:txBody>
      </p:sp>
      <p:sp>
        <p:nvSpPr>
          <p:cNvPr id="21" name="Picture Placeholder 8"/>
          <p:cNvSpPr>
            <a:spLocks noGrp="1"/>
          </p:cNvSpPr>
          <p:nvPr>
            <p:ph type="pic" sz="quarter" idx="15"/>
          </p:nvPr>
        </p:nvSpPr>
        <p:spPr>
          <a:xfrm>
            <a:off x="5950800" y="1039281"/>
            <a:ext cx="3193200" cy="2880000"/>
          </a:xfrm>
          <a:solidFill>
            <a:schemeClr val="bg1">
              <a:lumMod val="20000"/>
              <a:lumOff val="80000"/>
            </a:schemeClr>
          </a:solidFill>
        </p:spPr>
        <p:txBody>
          <a:bodyPr anchor="ctr" anchorCtr="1"/>
          <a:lstStyle>
            <a:lvl1pPr>
              <a:defRPr b="0">
                <a:solidFill>
                  <a:schemeClr val="tx2"/>
                </a:solidFill>
              </a:defRPr>
            </a:lvl1pPr>
          </a:lstStyle>
          <a:p>
            <a:r>
              <a:rPr lang="en-US" smtClean="0"/>
              <a:t>Click icon to add picture</a:t>
            </a:r>
            <a:endParaRPr lang="en-GB" dirty="0"/>
          </a:p>
        </p:txBody>
      </p:sp>
      <p:sp>
        <p:nvSpPr>
          <p:cNvPr id="22" name="Picture Placeholder 8"/>
          <p:cNvSpPr>
            <a:spLocks noGrp="1"/>
          </p:cNvSpPr>
          <p:nvPr>
            <p:ph type="pic" sz="quarter" idx="14"/>
          </p:nvPr>
        </p:nvSpPr>
        <p:spPr>
          <a:xfrm>
            <a:off x="0" y="3919281"/>
            <a:ext cx="5950800" cy="2314371"/>
          </a:xfrm>
          <a:solidFill>
            <a:schemeClr val="bg1">
              <a:lumMod val="20000"/>
              <a:lumOff val="80000"/>
            </a:schemeClr>
          </a:solidFill>
        </p:spPr>
        <p:txBody>
          <a:bodyPr anchor="ctr" anchorCtr="1"/>
          <a:lstStyle>
            <a:lvl1pPr>
              <a:defRPr b="0">
                <a:solidFill>
                  <a:schemeClr val="tx2"/>
                </a:solidFill>
              </a:defRPr>
            </a:lvl1pPr>
          </a:lstStyle>
          <a:p>
            <a:r>
              <a:rPr lang="en-US" smtClean="0"/>
              <a:t>Click icon to add picture</a:t>
            </a:r>
            <a:endParaRPr lang="en-GB"/>
          </a:p>
        </p:txBody>
      </p:sp>
    </p:spTree>
    <p:extLst>
      <p:ext uri="{BB962C8B-B14F-4D97-AF65-F5344CB8AC3E}">
        <p14:creationId xmlns:p14="http://schemas.microsoft.com/office/powerpoint/2010/main" val="259564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2" name="Title 1"/>
          <p:cNvSpPr>
            <a:spLocks noGrp="1"/>
          </p:cNvSpPr>
          <p:nvPr>
            <p:ph type="title" hasCustomPrompt="1"/>
          </p:nvPr>
        </p:nvSpPr>
        <p:spPr/>
        <p:txBody>
          <a:bodyPr/>
          <a:lstStyle>
            <a:lvl1pPr>
              <a:defRPr>
                <a:solidFill>
                  <a:srgbClr val="000F5E"/>
                </a:solidFill>
              </a:defRPr>
            </a:lvl1pPr>
          </a:lstStyle>
          <a:p>
            <a:r>
              <a:rPr lang="en-US" dirty="0" smtClean="0"/>
              <a:t>Any Questions</a:t>
            </a:r>
            <a:endParaRPr lang="en-GB" dirty="0"/>
          </a:p>
        </p:txBody>
      </p:sp>
      <p:pic>
        <p:nvPicPr>
          <p:cNvPr id="6" name="Picture 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2944528" y="1020561"/>
            <a:ext cx="3254949" cy="4816880"/>
          </a:xfrm>
          <a:prstGeom prst="rect">
            <a:avLst/>
          </a:prstGeom>
        </p:spPr>
      </p:pic>
    </p:spTree>
    <p:extLst>
      <p:ext uri="{BB962C8B-B14F-4D97-AF65-F5344CB8AC3E}">
        <p14:creationId xmlns:p14="http://schemas.microsoft.com/office/powerpoint/2010/main" val="22327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llow Us">
    <p:spTree>
      <p:nvGrpSpPr>
        <p:cNvPr id="1" name=""/>
        <p:cNvGrpSpPr/>
        <p:nvPr/>
      </p:nvGrpSpPr>
      <p:grpSpPr>
        <a:xfrm>
          <a:off x="0" y="0"/>
          <a:ext cx="0" cy="0"/>
          <a:chOff x="0" y="0"/>
          <a:chExt cx="0" cy="0"/>
        </a:xfrm>
      </p:grpSpPr>
      <p:sp>
        <p:nvSpPr>
          <p:cNvPr id="6" name="TextBox 5"/>
          <p:cNvSpPr txBox="1"/>
          <p:nvPr userDrawn="1"/>
        </p:nvSpPr>
        <p:spPr>
          <a:xfrm>
            <a:off x="2339753" y="3066210"/>
            <a:ext cx="4464496" cy="430883"/>
          </a:xfrm>
          <a:prstGeom prst="rect">
            <a:avLst/>
          </a:prstGeom>
          <a:noFill/>
        </p:spPr>
        <p:txBody>
          <a:bodyPr wrap="square" lIns="121917" tIns="60958" rIns="121917" bIns="60958" rtlCol="0" anchor="ctr">
            <a:spAutoFit/>
          </a:bodyPr>
          <a:lstStyle/>
          <a:p>
            <a:pPr algn="ctr"/>
            <a:r>
              <a:rPr lang="en-GB" sz="2000" dirty="0" smtClean="0">
                <a:solidFill>
                  <a:schemeClr val="accent1"/>
                </a:solidFill>
              </a:rPr>
              <a:t>www.QinetiQ.com</a:t>
            </a:r>
            <a:endParaRPr lang="en-GB" sz="2000" dirty="0">
              <a:solidFill>
                <a:schemeClr val="accent1"/>
              </a:solidFill>
            </a:endParaRPr>
          </a:p>
        </p:txBody>
      </p:sp>
      <p:sp>
        <p:nvSpPr>
          <p:cNvPr id="7" name="TextBox 6"/>
          <p:cNvSpPr txBox="1"/>
          <p:nvPr userDrawn="1"/>
        </p:nvSpPr>
        <p:spPr>
          <a:xfrm>
            <a:off x="2182005" y="4861783"/>
            <a:ext cx="4779996" cy="153233"/>
          </a:xfrm>
          <a:prstGeom prst="roundRect">
            <a:avLst/>
          </a:prstGeom>
          <a:solidFill>
            <a:schemeClr val="accent1">
              <a:lumMod val="20000"/>
              <a:lumOff val="80000"/>
            </a:schemeClr>
          </a:solidFill>
        </p:spPr>
        <p:txBody>
          <a:bodyPr wrap="square" lIns="121917" tIns="0" rIns="121917" bIns="0" rtlCol="0" anchor="ctr">
            <a:spAutoFit/>
          </a:bodyPr>
          <a:lstStyle/>
          <a:p>
            <a:pPr algn="ctr"/>
            <a:r>
              <a:rPr lang="en-GB" sz="900" dirty="0" smtClean="0">
                <a:solidFill>
                  <a:schemeClr val="accent1"/>
                </a:solidFill>
              </a:rPr>
              <a:t>FOLLOW US ON:</a:t>
            </a:r>
            <a:endParaRPr lang="en-GB" sz="900" dirty="0">
              <a:solidFill>
                <a:schemeClr val="accent1"/>
              </a:solidFill>
            </a:endParaRPr>
          </a:p>
        </p:txBody>
      </p:sp>
      <p:sp>
        <p:nvSpPr>
          <p:cNvPr id="12" name="Rectangle 11"/>
          <p:cNvSpPr/>
          <p:nvPr userDrawn="1"/>
        </p:nvSpPr>
        <p:spPr>
          <a:xfrm>
            <a:off x="3145342" y="5266188"/>
            <a:ext cx="1424422" cy="393950"/>
          </a:xfrm>
          <a:prstGeom prst="rect">
            <a:avLst/>
          </a:prstGeom>
        </p:spPr>
        <p:txBody>
          <a:bodyPr wrap="none" lIns="121917" tIns="60958" rIns="121917" bIns="60958">
            <a:spAutoFit/>
          </a:bodyPr>
          <a:lstStyle/>
          <a:p>
            <a:pPr algn="ctr">
              <a:lnSpc>
                <a:spcPct val="80000"/>
              </a:lnSpc>
            </a:pPr>
            <a:r>
              <a:rPr lang="en-GB" sz="1100" dirty="0" smtClean="0">
                <a:solidFill>
                  <a:schemeClr val="accent1"/>
                </a:solidFill>
                <a:latin typeface="Calibri" panose="020F0502020204030204" pitchFamily="34" charset="0"/>
              </a:rPr>
              <a:t>linkedin.com</a:t>
            </a:r>
            <a:br>
              <a:rPr lang="en-GB" sz="1100" dirty="0" smtClean="0">
                <a:solidFill>
                  <a:schemeClr val="accent1"/>
                </a:solidFill>
                <a:latin typeface="Calibri" panose="020F0502020204030204" pitchFamily="34" charset="0"/>
              </a:rPr>
            </a:br>
            <a:r>
              <a:rPr lang="en-GB" sz="1100" dirty="0" smtClean="0">
                <a:solidFill>
                  <a:schemeClr val="accent1"/>
                </a:solidFill>
                <a:latin typeface="Calibri" panose="020F0502020204030204" pitchFamily="34" charset="0"/>
              </a:rPr>
              <a:t>/</a:t>
            </a:r>
            <a:r>
              <a:rPr lang="en-GB" sz="1100" dirty="0">
                <a:solidFill>
                  <a:schemeClr val="accent1"/>
                </a:solidFill>
                <a:latin typeface="Calibri" panose="020F0502020204030204" pitchFamily="34" charset="0"/>
              </a:rPr>
              <a:t>company/qinetiq_2</a:t>
            </a:r>
            <a:endParaRPr lang="en-GB" sz="1100" dirty="0">
              <a:solidFill>
                <a:schemeClr val="accent1"/>
              </a:solidFill>
            </a:endParaRPr>
          </a:p>
        </p:txBody>
      </p:sp>
      <p:sp>
        <p:nvSpPr>
          <p:cNvPr id="13" name="Rectangle 12"/>
          <p:cNvSpPr/>
          <p:nvPr userDrawn="1"/>
        </p:nvSpPr>
        <p:spPr>
          <a:xfrm>
            <a:off x="1705556" y="5266188"/>
            <a:ext cx="1408393" cy="393950"/>
          </a:xfrm>
          <a:prstGeom prst="rect">
            <a:avLst/>
          </a:prstGeom>
        </p:spPr>
        <p:txBody>
          <a:bodyPr wrap="none" lIns="121917" tIns="60958" rIns="121917" bIns="60958">
            <a:spAutoFit/>
          </a:bodyPr>
          <a:lstStyle/>
          <a:p>
            <a:pPr algn="ctr">
              <a:lnSpc>
                <a:spcPct val="80000"/>
              </a:lnSpc>
            </a:pPr>
            <a:r>
              <a:rPr lang="en-GB" sz="1100" dirty="0" smtClean="0">
                <a:solidFill>
                  <a:schemeClr val="accent1"/>
                </a:solidFill>
                <a:latin typeface="Calibri" panose="020F0502020204030204" pitchFamily="34" charset="0"/>
              </a:rPr>
              <a:t>youtube.com</a:t>
            </a:r>
            <a:br>
              <a:rPr lang="en-GB" sz="1100" dirty="0" smtClean="0">
                <a:solidFill>
                  <a:schemeClr val="accent1"/>
                </a:solidFill>
                <a:latin typeface="Calibri" panose="020F0502020204030204" pitchFamily="34" charset="0"/>
              </a:rPr>
            </a:br>
            <a:r>
              <a:rPr lang="en-GB" sz="1100" dirty="0" smtClean="0">
                <a:solidFill>
                  <a:schemeClr val="accent1"/>
                </a:solidFill>
                <a:latin typeface="Calibri" panose="020F0502020204030204" pitchFamily="34" charset="0"/>
              </a:rPr>
              <a:t>/user/</a:t>
            </a:r>
            <a:r>
              <a:rPr lang="en-GB" sz="1100" dirty="0" err="1" smtClean="0">
                <a:solidFill>
                  <a:schemeClr val="accent1"/>
                </a:solidFill>
                <a:latin typeface="Calibri" panose="020F0502020204030204" pitchFamily="34" charset="0"/>
              </a:rPr>
              <a:t>QinetiQGroup</a:t>
            </a:r>
            <a:endParaRPr lang="en-GB" sz="1100" dirty="0">
              <a:solidFill>
                <a:schemeClr val="accent1"/>
              </a:solidFill>
            </a:endParaRPr>
          </a:p>
        </p:txBody>
      </p:sp>
      <p:sp>
        <p:nvSpPr>
          <p:cNvPr id="14" name="Rectangle 13"/>
          <p:cNvSpPr/>
          <p:nvPr userDrawn="1"/>
        </p:nvSpPr>
        <p:spPr>
          <a:xfrm>
            <a:off x="4858313" y="5266188"/>
            <a:ext cx="919476" cy="393950"/>
          </a:xfrm>
          <a:prstGeom prst="rect">
            <a:avLst/>
          </a:prstGeom>
        </p:spPr>
        <p:txBody>
          <a:bodyPr wrap="none" lIns="121917" tIns="60958" rIns="121917" bIns="60958">
            <a:spAutoFit/>
          </a:bodyPr>
          <a:lstStyle/>
          <a:p>
            <a:pPr algn="ctr">
              <a:lnSpc>
                <a:spcPct val="80000"/>
              </a:lnSpc>
            </a:pPr>
            <a:r>
              <a:rPr lang="en-GB" sz="1100" dirty="0" smtClean="0">
                <a:solidFill>
                  <a:schemeClr val="accent1"/>
                </a:solidFill>
                <a:latin typeface="Calibri" panose="020F0502020204030204" pitchFamily="34" charset="0"/>
              </a:rPr>
              <a:t>twitter.com</a:t>
            </a:r>
            <a:br>
              <a:rPr lang="en-GB" sz="1100" dirty="0" smtClean="0">
                <a:solidFill>
                  <a:schemeClr val="accent1"/>
                </a:solidFill>
                <a:latin typeface="Calibri" panose="020F0502020204030204" pitchFamily="34" charset="0"/>
              </a:rPr>
            </a:br>
            <a:r>
              <a:rPr lang="en-GB" sz="1100" dirty="0" smtClean="0">
                <a:solidFill>
                  <a:schemeClr val="accent1"/>
                </a:solidFill>
                <a:latin typeface="Calibri" panose="020F0502020204030204" pitchFamily="34" charset="0"/>
              </a:rPr>
              <a:t>/</a:t>
            </a:r>
            <a:r>
              <a:rPr lang="en-GB" sz="1100" dirty="0">
                <a:solidFill>
                  <a:schemeClr val="accent1"/>
                </a:solidFill>
                <a:latin typeface="Calibri" panose="020F0502020204030204" pitchFamily="34" charset="0"/>
              </a:rPr>
              <a:t>QinetiQ</a:t>
            </a:r>
            <a:endParaRPr lang="en-GB" sz="1100" dirty="0">
              <a:solidFill>
                <a:schemeClr val="accent1"/>
              </a:solidFill>
            </a:endParaRPr>
          </a:p>
        </p:txBody>
      </p:sp>
      <p:sp>
        <p:nvSpPr>
          <p:cNvPr id="16" name="Rectangle 15"/>
          <p:cNvSpPr/>
          <p:nvPr userDrawn="1"/>
        </p:nvSpPr>
        <p:spPr>
          <a:xfrm>
            <a:off x="6165080" y="5266190"/>
            <a:ext cx="1052525" cy="393950"/>
          </a:xfrm>
          <a:prstGeom prst="rect">
            <a:avLst/>
          </a:prstGeom>
        </p:spPr>
        <p:txBody>
          <a:bodyPr wrap="none" lIns="121917" tIns="60958" rIns="121917" bIns="60958">
            <a:spAutoFit/>
          </a:bodyPr>
          <a:lstStyle/>
          <a:p>
            <a:pPr algn="ctr">
              <a:lnSpc>
                <a:spcPct val="80000"/>
              </a:lnSpc>
            </a:pPr>
            <a:r>
              <a:rPr lang="en-GB" sz="1100" dirty="0" smtClean="0">
                <a:solidFill>
                  <a:schemeClr val="accent1"/>
                </a:solidFill>
                <a:latin typeface="Calibri" panose="020F0502020204030204" pitchFamily="34" charset="0"/>
              </a:rPr>
              <a:t>facebook.com</a:t>
            </a:r>
            <a:br>
              <a:rPr lang="en-GB" sz="1100" dirty="0" smtClean="0">
                <a:solidFill>
                  <a:schemeClr val="accent1"/>
                </a:solidFill>
                <a:latin typeface="Calibri" panose="020F0502020204030204" pitchFamily="34" charset="0"/>
              </a:rPr>
            </a:br>
            <a:r>
              <a:rPr lang="en-GB" sz="1100" dirty="0" smtClean="0">
                <a:solidFill>
                  <a:schemeClr val="accent1"/>
                </a:solidFill>
                <a:latin typeface="Calibri" panose="020F0502020204030204" pitchFamily="34" charset="0"/>
              </a:rPr>
              <a:t>/</a:t>
            </a:r>
            <a:r>
              <a:rPr lang="en-GB" sz="1100" dirty="0" err="1">
                <a:solidFill>
                  <a:schemeClr val="accent1"/>
                </a:solidFill>
                <a:latin typeface="Calibri" panose="020F0502020204030204" pitchFamily="34" charset="0"/>
              </a:rPr>
              <a:t>qinetiqgroup</a:t>
            </a:r>
            <a:endParaRPr lang="en-GB" sz="1100" dirty="0">
              <a:solidFill>
                <a:schemeClr val="accent1"/>
              </a:solidFill>
            </a:endParaRPr>
          </a:p>
        </p:txBody>
      </p:sp>
      <p:pic>
        <p:nvPicPr>
          <p:cNvPr id="17" name="Picture 16"/>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854201" y="1574073"/>
            <a:ext cx="5435600" cy="1492135"/>
          </a:xfrm>
          <a:prstGeom prst="rect">
            <a:avLst/>
          </a:prstGeom>
        </p:spPr>
      </p:pic>
      <p:pic>
        <p:nvPicPr>
          <p:cNvPr id="18" name="Picture 2" descr="https://lh3.ggpht.com/lSLM0xhCA1RZOwaQcjhlwmsvaIQYaP3c5qbDKCgLALhydrgExnaSKZdGa8S3YtRuVA=w300"/>
          <p:cNvPicPr>
            <a:picLocks noChangeArrowheads="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068220" y="4712351"/>
            <a:ext cx="452760" cy="452091"/>
          </a:xfrm>
          <a:prstGeom prst="roundRect">
            <a:avLst>
              <a:gd name="adj" fmla="val 9679"/>
            </a:avLst>
          </a:prstGeom>
          <a:noFill/>
          <a:ln w="31750">
            <a:gradFill>
              <a:gsLst>
                <a:gs pos="29000">
                  <a:schemeClr val="accent1"/>
                </a:gs>
                <a:gs pos="64000">
                  <a:schemeClr val="accent1">
                    <a:lumMod val="45000"/>
                    <a:lumOff val="55000"/>
                  </a:schemeClr>
                </a:gs>
                <a:gs pos="78000">
                  <a:schemeClr val="accent1">
                    <a:lumMod val="45000"/>
                    <a:lumOff val="55000"/>
                  </a:schemeClr>
                </a:gs>
                <a:gs pos="96000">
                  <a:schemeClr val="accent1"/>
                </a:gs>
              </a:gsLst>
              <a:lin ang="17400000" scaled="0"/>
            </a:gradFill>
          </a:ln>
          <a:extLst>
            <a:ext uri="{909E8E84-426E-40DD-AFC4-6F175D3DCCD1}">
              <a14:hiddenFill xmlns:a14="http://schemas.microsoft.com/office/drawing/2010/main">
                <a:solidFill>
                  <a:srgbClr val="FFFFFF"/>
                </a:solidFill>
              </a14:hiddenFill>
            </a:ext>
          </a:extLst>
        </p:spPr>
      </p:pic>
      <p:pic>
        <p:nvPicPr>
          <p:cNvPr id="19" name="Picture 4" descr="http://img2.wikia.nocookie.net/__cb20150226220251/gtawiki/images/f/f2/YouTube-Logo.png"/>
          <p:cNvPicPr>
            <a:picLocks noChangeArrowheads="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a:ext>
            </a:extLst>
          </a:blip>
          <a:srcRect l="-7506" t="-7508" r="-7506" b="-7508"/>
          <a:stretch/>
        </p:blipFill>
        <p:spPr bwMode="auto">
          <a:xfrm>
            <a:off x="2206399" y="4716096"/>
            <a:ext cx="416203" cy="444607"/>
          </a:xfrm>
          <a:prstGeom prst="roundRect">
            <a:avLst>
              <a:gd name="adj" fmla="val 8115"/>
            </a:avLst>
          </a:prstGeom>
          <a:solidFill>
            <a:schemeClr val="accent1">
              <a:lumMod val="20000"/>
              <a:lumOff val="80000"/>
            </a:schemeClr>
          </a:solidFill>
          <a:ln w="31750">
            <a:gradFill>
              <a:gsLst>
                <a:gs pos="29000">
                  <a:schemeClr val="accent1"/>
                </a:gs>
                <a:gs pos="64000">
                  <a:schemeClr val="accent1">
                    <a:lumMod val="45000"/>
                    <a:lumOff val="55000"/>
                  </a:schemeClr>
                </a:gs>
                <a:gs pos="78000">
                  <a:schemeClr val="accent1">
                    <a:lumMod val="45000"/>
                    <a:lumOff val="55000"/>
                  </a:schemeClr>
                </a:gs>
                <a:gs pos="96000">
                  <a:schemeClr val="accent1"/>
                </a:gs>
              </a:gsLst>
              <a:lin ang="17400000" scaled="0"/>
            </a:gradFill>
          </a:ln>
          <a:extLst/>
        </p:spPr>
      </p:pic>
      <p:pic>
        <p:nvPicPr>
          <p:cNvPr id="20" name="Picture 8" descr="https://yt3.ggpht.com/-CepHHHB3l1Y/AAAAAAAAAAI/AAAAAAAAAAA/Z8MftqWbEqA/s900-c-k-no/photo.jpg"/>
          <p:cNvPicPr>
            <a:picLocks noChangeArrowheads="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628409" y="4713516"/>
            <a:ext cx="452763" cy="449767"/>
          </a:xfrm>
          <a:prstGeom prst="roundRect">
            <a:avLst>
              <a:gd name="adj" fmla="val 8806"/>
            </a:avLst>
          </a:prstGeom>
          <a:noFill/>
          <a:ln w="31750">
            <a:gradFill>
              <a:gsLst>
                <a:gs pos="29000">
                  <a:schemeClr val="accent1"/>
                </a:gs>
                <a:gs pos="64000">
                  <a:schemeClr val="accent1">
                    <a:lumMod val="45000"/>
                    <a:lumOff val="55000"/>
                  </a:schemeClr>
                </a:gs>
                <a:gs pos="78000">
                  <a:schemeClr val="accent1">
                    <a:lumMod val="45000"/>
                    <a:lumOff val="55000"/>
                  </a:schemeClr>
                </a:gs>
                <a:gs pos="96000">
                  <a:schemeClr val="accent1"/>
                </a:gs>
              </a:gsLst>
              <a:lin ang="17400000" scaled="0"/>
            </a:gradFill>
          </a:ln>
          <a:extLst>
            <a:ext uri="{909E8E84-426E-40DD-AFC4-6F175D3DCCD1}">
              <a14:hiddenFill xmlns:a14="http://schemas.microsoft.com/office/drawing/2010/main">
                <a:solidFill>
                  <a:srgbClr val="FFFFFF"/>
                </a:solidFill>
              </a14:hiddenFill>
            </a:ext>
          </a:extLst>
        </p:spPr>
      </p:pic>
      <p:pic>
        <p:nvPicPr>
          <p:cNvPr id="21" name="Picture 6" descr="https://fbcdn-profile-a.akamaihd.net/hprofile-ak-xfp1/v/t1.0-1/p160x160/1377580_10152203108461729_809245696_n.png?oh=75ef1a563bd68b0f4a8d73686bccba7c&amp;oe=5613067D&amp;__gda__=1445668360_2337c3036bce75cd2dfcc86a02a9176d"/>
          <p:cNvPicPr>
            <a:picLocks noChangeArrowheads="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6469485" y="4713795"/>
            <a:ext cx="453203" cy="449209"/>
          </a:xfrm>
          <a:prstGeom prst="roundRect">
            <a:avLst>
              <a:gd name="adj" fmla="val 8814"/>
            </a:avLst>
          </a:prstGeom>
          <a:noFill/>
          <a:ln w="31750">
            <a:gradFill>
              <a:gsLst>
                <a:gs pos="29000">
                  <a:schemeClr val="accent1"/>
                </a:gs>
                <a:gs pos="64000">
                  <a:schemeClr val="accent1">
                    <a:lumMod val="45000"/>
                    <a:lumOff val="55000"/>
                  </a:schemeClr>
                </a:gs>
                <a:gs pos="78000">
                  <a:schemeClr val="accent1">
                    <a:lumMod val="45000"/>
                    <a:lumOff val="55000"/>
                  </a:schemeClr>
                </a:gs>
                <a:gs pos="96000">
                  <a:schemeClr val="accent1"/>
                </a:gs>
              </a:gsLst>
              <a:lin ang="17400000" scaled="0"/>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1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47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ouble Image Title">
    <p:spTree>
      <p:nvGrpSpPr>
        <p:cNvPr id="1" name=""/>
        <p:cNvGrpSpPr/>
        <p:nvPr/>
      </p:nvGrpSpPr>
      <p:grpSpPr>
        <a:xfrm>
          <a:off x="0" y="0"/>
          <a:ext cx="0" cy="0"/>
          <a:chOff x="0" y="0"/>
          <a:chExt cx="0" cy="0"/>
        </a:xfrm>
      </p:grpSpPr>
      <p:sp>
        <p:nvSpPr>
          <p:cNvPr id="7" name="Rectangle 6"/>
          <p:cNvSpPr/>
          <p:nvPr userDrawn="1"/>
        </p:nvSpPr>
        <p:spPr>
          <a:xfrm>
            <a:off x="0" y="1039281"/>
            <a:ext cx="5950800" cy="5086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800"/>
          </a:p>
        </p:txBody>
      </p:sp>
      <p:sp>
        <p:nvSpPr>
          <p:cNvPr id="2" name="Title 1"/>
          <p:cNvSpPr>
            <a:spLocks noGrp="1"/>
          </p:cNvSpPr>
          <p:nvPr>
            <p:ph type="ctrTitle"/>
          </p:nvPr>
        </p:nvSpPr>
        <p:spPr>
          <a:xfrm>
            <a:off x="432001" y="1275127"/>
            <a:ext cx="5292128" cy="1213401"/>
          </a:xfrm>
        </p:spPr>
        <p:txBody>
          <a:bodyPr anchor="b" anchorCtr="0">
            <a:noAutofit/>
          </a:bodyPr>
          <a:lstStyle>
            <a:lvl1pPr>
              <a:lnSpc>
                <a:spcPts val="3600"/>
              </a:lnSpc>
              <a:defRPr sz="3200">
                <a:solidFill>
                  <a:schemeClr val="bg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2001" y="2692242"/>
            <a:ext cx="5292128" cy="1011643"/>
          </a:xfrm>
        </p:spPr>
        <p:txBody>
          <a:bodyPr>
            <a:normAutofit/>
          </a:bodyPr>
          <a:lstStyle>
            <a:lvl1pPr marL="0" indent="0" algn="l">
              <a:lnSpc>
                <a:spcPts val="2000"/>
              </a:lnSpc>
              <a:spcAft>
                <a:spcPts val="600"/>
              </a:spcAft>
              <a:buNone/>
              <a:defRPr sz="2400" b="1">
                <a:solidFill>
                  <a:srgbClr val="000F5E"/>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6" name="Text Placeholder 5"/>
          <p:cNvSpPr>
            <a:spLocks noGrp="1"/>
          </p:cNvSpPr>
          <p:nvPr>
            <p:ph type="body" sz="quarter" idx="10" hasCustomPrompt="1"/>
          </p:nvPr>
        </p:nvSpPr>
        <p:spPr>
          <a:xfrm>
            <a:off x="372961" y="3992563"/>
            <a:ext cx="2943225" cy="1023937"/>
          </a:xfrm>
        </p:spPr>
        <p:txBody>
          <a:bodyPr anchor="b"/>
          <a:lstStyle>
            <a:lvl1pPr marL="0" indent="0">
              <a:buNone/>
              <a:defRPr baseline="0">
                <a:solidFill>
                  <a:schemeClr val="bg2"/>
                </a:solidFill>
              </a:defRPr>
            </a:lvl1pPr>
          </a:lstStyle>
          <a:p>
            <a:pPr lvl="0"/>
            <a:r>
              <a:rPr lang="en-GB" dirty="0" smtClean="0"/>
              <a:t>Presenter Name</a:t>
            </a:r>
            <a:endParaRPr lang="en-GB" dirty="0"/>
          </a:p>
        </p:txBody>
      </p:sp>
      <p:sp>
        <p:nvSpPr>
          <p:cNvPr id="21" name="Picture Placeholder 8"/>
          <p:cNvSpPr>
            <a:spLocks noGrp="1"/>
          </p:cNvSpPr>
          <p:nvPr>
            <p:ph type="pic" sz="quarter" idx="15"/>
          </p:nvPr>
        </p:nvSpPr>
        <p:spPr>
          <a:xfrm>
            <a:off x="5950800" y="1039281"/>
            <a:ext cx="3193200" cy="5086216"/>
          </a:xfrm>
          <a:solidFill>
            <a:schemeClr val="bg1">
              <a:lumMod val="20000"/>
              <a:lumOff val="80000"/>
            </a:schemeClr>
          </a:solidFill>
        </p:spPr>
        <p:txBody>
          <a:bodyPr anchor="ctr" anchorCtr="1"/>
          <a:lstStyle>
            <a:lvl1pPr>
              <a:defRPr b="0">
                <a:solidFill>
                  <a:schemeClr val="tx2"/>
                </a:solidFill>
              </a:defRPr>
            </a:lvl1pPr>
          </a:lstStyle>
          <a:p>
            <a:r>
              <a:rPr lang="en-US" smtClean="0"/>
              <a:t>Click icon to add picture</a:t>
            </a:r>
            <a:endParaRPr lang="en-GB" dirty="0"/>
          </a:p>
        </p:txBody>
      </p:sp>
      <p:sp>
        <p:nvSpPr>
          <p:cNvPr id="18" name="Text Placeholder 5"/>
          <p:cNvSpPr>
            <a:spLocks noGrp="1"/>
          </p:cNvSpPr>
          <p:nvPr>
            <p:ph type="body" sz="quarter" idx="11" hasCustomPrompt="1"/>
          </p:nvPr>
        </p:nvSpPr>
        <p:spPr>
          <a:xfrm>
            <a:off x="383850" y="5114481"/>
            <a:ext cx="2943225" cy="1023937"/>
          </a:xfrm>
        </p:spPr>
        <p:txBody>
          <a:bodyPr anchor="t"/>
          <a:lstStyle>
            <a:lvl1pPr marL="0" indent="0">
              <a:buNone/>
              <a:defRPr baseline="0">
                <a:solidFill>
                  <a:schemeClr val="bg2"/>
                </a:solidFill>
              </a:defRPr>
            </a:lvl1pPr>
          </a:lstStyle>
          <a:p>
            <a:pPr lvl="0"/>
            <a:r>
              <a:rPr lang="en-GB" dirty="0" smtClean="0"/>
              <a:t>Date</a:t>
            </a:r>
            <a:endParaRPr lang="en-GB" dirty="0"/>
          </a:p>
        </p:txBody>
      </p:sp>
    </p:spTree>
    <p:extLst>
      <p:ext uri="{BB962C8B-B14F-4D97-AF65-F5344CB8AC3E}">
        <p14:creationId xmlns:p14="http://schemas.microsoft.com/office/powerpoint/2010/main" val="377580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imple Agenda">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32005" y="1260000"/>
            <a:ext cx="8275439" cy="4800000"/>
          </a:xfrm>
        </p:spPr>
        <p:txBody>
          <a:bodyPr/>
          <a:lstStyle>
            <a:lvl1pPr>
              <a:tabLst>
                <a:tab pos="2514537" algn="l"/>
                <a:tab pos="4667134" algn="l"/>
                <a:tab pos="8254794" algn="r"/>
              </a:tabLst>
              <a:defRPr/>
            </a:lvl1pPr>
            <a:lvl2pPr>
              <a:tabLst>
                <a:tab pos="2514537" algn="l"/>
                <a:tab pos="4667134" algn="l"/>
                <a:tab pos="8254794" algn="r"/>
              </a:tabLst>
              <a:defRPr/>
            </a:lvl2pPr>
            <a:lvl3pPr>
              <a:tabLst>
                <a:tab pos="2514537" algn="l"/>
                <a:tab pos="4667134" algn="l"/>
                <a:tab pos="8254794" algn="r"/>
              </a:tabLst>
              <a:defRPr/>
            </a:lvl3pPr>
            <a:lvl4pPr>
              <a:tabLst>
                <a:tab pos="2514537" algn="l"/>
                <a:tab pos="4667134" algn="l"/>
                <a:tab pos="8254794" algn="r"/>
              </a:tabLst>
              <a:defRPr/>
            </a:lvl4pPr>
            <a:lvl5pPr>
              <a:tabLst>
                <a:tab pos="2514537" algn="l"/>
                <a:tab pos="4667134" algn="l"/>
                <a:tab pos="8254794"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Tree>
    <p:extLst>
      <p:ext uri="{BB962C8B-B14F-4D97-AF65-F5344CB8AC3E}">
        <p14:creationId xmlns:p14="http://schemas.microsoft.com/office/powerpoint/2010/main" val="220868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2 or 4">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6" name="Picture Placeholder 5"/>
          <p:cNvSpPr>
            <a:spLocks noGrp="1"/>
          </p:cNvSpPr>
          <p:nvPr>
            <p:ph type="pic" sz="quarter" idx="10" hasCustomPrompt="1"/>
          </p:nvPr>
        </p:nvSpPr>
        <p:spPr>
          <a:xfrm>
            <a:off x="431800" y="1440000"/>
            <a:ext cx="1691928" cy="4800000"/>
          </a:xfrm>
          <a:noFill/>
          <a:effectLst/>
        </p:spPr>
        <p:txBody>
          <a:bodyPr>
            <a:normAutofit/>
          </a:bodyPr>
          <a:lstStyle>
            <a:lvl1pPr>
              <a:defRPr sz="1400" baseline="0">
                <a:solidFill>
                  <a:schemeClr val="tx1"/>
                </a:solidFill>
              </a:defRPr>
            </a:lvl1pPr>
          </a:lstStyle>
          <a:p>
            <a:r>
              <a:rPr lang="en-GB" dirty="0" smtClean="0"/>
              <a:t>Click icon, or select box and paste to add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8" name="Text Placeholder 7"/>
          <p:cNvSpPr>
            <a:spLocks noGrp="1"/>
          </p:cNvSpPr>
          <p:nvPr>
            <p:ph type="body" sz="quarter" idx="11" hasCustomPrompt="1"/>
          </p:nvPr>
        </p:nvSpPr>
        <p:spPr>
          <a:xfrm>
            <a:off x="441756" y="5556091"/>
            <a:ext cx="1691211"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11" name="Picture Placeholder 5"/>
          <p:cNvSpPr>
            <a:spLocks noGrp="1"/>
          </p:cNvSpPr>
          <p:nvPr>
            <p:ph type="pic" sz="quarter" idx="12" hasCustomPrompt="1"/>
          </p:nvPr>
        </p:nvSpPr>
        <p:spPr>
          <a:xfrm>
            <a:off x="2626371" y="1440000"/>
            <a:ext cx="1691928" cy="4800000"/>
          </a:xfrm>
          <a:noFill/>
          <a:effectLst/>
        </p:spPr>
        <p:txBody>
          <a:bodyPr>
            <a:normAutofit/>
          </a:bodyPr>
          <a:lstStyle>
            <a:lvl1pPr marL="0" marR="0" indent="0" algn="l" defTabSz="914377" rtl="0" eaLnBrk="1" fontAlgn="auto" latinLnBrk="0" hangingPunct="1">
              <a:lnSpc>
                <a:spcPct val="90000"/>
              </a:lnSpc>
              <a:spcBef>
                <a:spcPts val="1200"/>
              </a:spcBef>
              <a:spcAft>
                <a:spcPts val="0"/>
              </a:spcAft>
              <a:buClrTx/>
              <a:buSzTx/>
              <a:buFont typeface="Arial" panose="020B0604020202020204" pitchFamily="34" charset="0"/>
              <a:buNone/>
              <a:tabLst/>
              <a:defRPr lang="en-GB" sz="1400" b="1" kern="1200" baseline="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5" name="Picture Placeholder 5"/>
          <p:cNvSpPr>
            <a:spLocks noGrp="1"/>
          </p:cNvSpPr>
          <p:nvPr>
            <p:ph type="pic" sz="quarter" idx="14" hasCustomPrompt="1"/>
          </p:nvPr>
        </p:nvSpPr>
        <p:spPr>
          <a:xfrm>
            <a:off x="7015511" y="1440000"/>
            <a:ext cx="1691928" cy="4800000"/>
          </a:xfrm>
          <a:noFill/>
          <a:effectLst/>
        </p:spPr>
        <p:txBody>
          <a:bodyPr>
            <a:normAutofit/>
          </a:bodyPr>
          <a:lstStyle>
            <a:lvl1pPr marL="0" marR="0" indent="0" algn="l" defTabSz="914377" rtl="0" eaLnBrk="1" fontAlgn="auto" latinLnBrk="0" hangingPunct="1">
              <a:lnSpc>
                <a:spcPct val="90000"/>
              </a:lnSpc>
              <a:spcBef>
                <a:spcPts val="1200"/>
              </a:spcBef>
              <a:spcAft>
                <a:spcPts val="0"/>
              </a:spcAft>
              <a:buClrTx/>
              <a:buSzTx/>
              <a:buFont typeface="Arial" panose="020B0604020202020204" pitchFamily="34" charset="0"/>
              <a:buNone/>
              <a:tabLst/>
              <a:defRPr lang="en-GB" sz="1400" b="1" kern="1200" baseline="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7" name="Picture Placeholder 5"/>
          <p:cNvSpPr>
            <a:spLocks noGrp="1"/>
          </p:cNvSpPr>
          <p:nvPr>
            <p:ph type="pic" sz="quarter" idx="16" hasCustomPrompt="1"/>
          </p:nvPr>
        </p:nvSpPr>
        <p:spPr>
          <a:xfrm>
            <a:off x="4820940" y="1440000"/>
            <a:ext cx="1691928" cy="4800000"/>
          </a:xfrm>
          <a:noFill/>
          <a:effectLst/>
        </p:spPr>
        <p:txBody>
          <a:bodyPr>
            <a:normAutofit/>
          </a:bodyPr>
          <a:lstStyle>
            <a:lvl1pPr marL="0" marR="0" indent="0" algn="l" defTabSz="914377" rtl="0" eaLnBrk="1" fontAlgn="auto" latinLnBrk="0" hangingPunct="1">
              <a:lnSpc>
                <a:spcPct val="90000"/>
              </a:lnSpc>
              <a:spcBef>
                <a:spcPts val="1200"/>
              </a:spcBef>
              <a:spcAft>
                <a:spcPts val="0"/>
              </a:spcAft>
              <a:buClrTx/>
              <a:buSzTx/>
              <a:buFont typeface="Arial" panose="020B0604020202020204" pitchFamily="34" charset="0"/>
              <a:buNone/>
              <a:tabLst/>
              <a:defRPr lang="en-GB" sz="1400" b="1" kern="1200" baseline="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9"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23" name="Text Placeholder 7"/>
          <p:cNvSpPr>
            <a:spLocks noGrp="1"/>
          </p:cNvSpPr>
          <p:nvPr>
            <p:ph type="body" sz="quarter" idx="17" hasCustomPrompt="1"/>
          </p:nvPr>
        </p:nvSpPr>
        <p:spPr>
          <a:xfrm>
            <a:off x="2636501" y="5556091"/>
            <a:ext cx="1691211"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24" name="Text Placeholder 7"/>
          <p:cNvSpPr>
            <a:spLocks noGrp="1"/>
          </p:cNvSpPr>
          <p:nvPr>
            <p:ph type="body" sz="quarter" idx="18" hasCustomPrompt="1"/>
          </p:nvPr>
        </p:nvSpPr>
        <p:spPr>
          <a:xfrm>
            <a:off x="4831241" y="5556091"/>
            <a:ext cx="1691211"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25" name="Text Placeholder 7"/>
          <p:cNvSpPr>
            <a:spLocks noGrp="1"/>
          </p:cNvSpPr>
          <p:nvPr>
            <p:ph type="body" sz="quarter" idx="19" hasCustomPrompt="1"/>
          </p:nvPr>
        </p:nvSpPr>
        <p:spPr>
          <a:xfrm>
            <a:off x="7025985" y="5556091"/>
            <a:ext cx="1691211"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Tree>
    <p:extLst>
      <p:ext uri="{BB962C8B-B14F-4D97-AF65-F5344CB8AC3E}">
        <p14:creationId xmlns:p14="http://schemas.microsoft.com/office/powerpoint/2010/main" val="253506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3 or 5">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6" name="Picture Placeholder 5"/>
          <p:cNvSpPr>
            <a:spLocks noGrp="1"/>
          </p:cNvSpPr>
          <p:nvPr>
            <p:ph type="pic" sz="quarter" idx="10" hasCustomPrompt="1"/>
          </p:nvPr>
        </p:nvSpPr>
        <p:spPr>
          <a:xfrm>
            <a:off x="431800" y="1439999"/>
            <a:ext cx="1475904" cy="4800000"/>
          </a:xfrm>
          <a:noFill/>
          <a:effectLst/>
        </p:spPr>
        <p:txBody>
          <a:bodyPr>
            <a:normAutofit/>
          </a:bodyPr>
          <a:lstStyle>
            <a:lvl1pPr>
              <a:defRPr sz="1400">
                <a:solidFill>
                  <a:schemeClr val="tx1"/>
                </a:solidFill>
              </a:defRPr>
            </a:lvl1pPr>
          </a:lstStyle>
          <a:p>
            <a:r>
              <a:rPr lang="en-GB" dirty="0" smtClean="0"/>
              <a:t>Click icon, or select box and paste to add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1" name="Picture Placeholder 5"/>
          <p:cNvSpPr>
            <a:spLocks noGrp="1"/>
          </p:cNvSpPr>
          <p:nvPr>
            <p:ph type="pic" sz="quarter" idx="12" hasCustomPrompt="1"/>
          </p:nvPr>
        </p:nvSpPr>
        <p:spPr>
          <a:xfrm>
            <a:off x="2131735" y="1439999"/>
            <a:ext cx="1475904" cy="4800000"/>
          </a:xfrm>
          <a:noFill/>
          <a:effectLst/>
        </p:spPr>
        <p:txBody>
          <a:bodyPr>
            <a:normAutofit/>
          </a:bodyPr>
          <a:lstStyle>
            <a:lvl1pPr marL="0" marR="0" indent="0" algn="l" defTabSz="914377" rtl="0" eaLnBrk="1" fontAlgn="auto" latinLnBrk="0" hangingPunct="1">
              <a:lnSpc>
                <a:spcPct val="90000"/>
              </a:lnSpc>
              <a:spcBef>
                <a:spcPts val="1200"/>
              </a:spcBef>
              <a:spcAft>
                <a:spcPts val="0"/>
              </a:spcAft>
              <a:buClrTx/>
              <a:buSzTx/>
              <a:buFont typeface="Arial" panose="020B0604020202020204" pitchFamily="34" charset="0"/>
              <a:buNone/>
              <a:tabLst/>
              <a:defRPr lang="en-GB" sz="1400" b="1" kern="1200" baseline="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5" name="Picture Placeholder 5"/>
          <p:cNvSpPr>
            <a:spLocks noGrp="1"/>
          </p:cNvSpPr>
          <p:nvPr>
            <p:ph type="pic" sz="quarter" idx="14" hasCustomPrompt="1"/>
          </p:nvPr>
        </p:nvSpPr>
        <p:spPr>
          <a:xfrm>
            <a:off x="7231535" y="1439999"/>
            <a:ext cx="1475904" cy="4800000"/>
          </a:xfrm>
          <a:noFill/>
          <a:effectLst/>
        </p:spPr>
        <p:txBody>
          <a:bodyPr>
            <a:normAutofit/>
          </a:bodyPr>
          <a:lstStyle>
            <a:lvl1pPr marL="0" marR="0" indent="0" algn="l" defTabSz="914377" rtl="0" eaLnBrk="1" fontAlgn="auto" latinLnBrk="0" hangingPunct="1">
              <a:lnSpc>
                <a:spcPct val="90000"/>
              </a:lnSpc>
              <a:spcBef>
                <a:spcPts val="1200"/>
              </a:spcBef>
              <a:spcAft>
                <a:spcPts val="0"/>
              </a:spcAft>
              <a:buClrTx/>
              <a:buSzTx/>
              <a:buFont typeface="Arial" panose="020B0604020202020204" pitchFamily="34" charset="0"/>
              <a:buNone/>
              <a:tabLst/>
              <a:defRPr lang="en-GB" sz="1400" b="1" kern="1200" baseline="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7" name="Picture Placeholder 5"/>
          <p:cNvSpPr>
            <a:spLocks noGrp="1"/>
          </p:cNvSpPr>
          <p:nvPr>
            <p:ph type="pic" sz="quarter" idx="16" hasCustomPrompt="1"/>
          </p:nvPr>
        </p:nvSpPr>
        <p:spPr>
          <a:xfrm>
            <a:off x="3831668" y="1439999"/>
            <a:ext cx="1475904" cy="4800000"/>
          </a:xfrm>
          <a:noFill/>
          <a:effectLst/>
        </p:spPr>
        <p:txBody>
          <a:bodyPr>
            <a:normAutofit/>
          </a:bodyPr>
          <a:lstStyle>
            <a:lvl1pPr marL="0" marR="0" indent="0" algn="l" defTabSz="914377" rtl="0" eaLnBrk="1" fontAlgn="auto" latinLnBrk="0" hangingPunct="1">
              <a:lnSpc>
                <a:spcPct val="90000"/>
              </a:lnSpc>
              <a:spcBef>
                <a:spcPts val="1200"/>
              </a:spcBef>
              <a:spcAft>
                <a:spcPts val="0"/>
              </a:spcAft>
              <a:buClrTx/>
              <a:buSzTx/>
              <a:buFont typeface="Arial" panose="020B0604020202020204" pitchFamily="34" charset="0"/>
              <a:buNone/>
              <a:tabLst/>
              <a:defRPr lang="en-GB" sz="1400" b="1" kern="1200" baseline="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9" name="Picture Placeholder 5"/>
          <p:cNvSpPr>
            <a:spLocks noGrp="1"/>
          </p:cNvSpPr>
          <p:nvPr>
            <p:ph type="pic" sz="quarter" idx="18" hasCustomPrompt="1"/>
          </p:nvPr>
        </p:nvSpPr>
        <p:spPr>
          <a:xfrm>
            <a:off x="5531603" y="1439999"/>
            <a:ext cx="1475904" cy="4800000"/>
          </a:xfrm>
          <a:noFill/>
          <a:effectLst/>
        </p:spPr>
        <p:txBody>
          <a:bodyPr>
            <a:normAutofit/>
          </a:bodyPr>
          <a:lstStyle>
            <a:lvl1pPr marL="0" marR="0" indent="0" algn="l" defTabSz="914377" rtl="0" eaLnBrk="1" fontAlgn="auto" latinLnBrk="0" hangingPunct="1">
              <a:lnSpc>
                <a:spcPct val="90000"/>
              </a:lnSpc>
              <a:spcBef>
                <a:spcPts val="1200"/>
              </a:spcBef>
              <a:spcAft>
                <a:spcPts val="0"/>
              </a:spcAft>
              <a:buClrTx/>
              <a:buSzTx/>
              <a:buFont typeface="Arial" panose="020B0604020202020204" pitchFamily="34" charset="0"/>
              <a:buNone/>
              <a:tabLst/>
              <a:defRPr lang="en-GB" sz="1400" b="1" kern="1200" baseline="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30"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31" name="Text Placeholder 7"/>
          <p:cNvSpPr>
            <a:spLocks noGrp="1"/>
          </p:cNvSpPr>
          <p:nvPr>
            <p:ph type="body" sz="quarter" idx="11" hasCustomPrompt="1"/>
          </p:nvPr>
        </p:nvSpPr>
        <p:spPr>
          <a:xfrm>
            <a:off x="432006" y="5556091"/>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2" name="Text Placeholder 7"/>
          <p:cNvSpPr>
            <a:spLocks noGrp="1"/>
          </p:cNvSpPr>
          <p:nvPr>
            <p:ph type="body" sz="quarter" idx="19" hasCustomPrompt="1"/>
          </p:nvPr>
        </p:nvSpPr>
        <p:spPr>
          <a:xfrm>
            <a:off x="2131938" y="5556091"/>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3" name="Text Placeholder 7"/>
          <p:cNvSpPr>
            <a:spLocks noGrp="1"/>
          </p:cNvSpPr>
          <p:nvPr>
            <p:ph type="body" sz="quarter" idx="20" hasCustomPrompt="1"/>
          </p:nvPr>
        </p:nvSpPr>
        <p:spPr>
          <a:xfrm>
            <a:off x="3831873" y="5556091"/>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4" name="Text Placeholder 7"/>
          <p:cNvSpPr>
            <a:spLocks noGrp="1"/>
          </p:cNvSpPr>
          <p:nvPr>
            <p:ph type="body" sz="quarter" idx="21" hasCustomPrompt="1"/>
          </p:nvPr>
        </p:nvSpPr>
        <p:spPr>
          <a:xfrm>
            <a:off x="5531806" y="5556091"/>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5" name="Text Placeholder 7"/>
          <p:cNvSpPr>
            <a:spLocks noGrp="1"/>
          </p:cNvSpPr>
          <p:nvPr>
            <p:ph type="body" sz="quarter" idx="22" hasCustomPrompt="1"/>
          </p:nvPr>
        </p:nvSpPr>
        <p:spPr>
          <a:xfrm>
            <a:off x="7231741" y="5556091"/>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Tree>
    <p:extLst>
      <p:ext uri="{BB962C8B-B14F-4D97-AF65-F5344CB8AC3E}">
        <p14:creationId xmlns:p14="http://schemas.microsoft.com/office/powerpoint/2010/main" val="10399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6 - 10">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6" name="Picture Placeholder 5"/>
          <p:cNvSpPr>
            <a:spLocks noGrp="1"/>
          </p:cNvSpPr>
          <p:nvPr>
            <p:ph type="pic" sz="quarter" idx="10" hasCustomPrompt="1"/>
          </p:nvPr>
        </p:nvSpPr>
        <p:spPr>
          <a:xfrm>
            <a:off x="431805" y="1440000"/>
            <a:ext cx="1302129" cy="2160000"/>
          </a:xfrm>
          <a:noFill/>
          <a:effectLst/>
        </p:spPr>
        <p:txBody>
          <a:bodyPr>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100" b="0">
                <a:solidFill>
                  <a:schemeClr val="tx1"/>
                </a:solidFill>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11" name="Picture Placeholder 5"/>
          <p:cNvSpPr>
            <a:spLocks noGrp="1"/>
          </p:cNvSpPr>
          <p:nvPr>
            <p:ph type="pic" sz="quarter" idx="12" hasCustomPrompt="1"/>
          </p:nvPr>
        </p:nvSpPr>
        <p:spPr>
          <a:xfrm>
            <a:off x="2175181" y="1440000"/>
            <a:ext cx="1302129" cy="2160000"/>
          </a:xfrm>
          <a:noFill/>
          <a:effectLst/>
        </p:spPr>
        <p:txBody>
          <a:bodyPr>
            <a:norm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lang="en-GB" sz="1100" b="0" kern="120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15" name="Picture Placeholder 5"/>
          <p:cNvSpPr>
            <a:spLocks noGrp="1"/>
          </p:cNvSpPr>
          <p:nvPr>
            <p:ph type="pic" sz="quarter" idx="14" hasCustomPrompt="1"/>
          </p:nvPr>
        </p:nvSpPr>
        <p:spPr>
          <a:xfrm>
            <a:off x="7405314" y="1440000"/>
            <a:ext cx="1302129" cy="2160000"/>
          </a:xfrm>
          <a:noFill/>
          <a:effectLst/>
        </p:spPr>
        <p:txBody>
          <a:bodyPr>
            <a:norm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lang="en-GB" sz="1100" b="0" kern="1200" dirty="0" smtClean="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17" name="Picture Placeholder 5"/>
          <p:cNvSpPr>
            <a:spLocks noGrp="1"/>
          </p:cNvSpPr>
          <p:nvPr>
            <p:ph type="pic" sz="quarter" idx="16" hasCustomPrompt="1"/>
          </p:nvPr>
        </p:nvSpPr>
        <p:spPr>
          <a:xfrm>
            <a:off x="3918560" y="1440000"/>
            <a:ext cx="1302129" cy="2160000"/>
          </a:xfrm>
          <a:noFill/>
          <a:effectLst/>
        </p:spPr>
        <p:txBody>
          <a:bodyPr>
            <a:norm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lang="en-GB" sz="1100" b="0" kern="120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19" name="Picture Placeholder 5"/>
          <p:cNvSpPr>
            <a:spLocks noGrp="1"/>
          </p:cNvSpPr>
          <p:nvPr>
            <p:ph type="pic" sz="quarter" idx="18" hasCustomPrompt="1"/>
          </p:nvPr>
        </p:nvSpPr>
        <p:spPr>
          <a:xfrm>
            <a:off x="5661936" y="1440000"/>
            <a:ext cx="1302129" cy="2160000"/>
          </a:xfrm>
          <a:noFill/>
          <a:effectLst/>
        </p:spPr>
        <p:txBody>
          <a:bodyPr>
            <a:norm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lang="en-GB" sz="1100" b="0" kern="120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21" name="Picture Placeholder 5"/>
          <p:cNvSpPr>
            <a:spLocks noGrp="1"/>
          </p:cNvSpPr>
          <p:nvPr>
            <p:ph type="pic" sz="quarter" idx="20" hasCustomPrompt="1"/>
          </p:nvPr>
        </p:nvSpPr>
        <p:spPr>
          <a:xfrm>
            <a:off x="431805" y="3840000"/>
            <a:ext cx="1302129" cy="2160000"/>
          </a:xfrm>
          <a:noFill/>
          <a:effectLst/>
        </p:spPr>
        <p:txBody>
          <a:bodyPr>
            <a:norm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lang="en-GB" sz="1100" b="0" kern="120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23" name="Picture Placeholder 5"/>
          <p:cNvSpPr>
            <a:spLocks noGrp="1"/>
          </p:cNvSpPr>
          <p:nvPr>
            <p:ph type="pic" sz="quarter" idx="22" hasCustomPrompt="1"/>
          </p:nvPr>
        </p:nvSpPr>
        <p:spPr>
          <a:xfrm>
            <a:off x="2175181" y="3840000"/>
            <a:ext cx="1302129" cy="2160000"/>
          </a:xfrm>
          <a:noFill/>
          <a:effectLst/>
        </p:spPr>
        <p:txBody>
          <a:bodyPr>
            <a:norm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lang="en-GB" sz="1100" b="0" kern="120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25" name="Picture Placeholder 5"/>
          <p:cNvSpPr>
            <a:spLocks noGrp="1"/>
          </p:cNvSpPr>
          <p:nvPr>
            <p:ph type="pic" sz="quarter" idx="24" hasCustomPrompt="1"/>
          </p:nvPr>
        </p:nvSpPr>
        <p:spPr>
          <a:xfrm>
            <a:off x="7405314" y="3840000"/>
            <a:ext cx="1302129" cy="2160000"/>
          </a:xfrm>
          <a:noFill/>
          <a:effectLst/>
        </p:spPr>
        <p:txBody>
          <a:bodyPr>
            <a:norm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lang="en-GB" sz="1100" b="0" kern="120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27" name="Picture Placeholder 5"/>
          <p:cNvSpPr>
            <a:spLocks noGrp="1"/>
          </p:cNvSpPr>
          <p:nvPr>
            <p:ph type="pic" sz="quarter" idx="26" hasCustomPrompt="1"/>
          </p:nvPr>
        </p:nvSpPr>
        <p:spPr>
          <a:xfrm>
            <a:off x="3918560" y="3840000"/>
            <a:ext cx="1302129" cy="2160000"/>
          </a:xfrm>
          <a:noFill/>
          <a:effectLst/>
        </p:spPr>
        <p:txBody>
          <a:bodyPr>
            <a:norm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lang="en-GB" sz="1100" b="0" kern="120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29" name="Picture Placeholder 5"/>
          <p:cNvSpPr>
            <a:spLocks noGrp="1"/>
          </p:cNvSpPr>
          <p:nvPr>
            <p:ph type="pic" sz="quarter" idx="28" hasCustomPrompt="1"/>
          </p:nvPr>
        </p:nvSpPr>
        <p:spPr>
          <a:xfrm>
            <a:off x="5661936" y="3840000"/>
            <a:ext cx="1302129" cy="2160000"/>
          </a:xfrm>
          <a:noFill/>
          <a:effectLst/>
        </p:spPr>
        <p:txBody>
          <a:bodyPr>
            <a:norm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lang="en-GB" sz="1100" b="0" kern="1200" dirty="0">
                <a:solidFill>
                  <a:schemeClr val="tx1"/>
                </a:solidFill>
                <a:latin typeface="+mn-lt"/>
                <a:ea typeface="+mn-ea"/>
                <a:cs typeface="+mn-cs"/>
              </a:defRPr>
            </a:lvl1pPr>
          </a:lstStyle>
          <a:p>
            <a:r>
              <a:rPr lang="en-GB" dirty="0" smtClean="0"/>
              <a:t>Click icon, or select box and paste to add image of speaker.</a:t>
            </a:r>
            <a:br>
              <a:rPr lang="en-GB" dirty="0" smtClean="0"/>
            </a:br>
            <a:r>
              <a:rPr lang="en-GB" dirty="0" smtClean="0"/>
              <a:t>THEN: “Reset slide” or right click &amp; “send to back” all images</a:t>
            </a:r>
            <a:endParaRPr lang="en-GB" dirty="0"/>
          </a:p>
        </p:txBody>
      </p:sp>
      <p:sp>
        <p:nvSpPr>
          <p:cNvPr id="45"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46" name="Text Placeholder 7"/>
          <p:cNvSpPr>
            <a:spLocks noGrp="1"/>
          </p:cNvSpPr>
          <p:nvPr>
            <p:ph type="body" sz="quarter" idx="34" hasCustomPrompt="1"/>
          </p:nvPr>
        </p:nvSpPr>
        <p:spPr>
          <a:xfrm>
            <a:off x="432006" y="541385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47" name="Text Placeholder 7"/>
          <p:cNvSpPr>
            <a:spLocks noGrp="1"/>
          </p:cNvSpPr>
          <p:nvPr>
            <p:ph type="body" sz="quarter" idx="19" hasCustomPrompt="1"/>
          </p:nvPr>
        </p:nvSpPr>
        <p:spPr>
          <a:xfrm>
            <a:off x="2175472" y="541385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48" name="Text Placeholder 7"/>
          <p:cNvSpPr>
            <a:spLocks noGrp="1"/>
          </p:cNvSpPr>
          <p:nvPr>
            <p:ph type="body" sz="quarter" idx="35" hasCustomPrompt="1"/>
          </p:nvPr>
        </p:nvSpPr>
        <p:spPr>
          <a:xfrm>
            <a:off x="3918936" y="541385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49" name="Text Placeholder 7"/>
          <p:cNvSpPr>
            <a:spLocks noGrp="1"/>
          </p:cNvSpPr>
          <p:nvPr>
            <p:ph type="body" sz="quarter" idx="21" hasCustomPrompt="1"/>
          </p:nvPr>
        </p:nvSpPr>
        <p:spPr>
          <a:xfrm>
            <a:off x="5662401" y="541385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50" name="Text Placeholder 7"/>
          <p:cNvSpPr>
            <a:spLocks noGrp="1"/>
          </p:cNvSpPr>
          <p:nvPr>
            <p:ph type="body" sz="quarter" idx="36" hasCustomPrompt="1"/>
          </p:nvPr>
        </p:nvSpPr>
        <p:spPr>
          <a:xfrm>
            <a:off x="7405866" y="541385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51" name="Text Placeholder 7"/>
          <p:cNvSpPr>
            <a:spLocks noGrp="1"/>
          </p:cNvSpPr>
          <p:nvPr>
            <p:ph type="body" sz="quarter" idx="37" hasCustomPrompt="1"/>
          </p:nvPr>
        </p:nvSpPr>
        <p:spPr>
          <a:xfrm>
            <a:off x="432006" y="314553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52" name="Text Placeholder 7"/>
          <p:cNvSpPr>
            <a:spLocks noGrp="1"/>
          </p:cNvSpPr>
          <p:nvPr>
            <p:ph type="body" sz="quarter" idx="38" hasCustomPrompt="1"/>
          </p:nvPr>
        </p:nvSpPr>
        <p:spPr>
          <a:xfrm>
            <a:off x="2175472" y="314553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53" name="Text Placeholder 7"/>
          <p:cNvSpPr>
            <a:spLocks noGrp="1"/>
          </p:cNvSpPr>
          <p:nvPr>
            <p:ph type="body" sz="quarter" idx="39" hasCustomPrompt="1"/>
          </p:nvPr>
        </p:nvSpPr>
        <p:spPr>
          <a:xfrm>
            <a:off x="3918936" y="314553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54" name="Text Placeholder 7"/>
          <p:cNvSpPr>
            <a:spLocks noGrp="1"/>
          </p:cNvSpPr>
          <p:nvPr>
            <p:ph type="body" sz="quarter" idx="40" hasCustomPrompt="1"/>
          </p:nvPr>
        </p:nvSpPr>
        <p:spPr>
          <a:xfrm>
            <a:off x="5662401" y="314553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55" name="Text Placeholder 7"/>
          <p:cNvSpPr>
            <a:spLocks noGrp="1"/>
          </p:cNvSpPr>
          <p:nvPr>
            <p:ph type="body" sz="quarter" idx="41" hasCustomPrompt="1"/>
          </p:nvPr>
        </p:nvSpPr>
        <p:spPr>
          <a:xfrm>
            <a:off x="7405866" y="3145538"/>
            <a:ext cx="1301577" cy="571500"/>
          </a:xfrm>
          <a:solidFill>
            <a:schemeClr val="accent1">
              <a:alpha val="85000"/>
            </a:schemeClr>
          </a:solidFill>
          <a:ln>
            <a:noFill/>
          </a:ln>
        </p:spPr>
        <p:txBody>
          <a:bodyPr anchor="ctr">
            <a:noAutofit/>
          </a:bodyPr>
          <a:lstStyle>
            <a:lvl1pPr algn="ctr">
              <a:lnSpc>
                <a:spcPct val="80000"/>
              </a:lnSpc>
              <a:spcBef>
                <a:spcPts val="0"/>
              </a:spcBef>
              <a:spcAft>
                <a:spcPts val="0"/>
              </a:spcAft>
              <a:defRPr sz="1800">
                <a:solidFill>
                  <a:schemeClr val="bg2"/>
                </a:solidFill>
              </a:defRPr>
            </a:lvl1pPr>
            <a:lvl2pPr algn="ctr">
              <a:lnSpc>
                <a:spcPct val="80000"/>
              </a:lnSpc>
              <a:spcBef>
                <a:spcPts val="0"/>
              </a:spcBef>
              <a:spcAft>
                <a:spcPts val="0"/>
              </a:spcAft>
              <a:defRPr sz="1600">
                <a:solidFill>
                  <a:schemeClr val="bg2"/>
                </a:solidFill>
              </a:defRPr>
            </a:lvl2pPr>
          </a:lstStyle>
          <a:p>
            <a:pPr lvl="0"/>
            <a:r>
              <a:rPr lang="en-US" dirty="0" smtClean="0"/>
              <a:t>Subject Title</a:t>
            </a:r>
          </a:p>
          <a:p>
            <a:pPr lvl="1"/>
            <a:r>
              <a:rPr lang="en-US" dirty="0" smtClean="0"/>
              <a:t>Second level</a:t>
            </a:r>
            <a:endParaRPr lang="en-GB" dirty="0"/>
          </a:p>
        </p:txBody>
      </p:sp>
    </p:spTree>
    <p:extLst>
      <p:ext uri="{BB962C8B-B14F-4D97-AF65-F5344CB8AC3E}">
        <p14:creationId xmlns:p14="http://schemas.microsoft.com/office/powerpoint/2010/main" val="333609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genda 2 or 4">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6" name="Picture Placeholder 5"/>
          <p:cNvSpPr>
            <a:spLocks noGrp="1"/>
          </p:cNvSpPr>
          <p:nvPr>
            <p:ph type="pic" sz="quarter" idx="10" hasCustomPrompt="1"/>
          </p:nvPr>
        </p:nvSpPr>
        <p:spPr>
          <a:xfrm>
            <a:off x="431800" y="1440000"/>
            <a:ext cx="1691928" cy="2160000"/>
          </a:xfrm>
          <a:noFill/>
          <a:effectLst/>
        </p:spPr>
        <p:txBody>
          <a:bodyPr>
            <a:normAutofit/>
          </a:bodyPr>
          <a:lstStyle>
            <a:lvl1pPr marL="0" marR="0" indent="0" algn="l" defTabSz="914377" rtl="0" eaLnBrk="1" fontAlgn="auto" latinLnBrk="0" hangingPunct="1">
              <a:lnSpc>
                <a:spcPct val="85000"/>
              </a:lnSpc>
              <a:spcBef>
                <a:spcPts val="0"/>
              </a:spcBef>
              <a:spcAft>
                <a:spcPts val="0"/>
              </a:spcAft>
              <a:buClrTx/>
              <a:buSzTx/>
              <a:buFont typeface="Arial" panose="020B0604020202020204" pitchFamily="34" charset="0"/>
              <a:buNone/>
              <a:tabLst/>
              <a:defRPr lang="en-GB" sz="1400" b="1" kern="1200" dirty="0">
                <a:solidFill>
                  <a:schemeClr val="tx1"/>
                </a:solidFill>
                <a:latin typeface="+mn-lt"/>
                <a:ea typeface="+mn-ea"/>
                <a:cs typeface="+mn-cs"/>
              </a:defRPr>
            </a:lvl1pPr>
          </a:lstStyle>
          <a:p>
            <a:r>
              <a:rPr lang="en-GB" dirty="0" smtClean="0"/>
              <a:t>Click icon, or paste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1" name="Picture Placeholder 5"/>
          <p:cNvSpPr>
            <a:spLocks noGrp="1"/>
          </p:cNvSpPr>
          <p:nvPr>
            <p:ph type="pic" sz="quarter" idx="12" hasCustomPrompt="1"/>
          </p:nvPr>
        </p:nvSpPr>
        <p:spPr>
          <a:xfrm>
            <a:off x="2626371" y="1440000"/>
            <a:ext cx="1691928" cy="2160000"/>
          </a:xfrm>
          <a:noFill/>
          <a:effectLst/>
        </p:spPr>
        <p:txBody>
          <a:bodyPr>
            <a:normAutofit/>
          </a:bodyPr>
          <a:lstStyle>
            <a:lvl1pPr marL="0" marR="0" indent="0" algn="l" defTabSz="914377" rtl="0" eaLnBrk="1" fontAlgn="auto" latinLnBrk="0" hangingPunct="1">
              <a:lnSpc>
                <a:spcPct val="85000"/>
              </a:lnSpc>
              <a:spcBef>
                <a:spcPts val="0"/>
              </a:spcBef>
              <a:spcAft>
                <a:spcPts val="0"/>
              </a:spcAft>
              <a:buClrTx/>
              <a:buSzTx/>
              <a:buFont typeface="Arial" panose="020B0604020202020204" pitchFamily="34" charset="0"/>
              <a:buNone/>
              <a:tabLst/>
              <a:defRPr lang="en-GB" sz="1400" b="1" kern="1200" dirty="0">
                <a:solidFill>
                  <a:schemeClr val="tx1"/>
                </a:solidFill>
                <a:latin typeface="+mn-lt"/>
                <a:ea typeface="+mn-ea"/>
                <a:cs typeface="+mn-cs"/>
              </a:defRPr>
            </a:lvl1pPr>
          </a:lstStyle>
          <a:p>
            <a:r>
              <a:rPr lang="en-GB" dirty="0" smtClean="0"/>
              <a:t>Click icon, or paste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5" name="Picture Placeholder 5"/>
          <p:cNvSpPr>
            <a:spLocks noGrp="1"/>
          </p:cNvSpPr>
          <p:nvPr>
            <p:ph type="pic" sz="quarter" idx="14" hasCustomPrompt="1"/>
          </p:nvPr>
        </p:nvSpPr>
        <p:spPr>
          <a:xfrm>
            <a:off x="7015511" y="1440000"/>
            <a:ext cx="1691928" cy="2160000"/>
          </a:xfrm>
          <a:noFill/>
          <a:effectLst/>
        </p:spPr>
        <p:txBody>
          <a:bodyPr>
            <a:normAutofit/>
          </a:bodyPr>
          <a:lstStyle>
            <a:lvl1pPr marL="0" marR="0" indent="0" algn="l" defTabSz="914377" rtl="0" eaLnBrk="1" fontAlgn="auto" latinLnBrk="0" hangingPunct="1">
              <a:lnSpc>
                <a:spcPct val="85000"/>
              </a:lnSpc>
              <a:spcBef>
                <a:spcPts val="0"/>
              </a:spcBef>
              <a:spcAft>
                <a:spcPts val="0"/>
              </a:spcAft>
              <a:buClrTx/>
              <a:buSzTx/>
              <a:buFont typeface="Arial" panose="020B0604020202020204" pitchFamily="34" charset="0"/>
              <a:buNone/>
              <a:tabLst/>
              <a:defRPr lang="en-GB" sz="1400" b="1" kern="1200" dirty="0">
                <a:solidFill>
                  <a:schemeClr val="tx1"/>
                </a:solidFill>
                <a:latin typeface="+mn-lt"/>
                <a:ea typeface="+mn-ea"/>
                <a:cs typeface="+mn-cs"/>
              </a:defRPr>
            </a:lvl1pPr>
          </a:lstStyle>
          <a:p>
            <a:r>
              <a:rPr lang="en-GB" dirty="0" smtClean="0"/>
              <a:t>Click icon, or paste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7" name="Picture Placeholder 5"/>
          <p:cNvSpPr>
            <a:spLocks noGrp="1"/>
          </p:cNvSpPr>
          <p:nvPr>
            <p:ph type="pic" sz="quarter" idx="16" hasCustomPrompt="1"/>
          </p:nvPr>
        </p:nvSpPr>
        <p:spPr>
          <a:xfrm>
            <a:off x="4820940" y="1440000"/>
            <a:ext cx="1691928" cy="2160000"/>
          </a:xfrm>
          <a:noFill/>
          <a:effectLst/>
        </p:spPr>
        <p:txBody>
          <a:bodyPr>
            <a:normAutofit/>
          </a:bodyPr>
          <a:lstStyle>
            <a:lvl1pPr marL="0" marR="0" indent="0" algn="l" defTabSz="914377" rtl="0" eaLnBrk="1" fontAlgn="auto" latinLnBrk="0" hangingPunct="1">
              <a:lnSpc>
                <a:spcPct val="85000"/>
              </a:lnSpc>
              <a:spcBef>
                <a:spcPts val="0"/>
              </a:spcBef>
              <a:spcAft>
                <a:spcPts val="0"/>
              </a:spcAft>
              <a:buClrTx/>
              <a:buSzTx/>
              <a:buFont typeface="Arial" panose="020B0604020202020204" pitchFamily="34" charset="0"/>
              <a:buNone/>
              <a:tabLst/>
              <a:defRPr lang="en-GB" sz="1400" b="1" kern="1200" dirty="0">
                <a:solidFill>
                  <a:schemeClr val="tx1"/>
                </a:solidFill>
                <a:latin typeface="+mn-lt"/>
                <a:ea typeface="+mn-ea"/>
                <a:cs typeface="+mn-cs"/>
              </a:defRPr>
            </a:lvl1pPr>
          </a:lstStyle>
          <a:p>
            <a:r>
              <a:rPr lang="en-GB" dirty="0" smtClean="0"/>
              <a:t>Click icon, or paste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9"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4" name="Text Placeholder 3"/>
          <p:cNvSpPr>
            <a:spLocks noGrp="1"/>
          </p:cNvSpPr>
          <p:nvPr>
            <p:ph type="body" sz="quarter" idx="20"/>
          </p:nvPr>
        </p:nvSpPr>
        <p:spPr>
          <a:xfrm>
            <a:off x="431800" y="3691469"/>
            <a:ext cx="1690688" cy="2160000"/>
          </a:xfrm>
        </p:spPr>
        <p:txBody>
          <a:bodyPr/>
          <a:lstStyle>
            <a:lvl1pPr algn="ctr">
              <a:defRPr sz="1600" b="0">
                <a:solidFill>
                  <a:schemeClr val="tx1"/>
                </a:solidFill>
              </a:defRPr>
            </a:lvl1pPr>
            <a:lvl2pPr algn="ctr">
              <a:defRPr sz="1400" b="0">
                <a:solidFill>
                  <a:schemeClr val="tx1"/>
                </a:solidFill>
              </a:defRPr>
            </a:lvl2pPr>
          </a:lstStyle>
          <a:p>
            <a:pPr lvl="0"/>
            <a:r>
              <a:rPr lang="en-US" smtClean="0"/>
              <a:t>Click to edit Master text styles</a:t>
            </a:r>
          </a:p>
          <a:p>
            <a:pPr lvl="1"/>
            <a:r>
              <a:rPr lang="en-US" smtClean="0"/>
              <a:t>Second level</a:t>
            </a:r>
          </a:p>
        </p:txBody>
      </p:sp>
      <p:sp>
        <p:nvSpPr>
          <p:cNvPr id="18" name="Text Placeholder 3"/>
          <p:cNvSpPr>
            <a:spLocks noGrp="1"/>
          </p:cNvSpPr>
          <p:nvPr>
            <p:ph type="body" sz="quarter" idx="21"/>
          </p:nvPr>
        </p:nvSpPr>
        <p:spPr>
          <a:xfrm>
            <a:off x="2626783" y="3691469"/>
            <a:ext cx="1690688" cy="2160000"/>
          </a:xfrm>
        </p:spPr>
        <p:txBody>
          <a:bodyPr/>
          <a:lstStyle>
            <a:lvl1pPr algn="ctr">
              <a:defRPr sz="1600" b="0">
                <a:solidFill>
                  <a:schemeClr val="tx1"/>
                </a:solidFill>
              </a:defRPr>
            </a:lvl1pPr>
            <a:lvl2pPr algn="ctr">
              <a:defRPr sz="1400" b="0">
                <a:solidFill>
                  <a:schemeClr val="tx1"/>
                </a:solidFill>
              </a:defRPr>
            </a:lvl2pPr>
          </a:lstStyle>
          <a:p>
            <a:pPr lvl="0"/>
            <a:r>
              <a:rPr lang="en-US" smtClean="0"/>
              <a:t>Click to edit Master text styles</a:t>
            </a:r>
          </a:p>
          <a:p>
            <a:pPr lvl="1"/>
            <a:r>
              <a:rPr lang="en-US" smtClean="0"/>
              <a:t>Second level</a:t>
            </a:r>
          </a:p>
        </p:txBody>
      </p:sp>
      <p:sp>
        <p:nvSpPr>
          <p:cNvPr id="26" name="Text Placeholder 3"/>
          <p:cNvSpPr>
            <a:spLocks noGrp="1"/>
          </p:cNvSpPr>
          <p:nvPr>
            <p:ph type="body" sz="quarter" idx="22"/>
          </p:nvPr>
        </p:nvSpPr>
        <p:spPr>
          <a:xfrm>
            <a:off x="4821768" y="3691469"/>
            <a:ext cx="1690688" cy="2160000"/>
          </a:xfrm>
        </p:spPr>
        <p:txBody>
          <a:bodyPr/>
          <a:lstStyle>
            <a:lvl1pPr algn="ctr">
              <a:defRPr sz="1600" b="0">
                <a:solidFill>
                  <a:schemeClr val="tx1"/>
                </a:solidFill>
              </a:defRPr>
            </a:lvl1pPr>
            <a:lvl2pPr algn="ctr">
              <a:defRPr sz="1400" b="0">
                <a:solidFill>
                  <a:schemeClr val="tx1"/>
                </a:solidFill>
              </a:defRPr>
            </a:lvl2pPr>
          </a:lstStyle>
          <a:p>
            <a:pPr lvl="0"/>
            <a:r>
              <a:rPr lang="en-US" smtClean="0"/>
              <a:t>Click to edit Master text styles</a:t>
            </a:r>
          </a:p>
          <a:p>
            <a:pPr lvl="1"/>
            <a:r>
              <a:rPr lang="en-US" smtClean="0"/>
              <a:t>Second level</a:t>
            </a:r>
          </a:p>
        </p:txBody>
      </p:sp>
      <p:sp>
        <p:nvSpPr>
          <p:cNvPr id="27" name="Text Placeholder 3"/>
          <p:cNvSpPr>
            <a:spLocks noGrp="1"/>
          </p:cNvSpPr>
          <p:nvPr>
            <p:ph type="body" sz="quarter" idx="23"/>
          </p:nvPr>
        </p:nvSpPr>
        <p:spPr>
          <a:xfrm>
            <a:off x="7016751" y="3691469"/>
            <a:ext cx="1690688" cy="2160000"/>
          </a:xfrm>
        </p:spPr>
        <p:txBody>
          <a:bodyPr/>
          <a:lstStyle>
            <a:lvl1pPr algn="ctr">
              <a:defRPr sz="1600" b="0">
                <a:solidFill>
                  <a:schemeClr val="tx1"/>
                </a:solidFill>
              </a:defRPr>
            </a:lvl1pPr>
            <a:lvl2pPr algn="ctr">
              <a:defRPr sz="1400" b="0">
                <a:solidFill>
                  <a:schemeClr val="tx1"/>
                </a:solidFill>
              </a:defRPr>
            </a:lvl2pPr>
          </a:lstStyle>
          <a:p>
            <a:pPr lvl="0"/>
            <a:r>
              <a:rPr lang="en-US" smtClean="0"/>
              <a:t>Click to edit Master text styles</a:t>
            </a:r>
          </a:p>
          <a:p>
            <a:pPr lvl="1"/>
            <a:r>
              <a:rPr lang="en-US" smtClean="0"/>
              <a:t>Second level</a:t>
            </a:r>
          </a:p>
        </p:txBody>
      </p:sp>
      <p:sp>
        <p:nvSpPr>
          <p:cNvPr id="28" name="Text Placeholder 7"/>
          <p:cNvSpPr>
            <a:spLocks noGrp="1"/>
          </p:cNvSpPr>
          <p:nvPr>
            <p:ph type="body" sz="quarter" idx="11" hasCustomPrompt="1"/>
          </p:nvPr>
        </p:nvSpPr>
        <p:spPr>
          <a:xfrm>
            <a:off x="432003" y="5165959"/>
            <a:ext cx="1691211"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29" name="Text Placeholder 7"/>
          <p:cNvSpPr>
            <a:spLocks noGrp="1"/>
          </p:cNvSpPr>
          <p:nvPr>
            <p:ph type="body" sz="quarter" idx="17" hasCustomPrompt="1"/>
          </p:nvPr>
        </p:nvSpPr>
        <p:spPr>
          <a:xfrm>
            <a:off x="2626747" y="5165959"/>
            <a:ext cx="1691211"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0" name="Text Placeholder 7"/>
          <p:cNvSpPr>
            <a:spLocks noGrp="1"/>
          </p:cNvSpPr>
          <p:nvPr>
            <p:ph type="body" sz="quarter" idx="18" hasCustomPrompt="1"/>
          </p:nvPr>
        </p:nvSpPr>
        <p:spPr>
          <a:xfrm>
            <a:off x="4821487" y="5165959"/>
            <a:ext cx="1691211"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1" name="Text Placeholder 7"/>
          <p:cNvSpPr>
            <a:spLocks noGrp="1"/>
          </p:cNvSpPr>
          <p:nvPr>
            <p:ph type="body" sz="quarter" idx="19" hasCustomPrompt="1"/>
          </p:nvPr>
        </p:nvSpPr>
        <p:spPr>
          <a:xfrm>
            <a:off x="7016231" y="5165959"/>
            <a:ext cx="1691211"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Tree>
    <p:extLst>
      <p:ext uri="{BB962C8B-B14F-4D97-AF65-F5344CB8AC3E}">
        <p14:creationId xmlns:p14="http://schemas.microsoft.com/office/powerpoint/2010/main" val="261623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genda 3 or 5">
    <p:spTree>
      <p:nvGrpSpPr>
        <p:cNvPr id="1" name=""/>
        <p:cNvGrpSpPr/>
        <p:nvPr/>
      </p:nvGrpSpPr>
      <p:grpSpPr>
        <a:xfrm>
          <a:off x="0" y="0"/>
          <a:ext cx="0" cy="0"/>
          <a:chOff x="0" y="0"/>
          <a:chExt cx="0" cy="0"/>
        </a:xfrm>
      </p:grpSpPr>
      <p:sp>
        <p:nvSpPr>
          <p:cNvPr id="2" name="Title 1"/>
          <p:cNvSpPr>
            <a:spLocks noGrp="1"/>
          </p:cNvSpPr>
          <p:nvPr>
            <p:ph type="title"/>
          </p:nvPr>
        </p:nvSpPr>
        <p:spPr>
          <a:xfrm>
            <a:off x="432001" y="384001"/>
            <a:ext cx="6588272" cy="764744"/>
          </a:xfrm>
        </p:spPr>
        <p:txBody>
          <a:bodyPr/>
          <a:lstStyle>
            <a:lvl1pPr>
              <a:defRPr>
                <a:solidFill>
                  <a:srgbClr val="000F5E"/>
                </a:solidFill>
              </a:defRPr>
            </a:lvl1pPr>
          </a:lstStyle>
          <a:p>
            <a:r>
              <a:rPr lang="en-US" smtClean="0"/>
              <a:t>Click to edit Master title style</a:t>
            </a:r>
            <a:endParaRPr lang="en-GB" dirty="0"/>
          </a:p>
        </p:txBody>
      </p:sp>
      <p:sp>
        <p:nvSpPr>
          <p:cNvPr id="6" name="Picture Placeholder 5"/>
          <p:cNvSpPr>
            <a:spLocks noGrp="1"/>
          </p:cNvSpPr>
          <p:nvPr>
            <p:ph type="pic" sz="quarter" idx="10" hasCustomPrompt="1"/>
          </p:nvPr>
        </p:nvSpPr>
        <p:spPr>
          <a:xfrm>
            <a:off x="431800" y="1440000"/>
            <a:ext cx="1475904" cy="2160000"/>
          </a:xfrm>
          <a:noFill/>
          <a:effectLst/>
        </p:spPr>
        <p:txBody>
          <a:bodyPr>
            <a:normAutofit/>
          </a:bodyPr>
          <a:lstStyle>
            <a:lvl1pPr marL="0" indent="0" algn="l" defTabSz="914377" rtl="0" eaLnBrk="1" latinLnBrk="0" hangingPunct="1">
              <a:lnSpc>
                <a:spcPct val="85000"/>
              </a:lnSpc>
              <a:spcBef>
                <a:spcPts val="0"/>
              </a:spcBef>
              <a:spcAft>
                <a:spcPts val="0"/>
              </a:spcAft>
              <a:buFont typeface="Arial" panose="020B0604020202020204" pitchFamily="34" charset="0"/>
              <a:buNone/>
              <a:defRPr lang="en-GB" sz="1400" b="1" kern="1200" dirty="0">
                <a:solidFill>
                  <a:schemeClr val="tx1"/>
                </a:solidFill>
                <a:latin typeface="+mn-lt"/>
                <a:ea typeface="+mn-ea"/>
                <a:cs typeface="+mn-cs"/>
              </a:defRPr>
            </a:lvl1pPr>
          </a:lstStyle>
          <a:p>
            <a:r>
              <a:rPr lang="en-GB" dirty="0" smtClean="0"/>
              <a:t>Click icon, or paste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1" name="Picture Placeholder 5"/>
          <p:cNvSpPr>
            <a:spLocks noGrp="1"/>
          </p:cNvSpPr>
          <p:nvPr>
            <p:ph type="pic" sz="quarter" idx="12" hasCustomPrompt="1"/>
          </p:nvPr>
        </p:nvSpPr>
        <p:spPr>
          <a:xfrm>
            <a:off x="2131735" y="1440000"/>
            <a:ext cx="1475904" cy="2160000"/>
          </a:xfrm>
          <a:noFill/>
          <a:effectLst/>
        </p:spPr>
        <p:txBody>
          <a:bodyPr>
            <a:normAutofit/>
          </a:bodyPr>
          <a:lstStyle>
            <a:lvl1pPr marL="0" marR="0" indent="0" algn="l" defTabSz="914377" rtl="0" eaLnBrk="1" fontAlgn="auto" latinLnBrk="0" hangingPunct="1">
              <a:lnSpc>
                <a:spcPct val="85000"/>
              </a:lnSpc>
              <a:spcBef>
                <a:spcPts val="0"/>
              </a:spcBef>
              <a:spcAft>
                <a:spcPts val="0"/>
              </a:spcAft>
              <a:buClrTx/>
              <a:buSzTx/>
              <a:buFont typeface="Arial" panose="020B0604020202020204" pitchFamily="34" charset="0"/>
              <a:buNone/>
              <a:tabLst/>
              <a:defRPr lang="en-GB" sz="1400" b="1" kern="1200" dirty="0">
                <a:solidFill>
                  <a:schemeClr val="tx1"/>
                </a:solidFill>
                <a:latin typeface="+mn-lt"/>
                <a:ea typeface="+mn-ea"/>
                <a:cs typeface="+mn-cs"/>
              </a:defRPr>
            </a:lvl1pPr>
          </a:lstStyle>
          <a:p>
            <a:r>
              <a:rPr lang="en-GB" dirty="0" smtClean="0"/>
              <a:t>Click icon, or paste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5" name="Picture Placeholder 5"/>
          <p:cNvSpPr>
            <a:spLocks noGrp="1"/>
          </p:cNvSpPr>
          <p:nvPr>
            <p:ph type="pic" sz="quarter" idx="14" hasCustomPrompt="1"/>
          </p:nvPr>
        </p:nvSpPr>
        <p:spPr>
          <a:xfrm>
            <a:off x="7231535" y="1440000"/>
            <a:ext cx="1475904" cy="2160000"/>
          </a:xfrm>
          <a:noFill/>
          <a:effectLst/>
        </p:spPr>
        <p:txBody>
          <a:bodyPr>
            <a:normAutofit/>
          </a:bodyPr>
          <a:lstStyle>
            <a:lvl1pPr marL="0" marR="0" indent="0" algn="l" defTabSz="914377" rtl="0" eaLnBrk="1" fontAlgn="auto" latinLnBrk="0" hangingPunct="1">
              <a:lnSpc>
                <a:spcPct val="85000"/>
              </a:lnSpc>
              <a:spcBef>
                <a:spcPts val="0"/>
              </a:spcBef>
              <a:spcAft>
                <a:spcPts val="0"/>
              </a:spcAft>
              <a:buClrTx/>
              <a:buSzTx/>
              <a:buFont typeface="Arial" panose="020B0604020202020204" pitchFamily="34" charset="0"/>
              <a:buNone/>
              <a:tabLst/>
              <a:defRPr lang="en-GB" sz="1400" b="1" kern="1200" dirty="0">
                <a:solidFill>
                  <a:schemeClr val="tx1"/>
                </a:solidFill>
                <a:latin typeface="+mn-lt"/>
                <a:ea typeface="+mn-ea"/>
                <a:cs typeface="+mn-cs"/>
              </a:defRPr>
            </a:lvl1pPr>
          </a:lstStyle>
          <a:p>
            <a:r>
              <a:rPr lang="en-GB" dirty="0" smtClean="0"/>
              <a:t>Click icon, or paste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7" name="Picture Placeholder 5"/>
          <p:cNvSpPr>
            <a:spLocks noGrp="1"/>
          </p:cNvSpPr>
          <p:nvPr>
            <p:ph type="pic" sz="quarter" idx="16" hasCustomPrompt="1"/>
          </p:nvPr>
        </p:nvSpPr>
        <p:spPr>
          <a:xfrm>
            <a:off x="3831668" y="1440000"/>
            <a:ext cx="1475904" cy="2160000"/>
          </a:xfrm>
          <a:noFill/>
          <a:effectLst/>
        </p:spPr>
        <p:txBody>
          <a:bodyPr>
            <a:normAutofit/>
          </a:bodyPr>
          <a:lstStyle>
            <a:lvl1pPr marL="0" marR="0" indent="0" algn="l" defTabSz="914377" rtl="0" eaLnBrk="1" fontAlgn="auto" latinLnBrk="0" hangingPunct="1">
              <a:lnSpc>
                <a:spcPct val="85000"/>
              </a:lnSpc>
              <a:spcBef>
                <a:spcPts val="0"/>
              </a:spcBef>
              <a:spcAft>
                <a:spcPts val="0"/>
              </a:spcAft>
              <a:buClrTx/>
              <a:buSzTx/>
              <a:buFont typeface="Arial" panose="020B0604020202020204" pitchFamily="34" charset="0"/>
              <a:buNone/>
              <a:tabLst/>
              <a:defRPr lang="en-GB" sz="1400" b="1" kern="1200" dirty="0">
                <a:solidFill>
                  <a:schemeClr val="tx1"/>
                </a:solidFill>
                <a:latin typeface="+mn-lt"/>
                <a:ea typeface="+mn-ea"/>
                <a:cs typeface="+mn-cs"/>
              </a:defRPr>
            </a:lvl1pPr>
          </a:lstStyle>
          <a:p>
            <a:r>
              <a:rPr lang="en-GB" dirty="0" smtClean="0"/>
              <a:t>Click icon, or paste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19" name="Picture Placeholder 5"/>
          <p:cNvSpPr>
            <a:spLocks noGrp="1"/>
          </p:cNvSpPr>
          <p:nvPr>
            <p:ph type="pic" sz="quarter" idx="18" hasCustomPrompt="1"/>
          </p:nvPr>
        </p:nvSpPr>
        <p:spPr>
          <a:xfrm>
            <a:off x="5531603" y="1440000"/>
            <a:ext cx="1475904" cy="2160000"/>
          </a:xfrm>
          <a:noFill/>
          <a:effectLst/>
        </p:spPr>
        <p:txBody>
          <a:bodyPr>
            <a:normAutofit/>
          </a:bodyPr>
          <a:lstStyle>
            <a:lvl1pPr marL="0" marR="0" indent="0" algn="l" defTabSz="914377" rtl="0" eaLnBrk="1" fontAlgn="auto" latinLnBrk="0" hangingPunct="1">
              <a:lnSpc>
                <a:spcPct val="85000"/>
              </a:lnSpc>
              <a:spcBef>
                <a:spcPts val="0"/>
              </a:spcBef>
              <a:spcAft>
                <a:spcPts val="0"/>
              </a:spcAft>
              <a:buClrTx/>
              <a:buSzTx/>
              <a:buFont typeface="Arial" panose="020B0604020202020204" pitchFamily="34" charset="0"/>
              <a:buNone/>
              <a:tabLst/>
              <a:defRPr lang="en-GB" sz="1400" b="1" kern="1200" dirty="0">
                <a:solidFill>
                  <a:schemeClr val="tx1"/>
                </a:solidFill>
                <a:latin typeface="+mn-lt"/>
                <a:ea typeface="+mn-ea"/>
                <a:cs typeface="+mn-cs"/>
              </a:defRPr>
            </a:lvl1pPr>
          </a:lstStyle>
          <a:p>
            <a:r>
              <a:rPr lang="en-GB" dirty="0" smtClean="0"/>
              <a:t>Click icon, or paste image of speaker.</a:t>
            </a:r>
            <a:br>
              <a:rPr lang="en-GB" dirty="0" smtClean="0"/>
            </a:br>
            <a:r>
              <a:rPr lang="en-GB" dirty="0" smtClean="0"/>
              <a:t/>
            </a:r>
            <a:br>
              <a:rPr lang="en-GB" dirty="0" smtClean="0"/>
            </a:br>
            <a:r>
              <a:rPr lang="en-GB" dirty="0" smtClean="0"/>
              <a:t>THEN:</a:t>
            </a:r>
            <a:br>
              <a:rPr lang="en-GB" dirty="0" smtClean="0"/>
            </a:br>
            <a:r>
              <a:rPr lang="en-GB" dirty="0" smtClean="0"/>
              <a:t>“Reset slide” or right click &amp; “send to back” all images</a:t>
            </a:r>
            <a:endParaRPr lang="en-GB" dirty="0"/>
          </a:p>
        </p:txBody>
      </p:sp>
      <p:sp>
        <p:nvSpPr>
          <p:cNvPr id="30"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defRPr lang="en-GB" smtClean="0"/>
            </a:lvl1pPr>
          </a:lstStyle>
          <a:p>
            <a:fld id="{84D111C9-AE51-4082-9409-505987EEA9A7}" type="slidenum">
              <a:rPr lang="en-GB" smtClean="0"/>
              <a:pPr/>
              <a:t>‹#›</a:t>
            </a:fld>
            <a:endParaRPr lang="en-GB" dirty="0"/>
          </a:p>
        </p:txBody>
      </p:sp>
      <p:sp>
        <p:nvSpPr>
          <p:cNvPr id="18" name="Text Placeholder 3"/>
          <p:cNvSpPr>
            <a:spLocks noGrp="1"/>
          </p:cNvSpPr>
          <p:nvPr>
            <p:ph type="body" sz="quarter" idx="23"/>
          </p:nvPr>
        </p:nvSpPr>
        <p:spPr>
          <a:xfrm>
            <a:off x="431806" y="3691469"/>
            <a:ext cx="1475903" cy="2160000"/>
          </a:xfrm>
        </p:spPr>
        <p:txBody>
          <a:bodyPr/>
          <a:lstStyle>
            <a:lvl1pPr algn="ctr">
              <a:defRPr sz="1600" b="0">
                <a:solidFill>
                  <a:schemeClr val="tx1"/>
                </a:solidFill>
              </a:defRPr>
            </a:lvl1pPr>
            <a:lvl2pPr algn="ctr">
              <a:defRPr sz="1400" b="0">
                <a:solidFill>
                  <a:schemeClr val="tx1"/>
                </a:solidFill>
              </a:defRPr>
            </a:lvl2pPr>
          </a:lstStyle>
          <a:p>
            <a:pPr lvl="0"/>
            <a:r>
              <a:rPr lang="en-US" smtClean="0"/>
              <a:t>Click to edit Master text styles</a:t>
            </a:r>
          </a:p>
          <a:p>
            <a:pPr lvl="1"/>
            <a:r>
              <a:rPr lang="en-US" smtClean="0"/>
              <a:t>Second level</a:t>
            </a:r>
          </a:p>
        </p:txBody>
      </p:sp>
      <p:sp>
        <p:nvSpPr>
          <p:cNvPr id="20" name="Text Placeholder 3"/>
          <p:cNvSpPr>
            <a:spLocks noGrp="1"/>
          </p:cNvSpPr>
          <p:nvPr>
            <p:ph type="body" sz="quarter" idx="24"/>
          </p:nvPr>
        </p:nvSpPr>
        <p:spPr>
          <a:xfrm>
            <a:off x="2131031" y="3691469"/>
            <a:ext cx="1475903" cy="2160000"/>
          </a:xfrm>
        </p:spPr>
        <p:txBody>
          <a:bodyPr/>
          <a:lstStyle>
            <a:lvl1pPr algn="ctr">
              <a:defRPr sz="1600" b="0">
                <a:solidFill>
                  <a:schemeClr val="tx1"/>
                </a:solidFill>
              </a:defRPr>
            </a:lvl1pPr>
            <a:lvl2pPr algn="ctr">
              <a:defRPr sz="1400" b="0">
                <a:solidFill>
                  <a:schemeClr val="tx1"/>
                </a:solidFill>
              </a:defRPr>
            </a:lvl2pPr>
          </a:lstStyle>
          <a:p>
            <a:pPr lvl="0"/>
            <a:r>
              <a:rPr lang="en-US" smtClean="0"/>
              <a:t>Click to edit Master text styles</a:t>
            </a:r>
          </a:p>
          <a:p>
            <a:pPr lvl="1"/>
            <a:r>
              <a:rPr lang="en-US" smtClean="0"/>
              <a:t>Second level</a:t>
            </a:r>
          </a:p>
        </p:txBody>
      </p:sp>
      <p:sp>
        <p:nvSpPr>
          <p:cNvPr id="21" name="Text Placeholder 3"/>
          <p:cNvSpPr>
            <a:spLocks noGrp="1"/>
          </p:cNvSpPr>
          <p:nvPr>
            <p:ph type="body" sz="quarter" idx="25"/>
          </p:nvPr>
        </p:nvSpPr>
        <p:spPr>
          <a:xfrm>
            <a:off x="3830258" y="3691469"/>
            <a:ext cx="1475903" cy="2160000"/>
          </a:xfrm>
        </p:spPr>
        <p:txBody>
          <a:bodyPr/>
          <a:lstStyle>
            <a:lvl1pPr algn="ctr">
              <a:defRPr sz="1600" b="0">
                <a:solidFill>
                  <a:schemeClr val="tx1"/>
                </a:solidFill>
              </a:defRPr>
            </a:lvl1pPr>
            <a:lvl2pPr algn="ctr">
              <a:defRPr sz="1400" b="0">
                <a:solidFill>
                  <a:schemeClr val="tx1"/>
                </a:solidFill>
              </a:defRPr>
            </a:lvl2pPr>
          </a:lstStyle>
          <a:p>
            <a:pPr lvl="0"/>
            <a:r>
              <a:rPr lang="en-US" smtClean="0"/>
              <a:t>Click to edit Master text styles</a:t>
            </a:r>
          </a:p>
          <a:p>
            <a:pPr lvl="1"/>
            <a:r>
              <a:rPr lang="en-US" smtClean="0"/>
              <a:t>Second level</a:t>
            </a:r>
          </a:p>
        </p:txBody>
      </p:sp>
      <p:sp>
        <p:nvSpPr>
          <p:cNvPr id="31" name="Text Placeholder 3"/>
          <p:cNvSpPr>
            <a:spLocks noGrp="1"/>
          </p:cNvSpPr>
          <p:nvPr>
            <p:ph type="body" sz="quarter" idx="26"/>
          </p:nvPr>
        </p:nvSpPr>
        <p:spPr>
          <a:xfrm>
            <a:off x="5529483" y="3691469"/>
            <a:ext cx="1475903" cy="2160000"/>
          </a:xfrm>
        </p:spPr>
        <p:txBody>
          <a:bodyPr/>
          <a:lstStyle>
            <a:lvl1pPr algn="ctr">
              <a:defRPr sz="1600" b="0">
                <a:solidFill>
                  <a:schemeClr val="tx1"/>
                </a:solidFill>
              </a:defRPr>
            </a:lvl1pPr>
            <a:lvl2pPr algn="ctr">
              <a:defRPr sz="1400" b="0">
                <a:solidFill>
                  <a:schemeClr val="tx1"/>
                </a:solidFill>
              </a:defRPr>
            </a:lvl2pPr>
          </a:lstStyle>
          <a:p>
            <a:pPr lvl="0"/>
            <a:r>
              <a:rPr lang="en-US" smtClean="0"/>
              <a:t>Click to edit Master text styles</a:t>
            </a:r>
          </a:p>
          <a:p>
            <a:pPr lvl="1"/>
            <a:r>
              <a:rPr lang="en-US" smtClean="0"/>
              <a:t>Second level</a:t>
            </a:r>
          </a:p>
        </p:txBody>
      </p:sp>
      <p:sp>
        <p:nvSpPr>
          <p:cNvPr id="32" name="Text Placeholder 3"/>
          <p:cNvSpPr>
            <a:spLocks noGrp="1"/>
          </p:cNvSpPr>
          <p:nvPr>
            <p:ph type="body" sz="quarter" idx="27"/>
          </p:nvPr>
        </p:nvSpPr>
        <p:spPr>
          <a:xfrm>
            <a:off x="7228710" y="3691469"/>
            <a:ext cx="1475903" cy="2160000"/>
          </a:xfrm>
        </p:spPr>
        <p:txBody>
          <a:bodyPr/>
          <a:lstStyle>
            <a:lvl1pPr algn="ctr">
              <a:defRPr sz="1600" b="0">
                <a:solidFill>
                  <a:schemeClr val="tx1"/>
                </a:solidFill>
              </a:defRPr>
            </a:lvl1pPr>
            <a:lvl2pPr algn="ctr">
              <a:defRPr sz="1400" b="0">
                <a:solidFill>
                  <a:schemeClr val="tx1"/>
                </a:solidFill>
              </a:defRPr>
            </a:lvl2pPr>
          </a:lstStyle>
          <a:p>
            <a:pPr lvl="0"/>
            <a:r>
              <a:rPr lang="en-US" smtClean="0"/>
              <a:t>Click to edit Master text styles</a:t>
            </a:r>
          </a:p>
          <a:p>
            <a:pPr lvl="1"/>
            <a:r>
              <a:rPr lang="en-US" smtClean="0"/>
              <a:t>Second level</a:t>
            </a:r>
          </a:p>
        </p:txBody>
      </p:sp>
      <p:sp>
        <p:nvSpPr>
          <p:cNvPr id="33" name="Text Placeholder 7"/>
          <p:cNvSpPr>
            <a:spLocks noGrp="1"/>
          </p:cNvSpPr>
          <p:nvPr>
            <p:ph type="body" sz="quarter" idx="11" hasCustomPrompt="1"/>
          </p:nvPr>
        </p:nvSpPr>
        <p:spPr>
          <a:xfrm>
            <a:off x="432006" y="5165959"/>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4" name="Text Placeholder 7"/>
          <p:cNvSpPr>
            <a:spLocks noGrp="1"/>
          </p:cNvSpPr>
          <p:nvPr>
            <p:ph type="body" sz="quarter" idx="19" hasCustomPrompt="1"/>
          </p:nvPr>
        </p:nvSpPr>
        <p:spPr>
          <a:xfrm>
            <a:off x="2131938" y="5165959"/>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5" name="Text Placeholder 7"/>
          <p:cNvSpPr>
            <a:spLocks noGrp="1"/>
          </p:cNvSpPr>
          <p:nvPr>
            <p:ph type="body" sz="quarter" idx="20" hasCustomPrompt="1"/>
          </p:nvPr>
        </p:nvSpPr>
        <p:spPr>
          <a:xfrm>
            <a:off x="3831873" y="5165959"/>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6" name="Text Placeholder 7"/>
          <p:cNvSpPr>
            <a:spLocks noGrp="1"/>
          </p:cNvSpPr>
          <p:nvPr>
            <p:ph type="body" sz="quarter" idx="21" hasCustomPrompt="1"/>
          </p:nvPr>
        </p:nvSpPr>
        <p:spPr>
          <a:xfrm>
            <a:off x="5531806" y="5165959"/>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
        <p:nvSpPr>
          <p:cNvPr id="37" name="Text Placeholder 7"/>
          <p:cNvSpPr>
            <a:spLocks noGrp="1"/>
          </p:cNvSpPr>
          <p:nvPr>
            <p:ph type="body" sz="quarter" idx="22" hasCustomPrompt="1"/>
          </p:nvPr>
        </p:nvSpPr>
        <p:spPr>
          <a:xfrm>
            <a:off x="7231741" y="5165959"/>
            <a:ext cx="1475703" cy="673100"/>
          </a:xfrm>
          <a:solidFill>
            <a:schemeClr val="accent1">
              <a:alpha val="85000"/>
            </a:schemeClr>
          </a:solidFill>
          <a:ln>
            <a:noFill/>
          </a:ln>
        </p:spPr>
        <p:txBody>
          <a:bodyPr anchor="ctr">
            <a:noAutofit/>
          </a:bodyPr>
          <a:lstStyle>
            <a:lvl1pPr algn="ctr">
              <a:lnSpc>
                <a:spcPct val="85000"/>
              </a:lnSpc>
              <a:spcBef>
                <a:spcPts val="0"/>
              </a:spcBef>
              <a:spcAft>
                <a:spcPts val="200"/>
              </a:spcAft>
              <a:defRPr sz="1800">
                <a:solidFill>
                  <a:schemeClr val="bg2"/>
                </a:solidFill>
              </a:defRPr>
            </a:lvl1pPr>
            <a:lvl2pPr algn="ctr">
              <a:lnSpc>
                <a:spcPct val="85000"/>
              </a:lnSpc>
              <a:spcBef>
                <a:spcPts val="0"/>
              </a:spcBef>
              <a:spcAft>
                <a:spcPts val="200"/>
              </a:spcAft>
              <a:defRPr sz="1600">
                <a:solidFill>
                  <a:schemeClr val="bg2"/>
                </a:solidFill>
              </a:defRPr>
            </a:lvl2pPr>
          </a:lstStyle>
          <a:p>
            <a:pPr lvl="0"/>
            <a:r>
              <a:rPr lang="en-US" dirty="0" smtClean="0"/>
              <a:t>Subject Title</a:t>
            </a:r>
          </a:p>
          <a:p>
            <a:pPr lvl="1"/>
            <a:r>
              <a:rPr lang="en-US" dirty="0" smtClean="0"/>
              <a:t>Second level</a:t>
            </a:r>
            <a:endParaRPr lang="en-GB" dirty="0"/>
          </a:p>
        </p:txBody>
      </p:sp>
    </p:spTree>
    <p:extLst>
      <p:ext uri="{BB962C8B-B14F-4D97-AF65-F5344CB8AC3E}">
        <p14:creationId xmlns:p14="http://schemas.microsoft.com/office/powerpoint/2010/main" val="28448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384001"/>
            <a:ext cx="6516264" cy="764744"/>
          </a:xfrm>
          <a:prstGeom prst="rect">
            <a:avLst/>
          </a:prstGeom>
        </p:spPr>
        <p:txBody>
          <a:bodyPr vert="horz" wrap="squar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005" y="1260000"/>
            <a:ext cx="8275439" cy="4800000"/>
          </a:xfrm>
          <a:prstGeom prst="rect">
            <a:avLst/>
          </a:prstGeom>
        </p:spPr>
        <p:txBody>
          <a:bodyPr vert="horz" wrap="square"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167439" y="6501341"/>
            <a:ext cx="540000" cy="216000"/>
          </a:xfrm>
          <a:prstGeom prst="rect">
            <a:avLst/>
          </a:prstGeom>
        </p:spPr>
        <p:txBody>
          <a:bodyPr vert="horz" wrap="square" lIns="0" tIns="0" rIns="0" bIns="0" rtlCol="0" anchor="t" anchorCtr="0"/>
          <a:lstStyle>
            <a:lvl1pPr algn="r">
              <a:lnSpc>
                <a:spcPts val="1100"/>
              </a:lnSpc>
              <a:defRPr sz="900" b="0">
                <a:solidFill>
                  <a:schemeClr val="tx1"/>
                </a:solidFill>
              </a:defRPr>
            </a:lvl1pPr>
          </a:lstStyle>
          <a:p>
            <a:fld id="{84D111C9-AE51-4082-9409-505987EEA9A7}" type="slidenum">
              <a:rPr lang="en-GB" smtClean="0"/>
              <a:pPr/>
              <a:t>‹#›</a:t>
            </a:fld>
            <a:endParaRPr lang="en-GB" dirty="0"/>
          </a:p>
        </p:txBody>
      </p:sp>
      <p:sp>
        <p:nvSpPr>
          <p:cNvPr id="8" name="TextBox 7"/>
          <p:cNvSpPr txBox="1"/>
          <p:nvPr/>
        </p:nvSpPr>
        <p:spPr>
          <a:xfrm>
            <a:off x="0" y="0"/>
            <a:ext cx="9144000" cy="292384"/>
          </a:xfrm>
          <a:prstGeom prst="rect">
            <a:avLst/>
          </a:prstGeom>
          <a:noFill/>
        </p:spPr>
        <p:txBody>
          <a:bodyPr wrap="square" lIns="121917" tIns="60958" rIns="121917" bIns="60958" rtlCol="0">
            <a:spAutoFit/>
          </a:bodyPr>
          <a:lstStyle/>
          <a:p>
            <a:pPr algn="ctr"/>
            <a:r>
              <a:rPr lang="en-GB" sz="1100" b="1" dirty="0" smtClean="0">
                <a:solidFill>
                  <a:srgbClr val="FF0000"/>
                </a:solidFill>
              </a:rPr>
              <a:t>SECURITY CLASSIFICATION</a:t>
            </a:r>
            <a:r>
              <a:rPr lang="en-GB" sz="1100" b="1" baseline="0" dirty="0" smtClean="0">
                <a:solidFill>
                  <a:srgbClr val="FF0000"/>
                </a:solidFill>
              </a:rPr>
              <a:t> – IN STRICT CONFIDENCE</a:t>
            </a:r>
            <a:endParaRPr lang="en-GB" sz="1100" b="1" dirty="0">
              <a:solidFill>
                <a:srgbClr val="FF0000"/>
              </a:solidFill>
            </a:endParaRPr>
          </a:p>
        </p:txBody>
      </p:sp>
      <p:sp>
        <p:nvSpPr>
          <p:cNvPr id="9" name="TextBox 8"/>
          <p:cNvSpPr txBox="1"/>
          <p:nvPr/>
        </p:nvSpPr>
        <p:spPr>
          <a:xfrm>
            <a:off x="0" y="6568839"/>
            <a:ext cx="9144000" cy="292384"/>
          </a:xfrm>
          <a:prstGeom prst="rect">
            <a:avLst/>
          </a:prstGeom>
          <a:noFill/>
        </p:spPr>
        <p:txBody>
          <a:bodyPr wrap="square" lIns="121917" tIns="60958" rIns="121917" bIns="60958" rtlCol="0">
            <a:spAutoFit/>
          </a:bodyPr>
          <a:lstStyle/>
          <a:p>
            <a:pPr algn="ctr"/>
            <a:r>
              <a:rPr lang="en-GB" sz="1100" b="1" dirty="0" smtClean="0">
                <a:solidFill>
                  <a:srgbClr val="FF0000"/>
                </a:solidFill>
              </a:rPr>
              <a:t>SECURITY CLASSIFICATION </a:t>
            </a:r>
            <a:r>
              <a:rPr lang="en-GB" sz="1100" b="1" baseline="0" dirty="0" smtClean="0">
                <a:solidFill>
                  <a:srgbClr val="FF0000"/>
                </a:solidFill>
              </a:rPr>
              <a:t>– IN STRICT CONFIDENCE</a:t>
            </a:r>
            <a:endParaRPr lang="en-GB" sz="1100" b="1" dirty="0">
              <a:solidFill>
                <a:srgbClr val="FF0000"/>
              </a:solidFill>
            </a:endParaRPr>
          </a:p>
        </p:txBody>
      </p:sp>
      <p:sp>
        <p:nvSpPr>
          <p:cNvPr id="10" name="TextBox 9"/>
          <p:cNvSpPr txBox="1"/>
          <p:nvPr/>
        </p:nvSpPr>
        <p:spPr>
          <a:xfrm>
            <a:off x="147489" y="6442848"/>
            <a:ext cx="2948136" cy="400105"/>
          </a:xfrm>
          <a:prstGeom prst="rect">
            <a:avLst/>
          </a:prstGeom>
          <a:noFill/>
        </p:spPr>
        <p:txBody>
          <a:bodyPr wrap="square" lIns="121917" tIns="60958" rIns="121917" bIns="60958" rtlCol="0">
            <a:spAutoFit/>
          </a:bodyPr>
          <a:lstStyle/>
          <a:p>
            <a:r>
              <a:rPr lang="en-GB" sz="600" kern="1200" dirty="0" smtClean="0">
                <a:solidFill>
                  <a:schemeClr val="bg1"/>
                </a:solidFill>
                <a:effectLst/>
                <a:latin typeface="+mn-lt"/>
                <a:ea typeface="+mn-ea"/>
                <a:cs typeface="+mn-cs"/>
              </a:rPr>
              <a:t>The document and information contained herein is proprietary information </a:t>
            </a:r>
            <a:br>
              <a:rPr lang="en-GB" sz="600" kern="1200" dirty="0" smtClean="0">
                <a:solidFill>
                  <a:schemeClr val="bg1"/>
                </a:solidFill>
                <a:effectLst/>
                <a:latin typeface="+mn-lt"/>
                <a:ea typeface="+mn-ea"/>
                <a:cs typeface="+mn-cs"/>
              </a:rPr>
            </a:br>
            <a:r>
              <a:rPr lang="en-GB" sz="600" kern="1200" dirty="0" smtClean="0">
                <a:solidFill>
                  <a:schemeClr val="bg1"/>
                </a:solidFill>
                <a:effectLst/>
                <a:latin typeface="+mn-lt"/>
                <a:ea typeface="+mn-ea"/>
                <a:cs typeface="+mn-cs"/>
              </a:rPr>
              <a:t>of QinetiQ Limited and shall not be disclosed or reproduced without the prior authorisation of QinetiQ Limited.</a:t>
            </a:r>
            <a:r>
              <a:rPr lang="en-GB" sz="600" kern="1200" baseline="0" dirty="0" smtClean="0">
                <a:solidFill>
                  <a:schemeClr val="bg1"/>
                </a:solidFill>
                <a:effectLst/>
                <a:latin typeface="+mn-lt"/>
                <a:ea typeface="+mn-ea"/>
                <a:cs typeface="+mn-cs"/>
              </a:rPr>
              <a:t> </a:t>
            </a:r>
            <a:r>
              <a:rPr lang="en-GB" sz="600" kern="1200" dirty="0" smtClean="0">
                <a:solidFill>
                  <a:schemeClr val="bg1"/>
                </a:solidFill>
                <a:effectLst/>
                <a:latin typeface="+mn-lt"/>
                <a:ea typeface="+mn-ea"/>
                <a:cs typeface="+mn-cs"/>
              </a:rPr>
              <a:t>© QinetiQ Limited 2015</a:t>
            </a:r>
          </a:p>
        </p:txBody>
      </p:sp>
      <p:pic>
        <p:nvPicPr>
          <p:cNvPr id="2050"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7173240" y="287260"/>
            <a:ext cx="1746758" cy="47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04204"/>
      </p:ext>
    </p:extLst>
  </p:cSld>
  <p:clrMap bg1="lt1" tx1="dk1" bg2="lt2" tx2="dk2" accent1="accent1" accent2="accent2" accent3="accent3" accent4="accent4" accent5="accent5" accent6="accent6" hlink="hlink" folHlink="folHlink"/>
  <p:sldLayoutIdLst>
    <p:sldLayoutId id="2147483890"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377" rtl="0" eaLnBrk="1" latinLnBrk="0" hangingPunct="1">
        <a:lnSpc>
          <a:spcPts val="2600"/>
        </a:lnSpc>
        <a:spcBef>
          <a:spcPct val="0"/>
        </a:spcBef>
        <a:buNone/>
        <a:defRPr sz="2400" b="1" kern="1200">
          <a:solidFill>
            <a:srgbClr val="000F5E"/>
          </a:solidFill>
          <a:latin typeface="+mj-lt"/>
          <a:ea typeface="+mj-ea"/>
          <a:cs typeface="+mj-cs"/>
        </a:defRPr>
      </a:lvl1pPr>
    </p:titleStyle>
    <p:bodyStyle>
      <a:lvl1pPr marL="177796" indent="-177796" algn="l" defTabSz="914377" rtl="0" eaLnBrk="1" latinLnBrk="0" hangingPunct="1">
        <a:lnSpc>
          <a:spcPct val="100000"/>
        </a:lnSpc>
        <a:spcBef>
          <a:spcPts val="2400"/>
        </a:spcBef>
        <a:spcAft>
          <a:spcPts val="0"/>
        </a:spcAft>
        <a:buFont typeface="Arial" panose="020B0604020202020204" pitchFamily="34" charset="0"/>
        <a:buChar char="•"/>
        <a:defRPr sz="1800" b="1" kern="1200">
          <a:solidFill>
            <a:srgbClr val="000F5E"/>
          </a:solidFill>
          <a:latin typeface="+mn-lt"/>
          <a:ea typeface="+mn-ea"/>
          <a:cs typeface="+mn-cs"/>
        </a:defRPr>
      </a:lvl1pPr>
      <a:lvl2pPr marL="480472" indent="-243411" algn="l" defTabSz="914377" rtl="0" eaLnBrk="1" latinLnBrk="0" hangingPunct="1">
        <a:lnSpc>
          <a:spcPct val="100000"/>
        </a:lnSpc>
        <a:spcBef>
          <a:spcPts val="133"/>
        </a:spcBef>
        <a:spcAft>
          <a:spcPts val="200"/>
        </a:spcAft>
        <a:buClrTx/>
        <a:buFont typeface="Arial" panose="020B0604020202020204" pitchFamily="34" charset="0"/>
        <a:buChar char="–"/>
        <a:defRPr sz="16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43.wmf"/></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GB" dirty="0" smtClean="0"/>
              <a:t>Goonhilly-6 Antenna Support to Orion Exploration Mission 1</a:t>
            </a:r>
            <a:endParaRPr lang="en-GB" dirty="0"/>
          </a:p>
        </p:txBody>
      </p:sp>
      <p:sp>
        <p:nvSpPr>
          <p:cNvPr id="10" name="Subtitle 9"/>
          <p:cNvSpPr>
            <a:spLocks noGrp="1"/>
          </p:cNvSpPr>
          <p:nvPr>
            <p:ph type="subTitle" idx="1"/>
          </p:nvPr>
        </p:nvSpPr>
        <p:spPr/>
        <p:txBody>
          <a:bodyPr/>
          <a:lstStyle/>
          <a:p>
            <a:r>
              <a:rPr lang="en-GB" dirty="0" smtClean="0"/>
              <a:t>Final Presentation</a:t>
            </a:r>
            <a:endParaRPr lang="en-GB" dirty="0"/>
          </a:p>
        </p:txBody>
      </p:sp>
      <p:sp>
        <p:nvSpPr>
          <p:cNvPr id="4" name="Slide Number Placeholder 3"/>
          <p:cNvSpPr>
            <a:spLocks noGrp="1"/>
          </p:cNvSpPr>
          <p:nvPr>
            <p:ph type="sldNum" sz="quarter" idx="4"/>
          </p:nvPr>
        </p:nvSpPr>
        <p:spPr/>
        <p:txBody>
          <a:bodyPr/>
          <a:lstStyle/>
          <a:p>
            <a:fld id="{84D111C9-AE51-4082-9409-505987EEA9A7}" type="slidenum">
              <a:rPr lang="en-GB" smtClean="0"/>
              <a:pPr/>
              <a:t>1</a:t>
            </a:fld>
            <a:endParaRPr lang="en-GB" dirty="0"/>
          </a:p>
        </p:txBody>
      </p:sp>
      <p:sp>
        <p:nvSpPr>
          <p:cNvPr id="11" name="Text Placeholder 10"/>
          <p:cNvSpPr>
            <a:spLocks noGrp="1"/>
          </p:cNvSpPr>
          <p:nvPr>
            <p:ph type="body" sz="quarter" idx="10"/>
          </p:nvPr>
        </p:nvSpPr>
        <p:spPr>
          <a:xfrm>
            <a:off x="6029326" y="4047663"/>
            <a:ext cx="2943225" cy="1023937"/>
          </a:xfrm>
        </p:spPr>
        <p:txBody>
          <a:bodyPr/>
          <a:lstStyle/>
          <a:p>
            <a:r>
              <a:rPr lang="en-GB" dirty="0" smtClean="0"/>
              <a:t>Matthew Cosby</a:t>
            </a:r>
            <a:endParaRPr lang="en-GB" dirty="0"/>
          </a:p>
        </p:txBody>
      </p:sp>
      <p:sp>
        <p:nvSpPr>
          <p:cNvPr id="12" name="Text Placeholder 11"/>
          <p:cNvSpPr>
            <a:spLocks noGrp="1"/>
          </p:cNvSpPr>
          <p:nvPr>
            <p:ph type="body" sz="quarter" idx="11"/>
          </p:nvPr>
        </p:nvSpPr>
        <p:spPr/>
        <p:txBody>
          <a:bodyPr/>
          <a:lstStyle/>
          <a:p>
            <a:r>
              <a:rPr lang="en-GB" dirty="0" smtClean="0"/>
              <a:t>12</a:t>
            </a:r>
            <a:r>
              <a:rPr lang="en-GB" baseline="30000" dirty="0" smtClean="0"/>
              <a:t>th</a:t>
            </a:r>
            <a:r>
              <a:rPr lang="en-GB" dirty="0" smtClean="0"/>
              <a:t> </a:t>
            </a:r>
            <a:r>
              <a:rPr lang="en-GB" dirty="0"/>
              <a:t>A</a:t>
            </a:r>
            <a:r>
              <a:rPr lang="en-GB" dirty="0" smtClean="0"/>
              <a:t>pril 2016</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88727"/>
            <a:ext cx="3609976" cy="269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581001"/>
            <a:ext cx="5415148" cy="276999"/>
          </a:xfrm>
          <a:prstGeom prst="rect">
            <a:avLst/>
          </a:prstGeom>
        </p:spPr>
        <p:txBody>
          <a:bodyPr wrap="square">
            <a:spAutoFit/>
          </a:bodyPr>
          <a:lstStyle/>
          <a:p>
            <a:pPr>
              <a:spcBef>
                <a:spcPct val="20000"/>
              </a:spcBef>
              <a:buFont typeface="Arial" charset="0"/>
              <a:buNone/>
            </a:pPr>
            <a:r>
              <a:rPr lang="en-US" altLang="en-US" sz="1200" dirty="0">
                <a:solidFill>
                  <a:srgbClr val="000F5E"/>
                </a:solidFill>
                <a:latin typeface="Calibri" pitchFamily="34" charset="0"/>
              </a:rPr>
              <a:t>Ref. </a:t>
            </a:r>
            <a:r>
              <a:rPr lang="en-US" altLang="en-US" sz="1200" dirty="0" smtClean="0">
                <a:solidFill>
                  <a:srgbClr val="000F5E"/>
                </a:solidFill>
                <a:latin typeface="Calibri" pitchFamily="34" charset="0"/>
              </a:rPr>
              <a:t>GNY-AS-PRS-QIQ-00042 v1.1</a:t>
            </a:r>
            <a:endParaRPr lang="en-US" altLang="en-US" sz="1200" dirty="0">
              <a:solidFill>
                <a:srgbClr val="000F5E"/>
              </a:solidFill>
              <a:latin typeface="Calibri" pitchFamily="34" charset="0"/>
            </a:endParaRPr>
          </a:p>
        </p:txBody>
      </p:sp>
      <p:pic>
        <p:nvPicPr>
          <p:cNvPr id="13" name="Picture 12" descr="Goonhilly Earth Station Left Just.jpg"/>
          <p:cNvPicPr/>
          <p:nvPr/>
        </p:nvPicPr>
        <p:blipFill>
          <a:blip r:embed="rId3" cstate="print">
            <a:duotone>
              <a:schemeClr val="accent1">
                <a:shade val="45000"/>
                <a:satMod val="135000"/>
              </a:schemeClr>
              <a:prstClr val="white"/>
            </a:duotone>
          </a:blip>
          <a:stretch>
            <a:fillRect/>
          </a:stretch>
        </p:blipFill>
        <p:spPr>
          <a:xfrm>
            <a:off x="564247" y="215957"/>
            <a:ext cx="2616726" cy="562762"/>
          </a:xfrm>
          <a:prstGeom prst="rect">
            <a:avLst/>
          </a:prstGeom>
        </p:spPr>
      </p:pic>
      <p:pic>
        <p:nvPicPr>
          <p:cNvPr id="14" name="Picture 13" descr="Logo Symbol.jpg"/>
          <p:cNvPicPr/>
          <p:nvPr/>
        </p:nvPicPr>
        <p:blipFill>
          <a:blip r:embed="rId4" cstate="print">
            <a:duotone>
              <a:schemeClr val="accent2">
                <a:shade val="45000"/>
                <a:satMod val="135000"/>
              </a:schemeClr>
              <a:prstClr val="white"/>
            </a:duotone>
          </a:blip>
          <a:stretch>
            <a:fillRect/>
          </a:stretch>
        </p:blipFill>
        <p:spPr>
          <a:xfrm>
            <a:off x="160774" y="181825"/>
            <a:ext cx="378778" cy="631025"/>
          </a:xfrm>
          <a:prstGeom prst="rect">
            <a:avLst/>
          </a:prstGeom>
        </p:spPr>
      </p:pic>
      <p:pic>
        <p:nvPicPr>
          <p:cNvPr id="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525" y="320675"/>
            <a:ext cx="14874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nvPr/>
        </p:nvPicPr>
        <p:blipFill>
          <a:blip r:embed="rId6">
            <a:extLst>
              <a:ext uri="{28A0092B-C50C-407E-A947-70E740481C1C}">
                <a14:useLocalDpi xmlns:a14="http://schemas.microsoft.com/office/drawing/2010/main" val="0"/>
              </a:ext>
            </a:extLst>
          </a:blip>
          <a:srcRect/>
          <a:stretch>
            <a:fillRect/>
          </a:stretch>
        </p:blipFill>
        <p:spPr bwMode="auto">
          <a:xfrm>
            <a:off x="7343775" y="187222"/>
            <a:ext cx="1628776" cy="485878"/>
          </a:xfrm>
          <a:prstGeom prst="rect">
            <a:avLst/>
          </a:prstGeom>
          <a:noFill/>
          <a:ln>
            <a:noFill/>
          </a:ln>
        </p:spPr>
      </p:pic>
      <p:pic>
        <p:nvPicPr>
          <p:cNvPr id="15" name="Picture Placeholder 5"/>
          <p:cNvPicPr>
            <a:picLocks/>
          </p:cNvPicPr>
          <p:nvPr/>
        </p:nvPicPr>
        <p:blipFill>
          <a:blip r:embed="rId7" cstate="print">
            <a:extLst>
              <a:ext uri="{28A0092B-C50C-407E-A947-70E740481C1C}">
                <a14:useLocalDpi xmlns:a14="http://schemas.microsoft.com/office/drawing/2010/main" val="0"/>
              </a:ext>
            </a:extLst>
          </a:blip>
          <a:srcRect l="27719" r="27719"/>
          <a:stretch>
            <a:fillRect/>
          </a:stretch>
        </p:blipFill>
        <p:spPr>
          <a:xfrm>
            <a:off x="3609975" y="3888727"/>
            <a:ext cx="2332038" cy="2692274"/>
          </a:xfrm>
          <a:prstGeom prst="rect">
            <a:avLst/>
          </a:prstGeom>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00" y="2317103"/>
            <a:ext cx="1600200" cy="164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13" descr="Description: C:\Users\mcosby\Pictures\Goonhilly\Mission Control Course\IMG_016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3229" y="2297735"/>
            <a:ext cx="1656214" cy="158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Description: C:\Users\mcosby\Pictures\Goonhilly\Mission Control Course\2015-06-09 17.21.02-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34481" y="1032515"/>
            <a:ext cx="1909519" cy="128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93229" y="952500"/>
            <a:ext cx="2365841"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856468" y="-4315"/>
            <a:ext cx="2845010" cy="276999"/>
          </a:xfrm>
          <a:prstGeom prst="rect">
            <a:avLst/>
          </a:prstGeom>
        </p:spPr>
        <p:txBody>
          <a:bodyPr wrap="none">
            <a:spAutoFit/>
          </a:bodyPr>
          <a:lstStyle/>
          <a:p>
            <a:r>
              <a:rPr lang="en-GB" sz="1200" dirty="0" smtClean="0"/>
              <a:t>Covering QinetiQ / GES / BAES Proprietary </a:t>
            </a:r>
            <a:endParaRPr lang="en-GB" sz="1200" i="1" dirty="0"/>
          </a:p>
        </p:txBody>
      </p:sp>
    </p:spTree>
    <p:extLst>
      <p:ext uri="{BB962C8B-B14F-4D97-AF65-F5344CB8AC3E}">
        <p14:creationId xmlns:p14="http://schemas.microsoft.com/office/powerpoint/2010/main" val="374394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432001" y="384001"/>
            <a:ext cx="7616624" cy="764744"/>
          </a:xfrm>
        </p:spPr>
        <p:txBody>
          <a:bodyPr/>
          <a:lstStyle/>
          <a:p>
            <a:r>
              <a:rPr lang="en-GB" dirty="0"/>
              <a:t>F</a:t>
            </a:r>
            <a:r>
              <a:rPr lang="en-GB" dirty="0" smtClean="0"/>
              <a:t>requency </a:t>
            </a:r>
            <a:r>
              <a:rPr lang="en-GB" dirty="0"/>
              <a:t>band requirements for Orion MPCV missions</a:t>
            </a:r>
          </a:p>
        </p:txBody>
      </p:sp>
      <p:sp>
        <p:nvSpPr>
          <p:cNvPr id="8" name="Slide Number Placeholder 4"/>
          <p:cNvSpPr>
            <a:spLocks noGrp="1"/>
          </p:cNvSpPr>
          <p:nvPr>
            <p:ph type="sldNum" sz="quarter" idx="4"/>
          </p:nvPr>
        </p:nvSpPr>
        <p:spPr/>
        <p:txBody>
          <a:bodyPr/>
          <a:lstStyle/>
          <a:p>
            <a:fld id="{84D111C9-AE51-4082-9409-505987EEA9A7}" type="slidenum">
              <a:rPr lang="en-GB" smtClean="0"/>
              <a:pPr/>
              <a:t>10</a:t>
            </a:fld>
            <a:endParaRPr lang="en-GB" dirty="0"/>
          </a:p>
        </p:txBody>
      </p:sp>
      <p:sp>
        <p:nvSpPr>
          <p:cNvPr id="12" name="Rectangle 11"/>
          <p:cNvSpPr/>
          <p:nvPr/>
        </p:nvSpPr>
        <p:spPr bwMode="auto">
          <a:xfrm>
            <a:off x="441326" y="4873254"/>
            <a:ext cx="8019108" cy="541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431789" algn="ctr">
              <a:lnSpc>
                <a:spcPct val="90000"/>
              </a:lnSpc>
              <a:defRPr/>
            </a:pPr>
            <a:endParaRPr lang="en-GB" sz="1800" b="1" dirty="0">
              <a:solidFill>
                <a:srgbClr val="FFFFFF"/>
              </a:solidFill>
              <a:ea typeface="Geneva" charset="0"/>
              <a:cs typeface="Geneva" charset="0"/>
            </a:endParaRPr>
          </a:p>
        </p:txBody>
      </p:sp>
      <p:sp>
        <p:nvSpPr>
          <p:cNvPr id="14" name="Content Placeholder 5"/>
          <p:cNvSpPr txBox="1">
            <a:spLocks/>
          </p:cNvSpPr>
          <p:nvPr/>
        </p:nvSpPr>
        <p:spPr>
          <a:xfrm>
            <a:off x="432000" y="1916833"/>
            <a:ext cx="4140000" cy="3394472"/>
          </a:xfrm>
          <a:prstGeom prst="rect">
            <a:avLst/>
          </a:prstGeom>
        </p:spPr>
        <p:txBody>
          <a:bodyPr vert="horz" wrap="square" lIns="0" tIns="0" rIns="0" bIns="0" rtlCol="0" anchor="t" anchorCtr="0">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ts val="2000"/>
              </a:lnSpc>
              <a:spcBef>
                <a:spcPts val="0"/>
              </a:spcBef>
              <a:spcAft>
                <a:spcPts val="600"/>
              </a:spcAft>
              <a:buFontTx/>
              <a:buNone/>
              <a:defRPr sz="1800" kern="1200">
                <a:solidFill>
                  <a:schemeClr val="tx1"/>
                </a:solidFill>
                <a:latin typeface="+mn-lt"/>
                <a:ea typeface="+mn-ea"/>
                <a:cs typeface="+mn-cs"/>
              </a:defRPr>
            </a:lvl2pPr>
            <a:lvl3pPr marL="160338" indent="-160338" algn="l" defTabSz="914400" rtl="0" eaLnBrk="1" latinLnBrk="0" hangingPunct="1">
              <a:lnSpc>
                <a:spcPts val="2000"/>
              </a:lnSpc>
              <a:spcBef>
                <a:spcPts val="0"/>
              </a:spcBef>
              <a:spcAft>
                <a:spcPts val="6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3pPr>
            <a:lvl4pPr marL="384175" indent="-203200"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573088" indent="-174625"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ts val="2600"/>
              </a:lnSpc>
              <a:spcBef>
                <a:spcPct val="0"/>
              </a:spcBef>
              <a:buClr>
                <a:srgbClr val="04BCF7"/>
              </a:buClr>
              <a:buNone/>
            </a:pPr>
            <a:endParaRPr lang="en-GB" sz="14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9680884"/>
              </p:ext>
            </p:extLst>
          </p:nvPr>
        </p:nvGraphicFramePr>
        <p:xfrm>
          <a:off x="432000" y="1240039"/>
          <a:ext cx="8225112" cy="2026920"/>
        </p:xfrm>
        <a:graphic>
          <a:graphicData uri="http://schemas.openxmlformats.org/drawingml/2006/table">
            <a:tbl>
              <a:tblPr firstRow="1" firstCol="1" bandRow="1">
                <a:tableStyleId>{5C22544A-7EE6-4342-B048-85BDC9FD1C3A}</a:tableStyleId>
              </a:tblPr>
              <a:tblGrid>
                <a:gridCol w="1776810"/>
                <a:gridCol w="2018806"/>
                <a:gridCol w="1995054"/>
                <a:gridCol w="2434442"/>
              </a:tblGrid>
              <a:tr h="0">
                <a:tc>
                  <a:txBody>
                    <a:bodyPr/>
                    <a:lstStyle/>
                    <a:p>
                      <a:pPr algn="just">
                        <a:spcBef>
                          <a:spcPts val="600"/>
                        </a:spcBef>
                        <a:spcAft>
                          <a:spcPts val="0"/>
                        </a:spcAft>
                      </a:pPr>
                      <a:r>
                        <a:rPr lang="en-GB" sz="1600" dirty="0">
                          <a:solidFill>
                            <a:schemeClr val="tx1"/>
                          </a:solidFill>
                          <a:effectLst/>
                        </a:rPr>
                        <a:t> </a:t>
                      </a:r>
                      <a:endParaRPr lang="en-GB" sz="16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Orion MPCV / EM1 </a:t>
                      </a:r>
                    </a:p>
                    <a:p>
                      <a:pPr algn="ctr">
                        <a:spcBef>
                          <a:spcPts val="600"/>
                        </a:spcBef>
                        <a:spcAft>
                          <a:spcPts val="0"/>
                        </a:spcAft>
                      </a:pPr>
                      <a:r>
                        <a:rPr lang="en-GB" sz="1600">
                          <a:solidFill>
                            <a:schemeClr val="tx1"/>
                          </a:solidFill>
                          <a:effectLst/>
                        </a:rPr>
                        <a:t>(c. Dec 2017 / 2018)</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Orion MPCV / ARM </a:t>
                      </a:r>
                    </a:p>
                    <a:p>
                      <a:pPr algn="ctr">
                        <a:spcBef>
                          <a:spcPts val="600"/>
                        </a:spcBef>
                        <a:spcAft>
                          <a:spcPts val="0"/>
                        </a:spcAft>
                      </a:pPr>
                      <a:r>
                        <a:rPr lang="en-GB" sz="1600">
                          <a:solidFill>
                            <a:schemeClr val="tx1"/>
                          </a:solidFill>
                          <a:effectLst/>
                        </a:rPr>
                        <a:t>(post 2020)</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smtClean="0">
                          <a:solidFill>
                            <a:schemeClr val="tx1"/>
                          </a:solidFill>
                          <a:effectLst/>
                          <a:latin typeface="Arial"/>
                          <a:ea typeface="Times New Roman"/>
                        </a:rPr>
                        <a:t>Enabled missions</a:t>
                      </a:r>
                      <a:endParaRPr lang="en-GB" sz="1600" dirty="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600">
                          <a:solidFill>
                            <a:schemeClr val="tx1"/>
                          </a:solidFill>
                          <a:effectLst/>
                        </a:rPr>
                        <a:t>S-band  uplink</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Required</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Required</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smtClean="0">
                          <a:solidFill>
                            <a:schemeClr val="tx1"/>
                          </a:solidFill>
                          <a:effectLst/>
                          <a:latin typeface="Arial"/>
                          <a:ea typeface="Times New Roman"/>
                        </a:rPr>
                        <a:t>LEO</a:t>
                      </a:r>
                      <a:endParaRPr lang="en-GB" sz="1600" dirty="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600">
                          <a:solidFill>
                            <a:schemeClr val="tx1"/>
                          </a:solidFill>
                          <a:effectLst/>
                        </a:rPr>
                        <a:t>S-band downlink</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Required</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a:solidFill>
                            <a:schemeClr val="tx1"/>
                          </a:solidFill>
                          <a:effectLst/>
                        </a:rPr>
                        <a:t>Required</a:t>
                      </a:r>
                      <a:endParaRPr lang="en-GB" sz="16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smtClean="0">
                          <a:solidFill>
                            <a:schemeClr val="tx1"/>
                          </a:solidFill>
                          <a:effectLst/>
                          <a:latin typeface="Arial"/>
                          <a:ea typeface="Times New Roman"/>
                        </a:rPr>
                        <a:t>LEO</a:t>
                      </a:r>
                      <a:endParaRPr lang="en-GB" sz="1600" dirty="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600">
                          <a:solidFill>
                            <a:schemeClr val="tx1"/>
                          </a:solidFill>
                          <a:effectLst/>
                        </a:rPr>
                        <a:t>X-band uplink</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Desirable</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Required</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baseline="0" dirty="0" smtClean="0">
                          <a:solidFill>
                            <a:schemeClr val="tx1"/>
                          </a:solidFill>
                          <a:effectLst/>
                          <a:latin typeface="Arial"/>
                          <a:ea typeface="Times New Roman"/>
                        </a:rPr>
                        <a:t>Commercial M</a:t>
                      </a:r>
                      <a:r>
                        <a:rPr lang="en-GB" sz="1600" dirty="0" smtClean="0">
                          <a:solidFill>
                            <a:schemeClr val="tx1"/>
                          </a:solidFill>
                          <a:effectLst/>
                          <a:latin typeface="Arial"/>
                          <a:ea typeface="Times New Roman"/>
                        </a:rPr>
                        <a:t>oon missions / Deep Space</a:t>
                      </a:r>
                      <a:endParaRPr lang="en-GB" sz="1600" dirty="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600">
                          <a:solidFill>
                            <a:schemeClr val="tx1"/>
                          </a:solidFill>
                          <a:effectLst/>
                        </a:rPr>
                        <a:t>X-band downlink</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Desirable</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Required</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smtClean="0">
                          <a:solidFill>
                            <a:schemeClr val="tx1"/>
                          </a:solidFill>
                          <a:effectLst/>
                          <a:latin typeface="Arial"/>
                          <a:ea typeface="Times New Roman"/>
                        </a:rPr>
                        <a:t>Ditto</a:t>
                      </a:r>
                      <a:endParaRPr lang="en-GB" sz="1600" dirty="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600">
                          <a:solidFill>
                            <a:schemeClr val="tx1"/>
                          </a:solidFill>
                          <a:effectLst/>
                        </a:rPr>
                        <a:t>K-band downlink</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Desirable</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a:solidFill>
                            <a:schemeClr val="tx1"/>
                          </a:solidFill>
                          <a:effectLst/>
                        </a:rPr>
                        <a:t>Desirable</a:t>
                      </a:r>
                      <a:endParaRPr lang="en-GB" sz="16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endParaRPr lang="en-GB" sz="1600" dirty="0">
                        <a:solidFill>
                          <a:schemeClr val="tx1"/>
                        </a:solidFill>
                        <a:effectLst/>
                        <a:latin typeface="Arial"/>
                        <a:ea typeface="Times New Roman"/>
                      </a:endParaRPr>
                    </a:p>
                  </a:txBody>
                  <a:tcPr marL="68580" marR="68580" marT="0" marB="0">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71733536"/>
              </p:ext>
            </p:extLst>
          </p:nvPr>
        </p:nvGraphicFramePr>
        <p:xfrm>
          <a:off x="981075" y="4233174"/>
          <a:ext cx="7048499" cy="1066800"/>
        </p:xfrm>
        <a:graphic>
          <a:graphicData uri="http://schemas.openxmlformats.org/drawingml/2006/table">
            <a:tbl>
              <a:tblPr firstRow="1" firstCol="1" bandRow="1">
                <a:tableStyleId>{5C22544A-7EE6-4342-B048-85BDC9FD1C3A}</a:tableStyleId>
              </a:tblPr>
              <a:tblGrid>
                <a:gridCol w="1580950"/>
                <a:gridCol w="1023437"/>
                <a:gridCol w="1214505"/>
                <a:gridCol w="1076303"/>
                <a:gridCol w="1076303"/>
                <a:gridCol w="1077001"/>
              </a:tblGrid>
              <a:tr h="0">
                <a:tc>
                  <a:txBody>
                    <a:bodyPr/>
                    <a:lstStyle/>
                    <a:p>
                      <a:pPr algn="ctr">
                        <a:spcBef>
                          <a:spcPts val="600"/>
                        </a:spcBef>
                        <a:spcAft>
                          <a:spcPts val="0"/>
                        </a:spcAft>
                      </a:pPr>
                      <a:r>
                        <a:rPr lang="en-GB" sz="1400" dirty="0">
                          <a:solidFill>
                            <a:schemeClr val="tx1"/>
                          </a:solidFill>
                          <a:effectLst/>
                        </a:rPr>
                        <a:t>Case</a:t>
                      </a:r>
                      <a:endParaRPr lang="en-GB" sz="14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Range</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Moon noise</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S-band</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X-band</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K-band</a:t>
                      </a:r>
                      <a:endParaRPr lang="en-GB" sz="140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400">
                          <a:solidFill>
                            <a:schemeClr val="tx1"/>
                          </a:solidFill>
                          <a:effectLst/>
                        </a:rPr>
                        <a:t>Best</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Near</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None</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dirty="0">
                          <a:solidFill>
                            <a:schemeClr val="tx1"/>
                          </a:solidFill>
                          <a:effectLst/>
                        </a:rPr>
                        <a:t>3.1</a:t>
                      </a:r>
                      <a:endParaRPr lang="en-GB" sz="14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1.9</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0.6</a:t>
                      </a:r>
                      <a:endParaRPr lang="en-GB" sz="140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400">
                          <a:solidFill>
                            <a:schemeClr val="tx1"/>
                          </a:solidFill>
                          <a:effectLst/>
                        </a:rPr>
                        <a:t>Nominal</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Near</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Moon centred</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0.9</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0.5</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0.2</a:t>
                      </a:r>
                      <a:endParaRPr lang="en-GB" sz="140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400">
                          <a:solidFill>
                            <a:schemeClr val="tx1"/>
                          </a:solidFill>
                          <a:effectLst/>
                        </a:rPr>
                        <a:t> </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Far</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None</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1.4</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0.9</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0.2</a:t>
                      </a:r>
                      <a:endParaRPr lang="en-GB" sz="1400">
                        <a:solidFill>
                          <a:schemeClr val="tx1"/>
                        </a:solidFill>
                        <a:effectLst/>
                        <a:latin typeface="Arial"/>
                        <a:ea typeface="Times New Roman"/>
                      </a:endParaRPr>
                    </a:p>
                  </a:txBody>
                  <a:tcPr marL="68580" marR="68580" marT="0" marB="0">
                    <a:noFill/>
                  </a:tcPr>
                </a:tc>
              </a:tr>
              <a:tr h="98428">
                <a:tc>
                  <a:txBody>
                    <a:bodyPr/>
                    <a:lstStyle/>
                    <a:p>
                      <a:pPr algn="ctr">
                        <a:spcBef>
                          <a:spcPts val="600"/>
                        </a:spcBef>
                        <a:spcAft>
                          <a:spcPts val="0"/>
                        </a:spcAft>
                      </a:pPr>
                      <a:r>
                        <a:rPr lang="en-GB" sz="1400">
                          <a:solidFill>
                            <a:schemeClr val="tx1"/>
                          </a:solidFill>
                          <a:effectLst/>
                        </a:rPr>
                        <a:t>Worst</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Far</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dirty="0">
                          <a:solidFill>
                            <a:schemeClr val="tx1"/>
                          </a:solidFill>
                          <a:effectLst/>
                        </a:rPr>
                        <a:t>Limb centred</a:t>
                      </a:r>
                      <a:endParaRPr lang="en-GB" sz="14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0.7</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a:solidFill>
                            <a:schemeClr val="tx1"/>
                          </a:solidFill>
                          <a:effectLst/>
                        </a:rPr>
                        <a:t>0.4</a:t>
                      </a:r>
                      <a:endParaRPr lang="en-GB" sz="14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400" dirty="0">
                          <a:solidFill>
                            <a:schemeClr val="tx1"/>
                          </a:solidFill>
                          <a:effectLst/>
                        </a:rPr>
                        <a:t>0.1</a:t>
                      </a:r>
                      <a:endParaRPr lang="en-GB" sz="1400" dirty="0">
                        <a:solidFill>
                          <a:schemeClr val="tx1"/>
                        </a:solidFill>
                        <a:effectLst/>
                        <a:latin typeface="Arial"/>
                        <a:ea typeface="Times New Roman"/>
                      </a:endParaRPr>
                    </a:p>
                  </a:txBody>
                  <a:tcPr marL="68580" marR="68580" marT="0" marB="0">
                    <a:noFill/>
                  </a:tcPr>
                </a:tc>
              </a:tr>
            </a:tbl>
          </a:graphicData>
        </a:graphic>
      </p:graphicFrame>
      <p:sp>
        <p:nvSpPr>
          <p:cNvPr id="4" name="Rectangle 3"/>
          <p:cNvSpPr/>
          <p:nvPr/>
        </p:nvSpPr>
        <p:spPr>
          <a:xfrm>
            <a:off x="1517179" y="3795807"/>
            <a:ext cx="5867399" cy="307777"/>
          </a:xfrm>
          <a:prstGeom prst="rect">
            <a:avLst/>
          </a:prstGeom>
        </p:spPr>
        <p:txBody>
          <a:bodyPr wrap="square">
            <a:spAutoFit/>
          </a:bodyPr>
          <a:lstStyle/>
          <a:p>
            <a:pPr algn="ctr"/>
            <a:r>
              <a:rPr lang="en-GB" sz="1400" b="1" dirty="0"/>
              <a:t>Down link data rate summary for cases examined (Mbps)</a:t>
            </a:r>
          </a:p>
        </p:txBody>
      </p:sp>
    </p:spTree>
    <p:extLst>
      <p:ext uri="{BB962C8B-B14F-4D97-AF65-F5344CB8AC3E}">
        <p14:creationId xmlns:p14="http://schemas.microsoft.com/office/powerpoint/2010/main" val="265216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Orbital requirements for Orion EM-1</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11</a:t>
            </a:fld>
            <a:endParaRPr lang="en-GB"/>
          </a:p>
        </p:txBody>
      </p:sp>
      <p:sp>
        <p:nvSpPr>
          <p:cNvPr id="6" name="Content Placeholder 5"/>
          <p:cNvSpPr>
            <a:spLocks noGrp="1"/>
          </p:cNvSpPr>
          <p:nvPr>
            <p:ph type="body" sz="quarter" idx="13"/>
          </p:nvPr>
        </p:nvSpPr>
        <p:spPr/>
        <p:txBody>
          <a:bodyPr/>
          <a:lstStyle/>
          <a:p>
            <a:pPr algn="ctr"/>
            <a:r>
              <a:rPr lang="en-GB" dirty="0"/>
              <a:t>Variation of Moon azimuth, elevation and slant range</a:t>
            </a:r>
          </a:p>
          <a:p>
            <a:pPr algn="ctr"/>
            <a:r>
              <a:rPr lang="en-GB" dirty="0"/>
              <a:t>(period 1</a:t>
            </a:r>
            <a:r>
              <a:rPr lang="en-GB" baseline="30000" dirty="0"/>
              <a:t>st</a:t>
            </a:r>
            <a:r>
              <a:rPr lang="en-GB" dirty="0"/>
              <a:t> December 2018 to 11 February 2019)</a:t>
            </a:r>
          </a:p>
          <a:p>
            <a:pPr algn="ctr"/>
            <a:endParaRPr lang="en-GB" dirty="0" smtClean="0"/>
          </a:p>
        </p:txBody>
      </p:sp>
      <p:pic>
        <p:nvPicPr>
          <p:cNvPr id="7" name="Picture 6" descr="C:\Users\mcosby\Pictures\Orion Photos\Visibilty.png"/>
          <p:cNvPicPr/>
          <p:nvPr/>
        </p:nvPicPr>
        <p:blipFill rotWithShape="1">
          <a:blip r:embed="rId3">
            <a:extLst>
              <a:ext uri="{28A0092B-C50C-407E-A947-70E740481C1C}">
                <a14:useLocalDpi xmlns:a14="http://schemas.microsoft.com/office/drawing/2010/main" val="0"/>
              </a:ext>
            </a:extLst>
          </a:blip>
          <a:srcRect r="16562" b="55920"/>
          <a:stretch/>
        </p:blipFill>
        <p:spPr bwMode="auto">
          <a:xfrm>
            <a:off x="1138236" y="3695700"/>
            <a:ext cx="6434139" cy="1956117"/>
          </a:xfrm>
          <a:prstGeom prst="rect">
            <a:avLst/>
          </a:prstGeom>
          <a:noFill/>
          <a:ln>
            <a:noFill/>
          </a:ln>
          <a:extLst>
            <a:ext uri="{53640926-AAD7-44D8-BBD7-CCE9431645EC}">
              <a14:shadowObscured xmlns:a14="http://schemas.microsoft.com/office/drawing/2010/main"/>
            </a:ext>
          </a:extLst>
        </p:spPr>
      </p:pic>
      <p:sp>
        <p:nvSpPr>
          <p:cNvPr id="9" name="Content Placeholder 5"/>
          <p:cNvSpPr txBox="1">
            <a:spLocks/>
          </p:cNvSpPr>
          <p:nvPr/>
        </p:nvSpPr>
        <p:spPr>
          <a:xfrm>
            <a:off x="-1" y="819149"/>
            <a:ext cx="9324975" cy="2733675"/>
          </a:xfrm>
          <a:prstGeom prst="rect">
            <a:avLst/>
          </a:prstGeom>
        </p:spPr>
        <p:txBody>
          <a:bodyPr vert="horz" wrap="square" lIns="0" tIns="191995" rIns="575986" bIns="0" rtlCol="0" anchor="t" anchorCtr="0">
            <a:normAutofit fontScale="92500" lnSpcReduction="10000"/>
          </a:bodyPr>
          <a:lstStyle>
            <a:lvl1pPr marL="0" indent="0" algn="r" defTabSz="914377" rtl="0" eaLnBrk="1" latinLnBrk="0" hangingPunct="1">
              <a:lnSpc>
                <a:spcPct val="100000"/>
              </a:lnSpc>
              <a:spcBef>
                <a:spcPts val="400"/>
              </a:spcBef>
              <a:spcAft>
                <a:spcPts val="0"/>
              </a:spcAft>
              <a:buFont typeface="Arial" panose="020B0604020202020204" pitchFamily="34" charset="0"/>
              <a:buNone/>
              <a:defRPr sz="1600" b="1" kern="1200">
                <a:solidFill>
                  <a:schemeClr val="tx1"/>
                </a:solidFill>
                <a:latin typeface="+mn-lt"/>
                <a:ea typeface="+mn-ea"/>
                <a:cs typeface="+mn-cs"/>
              </a:defRPr>
            </a:lvl1pPr>
            <a:lvl2pPr marL="0" indent="0" algn="r" defTabSz="914377" rtl="0" eaLnBrk="1" latinLnBrk="0" hangingPunct="1">
              <a:lnSpc>
                <a:spcPct val="100000"/>
              </a:lnSpc>
              <a:spcBef>
                <a:spcPts val="400"/>
              </a:spcBef>
              <a:spcAft>
                <a:spcPts val="0"/>
              </a:spcAft>
              <a:buClrTx/>
              <a:buFont typeface="Arial" panose="020B0604020202020204" pitchFamily="34" charset="0"/>
              <a:buNone/>
              <a:defRPr sz="14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Font typeface="Arial" panose="020B0604020202020204" pitchFamily="34" charset="0"/>
              <a:buChar char="•"/>
            </a:pPr>
            <a:r>
              <a:rPr lang="en-GB" sz="1500" dirty="0" smtClean="0"/>
              <a:t>Antenna tracking requirements </a:t>
            </a:r>
            <a:r>
              <a:rPr lang="en-GB" sz="1500" dirty="0"/>
              <a:t>derived from consideration of Orion EM-1 orbit and spacecraft </a:t>
            </a:r>
            <a:r>
              <a:rPr lang="en-GB" sz="1500" dirty="0" smtClean="0"/>
              <a:t>visibility</a:t>
            </a:r>
          </a:p>
          <a:p>
            <a:pPr marL="480472" lvl="2" indent="0">
              <a:buNone/>
            </a:pPr>
            <a:endParaRPr lang="en-GB" sz="1500" dirty="0" smtClean="0"/>
          </a:p>
          <a:p>
            <a:pPr lvl="2">
              <a:buFont typeface="Arial" panose="020B0604020202020204" pitchFamily="34" charset="0"/>
              <a:buChar char="•"/>
            </a:pPr>
            <a:r>
              <a:rPr lang="en-GB" sz="1500" dirty="0" smtClean="0"/>
              <a:t>“The </a:t>
            </a:r>
            <a:r>
              <a:rPr lang="en-GB" sz="1500" dirty="0"/>
              <a:t>GHY-06 antenna system shall be capable of supporting communications to and from the Orion MPCV whenever the spacecraft is within line of sight visibility of </a:t>
            </a:r>
            <a:r>
              <a:rPr lang="en-GB" sz="1500" dirty="0" err="1"/>
              <a:t>Goonhilly</a:t>
            </a:r>
            <a:r>
              <a:rPr lang="en-GB" sz="1500" dirty="0"/>
              <a:t> Earth Station and at an elevation of &gt;10° above the </a:t>
            </a:r>
            <a:r>
              <a:rPr lang="en-GB" sz="1500" dirty="0" smtClean="0"/>
              <a:t>horizon”</a:t>
            </a:r>
            <a:endParaRPr lang="en-GB" sz="1500" dirty="0"/>
          </a:p>
          <a:p>
            <a:pPr lvl="4">
              <a:buFont typeface="Courier New" panose="02070309020205020404" pitchFamily="49" charset="0"/>
              <a:buChar char="o"/>
            </a:pPr>
            <a:r>
              <a:rPr lang="en-GB" sz="1500" dirty="0" smtClean="0"/>
              <a:t>Ideally &gt;20</a:t>
            </a:r>
            <a:r>
              <a:rPr lang="en-GB" sz="1500" dirty="0"/>
              <a:t>° </a:t>
            </a:r>
            <a:endParaRPr lang="en-GB" sz="1500" dirty="0" smtClean="0"/>
          </a:p>
          <a:p>
            <a:pPr marL="954593" lvl="4" indent="0">
              <a:buNone/>
            </a:pPr>
            <a:endParaRPr lang="en-GB" sz="1300" dirty="0" smtClean="0"/>
          </a:p>
          <a:p>
            <a:pPr lvl="2">
              <a:buFont typeface="Arial" panose="020B0604020202020204" pitchFamily="34" charset="0"/>
              <a:buChar char="•"/>
            </a:pPr>
            <a:r>
              <a:rPr lang="en-GB" sz="1500" dirty="0" smtClean="0"/>
              <a:t>“In </a:t>
            </a:r>
            <a:r>
              <a:rPr lang="en-GB" sz="1500" dirty="0"/>
              <a:t>order to track the Orion MPCV during the circumlunar phase of its mission, the GHY-06 shall be capable of operating over an azimuth angle range of </a:t>
            </a:r>
            <a:r>
              <a:rPr lang="en-GB" sz="1500" dirty="0" smtClean="0"/>
              <a:t>0-360</a:t>
            </a:r>
            <a:r>
              <a:rPr lang="en-GB" sz="1500" i="1" baseline="30000" dirty="0" smtClean="0"/>
              <a:t>o</a:t>
            </a:r>
            <a:r>
              <a:rPr lang="en-GB" sz="1500" i="1" dirty="0" smtClean="0"/>
              <a:t>”</a:t>
            </a:r>
          </a:p>
          <a:p>
            <a:pPr lvl="4">
              <a:buFont typeface="Courier New" panose="02070309020205020404" pitchFamily="49" charset="0"/>
              <a:buChar char="o"/>
            </a:pPr>
            <a:r>
              <a:rPr lang="en-GB" sz="1500" dirty="0" smtClean="0"/>
              <a:t>Full range specified to cover Earth Orbiting missions although Orion EM-1 only requires range of  ~50</a:t>
            </a:r>
            <a:r>
              <a:rPr lang="en-GB" sz="1500" baseline="30000" dirty="0" smtClean="0"/>
              <a:t> </a:t>
            </a:r>
            <a:r>
              <a:rPr lang="en-GB" sz="1500" baseline="30000" dirty="0"/>
              <a:t>o</a:t>
            </a:r>
            <a:r>
              <a:rPr lang="en-GB" sz="1500" dirty="0"/>
              <a:t> to 310</a:t>
            </a:r>
            <a:r>
              <a:rPr lang="en-GB" sz="1500" baseline="30000" dirty="0"/>
              <a:t> </a:t>
            </a:r>
            <a:r>
              <a:rPr lang="en-GB" sz="1500" baseline="30000" dirty="0" smtClean="0"/>
              <a:t>o</a:t>
            </a:r>
            <a:endParaRPr lang="en-GB" sz="1500" dirty="0"/>
          </a:p>
          <a:p>
            <a:pPr lvl="2">
              <a:buFont typeface="Arial" panose="020B0604020202020204" pitchFamily="34" charset="0"/>
              <a:buChar char="•"/>
            </a:pPr>
            <a:endParaRPr lang="en-GB" dirty="0"/>
          </a:p>
          <a:p>
            <a:pPr lvl="2">
              <a:buFont typeface="Arial" panose="020B0604020202020204" pitchFamily="34" charset="0"/>
              <a:buChar char="•"/>
            </a:pPr>
            <a:endParaRPr lang="en-GB" i="1" dirty="0" smtClean="0"/>
          </a:p>
        </p:txBody>
      </p:sp>
    </p:spTree>
    <p:extLst>
      <p:ext uri="{BB962C8B-B14F-4D97-AF65-F5344CB8AC3E}">
        <p14:creationId xmlns:p14="http://schemas.microsoft.com/office/powerpoint/2010/main" val="146742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Assessment of Requirements</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12</a:t>
            </a:fld>
            <a:endParaRPr lang="en-GB" dirty="0"/>
          </a:p>
        </p:txBody>
      </p:sp>
      <p:sp>
        <p:nvSpPr>
          <p:cNvPr id="5" name="Subtitle 3"/>
          <p:cNvSpPr>
            <a:spLocks noGrp="1"/>
          </p:cNvSpPr>
          <p:nvPr>
            <p:ph type="subTitle" idx="1"/>
          </p:nvPr>
        </p:nvSpPr>
        <p:spPr>
          <a:xfrm>
            <a:off x="432001" y="3285077"/>
            <a:ext cx="4644056" cy="1440160"/>
          </a:xfrm>
        </p:spPr>
        <p:txBody>
          <a:bodyPr/>
          <a:lstStyle/>
          <a:p>
            <a:r>
              <a:rPr lang="en-GB" dirty="0" smtClean="0"/>
              <a:t>Orion Ground Station Requirements</a:t>
            </a:r>
            <a:endParaRPr lang="en-GB" b="0" dirty="0">
              <a:solidFill>
                <a:schemeClr val="bg2">
                  <a:alpha val="75000"/>
                </a:schemeClr>
              </a:solidFill>
            </a:endParaRPr>
          </a:p>
        </p:txBody>
      </p:sp>
      <p:pic>
        <p:nvPicPr>
          <p:cNvPr id="6" name="Picture 4" descr="Description: C:\Users\mcosby\Pictures\Goonhilly\Mission Control Course\2015-06-09 17.21.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756" y="2099315"/>
            <a:ext cx="3900244" cy="261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56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2000" y="384001"/>
            <a:ext cx="7054649" cy="764744"/>
          </a:xfrm>
        </p:spPr>
        <p:txBody>
          <a:bodyPr/>
          <a:lstStyle/>
          <a:p>
            <a:r>
              <a:rPr lang="en-GB" dirty="0" smtClean="0"/>
              <a:t>Scope of Orion Ground Station requirements capture</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13</a:t>
            </a:fld>
            <a:endParaRPr lang="en-GB"/>
          </a:p>
        </p:txBody>
      </p:sp>
      <p:sp>
        <p:nvSpPr>
          <p:cNvPr id="6" name="Content Placeholder 5"/>
          <p:cNvSpPr>
            <a:spLocks noGrp="1"/>
          </p:cNvSpPr>
          <p:nvPr>
            <p:ph type="body" sz="quarter" idx="13"/>
          </p:nvPr>
        </p:nvSpPr>
        <p:spPr>
          <a:xfrm>
            <a:off x="0" y="5477936"/>
            <a:ext cx="9324975" cy="1227667"/>
          </a:xfrm>
        </p:spPr>
        <p:txBody>
          <a:bodyPr/>
          <a:lstStyle/>
          <a:p>
            <a:pPr lvl="2">
              <a:buFont typeface="Arial" panose="020B0604020202020204" pitchFamily="34" charset="0"/>
              <a:buChar char="•"/>
            </a:pPr>
            <a:r>
              <a:rPr lang="en-GB" i="1" dirty="0" smtClean="0"/>
              <a:t>Contents of Orion Ground Station Requirements document largely overlap with the System Performance Specification (SPS) for the upgrade.</a:t>
            </a:r>
          </a:p>
          <a:p>
            <a:pPr lvl="2">
              <a:buFont typeface="Arial" panose="020B0604020202020204" pitchFamily="34" charset="0"/>
              <a:buChar char="•"/>
            </a:pPr>
            <a:r>
              <a:rPr lang="en-GB" i="1" dirty="0" smtClean="0"/>
              <a:t>This document last updated after CRR, now frozen/archived, with any future changes to be captured in the SPS.</a:t>
            </a:r>
          </a:p>
        </p:txBody>
      </p:sp>
      <p:sp>
        <p:nvSpPr>
          <p:cNvPr id="7" name="Content Placeholder 5"/>
          <p:cNvSpPr txBox="1">
            <a:spLocks/>
          </p:cNvSpPr>
          <p:nvPr/>
        </p:nvSpPr>
        <p:spPr>
          <a:xfrm>
            <a:off x="432001" y="1126650"/>
            <a:ext cx="4268790" cy="4800000"/>
          </a:xfrm>
          <a:prstGeom prst="rect">
            <a:avLst/>
          </a:prstGeom>
        </p:spPr>
        <p:txBody>
          <a:bodyPr>
            <a:normAutofit/>
          </a:bodyPr>
          <a:lstStyle>
            <a:lvl1pPr marL="177796" indent="-177796" algn="l" defTabSz="914377" rtl="0" eaLnBrk="1" latinLnBrk="0" hangingPunct="1">
              <a:lnSpc>
                <a:spcPct val="100000"/>
              </a:lnSpc>
              <a:spcBef>
                <a:spcPts val="2400"/>
              </a:spcBef>
              <a:spcAft>
                <a:spcPts val="0"/>
              </a:spcAft>
              <a:buFont typeface="Arial" panose="020B0604020202020204" pitchFamily="34" charset="0"/>
              <a:buChar char="•"/>
              <a:defRPr sz="1800" b="1" kern="1200">
                <a:solidFill>
                  <a:srgbClr val="000F5E"/>
                </a:solidFill>
                <a:latin typeface="+mn-lt"/>
                <a:ea typeface="+mn-ea"/>
                <a:cs typeface="+mn-cs"/>
              </a:defRPr>
            </a:lvl1pPr>
            <a:lvl2pPr marL="480472" indent="-243411" algn="l" defTabSz="914377" rtl="0" eaLnBrk="1" latinLnBrk="0" hangingPunct="1">
              <a:lnSpc>
                <a:spcPct val="100000"/>
              </a:lnSpc>
              <a:spcBef>
                <a:spcPts val="133"/>
              </a:spcBef>
              <a:spcAft>
                <a:spcPts val="200"/>
              </a:spcAft>
              <a:buClrTx/>
              <a:buFont typeface="Arial" panose="020B0604020202020204" pitchFamily="34" charset="0"/>
              <a:buChar char="–"/>
              <a:defRPr sz="16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Functional requirements</a:t>
            </a:r>
          </a:p>
          <a:p>
            <a:pPr lvl="1"/>
            <a:r>
              <a:rPr lang="en-GB" dirty="0" smtClean="0"/>
              <a:t>Frequency bands</a:t>
            </a:r>
          </a:p>
          <a:p>
            <a:pPr lvl="1"/>
            <a:r>
              <a:rPr lang="en-GB" dirty="0" smtClean="0"/>
              <a:t>Telemetry</a:t>
            </a:r>
          </a:p>
          <a:p>
            <a:pPr lvl="1"/>
            <a:r>
              <a:rPr lang="en-GB" dirty="0" smtClean="0"/>
              <a:t>Tele-command and ranging</a:t>
            </a:r>
          </a:p>
          <a:p>
            <a:pPr lvl="1"/>
            <a:r>
              <a:rPr lang="en-GB" dirty="0" smtClean="0"/>
              <a:t>Radiometric</a:t>
            </a:r>
          </a:p>
          <a:p>
            <a:pPr lvl="1"/>
            <a:r>
              <a:rPr lang="en-GB" dirty="0" smtClean="0"/>
              <a:t>Reference frequency and time distribution</a:t>
            </a:r>
          </a:p>
          <a:p>
            <a:pPr lvl="1"/>
            <a:r>
              <a:rPr lang="en-GB" dirty="0" smtClean="0"/>
              <a:t>Monitoring and control</a:t>
            </a:r>
          </a:p>
          <a:p>
            <a:pPr lvl="1"/>
            <a:r>
              <a:rPr lang="en-GB" dirty="0" smtClean="0"/>
              <a:t>Test and calibration</a:t>
            </a:r>
          </a:p>
          <a:p>
            <a:pPr lvl="1"/>
            <a:r>
              <a:rPr lang="en-GB" dirty="0" smtClean="0"/>
              <a:t>Ranging calibration and telemetry test-loop</a:t>
            </a:r>
          </a:p>
          <a:p>
            <a:pPr lvl="1"/>
            <a:r>
              <a:rPr lang="en-GB" dirty="0" smtClean="0"/>
              <a:t>Mechanical </a:t>
            </a:r>
          </a:p>
          <a:p>
            <a:pPr lvl="1"/>
            <a:r>
              <a:rPr lang="en-GB" dirty="0" smtClean="0"/>
              <a:t>Angular pointing</a:t>
            </a:r>
          </a:p>
          <a:p>
            <a:pPr lvl="1"/>
            <a:r>
              <a:rPr lang="en-GB" dirty="0" smtClean="0"/>
              <a:t>Angular pointing calibration</a:t>
            </a:r>
          </a:p>
          <a:p>
            <a:pPr lvl="1"/>
            <a:r>
              <a:rPr lang="en-GB" dirty="0" smtClean="0"/>
              <a:t>Power distribution</a:t>
            </a:r>
          </a:p>
          <a:p>
            <a:pPr lvl="1"/>
            <a:r>
              <a:rPr lang="en-GB" dirty="0" smtClean="0"/>
              <a:t>Voice and data communications</a:t>
            </a:r>
          </a:p>
          <a:p>
            <a:pPr lvl="1"/>
            <a:r>
              <a:rPr lang="en-GB" dirty="0" smtClean="0"/>
              <a:t>Additional requirements</a:t>
            </a:r>
            <a:endParaRPr lang="en-GB" dirty="0"/>
          </a:p>
        </p:txBody>
      </p:sp>
      <p:sp>
        <p:nvSpPr>
          <p:cNvPr id="8" name="Content Placeholder 15"/>
          <p:cNvSpPr txBox="1">
            <a:spLocks/>
          </p:cNvSpPr>
          <p:nvPr/>
        </p:nvSpPr>
        <p:spPr>
          <a:xfrm>
            <a:off x="4700790" y="1148400"/>
            <a:ext cx="4006651" cy="4800000"/>
          </a:xfrm>
          <a:prstGeom prst="rect">
            <a:avLst/>
          </a:prstGeom>
        </p:spPr>
        <p:txBody>
          <a:bodyPr vert="horz" wrap="square" lIns="0" tIns="0" rIns="0" bIns="0" rtlCol="0" anchor="t" anchorCtr="0">
            <a:normAutofit/>
          </a:bodyPr>
          <a:lstStyle>
            <a:lvl1pPr marL="177796" indent="-177796" algn="l" defTabSz="914377" rtl="0" eaLnBrk="1" latinLnBrk="0" hangingPunct="1">
              <a:lnSpc>
                <a:spcPct val="100000"/>
              </a:lnSpc>
              <a:spcBef>
                <a:spcPts val="2400"/>
              </a:spcBef>
              <a:spcAft>
                <a:spcPts val="0"/>
              </a:spcAft>
              <a:buFont typeface="Arial" panose="020B0604020202020204" pitchFamily="34" charset="0"/>
              <a:buChar char="•"/>
              <a:defRPr sz="1800" b="1" kern="1200">
                <a:solidFill>
                  <a:srgbClr val="000F5E"/>
                </a:solidFill>
                <a:latin typeface="+mn-lt"/>
                <a:ea typeface="+mn-ea"/>
                <a:cs typeface="+mn-cs"/>
              </a:defRPr>
            </a:lvl1pPr>
            <a:lvl2pPr marL="480472" indent="-243411" algn="l" defTabSz="914377" rtl="0" eaLnBrk="1" latinLnBrk="0" hangingPunct="1">
              <a:lnSpc>
                <a:spcPct val="100000"/>
              </a:lnSpc>
              <a:spcBef>
                <a:spcPts val="133"/>
              </a:spcBef>
              <a:spcAft>
                <a:spcPts val="200"/>
              </a:spcAft>
              <a:buClrTx/>
              <a:buFont typeface="Arial" panose="020B0604020202020204" pitchFamily="34" charset="0"/>
              <a:buChar char="–"/>
              <a:defRPr sz="16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Technical performance requirements</a:t>
            </a:r>
          </a:p>
          <a:p>
            <a:pPr lvl="1"/>
            <a:r>
              <a:rPr lang="en-GB" dirty="0" smtClean="0"/>
              <a:t>General station performance</a:t>
            </a:r>
          </a:p>
          <a:p>
            <a:pPr lvl="1"/>
            <a:r>
              <a:rPr lang="en-GB" dirty="0" smtClean="0"/>
              <a:t>Antenna tracking (</a:t>
            </a:r>
            <a:r>
              <a:rPr lang="en-GB" i="1" dirty="0" smtClean="0"/>
              <a:t>auto-track not required</a:t>
            </a:r>
            <a:r>
              <a:rPr lang="en-GB" dirty="0" smtClean="0"/>
              <a:t>) and pointing</a:t>
            </a:r>
          </a:p>
          <a:p>
            <a:pPr lvl="1"/>
            <a:r>
              <a:rPr lang="en-GB" dirty="0" smtClean="0"/>
              <a:t>Receive</a:t>
            </a:r>
          </a:p>
          <a:p>
            <a:pPr lvl="2"/>
            <a:r>
              <a:rPr lang="en-GB" dirty="0" smtClean="0"/>
              <a:t>Receive RF</a:t>
            </a:r>
          </a:p>
          <a:p>
            <a:pPr lvl="2"/>
            <a:r>
              <a:rPr lang="en-GB" dirty="0" smtClean="0"/>
              <a:t>Telemetry / baseband</a:t>
            </a:r>
          </a:p>
          <a:p>
            <a:pPr lvl="2"/>
            <a:r>
              <a:rPr lang="en-GB" dirty="0" smtClean="0"/>
              <a:t>Timing</a:t>
            </a:r>
          </a:p>
          <a:p>
            <a:pPr lvl="1"/>
            <a:r>
              <a:rPr lang="en-GB" dirty="0" smtClean="0"/>
              <a:t>Transmit</a:t>
            </a:r>
          </a:p>
          <a:p>
            <a:pPr lvl="2"/>
            <a:r>
              <a:rPr lang="en-GB" dirty="0" smtClean="0"/>
              <a:t>Transmit RF</a:t>
            </a:r>
          </a:p>
          <a:p>
            <a:pPr lvl="2"/>
            <a:r>
              <a:rPr lang="en-GB" dirty="0" smtClean="0"/>
              <a:t>Tele-command</a:t>
            </a:r>
          </a:p>
          <a:p>
            <a:pPr lvl="2"/>
            <a:r>
              <a:rPr lang="en-GB" dirty="0" smtClean="0"/>
              <a:t>Ranging</a:t>
            </a:r>
          </a:p>
          <a:p>
            <a:pPr lvl="1"/>
            <a:r>
              <a:rPr lang="en-GB" dirty="0" smtClean="0"/>
              <a:t>Mechanical</a:t>
            </a:r>
          </a:p>
          <a:p>
            <a:pPr lvl="1"/>
            <a:r>
              <a:rPr lang="en-GB" dirty="0" smtClean="0"/>
              <a:t>Servo</a:t>
            </a:r>
          </a:p>
          <a:p>
            <a:pPr lvl="1"/>
            <a:r>
              <a:rPr lang="en-GB" dirty="0" smtClean="0"/>
              <a:t>Monitoring and Control</a:t>
            </a:r>
          </a:p>
          <a:p>
            <a:pPr lvl="1"/>
            <a:r>
              <a:rPr lang="en-GB" dirty="0" smtClean="0"/>
              <a:t>Auxiliary equipment</a:t>
            </a:r>
          </a:p>
        </p:txBody>
      </p:sp>
    </p:spTree>
    <p:extLst>
      <p:ext uri="{BB962C8B-B14F-4D97-AF65-F5344CB8AC3E}">
        <p14:creationId xmlns:p14="http://schemas.microsoft.com/office/powerpoint/2010/main" val="319215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Assessment of Requirements</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14</a:t>
            </a:fld>
            <a:endParaRPr lang="en-GB" dirty="0"/>
          </a:p>
        </p:txBody>
      </p:sp>
      <p:sp>
        <p:nvSpPr>
          <p:cNvPr id="5" name="Subtitle 3"/>
          <p:cNvSpPr>
            <a:spLocks noGrp="1"/>
          </p:cNvSpPr>
          <p:nvPr>
            <p:ph type="subTitle" idx="1"/>
          </p:nvPr>
        </p:nvSpPr>
        <p:spPr>
          <a:xfrm>
            <a:off x="432001" y="3285077"/>
            <a:ext cx="4644056" cy="1440160"/>
          </a:xfrm>
        </p:spPr>
        <p:txBody>
          <a:bodyPr/>
          <a:lstStyle/>
          <a:p>
            <a:r>
              <a:rPr lang="en-GB" dirty="0" smtClean="0"/>
              <a:t>Existing Goonhilly-6 Performance</a:t>
            </a:r>
            <a:endParaRPr lang="en-GB" b="0" dirty="0">
              <a:solidFill>
                <a:schemeClr val="bg2">
                  <a:alpha val="75000"/>
                </a:schemeClr>
              </a:solidFill>
            </a:endParaRPr>
          </a:p>
        </p:txBody>
      </p:sp>
      <p:pic>
        <p:nvPicPr>
          <p:cNvPr id="6146" name="Picture 13" descr="Description: C:\Users\mcosby\Pictures\Goonhilly\Mission Control Course\IMG_0168.JP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6260" r="26260"/>
          <a:stretch>
            <a:fillRect/>
          </a:stretch>
        </p:blipFill>
        <p:spPr bwMode="auto">
          <a:xfrm>
            <a:off x="5256213" y="865188"/>
            <a:ext cx="3887787"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64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Outline </a:t>
            </a:r>
            <a:r>
              <a:rPr lang="en-GB" dirty="0"/>
              <a:t>Drawing of Goonhilly-06 Structure</a:t>
            </a:r>
            <a:r>
              <a:rPr lang="en-GB" b="0" dirty="0"/>
              <a:t/>
            </a:r>
            <a:br>
              <a:rPr lang="en-GB" b="0" dirty="0"/>
            </a:b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15</a:t>
            </a:fld>
            <a:endParaRPr lang="en-GB"/>
          </a:p>
        </p:txBody>
      </p:sp>
      <p:pic>
        <p:nvPicPr>
          <p:cNvPr id="92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00150"/>
            <a:ext cx="52863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3874" y="4568815"/>
            <a:ext cx="8181975" cy="1569660"/>
          </a:xfrm>
          <a:prstGeom prst="rect">
            <a:avLst/>
          </a:prstGeom>
        </p:spPr>
        <p:txBody>
          <a:bodyPr wrap="square">
            <a:spAutoFit/>
          </a:bodyPr>
          <a:lstStyle/>
          <a:p>
            <a:r>
              <a:rPr lang="en-GB" sz="1600" dirty="0"/>
              <a:t>The </a:t>
            </a:r>
            <a:r>
              <a:rPr lang="en-GB" sz="1600" dirty="0" smtClean="0"/>
              <a:t>current GHY-06 antenna system comprises the </a:t>
            </a:r>
            <a:r>
              <a:rPr lang="en-GB" sz="1600" dirty="0"/>
              <a:t>following </a:t>
            </a:r>
            <a:r>
              <a:rPr lang="en-GB" sz="1600" dirty="0" smtClean="0"/>
              <a:t>subsystems:</a:t>
            </a:r>
            <a:endParaRPr lang="en-GB" sz="1600" dirty="0"/>
          </a:p>
          <a:p>
            <a:pPr marL="895335" lvl="1" indent="-285750">
              <a:buFont typeface="Arial" panose="020B0604020202020204" pitchFamily="34" charset="0"/>
              <a:buChar char="•"/>
            </a:pPr>
            <a:r>
              <a:rPr lang="en-GB" sz="1600" dirty="0"/>
              <a:t>Antenna Structure</a:t>
            </a:r>
          </a:p>
          <a:p>
            <a:pPr marL="895335" lvl="1" indent="-285750">
              <a:buFont typeface="Arial" panose="020B0604020202020204" pitchFamily="34" charset="0"/>
              <a:buChar char="•"/>
            </a:pPr>
            <a:r>
              <a:rPr lang="en-GB" sz="1600" dirty="0"/>
              <a:t>Antenna Feed Sub-system</a:t>
            </a:r>
          </a:p>
          <a:p>
            <a:pPr marL="895335" lvl="1" indent="-285750">
              <a:buFont typeface="Arial" panose="020B0604020202020204" pitchFamily="34" charset="0"/>
              <a:buChar char="•"/>
            </a:pPr>
            <a:r>
              <a:rPr lang="en-GB" sz="1600" dirty="0"/>
              <a:t>Antenna Drive Sub-system</a:t>
            </a:r>
          </a:p>
          <a:p>
            <a:pPr marL="895335" lvl="1" indent="-285750">
              <a:buFont typeface="Arial" panose="020B0604020202020204" pitchFamily="34" charset="0"/>
              <a:buChar char="•"/>
            </a:pPr>
            <a:r>
              <a:rPr lang="en-GB" sz="1600" dirty="0"/>
              <a:t>Servo and Control Sub-system</a:t>
            </a:r>
          </a:p>
          <a:p>
            <a:pPr marL="895335" lvl="1" indent="-285750">
              <a:buFont typeface="Arial" panose="020B0604020202020204" pitchFamily="34" charset="0"/>
              <a:buChar char="•"/>
            </a:pPr>
            <a:r>
              <a:rPr lang="en-GB" sz="1600" dirty="0"/>
              <a:t>Antenna Tracking Receiver Sub-system</a:t>
            </a:r>
          </a:p>
        </p:txBody>
      </p:sp>
    </p:spTree>
    <p:extLst>
      <p:ext uri="{BB962C8B-B14F-4D97-AF65-F5344CB8AC3E}">
        <p14:creationId xmlns:p14="http://schemas.microsoft.com/office/powerpoint/2010/main" val="319215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2000" y="384001"/>
            <a:ext cx="7702349" cy="764744"/>
          </a:xfrm>
        </p:spPr>
        <p:txBody>
          <a:bodyPr/>
          <a:lstStyle/>
          <a:p>
            <a:r>
              <a:rPr lang="en-GB" dirty="0" smtClean="0"/>
              <a:t>Conclusions from review of existing GHY-06 performance</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16</a:t>
            </a:fld>
            <a:endParaRPr lang="en-GB"/>
          </a:p>
        </p:txBody>
      </p:sp>
      <p:sp>
        <p:nvSpPr>
          <p:cNvPr id="7" name="Rectangle 6"/>
          <p:cNvSpPr/>
          <p:nvPr/>
        </p:nvSpPr>
        <p:spPr>
          <a:xfrm>
            <a:off x="457200" y="954525"/>
            <a:ext cx="7753349" cy="5262979"/>
          </a:xfrm>
          <a:prstGeom prst="rect">
            <a:avLst/>
          </a:prstGeom>
        </p:spPr>
        <p:txBody>
          <a:bodyPr wrap="square">
            <a:spAutoFit/>
          </a:bodyPr>
          <a:lstStyle/>
          <a:p>
            <a:r>
              <a:rPr lang="en-GB" sz="1600" dirty="0" smtClean="0"/>
              <a:t>In view of </a:t>
            </a:r>
            <a:r>
              <a:rPr lang="en-GB" sz="1600" dirty="0"/>
              <a:t>the age and obsolescence of equipment, the </a:t>
            </a:r>
            <a:r>
              <a:rPr lang="en-GB" sz="1600" dirty="0" smtClean="0"/>
              <a:t>following areas need to be addressed:</a:t>
            </a:r>
          </a:p>
          <a:p>
            <a:pPr lvl="0"/>
            <a:endParaRPr lang="en-GB" sz="1600" dirty="0" smtClean="0"/>
          </a:p>
          <a:p>
            <a:pPr marL="285750" lvl="0" indent="-285750">
              <a:buFont typeface="Arial" panose="020B0604020202020204" pitchFamily="34" charset="0"/>
              <a:buChar char="•"/>
            </a:pPr>
            <a:r>
              <a:rPr lang="en-GB" sz="1600" dirty="0" smtClean="0"/>
              <a:t>Replacement </a:t>
            </a:r>
            <a:r>
              <a:rPr lang="en-GB" sz="1600" dirty="0"/>
              <a:t>of:</a:t>
            </a:r>
          </a:p>
          <a:p>
            <a:pPr marL="895335" lvl="1" indent="-285750">
              <a:buFont typeface="Courier New" panose="02070309020205020404" pitchFamily="49" charset="0"/>
              <a:buChar char="o"/>
            </a:pPr>
            <a:r>
              <a:rPr lang="en-GB" sz="1600" dirty="0"/>
              <a:t>Antenna feed for the required frequency </a:t>
            </a:r>
            <a:r>
              <a:rPr lang="en-GB" sz="1600" dirty="0" smtClean="0"/>
              <a:t>bands</a:t>
            </a:r>
            <a:endParaRPr lang="en-GB" sz="1600" dirty="0"/>
          </a:p>
          <a:p>
            <a:pPr marL="895335" lvl="1" indent="-285750">
              <a:buFont typeface="Courier New" panose="02070309020205020404" pitchFamily="49" charset="0"/>
              <a:buChar char="o"/>
            </a:pPr>
            <a:r>
              <a:rPr lang="en-GB" sz="1600" dirty="0"/>
              <a:t>Antenna tracking </a:t>
            </a:r>
            <a:r>
              <a:rPr lang="en-GB" sz="1600" dirty="0" smtClean="0"/>
              <a:t>(</a:t>
            </a:r>
            <a:r>
              <a:rPr lang="en-GB" sz="1600" i="1" dirty="0" smtClean="0"/>
              <a:t>auto track not required</a:t>
            </a:r>
            <a:r>
              <a:rPr lang="en-GB" sz="1600" dirty="0" smtClean="0"/>
              <a:t>) and </a:t>
            </a:r>
            <a:r>
              <a:rPr lang="en-GB" sz="1600" dirty="0"/>
              <a:t>steering </a:t>
            </a:r>
            <a:r>
              <a:rPr lang="en-GB" sz="1600" dirty="0" smtClean="0"/>
              <a:t>system</a:t>
            </a:r>
            <a:endParaRPr lang="en-GB" sz="1600" dirty="0"/>
          </a:p>
          <a:p>
            <a:pPr marL="895335" lvl="1" indent="-285750">
              <a:buFont typeface="Courier New" panose="02070309020205020404" pitchFamily="49" charset="0"/>
              <a:buChar char="o"/>
            </a:pPr>
            <a:r>
              <a:rPr lang="en-GB" sz="1600" dirty="0"/>
              <a:t>HPAs for the required frequency bands and to achieve required </a:t>
            </a:r>
            <a:r>
              <a:rPr lang="en-GB" sz="1600" dirty="0" smtClean="0"/>
              <a:t>EIRP </a:t>
            </a:r>
            <a:r>
              <a:rPr lang="en-GB" sz="1600" dirty="0"/>
              <a:t>(including redundancy and switching</a:t>
            </a:r>
            <a:r>
              <a:rPr lang="en-GB" sz="1600" dirty="0" smtClean="0"/>
              <a:t>)</a:t>
            </a:r>
            <a:endParaRPr lang="en-GB" sz="1600" dirty="0"/>
          </a:p>
          <a:p>
            <a:pPr marL="895335" lvl="1" indent="-285750">
              <a:buFont typeface="Courier New" panose="02070309020205020404" pitchFamily="49" charset="0"/>
              <a:buChar char="o"/>
            </a:pPr>
            <a:r>
              <a:rPr lang="en-GB" sz="1600" dirty="0"/>
              <a:t>LNAs for the required frequency bands and to achieve required G/T (including redundancy and switching</a:t>
            </a:r>
            <a:r>
              <a:rPr lang="en-GB" sz="1600" dirty="0" smtClean="0"/>
              <a:t>)</a:t>
            </a:r>
            <a:endParaRPr lang="en-GB" sz="1600" dirty="0"/>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Provision of L-band to SHF frequency converters (including redundancy and switching</a:t>
            </a:r>
            <a:r>
              <a:rPr lang="en-GB" sz="1600" dirty="0" smtClean="0"/>
              <a:t>) </a:t>
            </a:r>
          </a:p>
          <a:p>
            <a:pPr lvl="0"/>
            <a:r>
              <a:rPr lang="en-GB" sz="1600" dirty="0"/>
              <a:t> </a:t>
            </a:r>
          </a:p>
          <a:p>
            <a:pPr marL="285750" lvl="0" indent="-285750">
              <a:buFont typeface="Arial" panose="020B0604020202020204" pitchFamily="34" charset="0"/>
              <a:buChar char="•"/>
            </a:pPr>
            <a:r>
              <a:rPr lang="en-GB" sz="1600" dirty="0"/>
              <a:t>Provision of Monitoring and Control facilities (local and remote</a:t>
            </a:r>
            <a:r>
              <a:rPr lang="en-GB" sz="1600" dirty="0" smtClean="0"/>
              <a:t>)</a:t>
            </a:r>
            <a:endParaRPr lang="en-GB" sz="1600" dirty="0"/>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Provision of cross-site communications equipment for redundant:</a:t>
            </a:r>
          </a:p>
          <a:p>
            <a:pPr marL="895335" lvl="1" indent="-285750">
              <a:buFont typeface="Courier New" panose="02070309020205020404" pitchFamily="49" charset="0"/>
              <a:buChar char="o"/>
            </a:pPr>
            <a:r>
              <a:rPr lang="en-GB" sz="1600" dirty="0"/>
              <a:t>L-band cross-site links </a:t>
            </a:r>
          </a:p>
          <a:p>
            <a:pPr marL="895335" lvl="1" indent="-285750">
              <a:buFont typeface="Courier New" panose="02070309020205020404" pitchFamily="49" charset="0"/>
              <a:buChar char="o"/>
            </a:pPr>
            <a:r>
              <a:rPr lang="en-GB" sz="1600" dirty="0"/>
              <a:t>Ethernet </a:t>
            </a:r>
            <a:r>
              <a:rPr lang="en-GB" sz="1600" dirty="0" smtClean="0"/>
              <a:t>connectivity</a:t>
            </a:r>
          </a:p>
          <a:p>
            <a:pPr lvl="1"/>
            <a:endParaRPr lang="en-GB" sz="1600" dirty="0" smtClean="0"/>
          </a:p>
          <a:p>
            <a:pPr lvl="1"/>
            <a:r>
              <a:rPr lang="en-GB" sz="1600" dirty="0" smtClean="0"/>
              <a:t>A </a:t>
            </a:r>
            <a:r>
              <a:rPr lang="en-GB" sz="1600" dirty="0"/>
              <a:t>(</a:t>
            </a:r>
            <a:r>
              <a:rPr lang="en-GB" sz="1600" dirty="0" smtClean="0"/>
              <a:t>non-redundant) 24-fibre </a:t>
            </a:r>
            <a:r>
              <a:rPr lang="en-GB" sz="1600" dirty="0"/>
              <a:t>cable is expected to be in </a:t>
            </a:r>
            <a:r>
              <a:rPr lang="en-GB" sz="1600" dirty="0" smtClean="0"/>
              <a:t>place; these </a:t>
            </a:r>
            <a:r>
              <a:rPr lang="en-GB" sz="1600" dirty="0"/>
              <a:t>fibres may be used for RF or E</a:t>
            </a:r>
            <a:r>
              <a:rPr lang="en-GB" sz="1600" dirty="0" smtClean="0"/>
              <a:t>thernet </a:t>
            </a:r>
            <a:r>
              <a:rPr lang="en-GB" sz="1600" dirty="0"/>
              <a:t>over </a:t>
            </a:r>
            <a:r>
              <a:rPr lang="en-GB" sz="1600" dirty="0" smtClean="0"/>
              <a:t>fibre</a:t>
            </a:r>
            <a:endParaRPr lang="en-GB" sz="1600" dirty="0"/>
          </a:p>
        </p:txBody>
      </p:sp>
    </p:spTree>
    <p:extLst>
      <p:ext uri="{BB962C8B-B14F-4D97-AF65-F5344CB8AC3E}">
        <p14:creationId xmlns:p14="http://schemas.microsoft.com/office/powerpoint/2010/main" val="28667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Assessment of </a:t>
            </a:r>
            <a:br>
              <a:rPr lang="en-GB" dirty="0" smtClean="0"/>
            </a:br>
            <a:r>
              <a:rPr lang="en-GB" dirty="0" smtClean="0"/>
              <a:t>Present </a:t>
            </a:r>
            <a:r>
              <a:rPr lang="en-GB" dirty="0"/>
              <a:t>S</a:t>
            </a:r>
            <a:r>
              <a:rPr lang="en-GB" dirty="0" smtClean="0"/>
              <a:t>ystem Status</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17</a:t>
            </a:fld>
            <a:endParaRPr lang="en-GB" dirty="0"/>
          </a:p>
        </p:txBody>
      </p:sp>
      <p:pic>
        <p:nvPicPr>
          <p:cNvPr id="6" name="Picture Placeholder 5"/>
          <p:cNvPicPr>
            <a:picLocks noGrp="1"/>
          </p:cNvPicPr>
          <p:nvPr>
            <p:ph type="pic" sz="quarter" idx="13"/>
          </p:nvPr>
        </p:nvPicPr>
        <p:blipFill>
          <a:blip r:embed="rId3" cstate="print">
            <a:extLst>
              <a:ext uri="{28A0092B-C50C-407E-A947-70E740481C1C}">
                <a14:useLocalDpi xmlns:a14="http://schemas.microsoft.com/office/drawing/2010/main" val="0"/>
              </a:ext>
            </a:extLst>
          </a:blip>
          <a:srcRect l="27719" r="27719"/>
          <a:stretch>
            <a:fillRect/>
          </a:stretch>
        </p:blipFill>
        <p:spPr>
          <a:xfrm>
            <a:off x="5256213" y="865188"/>
            <a:ext cx="3887787" cy="5465762"/>
          </a:xfrm>
          <a:prstGeom prst="rect">
            <a:avLst/>
          </a:prstGeom>
        </p:spPr>
      </p:pic>
    </p:spTree>
    <p:extLst>
      <p:ext uri="{BB962C8B-B14F-4D97-AF65-F5344CB8AC3E}">
        <p14:creationId xmlns:p14="http://schemas.microsoft.com/office/powerpoint/2010/main" val="49584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2001" y="384001"/>
            <a:ext cx="8111922" cy="764744"/>
          </a:xfrm>
        </p:spPr>
        <p:txBody>
          <a:bodyPr/>
          <a:lstStyle/>
          <a:p>
            <a:r>
              <a:rPr lang="en-GB" dirty="0" smtClean="0">
                <a:solidFill>
                  <a:schemeClr val="tx1"/>
                </a:solidFill>
              </a:rPr>
              <a:t>Overview of azimuth and elevation drive re-test results </a:t>
            </a:r>
            <a:br>
              <a:rPr lang="en-GB" dirty="0" smtClean="0">
                <a:solidFill>
                  <a:schemeClr val="tx1"/>
                </a:solidFill>
              </a:rPr>
            </a:br>
            <a:r>
              <a:rPr lang="en-GB" dirty="0" smtClean="0">
                <a:solidFill>
                  <a:schemeClr val="tx1"/>
                </a:solidFill>
              </a:rPr>
              <a:t>(present system)</a:t>
            </a:r>
            <a:endParaRPr lang="en-GB" dirty="0">
              <a:solidFill>
                <a:schemeClr val="tx1"/>
              </a:solidFill>
            </a:endParaRPr>
          </a:p>
        </p:txBody>
      </p:sp>
      <p:sp>
        <p:nvSpPr>
          <p:cNvPr id="5" name="Slide Number Placeholder 4"/>
          <p:cNvSpPr>
            <a:spLocks noGrp="1"/>
          </p:cNvSpPr>
          <p:nvPr>
            <p:ph type="sldNum" sz="quarter" idx="4"/>
          </p:nvPr>
        </p:nvSpPr>
        <p:spPr/>
        <p:txBody>
          <a:bodyPr/>
          <a:lstStyle/>
          <a:p>
            <a:fld id="{84D111C9-AE51-4082-9409-505987EEA9A7}" type="slidenum">
              <a:rPr lang="en-GB" smtClean="0"/>
              <a:pPr/>
              <a:t>18</a:t>
            </a:fld>
            <a:endParaRPr lang="en-GB"/>
          </a:p>
        </p:txBody>
      </p:sp>
      <p:sp>
        <p:nvSpPr>
          <p:cNvPr id="6" name="Content Placeholder 5"/>
          <p:cNvSpPr>
            <a:spLocks noGrp="1"/>
          </p:cNvSpPr>
          <p:nvPr>
            <p:ph type="body" sz="quarter" idx="13"/>
          </p:nvPr>
        </p:nvSpPr>
        <p:spPr>
          <a:xfrm>
            <a:off x="7553323" y="1477436"/>
            <a:ext cx="990601" cy="589489"/>
          </a:xfrm>
        </p:spPr>
        <p:txBody>
          <a:bodyPr>
            <a:normAutofit/>
          </a:bodyPr>
          <a:lstStyle/>
          <a:p>
            <a:pPr lvl="1" algn="l"/>
            <a:r>
              <a:rPr lang="en-GB" b="1" dirty="0" smtClean="0"/>
              <a:t>AZ-1</a:t>
            </a:r>
          </a:p>
        </p:txBody>
      </p:sp>
      <p:graphicFrame>
        <p:nvGraphicFramePr>
          <p:cNvPr id="7" name="Table 6"/>
          <p:cNvGraphicFramePr>
            <a:graphicFrameLocks noGrp="1"/>
          </p:cNvGraphicFramePr>
          <p:nvPr>
            <p:extLst>
              <p:ext uri="{D42A27DB-BD31-4B8C-83A1-F6EECF244321}">
                <p14:modId xmlns:p14="http://schemas.microsoft.com/office/powerpoint/2010/main" val="332960400"/>
              </p:ext>
            </p:extLst>
          </p:nvPr>
        </p:nvGraphicFramePr>
        <p:xfrm>
          <a:off x="1270000" y="1341438"/>
          <a:ext cx="5900739" cy="788988"/>
        </p:xfrm>
        <a:graphic>
          <a:graphicData uri="http://schemas.openxmlformats.org/drawingml/2006/table">
            <a:tbl>
              <a:tblPr firstRow="1" firstCol="1" bandRow="1">
                <a:tableStyleId>{5C22544A-7EE6-4342-B048-85BDC9FD1C3A}</a:tableStyleId>
              </a:tblPr>
              <a:tblGrid>
                <a:gridCol w="2027949"/>
                <a:gridCol w="1949061"/>
                <a:gridCol w="1923729"/>
              </a:tblGrid>
              <a:tr h="262996">
                <a:tc>
                  <a:txBody>
                    <a:bodyPr/>
                    <a:lstStyle/>
                    <a:p>
                      <a:pPr algn="l">
                        <a:spcBef>
                          <a:spcPts val="300"/>
                        </a:spcBef>
                        <a:spcAft>
                          <a:spcPts val="300"/>
                        </a:spcAft>
                      </a:pPr>
                      <a:r>
                        <a:rPr lang="en-GB" sz="1200" dirty="0">
                          <a:solidFill>
                            <a:schemeClr val="tx1"/>
                          </a:solidFill>
                          <a:effectLst/>
                        </a:rPr>
                        <a:t> </a:t>
                      </a:r>
                      <a:endParaRPr lang="en-GB" sz="1200" dirty="0">
                        <a:solidFill>
                          <a:schemeClr val="tx1"/>
                        </a:solidFill>
                        <a:effectLst/>
                        <a:latin typeface="Arial"/>
                        <a:ea typeface="Times New Roman"/>
                      </a:endParaRPr>
                    </a:p>
                  </a:txBody>
                  <a:tcPr marL="68578" marR="68578" marT="0" marB="0" anchor="ctr">
                    <a:noFill/>
                  </a:tcPr>
                </a:tc>
                <a:tc>
                  <a:txBody>
                    <a:bodyPr/>
                    <a:lstStyle/>
                    <a:p>
                      <a:pPr algn="ctr">
                        <a:spcBef>
                          <a:spcPts val="600"/>
                        </a:spcBef>
                        <a:spcAft>
                          <a:spcPts val="0"/>
                        </a:spcAft>
                      </a:pPr>
                      <a:r>
                        <a:rPr lang="en-GB" sz="1200">
                          <a:solidFill>
                            <a:schemeClr val="tx1"/>
                          </a:solidFill>
                          <a:effectLst/>
                        </a:rPr>
                        <a:t>Velocity (deg/sec)</a:t>
                      </a:r>
                      <a:endParaRPr lang="en-GB" sz="1200">
                        <a:solidFill>
                          <a:schemeClr val="tx1"/>
                        </a:solidFill>
                        <a:effectLst/>
                        <a:latin typeface="Arial"/>
                        <a:ea typeface="Times New Roman"/>
                      </a:endParaRPr>
                    </a:p>
                  </a:txBody>
                  <a:tcPr marL="68578" marR="68578" marT="0" marB="0" anchor="ctr">
                    <a:noFill/>
                  </a:tcPr>
                </a:tc>
                <a:tc>
                  <a:txBody>
                    <a:bodyPr/>
                    <a:lstStyle/>
                    <a:p>
                      <a:pPr algn="ctr">
                        <a:spcBef>
                          <a:spcPts val="600"/>
                        </a:spcBef>
                        <a:spcAft>
                          <a:spcPts val="0"/>
                        </a:spcAft>
                      </a:pPr>
                      <a:r>
                        <a:rPr lang="en-GB" sz="1200">
                          <a:solidFill>
                            <a:schemeClr val="tx1"/>
                          </a:solidFill>
                          <a:effectLst/>
                        </a:rPr>
                        <a:t>Acceleration (deg/sec</a:t>
                      </a:r>
                      <a:r>
                        <a:rPr lang="en-GB" sz="1200" baseline="30000">
                          <a:solidFill>
                            <a:schemeClr val="tx1"/>
                          </a:solidFill>
                          <a:effectLst/>
                        </a:rPr>
                        <a:t>2</a:t>
                      </a:r>
                      <a:r>
                        <a:rPr lang="en-GB" sz="1200">
                          <a:solidFill>
                            <a:schemeClr val="tx1"/>
                          </a:solidFill>
                          <a:effectLst/>
                        </a:rPr>
                        <a:t>)</a:t>
                      </a:r>
                      <a:endParaRPr lang="en-GB" sz="1200">
                        <a:solidFill>
                          <a:schemeClr val="tx1"/>
                        </a:solidFill>
                        <a:effectLst/>
                        <a:latin typeface="Arial"/>
                        <a:ea typeface="Times New Roman"/>
                      </a:endParaRPr>
                    </a:p>
                  </a:txBody>
                  <a:tcPr marL="68578" marR="68578" marT="0" marB="0" anchor="ctr">
                    <a:noFill/>
                  </a:tcPr>
                </a:tc>
              </a:tr>
              <a:tr h="262996">
                <a:tc>
                  <a:txBody>
                    <a:bodyPr/>
                    <a:lstStyle/>
                    <a:p>
                      <a:pPr algn="l">
                        <a:spcBef>
                          <a:spcPts val="600"/>
                        </a:spcBef>
                        <a:spcAft>
                          <a:spcPts val="0"/>
                        </a:spcAft>
                      </a:pPr>
                      <a:r>
                        <a:rPr lang="en-GB" sz="1200">
                          <a:solidFill>
                            <a:schemeClr val="tx1"/>
                          </a:solidFill>
                          <a:effectLst/>
                        </a:rPr>
                        <a:t>Clockwise (CW)</a:t>
                      </a:r>
                      <a:endParaRPr lang="en-GB" sz="1200">
                        <a:solidFill>
                          <a:schemeClr val="tx1"/>
                        </a:solidFill>
                        <a:effectLst/>
                        <a:latin typeface="Arial"/>
                        <a:ea typeface="Times New Roman"/>
                      </a:endParaRPr>
                    </a:p>
                  </a:txBody>
                  <a:tcPr marL="68578" marR="68578" marT="0" marB="0" anchor="ctr">
                    <a:noFill/>
                  </a:tcPr>
                </a:tc>
                <a:tc>
                  <a:txBody>
                    <a:bodyPr/>
                    <a:lstStyle/>
                    <a:p>
                      <a:pPr algn="ctr">
                        <a:spcBef>
                          <a:spcPts val="600"/>
                        </a:spcBef>
                        <a:spcAft>
                          <a:spcPts val="0"/>
                        </a:spcAft>
                      </a:pPr>
                      <a:r>
                        <a:rPr lang="en-GB" sz="1200" dirty="0" smtClean="0">
                          <a:solidFill>
                            <a:schemeClr val="tx1"/>
                          </a:solidFill>
                          <a:effectLst/>
                        </a:rPr>
                        <a:t>0.179 / 0.168</a:t>
                      </a:r>
                      <a:endParaRPr lang="en-GB" sz="1200" dirty="0">
                        <a:solidFill>
                          <a:schemeClr val="tx1"/>
                        </a:solidFill>
                        <a:effectLst/>
                        <a:latin typeface="Arial"/>
                        <a:ea typeface="Times New Roman"/>
                      </a:endParaRPr>
                    </a:p>
                  </a:txBody>
                  <a:tcPr marL="68578" marR="68578" marT="0" marB="0">
                    <a:noFill/>
                  </a:tcPr>
                </a:tc>
                <a:tc>
                  <a:txBody>
                    <a:bodyPr/>
                    <a:lstStyle/>
                    <a:p>
                      <a:pPr algn="ctr">
                        <a:spcBef>
                          <a:spcPts val="600"/>
                        </a:spcBef>
                        <a:spcAft>
                          <a:spcPts val="0"/>
                        </a:spcAft>
                      </a:pPr>
                      <a:r>
                        <a:rPr lang="en-GB" sz="1200" dirty="0" smtClean="0">
                          <a:solidFill>
                            <a:schemeClr val="tx1"/>
                          </a:solidFill>
                          <a:effectLst/>
                        </a:rPr>
                        <a:t>0.179 / 0.161</a:t>
                      </a:r>
                      <a:endParaRPr lang="en-GB" sz="1200" dirty="0">
                        <a:solidFill>
                          <a:schemeClr val="tx1"/>
                        </a:solidFill>
                        <a:effectLst/>
                        <a:latin typeface="Arial"/>
                        <a:ea typeface="Times New Roman"/>
                      </a:endParaRPr>
                    </a:p>
                  </a:txBody>
                  <a:tcPr marL="68578" marR="68578" marT="0" marB="0">
                    <a:noFill/>
                  </a:tcPr>
                </a:tc>
              </a:tr>
              <a:tr h="262996">
                <a:tc>
                  <a:txBody>
                    <a:bodyPr/>
                    <a:lstStyle/>
                    <a:p>
                      <a:pPr algn="l">
                        <a:spcBef>
                          <a:spcPts val="300"/>
                        </a:spcBef>
                        <a:spcAft>
                          <a:spcPts val="300"/>
                        </a:spcAft>
                      </a:pPr>
                      <a:r>
                        <a:rPr lang="en-GB" sz="1200">
                          <a:solidFill>
                            <a:schemeClr val="tx1"/>
                          </a:solidFill>
                          <a:effectLst/>
                        </a:rPr>
                        <a:t>Counter-Clockwise (CCW)</a:t>
                      </a:r>
                      <a:endParaRPr lang="en-GB" sz="1200">
                        <a:solidFill>
                          <a:schemeClr val="tx1"/>
                        </a:solidFill>
                        <a:effectLst/>
                        <a:latin typeface="Arial"/>
                        <a:ea typeface="Times New Roman"/>
                      </a:endParaRPr>
                    </a:p>
                  </a:txBody>
                  <a:tcPr marL="68578" marR="68578" marT="0" marB="0" anchor="ctr">
                    <a:noFill/>
                  </a:tcPr>
                </a:tc>
                <a:tc>
                  <a:txBody>
                    <a:bodyPr/>
                    <a:lstStyle/>
                    <a:p>
                      <a:pPr algn="ctr">
                        <a:spcBef>
                          <a:spcPts val="600"/>
                        </a:spcBef>
                        <a:spcAft>
                          <a:spcPts val="0"/>
                        </a:spcAft>
                      </a:pPr>
                      <a:r>
                        <a:rPr lang="en-GB" sz="1200" dirty="0" smtClean="0">
                          <a:solidFill>
                            <a:schemeClr val="tx1"/>
                          </a:solidFill>
                          <a:effectLst/>
                        </a:rPr>
                        <a:t>0.179 / 0.153</a:t>
                      </a:r>
                      <a:endParaRPr lang="en-GB" sz="1200" dirty="0">
                        <a:solidFill>
                          <a:schemeClr val="tx1"/>
                        </a:solidFill>
                        <a:effectLst/>
                        <a:latin typeface="Arial"/>
                        <a:ea typeface="Times New Roman"/>
                      </a:endParaRPr>
                    </a:p>
                  </a:txBody>
                  <a:tcPr marL="68578" marR="68578" marT="0" marB="0">
                    <a:noFill/>
                  </a:tcPr>
                </a:tc>
                <a:tc>
                  <a:txBody>
                    <a:bodyPr/>
                    <a:lstStyle/>
                    <a:p>
                      <a:pPr algn="ctr">
                        <a:spcBef>
                          <a:spcPts val="600"/>
                        </a:spcBef>
                        <a:spcAft>
                          <a:spcPts val="0"/>
                        </a:spcAft>
                      </a:pPr>
                      <a:r>
                        <a:rPr lang="en-GB" sz="1200" dirty="0" smtClean="0">
                          <a:solidFill>
                            <a:schemeClr val="tx1"/>
                          </a:solidFill>
                          <a:effectLst/>
                        </a:rPr>
                        <a:t>0.179 / 0.149</a:t>
                      </a:r>
                      <a:endParaRPr lang="en-GB" sz="1200" dirty="0">
                        <a:solidFill>
                          <a:schemeClr val="tx1"/>
                        </a:solidFill>
                        <a:effectLst/>
                        <a:latin typeface="Arial"/>
                        <a:ea typeface="Times New Roman"/>
                      </a:endParaRPr>
                    </a:p>
                  </a:txBody>
                  <a:tcPr marL="68578" marR="68578" marT="0" marB="0">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50728567"/>
              </p:ext>
            </p:extLst>
          </p:nvPr>
        </p:nvGraphicFramePr>
        <p:xfrm>
          <a:off x="1258888" y="2527300"/>
          <a:ext cx="5922963" cy="723900"/>
        </p:xfrm>
        <a:graphic>
          <a:graphicData uri="http://schemas.openxmlformats.org/drawingml/2006/table">
            <a:tbl>
              <a:tblPr firstRow="1" firstCol="1" bandRow="1">
                <a:tableStyleId>{5C22544A-7EE6-4342-B048-85BDC9FD1C3A}</a:tableStyleId>
              </a:tblPr>
              <a:tblGrid>
                <a:gridCol w="2035587"/>
                <a:gridCol w="1956401"/>
                <a:gridCol w="1930975"/>
              </a:tblGrid>
              <a:tr h="241300">
                <a:tc>
                  <a:txBody>
                    <a:bodyPr/>
                    <a:lstStyle/>
                    <a:p>
                      <a:pPr algn="l">
                        <a:spcBef>
                          <a:spcPts val="300"/>
                        </a:spcBef>
                        <a:spcAft>
                          <a:spcPts val="300"/>
                        </a:spcAft>
                      </a:pPr>
                      <a:r>
                        <a:rPr lang="en-GB" sz="1200" dirty="0">
                          <a:solidFill>
                            <a:schemeClr val="tx1"/>
                          </a:solidFill>
                          <a:effectLst/>
                        </a:rPr>
                        <a:t> </a:t>
                      </a:r>
                      <a:endParaRPr lang="en-GB" sz="1200" dirty="0">
                        <a:solidFill>
                          <a:schemeClr val="tx1"/>
                        </a:solidFill>
                        <a:effectLst/>
                        <a:latin typeface="Arial"/>
                        <a:ea typeface="Times New Roman"/>
                      </a:endParaRPr>
                    </a:p>
                  </a:txBody>
                  <a:tcPr marL="68596" marR="68596" marT="0" marB="0" anchor="ctr">
                    <a:noFill/>
                  </a:tcPr>
                </a:tc>
                <a:tc>
                  <a:txBody>
                    <a:bodyPr/>
                    <a:lstStyle/>
                    <a:p>
                      <a:pPr algn="ctr">
                        <a:spcBef>
                          <a:spcPts val="600"/>
                        </a:spcBef>
                        <a:spcAft>
                          <a:spcPts val="0"/>
                        </a:spcAft>
                      </a:pPr>
                      <a:r>
                        <a:rPr lang="en-GB" sz="1200">
                          <a:solidFill>
                            <a:schemeClr val="tx1"/>
                          </a:solidFill>
                          <a:effectLst/>
                        </a:rPr>
                        <a:t>Velocity (deg/sec)</a:t>
                      </a:r>
                      <a:endParaRPr lang="en-GB" sz="1200">
                        <a:solidFill>
                          <a:schemeClr val="tx1"/>
                        </a:solidFill>
                        <a:effectLst/>
                        <a:latin typeface="Arial"/>
                        <a:ea typeface="Times New Roman"/>
                      </a:endParaRPr>
                    </a:p>
                  </a:txBody>
                  <a:tcPr marL="68596" marR="68596" marT="0" marB="0" anchor="ctr">
                    <a:noFill/>
                  </a:tcPr>
                </a:tc>
                <a:tc>
                  <a:txBody>
                    <a:bodyPr/>
                    <a:lstStyle/>
                    <a:p>
                      <a:pPr algn="ctr">
                        <a:spcBef>
                          <a:spcPts val="600"/>
                        </a:spcBef>
                        <a:spcAft>
                          <a:spcPts val="0"/>
                        </a:spcAft>
                      </a:pPr>
                      <a:r>
                        <a:rPr lang="en-GB" sz="1200" dirty="0">
                          <a:solidFill>
                            <a:schemeClr val="tx1"/>
                          </a:solidFill>
                          <a:effectLst/>
                        </a:rPr>
                        <a:t>Acceleration (</a:t>
                      </a:r>
                      <a:r>
                        <a:rPr lang="en-GB" sz="1200" dirty="0" err="1">
                          <a:solidFill>
                            <a:schemeClr val="tx1"/>
                          </a:solidFill>
                          <a:effectLst/>
                        </a:rPr>
                        <a:t>deg</a:t>
                      </a:r>
                      <a:r>
                        <a:rPr lang="en-GB" sz="1200" dirty="0">
                          <a:solidFill>
                            <a:schemeClr val="tx1"/>
                          </a:solidFill>
                          <a:effectLst/>
                        </a:rPr>
                        <a:t>/sec</a:t>
                      </a:r>
                      <a:r>
                        <a:rPr lang="en-GB" sz="1200" baseline="30000" dirty="0">
                          <a:solidFill>
                            <a:schemeClr val="tx1"/>
                          </a:solidFill>
                          <a:effectLst/>
                        </a:rPr>
                        <a:t>2</a:t>
                      </a:r>
                      <a:r>
                        <a:rPr lang="en-GB" sz="1200" dirty="0">
                          <a:solidFill>
                            <a:schemeClr val="tx1"/>
                          </a:solidFill>
                          <a:effectLst/>
                        </a:rPr>
                        <a:t>)</a:t>
                      </a:r>
                      <a:endParaRPr lang="en-GB" sz="1200" dirty="0">
                        <a:solidFill>
                          <a:schemeClr val="tx1"/>
                        </a:solidFill>
                        <a:effectLst/>
                        <a:latin typeface="Arial"/>
                        <a:ea typeface="Times New Roman"/>
                      </a:endParaRPr>
                    </a:p>
                  </a:txBody>
                  <a:tcPr marL="68596" marR="68596" marT="0" marB="0" anchor="ctr">
                    <a:noFill/>
                  </a:tcPr>
                </a:tc>
              </a:tr>
              <a:tr h="241300">
                <a:tc>
                  <a:txBody>
                    <a:bodyPr/>
                    <a:lstStyle/>
                    <a:p>
                      <a:pPr algn="l">
                        <a:spcBef>
                          <a:spcPts val="600"/>
                        </a:spcBef>
                        <a:spcAft>
                          <a:spcPts val="0"/>
                        </a:spcAft>
                      </a:pPr>
                      <a:r>
                        <a:rPr lang="en-GB" sz="1200">
                          <a:solidFill>
                            <a:schemeClr val="tx1"/>
                          </a:solidFill>
                          <a:effectLst/>
                        </a:rPr>
                        <a:t>CW</a:t>
                      </a:r>
                      <a:endParaRPr lang="en-GB" sz="1200">
                        <a:solidFill>
                          <a:schemeClr val="tx1"/>
                        </a:solidFill>
                        <a:effectLst/>
                        <a:latin typeface="Arial"/>
                        <a:ea typeface="Times New Roman"/>
                      </a:endParaRPr>
                    </a:p>
                  </a:txBody>
                  <a:tcPr marL="68596" marR="68596" marT="0" marB="0" anchor="ctr">
                    <a:noFill/>
                  </a:tcPr>
                </a:tc>
                <a:tc>
                  <a:txBody>
                    <a:bodyPr/>
                    <a:lstStyle/>
                    <a:p>
                      <a:pPr algn="ctr">
                        <a:spcBef>
                          <a:spcPts val="600"/>
                        </a:spcBef>
                        <a:spcAft>
                          <a:spcPts val="0"/>
                        </a:spcAft>
                      </a:pPr>
                      <a:r>
                        <a:rPr lang="en-GB" sz="1200" dirty="0" smtClean="0">
                          <a:solidFill>
                            <a:schemeClr val="tx1"/>
                          </a:solidFill>
                          <a:effectLst/>
                        </a:rPr>
                        <a:t>0.180 </a:t>
                      </a:r>
                      <a:endParaRPr lang="en-GB" sz="1200" dirty="0">
                        <a:solidFill>
                          <a:schemeClr val="tx1"/>
                        </a:solidFill>
                        <a:effectLst/>
                        <a:latin typeface="Arial"/>
                        <a:ea typeface="Times New Roman"/>
                      </a:endParaRPr>
                    </a:p>
                  </a:txBody>
                  <a:tcPr marL="68596" marR="68596" marT="0" marB="0">
                    <a:noFill/>
                  </a:tcPr>
                </a:tc>
                <a:tc>
                  <a:txBody>
                    <a:bodyPr/>
                    <a:lstStyle/>
                    <a:p>
                      <a:pPr algn="ctr">
                        <a:spcBef>
                          <a:spcPts val="600"/>
                        </a:spcBef>
                        <a:spcAft>
                          <a:spcPts val="0"/>
                        </a:spcAft>
                      </a:pPr>
                      <a:r>
                        <a:rPr lang="en-GB" sz="1200" dirty="0" smtClean="0">
                          <a:solidFill>
                            <a:schemeClr val="tx1"/>
                          </a:solidFill>
                          <a:effectLst/>
                        </a:rPr>
                        <a:t>0.180 / 0.194</a:t>
                      </a:r>
                      <a:endParaRPr lang="en-GB" sz="1200" dirty="0">
                        <a:solidFill>
                          <a:schemeClr val="tx1"/>
                        </a:solidFill>
                        <a:effectLst/>
                        <a:latin typeface="Arial"/>
                        <a:ea typeface="Times New Roman"/>
                      </a:endParaRPr>
                    </a:p>
                  </a:txBody>
                  <a:tcPr marL="68596" marR="68596" marT="0" marB="0">
                    <a:noFill/>
                  </a:tcPr>
                </a:tc>
              </a:tr>
              <a:tr h="241300">
                <a:tc>
                  <a:txBody>
                    <a:bodyPr/>
                    <a:lstStyle/>
                    <a:p>
                      <a:pPr algn="l">
                        <a:spcBef>
                          <a:spcPts val="300"/>
                        </a:spcBef>
                        <a:spcAft>
                          <a:spcPts val="300"/>
                        </a:spcAft>
                      </a:pPr>
                      <a:r>
                        <a:rPr lang="en-GB" sz="1200">
                          <a:solidFill>
                            <a:schemeClr val="tx1"/>
                          </a:solidFill>
                          <a:effectLst/>
                        </a:rPr>
                        <a:t>CCW</a:t>
                      </a:r>
                      <a:endParaRPr lang="en-GB" sz="1200">
                        <a:solidFill>
                          <a:schemeClr val="tx1"/>
                        </a:solidFill>
                        <a:effectLst/>
                        <a:latin typeface="Arial"/>
                        <a:ea typeface="Times New Roman"/>
                      </a:endParaRPr>
                    </a:p>
                  </a:txBody>
                  <a:tcPr marL="68596" marR="68596" marT="0" marB="0" anchor="ctr">
                    <a:noFill/>
                  </a:tcPr>
                </a:tc>
                <a:tc>
                  <a:txBody>
                    <a:bodyPr/>
                    <a:lstStyle/>
                    <a:p>
                      <a:pPr algn="ctr">
                        <a:spcBef>
                          <a:spcPts val="600"/>
                        </a:spcBef>
                        <a:spcAft>
                          <a:spcPts val="0"/>
                        </a:spcAft>
                      </a:pPr>
                      <a:r>
                        <a:rPr lang="en-GB" sz="1200">
                          <a:solidFill>
                            <a:schemeClr val="tx1"/>
                          </a:solidFill>
                          <a:effectLst/>
                        </a:rPr>
                        <a:t>0.179</a:t>
                      </a:r>
                      <a:endParaRPr lang="en-GB" sz="1200">
                        <a:solidFill>
                          <a:schemeClr val="tx1"/>
                        </a:solidFill>
                        <a:effectLst/>
                        <a:latin typeface="Arial"/>
                        <a:ea typeface="Times New Roman"/>
                      </a:endParaRPr>
                    </a:p>
                  </a:txBody>
                  <a:tcPr marL="68596" marR="68596" marT="0" marB="0">
                    <a:noFill/>
                  </a:tcPr>
                </a:tc>
                <a:tc>
                  <a:txBody>
                    <a:bodyPr/>
                    <a:lstStyle/>
                    <a:p>
                      <a:pPr algn="ctr">
                        <a:spcBef>
                          <a:spcPts val="600"/>
                        </a:spcBef>
                        <a:spcAft>
                          <a:spcPts val="0"/>
                        </a:spcAft>
                      </a:pPr>
                      <a:r>
                        <a:rPr lang="en-GB" sz="1200" dirty="0" smtClean="0">
                          <a:solidFill>
                            <a:schemeClr val="tx1"/>
                          </a:solidFill>
                          <a:effectLst/>
                        </a:rPr>
                        <a:t>0.179 / 0.170</a:t>
                      </a:r>
                      <a:endParaRPr lang="en-GB" sz="1200" dirty="0">
                        <a:solidFill>
                          <a:schemeClr val="tx1"/>
                        </a:solidFill>
                        <a:effectLst/>
                        <a:latin typeface="Arial"/>
                        <a:ea typeface="Times New Roman"/>
                      </a:endParaRPr>
                    </a:p>
                  </a:txBody>
                  <a:tcPr marL="68596" marR="68596" marT="0" marB="0">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03143907"/>
              </p:ext>
            </p:extLst>
          </p:nvPr>
        </p:nvGraphicFramePr>
        <p:xfrm>
          <a:off x="1258888" y="3648075"/>
          <a:ext cx="5922962" cy="752475"/>
        </p:xfrm>
        <a:graphic>
          <a:graphicData uri="http://schemas.openxmlformats.org/drawingml/2006/table">
            <a:tbl>
              <a:tblPr firstRow="1" firstCol="1" bandRow="1">
                <a:tableStyleId>{5C22544A-7EE6-4342-B048-85BDC9FD1C3A}</a:tableStyleId>
              </a:tblPr>
              <a:tblGrid>
                <a:gridCol w="2035587"/>
                <a:gridCol w="1956401"/>
                <a:gridCol w="1930974"/>
              </a:tblGrid>
              <a:tr h="250825">
                <a:tc>
                  <a:txBody>
                    <a:bodyPr/>
                    <a:lstStyle/>
                    <a:p>
                      <a:pPr algn="l">
                        <a:spcBef>
                          <a:spcPts val="300"/>
                        </a:spcBef>
                        <a:spcAft>
                          <a:spcPts val="300"/>
                        </a:spcAft>
                      </a:pPr>
                      <a:r>
                        <a:rPr lang="en-GB" sz="1200" dirty="0">
                          <a:solidFill>
                            <a:schemeClr val="tx1"/>
                          </a:solidFill>
                          <a:effectLst/>
                        </a:rPr>
                        <a:t> </a:t>
                      </a:r>
                      <a:endParaRPr lang="en-GB" sz="1200" dirty="0">
                        <a:solidFill>
                          <a:schemeClr val="tx1"/>
                        </a:solidFill>
                        <a:effectLst/>
                        <a:latin typeface="Arial"/>
                        <a:ea typeface="Times New Roman"/>
                      </a:endParaRPr>
                    </a:p>
                  </a:txBody>
                  <a:tcPr marL="68596" marR="68596" marT="0" marB="0" anchor="ctr">
                    <a:noFill/>
                  </a:tcPr>
                </a:tc>
                <a:tc>
                  <a:txBody>
                    <a:bodyPr/>
                    <a:lstStyle/>
                    <a:p>
                      <a:pPr algn="ctr">
                        <a:spcBef>
                          <a:spcPts val="600"/>
                        </a:spcBef>
                        <a:spcAft>
                          <a:spcPts val="0"/>
                        </a:spcAft>
                      </a:pPr>
                      <a:r>
                        <a:rPr lang="en-GB" sz="1200">
                          <a:solidFill>
                            <a:schemeClr val="tx1"/>
                          </a:solidFill>
                          <a:effectLst/>
                        </a:rPr>
                        <a:t>Velocity (deg/sec)</a:t>
                      </a:r>
                      <a:endParaRPr lang="en-GB" sz="1200">
                        <a:solidFill>
                          <a:schemeClr val="tx1"/>
                        </a:solidFill>
                        <a:effectLst/>
                        <a:latin typeface="Arial"/>
                        <a:ea typeface="Times New Roman"/>
                      </a:endParaRPr>
                    </a:p>
                  </a:txBody>
                  <a:tcPr marL="68596" marR="68596" marT="0" marB="0" anchor="ctr">
                    <a:noFill/>
                  </a:tcPr>
                </a:tc>
                <a:tc>
                  <a:txBody>
                    <a:bodyPr/>
                    <a:lstStyle/>
                    <a:p>
                      <a:pPr algn="ctr">
                        <a:spcBef>
                          <a:spcPts val="600"/>
                        </a:spcBef>
                        <a:spcAft>
                          <a:spcPts val="0"/>
                        </a:spcAft>
                      </a:pPr>
                      <a:r>
                        <a:rPr lang="en-GB" sz="1200">
                          <a:solidFill>
                            <a:schemeClr val="tx1"/>
                          </a:solidFill>
                          <a:effectLst/>
                        </a:rPr>
                        <a:t>Acceleration (deg/sec</a:t>
                      </a:r>
                      <a:r>
                        <a:rPr lang="en-GB" sz="1200" baseline="30000">
                          <a:solidFill>
                            <a:schemeClr val="tx1"/>
                          </a:solidFill>
                          <a:effectLst/>
                        </a:rPr>
                        <a:t>2</a:t>
                      </a:r>
                      <a:r>
                        <a:rPr lang="en-GB" sz="1200">
                          <a:solidFill>
                            <a:schemeClr val="tx1"/>
                          </a:solidFill>
                          <a:effectLst/>
                        </a:rPr>
                        <a:t>)</a:t>
                      </a:r>
                      <a:endParaRPr lang="en-GB" sz="1200">
                        <a:solidFill>
                          <a:schemeClr val="tx1"/>
                        </a:solidFill>
                        <a:effectLst/>
                        <a:latin typeface="Arial"/>
                        <a:ea typeface="Times New Roman"/>
                      </a:endParaRPr>
                    </a:p>
                  </a:txBody>
                  <a:tcPr marL="68596" marR="68596" marT="0" marB="0" anchor="ctr">
                    <a:noFill/>
                  </a:tcPr>
                </a:tc>
              </a:tr>
              <a:tr h="250825">
                <a:tc>
                  <a:txBody>
                    <a:bodyPr/>
                    <a:lstStyle/>
                    <a:p>
                      <a:pPr algn="l">
                        <a:spcBef>
                          <a:spcPts val="600"/>
                        </a:spcBef>
                        <a:spcAft>
                          <a:spcPts val="0"/>
                        </a:spcAft>
                      </a:pPr>
                      <a:r>
                        <a:rPr lang="en-GB" sz="1200">
                          <a:solidFill>
                            <a:schemeClr val="tx1"/>
                          </a:solidFill>
                          <a:effectLst/>
                        </a:rPr>
                        <a:t>Up</a:t>
                      </a:r>
                      <a:endParaRPr lang="en-GB" sz="1200">
                        <a:solidFill>
                          <a:schemeClr val="tx1"/>
                        </a:solidFill>
                        <a:effectLst/>
                        <a:latin typeface="Arial"/>
                        <a:ea typeface="Times New Roman"/>
                      </a:endParaRPr>
                    </a:p>
                  </a:txBody>
                  <a:tcPr marL="68596" marR="68596" marT="0" marB="0" anchor="ctr">
                    <a:noFill/>
                  </a:tcPr>
                </a:tc>
                <a:tc>
                  <a:txBody>
                    <a:bodyPr/>
                    <a:lstStyle/>
                    <a:p>
                      <a:pPr algn="ctr">
                        <a:spcBef>
                          <a:spcPts val="600"/>
                        </a:spcBef>
                        <a:spcAft>
                          <a:spcPts val="0"/>
                        </a:spcAft>
                      </a:pPr>
                      <a:r>
                        <a:rPr lang="en-GB" sz="1200" dirty="0" smtClean="0">
                          <a:solidFill>
                            <a:schemeClr val="tx1"/>
                          </a:solidFill>
                          <a:effectLst/>
                        </a:rPr>
                        <a:t>0.135 /  0.145</a:t>
                      </a:r>
                      <a:endParaRPr lang="en-GB" sz="1200" dirty="0">
                        <a:solidFill>
                          <a:schemeClr val="tx1"/>
                        </a:solidFill>
                        <a:effectLst/>
                        <a:latin typeface="Arial"/>
                        <a:ea typeface="Times New Roman"/>
                      </a:endParaRPr>
                    </a:p>
                  </a:txBody>
                  <a:tcPr marL="68596" marR="68596" marT="0" marB="0">
                    <a:noFill/>
                  </a:tcPr>
                </a:tc>
                <a:tc>
                  <a:txBody>
                    <a:bodyPr/>
                    <a:lstStyle/>
                    <a:p>
                      <a:pPr algn="ctr">
                        <a:spcBef>
                          <a:spcPts val="600"/>
                        </a:spcBef>
                        <a:spcAft>
                          <a:spcPts val="0"/>
                        </a:spcAft>
                      </a:pPr>
                      <a:r>
                        <a:rPr lang="en-GB" sz="1200" dirty="0" smtClean="0">
                          <a:solidFill>
                            <a:schemeClr val="tx1"/>
                          </a:solidFill>
                          <a:effectLst/>
                        </a:rPr>
                        <a:t>0.150 / 0.161</a:t>
                      </a:r>
                      <a:endParaRPr lang="en-GB" sz="1200" dirty="0">
                        <a:solidFill>
                          <a:schemeClr val="tx1"/>
                        </a:solidFill>
                        <a:effectLst/>
                        <a:latin typeface="Arial"/>
                        <a:ea typeface="Times New Roman"/>
                      </a:endParaRPr>
                    </a:p>
                  </a:txBody>
                  <a:tcPr marL="68596" marR="68596" marT="0" marB="0">
                    <a:noFill/>
                  </a:tcPr>
                </a:tc>
              </a:tr>
              <a:tr h="250825">
                <a:tc>
                  <a:txBody>
                    <a:bodyPr/>
                    <a:lstStyle/>
                    <a:p>
                      <a:pPr algn="l">
                        <a:spcBef>
                          <a:spcPts val="300"/>
                        </a:spcBef>
                        <a:spcAft>
                          <a:spcPts val="300"/>
                        </a:spcAft>
                      </a:pPr>
                      <a:r>
                        <a:rPr lang="en-GB" sz="1200">
                          <a:solidFill>
                            <a:schemeClr val="tx1"/>
                          </a:solidFill>
                          <a:effectLst/>
                        </a:rPr>
                        <a:t>Down</a:t>
                      </a:r>
                      <a:endParaRPr lang="en-GB" sz="1200">
                        <a:solidFill>
                          <a:schemeClr val="tx1"/>
                        </a:solidFill>
                        <a:effectLst/>
                        <a:latin typeface="Arial"/>
                        <a:ea typeface="Times New Roman"/>
                      </a:endParaRPr>
                    </a:p>
                  </a:txBody>
                  <a:tcPr marL="68596" marR="68596" marT="0" marB="0" anchor="ctr">
                    <a:noFill/>
                  </a:tcPr>
                </a:tc>
                <a:tc>
                  <a:txBody>
                    <a:bodyPr/>
                    <a:lstStyle/>
                    <a:p>
                      <a:pPr algn="ctr">
                        <a:spcBef>
                          <a:spcPts val="600"/>
                        </a:spcBef>
                        <a:spcAft>
                          <a:spcPts val="0"/>
                        </a:spcAft>
                      </a:pPr>
                      <a:r>
                        <a:rPr lang="en-GB" sz="1200" dirty="0" smtClean="0">
                          <a:solidFill>
                            <a:schemeClr val="tx1"/>
                          </a:solidFill>
                          <a:effectLst/>
                        </a:rPr>
                        <a:t>0.135 /  0.148</a:t>
                      </a:r>
                      <a:endParaRPr lang="en-GB" sz="1200" dirty="0">
                        <a:solidFill>
                          <a:schemeClr val="tx1"/>
                        </a:solidFill>
                        <a:effectLst/>
                        <a:latin typeface="Arial"/>
                        <a:ea typeface="Times New Roman"/>
                      </a:endParaRPr>
                    </a:p>
                  </a:txBody>
                  <a:tcPr marL="68596" marR="68596" marT="0" marB="0">
                    <a:noFill/>
                  </a:tcPr>
                </a:tc>
                <a:tc>
                  <a:txBody>
                    <a:bodyPr/>
                    <a:lstStyle/>
                    <a:p>
                      <a:pPr algn="ctr">
                        <a:spcBef>
                          <a:spcPts val="600"/>
                        </a:spcBef>
                        <a:spcAft>
                          <a:spcPts val="0"/>
                        </a:spcAft>
                      </a:pPr>
                      <a:r>
                        <a:rPr lang="en-GB" sz="1200" dirty="0" smtClean="0">
                          <a:solidFill>
                            <a:schemeClr val="tx1"/>
                          </a:solidFill>
                          <a:effectLst/>
                        </a:rPr>
                        <a:t>0.142 / 0.164</a:t>
                      </a:r>
                      <a:endParaRPr lang="en-GB" sz="1200" dirty="0">
                        <a:solidFill>
                          <a:schemeClr val="tx1"/>
                        </a:solidFill>
                        <a:effectLst/>
                        <a:latin typeface="Arial"/>
                        <a:ea typeface="Times New Roman"/>
                      </a:endParaRPr>
                    </a:p>
                  </a:txBody>
                  <a:tcPr marL="68596" marR="68596" marT="0" marB="0">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28007699"/>
              </p:ext>
            </p:extLst>
          </p:nvPr>
        </p:nvGraphicFramePr>
        <p:xfrm>
          <a:off x="1270000" y="4797425"/>
          <a:ext cx="5900739" cy="792162"/>
        </p:xfrm>
        <a:graphic>
          <a:graphicData uri="http://schemas.openxmlformats.org/drawingml/2006/table">
            <a:tbl>
              <a:tblPr firstRow="1" firstCol="1" bandRow="1">
                <a:tableStyleId>{5C22544A-7EE6-4342-B048-85BDC9FD1C3A}</a:tableStyleId>
              </a:tblPr>
              <a:tblGrid>
                <a:gridCol w="2027949"/>
                <a:gridCol w="1949061"/>
                <a:gridCol w="1923729"/>
              </a:tblGrid>
              <a:tr h="264054">
                <a:tc>
                  <a:txBody>
                    <a:bodyPr/>
                    <a:lstStyle/>
                    <a:p>
                      <a:pPr algn="l">
                        <a:spcBef>
                          <a:spcPts val="300"/>
                        </a:spcBef>
                        <a:spcAft>
                          <a:spcPts val="300"/>
                        </a:spcAft>
                      </a:pPr>
                      <a:r>
                        <a:rPr lang="en-GB" sz="1200" dirty="0">
                          <a:solidFill>
                            <a:schemeClr val="tx1"/>
                          </a:solidFill>
                          <a:effectLst/>
                        </a:rPr>
                        <a:t> </a:t>
                      </a:r>
                      <a:endParaRPr lang="en-GB" sz="1200" dirty="0">
                        <a:solidFill>
                          <a:schemeClr val="tx1"/>
                        </a:solidFill>
                        <a:effectLst/>
                        <a:latin typeface="Arial"/>
                        <a:ea typeface="Times New Roman"/>
                      </a:endParaRPr>
                    </a:p>
                  </a:txBody>
                  <a:tcPr marL="68578" marR="68578" marT="0" marB="0" anchor="ctr">
                    <a:noFill/>
                  </a:tcPr>
                </a:tc>
                <a:tc>
                  <a:txBody>
                    <a:bodyPr/>
                    <a:lstStyle/>
                    <a:p>
                      <a:pPr algn="ctr">
                        <a:spcBef>
                          <a:spcPts val="600"/>
                        </a:spcBef>
                        <a:spcAft>
                          <a:spcPts val="0"/>
                        </a:spcAft>
                      </a:pPr>
                      <a:r>
                        <a:rPr lang="en-GB" sz="1200" dirty="0">
                          <a:solidFill>
                            <a:schemeClr val="tx1"/>
                          </a:solidFill>
                          <a:effectLst/>
                        </a:rPr>
                        <a:t>Velocity (</a:t>
                      </a:r>
                      <a:r>
                        <a:rPr lang="en-GB" sz="1200" dirty="0" err="1">
                          <a:solidFill>
                            <a:schemeClr val="tx1"/>
                          </a:solidFill>
                          <a:effectLst/>
                        </a:rPr>
                        <a:t>deg</a:t>
                      </a:r>
                      <a:r>
                        <a:rPr lang="en-GB" sz="1200" dirty="0">
                          <a:solidFill>
                            <a:schemeClr val="tx1"/>
                          </a:solidFill>
                          <a:effectLst/>
                        </a:rPr>
                        <a:t>/sec)</a:t>
                      </a:r>
                      <a:endParaRPr lang="en-GB" sz="1200" dirty="0">
                        <a:solidFill>
                          <a:schemeClr val="tx1"/>
                        </a:solidFill>
                        <a:effectLst/>
                        <a:latin typeface="Arial"/>
                        <a:ea typeface="Times New Roman"/>
                      </a:endParaRPr>
                    </a:p>
                  </a:txBody>
                  <a:tcPr marL="68578" marR="68578" marT="0" marB="0" anchor="ctr">
                    <a:noFill/>
                  </a:tcPr>
                </a:tc>
                <a:tc>
                  <a:txBody>
                    <a:bodyPr/>
                    <a:lstStyle/>
                    <a:p>
                      <a:pPr algn="ctr">
                        <a:spcBef>
                          <a:spcPts val="600"/>
                        </a:spcBef>
                        <a:spcAft>
                          <a:spcPts val="0"/>
                        </a:spcAft>
                      </a:pPr>
                      <a:r>
                        <a:rPr lang="en-GB" sz="1200">
                          <a:solidFill>
                            <a:schemeClr val="tx1"/>
                          </a:solidFill>
                          <a:effectLst/>
                        </a:rPr>
                        <a:t>Acceleration (deg/sec</a:t>
                      </a:r>
                      <a:r>
                        <a:rPr lang="en-GB" sz="1200" baseline="30000">
                          <a:solidFill>
                            <a:schemeClr val="tx1"/>
                          </a:solidFill>
                          <a:effectLst/>
                        </a:rPr>
                        <a:t>2</a:t>
                      </a:r>
                      <a:r>
                        <a:rPr lang="en-GB" sz="1200">
                          <a:solidFill>
                            <a:schemeClr val="tx1"/>
                          </a:solidFill>
                          <a:effectLst/>
                        </a:rPr>
                        <a:t>)</a:t>
                      </a:r>
                      <a:endParaRPr lang="en-GB" sz="1200">
                        <a:solidFill>
                          <a:schemeClr val="tx1"/>
                        </a:solidFill>
                        <a:effectLst/>
                        <a:latin typeface="Arial"/>
                        <a:ea typeface="Times New Roman"/>
                      </a:endParaRPr>
                    </a:p>
                  </a:txBody>
                  <a:tcPr marL="68578" marR="68578" marT="0" marB="0" anchor="ctr">
                    <a:noFill/>
                  </a:tcPr>
                </a:tc>
              </a:tr>
              <a:tr h="264054">
                <a:tc>
                  <a:txBody>
                    <a:bodyPr/>
                    <a:lstStyle/>
                    <a:p>
                      <a:pPr algn="l">
                        <a:spcBef>
                          <a:spcPts val="600"/>
                        </a:spcBef>
                        <a:spcAft>
                          <a:spcPts val="0"/>
                        </a:spcAft>
                      </a:pPr>
                      <a:r>
                        <a:rPr lang="en-GB" sz="1200">
                          <a:solidFill>
                            <a:schemeClr val="tx1"/>
                          </a:solidFill>
                          <a:effectLst/>
                        </a:rPr>
                        <a:t>Up</a:t>
                      </a:r>
                      <a:endParaRPr lang="en-GB" sz="1200">
                        <a:solidFill>
                          <a:schemeClr val="tx1"/>
                        </a:solidFill>
                        <a:effectLst/>
                        <a:latin typeface="Arial"/>
                        <a:ea typeface="Times New Roman"/>
                      </a:endParaRPr>
                    </a:p>
                  </a:txBody>
                  <a:tcPr marL="68578" marR="68578" marT="0" marB="0" anchor="ctr">
                    <a:noFill/>
                  </a:tcPr>
                </a:tc>
                <a:tc>
                  <a:txBody>
                    <a:bodyPr/>
                    <a:lstStyle/>
                    <a:p>
                      <a:pPr algn="ctr">
                        <a:spcBef>
                          <a:spcPts val="600"/>
                        </a:spcBef>
                        <a:spcAft>
                          <a:spcPts val="0"/>
                        </a:spcAft>
                      </a:pPr>
                      <a:r>
                        <a:rPr lang="en-GB" sz="1200">
                          <a:solidFill>
                            <a:schemeClr val="tx1"/>
                          </a:solidFill>
                          <a:effectLst/>
                        </a:rPr>
                        <a:t>0.135</a:t>
                      </a:r>
                      <a:endParaRPr lang="en-GB" sz="1200">
                        <a:solidFill>
                          <a:schemeClr val="tx1"/>
                        </a:solidFill>
                        <a:effectLst/>
                        <a:latin typeface="Arial"/>
                        <a:ea typeface="Times New Roman"/>
                      </a:endParaRPr>
                    </a:p>
                  </a:txBody>
                  <a:tcPr marL="68578" marR="68578" marT="0" marB="0">
                    <a:noFill/>
                  </a:tcPr>
                </a:tc>
                <a:tc>
                  <a:txBody>
                    <a:bodyPr/>
                    <a:lstStyle/>
                    <a:p>
                      <a:pPr algn="ctr">
                        <a:spcBef>
                          <a:spcPts val="600"/>
                        </a:spcBef>
                        <a:spcAft>
                          <a:spcPts val="0"/>
                        </a:spcAft>
                      </a:pPr>
                      <a:r>
                        <a:rPr lang="en-GB" sz="1200" dirty="0" smtClean="0">
                          <a:solidFill>
                            <a:schemeClr val="tx1"/>
                          </a:solidFill>
                          <a:effectLst/>
                        </a:rPr>
                        <a:t>0.144 / 0.134</a:t>
                      </a:r>
                      <a:endParaRPr lang="en-GB" sz="1200" dirty="0">
                        <a:solidFill>
                          <a:schemeClr val="tx1"/>
                        </a:solidFill>
                        <a:effectLst/>
                        <a:latin typeface="Arial"/>
                        <a:ea typeface="Times New Roman"/>
                      </a:endParaRPr>
                    </a:p>
                  </a:txBody>
                  <a:tcPr marL="68578" marR="68578" marT="0" marB="0">
                    <a:noFill/>
                  </a:tcPr>
                </a:tc>
              </a:tr>
              <a:tr h="264054">
                <a:tc>
                  <a:txBody>
                    <a:bodyPr/>
                    <a:lstStyle/>
                    <a:p>
                      <a:pPr algn="l">
                        <a:spcBef>
                          <a:spcPts val="300"/>
                        </a:spcBef>
                        <a:spcAft>
                          <a:spcPts val="300"/>
                        </a:spcAft>
                      </a:pPr>
                      <a:r>
                        <a:rPr lang="en-GB" sz="1200" dirty="0">
                          <a:solidFill>
                            <a:schemeClr val="tx1"/>
                          </a:solidFill>
                          <a:effectLst/>
                        </a:rPr>
                        <a:t>Down</a:t>
                      </a:r>
                      <a:endParaRPr lang="en-GB" sz="1200" dirty="0">
                        <a:solidFill>
                          <a:schemeClr val="tx1"/>
                        </a:solidFill>
                        <a:effectLst/>
                        <a:latin typeface="Arial"/>
                        <a:ea typeface="Times New Roman"/>
                      </a:endParaRPr>
                    </a:p>
                  </a:txBody>
                  <a:tcPr marL="68578" marR="68578" marT="0" marB="0" anchor="ctr">
                    <a:noFill/>
                  </a:tcPr>
                </a:tc>
                <a:tc>
                  <a:txBody>
                    <a:bodyPr/>
                    <a:lstStyle/>
                    <a:p>
                      <a:pPr algn="ctr">
                        <a:spcBef>
                          <a:spcPts val="600"/>
                        </a:spcBef>
                        <a:spcAft>
                          <a:spcPts val="0"/>
                        </a:spcAft>
                      </a:pPr>
                      <a:r>
                        <a:rPr lang="en-GB" sz="1200" dirty="0">
                          <a:solidFill>
                            <a:schemeClr val="tx1"/>
                          </a:solidFill>
                          <a:effectLst/>
                        </a:rPr>
                        <a:t>0.136</a:t>
                      </a:r>
                      <a:endParaRPr lang="en-GB" sz="1200" dirty="0">
                        <a:solidFill>
                          <a:schemeClr val="tx1"/>
                        </a:solidFill>
                        <a:effectLst/>
                        <a:latin typeface="Arial"/>
                        <a:ea typeface="Times New Roman"/>
                      </a:endParaRPr>
                    </a:p>
                  </a:txBody>
                  <a:tcPr marL="68578" marR="68578" marT="0" marB="0">
                    <a:noFill/>
                  </a:tcPr>
                </a:tc>
                <a:tc>
                  <a:txBody>
                    <a:bodyPr/>
                    <a:lstStyle/>
                    <a:p>
                      <a:pPr algn="ctr">
                        <a:spcBef>
                          <a:spcPts val="600"/>
                        </a:spcBef>
                        <a:spcAft>
                          <a:spcPts val="0"/>
                        </a:spcAft>
                      </a:pPr>
                      <a:r>
                        <a:rPr lang="en-GB" sz="1200" dirty="0" smtClean="0">
                          <a:solidFill>
                            <a:schemeClr val="tx1"/>
                          </a:solidFill>
                          <a:effectLst/>
                        </a:rPr>
                        <a:t>0.145 / 0.136</a:t>
                      </a:r>
                      <a:endParaRPr lang="en-GB" sz="1200" dirty="0">
                        <a:solidFill>
                          <a:schemeClr val="tx1"/>
                        </a:solidFill>
                        <a:effectLst/>
                        <a:latin typeface="Arial"/>
                        <a:ea typeface="Times New Roman"/>
                      </a:endParaRPr>
                    </a:p>
                  </a:txBody>
                  <a:tcPr marL="68578" marR="68578" marT="0" marB="0">
                    <a:noFill/>
                  </a:tcPr>
                </a:tc>
              </a:tr>
            </a:tbl>
          </a:graphicData>
        </a:graphic>
      </p:graphicFrame>
      <p:sp>
        <p:nvSpPr>
          <p:cNvPr id="11" name="Content Placeholder 5"/>
          <p:cNvSpPr txBox="1">
            <a:spLocks/>
          </p:cNvSpPr>
          <p:nvPr/>
        </p:nvSpPr>
        <p:spPr>
          <a:xfrm>
            <a:off x="7553324" y="2629961"/>
            <a:ext cx="990601" cy="589489"/>
          </a:xfrm>
          <a:prstGeom prst="rect">
            <a:avLst/>
          </a:prstGeom>
        </p:spPr>
        <p:txBody>
          <a:bodyPr vert="horz" wrap="square" lIns="0" tIns="191995" rIns="575986" bIns="0" rtlCol="0" anchor="t" anchorCtr="0">
            <a:normAutofit/>
          </a:bodyPr>
          <a:lstStyle>
            <a:lvl1pPr marL="0" indent="0" algn="r" defTabSz="914377" rtl="0" eaLnBrk="1" latinLnBrk="0" hangingPunct="1">
              <a:lnSpc>
                <a:spcPct val="100000"/>
              </a:lnSpc>
              <a:spcBef>
                <a:spcPts val="400"/>
              </a:spcBef>
              <a:spcAft>
                <a:spcPts val="0"/>
              </a:spcAft>
              <a:buFont typeface="Arial" panose="020B0604020202020204" pitchFamily="34" charset="0"/>
              <a:buNone/>
              <a:defRPr sz="1600" b="1" kern="1200">
                <a:solidFill>
                  <a:schemeClr val="tx1"/>
                </a:solidFill>
                <a:latin typeface="+mn-lt"/>
                <a:ea typeface="+mn-ea"/>
                <a:cs typeface="+mn-cs"/>
              </a:defRPr>
            </a:lvl1pPr>
            <a:lvl2pPr marL="0" indent="0" algn="r" defTabSz="914377" rtl="0" eaLnBrk="1" latinLnBrk="0" hangingPunct="1">
              <a:lnSpc>
                <a:spcPct val="100000"/>
              </a:lnSpc>
              <a:spcBef>
                <a:spcPts val="400"/>
              </a:spcBef>
              <a:spcAft>
                <a:spcPts val="0"/>
              </a:spcAft>
              <a:buClrTx/>
              <a:buFont typeface="Arial" panose="020B0604020202020204" pitchFamily="34" charset="0"/>
              <a:buNone/>
              <a:defRPr sz="14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l"/>
            <a:r>
              <a:rPr lang="en-GB" b="1" dirty="0" smtClean="0"/>
              <a:t>AZ-2</a:t>
            </a:r>
          </a:p>
        </p:txBody>
      </p:sp>
      <p:sp>
        <p:nvSpPr>
          <p:cNvPr id="12" name="Content Placeholder 5"/>
          <p:cNvSpPr txBox="1">
            <a:spLocks/>
          </p:cNvSpPr>
          <p:nvPr/>
        </p:nvSpPr>
        <p:spPr>
          <a:xfrm>
            <a:off x="7562848" y="3772961"/>
            <a:ext cx="990601" cy="589489"/>
          </a:xfrm>
          <a:prstGeom prst="rect">
            <a:avLst/>
          </a:prstGeom>
        </p:spPr>
        <p:txBody>
          <a:bodyPr vert="horz" wrap="square" lIns="0" tIns="191995" rIns="575986" bIns="0" rtlCol="0" anchor="t" anchorCtr="0">
            <a:normAutofit/>
          </a:bodyPr>
          <a:lstStyle>
            <a:lvl1pPr marL="0" indent="0" algn="r" defTabSz="914377" rtl="0" eaLnBrk="1" latinLnBrk="0" hangingPunct="1">
              <a:lnSpc>
                <a:spcPct val="100000"/>
              </a:lnSpc>
              <a:spcBef>
                <a:spcPts val="400"/>
              </a:spcBef>
              <a:spcAft>
                <a:spcPts val="0"/>
              </a:spcAft>
              <a:buFont typeface="Arial" panose="020B0604020202020204" pitchFamily="34" charset="0"/>
              <a:buNone/>
              <a:defRPr sz="1600" b="1" kern="1200">
                <a:solidFill>
                  <a:schemeClr val="tx1"/>
                </a:solidFill>
                <a:latin typeface="+mn-lt"/>
                <a:ea typeface="+mn-ea"/>
                <a:cs typeface="+mn-cs"/>
              </a:defRPr>
            </a:lvl1pPr>
            <a:lvl2pPr marL="0" indent="0" algn="r" defTabSz="914377" rtl="0" eaLnBrk="1" latinLnBrk="0" hangingPunct="1">
              <a:lnSpc>
                <a:spcPct val="100000"/>
              </a:lnSpc>
              <a:spcBef>
                <a:spcPts val="400"/>
              </a:spcBef>
              <a:spcAft>
                <a:spcPts val="0"/>
              </a:spcAft>
              <a:buClrTx/>
              <a:buFont typeface="Arial" panose="020B0604020202020204" pitchFamily="34" charset="0"/>
              <a:buNone/>
              <a:defRPr sz="14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l"/>
            <a:r>
              <a:rPr lang="en-GB" b="1" dirty="0" smtClean="0"/>
              <a:t>EL-1</a:t>
            </a:r>
          </a:p>
        </p:txBody>
      </p:sp>
      <p:sp>
        <p:nvSpPr>
          <p:cNvPr id="13" name="Content Placeholder 5"/>
          <p:cNvSpPr txBox="1">
            <a:spLocks/>
          </p:cNvSpPr>
          <p:nvPr/>
        </p:nvSpPr>
        <p:spPr>
          <a:xfrm>
            <a:off x="7553322" y="4915961"/>
            <a:ext cx="990601" cy="589489"/>
          </a:xfrm>
          <a:prstGeom prst="rect">
            <a:avLst/>
          </a:prstGeom>
        </p:spPr>
        <p:txBody>
          <a:bodyPr vert="horz" wrap="square" lIns="0" tIns="191995" rIns="575986" bIns="0" rtlCol="0" anchor="t" anchorCtr="0">
            <a:normAutofit/>
          </a:bodyPr>
          <a:lstStyle>
            <a:lvl1pPr marL="0" indent="0" algn="r" defTabSz="914377" rtl="0" eaLnBrk="1" latinLnBrk="0" hangingPunct="1">
              <a:lnSpc>
                <a:spcPct val="100000"/>
              </a:lnSpc>
              <a:spcBef>
                <a:spcPts val="400"/>
              </a:spcBef>
              <a:spcAft>
                <a:spcPts val="0"/>
              </a:spcAft>
              <a:buFont typeface="Arial" panose="020B0604020202020204" pitchFamily="34" charset="0"/>
              <a:buNone/>
              <a:defRPr sz="1600" b="1" kern="1200">
                <a:solidFill>
                  <a:schemeClr val="tx1"/>
                </a:solidFill>
                <a:latin typeface="+mn-lt"/>
                <a:ea typeface="+mn-ea"/>
                <a:cs typeface="+mn-cs"/>
              </a:defRPr>
            </a:lvl1pPr>
            <a:lvl2pPr marL="0" indent="0" algn="r" defTabSz="914377" rtl="0" eaLnBrk="1" latinLnBrk="0" hangingPunct="1">
              <a:lnSpc>
                <a:spcPct val="100000"/>
              </a:lnSpc>
              <a:spcBef>
                <a:spcPts val="400"/>
              </a:spcBef>
              <a:spcAft>
                <a:spcPts val="0"/>
              </a:spcAft>
              <a:buClrTx/>
              <a:buFont typeface="Arial" panose="020B0604020202020204" pitchFamily="34" charset="0"/>
              <a:buNone/>
              <a:defRPr sz="14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l"/>
            <a:r>
              <a:rPr lang="en-GB" b="1" dirty="0" smtClean="0"/>
              <a:t>EL-2</a:t>
            </a:r>
          </a:p>
        </p:txBody>
      </p:sp>
      <p:sp>
        <p:nvSpPr>
          <p:cNvPr id="2" name="Rectangle 1"/>
          <p:cNvSpPr/>
          <p:nvPr/>
        </p:nvSpPr>
        <p:spPr>
          <a:xfrm>
            <a:off x="352424" y="5902405"/>
            <a:ext cx="8067675" cy="307777"/>
          </a:xfrm>
          <a:prstGeom prst="rect">
            <a:avLst/>
          </a:prstGeom>
        </p:spPr>
        <p:txBody>
          <a:bodyPr wrap="square">
            <a:spAutoFit/>
          </a:bodyPr>
          <a:lstStyle/>
          <a:p>
            <a:pPr algn="ctr"/>
            <a:r>
              <a:rPr lang="en-GB" sz="1400" i="1" dirty="0"/>
              <a:t>T</a:t>
            </a:r>
            <a:r>
              <a:rPr lang="en-GB" sz="1400" i="1" dirty="0" smtClean="0"/>
              <a:t>he first figure in each case is the original specification and the second figure is the re-test result</a:t>
            </a:r>
          </a:p>
        </p:txBody>
      </p:sp>
    </p:spTree>
    <p:extLst>
      <p:ext uri="{BB962C8B-B14F-4D97-AF65-F5344CB8AC3E}">
        <p14:creationId xmlns:p14="http://schemas.microsoft.com/office/powerpoint/2010/main" val="24476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Key findings</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19</a:t>
            </a:fld>
            <a:endParaRPr lang="en-GB"/>
          </a:p>
        </p:txBody>
      </p:sp>
      <p:sp>
        <p:nvSpPr>
          <p:cNvPr id="7" name="Content Placeholder 3"/>
          <p:cNvSpPr txBox="1">
            <a:spLocks/>
          </p:cNvSpPr>
          <p:nvPr/>
        </p:nvSpPr>
        <p:spPr bwMode="auto">
          <a:xfrm>
            <a:off x="415925" y="4232274"/>
            <a:ext cx="84709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GB" altLang="en-US" sz="1600" dirty="0"/>
              <a:t>The majority of the equipment will need to be replaced</a:t>
            </a:r>
          </a:p>
          <a:p>
            <a:pPr eaLnBrk="1" hangingPunct="1"/>
            <a:r>
              <a:rPr lang="en-GB" altLang="en-US" sz="1600" dirty="0" smtClean="0"/>
              <a:t>May be more cost-effective to replace motors </a:t>
            </a:r>
            <a:r>
              <a:rPr lang="en-GB" altLang="en-US" sz="1600" dirty="0"/>
              <a:t>and the </a:t>
            </a:r>
            <a:r>
              <a:rPr lang="en-GB" altLang="en-US" sz="1600" dirty="0" smtClean="0"/>
              <a:t>gearboxes than attempting to refurbish</a:t>
            </a:r>
          </a:p>
          <a:p>
            <a:pPr eaLnBrk="1" hangingPunct="1"/>
            <a:r>
              <a:rPr lang="en-GB" altLang="en-US" sz="1600" dirty="0" smtClean="0"/>
              <a:t>Unable to undertake photogrammetry exercise to establish antenna profile during the course of this study, due to adverse weather conditions; anticipate need for re-adjustment </a:t>
            </a:r>
            <a:r>
              <a:rPr lang="en-GB" altLang="en-US" sz="1600" dirty="0"/>
              <a:t>of antenna </a:t>
            </a:r>
            <a:r>
              <a:rPr lang="en-GB" altLang="en-US" sz="1600" dirty="0" smtClean="0"/>
              <a:t>panels once profile data is available</a:t>
            </a:r>
          </a:p>
          <a:p>
            <a:pPr eaLnBrk="1" hangingPunct="1"/>
            <a:endParaRPr lang="en-GB" altLang="en-US" sz="1600" dirty="0"/>
          </a:p>
          <a:p>
            <a:pPr marL="0" indent="0" eaLnBrk="1" hangingPunct="1">
              <a:buNone/>
            </a:pPr>
            <a:endParaRPr lang="en-GB" altLang="en-US" sz="1600" dirty="0"/>
          </a:p>
          <a:p>
            <a:pPr marL="0" indent="0" eaLnBrk="1" hangingPunct="1">
              <a:buNone/>
            </a:pPr>
            <a:endParaRPr lang="en-GB" altLang="en-US" sz="2400" dirty="0"/>
          </a:p>
        </p:txBody>
      </p:sp>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6" y="1162844"/>
            <a:ext cx="5800725"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9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2001" y="384001"/>
            <a:ext cx="6588272" cy="343968"/>
          </a:xfrm>
        </p:spPr>
        <p:txBody>
          <a:bodyPr/>
          <a:lstStyle/>
          <a:p>
            <a:r>
              <a:rPr lang="en-GB" dirty="0" smtClean="0"/>
              <a:t>Agenda</a:t>
            </a:r>
            <a:endParaRPr lang="en-GB" dirty="0"/>
          </a:p>
        </p:txBody>
      </p:sp>
      <p:sp>
        <p:nvSpPr>
          <p:cNvPr id="8" name="Content Placeholder 7"/>
          <p:cNvSpPr>
            <a:spLocks noGrp="1"/>
          </p:cNvSpPr>
          <p:nvPr>
            <p:ph idx="1"/>
          </p:nvPr>
        </p:nvSpPr>
        <p:spPr>
          <a:xfrm>
            <a:off x="393905" y="1212375"/>
            <a:ext cx="8275439" cy="4800000"/>
          </a:xfrm>
        </p:spPr>
        <p:txBody>
          <a:bodyPr/>
          <a:lstStyle/>
          <a:p>
            <a:pPr>
              <a:spcBef>
                <a:spcPts val="300"/>
              </a:spcBef>
              <a:spcAft>
                <a:spcPts val="300"/>
              </a:spcAft>
            </a:pPr>
            <a:r>
              <a:rPr lang="en-GB" sz="1600" dirty="0" smtClean="0"/>
              <a:t>Study overview</a:t>
            </a:r>
          </a:p>
          <a:p>
            <a:pPr>
              <a:spcBef>
                <a:spcPts val="300"/>
              </a:spcBef>
              <a:spcAft>
                <a:spcPts val="300"/>
              </a:spcAft>
            </a:pPr>
            <a:r>
              <a:rPr lang="en-GB" sz="1600" dirty="0" smtClean="0"/>
              <a:t>Assessment of Requirements</a:t>
            </a:r>
          </a:p>
          <a:p>
            <a:pPr lvl="1">
              <a:spcBef>
                <a:spcPts val="300"/>
              </a:spcBef>
              <a:spcAft>
                <a:spcPts val="300"/>
              </a:spcAft>
              <a:buFont typeface="Courier New" panose="02070309020205020404" pitchFamily="49" charset="0"/>
              <a:buChar char="o"/>
            </a:pPr>
            <a:r>
              <a:rPr lang="en-GB" b="1" dirty="0" smtClean="0">
                <a:solidFill>
                  <a:schemeClr val="tx2"/>
                </a:solidFill>
              </a:rPr>
              <a:t>Overall </a:t>
            </a:r>
            <a:r>
              <a:rPr lang="en-GB" b="1" dirty="0">
                <a:solidFill>
                  <a:schemeClr val="tx2"/>
                </a:solidFill>
              </a:rPr>
              <a:t>M</a:t>
            </a:r>
            <a:r>
              <a:rPr lang="en-GB" b="1" dirty="0" smtClean="0">
                <a:solidFill>
                  <a:schemeClr val="tx2"/>
                </a:solidFill>
              </a:rPr>
              <a:t>ission Requirements</a:t>
            </a:r>
          </a:p>
          <a:p>
            <a:pPr lvl="1">
              <a:spcBef>
                <a:spcPts val="300"/>
              </a:spcBef>
              <a:spcAft>
                <a:spcPts val="300"/>
              </a:spcAft>
              <a:buFont typeface="Courier New" panose="02070309020205020404" pitchFamily="49" charset="0"/>
              <a:buChar char="o"/>
            </a:pPr>
            <a:r>
              <a:rPr lang="en-GB" b="1" dirty="0" smtClean="0">
                <a:solidFill>
                  <a:schemeClr val="tx2"/>
                </a:solidFill>
              </a:rPr>
              <a:t>Orion Ground Station Requirements</a:t>
            </a:r>
          </a:p>
          <a:p>
            <a:pPr lvl="1">
              <a:spcBef>
                <a:spcPts val="300"/>
              </a:spcBef>
              <a:spcAft>
                <a:spcPts val="300"/>
              </a:spcAft>
              <a:buFont typeface="Courier New" panose="02070309020205020404" pitchFamily="49" charset="0"/>
              <a:buChar char="o"/>
            </a:pPr>
            <a:r>
              <a:rPr lang="en-GB" b="1" dirty="0" smtClean="0">
                <a:solidFill>
                  <a:schemeClr val="tx2"/>
                </a:solidFill>
              </a:rPr>
              <a:t>Existing GHY-06 Performance</a:t>
            </a:r>
          </a:p>
          <a:p>
            <a:pPr>
              <a:spcBef>
                <a:spcPts val="300"/>
              </a:spcBef>
              <a:spcAft>
                <a:spcPts val="300"/>
              </a:spcAft>
            </a:pPr>
            <a:r>
              <a:rPr lang="en-GB" sz="1600" dirty="0" smtClean="0"/>
              <a:t>Assessment of Present System Status</a:t>
            </a:r>
          </a:p>
          <a:p>
            <a:pPr>
              <a:spcBef>
                <a:spcPts val="300"/>
              </a:spcBef>
              <a:spcAft>
                <a:spcPts val="300"/>
              </a:spcAft>
            </a:pPr>
            <a:r>
              <a:rPr lang="en-GB" sz="1600" dirty="0" smtClean="0"/>
              <a:t>Upgrade Requirements </a:t>
            </a:r>
          </a:p>
          <a:p>
            <a:pPr>
              <a:spcBef>
                <a:spcPts val="300"/>
              </a:spcBef>
              <a:spcAft>
                <a:spcPts val="300"/>
              </a:spcAft>
            </a:pPr>
            <a:r>
              <a:rPr lang="en-GB" sz="1600" dirty="0" smtClean="0"/>
              <a:t>System Performance Specification for the GHY-06 Upgrade</a:t>
            </a:r>
          </a:p>
          <a:p>
            <a:pPr>
              <a:spcBef>
                <a:spcPts val="300"/>
              </a:spcBef>
              <a:spcAft>
                <a:spcPts val="300"/>
              </a:spcAft>
            </a:pPr>
            <a:r>
              <a:rPr lang="en-GB" sz="1600" dirty="0" smtClean="0"/>
              <a:t>Preliminary Design Feasibility</a:t>
            </a:r>
          </a:p>
          <a:p>
            <a:pPr>
              <a:spcBef>
                <a:spcPts val="300"/>
              </a:spcBef>
              <a:spcAft>
                <a:spcPts val="300"/>
              </a:spcAft>
            </a:pPr>
            <a:r>
              <a:rPr lang="en-GB" sz="1600" dirty="0" smtClean="0"/>
              <a:t>Availability, Redundancy and Risk Assessment</a:t>
            </a:r>
          </a:p>
          <a:p>
            <a:pPr>
              <a:spcBef>
                <a:spcPts val="300"/>
              </a:spcBef>
              <a:spcAft>
                <a:spcPts val="300"/>
              </a:spcAft>
            </a:pPr>
            <a:r>
              <a:rPr lang="en-GB" sz="1600" dirty="0" smtClean="0"/>
              <a:t>Upgrade Schedule and ROM Cost Proposal</a:t>
            </a:r>
          </a:p>
          <a:p>
            <a:pPr>
              <a:spcBef>
                <a:spcPts val="300"/>
              </a:spcBef>
              <a:spcAft>
                <a:spcPts val="300"/>
              </a:spcAft>
            </a:pPr>
            <a:r>
              <a:rPr lang="en-GB" sz="1600" dirty="0" smtClean="0"/>
              <a:t>Conclusions and Recommendations</a:t>
            </a:r>
          </a:p>
          <a:p>
            <a:endParaRPr lang="en-GB" dirty="0" smtClean="0"/>
          </a:p>
          <a:p>
            <a:endParaRPr lang="en-GB" dirty="0" smtClean="0"/>
          </a:p>
        </p:txBody>
      </p:sp>
      <p:sp>
        <p:nvSpPr>
          <p:cNvPr id="5" name="Slide Number Placeholder 4"/>
          <p:cNvSpPr>
            <a:spLocks noGrp="1"/>
          </p:cNvSpPr>
          <p:nvPr>
            <p:ph type="sldNum" sz="quarter" idx="4"/>
          </p:nvPr>
        </p:nvSpPr>
        <p:spPr/>
        <p:txBody>
          <a:bodyPr/>
          <a:lstStyle/>
          <a:p>
            <a:fld id="{84D111C9-AE51-4082-9409-505987EEA9A7}" type="slidenum">
              <a:rPr lang="en-GB" smtClean="0"/>
              <a:pPr/>
              <a:t>2</a:t>
            </a:fld>
            <a:endParaRPr lang="en-GB" dirty="0"/>
          </a:p>
        </p:txBody>
      </p:sp>
    </p:spTree>
    <p:extLst>
      <p:ext uri="{BB962C8B-B14F-4D97-AF65-F5344CB8AC3E}">
        <p14:creationId xmlns:p14="http://schemas.microsoft.com/office/powerpoint/2010/main" val="163837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Upgrade Requirements</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20</a:t>
            </a:fld>
            <a:endParaRPr lang="en-GB"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550784" y="3345569"/>
            <a:ext cx="1346517" cy="1712913"/>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534025" y="4524848"/>
            <a:ext cx="2016759" cy="1761652"/>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5464492" y="2675568"/>
            <a:ext cx="2086292" cy="1334609"/>
          </a:xfrm>
          <a:prstGeom prst="rect">
            <a:avLst/>
          </a:prstGeom>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6597888" y="914400"/>
            <a:ext cx="1682274" cy="1762125"/>
          </a:xfrm>
          <a:prstGeom prst="rect">
            <a:avLst/>
          </a:prstGeom>
        </p:spPr>
      </p:pic>
    </p:spTree>
    <p:extLst>
      <p:ext uri="{BB962C8B-B14F-4D97-AF65-F5344CB8AC3E}">
        <p14:creationId xmlns:p14="http://schemas.microsoft.com/office/powerpoint/2010/main" val="50342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2001" y="384001"/>
            <a:ext cx="8245274" cy="764744"/>
          </a:xfrm>
        </p:spPr>
        <p:txBody>
          <a:bodyPr/>
          <a:lstStyle/>
          <a:p>
            <a:r>
              <a:rPr lang="en-GB" dirty="0" smtClean="0"/>
              <a:t>Summary </a:t>
            </a:r>
            <a:r>
              <a:rPr lang="en-GB" dirty="0"/>
              <a:t>of </a:t>
            </a:r>
            <a:r>
              <a:rPr lang="en-GB" dirty="0" smtClean="0"/>
              <a:t>main modifications / </a:t>
            </a:r>
            <a:r>
              <a:rPr lang="en-GB" dirty="0"/>
              <a:t>upgrade work </a:t>
            </a:r>
            <a:r>
              <a:rPr lang="en-GB" dirty="0" smtClean="0"/>
              <a:t>required</a:t>
            </a:r>
            <a:r>
              <a:rPr lang="en-GB" i="1" dirty="0"/>
              <a:t/>
            </a:r>
            <a:br>
              <a:rPr lang="en-GB" i="1" dirty="0"/>
            </a:b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21</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571726765"/>
              </p:ext>
            </p:extLst>
          </p:nvPr>
        </p:nvGraphicFramePr>
        <p:xfrm>
          <a:off x="504826" y="1240632"/>
          <a:ext cx="8153399" cy="5156170"/>
        </p:xfrm>
        <a:graphic>
          <a:graphicData uri="http://schemas.openxmlformats.org/drawingml/2006/table">
            <a:tbl>
              <a:tblPr firstRow="1" firstCol="1" bandRow="1">
                <a:tableStyleId>{5C22544A-7EE6-4342-B048-85BDC9FD1C3A}</a:tableStyleId>
              </a:tblPr>
              <a:tblGrid>
                <a:gridCol w="1790699"/>
                <a:gridCol w="3086100"/>
                <a:gridCol w="3276600"/>
              </a:tblGrid>
              <a:tr h="299938">
                <a:tc>
                  <a:txBody>
                    <a:bodyPr/>
                    <a:lstStyle/>
                    <a:p>
                      <a:pPr algn="l">
                        <a:spcBef>
                          <a:spcPts val="600"/>
                        </a:spcBef>
                        <a:spcAft>
                          <a:spcPts val="0"/>
                        </a:spcAft>
                      </a:pPr>
                      <a:r>
                        <a:rPr lang="en-GB" sz="1400" dirty="0">
                          <a:solidFill>
                            <a:schemeClr val="tx1"/>
                          </a:solidFill>
                          <a:effectLst/>
                        </a:rPr>
                        <a:t>Item</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a:solidFill>
                            <a:schemeClr val="tx1"/>
                          </a:solidFill>
                          <a:effectLst/>
                        </a:rPr>
                        <a:t>Brief description of work</a:t>
                      </a:r>
                      <a:endParaRPr lang="en-GB" sz="140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a:solidFill>
                            <a:schemeClr val="tx1"/>
                          </a:solidFill>
                          <a:effectLst/>
                        </a:rPr>
                        <a:t>Reason / comment</a:t>
                      </a:r>
                      <a:endParaRPr lang="en-GB" sz="1400">
                        <a:solidFill>
                          <a:schemeClr val="tx1"/>
                        </a:solidFill>
                        <a:effectLst/>
                        <a:latin typeface="Arial"/>
                        <a:ea typeface="Times New Roman"/>
                      </a:endParaRPr>
                    </a:p>
                  </a:txBody>
                  <a:tcPr marL="61351" marR="61351" marT="0" marB="0">
                    <a:noFill/>
                  </a:tcPr>
                </a:tc>
              </a:tr>
              <a:tr h="449907">
                <a:tc>
                  <a:txBody>
                    <a:bodyPr/>
                    <a:lstStyle/>
                    <a:p>
                      <a:pPr algn="l">
                        <a:spcBef>
                          <a:spcPts val="600"/>
                        </a:spcBef>
                        <a:spcAft>
                          <a:spcPts val="0"/>
                        </a:spcAft>
                      </a:pPr>
                      <a:r>
                        <a:rPr lang="en-GB" sz="1400">
                          <a:solidFill>
                            <a:schemeClr val="tx1"/>
                          </a:solidFill>
                          <a:effectLst/>
                        </a:rPr>
                        <a:t>System schematics and equipment layout</a:t>
                      </a:r>
                      <a:endParaRPr lang="en-GB" sz="140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Redesign of system schematics and equipment </a:t>
                      </a:r>
                      <a:r>
                        <a:rPr lang="en-GB" sz="1400" dirty="0" smtClean="0">
                          <a:solidFill>
                            <a:schemeClr val="tx1"/>
                          </a:solidFill>
                          <a:effectLst/>
                        </a:rPr>
                        <a:t>layout</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a:solidFill>
                            <a:schemeClr val="tx1"/>
                          </a:solidFill>
                          <a:effectLst/>
                        </a:rPr>
                        <a:t>Redefinition of antenna purpose and capabilities</a:t>
                      </a:r>
                      <a:endParaRPr lang="en-GB" sz="1400">
                        <a:solidFill>
                          <a:schemeClr val="tx1"/>
                        </a:solidFill>
                        <a:effectLst/>
                        <a:latin typeface="Arial"/>
                        <a:ea typeface="Times New Roman"/>
                      </a:endParaRPr>
                    </a:p>
                  </a:txBody>
                  <a:tcPr marL="61351" marR="61351" marT="0" marB="0">
                    <a:noFill/>
                  </a:tcPr>
                </a:tc>
              </a:tr>
              <a:tr h="299938">
                <a:tc>
                  <a:txBody>
                    <a:bodyPr/>
                    <a:lstStyle/>
                    <a:p>
                      <a:pPr algn="l">
                        <a:spcBef>
                          <a:spcPts val="600"/>
                        </a:spcBef>
                        <a:spcAft>
                          <a:spcPts val="0"/>
                        </a:spcAft>
                      </a:pPr>
                      <a:r>
                        <a:rPr lang="en-GB" sz="1400" dirty="0">
                          <a:solidFill>
                            <a:schemeClr val="tx1"/>
                          </a:solidFill>
                          <a:effectLst/>
                        </a:rPr>
                        <a:t>Feed</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New feed for S / X/ K-bands</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a:solidFill>
                            <a:schemeClr val="tx1"/>
                          </a:solidFill>
                          <a:effectLst/>
                        </a:rPr>
                        <a:t>Existing feed limited to C/Ku-band</a:t>
                      </a:r>
                      <a:endParaRPr lang="en-GB" sz="1400">
                        <a:solidFill>
                          <a:schemeClr val="tx1"/>
                        </a:solidFill>
                        <a:effectLst/>
                        <a:latin typeface="Arial"/>
                        <a:ea typeface="Times New Roman"/>
                      </a:endParaRPr>
                    </a:p>
                  </a:txBody>
                  <a:tcPr marL="61351" marR="61351" marT="0" marB="0">
                    <a:noFill/>
                  </a:tcPr>
                </a:tc>
              </a:tr>
              <a:tr h="899815">
                <a:tc>
                  <a:txBody>
                    <a:bodyPr/>
                    <a:lstStyle/>
                    <a:p>
                      <a:pPr algn="l">
                        <a:spcBef>
                          <a:spcPts val="600"/>
                        </a:spcBef>
                        <a:spcAft>
                          <a:spcPts val="0"/>
                        </a:spcAft>
                      </a:pPr>
                      <a:r>
                        <a:rPr lang="en-GB" sz="1400">
                          <a:solidFill>
                            <a:schemeClr val="tx1"/>
                          </a:solidFill>
                          <a:effectLst/>
                        </a:rPr>
                        <a:t>Reflector assembly</a:t>
                      </a:r>
                      <a:endParaRPr lang="en-GB" sz="140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Surface profile analysis  to be carried out and panels to be re-aligned if necessary, modelling of RF performance using </a:t>
                      </a:r>
                      <a:r>
                        <a:rPr lang="en-GB" sz="1400" dirty="0" smtClean="0">
                          <a:solidFill>
                            <a:schemeClr val="tx1"/>
                          </a:solidFill>
                          <a:effectLst/>
                        </a:rPr>
                        <a:t>GRASP, etc.</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Surface accuracy / reflector condition not currently known </a:t>
                      </a:r>
                      <a:endParaRPr lang="en-GB" sz="1400" dirty="0">
                        <a:solidFill>
                          <a:schemeClr val="tx1"/>
                        </a:solidFill>
                        <a:effectLst/>
                        <a:latin typeface="Arial"/>
                        <a:ea typeface="Times New Roman"/>
                      </a:endParaRPr>
                    </a:p>
                  </a:txBody>
                  <a:tcPr marL="61351" marR="61351" marT="0" marB="0">
                    <a:noFill/>
                  </a:tcPr>
                </a:tc>
              </a:tr>
              <a:tr h="749846">
                <a:tc>
                  <a:txBody>
                    <a:bodyPr/>
                    <a:lstStyle/>
                    <a:p>
                      <a:pPr algn="l">
                        <a:spcBef>
                          <a:spcPts val="600"/>
                        </a:spcBef>
                        <a:spcAft>
                          <a:spcPts val="0"/>
                        </a:spcAft>
                      </a:pPr>
                      <a:r>
                        <a:rPr lang="en-GB" sz="1400" dirty="0">
                          <a:solidFill>
                            <a:schemeClr val="tx1"/>
                          </a:solidFill>
                          <a:effectLst/>
                        </a:rPr>
                        <a:t>Structure</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Remedial / refurbishment work urgently needed on structure, plus modelling of structure using finite element analysis</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To address structural </a:t>
                      </a:r>
                      <a:r>
                        <a:rPr lang="en-GB" sz="1400" dirty="0" smtClean="0">
                          <a:solidFill>
                            <a:schemeClr val="tx1"/>
                          </a:solidFill>
                          <a:effectLst/>
                        </a:rPr>
                        <a:t>defects</a:t>
                      </a:r>
                      <a:endParaRPr lang="en-GB" sz="1400" dirty="0">
                        <a:solidFill>
                          <a:schemeClr val="tx1"/>
                        </a:solidFill>
                        <a:effectLst/>
                        <a:latin typeface="Arial"/>
                        <a:ea typeface="Times New Roman"/>
                      </a:endParaRPr>
                    </a:p>
                  </a:txBody>
                  <a:tcPr marL="61351" marR="61351" marT="0" marB="0">
                    <a:noFill/>
                  </a:tcPr>
                </a:tc>
              </a:tr>
              <a:tr h="749846">
                <a:tc>
                  <a:txBody>
                    <a:bodyPr/>
                    <a:lstStyle/>
                    <a:p>
                      <a:pPr algn="l">
                        <a:spcBef>
                          <a:spcPts val="600"/>
                        </a:spcBef>
                        <a:spcAft>
                          <a:spcPts val="0"/>
                        </a:spcAft>
                      </a:pPr>
                      <a:r>
                        <a:rPr lang="en-GB" sz="1400">
                          <a:solidFill>
                            <a:schemeClr val="tx1"/>
                          </a:solidFill>
                          <a:effectLst/>
                        </a:rPr>
                        <a:t>Mechanical</a:t>
                      </a:r>
                      <a:endParaRPr lang="en-GB" sz="140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Assess whether </a:t>
                      </a:r>
                      <a:r>
                        <a:rPr lang="en-GB" sz="1400" dirty="0" err="1">
                          <a:solidFill>
                            <a:schemeClr val="tx1"/>
                          </a:solidFill>
                          <a:effectLst/>
                        </a:rPr>
                        <a:t>az</a:t>
                      </a:r>
                      <a:r>
                        <a:rPr lang="en-GB" sz="1400" dirty="0">
                          <a:solidFill>
                            <a:schemeClr val="tx1"/>
                          </a:solidFill>
                          <a:effectLst/>
                        </a:rPr>
                        <a:t>/el drive system suitable for upgrade, replace parts if necessary, carry out any maintenance required</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Operational but 30 years old and in need of maintenance. Designed for GEO not LEO tracking </a:t>
                      </a:r>
                      <a:r>
                        <a:rPr lang="en-GB" sz="1400" dirty="0" smtClean="0">
                          <a:solidFill>
                            <a:schemeClr val="tx1"/>
                          </a:solidFill>
                          <a:effectLst/>
                        </a:rPr>
                        <a:t>rates.</a:t>
                      </a:r>
                      <a:endParaRPr lang="en-GB" sz="1400" dirty="0">
                        <a:solidFill>
                          <a:schemeClr val="tx1"/>
                        </a:solidFill>
                        <a:effectLst/>
                        <a:latin typeface="Arial"/>
                        <a:ea typeface="Times New Roman"/>
                      </a:endParaRPr>
                    </a:p>
                  </a:txBody>
                  <a:tcPr marL="61351" marR="61351" marT="0" marB="0">
                    <a:noFill/>
                  </a:tcPr>
                </a:tc>
              </a:tr>
              <a:tr h="749846">
                <a:tc>
                  <a:txBody>
                    <a:bodyPr/>
                    <a:lstStyle/>
                    <a:p>
                      <a:pPr algn="l">
                        <a:spcBef>
                          <a:spcPts val="600"/>
                        </a:spcBef>
                        <a:spcAft>
                          <a:spcPts val="0"/>
                        </a:spcAft>
                      </a:pPr>
                      <a:r>
                        <a:rPr lang="en-GB" sz="1400">
                          <a:solidFill>
                            <a:schemeClr val="tx1"/>
                          </a:solidFill>
                          <a:effectLst/>
                        </a:rPr>
                        <a:t>Servo system</a:t>
                      </a:r>
                      <a:endParaRPr lang="en-GB" sz="140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Replacement </a:t>
                      </a:r>
                      <a:r>
                        <a:rPr lang="en-GB" sz="1400" dirty="0" smtClean="0">
                          <a:solidFill>
                            <a:schemeClr val="tx1"/>
                          </a:solidFill>
                          <a:effectLst/>
                        </a:rPr>
                        <a:t>recommended / </a:t>
                      </a:r>
                      <a:r>
                        <a:rPr lang="en-GB" sz="1400" dirty="0">
                          <a:solidFill>
                            <a:schemeClr val="tx1"/>
                          </a:solidFill>
                          <a:effectLst/>
                        </a:rPr>
                        <a:t>required</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Operational but the technology and equipment is 30 years old. Designed for GEO not LEO tracking </a:t>
                      </a:r>
                      <a:r>
                        <a:rPr lang="en-GB" sz="1400" dirty="0" smtClean="0">
                          <a:solidFill>
                            <a:schemeClr val="tx1"/>
                          </a:solidFill>
                          <a:effectLst/>
                        </a:rPr>
                        <a:t>rates.</a:t>
                      </a:r>
                      <a:endParaRPr lang="en-GB" sz="1400" dirty="0">
                        <a:solidFill>
                          <a:schemeClr val="tx1"/>
                        </a:solidFill>
                        <a:effectLst/>
                        <a:latin typeface="Arial"/>
                        <a:ea typeface="Times New Roman"/>
                      </a:endParaRPr>
                    </a:p>
                  </a:txBody>
                  <a:tcPr marL="61351" marR="61351" marT="0" marB="0">
                    <a:noFill/>
                  </a:tcPr>
                </a:tc>
              </a:tr>
              <a:tr h="599877">
                <a:tc>
                  <a:txBody>
                    <a:bodyPr/>
                    <a:lstStyle/>
                    <a:p>
                      <a:pPr algn="l">
                        <a:spcBef>
                          <a:spcPts val="600"/>
                        </a:spcBef>
                        <a:spcAft>
                          <a:spcPts val="0"/>
                        </a:spcAft>
                      </a:pPr>
                      <a:r>
                        <a:rPr lang="en-GB" sz="1400" dirty="0">
                          <a:solidFill>
                            <a:schemeClr val="tx1"/>
                          </a:solidFill>
                          <a:effectLst/>
                        </a:rPr>
                        <a:t>Auxiliary equipment</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Recommission, rearrange or replace as </a:t>
                      </a:r>
                      <a:r>
                        <a:rPr lang="en-GB" sz="1400" dirty="0" smtClean="0">
                          <a:solidFill>
                            <a:schemeClr val="tx1"/>
                          </a:solidFill>
                          <a:effectLst/>
                        </a:rPr>
                        <a:t>necessary (work needed on all aspects – </a:t>
                      </a:r>
                      <a:r>
                        <a:rPr lang="en-GB" sz="1400" dirty="0" err="1" smtClean="0">
                          <a:solidFill>
                            <a:schemeClr val="tx1"/>
                          </a:solidFill>
                          <a:effectLst/>
                        </a:rPr>
                        <a:t>eg</a:t>
                      </a:r>
                      <a:r>
                        <a:rPr lang="en-GB" sz="1400" dirty="0" smtClean="0">
                          <a:solidFill>
                            <a:schemeClr val="tx1"/>
                          </a:solidFill>
                          <a:effectLst/>
                        </a:rPr>
                        <a:t>. </a:t>
                      </a:r>
                      <a:r>
                        <a:rPr lang="en-GB" altLang="en-US" sz="1400" dirty="0" smtClean="0"/>
                        <a:t>A/C, power, pressurisation, communications, accommodation, etc.)</a:t>
                      </a:r>
                      <a:endParaRPr lang="en-GB" sz="1400" dirty="0">
                        <a:solidFill>
                          <a:schemeClr val="tx1"/>
                        </a:solidFill>
                        <a:effectLst/>
                        <a:latin typeface="Arial"/>
                        <a:ea typeface="Times New Roman"/>
                      </a:endParaRPr>
                    </a:p>
                  </a:txBody>
                  <a:tcPr marL="61351" marR="61351" marT="0" marB="0">
                    <a:noFill/>
                  </a:tcPr>
                </a:tc>
                <a:tc>
                  <a:txBody>
                    <a:bodyPr/>
                    <a:lstStyle/>
                    <a:p>
                      <a:pPr algn="l">
                        <a:spcBef>
                          <a:spcPts val="600"/>
                        </a:spcBef>
                        <a:spcAft>
                          <a:spcPts val="0"/>
                        </a:spcAft>
                      </a:pPr>
                      <a:r>
                        <a:rPr lang="en-GB" sz="1400" dirty="0">
                          <a:solidFill>
                            <a:schemeClr val="tx1"/>
                          </a:solidFill>
                          <a:effectLst/>
                        </a:rPr>
                        <a:t>To modernise, ensure fit for purpose </a:t>
                      </a:r>
                      <a:r>
                        <a:rPr lang="en-GB" sz="1400" dirty="0" smtClean="0">
                          <a:solidFill>
                            <a:schemeClr val="tx1"/>
                          </a:solidFill>
                          <a:effectLst/>
                        </a:rPr>
                        <a:t>and/or </a:t>
                      </a:r>
                      <a:r>
                        <a:rPr lang="en-GB" sz="1400" dirty="0">
                          <a:solidFill>
                            <a:schemeClr val="tx1"/>
                          </a:solidFill>
                          <a:effectLst/>
                        </a:rPr>
                        <a:t>meet current </a:t>
                      </a:r>
                      <a:r>
                        <a:rPr lang="en-GB" sz="1400" dirty="0" smtClean="0">
                          <a:solidFill>
                            <a:schemeClr val="tx1"/>
                          </a:solidFill>
                          <a:effectLst/>
                        </a:rPr>
                        <a:t>legislation, </a:t>
                      </a:r>
                      <a:r>
                        <a:rPr lang="en-GB" sz="1400" dirty="0">
                          <a:solidFill>
                            <a:schemeClr val="tx1"/>
                          </a:solidFill>
                          <a:effectLst/>
                        </a:rPr>
                        <a:t>for example. </a:t>
                      </a:r>
                      <a:endParaRPr lang="en-GB" sz="1400" dirty="0">
                        <a:solidFill>
                          <a:schemeClr val="tx1"/>
                        </a:solidFill>
                        <a:effectLst/>
                        <a:latin typeface="Arial"/>
                        <a:ea typeface="Times New Roman"/>
                      </a:endParaRPr>
                    </a:p>
                  </a:txBody>
                  <a:tcPr marL="61351" marR="61351" marT="0" marB="0">
                    <a:noFill/>
                  </a:tcPr>
                </a:tc>
              </a:tr>
            </a:tbl>
          </a:graphicData>
        </a:graphic>
      </p:graphicFrame>
    </p:spTree>
    <p:extLst>
      <p:ext uri="{BB962C8B-B14F-4D97-AF65-F5344CB8AC3E}">
        <p14:creationId xmlns:p14="http://schemas.microsoft.com/office/powerpoint/2010/main" val="319215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2000" y="384001"/>
            <a:ext cx="7054649" cy="764744"/>
          </a:xfrm>
        </p:spPr>
        <p:txBody>
          <a:bodyPr/>
          <a:lstStyle/>
          <a:p>
            <a:r>
              <a:rPr lang="en-GB" dirty="0" smtClean="0"/>
              <a:t>TTCP upgrade requirements to support Orion</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22</a:t>
            </a:fld>
            <a:endParaRPr lang="en-GB"/>
          </a:p>
        </p:txBody>
      </p:sp>
      <p:sp>
        <p:nvSpPr>
          <p:cNvPr id="7" name="Content Placeholder 5"/>
          <p:cNvSpPr txBox="1">
            <a:spLocks/>
          </p:cNvSpPr>
          <p:nvPr/>
        </p:nvSpPr>
        <p:spPr>
          <a:xfrm>
            <a:off x="592460" y="1316655"/>
            <a:ext cx="6829618" cy="1200914"/>
          </a:xfrm>
          <a:prstGeom prst="rect">
            <a:avLst/>
          </a:prstGeom>
        </p:spPr>
        <p:txBody>
          <a:bodyPr>
            <a:normAutofit/>
          </a:bodyPr>
          <a:lstStyle>
            <a:lvl1pPr marL="177796" indent="-177796" algn="l" defTabSz="914377" rtl="0" eaLnBrk="1" latinLnBrk="0" hangingPunct="1">
              <a:lnSpc>
                <a:spcPct val="100000"/>
              </a:lnSpc>
              <a:spcBef>
                <a:spcPts val="2400"/>
              </a:spcBef>
              <a:spcAft>
                <a:spcPts val="0"/>
              </a:spcAft>
              <a:buFont typeface="Arial" panose="020B0604020202020204" pitchFamily="34" charset="0"/>
              <a:buChar char="•"/>
              <a:defRPr sz="1800" b="1" kern="1200">
                <a:solidFill>
                  <a:srgbClr val="000F5E"/>
                </a:solidFill>
                <a:latin typeface="+mn-lt"/>
                <a:ea typeface="+mn-ea"/>
                <a:cs typeface="+mn-cs"/>
              </a:defRPr>
            </a:lvl1pPr>
            <a:lvl2pPr marL="480472" indent="-243411" algn="l" defTabSz="914377" rtl="0" eaLnBrk="1" latinLnBrk="0" hangingPunct="1">
              <a:lnSpc>
                <a:spcPct val="100000"/>
              </a:lnSpc>
              <a:spcBef>
                <a:spcPts val="133"/>
              </a:spcBef>
              <a:spcAft>
                <a:spcPts val="200"/>
              </a:spcAft>
              <a:buClrTx/>
              <a:buFont typeface="Arial" panose="020B0604020202020204" pitchFamily="34" charset="0"/>
              <a:buChar char="–"/>
              <a:defRPr sz="16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Upgrade programme will be first commercial use outside ESA</a:t>
            </a:r>
          </a:p>
          <a:p>
            <a:r>
              <a:rPr lang="en-GB" dirty="0" smtClean="0"/>
              <a:t>First use outside ESA ground stations</a:t>
            </a:r>
          </a:p>
          <a:p>
            <a:endParaRPr lang="en-GB" dirty="0" smtClean="0"/>
          </a:p>
        </p:txBody>
      </p:sp>
      <p:sp>
        <p:nvSpPr>
          <p:cNvPr id="8" name="Content Placeholder 15"/>
          <p:cNvSpPr txBox="1">
            <a:spLocks/>
          </p:cNvSpPr>
          <p:nvPr/>
        </p:nvSpPr>
        <p:spPr>
          <a:xfrm>
            <a:off x="4700788" y="2862122"/>
            <a:ext cx="4006651" cy="4800000"/>
          </a:xfrm>
          <a:prstGeom prst="rect">
            <a:avLst/>
          </a:prstGeom>
        </p:spPr>
        <p:txBody>
          <a:bodyPr vert="horz" wrap="square" lIns="0" tIns="0" rIns="0" bIns="0" rtlCol="0" anchor="t" anchorCtr="0">
            <a:normAutofit/>
          </a:bodyPr>
          <a:lstStyle>
            <a:lvl1pPr marL="177796" indent="-177796" algn="l" defTabSz="914377" rtl="0" eaLnBrk="1" latinLnBrk="0" hangingPunct="1">
              <a:lnSpc>
                <a:spcPct val="100000"/>
              </a:lnSpc>
              <a:spcBef>
                <a:spcPts val="2400"/>
              </a:spcBef>
              <a:spcAft>
                <a:spcPts val="0"/>
              </a:spcAft>
              <a:buFont typeface="Arial" panose="020B0604020202020204" pitchFamily="34" charset="0"/>
              <a:buChar char="•"/>
              <a:defRPr sz="1800" b="1" kern="1200">
                <a:solidFill>
                  <a:srgbClr val="000F5E"/>
                </a:solidFill>
                <a:latin typeface="+mn-lt"/>
                <a:ea typeface="+mn-ea"/>
                <a:cs typeface="+mn-cs"/>
              </a:defRPr>
            </a:lvl1pPr>
            <a:lvl2pPr marL="480472" indent="-243411" algn="l" defTabSz="914377" rtl="0" eaLnBrk="1" latinLnBrk="0" hangingPunct="1">
              <a:lnSpc>
                <a:spcPct val="100000"/>
              </a:lnSpc>
              <a:spcBef>
                <a:spcPts val="133"/>
              </a:spcBef>
              <a:spcAft>
                <a:spcPts val="200"/>
              </a:spcAft>
              <a:buClrTx/>
              <a:buFont typeface="Arial" panose="020B0604020202020204" pitchFamily="34" charset="0"/>
              <a:buChar char="–"/>
              <a:defRPr sz="16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Data processing</a:t>
            </a:r>
          </a:p>
          <a:p>
            <a:pPr lvl="1"/>
            <a:r>
              <a:rPr lang="en-GB" dirty="0" smtClean="0"/>
              <a:t>Add AOS and security support</a:t>
            </a:r>
          </a:p>
          <a:p>
            <a:pPr lvl="1"/>
            <a:r>
              <a:rPr lang="en-GB" dirty="0" smtClean="0"/>
              <a:t>Add NASA compatible M&amp;C front-end</a:t>
            </a:r>
          </a:p>
          <a:p>
            <a:pPr lvl="1"/>
            <a:r>
              <a:rPr lang="en-GB" dirty="0"/>
              <a:t>Add NASA </a:t>
            </a:r>
            <a:r>
              <a:rPr lang="en-GB" dirty="0" smtClean="0"/>
              <a:t>compatible radiometric data format</a:t>
            </a:r>
          </a:p>
        </p:txBody>
      </p:sp>
      <p:sp>
        <p:nvSpPr>
          <p:cNvPr id="6" name="Content Placeholder 5"/>
          <p:cNvSpPr txBox="1">
            <a:spLocks/>
          </p:cNvSpPr>
          <p:nvPr/>
        </p:nvSpPr>
        <p:spPr>
          <a:xfrm>
            <a:off x="592460" y="2838287"/>
            <a:ext cx="4268790" cy="4800000"/>
          </a:xfrm>
          <a:prstGeom prst="rect">
            <a:avLst/>
          </a:prstGeom>
        </p:spPr>
        <p:txBody>
          <a:bodyPr>
            <a:normAutofit/>
          </a:bodyPr>
          <a:lstStyle>
            <a:lvl1pPr marL="177796" indent="-177796" algn="l" defTabSz="914377" rtl="0" eaLnBrk="1" latinLnBrk="0" hangingPunct="1">
              <a:lnSpc>
                <a:spcPct val="100000"/>
              </a:lnSpc>
              <a:spcBef>
                <a:spcPts val="2400"/>
              </a:spcBef>
              <a:spcAft>
                <a:spcPts val="0"/>
              </a:spcAft>
              <a:buFont typeface="Arial" panose="020B0604020202020204" pitchFamily="34" charset="0"/>
              <a:buChar char="•"/>
              <a:defRPr sz="1800" b="1" kern="1200">
                <a:solidFill>
                  <a:srgbClr val="000F5E"/>
                </a:solidFill>
                <a:latin typeface="+mn-lt"/>
                <a:ea typeface="+mn-ea"/>
                <a:cs typeface="+mn-cs"/>
              </a:defRPr>
            </a:lvl1pPr>
            <a:lvl2pPr marL="480472" indent="-243411" algn="l" defTabSz="914377" rtl="0" eaLnBrk="1" latinLnBrk="0" hangingPunct="1">
              <a:lnSpc>
                <a:spcPct val="100000"/>
              </a:lnSpc>
              <a:spcBef>
                <a:spcPts val="133"/>
              </a:spcBef>
              <a:spcAft>
                <a:spcPts val="200"/>
              </a:spcAft>
              <a:buClrTx/>
              <a:buFont typeface="Arial" panose="020B0604020202020204" pitchFamily="34" charset="0"/>
              <a:buChar char="–"/>
              <a:defRPr sz="16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Signal processing</a:t>
            </a:r>
          </a:p>
          <a:p>
            <a:pPr lvl="1"/>
            <a:r>
              <a:rPr lang="en-GB" dirty="0" smtClean="0"/>
              <a:t>Add DSSS ranging</a:t>
            </a:r>
          </a:p>
          <a:p>
            <a:pPr lvl="1"/>
            <a:r>
              <a:rPr lang="en-GB" dirty="0" smtClean="0"/>
              <a:t>Modify uplink TC handling to support symmetrical AOS CADUs </a:t>
            </a:r>
            <a:endParaRPr lang="en-GB" dirty="0"/>
          </a:p>
        </p:txBody>
      </p:sp>
    </p:spTree>
    <p:extLst>
      <p:ext uri="{BB962C8B-B14F-4D97-AF65-F5344CB8AC3E}">
        <p14:creationId xmlns:p14="http://schemas.microsoft.com/office/powerpoint/2010/main" val="261670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System Performance Specification for the </a:t>
            </a:r>
            <a:br>
              <a:rPr lang="en-GB" dirty="0" smtClean="0"/>
            </a:br>
            <a:r>
              <a:rPr lang="en-GB" dirty="0" smtClean="0"/>
              <a:t>GHY-06 Upgrade</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23</a:t>
            </a:fld>
            <a:endParaRPr lang="en-GB" dirty="0"/>
          </a:p>
        </p:txBody>
      </p:sp>
      <p:pic>
        <p:nvPicPr>
          <p:cNvPr id="9" name="Picture Placeholder 5"/>
          <p:cNvPicPr>
            <a:picLocks noGrp="1"/>
          </p:cNvPicPr>
          <p:nvPr>
            <p:ph type="pic" sz="quarter" idx="13"/>
          </p:nvPr>
        </p:nvPicPr>
        <p:blipFill>
          <a:blip r:embed="rId3" cstate="print">
            <a:extLst>
              <a:ext uri="{28A0092B-C50C-407E-A947-70E740481C1C}">
                <a14:useLocalDpi xmlns:a14="http://schemas.microsoft.com/office/drawing/2010/main" val="0"/>
              </a:ext>
            </a:extLst>
          </a:blip>
          <a:srcRect l="4932" r="4932"/>
          <a:stretch>
            <a:fillRect/>
          </a:stretch>
        </p:blipFill>
        <p:spPr>
          <a:xfrm>
            <a:off x="5547519" y="1357042"/>
            <a:ext cx="2354261" cy="3944937"/>
          </a:xfrm>
          <a:prstGeom prst="rect">
            <a:avLst/>
          </a:prstGeom>
        </p:spPr>
      </p:pic>
      <p:sp>
        <p:nvSpPr>
          <p:cNvPr id="7" name="Rectangle 6"/>
          <p:cNvSpPr/>
          <p:nvPr/>
        </p:nvSpPr>
        <p:spPr>
          <a:xfrm>
            <a:off x="5829300" y="5303701"/>
            <a:ext cx="1924050" cy="461665"/>
          </a:xfrm>
          <a:prstGeom prst="rect">
            <a:avLst/>
          </a:prstGeom>
        </p:spPr>
        <p:txBody>
          <a:bodyPr wrap="square">
            <a:spAutoFit/>
          </a:bodyPr>
          <a:lstStyle/>
          <a:p>
            <a:pPr algn="ctr"/>
            <a:r>
              <a:rPr lang="en-GB" sz="1200" b="1" dirty="0"/>
              <a:t>Block diagram of GHY-06 Orion ground station</a:t>
            </a:r>
          </a:p>
        </p:txBody>
      </p:sp>
      <p:sp>
        <p:nvSpPr>
          <p:cNvPr id="11" name="Rectangle 10"/>
          <p:cNvSpPr/>
          <p:nvPr/>
        </p:nvSpPr>
        <p:spPr>
          <a:xfrm>
            <a:off x="3930982" y="774"/>
            <a:ext cx="1444178" cy="276999"/>
          </a:xfrm>
          <a:prstGeom prst="rect">
            <a:avLst/>
          </a:prstGeom>
        </p:spPr>
        <p:txBody>
          <a:bodyPr wrap="none">
            <a:spAutoFit/>
          </a:bodyPr>
          <a:lstStyle/>
          <a:p>
            <a:r>
              <a:rPr lang="en-GB" sz="1200" dirty="0" smtClean="0"/>
              <a:t>QinetiQ Proprietary </a:t>
            </a:r>
            <a:endParaRPr lang="en-GB" sz="1200" i="1" dirty="0"/>
          </a:p>
        </p:txBody>
      </p:sp>
    </p:spTree>
    <p:extLst>
      <p:ext uri="{BB962C8B-B14F-4D97-AF65-F5344CB8AC3E}">
        <p14:creationId xmlns:p14="http://schemas.microsoft.com/office/powerpoint/2010/main" val="384954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876" y="502755"/>
            <a:ext cx="7273724" cy="764744"/>
          </a:xfrm>
        </p:spPr>
        <p:txBody>
          <a:bodyPr/>
          <a:lstStyle/>
          <a:p>
            <a:r>
              <a:rPr lang="en-GB" dirty="0" smtClean="0"/>
              <a:t>Overview of upgraded system performance specification</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24</a:t>
            </a:fld>
            <a:endParaRPr lang="en-GB"/>
          </a:p>
        </p:txBody>
      </p:sp>
      <p:sp>
        <p:nvSpPr>
          <p:cNvPr id="7" name="Content Placeholder 3"/>
          <p:cNvSpPr txBox="1">
            <a:spLocks/>
          </p:cNvSpPr>
          <p:nvPr/>
        </p:nvSpPr>
        <p:spPr bwMode="auto">
          <a:xfrm>
            <a:off x="215900" y="1089025"/>
            <a:ext cx="84709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defRPr/>
            </a:pPr>
            <a:r>
              <a:rPr lang="en-GB" sz="1800" dirty="0"/>
              <a:t>D</a:t>
            </a:r>
            <a:r>
              <a:rPr lang="en-GB" sz="1800" dirty="0" smtClean="0"/>
              <a:t>ocument provides both a functional and performance specification for the </a:t>
            </a:r>
            <a:r>
              <a:rPr lang="en-GB" sz="1800" dirty="0"/>
              <a:t>upgraded </a:t>
            </a:r>
            <a:r>
              <a:rPr lang="en-GB" sz="1800" dirty="0" smtClean="0"/>
              <a:t>system</a:t>
            </a:r>
          </a:p>
          <a:p>
            <a:pPr>
              <a:defRPr/>
            </a:pPr>
            <a:r>
              <a:rPr lang="en-GB" sz="1800" dirty="0" smtClean="0"/>
              <a:t>System functions and performance specified using the same breakdown as for Orion Ground Station requirements capture</a:t>
            </a:r>
            <a:endParaRPr lang="en-GB" sz="1800" dirty="0"/>
          </a:p>
          <a:p>
            <a:pPr>
              <a:defRPr/>
            </a:pPr>
            <a:r>
              <a:rPr lang="en-GB" sz="1800" dirty="0"/>
              <a:t>Antenna performance </a:t>
            </a:r>
            <a:r>
              <a:rPr lang="en-GB" sz="1800" dirty="0" smtClean="0"/>
              <a:t>requirements developed from Overall Mission Requirements taking into account what is considered feasible</a:t>
            </a:r>
          </a:p>
          <a:p>
            <a:pPr>
              <a:defRPr/>
            </a:pPr>
            <a:r>
              <a:rPr lang="en-GB" sz="1800" dirty="0" smtClean="0"/>
              <a:t>Baseband, telemetry, tele-command and ranging </a:t>
            </a:r>
            <a:r>
              <a:rPr lang="en-GB" sz="1800" dirty="0"/>
              <a:t>performance based on </a:t>
            </a:r>
            <a:r>
              <a:rPr lang="en-GB" sz="1800" dirty="0" smtClean="0"/>
              <a:t>the Tracking </a:t>
            </a:r>
            <a:r>
              <a:rPr lang="en-GB" sz="1800" dirty="0"/>
              <a:t>Telemetry and Command </a:t>
            </a:r>
            <a:r>
              <a:rPr lang="en-GB" sz="1800" dirty="0" smtClean="0"/>
              <a:t>Processor (TTCP)</a:t>
            </a:r>
            <a:endParaRPr lang="en-GB" sz="1800" dirty="0"/>
          </a:p>
          <a:p>
            <a:pPr>
              <a:defRPr/>
            </a:pPr>
            <a:r>
              <a:rPr lang="en-GB" sz="1800" dirty="0"/>
              <a:t>Environmental </a:t>
            </a:r>
            <a:r>
              <a:rPr lang="en-GB" sz="1800" dirty="0" smtClean="0"/>
              <a:t>specification based on current performance</a:t>
            </a:r>
          </a:p>
          <a:p>
            <a:pPr>
              <a:defRPr/>
            </a:pPr>
            <a:r>
              <a:rPr lang="en-GB" sz="1800" dirty="0" smtClean="0"/>
              <a:t>System will enable Orion support but does not preclude other mission opportunities, including GEO</a:t>
            </a:r>
          </a:p>
          <a:p>
            <a:pPr>
              <a:defRPr/>
            </a:pPr>
            <a:endParaRPr lang="en-GB" sz="1800" dirty="0">
              <a:solidFill>
                <a:srgbClr val="FF0000"/>
              </a:solidFill>
            </a:endParaRPr>
          </a:p>
          <a:p>
            <a:pPr>
              <a:defRPr/>
            </a:pPr>
            <a:endParaRPr lang="en-GB" sz="1800" dirty="0"/>
          </a:p>
          <a:p>
            <a:pPr marL="457200" lvl="1" indent="0" eaLnBrk="1" hangingPunct="1">
              <a:buFont typeface="Arial" charset="0"/>
              <a:buNone/>
              <a:defRPr/>
            </a:pPr>
            <a:r>
              <a:rPr lang="en-GB" sz="1600" dirty="0" smtClean="0"/>
              <a:t>			</a:t>
            </a:r>
          </a:p>
          <a:p>
            <a:pPr marL="457200" lvl="1" indent="0" eaLnBrk="1" hangingPunct="1">
              <a:buFont typeface="Arial" charset="0"/>
              <a:buNone/>
              <a:defRPr/>
            </a:pPr>
            <a:r>
              <a:rPr lang="en-GB" sz="1600" dirty="0" smtClean="0"/>
              <a:t>					</a:t>
            </a:r>
          </a:p>
          <a:p>
            <a:pPr marL="457200" lvl="1" indent="0" eaLnBrk="1" hangingPunct="1">
              <a:buFont typeface="Arial" charset="0"/>
              <a:buNone/>
              <a:defRPr/>
            </a:pPr>
            <a:endParaRPr lang="en-GB" sz="16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altLang="en-US" sz="14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sz="1600" dirty="0" smtClean="0"/>
          </a:p>
          <a:p>
            <a:pPr marL="457200" lvl="1" indent="0" eaLnBrk="1" hangingPunct="1">
              <a:buFont typeface="Arial" charset="0"/>
              <a:buNone/>
              <a:defRPr/>
            </a:pPr>
            <a:endParaRPr lang="en-GB" altLang="en-US" sz="1600" dirty="0" smtClean="0"/>
          </a:p>
          <a:p>
            <a:pPr marL="457200" lvl="1" indent="0" eaLnBrk="1" hangingPunct="1">
              <a:buFont typeface="Arial" charset="0"/>
              <a:buNone/>
              <a:defRPr/>
            </a:pPr>
            <a:endParaRPr lang="en-GB" altLang="en-US" sz="1600" dirty="0" smtClean="0"/>
          </a:p>
        </p:txBody>
      </p:sp>
      <p:sp>
        <p:nvSpPr>
          <p:cNvPr id="12" name="Rectangle 11"/>
          <p:cNvSpPr/>
          <p:nvPr/>
        </p:nvSpPr>
        <p:spPr>
          <a:xfrm>
            <a:off x="3780393" y="0"/>
            <a:ext cx="1479444" cy="276999"/>
          </a:xfrm>
          <a:prstGeom prst="rect">
            <a:avLst/>
          </a:prstGeom>
        </p:spPr>
        <p:txBody>
          <a:bodyPr wrap="none">
            <a:spAutoFit/>
          </a:bodyPr>
          <a:lstStyle/>
          <a:p>
            <a:r>
              <a:rPr lang="en-GB" sz="1200" dirty="0" smtClean="0"/>
              <a:t>QinetiQ Proprietary </a:t>
            </a:r>
            <a:endParaRPr lang="en-GB" sz="1200" i="1" dirty="0"/>
          </a:p>
        </p:txBody>
      </p:sp>
    </p:spTree>
    <p:extLst>
      <p:ext uri="{BB962C8B-B14F-4D97-AF65-F5344CB8AC3E}">
        <p14:creationId xmlns:p14="http://schemas.microsoft.com/office/powerpoint/2010/main" val="5799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Block diagram of </a:t>
            </a:r>
            <a:r>
              <a:rPr lang="en-GB" dirty="0"/>
              <a:t>GHY-06 Orion ground station</a:t>
            </a:r>
          </a:p>
        </p:txBody>
      </p:sp>
      <p:sp>
        <p:nvSpPr>
          <p:cNvPr id="5" name="Slide Number Placeholder 4"/>
          <p:cNvSpPr>
            <a:spLocks noGrp="1"/>
          </p:cNvSpPr>
          <p:nvPr>
            <p:ph type="sldNum" sz="quarter" idx="4"/>
          </p:nvPr>
        </p:nvSpPr>
        <p:spPr/>
        <p:txBody>
          <a:bodyPr/>
          <a:lstStyle/>
          <a:p>
            <a:fld id="{84D111C9-AE51-4082-9409-505987EEA9A7}" type="slidenum">
              <a:rPr lang="en-GB" smtClean="0"/>
              <a:pPr/>
              <a:t>25</a:t>
            </a:fld>
            <a:endParaRPr lang="en-GB"/>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231073" y="863600"/>
            <a:ext cx="4093527" cy="5473700"/>
          </a:xfrm>
          <a:prstGeom prst="rect">
            <a:avLst/>
          </a:prstGeom>
        </p:spPr>
      </p:pic>
      <p:sp>
        <p:nvSpPr>
          <p:cNvPr id="11" name="Rectangle 10"/>
          <p:cNvSpPr/>
          <p:nvPr/>
        </p:nvSpPr>
        <p:spPr>
          <a:xfrm>
            <a:off x="3780393" y="0"/>
            <a:ext cx="1479444" cy="276999"/>
          </a:xfrm>
          <a:prstGeom prst="rect">
            <a:avLst/>
          </a:prstGeom>
        </p:spPr>
        <p:txBody>
          <a:bodyPr wrap="none">
            <a:spAutoFit/>
          </a:bodyPr>
          <a:lstStyle/>
          <a:p>
            <a:r>
              <a:rPr lang="en-GB" sz="1200" dirty="0" smtClean="0"/>
              <a:t>QinetiQ Proprietary </a:t>
            </a:r>
            <a:endParaRPr lang="en-GB" sz="1200" i="1" dirty="0"/>
          </a:p>
        </p:txBody>
      </p:sp>
    </p:spTree>
    <p:extLst>
      <p:ext uri="{BB962C8B-B14F-4D97-AF65-F5344CB8AC3E}">
        <p14:creationId xmlns:p14="http://schemas.microsoft.com/office/powerpoint/2010/main" val="5799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Preliminary Design Feasibility</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26</a:t>
            </a:fld>
            <a:endParaRPr lang="en-GB" dirty="0"/>
          </a:p>
        </p:txBody>
      </p:sp>
      <p:pic>
        <p:nvPicPr>
          <p:cNvPr id="7" name="Picture 6"/>
          <p:cNvPicPr/>
          <p:nvPr/>
        </p:nvPicPr>
        <p:blipFill>
          <a:blip r:embed="rId3" cstate="print">
            <a:extLst>
              <a:ext uri="{28A0092B-C50C-407E-A947-70E740481C1C}">
                <a14:useLocalDpi xmlns:a14="http://schemas.microsoft.com/office/drawing/2010/main" val="0"/>
              </a:ext>
            </a:extLst>
          </a:blip>
          <a:srcRect l="6888" t="2185" b="8096"/>
          <a:stretch>
            <a:fillRect/>
          </a:stretch>
        </p:blipFill>
        <p:spPr bwMode="auto">
          <a:xfrm>
            <a:off x="5248275" y="1333500"/>
            <a:ext cx="2981326" cy="4057648"/>
          </a:xfrm>
          <a:prstGeom prst="rect">
            <a:avLst/>
          </a:prstGeom>
          <a:noFill/>
          <a:ln>
            <a:noFill/>
          </a:ln>
        </p:spPr>
      </p:pic>
      <p:sp>
        <p:nvSpPr>
          <p:cNvPr id="4" name="Rectangle 3"/>
          <p:cNvSpPr/>
          <p:nvPr/>
        </p:nvSpPr>
        <p:spPr>
          <a:xfrm>
            <a:off x="5695950" y="5416031"/>
            <a:ext cx="2371725" cy="461665"/>
          </a:xfrm>
          <a:prstGeom prst="rect">
            <a:avLst/>
          </a:prstGeom>
        </p:spPr>
        <p:txBody>
          <a:bodyPr wrap="square">
            <a:spAutoFit/>
          </a:bodyPr>
          <a:lstStyle/>
          <a:p>
            <a:pPr algn="ctr"/>
            <a:r>
              <a:rPr lang="en-GB" sz="1200" b="1" dirty="0"/>
              <a:t>Present Goonhilly-06 reflector system and feed assembly </a:t>
            </a:r>
          </a:p>
        </p:txBody>
      </p:sp>
      <p:sp>
        <p:nvSpPr>
          <p:cNvPr id="10" name="Rectangle 9"/>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74729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Overview of supplier responses to RFP</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27</a:t>
            </a:fld>
            <a:endParaRPr lang="en-GB"/>
          </a:p>
        </p:txBody>
      </p:sp>
      <p:sp>
        <p:nvSpPr>
          <p:cNvPr id="7" name="Content Placeholder 3"/>
          <p:cNvSpPr txBox="1">
            <a:spLocks/>
          </p:cNvSpPr>
          <p:nvPr/>
        </p:nvSpPr>
        <p:spPr bwMode="auto">
          <a:xfrm>
            <a:off x="215900" y="1089025"/>
            <a:ext cx="84709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defRPr/>
            </a:pPr>
            <a:r>
              <a:rPr lang="en-GB" sz="1600" dirty="0" smtClean="0"/>
              <a:t>Request For Proposals (RFP) issued to 12 potential suppliers.</a:t>
            </a:r>
          </a:p>
          <a:p>
            <a:pPr>
              <a:defRPr/>
            </a:pPr>
            <a:r>
              <a:rPr lang="en-GB" sz="1600" dirty="0" smtClean="0"/>
              <a:t>Seven recipients declined </a:t>
            </a:r>
            <a:r>
              <a:rPr lang="en-GB" sz="1600" dirty="0"/>
              <a:t>to make any proposals as the RFP was </a:t>
            </a:r>
            <a:r>
              <a:rPr lang="en-GB" sz="1600" dirty="0" smtClean="0"/>
              <a:t>considered either </a:t>
            </a:r>
            <a:r>
              <a:rPr lang="en-GB" sz="1600" dirty="0"/>
              <a:t>too complex or a </a:t>
            </a:r>
            <a:r>
              <a:rPr lang="en-GB" sz="1600" dirty="0" smtClean="0"/>
              <a:t>proposal </a:t>
            </a:r>
            <a:r>
              <a:rPr lang="en-GB" sz="1600" dirty="0"/>
              <a:t>required more resource than the bidder was able to commit</a:t>
            </a:r>
            <a:r>
              <a:rPr lang="en-GB" sz="1600" dirty="0" smtClean="0"/>
              <a:t>.</a:t>
            </a:r>
            <a:endParaRPr lang="en-GB" sz="1600" dirty="0"/>
          </a:p>
          <a:p>
            <a:pPr>
              <a:defRPr/>
            </a:pPr>
            <a:r>
              <a:rPr lang="en-GB" sz="1600" dirty="0"/>
              <a:t>Five responses covering some or all of the RFP Work Packages were received from the following bidders:</a:t>
            </a:r>
          </a:p>
          <a:p>
            <a:pPr lvl="1">
              <a:defRPr/>
            </a:pPr>
            <a:r>
              <a:rPr lang="en-GB" sz="1400" dirty="0" err="1" smtClean="0"/>
              <a:t>Envistacom</a:t>
            </a:r>
            <a:r>
              <a:rPr lang="en-GB" sz="1400" dirty="0" smtClean="0"/>
              <a:t> (US)</a:t>
            </a:r>
            <a:endParaRPr lang="en-GB" sz="1400" dirty="0"/>
          </a:p>
          <a:p>
            <a:pPr lvl="1">
              <a:defRPr/>
            </a:pPr>
            <a:r>
              <a:rPr lang="en-GB" sz="1400" dirty="0"/>
              <a:t>MT Mechatronics G</a:t>
            </a:r>
            <a:r>
              <a:rPr lang="en-GB" sz="1400" dirty="0" smtClean="0"/>
              <a:t>mbH (MTM) (Germany)</a:t>
            </a:r>
            <a:endParaRPr lang="en-GB" sz="1400" dirty="0"/>
          </a:p>
          <a:p>
            <a:pPr lvl="1">
              <a:defRPr/>
            </a:pPr>
            <a:r>
              <a:rPr lang="en-GB" sz="1400" dirty="0" smtClean="0"/>
              <a:t>Peak Communications (UK)</a:t>
            </a:r>
            <a:endParaRPr lang="en-GB" sz="1400" dirty="0"/>
          </a:p>
          <a:p>
            <a:pPr lvl="1">
              <a:defRPr/>
            </a:pPr>
            <a:r>
              <a:rPr lang="en-US" sz="1400" dirty="0"/>
              <a:t>Vertex </a:t>
            </a:r>
            <a:r>
              <a:rPr lang="en-US" sz="1400" dirty="0" err="1"/>
              <a:t>Antennentechnik</a:t>
            </a:r>
            <a:r>
              <a:rPr lang="en-US" sz="1400" dirty="0"/>
              <a:t> GmbH (VA</a:t>
            </a:r>
            <a:r>
              <a:rPr lang="en-US" sz="1400" dirty="0" smtClean="0"/>
              <a:t>) (Germany)</a:t>
            </a:r>
            <a:endParaRPr lang="en-GB" sz="1400" dirty="0"/>
          </a:p>
          <a:p>
            <a:pPr lvl="1">
              <a:defRPr/>
            </a:pPr>
            <a:r>
              <a:rPr lang="en-GB" sz="1400" dirty="0"/>
              <a:t>Ward Williams Associates (</a:t>
            </a:r>
            <a:r>
              <a:rPr lang="en-GB" sz="1400" dirty="0" smtClean="0"/>
              <a:t>WWA) (local, UK)</a:t>
            </a:r>
            <a:endParaRPr lang="en-GB" sz="1400" dirty="0"/>
          </a:p>
          <a:p>
            <a:pPr>
              <a:defRPr/>
            </a:pPr>
            <a:r>
              <a:rPr lang="en-GB" sz="1600" dirty="0" smtClean="0"/>
              <a:t>MTM</a:t>
            </a:r>
            <a:r>
              <a:rPr lang="en-GB" sz="1600" dirty="0"/>
              <a:t>, VA and </a:t>
            </a:r>
            <a:r>
              <a:rPr lang="en-GB" sz="1600" dirty="0" err="1"/>
              <a:t>Envistacom</a:t>
            </a:r>
            <a:r>
              <a:rPr lang="en-GB" sz="1600" dirty="0"/>
              <a:t> all </a:t>
            </a:r>
            <a:r>
              <a:rPr lang="en-GB" sz="1600" dirty="0" smtClean="0"/>
              <a:t>provided </a:t>
            </a:r>
            <a:r>
              <a:rPr lang="en-GB" sz="1600" dirty="0"/>
              <a:t>responses </a:t>
            </a:r>
            <a:r>
              <a:rPr lang="en-GB" sz="1600" dirty="0" smtClean="0"/>
              <a:t>covering all or most of the requirement.</a:t>
            </a:r>
            <a:endParaRPr lang="en-GB" sz="1600" dirty="0"/>
          </a:p>
          <a:p>
            <a:pPr>
              <a:defRPr/>
            </a:pPr>
            <a:r>
              <a:rPr lang="en-GB" sz="1600" dirty="0"/>
              <a:t>Peak Communications responded only </a:t>
            </a:r>
            <a:r>
              <a:rPr lang="en-GB" sz="1600" dirty="0" smtClean="0"/>
              <a:t>on provision of </a:t>
            </a:r>
            <a:r>
              <a:rPr lang="en-GB" sz="1600" dirty="0"/>
              <a:t>frequency </a:t>
            </a:r>
            <a:r>
              <a:rPr lang="en-GB" sz="1600" dirty="0" smtClean="0"/>
              <a:t>converters.</a:t>
            </a:r>
          </a:p>
          <a:p>
            <a:pPr>
              <a:defRPr/>
            </a:pPr>
            <a:r>
              <a:rPr lang="en-GB" sz="1600" dirty="0" smtClean="0"/>
              <a:t>Ward </a:t>
            </a:r>
            <a:r>
              <a:rPr lang="en-GB" sz="1600" dirty="0"/>
              <a:t>Williams Associates (WWA) responded on the antenna refurbishment and auxiliary aspects and offered to carry out overall project management and planning – so would need to be part of a bigger team</a:t>
            </a:r>
            <a:r>
              <a:rPr lang="en-GB" sz="1600" dirty="0" smtClean="0"/>
              <a:t>.</a:t>
            </a:r>
          </a:p>
          <a:p>
            <a:pPr>
              <a:defRPr/>
            </a:pPr>
            <a:r>
              <a:rPr lang="en-GB" sz="1600" dirty="0"/>
              <a:t>All potential suppliers that visited the GES site expressed “relief” in seeing the antenna’s </a:t>
            </a:r>
            <a:r>
              <a:rPr lang="en-GB" sz="1600" dirty="0" smtClean="0"/>
              <a:t>state - each </a:t>
            </a:r>
            <a:r>
              <a:rPr lang="en-GB" sz="1600" dirty="0"/>
              <a:t>stated that they had converted systems in a worse state than GHY-06.</a:t>
            </a:r>
          </a:p>
          <a:p>
            <a:pPr>
              <a:defRPr/>
            </a:pPr>
            <a:endParaRPr lang="en-GB" sz="1600" dirty="0"/>
          </a:p>
          <a:p>
            <a:pPr>
              <a:defRPr/>
            </a:pPr>
            <a:endParaRPr lang="en-GB" sz="1800" dirty="0"/>
          </a:p>
          <a:p>
            <a:pPr lvl="1">
              <a:defRPr/>
            </a:pPr>
            <a:endParaRPr lang="en-GB" sz="1400" dirty="0" smtClean="0"/>
          </a:p>
          <a:p>
            <a:pPr>
              <a:defRPr/>
            </a:pPr>
            <a:endParaRPr lang="en-GB" sz="1600" dirty="0"/>
          </a:p>
          <a:p>
            <a:pPr marL="457200" lvl="1" indent="0" eaLnBrk="1" hangingPunct="1">
              <a:buFont typeface="Arial" charset="0"/>
              <a:buNone/>
              <a:defRPr/>
            </a:pPr>
            <a:endParaRPr lang="en-GB" altLang="en-US" sz="2000" dirty="0" smtClean="0"/>
          </a:p>
          <a:p>
            <a:pPr marL="457200" lvl="1" indent="0" eaLnBrk="1" hangingPunct="1">
              <a:buFont typeface="Arial" charset="0"/>
              <a:buNone/>
              <a:defRPr/>
            </a:pPr>
            <a:r>
              <a:rPr lang="en-GB" sz="1600" dirty="0" smtClean="0"/>
              <a:t>				</a:t>
            </a:r>
          </a:p>
          <a:p>
            <a:pPr marL="457200" lvl="1" indent="0" eaLnBrk="1" hangingPunct="1">
              <a:buFont typeface="Arial" charset="0"/>
              <a:buNone/>
              <a:defRPr/>
            </a:pPr>
            <a:r>
              <a:rPr lang="en-GB" sz="1600" dirty="0" smtClean="0"/>
              <a:t>					</a:t>
            </a:r>
          </a:p>
          <a:p>
            <a:pPr marL="457200" lvl="1" indent="0" eaLnBrk="1" hangingPunct="1">
              <a:buFont typeface="Arial" charset="0"/>
              <a:buNone/>
              <a:defRPr/>
            </a:pPr>
            <a:endParaRPr lang="en-GB" sz="16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altLang="en-US" sz="14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sz="1600" dirty="0" smtClean="0"/>
          </a:p>
          <a:p>
            <a:pPr marL="457200" lvl="1" indent="0" eaLnBrk="1" hangingPunct="1">
              <a:buFont typeface="Arial" charset="0"/>
              <a:buNone/>
              <a:defRPr/>
            </a:pPr>
            <a:endParaRPr lang="en-GB" altLang="en-US" sz="1600" dirty="0" smtClean="0"/>
          </a:p>
          <a:p>
            <a:pPr marL="457200" lvl="1" indent="0" eaLnBrk="1" hangingPunct="1">
              <a:buFont typeface="Arial" charset="0"/>
              <a:buNone/>
              <a:defRPr/>
            </a:pPr>
            <a:endParaRPr lang="en-GB" altLang="en-US" sz="1600" dirty="0" smtClean="0"/>
          </a:p>
        </p:txBody>
      </p:sp>
      <p:sp>
        <p:nvSpPr>
          <p:cNvPr id="10" name="Rectangle 9"/>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29559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2001" y="490879"/>
            <a:ext cx="6588272" cy="764744"/>
          </a:xfrm>
        </p:spPr>
        <p:txBody>
          <a:bodyPr/>
          <a:lstStyle/>
          <a:p>
            <a:r>
              <a:rPr lang="en-GB" dirty="0" smtClean="0"/>
              <a:t>Proposals for antenna optics and feed design</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28</a:t>
            </a:fld>
            <a:endParaRPr lang="en-GB"/>
          </a:p>
        </p:txBody>
      </p:sp>
      <p:sp>
        <p:nvSpPr>
          <p:cNvPr id="7" name="Content Placeholder 3"/>
          <p:cNvSpPr txBox="1">
            <a:spLocks/>
          </p:cNvSpPr>
          <p:nvPr/>
        </p:nvSpPr>
        <p:spPr bwMode="auto">
          <a:xfrm>
            <a:off x="215900" y="1089025"/>
            <a:ext cx="84709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defRPr/>
            </a:pPr>
            <a:r>
              <a:rPr lang="en-GB" sz="1800" dirty="0"/>
              <a:t>All responders suggested that the focal point of the antenna be extended towards basement and optically </a:t>
            </a:r>
            <a:r>
              <a:rPr lang="en-GB" sz="1800" dirty="0" smtClean="0"/>
              <a:t>matched </a:t>
            </a:r>
            <a:r>
              <a:rPr lang="en-GB" sz="1800" dirty="0"/>
              <a:t>with </a:t>
            </a:r>
            <a:r>
              <a:rPr lang="en-GB" sz="1800" dirty="0" smtClean="0"/>
              <a:t>the indexing </a:t>
            </a:r>
            <a:r>
              <a:rPr lang="en-GB" sz="1800" dirty="0"/>
              <a:t>mirror</a:t>
            </a:r>
          </a:p>
          <a:p>
            <a:pPr marL="857250" lvl="1" indent="-457200">
              <a:defRPr/>
            </a:pPr>
            <a:r>
              <a:rPr lang="en-GB" sz="1800" dirty="0"/>
              <a:t>This </a:t>
            </a:r>
            <a:r>
              <a:rPr lang="en-GB" sz="1800" dirty="0" smtClean="0"/>
              <a:t>would allow the </a:t>
            </a:r>
            <a:r>
              <a:rPr lang="en-GB" sz="1800" dirty="0"/>
              <a:t>possibility of swapping out the different feed horns for different </a:t>
            </a:r>
            <a:r>
              <a:rPr lang="en-GB" sz="1800" dirty="0" smtClean="0"/>
              <a:t>missions.</a:t>
            </a:r>
            <a:endParaRPr lang="en-GB" sz="1800" dirty="0"/>
          </a:p>
          <a:p>
            <a:pPr marL="857250" lvl="1" indent="-457200">
              <a:defRPr/>
            </a:pPr>
            <a:r>
              <a:rPr lang="en-GB" sz="1800" dirty="0" smtClean="0"/>
              <a:t>This would require </a:t>
            </a:r>
            <a:r>
              <a:rPr lang="en-GB" sz="1800" dirty="0"/>
              <a:t>the existing </a:t>
            </a:r>
            <a:r>
              <a:rPr lang="en-GB" sz="1800" dirty="0" smtClean="0"/>
              <a:t>C/Ku </a:t>
            </a:r>
            <a:r>
              <a:rPr lang="en-GB" sz="1800" dirty="0"/>
              <a:t>feed to be </a:t>
            </a:r>
            <a:r>
              <a:rPr lang="en-GB" sz="1800" dirty="0" smtClean="0"/>
              <a:t>replaced.</a:t>
            </a:r>
            <a:endParaRPr lang="en-GB" sz="1800" dirty="0"/>
          </a:p>
          <a:p>
            <a:pPr marL="857250" lvl="1" indent="-457200">
              <a:defRPr/>
            </a:pPr>
            <a:r>
              <a:rPr lang="en-GB" sz="1800" dirty="0"/>
              <a:t>All responders accepted that it would be possible to implement the requested frequency plan in the upgrade.</a:t>
            </a:r>
          </a:p>
          <a:p>
            <a:pPr marL="457200" indent="-457200">
              <a:defRPr/>
            </a:pPr>
            <a:r>
              <a:rPr lang="en-GB" sz="1800" dirty="0"/>
              <a:t>The first part of the upgrade phase will require a </a:t>
            </a:r>
            <a:r>
              <a:rPr lang="en-GB" sz="1800" dirty="0" smtClean="0"/>
              <a:t>Finite Element (FE) model </a:t>
            </a:r>
            <a:r>
              <a:rPr lang="en-GB" sz="1800" dirty="0"/>
              <a:t>of the antenna to be produced</a:t>
            </a:r>
          </a:p>
          <a:p>
            <a:pPr marL="857250" lvl="1" indent="-457200">
              <a:defRPr/>
            </a:pPr>
            <a:r>
              <a:rPr lang="en-GB" sz="1800" dirty="0" smtClean="0"/>
              <a:t>This needs be </a:t>
            </a:r>
            <a:r>
              <a:rPr lang="en-GB" sz="1800" dirty="0"/>
              <a:t>completed before the main implementation </a:t>
            </a:r>
            <a:r>
              <a:rPr lang="en-GB" sz="1800" dirty="0" smtClean="0"/>
              <a:t>phase.</a:t>
            </a:r>
          </a:p>
          <a:p>
            <a:pPr marL="857250" lvl="1" indent="-457200">
              <a:defRPr/>
            </a:pPr>
            <a:r>
              <a:rPr lang="en-GB" sz="1800" dirty="0" smtClean="0"/>
              <a:t>The </a:t>
            </a:r>
            <a:r>
              <a:rPr lang="en-GB" sz="1800" dirty="0"/>
              <a:t>FE model will be used to create a simulation model of the antenna. </a:t>
            </a:r>
            <a:endParaRPr lang="en-GB" sz="1800" dirty="0" smtClean="0"/>
          </a:p>
          <a:p>
            <a:pPr marL="857250" lvl="1" indent="-457200">
              <a:defRPr/>
            </a:pPr>
            <a:r>
              <a:rPr lang="en-GB" sz="1800" dirty="0" smtClean="0"/>
              <a:t>The </a:t>
            </a:r>
            <a:r>
              <a:rPr lang="en-GB" sz="1800" dirty="0"/>
              <a:t>simulation model will provide information on the servo and drive and control parameters to meet the specified velocities, accelerations, pointing and tracking performance data.</a:t>
            </a:r>
          </a:p>
          <a:p>
            <a:pPr marL="857250" lvl="1" indent="-457200">
              <a:defRPr/>
            </a:pPr>
            <a:endParaRPr lang="en-GB" sz="1600" dirty="0"/>
          </a:p>
          <a:p>
            <a:pPr marL="457200" lvl="1" indent="0" eaLnBrk="1" hangingPunct="1">
              <a:buFont typeface="Arial" charset="0"/>
              <a:buNone/>
              <a:defRPr/>
            </a:pPr>
            <a:endParaRPr lang="en-GB" altLang="en-US" sz="2000" dirty="0" smtClean="0"/>
          </a:p>
          <a:p>
            <a:pPr marL="457200" lvl="1" indent="0" eaLnBrk="1" hangingPunct="1">
              <a:buFont typeface="Arial" charset="0"/>
              <a:buNone/>
              <a:defRPr/>
            </a:pPr>
            <a:r>
              <a:rPr lang="en-GB" sz="1600" dirty="0" smtClean="0"/>
              <a:t>				</a:t>
            </a:r>
          </a:p>
          <a:p>
            <a:pPr marL="457200" lvl="1" indent="0" eaLnBrk="1" hangingPunct="1">
              <a:buFont typeface="Arial" charset="0"/>
              <a:buNone/>
              <a:defRPr/>
            </a:pPr>
            <a:r>
              <a:rPr lang="en-GB" sz="1600" dirty="0" smtClean="0"/>
              <a:t>					</a:t>
            </a:r>
          </a:p>
          <a:p>
            <a:pPr marL="457200" lvl="1" indent="0" eaLnBrk="1" hangingPunct="1">
              <a:buFont typeface="Arial" charset="0"/>
              <a:buNone/>
              <a:defRPr/>
            </a:pPr>
            <a:endParaRPr lang="en-GB" sz="16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altLang="en-US" sz="14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sz="1600" dirty="0" smtClean="0"/>
          </a:p>
          <a:p>
            <a:pPr marL="457200" lvl="1" indent="0" eaLnBrk="1" hangingPunct="1">
              <a:buFont typeface="Arial" charset="0"/>
              <a:buNone/>
              <a:defRPr/>
            </a:pPr>
            <a:endParaRPr lang="en-GB" altLang="en-US" sz="1600" dirty="0" smtClean="0"/>
          </a:p>
          <a:p>
            <a:pPr marL="457200" lvl="1" indent="0" eaLnBrk="1" hangingPunct="1">
              <a:buFont typeface="Arial" charset="0"/>
              <a:buNone/>
              <a:defRPr/>
            </a:pPr>
            <a:endParaRPr lang="en-GB" altLang="en-US" sz="1600" dirty="0" smtClean="0"/>
          </a:p>
        </p:txBody>
      </p:sp>
      <p:sp>
        <p:nvSpPr>
          <p:cNvPr id="9" name="Rectangle 8"/>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419989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2000" y="490879"/>
            <a:ext cx="7321349" cy="764744"/>
          </a:xfrm>
        </p:spPr>
        <p:txBody>
          <a:bodyPr/>
          <a:lstStyle/>
          <a:p>
            <a:r>
              <a:rPr lang="en-GB" dirty="0" smtClean="0"/>
              <a:t>RF tracking, mechanical and servo subsystem design</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29</a:t>
            </a:fld>
            <a:endParaRPr lang="en-GB"/>
          </a:p>
        </p:txBody>
      </p:sp>
      <p:sp>
        <p:nvSpPr>
          <p:cNvPr id="7" name="Content Placeholder 3"/>
          <p:cNvSpPr txBox="1">
            <a:spLocks/>
          </p:cNvSpPr>
          <p:nvPr/>
        </p:nvSpPr>
        <p:spPr bwMode="auto">
          <a:xfrm>
            <a:off x="215900" y="1089025"/>
            <a:ext cx="84709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defRPr/>
            </a:pPr>
            <a:r>
              <a:rPr lang="en-GB" sz="1800" dirty="0" smtClean="0"/>
              <a:t>A </a:t>
            </a:r>
            <a:r>
              <a:rPr lang="en-GB" sz="1800" dirty="0"/>
              <a:t>new servo and tracking system is proposed including redundant </a:t>
            </a:r>
            <a:r>
              <a:rPr lang="en-GB" sz="1800" dirty="0" smtClean="0"/>
              <a:t>ACU and drive systems.</a:t>
            </a:r>
          </a:p>
          <a:p>
            <a:pPr>
              <a:defRPr/>
            </a:pPr>
            <a:r>
              <a:rPr lang="en-GB" sz="1800" dirty="0" smtClean="0"/>
              <a:t>It </a:t>
            </a:r>
            <a:r>
              <a:rPr lang="en-GB" sz="1800" dirty="0"/>
              <a:t>is concluded and recommended that the gearboxes, motors, servos and drive computer all need to be </a:t>
            </a:r>
            <a:r>
              <a:rPr lang="en-GB" sz="1800" dirty="0" smtClean="0"/>
              <a:t>replaced; new brakes </a:t>
            </a:r>
            <a:r>
              <a:rPr lang="en-GB" sz="1800" dirty="0"/>
              <a:t>and encoders are </a:t>
            </a:r>
            <a:r>
              <a:rPr lang="en-GB" sz="1800" dirty="0" smtClean="0"/>
              <a:t>also expected.</a:t>
            </a:r>
            <a:endParaRPr lang="en-GB" sz="1800" dirty="0">
              <a:solidFill>
                <a:schemeClr val="tx2">
                  <a:lumMod val="50000"/>
                  <a:lumOff val="50000"/>
                </a:schemeClr>
              </a:solidFill>
            </a:endParaRPr>
          </a:p>
          <a:p>
            <a:pPr>
              <a:defRPr/>
            </a:pPr>
            <a:r>
              <a:rPr lang="en-US" sz="1800" dirty="0"/>
              <a:t>Two of the bidders (</a:t>
            </a:r>
            <a:r>
              <a:rPr lang="en-US" sz="1800" dirty="0" err="1"/>
              <a:t>Envistacom</a:t>
            </a:r>
            <a:r>
              <a:rPr lang="en-US" sz="1800" dirty="0"/>
              <a:t> and VA) indicated</a:t>
            </a:r>
            <a:r>
              <a:rPr lang="en-GB" sz="1800" dirty="0"/>
              <a:t> that their drive systems are designed to operate in a single motor configuration while another (MTM) indicated that a trade-off would be required for their standard design. None of the bidders indicated that they could not meet the antenna pointing and tracking requirements, however it is currently unclear how their designs will achieve the required performance and cater for backlash.</a:t>
            </a:r>
          </a:p>
          <a:p>
            <a:pPr>
              <a:defRPr/>
            </a:pPr>
            <a:endParaRPr lang="en-GB" sz="1800" dirty="0"/>
          </a:p>
          <a:p>
            <a:pPr marL="457200" lvl="1" indent="0" eaLnBrk="1" hangingPunct="1">
              <a:buFont typeface="Arial" charset="0"/>
              <a:buNone/>
              <a:defRPr/>
            </a:pPr>
            <a:r>
              <a:rPr lang="en-GB" sz="1600" dirty="0" smtClean="0"/>
              <a:t>			</a:t>
            </a:r>
          </a:p>
          <a:p>
            <a:pPr marL="457200" lvl="1" indent="0" eaLnBrk="1" hangingPunct="1">
              <a:buFont typeface="Arial" charset="0"/>
              <a:buNone/>
              <a:defRPr/>
            </a:pPr>
            <a:r>
              <a:rPr lang="en-GB" sz="1600" dirty="0" smtClean="0"/>
              <a:t>					</a:t>
            </a:r>
          </a:p>
          <a:p>
            <a:pPr marL="457200" lvl="1" indent="0" eaLnBrk="1" hangingPunct="1">
              <a:buFont typeface="Arial" charset="0"/>
              <a:buNone/>
              <a:defRPr/>
            </a:pPr>
            <a:endParaRPr lang="en-GB" sz="16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altLang="en-US" sz="14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sz="1600" dirty="0" smtClean="0"/>
          </a:p>
          <a:p>
            <a:pPr marL="457200" lvl="1" indent="0" eaLnBrk="1" hangingPunct="1">
              <a:buFont typeface="Arial" charset="0"/>
              <a:buNone/>
              <a:defRPr/>
            </a:pPr>
            <a:endParaRPr lang="en-GB" altLang="en-US" sz="1600" dirty="0" smtClean="0"/>
          </a:p>
          <a:p>
            <a:pPr marL="457200" lvl="1" indent="0" eaLnBrk="1" hangingPunct="1">
              <a:buFont typeface="Arial" charset="0"/>
              <a:buNone/>
              <a:defRPr/>
            </a:pPr>
            <a:endParaRPr lang="en-GB" altLang="en-US" sz="1600" dirty="0" smtClean="0"/>
          </a:p>
        </p:txBody>
      </p:sp>
      <p:sp>
        <p:nvSpPr>
          <p:cNvPr id="9" name="Rectangle 8"/>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26092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Study Overview</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3</a:t>
            </a:fld>
            <a:endParaRPr lang="en-GB" dirty="0"/>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105" y="2247900"/>
            <a:ext cx="3869896" cy="222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55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08250" y="502754"/>
            <a:ext cx="6588272" cy="764744"/>
          </a:xfrm>
        </p:spPr>
        <p:txBody>
          <a:bodyPr/>
          <a:lstStyle/>
          <a:p>
            <a:r>
              <a:rPr lang="en-GB" dirty="0" smtClean="0"/>
              <a:t>Auxiliary subsystem and power design</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30</a:t>
            </a:fld>
            <a:endParaRPr lang="en-GB"/>
          </a:p>
        </p:txBody>
      </p:sp>
      <p:sp>
        <p:nvSpPr>
          <p:cNvPr id="7" name="Content Placeholder 3"/>
          <p:cNvSpPr txBox="1">
            <a:spLocks/>
          </p:cNvSpPr>
          <p:nvPr/>
        </p:nvSpPr>
        <p:spPr bwMode="auto">
          <a:xfrm>
            <a:off x="215900" y="1089025"/>
            <a:ext cx="84709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00050" eaLnBrk="1" hangingPunct="1">
              <a:defRPr/>
            </a:pPr>
            <a:r>
              <a:rPr lang="en-GB" sz="1800" dirty="0" smtClean="0"/>
              <a:t>All </a:t>
            </a:r>
            <a:r>
              <a:rPr lang="en-GB" sz="1800" dirty="0"/>
              <a:t>responders covered this section in similar fashion, with the exception of the time distribution</a:t>
            </a:r>
            <a:r>
              <a:rPr lang="en-GB" sz="1800" dirty="0" smtClean="0"/>
              <a:t>.</a:t>
            </a:r>
            <a:endParaRPr lang="en-GB" sz="1800" dirty="0"/>
          </a:p>
          <a:p>
            <a:pPr marL="400050" eaLnBrk="1" hangingPunct="1">
              <a:defRPr/>
            </a:pPr>
            <a:r>
              <a:rPr lang="en-GB" sz="1800" dirty="0"/>
              <a:t>For ORION, “accurate” time is not required</a:t>
            </a:r>
          </a:p>
          <a:p>
            <a:pPr marL="800100" lvl="1" eaLnBrk="1" hangingPunct="1">
              <a:defRPr/>
            </a:pPr>
            <a:r>
              <a:rPr lang="en-GB" sz="1800" dirty="0" smtClean="0"/>
              <a:t>Only </a:t>
            </a:r>
            <a:r>
              <a:rPr lang="en-GB" sz="1800" dirty="0"/>
              <a:t>if the station is </a:t>
            </a:r>
            <a:r>
              <a:rPr lang="en-GB" sz="1800" dirty="0" smtClean="0"/>
              <a:t>to be used to support Deep </a:t>
            </a:r>
            <a:r>
              <a:rPr lang="en-GB" sz="1800" dirty="0"/>
              <a:t>Space </a:t>
            </a:r>
            <a:r>
              <a:rPr lang="en-GB" sz="1800" dirty="0" smtClean="0"/>
              <a:t>missions would installation of a </a:t>
            </a:r>
            <a:r>
              <a:rPr lang="en-GB" sz="1800" dirty="0"/>
              <a:t>hydrogen </a:t>
            </a:r>
            <a:r>
              <a:rPr lang="en-GB" sz="1800" dirty="0" smtClean="0"/>
              <a:t>maser be required.</a:t>
            </a:r>
            <a:endParaRPr lang="en-GB" sz="1800" dirty="0"/>
          </a:p>
          <a:p>
            <a:pPr marL="800100" lvl="1" eaLnBrk="1" hangingPunct="1">
              <a:defRPr/>
            </a:pPr>
            <a:r>
              <a:rPr lang="en-GB" sz="1800" dirty="0"/>
              <a:t>In the interests of cost reduction, this </a:t>
            </a:r>
            <a:r>
              <a:rPr lang="en-GB" sz="1800" dirty="0" smtClean="0"/>
              <a:t>has been excluded </a:t>
            </a:r>
            <a:r>
              <a:rPr lang="en-GB" sz="1800" dirty="0"/>
              <a:t>from the ROM cost estimate </a:t>
            </a:r>
            <a:r>
              <a:rPr lang="en-GB" sz="1800" dirty="0" smtClean="0"/>
              <a:t>developed for </a:t>
            </a:r>
            <a:r>
              <a:rPr lang="en-GB" sz="1800" dirty="0"/>
              <a:t>the next phase of the </a:t>
            </a:r>
            <a:r>
              <a:rPr lang="en-GB" sz="1800" dirty="0" smtClean="0"/>
              <a:t>study.</a:t>
            </a:r>
            <a:endParaRPr lang="en-GB" sz="1800" dirty="0"/>
          </a:p>
          <a:p>
            <a:pPr marL="800100" lvl="1" eaLnBrk="1" hangingPunct="1">
              <a:defRPr/>
            </a:pPr>
            <a:r>
              <a:rPr lang="en-GB" sz="1800" dirty="0"/>
              <a:t>GPS synchronisation should be acceptable for ORION and this </a:t>
            </a:r>
            <a:r>
              <a:rPr lang="en-GB" sz="1800" dirty="0" smtClean="0"/>
              <a:t>has been assumed </a:t>
            </a:r>
            <a:r>
              <a:rPr lang="en-GB" sz="1800" dirty="0"/>
              <a:t>as the basis for cost estimates.</a:t>
            </a:r>
          </a:p>
          <a:p>
            <a:pPr marL="457200" lvl="1" indent="0" eaLnBrk="1" hangingPunct="1">
              <a:buFont typeface="Arial" charset="0"/>
              <a:buNone/>
              <a:defRPr/>
            </a:pPr>
            <a:r>
              <a:rPr lang="en-GB" sz="1600" dirty="0" smtClean="0"/>
              <a:t>			</a:t>
            </a:r>
          </a:p>
          <a:p>
            <a:pPr marL="457200" lvl="1" indent="0" eaLnBrk="1" hangingPunct="1">
              <a:buFont typeface="Arial" charset="0"/>
              <a:buNone/>
              <a:defRPr/>
            </a:pPr>
            <a:r>
              <a:rPr lang="en-GB" sz="1600" dirty="0" smtClean="0"/>
              <a:t>					</a:t>
            </a:r>
          </a:p>
          <a:p>
            <a:pPr marL="457200" lvl="1" indent="0" eaLnBrk="1" hangingPunct="1">
              <a:buFont typeface="Arial" charset="0"/>
              <a:buNone/>
              <a:defRPr/>
            </a:pPr>
            <a:endParaRPr lang="en-GB" sz="16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altLang="en-US" sz="14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sz="1600" dirty="0" smtClean="0"/>
          </a:p>
          <a:p>
            <a:pPr marL="457200" lvl="1" indent="0" eaLnBrk="1" hangingPunct="1">
              <a:buFont typeface="Arial" charset="0"/>
              <a:buNone/>
              <a:defRPr/>
            </a:pPr>
            <a:endParaRPr lang="en-GB" altLang="en-US" sz="1600" dirty="0" smtClean="0"/>
          </a:p>
          <a:p>
            <a:pPr marL="457200" lvl="1" indent="0" eaLnBrk="1" hangingPunct="1">
              <a:buFont typeface="Arial" charset="0"/>
              <a:buNone/>
              <a:defRPr/>
            </a:pPr>
            <a:endParaRPr lang="en-GB" altLang="en-US" sz="1600" dirty="0" smtClean="0"/>
          </a:p>
        </p:txBody>
      </p:sp>
      <p:sp>
        <p:nvSpPr>
          <p:cNvPr id="9" name="Rectangle 8"/>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4457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20126" y="562131"/>
            <a:ext cx="6588272" cy="764744"/>
          </a:xfrm>
        </p:spPr>
        <p:txBody>
          <a:bodyPr/>
          <a:lstStyle/>
          <a:p>
            <a:r>
              <a:rPr lang="en-GB" dirty="0" smtClean="0"/>
              <a:t>Proposals for Monitoring and Control design</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31</a:t>
            </a:fld>
            <a:endParaRPr lang="en-GB"/>
          </a:p>
        </p:txBody>
      </p:sp>
      <p:sp>
        <p:nvSpPr>
          <p:cNvPr id="7" name="Content Placeholder 3"/>
          <p:cNvSpPr txBox="1">
            <a:spLocks/>
          </p:cNvSpPr>
          <p:nvPr/>
        </p:nvSpPr>
        <p:spPr bwMode="auto">
          <a:xfrm>
            <a:off x="215900" y="1089025"/>
            <a:ext cx="84709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GB" sz="1600" dirty="0"/>
              <a:t>The M&amp;C design proposals address both local and remote elements. </a:t>
            </a:r>
          </a:p>
          <a:p>
            <a:r>
              <a:rPr lang="en-GB" sz="1600" dirty="0"/>
              <a:t>Two options have been identified for local M&amp;C at </a:t>
            </a:r>
            <a:r>
              <a:rPr lang="en-GB" sz="1600" dirty="0" err="1"/>
              <a:t>Goonhilly</a:t>
            </a:r>
            <a:r>
              <a:rPr lang="en-GB" sz="1600" dirty="0"/>
              <a:t>, to ensure the various subsystems are appropriately </a:t>
            </a:r>
            <a:r>
              <a:rPr lang="en-GB" sz="1600" dirty="0" smtClean="0"/>
              <a:t>configured:</a:t>
            </a:r>
          </a:p>
          <a:p>
            <a:pPr lvl="1">
              <a:buFont typeface="Courier New" panose="02070309020205020404" pitchFamily="49" charset="0"/>
              <a:buChar char="o"/>
            </a:pPr>
            <a:r>
              <a:rPr lang="en-GB" sz="1600" dirty="0"/>
              <a:t>I</a:t>
            </a:r>
            <a:r>
              <a:rPr lang="en-GB" sz="1600" dirty="0" smtClean="0"/>
              <a:t>mplement </a:t>
            </a:r>
            <a:r>
              <a:rPr lang="en-GB" sz="1600" dirty="0"/>
              <a:t>a bespoke station control system, specific to the </a:t>
            </a:r>
            <a:r>
              <a:rPr lang="en-GB" sz="1600" dirty="0" err="1"/>
              <a:t>Goonhilly</a:t>
            </a:r>
            <a:r>
              <a:rPr lang="en-GB" sz="1600" dirty="0"/>
              <a:t> </a:t>
            </a:r>
            <a:r>
              <a:rPr lang="en-GB" sz="1600" dirty="0" smtClean="0"/>
              <a:t>station</a:t>
            </a:r>
            <a:endParaRPr lang="en-GB" sz="1600" dirty="0"/>
          </a:p>
          <a:p>
            <a:pPr lvl="2">
              <a:buFont typeface="Wingdings" panose="05000000000000000000" pitchFamily="2" charset="2"/>
              <a:buChar char="Ø"/>
            </a:pPr>
            <a:r>
              <a:rPr lang="en-GB" sz="1600" dirty="0" smtClean="0"/>
              <a:t>This option would allow </a:t>
            </a:r>
            <a:r>
              <a:rPr lang="en-GB" sz="1600" dirty="0"/>
              <a:t>all </a:t>
            </a:r>
            <a:r>
              <a:rPr lang="en-GB" sz="1600" dirty="0" err="1"/>
              <a:t>Goonhilly</a:t>
            </a:r>
            <a:r>
              <a:rPr lang="en-GB" sz="1600" dirty="0"/>
              <a:t>-specific functions to be incorporated, although the station would not necessarily then be compatible with the ESTRACK network.</a:t>
            </a:r>
            <a:endParaRPr lang="en-GB" sz="1600" dirty="0" smtClean="0"/>
          </a:p>
          <a:p>
            <a:pPr marL="457200" lvl="1" indent="0">
              <a:buNone/>
            </a:pPr>
            <a:r>
              <a:rPr lang="en-GB" sz="1600" dirty="0" smtClean="0"/>
              <a:t>or </a:t>
            </a:r>
          </a:p>
          <a:p>
            <a:pPr lvl="1">
              <a:buFont typeface="Courier New" panose="02070309020205020404" pitchFamily="49" charset="0"/>
              <a:buChar char="o"/>
            </a:pPr>
            <a:r>
              <a:rPr lang="en-GB" sz="1600" dirty="0" smtClean="0"/>
              <a:t>Implement </a:t>
            </a:r>
            <a:r>
              <a:rPr lang="en-GB" sz="1600" dirty="0"/>
              <a:t>a station M&amp;C system based on the ESA STC2 (station computer) but with the Front-End Controller (FEC) and Monitoring and Control Module (MCM) components replaced with </a:t>
            </a:r>
            <a:r>
              <a:rPr lang="en-GB" sz="1600" dirty="0" err="1"/>
              <a:t>Goonhilly</a:t>
            </a:r>
            <a:r>
              <a:rPr lang="en-GB" sz="1600" dirty="0"/>
              <a:t>-specific functions. </a:t>
            </a:r>
            <a:endParaRPr lang="en-GB" sz="1600" dirty="0" smtClean="0"/>
          </a:p>
          <a:p>
            <a:pPr lvl="2">
              <a:buFont typeface="Wingdings" panose="05000000000000000000" pitchFamily="2" charset="2"/>
              <a:buChar char="Ø"/>
            </a:pPr>
            <a:r>
              <a:rPr lang="en-GB" sz="1600" dirty="0" smtClean="0"/>
              <a:t>This option would </a:t>
            </a:r>
            <a:r>
              <a:rPr lang="en-GB" sz="1600" dirty="0"/>
              <a:t>allow the station to be compatible with ESTRACK. </a:t>
            </a:r>
          </a:p>
          <a:p>
            <a:r>
              <a:rPr lang="en-GB" sz="1600" dirty="0"/>
              <a:t>In both cases an interface to the NASA Orion Mission Operations </a:t>
            </a:r>
            <a:r>
              <a:rPr lang="en-GB" sz="1600" dirty="0" err="1"/>
              <a:t>Center</a:t>
            </a:r>
            <a:r>
              <a:rPr lang="en-GB" sz="1600" dirty="0"/>
              <a:t> (MOC) would need to be added to allow remote station operation, which would include high-level configuration of the station and upload and download of data files. </a:t>
            </a:r>
            <a:endParaRPr lang="en-GB" sz="1600" dirty="0" smtClean="0"/>
          </a:p>
          <a:p>
            <a:pPr lvl="1">
              <a:buFont typeface="Courier New" panose="02070309020205020404" pitchFamily="49" charset="0"/>
              <a:buChar char="o"/>
            </a:pPr>
            <a:r>
              <a:rPr lang="en-GB" sz="1600" dirty="0" smtClean="0"/>
              <a:t>It </a:t>
            </a:r>
            <a:r>
              <a:rPr lang="en-GB" sz="1600" dirty="0"/>
              <a:t>is assumed that </a:t>
            </a:r>
            <a:r>
              <a:rPr lang="en-GB" sz="1600" dirty="0" smtClean="0"/>
              <a:t>GHY-06 </a:t>
            </a:r>
            <a:r>
              <a:rPr lang="en-GB" sz="1600" dirty="0"/>
              <a:t>would form part of </a:t>
            </a:r>
            <a:r>
              <a:rPr lang="en-GB" sz="1600" dirty="0" smtClean="0"/>
              <a:t>the NASA </a:t>
            </a:r>
            <a:r>
              <a:rPr lang="en-GB" sz="1600" dirty="0" err="1"/>
              <a:t>IONet</a:t>
            </a:r>
            <a:r>
              <a:rPr lang="en-GB" sz="1600" dirty="0"/>
              <a:t> </a:t>
            </a:r>
            <a:r>
              <a:rPr lang="en-GB" sz="1600" dirty="0" smtClean="0"/>
              <a:t>network (Near Earth Network of NASA ground stations – equivalent to ESA OPSNET operations network)</a:t>
            </a:r>
            <a:endParaRPr lang="en-GB" sz="1600" dirty="0"/>
          </a:p>
          <a:p>
            <a:pPr>
              <a:defRPr/>
            </a:pPr>
            <a:endParaRPr lang="en-GB" sz="1600" dirty="0"/>
          </a:p>
          <a:p>
            <a:pPr marL="457200" lvl="1" indent="0" eaLnBrk="1" hangingPunct="1">
              <a:buFont typeface="Arial" charset="0"/>
              <a:buNone/>
              <a:defRPr/>
            </a:pPr>
            <a:endParaRPr lang="en-GB" altLang="en-US" sz="2000" dirty="0" smtClean="0"/>
          </a:p>
          <a:p>
            <a:pPr marL="457200" lvl="1" indent="0" eaLnBrk="1" hangingPunct="1">
              <a:buFont typeface="Arial" charset="0"/>
              <a:buNone/>
              <a:defRPr/>
            </a:pPr>
            <a:r>
              <a:rPr lang="en-GB" sz="1600" dirty="0" smtClean="0"/>
              <a:t>				</a:t>
            </a:r>
          </a:p>
          <a:p>
            <a:pPr marL="457200" lvl="1" indent="0" eaLnBrk="1" hangingPunct="1">
              <a:buFont typeface="Arial" charset="0"/>
              <a:buNone/>
              <a:defRPr/>
            </a:pPr>
            <a:r>
              <a:rPr lang="en-GB" sz="1600" dirty="0" smtClean="0"/>
              <a:t>					</a:t>
            </a:r>
          </a:p>
          <a:p>
            <a:pPr marL="457200" lvl="1" indent="0" eaLnBrk="1" hangingPunct="1">
              <a:buFont typeface="Arial" charset="0"/>
              <a:buNone/>
              <a:defRPr/>
            </a:pPr>
            <a:endParaRPr lang="en-GB" sz="16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altLang="en-US" sz="14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sz="1600" dirty="0" smtClean="0"/>
          </a:p>
          <a:p>
            <a:pPr marL="457200" lvl="1" indent="0" eaLnBrk="1" hangingPunct="1">
              <a:buFont typeface="Arial" charset="0"/>
              <a:buNone/>
              <a:defRPr/>
            </a:pPr>
            <a:endParaRPr lang="en-GB" altLang="en-US" sz="1600" dirty="0" smtClean="0"/>
          </a:p>
          <a:p>
            <a:pPr marL="457200" lvl="1" indent="0" eaLnBrk="1" hangingPunct="1">
              <a:buFont typeface="Arial" charset="0"/>
              <a:buNone/>
              <a:defRPr/>
            </a:pPr>
            <a:endParaRPr lang="en-GB" altLang="en-US" sz="1600" dirty="0" smtClean="0"/>
          </a:p>
        </p:txBody>
      </p:sp>
      <p:sp>
        <p:nvSpPr>
          <p:cNvPr id="9" name="Rectangle 8"/>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116223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Monitoring and Control</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32</a:t>
            </a:fld>
            <a:endParaRPr lang="en-GB"/>
          </a:p>
        </p:txBody>
      </p:sp>
      <p:sp>
        <p:nvSpPr>
          <p:cNvPr id="6" name="Content Placeholder 5"/>
          <p:cNvSpPr>
            <a:spLocks noGrp="1"/>
          </p:cNvSpPr>
          <p:nvPr>
            <p:ph type="body" sz="quarter" idx="13"/>
          </p:nvPr>
        </p:nvSpPr>
        <p:spPr/>
        <p:txBody>
          <a:bodyPr/>
          <a:lstStyle/>
          <a:p>
            <a:pPr algn="ctr"/>
            <a:r>
              <a:rPr lang="en-GB" altLang="en-US" dirty="0"/>
              <a:t>TTCP M&amp;C and SLE interfaces</a:t>
            </a:r>
          </a:p>
          <a:p>
            <a:pPr algn="ctr"/>
            <a:endParaRPr lang="en-GB"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1055688"/>
            <a:ext cx="6705600"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52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20124" y="574007"/>
            <a:ext cx="7275085" cy="764744"/>
          </a:xfrm>
        </p:spPr>
        <p:txBody>
          <a:bodyPr/>
          <a:lstStyle/>
          <a:p>
            <a:r>
              <a:rPr lang="en-GB" dirty="0" smtClean="0"/>
              <a:t>Summary of preliminary design feasibility conclusions</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33</a:t>
            </a:fld>
            <a:endParaRPr lang="en-GB"/>
          </a:p>
        </p:txBody>
      </p:sp>
      <p:sp>
        <p:nvSpPr>
          <p:cNvPr id="7" name="Content Placeholder 3"/>
          <p:cNvSpPr txBox="1">
            <a:spLocks/>
          </p:cNvSpPr>
          <p:nvPr/>
        </p:nvSpPr>
        <p:spPr bwMode="auto">
          <a:xfrm>
            <a:off x="215900" y="1089025"/>
            <a:ext cx="84709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00050" eaLnBrk="1" hangingPunct="1">
              <a:defRPr/>
            </a:pPr>
            <a:r>
              <a:rPr lang="en-GB" sz="1800" dirty="0" smtClean="0"/>
              <a:t>All </a:t>
            </a:r>
            <a:r>
              <a:rPr lang="en-GB" sz="1800" dirty="0"/>
              <a:t>the suppliers </a:t>
            </a:r>
            <a:r>
              <a:rPr lang="en-GB" sz="1800" dirty="0" smtClean="0"/>
              <a:t>indicated </a:t>
            </a:r>
            <a:r>
              <a:rPr lang="en-GB" sz="1800" dirty="0"/>
              <a:t>that conversion to a ground station capable of supporting the ORION spacecraft is feasible.</a:t>
            </a:r>
          </a:p>
          <a:p>
            <a:pPr marL="400050" eaLnBrk="1" hangingPunct="1">
              <a:defRPr/>
            </a:pPr>
            <a:r>
              <a:rPr lang="en-GB" altLang="en-US" sz="1800" dirty="0" smtClean="0"/>
              <a:t>All </a:t>
            </a:r>
            <a:r>
              <a:rPr lang="en-GB" altLang="en-US" sz="1800" dirty="0"/>
              <a:t>the bidders required FE modelling as the first </a:t>
            </a:r>
            <a:r>
              <a:rPr lang="en-GB" altLang="en-US" sz="1800" dirty="0" smtClean="0"/>
              <a:t>part </a:t>
            </a:r>
            <a:r>
              <a:rPr lang="en-GB" altLang="en-US" sz="1800" dirty="0"/>
              <a:t>or input to the next phase</a:t>
            </a:r>
            <a:r>
              <a:rPr lang="en-GB" altLang="en-US" sz="1800" dirty="0" smtClean="0"/>
              <a:t>.</a:t>
            </a:r>
            <a:endParaRPr lang="en-GB" altLang="en-US" sz="1800" dirty="0"/>
          </a:p>
          <a:p>
            <a:pPr marL="400050" eaLnBrk="1" hangingPunct="1">
              <a:defRPr/>
            </a:pPr>
            <a:r>
              <a:rPr lang="en-GB" sz="1800" dirty="0"/>
              <a:t>All the suppliers that </a:t>
            </a:r>
            <a:r>
              <a:rPr lang="en-GB" sz="1800" dirty="0" smtClean="0"/>
              <a:t>visited </a:t>
            </a:r>
            <a:r>
              <a:rPr lang="en-GB" sz="1800" dirty="0"/>
              <a:t>the </a:t>
            </a:r>
            <a:r>
              <a:rPr lang="en-GB" sz="1800" dirty="0" smtClean="0"/>
              <a:t>GES site were complimentary on </a:t>
            </a:r>
            <a:r>
              <a:rPr lang="en-GB" sz="1800" dirty="0"/>
              <a:t>the current state of the system, based on their experience of refurbishing other systems that are in worse condition than GHY-06</a:t>
            </a:r>
            <a:r>
              <a:rPr lang="en-GB" sz="1800" dirty="0" smtClean="0"/>
              <a:t>.</a:t>
            </a:r>
            <a:endParaRPr lang="en-GB" altLang="en-US" sz="1800" dirty="0"/>
          </a:p>
          <a:p>
            <a:pPr marL="400050" eaLnBrk="1" hangingPunct="1">
              <a:defRPr/>
            </a:pPr>
            <a:r>
              <a:rPr lang="en-GB" altLang="en-US" sz="1800" dirty="0"/>
              <a:t>All the frequencies requested can be </a:t>
            </a:r>
            <a:r>
              <a:rPr lang="en-GB" altLang="en-US" sz="1800" dirty="0" smtClean="0"/>
              <a:t>supported through </a:t>
            </a:r>
            <a:r>
              <a:rPr lang="en-GB" altLang="en-US" sz="1800" dirty="0"/>
              <a:t>the extension of the focal plane into the room under the antenna and having </a:t>
            </a:r>
            <a:r>
              <a:rPr lang="en-GB" altLang="en-US" sz="1800" dirty="0" smtClean="0"/>
              <a:t>either a </a:t>
            </a:r>
            <a:r>
              <a:rPr lang="en-GB" altLang="en-US" sz="1800" dirty="0"/>
              <a:t>selectable (manual) feed </a:t>
            </a:r>
            <a:r>
              <a:rPr lang="en-GB" altLang="en-US" sz="1800" dirty="0" smtClean="0"/>
              <a:t>configuration or RF </a:t>
            </a:r>
            <a:r>
              <a:rPr lang="en-GB" altLang="en-US" sz="1800" dirty="0"/>
              <a:t>paths to multiple feeds</a:t>
            </a:r>
            <a:r>
              <a:rPr lang="en-GB" altLang="en-US" sz="1800" dirty="0" smtClean="0"/>
              <a:t>.</a:t>
            </a:r>
          </a:p>
          <a:p>
            <a:pPr>
              <a:defRPr/>
            </a:pPr>
            <a:r>
              <a:rPr lang="en-GB" sz="1800" dirty="0"/>
              <a:t>The design will assume that the antenna will meet pointing and tracking requirements if one drive motor </a:t>
            </a:r>
            <a:r>
              <a:rPr lang="en-GB" sz="1800" dirty="0" smtClean="0"/>
              <a:t>fails in each axis.</a:t>
            </a:r>
            <a:endParaRPr lang="en-GB" sz="1800" dirty="0"/>
          </a:p>
          <a:p>
            <a:pPr marL="457200" lvl="1" indent="0">
              <a:buNone/>
              <a:defRPr/>
            </a:pPr>
            <a:endParaRPr lang="en-GB" sz="1800" dirty="0"/>
          </a:p>
          <a:p>
            <a:pPr marL="0" indent="0">
              <a:buNone/>
              <a:defRPr/>
            </a:pPr>
            <a:endParaRPr lang="en-GB" sz="1800" dirty="0"/>
          </a:p>
          <a:p>
            <a:pPr marL="400050" eaLnBrk="1" hangingPunct="1">
              <a:defRPr/>
            </a:pPr>
            <a:endParaRPr lang="en-GB" altLang="en-US" sz="1800" dirty="0"/>
          </a:p>
          <a:p>
            <a:pPr marL="457200" lvl="1" indent="0" eaLnBrk="1" hangingPunct="1">
              <a:buFont typeface="Arial" charset="0"/>
              <a:buNone/>
              <a:defRPr/>
            </a:pPr>
            <a:r>
              <a:rPr lang="en-GB" sz="1600" dirty="0" smtClean="0"/>
              <a:t>			</a:t>
            </a:r>
          </a:p>
          <a:p>
            <a:pPr marL="457200" lvl="1" indent="0" eaLnBrk="1" hangingPunct="1">
              <a:buFont typeface="Arial" charset="0"/>
              <a:buNone/>
              <a:defRPr/>
            </a:pPr>
            <a:r>
              <a:rPr lang="en-GB" sz="1600" dirty="0" smtClean="0"/>
              <a:t>					</a:t>
            </a:r>
          </a:p>
          <a:p>
            <a:pPr marL="457200" lvl="1" indent="0" eaLnBrk="1" hangingPunct="1">
              <a:buFont typeface="Arial" charset="0"/>
              <a:buNone/>
              <a:defRPr/>
            </a:pPr>
            <a:endParaRPr lang="en-GB" sz="16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altLang="en-US" sz="14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sz="1600" dirty="0" smtClean="0"/>
          </a:p>
          <a:p>
            <a:pPr marL="457200" lvl="1" indent="0" eaLnBrk="1" hangingPunct="1">
              <a:buFont typeface="Arial" charset="0"/>
              <a:buNone/>
              <a:defRPr/>
            </a:pPr>
            <a:endParaRPr lang="en-GB" altLang="en-US" sz="1600" dirty="0" smtClean="0"/>
          </a:p>
          <a:p>
            <a:pPr marL="457200" lvl="1" indent="0" eaLnBrk="1" hangingPunct="1">
              <a:buFont typeface="Arial" charset="0"/>
              <a:buNone/>
              <a:defRPr/>
            </a:pPr>
            <a:endParaRPr lang="en-GB" altLang="en-US" sz="1600" dirty="0" smtClean="0"/>
          </a:p>
        </p:txBody>
      </p:sp>
      <p:sp>
        <p:nvSpPr>
          <p:cNvPr id="9" name="Rectangle 8"/>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177765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Availability, Redundancy and </a:t>
            </a:r>
            <a:br>
              <a:rPr lang="en-GB" dirty="0" smtClean="0"/>
            </a:br>
            <a:r>
              <a:rPr lang="en-GB" dirty="0" smtClean="0"/>
              <a:t>Risk Assessment</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34</a:t>
            </a:fld>
            <a:endParaRPr lang="en-GB"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744629"/>
            <a:ext cx="3886200" cy="835342"/>
          </a:xfrm>
          <a:prstGeom prst="rect">
            <a:avLst/>
          </a:prstGeom>
          <a:noFill/>
          <a:ln>
            <a:noFill/>
          </a:ln>
        </p:spPr>
      </p:pic>
      <p:sp>
        <p:nvSpPr>
          <p:cNvPr id="11" name="Rectangle 10"/>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74729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Conclusions on availability and reliability</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35</a:t>
            </a:fld>
            <a:endParaRPr lang="en-GB"/>
          </a:p>
        </p:txBody>
      </p:sp>
      <p:sp>
        <p:nvSpPr>
          <p:cNvPr id="7" name="Content Placeholder 3"/>
          <p:cNvSpPr txBox="1">
            <a:spLocks/>
          </p:cNvSpPr>
          <p:nvPr/>
        </p:nvSpPr>
        <p:spPr bwMode="auto">
          <a:xfrm>
            <a:off x="215900" y="889000"/>
            <a:ext cx="84709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defRPr/>
            </a:pPr>
            <a:r>
              <a:rPr lang="en-GB" sz="1800" dirty="0" smtClean="0"/>
              <a:t>It is considered premature </a:t>
            </a:r>
            <a:r>
              <a:rPr lang="en-GB" sz="1800" dirty="0"/>
              <a:t>to consider </a:t>
            </a:r>
            <a:r>
              <a:rPr lang="en-GB" sz="1800" dirty="0" smtClean="0"/>
              <a:t>availability, reliability and redundancy aspects in detail until </a:t>
            </a:r>
            <a:r>
              <a:rPr lang="en-GB" sz="1800" dirty="0"/>
              <a:t>a thorough analysis of the existing RF performance and antenna structure had been carried out and decisions made on the equipment types to be used. </a:t>
            </a:r>
            <a:endParaRPr lang="en-GB" sz="1800" dirty="0" smtClean="0"/>
          </a:p>
          <a:p>
            <a:pPr>
              <a:defRPr/>
            </a:pPr>
            <a:r>
              <a:rPr lang="en-GB" altLang="en-US" sz="1800" dirty="0" smtClean="0"/>
              <a:t>Work under this study has focussed on outline planning of the approach to availability and reliability analysis in a follow-on phase:</a:t>
            </a:r>
          </a:p>
          <a:p>
            <a:pPr lvl="1"/>
            <a:r>
              <a:rPr lang="en-GB" sz="1400" dirty="0" smtClean="0"/>
              <a:t>Proposed approach is to create </a:t>
            </a:r>
            <a:r>
              <a:rPr lang="en-GB" sz="1400" dirty="0"/>
              <a:t>an availability model taking account of the MTBF and MTTR of each item of equipment in the system, the configuration of the system and supporting sub-systems such as power, air-conditioning, </a:t>
            </a:r>
            <a:r>
              <a:rPr lang="en-GB" sz="1400" dirty="0" smtClean="0"/>
              <a:t>etc.</a:t>
            </a:r>
            <a:endParaRPr lang="en-GB" sz="1400" dirty="0"/>
          </a:p>
          <a:p>
            <a:pPr lvl="1"/>
            <a:r>
              <a:rPr lang="en-GB" sz="1400" dirty="0" smtClean="0"/>
              <a:t>This </a:t>
            </a:r>
            <a:r>
              <a:rPr lang="en-GB" sz="1400" dirty="0"/>
              <a:t>model will take account of redundancy, redundancy switching and failure rates, etc. and will be developed in line with a recognised system reliability prediction </a:t>
            </a:r>
            <a:r>
              <a:rPr lang="en-GB" sz="1400" dirty="0" smtClean="0"/>
              <a:t>model.</a:t>
            </a:r>
          </a:p>
          <a:p>
            <a:pPr lvl="1"/>
            <a:r>
              <a:rPr lang="en-GB" sz="1400" dirty="0" smtClean="0"/>
              <a:t>As </a:t>
            </a:r>
            <a:r>
              <a:rPr lang="en-GB" sz="1400" dirty="0"/>
              <a:t>part of the design stage, the reliability model will identify areas where the design or reliability of proposed equipment and/or its redundancy configuration is likely to have a significantly adverse impact on the system availability so that necessary improvements may be </a:t>
            </a:r>
            <a:r>
              <a:rPr lang="en-GB" sz="1400" dirty="0" smtClean="0"/>
              <a:t>implemented.</a:t>
            </a:r>
          </a:p>
          <a:p>
            <a:pPr lvl="1"/>
            <a:r>
              <a:rPr lang="en-GB" sz="1400" dirty="0"/>
              <a:t>Downtime due to scheduled maintenance and other planned engineering works will not be taken into account during the availability analysis</a:t>
            </a:r>
            <a:r>
              <a:rPr lang="en-GB" sz="1400" dirty="0" smtClean="0"/>
              <a:t>.</a:t>
            </a:r>
          </a:p>
          <a:p>
            <a:pPr>
              <a:defRPr/>
            </a:pPr>
            <a:r>
              <a:rPr lang="en-GB" sz="1800" dirty="0" smtClean="0"/>
              <a:t>At this stage, it is envisaged that all </a:t>
            </a:r>
            <a:r>
              <a:rPr lang="en-GB" sz="1800" dirty="0"/>
              <a:t>the systems </a:t>
            </a:r>
            <a:r>
              <a:rPr lang="en-GB" sz="1800" dirty="0" smtClean="0"/>
              <a:t>will need </a:t>
            </a:r>
            <a:r>
              <a:rPr lang="en-GB" sz="1800" dirty="0"/>
              <a:t>to be redundant in order to meet the reliability figure </a:t>
            </a:r>
          </a:p>
          <a:p>
            <a:pPr lvl="1">
              <a:defRPr/>
            </a:pPr>
            <a:r>
              <a:rPr lang="en-GB" sz="1400" dirty="0"/>
              <a:t>The assumption at this point is that all the systems will need to be hot redundant.</a:t>
            </a:r>
          </a:p>
          <a:p>
            <a:endParaRPr lang="en-GB" sz="1800" dirty="0" smtClean="0"/>
          </a:p>
          <a:p>
            <a:endParaRPr lang="en-GB" sz="1800" dirty="0"/>
          </a:p>
          <a:p>
            <a:pPr marL="0" indent="0">
              <a:buNone/>
            </a:pPr>
            <a:endParaRPr lang="en-GB" altLang="en-US" sz="1800" dirty="0"/>
          </a:p>
          <a:p>
            <a:pPr marL="457200" lvl="1" indent="0" eaLnBrk="1" hangingPunct="1">
              <a:buFont typeface="Arial" charset="0"/>
              <a:buNone/>
              <a:defRPr/>
            </a:pPr>
            <a:r>
              <a:rPr lang="en-GB" sz="1600" dirty="0" smtClean="0"/>
              <a:t>			</a:t>
            </a:r>
          </a:p>
          <a:p>
            <a:pPr marL="457200" lvl="1" indent="0" eaLnBrk="1" hangingPunct="1">
              <a:buFont typeface="Arial" charset="0"/>
              <a:buNone/>
              <a:defRPr/>
            </a:pPr>
            <a:r>
              <a:rPr lang="en-GB" sz="1600" dirty="0" smtClean="0"/>
              <a:t>					</a:t>
            </a:r>
          </a:p>
          <a:p>
            <a:pPr marL="457200" lvl="1" indent="0" eaLnBrk="1" hangingPunct="1">
              <a:buFont typeface="Arial" charset="0"/>
              <a:buNone/>
              <a:defRPr/>
            </a:pPr>
            <a:endParaRPr lang="en-GB" sz="16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altLang="en-US" sz="1400" dirty="0" smtClean="0">
              <a:latin typeface="Arial" panose="020B0604020202020204" pitchFamily="34" charset="0"/>
              <a:cs typeface="Arial" panose="020B0604020202020204" pitchFamily="34" charset="0"/>
            </a:endParaRPr>
          </a:p>
          <a:p>
            <a:pPr marL="57150" indent="0" eaLnBrk="1" hangingPunct="1">
              <a:buFont typeface="Arial" charset="0"/>
              <a:buNone/>
              <a:defRPr/>
            </a:pPr>
            <a:endParaRPr lang="en-GB" sz="1600" dirty="0" smtClean="0"/>
          </a:p>
          <a:p>
            <a:pPr marL="457200" lvl="1" indent="0" eaLnBrk="1" hangingPunct="1">
              <a:buFont typeface="Arial" charset="0"/>
              <a:buNone/>
              <a:defRPr/>
            </a:pPr>
            <a:endParaRPr lang="en-GB" altLang="en-US" sz="1600" dirty="0" smtClean="0"/>
          </a:p>
          <a:p>
            <a:pPr marL="457200" lvl="1" indent="0" eaLnBrk="1" hangingPunct="1">
              <a:buFont typeface="Arial" charset="0"/>
              <a:buNone/>
              <a:defRPr/>
            </a:pPr>
            <a:endParaRPr lang="en-GB" altLang="en-US" sz="1600" dirty="0" smtClean="0"/>
          </a:p>
        </p:txBody>
      </p:sp>
      <p:sp>
        <p:nvSpPr>
          <p:cNvPr id="9" name="Rectangle 8"/>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235361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Risk Assessment for the Upgrade (1)</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36</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56308282"/>
              </p:ext>
            </p:extLst>
          </p:nvPr>
        </p:nvGraphicFramePr>
        <p:xfrm>
          <a:off x="0" y="971551"/>
          <a:ext cx="9144000" cy="5514974"/>
        </p:xfrm>
        <a:graphic>
          <a:graphicData uri="http://schemas.openxmlformats.org/drawingml/2006/table">
            <a:tbl>
              <a:tblPr firstRow="1" firstCol="1" bandRow="1">
                <a:tableStyleId>{5C22544A-7EE6-4342-B048-85BDC9FD1C3A}</a:tableStyleId>
              </a:tblPr>
              <a:tblGrid>
                <a:gridCol w="418681"/>
                <a:gridCol w="724473"/>
                <a:gridCol w="1582925"/>
                <a:gridCol w="527229"/>
                <a:gridCol w="527849"/>
                <a:gridCol w="527229"/>
                <a:gridCol w="527849"/>
                <a:gridCol w="527229"/>
                <a:gridCol w="1298222"/>
                <a:gridCol w="1251702"/>
                <a:gridCol w="1230612"/>
              </a:tblGrid>
              <a:tr h="416847">
                <a:tc>
                  <a:txBody>
                    <a:bodyPr/>
                    <a:lstStyle/>
                    <a:p>
                      <a:pPr algn="ctr">
                        <a:spcAft>
                          <a:spcPts val="0"/>
                        </a:spcAft>
                      </a:pPr>
                      <a:r>
                        <a:rPr lang="en-GB" sz="900" dirty="0">
                          <a:solidFill>
                            <a:schemeClr val="tx1"/>
                          </a:solidFill>
                          <a:effectLst/>
                        </a:rPr>
                        <a:t>Risk No.</a:t>
                      </a:r>
                      <a:endParaRPr lang="en-GB" sz="1000" dirty="0">
                        <a:solidFill>
                          <a:schemeClr val="tx1"/>
                        </a:solidFill>
                        <a:effectLst/>
                        <a:latin typeface="Arial"/>
                        <a:ea typeface="MS Mincho"/>
                      </a:endParaRPr>
                    </a:p>
                  </a:txBody>
                  <a:tcPr marL="60278" marR="60278" marT="0" marB="0">
                    <a:noFill/>
                  </a:tcPr>
                </a:tc>
                <a:tc>
                  <a:txBody>
                    <a:bodyPr/>
                    <a:lstStyle/>
                    <a:p>
                      <a:pPr algn="ctr">
                        <a:spcAft>
                          <a:spcPts val="0"/>
                        </a:spcAft>
                      </a:pPr>
                      <a:r>
                        <a:rPr lang="en-GB" sz="900" dirty="0">
                          <a:solidFill>
                            <a:schemeClr val="tx1"/>
                          </a:solidFill>
                          <a:effectLst/>
                        </a:rPr>
                        <a:t>Risk Title</a:t>
                      </a:r>
                      <a:endParaRPr lang="en-GB" sz="1000" dirty="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Risk Description</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Risk Prob-abiity</a:t>
                      </a:r>
                      <a:endParaRPr lang="en-GB" sz="1000">
                        <a:solidFill>
                          <a:schemeClr val="tx1"/>
                        </a:solidFill>
                        <a:effectLst/>
                        <a:latin typeface="Arial"/>
                        <a:ea typeface="MS Mincho"/>
                      </a:endParaRPr>
                    </a:p>
                  </a:txBody>
                  <a:tcPr marL="60278" marR="60278" marT="0" marB="0">
                    <a:noFill/>
                  </a:tcPr>
                </a:tc>
                <a:tc gridSpan="4">
                  <a:txBody>
                    <a:bodyPr/>
                    <a:lstStyle/>
                    <a:p>
                      <a:pPr algn="ctr">
                        <a:spcAft>
                          <a:spcPts val="0"/>
                        </a:spcAft>
                      </a:pPr>
                      <a:r>
                        <a:rPr lang="en-GB" sz="900">
                          <a:solidFill>
                            <a:schemeClr val="tx1"/>
                          </a:solidFill>
                          <a:effectLst/>
                        </a:rPr>
                        <a:t>Risk Impact</a:t>
                      </a:r>
                      <a:endParaRPr lang="en-GB" sz="1000">
                        <a:solidFill>
                          <a:schemeClr val="tx1"/>
                        </a:solidFill>
                        <a:effectLst/>
                        <a:latin typeface="Arial"/>
                        <a:ea typeface="MS Mincho"/>
                      </a:endParaRPr>
                    </a:p>
                  </a:txBody>
                  <a:tcPr marL="60278" marR="60278" marT="0" marB="0">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GB" sz="900">
                          <a:solidFill>
                            <a:schemeClr val="tx1"/>
                          </a:solidFill>
                          <a:effectLst/>
                        </a:rPr>
                        <a:t>Possible Risk Mitigation Action</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Residual Risks after Mitigation</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dirty="0">
                          <a:solidFill>
                            <a:schemeClr val="tx1"/>
                          </a:solidFill>
                          <a:effectLst/>
                        </a:rPr>
                        <a:t>Possible </a:t>
                      </a:r>
                      <a:r>
                        <a:rPr lang="en-GB" sz="900" dirty="0" err="1">
                          <a:solidFill>
                            <a:schemeClr val="tx1"/>
                          </a:solidFill>
                          <a:effectLst/>
                        </a:rPr>
                        <a:t>Fallback</a:t>
                      </a:r>
                      <a:r>
                        <a:rPr lang="en-GB" sz="900" dirty="0">
                          <a:solidFill>
                            <a:schemeClr val="tx1"/>
                          </a:solidFill>
                          <a:effectLst/>
                        </a:rPr>
                        <a:t> Options</a:t>
                      </a:r>
                      <a:endParaRPr lang="en-GB" sz="1000" dirty="0">
                        <a:solidFill>
                          <a:schemeClr val="tx1"/>
                        </a:solidFill>
                        <a:effectLst/>
                        <a:latin typeface="Arial"/>
                        <a:ea typeface="MS Mincho"/>
                      </a:endParaRPr>
                    </a:p>
                  </a:txBody>
                  <a:tcPr marL="60278" marR="60278" marT="0" marB="0">
                    <a:noFill/>
                  </a:tcPr>
                </a:tc>
              </a:tr>
              <a:tr h="277898">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b="1">
                          <a:solidFill>
                            <a:schemeClr val="tx1"/>
                          </a:solidFill>
                          <a:effectLst/>
                        </a:rPr>
                        <a:t>Tech-nical</a:t>
                      </a:r>
                      <a:endParaRPr lang="en-GB" sz="1000" b="1">
                        <a:solidFill>
                          <a:schemeClr val="tx1"/>
                        </a:solidFill>
                        <a:effectLst/>
                        <a:latin typeface="Arial"/>
                        <a:ea typeface="MS Mincho"/>
                      </a:endParaRPr>
                    </a:p>
                  </a:txBody>
                  <a:tcPr marL="60278" marR="60278" marT="0" marB="0">
                    <a:noFill/>
                  </a:tcPr>
                </a:tc>
                <a:tc>
                  <a:txBody>
                    <a:bodyPr/>
                    <a:lstStyle/>
                    <a:p>
                      <a:pPr algn="ctr">
                        <a:spcAft>
                          <a:spcPts val="0"/>
                        </a:spcAft>
                      </a:pPr>
                      <a:r>
                        <a:rPr lang="en-GB" sz="900" b="1">
                          <a:solidFill>
                            <a:schemeClr val="tx1"/>
                          </a:solidFill>
                          <a:effectLst/>
                        </a:rPr>
                        <a:t>Cost</a:t>
                      </a:r>
                      <a:endParaRPr lang="en-GB" sz="1000" b="1">
                        <a:solidFill>
                          <a:schemeClr val="tx1"/>
                        </a:solidFill>
                        <a:effectLst/>
                        <a:latin typeface="Arial"/>
                        <a:ea typeface="MS Mincho"/>
                      </a:endParaRPr>
                    </a:p>
                  </a:txBody>
                  <a:tcPr marL="60278" marR="60278" marT="0" marB="0">
                    <a:noFill/>
                  </a:tcPr>
                </a:tc>
                <a:tc>
                  <a:txBody>
                    <a:bodyPr/>
                    <a:lstStyle/>
                    <a:p>
                      <a:pPr algn="ctr">
                        <a:spcAft>
                          <a:spcPts val="0"/>
                        </a:spcAft>
                      </a:pPr>
                      <a:r>
                        <a:rPr lang="en-GB" sz="900" b="1">
                          <a:solidFill>
                            <a:schemeClr val="tx1"/>
                          </a:solidFill>
                          <a:effectLst/>
                        </a:rPr>
                        <a:t>Sche-</a:t>
                      </a:r>
                      <a:endParaRPr lang="en-GB" sz="1000" b="1">
                        <a:solidFill>
                          <a:schemeClr val="tx1"/>
                        </a:solidFill>
                        <a:effectLst/>
                      </a:endParaRPr>
                    </a:p>
                    <a:p>
                      <a:pPr algn="ctr">
                        <a:spcAft>
                          <a:spcPts val="0"/>
                        </a:spcAft>
                      </a:pPr>
                      <a:r>
                        <a:rPr lang="en-GB" sz="900" b="1">
                          <a:solidFill>
                            <a:schemeClr val="tx1"/>
                          </a:solidFill>
                          <a:effectLst/>
                        </a:rPr>
                        <a:t>dule</a:t>
                      </a:r>
                      <a:endParaRPr lang="en-GB" sz="1000" b="1">
                        <a:solidFill>
                          <a:schemeClr val="tx1"/>
                        </a:solidFill>
                        <a:effectLst/>
                        <a:latin typeface="Arial"/>
                        <a:ea typeface="MS Mincho"/>
                      </a:endParaRPr>
                    </a:p>
                  </a:txBody>
                  <a:tcPr marL="60278" marR="60278" marT="0" marB="0">
                    <a:noFill/>
                  </a:tcPr>
                </a:tc>
                <a:tc>
                  <a:txBody>
                    <a:bodyPr/>
                    <a:lstStyle/>
                    <a:p>
                      <a:pPr algn="ctr">
                        <a:spcAft>
                          <a:spcPts val="0"/>
                        </a:spcAft>
                      </a:pPr>
                      <a:r>
                        <a:rPr lang="en-GB" sz="900" b="1" dirty="0" smtClean="0">
                          <a:solidFill>
                            <a:schemeClr val="tx1"/>
                          </a:solidFill>
                          <a:effectLst/>
                        </a:rPr>
                        <a:t>Safety</a:t>
                      </a:r>
                      <a:endParaRPr lang="en-GB" sz="1000" b="1" dirty="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dirty="0">
                          <a:solidFill>
                            <a:schemeClr val="tx1"/>
                          </a:solidFill>
                          <a:effectLst/>
                        </a:rPr>
                        <a:t> </a:t>
                      </a:r>
                      <a:endParaRPr lang="en-GB" sz="1000" dirty="0">
                        <a:solidFill>
                          <a:schemeClr val="tx1"/>
                        </a:solidFill>
                        <a:effectLst/>
                        <a:latin typeface="Arial"/>
                        <a:ea typeface="MS Mincho"/>
                      </a:endParaRPr>
                    </a:p>
                  </a:txBody>
                  <a:tcPr marL="60278" marR="60278" marT="0" marB="0">
                    <a:noFill/>
                  </a:tcPr>
                </a:tc>
              </a:tr>
              <a:tr h="1000504">
                <a:tc>
                  <a:txBody>
                    <a:bodyPr/>
                    <a:lstStyle/>
                    <a:p>
                      <a:pPr algn="ctr">
                        <a:spcAft>
                          <a:spcPts val="0"/>
                        </a:spcAft>
                      </a:pPr>
                      <a:r>
                        <a:rPr lang="en-GB" sz="900">
                          <a:solidFill>
                            <a:schemeClr val="tx1"/>
                          </a:solidFill>
                          <a:effectLst/>
                          <a:latin typeface="Arial"/>
                          <a:ea typeface="MS Mincho"/>
                        </a:rPr>
                        <a:t>1</a:t>
                      </a:r>
                    </a:p>
                  </a:txBody>
                  <a:tcPr marL="68580" marR="68580" marT="0" marB="0">
                    <a:noFill/>
                  </a:tcPr>
                </a:tc>
                <a:tc>
                  <a:txBody>
                    <a:bodyPr/>
                    <a:lstStyle/>
                    <a:p>
                      <a:pPr algn="ctr">
                        <a:spcAft>
                          <a:spcPts val="0"/>
                        </a:spcAft>
                      </a:pPr>
                      <a:r>
                        <a:rPr lang="en-GB" sz="900">
                          <a:solidFill>
                            <a:schemeClr val="tx1"/>
                          </a:solidFill>
                          <a:effectLst/>
                          <a:latin typeface="Arial"/>
                          <a:ea typeface="MS Mincho"/>
                        </a:rPr>
                        <a:t>System suitability</a:t>
                      </a:r>
                    </a:p>
                  </a:txBody>
                  <a:tcPr marL="68580" marR="68580" marT="0" marB="0">
                    <a:noFill/>
                  </a:tcPr>
                </a:tc>
                <a:tc>
                  <a:txBody>
                    <a:bodyPr/>
                    <a:lstStyle/>
                    <a:p>
                      <a:pPr algn="ctr">
                        <a:spcAft>
                          <a:spcPts val="0"/>
                        </a:spcAft>
                      </a:pPr>
                      <a:r>
                        <a:rPr lang="en-GB" sz="900">
                          <a:solidFill>
                            <a:schemeClr val="tx1"/>
                          </a:solidFill>
                          <a:effectLst/>
                          <a:latin typeface="Arial"/>
                          <a:ea typeface="MS Mincho"/>
                        </a:rPr>
                        <a:t>Capability of existing antenna system to be modified for extended frequency bands </a:t>
                      </a:r>
                    </a:p>
                    <a:p>
                      <a:pPr algn="ctr">
                        <a:spcAft>
                          <a:spcPts val="0"/>
                        </a:spcAft>
                      </a:pPr>
                      <a:r>
                        <a:rPr lang="en-GB" sz="900">
                          <a:solidFill>
                            <a:schemeClr val="tx1"/>
                          </a:solidFill>
                          <a:effectLst/>
                          <a:latin typeface="Arial"/>
                          <a:ea typeface="MS Mincho"/>
                        </a:rPr>
                        <a:t> </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Measurement of antenna system (reflector profile accuracies, BWG parameters).</a:t>
                      </a:r>
                    </a:p>
                    <a:p>
                      <a:pPr algn="ctr">
                        <a:spcAft>
                          <a:spcPts val="0"/>
                        </a:spcAft>
                      </a:pPr>
                      <a:r>
                        <a:rPr lang="en-GB" sz="900">
                          <a:solidFill>
                            <a:schemeClr val="tx1"/>
                          </a:solidFill>
                          <a:effectLst/>
                          <a:latin typeface="Arial"/>
                          <a:ea typeface="MS Mincho"/>
                        </a:rPr>
                        <a:t>Build RF model.</a:t>
                      </a:r>
                    </a:p>
                    <a:p>
                      <a:pPr algn="ctr">
                        <a:spcAft>
                          <a:spcPts val="0"/>
                        </a:spcAft>
                      </a:pPr>
                      <a:r>
                        <a:rPr lang="en-GB" sz="900">
                          <a:solidFill>
                            <a:schemeClr val="tx1"/>
                          </a:solidFill>
                          <a:effectLst/>
                          <a:latin typeface="Arial"/>
                          <a:ea typeface="MS Mincho"/>
                        </a:rPr>
                        <a:t>Predict performance.</a:t>
                      </a:r>
                    </a:p>
                  </a:txBody>
                  <a:tcPr marL="68580" marR="68580" marT="0" marB="0">
                    <a:noFill/>
                  </a:tcPr>
                </a:tc>
                <a:tc>
                  <a:txBody>
                    <a:bodyPr/>
                    <a:lstStyle/>
                    <a:p>
                      <a:pPr algn="ctr">
                        <a:spcAft>
                          <a:spcPts val="0"/>
                        </a:spcAft>
                      </a:pPr>
                      <a:r>
                        <a:rPr lang="en-GB" sz="900">
                          <a:solidFill>
                            <a:schemeClr val="tx1"/>
                          </a:solidFill>
                          <a:effectLst/>
                          <a:latin typeface="Arial"/>
                          <a:ea typeface="MS Mincho"/>
                        </a:rPr>
                        <a:t>Implementation fails to meet performance</a:t>
                      </a:r>
                    </a:p>
                  </a:txBody>
                  <a:tcPr marL="68580" marR="68580" marT="0" marB="0">
                    <a:noFill/>
                  </a:tcPr>
                </a:tc>
                <a:tc>
                  <a:txBody>
                    <a:bodyPr/>
                    <a:lstStyle/>
                    <a:p>
                      <a:pPr algn="ctr">
                        <a:spcAft>
                          <a:spcPts val="0"/>
                        </a:spcAft>
                      </a:pPr>
                      <a:r>
                        <a:rPr lang="en-GB" sz="900">
                          <a:solidFill>
                            <a:schemeClr val="tx1"/>
                          </a:solidFill>
                          <a:effectLst/>
                          <a:latin typeface="Arial"/>
                          <a:ea typeface="MS Mincho"/>
                        </a:rPr>
                        <a:t>Limited operation</a:t>
                      </a:r>
                    </a:p>
                  </a:txBody>
                  <a:tcPr marL="68580" marR="68580" marT="0" marB="0">
                    <a:noFill/>
                  </a:tcPr>
                </a:tc>
              </a:tr>
              <a:tr h="416847">
                <a:tc>
                  <a:txBody>
                    <a:bodyPr/>
                    <a:lstStyle/>
                    <a:p>
                      <a:pPr algn="ctr">
                        <a:spcAft>
                          <a:spcPts val="0"/>
                        </a:spcAft>
                      </a:pPr>
                      <a:r>
                        <a:rPr lang="en-GB" sz="900">
                          <a:solidFill>
                            <a:schemeClr val="tx1"/>
                          </a:solidFill>
                          <a:effectLst/>
                          <a:latin typeface="Arial"/>
                          <a:ea typeface="MS Mincho"/>
                        </a:rPr>
                        <a:t>2</a:t>
                      </a:r>
                    </a:p>
                  </a:txBody>
                  <a:tcPr marL="68580" marR="68580" marT="0" marB="0">
                    <a:noFill/>
                  </a:tcPr>
                </a:tc>
                <a:tc>
                  <a:txBody>
                    <a:bodyPr/>
                    <a:lstStyle/>
                    <a:p>
                      <a:pPr algn="ctr">
                        <a:spcAft>
                          <a:spcPts val="0"/>
                        </a:spcAft>
                      </a:pPr>
                      <a:r>
                        <a:rPr lang="en-GB" sz="900">
                          <a:solidFill>
                            <a:schemeClr val="tx1"/>
                          </a:solidFill>
                          <a:effectLst/>
                          <a:latin typeface="Arial"/>
                          <a:ea typeface="MS Mincho"/>
                        </a:rPr>
                        <a:t>Access to reflector</a:t>
                      </a:r>
                    </a:p>
                  </a:txBody>
                  <a:tcPr marL="68580" marR="68580" marT="0" marB="0">
                    <a:noFill/>
                  </a:tcPr>
                </a:tc>
                <a:tc>
                  <a:txBody>
                    <a:bodyPr/>
                    <a:lstStyle/>
                    <a:p>
                      <a:pPr algn="ctr">
                        <a:spcAft>
                          <a:spcPts val="0"/>
                        </a:spcAft>
                      </a:pPr>
                      <a:r>
                        <a:rPr lang="en-GB" sz="900">
                          <a:solidFill>
                            <a:schemeClr val="tx1"/>
                          </a:solidFill>
                          <a:effectLst/>
                          <a:latin typeface="Arial"/>
                          <a:ea typeface="MS Mincho"/>
                        </a:rPr>
                        <a:t>Hole through base building roof too small</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May need to enlarge (depends on design)</a:t>
                      </a:r>
                    </a:p>
                  </a:txBody>
                  <a:tcPr marL="68580" marR="68580" marT="0" marB="0">
                    <a:noFill/>
                  </a:tcPr>
                </a:tc>
                <a:tc>
                  <a:txBody>
                    <a:bodyPr/>
                    <a:lstStyle/>
                    <a:p>
                      <a:pPr algn="ctr">
                        <a:spcAft>
                          <a:spcPts val="0"/>
                        </a:spcAft>
                      </a:pPr>
                      <a:r>
                        <a:rPr lang="en-GB" sz="900">
                          <a:solidFill>
                            <a:schemeClr val="tx1"/>
                          </a:solidFill>
                          <a:effectLst/>
                          <a:latin typeface="Arial"/>
                          <a:ea typeface="MS Mincho"/>
                        </a:rPr>
                        <a:t>Possibility of weakened roof or water leaks</a:t>
                      </a:r>
                    </a:p>
                  </a:txBody>
                  <a:tcPr marL="68580" marR="68580" marT="0" marB="0">
                    <a:noFill/>
                  </a:tcPr>
                </a:tc>
                <a:tc>
                  <a:txBody>
                    <a:bodyPr/>
                    <a:lstStyle/>
                    <a:p>
                      <a:pPr algn="ctr">
                        <a:spcAft>
                          <a:spcPts val="0"/>
                        </a:spcAft>
                      </a:pPr>
                      <a:r>
                        <a:rPr lang="en-GB" sz="900">
                          <a:solidFill>
                            <a:schemeClr val="tx1"/>
                          </a:solidFill>
                          <a:effectLst/>
                          <a:latin typeface="Arial"/>
                          <a:ea typeface="MS Mincho"/>
                        </a:rPr>
                        <a:t>Redesigned BWG or feed</a:t>
                      </a:r>
                    </a:p>
                  </a:txBody>
                  <a:tcPr marL="68580" marR="68580" marT="0" marB="0">
                    <a:noFill/>
                  </a:tcPr>
                </a:tc>
              </a:tr>
              <a:tr h="694745">
                <a:tc>
                  <a:txBody>
                    <a:bodyPr/>
                    <a:lstStyle/>
                    <a:p>
                      <a:pPr algn="ctr">
                        <a:spcAft>
                          <a:spcPts val="0"/>
                        </a:spcAft>
                      </a:pPr>
                      <a:r>
                        <a:rPr lang="en-GB" sz="900">
                          <a:solidFill>
                            <a:schemeClr val="tx1"/>
                          </a:solidFill>
                          <a:effectLst/>
                          <a:latin typeface="Arial"/>
                          <a:ea typeface="MS Mincho"/>
                        </a:rPr>
                        <a:t>3</a:t>
                      </a:r>
                    </a:p>
                  </a:txBody>
                  <a:tcPr marL="68580" marR="68580" marT="0" marB="0">
                    <a:noFill/>
                  </a:tcPr>
                </a:tc>
                <a:tc>
                  <a:txBody>
                    <a:bodyPr/>
                    <a:lstStyle/>
                    <a:p>
                      <a:pPr algn="ctr">
                        <a:spcAft>
                          <a:spcPts val="0"/>
                        </a:spcAft>
                      </a:pPr>
                      <a:r>
                        <a:rPr lang="en-GB" sz="900">
                          <a:solidFill>
                            <a:schemeClr val="tx1"/>
                          </a:solidFill>
                          <a:effectLst/>
                          <a:latin typeface="Arial"/>
                          <a:ea typeface="MS Mincho"/>
                        </a:rPr>
                        <a:t>FE models</a:t>
                      </a:r>
                    </a:p>
                  </a:txBody>
                  <a:tcPr marL="68580" marR="68580" marT="0" marB="0">
                    <a:noFill/>
                  </a:tcPr>
                </a:tc>
                <a:tc>
                  <a:txBody>
                    <a:bodyPr/>
                    <a:lstStyle/>
                    <a:p>
                      <a:pPr algn="ctr">
                        <a:spcAft>
                          <a:spcPts val="0"/>
                        </a:spcAft>
                      </a:pPr>
                      <a:r>
                        <a:rPr lang="en-GB" sz="900">
                          <a:solidFill>
                            <a:schemeClr val="tx1"/>
                          </a:solidFill>
                          <a:effectLst/>
                          <a:latin typeface="Arial"/>
                          <a:ea typeface="MS Mincho"/>
                        </a:rPr>
                        <a:t>Finite element modelling may indicate structural  stiffness unable to support higher frequency operation</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Backing structure to be reviewed and stiffened in accordance with FE model</a:t>
                      </a:r>
                    </a:p>
                  </a:txBody>
                  <a:tcPr marL="68580" marR="68580" marT="0" marB="0">
                    <a:noFill/>
                  </a:tcPr>
                </a:tc>
                <a:tc>
                  <a:txBody>
                    <a:bodyPr/>
                    <a:lstStyle/>
                    <a:p>
                      <a:pPr algn="ctr">
                        <a:spcAft>
                          <a:spcPts val="0"/>
                        </a:spcAft>
                      </a:pPr>
                      <a:r>
                        <a:rPr lang="en-GB" sz="900">
                          <a:solidFill>
                            <a:schemeClr val="tx1"/>
                          </a:solidFill>
                          <a:effectLst/>
                          <a:latin typeface="Arial"/>
                          <a:ea typeface="MS Mincho"/>
                        </a:rPr>
                        <a:t>Regular inspection during lifetime will pick up residual risks for early attention</a:t>
                      </a:r>
                    </a:p>
                  </a:txBody>
                  <a:tcPr marL="68580" marR="68580" marT="0" marB="0">
                    <a:noFill/>
                  </a:tcPr>
                </a:tc>
                <a:tc>
                  <a:txBody>
                    <a:bodyPr/>
                    <a:lstStyle/>
                    <a:p>
                      <a:pPr algn="ctr">
                        <a:spcAft>
                          <a:spcPts val="0"/>
                        </a:spcAft>
                      </a:pPr>
                      <a:r>
                        <a:rPr lang="en-GB" sz="900">
                          <a:solidFill>
                            <a:schemeClr val="tx1"/>
                          </a:solidFill>
                          <a:effectLst/>
                          <a:latin typeface="Arial"/>
                          <a:ea typeface="MS Mincho"/>
                        </a:rPr>
                        <a:t>Limited operation</a:t>
                      </a:r>
                    </a:p>
                  </a:txBody>
                  <a:tcPr marL="68580" marR="68580" marT="0" marB="0">
                    <a:noFill/>
                  </a:tcPr>
                </a:tc>
              </a:tr>
              <a:tr h="625317">
                <a:tc>
                  <a:txBody>
                    <a:bodyPr/>
                    <a:lstStyle/>
                    <a:p>
                      <a:pPr algn="ctr">
                        <a:spcAft>
                          <a:spcPts val="0"/>
                        </a:spcAft>
                      </a:pPr>
                      <a:r>
                        <a:rPr lang="en-GB" sz="900">
                          <a:solidFill>
                            <a:schemeClr val="tx1"/>
                          </a:solidFill>
                          <a:effectLst/>
                          <a:latin typeface="Arial"/>
                          <a:ea typeface="MS Mincho"/>
                        </a:rPr>
                        <a:t>4</a:t>
                      </a:r>
                    </a:p>
                  </a:txBody>
                  <a:tcPr marL="68580" marR="68580" marT="0" marB="0">
                    <a:noFill/>
                  </a:tcPr>
                </a:tc>
                <a:tc>
                  <a:txBody>
                    <a:bodyPr/>
                    <a:lstStyle/>
                    <a:p>
                      <a:pPr algn="ctr">
                        <a:spcAft>
                          <a:spcPts val="0"/>
                        </a:spcAft>
                      </a:pPr>
                      <a:r>
                        <a:rPr lang="en-GB" sz="900">
                          <a:solidFill>
                            <a:schemeClr val="tx1"/>
                          </a:solidFill>
                          <a:effectLst/>
                          <a:latin typeface="Arial"/>
                          <a:ea typeface="MS Mincho"/>
                        </a:rPr>
                        <a:t>Major structural issues</a:t>
                      </a:r>
                    </a:p>
                  </a:txBody>
                  <a:tcPr marL="68580" marR="68580" marT="0" marB="0">
                    <a:noFill/>
                  </a:tcPr>
                </a:tc>
                <a:tc>
                  <a:txBody>
                    <a:bodyPr/>
                    <a:lstStyle/>
                    <a:p>
                      <a:pPr algn="ctr">
                        <a:spcAft>
                          <a:spcPts val="0"/>
                        </a:spcAft>
                      </a:pPr>
                      <a:r>
                        <a:rPr lang="en-GB" sz="900">
                          <a:solidFill>
                            <a:schemeClr val="tx1"/>
                          </a:solidFill>
                          <a:effectLst/>
                          <a:latin typeface="Arial"/>
                          <a:ea typeface="MS Mincho"/>
                        </a:rPr>
                        <a:t>Unforeseen major areas of corrosion or structural deformation</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Replace corroded or deformed  items using stronger/better protected items</a:t>
                      </a:r>
                    </a:p>
                  </a:txBody>
                  <a:tcPr marL="68580" marR="68580" marT="0" marB="0">
                    <a:noFill/>
                  </a:tcPr>
                </a:tc>
                <a:tc>
                  <a:txBody>
                    <a:bodyPr/>
                    <a:lstStyle/>
                    <a:p>
                      <a:pPr algn="ctr">
                        <a:spcAft>
                          <a:spcPts val="0"/>
                        </a:spcAft>
                      </a:pPr>
                      <a:r>
                        <a:rPr lang="en-GB" sz="900">
                          <a:solidFill>
                            <a:schemeClr val="tx1"/>
                          </a:solidFill>
                          <a:effectLst/>
                          <a:latin typeface="Arial"/>
                          <a:ea typeface="MS Mincho"/>
                        </a:rPr>
                        <a:t>Regular inspection during lifetime will pick up residual risks for early attention</a:t>
                      </a:r>
                    </a:p>
                  </a:txBody>
                  <a:tcPr marL="68580" marR="68580" marT="0" marB="0">
                    <a:noFill/>
                  </a:tcPr>
                </a:tc>
                <a:tc>
                  <a:txBody>
                    <a:bodyPr/>
                    <a:lstStyle/>
                    <a:p>
                      <a:pPr algn="ctr">
                        <a:spcAft>
                          <a:spcPts val="0"/>
                        </a:spcAft>
                      </a:pPr>
                      <a:r>
                        <a:rPr lang="en-GB" sz="900">
                          <a:solidFill>
                            <a:schemeClr val="tx1"/>
                          </a:solidFill>
                          <a:effectLst/>
                          <a:latin typeface="Arial"/>
                          <a:ea typeface="MS Mincho"/>
                        </a:rPr>
                        <a:t>Avoid through proper inspection and maintenance and repair</a:t>
                      </a:r>
                    </a:p>
                  </a:txBody>
                  <a:tcPr marL="68580" marR="68580" marT="0" marB="0">
                    <a:noFill/>
                  </a:tcPr>
                </a:tc>
              </a:tr>
              <a:tr h="750378">
                <a:tc>
                  <a:txBody>
                    <a:bodyPr/>
                    <a:lstStyle/>
                    <a:p>
                      <a:pPr algn="ctr">
                        <a:spcAft>
                          <a:spcPts val="0"/>
                        </a:spcAft>
                      </a:pPr>
                      <a:r>
                        <a:rPr lang="en-GB" sz="900">
                          <a:solidFill>
                            <a:schemeClr val="tx1"/>
                          </a:solidFill>
                          <a:effectLst/>
                          <a:latin typeface="Arial"/>
                          <a:ea typeface="MS Mincho"/>
                        </a:rPr>
                        <a:t>5</a:t>
                      </a:r>
                    </a:p>
                    <a:p>
                      <a:pPr algn="ctr">
                        <a:spcAft>
                          <a:spcPts val="0"/>
                        </a:spcAft>
                      </a:pPr>
                      <a:r>
                        <a:rPr lang="en-GB" sz="900">
                          <a:solidFill>
                            <a:schemeClr val="tx1"/>
                          </a:solidFill>
                          <a:effectLst/>
                          <a:latin typeface="Arial"/>
                          <a:ea typeface="MS Mincho"/>
                        </a:rPr>
                        <a:t> </a:t>
                      </a:r>
                    </a:p>
                  </a:txBody>
                  <a:tcPr marL="68580" marR="68580" marT="0" marB="0">
                    <a:noFill/>
                  </a:tcPr>
                </a:tc>
                <a:tc>
                  <a:txBody>
                    <a:bodyPr/>
                    <a:lstStyle/>
                    <a:p>
                      <a:pPr algn="ctr">
                        <a:spcAft>
                          <a:spcPts val="0"/>
                        </a:spcAft>
                      </a:pPr>
                      <a:r>
                        <a:rPr lang="en-GB" sz="900">
                          <a:solidFill>
                            <a:schemeClr val="tx1"/>
                          </a:solidFill>
                          <a:effectLst/>
                          <a:latin typeface="Arial"/>
                          <a:ea typeface="MS Mincho"/>
                        </a:rPr>
                        <a:t>Lifetime</a:t>
                      </a:r>
                    </a:p>
                  </a:txBody>
                  <a:tcPr marL="68580" marR="68580" marT="0" marB="0">
                    <a:noFill/>
                  </a:tcPr>
                </a:tc>
                <a:tc>
                  <a:txBody>
                    <a:bodyPr/>
                    <a:lstStyle/>
                    <a:p>
                      <a:pPr algn="ctr">
                        <a:spcAft>
                          <a:spcPts val="0"/>
                        </a:spcAft>
                      </a:pPr>
                      <a:r>
                        <a:rPr lang="en-GB" sz="900">
                          <a:solidFill>
                            <a:schemeClr val="tx1"/>
                          </a:solidFill>
                          <a:effectLst/>
                          <a:latin typeface="Arial"/>
                          <a:ea typeface="MS Mincho"/>
                        </a:rPr>
                        <a:t>Future lifetime of structure; failure of major mechanical components such as motors and  gearboxes</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Use of proper paint, protection and lubricants. Strict adherence to maintenance regime.</a:t>
                      </a:r>
                    </a:p>
                  </a:txBody>
                  <a:tcPr marL="68580" marR="68580" marT="0" marB="0">
                    <a:noFill/>
                  </a:tcPr>
                </a:tc>
                <a:tc>
                  <a:txBody>
                    <a:bodyPr/>
                    <a:lstStyle/>
                    <a:p>
                      <a:pPr algn="ctr">
                        <a:spcAft>
                          <a:spcPts val="0"/>
                        </a:spcAft>
                      </a:pPr>
                      <a:r>
                        <a:rPr lang="en-GB" sz="900">
                          <a:solidFill>
                            <a:schemeClr val="tx1"/>
                          </a:solidFill>
                          <a:effectLst/>
                          <a:latin typeface="Arial"/>
                          <a:ea typeface="MS Mincho"/>
                        </a:rPr>
                        <a:t>Regular inspection during lifetime will pick up residual risks for early attention</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Avoid through proper inspection and maintenance and repair</a:t>
                      </a:r>
                    </a:p>
                  </a:txBody>
                  <a:tcPr marL="68580" marR="68580" marT="0" marB="0">
                    <a:noFill/>
                  </a:tcPr>
                </a:tc>
              </a:tr>
              <a:tr h="833752">
                <a:tc>
                  <a:txBody>
                    <a:bodyPr/>
                    <a:lstStyle/>
                    <a:p>
                      <a:pPr algn="ctr">
                        <a:spcAft>
                          <a:spcPts val="0"/>
                        </a:spcAft>
                      </a:pPr>
                      <a:r>
                        <a:rPr lang="en-GB" sz="900">
                          <a:solidFill>
                            <a:schemeClr val="tx1"/>
                          </a:solidFill>
                          <a:effectLst/>
                          <a:latin typeface="Arial"/>
                          <a:ea typeface="MS Mincho"/>
                        </a:rPr>
                        <a:t>6</a:t>
                      </a:r>
                    </a:p>
                  </a:txBody>
                  <a:tcPr marL="68580" marR="68580" marT="0" marB="0">
                    <a:noFill/>
                  </a:tcPr>
                </a:tc>
                <a:tc>
                  <a:txBody>
                    <a:bodyPr/>
                    <a:lstStyle/>
                    <a:p>
                      <a:pPr algn="ctr">
                        <a:spcAft>
                          <a:spcPts val="0"/>
                        </a:spcAft>
                      </a:pPr>
                      <a:r>
                        <a:rPr lang="en-GB" sz="900">
                          <a:solidFill>
                            <a:schemeClr val="tx1"/>
                          </a:solidFill>
                          <a:effectLst/>
                          <a:latin typeface="Arial"/>
                          <a:ea typeface="MS Mincho"/>
                        </a:rPr>
                        <a:t>Structure</a:t>
                      </a:r>
                    </a:p>
                  </a:txBody>
                  <a:tcPr marL="68580" marR="68580" marT="0" marB="0">
                    <a:noFill/>
                  </a:tcPr>
                </a:tc>
                <a:tc>
                  <a:txBody>
                    <a:bodyPr/>
                    <a:lstStyle/>
                    <a:p>
                      <a:pPr algn="ctr">
                        <a:spcAft>
                          <a:spcPts val="0"/>
                        </a:spcAft>
                      </a:pPr>
                      <a:r>
                        <a:rPr lang="en-GB" sz="900">
                          <a:solidFill>
                            <a:schemeClr val="tx1"/>
                          </a:solidFill>
                          <a:effectLst/>
                          <a:latin typeface="Arial"/>
                          <a:ea typeface="MS Mincho"/>
                        </a:rPr>
                        <a:t>Issues found with structure that affect its integrity </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Early full survey and analysis (Finite Element) </a:t>
                      </a:r>
                    </a:p>
                  </a:txBody>
                  <a:tcPr marL="68580" marR="68580" marT="0" marB="0">
                    <a:noFill/>
                  </a:tcPr>
                </a:tc>
                <a:tc>
                  <a:txBody>
                    <a:bodyPr/>
                    <a:lstStyle/>
                    <a:p>
                      <a:pPr algn="ctr">
                        <a:spcAft>
                          <a:spcPts val="0"/>
                        </a:spcAft>
                      </a:pPr>
                      <a:r>
                        <a:rPr lang="en-GB" sz="900">
                          <a:solidFill>
                            <a:schemeClr val="tx1"/>
                          </a:solidFill>
                          <a:effectLst/>
                          <a:latin typeface="Arial"/>
                          <a:ea typeface="MS Mincho"/>
                        </a:rPr>
                        <a:t>FE model indicates that the system is not suitable for the application</a:t>
                      </a:r>
                    </a:p>
                  </a:txBody>
                  <a:tcPr marL="68580" marR="68580" marT="0" marB="0">
                    <a:noFill/>
                  </a:tcPr>
                </a:tc>
                <a:tc>
                  <a:txBody>
                    <a:bodyPr/>
                    <a:lstStyle/>
                    <a:p>
                      <a:pPr algn="ctr">
                        <a:spcAft>
                          <a:spcPts val="0"/>
                        </a:spcAft>
                      </a:pPr>
                      <a:r>
                        <a:rPr lang="en-GB" sz="900">
                          <a:solidFill>
                            <a:schemeClr val="tx1"/>
                          </a:solidFill>
                          <a:effectLst/>
                          <a:latin typeface="Arial"/>
                          <a:ea typeface="MS Mincho"/>
                        </a:rPr>
                        <a:t>Replace defective parts of structure. Trade-off against cost of new antenna.</a:t>
                      </a:r>
                    </a:p>
                  </a:txBody>
                  <a:tcPr marL="68580" marR="68580" marT="0" marB="0">
                    <a:noFill/>
                  </a:tcPr>
                </a:tc>
              </a:tr>
              <a:tr h="498686">
                <a:tc>
                  <a:txBody>
                    <a:bodyPr/>
                    <a:lstStyle/>
                    <a:p>
                      <a:pPr algn="ctr">
                        <a:spcAft>
                          <a:spcPts val="0"/>
                        </a:spcAft>
                      </a:pPr>
                      <a:r>
                        <a:rPr lang="en-GB" sz="900">
                          <a:solidFill>
                            <a:schemeClr val="tx1"/>
                          </a:solidFill>
                          <a:effectLst/>
                          <a:latin typeface="Arial"/>
                          <a:ea typeface="MS Mincho"/>
                        </a:rPr>
                        <a:t>7</a:t>
                      </a:r>
                    </a:p>
                  </a:txBody>
                  <a:tcPr marL="68580" marR="68580" marT="0" marB="0">
                    <a:noFill/>
                  </a:tcPr>
                </a:tc>
                <a:tc>
                  <a:txBody>
                    <a:bodyPr/>
                    <a:lstStyle/>
                    <a:p>
                      <a:pPr algn="ctr">
                        <a:spcAft>
                          <a:spcPts val="0"/>
                        </a:spcAft>
                      </a:pPr>
                      <a:r>
                        <a:rPr lang="en-GB" sz="900">
                          <a:solidFill>
                            <a:schemeClr val="tx1"/>
                          </a:solidFill>
                          <a:effectLst/>
                          <a:latin typeface="Arial"/>
                          <a:ea typeface="MS Mincho"/>
                        </a:rPr>
                        <a:t>Main bearings</a:t>
                      </a:r>
                    </a:p>
                  </a:txBody>
                  <a:tcPr marL="68580" marR="68580" marT="0" marB="0">
                    <a:noFill/>
                  </a:tcPr>
                </a:tc>
                <a:tc>
                  <a:txBody>
                    <a:bodyPr/>
                    <a:lstStyle/>
                    <a:p>
                      <a:pPr algn="ctr">
                        <a:spcAft>
                          <a:spcPts val="0"/>
                        </a:spcAft>
                      </a:pPr>
                      <a:r>
                        <a:rPr lang="en-GB" sz="900">
                          <a:solidFill>
                            <a:schemeClr val="tx1"/>
                          </a:solidFill>
                          <a:effectLst/>
                          <a:latin typeface="Arial"/>
                          <a:ea typeface="MS Mincho"/>
                        </a:rPr>
                        <a:t>Main bearings (azimuth / elevation) found to need replacing</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Early inspection</a:t>
                      </a:r>
                    </a:p>
                  </a:txBody>
                  <a:tcPr marL="68580" marR="68580" marT="0" marB="0">
                    <a:noFill/>
                  </a:tcPr>
                </a:tc>
                <a:tc>
                  <a:txBody>
                    <a:bodyPr/>
                    <a:lstStyle/>
                    <a:p>
                      <a:pPr algn="ctr">
                        <a:spcAft>
                          <a:spcPts val="0"/>
                        </a:spcAft>
                      </a:pPr>
                      <a:r>
                        <a:rPr lang="en-GB" sz="900">
                          <a:solidFill>
                            <a:schemeClr val="tx1"/>
                          </a:solidFill>
                          <a:effectLst/>
                          <a:latin typeface="Arial"/>
                          <a:ea typeface="MS Mincho"/>
                        </a:rPr>
                        <a:t>The bearings need to be replaced</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Replace bearing(s)</a:t>
                      </a:r>
                    </a:p>
                  </a:txBody>
                  <a:tcPr marL="68580" marR="68580" marT="0" marB="0">
                    <a:noFill/>
                  </a:tcPr>
                </a:tc>
              </a:tr>
            </a:tbl>
          </a:graphicData>
        </a:graphic>
      </p:graphicFrame>
      <p:sp>
        <p:nvSpPr>
          <p:cNvPr id="10" name="Rectangle 9"/>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71395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Risk Assessment for the Upgrade (2)</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37</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593789427"/>
              </p:ext>
            </p:extLst>
          </p:nvPr>
        </p:nvGraphicFramePr>
        <p:xfrm>
          <a:off x="0" y="1042989"/>
          <a:ext cx="9144000" cy="5405435"/>
        </p:xfrm>
        <a:graphic>
          <a:graphicData uri="http://schemas.openxmlformats.org/drawingml/2006/table">
            <a:tbl>
              <a:tblPr firstRow="1" firstCol="1" bandRow="1">
                <a:tableStyleId>{5C22544A-7EE6-4342-B048-85BDC9FD1C3A}</a:tableStyleId>
              </a:tblPr>
              <a:tblGrid>
                <a:gridCol w="418682"/>
                <a:gridCol w="724474"/>
                <a:gridCol w="1582925"/>
                <a:gridCol w="527228"/>
                <a:gridCol w="527849"/>
                <a:gridCol w="527228"/>
                <a:gridCol w="527849"/>
                <a:gridCol w="527228"/>
                <a:gridCol w="1298222"/>
                <a:gridCol w="1251702"/>
                <a:gridCol w="1230613"/>
              </a:tblGrid>
              <a:tr h="415803">
                <a:tc>
                  <a:txBody>
                    <a:bodyPr/>
                    <a:lstStyle/>
                    <a:p>
                      <a:pPr algn="ctr">
                        <a:spcAft>
                          <a:spcPts val="0"/>
                        </a:spcAft>
                      </a:pPr>
                      <a:r>
                        <a:rPr lang="en-GB" sz="900" dirty="0">
                          <a:solidFill>
                            <a:schemeClr val="tx1"/>
                          </a:solidFill>
                          <a:effectLst/>
                        </a:rPr>
                        <a:t>Risk No.</a:t>
                      </a:r>
                      <a:endParaRPr lang="en-GB" sz="1000" dirty="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Risk Title</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Risk Description</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Risk Prob-abiity</a:t>
                      </a:r>
                      <a:endParaRPr lang="en-GB" sz="1000">
                        <a:solidFill>
                          <a:schemeClr val="tx1"/>
                        </a:solidFill>
                        <a:effectLst/>
                        <a:latin typeface="Arial"/>
                        <a:ea typeface="MS Mincho"/>
                      </a:endParaRPr>
                    </a:p>
                  </a:txBody>
                  <a:tcPr marL="60278" marR="60278" marT="0" marB="0">
                    <a:noFill/>
                  </a:tcPr>
                </a:tc>
                <a:tc gridSpan="4">
                  <a:txBody>
                    <a:bodyPr/>
                    <a:lstStyle/>
                    <a:p>
                      <a:pPr algn="ctr">
                        <a:spcAft>
                          <a:spcPts val="0"/>
                        </a:spcAft>
                      </a:pPr>
                      <a:r>
                        <a:rPr lang="en-GB" sz="900">
                          <a:solidFill>
                            <a:schemeClr val="tx1"/>
                          </a:solidFill>
                          <a:effectLst/>
                        </a:rPr>
                        <a:t>Risk Impact</a:t>
                      </a:r>
                      <a:endParaRPr lang="en-GB" sz="1000">
                        <a:solidFill>
                          <a:schemeClr val="tx1"/>
                        </a:solidFill>
                        <a:effectLst/>
                        <a:latin typeface="Arial"/>
                        <a:ea typeface="MS Mincho"/>
                      </a:endParaRPr>
                    </a:p>
                  </a:txBody>
                  <a:tcPr marL="60278" marR="60278" marT="0" marB="0">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GB" sz="900">
                          <a:solidFill>
                            <a:schemeClr val="tx1"/>
                          </a:solidFill>
                          <a:effectLst/>
                        </a:rPr>
                        <a:t>Possible Risk Mitigation Action</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Residual Risks after Mitigation</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Possible Fallback Options</a:t>
                      </a:r>
                      <a:endParaRPr lang="en-GB" sz="1000">
                        <a:solidFill>
                          <a:schemeClr val="tx1"/>
                        </a:solidFill>
                        <a:effectLst/>
                        <a:latin typeface="Arial"/>
                        <a:ea typeface="MS Mincho"/>
                      </a:endParaRPr>
                    </a:p>
                  </a:txBody>
                  <a:tcPr marL="60278" marR="60278" marT="0" marB="0">
                    <a:noFill/>
                  </a:tcPr>
                </a:tc>
              </a:tr>
              <a:tr h="277202">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b="1">
                          <a:solidFill>
                            <a:schemeClr val="tx1"/>
                          </a:solidFill>
                          <a:effectLst/>
                        </a:rPr>
                        <a:t>Tech-nical</a:t>
                      </a:r>
                      <a:endParaRPr lang="en-GB" sz="1000" b="1">
                        <a:solidFill>
                          <a:schemeClr val="tx1"/>
                        </a:solidFill>
                        <a:effectLst/>
                        <a:latin typeface="Arial"/>
                        <a:ea typeface="MS Mincho"/>
                      </a:endParaRPr>
                    </a:p>
                  </a:txBody>
                  <a:tcPr marL="60278" marR="60278" marT="0" marB="0">
                    <a:noFill/>
                  </a:tcPr>
                </a:tc>
                <a:tc>
                  <a:txBody>
                    <a:bodyPr/>
                    <a:lstStyle/>
                    <a:p>
                      <a:pPr algn="ctr">
                        <a:spcAft>
                          <a:spcPts val="0"/>
                        </a:spcAft>
                      </a:pPr>
                      <a:r>
                        <a:rPr lang="en-GB" sz="900" b="1">
                          <a:solidFill>
                            <a:schemeClr val="tx1"/>
                          </a:solidFill>
                          <a:effectLst/>
                        </a:rPr>
                        <a:t>Cost</a:t>
                      </a:r>
                      <a:endParaRPr lang="en-GB" sz="1000" b="1">
                        <a:solidFill>
                          <a:schemeClr val="tx1"/>
                        </a:solidFill>
                        <a:effectLst/>
                        <a:latin typeface="Arial"/>
                        <a:ea typeface="MS Mincho"/>
                      </a:endParaRPr>
                    </a:p>
                  </a:txBody>
                  <a:tcPr marL="60278" marR="60278" marT="0" marB="0">
                    <a:noFill/>
                  </a:tcPr>
                </a:tc>
                <a:tc>
                  <a:txBody>
                    <a:bodyPr/>
                    <a:lstStyle/>
                    <a:p>
                      <a:pPr algn="ctr">
                        <a:spcAft>
                          <a:spcPts val="0"/>
                        </a:spcAft>
                      </a:pPr>
                      <a:r>
                        <a:rPr lang="en-GB" sz="900" b="1">
                          <a:solidFill>
                            <a:schemeClr val="tx1"/>
                          </a:solidFill>
                          <a:effectLst/>
                        </a:rPr>
                        <a:t>Sche-</a:t>
                      </a:r>
                      <a:endParaRPr lang="en-GB" sz="1000" b="1">
                        <a:solidFill>
                          <a:schemeClr val="tx1"/>
                        </a:solidFill>
                        <a:effectLst/>
                      </a:endParaRPr>
                    </a:p>
                    <a:p>
                      <a:pPr algn="ctr">
                        <a:spcAft>
                          <a:spcPts val="0"/>
                        </a:spcAft>
                      </a:pPr>
                      <a:r>
                        <a:rPr lang="en-GB" sz="900" b="1">
                          <a:solidFill>
                            <a:schemeClr val="tx1"/>
                          </a:solidFill>
                          <a:effectLst/>
                        </a:rPr>
                        <a:t>dule</a:t>
                      </a:r>
                      <a:endParaRPr lang="en-GB" sz="1000" b="1">
                        <a:solidFill>
                          <a:schemeClr val="tx1"/>
                        </a:solidFill>
                        <a:effectLst/>
                        <a:latin typeface="Arial"/>
                        <a:ea typeface="MS Mincho"/>
                      </a:endParaRPr>
                    </a:p>
                  </a:txBody>
                  <a:tcPr marL="60278" marR="60278" marT="0" marB="0">
                    <a:noFill/>
                  </a:tcPr>
                </a:tc>
                <a:tc>
                  <a:txBody>
                    <a:bodyPr/>
                    <a:lstStyle/>
                    <a:p>
                      <a:pPr algn="ctr">
                        <a:spcAft>
                          <a:spcPts val="0"/>
                        </a:spcAft>
                      </a:pPr>
                      <a:r>
                        <a:rPr lang="en-GB" sz="900" b="1" dirty="0" smtClean="0">
                          <a:solidFill>
                            <a:schemeClr val="tx1"/>
                          </a:solidFill>
                          <a:effectLst/>
                        </a:rPr>
                        <a:t>Safety</a:t>
                      </a:r>
                      <a:endParaRPr lang="en-GB" sz="1000" b="1" dirty="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a:solidFill>
                            <a:schemeClr val="tx1"/>
                          </a:solidFill>
                          <a:effectLst/>
                        </a:rPr>
                        <a:t> </a:t>
                      </a:r>
                      <a:endParaRPr lang="en-GB" sz="1000">
                        <a:solidFill>
                          <a:schemeClr val="tx1"/>
                        </a:solidFill>
                        <a:effectLst/>
                        <a:latin typeface="Arial"/>
                        <a:ea typeface="MS Mincho"/>
                      </a:endParaRPr>
                    </a:p>
                  </a:txBody>
                  <a:tcPr marL="60278" marR="60278" marT="0" marB="0">
                    <a:noFill/>
                  </a:tcPr>
                </a:tc>
                <a:tc>
                  <a:txBody>
                    <a:bodyPr/>
                    <a:lstStyle/>
                    <a:p>
                      <a:pPr algn="ctr">
                        <a:spcAft>
                          <a:spcPts val="0"/>
                        </a:spcAft>
                      </a:pPr>
                      <a:r>
                        <a:rPr lang="en-GB" sz="900" dirty="0">
                          <a:solidFill>
                            <a:schemeClr val="tx1"/>
                          </a:solidFill>
                          <a:effectLst/>
                        </a:rPr>
                        <a:t> </a:t>
                      </a:r>
                      <a:endParaRPr lang="en-GB" sz="1000" dirty="0">
                        <a:solidFill>
                          <a:schemeClr val="tx1"/>
                        </a:solidFill>
                        <a:effectLst/>
                        <a:latin typeface="Arial"/>
                        <a:ea typeface="MS Mincho"/>
                      </a:endParaRPr>
                    </a:p>
                  </a:txBody>
                  <a:tcPr marL="60278" marR="60278" marT="0" marB="0">
                    <a:noFill/>
                  </a:tcPr>
                </a:tc>
              </a:tr>
              <a:tr h="693004">
                <a:tc>
                  <a:txBody>
                    <a:bodyPr/>
                    <a:lstStyle/>
                    <a:p>
                      <a:pPr algn="ctr">
                        <a:spcAft>
                          <a:spcPts val="0"/>
                        </a:spcAft>
                      </a:pPr>
                      <a:r>
                        <a:rPr lang="en-GB" sz="900" dirty="0">
                          <a:solidFill>
                            <a:schemeClr val="tx1"/>
                          </a:solidFill>
                          <a:effectLst/>
                          <a:latin typeface="Arial"/>
                          <a:ea typeface="MS Mincho"/>
                        </a:rPr>
                        <a:t>8</a:t>
                      </a:r>
                    </a:p>
                  </a:txBody>
                  <a:tcPr marL="68580" marR="68580" marT="0" marB="0">
                    <a:noFill/>
                  </a:tcPr>
                </a:tc>
                <a:tc>
                  <a:txBody>
                    <a:bodyPr/>
                    <a:lstStyle/>
                    <a:p>
                      <a:pPr algn="ctr">
                        <a:spcAft>
                          <a:spcPts val="0"/>
                        </a:spcAft>
                      </a:pPr>
                      <a:r>
                        <a:rPr lang="en-GB" sz="900">
                          <a:solidFill>
                            <a:schemeClr val="tx1"/>
                          </a:solidFill>
                          <a:effectLst/>
                          <a:latin typeface="Arial"/>
                          <a:ea typeface="MS Mincho"/>
                        </a:rPr>
                        <a:t>Beam Wave Guide</a:t>
                      </a:r>
                    </a:p>
                  </a:txBody>
                  <a:tcPr marL="68580" marR="68580" marT="0" marB="0">
                    <a:noFill/>
                  </a:tcPr>
                </a:tc>
                <a:tc>
                  <a:txBody>
                    <a:bodyPr/>
                    <a:lstStyle/>
                    <a:p>
                      <a:pPr algn="ctr">
                        <a:spcAft>
                          <a:spcPts val="0"/>
                        </a:spcAft>
                      </a:pPr>
                      <a:r>
                        <a:rPr lang="en-GB" sz="900">
                          <a:solidFill>
                            <a:schemeClr val="tx1"/>
                          </a:solidFill>
                          <a:effectLst/>
                          <a:latin typeface="Arial"/>
                          <a:ea typeface="MS Mincho"/>
                        </a:rPr>
                        <a:t>Antenna performance cannot be met with existing BWG system</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Early full survey and analysis </a:t>
                      </a:r>
                    </a:p>
                  </a:txBody>
                  <a:tcPr marL="68580" marR="68580" marT="0" marB="0">
                    <a:noFill/>
                  </a:tcPr>
                </a:tc>
                <a:tc>
                  <a:txBody>
                    <a:bodyPr/>
                    <a:lstStyle/>
                    <a:p>
                      <a:pPr algn="ctr">
                        <a:spcAft>
                          <a:spcPts val="0"/>
                        </a:spcAft>
                      </a:pPr>
                      <a:r>
                        <a:rPr lang="en-GB" sz="900">
                          <a:solidFill>
                            <a:schemeClr val="tx1"/>
                          </a:solidFill>
                          <a:effectLst/>
                          <a:latin typeface="Arial"/>
                          <a:ea typeface="MS Mincho"/>
                        </a:rPr>
                        <a:t>Mitigation will only cover the schedule risk, with the cost of risk tolerated</a:t>
                      </a:r>
                    </a:p>
                  </a:txBody>
                  <a:tcPr marL="68580" marR="68580" marT="0" marB="0">
                    <a:noFill/>
                  </a:tcPr>
                </a:tc>
                <a:tc>
                  <a:txBody>
                    <a:bodyPr/>
                    <a:lstStyle/>
                    <a:p>
                      <a:pPr algn="ctr">
                        <a:spcAft>
                          <a:spcPts val="0"/>
                        </a:spcAft>
                      </a:pPr>
                      <a:r>
                        <a:rPr lang="en-GB" sz="900">
                          <a:solidFill>
                            <a:schemeClr val="tx1"/>
                          </a:solidFill>
                          <a:effectLst/>
                          <a:latin typeface="Arial"/>
                          <a:ea typeface="MS Mincho"/>
                        </a:rPr>
                        <a:t>Replace more of BWG than anticipated or lower performance requirement</a:t>
                      </a:r>
                    </a:p>
                  </a:txBody>
                  <a:tcPr marL="68580" marR="68580" marT="0" marB="0">
                    <a:noFill/>
                  </a:tcPr>
                </a:tc>
              </a:tr>
              <a:tr h="693004">
                <a:tc>
                  <a:txBody>
                    <a:bodyPr/>
                    <a:lstStyle/>
                    <a:p>
                      <a:pPr algn="ctr">
                        <a:spcAft>
                          <a:spcPts val="0"/>
                        </a:spcAft>
                      </a:pPr>
                      <a:r>
                        <a:rPr lang="en-GB" sz="900">
                          <a:solidFill>
                            <a:schemeClr val="tx1"/>
                          </a:solidFill>
                          <a:effectLst/>
                          <a:latin typeface="Arial"/>
                          <a:ea typeface="MS Mincho"/>
                        </a:rPr>
                        <a:t>9</a:t>
                      </a:r>
                    </a:p>
                  </a:txBody>
                  <a:tcPr marL="68580" marR="68580" marT="0" marB="0">
                    <a:noFill/>
                  </a:tcPr>
                </a:tc>
                <a:tc>
                  <a:txBody>
                    <a:bodyPr/>
                    <a:lstStyle/>
                    <a:p>
                      <a:pPr algn="ctr">
                        <a:spcAft>
                          <a:spcPts val="0"/>
                        </a:spcAft>
                      </a:pPr>
                      <a:r>
                        <a:rPr lang="en-GB" sz="900">
                          <a:solidFill>
                            <a:schemeClr val="tx1"/>
                          </a:solidFill>
                          <a:effectLst/>
                          <a:latin typeface="Arial"/>
                          <a:ea typeface="MS Mincho"/>
                        </a:rPr>
                        <a:t>Antenna profile</a:t>
                      </a:r>
                    </a:p>
                  </a:txBody>
                  <a:tcPr marL="68580" marR="68580" marT="0" marB="0">
                    <a:noFill/>
                  </a:tcPr>
                </a:tc>
                <a:tc>
                  <a:txBody>
                    <a:bodyPr/>
                    <a:lstStyle/>
                    <a:p>
                      <a:pPr algn="ctr">
                        <a:spcAft>
                          <a:spcPts val="0"/>
                        </a:spcAft>
                      </a:pPr>
                      <a:r>
                        <a:rPr lang="en-GB" sz="900">
                          <a:solidFill>
                            <a:schemeClr val="tx1"/>
                          </a:solidFill>
                          <a:effectLst/>
                          <a:latin typeface="Arial"/>
                          <a:ea typeface="MS Mincho"/>
                        </a:rPr>
                        <a:t>Difficulty (re)aligning antenna to necessary shape – performance impact, especially at higher frequencies</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Early full survey and analysis, trial alignment using one panel to see what movement possible</a:t>
                      </a:r>
                    </a:p>
                  </a:txBody>
                  <a:tcPr marL="68580" marR="68580" marT="0" marB="0">
                    <a:noFill/>
                  </a:tcPr>
                </a:tc>
                <a:tc>
                  <a:txBody>
                    <a:bodyPr/>
                    <a:lstStyle/>
                    <a:p>
                      <a:pPr algn="ctr">
                        <a:spcAft>
                          <a:spcPts val="0"/>
                        </a:spcAft>
                      </a:pPr>
                      <a:r>
                        <a:rPr lang="en-GB" sz="900">
                          <a:solidFill>
                            <a:schemeClr val="tx1"/>
                          </a:solidFill>
                          <a:effectLst/>
                          <a:latin typeface="Arial"/>
                          <a:ea typeface="MS Mincho"/>
                        </a:rPr>
                        <a:t>Mitigation will only cover the schedule risk, with the cost of risk tolerated</a:t>
                      </a:r>
                    </a:p>
                  </a:txBody>
                  <a:tcPr marL="68580" marR="68580" marT="0" marB="0">
                    <a:noFill/>
                  </a:tcPr>
                </a:tc>
                <a:tc>
                  <a:txBody>
                    <a:bodyPr/>
                    <a:lstStyle/>
                    <a:p>
                      <a:pPr algn="ctr">
                        <a:spcAft>
                          <a:spcPts val="0"/>
                        </a:spcAft>
                      </a:pPr>
                      <a:r>
                        <a:rPr lang="en-GB" sz="900">
                          <a:solidFill>
                            <a:schemeClr val="tx1"/>
                          </a:solidFill>
                          <a:effectLst/>
                          <a:latin typeface="Arial"/>
                          <a:ea typeface="MS Mincho"/>
                        </a:rPr>
                        <a:t>Accept reduced performance, modify or replace</a:t>
                      </a:r>
                    </a:p>
                  </a:txBody>
                  <a:tcPr marL="68580" marR="68580" marT="0" marB="0">
                    <a:noFill/>
                  </a:tcPr>
                </a:tc>
              </a:tr>
              <a:tr h="1108808">
                <a:tc>
                  <a:txBody>
                    <a:bodyPr/>
                    <a:lstStyle/>
                    <a:p>
                      <a:pPr algn="ctr">
                        <a:spcAft>
                          <a:spcPts val="0"/>
                        </a:spcAft>
                      </a:pPr>
                      <a:r>
                        <a:rPr lang="en-GB" sz="900" dirty="0">
                          <a:solidFill>
                            <a:schemeClr val="tx1"/>
                          </a:solidFill>
                          <a:effectLst/>
                          <a:latin typeface="Arial"/>
                          <a:ea typeface="MS Mincho"/>
                        </a:rPr>
                        <a:t>10</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Schedule overrun</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Upgrade not ready in time for Orion mission, due to late key supplier deliveries, issues found during upgrade work, etc. </a:t>
                      </a:r>
                    </a:p>
                  </a:txBody>
                  <a:tcPr marL="68580" marR="68580" marT="0" marB="0">
                    <a:noFill/>
                  </a:tcPr>
                </a:tc>
                <a:tc>
                  <a:txBody>
                    <a:bodyPr/>
                    <a:lstStyle/>
                    <a:p>
                      <a:pPr algn="ctr">
                        <a:spcAft>
                          <a:spcPts val="0"/>
                        </a:spcAft>
                      </a:pPr>
                      <a:r>
                        <a:rPr lang="en-GB" sz="900" baseline="0">
                          <a:solidFill>
                            <a:schemeClr val="tx1"/>
                          </a:solidFill>
                          <a:effectLst/>
                          <a:latin typeface="Arial"/>
                          <a:ea typeface="MS Mincho"/>
                        </a:rPr>
                        <a:t>M</a:t>
                      </a:r>
                    </a:p>
                  </a:txBody>
                  <a:tcPr marL="68580" marR="68580" marT="0" marB="0">
                    <a:solidFill>
                      <a:schemeClr val="accent4">
                        <a:lumMod val="60000"/>
                        <a:lumOff val="40000"/>
                      </a:schemeClr>
                    </a:solid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Conduct regular progress monitoring, carefully vet prime contractor, ensure schedule realistic  and feasible, requires thorough initial survey beforehand</a:t>
                      </a:r>
                    </a:p>
                  </a:txBody>
                  <a:tcPr marL="68580" marR="68580" marT="0" marB="0">
                    <a:noFill/>
                  </a:tcPr>
                </a:tc>
                <a:tc>
                  <a:txBody>
                    <a:bodyPr/>
                    <a:lstStyle/>
                    <a:p>
                      <a:pPr algn="ctr">
                        <a:spcAft>
                          <a:spcPts val="0"/>
                        </a:spcAft>
                      </a:pPr>
                      <a:r>
                        <a:rPr lang="en-GB" sz="900">
                          <a:solidFill>
                            <a:schemeClr val="tx1"/>
                          </a:solidFill>
                          <a:effectLst/>
                          <a:latin typeface="Arial"/>
                          <a:ea typeface="MS Mincho"/>
                        </a:rPr>
                        <a:t>There is still a residual risk that the schedule will be extended</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Tolerate risk after mitigation</a:t>
                      </a:r>
                    </a:p>
                  </a:txBody>
                  <a:tcPr marL="68580" marR="68580" marT="0" marB="0">
                    <a:noFill/>
                  </a:tcPr>
                </a:tc>
              </a:tr>
              <a:tr h="831606">
                <a:tc>
                  <a:txBody>
                    <a:bodyPr/>
                    <a:lstStyle/>
                    <a:p>
                      <a:pPr algn="ctr">
                        <a:spcAft>
                          <a:spcPts val="0"/>
                        </a:spcAft>
                      </a:pPr>
                      <a:r>
                        <a:rPr lang="en-GB" sz="900" dirty="0">
                          <a:solidFill>
                            <a:schemeClr val="tx1"/>
                          </a:solidFill>
                          <a:effectLst/>
                          <a:latin typeface="Arial"/>
                          <a:ea typeface="MS Mincho"/>
                        </a:rPr>
                        <a:t>11</a:t>
                      </a:r>
                    </a:p>
                  </a:txBody>
                  <a:tcPr marL="68580" marR="68580" marT="0" marB="0">
                    <a:noFill/>
                  </a:tcPr>
                </a:tc>
                <a:tc>
                  <a:txBody>
                    <a:bodyPr/>
                    <a:lstStyle/>
                    <a:p>
                      <a:pPr algn="ctr">
                        <a:spcAft>
                          <a:spcPts val="0"/>
                        </a:spcAft>
                      </a:pPr>
                      <a:r>
                        <a:rPr lang="en-GB" sz="900">
                          <a:solidFill>
                            <a:schemeClr val="tx1"/>
                          </a:solidFill>
                          <a:effectLst/>
                          <a:latin typeface="Arial"/>
                          <a:ea typeface="MS Mincho"/>
                        </a:rPr>
                        <a:t>Prime / key  contractor availability  </a:t>
                      </a:r>
                    </a:p>
                  </a:txBody>
                  <a:tcPr marL="68580" marR="68580" marT="0" marB="0">
                    <a:noFill/>
                  </a:tcPr>
                </a:tc>
                <a:tc>
                  <a:txBody>
                    <a:bodyPr/>
                    <a:lstStyle/>
                    <a:p>
                      <a:pPr algn="ctr">
                        <a:spcAft>
                          <a:spcPts val="0"/>
                        </a:spcAft>
                      </a:pPr>
                      <a:r>
                        <a:rPr lang="en-GB" sz="900">
                          <a:solidFill>
                            <a:schemeClr val="tx1"/>
                          </a:solidFill>
                          <a:effectLst/>
                          <a:latin typeface="Arial"/>
                          <a:ea typeface="MS Mincho"/>
                        </a:rPr>
                        <a:t>Problems / issues with finding/ appointing prime contractor etc., plus other supply chain issues (e.g. problems obtaining key items)</a:t>
                      </a:r>
                    </a:p>
                  </a:txBody>
                  <a:tcPr marL="68580" marR="68580" marT="0" marB="0">
                    <a:noFill/>
                  </a:tcPr>
                </a:tc>
                <a:tc>
                  <a:txBody>
                    <a:bodyPr/>
                    <a:lstStyle/>
                    <a:p>
                      <a:pPr algn="ctr">
                        <a:spcAft>
                          <a:spcPts val="0"/>
                        </a:spcAft>
                      </a:pPr>
                      <a:r>
                        <a:rPr lang="en-GB" sz="900" baseline="0" dirty="0">
                          <a:solidFill>
                            <a:schemeClr val="tx1"/>
                          </a:solidFill>
                          <a:effectLst/>
                          <a:latin typeface="Arial"/>
                          <a:ea typeface="MS Mincho"/>
                        </a:rPr>
                        <a:t>M</a:t>
                      </a:r>
                    </a:p>
                  </a:txBody>
                  <a:tcPr marL="68580" marR="68580" marT="0" marB="0">
                    <a:solidFill>
                      <a:schemeClr val="accent4">
                        <a:lumMod val="60000"/>
                        <a:lumOff val="40000"/>
                      </a:schemeClr>
                    </a:solid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Early engagement with potential suppliers</a:t>
                      </a:r>
                    </a:p>
                  </a:txBody>
                  <a:tcPr marL="68580" marR="68580" marT="0" marB="0">
                    <a:noFill/>
                  </a:tcPr>
                </a:tc>
                <a:tc>
                  <a:txBody>
                    <a:bodyPr/>
                    <a:lstStyle/>
                    <a:p>
                      <a:pPr algn="ctr">
                        <a:spcAft>
                          <a:spcPts val="0"/>
                        </a:spcAft>
                      </a:pPr>
                      <a:r>
                        <a:rPr lang="en-GB" sz="900">
                          <a:solidFill>
                            <a:schemeClr val="tx1"/>
                          </a:solidFill>
                          <a:effectLst/>
                          <a:latin typeface="Arial"/>
                          <a:ea typeface="MS Mincho"/>
                        </a:rPr>
                        <a:t>There is still a residual risk that the schedule will be extended</a:t>
                      </a:r>
                    </a:p>
                  </a:txBody>
                  <a:tcPr marL="68580" marR="68580" marT="0" marB="0">
                    <a:noFill/>
                  </a:tcPr>
                </a:tc>
                <a:tc>
                  <a:txBody>
                    <a:bodyPr/>
                    <a:lstStyle/>
                    <a:p>
                      <a:pPr algn="ctr">
                        <a:spcAft>
                          <a:spcPts val="0"/>
                        </a:spcAft>
                      </a:pPr>
                      <a:r>
                        <a:rPr lang="en-GB" sz="900">
                          <a:solidFill>
                            <a:schemeClr val="tx1"/>
                          </a:solidFill>
                          <a:effectLst/>
                          <a:latin typeface="Arial"/>
                          <a:ea typeface="MS Mincho"/>
                        </a:rPr>
                        <a:t>Tolerate risk after mitigation</a:t>
                      </a:r>
                    </a:p>
                  </a:txBody>
                  <a:tcPr marL="68580" marR="68580" marT="0" marB="0">
                    <a:noFill/>
                  </a:tcPr>
                </a:tc>
              </a:tr>
              <a:tr h="693004">
                <a:tc>
                  <a:txBody>
                    <a:bodyPr/>
                    <a:lstStyle/>
                    <a:p>
                      <a:pPr algn="ctr">
                        <a:spcAft>
                          <a:spcPts val="0"/>
                        </a:spcAft>
                      </a:pPr>
                      <a:r>
                        <a:rPr lang="en-GB" sz="900">
                          <a:solidFill>
                            <a:schemeClr val="tx1"/>
                          </a:solidFill>
                          <a:effectLst/>
                          <a:latin typeface="Arial"/>
                          <a:ea typeface="MS Mincho"/>
                        </a:rPr>
                        <a:t>12</a:t>
                      </a:r>
                    </a:p>
                  </a:txBody>
                  <a:tcPr marL="68580" marR="68580" marT="0" marB="0">
                    <a:noFill/>
                  </a:tcPr>
                </a:tc>
                <a:tc>
                  <a:txBody>
                    <a:bodyPr/>
                    <a:lstStyle/>
                    <a:p>
                      <a:pPr algn="ctr">
                        <a:spcAft>
                          <a:spcPts val="0"/>
                        </a:spcAft>
                      </a:pPr>
                      <a:r>
                        <a:rPr lang="en-GB" sz="900">
                          <a:solidFill>
                            <a:schemeClr val="tx1"/>
                          </a:solidFill>
                          <a:effectLst/>
                          <a:latin typeface="Arial"/>
                          <a:ea typeface="MS Mincho"/>
                        </a:rPr>
                        <a:t>Frequency licensing issues</a:t>
                      </a:r>
                    </a:p>
                  </a:txBody>
                  <a:tcPr marL="68580" marR="68580" marT="0" marB="0">
                    <a:noFill/>
                  </a:tcPr>
                </a:tc>
                <a:tc>
                  <a:txBody>
                    <a:bodyPr/>
                    <a:lstStyle/>
                    <a:p>
                      <a:pPr algn="ctr">
                        <a:spcAft>
                          <a:spcPts val="0"/>
                        </a:spcAft>
                      </a:pPr>
                      <a:r>
                        <a:rPr lang="en-GB" sz="900">
                          <a:solidFill>
                            <a:schemeClr val="tx1"/>
                          </a:solidFill>
                          <a:effectLst/>
                          <a:latin typeface="Arial"/>
                          <a:ea typeface="MS Mincho"/>
                        </a:rPr>
                        <a:t>Difficulty obtaining licence to operate on required frequency bands</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H</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Early engagement with licencing body (Ofcom), early submission of licence extension/ application </a:t>
                      </a:r>
                    </a:p>
                  </a:txBody>
                  <a:tcPr marL="68580" marR="68580" marT="0" marB="0">
                    <a:noFill/>
                  </a:tcPr>
                </a:tc>
                <a:tc>
                  <a:txBody>
                    <a:bodyPr/>
                    <a:lstStyle/>
                    <a:p>
                      <a:pPr algn="ctr">
                        <a:spcAft>
                          <a:spcPts val="0"/>
                        </a:spcAft>
                      </a:pPr>
                      <a:r>
                        <a:rPr lang="en-GB" sz="900">
                          <a:solidFill>
                            <a:schemeClr val="tx1"/>
                          </a:solidFill>
                          <a:effectLst/>
                          <a:latin typeface="Arial"/>
                          <a:ea typeface="MS Mincho"/>
                        </a:rPr>
                        <a:t>None</a:t>
                      </a:r>
                    </a:p>
                  </a:txBody>
                  <a:tcPr marL="68580" marR="68580" marT="0" marB="0">
                    <a:noFill/>
                  </a:tcPr>
                </a:tc>
                <a:tc>
                  <a:txBody>
                    <a:bodyPr/>
                    <a:lstStyle/>
                    <a:p>
                      <a:pPr algn="ctr">
                        <a:spcAft>
                          <a:spcPts val="0"/>
                        </a:spcAft>
                      </a:pPr>
                      <a:r>
                        <a:rPr lang="en-GB" sz="900">
                          <a:solidFill>
                            <a:schemeClr val="tx1"/>
                          </a:solidFill>
                          <a:effectLst/>
                          <a:latin typeface="Arial"/>
                          <a:ea typeface="MS Mincho"/>
                        </a:rPr>
                        <a:t>None</a:t>
                      </a:r>
                    </a:p>
                  </a:txBody>
                  <a:tcPr marL="68580" marR="68580" marT="0" marB="0">
                    <a:noFill/>
                  </a:tcPr>
                </a:tc>
              </a:tr>
              <a:tr h="693004">
                <a:tc>
                  <a:txBody>
                    <a:bodyPr/>
                    <a:lstStyle/>
                    <a:p>
                      <a:pPr algn="ctr">
                        <a:spcAft>
                          <a:spcPts val="0"/>
                        </a:spcAft>
                      </a:pPr>
                      <a:r>
                        <a:rPr lang="en-GB" sz="900">
                          <a:solidFill>
                            <a:schemeClr val="tx1"/>
                          </a:solidFill>
                          <a:effectLst/>
                          <a:latin typeface="Arial"/>
                          <a:ea typeface="MS Mincho"/>
                        </a:rPr>
                        <a:t>13</a:t>
                      </a:r>
                    </a:p>
                  </a:txBody>
                  <a:tcPr marL="68580" marR="68580" marT="0" marB="0">
                    <a:noFill/>
                  </a:tcPr>
                </a:tc>
                <a:tc>
                  <a:txBody>
                    <a:bodyPr/>
                    <a:lstStyle/>
                    <a:p>
                      <a:pPr algn="ctr">
                        <a:spcAft>
                          <a:spcPts val="0"/>
                        </a:spcAft>
                      </a:pPr>
                      <a:r>
                        <a:rPr lang="en-GB" sz="900">
                          <a:solidFill>
                            <a:schemeClr val="tx1"/>
                          </a:solidFill>
                          <a:effectLst/>
                          <a:latin typeface="Arial"/>
                          <a:ea typeface="MS Mincho"/>
                        </a:rPr>
                        <a:t>Interface with TTCP</a:t>
                      </a:r>
                    </a:p>
                  </a:txBody>
                  <a:tcPr marL="68580" marR="68580" marT="0" marB="0">
                    <a:noFill/>
                  </a:tcPr>
                </a:tc>
                <a:tc>
                  <a:txBody>
                    <a:bodyPr/>
                    <a:lstStyle/>
                    <a:p>
                      <a:pPr algn="ctr">
                        <a:spcAft>
                          <a:spcPts val="0"/>
                        </a:spcAft>
                      </a:pPr>
                      <a:r>
                        <a:rPr lang="en-GB" sz="900">
                          <a:solidFill>
                            <a:schemeClr val="tx1"/>
                          </a:solidFill>
                          <a:effectLst/>
                          <a:latin typeface="Arial"/>
                          <a:ea typeface="MS Mincho"/>
                        </a:rPr>
                        <a:t>Difficulties found in  interfacing TTCP with rest of the bespoke Goonhilly system (especially M&amp;C)</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M</a:t>
                      </a:r>
                    </a:p>
                  </a:txBody>
                  <a:tcPr marL="68580" marR="68580" marT="0" marB="0">
                    <a:solidFill>
                      <a:schemeClr val="accent4">
                        <a:lumMod val="60000"/>
                        <a:lumOff val="40000"/>
                      </a:schemeClr>
                    </a:solid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a:solidFill>
                            <a:schemeClr val="tx1"/>
                          </a:solidFill>
                          <a:effectLst/>
                          <a:latin typeface="Arial"/>
                          <a:ea typeface="MS Mincho"/>
                        </a:rPr>
                        <a:t>M</a:t>
                      </a:r>
                    </a:p>
                  </a:txBody>
                  <a:tcPr marL="68580" marR="68580" marT="0" marB="0">
                    <a:noFill/>
                  </a:tcPr>
                </a:tc>
                <a:tc>
                  <a:txBody>
                    <a:bodyPr/>
                    <a:lstStyle/>
                    <a:p>
                      <a:pPr algn="ctr">
                        <a:spcAft>
                          <a:spcPts val="0"/>
                        </a:spcAft>
                      </a:pPr>
                      <a:r>
                        <a:rPr lang="en-GB" sz="900">
                          <a:solidFill>
                            <a:schemeClr val="tx1"/>
                          </a:solidFill>
                          <a:effectLst/>
                          <a:latin typeface="Arial"/>
                          <a:ea typeface="MS Mincho"/>
                        </a:rPr>
                        <a:t>L</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Define ICD to cover interface between TTCP and antenna system and early interface testing</a:t>
                      </a:r>
                    </a:p>
                  </a:txBody>
                  <a:tcPr marL="68580" marR="68580" marT="0" marB="0">
                    <a:noFill/>
                  </a:tcPr>
                </a:tc>
                <a:tc>
                  <a:txBody>
                    <a:bodyPr/>
                    <a:lstStyle/>
                    <a:p>
                      <a:pPr algn="ctr">
                        <a:spcAft>
                          <a:spcPts val="0"/>
                        </a:spcAft>
                      </a:pPr>
                      <a:r>
                        <a:rPr lang="en-GB" sz="900">
                          <a:solidFill>
                            <a:schemeClr val="tx1"/>
                          </a:solidFill>
                          <a:effectLst/>
                          <a:latin typeface="Arial"/>
                          <a:ea typeface="MS Mincho"/>
                        </a:rPr>
                        <a:t>Issues may still exist after the mitigation</a:t>
                      </a:r>
                    </a:p>
                  </a:txBody>
                  <a:tcPr marL="68580" marR="68580" marT="0" marB="0">
                    <a:noFill/>
                  </a:tcPr>
                </a:tc>
                <a:tc>
                  <a:txBody>
                    <a:bodyPr/>
                    <a:lstStyle/>
                    <a:p>
                      <a:pPr algn="ctr">
                        <a:spcAft>
                          <a:spcPts val="0"/>
                        </a:spcAft>
                      </a:pPr>
                      <a:r>
                        <a:rPr lang="en-GB" sz="900" dirty="0">
                          <a:solidFill>
                            <a:schemeClr val="tx1"/>
                          </a:solidFill>
                          <a:effectLst/>
                          <a:latin typeface="Arial"/>
                          <a:ea typeface="MS Mincho"/>
                        </a:rPr>
                        <a:t>None</a:t>
                      </a:r>
                    </a:p>
                  </a:txBody>
                  <a:tcPr marL="68580" marR="68580" marT="0" marB="0">
                    <a:noFill/>
                  </a:tcPr>
                </a:tc>
              </a:tr>
            </a:tbl>
          </a:graphicData>
        </a:graphic>
      </p:graphicFrame>
      <p:sp>
        <p:nvSpPr>
          <p:cNvPr id="10" name="Rectangle 9"/>
          <p:cNvSpPr/>
          <p:nvPr/>
        </p:nvSpPr>
        <p:spPr>
          <a:xfrm>
            <a:off x="3942318" y="2233"/>
            <a:ext cx="1199880" cy="276999"/>
          </a:xfrm>
          <a:prstGeom prst="rect">
            <a:avLst/>
          </a:prstGeom>
        </p:spPr>
        <p:txBody>
          <a:bodyPr wrap="none">
            <a:spAutoFit/>
          </a:bodyPr>
          <a:lstStyle/>
          <a:p>
            <a:r>
              <a:rPr lang="en-GB" sz="1200" dirty="0" smtClean="0"/>
              <a:t>GES Proprietary </a:t>
            </a:r>
            <a:endParaRPr lang="en-GB" sz="1200" i="1" dirty="0"/>
          </a:p>
        </p:txBody>
      </p:sp>
    </p:spTree>
    <p:extLst>
      <p:ext uri="{BB962C8B-B14F-4D97-AF65-F5344CB8AC3E}">
        <p14:creationId xmlns:p14="http://schemas.microsoft.com/office/powerpoint/2010/main" val="417704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Upgrade Schedule and ROM Cost Proposal</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38</a:t>
            </a:fld>
            <a:endParaRPr lang="en-GB" dirty="0"/>
          </a:p>
        </p:txBody>
      </p:sp>
      <p:pic>
        <p:nvPicPr>
          <p:cNvPr id="11267" name="Picture 3" descr="C:\Program Files (x86)\Microsoft Office\MEDIA\CAGCAT10\j0222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773" y="3377620"/>
            <a:ext cx="1781251" cy="178765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Program Files (x86)\Microsoft Office\MEDIA\CAGCAT10\j02919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6400" y="2025766"/>
            <a:ext cx="1807769" cy="19138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185432" y="-1"/>
            <a:ext cx="2784032" cy="276999"/>
          </a:xfrm>
          <a:prstGeom prst="rect">
            <a:avLst/>
          </a:prstGeom>
        </p:spPr>
        <p:txBody>
          <a:bodyPr wrap="none">
            <a:spAutoFit/>
          </a:bodyPr>
          <a:lstStyle/>
          <a:p>
            <a:r>
              <a:rPr lang="en-GB" sz="1200" dirty="0" smtClean="0"/>
              <a:t>This section covering QinetiQ Proprietary </a:t>
            </a:r>
            <a:endParaRPr lang="en-GB" sz="1200" i="1" dirty="0"/>
          </a:p>
        </p:txBody>
      </p:sp>
    </p:spTree>
    <p:extLst>
      <p:ext uri="{BB962C8B-B14F-4D97-AF65-F5344CB8AC3E}">
        <p14:creationId xmlns:p14="http://schemas.microsoft.com/office/powerpoint/2010/main" val="39254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Work Breakdown Structure for the Upgrade</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39</a:t>
            </a:fld>
            <a:endParaRPr lang="en-GB"/>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114425" y="999489"/>
            <a:ext cx="7258050" cy="5201285"/>
          </a:xfrm>
          <a:prstGeom prst="rect">
            <a:avLst/>
          </a:prstGeom>
          <a:noFill/>
        </p:spPr>
      </p:pic>
    </p:spTree>
    <p:extLst>
      <p:ext uri="{BB962C8B-B14F-4D97-AF65-F5344CB8AC3E}">
        <p14:creationId xmlns:p14="http://schemas.microsoft.com/office/powerpoint/2010/main" val="428071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432000" y="397649"/>
            <a:ext cx="6588272" cy="764744"/>
          </a:xfrm>
        </p:spPr>
        <p:txBody>
          <a:bodyPr/>
          <a:lstStyle/>
          <a:p>
            <a:r>
              <a:rPr lang="en-GB" dirty="0" smtClean="0"/>
              <a:t>Background and objectives</a:t>
            </a:r>
            <a:endParaRPr lang="en-GB" dirty="0"/>
          </a:p>
        </p:txBody>
      </p:sp>
      <p:sp>
        <p:nvSpPr>
          <p:cNvPr id="15" name="Content Placeholder 14"/>
          <p:cNvSpPr>
            <a:spLocks noGrp="1"/>
          </p:cNvSpPr>
          <p:nvPr>
            <p:ph idx="1"/>
          </p:nvPr>
        </p:nvSpPr>
        <p:spPr>
          <a:xfrm>
            <a:off x="432000" y="987045"/>
            <a:ext cx="8275439" cy="5598000"/>
          </a:xfrm>
        </p:spPr>
        <p:txBody>
          <a:bodyPr>
            <a:normAutofit fontScale="85000" lnSpcReduction="20000"/>
          </a:bodyPr>
          <a:lstStyle/>
          <a:p>
            <a:r>
              <a:rPr lang="en-GB" dirty="0" smtClean="0"/>
              <a:t>Study conducted for ESA/ESOC </a:t>
            </a:r>
            <a:r>
              <a:rPr lang="en-GB" dirty="0"/>
              <a:t>under contract number </a:t>
            </a:r>
            <a:r>
              <a:rPr lang="en-GB" dirty="0" smtClean="0"/>
              <a:t>4000114131/15/D/EF</a:t>
            </a:r>
          </a:p>
          <a:p>
            <a:r>
              <a:rPr lang="en-GB" dirty="0" smtClean="0"/>
              <a:t>Overall </a:t>
            </a:r>
            <a:r>
              <a:rPr lang="en-GB" dirty="0"/>
              <a:t>o</a:t>
            </a:r>
            <a:r>
              <a:rPr lang="en-GB" dirty="0" smtClean="0"/>
              <a:t>bjective</a:t>
            </a:r>
            <a:endParaRPr lang="en-GB" dirty="0"/>
          </a:p>
          <a:p>
            <a:pPr lvl="1"/>
            <a:r>
              <a:rPr lang="en-GB" dirty="0" smtClean="0"/>
              <a:t>To </a:t>
            </a:r>
            <a:r>
              <a:rPr lang="en-GB" dirty="0"/>
              <a:t>assess the feasibility of using the </a:t>
            </a:r>
            <a:r>
              <a:rPr lang="en-GB" dirty="0" smtClean="0"/>
              <a:t>Goonhilly-06 </a:t>
            </a:r>
            <a:r>
              <a:rPr lang="en-GB" dirty="0"/>
              <a:t>(GHY-06) antenna to support the US Orion Exploration Mission 1 </a:t>
            </a:r>
            <a:r>
              <a:rPr lang="en-GB" dirty="0" smtClean="0"/>
              <a:t>lunar flight</a:t>
            </a:r>
            <a:endParaRPr lang="en-GB" sz="1300" b="0" dirty="0" smtClean="0"/>
          </a:p>
          <a:p>
            <a:r>
              <a:rPr lang="en-GB" dirty="0" smtClean="0"/>
              <a:t>Background </a:t>
            </a:r>
          </a:p>
          <a:p>
            <a:pPr lvl="1"/>
            <a:r>
              <a:rPr lang="en-GB" dirty="0"/>
              <a:t>Orion Exploration Mission 1 (EM-1) is the first planned flight of the Space Launch System (SLS) and the second unmanned test flight of the Orion Multi-Purpose Crew Vehicle (MPCV</a:t>
            </a:r>
            <a:r>
              <a:rPr lang="en-GB" dirty="0" smtClean="0"/>
              <a:t>), scheduled to launch in December 2018</a:t>
            </a:r>
          </a:p>
          <a:p>
            <a:pPr lvl="1"/>
            <a:r>
              <a:rPr lang="en-GB" dirty="0" smtClean="0"/>
              <a:t>Orion EM-1 will also </a:t>
            </a:r>
            <a:r>
              <a:rPr lang="en-GB" dirty="0"/>
              <a:t>be a precursor to a NASA robotic mission called the Asteroid Redirect Mission (ARM), with an expected launch date in the early </a:t>
            </a:r>
            <a:r>
              <a:rPr lang="en-GB" dirty="0" smtClean="0"/>
              <a:t>2020’s, and will demonstrate </a:t>
            </a:r>
            <a:r>
              <a:rPr lang="en-GB" dirty="0"/>
              <a:t>the crew element of the </a:t>
            </a:r>
            <a:r>
              <a:rPr lang="en-GB" dirty="0" smtClean="0"/>
              <a:t>ARM</a:t>
            </a:r>
          </a:p>
          <a:p>
            <a:pPr lvl="1"/>
            <a:r>
              <a:rPr lang="en-GB" dirty="0"/>
              <a:t>NASA expected to require 24 hour communications coverage of the </a:t>
            </a:r>
            <a:r>
              <a:rPr lang="en-GB" dirty="0" smtClean="0"/>
              <a:t>Orion EM-1 </a:t>
            </a:r>
            <a:r>
              <a:rPr lang="en-GB" dirty="0"/>
              <a:t>flight for all phases of the </a:t>
            </a:r>
            <a:r>
              <a:rPr lang="en-GB" dirty="0" smtClean="0"/>
              <a:t>mission</a:t>
            </a:r>
          </a:p>
          <a:p>
            <a:pPr lvl="1"/>
            <a:r>
              <a:rPr lang="en-GB" dirty="0"/>
              <a:t>For the trans-lunar phase, </a:t>
            </a:r>
            <a:r>
              <a:rPr lang="en-GB" dirty="0" smtClean="0"/>
              <a:t>need three </a:t>
            </a:r>
            <a:r>
              <a:rPr lang="en-GB" dirty="0"/>
              <a:t>ground stations positioned at approximately equal intervals around the </a:t>
            </a:r>
            <a:r>
              <a:rPr lang="en-GB" dirty="0" smtClean="0"/>
              <a:t>Earth</a:t>
            </a:r>
          </a:p>
          <a:p>
            <a:pPr lvl="1"/>
            <a:r>
              <a:rPr lang="en-GB" dirty="0" smtClean="0"/>
              <a:t>Baselined </a:t>
            </a:r>
            <a:r>
              <a:rPr lang="en-GB" dirty="0"/>
              <a:t>ground stations are those at Goldstone (US), Canberra (Australia) and Madrid (</a:t>
            </a:r>
            <a:r>
              <a:rPr lang="en-GB" dirty="0" smtClean="0"/>
              <a:t>Spain)</a:t>
            </a:r>
          </a:p>
          <a:p>
            <a:pPr lvl="1"/>
            <a:r>
              <a:rPr lang="en-GB" dirty="0" smtClean="0"/>
              <a:t>This study </a:t>
            </a:r>
            <a:r>
              <a:rPr lang="en-GB" dirty="0"/>
              <a:t>to address the feasibility of using </a:t>
            </a:r>
            <a:r>
              <a:rPr lang="en-GB" dirty="0" smtClean="0"/>
              <a:t>GHY-06 </a:t>
            </a:r>
            <a:r>
              <a:rPr lang="en-GB" dirty="0"/>
              <a:t>as either a replacement or back-up European ground station for the </a:t>
            </a:r>
            <a:r>
              <a:rPr lang="en-GB" dirty="0" smtClean="0"/>
              <a:t>Orion EM-1 mission</a:t>
            </a:r>
          </a:p>
          <a:p>
            <a:pPr lvl="1"/>
            <a:r>
              <a:rPr lang="en-GB" dirty="0" smtClean="0"/>
              <a:t>UK initiative</a:t>
            </a:r>
          </a:p>
          <a:p>
            <a:r>
              <a:rPr lang="en-GB" dirty="0" smtClean="0"/>
              <a:t>Study consortium</a:t>
            </a:r>
          </a:p>
          <a:p>
            <a:pPr lvl="1"/>
            <a:r>
              <a:rPr lang="en-GB" dirty="0" smtClean="0"/>
              <a:t>Study led and co-ordinated by QinetiQ Ltd (Space UK business)</a:t>
            </a:r>
          </a:p>
          <a:p>
            <a:pPr lvl="1"/>
            <a:r>
              <a:rPr lang="en-GB" dirty="0" err="1" smtClean="0"/>
              <a:t>Goonhilly</a:t>
            </a:r>
            <a:r>
              <a:rPr lang="en-GB" dirty="0" smtClean="0"/>
              <a:t> </a:t>
            </a:r>
            <a:r>
              <a:rPr lang="en-GB" dirty="0"/>
              <a:t>Earth </a:t>
            </a:r>
            <a:r>
              <a:rPr lang="en-GB" dirty="0" smtClean="0"/>
              <a:t>Station Ltd (GES)  - owner and </a:t>
            </a:r>
            <a:r>
              <a:rPr lang="en-GB" dirty="0"/>
              <a:t>operator of </a:t>
            </a:r>
            <a:r>
              <a:rPr lang="en-GB" dirty="0" err="1"/>
              <a:t>Goonhilly</a:t>
            </a:r>
            <a:r>
              <a:rPr lang="en-GB" dirty="0"/>
              <a:t> Earth </a:t>
            </a:r>
            <a:r>
              <a:rPr lang="en-GB" dirty="0" smtClean="0"/>
              <a:t>Station</a:t>
            </a:r>
            <a:endParaRPr lang="en-GB" dirty="0"/>
          </a:p>
          <a:p>
            <a:pPr lvl="1"/>
            <a:r>
              <a:rPr lang="en-GB" dirty="0" smtClean="0"/>
              <a:t>BAE </a:t>
            </a:r>
            <a:r>
              <a:rPr lang="en-GB" dirty="0"/>
              <a:t>Systems </a:t>
            </a:r>
            <a:r>
              <a:rPr lang="en-GB" dirty="0" smtClean="0"/>
              <a:t>Applied Intelligence Ltd </a:t>
            </a:r>
            <a:r>
              <a:rPr lang="en-GB" dirty="0"/>
              <a:t>(</a:t>
            </a:r>
            <a:r>
              <a:rPr lang="en-GB" dirty="0" smtClean="0"/>
              <a:t>BAES) - responsible </a:t>
            </a:r>
            <a:r>
              <a:rPr lang="en-GB" dirty="0"/>
              <a:t>for the baseband element of the </a:t>
            </a:r>
            <a:r>
              <a:rPr lang="en-GB" dirty="0" smtClean="0"/>
              <a:t>upgrade, based </a:t>
            </a:r>
            <a:r>
              <a:rPr lang="en-GB" dirty="0"/>
              <a:t>on </a:t>
            </a:r>
            <a:r>
              <a:rPr lang="en-GB" dirty="0" smtClean="0"/>
              <a:t>the </a:t>
            </a:r>
            <a:r>
              <a:rPr lang="en-GB" dirty="0"/>
              <a:t>TTCP </a:t>
            </a:r>
            <a:r>
              <a:rPr lang="en-GB" dirty="0" smtClean="0"/>
              <a:t>system</a:t>
            </a:r>
          </a:p>
        </p:txBody>
      </p:sp>
      <p:sp>
        <p:nvSpPr>
          <p:cNvPr id="8" name="Slide Number Placeholder 4"/>
          <p:cNvSpPr>
            <a:spLocks noGrp="1"/>
          </p:cNvSpPr>
          <p:nvPr>
            <p:ph type="sldNum" sz="quarter" idx="4"/>
          </p:nvPr>
        </p:nvSpPr>
        <p:spPr/>
        <p:txBody>
          <a:bodyPr/>
          <a:lstStyle/>
          <a:p>
            <a:fld id="{84D111C9-AE51-4082-9409-505987EEA9A7}" type="slidenum">
              <a:rPr lang="en-GB" smtClean="0"/>
              <a:pPr/>
              <a:t>4</a:t>
            </a:fld>
            <a:endParaRPr lang="en-GB" dirty="0"/>
          </a:p>
        </p:txBody>
      </p:sp>
      <p:sp>
        <p:nvSpPr>
          <p:cNvPr id="12" name="Rectangle 11"/>
          <p:cNvSpPr/>
          <p:nvPr/>
        </p:nvSpPr>
        <p:spPr bwMode="auto">
          <a:xfrm>
            <a:off x="441326" y="4873254"/>
            <a:ext cx="8019108" cy="541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431789" algn="ctr">
              <a:lnSpc>
                <a:spcPct val="90000"/>
              </a:lnSpc>
              <a:defRPr/>
            </a:pPr>
            <a:endParaRPr lang="en-GB" sz="1800" b="1" dirty="0">
              <a:solidFill>
                <a:srgbClr val="FFFFFF"/>
              </a:solidFill>
              <a:ea typeface="Geneva" charset="0"/>
              <a:cs typeface="Geneva" charset="0"/>
            </a:endParaRPr>
          </a:p>
        </p:txBody>
      </p:sp>
      <p:sp>
        <p:nvSpPr>
          <p:cNvPr id="14" name="Content Placeholder 5"/>
          <p:cNvSpPr txBox="1">
            <a:spLocks/>
          </p:cNvSpPr>
          <p:nvPr/>
        </p:nvSpPr>
        <p:spPr>
          <a:xfrm>
            <a:off x="432000" y="1916833"/>
            <a:ext cx="4140000" cy="3394472"/>
          </a:xfrm>
          <a:prstGeom prst="rect">
            <a:avLst/>
          </a:prstGeom>
        </p:spPr>
        <p:txBody>
          <a:bodyPr vert="horz" wrap="square" lIns="0" tIns="0" rIns="0" bIns="0" rtlCol="0" anchor="t" anchorCtr="0">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ts val="2000"/>
              </a:lnSpc>
              <a:spcBef>
                <a:spcPts val="0"/>
              </a:spcBef>
              <a:spcAft>
                <a:spcPts val="600"/>
              </a:spcAft>
              <a:buFontTx/>
              <a:buNone/>
              <a:defRPr sz="1800" kern="1200">
                <a:solidFill>
                  <a:schemeClr val="tx1"/>
                </a:solidFill>
                <a:latin typeface="+mn-lt"/>
                <a:ea typeface="+mn-ea"/>
                <a:cs typeface="+mn-cs"/>
              </a:defRPr>
            </a:lvl2pPr>
            <a:lvl3pPr marL="160338" indent="-160338" algn="l" defTabSz="914400" rtl="0" eaLnBrk="1" latinLnBrk="0" hangingPunct="1">
              <a:lnSpc>
                <a:spcPts val="2000"/>
              </a:lnSpc>
              <a:spcBef>
                <a:spcPts val="0"/>
              </a:spcBef>
              <a:spcAft>
                <a:spcPts val="6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3pPr>
            <a:lvl4pPr marL="384175" indent="-203200"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573088" indent="-174625"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ts val="2600"/>
              </a:lnSpc>
              <a:spcBef>
                <a:spcPct val="0"/>
              </a:spcBef>
              <a:buClr>
                <a:srgbClr val="04BCF7"/>
              </a:buClr>
              <a:buNone/>
            </a:pPr>
            <a:endParaRPr lang="en-GB" sz="1400" dirty="0">
              <a:solidFill>
                <a:srgbClr val="000000"/>
              </a:solidFill>
            </a:endParaRPr>
          </a:p>
        </p:txBody>
      </p:sp>
    </p:spTree>
    <p:extLst>
      <p:ext uri="{BB962C8B-B14F-4D97-AF65-F5344CB8AC3E}">
        <p14:creationId xmlns:p14="http://schemas.microsoft.com/office/powerpoint/2010/main" val="396926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Product Tree</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40</a:t>
            </a:fld>
            <a:endParaRPr lang="en-GB"/>
          </a:p>
        </p:txBody>
      </p:sp>
      <p:grpSp>
        <p:nvGrpSpPr>
          <p:cNvPr id="6" name="Group 5"/>
          <p:cNvGrpSpPr/>
          <p:nvPr/>
        </p:nvGrpSpPr>
        <p:grpSpPr>
          <a:xfrm>
            <a:off x="963847" y="630388"/>
            <a:ext cx="7611594" cy="5627304"/>
            <a:chOff x="944113" y="300490"/>
            <a:chExt cx="7611594" cy="5627304"/>
          </a:xfrm>
        </p:grpSpPr>
        <p:grpSp>
          <p:nvGrpSpPr>
            <p:cNvPr id="8" name="Group 7"/>
            <p:cNvGrpSpPr/>
            <p:nvPr/>
          </p:nvGrpSpPr>
          <p:grpSpPr>
            <a:xfrm>
              <a:off x="959152" y="300490"/>
              <a:ext cx="7558220" cy="5583741"/>
              <a:chOff x="953276" y="272732"/>
              <a:chExt cx="7558220" cy="5583741"/>
            </a:xfrm>
          </p:grpSpPr>
          <p:cxnSp>
            <p:nvCxnSpPr>
              <p:cNvPr id="56" name="Straight Connector 55"/>
              <p:cNvCxnSpPr/>
              <p:nvPr/>
            </p:nvCxnSpPr>
            <p:spPr>
              <a:xfrm>
                <a:off x="2920957" y="701696"/>
                <a:ext cx="44812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30230" y="272732"/>
                <a:ext cx="2264443" cy="230832"/>
              </a:xfrm>
              <a:prstGeom prst="rect">
                <a:avLst/>
              </a:prstGeom>
              <a:noFill/>
              <a:ln>
                <a:solidFill>
                  <a:schemeClr val="tx1"/>
                </a:solidFill>
              </a:ln>
              <a:effectLst/>
            </p:spPr>
            <p:txBody>
              <a:bodyPr wrap="square" rtlCol="0">
                <a:spAutoFit/>
              </a:bodyPr>
              <a:lstStyle/>
              <a:p>
                <a:pPr algn="ctr"/>
                <a:r>
                  <a:rPr lang="en-GB" sz="900" dirty="0" smtClean="0"/>
                  <a:t>Goonhilly-6 Antenna Upgrade</a:t>
                </a:r>
                <a:endParaRPr lang="en-GB" sz="900" dirty="0"/>
              </a:p>
            </p:txBody>
          </p:sp>
          <p:sp>
            <p:nvSpPr>
              <p:cNvPr id="58" name="TextBox 57"/>
              <p:cNvSpPr txBox="1"/>
              <p:nvPr/>
            </p:nvSpPr>
            <p:spPr>
              <a:xfrm>
                <a:off x="2013480" y="943290"/>
                <a:ext cx="1796026" cy="215444"/>
              </a:xfrm>
              <a:prstGeom prst="rect">
                <a:avLst/>
              </a:prstGeom>
              <a:noFill/>
              <a:ln>
                <a:solidFill>
                  <a:schemeClr val="tx1"/>
                </a:solidFill>
              </a:ln>
              <a:effectLst/>
            </p:spPr>
            <p:txBody>
              <a:bodyPr wrap="square" rtlCol="0">
                <a:spAutoFit/>
              </a:bodyPr>
              <a:lstStyle/>
              <a:p>
                <a:pPr algn="ctr"/>
                <a:r>
                  <a:rPr lang="en-GB" sz="800" dirty="0" smtClean="0"/>
                  <a:t>GHY-06 Antenna System</a:t>
                </a:r>
                <a:endParaRPr lang="en-GB" sz="800" dirty="0"/>
              </a:p>
            </p:txBody>
          </p:sp>
          <p:sp>
            <p:nvSpPr>
              <p:cNvPr id="59" name="TextBox 58"/>
              <p:cNvSpPr txBox="1"/>
              <p:nvPr/>
            </p:nvSpPr>
            <p:spPr>
              <a:xfrm>
                <a:off x="6506827" y="951848"/>
                <a:ext cx="1790766" cy="338554"/>
              </a:xfrm>
              <a:prstGeom prst="rect">
                <a:avLst/>
              </a:prstGeom>
              <a:noFill/>
              <a:ln>
                <a:solidFill>
                  <a:schemeClr val="tx1"/>
                </a:solidFill>
              </a:ln>
              <a:effectLst/>
            </p:spPr>
            <p:txBody>
              <a:bodyPr wrap="square" rtlCol="0">
                <a:spAutoFit/>
              </a:bodyPr>
              <a:lstStyle/>
              <a:p>
                <a:pPr algn="ctr"/>
                <a:r>
                  <a:rPr lang="en-GB" sz="800" dirty="0" smtClean="0"/>
                  <a:t>Ground Station Infrastructure and Auxiliary Equipment</a:t>
                </a:r>
                <a:endParaRPr lang="en-GB" sz="800" dirty="0"/>
              </a:p>
            </p:txBody>
          </p:sp>
          <p:sp>
            <p:nvSpPr>
              <p:cNvPr id="60" name="TextBox 59"/>
              <p:cNvSpPr txBox="1"/>
              <p:nvPr/>
            </p:nvSpPr>
            <p:spPr>
              <a:xfrm>
                <a:off x="1214670" y="1594422"/>
                <a:ext cx="1191214" cy="338554"/>
              </a:xfrm>
              <a:prstGeom prst="rect">
                <a:avLst/>
              </a:prstGeom>
              <a:noFill/>
              <a:ln>
                <a:solidFill>
                  <a:schemeClr val="tx1"/>
                </a:solidFill>
              </a:ln>
              <a:effectLst/>
            </p:spPr>
            <p:txBody>
              <a:bodyPr wrap="square" rtlCol="0">
                <a:spAutoFit/>
              </a:bodyPr>
              <a:lstStyle/>
              <a:p>
                <a:pPr algn="ctr"/>
                <a:r>
                  <a:rPr lang="en-GB" sz="800" dirty="0" smtClean="0"/>
                  <a:t>Reflector Assembly (Primary &amp; Secondary)</a:t>
                </a:r>
              </a:p>
            </p:txBody>
          </p:sp>
          <p:sp>
            <p:nvSpPr>
              <p:cNvPr id="61" name="TextBox 60"/>
              <p:cNvSpPr txBox="1"/>
              <p:nvPr/>
            </p:nvSpPr>
            <p:spPr>
              <a:xfrm>
                <a:off x="1222466" y="2102862"/>
                <a:ext cx="1101026" cy="338554"/>
              </a:xfrm>
              <a:prstGeom prst="rect">
                <a:avLst/>
              </a:prstGeom>
              <a:noFill/>
              <a:ln>
                <a:solidFill>
                  <a:schemeClr val="tx1"/>
                </a:solidFill>
              </a:ln>
              <a:effectLst/>
            </p:spPr>
            <p:txBody>
              <a:bodyPr wrap="square" rtlCol="0">
                <a:spAutoFit/>
              </a:bodyPr>
              <a:lstStyle/>
              <a:p>
                <a:pPr algn="ctr"/>
                <a:r>
                  <a:rPr lang="en-GB" sz="800" dirty="0" smtClean="0"/>
                  <a:t>Antenna Support Structure</a:t>
                </a:r>
              </a:p>
            </p:txBody>
          </p:sp>
          <p:sp>
            <p:nvSpPr>
              <p:cNvPr id="62" name="TextBox 61"/>
              <p:cNvSpPr txBox="1"/>
              <p:nvPr/>
            </p:nvSpPr>
            <p:spPr>
              <a:xfrm>
                <a:off x="2621909" y="2432188"/>
                <a:ext cx="504055" cy="215444"/>
              </a:xfrm>
              <a:prstGeom prst="rect">
                <a:avLst/>
              </a:prstGeom>
              <a:noFill/>
              <a:ln>
                <a:solidFill>
                  <a:schemeClr val="tx1"/>
                </a:solidFill>
              </a:ln>
              <a:effectLst/>
            </p:spPr>
            <p:txBody>
              <a:bodyPr wrap="square" rtlCol="0">
                <a:spAutoFit/>
              </a:bodyPr>
              <a:lstStyle/>
              <a:p>
                <a:pPr algn="ctr"/>
                <a:r>
                  <a:rPr lang="en-GB" sz="800" dirty="0" smtClean="0"/>
                  <a:t>X-band</a:t>
                </a:r>
                <a:endParaRPr lang="en-GB" sz="800" dirty="0"/>
              </a:p>
            </p:txBody>
          </p:sp>
          <p:sp>
            <p:nvSpPr>
              <p:cNvPr id="63" name="TextBox 62"/>
              <p:cNvSpPr txBox="1"/>
              <p:nvPr/>
            </p:nvSpPr>
            <p:spPr>
              <a:xfrm>
                <a:off x="1713366" y="3525212"/>
                <a:ext cx="1385035" cy="215444"/>
              </a:xfrm>
              <a:prstGeom prst="rect">
                <a:avLst/>
              </a:prstGeom>
              <a:noFill/>
              <a:ln>
                <a:solidFill>
                  <a:schemeClr val="tx1"/>
                </a:solidFill>
              </a:ln>
              <a:effectLst/>
            </p:spPr>
            <p:txBody>
              <a:bodyPr wrap="square" rtlCol="0">
                <a:spAutoFit/>
              </a:bodyPr>
              <a:lstStyle/>
              <a:p>
                <a:pPr algn="ctr"/>
                <a:r>
                  <a:rPr lang="en-GB" sz="800" dirty="0" smtClean="0"/>
                  <a:t>Antenna Control System</a:t>
                </a:r>
              </a:p>
            </p:txBody>
          </p:sp>
          <p:sp>
            <p:nvSpPr>
              <p:cNvPr id="64" name="TextBox 63"/>
              <p:cNvSpPr txBox="1"/>
              <p:nvPr/>
            </p:nvSpPr>
            <p:spPr>
              <a:xfrm>
                <a:off x="3637800" y="1593626"/>
                <a:ext cx="1101026" cy="338554"/>
              </a:xfrm>
              <a:prstGeom prst="rect">
                <a:avLst/>
              </a:prstGeom>
              <a:noFill/>
              <a:ln>
                <a:solidFill>
                  <a:schemeClr val="tx1"/>
                </a:solidFill>
              </a:ln>
              <a:effectLst/>
            </p:spPr>
            <p:txBody>
              <a:bodyPr wrap="square" rtlCol="0">
                <a:spAutoFit/>
              </a:bodyPr>
              <a:lstStyle/>
              <a:p>
                <a:pPr algn="ctr"/>
                <a:r>
                  <a:rPr lang="en-GB" sz="800" dirty="0" smtClean="0"/>
                  <a:t>Monitoring and Control Sub-System</a:t>
                </a:r>
                <a:endParaRPr lang="en-GB" sz="800" dirty="0"/>
              </a:p>
            </p:txBody>
          </p:sp>
          <p:sp>
            <p:nvSpPr>
              <p:cNvPr id="65" name="TextBox 64"/>
              <p:cNvSpPr txBox="1"/>
              <p:nvPr/>
            </p:nvSpPr>
            <p:spPr>
              <a:xfrm>
                <a:off x="1203355" y="4816531"/>
                <a:ext cx="1612450" cy="215444"/>
              </a:xfrm>
              <a:prstGeom prst="rect">
                <a:avLst/>
              </a:prstGeom>
              <a:noFill/>
              <a:ln>
                <a:solidFill>
                  <a:schemeClr val="tx1"/>
                </a:solidFill>
              </a:ln>
              <a:effectLst/>
            </p:spPr>
            <p:txBody>
              <a:bodyPr wrap="square" rtlCol="0">
                <a:spAutoFit/>
              </a:bodyPr>
              <a:lstStyle/>
              <a:p>
                <a:pPr algn="ctr"/>
                <a:r>
                  <a:rPr lang="en-GB" sz="800" dirty="0" smtClean="0"/>
                  <a:t>Frequency Converters (Up/Down)</a:t>
                </a:r>
                <a:endParaRPr lang="en-GB" sz="800" dirty="0"/>
              </a:p>
            </p:txBody>
          </p:sp>
          <p:sp>
            <p:nvSpPr>
              <p:cNvPr id="66" name="TextBox 65"/>
              <p:cNvSpPr txBox="1"/>
              <p:nvPr/>
            </p:nvSpPr>
            <p:spPr>
              <a:xfrm>
                <a:off x="1203354" y="5219968"/>
                <a:ext cx="1612451" cy="215444"/>
              </a:xfrm>
              <a:prstGeom prst="rect">
                <a:avLst/>
              </a:prstGeom>
              <a:noFill/>
              <a:ln>
                <a:solidFill>
                  <a:schemeClr val="tx1"/>
                </a:solidFill>
              </a:ln>
              <a:effectLst/>
            </p:spPr>
            <p:txBody>
              <a:bodyPr wrap="square" rtlCol="0">
                <a:spAutoFit/>
              </a:bodyPr>
              <a:lstStyle/>
              <a:p>
                <a:pPr algn="ctr"/>
                <a:r>
                  <a:rPr lang="en-GB" sz="800" dirty="0" smtClean="0"/>
                  <a:t>High Power Amplifiers (HPAs)</a:t>
                </a:r>
                <a:endParaRPr lang="en-GB" sz="800" dirty="0"/>
              </a:p>
            </p:txBody>
          </p:sp>
          <p:sp>
            <p:nvSpPr>
              <p:cNvPr id="67" name="TextBox 66"/>
              <p:cNvSpPr txBox="1"/>
              <p:nvPr/>
            </p:nvSpPr>
            <p:spPr>
              <a:xfrm>
                <a:off x="1211154" y="5641029"/>
                <a:ext cx="1604651" cy="215444"/>
              </a:xfrm>
              <a:prstGeom prst="rect">
                <a:avLst/>
              </a:prstGeom>
              <a:noFill/>
              <a:ln>
                <a:solidFill>
                  <a:schemeClr val="tx1"/>
                </a:solidFill>
              </a:ln>
              <a:effectLst/>
            </p:spPr>
            <p:txBody>
              <a:bodyPr wrap="square" rtlCol="0">
                <a:spAutoFit/>
              </a:bodyPr>
              <a:lstStyle/>
              <a:p>
                <a:pPr algn="ctr"/>
                <a:r>
                  <a:rPr lang="en-GB" sz="800" dirty="0" smtClean="0"/>
                  <a:t>Low Noise Amplifiers (LNAs)</a:t>
                </a:r>
                <a:endParaRPr lang="en-GB" sz="800" dirty="0"/>
              </a:p>
            </p:txBody>
          </p:sp>
          <p:sp>
            <p:nvSpPr>
              <p:cNvPr id="68" name="TextBox 67"/>
              <p:cNvSpPr txBox="1"/>
              <p:nvPr/>
            </p:nvSpPr>
            <p:spPr>
              <a:xfrm>
                <a:off x="5650769" y="2131456"/>
                <a:ext cx="950699" cy="338554"/>
              </a:xfrm>
              <a:prstGeom prst="rect">
                <a:avLst/>
              </a:prstGeom>
              <a:noFill/>
              <a:ln>
                <a:solidFill>
                  <a:schemeClr val="tx1"/>
                </a:solidFill>
              </a:ln>
              <a:effectLst/>
            </p:spPr>
            <p:txBody>
              <a:bodyPr wrap="square" rtlCol="0">
                <a:spAutoFit/>
              </a:bodyPr>
              <a:lstStyle/>
              <a:p>
                <a:pPr algn="ctr"/>
                <a:r>
                  <a:rPr lang="en-GB" sz="800" dirty="0" smtClean="0"/>
                  <a:t>RF Receive and Test Sub-Systems</a:t>
                </a:r>
                <a:endParaRPr lang="en-GB" sz="800" dirty="0"/>
              </a:p>
            </p:txBody>
          </p:sp>
          <p:sp>
            <p:nvSpPr>
              <p:cNvPr id="69" name="TextBox 68"/>
              <p:cNvSpPr txBox="1"/>
              <p:nvPr/>
            </p:nvSpPr>
            <p:spPr>
              <a:xfrm>
                <a:off x="7402210" y="1576557"/>
                <a:ext cx="1085430" cy="215444"/>
              </a:xfrm>
              <a:prstGeom prst="rect">
                <a:avLst/>
              </a:prstGeom>
              <a:noFill/>
              <a:ln>
                <a:solidFill>
                  <a:schemeClr val="tx1"/>
                </a:solidFill>
              </a:ln>
              <a:effectLst/>
            </p:spPr>
            <p:txBody>
              <a:bodyPr wrap="square" rtlCol="0">
                <a:spAutoFit/>
              </a:bodyPr>
              <a:lstStyle/>
              <a:p>
                <a:pPr algn="ctr"/>
                <a:r>
                  <a:rPr lang="en-GB" sz="800" dirty="0" smtClean="0"/>
                  <a:t>Buildings</a:t>
                </a:r>
                <a:endParaRPr lang="en-GB" sz="800" dirty="0"/>
              </a:p>
            </p:txBody>
          </p:sp>
          <p:sp>
            <p:nvSpPr>
              <p:cNvPr id="70" name="TextBox 69"/>
              <p:cNvSpPr txBox="1"/>
              <p:nvPr/>
            </p:nvSpPr>
            <p:spPr>
              <a:xfrm>
                <a:off x="7407687" y="1995140"/>
                <a:ext cx="1085430" cy="215444"/>
              </a:xfrm>
              <a:prstGeom prst="rect">
                <a:avLst/>
              </a:prstGeom>
              <a:noFill/>
              <a:ln>
                <a:solidFill>
                  <a:schemeClr val="tx1"/>
                </a:solidFill>
              </a:ln>
              <a:effectLst/>
            </p:spPr>
            <p:txBody>
              <a:bodyPr wrap="square" rtlCol="0">
                <a:spAutoFit/>
              </a:bodyPr>
              <a:lstStyle/>
              <a:p>
                <a:pPr algn="ctr"/>
                <a:r>
                  <a:rPr lang="en-GB" sz="800" dirty="0" smtClean="0"/>
                  <a:t>Air Conditioning</a:t>
                </a:r>
              </a:p>
            </p:txBody>
          </p:sp>
          <p:sp>
            <p:nvSpPr>
              <p:cNvPr id="71" name="TextBox 70"/>
              <p:cNvSpPr txBox="1"/>
              <p:nvPr/>
            </p:nvSpPr>
            <p:spPr>
              <a:xfrm>
                <a:off x="7407687" y="2370725"/>
                <a:ext cx="1085430" cy="215444"/>
              </a:xfrm>
              <a:prstGeom prst="rect">
                <a:avLst/>
              </a:prstGeom>
              <a:noFill/>
              <a:ln>
                <a:solidFill>
                  <a:schemeClr val="tx1"/>
                </a:solidFill>
              </a:ln>
              <a:effectLst/>
            </p:spPr>
            <p:txBody>
              <a:bodyPr wrap="square" rtlCol="0">
                <a:spAutoFit/>
              </a:bodyPr>
              <a:lstStyle/>
              <a:p>
                <a:pPr algn="ctr"/>
                <a:r>
                  <a:rPr lang="en-GB" sz="800" dirty="0" smtClean="0"/>
                  <a:t>Power Supplies</a:t>
                </a:r>
                <a:endParaRPr lang="en-GB" sz="800" dirty="0"/>
              </a:p>
            </p:txBody>
          </p:sp>
          <p:sp>
            <p:nvSpPr>
              <p:cNvPr id="72" name="TextBox 71"/>
              <p:cNvSpPr txBox="1"/>
              <p:nvPr/>
            </p:nvSpPr>
            <p:spPr>
              <a:xfrm>
                <a:off x="7425344" y="2763876"/>
                <a:ext cx="1073250" cy="215444"/>
              </a:xfrm>
              <a:prstGeom prst="rect">
                <a:avLst/>
              </a:prstGeom>
              <a:noFill/>
              <a:ln>
                <a:solidFill>
                  <a:schemeClr val="tx1"/>
                </a:solidFill>
              </a:ln>
              <a:effectLst/>
            </p:spPr>
            <p:txBody>
              <a:bodyPr wrap="square" rtlCol="0">
                <a:spAutoFit/>
              </a:bodyPr>
              <a:lstStyle/>
              <a:p>
                <a:pPr algn="ctr"/>
                <a:r>
                  <a:rPr lang="en-GB" sz="800" dirty="0" smtClean="0"/>
                  <a:t>Pressure Control</a:t>
                </a:r>
                <a:endParaRPr lang="en-GB" sz="800" dirty="0"/>
              </a:p>
            </p:txBody>
          </p:sp>
          <p:cxnSp>
            <p:nvCxnSpPr>
              <p:cNvPr id="73" name="Straight Connector 72"/>
              <p:cNvCxnSpPr>
                <a:stCxn id="57" idx="2"/>
              </p:cNvCxnSpPr>
              <p:nvPr/>
            </p:nvCxnSpPr>
            <p:spPr>
              <a:xfrm>
                <a:off x="4362452" y="503564"/>
                <a:ext cx="0" cy="198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53276" y="1376580"/>
                <a:ext cx="0" cy="4372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24510" y="1921664"/>
                <a:ext cx="0" cy="80385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145510" y="1290402"/>
                <a:ext cx="0" cy="4440357"/>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214670" y="2640766"/>
                <a:ext cx="1110414" cy="215444"/>
              </a:xfrm>
              <a:prstGeom prst="rect">
                <a:avLst/>
              </a:prstGeom>
              <a:noFill/>
              <a:ln>
                <a:solidFill>
                  <a:schemeClr val="tx1"/>
                </a:solidFill>
              </a:ln>
              <a:effectLst/>
            </p:spPr>
            <p:txBody>
              <a:bodyPr wrap="square" rtlCol="0">
                <a:spAutoFit/>
              </a:bodyPr>
              <a:lstStyle/>
              <a:p>
                <a:pPr algn="ctr"/>
                <a:r>
                  <a:rPr lang="en-GB" sz="800" dirty="0" smtClean="0"/>
                  <a:t>Feed</a:t>
                </a:r>
                <a:endParaRPr lang="en-GB" sz="800" dirty="0"/>
              </a:p>
            </p:txBody>
          </p:sp>
          <p:sp>
            <p:nvSpPr>
              <p:cNvPr id="78" name="TextBox 77"/>
              <p:cNvSpPr txBox="1"/>
              <p:nvPr/>
            </p:nvSpPr>
            <p:spPr>
              <a:xfrm>
                <a:off x="1214670" y="3034258"/>
                <a:ext cx="1110414" cy="338554"/>
              </a:xfrm>
              <a:prstGeom prst="rect">
                <a:avLst/>
              </a:prstGeom>
              <a:noFill/>
              <a:ln>
                <a:solidFill>
                  <a:schemeClr val="tx1"/>
                </a:solidFill>
              </a:ln>
              <a:effectLst/>
            </p:spPr>
            <p:txBody>
              <a:bodyPr wrap="square" rtlCol="0">
                <a:spAutoFit/>
              </a:bodyPr>
              <a:lstStyle/>
              <a:p>
                <a:pPr algn="ctr"/>
                <a:r>
                  <a:rPr lang="en-GB" sz="800" dirty="0" smtClean="0"/>
                  <a:t>Antenna Tracking and Steering System</a:t>
                </a:r>
                <a:endParaRPr lang="en-GB" sz="800" dirty="0"/>
              </a:p>
            </p:txBody>
          </p:sp>
          <p:sp>
            <p:nvSpPr>
              <p:cNvPr id="79" name="TextBox 78"/>
              <p:cNvSpPr txBox="1"/>
              <p:nvPr/>
            </p:nvSpPr>
            <p:spPr>
              <a:xfrm>
                <a:off x="1733597" y="3920880"/>
                <a:ext cx="1392367" cy="215444"/>
              </a:xfrm>
              <a:prstGeom prst="rect">
                <a:avLst/>
              </a:prstGeom>
              <a:noFill/>
              <a:ln>
                <a:solidFill>
                  <a:schemeClr val="tx1"/>
                </a:solidFill>
              </a:ln>
              <a:effectLst/>
            </p:spPr>
            <p:txBody>
              <a:bodyPr wrap="square" rtlCol="0">
                <a:spAutoFit/>
              </a:bodyPr>
              <a:lstStyle/>
              <a:p>
                <a:pPr algn="ctr"/>
                <a:r>
                  <a:rPr lang="en-GB" sz="800" dirty="0" smtClean="0"/>
                  <a:t>Servos (and Power Supplies)</a:t>
                </a:r>
              </a:p>
            </p:txBody>
          </p:sp>
          <p:sp>
            <p:nvSpPr>
              <p:cNvPr id="80" name="TextBox 79"/>
              <p:cNvSpPr txBox="1"/>
              <p:nvPr/>
            </p:nvSpPr>
            <p:spPr>
              <a:xfrm>
                <a:off x="1726478" y="4299671"/>
                <a:ext cx="1399466" cy="338554"/>
              </a:xfrm>
              <a:prstGeom prst="rect">
                <a:avLst/>
              </a:prstGeom>
              <a:noFill/>
              <a:ln>
                <a:solidFill>
                  <a:schemeClr val="tx1"/>
                </a:solidFill>
              </a:ln>
              <a:effectLst/>
            </p:spPr>
            <p:txBody>
              <a:bodyPr wrap="square" rtlCol="0">
                <a:spAutoFit/>
              </a:bodyPr>
              <a:lstStyle/>
              <a:p>
                <a:pPr algn="ctr"/>
                <a:r>
                  <a:rPr lang="en-GB" sz="800" dirty="0" smtClean="0"/>
                  <a:t>Azimuth and Elevation Drive Sub-Systems</a:t>
                </a:r>
              </a:p>
            </p:txBody>
          </p:sp>
          <p:sp>
            <p:nvSpPr>
              <p:cNvPr id="81" name="TextBox 80"/>
              <p:cNvSpPr txBox="1"/>
              <p:nvPr/>
            </p:nvSpPr>
            <p:spPr>
              <a:xfrm>
                <a:off x="7412441" y="3157368"/>
                <a:ext cx="1099055" cy="215444"/>
              </a:xfrm>
              <a:prstGeom prst="rect">
                <a:avLst/>
              </a:prstGeom>
              <a:noFill/>
              <a:ln>
                <a:solidFill>
                  <a:schemeClr val="tx1"/>
                </a:solidFill>
              </a:ln>
              <a:effectLst/>
            </p:spPr>
            <p:txBody>
              <a:bodyPr wrap="square" rtlCol="0">
                <a:spAutoFit/>
              </a:bodyPr>
              <a:lstStyle/>
              <a:p>
                <a:pPr algn="ctr"/>
                <a:r>
                  <a:rPr lang="en-GB" sz="800" dirty="0" smtClean="0"/>
                  <a:t>Communication Links</a:t>
                </a:r>
                <a:endParaRPr lang="en-GB" sz="800" dirty="0"/>
              </a:p>
            </p:txBody>
          </p:sp>
          <p:cxnSp>
            <p:nvCxnSpPr>
              <p:cNvPr id="82" name="Straight Connector 81"/>
              <p:cNvCxnSpPr/>
              <p:nvPr/>
            </p:nvCxnSpPr>
            <p:spPr>
              <a:xfrm>
                <a:off x="7402210" y="701696"/>
                <a:ext cx="0" cy="237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618095" y="3632009"/>
                <a:ext cx="142873"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142758" y="1594422"/>
                <a:ext cx="1089170" cy="338554"/>
              </a:xfrm>
              <a:prstGeom prst="rect">
                <a:avLst/>
              </a:prstGeom>
              <a:noFill/>
              <a:ln>
                <a:solidFill>
                  <a:schemeClr val="tx1"/>
                </a:solidFill>
              </a:ln>
              <a:effectLst/>
            </p:spPr>
            <p:txBody>
              <a:bodyPr wrap="square" rtlCol="0">
                <a:spAutoFit/>
              </a:bodyPr>
              <a:lstStyle/>
              <a:p>
                <a:pPr algn="ctr"/>
                <a:r>
                  <a:rPr lang="en-GB" sz="800" dirty="0" smtClean="0"/>
                  <a:t>Test and Calibration Equipment</a:t>
                </a:r>
              </a:p>
            </p:txBody>
          </p:sp>
        </p:grpSp>
        <p:sp>
          <p:nvSpPr>
            <p:cNvPr id="9" name="TextBox 8"/>
            <p:cNvSpPr txBox="1"/>
            <p:nvPr/>
          </p:nvSpPr>
          <p:spPr>
            <a:xfrm>
              <a:off x="7766844" y="3552970"/>
              <a:ext cx="776334" cy="215444"/>
            </a:xfrm>
            <a:prstGeom prst="rect">
              <a:avLst/>
            </a:prstGeom>
            <a:noFill/>
            <a:ln>
              <a:solidFill>
                <a:schemeClr val="tx1"/>
              </a:solidFill>
            </a:ln>
            <a:effectLst/>
          </p:spPr>
          <p:txBody>
            <a:bodyPr wrap="square" rtlCol="0">
              <a:spAutoFit/>
            </a:bodyPr>
            <a:lstStyle/>
            <a:p>
              <a:pPr algn="ctr"/>
              <a:r>
                <a:rPr lang="en-GB" sz="800" dirty="0" smtClean="0"/>
                <a:t>Intra-Site</a:t>
              </a:r>
              <a:endParaRPr lang="en-GB" sz="800" dirty="0"/>
            </a:p>
          </p:txBody>
        </p:sp>
        <p:sp>
          <p:nvSpPr>
            <p:cNvPr id="10" name="TextBox 9"/>
            <p:cNvSpPr txBox="1"/>
            <p:nvPr/>
          </p:nvSpPr>
          <p:spPr>
            <a:xfrm>
              <a:off x="7766843" y="3936394"/>
              <a:ext cx="776335" cy="215444"/>
            </a:xfrm>
            <a:prstGeom prst="rect">
              <a:avLst/>
            </a:prstGeom>
            <a:noFill/>
            <a:ln>
              <a:solidFill>
                <a:schemeClr val="tx1"/>
              </a:solidFill>
            </a:ln>
            <a:effectLst/>
          </p:spPr>
          <p:txBody>
            <a:bodyPr wrap="square" rtlCol="0">
              <a:spAutoFit/>
            </a:bodyPr>
            <a:lstStyle/>
            <a:p>
              <a:pPr algn="ctr"/>
              <a:r>
                <a:rPr lang="en-GB" sz="800" dirty="0" smtClean="0"/>
                <a:t>External</a:t>
              </a:r>
              <a:endParaRPr lang="en-GB" sz="800" dirty="0"/>
            </a:p>
          </p:txBody>
        </p:sp>
        <p:sp>
          <p:nvSpPr>
            <p:cNvPr id="11" name="TextBox 10"/>
            <p:cNvSpPr txBox="1"/>
            <p:nvPr/>
          </p:nvSpPr>
          <p:spPr>
            <a:xfrm>
              <a:off x="7444122" y="4327429"/>
              <a:ext cx="1099055" cy="215444"/>
            </a:xfrm>
            <a:prstGeom prst="rect">
              <a:avLst/>
            </a:prstGeom>
            <a:noFill/>
            <a:ln>
              <a:solidFill>
                <a:schemeClr val="tx1"/>
              </a:solidFill>
            </a:ln>
            <a:effectLst/>
          </p:spPr>
          <p:txBody>
            <a:bodyPr wrap="square" rtlCol="0">
              <a:spAutoFit/>
            </a:bodyPr>
            <a:lstStyle/>
            <a:p>
              <a:pPr algn="ctr"/>
              <a:r>
                <a:rPr lang="en-GB" sz="800" dirty="0" smtClean="0"/>
                <a:t>Fire Alarms</a:t>
              </a:r>
              <a:endParaRPr lang="en-GB" sz="800" dirty="0"/>
            </a:p>
          </p:txBody>
        </p:sp>
        <p:sp>
          <p:nvSpPr>
            <p:cNvPr id="12" name="TextBox 11"/>
            <p:cNvSpPr txBox="1"/>
            <p:nvPr/>
          </p:nvSpPr>
          <p:spPr>
            <a:xfrm>
              <a:off x="7444122" y="4736567"/>
              <a:ext cx="1099055" cy="215444"/>
            </a:xfrm>
            <a:prstGeom prst="rect">
              <a:avLst/>
            </a:prstGeom>
            <a:noFill/>
            <a:ln>
              <a:solidFill>
                <a:schemeClr val="tx1"/>
              </a:solidFill>
            </a:ln>
            <a:effectLst/>
          </p:spPr>
          <p:txBody>
            <a:bodyPr wrap="square" rtlCol="0">
              <a:spAutoFit/>
            </a:bodyPr>
            <a:lstStyle/>
            <a:p>
              <a:pPr algn="ctr"/>
              <a:r>
                <a:rPr lang="en-GB" sz="800" dirty="0" smtClean="0"/>
                <a:t>Safety Systems</a:t>
              </a:r>
              <a:endParaRPr lang="en-GB" sz="800" dirty="0"/>
            </a:p>
          </p:txBody>
        </p:sp>
        <p:sp>
          <p:nvSpPr>
            <p:cNvPr id="13" name="TextBox 12"/>
            <p:cNvSpPr txBox="1"/>
            <p:nvPr/>
          </p:nvSpPr>
          <p:spPr>
            <a:xfrm>
              <a:off x="7444121" y="5141689"/>
              <a:ext cx="1099055" cy="215444"/>
            </a:xfrm>
            <a:prstGeom prst="rect">
              <a:avLst/>
            </a:prstGeom>
            <a:noFill/>
            <a:ln>
              <a:solidFill>
                <a:schemeClr val="tx1"/>
              </a:solidFill>
            </a:ln>
            <a:effectLst/>
          </p:spPr>
          <p:txBody>
            <a:bodyPr wrap="square" rtlCol="0">
              <a:spAutoFit/>
            </a:bodyPr>
            <a:lstStyle/>
            <a:p>
              <a:pPr algn="ctr"/>
              <a:r>
                <a:rPr lang="en-GB" sz="800" dirty="0" smtClean="0"/>
                <a:t>Security Equipment</a:t>
              </a:r>
              <a:endParaRPr lang="en-GB" sz="800" dirty="0"/>
            </a:p>
          </p:txBody>
        </p:sp>
        <p:sp>
          <p:nvSpPr>
            <p:cNvPr id="14" name="TextBox 13"/>
            <p:cNvSpPr txBox="1"/>
            <p:nvPr/>
          </p:nvSpPr>
          <p:spPr>
            <a:xfrm>
              <a:off x="7456652" y="5589240"/>
              <a:ext cx="1099055" cy="338554"/>
            </a:xfrm>
            <a:prstGeom prst="rect">
              <a:avLst/>
            </a:prstGeom>
            <a:noFill/>
            <a:ln>
              <a:solidFill>
                <a:schemeClr val="tx1"/>
              </a:solidFill>
            </a:ln>
            <a:effectLst/>
          </p:spPr>
          <p:txBody>
            <a:bodyPr wrap="square" rtlCol="0">
              <a:spAutoFit/>
            </a:bodyPr>
            <a:lstStyle/>
            <a:p>
              <a:pPr algn="ctr"/>
              <a:r>
                <a:rPr lang="en-GB" sz="800" dirty="0" smtClean="0"/>
                <a:t>Frequency &amp; Timing (F&amp;T)</a:t>
              </a:r>
              <a:endParaRPr lang="en-GB" sz="800" dirty="0"/>
            </a:p>
          </p:txBody>
        </p:sp>
        <p:cxnSp>
          <p:nvCxnSpPr>
            <p:cNvPr id="15" name="Straight Connector 14"/>
            <p:cNvCxnSpPr>
              <a:stCxn id="69" idx="1"/>
            </p:cNvCxnSpPr>
            <p:nvPr/>
          </p:nvCxnSpPr>
          <p:spPr>
            <a:xfrm flipH="1">
              <a:off x="7151387" y="1712037"/>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151386" y="2138265"/>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69766" y="2506205"/>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174520" y="2899356"/>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159645" y="3300493"/>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169765" y="4424135"/>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74520" y="4842604"/>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169764" y="5247726"/>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1"/>
            </p:cNvCxnSpPr>
            <p:nvPr/>
          </p:nvCxnSpPr>
          <p:spPr>
            <a:xfrm flipH="1">
              <a:off x="7159645" y="5758517"/>
              <a:ext cx="2970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623971" y="4044116"/>
              <a:ext cx="1428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3971" y="3400570"/>
              <a:ext cx="0" cy="643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59152" y="1412776"/>
              <a:ext cx="47535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26833" y="1175371"/>
              <a:ext cx="0" cy="237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01013" y="1960734"/>
              <a:ext cx="0" cy="356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12693" y="1406183"/>
              <a:ext cx="0" cy="198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80806" y="2325042"/>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26833" y="722304"/>
              <a:ext cx="0" cy="237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56859" y="1412314"/>
              <a:ext cx="0" cy="198132"/>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96742" y="2194132"/>
              <a:ext cx="776334" cy="215444"/>
            </a:xfrm>
            <a:prstGeom prst="rect">
              <a:avLst/>
            </a:prstGeom>
            <a:noFill/>
            <a:ln>
              <a:solidFill>
                <a:schemeClr val="tx1"/>
              </a:solidFill>
            </a:ln>
            <a:effectLst/>
          </p:spPr>
          <p:txBody>
            <a:bodyPr wrap="square" rtlCol="0">
              <a:spAutoFit/>
            </a:bodyPr>
            <a:lstStyle/>
            <a:p>
              <a:pPr algn="ctr"/>
              <a:r>
                <a:rPr lang="en-GB" sz="800" dirty="0" smtClean="0"/>
                <a:t>TTCP</a:t>
              </a:r>
              <a:endParaRPr lang="en-GB" sz="800" dirty="0"/>
            </a:p>
          </p:txBody>
        </p:sp>
        <p:sp>
          <p:nvSpPr>
            <p:cNvPr id="35" name="TextBox 34"/>
            <p:cNvSpPr txBox="1"/>
            <p:nvPr/>
          </p:nvSpPr>
          <p:spPr>
            <a:xfrm>
              <a:off x="4096742" y="2625581"/>
              <a:ext cx="907306" cy="338554"/>
            </a:xfrm>
            <a:prstGeom prst="rect">
              <a:avLst/>
            </a:prstGeom>
            <a:noFill/>
            <a:ln>
              <a:solidFill>
                <a:schemeClr val="tx1"/>
              </a:solidFill>
            </a:ln>
            <a:effectLst/>
          </p:spPr>
          <p:txBody>
            <a:bodyPr wrap="square" rtlCol="0">
              <a:spAutoFit/>
            </a:bodyPr>
            <a:lstStyle/>
            <a:p>
              <a:pPr algn="ctr"/>
              <a:r>
                <a:rPr lang="en-GB" sz="800" dirty="0" smtClean="0"/>
                <a:t>Other Baseband Equipment </a:t>
              </a:r>
              <a:endParaRPr lang="en-GB" sz="800" dirty="0"/>
            </a:p>
          </p:txBody>
        </p:sp>
        <p:cxnSp>
          <p:nvCxnSpPr>
            <p:cNvPr id="36" name="Straight Connector 35"/>
            <p:cNvCxnSpPr/>
            <p:nvPr/>
          </p:nvCxnSpPr>
          <p:spPr>
            <a:xfrm flipH="1">
              <a:off x="3840043" y="2301854"/>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830386" y="2753275"/>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63847" y="1790661"/>
              <a:ext cx="256699"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627784" y="2795472"/>
              <a:ext cx="504055" cy="215444"/>
            </a:xfrm>
            <a:prstGeom prst="rect">
              <a:avLst/>
            </a:prstGeom>
            <a:noFill/>
            <a:ln>
              <a:solidFill>
                <a:schemeClr val="tx1"/>
              </a:solidFill>
            </a:ln>
            <a:effectLst/>
          </p:spPr>
          <p:txBody>
            <a:bodyPr wrap="square" rtlCol="0">
              <a:spAutoFit/>
            </a:bodyPr>
            <a:lstStyle/>
            <a:p>
              <a:pPr algn="ctr"/>
              <a:r>
                <a:rPr lang="en-GB" sz="800" dirty="0"/>
                <a:t>S</a:t>
              </a:r>
              <a:r>
                <a:rPr lang="en-GB" sz="800" dirty="0" smtClean="0"/>
                <a:t>-band</a:t>
              </a:r>
              <a:endParaRPr lang="en-GB" sz="800" dirty="0"/>
            </a:p>
          </p:txBody>
        </p:sp>
        <p:sp>
          <p:nvSpPr>
            <p:cNvPr id="40" name="TextBox 39"/>
            <p:cNvSpPr txBox="1"/>
            <p:nvPr/>
          </p:nvSpPr>
          <p:spPr>
            <a:xfrm>
              <a:off x="3447852" y="4151838"/>
              <a:ext cx="648890" cy="215444"/>
            </a:xfrm>
            <a:prstGeom prst="rect">
              <a:avLst/>
            </a:prstGeom>
            <a:noFill/>
            <a:ln>
              <a:solidFill>
                <a:schemeClr val="tx1"/>
              </a:solidFill>
            </a:ln>
            <a:effectLst/>
          </p:spPr>
          <p:txBody>
            <a:bodyPr wrap="square" rtlCol="0">
              <a:spAutoFit/>
            </a:bodyPr>
            <a:lstStyle/>
            <a:p>
              <a:pPr algn="ctr"/>
              <a:r>
                <a:rPr lang="en-GB" sz="800" dirty="0" smtClean="0"/>
                <a:t>DC Motors</a:t>
              </a:r>
              <a:endParaRPr lang="en-GB" sz="800" dirty="0"/>
            </a:p>
          </p:txBody>
        </p:sp>
        <p:sp>
          <p:nvSpPr>
            <p:cNvPr id="41" name="TextBox 40"/>
            <p:cNvSpPr txBox="1"/>
            <p:nvPr/>
          </p:nvSpPr>
          <p:spPr>
            <a:xfrm>
              <a:off x="3438194" y="4521123"/>
              <a:ext cx="648891" cy="215444"/>
            </a:xfrm>
            <a:prstGeom prst="rect">
              <a:avLst/>
            </a:prstGeom>
            <a:noFill/>
            <a:ln>
              <a:solidFill>
                <a:schemeClr val="tx1"/>
              </a:solidFill>
            </a:ln>
            <a:effectLst/>
          </p:spPr>
          <p:txBody>
            <a:bodyPr wrap="square" rtlCol="0">
              <a:spAutoFit/>
            </a:bodyPr>
            <a:lstStyle/>
            <a:p>
              <a:pPr algn="ctr"/>
              <a:r>
                <a:rPr lang="en-GB" sz="800" dirty="0" smtClean="0"/>
                <a:t>Gearboxes</a:t>
              </a:r>
              <a:endParaRPr lang="en-GB" sz="800" dirty="0"/>
            </a:p>
          </p:txBody>
        </p:sp>
        <p:cxnSp>
          <p:nvCxnSpPr>
            <p:cNvPr id="42" name="Straight Connector 41"/>
            <p:cNvCxnSpPr/>
            <p:nvPr/>
          </p:nvCxnSpPr>
          <p:spPr>
            <a:xfrm flipH="1">
              <a:off x="959152" y="2310515"/>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959151" y="2800295"/>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72861" y="3231293"/>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59150" y="4942011"/>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44113" y="5357133"/>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59149" y="5776509"/>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475656" y="3400570"/>
              <a:ext cx="0" cy="1096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475656" y="3660995"/>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475656" y="4044116"/>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475655" y="4496706"/>
              <a:ext cx="25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0" idx="1"/>
            </p:cNvCxnSpPr>
            <p:nvPr/>
          </p:nvCxnSpPr>
          <p:spPr>
            <a:xfrm flipH="1">
              <a:off x="3131841" y="4259560"/>
              <a:ext cx="316011" cy="217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9" idx="1"/>
              <a:endCxn id="77" idx="3"/>
            </p:cNvCxnSpPr>
            <p:nvPr/>
          </p:nvCxnSpPr>
          <p:spPr>
            <a:xfrm flipH="1" flipV="1">
              <a:off x="2330960" y="2776246"/>
              <a:ext cx="296824" cy="126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1" idx="1"/>
              <a:endCxn id="80" idx="3"/>
            </p:cNvCxnSpPr>
            <p:nvPr/>
          </p:nvCxnSpPr>
          <p:spPr>
            <a:xfrm flipH="1" flipV="1">
              <a:off x="3131820" y="4496706"/>
              <a:ext cx="306374" cy="132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2" idx="1"/>
            </p:cNvCxnSpPr>
            <p:nvPr/>
          </p:nvCxnSpPr>
          <p:spPr>
            <a:xfrm flipH="1">
              <a:off x="2331493" y="2567668"/>
              <a:ext cx="296292" cy="19723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493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Schedule overview</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41</a:t>
            </a:fld>
            <a:endParaRPr lang="en-GB"/>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991385451"/>
              </p:ext>
            </p:extLst>
          </p:nvPr>
        </p:nvGraphicFramePr>
        <p:xfrm>
          <a:off x="6267609" y="1147286"/>
          <a:ext cx="2700020" cy="1043464"/>
        </p:xfrm>
        <a:graphic>
          <a:graphicData uri="http://schemas.openxmlformats.org/drawingml/2006/table">
            <a:tbl>
              <a:tblPr firstRow="1" firstCol="1" bandRow="1">
                <a:tableStyleId>{5C22544A-7EE6-4342-B048-85BDC9FD1C3A}</a:tableStyleId>
              </a:tblPr>
              <a:tblGrid>
                <a:gridCol w="1019810"/>
                <a:gridCol w="869950"/>
                <a:gridCol w="810260"/>
              </a:tblGrid>
              <a:tr h="0">
                <a:tc>
                  <a:txBody>
                    <a:bodyPr/>
                    <a:lstStyle/>
                    <a:p>
                      <a:pPr algn="ctr">
                        <a:spcBef>
                          <a:spcPts val="600"/>
                        </a:spcBef>
                        <a:spcAft>
                          <a:spcPts val="0"/>
                        </a:spcAft>
                      </a:pPr>
                      <a:r>
                        <a:rPr lang="en-GB" sz="1100">
                          <a:solidFill>
                            <a:schemeClr val="tx1"/>
                          </a:solidFill>
                          <a:effectLst/>
                        </a:rPr>
                        <a:t>Phase</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a:solidFill>
                            <a:schemeClr val="tx1"/>
                          </a:solidFill>
                          <a:effectLst/>
                        </a:rPr>
                        <a:t>Baseline (months)</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a:solidFill>
                            <a:schemeClr val="tx1"/>
                          </a:solidFill>
                          <a:effectLst/>
                        </a:rPr>
                        <a:t>Target (months)</a:t>
                      </a:r>
                      <a:endParaRPr lang="en-GB" sz="110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100">
                          <a:solidFill>
                            <a:schemeClr val="tx1"/>
                          </a:solidFill>
                          <a:effectLst/>
                        </a:rPr>
                        <a:t>Phase B</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a:solidFill>
                            <a:schemeClr val="tx1"/>
                          </a:solidFill>
                          <a:effectLst/>
                        </a:rPr>
                        <a:t>4 </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a:solidFill>
                            <a:schemeClr val="tx1"/>
                          </a:solidFill>
                          <a:effectLst/>
                        </a:rPr>
                        <a:t>3</a:t>
                      </a:r>
                      <a:endParaRPr lang="en-GB" sz="110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100">
                          <a:solidFill>
                            <a:schemeClr val="tx1"/>
                          </a:solidFill>
                          <a:effectLst/>
                        </a:rPr>
                        <a:t>Phase C</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a:solidFill>
                            <a:schemeClr val="tx1"/>
                          </a:solidFill>
                          <a:effectLst/>
                        </a:rPr>
                        <a:t>6</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a:solidFill>
                            <a:schemeClr val="tx1"/>
                          </a:solidFill>
                          <a:effectLst/>
                        </a:rPr>
                        <a:t>4</a:t>
                      </a:r>
                      <a:endParaRPr lang="en-GB" sz="1100">
                        <a:solidFill>
                          <a:schemeClr val="tx1"/>
                        </a:solidFill>
                        <a:effectLst/>
                        <a:latin typeface="Arial"/>
                        <a:ea typeface="Times New Roman"/>
                      </a:endParaRPr>
                    </a:p>
                  </a:txBody>
                  <a:tcPr marL="68580" marR="68580" marT="0" marB="0">
                    <a:noFill/>
                  </a:tcPr>
                </a:tc>
              </a:tr>
              <a:tr h="0">
                <a:tc>
                  <a:txBody>
                    <a:bodyPr/>
                    <a:lstStyle/>
                    <a:p>
                      <a:pPr algn="ctr">
                        <a:spcBef>
                          <a:spcPts val="600"/>
                        </a:spcBef>
                        <a:spcAft>
                          <a:spcPts val="0"/>
                        </a:spcAft>
                      </a:pPr>
                      <a:r>
                        <a:rPr lang="en-GB" sz="1100">
                          <a:solidFill>
                            <a:schemeClr val="tx1"/>
                          </a:solidFill>
                          <a:effectLst/>
                        </a:rPr>
                        <a:t>Phase D</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a:solidFill>
                            <a:schemeClr val="tx1"/>
                          </a:solidFill>
                          <a:effectLst/>
                        </a:rPr>
                        <a:t>14</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a:solidFill>
                            <a:schemeClr val="tx1"/>
                          </a:solidFill>
                          <a:effectLst/>
                        </a:rPr>
                        <a:t>12</a:t>
                      </a:r>
                      <a:endParaRPr lang="en-GB" sz="1100">
                        <a:solidFill>
                          <a:schemeClr val="tx1"/>
                        </a:solidFill>
                        <a:effectLst/>
                        <a:latin typeface="Arial"/>
                        <a:ea typeface="Times New Roman"/>
                      </a:endParaRPr>
                    </a:p>
                  </a:txBody>
                  <a:tcPr marL="68580" marR="68580" marT="0" marB="0">
                    <a:noFill/>
                  </a:tcPr>
                </a:tc>
              </a:tr>
              <a:tr h="205264">
                <a:tc>
                  <a:txBody>
                    <a:bodyPr/>
                    <a:lstStyle/>
                    <a:p>
                      <a:pPr algn="ctr">
                        <a:spcBef>
                          <a:spcPts val="600"/>
                        </a:spcBef>
                        <a:spcAft>
                          <a:spcPts val="0"/>
                        </a:spcAft>
                      </a:pPr>
                      <a:r>
                        <a:rPr lang="en-GB" sz="1100">
                          <a:solidFill>
                            <a:schemeClr val="tx1"/>
                          </a:solidFill>
                          <a:effectLst/>
                        </a:rPr>
                        <a:t>Total</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a:solidFill>
                            <a:schemeClr val="tx1"/>
                          </a:solidFill>
                          <a:effectLst/>
                        </a:rPr>
                        <a:t>24</a:t>
                      </a:r>
                      <a:endParaRPr lang="en-GB" sz="11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100" dirty="0">
                          <a:solidFill>
                            <a:schemeClr val="tx1"/>
                          </a:solidFill>
                          <a:effectLst/>
                        </a:rPr>
                        <a:t>19</a:t>
                      </a:r>
                      <a:endParaRPr lang="en-GB" sz="1100" dirty="0">
                        <a:solidFill>
                          <a:schemeClr val="tx1"/>
                        </a:solidFill>
                        <a:effectLst/>
                        <a:latin typeface="Arial"/>
                        <a:ea typeface="Times New Roman"/>
                      </a:endParaRPr>
                    </a:p>
                  </a:txBody>
                  <a:tcPr marL="68580" marR="68580" marT="0" marB="0">
                    <a:noFill/>
                  </a:tcPr>
                </a:tc>
              </a:tr>
            </a:tbl>
          </a:graphicData>
        </a:graphic>
      </p:graphicFrame>
      <p:sp>
        <p:nvSpPr>
          <p:cNvPr id="8" name="Content Placeholder 5"/>
          <p:cNvSpPr txBox="1">
            <a:spLocks/>
          </p:cNvSpPr>
          <p:nvPr/>
        </p:nvSpPr>
        <p:spPr>
          <a:xfrm>
            <a:off x="285465" y="3817350"/>
            <a:ext cx="8573070" cy="1989683"/>
          </a:xfrm>
          <a:prstGeom prst="rect">
            <a:avLst/>
          </a:prstGeom>
        </p:spPr>
        <p:txBody>
          <a:bodyPr vert="horz" wrap="square" lIns="0" tIns="191995" rIns="575986" bIns="0" rtlCol="0" anchor="t" anchorCtr="0">
            <a:normAutofit fontScale="55000" lnSpcReduction="20000"/>
          </a:bodyPr>
          <a:lstStyle>
            <a:lvl1pPr marL="0" indent="0" algn="r" defTabSz="914377" rtl="0" eaLnBrk="1" latinLnBrk="0" hangingPunct="1">
              <a:lnSpc>
                <a:spcPct val="100000"/>
              </a:lnSpc>
              <a:spcBef>
                <a:spcPts val="400"/>
              </a:spcBef>
              <a:spcAft>
                <a:spcPts val="0"/>
              </a:spcAft>
              <a:buFont typeface="Arial" panose="020B0604020202020204" pitchFamily="34" charset="0"/>
              <a:buNone/>
              <a:defRPr sz="1600" b="1" kern="1200">
                <a:solidFill>
                  <a:schemeClr val="tx1"/>
                </a:solidFill>
                <a:latin typeface="+mn-lt"/>
                <a:ea typeface="+mn-ea"/>
                <a:cs typeface="+mn-cs"/>
              </a:defRPr>
            </a:lvl1pPr>
            <a:lvl2pPr marL="0" indent="0" algn="r" defTabSz="914377" rtl="0" eaLnBrk="1" latinLnBrk="0" hangingPunct="1">
              <a:lnSpc>
                <a:spcPct val="100000"/>
              </a:lnSpc>
              <a:spcBef>
                <a:spcPts val="400"/>
              </a:spcBef>
              <a:spcAft>
                <a:spcPts val="0"/>
              </a:spcAft>
              <a:buClrTx/>
              <a:buFont typeface="Arial" panose="020B0604020202020204" pitchFamily="34" charset="0"/>
              <a:buNone/>
              <a:defRPr sz="14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l"/>
            <a:r>
              <a:rPr lang="en-GB" sz="2600" dirty="0" smtClean="0"/>
              <a:t>The </a:t>
            </a:r>
            <a:r>
              <a:rPr lang="en-GB" sz="2600" dirty="0"/>
              <a:t>objective of achieving operational readiness in time to support Orion Exploration Mission 1 in December 2018 is considered achievable, subject </a:t>
            </a:r>
            <a:r>
              <a:rPr lang="en-GB" sz="2600" dirty="0" smtClean="0"/>
              <a:t>to:</a:t>
            </a:r>
          </a:p>
          <a:p>
            <a:pPr marL="457200" lvl="1" indent="-457200" algn="l">
              <a:buFont typeface="Arial" panose="020B0604020202020204" pitchFamily="34" charset="0"/>
              <a:buChar char="•"/>
            </a:pPr>
            <a:r>
              <a:rPr lang="en-GB" sz="2600" b="0" dirty="0" smtClean="0"/>
              <a:t>An </a:t>
            </a:r>
            <a:r>
              <a:rPr lang="en-GB" sz="2600" b="0" dirty="0"/>
              <a:t>early start on Phase B preliminary definition work by the beginning of September 2016, </a:t>
            </a:r>
            <a:r>
              <a:rPr lang="en-GB" sz="2600" b="0" dirty="0" smtClean="0"/>
              <a:t>and</a:t>
            </a:r>
          </a:p>
          <a:p>
            <a:pPr marL="457200" lvl="1" indent="-457200" algn="l">
              <a:buFont typeface="Arial" panose="020B0604020202020204" pitchFamily="34" charset="0"/>
              <a:buChar char="•"/>
            </a:pPr>
            <a:r>
              <a:rPr lang="en-GB" sz="2600" b="0" dirty="0" smtClean="0"/>
              <a:t>The </a:t>
            </a:r>
            <a:r>
              <a:rPr lang="en-GB" sz="2600" b="0" dirty="0"/>
              <a:t>assumption that NASA certification can be pursued in parallel with Phase B/C/D engineering work. </a:t>
            </a:r>
            <a:endParaRPr lang="en-GB" sz="2600" b="0" dirty="0" smtClean="0"/>
          </a:p>
          <a:p>
            <a:pPr marL="457200" lvl="1" indent="-457200" algn="l">
              <a:buFont typeface="Arial" panose="020B0604020202020204" pitchFamily="34" charset="0"/>
              <a:buChar char="•"/>
            </a:pPr>
            <a:endParaRPr lang="en-GB" sz="2600" b="0" dirty="0" smtClean="0"/>
          </a:p>
          <a:p>
            <a:pPr algn="l"/>
            <a:r>
              <a:rPr lang="en-GB" sz="2600" b="0" dirty="0" smtClean="0"/>
              <a:t>Plan assumes gap between Phases B and C to allow for approval following ESA Ministerial circa February 2017.</a:t>
            </a:r>
            <a:endParaRPr lang="en-GB" sz="2600" b="0" dirty="0"/>
          </a:p>
          <a:p>
            <a:pPr lvl="1" algn="l"/>
            <a:endParaRPr lang="en-GB" dirty="0"/>
          </a:p>
          <a:p>
            <a:pPr lvl="1" algn="ctr"/>
            <a:endParaRPr lang="en-GB" dirty="0" smtClean="0"/>
          </a:p>
          <a:p>
            <a:endParaRPr lang="en-GB" dirty="0" smtClean="0"/>
          </a:p>
        </p:txBody>
      </p:sp>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65" y="1138589"/>
            <a:ext cx="577056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14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2005" y="495256"/>
            <a:ext cx="6588272" cy="764744"/>
          </a:xfrm>
        </p:spPr>
        <p:txBody>
          <a:bodyPr/>
          <a:lstStyle/>
          <a:p>
            <a:r>
              <a:rPr lang="en-GB" dirty="0" smtClean="0"/>
              <a:t>ROM </a:t>
            </a:r>
            <a:r>
              <a:rPr lang="en-GB" dirty="0"/>
              <a:t>cost/price </a:t>
            </a:r>
            <a:r>
              <a:rPr lang="en-GB" dirty="0" smtClean="0"/>
              <a:t>for baseline and options</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42</a:t>
            </a:fld>
            <a:endParaRPr lang="en-GB"/>
          </a:p>
        </p:txBody>
      </p:sp>
      <p:sp>
        <p:nvSpPr>
          <p:cNvPr id="7" name="Content Placeholder 14"/>
          <p:cNvSpPr txBox="1">
            <a:spLocks/>
          </p:cNvSpPr>
          <p:nvPr/>
        </p:nvSpPr>
        <p:spPr>
          <a:xfrm>
            <a:off x="432005" y="1260000"/>
            <a:ext cx="8275439" cy="4800000"/>
          </a:xfrm>
          <a:prstGeom prst="rect">
            <a:avLst/>
          </a:prstGeom>
        </p:spPr>
        <p:txBody>
          <a:bodyPr>
            <a:normAutofit/>
          </a:bodyPr>
          <a:lstStyle>
            <a:lvl1pPr marL="177796" indent="-177796" algn="l" defTabSz="914377" rtl="0" eaLnBrk="1" latinLnBrk="0" hangingPunct="1">
              <a:lnSpc>
                <a:spcPct val="100000"/>
              </a:lnSpc>
              <a:spcBef>
                <a:spcPts val="2400"/>
              </a:spcBef>
              <a:spcAft>
                <a:spcPts val="0"/>
              </a:spcAft>
              <a:buFont typeface="Arial" panose="020B0604020202020204" pitchFamily="34" charset="0"/>
              <a:buChar char="•"/>
              <a:defRPr sz="1800" b="1" kern="1200">
                <a:solidFill>
                  <a:srgbClr val="000F5E"/>
                </a:solidFill>
                <a:latin typeface="+mn-lt"/>
                <a:ea typeface="+mn-ea"/>
                <a:cs typeface="+mn-cs"/>
              </a:defRPr>
            </a:lvl1pPr>
            <a:lvl2pPr marL="480472" indent="-243411" algn="l" defTabSz="914377" rtl="0" eaLnBrk="1" latinLnBrk="0" hangingPunct="1">
              <a:lnSpc>
                <a:spcPct val="100000"/>
              </a:lnSpc>
              <a:spcBef>
                <a:spcPts val="133"/>
              </a:spcBef>
              <a:spcAft>
                <a:spcPts val="200"/>
              </a:spcAft>
              <a:buClrTx/>
              <a:buFont typeface="Arial" panose="020B0604020202020204" pitchFamily="34" charset="0"/>
              <a:buChar char="–"/>
              <a:defRPr sz="16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S-band </a:t>
            </a:r>
            <a:r>
              <a:rPr lang="en-GB" dirty="0"/>
              <a:t>baseline </a:t>
            </a:r>
            <a:endParaRPr lang="en-GB" dirty="0" smtClean="0"/>
          </a:p>
          <a:p>
            <a:pPr lvl="1"/>
            <a:r>
              <a:rPr lang="en-GB" dirty="0" smtClean="0"/>
              <a:t>The total Rough Order of Magnitude (ROM) cost/price estimate for the S-band baseline is 		</a:t>
            </a:r>
            <a:r>
              <a:rPr lang="en-GB" b="1" dirty="0" smtClean="0"/>
              <a:t>£8,447.1k  (€11,000.6k)</a:t>
            </a:r>
          </a:p>
          <a:p>
            <a:pPr marL="237061" lvl="1" indent="0">
              <a:buNone/>
            </a:pPr>
            <a:endParaRPr lang="en-GB" dirty="0"/>
          </a:p>
          <a:p>
            <a:r>
              <a:rPr lang="en-GB" dirty="0" smtClean="0"/>
              <a:t>Costed Options</a:t>
            </a:r>
          </a:p>
          <a:p>
            <a:pPr lvl="1"/>
            <a:r>
              <a:rPr lang="en-GB" dirty="0" smtClean="0"/>
              <a:t>S-band </a:t>
            </a:r>
            <a:r>
              <a:rPr lang="en-GB" dirty="0"/>
              <a:t>baseline plus C/Ku band 	</a:t>
            </a:r>
            <a:r>
              <a:rPr lang="en-GB" dirty="0" smtClean="0"/>
              <a:t> 	</a:t>
            </a:r>
            <a:r>
              <a:rPr lang="en-GB" b="1" dirty="0" smtClean="0"/>
              <a:t>£</a:t>
            </a:r>
            <a:r>
              <a:rPr lang="en-GB" b="1" dirty="0"/>
              <a:t>9,589.3k </a:t>
            </a:r>
            <a:r>
              <a:rPr lang="en-GB" b="1" dirty="0" smtClean="0"/>
              <a:t>		(</a:t>
            </a:r>
            <a:r>
              <a:rPr lang="en-GB" b="1" dirty="0"/>
              <a:t>€12,506.9k</a:t>
            </a:r>
            <a:r>
              <a:rPr lang="en-GB" b="1" dirty="0" smtClean="0"/>
              <a:t>)</a:t>
            </a:r>
          </a:p>
          <a:p>
            <a:pPr lvl="1"/>
            <a:r>
              <a:rPr lang="en-GB" dirty="0"/>
              <a:t>S-band baseline plus X-X band </a:t>
            </a:r>
            <a:r>
              <a:rPr lang="en-GB" dirty="0" smtClean="0"/>
              <a:t>		</a:t>
            </a:r>
            <a:r>
              <a:rPr lang="en-GB" b="1" dirty="0" smtClean="0"/>
              <a:t>£</a:t>
            </a:r>
            <a:r>
              <a:rPr lang="en-GB" b="1" dirty="0"/>
              <a:t>10,066.7k </a:t>
            </a:r>
            <a:r>
              <a:rPr lang="en-GB" b="1" dirty="0" smtClean="0"/>
              <a:t>	(</a:t>
            </a:r>
            <a:r>
              <a:rPr lang="en-GB" b="1" dirty="0"/>
              <a:t>€13,138.1k</a:t>
            </a:r>
            <a:r>
              <a:rPr lang="en-GB" b="1" dirty="0" smtClean="0"/>
              <a:t>)</a:t>
            </a:r>
          </a:p>
          <a:p>
            <a:pPr lvl="1"/>
            <a:r>
              <a:rPr lang="en-GB" dirty="0" smtClean="0"/>
              <a:t>S-band </a:t>
            </a:r>
            <a:r>
              <a:rPr lang="en-GB" dirty="0"/>
              <a:t>baseline plus X-X and C/Ku </a:t>
            </a:r>
            <a:r>
              <a:rPr lang="en-GB" dirty="0" smtClean="0"/>
              <a:t>band 	</a:t>
            </a:r>
            <a:r>
              <a:rPr lang="en-GB" b="1" dirty="0" smtClean="0"/>
              <a:t>£</a:t>
            </a:r>
            <a:r>
              <a:rPr lang="en-GB" b="1" dirty="0"/>
              <a:t>11,181.2k </a:t>
            </a:r>
            <a:r>
              <a:rPr lang="en-GB" b="1" dirty="0" smtClean="0"/>
              <a:t>	(</a:t>
            </a:r>
            <a:r>
              <a:rPr lang="en-GB" b="1" dirty="0"/>
              <a:t>€14,608.1k</a:t>
            </a:r>
            <a:r>
              <a:rPr lang="en-GB" b="1" dirty="0" smtClean="0"/>
              <a:t>)</a:t>
            </a:r>
          </a:p>
          <a:p>
            <a:pPr marL="237061" lvl="1" indent="0">
              <a:buNone/>
            </a:pPr>
            <a:endParaRPr lang="en-GB" b="1" dirty="0" smtClean="0"/>
          </a:p>
          <a:p>
            <a:pPr marL="220135" indent="-285750"/>
            <a:r>
              <a:rPr lang="en-GB" dirty="0" smtClean="0"/>
              <a:t>K-band</a:t>
            </a:r>
            <a:endParaRPr lang="en-GB" b="1" dirty="0"/>
          </a:p>
          <a:p>
            <a:pPr marL="522811" lvl="1" indent="-285750"/>
            <a:r>
              <a:rPr lang="en-GB" dirty="0" smtClean="0"/>
              <a:t>Not estimated at this stage (insufficient design detail)</a:t>
            </a:r>
            <a:endParaRPr lang="en-GB" dirty="0"/>
          </a:p>
          <a:p>
            <a:pPr marL="237061" lvl="1" indent="0">
              <a:buNone/>
            </a:pPr>
            <a:endParaRPr lang="en-GB" dirty="0" smtClean="0"/>
          </a:p>
        </p:txBody>
      </p:sp>
      <p:sp>
        <p:nvSpPr>
          <p:cNvPr id="9" name="Text Placeholder 3"/>
          <p:cNvSpPr>
            <a:spLocks noGrp="1"/>
          </p:cNvSpPr>
          <p:nvPr>
            <p:ph type="body" sz="quarter" idx="13"/>
          </p:nvPr>
        </p:nvSpPr>
        <p:spPr>
          <a:xfrm>
            <a:off x="-1140" y="5630336"/>
            <a:ext cx="9146280" cy="1227667"/>
          </a:xfrm>
        </p:spPr>
        <p:txBody>
          <a:bodyPr/>
          <a:lstStyle/>
          <a:p>
            <a:pPr lvl="1" algn="ctr"/>
            <a:r>
              <a:rPr lang="en-GB" dirty="0" smtClean="0"/>
              <a:t>(Figures  applicable for February 2016 Economic Conditions, exchange rate 1.3096 </a:t>
            </a:r>
            <a:r>
              <a:rPr lang="en-GB" dirty="0"/>
              <a:t>Euros per </a:t>
            </a:r>
            <a:r>
              <a:rPr lang="en-GB" dirty="0" smtClean="0"/>
              <a:t>GBP)</a:t>
            </a:r>
            <a:endParaRPr lang="en-GB" dirty="0"/>
          </a:p>
        </p:txBody>
      </p:sp>
      <p:sp>
        <p:nvSpPr>
          <p:cNvPr id="12" name="Rectangle 11"/>
          <p:cNvSpPr/>
          <p:nvPr/>
        </p:nvSpPr>
        <p:spPr>
          <a:xfrm>
            <a:off x="3780393" y="0"/>
            <a:ext cx="1479444" cy="276999"/>
          </a:xfrm>
          <a:prstGeom prst="rect">
            <a:avLst/>
          </a:prstGeom>
        </p:spPr>
        <p:txBody>
          <a:bodyPr wrap="none">
            <a:spAutoFit/>
          </a:bodyPr>
          <a:lstStyle/>
          <a:p>
            <a:r>
              <a:rPr lang="en-GB" sz="1200" dirty="0" smtClean="0"/>
              <a:t>QinetiQ Proprietary </a:t>
            </a:r>
            <a:endParaRPr lang="en-GB" sz="1200" i="1" dirty="0"/>
          </a:p>
        </p:txBody>
      </p:sp>
    </p:spTree>
    <p:extLst>
      <p:ext uri="{BB962C8B-B14F-4D97-AF65-F5344CB8AC3E}">
        <p14:creationId xmlns:p14="http://schemas.microsoft.com/office/powerpoint/2010/main" val="81856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57843" y="562131"/>
            <a:ext cx="6845099" cy="764744"/>
          </a:xfrm>
        </p:spPr>
        <p:txBody>
          <a:bodyPr/>
          <a:lstStyle/>
          <a:p>
            <a:r>
              <a:rPr lang="en-GB" dirty="0" smtClean="0"/>
              <a:t>ROM cost/price breakdown by Level 1 Work Package (S-band baseline)</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43</a:t>
            </a:fld>
            <a:endParaRPr lang="en-GB"/>
          </a:p>
        </p:txBody>
      </p:sp>
      <p:sp>
        <p:nvSpPr>
          <p:cNvPr id="6" name="Content Placeholder 5"/>
          <p:cNvSpPr>
            <a:spLocks noGrp="1"/>
          </p:cNvSpPr>
          <p:nvPr>
            <p:ph type="body" sz="quarter" idx="13"/>
          </p:nvPr>
        </p:nvSpPr>
        <p:spPr/>
        <p:txBody>
          <a:bodyPr/>
          <a:lstStyle/>
          <a:p>
            <a:pPr lvl="1" algn="ctr"/>
            <a:r>
              <a:rPr lang="en-GB" dirty="0" smtClean="0"/>
              <a:t>(Figures  </a:t>
            </a:r>
            <a:r>
              <a:rPr lang="en-GB" dirty="0"/>
              <a:t>applicable for February 2016 Economic Conditions, exchange rate 1.3096 Euros per GBP)</a:t>
            </a:r>
          </a:p>
          <a:p>
            <a:endParaRPr lang="en-GB" dirty="0" smtClean="0"/>
          </a:p>
        </p:txBody>
      </p:sp>
      <p:graphicFrame>
        <p:nvGraphicFramePr>
          <p:cNvPr id="3" name="Table 2"/>
          <p:cNvGraphicFramePr>
            <a:graphicFrameLocks noGrp="1"/>
          </p:cNvGraphicFramePr>
          <p:nvPr>
            <p:extLst>
              <p:ext uri="{D42A27DB-BD31-4B8C-83A1-F6EECF244321}">
                <p14:modId xmlns:p14="http://schemas.microsoft.com/office/powerpoint/2010/main" val="3815526518"/>
              </p:ext>
            </p:extLst>
          </p:nvPr>
        </p:nvGraphicFramePr>
        <p:xfrm>
          <a:off x="807522" y="1743421"/>
          <a:ext cx="7078436" cy="2545303"/>
        </p:xfrm>
        <a:graphic>
          <a:graphicData uri="http://schemas.openxmlformats.org/drawingml/2006/table">
            <a:tbl>
              <a:tblPr firstRow="1" firstCol="1" bandRow="1">
                <a:tableStyleId>{5C22544A-7EE6-4342-B048-85BDC9FD1C3A}</a:tableStyleId>
              </a:tblPr>
              <a:tblGrid>
                <a:gridCol w="1152010"/>
                <a:gridCol w="3451060"/>
                <a:gridCol w="867282"/>
                <a:gridCol w="921124"/>
                <a:gridCol w="686960"/>
              </a:tblGrid>
              <a:tr h="0">
                <a:tc>
                  <a:txBody>
                    <a:bodyPr/>
                    <a:lstStyle/>
                    <a:p>
                      <a:pPr algn="just">
                        <a:lnSpc>
                          <a:spcPct val="115000"/>
                        </a:lnSpc>
                        <a:spcBef>
                          <a:spcPts val="600"/>
                        </a:spcBef>
                        <a:spcAft>
                          <a:spcPts val="0"/>
                        </a:spcAft>
                      </a:pPr>
                      <a:r>
                        <a:rPr lang="en-GB" sz="1600" dirty="0">
                          <a:solidFill>
                            <a:schemeClr val="tx1"/>
                          </a:solidFill>
                          <a:effectLst/>
                        </a:rPr>
                        <a:t> </a:t>
                      </a:r>
                      <a:endParaRPr lang="en-GB" sz="1600" dirty="0">
                        <a:solidFill>
                          <a:schemeClr val="tx1"/>
                        </a:solidFill>
                        <a:effectLst/>
                        <a:latin typeface="Arial"/>
                        <a:ea typeface="Times New Roman"/>
                      </a:endParaRPr>
                    </a:p>
                  </a:txBody>
                  <a:tcPr marL="68580" marR="68580" marT="0" marB="0">
                    <a:noFill/>
                  </a:tcPr>
                </a:tc>
                <a:tc>
                  <a:txBody>
                    <a:bodyPr/>
                    <a:lstStyle/>
                    <a:p>
                      <a:pPr algn="just">
                        <a:lnSpc>
                          <a:spcPct val="115000"/>
                        </a:lnSpc>
                        <a:spcBef>
                          <a:spcPts val="600"/>
                        </a:spcBef>
                        <a:spcAft>
                          <a:spcPts val="0"/>
                        </a:spcAft>
                      </a:pPr>
                      <a:r>
                        <a:rPr lang="en-GB" sz="1600">
                          <a:solidFill>
                            <a:schemeClr val="tx1"/>
                          </a:solidFill>
                          <a:effectLst/>
                        </a:rPr>
                        <a:t> </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a:solidFill>
                            <a:schemeClr val="tx1"/>
                          </a:solidFill>
                          <a:effectLst/>
                        </a:rPr>
                        <a:t>£k</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€k</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b="1" dirty="0" smtClean="0">
                          <a:solidFill>
                            <a:schemeClr val="tx1"/>
                          </a:solidFill>
                          <a:effectLst/>
                          <a:latin typeface="Arial"/>
                          <a:ea typeface="Times New Roman"/>
                        </a:rPr>
                        <a:t>%</a:t>
                      </a:r>
                      <a:endParaRPr lang="en-GB" sz="1600" b="1" dirty="0">
                        <a:solidFill>
                          <a:schemeClr val="tx1"/>
                        </a:solidFill>
                        <a:effectLst/>
                        <a:latin typeface="Arial"/>
                        <a:ea typeface="Times New Roman"/>
                      </a:endParaRPr>
                    </a:p>
                  </a:txBody>
                  <a:tcPr marL="68580" marR="68580" marT="0" marB="0">
                    <a:noFill/>
                  </a:tcPr>
                </a:tc>
              </a:tr>
              <a:tr h="0">
                <a:tc>
                  <a:txBody>
                    <a:bodyPr/>
                    <a:lstStyle/>
                    <a:p>
                      <a:pPr algn="just">
                        <a:lnSpc>
                          <a:spcPct val="115000"/>
                        </a:lnSpc>
                        <a:spcBef>
                          <a:spcPts val="600"/>
                        </a:spcBef>
                        <a:spcAft>
                          <a:spcPts val="0"/>
                        </a:spcAft>
                      </a:pPr>
                      <a:r>
                        <a:rPr lang="en-GB" sz="1600">
                          <a:solidFill>
                            <a:schemeClr val="tx1"/>
                          </a:solidFill>
                          <a:effectLst/>
                        </a:rPr>
                        <a:t>WP1000</a:t>
                      </a:r>
                      <a:endParaRPr lang="en-GB" sz="1600">
                        <a:solidFill>
                          <a:schemeClr val="tx1"/>
                        </a:solidFill>
                        <a:effectLst/>
                        <a:latin typeface="Arial"/>
                        <a:ea typeface="Times New Roman"/>
                      </a:endParaRPr>
                    </a:p>
                  </a:txBody>
                  <a:tcPr marL="68580" marR="68580" marT="0" marB="0">
                    <a:noFill/>
                  </a:tcPr>
                </a:tc>
                <a:tc>
                  <a:txBody>
                    <a:bodyPr/>
                    <a:lstStyle/>
                    <a:p>
                      <a:pPr algn="just">
                        <a:lnSpc>
                          <a:spcPct val="115000"/>
                        </a:lnSpc>
                        <a:spcBef>
                          <a:spcPts val="600"/>
                        </a:spcBef>
                        <a:spcAft>
                          <a:spcPts val="0"/>
                        </a:spcAft>
                      </a:pPr>
                      <a:r>
                        <a:rPr lang="en-GB" sz="1600">
                          <a:solidFill>
                            <a:schemeClr val="tx1"/>
                          </a:solidFill>
                          <a:effectLst/>
                        </a:rPr>
                        <a:t>Management </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a:solidFill>
                            <a:schemeClr val="tx1"/>
                          </a:solidFill>
                          <a:effectLst/>
                        </a:rPr>
                        <a:t>1431.1</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1878.1</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smtClean="0">
                          <a:solidFill>
                            <a:schemeClr val="tx1"/>
                          </a:solidFill>
                          <a:effectLst/>
                          <a:latin typeface="Arial"/>
                          <a:ea typeface="Times New Roman"/>
                        </a:rPr>
                        <a:t>17%</a:t>
                      </a:r>
                      <a:endParaRPr lang="en-GB" sz="1600" dirty="0">
                        <a:solidFill>
                          <a:schemeClr val="tx1"/>
                        </a:solidFill>
                        <a:effectLst/>
                        <a:latin typeface="Arial"/>
                        <a:ea typeface="Times New Roman"/>
                      </a:endParaRPr>
                    </a:p>
                  </a:txBody>
                  <a:tcPr marL="68580" marR="68580" marT="0" marB="0">
                    <a:noFill/>
                  </a:tcPr>
                </a:tc>
              </a:tr>
              <a:tr h="0">
                <a:tc>
                  <a:txBody>
                    <a:bodyPr/>
                    <a:lstStyle/>
                    <a:p>
                      <a:pPr algn="just">
                        <a:lnSpc>
                          <a:spcPct val="115000"/>
                        </a:lnSpc>
                        <a:spcBef>
                          <a:spcPts val="600"/>
                        </a:spcBef>
                        <a:spcAft>
                          <a:spcPts val="0"/>
                        </a:spcAft>
                      </a:pPr>
                      <a:r>
                        <a:rPr lang="en-GB" sz="1600">
                          <a:solidFill>
                            <a:schemeClr val="tx1"/>
                          </a:solidFill>
                          <a:effectLst/>
                        </a:rPr>
                        <a:t>WP2000 </a:t>
                      </a:r>
                      <a:endParaRPr lang="en-GB" sz="1600">
                        <a:solidFill>
                          <a:schemeClr val="tx1"/>
                        </a:solidFill>
                        <a:effectLst/>
                        <a:latin typeface="Arial"/>
                        <a:ea typeface="Times New Roman"/>
                      </a:endParaRPr>
                    </a:p>
                  </a:txBody>
                  <a:tcPr marL="68580" marR="68580" marT="0" marB="0">
                    <a:noFill/>
                  </a:tcPr>
                </a:tc>
                <a:tc>
                  <a:txBody>
                    <a:bodyPr/>
                    <a:lstStyle/>
                    <a:p>
                      <a:pPr algn="just">
                        <a:lnSpc>
                          <a:spcPct val="115000"/>
                        </a:lnSpc>
                        <a:spcBef>
                          <a:spcPts val="600"/>
                        </a:spcBef>
                        <a:spcAft>
                          <a:spcPts val="0"/>
                        </a:spcAft>
                      </a:pPr>
                      <a:r>
                        <a:rPr lang="en-GB" sz="1600">
                          <a:solidFill>
                            <a:schemeClr val="tx1"/>
                          </a:solidFill>
                          <a:effectLst/>
                        </a:rPr>
                        <a:t>Quality Assurance and Safety</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a:solidFill>
                            <a:schemeClr val="tx1"/>
                          </a:solidFill>
                          <a:effectLst/>
                        </a:rPr>
                        <a:t>678.9</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889.4</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smtClean="0">
                          <a:solidFill>
                            <a:schemeClr val="tx1"/>
                          </a:solidFill>
                          <a:effectLst/>
                          <a:latin typeface="Arial"/>
                          <a:ea typeface="Times New Roman"/>
                        </a:rPr>
                        <a:t>8%</a:t>
                      </a:r>
                      <a:endParaRPr lang="en-GB" sz="1600" dirty="0">
                        <a:solidFill>
                          <a:schemeClr val="tx1"/>
                        </a:solidFill>
                        <a:effectLst/>
                        <a:latin typeface="Arial"/>
                        <a:ea typeface="Times New Roman"/>
                      </a:endParaRPr>
                    </a:p>
                  </a:txBody>
                  <a:tcPr marL="68580" marR="68580" marT="0" marB="0">
                    <a:noFill/>
                  </a:tcPr>
                </a:tc>
              </a:tr>
              <a:tr h="0">
                <a:tc>
                  <a:txBody>
                    <a:bodyPr/>
                    <a:lstStyle/>
                    <a:p>
                      <a:pPr algn="just">
                        <a:lnSpc>
                          <a:spcPct val="115000"/>
                        </a:lnSpc>
                        <a:spcBef>
                          <a:spcPts val="600"/>
                        </a:spcBef>
                        <a:spcAft>
                          <a:spcPts val="0"/>
                        </a:spcAft>
                      </a:pPr>
                      <a:r>
                        <a:rPr lang="en-GB" sz="1600">
                          <a:solidFill>
                            <a:schemeClr val="tx1"/>
                          </a:solidFill>
                          <a:effectLst/>
                        </a:rPr>
                        <a:t>WP3000 </a:t>
                      </a:r>
                      <a:endParaRPr lang="en-GB" sz="1600">
                        <a:solidFill>
                          <a:schemeClr val="tx1"/>
                        </a:solidFill>
                        <a:effectLst/>
                        <a:latin typeface="Arial"/>
                        <a:ea typeface="Times New Roman"/>
                      </a:endParaRPr>
                    </a:p>
                  </a:txBody>
                  <a:tcPr marL="68580" marR="68580" marT="0" marB="0">
                    <a:noFill/>
                  </a:tcPr>
                </a:tc>
                <a:tc>
                  <a:txBody>
                    <a:bodyPr/>
                    <a:lstStyle/>
                    <a:p>
                      <a:pPr algn="just">
                        <a:lnSpc>
                          <a:spcPct val="115000"/>
                        </a:lnSpc>
                        <a:spcBef>
                          <a:spcPts val="600"/>
                        </a:spcBef>
                        <a:spcAft>
                          <a:spcPts val="0"/>
                        </a:spcAft>
                      </a:pPr>
                      <a:r>
                        <a:rPr lang="en-GB" sz="1600">
                          <a:solidFill>
                            <a:schemeClr val="tx1"/>
                          </a:solidFill>
                          <a:effectLst/>
                        </a:rPr>
                        <a:t>System Engineering</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a:solidFill>
                            <a:schemeClr val="tx1"/>
                          </a:solidFill>
                          <a:effectLst/>
                        </a:rPr>
                        <a:t>1041.6</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1369.8</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smtClean="0">
                          <a:solidFill>
                            <a:schemeClr val="tx1"/>
                          </a:solidFill>
                          <a:effectLst/>
                          <a:latin typeface="Arial"/>
                          <a:ea typeface="Times New Roman"/>
                        </a:rPr>
                        <a:t>12%</a:t>
                      </a:r>
                      <a:endParaRPr lang="en-GB" sz="1600" dirty="0">
                        <a:solidFill>
                          <a:schemeClr val="tx1"/>
                        </a:solidFill>
                        <a:effectLst/>
                        <a:latin typeface="Arial"/>
                        <a:ea typeface="Times New Roman"/>
                      </a:endParaRPr>
                    </a:p>
                  </a:txBody>
                  <a:tcPr marL="68580" marR="68580" marT="0" marB="0">
                    <a:noFill/>
                  </a:tcPr>
                </a:tc>
              </a:tr>
              <a:tr h="0">
                <a:tc>
                  <a:txBody>
                    <a:bodyPr/>
                    <a:lstStyle/>
                    <a:p>
                      <a:pPr algn="just">
                        <a:lnSpc>
                          <a:spcPct val="115000"/>
                        </a:lnSpc>
                        <a:spcBef>
                          <a:spcPts val="600"/>
                        </a:spcBef>
                        <a:spcAft>
                          <a:spcPts val="0"/>
                        </a:spcAft>
                      </a:pPr>
                      <a:r>
                        <a:rPr lang="en-GB" sz="1600">
                          <a:solidFill>
                            <a:schemeClr val="tx1"/>
                          </a:solidFill>
                          <a:effectLst/>
                        </a:rPr>
                        <a:t>WP4000 </a:t>
                      </a:r>
                      <a:endParaRPr lang="en-GB" sz="1600">
                        <a:solidFill>
                          <a:schemeClr val="tx1"/>
                        </a:solidFill>
                        <a:effectLst/>
                        <a:latin typeface="Arial"/>
                        <a:ea typeface="Times New Roman"/>
                      </a:endParaRPr>
                    </a:p>
                  </a:txBody>
                  <a:tcPr marL="68580" marR="68580" marT="0" marB="0">
                    <a:noFill/>
                  </a:tcPr>
                </a:tc>
                <a:tc>
                  <a:txBody>
                    <a:bodyPr/>
                    <a:lstStyle/>
                    <a:p>
                      <a:pPr algn="just">
                        <a:lnSpc>
                          <a:spcPct val="115000"/>
                        </a:lnSpc>
                        <a:spcBef>
                          <a:spcPts val="600"/>
                        </a:spcBef>
                        <a:spcAft>
                          <a:spcPts val="0"/>
                        </a:spcAft>
                      </a:pPr>
                      <a:r>
                        <a:rPr lang="en-GB" sz="1600">
                          <a:solidFill>
                            <a:schemeClr val="tx1"/>
                          </a:solidFill>
                          <a:effectLst/>
                        </a:rPr>
                        <a:t>Procurement and Production (Baseline)</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a:solidFill>
                            <a:schemeClr val="tx1"/>
                          </a:solidFill>
                          <a:effectLst/>
                        </a:rPr>
                        <a:t>3624.4</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4657.1</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smtClean="0">
                          <a:solidFill>
                            <a:schemeClr val="tx1"/>
                          </a:solidFill>
                          <a:effectLst/>
                          <a:latin typeface="Arial"/>
                          <a:ea typeface="Times New Roman"/>
                        </a:rPr>
                        <a:t>43%</a:t>
                      </a:r>
                      <a:endParaRPr lang="en-GB" sz="1600" dirty="0">
                        <a:solidFill>
                          <a:schemeClr val="tx1"/>
                        </a:solidFill>
                        <a:effectLst/>
                        <a:latin typeface="Arial"/>
                        <a:ea typeface="Times New Roman"/>
                      </a:endParaRPr>
                    </a:p>
                  </a:txBody>
                  <a:tcPr marL="68580" marR="68580" marT="0" marB="0">
                    <a:noFill/>
                  </a:tcPr>
                </a:tc>
              </a:tr>
              <a:tr h="0">
                <a:tc>
                  <a:txBody>
                    <a:bodyPr/>
                    <a:lstStyle/>
                    <a:p>
                      <a:pPr algn="just">
                        <a:lnSpc>
                          <a:spcPct val="115000"/>
                        </a:lnSpc>
                        <a:spcBef>
                          <a:spcPts val="600"/>
                        </a:spcBef>
                        <a:spcAft>
                          <a:spcPts val="0"/>
                        </a:spcAft>
                      </a:pPr>
                      <a:r>
                        <a:rPr lang="en-GB" sz="1600">
                          <a:solidFill>
                            <a:schemeClr val="tx1"/>
                          </a:solidFill>
                          <a:effectLst/>
                        </a:rPr>
                        <a:t>WP5000</a:t>
                      </a:r>
                      <a:endParaRPr lang="en-GB" sz="1600">
                        <a:solidFill>
                          <a:schemeClr val="tx1"/>
                        </a:solidFill>
                        <a:effectLst/>
                        <a:latin typeface="Arial"/>
                        <a:ea typeface="Times New Roman"/>
                      </a:endParaRPr>
                    </a:p>
                  </a:txBody>
                  <a:tcPr marL="68580" marR="68580" marT="0" marB="0">
                    <a:noFill/>
                  </a:tcPr>
                </a:tc>
                <a:tc>
                  <a:txBody>
                    <a:bodyPr/>
                    <a:lstStyle/>
                    <a:p>
                      <a:pPr algn="just">
                        <a:lnSpc>
                          <a:spcPct val="115000"/>
                        </a:lnSpc>
                        <a:spcBef>
                          <a:spcPts val="600"/>
                        </a:spcBef>
                        <a:spcAft>
                          <a:spcPts val="0"/>
                        </a:spcAft>
                      </a:pPr>
                      <a:r>
                        <a:rPr lang="en-GB" sz="1600">
                          <a:solidFill>
                            <a:schemeClr val="tx1"/>
                          </a:solidFill>
                          <a:effectLst/>
                        </a:rPr>
                        <a:t>Installation and Test</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a:solidFill>
                            <a:schemeClr val="tx1"/>
                          </a:solidFill>
                          <a:effectLst/>
                        </a:rPr>
                        <a:t>1402.2</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1851.2</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smtClean="0">
                          <a:solidFill>
                            <a:schemeClr val="tx1"/>
                          </a:solidFill>
                          <a:effectLst/>
                          <a:latin typeface="Arial"/>
                          <a:ea typeface="Times New Roman"/>
                        </a:rPr>
                        <a:t>17%</a:t>
                      </a:r>
                      <a:endParaRPr lang="en-GB" sz="1600" dirty="0">
                        <a:solidFill>
                          <a:schemeClr val="tx1"/>
                        </a:solidFill>
                        <a:effectLst/>
                        <a:latin typeface="Arial"/>
                        <a:ea typeface="Times New Roman"/>
                      </a:endParaRPr>
                    </a:p>
                  </a:txBody>
                  <a:tcPr marL="68580" marR="68580" marT="0" marB="0">
                    <a:noFill/>
                  </a:tcPr>
                </a:tc>
              </a:tr>
              <a:tr h="0">
                <a:tc>
                  <a:txBody>
                    <a:bodyPr/>
                    <a:lstStyle/>
                    <a:p>
                      <a:pPr algn="just">
                        <a:lnSpc>
                          <a:spcPct val="115000"/>
                        </a:lnSpc>
                        <a:spcBef>
                          <a:spcPts val="600"/>
                        </a:spcBef>
                        <a:spcAft>
                          <a:spcPts val="0"/>
                        </a:spcAft>
                      </a:pPr>
                      <a:r>
                        <a:rPr lang="en-GB" sz="1600">
                          <a:solidFill>
                            <a:schemeClr val="tx1"/>
                          </a:solidFill>
                          <a:effectLst/>
                        </a:rPr>
                        <a:t>WP6000</a:t>
                      </a:r>
                      <a:endParaRPr lang="en-GB" sz="1600">
                        <a:solidFill>
                          <a:schemeClr val="tx1"/>
                        </a:solidFill>
                        <a:effectLst/>
                        <a:latin typeface="Arial"/>
                        <a:ea typeface="Times New Roman"/>
                      </a:endParaRPr>
                    </a:p>
                  </a:txBody>
                  <a:tcPr marL="68580" marR="68580" marT="0" marB="0">
                    <a:noFill/>
                  </a:tcPr>
                </a:tc>
                <a:tc>
                  <a:txBody>
                    <a:bodyPr/>
                    <a:lstStyle/>
                    <a:p>
                      <a:pPr algn="just">
                        <a:lnSpc>
                          <a:spcPct val="115000"/>
                        </a:lnSpc>
                        <a:spcBef>
                          <a:spcPts val="600"/>
                        </a:spcBef>
                        <a:spcAft>
                          <a:spcPts val="0"/>
                        </a:spcAft>
                      </a:pPr>
                      <a:r>
                        <a:rPr lang="en-GB" sz="1600" dirty="0">
                          <a:solidFill>
                            <a:schemeClr val="tx1"/>
                          </a:solidFill>
                          <a:effectLst/>
                        </a:rPr>
                        <a:t>Spares</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a:solidFill>
                            <a:schemeClr val="tx1"/>
                          </a:solidFill>
                          <a:effectLst/>
                        </a:rPr>
                        <a:t>173.4</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228.9</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smtClean="0">
                          <a:solidFill>
                            <a:schemeClr val="tx1"/>
                          </a:solidFill>
                          <a:effectLst/>
                          <a:latin typeface="Arial"/>
                          <a:ea typeface="Times New Roman"/>
                        </a:rPr>
                        <a:t>2%</a:t>
                      </a:r>
                      <a:endParaRPr lang="en-GB" sz="1600" dirty="0">
                        <a:solidFill>
                          <a:schemeClr val="tx1"/>
                        </a:solidFill>
                        <a:effectLst/>
                        <a:latin typeface="Arial"/>
                        <a:ea typeface="Times New Roman"/>
                      </a:endParaRPr>
                    </a:p>
                  </a:txBody>
                  <a:tcPr marL="68580" marR="68580" marT="0" marB="0">
                    <a:noFill/>
                  </a:tcPr>
                </a:tc>
              </a:tr>
              <a:tr h="0">
                <a:tc>
                  <a:txBody>
                    <a:bodyPr/>
                    <a:lstStyle/>
                    <a:p>
                      <a:pPr algn="just">
                        <a:lnSpc>
                          <a:spcPct val="115000"/>
                        </a:lnSpc>
                        <a:spcBef>
                          <a:spcPts val="600"/>
                        </a:spcBef>
                        <a:spcAft>
                          <a:spcPts val="0"/>
                        </a:spcAft>
                      </a:pPr>
                      <a:r>
                        <a:rPr lang="en-GB" sz="1600">
                          <a:solidFill>
                            <a:schemeClr val="tx1"/>
                          </a:solidFill>
                          <a:effectLst/>
                        </a:rPr>
                        <a:t>WP8000 </a:t>
                      </a:r>
                      <a:endParaRPr lang="en-GB" sz="1600">
                        <a:solidFill>
                          <a:schemeClr val="tx1"/>
                        </a:solidFill>
                        <a:effectLst/>
                        <a:latin typeface="Arial"/>
                        <a:ea typeface="Times New Roman"/>
                      </a:endParaRPr>
                    </a:p>
                  </a:txBody>
                  <a:tcPr marL="68580" marR="68580" marT="0" marB="0">
                    <a:noFill/>
                  </a:tcPr>
                </a:tc>
                <a:tc>
                  <a:txBody>
                    <a:bodyPr/>
                    <a:lstStyle/>
                    <a:p>
                      <a:pPr algn="just">
                        <a:lnSpc>
                          <a:spcPct val="115000"/>
                        </a:lnSpc>
                        <a:spcBef>
                          <a:spcPts val="600"/>
                        </a:spcBef>
                        <a:spcAft>
                          <a:spcPts val="0"/>
                        </a:spcAft>
                      </a:pPr>
                      <a:r>
                        <a:rPr lang="en-GB" sz="1600">
                          <a:solidFill>
                            <a:schemeClr val="tx1"/>
                          </a:solidFill>
                          <a:effectLst/>
                        </a:rPr>
                        <a:t>System Documentation and Training</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a:solidFill>
                            <a:schemeClr val="tx1"/>
                          </a:solidFill>
                          <a:effectLst/>
                        </a:rPr>
                        <a:t>95.5</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126.1</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smtClean="0">
                          <a:solidFill>
                            <a:schemeClr val="tx1"/>
                          </a:solidFill>
                          <a:effectLst/>
                          <a:latin typeface="Arial"/>
                          <a:ea typeface="Times New Roman"/>
                        </a:rPr>
                        <a:t>1%</a:t>
                      </a:r>
                      <a:endParaRPr lang="en-GB" sz="1600" dirty="0">
                        <a:solidFill>
                          <a:schemeClr val="tx1"/>
                        </a:solidFill>
                        <a:effectLst/>
                        <a:latin typeface="Arial"/>
                        <a:ea typeface="Times New Roman"/>
                      </a:endParaRPr>
                    </a:p>
                  </a:txBody>
                  <a:tcPr marL="68580" marR="68580" marT="0" marB="0">
                    <a:noFill/>
                  </a:tcPr>
                </a:tc>
              </a:tr>
              <a:tr h="301975">
                <a:tc>
                  <a:txBody>
                    <a:bodyPr/>
                    <a:lstStyle/>
                    <a:p>
                      <a:pPr algn="just">
                        <a:lnSpc>
                          <a:spcPct val="115000"/>
                        </a:lnSpc>
                        <a:spcBef>
                          <a:spcPts val="600"/>
                        </a:spcBef>
                        <a:spcAft>
                          <a:spcPts val="0"/>
                        </a:spcAft>
                      </a:pPr>
                      <a:r>
                        <a:rPr lang="en-GB" sz="1600">
                          <a:solidFill>
                            <a:schemeClr val="tx1"/>
                          </a:solidFill>
                          <a:effectLst/>
                        </a:rPr>
                        <a:t> </a:t>
                      </a:r>
                      <a:endParaRPr lang="en-GB" sz="1600">
                        <a:solidFill>
                          <a:schemeClr val="tx1"/>
                        </a:solidFill>
                        <a:effectLst/>
                        <a:latin typeface="Arial"/>
                        <a:ea typeface="Times New Roman"/>
                      </a:endParaRPr>
                    </a:p>
                  </a:txBody>
                  <a:tcPr marL="68580" marR="68580" marT="0" marB="0">
                    <a:noFill/>
                  </a:tcPr>
                </a:tc>
                <a:tc>
                  <a:txBody>
                    <a:bodyPr/>
                    <a:lstStyle/>
                    <a:p>
                      <a:pPr algn="just">
                        <a:lnSpc>
                          <a:spcPct val="115000"/>
                        </a:lnSpc>
                        <a:spcBef>
                          <a:spcPts val="600"/>
                        </a:spcBef>
                        <a:spcAft>
                          <a:spcPts val="0"/>
                        </a:spcAft>
                      </a:pPr>
                      <a:r>
                        <a:rPr lang="en-GB" sz="1600">
                          <a:solidFill>
                            <a:schemeClr val="tx1"/>
                          </a:solidFill>
                          <a:effectLst/>
                        </a:rPr>
                        <a:t>TOTAL for S-band baseline </a:t>
                      </a:r>
                      <a:endParaRPr lang="en-GB" sz="160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8447.1</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a:solidFill>
                            <a:schemeClr val="tx1"/>
                          </a:solidFill>
                          <a:effectLst/>
                        </a:rPr>
                        <a:t>11000.6</a:t>
                      </a:r>
                      <a:endParaRPr lang="en-GB" sz="1600" dirty="0">
                        <a:solidFill>
                          <a:schemeClr val="tx1"/>
                        </a:solidFill>
                        <a:effectLst/>
                        <a:latin typeface="Arial"/>
                        <a:ea typeface="Times New Roman"/>
                      </a:endParaRPr>
                    </a:p>
                  </a:txBody>
                  <a:tcPr marL="68580" marR="68580" marT="0" marB="0">
                    <a:noFill/>
                  </a:tcPr>
                </a:tc>
                <a:tc>
                  <a:txBody>
                    <a:bodyPr/>
                    <a:lstStyle/>
                    <a:p>
                      <a:pPr algn="ctr">
                        <a:lnSpc>
                          <a:spcPct val="115000"/>
                        </a:lnSpc>
                        <a:spcBef>
                          <a:spcPts val="600"/>
                        </a:spcBef>
                        <a:spcAft>
                          <a:spcPts val="0"/>
                        </a:spcAft>
                      </a:pPr>
                      <a:r>
                        <a:rPr lang="en-GB" sz="1600" dirty="0" smtClean="0">
                          <a:solidFill>
                            <a:schemeClr val="tx1"/>
                          </a:solidFill>
                          <a:effectLst/>
                          <a:latin typeface="Arial"/>
                          <a:ea typeface="Times New Roman"/>
                        </a:rPr>
                        <a:t>100%</a:t>
                      </a:r>
                      <a:endParaRPr lang="en-GB" sz="1600" dirty="0">
                        <a:solidFill>
                          <a:schemeClr val="tx1"/>
                        </a:solidFill>
                        <a:effectLst/>
                        <a:latin typeface="Arial"/>
                        <a:ea typeface="Times New Roman"/>
                      </a:endParaRPr>
                    </a:p>
                  </a:txBody>
                  <a:tcPr marL="68580" marR="68580" marT="0" marB="0">
                    <a:noFill/>
                  </a:tcPr>
                </a:tc>
              </a:tr>
            </a:tbl>
          </a:graphicData>
        </a:graphic>
      </p:graphicFrame>
      <p:sp>
        <p:nvSpPr>
          <p:cNvPr id="9" name="Rectangle 8"/>
          <p:cNvSpPr/>
          <p:nvPr/>
        </p:nvSpPr>
        <p:spPr>
          <a:xfrm>
            <a:off x="3780393" y="0"/>
            <a:ext cx="1479444" cy="276999"/>
          </a:xfrm>
          <a:prstGeom prst="rect">
            <a:avLst/>
          </a:prstGeom>
        </p:spPr>
        <p:txBody>
          <a:bodyPr wrap="none">
            <a:spAutoFit/>
          </a:bodyPr>
          <a:lstStyle/>
          <a:p>
            <a:r>
              <a:rPr lang="en-GB" sz="1200" dirty="0" smtClean="0"/>
              <a:t>QinetiQ Proprietary </a:t>
            </a:r>
            <a:endParaRPr lang="en-GB" sz="1200" i="1" dirty="0"/>
          </a:p>
        </p:txBody>
      </p:sp>
    </p:spTree>
    <p:extLst>
      <p:ext uri="{BB962C8B-B14F-4D97-AF65-F5344CB8AC3E}">
        <p14:creationId xmlns:p14="http://schemas.microsoft.com/office/powerpoint/2010/main" val="81856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54208" y="585881"/>
            <a:ext cx="7178474" cy="764744"/>
          </a:xfrm>
        </p:spPr>
        <p:txBody>
          <a:bodyPr/>
          <a:lstStyle/>
          <a:p>
            <a:r>
              <a:rPr lang="en-GB" dirty="0" smtClean="0"/>
              <a:t>ROM cost/price breakdown by Phase (S-band baseline)</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44</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3448937906"/>
              </p:ext>
            </p:extLst>
          </p:nvPr>
        </p:nvGraphicFramePr>
        <p:xfrm>
          <a:off x="2592969" y="1279471"/>
          <a:ext cx="3854291" cy="1369220"/>
        </p:xfrm>
        <a:graphic>
          <a:graphicData uri="http://schemas.openxmlformats.org/drawingml/2006/table">
            <a:tbl>
              <a:tblPr firstRow="1" firstCol="1" bandRow="1">
                <a:tableStyleId>{5C22544A-7EE6-4342-B048-85BDC9FD1C3A}</a:tableStyleId>
              </a:tblPr>
              <a:tblGrid>
                <a:gridCol w="1214685"/>
                <a:gridCol w="1319803"/>
                <a:gridCol w="1319803"/>
              </a:tblGrid>
              <a:tr h="273844">
                <a:tc>
                  <a:txBody>
                    <a:bodyPr/>
                    <a:lstStyle/>
                    <a:p>
                      <a:pPr algn="ctr">
                        <a:spcBef>
                          <a:spcPts val="600"/>
                        </a:spcBef>
                        <a:spcAft>
                          <a:spcPts val="0"/>
                        </a:spcAft>
                      </a:pPr>
                      <a:r>
                        <a:rPr lang="en-GB" sz="1600" dirty="0">
                          <a:solidFill>
                            <a:schemeClr val="tx1"/>
                          </a:solidFill>
                          <a:effectLst/>
                        </a:rPr>
                        <a:t>Phase</a:t>
                      </a:r>
                      <a:endParaRPr lang="en-GB" sz="16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£k</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a:solidFill>
                            <a:schemeClr val="tx1"/>
                          </a:solidFill>
                          <a:effectLst/>
                        </a:rPr>
                        <a:t>€k</a:t>
                      </a:r>
                      <a:endParaRPr lang="en-GB" sz="1600" dirty="0">
                        <a:solidFill>
                          <a:schemeClr val="tx1"/>
                        </a:solidFill>
                        <a:effectLst/>
                        <a:latin typeface="Arial"/>
                        <a:ea typeface="Times New Roman"/>
                      </a:endParaRPr>
                    </a:p>
                  </a:txBody>
                  <a:tcPr marL="68580" marR="68580" marT="0" marB="0">
                    <a:noFill/>
                  </a:tcPr>
                </a:tc>
              </a:tr>
              <a:tr h="273844">
                <a:tc>
                  <a:txBody>
                    <a:bodyPr/>
                    <a:lstStyle/>
                    <a:p>
                      <a:pPr algn="ctr">
                        <a:spcBef>
                          <a:spcPts val="600"/>
                        </a:spcBef>
                        <a:spcAft>
                          <a:spcPts val="0"/>
                        </a:spcAft>
                      </a:pPr>
                      <a:r>
                        <a:rPr lang="en-GB" sz="1600">
                          <a:solidFill>
                            <a:schemeClr val="tx1"/>
                          </a:solidFill>
                          <a:effectLst/>
                        </a:rPr>
                        <a:t>Phase B</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586.6</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770.5</a:t>
                      </a:r>
                      <a:endParaRPr lang="en-GB" sz="1600">
                        <a:solidFill>
                          <a:schemeClr val="tx1"/>
                        </a:solidFill>
                        <a:effectLst/>
                        <a:latin typeface="Arial"/>
                        <a:ea typeface="Times New Roman"/>
                      </a:endParaRPr>
                    </a:p>
                  </a:txBody>
                  <a:tcPr marL="68580" marR="68580" marT="0" marB="0">
                    <a:noFill/>
                  </a:tcPr>
                </a:tc>
              </a:tr>
              <a:tr h="273844">
                <a:tc>
                  <a:txBody>
                    <a:bodyPr/>
                    <a:lstStyle/>
                    <a:p>
                      <a:pPr algn="ctr">
                        <a:spcBef>
                          <a:spcPts val="600"/>
                        </a:spcBef>
                        <a:spcAft>
                          <a:spcPts val="0"/>
                        </a:spcAft>
                      </a:pPr>
                      <a:r>
                        <a:rPr lang="en-GB" sz="1600">
                          <a:solidFill>
                            <a:schemeClr val="tx1"/>
                          </a:solidFill>
                          <a:effectLst/>
                        </a:rPr>
                        <a:t>Phase C</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a:solidFill>
                            <a:schemeClr val="tx1"/>
                          </a:solidFill>
                          <a:effectLst/>
                        </a:rPr>
                        <a:t>2781.8</a:t>
                      </a:r>
                      <a:endParaRPr lang="en-GB" sz="16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3602.0</a:t>
                      </a:r>
                      <a:endParaRPr lang="en-GB" sz="1600">
                        <a:solidFill>
                          <a:schemeClr val="tx1"/>
                        </a:solidFill>
                        <a:effectLst/>
                        <a:latin typeface="Arial"/>
                        <a:ea typeface="Times New Roman"/>
                      </a:endParaRPr>
                    </a:p>
                  </a:txBody>
                  <a:tcPr marL="68580" marR="68580" marT="0" marB="0">
                    <a:noFill/>
                  </a:tcPr>
                </a:tc>
              </a:tr>
              <a:tr h="273844">
                <a:tc>
                  <a:txBody>
                    <a:bodyPr/>
                    <a:lstStyle/>
                    <a:p>
                      <a:pPr algn="ctr">
                        <a:spcBef>
                          <a:spcPts val="600"/>
                        </a:spcBef>
                        <a:spcAft>
                          <a:spcPts val="0"/>
                        </a:spcAft>
                      </a:pPr>
                      <a:r>
                        <a:rPr lang="en-GB" sz="1600" dirty="0">
                          <a:solidFill>
                            <a:schemeClr val="tx1"/>
                          </a:solidFill>
                          <a:effectLst/>
                        </a:rPr>
                        <a:t>Phase D</a:t>
                      </a:r>
                      <a:endParaRPr lang="en-GB" sz="16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5078.7</a:t>
                      </a:r>
                      <a:endParaRPr lang="en-GB" sz="160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a:solidFill>
                            <a:schemeClr val="tx1"/>
                          </a:solidFill>
                          <a:effectLst/>
                        </a:rPr>
                        <a:t>6628.1</a:t>
                      </a:r>
                      <a:endParaRPr lang="en-GB" sz="1600">
                        <a:solidFill>
                          <a:schemeClr val="tx1"/>
                        </a:solidFill>
                        <a:effectLst/>
                        <a:latin typeface="Arial"/>
                        <a:ea typeface="Times New Roman"/>
                      </a:endParaRPr>
                    </a:p>
                  </a:txBody>
                  <a:tcPr marL="68580" marR="68580" marT="0" marB="0">
                    <a:noFill/>
                  </a:tcPr>
                </a:tc>
              </a:tr>
              <a:tr h="273844">
                <a:tc>
                  <a:txBody>
                    <a:bodyPr/>
                    <a:lstStyle/>
                    <a:p>
                      <a:pPr algn="ctr">
                        <a:spcBef>
                          <a:spcPts val="600"/>
                        </a:spcBef>
                        <a:spcAft>
                          <a:spcPts val="0"/>
                        </a:spcAft>
                      </a:pPr>
                      <a:r>
                        <a:rPr lang="en-GB" sz="1600" dirty="0">
                          <a:solidFill>
                            <a:schemeClr val="tx1"/>
                          </a:solidFill>
                          <a:effectLst/>
                        </a:rPr>
                        <a:t>Total</a:t>
                      </a:r>
                      <a:endParaRPr lang="en-GB" sz="16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a:solidFill>
                            <a:schemeClr val="tx1"/>
                          </a:solidFill>
                          <a:effectLst/>
                        </a:rPr>
                        <a:t>8447.1</a:t>
                      </a:r>
                      <a:endParaRPr lang="en-GB" sz="1600" dirty="0">
                        <a:solidFill>
                          <a:schemeClr val="tx1"/>
                        </a:solidFill>
                        <a:effectLst/>
                        <a:latin typeface="Arial"/>
                        <a:ea typeface="Times New Roman"/>
                      </a:endParaRPr>
                    </a:p>
                  </a:txBody>
                  <a:tcPr marL="68580" marR="68580" marT="0" marB="0">
                    <a:noFill/>
                  </a:tcPr>
                </a:tc>
                <a:tc>
                  <a:txBody>
                    <a:bodyPr/>
                    <a:lstStyle/>
                    <a:p>
                      <a:pPr algn="ctr">
                        <a:spcBef>
                          <a:spcPts val="600"/>
                        </a:spcBef>
                        <a:spcAft>
                          <a:spcPts val="0"/>
                        </a:spcAft>
                      </a:pPr>
                      <a:r>
                        <a:rPr lang="en-GB" sz="1600" dirty="0">
                          <a:solidFill>
                            <a:schemeClr val="tx1"/>
                          </a:solidFill>
                          <a:effectLst/>
                        </a:rPr>
                        <a:t>11000.6</a:t>
                      </a:r>
                      <a:endParaRPr lang="en-GB" sz="1600" dirty="0">
                        <a:solidFill>
                          <a:schemeClr val="tx1"/>
                        </a:solidFill>
                        <a:effectLst/>
                        <a:latin typeface="Arial"/>
                        <a:ea typeface="Times New Roman"/>
                      </a:endParaRPr>
                    </a:p>
                  </a:txBody>
                  <a:tcPr marL="68580" marR="68580" marT="0" marB="0">
                    <a:noFill/>
                  </a:tcPr>
                </a:tc>
              </a:tr>
            </a:tbl>
          </a:graphicData>
        </a:graphic>
      </p:graphicFrame>
      <p:sp>
        <p:nvSpPr>
          <p:cNvPr id="7" name="Content Placeholder 14"/>
          <p:cNvSpPr txBox="1">
            <a:spLocks/>
          </p:cNvSpPr>
          <p:nvPr/>
        </p:nvSpPr>
        <p:spPr>
          <a:xfrm>
            <a:off x="382395" y="2838204"/>
            <a:ext cx="8275439" cy="2909454"/>
          </a:xfrm>
          <a:prstGeom prst="rect">
            <a:avLst/>
          </a:prstGeom>
        </p:spPr>
        <p:txBody>
          <a:bodyPr>
            <a:normAutofit fontScale="85000" lnSpcReduction="10000"/>
          </a:bodyPr>
          <a:lstStyle>
            <a:lvl1pPr marL="177796" indent="-177796" algn="l" defTabSz="914377" rtl="0" eaLnBrk="1" latinLnBrk="0" hangingPunct="1">
              <a:lnSpc>
                <a:spcPct val="100000"/>
              </a:lnSpc>
              <a:spcBef>
                <a:spcPts val="2400"/>
              </a:spcBef>
              <a:spcAft>
                <a:spcPts val="0"/>
              </a:spcAft>
              <a:buFont typeface="Arial" panose="020B0604020202020204" pitchFamily="34" charset="0"/>
              <a:buChar char="•"/>
              <a:defRPr sz="1800" b="1" kern="1200">
                <a:solidFill>
                  <a:srgbClr val="000F5E"/>
                </a:solidFill>
                <a:latin typeface="+mn-lt"/>
                <a:ea typeface="+mn-ea"/>
                <a:cs typeface="+mn-cs"/>
              </a:defRPr>
            </a:lvl1pPr>
            <a:lvl2pPr marL="480472" indent="-243411" algn="l" defTabSz="914377" rtl="0" eaLnBrk="1" latinLnBrk="0" hangingPunct="1">
              <a:lnSpc>
                <a:spcPct val="100000"/>
              </a:lnSpc>
              <a:spcBef>
                <a:spcPts val="133"/>
              </a:spcBef>
              <a:spcAft>
                <a:spcPts val="200"/>
              </a:spcAft>
              <a:buClrTx/>
              <a:buFont typeface="Arial" panose="020B0604020202020204" pitchFamily="34" charset="0"/>
              <a:buChar char="–"/>
              <a:defRPr sz="16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Key assumptions</a:t>
            </a:r>
          </a:p>
          <a:p>
            <a:pPr lvl="1"/>
            <a:r>
              <a:rPr lang="en-GB" dirty="0" smtClean="0"/>
              <a:t>Phase B and C includes cost allowance for the overall programme risk</a:t>
            </a:r>
          </a:p>
          <a:p>
            <a:pPr lvl="1"/>
            <a:r>
              <a:rPr lang="en-GB" dirty="0" smtClean="0"/>
              <a:t>Phase C cost/price allows for purchase of long lead items  for Phase D</a:t>
            </a:r>
          </a:p>
          <a:p>
            <a:r>
              <a:rPr lang="en-GB" dirty="0" smtClean="0"/>
              <a:t>Funding </a:t>
            </a:r>
          </a:p>
          <a:p>
            <a:pPr lvl="1"/>
            <a:r>
              <a:rPr lang="en-GB" dirty="0" smtClean="0"/>
              <a:t>Possibility of local funding to enable early start on Phase B and  to reduce schedule risk and overall cost</a:t>
            </a:r>
          </a:p>
          <a:p>
            <a:r>
              <a:rPr lang="en-GB" dirty="0" smtClean="0"/>
              <a:t>Post-upgrade operations</a:t>
            </a:r>
          </a:p>
          <a:p>
            <a:pPr lvl="1"/>
            <a:r>
              <a:rPr lang="en-GB" dirty="0" smtClean="0"/>
              <a:t>GES Ltd estimate of the Rough Order of Magnitude (ROM) cost/price for post-upgrade </a:t>
            </a:r>
            <a:r>
              <a:rPr lang="en-GB" dirty="0"/>
              <a:t>operational </a:t>
            </a:r>
            <a:r>
              <a:rPr lang="en-GB" dirty="0" smtClean="0"/>
              <a:t>use is </a:t>
            </a:r>
            <a:r>
              <a:rPr lang="en-GB" b="1" dirty="0" smtClean="0"/>
              <a:t>an hourly rate of </a:t>
            </a:r>
            <a:r>
              <a:rPr lang="en-GB" b="1" dirty="0" smtClean="0"/>
              <a:t>£</a:t>
            </a:r>
            <a:r>
              <a:rPr lang="en-GB" b="1" dirty="0" smtClean="0"/>
              <a:t>488</a:t>
            </a:r>
            <a:r>
              <a:rPr lang="en-GB" b="1" dirty="0" smtClean="0"/>
              <a:t>/hr </a:t>
            </a:r>
            <a:r>
              <a:rPr lang="en-GB" b="1" dirty="0" smtClean="0"/>
              <a:t>(</a:t>
            </a:r>
            <a:r>
              <a:rPr lang="en-GB" b="1" dirty="0" smtClean="0"/>
              <a:t>€</a:t>
            </a:r>
            <a:r>
              <a:rPr lang="en-GB" b="1" dirty="0" smtClean="0"/>
              <a:t>639</a:t>
            </a:r>
            <a:r>
              <a:rPr lang="en-GB" b="1" dirty="0" smtClean="0"/>
              <a:t>/hr</a:t>
            </a:r>
            <a:r>
              <a:rPr lang="en-GB" b="1" dirty="0" smtClean="0"/>
              <a:t>), subject to a commitment to a minimum of </a:t>
            </a:r>
            <a:r>
              <a:rPr lang="en-GB" b="1" dirty="0" smtClean="0"/>
              <a:t>2192 hours </a:t>
            </a:r>
            <a:r>
              <a:rPr lang="en-GB" b="1" dirty="0" smtClean="0"/>
              <a:t>per year</a:t>
            </a:r>
            <a:r>
              <a:rPr lang="en-GB" dirty="0" smtClean="0"/>
              <a:t>, where the minimum number of hours equates to 25% of a year.</a:t>
            </a:r>
          </a:p>
          <a:p>
            <a:pPr marL="522811" lvl="1" indent="-285750"/>
            <a:r>
              <a:rPr lang="en-GB" sz="1800" dirty="0" smtClean="0"/>
              <a:t>Scope for increased utilisation.</a:t>
            </a:r>
            <a:endParaRPr lang="en-GB" sz="1800" dirty="0"/>
          </a:p>
          <a:p>
            <a:pPr lvl="1"/>
            <a:endParaRPr lang="en-GB" dirty="0" smtClean="0"/>
          </a:p>
          <a:p>
            <a:pPr marL="237061" lvl="1" indent="0">
              <a:buNone/>
            </a:pPr>
            <a:endParaRPr lang="en-GB" dirty="0"/>
          </a:p>
          <a:p>
            <a:pPr marL="237061" lvl="1" indent="0">
              <a:buNone/>
            </a:pPr>
            <a:endParaRPr lang="en-GB" dirty="0" smtClean="0"/>
          </a:p>
        </p:txBody>
      </p:sp>
      <p:sp>
        <p:nvSpPr>
          <p:cNvPr id="4" name="Text Placeholder 3"/>
          <p:cNvSpPr>
            <a:spLocks noGrp="1"/>
          </p:cNvSpPr>
          <p:nvPr>
            <p:ph type="body" sz="quarter" idx="13"/>
          </p:nvPr>
        </p:nvSpPr>
        <p:spPr/>
        <p:txBody>
          <a:bodyPr/>
          <a:lstStyle/>
          <a:p>
            <a:pPr lvl="1" algn="ctr"/>
            <a:endParaRPr lang="en-GB" dirty="0" smtClean="0"/>
          </a:p>
          <a:p>
            <a:pPr lvl="1" algn="ctr"/>
            <a:r>
              <a:rPr lang="en-GB" dirty="0" smtClean="0"/>
              <a:t>(Figures  applicable for February 2016 Economic Conditions, exchange rate 1.3096 </a:t>
            </a:r>
            <a:r>
              <a:rPr lang="en-GB" dirty="0"/>
              <a:t>Euros per </a:t>
            </a:r>
            <a:r>
              <a:rPr lang="en-GB" dirty="0" smtClean="0"/>
              <a:t>GBP)</a:t>
            </a:r>
            <a:endParaRPr lang="en-GB" dirty="0"/>
          </a:p>
        </p:txBody>
      </p:sp>
      <p:sp>
        <p:nvSpPr>
          <p:cNvPr id="11" name="Rectangle 10"/>
          <p:cNvSpPr/>
          <p:nvPr/>
        </p:nvSpPr>
        <p:spPr>
          <a:xfrm>
            <a:off x="3780393" y="0"/>
            <a:ext cx="1479444" cy="276999"/>
          </a:xfrm>
          <a:prstGeom prst="rect">
            <a:avLst/>
          </a:prstGeom>
        </p:spPr>
        <p:txBody>
          <a:bodyPr wrap="none">
            <a:spAutoFit/>
          </a:bodyPr>
          <a:lstStyle/>
          <a:p>
            <a:r>
              <a:rPr lang="en-GB" sz="1200" dirty="0" smtClean="0"/>
              <a:t>QinetiQ Proprietary </a:t>
            </a:r>
            <a:endParaRPr lang="en-GB" sz="1200" i="1" dirty="0"/>
          </a:p>
        </p:txBody>
      </p:sp>
    </p:spTree>
    <p:extLst>
      <p:ext uri="{BB962C8B-B14F-4D97-AF65-F5344CB8AC3E}">
        <p14:creationId xmlns:p14="http://schemas.microsoft.com/office/powerpoint/2010/main" val="116446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Conclusions and Recommendations</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45</a:t>
            </a:fld>
            <a:endParaRPr lang="en-GB" dirty="0"/>
          </a:p>
        </p:txBody>
      </p:sp>
      <p:pic>
        <p:nvPicPr>
          <p:cNvPr id="11"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5202" r="2520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70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GB" dirty="0" smtClean="0"/>
              <a:t>Conclusions</a:t>
            </a:r>
            <a:endParaRPr lang="en-GB" dirty="0"/>
          </a:p>
        </p:txBody>
      </p:sp>
      <p:sp>
        <p:nvSpPr>
          <p:cNvPr id="15" name="Content Placeholder 14"/>
          <p:cNvSpPr>
            <a:spLocks noGrp="1"/>
          </p:cNvSpPr>
          <p:nvPr>
            <p:ph idx="1"/>
          </p:nvPr>
        </p:nvSpPr>
        <p:spPr>
          <a:xfrm>
            <a:off x="432000" y="1009402"/>
            <a:ext cx="8275439" cy="5391398"/>
          </a:xfrm>
        </p:spPr>
        <p:txBody>
          <a:bodyPr>
            <a:normAutofit fontScale="92500" lnSpcReduction="20000"/>
          </a:bodyPr>
          <a:lstStyle/>
          <a:p>
            <a:pPr>
              <a:spcBef>
                <a:spcPts val="300"/>
              </a:spcBef>
              <a:spcAft>
                <a:spcPts val="300"/>
              </a:spcAft>
            </a:pPr>
            <a:r>
              <a:rPr lang="en-GB" dirty="0" smtClean="0"/>
              <a:t>The feasibility </a:t>
            </a:r>
            <a:r>
              <a:rPr lang="en-GB" dirty="0"/>
              <a:t>of the </a:t>
            </a:r>
            <a:r>
              <a:rPr lang="en-GB" dirty="0" smtClean="0"/>
              <a:t>proposed GHY-06 antenna upgrade implementation programme is considered proven </a:t>
            </a:r>
            <a:r>
              <a:rPr lang="en-GB" dirty="0"/>
              <a:t>and </a:t>
            </a:r>
            <a:r>
              <a:rPr lang="en-GB" dirty="0" smtClean="0"/>
              <a:t>demonstrated.</a:t>
            </a:r>
          </a:p>
          <a:p>
            <a:pPr lvl="1">
              <a:spcBef>
                <a:spcPts val="300"/>
              </a:spcBef>
              <a:spcAft>
                <a:spcPts val="300"/>
              </a:spcAft>
            </a:pPr>
            <a:r>
              <a:rPr lang="en-GB" dirty="0" smtClean="0"/>
              <a:t>All </a:t>
            </a:r>
            <a:r>
              <a:rPr lang="en-GB" dirty="0"/>
              <a:t>the suppliers who responded to GES </a:t>
            </a:r>
            <a:r>
              <a:rPr lang="en-GB" dirty="0" err="1"/>
              <a:t>Ltd’s</a:t>
            </a:r>
            <a:r>
              <a:rPr lang="en-GB" dirty="0"/>
              <a:t> request for proposals indicated that conversion to a ground station capable of supporting the Orion spacecraft would be feasible. </a:t>
            </a:r>
            <a:endParaRPr lang="en-GB" dirty="0" smtClean="0"/>
          </a:p>
          <a:p>
            <a:pPr>
              <a:spcBef>
                <a:spcPts val="300"/>
              </a:spcBef>
              <a:spcAft>
                <a:spcPts val="300"/>
              </a:spcAft>
            </a:pPr>
            <a:r>
              <a:rPr lang="en-GB" dirty="0" smtClean="0"/>
              <a:t>Once </a:t>
            </a:r>
            <a:r>
              <a:rPr lang="en-GB" dirty="0"/>
              <a:t>upgraded, </a:t>
            </a:r>
            <a:r>
              <a:rPr lang="en-GB" dirty="0" smtClean="0"/>
              <a:t>GHY-06 will </a:t>
            </a:r>
            <a:r>
              <a:rPr lang="en-GB" dirty="0"/>
              <a:t>provide a useful level of performance for </a:t>
            </a:r>
            <a:r>
              <a:rPr lang="en-GB" dirty="0" smtClean="0"/>
              <a:t>Orion at S-band and potentially at </a:t>
            </a:r>
            <a:r>
              <a:rPr lang="en-GB" dirty="0"/>
              <a:t>the other frequencies of interest for subsequent </a:t>
            </a:r>
            <a:r>
              <a:rPr lang="en-GB" dirty="0" smtClean="0"/>
              <a:t>missions</a:t>
            </a:r>
            <a:r>
              <a:rPr lang="en-GB" dirty="0"/>
              <a:t> (</a:t>
            </a:r>
            <a:r>
              <a:rPr lang="en-GB" dirty="0" smtClean="0"/>
              <a:t>X-band </a:t>
            </a:r>
            <a:r>
              <a:rPr lang="en-GB" dirty="0"/>
              <a:t>and </a:t>
            </a:r>
            <a:r>
              <a:rPr lang="en-GB" dirty="0" smtClean="0"/>
              <a:t>optionally K-band). </a:t>
            </a:r>
          </a:p>
          <a:p>
            <a:pPr lvl="1">
              <a:spcBef>
                <a:spcPts val="300"/>
              </a:spcBef>
              <a:spcAft>
                <a:spcPts val="300"/>
              </a:spcAft>
            </a:pPr>
            <a:r>
              <a:rPr lang="en-GB" dirty="0" smtClean="0"/>
              <a:t>A </a:t>
            </a:r>
            <a:r>
              <a:rPr lang="en-GB" dirty="0"/>
              <a:t>modular approach has been proposed to allow these new frequencies to be accommodated as and when funding becomes </a:t>
            </a:r>
            <a:r>
              <a:rPr lang="en-GB" dirty="0" smtClean="0"/>
              <a:t>available.</a:t>
            </a:r>
          </a:p>
          <a:p>
            <a:pPr lvl="1">
              <a:spcBef>
                <a:spcPts val="300"/>
              </a:spcBef>
              <a:spcAft>
                <a:spcPts val="300"/>
              </a:spcAft>
            </a:pPr>
            <a:r>
              <a:rPr lang="en-GB" dirty="0" smtClean="0"/>
              <a:t>Of </a:t>
            </a:r>
            <a:r>
              <a:rPr lang="en-GB" dirty="0"/>
              <a:t>those suppliers that presented proposals covering all or most of the requirement, all provided realistic proposals for upgrading the antenna optics and structure, which constitutes the most critical part of the project</a:t>
            </a:r>
            <a:r>
              <a:rPr lang="en-GB" dirty="0" smtClean="0"/>
              <a:t>.</a:t>
            </a:r>
          </a:p>
          <a:p>
            <a:pPr>
              <a:spcBef>
                <a:spcPts val="300"/>
              </a:spcBef>
              <a:spcAft>
                <a:spcPts val="300"/>
              </a:spcAft>
            </a:pPr>
            <a:r>
              <a:rPr lang="en-GB" dirty="0" smtClean="0"/>
              <a:t>Whichever </a:t>
            </a:r>
            <a:r>
              <a:rPr lang="en-GB" dirty="0"/>
              <a:t>supplier is selected, it will be necessary to carry out a detailed antenna survey at an early stage of the project in order to obtain input data for RF performance simulation and structural modelling, as these analyses will be an essential part of the initial design </a:t>
            </a:r>
            <a:r>
              <a:rPr lang="en-GB" dirty="0" smtClean="0"/>
              <a:t>work</a:t>
            </a:r>
            <a:endParaRPr lang="en-GB" dirty="0"/>
          </a:p>
          <a:p>
            <a:pPr lvl="1">
              <a:spcBef>
                <a:spcPts val="300"/>
              </a:spcBef>
              <a:spcAft>
                <a:spcPts val="300"/>
              </a:spcAft>
            </a:pPr>
            <a:r>
              <a:rPr lang="en-GB" dirty="0" smtClean="0"/>
              <a:t>Activity to be performed in Phase B.</a:t>
            </a:r>
          </a:p>
          <a:p>
            <a:pPr>
              <a:spcBef>
                <a:spcPts val="300"/>
              </a:spcBef>
              <a:spcAft>
                <a:spcPts val="300"/>
              </a:spcAft>
            </a:pPr>
            <a:r>
              <a:rPr lang="en-GB" dirty="0" smtClean="0"/>
              <a:t>A </a:t>
            </a:r>
            <a:r>
              <a:rPr lang="en-GB" dirty="0"/>
              <a:t>baseline schedule plan of 2 years is considered </a:t>
            </a:r>
            <a:r>
              <a:rPr lang="en-GB" dirty="0" smtClean="0"/>
              <a:t>realistic, with a stretch target of 19 </a:t>
            </a:r>
            <a:r>
              <a:rPr lang="en-GB" dirty="0"/>
              <a:t>months </a:t>
            </a:r>
            <a:r>
              <a:rPr lang="en-GB" dirty="0" smtClean="0"/>
              <a:t>potentially achievable subject to detailed planning.</a:t>
            </a:r>
          </a:p>
          <a:p>
            <a:pPr>
              <a:spcBef>
                <a:spcPts val="300"/>
              </a:spcBef>
              <a:spcAft>
                <a:spcPts val="300"/>
              </a:spcAft>
            </a:pPr>
            <a:r>
              <a:rPr lang="en-GB" dirty="0" smtClean="0"/>
              <a:t>The objective of achieving operational readiness in time to support Orion Exploration Mission 1 in December 2018 is considered achievable, subject to an early start in 2016 (assumed locally funded) and </a:t>
            </a:r>
            <a:r>
              <a:rPr lang="en-GB" dirty="0"/>
              <a:t>t</a:t>
            </a:r>
            <a:r>
              <a:rPr lang="en-GB" dirty="0" smtClean="0"/>
              <a:t>he </a:t>
            </a:r>
            <a:r>
              <a:rPr lang="en-GB" dirty="0"/>
              <a:t>assumption that NASA certification can be pursued in parallel with Phase B/C/D </a:t>
            </a:r>
            <a:r>
              <a:rPr lang="en-GB" dirty="0" smtClean="0"/>
              <a:t>engineering work.</a:t>
            </a:r>
            <a:endParaRPr lang="en-GB" dirty="0"/>
          </a:p>
        </p:txBody>
      </p:sp>
      <p:sp>
        <p:nvSpPr>
          <p:cNvPr id="8" name="Slide Number Placeholder 4"/>
          <p:cNvSpPr>
            <a:spLocks noGrp="1"/>
          </p:cNvSpPr>
          <p:nvPr>
            <p:ph type="sldNum" sz="quarter" idx="4"/>
          </p:nvPr>
        </p:nvSpPr>
        <p:spPr/>
        <p:txBody>
          <a:bodyPr/>
          <a:lstStyle/>
          <a:p>
            <a:fld id="{84D111C9-AE51-4082-9409-505987EEA9A7}" type="slidenum">
              <a:rPr lang="en-GB" smtClean="0"/>
              <a:pPr/>
              <a:t>46</a:t>
            </a:fld>
            <a:endParaRPr lang="en-GB" dirty="0"/>
          </a:p>
        </p:txBody>
      </p:sp>
      <p:sp>
        <p:nvSpPr>
          <p:cNvPr id="12" name="Rectangle 11"/>
          <p:cNvSpPr/>
          <p:nvPr/>
        </p:nvSpPr>
        <p:spPr bwMode="auto">
          <a:xfrm>
            <a:off x="441326" y="4873254"/>
            <a:ext cx="8019108" cy="541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431789" algn="ctr">
              <a:lnSpc>
                <a:spcPct val="90000"/>
              </a:lnSpc>
              <a:defRPr/>
            </a:pPr>
            <a:endParaRPr lang="en-GB" sz="1800" b="1" dirty="0">
              <a:solidFill>
                <a:srgbClr val="FFFFFF"/>
              </a:solidFill>
              <a:ea typeface="Geneva" charset="0"/>
              <a:cs typeface="Geneva" charset="0"/>
            </a:endParaRPr>
          </a:p>
        </p:txBody>
      </p:sp>
      <p:sp>
        <p:nvSpPr>
          <p:cNvPr id="14" name="Content Placeholder 5"/>
          <p:cNvSpPr txBox="1">
            <a:spLocks/>
          </p:cNvSpPr>
          <p:nvPr/>
        </p:nvSpPr>
        <p:spPr>
          <a:xfrm>
            <a:off x="432000" y="1916833"/>
            <a:ext cx="4140000" cy="3394472"/>
          </a:xfrm>
          <a:prstGeom prst="rect">
            <a:avLst/>
          </a:prstGeom>
        </p:spPr>
        <p:txBody>
          <a:bodyPr vert="horz" wrap="square" lIns="0" tIns="0" rIns="0" bIns="0" rtlCol="0" anchor="t" anchorCtr="0">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ts val="2000"/>
              </a:lnSpc>
              <a:spcBef>
                <a:spcPts val="0"/>
              </a:spcBef>
              <a:spcAft>
                <a:spcPts val="600"/>
              </a:spcAft>
              <a:buFontTx/>
              <a:buNone/>
              <a:defRPr sz="1800" kern="1200">
                <a:solidFill>
                  <a:schemeClr val="tx1"/>
                </a:solidFill>
                <a:latin typeface="+mn-lt"/>
                <a:ea typeface="+mn-ea"/>
                <a:cs typeface="+mn-cs"/>
              </a:defRPr>
            </a:lvl2pPr>
            <a:lvl3pPr marL="160338" indent="-160338" algn="l" defTabSz="914400" rtl="0" eaLnBrk="1" latinLnBrk="0" hangingPunct="1">
              <a:lnSpc>
                <a:spcPts val="2000"/>
              </a:lnSpc>
              <a:spcBef>
                <a:spcPts val="0"/>
              </a:spcBef>
              <a:spcAft>
                <a:spcPts val="6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3pPr>
            <a:lvl4pPr marL="384175" indent="-203200"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573088" indent="-174625"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ts val="2600"/>
              </a:lnSpc>
              <a:spcBef>
                <a:spcPct val="0"/>
              </a:spcBef>
              <a:buClr>
                <a:srgbClr val="04BCF7"/>
              </a:buClr>
              <a:buNone/>
            </a:pPr>
            <a:endParaRPr lang="en-GB" sz="1400" dirty="0">
              <a:solidFill>
                <a:srgbClr val="000000"/>
              </a:solidFill>
            </a:endParaRPr>
          </a:p>
        </p:txBody>
      </p:sp>
    </p:spTree>
    <p:extLst>
      <p:ext uri="{BB962C8B-B14F-4D97-AF65-F5344CB8AC3E}">
        <p14:creationId xmlns:p14="http://schemas.microsoft.com/office/powerpoint/2010/main" val="184244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GB" dirty="0" smtClean="0"/>
              <a:t>Recommendations</a:t>
            </a:r>
            <a:endParaRPr lang="en-GB" dirty="0"/>
          </a:p>
        </p:txBody>
      </p:sp>
      <p:sp>
        <p:nvSpPr>
          <p:cNvPr id="15" name="Content Placeholder 14"/>
          <p:cNvSpPr>
            <a:spLocks noGrp="1"/>
          </p:cNvSpPr>
          <p:nvPr>
            <p:ph idx="1"/>
          </p:nvPr>
        </p:nvSpPr>
        <p:spPr/>
        <p:txBody>
          <a:bodyPr>
            <a:normAutofit lnSpcReduction="10000"/>
          </a:bodyPr>
          <a:lstStyle/>
          <a:p>
            <a:r>
              <a:rPr lang="en-GB" dirty="0"/>
              <a:t>The principal recommendation is to progress and implement the GHY-06 upgrade programme as outlined in this </a:t>
            </a:r>
            <a:r>
              <a:rPr lang="en-GB" dirty="0" smtClean="0"/>
              <a:t>study</a:t>
            </a:r>
          </a:p>
          <a:p>
            <a:r>
              <a:rPr lang="en-GB" dirty="0" smtClean="0"/>
              <a:t>This </a:t>
            </a:r>
            <a:r>
              <a:rPr lang="en-GB" dirty="0"/>
              <a:t>should cover provision of a minimum baseline S-band, as needed for Orion, with consideration given to operation in other frequency </a:t>
            </a:r>
            <a:r>
              <a:rPr lang="en-GB" dirty="0" smtClean="0"/>
              <a:t>bands</a:t>
            </a:r>
          </a:p>
          <a:p>
            <a:pPr lvl="1"/>
            <a:r>
              <a:rPr lang="en-GB" dirty="0" smtClean="0"/>
              <a:t>In </a:t>
            </a:r>
            <a:r>
              <a:rPr lang="en-GB" dirty="0"/>
              <a:t>particular it is recommended that the upgrade retain the capability to operate in the standard TT&amp;C bands, as this will provide a regular revenue stream and help ensure GHY-06 remains viable in the longer </a:t>
            </a:r>
            <a:r>
              <a:rPr lang="en-GB" dirty="0" smtClean="0"/>
              <a:t>term (the </a:t>
            </a:r>
            <a:r>
              <a:rPr lang="en-GB" dirty="0"/>
              <a:t>GES business model is based on this </a:t>
            </a:r>
            <a:r>
              <a:rPr lang="en-GB" dirty="0" smtClean="0"/>
              <a:t>approach)</a:t>
            </a:r>
          </a:p>
          <a:p>
            <a:r>
              <a:rPr lang="en-GB" dirty="0" smtClean="0"/>
              <a:t>An early </a:t>
            </a:r>
            <a:r>
              <a:rPr lang="en-GB" dirty="0"/>
              <a:t>start on Phase B preliminary definition tasks by the beginning of September 2016 is needed in order to achieve operational readiness in time to support Orion </a:t>
            </a:r>
            <a:r>
              <a:rPr lang="en-GB" dirty="0" smtClean="0"/>
              <a:t>EM-1</a:t>
            </a:r>
          </a:p>
          <a:p>
            <a:pPr lvl="1"/>
            <a:r>
              <a:rPr lang="en-GB" dirty="0" smtClean="0"/>
              <a:t>It </a:t>
            </a:r>
            <a:r>
              <a:rPr lang="en-GB" dirty="0"/>
              <a:t>is recommended that work start as soon as possible to develop a Statement of Work for the critical early start </a:t>
            </a:r>
            <a:r>
              <a:rPr lang="en-GB" dirty="0" smtClean="0"/>
              <a:t>activities</a:t>
            </a:r>
            <a:endParaRPr lang="en-GB" dirty="0"/>
          </a:p>
          <a:p>
            <a:r>
              <a:rPr lang="en-GB" dirty="0" smtClean="0"/>
              <a:t>A prime contractor should be appointed to manage the day-to day details of the upgrade</a:t>
            </a:r>
          </a:p>
          <a:p>
            <a:pPr lvl="1"/>
            <a:r>
              <a:rPr lang="en-GB" dirty="0" smtClean="0"/>
              <a:t>This </a:t>
            </a:r>
            <a:r>
              <a:rPr lang="en-GB" dirty="0"/>
              <a:t>prime contractor could potentially be one of the suppliers who responded to GES </a:t>
            </a:r>
            <a:r>
              <a:rPr lang="en-GB" dirty="0" err="1"/>
              <a:t>Ltd’s</a:t>
            </a:r>
            <a:r>
              <a:rPr lang="en-GB" dirty="0"/>
              <a:t> request for proposals, or another </a:t>
            </a:r>
            <a:r>
              <a:rPr lang="en-GB" dirty="0" smtClean="0"/>
              <a:t>party </a:t>
            </a:r>
            <a:endParaRPr lang="en-GB" dirty="0"/>
          </a:p>
          <a:p>
            <a:endParaRPr lang="en-GB" dirty="0" smtClean="0"/>
          </a:p>
        </p:txBody>
      </p:sp>
      <p:sp>
        <p:nvSpPr>
          <p:cNvPr id="8" name="Slide Number Placeholder 4"/>
          <p:cNvSpPr>
            <a:spLocks noGrp="1"/>
          </p:cNvSpPr>
          <p:nvPr>
            <p:ph type="sldNum" sz="quarter" idx="4"/>
          </p:nvPr>
        </p:nvSpPr>
        <p:spPr/>
        <p:txBody>
          <a:bodyPr/>
          <a:lstStyle/>
          <a:p>
            <a:fld id="{84D111C9-AE51-4082-9409-505987EEA9A7}" type="slidenum">
              <a:rPr lang="en-GB" smtClean="0"/>
              <a:pPr/>
              <a:t>47</a:t>
            </a:fld>
            <a:endParaRPr lang="en-GB" dirty="0"/>
          </a:p>
        </p:txBody>
      </p:sp>
      <p:sp>
        <p:nvSpPr>
          <p:cNvPr id="12" name="Rectangle 11"/>
          <p:cNvSpPr/>
          <p:nvPr/>
        </p:nvSpPr>
        <p:spPr bwMode="auto">
          <a:xfrm>
            <a:off x="441326" y="4873254"/>
            <a:ext cx="8019108" cy="541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431789" algn="ctr">
              <a:lnSpc>
                <a:spcPct val="90000"/>
              </a:lnSpc>
              <a:defRPr/>
            </a:pPr>
            <a:endParaRPr lang="en-GB" sz="1800" b="1" dirty="0">
              <a:solidFill>
                <a:srgbClr val="FFFFFF"/>
              </a:solidFill>
              <a:ea typeface="Geneva" charset="0"/>
              <a:cs typeface="Geneva" charset="0"/>
            </a:endParaRPr>
          </a:p>
        </p:txBody>
      </p:sp>
      <p:sp>
        <p:nvSpPr>
          <p:cNvPr id="14" name="Content Placeholder 5"/>
          <p:cNvSpPr txBox="1">
            <a:spLocks/>
          </p:cNvSpPr>
          <p:nvPr/>
        </p:nvSpPr>
        <p:spPr>
          <a:xfrm>
            <a:off x="432000" y="1916833"/>
            <a:ext cx="4140000" cy="3394472"/>
          </a:xfrm>
          <a:prstGeom prst="rect">
            <a:avLst/>
          </a:prstGeom>
        </p:spPr>
        <p:txBody>
          <a:bodyPr vert="horz" wrap="square" lIns="0" tIns="0" rIns="0" bIns="0" rtlCol="0" anchor="t" anchorCtr="0">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ts val="2000"/>
              </a:lnSpc>
              <a:spcBef>
                <a:spcPts val="0"/>
              </a:spcBef>
              <a:spcAft>
                <a:spcPts val="600"/>
              </a:spcAft>
              <a:buFontTx/>
              <a:buNone/>
              <a:defRPr sz="1800" kern="1200">
                <a:solidFill>
                  <a:schemeClr val="tx1"/>
                </a:solidFill>
                <a:latin typeface="+mn-lt"/>
                <a:ea typeface="+mn-ea"/>
                <a:cs typeface="+mn-cs"/>
              </a:defRPr>
            </a:lvl2pPr>
            <a:lvl3pPr marL="160338" indent="-160338" algn="l" defTabSz="914400" rtl="0" eaLnBrk="1" latinLnBrk="0" hangingPunct="1">
              <a:lnSpc>
                <a:spcPts val="2000"/>
              </a:lnSpc>
              <a:spcBef>
                <a:spcPts val="0"/>
              </a:spcBef>
              <a:spcAft>
                <a:spcPts val="6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3pPr>
            <a:lvl4pPr marL="384175" indent="-203200"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573088" indent="-174625"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ts val="2600"/>
              </a:lnSpc>
              <a:spcBef>
                <a:spcPct val="0"/>
              </a:spcBef>
              <a:buClr>
                <a:srgbClr val="04BCF7"/>
              </a:buClr>
              <a:buNone/>
            </a:pPr>
            <a:endParaRPr lang="en-GB" sz="1400" dirty="0">
              <a:solidFill>
                <a:srgbClr val="000000"/>
              </a:solidFill>
            </a:endParaRPr>
          </a:p>
        </p:txBody>
      </p:sp>
    </p:spTree>
    <p:extLst>
      <p:ext uri="{BB962C8B-B14F-4D97-AF65-F5344CB8AC3E}">
        <p14:creationId xmlns:p14="http://schemas.microsoft.com/office/powerpoint/2010/main" val="184244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GB" dirty="0" smtClean="0"/>
              <a:t>Key messages</a:t>
            </a:r>
            <a:endParaRPr lang="en-GB" dirty="0"/>
          </a:p>
        </p:txBody>
      </p:sp>
      <p:sp>
        <p:nvSpPr>
          <p:cNvPr id="15" name="Content Placeholder 14"/>
          <p:cNvSpPr>
            <a:spLocks noGrp="1"/>
          </p:cNvSpPr>
          <p:nvPr>
            <p:ph idx="1"/>
          </p:nvPr>
        </p:nvSpPr>
        <p:spPr/>
        <p:txBody>
          <a:bodyPr>
            <a:normAutofit/>
          </a:bodyPr>
          <a:lstStyle/>
          <a:p>
            <a:pPr marL="0" indent="0">
              <a:buNone/>
            </a:pPr>
            <a:r>
              <a:rPr lang="en-GB" u="sng" dirty="0" smtClean="0"/>
              <a:t>Benefits</a:t>
            </a:r>
          </a:p>
          <a:p>
            <a:r>
              <a:rPr lang="en-GB" dirty="0" smtClean="0"/>
              <a:t>Meets objectives of UK Space Growth Strategy by creating new markets</a:t>
            </a:r>
          </a:p>
          <a:p>
            <a:r>
              <a:rPr lang="en-GB" dirty="0" smtClean="0"/>
              <a:t>Highlights UK capability</a:t>
            </a:r>
          </a:p>
          <a:p>
            <a:r>
              <a:rPr lang="en-GB" dirty="0" smtClean="0"/>
              <a:t>Provides return </a:t>
            </a:r>
            <a:r>
              <a:rPr lang="en-GB" dirty="0"/>
              <a:t>on investment</a:t>
            </a:r>
          </a:p>
          <a:p>
            <a:pPr lvl="1"/>
            <a:r>
              <a:rPr lang="en-GB" dirty="0"/>
              <a:t>Investment in TTCP – first commercial use of </a:t>
            </a:r>
            <a:r>
              <a:rPr lang="en-GB" dirty="0" smtClean="0"/>
              <a:t>TTCP</a:t>
            </a:r>
          </a:p>
          <a:p>
            <a:pPr marL="0" indent="0">
              <a:buNone/>
            </a:pPr>
            <a:r>
              <a:rPr lang="en-GB" u="sng" dirty="0" smtClean="0"/>
              <a:t>Immediate action plan</a:t>
            </a:r>
          </a:p>
          <a:p>
            <a:r>
              <a:rPr lang="en-GB" dirty="0" smtClean="0"/>
              <a:t>Urgent need to coordinate with local government to secure Phase B funding</a:t>
            </a:r>
          </a:p>
          <a:p>
            <a:r>
              <a:rPr lang="en-GB" dirty="0" smtClean="0"/>
              <a:t>Coordination for support to next Council of Ministers meeting</a:t>
            </a:r>
          </a:p>
          <a:p>
            <a:endParaRPr lang="en-GB" dirty="0" smtClean="0"/>
          </a:p>
          <a:p>
            <a:endParaRPr lang="en-GB" dirty="0" smtClean="0"/>
          </a:p>
        </p:txBody>
      </p:sp>
      <p:sp>
        <p:nvSpPr>
          <p:cNvPr id="8" name="Slide Number Placeholder 4"/>
          <p:cNvSpPr>
            <a:spLocks noGrp="1"/>
          </p:cNvSpPr>
          <p:nvPr>
            <p:ph type="sldNum" sz="quarter" idx="4"/>
          </p:nvPr>
        </p:nvSpPr>
        <p:spPr/>
        <p:txBody>
          <a:bodyPr/>
          <a:lstStyle/>
          <a:p>
            <a:fld id="{84D111C9-AE51-4082-9409-505987EEA9A7}" type="slidenum">
              <a:rPr lang="en-GB" smtClean="0"/>
              <a:pPr/>
              <a:t>48</a:t>
            </a:fld>
            <a:endParaRPr lang="en-GB" dirty="0"/>
          </a:p>
        </p:txBody>
      </p:sp>
      <p:sp>
        <p:nvSpPr>
          <p:cNvPr id="12" name="Rectangle 11"/>
          <p:cNvSpPr/>
          <p:nvPr/>
        </p:nvSpPr>
        <p:spPr bwMode="auto">
          <a:xfrm>
            <a:off x="441326" y="4873254"/>
            <a:ext cx="8019108" cy="541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431789" algn="ctr">
              <a:lnSpc>
                <a:spcPct val="90000"/>
              </a:lnSpc>
              <a:defRPr/>
            </a:pPr>
            <a:endParaRPr lang="en-GB" sz="1800" b="1" dirty="0">
              <a:solidFill>
                <a:srgbClr val="FFFFFF"/>
              </a:solidFill>
              <a:ea typeface="Geneva" charset="0"/>
              <a:cs typeface="Geneva" charset="0"/>
            </a:endParaRPr>
          </a:p>
        </p:txBody>
      </p:sp>
      <p:sp>
        <p:nvSpPr>
          <p:cNvPr id="14" name="Content Placeholder 5"/>
          <p:cNvSpPr txBox="1">
            <a:spLocks/>
          </p:cNvSpPr>
          <p:nvPr/>
        </p:nvSpPr>
        <p:spPr>
          <a:xfrm>
            <a:off x="432000" y="1916833"/>
            <a:ext cx="4140000" cy="3394472"/>
          </a:xfrm>
          <a:prstGeom prst="rect">
            <a:avLst/>
          </a:prstGeom>
        </p:spPr>
        <p:txBody>
          <a:bodyPr vert="horz" wrap="square" lIns="0" tIns="0" rIns="0" bIns="0" rtlCol="0" anchor="t" anchorCtr="0">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ts val="2000"/>
              </a:lnSpc>
              <a:spcBef>
                <a:spcPts val="0"/>
              </a:spcBef>
              <a:spcAft>
                <a:spcPts val="600"/>
              </a:spcAft>
              <a:buFontTx/>
              <a:buNone/>
              <a:defRPr sz="1800" kern="1200">
                <a:solidFill>
                  <a:schemeClr val="tx1"/>
                </a:solidFill>
                <a:latin typeface="+mn-lt"/>
                <a:ea typeface="+mn-ea"/>
                <a:cs typeface="+mn-cs"/>
              </a:defRPr>
            </a:lvl2pPr>
            <a:lvl3pPr marL="160338" indent="-160338" algn="l" defTabSz="914400" rtl="0" eaLnBrk="1" latinLnBrk="0" hangingPunct="1">
              <a:lnSpc>
                <a:spcPts val="2000"/>
              </a:lnSpc>
              <a:spcBef>
                <a:spcPts val="0"/>
              </a:spcBef>
              <a:spcAft>
                <a:spcPts val="6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3pPr>
            <a:lvl4pPr marL="384175" indent="-203200"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573088" indent="-174625"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ts val="2600"/>
              </a:lnSpc>
              <a:spcBef>
                <a:spcPct val="0"/>
              </a:spcBef>
              <a:buClr>
                <a:srgbClr val="04BCF7"/>
              </a:buClr>
              <a:buNone/>
            </a:pPr>
            <a:endParaRPr lang="en-GB" sz="1400" dirty="0">
              <a:solidFill>
                <a:srgbClr val="000000"/>
              </a:solidFill>
            </a:endParaRPr>
          </a:p>
        </p:txBody>
      </p:sp>
    </p:spTree>
    <p:extLst>
      <p:ext uri="{BB962C8B-B14F-4D97-AF65-F5344CB8AC3E}">
        <p14:creationId xmlns:p14="http://schemas.microsoft.com/office/powerpoint/2010/main" val="45238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31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GB" dirty="0" smtClean="0"/>
              <a:t>Work Breakdown Structure</a:t>
            </a:r>
            <a:endParaRPr lang="en-GB" dirty="0"/>
          </a:p>
        </p:txBody>
      </p:sp>
      <p:sp>
        <p:nvSpPr>
          <p:cNvPr id="8" name="Slide Number Placeholder 4"/>
          <p:cNvSpPr>
            <a:spLocks noGrp="1"/>
          </p:cNvSpPr>
          <p:nvPr>
            <p:ph type="sldNum" sz="quarter" idx="4"/>
          </p:nvPr>
        </p:nvSpPr>
        <p:spPr/>
        <p:txBody>
          <a:bodyPr/>
          <a:lstStyle/>
          <a:p>
            <a:fld id="{84D111C9-AE51-4082-9409-505987EEA9A7}" type="slidenum">
              <a:rPr lang="en-GB" smtClean="0"/>
              <a:pPr/>
              <a:t>5</a:t>
            </a:fld>
            <a:endParaRPr lang="en-GB" dirty="0"/>
          </a:p>
        </p:txBody>
      </p:sp>
      <p:sp>
        <p:nvSpPr>
          <p:cNvPr id="12" name="Rectangle 11"/>
          <p:cNvSpPr/>
          <p:nvPr/>
        </p:nvSpPr>
        <p:spPr bwMode="auto">
          <a:xfrm>
            <a:off x="441326" y="4873254"/>
            <a:ext cx="8019108" cy="541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431789" algn="ctr">
              <a:lnSpc>
                <a:spcPct val="90000"/>
              </a:lnSpc>
              <a:defRPr/>
            </a:pPr>
            <a:endParaRPr lang="en-GB" sz="1800" b="1" dirty="0">
              <a:solidFill>
                <a:srgbClr val="FFFFFF"/>
              </a:solidFill>
              <a:ea typeface="Geneva" charset="0"/>
              <a:cs typeface="Geneva" charset="0"/>
            </a:endParaRPr>
          </a:p>
        </p:txBody>
      </p:sp>
      <p:sp>
        <p:nvSpPr>
          <p:cNvPr id="14" name="Content Placeholder 5"/>
          <p:cNvSpPr txBox="1">
            <a:spLocks/>
          </p:cNvSpPr>
          <p:nvPr/>
        </p:nvSpPr>
        <p:spPr>
          <a:xfrm>
            <a:off x="432000" y="1916833"/>
            <a:ext cx="4140000" cy="3394472"/>
          </a:xfrm>
          <a:prstGeom prst="rect">
            <a:avLst/>
          </a:prstGeom>
        </p:spPr>
        <p:txBody>
          <a:bodyPr vert="horz" wrap="square" lIns="0" tIns="0" rIns="0" bIns="0" rtlCol="0" anchor="t" anchorCtr="0">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ts val="2000"/>
              </a:lnSpc>
              <a:spcBef>
                <a:spcPts val="0"/>
              </a:spcBef>
              <a:spcAft>
                <a:spcPts val="600"/>
              </a:spcAft>
              <a:buFontTx/>
              <a:buNone/>
              <a:defRPr sz="1800" kern="1200">
                <a:solidFill>
                  <a:schemeClr val="tx1"/>
                </a:solidFill>
                <a:latin typeface="+mn-lt"/>
                <a:ea typeface="+mn-ea"/>
                <a:cs typeface="+mn-cs"/>
              </a:defRPr>
            </a:lvl2pPr>
            <a:lvl3pPr marL="160338" indent="-160338" algn="l" defTabSz="914400" rtl="0" eaLnBrk="1" latinLnBrk="0" hangingPunct="1">
              <a:lnSpc>
                <a:spcPts val="2000"/>
              </a:lnSpc>
              <a:spcBef>
                <a:spcPts val="0"/>
              </a:spcBef>
              <a:spcAft>
                <a:spcPts val="6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3pPr>
            <a:lvl4pPr marL="384175" indent="-203200"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573088" indent="-174625"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ts val="2600"/>
              </a:lnSpc>
              <a:spcBef>
                <a:spcPct val="0"/>
              </a:spcBef>
              <a:buClr>
                <a:srgbClr val="04BCF7"/>
              </a:buClr>
              <a:buNone/>
            </a:pPr>
            <a:endParaRPr lang="en-GB" sz="1400" dirty="0">
              <a:solidFill>
                <a:srgbClr val="000000"/>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25" y="1047751"/>
            <a:ext cx="6648450" cy="4914898"/>
          </a:xfrm>
          <a:prstGeom prst="rect">
            <a:avLst/>
          </a:prstGeom>
          <a:noFill/>
        </p:spPr>
      </p:pic>
    </p:spTree>
    <p:extLst>
      <p:ext uri="{BB962C8B-B14F-4D97-AF65-F5344CB8AC3E}">
        <p14:creationId xmlns:p14="http://schemas.microsoft.com/office/powerpoint/2010/main" val="171488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GB" dirty="0" smtClean="0"/>
              <a:t>Study schedule and major reviews</a:t>
            </a:r>
            <a:endParaRPr lang="en-GB" dirty="0"/>
          </a:p>
        </p:txBody>
      </p:sp>
      <p:sp>
        <p:nvSpPr>
          <p:cNvPr id="8" name="Slide Number Placeholder 4"/>
          <p:cNvSpPr>
            <a:spLocks noGrp="1"/>
          </p:cNvSpPr>
          <p:nvPr>
            <p:ph type="sldNum" sz="quarter" idx="4"/>
          </p:nvPr>
        </p:nvSpPr>
        <p:spPr/>
        <p:txBody>
          <a:bodyPr/>
          <a:lstStyle/>
          <a:p>
            <a:fld id="{84D111C9-AE51-4082-9409-505987EEA9A7}" type="slidenum">
              <a:rPr lang="en-GB" smtClean="0"/>
              <a:pPr/>
              <a:t>6</a:t>
            </a:fld>
            <a:endParaRPr lang="en-GB" dirty="0"/>
          </a:p>
        </p:txBody>
      </p:sp>
      <p:sp>
        <p:nvSpPr>
          <p:cNvPr id="12" name="Rectangle 11"/>
          <p:cNvSpPr/>
          <p:nvPr/>
        </p:nvSpPr>
        <p:spPr bwMode="auto">
          <a:xfrm>
            <a:off x="441326" y="4873254"/>
            <a:ext cx="8019108" cy="541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431789" algn="ctr">
              <a:lnSpc>
                <a:spcPct val="90000"/>
              </a:lnSpc>
              <a:defRPr/>
            </a:pPr>
            <a:endParaRPr lang="en-GB" sz="1800" b="1" dirty="0">
              <a:solidFill>
                <a:srgbClr val="FFFFFF"/>
              </a:solidFill>
              <a:ea typeface="Geneva" charset="0"/>
              <a:cs typeface="Geneva" charset="0"/>
            </a:endParaRPr>
          </a:p>
        </p:txBody>
      </p:sp>
      <p:sp>
        <p:nvSpPr>
          <p:cNvPr id="14" name="Content Placeholder 5"/>
          <p:cNvSpPr txBox="1">
            <a:spLocks/>
          </p:cNvSpPr>
          <p:nvPr/>
        </p:nvSpPr>
        <p:spPr>
          <a:xfrm>
            <a:off x="432000" y="1916833"/>
            <a:ext cx="4140000" cy="3394472"/>
          </a:xfrm>
          <a:prstGeom prst="rect">
            <a:avLst/>
          </a:prstGeom>
        </p:spPr>
        <p:txBody>
          <a:bodyPr vert="horz" wrap="square" lIns="0" tIns="0" rIns="0" bIns="0" rtlCol="0" anchor="t" anchorCtr="0">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ts val="2000"/>
              </a:lnSpc>
              <a:spcBef>
                <a:spcPts val="0"/>
              </a:spcBef>
              <a:spcAft>
                <a:spcPts val="600"/>
              </a:spcAft>
              <a:buFontTx/>
              <a:buNone/>
              <a:defRPr sz="1800" kern="1200">
                <a:solidFill>
                  <a:schemeClr val="tx1"/>
                </a:solidFill>
                <a:latin typeface="+mn-lt"/>
                <a:ea typeface="+mn-ea"/>
                <a:cs typeface="+mn-cs"/>
              </a:defRPr>
            </a:lvl2pPr>
            <a:lvl3pPr marL="160338" indent="-160338" algn="l" defTabSz="914400" rtl="0" eaLnBrk="1" latinLnBrk="0" hangingPunct="1">
              <a:lnSpc>
                <a:spcPts val="2000"/>
              </a:lnSpc>
              <a:spcBef>
                <a:spcPts val="0"/>
              </a:spcBef>
              <a:spcAft>
                <a:spcPts val="6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3pPr>
            <a:lvl4pPr marL="384175" indent="-203200"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573088" indent="-174625"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ts val="2600"/>
              </a:lnSpc>
              <a:spcBef>
                <a:spcPct val="0"/>
              </a:spcBef>
              <a:buClr>
                <a:srgbClr val="04BCF7"/>
              </a:buClr>
              <a:buNone/>
            </a:pPr>
            <a:endParaRPr lang="en-GB" sz="14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27598982"/>
              </p:ext>
            </p:extLst>
          </p:nvPr>
        </p:nvGraphicFramePr>
        <p:xfrm>
          <a:off x="1066800" y="1368425"/>
          <a:ext cx="7105650" cy="3429000"/>
        </p:xfrm>
        <a:graphic>
          <a:graphicData uri="http://schemas.openxmlformats.org/drawingml/2006/table">
            <a:tbl>
              <a:tblPr firstRow="1" bandRow="1">
                <a:tableStyleId>{5C22544A-7EE6-4342-B048-85BDC9FD1C3A}</a:tableStyleId>
              </a:tblPr>
              <a:tblGrid>
                <a:gridCol w="3605928"/>
                <a:gridCol w="1777934"/>
                <a:gridCol w="1721788"/>
              </a:tblGrid>
              <a:tr h="370840">
                <a:tc>
                  <a:txBody>
                    <a:bodyPr/>
                    <a:lstStyle/>
                    <a:p>
                      <a:r>
                        <a:rPr lang="en-GB" sz="1600" dirty="0" smtClean="0">
                          <a:solidFill>
                            <a:schemeClr val="tx1"/>
                          </a:solidFill>
                        </a:rPr>
                        <a:t>Event</a:t>
                      </a:r>
                      <a:endParaRPr lang="en-GB" sz="1600" dirty="0">
                        <a:solidFill>
                          <a:schemeClr val="tx1"/>
                        </a:solidFill>
                      </a:endParaRPr>
                    </a:p>
                  </a:txBody>
                  <a:tcPr>
                    <a:noFill/>
                  </a:tcPr>
                </a:tc>
                <a:tc>
                  <a:txBody>
                    <a:bodyPr/>
                    <a:lstStyle/>
                    <a:p>
                      <a:pPr algn="ctr"/>
                      <a:r>
                        <a:rPr lang="en-GB" sz="1600" dirty="0" smtClean="0">
                          <a:solidFill>
                            <a:schemeClr val="tx1"/>
                          </a:solidFill>
                        </a:rPr>
                        <a:t>Contract Baseline Schedule</a:t>
                      </a:r>
                      <a:endParaRPr lang="en-GB" sz="1600" dirty="0">
                        <a:solidFill>
                          <a:schemeClr val="tx1"/>
                        </a:solidFill>
                      </a:endParaRPr>
                    </a:p>
                  </a:txBody>
                  <a:tcPr>
                    <a:noFill/>
                  </a:tcPr>
                </a:tc>
                <a:tc>
                  <a:txBody>
                    <a:bodyPr/>
                    <a:lstStyle/>
                    <a:p>
                      <a:pPr algn="ctr"/>
                      <a:r>
                        <a:rPr lang="en-GB" sz="1600" dirty="0" smtClean="0">
                          <a:solidFill>
                            <a:schemeClr val="tx1"/>
                          </a:solidFill>
                        </a:rPr>
                        <a:t>Achieved</a:t>
                      </a:r>
                      <a:endParaRPr lang="en-GB" sz="1600" dirty="0">
                        <a:solidFill>
                          <a:schemeClr val="tx1"/>
                        </a:solidFill>
                      </a:endParaRPr>
                    </a:p>
                  </a:txBody>
                  <a:tcPr>
                    <a:noFill/>
                  </a:tcPr>
                </a:tc>
              </a:tr>
              <a:tr h="370840">
                <a:tc>
                  <a:txBody>
                    <a:bodyPr/>
                    <a:lstStyle/>
                    <a:p>
                      <a:r>
                        <a:rPr lang="en-GB" sz="1600" dirty="0" smtClean="0">
                          <a:solidFill>
                            <a:schemeClr val="tx1"/>
                          </a:solidFill>
                        </a:rPr>
                        <a:t>Kick Off Meeting</a:t>
                      </a:r>
                      <a:endParaRPr lang="en-GB" sz="1600" dirty="0">
                        <a:solidFill>
                          <a:schemeClr val="tx1"/>
                        </a:solidFill>
                      </a:endParaRPr>
                    </a:p>
                  </a:txBody>
                  <a:tcPr>
                    <a:noFill/>
                  </a:tcPr>
                </a:tc>
                <a:tc>
                  <a:txBody>
                    <a:bodyPr/>
                    <a:lstStyle/>
                    <a:p>
                      <a:pPr algn="ctr"/>
                      <a:r>
                        <a:rPr lang="en-GB" sz="1600" dirty="0" smtClean="0">
                          <a:solidFill>
                            <a:schemeClr val="tx1"/>
                          </a:solidFill>
                        </a:rPr>
                        <a:t>01/06/15</a:t>
                      </a:r>
                      <a:endParaRPr lang="en-GB" sz="1600" dirty="0">
                        <a:solidFill>
                          <a:schemeClr val="tx1"/>
                        </a:solidFill>
                      </a:endParaRPr>
                    </a:p>
                  </a:txBody>
                  <a:tcPr>
                    <a:noFill/>
                  </a:tcPr>
                </a:tc>
                <a:tc>
                  <a:txBody>
                    <a:bodyPr/>
                    <a:lstStyle/>
                    <a:p>
                      <a:pPr algn="ctr"/>
                      <a:r>
                        <a:rPr lang="en-GB" sz="1600" dirty="0" smtClean="0">
                          <a:solidFill>
                            <a:schemeClr val="tx1"/>
                          </a:solidFill>
                        </a:rPr>
                        <a:t>20/05/15</a:t>
                      </a:r>
                      <a:endParaRPr lang="en-GB" sz="1600" dirty="0">
                        <a:solidFill>
                          <a:schemeClr val="tx1"/>
                        </a:solidFill>
                      </a:endParaRPr>
                    </a:p>
                  </a:txBody>
                  <a:tcPr>
                    <a:noFill/>
                  </a:tcPr>
                </a:tc>
              </a:tr>
              <a:tr h="370840">
                <a:tc>
                  <a:txBody>
                    <a:bodyPr/>
                    <a:lstStyle/>
                    <a:p>
                      <a:r>
                        <a:rPr lang="en-GB" sz="1600" dirty="0" smtClean="0">
                          <a:solidFill>
                            <a:schemeClr val="tx1"/>
                          </a:solidFill>
                        </a:rPr>
                        <a:t>Progress Meeting 1</a:t>
                      </a:r>
                      <a:endParaRPr lang="en-GB" sz="1600" dirty="0">
                        <a:solidFill>
                          <a:schemeClr val="tx1"/>
                        </a:solidFill>
                      </a:endParaRPr>
                    </a:p>
                  </a:txBody>
                  <a:tcPr>
                    <a:noFill/>
                  </a:tcPr>
                </a:tc>
                <a:tc>
                  <a:txBody>
                    <a:bodyPr/>
                    <a:lstStyle/>
                    <a:p>
                      <a:pPr algn="ctr"/>
                      <a:r>
                        <a:rPr lang="en-GB" sz="1600" dirty="0" smtClean="0">
                          <a:solidFill>
                            <a:schemeClr val="tx1"/>
                          </a:solidFill>
                        </a:rPr>
                        <a:t>24/07/15</a:t>
                      </a:r>
                      <a:endParaRPr lang="en-GB" sz="1600" dirty="0">
                        <a:solidFill>
                          <a:schemeClr val="tx1"/>
                        </a:solidFill>
                      </a:endParaRPr>
                    </a:p>
                  </a:txBody>
                  <a:tcPr>
                    <a:noFill/>
                  </a:tcPr>
                </a:tc>
                <a:tc>
                  <a:txBody>
                    <a:bodyPr/>
                    <a:lstStyle/>
                    <a:p>
                      <a:pPr algn="ctr"/>
                      <a:r>
                        <a:rPr lang="en-GB" sz="1600" dirty="0" smtClean="0">
                          <a:solidFill>
                            <a:schemeClr val="tx1"/>
                          </a:solidFill>
                        </a:rPr>
                        <a:t>16/07/15</a:t>
                      </a:r>
                      <a:endParaRPr lang="en-GB" sz="1600" dirty="0">
                        <a:solidFill>
                          <a:schemeClr val="tx1"/>
                        </a:solidFill>
                      </a:endParaRPr>
                    </a:p>
                  </a:txBody>
                  <a:tcPr>
                    <a:noFill/>
                  </a:tcPr>
                </a:tc>
              </a:tr>
              <a:tr h="370840">
                <a:tc>
                  <a:txBody>
                    <a:bodyPr/>
                    <a:lstStyle/>
                    <a:p>
                      <a:r>
                        <a:rPr lang="en-GB" sz="1600" b="1" dirty="0" smtClean="0">
                          <a:solidFill>
                            <a:schemeClr val="tx1"/>
                          </a:solidFill>
                        </a:rPr>
                        <a:t>Consolidation Requirements Review</a:t>
                      </a:r>
                      <a:r>
                        <a:rPr lang="en-GB" sz="1600" b="1" baseline="0" dirty="0" smtClean="0">
                          <a:solidFill>
                            <a:schemeClr val="tx1"/>
                          </a:solidFill>
                        </a:rPr>
                        <a:t> </a:t>
                      </a:r>
                      <a:r>
                        <a:rPr lang="en-GB" sz="1600" baseline="0" dirty="0" smtClean="0">
                          <a:solidFill>
                            <a:schemeClr val="tx1"/>
                          </a:solidFill>
                        </a:rPr>
                        <a:t>/ Progress Meeting 2</a:t>
                      </a:r>
                      <a:endParaRPr lang="en-GB" sz="1600" dirty="0">
                        <a:solidFill>
                          <a:schemeClr val="tx1"/>
                        </a:solidFill>
                      </a:endParaRPr>
                    </a:p>
                  </a:txBody>
                  <a:tcPr>
                    <a:noFill/>
                  </a:tcPr>
                </a:tc>
                <a:tc>
                  <a:txBody>
                    <a:bodyPr/>
                    <a:lstStyle/>
                    <a:p>
                      <a:pPr algn="ctr"/>
                      <a:r>
                        <a:rPr lang="en-GB" sz="1600" dirty="0" smtClean="0">
                          <a:solidFill>
                            <a:schemeClr val="tx1"/>
                          </a:solidFill>
                        </a:rPr>
                        <a:t>21/09/15</a:t>
                      </a:r>
                      <a:endParaRPr lang="en-GB" sz="1600" dirty="0">
                        <a:solidFill>
                          <a:schemeClr val="tx1"/>
                        </a:solidFill>
                      </a:endParaRPr>
                    </a:p>
                  </a:txBody>
                  <a:tcPr>
                    <a:noFill/>
                  </a:tcPr>
                </a:tc>
                <a:tc>
                  <a:txBody>
                    <a:bodyPr/>
                    <a:lstStyle/>
                    <a:p>
                      <a:pPr algn="ctr"/>
                      <a:r>
                        <a:rPr lang="en-GB" sz="1600" dirty="0" smtClean="0">
                          <a:solidFill>
                            <a:schemeClr val="tx1"/>
                          </a:solidFill>
                        </a:rPr>
                        <a:t>09/10/15</a:t>
                      </a:r>
                      <a:endParaRPr lang="en-GB" sz="1600" dirty="0">
                        <a:solidFill>
                          <a:schemeClr val="tx1"/>
                        </a:solidFill>
                      </a:endParaRPr>
                    </a:p>
                  </a:txBody>
                  <a:tcPr>
                    <a:noFill/>
                  </a:tcPr>
                </a:tc>
              </a:tr>
              <a:tr h="370840">
                <a:tc>
                  <a:txBody>
                    <a:bodyPr/>
                    <a:lstStyle/>
                    <a:p>
                      <a:r>
                        <a:rPr lang="en-GB" sz="1600" dirty="0" smtClean="0">
                          <a:solidFill>
                            <a:schemeClr val="tx1"/>
                          </a:solidFill>
                        </a:rPr>
                        <a:t>Progress Meeting 3</a:t>
                      </a:r>
                      <a:endParaRPr lang="en-GB" sz="1600" dirty="0">
                        <a:solidFill>
                          <a:schemeClr val="tx1"/>
                        </a:solidFill>
                      </a:endParaRPr>
                    </a:p>
                  </a:txBody>
                  <a:tcPr>
                    <a:noFill/>
                  </a:tcPr>
                </a:tc>
                <a:tc>
                  <a:txBody>
                    <a:bodyPr/>
                    <a:lstStyle/>
                    <a:p>
                      <a:pPr algn="ctr"/>
                      <a:r>
                        <a:rPr lang="en-GB" sz="1600" dirty="0" smtClean="0">
                          <a:solidFill>
                            <a:schemeClr val="tx1"/>
                          </a:solidFill>
                        </a:rPr>
                        <a:t>13/11/15</a:t>
                      </a:r>
                      <a:endParaRPr lang="en-GB" sz="1600" dirty="0">
                        <a:solidFill>
                          <a:schemeClr val="tx1"/>
                        </a:solidFill>
                      </a:endParaRPr>
                    </a:p>
                  </a:txBody>
                  <a:tcPr>
                    <a:noFill/>
                  </a:tcPr>
                </a:tc>
                <a:tc>
                  <a:txBody>
                    <a:bodyPr/>
                    <a:lstStyle/>
                    <a:p>
                      <a:pPr algn="ctr"/>
                      <a:r>
                        <a:rPr lang="en-GB" sz="1600" dirty="0" smtClean="0">
                          <a:solidFill>
                            <a:schemeClr val="tx1"/>
                          </a:solidFill>
                        </a:rPr>
                        <a:t>27/11/15</a:t>
                      </a:r>
                      <a:endParaRPr lang="en-GB" sz="1600" dirty="0">
                        <a:solidFill>
                          <a:schemeClr val="tx1"/>
                        </a:solidFill>
                      </a:endParaRPr>
                    </a:p>
                  </a:txBody>
                  <a:tcPr>
                    <a:noFill/>
                  </a:tcPr>
                </a:tc>
              </a:tr>
              <a:tr h="370840">
                <a:tc>
                  <a:txBody>
                    <a:bodyPr/>
                    <a:lstStyle/>
                    <a:p>
                      <a:r>
                        <a:rPr lang="en-GB" sz="1600" b="1" dirty="0" smtClean="0">
                          <a:solidFill>
                            <a:schemeClr val="tx1"/>
                          </a:solidFill>
                        </a:rPr>
                        <a:t>Preliminary Design</a:t>
                      </a:r>
                      <a:r>
                        <a:rPr lang="en-GB" sz="1600" b="1" baseline="0" dirty="0" smtClean="0">
                          <a:solidFill>
                            <a:schemeClr val="tx1"/>
                          </a:solidFill>
                        </a:rPr>
                        <a:t> Review* </a:t>
                      </a:r>
                      <a:r>
                        <a:rPr lang="en-GB" sz="1600" baseline="0" dirty="0" smtClean="0">
                          <a:solidFill>
                            <a:schemeClr val="tx1"/>
                          </a:solidFill>
                        </a:rPr>
                        <a:t>/ </a:t>
                      </a:r>
                    </a:p>
                    <a:p>
                      <a:r>
                        <a:rPr lang="en-GB" sz="1600" baseline="0" dirty="0" smtClean="0">
                          <a:solidFill>
                            <a:schemeClr val="tx1"/>
                          </a:solidFill>
                        </a:rPr>
                        <a:t>Progress Meeting 4</a:t>
                      </a:r>
                      <a:endParaRPr lang="en-GB" sz="1600" dirty="0">
                        <a:solidFill>
                          <a:schemeClr val="tx1"/>
                        </a:solidFill>
                      </a:endParaRPr>
                    </a:p>
                  </a:txBody>
                  <a:tcPr>
                    <a:noFill/>
                  </a:tcPr>
                </a:tc>
                <a:tc>
                  <a:txBody>
                    <a:bodyPr/>
                    <a:lstStyle/>
                    <a:p>
                      <a:pPr algn="ctr"/>
                      <a:r>
                        <a:rPr lang="en-GB" sz="1600" dirty="0" smtClean="0">
                          <a:solidFill>
                            <a:schemeClr val="tx1"/>
                          </a:solidFill>
                        </a:rPr>
                        <a:t>20/01/16</a:t>
                      </a:r>
                      <a:endParaRPr lang="en-GB" sz="1600" dirty="0">
                        <a:solidFill>
                          <a:schemeClr val="tx1"/>
                        </a:solidFill>
                      </a:endParaRPr>
                    </a:p>
                  </a:txBody>
                  <a:tcPr>
                    <a:noFill/>
                  </a:tcPr>
                </a:tc>
                <a:tc>
                  <a:txBody>
                    <a:bodyPr/>
                    <a:lstStyle/>
                    <a:p>
                      <a:pPr algn="ctr"/>
                      <a:r>
                        <a:rPr lang="en-GB" sz="1600" dirty="0" smtClean="0">
                          <a:solidFill>
                            <a:schemeClr val="tx1"/>
                          </a:solidFill>
                        </a:rPr>
                        <a:t>27/01/16</a:t>
                      </a:r>
                      <a:endParaRPr lang="en-GB" sz="1600" dirty="0">
                        <a:solidFill>
                          <a:schemeClr val="tx1"/>
                        </a:solidFill>
                      </a:endParaRPr>
                    </a:p>
                  </a:txBody>
                  <a:tcPr>
                    <a:noFill/>
                  </a:tcPr>
                </a:tc>
              </a:tr>
              <a:tr h="370840">
                <a:tc>
                  <a:txBody>
                    <a:bodyPr/>
                    <a:lstStyle/>
                    <a:p>
                      <a:r>
                        <a:rPr lang="en-GB" sz="1600" dirty="0" smtClean="0">
                          <a:solidFill>
                            <a:schemeClr val="tx1"/>
                          </a:solidFill>
                        </a:rPr>
                        <a:t>Project completion</a:t>
                      </a:r>
                      <a:r>
                        <a:rPr lang="en-GB" sz="1600" baseline="0" dirty="0" smtClean="0">
                          <a:solidFill>
                            <a:schemeClr val="tx1"/>
                          </a:solidFill>
                        </a:rPr>
                        <a:t> / </a:t>
                      </a:r>
                    </a:p>
                    <a:p>
                      <a:r>
                        <a:rPr lang="en-GB" sz="1600" baseline="0" dirty="0" smtClean="0">
                          <a:solidFill>
                            <a:schemeClr val="tx1"/>
                          </a:solidFill>
                        </a:rPr>
                        <a:t>acceptance of final deliverables</a:t>
                      </a:r>
                      <a:endParaRPr lang="en-GB" sz="1600" dirty="0">
                        <a:solidFill>
                          <a:schemeClr val="tx1"/>
                        </a:solidFill>
                      </a:endParaRPr>
                    </a:p>
                  </a:txBody>
                  <a:tcPr>
                    <a:noFill/>
                  </a:tcPr>
                </a:tc>
                <a:tc>
                  <a:txBody>
                    <a:bodyPr/>
                    <a:lstStyle/>
                    <a:p>
                      <a:pPr algn="ctr"/>
                      <a:r>
                        <a:rPr lang="en-GB" sz="1600" dirty="0" smtClean="0">
                          <a:solidFill>
                            <a:schemeClr val="tx1"/>
                          </a:solidFill>
                        </a:rPr>
                        <a:t>29/02/16</a:t>
                      </a:r>
                      <a:endParaRPr lang="en-GB" sz="1600" dirty="0">
                        <a:solidFill>
                          <a:schemeClr val="tx1"/>
                        </a:solidFill>
                      </a:endParaRPr>
                    </a:p>
                  </a:txBody>
                  <a:tcPr>
                    <a:noFill/>
                  </a:tcPr>
                </a:tc>
                <a:tc>
                  <a:txBody>
                    <a:bodyPr/>
                    <a:lstStyle/>
                    <a:p>
                      <a:pPr algn="ctr"/>
                      <a:r>
                        <a:rPr lang="en-GB" sz="1600" dirty="0" smtClean="0">
                          <a:solidFill>
                            <a:schemeClr val="tx1"/>
                          </a:solidFill>
                        </a:rPr>
                        <a:t>12/04/16</a:t>
                      </a:r>
                      <a:r>
                        <a:rPr lang="en-GB" sz="1600" baseline="0" dirty="0" smtClean="0">
                          <a:solidFill>
                            <a:schemeClr val="tx1"/>
                          </a:solidFill>
                        </a:rPr>
                        <a:t> </a:t>
                      </a:r>
                    </a:p>
                  </a:txBody>
                  <a:tcPr>
                    <a:noFill/>
                  </a:tcPr>
                </a:tc>
              </a:tr>
            </a:tbl>
          </a:graphicData>
        </a:graphic>
      </p:graphicFrame>
      <p:sp>
        <p:nvSpPr>
          <p:cNvPr id="4" name="Rectangle 3"/>
          <p:cNvSpPr/>
          <p:nvPr/>
        </p:nvSpPr>
        <p:spPr>
          <a:xfrm>
            <a:off x="599043" y="5598468"/>
            <a:ext cx="3949414" cy="307777"/>
          </a:xfrm>
          <a:prstGeom prst="rect">
            <a:avLst/>
          </a:prstGeom>
        </p:spPr>
        <p:txBody>
          <a:bodyPr wrap="none">
            <a:spAutoFit/>
          </a:bodyPr>
          <a:lstStyle/>
          <a:p>
            <a:r>
              <a:rPr lang="en-GB" sz="1400" b="1" dirty="0" smtClean="0"/>
              <a:t>* </a:t>
            </a:r>
            <a:r>
              <a:rPr lang="en-GB" sz="1400" i="1" dirty="0" smtClean="0"/>
              <a:t>Pre-PDR as appropriate for feasibility study stage</a:t>
            </a:r>
            <a:r>
              <a:rPr lang="en-GB" sz="1400" b="1" i="1" dirty="0" smtClean="0"/>
              <a:t>  </a:t>
            </a:r>
            <a:endParaRPr lang="en-GB" sz="1400" i="1" dirty="0"/>
          </a:p>
        </p:txBody>
      </p:sp>
    </p:spTree>
    <p:extLst>
      <p:ext uri="{BB962C8B-B14F-4D97-AF65-F5344CB8AC3E}">
        <p14:creationId xmlns:p14="http://schemas.microsoft.com/office/powerpoint/2010/main" val="236948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t>Programme mapping to ESA project phases</a:t>
            </a:r>
            <a:endParaRPr lang="en-GB" dirty="0"/>
          </a:p>
        </p:txBody>
      </p:sp>
      <p:sp>
        <p:nvSpPr>
          <p:cNvPr id="5" name="Slide Number Placeholder 4"/>
          <p:cNvSpPr>
            <a:spLocks noGrp="1"/>
          </p:cNvSpPr>
          <p:nvPr>
            <p:ph type="sldNum" sz="quarter" idx="4"/>
          </p:nvPr>
        </p:nvSpPr>
        <p:spPr/>
        <p:txBody>
          <a:bodyPr/>
          <a:lstStyle/>
          <a:p>
            <a:fld id="{84D111C9-AE51-4082-9409-505987EEA9A7}" type="slidenum">
              <a:rPr lang="en-GB" smtClean="0"/>
              <a:pPr/>
              <a:t>7</a:t>
            </a:fld>
            <a:endParaRPr lang="en-GB"/>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3089283751"/>
              </p:ext>
            </p:extLst>
          </p:nvPr>
        </p:nvGraphicFramePr>
        <p:xfrm>
          <a:off x="1533525" y="1428750"/>
          <a:ext cx="5838825" cy="3905250"/>
        </p:xfrm>
        <a:graphic>
          <a:graphicData uri="http://schemas.openxmlformats.org/presentationml/2006/ole">
            <mc:AlternateContent xmlns:mc="http://schemas.openxmlformats.org/markup-compatibility/2006">
              <mc:Choice xmlns:v="urn:schemas-microsoft-com:vml" Requires="v">
                <p:oleObj spid="_x0000_s3170" name="Document" r:id="rId5" imgW="5828755" imgH="3910963" progId="Word.Document.12">
                  <p:embed/>
                </p:oleObj>
              </mc:Choice>
              <mc:Fallback>
                <p:oleObj name="Document" r:id="rId5" imgW="5828755" imgH="3910963"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3525" y="1428750"/>
                        <a:ext cx="5838825"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5840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GB" dirty="0" smtClean="0"/>
              <a:t>Deliverables</a:t>
            </a:r>
            <a:endParaRPr lang="en-GB" dirty="0"/>
          </a:p>
        </p:txBody>
      </p:sp>
      <p:sp>
        <p:nvSpPr>
          <p:cNvPr id="15" name="Content Placeholder 14"/>
          <p:cNvSpPr>
            <a:spLocks noGrp="1"/>
          </p:cNvSpPr>
          <p:nvPr>
            <p:ph idx="1"/>
          </p:nvPr>
        </p:nvSpPr>
        <p:spPr>
          <a:xfrm>
            <a:off x="432000" y="879000"/>
            <a:ext cx="8275439" cy="656833"/>
          </a:xfrm>
        </p:spPr>
        <p:txBody>
          <a:bodyPr>
            <a:normAutofit/>
          </a:bodyPr>
          <a:lstStyle/>
          <a:p>
            <a:pPr>
              <a:spcBef>
                <a:spcPts val="600"/>
              </a:spcBef>
            </a:pPr>
            <a:r>
              <a:rPr lang="en-GB" sz="1600" b="0" dirty="0" smtClean="0">
                <a:solidFill>
                  <a:schemeClr val="tx1"/>
                </a:solidFill>
              </a:rPr>
              <a:t>Most deliverables issued initially in draft form and developed as the study progressed</a:t>
            </a:r>
          </a:p>
          <a:p>
            <a:pPr>
              <a:spcBef>
                <a:spcPts val="600"/>
              </a:spcBef>
            </a:pPr>
            <a:r>
              <a:rPr lang="en-GB" sz="1600" b="0" dirty="0" smtClean="0">
                <a:solidFill>
                  <a:schemeClr val="tx1"/>
                </a:solidFill>
              </a:rPr>
              <a:t>Final approved versions as listed below:</a:t>
            </a:r>
          </a:p>
        </p:txBody>
      </p:sp>
      <p:sp>
        <p:nvSpPr>
          <p:cNvPr id="8" name="Slide Number Placeholder 4"/>
          <p:cNvSpPr>
            <a:spLocks noGrp="1"/>
          </p:cNvSpPr>
          <p:nvPr>
            <p:ph type="sldNum" sz="quarter" idx="4"/>
          </p:nvPr>
        </p:nvSpPr>
        <p:spPr/>
        <p:txBody>
          <a:bodyPr/>
          <a:lstStyle/>
          <a:p>
            <a:fld id="{84D111C9-AE51-4082-9409-505987EEA9A7}" type="slidenum">
              <a:rPr lang="en-GB" smtClean="0"/>
              <a:pPr/>
              <a:t>8</a:t>
            </a:fld>
            <a:endParaRPr lang="en-GB" dirty="0"/>
          </a:p>
        </p:txBody>
      </p:sp>
      <p:sp>
        <p:nvSpPr>
          <p:cNvPr id="12" name="Rectangle 11"/>
          <p:cNvSpPr/>
          <p:nvPr/>
        </p:nvSpPr>
        <p:spPr bwMode="auto">
          <a:xfrm>
            <a:off x="441326" y="4873254"/>
            <a:ext cx="8019108" cy="5413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431789" algn="ctr">
              <a:lnSpc>
                <a:spcPct val="90000"/>
              </a:lnSpc>
              <a:defRPr/>
            </a:pPr>
            <a:endParaRPr lang="en-GB" sz="1800" b="1" dirty="0">
              <a:solidFill>
                <a:srgbClr val="FFFFFF"/>
              </a:solidFill>
              <a:ea typeface="Geneva" charset="0"/>
              <a:cs typeface="Geneva" charset="0"/>
            </a:endParaRPr>
          </a:p>
        </p:txBody>
      </p:sp>
      <p:sp>
        <p:nvSpPr>
          <p:cNvPr id="14" name="Content Placeholder 5"/>
          <p:cNvSpPr txBox="1">
            <a:spLocks/>
          </p:cNvSpPr>
          <p:nvPr/>
        </p:nvSpPr>
        <p:spPr>
          <a:xfrm>
            <a:off x="432000" y="1916833"/>
            <a:ext cx="4140000" cy="3394472"/>
          </a:xfrm>
          <a:prstGeom prst="rect">
            <a:avLst/>
          </a:prstGeom>
        </p:spPr>
        <p:txBody>
          <a:bodyPr vert="horz" wrap="square" lIns="0" tIns="0" rIns="0" bIns="0" rtlCol="0" anchor="t" anchorCtr="0">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ts val="2000"/>
              </a:lnSpc>
              <a:spcBef>
                <a:spcPts val="0"/>
              </a:spcBef>
              <a:spcAft>
                <a:spcPts val="600"/>
              </a:spcAft>
              <a:buFontTx/>
              <a:buNone/>
              <a:defRPr sz="1800" kern="1200">
                <a:solidFill>
                  <a:schemeClr val="tx1"/>
                </a:solidFill>
                <a:latin typeface="+mn-lt"/>
                <a:ea typeface="+mn-ea"/>
                <a:cs typeface="+mn-cs"/>
              </a:defRPr>
            </a:lvl2pPr>
            <a:lvl3pPr marL="160338" indent="-160338" algn="l" defTabSz="914400" rtl="0" eaLnBrk="1" latinLnBrk="0" hangingPunct="1">
              <a:lnSpc>
                <a:spcPts val="2000"/>
              </a:lnSpc>
              <a:spcBef>
                <a:spcPts val="0"/>
              </a:spcBef>
              <a:spcAft>
                <a:spcPts val="6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3pPr>
            <a:lvl4pPr marL="384175" indent="-203200"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573088" indent="-174625" algn="l" defTabSz="914400" rtl="0" eaLnBrk="1" latinLnBrk="0" hangingPunct="1">
              <a:lnSpc>
                <a:spcPts val="2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nSpc>
                <a:spcPts val="2600"/>
              </a:lnSpc>
              <a:spcBef>
                <a:spcPct val="0"/>
              </a:spcBef>
              <a:buClr>
                <a:srgbClr val="04BCF7"/>
              </a:buClr>
              <a:buNone/>
            </a:pPr>
            <a:endParaRPr lang="en-GB" sz="14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97900356"/>
              </p:ext>
            </p:extLst>
          </p:nvPr>
        </p:nvGraphicFramePr>
        <p:xfrm>
          <a:off x="432000" y="1577975"/>
          <a:ext cx="8028435" cy="4663440"/>
        </p:xfrm>
        <a:graphic>
          <a:graphicData uri="http://schemas.openxmlformats.org/drawingml/2006/table">
            <a:tbl>
              <a:tblPr firstRow="1" bandRow="1">
                <a:tableStyleId>{5C22544A-7EE6-4342-B048-85BDC9FD1C3A}</a:tableStyleId>
              </a:tblPr>
              <a:tblGrid>
                <a:gridCol w="501233"/>
                <a:gridCol w="3086317"/>
                <a:gridCol w="1857375"/>
                <a:gridCol w="619125"/>
                <a:gridCol w="695325"/>
                <a:gridCol w="1269060"/>
              </a:tblGrid>
              <a:tr h="255790">
                <a:tc>
                  <a:txBody>
                    <a:bodyPr/>
                    <a:lstStyle/>
                    <a:p>
                      <a:r>
                        <a:rPr lang="en-GB" sz="1200" i="0" dirty="0" smtClean="0">
                          <a:solidFill>
                            <a:schemeClr val="tx1"/>
                          </a:solidFill>
                        </a:rPr>
                        <a:t>No.</a:t>
                      </a:r>
                      <a:endParaRPr lang="en-GB" sz="1200" i="0" dirty="0">
                        <a:solidFill>
                          <a:schemeClr val="tx1"/>
                        </a:solidFill>
                      </a:endParaRPr>
                    </a:p>
                  </a:txBody>
                  <a:tcPr>
                    <a:noFill/>
                  </a:tcPr>
                </a:tc>
                <a:tc>
                  <a:txBody>
                    <a:bodyPr/>
                    <a:lstStyle/>
                    <a:p>
                      <a:r>
                        <a:rPr lang="en-GB" sz="1200" i="0" dirty="0" smtClean="0">
                          <a:solidFill>
                            <a:schemeClr val="tx1"/>
                          </a:solidFill>
                        </a:rPr>
                        <a:t>Title of document</a:t>
                      </a:r>
                      <a:endParaRPr lang="en-GB" sz="1200" i="0" dirty="0">
                        <a:solidFill>
                          <a:schemeClr val="tx1"/>
                        </a:solidFill>
                      </a:endParaRPr>
                    </a:p>
                  </a:txBody>
                  <a:tcPr>
                    <a:noFill/>
                  </a:tcPr>
                </a:tc>
                <a:tc>
                  <a:txBody>
                    <a:bodyPr/>
                    <a:lstStyle/>
                    <a:p>
                      <a:r>
                        <a:rPr lang="en-GB" sz="1200" i="0" dirty="0" smtClean="0">
                          <a:solidFill>
                            <a:schemeClr val="tx1"/>
                          </a:solidFill>
                        </a:rPr>
                        <a:t>Reference</a:t>
                      </a:r>
                      <a:endParaRPr lang="en-GB" sz="1200" i="0" dirty="0">
                        <a:solidFill>
                          <a:schemeClr val="tx1"/>
                        </a:solidFill>
                      </a:endParaRPr>
                    </a:p>
                  </a:txBody>
                  <a:tcPr>
                    <a:noFill/>
                  </a:tcPr>
                </a:tc>
                <a:tc>
                  <a:txBody>
                    <a:bodyPr/>
                    <a:lstStyle/>
                    <a:p>
                      <a:pPr algn="ctr"/>
                      <a:r>
                        <a:rPr lang="en-GB" sz="1200" i="0" dirty="0" smtClean="0">
                          <a:solidFill>
                            <a:schemeClr val="tx1"/>
                          </a:solidFill>
                        </a:rPr>
                        <a:t>Issue </a:t>
                      </a:r>
                      <a:endParaRPr lang="en-GB" sz="1200" i="0" dirty="0">
                        <a:solidFill>
                          <a:schemeClr val="tx1"/>
                        </a:solidFill>
                      </a:endParaRPr>
                    </a:p>
                  </a:txBody>
                  <a:tcPr>
                    <a:noFill/>
                  </a:tcPr>
                </a:tc>
                <a:tc>
                  <a:txBody>
                    <a:bodyPr/>
                    <a:lstStyle/>
                    <a:p>
                      <a:pPr algn="ctr"/>
                      <a:r>
                        <a:rPr lang="en-GB" sz="1200" i="0" dirty="0" smtClean="0">
                          <a:solidFill>
                            <a:schemeClr val="tx1"/>
                          </a:solidFill>
                        </a:rPr>
                        <a:t>Rev</a:t>
                      </a:r>
                      <a:endParaRPr lang="en-GB" sz="1200" i="0" dirty="0">
                        <a:solidFill>
                          <a:schemeClr val="tx1"/>
                        </a:solidFill>
                      </a:endParaRPr>
                    </a:p>
                  </a:txBody>
                  <a:tcPr>
                    <a:noFill/>
                  </a:tcPr>
                </a:tc>
                <a:tc>
                  <a:txBody>
                    <a:bodyPr/>
                    <a:lstStyle/>
                    <a:p>
                      <a:pPr algn="ctr"/>
                      <a:r>
                        <a:rPr lang="en-GB" sz="1200" i="0" dirty="0" smtClean="0">
                          <a:solidFill>
                            <a:schemeClr val="tx1"/>
                          </a:solidFill>
                        </a:rPr>
                        <a:t>Marking</a:t>
                      </a:r>
                      <a:endParaRPr lang="en-GB" sz="1200" i="0" dirty="0">
                        <a:solidFill>
                          <a:schemeClr val="tx1"/>
                        </a:solidFill>
                      </a:endParaRPr>
                    </a:p>
                  </a:txBody>
                  <a:tcPr>
                    <a:noFill/>
                  </a:tcPr>
                </a:tc>
              </a:tr>
              <a:tr h="252000">
                <a:tc>
                  <a:txBody>
                    <a:bodyPr/>
                    <a:lstStyle/>
                    <a:p>
                      <a:r>
                        <a:rPr lang="en-GB" sz="1200" i="0" dirty="0" smtClean="0">
                          <a:solidFill>
                            <a:schemeClr val="tx1"/>
                          </a:solidFill>
                        </a:rPr>
                        <a:t>1</a:t>
                      </a:r>
                      <a:endParaRPr lang="en-GB" sz="1200" i="0" dirty="0">
                        <a:solidFill>
                          <a:schemeClr val="tx1"/>
                        </a:solidFill>
                      </a:endParaRPr>
                    </a:p>
                  </a:txBody>
                  <a:tcPr>
                    <a:noFill/>
                  </a:tcPr>
                </a:tc>
                <a:tc>
                  <a:txBody>
                    <a:bodyPr/>
                    <a:lstStyle/>
                    <a:p>
                      <a:r>
                        <a:rPr lang="en-GB" sz="1200" i="0" dirty="0" smtClean="0">
                          <a:solidFill>
                            <a:schemeClr val="tx1"/>
                          </a:solidFill>
                        </a:rPr>
                        <a:t>Project Management Plan</a:t>
                      </a:r>
                      <a:endParaRPr lang="en-GB" sz="1200" i="0" dirty="0">
                        <a:solidFill>
                          <a:schemeClr val="tx1"/>
                        </a:solidFill>
                      </a:endParaRPr>
                    </a:p>
                  </a:txBody>
                  <a:tcPr>
                    <a:noFill/>
                  </a:tcPr>
                </a:tc>
                <a:tc>
                  <a:txBody>
                    <a:bodyPr/>
                    <a:lstStyle/>
                    <a:p>
                      <a:r>
                        <a:rPr lang="en-GB" sz="1200" i="0" dirty="0" smtClean="0">
                          <a:solidFill>
                            <a:schemeClr val="tx1"/>
                          </a:solidFill>
                        </a:rPr>
                        <a:t>GNY-AS-PLN-QIQ-00001</a:t>
                      </a:r>
                      <a:endParaRPr lang="en-GB" sz="1200" i="0" dirty="0">
                        <a:solidFill>
                          <a:schemeClr val="tx1"/>
                        </a:solidFill>
                      </a:endParaRPr>
                    </a:p>
                  </a:txBody>
                  <a:tcPr>
                    <a:noFill/>
                  </a:tcPr>
                </a:tc>
                <a:tc>
                  <a:txBody>
                    <a:bodyPr/>
                    <a:lstStyle/>
                    <a:p>
                      <a:pPr algn="ctr"/>
                      <a:r>
                        <a:rPr lang="en-GB" sz="1200" i="0" dirty="0" smtClean="0">
                          <a:solidFill>
                            <a:schemeClr val="tx1"/>
                          </a:solidFill>
                        </a:rPr>
                        <a:t>2</a:t>
                      </a:r>
                      <a:endParaRPr lang="en-GB" sz="1200" i="0" dirty="0">
                        <a:solidFill>
                          <a:schemeClr val="tx1"/>
                        </a:solidFill>
                      </a:endParaRPr>
                    </a:p>
                  </a:txBody>
                  <a:tcPr>
                    <a:noFill/>
                  </a:tcPr>
                </a:tc>
                <a:tc>
                  <a:txBody>
                    <a:bodyPr/>
                    <a:lstStyle/>
                    <a:p>
                      <a:pPr algn="ctr"/>
                      <a:r>
                        <a:rPr lang="en-GB" sz="1200" i="0" dirty="0" smtClean="0">
                          <a:solidFill>
                            <a:schemeClr val="tx1"/>
                          </a:solidFill>
                        </a:rPr>
                        <a:t>0</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2</a:t>
                      </a:r>
                      <a:endParaRPr lang="en-GB" sz="1200" i="0" dirty="0">
                        <a:solidFill>
                          <a:schemeClr val="tx1"/>
                        </a:solidFill>
                      </a:endParaRPr>
                    </a:p>
                  </a:txBody>
                  <a:tcPr>
                    <a:noFill/>
                  </a:tcPr>
                </a:tc>
                <a:tc>
                  <a:txBody>
                    <a:bodyPr/>
                    <a:lstStyle/>
                    <a:p>
                      <a:r>
                        <a:rPr lang="en-GB" sz="1200" i="0" dirty="0" smtClean="0">
                          <a:solidFill>
                            <a:schemeClr val="tx1"/>
                          </a:solidFill>
                        </a:rPr>
                        <a:t>Quality</a:t>
                      </a:r>
                      <a:r>
                        <a:rPr lang="en-GB" sz="1200" i="0" baseline="0" dirty="0" smtClean="0">
                          <a:solidFill>
                            <a:schemeClr val="tx1"/>
                          </a:solidFill>
                        </a:rPr>
                        <a:t> Assurance Plan</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GNY-AS-PLN-QIQ-00003</a:t>
                      </a:r>
                    </a:p>
                  </a:txBody>
                  <a:tcPr>
                    <a:noFill/>
                  </a:tcPr>
                </a:tc>
                <a:tc>
                  <a:txBody>
                    <a:bodyPr/>
                    <a:lstStyle/>
                    <a:p>
                      <a:pPr algn="ctr"/>
                      <a:r>
                        <a:rPr lang="en-GB" sz="1200" i="0" dirty="0" smtClean="0">
                          <a:solidFill>
                            <a:schemeClr val="tx1"/>
                          </a:solidFill>
                        </a:rPr>
                        <a:t>2</a:t>
                      </a:r>
                      <a:endParaRPr lang="en-GB" sz="1200" i="0" dirty="0">
                        <a:solidFill>
                          <a:schemeClr val="tx1"/>
                        </a:solidFill>
                      </a:endParaRPr>
                    </a:p>
                  </a:txBody>
                  <a:tcPr>
                    <a:noFill/>
                  </a:tcPr>
                </a:tc>
                <a:tc>
                  <a:txBody>
                    <a:bodyPr/>
                    <a:lstStyle/>
                    <a:p>
                      <a:pPr algn="ctr"/>
                      <a:r>
                        <a:rPr lang="en-GB" sz="1200" i="0" dirty="0" smtClean="0">
                          <a:solidFill>
                            <a:schemeClr val="tx1"/>
                          </a:solidFill>
                        </a:rPr>
                        <a:t>0</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3</a:t>
                      </a:r>
                      <a:endParaRPr lang="en-GB" sz="1200" i="0" dirty="0">
                        <a:solidFill>
                          <a:schemeClr val="tx1"/>
                        </a:solidFill>
                      </a:endParaRPr>
                    </a:p>
                  </a:txBody>
                  <a:tcPr>
                    <a:noFill/>
                  </a:tcPr>
                </a:tc>
                <a:tc>
                  <a:txBody>
                    <a:bodyPr/>
                    <a:lstStyle/>
                    <a:p>
                      <a:r>
                        <a:rPr lang="en-GB" sz="1200" i="0" dirty="0" smtClean="0">
                          <a:solidFill>
                            <a:schemeClr val="tx1"/>
                          </a:solidFill>
                        </a:rPr>
                        <a:t>Compliance and Verification Matrix</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GNY-AS-MTX-QIQ-00002</a:t>
                      </a:r>
                    </a:p>
                  </a:txBody>
                  <a:tcPr>
                    <a:noFill/>
                  </a:tcPr>
                </a:tc>
                <a:tc>
                  <a:txBody>
                    <a:bodyPr/>
                    <a:lstStyle/>
                    <a:p>
                      <a:pPr algn="ctr"/>
                      <a:r>
                        <a:rPr lang="en-GB" sz="1200" i="0" dirty="0" smtClean="0">
                          <a:solidFill>
                            <a:schemeClr val="tx1"/>
                          </a:solidFill>
                        </a:rPr>
                        <a:t>4</a:t>
                      </a:r>
                      <a:endParaRPr lang="en-GB" sz="1200" i="0" dirty="0">
                        <a:solidFill>
                          <a:schemeClr val="tx1"/>
                        </a:solidFill>
                      </a:endParaRP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4</a:t>
                      </a:r>
                      <a:endParaRPr lang="en-GB" sz="1200" i="0" dirty="0">
                        <a:solidFill>
                          <a:schemeClr val="tx1"/>
                        </a:solidFill>
                      </a:endParaRPr>
                    </a:p>
                  </a:txBody>
                  <a:tcPr>
                    <a:noFill/>
                  </a:tcPr>
                </a:tc>
                <a:tc>
                  <a:txBody>
                    <a:bodyPr/>
                    <a:lstStyle/>
                    <a:p>
                      <a:r>
                        <a:rPr lang="en-GB" sz="1200" i="0" dirty="0" smtClean="0">
                          <a:solidFill>
                            <a:schemeClr val="tx1"/>
                          </a:solidFill>
                        </a:rPr>
                        <a:t>Overall Mission Requirements</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GNY-AS-RQM-QIQ-00012</a:t>
                      </a:r>
                    </a:p>
                  </a:txBody>
                  <a:tcPr>
                    <a:noFill/>
                  </a:tcPr>
                </a:tc>
                <a:tc>
                  <a:txBody>
                    <a:bodyPr/>
                    <a:lstStyle/>
                    <a:p>
                      <a:pPr algn="ctr"/>
                      <a:r>
                        <a:rPr lang="en-GB" sz="1200" i="0" dirty="0" smtClean="0">
                          <a:solidFill>
                            <a:schemeClr val="tx1"/>
                          </a:solidFill>
                        </a:rPr>
                        <a:t>2</a:t>
                      </a:r>
                      <a:endParaRPr lang="en-GB" sz="1200" i="0" dirty="0">
                        <a:solidFill>
                          <a:schemeClr val="tx1"/>
                        </a:solidFill>
                      </a:endParaRPr>
                    </a:p>
                  </a:txBody>
                  <a:tcPr>
                    <a:noFill/>
                  </a:tcPr>
                </a:tc>
                <a:tc>
                  <a:txBody>
                    <a:bodyPr/>
                    <a:lstStyle/>
                    <a:p>
                      <a:pPr algn="ctr"/>
                      <a:r>
                        <a:rPr lang="en-GB" sz="1200" i="0" dirty="0" smtClean="0">
                          <a:solidFill>
                            <a:schemeClr val="tx1"/>
                          </a:solidFill>
                        </a:rPr>
                        <a:t>2</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5</a:t>
                      </a:r>
                      <a:endParaRPr lang="en-GB" sz="1200" i="0" dirty="0">
                        <a:solidFill>
                          <a:schemeClr val="tx1"/>
                        </a:solidFill>
                      </a:endParaRPr>
                    </a:p>
                  </a:txBody>
                  <a:tcPr>
                    <a:noFill/>
                  </a:tcPr>
                </a:tc>
                <a:tc>
                  <a:txBody>
                    <a:bodyPr/>
                    <a:lstStyle/>
                    <a:p>
                      <a:r>
                        <a:rPr lang="en-GB" sz="1200" i="0" dirty="0" smtClean="0">
                          <a:solidFill>
                            <a:schemeClr val="tx1"/>
                          </a:solidFill>
                        </a:rPr>
                        <a:t>Orion Ground Station Requirements*</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GNY-AS-RQM-QIQ-00013</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6</a:t>
                      </a:r>
                      <a:endParaRPr lang="en-GB" sz="1200" i="0" dirty="0">
                        <a:solidFill>
                          <a:schemeClr val="tx1"/>
                        </a:solidFill>
                      </a:endParaRPr>
                    </a:p>
                  </a:txBody>
                  <a:tcPr>
                    <a:noFill/>
                  </a:tcPr>
                </a:tc>
                <a:tc>
                  <a:txBody>
                    <a:bodyPr/>
                    <a:lstStyle/>
                    <a:p>
                      <a:r>
                        <a:rPr lang="en-GB" sz="1200" i="0" dirty="0" smtClean="0">
                          <a:solidFill>
                            <a:schemeClr val="tx1"/>
                          </a:solidFill>
                        </a:rPr>
                        <a:t>Existing GNY-06 performance</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GNY-AS-REP-GES-00001</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0</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7</a:t>
                      </a:r>
                      <a:endParaRPr lang="en-GB" sz="1200" i="0" dirty="0">
                        <a:solidFill>
                          <a:schemeClr val="tx1"/>
                        </a:solidFill>
                      </a:endParaRPr>
                    </a:p>
                  </a:txBody>
                  <a:tcPr>
                    <a:noFill/>
                  </a:tcPr>
                </a:tc>
                <a:tc>
                  <a:txBody>
                    <a:bodyPr/>
                    <a:lstStyle/>
                    <a:p>
                      <a:r>
                        <a:rPr lang="en-GB" sz="1200" i="0" dirty="0" smtClean="0">
                          <a:solidFill>
                            <a:schemeClr val="tx1"/>
                          </a:solidFill>
                        </a:rPr>
                        <a:t>Re-test report of the present system</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GNY-AS-REP-GES-00002</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8</a:t>
                      </a:r>
                      <a:endParaRPr lang="en-GB" sz="1200" i="0" dirty="0">
                        <a:solidFill>
                          <a:schemeClr val="tx1"/>
                        </a:solidFill>
                      </a:endParaRPr>
                    </a:p>
                  </a:txBody>
                  <a:tcPr>
                    <a:noFill/>
                  </a:tcPr>
                </a:tc>
                <a:tc>
                  <a:txBody>
                    <a:bodyPr/>
                    <a:lstStyle/>
                    <a:p>
                      <a:r>
                        <a:rPr lang="en-GB" sz="1200" i="0" dirty="0" smtClean="0">
                          <a:solidFill>
                            <a:schemeClr val="tx1"/>
                          </a:solidFill>
                        </a:rPr>
                        <a:t>GNY-06 Upgrade Requirements</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GNY-AS-RQM-QIQ-00014</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2</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9</a:t>
                      </a:r>
                      <a:endParaRPr lang="en-GB" sz="1200" i="0" dirty="0">
                        <a:solidFill>
                          <a:schemeClr val="tx1"/>
                        </a:solidFill>
                      </a:endParaRPr>
                    </a:p>
                  </a:txBody>
                  <a:tcPr>
                    <a:noFill/>
                  </a:tcPr>
                </a:tc>
                <a:tc>
                  <a:txBody>
                    <a:bodyPr/>
                    <a:lstStyle/>
                    <a:p>
                      <a:r>
                        <a:rPr lang="en-GB" sz="1200" i="0" dirty="0" smtClean="0">
                          <a:solidFill>
                            <a:schemeClr val="tx1"/>
                          </a:solidFill>
                        </a:rPr>
                        <a:t>Status</a:t>
                      </a:r>
                      <a:r>
                        <a:rPr lang="en-GB" sz="1200" i="0" baseline="0" dirty="0" smtClean="0">
                          <a:solidFill>
                            <a:schemeClr val="tx1"/>
                          </a:solidFill>
                        </a:rPr>
                        <a:t> of the present system</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GNY-AS-REP-GES-00003</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0</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10</a:t>
                      </a:r>
                      <a:endParaRPr lang="en-GB" sz="1200" i="0" dirty="0">
                        <a:solidFill>
                          <a:schemeClr val="tx1"/>
                        </a:solidFill>
                      </a:endParaRPr>
                    </a:p>
                  </a:txBody>
                  <a:tcPr>
                    <a:noFill/>
                  </a:tcPr>
                </a:tc>
                <a:tc>
                  <a:txBody>
                    <a:bodyPr/>
                    <a:lstStyle/>
                    <a:p>
                      <a:r>
                        <a:rPr lang="en-GB" sz="1200" i="0" dirty="0" smtClean="0">
                          <a:solidFill>
                            <a:schemeClr val="tx1"/>
                          </a:solidFill>
                        </a:rPr>
                        <a:t>System specification for the GNY-06 upgrade</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GNY-AS-SYS-QIQ-00015</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2</a:t>
                      </a:r>
                      <a:endParaRPr lang="en-GB" sz="1200" i="0" dirty="0">
                        <a:solidFill>
                          <a:schemeClr val="tx1"/>
                        </a:solidFill>
                      </a:endParaRPr>
                    </a:p>
                  </a:txBody>
                  <a:tcPr>
                    <a:noFill/>
                  </a:tcPr>
                </a:tc>
                <a:tc>
                  <a:txBody>
                    <a:bodyPr/>
                    <a:lstStyle/>
                    <a:p>
                      <a:pPr algn="ctr"/>
                      <a:r>
                        <a:rPr lang="en-GB" sz="1200" i="0" dirty="0" smtClean="0">
                          <a:solidFill>
                            <a:schemeClr val="tx1"/>
                          </a:solidFill>
                        </a:rPr>
                        <a:t>Proprietary</a:t>
                      </a:r>
                      <a:endParaRPr lang="en-GB" sz="1200" i="0" dirty="0">
                        <a:solidFill>
                          <a:schemeClr val="tx1"/>
                        </a:solidFill>
                      </a:endParaRPr>
                    </a:p>
                  </a:txBody>
                  <a:tcPr>
                    <a:noFill/>
                  </a:tcPr>
                </a:tc>
              </a:tr>
              <a:tr h="252000">
                <a:tc>
                  <a:txBody>
                    <a:bodyPr/>
                    <a:lstStyle/>
                    <a:p>
                      <a:r>
                        <a:rPr lang="en-GB" sz="1200" i="0" dirty="0" smtClean="0">
                          <a:solidFill>
                            <a:schemeClr val="tx1"/>
                          </a:solidFill>
                        </a:rPr>
                        <a:t>11</a:t>
                      </a:r>
                      <a:endParaRPr lang="en-GB" sz="1200" i="0" dirty="0">
                        <a:solidFill>
                          <a:schemeClr val="tx1"/>
                        </a:solidFill>
                      </a:endParaRPr>
                    </a:p>
                  </a:txBody>
                  <a:tcPr>
                    <a:noFill/>
                  </a:tcPr>
                </a:tc>
                <a:tc>
                  <a:txBody>
                    <a:bodyPr/>
                    <a:lstStyle/>
                    <a:p>
                      <a:r>
                        <a:rPr lang="en-GB" sz="1200" i="0" dirty="0" smtClean="0">
                          <a:solidFill>
                            <a:schemeClr val="tx1"/>
                          </a:solidFill>
                        </a:rPr>
                        <a:t>Preliminary Design report</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GNY-AS-REP-GES-00004</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2</a:t>
                      </a:r>
                      <a:endParaRPr lang="en-GB" sz="1200" i="0" dirty="0">
                        <a:solidFill>
                          <a:schemeClr val="tx1"/>
                        </a:solidFill>
                      </a:endParaRPr>
                    </a:p>
                  </a:txBody>
                  <a:tcP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Proprietary</a:t>
                      </a:r>
                    </a:p>
                  </a:txBody>
                  <a:tcPr>
                    <a:noFill/>
                  </a:tcPr>
                </a:tc>
              </a:tr>
              <a:tr h="252000">
                <a:tc>
                  <a:txBody>
                    <a:bodyPr/>
                    <a:lstStyle/>
                    <a:p>
                      <a:r>
                        <a:rPr lang="en-GB" sz="1200" i="0" dirty="0" smtClean="0">
                          <a:solidFill>
                            <a:schemeClr val="tx1"/>
                          </a:solidFill>
                        </a:rPr>
                        <a:t>12</a:t>
                      </a:r>
                      <a:endParaRPr lang="en-GB" sz="1200" i="0" dirty="0">
                        <a:solidFill>
                          <a:schemeClr val="tx1"/>
                        </a:solidFill>
                      </a:endParaRPr>
                    </a:p>
                  </a:txBody>
                  <a:tcPr>
                    <a:noFill/>
                  </a:tcPr>
                </a:tc>
                <a:tc>
                  <a:txBody>
                    <a:bodyPr/>
                    <a:lstStyle/>
                    <a:p>
                      <a:r>
                        <a:rPr lang="en-GB" sz="1200" i="0" dirty="0" smtClean="0">
                          <a:solidFill>
                            <a:schemeClr val="tx1"/>
                          </a:solidFill>
                        </a:rPr>
                        <a:t>Availability and risk assessment</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GNY-AS-REP-GES-00005</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0</a:t>
                      </a:r>
                      <a:endParaRPr lang="en-GB" sz="1200" i="0" dirty="0">
                        <a:solidFill>
                          <a:schemeClr val="tx1"/>
                        </a:solidFill>
                      </a:endParaRPr>
                    </a:p>
                  </a:txBody>
                  <a:tcP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Proprietary</a:t>
                      </a:r>
                    </a:p>
                  </a:txBody>
                  <a:tcPr>
                    <a:noFill/>
                  </a:tcPr>
                </a:tc>
              </a:tr>
              <a:tr h="252000">
                <a:tc>
                  <a:txBody>
                    <a:bodyPr/>
                    <a:lstStyle/>
                    <a:p>
                      <a:r>
                        <a:rPr lang="en-GB" sz="1200" i="0" dirty="0" smtClean="0">
                          <a:solidFill>
                            <a:schemeClr val="tx1"/>
                          </a:solidFill>
                        </a:rPr>
                        <a:t>13</a:t>
                      </a:r>
                      <a:endParaRPr lang="en-GB" sz="1200" i="0" dirty="0">
                        <a:solidFill>
                          <a:schemeClr val="tx1"/>
                        </a:solidFill>
                      </a:endParaRPr>
                    </a:p>
                  </a:txBody>
                  <a:tcPr>
                    <a:noFill/>
                  </a:tcPr>
                </a:tc>
                <a:tc>
                  <a:txBody>
                    <a:bodyPr/>
                    <a:lstStyle/>
                    <a:p>
                      <a:r>
                        <a:rPr lang="en-GB" sz="1200" i="0" dirty="0" smtClean="0">
                          <a:solidFill>
                            <a:schemeClr val="tx1"/>
                          </a:solidFill>
                        </a:rPr>
                        <a:t>Overall Upgrade Schedule and Cost Report</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GNY-AS-PRO-QIQ-00016</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3</a:t>
                      </a:r>
                      <a:endParaRPr lang="en-GB" sz="1200" i="0" dirty="0">
                        <a:solidFill>
                          <a:schemeClr val="tx1"/>
                        </a:solidFill>
                      </a:endParaRPr>
                    </a:p>
                  </a:txBody>
                  <a:tcP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Proprietary</a:t>
                      </a:r>
                    </a:p>
                  </a:txBody>
                  <a:tcPr>
                    <a:noFill/>
                  </a:tcPr>
                </a:tc>
              </a:tr>
              <a:tr h="252000">
                <a:tc>
                  <a:txBody>
                    <a:bodyPr/>
                    <a:lstStyle/>
                    <a:p>
                      <a:r>
                        <a:rPr lang="en-GB" sz="1200" i="0" dirty="0" smtClean="0">
                          <a:solidFill>
                            <a:schemeClr val="tx1"/>
                          </a:solidFill>
                        </a:rPr>
                        <a:t>14</a:t>
                      </a:r>
                      <a:endParaRPr lang="en-GB" sz="1200" i="0" dirty="0">
                        <a:solidFill>
                          <a:schemeClr val="tx1"/>
                        </a:solidFill>
                      </a:endParaRPr>
                    </a:p>
                  </a:txBody>
                  <a:tcPr>
                    <a:noFill/>
                  </a:tcPr>
                </a:tc>
                <a:tc>
                  <a:txBody>
                    <a:bodyPr/>
                    <a:lstStyle/>
                    <a:p>
                      <a:r>
                        <a:rPr lang="en-GB" sz="1200" i="0" dirty="0" smtClean="0">
                          <a:solidFill>
                            <a:schemeClr val="tx1"/>
                          </a:solidFill>
                        </a:rPr>
                        <a:t>Final</a:t>
                      </a:r>
                      <a:r>
                        <a:rPr lang="en-GB" sz="1200" i="0" baseline="0" dirty="0" smtClean="0">
                          <a:solidFill>
                            <a:schemeClr val="tx1"/>
                          </a:solidFill>
                        </a:rPr>
                        <a:t> Report</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GNY-AS-REP-QIQ-00017</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0</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r h="252000">
                <a:tc>
                  <a:txBody>
                    <a:bodyPr/>
                    <a:lstStyle/>
                    <a:p>
                      <a:r>
                        <a:rPr lang="en-GB" sz="1200" i="0" dirty="0" smtClean="0">
                          <a:solidFill>
                            <a:schemeClr val="tx1"/>
                          </a:solidFill>
                        </a:rPr>
                        <a:t>15</a:t>
                      </a:r>
                      <a:endParaRPr lang="en-GB" sz="1200" i="0" dirty="0">
                        <a:solidFill>
                          <a:schemeClr val="tx1"/>
                        </a:solidFill>
                      </a:endParaRPr>
                    </a:p>
                  </a:txBody>
                  <a:tcPr>
                    <a:noFill/>
                  </a:tcPr>
                </a:tc>
                <a:tc>
                  <a:txBody>
                    <a:bodyPr/>
                    <a:lstStyle/>
                    <a:p>
                      <a:r>
                        <a:rPr lang="en-GB" sz="1200" i="0" dirty="0" smtClean="0">
                          <a:solidFill>
                            <a:schemeClr val="tx1"/>
                          </a:solidFill>
                        </a:rPr>
                        <a:t>Proprietary</a:t>
                      </a:r>
                      <a:r>
                        <a:rPr lang="en-GB" sz="1200" i="0" baseline="0" dirty="0" smtClean="0">
                          <a:solidFill>
                            <a:schemeClr val="tx1"/>
                          </a:solidFill>
                        </a:rPr>
                        <a:t> Annex to Final Report</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GNY-AS-REP-QIQ-00018</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Proprietary</a:t>
                      </a:r>
                    </a:p>
                  </a:txBody>
                  <a:tcPr>
                    <a:noFill/>
                  </a:tcPr>
                </a:tc>
              </a:tr>
              <a:tr h="252000">
                <a:tc>
                  <a:txBody>
                    <a:bodyPr/>
                    <a:lstStyle/>
                    <a:p>
                      <a:r>
                        <a:rPr lang="en-GB" sz="1200" i="0" dirty="0" smtClean="0">
                          <a:solidFill>
                            <a:schemeClr val="tx1"/>
                          </a:solidFill>
                        </a:rPr>
                        <a:t>16</a:t>
                      </a:r>
                      <a:endParaRPr lang="en-GB" sz="1200" i="0" dirty="0">
                        <a:solidFill>
                          <a:schemeClr val="tx1"/>
                        </a:solidFill>
                      </a:endParaRPr>
                    </a:p>
                  </a:txBody>
                  <a:tcPr>
                    <a:noFill/>
                  </a:tcPr>
                </a:tc>
                <a:tc>
                  <a:txBody>
                    <a:bodyPr/>
                    <a:lstStyle/>
                    <a:p>
                      <a:r>
                        <a:rPr lang="en-GB" sz="1200" i="0" dirty="0" smtClean="0">
                          <a:solidFill>
                            <a:schemeClr val="tx1"/>
                          </a:solidFill>
                        </a:rPr>
                        <a:t>Executive</a:t>
                      </a:r>
                      <a:r>
                        <a:rPr lang="en-GB" sz="1200" i="0" baseline="0" dirty="0" smtClean="0">
                          <a:solidFill>
                            <a:schemeClr val="tx1"/>
                          </a:solidFill>
                        </a:rPr>
                        <a:t> Summary</a:t>
                      </a:r>
                      <a:endParaRPr lang="en-GB" sz="1200" i="0" dirty="0">
                        <a:solidFill>
                          <a:schemeClr val="tx1"/>
                        </a:solidFill>
                      </a:endParaRPr>
                    </a:p>
                  </a:txBody>
                  <a:tcP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rPr>
                        <a:t>GNY-AS-REP-QIQ-00019</a:t>
                      </a:r>
                    </a:p>
                  </a:txBody>
                  <a:tcPr>
                    <a:noFill/>
                  </a:tcPr>
                </a:tc>
                <a:tc>
                  <a:txBody>
                    <a:bodyPr/>
                    <a:lstStyle/>
                    <a:p>
                      <a:pPr algn="ctr"/>
                      <a:r>
                        <a:rPr lang="en-GB" sz="1200" i="0" dirty="0" smtClean="0">
                          <a:solidFill>
                            <a:schemeClr val="tx1"/>
                          </a:solidFill>
                        </a:rPr>
                        <a:t>1</a:t>
                      </a:r>
                      <a:endParaRPr lang="en-GB" sz="1200" i="0" dirty="0">
                        <a:solidFill>
                          <a:schemeClr val="tx1"/>
                        </a:solidFill>
                      </a:endParaRPr>
                    </a:p>
                  </a:txBody>
                  <a:tcPr>
                    <a:noFill/>
                  </a:tcPr>
                </a:tc>
                <a:tc>
                  <a:txBody>
                    <a:bodyPr/>
                    <a:lstStyle/>
                    <a:p>
                      <a:pPr algn="ctr"/>
                      <a:r>
                        <a:rPr lang="en-GB" sz="1200" i="0" dirty="0" smtClean="0">
                          <a:solidFill>
                            <a:schemeClr val="tx1"/>
                          </a:solidFill>
                        </a:rPr>
                        <a:t>0</a:t>
                      </a:r>
                      <a:endParaRPr lang="en-GB" sz="1200" i="0" dirty="0">
                        <a:solidFill>
                          <a:schemeClr val="tx1"/>
                        </a:solidFill>
                      </a:endParaRPr>
                    </a:p>
                  </a:txBody>
                  <a:tcPr>
                    <a:noFill/>
                  </a:tcPr>
                </a:tc>
                <a:tc>
                  <a:txBody>
                    <a:bodyPr/>
                    <a:lstStyle/>
                    <a:p>
                      <a:pPr algn="ctr"/>
                      <a:r>
                        <a:rPr lang="en-GB" sz="1200" i="0" dirty="0" smtClean="0">
                          <a:solidFill>
                            <a:schemeClr val="tx1"/>
                          </a:solidFill>
                        </a:rPr>
                        <a:t>n/a</a:t>
                      </a:r>
                      <a:endParaRPr lang="en-GB" sz="1200" i="0" dirty="0">
                        <a:solidFill>
                          <a:schemeClr val="tx1"/>
                        </a:solidFill>
                      </a:endParaRPr>
                    </a:p>
                  </a:txBody>
                  <a:tcPr>
                    <a:noFill/>
                  </a:tcPr>
                </a:tc>
              </a:tr>
            </a:tbl>
          </a:graphicData>
        </a:graphic>
      </p:graphicFrame>
      <p:sp>
        <p:nvSpPr>
          <p:cNvPr id="9" name="Content Placeholder 14"/>
          <p:cNvSpPr txBox="1">
            <a:spLocks/>
          </p:cNvSpPr>
          <p:nvPr/>
        </p:nvSpPr>
        <p:spPr>
          <a:xfrm>
            <a:off x="432000" y="6298726"/>
            <a:ext cx="8275439" cy="328416"/>
          </a:xfrm>
          <a:prstGeom prst="rect">
            <a:avLst/>
          </a:prstGeom>
        </p:spPr>
        <p:txBody>
          <a:bodyPr vert="horz" wrap="square" lIns="0" tIns="0" rIns="0" bIns="0" rtlCol="0" anchor="t" anchorCtr="0">
            <a:normAutofit/>
          </a:bodyPr>
          <a:lstStyle>
            <a:lvl1pPr marL="177796" indent="-177796" algn="l" defTabSz="914377" rtl="0" eaLnBrk="1" latinLnBrk="0" hangingPunct="1">
              <a:lnSpc>
                <a:spcPct val="100000"/>
              </a:lnSpc>
              <a:spcBef>
                <a:spcPts val="2400"/>
              </a:spcBef>
              <a:spcAft>
                <a:spcPts val="0"/>
              </a:spcAft>
              <a:buFont typeface="Arial" panose="020B0604020202020204" pitchFamily="34" charset="0"/>
              <a:buChar char="•"/>
              <a:defRPr sz="1800" b="1" kern="1200">
                <a:solidFill>
                  <a:srgbClr val="000F5E"/>
                </a:solidFill>
                <a:latin typeface="+mn-lt"/>
                <a:ea typeface="+mn-ea"/>
                <a:cs typeface="+mn-cs"/>
              </a:defRPr>
            </a:lvl1pPr>
            <a:lvl2pPr marL="480472" indent="-243411" algn="l" defTabSz="914377" rtl="0" eaLnBrk="1" latinLnBrk="0" hangingPunct="1">
              <a:lnSpc>
                <a:spcPct val="100000"/>
              </a:lnSpc>
              <a:spcBef>
                <a:spcPts val="133"/>
              </a:spcBef>
              <a:spcAft>
                <a:spcPts val="200"/>
              </a:spcAft>
              <a:buClrTx/>
              <a:buFont typeface="Arial" panose="020B0604020202020204" pitchFamily="34" charset="0"/>
              <a:buChar char="–"/>
              <a:defRPr sz="1600" kern="1200">
                <a:solidFill>
                  <a:schemeClr val="tx1"/>
                </a:solidFill>
                <a:latin typeface="+mn-lt"/>
                <a:ea typeface="+mn-ea"/>
                <a:cs typeface="+mn-cs"/>
              </a:defRPr>
            </a:lvl2pPr>
            <a:lvl3pPr marL="717533" indent="-237061" algn="l" defTabSz="914377" rtl="0" eaLnBrk="1" latinLnBrk="0" hangingPunct="1">
              <a:lnSpc>
                <a:spcPct val="100000"/>
              </a:lnSpc>
              <a:spcBef>
                <a:spcPts val="133"/>
              </a:spcBef>
              <a:spcAft>
                <a:spcPts val="200"/>
              </a:spcAft>
              <a:buClrTx/>
              <a:buSzPct val="100000"/>
              <a:buFont typeface="Arial" panose="020B0604020202020204" pitchFamily="34" charset="0"/>
              <a:buChar char="–"/>
              <a:defRPr sz="1400" kern="1200">
                <a:solidFill>
                  <a:schemeClr val="tx1"/>
                </a:solidFill>
                <a:latin typeface="+mn-lt"/>
                <a:ea typeface="+mn-ea"/>
                <a:cs typeface="+mn-cs"/>
              </a:defRPr>
            </a:lvl3pPr>
            <a:lvl4pPr marL="958827" indent="-241294" algn="l" defTabSz="914377" rtl="0" eaLnBrk="1" latinLnBrk="0" hangingPunct="1">
              <a:lnSpc>
                <a:spcPct val="100000"/>
              </a:lnSpc>
              <a:spcBef>
                <a:spcPts val="133"/>
              </a:spcBef>
              <a:spcAft>
                <a:spcPts val="200"/>
              </a:spcAft>
              <a:buClrTx/>
              <a:buFont typeface="Arial" panose="020B0604020202020204" pitchFamily="34" charset="0"/>
              <a:buChar char="–"/>
              <a:tabLst/>
              <a:defRPr sz="1200" kern="1200">
                <a:solidFill>
                  <a:schemeClr val="tx1"/>
                </a:solidFill>
                <a:latin typeface="+mn-lt"/>
                <a:ea typeface="+mn-ea"/>
                <a:cs typeface="+mn-cs"/>
              </a:defRPr>
            </a:lvl4pPr>
            <a:lvl5pPr marL="1195887" indent="-241294" algn="l" defTabSz="914377" rtl="0" eaLnBrk="1" latinLnBrk="0" hangingPunct="1">
              <a:lnSpc>
                <a:spcPct val="100000"/>
              </a:lnSpc>
              <a:spcBef>
                <a:spcPts val="133"/>
              </a:spcBef>
              <a:spcAft>
                <a:spcPts val="200"/>
              </a:spcAft>
              <a:buClrTx/>
              <a:buFont typeface="Arial" panose="020B0604020202020204" pitchFamily="34" charset="0"/>
              <a:buChar char="–"/>
              <a:defRPr sz="1000" kern="1200">
                <a:solidFill>
                  <a:schemeClr val="tx1"/>
                </a:solidFill>
                <a:latin typeface="+mn-lt"/>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GB" sz="1200" b="0" i="1" dirty="0" smtClean="0">
                <a:solidFill>
                  <a:schemeClr val="tx1"/>
                </a:solidFill>
              </a:rPr>
              <a:t>* Considered obsolete, content now superseded by System Specification for the GHY-06 Upgrade</a:t>
            </a:r>
            <a:endParaRPr lang="en-GB" sz="1200" b="0" dirty="0" smtClean="0">
              <a:solidFill>
                <a:schemeClr val="tx1"/>
              </a:solidFill>
            </a:endParaRPr>
          </a:p>
        </p:txBody>
      </p:sp>
    </p:spTree>
    <p:extLst>
      <p:ext uri="{BB962C8B-B14F-4D97-AF65-F5344CB8AC3E}">
        <p14:creationId xmlns:p14="http://schemas.microsoft.com/office/powerpoint/2010/main" val="416611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Assessment of Requirements</a:t>
            </a:r>
            <a:endParaRPr lang="en-GB" dirty="0"/>
          </a:p>
        </p:txBody>
      </p:sp>
      <p:sp>
        <p:nvSpPr>
          <p:cNvPr id="8" name="Slide Number Placeholder 7"/>
          <p:cNvSpPr>
            <a:spLocks noGrp="1"/>
          </p:cNvSpPr>
          <p:nvPr>
            <p:ph type="sldNum" sz="quarter" idx="4"/>
          </p:nvPr>
        </p:nvSpPr>
        <p:spPr>
          <a:xfrm>
            <a:off x="8167439" y="5733256"/>
            <a:ext cx="540000" cy="162000"/>
          </a:xfrm>
        </p:spPr>
        <p:txBody>
          <a:bodyPr/>
          <a:lstStyle/>
          <a:p>
            <a:fld id="{84D111C9-AE51-4082-9409-505987EEA9A7}" type="slidenum">
              <a:rPr lang="en-GB" smtClean="0"/>
              <a:pPr/>
              <a:t>9</a:t>
            </a:fld>
            <a:endParaRPr lang="en-GB" dirty="0"/>
          </a:p>
        </p:txBody>
      </p:sp>
      <p:sp>
        <p:nvSpPr>
          <p:cNvPr id="5" name="Subtitle 3"/>
          <p:cNvSpPr>
            <a:spLocks noGrp="1"/>
          </p:cNvSpPr>
          <p:nvPr>
            <p:ph type="subTitle" idx="1"/>
          </p:nvPr>
        </p:nvSpPr>
        <p:spPr>
          <a:xfrm>
            <a:off x="432001" y="3285077"/>
            <a:ext cx="3054149" cy="1440160"/>
          </a:xfrm>
        </p:spPr>
        <p:txBody>
          <a:bodyPr/>
          <a:lstStyle/>
          <a:p>
            <a:r>
              <a:rPr lang="en-GB" dirty="0" smtClean="0"/>
              <a:t>Overall Mission Requirements</a:t>
            </a:r>
            <a:endParaRPr lang="en-GB" b="0" dirty="0">
              <a:solidFill>
                <a:schemeClr val="bg2">
                  <a:alpha val="75000"/>
                </a:schemeClr>
              </a:solidFill>
            </a:endParaRPr>
          </a:p>
        </p:txBody>
      </p:sp>
      <p:sp>
        <p:nvSpPr>
          <p:cNvPr id="7" name="Picture Placeholder 6"/>
          <p:cNvSpPr>
            <a:spLocks noGrp="1"/>
          </p:cNvSpPr>
          <p:nvPr>
            <p:ph type="pic" sz="quarter" idx="13"/>
          </p:nvPr>
        </p:nvSpPr>
        <p:spPr/>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1" y="1390650"/>
            <a:ext cx="3805922" cy="416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386388" y="5566293"/>
            <a:ext cx="3586848" cy="307777"/>
          </a:xfrm>
          <a:prstGeom prst="rect">
            <a:avLst/>
          </a:prstGeom>
        </p:spPr>
        <p:txBody>
          <a:bodyPr wrap="square">
            <a:spAutoFit/>
          </a:bodyPr>
          <a:lstStyle/>
          <a:p>
            <a:r>
              <a:rPr lang="en-GB" sz="1400" b="1" dirty="0"/>
              <a:t>Orion Timeline for Asteroid Redirect Mission</a:t>
            </a:r>
          </a:p>
        </p:txBody>
      </p:sp>
    </p:spTree>
    <p:extLst>
      <p:ext uri="{BB962C8B-B14F-4D97-AF65-F5344CB8AC3E}">
        <p14:creationId xmlns:p14="http://schemas.microsoft.com/office/powerpoint/2010/main" val="813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0c81015a45b9aea1eeaf166edd3d317ccf8471"/>
</p:tagLst>
</file>

<file path=ppt/theme/theme1.xml><?xml version="1.0" encoding="utf-8"?>
<a:theme xmlns:a="http://schemas.openxmlformats.org/drawingml/2006/main" name="Final Presentation_12.04.16_new format">
  <a:themeElements>
    <a:clrScheme name="QinetiQ Colours">
      <a:dk1>
        <a:srgbClr val="000000"/>
      </a:dk1>
      <a:lt1>
        <a:srgbClr val="A9B3B9"/>
      </a:lt1>
      <a:dk2>
        <a:srgbClr val="000F5E"/>
      </a:dk2>
      <a:lt2>
        <a:srgbClr val="FFFFFF"/>
      </a:lt2>
      <a:accent1>
        <a:srgbClr val="04BCF7"/>
      </a:accent1>
      <a:accent2>
        <a:srgbClr val="000F5E"/>
      </a:accent2>
      <a:accent3>
        <a:srgbClr val="009B84"/>
      </a:accent3>
      <a:accent4>
        <a:srgbClr val="F66D05"/>
      </a:accent4>
      <a:accent5>
        <a:srgbClr val="5A0078"/>
      </a:accent5>
      <a:accent6>
        <a:srgbClr val="CC0066"/>
      </a:accent6>
      <a:hlink>
        <a:srgbClr val="000F5E"/>
      </a:hlink>
      <a:folHlink>
        <a:srgbClr val="5A0078"/>
      </a:folHlink>
    </a:clrScheme>
    <a:fontScheme name="QinetiQ Theme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Project and Bid Document" ma:contentTypeID="0x010100AA93FF7BD098B843BF294D2841A7CB6A090035E1438C69FF99478E1FD946F66F56BA" ma:contentTypeVersion="0" ma:contentTypeDescription="" ma:contentTypeScope="" ma:versionID="8746ea6441b3ce0e7161d31b8330b89f">
  <xsd:schema xmlns:xsd="http://www.w3.org/2001/XMLSchema" xmlns:xs="http://www.w3.org/2001/XMLSchema" xmlns:p="http://schemas.microsoft.com/office/2006/metadata/properties" xmlns:ns2="f3497c62-a25b-4309-ae35-a6cf9311515b" xmlns:ns3="14bc9e41-8b19-41dc-b263-7506d9e3b155" targetNamespace="http://schemas.microsoft.com/office/2006/metadata/properties" ma:root="true" ma:fieldsID="758e643e780fc2058c0a353d83d8e874" ns2:_="" ns3:_="">
    <xsd:import namespace="f3497c62-a25b-4309-ae35-a6cf9311515b"/>
    <xsd:import namespace="14bc9e41-8b19-41dc-b263-7506d9e3b155"/>
    <xsd:element name="properties">
      <xsd:complexType>
        <xsd:sequence>
          <xsd:element name="documentManagement">
            <xsd:complexType>
              <xsd:all>
                <xsd:element ref="ns2:Custodian" minOccurs="0"/>
                <xsd:element ref="ns2:Commercial_x0020_Marking" minOccurs="0"/>
                <xsd:element ref="ns3:Third_x0020_Party_x0020_Name" minOccurs="0"/>
                <xsd:element ref="ns2:Project_x0020_ID" minOccurs="0"/>
                <xsd:element ref="ns2:_dlc_DocId" minOccurs="0"/>
                <xsd:element ref="ns2:_dlc_DocIdUrl" minOccurs="0"/>
                <xsd:element ref="ns2:_dlc_DocIdPersistId" minOccurs="0"/>
                <xsd:element ref="ns2:Document_x0020_TypeTaxHTField0" minOccurs="0"/>
                <xsd:element ref="ns2:TaxCatchAll" minOccurs="0"/>
                <xsd:element ref="ns2:TaxCatchAllLabel" minOccurs="0"/>
                <xsd:element ref="ns2:TaxKeywordTaxHTField" minOccurs="0"/>
                <xsd:element ref="ns3:For_x0020_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97c62-a25b-4309-ae35-a6cf9311515b" elementFormDefault="qualified">
    <xsd:import namespace="http://schemas.microsoft.com/office/2006/documentManagement/types"/>
    <xsd:import namespace="http://schemas.microsoft.com/office/infopath/2007/PartnerControls"/>
    <xsd:element name="Custodian" ma:index="4" nillable="true" ma:displayName="Custodian" ma:list="UserInfo" ma:SharePointGroup="0" ma:internalName="Custodia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mmercial_x0020_Marking" ma:index="5" nillable="true" ma:displayName="Commercial Marking" ma:default="NONE" ma:format="RadioButtons" ma:internalName="Commercial_x0020_Marking">
      <xsd:simpleType>
        <xsd:restriction base="dms:Choice">
          <xsd:enumeration value="NONE"/>
          <xsd:enumeration value="QINETIQ PROPRIETARY"/>
          <xsd:enumeration value="QINETIQ IN CONFIDENCE"/>
        </xsd:restriction>
      </xsd:simpleType>
    </xsd:element>
    <xsd:element name="Project_x0020_ID" ma:index="7" nillable="true" ma:displayName="Project ID" ma:internalName="Project_x0020_ID">
      <xsd:simpleType>
        <xsd:restriction base="dms:Text">
          <xsd:maxLength value="255"/>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TypeTaxHTField0" ma:index="11" nillable="true" ma:taxonomy="true" ma:internalName="Document_x0020_TypeTaxHTField0" ma:taxonomyFieldName="Document_x0020_Type" ma:displayName="Document Sub-Type" ma:readOnly="false" ma:default="" ma:fieldId="{ce5a0dfb-709a-4c6c-b9df-d6ce1129ce82}" ma:sspId="184951ae-7b7e-4c26-85db-986c744f3396" ma:termSetId="7f9367a4-6af8-42b2-a011-e61b73601807"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7FE14DFE-4344-4318-AB3C-80B08E03F3A0}" ma:internalName="TaxCatchAll" ma:showField="CatchAllData" ma:web="{c5b32d9e-2ed8-4c30-bb2e-1ccf78985e82}">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7FE14DFE-4344-4318-AB3C-80B08E03F3A0}" ma:internalName="TaxCatchAllLabel" ma:readOnly="true" ma:showField="CatchAllDataLabel" ma:web="{c5b32d9e-2ed8-4c30-bb2e-1ccf78985e82}">
      <xsd:complexType>
        <xsd:complexContent>
          <xsd:extension base="dms:MultiChoiceLookup">
            <xsd:sequence>
              <xsd:element name="Value" type="dms:Lookup" maxOccurs="unbounded" minOccurs="0" nillable="true"/>
            </xsd:sequence>
          </xsd:extension>
        </xsd:complexContent>
      </xsd:complexType>
    </xsd:element>
    <xsd:element name="TaxKeywordTaxHTField" ma:index="15" nillable="true" ma:taxonomy="true" ma:internalName="TaxKeywordTaxHTField" ma:taxonomyFieldName="TaxKeyword" ma:displayName="Enterprise Keywords" ma:fieldId="{23f27201-bee3-471e-b2e7-b64fd8b7ca38}" ma:taxonomyMulti="true" ma:sspId="184951ae-7b7e-4c26-85db-986c744f3396"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bc9e41-8b19-41dc-b263-7506d9e3b155" elementFormDefault="qualified">
    <xsd:import namespace="http://schemas.microsoft.com/office/2006/documentManagement/types"/>
    <xsd:import namespace="http://schemas.microsoft.com/office/infopath/2007/PartnerControls"/>
    <xsd:element name="Third_x0020_Party_x0020_Name" ma:index="6" nillable="true" ma:displayName="Third Party Name" ma:description="Owner of TPI (e.g. Organisation who wrote the document)" ma:hidden="true" ma:internalName="Third_x0020_Party_x0020_Name" ma:readOnly="false">
      <xsd:simpleType>
        <xsd:restriction base="dms:Text">
          <xsd:maxLength value="255"/>
        </xsd:restriction>
      </xsd:simpleType>
    </xsd:element>
    <xsd:element name="For_x0020_Review" ma:index="21" nillable="true" ma:displayName="For Review" ma:default="No" ma:description="Ready for review ?" ma:format="RadioButtons" ma:hidden="true" ma:internalName="For_x0020_Review" ma:readOnly="false">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ecdee03-7b9a-4e09-936c-1feb560ee034" ContentTypeId="0x010100AA93FF7BD098B843BF294D2841A7CB6A09" PreviousValue="false"/>
</file>

<file path=customXml/item5.xml><?xml version="1.0" encoding="utf-8"?>
<p:properties xmlns:p="http://schemas.microsoft.com/office/2006/metadata/properties" xmlns:xsi="http://www.w3.org/2001/XMLSchema-instance" xmlns:pc="http://schemas.microsoft.com/office/infopath/2007/PartnerControls">
  <documentManagement>
    <Document_x0020_TypeTaxHTField0 xmlns="f3497c62-a25b-4309-ae35-a6cf9311515b">
      <Terms xmlns="http://schemas.microsoft.com/office/infopath/2007/PartnerControls"/>
    </Document_x0020_TypeTaxHTField0>
    <Third_x0020_Party_x0020_Name xmlns="14bc9e41-8b19-41dc-b263-7506d9e3b155" xsi:nil="true"/>
    <For_x0020_Review xmlns="14bc9e41-8b19-41dc-b263-7506d9e3b155">No</For_x0020_Review>
    <Project_x0020_ID xmlns="f3497c62-a25b-4309-ae35-a6cf9311515b" xsi:nil="true"/>
    <TaxCatchAll xmlns="f3497c62-a25b-4309-ae35-a6cf9311515b"/>
    <Commercial_x0020_Marking xmlns="f3497c62-a25b-4309-ae35-a6cf9311515b">QINETIQ PROPRIETARY</Commercial_x0020_Marking>
    <Custodian xmlns="f3497c62-a25b-4309-ae35-a6cf9311515b">
      <UserInfo>
        <DisplayName/>
        <AccountId xsi:nil="true"/>
        <AccountType/>
      </UserInfo>
    </Custodian>
    <TaxKeywordTaxHTField xmlns="f3497c62-a25b-4309-ae35-a6cf9311515b">
      <Terms xmlns="http://schemas.microsoft.com/office/infopath/2007/PartnerControls"/>
    </TaxKeywordTaxHTField>
  </documentManagement>
</p:properties>
</file>

<file path=customXml/itemProps1.xml><?xml version="1.0" encoding="utf-8"?>
<ds:datastoreItem xmlns:ds="http://schemas.openxmlformats.org/officeDocument/2006/customXml" ds:itemID="{232F2996-0E06-44DC-A3BA-23758E613854}">
  <ds:schemaRefs>
    <ds:schemaRef ds:uri="http://schemas.microsoft.com/sharepoint/v3/contenttype/forms"/>
  </ds:schemaRefs>
</ds:datastoreItem>
</file>

<file path=customXml/itemProps2.xml><?xml version="1.0" encoding="utf-8"?>
<ds:datastoreItem xmlns:ds="http://schemas.openxmlformats.org/officeDocument/2006/customXml" ds:itemID="{CDF5DC5C-B004-48C1-AB22-9A32F5F2AFBB}">
  <ds:schemaRefs>
    <ds:schemaRef ds:uri="http://schemas.microsoft.com/sharepoint/events"/>
  </ds:schemaRefs>
</ds:datastoreItem>
</file>

<file path=customXml/itemProps3.xml><?xml version="1.0" encoding="utf-8"?>
<ds:datastoreItem xmlns:ds="http://schemas.openxmlformats.org/officeDocument/2006/customXml" ds:itemID="{7309742D-4A38-4829-A7A8-6203818C0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97c62-a25b-4309-ae35-a6cf9311515b"/>
    <ds:schemaRef ds:uri="14bc9e41-8b19-41dc-b263-7506d9e3b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9C184B2-BE07-4F79-890B-F54275B2A824}">
  <ds:schemaRefs>
    <ds:schemaRef ds:uri="Microsoft.SharePoint.Taxonomy.ContentTypeSync"/>
  </ds:schemaRefs>
</ds:datastoreItem>
</file>

<file path=customXml/itemProps5.xml><?xml version="1.0" encoding="utf-8"?>
<ds:datastoreItem xmlns:ds="http://schemas.openxmlformats.org/officeDocument/2006/customXml" ds:itemID="{92BF836E-9BBD-4933-A16D-0692DF6D52C1}">
  <ds:schemaRefs>
    <ds:schemaRef ds:uri="http://purl.org/dc/terms/"/>
    <ds:schemaRef ds:uri="http://purl.org/dc/dcmitype/"/>
    <ds:schemaRef ds:uri="14bc9e41-8b19-41dc-b263-7506d9e3b155"/>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f3497c62-a25b-4309-ae35-a6cf9311515b"/>
  </ds:schemaRefs>
</ds:datastoreItem>
</file>

<file path=docProps/app.xml><?xml version="1.0" encoding="utf-8"?>
<Properties xmlns="http://schemas.openxmlformats.org/officeDocument/2006/extended-properties" xmlns:vt="http://schemas.openxmlformats.org/officeDocument/2006/docPropsVTypes">
  <Template>Final Presentation_12.04.16_new format</Template>
  <TotalTime>638</TotalTime>
  <Words>4589</Words>
  <Application>Microsoft Office PowerPoint</Application>
  <PresentationFormat>On-screen Show (4:3)</PresentationFormat>
  <Paragraphs>996</Paragraphs>
  <Slides>49</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Final Presentation_12.04.16_new format</vt:lpstr>
      <vt:lpstr>Document</vt:lpstr>
      <vt:lpstr>Goonhilly-6 Antenna Support to Orion Exploration Mission 1</vt:lpstr>
      <vt:lpstr>Agenda</vt:lpstr>
      <vt:lpstr>Study Overview</vt:lpstr>
      <vt:lpstr>Background and objectives</vt:lpstr>
      <vt:lpstr>Work Breakdown Structure</vt:lpstr>
      <vt:lpstr>Study schedule and major reviews</vt:lpstr>
      <vt:lpstr>Programme mapping to ESA project phases</vt:lpstr>
      <vt:lpstr>Deliverables</vt:lpstr>
      <vt:lpstr>Assessment of Requirements</vt:lpstr>
      <vt:lpstr>Frequency band requirements for Orion MPCV missions</vt:lpstr>
      <vt:lpstr>Orbital requirements for Orion EM-1</vt:lpstr>
      <vt:lpstr>Assessment of Requirements</vt:lpstr>
      <vt:lpstr>Scope of Orion Ground Station requirements capture</vt:lpstr>
      <vt:lpstr>Assessment of Requirements</vt:lpstr>
      <vt:lpstr>Outline Drawing of Goonhilly-06 Structure </vt:lpstr>
      <vt:lpstr>Conclusions from review of existing GHY-06 performance</vt:lpstr>
      <vt:lpstr>Assessment of  Present System Status</vt:lpstr>
      <vt:lpstr>Overview of azimuth and elevation drive re-test results  (present system)</vt:lpstr>
      <vt:lpstr>Key findings</vt:lpstr>
      <vt:lpstr>Upgrade Requirements</vt:lpstr>
      <vt:lpstr>Summary of main modifications / upgrade work required </vt:lpstr>
      <vt:lpstr>TTCP upgrade requirements to support Orion</vt:lpstr>
      <vt:lpstr>System Performance Specification for the  GHY-06 Upgrade</vt:lpstr>
      <vt:lpstr>Overview of upgraded system performance specification</vt:lpstr>
      <vt:lpstr>Block diagram of GHY-06 Orion ground station</vt:lpstr>
      <vt:lpstr>Preliminary Design Feasibility</vt:lpstr>
      <vt:lpstr>Overview of supplier responses to RFP</vt:lpstr>
      <vt:lpstr>Proposals for antenna optics and feed design</vt:lpstr>
      <vt:lpstr>RF tracking, mechanical and servo subsystem design</vt:lpstr>
      <vt:lpstr>Auxiliary subsystem and power design</vt:lpstr>
      <vt:lpstr>Proposals for Monitoring and Control design</vt:lpstr>
      <vt:lpstr>Monitoring and Control</vt:lpstr>
      <vt:lpstr>Summary of preliminary design feasibility conclusions</vt:lpstr>
      <vt:lpstr>Availability, Redundancy and  Risk Assessment</vt:lpstr>
      <vt:lpstr>Conclusions on availability and reliability</vt:lpstr>
      <vt:lpstr>Risk Assessment for the Upgrade (1)</vt:lpstr>
      <vt:lpstr>Risk Assessment for the Upgrade (2)</vt:lpstr>
      <vt:lpstr>Upgrade Schedule and ROM Cost Proposal</vt:lpstr>
      <vt:lpstr>Work Breakdown Structure for the Upgrade</vt:lpstr>
      <vt:lpstr>Product Tree</vt:lpstr>
      <vt:lpstr>Schedule overview</vt:lpstr>
      <vt:lpstr>ROM cost/price for baseline and options</vt:lpstr>
      <vt:lpstr>ROM cost/price breakdown by Level 1 Work Package (S-band baseline)</vt:lpstr>
      <vt:lpstr>ROM cost/price breakdown by Phase (S-band baseline)</vt:lpstr>
      <vt:lpstr>Conclusions and Recommendations</vt:lpstr>
      <vt:lpstr>Conclusions</vt:lpstr>
      <vt:lpstr>Recommendations</vt:lpstr>
      <vt:lpstr>Key messages</vt:lpstr>
      <vt:lpstr>PowerPoint Presentation</vt:lpstr>
    </vt:vector>
  </TitlesOfParts>
  <Company>QinetiQ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Murphy</dc:creator>
  <cp:keywords/>
  <cp:lastModifiedBy>Mr Matthew Cosby</cp:lastModifiedBy>
  <cp:revision>107</cp:revision>
  <cp:lastPrinted>2015-08-24T09:43:22Z</cp:lastPrinted>
  <dcterms:created xsi:type="dcterms:W3CDTF">2016-04-04T10:50:36Z</dcterms:created>
  <dcterms:modified xsi:type="dcterms:W3CDTF">2016-04-13T11:22:25Z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0x010100AA93FF7BD098B843BF294D2841A7CB6A090035E1438C69FF99478E1FD946F66F56BA</vt:lpwstr>
  </property>
  <property fmtid="{D5CDD505-2E9C-101B-9397-08002B2CF9AE}" pid="3" name="TaxKeyword">
    <vt:lpwstr/>
  </property>
</Properties>
</file>