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6" r:id="rId5"/>
    <p:sldId id="299" r:id="rId6"/>
    <p:sldId id="371" r:id="rId7"/>
    <p:sldId id="308" r:id="rId8"/>
    <p:sldId id="370" r:id="rId9"/>
    <p:sldId id="372" r:id="rId10"/>
    <p:sldId id="387" r:id="rId11"/>
    <p:sldId id="386" r:id="rId12"/>
    <p:sldId id="324" r:id="rId13"/>
    <p:sldId id="373" r:id="rId14"/>
    <p:sldId id="337" r:id="rId15"/>
    <p:sldId id="374" r:id="rId16"/>
    <p:sldId id="392" r:id="rId17"/>
    <p:sldId id="393" r:id="rId18"/>
    <p:sldId id="394" r:id="rId19"/>
    <p:sldId id="395" r:id="rId20"/>
    <p:sldId id="400" r:id="rId21"/>
    <p:sldId id="397" r:id="rId22"/>
    <p:sldId id="396" r:id="rId23"/>
    <p:sldId id="398" r:id="rId24"/>
    <p:sldId id="399" r:id="rId25"/>
    <p:sldId id="402" r:id="rId26"/>
    <p:sldId id="262" r:id="rId27"/>
    <p:sldId id="403" r:id="rId28"/>
    <p:sldId id="258" r:id="rId29"/>
    <p:sldId id="404" r:id="rId30"/>
  </p:sldIdLst>
  <p:sldSz cx="9144000" cy="5143500" type="screen16x9"/>
  <p:notesSz cx="9945688" cy="6858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4" orient="horz" pos="3094" userDrawn="1">
          <p15:clr>
            <a:srgbClr val="A4A3A4"/>
          </p15:clr>
        </p15:guide>
        <p15:guide id="5" pos="5488" userDrawn="1">
          <p15:clr>
            <a:srgbClr val="A4A3A4"/>
          </p15:clr>
        </p15:guide>
        <p15:guide id="9" pos="324">
          <p15:clr>
            <a:srgbClr val="A4A3A4"/>
          </p15:clr>
        </p15:guide>
        <p15:guide id="10" orient="horz" pos="16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lin Bieze" initials="MB" lastIdx="1" clrIdx="0">
    <p:extLst>
      <p:ext uri="{19B8F6BF-5375-455C-9EA6-DF929625EA0E}">
        <p15:presenceInfo xmlns:p15="http://schemas.microsoft.com/office/powerpoint/2012/main" userId="S-1-5-21-1082548924-846005883-314601362-63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67"/>
    <a:srgbClr val="CCECFF"/>
    <a:srgbClr val="1CA2DD"/>
    <a:srgbClr val="808080"/>
    <a:srgbClr val="004C72"/>
    <a:srgbClr val="0F183C"/>
    <a:srgbClr val="CA8D21"/>
    <a:srgbClr val="0B67AD"/>
    <a:srgbClr val="AB1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7" autoAdjust="0"/>
    <p:restoredTop sz="79604" autoAdjust="0"/>
  </p:normalViewPr>
  <p:slideViewPr>
    <p:cSldViewPr snapToGrid="0" snapToObjects="1">
      <p:cViewPr varScale="1">
        <p:scale>
          <a:sx n="152" d="100"/>
          <a:sy n="152" d="100"/>
        </p:scale>
        <p:origin x="162" y="384"/>
      </p:cViewPr>
      <p:guideLst>
        <p:guide pos="2880"/>
        <p:guide orient="horz" pos="3094"/>
        <p:guide pos="5488"/>
        <p:guide pos="324"/>
        <p:guide orient="horz" pos="16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53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Angelucci" userId="47e35e4f-e16f-45c3-bd5f-156dbae55be0" providerId="ADAL" clId="{CFF043A8-4D3A-4A28-BCAC-0DD0AEEE8545}"/>
    <pc:docChg chg="custSel modSld">
      <pc:chgData name="Barbara Angelucci" userId="47e35e4f-e16f-45c3-bd5f-156dbae55be0" providerId="ADAL" clId="{CFF043A8-4D3A-4A28-BCAC-0DD0AEEE8545}" dt="2020-12-13T10:06:49.195" v="0" actId="478"/>
      <pc:docMkLst>
        <pc:docMk/>
      </pc:docMkLst>
      <pc:sldChg chg="delSp mod">
        <pc:chgData name="Barbara Angelucci" userId="47e35e4f-e16f-45c3-bd5f-156dbae55be0" providerId="ADAL" clId="{CFF043A8-4D3A-4A28-BCAC-0DD0AEEE8545}" dt="2020-12-13T10:06:49.195" v="0" actId="478"/>
        <pc:sldMkLst>
          <pc:docMk/>
          <pc:sldMk cId="3416454503" sldId="403"/>
        </pc:sldMkLst>
        <pc:spChg chg="del">
          <ac:chgData name="Barbara Angelucci" userId="47e35e4f-e16f-45c3-bd5f-156dbae55be0" providerId="ADAL" clId="{CFF043A8-4D3A-4A28-BCAC-0DD0AEEE8545}" dt="2020-12-13T10:06:49.195" v="0" actId="478"/>
          <ac:spMkLst>
            <pc:docMk/>
            <pc:sldMk cId="3416454503" sldId="403"/>
            <ac:spMk id="164" creationId="{F70D3071-9C70-4AAA-8B75-09D666AC42D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052F40-598E-4602-8079-530ECE8825FD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AF19AC-4A86-4125-A95F-1C0AB49AE072}">
      <dgm:prSet phldrT="[Text]"/>
      <dgm:spPr/>
      <dgm:t>
        <a:bodyPr/>
        <a:lstStyle/>
        <a:p>
          <a:r>
            <a:rPr lang="en-GB" dirty="0"/>
            <a:t>Limit and encrypt traffic</a:t>
          </a:r>
          <a:endParaRPr lang="en-US" dirty="0"/>
        </a:p>
      </dgm:t>
    </dgm:pt>
    <dgm:pt modelId="{C7FF0281-C8E8-4A8D-9C74-A4C66E984507}" type="parTrans" cxnId="{81FA3472-948F-4CB6-A4A2-D25581467ECD}">
      <dgm:prSet/>
      <dgm:spPr/>
      <dgm:t>
        <a:bodyPr/>
        <a:lstStyle/>
        <a:p>
          <a:endParaRPr lang="en-US"/>
        </a:p>
      </dgm:t>
    </dgm:pt>
    <dgm:pt modelId="{53259002-32B9-41CC-A14C-B624089B1239}" type="sibTrans" cxnId="{81FA3472-948F-4CB6-A4A2-D25581467ECD}">
      <dgm:prSet/>
      <dgm:spPr/>
      <dgm:t>
        <a:bodyPr/>
        <a:lstStyle/>
        <a:p>
          <a:endParaRPr lang="en-US"/>
        </a:p>
      </dgm:t>
    </dgm:pt>
    <dgm:pt modelId="{FFFA89CA-296C-4867-B7D9-A4AFC6BB590B}">
      <dgm:prSet custT="1"/>
      <dgm:spPr/>
      <dgm:t>
        <a:bodyPr/>
        <a:lstStyle/>
        <a:p>
          <a:r>
            <a:rPr lang="en-GB" sz="1400" dirty="0"/>
            <a:t>Avoid any clear text transmission of information that allows an attacker to gain knowledge about the system.</a:t>
          </a:r>
        </a:p>
      </dgm:t>
    </dgm:pt>
    <dgm:pt modelId="{24B55C3D-6762-484A-B202-6BF039F6C198}" type="parTrans" cxnId="{465BAF97-7A13-4088-AE2B-310FCAB17A8D}">
      <dgm:prSet/>
      <dgm:spPr/>
      <dgm:t>
        <a:bodyPr/>
        <a:lstStyle/>
        <a:p>
          <a:endParaRPr lang="en-US"/>
        </a:p>
      </dgm:t>
    </dgm:pt>
    <dgm:pt modelId="{44BD569A-7435-4FE2-9E41-56872489878B}" type="sibTrans" cxnId="{465BAF97-7A13-4088-AE2B-310FCAB17A8D}">
      <dgm:prSet/>
      <dgm:spPr/>
      <dgm:t>
        <a:bodyPr/>
        <a:lstStyle/>
        <a:p>
          <a:endParaRPr lang="en-US"/>
        </a:p>
      </dgm:t>
    </dgm:pt>
    <dgm:pt modelId="{9646AF9B-2F3E-4D3B-A0E7-FE003C05CE1C}">
      <dgm:prSet custT="1"/>
      <dgm:spPr/>
      <dgm:t>
        <a:bodyPr/>
        <a:lstStyle/>
        <a:p>
          <a:r>
            <a:rPr lang="en-GB" sz="1400" dirty="0"/>
            <a:t>Avoid delivering information in broadcast without authenticating the receiver</a:t>
          </a:r>
        </a:p>
      </dgm:t>
    </dgm:pt>
    <dgm:pt modelId="{BAD4799D-2082-4DBD-B323-113675AB671A}" type="parTrans" cxnId="{CBC5B59A-F47F-4C8E-A48E-519D15CD4F9D}">
      <dgm:prSet/>
      <dgm:spPr/>
      <dgm:t>
        <a:bodyPr/>
        <a:lstStyle/>
        <a:p>
          <a:endParaRPr lang="en-US"/>
        </a:p>
      </dgm:t>
    </dgm:pt>
    <dgm:pt modelId="{F8C63460-A76A-43C9-B629-0E5B9499088D}" type="sibTrans" cxnId="{CBC5B59A-F47F-4C8E-A48E-519D15CD4F9D}">
      <dgm:prSet/>
      <dgm:spPr/>
      <dgm:t>
        <a:bodyPr/>
        <a:lstStyle/>
        <a:p>
          <a:endParaRPr lang="en-US"/>
        </a:p>
      </dgm:t>
    </dgm:pt>
    <dgm:pt modelId="{6FE1A01B-3EF1-43E5-9EFD-4549B0B6ED54}">
      <dgm:prSet/>
      <dgm:spPr/>
      <dgm:t>
        <a:bodyPr/>
        <a:lstStyle/>
        <a:p>
          <a:r>
            <a:rPr lang="en-GB"/>
            <a:t>Apply Electronic signature</a:t>
          </a:r>
          <a:endParaRPr lang="en-GB" dirty="0"/>
        </a:p>
      </dgm:t>
    </dgm:pt>
    <dgm:pt modelId="{351719F6-171E-4255-B4A6-BEE8FA27E7FD}" type="parTrans" cxnId="{1CD5792B-AE0B-4225-B72F-454B0CFAB453}">
      <dgm:prSet/>
      <dgm:spPr/>
      <dgm:t>
        <a:bodyPr/>
        <a:lstStyle/>
        <a:p>
          <a:endParaRPr lang="en-US"/>
        </a:p>
      </dgm:t>
    </dgm:pt>
    <dgm:pt modelId="{03558E7A-9245-4171-8349-3FDA1940DFA2}" type="sibTrans" cxnId="{1CD5792B-AE0B-4225-B72F-454B0CFAB453}">
      <dgm:prSet/>
      <dgm:spPr/>
      <dgm:t>
        <a:bodyPr/>
        <a:lstStyle/>
        <a:p>
          <a:endParaRPr lang="en-US"/>
        </a:p>
      </dgm:t>
    </dgm:pt>
    <dgm:pt modelId="{4201DAD9-16E8-445A-BB0B-5CDB6E9C1DFB}">
      <dgm:prSet/>
      <dgm:spPr/>
      <dgm:t>
        <a:bodyPr/>
        <a:lstStyle/>
        <a:p>
          <a:r>
            <a:rPr lang="en-GB"/>
            <a:t>Perform Emission control (limit interactions)</a:t>
          </a:r>
          <a:endParaRPr lang="en-GB" dirty="0"/>
        </a:p>
      </dgm:t>
    </dgm:pt>
    <dgm:pt modelId="{E010A60D-0CE9-4F29-88BA-45B3483ACA6A}" type="parTrans" cxnId="{8396C609-A1C4-493C-B431-77EC9CAC804E}">
      <dgm:prSet/>
      <dgm:spPr/>
      <dgm:t>
        <a:bodyPr/>
        <a:lstStyle/>
        <a:p>
          <a:endParaRPr lang="en-US"/>
        </a:p>
      </dgm:t>
    </dgm:pt>
    <dgm:pt modelId="{55E1413C-61B2-4966-880C-D11B4D8D179D}" type="sibTrans" cxnId="{8396C609-A1C4-493C-B431-77EC9CAC804E}">
      <dgm:prSet/>
      <dgm:spPr/>
      <dgm:t>
        <a:bodyPr/>
        <a:lstStyle/>
        <a:p>
          <a:endParaRPr lang="en-US"/>
        </a:p>
      </dgm:t>
    </dgm:pt>
    <dgm:pt modelId="{E67C1003-D707-4308-A850-E9408E9799E0}">
      <dgm:prSet/>
      <dgm:spPr/>
      <dgm:t>
        <a:bodyPr/>
        <a:lstStyle/>
        <a:p>
          <a:r>
            <a:rPr lang="en-GB"/>
            <a:t>Control traffic exchange</a:t>
          </a:r>
          <a:endParaRPr lang="en-GB" dirty="0"/>
        </a:p>
      </dgm:t>
    </dgm:pt>
    <dgm:pt modelId="{D1036D8B-5555-434D-932B-7B3F4F46CC5F}" type="parTrans" cxnId="{C6E64038-8860-4305-B25E-93F6B240C2CD}">
      <dgm:prSet/>
      <dgm:spPr/>
      <dgm:t>
        <a:bodyPr/>
        <a:lstStyle/>
        <a:p>
          <a:endParaRPr lang="en-US"/>
        </a:p>
      </dgm:t>
    </dgm:pt>
    <dgm:pt modelId="{6A313EFD-540D-4227-BD4B-94FCC362A7EB}" type="sibTrans" cxnId="{C6E64038-8860-4305-B25E-93F6B240C2CD}">
      <dgm:prSet/>
      <dgm:spPr/>
      <dgm:t>
        <a:bodyPr/>
        <a:lstStyle/>
        <a:p>
          <a:endParaRPr lang="en-US"/>
        </a:p>
      </dgm:t>
    </dgm:pt>
    <dgm:pt modelId="{FBEC6315-4B2A-47F2-9822-9EC34C2B9BF4}">
      <dgm:prSet/>
      <dgm:spPr/>
      <dgm:t>
        <a:bodyPr/>
        <a:lstStyle/>
        <a:p>
          <a:r>
            <a:rPr lang="en-GB" dirty="0"/>
            <a:t>Improve CSP protocol</a:t>
          </a:r>
        </a:p>
      </dgm:t>
    </dgm:pt>
    <dgm:pt modelId="{CCE6EB91-4F25-46B2-A94F-49720B699B98}" type="parTrans" cxnId="{FCB9D075-38D8-410E-8BCC-99163A452D17}">
      <dgm:prSet/>
      <dgm:spPr/>
      <dgm:t>
        <a:bodyPr/>
        <a:lstStyle/>
        <a:p>
          <a:endParaRPr lang="en-US"/>
        </a:p>
      </dgm:t>
    </dgm:pt>
    <dgm:pt modelId="{561B5CDB-8F74-4F9E-9D6F-95C1019CC73F}" type="sibTrans" cxnId="{FCB9D075-38D8-410E-8BCC-99163A452D17}">
      <dgm:prSet/>
      <dgm:spPr/>
      <dgm:t>
        <a:bodyPr/>
        <a:lstStyle/>
        <a:p>
          <a:endParaRPr lang="en-US"/>
        </a:p>
      </dgm:t>
    </dgm:pt>
    <dgm:pt modelId="{0D15FF2B-0B04-42F7-BFA8-0753439CEDBB}" type="pres">
      <dgm:prSet presAssocID="{0C052F40-598E-4602-8079-530ECE8825FD}" presName="linear" presStyleCnt="0">
        <dgm:presLayoutVars>
          <dgm:animLvl val="lvl"/>
          <dgm:resizeHandles val="exact"/>
        </dgm:presLayoutVars>
      </dgm:prSet>
      <dgm:spPr/>
    </dgm:pt>
    <dgm:pt modelId="{D74AA828-0E6A-40CB-9669-6D2014BACA5E}" type="pres">
      <dgm:prSet presAssocID="{A6AF19AC-4A86-4125-A95F-1C0AB49AE07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D482F71-5395-4C4D-90F4-093D59D3BCBD}" type="pres">
      <dgm:prSet presAssocID="{A6AF19AC-4A86-4125-A95F-1C0AB49AE072}" presName="childText" presStyleLbl="revTx" presStyleIdx="0" presStyleCnt="1">
        <dgm:presLayoutVars>
          <dgm:bulletEnabled val="1"/>
        </dgm:presLayoutVars>
      </dgm:prSet>
      <dgm:spPr/>
    </dgm:pt>
    <dgm:pt modelId="{FDEF2720-2A30-496C-ADDC-9EDCA02DCEAF}" type="pres">
      <dgm:prSet presAssocID="{6FE1A01B-3EF1-43E5-9EFD-4549B0B6ED5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701A17C-7A42-4650-9FC6-B05B710D1CB1}" type="pres">
      <dgm:prSet presAssocID="{03558E7A-9245-4171-8349-3FDA1940DFA2}" presName="spacer" presStyleCnt="0"/>
      <dgm:spPr/>
    </dgm:pt>
    <dgm:pt modelId="{A9C80C39-21AB-45BB-8939-765AA7CE1A46}" type="pres">
      <dgm:prSet presAssocID="{4201DAD9-16E8-445A-BB0B-5CDB6E9C1D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9F89C19-39DA-4C71-85BF-AEB4EBE92F54}" type="pres">
      <dgm:prSet presAssocID="{55E1413C-61B2-4966-880C-D11B4D8D179D}" presName="spacer" presStyleCnt="0"/>
      <dgm:spPr/>
    </dgm:pt>
    <dgm:pt modelId="{37BDACF3-8ADA-4B2B-BD31-218230A94F32}" type="pres">
      <dgm:prSet presAssocID="{E67C1003-D707-4308-A850-E9408E9799E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F1782CC-4C3D-41CF-ADFC-A6B6CDDD4FBD}" type="pres">
      <dgm:prSet presAssocID="{6A313EFD-540D-4227-BD4B-94FCC362A7EB}" presName="spacer" presStyleCnt="0"/>
      <dgm:spPr/>
    </dgm:pt>
    <dgm:pt modelId="{90A65107-4ACD-4BB6-A0EC-EE55C1E64EF7}" type="pres">
      <dgm:prSet presAssocID="{FBEC6315-4B2A-47F2-9822-9EC34C2B9BF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396C609-A1C4-493C-B431-77EC9CAC804E}" srcId="{0C052F40-598E-4602-8079-530ECE8825FD}" destId="{4201DAD9-16E8-445A-BB0B-5CDB6E9C1DFB}" srcOrd="2" destOrd="0" parTransId="{E010A60D-0CE9-4F29-88BA-45B3483ACA6A}" sibTransId="{55E1413C-61B2-4966-880C-D11B4D8D179D}"/>
    <dgm:cxn modelId="{1CD5792B-AE0B-4225-B72F-454B0CFAB453}" srcId="{0C052F40-598E-4602-8079-530ECE8825FD}" destId="{6FE1A01B-3EF1-43E5-9EFD-4549B0B6ED54}" srcOrd="1" destOrd="0" parTransId="{351719F6-171E-4255-B4A6-BEE8FA27E7FD}" sibTransId="{03558E7A-9245-4171-8349-3FDA1940DFA2}"/>
    <dgm:cxn modelId="{C6E64038-8860-4305-B25E-93F6B240C2CD}" srcId="{0C052F40-598E-4602-8079-530ECE8825FD}" destId="{E67C1003-D707-4308-A850-E9408E9799E0}" srcOrd="3" destOrd="0" parTransId="{D1036D8B-5555-434D-932B-7B3F4F46CC5F}" sibTransId="{6A313EFD-540D-4227-BD4B-94FCC362A7EB}"/>
    <dgm:cxn modelId="{E8E13648-BF26-4F4C-9BAA-F42F8F535A50}" type="presOf" srcId="{FFFA89CA-296C-4867-B7D9-A4AFC6BB590B}" destId="{1D482F71-5395-4C4D-90F4-093D59D3BCBD}" srcOrd="0" destOrd="0" presId="urn:microsoft.com/office/officeart/2005/8/layout/vList2"/>
    <dgm:cxn modelId="{81FA3472-948F-4CB6-A4A2-D25581467ECD}" srcId="{0C052F40-598E-4602-8079-530ECE8825FD}" destId="{A6AF19AC-4A86-4125-A95F-1C0AB49AE072}" srcOrd="0" destOrd="0" parTransId="{C7FF0281-C8E8-4A8D-9C74-A4C66E984507}" sibTransId="{53259002-32B9-41CC-A14C-B624089B1239}"/>
    <dgm:cxn modelId="{FCB9D075-38D8-410E-8BCC-99163A452D17}" srcId="{0C052F40-598E-4602-8079-530ECE8825FD}" destId="{FBEC6315-4B2A-47F2-9822-9EC34C2B9BF4}" srcOrd="4" destOrd="0" parTransId="{CCE6EB91-4F25-46B2-A94F-49720B699B98}" sibTransId="{561B5CDB-8F74-4F9E-9D6F-95C1019CC73F}"/>
    <dgm:cxn modelId="{BFCF9C7F-AD71-4112-BBFC-ADEE3170A740}" type="presOf" srcId="{6FE1A01B-3EF1-43E5-9EFD-4549B0B6ED54}" destId="{FDEF2720-2A30-496C-ADDC-9EDCA02DCEAF}" srcOrd="0" destOrd="0" presId="urn:microsoft.com/office/officeart/2005/8/layout/vList2"/>
    <dgm:cxn modelId="{8F109797-42AB-4D6E-8BB6-4837D6389E28}" type="presOf" srcId="{9646AF9B-2F3E-4D3B-A0E7-FE003C05CE1C}" destId="{1D482F71-5395-4C4D-90F4-093D59D3BCBD}" srcOrd="0" destOrd="1" presId="urn:microsoft.com/office/officeart/2005/8/layout/vList2"/>
    <dgm:cxn modelId="{465BAF97-7A13-4088-AE2B-310FCAB17A8D}" srcId="{A6AF19AC-4A86-4125-A95F-1C0AB49AE072}" destId="{FFFA89CA-296C-4867-B7D9-A4AFC6BB590B}" srcOrd="0" destOrd="0" parTransId="{24B55C3D-6762-484A-B202-6BF039F6C198}" sibTransId="{44BD569A-7435-4FE2-9E41-56872489878B}"/>
    <dgm:cxn modelId="{9F490E98-9201-4065-8192-D8FA30F81DD8}" type="presOf" srcId="{4201DAD9-16E8-445A-BB0B-5CDB6E9C1DFB}" destId="{A9C80C39-21AB-45BB-8939-765AA7CE1A46}" srcOrd="0" destOrd="0" presId="urn:microsoft.com/office/officeart/2005/8/layout/vList2"/>
    <dgm:cxn modelId="{CBC5B59A-F47F-4C8E-A48E-519D15CD4F9D}" srcId="{A6AF19AC-4A86-4125-A95F-1C0AB49AE072}" destId="{9646AF9B-2F3E-4D3B-A0E7-FE003C05CE1C}" srcOrd="1" destOrd="0" parTransId="{BAD4799D-2082-4DBD-B323-113675AB671A}" sibTransId="{F8C63460-A76A-43C9-B629-0E5B9499088D}"/>
    <dgm:cxn modelId="{6ACFC2DB-7A4C-4402-ABEC-FB6D73F8DCAD}" type="presOf" srcId="{A6AF19AC-4A86-4125-A95F-1C0AB49AE072}" destId="{D74AA828-0E6A-40CB-9669-6D2014BACA5E}" srcOrd="0" destOrd="0" presId="urn:microsoft.com/office/officeart/2005/8/layout/vList2"/>
    <dgm:cxn modelId="{4BB598E0-4C86-46A6-B98C-1E7C0682494C}" type="presOf" srcId="{E67C1003-D707-4308-A850-E9408E9799E0}" destId="{37BDACF3-8ADA-4B2B-BD31-218230A94F32}" srcOrd="0" destOrd="0" presId="urn:microsoft.com/office/officeart/2005/8/layout/vList2"/>
    <dgm:cxn modelId="{0CA862ED-5F80-4F27-8E02-24F19627AB32}" type="presOf" srcId="{0C052F40-598E-4602-8079-530ECE8825FD}" destId="{0D15FF2B-0B04-42F7-BFA8-0753439CEDBB}" srcOrd="0" destOrd="0" presId="urn:microsoft.com/office/officeart/2005/8/layout/vList2"/>
    <dgm:cxn modelId="{BFB506F3-CA53-418D-90EC-B0E11C2B5AC3}" type="presOf" srcId="{FBEC6315-4B2A-47F2-9822-9EC34C2B9BF4}" destId="{90A65107-4ACD-4BB6-A0EC-EE55C1E64EF7}" srcOrd="0" destOrd="0" presId="urn:microsoft.com/office/officeart/2005/8/layout/vList2"/>
    <dgm:cxn modelId="{61FBE00D-32FC-4939-A82E-A1F8B58BACCC}" type="presParOf" srcId="{0D15FF2B-0B04-42F7-BFA8-0753439CEDBB}" destId="{D74AA828-0E6A-40CB-9669-6D2014BACA5E}" srcOrd="0" destOrd="0" presId="urn:microsoft.com/office/officeart/2005/8/layout/vList2"/>
    <dgm:cxn modelId="{84636842-A097-4255-8FC2-C64CB0B2E59B}" type="presParOf" srcId="{0D15FF2B-0B04-42F7-BFA8-0753439CEDBB}" destId="{1D482F71-5395-4C4D-90F4-093D59D3BCBD}" srcOrd="1" destOrd="0" presId="urn:microsoft.com/office/officeart/2005/8/layout/vList2"/>
    <dgm:cxn modelId="{C9E1EB88-7AA5-48E1-AD6A-2A4559735DDE}" type="presParOf" srcId="{0D15FF2B-0B04-42F7-BFA8-0753439CEDBB}" destId="{FDEF2720-2A30-496C-ADDC-9EDCA02DCEAF}" srcOrd="2" destOrd="0" presId="urn:microsoft.com/office/officeart/2005/8/layout/vList2"/>
    <dgm:cxn modelId="{84D4DDB8-B0A5-4C7F-AA2E-19BDDF5723C1}" type="presParOf" srcId="{0D15FF2B-0B04-42F7-BFA8-0753439CEDBB}" destId="{6701A17C-7A42-4650-9FC6-B05B710D1CB1}" srcOrd="3" destOrd="0" presId="urn:microsoft.com/office/officeart/2005/8/layout/vList2"/>
    <dgm:cxn modelId="{C49148B4-5118-421C-B57B-043F7C23F101}" type="presParOf" srcId="{0D15FF2B-0B04-42F7-BFA8-0753439CEDBB}" destId="{A9C80C39-21AB-45BB-8939-765AA7CE1A46}" srcOrd="4" destOrd="0" presId="urn:microsoft.com/office/officeart/2005/8/layout/vList2"/>
    <dgm:cxn modelId="{025A7C06-0FC7-4E02-95F0-9C5DB1C2ACAE}" type="presParOf" srcId="{0D15FF2B-0B04-42F7-BFA8-0753439CEDBB}" destId="{49F89C19-39DA-4C71-85BF-AEB4EBE92F54}" srcOrd="5" destOrd="0" presId="urn:microsoft.com/office/officeart/2005/8/layout/vList2"/>
    <dgm:cxn modelId="{694774D7-BF96-4BD0-BBD3-EB92D937C011}" type="presParOf" srcId="{0D15FF2B-0B04-42F7-BFA8-0753439CEDBB}" destId="{37BDACF3-8ADA-4B2B-BD31-218230A94F32}" srcOrd="6" destOrd="0" presId="urn:microsoft.com/office/officeart/2005/8/layout/vList2"/>
    <dgm:cxn modelId="{F20BEFBF-B579-4E2B-B674-0543F03C991A}" type="presParOf" srcId="{0D15FF2B-0B04-42F7-BFA8-0753439CEDBB}" destId="{4F1782CC-4C3D-41CF-ADFC-A6B6CDDD4FBD}" srcOrd="7" destOrd="0" presId="urn:microsoft.com/office/officeart/2005/8/layout/vList2"/>
    <dgm:cxn modelId="{A8BA34B8-4545-4264-8AB7-602C6F628B3C}" type="presParOf" srcId="{0D15FF2B-0B04-42F7-BFA8-0753439CEDBB}" destId="{90A65107-4ACD-4BB6-A0EC-EE55C1E64EF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A74221-CDCC-4011-B2BB-1615F6A46F12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D6114F-0BF9-411B-BF96-1F52DAB98E74}">
      <dgm:prSet/>
      <dgm:spPr/>
      <dgm:t>
        <a:bodyPr/>
        <a:lstStyle/>
        <a:p>
          <a:r>
            <a:rPr lang="en-GB"/>
            <a:t>Perform TTC/user/ISL link authentication and encryption</a:t>
          </a:r>
          <a:endParaRPr lang="en-US"/>
        </a:p>
      </dgm:t>
    </dgm:pt>
    <dgm:pt modelId="{0DA1BFB3-F484-4AAD-AD0E-8B8FE84B9793}" type="parTrans" cxnId="{5D381F5B-48AE-4F75-B70C-30A5068851B2}">
      <dgm:prSet/>
      <dgm:spPr/>
      <dgm:t>
        <a:bodyPr/>
        <a:lstStyle/>
        <a:p>
          <a:endParaRPr lang="en-US"/>
        </a:p>
      </dgm:t>
    </dgm:pt>
    <dgm:pt modelId="{91BEF6C3-A45C-4833-9B86-E667413AEE51}" type="sibTrans" cxnId="{5D381F5B-48AE-4F75-B70C-30A5068851B2}">
      <dgm:prSet/>
      <dgm:spPr/>
      <dgm:t>
        <a:bodyPr/>
        <a:lstStyle/>
        <a:p>
          <a:endParaRPr lang="en-US"/>
        </a:p>
      </dgm:t>
    </dgm:pt>
    <dgm:pt modelId="{1FC84F90-4212-4183-A6F8-CF11C7FE5B73}">
      <dgm:prSet/>
      <dgm:spPr/>
      <dgm:t>
        <a:bodyPr/>
        <a:lstStyle/>
        <a:p>
          <a:r>
            <a:rPr lang="en-GB"/>
            <a:t>Protect telecommands with integrity checks (sealing solution)</a:t>
          </a:r>
          <a:endParaRPr lang="en-US"/>
        </a:p>
      </dgm:t>
    </dgm:pt>
    <dgm:pt modelId="{182DD7B5-9C27-4E1C-B1CA-92ED23EFDB8A}" type="parTrans" cxnId="{27338D16-62EF-411A-8179-60791FF7590A}">
      <dgm:prSet/>
      <dgm:spPr/>
      <dgm:t>
        <a:bodyPr/>
        <a:lstStyle/>
        <a:p>
          <a:endParaRPr lang="en-US"/>
        </a:p>
      </dgm:t>
    </dgm:pt>
    <dgm:pt modelId="{0AE3457A-2DAD-467B-AB52-F34042C3A733}" type="sibTrans" cxnId="{27338D16-62EF-411A-8179-60791FF7590A}">
      <dgm:prSet/>
      <dgm:spPr/>
      <dgm:t>
        <a:bodyPr/>
        <a:lstStyle/>
        <a:p>
          <a:endParaRPr lang="en-US"/>
        </a:p>
      </dgm:t>
    </dgm:pt>
    <dgm:pt modelId="{9119148F-90E7-4DE3-8CBC-00ED1A5697DB}">
      <dgm:prSet/>
      <dgm:spPr/>
      <dgm:t>
        <a:bodyPr/>
        <a:lstStyle/>
        <a:p>
          <a:r>
            <a:rPr lang="en-GB"/>
            <a:t>Control sw/hw upgrade</a:t>
          </a:r>
          <a:endParaRPr lang="en-US"/>
        </a:p>
      </dgm:t>
    </dgm:pt>
    <dgm:pt modelId="{F1821D2E-CFC7-468E-8687-AE61AB2AAB08}" type="parTrans" cxnId="{695DEBFE-9DD2-4CED-B6F0-263D2A887DB7}">
      <dgm:prSet/>
      <dgm:spPr/>
      <dgm:t>
        <a:bodyPr/>
        <a:lstStyle/>
        <a:p>
          <a:endParaRPr lang="en-US"/>
        </a:p>
      </dgm:t>
    </dgm:pt>
    <dgm:pt modelId="{F161EAC0-9840-4FB5-8DE1-33D92C4FE80E}" type="sibTrans" cxnId="{695DEBFE-9DD2-4CED-B6F0-263D2A887DB7}">
      <dgm:prSet/>
      <dgm:spPr/>
      <dgm:t>
        <a:bodyPr/>
        <a:lstStyle/>
        <a:p>
          <a:endParaRPr lang="en-US"/>
        </a:p>
      </dgm:t>
    </dgm:pt>
    <dgm:pt modelId="{351D62C4-A544-4D3C-BD5E-3CC93B7D8149}">
      <dgm:prSet/>
      <dgm:spPr/>
      <dgm:t>
        <a:bodyPr/>
        <a:lstStyle/>
        <a:p>
          <a:r>
            <a:rPr lang="en-GB"/>
            <a:t>Allow periodic security patching on-board</a:t>
          </a:r>
          <a:endParaRPr lang="en-US"/>
        </a:p>
      </dgm:t>
    </dgm:pt>
    <dgm:pt modelId="{04FD25F0-6859-4CC8-A441-4C5479BA96D6}" type="parTrans" cxnId="{95BE19EB-8C03-4595-95C0-CB1BF44434B4}">
      <dgm:prSet/>
      <dgm:spPr/>
      <dgm:t>
        <a:bodyPr/>
        <a:lstStyle/>
        <a:p>
          <a:endParaRPr lang="en-US"/>
        </a:p>
      </dgm:t>
    </dgm:pt>
    <dgm:pt modelId="{267D8667-3950-462C-A2BD-28055ED73AC6}" type="sibTrans" cxnId="{95BE19EB-8C03-4595-95C0-CB1BF44434B4}">
      <dgm:prSet/>
      <dgm:spPr/>
      <dgm:t>
        <a:bodyPr/>
        <a:lstStyle/>
        <a:p>
          <a:endParaRPr lang="en-US"/>
        </a:p>
      </dgm:t>
    </dgm:pt>
    <dgm:pt modelId="{244BBF53-22C2-497A-B510-59ADA8EC76BC}">
      <dgm:prSet/>
      <dgm:spPr/>
      <dgm:t>
        <a:bodyPr/>
        <a:lstStyle/>
        <a:p>
          <a:r>
            <a:rPr lang="en-GB"/>
            <a:t>Online detection and treatment of IT related abnormal events and incidents</a:t>
          </a:r>
          <a:endParaRPr lang="en-US"/>
        </a:p>
      </dgm:t>
    </dgm:pt>
    <dgm:pt modelId="{00EEDE5A-87EE-454B-A2B5-331BCD75B762}" type="parTrans" cxnId="{ED9E2F51-8F85-4F09-8CF2-F96D892E86AC}">
      <dgm:prSet/>
      <dgm:spPr/>
      <dgm:t>
        <a:bodyPr/>
        <a:lstStyle/>
        <a:p>
          <a:endParaRPr lang="en-US"/>
        </a:p>
      </dgm:t>
    </dgm:pt>
    <dgm:pt modelId="{E934D8CE-EE5E-44D8-9E4C-577CC1D3AF33}" type="sibTrans" cxnId="{ED9E2F51-8F85-4F09-8CF2-F96D892E86AC}">
      <dgm:prSet/>
      <dgm:spPr/>
      <dgm:t>
        <a:bodyPr/>
        <a:lstStyle/>
        <a:p>
          <a:endParaRPr lang="en-US"/>
        </a:p>
      </dgm:t>
    </dgm:pt>
    <dgm:pt modelId="{048212DB-793E-4456-8490-B7CAFB227167}">
      <dgm:prSet/>
      <dgm:spPr/>
      <dgm:t>
        <a:bodyPr/>
        <a:lstStyle/>
        <a:p>
          <a:r>
            <a:rPr lang="en-GB" dirty="0"/>
            <a:t>Apply Anti-jamming solutions</a:t>
          </a:r>
          <a:endParaRPr lang="en-US" dirty="0"/>
        </a:p>
      </dgm:t>
    </dgm:pt>
    <dgm:pt modelId="{2E1F355E-195F-479A-8DFE-AD2D3E8C317E}" type="parTrans" cxnId="{AC61D717-4547-413D-82D4-B20ADECF87EA}">
      <dgm:prSet/>
      <dgm:spPr/>
      <dgm:t>
        <a:bodyPr/>
        <a:lstStyle/>
        <a:p>
          <a:endParaRPr lang="en-US"/>
        </a:p>
      </dgm:t>
    </dgm:pt>
    <dgm:pt modelId="{CB29E75B-6B56-4C60-B1C8-ECB7A5890B65}" type="sibTrans" cxnId="{AC61D717-4547-413D-82D4-B20ADECF87EA}">
      <dgm:prSet/>
      <dgm:spPr/>
      <dgm:t>
        <a:bodyPr/>
        <a:lstStyle/>
        <a:p>
          <a:endParaRPr lang="en-US"/>
        </a:p>
      </dgm:t>
    </dgm:pt>
    <dgm:pt modelId="{CA5B327D-9DA4-40EA-A99F-A7C66E67C93F}" type="pres">
      <dgm:prSet presAssocID="{2EA74221-CDCC-4011-B2BB-1615F6A46F12}" presName="linear" presStyleCnt="0">
        <dgm:presLayoutVars>
          <dgm:animLvl val="lvl"/>
          <dgm:resizeHandles val="exact"/>
        </dgm:presLayoutVars>
      </dgm:prSet>
      <dgm:spPr/>
    </dgm:pt>
    <dgm:pt modelId="{31141D1B-C4E8-486C-A33B-785131E4219F}" type="pres">
      <dgm:prSet presAssocID="{7DD6114F-0BF9-411B-BF96-1F52DAB98E7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F2A5451-774B-4581-82D7-C5D841DC7CB8}" type="pres">
      <dgm:prSet presAssocID="{91BEF6C3-A45C-4833-9B86-E667413AEE51}" presName="spacer" presStyleCnt="0"/>
      <dgm:spPr/>
    </dgm:pt>
    <dgm:pt modelId="{A83FB3A0-A800-4C73-A50B-8E22676B0CDC}" type="pres">
      <dgm:prSet presAssocID="{1FC84F90-4212-4183-A6F8-CF11C7FE5B7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E2D2BB2-B77D-4D8B-9ACA-FE2713E713AC}" type="pres">
      <dgm:prSet presAssocID="{0AE3457A-2DAD-467B-AB52-F34042C3A733}" presName="spacer" presStyleCnt="0"/>
      <dgm:spPr/>
    </dgm:pt>
    <dgm:pt modelId="{40A27EE8-8868-4DE8-AC0B-19B5F967C323}" type="pres">
      <dgm:prSet presAssocID="{9119148F-90E7-4DE3-8CBC-00ED1A5697D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BAE001F-5EF9-45D9-94B6-0B919B91801A}" type="pres">
      <dgm:prSet presAssocID="{F161EAC0-9840-4FB5-8DE1-33D92C4FE80E}" presName="spacer" presStyleCnt="0"/>
      <dgm:spPr/>
    </dgm:pt>
    <dgm:pt modelId="{7F390FCA-1977-4AF1-ADF9-308F696C19CE}" type="pres">
      <dgm:prSet presAssocID="{351D62C4-A544-4D3C-BD5E-3CC93B7D814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47FF078-E535-4C8E-8766-A7E8D8E36EA4}" type="pres">
      <dgm:prSet presAssocID="{267D8667-3950-462C-A2BD-28055ED73AC6}" presName="spacer" presStyleCnt="0"/>
      <dgm:spPr/>
    </dgm:pt>
    <dgm:pt modelId="{BC9B345F-D2D3-42D4-AB4A-4EC4F403AE79}" type="pres">
      <dgm:prSet presAssocID="{244BBF53-22C2-497A-B510-59ADA8EC76B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E4D21D9-1A07-490A-9B58-A9F0C24D3D52}" type="pres">
      <dgm:prSet presAssocID="{E934D8CE-EE5E-44D8-9E4C-577CC1D3AF33}" presName="spacer" presStyleCnt="0"/>
      <dgm:spPr/>
    </dgm:pt>
    <dgm:pt modelId="{C920393A-C3CB-4541-8899-7B02B1510B8D}" type="pres">
      <dgm:prSet presAssocID="{048212DB-793E-4456-8490-B7CAFB22716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7338D16-62EF-411A-8179-60791FF7590A}" srcId="{2EA74221-CDCC-4011-B2BB-1615F6A46F12}" destId="{1FC84F90-4212-4183-A6F8-CF11C7FE5B73}" srcOrd="1" destOrd="0" parTransId="{182DD7B5-9C27-4E1C-B1CA-92ED23EFDB8A}" sibTransId="{0AE3457A-2DAD-467B-AB52-F34042C3A733}"/>
    <dgm:cxn modelId="{AC61D717-4547-413D-82D4-B20ADECF87EA}" srcId="{2EA74221-CDCC-4011-B2BB-1615F6A46F12}" destId="{048212DB-793E-4456-8490-B7CAFB227167}" srcOrd="5" destOrd="0" parTransId="{2E1F355E-195F-479A-8DFE-AD2D3E8C317E}" sibTransId="{CB29E75B-6B56-4C60-B1C8-ECB7A5890B65}"/>
    <dgm:cxn modelId="{82CC7E1A-1AFF-42CC-B4AC-935E7E75CB7C}" type="presOf" srcId="{7DD6114F-0BF9-411B-BF96-1F52DAB98E74}" destId="{31141D1B-C4E8-486C-A33B-785131E4219F}" srcOrd="0" destOrd="0" presId="urn:microsoft.com/office/officeart/2005/8/layout/vList2"/>
    <dgm:cxn modelId="{5D381F5B-48AE-4F75-B70C-30A5068851B2}" srcId="{2EA74221-CDCC-4011-B2BB-1615F6A46F12}" destId="{7DD6114F-0BF9-411B-BF96-1F52DAB98E74}" srcOrd="0" destOrd="0" parTransId="{0DA1BFB3-F484-4AAD-AD0E-8B8FE84B9793}" sibTransId="{91BEF6C3-A45C-4833-9B86-E667413AEE51}"/>
    <dgm:cxn modelId="{39E2565E-FAF1-48D7-9D7F-35707775BB25}" type="presOf" srcId="{351D62C4-A544-4D3C-BD5E-3CC93B7D8149}" destId="{7F390FCA-1977-4AF1-ADF9-308F696C19CE}" srcOrd="0" destOrd="0" presId="urn:microsoft.com/office/officeart/2005/8/layout/vList2"/>
    <dgm:cxn modelId="{ED9E2F51-8F85-4F09-8CF2-F96D892E86AC}" srcId="{2EA74221-CDCC-4011-B2BB-1615F6A46F12}" destId="{244BBF53-22C2-497A-B510-59ADA8EC76BC}" srcOrd="4" destOrd="0" parTransId="{00EEDE5A-87EE-454B-A2B5-331BCD75B762}" sibTransId="{E934D8CE-EE5E-44D8-9E4C-577CC1D3AF33}"/>
    <dgm:cxn modelId="{4B74567F-44E9-4E74-9545-60A34E46D7CB}" type="presOf" srcId="{244BBF53-22C2-497A-B510-59ADA8EC76BC}" destId="{BC9B345F-D2D3-42D4-AB4A-4EC4F403AE79}" srcOrd="0" destOrd="0" presId="urn:microsoft.com/office/officeart/2005/8/layout/vList2"/>
    <dgm:cxn modelId="{9D8E35AA-74FA-45C4-9D53-F7589780828E}" type="presOf" srcId="{9119148F-90E7-4DE3-8CBC-00ED1A5697DB}" destId="{40A27EE8-8868-4DE8-AC0B-19B5F967C323}" srcOrd="0" destOrd="0" presId="urn:microsoft.com/office/officeart/2005/8/layout/vList2"/>
    <dgm:cxn modelId="{95BE19EB-8C03-4595-95C0-CB1BF44434B4}" srcId="{2EA74221-CDCC-4011-B2BB-1615F6A46F12}" destId="{351D62C4-A544-4D3C-BD5E-3CC93B7D8149}" srcOrd="3" destOrd="0" parTransId="{04FD25F0-6859-4CC8-A441-4C5479BA96D6}" sibTransId="{267D8667-3950-462C-A2BD-28055ED73AC6}"/>
    <dgm:cxn modelId="{3140B3EE-B30F-42BC-8B74-DF67989C4043}" type="presOf" srcId="{2EA74221-CDCC-4011-B2BB-1615F6A46F12}" destId="{CA5B327D-9DA4-40EA-A99F-A7C66E67C93F}" srcOrd="0" destOrd="0" presId="urn:microsoft.com/office/officeart/2005/8/layout/vList2"/>
    <dgm:cxn modelId="{B4AB3BF2-FD7D-4440-88EA-098C2727668C}" type="presOf" srcId="{1FC84F90-4212-4183-A6F8-CF11C7FE5B73}" destId="{A83FB3A0-A800-4C73-A50B-8E22676B0CDC}" srcOrd="0" destOrd="0" presId="urn:microsoft.com/office/officeart/2005/8/layout/vList2"/>
    <dgm:cxn modelId="{16E36AF2-D220-49FC-9FC5-BE074F7E3630}" type="presOf" srcId="{048212DB-793E-4456-8490-B7CAFB227167}" destId="{C920393A-C3CB-4541-8899-7B02B1510B8D}" srcOrd="0" destOrd="0" presId="urn:microsoft.com/office/officeart/2005/8/layout/vList2"/>
    <dgm:cxn modelId="{695DEBFE-9DD2-4CED-B6F0-263D2A887DB7}" srcId="{2EA74221-CDCC-4011-B2BB-1615F6A46F12}" destId="{9119148F-90E7-4DE3-8CBC-00ED1A5697DB}" srcOrd="2" destOrd="0" parTransId="{F1821D2E-CFC7-468E-8687-AE61AB2AAB08}" sibTransId="{F161EAC0-9840-4FB5-8DE1-33D92C4FE80E}"/>
    <dgm:cxn modelId="{A7E6CD22-0571-458C-A665-5827A246B0F3}" type="presParOf" srcId="{CA5B327D-9DA4-40EA-A99F-A7C66E67C93F}" destId="{31141D1B-C4E8-486C-A33B-785131E4219F}" srcOrd="0" destOrd="0" presId="urn:microsoft.com/office/officeart/2005/8/layout/vList2"/>
    <dgm:cxn modelId="{C4D6D0AA-C436-4D07-A725-89EDF9CDBCFB}" type="presParOf" srcId="{CA5B327D-9DA4-40EA-A99F-A7C66E67C93F}" destId="{BF2A5451-774B-4581-82D7-C5D841DC7CB8}" srcOrd="1" destOrd="0" presId="urn:microsoft.com/office/officeart/2005/8/layout/vList2"/>
    <dgm:cxn modelId="{50D6F33D-23DB-4FD3-9B90-74886CDF0FE6}" type="presParOf" srcId="{CA5B327D-9DA4-40EA-A99F-A7C66E67C93F}" destId="{A83FB3A0-A800-4C73-A50B-8E22676B0CDC}" srcOrd="2" destOrd="0" presId="urn:microsoft.com/office/officeart/2005/8/layout/vList2"/>
    <dgm:cxn modelId="{E8689BBA-2C11-477E-BE2F-EE327508EF53}" type="presParOf" srcId="{CA5B327D-9DA4-40EA-A99F-A7C66E67C93F}" destId="{AE2D2BB2-B77D-4D8B-9ACA-FE2713E713AC}" srcOrd="3" destOrd="0" presId="urn:microsoft.com/office/officeart/2005/8/layout/vList2"/>
    <dgm:cxn modelId="{C44D3FCA-762E-4ED9-A3D1-9A2DCF985621}" type="presParOf" srcId="{CA5B327D-9DA4-40EA-A99F-A7C66E67C93F}" destId="{40A27EE8-8868-4DE8-AC0B-19B5F967C323}" srcOrd="4" destOrd="0" presId="urn:microsoft.com/office/officeart/2005/8/layout/vList2"/>
    <dgm:cxn modelId="{6FE71DD2-1C50-46E1-8BF2-462F86389108}" type="presParOf" srcId="{CA5B327D-9DA4-40EA-A99F-A7C66E67C93F}" destId="{5BAE001F-5EF9-45D9-94B6-0B919B91801A}" srcOrd="5" destOrd="0" presId="urn:microsoft.com/office/officeart/2005/8/layout/vList2"/>
    <dgm:cxn modelId="{906DADF6-D01B-4F64-8F82-4E5B82038A44}" type="presParOf" srcId="{CA5B327D-9DA4-40EA-A99F-A7C66E67C93F}" destId="{7F390FCA-1977-4AF1-ADF9-308F696C19CE}" srcOrd="6" destOrd="0" presId="urn:microsoft.com/office/officeart/2005/8/layout/vList2"/>
    <dgm:cxn modelId="{90434B64-DFCA-47CA-B76C-2BFE552C5BE8}" type="presParOf" srcId="{CA5B327D-9DA4-40EA-A99F-A7C66E67C93F}" destId="{247FF078-E535-4C8E-8766-A7E8D8E36EA4}" srcOrd="7" destOrd="0" presId="urn:microsoft.com/office/officeart/2005/8/layout/vList2"/>
    <dgm:cxn modelId="{6B351C60-1C46-4BC0-8286-BE41129E7D84}" type="presParOf" srcId="{CA5B327D-9DA4-40EA-A99F-A7C66E67C93F}" destId="{BC9B345F-D2D3-42D4-AB4A-4EC4F403AE79}" srcOrd="8" destOrd="0" presId="urn:microsoft.com/office/officeart/2005/8/layout/vList2"/>
    <dgm:cxn modelId="{E6D56432-4D8E-489C-824E-06C0E49341EB}" type="presParOf" srcId="{CA5B327D-9DA4-40EA-A99F-A7C66E67C93F}" destId="{3E4D21D9-1A07-490A-9B58-A9F0C24D3D52}" srcOrd="9" destOrd="0" presId="urn:microsoft.com/office/officeart/2005/8/layout/vList2"/>
    <dgm:cxn modelId="{E1310F70-9C51-4782-B1E5-9E8CAAECBE5B}" type="presParOf" srcId="{CA5B327D-9DA4-40EA-A99F-A7C66E67C93F}" destId="{C920393A-C3CB-4541-8899-7B02B1510B8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AA828-0E6A-40CB-9669-6D2014BACA5E}">
      <dsp:nvSpPr>
        <dsp:cNvPr id="0" name=""/>
        <dsp:cNvSpPr/>
      </dsp:nvSpPr>
      <dsp:spPr>
        <a:xfrm>
          <a:off x="0" y="25379"/>
          <a:ext cx="6096000" cy="5276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Limit and encrypt traffic</a:t>
          </a:r>
          <a:endParaRPr lang="en-US" sz="2200" kern="1200" dirty="0"/>
        </a:p>
      </dsp:txBody>
      <dsp:txXfrm>
        <a:off x="25759" y="51138"/>
        <a:ext cx="6044482" cy="476152"/>
      </dsp:txXfrm>
    </dsp:sp>
    <dsp:sp modelId="{1D482F71-5395-4C4D-90F4-093D59D3BCBD}">
      <dsp:nvSpPr>
        <dsp:cNvPr id="0" name=""/>
        <dsp:cNvSpPr/>
      </dsp:nvSpPr>
      <dsp:spPr>
        <a:xfrm>
          <a:off x="0" y="553049"/>
          <a:ext cx="6096000" cy="671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400" kern="1200" dirty="0"/>
            <a:t>Avoid any clear text transmission of information that allows an attacker to gain knowledge about the system.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400" kern="1200" dirty="0"/>
            <a:t>Avoid delivering information in broadcast without authenticating the receiver</a:t>
          </a:r>
        </a:p>
      </dsp:txBody>
      <dsp:txXfrm>
        <a:off x="0" y="553049"/>
        <a:ext cx="6096000" cy="671715"/>
      </dsp:txXfrm>
    </dsp:sp>
    <dsp:sp modelId="{FDEF2720-2A30-496C-ADDC-9EDCA02DCEAF}">
      <dsp:nvSpPr>
        <dsp:cNvPr id="0" name=""/>
        <dsp:cNvSpPr/>
      </dsp:nvSpPr>
      <dsp:spPr>
        <a:xfrm>
          <a:off x="0" y="1224764"/>
          <a:ext cx="6096000" cy="527670"/>
        </a:xfrm>
        <a:prstGeom prst="roundRect">
          <a:avLst/>
        </a:prstGeom>
        <a:gradFill rotWithShape="0">
          <a:gsLst>
            <a:gs pos="0">
              <a:schemeClr val="accent2">
                <a:hueOff val="2849530"/>
                <a:satOff val="-6269"/>
                <a:lumOff val="-95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849530"/>
                <a:satOff val="-6269"/>
                <a:lumOff val="-95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849530"/>
                <a:satOff val="-6269"/>
                <a:lumOff val="-95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Apply Electronic signature</a:t>
          </a:r>
          <a:endParaRPr lang="en-GB" sz="2200" kern="1200" dirty="0"/>
        </a:p>
      </dsp:txBody>
      <dsp:txXfrm>
        <a:off x="25759" y="1250523"/>
        <a:ext cx="6044482" cy="476152"/>
      </dsp:txXfrm>
    </dsp:sp>
    <dsp:sp modelId="{A9C80C39-21AB-45BB-8939-765AA7CE1A46}">
      <dsp:nvSpPr>
        <dsp:cNvPr id="0" name=""/>
        <dsp:cNvSpPr/>
      </dsp:nvSpPr>
      <dsp:spPr>
        <a:xfrm>
          <a:off x="0" y="1815794"/>
          <a:ext cx="6096000" cy="527670"/>
        </a:xfrm>
        <a:prstGeom prst="roundRect">
          <a:avLst/>
        </a:prstGeom>
        <a:gradFill rotWithShape="0">
          <a:gsLst>
            <a:gs pos="0">
              <a:schemeClr val="accent2">
                <a:hueOff val="5699061"/>
                <a:satOff val="-12538"/>
                <a:lumOff val="-190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699061"/>
                <a:satOff val="-12538"/>
                <a:lumOff val="-190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699061"/>
                <a:satOff val="-12538"/>
                <a:lumOff val="-190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Perform Emission control (limit interactions)</a:t>
          </a:r>
          <a:endParaRPr lang="en-GB" sz="2200" kern="1200" dirty="0"/>
        </a:p>
      </dsp:txBody>
      <dsp:txXfrm>
        <a:off x="25759" y="1841553"/>
        <a:ext cx="6044482" cy="476152"/>
      </dsp:txXfrm>
    </dsp:sp>
    <dsp:sp modelId="{37BDACF3-8ADA-4B2B-BD31-218230A94F32}">
      <dsp:nvSpPr>
        <dsp:cNvPr id="0" name=""/>
        <dsp:cNvSpPr/>
      </dsp:nvSpPr>
      <dsp:spPr>
        <a:xfrm>
          <a:off x="0" y="2406824"/>
          <a:ext cx="6096000" cy="527670"/>
        </a:xfrm>
        <a:prstGeom prst="roundRect">
          <a:avLst/>
        </a:prstGeom>
        <a:gradFill rotWithShape="0">
          <a:gsLst>
            <a:gs pos="0">
              <a:schemeClr val="accent2">
                <a:hueOff val="8548591"/>
                <a:satOff val="-18808"/>
                <a:lumOff val="-285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548591"/>
                <a:satOff val="-18808"/>
                <a:lumOff val="-285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548591"/>
                <a:satOff val="-18808"/>
                <a:lumOff val="-285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Control traffic exchange</a:t>
          </a:r>
          <a:endParaRPr lang="en-GB" sz="2200" kern="1200" dirty="0"/>
        </a:p>
      </dsp:txBody>
      <dsp:txXfrm>
        <a:off x="25759" y="2432583"/>
        <a:ext cx="6044482" cy="476152"/>
      </dsp:txXfrm>
    </dsp:sp>
    <dsp:sp modelId="{90A65107-4ACD-4BB6-A0EC-EE55C1E64EF7}">
      <dsp:nvSpPr>
        <dsp:cNvPr id="0" name=""/>
        <dsp:cNvSpPr/>
      </dsp:nvSpPr>
      <dsp:spPr>
        <a:xfrm>
          <a:off x="0" y="2997854"/>
          <a:ext cx="6096000" cy="527670"/>
        </a:xfrm>
        <a:prstGeom prst="roundRect">
          <a:avLst/>
        </a:prstGeom>
        <a:gradFill rotWithShape="0">
          <a:gsLst>
            <a:gs pos="0">
              <a:schemeClr val="accent2">
                <a:hueOff val="11398121"/>
                <a:satOff val="-25077"/>
                <a:lumOff val="-380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398121"/>
                <a:satOff val="-25077"/>
                <a:lumOff val="-380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398121"/>
                <a:satOff val="-25077"/>
                <a:lumOff val="-380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Improve CSP protocol</a:t>
          </a:r>
        </a:p>
      </dsp:txBody>
      <dsp:txXfrm>
        <a:off x="25759" y="3023613"/>
        <a:ext cx="6044482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41D1B-C4E8-486C-A33B-785131E4219F}">
      <dsp:nvSpPr>
        <dsp:cNvPr id="0" name=""/>
        <dsp:cNvSpPr/>
      </dsp:nvSpPr>
      <dsp:spPr>
        <a:xfrm>
          <a:off x="0" y="133104"/>
          <a:ext cx="7488771" cy="4317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Perform TTC/user/ISL link authentication and encryption</a:t>
          </a:r>
          <a:endParaRPr lang="en-US" sz="1800" kern="1200"/>
        </a:p>
      </dsp:txBody>
      <dsp:txXfrm>
        <a:off x="21075" y="154179"/>
        <a:ext cx="7446621" cy="389580"/>
      </dsp:txXfrm>
    </dsp:sp>
    <dsp:sp modelId="{A83FB3A0-A800-4C73-A50B-8E22676B0CDC}">
      <dsp:nvSpPr>
        <dsp:cNvPr id="0" name=""/>
        <dsp:cNvSpPr/>
      </dsp:nvSpPr>
      <dsp:spPr>
        <a:xfrm>
          <a:off x="0" y="616674"/>
          <a:ext cx="7488771" cy="431730"/>
        </a:xfrm>
        <a:prstGeom prst="roundRect">
          <a:avLst/>
        </a:prstGeom>
        <a:gradFill rotWithShape="0">
          <a:gsLst>
            <a:gs pos="0">
              <a:schemeClr val="accent2">
                <a:hueOff val="2279624"/>
                <a:satOff val="-5015"/>
                <a:lumOff val="-76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279624"/>
                <a:satOff val="-5015"/>
                <a:lumOff val="-76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279624"/>
                <a:satOff val="-5015"/>
                <a:lumOff val="-76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Protect telecommands with integrity checks (sealing solution)</a:t>
          </a:r>
          <a:endParaRPr lang="en-US" sz="1800" kern="1200"/>
        </a:p>
      </dsp:txBody>
      <dsp:txXfrm>
        <a:off x="21075" y="637749"/>
        <a:ext cx="7446621" cy="389580"/>
      </dsp:txXfrm>
    </dsp:sp>
    <dsp:sp modelId="{40A27EE8-8868-4DE8-AC0B-19B5F967C323}">
      <dsp:nvSpPr>
        <dsp:cNvPr id="0" name=""/>
        <dsp:cNvSpPr/>
      </dsp:nvSpPr>
      <dsp:spPr>
        <a:xfrm>
          <a:off x="0" y="1100244"/>
          <a:ext cx="7488771" cy="431730"/>
        </a:xfrm>
        <a:prstGeom prst="roundRect">
          <a:avLst/>
        </a:prstGeom>
        <a:gradFill rotWithShape="0">
          <a:gsLst>
            <a:gs pos="0">
              <a:schemeClr val="accent2">
                <a:hueOff val="4559249"/>
                <a:satOff val="-10031"/>
                <a:lumOff val="-152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559249"/>
                <a:satOff val="-10031"/>
                <a:lumOff val="-152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559249"/>
                <a:satOff val="-10031"/>
                <a:lumOff val="-152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Control sw/hw upgrade</a:t>
          </a:r>
          <a:endParaRPr lang="en-US" sz="1800" kern="1200"/>
        </a:p>
      </dsp:txBody>
      <dsp:txXfrm>
        <a:off x="21075" y="1121319"/>
        <a:ext cx="7446621" cy="389580"/>
      </dsp:txXfrm>
    </dsp:sp>
    <dsp:sp modelId="{7F390FCA-1977-4AF1-ADF9-308F696C19CE}">
      <dsp:nvSpPr>
        <dsp:cNvPr id="0" name=""/>
        <dsp:cNvSpPr/>
      </dsp:nvSpPr>
      <dsp:spPr>
        <a:xfrm>
          <a:off x="0" y="1583814"/>
          <a:ext cx="7488771" cy="431730"/>
        </a:xfrm>
        <a:prstGeom prst="roundRect">
          <a:avLst/>
        </a:prstGeom>
        <a:gradFill rotWithShape="0">
          <a:gsLst>
            <a:gs pos="0">
              <a:schemeClr val="accent2">
                <a:hueOff val="6838873"/>
                <a:satOff val="-15046"/>
                <a:lumOff val="-228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838873"/>
                <a:satOff val="-15046"/>
                <a:lumOff val="-228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838873"/>
                <a:satOff val="-15046"/>
                <a:lumOff val="-228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Allow periodic security patching on-board</a:t>
          </a:r>
          <a:endParaRPr lang="en-US" sz="1800" kern="1200"/>
        </a:p>
      </dsp:txBody>
      <dsp:txXfrm>
        <a:off x="21075" y="1604889"/>
        <a:ext cx="7446621" cy="389580"/>
      </dsp:txXfrm>
    </dsp:sp>
    <dsp:sp modelId="{BC9B345F-D2D3-42D4-AB4A-4EC4F403AE79}">
      <dsp:nvSpPr>
        <dsp:cNvPr id="0" name=""/>
        <dsp:cNvSpPr/>
      </dsp:nvSpPr>
      <dsp:spPr>
        <a:xfrm>
          <a:off x="0" y="2067384"/>
          <a:ext cx="7488771" cy="431730"/>
        </a:xfrm>
        <a:prstGeom prst="roundRect">
          <a:avLst/>
        </a:prstGeom>
        <a:gradFill rotWithShape="0">
          <a:gsLst>
            <a:gs pos="0">
              <a:schemeClr val="accent2">
                <a:hueOff val="9118498"/>
                <a:satOff val="-20062"/>
                <a:lumOff val="-304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118498"/>
                <a:satOff val="-20062"/>
                <a:lumOff val="-304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118498"/>
                <a:satOff val="-20062"/>
                <a:lumOff val="-304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Online detection and treatment of IT related abnormal events and incidents</a:t>
          </a:r>
          <a:endParaRPr lang="en-US" sz="1800" kern="1200"/>
        </a:p>
      </dsp:txBody>
      <dsp:txXfrm>
        <a:off x="21075" y="2088459"/>
        <a:ext cx="7446621" cy="389580"/>
      </dsp:txXfrm>
    </dsp:sp>
    <dsp:sp modelId="{C920393A-C3CB-4541-8899-7B02B1510B8D}">
      <dsp:nvSpPr>
        <dsp:cNvPr id="0" name=""/>
        <dsp:cNvSpPr/>
      </dsp:nvSpPr>
      <dsp:spPr>
        <a:xfrm>
          <a:off x="0" y="2550954"/>
          <a:ext cx="7488771" cy="431730"/>
        </a:xfrm>
        <a:prstGeom prst="roundRect">
          <a:avLst/>
        </a:prstGeom>
        <a:gradFill rotWithShape="0">
          <a:gsLst>
            <a:gs pos="0">
              <a:schemeClr val="accent2">
                <a:hueOff val="11398121"/>
                <a:satOff val="-25077"/>
                <a:lumOff val="-380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398121"/>
                <a:satOff val="-25077"/>
                <a:lumOff val="-380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398121"/>
                <a:satOff val="-25077"/>
                <a:lumOff val="-380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Apply Anti-jamming solutions</a:t>
          </a:r>
          <a:endParaRPr lang="en-US" sz="1800" kern="1200" dirty="0"/>
        </a:p>
      </dsp:txBody>
      <dsp:txXfrm>
        <a:off x="21075" y="2572029"/>
        <a:ext cx="7446621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7139-72CB-1E44-AB75-70BB0EC241B6}" type="datetimeFigureOut">
              <a:rPr lang="en-US" smtClean="0"/>
              <a:pPr/>
              <a:t>13-Dec-20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CACD6-C777-FE41-B368-1029341F52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181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B6FEE-BC2B-CB4E-BB5E-D9B7C3036083}" type="datetimeFigureOut">
              <a:rPr lang="en-US" smtClean="0"/>
              <a:pPr/>
              <a:t>13-Dec-20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6050" y="514350"/>
            <a:ext cx="4573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A8360-54D2-964F-B319-BF8F0C92D1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68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A8360-54D2-964F-B319-BF8F0C92D1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7663" y="2695466"/>
            <a:ext cx="7543613" cy="515434"/>
          </a:xfrm>
          <a:ln>
            <a:noFill/>
          </a:ln>
        </p:spPr>
        <p:txBody>
          <a:bodyPr anchor="t"/>
          <a:lstStyle>
            <a:lvl1pPr algn="l">
              <a:defRPr lang="en-US" sz="3200" noProof="0" dirty="0">
                <a:solidFill>
                  <a:srgbClr val="008567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your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01" y="3270001"/>
            <a:ext cx="7535257" cy="243221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noProof="0" dirty="0"/>
              <a:t> name of speaker</a:t>
            </a:r>
            <a:endParaRPr lang="en-US" noProof="0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929" y="2617137"/>
            <a:ext cx="1656000" cy="36000"/>
          </a:xfrm>
          <a:solidFill>
            <a:srgbClr val="008567"/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438610" y="3520234"/>
            <a:ext cx="3538538" cy="252000"/>
          </a:xfrm>
        </p:spPr>
        <p:txBody>
          <a:bodyPr anchor="ctr"/>
          <a:lstStyle>
            <a:lvl1pPr>
              <a:defRPr sz="14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Job Title</a:t>
            </a:r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1526" y="3910848"/>
            <a:ext cx="3538538" cy="252000"/>
          </a:xfrm>
        </p:spPr>
        <p:txBody>
          <a:bodyPr anchor="ctr"/>
          <a:lstStyle>
            <a:lvl1pPr>
              <a:defRPr sz="1100" i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Date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859" y="448816"/>
            <a:ext cx="1348945" cy="1191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134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no bullets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539" y="1703289"/>
            <a:ext cx="8312999" cy="1078413"/>
          </a:xfrm>
        </p:spPr>
        <p:txBody>
          <a:bodyPr/>
          <a:lstStyle/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32539" y="1123962"/>
            <a:ext cx="7543190" cy="338554"/>
          </a:xfrm>
        </p:spPr>
        <p:txBody>
          <a:bodyPr anchor="b"/>
          <a:lstStyle>
            <a:lvl1pPr>
              <a:defRPr sz="1600" b="0" i="0">
                <a:solidFill>
                  <a:srgbClr val="008567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5450925" y="3006824"/>
            <a:ext cx="3272716" cy="1544539"/>
          </a:xfrm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28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, no bullets and 1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4560" y="345129"/>
            <a:ext cx="4366852" cy="5370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540" y="1703290"/>
            <a:ext cx="4357227" cy="2848074"/>
          </a:xfrm>
        </p:spPr>
        <p:txBody>
          <a:bodyPr/>
          <a:lstStyle/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32540" y="979907"/>
            <a:ext cx="4357227" cy="483879"/>
          </a:xfrm>
        </p:spPr>
        <p:txBody>
          <a:bodyPr anchor="b"/>
          <a:lstStyle>
            <a:lvl1pPr>
              <a:defRPr sz="1600">
                <a:solidFill>
                  <a:srgbClr val="008567"/>
                </a:solidFill>
              </a:defRPr>
            </a:lvl1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8" name="Tijdelijke aanduiding voor tekst 10"/>
          <p:cNvSpPr txBox="1">
            <a:spLocks/>
          </p:cNvSpPr>
          <p:nvPr userDrawn="1"/>
        </p:nvSpPr>
        <p:spPr>
          <a:xfrm>
            <a:off x="506724" y="279109"/>
            <a:ext cx="1656000" cy="36000"/>
          </a:xfrm>
          <a:prstGeom prst="rect">
            <a:avLst/>
          </a:prstGeom>
          <a:solidFill>
            <a:srgbClr val="008567"/>
          </a:solidFill>
          <a:ln>
            <a:noFill/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/>
              <a:t> </a:t>
            </a:r>
            <a:endParaRPr lang="en-US" dirty="0"/>
          </a:p>
        </p:txBody>
      </p:sp>
      <p:sp>
        <p:nvSpPr>
          <p:cNvPr id="12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5046135" y="345129"/>
            <a:ext cx="3666065" cy="4206234"/>
          </a:xfrm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03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bullets and 1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5046662" y="345128"/>
            <a:ext cx="3665109" cy="4211105"/>
          </a:xfrm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33722" y="1687608"/>
            <a:ext cx="4357351" cy="2868625"/>
          </a:xfrm>
        </p:spPr>
        <p:txBody>
          <a:bodyPr/>
          <a:lstStyle>
            <a:lvl1pPr marL="180975" indent="-180975">
              <a:spcBef>
                <a:spcPts val="500"/>
              </a:spcBef>
              <a:spcAft>
                <a:spcPts val="500"/>
              </a:spcAft>
              <a:buFontTx/>
              <a:buBlip>
                <a:blip r:embed="rId2"/>
              </a:buBlip>
              <a:tabLst/>
              <a:defRPr/>
            </a:lvl1pPr>
            <a:lvl2pPr marL="180975" indent="-171450">
              <a:spcBef>
                <a:spcPts val="500"/>
              </a:spcBef>
              <a:spcAft>
                <a:spcPts val="500"/>
              </a:spcAft>
              <a:buFontTx/>
              <a:buBlip>
                <a:blip r:embed="rId3"/>
              </a:buBlip>
              <a:tabLst/>
              <a:defRPr/>
            </a:lvl2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5" name="Tijdelijke aanduiding voor tekst 10"/>
          <p:cNvSpPr txBox="1">
            <a:spLocks/>
          </p:cNvSpPr>
          <p:nvPr userDrawn="1"/>
        </p:nvSpPr>
        <p:spPr>
          <a:xfrm>
            <a:off x="506724" y="279109"/>
            <a:ext cx="1656000" cy="36000"/>
          </a:xfrm>
          <a:prstGeom prst="rect">
            <a:avLst/>
          </a:prstGeom>
          <a:solidFill>
            <a:srgbClr val="008567"/>
          </a:solidFill>
          <a:ln>
            <a:noFill/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/>
              <a:t> 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3722" y="950690"/>
            <a:ext cx="4357351" cy="50999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0">
                <a:solidFill>
                  <a:srgbClr val="00856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14559" y="345129"/>
            <a:ext cx="4376515" cy="5370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55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3723" y="952353"/>
            <a:ext cx="3868340" cy="50999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856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3723" y="1705556"/>
            <a:ext cx="3868340" cy="2763441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GB" noProof="0" dirty="0"/>
              <a:t>Insert text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/>
              <a:t>Third</a:t>
            </a:r>
          </a:p>
          <a:p>
            <a:pPr lvl="4"/>
            <a:r>
              <a:rPr lang="en-GB" noProof="0" dirty="0"/>
              <a:t>Forth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4559" y="345129"/>
            <a:ext cx="7572065" cy="5370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94399" y="952353"/>
            <a:ext cx="3810210" cy="50999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008567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94399" y="1705557"/>
            <a:ext cx="3810210" cy="2763440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GB" noProof="0" dirty="0"/>
              <a:t>Insert text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/>
              <a:t>Third</a:t>
            </a:r>
          </a:p>
          <a:p>
            <a:pPr lvl="4"/>
            <a:r>
              <a:rPr lang="en-GB" noProof="0" dirty="0"/>
              <a:t>Forth </a:t>
            </a:r>
          </a:p>
        </p:txBody>
      </p:sp>
    </p:spTree>
    <p:extLst>
      <p:ext uri="{BB962C8B-B14F-4D97-AF65-F5344CB8AC3E}">
        <p14:creationId xmlns:p14="http://schemas.microsoft.com/office/powerpoint/2010/main" val="2044515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3723" y="950690"/>
            <a:ext cx="3791537" cy="50999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0">
                <a:solidFill>
                  <a:srgbClr val="00856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94399" y="950690"/>
            <a:ext cx="3812134" cy="50999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0" baseline="0">
                <a:solidFill>
                  <a:srgbClr val="00856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3723" y="1705557"/>
            <a:ext cx="3791537" cy="1008768"/>
          </a:xfrm>
        </p:spPr>
        <p:txBody>
          <a:bodyPr/>
          <a:lstStyle/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94399" y="1705557"/>
            <a:ext cx="3810210" cy="1008768"/>
          </a:xfrm>
        </p:spPr>
        <p:txBody>
          <a:bodyPr/>
          <a:lstStyle/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4559" y="345129"/>
            <a:ext cx="7572065" cy="537024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12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4991258" y="2964624"/>
            <a:ext cx="3715274" cy="1586739"/>
          </a:xfrm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jdelijke aanduiding voor afbeelding 8"/>
          <p:cNvSpPr>
            <a:spLocks noGrp="1"/>
          </p:cNvSpPr>
          <p:nvPr>
            <p:ph type="pic" sz="quarter" idx="15"/>
          </p:nvPr>
        </p:nvSpPr>
        <p:spPr>
          <a:xfrm>
            <a:off x="523874" y="2964624"/>
            <a:ext cx="3703479" cy="1586739"/>
          </a:xfrm>
        </p:spPr>
        <p:txBody>
          <a:bodyPr/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070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866272" y="1123962"/>
            <a:ext cx="7845928" cy="338554"/>
          </a:xfrm>
        </p:spPr>
        <p:txBody>
          <a:bodyPr anchor="b"/>
          <a:lstStyle>
            <a:lvl1pPr algn="ctr">
              <a:defRPr sz="1600">
                <a:solidFill>
                  <a:srgbClr val="008567"/>
                </a:solidFill>
              </a:defRPr>
            </a:lvl1pPr>
          </a:lstStyle>
          <a:p>
            <a:pPr lvl="0"/>
            <a:r>
              <a:rPr lang="en-GB"/>
              <a:t>Insert chart title</a:t>
            </a:r>
            <a:endParaRPr lang="en-GB" dirty="0"/>
          </a:p>
        </p:txBody>
      </p:sp>
      <p:sp>
        <p:nvSpPr>
          <p:cNvPr id="8" name="Tijdelijke aanduiding voor grafiek 7"/>
          <p:cNvSpPr>
            <a:spLocks noGrp="1"/>
          </p:cNvSpPr>
          <p:nvPr>
            <p:ph type="chart" sz="quarter" idx="15"/>
          </p:nvPr>
        </p:nvSpPr>
        <p:spPr>
          <a:xfrm>
            <a:off x="866273" y="1703289"/>
            <a:ext cx="7845927" cy="278988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07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24036" y="1123962"/>
            <a:ext cx="3940908" cy="338554"/>
          </a:xfrm>
        </p:spPr>
        <p:txBody>
          <a:bodyPr anchor="b"/>
          <a:lstStyle>
            <a:lvl1pPr algn="ctr">
              <a:defRPr sz="1600">
                <a:solidFill>
                  <a:srgbClr val="008567"/>
                </a:solidFill>
              </a:defRPr>
            </a:lvl1pPr>
          </a:lstStyle>
          <a:p>
            <a:pPr lvl="0"/>
            <a:r>
              <a:rPr lang="en-GB"/>
              <a:t>Insert chart title</a:t>
            </a:r>
            <a:endParaRPr lang="en-GB" dirty="0"/>
          </a:p>
        </p:txBody>
      </p:sp>
      <p:sp>
        <p:nvSpPr>
          <p:cNvPr id="9" name="Tijdelijke aanduiding voor grafiek 7"/>
          <p:cNvSpPr>
            <a:spLocks noGrp="1"/>
          </p:cNvSpPr>
          <p:nvPr>
            <p:ph type="chart" sz="quarter" idx="16"/>
          </p:nvPr>
        </p:nvSpPr>
        <p:spPr>
          <a:xfrm>
            <a:off x="4620126" y="1685729"/>
            <a:ext cx="4012131" cy="28656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Tijdelijke aanduiding voor grafiek 7"/>
          <p:cNvSpPr>
            <a:spLocks noGrp="1"/>
          </p:cNvSpPr>
          <p:nvPr>
            <p:ph type="chart" sz="quarter" idx="17"/>
          </p:nvPr>
        </p:nvSpPr>
        <p:spPr>
          <a:xfrm>
            <a:off x="414559" y="1685728"/>
            <a:ext cx="3950385" cy="28656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4620126" y="1123962"/>
            <a:ext cx="4002506" cy="338554"/>
          </a:xfrm>
        </p:spPr>
        <p:txBody>
          <a:bodyPr anchor="b"/>
          <a:lstStyle>
            <a:lvl1pPr algn="ctr">
              <a:defRPr sz="1600">
                <a:solidFill>
                  <a:srgbClr val="008567"/>
                </a:solidFill>
              </a:defRPr>
            </a:lvl1pPr>
          </a:lstStyle>
          <a:p>
            <a:pPr lvl="0"/>
            <a:r>
              <a:rPr lang="en-GB"/>
              <a:t>Insert chart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78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14559" y="1123962"/>
            <a:ext cx="7410780" cy="338554"/>
          </a:xfrm>
        </p:spPr>
        <p:txBody>
          <a:bodyPr anchor="b"/>
          <a:lstStyle>
            <a:lvl1pPr>
              <a:defRPr sz="1600" baseline="0">
                <a:solidFill>
                  <a:srgbClr val="008567"/>
                </a:solidFill>
              </a:defRPr>
            </a:lvl1pPr>
          </a:lstStyle>
          <a:p>
            <a:pPr lvl="0"/>
            <a:r>
              <a:rPr lang="en-GB" dirty="0"/>
              <a:t>Insert table title</a:t>
            </a:r>
          </a:p>
        </p:txBody>
      </p:sp>
      <p:sp>
        <p:nvSpPr>
          <p:cNvPr id="12" name="Tijdelijke aanduiding voor tabel 6"/>
          <p:cNvSpPr>
            <a:spLocks noGrp="1"/>
          </p:cNvSpPr>
          <p:nvPr>
            <p:ph type="tbl" sz="quarter" idx="14"/>
          </p:nvPr>
        </p:nvSpPr>
        <p:spPr>
          <a:xfrm>
            <a:off x="827936" y="1787681"/>
            <a:ext cx="7488771" cy="27557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91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3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047" y="464056"/>
            <a:ext cx="1316766" cy="116293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3545" y="2686881"/>
            <a:ext cx="7543613" cy="515434"/>
          </a:xfrm>
        </p:spPr>
        <p:txBody>
          <a:bodyPr anchor="t"/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your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en-US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01" y="3270001"/>
            <a:ext cx="7535257" cy="243221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noProof="0" dirty="0"/>
              <a:t> name of speaker</a:t>
            </a:r>
            <a:endParaRPr lang="en-US" noProof="0" dirty="0"/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929" y="2617137"/>
            <a:ext cx="1656000" cy="36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0" name="Tijdelijke aanduiding vo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438610" y="3520234"/>
            <a:ext cx="3538538" cy="252000"/>
          </a:xfrm>
        </p:spPr>
        <p:txBody>
          <a:bodyPr anchor="ctr"/>
          <a:lstStyle>
            <a:lvl1pPr>
              <a:defRPr sz="1500" i="1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Job Title</a:t>
            </a:r>
          </a:p>
        </p:txBody>
      </p:sp>
      <p:sp>
        <p:nvSpPr>
          <p:cNvPr id="21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1526" y="3910848"/>
            <a:ext cx="3538538" cy="252000"/>
          </a:xfrm>
        </p:spPr>
        <p:txBody>
          <a:bodyPr anchor="ctr"/>
          <a:lstStyle>
            <a:lvl1pPr>
              <a:defRPr sz="1200" i="0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3470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rgbClr val="008567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00856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4812277" y="2183158"/>
            <a:ext cx="4002506" cy="1156808"/>
          </a:xfrm>
        </p:spPr>
        <p:txBody>
          <a:bodyPr anchor="ctr"/>
          <a:lstStyle>
            <a:lvl1pPr algn="r">
              <a:defRPr sz="1600" baseline="0">
                <a:solidFill>
                  <a:srgbClr val="008567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</p:spTree>
    <p:extLst>
      <p:ext uri="{BB962C8B-B14F-4D97-AF65-F5344CB8AC3E}">
        <p14:creationId xmlns:p14="http://schemas.microsoft.com/office/powerpoint/2010/main" val="323880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Corpor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38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Concurrent Desig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492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MOI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  <a:ln>
            <a:noFill/>
          </a:ln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312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Cybersecurity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737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Enterprise Security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449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P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43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Cloud 1">
    <p:bg>
      <p:bgPr>
        <a:solidFill>
          <a:srgbClr val="AB1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97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Nuvlabox">
    <p:bg>
      <p:bgPr>
        <a:solidFill>
          <a:srgbClr val="AB1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15" y="1181878"/>
            <a:ext cx="4829081" cy="322039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1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53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- Cloud 2">
    <p:bg>
      <p:bgPr>
        <a:solidFill>
          <a:srgbClr val="AB1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430188"/>
            <a:ext cx="5267791" cy="2964011"/>
          </a:xfrm>
          <a:prstGeom prst="rect">
            <a:avLst/>
          </a:prstGeom>
        </p:spPr>
      </p:pic>
      <p:sp>
        <p:nvSpPr>
          <p:cNvPr id="9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1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995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ound Seg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53" y="-1"/>
            <a:ext cx="9169587" cy="5181475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8355" y="-1"/>
            <a:ext cx="9169587" cy="5181475"/>
          </a:xfrm>
          <a:prstGeom prst="rect">
            <a:avLst/>
          </a:prstGeom>
          <a:solidFill>
            <a:srgbClr val="565B6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047" y="464056"/>
            <a:ext cx="1316766" cy="116293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13545" y="2686881"/>
            <a:ext cx="7543613" cy="515434"/>
          </a:xfrm>
        </p:spPr>
        <p:txBody>
          <a:bodyPr anchor="t"/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your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en-US" noProof="0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01" y="3270001"/>
            <a:ext cx="7535257" cy="243221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noProof="0" dirty="0"/>
              <a:t> name of speaker</a:t>
            </a:r>
            <a:endParaRPr lang="en-US" noProof="0" dirty="0"/>
          </a:p>
        </p:txBody>
      </p:sp>
      <p:sp>
        <p:nvSpPr>
          <p:cNvPr id="22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929" y="2617137"/>
            <a:ext cx="1656000" cy="36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3" name="Tijdelijke aanduiding vo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438610" y="3520234"/>
            <a:ext cx="3538538" cy="252000"/>
          </a:xfrm>
        </p:spPr>
        <p:txBody>
          <a:bodyPr anchor="ctr"/>
          <a:lstStyle>
            <a:lvl1pPr>
              <a:defRPr sz="1500" i="1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Job Title</a:t>
            </a:r>
          </a:p>
        </p:txBody>
      </p:sp>
      <p:sp>
        <p:nvSpPr>
          <p:cNvPr id="24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1526" y="3910848"/>
            <a:ext cx="3538538" cy="252000"/>
          </a:xfrm>
        </p:spPr>
        <p:txBody>
          <a:bodyPr anchor="ctr"/>
          <a:lstStyle>
            <a:lvl1pPr>
              <a:defRPr sz="1200" i="0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52180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87"/>
            <a:ext cx="9143999" cy="5143500"/>
          </a:xfrm>
          <a:prstGeom prst="rect">
            <a:avLst/>
          </a:prstGeom>
        </p:spPr>
      </p:pic>
      <p:sp>
        <p:nvSpPr>
          <p:cNvPr id="11" name="Rectangle 9"/>
          <p:cNvSpPr/>
          <p:nvPr userDrawn="1"/>
        </p:nvSpPr>
        <p:spPr>
          <a:xfrm>
            <a:off x="2711" y="0"/>
            <a:ext cx="9141289" cy="514508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4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163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5"/>
          <p:cNvSpPr/>
          <p:nvPr userDrawn="1"/>
        </p:nvSpPr>
        <p:spPr>
          <a:xfrm>
            <a:off x="1355" y="0"/>
            <a:ext cx="9141289" cy="514508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1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</p:spTree>
    <p:extLst>
      <p:ext uri="{BB962C8B-B14F-4D97-AF65-F5344CB8AC3E}">
        <p14:creationId xmlns:p14="http://schemas.microsoft.com/office/powerpoint/2010/main" val="1960557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5"/>
          <p:cNvSpPr/>
          <p:nvPr userDrawn="1"/>
        </p:nvSpPr>
        <p:spPr>
          <a:xfrm>
            <a:off x="1355" y="0"/>
            <a:ext cx="9141289" cy="514508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2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</p:spTree>
    <p:extLst>
      <p:ext uri="{BB962C8B-B14F-4D97-AF65-F5344CB8AC3E}">
        <p14:creationId xmlns:p14="http://schemas.microsoft.com/office/powerpoint/2010/main" val="233379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7"/>
            <a:ext cx="9169711" cy="5145088"/>
          </a:xfrm>
          <a:prstGeom prst="rect">
            <a:avLst/>
          </a:prstGeom>
        </p:spPr>
      </p:pic>
      <p:sp>
        <p:nvSpPr>
          <p:cNvPr id="14" name="Rectangle 15"/>
          <p:cNvSpPr/>
          <p:nvPr userDrawn="1"/>
        </p:nvSpPr>
        <p:spPr>
          <a:xfrm>
            <a:off x="0" y="0"/>
            <a:ext cx="9169711" cy="514508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2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</p:spTree>
    <p:extLst>
      <p:ext uri="{BB962C8B-B14F-4D97-AF65-F5344CB8AC3E}">
        <p14:creationId xmlns:p14="http://schemas.microsoft.com/office/powerpoint/2010/main" val="854269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5"/>
          <p:cNvSpPr/>
          <p:nvPr userDrawn="1"/>
        </p:nvSpPr>
        <p:spPr>
          <a:xfrm>
            <a:off x="1" y="-11213"/>
            <a:ext cx="9144000" cy="5145087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5848089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4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416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12" name="Rectangle 15"/>
          <p:cNvSpPr/>
          <p:nvPr userDrawn="1"/>
        </p:nvSpPr>
        <p:spPr>
          <a:xfrm>
            <a:off x="2708" y="0"/>
            <a:ext cx="9144000" cy="514508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4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</p:spTree>
    <p:extLst>
      <p:ext uri="{BB962C8B-B14F-4D97-AF65-F5344CB8AC3E}">
        <p14:creationId xmlns:p14="http://schemas.microsoft.com/office/powerpoint/2010/main" val="56409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12" name="Rectangle 15"/>
          <p:cNvSpPr/>
          <p:nvPr userDrawn="1"/>
        </p:nvSpPr>
        <p:spPr>
          <a:xfrm>
            <a:off x="0" y="0"/>
            <a:ext cx="9144000" cy="514508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1097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cxnSp>
        <p:nvCxnSpPr>
          <p:cNvPr id="14" name="Straight Connector 5"/>
          <p:cNvCxnSpPr/>
          <p:nvPr userDrawn="1"/>
        </p:nvCxnSpPr>
        <p:spPr>
          <a:xfrm>
            <a:off x="528781" y="702568"/>
            <a:ext cx="1632800" cy="0"/>
          </a:xfrm>
          <a:prstGeom prst="line">
            <a:avLst/>
          </a:prstGeom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</p:spTree>
    <p:extLst>
      <p:ext uri="{BB962C8B-B14F-4D97-AF65-F5344CB8AC3E}">
        <p14:creationId xmlns:p14="http://schemas.microsoft.com/office/powerpoint/2010/main" val="591422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eparato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" y="0"/>
            <a:ext cx="9141291" cy="5143500"/>
          </a:xfrm>
          <a:prstGeom prst="rect">
            <a:avLst/>
          </a:prstGeom>
        </p:spPr>
      </p:pic>
      <p:sp>
        <p:nvSpPr>
          <p:cNvPr id="12" name="Rectangle 15"/>
          <p:cNvSpPr/>
          <p:nvPr userDrawn="1"/>
        </p:nvSpPr>
        <p:spPr>
          <a:xfrm>
            <a:off x="1353" y="0"/>
            <a:ext cx="9144000" cy="5145087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200" y="736965"/>
            <a:ext cx="7572065" cy="53702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CHAPTER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5"/>
          <p:cNvCxnSpPr/>
          <p:nvPr userDrawn="1"/>
        </p:nvCxnSpPr>
        <p:spPr>
          <a:xfrm>
            <a:off x="746011" y="702568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6020438" y="2183158"/>
            <a:ext cx="2803415" cy="1156808"/>
          </a:xfrm>
        </p:spPr>
        <p:txBody>
          <a:bodyPr anchor="ctr"/>
          <a:lstStyle>
            <a:lvl1pPr algn="r"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Small intro to your chapter</a:t>
            </a:r>
          </a:p>
        </p:txBody>
      </p:sp>
    </p:spTree>
    <p:extLst>
      <p:ext uri="{BB962C8B-B14F-4D97-AF65-F5344CB8AC3E}">
        <p14:creationId xmlns:p14="http://schemas.microsoft.com/office/powerpoint/2010/main" val="453596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rgbClr val="1DA2D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tx2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583016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Corpora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3284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yber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627" cy="5143500"/>
          </a:xfrm>
          <a:prstGeom prst="rect">
            <a:avLst/>
          </a:prstGeom>
        </p:spPr>
      </p:pic>
      <p:sp>
        <p:nvSpPr>
          <p:cNvPr id="15" name="Rectangle 8"/>
          <p:cNvSpPr/>
          <p:nvPr userDrawn="1"/>
        </p:nvSpPr>
        <p:spPr>
          <a:xfrm>
            <a:off x="0" y="44593"/>
            <a:ext cx="9141289" cy="5145087"/>
          </a:xfrm>
          <a:prstGeom prst="rect">
            <a:avLst/>
          </a:prstGeom>
          <a:solidFill>
            <a:srgbClr val="656C78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047" y="464056"/>
            <a:ext cx="1316766" cy="1162935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413545" y="2686881"/>
            <a:ext cx="7543613" cy="515434"/>
          </a:xfrm>
        </p:spPr>
        <p:txBody>
          <a:bodyPr anchor="t"/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your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en-US" noProof="0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01" y="3270001"/>
            <a:ext cx="7535257" cy="243221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noProof="0" dirty="0"/>
              <a:t> name of speaker</a:t>
            </a:r>
            <a:endParaRPr lang="en-US" noProof="0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929" y="2617137"/>
            <a:ext cx="1656000" cy="36000"/>
          </a:xfrm>
          <a:solidFill>
            <a:srgbClr val="008567"/>
          </a:solidFill>
          <a:ln>
            <a:solidFill>
              <a:srgbClr val="008567"/>
            </a:solidFill>
          </a:ln>
        </p:spPr>
        <p:txBody>
          <a:bodyPr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6" name="Tijdelijke aanduiding vo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438610" y="3520234"/>
            <a:ext cx="3538538" cy="252000"/>
          </a:xfrm>
        </p:spPr>
        <p:txBody>
          <a:bodyPr anchor="ctr"/>
          <a:lstStyle>
            <a:lvl1pPr>
              <a:defRPr sz="1500" i="1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Job Title</a:t>
            </a:r>
          </a:p>
        </p:txBody>
      </p:sp>
      <p:sp>
        <p:nvSpPr>
          <p:cNvPr id="27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1526" y="3910848"/>
            <a:ext cx="3538538" cy="252000"/>
          </a:xfrm>
        </p:spPr>
        <p:txBody>
          <a:bodyPr anchor="ctr"/>
          <a:lstStyle>
            <a:lvl1pPr>
              <a:defRPr sz="1200" i="0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54567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Concurrent Desig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cxnSp>
        <p:nvCxnSpPr>
          <p:cNvPr id="15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7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596845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MOI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20393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Cybersecurity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31108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Enterprise  Security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91145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P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Cloud">
    <p:bg>
      <p:bgPr>
        <a:solidFill>
          <a:srgbClr val="AB11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17736" y="1673033"/>
            <a:ext cx="6873982" cy="142875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cap="none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Insert quote</a:t>
            </a:r>
          </a:p>
        </p:txBody>
      </p:sp>
      <p:cxnSp>
        <p:nvCxnSpPr>
          <p:cNvPr id="10" name="Straight Connector 5"/>
          <p:cNvCxnSpPr/>
          <p:nvPr userDrawn="1"/>
        </p:nvCxnSpPr>
        <p:spPr>
          <a:xfrm>
            <a:off x="746011" y="1491462"/>
            <a:ext cx="1632800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817735" y="3214958"/>
            <a:ext cx="6873983" cy="496431"/>
          </a:xfrm>
        </p:spPr>
        <p:txBody>
          <a:bodyPr anchor="t"/>
          <a:lstStyle>
            <a:lvl1pPr algn="l">
              <a:defRPr sz="16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19" hasCustomPrompt="1"/>
          </p:nvPr>
        </p:nvSpPr>
        <p:spPr>
          <a:xfrm>
            <a:off x="280524" y="1506076"/>
            <a:ext cx="537212" cy="757769"/>
          </a:xfrm>
        </p:spPr>
        <p:txBody>
          <a:bodyPr anchor="ctr"/>
          <a:lstStyle>
            <a:lvl1pPr>
              <a:defRPr sz="800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501715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ith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1"/>
            <a:ext cx="9141291" cy="5143499"/>
          </a:xfrm>
          <a:prstGeom prst="rect">
            <a:avLst/>
          </a:prstGeom>
        </p:spPr>
      </p:pic>
      <p:sp>
        <p:nvSpPr>
          <p:cNvPr id="12" name="Rectangle 8"/>
          <p:cNvSpPr/>
          <p:nvPr userDrawn="1"/>
        </p:nvSpPr>
        <p:spPr>
          <a:xfrm>
            <a:off x="2711" y="1"/>
            <a:ext cx="9141289" cy="5145087"/>
          </a:xfrm>
          <a:prstGeom prst="rect">
            <a:avLst/>
          </a:prstGeom>
          <a:solidFill>
            <a:srgbClr val="656C78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047" y="464056"/>
            <a:ext cx="1316766" cy="1162935"/>
          </a:xfrm>
          <a:prstGeom prst="rect">
            <a:avLst/>
          </a:prstGeom>
        </p:spPr>
      </p:pic>
      <p:sp>
        <p:nvSpPr>
          <p:cNvPr id="9" name="TextBox 14"/>
          <p:cNvSpPr txBox="1"/>
          <p:nvPr userDrawn="1"/>
        </p:nvSpPr>
        <p:spPr>
          <a:xfrm>
            <a:off x="423543" y="2713697"/>
            <a:ext cx="7685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/>
                <a:cs typeface="Calibri"/>
              </a:rPr>
              <a:t>Thank you. </a:t>
            </a:r>
            <a:b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Let’s build the future together.</a:t>
            </a:r>
          </a:p>
        </p:txBody>
      </p:sp>
      <p:sp>
        <p:nvSpPr>
          <p:cNvPr id="11" name="TextBox 6"/>
          <p:cNvSpPr txBox="1"/>
          <p:nvPr userDrawn="1"/>
        </p:nvSpPr>
        <p:spPr>
          <a:xfrm>
            <a:off x="428982" y="4300781"/>
            <a:ext cx="2771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www.rheagroup.com</a:t>
            </a:r>
          </a:p>
        </p:txBody>
      </p:sp>
      <p:sp>
        <p:nvSpPr>
          <p:cNvPr id="10" name="Tijdelijke aanduiding voor tekst 10"/>
          <p:cNvSpPr txBox="1">
            <a:spLocks/>
          </p:cNvSpPr>
          <p:nvPr userDrawn="1"/>
        </p:nvSpPr>
        <p:spPr>
          <a:xfrm>
            <a:off x="506724" y="2722742"/>
            <a:ext cx="1656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85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603" y="1415334"/>
            <a:ext cx="2066792" cy="1825339"/>
          </a:xfrm>
          <a:prstGeom prst="rect">
            <a:avLst/>
          </a:prstGeom>
        </p:spPr>
      </p:pic>
      <p:sp>
        <p:nvSpPr>
          <p:cNvPr id="14" name="TextBox 12"/>
          <p:cNvSpPr txBox="1"/>
          <p:nvPr userDrawn="1"/>
        </p:nvSpPr>
        <p:spPr>
          <a:xfrm>
            <a:off x="0" y="3529069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www.rheagroup.com</a:t>
            </a:r>
          </a:p>
        </p:txBody>
      </p:sp>
    </p:spTree>
    <p:extLst>
      <p:ext uri="{BB962C8B-B14F-4D97-AF65-F5344CB8AC3E}">
        <p14:creationId xmlns:p14="http://schemas.microsoft.com/office/powerpoint/2010/main" val="1137072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25486" y="4742777"/>
            <a:ext cx="5711516" cy="273844"/>
          </a:xfrm>
        </p:spPr>
        <p:txBody>
          <a:bodyPr/>
          <a:lstStyle/>
          <a:p>
            <a:r>
              <a:rPr lang="en-US"/>
              <a:t>TRALEO Final 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14560" y="1090613"/>
            <a:ext cx="8410354" cy="3506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104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559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oncurren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8660" cy="516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047" y="464056"/>
            <a:ext cx="1316766" cy="1162935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413545" y="2686881"/>
            <a:ext cx="7543613" cy="515434"/>
          </a:xfrm>
        </p:spPr>
        <p:txBody>
          <a:bodyPr anchor="t"/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your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en-US" noProof="0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01" y="3270001"/>
            <a:ext cx="7535257" cy="243221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noProof="0" dirty="0"/>
              <a:t> name of speaker</a:t>
            </a:r>
            <a:endParaRPr lang="en-US" noProof="0" dirty="0"/>
          </a:p>
        </p:txBody>
      </p:sp>
      <p:sp>
        <p:nvSpPr>
          <p:cNvPr id="23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929" y="2617137"/>
            <a:ext cx="1656000" cy="36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4" name="Tijdelijke aanduiding vo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438610" y="3520234"/>
            <a:ext cx="3538538" cy="252000"/>
          </a:xfrm>
        </p:spPr>
        <p:txBody>
          <a:bodyPr anchor="ctr"/>
          <a:lstStyle>
            <a:lvl1pPr>
              <a:defRPr sz="1500" i="1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Job Title</a:t>
            </a:r>
          </a:p>
        </p:txBody>
      </p:sp>
      <p:sp>
        <p:nvSpPr>
          <p:cNvPr id="25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1526" y="3910848"/>
            <a:ext cx="3538538" cy="252000"/>
          </a:xfrm>
        </p:spPr>
        <p:txBody>
          <a:bodyPr anchor="ctr"/>
          <a:lstStyle>
            <a:lvl1pPr>
              <a:defRPr sz="1200" i="0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1731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6958" cy="515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047" y="464056"/>
            <a:ext cx="1316766" cy="116293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13545" y="2686881"/>
            <a:ext cx="7543613" cy="515434"/>
          </a:xfrm>
        </p:spPr>
        <p:txBody>
          <a:bodyPr anchor="t"/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</a:t>
            </a:r>
            <a:r>
              <a:rPr lang="nl-NL" noProof="0" dirty="0" err="1"/>
              <a:t>your</a:t>
            </a:r>
            <a:r>
              <a:rPr lang="nl-NL" noProof="0" dirty="0"/>
              <a:t> Presentation </a:t>
            </a:r>
            <a:r>
              <a:rPr lang="nl-NL" noProof="0" dirty="0" err="1"/>
              <a:t>Title</a:t>
            </a:r>
            <a:endParaRPr lang="en-US" noProof="0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01" y="3270001"/>
            <a:ext cx="7535257" cy="243221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 err="1"/>
              <a:t>Insert</a:t>
            </a:r>
            <a:r>
              <a:rPr lang="nl-NL" noProof="0" dirty="0"/>
              <a:t> name of speaker</a:t>
            </a:r>
            <a:endParaRPr lang="en-US" noProof="0" dirty="0"/>
          </a:p>
        </p:txBody>
      </p:sp>
      <p:sp>
        <p:nvSpPr>
          <p:cNvPr id="19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9929" y="2617137"/>
            <a:ext cx="1656000" cy="36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 </a:t>
            </a:r>
          </a:p>
        </p:txBody>
      </p:sp>
      <p:sp>
        <p:nvSpPr>
          <p:cNvPr id="20" name="Tijdelijke aanduiding vo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438610" y="3520234"/>
            <a:ext cx="3538538" cy="252000"/>
          </a:xfrm>
        </p:spPr>
        <p:txBody>
          <a:bodyPr anchor="ctr"/>
          <a:lstStyle>
            <a:lvl1pPr>
              <a:defRPr sz="1500" i="1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Job Title</a:t>
            </a:r>
          </a:p>
        </p:txBody>
      </p:sp>
      <p:sp>
        <p:nvSpPr>
          <p:cNvPr id="21" name="Tijdelijke aanduiding voor tekst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1526" y="3910848"/>
            <a:ext cx="3538538" cy="252000"/>
          </a:xfrm>
        </p:spPr>
        <p:txBody>
          <a:bodyPr anchor="ctr"/>
          <a:lstStyle>
            <a:lvl1pPr>
              <a:defRPr sz="1200" i="0"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189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185" y="1526102"/>
            <a:ext cx="8288015" cy="3025262"/>
          </a:xfrm>
        </p:spPr>
        <p:txBody>
          <a:bodyPr/>
          <a:lstStyle>
            <a:lvl1pPr>
              <a:spcAft>
                <a:spcPts val="3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</a:lstStyle>
          <a:p>
            <a:pPr lvl="0"/>
            <a:r>
              <a:rPr lang="en-GB" noProof="0" dirty="0"/>
              <a:t>Insert text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/>
              <a:t>Third</a:t>
            </a:r>
          </a:p>
          <a:p>
            <a:pPr lvl="4"/>
            <a:r>
              <a:rPr lang="en-GB" noProof="0" dirty="0"/>
              <a:t>Forth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970" y="1123962"/>
            <a:ext cx="7543190" cy="338554"/>
          </a:xfrm>
        </p:spPr>
        <p:txBody>
          <a:bodyPr anchor="b"/>
          <a:lstStyle>
            <a:lvl1pPr>
              <a:defRPr sz="1600" b="0" i="0">
                <a:solidFill>
                  <a:srgbClr val="008567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GB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62086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8567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432539" y="1123962"/>
            <a:ext cx="7543190" cy="338554"/>
          </a:xfrm>
        </p:spPr>
        <p:txBody>
          <a:bodyPr anchor="b"/>
          <a:lstStyle>
            <a:lvl1pPr>
              <a:defRPr sz="1600" b="0" i="0">
                <a:solidFill>
                  <a:srgbClr val="008567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GB" dirty="0"/>
              <a:t>Insert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185" y="1526102"/>
            <a:ext cx="8288015" cy="3025262"/>
          </a:xfrm>
        </p:spPr>
        <p:txBody>
          <a:bodyPr/>
          <a:lstStyle>
            <a:lvl1pPr>
              <a:spcAft>
                <a:spcPts val="3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</a:lstStyle>
          <a:p>
            <a:pPr lvl="0"/>
            <a:r>
              <a:rPr lang="en-GB" noProof="0" dirty="0"/>
              <a:t>Insert text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/>
              <a:t>Third</a:t>
            </a:r>
          </a:p>
          <a:p>
            <a:pPr lvl="4"/>
            <a:r>
              <a:rPr lang="en-GB" noProof="0" dirty="0"/>
              <a:t>Forth </a:t>
            </a:r>
          </a:p>
        </p:txBody>
      </p:sp>
    </p:spTree>
    <p:extLst>
      <p:ext uri="{BB962C8B-B14F-4D97-AF65-F5344CB8AC3E}">
        <p14:creationId xmlns:p14="http://schemas.microsoft.com/office/powerpoint/2010/main" val="6982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freestyl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144001" cy="5143500"/>
          </a:xfrm>
        </p:spPr>
        <p:txBody>
          <a:bodyPr lIns="360000" tIns="1475999"/>
          <a:lstStyle>
            <a:lvl1pPr algn="l">
              <a:defRPr sz="1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4559" y="345129"/>
            <a:ext cx="7447923" cy="537024"/>
          </a:xfrm>
        </p:spPr>
        <p:txBody>
          <a:bodyPr/>
          <a:lstStyle>
            <a:lvl1pPr>
              <a:defRPr>
                <a:solidFill>
                  <a:srgbClr val="008567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999687" y="2035302"/>
            <a:ext cx="3917244" cy="1216549"/>
          </a:xfrm>
          <a:solidFill>
            <a:schemeClr val="bg1">
              <a:alpha val="83000"/>
            </a:schemeClr>
          </a:solidFill>
        </p:spPr>
        <p:txBody>
          <a:bodyPr tIns="251999" bIns="251999">
            <a:spAutoFit/>
          </a:bodyPr>
          <a:lstStyle>
            <a:lvl1pPr marL="180975" indent="-180975">
              <a:spcBef>
                <a:spcPts val="700"/>
              </a:spcBef>
              <a:spcAft>
                <a:spcPts val="700"/>
              </a:spcAft>
              <a:buFontTx/>
              <a:buBlip>
                <a:blip r:embed="rId2"/>
              </a:buBlip>
              <a:tabLst/>
              <a:defRPr sz="1600"/>
            </a:lvl1pPr>
            <a:lvl2pPr marL="180975" indent="-171450">
              <a:spcBef>
                <a:spcPts val="700"/>
              </a:spcBef>
              <a:spcAft>
                <a:spcPts val="700"/>
              </a:spcAft>
              <a:buFontTx/>
              <a:buBlip>
                <a:blip r:embed="rId3"/>
              </a:buBlip>
              <a:tabLst/>
              <a:defRPr sz="1600"/>
            </a:lvl2pPr>
          </a:lstStyle>
          <a:p>
            <a:pPr lvl="0"/>
            <a:r>
              <a:rPr lang="en-GB" dirty="0"/>
              <a:t>Insert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6724" y="281227"/>
            <a:ext cx="1656000" cy="36000"/>
          </a:xfrm>
          <a:solidFill>
            <a:srgbClr val="008567"/>
          </a:solidFill>
          <a:ln>
            <a:solidFill>
              <a:srgbClr val="008567"/>
            </a:solidFill>
          </a:ln>
        </p:spPr>
        <p:txBody>
          <a:bodyPr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63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559" y="345129"/>
            <a:ext cx="7447923" cy="537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noProof="0" dirty="0"/>
              <a:t>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540" y="1179262"/>
            <a:ext cx="8297124" cy="3370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Insert text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/>
              <a:t>Third</a:t>
            </a:r>
          </a:p>
          <a:p>
            <a:pPr lvl="4"/>
            <a:r>
              <a:rPr lang="en-GB" noProof="0" dirty="0"/>
              <a:t>Forth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8098" y="4742777"/>
            <a:ext cx="57115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TRALEO Final presentation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25597" y="4742777"/>
            <a:ext cx="1856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398" y="4742777"/>
            <a:ext cx="4424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7EF1D-6906-FB4D-AA6B-760C4746A6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1" descr="2016-04-29 RHEA Group Engineering the World with You 50x50.png"/>
          <p:cNvPicPr>
            <a:picLocks noChangeAspect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5527" y="316379"/>
            <a:ext cx="731438" cy="565774"/>
          </a:xfrm>
          <a:prstGeom prst="rect">
            <a:avLst/>
          </a:prstGeom>
        </p:spPr>
      </p:pic>
      <p:sp>
        <p:nvSpPr>
          <p:cNvPr id="9" name="Tijdelijke aanduiding voor tekst 10"/>
          <p:cNvSpPr txBox="1">
            <a:spLocks/>
          </p:cNvSpPr>
          <p:nvPr/>
        </p:nvSpPr>
        <p:spPr>
          <a:xfrm>
            <a:off x="506724" y="279109"/>
            <a:ext cx="1656000" cy="36000"/>
          </a:xfrm>
          <a:prstGeom prst="rect">
            <a:avLst/>
          </a:prstGeom>
          <a:solidFill>
            <a:srgbClr val="008567"/>
          </a:solidFill>
          <a:ln>
            <a:noFill/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6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74" r:id="rId2"/>
    <p:sldLayoutId id="2147483675" r:id="rId3"/>
    <p:sldLayoutId id="2147483672" r:id="rId4"/>
    <p:sldLayoutId id="2147483716" r:id="rId5"/>
    <p:sldLayoutId id="2147483673" r:id="rId6"/>
    <p:sldLayoutId id="2147483662" r:id="rId7"/>
    <p:sldLayoutId id="2147483679" r:id="rId8"/>
    <p:sldLayoutId id="2147483681" r:id="rId9"/>
    <p:sldLayoutId id="2147483676" r:id="rId10"/>
    <p:sldLayoutId id="2147483678" r:id="rId11"/>
    <p:sldLayoutId id="2147483680" r:id="rId12"/>
    <p:sldLayoutId id="2147483665" r:id="rId13"/>
    <p:sldLayoutId id="2147483677" r:id="rId14"/>
    <p:sldLayoutId id="2147483684" r:id="rId15"/>
    <p:sldLayoutId id="2147483683" r:id="rId16"/>
    <p:sldLayoutId id="2147483685" r:id="rId17"/>
    <p:sldLayoutId id="2147483666" r:id="rId18"/>
    <p:sldLayoutId id="2147483667" r:id="rId19"/>
    <p:sldLayoutId id="2147483687" r:id="rId20"/>
    <p:sldLayoutId id="2147483689" r:id="rId21"/>
    <p:sldLayoutId id="2147483704" r:id="rId22"/>
    <p:sldLayoutId id="2147483688" r:id="rId23"/>
    <p:sldLayoutId id="2147483705" r:id="rId24"/>
    <p:sldLayoutId id="2147483690" r:id="rId25"/>
    <p:sldLayoutId id="2147483706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1" r:id="rId36"/>
    <p:sldLayoutId id="2147483700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02" r:id="rId46"/>
    <p:sldLayoutId id="2147483703" r:id="rId47"/>
    <p:sldLayoutId id="2147483717" r:id="rId48"/>
    <p:sldLayoutId id="2147483718" r:id="rId49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 cap="all" baseline="0">
          <a:solidFill>
            <a:srgbClr val="008567"/>
          </a:solidFill>
          <a:latin typeface="Calibri" charset="0"/>
          <a:ea typeface="Calibri" charset="0"/>
          <a:cs typeface="Calibri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0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1pPr>
      <a:lvl2pPr marL="180975" indent="-180975" algn="l" defTabSz="6858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rgbClr val="008567"/>
        </a:buClr>
        <a:buSzPct val="80000"/>
        <a:buFont typeface="Wingdings" panose="05000000000000000000" pitchFamily="2" charset="2"/>
        <a:buChar char="q"/>
        <a:tabLst/>
        <a:defRPr sz="1600" b="0" i="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2pPr>
      <a:lvl3pPr marL="341313" indent="-171450" algn="l" defTabSz="6858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chemeClr val="tx1"/>
        </a:buClr>
        <a:buFont typeface="Calibri" panose="020F0502020204030204" pitchFamily="34" charset="0"/>
        <a:buChar char="•"/>
        <a:tabLst/>
        <a:defRPr sz="1400" b="0" i="0" kern="1200">
          <a:solidFill>
            <a:schemeClr val="bg1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744538" indent="-171450" algn="l" defTabSz="685800" rtl="0" eaLnBrk="1" latinLnBrk="0" hangingPunct="1">
        <a:lnSpc>
          <a:spcPct val="100000"/>
        </a:lnSpc>
        <a:spcBef>
          <a:spcPts val="300"/>
        </a:spcBef>
        <a:buClr>
          <a:srgbClr val="008567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8567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 54"/>
          <p:cNvSpPr>
            <a:spLocks noGrp="1"/>
          </p:cNvSpPr>
          <p:nvPr>
            <p:ph type="ctrTitle"/>
          </p:nvPr>
        </p:nvSpPr>
        <p:spPr>
          <a:xfrm>
            <a:off x="407663" y="2296848"/>
            <a:ext cx="8581263" cy="914052"/>
          </a:xfrm>
        </p:spPr>
        <p:txBody>
          <a:bodyPr/>
          <a:lstStyle/>
          <a:p>
            <a:r>
              <a:rPr lang="en-US" dirty="0" err="1"/>
              <a:t>Traleo</a:t>
            </a:r>
            <a:r>
              <a:rPr lang="en-US" dirty="0"/>
              <a:t> – final presentation </a:t>
            </a:r>
            <a:endParaRPr lang="en-GB" sz="2600" dirty="0"/>
          </a:p>
        </p:txBody>
      </p:sp>
      <p:sp>
        <p:nvSpPr>
          <p:cNvPr id="56" name="Ondertitel 5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TRALEO team</a:t>
            </a:r>
          </a:p>
        </p:txBody>
      </p:sp>
      <p:sp>
        <p:nvSpPr>
          <p:cNvPr id="57" name="Tijdelijke aanduiding voor tekst 56"/>
          <p:cNvSpPr>
            <a:spLocks noGrp="1"/>
          </p:cNvSpPr>
          <p:nvPr>
            <p:ph type="body" sz="quarter" idx="13"/>
          </p:nvPr>
        </p:nvSpPr>
        <p:spPr>
          <a:xfrm>
            <a:off x="421901" y="2304477"/>
            <a:ext cx="1656000" cy="3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9" name="Tijdelijke aanduiding voor tekst 5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17-Dec-2020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38023" y="4745387"/>
            <a:ext cx="5861989" cy="273844"/>
          </a:xfrm>
        </p:spPr>
        <p:txBody>
          <a:bodyPr/>
          <a:lstStyle/>
          <a:p>
            <a:r>
              <a:rPr lang="en-US" dirty="0"/>
              <a:t>TRALEO Final presentation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6404084" y="4745387"/>
            <a:ext cx="1981225" cy="273844"/>
          </a:xfrm>
        </p:spPr>
        <p:txBody>
          <a:bodyPr/>
          <a:lstStyle/>
          <a:p>
            <a:r>
              <a:rPr lang="en-US"/>
              <a:t>RHEA Confidential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422640" y="4745387"/>
            <a:ext cx="404610" cy="273844"/>
          </a:xfrm>
        </p:spPr>
        <p:txBody>
          <a:bodyPr/>
          <a:lstStyle/>
          <a:p>
            <a:fld id="{1267EF1D-6906-FB4D-AA6B-760C4746A60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38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Tools and Techniques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Test environment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03" y="768140"/>
            <a:ext cx="6584330" cy="40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3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59" y="345129"/>
            <a:ext cx="7649622" cy="537024"/>
          </a:xfrm>
        </p:spPr>
        <p:txBody>
          <a:bodyPr/>
          <a:lstStyle/>
          <a:p>
            <a:r>
              <a:rPr lang="en-GB" dirty="0"/>
              <a:t>Work Packages: General Structure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5" y="613641"/>
            <a:ext cx="5452110" cy="4137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841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70327333"/>
              </p:ext>
            </p:extLst>
          </p:nvPr>
        </p:nvGraphicFramePr>
        <p:xfrm>
          <a:off x="414559" y="911176"/>
          <a:ext cx="8269088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2163">
                  <a:extLst>
                    <a:ext uri="{9D8B030D-6E8A-4147-A177-3AD203B41FA5}">
                      <a16:colId xmlns:a16="http://schemas.microsoft.com/office/drawing/2014/main" val="647831990"/>
                    </a:ext>
                  </a:extLst>
                </a:gridCol>
                <a:gridCol w="1156925">
                  <a:extLst>
                    <a:ext uri="{9D8B030D-6E8A-4147-A177-3AD203B41FA5}">
                      <a16:colId xmlns:a16="http://schemas.microsoft.com/office/drawing/2014/main" val="12015361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Deliverable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Output from Work Package(s)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1780186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171450" indent="-171450" algn="just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effectLst/>
                        </a:rPr>
                        <a:t>TN2.1: Requirements definition for platform architecture and cyber range emulation implementation. </a:t>
                      </a:r>
                      <a:endParaRPr lang="en-US" sz="1400" dirty="0">
                        <a:effectLst/>
                      </a:endParaRPr>
                    </a:p>
                    <a:p>
                      <a:pPr marL="171450" indent="-17145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effectLst/>
                        </a:rPr>
                        <a:t>TN2.2: Nominal operations of emulated GOMX-4 system - Test plan and report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WP2.0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66278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TN3.1: TRALEO Security test plan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GB" sz="1400">
                          <a:effectLst/>
                        </a:rPr>
                        <a:t>WP3.0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74753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marL="171450" indent="-171450" algn="just">
                        <a:spcBef>
                          <a:spcPts val="12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effectLst/>
                        </a:rPr>
                        <a:t>TN3.1: TRALEO Security test plan and report.   </a:t>
                      </a:r>
                    </a:p>
                    <a:p>
                      <a:pPr marL="171450" indent="-1714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effectLst/>
                        </a:rPr>
                        <a:t>TN4.1 TRALEO Threat Risk Assessment report</a:t>
                      </a:r>
                      <a:endParaRPr lang="en-US" sz="1400" dirty="0">
                        <a:effectLst/>
                      </a:endParaRPr>
                    </a:p>
                    <a:p>
                      <a:pPr marL="171450" indent="-17145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effectLst/>
                        </a:rPr>
                        <a:t>TN4.2 TRALEO Risk mitigation plan</a:t>
                      </a:r>
                      <a:endParaRPr lang="en-US" sz="1400" dirty="0">
                        <a:effectLst/>
                      </a:endParaRPr>
                    </a:p>
                    <a:p>
                      <a:pPr marL="171450" indent="-171450" algn="just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>
                          <a:effectLst/>
                        </a:rPr>
                        <a:t>TN4.3 TRALEO Final report and presentation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WP4.0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8445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109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Cyber attacks test results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Attacks summary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424180" y="1535470"/>
          <a:ext cx="6214003" cy="1424178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375475">
                  <a:extLst>
                    <a:ext uri="{9D8B030D-6E8A-4147-A177-3AD203B41FA5}">
                      <a16:colId xmlns:a16="http://schemas.microsoft.com/office/drawing/2014/main" val="3521226696"/>
                    </a:ext>
                  </a:extLst>
                </a:gridCol>
                <a:gridCol w="2572340">
                  <a:extLst>
                    <a:ext uri="{9D8B030D-6E8A-4147-A177-3AD203B41FA5}">
                      <a16:colId xmlns:a16="http://schemas.microsoft.com/office/drawing/2014/main" val="2931590109"/>
                    </a:ext>
                  </a:extLst>
                </a:gridCol>
                <a:gridCol w="977277">
                  <a:extLst>
                    <a:ext uri="{9D8B030D-6E8A-4147-A177-3AD203B41FA5}">
                      <a16:colId xmlns:a16="http://schemas.microsoft.com/office/drawing/2014/main" val="3655679204"/>
                    </a:ext>
                  </a:extLst>
                </a:gridCol>
                <a:gridCol w="697490">
                  <a:extLst>
                    <a:ext uri="{9D8B030D-6E8A-4147-A177-3AD203B41FA5}">
                      <a16:colId xmlns:a16="http://schemas.microsoft.com/office/drawing/2014/main" val="520588659"/>
                    </a:ext>
                  </a:extLst>
                </a:gridCol>
                <a:gridCol w="759655">
                  <a:extLst>
                    <a:ext uri="{9D8B030D-6E8A-4147-A177-3AD203B41FA5}">
                      <a16:colId xmlns:a16="http://schemas.microsoft.com/office/drawing/2014/main" val="477290257"/>
                    </a:ext>
                  </a:extLst>
                </a:gridCol>
                <a:gridCol w="831766">
                  <a:extLst>
                    <a:ext uri="{9D8B030D-6E8A-4147-A177-3AD203B41FA5}">
                      <a16:colId xmlns:a16="http://schemas.microsoft.com/office/drawing/2014/main" val="1583685920"/>
                    </a:ext>
                  </a:extLst>
                </a:gridCol>
              </a:tblGrid>
              <a:tr h="81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ID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Description of test cases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Threat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Risk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Resource Cost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Time Cost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extLst>
                  <a:ext uri="{0D108BD9-81ED-4DB2-BD59-A6C34878D82A}">
                    <a16:rowId xmlns:a16="http://schemas.microsoft.com/office/drawing/2014/main" val="3454931952"/>
                  </a:ext>
                </a:extLst>
              </a:tr>
              <a:tr h="81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Planned</a:t>
                      </a: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extLst>
                  <a:ext uri="{0D108BD9-81ED-4DB2-BD59-A6C34878D82A}">
                    <a16:rowId xmlns:a16="http://schemas.microsoft.com/office/drawing/2014/main" val="1585268955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Denial of Service due to traffic flood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High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High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extLst>
                  <a:ext uri="{0D108BD9-81ED-4DB2-BD59-A6C34878D82A}">
                    <a16:rowId xmlns:a16="http://schemas.microsoft.com/office/drawing/2014/main" val="1579674451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Denial of Service due to session </a:t>
                      </a:r>
                      <a:r>
                        <a:rPr lang="en-US" sz="1000" dirty="0" err="1">
                          <a:effectLst/>
                        </a:rPr>
                        <a:t>hangup</a:t>
                      </a:r>
                      <a:r>
                        <a:rPr lang="en-US" sz="1000" dirty="0">
                          <a:effectLst/>
                        </a:rPr>
                        <a:t> / exhaust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High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High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extLst>
                  <a:ext uri="{0D108BD9-81ED-4DB2-BD59-A6C34878D82A}">
                    <a16:rowId xmlns:a16="http://schemas.microsoft.com/office/drawing/2014/main" val="364696288"/>
                  </a:ext>
                </a:extLst>
              </a:tr>
              <a:tr h="155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Session sniffing / eavesdropping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Low-Medium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Low-Medium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Low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extLst>
                  <a:ext uri="{0D108BD9-81ED-4DB2-BD59-A6C34878D82A}">
                    <a16:rowId xmlns:a16="http://schemas.microsoft.com/office/drawing/2014/main" val="927781722"/>
                  </a:ext>
                </a:extLst>
              </a:tr>
              <a:tr h="81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Replay attack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Medium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Low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093" marR="67093" marT="0" marB="0" anchor="ctr"/>
                </a:tc>
                <a:extLst>
                  <a:ext uri="{0D108BD9-81ED-4DB2-BD59-A6C34878D82A}">
                    <a16:rowId xmlns:a16="http://schemas.microsoft.com/office/drawing/2014/main" val="3930153238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293538" y="3032602"/>
            <a:ext cx="3278462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i="1" dirty="0"/>
              <a:t>Threat = Capability x Intent | Risk = Probability x Harm</a:t>
            </a:r>
            <a:endParaRPr lang="en-US" sz="1100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97" y="2562343"/>
            <a:ext cx="3275756" cy="2558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54EAE-9145-4C93-84B1-B10BE92EA339}"/>
              </a:ext>
            </a:extLst>
          </p:cNvPr>
          <p:cNvSpPr txBox="1"/>
          <p:nvPr/>
        </p:nvSpPr>
        <p:spPr>
          <a:xfrm>
            <a:off x="541606" y="3488788"/>
            <a:ext cx="37491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 selected threats from CCSDS 350-G.2</a:t>
            </a:r>
          </a:p>
        </p:txBody>
      </p:sp>
    </p:spTree>
    <p:extLst>
      <p:ext uri="{BB962C8B-B14F-4D97-AF65-F5344CB8AC3E}">
        <p14:creationId xmlns:p14="http://schemas.microsoft.com/office/powerpoint/2010/main" val="2011726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test cases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46452" y="721822"/>
            <a:ext cx="7543190" cy="338554"/>
          </a:xfrm>
        </p:spPr>
        <p:txBody>
          <a:bodyPr/>
          <a:lstStyle/>
          <a:p>
            <a:r>
              <a:rPr lang="en-US" dirty="0"/>
              <a:t>Test Description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8098" y="1123961"/>
            <a:ext cx="8288015" cy="3089317"/>
          </a:xfrm>
        </p:spPr>
        <p:txBody>
          <a:bodyPr/>
          <a:lstStyle/>
          <a:p>
            <a:r>
              <a:rPr lang="en-GB" dirty="0"/>
              <a:t>STC#1: Denial of Service due to traffic flood 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Goal: to block any legitimate incoming connections to the satellite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The attacker initiates a large number of connections with the vSAT01, and keeps generating more, until the vSAT01 starts rejecting them 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0" lvl="1" indent="0">
              <a:buNone/>
            </a:pPr>
            <a:r>
              <a:rPr lang="en-GB" dirty="0"/>
              <a:t>STC#2: Denial of Service due to session </a:t>
            </a:r>
            <a:r>
              <a:rPr lang="en-GB" dirty="0" err="1"/>
              <a:t>hangup</a:t>
            </a:r>
            <a:r>
              <a:rPr lang="en-GB" dirty="0"/>
              <a:t>/exhaust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Goal: to block any legitimate incoming connections to the satellite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The attacker initiates a large number of connections with the vSAT01, and keeps generating more, until the vSAT01 starts rejecting them 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The established ones are kept open as long as possible, by sending large blocks of random data with a very small frame window, near the limit of the packet timeout limit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82" y="2218060"/>
            <a:ext cx="5409524" cy="466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01" y="4257807"/>
            <a:ext cx="5495238" cy="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0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test cases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20118" y="4484752"/>
            <a:ext cx="5711516" cy="273844"/>
          </a:xfrm>
        </p:spPr>
        <p:txBody>
          <a:bodyPr/>
          <a:lstStyle/>
          <a:p>
            <a:r>
              <a:rPr lang="en-US"/>
              <a:t>TRALEO FR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07617" y="4484752"/>
            <a:ext cx="1856801" cy="273844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64418" y="4484752"/>
            <a:ext cx="442427" cy="273844"/>
          </a:xfrm>
        </p:spPr>
        <p:txBody>
          <a:bodyPr/>
          <a:lstStyle/>
          <a:p>
            <a:fld id="{1267EF1D-6906-FB4D-AA6B-760C4746A60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14559" y="865937"/>
            <a:ext cx="7543190" cy="338554"/>
          </a:xfrm>
        </p:spPr>
        <p:txBody>
          <a:bodyPr/>
          <a:lstStyle/>
          <a:p>
            <a:r>
              <a:rPr lang="en-US" dirty="0"/>
              <a:t>Test Description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6205" y="1219501"/>
            <a:ext cx="8288015" cy="3025262"/>
          </a:xfrm>
        </p:spPr>
        <p:txBody>
          <a:bodyPr/>
          <a:lstStyle/>
          <a:p>
            <a:r>
              <a:rPr lang="en-GB" dirty="0"/>
              <a:t>STC#3: Session sniffing / eavesdropping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Goal: to obtain valuable information regarding the satellite and the ground station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The attacker will monitor, intercept and analyse the traffic between the vSAT01 and vGS01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0" lvl="1" indent="0">
              <a:buNone/>
            </a:pPr>
            <a:endParaRPr lang="en-GB" sz="1200" dirty="0"/>
          </a:p>
          <a:p>
            <a:pPr marL="0" lvl="1" indent="0">
              <a:buNone/>
            </a:pPr>
            <a:r>
              <a:rPr lang="en-GB" dirty="0"/>
              <a:t>STC#4: Replay attack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Goal: successfully send previously sent data to the satellite and/or the ground station (commands or telemetry data)</a:t>
            </a:r>
          </a:p>
          <a:p>
            <a:pPr marL="466725" lvl="1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The attacker retransmits intercepted frames to the VS and VGS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76" y="2111708"/>
            <a:ext cx="5533333" cy="485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758" y="3889046"/>
            <a:ext cx="5609524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13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F10620-2AA8-4D1A-8E2D-D7A3606D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Vulnerability, Threats and Risk Assessment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1514E-BF01-4BFA-A52E-A92A10A3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TRALEO FR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DA035-50FE-422B-8593-4CFD58C4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1C252-2D91-4E5D-91F2-9B817F75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482A04-E878-4222-8B4C-886E14A0C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Methodology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8C9BB48-AED7-4D82-B7F2-2079FC8FE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Organizational/procedural </a:t>
            </a:r>
          </a:p>
          <a:p>
            <a:pPr lvl="0"/>
            <a:r>
              <a:rPr lang="en-GB" dirty="0"/>
              <a:t>By Design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Technological/implementation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7259EF-BE5B-40BD-85DC-A77B370135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9610" y="882153"/>
            <a:ext cx="2336625" cy="153160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ight Brace 19">
            <a:extLst>
              <a:ext uri="{FF2B5EF4-FFF2-40B4-BE49-F238E27FC236}">
                <a16:creationId xmlns:a16="http://schemas.microsoft.com/office/drawing/2014/main" id="{14EA8FD4-84A7-4A76-8D50-21F31B2DB7C3}"/>
              </a:ext>
            </a:extLst>
          </p:cNvPr>
          <p:cNvSpPr/>
          <p:nvPr/>
        </p:nvSpPr>
        <p:spPr>
          <a:xfrm>
            <a:off x="3212122" y="1506553"/>
            <a:ext cx="262890" cy="765810"/>
          </a:xfrm>
          <a:prstGeom prst="rightBrace">
            <a:avLst/>
          </a:prstGeom>
          <a:ln>
            <a:solidFill>
              <a:srgbClr val="008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0D42F0-628F-46D5-81F6-4073336409D6}"/>
              </a:ext>
            </a:extLst>
          </p:cNvPr>
          <p:cNvSpPr txBox="1"/>
          <p:nvPr/>
        </p:nvSpPr>
        <p:spPr>
          <a:xfrm>
            <a:off x="3555126" y="1721829"/>
            <a:ext cx="2744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600" dirty="0">
                <a:ln w="0"/>
                <a:solidFill>
                  <a:srgbClr val="008567"/>
                </a:solidFill>
                <a:effectLst>
                  <a:reflection blurRad="6350" stA="53000" endA="300" endPos="35500" dir="5400000" sy="-90000" algn="bl" rotWithShape="0"/>
                </a:effectLst>
              </a:rPr>
              <a:t>As-designed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risk assessment 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3F28C94-FB07-436E-9A7C-9497BE1E5828}"/>
              </a:ext>
            </a:extLst>
          </p:cNvPr>
          <p:cNvSpPr/>
          <p:nvPr/>
        </p:nvSpPr>
        <p:spPr>
          <a:xfrm>
            <a:off x="3199510" y="2924990"/>
            <a:ext cx="262890" cy="400493"/>
          </a:xfrm>
          <a:prstGeom prst="rightBrace">
            <a:avLst/>
          </a:prstGeom>
          <a:ln>
            <a:solidFill>
              <a:srgbClr val="008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C52A18-21E5-4FC5-8B42-D6F5E2C1B8D2}"/>
              </a:ext>
            </a:extLst>
          </p:cNvPr>
          <p:cNvSpPr txBox="1"/>
          <p:nvPr/>
        </p:nvSpPr>
        <p:spPr>
          <a:xfrm>
            <a:off x="3548229" y="2952115"/>
            <a:ext cx="2378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en-US" sz="1600" dirty="0">
                <a:ln w="0"/>
                <a:solidFill>
                  <a:srgbClr val="008567"/>
                </a:solidFill>
                <a:effectLst>
                  <a:reflection blurRad="6350" stA="53000" endA="300" endPos="35500" dir="5400000" sy="-90000" algn="bl" rotWithShape="0"/>
                </a:effectLst>
              </a:rPr>
              <a:t>As-built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 risk assessment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1C2CF-5ADF-47BE-BEAE-2376201D5B11}"/>
              </a:ext>
            </a:extLst>
          </p:cNvPr>
          <p:cNvGrpSpPr/>
          <p:nvPr/>
        </p:nvGrpSpPr>
        <p:grpSpPr>
          <a:xfrm>
            <a:off x="3932595" y="2203937"/>
            <a:ext cx="2272712" cy="300082"/>
            <a:chOff x="3484855" y="2235467"/>
            <a:chExt cx="2272712" cy="30008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71C85F-7A58-426E-BA03-83A4D3CA06BC}"/>
                </a:ext>
              </a:extLst>
            </p:cNvPr>
            <p:cNvSpPr txBox="1"/>
            <p:nvPr/>
          </p:nvSpPr>
          <p:spPr>
            <a:xfrm>
              <a:off x="3769442" y="2235467"/>
              <a:ext cx="1988125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8">
                <a:buNone/>
              </a:pPr>
              <a:r>
                <a:rPr lang="en-GB" dirty="0"/>
                <a:t>Based on MEHARI/SEST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A576D84C-BD90-446F-A1E6-791A02D55BF9}"/>
                </a:ext>
              </a:extLst>
            </p:cNvPr>
            <p:cNvSpPr/>
            <p:nvPr/>
          </p:nvSpPr>
          <p:spPr>
            <a:xfrm>
              <a:off x="3484855" y="2285977"/>
              <a:ext cx="254050" cy="183876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 err="1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31B45C7-25A2-46AA-8277-8E66997F79D1}"/>
              </a:ext>
            </a:extLst>
          </p:cNvPr>
          <p:cNvSpPr txBox="1"/>
          <p:nvPr/>
        </p:nvSpPr>
        <p:spPr>
          <a:xfrm>
            <a:off x="4075255" y="3437992"/>
            <a:ext cx="218554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Based on literature review</a:t>
            </a:r>
            <a:endParaRPr lang="en-US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9415F560-EF97-4CB1-A75E-1C74CBF18B94}"/>
              </a:ext>
            </a:extLst>
          </p:cNvPr>
          <p:cNvSpPr/>
          <p:nvPr/>
        </p:nvSpPr>
        <p:spPr>
          <a:xfrm>
            <a:off x="3796623" y="3493640"/>
            <a:ext cx="278632" cy="21198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47246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F10620-2AA8-4D1A-8E2D-D7A3606D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Vulnerability, Threats and Risk Assessment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1514E-BF01-4BFA-A52E-A92A10A3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TRALEO FR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DA035-50FE-422B-8593-4CFD58C4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1C252-2D91-4E5D-91F2-9B817F75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482A04-E878-4222-8B4C-886E14A0C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Methodology – As designed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8C9BB48-AED7-4D82-B7F2-2079FC8FE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MEHARI – based on ISO27005</a:t>
            </a:r>
          </a:p>
          <a:p>
            <a:r>
              <a:rPr lang="en-US" dirty="0"/>
              <a:t>Implemented in SEST (ESA tool)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process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malfunctions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Assets identification and classifications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Threats &amp; Vulnerabilities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scenarios identification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Safeguard selection for risk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Security requirements elicitation </a:t>
            </a:r>
          </a:p>
          <a:p>
            <a:pPr lvl="0"/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B7EF59-29C5-4D62-AB3A-620D91EB6D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32" y="592136"/>
            <a:ext cx="4007460" cy="4518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958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55CFF-9EF6-4C53-ADB8-D0AE1C480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Vulnerability, Threats and Risk Assessment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55811-FD26-423A-B7BB-F5DBA472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20F6-F547-430F-B3EC-CE395A9B8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02C72-B50F-4B2B-8B85-625B9435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29C0C1-9F75-461E-980A-19B7AA30CB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System modelling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C6D7FD-FC42-4A13-8D65-F1BB240BC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Main components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Main information assets:</a:t>
            </a:r>
          </a:p>
          <a:p>
            <a:pPr marL="466725" lvl="1" indent="-285750">
              <a:buFontTx/>
              <a:buChar char="-"/>
            </a:pPr>
            <a:r>
              <a:rPr lang="en-US" dirty="0"/>
              <a:t>Telemetry </a:t>
            </a:r>
          </a:p>
          <a:p>
            <a:pPr marL="466725" lvl="1" indent="-285750">
              <a:buFontTx/>
              <a:buChar char="-"/>
            </a:pPr>
            <a:r>
              <a:rPr lang="en-US" dirty="0"/>
              <a:t>Telecommands</a:t>
            </a:r>
          </a:p>
          <a:p>
            <a:pPr marL="466725" lvl="1" indent="-285750">
              <a:buFontTx/>
              <a:buChar char="-"/>
            </a:pPr>
            <a:r>
              <a:rPr lang="en-US" dirty="0"/>
              <a:t>User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843B2B-AE8A-42D4-96C2-C53E814F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024" y="1293239"/>
            <a:ext cx="5638519" cy="33240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FF326-E81D-43A3-A149-693D456BFD2E}"/>
              </a:ext>
            </a:extLst>
          </p:cNvPr>
          <p:cNvSpPr/>
          <p:nvPr/>
        </p:nvSpPr>
        <p:spPr>
          <a:xfrm>
            <a:off x="6973036" y="4019538"/>
            <a:ext cx="16305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GOMX-4B</a:t>
            </a:r>
          </a:p>
        </p:txBody>
      </p:sp>
    </p:spTree>
    <p:extLst>
      <p:ext uri="{BB962C8B-B14F-4D97-AF65-F5344CB8AC3E}">
        <p14:creationId xmlns:p14="http://schemas.microsoft.com/office/powerpoint/2010/main" val="1739337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F10620-2AA8-4D1A-8E2D-D7A3606D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1600" dirty="0"/>
              <a:t>Vulnerability, Threats and Risk Assessment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31514E-BF01-4BFA-A52E-A92A10A3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TRALEO FR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DA035-50FE-422B-8593-4CFD58C4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1C252-2D91-4E5D-91F2-9B817F75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67EF1D-6906-FB4D-AA6B-760C4746A60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482A04-E878-4222-8B4C-886E14A0C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098" y="664133"/>
            <a:ext cx="7543190" cy="338554"/>
          </a:xfrm>
        </p:spPr>
        <p:txBody>
          <a:bodyPr anchor="b">
            <a:normAutofit/>
          </a:bodyPr>
          <a:lstStyle/>
          <a:p>
            <a:r>
              <a:rPr lang="en-US" dirty="0"/>
              <a:t>“As-designed” threats analysis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AAFE697-5008-419E-80EA-0C559B17C3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8098" y="1002687"/>
          <a:ext cx="8216990" cy="4034042"/>
        </p:xfrm>
        <a:graphic>
          <a:graphicData uri="http://schemas.openxmlformats.org/drawingml/2006/table">
            <a:tbl>
              <a:tblPr firstRow="1" firstCol="1"/>
              <a:tblGrid>
                <a:gridCol w="4162398">
                  <a:extLst>
                    <a:ext uri="{9D8B030D-6E8A-4147-A177-3AD203B41FA5}">
                      <a16:colId xmlns:a16="http://schemas.microsoft.com/office/drawing/2014/main" val="2074720418"/>
                    </a:ext>
                  </a:extLst>
                </a:gridCol>
                <a:gridCol w="386816">
                  <a:extLst>
                    <a:ext uri="{9D8B030D-6E8A-4147-A177-3AD203B41FA5}">
                      <a16:colId xmlns:a16="http://schemas.microsoft.com/office/drawing/2014/main" val="1627787659"/>
                    </a:ext>
                  </a:extLst>
                </a:gridCol>
                <a:gridCol w="265156">
                  <a:extLst>
                    <a:ext uri="{9D8B030D-6E8A-4147-A177-3AD203B41FA5}">
                      <a16:colId xmlns:a16="http://schemas.microsoft.com/office/drawing/2014/main" val="2006983420"/>
                    </a:ext>
                  </a:extLst>
                </a:gridCol>
                <a:gridCol w="265156">
                  <a:extLst>
                    <a:ext uri="{9D8B030D-6E8A-4147-A177-3AD203B41FA5}">
                      <a16:colId xmlns:a16="http://schemas.microsoft.com/office/drawing/2014/main" val="2760184942"/>
                    </a:ext>
                  </a:extLst>
                </a:gridCol>
                <a:gridCol w="265156">
                  <a:extLst>
                    <a:ext uri="{9D8B030D-6E8A-4147-A177-3AD203B41FA5}">
                      <a16:colId xmlns:a16="http://schemas.microsoft.com/office/drawing/2014/main" val="1582721312"/>
                    </a:ext>
                  </a:extLst>
                </a:gridCol>
                <a:gridCol w="265156">
                  <a:extLst>
                    <a:ext uri="{9D8B030D-6E8A-4147-A177-3AD203B41FA5}">
                      <a16:colId xmlns:a16="http://schemas.microsoft.com/office/drawing/2014/main" val="280217880"/>
                    </a:ext>
                  </a:extLst>
                </a:gridCol>
                <a:gridCol w="265156">
                  <a:extLst>
                    <a:ext uri="{9D8B030D-6E8A-4147-A177-3AD203B41FA5}">
                      <a16:colId xmlns:a16="http://schemas.microsoft.com/office/drawing/2014/main" val="3402902460"/>
                    </a:ext>
                  </a:extLst>
                </a:gridCol>
                <a:gridCol w="503726">
                  <a:extLst>
                    <a:ext uri="{9D8B030D-6E8A-4147-A177-3AD203B41FA5}">
                      <a16:colId xmlns:a16="http://schemas.microsoft.com/office/drawing/2014/main" val="3192335759"/>
                    </a:ext>
                  </a:extLst>
                </a:gridCol>
                <a:gridCol w="386816">
                  <a:extLst>
                    <a:ext uri="{9D8B030D-6E8A-4147-A177-3AD203B41FA5}">
                      <a16:colId xmlns:a16="http://schemas.microsoft.com/office/drawing/2014/main" val="788756588"/>
                    </a:ext>
                  </a:extLst>
                </a:gridCol>
                <a:gridCol w="386816">
                  <a:extLst>
                    <a:ext uri="{9D8B030D-6E8A-4147-A177-3AD203B41FA5}">
                      <a16:colId xmlns:a16="http://schemas.microsoft.com/office/drawing/2014/main" val="3219840581"/>
                    </a:ext>
                  </a:extLst>
                </a:gridCol>
                <a:gridCol w="265156">
                  <a:extLst>
                    <a:ext uri="{9D8B030D-6E8A-4147-A177-3AD203B41FA5}">
                      <a16:colId xmlns:a16="http://schemas.microsoft.com/office/drawing/2014/main" val="4164995696"/>
                    </a:ext>
                  </a:extLst>
                </a:gridCol>
                <a:gridCol w="534326">
                  <a:extLst>
                    <a:ext uri="{9D8B030D-6E8A-4147-A177-3AD203B41FA5}">
                      <a16:colId xmlns:a16="http://schemas.microsoft.com/office/drawing/2014/main" val="2736444404"/>
                    </a:ext>
                  </a:extLst>
                </a:gridCol>
                <a:gridCol w="265156">
                  <a:extLst>
                    <a:ext uri="{9D8B030D-6E8A-4147-A177-3AD203B41FA5}">
                      <a16:colId xmlns:a16="http://schemas.microsoft.com/office/drawing/2014/main" val="2095963475"/>
                    </a:ext>
                  </a:extLst>
                </a:gridCol>
              </a:tblGrid>
              <a:tr h="627382">
                <a:tc>
                  <a:txBody>
                    <a:bodyPr/>
                    <a:lstStyle/>
                    <a:p>
                      <a:pPr marL="0" marR="15875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Assets       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Threats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ADCS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EPS unit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HSL antenna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ISL Antenna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OBDH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On-board SDR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Propulsion system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Telecommands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Telemetry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TTC antenna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User data exchanged over HSL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Grand Total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vert" anchor="ctr">
                    <a:lnL>
                      <a:noFill/>
                    </a:lnL>
                    <a:lnR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BD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6667"/>
                  </a:ext>
                </a:extLst>
              </a:tr>
              <a:tr h="237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CRITICAL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8014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Blocking bug due to a design or programming error (internal development)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253477"/>
                  </a:ext>
                </a:extLst>
              </a:tr>
              <a:tr h="1351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Breakdown of computing or telecommunication equipment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176010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Electromagnetic harnessing (Electromagnetic Eavesdropping/sniffing)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371273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Error of operation or execution of a procedure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694912"/>
                  </a:ext>
                </a:extLst>
              </a:tr>
              <a:tr h="24761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Harnessing of files or data (illegal remote loading or copy: Spoofing/ eavesdropping/ injection)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616714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Logical alteration of data or functions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584357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Malicious saturation of computer equipment or networks (DoS, including jamming)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818215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797185"/>
                  </a:ext>
                </a:extLst>
              </a:tr>
              <a:tr h="1351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Blocking bug in system or packaged software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75BD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544672"/>
                  </a:ext>
                </a:extLst>
              </a:tr>
              <a:tr h="1351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Breakdown of computing or telecommunication equipment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656289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Complete destruction of data (files and backup copies)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33868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Deliberate erasure of physical or logical media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994615"/>
                  </a:ext>
                </a:extLst>
              </a:tr>
              <a:tr h="15729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Electromagnetic harnessing (Electromagnetic Eavesdropping/sniffing)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646850"/>
                  </a:ext>
                </a:extLst>
              </a:tr>
              <a:tr h="1351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Error of operation or execution of a procedure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419049"/>
                  </a:ext>
                </a:extLst>
              </a:tr>
              <a:tr h="24761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Harnessing of files or data (illegal remote loading or copy: Spoofing/ eavesdropping/ injection)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2275"/>
                  </a:ext>
                </a:extLst>
              </a:tr>
              <a:tr h="1351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Logical alteration of data or functions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728073"/>
                  </a:ext>
                </a:extLst>
              </a:tr>
              <a:tr h="13517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Replay of transaction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644620"/>
                  </a:ext>
                </a:extLst>
              </a:tr>
              <a:tr h="237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Grand Total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898" marR="33898" marT="0" marB="0" anchor="ctr">
                    <a:lnL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CD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9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30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Content Placeholder 9"/>
          <p:cNvSpPr txBox="1">
            <a:spLocks/>
          </p:cNvSpPr>
          <p:nvPr/>
        </p:nvSpPr>
        <p:spPr>
          <a:xfrm>
            <a:off x="438098" y="927100"/>
            <a:ext cx="4139249" cy="378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Tx/>
              <a:buBlip>
                <a:blip r:embed="rId2"/>
              </a:buBlip>
              <a:tabLst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180975" indent="-171450" algn="l" defTabSz="6858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447675" indent="-219075" algn="l" defTabSz="6858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Project background, scope, objectives</a:t>
            </a:r>
          </a:p>
          <a:p>
            <a:pPr>
              <a:lnSpc>
                <a:spcPct val="100000"/>
              </a:lnSpc>
            </a:pPr>
            <a:r>
              <a:rPr lang="en-US" dirty="0"/>
              <a:t>Work performed</a:t>
            </a:r>
          </a:p>
          <a:p>
            <a:pPr>
              <a:lnSpc>
                <a:spcPct val="100000"/>
              </a:lnSpc>
            </a:pPr>
            <a:r>
              <a:rPr lang="en-US" dirty="0"/>
              <a:t>Main results </a:t>
            </a:r>
          </a:p>
          <a:p>
            <a:pPr>
              <a:lnSpc>
                <a:spcPct val="100000"/>
              </a:lnSpc>
            </a:pPr>
            <a:r>
              <a:rPr lang="en-US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4264329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2FC6B-2555-4D24-8195-639C0953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Vulnerability, Threats and Risk Assessment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672D2-B5A6-4452-BC54-FDDA4689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TRALEO FR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38682-19EE-418A-92CC-57D6D74EA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BA517-97F3-4520-9464-6D83AF6E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5058BA-7750-4215-854C-7B9275DC9F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“As-built” risk assessment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AADF61-ED9F-4B37-86E6-9A31EC12D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items analyzed for their importance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en-GB" dirty="0"/>
              <a:t>OBDH/AOCS: both leverage the same component </a:t>
            </a:r>
            <a:r>
              <a:rPr lang="en-GB" dirty="0" err="1"/>
              <a:t>Nanomind</a:t>
            </a:r>
            <a:r>
              <a:rPr lang="en-GB" dirty="0"/>
              <a:t> A3200</a:t>
            </a:r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GB" dirty="0"/>
              <a:t>a high performance 32-bit RISC architecture </a:t>
            </a:r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US" dirty="0"/>
              <a:t>Advanced Software Framework (ASF) including </a:t>
            </a:r>
            <a:r>
              <a:rPr lang="en-US" dirty="0" err="1"/>
              <a:t>FreeRTOS</a:t>
            </a:r>
            <a:endParaRPr lang="en-US" dirty="0"/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US" dirty="0"/>
              <a:t>FTP library</a:t>
            </a:r>
            <a:endParaRPr lang="en-GB" dirty="0"/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en-GB" dirty="0"/>
              <a:t>SDR: </a:t>
            </a:r>
            <a:r>
              <a:rPr lang="en-GB" dirty="0" err="1"/>
              <a:t>NanoDock</a:t>
            </a:r>
            <a:r>
              <a:rPr lang="en-GB" dirty="0"/>
              <a:t> SDR + </a:t>
            </a:r>
            <a:r>
              <a:rPr lang="en-GB" dirty="0" err="1"/>
              <a:t>NanoMind</a:t>
            </a:r>
            <a:r>
              <a:rPr lang="en-GB" dirty="0"/>
              <a:t> Z7000 + </a:t>
            </a:r>
            <a:r>
              <a:rPr lang="en-GB" dirty="0" err="1"/>
              <a:t>NanoCom</a:t>
            </a:r>
            <a:r>
              <a:rPr lang="en-GB" dirty="0"/>
              <a:t> TR-600</a:t>
            </a:r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GB" dirty="0"/>
              <a:t>Based on Linux</a:t>
            </a:r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GB" dirty="0"/>
              <a:t>FTP library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en-GB" dirty="0"/>
              <a:t>The CSP protocol and library</a:t>
            </a:r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GB" dirty="0"/>
              <a:t>Lack of support due to loss of expertise </a:t>
            </a:r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GB" dirty="0"/>
              <a:t>Limitation in the CSP header length (5 bits)</a:t>
            </a:r>
          </a:p>
          <a:p>
            <a:pPr marL="1030288" lvl="3" indent="-285750">
              <a:buFont typeface="Arial" panose="020B0604020202020204" pitchFamily="34" charset="0"/>
              <a:buChar char="•"/>
            </a:pPr>
            <a:r>
              <a:rPr lang="en-GB" dirty="0"/>
              <a:t>Checksum bypass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BDC7E7BF-8511-4087-B4B8-3E4356596C8C}"/>
              </a:ext>
            </a:extLst>
          </p:cNvPr>
          <p:cNvSpPr/>
          <p:nvPr/>
        </p:nvSpPr>
        <p:spPr>
          <a:xfrm>
            <a:off x="6862948" y="2333296"/>
            <a:ext cx="1999068" cy="851338"/>
          </a:xfrm>
          <a:prstGeom prst="doubleWav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vulnerabilities for all of them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1A18657E-EC67-43BE-A92B-0E8D4E306A2A}"/>
              </a:ext>
            </a:extLst>
          </p:cNvPr>
          <p:cNvSpPr/>
          <p:nvPr/>
        </p:nvSpPr>
        <p:spPr>
          <a:xfrm>
            <a:off x="6419717" y="1854025"/>
            <a:ext cx="352631" cy="1910781"/>
          </a:xfrm>
          <a:custGeom>
            <a:avLst/>
            <a:gdLst>
              <a:gd name="connsiteX0" fmla="*/ 0 w 352631"/>
              <a:gd name="connsiteY0" fmla="*/ 0 h 1910781"/>
              <a:gd name="connsiteX1" fmla="*/ 176316 w 352631"/>
              <a:gd name="connsiteY1" fmla="*/ 29385 h 1910781"/>
              <a:gd name="connsiteX2" fmla="*/ 176316 w 352631"/>
              <a:gd name="connsiteY2" fmla="*/ 495628 h 1910781"/>
              <a:gd name="connsiteX3" fmla="*/ 176316 w 352631"/>
              <a:gd name="connsiteY3" fmla="*/ 926006 h 1910781"/>
              <a:gd name="connsiteX4" fmla="*/ 352632 w 352631"/>
              <a:gd name="connsiteY4" fmla="*/ 955391 h 1910781"/>
              <a:gd name="connsiteX5" fmla="*/ 176316 w 352631"/>
              <a:gd name="connsiteY5" fmla="*/ 984776 h 1910781"/>
              <a:gd name="connsiteX6" fmla="*/ 176316 w 352631"/>
              <a:gd name="connsiteY6" fmla="*/ 1433086 h 1910781"/>
              <a:gd name="connsiteX7" fmla="*/ 176316 w 352631"/>
              <a:gd name="connsiteY7" fmla="*/ 1881396 h 1910781"/>
              <a:gd name="connsiteX8" fmla="*/ 0 w 352631"/>
              <a:gd name="connsiteY8" fmla="*/ 1910781 h 1910781"/>
              <a:gd name="connsiteX9" fmla="*/ 0 w 352631"/>
              <a:gd name="connsiteY9" fmla="*/ 1413978 h 1910781"/>
              <a:gd name="connsiteX10" fmla="*/ 0 w 352631"/>
              <a:gd name="connsiteY10" fmla="*/ 898067 h 1910781"/>
              <a:gd name="connsiteX11" fmla="*/ 0 w 352631"/>
              <a:gd name="connsiteY11" fmla="*/ 439480 h 1910781"/>
              <a:gd name="connsiteX12" fmla="*/ 0 w 352631"/>
              <a:gd name="connsiteY12" fmla="*/ 0 h 1910781"/>
              <a:gd name="connsiteX0" fmla="*/ 0 w 352631"/>
              <a:gd name="connsiteY0" fmla="*/ 0 h 1910781"/>
              <a:gd name="connsiteX1" fmla="*/ 176316 w 352631"/>
              <a:gd name="connsiteY1" fmla="*/ 29385 h 1910781"/>
              <a:gd name="connsiteX2" fmla="*/ 176316 w 352631"/>
              <a:gd name="connsiteY2" fmla="*/ 495628 h 1910781"/>
              <a:gd name="connsiteX3" fmla="*/ 176316 w 352631"/>
              <a:gd name="connsiteY3" fmla="*/ 926006 h 1910781"/>
              <a:gd name="connsiteX4" fmla="*/ 352632 w 352631"/>
              <a:gd name="connsiteY4" fmla="*/ 955391 h 1910781"/>
              <a:gd name="connsiteX5" fmla="*/ 176316 w 352631"/>
              <a:gd name="connsiteY5" fmla="*/ 984776 h 1910781"/>
              <a:gd name="connsiteX6" fmla="*/ 176316 w 352631"/>
              <a:gd name="connsiteY6" fmla="*/ 1406187 h 1910781"/>
              <a:gd name="connsiteX7" fmla="*/ 176316 w 352631"/>
              <a:gd name="connsiteY7" fmla="*/ 1881396 h 1910781"/>
              <a:gd name="connsiteX8" fmla="*/ 0 w 352631"/>
              <a:gd name="connsiteY8" fmla="*/ 1910781 h 19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631" h="1910781" stroke="0" extrusionOk="0">
                <a:moveTo>
                  <a:pt x="0" y="0"/>
                </a:moveTo>
                <a:cubicBezTo>
                  <a:pt x="99213" y="-838"/>
                  <a:pt x="175557" y="17673"/>
                  <a:pt x="176316" y="29385"/>
                </a:cubicBezTo>
                <a:cubicBezTo>
                  <a:pt x="219810" y="157379"/>
                  <a:pt x="174299" y="321500"/>
                  <a:pt x="176316" y="495628"/>
                </a:cubicBezTo>
                <a:cubicBezTo>
                  <a:pt x="178333" y="669756"/>
                  <a:pt x="139600" y="713844"/>
                  <a:pt x="176316" y="926006"/>
                </a:cubicBezTo>
                <a:cubicBezTo>
                  <a:pt x="162830" y="960172"/>
                  <a:pt x="254678" y="953662"/>
                  <a:pt x="352632" y="955391"/>
                </a:cubicBezTo>
                <a:cubicBezTo>
                  <a:pt x="250541" y="955324"/>
                  <a:pt x="172700" y="969436"/>
                  <a:pt x="176316" y="984776"/>
                </a:cubicBezTo>
                <a:cubicBezTo>
                  <a:pt x="223210" y="1163948"/>
                  <a:pt x="161550" y="1281537"/>
                  <a:pt x="176316" y="1433086"/>
                </a:cubicBezTo>
                <a:cubicBezTo>
                  <a:pt x="191082" y="1584635"/>
                  <a:pt x="168370" y="1678422"/>
                  <a:pt x="176316" y="1881396"/>
                </a:cubicBezTo>
                <a:cubicBezTo>
                  <a:pt x="171548" y="1885724"/>
                  <a:pt x="86344" y="1905282"/>
                  <a:pt x="0" y="1910781"/>
                </a:cubicBezTo>
                <a:cubicBezTo>
                  <a:pt x="-58076" y="1796905"/>
                  <a:pt x="15417" y="1552732"/>
                  <a:pt x="0" y="1413978"/>
                </a:cubicBezTo>
                <a:cubicBezTo>
                  <a:pt x="-15417" y="1275224"/>
                  <a:pt x="56823" y="1100653"/>
                  <a:pt x="0" y="898067"/>
                </a:cubicBezTo>
                <a:cubicBezTo>
                  <a:pt x="-56823" y="695481"/>
                  <a:pt x="2703" y="594437"/>
                  <a:pt x="0" y="439480"/>
                </a:cubicBezTo>
                <a:cubicBezTo>
                  <a:pt x="-2703" y="284523"/>
                  <a:pt x="29989" y="217377"/>
                  <a:pt x="0" y="0"/>
                </a:cubicBezTo>
                <a:close/>
              </a:path>
              <a:path w="352631" h="1910781" fill="none" extrusionOk="0">
                <a:moveTo>
                  <a:pt x="0" y="0"/>
                </a:moveTo>
                <a:cubicBezTo>
                  <a:pt x="100829" y="1245"/>
                  <a:pt x="174469" y="12154"/>
                  <a:pt x="176316" y="29385"/>
                </a:cubicBezTo>
                <a:cubicBezTo>
                  <a:pt x="208641" y="169968"/>
                  <a:pt x="120695" y="395318"/>
                  <a:pt x="176316" y="495628"/>
                </a:cubicBezTo>
                <a:cubicBezTo>
                  <a:pt x="231937" y="595938"/>
                  <a:pt x="146746" y="814889"/>
                  <a:pt x="176316" y="926006"/>
                </a:cubicBezTo>
                <a:cubicBezTo>
                  <a:pt x="178971" y="943342"/>
                  <a:pt x="244671" y="962803"/>
                  <a:pt x="352632" y="955391"/>
                </a:cubicBezTo>
                <a:cubicBezTo>
                  <a:pt x="254273" y="959532"/>
                  <a:pt x="177711" y="965234"/>
                  <a:pt x="176316" y="984776"/>
                </a:cubicBezTo>
                <a:cubicBezTo>
                  <a:pt x="189755" y="1165826"/>
                  <a:pt x="160207" y="1271911"/>
                  <a:pt x="176316" y="1406187"/>
                </a:cubicBezTo>
                <a:cubicBezTo>
                  <a:pt x="192425" y="1540463"/>
                  <a:pt x="127427" y="1681318"/>
                  <a:pt x="176316" y="1881396"/>
                </a:cubicBezTo>
                <a:cubicBezTo>
                  <a:pt x="158979" y="1913132"/>
                  <a:pt x="85958" y="1890261"/>
                  <a:pt x="0" y="1910781"/>
                </a:cubicBezTo>
              </a:path>
              <a:path w="352631" h="1910781" fill="none" stroke="0" extrusionOk="0">
                <a:moveTo>
                  <a:pt x="0" y="0"/>
                </a:moveTo>
                <a:cubicBezTo>
                  <a:pt x="98186" y="-470"/>
                  <a:pt x="176147" y="8554"/>
                  <a:pt x="176316" y="29385"/>
                </a:cubicBezTo>
                <a:cubicBezTo>
                  <a:pt x="190538" y="184434"/>
                  <a:pt x="151891" y="271771"/>
                  <a:pt x="176316" y="468729"/>
                </a:cubicBezTo>
                <a:cubicBezTo>
                  <a:pt x="200741" y="665687"/>
                  <a:pt x="170570" y="830478"/>
                  <a:pt x="176316" y="926006"/>
                </a:cubicBezTo>
                <a:cubicBezTo>
                  <a:pt x="176042" y="936837"/>
                  <a:pt x="270589" y="946427"/>
                  <a:pt x="352632" y="955391"/>
                </a:cubicBezTo>
                <a:cubicBezTo>
                  <a:pt x="253685" y="951663"/>
                  <a:pt x="177467" y="966956"/>
                  <a:pt x="176316" y="984776"/>
                </a:cubicBezTo>
                <a:cubicBezTo>
                  <a:pt x="212572" y="1199550"/>
                  <a:pt x="159206" y="1323625"/>
                  <a:pt x="176316" y="1451018"/>
                </a:cubicBezTo>
                <a:cubicBezTo>
                  <a:pt x="193426" y="1578411"/>
                  <a:pt x="175514" y="1689476"/>
                  <a:pt x="176316" y="1881396"/>
                </a:cubicBezTo>
                <a:cubicBezTo>
                  <a:pt x="167304" y="1899029"/>
                  <a:pt x="106818" y="1928933"/>
                  <a:pt x="0" y="1910781"/>
                </a:cubicBezTo>
              </a:path>
            </a:pathLst>
          </a:custGeom>
          <a:ln w="19050">
            <a:solidFill>
              <a:srgbClr val="008567"/>
            </a:solidFill>
            <a:extLst>
              <a:ext uri="{C807C97D-BFC1-408E-A445-0C87EB9F89A2}">
                <ask:lineSketchStyleProps xmlns:ask="http://schemas.microsoft.com/office/drawing/2018/sketchyshapes" sd="869286271">
                  <a:prstGeom prst="rightBr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209E-CCFA-4F6E-BBA1-47CF8E51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mitigation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5485B-73B9-49EB-B41D-D8B112D0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9CE0F-948B-4492-93FD-717AD13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8C13F-5197-42E0-BFFA-F169D03D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6AE8E5-5494-44B0-8745-FB36D4D6FB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098" y="805784"/>
            <a:ext cx="7543190" cy="338554"/>
          </a:xfrm>
        </p:spPr>
        <p:txBody>
          <a:bodyPr/>
          <a:lstStyle/>
          <a:p>
            <a:r>
              <a:rPr lang="en-US" dirty="0"/>
              <a:t>Potential measures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63F02-40A9-4B57-BC4B-96FC5436D2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60323" y="2759754"/>
            <a:ext cx="2004317" cy="2038617"/>
          </a:xfrm>
          <a:prstGeom prst="rect">
            <a:avLst/>
          </a:prstGeom>
          <a:noFill/>
        </p:spPr>
      </p:pic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E6550AD0-AED7-4455-80AC-17BA0E0C7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620430"/>
              </p:ext>
            </p:extLst>
          </p:nvPr>
        </p:nvGraphicFramePr>
        <p:xfrm>
          <a:off x="527619" y="1191873"/>
          <a:ext cx="6096000" cy="3550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8903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209E-CCFA-4F6E-BBA1-47CF8E51B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59" y="345129"/>
            <a:ext cx="7447923" cy="537024"/>
          </a:xfrm>
        </p:spPr>
        <p:txBody>
          <a:bodyPr anchor="t">
            <a:normAutofit/>
          </a:bodyPr>
          <a:lstStyle/>
          <a:p>
            <a:r>
              <a:rPr lang="en-US" dirty="0"/>
              <a:t>Risk mitigation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5485B-73B9-49EB-B41D-D8B112D0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098" y="4742777"/>
            <a:ext cx="5711516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TRALEO FR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9CE0F-948B-4492-93FD-717AD13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5597" y="4742777"/>
            <a:ext cx="1856801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8C13F-5197-42E0-BFFA-F169D03D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398" y="4742777"/>
            <a:ext cx="442427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67EF1D-6906-FB4D-AA6B-760C4746A603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6AE8E5-5494-44B0-8745-FB36D4D6FB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559" y="1123962"/>
            <a:ext cx="7410780" cy="338554"/>
          </a:xfrm>
        </p:spPr>
        <p:txBody>
          <a:bodyPr anchor="b">
            <a:normAutofit/>
          </a:bodyPr>
          <a:lstStyle/>
          <a:p>
            <a:r>
              <a:rPr lang="en-US" dirty="0"/>
              <a:t>Potential measures</a:t>
            </a:r>
          </a:p>
        </p:txBody>
      </p:sp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id="{D6408505-40EB-40E3-88AC-FAC3F2459111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2105423423"/>
              </p:ext>
            </p:extLst>
          </p:nvPr>
        </p:nvGraphicFramePr>
        <p:xfrm>
          <a:off x="493708" y="1462516"/>
          <a:ext cx="7488771" cy="3115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7721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phase 2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40" y="1080654"/>
            <a:ext cx="8297124" cy="374903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Set up the architecture including anechoic chamber using SDR HW/SW elements to emulate the different components of an end to end space communication network between nano sat (GOMX4) and ground; and this in the application Network – up to  RF Physical layer for all communication lines.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Deploy the HIL ( Hardware in the loop ) core emulation platform using ESTEC RF lab equipment  connected (GUI) with  the  ESEC RHEA Cyber range and validate with available In Orbit Operation GOMX data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Perform a Threat and Risk Assessment (TRA) using the SDR-driven emulation presuming cyber-attacks in the physical, link and network layers. The analysis will support the enhancement of the protection of future small/nano-satellite missions from a security point of view.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Propose and validate mitigation strategies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standard CSP and CCSDC protocols.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501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F528-BCFB-408D-9D0C-6510BD32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next steps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0D2D9-E8A1-4959-B957-70C36D43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339A-DEAE-4CF7-9E2A-2B55960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9963B-196D-4274-90AD-CE6FF01C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32CCA0-CE46-448B-B649-D2B121D1D4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539" y="768783"/>
            <a:ext cx="2416458" cy="338554"/>
          </a:xfrm>
        </p:spPr>
        <p:txBody>
          <a:bodyPr/>
          <a:lstStyle/>
          <a:p>
            <a:r>
              <a:rPr lang="en-US" dirty="0"/>
              <a:t>Lab/Network architecture 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B98B466-D78F-42DD-9B66-46C2F5F4F29D}"/>
              </a:ext>
            </a:extLst>
          </p:cNvPr>
          <p:cNvSpPr/>
          <p:nvPr/>
        </p:nvSpPr>
        <p:spPr>
          <a:xfrm>
            <a:off x="1023870" y="2501723"/>
            <a:ext cx="1208999" cy="685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13" dirty="0"/>
              <a:t>In/Out CSP packet generation VM</a:t>
            </a:r>
            <a:endParaRPr lang="fa-IR" sz="1013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79E4E36-CB44-4D61-AC39-DA4915BED60B}"/>
              </a:ext>
            </a:extLst>
          </p:cNvPr>
          <p:cNvSpPr/>
          <p:nvPr/>
        </p:nvSpPr>
        <p:spPr>
          <a:xfrm>
            <a:off x="3253524" y="2501723"/>
            <a:ext cx="1072166" cy="685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13" dirty="0"/>
              <a:t>USRP/SDR GOMX GW</a:t>
            </a:r>
            <a:endParaRPr lang="fa-IR" sz="1013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D7EE5E3-E72D-4D49-944D-CA56A1EAB1A1}"/>
              </a:ext>
            </a:extLst>
          </p:cNvPr>
          <p:cNvSpPr/>
          <p:nvPr/>
        </p:nvSpPr>
        <p:spPr>
          <a:xfrm>
            <a:off x="5367268" y="862886"/>
            <a:ext cx="1072166" cy="685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13" dirty="0"/>
              <a:t>USRP/SDR GOMXA SAT</a:t>
            </a:r>
            <a:endParaRPr lang="fa-IR" sz="1013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CC18B16-32F5-4383-ADA1-82F1E454785A}"/>
              </a:ext>
            </a:extLst>
          </p:cNvPr>
          <p:cNvSpPr/>
          <p:nvPr/>
        </p:nvSpPr>
        <p:spPr>
          <a:xfrm>
            <a:off x="5367268" y="4140560"/>
            <a:ext cx="1072166" cy="685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13" dirty="0"/>
              <a:t>USRP/SDR GOMXB SAT</a:t>
            </a:r>
            <a:endParaRPr lang="fa-IR" sz="1013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7791296-705C-4928-A56B-065F9ACFB8CA}"/>
              </a:ext>
            </a:extLst>
          </p:cNvPr>
          <p:cNvSpPr/>
          <p:nvPr/>
        </p:nvSpPr>
        <p:spPr>
          <a:xfrm>
            <a:off x="5367268" y="2274733"/>
            <a:ext cx="1072166" cy="11397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13" dirty="0"/>
              <a:t>RF Channel emulator</a:t>
            </a:r>
            <a:endParaRPr lang="fa-IR" sz="1013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346E8C79-D804-426C-8310-E0BF125570BB}"/>
              </a:ext>
            </a:extLst>
          </p:cNvPr>
          <p:cNvSpPr/>
          <p:nvPr/>
        </p:nvSpPr>
        <p:spPr>
          <a:xfrm>
            <a:off x="7167093" y="2361665"/>
            <a:ext cx="1632398" cy="96591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13" dirty="0"/>
              <a:t>Cyber Range emulator </a:t>
            </a:r>
            <a:endParaRPr lang="fa-IR" sz="1013" dirty="0"/>
          </a:p>
        </p:txBody>
      </p:sp>
      <p:cxnSp>
        <p:nvCxnSpPr>
          <p:cNvPr id="139" name="Elbow Connector 11">
            <a:extLst>
              <a:ext uri="{FF2B5EF4-FFF2-40B4-BE49-F238E27FC236}">
                <a16:creationId xmlns:a16="http://schemas.microsoft.com/office/drawing/2014/main" id="{22E26618-D20B-4E09-B8A0-6C510AC8A3B6}"/>
              </a:ext>
            </a:extLst>
          </p:cNvPr>
          <p:cNvCxnSpPr>
            <a:stCxn id="134" idx="0"/>
            <a:endCxn id="135" idx="1"/>
          </p:cNvCxnSpPr>
          <p:nvPr/>
        </p:nvCxnSpPr>
        <p:spPr>
          <a:xfrm rot="5400000" flipH="1" flipV="1">
            <a:off x="3930469" y="1064926"/>
            <a:ext cx="1295936" cy="1577660"/>
          </a:xfrm>
          <a:prstGeom prst="bentConnector2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">
            <a:extLst>
              <a:ext uri="{FF2B5EF4-FFF2-40B4-BE49-F238E27FC236}">
                <a16:creationId xmlns:a16="http://schemas.microsoft.com/office/drawing/2014/main" id="{CCD9ACF9-1426-4FDB-A0B0-407B5C270841}"/>
              </a:ext>
            </a:extLst>
          </p:cNvPr>
          <p:cNvCxnSpPr>
            <a:stCxn id="134" idx="2"/>
            <a:endCxn id="136" idx="1"/>
          </p:cNvCxnSpPr>
          <p:nvPr/>
        </p:nvCxnSpPr>
        <p:spPr>
          <a:xfrm rot="16200000" flipH="1">
            <a:off x="3930468" y="3046661"/>
            <a:ext cx="1295937" cy="1577660"/>
          </a:xfrm>
          <a:prstGeom prst="bentConnector2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lbow Connector 15">
            <a:extLst>
              <a:ext uri="{FF2B5EF4-FFF2-40B4-BE49-F238E27FC236}">
                <a16:creationId xmlns:a16="http://schemas.microsoft.com/office/drawing/2014/main" id="{F55CC44A-6639-4301-A83F-933E8155E9B4}"/>
              </a:ext>
            </a:extLst>
          </p:cNvPr>
          <p:cNvCxnSpPr>
            <a:stCxn id="134" idx="3"/>
            <a:endCxn id="137" idx="1"/>
          </p:cNvCxnSpPr>
          <p:nvPr/>
        </p:nvCxnSpPr>
        <p:spPr>
          <a:xfrm>
            <a:off x="4325690" y="2844623"/>
            <a:ext cx="1041578" cy="1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7">
            <a:extLst>
              <a:ext uri="{FF2B5EF4-FFF2-40B4-BE49-F238E27FC236}">
                <a16:creationId xmlns:a16="http://schemas.microsoft.com/office/drawing/2014/main" id="{F49386F3-25B1-4D24-87AE-CB0ADCD51108}"/>
              </a:ext>
            </a:extLst>
          </p:cNvPr>
          <p:cNvCxnSpPr>
            <a:stCxn id="137" idx="3"/>
            <a:endCxn id="138" idx="2"/>
          </p:cNvCxnSpPr>
          <p:nvPr/>
        </p:nvCxnSpPr>
        <p:spPr>
          <a:xfrm flipV="1">
            <a:off x="6439435" y="2844623"/>
            <a:ext cx="727658" cy="1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1E549EC-F9B2-4BFF-8E45-E9A490800A6F}"/>
              </a:ext>
            </a:extLst>
          </p:cNvPr>
          <p:cNvSpPr/>
          <p:nvPr/>
        </p:nvSpPr>
        <p:spPr>
          <a:xfrm>
            <a:off x="812979" y="1890377"/>
            <a:ext cx="1757963" cy="194511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13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21D0DEC-20DA-4840-94C0-8B759DA7D7BB}"/>
              </a:ext>
            </a:extLst>
          </p:cNvPr>
          <p:cNvSpPr/>
          <p:nvPr/>
        </p:nvSpPr>
        <p:spPr>
          <a:xfrm>
            <a:off x="6924005" y="1852547"/>
            <a:ext cx="1981736" cy="194511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13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ACB84904-EC3E-4F10-87F2-9D6AD31866DA}"/>
              </a:ext>
            </a:extLst>
          </p:cNvPr>
          <p:cNvCxnSpPr/>
          <p:nvPr/>
        </p:nvCxnSpPr>
        <p:spPr>
          <a:xfrm flipH="1" flipV="1">
            <a:off x="2909014" y="782394"/>
            <a:ext cx="3894249" cy="112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9FCC2CA5-E191-46F3-B66F-550C39650217}"/>
              </a:ext>
            </a:extLst>
          </p:cNvPr>
          <p:cNvCxnSpPr>
            <a:cxnSpLocks/>
          </p:cNvCxnSpPr>
          <p:nvPr/>
        </p:nvCxnSpPr>
        <p:spPr>
          <a:xfrm>
            <a:off x="6782331" y="793663"/>
            <a:ext cx="20932" cy="90131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D5A5AE1-85A5-46D6-86D4-78FEABC0B158}"/>
              </a:ext>
            </a:extLst>
          </p:cNvPr>
          <p:cNvCxnSpPr/>
          <p:nvPr/>
        </p:nvCxnSpPr>
        <p:spPr>
          <a:xfrm flipH="1" flipV="1">
            <a:off x="4578437" y="1687737"/>
            <a:ext cx="2224827" cy="26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B1CE180-3D7D-4180-9E89-538AAAC2BCF7}"/>
              </a:ext>
            </a:extLst>
          </p:cNvPr>
          <p:cNvCxnSpPr/>
          <p:nvPr/>
        </p:nvCxnSpPr>
        <p:spPr>
          <a:xfrm>
            <a:off x="4578437" y="1704843"/>
            <a:ext cx="0" cy="22843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B235F4B-7653-4AF8-832A-F5570914F96A}"/>
              </a:ext>
            </a:extLst>
          </p:cNvPr>
          <p:cNvCxnSpPr/>
          <p:nvPr/>
        </p:nvCxnSpPr>
        <p:spPr>
          <a:xfrm flipH="1" flipV="1">
            <a:off x="2909014" y="5071058"/>
            <a:ext cx="3900688" cy="16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A240C95-23B7-439C-AC3B-FC9369ABEE0D}"/>
              </a:ext>
            </a:extLst>
          </p:cNvPr>
          <p:cNvCxnSpPr/>
          <p:nvPr/>
        </p:nvCxnSpPr>
        <p:spPr>
          <a:xfrm>
            <a:off x="2909014" y="782395"/>
            <a:ext cx="0" cy="42886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0A043FF-AAC4-45DF-AAEB-3DDAF4932651}"/>
              </a:ext>
            </a:extLst>
          </p:cNvPr>
          <p:cNvCxnSpPr/>
          <p:nvPr/>
        </p:nvCxnSpPr>
        <p:spPr>
          <a:xfrm flipH="1" flipV="1">
            <a:off x="4578436" y="3970314"/>
            <a:ext cx="2224827" cy="26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D80D3EC-A934-42CF-BA92-DCBD0264C102}"/>
              </a:ext>
            </a:extLst>
          </p:cNvPr>
          <p:cNvCxnSpPr/>
          <p:nvPr/>
        </p:nvCxnSpPr>
        <p:spPr>
          <a:xfrm>
            <a:off x="6801650" y="4019821"/>
            <a:ext cx="1613" cy="10512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BC2ADD1-0DD2-4B84-B40A-C116B2ED4A18}"/>
              </a:ext>
            </a:extLst>
          </p:cNvPr>
          <p:cNvSpPr/>
          <p:nvPr/>
        </p:nvSpPr>
        <p:spPr>
          <a:xfrm>
            <a:off x="5024368" y="1839465"/>
            <a:ext cx="1757963" cy="194511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13"/>
          </a:p>
        </p:txBody>
      </p:sp>
      <p:cxnSp>
        <p:nvCxnSpPr>
          <p:cNvPr id="154" name="Elbow Connector 50">
            <a:extLst>
              <a:ext uri="{FF2B5EF4-FFF2-40B4-BE49-F238E27FC236}">
                <a16:creationId xmlns:a16="http://schemas.microsoft.com/office/drawing/2014/main" id="{E4CFD137-5511-4F10-8031-FAD4878FD6AC}"/>
              </a:ext>
            </a:extLst>
          </p:cNvPr>
          <p:cNvCxnSpPr/>
          <p:nvPr/>
        </p:nvCxnSpPr>
        <p:spPr>
          <a:xfrm>
            <a:off x="2228040" y="2844622"/>
            <a:ext cx="1041578" cy="1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23701378-D9C5-415F-939E-E861DC4BB2F9}"/>
              </a:ext>
            </a:extLst>
          </p:cNvPr>
          <p:cNvSpPr txBox="1"/>
          <p:nvPr/>
        </p:nvSpPr>
        <p:spPr>
          <a:xfrm>
            <a:off x="5372906" y="1810770"/>
            <a:ext cx="124603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b="1" dirty="0"/>
              <a:t>ESTEC LAB</a:t>
            </a:r>
            <a:endParaRPr lang="fa-IR" sz="1500" b="1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C72405A-7E02-42BB-8CD0-AE81B76D9A8E}"/>
              </a:ext>
            </a:extLst>
          </p:cNvPr>
          <p:cNvSpPr txBox="1"/>
          <p:nvPr/>
        </p:nvSpPr>
        <p:spPr>
          <a:xfrm>
            <a:off x="1281051" y="1908989"/>
            <a:ext cx="82635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b="1" dirty="0"/>
              <a:t>GS LUX</a:t>
            </a:r>
            <a:endParaRPr lang="fa-IR" sz="1500" b="1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0167D5A-FB61-4EAF-9819-619624084475}"/>
              </a:ext>
            </a:extLst>
          </p:cNvPr>
          <p:cNvSpPr txBox="1"/>
          <p:nvPr/>
        </p:nvSpPr>
        <p:spPr>
          <a:xfrm>
            <a:off x="2909014" y="778525"/>
            <a:ext cx="160583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b="1" dirty="0"/>
              <a:t>GS DN + ESTEC LAB</a:t>
            </a:r>
            <a:endParaRPr lang="fa-IR" sz="1500" b="1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41668357-A235-44A9-ACAA-671A5DD55B36}"/>
              </a:ext>
            </a:extLst>
          </p:cNvPr>
          <p:cNvSpPr txBox="1"/>
          <p:nvPr/>
        </p:nvSpPr>
        <p:spPr>
          <a:xfrm>
            <a:off x="7158841" y="1847394"/>
            <a:ext cx="162797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" b="1" dirty="0"/>
              <a:t>RHEA- ESA REDU</a:t>
            </a:r>
            <a:endParaRPr lang="fa-IR" sz="1500" b="1" dirty="0"/>
          </a:p>
        </p:txBody>
      </p:sp>
    </p:spTree>
    <p:extLst>
      <p:ext uri="{BB962C8B-B14F-4D97-AF65-F5344CB8AC3E}">
        <p14:creationId xmlns:p14="http://schemas.microsoft.com/office/powerpoint/2010/main" val="3416454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44" y="1857137"/>
            <a:ext cx="1084933" cy="79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17" y="420699"/>
            <a:ext cx="4429494" cy="537024"/>
          </a:xfrm>
        </p:spPr>
        <p:txBody>
          <a:bodyPr/>
          <a:lstStyle/>
          <a:p>
            <a:r>
              <a:rPr lang="en-GB" dirty="0"/>
              <a:t>ESTEC facilitates – HW/SW available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8" y="909444"/>
            <a:ext cx="1838291" cy="90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" y="1811019"/>
            <a:ext cx="900000" cy="900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840688"/>
              </p:ext>
            </p:extLst>
          </p:nvPr>
        </p:nvGraphicFramePr>
        <p:xfrm>
          <a:off x="3250813" y="1027754"/>
          <a:ext cx="5768813" cy="379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032">
                  <a:extLst>
                    <a:ext uri="{9D8B030D-6E8A-4147-A177-3AD203B41FA5}">
                      <a16:colId xmlns:a16="http://schemas.microsoft.com/office/drawing/2014/main" val="3688524923"/>
                    </a:ext>
                  </a:extLst>
                </a:gridCol>
                <a:gridCol w="1157002">
                  <a:extLst>
                    <a:ext uri="{9D8B030D-6E8A-4147-A177-3AD203B41FA5}">
                      <a16:colId xmlns:a16="http://schemas.microsoft.com/office/drawing/2014/main" val="3687420867"/>
                    </a:ext>
                  </a:extLst>
                </a:gridCol>
                <a:gridCol w="790179">
                  <a:extLst>
                    <a:ext uri="{9D8B030D-6E8A-4147-A177-3AD203B41FA5}">
                      <a16:colId xmlns:a16="http://schemas.microsoft.com/office/drawing/2014/main" val="3753916751"/>
                    </a:ext>
                  </a:extLst>
                </a:gridCol>
                <a:gridCol w="416242">
                  <a:extLst>
                    <a:ext uri="{9D8B030D-6E8A-4147-A177-3AD203B41FA5}">
                      <a16:colId xmlns:a16="http://schemas.microsoft.com/office/drawing/2014/main" val="4211952579"/>
                    </a:ext>
                  </a:extLst>
                </a:gridCol>
                <a:gridCol w="698291">
                  <a:extLst>
                    <a:ext uri="{9D8B030D-6E8A-4147-A177-3AD203B41FA5}">
                      <a16:colId xmlns:a16="http://schemas.microsoft.com/office/drawing/2014/main" val="3648285142"/>
                    </a:ext>
                  </a:extLst>
                </a:gridCol>
                <a:gridCol w="2236067">
                  <a:extLst>
                    <a:ext uri="{9D8B030D-6E8A-4147-A177-3AD203B41FA5}">
                      <a16:colId xmlns:a16="http://schemas.microsoft.com/office/drawing/2014/main" val="2743628978"/>
                    </a:ext>
                  </a:extLst>
                </a:gridCol>
              </a:tblGrid>
              <a:tr h="237728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800" dirty="0"/>
                        <a:t>Device 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#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err="1"/>
                        <a:t>Qty</a:t>
                      </a:r>
                      <a:endParaRPr lang="en-GB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Price (k)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800" dirty="0"/>
                        <a:t>Utility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954830"/>
                  </a:ext>
                </a:extLst>
              </a:tr>
              <a:tr h="421716"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PXIe chassis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PXIe 1085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10.6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700" dirty="0"/>
                        <a:t>Houses PXI modules and connects them with a high-performance backplane that offers timing and synchronization capabilities. </a:t>
                      </a:r>
                      <a:endParaRPr lang="en-GB" sz="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154874"/>
                  </a:ext>
                </a:extLst>
              </a:tr>
              <a:tr h="421716"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PC Controller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PXIe 8135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Provides a high-performance, compact embedded computer solution for PXI, </a:t>
                      </a:r>
                      <a:r>
                        <a:rPr lang="en-GB" sz="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CompactPCI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and PXI Express systems.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3443986"/>
                  </a:ext>
                </a:extLst>
              </a:tr>
              <a:tr h="421716"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700" baseline="0" dirty="0"/>
                        <a:t>Vector Signal Transceiver</a:t>
                      </a:r>
                      <a:endParaRPr lang="en-GB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PXIe VST 5645R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Combines a vector signal generator and vector signal </a:t>
                      </a:r>
                      <a:r>
                        <a:rPr lang="en-GB" sz="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analyzer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with FPGA-based, real-time signal processing and control. (RF vs I/Q</a:t>
                      </a:r>
                      <a:r>
                        <a:rPr lang="en-GB" sz="7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path)</a:t>
                      </a:r>
                      <a:endParaRPr lang="en-GB" sz="7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2396268"/>
                  </a:ext>
                </a:extLst>
              </a:tr>
              <a:tr h="463462"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RF attenuator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 PXI-5695</a:t>
                      </a:r>
                      <a:endParaRPr lang="en-GB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Variable attenuator range 0 to 31.5 </a:t>
                      </a:r>
                      <a:r>
                        <a:rPr lang="en-GB" sz="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dB.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just"/>
                      <a:r>
                        <a:rPr lang="en-GB" sz="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resol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0,5 </a:t>
                      </a:r>
                      <a:r>
                        <a:rPr lang="en-GB" sz="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dB.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197218"/>
                  </a:ext>
                </a:extLst>
              </a:tr>
              <a:tr h="587052"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Data 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NI HDD 8266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HDD‑8266 supports sustained reading and writing to disk data rates for PXI streaming systems.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96214"/>
                  </a:ext>
                </a:extLst>
              </a:tr>
              <a:tr h="957822"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PXIe</a:t>
                      </a:r>
                      <a:r>
                        <a:rPr lang="en-GB" sz="700" baseline="0" dirty="0"/>
                        <a:t> Remote Control Module</a:t>
                      </a:r>
                      <a:endParaRPr lang="en-GB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MXI 8384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~2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This </a:t>
                      </a:r>
                      <a:r>
                        <a:rPr lang="en-GB" sz="7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PXI Remote Control Module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GB" sz="7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x8 cabled PCI express cable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are used as interface between the HDD-8266 and the PXI chassis to maximise the streaming bandwidth.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192787"/>
                  </a:ext>
                </a:extLst>
              </a:tr>
              <a:tr h="282418"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700" dirty="0"/>
                        <a:t>N</a:t>
                      </a:r>
                      <a:r>
                        <a:rPr lang="en-GB" sz="700" baseline="0" dirty="0"/>
                        <a:t>I Software</a:t>
                      </a:r>
                      <a:endParaRPr lang="en-GB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/>
                        <a:t>N/A*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LabVIEW / Automated Test SW Suite / </a:t>
                      </a:r>
                      <a:r>
                        <a:rPr lang="en-GB" sz="7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TestStand</a:t>
                      </a:r>
                      <a:r>
                        <a:rPr lang="en-GB" sz="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091725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36" y="3046056"/>
            <a:ext cx="2112000" cy="11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918" y="974026"/>
            <a:ext cx="250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652" y="1698065"/>
            <a:ext cx="250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0040" y="2886617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5 &amp; 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68213" y="1702656"/>
            <a:ext cx="250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5163" y="1698065"/>
            <a:ext cx="250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3</a:t>
            </a:r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1273" y="1858231"/>
            <a:ext cx="1554241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093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E3B0-EB3A-4832-9A5E-23462BCE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next steps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39A7E-B312-48CC-A133-9FD42FCA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9DCB2-193C-4620-9921-F93317CE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55780-0B2D-4BB9-BDCF-36DE31B9E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CE3B71-6A75-482E-8D29-B81699CDBC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539" y="783897"/>
            <a:ext cx="7543190" cy="338554"/>
          </a:xfrm>
        </p:spPr>
        <p:txBody>
          <a:bodyPr/>
          <a:lstStyle/>
          <a:p>
            <a:r>
              <a:rPr lang="en-US" dirty="0"/>
              <a:t>Conclusion for follow up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3B0085-1E52-47EF-B532-88EF138F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5" y="1284278"/>
            <a:ext cx="8288015" cy="3025262"/>
          </a:xfrm>
        </p:spPr>
        <p:txBody>
          <a:bodyPr/>
          <a:lstStyle/>
          <a:p>
            <a:pPr marL="0" marR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technical objective of this activity is to gain insight in the overall </a:t>
            </a: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cyber resilience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 Small-/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NanoSat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space mission in order to mitigate for cyber threats in existing missions and to enhance resilience in upcoming new Small Sat and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NanoSat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constellation missions.  This will be achieved by taking advantage of recent flight heritage by </a:t>
            </a:r>
            <a:r>
              <a:rPr lang="en-GB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GOMSpace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using an innovative Hardware in the loop concept with SDR elements taking advantage of the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RF lab instrumentation as well as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RHEA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Cyber Range SOC tools. </a:t>
            </a:r>
          </a:p>
          <a:p>
            <a:pPr marL="0" marR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lessons learned form this new “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archtitecture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approach” shall pave the way for further developments such as those needed for Interference detection, forensics and mitigation.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7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In recent years there has been a proliferation of ideas about using larger satellites constellations based  on smaller and cheaper satellites in Low Earth Orbit (LEO) to provide innovative services for communication, e.g. </a:t>
            </a:r>
            <a:r>
              <a:rPr lang="en-GB" dirty="0" err="1"/>
              <a:t>IoT</a:t>
            </a:r>
            <a:r>
              <a:rPr lang="en-GB" dirty="0"/>
              <a:t>, Earth Observation, AIS and ADS-B data collection respectively from Maritime users and Airplanes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GB" dirty="0"/>
              <a:t>he demand for providing high throughput broadband secure communication and 5G space enabling services through cost-efficient and robust constellation of LEO satellites has significantly increased due to the fact that a LEO satellite approach to broadband communication will reduce the network latency due to signal time of travel in space with ~85% resulting in a much better user response to demand e.g. for browsing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09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and objectives</a:t>
            </a:r>
            <a:endParaRPr lang="en-GB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4294967295"/>
          </p:nvPr>
        </p:nvSpPr>
        <p:spPr>
          <a:xfrm>
            <a:off x="440895" y="882153"/>
            <a:ext cx="8135546" cy="3786439"/>
          </a:xfrm>
        </p:spPr>
        <p:txBody>
          <a:bodyPr/>
          <a:lstStyle/>
          <a:p>
            <a:r>
              <a:rPr lang="en-CA" dirty="0"/>
              <a:t>Vision: increase cyber security and resilience of LEO constellations defining a “security-by-design” approach</a:t>
            </a:r>
          </a:p>
          <a:p>
            <a:r>
              <a:rPr lang="en-US" dirty="0"/>
              <a:t>Objectives:</a:t>
            </a:r>
          </a:p>
          <a:p>
            <a:pPr marL="619125" lvl="2" indent="-342900">
              <a:buFont typeface="+mj-lt"/>
              <a:buAutoNum type="arabicPeriod"/>
            </a:pPr>
            <a:r>
              <a:rPr lang="en-GB" sz="1600" dirty="0"/>
              <a:t>Perform a vulnerability analysis on the GOMX-4 emulation on one of the possible communication links:</a:t>
            </a:r>
          </a:p>
          <a:p>
            <a:pPr marL="965200" lvl="3" indent="-285750"/>
            <a:r>
              <a:rPr lang="en-GB" sz="1400" dirty="0"/>
              <a:t>User link, i.e. the link between satellite and user terminals</a:t>
            </a:r>
          </a:p>
          <a:p>
            <a:pPr marL="965200" lvl="3" indent="-285750"/>
            <a:r>
              <a:rPr lang="en-GB" sz="1400" dirty="0"/>
              <a:t>Feeder link, i.e. the link between data transmission gateway and satellite</a:t>
            </a:r>
          </a:p>
          <a:p>
            <a:pPr marL="965200" lvl="3" indent="-285750"/>
            <a:r>
              <a:rPr lang="en-GB" sz="1400" dirty="0"/>
              <a:t>TT&amp;C link, i.e. the link between telemetry transmission ground segment and satellite</a:t>
            </a:r>
          </a:p>
          <a:p>
            <a:pPr marL="965200" lvl="3" indent="-285750"/>
            <a:r>
              <a:rPr lang="en-GB" sz="1400" dirty="0"/>
              <a:t>ISL communication, i.e. the inter connection link between satellites </a:t>
            </a:r>
          </a:p>
          <a:p>
            <a:pPr marL="619125" lvl="2" indent="-342900">
              <a:buFont typeface="+mj-lt"/>
              <a:buAutoNum type="arabicPeriod"/>
            </a:pPr>
            <a:r>
              <a:rPr lang="en-GB" sz="1600" dirty="0"/>
              <a:t>Execute jamming and spoofing attacks on one of selected link;</a:t>
            </a:r>
          </a:p>
          <a:p>
            <a:pPr marL="619125" lvl="2" indent="-342900">
              <a:buFont typeface="+mj-lt"/>
              <a:buAutoNum type="arabicPeriod"/>
            </a:pPr>
            <a:r>
              <a:rPr lang="en-GB" sz="1600" dirty="0"/>
              <a:t>Identify the necessary environment, algorithms and tests to be carried out in the RF environment at a later stage in order to execute spoofing and jamming attacks at RF level, including “hardware-in-the-loop”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0895" y="1557633"/>
            <a:ext cx="8271306" cy="2993731"/>
          </a:xfrm>
        </p:spPr>
        <p:txBody>
          <a:bodyPr/>
          <a:lstStyle/>
          <a:p>
            <a:r>
              <a:rPr lang="en-US" dirty="0"/>
              <a:t>Use case:  GOMX4 will be used as a tangible use case for the study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Analyse the current emulation of GOMX-4 implemented in the RHEA Cyber range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Perform risk assessment, vulnerability analysis and cyber-attacks implementation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Prepare for the follow-up analysis with “hardware-in-the-loop”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685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0895" y="1462517"/>
            <a:ext cx="8271306" cy="3088848"/>
          </a:xfrm>
        </p:spPr>
        <p:txBody>
          <a:bodyPr/>
          <a:lstStyle/>
          <a:p>
            <a:r>
              <a:rPr lang="en-GB" dirty="0"/>
              <a:t>Test environment: RHEA Cyber range that will host emulated GOMX-4 constellation using the emulated Virtual Satellites (VS) and Virtual Ground Stations (VGS)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Emulation and test environment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84" y="2196038"/>
            <a:ext cx="6874295" cy="24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60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F004-3F32-47F5-9D7A-E85A6966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GOMX4 emulation</a:t>
            </a:r>
            <a:endParaRPr lang="da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E6972-6F1B-4417-82F4-E6369BC1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TRR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AA9D3-1224-4EF2-8764-4F9EF069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09183-0BC2-4A2F-B715-DD830D71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64" y="1208171"/>
            <a:ext cx="5736833" cy="2219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75" y="3708169"/>
            <a:ext cx="2972211" cy="11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3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range implementation of GOMX-4B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TRR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CITEF representation of the instantiated virtual systems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245" y="1589759"/>
            <a:ext cx="4686328" cy="30257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68622" y="2096883"/>
            <a:ext cx="299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vGS01 IPADDRESS = 10.99.11.10 and 10.99.13.11</a:t>
            </a:r>
            <a:endParaRPr lang="en-US" sz="1100" dirty="0"/>
          </a:p>
          <a:p>
            <a:r>
              <a:rPr lang="en-GB" sz="1100" dirty="0"/>
              <a:t>vSAT01 IPADDRESS = 10.99.12.10</a:t>
            </a:r>
            <a:endParaRPr lang="en-US" sz="1100" dirty="0"/>
          </a:p>
          <a:p>
            <a:r>
              <a:rPr lang="en-GB" sz="1100" dirty="0"/>
              <a:t>OPS WKS IPADDRESS = 10.99.13.10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8607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Tools and Techniques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440895" y="1703290"/>
            <a:ext cx="8271306" cy="28480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RHEA CITEF (</a:t>
            </a:r>
            <a:r>
              <a:rPr lang="en-CA" dirty="0"/>
              <a:t>Cyber-security Integration, Test and Evaluation Framework): 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en-GB" dirty="0"/>
              <a:t>Virtual environment, supporting secure system and software experimentation, research, development, test and training</a:t>
            </a:r>
          </a:p>
          <a:p>
            <a:pPr marL="466725" lvl="1" indent="-285750">
              <a:buFont typeface="Arial" panose="020B0604020202020204" pitchFamily="34" charset="0"/>
              <a:buChar char="•"/>
            </a:pPr>
            <a:r>
              <a:rPr lang="en-GB" dirty="0"/>
              <a:t>Developed in the frame of </a:t>
            </a:r>
            <a:r>
              <a:rPr lang="en-GB" dirty="0" err="1"/>
              <a:t>Artes</a:t>
            </a:r>
            <a:r>
              <a:rPr lang="en-GB" dirty="0"/>
              <a:t> C&amp;G, ESA contract number: 4000121180/17/UK/ND.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TRALEO Final presentation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RHEA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7EF1D-6906-FB4D-AA6B-760C4746A60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Test environment </a:t>
            </a:r>
          </a:p>
        </p:txBody>
      </p:sp>
    </p:spTree>
    <p:extLst>
      <p:ext uri="{BB962C8B-B14F-4D97-AF65-F5344CB8AC3E}">
        <p14:creationId xmlns:p14="http://schemas.microsoft.com/office/powerpoint/2010/main" val="2665178483"/>
      </p:ext>
    </p:extLst>
  </p:cSld>
  <p:clrMapOvr>
    <a:masterClrMapping/>
  </p:clrMapOvr>
</p:sld>
</file>

<file path=ppt/theme/theme1.xml><?xml version="1.0" encoding="utf-8"?>
<a:theme xmlns:a="http://schemas.openxmlformats.org/drawingml/2006/main" name="RheaGroup_Template (2)">
  <a:themeElements>
    <a:clrScheme name="RHEA Group 1">
      <a:dk1>
        <a:srgbClr val="000000"/>
      </a:dk1>
      <a:lt1>
        <a:srgbClr val="FFFFFF"/>
      </a:lt1>
      <a:dk2>
        <a:srgbClr val="808080"/>
      </a:dk2>
      <a:lt2>
        <a:srgbClr val="AB1120"/>
      </a:lt2>
      <a:accent1>
        <a:srgbClr val="1DA2DC"/>
      </a:accent1>
      <a:accent2>
        <a:srgbClr val="EDA220"/>
      </a:accent2>
      <a:accent3>
        <a:srgbClr val="0F183C"/>
      </a:accent3>
      <a:accent4>
        <a:srgbClr val="008567"/>
      </a:accent4>
      <a:accent5>
        <a:srgbClr val="004C72"/>
      </a:accent5>
      <a:accent6>
        <a:srgbClr val="0B67AD"/>
      </a:accent6>
      <a:hlink>
        <a:srgbClr val="AB1120"/>
      </a:hlink>
      <a:folHlink>
        <a:srgbClr val="5A9BFF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7" id="{4BE0685C-CF88-AC49-927C-7C88F3B6E170}" vid="{75B2DFF8-2BA9-684B-96EE-5D68EADF2A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C615DC-F420-BB46-B06E-722C0A13548D}">
  <we:reference id="wa104115467" version="1.0.0.0" store="nl-BE" storeType="OMEX"/>
  <we:alternateReferences>
    <we:reference id="WA104115467" version="1.0.0.0" store="WA10411546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2DADFEB5D9E4D90B3C431070088D8" ma:contentTypeVersion="9" ma:contentTypeDescription="Create a new document." ma:contentTypeScope="" ma:versionID="025bea04a99c53ab8af2894c6b51e1ac">
  <xsd:schema xmlns:xsd="http://www.w3.org/2001/XMLSchema" xmlns:xs="http://www.w3.org/2001/XMLSchema" xmlns:p="http://schemas.microsoft.com/office/2006/metadata/properties" xmlns:ns2="ee2d21c2-8263-4b22-9f8c-335e802b0160" targetNamespace="http://schemas.microsoft.com/office/2006/metadata/properties" ma:root="true" ma:fieldsID="375ff8068c52b57029bdd77dbf3fdada" ns2:_="">
    <xsd:import namespace="ee2d21c2-8263-4b22-9f8c-335e802b01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d21c2-8263-4b22-9f8c-335e802b01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2ED8B2-CA72-48AC-B1B3-3EC585DFA8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2d21c2-8263-4b22-9f8c-335e802b01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EEC937-6524-42E0-956B-378D964062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E7FC43-3BA4-4720-B095-1E5CC83F06D8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2074</Words>
  <Application>Microsoft Office PowerPoint</Application>
  <PresentationFormat>On-screen Show (16:9)</PresentationFormat>
  <Paragraphs>481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Hebrew</vt:lpstr>
      <vt:lpstr>Calibri</vt:lpstr>
      <vt:lpstr>Courier New</vt:lpstr>
      <vt:lpstr>Times New Roman</vt:lpstr>
      <vt:lpstr>Wingdings</vt:lpstr>
      <vt:lpstr>RheaGroup_Template (2)</vt:lpstr>
      <vt:lpstr>Traleo – final presentation </vt:lpstr>
      <vt:lpstr>Agenda</vt:lpstr>
      <vt:lpstr>background</vt:lpstr>
      <vt:lpstr>Vision and objectives</vt:lpstr>
      <vt:lpstr>Work Scope</vt:lpstr>
      <vt:lpstr>Work Scope</vt:lpstr>
      <vt:lpstr>GOMX4 emulation</vt:lpstr>
      <vt:lpstr>Cyber range implementation of GOMX-4B</vt:lpstr>
      <vt:lpstr>Tools and Techniques</vt:lpstr>
      <vt:lpstr>Tools and Techniques</vt:lpstr>
      <vt:lpstr>Work Packages: General Structure</vt:lpstr>
      <vt:lpstr>Deliverables </vt:lpstr>
      <vt:lpstr>Cyber attacks test results </vt:lpstr>
      <vt:lpstr>Security test cases</vt:lpstr>
      <vt:lpstr>Security test cases</vt:lpstr>
      <vt:lpstr>Vulnerability, Threats and Risk Assessment</vt:lpstr>
      <vt:lpstr>Vulnerability, Threats and Risk Assessment</vt:lpstr>
      <vt:lpstr>Vulnerability, Threats and Risk Assessment</vt:lpstr>
      <vt:lpstr>Vulnerability, Threats and Risk Assessment</vt:lpstr>
      <vt:lpstr>Vulnerability, Threats and Risk Assessment</vt:lpstr>
      <vt:lpstr>Risk mitigation</vt:lpstr>
      <vt:lpstr>Risk mitigation</vt:lpstr>
      <vt:lpstr>Objectives phase 2 activity</vt:lpstr>
      <vt:lpstr>Recommendations for next steps</vt:lpstr>
      <vt:lpstr>ESTEC facilitates – HW/SW available </vt:lpstr>
      <vt:lpstr>Recommendations for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Traleo – final presentation</dc:title>
  <dc:creator>Barbara Angelucci</dc:creator>
  <cp:lastModifiedBy>Barbara Angelucci</cp:lastModifiedBy>
  <cp:revision>12</cp:revision>
  <dcterms:created xsi:type="dcterms:W3CDTF">2020-11-30T17:57:21Z</dcterms:created>
  <dcterms:modified xsi:type="dcterms:W3CDTF">2020-12-13T10:07:20Z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0x0101004F42DADFEB5D9E4D90B3C431070088D8</vt:lpwstr>
  </property>
</Properties>
</file>