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21"/>
  </p:notesMasterIdLst>
  <p:sldIdLst>
    <p:sldId id="264" r:id="rId5"/>
    <p:sldId id="263" r:id="rId6"/>
    <p:sldId id="265" r:id="rId7"/>
    <p:sldId id="266" r:id="rId8"/>
    <p:sldId id="275" r:id="rId9"/>
    <p:sldId id="276" r:id="rId10"/>
    <p:sldId id="272" r:id="rId11"/>
    <p:sldId id="267" r:id="rId12"/>
    <p:sldId id="268" r:id="rId13"/>
    <p:sldId id="273" r:id="rId14"/>
    <p:sldId id="274" r:id="rId15"/>
    <p:sldId id="269" r:id="rId16"/>
    <p:sldId id="270" r:id="rId17"/>
    <p:sldId id="278" r:id="rId18"/>
    <p:sldId id="277" r:id="rId19"/>
    <p:sldId id="26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en Thong Pham" initials="HTP" lastIdx="1" clrIdx="0">
    <p:extLst>
      <p:ext uri="{19B8F6BF-5375-455C-9EA6-DF929625EA0E}">
        <p15:presenceInfo xmlns:p15="http://schemas.microsoft.com/office/powerpoint/2012/main" userId="S-1-5-21-95821832-879232042-305008010-2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32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6B823-2760-DA49-95A0-6541406500B1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5F462-9C07-3344-8D14-DEE4D02954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86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C7D503E2-42FE-9D4F-BF2C-59D4AD520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6444"/>
            <a:ext cx="12192000" cy="685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4623E50-31E7-5A4D-9DCF-CB3F760074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035" y="4471788"/>
            <a:ext cx="462280" cy="720090"/>
          </a:xfrm>
          <a:prstGeom prst="rect">
            <a:avLst/>
          </a:prstGeom>
        </p:spPr>
      </p:pic>
      <p:sp>
        <p:nvSpPr>
          <p:cNvPr id="17" name="Titre 16">
            <a:extLst>
              <a:ext uri="{FF2B5EF4-FFF2-40B4-BE49-F238E27FC236}">
                <a16:creationId xmlns:a16="http://schemas.microsoft.com/office/drawing/2014/main" id="{38980045-ED2B-684C-AE6E-9D0868CD1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863" y="6123067"/>
            <a:ext cx="6116273" cy="480131"/>
          </a:xfrm>
        </p:spPr>
        <p:txBody>
          <a:bodyPr wrap="square">
            <a:spAutoFit/>
          </a:bodyPr>
          <a:lstStyle>
            <a:lvl1pPr algn="ctr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PLACE – </a:t>
            </a:r>
            <a:fld id="{4443C461-28F4-4BCD-A217-AF2948B08468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A4727739-9849-5D4F-9C85-8A033CBAA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0315" y="4426405"/>
            <a:ext cx="8992250" cy="903700"/>
          </a:xfrm>
        </p:spPr>
        <p:txBody>
          <a:bodyPr lIns="0" tIns="72000" rIns="0" bIns="0" anchor="ctr" anchorCtr="0">
            <a:sp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ENTER YOUR TITLE HERE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C6BC04-227F-7543-B3EB-3B3DDB7DA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5383522"/>
            <a:ext cx="4475163" cy="3635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800" dirty="0">
                <a:solidFill>
                  <a:schemeClr val="bg1"/>
                </a:solidFill>
              </a:rPr>
              <a:t>VENUE - AUDIENCE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0768" y="2476367"/>
            <a:ext cx="2461188" cy="672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78437" y="2476367"/>
            <a:ext cx="2210108" cy="514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25779" y="2476367"/>
            <a:ext cx="2121587" cy="885266"/>
          </a:xfrm>
          <a:prstGeom prst="rect">
            <a:avLst/>
          </a:prstGeom>
        </p:spPr>
      </p:pic>
      <p:pic>
        <p:nvPicPr>
          <p:cNvPr id="21" name="Picture 20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00" y="2476367"/>
            <a:ext cx="1274504" cy="57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6AECB31B-F3E2-3844-9C9E-8E9B6B762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708A1AFC-9450-C94F-86B6-07FA2CA5E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84486" y="6326526"/>
            <a:ext cx="80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4231441-B323-254A-A561-32CB6A9FE3A0}" type="datetime1">
              <a:rPr lang="fr-BE" smtClean="0"/>
              <a:pPr/>
              <a:t>14-04-23</a:t>
            </a:fld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9C290737-B4C3-E24F-869F-5E87AA1C75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466" y="1253213"/>
            <a:ext cx="9360000" cy="4799691"/>
          </a:xfrm>
        </p:spPr>
        <p:txBody>
          <a:bodyPr lIns="0" tIns="0" rIns="0" bIns="0"/>
          <a:lstStyle>
            <a:lvl1pPr marL="311150" indent="-304800">
              <a:lnSpc>
                <a:spcPct val="100000"/>
              </a:lnSpc>
              <a:buFontTx/>
              <a:buBlip>
                <a:blip r:embed="rId3"/>
              </a:buBlip>
              <a:tabLst/>
              <a:defRPr sz="1800" b="0" i="0">
                <a:solidFill>
                  <a:srgbClr val="039BD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sz="14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3pPr>
            <a:lvl4pPr>
              <a:defRPr sz="12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4pPr>
          </a:lstStyle>
          <a:p>
            <a:pPr lvl="0"/>
            <a:r>
              <a:rPr lang="fr-FR" dirty="0"/>
              <a:t>01 SECTION TITLE</a:t>
            </a:r>
          </a:p>
          <a:p>
            <a:pPr lvl="1"/>
            <a:r>
              <a:rPr lang="fr-FR" dirty="0"/>
              <a:t>TITLE 1</a:t>
            </a:r>
          </a:p>
          <a:p>
            <a:pPr lvl="1"/>
            <a:r>
              <a:rPr lang="fr-FR" dirty="0"/>
              <a:t>TITLE 2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A5CE77DA-C863-BA4F-A732-337B2619E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66" y="393984"/>
            <a:ext cx="9360000" cy="677108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TABLE OF CONTENTS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BC54E58-FC1C-8341-9FC7-3A81D6BA9A45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BA74FA3-EC0A-BF42-A124-1D69A572B3B9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85B6DA2C-A611-E74D-A961-6B94E48CC13F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fr-FR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 9">
            <a:extLst>
              <a:ext uri="{FF2B5EF4-FFF2-40B4-BE49-F238E27FC236}">
                <a16:creationId xmlns:a16="http://schemas.microsoft.com/office/drawing/2014/main" id="{E3A082AD-AA2A-41B0-B633-3546815B56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47032" y="6239243"/>
            <a:ext cx="1128146" cy="3760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802289-0030-41A2-A7E4-E09EB415A83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5938" y="6289562"/>
            <a:ext cx="1251753" cy="3420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64E5C0-9B4E-43C0-8C9F-B590C970D80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28451" y="6309470"/>
            <a:ext cx="1266923" cy="2948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05A1E8-0AE1-42C1-91B7-0E40318414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41103" y="6238211"/>
            <a:ext cx="1076146" cy="449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F616D-F4CB-4C29-8C94-AFC1AFB62644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78" y="6239243"/>
            <a:ext cx="11474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8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51734F6-A094-624E-93E4-26997EDFA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B3C7F6A-A46B-B44B-957C-24762297CB95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FED2087-DB2D-D24A-99DB-DFAD38FDECE0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5D934D9-43C6-134E-A8BE-0B94B0C7D82E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DINOT" panose="020B0504020101020102" pitchFamily="34" charset="77"/>
              </a:rPr>
              <a:pPr/>
              <a:t>‹#›</a:t>
            </a:fld>
            <a:endParaRPr lang="fr-FR" sz="900" b="0" i="0" dirty="0">
              <a:latin typeface="DINOT" panose="020B0504020101020102" pitchFamily="34" charset="77"/>
            </a:endParaRP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90A6CA1-818C-0E40-97F8-7CD38FBBE6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3743" y="3251036"/>
            <a:ext cx="9165658" cy="1023510"/>
          </a:xfrm>
        </p:spPr>
        <p:txBody>
          <a:bodyPr lIns="0" tIns="0" rIns="0" bIns="0"/>
          <a:lstStyle>
            <a:lvl1pPr marL="6350" indent="0">
              <a:buFontTx/>
              <a:buNone/>
              <a:tabLst/>
              <a:defRPr b="0" i="0">
                <a:solidFill>
                  <a:srgbClr val="039BD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2pPr>
            <a:lvl3pPr marL="1143000" indent="-228600">
              <a:buFontTx/>
              <a:buBlip>
                <a:blip r:embed="rId3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4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BAA1A1D1-1F07-864E-9D98-0024D1ACEB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95277" y="1051560"/>
            <a:ext cx="9164124" cy="219947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71C92F06-F670-3B4F-8B82-59742CCD0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149" y="2451400"/>
            <a:ext cx="1453174" cy="1385929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600" b="0" i="0" cap="all" baseline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20" name="Image 9">
            <a:extLst>
              <a:ext uri="{FF2B5EF4-FFF2-40B4-BE49-F238E27FC236}">
                <a16:creationId xmlns:a16="http://schemas.microsoft.com/office/drawing/2014/main" id="{5B76C6F9-8D2D-47C5-878A-9D907B9362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7032" y="6239243"/>
            <a:ext cx="1128146" cy="3760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17D401-A9BB-4C30-BBB0-3DE6B0BB4E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25938" y="6289562"/>
            <a:ext cx="1251753" cy="3420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E53746-090A-4C5D-BBB4-C907D9A5C7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28451" y="6309470"/>
            <a:ext cx="1266923" cy="2948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B17E92-E424-486E-A7A9-BC27D8A70B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41103" y="6238211"/>
            <a:ext cx="1076146" cy="449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36F7AC-151C-49CF-AD4C-D6518B5A200E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78" y="6239243"/>
            <a:ext cx="11474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51734F6-A094-624E-93E4-26997EDFA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B3C7F6A-A46B-B44B-957C-24762297CB95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FED2087-DB2D-D24A-99DB-DFAD38FDECE0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5D934D9-43C6-134E-A8BE-0B94B0C7D82E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DINOT" panose="020B0504020101020102" pitchFamily="34" charset="77"/>
              </a:rPr>
              <a:pPr/>
              <a:t>‹#›</a:t>
            </a:fld>
            <a:endParaRPr lang="fr-FR" sz="900" b="0" i="0" dirty="0">
              <a:latin typeface="DINOT" panose="020B0504020101020102" pitchFamily="34" charset="77"/>
            </a:endParaRPr>
          </a:p>
        </p:txBody>
      </p:sp>
      <p:pic>
        <p:nvPicPr>
          <p:cNvPr id="15" name="Image 9">
            <a:extLst>
              <a:ext uri="{FF2B5EF4-FFF2-40B4-BE49-F238E27FC236}">
                <a16:creationId xmlns:a16="http://schemas.microsoft.com/office/drawing/2014/main" id="{A0AF0B20-414E-4F0C-A0A3-4B77CFA01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7032" y="6239243"/>
            <a:ext cx="1128146" cy="37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9F7318-92F9-47B3-A001-B0548270DF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938" y="6289562"/>
            <a:ext cx="1251753" cy="342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061DA5-050C-4115-92AA-69A4889041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28451" y="6309470"/>
            <a:ext cx="1266923" cy="2948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C3CBAA-5AF1-4EFD-B2BE-34A0B0CBB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41103" y="6238211"/>
            <a:ext cx="1076146" cy="4490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85F3DB-E968-44A8-AB8F-F5D849955AB4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78" y="6239243"/>
            <a:ext cx="11474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1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FDE76EA-A111-1844-9133-7E0D5406B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4E9CD21A-C8F3-A54A-8D57-D6A1D4D289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241" y="809620"/>
            <a:ext cx="9360000" cy="677108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5679DD-0A5F-724F-B2F6-FCD1DBBE551B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2C71C3D-F567-BB40-89EC-FF12F8AE2027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2BA3F7B3-0EDE-3344-AD12-679A0497507D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pic>
        <p:nvPicPr>
          <p:cNvPr id="19" name="Image 9">
            <a:extLst>
              <a:ext uri="{FF2B5EF4-FFF2-40B4-BE49-F238E27FC236}">
                <a16:creationId xmlns:a16="http://schemas.microsoft.com/office/drawing/2014/main" id="{4EFE86B0-D625-4D19-88F2-E8865AB0DB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7032" y="6239243"/>
            <a:ext cx="1128146" cy="3760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C53554-D127-4709-B959-47C253C932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938" y="6289562"/>
            <a:ext cx="1251753" cy="3420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945791-5B99-459D-A069-5F90992398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28451" y="6309470"/>
            <a:ext cx="1266923" cy="2948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12FE23-DAC3-4C07-B811-BBFED995095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41103" y="6238211"/>
            <a:ext cx="1076146" cy="449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579027-A390-40EE-8C59-2892E3940CBF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78" y="6239243"/>
            <a:ext cx="11474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FDE76EA-A111-1844-9133-7E0D5406B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4E9CD21A-C8F3-A54A-8D57-D6A1D4D289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66" y="593837"/>
            <a:ext cx="9360000" cy="677108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8002512-EF5C-CB48-90D1-CC9E2212A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7691" y="1711684"/>
            <a:ext cx="9360000" cy="4351651"/>
          </a:xfrm>
        </p:spPr>
        <p:txBody>
          <a:bodyPr lIns="0" tIns="0" rIns="0" bIns="0"/>
          <a:lstStyle>
            <a:lvl1pPr marL="311150" indent="-304800">
              <a:buFontTx/>
              <a:buBlip>
                <a:blip r:embed="rId3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4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5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5679DD-0A5F-724F-B2F6-FCD1DBBE551B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2C71C3D-F567-BB40-89EC-FF12F8AE2027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2BA3F7B3-0EDE-3344-AD12-679A0497507D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pic>
        <p:nvPicPr>
          <p:cNvPr id="19" name="Image 9">
            <a:extLst>
              <a:ext uri="{FF2B5EF4-FFF2-40B4-BE49-F238E27FC236}">
                <a16:creationId xmlns:a16="http://schemas.microsoft.com/office/drawing/2014/main" id="{667514F6-31FB-41A1-9BC6-D64AA8A087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47032" y="6239243"/>
            <a:ext cx="1128146" cy="3760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78C331-3430-4711-9026-0B5F28B9700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5938" y="6289562"/>
            <a:ext cx="1251753" cy="3420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4A43EC-F348-452B-B3CE-471A5A3D09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28451" y="6309470"/>
            <a:ext cx="1266923" cy="2948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5D1DFA-76E6-4EC6-93C7-21B85D591C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41103" y="6238211"/>
            <a:ext cx="1076146" cy="449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0A9761-4AE6-4203-9D7E-B3362F902331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78" y="6239243"/>
            <a:ext cx="11474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3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FDE76EA-A111-1844-9133-7E0D5406B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4E9CD21A-C8F3-A54A-8D57-D6A1D4D289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66" y="578379"/>
            <a:ext cx="9360000" cy="677108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1AE1B0-3A60-9C4F-B607-8621A24B7F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7032" y="6239243"/>
            <a:ext cx="1128146" cy="376049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8002512-EF5C-CB48-90D1-CC9E2212A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7691" y="1696227"/>
            <a:ext cx="9360000" cy="1375290"/>
          </a:xfrm>
        </p:spPr>
        <p:txBody>
          <a:bodyPr lIns="0" tIns="0" rIns="0" bIns="0"/>
          <a:lstStyle>
            <a:lvl1pPr marL="311150" indent="-304800">
              <a:buFontTx/>
              <a:buBlip>
                <a:blip r:embed="rId4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5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6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97E3CF20-D8E4-CB4B-9F11-E58F39F649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7691" y="3184111"/>
            <a:ext cx="9360000" cy="1375290"/>
          </a:xfrm>
        </p:spPr>
        <p:txBody>
          <a:bodyPr lIns="0" tIns="0" rIns="0" bIns="0"/>
          <a:lstStyle>
            <a:lvl1pPr marL="311150" indent="-304800">
              <a:buFontTx/>
              <a:buBlip>
                <a:blip r:embed="rId4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5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6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FC2A80EC-5DC7-FF4D-89C6-D05F06912B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691" y="4671717"/>
            <a:ext cx="9360000" cy="1375290"/>
          </a:xfrm>
        </p:spPr>
        <p:txBody>
          <a:bodyPr lIns="0" tIns="0" rIns="0" bIns="0"/>
          <a:lstStyle>
            <a:lvl1pPr marL="311150" indent="-304800">
              <a:buFontTx/>
              <a:buBlip>
                <a:blip r:embed="rId4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5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6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5679DD-0A5F-724F-B2F6-FCD1DBBE551B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2C71C3D-F567-BB40-89EC-FF12F8AE2027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2BA3F7B3-0EDE-3344-AD12-679A0497507D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C3E2833E-601C-E44A-8A7E-24EAC1B11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186" y="1255487"/>
            <a:ext cx="9360000" cy="2285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039BD8"/>
                </a:solidFill>
                <a:latin typeface="+mn-lt"/>
              </a:defRPr>
            </a:lvl1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to &lt;AUDIENCE&gt;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5938" y="6289562"/>
            <a:ext cx="1251753" cy="3420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28451" y="6309470"/>
            <a:ext cx="1266923" cy="2948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41103" y="6238211"/>
            <a:ext cx="1076146" cy="449039"/>
          </a:xfrm>
          <a:prstGeom prst="rect">
            <a:avLst/>
          </a:prstGeom>
        </p:spPr>
      </p:pic>
      <p:pic>
        <p:nvPicPr>
          <p:cNvPr id="28" name="Picture 27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78" y="6239243"/>
            <a:ext cx="11474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B23A835-6911-6544-AAD8-A938A33AB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1DF6D47-DE9D-CF46-8D66-94ECB10366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905" y="1667970"/>
            <a:ext cx="4500000" cy="4351338"/>
          </a:xfrm>
        </p:spPr>
        <p:txBody>
          <a:bodyPr lIns="0" tIns="0" rIns="0" bIns="0"/>
          <a:lstStyle>
            <a:lvl1pPr marL="515938" indent="-381000">
              <a:buFontTx/>
              <a:buBlip>
                <a:blip r:embed="rId3"/>
              </a:buBlip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762000" indent="-209550"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3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6E57EB5-7F09-7C4E-BAEE-7210FC8C0021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267186" y="1667970"/>
            <a:ext cx="4500000" cy="4351338"/>
          </a:xfrm>
        </p:spPr>
        <p:txBody>
          <a:bodyPr lIns="0" tIns="0" rIns="0" bIns="0"/>
          <a:lstStyle>
            <a:lvl1pPr marL="134938" indent="0">
              <a:buFontTx/>
              <a:buNone/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762000" indent="-209550"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2pPr>
            <a:lvl3pPr>
              <a:defRPr sz="18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A95C65E-5DA2-C644-A44C-C3FC65449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86" y="512892"/>
            <a:ext cx="9360000" cy="677108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F2F0A7D-896D-ED45-A829-7096A7CCF001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0E06264-178F-2E42-B16A-06E7C86801C2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DACBD860-4E10-0540-BED0-8DD16609A4A5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sp>
        <p:nvSpPr>
          <p:cNvPr id="19" name="Espace réservé du texte 29">
            <a:extLst>
              <a:ext uri="{FF2B5EF4-FFF2-40B4-BE49-F238E27FC236}">
                <a16:creationId xmlns:a16="http://schemas.microsoft.com/office/drawing/2014/main" id="{BA9DF9D3-508E-3847-900C-4B9396742B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06" y="1190000"/>
            <a:ext cx="9360000" cy="2285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039BD8"/>
                </a:solidFill>
                <a:latin typeface="+mn-lt"/>
              </a:defRPr>
            </a:lvl1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to &lt;AUDIENCE&gt;</a:t>
            </a:r>
          </a:p>
        </p:txBody>
      </p:sp>
      <p:pic>
        <p:nvPicPr>
          <p:cNvPr id="22" name="Image 9">
            <a:extLst>
              <a:ext uri="{FF2B5EF4-FFF2-40B4-BE49-F238E27FC236}">
                <a16:creationId xmlns:a16="http://schemas.microsoft.com/office/drawing/2014/main" id="{430F7994-0F85-4887-A92C-D1CC14F86C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7032" y="6239243"/>
            <a:ext cx="1128146" cy="3760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FB0C8E-745C-4B43-B959-2E249E690D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25938" y="6289562"/>
            <a:ext cx="1251753" cy="3420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96F214-6335-4992-92D8-2B990AA483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28451" y="6309470"/>
            <a:ext cx="1266923" cy="2948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EC30C3-1AB6-43CC-BD3B-8AB5BD3C07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41103" y="6238211"/>
            <a:ext cx="1076146" cy="4490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68D582-32D9-455A-91A7-1F31AF481EA0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78" y="6239243"/>
            <a:ext cx="11474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5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B23A835-6911-6544-AAD8-A938A33AB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7647"/>
            <a:ext cx="12192000" cy="685800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1DF6D47-DE9D-CF46-8D66-94ECB10366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9344" y="2423920"/>
            <a:ext cx="4500000" cy="3644386"/>
          </a:xfrm>
        </p:spPr>
        <p:txBody>
          <a:bodyPr lIns="0" tIns="0" rIns="0" bIns="0">
            <a:normAutofit/>
          </a:bodyPr>
          <a:lstStyle>
            <a:lvl1pPr marL="515938" indent="-381000">
              <a:buFontTx/>
              <a:buBlip>
                <a:blip r:embed="rId3"/>
              </a:buBlip>
              <a:tabLst/>
              <a:defRPr sz="24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762000" indent="-209550"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6E57EB5-7F09-7C4E-BAEE-7210FC8C0021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267905" y="2413889"/>
            <a:ext cx="4500000" cy="3654417"/>
          </a:xfrm>
        </p:spPr>
        <p:txBody>
          <a:bodyPr lIns="0" tIns="0" rIns="0" bIns="0">
            <a:normAutofit/>
          </a:bodyPr>
          <a:lstStyle>
            <a:lvl1pPr marL="592138" indent="-457200">
              <a:buFontTx/>
              <a:buNone/>
              <a:tabLst/>
              <a:defRPr lang="fr-FR" sz="24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62000" indent="-209550"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2pPr>
            <a:lvl3pPr>
              <a:defRPr sz="18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</a:defRPr>
            </a:lvl4pPr>
          </a:lstStyle>
          <a:p>
            <a:pPr marL="515938" lvl="0" indent="-381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A95C65E-5DA2-C644-A44C-C3FC65449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05" y="548676"/>
            <a:ext cx="9360000" cy="677108"/>
          </a:xfr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Enter TITLE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F2F0A7D-896D-ED45-A829-7096A7CCF001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0E06264-178F-2E42-B16A-06E7C86801C2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DACBD860-4E10-0540-BED0-8DD16609A4A5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+mn-lt"/>
              </a:rPr>
              <a:pPr/>
              <a:t>‹#›</a:t>
            </a:fld>
            <a:endParaRPr lang="fr-FR" sz="900" b="0" i="0" dirty="0">
              <a:latin typeface="+mn-lt"/>
            </a:endParaRPr>
          </a:p>
        </p:txBody>
      </p:sp>
      <p:sp>
        <p:nvSpPr>
          <p:cNvPr id="19" name="Espace réservé du texte 29">
            <a:extLst>
              <a:ext uri="{FF2B5EF4-FFF2-40B4-BE49-F238E27FC236}">
                <a16:creationId xmlns:a16="http://schemas.microsoft.com/office/drawing/2014/main" id="{BA9DF9D3-508E-3847-900C-4B9396742B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625" y="1225784"/>
            <a:ext cx="9360000" cy="2285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i="0">
                <a:solidFill>
                  <a:srgbClr val="039BD8"/>
                </a:solidFill>
                <a:latin typeface="+mn-lt"/>
              </a:defRPr>
            </a:lvl1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to &lt;AUDIENCE&gt;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B8002512-EF5C-CB48-90D1-CC9E2212A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625" y="1561875"/>
            <a:ext cx="4500719" cy="838800"/>
          </a:xfrm>
        </p:spPr>
        <p:txBody>
          <a:bodyPr lIns="144000" tIns="0" rIns="0" bIns="0"/>
          <a:lstStyle>
            <a:lvl1pPr marL="6350" indent="0">
              <a:buFontTx/>
              <a:buNone/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4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5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8002512-EF5C-CB48-90D1-CC9E2212A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67186" y="1561874"/>
            <a:ext cx="4500719" cy="838800"/>
          </a:xfrm>
        </p:spPr>
        <p:txBody>
          <a:bodyPr lIns="144000" tIns="0" rIns="0" bIns="0"/>
          <a:lstStyle>
            <a:lvl1pPr marL="6350" indent="0">
              <a:buFontTx/>
              <a:buNone/>
              <a:tabLst/>
              <a:defRPr b="0" i="0">
                <a:solidFill>
                  <a:srgbClr val="039BD8"/>
                </a:solidFill>
                <a:latin typeface="+mn-lt"/>
              </a:defRPr>
            </a:lvl1pPr>
            <a:lvl2pPr marL="685800" indent="-228600">
              <a:buFontTx/>
              <a:buBlip>
                <a:blip r:embed="rId4"/>
              </a:buBlip>
              <a:defRPr sz="20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FontTx/>
              <a:buBlip>
                <a:blip r:embed="rId5"/>
              </a:buBlip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defRPr sz="16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28" name="Image 9">
            <a:extLst>
              <a:ext uri="{FF2B5EF4-FFF2-40B4-BE49-F238E27FC236}">
                <a16:creationId xmlns:a16="http://schemas.microsoft.com/office/drawing/2014/main" id="{7FCD4081-D215-4173-9AAC-53AD2AC5A3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47032" y="6239243"/>
            <a:ext cx="1128146" cy="3760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9D6C9F-5C02-40D7-A7BE-11C9BA87A0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5938" y="6289562"/>
            <a:ext cx="1251753" cy="3420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A8BA789-8591-407A-8BAE-8EB012631D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28451" y="6309470"/>
            <a:ext cx="1266923" cy="2948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8B198D-F4CE-4667-9F90-E1E7F069A1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41103" y="6238211"/>
            <a:ext cx="1076146" cy="4490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251681-BE0E-4A0B-863E-F80BCDB8E028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78" y="6239243"/>
            <a:ext cx="11474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CCF23996-A7E2-CA48-8860-E1D02154B224}"/>
              </a:ext>
            </a:extLst>
          </p:cNvPr>
          <p:cNvSpPr/>
          <p:nvPr userDrawn="1"/>
        </p:nvSpPr>
        <p:spPr>
          <a:xfrm>
            <a:off x="11681368" y="6353785"/>
            <a:ext cx="294887" cy="294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DE9D05-1E0D-6743-BCDC-A6E905E6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A8B374-4ED4-1440-95B0-23A1EE20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27B9ECC-9723-C242-8769-3E3891D26142}"/>
              </a:ext>
            </a:extLst>
          </p:cNvPr>
          <p:cNvSpPr/>
          <p:nvPr userDrawn="1"/>
        </p:nvSpPr>
        <p:spPr>
          <a:xfrm>
            <a:off x="11607634" y="6279119"/>
            <a:ext cx="442356" cy="4423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C24B795-B486-F34F-A49F-5C2F089784FE}"/>
              </a:ext>
            </a:extLst>
          </p:cNvPr>
          <p:cNvSpPr txBox="1">
            <a:spLocks/>
          </p:cNvSpPr>
          <p:nvPr userDrawn="1"/>
        </p:nvSpPr>
        <p:spPr>
          <a:xfrm>
            <a:off x="11704346" y="6383959"/>
            <a:ext cx="4423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3B8257-BE44-E347-8277-E59A0B64CB78}" type="slidenum">
              <a:rPr lang="fr-FR" sz="900" b="0" i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fr-FR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A50CB44-41CA-0E4C-8283-87DA3ACF6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4080" y="6326526"/>
            <a:ext cx="888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4231441-B323-254A-A561-32CB6A9FE3A0}" type="datetime1">
              <a:rPr lang="fr-BE" smtClean="0"/>
              <a:pPr/>
              <a:t>14-04-23</a:t>
            </a:fld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6FF4E770-D72C-0E49-8AA1-2775F3788E58}"/>
              </a:ext>
            </a:extLst>
          </p:cNvPr>
          <p:cNvSpPr txBox="1">
            <a:spLocks/>
          </p:cNvSpPr>
          <p:nvPr userDrawn="1"/>
        </p:nvSpPr>
        <p:spPr>
          <a:xfrm>
            <a:off x="4214017" y="6417951"/>
            <a:ext cx="3763963" cy="2857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0">
                <a:solidFill>
                  <a:schemeClr val="bg1"/>
                </a:solidFill>
                <a:latin typeface="DINOT" panose="020B0504020101020102" pitchFamily="34" charset="77"/>
                <a:ea typeface="DIN Condensed" panose="020B0606040000020204" pitchFamily="34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4388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6" r:id="rId4"/>
    <p:sldLayoutId id="2147483650" r:id="rId5"/>
    <p:sldLayoutId id="2147483668" r:id="rId6"/>
    <p:sldLayoutId id="2147483667" r:id="rId7"/>
    <p:sldLayoutId id="2147483662" r:id="rId8"/>
    <p:sldLayoutId id="2147483670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sv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19.sv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91BAD8-BD75-498E-8EE6-3A28CFB5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SESP@ESTEC - </a:t>
            </a:r>
            <a:fld id="{B6BD31EA-47CD-4458-B648-EBBCB18F0B9E}" type="datetime3">
              <a:rPr lang="fr-BE" smtClean="0"/>
              <a:t>14/04/2023</a:t>
            </a:fld>
            <a:endParaRPr lang="en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2DBD84-CB7C-4800-918F-66BB2BF14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314" y="4270013"/>
            <a:ext cx="10636493" cy="737501"/>
          </a:xfrm>
        </p:spPr>
        <p:txBody>
          <a:bodyPr/>
          <a:lstStyle/>
          <a:p>
            <a:r>
              <a:rPr lang="en-US" sz="4800" dirty="0"/>
              <a:t>From System to Simulation Architecture</a:t>
            </a:r>
            <a:endParaRPr lang="en-BE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F22445-F511-42B0-B8FD-49A037E48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800" y="5007514"/>
            <a:ext cx="9798108" cy="363537"/>
          </a:xfrm>
        </p:spPr>
        <p:txBody>
          <a:bodyPr/>
          <a:lstStyle/>
          <a:p>
            <a:r>
              <a:rPr lang="en-US" dirty="0"/>
              <a:t>Towards MBSE EDS and Simulation Convergence</a:t>
            </a:r>
          </a:p>
          <a:p>
            <a:r>
              <a:rPr lang="en-US" i="1" dirty="0"/>
              <a:t>Hien Thong Pham, Juan Perez Rodriguez, Boris Wyszkowski , </a:t>
            </a:r>
            <a:r>
              <a:rPr lang="en-US" i="1" dirty="0" err="1"/>
              <a:t>Délia</a:t>
            </a:r>
            <a:r>
              <a:rPr lang="en-US" i="1" dirty="0"/>
              <a:t> </a:t>
            </a:r>
            <a:r>
              <a:rPr lang="en-US" i="1" dirty="0" err="1"/>
              <a:t>Cellarier</a:t>
            </a:r>
            <a:endParaRPr lang="en-BE" i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9D22B-9FBC-4AD1-9F0F-2DC335E6ABB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383963" y="6326188"/>
            <a:ext cx="808037" cy="365125"/>
          </a:xfrm>
        </p:spPr>
        <p:txBody>
          <a:bodyPr/>
          <a:lstStyle/>
          <a:p>
            <a:fld id="{C4231441-B323-254A-A561-32CB6A9FE3A0}" type="datetime1">
              <a:rPr lang="fr-BE" smtClean="0"/>
              <a:pPr/>
              <a:t>14-04-23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99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3244C8-C495-4183-91E0-72BEFB5D6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15172"/>
              </p:ext>
            </p:extLst>
          </p:nvPr>
        </p:nvGraphicFramePr>
        <p:xfrm>
          <a:off x="2166055" y="95856"/>
          <a:ext cx="7259216" cy="6046329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492704">
                  <a:extLst>
                    <a:ext uri="{9D8B030D-6E8A-4147-A177-3AD203B41FA5}">
                      <a16:colId xmlns:a16="http://schemas.microsoft.com/office/drawing/2014/main" val="2315801116"/>
                    </a:ext>
                  </a:extLst>
                </a:gridCol>
                <a:gridCol w="2350632">
                  <a:extLst>
                    <a:ext uri="{9D8B030D-6E8A-4147-A177-3AD203B41FA5}">
                      <a16:colId xmlns:a16="http://schemas.microsoft.com/office/drawing/2014/main" val="1760422405"/>
                    </a:ext>
                  </a:extLst>
                </a:gridCol>
                <a:gridCol w="1496474">
                  <a:extLst>
                    <a:ext uri="{9D8B030D-6E8A-4147-A177-3AD203B41FA5}">
                      <a16:colId xmlns:a16="http://schemas.microsoft.com/office/drawing/2014/main" val="3504538328"/>
                    </a:ext>
                  </a:extLst>
                </a:gridCol>
                <a:gridCol w="1919406">
                  <a:extLst>
                    <a:ext uri="{9D8B030D-6E8A-4147-A177-3AD203B41FA5}">
                      <a16:colId xmlns:a16="http://schemas.microsoft.com/office/drawing/2014/main" val="2457710663"/>
                    </a:ext>
                  </a:extLst>
                </a:gridCol>
              </a:tblGrid>
              <a:tr h="122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Capella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SAVOIR-EDS 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SSO MBSE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SSRA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 anchor="ctr"/>
                </a:tc>
                <a:extLst>
                  <a:ext uri="{0D108BD9-81ED-4DB2-BD59-A6C34878D82A}">
                    <a16:rowId xmlns:a16="http://schemas.microsoft.com/office/drawing/2014/main" val="2298066998"/>
                  </a:ext>
                </a:extLst>
              </a:tr>
              <a:tr h="5023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err="1">
                          <a:effectLst/>
                        </a:rPr>
                        <a:t>ComponentPort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err="1">
                          <a:effectLst/>
                        </a:rPr>
                        <a:t>ComponentExchange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err="1">
                          <a:effectLst/>
                        </a:rPr>
                        <a:t>ExchangeItem</a:t>
                      </a:r>
                      <a:endParaRPr lang="en-BE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See </a:t>
                      </a:r>
                      <a:r>
                        <a:rPr lang="en-US" sz="1000" dirty="0" err="1">
                          <a:effectLst/>
                        </a:rPr>
                        <a:t>EquipmentModel</a:t>
                      </a:r>
                      <a:r>
                        <a:rPr lang="en-US" sz="1000" dirty="0">
                          <a:effectLst/>
                        </a:rPr>
                        <a:t> mapping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ComponentExchange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ExchangeItem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err="1">
                          <a:effectLst/>
                        </a:rPr>
                        <a:t>SimVarDefinition</a:t>
                      </a:r>
                      <a:r>
                        <a:rPr lang="en-US" sz="1000" dirty="0">
                          <a:effectLst/>
                        </a:rPr>
                        <a:t> (types VT_INPUT, VT_OUTPUT)</a:t>
                      </a:r>
                      <a:endParaRPr lang="en-BE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1938540559"/>
                  </a:ext>
                </a:extLst>
              </a:tr>
              <a:tr h="502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ComponentPort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Interface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See </a:t>
                      </a:r>
                      <a:r>
                        <a:rPr lang="en-US" sz="1000" dirty="0" err="1">
                          <a:effectLst/>
                        </a:rPr>
                        <a:t>EquipmentModel</a:t>
                      </a:r>
                      <a:r>
                        <a:rPr lang="en-US" sz="1000" dirty="0">
                          <a:effectLst/>
                        </a:rPr>
                        <a:t> mapping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ComponentExchange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ExchangeItem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Standard Simulation Port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err="1">
                          <a:effectLst/>
                        </a:rPr>
                        <a:t>TmTcStreamPort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3720054056"/>
                  </a:ext>
                </a:extLst>
              </a:tr>
              <a:tr h="5023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PhysicalPort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Extensions ViewPoints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See </a:t>
                      </a:r>
                      <a:r>
                        <a:rPr lang="en-US" sz="1000" dirty="0" err="1">
                          <a:effectLst/>
                        </a:rPr>
                        <a:t>EquipmentModel</a:t>
                      </a:r>
                      <a:r>
                        <a:rPr lang="en-US" sz="1000" dirty="0">
                          <a:effectLst/>
                        </a:rPr>
                        <a:t> mapping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ComponentExchange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ExchangeItem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1000">
                          <a:effectLst/>
                        </a:rPr>
                        <a:t>SystemIfPort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3571379744"/>
                  </a:ext>
                </a:extLst>
              </a:tr>
              <a:tr h="860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FunctionalPort or ComponentPort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See </a:t>
                      </a:r>
                      <a:r>
                        <a:rPr lang="en-US" sz="1000" dirty="0" err="1">
                          <a:effectLst/>
                        </a:rPr>
                        <a:t>EquipmentModel</a:t>
                      </a:r>
                      <a:r>
                        <a:rPr lang="en-US" sz="1000" dirty="0">
                          <a:effectLst/>
                        </a:rPr>
                        <a:t> mapping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ComponentExchange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ExchangeItem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PhysicalIfPort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DynamicsIfPort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PowerIfPort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ThermalIfPort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MagneticIfPort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3196957717"/>
                  </a:ext>
                </a:extLst>
              </a:tr>
              <a:tr h="502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FunctionalPort or ComponentPort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See EquipmentModel mapping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ComponentExchange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ExchangeItem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ExternalIfPort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2779709649"/>
                  </a:ext>
                </a:extLst>
              </a:tr>
              <a:tr h="122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en-B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N/A</a:t>
                      </a:r>
                      <a:endParaRPr lang="en-B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en-B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ODE Port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3559086488"/>
                  </a:ext>
                </a:extLst>
              </a:tr>
              <a:tr h="122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en-B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See SystemIFLayerModel mapping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en-B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Calibration/Conversion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827081348"/>
                  </a:ext>
                </a:extLst>
              </a:tr>
              <a:tr h="253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Containment relationship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See EquipmentModel mapping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Containment fact types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Container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3449993427"/>
                  </a:ext>
                </a:extLst>
              </a:tr>
              <a:tr h="122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BE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See Behavioural View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en-B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Schedulable Function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2403821285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Error Model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See Functional View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en-B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LocalFunc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FailureCase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1974144407"/>
                  </a:ext>
                </a:extLst>
              </a:tr>
              <a:tr h="383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 and RPL feature to instantiate Components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N/A</a:t>
                      </a:r>
                      <a:endParaRPr lang="en-B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en-B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SimulationModelUsage or SimulationModelOccurrence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3171255949"/>
                  </a:ext>
                </a:extLst>
              </a:tr>
              <a:tr h="122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PhysicalLink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N/A</a:t>
                      </a:r>
                      <a:endParaRPr lang="en-B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PhysicalLink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System I/F Network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4223332553"/>
                  </a:ext>
                </a:extLst>
              </a:tr>
              <a:tr h="4712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LogicalSystem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PhysicalSystem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N/A</a:t>
                      </a:r>
                      <a:endParaRPr lang="en-B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BE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BenchDefinition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BenchUsage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BenchOccurrence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2347696857"/>
                  </a:ext>
                </a:extLst>
              </a:tr>
              <a:tr h="122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PhysicalLink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N/A</a:t>
                      </a:r>
                      <a:endParaRPr lang="en-B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PhysicalLink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System I/F Network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1" marR="53521" marT="0" marB="0"/>
                </a:tc>
                <a:extLst>
                  <a:ext uri="{0D108BD9-81ED-4DB2-BD59-A6C34878D82A}">
                    <a16:rowId xmlns:a16="http://schemas.microsoft.com/office/drawing/2014/main" val="293372747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F92D8-D6C0-4405-89D4-855A684B8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-1398325" y="2981117"/>
            <a:ext cx="4572002" cy="677108"/>
          </a:xfrm>
        </p:spPr>
        <p:txBody>
          <a:bodyPr/>
          <a:lstStyle/>
          <a:p>
            <a:r>
              <a:rPr lang="en-US" dirty="0"/>
              <a:t>Mapping Results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1730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44F2F-4D1C-4A31-B3B9-811733B52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Mapping Conclusions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A18FC-0439-427D-B8E0-FD88683270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161" y="1711684"/>
            <a:ext cx="6866982" cy="43516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the Simulation point of view, the SSO MBSE is</a:t>
            </a:r>
          </a:p>
          <a:p>
            <a:pPr lvl="1"/>
            <a:r>
              <a:rPr lang="en-US" dirty="0"/>
              <a:t>Missing the Data Type concept</a:t>
            </a:r>
          </a:p>
          <a:p>
            <a:pPr lvl="1"/>
            <a:r>
              <a:rPr lang="en-US" dirty="0"/>
              <a:t>Missing the Property (configuration parameter of a Simulation Model) concept</a:t>
            </a:r>
          </a:p>
          <a:p>
            <a:pPr lvl="1"/>
            <a:r>
              <a:rPr lang="en-US" dirty="0"/>
              <a:t>Detailed semantics of the Connections between Equipment. (e.g. detailed definition for </a:t>
            </a:r>
            <a:r>
              <a:rPr lang="en-US" dirty="0" err="1"/>
              <a:t>MilBus</a:t>
            </a:r>
            <a:r>
              <a:rPr lang="en-US" dirty="0"/>
              <a:t> 1553, </a:t>
            </a:r>
            <a:r>
              <a:rPr lang="en-US" dirty="0" err="1"/>
              <a:t>Spacewire</a:t>
            </a:r>
            <a:r>
              <a:rPr lang="en-US" dirty="0"/>
              <a:t>… protocols not possible)</a:t>
            </a:r>
          </a:p>
          <a:p>
            <a:pPr lvl="1"/>
            <a:r>
              <a:rPr lang="en-US" dirty="0"/>
              <a:t>Missing the Instantiation concept for Equipment Unit (Simulation Model) as well as for the complete Spacecraft (Bench or Simulator)</a:t>
            </a:r>
          </a:p>
          <a:p>
            <a:r>
              <a:rPr lang="en-US" dirty="0"/>
              <a:t>From the Simulation point of view, mapping with SSO EDS and CAPELLA is ok</a:t>
            </a:r>
          </a:p>
          <a:p>
            <a:r>
              <a:rPr lang="en-US" dirty="0"/>
              <a:t>None of the MBSE models supports </a:t>
            </a:r>
          </a:p>
          <a:p>
            <a:pPr lvl="1"/>
            <a:r>
              <a:rPr lang="en-US" dirty="0"/>
              <a:t>Model scheduling aspects</a:t>
            </a:r>
          </a:p>
          <a:p>
            <a:pPr lvl="1"/>
            <a:r>
              <a:rPr lang="en-US" dirty="0"/>
              <a:t>Spacecraft environment &amp; dynamics simulation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06BBD1-E9AE-48D6-8B7F-E90F67D459B9}"/>
              </a:ext>
            </a:extLst>
          </p:cNvPr>
          <p:cNvSpPr txBox="1"/>
          <p:nvPr/>
        </p:nvSpPr>
        <p:spPr>
          <a:xfrm>
            <a:off x="8128932" y="803054"/>
            <a:ext cx="3733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Physical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Data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Physical link detailed semantics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Scheduling and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Instantiation of equipment units and benches</a:t>
            </a:r>
            <a:endParaRPr lang="en-BE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BE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C7705-637A-4B1F-845E-F34D1D634728}"/>
              </a:ext>
            </a:extLst>
          </p:cNvPr>
          <p:cNvSpPr txBox="1"/>
          <p:nvPr/>
        </p:nvSpPr>
        <p:spPr>
          <a:xfrm>
            <a:off x="8128932" y="362315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NON COVERED</a:t>
            </a:r>
            <a:endParaRPr lang="en-BE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7A2320F-975D-43E8-90BA-3ECFEE7BE7F1}"/>
              </a:ext>
            </a:extLst>
          </p:cNvPr>
          <p:cNvSpPr/>
          <p:nvPr/>
        </p:nvSpPr>
        <p:spPr>
          <a:xfrm rot="3084489">
            <a:off x="7590544" y="2173245"/>
            <a:ext cx="314177" cy="97840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440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AA0AAA-B8BA-42AA-B827-5B2346E7968D}"/>
              </a:ext>
            </a:extLst>
          </p:cNvPr>
          <p:cNvSpPr/>
          <p:nvPr/>
        </p:nvSpPr>
        <p:spPr>
          <a:xfrm>
            <a:off x="5353099" y="1711684"/>
            <a:ext cx="1362816" cy="11795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SSRA Conceptual Model (UML)</a:t>
            </a:r>
            <a:endParaRPr lang="en-BE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2FCCD3-D780-488F-8C99-13D567378ACC}"/>
              </a:ext>
            </a:extLst>
          </p:cNvPr>
          <p:cNvSpPr/>
          <p:nvPr/>
        </p:nvSpPr>
        <p:spPr>
          <a:xfrm>
            <a:off x="7703038" y="1795617"/>
            <a:ext cx="4235781" cy="281285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Space System Ontology (ORM)</a:t>
            </a:r>
            <a:endParaRPr lang="en-BE" sz="14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94A680-59EB-44CC-8B51-BF3BB8BC367E}"/>
              </a:ext>
            </a:extLst>
          </p:cNvPr>
          <p:cNvSpPr/>
          <p:nvPr/>
        </p:nvSpPr>
        <p:spPr>
          <a:xfrm>
            <a:off x="10534840" y="2818793"/>
            <a:ext cx="1053420" cy="61020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MBSE</a:t>
            </a:r>
            <a:endParaRPr lang="en-BE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A373F5-4E46-40D4-BF26-405FCE2CB3B7}"/>
              </a:ext>
            </a:extLst>
          </p:cNvPr>
          <p:cNvSpPr/>
          <p:nvPr/>
        </p:nvSpPr>
        <p:spPr>
          <a:xfrm>
            <a:off x="8005682" y="2742445"/>
            <a:ext cx="1516287" cy="61020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Simulation</a:t>
            </a:r>
            <a:endParaRPr lang="en-BE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17D8DB-8191-433A-A3D2-290B0F65E2F4}"/>
              </a:ext>
            </a:extLst>
          </p:cNvPr>
          <p:cNvSpPr/>
          <p:nvPr/>
        </p:nvSpPr>
        <p:spPr>
          <a:xfrm>
            <a:off x="8572293" y="3488517"/>
            <a:ext cx="1311251" cy="61020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EDS</a:t>
            </a:r>
            <a:endParaRPr lang="en-BE" sz="14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D33080-C183-44BC-9A74-09E5C70AE74B}"/>
              </a:ext>
            </a:extLst>
          </p:cNvPr>
          <p:cNvSpPr/>
          <p:nvPr/>
        </p:nvSpPr>
        <p:spPr>
          <a:xfrm>
            <a:off x="5353100" y="3872363"/>
            <a:ext cx="1362816" cy="11795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SAVOIR-EDS Metamodel (UML)</a:t>
            </a:r>
            <a:endParaRPr lang="en-BE" sz="1400" dirty="0">
              <a:solidFill>
                <a:schemeClr val="bg1"/>
              </a:solidFill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2C45D4D-3CDD-4ABC-A139-E42575365348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>
            <a:off x="6715915" y="2301476"/>
            <a:ext cx="1289766" cy="74607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D63E1F10-DDD5-4DFF-9119-F5E0ED17D07A}"/>
              </a:ext>
            </a:extLst>
          </p:cNvPr>
          <p:cNvCxnSpPr>
            <a:cxnSpLocks/>
            <a:stCxn id="10" idx="3"/>
            <a:endCxn id="9" idx="2"/>
          </p:cNvCxnSpPr>
          <p:nvPr/>
        </p:nvCxnSpPr>
        <p:spPr>
          <a:xfrm flipV="1">
            <a:off x="6715916" y="3793621"/>
            <a:ext cx="1856377" cy="66853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323C90-CCFD-4EBB-9C65-6840BC6307D1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9521969" y="3047549"/>
            <a:ext cx="1012871" cy="7634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70B662-A54E-4725-8E53-4BA14D6A1A83}"/>
              </a:ext>
            </a:extLst>
          </p:cNvPr>
          <p:cNvCxnSpPr>
            <a:cxnSpLocks/>
            <a:stCxn id="9" idx="7"/>
            <a:endCxn id="7" idx="3"/>
          </p:cNvCxnSpPr>
          <p:nvPr/>
        </p:nvCxnSpPr>
        <p:spPr>
          <a:xfrm flipV="1">
            <a:off x="9691516" y="3339637"/>
            <a:ext cx="997594" cy="238243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4560432-DF72-4861-B871-D1BAC82EF9A7}"/>
              </a:ext>
            </a:extLst>
          </p:cNvPr>
          <p:cNvSpPr txBox="1"/>
          <p:nvPr/>
        </p:nvSpPr>
        <p:spPr>
          <a:xfrm rot="16200000">
            <a:off x="6254608" y="3251308"/>
            <a:ext cx="1692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Model Translation</a:t>
            </a:r>
            <a:endParaRPr lang="en-BE" sz="16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9E725D-D81F-45D3-B7FE-320256AEC5FA}"/>
              </a:ext>
            </a:extLst>
          </p:cNvPr>
          <p:cNvSpPr txBox="1"/>
          <p:nvPr/>
        </p:nvSpPr>
        <p:spPr>
          <a:xfrm rot="172995">
            <a:off x="9609969" y="2760069"/>
            <a:ext cx="7441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Mapping</a:t>
            </a:r>
            <a:endParaRPr lang="en-BE" sz="1200" i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94101F-B32E-4AFA-A3CA-6296C2632DDB}"/>
              </a:ext>
            </a:extLst>
          </p:cNvPr>
          <p:cNvSpPr txBox="1"/>
          <p:nvPr/>
        </p:nvSpPr>
        <p:spPr>
          <a:xfrm rot="20897337">
            <a:off x="9836656" y="3492865"/>
            <a:ext cx="7441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92D050"/>
                </a:solidFill>
              </a:rPr>
              <a:t>Mapping</a:t>
            </a:r>
            <a:endParaRPr lang="en-BE" sz="1200" i="1" dirty="0">
              <a:solidFill>
                <a:srgbClr val="92D05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51C89-2814-4E9A-BC70-7CE0E08DE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691" y="233349"/>
            <a:ext cx="9360000" cy="677108"/>
          </a:xfrm>
        </p:spPr>
        <p:txBody>
          <a:bodyPr/>
          <a:lstStyle/>
          <a:p>
            <a:r>
              <a:rPr lang="en-US" dirty="0"/>
              <a:t>Unified Simulation-EDS-MBSE</a:t>
            </a:r>
            <a:endParaRPr lang="en-B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A0732C8-C675-4E27-9F8D-CBB75C083E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7691" y="1711684"/>
            <a:ext cx="4756866" cy="4351651"/>
          </a:xfrm>
        </p:spPr>
        <p:txBody>
          <a:bodyPr>
            <a:normAutofit/>
          </a:bodyPr>
          <a:lstStyle/>
          <a:p>
            <a:r>
              <a:rPr lang="en-US" dirty="0"/>
              <a:t>To define formally the MBSE-Simulation mapping, it is necessary to express all involved models in the same formalism:</a:t>
            </a:r>
          </a:p>
          <a:p>
            <a:pPr lvl="1"/>
            <a:r>
              <a:rPr lang="en-US" dirty="0"/>
              <a:t>Create and integrate the SAVOIR-EDS and SSRA Universes of Discourse in the Space System Ontology</a:t>
            </a:r>
          </a:p>
          <a:p>
            <a:pPr lvl="1"/>
            <a:r>
              <a:rPr lang="en-US" dirty="0"/>
              <a:t>I.e. expressing the resp. metamodel in the ORM formalism</a:t>
            </a:r>
          </a:p>
          <a:p>
            <a:pPr lvl="1"/>
            <a:r>
              <a:rPr lang="en-US" dirty="0"/>
              <a:t>Then, the mapping can be performed within the SSO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03298-E917-40B2-9A51-FA593B4F211F}"/>
              </a:ext>
            </a:extLst>
          </p:cNvPr>
          <p:cNvSpPr txBox="1"/>
          <p:nvPr/>
        </p:nvSpPr>
        <p:spPr>
          <a:xfrm>
            <a:off x="6733616" y="5464546"/>
            <a:ext cx="3677353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Unsurprisingly, same mapping results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9D8050E-4720-4191-8B05-E6700D7DC1F4}"/>
              </a:ext>
            </a:extLst>
          </p:cNvPr>
          <p:cNvSpPr/>
          <p:nvPr/>
        </p:nvSpPr>
        <p:spPr>
          <a:xfrm>
            <a:off x="6197569" y="5520215"/>
            <a:ext cx="518346" cy="25799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C082516-AFDB-48F0-A00D-EA47B349B04B}"/>
              </a:ext>
            </a:extLst>
          </p:cNvPr>
          <p:cNvSpPr/>
          <p:nvPr/>
        </p:nvSpPr>
        <p:spPr>
          <a:xfrm rot="10800000">
            <a:off x="10441116" y="5520216"/>
            <a:ext cx="518346" cy="25799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590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3" grpId="0" animBg="1"/>
      <p:bldP spid="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77CCFD-831C-4B82-AD72-76013451EC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4" y="663502"/>
            <a:ext cx="4911037" cy="293811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B6B96-3669-405D-BF63-4798CFB5C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38" y="3532981"/>
            <a:ext cx="7081848" cy="246396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86321D-F151-45CE-8BBD-BD909AC4FD42}"/>
              </a:ext>
            </a:extLst>
          </p:cNvPr>
          <p:cNvSpPr txBox="1"/>
          <p:nvPr/>
        </p:nvSpPr>
        <p:spPr>
          <a:xfrm>
            <a:off x="5887840" y="2942120"/>
            <a:ext cx="532735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Software architecture using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Python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PostgreSQL DB</a:t>
            </a:r>
            <a:endParaRPr lang="en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B4976-2138-43C7-91F9-9E8AE2511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612" y="-13606"/>
            <a:ext cx="9360000" cy="677108"/>
          </a:xfrm>
        </p:spPr>
        <p:txBody>
          <a:bodyPr/>
          <a:lstStyle/>
          <a:p>
            <a:r>
              <a:rPr lang="en-US" dirty="0"/>
              <a:t>Proof-of-Concept</a:t>
            </a:r>
            <a:endParaRPr lang="en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F4BAB-5254-4E74-95F8-8F736AB07F65}"/>
              </a:ext>
            </a:extLst>
          </p:cNvPr>
          <p:cNvSpPr txBox="1"/>
          <p:nvPr/>
        </p:nvSpPr>
        <p:spPr>
          <a:xfrm>
            <a:off x="6766098" y="537884"/>
            <a:ext cx="4060927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One small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PoC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involving the SSO MBSE, SSO Simulation and SSO EDS to illustrate the mapping MBSE-Simulation</a:t>
            </a:r>
            <a:endParaRPr lang="en-BE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CDA07A-88E9-43B5-8F15-0E4E0FB0CD9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582084" y="999549"/>
            <a:ext cx="1184014" cy="77552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891BD1-DFD8-49C7-9F24-52A5B3290DCB}"/>
              </a:ext>
            </a:extLst>
          </p:cNvPr>
          <p:cNvCxnSpPr>
            <a:cxnSpLocks/>
          </p:cNvCxnSpPr>
          <p:nvPr/>
        </p:nvCxnSpPr>
        <p:spPr>
          <a:xfrm flipH="1" flipV="1">
            <a:off x="5635093" y="1851276"/>
            <a:ext cx="1872264" cy="101464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9E2C14-67C6-414F-98B9-74A9E17589D9}"/>
              </a:ext>
            </a:extLst>
          </p:cNvPr>
          <p:cNvSpPr txBox="1"/>
          <p:nvPr/>
        </p:nvSpPr>
        <p:spPr>
          <a:xfrm>
            <a:off x="8643403" y="1846470"/>
            <a:ext cx="3161183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Non covered data are provided by population of the Simulation tables side only</a:t>
            </a:r>
            <a:endParaRPr lang="en-BE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479D9-B3F1-4FEF-8E3D-FFB10C7D5D35}"/>
              </a:ext>
            </a:extLst>
          </p:cNvPr>
          <p:cNvSpPr txBox="1"/>
          <p:nvPr/>
        </p:nvSpPr>
        <p:spPr>
          <a:xfrm>
            <a:off x="6935884" y="1828038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NON COVERED?</a:t>
            </a:r>
            <a:endParaRPr lang="en-BE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9D719E-EFFD-4981-8EB6-AB2949635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CB573-4FD2-4495-BAAD-D84C93132E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7690" y="1711684"/>
            <a:ext cx="11304951" cy="43516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Information exchange between Simulation and CAPELLA possible: no major issues or gaps identified</a:t>
            </a:r>
            <a:endParaRPr lang="en-BE" dirty="0"/>
          </a:p>
          <a:p>
            <a:r>
              <a:rPr lang="en-US" dirty="0"/>
              <a:t>Information exchange between Simulation and the SSO MBE incomplete: gaps identified</a:t>
            </a:r>
          </a:p>
          <a:p>
            <a:pPr lvl="1"/>
            <a:r>
              <a:rPr lang="en-US" sz="1800" dirty="0"/>
              <a:t>Data types</a:t>
            </a:r>
          </a:p>
          <a:p>
            <a:pPr lvl="1"/>
            <a:r>
              <a:rPr lang="en-US" sz="1800" dirty="0"/>
              <a:t>Instantiation </a:t>
            </a:r>
          </a:p>
          <a:p>
            <a:pPr lvl="1"/>
            <a:r>
              <a:rPr lang="en-US" sz="1800" dirty="0"/>
              <a:t>Properties</a:t>
            </a:r>
          </a:p>
          <a:p>
            <a:pPr lvl="1"/>
            <a:r>
              <a:rPr lang="en-US" sz="1800" dirty="0"/>
              <a:t>Physical link semantics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  <a:p>
            <a:r>
              <a:rPr lang="en-US" dirty="0"/>
              <a:t>Careful with the terminology/vocabulary used when exchanging information between MBSE and Simulation</a:t>
            </a: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6BE24-158D-49A1-9563-12EF11193D47}"/>
              </a:ext>
            </a:extLst>
          </p:cNvPr>
          <p:cNvSpPr txBox="1"/>
          <p:nvPr/>
        </p:nvSpPr>
        <p:spPr>
          <a:xfrm>
            <a:off x="3629609" y="2918013"/>
            <a:ext cx="7735078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SSO MBSE is a conceptual model defining generic concepts independent of MBSE infrastructures/tools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Further analysis or extensions of the SSO MBSE to cover specific discipline aspects (such as Data Handling, Power, Thermal, AOCS…) are necessary to complete the modelling</a:t>
            </a:r>
            <a:endParaRPr lang="en-BE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37030D-EE4E-4549-A0D1-EE9C09180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34C1A-860E-4AEE-84DB-F0793B899C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7691" y="1711684"/>
            <a:ext cx="10780382" cy="4351651"/>
          </a:xfrm>
        </p:spPr>
        <p:txBody>
          <a:bodyPr/>
          <a:lstStyle/>
          <a:p>
            <a:r>
              <a:rPr lang="en-US" dirty="0"/>
              <a:t>Issues to address in a follow-up study </a:t>
            </a:r>
          </a:p>
          <a:p>
            <a:pPr lvl="1"/>
            <a:r>
              <a:rPr lang="en-US" dirty="0"/>
              <a:t>Unclear EDS information source in the exchange with Simulation Model</a:t>
            </a:r>
            <a:endParaRPr lang="en-BE" dirty="0"/>
          </a:p>
          <a:p>
            <a:pPr lvl="2"/>
            <a:r>
              <a:rPr lang="en-US" sz="1600" dirty="0"/>
              <a:t>Simulation Model </a:t>
            </a:r>
            <a:r>
              <a:rPr lang="en-US" sz="1600" dirty="0">
                <a:sym typeface="Wingdings" panose="05000000000000000000" pitchFamily="2" charset="2"/>
              </a:rPr>
              <a:t></a:t>
            </a:r>
            <a:r>
              <a:rPr lang="en-US" sz="1600" dirty="0"/>
              <a:t> (CCSDS EDS + SAVOIR-EDS)?</a:t>
            </a:r>
            <a:endParaRPr lang="en-BE" sz="1600" dirty="0"/>
          </a:p>
          <a:p>
            <a:pPr lvl="2"/>
            <a:r>
              <a:rPr lang="en-US" sz="1600" dirty="0"/>
              <a:t>Simulation Model </a:t>
            </a:r>
            <a:r>
              <a:rPr lang="en-US" sz="1600" dirty="0">
                <a:sym typeface="Wingdings" panose="05000000000000000000" pitchFamily="2" charset="2"/>
              </a:rPr>
              <a:t></a:t>
            </a:r>
            <a:r>
              <a:rPr lang="en-US" sz="1600" dirty="0"/>
              <a:t> (MBSE model with support for EDS)? </a:t>
            </a:r>
            <a:endParaRPr lang="en-BE" sz="1600" dirty="0"/>
          </a:p>
          <a:p>
            <a:pPr lvl="1"/>
            <a:r>
              <a:rPr lang="en-US" dirty="0"/>
              <a:t>Parallel presence of SSO MBSE and SSO EDS models: strong overlap and duplicated information</a:t>
            </a:r>
            <a:endParaRPr lang="en-BE" dirty="0"/>
          </a:p>
          <a:p>
            <a:endParaRPr lang="en-US" dirty="0"/>
          </a:p>
          <a:p>
            <a:r>
              <a:rPr lang="en-US" dirty="0"/>
              <a:t>Long-term goal should be a seamless and close integration of Simulation in MBSE through a Data Hub</a:t>
            </a:r>
          </a:p>
          <a:p>
            <a:pPr lvl="1"/>
            <a:r>
              <a:rPr lang="en-US" sz="1800" dirty="0"/>
              <a:t>Feedback from this FS2SA study as a first step to develop the MBSE Data Hub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338245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757887" y="6326188"/>
            <a:ext cx="808037" cy="365125"/>
          </a:xfrm>
        </p:spPr>
        <p:txBody>
          <a:bodyPr/>
          <a:lstStyle/>
          <a:p>
            <a:fld id="{C4231441-B323-254A-A561-32CB6A9FE3A0}" type="datetime1">
              <a:rPr lang="fr-BE" smtClean="0"/>
              <a:pPr/>
              <a:t>14-04-23</a:t>
            </a:fld>
            <a:endParaRPr lang="fr-FR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649648" y="2481656"/>
            <a:ext cx="9166225" cy="102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>
                <a:solidFill>
                  <a:srgbClr val="00B0F0"/>
                </a:solidFill>
              </a:rPr>
              <a:t>THANK YOU FOR YOUR ATTENTION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9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7C8B2-65A1-428B-A388-D2C4C3FFF6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231441-B323-254A-A561-32CB6A9FE3A0}" type="datetime1">
              <a:rPr lang="fr-BE" smtClean="0"/>
              <a:pPr/>
              <a:t>14-04-23</a:t>
            </a:fld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B07EA-A23B-4A47-833A-13BACCD5BF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466" y="2567354"/>
            <a:ext cx="9360000" cy="3485550"/>
          </a:xfrm>
        </p:spPr>
        <p:txBody>
          <a:bodyPr/>
          <a:lstStyle/>
          <a:p>
            <a:r>
              <a:rPr lang="en-US" dirty="0"/>
              <a:t>Understanding FS2SA Objectives And Approach</a:t>
            </a:r>
          </a:p>
          <a:p>
            <a:r>
              <a:rPr lang="en-US" dirty="0"/>
              <a:t>Identification of Simulation Model and Simulator Needs</a:t>
            </a:r>
          </a:p>
          <a:p>
            <a:r>
              <a:rPr lang="en-US" dirty="0"/>
              <a:t>Identification of Equipment Unit and System Information</a:t>
            </a:r>
          </a:p>
          <a:p>
            <a:r>
              <a:rPr lang="en-US" dirty="0"/>
              <a:t>Mapping MBSE and Simulation</a:t>
            </a:r>
          </a:p>
          <a:p>
            <a:r>
              <a:rPr lang="en-US" dirty="0"/>
              <a:t>Proof-of-Concept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Next Steps</a:t>
            </a:r>
            <a:endParaRPr lang="en-BE" dirty="0"/>
          </a:p>
          <a:p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AE38A-AFD7-41A8-AE08-38C8524ED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System to Simulation Architecture (FS2SA)</a:t>
            </a:r>
            <a:endParaRPr lang="en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4265E-BDCF-4B68-9BF1-EAFF59DF609C}"/>
              </a:ext>
            </a:extLst>
          </p:cNvPr>
          <p:cNvSpPr txBox="1"/>
          <p:nvPr/>
        </p:nvSpPr>
        <p:spPr>
          <a:xfrm>
            <a:off x="6722380" y="2359585"/>
            <a:ext cx="52422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Study initiated by RATIOSIM WG2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Kicked-off October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Finalizing the </a:t>
            </a:r>
            <a:r>
              <a:rPr lang="en-US" dirty="0" err="1">
                <a:solidFill>
                  <a:srgbClr val="C00000"/>
                </a:solidFill>
              </a:rPr>
              <a:t>PoC</a:t>
            </a:r>
            <a:r>
              <a:rPr lang="en-US" dirty="0">
                <a:solidFill>
                  <a:srgbClr val="C00000"/>
                </a:solidFill>
              </a:rPr>
              <a:t> and preparing the Final Review…</a:t>
            </a:r>
          </a:p>
          <a:p>
            <a:endParaRPr lang="en-BE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526EF-6C29-4350-9D37-89D971C6A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567" y="3008867"/>
            <a:ext cx="4412493" cy="20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1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491E8-B15D-4291-801C-3B1C5F8B4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256" y="312806"/>
            <a:ext cx="10836389" cy="1354217"/>
          </a:xfrm>
        </p:spPr>
        <p:txBody>
          <a:bodyPr/>
          <a:lstStyle/>
          <a:p>
            <a:r>
              <a:rPr lang="en-US" dirty="0"/>
              <a:t>Understanding the FS2SA Objectives</a:t>
            </a:r>
            <a:endParaRPr lang="en-B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89F89-E7DE-47C0-8A5D-A95EA10AF1B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383963" y="6326188"/>
            <a:ext cx="808037" cy="365125"/>
          </a:xfrm>
        </p:spPr>
        <p:txBody>
          <a:bodyPr/>
          <a:lstStyle/>
          <a:p>
            <a:fld id="{C4231441-B323-254A-A561-32CB6A9FE3A0}" type="datetime1">
              <a:rPr lang="fr-BE" smtClean="0"/>
              <a:pPr/>
              <a:t>14-04-23</a:t>
            </a:fld>
            <a:endParaRPr lang="fr-FR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6BFA74-B944-4DFD-B350-0F28720B6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82731"/>
              </p:ext>
            </p:extLst>
          </p:nvPr>
        </p:nvGraphicFramePr>
        <p:xfrm>
          <a:off x="312257" y="1623906"/>
          <a:ext cx="6667383" cy="371352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14144">
                  <a:extLst>
                    <a:ext uri="{9D8B030D-6E8A-4147-A177-3AD203B41FA5}">
                      <a16:colId xmlns:a16="http://schemas.microsoft.com/office/drawing/2014/main" val="1548704356"/>
                    </a:ext>
                  </a:extLst>
                </a:gridCol>
                <a:gridCol w="5953239">
                  <a:extLst>
                    <a:ext uri="{9D8B030D-6E8A-4147-A177-3AD203B41FA5}">
                      <a16:colId xmlns:a16="http://schemas.microsoft.com/office/drawing/2014/main" val="480569327"/>
                    </a:ext>
                  </a:extLst>
                </a:gridCol>
              </a:tblGrid>
              <a:tr h="1237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OBJ1</a:t>
                      </a:r>
                      <a:endParaRPr lang="en-B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BE" sz="1800" b="0" dirty="0">
                          <a:effectLst/>
                        </a:rPr>
                        <a:t>To improve the automation of the information exchange between the spacecraft subsystems and units and the simulation model development, configuration and validation</a:t>
                      </a:r>
                      <a:endParaRPr lang="en-BE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582261"/>
                  </a:ext>
                </a:extLst>
              </a:tr>
              <a:tr h="1237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OBJ2</a:t>
                      </a:r>
                      <a:endParaRPr lang="en-BE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BE" sz="1800" dirty="0">
                          <a:effectLst/>
                        </a:rPr>
                        <a:t>To improve the automation of the information exchange between the spacecraft system and the simulator assembly, scheduling and its mission specific configuration.</a:t>
                      </a:r>
                      <a:endParaRPr lang="en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743657"/>
                  </a:ext>
                </a:extLst>
              </a:tr>
              <a:tr h="1237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OBJ3</a:t>
                      </a:r>
                      <a:endParaRPr lang="en-B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 define how the information identified in the above objectives can be integrated in the simulation architectures typically used in the European space domain.</a:t>
                      </a:r>
                      <a:endParaRPr lang="en-B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5910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71D164-E646-4550-959D-6914217DD271}"/>
              </a:ext>
            </a:extLst>
          </p:cNvPr>
          <p:cNvSpPr txBox="1"/>
          <p:nvPr/>
        </p:nvSpPr>
        <p:spPr>
          <a:xfrm>
            <a:off x="7139031" y="2929291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MBSE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EDS</a:t>
            </a:r>
            <a:endParaRPr lang="en-BE" b="1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55EF5-2A97-4142-AA46-545478A435AE}"/>
              </a:ext>
            </a:extLst>
          </p:cNvPr>
          <p:cNvSpPr txBox="1"/>
          <p:nvPr/>
        </p:nvSpPr>
        <p:spPr>
          <a:xfrm>
            <a:off x="7765940" y="4510147"/>
            <a:ext cx="79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SSRA</a:t>
            </a:r>
          </a:p>
          <a:p>
            <a:r>
              <a:rPr lang="en-US" b="1" dirty="0">
                <a:solidFill>
                  <a:srgbClr val="C00000"/>
                </a:solidFill>
              </a:rPr>
              <a:t>REFA</a:t>
            </a:r>
          </a:p>
          <a:p>
            <a:r>
              <a:rPr lang="en-US" b="1" dirty="0">
                <a:solidFill>
                  <a:srgbClr val="C00000"/>
                </a:solidFill>
              </a:rPr>
              <a:t>ISIS</a:t>
            </a:r>
            <a:endParaRPr lang="en-BE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B00EC-3E48-4C28-8F71-B0AE18018DB2}"/>
              </a:ext>
            </a:extLst>
          </p:cNvPr>
          <p:cNvCxnSpPr/>
          <p:nvPr/>
        </p:nvCxnSpPr>
        <p:spPr>
          <a:xfrm flipH="1" flipV="1">
            <a:off x="6582508" y="4730262"/>
            <a:ext cx="1183432" cy="2344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56A13EC-F09F-4D09-803E-C8FE5D0D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31" y="1887138"/>
            <a:ext cx="4243184" cy="30482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8ADC11-1FD1-4947-9362-BF12CF924A69}"/>
              </a:ext>
            </a:extLst>
          </p:cNvPr>
          <p:cNvCxnSpPr>
            <a:cxnSpLocks/>
          </p:cNvCxnSpPr>
          <p:nvPr/>
        </p:nvCxnSpPr>
        <p:spPr>
          <a:xfrm flipV="1">
            <a:off x="8563708" y="4510148"/>
            <a:ext cx="831962" cy="4545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325512-38EB-42E5-9325-4D81D27C70A1}"/>
              </a:ext>
            </a:extLst>
          </p:cNvPr>
          <p:cNvSpPr txBox="1"/>
          <p:nvPr/>
        </p:nvSpPr>
        <p:spPr>
          <a:xfrm>
            <a:off x="6046999" y="5485570"/>
            <a:ext cx="610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Simulation Model</a:t>
            </a:r>
            <a:r>
              <a:rPr lang="en-US" dirty="0"/>
              <a:t>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Spacecraft Equipment Unit Model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&lt;-&gt;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EDS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Simulator</a:t>
            </a:r>
            <a:r>
              <a:rPr lang="en-US" dirty="0"/>
              <a:t> =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Spacecraft Simulator</a:t>
            </a:r>
            <a:r>
              <a:rPr lang="en-US" dirty="0"/>
              <a:t> &lt;-&gt;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MBSE</a:t>
            </a:r>
            <a:endParaRPr lang="en-B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4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057A0C7A-8E1A-46EA-A508-016BDAA3C42A}"/>
              </a:ext>
            </a:extLst>
          </p:cNvPr>
          <p:cNvSpPr/>
          <p:nvPr/>
        </p:nvSpPr>
        <p:spPr>
          <a:xfrm>
            <a:off x="6593747" y="1275301"/>
            <a:ext cx="5001904" cy="2675376"/>
          </a:xfrm>
          <a:prstGeom prst="flowChartProcess">
            <a:avLst/>
          </a:prstGeom>
          <a:solidFill>
            <a:schemeClr val="accent5">
              <a:lumMod val="20000"/>
              <a:lumOff val="80000"/>
              <a:alpha val="38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D14DC-CA6E-41D2-AE6F-DE8FEEB84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04" y="301194"/>
            <a:ext cx="9360000" cy="677108"/>
          </a:xfrm>
        </p:spPr>
        <p:txBody>
          <a:bodyPr/>
          <a:lstStyle/>
          <a:p>
            <a:r>
              <a:rPr lang="en-US" dirty="0"/>
              <a:t>Understanding the FS2SA APPROACH</a:t>
            </a: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CDB58-1A53-40B2-87AA-4B341FDB63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64" y="1912219"/>
            <a:ext cx="4699796" cy="389519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6440F-2079-4E9D-9F94-F453C49A88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94" y="1970042"/>
            <a:ext cx="4579609" cy="396234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42020-31C7-4782-96FD-9D280C0445CB}"/>
              </a:ext>
            </a:extLst>
          </p:cNvPr>
          <p:cNvSpPr txBox="1"/>
          <p:nvPr/>
        </p:nvSpPr>
        <p:spPr>
          <a:xfrm>
            <a:off x="2952432" y="1463848"/>
            <a:ext cx="18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Model</a:t>
            </a:r>
            <a:endParaRPr lang="en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BE9A1-B159-4A01-8D0B-0719884BFC83}"/>
              </a:ext>
            </a:extLst>
          </p:cNvPr>
          <p:cNvSpPr txBox="1"/>
          <p:nvPr/>
        </p:nvSpPr>
        <p:spPr>
          <a:xfrm>
            <a:off x="8414714" y="1480162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Simulator</a:t>
            </a:r>
            <a:endParaRPr lang="en-BE" dirty="0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6DC2C85E-09E1-4932-A255-6757D09268E4}"/>
              </a:ext>
            </a:extLst>
          </p:cNvPr>
          <p:cNvSpPr/>
          <p:nvPr/>
        </p:nvSpPr>
        <p:spPr>
          <a:xfrm rot="5400000">
            <a:off x="-538778" y="2102599"/>
            <a:ext cx="2667162" cy="1028997"/>
          </a:xfrm>
          <a:prstGeom prst="stripedRightArrow">
            <a:avLst>
              <a:gd name="adj1" fmla="val 52938"/>
              <a:gd name="adj2" fmla="val 4833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Analysis</a:t>
            </a:r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68DE7852-5FD7-4B1D-BB5A-50F1719F33C3}"/>
              </a:ext>
            </a:extLst>
          </p:cNvPr>
          <p:cNvSpPr/>
          <p:nvPr/>
        </p:nvSpPr>
        <p:spPr>
          <a:xfrm>
            <a:off x="1434517" y="1275302"/>
            <a:ext cx="3968573" cy="2675376"/>
          </a:xfrm>
          <a:prstGeom prst="flowChartProcess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F088207C-E3F6-4A7E-B3A3-A377C259113A}"/>
              </a:ext>
            </a:extLst>
          </p:cNvPr>
          <p:cNvSpPr/>
          <p:nvPr/>
        </p:nvSpPr>
        <p:spPr>
          <a:xfrm rot="5400000">
            <a:off x="-133563" y="4364547"/>
            <a:ext cx="1856732" cy="1028997"/>
          </a:xfrm>
          <a:prstGeom prst="stripedRightArrow">
            <a:avLst>
              <a:gd name="adj1" fmla="val 52938"/>
              <a:gd name="adj2" fmla="val 4833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PoC</a:t>
            </a:r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D49714-F087-4A0D-84FE-D40EF9859D1E}"/>
              </a:ext>
            </a:extLst>
          </p:cNvPr>
          <p:cNvSpPr/>
          <p:nvPr/>
        </p:nvSpPr>
        <p:spPr>
          <a:xfrm>
            <a:off x="5403090" y="1275301"/>
            <a:ext cx="1190657" cy="2667162"/>
          </a:xfrm>
          <a:prstGeom prst="rect">
            <a:avLst/>
          </a:prstGeom>
          <a:pattFill prst="wdDn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Data Overlap</a:t>
            </a: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(System Interfaces)</a:t>
            </a:r>
            <a:endParaRPr lang="en-BE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B2E72CD-5B4D-4D67-97EE-1E8780FCC17D}"/>
              </a:ext>
            </a:extLst>
          </p:cNvPr>
          <p:cNvSpPr/>
          <p:nvPr/>
        </p:nvSpPr>
        <p:spPr>
          <a:xfrm>
            <a:off x="3820419" y="3717235"/>
            <a:ext cx="931636" cy="8634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24A0D-1243-41C0-BCB6-8C51A78AAC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231441-B323-254A-A561-32CB6A9FE3A0}" type="datetime1">
              <a:rPr lang="fr-BE" smtClean="0"/>
              <a:pPr/>
              <a:t>14-04-23</a:t>
            </a:fld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A3096-C605-41A3-976C-779924019C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466" y="1253213"/>
            <a:ext cx="9360000" cy="894369"/>
          </a:xfrm>
        </p:spPr>
        <p:txBody>
          <a:bodyPr>
            <a:normAutofit/>
          </a:bodyPr>
          <a:lstStyle/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Virtual System Model from ECSS-E-TM-10-21 for various kinds of simulator</a:t>
            </a:r>
          </a:p>
          <a:p>
            <a:pPr lvl="1"/>
            <a:r>
              <a:rPr lang="en-US" dirty="0"/>
              <a:t>Simulation experience of the study consortium (SPB, TPZG, TAS, ADS)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DAA9F-1447-45E7-BB1B-5DE5D3F3A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SIMULATION NEEDS</a:t>
            </a:r>
            <a:endParaRPr lang="en-BE" dirty="0"/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97E99E2B-D1FD-4719-B576-51D7F181A6D6}"/>
              </a:ext>
            </a:extLst>
          </p:cNvPr>
          <p:cNvSpPr/>
          <p:nvPr/>
        </p:nvSpPr>
        <p:spPr>
          <a:xfrm>
            <a:off x="1694910" y="2739559"/>
            <a:ext cx="1426128" cy="894369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ECSS-E-TM-10-21</a:t>
            </a:r>
            <a:endParaRPr lang="en-BE" i="1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D6877C74-1F5B-4288-858A-46E4A69AD25C}"/>
              </a:ext>
            </a:extLst>
          </p:cNvPr>
          <p:cNvSpPr/>
          <p:nvPr/>
        </p:nvSpPr>
        <p:spPr>
          <a:xfrm>
            <a:off x="724183" y="4398399"/>
            <a:ext cx="2080470" cy="151840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Consortium simulation development experience</a:t>
            </a:r>
            <a:endParaRPr lang="en-BE" i="1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EBD97E-1B65-496B-829C-5AF8A8A2777C}"/>
              </a:ext>
            </a:extLst>
          </p:cNvPr>
          <p:cNvSpPr/>
          <p:nvPr/>
        </p:nvSpPr>
        <p:spPr>
          <a:xfrm>
            <a:off x="4827745" y="3897126"/>
            <a:ext cx="1080053" cy="47130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0B4C87DD-5230-4E64-ACDB-32A9A0DC6777}"/>
              </a:ext>
            </a:extLst>
          </p:cNvPr>
          <p:cNvSpPr/>
          <p:nvPr/>
        </p:nvSpPr>
        <p:spPr>
          <a:xfrm>
            <a:off x="6013819" y="4023963"/>
            <a:ext cx="1426128" cy="1328213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Simulation Model Needs</a:t>
            </a:r>
            <a:endParaRPr lang="en-B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400EA0BB-AAC5-4B6F-B49B-367356CD07F7}"/>
              </a:ext>
            </a:extLst>
          </p:cNvPr>
          <p:cNvSpPr/>
          <p:nvPr/>
        </p:nvSpPr>
        <p:spPr>
          <a:xfrm>
            <a:off x="5985885" y="2767511"/>
            <a:ext cx="1426128" cy="1113833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Simulator Needs</a:t>
            </a:r>
            <a:endParaRPr lang="en-B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Graphic 12" descr="Arrow Rotate right">
            <a:extLst>
              <a:ext uri="{FF2B5EF4-FFF2-40B4-BE49-F238E27FC236}">
                <a16:creationId xmlns:a16="http://schemas.microsoft.com/office/drawing/2014/main" id="{7B473244-6A18-47E0-8992-64BC2C68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7277" y="2808823"/>
            <a:ext cx="1398762" cy="1031210"/>
          </a:xfrm>
          <a:prstGeom prst="rect">
            <a:avLst/>
          </a:prstGeom>
        </p:spPr>
      </p:pic>
      <p:pic>
        <p:nvPicPr>
          <p:cNvPr id="15" name="Graphic 14" descr="Arrow Rotate right">
            <a:extLst>
              <a:ext uri="{FF2B5EF4-FFF2-40B4-BE49-F238E27FC236}">
                <a16:creationId xmlns:a16="http://schemas.microsoft.com/office/drawing/2014/main" id="{5FD37DF3-9B0C-4788-82D9-E43B57DE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89422" flipV="1">
            <a:off x="2822249" y="4513205"/>
            <a:ext cx="1667952" cy="922751"/>
          </a:xfrm>
          <a:prstGeom prst="rect">
            <a:avLst/>
          </a:prstGeom>
        </p:spPr>
      </p:pic>
      <p:pic>
        <p:nvPicPr>
          <p:cNvPr id="19" name="Graphic 18" descr="Gears">
            <a:extLst>
              <a:ext uri="{FF2B5EF4-FFF2-40B4-BE49-F238E27FC236}">
                <a16:creationId xmlns:a16="http://schemas.microsoft.com/office/drawing/2014/main" id="{A32CC595-A89A-46A2-9D41-6E81DB35F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7655" y="3701079"/>
            <a:ext cx="863403" cy="863403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4C966C4-4003-4911-8A04-69DCFAD01720}"/>
              </a:ext>
            </a:extLst>
          </p:cNvPr>
          <p:cNvSpPr txBox="1">
            <a:spLocks/>
          </p:cNvSpPr>
          <p:nvPr/>
        </p:nvSpPr>
        <p:spPr>
          <a:xfrm>
            <a:off x="7652756" y="2555650"/>
            <a:ext cx="3497402" cy="3186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1115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tabLst/>
              <a:defRPr sz="1800" b="0" i="0" kern="1200">
                <a:solidFill>
                  <a:srgbClr val="039B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400" b="0" i="0" kern="120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Spacecraft architecture and design documentation</a:t>
            </a:r>
          </a:p>
          <a:p>
            <a:r>
              <a:rPr lang="en-US" dirty="0"/>
              <a:t>Equipment unit documentation</a:t>
            </a:r>
          </a:p>
          <a:p>
            <a:r>
              <a:rPr lang="en-US" dirty="0"/>
              <a:t>Number of equipment unit instances</a:t>
            </a:r>
          </a:p>
          <a:p>
            <a:r>
              <a:rPr lang="en-US" dirty="0"/>
              <a:t>Equipment unit properties</a:t>
            </a:r>
          </a:p>
          <a:p>
            <a:r>
              <a:rPr lang="en-US" dirty="0"/>
              <a:t>Equipment unit interfaces (electrical, data), states, modes and behavior</a:t>
            </a:r>
          </a:p>
        </p:txBody>
      </p:sp>
    </p:spTree>
    <p:extLst>
      <p:ext uri="{BB962C8B-B14F-4D97-AF65-F5344CB8AC3E}">
        <p14:creationId xmlns:p14="http://schemas.microsoft.com/office/powerpoint/2010/main" val="4154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24A0D-1243-41C0-BCB6-8C51A78AAC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231441-B323-254A-A561-32CB6A9FE3A0}" type="datetime1">
              <a:rPr lang="fr-BE" smtClean="0"/>
              <a:pPr/>
              <a:t>14-04-23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DAA9F-1447-45E7-BB1B-5DE5D3F3A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66" y="393984"/>
            <a:ext cx="10801226" cy="677108"/>
          </a:xfrm>
        </p:spPr>
        <p:txBody>
          <a:bodyPr/>
          <a:lstStyle/>
          <a:p>
            <a:r>
              <a:rPr lang="en-US" dirty="0"/>
              <a:t>EQUIPMENT UNIT AND SYSTEM INFORMATION</a:t>
            </a:r>
            <a:endParaRPr lang="en-B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F1D524-ACFD-4F50-BF68-7EE0A39AA8AB}"/>
              </a:ext>
            </a:extLst>
          </p:cNvPr>
          <p:cNvSpPr/>
          <p:nvPr/>
        </p:nvSpPr>
        <p:spPr>
          <a:xfrm>
            <a:off x="900692" y="3642346"/>
            <a:ext cx="2432807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SAVOIR-EDS</a:t>
            </a:r>
            <a:endParaRPr lang="en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7F4B7A-773B-4F80-9577-543E8A208CBB}"/>
              </a:ext>
            </a:extLst>
          </p:cNvPr>
          <p:cNvSpPr/>
          <p:nvPr/>
        </p:nvSpPr>
        <p:spPr>
          <a:xfrm>
            <a:off x="945386" y="2541791"/>
            <a:ext cx="2432807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CAPELLA</a:t>
            </a:r>
            <a:endParaRPr lang="en-BE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15C0A98-B4BC-491E-9F33-5504A559E212}"/>
              </a:ext>
            </a:extLst>
          </p:cNvPr>
          <p:cNvSpPr/>
          <p:nvPr/>
        </p:nvSpPr>
        <p:spPr>
          <a:xfrm>
            <a:off x="3551582" y="2763337"/>
            <a:ext cx="1080053" cy="47130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68FDCD9-A577-44FC-A5F1-1D9DE0B0EF54}"/>
              </a:ext>
            </a:extLst>
          </p:cNvPr>
          <p:cNvSpPr/>
          <p:nvPr/>
        </p:nvSpPr>
        <p:spPr>
          <a:xfrm>
            <a:off x="3551582" y="3980907"/>
            <a:ext cx="1080053" cy="4713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01FE64-B96D-4CC4-9E9A-3FA790E905FB}"/>
              </a:ext>
            </a:extLst>
          </p:cNvPr>
          <p:cNvSpPr/>
          <p:nvPr/>
        </p:nvSpPr>
        <p:spPr>
          <a:xfrm>
            <a:off x="4696679" y="3659386"/>
            <a:ext cx="2432807" cy="11143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Equipment Unit Information</a:t>
            </a:r>
            <a:endParaRPr lang="en-B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923FA-C20F-42DF-8892-900871178D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54164" y="2604948"/>
            <a:ext cx="3798149" cy="914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system and equipment unit information is modelled in CAPELLA?</a:t>
            </a:r>
            <a:endParaRPr lang="en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6A8201-B0C8-4473-ADBD-A13CD1A67429}"/>
              </a:ext>
            </a:extLst>
          </p:cNvPr>
          <p:cNvSpPr/>
          <p:nvPr/>
        </p:nvSpPr>
        <p:spPr>
          <a:xfrm>
            <a:off x="4696679" y="2487927"/>
            <a:ext cx="2432807" cy="1031421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System Information</a:t>
            </a:r>
            <a:endParaRPr lang="en-B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0BEF9C-7359-4D3A-ACEE-2FB694D3B395}"/>
              </a:ext>
            </a:extLst>
          </p:cNvPr>
          <p:cNvSpPr txBox="1">
            <a:spLocks/>
          </p:cNvSpPr>
          <p:nvPr/>
        </p:nvSpPr>
        <p:spPr>
          <a:xfrm>
            <a:off x="7254164" y="3977787"/>
            <a:ext cx="3579487" cy="80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1115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tabLst/>
              <a:defRPr sz="1800" b="0" i="0" kern="1200">
                <a:solidFill>
                  <a:srgbClr val="039B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b="0" i="0" kern="120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What equipment unit information is modelled in SAVOIR-EDS?</a:t>
            </a:r>
          </a:p>
        </p:txBody>
      </p:sp>
    </p:spTree>
    <p:extLst>
      <p:ext uri="{BB962C8B-B14F-4D97-AF65-F5344CB8AC3E}">
        <p14:creationId xmlns:p14="http://schemas.microsoft.com/office/powerpoint/2010/main" val="25594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1C8983-E6A0-4A62-9541-A3E286438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241" y="400734"/>
            <a:ext cx="9360000" cy="677108"/>
          </a:xfrm>
        </p:spPr>
        <p:txBody>
          <a:bodyPr/>
          <a:lstStyle/>
          <a:p>
            <a:r>
              <a:rPr lang="en-US" dirty="0"/>
              <a:t>Mapping MBSE - Simulation</a:t>
            </a:r>
            <a:endParaRPr lang="en-B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07D37F-9214-4CBF-8D76-A02E48806BB4}"/>
              </a:ext>
            </a:extLst>
          </p:cNvPr>
          <p:cNvSpPr/>
          <p:nvPr/>
        </p:nvSpPr>
        <p:spPr>
          <a:xfrm>
            <a:off x="8618523" y="2137458"/>
            <a:ext cx="2432807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SSRA</a:t>
            </a:r>
            <a:endParaRPr lang="en-B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D52BD-08E1-4045-9B23-DAECF300E4D9}"/>
              </a:ext>
            </a:extLst>
          </p:cNvPr>
          <p:cNvSpPr/>
          <p:nvPr/>
        </p:nvSpPr>
        <p:spPr>
          <a:xfrm>
            <a:off x="1947614" y="2950088"/>
            <a:ext cx="2432807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SAVOIR-EDS</a:t>
            </a:r>
            <a:endParaRPr lang="en-B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25ABCB-B037-441D-843D-BF9D99E4595D}"/>
              </a:ext>
            </a:extLst>
          </p:cNvPr>
          <p:cNvSpPr/>
          <p:nvPr/>
        </p:nvSpPr>
        <p:spPr>
          <a:xfrm>
            <a:off x="1992308" y="1849533"/>
            <a:ext cx="2432807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CAPELLA</a:t>
            </a:r>
            <a:endParaRPr lang="en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B0C87B-DAD4-4E17-BB20-EDC92FAD995F}"/>
              </a:ext>
            </a:extLst>
          </p:cNvPr>
          <p:cNvSpPr/>
          <p:nvPr/>
        </p:nvSpPr>
        <p:spPr>
          <a:xfrm>
            <a:off x="1879462" y="4151425"/>
            <a:ext cx="2432807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SSO MBSE (</a:t>
            </a:r>
            <a:r>
              <a:rPr lang="en-US" dirty="0" err="1"/>
              <a:t>OSMoSE</a:t>
            </a:r>
            <a:r>
              <a:rPr lang="en-US" dirty="0"/>
              <a:t> )</a:t>
            </a:r>
            <a:endParaRPr lang="en-BE" sz="3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713BDB-C048-4322-9D57-5C541EE99297}"/>
              </a:ext>
            </a:extLst>
          </p:cNvPr>
          <p:cNvGrpSpPr/>
          <p:nvPr/>
        </p:nvGrpSpPr>
        <p:grpSpPr>
          <a:xfrm>
            <a:off x="5201082" y="2852257"/>
            <a:ext cx="2811806" cy="2542727"/>
            <a:chOff x="5648588" y="3623484"/>
            <a:chExt cx="2364299" cy="17715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299998-B27B-424C-98F3-EE1EC46A2F83}"/>
                </a:ext>
              </a:extLst>
            </p:cNvPr>
            <p:cNvSpPr/>
            <p:nvPr/>
          </p:nvSpPr>
          <p:spPr>
            <a:xfrm>
              <a:off x="5648588" y="3625713"/>
              <a:ext cx="2364299" cy="176927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Mapping?</a:t>
              </a:r>
              <a:endParaRPr lang="en-BE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1" name="Graphic 10" descr="Puzzle pieces">
              <a:extLst>
                <a:ext uri="{FF2B5EF4-FFF2-40B4-BE49-F238E27FC236}">
                  <a16:creationId xmlns:a16="http://schemas.microsoft.com/office/drawing/2014/main" id="{34E890DF-57FB-4FB4-AB02-9D118FDC7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67305" y="3623484"/>
              <a:ext cx="1542177" cy="154217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Graphic 12" descr="Arrow Rotate right">
            <a:extLst>
              <a:ext uri="{FF2B5EF4-FFF2-40B4-BE49-F238E27FC236}">
                <a16:creationId xmlns:a16="http://schemas.microsoft.com/office/drawing/2014/main" id="{0F07935A-BE0B-4AD5-86C5-1CFB485C4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115" y="1612954"/>
            <a:ext cx="1398762" cy="1398762"/>
          </a:xfrm>
          <a:prstGeom prst="rect">
            <a:avLst/>
          </a:prstGeom>
        </p:spPr>
      </p:pic>
      <p:pic>
        <p:nvPicPr>
          <p:cNvPr id="15" name="Graphic 14" descr="Arrow Rotate left">
            <a:extLst>
              <a:ext uri="{FF2B5EF4-FFF2-40B4-BE49-F238E27FC236}">
                <a16:creationId xmlns:a16="http://schemas.microsoft.com/office/drawing/2014/main" id="{7AA63484-7D42-41DA-BD2C-B8C52C6C0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71678" y="1577130"/>
            <a:ext cx="1834075" cy="1398762"/>
          </a:xfrm>
          <a:prstGeom prst="rect">
            <a:avLst/>
          </a:prstGeom>
        </p:spPr>
      </p:pic>
      <p:pic>
        <p:nvPicPr>
          <p:cNvPr id="17" name="Graphic 16" descr="Arrow Slight curve">
            <a:extLst>
              <a:ext uri="{FF2B5EF4-FFF2-40B4-BE49-F238E27FC236}">
                <a16:creationId xmlns:a16="http://schemas.microsoft.com/office/drawing/2014/main" id="{6D2E8736-9465-4DA2-84A9-6963DBEF3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2314" y="3157050"/>
            <a:ext cx="914400" cy="914400"/>
          </a:xfrm>
          <a:prstGeom prst="rect">
            <a:avLst/>
          </a:prstGeom>
        </p:spPr>
      </p:pic>
      <p:pic>
        <p:nvPicPr>
          <p:cNvPr id="18" name="Graphic 17" descr="Arrow Slight curve">
            <a:extLst>
              <a:ext uri="{FF2B5EF4-FFF2-40B4-BE49-F238E27FC236}">
                <a16:creationId xmlns:a16="http://schemas.microsoft.com/office/drawing/2014/main" id="{E53B7F29-172F-4FF3-9B61-18AA7FE81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97945" y="4311375"/>
            <a:ext cx="914400" cy="914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B50384-9815-4F36-BEB4-6290A05DD5CF}"/>
              </a:ext>
            </a:extLst>
          </p:cNvPr>
          <p:cNvSpPr/>
          <p:nvPr/>
        </p:nvSpPr>
        <p:spPr>
          <a:xfrm>
            <a:off x="912994" y="4850104"/>
            <a:ext cx="1398526" cy="691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ORM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Inside</a:t>
            </a:r>
            <a:endParaRPr lang="en-B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15233D-6BD3-4FC4-9DBE-E62DAF237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466" y="1253214"/>
            <a:ext cx="4688252" cy="1555266"/>
          </a:xfrm>
        </p:spPr>
        <p:txBody>
          <a:bodyPr/>
          <a:lstStyle/>
          <a:p>
            <a:r>
              <a:rPr lang="en-US" dirty="0"/>
              <a:t>Entity Types</a:t>
            </a:r>
          </a:p>
          <a:p>
            <a:r>
              <a:rPr lang="en-US" dirty="0"/>
              <a:t>Value Types</a:t>
            </a:r>
          </a:p>
          <a:p>
            <a:r>
              <a:rPr lang="en-US" dirty="0"/>
              <a:t>Fact Types: relationships between Entity Types/Value Types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BAE79-62C7-4BF1-8319-C7388AEE1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66" y="393984"/>
            <a:ext cx="9886826" cy="677108"/>
          </a:xfrm>
        </p:spPr>
        <p:txBody>
          <a:bodyPr/>
          <a:lstStyle/>
          <a:p>
            <a:r>
              <a:rPr lang="en-US" dirty="0"/>
              <a:t>Introduction to Object Role Modelling (ORM)</a:t>
            </a: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DF6A0-C245-4A2C-93AF-F34F5AB80A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89" y="2808479"/>
            <a:ext cx="4042748" cy="324442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044D9-1E85-4E90-81F0-418E91BD08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35" y="2827707"/>
            <a:ext cx="3262761" cy="3850759"/>
          </a:xfrm>
          <a:prstGeom prst="rect">
            <a:avLst/>
          </a:prstGeom>
          <a:noFill/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E67A7E5-F5F9-4469-93C6-C0433B5EB1F1}"/>
              </a:ext>
            </a:extLst>
          </p:cNvPr>
          <p:cNvSpPr txBox="1">
            <a:spLocks/>
          </p:cNvSpPr>
          <p:nvPr/>
        </p:nvSpPr>
        <p:spPr>
          <a:xfrm>
            <a:off x="5865803" y="1183346"/>
            <a:ext cx="5038631" cy="187604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1115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tabLst/>
              <a:defRPr sz="1800" b="0" i="0" kern="1200">
                <a:solidFill>
                  <a:srgbClr val="039B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400" b="0" i="0" kern="120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>
                    <a:lumMod val="50000"/>
                  </a:schemeClr>
                </a:solidFill>
                <a:latin typeface="DINOT" panose="020B0504020101020102" pitchFamily="34" charset="77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None/>
            </a:pPr>
            <a:r>
              <a:rPr lang="en-US" dirty="0"/>
              <a:t>Conceptual Model defines concepts part of the universe of discourse</a:t>
            </a:r>
          </a:p>
          <a:p>
            <a:pPr marL="6350" indent="0">
              <a:buNone/>
            </a:pPr>
            <a:r>
              <a:rPr lang="en-US" dirty="0">
                <a:sym typeface="Wingdings" panose="05000000000000000000" pitchFamily="2" charset="2"/>
              </a:rPr>
              <a:t> Logical Model: tables definitions for a relational database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Physical Model: tables are populated with data instantiating the concepts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82F7E8-CCD8-4EBE-889B-004B27EC2B7F}"/>
              </a:ext>
            </a:extLst>
          </p:cNvPr>
          <p:cNvSpPr txBox="1"/>
          <p:nvPr/>
        </p:nvSpPr>
        <p:spPr>
          <a:xfrm>
            <a:off x="4773831" y="5868239"/>
            <a:ext cx="7489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 dirty="0"/>
              <a:t>Source: Wikipedia</a:t>
            </a:r>
            <a:endParaRPr lang="en-BE" sz="600" i="1" dirty="0"/>
          </a:p>
        </p:txBody>
      </p:sp>
    </p:spTree>
    <p:extLst>
      <p:ext uri="{BB962C8B-B14F-4D97-AF65-F5344CB8AC3E}">
        <p14:creationId xmlns:p14="http://schemas.microsoft.com/office/powerpoint/2010/main" val="207080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EA8475-827F-4647-AE93-47B168924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516036"/>
              </p:ext>
            </p:extLst>
          </p:nvPr>
        </p:nvGraphicFramePr>
        <p:xfrm>
          <a:off x="2098172" y="185510"/>
          <a:ext cx="7651102" cy="5817376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573287">
                  <a:extLst>
                    <a:ext uri="{9D8B030D-6E8A-4147-A177-3AD203B41FA5}">
                      <a16:colId xmlns:a16="http://schemas.microsoft.com/office/drawing/2014/main" val="3421710013"/>
                    </a:ext>
                  </a:extLst>
                </a:gridCol>
                <a:gridCol w="2477530">
                  <a:extLst>
                    <a:ext uri="{9D8B030D-6E8A-4147-A177-3AD203B41FA5}">
                      <a16:colId xmlns:a16="http://schemas.microsoft.com/office/drawing/2014/main" val="2783326296"/>
                    </a:ext>
                  </a:extLst>
                </a:gridCol>
                <a:gridCol w="1577260">
                  <a:extLst>
                    <a:ext uri="{9D8B030D-6E8A-4147-A177-3AD203B41FA5}">
                      <a16:colId xmlns:a16="http://schemas.microsoft.com/office/drawing/2014/main" val="846417298"/>
                    </a:ext>
                  </a:extLst>
                </a:gridCol>
                <a:gridCol w="2023025">
                  <a:extLst>
                    <a:ext uri="{9D8B030D-6E8A-4147-A177-3AD203B41FA5}">
                      <a16:colId xmlns:a16="http://schemas.microsoft.com/office/drawing/2014/main" val="2068241868"/>
                    </a:ext>
                  </a:extLst>
                </a:gridCol>
              </a:tblGrid>
              <a:tr h="193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Capella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SAVOIR-EDS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SSO MBSE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SSRA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5766240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Data Types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EngineeringData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BE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ValueType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1889440"/>
                  </a:ext>
                </a:extLst>
              </a:tr>
              <a:tr h="37170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PhysicalComponent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BE" sz="1000" dirty="0" err="1">
                          <a:effectLst/>
                        </a:rPr>
                        <a:t>BehaviouralView</a:t>
                      </a:r>
                      <a:r>
                        <a:rPr lang="en-BE" sz="1000" dirty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Equipment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 Component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EquipmentModel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9004355"/>
                  </a:ext>
                </a:extLst>
              </a:tr>
              <a:tr h="142477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err="1">
                          <a:effectLst/>
                        </a:rPr>
                        <a:t>ComponentPort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err="1">
                          <a:effectLst/>
                        </a:rPr>
                        <a:t>PhysicalPort</a:t>
                      </a:r>
                      <a:endParaRPr lang="en-BE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ElectricalView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Interface End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Bus Signal Type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EngineeringData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</a:t>
                      </a:r>
                      <a:r>
                        <a:rPr lang="en-US" sz="1000" dirty="0" err="1">
                          <a:effectLst/>
                        </a:rPr>
                        <a:t>NetworkPacket</a:t>
                      </a:r>
                      <a:r>
                        <a:rPr lang="en-US" sz="1000" dirty="0">
                          <a:effectLst/>
                        </a:rPr>
                        <a:t> and Component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</a:t>
                      </a:r>
                      <a:r>
                        <a:rPr lang="en-US" sz="1000" dirty="0" err="1">
                          <a:effectLst/>
                        </a:rPr>
                        <a:t>AnalogEngineeringParameter</a:t>
                      </a:r>
                      <a:endParaRPr lang="en-BE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</a:t>
                      </a:r>
                      <a:r>
                        <a:rPr lang="en-US" sz="1000" dirty="0" err="1">
                          <a:effectLst/>
                        </a:rPr>
                        <a:t>DigitalEngineeringParameter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ComponentPort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 Port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SystemIFLayerModel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62336"/>
                  </a:ext>
                </a:extLst>
              </a:tr>
              <a:tr h="60373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StateMachine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BehaviouralView/ 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StateMachine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Modes and Transitions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StateMachine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OperationalModel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8282563"/>
                  </a:ext>
                </a:extLst>
              </a:tr>
              <a:tr h="22458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LocalFunction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PhysicalFunction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Behavioural View/Functional Behaviour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Functional View/External or Internal Signals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Functional View/Functional Data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Power View/ PowerConsumptionInEquipmentMode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Power View/ PowerDissipationInEquipmentMode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Function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CoreFunctionalModel</a:t>
                      </a:r>
                      <a:endParaRPr lang="en-BE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1263544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Actor or LogicalActor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N/A</a:t>
                      </a:r>
                      <a:endParaRPr lang="en-B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Actor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PhysicalModel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4906807"/>
                  </a:ext>
                </a:extLst>
              </a:tr>
              <a:tr h="193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BE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N/A</a:t>
                      </a:r>
                      <a:endParaRPr lang="en-B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BE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Central Solver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3047581"/>
                  </a:ext>
                </a:extLst>
              </a:tr>
              <a:tr h="39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PropertyValue</a:t>
                      </a:r>
                      <a:endParaRPr lang="en-BE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PropertyValueGroup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EngineeringData</a:t>
                      </a:r>
                      <a:endParaRPr lang="en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BE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SimVarDefinition</a:t>
                      </a:r>
                      <a:r>
                        <a:rPr lang="en-US" sz="1000" dirty="0">
                          <a:effectLst/>
                        </a:rPr>
                        <a:t> (type VT_PARAMETER)</a:t>
                      </a:r>
                      <a:endParaRPr lang="en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976336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8A23A-F6B7-4EF6-9355-10A46694C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-1298872" y="2841907"/>
            <a:ext cx="4518867" cy="677108"/>
          </a:xfrm>
        </p:spPr>
        <p:txBody>
          <a:bodyPr/>
          <a:lstStyle/>
          <a:p>
            <a:r>
              <a:rPr lang="en-US" dirty="0"/>
              <a:t>Mapping results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585677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SPACEBEL_PPT_CLEAR-Restricted.pptx" id="{CAB311F3-BEE5-49AD-92D5-EBBFB1EE316E}" vid="{BE78811D-44C7-45D0-BB1D-D24462DF0C6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2FB0B20523C44BFA1F9DF857C02A7" ma:contentTypeVersion="" ma:contentTypeDescription="Create a new document." ma:contentTypeScope="" ma:versionID="45e219320d7339e42ca29409c6cb2a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ee31bf3426683701f204897437384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0DF8D2-CEB1-40B0-BCC6-A23B4442C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73AACA-A927-4F53-984F-F0CB0073F76D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FE5BA89-C1CF-4D2C-A0C0-2455ECD74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2021-SPACEBEL_PPT_CLEAR-Restricted</Template>
  <TotalTime>2968</TotalTime>
  <Words>1083</Words>
  <Application>Microsoft Office PowerPoint</Application>
  <PresentationFormat>Widescreen</PresentationFormat>
  <Paragraphs>289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DIN Condensed</vt:lpstr>
      <vt:lpstr>DINOT</vt:lpstr>
      <vt:lpstr>Tahoma</vt:lpstr>
      <vt:lpstr>Times New Roman</vt:lpstr>
      <vt:lpstr>Wingdings</vt:lpstr>
      <vt:lpstr>Thème Office</vt:lpstr>
      <vt:lpstr>SESP@ESTEC - 14/04/2023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FS2SA Final Presentation</dc:title>
  <dc:creator>Hien Thong Pham</dc:creator>
  <cp:lastModifiedBy>Hien Thong Pham</cp:lastModifiedBy>
  <cp:revision>241</cp:revision>
  <dcterms:created xsi:type="dcterms:W3CDTF">2021-09-23T11:42:14Z</dcterms:created>
  <dcterms:modified xsi:type="dcterms:W3CDTF">2023-04-14T08:24:45Z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0x01010053B2FB0B20523C44BFA1F9DF857C02A7</vt:lpwstr>
  </property>
</Properties>
</file>