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73" r:id="rId4"/>
    <p:sldMasterId id="2147483686" r:id="rId5"/>
  </p:sldMasterIdLst>
  <p:notesMasterIdLst>
    <p:notesMasterId r:id="rId38"/>
  </p:notesMasterIdLst>
  <p:handoutMasterIdLst>
    <p:handoutMasterId r:id="rId39"/>
  </p:handoutMasterIdLst>
  <p:sldIdLst>
    <p:sldId id="256" r:id="rId6"/>
    <p:sldId id="257" r:id="rId7"/>
    <p:sldId id="348" r:id="rId8"/>
    <p:sldId id="342" r:id="rId9"/>
    <p:sldId id="343" r:id="rId10"/>
    <p:sldId id="344" r:id="rId11"/>
    <p:sldId id="357" r:id="rId12"/>
    <p:sldId id="355" r:id="rId13"/>
    <p:sldId id="358" r:id="rId14"/>
    <p:sldId id="350" r:id="rId15"/>
    <p:sldId id="359" r:id="rId16"/>
    <p:sldId id="360" r:id="rId17"/>
    <p:sldId id="366" r:id="rId18"/>
    <p:sldId id="367" r:id="rId19"/>
    <p:sldId id="368" r:id="rId20"/>
    <p:sldId id="369" r:id="rId21"/>
    <p:sldId id="370" r:id="rId22"/>
    <p:sldId id="371" r:id="rId23"/>
    <p:sldId id="372" r:id="rId24"/>
    <p:sldId id="373" r:id="rId25"/>
    <p:sldId id="374" r:id="rId26"/>
    <p:sldId id="375" r:id="rId27"/>
    <p:sldId id="376" r:id="rId28"/>
    <p:sldId id="377" r:id="rId29"/>
    <p:sldId id="277" r:id="rId30"/>
    <p:sldId id="356" r:id="rId31"/>
    <p:sldId id="362" r:id="rId32"/>
    <p:sldId id="363" r:id="rId33"/>
    <p:sldId id="365" r:id="rId34"/>
    <p:sldId id="345" r:id="rId35"/>
    <p:sldId id="364" r:id="rId36"/>
    <p:sldId id="361"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8FA33F-10AD-34E6-B460-BD6CB218EBCA}" name="Alessio MATTIONI" initials="AM" userId="S::AMA10@RINA.ORG::9d400a26-0119-41b7-b75d-4bf915f8103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mberto MARTINI" initials="UM" lastIdx="3" clrIdx="0">
    <p:extLst>
      <p:ext uri="{19B8F6BF-5375-455C-9EA6-DF929625EA0E}">
        <p15:presenceInfo xmlns:p15="http://schemas.microsoft.com/office/powerpoint/2012/main" userId="S::UMMAR@rina.org::cfa7871e-9db1-43f9-aca7-fd735f663f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799B1"/>
    <a:srgbClr val="FFFFCC"/>
    <a:srgbClr val="66FF66"/>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FD7F56-5B63-42AC-BCB9-6A3294068819}" v="79" dt="2022-10-12T10:21:16.5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519873-8138-4F99-A43D-400816A15924}"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18FD810F-F38D-47B5-9948-835A1773AC63}">
      <dgm:prSet phldrT="[Testo]" custT="1"/>
      <dgm:spPr>
        <a:solidFill>
          <a:schemeClr val="accent1">
            <a:lumMod val="20000"/>
            <a:lumOff val="80000"/>
          </a:schemeClr>
        </a:solidFill>
      </dgm:spPr>
      <dgm:t>
        <a:bodyPr/>
        <a:lstStyle/>
        <a:p>
          <a:r>
            <a:rPr lang="it-IT" sz="1600" b="1" dirty="0"/>
            <a:t>Solid-state </a:t>
          </a:r>
          <a:r>
            <a:rPr lang="it-IT" sz="1600" b="1" dirty="0" err="1"/>
            <a:t>microwave</a:t>
          </a:r>
          <a:r>
            <a:rPr lang="it-IT" sz="1600" b="1" dirty="0"/>
            <a:t> generator (</a:t>
          </a:r>
          <a:r>
            <a:rPr lang="en-GB" sz="1600" b="1" dirty="0">
              <a:effectLst/>
            </a:rPr>
            <a:t>LEANGEN-2450M-500-M)</a:t>
          </a:r>
          <a:endParaRPr lang="it-IT" sz="1600" b="1" dirty="0"/>
        </a:p>
        <a:p>
          <a:endParaRPr lang="en-GB" sz="1900" dirty="0"/>
        </a:p>
      </dgm:t>
    </dgm:pt>
    <dgm:pt modelId="{ACE0D0AD-CB11-43ED-BE63-0652291E34DB}" type="parTrans" cxnId="{C36EB7E1-B377-430E-AF9A-70129A693931}">
      <dgm:prSet/>
      <dgm:spPr/>
      <dgm:t>
        <a:bodyPr/>
        <a:lstStyle/>
        <a:p>
          <a:endParaRPr lang="en-GB"/>
        </a:p>
      </dgm:t>
    </dgm:pt>
    <dgm:pt modelId="{5B6DA877-48F8-4833-BD64-121C2A158FE7}" type="sibTrans" cxnId="{C36EB7E1-B377-430E-AF9A-70129A693931}">
      <dgm:prSet/>
      <dgm:spPr/>
      <dgm:t>
        <a:bodyPr/>
        <a:lstStyle/>
        <a:p>
          <a:endParaRPr lang="en-GB"/>
        </a:p>
      </dgm:t>
    </dgm:pt>
    <dgm:pt modelId="{84204E76-B196-411A-8095-8394F8F80C2F}">
      <dgm:prSet phldrT="[Testo]" custT="1"/>
      <dgm:spPr>
        <a:solidFill>
          <a:srgbClr val="FF3F3F"/>
        </a:solidFill>
      </dgm:spPr>
      <dgm:t>
        <a:bodyPr/>
        <a:lstStyle/>
        <a:p>
          <a:pPr algn="ctr"/>
          <a:r>
            <a:rPr lang="it-IT" sz="1300" dirty="0"/>
            <a:t>CRITICAL POINT:</a:t>
          </a:r>
          <a:endParaRPr lang="en-GB" sz="1300" dirty="0"/>
        </a:p>
      </dgm:t>
    </dgm:pt>
    <dgm:pt modelId="{62C2BB31-9A77-410E-BFBA-93E8EBBCFC60}" type="parTrans" cxnId="{05AE1A23-8F21-4C9B-831D-45D9BCEF7225}">
      <dgm:prSet/>
      <dgm:spPr/>
      <dgm:t>
        <a:bodyPr/>
        <a:lstStyle/>
        <a:p>
          <a:endParaRPr lang="en-GB"/>
        </a:p>
      </dgm:t>
    </dgm:pt>
    <dgm:pt modelId="{769B6FD2-B93C-4D3C-BBF9-A597A20C0F99}" type="sibTrans" cxnId="{05AE1A23-8F21-4C9B-831D-45D9BCEF7225}">
      <dgm:prSet/>
      <dgm:spPr/>
      <dgm:t>
        <a:bodyPr/>
        <a:lstStyle/>
        <a:p>
          <a:endParaRPr lang="en-GB"/>
        </a:p>
      </dgm:t>
    </dgm:pt>
    <dgm:pt modelId="{79D4700D-5133-4B54-97A0-07B8825A329D}">
      <dgm:prSet phldrT="[Testo]" custT="1"/>
      <dgm:spPr>
        <a:solidFill>
          <a:srgbClr val="00B050"/>
        </a:solidFill>
      </dgm:spPr>
      <dgm:t>
        <a:bodyPr/>
        <a:lstStyle/>
        <a:p>
          <a:pPr algn="ctr"/>
          <a:r>
            <a:rPr lang="it-IT" sz="1300" dirty="0"/>
            <a:t>POSSIBLE SOLUTION:</a:t>
          </a:r>
          <a:endParaRPr lang="en-GB" sz="1300" dirty="0"/>
        </a:p>
      </dgm:t>
    </dgm:pt>
    <dgm:pt modelId="{8BA622BA-EFD5-4FF5-9018-3ACDB5B5353D}" type="parTrans" cxnId="{3CE49627-01AE-40E0-B7A1-58C8F2F48DCF}">
      <dgm:prSet/>
      <dgm:spPr/>
      <dgm:t>
        <a:bodyPr/>
        <a:lstStyle/>
        <a:p>
          <a:endParaRPr lang="en-GB"/>
        </a:p>
      </dgm:t>
    </dgm:pt>
    <dgm:pt modelId="{DDF4DAFE-C7CD-42CA-8103-05A2D8EF49D3}" type="sibTrans" cxnId="{3CE49627-01AE-40E0-B7A1-58C8F2F48DCF}">
      <dgm:prSet/>
      <dgm:spPr/>
      <dgm:t>
        <a:bodyPr/>
        <a:lstStyle/>
        <a:p>
          <a:endParaRPr lang="en-GB"/>
        </a:p>
      </dgm:t>
    </dgm:pt>
    <dgm:pt modelId="{58CF5722-1B3B-4384-80E6-7B415FD1014A}">
      <dgm:prSet phldrT="[Testo]" custT="1"/>
      <dgm:spPr>
        <a:solidFill>
          <a:schemeClr val="accent1">
            <a:lumMod val="20000"/>
            <a:lumOff val="80000"/>
          </a:schemeClr>
        </a:solidFill>
      </dgm:spPr>
      <dgm:t>
        <a:bodyPr/>
        <a:lstStyle/>
        <a:p>
          <a:r>
            <a:rPr lang="en-US" sz="1600" b="1" dirty="0" err="1">
              <a:effectLst/>
            </a:rPr>
            <a:t>Genmitsu</a:t>
          </a:r>
          <a:r>
            <a:rPr lang="en-US" sz="1600" b="1" dirty="0">
              <a:effectLst/>
            </a:rPr>
            <a:t> 3018 PRO DIY Mini, 3-axes CNC</a:t>
          </a:r>
          <a:endParaRPr lang="en-GB" sz="1600" b="1" dirty="0"/>
        </a:p>
      </dgm:t>
    </dgm:pt>
    <dgm:pt modelId="{03E3DF79-51A3-4811-9730-CAB90C466FC0}" type="parTrans" cxnId="{D7614651-AE77-4EF5-BB40-4831092BC47C}">
      <dgm:prSet/>
      <dgm:spPr/>
      <dgm:t>
        <a:bodyPr/>
        <a:lstStyle/>
        <a:p>
          <a:endParaRPr lang="en-GB"/>
        </a:p>
      </dgm:t>
    </dgm:pt>
    <dgm:pt modelId="{774211B6-0CCF-427C-B8CF-5C5D087E6868}" type="sibTrans" cxnId="{D7614651-AE77-4EF5-BB40-4831092BC47C}">
      <dgm:prSet/>
      <dgm:spPr/>
      <dgm:t>
        <a:bodyPr/>
        <a:lstStyle/>
        <a:p>
          <a:endParaRPr lang="en-GB"/>
        </a:p>
      </dgm:t>
    </dgm:pt>
    <dgm:pt modelId="{A1B34ED1-2006-4707-BF49-01FB6073C445}">
      <dgm:prSet phldrT="[Testo]" custT="1"/>
      <dgm:spPr>
        <a:solidFill>
          <a:srgbClr val="FF3F3F"/>
        </a:solidFill>
      </dgm:spPr>
      <dgm:t>
        <a:bodyPr/>
        <a:lstStyle/>
        <a:p>
          <a:pPr algn="ctr"/>
          <a:r>
            <a:rPr lang="it-IT" sz="1300" dirty="0"/>
            <a:t>CRITICAL POINT:</a:t>
          </a:r>
        </a:p>
      </dgm:t>
    </dgm:pt>
    <dgm:pt modelId="{6A154AF2-14ED-4214-8BEA-B3ADF7CDCFA6}" type="parTrans" cxnId="{7A568738-2F4F-4E2D-A703-FD15C166B95B}">
      <dgm:prSet/>
      <dgm:spPr/>
      <dgm:t>
        <a:bodyPr/>
        <a:lstStyle/>
        <a:p>
          <a:endParaRPr lang="en-GB"/>
        </a:p>
      </dgm:t>
    </dgm:pt>
    <dgm:pt modelId="{713AF68A-3258-429F-AB86-A55C00E59165}" type="sibTrans" cxnId="{7A568738-2F4F-4E2D-A703-FD15C166B95B}">
      <dgm:prSet/>
      <dgm:spPr/>
      <dgm:t>
        <a:bodyPr/>
        <a:lstStyle/>
        <a:p>
          <a:endParaRPr lang="en-GB"/>
        </a:p>
      </dgm:t>
    </dgm:pt>
    <dgm:pt modelId="{C8D2397E-F0DF-47B9-956C-92219DFECB58}">
      <dgm:prSet phldrT="[Testo]" custT="1"/>
      <dgm:spPr>
        <a:solidFill>
          <a:srgbClr val="FF3F3F"/>
        </a:solidFill>
      </dgm:spPr>
      <dgm:t>
        <a:bodyPr/>
        <a:lstStyle/>
        <a:p>
          <a:pPr algn="l"/>
          <a:r>
            <a:rPr lang="en-GB" sz="1300" dirty="0">
              <a:effectLst/>
            </a:rPr>
            <a:t>Lack of a system to print 3D parts </a:t>
          </a:r>
          <a:endParaRPr lang="en-GB" sz="1300" dirty="0"/>
        </a:p>
      </dgm:t>
    </dgm:pt>
    <dgm:pt modelId="{D04E27F5-9709-4A42-A102-848746AF5FA7}" type="parTrans" cxnId="{D3E3B806-46D8-4055-A25F-8967EFA0DCB7}">
      <dgm:prSet/>
      <dgm:spPr/>
      <dgm:t>
        <a:bodyPr/>
        <a:lstStyle/>
        <a:p>
          <a:endParaRPr lang="en-GB"/>
        </a:p>
      </dgm:t>
    </dgm:pt>
    <dgm:pt modelId="{587A7B77-EDD0-4A6F-8DDD-43A03AD0CCDB}" type="sibTrans" cxnId="{D3E3B806-46D8-4055-A25F-8967EFA0DCB7}">
      <dgm:prSet/>
      <dgm:spPr/>
      <dgm:t>
        <a:bodyPr/>
        <a:lstStyle/>
        <a:p>
          <a:endParaRPr lang="en-GB"/>
        </a:p>
      </dgm:t>
    </dgm:pt>
    <dgm:pt modelId="{84232F55-971B-41E0-AE3B-B3DB2604E179}">
      <dgm:prSet phldrT="[Testo]" custT="1"/>
      <dgm:spPr>
        <a:solidFill>
          <a:schemeClr val="accent1">
            <a:lumMod val="20000"/>
            <a:lumOff val="80000"/>
          </a:schemeClr>
        </a:solidFill>
      </dgm:spPr>
      <dgm:t>
        <a:bodyPr/>
        <a:lstStyle/>
        <a:p>
          <a:r>
            <a:rPr lang="en-GB" sz="1600" b="1" dirty="0">
              <a:effectLst/>
            </a:rPr>
            <a:t>Computing system (controller; laptop)</a:t>
          </a:r>
          <a:endParaRPr lang="en-GB" sz="1600" b="1" dirty="0"/>
        </a:p>
      </dgm:t>
    </dgm:pt>
    <dgm:pt modelId="{273C72AA-A795-4AF3-9714-DC5ABBE31BB6}" type="parTrans" cxnId="{1E0CB240-B4C3-48CA-9096-A7DC5BDA0D34}">
      <dgm:prSet/>
      <dgm:spPr/>
      <dgm:t>
        <a:bodyPr/>
        <a:lstStyle/>
        <a:p>
          <a:endParaRPr lang="en-GB"/>
        </a:p>
      </dgm:t>
    </dgm:pt>
    <dgm:pt modelId="{8014D618-53E0-4F4C-8649-252F9ED1AF5F}" type="sibTrans" cxnId="{1E0CB240-B4C3-48CA-9096-A7DC5BDA0D34}">
      <dgm:prSet/>
      <dgm:spPr/>
      <dgm:t>
        <a:bodyPr/>
        <a:lstStyle/>
        <a:p>
          <a:endParaRPr lang="en-GB"/>
        </a:p>
      </dgm:t>
    </dgm:pt>
    <dgm:pt modelId="{DFB74A12-8FEE-4FAC-9851-D6FCC2C1D3F5}">
      <dgm:prSet phldrT="[Testo]" custT="1"/>
      <dgm:spPr>
        <a:solidFill>
          <a:schemeClr val="accent1">
            <a:lumMod val="20000"/>
            <a:lumOff val="80000"/>
          </a:schemeClr>
        </a:solidFill>
      </dgm:spPr>
      <dgm:t>
        <a:bodyPr/>
        <a:lstStyle/>
        <a:p>
          <a:r>
            <a:rPr lang="en-GB" sz="1600" b="1" dirty="0">
              <a:effectLst/>
            </a:rPr>
            <a:t>S&amp;A CW-5200, liquid-cooled system</a:t>
          </a:r>
          <a:endParaRPr lang="en-GB" sz="1600" b="1" dirty="0"/>
        </a:p>
      </dgm:t>
    </dgm:pt>
    <dgm:pt modelId="{6EC62A90-50B5-447E-A8CE-921193E8F36B}" type="parTrans" cxnId="{CB91881D-C87C-42A3-B839-1BB940C6F9CC}">
      <dgm:prSet/>
      <dgm:spPr/>
      <dgm:t>
        <a:bodyPr/>
        <a:lstStyle/>
        <a:p>
          <a:endParaRPr lang="en-GB"/>
        </a:p>
      </dgm:t>
    </dgm:pt>
    <dgm:pt modelId="{A9423211-EBC8-4222-857D-DD5E7854969B}" type="sibTrans" cxnId="{CB91881D-C87C-42A3-B839-1BB940C6F9CC}">
      <dgm:prSet/>
      <dgm:spPr/>
      <dgm:t>
        <a:bodyPr/>
        <a:lstStyle/>
        <a:p>
          <a:endParaRPr lang="en-GB"/>
        </a:p>
      </dgm:t>
    </dgm:pt>
    <dgm:pt modelId="{A55A483E-2BF3-4AB3-90FC-5555495D154C}">
      <dgm:prSet phldrT="[Testo]" custT="1"/>
      <dgm:spPr>
        <a:solidFill>
          <a:srgbClr val="FF3F3F"/>
        </a:solidFill>
      </dgm:spPr>
      <dgm:t>
        <a:bodyPr/>
        <a:lstStyle/>
        <a:p>
          <a:pPr algn="ctr"/>
          <a:r>
            <a:rPr lang="it-IT" sz="1300" dirty="0"/>
            <a:t>CRITICAL POINT:</a:t>
          </a:r>
          <a:endParaRPr lang="en-GB" sz="1300" dirty="0"/>
        </a:p>
      </dgm:t>
    </dgm:pt>
    <dgm:pt modelId="{0FB37E74-FF52-4FE1-94EF-DDBCB2C1F5D3}" type="parTrans" cxnId="{20C3B6ED-6666-468A-ADC9-9D08C2FF348F}">
      <dgm:prSet/>
      <dgm:spPr/>
      <dgm:t>
        <a:bodyPr/>
        <a:lstStyle/>
        <a:p>
          <a:endParaRPr lang="en-GB"/>
        </a:p>
      </dgm:t>
    </dgm:pt>
    <dgm:pt modelId="{8057D9B6-B09F-4339-9740-8D351C307D81}" type="sibTrans" cxnId="{20C3B6ED-6666-468A-ADC9-9D08C2FF348F}">
      <dgm:prSet/>
      <dgm:spPr/>
      <dgm:t>
        <a:bodyPr/>
        <a:lstStyle/>
        <a:p>
          <a:endParaRPr lang="en-GB"/>
        </a:p>
      </dgm:t>
    </dgm:pt>
    <dgm:pt modelId="{63FD2177-35A9-4C5E-9C38-55DF4183A887}">
      <dgm:prSet phldrT="[Testo]" custT="1"/>
      <dgm:spPr>
        <a:solidFill>
          <a:srgbClr val="FF3F3F"/>
        </a:solidFill>
      </dgm:spPr>
      <dgm:t>
        <a:bodyPr/>
        <a:lstStyle/>
        <a:p>
          <a:pPr algn="ctr"/>
          <a:r>
            <a:rPr lang="it-IT" sz="1300" dirty="0"/>
            <a:t>CRITICAL POINT:</a:t>
          </a:r>
          <a:endParaRPr lang="en-GB" sz="1300" dirty="0"/>
        </a:p>
      </dgm:t>
    </dgm:pt>
    <dgm:pt modelId="{731E0C58-3EC2-41F2-A711-A18B3AB74997}" type="parTrans" cxnId="{3B245924-78DA-426D-A6D9-7CE5AB40415B}">
      <dgm:prSet/>
      <dgm:spPr/>
      <dgm:t>
        <a:bodyPr/>
        <a:lstStyle/>
        <a:p>
          <a:endParaRPr lang="en-GB"/>
        </a:p>
      </dgm:t>
    </dgm:pt>
    <dgm:pt modelId="{72283304-AB48-411E-8926-0E7AEBD837E8}" type="sibTrans" cxnId="{3B245924-78DA-426D-A6D9-7CE5AB40415B}">
      <dgm:prSet/>
      <dgm:spPr/>
      <dgm:t>
        <a:bodyPr/>
        <a:lstStyle/>
        <a:p>
          <a:endParaRPr lang="en-GB"/>
        </a:p>
      </dgm:t>
    </dgm:pt>
    <dgm:pt modelId="{07A03582-A38B-436E-9667-020C1661146C}">
      <dgm:prSet phldrT="[Testo]" custT="1"/>
      <dgm:spPr>
        <a:solidFill>
          <a:srgbClr val="FF3F3F"/>
        </a:solidFill>
      </dgm:spPr>
      <dgm:t>
        <a:bodyPr/>
        <a:lstStyle/>
        <a:p>
          <a:pPr algn="l">
            <a:buFont typeface="Symbol" panose="05050102010706020507" pitchFamily="18" charset="2"/>
            <a:buChar char=""/>
          </a:pPr>
          <a:r>
            <a:rPr lang="en-GB" sz="1300" dirty="0">
              <a:effectLst/>
            </a:rPr>
            <a:t>Need of a different thermal control less bulky and suitable for the lunar environment</a:t>
          </a:r>
          <a:endParaRPr lang="en-GB" sz="1300" dirty="0"/>
        </a:p>
      </dgm:t>
    </dgm:pt>
    <dgm:pt modelId="{C646F6D3-CC09-4054-AEE7-45AACFEC78FB}" type="parTrans" cxnId="{BAF60066-3057-48F0-9885-0A2D1B3DC0A6}">
      <dgm:prSet/>
      <dgm:spPr/>
      <dgm:t>
        <a:bodyPr/>
        <a:lstStyle/>
        <a:p>
          <a:endParaRPr lang="en-GB"/>
        </a:p>
      </dgm:t>
    </dgm:pt>
    <dgm:pt modelId="{AA6A425D-E84E-4299-9D5D-D6B29BF3D12B}" type="sibTrans" cxnId="{BAF60066-3057-48F0-9885-0A2D1B3DC0A6}">
      <dgm:prSet/>
      <dgm:spPr/>
      <dgm:t>
        <a:bodyPr/>
        <a:lstStyle/>
        <a:p>
          <a:endParaRPr lang="en-GB"/>
        </a:p>
      </dgm:t>
    </dgm:pt>
    <dgm:pt modelId="{DBFC8C93-52CD-4DD2-B996-FC13CB40E402}">
      <dgm:prSet phldrT="[Testo]" custT="1"/>
      <dgm:spPr>
        <a:solidFill>
          <a:srgbClr val="00B050"/>
        </a:solidFill>
      </dgm:spPr>
      <dgm:t>
        <a:bodyPr/>
        <a:lstStyle/>
        <a:p>
          <a:pPr algn="l"/>
          <a:r>
            <a:rPr lang="it-IT" sz="1300" dirty="0"/>
            <a:t>Design an ad-hoc generator </a:t>
          </a:r>
          <a:r>
            <a:rPr lang="it-IT" sz="1300" dirty="0" err="1"/>
            <a:t>suitable</a:t>
          </a:r>
          <a:r>
            <a:rPr lang="it-IT" sz="1300" dirty="0"/>
            <a:t> for vacuum (</a:t>
          </a:r>
          <a:r>
            <a:rPr lang="it-IT" sz="1300" dirty="0" err="1"/>
            <a:t>feasibility</a:t>
          </a:r>
          <a:r>
            <a:rPr lang="it-IT" sz="1300" dirty="0"/>
            <a:t> study )</a:t>
          </a:r>
          <a:endParaRPr lang="en-GB" sz="1300" dirty="0"/>
        </a:p>
      </dgm:t>
    </dgm:pt>
    <dgm:pt modelId="{13AF0BA2-7516-49AC-9806-3F5B410ABCA8}" type="parTrans" cxnId="{878B6874-A7F2-48FB-A434-3EB6AADEF2E6}">
      <dgm:prSet/>
      <dgm:spPr/>
      <dgm:t>
        <a:bodyPr/>
        <a:lstStyle/>
        <a:p>
          <a:endParaRPr lang="en-GB"/>
        </a:p>
      </dgm:t>
    </dgm:pt>
    <dgm:pt modelId="{E0B6FE59-99C8-495E-A15A-412F05DBE873}" type="sibTrans" cxnId="{878B6874-A7F2-48FB-A434-3EB6AADEF2E6}">
      <dgm:prSet/>
      <dgm:spPr/>
      <dgm:t>
        <a:bodyPr/>
        <a:lstStyle/>
        <a:p>
          <a:endParaRPr lang="en-GB"/>
        </a:p>
      </dgm:t>
    </dgm:pt>
    <dgm:pt modelId="{16E06776-2A49-435D-B067-11FBFD6E9336}">
      <dgm:prSet phldrT="[Testo]" custT="1"/>
      <dgm:spPr>
        <a:solidFill>
          <a:srgbClr val="00B050"/>
        </a:solidFill>
      </dgm:spPr>
      <dgm:t>
        <a:bodyPr/>
        <a:lstStyle/>
        <a:p>
          <a:pPr algn="l">
            <a:buFont typeface="Symbol" panose="05050102010706020507" pitchFamily="18" charset="2"/>
            <a:buChar char=""/>
          </a:pPr>
          <a:r>
            <a:rPr lang="en-GB" sz="1300" dirty="0">
              <a:effectLst/>
            </a:rPr>
            <a:t>Design a pressurized element to accommodate the microwave generator </a:t>
          </a:r>
          <a:endParaRPr lang="en-GB" sz="1300" dirty="0"/>
        </a:p>
      </dgm:t>
    </dgm:pt>
    <dgm:pt modelId="{D7AF0F9C-2225-4424-9183-5B8C8EAFA482}" type="parTrans" cxnId="{0830C02D-1E44-48FD-A6EC-CC7DA8783A55}">
      <dgm:prSet/>
      <dgm:spPr/>
      <dgm:t>
        <a:bodyPr/>
        <a:lstStyle/>
        <a:p>
          <a:endParaRPr lang="en-GB"/>
        </a:p>
      </dgm:t>
    </dgm:pt>
    <dgm:pt modelId="{9A1AA507-00DF-4A01-AF2E-F94FAE11486C}" type="sibTrans" cxnId="{0830C02D-1E44-48FD-A6EC-CC7DA8783A55}">
      <dgm:prSet/>
      <dgm:spPr/>
      <dgm:t>
        <a:bodyPr/>
        <a:lstStyle/>
        <a:p>
          <a:endParaRPr lang="en-GB"/>
        </a:p>
      </dgm:t>
    </dgm:pt>
    <dgm:pt modelId="{7A0B9022-A446-448C-A790-F51003F406F5}">
      <dgm:prSet phldrT="[Testo]" custT="1"/>
      <dgm:spPr>
        <a:solidFill>
          <a:srgbClr val="00B050"/>
        </a:solidFill>
      </dgm:spPr>
      <dgm:t>
        <a:bodyPr/>
        <a:lstStyle/>
        <a:p>
          <a:pPr algn="ctr"/>
          <a:r>
            <a:rPr lang="it-IT" sz="1300" dirty="0"/>
            <a:t>POSSIBLE SOLUTION:</a:t>
          </a:r>
          <a:endParaRPr lang="en-GB" sz="1300" dirty="0"/>
        </a:p>
      </dgm:t>
    </dgm:pt>
    <dgm:pt modelId="{9BCF9838-AF3F-4FE8-B5A1-2109EBD0BD6E}" type="parTrans" cxnId="{80028AC8-6D83-4934-A858-2634F382006D}">
      <dgm:prSet/>
      <dgm:spPr/>
      <dgm:t>
        <a:bodyPr/>
        <a:lstStyle/>
        <a:p>
          <a:endParaRPr lang="en-GB"/>
        </a:p>
      </dgm:t>
    </dgm:pt>
    <dgm:pt modelId="{472A0EDF-A367-4AF6-8DE8-4DDB61957FE6}" type="sibTrans" cxnId="{80028AC8-6D83-4934-A858-2634F382006D}">
      <dgm:prSet/>
      <dgm:spPr/>
      <dgm:t>
        <a:bodyPr/>
        <a:lstStyle/>
        <a:p>
          <a:endParaRPr lang="en-GB"/>
        </a:p>
      </dgm:t>
    </dgm:pt>
    <dgm:pt modelId="{F91DD7E0-819F-456A-BAC6-4E7068C845AF}">
      <dgm:prSet phldrT="[Testo]" custT="1"/>
      <dgm:spPr>
        <a:solidFill>
          <a:srgbClr val="00B050"/>
        </a:solidFill>
      </dgm:spPr>
      <dgm:t>
        <a:bodyPr/>
        <a:lstStyle/>
        <a:p>
          <a:pPr algn="l">
            <a:buFont typeface="Symbol" panose="05050102010706020507" pitchFamily="18" charset="2"/>
            <a:buChar char=""/>
          </a:pPr>
          <a:r>
            <a:rPr lang="en-GB" sz="1300" dirty="0">
              <a:effectLst/>
            </a:rPr>
            <a:t>Design a 3D printer system considering a feeding system, </a:t>
          </a:r>
          <a:r>
            <a:rPr lang="en-US" sz="1300" dirty="0"/>
            <a:t>powder reservoir platform/hopper,  mechanical roller, movable platforms</a:t>
          </a:r>
          <a:endParaRPr lang="en-GB" sz="1300" dirty="0"/>
        </a:p>
      </dgm:t>
    </dgm:pt>
    <dgm:pt modelId="{5D12160D-898F-46D8-8A02-716FD456893D}" type="parTrans" cxnId="{B0158481-584F-4046-A85D-38CE592C5619}">
      <dgm:prSet/>
      <dgm:spPr/>
      <dgm:t>
        <a:bodyPr/>
        <a:lstStyle/>
        <a:p>
          <a:endParaRPr lang="en-GB"/>
        </a:p>
      </dgm:t>
    </dgm:pt>
    <dgm:pt modelId="{DE0E5220-B2FF-4392-8BEB-63DD58FBB8E3}" type="sibTrans" cxnId="{B0158481-584F-4046-A85D-38CE592C5619}">
      <dgm:prSet/>
      <dgm:spPr/>
      <dgm:t>
        <a:bodyPr/>
        <a:lstStyle/>
        <a:p>
          <a:endParaRPr lang="en-GB"/>
        </a:p>
      </dgm:t>
    </dgm:pt>
    <dgm:pt modelId="{34DC02DD-60E6-498E-A3D5-257517401FF5}">
      <dgm:prSet phldrT="[Testo]" custT="1"/>
      <dgm:spPr>
        <a:solidFill>
          <a:srgbClr val="FF3F3F"/>
        </a:solidFill>
      </dgm:spPr>
      <dgm:t>
        <a:bodyPr/>
        <a:lstStyle/>
        <a:p>
          <a:pPr algn="l">
            <a:buFont typeface="Symbol" panose="05050102010706020507" pitchFamily="18" charset="2"/>
            <a:buChar char=""/>
          </a:pPr>
          <a:r>
            <a:rPr lang="en-GB" sz="1300" dirty="0">
              <a:effectLst/>
            </a:rPr>
            <a:t>Need of a miniaturized computing system </a:t>
          </a:r>
          <a:endParaRPr lang="en-GB" sz="1300" dirty="0"/>
        </a:p>
      </dgm:t>
    </dgm:pt>
    <dgm:pt modelId="{432F78EA-03AD-4344-B110-7A2ED3A6512A}" type="parTrans" cxnId="{FC54A259-8F55-44B6-AA74-876E34251A19}">
      <dgm:prSet/>
      <dgm:spPr/>
      <dgm:t>
        <a:bodyPr/>
        <a:lstStyle/>
        <a:p>
          <a:endParaRPr lang="en-GB"/>
        </a:p>
      </dgm:t>
    </dgm:pt>
    <dgm:pt modelId="{B0DD3B37-24F3-44CA-81A6-C0EDA25FEAE6}" type="sibTrans" cxnId="{FC54A259-8F55-44B6-AA74-876E34251A19}">
      <dgm:prSet/>
      <dgm:spPr/>
      <dgm:t>
        <a:bodyPr/>
        <a:lstStyle/>
        <a:p>
          <a:endParaRPr lang="en-GB"/>
        </a:p>
      </dgm:t>
    </dgm:pt>
    <dgm:pt modelId="{A9C559F2-2955-47A3-9059-B216A0925FAB}">
      <dgm:prSet phldrT="[Testo]" custT="1"/>
      <dgm:spPr>
        <a:solidFill>
          <a:srgbClr val="00B050"/>
        </a:solidFill>
      </dgm:spPr>
      <dgm:t>
        <a:bodyPr/>
        <a:lstStyle/>
        <a:p>
          <a:pPr algn="ctr">
            <a:buFont typeface="Symbol" panose="05050102010706020507" pitchFamily="18" charset="2"/>
            <a:buChar char=""/>
          </a:pPr>
          <a:r>
            <a:rPr lang="it-IT" sz="1300" dirty="0"/>
            <a:t>POSSIBLE SOLUTION:</a:t>
          </a:r>
          <a:endParaRPr lang="en-GB" sz="1300" dirty="0"/>
        </a:p>
      </dgm:t>
    </dgm:pt>
    <dgm:pt modelId="{5AD21E63-953D-402D-BBFF-4C40E94B17B9}" type="parTrans" cxnId="{E308A6A2-7E9C-40E9-AEDB-ABA6066CC8E6}">
      <dgm:prSet/>
      <dgm:spPr/>
      <dgm:t>
        <a:bodyPr/>
        <a:lstStyle/>
        <a:p>
          <a:endParaRPr lang="en-GB"/>
        </a:p>
      </dgm:t>
    </dgm:pt>
    <dgm:pt modelId="{251153D7-3C29-4672-AE7C-259F0A905AD4}" type="sibTrans" cxnId="{E308A6A2-7E9C-40E9-AEDB-ABA6066CC8E6}">
      <dgm:prSet/>
      <dgm:spPr/>
      <dgm:t>
        <a:bodyPr/>
        <a:lstStyle/>
        <a:p>
          <a:endParaRPr lang="en-GB"/>
        </a:p>
      </dgm:t>
    </dgm:pt>
    <dgm:pt modelId="{5F6C2FFB-1DAF-464F-9ED9-54197FDE80C4}">
      <dgm:prSet phldrT="[Testo]" custT="1"/>
      <dgm:spPr>
        <a:solidFill>
          <a:srgbClr val="00B050"/>
        </a:solidFill>
      </dgm:spPr>
      <dgm:t>
        <a:bodyPr/>
        <a:lstStyle/>
        <a:p>
          <a:pPr algn="l">
            <a:buFont typeface="Symbol" panose="05050102010706020507" pitchFamily="18" charset="2"/>
            <a:buChar char=""/>
          </a:pPr>
          <a:r>
            <a:rPr lang="en-GB" sz="1300" dirty="0">
              <a:effectLst/>
            </a:rPr>
            <a:t>Design of a thermal control, including both active and passive elements (e.g., heaters, thermoelectric devices, MLI, heat sink, etc.)</a:t>
          </a:r>
          <a:endParaRPr lang="en-GB" sz="1300" dirty="0"/>
        </a:p>
      </dgm:t>
    </dgm:pt>
    <dgm:pt modelId="{1CC40BF2-FFB0-45EC-A3D2-B2DB78DFA749}" type="parTrans" cxnId="{9C536069-8B39-42F4-8C56-5F8B5D7A6AFE}">
      <dgm:prSet/>
      <dgm:spPr/>
      <dgm:t>
        <a:bodyPr/>
        <a:lstStyle/>
        <a:p>
          <a:endParaRPr lang="en-GB"/>
        </a:p>
      </dgm:t>
    </dgm:pt>
    <dgm:pt modelId="{710E9D52-4088-4931-A37A-F68D831AAF6A}" type="sibTrans" cxnId="{9C536069-8B39-42F4-8C56-5F8B5D7A6AFE}">
      <dgm:prSet/>
      <dgm:spPr/>
      <dgm:t>
        <a:bodyPr/>
        <a:lstStyle/>
        <a:p>
          <a:endParaRPr lang="en-GB"/>
        </a:p>
      </dgm:t>
    </dgm:pt>
    <dgm:pt modelId="{EC617E04-C3A5-49CF-A5EF-3DB6342A5C74}">
      <dgm:prSet phldrT="[Testo]" custT="1"/>
      <dgm:spPr>
        <a:solidFill>
          <a:srgbClr val="00B050"/>
        </a:solidFill>
      </dgm:spPr>
      <dgm:t>
        <a:bodyPr/>
        <a:lstStyle/>
        <a:p>
          <a:pPr algn="ctr"/>
          <a:r>
            <a:rPr lang="it-IT" sz="1300" dirty="0"/>
            <a:t>POSSIBLE SOLUTION:</a:t>
          </a:r>
          <a:endParaRPr lang="en-GB" sz="1300" dirty="0"/>
        </a:p>
      </dgm:t>
    </dgm:pt>
    <dgm:pt modelId="{09B661CD-88B6-48F1-9DBB-0BA9D6E4EA7F}" type="sibTrans" cxnId="{64327E31-DA6F-4351-8D5A-6E060E68C998}">
      <dgm:prSet/>
      <dgm:spPr/>
      <dgm:t>
        <a:bodyPr/>
        <a:lstStyle/>
        <a:p>
          <a:endParaRPr lang="en-GB"/>
        </a:p>
      </dgm:t>
    </dgm:pt>
    <dgm:pt modelId="{B05D16CB-DB1D-408E-8AA5-1C2DF61EE272}" type="parTrans" cxnId="{64327E31-DA6F-4351-8D5A-6E060E68C998}">
      <dgm:prSet/>
      <dgm:spPr/>
      <dgm:t>
        <a:bodyPr/>
        <a:lstStyle/>
        <a:p>
          <a:endParaRPr lang="en-GB"/>
        </a:p>
      </dgm:t>
    </dgm:pt>
    <dgm:pt modelId="{C4AE92CB-8F3E-42B1-B985-82120517F765}">
      <dgm:prSet phldrT="[Testo]" custT="1"/>
      <dgm:spPr>
        <a:solidFill>
          <a:srgbClr val="00B050"/>
        </a:solidFill>
      </dgm:spPr>
      <dgm:t>
        <a:bodyPr/>
        <a:lstStyle/>
        <a:p>
          <a:pPr algn="l">
            <a:buFont typeface="Symbol" panose="05050102010706020507" pitchFamily="18" charset="2"/>
            <a:buChar char=""/>
          </a:pPr>
          <a:r>
            <a:rPr lang="en-GB" sz="1300" dirty="0">
              <a:effectLst/>
            </a:rPr>
            <a:t>Use of a Single Board Computer (e.g., Raspberry Pi)</a:t>
          </a:r>
          <a:endParaRPr lang="en-GB" sz="1300" dirty="0"/>
        </a:p>
      </dgm:t>
    </dgm:pt>
    <dgm:pt modelId="{FDE5D6FF-51EE-4BF1-9F5B-29C198D0C768}" type="sibTrans" cxnId="{E8BBB05F-8C67-478B-AD12-D7F253881BFE}">
      <dgm:prSet/>
      <dgm:spPr/>
      <dgm:t>
        <a:bodyPr/>
        <a:lstStyle/>
        <a:p>
          <a:endParaRPr lang="en-GB"/>
        </a:p>
      </dgm:t>
    </dgm:pt>
    <dgm:pt modelId="{1E5D962C-6DCE-46D0-90F5-9F3D2A35A3E0}" type="parTrans" cxnId="{E8BBB05F-8C67-478B-AD12-D7F253881BFE}">
      <dgm:prSet/>
      <dgm:spPr/>
      <dgm:t>
        <a:bodyPr/>
        <a:lstStyle/>
        <a:p>
          <a:endParaRPr lang="en-GB"/>
        </a:p>
      </dgm:t>
    </dgm:pt>
    <dgm:pt modelId="{B9AB48C4-4FBE-4863-9AED-07758A651D7D}">
      <dgm:prSet phldrT="[Testo]" custT="1"/>
      <dgm:spPr>
        <a:solidFill>
          <a:srgbClr val="FF3F3F"/>
        </a:solidFill>
      </dgm:spPr>
      <dgm:t>
        <a:bodyPr/>
        <a:lstStyle/>
        <a:p>
          <a:pPr algn="l"/>
          <a:r>
            <a:rPr lang="it-IT" sz="1300" dirty="0"/>
            <a:t>Not </a:t>
          </a:r>
          <a:r>
            <a:rPr lang="it-IT" sz="1300" dirty="0" err="1"/>
            <a:t>suitable</a:t>
          </a:r>
          <a:r>
            <a:rPr lang="it-IT" sz="1300" dirty="0"/>
            <a:t> for working in vacuum</a:t>
          </a:r>
          <a:endParaRPr lang="en-GB" sz="1300" dirty="0"/>
        </a:p>
      </dgm:t>
    </dgm:pt>
    <dgm:pt modelId="{8EEC8C96-C9E2-4A9A-A8B9-96DA3DA56259}" type="sibTrans" cxnId="{EF94E7D1-6494-4A18-831A-8413B82EFE4D}">
      <dgm:prSet/>
      <dgm:spPr/>
      <dgm:t>
        <a:bodyPr/>
        <a:lstStyle/>
        <a:p>
          <a:endParaRPr lang="en-GB"/>
        </a:p>
      </dgm:t>
    </dgm:pt>
    <dgm:pt modelId="{44931E12-17A0-46A9-B6E5-A699EA436BF1}" type="parTrans" cxnId="{EF94E7D1-6494-4A18-831A-8413B82EFE4D}">
      <dgm:prSet/>
      <dgm:spPr/>
      <dgm:t>
        <a:bodyPr/>
        <a:lstStyle/>
        <a:p>
          <a:endParaRPr lang="en-GB"/>
        </a:p>
      </dgm:t>
    </dgm:pt>
    <dgm:pt modelId="{2E701600-3044-4D50-938F-DDDB254FB3B2}" type="pres">
      <dgm:prSet presAssocID="{17519873-8138-4F99-A43D-400816A15924}" presName="theList" presStyleCnt="0">
        <dgm:presLayoutVars>
          <dgm:dir/>
          <dgm:animLvl val="lvl"/>
          <dgm:resizeHandles val="exact"/>
        </dgm:presLayoutVars>
      </dgm:prSet>
      <dgm:spPr/>
    </dgm:pt>
    <dgm:pt modelId="{1C2CE972-822A-46DC-B132-D3066E0885A3}" type="pres">
      <dgm:prSet presAssocID="{18FD810F-F38D-47B5-9948-835A1773AC63}" presName="compNode" presStyleCnt="0"/>
      <dgm:spPr/>
    </dgm:pt>
    <dgm:pt modelId="{EF77BCFD-73B9-4389-BCDA-C7E671016357}" type="pres">
      <dgm:prSet presAssocID="{18FD810F-F38D-47B5-9948-835A1773AC63}" presName="aNode" presStyleLbl="bgShp" presStyleIdx="0" presStyleCnt="4"/>
      <dgm:spPr/>
    </dgm:pt>
    <dgm:pt modelId="{887B6A68-BB3F-4D7C-BD6A-892F444F1CEC}" type="pres">
      <dgm:prSet presAssocID="{18FD810F-F38D-47B5-9948-835A1773AC63}" presName="textNode" presStyleLbl="bgShp" presStyleIdx="0" presStyleCnt="4"/>
      <dgm:spPr/>
    </dgm:pt>
    <dgm:pt modelId="{4C70EBBB-0B8D-4AE6-B609-87C72193D1E8}" type="pres">
      <dgm:prSet presAssocID="{18FD810F-F38D-47B5-9948-835A1773AC63}" presName="compChildNode" presStyleCnt="0"/>
      <dgm:spPr/>
    </dgm:pt>
    <dgm:pt modelId="{836E1AA7-EDD6-4604-B8AC-F62A05D41B15}" type="pres">
      <dgm:prSet presAssocID="{18FD810F-F38D-47B5-9948-835A1773AC63}" presName="theInnerList" presStyleCnt="0"/>
      <dgm:spPr/>
    </dgm:pt>
    <dgm:pt modelId="{C9BED5A4-4443-4319-B9A4-044E6E937237}" type="pres">
      <dgm:prSet presAssocID="{84204E76-B196-411A-8095-8394F8F80C2F}" presName="childNode" presStyleLbl="node1" presStyleIdx="0" presStyleCnt="8" custScaleX="104038" custScaleY="249119" custLinFactY="-19975" custLinFactNeighborX="-1286" custLinFactNeighborY="-100000">
        <dgm:presLayoutVars>
          <dgm:bulletEnabled val="1"/>
        </dgm:presLayoutVars>
      </dgm:prSet>
      <dgm:spPr/>
    </dgm:pt>
    <dgm:pt modelId="{3F3DB6C3-E0DA-48F2-A3ED-DF95AA441F52}" type="pres">
      <dgm:prSet presAssocID="{84204E76-B196-411A-8095-8394F8F80C2F}" presName="aSpace2" presStyleCnt="0"/>
      <dgm:spPr/>
    </dgm:pt>
    <dgm:pt modelId="{6494CDE1-C145-4241-A812-AF9B8ECD817F}" type="pres">
      <dgm:prSet presAssocID="{79D4700D-5133-4B54-97A0-07B8825A329D}" presName="childNode" presStyleLbl="node1" presStyleIdx="1" presStyleCnt="8" custScaleX="113691" custScaleY="297878" custLinFactY="1082" custLinFactNeighborX="-1735" custLinFactNeighborY="100000">
        <dgm:presLayoutVars>
          <dgm:bulletEnabled val="1"/>
        </dgm:presLayoutVars>
      </dgm:prSet>
      <dgm:spPr/>
    </dgm:pt>
    <dgm:pt modelId="{70998698-3D41-4CF2-A529-8494C0B1737D}" type="pres">
      <dgm:prSet presAssocID="{18FD810F-F38D-47B5-9948-835A1773AC63}" presName="aSpace" presStyleCnt="0"/>
      <dgm:spPr/>
    </dgm:pt>
    <dgm:pt modelId="{A9BB2089-4FD1-49C9-B99A-3F9D02A5B66C}" type="pres">
      <dgm:prSet presAssocID="{58CF5722-1B3B-4384-80E6-7B415FD1014A}" presName="compNode" presStyleCnt="0"/>
      <dgm:spPr/>
    </dgm:pt>
    <dgm:pt modelId="{080AF366-F0FE-4C9A-850D-3CE8906CA6FB}" type="pres">
      <dgm:prSet presAssocID="{58CF5722-1B3B-4384-80E6-7B415FD1014A}" presName="aNode" presStyleLbl="bgShp" presStyleIdx="1" presStyleCnt="4"/>
      <dgm:spPr/>
    </dgm:pt>
    <dgm:pt modelId="{8F0DA8FA-F5A3-4016-A4DE-867C7789CC88}" type="pres">
      <dgm:prSet presAssocID="{58CF5722-1B3B-4384-80E6-7B415FD1014A}" presName="textNode" presStyleLbl="bgShp" presStyleIdx="1" presStyleCnt="4"/>
      <dgm:spPr/>
    </dgm:pt>
    <dgm:pt modelId="{9A4643AF-F0D4-4D9F-ADF7-78B6764B86B2}" type="pres">
      <dgm:prSet presAssocID="{58CF5722-1B3B-4384-80E6-7B415FD1014A}" presName="compChildNode" presStyleCnt="0"/>
      <dgm:spPr/>
    </dgm:pt>
    <dgm:pt modelId="{7EC98DC9-54B9-4681-984D-255B388A41CC}" type="pres">
      <dgm:prSet presAssocID="{58CF5722-1B3B-4384-80E6-7B415FD1014A}" presName="theInnerList" presStyleCnt="0"/>
      <dgm:spPr/>
    </dgm:pt>
    <dgm:pt modelId="{787D1E27-6027-417A-97F2-D6C0F6109F14}" type="pres">
      <dgm:prSet presAssocID="{A1B34ED1-2006-4707-BF49-01FB6073C445}" presName="childNode" presStyleLbl="node1" presStyleIdx="2" presStyleCnt="8" custScaleX="112408" custScaleY="143208" custLinFactY="-1439" custLinFactNeighborX="578" custLinFactNeighborY="-100000">
        <dgm:presLayoutVars>
          <dgm:bulletEnabled val="1"/>
        </dgm:presLayoutVars>
      </dgm:prSet>
      <dgm:spPr/>
    </dgm:pt>
    <dgm:pt modelId="{95EC8670-2A02-4BF7-B27D-0288D5E21FFB}" type="pres">
      <dgm:prSet presAssocID="{A1B34ED1-2006-4707-BF49-01FB6073C445}" presName="aSpace2" presStyleCnt="0"/>
      <dgm:spPr/>
    </dgm:pt>
    <dgm:pt modelId="{1BCF3EDD-F3F9-423D-929B-E17F37C510BC}" type="pres">
      <dgm:prSet presAssocID="{7A0B9022-A446-448C-A790-F51003F406F5}" presName="childNode" presStyleLbl="node1" presStyleIdx="3" presStyleCnt="8" custScaleX="111127" custScaleY="178558" custLinFactNeighborY="69138">
        <dgm:presLayoutVars>
          <dgm:bulletEnabled val="1"/>
        </dgm:presLayoutVars>
      </dgm:prSet>
      <dgm:spPr/>
    </dgm:pt>
    <dgm:pt modelId="{7A587CE8-719D-4F2A-B6F8-65128F19636D}" type="pres">
      <dgm:prSet presAssocID="{58CF5722-1B3B-4384-80E6-7B415FD1014A}" presName="aSpace" presStyleCnt="0"/>
      <dgm:spPr/>
    </dgm:pt>
    <dgm:pt modelId="{23B54EDA-228D-4D98-9E47-C99A16E7E3AE}" type="pres">
      <dgm:prSet presAssocID="{84232F55-971B-41E0-AE3B-B3DB2604E179}" presName="compNode" presStyleCnt="0"/>
      <dgm:spPr/>
    </dgm:pt>
    <dgm:pt modelId="{B82FCC5C-02EE-4382-A97C-9E3548DB352E}" type="pres">
      <dgm:prSet presAssocID="{84232F55-971B-41E0-AE3B-B3DB2604E179}" presName="aNode" presStyleLbl="bgShp" presStyleIdx="2" presStyleCnt="4" custLinFactNeighborX="1387" custLinFactNeighborY="-1208"/>
      <dgm:spPr/>
    </dgm:pt>
    <dgm:pt modelId="{1137DEFF-DE94-4CBF-92DA-E004BCD017CC}" type="pres">
      <dgm:prSet presAssocID="{84232F55-971B-41E0-AE3B-B3DB2604E179}" presName="textNode" presStyleLbl="bgShp" presStyleIdx="2" presStyleCnt="4"/>
      <dgm:spPr/>
    </dgm:pt>
    <dgm:pt modelId="{01B2A620-6DAB-4488-A8A4-9D80A34E21DD}" type="pres">
      <dgm:prSet presAssocID="{84232F55-971B-41E0-AE3B-B3DB2604E179}" presName="compChildNode" presStyleCnt="0"/>
      <dgm:spPr/>
    </dgm:pt>
    <dgm:pt modelId="{45004E97-3052-4444-B22D-0AF4EEA77D87}" type="pres">
      <dgm:prSet presAssocID="{84232F55-971B-41E0-AE3B-B3DB2604E179}" presName="theInnerList" presStyleCnt="0"/>
      <dgm:spPr/>
    </dgm:pt>
    <dgm:pt modelId="{28ED3E5C-2745-4DAD-9E6F-3FEDF1F7D45D}" type="pres">
      <dgm:prSet presAssocID="{A55A483E-2BF3-4AB3-90FC-5555495D154C}" presName="childNode" presStyleLbl="node1" presStyleIdx="4" presStyleCnt="8" custScaleX="111894" custScaleY="80023" custLinFactNeighborX="578" custLinFactNeighborY="-56973">
        <dgm:presLayoutVars>
          <dgm:bulletEnabled val="1"/>
        </dgm:presLayoutVars>
      </dgm:prSet>
      <dgm:spPr/>
    </dgm:pt>
    <dgm:pt modelId="{FAA5082D-0FB6-4B3D-AA3D-8FD0A1370ED6}" type="pres">
      <dgm:prSet presAssocID="{A55A483E-2BF3-4AB3-90FC-5555495D154C}" presName="aSpace2" presStyleCnt="0"/>
      <dgm:spPr/>
    </dgm:pt>
    <dgm:pt modelId="{68741C4D-0195-49DF-BC34-F6B65CD370E9}" type="pres">
      <dgm:prSet presAssocID="{EC617E04-C3A5-49CF-A5EF-3DB6342A5C74}" presName="childNode" presStyleLbl="node1" presStyleIdx="5" presStyleCnt="8" custScaleX="116519" custLinFactNeighborX="578" custLinFactNeighborY="8300">
        <dgm:presLayoutVars>
          <dgm:bulletEnabled val="1"/>
        </dgm:presLayoutVars>
      </dgm:prSet>
      <dgm:spPr/>
    </dgm:pt>
    <dgm:pt modelId="{701A71F8-942C-49D4-8990-FC3A59EEF120}" type="pres">
      <dgm:prSet presAssocID="{84232F55-971B-41E0-AE3B-B3DB2604E179}" presName="aSpace" presStyleCnt="0"/>
      <dgm:spPr/>
    </dgm:pt>
    <dgm:pt modelId="{B40462EB-3844-4021-89A7-42BEF8CB12EB}" type="pres">
      <dgm:prSet presAssocID="{DFB74A12-8FEE-4FAC-9851-D6FCC2C1D3F5}" presName="compNode" presStyleCnt="0"/>
      <dgm:spPr/>
    </dgm:pt>
    <dgm:pt modelId="{2330C67B-AAAD-4246-BBDC-D5777701851E}" type="pres">
      <dgm:prSet presAssocID="{DFB74A12-8FEE-4FAC-9851-D6FCC2C1D3F5}" presName="aNode" presStyleLbl="bgShp" presStyleIdx="3" presStyleCnt="4" custLinFactNeighborX="1387" custLinFactNeighborY="1932"/>
      <dgm:spPr/>
    </dgm:pt>
    <dgm:pt modelId="{F4EED1F2-0FC5-48E5-812A-E7EE04A43720}" type="pres">
      <dgm:prSet presAssocID="{DFB74A12-8FEE-4FAC-9851-D6FCC2C1D3F5}" presName="textNode" presStyleLbl="bgShp" presStyleIdx="3" presStyleCnt="4"/>
      <dgm:spPr/>
    </dgm:pt>
    <dgm:pt modelId="{4C621E44-837A-4E88-834A-BB81B4C537C0}" type="pres">
      <dgm:prSet presAssocID="{DFB74A12-8FEE-4FAC-9851-D6FCC2C1D3F5}" presName="compChildNode" presStyleCnt="0"/>
      <dgm:spPr/>
    </dgm:pt>
    <dgm:pt modelId="{A052358A-A1A3-4EF9-B96D-4591778B35BF}" type="pres">
      <dgm:prSet presAssocID="{DFB74A12-8FEE-4FAC-9851-D6FCC2C1D3F5}" presName="theInnerList" presStyleCnt="0"/>
      <dgm:spPr/>
    </dgm:pt>
    <dgm:pt modelId="{FAAA3331-B0C0-408E-A7DD-E420A0784FC1}" type="pres">
      <dgm:prSet presAssocID="{63FD2177-35A9-4C5E-9C38-55DF4183A887}" presName="childNode" presStyleLbl="node1" presStyleIdx="6" presStyleCnt="8" custScaleX="117161" custScaleY="82716" custLinFactNeighborX="-1156" custLinFactNeighborY="-57185">
        <dgm:presLayoutVars>
          <dgm:bulletEnabled val="1"/>
        </dgm:presLayoutVars>
      </dgm:prSet>
      <dgm:spPr/>
    </dgm:pt>
    <dgm:pt modelId="{77D0B098-C979-429F-91B3-3AEB8486F47D}" type="pres">
      <dgm:prSet presAssocID="{63FD2177-35A9-4C5E-9C38-55DF4183A887}" presName="aSpace2" presStyleCnt="0"/>
      <dgm:spPr/>
    </dgm:pt>
    <dgm:pt modelId="{C479A657-C8D0-433E-B563-C52BD4BB451F}" type="pres">
      <dgm:prSet presAssocID="{A9C559F2-2955-47A3-9059-B216A0925FAB}" presName="childNode" presStyleLbl="node1" presStyleIdx="7" presStyleCnt="8" custScaleX="121014" custScaleY="97613" custLinFactNeighborX="1734" custLinFactNeighborY="17712">
        <dgm:presLayoutVars>
          <dgm:bulletEnabled val="1"/>
        </dgm:presLayoutVars>
      </dgm:prSet>
      <dgm:spPr/>
    </dgm:pt>
  </dgm:ptLst>
  <dgm:cxnLst>
    <dgm:cxn modelId="{1626F804-9A15-44CD-A64D-A331074A5ECE}" type="presOf" srcId="{C8D2397E-F0DF-47B9-956C-92219DFECB58}" destId="{787D1E27-6027-417A-97F2-D6C0F6109F14}" srcOrd="0" destOrd="1" presId="urn:microsoft.com/office/officeart/2005/8/layout/lProcess2"/>
    <dgm:cxn modelId="{D3E3B806-46D8-4055-A25F-8967EFA0DCB7}" srcId="{A1B34ED1-2006-4707-BF49-01FB6073C445}" destId="{C8D2397E-F0DF-47B9-956C-92219DFECB58}" srcOrd="0" destOrd="0" parTransId="{D04E27F5-9709-4A42-A102-848746AF5FA7}" sibTransId="{587A7B77-EDD0-4A6F-8DDD-43A03AD0CCDB}"/>
    <dgm:cxn modelId="{BE75AF07-E635-4BB8-888F-D3DB99A24360}" type="presOf" srcId="{7A0B9022-A446-448C-A790-F51003F406F5}" destId="{1BCF3EDD-F3F9-423D-929B-E17F37C510BC}" srcOrd="0" destOrd="0" presId="urn:microsoft.com/office/officeart/2005/8/layout/lProcess2"/>
    <dgm:cxn modelId="{EC820513-142C-424F-B2FE-020C06C924D2}" type="presOf" srcId="{16E06776-2A49-435D-B067-11FBFD6E9336}" destId="{6494CDE1-C145-4241-A812-AF9B8ECD817F}" srcOrd="0" destOrd="2" presId="urn:microsoft.com/office/officeart/2005/8/layout/lProcess2"/>
    <dgm:cxn modelId="{CB91881D-C87C-42A3-B839-1BB940C6F9CC}" srcId="{17519873-8138-4F99-A43D-400816A15924}" destId="{DFB74A12-8FEE-4FAC-9851-D6FCC2C1D3F5}" srcOrd="3" destOrd="0" parTransId="{6EC62A90-50B5-447E-A8CE-921193E8F36B}" sibTransId="{A9423211-EBC8-4222-857D-DD5E7854969B}"/>
    <dgm:cxn modelId="{2CF44020-FD59-4102-98B2-B5BDE103BA42}" type="presOf" srcId="{B9AB48C4-4FBE-4863-9AED-07758A651D7D}" destId="{C9BED5A4-4443-4319-B9A4-044E6E937237}" srcOrd="0" destOrd="1" presId="urn:microsoft.com/office/officeart/2005/8/layout/lProcess2"/>
    <dgm:cxn modelId="{ECF7E321-6586-485A-9818-C71E5B8CC35D}" type="presOf" srcId="{84232F55-971B-41E0-AE3B-B3DB2604E179}" destId="{1137DEFF-DE94-4CBF-92DA-E004BCD017CC}" srcOrd="1" destOrd="0" presId="urn:microsoft.com/office/officeart/2005/8/layout/lProcess2"/>
    <dgm:cxn modelId="{05AE1A23-8F21-4C9B-831D-45D9BCEF7225}" srcId="{18FD810F-F38D-47B5-9948-835A1773AC63}" destId="{84204E76-B196-411A-8095-8394F8F80C2F}" srcOrd="0" destOrd="0" parTransId="{62C2BB31-9A77-410E-BFBA-93E8EBBCFC60}" sibTransId="{769B6FD2-B93C-4D3C-BBF9-A597A20C0F99}"/>
    <dgm:cxn modelId="{3B245924-78DA-426D-A6D9-7CE5AB40415B}" srcId="{DFB74A12-8FEE-4FAC-9851-D6FCC2C1D3F5}" destId="{63FD2177-35A9-4C5E-9C38-55DF4183A887}" srcOrd="0" destOrd="0" parTransId="{731E0C58-3EC2-41F2-A711-A18B3AB74997}" sibTransId="{72283304-AB48-411E-8926-0E7AEBD837E8}"/>
    <dgm:cxn modelId="{3CE49627-01AE-40E0-B7A1-58C8F2F48DCF}" srcId="{18FD810F-F38D-47B5-9948-835A1773AC63}" destId="{79D4700D-5133-4B54-97A0-07B8825A329D}" srcOrd="1" destOrd="0" parTransId="{8BA622BA-EFD5-4FF5-9018-3ACDB5B5353D}" sibTransId="{DDF4DAFE-C7CD-42CA-8103-05A2D8EF49D3}"/>
    <dgm:cxn modelId="{0830C02D-1E44-48FD-A6EC-CC7DA8783A55}" srcId="{79D4700D-5133-4B54-97A0-07B8825A329D}" destId="{16E06776-2A49-435D-B067-11FBFD6E9336}" srcOrd="1" destOrd="0" parTransId="{D7AF0F9C-2225-4424-9183-5B8C8EAFA482}" sibTransId="{9A1AA507-00DF-4A01-AF2E-F94FAE11486C}"/>
    <dgm:cxn modelId="{64327E31-DA6F-4351-8D5A-6E060E68C998}" srcId="{84232F55-971B-41E0-AE3B-B3DB2604E179}" destId="{EC617E04-C3A5-49CF-A5EF-3DB6342A5C74}" srcOrd="1" destOrd="0" parTransId="{B05D16CB-DB1D-408E-8AA5-1C2DF61EE272}" sibTransId="{09B661CD-88B6-48F1-9DBB-0BA9D6E4EA7F}"/>
    <dgm:cxn modelId="{7A568738-2F4F-4E2D-A703-FD15C166B95B}" srcId="{58CF5722-1B3B-4384-80E6-7B415FD1014A}" destId="{A1B34ED1-2006-4707-BF49-01FB6073C445}" srcOrd="0" destOrd="0" parTransId="{6A154AF2-14ED-4214-8BEA-B3ADF7CDCFA6}" sibTransId="{713AF68A-3258-429F-AB86-A55C00E59165}"/>
    <dgm:cxn modelId="{1E0CB240-B4C3-48CA-9096-A7DC5BDA0D34}" srcId="{17519873-8138-4F99-A43D-400816A15924}" destId="{84232F55-971B-41E0-AE3B-B3DB2604E179}" srcOrd="2" destOrd="0" parTransId="{273C72AA-A795-4AF3-9714-DC5ABBE31BB6}" sibTransId="{8014D618-53E0-4F4C-8649-252F9ED1AF5F}"/>
    <dgm:cxn modelId="{E8BBB05F-8C67-478B-AD12-D7F253881BFE}" srcId="{EC617E04-C3A5-49CF-A5EF-3DB6342A5C74}" destId="{C4AE92CB-8F3E-42B1-B985-82120517F765}" srcOrd="0" destOrd="0" parTransId="{1E5D962C-6DCE-46D0-90F5-9F3D2A35A3E0}" sibTransId="{FDE5D6FF-51EE-4BF1-9F5B-29C198D0C768}"/>
    <dgm:cxn modelId="{FFAABF5F-8118-4AA6-B279-F8DC73C316FC}" type="presOf" srcId="{5F6C2FFB-1DAF-464F-9ED9-54197FDE80C4}" destId="{C479A657-C8D0-433E-B563-C52BD4BB451F}" srcOrd="0" destOrd="1" presId="urn:microsoft.com/office/officeart/2005/8/layout/lProcess2"/>
    <dgm:cxn modelId="{BAF60066-3057-48F0-9885-0A2D1B3DC0A6}" srcId="{63FD2177-35A9-4C5E-9C38-55DF4183A887}" destId="{07A03582-A38B-436E-9667-020C1661146C}" srcOrd="0" destOrd="0" parTransId="{C646F6D3-CC09-4054-AEE7-45AACFEC78FB}" sibTransId="{AA6A425D-E84E-4299-9D5D-D6B29BF3D12B}"/>
    <dgm:cxn modelId="{9C536069-8B39-42F4-8C56-5F8B5D7A6AFE}" srcId="{A9C559F2-2955-47A3-9059-B216A0925FAB}" destId="{5F6C2FFB-1DAF-464F-9ED9-54197FDE80C4}" srcOrd="0" destOrd="0" parTransId="{1CC40BF2-FFB0-45EC-A3D2-B2DB78DFA749}" sibTransId="{710E9D52-4088-4931-A37A-F68D831AAF6A}"/>
    <dgm:cxn modelId="{A76DFC6A-1CEA-4C7E-A2D2-810AB5F3400A}" type="presOf" srcId="{17519873-8138-4F99-A43D-400816A15924}" destId="{2E701600-3044-4D50-938F-DDDB254FB3B2}" srcOrd="0" destOrd="0" presId="urn:microsoft.com/office/officeart/2005/8/layout/lProcess2"/>
    <dgm:cxn modelId="{8D091C4B-A025-45AB-9F36-04CC9C8FDD75}" type="presOf" srcId="{58CF5722-1B3B-4384-80E6-7B415FD1014A}" destId="{8F0DA8FA-F5A3-4016-A4DE-867C7789CC88}" srcOrd="1" destOrd="0" presId="urn:microsoft.com/office/officeart/2005/8/layout/lProcess2"/>
    <dgm:cxn modelId="{C4E7796B-1834-4F8A-80CD-93966D36C1C2}" type="presOf" srcId="{79D4700D-5133-4B54-97A0-07B8825A329D}" destId="{6494CDE1-C145-4241-A812-AF9B8ECD817F}" srcOrd="0" destOrd="0" presId="urn:microsoft.com/office/officeart/2005/8/layout/lProcess2"/>
    <dgm:cxn modelId="{D7614651-AE77-4EF5-BB40-4831092BC47C}" srcId="{17519873-8138-4F99-A43D-400816A15924}" destId="{58CF5722-1B3B-4384-80E6-7B415FD1014A}" srcOrd="1" destOrd="0" parTransId="{03E3DF79-51A3-4811-9730-CAB90C466FC0}" sibTransId="{774211B6-0CCF-427C-B8CF-5C5D087E6868}"/>
    <dgm:cxn modelId="{878B6874-A7F2-48FB-A434-3EB6AADEF2E6}" srcId="{79D4700D-5133-4B54-97A0-07B8825A329D}" destId="{DBFC8C93-52CD-4DD2-B996-FC13CB40E402}" srcOrd="0" destOrd="0" parTransId="{13AF0BA2-7516-49AC-9806-3F5B410ABCA8}" sibTransId="{E0B6FE59-99C8-495E-A15A-412F05DBE873}"/>
    <dgm:cxn modelId="{FC54A259-8F55-44B6-AA74-876E34251A19}" srcId="{A55A483E-2BF3-4AB3-90FC-5555495D154C}" destId="{34DC02DD-60E6-498E-A3D5-257517401FF5}" srcOrd="0" destOrd="0" parTransId="{432F78EA-03AD-4344-B110-7A2ED3A6512A}" sibTransId="{B0DD3B37-24F3-44CA-81A6-C0EDA25FEAE6}"/>
    <dgm:cxn modelId="{B0158481-584F-4046-A85D-38CE592C5619}" srcId="{7A0B9022-A446-448C-A790-F51003F406F5}" destId="{F91DD7E0-819F-456A-BAC6-4E7068C845AF}" srcOrd="0" destOrd="0" parTransId="{5D12160D-898F-46D8-8A02-716FD456893D}" sibTransId="{DE0E5220-B2FF-4392-8BEB-63DD58FBB8E3}"/>
    <dgm:cxn modelId="{84312982-89C3-4A84-8E44-71A0E152F33E}" type="presOf" srcId="{58CF5722-1B3B-4384-80E6-7B415FD1014A}" destId="{080AF366-F0FE-4C9A-850D-3CE8906CA6FB}" srcOrd="0" destOrd="0" presId="urn:microsoft.com/office/officeart/2005/8/layout/lProcess2"/>
    <dgm:cxn modelId="{91532E82-C22C-4B03-B06C-1A0F212762A6}" type="presOf" srcId="{F91DD7E0-819F-456A-BAC6-4E7068C845AF}" destId="{1BCF3EDD-F3F9-423D-929B-E17F37C510BC}" srcOrd="0" destOrd="1" presId="urn:microsoft.com/office/officeart/2005/8/layout/lProcess2"/>
    <dgm:cxn modelId="{2FE9FA83-BA12-46D0-82E2-421E64B63245}" type="presOf" srcId="{DFB74A12-8FEE-4FAC-9851-D6FCC2C1D3F5}" destId="{F4EED1F2-0FC5-48E5-812A-E7EE04A43720}" srcOrd="1" destOrd="0" presId="urn:microsoft.com/office/officeart/2005/8/layout/lProcess2"/>
    <dgm:cxn modelId="{6A4B1A99-6878-4F1D-AD49-B86ABDF7B2B7}" type="presOf" srcId="{A1B34ED1-2006-4707-BF49-01FB6073C445}" destId="{787D1E27-6027-417A-97F2-D6C0F6109F14}" srcOrd="0" destOrd="0" presId="urn:microsoft.com/office/officeart/2005/8/layout/lProcess2"/>
    <dgm:cxn modelId="{E308A6A2-7E9C-40E9-AEDB-ABA6066CC8E6}" srcId="{DFB74A12-8FEE-4FAC-9851-D6FCC2C1D3F5}" destId="{A9C559F2-2955-47A3-9059-B216A0925FAB}" srcOrd="1" destOrd="0" parTransId="{5AD21E63-953D-402D-BBFF-4C40E94B17B9}" sibTransId="{251153D7-3C29-4672-AE7C-259F0A905AD4}"/>
    <dgm:cxn modelId="{E91BE0B8-C640-4227-B1E0-1BE0353FCD26}" type="presOf" srcId="{18FD810F-F38D-47B5-9948-835A1773AC63}" destId="{887B6A68-BB3F-4D7C-BD6A-892F444F1CEC}" srcOrd="1" destOrd="0" presId="urn:microsoft.com/office/officeart/2005/8/layout/lProcess2"/>
    <dgm:cxn modelId="{AEE1C3BA-826D-49D7-A2C3-A7BFB8BE7EFA}" type="presOf" srcId="{34DC02DD-60E6-498E-A3D5-257517401FF5}" destId="{28ED3E5C-2745-4DAD-9E6F-3FEDF1F7D45D}" srcOrd="0" destOrd="1" presId="urn:microsoft.com/office/officeart/2005/8/layout/lProcess2"/>
    <dgm:cxn modelId="{490048BE-8FA6-4420-B4C7-797F003E5AEA}" type="presOf" srcId="{84232F55-971B-41E0-AE3B-B3DB2604E179}" destId="{B82FCC5C-02EE-4382-A97C-9E3548DB352E}" srcOrd="0" destOrd="0" presId="urn:microsoft.com/office/officeart/2005/8/layout/lProcess2"/>
    <dgm:cxn modelId="{C306A6C0-7B8C-44F5-A831-2EB4B49BE5E9}" type="presOf" srcId="{C4AE92CB-8F3E-42B1-B985-82120517F765}" destId="{68741C4D-0195-49DF-BC34-F6B65CD370E9}" srcOrd="0" destOrd="1" presId="urn:microsoft.com/office/officeart/2005/8/layout/lProcess2"/>
    <dgm:cxn modelId="{3847C8C2-D107-41BB-BC15-4129DBF7F0F1}" type="presOf" srcId="{A9C559F2-2955-47A3-9059-B216A0925FAB}" destId="{C479A657-C8D0-433E-B563-C52BD4BB451F}" srcOrd="0" destOrd="0" presId="urn:microsoft.com/office/officeart/2005/8/layout/lProcess2"/>
    <dgm:cxn modelId="{62BB71C8-70EB-4E79-87A7-3BAC533607F8}" type="presOf" srcId="{EC617E04-C3A5-49CF-A5EF-3DB6342A5C74}" destId="{68741C4D-0195-49DF-BC34-F6B65CD370E9}" srcOrd="0" destOrd="0" presId="urn:microsoft.com/office/officeart/2005/8/layout/lProcess2"/>
    <dgm:cxn modelId="{80028AC8-6D83-4934-A858-2634F382006D}" srcId="{58CF5722-1B3B-4384-80E6-7B415FD1014A}" destId="{7A0B9022-A446-448C-A790-F51003F406F5}" srcOrd="1" destOrd="0" parTransId="{9BCF9838-AF3F-4FE8-B5A1-2109EBD0BD6E}" sibTransId="{472A0EDF-A367-4AF6-8DE8-4DDB61957FE6}"/>
    <dgm:cxn modelId="{35A3FDCF-A58E-405F-87C4-80E9DE313351}" type="presOf" srcId="{84204E76-B196-411A-8095-8394F8F80C2F}" destId="{C9BED5A4-4443-4319-B9A4-044E6E937237}" srcOrd="0" destOrd="0" presId="urn:microsoft.com/office/officeart/2005/8/layout/lProcess2"/>
    <dgm:cxn modelId="{8054D2D0-73AA-4BDF-BC6B-1E8D2684A4BE}" type="presOf" srcId="{A55A483E-2BF3-4AB3-90FC-5555495D154C}" destId="{28ED3E5C-2745-4DAD-9E6F-3FEDF1F7D45D}" srcOrd="0" destOrd="0" presId="urn:microsoft.com/office/officeart/2005/8/layout/lProcess2"/>
    <dgm:cxn modelId="{EF94E7D1-6494-4A18-831A-8413B82EFE4D}" srcId="{84204E76-B196-411A-8095-8394F8F80C2F}" destId="{B9AB48C4-4FBE-4863-9AED-07758A651D7D}" srcOrd="0" destOrd="0" parTransId="{44931E12-17A0-46A9-B6E5-A699EA436BF1}" sibTransId="{8EEC8C96-C9E2-4A9A-A8B9-96DA3DA56259}"/>
    <dgm:cxn modelId="{225054D4-344B-4E53-9A21-D110483771FE}" type="presOf" srcId="{07A03582-A38B-436E-9667-020C1661146C}" destId="{FAAA3331-B0C0-408E-A7DD-E420A0784FC1}" srcOrd="0" destOrd="1" presId="urn:microsoft.com/office/officeart/2005/8/layout/lProcess2"/>
    <dgm:cxn modelId="{C81734D5-1D3C-4198-B77F-1615D8CB4FE2}" type="presOf" srcId="{18FD810F-F38D-47B5-9948-835A1773AC63}" destId="{EF77BCFD-73B9-4389-BCDA-C7E671016357}" srcOrd="0" destOrd="0" presId="urn:microsoft.com/office/officeart/2005/8/layout/lProcess2"/>
    <dgm:cxn modelId="{686572DC-71D4-4517-84A3-237694D0DDB2}" type="presOf" srcId="{DFB74A12-8FEE-4FAC-9851-D6FCC2C1D3F5}" destId="{2330C67B-AAAD-4246-BBDC-D5777701851E}" srcOrd="0" destOrd="0" presId="urn:microsoft.com/office/officeart/2005/8/layout/lProcess2"/>
    <dgm:cxn modelId="{C36EB7E1-B377-430E-AF9A-70129A693931}" srcId="{17519873-8138-4F99-A43D-400816A15924}" destId="{18FD810F-F38D-47B5-9948-835A1773AC63}" srcOrd="0" destOrd="0" parTransId="{ACE0D0AD-CB11-43ED-BE63-0652291E34DB}" sibTransId="{5B6DA877-48F8-4833-BD64-121C2A158FE7}"/>
    <dgm:cxn modelId="{EB9995EA-C18A-4A6E-90B2-7B53EC462647}" type="presOf" srcId="{DBFC8C93-52CD-4DD2-B996-FC13CB40E402}" destId="{6494CDE1-C145-4241-A812-AF9B8ECD817F}" srcOrd="0" destOrd="1" presId="urn:microsoft.com/office/officeart/2005/8/layout/lProcess2"/>
    <dgm:cxn modelId="{20C3B6ED-6666-468A-ADC9-9D08C2FF348F}" srcId="{84232F55-971B-41E0-AE3B-B3DB2604E179}" destId="{A55A483E-2BF3-4AB3-90FC-5555495D154C}" srcOrd="0" destOrd="0" parTransId="{0FB37E74-FF52-4FE1-94EF-DDBCB2C1F5D3}" sibTransId="{8057D9B6-B09F-4339-9740-8D351C307D81}"/>
    <dgm:cxn modelId="{09958DF1-AD48-4434-AD5E-F4052A86E229}" type="presOf" srcId="{63FD2177-35A9-4C5E-9C38-55DF4183A887}" destId="{FAAA3331-B0C0-408E-A7DD-E420A0784FC1}" srcOrd="0" destOrd="0" presId="urn:microsoft.com/office/officeart/2005/8/layout/lProcess2"/>
    <dgm:cxn modelId="{BF5D65AA-C617-4F09-BC08-D7CA9D103FFC}" type="presParOf" srcId="{2E701600-3044-4D50-938F-DDDB254FB3B2}" destId="{1C2CE972-822A-46DC-B132-D3066E0885A3}" srcOrd="0" destOrd="0" presId="urn:microsoft.com/office/officeart/2005/8/layout/lProcess2"/>
    <dgm:cxn modelId="{DCC49405-95ED-4C7A-BF7D-16B186525EB5}" type="presParOf" srcId="{1C2CE972-822A-46DC-B132-D3066E0885A3}" destId="{EF77BCFD-73B9-4389-BCDA-C7E671016357}" srcOrd="0" destOrd="0" presId="urn:microsoft.com/office/officeart/2005/8/layout/lProcess2"/>
    <dgm:cxn modelId="{6F6B8DBD-9E5C-4B54-AF93-73F33F0933A8}" type="presParOf" srcId="{1C2CE972-822A-46DC-B132-D3066E0885A3}" destId="{887B6A68-BB3F-4D7C-BD6A-892F444F1CEC}" srcOrd="1" destOrd="0" presId="urn:microsoft.com/office/officeart/2005/8/layout/lProcess2"/>
    <dgm:cxn modelId="{AB62C899-E77B-46B0-9EB1-77E7B9FDF018}" type="presParOf" srcId="{1C2CE972-822A-46DC-B132-D3066E0885A3}" destId="{4C70EBBB-0B8D-4AE6-B609-87C72193D1E8}" srcOrd="2" destOrd="0" presId="urn:microsoft.com/office/officeart/2005/8/layout/lProcess2"/>
    <dgm:cxn modelId="{A7E81070-2A9D-40EF-B0B1-E34A51BE80C7}" type="presParOf" srcId="{4C70EBBB-0B8D-4AE6-B609-87C72193D1E8}" destId="{836E1AA7-EDD6-4604-B8AC-F62A05D41B15}" srcOrd="0" destOrd="0" presId="urn:microsoft.com/office/officeart/2005/8/layout/lProcess2"/>
    <dgm:cxn modelId="{27FCEDEB-2DC2-4DF1-80DE-9251D29DFDA1}" type="presParOf" srcId="{836E1AA7-EDD6-4604-B8AC-F62A05D41B15}" destId="{C9BED5A4-4443-4319-B9A4-044E6E937237}" srcOrd="0" destOrd="0" presId="urn:microsoft.com/office/officeart/2005/8/layout/lProcess2"/>
    <dgm:cxn modelId="{8C204719-DCB5-490A-977F-3F9E613E74DE}" type="presParOf" srcId="{836E1AA7-EDD6-4604-B8AC-F62A05D41B15}" destId="{3F3DB6C3-E0DA-48F2-A3ED-DF95AA441F52}" srcOrd="1" destOrd="0" presId="urn:microsoft.com/office/officeart/2005/8/layout/lProcess2"/>
    <dgm:cxn modelId="{C7F495F9-5BA9-4C22-9B9B-86B7116D6727}" type="presParOf" srcId="{836E1AA7-EDD6-4604-B8AC-F62A05D41B15}" destId="{6494CDE1-C145-4241-A812-AF9B8ECD817F}" srcOrd="2" destOrd="0" presId="urn:microsoft.com/office/officeart/2005/8/layout/lProcess2"/>
    <dgm:cxn modelId="{B928ECDA-B3F8-49E1-9DDD-F06E924D4489}" type="presParOf" srcId="{2E701600-3044-4D50-938F-DDDB254FB3B2}" destId="{70998698-3D41-4CF2-A529-8494C0B1737D}" srcOrd="1" destOrd="0" presId="urn:microsoft.com/office/officeart/2005/8/layout/lProcess2"/>
    <dgm:cxn modelId="{F2FE4A15-2AED-4AEC-AFCB-F94E38696008}" type="presParOf" srcId="{2E701600-3044-4D50-938F-DDDB254FB3B2}" destId="{A9BB2089-4FD1-49C9-B99A-3F9D02A5B66C}" srcOrd="2" destOrd="0" presId="urn:microsoft.com/office/officeart/2005/8/layout/lProcess2"/>
    <dgm:cxn modelId="{09D4DE5E-8A18-47B4-B69A-2C4B5836CD1C}" type="presParOf" srcId="{A9BB2089-4FD1-49C9-B99A-3F9D02A5B66C}" destId="{080AF366-F0FE-4C9A-850D-3CE8906CA6FB}" srcOrd="0" destOrd="0" presId="urn:microsoft.com/office/officeart/2005/8/layout/lProcess2"/>
    <dgm:cxn modelId="{CD48AC77-FD8A-4283-8DA1-668B9B0DEEA3}" type="presParOf" srcId="{A9BB2089-4FD1-49C9-B99A-3F9D02A5B66C}" destId="{8F0DA8FA-F5A3-4016-A4DE-867C7789CC88}" srcOrd="1" destOrd="0" presId="urn:microsoft.com/office/officeart/2005/8/layout/lProcess2"/>
    <dgm:cxn modelId="{77064D50-D5AF-4571-AB1B-EC694F70BB7C}" type="presParOf" srcId="{A9BB2089-4FD1-49C9-B99A-3F9D02A5B66C}" destId="{9A4643AF-F0D4-4D9F-ADF7-78B6764B86B2}" srcOrd="2" destOrd="0" presId="urn:microsoft.com/office/officeart/2005/8/layout/lProcess2"/>
    <dgm:cxn modelId="{270ED0F2-28AE-4352-BCD0-93B715D2AD7B}" type="presParOf" srcId="{9A4643AF-F0D4-4D9F-ADF7-78B6764B86B2}" destId="{7EC98DC9-54B9-4681-984D-255B388A41CC}" srcOrd="0" destOrd="0" presId="urn:microsoft.com/office/officeart/2005/8/layout/lProcess2"/>
    <dgm:cxn modelId="{8920B30B-876E-430F-BAE2-194AB7FC7183}" type="presParOf" srcId="{7EC98DC9-54B9-4681-984D-255B388A41CC}" destId="{787D1E27-6027-417A-97F2-D6C0F6109F14}" srcOrd="0" destOrd="0" presId="urn:microsoft.com/office/officeart/2005/8/layout/lProcess2"/>
    <dgm:cxn modelId="{A901B9B0-FD88-4BAD-AFD2-E1232E32F6CA}" type="presParOf" srcId="{7EC98DC9-54B9-4681-984D-255B388A41CC}" destId="{95EC8670-2A02-4BF7-B27D-0288D5E21FFB}" srcOrd="1" destOrd="0" presId="urn:microsoft.com/office/officeart/2005/8/layout/lProcess2"/>
    <dgm:cxn modelId="{44D76FAA-3EF8-4F47-935F-DEACF63D053F}" type="presParOf" srcId="{7EC98DC9-54B9-4681-984D-255B388A41CC}" destId="{1BCF3EDD-F3F9-423D-929B-E17F37C510BC}" srcOrd="2" destOrd="0" presId="urn:microsoft.com/office/officeart/2005/8/layout/lProcess2"/>
    <dgm:cxn modelId="{2A4EE326-B258-44FE-A6E4-C4FD1940DAAE}" type="presParOf" srcId="{2E701600-3044-4D50-938F-DDDB254FB3B2}" destId="{7A587CE8-719D-4F2A-B6F8-65128F19636D}" srcOrd="3" destOrd="0" presId="urn:microsoft.com/office/officeart/2005/8/layout/lProcess2"/>
    <dgm:cxn modelId="{475033DD-35C1-488C-B8B5-686F08CA9BF1}" type="presParOf" srcId="{2E701600-3044-4D50-938F-DDDB254FB3B2}" destId="{23B54EDA-228D-4D98-9E47-C99A16E7E3AE}" srcOrd="4" destOrd="0" presId="urn:microsoft.com/office/officeart/2005/8/layout/lProcess2"/>
    <dgm:cxn modelId="{36E419E9-C364-4BF4-BAC6-018B5CBE13A9}" type="presParOf" srcId="{23B54EDA-228D-4D98-9E47-C99A16E7E3AE}" destId="{B82FCC5C-02EE-4382-A97C-9E3548DB352E}" srcOrd="0" destOrd="0" presId="urn:microsoft.com/office/officeart/2005/8/layout/lProcess2"/>
    <dgm:cxn modelId="{DB3FB283-1B49-4A50-BF99-5C0C186933E1}" type="presParOf" srcId="{23B54EDA-228D-4D98-9E47-C99A16E7E3AE}" destId="{1137DEFF-DE94-4CBF-92DA-E004BCD017CC}" srcOrd="1" destOrd="0" presId="urn:microsoft.com/office/officeart/2005/8/layout/lProcess2"/>
    <dgm:cxn modelId="{1D851A67-DC8A-44CD-8353-2CCA7CAF940D}" type="presParOf" srcId="{23B54EDA-228D-4D98-9E47-C99A16E7E3AE}" destId="{01B2A620-6DAB-4488-A8A4-9D80A34E21DD}" srcOrd="2" destOrd="0" presId="urn:microsoft.com/office/officeart/2005/8/layout/lProcess2"/>
    <dgm:cxn modelId="{BB3C209F-7D3A-4532-A2DF-E43330433CC8}" type="presParOf" srcId="{01B2A620-6DAB-4488-A8A4-9D80A34E21DD}" destId="{45004E97-3052-4444-B22D-0AF4EEA77D87}" srcOrd="0" destOrd="0" presId="urn:microsoft.com/office/officeart/2005/8/layout/lProcess2"/>
    <dgm:cxn modelId="{6BDEC704-193F-4A59-BBEB-DE5A1545CC22}" type="presParOf" srcId="{45004E97-3052-4444-B22D-0AF4EEA77D87}" destId="{28ED3E5C-2745-4DAD-9E6F-3FEDF1F7D45D}" srcOrd="0" destOrd="0" presId="urn:microsoft.com/office/officeart/2005/8/layout/lProcess2"/>
    <dgm:cxn modelId="{3E58D7F9-2416-4447-8C97-0AAD022AC638}" type="presParOf" srcId="{45004E97-3052-4444-B22D-0AF4EEA77D87}" destId="{FAA5082D-0FB6-4B3D-AA3D-8FD0A1370ED6}" srcOrd="1" destOrd="0" presId="urn:microsoft.com/office/officeart/2005/8/layout/lProcess2"/>
    <dgm:cxn modelId="{4C81039D-D6A4-4E09-92A9-BDBB433E2F6D}" type="presParOf" srcId="{45004E97-3052-4444-B22D-0AF4EEA77D87}" destId="{68741C4D-0195-49DF-BC34-F6B65CD370E9}" srcOrd="2" destOrd="0" presId="urn:microsoft.com/office/officeart/2005/8/layout/lProcess2"/>
    <dgm:cxn modelId="{1988B870-02C9-4F17-8389-057DFD2235B8}" type="presParOf" srcId="{2E701600-3044-4D50-938F-DDDB254FB3B2}" destId="{701A71F8-942C-49D4-8990-FC3A59EEF120}" srcOrd="5" destOrd="0" presId="urn:microsoft.com/office/officeart/2005/8/layout/lProcess2"/>
    <dgm:cxn modelId="{ADAF19D8-4F45-4705-880F-88790446F1F1}" type="presParOf" srcId="{2E701600-3044-4D50-938F-DDDB254FB3B2}" destId="{B40462EB-3844-4021-89A7-42BEF8CB12EB}" srcOrd="6" destOrd="0" presId="urn:microsoft.com/office/officeart/2005/8/layout/lProcess2"/>
    <dgm:cxn modelId="{E340F686-1C83-4B17-8B3E-78D5E47A5614}" type="presParOf" srcId="{B40462EB-3844-4021-89A7-42BEF8CB12EB}" destId="{2330C67B-AAAD-4246-BBDC-D5777701851E}" srcOrd="0" destOrd="0" presId="urn:microsoft.com/office/officeart/2005/8/layout/lProcess2"/>
    <dgm:cxn modelId="{A39C3E93-B7D9-4FB9-B35B-04280DDB2DFF}" type="presParOf" srcId="{B40462EB-3844-4021-89A7-42BEF8CB12EB}" destId="{F4EED1F2-0FC5-48E5-812A-E7EE04A43720}" srcOrd="1" destOrd="0" presId="urn:microsoft.com/office/officeart/2005/8/layout/lProcess2"/>
    <dgm:cxn modelId="{E24D384A-16A6-4547-BD10-68F8CC4F7C0D}" type="presParOf" srcId="{B40462EB-3844-4021-89A7-42BEF8CB12EB}" destId="{4C621E44-837A-4E88-834A-BB81B4C537C0}" srcOrd="2" destOrd="0" presId="urn:microsoft.com/office/officeart/2005/8/layout/lProcess2"/>
    <dgm:cxn modelId="{E1FCB64B-3746-46A7-BCEB-D85D5C9C0CD7}" type="presParOf" srcId="{4C621E44-837A-4E88-834A-BB81B4C537C0}" destId="{A052358A-A1A3-4EF9-B96D-4591778B35BF}" srcOrd="0" destOrd="0" presId="urn:microsoft.com/office/officeart/2005/8/layout/lProcess2"/>
    <dgm:cxn modelId="{D0EBC917-D9AA-463C-BCBB-FBDDDBE3762A}" type="presParOf" srcId="{A052358A-A1A3-4EF9-B96D-4591778B35BF}" destId="{FAAA3331-B0C0-408E-A7DD-E420A0784FC1}" srcOrd="0" destOrd="0" presId="urn:microsoft.com/office/officeart/2005/8/layout/lProcess2"/>
    <dgm:cxn modelId="{961584F9-8CD7-433B-B0B6-5375DB865BAF}" type="presParOf" srcId="{A052358A-A1A3-4EF9-B96D-4591778B35BF}" destId="{77D0B098-C979-429F-91B3-3AEB8486F47D}" srcOrd="1" destOrd="0" presId="urn:microsoft.com/office/officeart/2005/8/layout/lProcess2"/>
    <dgm:cxn modelId="{7D087A30-ECC9-4962-968C-4CB2C6C0ACDA}" type="presParOf" srcId="{A052358A-A1A3-4EF9-B96D-4591778B35BF}" destId="{C479A657-C8D0-433E-B563-C52BD4BB451F}"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7E6265-C57C-4F9C-9277-D29EC9527804}" type="doc">
      <dgm:prSet loTypeId="urn:microsoft.com/office/officeart/2005/8/layout/process2" loCatId="process" qsTypeId="urn:microsoft.com/office/officeart/2005/8/quickstyle/simple3" qsCatId="simple" csTypeId="urn:microsoft.com/office/officeart/2005/8/colors/accent1_2" csCatId="accent1" phldr="1"/>
      <dgm:spPr/>
    </dgm:pt>
    <dgm:pt modelId="{2125D19B-3464-415F-94AA-34AF3F11CC48}">
      <dgm:prSet phldrT="[Testo]"/>
      <dgm:spPr>
        <a:solidFill>
          <a:schemeClr val="accent1">
            <a:lumMod val="20000"/>
            <a:lumOff val="80000"/>
          </a:schemeClr>
        </a:solidFill>
      </dgm:spPr>
      <dgm:t>
        <a:bodyPr/>
        <a:lstStyle/>
        <a:p>
          <a:r>
            <a:rPr lang="it-IT" b="1" dirty="0" err="1"/>
            <a:t>Feasibility</a:t>
          </a:r>
          <a:r>
            <a:rPr lang="it-IT" b="1" dirty="0"/>
            <a:t> study &amp; </a:t>
          </a:r>
          <a:r>
            <a:rPr lang="it-IT" b="1" dirty="0" err="1"/>
            <a:t>Requirement</a:t>
          </a:r>
          <a:r>
            <a:rPr lang="it-IT" b="1" dirty="0"/>
            <a:t> </a:t>
          </a:r>
          <a:r>
            <a:rPr lang="it-IT" b="1" dirty="0" err="1"/>
            <a:t>definition</a:t>
          </a:r>
          <a:endParaRPr lang="en-GB" b="1" dirty="0"/>
        </a:p>
      </dgm:t>
    </dgm:pt>
    <dgm:pt modelId="{1CDED647-365F-4058-B30A-1AA4F15FB4B7}" type="parTrans" cxnId="{9BAFDCDD-6794-491A-B562-98C22401FEE8}">
      <dgm:prSet/>
      <dgm:spPr/>
      <dgm:t>
        <a:bodyPr/>
        <a:lstStyle/>
        <a:p>
          <a:endParaRPr lang="en-GB"/>
        </a:p>
      </dgm:t>
    </dgm:pt>
    <dgm:pt modelId="{43166A09-ED9F-492A-A164-D7FECA7A55B1}" type="sibTrans" cxnId="{9BAFDCDD-6794-491A-B562-98C22401FEE8}">
      <dgm:prSet/>
      <dgm:spPr/>
      <dgm:t>
        <a:bodyPr/>
        <a:lstStyle/>
        <a:p>
          <a:endParaRPr lang="en-GB"/>
        </a:p>
      </dgm:t>
    </dgm:pt>
    <dgm:pt modelId="{1A243B97-0906-4AE1-80CA-8A1681AD8FB1}">
      <dgm:prSet phldrT="[Testo]"/>
      <dgm:spPr/>
      <dgm:t>
        <a:bodyPr/>
        <a:lstStyle/>
        <a:p>
          <a:r>
            <a:rPr lang="it-IT" b="1" dirty="0"/>
            <a:t>Preliminary Design</a:t>
          </a:r>
          <a:endParaRPr lang="en-GB" b="1" dirty="0"/>
        </a:p>
      </dgm:t>
    </dgm:pt>
    <dgm:pt modelId="{5AF51E80-8EC0-4ECB-8F76-3CE56F0154D0}" type="parTrans" cxnId="{857E5718-F42D-4561-9319-815A65A1396B}">
      <dgm:prSet/>
      <dgm:spPr/>
      <dgm:t>
        <a:bodyPr/>
        <a:lstStyle/>
        <a:p>
          <a:endParaRPr lang="en-GB"/>
        </a:p>
      </dgm:t>
    </dgm:pt>
    <dgm:pt modelId="{8B89DF71-D062-4CAD-BC77-F95DC0AC62F6}" type="sibTrans" cxnId="{857E5718-F42D-4561-9319-815A65A1396B}">
      <dgm:prSet/>
      <dgm:spPr/>
      <dgm:t>
        <a:bodyPr/>
        <a:lstStyle/>
        <a:p>
          <a:endParaRPr lang="en-GB"/>
        </a:p>
      </dgm:t>
    </dgm:pt>
    <dgm:pt modelId="{65E5B91C-095D-465D-9D3F-5B135177C4C2}">
      <dgm:prSet phldrT="[Testo]"/>
      <dgm:spPr>
        <a:solidFill>
          <a:srgbClr val="33CCFF"/>
        </a:solidFill>
      </dgm:spPr>
      <dgm:t>
        <a:bodyPr/>
        <a:lstStyle/>
        <a:p>
          <a:r>
            <a:rPr lang="it-IT" b="1" dirty="0" err="1"/>
            <a:t>Critcal</a:t>
          </a:r>
          <a:r>
            <a:rPr lang="it-IT" b="1" dirty="0"/>
            <a:t> Design</a:t>
          </a:r>
          <a:endParaRPr lang="en-GB" b="1" dirty="0"/>
        </a:p>
      </dgm:t>
    </dgm:pt>
    <dgm:pt modelId="{CCAFD405-0DE7-465D-9982-6276EC588BD2}" type="parTrans" cxnId="{1E0FCF66-6A16-4C9D-8A0D-E4FAF2816F4F}">
      <dgm:prSet/>
      <dgm:spPr/>
      <dgm:t>
        <a:bodyPr/>
        <a:lstStyle/>
        <a:p>
          <a:endParaRPr lang="en-GB"/>
        </a:p>
      </dgm:t>
    </dgm:pt>
    <dgm:pt modelId="{047FD751-CFB3-4C5A-8B92-67EEAFB59095}" type="sibTrans" cxnId="{1E0FCF66-6A16-4C9D-8A0D-E4FAF2816F4F}">
      <dgm:prSet/>
      <dgm:spPr/>
      <dgm:t>
        <a:bodyPr/>
        <a:lstStyle/>
        <a:p>
          <a:endParaRPr lang="en-GB"/>
        </a:p>
      </dgm:t>
    </dgm:pt>
    <dgm:pt modelId="{4892255F-D53B-46D7-9008-134A48E1E387}">
      <dgm:prSet phldrT="[Testo]"/>
      <dgm:spPr>
        <a:solidFill>
          <a:srgbClr val="CC99FF"/>
        </a:solidFill>
      </dgm:spPr>
      <dgm:t>
        <a:bodyPr/>
        <a:lstStyle/>
        <a:p>
          <a:r>
            <a:rPr lang="it-IT" b="1" dirty="0"/>
            <a:t>Production &amp; </a:t>
          </a:r>
          <a:r>
            <a:rPr lang="it-IT" b="1" dirty="0" err="1"/>
            <a:t>Qualification</a:t>
          </a:r>
          <a:endParaRPr lang="en-GB" b="1" dirty="0"/>
        </a:p>
      </dgm:t>
    </dgm:pt>
    <dgm:pt modelId="{659A36F1-C188-475D-AA97-ABBCBCDA4E2B}" type="parTrans" cxnId="{873765DB-3152-482F-B2FC-CB7513093624}">
      <dgm:prSet/>
      <dgm:spPr/>
      <dgm:t>
        <a:bodyPr/>
        <a:lstStyle/>
        <a:p>
          <a:endParaRPr lang="en-GB"/>
        </a:p>
      </dgm:t>
    </dgm:pt>
    <dgm:pt modelId="{7E92063C-108F-4A84-BB9D-736BE818FCC0}" type="sibTrans" cxnId="{873765DB-3152-482F-B2FC-CB7513093624}">
      <dgm:prSet/>
      <dgm:spPr/>
      <dgm:t>
        <a:bodyPr/>
        <a:lstStyle/>
        <a:p>
          <a:endParaRPr lang="en-GB"/>
        </a:p>
      </dgm:t>
    </dgm:pt>
    <dgm:pt modelId="{6962D7D1-C812-474A-A1E0-EFFC47C001B9}">
      <dgm:prSet phldrT="[Testo]"/>
      <dgm:spPr>
        <a:solidFill>
          <a:srgbClr val="51B0E5"/>
        </a:solidFill>
      </dgm:spPr>
      <dgm:t>
        <a:bodyPr/>
        <a:lstStyle/>
        <a:p>
          <a:r>
            <a:rPr lang="it-IT" b="1" dirty="0"/>
            <a:t>Mission Operations</a:t>
          </a:r>
          <a:endParaRPr lang="en-GB" b="1" dirty="0"/>
        </a:p>
      </dgm:t>
    </dgm:pt>
    <dgm:pt modelId="{3D971CBD-6108-4626-8305-498538D55620}" type="parTrans" cxnId="{A49B74C3-747B-48FC-9D9F-60CD71B4DC78}">
      <dgm:prSet/>
      <dgm:spPr/>
      <dgm:t>
        <a:bodyPr/>
        <a:lstStyle/>
        <a:p>
          <a:endParaRPr lang="en-GB"/>
        </a:p>
      </dgm:t>
    </dgm:pt>
    <dgm:pt modelId="{15AE0756-8F8C-485C-8726-81E364845835}" type="sibTrans" cxnId="{A49B74C3-747B-48FC-9D9F-60CD71B4DC78}">
      <dgm:prSet/>
      <dgm:spPr/>
      <dgm:t>
        <a:bodyPr/>
        <a:lstStyle/>
        <a:p>
          <a:endParaRPr lang="en-GB"/>
        </a:p>
      </dgm:t>
    </dgm:pt>
    <dgm:pt modelId="{2027A5FF-E491-4E8D-8057-FE4C32076649}" type="pres">
      <dgm:prSet presAssocID="{A27E6265-C57C-4F9C-9277-D29EC9527804}" presName="linearFlow" presStyleCnt="0">
        <dgm:presLayoutVars>
          <dgm:resizeHandles val="exact"/>
        </dgm:presLayoutVars>
      </dgm:prSet>
      <dgm:spPr/>
    </dgm:pt>
    <dgm:pt modelId="{59EB685B-5F4A-4964-9464-5D14BA69C04E}" type="pres">
      <dgm:prSet presAssocID="{2125D19B-3464-415F-94AA-34AF3F11CC48}" presName="node" presStyleLbl="node1" presStyleIdx="0" presStyleCnt="5" custLinFactNeighborX="-10691" custLinFactNeighborY="-3976">
        <dgm:presLayoutVars>
          <dgm:bulletEnabled val="1"/>
        </dgm:presLayoutVars>
      </dgm:prSet>
      <dgm:spPr/>
    </dgm:pt>
    <dgm:pt modelId="{A1A371C2-DC3D-43B8-AD3A-27A50E237D19}" type="pres">
      <dgm:prSet presAssocID="{43166A09-ED9F-492A-A164-D7FECA7A55B1}" presName="sibTrans" presStyleLbl="sibTrans2D1" presStyleIdx="0" presStyleCnt="4"/>
      <dgm:spPr/>
    </dgm:pt>
    <dgm:pt modelId="{0F47E7E5-A05A-4D3F-B27D-A68DDEAEE6B4}" type="pres">
      <dgm:prSet presAssocID="{43166A09-ED9F-492A-A164-D7FECA7A55B1}" presName="connectorText" presStyleLbl="sibTrans2D1" presStyleIdx="0" presStyleCnt="4"/>
      <dgm:spPr/>
    </dgm:pt>
    <dgm:pt modelId="{9B268ED9-028F-4FB4-BAAF-B831FE9DE3E2}" type="pres">
      <dgm:prSet presAssocID="{1A243B97-0906-4AE1-80CA-8A1681AD8FB1}" presName="node" presStyleLbl="node1" presStyleIdx="1" presStyleCnt="5" custLinFactNeighborX="0" custLinFactNeighborY="-22832">
        <dgm:presLayoutVars>
          <dgm:bulletEnabled val="1"/>
        </dgm:presLayoutVars>
      </dgm:prSet>
      <dgm:spPr/>
    </dgm:pt>
    <dgm:pt modelId="{C366878A-15F5-4405-851C-0828AD8A2C0F}" type="pres">
      <dgm:prSet presAssocID="{8B89DF71-D062-4CAD-BC77-F95DC0AC62F6}" presName="sibTrans" presStyleLbl="sibTrans2D1" presStyleIdx="1" presStyleCnt="4"/>
      <dgm:spPr/>
    </dgm:pt>
    <dgm:pt modelId="{4A9D512D-787F-4725-B78C-E3CCD578B943}" type="pres">
      <dgm:prSet presAssocID="{8B89DF71-D062-4CAD-BC77-F95DC0AC62F6}" presName="connectorText" presStyleLbl="sibTrans2D1" presStyleIdx="1" presStyleCnt="4"/>
      <dgm:spPr/>
    </dgm:pt>
    <dgm:pt modelId="{7D399753-68F1-49A5-A0BD-26792E894792}" type="pres">
      <dgm:prSet presAssocID="{65E5B91C-095D-465D-9D3F-5B135177C4C2}" presName="node" presStyleLbl="node1" presStyleIdx="2" presStyleCnt="5" custLinFactNeighborX="10129" custLinFactNeighborY="-41858">
        <dgm:presLayoutVars>
          <dgm:bulletEnabled val="1"/>
        </dgm:presLayoutVars>
      </dgm:prSet>
      <dgm:spPr/>
    </dgm:pt>
    <dgm:pt modelId="{1D324912-B956-4274-92DA-F7A6E55F3FFA}" type="pres">
      <dgm:prSet presAssocID="{047FD751-CFB3-4C5A-8B92-67EEAFB59095}" presName="sibTrans" presStyleLbl="sibTrans2D1" presStyleIdx="2" presStyleCnt="4"/>
      <dgm:spPr/>
    </dgm:pt>
    <dgm:pt modelId="{14EA4053-BD48-4C4B-BFD0-A7793A116A5B}" type="pres">
      <dgm:prSet presAssocID="{047FD751-CFB3-4C5A-8B92-67EEAFB59095}" presName="connectorText" presStyleLbl="sibTrans2D1" presStyleIdx="2" presStyleCnt="4"/>
      <dgm:spPr/>
    </dgm:pt>
    <dgm:pt modelId="{BADF0BE0-5CDE-4D09-92F2-81869FD4AFC5}" type="pres">
      <dgm:prSet presAssocID="{4892255F-D53B-46D7-9008-134A48E1E387}" presName="node" presStyleLbl="node1" presStyleIdx="3" presStyleCnt="5" custLinFactNeighborX="15193" custLinFactNeighborY="-41858">
        <dgm:presLayoutVars>
          <dgm:bulletEnabled val="1"/>
        </dgm:presLayoutVars>
      </dgm:prSet>
      <dgm:spPr/>
    </dgm:pt>
    <dgm:pt modelId="{C7AD9DAF-25F5-4ECD-B6E6-5981FB55B123}" type="pres">
      <dgm:prSet presAssocID="{7E92063C-108F-4A84-BB9D-736BE818FCC0}" presName="sibTrans" presStyleLbl="sibTrans2D1" presStyleIdx="3" presStyleCnt="4"/>
      <dgm:spPr/>
    </dgm:pt>
    <dgm:pt modelId="{AC691349-9DB5-4B68-86A5-84819FDBCA31}" type="pres">
      <dgm:prSet presAssocID="{7E92063C-108F-4A84-BB9D-736BE818FCC0}" presName="connectorText" presStyleLbl="sibTrans2D1" presStyleIdx="3" presStyleCnt="4"/>
      <dgm:spPr/>
    </dgm:pt>
    <dgm:pt modelId="{CB10950E-211E-43A0-896C-374FF210E8A0}" type="pres">
      <dgm:prSet presAssocID="{6962D7D1-C812-474A-A1E0-EFFC47C001B9}" presName="node" presStyleLbl="node1" presStyleIdx="4" presStyleCnt="5" custLinFactNeighborX="25884" custLinFactNeighborY="-15221">
        <dgm:presLayoutVars>
          <dgm:bulletEnabled val="1"/>
        </dgm:presLayoutVars>
      </dgm:prSet>
      <dgm:spPr/>
    </dgm:pt>
  </dgm:ptLst>
  <dgm:cxnLst>
    <dgm:cxn modelId="{EC012704-096C-4BC4-A5B2-FAE450B928B8}" type="presOf" srcId="{8B89DF71-D062-4CAD-BC77-F95DC0AC62F6}" destId="{4A9D512D-787F-4725-B78C-E3CCD578B943}" srcOrd="1" destOrd="0" presId="urn:microsoft.com/office/officeart/2005/8/layout/process2"/>
    <dgm:cxn modelId="{29F63412-6F2D-4223-A870-FCB43594A1C0}" type="presOf" srcId="{43166A09-ED9F-492A-A164-D7FECA7A55B1}" destId="{A1A371C2-DC3D-43B8-AD3A-27A50E237D19}" srcOrd="0" destOrd="0" presId="urn:microsoft.com/office/officeart/2005/8/layout/process2"/>
    <dgm:cxn modelId="{857E5718-F42D-4561-9319-815A65A1396B}" srcId="{A27E6265-C57C-4F9C-9277-D29EC9527804}" destId="{1A243B97-0906-4AE1-80CA-8A1681AD8FB1}" srcOrd="1" destOrd="0" parTransId="{5AF51E80-8EC0-4ECB-8F76-3CE56F0154D0}" sibTransId="{8B89DF71-D062-4CAD-BC77-F95DC0AC62F6}"/>
    <dgm:cxn modelId="{01BCA221-E660-438E-A8A3-4DFA74842B49}" type="presOf" srcId="{047FD751-CFB3-4C5A-8B92-67EEAFB59095}" destId="{1D324912-B956-4274-92DA-F7A6E55F3FFA}" srcOrd="0" destOrd="0" presId="urn:microsoft.com/office/officeart/2005/8/layout/process2"/>
    <dgm:cxn modelId="{6E07623B-7820-40E4-88DD-F7350C857897}" type="presOf" srcId="{1A243B97-0906-4AE1-80CA-8A1681AD8FB1}" destId="{9B268ED9-028F-4FB4-BAAF-B831FE9DE3E2}" srcOrd="0" destOrd="0" presId="urn:microsoft.com/office/officeart/2005/8/layout/process2"/>
    <dgm:cxn modelId="{E309665F-6451-457E-8810-C07FECA79023}" type="presOf" srcId="{6962D7D1-C812-474A-A1E0-EFFC47C001B9}" destId="{CB10950E-211E-43A0-896C-374FF210E8A0}" srcOrd="0" destOrd="0" presId="urn:microsoft.com/office/officeart/2005/8/layout/process2"/>
    <dgm:cxn modelId="{1E0FCF66-6A16-4C9D-8A0D-E4FAF2816F4F}" srcId="{A27E6265-C57C-4F9C-9277-D29EC9527804}" destId="{65E5B91C-095D-465D-9D3F-5B135177C4C2}" srcOrd="2" destOrd="0" parTransId="{CCAFD405-0DE7-465D-9982-6276EC588BD2}" sibTransId="{047FD751-CFB3-4C5A-8B92-67EEAFB59095}"/>
    <dgm:cxn modelId="{304CB955-97B6-43DA-B616-6916137F51BE}" type="presOf" srcId="{7E92063C-108F-4A84-BB9D-736BE818FCC0}" destId="{C7AD9DAF-25F5-4ECD-B6E6-5981FB55B123}" srcOrd="0" destOrd="0" presId="urn:microsoft.com/office/officeart/2005/8/layout/process2"/>
    <dgm:cxn modelId="{CA780A76-02DC-4DAF-AD82-C76E61094926}" type="presOf" srcId="{7E92063C-108F-4A84-BB9D-736BE818FCC0}" destId="{AC691349-9DB5-4B68-86A5-84819FDBCA31}" srcOrd="1" destOrd="0" presId="urn:microsoft.com/office/officeart/2005/8/layout/process2"/>
    <dgm:cxn modelId="{4779627D-E43C-4C8F-BB9C-38EDF2CCEED2}" type="presOf" srcId="{43166A09-ED9F-492A-A164-D7FECA7A55B1}" destId="{0F47E7E5-A05A-4D3F-B27D-A68DDEAEE6B4}" srcOrd="1" destOrd="0" presId="urn:microsoft.com/office/officeart/2005/8/layout/process2"/>
    <dgm:cxn modelId="{CD3596A1-84AA-4A28-BC99-436D4BCFEACF}" type="presOf" srcId="{047FD751-CFB3-4C5A-8B92-67EEAFB59095}" destId="{14EA4053-BD48-4C4B-BFD0-A7793A116A5B}" srcOrd="1" destOrd="0" presId="urn:microsoft.com/office/officeart/2005/8/layout/process2"/>
    <dgm:cxn modelId="{121D18B8-2A2F-49E5-B1A4-89A32F0BF3EB}" type="presOf" srcId="{4892255F-D53B-46D7-9008-134A48E1E387}" destId="{BADF0BE0-5CDE-4D09-92F2-81869FD4AFC5}" srcOrd="0" destOrd="0" presId="urn:microsoft.com/office/officeart/2005/8/layout/process2"/>
    <dgm:cxn modelId="{A49B74C3-747B-48FC-9D9F-60CD71B4DC78}" srcId="{A27E6265-C57C-4F9C-9277-D29EC9527804}" destId="{6962D7D1-C812-474A-A1E0-EFFC47C001B9}" srcOrd="4" destOrd="0" parTransId="{3D971CBD-6108-4626-8305-498538D55620}" sibTransId="{15AE0756-8F8C-485C-8726-81E364845835}"/>
    <dgm:cxn modelId="{5560C2CC-AB7E-4EC4-BF9A-23F6601EB599}" type="presOf" srcId="{65E5B91C-095D-465D-9D3F-5B135177C4C2}" destId="{7D399753-68F1-49A5-A0BD-26792E894792}" srcOrd="0" destOrd="0" presId="urn:microsoft.com/office/officeart/2005/8/layout/process2"/>
    <dgm:cxn modelId="{2468E8CD-EE71-47FA-A58F-480AA5B72AEF}" type="presOf" srcId="{8B89DF71-D062-4CAD-BC77-F95DC0AC62F6}" destId="{C366878A-15F5-4405-851C-0828AD8A2C0F}" srcOrd="0" destOrd="0" presId="urn:microsoft.com/office/officeart/2005/8/layout/process2"/>
    <dgm:cxn modelId="{873765DB-3152-482F-B2FC-CB7513093624}" srcId="{A27E6265-C57C-4F9C-9277-D29EC9527804}" destId="{4892255F-D53B-46D7-9008-134A48E1E387}" srcOrd="3" destOrd="0" parTransId="{659A36F1-C188-475D-AA97-ABBCBCDA4E2B}" sibTransId="{7E92063C-108F-4A84-BB9D-736BE818FCC0}"/>
    <dgm:cxn modelId="{E0A8B3DC-A616-4CE9-8219-D2FBEFDEA6F9}" type="presOf" srcId="{A27E6265-C57C-4F9C-9277-D29EC9527804}" destId="{2027A5FF-E491-4E8D-8057-FE4C32076649}" srcOrd="0" destOrd="0" presId="urn:microsoft.com/office/officeart/2005/8/layout/process2"/>
    <dgm:cxn modelId="{9BAFDCDD-6794-491A-B562-98C22401FEE8}" srcId="{A27E6265-C57C-4F9C-9277-D29EC9527804}" destId="{2125D19B-3464-415F-94AA-34AF3F11CC48}" srcOrd="0" destOrd="0" parTransId="{1CDED647-365F-4058-B30A-1AA4F15FB4B7}" sibTransId="{43166A09-ED9F-492A-A164-D7FECA7A55B1}"/>
    <dgm:cxn modelId="{DF66D8E2-9A82-410D-8BA3-2D1D3434AA6D}" type="presOf" srcId="{2125D19B-3464-415F-94AA-34AF3F11CC48}" destId="{59EB685B-5F4A-4964-9464-5D14BA69C04E}" srcOrd="0" destOrd="0" presId="urn:microsoft.com/office/officeart/2005/8/layout/process2"/>
    <dgm:cxn modelId="{A8A47C2C-690E-4C10-8319-B3495CE3B995}" type="presParOf" srcId="{2027A5FF-E491-4E8D-8057-FE4C32076649}" destId="{59EB685B-5F4A-4964-9464-5D14BA69C04E}" srcOrd="0" destOrd="0" presId="urn:microsoft.com/office/officeart/2005/8/layout/process2"/>
    <dgm:cxn modelId="{C3E99105-0B29-43A6-B6FF-6FABDCE7A42E}" type="presParOf" srcId="{2027A5FF-E491-4E8D-8057-FE4C32076649}" destId="{A1A371C2-DC3D-43B8-AD3A-27A50E237D19}" srcOrd="1" destOrd="0" presId="urn:microsoft.com/office/officeart/2005/8/layout/process2"/>
    <dgm:cxn modelId="{7B83C641-07AB-4778-8E18-388B393E796C}" type="presParOf" srcId="{A1A371C2-DC3D-43B8-AD3A-27A50E237D19}" destId="{0F47E7E5-A05A-4D3F-B27D-A68DDEAEE6B4}" srcOrd="0" destOrd="0" presId="urn:microsoft.com/office/officeart/2005/8/layout/process2"/>
    <dgm:cxn modelId="{F81D187E-4EEF-4332-9BD0-0F686CB7EAF7}" type="presParOf" srcId="{2027A5FF-E491-4E8D-8057-FE4C32076649}" destId="{9B268ED9-028F-4FB4-BAAF-B831FE9DE3E2}" srcOrd="2" destOrd="0" presId="urn:microsoft.com/office/officeart/2005/8/layout/process2"/>
    <dgm:cxn modelId="{D093A569-67F5-4FEA-92B1-8F98FCF6DE8A}" type="presParOf" srcId="{2027A5FF-E491-4E8D-8057-FE4C32076649}" destId="{C366878A-15F5-4405-851C-0828AD8A2C0F}" srcOrd="3" destOrd="0" presId="urn:microsoft.com/office/officeart/2005/8/layout/process2"/>
    <dgm:cxn modelId="{F9EC1330-1D1C-444B-AD74-8A46796D293B}" type="presParOf" srcId="{C366878A-15F5-4405-851C-0828AD8A2C0F}" destId="{4A9D512D-787F-4725-B78C-E3CCD578B943}" srcOrd="0" destOrd="0" presId="urn:microsoft.com/office/officeart/2005/8/layout/process2"/>
    <dgm:cxn modelId="{A7775EAF-8C2E-448C-8C03-ACAC9764308D}" type="presParOf" srcId="{2027A5FF-E491-4E8D-8057-FE4C32076649}" destId="{7D399753-68F1-49A5-A0BD-26792E894792}" srcOrd="4" destOrd="0" presId="urn:microsoft.com/office/officeart/2005/8/layout/process2"/>
    <dgm:cxn modelId="{78DEA2F5-2562-4927-BF2F-9BBE3DBDC34C}" type="presParOf" srcId="{2027A5FF-E491-4E8D-8057-FE4C32076649}" destId="{1D324912-B956-4274-92DA-F7A6E55F3FFA}" srcOrd="5" destOrd="0" presId="urn:microsoft.com/office/officeart/2005/8/layout/process2"/>
    <dgm:cxn modelId="{05005E9F-848C-4756-871D-D67B73BA951D}" type="presParOf" srcId="{1D324912-B956-4274-92DA-F7A6E55F3FFA}" destId="{14EA4053-BD48-4C4B-BFD0-A7793A116A5B}" srcOrd="0" destOrd="0" presId="urn:microsoft.com/office/officeart/2005/8/layout/process2"/>
    <dgm:cxn modelId="{2DDA0AE4-BE20-44BA-91DE-DE8B09588D08}" type="presParOf" srcId="{2027A5FF-E491-4E8D-8057-FE4C32076649}" destId="{BADF0BE0-5CDE-4D09-92F2-81869FD4AFC5}" srcOrd="6" destOrd="0" presId="urn:microsoft.com/office/officeart/2005/8/layout/process2"/>
    <dgm:cxn modelId="{D3A49B7B-8A41-4CC5-A3E8-389BCB8C6F64}" type="presParOf" srcId="{2027A5FF-E491-4E8D-8057-FE4C32076649}" destId="{C7AD9DAF-25F5-4ECD-B6E6-5981FB55B123}" srcOrd="7" destOrd="0" presId="urn:microsoft.com/office/officeart/2005/8/layout/process2"/>
    <dgm:cxn modelId="{D593A455-E3A6-4F61-BEE9-7638C189335C}" type="presParOf" srcId="{C7AD9DAF-25F5-4ECD-B6E6-5981FB55B123}" destId="{AC691349-9DB5-4B68-86A5-84819FDBCA31}" srcOrd="0" destOrd="0" presId="urn:microsoft.com/office/officeart/2005/8/layout/process2"/>
    <dgm:cxn modelId="{B6040BF7-ADCB-43BD-AD58-C888042C19A9}" type="presParOf" srcId="{2027A5FF-E491-4E8D-8057-FE4C32076649}" destId="{CB10950E-211E-43A0-896C-374FF210E8A0}" srcOrd="8"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7BCFD-73B9-4389-BCDA-C7E671016357}">
      <dsp:nvSpPr>
        <dsp:cNvPr id="0" name=""/>
        <dsp:cNvSpPr/>
      </dsp:nvSpPr>
      <dsp:spPr>
        <a:xfrm>
          <a:off x="2398" y="0"/>
          <a:ext cx="2353785" cy="4216441"/>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b="1" kern="1200" dirty="0"/>
            <a:t>Solid-state </a:t>
          </a:r>
          <a:r>
            <a:rPr lang="it-IT" sz="1600" b="1" kern="1200" dirty="0" err="1"/>
            <a:t>microwave</a:t>
          </a:r>
          <a:r>
            <a:rPr lang="it-IT" sz="1600" b="1" kern="1200" dirty="0"/>
            <a:t> generator (</a:t>
          </a:r>
          <a:r>
            <a:rPr lang="en-GB" sz="1600" b="1" kern="1200" dirty="0">
              <a:effectLst/>
            </a:rPr>
            <a:t>LEANGEN-2450M-500-M)</a:t>
          </a:r>
          <a:endParaRPr lang="it-IT" sz="1600" b="1" kern="1200" dirty="0"/>
        </a:p>
        <a:p>
          <a:pPr marL="0" lvl="0" indent="0" algn="ctr" defTabSz="711200">
            <a:lnSpc>
              <a:spcPct val="90000"/>
            </a:lnSpc>
            <a:spcBef>
              <a:spcPct val="0"/>
            </a:spcBef>
            <a:spcAft>
              <a:spcPct val="35000"/>
            </a:spcAft>
            <a:buNone/>
          </a:pPr>
          <a:endParaRPr lang="en-GB" sz="1900" kern="1200" dirty="0"/>
        </a:p>
      </dsp:txBody>
      <dsp:txXfrm>
        <a:off x="2398" y="0"/>
        <a:ext cx="2353785" cy="1264932"/>
      </dsp:txXfrm>
    </dsp:sp>
    <dsp:sp modelId="{C9BED5A4-4443-4319-B9A4-044E6E937237}">
      <dsp:nvSpPr>
        <dsp:cNvPr id="0" name=""/>
        <dsp:cNvSpPr/>
      </dsp:nvSpPr>
      <dsp:spPr>
        <a:xfrm>
          <a:off x="175543" y="1093313"/>
          <a:ext cx="1959065" cy="1213494"/>
        </a:xfrm>
        <a:prstGeom prst="roundRect">
          <a:avLst>
            <a:gd name="adj" fmla="val 10000"/>
          </a:avLst>
        </a:prstGeom>
        <a:solidFill>
          <a:srgbClr val="FF3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t" anchorCtr="0">
          <a:noAutofit/>
        </a:bodyPr>
        <a:lstStyle/>
        <a:p>
          <a:pPr marL="0" lvl="0" indent="0" algn="ctr" defTabSz="577850">
            <a:lnSpc>
              <a:spcPct val="90000"/>
            </a:lnSpc>
            <a:spcBef>
              <a:spcPct val="0"/>
            </a:spcBef>
            <a:spcAft>
              <a:spcPct val="35000"/>
            </a:spcAft>
            <a:buNone/>
          </a:pPr>
          <a:r>
            <a:rPr lang="it-IT" sz="1300" kern="1200" dirty="0"/>
            <a:t>CRITICAL POINT:</a:t>
          </a:r>
          <a:endParaRPr lang="en-GB" sz="1300" kern="1200" dirty="0"/>
        </a:p>
        <a:p>
          <a:pPr marL="114300" lvl="1" indent="-114300" algn="l" defTabSz="577850">
            <a:lnSpc>
              <a:spcPct val="90000"/>
            </a:lnSpc>
            <a:spcBef>
              <a:spcPct val="0"/>
            </a:spcBef>
            <a:spcAft>
              <a:spcPct val="15000"/>
            </a:spcAft>
            <a:buChar char="•"/>
          </a:pPr>
          <a:r>
            <a:rPr lang="it-IT" sz="1300" kern="1200" dirty="0"/>
            <a:t>Not </a:t>
          </a:r>
          <a:r>
            <a:rPr lang="it-IT" sz="1300" kern="1200" dirty="0" err="1"/>
            <a:t>suitable</a:t>
          </a:r>
          <a:r>
            <a:rPr lang="it-IT" sz="1300" kern="1200" dirty="0"/>
            <a:t> for working in vacuum</a:t>
          </a:r>
          <a:endParaRPr lang="en-GB" sz="1300" kern="1200" dirty="0"/>
        </a:p>
      </dsp:txBody>
      <dsp:txXfrm>
        <a:off x="211085" y="1128855"/>
        <a:ext cx="1887981" cy="1142410"/>
      </dsp:txXfrm>
    </dsp:sp>
    <dsp:sp modelId="{6494CDE1-C145-4241-A812-AF9B8ECD817F}">
      <dsp:nvSpPr>
        <dsp:cNvPr id="0" name=""/>
        <dsp:cNvSpPr/>
      </dsp:nvSpPr>
      <dsp:spPr>
        <a:xfrm>
          <a:off x="76204" y="2634201"/>
          <a:ext cx="2140834" cy="1451006"/>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t" anchorCtr="0">
          <a:noAutofit/>
        </a:bodyPr>
        <a:lstStyle/>
        <a:p>
          <a:pPr marL="0" lvl="0" indent="0" algn="ctr" defTabSz="577850">
            <a:lnSpc>
              <a:spcPct val="90000"/>
            </a:lnSpc>
            <a:spcBef>
              <a:spcPct val="0"/>
            </a:spcBef>
            <a:spcAft>
              <a:spcPct val="35000"/>
            </a:spcAft>
            <a:buNone/>
          </a:pPr>
          <a:r>
            <a:rPr lang="it-IT" sz="1300" kern="1200" dirty="0"/>
            <a:t>POSSIBLE SOLUTION:</a:t>
          </a:r>
          <a:endParaRPr lang="en-GB" sz="1300" kern="1200" dirty="0"/>
        </a:p>
        <a:p>
          <a:pPr marL="114300" lvl="1" indent="-114300" algn="l" defTabSz="577850">
            <a:lnSpc>
              <a:spcPct val="90000"/>
            </a:lnSpc>
            <a:spcBef>
              <a:spcPct val="0"/>
            </a:spcBef>
            <a:spcAft>
              <a:spcPct val="15000"/>
            </a:spcAft>
            <a:buChar char="•"/>
          </a:pPr>
          <a:r>
            <a:rPr lang="it-IT" sz="1300" kern="1200" dirty="0"/>
            <a:t>Design an ad-hoc generator </a:t>
          </a:r>
          <a:r>
            <a:rPr lang="it-IT" sz="1300" kern="1200" dirty="0" err="1"/>
            <a:t>suitable</a:t>
          </a:r>
          <a:r>
            <a:rPr lang="it-IT" sz="1300" kern="1200" dirty="0"/>
            <a:t> for vacuum (</a:t>
          </a:r>
          <a:r>
            <a:rPr lang="it-IT" sz="1300" kern="1200" dirty="0" err="1"/>
            <a:t>feasibility</a:t>
          </a:r>
          <a:r>
            <a:rPr lang="it-IT" sz="1300" kern="1200" dirty="0"/>
            <a:t> study )</a:t>
          </a:r>
          <a:endParaRPr lang="en-GB" sz="1300" kern="1200" dirty="0"/>
        </a:p>
        <a:p>
          <a:pPr marL="114300" lvl="1" indent="-114300" algn="l" defTabSz="577850">
            <a:lnSpc>
              <a:spcPct val="90000"/>
            </a:lnSpc>
            <a:spcBef>
              <a:spcPct val="0"/>
            </a:spcBef>
            <a:spcAft>
              <a:spcPct val="15000"/>
            </a:spcAft>
            <a:buFont typeface="Symbol" panose="05050102010706020507" pitchFamily="18" charset="2"/>
            <a:buChar char=""/>
          </a:pPr>
          <a:r>
            <a:rPr lang="en-GB" sz="1300" kern="1200" dirty="0">
              <a:effectLst/>
            </a:rPr>
            <a:t>Design a pressurized element to accommodate the microwave generator </a:t>
          </a:r>
          <a:endParaRPr lang="en-GB" sz="1300" kern="1200" dirty="0"/>
        </a:p>
      </dsp:txBody>
      <dsp:txXfrm>
        <a:off x="118703" y="2676700"/>
        <a:ext cx="2055836" cy="1366008"/>
      </dsp:txXfrm>
    </dsp:sp>
    <dsp:sp modelId="{080AF366-F0FE-4C9A-850D-3CE8906CA6FB}">
      <dsp:nvSpPr>
        <dsp:cNvPr id="0" name=""/>
        <dsp:cNvSpPr/>
      </dsp:nvSpPr>
      <dsp:spPr>
        <a:xfrm>
          <a:off x="2532718" y="0"/>
          <a:ext cx="2353785" cy="4216441"/>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err="1">
              <a:effectLst/>
            </a:rPr>
            <a:t>Genmitsu</a:t>
          </a:r>
          <a:r>
            <a:rPr lang="en-US" sz="1600" b="1" kern="1200" dirty="0">
              <a:effectLst/>
            </a:rPr>
            <a:t> 3018 PRO DIY Mini, 3-axes CNC</a:t>
          </a:r>
          <a:endParaRPr lang="en-GB" sz="1600" b="1" kern="1200" dirty="0"/>
        </a:p>
      </dsp:txBody>
      <dsp:txXfrm>
        <a:off x="2532718" y="0"/>
        <a:ext cx="2353785" cy="1264932"/>
      </dsp:txXfrm>
    </dsp:sp>
    <dsp:sp modelId="{787D1E27-6027-417A-97F2-D6C0F6109F14}">
      <dsp:nvSpPr>
        <dsp:cNvPr id="0" name=""/>
        <dsp:cNvSpPr/>
      </dsp:nvSpPr>
      <dsp:spPr>
        <a:xfrm>
          <a:off x="2662157" y="1129274"/>
          <a:ext cx="2116674" cy="1163283"/>
        </a:xfrm>
        <a:prstGeom prst="roundRect">
          <a:avLst>
            <a:gd name="adj" fmla="val 10000"/>
          </a:avLst>
        </a:prstGeom>
        <a:solidFill>
          <a:srgbClr val="FF3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t" anchorCtr="0">
          <a:noAutofit/>
        </a:bodyPr>
        <a:lstStyle/>
        <a:p>
          <a:pPr marL="0" lvl="0" indent="0" algn="ctr" defTabSz="577850">
            <a:lnSpc>
              <a:spcPct val="90000"/>
            </a:lnSpc>
            <a:spcBef>
              <a:spcPct val="0"/>
            </a:spcBef>
            <a:spcAft>
              <a:spcPct val="35000"/>
            </a:spcAft>
            <a:buNone/>
          </a:pPr>
          <a:r>
            <a:rPr lang="it-IT" sz="1300" kern="1200" dirty="0"/>
            <a:t>CRITICAL POINT:</a:t>
          </a:r>
        </a:p>
        <a:p>
          <a:pPr marL="114300" lvl="1" indent="-114300" algn="l" defTabSz="577850">
            <a:lnSpc>
              <a:spcPct val="90000"/>
            </a:lnSpc>
            <a:spcBef>
              <a:spcPct val="0"/>
            </a:spcBef>
            <a:spcAft>
              <a:spcPct val="15000"/>
            </a:spcAft>
            <a:buChar char="•"/>
          </a:pPr>
          <a:r>
            <a:rPr lang="en-GB" sz="1300" kern="1200" dirty="0">
              <a:effectLst/>
            </a:rPr>
            <a:t>Lack of a system to print 3D parts </a:t>
          </a:r>
          <a:endParaRPr lang="en-GB" sz="1300" kern="1200" dirty="0"/>
        </a:p>
      </dsp:txBody>
      <dsp:txXfrm>
        <a:off x="2696228" y="1163345"/>
        <a:ext cx="2048532" cy="1095141"/>
      </dsp:txXfrm>
    </dsp:sp>
    <dsp:sp modelId="{1BCF3EDD-F3F9-423D-929B-E17F37C510BC}">
      <dsp:nvSpPr>
        <dsp:cNvPr id="0" name=""/>
        <dsp:cNvSpPr/>
      </dsp:nvSpPr>
      <dsp:spPr>
        <a:xfrm>
          <a:off x="2663334" y="2640587"/>
          <a:ext cx="2092553" cy="1450432"/>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t" anchorCtr="0">
          <a:noAutofit/>
        </a:bodyPr>
        <a:lstStyle/>
        <a:p>
          <a:pPr marL="0" lvl="0" indent="0" algn="ctr" defTabSz="577850">
            <a:lnSpc>
              <a:spcPct val="90000"/>
            </a:lnSpc>
            <a:spcBef>
              <a:spcPct val="0"/>
            </a:spcBef>
            <a:spcAft>
              <a:spcPct val="35000"/>
            </a:spcAft>
            <a:buNone/>
          </a:pPr>
          <a:r>
            <a:rPr lang="it-IT" sz="1300" kern="1200" dirty="0"/>
            <a:t>POSSIBLE SOLUTION:</a:t>
          </a:r>
          <a:endParaRPr lang="en-GB" sz="1300" kern="1200" dirty="0"/>
        </a:p>
        <a:p>
          <a:pPr marL="114300" lvl="1" indent="-114300" algn="l" defTabSz="577850">
            <a:lnSpc>
              <a:spcPct val="90000"/>
            </a:lnSpc>
            <a:spcBef>
              <a:spcPct val="0"/>
            </a:spcBef>
            <a:spcAft>
              <a:spcPct val="15000"/>
            </a:spcAft>
            <a:buFont typeface="Symbol" panose="05050102010706020507" pitchFamily="18" charset="2"/>
            <a:buChar char=""/>
          </a:pPr>
          <a:r>
            <a:rPr lang="en-GB" sz="1300" kern="1200" dirty="0">
              <a:effectLst/>
            </a:rPr>
            <a:t>Design a 3D printer system considering a feeding system, </a:t>
          </a:r>
          <a:r>
            <a:rPr lang="en-US" sz="1300" kern="1200" dirty="0"/>
            <a:t>powder reservoir platform/hopper,  mechanical roller, movable platforms</a:t>
          </a:r>
          <a:endParaRPr lang="en-GB" sz="1300" kern="1200" dirty="0"/>
        </a:p>
      </dsp:txBody>
      <dsp:txXfrm>
        <a:off x="2705816" y="2683069"/>
        <a:ext cx="2007589" cy="1365468"/>
      </dsp:txXfrm>
    </dsp:sp>
    <dsp:sp modelId="{B82FCC5C-02EE-4382-A97C-9E3548DB352E}">
      <dsp:nvSpPr>
        <dsp:cNvPr id="0" name=""/>
        <dsp:cNvSpPr/>
      </dsp:nvSpPr>
      <dsp:spPr>
        <a:xfrm>
          <a:off x="5095685" y="0"/>
          <a:ext cx="2353785" cy="4216441"/>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effectLst/>
            </a:rPr>
            <a:t>Computing system (controller; laptop)</a:t>
          </a:r>
          <a:endParaRPr lang="en-GB" sz="1600" b="1" kern="1200" dirty="0"/>
        </a:p>
      </dsp:txBody>
      <dsp:txXfrm>
        <a:off x="5095685" y="0"/>
        <a:ext cx="2353785" cy="1264932"/>
      </dsp:txXfrm>
    </dsp:sp>
    <dsp:sp modelId="{28ED3E5C-2745-4DAD-9E6F-3FEDF1F7D45D}">
      <dsp:nvSpPr>
        <dsp:cNvPr id="0" name=""/>
        <dsp:cNvSpPr/>
      </dsp:nvSpPr>
      <dsp:spPr>
        <a:xfrm>
          <a:off x="5197317" y="1142091"/>
          <a:ext cx="2106996" cy="1122291"/>
        </a:xfrm>
        <a:prstGeom prst="roundRect">
          <a:avLst>
            <a:gd name="adj" fmla="val 10000"/>
          </a:avLst>
        </a:prstGeom>
        <a:solidFill>
          <a:srgbClr val="FF3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t" anchorCtr="0">
          <a:noAutofit/>
        </a:bodyPr>
        <a:lstStyle/>
        <a:p>
          <a:pPr marL="0" lvl="0" indent="0" algn="ctr" defTabSz="577850">
            <a:lnSpc>
              <a:spcPct val="90000"/>
            </a:lnSpc>
            <a:spcBef>
              <a:spcPct val="0"/>
            </a:spcBef>
            <a:spcAft>
              <a:spcPct val="35000"/>
            </a:spcAft>
            <a:buNone/>
          </a:pPr>
          <a:r>
            <a:rPr lang="it-IT" sz="1300" kern="1200" dirty="0"/>
            <a:t>CRITICAL POINT:</a:t>
          </a:r>
          <a:endParaRPr lang="en-GB" sz="1300" kern="1200" dirty="0"/>
        </a:p>
        <a:p>
          <a:pPr marL="114300" lvl="1" indent="-114300" algn="l" defTabSz="577850">
            <a:lnSpc>
              <a:spcPct val="90000"/>
            </a:lnSpc>
            <a:spcBef>
              <a:spcPct val="0"/>
            </a:spcBef>
            <a:spcAft>
              <a:spcPct val="15000"/>
            </a:spcAft>
            <a:buFont typeface="Symbol" panose="05050102010706020507" pitchFamily="18" charset="2"/>
            <a:buChar char=""/>
          </a:pPr>
          <a:r>
            <a:rPr lang="en-GB" sz="1300" kern="1200" dirty="0">
              <a:effectLst/>
            </a:rPr>
            <a:t>Need of a miniaturized computing system </a:t>
          </a:r>
          <a:endParaRPr lang="en-GB" sz="1300" kern="1200" dirty="0"/>
        </a:p>
      </dsp:txBody>
      <dsp:txXfrm>
        <a:off x="5230188" y="1174962"/>
        <a:ext cx="2041254" cy="1056549"/>
      </dsp:txXfrm>
    </dsp:sp>
    <dsp:sp modelId="{68741C4D-0195-49DF-BC34-F6B65CD370E9}">
      <dsp:nvSpPr>
        <dsp:cNvPr id="0" name=""/>
        <dsp:cNvSpPr/>
      </dsp:nvSpPr>
      <dsp:spPr>
        <a:xfrm>
          <a:off x="5153772" y="2620980"/>
          <a:ext cx="2194086" cy="1402460"/>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t" anchorCtr="0">
          <a:noAutofit/>
        </a:bodyPr>
        <a:lstStyle/>
        <a:p>
          <a:pPr marL="0" lvl="0" indent="0" algn="ctr" defTabSz="577850">
            <a:lnSpc>
              <a:spcPct val="90000"/>
            </a:lnSpc>
            <a:spcBef>
              <a:spcPct val="0"/>
            </a:spcBef>
            <a:spcAft>
              <a:spcPct val="35000"/>
            </a:spcAft>
            <a:buNone/>
          </a:pPr>
          <a:r>
            <a:rPr lang="it-IT" sz="1300" kern="1200" dirty="0"/>
            <a:t>POSSIBLE SOLUTION:</a:t>
          </a:r>
          <a:endParaRPr lang="en-GB" sz="1300" kern="1200" dirty="0"/>
        </a:p>
        <a:p>
          <a:pPr marL="114300" lvl="1" indent="-114300" algn="l" defTabSz="577850">
            <a:lnSpc>
              <a:spcPct val="90000"/>
            </a:lnSpc>
            <a:spcBef>
              <a:spcPct val="0"/>
            </a:spcBef>
            <a:spcAft>
              <a:spcPct val="15000"/>
            </a:spcAft>
            <a:buFont typeface="Symbol" panose="05050102010706020507" pitchFamily="18" charset="2"/>
            <a:buChar char=""/>
          </a:pPr>
          <a:r>
            <a:rPr lang="en-GB" sz="1300" kern="1200" dirty="0">
              <a:effectLst/>
            </a:rPr>
            <a:t>Use of a Single Board Computer (e.g., Raspberry Pi)</a:t>
          </a:r>
          <a:endParaRPr lang="en-GB" sz="1300" kern="1200" dirty="0"/>
        </a:p>
      </dsp:txBody>
      <dsp:txXfrm>
        <a:off x="5194849" y="2662057"/>
        <a:ext cx="2111932" cy="1320306"/>
      </dsp:txXfrm>
    </dsp:sp>
    <dsp:sp modelId="{2330C67B-AAAD-4246-BBDC-D5777701851E}">
      <dsp:nvSpPr>
        <dsp:cNvPr id="0" name=""/>
        <dsp:cNvSpPr/>
      </dsp:nvSpPr>
      <dsp:spPr>
        <a:xfrm>
          <a:off x="7595757" y="0"/>
          <a:ext cx="2353785" cy="4216441"/>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effectLst/>
            </a:rPr>
            <a:t>S&amp;A CW-5200, liquid-cooled system</a:t>
          </a:r>
          <a:endParaRPr lang="en-GB" sz="1600" b="1" kern="1200" dirty="0"/>
        </a:p>
      </dsp:txBody>
      <dsp:txXfrm>
        <a:off x="7595757" y="0"/>
        <a:ext cx="2353785" cy="1264932"/>
      </dsp:txXfrm>
    </dsp:sp>
    <dsp:sp modelId="{FAAA3331-B0C0-408E-A7DD-E420A0784FC1}">
      <dsp:nvSpPr>
        <dsp:cNvPr id="0" name=""/>
        <dsp:cNvSpPr/>
      </dsp:nvSpPr>
      <dsp:spPr>
        <a:xfrm>
          <a:off x="7645395" y="1142342"/>
          <a:ext cx="2206175" cy="1157845"/>
        </a:xfrm>
        <a:prstGeom prst="roundRect">
          <a:avLst>
            <a:gd name="adj" fmla="val 10000"/>
          </a:avLst>
        </a:prstGeom>
        <a:solidFill>
          <a:srgbClr val="FF3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t" anchorCtr="0">
          <a:noAutofit/>
        </a:bodyPr>
        <a:lstStyle/>
        <a:p>
          <a:pPr marL="0" lvl="0" indent="0" algn="ctr" defTabSz="577850">
            <a:lnSpc>
              <a:spcPct val="90000"/>
            </a:lnSpc>
            <a:spcBef>
              <a:spcPct val="0"/>
            </a:spcBef>
            <a:spcAft>
              <a:spcPct val="35000"/>
            </a:spcAft>
            <a:buNone/>
          </a:pPr>
          <a:r>
            <a:rPr lang="it-IT" sz="1300" kern="1200" dirty="0"/>
            <a:t>CRITICAL POINT:</a:t>
          </a:r>
          <a:endParaRPr lang="en-GB" sz="1300" kern="1200" dirty="0"/>
        </a:p>
        <a:p>
          <a:pPr marL="114300" lvl="1" indent="-114300" algn="l" defTabSz="577850">
            <a:lnSpc>
              <a:spcPct val="90000"/>
            </a:lnSpc>
            <a:spcBef>
              <a:spcPct val="0"/>
            </a:spcBef>
            <a:spcAft>
              <a:spcPct val="15000"/>
            </a:spcAft>
            <a:buFont typeface="Symbol" panose="05050102010706020507" pitchFamily="18" charset="2"/>
            <a:buChar char=""/>
          </a:pPr>
          <a:r>
            <a:rPr lang="en-GB" sz="1300" kern="1200" dirty="0">
              <a:effectLst/>
            </a:rPr>
            <a:t>Need of a different thermal control less bulky and suitable for the lunar environment</a:t>
          </a:r>
          <a:endParaRPr lang="en-GB" sz="1300" kern="1200" dirty="0"/>
        </a:p>
      </dsp:txBody>
      <dsp:txXfrm>
        <a:off x="7679307" y="1176254"/>
        <a:ext cx="2138351" cy="1090021"/>
      </dsp:txXfrm>
    </dsp:sp>
    <dsp:sp modelId="{C479A657-C8D0-433E-B563-C52BD4BB451F}">
      <dsp:nvSpPr>
        <dsp:cNvPr id="0" name=""/>
        <dsp:cNvSpPr/>
      </dsp:nvSpPr>
      <dsp:spPr>
        <a:xfrm>
          <a:off x="7663538" y="2676831"/>
          <a:ext cx="2278728" cy="1366371"/>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t" anchorCtr="0">
          <a:noAutofit/>
        </a:bodyPr>
        <a:lstStyle/>
        <a:p>
          <a:pPr marL="0" lvl="0" indent="0" algn="ctr" defTabSz="577850">
            <a:lnSpc>
              <a:spcPct val="90000"/>
            </a:lnSpc>
            <a:spcBef>
              <a:spcPct val="0"/>
            </a:spcBef>
            <a:spcAft>
              <a:spcPct val="35000"/>
            </a:spcAft>
            <a:buFont typeface="Symbol" panose="05050102010706020507" pitchFamily="18" charset="2"/>
            <a:buNone/>
          </a:pPr>
          <a:r>
            <a:rPr lang="it-IT" sz="1300" kern="1200" dirty="0"/>
            <a:t>POSSIBLE SOLUTION:</a:t>
          </a:r>
          <a:endParaRPr lang="en-GB" sz="1300" kern="1200" dirty="0"/>
        </a:p>
        <a:p>
          <a:pPr marL="114300" lvl="1" indent="-114300" algn="l" defTabSz="577850">
            <a:lnSpc>
              <a:spcPct val="90000"/>
            </a:lnSpc>
            <a:spcBef>
              <a:spcPct val="0"/>
            </a:spcBef>
            <a:spcAft>
              <a:spcPct val="15000"/>
            </a:spcAft>
            <a:buFont typeface="Symbol" panose="05050102010706020507" pitchFamily="18" charset="2"/>
            <a:buChar char=""/>
          </a:pPr>
          <a:r>
            <a:rPr lang="en-GB" sz="1300" kern="1200" dirty="0">
              <a:effectLst/>
            </a:rPr>
            <a:t>Design of a thermal control, including both active and passive elements (e.g., heaters, thermoelectric devices, MLI, heat sink, etc.)</a:t>
          </a:r>
          <a:endParaRPr lang="en-GB" sz="1300" kern="1200" dirty="0"/>
        </a:p>
      </dsp:txBody>
      <dsp:txXfrm>
        <a:off x="7703558" y="2716851"/>
        <a:ext cx="2198688" cy="12863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B685B-5F4A-4964-9464-5D14BA69C04E}">
      <dsp:nvSpPr>
        <dsp:cNvPr id="0" name=""/>
        <dsp:cNvSpPr/>
      </dsp:nvSpPr>
      <dsp:spPr>
        <a:xfrm>
          <a:off x="1960872" y="0"/>
          <a:ext cx="1889551" cy="558832"/>
        </a:xfrm>
        <a:prstGeom prst="roundRect">
          <a:avLst>
            <a:gd name="adj" fmla="val 10000"/>
          </a:avLst>
        </a:prstGeom>
        <a:solidFill>
          <a:schemeClr val="accent1">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b="1" kern="1200" dirty="0" err="1"/>
            <a:t>Feasibility</a:t>
          </a:r>
          <a:r>
            <a:rPr lang="it-IT" sz="1400" b="1" kern="1200" dirty="0"/>
            <a:t> study &amp; </a:t>
          </a:r>
          <a:r>
            <a:rPr lang="it-IT" sz="1400" b="1" kern="1200" dirty="0" err="1"/>
            <a:t>Requirement</a:t>
          </a:r>
          <a:r>
            <a:rPr lang="it-IT" sz="1400" b="1" kern="1200" dirty="0"/>
            <a:t> </a:t>
          </a:r>
          <a:r>
            <a:rPr lang="it-IT" sz="1400" b="1" kern="1200" dirty="0" err="1"/>
            <a:t>definition</a:t>
          </a:r>
          <a:endParaRPr lang="en-GB" sz="1400" b="1" kern="1200" dirty="0"/>
        </a:p>
      </dsp:txBody>
      <dsp:txXfrm>
        <a:off x="1977240" y="16368"/>
        <a:ext cx="1856815" cy="526096"/>
      </dsp:txXfrm>
    </dsp:sp>
    <dsp:sp modelId="{A1A371C2-DC3D-43B8-AD3A-27A50E237D19}">
      <dsp:nvSpPr>
        <dsp:cNvPr id="0" name=""/>
        <dsp:cNvSpPr/>
      </dsp:nvSpPr>
      <dsp:spPr>
        <a:xfrm rot="4523344">
          <a:off x="2922909" y="541143"/>
          <a:ext cx="167489" cy="251474"/>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rot="-5400000">
        <a:off x="2924874" y="583948"/>
        <a:ext cx="150884" cy="117242"/>
      </dsp:txXfrm>
    </dsp:sp>
    <dsp:sp modelId="{9B268ED9-028F-4FB4-BAAF-B831FE9DE3E2}">
      <dsp:nvSpPr>
        <dsp:cNvPr id="0" name=""/>
        <dsp:cNvSpPr/>
      </dsp:nvSpPr>
      <dsp:spPr>
        <a:xfrm>
          <a:off x="2162884" y="774929"/>
          <a:ext cx="1889551" cy="55883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b="1" kern="1200" dirty="0"/>
            <a:t>Preliminary Design</a:t>
          </a:r>
          <a:endParaRPr lang="en-GB" sz="1400" b="1" kern="1200" dirty="0"/>
        </a:p>
      </dsp:txBody>
      <dsp:txXfrm>
        <a:off x="2179252" y="791297"/>
        <a:ext cx="1856815" cy="526096"/>
      </dsp:txXfrm>
    </dsp:sp>
    <dsp:sp modelId="{C366878A-15F5-4405-851C-0828AD8A2C0F}">
      <dsp:nvSpPr>
        <dsp:cNvPr id="0" name=""/>
        <dsp:cNvSpPr/>
      </dsp:nvSpPr>
      <dsp:spPr>
        <a:xfrm rot="4577962">
          <a:off x="3116026" y="1321151"/>
          <a:ext cx="174660" cy="251474"/>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rot="-5400000">
        <a:off x="3121709" y="1360303"/>
        <a:ext cx="150884" cy="122262"/>
      </dsp:txXfrm>
    </dsp:sp>
    <dsp:sp modelId="{7D399753-68F1-49A5-A0BD-26792E894792}">
      <dsp:nvSpPr>
        <dsp:cNvPr id="0" name=""/>
        <dsp:cNvSpPr/>
      </dsp:nvSpPr>
      <dsp:spPr>
        <a:xfrm>
          <a:off x="2354277" y="1560016"/>
          <a:ext cx="1889551" cy="558832"/>
        </a:xfrm>
        <a:prstGeom prst="roundRect">
          <a:avLst>
            <a:gd name="adj" fmla="val 10000"/>
          </a:avLst>
        </a:prstGeom>
        <a:solidFill>
          <a:srgbClr val="33CCF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b="1" kern="1200" dirty="0" err="1"/>
            <a:t>Critcal</a:t>
          </a:r>
          <a:r>
            <a:rPr lang="it-IT" sz="1400" b="1" kern="1200" dirty="0"/>
            <a:t> Design</a:t>
          </a:r>
          <a:endParaRPr lang="en-GB" sz="1400" b="1" kern="1200" dirty="0"/>
        </a:p>
      </dsp:txBody>
      <dsp:txXfrm>
        <a:off x="2370645" y="1576384"/>
        <a:ext cx="1856815" cy="526096"/>
      </dsp:txXfrm>
    </dsp:sp>
    <dsp:sp modelId="{1D324912-B956-4274-92DA-F7A6E55F3FFA}">
      <dsp:nvSpPr>
        <dsp:cNvPr id="0" name=""/>
        <dsp:cNvSpPr/>
      </dsp:nvSpPr>
      <dsp:spPr>
        <a:xfrm rot="5009269">
          <a:off x="3241435" y="2132819"/>
          <a:ext cx="210923" cy="251474"/>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rot="-5400000">
        <a:off x="3267866" y="2153299"/>
        <a:ext cx="150884" cy="147646"/>
      </dsp:txXfrm>
    </dsp:sp>
    <dsp:sp modelId="{BADF0BE0-5CDE-4D09-92F2-81869FD4AFC5}">
      <dsp:nvSpPr>
        <dsp:cNvPr id="0" name=""/>
        <dsp:cNvSpPr/>
      </dsp:nvSpPr>
      <dsp:spPr>
        <a:xfrm>
          <a:off x="2449964" y="2398264"/>
          <a:ext cx="1889551" cy="558832"/>
        </a:xfrm>
        <a:prstGeom prst="roundRect">
          <a:avLst>
            <a:gd name="adj" fmla="val 10000"/>
          </a:avLst>
        </a:prstGeom>
        <a:solidFill>
          <a:srgbClr val="CC99F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b="1" kern="1200" dirty="0"/>
            <a:t>Production &amp; </a:t>
          </a:r>
          <a:r>
            <a:rPr lang="it-IT" sz="1400" b="1" kern="1200" dirty="0" err="1"/>
            <a:t>Qualification</a:t>
          </a:r>
          <a:endParaRPr lang="en-GB" sz="1400" b="1" kern="1200" dirty="0"/>
        </a:p>
      </dsp:txBody>
      <dsp:txXfrm>
        <a:off x="2466332" y="2414632"/>
        <a:ext cx="1856815" cy="526096"/>
      </dsp:txXfrm>
    </dsp:sp>
    <dsp:sp modelId="{C7AD9DAF-25F5-4ECD-B6E6-5981FB55B123}">
      <dsp:nvSpPr>
        <dsp:cNvPr id="0" name=""/>
        <dsp:cNvSpPr/>
      </dsp:nvSpPr>
      <dsp:spPr>
        <a:xfrm rot="4651162">
          <a:off x="3359842" y="3008281"/>
          <a:ext cx="271806" cy="251474"/>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rot="-5400000">
        <a:off x="3412151" y="2999006"/>
        <a:ext cx="150884" cy="196364"/>
      </dsp:txXfrm>
    </dsp:sp>
    <dsp:sp modelId="{CB10950E-211E-43A0-896C-374FF210E8A0}">
      <dsp:nvSpPr>
        <dsp:cNvPr id="0" name=""/>
        <dsp:cNvSpPr/>
      </dsp:nvSpPr>
      <dsp:spPr>
        <a:xfrm>
          <a:off x="2651976" y="3310941"/>
          <a:ext cx="1889551" cy="558832"/>
        </a:xfrm>
        <a:prstGeom prst="roundRect">
          <a:avLst>
            <a:gd name="adj" fmla="val 10000"/>
          </a:avLst>
        </a:prstGeom>
        <a:solidFill>
          <a:srgbClr val="51B0E5"/>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b="1" kern="1200" dirty="0"/>
            <a:t>Mission Operations</a:t>
          </a:r>
          <a:endParaRPr lang="en-GB" sz="1400" b="1" kern="1200" dirty="0"/>
        </a:p>
      </dsp:txBody>
      <dsp:txXfrm>
        <a:off x="2668344" y="3327309"/>
        <a:ext cx="1856815" cy="52609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00BC34-A1EB-4750-A529-5007E3B9DC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a:extLst>
              <a:ext uri="{FF2B5EF4-FFF2-40B4-BE49-F238E27FC236}">
                <a16:creationId xmlns:a16="http://schemas.microsoft.com/office/drawing/2014/main" id="{208BF68D-D55A-470F-9B99-68A47D920C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D0A560-CDD5-4BA0-8939-6D922DF0456B}" type="datetimeFigureOut">
              <a:rPr lang="it-IT" smtClean="0"/>
              <a:t>24/10/2023</a:t>
            </a:fld>
            <a:endParaRPr lang="it-IT"/>
          </a:p>
        </p:txBody>
      </p:sp>
      <p:sp>
        <p:nvSpPr>
          <p:cNvPr id="4" name="Footer Placeholder 3">
            <a:extLst>
              <a:ext uri="{FF2B5EF4-FFF2-40B4-BE49-F238E27FC236}">
                <a16:creationId xmlns:a16="http://schemas.microsoft.com/office/drawing/2014/main" id="{66AB14A1-EEF3-4344-AF36-9C405923B7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lide Number Placeholder 4">
            <a:extLst>
              <a:ext uri="{FF2B5EF4-FFF2-40B4-BE49-F238E27FC236}">
                <a16:creationId xmlns:a16="http://schemas.microsoft.com/office/drawing/2014/main" id="{5993A9B8-C89B-432E-A7E3-A4041BD5FA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FFADD9-60C8-412B-970D-EAAD3336B27D}" type="slidenum">
              <a:rPr lang="it-IT" smtClean="0"/>
              <a:t>‹#›</a:t>
            </a:fld>
            <a:endParaRPr lang="it-IT"/>
          </a:p>
        </p:txBody>
      </p:sp>
    </p:spTree>
    <p:extLst>
      <p:ext uri="{BB962C8B-B14F-4D97-AF65-F5344CB8AC3E}">
        <p14:creationId xmlns:p14="http://schemas.microsoft.com/office/powerpoint/2010/main" val="3216633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FBD3B7-5086-4971-AFBC-2842BAC7863A}" type="datetimeFigureOut">
              <a:rPr lang="it-IT" smtClean="0"/>
              <a:t>24/10/2023</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773F62-12E8-4917-83D3-22D5D06F4033}" type="slidenum">
              <a:rPr lang="it-IT" smtClean="0"/>
              <a:t>‹#›</a:t>
            </a:fld>
            <a:endParaRPr lang="it-IT"/>
          </a:p>
        </p:txBody>
      </p:sp>
    </p:spTree>
    <p:extLst>
      <p:ext uri="{BB962C8B-B14F-4D97-AF65-F5344CB8AC3E}">
        <p14:creationId xmlns:p14="http://schemas.microsoft.com/office/powerpoint/2010/main" val="36422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5C773F62-12E8-4917-83D3-22D5D06F4033}" type="slidenum">
              <a:rPr lang="it-IT" smtClean="0"/>
              <a:t>1</a:t>
            </a:fld>
            <a:endParaRPr lang="it-IT"/>
          </a:p>
        </p:txBody>
      </p:sp>
    </p:spTree>
    <p:extLst>
      <p:ext uri="{BB962C8B-B14F-4D97-AF65-F5344CB8AC3E}">
        <p14:creationId xmlns:p14="http://schemas.microsoft.com/office/powerpoint/2010/main" val="11813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5C773F62-12E8-4917-83D3-22D5D06F4033}" type="slidenum">
              <a:rPr lang="it-IT" smtClean="0"/>
              <a:t>11</a:t>
            </a:fld>
            <a:endParaRPr lang="it-IT"/>
          </a:p>
        </p:txBody>
      </p:sp>
    </p:spTree>
    <p:extLst>
      <p:ext uri="{BB962C8B-B14F-4D97-AF65-F5344CB8AC3E}">
        <p14:creationId xmlns:p14="http://schemas.microsoft.com/office/powerpoint/2010/main" val="143913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5C773F62-12E8-4917-83D3-22D5D06F4033}" type="slidenum">
              <a:rPr lang="it-IT" smtClean="0"/>
              <a:t>12</a:t>
            </a:fld>
            <a:endParaRPr lang="it-IT"/>
          </a:p>
        </p:txBody>
      </p:sp>
    </p:spTree>
    <p:extLst>
      <p:ext uri="{BB962C8B-B14F-4D97-AF65-F5344CB8AC3E}">
        <p14:creationId xmlns:p14="http://schemas.microsoft.com/office/powerpoint/2010/main" val="969341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5C773F62-12E8-4917-83D3-22D5D06F4033}" type="slidenum">
              <a:rPr lang="it-IT" smtClean="0"/>
              <a:t>13</a:t>
            </a:fld>
            <a:endParaRPr lang="it-IT"/>
          </a:p>
        </p:txBody>
      </p:sp>
    </p:spTree>
    <p:extLst>
      <p:ext uri="{BB962C8B-B14F-4D97-AF65-F5344CB8AC3E}">
        <p14:creationId xmlns:p14="http://schemas.microsoft.com/office/powerpoint/2010/main" val="3998899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5C773F62-12E8-4917-83D3-22D5D06F4033}" type="slidenum">
              <a:rPr lang="it-IT" smtClean="0"/>
              <a:t>14</a:t>
            </a:fld>
            <a:endParaRPr lang="it-IT"/>
          </a:p>
        </p:txBody>
      </p:sp>
    </p:spTree>
    <p:extLst>
      <p:ext uri="{BB962C8B-B14F-4D97-AF65-F5344CB8AC3E}">
        <p14:creationId xmlns:p14="http://schemas.microsoft.com/office/powerpoint/2010/main" val="4287710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5C773F62-12E8-4917-83D3-22D5D06F4033}" type="slidenum">
              <a:rPr lang="it-IT" smtClean="0"/>
              <a:t>15</a:t>
            </a:fld>
            <a:endParaRPr lang="it-IT"/>
          </a:p>
        </p:txBody>
      </p:sp>
    </p:spTree>
    <p:extLst>
      <p:ext uri="{BB962C8B-B14F-4D97-AF65-F5344CB8AC3E}">
        <p14:creationId xmlns:p14="http://schemas.microsoft.com/office/powerpoint/2010/main" val="2487648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5C773F62-12E8-4917-83D3-22D5D06F4033}" type="slidenum">
              <a:rPr lang="it-IT" smtClean="0"/>
              <a:t>16</a:t>
            </a:fld>
            <a:endParaRPr lang="it-IT"/>
          </a:p>
        </p:txBody>
      </p:sp>
    </p:spTree>
    <p:extLst>
      <p:ext uri="{BB962C8B-B14F-4D97-AF65-F5344CB8AC3E}">
        <p14:creationId xmlns:p14="http://schemas.microsoft.com/office/powerpoint/2010/main" val="2648425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5C773F62-12E8-4917-83D3-22D5D06F4033}" type="slidenum">
              <a:rPr lang="it-IT" smtClean="0"/>
              <a:t>17</a:t>
            </a:fld>
            <a:endParaRPr lang="it-IT"/>
          </a:p>
        </p:txBody>
      </p:sp>
    </p:spTree>
    <p:extLst>
      <p:ext uri="{BB962C8B-B14F-4D97-AF65-F5344CB8AC3E}">
        <p14:creationId xmlns:p14="http://schemas.microsoft.com/office/powerpoint/2010/main" val="2211147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5C773F62-12E8-4917-83D3-22D5D06F4033}" type="slidenum">
              <a:rPr lang="it-IT" smtClean="0"/>
              <a:t>18</a:t>
            </a:fld>
            <a:endParaRPr lang="it-IT"/>
          </a:p>
        </p:txBody>
      </p:sp>
    </p:spTree>
    <p:extLst>
      <p:ext uri="{BB962C8B-B14F-4D97-AF65-F5344CB8AC3E}">
        <p14:creationId xmlns:p14="http://schemas.microsoft.com/office/powerpoint/2010/main" val="1539158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5C773F62-12E8-4917-83D3-22D5D06F4033}" type="slidenum">
              <a:rPr lang="it-IT" smtClean="0"/>
              <a:t>20</a:t>
            </a:fld>
            <a:endParaRPr lang="it-IT"/>
          </a:p>
        </p:txBody>
      </p:sp>
    </p:spTree>
    <p:extLst>
      <p:ext uri="{BB962C8B-B14F-4D97-AF65-F5344CB8AC3E}">
        <p14:creationId xmlns:p14="http://schemas.microsoft.com/office/powerpoint/2010/main" val="3892353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5C773F62-12E8-4917-83D3-22D5D06F4033}" type="slidenum">
              <a:rPr lang="it-IT" smtClean="0"/>
              <a:t>21</a:t>
            </a:fld>
            <a:endParaRPr lang="it-IT"/>
          </a:p>
        </p:txBody>
      </p:sp>
    </p:spTree>
    <p:extLst>
      <p:ext uri="{BB962C8B-B14F-4D97-AF65-F5344CB8AC3E}">
        <p14:creationId xmlns:p14="http://schemas.microsoft.com/office/powerpoint/2010/main" val="1494457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5C773F62-12E8-4917-83D3-22D5D06F4033}" type="slidenum">
              <a:rPr lang="it-IT" smtClean="0"/>
              <a:t>2</a:t>
            </a:fld>
            <a:endParaRPr lang="it-IT"/>
          </a:p>
        </p:txBody>
      </p:sp>
    </p:spTree>
    <p:extLst>
      <p:ext uri="{BB962C8B-B14F-4D97-AF65-F5344CB8AC3E}">
        <p14:creationId xmlns:p14="http://schemas.microsoft.com/office/powerpoint/2010/main" val="3422627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5C773F62-12E8-4917-83D3-22D5D06F4033}" type="slidenum">
              <a:rPr lang="it-IT" smtClean="0"/>
              <a:t>22</a:t>
            </a:fld>
            <a:endParaRPr lang="it-IT"/>
          </a:p>
        </p:txBody>
      </p:sp>
    </p:spTree>
    <p:extLst>
      <p:ext uri="{BB962C8B-B14F-4D97-AF65-F5344CB8AC3E}">
        <p14:creationId xmlns:p14="http://schemas.microsoft.com/office/powerpoint/2010/main" val="2374854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5C773F62-12E8-4917-83D3-22D5D06F4033}" type="slidenum">
              <a:rPr lang="it-IT" smtClean="0"/>
              <a:t>32</a:t>
            </a:fld>
            <a:endParaRPr lang="it-IT"/>
          </a:p>
        </p:txBody>
      </p:sp>
    </p:spTree>
    <p:extLst>
      <p:ext uri="{BB962C8B-B14F-4D97-AF65-F5344CB8AC3E}">
        <p14:creationId xmlns:p14="http://schemas.microsoft.com/office/powerpoint/2010/main" val="131295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5C773F62-12E8-4917-83D3-22D5D06F4033}" type="slidenum">
              <a:rPr lang="it-IT" smtClean="0"/>
              <a:t>4</a:t>
            </a:fld>
            <a:endParaRPr lang="it-IT"/>
          </a:p>
        </p:txBody>
      </p:sp>
    </p:spTree>
    <p:extLst>
      <p:ext uri="{BB962C8B-B14F-4D97-AF65-F5344CB8AC3E}">
        <p14:creationId xmlns:p14="http://schemas.microsoft.com/office/powerpoint/2010/main" val="3150395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5C773F62-12E8-4917-83D3-22D5D06F4033}" type="slidenum">
              <a:rPr lang="it-IT" smtClean="0"/>
              <a:t>5</a:t>
            </a:fld>
            <a:endParaRPr lang="it-IT"/>
          </a:p>
        </p:txBody>
      </p:sp>
    </p:spTree>
    <p:extLst>
      <p:ext uri="{BB962C8B-B14F-4D97-AF65-F5344CB8AC3E}">
        <p14:creationId xmlns:p14="http://schemas.microsoft.com/office/powerpoint/2010/main" val="3065371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5C773F62-12E8-4917-83D3-22D5D06F4033}" type="slidenum">
              <a:rPr lang="it-IT" smtClean="0"/>
              <a:t>6</a:t>
            </a:fld>
            <a:endParaRPr lang="it-IT"/>
          </a:p>
        </p:txBody>
      </p:sp>
    </p:spTree>
    <p:extLst>
      <p:ext uri="{BB962C8B-B14F-4D97-AF65-F5344CB8AC3E}">
        <p14:creationId xmlns:p14="http://schemas.microsoft.com/office/powerpoint/2010/main" val="1490623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5C773F62-12E8-4917-83D3-22D5D06F4033}" type="slidenum">
              <a:rPr lang="it-IT" smtClean="0"/>
              <a:t>7</a:t>
            </a:fld>
            <a:endParaRPr lang="it-IT"/>
          </a:p>
        </p:txBody>
      </p:sp>
    </p:spTree>
    <p:extLst>
      <p:ext uri="{BB962C8B-B14F-4D97-AF65-F5344CB8AC3E}">
        <p14:creationId xmlns:p14="http://schemas.microsoft.com/office/powerpoint/2010/main" val="921130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5C773F62-12E8-4917-83D3-22D5D06F4033}" type="slidenum">
              <a:rPr lang="it-IT" smtClean="0"/>
              <a:t>8</a:t>
            </a:fld>
            <a:endParaRPr lang="it-IT"/>
          </a:p>
        </p:txBody>
      </p:sp>
    </p:spTree>
    <p:extLst>
      <p:ext uri="{BB962C8B-B14F-4D97-AF65-F5344CB8AC3E}">
        <p14:creationId xmlns:p14="http://schemas.microsoft.com/office/powerpoint/2010/main" val="952011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5C773F62-12E8-4917-83D3-22D5D06F4033}" type="slidenum">
              <a:rPr lang="it-IT" smtClean="0"/>
              <a:t>9</a:t>
            </a:fld>
            <a:endParaRPr lang="it-IT"/>
          </a:p>
        </p:txBody>
      </p:sp>
    </p:spTree>
    <p:extLst>
      <p:ext uri="{BB962C8B-B14F-4D97-AF65-F5344CB8AC3E}">
        <p14:creationId xmlns:p14="http://schemas.microsoft.com/office/powerpoint/2010/main" val="668966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5C773F62-12E8-4917-83D3-22D5D06F4033}" type="slidenum">
              <a:rPr lang="it-IT" smtClean="0"/>
              <a:t>10</a:t>
            </a:fld>
            <a:endParaRPr lang="it-IT"/>
          </a:p>
        </p:txBody>
      </p:sp>
    </p:spTree>
    <p:extLst>
      <p:ext uri="{BB962C8B-B14F-4D97-AF65-F5344CB8AC3E}">
        <p14:creationId xmlns:p14="http://schemas.microsoft.com/office/powerpoint/2010/main" val="4191204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1B0F23-7F11-47C4-90EF-636CC16481BC}" type="datetimeFigureOut">
              <a:rPr lang="it-IT" smtClean="0"/>
              <a:t>24/10/2023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DECBDE8-A59D-4AB4-B657-DFFB4C5E6960}" type="slidenum">
              <a:rPr lang="it-IT" smtClean="0"/>
              <a:t>‹#›</a:t>
            </a:fld>
            <a:endParaRPr lang="it-IT"/>
          </a:p>
        </p:txBody>
      </p:sp>
    </p:spTree>
    <p:extLst>
      <p:ext uri="{BB962C8B-B14F-4D97-AF65-F5344CB8AC3E}">
        <p14:creationId xmlns:p14="http://schemas.microsoft.com/office/powerpoint/2010/main" val="413236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1B0F23-7F11-47C4-90EF-636CC16481BC}" type="datetimeFigureOut">
              <a:rPr lang="it-IT" smtClean="0"/>
              <a:t>24/10/2023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DECBDE8-A59D-4AB4-B657-DFFB4C5E6960}" type="slidenum">
              <a:rPr lang="it-IT" smtClean="0"/>
              <a:t>‹#›</a:t>
            </a:fld>
            <a:endParaRPr lang="it-IT"/>
          </a:p>
        </p:txBody>
      </p:sp>
    </p:spTree>
    <p:extLst>
      <p:ext uri="{BB962C8B-B14F-4D97-AF65-F5344CB8AC3E}">
        <p14:creationId xmlns:p14="http://schemas.microsoft.com/office/powerpoint/2010/main" val="2053540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1B0F23-7F11-47C4-90EF-636CC16481BC}" type="datetimeFigureOut">
              <a:rPr lang="it-IT" smtClean="0"/>
              <a:t>24/10/2023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DECBDE8-A59D-4AB4-B657-DFFB4C5E6960}" type="slidenum">
              <a:rPr lang="it-IT" smtClean="0"/>
              <a:t>‹#›</a:t>
            </a:fld>
            <a:endParaRPr lang="it-IT"/>
          </a:p>
        </p:txBody>
      </p:sp>
    </p:spTree>
    <p:extLst>
      <p:ext uri="{BB962C8B-B14F-4D97-AF65-F5344CB8AC3E}">
        <p14:creationId xmlns:p14="http://schemas.microsoft.com/office/powerpoint/2010/main" val="154859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889739" y="6356352"/>
            <a:ext cx="7133492" cy="365125"/>
          </a:xfrm>
        </p:spPr>
        <p:txBody>
          <a:bodyPr/>
          <a:lstStyle/>
          <a:p>
            <a:r>
              <a:rPr lang="it-IT"/>
              <a:t>NB-IoT</a:t>
            </a:r>
          </a:p>
        </p:txBody>
      </p:sp>
      <p:sp>
        <p:nvSpPr>
          <p:cNvPr id="8" name="Rectangle 7">
            <a:extLst>
              <a:ext uri="{FF2B5EF4-FFF2-40B4-BE49-F238E27FC236}">
                <a16:creationId xmlns:a16="http://schemas.microsoft.com/office/drawing/2014/main" id="{D1A97E6D-C380-406F-8A2E-4B9E6ED5C481}"/>
              </a:ext>
            </a:extLst>
          </p:cNvPr>
          <p:cNvSpPr/>
          <p:nvPr userDrawn="1"/>
        </p:nvSpPr>
        <p:spPr>
          <a:xfrm>
            <a:off x="10023232" y="0"/>
            <a:ext cx="2168769"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12" name="Date Placeholder 3">
            <a:extLst>
              <a:ext uri="{FF2B5EF4-FFF2-40B4-BE49-F238E27FC236}">
                <a16:creationId xmlns:a16="http://schemas.microsoft.com/office/drawing/2014/main" id="{70084249-922D-4448-8FC6-8ADBD89FBA81}"/>
              </a:ext>
            </a:extLst>
          </p:cNvPr>
          <p:cNvSpPr>
            <a:spLocks noGrp="1"/>
          </p:cNvSpPr>
          <p:nvPr>
            <p:ph type="dt" sz="half" idx="10"/>
          </p:nvPr>
        </p:nvSpPr>
        <p:spPr>
          <a:xfrm>
            <a:off x="0" y="6577583"/>
            <a:ext cx="1199456"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a:t>03/05/2022</a:t>
            </a:r>
          </a:p>
        </p:txBody>
      </p:sp>
      <p:pic>
        <p:nvPicPr>
          <p:cNvPr id="4" name="Picture 3">
            <a:extLst>
              <a:ext uri="{FF2B5EF4-FFF2-40B4-BE49-F238E27FC236}">
                <a16:creationId xmlns:a16="http://schemas.microsoft.com/office/drawing/2014/main" id="{C1CA62E1-1393-4A59-9541-7BAB0E2A6BFB}"/>
              </a:ext>
            </a:extLst>
          </p:cNvPr>
          <p:cNvPicPr>
            <a:picLocks noChangeAspect="1"/>
          </p:cNvPicPr>
          <p:nvPr userDrawn="1"/>
        </p:nvPicPr>
        <p:blipFill>
          <a:blip r:embed="rId3"/>
          <a:stretch>
            <a:fillRect/>
          </a:stretch>
        </p:blipFill>
        <p:spPr>
          <a:xfrm>
            <a:off x="5437099" y="336148"/>
            <a:ext cx="1666875" cy="819150"/>
          </a:xfrm>
          <a:prstGeom prst="rect">
            <a:avLst/>
          </a:prstGeom>
        </p:spPr>
      </p:pic>
      <p:pic>
        <p:nvPicPr>
          <p:cNvPr id="6" name="Picture 5">
            <a:extLst>
              <a:ext uri="{FF2B5EF4-FFF2-40B4-BE49-F238E27FC236}">
                <a16:creationId xmlns:a16="http://schemas.microsoft.com/office/drawing/2014/main" id="{CF4198D3-ED4E-4E7C-A447-E705A75DDE4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118" y="35509"/>
            <a:ext cx="1424495" cy="1420428"/>
          </a:xfrm>
          <a:prstGeom prst="rect">
            <a:avLst/>
          </a:prstGeom>
        </p:spPr>
      </p:pic>
      <p:pic>
        <p:nvPicPr>
          <p:cNvPr id="14" name="Picture 13">
            <a:extLst>
              <a:ext uri="{FF2B5EF4-FFF2-40B4-BE49-F238E27FC236}">
                <a16:creationId xmlns:a16="http://schemas.microsoft.com/office/drawing/2014/main" id="{8478D3DE-6707-4520-91C0-5CC8AAA6CD5F}"/>
              </a:ext>
            </a:extLst>
          </p:cNvPr>
          <p:cNvPicPr>
            <a:picLocks noChangeAspect="1"/>
          </p:cNvPicPr>
          <p:nvPr userDrawn="1"/>
        </p:nvPicPr>
        <p:blipFill>
          <a:blip r:embed="rId5"/>
          <a:srcRect b="9572"/>
          <a:stretch>
            <a:fillRect/>
          </a:stretch>
        </p:blipFill>
        <p:spPr bwMode="auto">
          <a:xfrm>
            <a:off x="569514" y="443323"/>
            <a:ext cx="755075" cy="604800"/>
          </a:xfrm>
          <a:prstGeom prst="rect">
            <a:avLst/>
          </a:prstGeom>
        </p:spPr>
      </p:pic>
      <p:pic>
        <p:nvPicPr>
          <p:cNvPr id="15" name="Picture 14">
            <a:extLst>
              <a:ext uri="{FF2B5EF4-FFF2-40B4-BE49-F238E27FC236}">
                <a16:creationId xmlns:a16="http://schemas.microsoft.com/office/drawing/2014/main" id="{6528CE18-C797-405A-A3ED-3BC44B081E9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889739" y="466122"/>
            <a:ext cx="1075717" cy="559202"/>
          </a:xfrm>
          <a:prstGeom prst="rect">
            <a:avLst/>
          </a:prstGeom>
        </p:spPr>
      </p:pic>
    </p:spTree>
    <p:extLst>
      <p:ext uri="{BB962C8B-B14F-4D97-AF65-F5344CB8AC3E}">
        <p14:creationId xmlns:p14="http://schemas.microsoft.com/office/powerpoint/2010/main" val="1914598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889739" y="6356352"/>
            <a:ext cx="7133492" cy="365125"/>
          </a:xfrm>
        </p:spPr>
        <p:txBody>
          <a:bodyPr/>
          <a:lstStyle/>
          <a:p>
            <a:r>
              <a:rPr lang="it-IT"/>
              <a:t>NB-IoT</a:t>
            </a:r>
          </a:p>
        </p:txBody>
      </p:sp>
      <p:sp>
        <p:nvSpPr>
          <p:cNvPr id="8" name="Rectangle 7">
            <a:extLst>
              <a:ext uri="{FF2B5EF4-FFF2-40B4-BE49-F238E27FC236}">
                <a16:creationId xmlns:a16="http://schemas.microsoft.com/office/drawing/2014/main" id="{D1A97E6D-C380-406F-8A2E-4B9E6ED5C481}"/>
              </a:ext>
            </a:extLst>
          </p:cNvPr>
          <p:cNvSpPr/>
          <p:nvPr userDrawn="1"/>
        </p:nvSpPr>
        <p:spPr>
          <a:xfrm>
            <a:off x="10023232" y="0"/>
            <a:ext cx="2168769"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12" name="Date Placeholder 3">
            <a:extLst>
              <a:ext uri="{FF2B5EF4-FFF2-40B4-BE49-F238E27FC236}">
                <a16:creationId xmlns:a16="http://schemas.microsoft.com/office/drawing/2014/main" id="{70084249-922D-4448-8FC6-8ADBD89FBA81}"/>
              </a:ext>
            </a:extLst>
          </p:cNvPr>
          <p:cNvSpPr>
            <a:spLocks noGrp="1"/>
          </p:cNvSpPr>
          <p:nvPr>
            <p:ph type="dt" sz="half" idx="10"/>
          </p:nvPr>
        </p:nvSpPr>
        <p:spPr>
          <a:xfrm>
            <a:off x="0" y="6577583"/>
            <a:ext cx="1199456"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a:t>03/05/2022</a:t>
            </a:r>
          </a:p>
        </p:txBody>
      </p:sp>
      <p:pic>
        <p:nvPicPr>
          <p:cNvPr id="4" name="Picture 3">
            <a:extLst>
              <a:ext uri="{FF2B5EF4-FFF2-40B4-BE49-F238E27FC236}">
                <a16:creationId xmlns:a16="http://schemas.microsoft.com/office/drawing/2014/main" id="{C1CA62E1-1393-4A59-9541-7BAB0E2A6BFB}"/>
              </a:ext>
            </a:extLst>
          </p:cNvPr>
          <p:cNvPicPr>
            <a:picLocks noChangeAspect="1"/>
          </p:cNvPicPr>
          <p:nvPr userDrawn="1"/>
        </p:nvPicPr>
        <p:blipFill>
          <a:blip r:embed="rId3"/>
          <a:stretch>
            <a:fillRect/>
          </a:stretch>
        </p:blipFill>
        <p:spPr>
          <a:xfrm>
            <a:off x="5437099" y="336148"/>
            <a:ext cx="1666875" cy="819150"/>
          </a:xfrm>
          <a:prstGeom prst="rect">
            <a:avLst/>
          </a:prstGeom>
        </p:spPr>
      </p:pic>
      <p:pic>
        <p:nvPicPr>
          <p:cNvPr id="6" name="Picture 5">
            <a:extLst>
              <a:ext uri="{FF2B5EF4-FFF2-40B4-BE49-F238E27FC236}">
                <a16:creationId xmlns:a16="http://schemas.microsoft.com/office/drawing/2014/main" id="{CF4198D3-ED4E-4E7C-A447-E705A75DDE4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118" y="35509"/>
            <a:ext cx="1424495" cy="1420428"/>
          </a:xfrm>
          <a:prstGeom prst="rect">
            <a:avLst/>
          </a:prstGeom>
        </p:spPr>
      </p:pic>
      <p:pic>
        <p:nvPicPr>
          <p:cNvPr id="14" name="Picture 13">
            <a:extLst>
              <a:ext uri="{FF2B5EF4-FFF2-40B4-BE49-F238E27FC236}">
                <a16:creationId xmlns:a16="http://schemas.microsoft.com/office/drawing/2014/main" id="{8478D3DE-6707-4520-91C0-5CC8AAA6CD5F}"/>
              </a:ext>
            </a:extLst>
          </p:cNvPr>
          <p:cNvPicPr>
            <a:picLocks noChangeAspect="1"/>
          </p:cNvPicPr>
          <p:nvPr userDrawn="1"/>
        </p:nvPicPr>
        <p:blipFill>
          <a:blip r:embed="rId5"/>
          <a:srcRect b="9572"/>
          <a:stretch>
            <a:fillRect/>
          </a:stretch>
        </p:blipFill>
        <p:spPr bwMode="auto">
          <a:xfrm>
            <a:off x="569514" y="443323"/>
            <a:ext cx="755075" cy="604800"/>
          </a:xfrm>
          <a:prstGeom prst="rect">
            <a:avLst/>
          </a:prstGeom>
        </p:spPr>
      </p:pic>
      <p:pic>
        <p:nvPicPr>
          <p:cNvPr id="15" name="Picture 14">
            <a:extLst>
              <a:ext uri="{FF2B5EF4-FFF2-40B4-BE49-F238E27FC236}">
                <a16:creationId xmlns:a16="http://schemas.microsoft.com/office/drawing/2014/main" id="{6528CE18-C797-405A-A3ED-3BC44B081E9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889739" y="466122"/>
            <a:ext cx="1075717" cy="559202"/>
          </a:xfrm>
          <a:prstGeom prst="rect">
            <a:avLst/>
          </a:prstGeom>
        </p:spPr>
      </p:pic>
      <p:sp>
        <p:nvSpPr>
          <p:cNvPr id="2" name="Content Placeholder 2">
            <a:extLst>
              <a:ext uri="{FF2B5EF4-FFF2-40B4-BE49-F238E27FC236}">
                <a16:creationId xmlns:a16="http://schemas.microsoft.com/office/drawing/2014/main" id="{B42CC898-E188-0F9B-8796-1B8B5609D0F5}"/>
              </a:ext>
            </a:extLst>
          </p:cNvPr>
          <p:cNvSpPr>
            <a:spLocks noGrp="1"/>
          </p:cNvSpPr>
          <p:nvPr>
            <p:ph idx="1"/>
          </p:nvPr>
        </p:nvSpPr>
        <p:spPr>
          <a:xfrm>
            <a:off x="331573" y="2085116"/>
            <a:ext cx="8911281" cy="41303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extLst>
      <p:ext uri="{BB962C8B-B14F-4D97-AF65-F5344CB8AC3E}">
        <p14:creationId xmlns:p14="http://schemas.microsoft.com/office/powerpoint/2010/main" val="4099873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AD63E-6EE7-4E34-8763-EE0407F00A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DF8E5885-D8DC-4B07-8179-385FBE6191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EABAB60D-DA1F-4F9F-AB31-9BF248E0FCE0}"/>
              </a:ext>
            </a:extLst>
          </p:cNvPr>
          <p:cNvSpPr>
            <a:spLocks noGrp="1"/>
          </p:cNvSpPr>
          <p:nvPr>
            <p:ph type="dt" sz="half" idx="10"/>
          </p:nvPr>
        </p:nvSpPr>
        <p:spPr/>
        <p:txBody>
          <a:bodyPr/>
          <a:lstStyle/>
          <a:p>
            <a:fld id="{BE293878-CC44-4E20-81A4-F15DE0D99087}" type="datetimeFigureOut">
              <a:rPr lang="it-IT" smtClean="0"/>
              <a:t>24/10/2023</a:t>
            </a:fld>
            <a:endParaRPr lang="it-IT"/>
          </a:p>
        </p:txBody>
      </p:sp>
      <p:sp>
        <p:nvSpPr>
          <p:cNvPr id="5" name="Footer Placeholder 4">
            <a:extLst>
              <a:ext uri="{FF2B5EF4-FFF2-40B4-BE49-F238E27FC236}">
                <a16:creationId xmlns:a16="http://schemas.microsoft.com/office/drawing/2014/main" id="{1C211F66-73E1-4ADA-9333-1BB7468A2759}"/>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B7D30D78-CF1A-48AC-A33A-8934343D969C}"/>
              </a:ext>
            </a:extLst>
          </p:cNvPr>
          <p:cNvSpPr>
            <a:spLocks noGrp="1"/>
          </p:cNvSpPr>
          <p:nvPr>
            <p:ph type="sldNum" sz="quarter" idx="12"/>
          </p:nvPr>
        </p:nvSpPr>
        <p:spPr/>
        <p:txBody>
          <a:bodyPr/>
          <a:lstStyle/>
          <a:p>
            <a:fld id="{43EB3FC4-C2D8-42F3-B7A8-FE20B90A159B}" type="slidenum">
              <a:rPr lang="it-IT" smtClean="0"/>
              <a:t>‹#›</a:t>
            </a:fld>
            <a:endParaRPr lang="it-IT"/>
          </a:p>
        </p:txBody>
      </p:sp>
    </p:spTree>
    <p:extLst>
      <p:ext uri="{BB962C8B-B14F-4D97-AF65-F5344CB8AC3E}">
        <p14:creationId xmlns:p14="http://schemas.microsoft.com/office/powerpoint/2010/main" val="2224473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FB3F9-9A47-4ABF-BE71-E6A3D1D145DB}"/>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84A6F32B-3E75-4D21-BD87-D651F063F8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020FC6FB-284B-4C9E-ADE1-8AF5B948156E}"/>
              </a:ext>
            </a:extLst>
          </p:cNvPr>
          <p:cNvSpPr>
            <a:spLocks noGrp="1"/>
          </p:cNvSpPr>
          <p:nvPr>
            <p:ph type="dt" sz="half" idx="10"/>
          </p:nvPr>
        </p:nvSpPr>
        <p:spPr/>
        <p:txBody>
          <a:bodyPr/>
          <a:lstStyle/>
          <a:p>
            <a:fld id="{BE293878-CC44-4E20-81A4-F15DE0D99087}" type="datetimeFigureOut">
              <a:rPr lang="it-IT" smtClean="0"/>
              <a:t>24/10/2023</a:t>
            </a:fld>
            <a:endParaRPr lang="it-IT"/>
          </a:p>
        </p:txBody>
      </p:sp>
      <p:sp>
        <p:nvSpPr>
          <p:cNvPr id="5" name="Footer Placeholder 4">
            <a:extLst>
              <a:ext uri="{FF2B5EF4-FFF2-40B4-BE49-F238E27FC236}">
                <a16:creationId xmlns:a16="http://schemas.microsoft.com/office/drawing/2014/main" id="{1112D8F5-AF9B-4B90-8CB6-5C229A3872B4}"/>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75B44D5E-3EB5-48FE-A7C1-BE8C1B05738D}"/>
              </a:ext>
            </a:extLst>
          </p:cNvPr>
          <p:cNvSpPr>
            <a:spLocks noGrp="1"/>
          </p:cNvSpPr>
          <p:nvPr>
            <p:ph type="sldNum" sz="quarter" idx="12"/>
          </p:nvPr>
        </p:nvSpPr>
        <p:spPr/>
        <p:txBody>
          <a:bodyPr/>
          <a:lstStyle/>
          <a:p>
            <a:fld id="{43EB3FC4-C2D8-42F3-B7A8-FE20B90A159B}" type="slidenum">
              <a:rPr lang="it-IT" smtClean="0"/>
              <a:t>‹#›</a:t>
            </a:fld>
            <a:endParaRPr lang="it-IT"/>
          </a:p>
        </p:txBody>
      </p:sp>
    </p:spTree>
    <p:extLst>
      <p:ext uri="{BB962C8B-B14F-4D97-AF65-F5344CB8AC3E}">
        <p14:creationId xmlns:p14="http://schemas.microsoft.com/office/powerpoint/2010/main" val="4067251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5B615-DD72-4A2E-86EB-E971F338D4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FB17B026-587A-4089-A88E-A5AD030CD9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497227-C29D-47F1-ABF6-6BAE3FD82DD2}"/>
              </a:ext>
            </a:extLst>
          </p:cNvPr>
          <p:cNvSpPr>
            <a:spLocks noGrp="1"/>
          </p:cNvSpPr>
          <p:nvPr>
            <p:ph type="dt" sz="half" idx="10"/>
          </p:nvPr>
        </p:nvSpPr>
        <p:spPr/>
        <p:txBody>
          <a:bodyPr/>
          <a:lstStyle/>
          <a:p>
            <a:fld id="{BE293878-CC44-4E20-81A4-F15DE0D99087}" type="datetimeFigureOut">
              <a:rPr lang="it-IT" smtClean="0"/>
              <a:t>24/10/2023</a:t>
            </a:fld>
            <a:endParaRPr lang="it-IT"/>
          </a:p>
        </p:txBody>
      </p:sp>
      <p:sp>
        <p:nvSpPr>
          <p:cNvPr id="5" name="Footer Placeholder 4">
            <a:extLst>
              <a:ext uri="{FF2B5EF4-FFF2-40B4-BE49-F238E27FC236}">
                <a16:creationId xmlns:a16="http://schemas.microsoft.com/office/drawing/2014/main" id="{B2B61606-F1B9-415A-9887-71A12393E38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466FEAD-4763-44A6-98F4-2190E519123B}"/>
              </a:ext>
            </a:extLst>
          </p:cNvPr>
          <p:cNvSpPr>
            <a:spLocks noGrp="1"/>
          </p:cNvSpPr>
          <p:nvPr>
            <p:ph type="sldNum" sz="quarter" idx="12"/>
          </p:nvPr>
        </p:nvSpPr>
        <p:spPr/>
        <p:txBody>
          <a:bodyPr/>
          <a:lstStyle/>
          <a:p>
            <a:fld id="{43EB3FC4-C2D8-42F3-B7A8-FE20B90A159B}" type="slidenum">
              <a:rPr lang="it-IT" smtClean="0"/>
              <a:t>‹#›</a:t>
            </a:fld>
            <a:endParaRPr lang="it-IT"/>
          </a:p>
        </p:txBody>
      </p:sp>
    </p:spTree>
    <p:extLst>
      <p:ext uri="{BB962C8B-B14F-4D97-AF65-F5344CB8AC3E}">
        <p14:creationId xmlns:p14="http://schemas.microsoft.com/office/powerpoint/2010/main" val="4239272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BEF84-4417-4230-A924-EBAC92F14675}"/>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7EE612A5-9B0C-4209-BCA9-E0F3DCB081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CDD4421A-5C39-41F6-B7BA-6A227844B7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E7005B9A-B8F8-4309-B009-07B76AD0E9EF}"/>
              </a:ext>
            </a:extLst>
          </p:cNvPr>
          <p:cNvSpPr>
            <a:spLocks noGrp="1"/>
          </p:cNvSpPr>
          <p:nvPr>
            <p:ph type="dt" sz="half" idx="10"/>
          </p:nvPr>
        </p:nvSpPr>
        <p:spPr/>
        <p:txBody>
          <a:bodyPr/>
          <a:lstStyle/>
          <a:p>
            <a:fld id="{BE293878-CC44-4E20-81A4-F15DE0D99087}" type="datetimeFigureOut">
              <a:rPr lang="it-IT" smtClean="0"/>
              <a:t>24/10/2023</a:t>
            </a:fld>
            <a:endParaRPr lang="it-IT"/>
          </a:p>
        </p:txBody>
      </p:sp>
      <p:sp>
        <p:nvSpPr>
          <p:cNvPr id="6" name="Footer Placeholder 5">
            <a:extLst>
              <a:ext uri="{FF2B5EF4-FFF2-40B4-BE49-F238E27FC236}">
                <a16:creationId xmlns:a16="http://schemas.microsoft.com/office/drawing/2014/main" id="{2C17447A-5508-4523-8DF0-6FFD2DA54D13}"/>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9528EA36-AD9F-430D-9107-33C88B0C9DEF}"/>
              </a:ext>
            </a:extLst>
          </p:cNvPr>
          <p:cNvSpPr>
            <a:spLocks noGrp="1"/>
          </p:cNvSpPr>
          <p:nvPr>
            <p:ph type="sldNum" sz="quarter" idx="12"/>
          </p:nvPr>
        </p:nvSpPr>
        <p:spPr/>
        <p:txBody>
          <a:bodyPr/>
          <a:lstStyle/>
          <a:p>
            <a:fld id="{43EB3FC4-C2D8-42F3-B7A8-FE20B90A159B}" type="slidenum">
              <a:rPr lang="it-IT" smtClean="0"/>
              <a:t>‹#›</a:t>
            </a:fld>
            <a:endParaRPr lang="it-IT"/>
          </a:p>
        </p:txBody>
      </p:sp>
    </p:spTree>
    <p:extLst>
      <p:ext uri="{BB962C8B-B14F-4D97-AF65-F5344CB8AC3E}">
        <p14:creationId xmlns:p14="http://schemas.microsoft.com/office/powerpoint/2010/main" val="4108733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C1FAD-2654-4601-ABA4-EE8F242CD972}"/>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0745F8DC-2800-4DCB-A562-AD64050B4D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3DE0E9-6F3E-40A3-8BFD-810509A260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2EBC2F48-C076-432A-B67C-17F8E3BCED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BBAECD-B299-4BBF-918A-24B25D7430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BF82A049-09D1-47F2-9819-B3EA66D01831}"/>
              </a:ext>
            </a:extLst>
          </p:cNvPr>
          <p:cNvSpPr>
            <a:spLocks noGrp="1"/>
          </p:cNvSpPr>
          <p:nvPr>
            <p:ph type="dt" sz="half" idx="10"/>
          </p:nvPr>
        </p:nvSpPr>
        <p:spPr/>
        <p:txBody>
          <a:bodyPr/>
          <a:lstStyle/>
          <a:p>
            <a:fld id="{BE293878-CC44-4E20-81A4-F15DE0D99087}" type="datetimeFigureOut">
              <a:rPr lang="it-IT" smtClean="0"/>
              <a:t>24/10/2023</a:t>
            </a:fld>
            <a:endParaRPr lang="it-IT"/>
          </a:p>
        </p:txBody>
      </p:sp>
      <p:sp>
        <p:nvSpPr>
          <p:cNvPr id="8" name="Footer Placeholder 7">
            <a:extLst>
              <a:ext uri="{FF2B5EF4-FFF2-40B4-BE49-F238E27FC236}">
                <a16:creationId xmlns:a16="http://schemas.microsoft.com/office/drawing/2014/main" id="{3B44EE71-034B-4AB4-9E5C-59ECA167E34B}"/>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0781B1E8-13B6-45EA-BC25-9221A1EF6EEC}"/>
              </a:ext>
            </a:extLst>
          </p:cNvPr>
          <p:cNvSpPr>
            <a:spLocks noGrp="1"/>
          </p:cNvSpPr>
          <p:nvPr>
            <p:ph type="sldNum" sz="quarter" idx="12"/>
          </p:nvPr>
        </p:nvSpPr>
        <p:spPr/>
        <p:txBody>
          <a:bodyPr/>
          <a:lstStyle/>
          <a:p>
            <a:fld id="{43EB3FC4-C2D8-42F3-B7A8-FE20B90A159B}" type="slidenum">
              <a:rPr lang="it-IT" smtClean="0"/>
              <a:t>‹#›</a:t>
            </a:fld>
            <a:endParaRPr lang="it-IT"/>
          </a:p>
        </p:txBody>
      </p:sp>
    </p:spTree>
    <p:extLst>
      <p:ext uri="{BB962C8B-B14F-4D97-AF65-F5344CB8AC3E}">
        <p14:creationId xmlns:p14="http://schemas.microsoft.com/office/powerpoint/2010/main" val="755131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C358A-9257-4C1D-A968-039E78535448}"/>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270B65B0-A0C6-44CB-84C7-EA790E93D27A}"/>
              </a:ext>
            </a:extLst>
          </p:cNvPr>
          <p:cNvSpPr>
            <a:spLocks noGrp="1"/>
          </p:cNvSpPr>
          <p:nvPr>
            <p:ph type="dt" sz="half" idx="10"/>
          </p:nvPr>
        </p:nvSpPr>
        <p:spPr/>
        <p:txBody>
          <a:bodyPr/>
          <a:lstStyle/>
          <a:p>
            <a:fld id="{BE293878-CC44-4E20-81A4-F15DE0D99087}" type="datetimeFigureOut">
              <a:rPr lang="it-IT" smtClean="0"/>
              <a:t>24/10/2023</a:t>
            </a:fld>
            <a:endParaRPr lang="it-IT"/>
          </a:p>
        </p:txBody>
      </p:sp>
      <p:sp>
        <p:nvSpPr>
          <p:cNvPr id="4" name="Footer Placeholder 3">
            <a:extLst>
              <a:ext uri="{FF2B5EF4-FFF2-40B4-BE49-F238E27FC236}">
                <a16:creationId xmlns:a16="http://schemas.microsoft.com/office/drawing/2014/main" id="{1681EF77-8E48-4BB8-AFCD-C2C80466A925}"/>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207ECD0B-02A4-4A4C-9CD5-A25F11EDF9A2}"/>
              </a:ext>
            </a:extLst>
          </p:cNvPr>
          <p:cNvSpPr>
            <a:spLocks noGrp="1"/>
          </p:cNvSpPr>
          <p:nvPr>
            <p:ph type="sldNum" sz="quarter" idx="12"/>
          </p:nvPr>
        </p:nvSpPr>
        <p:spPr/>
        <p:txBody>
          <a:bodyPr/>
          <a:lstStyle/>
          <a:p>
            <a:fld id="{43EB3FC4-C2D8-42F3-B7A8-FE20B90A159B}" type="slidenum">
              <a:rPr lang="it-IT" smtClean="0"/>
              <a:t>‹#›</a:t>
            </a:fld>
            <a:endParaRPr lang="it-IT"/>
          </a:p>
        </p:txBody>
      </p:sp>
    </p:spTree>
    <p:extLst>
      <p:ext uri="{BB962C8B-B14F-4D97-AF65-F5344CB8AC3E}">
        <p14:creationId xmlns:p14="http://schemas.microsoft.com/office/powerpoint/2010/main" val="821412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1B0F23-7F11-47C4-90EF-636CC16481BC}" type="datetimeFigureOut">
              <a:rPr lang="it-IT" smtClean="0"/>
              <a:t>24/10/2023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DECBDE8-A59D-4AB4-B657-DFFB4C5E6960}" type="slidenum">
              <a:rPr lang="it-IT" smtClean="0"/>
              <a:t>‹#›</a:t>
            </a:fld>
            <a:endParaRPr lang="it-IT"/>
          </a:p>
        </p:txBody>
      </p:sp>
    </p:spTree>
    <p:extLst>
      <p:ext uri="{BB962C8B-B14F-4D97-AF65-F5344CB8AC3E}">
        <p14:creationId xmlns:p14="http://schemas.microsoft.com/office/powerpoint/2010/main" val="2801142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581826-02EC-419F-A8C7-4C615EC00ECE}"/>
              </a:ext>
            </a:extLst>
          </p:cNvPr>
          <p:cNvSpPr>
            <a:spLocks noGrp="1"/>
          </p:cNvSpPr>
          <p:nvPr>
            <p:ph type="dt" sz="half" idx="10"/>
          </p:nvPr>
        </p:nvSpPr>
        <p:spPr/>
        <p:txBody>
          <a:bodyPr/>
          <a:lstStyle/>
          <a:p>
            <a:fld id="{BE293878-CC44-4E20-81A4-F15DE0D99087}" type="datetimeFigureOut">
              <a:rPr lang="it-IT" smtClean="0"/>
              <a:t>24/10/2023</a:t>
            </a:fld>
            <a:endParaRPr lang="it-IT"/>
          </a:p>
        </p:txBody>
      </p:sp>
      <p:sp>
        <p:nvSpPr>
          <p:cNvPr id="3" name="Footer Placeholder 2">
            <a:extLst>
              <a:ext uri="{FF2B5EF4-FFF2-40B4-BE49-F238E27FC236}">
                <a16:creationId xmlns:a16="http://schemas.microsoft.com/office/drawing/2014/main" id="{0E388E36-8E49-426A-B579-E775D3A309EF}"/>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BF037999-FE17-4AEF-9EBA-409B85CC3CD1}"/>
              </a:ext>
            </a:extLst>
          </p:cNvPr>
          <p:cNvSpPr>
            <a:spLocks noGrp="1"/>
          </p:cNvSpPr>
          <p:nvPr>
            <p:ph type="sldNum" sz="quarter" idx="12"/>
          </p:nvPr>
        </p:nvSpPr>
        <p:spPr/>
        <p:txBody>
          <a:bodyPr/>
          <a:lstStyle/>
          <a:p>
            <a:fld id="{43EB3FC4-C2D8-42F3-B7A8-FE20B90A159B}" type="slidenum">
              <a:rPr lang="it-IT" smtClean="0"/>
              <a:t>‹#›</a:t>
            </a:fld>
            <a:endParaRPr lang="it-IT"/>
          </a:p>
        </p:txBody>
      </p:sp>
    </p:spTree>
    <p:extLst>
      <p:ext uri="{BB962C8B-B14F-4D97-AF65-F5344CB8AC3E}">
        <p14:creationId xmlns:p14="http://schemas.microsoft.com/office/powerpoint/2010/main" val="902055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8BA18-CA00-4D67-9B4D-1A7D8A85A9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861FF26D-E693-48B7-B15C-1F88C99770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60594A4D-51FF-4CDC-87AD-CDFE71A77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3FFC73-0025-4869-B0E9-E89D22CA540B}"/>
              </a:ext>
            </a:extLst>
          </p:cNvPr>
          <p:cNvSpPr>
            <a:spLocks noGrp="1"/>
          </p:cNvSpPr>
          <p:nvPr>
            <p:ph type="dt" sz="half" idx="10"/>
          </p:nvPr>
        </p:nvSpPr>
        <p:spPr/>
        <p:txBody>
          <a:bodyPr/>
          <a:lstStyle/>
          <a:p>
            <a:fld id="{BE293878-CC44-4E20-81A4-F15DE0D99087}" type="datetimeFigureOut">
              <a:rPr lang="it-IT" smtClean="0"/>
              <a:t>24/10/2023</a:t>
            </a:fld>
            <a:endParaRPr lang="it-IT"/>
          </a:p>
        </p:txBody>
      </p:sp>
      <p:sp>
        <p:nvSpPr>
          <p:cNvPr id="6" name="Footer Placeholder 5">
            <a:extLst>
              <a:ext uri="{FF2B5EF4-FFF2-40B4-BE49-F238E27FC236}">
                <a16:creationId xmlns:a16="http://schemas.microsoft.com/office/drawing/2014/main" id="{336ED3BF-40D2-4774-BA32-A15B164CAE29}"/>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CC70B08-D90B-4B37-9BDC-65A5B767C018}"/>
              </a:ext>
            </a:extLst>
          </p:cNvPr>
          <p:cNvSpPr>
            <a:spLocks noGrp="1"/>
          </p:cNvSpPr>
          <p:nvPr>
            <p:ph type="sldNum" sz="quarter" idx="12"/>
          </p:nvPr>
        </p:nvSpPr>
        <p:spPr/>
        <p:txBody>
          <a:bodyPr/>
          <a:lstStyle/>
          <a:p>
            <a:fld id="{43EB3FC4-C2D8-42F3-B7A8-FE20B90A159B}" type="slidenum">
              <a:rPr lang="it-IT" smtClean="0"/>
              <a:t>‹#›</a:t>
            </a:fld>
            <a:endParaRPr lang="it-IT"/>
          </a:p>
        </p:txBody>
      </p:sp>
    </p:spTree>
    <p:extLst>
      <p:ext uri="{BB962C8B-B14F-4D97-AF65-F5344CB8AC3E}">
        <p14:creationId xmlns:p14="http://schemas.microsoft.com/office/powerpoint/2010/main" val="2127280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CBA2D-9ADA-4EA5-8751-AABEEFC515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14EF3FC7-3B81-47B1-B90B-374E0A7763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598994F9-1C75-456C-8868-621199D2E3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138958-FE55-4F3E-845D-DF3108E49A50}"/>
              </a:ext>
            </a:extLst>
          </p:cNvPr>
          <p:cNvSpPr>
            <a:spLocks noGrp="1"/>
          </p:cNvSpPr>
          <p:nvPr>
            <p:ph type="dt" sz="half" idx="10"/>
          </p:nvPr>
        </p:nvSpPr>
        <p:spPr/>
        <p:txBody>
          <a:bodyPr/>
          <a:lstStyle/>
          <a:p>
            <a:fld id="{BE293878-CC44-4E20-81A4-F15DE0D99087}" type="datetimeFigureOut">
              <a:rPr lang="it-IT" smtClean="0"/>
              <a:t>24/10/2023</a:t>
            </a:fld>
            <a:endParaRPr lang="it-IT"/>
          </a:p>
        </p:txBody>
      </p:sp>
      <p:sp>
        <p:nvSpPr>
          <p:cNvPr id="6" name="Footer Placeholder 5">
            <a:extLst>
              <a:ext uri="{FF2B5EF4-FFF2-40B4-BE49-F238E27FC236}">
                <a16:creationId xmlns:a16="http://schemas.microsoft.com/office/drawing/2014/main" id="{EB1C2EB1-D182-4BAF-B3A4-971CDC81064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5DCA320F-F556-4754-8145-09F46F2FAE16}"/>
              </a:ext>
            </a:extLst>
          </p:cNvPr>
          <p:cNvSpPr>
            <a:spLocks noGrp="1"/>
          </p:cNvSpPr>
          <p:nvPr>
            <p:ph type="sldNum" sz="quarter" idx="12"/>
          </p:nvPr>
        </p:nvSpPr>
        <p:spPr/>
        <p:txBody>
          <a:bodyPr/>
          <a:lstStyle/>
          <a:p>
            <a:fld id="{43EB3FC4-C2D8-42F3-B7A8-FE20B90A159B}" type="slidenum">
              <a:rPr lang="it-IT" smtClean="0"/>
              <a:t>‹#›</a:t>
            </a:fld>
            <a:endParaRPr lang="it-IT"/>
          </a:p>
        </p:txBody>
      </p:sp>
    </p:spTree>
    <p:extLst>
      <p:ext uri="{BB962C8B-B14F-4D97-AF65-F5344CB8AC3E}">
        <p14:creationId xmlns:p14="http://schemas.microsoft.com/office/powerpoint/2010/main" val="2788877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FA7B-C86C-431C-9C8A-80DDF03FB041}"/>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92601176-1EE2-4792-98B5-A1E7DA52B3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C17D526F-2ADC-40C7-8112-6D77AE3A53CC}"/>
              </a:ext>
            </a:extLst>
          </p:cNvPr>
          <p:cNvSpPr>
            <a:spLocks noGrp="1"/>
          </p:cNvSpPr>
          <p:nvPr>
            <p:ph type="dt" sz="half" idx="10"/>
          </p:nvPr>
        </p:nvSpPr>
        <p:spPr/>
        <p:txBody>
          <a:bodyPr/>
          <a:lstStyle/>
          <a:p>
            <a:fld id="{BE293878-CC44-4E20-81A4-F15DE0D99087}" type="datetimeFigureOut">
              <a:rPr lang="it-IT" smtClean="0"/>
              <a:t>24/10/2023</a:t>
            </a:fld>
            <a:endParaRPr lang="it-IT"/>
          </a:p>
        </p:txBody>
      </p:sp>
      <p:sp>
        <p:nvSpPr>
          <p:cNvPr id="5" name="Footer Placeholder 4">
            <a:extLst>
              <a:ext uri="{FF2B5EF4-FFF2-40B4-BE49-F238E27FC236}">
                <a16:creationId xmlns:a16="http://schemas.microsoft.com/office/drawing/2014/main" id="{17C827B8-66B8-47A0-8AFA-07EE8C54C48F}"/>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931B7E3A-9C8E-42BF-ACDC-3828A98A0E72}"/>
              </a:ext>
            </a:extLst>
          </p:cNvPr>
          <p:cNvSpPr>
            <a:spLocks noGrp="1"/>
          </p:cNvSpPr>
          <p:nvPr>
            <p:ph type="sldNum" sz="quarter" idx="12"/>
          </p:nvPr>
        </p:nvSpPr>
        <p:spPr/>
        <p:txBody>
          <a:bodyPr/>
          <a:lstStyle/>
          <a:p>
            <a:fld id="{43EB3FC4-C2D8-42F3-B7A8-FE20B90A159B}" type="slidenum">
              <a:rPr lang="it-IT" smtClean="0"/>
              <a:t>‹#›</a:t>
            </a:fld>
            <a:endParaRPr lang="it-IT"/>
          </a:p>
        </p:txBody>
      </p:sp>
    </p:spTree>
    <p:extLst>
      <p:ext uri="{BB962C8B-B14F-4D97-AF65-F5344CB8AC3E}">
        <p14:creationId xmlns:p14="http://schemas.microsoft.com/office/powerpoint/2010/main" val="87337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E1E9EF-2EF2-43C7-BEEF-DB60B21125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E2B35168-549F-4FB1-91BA-AE0F45E9C7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FC6EB61A-FD3B-4763-8BF9-CE1D85B95EEC}"/>
              </a:ext>
            </a:extLst>
          </p:cNvPr>
          <p:cNvSpPr>
            <a:spLocks noGrp="1"/>
          </p:cNvSpPr>
          <p:nvPr>
            <p:ph type="dt" sz="half" idx="10"/>
          </p:nvPr>
        </p:nvSpPr>
        <p:spPr/>
        <p:txBody>
          <a:bodyPr/>
          <a:lstStyle/>
          <a:p>
            <a:fld id="{BE293878-CC44-4E20-81A4-F15DE0D99087}" type="datetimeFigureOut">
              <a:rPr lang="it-IT" smtClean="0"/>
              <a:t>24/10/2023</a:t>
            </a:fld>
            <a:endParaRPr lang="it-IT"/>
          </a:p>
        </p:txBody>
      </p:sp>
      <p:sp>
        <p:nvSpPr>
          <p:cNvPr id="5" name="Footer Placeholder 4">
            <a:extLst>
              <a:ext uri="{FF2B5EF4-FFF2-40B4-BE49-F238E27FC236}">
                <a16:creationId xmlns:a16="http://schemas.microsoft.com/office/drawing/2014/main" id="{A417E471-FC22-4FBF-89E0-9EE52AF64818}"/>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A62CBFDD-6DD4-48D4-8AAA-131FF33E48FD}"/>
              </a:ext>
            </a:extLst>
          </p:cNvPr>
          <p:cNvSpPr>
            <a:spLocks noGrp="1"/>
          </p:cNvSpPr>
          <p:nvPr>
            <p:ph type="sldNum" sz="quarter" idx="12"/>
          </p:nvPr>
        </p:nvSpPr>
        <p:spPr/>
        <p:txBody>
          <a:bodyPr/>
          <a:lstStyle/>
          <a:p>
            <a:fld id="{43EB3FC4-C2D8-42F3-B7A8-FE20B90A159B}" type="slidenum">
              <a:rPr lang="it-IT" smtClean="0"/>
              <a:t>‹#›</a:t>
            </a:fld>
            <a:endParaRPr lang="it-IT"/>
          </a:p>
        </p:txBody>
      </p:sp>
    </p:spTree>
    <p:extLst>
      <p:ext uri="{BB962C8B-B14F-4D97-AF65-F5344CB8AC3E}">
        <p14:creationId xmlns:p14="http://schemas.microsoft.com/office/powerpoint/2010/main" val="1940232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1B0F23-7F11-47C4-90EF-636CC16481BC}" type="datetimeFigureOut">
              <a:rPr lang="it-IT" smtClean="0"/>
              <a:t>24/10/2023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DECBDE8-A59D-4AB4-B657-DFFB4C5E6960}" type="slidenum">
              <a:rPr lang="it-IT" smtClean="0"/>
              <a:t>‹#›</a:t>
            </a:fld>
            <a:endParaRPr lang="it-IT"/>
          </a:p>
        </p:txBody>
      </p:sp>
    </p:spTree>
    <p:extLst>
      <p:ext uri="{BB962C8B-B14F-4D97-AF65-F5344CB8AC3E}">
        <p14:creationId xmlns:p14="http://schemas.microsoft.com/office/powerpoint/2010/main" val="1971407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1B0F23-7F11-47C4-90EF-636CC16481BC}" type="datetimeFigureOut">
              <a:rPr lang="it-IT" smtClean="0"/>
              <a:t>24/10/2023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DECBDE8-A59D-4AB4-B657-DFFB4C5E6960}" type="slidenum">
              <a:rPr lang="it-IT" smtClean="0"/>
              <a:t>‹#›</a:t>
            </a:fld>
            <a:endParaRPr lang="it-IT"/>
          </a:p>
        </p:txBody>
      </p:sp>
    </p:spTree>
    <p:extLst>
      <p:ext uri="{BB962C8B-B14F-4D97-AF65-F5344CB8AC3E}">
        <p14:creationId xmlns:p14="http://schemas.microsoft.com/office/powerpoint/2010/main" val="2993112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1B0F23-7F11-47C4-90EF-636CC16481BC}" type="datetimeFigureOut">
              <a:rPr lang="it-IT" smtClean="0"/>
              <a:t>24/10/2023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DECBDE8-A59D-4AB4-B657-DFFB4C5E6960}" type="slidenum">
              <a:rPr lang="it-IT" smtClean="0"/>
              <a:t>‹#›</a:t>
            </a:fld>
            <a:endParaRPr lang="it-IT"/>
          </a:p>
        </p:txBody>
      </p:sp>
    </p:spTree>
    <p:extLst>
      <p:ext uri="{BB962C8B-B14F-4D97-AF65-F5344CB8AC3E}">
        <p14:creationId xmlns:p14="http://schemas.microsoft.com/office/powerpoint/2010/main" val="2276417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1B0F23-7F11-47C4-90EF-636CC16481BC}" type="datetimeFigureOut">
              <a:rPr lang="it-IT" smtClean="0"/>
              <a:t>24/10/2023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DECBDE8-A59D-4AB4-B657-DFFB4C5E6960}" type="slidenum">
              <a:rPr lang="it-IT" smtClean="0"/>
              <a:t>‹#›</a:t>
            </a:fld>
            <a:endParaRPr lang="it-IT"/>
          </a:p>
        </p:txBody>
      </p:sp>
    </p:spTree>
    <p:extLst>
      <p:ext uri="{BB962C8B-B14F-4D97-AF65-F5344CB8AC3E}">
        <p14:creationId xmlns:p14="http://schemas.microsoft.com/office/powerpoint/2010/main" val="848920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1B0F23-7F11-47C4-90EF-636CC16481BC}" type="datetimeFigureOut">
              <a:rPr lang="it-IT" smtClean="0"/>
              <a:t>24/10/2023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DECBDE8-A59D-4AB4-B657-DFFB4C5E6960}" type="slidenum">
              <a:rPr lang="it-IT" smtClean="0"/>
              <a:t>‹#›</a:t>
            </a:fld>
            <a:endParaRPr lang="it-IT"/>
          </a:p>
        </p:txBody>
      </p:sp>
    </p:spTree>
    <p:extLst>
      <p:ext uri="{BB962C8B-B14F-4D97-AF65-F5344CB8AC3E}">
        <p14:creationId xmlns:p14="http://schemas.microsoft.com/office/powerpoint/2010/main" val="1939909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1B0F23-7F11-47C4-90EF-636CC16481BC}" type="datetimeFigureOut">
              <a:rPr lang="it-IT" smtClean="0"/>
              <a:t>24/10/2023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DECBDE8-A59D-4AB4-B657-DFFB4C5E6960}" type="slidenum">
              <a:rPr lang="it-IT" smtClean="0"/>
              <a:t>‹#›</a:t>
            </a:fld>
            <a:endParaRPr lang="it-IT"/>
          </a:p>
        </p:txBody>
      </p:sp>
    </p:spTree>
    <p:extLst>
      <p:ext uri="{BB962C8B-B14F-4D97-AF65-F5344CB8AC3E}">
        <p14:creationId xmlns:p14="http://schemas.microsoft.com/office/powerpoint/2010/main" val="4108650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1B0F23-7F11-47C4-90EF-636CC16481BC}" type="datetimeFigureOut">
              <a:rPr lang="it-IT" smtClean="0"/>
              <a:t>24/10/2023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DECBDE8-A59D-4AB4-B657-DFFB4C5E6960}" type="slidenum">
              <a:rPr lang="it-IT" smtClean="0"/>
              <a:t>‹#›</a:t>
            </a:fld>
            <a:endParaRPr lang="it-IT"/>
          </a:p>
        </p:txBody>
      </p:sp>
    </p:spTree>
    <p:extLst>
      <p:ext uri="{BB962C8B-B14F-4D97-AF65-F5344CB8AC3E}">
        <p14:creationId xmlns:p14="http://schemas.microsoft.com/office/powerpoint/2010/main" val="1198885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03/05/2022</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ECBDE8-A59D-4AB4-B657-DFFB4C5E6960}" type="slidenum">
              <a:rPr lang="it-IT" smtClean="0"/>
              <a:t>‹#›</a:t>
            </a:fld>
            <a:endParaRPr lang="it-IT"/>
          </a:p>
        </p:txBody>
      </p:sp>
    </p:spTree>
    <p:extLst>
      <p:ext uri="{BB962C8B-B14F-4D97-AF65-F5344CB8AC3E}">
        <p14:creationId xmlns:p14="http://schemas.microsoft.com/office/powerpoint/2010/main" val="276713280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9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1C5100-E365-42D3-BD0A-5A81F1F9B6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CA6F8944-A892-4D35-B5E6-138E79788A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5F681F2-546C-42AC-8BE0-A296F16781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293878-CC44-4E20-81A4-F15DE0D99087}" type="datetimeFigureOut">
              <a:rPr lang="it-IT" smtClean="0"/>
              <a:t>24/10/2023</a:t>
            </a:fld>
            <a:endParaRPr lang="it-IT"/>
          </a:p>
        </p:txBody>
      </p:sp>
      <p:sp>
        <p:nvSpPr>
          <p:cNvPr id="5" name="Footer Placeholder 4">
            <a:extLst>
              <a:ext uri="{FF2B5EF4-FFF2-40B4-BE49-F238E27FC236}">
                <a16:creationId xmlns:a16="http://schemas.microsoft.com/office/drawing/2014/main" id="{9293D115-2C76-40AF-8DA6-6A6102B34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101B0872-EF6E-4621-A649-90DF810F33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EB3FC4-C2D8-42F3-B7A8-FE20B90A159B}" type="slidenum">
              <a:rPr lang="it-IT" smtClean="0"/>
              <a:t>‹#›</a:t>
            </a:fld>
            <a:endParaRPr lang="it-IT"/>
          </a:p>
        </p:txBody>
      </p:sp>
    </p:spTree>
    <p:extLst>
      <p:ext uri="{BB962C8B-B14F-4D97-AF65-F5344CB8AC3E}">
        <p14:creationId xmlns:p14="http://schemas.microsoft.com/office/powerpoint/2010/main" val="346955575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6.jpe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8.jpeg"/><Relationship Id="rId7" Type="http://schemas.openxmlformats.org/officeDocument/2006/relationships/diagramColors" Target="../diagrams/colors2.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50C0F9-B7F1-4DAA-9D6E-DE42FAFF5A92}"/>
              </a:ext>
            </a:extLst>
          </p:cNvPr>
          <p:cNvSpPr/>
          <p:nvPr/>
        </p:nvSpPr>
        <p:spPr>
          <a:xfrm rot="5400000">
            <a:off x="4873754" y="-1521036"/>
            <a:ext cx="288032" cy="10035544"/>
          </a:xfrm>
          <a:prstGeom prst="rect">
            <a:avLst/>
          </a:prstGeom>
          <a:solidFill>
            <a:srgbClr val="579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F74E393-1E2A-4D33-A171-C061D736DC95}"/>
              </a:ext>
            </a:extLst>
          </p:cNvPr>
          <p:cNvSpPr txBox="1"/>
          <p:nvPr/>
        </p:nvSpPr>
        <p:spPr>
          <a:xfrm>
            <a:off x="1912843" y="1873733"/>
            <a:ext cx="6713986" cy="584775"/>
          </a:xfrm>
          <a:prstGeom prst="rect">
            <a:avLst/>
          </a:prstGeom>
          <a:noFill/>
        </p:spPr>
        <p:txBody>
          <a:bodyPr wrap="square" rtlCol="0">
            <a:spAutoFit/>
          </a:bodyPr>
          <a:lstStyle/>
          <a:p>
            <a:pPr algn="ctr"/>
            <a:r>
              <a:rPr lang="it-IT" sz="3200" b="1" err="1">
                <a:solidFill>
                  <a:srgbClr val="333F48"/>
                </a:solidFill>
                <a:cs typeface="Arial" panose="020B0604020202020204" pitchFamily="34" charset="0"/>
              </a:rPr>
              <a:t>Final</a:t>
            </a:r>
            <a:r>
              <a:rPr lang="it-IT" sz="3200" b="1">
                <a:solidFill>
                  <a:srgbClr val="333F48"/>
                </a:solidFill>
                <a:cs typeface="Arial" panose="020B0604020202020204" pitchFamily="34" charset="0"/>
              </a:rPr>
              <a:t> Review Presentation</a:t>
            </a:r>
          </a:p>
        </p:txBody>
      </p:sp>
      <p:sp>
        <p:nvSpPr>
          <p:cNvPr id="8" name="TextBox 7">
            <a:extLst>
              <a:ext uri="{FF2B5EF4-FFF2-40B4-BE49-F238E27FC236}">
                <a16:creationId xmlns:a16="http://schemas.microsoft.com/office/drawing/2014/main" id="{84685ED1-B9DB-429B-A17F-3EB00E4E38AE}"/>
              </a:ext>
            </a:extLst>
          </p:cNvPr>
          <p:cNvSpPr txBox="1"/>
          <p:nvPr/>
        </p:nvSpPr>
        <p:spPr>
          <a:xfrm>
            <a:off x="1699714" y="4067545"/>
            <a:ext cx="7149832" cy="1569660"/>
          </a:xfrm>
          <a:prstGeom prst="rect">
            <a:avLst/>
          </a:prstGeom>
          <a:noFill/>
        </p:spPr>
        <p:txBody>
          <a:bodyPr wrap="square" rtlCol="0">
            <a:spAutoFit/>
          </a:bodyPr>
          <a:lstStyle/>
          <a:p>
            <a:pPr algn="ctr"/>
            <a:r>
              <a:rPr lang="en-US" sz="2400" b="1">
                <a:solidFill>
                  <a:srgbClr val="333F48"/>
                </a:solidFill>
                <a:cs typeface="Arial" panose="020B0604020202020204" pitchFamily="34" charset="0"/>
              </a:rPr>
              <a:t>Express Procurement Plus - EXPRO+</a:t>
            </a:r>
          </a:p>
          <a:p>
            <a:pPr algn="ctr"/>
            <a:r>
              <a:rPr lang="en-US" sz="2400" b="1">
                <a:solidFill>
                  <a:srgbClr val="333F48"/>
                </a:solidFill>
                <a:cs typeface="Arial" panose="020B0604020202020204" pitchFamily="34" charset="0"/>
              </a:rPr>
              <a:t>Microwave heating of ISRU feedstock</a:t>
            </a:r>
          </a:p>
          <a:p>
            <a:pPr algn="ctr"/>
            <a:r>
              <a:rPr lang="en-US" sz="2400" b="1" err="1">
                <a:solidFill>
                  <a:srgbClr val="333F48"/>
                </a:solidFill>
                <a:cs typeface="Arial" panose="020B0604020202020204" pitchFamily="34" charset="0"/>
              </a:rPr>
              <a:t>MICROwaves</a:t>
            </a:r>
            <a:r>
              <a:rPr lang="en-US" sz="2400" b="1">
                <a:solidFill>
                  <a:srgbClr val="333F48"/>
                </a:solidFill>
                <a:cs typeface="Arial" panose="020B0604020202020204" pitchFamily="34" charset="0"/>
              </a:rPr>
              <a:t> heating for sintering of </a:t>
            </a:r>
            <a:r>
              <a:rPr lang="en-US" sz="2400" b="1" err="1">
                <a:solidFill>
                  <a:srgbClr val="333F48"/>
                </a:solidFill>
                <a:cs typeface="Arial" panose="020B0604020202020204" pitchFamily="34" charset="0"/>
              </a:rPr>
              <a:t>regoLITH</a:t>
            </a:r>
            <a:r>
              <a:rPr lang="en-US" sz="2400" b="1">
                <a:solidFill>
                  <a:srgbClr val="333F48"/>
                </a:solidFill>
                <a:cs typeface="Arial" panose="020B0604020202020204" pitchFamily="34" charset="0"/>
              </a:rPr>
              <a:t> - MICROLITH</a:t>
            </a:r>
            <a:endParaRPr lang="it-IT" sz="2400" b="1">
              <a:solidFill>
                <a:srgbClr val="333F48"/>
              </a:solidFill>
              <a:cs typeface="Arial" panose="020B0604020202020204" pitchFamily="34" charset="0"/>
            </a:endParaRPr>
          </a:p>
        </p:txBody>
      </p:sp>
      <p:sp>
        <p:nvSpPr>
          <p:cNvPr id="9" name="Footer Placeholder 4">
            <a:extLst>
              <a:ext uri="{FF2B5EF4-FFF2-40B4-BE49-F238E27FC236}">
                <a16:creationId xmlns:a16="http://schemas.microsoft.com/office/drawing/2014/main" id="{DBAC968E-7F2B-4F10-80B8-5B45F4EDDFF8}"/>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a:t>Express Procurement Plus – Microwaves heating of ISRU feedstock - MICROLITH</a:t>
            </a:r>
            <a:endParaRPr lang="it-IT"/>
          </a:p>
        </p:txBody>
      </p:sp>
      <p:sp>
        <p:nvSpPr>
          <p:cNvPr id="10" name="Date Placeholder 3">
            <a:extLst>
              <a:ext uri="{FF2B5EF4-FFF2-40B4-BE49-F238E27FC236}">
                <a16:creationId xmlns:a16="http://schemas.microsoft.com/office/drawing/2014/main" id="{28C8D53E-2C8C-44BA-852B-F8B64C5BB8E3}"/>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a:t>18/10/2022</a:t>
            </a:r>
          </a:p>
        </p:txBody>
      </p:sp>
    </p:spTree>
    <p:extLst>
      <p:ext uri="{BB962C8B-B14F-4D97-AF65-F5344CB8AC3E}">
        <p14:creationId xmlns:p14="http://schemas.microsoft.com/office/powerpoint/2010/main" val="1570220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27F0F064-E28D-41A8-BBD6-9147DCBAC44B}"/>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a:t>Express Procurement Plus – Microwaves heating of ISRU feedstock - MICROLITH</a:t>
            </a:r>
            <a:endParaRPr lang="it-IT"/>
          </a:p>
        </p:txBody>
      </p:sp>
      <p:sp>
        <p:nvSpPr>
          <p:cNvPr id="8" name="TextBox 7">
            <a:extLst>
              <a:ext uri="{FF2B5EF4-FFF2-40B4-BE49-F238E27FC236}">
                <a16:creationId xmlns:a16="http://schemas.microsoft.com/office/drawing/2014/main" id="{3F15D2E8-8DC9-4A45-A71D-6C4C1B963918}"/>
              </a:ext>
            </a:extLst>
          </p:cNvPr>
          <p:cNvSpPr txBox="1"/>
          <p:nvPr/>
        </p:nvSpPr>
        <p:spPr>
          <a:xfrm>
            <a:off x="0" y="1662345"/>
            <a:ext cx="3805016" cy="369332"/>
          </a:xfrm>
          <a:prstGeom prst="rect">
            <a:avLst/>
          </a:prstGeom>
          <a:noFill/>
        </p:spPr>
        <p:txBody>
          <a:bodyPr wrap="none" rtlCol="0">
            <a:spAutoFit/>
          </a:bodyPr>
          <a:lstStyle>
            <a:defPPr>
              <a:defRPr lang="en-US"/>
            </a:defPPr>
            <a:lvl1pPr>
              <a:defRPr b="1" i="1">
                <a:solidFill>
                  <a:srgbClr val="000066"/>
                </a:solidFill>
              </a:defRPr>
            </a:lvl1pPr>
          </a:lstStyle>
          <a:p>
            <a:r>
              <a:rPr lang="en-US"/>
              <a:t>Test at room pressure: Multiple layers</a:t>
            </a:r>
          </a:p>
        </p:txBody>
      </p:sp>
      <p:sp>
        <p:nvSpPr>
          <p:cNvPr id="2" name="TextBox 9">
            <a:extLst>
              <a:ext uri="{FF2B5EF4-FFF2-40B4-BE49-F238E27FC236}">
                <a16:creationId xmlns:a16="http://schemas.microsoft.com/office/drawing/2014/main" id="{3C4CAD1D-1E2B-CEA6-FE26-65E652D04E0F}"/>
              </a:ext>
            </a:extLst>
          </p:cNvPr>
          <p:cNvSpPr txBox="1"/>
          <p:nvPr/>
        </p:nvSpPr>
        <p:spPr>
          <a:xfrm>
            <a:off x="1" y="1970121"/>
            <a:ext cx="9907674" cy="646331"/>
          </a:xfrm>
          <a:prstGeom prst="rect">
            <a:avLst/>
          </a:prstGeom>
          <a:noFill/>
        </p:spPr>
        <p:txBody>
          <a:bodyPr wrap="square">
            <a:spAutoFit/>
          </a:bodyPr>
          <a:lstStyle/>
          <a:p>
            <a:pPr algn="just"/>
            <a:r>
              <a:rPr lang="en-US">
                <a:effectLst/>
                <a:latin typeface="Calibri" panose="020F0502020204030204" pitchFamily="34" charset="0"/>
                <a:ea typeface="Calibri" panose="020F0502020204030204" pitchFamily="34" charset="0"/>
                <a:cs typeface="Arial" panose="020B0604020202020204" pitchFamily="34" charset="0"/>
              </a:rPr>
              <a:t>After the consolidation of one layer, other layers of powder were deposited and consolidated onto the first one. </a:t>
            </a:r>
            <a:r>
              <a:rPr lang="en-US">
                <a:latin typeface="Calibri" panose="020F0502020204030204" pitchFamily="34" charset="0"/>
                <a:ea typeface="Calibri" panose="020F0502020204030204" pitchFamily="34" charset="0"/>
                <a:cs typeface="Arial" panose="020B0604020202020204" pitchFamily="34" charset="0"/>
              </a:rPr>
              <a:t>Two attempts were made:</a:t>
            </a:r>
          </a:p>
        </p:txBody>
      </p:sp>
      <p:sp>
        <p:nvSpPr>
          <p:cNvPr id="3" name="Rettangolo 2">
            <a:extLst>
              <a:ext uri="{FF2B5EF4-FFF2-40B4-BE49-F238E27FC236}">
                <a16:creationId xmlns:a16="http://schemas.microsoft.com/office/drawing/2014/main" id="{43AF6280-3830-F32B-FF79-606CC216BBE8}"/>
              </a:ext>
            </a:extLst>
          </p:cNvPr>
          <p:cNvSpPr/>
          <p:nvPr/>
        </p:nvSpPr>
        <p:spPr>
          <a:xfrm>
            <a:off x="436681" y="2736452"/>
            <a:ext cx="1772522" cy="375552"/>
          </a:xfrm>
          <a:prstGeom prst="rect">
            <a:avLst/>
          </a:prstGeom>
          <a:solidFill>
            <a:srgbClr val="0070C0"/>
          </a:solidFill>
        </p:spPr>
        <p:txBody>
          <a:bodyPr wrap="square">
            <a:spAutoFit/>
          </a:bodyPr>
          <a:lstStyle/>
          <a:p>
            <a:pPr algn="ct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First attempt</a:t>
            </a:r>
          </a:p>
        </p:txBody>
      </p:sp>
      <p:cxnSp>
        <p:nvCxnSpPr>
          <p:cNvPr id="4" name="Connettore 2 3">
            <a:extLst>
              <a:ext uri="{FF2B5EF4-FFF2-40B4-BE49-F238E27FC236}">
                <a16:creationId xmlns:a16="http://schemas.microsoft.com/office/drawing/2014/main" id="{8CB297B6-B229-BA42-1C48-2E32A8996405}"/>
              </a:ext>
            </a:extLst>
          </p:cNvPr>
          <p:cNvCxnSpPr>
            <a:cxnSpLocks/>
            <a:stCxn id="3" idx="3"/>
            <a:endCxn id="5" idx="1"/>
          </p:cNvCxnSpPr>
          <p:nvPr/>
        </p:nvCxnSpPr>
        <p:spPr>
          <a:xfrm>
            <a:off x="2209203" y="2924228"/>
            <a:ext cx="451294" cy="0"/>
          </a:xfrm>
          <a:prstGeom prst="straightConnector1">
            <a:avLst/>
          </a:prstGeom>
          <a:ln w="28575">
            <a:tailEnd type="triangle"/>
          </a:ln>
          <a:effectLst/>
        </p:spPr>
        <p:style>
          <a:lnRef idx="1">
            <a:schemeClr val="accent1"/>
          </a:lnRef>
          <a:fillRef idx="0">
            <a:schemeClr val="accent1"/>
          </a:fillRef>
          <a:effectRef idx="0">
            <a:schemeClr val="accent1"/>
          </a:effectRef>
          <a:fontRef idx="minor">
            <a:schemeClr val="tx1"/>
          </a:fontRef>
        </p:style>
      </p:cxnSp>
      <p:sp>
        <p:nvSpPr>
          <p:cNvPr id="5" name="Rettangolo 4">
            <a:extLst>
              <a:ext uri="{FF2B5EF4-FFF2-40B4-BE49-F238E27FC236}">
                <a16:creationId xmlns:a16="http://schemas.microsoft.com/office/drawing/2014/main" id="{7C272CFD-C82A-2173-15C1-D714C1C86B56}"/>
              </a:ext>
            </a:extLst>
          </p:cNvPr>
          <p:cNvSpPr/>
          <p:nvPr/>
        </p:nvSpPr>
        <p:spPr>
          <a:xfrm>
            <a:off x="2660497" y="2736452"/>
            <a:ext cx="3941270" cy="375552"/>
          </a:xfrm>
          <a:prstGeom prst="rect">
            <a:avLst/>
          </a:prstGeom>
          <a:solidFill>
            <a:srgbClr val="0070C0"/>
          </a:solidFill>
        </p:spPr>
        <p:txBody>
          <a:bodyPr wrap="square">
            <a:spAutoFit/>
          </a:bodyPr>
          <a:lstStyle/>
          <a:p>
            <a:pP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4 layers repeating the 2 stripes strategy</a:t>
            </a:r>
          </a:p>
        </p:txBody>
      </p:sp>
      <p:sp>
        <p:nvSpPr>
          <p:cNvPr id="9" name="Rettangolo 8">
            <a:extLst>
              <a:ext uri="{FF2B5EF4-FFF2-40B4-BE49-F238E27FC236}">
                <a16:creationId xmlns:a16="http://schemas.microsoft.com/office/drawing/2014/main" id="{283C97C4-3222-C2E0-CC63-2B8BAB5DAB5F}"/>
              </a:ext>
            </a:extLst>
          </p:cNvPr>
          <p:cNvSpPr/>
          <p:nvPr/>
        </p:nvSpPr>
        <p:spPr>
          <a:xfrm>
            <a:off x="432268" y="3410019"/>
            <a:ext cx="1776935" cy="375552"/>
          </a:xfrm>
          <a:prstGeom prst="rect">
            <a:avLst/>
          </a:prstGeom>
          <a:solidFill>
            <a:srgbClr val="0070C0"/>
          </a:solidFill>
        </p:spPr>
        <p:txBody>
          <a:bodyPr wrap="square">
            <a:spAutoFit/>
          </a:bodyPr>
          <a:lstStyle/>
          <a:p>
            <a:pPr algn="ct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Second attempt</a:t>
            </a:r>
          </a:p>
        </p:txBody>
      </p:sp>
      <p:sp>
        <p:nvSpPr>
          <p:cNvPr id="10" name="Rettangolo 9">
            <a:extLst>
              <a:ext uri="{FF2B5EF4-FFF2-40B4-BE49-F238E27FC236}">
                <a16:creationId xmlns:a16="http://schemas.microsoft.com/office/drawing/2014/main" id="{D2A2FE20-2106-9FFB-C3F5-B5EBC34B0CC9}"/>
              </a:ext>
            </a:extLst>
          </p:cNvPr>
          <p:cNvSpPr/>
          <p:nvPr/>
        </p:nvSpPr>
        <p:spPr>
          <a:xfrm>
            <a:off x="2660498" y="3410019"/>
            <a:ext cx="5709779" cy="375552"/>
          </a:xfrm>
          <a:prstGeom prst="rect">
            <a:avLst/>
          </a:prstGeom>
          <a:solidFill>
            <a:srgbClr val="0070C0"/>
          </a:solidFill>
        </p:spPr>
        <p:txBody>
          <a:bodyPr wrap="square">
            <a:spAutoFit/>
          </a:bodyPr>
          <a:lstStyle/>
          <a:p>
            <a:pP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5 layers alternating odd and even strategy to obtain a cube </a:t>
            </a:r>
          </a:p>
        </p:txBody>
      </p:sp>
      <p:cxnSp>
        <p:nvCxnSpPr>
          <p:cNvPr id="11" name="Connettore 2 10">
            <a:extLst>
              <a:ext uri="{FF2B5EF4-FFF2-40B4-BE49-F238E27FC236}">
                <a16:creationId xmlns:a16="http://schemas.microsoft.com/office/drawing/2014/main" id="{4A691396-BD98-423C-7C62-FD6DEDF9B7C3}"/>
              </a:ext>
            </a:extLst>
          </p:cNvPr>
          <p:cNvCxnSpPr>
            <a:cxnSpLocks/>
            <a:stCxn id="9" idx="3"/>
            <a:endCxn id="10" idx="1"/>
          </p:cNvCxnSpPr>
          <p:nvPr/>
        </p:nvCxnSpPr>
        <p:spPr>
          <a:xfrm>
            <a:off x="2209203" y="3597795"/>
            <a:ext cx="451295" cy="0"/>
          </a:xfrm>
          <a:prstGeom prst="straightConnector1">
            <a:avLst/>
          </a:prstGeom>
          <a:ln w="28575">
            <a:tailEnd type="triangle"/>
          </a:ln>
          <a:effectLst/>
        </p:spPr>
        <p:style>
          <a:lnRef idx="1">
            <a:schemeClr val="accent1"/>
          </a:lnRef>
          <a:fillRef idx="0">
            <a:schemeClr val="accent1"/>
          </a:fillRef>
          <a:effectRef idx="0">
            <a:schemeClr val="accent1"/>
          </a:effectRef>
          <a:fontRef idx="minor">
            <a:schemeClr val="tx1"/>
          </a:fontRef>
        </p:style>
      </p:cxnSp>
      <p:sp>
        <p:nvSpPr>
          <p:cNvPr id="14" name="TextBox 9">
            <a:extLst>
              <a:ext uri="{FF2B5EF4-FFF2-40B4-BE49-F238E27FC236}">
                <a16:creationId xmlns:a16="http://schemas.microsoft.com/office/drawing/2014/main" id="{70B8EFEE-240C-8387-B5FD-A70CB741FCC3}"/>
              </a:ext>
            </a:extLst>
          </p:cNvPr>
          <p:cNvSpPr txBox="1"/>
          <p:nvPr/>
        </p:nvSpPr>
        <p:spPr>
          <a:xfrm>
            <a:off x="0" y="4008968"/>
            <a:ext cx="4551902" cy="1754326"/>
          </a:xfrm>
          <a:prstGeom prst="rect">
            <a:avLst/>
          </a:prstGeom>
          <a:noFill/>
        </p:spPr>
        <p:txBody>
          <a:bodyPr wrap="square">
            <a:spAutoFit/>
          </a:bodyPr>
          <a:lstStyle/>
          <a:p>
            <a:pPr algn="just"/>
            <a:r>
              <a:rPr lang="en-US">
                <a:effectLst/>
                <a:latin typeface="Calibri" panose="020F0502020204030204" pitchFamily="34" charset="0"/>
                <a:ea typeface="Calibri" panose="020F0502020204030204" pitchFamily="34" charset="0"/>
                <a:cs typeface="Arial" panose="020B0604020202020204" pitchFamily="34" charset="0"/>
              </a:rPr>
              <a:t>Tests fixed parameters: </a:t>
            </a:r>
          </a:p>
          <a:p>
            <a:pPr marL="285750" indent="-285750" algn="just">
              <a:buFontTx/>
              <a:buChar char="-"/>
            </a:pPr>
            <a:r>
              <a:rPr lang="en-US">
                <a:effectLst/>
                <a:latin typeface="Calibri" panose="020F0502020204030204" pitchFamily="34" charset="0"/>
                <a:ea typeface="Calibri" panose="020F0502020204030204" pitchFamily="34" charset="0"/>
                <a:cs typeface="Arial" panose="020B0604020202020204" pitchFamily="34" charset="0"/>
              </a:rPr>
              <a:t>MM6 powder</a:t>
            </a:r>
          </a:p>
          <a:p>
            <a:pPr marL="285750" indent="-285750" algn="just">
              <a:buFontTx/>
              <a:buChar char="-"/>
            </a:pPr>
            <a:r>
              <a:rPr lang="en-US">
                <a:latin typeface="Calibri" panose="020F0502020204030204" pitchFamily="34" charset="0"/>
                <a:ea typeface="Calibri" panose="020F0502020204030204" pitchFamily="34" charset="0"/>
                <a:cs typeface="Arial" panose="020B0604020202020204" pitchFamily="34" charset="0"/>
              </a:rPr>
              <a:t>B</a:t>
            </a:r>
            <a:r>
              <a:rPr lang="en-US">
                <a:effectLst/>
                <a:latin typeface="Calibri" panose="020F0502020204030204" pitchFamily="34" charset="0"/>
                <a:ea typeface="Calibri" panose="020F0502020204030204" pitchFamily="34" charset="0"/>
                <a:cs typeface="Arial" panose="020B0604020202020204" pitchFamily="34" charset="0"/>
              </a:rPr>
              <a:t>ed-tip distance = 1 mm</a:t>
            </a:r>
          </a:p>
          <a:p>
            <a:pPr marL="285750" indent="-285750" algn="just">
              <a:buFontTx/>
              <a:buChar char="-"/>
            </a:pPr>
            <a:r>
              <a:rPr lang="en-US">
                <a:latin typeface="Calibri" panose="020F0502020204030204" pitchFamily="34" charset="0"/>
                <a:ea typeface="Calibri" panose="020F0502020204030204" pitchFamily="34" charset="0"/>
                <a:cs typeface="Arial" panose="020B0604020202020204" pitchFamily="34" charset="0"/>
              </a:rPr>
              <a:t>For</a:t>
            </a:r>
            <a:r>
              <a:rPr lang="en-US">
                <a:effectLst/>
                <a:latin typeface="Calibri" panose="020F0502020204030204" pitchFamily="34" charset="0"/>
                <a:ea typeface="Calibri" panose="020F0502020204030204" pitchFamily="34" charset="0"/>
                <a:cs typeface="Arial" panose="020B0604020202020204" pitchFamily="34" charset="0"/>
              </a:rPr>
              <a:t>ward power = 120W</a:t>
            </a:r>
          </a:p>
          <a:p>
            <a:pPr marL="285750" indent="-285750" algn="just">
              <a:buFontTx/>
              <a:buChar char="-"/>
            </a:pPr>
            <a:r>
              <a:rPr lang="en-US">
                <a:latin typeface="Calibri" panose="020F0502020204030204" pitchFamily="34" charset="0"/>
                <a:ea typeface="Calibri" panose="020F0502020204030204" pitchFamily="34" charset="0"/>
                <a:cs typeface="Arial" panose="020B0604020202020204" pitchFamily="34" charset="0"/>
              </a:rPr>
              <a:t>S</a:t>
            </a:r>
            <a:r>
              <a:rPr lang="en-US">
                <a:effectLst/>
                <a:latin typeface="Calibri" panose="020F0502020204030204" pitchFamily="34" charset="0"/>
                <a:ea typeface="Calibri" panose="020F0502020204030204" pitchFamily="34" charset="0"/>
                <a:cs typeface="Arial" panose="020B0604020202020204" pitchFamily="34" charset="0"/>
              </a:rPr>
              <a:t>canning speed = 2.5 mm/min</a:t>
            </a:r>
          </a:p>
          <a:p>
            <a:pPr marL="285750" indent="-285750" algn="just">
              <a:buFontTx/>
              <a:buChar char="-"/>
            </a:pPr>
            <a:r>
              <a:rPr lang="en-US">
                <a:effectLst/>
                <a:latin typeface="Calibri" panose="020F0502020204030204" pitchFamily="34" charset="0"/>
                <a:ea typeface="Calibri" panose="020F0502020204030204" pitchFamily="34" charset="0"/>
                <a:cs typeface="Arial" panose="020B0604020202020204" pitchFamily="34" charset="0"/>
              </a:rPr>
              <a:t>Layer thickness ≈ 0.7 mm.</a:t>
            </a:r>
          </a:p>
        </p:txBody>
      </p:sp>
      <p:sp>
        <p:nvSpPr>
          <p:cNvPr id="13" name="Date Placeholder 3">
            <a:extLst>
              <a:ext uri="{FF2B5EF4-FFF2-40B4-BE49-F238E27FC236}">
                <a16:creationId xmlns:a16="http://schemas.microsoft.com/office/drawing/2014/main" id="{0FAA8F27-FAF8-4217-AAE7-2C78DC38BEB7}"/>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a:t>18/10/2022</a:t>
            </a:r>
          </a:p>
        </p:txBody>
      </p:sp>
      <p:sp>
        <p:nvSpPr>
          <p:cNvPr id="15" name="TextBox 14">
            <a:extLst>
              <a:ext uri="{FF2B5EF4-FFF2-40B4-BE49-F238E27FC236}">
                <a16:creationId xmlns:a16="http://schemas.microsoft.com/office/drawing/2014/main" id="{67BCA3EA-85E2-40E7-8161-7D61E1E6E77E}"/>
              </a:ext>
            </a:extLst>
          </p:cNvPr>
          <p:cNvSpPr txBox="1"/>
          <p:nvPr/>
        </p:nvSpPr>
        <p:spPr>
          <a:xfrm>
            <a:off x="1631504" y="1077570"/>
            <a:ext cx="7272808" cy="584775"/>
          </a:xfrm>
          <a:prstGeom prst="rect">
            <a:avLst/>
          </a:prstGeom>
          <a:noFill/>
        </p:spPr>
        <p:txBody>
          <a:bodyPr wrap="square" rtlCol="0">
            <a:spAutoFit/>
          </a:bodyPr>
          <a:lstStyle/>
          <a:p>
            <a:pPr algn="ctr"/>
            <a:r>
              <a:rPr lang="en-US" sz="3200" b="1">
                <a:solidFill>
                  <a:srgbClr val="333F48"/>
                </a:solidFill>
                <a:cs typeface="Arial" panose="020B0604020202020204" pitchFamily="34" charset="0"/>
              </a:rPr>
              <a:t>WP4: additional tests (7 of 9)</a:t>
            </a:r>
          </a:p>
        </p:txBody>
      </p:sp>
    </p:spTree>
    <p:extLst>
      <p:ext uri="{BB962C8B-B14F-4D97-AF65-F5344CB8AC3E}">
        <p14:creationId xmlns:p14="http://schemas.microsoft.com/office/powerpoint/2010/main" val="644366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27F0F064-E28D-41A8-BBD6-9147DCBAC44B}"/>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a:t>Express Procurement Plus – Microwaves heating of ISRU feedstock - MICROLITH</a:t>
            </a:r>
            <a:endParaRPr lang="it-IT"/>
          </a:p>
        </p:txBody>
      </p:sp>
      <p:sp>
        <p:nvSpPr>
          <p:cNvPr id="8" name="TextBox 7">
            <a:extLst>
              <a:ext uri="{FF2B5EF4-FFF2-40B4-BE49-F238E27FC236}">
                <a16:creationId xmlns:a16="http://schemas.microsoft.com/office/drawing/2014/main" id="{3F15D2E8-8DC9-4A45-A71D-6C4C1B963918}"/>
              </a:ext>
            </a:extLst>
          </p:cNvPr>
          <p:cNvSpPr txBox="1"/>
          <p:nvPr/>
        </p:nvSpPr>
        <p:spPr>
          <a:xfrm>
            <a:off x="0" y="1662345"/>
            <a:ext cx="3805016" cy="369332"/>
          </a:xfrm>
          <a:prstGeom prst="rect">
            <a:avLst/>
          </a:prstGeom>
          <a:noFill/>
        </p:spPr>
        <p:txBody>
          <a:bodyPr wrap="none" rtlCol="0">
            <a:spAutoFit/>
          </a:bodyPr>
          <a:lstStyle>
            <a:defPPr>
              <a:defRPr lang="en-US"/>
            </a:defPPr>
            <a:lvl1pPr>
              <a:defRPr b="1" i="1">
                <a:solidFill>
                  <a:srgbClr val="000066"/>
                </a:solidFill>
              </a:defRPr>
            </a:lvl1pPr>
          </a:lstStyle>
          <a:p>
            <a:r>
              <a:rPr lang="en-US"/>
              <a:t>Test at room pressure: Multiple layers</a:t>
            </a:r>
          </a:p>
        </p:txBody>
      </p:sp>
      <p:pic>
        <p:nvPicPr>
          <p:cNvPr id="12" name="Immagine 11" descr="Immagine che contiene invertebrato, mollusco&#10;&#10;Descrizione generata automaticamente">
            <a:extLst>
              <a:ext uri="{FF2B5EF4-FFF2-40B4-BE49-F238E27FC236}">
                <a16:creationId xmlns:a16="http://schemas.microsoft.com/office/drawing/2014/main" id="{B4FE235B-B58D-3375-B0FA-C9B49E234C2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5021" y="2769542"/>
            <a:ext cx="3919735" cy="2930227"/>
          </a:xfrm>
          <a:prstGeom prst="rect">
            <a:avLst/>
          </a:prstGeom>
        </p:spPr>
      </p:pic>
      <p:pic>
        <p:nvPicPr>
          <p:cNvPr id="13" name="Immagine 12">
            <a:extLst>
              <a:ext uri="{FF2B5EF4-FFF2-40B4-BE49-F238E27FC236}">
                <a16:creationId xmlns:a16="http://schemas.microsoft.com/office/drawing/2014/main" id="{C6B12AE8-79C9-4F6C-603C-663B7BBC7CF6}"/>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20159" b="10108"/>
          <a:stretch/>
        </p:blipFill>
        <p:spPr>
          <a:xfrm>
            <a:off x="4309329" y="2769542"/>
            <a:ext cx="5602726" cy="2930225"/>
          </a:xfrm>
          <a:prstGeom prst="rect">
            <a:avLst/>
          </a:prstGeom>
        </p:spPr>
      </p:pic>
      <p:sp>
        <p:nvSpPr>
          <p:cNvPr id="15" name="CasellaDiTesto 14">
            <a:extLst>
              <a:ext uri="{FF2B5EF4-FFF2-40B4-BE49-F238E27FC236}">
                <a16:creationId xmlns:a16="http://schemas.microsoft.com/office/drawing/2014/main" id="{AA1BC626-B9C2-B290-2BE9-C276A8609ACE}"/>
              </a:ext>
            </a:extLst>
          </p:cNvPr>
          <p:cNvSpPr txBox="1"/>
          <p:nvPr/>
        </p:nvSpPr>
        <p:spPr>
          <a:xfrm>
            <a:off x="254610" y="2778956"/>
            <a:ext cx="606490" cy="400110"/>
          </a:xfrm>
          <a:prstGeom prst="rect">
            <a:avLst/>
          </a:prstGeom>
          <a:noFill/>
        </p:spPr>
        <p:txBody>
          <a:bodyPr wrap="square" rtlCol="0">
            <a:spAutoFit/>
          </a:bodyPr>
          <a:lstStyle/>
          <a:p>
            <a:r>
              <a:rPr lang="it-IT" sz="2000"/>
              <a:t>A</a:t>
            </a:r>
          </a:p>
        </p:txBody>
      </p:sp>
      <p:cxnSp>
        <p:nvCxnSpPr>
          <p:cNvPr id="17" name="Connettore 2 16">
            <a:extLst>
              <a:ext uri="{FF2B5EF4-FFF2-40B4-BE49-F238E27FC236}">
                <a16:creationId xmlns:a16="http://schemas.microsoft.com/office/drawing/2014/main" id="{D8B06923-59D4-18C0-71BE-4FBF4319BD66}"/>
              </a:ext>
            </a:extLst>
          </p:cNvPr>
          <p:cNvCxnSpPr>
            <a:cxnSpLocks/>
          </p:cNvCxnSpPr>
          <p:nvPr/>
        </p:nvCxnSpPr>
        <p:spPr>
          <a:xfrm flipV="1">
            <a:off x="255022" y="4976902"/>
            <a:ext cx="0" cy="720000"/>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CasellaDiTesto 17">
            <a:extLst>
              <a:ext uri="{FF2B5EF4-FFF2-40B4-BE49-F238E27FC236}">
                <a16:creationId xmlns:a16="http://schemas.microsoft.com/office/drawing/2014/main" id="{36FB8E69-88E6-4CDD-1D21-50B77BD998B3}"/>
              </a:ext>
            </a:extLst>
          </p:cNvPr>
          <p:cNvSpPr txBox="1"/>
          <p:nvPr/>
        </p:nvSpPr>
        <p:spPr>
          <a:xfrm>
            <a:off x="779759" y="5288085"/>
            <a:ext cx="465134" cy="461665"/>
          </a:xfrm>
          <a:prstGeom prst="rect">
            <a:avLst/>
          </a:prstGeom>
          <a:noFill/>
        </p:spPr>
        <p:txBody>
          <a:bodyPr wrap="square" rtlCol="0">
            <a:spAutoFit/>
          </a:bodyPr>
          <a:lstStyle/>
          <a:p>
            <a:r>
              <a:rPr lang="it-IT" sz="2400">
                <a:cs typeface="Times New Roman" panose="02020603050405020304" pitchFamily="18" charset="0"/>
              </a:rPr>
              <a:t>x</a:t>
            </a:r>
          </a:p>
        </p:txBody>
      </p:sp>
      <p:cxnSp>
        <p:nvCxnSpPr>
          <p:cNvPr id="19" name="Connettore 2 18">
            <a:extLst>
              <a:ext uri="{FF2B5EF4-FFF2-40B4-BE49-F238E27FC236}">
                <a16:creationId xmlns:a16="http://schemas.microsoft.com/office/drawing/2014/main" id="{0259187C-E6D8-6C9D-42DB-605401F7ACF7}"/>
              </a:ext>
            </a:extLst>
          </p:cNvPr>
          <p:cNvCxnSpPr>
            <a:cxnSpLocks/>
          </p:cNvCxnSpPr>
          <p:nvPr/>
        </p:nvCxnSpPr>
        <p:spPr>
          <a:xfrm>
            <a:off x="255022" y="5696902"/>
            <a:ext cx="720000" cy="0"/>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Ovale 19">
            <a:extLst>
              <a:ext uri="{FF2B5EF4-FFF2-40B4-BE49-F238E27FC236}">
                <a16:creationId xmlns:a16="http://schemas.microsoft.com/office/drawing/2014/main" id="{D2B39C75-39E8-6E79-FE7A-25AEEB8D83E6}"/>
              </a:ext>
            </a:extLst>
          </p:cNvPr>
          <p:cNvSpPr/>
          <p:nvPr/>
        </p:nvSpPr>
        <p:spPr>
          <a:xfrm>
            <a:off x="200610" y="5635791"/>
            <a:ext cx="108000" cy="108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DB46C3F4-F8DD-6914-D472-3591743E6A26}"/>
              </a:ext>
            </a:extLst>
          </p:cNvPr>
          <p:cNvSpPr txBox="1"/>
          <p:nvPr/>
        </p:nvSpPr>
        <p:spPr>
          <a:xfrm>
            <a:off x="270778" y="4776847"/>
            <a:ext cx="465134" cy="461665"/>
          </a:xfrm>
          <a:prstGeom prst="rect">
            <a:avLst/>
          </a:prstGeom>
          <a:noFill/>
        </p:spPr>
        <p:txBody>
          <a:bodyPr wrap="square" rtlCol="0">
            <a:spAutoFit/>
          </a:bodyPr>
          <a:lstStyle/>
          <a:p>
            <a:r>
              <a:rPr lang="it-IT" sz="2400">
                <a:cs typeface="Times New Roman" panose="02020603050405020304" pitchFamily="18" charset="0"/>
              </a:rPr>
              <a:t>y</a:t>
            </a:r>
          </a:p>
        </p:txBody>
      </p:sp>
      <p:cxnSp>
        <p:nvCxnSpPr>
          <p:cNvPr id="22" name="Connettore 2 21">
            <a:extLst>
              <a:ext uri="{FF2B5EF4-FFF2-40B4-BE49-F238E27FC236}">
                <a16:creationId xmlns:a16="http://schemas.microsoft.com/office/drawing/2014/main" id="{8CA1214C-8C45-0A1E-4DDD-55AB3D5C4342}"/>
              </a:ext>
            </a:extLst>
          </p:cNvPr>
          <p:cNvCxnSpPr>
            <a:cxnSpLocks/>
          </p:cNvCxnSpPr>
          <p:nvPr/>
        </p:nvCxnSpPr>
        <p:spPr>
          <a:xfrm flipV="1">
            <a:off x="4309328" y="4975075"/>
            <a:ext cx="0" cy="720000"/>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CasellaDiTesto 22">
            <a:extLst>
              <a:ext uri="{FF2B5EF4-FFF2-40B4-BE49-F238E27FC236}">
                <a16:creationId xmlns:a16="http://schemas.microsoft.com/office/drawing/2014/main" id="{1A490D39-D145-1961-A86C-7B592F243191}"/>
              </a:ext>
            </a:extLst>
          </p:cNvPr>
          <p:cNvSpPr txBox="1"/>
          <p:nvPr/>
        </p:nvSpPr>
        <p:spPr>
          <a:xfrm>
            <a:off x="4834065" y="5286258"/>
            <a:ext cx="465134" cy="461665"/>
          </a:xfrm>
          <a:prstGeom prst="rect">
            <a:avLst/>
          </a:prstGeom>
          <a:noFill/>
        </p:spPr>
        <p:txBody>
          <a:bodyPr wrap="square" rtlCol="0">
            <a:spAutoFit/>
          </a:bodyPr>
          <a:lstStyle/>
          <a:p>
            <a:r>
              <a:rPr lang="it-IT" sz="2400">
                <a:cs typeface="Times New Roman" panose="02020603050405020304" pitchFamily="18" charset="0"/>
              </a:rPr>
              <a:t>x</a:t>
            </a:r>
          </a:p>
        </p:txBody>
      </p:sp>
      <p:cxnSp>
        <p:nvCxnSpPr>
          <p:cNvPr id="24" name="Connettore 2 23">
            <a:extLst>
              <a:ext uri="{FF2B5EF4-FFF2-40B4-BE49-F238E27FC236}">
                <a16:creationId xmlns:a16="http://schemas.microsoft.com/office/drawing/2014/main" id="{C5AFF93D-E6B7-7755-5ED3-E21FED12DE5D}"/>
              </a:ext>
            </a:extLst>
          </p:cNvPr>
          <p:cNvCxnSpPr>
            <a:cxnSpLocks/>
          </p:cNvCxnSpPr>
          <p:nvPr/>
        </p:nvCxnSpPr>
        <p:spPr>
          <a:xfrm>
            <a:off x="4309328" y="5695075"/>
            <a:ext cx="720000" cy="0"/>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Ovale 24">
            <a:extLst>
              <a:ext uri="{FF2B5EF4-FFF2-40B4-BE49-F238E27FC236}">
                <a16:creationId xmlns:a16="http://schemas.microsoft.com/office/drawing/2014/main" id="{5AE25DE6-05B7-6102-C1A5-38147C8D5CDD}"/>
              </a:ext>
            </a:extLst>
          </p:cNvPr>
          <p:cNvSpPr/>
          <p:nvPr/>
        </p:nvSpPr>
        <p:spPr>
          <a:xfrm>
            <a:off x="4254916" y="5633964"/>
            <a:ext cx="108000" cy="108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6" name="CasellaDiTesto 25">
            <a:extLst>
              <a:ext uri="{FF2B5EF4-FFF2-40B4-BE49-F238E27FC236}">
                <a16:creationId xmlns:a16="http://schemas.microsoft.com/office/drawing/2014/main" id="{C031F18B-2CAA-A990-3F21-A41DD0E46A81}"/>
              </a:ext>
            </a:extLst>
          </p:cNvPr>
          <p:cNvSpPr txBox="1"/>
          <p:nvPr/>
        </p:nvSpPr>
        <p:spPr>
          <a:xfrm>
            <a:off x="4325084" y="4775020"/>
            <a:ext cx="465134" cy="461665"/>
          </a:xfrm>
          <a:prstGeom prst="rect">
            <a:avLst/>
          </a:prstGeom>
          <a:noFill/>
        </p:spPr>
        <p:txBody>
          <a:bodyPr wrap="square" rtlCol="0">
            <a:spAutoFit/>
          </a:bodyPr>
          <a:lstStyle/>
          <a:p>
            <a:r>
              <a:rPr lang="it-IT" sz="2400">
                <a:cs typeface="Times New Roman" panose="02020603050405020304" pitchFamily="18" charset="0"/>
              </a:rPr>
              <a:t>z</a:t>
            </a:r>
          </a:p>
        </p:txBody>
      </p:sp>
      <p:sp>
        <p:nvSpPr>
          <p:cNvPr id="27" name="CasellaDiTesto 26">
            <a:extLst>
              <a:ext uri="{FF2B5EF4-FFF2-40B4-BE49-F238E27FC236}">
                <a16:creationId xmlns:a16="http://schemas.microsoft.com/office/drawing/2014/main" id="{CB7E32CE-1AF3-DA49-03D8-EFE186D1F84C}"/>
              </a:ext>
            </a:extLst>
          </p:cNvPr>
          <p:cNvSpPr txBox="1"/>
          <p:nvPr/>
        </p:nvSpPr>
        <p:spPr>
          <a:xfrm>
            <a:off x="4325084" y="2772275"/>
            <a:ext cx="606490" cy="400110"/>
          </a:xfrm>
          <a:prstGeom prst="rect">
            <a:avLst/>
          </a:prstGeom>
          <a:noFill/>
        </p:spPr>
        <p:txBody>
          <a:bodyPr wrap="square" rtlCol="0">
            <a:spAutoFit/>
          </a:bodyPr>
          <a:lstStyle/>
          <a:p>
            <a:r>
              <a:rPr lang="it-IT" sz="2000"/>
              <a:t>B</a:t>
            </a:r>
          </a:p>
        </p:txBody>
      </p:sp>
      <p:sp>
        <p:nvSpPr>
          <p:cNvPr id="28" name="Rettangolo 27">
            <a:extLst>
              <a:ext uri="{FF2B5EF4-FFF2-40B4-BE49-F238E27FC236}">
                <a16:creationId xmlns:a16="http://schemas.microsoft.com/office/drawing/2014/main" id="{78EAE8F4-A09E-74EE-8687-07B0FCEB0E4B}"/>
              </a:ext>
            </a:extLst>
          </p:cNvPr>
          <p:cNvSpPr/>
          <p:nvPr/>
        </p:nvSpPr>
        <p:spPr>
          <a:xfrm>
            <a:off x="254523" y="2185711"/>
            <a:ext cx="1772522" cy="375552"/>
          </a:xfrm>
          <a:prstGeom prst="rect">
            <a:avLst/>
          </a:prstGeom>
          <a:solidFill>
            <a:srgbClr val="0070C0"/>
          </a:solidFill>
        </p:spPr>
        <p:txBody>
          <a:bodyPr wrap="square">
            <a:spAutoFit/>
          </a:bodyPr>
          <a:lstStyle/>
          <a:p>
            <a:pPr algn="ct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First attempt</a:t>
            </a:r>
          </a:p>
        </p:txBody>
      </p:sp>
      <p:cxnSp>
        <p:nvCxnSpPr>
          <p:cNvPr id="29" name="Connettore 2 28">
            <a:extLst>
              <a:ext uri="{FF2B5EF4-FFF2-40B4-BE49-F238E27FC236}">
                <a16:creationId xmlns:a16="http://schemas.microsoft.com/office/drawing/2014/main" id="{79716BF3-226C-43B6-877D-2CACAC4FD6B6}"/>
              </a:ext>
            </a:extLst>
          </p:cNvPr>
          <p:cNvCxnSpPr>
            <a:cxnSpLocks/>
            <a:stCxn id="28" idx="3"/>
            <a:endCxn id="30" idx="1"/>
          </p:cNvCxnSpPr>
          <p:nvPr/>
        </p:nvCxnSpPr>
        <p:spPr>
          <a:xfrm>
            <a:off x="2027045" y="2373487"/>
            <a:ext cx="451294" cy="0"/>
          </a:xfrm>
          <a:prstGeom prst="straightConnector1">
            <a:avLst/>
          </a:prstGeom>
          <a:ln w="28575">
            <a:tailEnd type="triangle"/>
          </a:ln>
          <a:effectLst/>
        </p:spPr>
        <p:style>
          <a:lnRef idx="1">
            <a:schemeClr val="accent1"/>
          </a:lnRef>
          <a:fillRef idx="0">
            <a:schemeClr val="accent1"/>
          </a:fillRef>
          <a:effectRef idx="0">
            <a:schemeClr val="accent1"/>
          </a:effectRef>
          <a:fontRef idx="minor">
            <a:schemeClr val="tx1"/>
          </a:fontRef>
        </p:style>
      </p:cxnSp>
      <p:sp>
        <p:nvSpPr>
          <p:cNvPr id="30" name="Rettangolo 29">
            <a:extLst>
              <a:ext uri="{FF2B5EF4-FFF2-40B4-BE49-F238E27FC236}">
                <a16:creationId xmlns:a16="http://schemas.microsoft.com/office/drawing/2014/main" id="{37FF9102-18FB-8F4D-9B9C-3B92E231D789}"/>
              </a:ext>
            </a:extLst>
          </p:cNvPr>
          <p:cNvSpPr/>
          <p:nvPr/>
        </p:nvSpPr>
        <p:spPr>
          <a:xfrm>
            <a:off x="2478339" y="2185711"/>
            <a:ext cx="3941270" cy="375552"/>
          </a:xfrm>
          <a:prstGeom prst="rect">
            <a:avLst/>
          </a:prstGeom>
          <a:solidFill>
            <a:srgbClr val="0070C0"/>
          </a:solidFill>
        </p:spPr>
        <p:txBody>
          <a:bodyPr wrap="square">
            <a:spAutoFit/>
          </a:bodyPr>
          <a:lstStyle/>
          <a:p>
            <a:pP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4 layers repeating the 2 stripes strategy</a:t>
            </a:r>
          </a:p>
        </p:txBody>
      </p:sp>
      <p:sp>
        <p:nvSpPr>
          <p:cNvPr id="31" name="CasellaDiTesto 30">
            <a:extLst>
              <a:ext uri="{FF2B5EF4-FFF2-40B4-BE49-F238E27FC236}">
                <a16:creationId xmlns:a16="http://schemas.microsoft.com/office/drawing/2014/main" id="{7D4E41AE-8865-AB80-C471-CE1BB57D7B24}"/>
              </a:ext>
            </a:extLst>
          </p:cNvPr>
          <p:cNvSpPr txBox="1"/>
          <p:nvPr/>
        </p:nvSpPr>
        <p:spPr>
          <a:xfrm>
            <a:off x="2292074" y="5779517"/>
            <a:ext cx="5083981" cy="276999"/>
          </a:xfrm>
          <a:prstGeom prst="rect">
            <a:avLst/>
          </a:prstGeom>
          <a:noFill/>
        </p:spPr>
        <p:txBody>
          <a:bodyPr wrap="square" rtlCol="0">
            <a:spAutoFit/>
          </a:bodyPr>
          <a:lstStyle/>
          <a:p>
            <a:r>
              <a:rPr lang="en-US" sz="1200" i="1"/>
              <a:t>Figure 8: A) Top and B) lateral view of the two-stripe multi-layer sample.</a:t>
            </a:r>
          </a:p>
        </p:txBody>
      </p:sp>
      <p:sp>
        <p:nvSpPr>
          <p:cNvPr id="32" name="Date Placeholder 3">
            <a:extLst>
              <a:ext uri="{FF2B5EF4-FFF2-40B4-BE49-F238E27FC236}">
                <a16:creationId xmlns:a16="http://schemas.microsoft.com/office/drawing/2014/main" id="{6546E3BB-0176-4FB0-B67E-71F14F0BD63D}"/>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a:t>18/10/2022</a:t>
            </a:r>
          </a:p>
        </p:txBody>
      </p:sp>
      <p:sp>
        <p:nvSpPr>
          <p:cNvPr id="33" name="TextBox 32">
            <a:extLst>
              <a:ext uri="{FF2B5EF4-FFF2-40B4-BE49-F238E27FC236}">
                <a16:creationId xmlns:a16="http://schemas.microsoft.com/office/drawing/2014/main" id="{BFE641CD-7B56-4D18-A25D-D07EFDDF69A1}"/>
              </a:ext>
            </a:extLst>
          </p:cNvPr>
          <p:cNvSpPr txBox="1"/>
          <p:nvPr/>
        </p:nvSpPr>
        <p:spPr>
          <a:xfrm>
            <a:off x="1631504" y="1077570"/>
            <a:ext cx="7272808" cy="584775"/>
          </a:xfrm>
          <a:prstGeom prst="rect">
            <a:avLst/>
          </a:prstGeom>
          <a:noFill/>
        </p:spPr>
        <p:txBody>
          <a:bodyPr wrap="square" rtlCol="0">
            <a:spAutoFit/>
          </a:bodyPr>
          <a:lstStyle/>
          <a:p>
            <a:pPr algn="ctr"/>
            <a:r>
              <a:rPr lang="en-US" sz="3200" b="1">
                <a:solidFill>
                  <a:srgbClr val="333F48"/>
                </a:solidFill>
                <a:cs typeface="Arial" panose="020B0604020202020204" pitchFamily="34" charset="0"/>
              </a:rPr>
              <a:t>WP4: additional tests (8 of 9)</a:t>
            </a:r>
          </a:p>
        </p:txBody>
      </p:sp>
    </p:spTree>
    <p:extLst>
      <p:ext uri="{BB962C8B-B14F-4D97-AF65-F5344CB8AC3E}">
        <p14:creationId xmlns:p14="http://schemas.microsoft.com/office/powerpoint/2010/main" val="2999794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cioccolato, dessert, pezzo, crema&#10;&#10;Descrizione generata automaticamente">
            <a:extLst>
              <a:ext uri="{FF2B5EF4-FFF2-40B4-BE49-F238E27FC236}">
                <a16:creationId xmlns:a16="http://schemas.microsoft.com/office/drawing/2014/main" id="{D708ECD8-2C41-784F-A24C-08F869604F39}"/>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4413"/>
          <a:stretch/>
        </p:blipFill>
        <p:spPr>
          <a:xfrm>
            <a:off x="4485079" y="2769756"/>
            <a:ext cx="3831345" cy="3357399"/>
          </a:xfrm>
          <a:prstGeom prst="rect">
            <a:avLst/>
          </a:prstGeom>
        </p:spPr>
      </p:pic>
      <p:pic>
        <p:nvPicPr>
          <p:cNvPr id="5" name="Immagine 4">
            <a:extLst>
              <a:ext uri="{FF2B5EF4-FFF2-40B4-BE49-F238E27FC236}">
                <a16:creationId xmlns:a16="http://schemas.microsoft.com/office/drawing/2014/main" id="{75FC3F2A-F91F-3A8B-9EE2-0F0B3E3DC44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1222"/>
          <a:stretch/>
        </p:blipFill>
        <p:spPr>
          <a:xfrm>
            <a:off x="259299" y="2769757"/>
            <a:ext cx="3968036" cy="3352195"/>
          </a:xfrm>
          <a:prstGeom prst="rect">
            <a:avLst/>
          </a:prstGeom>
        </p:spPr>
      </p:pic>
      <p:sp>
        <p:nvSpPr>
          <p:cNvPr id="2" name="Rettangolo 1">
            <a:extLst>
              <a:ext uri="{FF2B5EF4-FFF2-40B4-BE49-F238E27FC236}">
                <a16:creationId xmlns:a16="http://schemas.microsoft.com/office/drawing/2014/main" id="{B490D176-434E-99AF-E69E-16A06691792D}"/>
              </a:ext>
            </a:extLst>
          </p:cNvPr>
          <p:cNvSpPr/>
          <p:nvPr/>
        </p:nvSpPr>
        <p:spPr>
          <a:xfrm>
            <a:off x="250110" y="2184487"/>
            <a:ext cx="1776935" cy="375552"/>
          </a:xfrm>
          <a:prstGeom prst="rect">
            <a:avLst/>
          </a:prstGeom>
          <a:solidFill>
            <a:srgbClr val="0070C0"/>
          </a:solidFill>
        </p:spPr>
        <p:txBody>
          <a:bodyPr wrap="square">
            <a:spAutoFit/>
          </a:bodyPr>
          <a:lstStyle/>
          <a:p>
            <a:pPr algn="ct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Second attempt</a:t>
            </a:r>
          </a:p>
        </p:txBody>
      </p:sp>
      <p:sp>
        <p:nvSpPr>
          <p:cNvPr id="6" name="Footer Placeholder 4">
            <a:extLst>
              <a:ext uri="{FF2B5EF4-FFF2-40B4-BE49-F238E27FC236}">
                <a16:creationId xmlns:a16="http://schemas.microsoft.com/office/drawing/2014/main" id="{27F0F064-E28D-41A8-BBD6-9147DCBAC44B}"/>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a:t>Express Procurement Plus – Microwaves heating of ISRU feedstock - MICROLITH</a:t>
            </a:r>
            <a:endParaRPr lang="it-IT"/>
          </a:p>
        </p:txBody>
      </p:sp>
      <p:sp>
        <p:nvSpPr>
          <p:cNvPr id="7" name="TextBox 6">
            <a:extLst>
              <a:ext uri="{FF2B5EF4-FFF2-40B4-BE49-F238E27FC236}">
                <a16:creationId xmlns:a16="http://schemas.microsoft.com/office/drawing/2014/main" id="{4D409E3C-F6CC-41B2-9E1E-F2B525436C56}"/>
              </a:ext>
            </a:extLst>
          </p:cNvPr>
          <p:cNvSpPr txBox="1"/>
          <p:nvPr/>
        </p:nvSpPr>
        <p:spPr>
          <a:xfrm>
            <a:off x="1631504" y="1077570"/>
            <a:ext cx="7272808" cy="584775"/>
          </a:xfrm>
          <a:prstGeom prst="rect">
            <a:avLst/>
          </a:prstGeom>
          <a:noFill/>
        </p:spPr>
        <p:txBody>
          <a:bodyPr wrap="square" rtlCol="0">
            <a:spAutoFit/>
          </a:bodyPr>
          <a:lstStyle/>
          <a:p>
            <a:pPr algn="ctr"/>
            <a:r>
              <a:rPr lang="en-US" sz="3200" b="1">
                <a:solidFill>
                  <a:srgbClr val="333F48"/>
                </a:solidFill>
                <a:cs typeface="Arial" panose="020B0604020202020204" pitchFamily="34" charset="0"/>
              </a:rPr>
              <a:t>WP4: additional tests (9 of 9)</a:t>
            </a:r>
          </a:p>
        </p:txBody>
      </p:sp>
      <p:sp>
        <p:nvSpPr>
          <p:cNvPr id="8" name="TextBox 7">
            <a:extLst>
              <a:ext uri="{FF2B5EF4-FFF2-40B4-BE49-F238E27FC236}">
                <a16:creationId xmlns:a16="http://schemas.microsoft.com/office/drawing/2014/main" id="{3F15D2E8-8DC9-4A45-A71D-6C4C1B963918}"/>
              </a:ext>
            </a:extLst>
          </p:cNvPr>
          <p:cNvSpPr txBox="1"/>
          <p:nvPr/>
        </p:nvSpPr>
        <p:spPr>
          <a:xfrm>
            <a:off x="0" y="1662345"/>
            <a:ext cx="3805016" cy="369332"/>
          </a:xfrm>
          <a:prstGeom prst="rect">
            <a:avLst/>
          </a:prstGeom>
          <a:noFill/>
        </p:spPr>
        <p:txBody>
          <a:bodyPr wrap="none" rtlCol="0">
            <a:spAutoFit/>
          </a:bodyPr>
          <a:lstStyle>
            <a:defPPr>
              <a:defRPr lang="en-US"/>
            </a:defPPr>
            <a:lvl1pPr>
              <a:defRPr b="1" i="1">
                <a:solidFill>
                  <a:srgbClr val="000066"/>
                </a:solidFill>
              </a:defRPr>
            </a:lvl1pPr>
          </a:lstStyle>
          <a:p>
            <a:r>
              <a:rPr lang="en-US"/>
              <a:t>Test at room pressure: Multiple layers</a:t>
            </a:r>
          </a:p>
        </p:txBody>
      </p:sp>
      <p:sp>
        <p:nvSpPr>
          <p:cNvPr id="15" name="CasellaDiTesto 14">
            <a:extLst>
              <a:ext uri="{FF2B5EF4-FFF2-40B4-BE49-F238E27FC236}">
                <a16:creationId xmlns:a16="http://schemas.microsoft.com/office/drawing/2014/main" id="{AA1BC626-B9C2-B290-2BE9-C276A8609ACE}"/>
              </a:ext>
            </a:extLst>
          </p:cNvPr>
          <p:cNvSpPr txBox="1"/>
          <p:nvPr/>
        </p:nvSpPr>
        <p:spPr>
          <a:xfrm>
            <a:off x="259299" y="2769756"/>
            <a:ext cx="606490" cy="400110"/>
          </a:xfrm>
          <a:prstGeom prst="rect">
            <a:avLst/>
          </a:prstGeom>
          <a:noFill/>
        </p:spPr>
        <p:txBody>
          <a:bodyPr wrap="square" rtlCol="0">
            <a:spAutoFit/>
          </a:bodyPr>
          <a:lstStyle/>
          <a:p>
            <a:r>
              <a:rPr lang="it-IT" sz="2000"/>
              <a:t>A</a:t>
            </a:r>
          </a:p>
        </p:txBody>
      </p:sp>
      <p:cxnSp>
        <p:nvCxnSpPr>
          <p:cNvPr id="17" name="Connettore 2 16">
            <a:extLst>
              <a:ext uri="{FF2B5EF4-FFF2-40B4-BE49-F238E27FC236}">
                <a16:creationId xmlns:a16="http://schemas.microsoft.com/office/drawing/2014/main" id="{D8B06923-59D4-18C0-71BE-4FBF4319BD66}"/>
              </a:ext>
            </a:extLst>
          </p:cNvPr>
          <p:cNvCxnSpPr>
            <a:cxnSpLocks/>
          </p:cNvCxnSpPr>
          <p:nvPr/>
        </p:nvCxnSpPr>
        <p:spPr>
          <a:xfrm flipV="1">
            <a:off x="265073" y="5408983"/>
            <a:ext cx="0" cy="720000"/>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CasellaDiTesto 17">
            <a:extLst>
              <a:ext uri="{FF2B5EF4-FFF2-40B4-BE49-F238E27FC236}">
                <a16:creationId xmlns:a16="http://schemas.microsoft.com/office/drawing/2014/main" id="{36FB8E69-88E6-4CDD-1D21-50B77BD998B3}"/>
              </a:ext>
            </a:extLst>
          </p:cNvPr>
          <p:cNvSpPr txBox="1"/>
          <p:nvPr/>
        </p:nvSpPr>
        <p:spPr>
          <a:xfrm>
            <a:off x="789810" y="5720166"/>
            <a:ext cx="465134" cy="461665"/>
          </a:xfrm>
          <a:prstGeom prst="rect">
            <a:avLst/>
          </a:prstGeom>
          <a:noFill/>
        </p:spPr>
        <p:txBody>
          <a:bodyPr wrap="square" rtlCol="0">
            <a:spAutoFit/>
          </a:bodyPr>
          <a:lstStyle/>
          <a:p>
            <a:r>
              <a:rPr lang="it-IT" sz="2400">
                <a:cs typeface="Times New Roman" panose="02020603050405020304" pitchFamily="18" charset="0"/>
              </a:rPr>
              <a:t>x</a:t>
            </a:r>
          </a:p>
        </p:txBody>
      </p:sp>
      <p:cxnSp>
        <p:nvCxnSpPr>
          <p:cNvPr id="19" name="Connettore 2 18">
            <a:extLst>
              <a:ext uri="{FF2B5EF4-FFF2-40B4-BE49-F238E27FC236}">
                <a16:creationId xmlns:a16="http://schemas.microsoft.com/office/drawing/2014/main" id="{0259187C-E6D8-6C9D-42DB-605401F7ACF7}"/>
              </a:ext>
            </a:extLst>
          </p:cNvPr>
          <p:cNvCxnSpPr>
            <a:cxnSpLocks/>
          </p:cNvCxnSpPr>
          <p:nvPr/>
        </p:nvCxnSpPr>
        <p:spPr>
          <a:xfrm>
            <a:off x="265073" y="6128983"/>
            <a:ext cx="720000" cy="0"/>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Ovale 19">
            <a:extLst>
              <a:ext uri="{FF2B5EF4-FFF2-40B4-BE49-F238E27FC236}">
                <a16:creationId xmlns:a16="http://schemas.microsoft.com/office/drawing/2014/main" id="{D2B39C75-39E8-6E79-FE7A-25AEEB8D83E6}"/>
              </a:ext>
            </a:extLst>
          </p:cNvPr>
          <p:cNvSpPr/>
          <p:nvPr/>
        </p:nvSpPr>
        <p:spPr>
          <a:xfrm>
            <a:off x="210661" y="6067872"/>
            <a:ext cx="108000" cy="108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DB46C3F4-F8DD-6914-D472-3591743E6A26}"/>
              </a:ext>
            </a:extLst>
          </p:cNvPr>
          <p:cNvSpPr txBox="1"/>
          <p:nvPr/>
        </p:nvSpPr>
        <p:spPr>
          <a:xfrm>
            <a:off x="280829" y="5208928"/>
            <a:ext cx="465134" cy="461665"/>
          </a:xfrm>
          <a:prstGeom prst="rect">
            <a:avLst/>
          </a:prstGeom>
          <a:noFill/>
        </p:spPr>
        <p:txBody>
          <a:bodyPr wrap="square" rtlCol="0">
            <a:spAutoFit/>
          </a:bodyPr>
          <a:lstStyle/>
          <a:p>
            <a:r>
              <a:rPr lang="it-IT" sz="2400">
                <a:cs typeface="Times New Roman" panose="02020603050405020304" pitchFamily="18" charset="0"/>
              </a:rPr>
              <a:t>y</a:t>
            </a:r>
          </a:p>
        </p:txBody>
      </p:sp>
      <p:cxnSp>
        <p:nvCxnSpPr>
          <p:cNvPr id="22" name="Connettore 2 21">
            <a:extLst>
              <a:ext uri="{FF2B5EF4-FFF2-40B4-BE49-F238E27FC236}">
                <a16:creationId xmlns:a16="http://schemas.microsoft.com/office/drawing/2014/main" id="{8CA1214C-8C45-0A1E-4DDD-55AB3D5C4342}"/>
              </a:ext>
            </a:extLst>
          </p:cNvPr>
          <p:cNvCxnSpPr>
            <a:cxnSpLocks/>
          </p:cNvCxnSpPr>
          <p:nvPr/>
        </p:nvCxnSpPr>
        <p:spPr>
          <a:xfrm flipV="1">
            <a:off x="4470091" y="5407156"/>
            <a:ext cx="0" cy="720000"/>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CasellaDiTesto 22">
            <a:extLst>
              <a:ext uri="{FF2B5EF4-FFF2-40B4-BE49-F238E27FC236}">
                <a16:creationId xmlns:a16="http://schemas.microsoft.com/office/drawing/2014/main" id="{1A490D39-D145-1961-A86C-7B592F243191}"/>
              </a:ext>
            </a:extLst>
          </p:cNvPr>
          <p:cNvSpPr txBox="1"/>
          <p:nvPr/>
        </p:nvSpPr>
        <p:spPr>
          <a:xfrm>
            <a:off x="4994828" y="5718339"/>
            <a:ext cx="465134" cy="461665"/>
          </a:xfrm>
          <a:prstGeom prst="rect">
            <a:avLst/>
          </a:prstGeom>
          <a:noFill/>
        </p:spPr>
        <p:txBody>
          <a:bodyPr wrap="square" rtlCol="0">
            <a:spAutoFit/>
          </a:bodyPr>
          <a:lstStyle/>
          <a:p>
            <a:r>
              <a:rPr lang="it-IT" sz="2400">
                <a:cs typeface="Times New Roman" panose="02020603050405020304" pitchFamily="18" charset="0"/>
              </a:rPr>
              <a:t>x</a:t>
            </a:r>
          </a:p>
        </p:txBody>
      </p:sp>
      <p:cxnSp>
        <p:nvCxnSpPr>
          <p:cNvPr id="24" name="Connettore 2 23">
            <a:extLst>
              <a:ext uri="{FF2B5EF4-FFF2-40B4-BE49-F238E27FC236}">
                <a16:creationId xmlns:a16="http://schemas.microsoft.com/office/drawing/2014/main" id="{C5AFF93D-E6B7-7755-5ED3-E21FED12DE5D}"/>
              </a:ext>
            </a:extLst>
          </p:cNvPr>
          <p:cNvCxnSpPr>
            <a:cxnSpLocks/>
          </p:cNvCxnSpPr>
          <p:nvPr/>
        </p:nvCxnSpPr>
        <p:spPr>
          <a:xfrm>
            <a:off x="4470091" y="6127156"/>
            <a:ext cx="720000" cy="0"/>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Ovale 24">
            <a:extLst>
              <a:ext uri="{FF2B5EF4-FFF2-40B4-BE49-F238E27FC236}">
                <a16:creationId xmlns:a16="http://schemas.microsoft.com/office/drawing/2014/main" id="{5AE25DE6-05B7-6102-C1A5-38147C8D5CDD}"/>
              </a:ext>
            </a:extLst>
          </p:cNvPr>
          <p:cNvSpPr/>
          <p:nvPr/>
        </p:nvSpPr>
        <p:spPr>
          <a:xfrm>
            <a:off x="4415679" y="6066045"/>
            <a:ext cx="108000" cy="108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6" name="CasellaDiTesto 25">
            <a:extLst>
              <a:ext uri="{FF2B5EF4-FFF2-40B4-BE49-F238E27FC236}">
                <a16:creationId xmlns:a16="http://schemas.microsoft.com/office/drawing/2014/main" id="{C031F18B-2CAA-A990-3F21-A41DD0E46A81}"/>
              </a:ext>
            </a:extLst>
          </p:cNvPr>
          <p:cNvSpPr txBox="1"/>
          <p:nvPr/>
        </p:nvSpPr>
        <p:spPr>
          <a:xfrm>
            <a:off x="4485847" y="5207101"/>
            <a:ext cx="465134" cy="461665"/>
          </a:xfrm>
          <a:prstGeom prst="rect">
            <a:avLst/>
          </a:prstGeom>
          <a:noFill/>
        </p:spPr>
        <p:txBody>
          <a:bodyPr wrap="square" rtlCol="0">
            <a:spAutoFit/>
          </a:bodyPr>
          <a:lstStyle/>
          <a:p>
            <a:r>
              <a:rPr lang="it-IT" sz="2400">
                <a:cs typeface="Times New Roman" panose="02020603050405020304" pitchFamily="18" charset="0"/>
              </a:rPr>
              <a:t>z</a:t>
            </a:r>
          </a:p>
        </p:txBody>
      </p:sp>
      <p:sp>
        <p:nvSpPr>
          <p:cNvPr id="27" name="CasellaDiTesto 26">
            <a:extLst>
              <a:ext uri="{FF2B5EF4-FFF2-40B4-BE49-F238E27FC236}">
                <a16:creationId xmlns:a16="http://schemas.microsoft.com/office/drawing/2014/main" id="{CB7E32CE-1AF3-DA49-03D8-EFE186D1F84C}"/>
              </a:ext>
            </a:extLst>
          </p:cNvPr>
          <p:cNvSpPr txBox="1"/>
          <p:nvPr/>
        </p:nvSpPr>
        <p:spPr>
          <a:xfrm>
            <a:off x="4485079" y="2770839"/>
            <a:ext cx="606490" cy="400110"/>
          </a:xfrm>
          <a:prstGeom prst="rect">
            <a:avLst/>
          </a:prstGeom>
          <a:noFill/>
        </p:spPr>
        <p:txBody>
          <a:bodyPr wrap="square" rtlCol="0">
            <a:spAutoFit/>
          </a:bodyPr>
          <a:lstStyle/>
          <a:p>
            <a:r>
              <a:rPr lang="it-IT" sz="2000"/>
              <a:t>B</a:t>
            </a:r>
          </a:p>
        </p:txBody>
      </p:sp>
      <p:sp>
        <p:nvSpPr>
          <p:cNvPr id="31" name="CasellaDiTesto 30">
            <a:extLst>
              <a:ext uri="{FF2B5EF4-FFF2-40B4-BE49-F238E27FC236}">
                <a16:creationId xmlns:a16="http://schemas.microsoft.com/office/drawing/2014/main" id="{7D4E41AE-8865-AB80-C471-CE1BB57D7B24}"/>
              </a:ext>
            </a:extLst>
          </p:cNvPr>
          <p:cNvSpPr txBox="1"/>
          <p:nvPr/>
        </p:nvSpPr>
        <p:spPr>
          <a:xfrm>
            <a:off x="1425972" y="6189155"/>
            <a:ext cx="5602726" cy="276999"/>
          </a:xfrm>
          <a:prstGeom prst="rect">
            <a:avLst/>
          </a:prstGeom>
          <a:noFill/>
        </p:spPr>
        <p:txBody>
          <a:bodyPr wrap="square" rtlCol="0">
            <a:spAutoFit/>
          </a:bodyPr>
          <a:lstStyle/>
          <a:p>
            <a:r>
              <a:rPr lang="en-US" sz="1200" i="1"/>
              <a:t>Figure 9: A) Top and B) lateral view of the odd + even strategies multi-layer sample.</a:t>
            </a:r>
          </a:p>
        </p:txBody>
      </p:sp>
      <p:sp>
        <p:nvSpPr>
          <p:cNvPr id="3" name="Rettangolo 2">
            <a:extLst>
              <a:ext uri="{FF2B5EF4-FFF2-40B4-BE49-F238E27FC236}">
                <a16:creationId xmlns:a16="http://schemas.microsoft.com/office/drawing/2014/main" id="{F3005187-59BE-2579-80D9-AE5F5142644B}"/>
              </a:ext>
            </a:extLst>
          </p:cNvPr>
          <p:cNvSpPr/>
          <p:nvPr/>
        </p:nvSpPr>
        <p:spPr>
          <a:xfrm>
            <a:off x="2478340" y="2184487"/>
            <a:ext cx="5709779" cy="375552"/>
          </a:xfrm>
          <a:prstGeom prst="rect">
            <a:avLst/>
          </a:prstGeom>
          <a:solidFill>
            <a:srgbClr val="0070C0"/>
          </a:solidFill>
        </p:spPr>
        <p:txBody>
          <a:bodyPr wrap="square">
            <a:spAutoFit/>
          </a:bodyPr>
          <a:lstStyle/>
          <a:p>
            <a:pP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5 layers alternating odd and even strategy to obtain a cube </a:t>
            </a:r>
          </a:p>
        </p:txBody>
      </p:sp>
      <p:cxnSp>
        <p:nvCxnSpPr>
          <p:cNvPr id="4" name="Connettore 2 3">
            <a:extLst>
              <a:ext uri="{FF2B5EF4-FFF2-40B4-BE49-F238E27FC236}">
                <a16:creationId xmlns:a16="http://schemas.microsoft.com/office/drawing/2014/main" id="{61F4B144-B252-4D04-1B71-6A17FA1437D4}"/>
              </a:ext>
            </a:extLst>
          </p:cNvPr>
          <p:cNvCxnSpPr>
            <a:cxnSpLocks/>
            <a:stCxn id="2" idx="3"/>
            <a:endCxn id="3" idx="1"/>
          </p:cNvCxnSpPr>
          <p:nvPr/>
        </p:nvCxnSpPr>
        <p:spPr>
          <a:xfrm>
            <a:off x="2027045" y="2372263"/>
            <a:ext cx="451295" cy="0"/>
          </a:xfrm>
          <a:prstGeom prst="straightConnector1">
            <a:avLst/>
          </a:prstGeom>
          <a:ln w="28575">
            <a:tailEnd type="triangle"/>
          </a:ln>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240E0DA-87F8-911D-7FE1-357F18ECF9B9}"/>
              </a:ext>
            </a:extLst>
          </p:cNvPr>
          <p:cNvSpPr txBox="1"/>
          <p:nvPr/>
        </p:nvSpPr>
        <p:spPr>
          <a:xfrm>
            <a:off x="8331410" y="4973716"/>
            <a:ext cx="1787280" cy="1200329"/>
          </a:xfrm>
          <a:prstGeom prst="rect">
            <a:avLst/>
          </a:prstGeom>
          <a:noFill/>
        </p:spPr>
        <p:txBody>
          <a:bodyPr wrap="square">
            <a:spAutoFit/>
          </a:bodyPr>
          <a:lstStyle/>
          <a:p>
            <a:r>
              <a:rPr lang="en-US">
                <a:effectLst/>
                <a:latin typeface="Calibri" panose="020F0502020204030204" pitchFamily="34" charset="0"/>
                <a:ea typeface="Calibri" panose="020F0502020204030204" pitchFamily="34" charset="0"/>
                <a:cs typeface="Arial" panose="020B0604020202020204" pitchFamily="34" charset="0"/>
              </a:rPr>
              <a:t>Approximate </a:t>
            </a:r>
            <a:r>
              <a:rPr lang="en-US">
                <a:latin typeface="Calibri" panose="020F0502020204030204" pitchFamily="34" charset="0"/>
                <a:ea typeface="Calibri" panose="020F0502020204030204" pitchFamily="34" charset="0"/>
                <a:cs typeface="Arial" panose="020B0604020202020204" pitchFamily="34" charset="0"/>
              </a:rPr>
              <a:t>dimensions: </a:t>
            </a:r>
          </a:p>
          <a:p>
            <a:r>
              <a:rPr lang="en-US">
                <a:latin typeface="Calibri" panose="020F0502020204030204" pitchFamily="34" charset="0"/>
                <a:ea typeface="Calibri" panose="020F0502020204030204" pitchFamily="34" charset="0"/>
                <a:cs typeface="Arial" panose="020B0604020202020204" pitchFamily="34" charset="0"/>
              </a:rPr>
              <a:t>11 x 11 x 6.5 mm (X, Y, Z)</a:t>
            </a:r>
            <a:endParaRPr lang="en-US">
              <a:effectLst/>
              <a:latin typeface="Calibri" panose="020F0502020204030204" pitchFamily="34" charset="0"/>
              <a:ea typeface="Calibri" panose="020F0502020204030204" pitchFamily="34" charset="0"/>
              <a:cs typeface="Arial" panose="020B0604020202020204" pitchFamily="34" charset="0"/>
            </a:endParaRPr>
          </a:p>
        </p:txBody>
      </p:sp>
      <p:sp>
        <p:nvSpPr>
          <p:cNvPr id="28" name="Date Placeholder 3">
            <a:extLst>
              <a:ext uri="{FF2B5EF4-FFF2-40B4-BE49-F238E27FC236}">
                <a16:creationId xmlns:a16="http://schemas.microsoft.com/office/drawing/2014/main" id="{CB8C8C51-B65C-4B09-8C07-69C8D83D436B}"/>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a:t>18/10/2022</a:t>
            </a:r>
          </a:p>
        </p:txBody>
      </p:sp>
    </p:spTree>
    <p:extLst>
      <p:ext uri="{BB962C8B-B14F-4D97-AF65-F5344CB8AC3E}">
        <p14:creationId xmlns:p14="http://schemas.microsoft.com/office/powerpoint/2010/main" val="2261603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27F0F064-E28D-41A8-BBD6-9147DCBAC44B}"/>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a:t>Express Procurement Plus – Microwaves heating of ISRU feedstock - MICROLITH</a:t>
            </a:r>
            <a:endParaRPr lang="it-IT"/>
          </a:p>
        </p:txBody>
      </p:sp>
      <p:sp>
        <p:nvSpPr>
          <p:cNvPr id="7" name="TextBox 6">
            <a:extLst>
              <a:ext uri="{FF2B5EF4-FFF2-40B4-BE49-F238E27FC236}">
                <a16:creationId xmlns:a16="http://schemas.microsoft.com/office/drawing/2014/main" id="{4D409E3C-F6CC-41B2-9E1E-F2B525436C56}"/>
              </a:ext>
            </a:extLst>
          </p:cNvPr>
          <p:cNvSpPr txBox="1"/>
          <p:nvPr/>
        </p:nvSpPr>
        <p:spPr>
          <a:xfrm>
            <a:off x="1631504" y="1077570"/>
            <a:ext cx="7272808" cy="625428"/>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 typeface="+mj-lt"/>
              <a:buNone/>
              <a:tabLst>
                <a:tab pos="283845" algn="l"/>
              </a:tabLst>
              <a:defRPr/>
            </a:pPr>
            <a:r>
              <a:rPr lang="en-US" sz="3200" b="1" dirty="0">
                <a:solidFill>
                  <a:schemeClr val="tx1"/>
                </a:solidFill>
                <a:effectLst/>
                <a:latin typeface="+mn-lt"/>
                <a:ea typeface="Calibri" panose="020F0502020204030204" pitchFamily="34" charset="0"/>
                <a:cs typeface="Arial" panose="020B0604020202020204" pitchFamily="34" charset="0"/>
              </a:rPr>
              <a:t>WP5: performed activities (1 of 12)</a:t>
            </a:r>
          </a:p>
        </p:txBody>
      </p:sp>
      <p:sp>
        <p:nvSpPr>
          <p:cNvPr id="8" name="TextBox 7">
            <a:extLst>
              <a:ext uri="{FF2B5EF4-FFF2-40B4-BE49-F238E27FC236}">
                <a16:creationId xmlns:a16="http://schemas.microsoft.com/office/drawing/2014/main" id="{3F15D2E8-8DC9-4A45-A71D-6C4C1B963918}"/>
              </a:ext>
            </a:extLst>
          </p:cNvPr>
          <p:cNvSpPr txBox="1"/>
          <p:nvPr/>
        </p:nvSpPr>
        <p:spPr>
          <a:xfrm>
            <a:off x="0" y="1702998"/>
            <a:ext cx="1105624" cy="369332"/>
          </a:xfrm>
          <a:prstGeom prst="rect">
            <a:avLst/>
          </a:prstGeom>
          <a:noFill/>
        </p:spPr>
        <p:txBody>
          <a:bodyPr wrap="none" rtlCol="0">
            <a:spAutoFit/>
          </a:bodyPr>
          <a:lstStyle>
            <a:defPPr>
              <a:defRPr lang="en-US"/>
            </a:defPPr>
            <a:lvl1pPr>
              <a:defRPr b="1" i="1">
                <a:solidFill>
                  <a:srgbClr val="000066"/>
                </a:solidFill>
              </a:defRPr>
            </a:lvl1pPr>
          </a:lstStyle>
          <a:p>
            <a:r>
              <a:rPr lang="en-GB" dirty="0"/>
              <a:t>Roadmap</a:t>
            </a:r>
          </a:p>
        </p:txBody>
      </p:sp>
      <p:sp>
        <p:nvSpPr>
          <p:cNvPr id="3" name="Segnaposto contenuto 1">
            <a:extLst>
              <a:ext uri="{FF2B5EF4-FFF2-40B4-BE49-F238E27FC236}">
                <a16:creationId xmlns:a16="http://schemas.microsoft.com/office/drawing/2014/main" id="{1A014BC0-F9B0-8534-4251-668AB05F9D0C}"/>
              </a:ext>
            </a:extLst>
          </p:cNvPr>
          <p:cNvSpPr>
            <a:spLocks noGrp="1"/>
          </p:cNvSpPr>
          <p:nvPr>
            <p:ph idx="1"/>
          </p:nvPr>
        </p:nvSpPr>
        <p:spPr>
          <a:xfrm>
            <a:off x="591065" y="2394035"/>
            <a:ext cx="9329112" cy="3826012"/>
          </a:xfrm>
        </p:spPr>
        <p:txBody>
          <a:bodyPr>
            <a:normAutofit/>
          </a:bodyPr>
          <a:lstStyle/>
          <a:p>
            <a:pPr marL="0" indent="0" algn="just">
              <a:buNone/>
            </a:pPr>
            <a:r>
              <a:rPr lang="en-GB" sz="2400" b="1" dirty="0"/>
              <a:t>Outline</a:t>
            </a:r>
          </a:p>
          <a:p>
            <a:pPr marL="285750" indent="-285750" algn="just">
              <a:lnSpc>
                <a:spcPct val="150000"/>
              </a:lnSpc>
              <a:buFont typeface="Arial" panose="020B0604020202020204" pitchFamily="34" charset="0"/>
              <a:buChar char="•"/>
            </a:pPr>
            <a:r>
              <a:rPr lang="en-GB" sz="2400" dirty="0"/>
              <a:t>Considerations related to the lunar </a:t>
            </a:r>
            <a:r>
              <a:rPr lang="en-GB" sz="2400" dirty="0" err="1"/>
              <a:t>regolith</a:t>
            </a:r>
            <a:r>
              <a:rPr lang="en-GB" sz="2400" dirty="0"/>
              <a:t> simulant</a:t>
            </a:r>
          </a:p>
          <a:p>
            <a:pPr marL="285750" indent="-285750" algn="just">
              <a:lnSpc>
                <a:spcPct val="150000"/>
              </a:lnSpc>
              <a:buFont typeface="Arial" panose="020B0604020202020204" pitchFamily="34" charset="0"/>
              <a:buChar char="•"/>
            </a:pPr>
            <a:r>
              <a:rPr lang="en-GB" sz="2400" dirty="0"/>
              <a:t>Considerations related to the laboratory demonstrator</a:t>
            </a:r>
          </a:p>
          <a:p>
            <a:pPr marL="285750" indent="-285750" algn="just">
              <a:lnSpc>
                <a:spcPct val="150000"/>
              </a:lnSpc>
              <a:buFont typeface="Arial" panose="020B0604020202020204" pitchFamily="34" charset="0"/>
              <a:buChar char="•"/>
            </a:pPr>
            <a:r>
              <a:rPr lang="en-GB" sz="2400" dirty="0"/>
              <a:t>Development of the flight model</a:t>
            </a:r>
          </a:p>
          <a:p>
            <a:pPr marL="285750" indent="-285750" algn="just">
              <a:lnSpc>
                <a:spcPct val="150000"/>
              </a:lnSpc>
              <a:buFont typeface="Arial" panose="020B0604020202020204" pitchFamily="34" charset="0"/>
              <a:buChar char="•"/>
            </a:pPr>
            <a:r>
              <a:rPr lang="en-GB" sz="2400" dirty="0"/>
              <a:t>Lunar missions and future perspectives</a:t>
            </a:r>
          </a:p>
          <a:p>
            <a:pPr marL="285750" indent="-285750" algn="just">
              <a:lnSpc>
                <a:spcPct val="150000"/>
              </a:lnSpc>
              <a:buFont typeface="Arial" panose="020B0604020202020204" pitchFamily="34" charset="0"/>
              <a:buChar char="•"/>
            </a:pPr>
            <a:r>
              <a:rPr lang="it-IT" sz="2400" dirty="0"/>
              <a:t>Cost and timeline </a:t>
            </a:r>
            <a:r>
              <a:rPr lang="en-GB" sz="2400" dirty="0"/>
              <a:t>estimation</a:t>
            </a:r>
          </a:p>
          <a:p>
            <a:pPr algn="just"/>
            <a:endParaRPr lang="en-GB" dirty="0"/>
          </a:p>
        </p:txBody>
      </p:sp>
      <p:sp>
        <p:nvSpPr>
          <p:cNvPr id="9" name="Date Placeholder 3">
            <a:extLst>
              <a:ext uri="{FF2B5EF4-FFF2-40B4-BE49-F238E27FC236}">
                <a16:creationId xmlns:a16="http://schemas.microsoft.com/office/drawing/2014/main" id="{E6DEB782-B4ED-40B9-BE70-26F522C59351}"/>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dirty="0"/>
              <a:t>18/10/2022</a:t>
            </a:r>
          </a:p>
        </p:txBody>
      </p:sp>
    </p:spTree>
    <p:extLst>
      <p:ext uri="{BB962C8B-B14F-4D97-AF65-F5344CB8AC3E}">
        <p14:creationId xmlns:p14="http://schemas.microsoft.com/office/powerpoint/2010/main" val="1170071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AB278487-EE48-C907-95CB-0E95EF0B46A5}"/>
              </a:ext>
            </a:extLst>
          </p:cNvPr>
          <p:cNvSpPr>
            <a:spLocks noGrp="1"/>
          </p:cNvSpPr>
          <p:nvPr>
            <p:ph idx="1"/>
          </p:nvPr>
        </p:nvSpPr>
        <p:spPr>
          <a:xfrm>
            <a:off x="122102" y="2637130"/>
            <a:ext cx="4903553" cy="2338763"/>
          </a:xfrm>
        </p:spPr>
        <p:txBody>
          <a:bodyPr>
            <a:normAutofit fontScale="77500" lnSpcReduction="20000"/>
          </a:bodyPr>
          <a:lstStyle/>
          <a:p>
            <a:pPr marL="0" indent="0">
              <a:lnSpc>
                <a:spcPct val="110000"/>
              </a:lnSpc>
              <a:buNone/>
            </a:pPr>
            <a:r>
              <a:rPr lang="en-US" sz="2300" b="1" dirty="0"/>
              <a:t>Relevant characteristics of DNA-1:</a:t>
            </a:r>
          </a:p>
          <a:p>
            <a:pPr>
              <a:lnSpc>
                <a:spcPct val="110000"/>
              </a:lnSpc>
            </a:pPr>
            <a:r>
              <a:rPr lang="en-US" sz="2100" dirty="0"/>
              <a:t>Simulant representative of the </a:t>
            </a:r>
            <a:r>
              <a:rPr lang="en-US" sz="2100" b="1" dirty="0"/>
              <a:t>basaltic Maria regions</a:t>
            </a:r>
          </a:p>
          <a:p>
            <a:pPr>
              <a:lnSpc>
                <a:spcPct val="110000"/>
              </a:lnSpc>
            </a:pPr>
            <a:r>
              <a:rPr lang="en-US" sz="2100" dirty="0"/>
              <a:t>Iron oxides content with Fe</a:t>
            </a:r>
            <a:r>
              <a:rPr lang="en-US" sz="2100" baseline="30000" dirty="0"/>
              <a:t>2+ </a:t>
            </a:r>
            <a:r>
              <a:rPr lang="en-US" sz="2100" dirty="0"/>
              <a:t>of 2% by weight (microwave susceptor)</a:t>
            </a:r>
          </a:p>
          <a:p>
            <a:pPr>
              <a:lnSpc>
                <a:spcPct val="110000"/>
              </a:lnSpc>
            </a:pPr>
            <a:r>
              <a:rPr lang="en-US" sz="2100" dirty="0"/>
              <a:t>Titanium content below 1% by weight</a:t>
            </a:r>
          </a:p>
          <a:p>
            <a:pPr>
              <a:lnSpc>
                <a:spcPct val="110000"/>
              </a:lnSpc>
            </a:pPr>
            <a:r>
              <a:rPr lang="en-US" sz="2100" dirty="0"/>
              <a:t>Negligible content of glassy/amorphous phase</a:t>
            </a:r>
          </a:p>
          <a:p>
            <a:endParaRPr lang="en-GB" dirty="0"/>
          </a:p>
        </p:txBody>
      </p:sp>
      <p:sp>
        <p:nvSpPr>
          <p:cNvPr id="5" name="TextBox 7">
            <a:extLst>
              <a:ext uri="{FF2B5EF4-FFF2-40B4-BE49-F238E27FC236}">
                <a16:creationId xmlns:a16="http://schemas.microsoft.com/office/drawing/2014/main" id="{09CE423D-98BF-1FCD-3A31-992A75347D29}"/>
              </a:ext>
            </a:extLst>
          </p:cNvPr>
          <p:cNvSpPr txBox="1"/>
          <p:nvPr/>
        </p:nvSpPr>
        <p:spPr>
          <a:xfrm>
            <a:off x="0" y="1511612"/>
            <a:ext cx="5280356" cy="369332"/>
          </a:xfrm>
          <a:prstGeom prst="rect">
            <a:avLst/>
          </a:prstGeom>
          <a:noFill/>
        </p:spPr>
        <p:txBody>
          <a:bodyPr wrap="none" rtlCol="0">
            <a:spAutoFit/>
          </a:bodyPr>
          <a:lstStyle>
            <a:defPPr>
              <a:defRPr lang="en-US"/>
            </a:defPPr>
            <a:lvl1pPr>
              <a:defRPr b="1" i="1">
                <a:solidFill>
                  <a:srgbClr val="000066"/>
                </a:solidFill>
              </a:defRPr>
            </a:lvl1pPr>
          </a:lstStyle>
          <a:p>
            <a:r>
              <a:rPr lang="en-GB" dirty="0"/>
              <a:t>Considerations related to the lunar </a:t>
            </a:r>
            <a:r>
              <a:rPr lang="en-GB" dirty="0" err="1"/>
              <a:t>regolith</a:t>
            </a:r>
            <a:r>
              <a:rPr lang="en-GB" dirty="0"/>
              <a:t> simulant</a:t>
            </a:r>
          </a:p>
        </p:txBody>
      </p:sp>
      <p:sp>
        <p:nvSpPr>
          <p:cNvPr id="23" name="Segnaposto contenuto 1">
            <a:extLst>
              <a:ext uri="{FF2B5EF4-FFF2-40B4-BE49-F238E27FC236}">
                <a16:creationId xmlns:a16="http://schemas.microsoft.com/office/drawing/2014/main" id="{57629174-AF08-40B2-3FE0-80F01825F46E}"/>
              </a:ext>
            </a:extLst>
          </p:cNvPr>
          <p:cNvSpPr txBox="1">
            <a:spLocks/>
          </p:cNvSpPr>
          <p:nvPr/>
        </p:nvSpPr>
        <p:spPr>
          <a:xfrm>
            <a:off x="122102" y="4893635"/>
            <a:ext cx="4589754" cy="134336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2300" b="1" dirty="0"/>
              <a:t>Augmented versions of DNA-1:</a:t>
            </a:r>
          </a:p>
          <a:p>
            <a:pPr algn="just">
              <a:lnSpc>
                <a:spcPct val="120000"/>
              </a:lnSpc>
            </a:pPr>
            <a:r>
              <a:rPr lang="en-GB" sz="1700" dirty="0"/>
              <a:t>Addition of the </a:t>
            </a:r>
            <a:r>
              <a:rPr lang="en-GB" sz="1700" b="1" dirty="0"/>
              <a:t>glassy phase </a:t>
            </a:r>
            <a:r>
              <a:rPr lang="en-GB" sz="1700" dirty="0"/>
              <a:t>and </a:t>
            </a:r>
            <a:r>
              <a:rPr lang="en-GB" sz="1700" b="1" dirty="0"/>
              <a:t>ilmenite</a:t>
            </a:r>
            <a:r>
              <a:rPr lang="en-GB" sz="1700" dirty="0"/>
              <a:t> (source of Fe</a:t>
            </a:r>
            <a:r>
              <a:rPr lang="en-GB" sz="1700" baseline="30000" dirty="0"/>
              <a:t>2+</a:t>
            </a:r>
            <a:r>
              <a:rPr lang="en-GB" sz="1700" dirty="0"/>
              <a:t>)</a:t>
            </a:r>
            <a:r>
              <a:rPr lang="en-GB" sz="1700" baseline="30000" dirty="0"/>
              <a:t> </a:t>
            </a:r>
            <a:r>
              <a:rPr lang="en-GB" sz="1700" dirty="0"/>
              <a:t>to DNA-1. They have a beneficial effect on the microwave sintering process.</a:t>
            </a:r>
          </a:p>
          <a:p>
            <a:endParaRPr lang="en-GB" dirty="0"/>
          </a:p>
        </p:txBody>
      </p:sp>
      <p:sp>
        <p:nvSpPr>
          <p:cNvPr id="25" name="CasellaDiTesto 24">
            <a:extLst>
              <a:ext uri="{FF2B5EF4-FFF2-40B4-BE49-F238E27FC236}">
                <a16:creationId xmlns:a16="http://schemas.microsoft.com/office/drawing/2014/main" id="{738F242D-3FB5-59E7-4525-A19AEADCB64D}"/>
              </a:ext>
            </a:extLst>
          </p:cNvPr>
          <p:cNvSpPr txBox="1"/>
          <p:nvPr/>
        </p:nvSpPr>
        <p:spPr>
          <a:xfrm>
            <a:off x="5986131" y="2177999"/>
            <a:ext cx="4476307" cy="285335"/>
          </a:xfrm>
          <a:prstGeom prst="rect">
            <a:avLst/>
          </a:prstGeom>
          <a:noFill/>
        </p:spPr>
        <p:txBody>
          <a:bodyPr wrap="square">
            <a:spAutoFit/>
          </a:bodyPr>
          <a:lstStyle/>
          <a:p>
            <a:pPr marL="0" indent="0">
              <a:lnSpc>
                <a:spcPct val="110000"/>
              </a:lnSpc>
              <a:buNone/>
            </a:pPr>
            <a:r>
              <a:rPr lang="it-IT" sz="1200" b="1" dirty="0"/>
              <a:t>Samples </a:t>
            </a:r>
            <a:r>
              <a:rPr lang="en-GB" sz="1200" b="1" dirty="0"/>
              <a:t>prepared</a:t>
            </a:r>
            <a:r>
              <a:rPr lang="it-IT" sz="1200" b="1" dirty="0"/>
              <a:t> in the MICROLITH project </a:t>
            </a:r>
          </a:p>
        </p:txBody>
      </p:sp>
      <p:sp>
        <p:nvSpPr>
          <p:cNvPr id="26" name="Segnaposto contenuto 1">
            <a:extLst>
              <a:ext uri="{FF2B5EF4-FFF2-40B4-BE49-F238E27FC236}">
                <a16:creationId xmlns:a16="http://schemas.microsoft.com/office/drawing/2014/main" id="{F6944E96-6133-916B-BF1E-CF794862FDA6}"/>
              </a:ext>
            </a:extLst>
          </p:cNvPr>
          <p:cNvSpPr txBox="1">
            <a:spLocks/>
          </p:cNvSpPr>
          <p:nvPr/>
        </p:nvSpPr>
        <p:spPr>
          <a:xfrm>
            <a:off x="0" y="1758173"/>
            <a:ext cx="9856381" cy="27429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1600" dirty="0">
                <a:effectLst/>
                <a:latin typeface="Calibri" panose="020F0502020204030204" pitchFamily="34" charset="0"/>
                <a:ea typeface="Calibri" panose="020F0502020204030204" pitchFamily="34" charset="0"/>
                <a:cs typeface="Arial" panose="020B0604020202020204" pitchFamily="34" charset="0"/>
              </a:rPr>
              <a:t>The microwave sintering process has been effective with all the simulant samples prepared in this project (from MM1 to MM8), using the DNA-1 </a:t>
            </a:r>
            <a:r>
              <a:rPr lang="en-US" sz="1600" dirty="0">
                <a:latin typeface="Calibri" panose="020F0502020204030204" pitchFamily="34" charset="0"/>
                <a:ea typeface="Calibri" panose="020F0502020204030204" pitchFamily="34" charset="0"/>
                <a:cs typeface="Arial" panose="020B0604020202020204" pitchFamily="34" charset="0"/>
              </a:rPr>
              <a:t>as reference of lunar regolith simulant</a:t>
            </a:r>
            <a:r>
              <a:rPr lang="en-US" sz="1600" dirty="0">
                <a:effectLst/>
                <a:latin typeface="Calibri" panose="020F0502020204030204" pitchFamily="34" charset="0"/>
                <a:ea typeface="Calibri" panose="020F0502020204030204" pitchFamily="34" charset="0"/>
                <a:cs typeface="Arial" panose="020B0604020202020204" pitchFamily="34" charset="0"/>
              </a:rPr>
              <a:t>.</a:t>
            </a:r>
            <a:endParaRPr lang="en-GB" sz="1600" dirty="0"/>
          </a:p>
        </p:txBody>
      </p:sp>
      <p:graphicFrame>
        <p:nvGraphicFramePr>
          <p:cNvPr id="27" name="Tabella 26">
            <a:extLst>
              <a:ext uri="{FF2B5EF4-FFF2-40B4-BE49-F238E27FC236}">
                <a16:creationId xmlns:a16="http://schemas.microsoft.com/office/drawing/2014/main" id="{4C438498-DA9E-4DC4-4092-B4B91FB5EB80}"/>
              </a:ext>
            </a:extLst>
          </p:cNvPr>
          <p:cNvGraphicFramePr>
            <a:graphicFrameLocks noGrp="1"/>
          </p:cNvGraphicFramePr>
          <p:nvPr>
            <p:extLst>
              <p:ext uri="{D42A27DB-BD31-4B8C-83A1-F6EECF244321}">
                <p14:modId xmlns:p14="http://schemas.microsoft.com/office/powerpoint/2010/main" val="4282726159"/>
              </p:ext>
            </p:extLst>
          </p:nvPr>
        </p:nvGraphicFramePr>
        <p:xfrm>
          <a:off x="5025655" y="2399267"/>
          <a:ext cx="4708624" cy="4203701"/>
        </p:xfrm>
        <a:graphic>
          <a:graphicData uri="http://schemas.openxmlformats.org/drawingml/2006/table">
            <a:tbl>
              <a:tblPr firstRow="1" firstCol="1" bandRow="1"/>
              <a:tblGrid>
                <a:gridCol w="572676">
                  <a:extLst>
                    <a:ext uri="{9D8B030D-6E8A-4147-A177-3AD203B41FA5}">
                      <a16:colId xmlns:a16="http://schemas.microsoft.com/office/drawing/2014/main" val="4134849294"/>
                    </a:ext>
                  </a:extLst>
                </a:gridCol>
                <a:gridCol w="1858434">
                  <a:extLst>
                    <a:ext uri="{9D8B030D-6E8A-4147-A177-3AD203B41FA5}">
                      <a16:colId xmlns:a16="http://schemas.microsoft.com/office/drawing/2014/main" val="434713280"/>
                    </a:ext>
                  </a:extLst>
                </a:gridCol>
                <a:gridCol w="2277514">
                  <a:extLst>
                    <a:ext uri="{9D8B030D-6E8A-4147-A177-3AD203B41FA5}">
                      <a16:colId xmlns:a16="http://schemas.microsoft.com/office/drawing/2014/main" val="2065328930"/>
                    </a:ext>
                  </a:extLst>
                </a:gridCol>
              </a:tblGrid>
              <a:tr h="159612">
                <a:tc>
                  <a:txBody>
                    <a:bodyPr/>
                    <a:lstStyle/>
                    <a:p>
                      <a:pPr algn="just">
                        <a:lnSpc>
                          <a:spcPct val="107000"/>
                        </a:lnSpc>
                        <a:spcAft>
                          <a:spcPts val="800"/>
                        </a:spcAft>
                      </a:pPr>
                      <a:r>
                        <a:rPr lang="en-US" sz="1100" b="1" dirty="0">
                          <a:effectLst/>
                          <a:latin typeface="Calibri" panose="020F0502020204030204" pitchFamily="34" charset="0"/>
                          <a:ea typeface="Calibri" panose="020F0502020204030204" pitchFamily="34" charset="0"/>
                          <a:cs typeface="Arial" panose="020B0604020202020204" pitchFamily="34" charset="0"/>
                        </a:rPr>
                        <a:t>Sample</a:t>
                      </a:r>
                      <a:endParaRPr lang="it-IT" sz="1100" b="1" dirty="0">
                        <a:effectLst/>
                        <a:latin typeface="Calibri" panose="020F0502020204030204" pitchFamily="34" charset="0"/>
                        <a:ea typeface="Calibri" panose="020F0502020204030204" pitchFamily="34" charset="0"/>
                        <a:cs typeface="Arial" panose="020B0604020202020204" pitchFamily="34" charset="0"/>
                      </a:endParaRPr>
                    </a:p>
                  </a:txBody>
                  <a:tcPr marL="65957" marR="65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07000"/>
                        </a:lnSpc>
                        <a:spcAft>
                          <a:spcPts val="800"/>
                        </a:spcAft>
                      </a:pPr>
                      <a:r>
                        <a:rPr lang="en-US" sz="1100" b="1" dirty="0">
                          <a:effectLst/>
                          <a:latin typeface="Calibri" panose="020F0502020204030204" pitchFamily="34" charset="0"/>
                          <a:ea typeface="Calibri" panose="020F0502020204030204" pitchFamily="34" charset="0"/>
                          <a:cs typeface="Arial" panose="020B0604020202020204" pitchFamily="34" charset="0"/>
                        </a:rPr>
                        <a:t>Description</a:t>
                      </a:r>
                      <a:endParaRPr lang="it-IT" sz="1100" dirty="0">
                        <a:effectLst/>
                        <a:latin typeface="Calibri" panose="020F0502020204030204" pitchFamily="34" charset="0"/>
                        <a:ea typeface="Calibri" panose="020F0502020204030204" pitchFamily="34" charset="0"/>
                        <a:cs typeface="Arial" panose="020B0604020202020204" pitchFamily="34" charset="0"/>
                      </a:endParaRPr>
                    </a:p>
                  </a:txBody>
                  <a:tcPr marL="65957" marR="65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07000"/>
                        </a:lnSpc>
                        <a:spcAft>
                          <a:spcPts val="800"/>
                        </a:spcAft>
                      </a:pPr>
                      <a:r>
                        <a:rPr lang="en-US" sz="1100" b="1" dirty="0">
                          <a:effectLst/>
                          <a:latin typeface="Calibri" panose="020F0502020204030204" pitchFamily="34" charset="0"/>
                          <a:ea typeface="Calibri" panose="020F0502020204030204" pitchFamily="34" charset="0"/>
                          <a:cs typeface="Arial" panose="020B0604020202020204" pitchFamily="34" charset="0"/>
                        </a:rPr>
                        <a:t>AIM</a:t>
                      </a:r>
                      <a:endParaRPr lang="it-IT" sz="1100" dirty="0">
                        <a:effectLst/>
                        <a:latin typeface="Calibri" panose="020F0502020204030204" pitchFamily="34" charset="0"/>
                        <a:ea typeface="Calibri" panose="020F0502020204030204" pitchFamily="34" charset="0"/>
                        <a:cs typeface="Arial" panose="020B0604020202020204" pitchFamily="34" charset="0"/>
                      </a:endParaRPr>
                    </a:p>
                  </a:txBody>
                  <a:tcPr marL="65957" marR="65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072035412"/>
                  </a:ext>
                </a:extLst>
              </a:tr>
              <a:tr h="326614">
                <a:tc>
                  <a:txBody>
                    <a:bodyPr/>
                    <a:lstStyle/>
                    <a:p>
                      <a:pPr algn="just">
                        <a:lnSpc>
                          <a:spcPct val="107000"/>
                        </a:lnSpc>
                        <a:spcAft>
                          <a:spcPts val="800"/>
                        </a:spcAft>
                      </a:pPr>
                      <a:r>
                        <a:rPr lang="en-US" sz="1100" b="1" dirty="0">
                          <a:effectLst/>
                          <a:latin typeface="Calibri" panose="020F0502020204030204" pitchFamily="34" charset="0"/>
                          <a:ea typeface="Calibri" panose="020F0502020204030204" pitchFamily="34" charset="0"/>
                          <a:cs typeface="Arial" panose="020B0604020202020204" pitchFamily="34" charset="0"/>
                        </a:rPr>
                        <a:t>MM1</a:t>
                      </a:r>
                      <a:endParaRPr lang="it-IT" sz="1100" b="1" dirty="0">
                        <a:effectLst/>
                        <a:latin typeface="Calibri" panose="020F0502020204030204" pitchFamily="34" charset="0"/>
                        <a:ea typeface="Calibri" panose="020F0502020204030204" pitchFamily="34" charset="0"/>
                        <a:cs typeface="Arial" panose="020B0604020202020204" pitchFamily="34" charset="0"/>
                      </a:endParaRPr>
                    </a:p>
                  </a:txBody>
                  <a:tcPr marL="65957" marR="65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07000"/>
                        </a:lnSpc>
                        <a:spcAft>
                          <a:spcPts val="0"/>
                        </a:spcAft>
                      </a:pPr>
                      <a:r>
                        <a:rPr lang="en-US" sz="1100" dirty="0">
                          <a:effectLst/>
                          <a:latin typeface="Calibri" panose="020F0502020204030204" pitchFamily="34" charset="0"/>
                          <a:ea typeface="Calibri" panose="020F0502020204030204" pitchFamily="34" charset="0"/>
                          <a:cs typeface="Arial" panose="020B0604020202020204" pitchFamily="34" charset="0"/>
                        </a:rPr>
                        <a:t>DNA-1</a:t>
                      </a:r>
                      <a:endParaRPr lang="it-IT" sz="11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0"/>
                        </a:spcAft>
                      </a:pPr>
                      <a:r>
                        <a:rPr lang="en-US" sz="1100" dirty="0">
                          <a:effectLst/>
                          <a:latin typeface="Calibri" panose="020F0502020204030204" pitchFamily="34" charset="0"/>
                          <a:ea typeface="Calibri" panose="020F0502020204030204" pitchFamily="34" charset="0"/>
                          <a:cs typeface="Arial" panose="020B0604020202020204" pitchFamily="34" charset="0"/>
                        </a:rPr>
                        <a:t>Fraction &lt;250 </a:t>
                      </a:r>
                      <a:r>
                        <a:rPr lang="en-US" sz="1100" dirty="0" err="1">
                          <a:effectLst/>
                          <a:latin typeface="Calibri" panose="020F0502020204030204" pitchFamily="34" charset="0"/>
                          <a:ea typeface="Calibri" panose="020F0502020204030204" pitchFamily="34" charset="0"/>
                          <a:cs typeface="Calibri" panose="020F0502020204030204" pitchFamily="34" charset="0"/>
                        </a:rPr>
                        <a:t>μm</a:t>
                      </a:r>
                      <a:endParaRPr lang="it-IT" sz="1100" dirty="0">
                        <a:effectLst/>
                        <a:latin typeface="Calibri" panose="020F0502020204030204" pitchFamily="34" charset="0"/>
                        <a:ea typeface="Calibri" panose="020F0502020204030204" pitchFamily="34" charset="0"/>
                        <a:cs typeface="Arial" panose="020B0604020202020204" pitchFamily="34" charset="0"/>
                      </a:endParaRPr>
                    </a:p>
                  </a:txBody>
                  <a:tcPr marL="65957" marR="65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lnSpc>
                          <a:spcPct val="107000"/>
                        </a:lnSpc>
                        <a:spcAft>
                          <a:spcPts val="800"/>
                        </a:spcAft>
                      </a:pPr>
                      <a:r>
                        <a:rPr lang="en-US" sz="1100" dirty="0">
                          <a:effectLst/>
                          <a:latin typeface="Calibri" panose="020F0502020204030204" pitchFamily="34" charset="0"/>
                          <a:ea typeface="Calibri" panose="020F0502020204030204" pitchFamily="34" charset="0"/>
                          <a:cs typeface="Arial" panose="020B0604020202020204" pitchFamily="34" charset="0"/>
                        </a:rPr>
                        <a:t>Represented most of the lunar regolith granulometry. Two different levels of average granulometry</a:t>
                      </a:r>
                      <a:endParaRPr lang="it-IT" sz="1100" dirty="0">
                        <a:effectLst/>
                        <a:latin typeface="Calibri" panose="020F0502020204030204" pitchFamily="34" charset="0"/>
                        <a:ea typeface="Calibri" panose="020F0502020204030204" pitchFamily="34" charset="0"/>
                        <a:cs typeface="Arial" panose="020B0604020202020204" pitchFamily="34" charset="0"/>
                      </a:endParaRPr>
                    </a:p>
                  </a:txBody>
                  <a:tcPr marL="65957" marR="65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0017771"/>
                  </a:ext>
                </a:extLst>
              </a:tr>
              <a:tr h="326614">
                <a:tc>
                  <a:txBody>
                    <a:bodyPr/>
                    <a:lstStyle/>
                    <a:p>
                      <a:pPr algn="just">
                        <a:lnSpc>
                          <a:spcPct val="107000"/>
                        </a:lnSpc>
                        <a:spcAft>
                          <a:spcPts val="800"/>
                        </a:spcAft>
                      </a:pPr>
                      <a:r>
                        <a:rPr lang="en-US" sz="1100" b="1" dirty="0">
                          <a:effectLst/>
                          <a:latin typeface="Calibri" panose="020F0502020204030204" pitchFamily="34" charset="0"/>
                          <a:ea typeface="Calibri" panose="020F0502020204030204" pitchFamily="34" charset="0"/>
                          <a:cs typeface="Arial" panose="020B0604020202020204" pitchFamily="34" charset="0"/>
                        </a:rPr>
                        <a:t>MM2</a:t>
                      </a:r>
                      <a:endParaRPr lang="it-IT" sz="1100" b="1" dirty="0">
                        <a:effectLst/>
                        <a:latin typeface="Calibri" panose="020F0502020204030204" pitchFamily="34" charset="0"/>
                        <a:ea typeface="Calibri" panose="020F0502020204030204" pitchFamily="34" charset="0"/>
                        <a:cs typeface="Arial" panose="020B0604020202020204" pitchFamily="34" charset="0"/>
                      </a:endParaRPr>
                    </a:p>
                  </a:txBody>
                  <a:tcPr marL="65957" marR="65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just" defTabSz="914400" rtl="0" eaLnBrk="1" latinLnBrk="0" hangingPunct="1">
                        <a:lnSpc>
                          <a:spcPct val="107000"/>
                        </a:lnSpc>
                        <a:spcAft>
                          <a:spcPts val="0"/>
                        </a:spcAft>
                      </a:pPr>
                      <a:r>
                        <a:rPr lang="en-US"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DNA-1</a:t>
                      </a:r>
                      <a:endParaRPr lang="it-IT"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algn="just" defTabSz="914400" rtl="0" eaLnBrk="1" latinLnBrk="0" hangingPunct="1">
                        <a:lnSpc>
                          <a:spcPct val="107000"/>
                        </a:lnSpc>
                        <a:spcAft>
                          <a:spcPts val="0"/>
                        </a:spcAft>
                      </a:pPr>
                      <a:r>
                        <a:rPr lang="en-US"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Fraction &lt;600 </a:t>
                      </a:r>
                      <a:r>
                        <a:rPr lang="en-US" sz="1100" kern="1200" dirty="0" err="1">
                          <a:solidFill>
                            <a:schemeClr val="tx1"/>
                          </a:solidFill>
                          <a:effectLst/>
                          <a:latin typeface="Calibri" panose="020F0502020204030204" pitchFamily="34" charset="0"/>
                          <a:ea typeface="Calibri" panose="020F0502020204030204" pitchFamily="34" charset="0"/>
                          <a:cs typeface="Arial" panose="020B0604020202020204" pitchFamily="34" charset="0"/>
                        </a:rPr>
                        <a:t>μm</a:t>
                      </a:r>
                      <a:endParaRPr lang="it-IT"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5957" marR="65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3839614770"/>
                  </a:ext>
                </a:extLst>
              </a:tr>
              <a:tr h="326614">
                <a:tc>
                  <a:txBody>
                    <a:bodyPr/>
                    <a:lstStyle/>
                    <a:p>
                      <a:pPr algn="just">
                        <a:lnSpc>
                          <a:spcPct val="107000"/>
                        </a:lnSpc>
                        <a:spcAft>
                          <a:spcPts val="800"/>
                        </a:spcAft>
                      </a:pPr>
                      <a:r>
                        <a:rPr lang="en-US" sz="1100" b="1" dirty="0">
                          <a:effectLst/>
                          <a:latin typeface="Calibri" panose="020F0502020204030204" pitchFamily="34" charset="0"/>
                          <a:ea typeface="Calibri" panose="020F0502020204030204" pitchFamily="34" charset="0"/>
                          <a:cs typeface="Arial" panose="020B0604020202020204" pitchFamily="34" charset="0"/>
                        </a:rPr>
                        <a:t>MM3</a:t>
                      </a:r>
                      <a:endParaRPr lang="it-IT" sz="1100" b="1" dirty="0">
                        <a:effectLst/>
                        <a:latin typeface="Calibri" panose="020F0502020204030204" pitchFamily="34" charset="0"/>
                        <a:ea typeface="Calibri" panose="020F0502020204030204" pitchFamily="34" charset="0"/>
                        <a:cs typeface="Arial" panose="020B0604020202020204" pitchFamily="34" charset="0"/>
                      </a:endParaRPr>
                    </a:p>
                  </a:txBody>
                  <a:tcPr marL="65957" marR="65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just" defTabSz="914400" rtl="0" eaLnBrk="1" latinLnBrk="0" hangingPunct="1">
                        <a:lnSpc>
                          <a:spcPct val="107000"/>
                        </a:lnSpc>
                        <a:spcAft>
                          <a:spcPts val="0"/>
                        </a:spcAft>
                      </a:pPr>
                      <a:r>
                        <a:rPr lang="en-US"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MM1 65 wt.%</a:t>
                      </a:r>
                      <a:endParaRPr lang="it-IT"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algn="just" defTabSz="914400" rtl="0" eaLnBrk="1" latinLnBrk="0" hangingPunct="1">
                        <a:lnSpc>
                          <a:spcPct val="107000"/>
                        </a:lnSpc>
                        <a:spcAft>
                          <a:spcPts val="0"/>
                        </a:spcAft>
                      </a:pPr>
                      <a:r>
                        <a:rPr lang="en-US"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DNA-1V 35 wt.%</a:t>
                      </a:r>
                      <a:endParaRPr lang="it-IT"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5957" marR="65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lnSpc>
                          <a:spcPct val="107000"/>
                        </a:lnSpc>
                        <a:spcAft>
                          <a:spcPts val="800"/>
                        </a:spcAft>
                      </a:pPr>
                      <a:r>
                        <a:rPr lang="en-US" sz="1100">
                          <a:effectLst/>
                          <a:latin typeface="Calibri" panose="020F0502020204030204" pitchFamily="34" charset="0"/>
                          <a:ea typeface="Calibri" panose="020F0502020204030204" pitchFamily="34" charset="0"/>
                          <a:cs typeface="Arial" panose="020B0604020202020204" pitchFamily="34" charset="0"/>
                        </a:rPr>
                        <a:t> Represented most of the lunar regolith granulometry.</a:t>
                      </a:r>
                      <a:endParaRPr lang="it-IT" sz="110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100">
                          <a:effectLst/>
                          <a:latin typeface="Calibri" panose="020F0502020204030204" pitchFamily="34" charset="0"/>
                          <a:ea typeface="Calibri" panose="020F0502020204030204" pitchFamily="34" charset="0"/>
                          <a:cs typeface="Arial" panose="020B0604020202020204" pitchFamily="34" charset="0"/>
                        </a:rPr>
                        <a:t>Two different levels of average granulometry plus an average level of glass/amorphous material</a:t>
                      </a:r>
                      <a:endParaRPr lang="it-IT" sz="1100">
                        <a:effectLst/>
                        <a:latin typeface="Calibri" panose="020F0502020204030204" pitchFamily="34" charset="0"/>
                        <a:ea typeface="Calibri" panose="020F0502020204030204" pitchFamily="34" charset="0"/>
                        <a:cs typeface="Arial" panose="020B0604020202020204" pitchFamily="34" charset="0"/>
                      </a:endParaRPr>
                    </a:p>
                  </a:txBody>
                  <a:tcPr marL="65957" marR="65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2100024"/>
                  </a:ext>
                </a:extLst>
              </a:tr>
              <a:tr h="595589">
                <a:tc>
                  <a:txBody>
                    <a:bodyPr/>
                    <a:lstStyle/>
                    <a:p>
                      <a:pPr algn="just">
                        <a:lnSpc>
                          <a:spcPct val="107000"/>
                        </a:lnSpc>
                        <a:spcAft>
                          <a:spcPts val="800"/>
                        </a:spcAft>
                      </a:pPr>
                      <a:r>
                        <a:rPr lang="en-US" sz="1100" b="1" dirty="0">
                          <a:effectLst/>
                          <a:latin typeface="Calibri" panose="020F0502020204030204" pitchFamily="34" charset="0"/>
                          <a:ea typeface="Calibri" panose="020F0502020204030204" pitchFamily="34" charset="0"/>
                          <a:cs typeface="Arial" panose="020B0604020202020204" pitchFamily="34" charset="0"/>
                        </a:rPr>
                        <a:t>MM4</a:t>
                      </a:r>
                      <a:endParaRPr lang="it-IT" sz="1100" b="1" dirty="0">
                        <a:effectLst/>
                        <a:latin typeface="Calibri" panose="020F0502020204030204" pitchFamily="34" charset="0"/>
                        <a:ea typeface="Calibri" panose="020F0502020204030204" pitchFamily="34" charset="0"/>
                        <a:cs typeface="Arial" panose="020B0604020202020204" pitchFamily="34" charset="0"/>
                      </a:endParaRPr>
                    </a:p>
                  </a:txBody>
                  <a:tcPr marL="65957" marR="65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just" defTabSz="914400" rtl="0" eaLnBrk="1" latinLnBrk="0" hangingPunct="1">
                        <a:lnSpc>
                          <a:spcPct val="107000"/>
                        </a:lnSpc>
                        <a:spcAft>
                          <a:spcPts val="0"/>
                        </a:spcAft>
                      </a:pPr>
                      <a:r>
                        <a:rPr lang="en-US"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MM2 65 wt.%</a:t>
                      </a:r>
                      <a:endParaRPr lang="it-IT"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algn="just" defTabSz="914400" rtl="0" eaLnBrk="1" latinLnBrk="0" hangingPunct="1">
                        <a:lnSpc>
                          <a:spcPct val="107000"/>
                        </a:lnSpc>
                        <a:spcAft>
                          <a:spcPts val="0"/>
                        </a:spcAft>
                      </a:pPr>
                      <a:r>
                        <a:rPr lang="en-US"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DNA-1 V 35wt.%</a:t>
                      </a:r>
                      <a:endParaRPr lang="it-IT"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5957" marR="65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1116640911"/>
                  </a:ext>
                </a:extLst>
              </a:tr>
              <a:tr h="326614">
                <a:tc>
                  <a:txBody>
                    <a:bodyPr/>
                    <a:lstStyle/>
                    <a:p>
                      <a:pPr algn="just">
                        <a:lnSpc>
                          <a:spcPct val="107000"/>
                        </a:lnSpc>
                        <a:spcAft>
                          <a:spcPts val="800"/>
                        </a:spcAft>
                      </a:pPr>
                      <a:r>
                        <a:rPr lang="en-US" sz="1100" b="1" dirty="0">
                          <a:effectLst/>
                          <a:latin typeface="Calibri" panose="020F0502020204030204" pitchFamily="34" charset="0"/>
                          <a:ea typeface="Calibri" panose="020F0502020204030204" pitchFamily="34" charset="0"/>
                          <a:cs typeface="Arial" panose="020B0604020202020204" pitchFamily="34" charset="0"/>
                        </a:rPr>
                        <a:t>MM5</a:t>
                      </a:r>
                      <a:endParaRPr lang="it-IT" sz="1100" b="1" dirty="0">
                        <a:effectLst/>
                        <a:latin typeface="Calibri" panose="020F0502020204030204" pitchFamily="34" charset="0"/>
                        <a:ea typeface="Calibri" panose="020F0502020204030204" pitchFamily="34" charset="0"/>
                        <a:cs typeface="Arial" panose="020B0604020202020204" pitchFamily="34" charset="0"/>
                      </a:endParaRPr>
                    </a:p>
                  </a:txBody>
                  <a:tcPr marL="65957" marR="65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just" defTabSz="914400" rtl="0" eaLnBrk="1" latinLnBrk="0" hangingPunct="1">
                        <a:lnSpc>
                          <a:spcPct val="107000"/>
                        </a:lnSpc>
                        <a:spcAft>
                          <a:spcPts val="0"/>
                        </a:spcAft>
                      </a:pPr>
                      <a:r>
                        <a:rPr lang="en-US"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MM1 88 wt.%</a:t>
                      </a:r>
                      <a:endParaRPr lang="it-IT"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algn="just" defTabSz="914400" rtl="0" eaLnBrk="1" latinLnBrk="0" hangingPunct="1">
                        <a:lnSpc>
                          <a:spcPct val="107000"/>
                        </a:lnSpc>
                        <a:spcAft>
                          <a:spcPts val="0"/>
                        </a:spcAft>
                      </a:pPr>
                      <a:r>
                        <a:rPr lang="en-US"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Ilmenite 12wt.%</a:t>
                      </a:r>
                      <a:endParaRPr lang="it-IT"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5957" marR="65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lnSpc>
                          <a:spcPct val="107000"/>
                        </a:lnSpc>
                        <a:spcAft>
                          <a:spcPts val="800"/>
                        </a:spcAft>
                      </a:pPr>
                      <a:r>
                        <a:rPr lang="en-US" sz="1100">
                          <a:effectLst/>
                          <a:latin typeface="Calibri" panose="020F0502020204030204" pitchFamily="34" charset="0"/>
                          <a:ea typeface="Calibri" panose="020F0502020204030204" pitchFamily="34" charset="0"/>
                          <a:cs typeface="Arial" panose="020B0604020202020204" pitchFamily="34" charset="0"/>
                        </a:rPr>
                        <a:t>Represented most of the lunar regolith granulometry.</a:t>
                      </a:r>
                      <a:endParaRPr lang="it-IT" sz="110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100">
                          <a:effectLst/>
                          <a:latin typeface="Calibri" panose="020F0502020204030204" pitchFamily="34" charset="0"/>
                          <a:ea typeface="Calibri" panose="020F0502020204030204" pitchFamily="34" charset="0"/>
                          <a:cs typeface="Arial" panose="020B0604020202020204" pitchFamily="34" charset="0"/>
                        </a:rPr>
                        <a:t>Two different levels of average granulometry plus an average level of ilmenite considering the lunar mares</a:t>
                      </a:r>
                      <a:endParaRPr lang="it-IT" sz="1100">
                        <a:effectLst/>
                        <a:latin typeface="Calibri" panose="020F0502020204030204" pitchFamily="34" charset="0"/>
                        <a:ea typeface="Calibri" panose="020F0502020204030204" pitchFamily="34" charset="0"/>
                        <a:cs typeface="Arial" panose="020B0604020202020204" pitchFamily="34" charset="0"/>
                      </a:endParaRPr>
                    </a:p>
                  </a:txBody>
                  <a:tcPr marL="65957" marR="65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9392862"/>
                  </a:ext>
                </a:extLst>
              </a:tr>
              <a:tr h="595589">
                <a:tc>
                  <a:txBody>
                    <a:bodyPr/>
                    <a:lstStyle/>
                    <a:p>
                      <a:pPr algn="just">
                        <a:lnSpc>
                          <a:spcPct val="107000"/>
                        </a:lnSpc>
                        <a:spcAft>
                          <a:spcPts val="800"/>
                        </a:spcAft>
                      </a:pPr>
                      <a:r>
                        <a:rPr lang="en-US" sz="1100" b="1" dirty="0">
                          <a:effectLst/>
                          <a:latin typeface="Calibri" panose="020F0502020204030204" pitchFamily="34" charset="0"/>
                          <a:ea typeface="Calibri" panose="020F0502020204030204" pitchFamily="34" charset="0"/>
                          <a:cs typeface="Arial" panose="020B0604020202020204" pitchFamily="34" charset="0"/>
                        </a:rPr>
                        <a:t>MM6</a:t>
                      </a:r>
                      <a:endParaRPr lang="it-IT" sz="1100" b="1" dirty="0">
                        <a:effectLst/>
                        <a:latin typeface="Calibri" panose="020F0502020204030204" pitchFamily="34" charset="0"/>
                        <a:ea typeface="Calibri" panose="020F0502020204030204" pitchFamily="34" charset="0"/>
                        <a:cs typeface="Arial" panose="020B0604020202020204" pitchFamily="34" charset="0"/>
                      </a:endParaRPr>
                    </a:p>
                  </a:txBody>
                  <a:tcPr marL="65957" marR="65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just" defTabSz="914400" rtl="0" eaLnBrk="1" latinLnBrk="0" hangingPunct="1">
                        <a:lnSpc>
                          <a:spcPct val="107000"/>
                        </a:lnSpc>
                        <a:spcAft>
                          <a:spcPts val="0"/>
                        </a:spcAft>
                      </a:pPr>
                      <a:r>
                        <a:rPr lang="en-US"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MM2 88 wt.%</a:t>
                      </a:r>
                      <a:endParaRPr lang="it-IT"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algn="just" defTabSz="914400" rtl="0" eaLnBrk="1" latinLnBrk="0" hangingPunct="1">
                        <a:lnSpc>
                          <a:spcPct val="107000"/>
                        </a:lnSpc>
                        <a:spcAft>
                          <a:spcPts val="0"/>
                        </a:spcAft>
                      </a:pPr>
                      <a:r>
                        <a:rPr lang="en-US"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Ilmenite 12wt.%</a:t>
                      </a:r>
                      <a:endParaRPr lang="it-IT"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5957" marR="65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2280264728"/>
                  </a:ext>
                </a:extLst>
              </a:tr>
              <a:tr h="493615">
                <a:tc>
                  <a:txBody>
                    <a:bodyPr/>
                    <a:lstStyle/>
                    <a:p>
                      <a:pPr algn="just">
                        <a:lnSpc>
                          <a:spcPct val="107000"/>
                        </a:lnSpc>
                        <a:spcAft>
                          <a:spcPts val="800"/>
                        </a:spcAft>
                      </a:pPr>
                      <a:r>
                        <a:rPr lang="en-US" sz="1100" b="1" dirty="0">
                          <a:effectLst/>
                          <a:latin typeface="Calibri" panose="020F0502020204030204" pitchFamily="34" charset="0"/>
                          <a:ea typeface="Calibri" panose="020F0502020204030204" pitchFamily="34" charset="0"/>
                          <a:cs typeface="Arial" panose="020B0604020202020204" pitchFamily="34" charset="0"/>
                        </a:rPr>
                        <a:t>MM7</a:t>
                      </a:r>
                      <a:endParaRPr lang="it-IT" sz="1100" b="1" dirty="0">
                        <a:effectLst/>
                        <a:latin typeface="Calibri" panose="020F0502020204030204" pitchFamily="34" charset="0"/>
                        <a:ea typeface="Calibri" panose="020F0502020204030204" pitchFamily="34" charset="0"/>
                        <a:cs typeface="Arial" panose="020B0604020202020204" pitchFamily="34" charset="0"/>
                      </a:endParaRPr>
                    </a:p>
                  </a:txBody>
                  <a:tcPr marL="65957" marR="65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just" defTabSz="914400" rtl="0" eaLnBrk="1" latinLnBrk="0" hangingPunct="1">
                        <a:lnSpc>
                          <a:spcPct val="107000"/>
                        </a:lnSpc>
                        <a:spcAft>
                          <a:spcPts val="0"/>
                        </a:spcAft>
                      </a:pPr>
                      <a:r>
                        <a:rPr lang="en-US"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MM1 65 wt.%</a:t>
                      </a:r>
                    </a:p>
                    <a:p>
                      <a:pPr marL="0" algn="just" defTabSz="914400" rtl="0" eaLnBrk="1" latinLnBrk="0" hangingPunct="1">
                        <a:lnSpc>
                          <a:spcPct val="107000"/>
                        </a:lnSpc>
                        <a:spcAft>
                          <a:spcPts val="0"/>
                        </a:spcAft>
                      </a:pPr>
                      <a:r>
                        <a:rPr lang="en-US"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DNA-1V 35 wt.%</a:t>
                      </a:r>
                      <a:endParaRPr lang="it-IT"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algn="just" defTabSz="914400" rtl="0" eaLnBrk="1" latinLnBrk="0" hangingPunct="1">
                        <a:lnSpc>
                          <a:spcPct val="107000"/>
                        </a:lnSpc>
                        <a:spcAft>
                          <a:spcPts val="0"/>
                        </a:spcAft>
                      </a:pPr>
                      <a:r>
                        <a:rPr lang="en-US"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Ilmenite 12wt.%</a:t>
                      </a:r>
                      <a:endParaRPr lang="it-IT"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5957" marR="65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lnSpc>
                          <a:spcPct val="107000"/>
                        </a:lnSpc>
                        <a:spcAft>
                          <a:spcPts val="800"/>
                        </a:spcAft>
                      </a:pPr>
                      <a:r>
                        <a:rPr lang="en-US" sz="1100" dirty="0">
                          <a:effectLst/>
                          <a:latin typeface="Calibri" panose="020F0502020204030204" pitchFamily="34" charset="0"/>
                          <a:ea typeface="Calibri" panose="020F0502020204030204" pitchFamily="34" charset="0"/>
                          <a:cs typeface="Arial" panose="020B0604020202020204" pitchFamily="34" charset="0"/>
                        </a:rPr>
                        <a:t>Represented most of the lunar regolith granulometry.</a:t>
                      </a:r>
                      <a:endParaRPr lang="it-IT" sz="11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100" dirty="0">
                          <a:effectLst/>
                          <a:latin typeface="Calibri" panose="020F0502020204030204" pitchFamily="34" charset="0"/>
                          <a:ea typeface="Calibri" panose="020F0502020204030204" pitchFamily="34" charset="0"/>
                          <a:cs typeface="Arial" panose="020B0604020202020204" pitchFamily="34" charset="0"/>
                        </a:rPr>
                        <a:t>Two different levels of average granulometry plus an average level of glass/amorphous material plus an average level of ilmenite considering the lunar mares</a:t>
                      </a:r>
                      <a:endParaRPr lang="it-IT" sz="1100" dirty="0">
                        <a:effectLst/>
                        <a:latin typeface="Calibri" panose="020F0502020204030204" pitchFamily="34" charset="0"/>
                        <a:ea typeface="Calibri" panose="020F0502020204030204" pitchFamily="34" charset="0"/>
                        <a:cs typeface="Arial" panose="020B0604020202020204" pitchFamily="34" charset="0"/>
                      </a:endParaRPr>
                    </a:p>
                  </a:txBody>
                  <a:tcPr marL="65957" marR="65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625309"/>
                  </a:ext>
                </a:extLst>
              </a:tr>
              <a:tr h="762592">
                <a:tc>
                  <a:txBody>
                    <a:bodyPr/>
                    <a:lstStyle/>
                    <a:p>
                      <a:pPr algn="just">
                        <a:lnSpc>
                          <a:spcPct val="107000"/>
                        </a:lnSpc>
                        <a:spcAft>
                          <a:spcPts val="800"/>
                        </a:spcAft>
                      </a:pPr>
                      <a:r>
                        <a:rPr lang="en-US" sz="1100" b="1" dirty="0">
                          <a:effectLst/>
                          <a:latin typeface="Calibri" panose="020F0502020204030204" pitchFamily="34" charset="0"/>
                          <a:ea typeface="Calibri" panose="020F0502020204030204" pitchFamily="34" charset="0"/>
                          <a:cs typeface="Arial" panose="020B0604020202020204" pitchFamily="34" charset="0"/>
                        </a:rPr>
                        <a:t>MM8</a:t>
                      </a:r>
                      <a:endParaRPr lang="it-IT" sz="1100" b="1" dirty="0">
                        <a:effectLst/>
                        <a:latin typeface="Calibri" panose="020F0502020204030204" pitchFamily="34" charset="0"/>
                        <a:ea typeface="Calibri" panose="020F0502020204030204" pitchFamily="34" charset="0"/>
                        <a:cs typeface="Arial" panose="020B0604020202020204" pitchFamily="34" charset="0"/>
                      </a:endParaRPr>
                    </a:p>
                  </a:txBody>
                  <a:tcPr marL="65957" marR="65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algn="just" defTabSz="914400" rtl="0" eaLnBrk="1" latinLnBrk="0" hangingPunct="1">
                        <a:lnSpc>
                          <a:spcPct val="107000"/>
                        </a:lnSpc>
                        <a:spcAft>
                          <a:spcPts val="0"/>
                        </a:spcAft>
                      </a:pPr>
                      <a:r>
                        <a:rPr lang="en-US"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MM2 65 wt.%</a:t>
                      </a:r>
                      <a:endParaRPr lang="it-IT"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algn="just" defTabSz="914400" rtl="0" eaLnBrk="1" latinLnBrk="0" hangingPunct="1">
                        <a:lnSpc>
                          <a:spcPct val="107000"/>
                        </a:lnSpc>
                        <a:spcAft>
                          <a:spcPts val="0"/>
                        </a:spcAft>
                      </a:pPr>
                      <a:r>
                        <a:rPr lang="en-US"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DNA-1 V 35wt.%</a:t>
                      </a:r>
                      <a:endParaRPr lang="it-IT"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algn="just" defTabSz="914400" rtl="0" eaLnBrk="1" latinLnBrk="0" hangingPunct="1">
                        <a:lnSpc>
                          <a:spcPct val="107000"/>
                        </a:lnSpc>
                        <a:spcAft>
                          <a:spcPts val="0"/>
                        </a:spcAft>
                      </a:pPr>
                      <a:r>
                        <a:rPr lang="en-US"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rPr>
                        <a:t>Ilmenite 12wt.%</a:t>
                      </a:r>
                      <a:endParaRPr lang="it-IT" sz="1100" kern="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5957" marR="659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804830275"/>
                  </a:ext>
                </a:extLst>
              </a:tr>
            </a:tbl>
          </a:graphicData>
        </a:graphic>
      </p:graphicFrame>
      <p:sp>
        <p:nvSpPr>
          <p:cNvPr id="9" name="TextBox 8">
            <a:extLst>
              <a:ext uri="{FF2B5EF4-FFF2-40B4-BE49-F238E27FC236}">
                <a16:creationId xmlns:a16="http://schemas.microsoft.com/office/drawing/2014/main" id="{DCF38512-8839-4BF2-A825-CAFFF29E3ED4}"/>
              </a:ext>
            </a:extLst>
          </p:cNvPr>
          <p:cNvSpPr txBox="1"/>
          <p:nvPr/>
        </p:nvSpPr>
        <p:spPr>
          <a:xfrm>
            <a:off x="1643952" y="957429"/>
            <a:ext cx="7272808" cy="625428"/>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 typeface="+mj-lt"/>
              <a:buNone/>
              <a:tabLst>
                <a:tab pos="283845" algn="l"/>
              </a:tabLst>
              <a:defRPr/>
            </a:pPr>
            <a:r>
              <a:rPr lang="en-US" sz="3200" b="1" dirty="0">
                <a:solidFill>
                  <a:schemeClr val="tx1"/>
                </a:solidFill>
                <a:effectLst/>
                <a:latin typeface="+mn-lt"/>
                <a:ea typeface="Calibri" panose="020F0502020204030204" pitchFamily="34" charset="0"/>
                <a:cs typeface="Arial" panose="020B0604020202020204" pitchFamily="34" charset="0"/>
              </a:rPr>
              <a:t>WP5: performed activities (2 of 12)</a:t>
            </a:r>
          </a:p>
        </p:txBody>
      </p:sp>
      <p:sp>
        <p:nvSpPr>
          <p:cNvPr id="10" name="Footer Placeholder 4">
            <a:extLst>
              <a:ext uri="{FF2B5EF4-FFF2-40B4-BE49-F238E27FC236}">
                <a16:creationId xmlns:a16="http://schemas.microsoft.com/office/drawing/2014/main" id="{8A168F6E-459D-424F-BB17-729170816E5B}"/>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dirty="0"/>
              <a:t>Express Procurement Plus – Microwaves heating of ISRU feedstock - MICROLITH</a:t>
            </a:r>
            <a:endParaRPr lang="it-IT" dirty="0"/>
          </a:p>
        </p:txBody>
      </p:sp>
      <p:sp>
        <p:nvSpPr>
          <p:cNvPr id="11" name="Date Placeholder 3">
            <a:extLst>
              <a:ext uri="{FF2B5EF4-FFF2-40B4-BE49-F238E27FC236}">
                <a16:creationId xmlns:a16="http://schemas.microsoft.com/office/drawing/2014/main" id="{8E6A2ACC-7B9B-4B51-AF89-738A81BD2742}"/>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dirty="0"/>
              <a:t>18/10/2022</a:t>
            </a:r>
          </a:p>
        </p:txBody>
      </p:sp>
    </p:spTree>
    <p:extLst>
      <p:ext uri="{BB962C8B-B14F-4D97-AF65-F5344CB8AC3E}">
        <p14:creationId xmlns:p14="http://schemas.microsoft.com/office/powerpoint/2010/main" val="2344622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365636F-66CC-9C4D-51D7-1E498CCE47B8}"/>
              </a:ext>
            </a:extLst>
          </p:cNvPr>
          <p:cNvSpPr txBox="1"/>
          <p:nvPr/>
        </p:nvSpPr>
        <p:spPr>
          <a:xfrm>
            <a:off x="0" y="1490346"/>
            <a:ext cx="5216236" cy="369332"/>
          </a:xfrm>
          <a:prstGeom prst="rect">
            <a:avLst/>
          </a:prstGeom>
          <a:noFill/>
        </p:spPr>
        <p:txBody>
          <a:bodyPr wrap="none" rtlCol="0">
            <a:spAutoFit/>
          </a:bodyPr>
          <a:lstStyle>
            <a:defPPr>
              <a:defRPr lang="en-US"/>
            </a:defPPr>
            <a:lvl1pPr>
              <a:defRPr b="1" i="1">
                <a:solidFill>
                  <a:srgbClr val="000066"/>
                </a:solidFill>
              </a:defRPr>
            </a:lvl1pPr>
          </a:lstStyle>
          <a:p>
            <a:r>
              <a:rPr lang="en-GB" dirty="0"/>
              <a:t>Considerations related to the lunar </a:t>
            </a:r>
            <a:r>
              <a:rPr lang="en-GB" dirty="0" err="1"/>
              <a:t>regolith</a:t>
            </a:r>
            <a:r>
              <a:rPr lang="en-GB" dirty="0"/>
              <a:t> simulant</a:t>
            </a:r>
          </a:p>
        </p:txBody>
      </p:sp>
      <p:sp>
        <p:nvSpPr>
          <p:cNvPr id="10" name="Segnaposto contenuto 1">
            <a:extLst>
              <a:ext uri="{FF2B5EF4-FFF2-40B4-BE49-F238E27FC236}">
                <a16:creationId xmlns:a16="http://schemas.microsoft.com/office/drawing/2014/main" id="{FD4ABABF-B061-0A16-87E4-10B23EBFBC3F}"/>
              </a:ext>
            </a:extLst>
          </p:cNvPr>
          <p:cNvSpPr txBox="1">
            <a:spLocks/>
          </p:cNvSpPr>
          <p:nvPr/>
        </p:nvSpPr>
        <p:spPr>
          <a:xfrm>
            <a:off x="0" y="1821970"/>
            <a:ext cx="9654362" cy="899966"/>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dirty="0"/>
              <a:t>Several missions have been planned at lunar south pole</a:t>
            </a:r>
            <a:r>
              <a:rPr lang="en-US" dirty="0">
                <a:latin typeface="Arial" panose="020B0604020202020204" pitchFamily="34" charset="0"/>
                <a:cs typeface="Arial" panose="020B0604020202020204" pitchFamily="34" charset="0"/>
              </a:rPr>
              <a:t> </a:t>
            </a:r>
            <a:r>
              <a:rPr lang="en-US" sz="2900" dirty="0"/>
              <a:t>and in such contest </a:t>
            </a:r>
            <a:r>
              <a:rPr lang="en-US" altLang="en-US" dirty="0"/>
              <a:t>the typical characteristics of the lunar </a:t>
            </a:r>
            <a:r>
              <a:rPr lang="en-US" altLang="en-US" b="1" dirty="0"/>
              <a:t>Highlands</a:t>
            </a:r>
            <a:r>
              <a:rPr lang="en-US" altLang="en-US" dirty="0"/>
              <a:t> are an important reference to be considered for ISRU processes. </a:t>
            </a:r>
            <a:endParaRPr lang="en-GB" dirty="0"/>
          </a:p>
        </p:txBody>
      </p:sp>
      <p:sp>
        <p:nvSpPr>
          <p:cNvPr id="14" name="Segnaposto contenuto 1">
            <a:extLst>
              <a:ext uri="{FF2B5EF4-FFF2-40B4-BE49-F238E27FC236}">
                <a16:creationId xmlns:a16="http://schemas.microsoft.com/office/drawing/2014/main" id="{68F7BFE8-74CF-0781-AFDA-298059EF9E14}"/>
              </a:ext>
            </a:extLst>
          </p:cNvPr>
          <p:cNvSpPr>
            <a:spLocks noGrp="1"/>
          </p:cNvSpPr>
          <p:nvPr>
            <p:ph idx="1"/>
          </p:nvPr>
        </p:nvSpPr>
        <p:spPr>
          <a:xfrm>
            <a:off x="148855" y="2530805"/>
            <a:ext cx="4774019" cy="2275111"/>
          </a:xfrm>
        </p:spPr>
        <p:txBody>
          <a:bodyPr>
            <a:normAutofit fontScale="77500" lnSpcReduction="20000"/>
          </a:bodyPr>
          <a:lstStyle/>
          <a:p>
            <a:pPr marL="0" indent="0">
              <a:lnSpc>
                <a:spcPct val="110000"/>
              </a:lnSpc>
              <a:buNone/>
            </a:pPr>
            <a:r>
              <a:rPr lang="en-US" sz="2300" b="1" dirty="0"/>
              <a:t>Relevant characteristics of lunar Highlands simulants:</a:t>
            </a:r>
          </a:p>
          <a:p>
            <a:pPr>
              <a:lnSpc>
                <a:spcPct val="110000"/>
              </a:lnSpc>
            </a:pPr>
            <a:r>
              <a:rPr lang="en-US" sz="2300" dirty="0"/>
              <a:t>Iron oxides content with Fe</a:t>
            </a:r>
            <a:r>
              <a:rPr lang="en-US" sz="2300" baseline="30000" dirty="0"/>
              <a:t>2+ </a:t>
            </a:r>
            <a:r>
              <a:rPr lang="en-US" sz="2300" dirty="0"/>
              <a:t>of about 5% by weight (microwave susceptor)</a:t>
            </a:r>
          </a:p>
          <a:p>
            <a:pPr>
              <a:lnSpc>
                <a:spcPct val="110000"/>
              </a:lnSpc>
            </a:pPr>
            <a:r>
              <a:rPr lang="en-US" sz="2300" dirty="0"/>
              <a:t>Titanium content below 1% by weight</a:t>
            </a:r>
          </a:p>
          <a:p>
            <a:pPr>
              <a:lnSpc>
                <a:spcPct val="110000"/>
              </a:lnSpc>
            </a:pPr>
            <a:r>
              <a:rPr lang="en-US" sz="2300" dirty="0"/>
              <a:t>Significant content of glassy/amorphous phase (20% by weight as average)</a:t>
            </a:r>
          </a:p>
          <a:p>
            <a:endParaRPr lang="en-GB" dirty="0"/>
          </a:p>
        </p:txBody>
      </p:sp>
      <p:graphicFrame>
        <p:nvGraphicFramePr>
          <p:cNvPr id="15" name="Tabella 14">
            <a:extLst>
              <a:ext uri="{FF2B5EF4-FFF2-40B4-BE49-F238E27FC236}">
                <a16:creationId xmlns:a16="http://schemas.microsoft.com/office/drawing/2014/main" id="{A52470FD-9468-C200-ABD2-09636760038A}"/>
              </a:ext>
            </a:extLst>
          </p:cNvPr>
          <p:cNvGraphicFramePr>
            <a:graphicFrameLocks noGrp="1"/>
          </p:cNvGraphicFramePr>
          <p:nvPr/>
        </p:nvGraphicFramePr>
        <p:xfrm>
          <a:off x="5159061" y="2621700"/>
          <a:ext cx="4627776" cy="3843129"/>
        </p:xfrm>
        <a:graphic>
          <a:graphicData uri="http://schemas.openxmlformats.org/drawingml/2006/table">
            <a:tbl>
              <a:tblPr firstRow="1" firstCol="1" bandRow="1"/>
              <a:tblGrid>
                <a:gridCol w="419031">
                  <a:extLst>
                    <a:ext uri="{9D8B030D-6E8A-4147-A177-3AD203B41FA5}">
                      <a16:colId xmlns:a16="http://schemas.microsoft.com/office/drawing/2014/main" val="2999350911"/>
                    </a:ext>
                  </a:extLst>
                </a:gridCol>
                <a:gridCol w="788882">
                  <a:extLst>
                    <a:ext uri="{9D8B030D-6E8A-4147-A177-3AD203B41FA5}">
                      <a16:colId xmlns:a16="http://schemas.microsoft.com/office/drawing/2014/main" val="3049855864"/>
                    </a:ext>
                  </a:extLst>
                </a:gridCol>
                <a:gridCol w="409469">
                  <a:extLst>
                    <a:ext uri="{9D8B030D-6E8A-4147-A177-3AD203B41FA5}">
                      <a16:colId xmlns:a16="http://schemas.microsoft.com/office/drawing/2014/main" val="3199332328"/>
                    </a:ext>
                  </a:extLst>
                </a:gridCol>
                <a:gridCol w="414232">
                  <a:extLst>
                    <a:ext uri="{9D8B030D-6E8A-4147-A177-3AD203B41FA5}">
                      <a16:colId xmlns:a16="http://schemas.microsoft.com/office/drawing/2014/main" val="3229963791"/>
                    </a:ext>
                  </a:extLst>
                </a:gridCol>
                <a:gridCol w="474556">
                  <a:extLst>
                    <a:ext uri="{9D8B030D-6E8A-4147-A177-3AD203B41FA5}">
                      <a16:colId xmlns:a16="http://schemas.microsoft.com/office/drawing/2014/main" val="3845702682"/>
                    </a:ext>
                  </a:extLst>
                </a:gridCol>
                <a:gridCol w="495194">
                  <a:extLst>
                    <a:ext uri="{9D8B030D-6E8A-4147-A177-3AD203B41FA5}">
                      <a16:colId xmlns:a16="http://schemas.microsoft.com/office/drawing/2014/main" val="843404935"/>
                    </a:ext>
                  </a:extLst>
                </a:gridCol>
                <a:gridCol w="519006">
                  <a:extLst>
                    <a:ext uri="{9D8B030D-6E8A-4147-A177-3AD203B41FA5}">
                      <a16:colId xmlns:a16="http://schemas.microsoft.com/office/drawing/2014/main" val="1041933068"/>
                    </a:ext>
                  </a:extLst>
                </a:gridCol>
                <a:gridCol w="553703">
                  <a:extLst>
                    <a:ext uri="{9D8B030D-6E8A-4147-A177-3AD203B41FA5}">
                      <a16:colId xmlns:a16="http://schemas.microsoft.com/office/drawing/2014/main" val="1446186044"/>
                    </a:ext>
                  </a:extLst>
                </a:gridCol>
                <a:gridCol w="553703">
                  <a:extLst>
                    <a:ext uri="{9D8B030D-6E8A-4147-A177-3AD203B41FA5}">
                      <a16:colId xmlns:a16="http://schemas.microsoft.com/office/drawing/2014/main" val="3748464472"/>
                    </a:ext>
                  </a:extLst>
                </a:gridCol>
              </a:tblGrid>
              <a:tr h="0">
                <a:tc>
                  <a:txBody>
                    <a:bodyPr/>
                    <a:lstStyle/>
                    <a:p>
                      <a:pPr algn="ctr">
                        <a:lnSpc>
                          <a:spcPct val="107000"/>
                        </a:lnSpc>
                        <a:spcAft>
                          <a:spcPts val="800"/>
                        </a:spcAft>
                      </a:pPr>
                      <a:r>
                        <a:rPr lang="it-IT" sz="1000" b="1" dirty="0" err="1">
                          <a:effectLst/>
                          <a:latin typeface="Calibri" panose="020F0502020204030204" pitchFamily="34" charset="0"/>
                          <a:ea typeface="Calibri" panose="020F0502020204030204" pitchFamily="34" charset="0"/>
                          <a:cs typeface="Arial" panose="020B0604020202020204" pitchFamily="34" charset="0"/>
                        </a:rPr>
                        <a:t>Oxide</a:t>
                      </a:r>
                      <a:endParaRPr lang="it-IT" sz="1000" dirty="0">
                        <a:effectLst/>
                        <a:latin typeface="Calibri" panose="020F0502020204030204" pitchFamily="34" charset="0"/>
                        <a:ea typeface="Calibri" panose="020F0502020204030204" pitchFamily="34" charset="0"/>
                        <a:cs typeface="Arial" panose="020B0604020202020204" pitchFamily="34" charset="0"/>
                      </a:endParaRP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800"/>
                        </a:spcAft>
                      </a:pPr>
                      <a:r>
                        <a:rPr lang="it-IT" sz="1000" b="1" dirty="0">
                          <a:effectLst/>
                          <a:latin typeface="Calibri" panose="020F0502020204030204" pitchFamily="34" charset="0"/>
                          <a:ea typeface="Calibri" panose="020F0502020204030204" pitchFamily="34" charset="0"/>
                          <a:cs typeface="Arial" panose="020B0604020202020204" pitchFamily="34" charset="0"/>
                        </a:rPr>
                        <a:t>Apollo 16 Samples</a:t>
                      </a:r>
                      <a:endParaRPr lang="it-IT" sz="10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it-IT" sz="1000" b="1" dirty="0" err="1">
                          <a:effectLst/>
                          <a:latin typeface="Calibri" panose="020F0502020204030204" pitchFamily="34" charset="0"/>
                          <a:ea typeface="Calibri" panose="020F0502020204030204" pitchFamily="34" charset="0"/>
                          <a:cs typeface="Arial" panose="020B0604020202020204" pitchFamily="34" charset="0"/>
                        </a:rPr>
                        <a:t>Avg</a:t>
                      </a:r>
                      <a:r>
                        <a:rPr lang="it-IT" sz="1000" b="1" dirty="0">
                          <a:effectLst/>
                          <a:latin typeface="Calibri" panose="020F0502020204030204" pitchFamily="34" charset="0"/>
                          <a:ea typeface="Calibri" panose="020F0502020204030204" pitchFamily="34" charset="0"/>
                          <a:cs typeface="Arial" panose="020B0604020202020204" pitchFamily="34" charset="0"/>
                        </a:rPr>
                        <a:t>. </a:t>
                      </a:r>
                      <a:endParaRPr lang="it-IT" sz="1000" dirty="0">
                        <a:effectLst/>
                        <a:latin typeface="Calibri" panose="020F0502020204030204" pitchFamily="34" charset="0"/>
                        <a:ea typeface="Calibri" panose="020F0502020204030204" pitchFamily="34" charset="0"/>
                        <a:cs typeface="Arial" panose="020B0604020202020204" pitchFamily="34" charset="0"/>
                      </a:endParaRP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800"/>
                        </a:spcAft>
                      </a:pPr>
                      <a:r>
                        <a:rPr lang="it-IT" sz="1000" b="1" dirty="0">
                          <a:effectLst/>
                          <a:latin typeface="Calibri" panose="020F0502020204030204" pitchFamily="34" charset="0"/>
                          <a:ea typeface="Calibri" panose="020F0502020204030204" pitchFamily="34" charset="0"/>
                          <a:cs typeface="Arial" panose="020B0604020202020204" pitchFamily="34" charset="0"/>
                        </a:rPr>
                        <a:t>OB-1</a:t>
                      </a:r>
                      <a:endParaRPr lang="it-IT" sz="1000" dirty="0">
                        <a:effectLst/>
                        <a:latin typeface="Calibri" panose="020F0502020204030204" pitchFamily="34" charset="0"/>
                        <a:ea typeface="Calibri" panose="020F0502020204030204" pitchFamily="34" charset="0"/>
                        <a:cs typeface="Arial" panose="020B0604020202020204" pitchFamily="34" charset="0"/>
                      </a:endParaRP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800"/>
                        </a:spcAft>
                      </a:pPr>
                      <a:r>
                        <a:rPr lang="it-IT" sz="1000" b="1" dirty="0">
                          <a:effectLst/>
                          <a:latin typeface="Calibri" panose="020F0502020204030204" pitchFamily="34" charset="0"/>
                          <a:ea typeface="Calibri" panose="020F0502020204030204" pitchFamily="34" charset="0"/>
                          <a:cs typeface="Arial" panose="020B0604020202020204" pitchFamily="34" charset="0"/>
                        </a:rPr>
                        <a:t>LHS-1</a:t>
                      </a:r>
                      <a:endParaRPr lang="it-IT" sz="1000" dirty="0">
                        <a:effectLst/>
                        <a:latin typeface="Calibri" panose="020F0502020204030204" pitchFamily="34" charset="0"/>
                        <a:ea typeface="Calibri" panose="020F0502020204030204" pitchFamily="34" charset="0"/>
                        <a:cs typeface="Arial" panose="020B0604020202020204" pitchFamily="34" charset="0"/>
                      </a:endParaRP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800"/>
                        </a:spcAft>
                      </a:pPr>
                      <a:r>
                        <a:rPr lang="it-IT" sz="1000" b="1" dirty="0">
                          <a:effectLst/>
                          <a:latin typeface="Calibri" panose="020F0502020204030204" pitchFamily="34" charset="0"/>
                          <a:ea typeface="Calibri" panose="020F0502020204030204" pitchFamily="34" charset="0"/>
                          <a:cs typeface="Arial" panose="020B0604020202020204" pitchFamily="34" charset="0"/>
                        </a:rPr>
                        <a:t>MLS-2</a:t>
                      </a:r>
                      <a:endParaRPr lang="it-IT" sz="1000" dirty="0">
                        <a:effectLst/>
                        <a:latin typeface="Calibri" panose="020F0502020204030204" pitchFamily="34" charset="0"/>
                        <a:ea typeface="Calibri" panose="020F0502020204030204" pitchFamily="34" charset="0"/>
                        <a:cs typeface="Arial" panose="020B0604020202020204" pitchFamily="34" charset="0"/>
                      </a:endParaRP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800"/>
                        </a:spcAft>
                      </a:pPr>
                      <a:r>
                        <a:rPr lang="it-IT" sz="1000" b="1" dirty="0">
                          <a:effectLst/>
                          <a:latin typeface="Calibri" panose="020F0502020204030204" pitchFamily="34" charset="0"/>
                          <a:ea typeface="Calibri" panose="020F0502020204030204" pitchFamily="34" charset="0"/>
                          <a:cs typeface="Arial" panose="020B0604020202020204" pitchFamily="34" charset="0"/>
                        </a:rPr>
                        <a:t>NAO-1 </a:t>
                      </a:r>
                      <a:endParaRPr lang="it-IT" sz="1000" dirty="0">
                        <a:effectLst/>
                        <a:latin typeface="Calibri" panose="020F0502020204030204" pitchFamily="34" charset="0"/>
                        <a:ea typeface="Calibri" panose="020F0502020204030204" pitchFamily="34" charset="0"/>
                        <a:cs typeface="Arial" panose="020B0604020202020204" pitchFamily="34" charset="0"/>
                      </a:endParaRP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800"/>
                        </a:spcAft>
                      </a:pPr>
                      <a:r>
                        <a:rPr lang="it-IT" sz="1000" b="1" dirty="0">
                          <a:effectLst/>
                          <a:latin typeface="Calibri" panose="020F0502020204030204" pitchFamily="34" charset="0"/>
                          <a:ea typeface="Calibri" panose="020F0502020204030204" pitchFamily="34" charset="0"/>
                          <a:cs typeface="Arial" panose="020B0604020202020204" pitchFamily="34" charset="0"/>
                        </a:rPr>
                        <a:t>NU-LHT</a:t>
                      </a:r>
                      <a:endParaRPr lang="it-IT" sz="1000" dirty="0">
                        <a:effectLst/>
                        <a:latin typeface="Calibri" panose="020F0502020204030204" pitchFamily="34" charset="0"/>
                        <a:ea typeface="Calibri" panose="020F0502020204030204" pitchFamily="34" charset="0"/>
                        <a:cs typeface="Arial" panose="020B0604020202020204" pitchFamily="34" charset="0"/>
                      </a:endParaRP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800"/>
                        </a:spcAft>
                      </a:pPr>
                      <a:r>
                        <a:rPr lang="it-IT" sz="1000" b="1" dirty="0">
                          <a:effectLst/>
                          <a:latin typeface="Calibri" panose="020F0502020204030204" pitchFamily="34" charset="0"/>
                          <a:ea typeface="Calibri" panose="020F0502020204030204" pitchFamily="34" charset="0"/>
                          <a:cs typeface="Arial" panose="020B0604020202020204" pitchFamily="34" charset="0"/>
                        </a:rPr>
                        <a:t>OPRH</a:t>
                      </a:r>
                      <a:endParaRPr lang="it-IT" sz="10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it-IT" sz="1000" dirty="0">
                          <a:effectLst/>
                          <a:latin typeface="Calibri" panose="020F0502020204030204" pitchFamily="34" charset="0"/>
                          <a:ea typeface="Calibri" panose="020F0502020204030204" pitchFamily="34" charset="0"/>
                          <a:cs typeface="Arial" panose="020B0604020202020204" pitchFamily="34" charset="0"/>
                        </a:rPr>
                        <a:t> </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800"/>
                        </a:spcAft>
                      </a:pPr>
                      <a:r>
                        <a:rPr lang="it-IT" sz="1000" b="1" dirty="0">
                          <a:effectLst/>
                          <a:latin typeface="Calibri" panose="020F0502020204030204" pitchFamily="34" charset="0"/>
                          <a:ea typeface="Calibri" panose="020F0502020204030204" pitchFamily="34" charset="0"/>
                          <a:cs typeface="Arial" panose="020B0604020202020204" pitchFamily="34" charset="0"/>
                        </a:rPr>
                        <a:t>TUBS-T </a:t>
                      </a:r>
                      <a:endParaRPr lang="it-IT" sz="1000" dirty="0">
                        <a:effectLst/>
                        <a:latin typeface="Calibri" panose="020F0502020204030204" pitchFamily="34" charset="0"/>
                        <a:ea typeface="Calibri" panose="020F0502020204030204" pitchFamily="34" charset="0"/>
                        <a:cs typeface="Arial" panose="020B0604020202020204" pitchFamily="34" charset="0"/>
                      </a:endParaRP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718670763"/>
                  </a:ext>
                </a:extLst>
              </a:tr>
              <a:tr h="216977">
                <a:tc>
                  <a:txBody>
                    <a:bodyPr/>
                    <a:lstStyle/>
                    <a:p>
                      <a:pPr algn="ctr">
                        <a:lnSpc>
                          <a:spcPct val="107000"/>
                        </a:lnSpc>
                        <a:spcAft>
                          <a:spcPts val="800"/>
                        </a:spcAft>
                      </a:pPr>
                      <a:r>
                        <a:rPr lang="it-IT" sz="1000" b="1" dirty="0">
                          <a:effectLst/>
                          <a:latin typeface="Calibri" panose="020F0502020204030204" pitchFamily="34" charset="0"/>
                          <a:ea typeface="Calibri" panose="020F0502020204030204" pitchFamily="34" charset="0"/>
                          <a:cs typeface="Arial" panose="020B0604020202020204" pitchFamily="34" charset="0"/>
                        </a:rPr>
                        <a:t>SiO2</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45.00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48.40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51.20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48.3</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43.83</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46.6</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48.00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48.71</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4976189"/>
                  </a:ext>
                </a:extLst>
              </a:tr>
              <a:tr h="216977">
                <a:tc>
                  <a:txBody>
                    <a:bodyPr/>
                    <a:lstStyle/>
                    <a:p>
                      <a:pPr algn="ctr">
                        <a:lnSpc>
                          <a:spcPct val="107000"/>
                        </a:lnSpc>
                        <a:spcAft>
                          <a:spcPts val="800"/>
                        </a:spcAft>
                      </a:pPr>
                      <a:r>
                        <a:rPr lang="it-IT" sz="1000" b="1" dirty="0">
                          <a:effectLst/>
                          <a:latin typeface="Calibri" panose="020F0502020204030204" pitchFamily="34" charset="0"/>
                          <a:ea typeface="Calibri" panose="020F0502020204030204" pitchFamily="34" charset="0"/>
                          <a:cs typeface="Arial" panose="020B0604020202020204" pitchFamily="34" charset="0"/>
                        </a:rPr>
                        <a:t>TiO2</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0.54</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0.08</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0.60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0.03</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0.77</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0.12</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0.63</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0.12</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0898479"/>
                  </a:ext>
                </a:extLst>
              </a:tr>
              <a:tr h="216977">
                <a:tc>
                  <a:txBody>
                    <a:bodyPr/>
                    <a:lstStyle/>
                    <a:p>
                      <a:pPr algn="ctr">
                        <a:lnSpc>
                          <a:spcPct val="107000"/>
                        </a:lnSpc>
                        <a:spcAft>
                          <a:spcPts val="800"/>
                        </a:spcAft>
                      </a:pPr>
                      <a:r>
                        <a:rPr lang="it-IT" sz="1000" b="1" dirty="0">
                          <a:effectLst/>
                          <a:latin typeface="Calibri" panose="020F0502020204030204" pitchFamily="34" charset="0"/>
                          <a:ea typeface="Calibri" panose="020F0502020204030204" pitchFamily="34" charset="0"/>
                          <a:cs typeface="Arial" panose="020B0604020202020204" pitchFamily="34" charset="0"/>
                        </a:rPr>
                        <a:t>Al2O3</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27.30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31.60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26.60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32.4</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25.79</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21.55</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25.00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30.33</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3091516"/>
                  </a:ext>
                </a:extLst>
              </a:tr>
              <a:tr h="216977">
                <a:tc>
                  <a:txBody>
                    <a:bodyPr/>
                    <a:lstStyle/>
                    <a:p>
                      <a:pPr algn="ctr">
                        <a:lnSpc>
                          <a:spcPct val="107000"/>
                        </a:lnSpc>
                        <a:spcAft>
                          <a:spcPts val="800"/>
                        </a:spcAft>
                      </a:pPr>
                      <a:r>
                        <a:rPr lang="it-IT" sz="1000" b="1" dirty="0" err="1">
                          <a:effectLst/>
                          <a:latin typeface="Calibri" panose="020F0502020204030204" pitchFamily="34" charset="0"/>
                          <a:ea typeface="Calibri" panose="020F0502020204030204" pitchFamily="34" charset="0"/>
                          <a:cs typeface="Arial" panose="020B0604020202020204" pitchFamily="34" charset="0"/>
                        </a:rPr>
                        <a:t>FeO</a:t>
                      </a:r>
                      <a:endParaRPr lang="it-IT" sz="1000" b="1" dirty="0">
                        <a:effectLst/>
                        <a:latin typeface="Calibri" panose="020F0502020204030204" pitchFamily="34" charset="0"/>
                        <a:ea typeface="Calibri" panose="020F0502020204030204" pitchFamily="34" charset="0"/>
                        <a:cs typeface="Arial" panose="020B0604020202020204" pitchFamily="34" charset="0"/>
                      </a:endParaRP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5.10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2.70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0.45</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3.52</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5.08</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1.05</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1965175"/>
                  </a:ext>
                </a:extLst>
              </a:tr>
              <a:tr h="327920">
                <a:tc>
                  <a:txBody>
                    <a:bodyPr/>
                    <a:lstStyle/>
                    <a:p>
                      <a:pPr algn="ctr">
                        <a:lnSpc>
                          <a:spcPct val="107000"/>
                        </a:lnSpc>
                        <a:spcAft>
                          <a:spcPts val="800"/>
                        </a:spcAft>
                      </a:pPr>
                      <a:r>
                        <a:rPr lang="it-IT" sz="1000" b="1" dirty="0">
                          <a:effectLst/>
                          <a:latin typeface="Calibri" panose="020F0502020204030204" pitchFamily="34" charset="0"/>
                          <a:ea typeface="Calibri" panose="020F0502020204030204" pitchFamily="34" charset="0"/>
                          <a:cs typeface="Arial" panose="020B0604020202020204" pitchFamily="34" charset="0"/>
                        </a:rPr>
                        <a:t>Fe2O3</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800"/>
                        </a:spcAft>
                      </a:pPr>
                      <a:r>
                        <a:rPr lang="it-IT" sz="1000" dirty="0">
                          <a:effectLst/>
                          <a:latin typeface="Calibri" panose="020F0502020204030204" pitchFamily="34" charset="0"/>
                          <a:ea typeface="Calibri" panose="020F0502020204030204" pitchFamily="34" charset="0"/>
                          <a:cs typeface="Arial" panose="020B0604020202020204" pitchFamily="34" charset="0"/>
                        </a:rPr>
                        <a:t>ND</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1.33</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2.62</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5.30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5584062"/>
                  </a:ext>
                </a:extLst>
              </a:tr>
              <a:tr h="216977">
                <a:tc>
                  <a:txBody>
                    <a:bodyPr/>
                    <a:lstStyle/>
                    <a:p>
                      <a:pPr algn="ctr">
                        <a:lnSpc>
                          <a:spcPct val="107000"/>
                        </a:lnSpc>
                        <a:spcAft>
                          <a:spcPts val="800"/>
                        </a:spcAft>
                      </a:pPr>
                      <a:r>
                        <a:rPr lang="it-IT" sz="1000" b="1" dirty="0">
                          <a:effectLst/>
                          <a:latin typeface="Calibri" panose="020F0502020204030204" pitchFamily="34" charset="0"/>
                          <a:ea typeface="Calibri" panose="020F0502020204030204" pitchFamily="34" charset="0"/>
                          <a:cs typeface="Arial" panose="020B0604020202020204" pitchFamily="34" charset="0"/>
                        </a:rPr>
                        <a:t>MgO</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5.70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0.35</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1.60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0.15</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4.93</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9.50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2.70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0.57</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8261487"/>
                  </a:ext>
                </a:extLst>
              </a:tr>
              <a:tr h="216977">
                <a:tc>
                  <a:txBody>
                    <a:bodyPr/>
                    <a:lstStyle/>
                    <a:p>
                      <a:pPr algn="ctr">
                        <a:lnSpc>
                          <a:spcPct val="107000"/>
                        </a:lnSpc>
                        <a:spcAft>
                          <a:spcPts val="800"/>
                        </a:spcAft>
                      </a:pPr>
                      <a:r>
                        <a:rPr lang="it-IT" sz="1000" b="1" dirty="0" err="1">
                          <a:effectLst/>
                          <a:latin typeface="Calibri" panose="020F0502020204030204" pitchFamily="34" charset="0"/>
                          <a:ea typeface="Calibri" panose="020F0502020204030204" pitchFamily="34" charset="0"/>
                          <a:cs typeface="Arial" panose="020B0604020202020204" pitchFamily="34" charset="0"/>
                        </a:rPr>
                        <a:t>MnO</a:t>
                      </a:r>
                      <a:endParaRPr lang="it-IT" sz="1000" b="1" dirty="0">
                        <a:effectLst/>
                        <a:latin typeface="Calibri" panose="020F0502020204030204" pitchFamily="34" charset="0"/>
                        <a:ea typeface="Calibri" panose="020F0502020204030204" pitchFamily="34" charset="0"/>
                        <a:cs typeface="Arial" panose="020B0604020202020204" pitchFamily="34" charset="0"/>
                      </a:endParaRP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0.30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&lt;0.01</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0.10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0.09</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0.09</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0.08</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0.02</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9817464"/>
                  </a:ext>
                </a:extLst>
              </a:tr>
              <a:tr h="216977">
                <a:tc>
                  <a:txBody>
                    <a:bodyPr/>
                    <a:lstStyle/>
                    <a:p>
                      <a:pPr algn="ctr">
                        <a:lnSpc>
                          <a:spcPct val="107000"/>
                        </a:lnSpc>
                        <a:spcAft>
                          <a:spcPts val="800"/>
                        </a:spcAft>
                      </a:pPr>
                      <a:r>
                        <a:rPr lang="it-IT" sz="1000" b="1" dirty="0">
                          <a:effectLst/>
                          <a:latin typeface="Calibri" panose="020F0502020204030204" pitchFamily="34" charset="0"/>
                          <a:ea typeface="Calibri" panose="020F0502020204030204" pitchFamily="34" charset="0"/>
                          <a:cs typeface="Arial" panose="020B0604020202020204" pitchFamily="34" charset="0"/>
                        </a:rPr>
                        <a:t>CaO</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15.70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15.40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12.80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16.00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15.12</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12.6</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15.00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14.57</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8094425"/>
                  </a:ext>
                </a:extLst>
              </a:tr>
              <a:tr h="216977">
                <a:tc>
                  <a:txBody>
                    <a:bodyPr/>
                    <a:lstStyle/>
                    <a:p>
                      <a:pPr algn="ctr">
                        <a:lnSpc>
                          <a:spcPct val="107000"/>
                        </a:lnSpc>
                        <a:spcAft>
                          <a:spcPts val="800"/>
                        </a:spcAft>
                      </a:pPr>
                      <a:r>
                        <a:rPr lang="it-IT" sz="1000" b="1" dirty="0">
                          <a:effectLst/>
                          <a:latin typeface="Calibri" panose="020F0502020204030204" pitchFamily="34" charset="0"/>
                          <a:ea typeface="Calibri" panose="020F0502020204030204" pitchFamily="34" charset="0"/>
                          <a:cs typeface="Arial" panose="020B0604020202020204" pitchFamily="34" charset="0"/>
                        </a:rPr>
                        <a:t>Na2O</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0.46</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2.47</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2.90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2.42</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1.41</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0.97</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2.70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3.05</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3621493"/>
                  </a:ext>
                </a:extLst>
              </a:tr>
              <a:tr h="216977">
                <a:tc>
                  <a:txBody>
                    <a:bodyPr/>
                    <a:lstStyle/>
                    <a:p>
                      <a:pPr algn="ctr">
                        <a:lnSpc>
                          <a:spcPct val="107000"/>
                        </a:lnSpc>
                        <a:spcAft>
                          <a:spcPts val="800"/>
                        </a:spcAft>
                      </a:pPr>
                      <a:r>
                        <a:rPr lang="it-IT" sz="1000" b="1" dirty="0">
                          <a:effectLst/>
                          <a:latin typeface="Calibri" panose="020F0502020204030204" pitchFamily="34" charset="0"/>
                          <a:ea typeface="Calibri" panose="020F0502020204030204" pitchFamily="34" charset="0"/>
                          <a:cs typeface="Arial" panose="020B0604020202020204" pitchFamily="34" charset="0"/>
                        </a:rPr>
                        <a:t>K2O</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0.14</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0.08</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0.50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0.06</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0.47</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0.12</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0.32</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0.22</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1402580"/>
                  </a:ext>
                </a:extLst>
              </a:tr>
              <a:tr h="216977">
                <a:tc>
                  <a:txBody>
                    <a:bodyPr/>
                    <a:lstStyle/>
                    <a:p>
                      <a:pPr algn="ctr">
                        <a:lnSpc>
                          <a:spcPct val="107000"/>
                        </a:lnSpc>
                        <a:spcAft>
                          <a:spcPts val="800"/>
                        </a:spcAft>
                      </a:pPr>
                      <a:r>
                        <a:rPr lang="it-IT" sz="1000" b="1" dirty="0">
                          <a:effectLst/>
                          <a:latin typeface="Calibri" panose="020F0502020204030204" pitchFamily="34" charset="0"/>
                          <a:ea typeface="Calibri" panose="020F0502020204030204" pitchFamily="34" charset="0"/>
                          <a:cs typeface="Arial" panose="020B0604020202020204" pitchFamily="34" charset="0"/>
                        </a:rPr>
                        <a:t>P2O5</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0.11</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&lt;0.01</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0.10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0.08</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0.07</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0.26</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5188203"/>
                  </a:ext>
                </a:extLst>
              </a:tr>
              <a:tr h="327920">
                <a:tc>
                  <a:txBody>
                    <a:bodyPr/>
                    <a:lstStyle/>
                    <a:p>
                      <a:pPr algn="ctr">
                        <a:lnSpc>
                          <a:spcPct val="107000"/>
                        </a:lnSpc>
                        <a:spcAft>
                          <a:spcPts val="800"/>
                        </a:spcAft>
                      </a:pPr>
                      <a:r>
                        <a:rPr lang="it-IT" sz="1000" b="1" dirty="0">
                          <a:effectLst/>
                          <a:latin typeface="Calibri" panose="020F0502020204030204" pitchFamily="34" charset="0"/>
                          <a:ea typeface="Calibri" panose="020F0502020204030204" pitchFamily="34" charset="0"/>
                          <a:cs typeface="Arial" panose="020B0604020202020204" pitchFamily="34" charset="0"/>
                        </a:rPr>
                        <a:t>Cr2O3</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0.33</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0.12</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0.00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4292518"/>
                  </a:ext>
                </a:extLst>
              </a:tr>
              <a:tr h="216977">
                <a:tc>
                  <a:txBody>
                    <a:bodyPr/>
                    <a:lstStyle/>
                    <a:p>
                      <a:pPr algn="ctr">
                        <a:lnSpc>
                          <a:spcPct val="107000"/>
                        </a:lnSpc>
                        <a:spcAft>
                          <a:spcPts val="800"/>
                        </a:spcAft>
                      </a:pPr>
                      <a:r>
                        <a:rPr lang="it-IT" sz="1000" b="1" dirty="0">
                          <a:effectLst/>
                          <a:latin typeface="Calibri" panose="020F0502020204030204" pitchFamily="34" charset="0"/>
                          <a:ea typeface="Calibri" panose="020F0502020204030204" pitchFamily="34" charset="0"/>
                          <a:cs typeface="Arial" panose="020B0604020202020204" pitchFamily="34" charset="0"/>
                        </a:rPr>
                        <a:t>LOI</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ND</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0.06</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0.40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1.10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2.74</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1.00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0.99</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3433633"/>
                  </a:ext>
                </a:extLst>
              </a:tr>
              <a:tr h="216977">
                <a:tc>
                  <a:txBody>
                    <a:bodyPr/>
                    <a:lstStyle/>
                    <a:p>
                      <a:pPr algn="ctr">
                        <a:lnSpc>
                          <a:spcPct val="107000"/>
                        </a:lnSpc>
                        <a:spcAft>
                          <a:spcPts val="800"/>
                        </a:spcAft>
                      </a:pPr>
                      <a:r>
                        <a:rPr lang="it-IT" sz="1000" b="1" dirty="0">
                          <a:effectLst/>
                          <a:latin typeface="Calibri" panose="020F0502020204030204" pitchFamily="34" charset="0"/>
                          <a:ea typeface="Calibri" panose="020F0502020204030204" pitchFamily="34" charset="0"/>
                          <a:cs typeface="Arial" panose="020B0604020202020204" pitchFamily="34" charset="0"/>
                        </a:rPr>
                        <a:t>Total</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07000"/>
                        </a:lnSpc>
                        <a:spcAft>
                          <a:spcPts val="800"/>
                        </a:spcAft>
                      </a:pPr>
                      <a:r>
                        <a:rPr lang="it-IT" sz="1000" dirty="0">
                          <a:effectLst/>
                          <a:latin typeface="Calibri" panose="020F0502020204030204" pitchFamily="34" charset="0"/>
                          <a:ea typeface="Calibri" panose="020F0502020204030204" pitchFamily="34" charset="0"/>
                          <a:cs typeface="Arial" panose="020B0604020202020204" pitchFamily="34" charset="0"/>
                        </a:rPr>
                        <a:t>100.08</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99.79</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99.50</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100.43</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dirty="0">
                          <a:effectLst/>
                          <a:latin typeface="Calibri" panose="020F0502020204030204" pitchFamily="34" charset="0"/>
                          <a:ea typeface="Calibri" panose="020F0502020204030204" pitchFamily="34" charset="0"/>
                          <a:cs typeface="Arial" panose="020B0604020202020204" pitchFamily="34" charset="0"/>
                        </a:rPr>
                        <a:t>99.71</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dirty="0">
                          <a:effectLst/>
                          <a:latin typeface="Calibri" panose="020F0502020204030204" pitchFamily="34" charset="0"/>
                          <a:ea typeface="Calibri" panose="020F0502020204030204" pitchFamily="34" charset="0"/>
                          <a:cs typeface="Arial" panose="020B0604020202020204" pitchFamily="34" charset="0"/>
                        </a:rPr>
                        <a:t>99.56</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a:effectLst/>
                          <a:latin typeface="Calibri" panose="020F0502020204030204" pitchFamily="34" charset="0"/>
                          <a:ea typeface="Calibri" panose="020F0502020204030204" pitchFamily="34" charset="0"/>
                          <a:cs typeface="Arial" panose="020B0604020202020204" pitchFamily="34" charset="0"/>
                        </a:rPr>
                        <a:t>100.99</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000" dirty="0">
                          <a:effectLst/>
                          <a:latin typeface="Calibri" panose="020F0502020204030204" pitchFamily="34" charset="0"/>
                          <a:ea typeface="Calibri" panose="020F0502020204030204" pitchFamily="34" charset="0"/>
                          <a:cs typeface="Arial" panose="020B0604020202020204" pitchFamily="34" charset="0"/>
                        </a:rPr>
                        <a:t>99.61</a:t>
                      </a:r>
                    </a:p>
                  </a:txBody>
                  <a:tcPr marL="44397" marR="443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3386893"/>
                  </a:ext>
                </a:extLst>
              </a:tr>
            </a:tbl>
          </a:graphicData>
        </a:graphic>
      </p:graphicFrame>
      <p:sp>
        <p:nvSpPr>
          <p:cNvPr id="17" name="Segnaposto contenuto 1">
            <a:extLst>
              <a:ext uri="{FF2B5EF4-FFF2-40B4-BE49-F238E27FC236}">
                <a16:creationId xmlns:a16="http://schemas.microsoft.com/office/drawing/2014/main" id="{0C5EAF9C-5C3E-7534-268F-C85A1D818B2A}"/>
              </a:ext>
            </a:extLst>
          </p:cNvPr>
          <p:cNvSpPr txBox="1">
            <a:spLocks/>
          </p:cNvSpPr>
          <p:nvPr/>
        </p:nvSpPr>
        <p:spPr>
          <a:xfrm>
            <a:off x="535171" y="5309448"/>
            <a:ext cx="3948289" cy="1268905"/>
          </a:xfrm>
          <a:prstGeom prst="rect">
            <a:avLst/>
          </a:prstGeom>
          <a:solidFill>
            <a:srgbClr val="FFC000"/>
          </a:solidFill>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None/>
            </a:pPr>
            <a:r>
              <a:rPr lang="en-US" sz="2900" dirty="0"/>
              <a:t>The microwave sintering process is expected to be effective also in the case of lunar Highlands. Some tests using lunar Highland simulants are recommended in the future activities. </a:t>
            </a:r>
          </a:p>
          <a:p>
            <a:endParaRPr lang="en-GB" dirty="0"/>
          </a:p>
        </p:txBody>
      </p:sp>
      <p:sp>
        <p:nvSpPr>
          <p:cNvPr id="18" name="Freccia a destra 17">
            <a:extLst>
              <a:ext uri="{FF2B5EF4-FFF2-40B4-BE49-F238E27FC236}">
                <a16:creationId xmlns:a16="http://schemas.microsoft.com/office/drawing/2014/main" id="{10F176DB-D927-2655-50FE-6FFC2D1ADDB4}"/>
              </a:ext>
            </a:extLst>
          </p:cNvPr>
          <p:cNvSpPr/>
          <p:nvPr/>
        </p:nvSpPr>
        <p:spPr>
          <a:xfrm rot="5400000">
            <a:off x="2214229" y="4686303"/>
            <a:ext cx="579476" cy="5741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6E60AFC2-BC1F-BE85-5DB8-C5FEBD16F05C}"/>
              </a:ext>
            </a:extLst>
          </p:cNvPr>
          <p:cNvSpPr txBox="1"/>
          <p:nvPr/>
        </p:nvSpPr>
        <p:spPr>
          <a:xfrm>
            <a:off x="5986131" y="2403604"/>
            <a:ext cx="4476307" cy="285335"/>
          </a:xfrm>
          <a:prstGeom prst="rect">
            <a:avLst/>
          </a:prstGeom>
          <a:noFill/>
        </p:spPr>
        <p:txBody>
          <a:bodyPr wrap="square">
            <a:spAutoFit/>
          </a:bodyPr>
          <a:lstStyle/>
          <a:p>
            <a:pPr marL="0" indent="0">
              <a:lnSpc>
                <a:spcPct val="110000"/>
              </a:lnSpc>
              <a:buNone/>
            </a:pPr>
            <a:r>
              <a:rPr lang="en-US" sz="1200" b="1" dirty="0"/>
              <a:t>Chemical characterization of lunar Highlands simulant </a:t>
            </a:r>
          </a:p>
        </p:txBody>
      </p:sp>
      <p:sp>
        <p:nvSpPr>
          <p:cNvPr id="11" name="TextBox 10">
            <a:extLst>
              <a:ext uri="{FF2B5EF4-FFF2-40B4-BE49-F238E27FC236}">
                <a16:creationId xmlns:a16="http://schemas.microsoft.com/office/drawing/2014/main" id="{CA48F1EA-879D-4795-85D2-EE98C9A56D0B}"/>
              </a:ext>
            </a:extLst>
          </p:cNvPr>
          <p:cNvSpPr txBox="1"/>
          <p:nvPr/>
        </p:nvSpPr>
        <p:spPr>
          <a:xfrm>
            <a:off x="1667015" y="986814"/>
            <a:ext cx="7272808" cy="625428"/>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 typeface="+mj-lt"/>
              <a:buNone/>
              <a:tabLst>
                <a:tab pos="283845" algn="l"/>
              </a:tabLst>
              <a:defRPr/>
            </a:pPr>
            <a:r>
              <a:rPr lang="en-US" sz="3200" b="1" dirty="0">
                <a:solidFill>
                  <a:schemeClr val="tx1"/>
                </a:solidFill>
                <a:effectLst/>
                <a:latin typeface="+mn-lt"/>
                <a:ea typeface="Calibri" panose="020F0502020204030204" pitchFamily="34" charset="0"/>
                <a:cs typeface="Arial" panose="020B0604020202020204" pitchFamily="34" charset="0"/>
              </a:rPr>
              <a:t>WP5: performed activities (3 of 12)</a:t>
            </a:r>
          </a:p>
        </p:txBody>
      </p:sp>
      <p:sp>
        <p:nvSpPr>
          <p:cNvPr id="12" name="Footer Placeholder 4">
            <a:extLst>
              <a:ext uri="{FF2B5EF4-FFF2-40B4-BE49-F238E27FC236}">
                <a16:creationId xmlns:a16="http://schemas.microsoft.com/office/drawing/2014/main" id="{9485E39A-32BB-4F1D-B500-24F82813C35D}"/>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dirty="0"/>
              <a:t>Express Procurement Plus – Microwaves heating of ISRU feedstock - MICROLITH</a:t>
            </a:r>
            <a:endParaRPr lang="it-IT" dirty="0"/>
          </a:p>
        </p:txBody>
      </p:sp>
      <p:sp>
        <p:nvSpPr>
          <p:cNvPr id="13" name="Date Placeholder 3">
            <a:extLst>
              <a:ext uri="{FF2B5EF4-FFF2-40B4-BE49-F238E27FC236}">
                <a16:creationId xmlns:a16="http://schemas.microsoft.com/office/drawing/2014/main" id="{7F937B48-3EAB-49DF-A838-C40829073E8B}"/>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dirty="0"/>
              <a:t>18/10/2022</a:t>
            </a:r>
          </a:p>
        </p:txBody>
      </p:sp>
    </p:spTree>
    <p:extLst>
      <p:ext uri="{BB962C8B-B14F-4D97-AF65-F5344CB8AC3E}">
        <p14:creationId xmlns:p14="http://schemas.microsoft.com/office/powerpoint/2010/main" val="3063754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FADAF991-6027-E498-E173-4E8782AA9875}"/>
              </a:ext>
            </a:extLst>
          </p:cNvPr>
          <p:cNvSpPr txBox="1"/>
          <p:nvPr/>
        </p:nvSpPr>
        <p:spPr>
          <a:xfrm>
            <a:off x="127591" y="1681733"/>
            <a:ext cx="5492657" cy="369332"/>
          </a:xfrm>
          <a:prstGeom prst="rect">
            <a:avLst/>
          </a:prstGeom>
          <a:noFill/>
        </p:spPr>
        <p:txBody>
          <a:bodyPr wrap="none" rtlCol="0">
            <a:spAutoFit/>
          </a:bodyPr>
          <a:lstStyle>
            <a:defPPr>
              <a:defRPr lang="en-US"/>
            </a:defPPr>
            <a:lvl1pPr>
              <a:defRPr b="1" i="1">
                <a:solidFill>
                  <a:srgbClr val="000066"/>
                </a:solidFill>
              </a:defRPr>
            </a:lvl1pPr>
          </a:lstStyle>
          <a:p>
            <a:r>
              <a:rPr lang="en-GB" dirty="0"/>
              <a:t>Considerations related to the laboratory demonstrator </a:t>
            </a:r>
          </a:p>
        </p:txBody>
      </p:sp>
      <p:sp>
        <p:nvSpPr>
          <p:cNvPr id="8" name="Segnaposto contenuto 1">
            <a:extLst>
              <a:ext uri="{FF2B5EF4-FFF2-40B4-BE49-F238E27FC236}">
                <a16:creationId xmlns:a16="http://schemas.microsoft.com/office/drawing/2014/main" id="{0007CF3E-7A9C-ACAF-7339-109ECB485108}"/>
              </a:ext>
            </a:extLst>
          </p:cNvPr>
          <p:cNvSpPr>
            <a:spLocks noGrp="1"/>
          </p:cNvSpPr>
          <p:nvPr>
            <p:ph idx="1"/>
          </p:nvPr>
        </p:nvSpPr>
        <p:spPr>
          <a:xfrm>
            <a:off x="382772" y="2179929"/>
            <a:ext cx="9399184" cy="4093280"/>
          </a:xfrm>
        </p:spPr>
        <p:txBody>
          <a:bodyPr>
            <a:noAutofit/>
          </a:bodyPr>
          <a:lstStyle/>
          <a:p>
            <a:pPr eaLnBrk="0" fontAlgn="base" hangingPunct="0">
              <a:lnSpc>
                <a:spcPct val="100000"/>
              </a:lnSpc>
              <a:spcBef>
                <a:spcPct val="0"/>
              </a:spcBef>
              <a:spcAft>
                <a:spcPct val="0"/>
              </a:spcAft>
            </a:pPr>
            <a:r>
              <a:rPr lang="en-GB" altLang="en-US" sz="1800" dirty="0"/>
              <a:t>The laboratory demonstrator has validated the feasibility of the sintering process to produce solid materials from the use of the DNA-1 lunar </a:t>
            </a:r>
            <a:r>
              <a:rPr lang="en-GB" altLang="en-US" sz="1800" dirty="0" err="1"/>
              <a:t>regolith</a:t>
            </a:r>
            <a:r>
              <a:rPr lang="en-GB" altLang="en-US" sz="1800" dirty="0"/>
              <a:t> simulant.</a:t>
            </a:r>
          </a:p>
          <a:p>
            <a:pPr marL="0" indent="0" eaLnBrk="0" fontAlgn="base" hangingPunct="0">
              <a:lnSpc>
                <a:spcPct val="100000"/>
              </a:lnSpc>
              <a:spcBef>
                <a:spcPct val="0"/>
              </a:spcBef>
              <a:spcAft>
                <a:spcPct val="0"/>
              </a:spcAft>
              <a:buNone/>
            </a:pPr>
            <a:endParaRPr lang="en-GB" altLang="en-US" sz="1800" dirty="0"/>
          </a:p>
          <a:p>
            <a:pPr eaLnBrk="0" fontAlgn="base" hangingPunct="0">
              <a:lnSpc>
                <a:spcPct val="100000"/>
              </a:lnSpc>
              <a:spcBef>
                <a:spcPct val="0"/>
              </a:spcBef>
              <a:spcAft>
                <a:spcPct val="0"/>
              </a:spcAft>
            </a:pPr>
            <a:r>
              <a:rPr lang="en-GB" altLang="en-US" sz="1800" dirty="0"/>
              <a:t>A functional sintering strategy has been reached in air, showed that a stratification is possible, obtaining samples with a considerable surface and thickness.</a:t>
            </a:r>
          </a:p>
          <a:p>
            <a:pPr eaLnBrk="0" fontAlgn="base" hangingPunct="0">
              <a:lnSpc>
                <a:spcPct val="100000"/>
              </a:lnSpc>
              <a:spcBef>
                <a:spcPct val="0"/>
              </a:spcBef>
              <a:spcAft>
                <a:spcPct val="0"/>
              </a:spcAft>
            </a:pPr>
            <a:endParaRPr lang="en-GB" altLang="en-US" sz="1800" dirty="0"/>
          </a:p>
          <a:p>
            <a:pPr eaLnBrk="0" fontAlgn="base" hangingPunct="0">
              <a:lnSpc>
                <a:spcPct val="100000"/>
              </a:lnSpc>
              <a:spcBef>
                <a:spcPct val="0"/>
              </a:spcBef>
              <a:spcAft>
                <a:spcPct val="0"/>
              </a:spcAft>
            </a:pPr>
            <a:r>
              <a:rPr lang="en-GB" sz="1800" dirty="0"/>
              <a:t>The tests performed in vacuum (at 0.01 mbar) have posed some challenges due to the Corona discharge phenomenon (relevant at the operational pressure), ultimately causing sticking problems to the antenna tip.</a:t>
            </a:r>
          </a:p>
        </p:txBody>
      </p:sp>
      <p:sp>
        <p:nvSpPr>
          <p:cNvPr id="14" name="Freccia a destra 13">
            <a:extLst>
              <a:ext uri="{FF2B5EF4-FFF2-40B4-BE49-F238E27FC236}">
                <a16:creationId xmlns:a16="http://schemas.microsoft.com/office/drawing/2014/main" id="{CB8AC9F2-1C09-DB7A-167F-B837EF4FE6A4}"/>
              </a:ext>
            </a:extLst>
          </p:cNvPr>
          <p:cNvSpPr/>
          <p:nvPr/>
        </p:nvSpPr>
        <p:spPr>
          <a:xfrm rot="5400000">
            <a:off x="4468331" y="4643773"/>
            <a:ext cx="579476" cy="5741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egnaposto contenuto 1">
            <a:extLst>
              <a:ext uri="{FF2B5EF4-FFF2-40B4-BE49-F238E27FC236}">
                <a16:creationId xmlns:a16="http://schemas.microsoft.com/office/drawing/2014/main" id="{FEC2A4BD-5534-A5B6-F6ED-DCEA6AA2EB42}"/>
              </a:ext>
            </a:extLst>
          </p:cNvPr>
          <p:cNvSpPr txBox="1">
            <a:spLocks/>
          </p:cNvSpPr>
          <p:nvPr/>
        </p:nvSpPr>
        <p:spPr>
          <a:xfrm>
            <a:off x="568171" y="5275480"/>
            <a:ext cx="8797771" cy="1292274"/>
          </a:xfrm>
          <a:prstGeom prst="rect">
            <a:avLst/>
          </a:prstGeom>
          <a:solidFill>
            <a:srgbClr val="FFC0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None/>
            </a:pPr>
            <a:r>
              <a:rPr lang="en-US" sz="1800" dirty="0"/>
              <a:t>In the future activities </a:t>
            </a:r>
            <a:r>
              <a:rPr lang="en-US" sz="1800" dirty="0">
                <a:effectLst/>
                <a:latin typeface="Calibri" panose="020F0502020204030204" pitchFamily="34" charset="0"/>
                <a:ea typeface="Calibri" panose="020F0502020204030204" pitchFamily="34" charset="0"/>
                <a:cs typeface="Arial" panose="020B0604020202020204" pitchFamily="34" charset="0"/>
              </a:rPr>
              <a:t>further developments and optimizations of the laboratory </a:t>
            </a:r>
            <a:r>
              <a:rPr lang="en-US" sz="1800" dirty="0" err="1">
                <a:effectLst/>
                <a:latin typeface="Calibri" panose="020F0502020204030204" pitchFamily="34" charset="0"/>
                <a:ea typeface="Calibri" panose="020F0502020204030204" pitchFamily="34" charset="0"/>
                <a:cs typeface="Arial" panose="020B0604020202020204" pitchFamily="34" charset="0"/>
              </a:rPr>
              <a:t>demonstator</a:t>
            </a:r>
            <a:r>
              <a:rPr lang="en-US" sz="1800" dirty="0">
                <a:effectLst/>
                <a:latin typeface="Calibri" panose="020F0502020204030204" pitchFamily="34" charset="0"/>
                <a:ea typeface="Calibri" panose="020F0502020204030204" pitchFamily="34" charset="0"/>
                <a:cs typeface="Arial" panose="020B0604020202020204" pitchFamily="34" charset="0"/>
              </a:rPr>
              <a:t> is needed to avoid the </a:t>
            </a:r>
            <a:r>
              <a:rPr lang="en-GB" sz="1800" dirty="0">
                <a:effectLst/>
                <a:latin typeface="Calibri" panose="020F0502020204030204" pitchFamily="34" charset="0"/>
                <a:ea typeface="Calibri" panose="020F0502020204030204" pitchFamily="34" charset="0"/>
                <a:cs typeface="Arial" panose="020B0604020202020204" pitchFamily="34" charset="0"/>
              </a:rPr>
              <a:t>powder sticking to the antenna tip. F</a:t>
            </a:r>
            <a:r>
              <a:rPr lang="en-US" sz="1800" dirty="0" err="1"/>
              <a:t>urther</a:t>
            </a:r>
            <a:r>
              <a:rPr lang="en-US" sz="1800" dirty="0"/>
              <a:t> tests in higher vacuum chamber are recommended to solve the problems encountered by performing the sintering process and improve the process efficiency in vacuum.</a:t>
            </a:r>
            <a:endParaRPr lang="en-GB" sz="1800" dirty="0"/>
          </a:p>
        </p:txBody>
      </p:sp>
      <p:sp>
        <p:nvSpPr>
          <p:cNvPr id="7" name="TextBox 6">
            <a:extLst>
              <a:ext uri="{FF2B5EF4-FFF2-40B4-BE49-F238E27FC236}">
                <a16:creationId xmlns:a16="http://schemas.microsoft.com/office/drawing/2014/main" id="{57278D17-8E4C-4055-A1A5-0EE4DF83C368}"/>
              </a:ext>
            </a:extLst>
          </p:cNvPr>
          <p:cNvSpPr txBox="1"/>
          <p:nvPr/>
        </p:nvSpPr>
        <p:spPr>
          <a:xfrm>
            <a:off x="1631504" y="1077570"/>
            <a:ext cx="7272808" cy="625428"/>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 typeface="+mj-lt"/>
              <a:buNone/>
              <a:tabLst>
                <a:tab pos="283845" algn="l"/>
              </a:tabLst>
              <a:defRPr/>
            </a:pPr>
            <a:r>
              <a:rPr lang="en-US" sz="3200" b="1" dirty="0">
                <a:solidFill>
                  <a:schemeClr val="tx1"/>
                </a:solidFill>
                <a:effectLst/>
                <a:latin typeface="+mn-lt"/>
                <a:ea typeface="Calibri" panose="020F0502020204030204" pitchFamily="34" charset="0"/>
                <a:cs typeface="Arial" panose="020B0604020202020204" pitchFamily="34" charset="0"/>
              </a:rPr>
              <a:t>WP5: performed activities (4 of 12)</a:t>
            </a:r>
          </a:p>
        </p:txBody>
      </p:sp>
      <p:sp>
        <p:nvSpPr>
          <p:cNvPr id="9" name="Footer Placeholder 4">
            <a:extLst>
              <a:ext uri="{FF2B5EF4-FFF2-40B4-BE49-F238E27FC236}">
                <a16:creationId xmlns:a16="http://schemas.microsoft.com/office/drawing/2014/main" id="{4926CF0C-58B9-4AF4-8569-88D5DFEE6175}"/>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dirty="0"/>
              <a:t>Express Procurement Plus – Microwaves heating of ISRU feedstock - MICROLITH</a:t>
            </a:r>
            <a:endParaRPr lang="it-IT" dirty="0"/>
          </a:p>
        </p:txBody>
      </p:sp>
      <p:sp>
        <p:nvSpPr>
          <p:cNvPr id="10" name="Date Placeholder 3">
            <a:extLst>
              <a:ext uri="{FF2B5EF4-FFF2-40B4-BE49-F238E27FC236}">
                <a16:creationId xmlns:a16="http://schemas.microsoft.com/office/drawing/2014/main" id="{A576357D-5323-4EA3-892B-56B6608CDAB5}"/>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dirty="0"/>
              <a:t>18/10/2022</a:t>
            </a:r>
          </a:p>
        </p:txBody>
      </p:sp>
    </p:spTree>
    <p:extLst>
      <p:ext uri="{BB962C8B-B14F-4D97-AF65-F5344CB8AC3E}">
        <p14:creationId xmlns:p14="http://schemas.microsoft.com/office/powerpoint/2010/main" val="588872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id="{91233824-A349-047C-7A19-D0B91EF53A4D}"/>
              </a:ext>
            </a:extLst>
          </p:cNvPr>
          <p:cNvSpPr txBox="1"/>
          <p:nvPr/>
        </p:nvSpPr>
        <p:spPr>
          <a:xfrm>
            <a:off x="0" y="1464019"/>
            <a:ext cx="3347648" cy="369332"/>
          </a:xfrm>
          <a:prstGeom prst="rect">
            <a:avLst/>
          </a:prstGeom>
          <a:noFill/>
        </p:spPr>
        <p:txBody>
          <a:bodyPr wrap="none" rtlCol="0">
            <a:spAutoFit/>
          </a:bodyPr>
          <a:lstStyle>
            <a:defPPr>
              <a:defRPr lang="en-US"/>
            </a:defPPr>
            <a:lvl1pPr>
              <a:defRPr b="1" i="1">
                <a:solidFill>
                  <a:srgbClr val="000066"/>
                </a:solidFill>
              </a:defRPr>
            </a:lvl1pPr>
          </a:lstStyle>
          <a:p>
            <a:r>
              <a:rPr lang="en-GB" dirty="0"/>
              <a:t>Development of the flight model </a:t>
            </a:r>
          </a:p>
        </p:txBody>
      </p:sp>
      <p:sp>
        <p:nvSpPr>
          <p:cNvPr id="4" name="CasellaDiTesto 3">
            <a:extLst>
              <a:ext uri="{FF2B5EF4-FFF2-40B4-BE49-F238E27FC236}">
                <a16:creationId xmlns:a16="http://schemas.microsoft.com/office/drawing/2014/main" id="{DF35B66E-CBD4-B4AB-1D41-0DD2E2841A27}"/>
              </a:ext>
            </a:extLst>
          </p:cNvPr>
          <p:cNvSpPr txBox="1"/>
          <p:nvPr/>
        </p:nvSpPr>
        <p:spPr>
          <a:xfrm>
            <a:off x="0" y="1701284"/>
            <a:ext cx="9984259" cy="646331"/>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cs typeface="Arial" panose="020B0604020202020204" pitchFamily="34" charset="0"/>
              </a:rPr>
              <a:t>The laboratory demonstrator is un-eligible as a moon demonstrator and some components shall be adapted or replaced</a:t>
            </a:r>
            <a:endParaRPr lang="en-GB" dirty="0"/>
          </a:p>
        </p:txBody>
      </p:sp>
      <p:graphicFrame>
        <p:nvGraphicFramePr>
          <p:cNvPr id="3" name="Diagramma 2">
            <a:extLst>
              <a:ext uri="{FF2B5EF4-FFF2-40B4-BE49-F238E27FC236}">
                <a16:creationId xmlns:a16="http://schemas.microsoft.com/office/drawing/2014/main" id="{7842CD36-621C-93DF-9418-7F7A0544CE4C}"/>
              </a:ext>
            </a:extLst>
          </p:cNvPr>
          <p:cNvGraphicFramePr/>
          <p:nvPr>
            <p:extLst>
              <p:ext uri="{D42A27DB-BD31-4B8C-83A1-F6EECF244321}">
                <p14:modId xmlns:p14="http://schemas.microsoft.com/office/powerpoint/2010/main" val="3989078110"/>
              </p:ext>
            </p:extLst>
          </p:nvPr>
        </p:nvGraphicFramePr>
        <p:xfrm>
          <a:off x="0" y="2351313"/>
          <a:ext cx="9949543" cy="4216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A6BE5C4A-C055-493A-A4E5-7E750E975BC0}"/>
              </a:ext>
            </a:extLst>
          </p:cNvPr>
          <p:cNvSpPr txBox="1"/>
          <p:nvPr/>
        </p:nvSpPr>
        <p:spPr>
          <a:xfrm>
            <a:off x="1673824" y="949755"/>
            <a:ext cx="7272808" cy="625428"/>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 typeface="+mj-lt"/>
              <a:buNone/>
              <a:tabLst>
                <a:tab pos="283845" algn="l"/>
              </a:tabLst>
              <a:defRPr/>
            </a:pPr>
            <a:r>
              <a:rPr lang="en-US" sz="3200" b="1" dirty="0">
                <a:solidFill>
                  <a:schemeClr val="tx1"/>
                </a:solidFill>
                <a:effectLst/>
                <a:latin typeface="+mn-lt"/>
                <a:ea typeface="Calibri" panose="020F0502020204030204" pitchFamily="34" charset="0"/>
                <a:cs typeface="Arial" panose="020B0604020202020204" pitchFamily="34" charset="0"/>
              </a:rPr>
              <a:t>WP5: performed activities (5 of 12)</a:t>
            </a:r>
          </a:p>
        </p:txBody>
      </p:sp>
      <p:sp>
        <p:nvSpPr>
          <p:cNvPr id="8" name="Footer Placeholder 4">
            <a:extLst>
              <a:ext uri="{FF2B5EF4-FFF2-40B4-BE49-F238E27FC236}">
                <a16:creationId xmlns:a16="http://schemas.microsoft.com/office/drawing/2014/main" id="{4D06510F-1341-4D1D-ACBD-ACED4ACAB13D}"/>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dirty="0"/>
              <a:t>Express Procurement Plus – Microwaves heating of ISRU feedstock - MICROLITH</a:t>
            </a:r>
            <a:endParaRPr lang="it-IT" dirty="0"/>
          </a:p>
        </p:txBody>
      </p:sp>
      <p:sp>
        <p:nvSpPr>
          <p:cNvPr id="9" name="Date Placeholder 3">
            <a:extLst>
              <a:ext uri="{FF2B5EF4-FFF2-40B4-BE49-F238E27FC236}">
                <a16:creationId xmlns:a16="http://schemas.microsoft.com/office/drawing/2014/main" id="{DBC3ECE0-655D-4CFB-9480-2E78644892AA}"/>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dirty="0"/>
              <a:t>18/10/2022</a:t>
            </a:r>
          </a:p>
        </p:txBody>
      </p:sp>
    </p:spTree>
    <p:extLst>
      <p:ext uri="{BB962C8B-B14F-4D97-AF65-F5344CB8AC3E}">
        <p14:creationId xmlns:p14="http://schemas.microsoft.com/office/powerpoint/2010/main" val="2637046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BAA36016-9E9F-1489-7A38-8A8B06CA3675}"/>
              </a:ext>
            </a:extLst>
          </p:cNvPr>
          <p:cNvSpPr txBox="1"/>
          <p:nvPr/>
        </p:nvSpPr>
        <p:spPr>
          <a:xfrm>
            <a:off x="127591" y="1681733"/>
            <a:ext cx="9411423" cy="369332"/>
          </a:xfrm>
          <a:prstGeom prst="rect">
            <a:avLst/>
          </a:prstGeom>
          <a:noFill/>
        </p:spPr>
        <p:txBody>
          <a:bodyPr wrap="none" rtlCol="0">
            <a:spAutoFit/>
          </a:bodyPr>
          <a:lstStyle>
            <a:defPPr>
              <a:defRPr lang="en-US"/>
            </a:defPPr>
            <a:lvl1pPr>
              <a:defRPr b="1" i="1">
                <a:solidFill>
                  <a:srgbClr val="000066"/>
                </a:solidFill>
              </a:defRPr>
            </a:lvl1pPr>
          </a:lstStyle>
          <a:p>
            <a:r>
              <a:rPr lang="en-GB" dirty="0"/>
              <a:t>Development of the flight model: Nanoracks </a:t>
            </a:r>
            <a:r>
              <a:rPr lang="en-GB" dirty="0" err="1"/>
              <a:t>BlackBox</a:t>
            </a:r>
            <a:r>
              <a:rPr lang="en-GB" dirty="0"/>
              <a:t> to accommodate the Moon demonstrator  </a:t>
            </a:r>
          </a:p>
        </p:txBody>
      </p:sp>
      <p:pic>
        <p:nvPicPr>
          <p:cNvPr id="6" name="Immagine 5">
            <a:extLst>
              <a:ext uri="{FF2B5EF4-FFF2-40B4-BE49-F238E27FC236}">
                <a16:creationId xmlns:a16="http://schemas.microsoft.com/office/drawing/2014/main" id="{116E059B-A1DA-0E97-D45C-BCFC506ED13E}"/>
              </a:ext>
            </a:extLst>
          </p:cNvPr>
          <p:cNvPicPr>
            <a:picLocks noChangeAspect="1"/>
          </p:cNvPicPr>
          <p:nvPr/>
        </p:nvPicPr>
        <p:blipFill>
          <a:blip r:embed="rId3"/>
          <a:stretch>
            <a:fillRect/>
          </a:stretch>
        </p:blipFill>
        <p:spPr>
          <a:xfrm>
            <a:off x="370114" y="2458357"/>
            <a:ext cx="3896170" cy="2964185"/>
          </a:xfrm>
          <a:prstGeom prst="rect">
            <a:avLst/>
          </a:prstGeom>
          <a:ln w="3175">
            <a:solidFill>
              <a:schemeClr val="tx1"/>
            </a:solidFill>
          </a:ln>
        </p:spPr>
      </p:pic>
      <p:sp>
        <p:nvSpPr>
          <p:cNvPr id="7" name="Segnaposto contenuto 1">
            <a:extLst>
              <a:ext uri="{FF2B5EF4-FFF2-40B4-BE49-F238E27FC236}">
                <a16:creationId xmlns:a16="http://schemas.microsoft.com/office/drawing/2014/main" id="{345EF5D7-6665-CBA9-3D44-B81DF4463502}"/>
              </a:ext>
            </a:extLst>
          </p:cNvPr>
          <p:cNvSpPr>
            <a:spLocks noGrp="1"/>
          </p:cNvSpPr>
          <p:nvPr>
            <p:ph idx="1"/>
          </p:nvPr>
        </p:nvSpPr>
        <p:spPr>
          <a:xfrm>
            <a:off x="4644825" y="2204986"/>
            <a:ext cx="5338405" cy="4373614"/>
          </a:xfrm>
        </p:spPr>
        <p:txBody>
          <a:bodyPr>
            <a:noAutofit/>
          </a:bodyPr>
          <a:lstStyle/>
          <a:p>
            <a:pPr marL="0" indent="0" eaLnBrk="0" fontAlgn="base" hangingPunct="0">
              <a:lnSpc>
                <a:spcPct val="100000"/>
              </a:lnSpc>
              <a:spcBef>
                <a:spcPct val="0"/>
              </a:spcBef>
              <a:spcAft>
                <a:spcPct val="0"/>
              </a:spcAft>
              <a:buNone/>
            </a:pPr>
            <a:r>
              <a:rPr lang="en-GB" altLang="en-US" sz="1800" b="1" dirty="0" err="1"/>
              <a:t>BlackBox</a:t>
            </a:r>
            <a:r>
              <a:rPr lang="en-GB" altLang="en-US" sz="1800" b="1" dirty="0"/>
              <a:t> features for the Moon payload</a:t>
            </a:r>
          </a:p>
          <a:p>
            <a:pPr marL="0" indent="0" eaLnBrk="0" fontAlgn="base" hangingPunct="0">
              <a:lnSpc>
                <a:spcPct val="100000"/>
              </a:lnSpc>
              <a:spcBef>
                <a:spcPct val="0"/>
              </a:spcBef>
              <a:spcAft>
                <a:spcPct val="0"/>
              </a:spcAft>
              <a:buNone/>
            </a:pPr>
            <a:endParaRPr lang="en-GB" altLang="en-US" sz="1800" dirty="0"/>
          </a:p>
          <a:p>
            <a:pPr eaLnBrk="0" fontAlgn="base" hangingPunct="0">
              <a:lnSpc>
                <a:spcPct val="100000"/>
              </a:lnSpc>
              <a:spcBef>
                <a:spcPct val="0"/>
              </a:spcBef>
              <a:spcAft>
                <a:spcPct val="0"/>
              </a:spcAft>
            </a:pPr>
            <a:r>
              <a:rPr lang="en-GB" altLang="en-US" sz="1800" dirty="0"/>
              <a:t>Case materials more suitable for the Moon environment (e.g., AA 7075)</a:t>
            </a:r>
          </a:p>
          <a:p>
            <a:pPr eaLnBrk="0" fontAlgn="base" hangingPunct="0">
              <a:lnSpc>
                <a:spcPct val="100000"/>
              </a:lnSpc>
              <a:spcBef>
                <a:spcPct val="0"/>
              </a:spcBef>
              <a:spcAft>
                <a:spcPct val="0"/>
              </a:spcAft>
            </a:pPr>
            <a:endParaRPr lang="en-GB" altLang="en-US" sz="1800" dirty="0"/>
          </a:p>
          <a:p>
            <a:pPr eaLnBrk="0" fontAlgn="base" hangingPunct="0">
              <a:lnSpc>
                <a:spcPct val="100000"/>
              </a:lnSpc>
              <a:spcBef>
                <a:spcPct val="0"/>
              </a:spcBef>
              <a:spcAft>
                <a:spcPct val="0"/>
              </a:spcAft>
            </a:pPr>
            <a:r>
              <a:rPr lang="en-GB" altLang="en-US" sz="1800" dirty="0"/>
              <a:t>Design of a proper thermal control considering the Moon environment</a:t>
            </a:r>
          </a:p>
          <a:p>
            <a:pPr eaLnBrk="0" fontAlgn="base" hangingPunct="0">
              <a:lnSpc>
                <a:spcPct val="100000"/>
              </a:lnSpc>
              <a:spcBef>
                <a:spcPct val="0"/>
              </a:spcBef>
              <a:spcAft>
                <a:spcPct val="0"/>
              </a:spcAft>
            </a:pPr>
            <a:endParaRPr lang="en-GB" altLang="en-US" sz="1800" dirty="0"/>
          </a:p>
          <a:p>
            <a:pPr eaLnBrk="0" fontAlgn="base" hangingPunct="0">
              <a:lnSpc>
                <a:spcPct val="100000"/>
              </a:lnSpc>
              <a:spcBef>
                <a:spcPct val="0"/>
              </a:spcBef>
              <a:spcAft>
                <a:spcPct val="0"/>
              </a:spcAft>
            </a:pPr>
            <a:r>
              <a:rPr lang="en-GB" altLang="en-US" sz="1800" dirty="0"/>
              <a:t>Reconsideration of electrical and mechanical interfaces (e.g., 24-28 VDC power ports) </a:t>
            </a:r>
          </a:p>
          <a:p>
            <a:pPr eaLnBrk="0" fontAlgn="base" hangingPunct="0">
              <a:lnSpc>
                <a:spcPct val="100000"/>
              </a:lnSpc>
              <a:spcBef>
                <a:spcPct val="0"/>
              </a:spcBef>
              <a:spcAft>
                <a:spcPct val="0"/>
              </a:spcAft>
            </a:pPr>
            <a:endParaRPr lang="en-GB" altLang="en-US" sz="1800" dirty="0"/>
          </a:p>
          <a:p>
            <a:pPr eaLnBrk="0" fontAlgn="base" hangingPunct="0">
              <a:lnSpc>
                <a:spcPct val="100000"/>
              </a:lnSpc>
              <a:spcBef>
                <a:spcPct val="0"/>
              </a:spcBef>
              <a:spcAft>
                <a:spcPct val="0"/>
              </a:spcAft>
            </a:pPr>
            <a:r>
              <a:rPr lang="en-GB" altLang="en-US" sz="1800" dirty="0"/>
              <a:t>Implementation of a computing system and data storage (e.g., Single Board Computer)</a:t>
            </a:r>
          </a:p>
          <a:p>
            <a:pPr eaLnBrk="0" fontAlgn="base" hangingPunct="0">
              <a:lnSpc>
                <a:spcPct val="100000"/>
              </a:lnSpc>
              <a:spcBef>
                <a:spcPct val="0"/>
              </a:spcBef>
              <a:spcAft>
                <a:spcPct val="0"/>
              </a:spcAft>
            </a:pPr>
            <a:endParaRPr lang="it-IT" altLang="en-US" sz="1800" dirty="0"/>
          </a:p>
          <a:p>
            <a:pPr eaLnBrk="0" fontAlgn="base" hangingPunct="0">
              <a:lnSpc>
                <a:spcPct val="100000"/>
              </a:lnSpc>
              <a:spcBef>
                <a:spcPct val="0"/>
              </a:spcBef>
              <a:spcAft>
                <a:spcPct val="0"/>
              </a:spcAft>
            </a:pPr>
            <a:r>
              <a:rPr lang="en-US" altLang="en-US" sz="1800" dirty="0"/>
              <a:t>Reconsideration of volume and mass of the </a:t>
            </a:r>
            <a:r>
              <a:rPr lang="en-US" altLang="en-US" sz="1800" dirty="0" err="1"/>
              <a:t>BlackBox</a:t>
            </a:r>
            <a:endParaRPr lang="en-US" altLang="en-US" sz="1800" dirty="0"/>
          </a:p>
          <a:p>
            <a:pPr eaLnBrk="0" fontAlgn="base" hangingPunct="0">
              <a:lnSpc>
                <a:spcPct val="100000"/>
              </a:lnSpc>
              <a:spcBef>
                <a:spcPct val="0"/>
              </a:spcBef>
              <a:spcAft>
                <a:spcPct val="0"/>
              </a:spcAft>
            </a:pPr>
            <a:endParaRPr lang="it-IT" altLang="en-US" sz="1800" dirty="0"/>
          </a:p>
          <a:p>
            <a:pPr eaLnBrk="0" fontAlgn="base" hangingPunct="0">
              <a:lnSpc>
                <a:spcPct val="100000"/>
              </a:lnSpc>
              <a:spcBef>
                <a:spcPct val="0"/>
              </a:spcBef>
              <a:spcAft>
                <a:spcPct val="0"/>
              </a:spcAft>
            </a:pPr>
            <a:endParaRPr lang="it-IT" altLang="en-US" sz="1800" dirty="0"/>
          </a:p>
          <a:p>
            <a:pPr eaLnBrk="0" fontAlgn="base" hangingPunct="0">
              <a:lnSpc>
                <a:spcPct val="100000"/>
              </a:lnSpc>
              <a:spcBef>
                <a:spcPct val="0"/>
              </a:spcBef>
              <a:spcAft>
                <a:spcPct val="0"/>
              </a:spcAft>
            </a:pPr>
            <a:endParaRPr lang="it-IT" altLang="en-US" sz="1800" dirty="0"/>
          </a:p>
          <a:p>
            <a:pPr eaLnBrk="0" fontAlgn="base" hangingPunct="0">
              <a:lnSpc>
                <a:spcPct val="100000"/>
              </a:lnSpc>
              <a:spcBef>
                <a:spcPct val="0"/>
              </a:spcBef>
              <a:spcAft>
                <a:spcPct val="0"/>
              </a:spcAft>
            </a:pPr>
            <a:endParaRPr lang="it-IT" altLang="en-US" sz="1800" dirty="0"/>
          </a:p>
          <a:p>
            <a:pPr eaLnBrk="0" fontAlgn="base" hangingPunct="0">
              <a:lnSpc>
                <a:spcPct val="100000"/>
              </a:lnSpc>
              <a:spcBef>
                <a:spcPct val="0"/>
              </a:spcBef>
              <a:spcAft>
                <a:spcPct val="0"/>
              </a:spcAft>
            </a:pPr>
            <a:endParaRPr lang="it-IT" altLang="en-US" sz="1800" dirty="0"/>
          </a:p>
          <a:p>
            <a:pPr eaLnBrk="0" fontAlgn="base" hangingPunct="0">
              <a:lnSpc>
                <a:spcPct val="100000"/>
              </a:lnSpc>
              <a:spcBef>
                <a:spcPct val="0"/>
              </a:spcBef>
              <a:spcAft>
                <a:spcPct val="0"/>
              </a:spcAft>
            </a:pPr>
            <a:endParaRPr lang="en-GB" altLang="en-US" sz="1800" dirty="0"/>
          </a:p>
        </p:txBody>
      </p:sp>
      <p:sp>
        <p:nvSpPr>
          <p:cNvPr id="8" name="CasellaDiTesto 7">
            <a:extLst>
              <a:ext uri="{FF2B5EF4-FFF2-40B4-BE49-F238E27FC236}">
                <a16:creationId xmlns:a16="http://schemas.microsoft.com/office/drawing/2014/main" id="{C94B0FFA-CD5A-AF9D-AC6D-98AFD33B1664}"/>
              </a:ext>
            </a:extLst>
          </p:cNvPr>
          <p:cNvSpPr txBox="1"/>
          <p:nvPr/>
        </p:nvSpPr>
        <p:spPr>
          <a:xfrm>
            <a:off x="1159328" y="2168460"/>
            <a:ext cx="6096000" cy="338554"/>
          </a:xfrm>
          <a:prstGeom prst="rect">
            <a:avLst/>
          </a:prstGeom>
          <a:noFill/>
        </p:spPr>
        <p:txBody>
          <a:bodyPr wrap="square">
            <a:spAutoFit/>
          </a:bodyPr>
          <a:lstStyle/>
          <a:p>
            <a:r>
              <a:rPr lang="it-IT" sz="1600" b="1" dirty="0">
                <a:effectLst/>
                <a:latin typeface="Calibri" panose="020F0502020204030204" pitchFamily="34" charset="0"/>
                <a:ea typeface="Calibri" panose="020F0502020204030204" pitchFamily="34" charset="0"/>
                <a:cs typeface="Arial" panose="020B0604020202020204" pitchFamily="34" charset="0"/>
              </a:rPr>
              <a:t>Nanoracks </a:t>
            </a:r>
            <a:r>
              <a:rPr lang="it-IT" sz="1600" b="1" dirty="0" err="1">
                <a:effectLst/>
                <a:latin typeface="Calibri" panose="020F0502020204030204" pitchFamily="34" charset="0"/>
                <a:ea typeface="Calibri" panose="020F0502020204030204" pitchFamily="34" charset="0"/>
                <a:cs typeface="Arial" panose="020B0604020202020204" pitchFamily="34" charset="0"/>
              </a:rPr>
              <a:t>BlackBox</a:t>
            </a:r>
            <a:r>
              <a:rPr lang="it-IT" sz="1600" b="1" dirty="0">
                <a:effectLst/>
                <a:latin typeface="Calibri" panose="020F0502020204030204" pitchFamily="34" charset="0"/>
                <a:ea typeface="Calibri" panose="020F0502020204030204" pitchFamily="34" charset="0"/>
                <a:cs typeface="Arial" panose="020B0604020202020204" pitchFamily="34" charset="0"/>
              </a:rPr>
              <a:t> </a:t>
            </a:r>
            <a:endParaRPr lang="en-GB" sz="1600" b="1" dirty="0"/>
          </a:p>
        </p:txBody>
      </p:sp>
      <p:sp>
        <p:nvSpPr>
          <p:cNvPr id="10" name="CasellaDiTesto 9">
            <a:extLst>
              <a:ext uri="{FF2B5EF4-FFF2-40B4-BE49-F238E27FC236}">
                <a16:creationId xmlns:a16="http://schemas.microsoft.com/office/drawing/2014/main" id="{BF3A90C4-C5F6-CDFE-4DCD-464F3E27A78A}"/>
              </a:ext>
            </a:extLst>
          </p:cNvPr>
          <p:cNvSpPr txBox="1"/>
          <p:nvPr/>
        </p:nvSpPr>
        <p:spPr>
          <a:xfrm>
            <a:off x="272143" y="5354822"/>
            <a:ext cx="4299857" cy="1300549"/>
          </a:xfrm>
          <a:prstGeom prst="rect">
            <a:avLst/>
          </a:prstGeom>
          <a:noFill/>
        </p:spPr>
        <p:txBody>
          <a:bodyPr wrap="square">
            <a:spAutoFit/>
          </a:bodyPr>
          <a:lstStyle/>
          <a:p>
            <a:pPr lvl="0" algn="just">
              <a:lnSpc>
                <a:spcPct val="107000"/>
              </a:lnSpc>
            </a:pPr>
            <a:r>
              <a:rPr lang="en-GB" b="1" dirty="0" err="1">
                <a:latin typeface="Calibri" panose="020F0502020204030204" pitchFamily="34" charset="0"/>
                <a:ea typeface="Calibri" panose="020F0502020204030204" pitchFamily="34" charset="0"/>
                <a:cs typeface="Arial" panose="020B0604020202020204" pitchFamily="34" charset="0"/>
              </a:rPr>
              <a:t>BlackBox</a:t>
            </a:r>
            <a:r>
              <a:rPr lang="en-GB" b="1" dirty="0">
                <a:latin typeface="Calibri" panose="020F0502020204030204" pitchFamily="34" charset="0"/>
                <a:ea typeface="Calibri" panose="020F0502020204030204" pitchFamily="34" charset="0"/>
                <a:cs typeface="Arial" panose="020B0604020202020204" pitchFamily="34" charset="0"/>
              </a:rPr>
              <a:t> current features</a:t>
            </a:r>
            <a:endParaRPr lang="en-GB" sz="18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n-GB" sz="1400" dirty="0"/>
              <a:t>USB 3.0 ports</a:t>
            </a:r>
            <a:endParaRPr lang="it-IT" sz="1400" dirty="0"/>
          </a:p>
          <a:p>
            <a:pPr marL="342900" lvl="0" indent="-342900" algn="just">
              <a:lnSpc>
                <a:spcPct val="107000"/>
              </a:lnSpc>
              <a:buFont typeface="Symbol" panose="05050102010706020507" pitchFamily="18" charset="2"/>
              <a:buChar char=""/>
            </a:pPr>
            <a:r>
              <a:rPr lang="en-GB" sz="1400" dirty="0"/>
              <a:t>5VDC 5A  and 12 VDC 3A power ports</a:t>
            </a:r>
          </a:p>
          <a:p>
            <a:pPr marL="342900" lvl="0" indent="-342900" algn="just">
              <a:lnSpc>
                <a:spcPct val="107000"/>
              </a:lnSpc>
              <a:buFont typeface="Symbol" panose="05050102010706020507" pitchFamily="18" charset="2"/>
              <a:buChar char=""/>
            </a:pPr>
            <a:r>
              <a:rPr lang="it-IT" sz="1400" dirty="0" err="1"/>
              <a:t>Cooling</a:t>
            </a:r>
            <a:r>
              <a:rPr lang="it-IT" sz="1400" dirty="0"/>
              <a:t> air </a:t>
            </a:r>
            <a:r>
              <a:rPr lang="it-IT" sz="1400" dirty="0" err="1"/>
              <a:t>interface</a:t>
            </a:r>
            <a:endParaRPr lang="it-IT" sz="1400" dirty="0"/>
          </a:p>
          <a:p>
            <a:pPr marL="342900" lvl="0" indent="-342900" algn="just">
              <a:lnSpc>
                <a:spcPct val="107000"/>
              </a:lnSpc>
              <a:spcAft>
                <a:spcPts val="800"/>
              </a:spcAft>
              <a:buFont typeface="Symbol" panose="05050102010706020507" pitchFamily="18" charset="2"/>
              <a:buChar char=""/>
            </a:pPr>
            <a:r>
              <a:rPr lang="en-GB" sz="1400" dirty="0"/>
              <a:t>Volume of ca. 34 </a:t>
            </a:r>
            <a:r>
              <a:rPr lang="en-GB" sz="1400" dirty="0" err="1"/>
              <a:t>liters</a:t>
            </a:r>
            <a:endParaRPr lang="it-IT" sz="1400" dirty="0"/>
          </a:p>
        </p:txBody>
      </p:sp>
      <p:sp>
        <p:nvSpPr>
          <p:cNvPr id="9" name="TextBox 8">
            <a:extLst>
              <a:ext uri="{FF2B5EF4-FFF2-40B4-BE49-F238E27FC236}">
                <a16:creationId xmlns:a16="http://schemas.microsoft.com/office/drawing/2014/main" id="{4A8C3306-25CA-4B4C-9B29-AB4F37C248D0}"/>
              </a:ext>
            </a:extLst>
          </p:cNvPr>
          <p:cNvSpPr txBox="1"/>
          <p:nvPr/>
        </p:nvSpPr>
        <p:spPr>
          <a:xfrm>
            <a:off x="1631504" y="1077570"/>
            <a:ext cx="7272808" cy="625428"/>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 typeface="+mj-lt"/>
              <a:buNone/>
              <a:tabLst>
                <a:tab pos="283845" algn="l"/>
              </a:tabLst>
              <a:defRPr/>
            </a:pPr>
            <a:r>
              <a:rPr lang="en-US" sz="3200" b="1" dirty="0">
                <a:solidFill>
                  <a:schemeClr val="tx1"/>
                </a:solidFill>
                <a:effectLst/>
                <a:latin typeface="+mn-lt"/>
                <a:ea typeface="Calibri" panose="020F0502020204030204" pitchFamily="34" charset="0"/>
                <a:cs typeface="Arial" panose="020B0604020202020204" pitchFamily="34" charset="0"/>
              </a:rPr>
              <a:t>WP5: performed activities (6 of 12)</a:t>
            </a:r>
          </a:p>
        </p:txBody>
      </p:sp>
      <p:sp>
        <p:nvSpPr>
          <p:cNvPr id="11" name="Footer Placeholder 4">
            <a:extLst>
              <a:ext uri="{FF2B5EF4-FFF2-40B4-BE49-F238E27FC236}">
                <a16:creationId xmlns:a16="http://schemas.microsoft.com/office/drawing/2014/main" id="{5B862AB7-A72D-4684-9BED-6BF6AF3D96F1}"/>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dirty="0"/>
              <a:t>Express Procurement Plus – Microwaves heating of ISRU feedstock - MICROLITH</a:t>
            </a:r>
            <a:endParaRPr lang="it-IT" dirty="0"/>
          </a:p>
        </p:txBody>
      </p:sp>
      <p:sp>
        <p:nvSpPr>
          <p:cNvPr id="12" name="Date Placeholder 3">
            <a:extLst>
              <a:ext uri="{FF2B5EF4-FFF2-40B4-BE49-F238E27FC236}">
                <a16:creationId xmlns:a16="http://schemas.microsoft.com/office/drawing/2014/main" id="{1CF2DB6B-918A-411E-A94C-684CB84C781D}"/>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dirty="0"/>
              <a:t>18/10/2022</a:t>
            </a:r>
          </a:p>
        </p:txBody>
      </p:sp>
    </p:spTree>
    <p:extLst>
      <p:ext uri="{BB962C8B-B14F-4D97-AF65-F5344CB8AC3E}">
        <p14:creationId xmlns:p14="http://schemas.microsoft.com/office/powerpoint/2010/main" val="26879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480CB1FB-0FEE-C6A3-3C8E-751F46757D56}"/>
              </a:ext>
            </a:extLst>
          </p:cNvPr>
          <p:cNvSpPr txBox="1"/>
          <p:nvPr/>
        </p:nvSpPr>
        <p:spPr>
          <a:xfrm>
            <a:off x="106325" y="1516976"/>
            <a:ext cx="3905236" cy="464871"/>
          </a:xfrm>
          <a:prstGeom prst="rect">
            <a:avLst/>
          </a:prstGeom>
          <a:noFill/>
        </p:spPr>
        <p:txBody>
          <a:bodyPr wrap="none" rtlCol="0">
            <a:spAutoFit/>
          </a:bodyPr>
          <a:lstStyle>
            <a:defPPr>
              <a:defRPr lang="en-US"/>
            </a:defPPr>
            <a:lvl1pPr>
              <a:defRPr b="1" i="1">
                <a:solidFill>
                  <a:srgbClr val="000066"/>
                </a:solidFill>
              </a:defRPr>
            </a:lvl1pPr>
          </a:lstStyle>
          <a:p>
            <a:pPr algn="just">
              <a:lnSpc>
                <a:spcPct val="150000"/>
              </a:lnSpc>
            </a:pPr>
            <a:r>
              <a:rPr lang="en-GB" sz="1800" dirty="0"/>
              <a:t>Lunar missions and future perspectives</a:t>
            </a:r>
          </a:p>
        </p:txBody>
      </p:sp>
      <p:sp>
        <p:nvSpPr>
          <p:cNvPr id="6" name="Segnaposto contenuto 5">
            <a:extLst>
              <a:ext uri="{FF2B5EF4-FFF2-40B4-BE49-F238E27FC236}">
                <a16:creationId xmlns:a16="http://schemas.microsoft.com/office/drawing/2014/main" id="{97402BB4-5D4B-85E6-92F6-5ADA156A8C8F}"/>
              </a:ext>
            </a:extLst>
          </p:cNvPr>
          <p:cNvSpPr>
            <a:spLocks noGrp="1"/>
          </p:cNvSpPr>
          <p:nvPr>
            <p:ph idx="1"/>
          </p:nvPr>
        </p:nvSpPr>
        <p:spPr>
          <a:xfrm>
            <a:off x="299712" y="2395225"/>
            <a:ext cx="9167673" cy="3960969"/>
          </a:xfrm>
        </p:spPr>
        <p:txBody>
          <a:bodyPr>
            <a:normAutofit/>
          </a:bodyPr>
          <a:lstStyle/>
          <a:p>
            <a:pPr marL="0" indent="0">
              <a:buNone/>
            </a:pPr>
            <a:r>
              <a:rPr lang="en-US" sz="1800" dirty="0"/>
              <a:t>Both institutional and commercial lunar missions have been planned and some of them are relevant for the development of the flight model. They can allow to:</a:t>
            </a:r>
          </a:p>
          <a:p>
            <a:pPr marL="0" indent="0">
              <a:buNone/>
            </a:pPr>
            <a:endParaRPr lang="en-GB" sz="1800" dirty="0"/>
          </a:p>
          <a:p>
            <a:r>
              <a:rPr lang="en-GB" sz="1800" dirty="0"/>
              <a:t>know more about lunar </a:t>
            </a:r>
            <a:r>
              <a:rPr lang="en-GB" sz="1800" dirty="0" err="1"/>
              <a:t>regolith</a:t>
            </a:r>
            <a:r>
              <a:rPr lang="en-GB" sz="1800" dirty="0"/>
              <a:t> features (e.g., chemical and physical composition, </a:t>
            </a:r>
            <a:r>
              <a:rPr lang="en-GB" sz="1800" dirty="0" err="1"/>
              <a:t>regolith</a:t>
            </a:r>
            <a:r>
              <a:rPr lang="en-GB" sz="1800" dirty="0"/>
              <a:t> sticking issue, etc.)</a:t>
            </a:r>
          </a:p>
          <a:p>
            <a:endParaRPr lang="en-GB" sz="1800" dirty="0"/>
          </a:p>
          <a:p>
            <a:r>
              <a:rPr lang="en-GB" sz="1800" dirty="0"/>
              <a:t>know more about technologies for the collection of lunar </a:t>
            </a:r>
            <a:r>
              <a:rPr lang="en-GB" sz="1800" dirty="0" err="1"/>
              <a:t>regolith</a:t>
            </a:r>
            <a:endParaRPr lang="en-GB" sz="1800" dirty="0"/>
          </a:p>
          <a:p>
            <a:pPr marL="0" indent="0">
              <a:buNone/>
            </a:pPr>
            <a:endParaRPr lang="en-GB" sz="1800" dirty="0"/>
          </a:p>
          <a:p>
            <a:r>
              <a:rPr lang="en-GB" sz="1800" dirty="0"/>
              <a:t> find a potential opportunity to accommodate the flight model </a:t>
            </a:r>
          </a:p>
          <a:p>
            <a:endParaRPr lang="en-GB" sz="1800" dirty="0"/>
          </a:p>
          <a:p>
            <a:endParaRPr lang="en-GB" sz="1800" dirty="0"/>
          </a:p>
          <a:p>
            <a:endParaRPr lang="en-GB" sz="1800" dirty="0"/>
          </a:p>
        </p:txBody>
      </p:sp>
      <p:sp>
        <p:nvSpPr>
          <p:cNvPr id="2" name="Segnaposto contenuto 5">
            <a:extLst>
              <a:ext uri="{FF2B5EF4-FFF2-40B4-BE49-F238E27FC236}">
                <a16:creationId xmlns:a16="http://schemas.microsoft.com/office/drawing/2014/main" id="{03E74606-EA67-D3DC-0B07-95D480C96153}"/>
              </a:ext>
            </a:extLst>
          </p:cNvPr>
          <p:cNvSpPr txBox="1">
            <a:spLocks/>
          </p:cNvSpPr>
          <p:nvPr/>
        </p:nvSpPr>
        <p:spPr>
          <a:xfrm>
            <a:off x="1834864" y="3517782"/>
            <a:ext cx="8911281" cy="2879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5" name="Segnaposto contenuto 5">
            <a:extLst>
              <a:ext uri="{FF2B5EF4-FFF2-40B4-BE49-F238E27FC236}">
                <a16:creationId xmlns:a16="http://schemas.microsoft.com/office/drawing/2014/main" id="{1A4C485C-9D1B-358B-0A29-F86976114E53}"/>
              </a:ext>
            </a:extLst>
          </p:cNvPr>
          <p:cNvSpPr txBox="1">
            <a:spLocks/>
          </p:cNvSpPr>
          <p:nvPr/>
        </p:nvSpPr>
        <p:spPr>
          <a:xfrm>
            <a:off x="457200" y="2982524"/>
            <a:ext cx="8976732" cy="1912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7" name="Segnaposto contenuto 5">
            <a:extLst>
              <a:ext uri="{FF2B5EF4-FFF2-40B4-BE49-F238E27FC236}">
                <a16:creationId xmlns:a16="http://schemas.microsoft.com/office/drawing/2014/main" id="{18BE72A5-1E28-B322-B5C3-4F18091CDBD4}"/>
              </a:ext>
            </a:extLst>
          </p:cNvPr>
          <p:cNvSpPr txBox="1">
            <a:spLocks/>
          </p:cNvSpPr>
          <p:nvPr/>
        </p:nvSpPr>
        <p:spPr>
          <a:xfrm>
            <a:off x="418659" y="2324602"/>
            <a:ext cx="8911281" cy="11954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p:txBody>
      </p:sp>
      <p:sp>
        <p:nvSpPr>
          <p:cNvPr id="8" name="TextBox 7">
            <a:extLst>
              <a:ext uri="{FF2B5EF4-FFF2-40B4-BE49-F238E27FC236}">
                <a16:creationId xmlns:a16="http://schemas.microsoft.com/office/drawing/2014/main" id="{29263CEC-BF27-4823-9B1F-46D14C1858FE}"/>
              </a:ext>
            </a:extLst>
          </p:cNvPr>
          <p:cNvSpPr txBox="1"/>
          <p:nvPr/>
        </p:nvSpPr>
        <p:spPr>
          <a:xfrm>
            <a:off x="1631504" y="1077570"/>
            <a:ext cx="7272808" cy="625428"/>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 typeface="+mj-lt"/>
              <a:buNone/>
              <a:tabLst>
                <a:tab pos="283845" algn="l"/>
              </a:tabLst>
              <a:defRPr/>
            </a:pPr>
            <a:r>
              <a:rPr lang="en-US" sz="3200" b="1" dirty="0">
                <a:solidFill>
                  <a:schemeClr val="tx1"/>
                </a:solidFill>
                <a:effectLst/>
                <a:latin typeface="+mn-lt"/>
                <a:ea typeface="Calibri" panose="020F0502020204030204" pitchFamily="34" charset="0"/>
                <a:cs typeface="Arial" panose="020B0604020202020204" pitchFamily="34" charset="0"/>
              </a:rPr>
              <a:t>WP5: performed activities (7 of 12)</a:t>
            </a:r>
          </a:p>
        </p:txBody>
      </p:sp>
      <p:sp>
        <p:nvSpPr>
          <p:cNvPr id="9" name="Footer Placeholder 4">
            <a:extLst>
              <a:ext uri="{FF2B5EF4-FFF2-40B4-BE49-F238E27FC236}">
                <a16:creationId xmlns:a16="http://schemas.microsoft.com/office/drawing/2014/main" id="{27226A67-B12F-4AFE-AD26-331BE0B442C4}"/>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dirty="0"/>
              <a:t>Express Procurement Plus – Microwaves heating of ISRU feedstock - MICROLITH</a:t>
            </a:r>
            <a:endParaRPr lang="it-IT" dirty="0"/>
          </a:p>
        </p:txBody>
      </p:sp>
      <p:sp>
        <p:nvSpPr>
          <p:cNvPr id="10" name="Date Placeholder 3">
            <a:extLst>
              <a:ext uri="{FF2B5EF4-FFF2-40B4-BE49-F238E27FC236}">
                <a16:creationId xmlns:a16="http://schemas.microsoft.com/office/drawing/2014/main" id="{8DA2C7A8-5C38-4CD0-8469-1990CC2D106E}"/>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dirty="0"/>
              <a:t>18/10/2022</a:t>
            </a:r>
          </a:p>
        </p:txBody>
      </p:sp>
    </p:spTree>
    <p:extLst>
      <p:ext uri="{BB962C8B-B14F-4D97-AF65-F5344CB8AC3E}">
        <p14:creationId xmlns:p14="http://schemas.microsoft.com/office/powerpoint/2010/main" val="620950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05BC433C-A7FC-447E-BE05-1510F94B7B87}"/>
              </a:ext>
            </a:extLst>
          </p:cNvPr>
          <p:cNvGraphicFramePr>
            <a:graphicFrameLocks noGrp="1"/>
          </p:cNvGraphicFramePr>
          <p:nvPr>
            <p:extLst>
              <p:ext uri="{D42A27DB-BD31-4B8C-83A1-F6EECF244321}">
                <p14:modId xmlns:p14="http://schemas.microsoft.com/office/powerpoint/2010/main" val="3743953419"/>
              </p:ext>
            </p:extLst>
          </p:nvPr>
        </p:nvGraphicFramePr>
        <p:xfrm>
          <a:off x="1883679" y="1662345"/>
          <a:ext cx="6768458" cy="4390687"/>
        </p:xfrm>
        <a:graphic>
          <a:graphicData uri="http://schemas.openxmlformats.org/drawingml/2006/table">
            <a:tbl>
              <a:tblPr firstRow="1" firstCol="1" bandRow="1">
                <a:tableStyleId>{5C22544A-7EE6-4342-B048-85BDC9FD1C3A}</a:tableStyleId>
              </a:tblPr>
              <a:tblGrid>
                <a:gridCol w="6768458">
                  <a:extLst>
                    <a:ext uri="{9D8B030D-6E8A-4147-A177-3AD203B41FA5}">
                      <a16:colId xmlns:a16="http://schemas.microsoft.com/office/drawing/2014/main" val="407029077"/>
                    </a:ext>
                  </a:extLst>
                </a:gridCol>
              </a:tblGrid>
              <a:tr h="396407">
                <a:tc>
                  <a:txBody>
                    <a:bodyPr/>
                    <a:lstStyle/>
                    <a:p>
                      <a:pPr algn="ctr">
                        <a:lnSpc>
                          <a:spcPct val="115000"/>
                        </a:lnSpc>
                        <a:spcAft>
                          <a:spcPts val="0"/>
                        </a:spcAft>
                      </a:pPr>
                      <a:r>
                        <a:rPr lang="en-GB" sz="2000">
                          <a:effectLst/>
                          <a:latin typeface="+mn-lt"/>
                          <a:cs typeface="Arial" panose="020B0604020202020204" pitchFamily="34" charset="0"/>
                        </a:rPr>
                        <a:t>Topic</a:t>
                      </a:r>
                      <a:endParaRPr lang="it-IT" sz="2000">
                        <a:effectLst/>
                        <a:latin typeface="+mn-lt"/>
                        <a:ea typeface="Calibri" panose="020F0502020204030204" pitchFamily="34" charset="0"/>
                        <a:cs typeface="Arial" panose="020B0604020202020204" pitchFamily="34" charset="0"/>
                      </a:endParaRPr>
                    </a:p>
                  </a:txBody>
                  <a:tcPr marL="68580" marR="68580" marT="0" marB="0" anchor="ctr">
                    <a:solidFill>
                      <a:srgbClr val="5799B1"/>
                    </a:solidFill>
                  </a:tcPr>
                </a:tc>
                <a:extLst>
                  <a:ext uri="{0D108BD9-81ED-4DB2-BD59-A6C34878D82A}">
                    <a16:rowId xmlns:a16="http://schemas.microsoft.com/office/drawing/2014/main" val="811859554"/>
                  </a:ext>
                </a:extLst>
              </a:tr>
              <a:tr h="314929">
                <a:tc>
                  <a:txBody>
                    <a:bodyPr/>
                    <a:lstStyle/>
                    <a:p>
                      <a:pPr marL="0" lvl="0" indent="0">
                        <a:lnSpc>
                          <a:spcPct val="115000"/>
                        </a:lnSpc>
                        <a:spcAft>
                          <a:spcPts val="0"/>
                        </a:spcAft>
                        <a:buFont typeface="+mj-lt"/>
                        <a:buNone/>
                        <a:tabLst>
                          <a:tab pos="283845" algn="l"/>
                        </a:tabLst>
                      </a:pPr>
                      <a:r>
                        <a:rPr lang="en-US" sz="1600">
                          <a:solidFill>
                            <a:schemeClr val="tx1"/>
                          </a:solidFill>
                          <a:effectLst/>
                          <a:latin typeface="+mn-lt"/>
                          <a:ea typeface="Calibri" panose="020F0502020204030204" pitchFamily="34" charset="0"/>
                          <a:cs typeface="Arial" panose="020B0604020202020204" pitchFamily="34" charset="0"/>
                        </a:rPr>
                        <a:t>Introduction</a:t>
                      </a:r>
                      <a:endParaRPr lang="it-IT" sz="160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5">
                        <a:lumMod val="40000"/>
                        <a:lumOff val="60000"/>
                      </a:schemeClr>
                    </a:solidFill>
                  </a:tcPr>
                </a:tc>
                <a:extLst>
                  <a:ext uri="{0D108BD9-81ED-4DB2-BD59-A6C34878D82A}">
                    <a16:rowId xmlns:a16="http://schemas.microsoft.com/office/drawing/2014/main" val="1790135154"/>
                  </a:ext>
                </a:extLst>
              </a:tr>
              <a:tr h="314929">
                <a:tc>
                  <a:txBody>
                    <a:bodyPr/>
                    <a:lstStyle/>
                    <a:p>
                      <a:pPr marL="0" lvl="0" indent="0">
                        <a:lnSpc>
                          <a:spcPct val="115000"/>
                        </a:lnSpc>
                        <a:spcAft>
                          <a:spcPts val="0"/>
                        </a:spcAft>
                        <a:buFont typeface="+mj-lt"/>
                        <a:buNone/>
                        <a:tabLst>
                          <a:tab pos="283845" algn="l"/>
                        </a:tabLst>
                      </a:pPr>
                      <a:r>
                        <a:rPr lang="it-IT" sz="1600">
                          <a:solidFill>
                            <a:schemeClr val="tx1"/>
                          </a:solidFill>
                          <a:effectLst/>
                          <a:latin typeface="+mn-lt"/>
                          <a:ea typeface="Calibri" panose="020F0502020204030204" pitchFamily="34" charset="0"/>
                          <a:cs typeface="Arial" panose="020B0604020202020204" pitchFamily="34" charset="0"/>
                        </a:rPr>
                        <a:t>W</a:t>
                      </a:r>
                      <a:r>
                        <a:rPr lang="en-US" sz="1600">
                          <a:solidFill>
                            <a:schemeClr val="tx1"/>
                          </a:solidFill>
                          <a:effectLst/>
                          <a:latin typeface="+mn-lt"/>
                          <a:ea typeface="Calibri" panose="020F0502020204030204" pitchFamily="34" charset="0"/>
                          <a:cs typeface="Arial" panose="020B0604020202020204" pitchFamily="34" charset="0"/>
                        </a:rPr>
                        <a:t>P4: additional tests</a:t>
                      </a:r>
                    </a:p>
                    <a:p>
                      <a:pPr marL="285750" indent="-285750">
                        <a:buFont typeface="Arial" panose="020B0604020202020204" pitchFamily="34" charset="0"/>
                        <a:buChar char="•"/>
                      </a:pPr>
                      <a:r>
                        <a:rPr lang="en-GB" sz="1600">
                          <a:solidFill>
                            <a:schemeClr val="tx1"/>
                          </a:solidFill>
                        </a:rPr>
                        <a:t>Development of a microwave reflector / shield</a:t>
                      </a:r>
                    </a:p>
                    <a:p>
                      <a:pPr marL="285750" lvl="0" indent="-285750">
                        <a:lnSpc>
                          <a:spcPct val="115000"/>
                        </a:lnSpc>
                        <a:spcAft>
                          <a:spcPts val="0"/>
                        </a:spcAft>
                        <a:buFont typeface="Arial" panose="020B0604020202020204" pitchFamily="34" charset="0"/>
                        <a:buChar char="•"/>
                        <a:tabLst>
                          <a:tab pos="283845" algn="l"/>
                        </a:tabLst>
                      </a:pPr>
                      <a:r>
                        <a:rPr lang="en-US" sz="1600">
                          <a:solidFill>
                            <a:schemeClr val="tx1"/>
                          </a:solidFill>
                          <a:effectLst/>
                          <a:latin typeface="+mn-lt"/>
                          <a:ea typeface="Calibri" panose="020F0502020204030204" pitchFamily="34" charset="0"/>
                          <a:cs typeface="Arial" panose="020B0604020202020204" pitchFamily="34" charset="0"/>
                        </a:rPr>
                        <a:t>Boron Nitride Coating</a:t>
                      </a:r>
                    </a:p>
                    <a:p>
                      <a:pPr marL="285750" lvl="0" indent="-285750">
                        <a:lnSpc>
                          <a:spcPct val="115000"/>
                        </a:lnSpc>
                        <a:spcAft>
                          <a:spcPts val="0"/>
                        </a:spcAft>
                        <a:buFont typeface="Arial" panose="020B0604020202020204" pitchFamily="34" charset="0"/>
                        <a:buChar char="•"/>
                        <a:tabLst>
                          <a:tab pos="283845" algn="l"/>
                        </a:tabLst>
                      </a:pPr>
                      <a:r>
                        <a:rPr lang="en-US" sz="1600">
                          <a:solidFill>
                            <a:schemeClr val="tx1"/>
                          </a:solidFill>
                          <a:effectLst/>
                          <a:latin typeface="+mn-lt"/>
                          <a:ea typeface="Calibri" panose="020F0502020204030204" pitchFamily="34" charset="0"/>
                          <a:cs typeface="Arial" panose="020B0604020202020204" pitchFamily="34" charset="0"/>
                        </a:rPr>
                        <a:t>Ultrasonic Vibration Tests</a:t>
                      </a:r>
                    </a:p>
                    <a:p>
                      <a:pPr marL="285750" lvl="0" indent="-285750">
                        <a:lnSpc>
                          <a:spcPct val="115000"/>
                        </a:lnSpc>
                        <a:spcAft>
                          <a:spcPts val="0"/>
                        </a:spcAft>
                        <a:buFont typeface="Arial" panose="020B0604020202020204" pitchFamily="34" charset="0"/>
                        <a:buChar char="•"/>
                        <a:tabLst>
                          <a:tab pos="283845" algn="l"/>
                        </a:tabLst>
                      </a:pPr>
                      <a:r>
                        <a:rPr lang="en-US" sz="1600">
                          <a:solidFill>
                            <a:schemeClr val="tx1"/>
                          </a:solidFill>
                          <a:effectLst/>
                          <a:latin typeface="+mn-lt"/>
                          <a:ea typeface="Calibri" panose="020F0502020204030204" pitchFamily="34" charset="0"/>
                          <a:cs typeface="Arial" panose="020B0604020202020204" pitchFamily="34" charset="0"/>
                        </a:rPr>
                        <a:t>Test at room pressure: Single Layer</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tab pos="283845" algn="l"/>
                        </a:tabLst>
                        <a:defRPr/>
                      </a:pPr>
                      <a:r>
                        <a:rPr lang="en-US" sz="1600">
                          <a:solidFill>
                            <a:schemeClr val="tx1"/>
                          </a:solidFill>
                          <a:effectLst/>
                          <a:latin typeface="+mn-lt"/>
                          <a:ea typeface="Calibri" panose="020F0502020204030204" pitchFamily="34" charset="0"/>
                          <a:cs typeface="Arial" panose="020B0604020202020204" pitchFamily="34" charset="0"/>
                        </a:rPr>
                        <a:t>Test at room pressure: Multi Layer</a:t>
                      </a:r>
                    </a:p>
                  </a:txBody>
                  <a:tcPr marL="68580" marR="68580" marT="0" marB="0" anchor="ctr">
                    <a:solidFill>
                      <a:schemeClr val="accent5">
                        <a:lumMod val="40000"/>
                        <a:lumOff val="60000"/>
                      </a:schemeClr>
                    </a:solidFill>
                  </a:tcPr>
                </a:tc>
                <a:extLst>
                  <a:ext uri="{0D108BD9-81ED-4DB2-BD59-A6C34878D82A}">
                    <a16:rowId xmlns:a16="http://schemas.microsoft.com/office/drawing/2014/main" val="1011576866"/>
                  </a:ext>
                </a:extLst>
              </a:tr>
              <a:tr h="367858">
                <a:tc>
                  <a:txBody>
                    <a:bodyPr/>
                    <a:lstStyle/>
                    <a:p>
                      <a:pPr marL="0" marR="0" lvl="0" indent="0" algn="l" defTabSz="914400" rtl="0" eaLnBrk="1" fontAlgn="auto" latinLnBrk="0" hangingPunct="1">
                        <a:lnSpc>
                          <a:spcPct val="115000"/>
                        </a:lnSpc>
                        <a:spcBef>
                          <a:spcPts val="0"/>
                        </a:spcBef>
                        <a:spcAft>
                          <a:spcPts val="0"/>
                        </a:spcAft>
                        <a:buClrTx/>
                        <a:buSzTx/>
                        <a:buFont typeface="+mj-lt"/>
                        <a:buNone/>
                        <a:tabLst>
                          <a:tab pos="283845" algn="l"/>
                        </a:tabLst>
                        <a:defRPr/>
                      </a:pPr>
                      <a:r>
                        <a:rPr lang="en-US" sz="1600" b="1">
                          <a:solidFill>
                            <a:schemeClr val="tx1"/>
                          </a:solidFill>
                          <a:effectLst/>
                          <a:latin typeface="+mn-lt"/>
                          <a:ea typeface="Calibri" panose="020F0502020204030204" pitchFamily="34" charset="0"/>
                          <a:cs typeface="Arial" panose="020B0604020202020204" pitchFamily="34" charset="0"/>
                        </a:rPr>
                        <a:t>WP5: performed activities</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tab pos="283845" algn="l"/>
                        </a:tabLst>
                        <a:defRPr/>
                      </a:pPr>
                      <a:r>
                        <a:rPr lang="en-US" sz="1600" b="1">
                          <a:solidFill>
                            <a:schemeClr val="tx1"/>
                          </a:solidFill>
                          <a:effectLst/>
                          <a:latin typeface="+mn-lt"/>
                          <a:ea typeface="Calibri" panose="020F0502020204030204" pitchFamily="34" charset="0"/>
                          <a:cs typeface="Arial" panose="020B0604020202020204" pitchFamily="34" charset="0"/>
                        </a:rPr>
                        <a:t>Roadmap</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tab pos="283845" algn="l"/>
                        </a:tabLst>
                        <a:defRPr/>
                      </a:pPr>
                      <a:r>
                        <a:rPr lang="en-US" sz="1600" b="1">
                          <a:solidFill>
                            <a:schemeClr val="tx1"/>
                          </a:solidFill>
                          <a:effectLst/>
                          <a:latin typeface="+mn-lt"/>
                          <a:ea typeface="Calibri" panose="020F0502020204030204" pitchFamily="34" charset="0"/>
                          <a:cs typeface="Arial" panose="020B0604020202020204" pitchFamily="34" charset="0"/>
                        </a:rPr>
                        <a:t>ROM Cost Estimation</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tab pos="283845" algn="l"/>
                        </a:tabLst>
                        <a:defRPr/>
                      </a:pPr>
                      <a:r>
                        <a:rPr lang="en-US" sz="1600" b="1">
                          <a:solidFill>
                            <a:schemeClr val="tx1"/>
                          </a:solidFill>
                          <a:effectLst/>
                          <a:latin typeface="+mn-lt"/>
                          <a:ea typeface="Calibri" panose="020F0502020204030204" pitchFamily="34" charset="0"/>
                          <a:cs typeface="Arial" panose="020B0604020202020204" pitchFamily="34" charset="0"/>
                        </a:rPr>
                        <a:t>Time Estimation for Demonstrator Development</a:t>
                      </a:r>
                    </a:p>
                  </a:txBody>
                  <a:tcPr marL="68580" marR="68580" marT="0" marB="0" anchor="ctr">
                    <a:solidFill>
                      <a:schemeClr val="accent5">
                        <a:lumMod val="40000"/>
                        <a:lumOff val="60000"/>
                      </a:schemeClr>
                    </a:solidFill>
                  </a:tcPr>
                </a:tc>
                <a:extLst>
                  <a:ext uri="{0D108BD9-81ED-4DB2-BD59-A6C34878D82A}">
                    <a16:rowId xmlns:a16="http://schemas.microsoft.com/office/drawing/2014/main" val="1330684413"/>
                  </a:ext>
                </a:extLst>
              </a:tr>
              <a:tr h="314929">
                <a:tc>
                  <a:txBody>
                    <a:bodyPr/>
                    <a:lstStyle/>
                    <a:p>
                      <a:pPr marL="0" marR="0" lvl="0" indent="0" algn="l" defTabSz="914400" rtl="0" eaLnBrk="1" fontAlgn="auto" latinLnBrk="0" hangingPunct="1">
                        <a:lnSpc>
                          <a:spcPct val="115000"/>
                        </a:lnSpc>
                        <a:spcBef>
                          <a:spcPts val="0"/>
                        </a:spcBef>
                        <a:spcAft>
                          <a:spcPts val="0"/>
                        </a:spcAft>
                        <a:buClrTx/>
                        <a:buSzTx/>
                        <a:buFont typeface="+mj-lt"/>
                        <a:buNone/>
                        <a:tabLst>
                          <a:tab pos="283845" algn="l"/>
                        </a:tabLst>
                        <a:defRPr/>
                      </a:pPr>
                      <a:r>
                        <a:rPr lang="en-US" sz="1600" b="1">
                          <a:solidFill>
                            <a:schemeClr val="tx1"/>
                          </a:solidFill>
                          <a:effectLst/>
                          <a:latin typeface="+mn-lt"/>
                          <a:ea typeface="Calibri" panose="020F0502020204030204" pitchFamily="34" charset="0"/>
                          <a:cs typeface="Arial" panose="020B0604020202020204" pitchFamily="34" charset="0"/>
                        </a:rPr>
                        <a:t>Results summary &amp; considerations</a:t>
                      </a:r>
                    </a:p>
                  </a:txBody>
                  <a:tcPr marL="68580" marR="68580" marT="0" marB="0" anchor="ctr">
                    <a:solidFill>
                      <a:schemeClr val="accent5">
                        <a:lumMod val="40000"/>
                        <a:lumOff val="60000"/>
                      </a:schemeClr>
                    </a:solidFill>
                  </a:tcPr>
                </a:tc>
                <a:extLst>
                  <a:ext uri="{0D108BD9-81ED-4DB2-BD59-A6C34878D82A}">
                    <a16:rowId xmlns:a16="http://schemas.microsoft.com/office/drawing/2014/main" val="2742486077"/>
                  </a:ext>
                </a:extLst>
              </a:tr>
              <a:tr h="314929">
                <a:tc>
                  <a:txBody>
                    <a:bodyPr/>
                    <a:lstStyle/>
                    <a:p>
                      <a:pPr marL="0" marR="0" lvl="0" indent="0" algn="l" defTabSz="914400" rtl="0" eaLnBrk="1" fontAlgn="auto" latinLnBrk="0" hangingPunct="1">
                        <a:lnSpc>
                          <a:spcPct val="115000"/>
                        </a:lnSpc>
                        <a:spcBef>
                          <a:spcPts val="0"/>
                        </a:spcBef>
                        <a:spcAft>
                          <a:spcPts val="0"/>
                        </a:spcAft>
                        <a:buClrTx/>
                        <a:buSzTx/>
                        <a:buFont typeface="+mj-lt"/>
                        <a:buNone/>
                        <a:tabLst>
                          <a:tab pos="283845" algn="l"/>
                        </a:tabLst>
                        <a:defRPr/>
                      </a:pPr>
                      <a:r>
                        <a:rPr lang="it-IT" sz="1600" b="1" err="1">
                          <a:solidFill>
                            <a:schemeClr val="tx1"/>
                          </a:solidFill>
                          <a:effectLst/>
                          <a:latin typeface="+mn-lt"/>
                          <a:ea typeface="Calibri" panose="020F0502020204030204" pitchFamily="34" charset="0"/>
                          <a:cs typeface="Arial" panose="020B0604020202020204" pitchFamily="34" charset="0"/>
                        </a:rPr>
                        <a:t>Suggested</a:t>
                      </a:r>
                      <a:r>
                        <a:rPr lang="it-IT" sz="1600" b="1">
                          <a:solidFill>
                            <a:schemeClr val="tx1"/>
                          </a:solidFill>
                          <a:effectLst/>
                          <a:latin typeface="+mn-lt"/>
                          <a:ea typeface="Calibri" panose="020F0502020204030204" pitchFamily="34" charset="0"/>
                          <a:cs typeface="Arial" panose="020B0604020202020204" pitchFamily="34" charset="0"/>
                        </a:rPr>
                        <a:t> </a:t>
                      </a:r>
                      <a:r>
                        <a:rPr lang="it-IT" sz="1600" b="1" err="1">
                          <a:solidFill>
                            <a:schemeClr val="tx1"/>
                          </a:solidFill>
                          <a:effectLst/>
                          <a:latin typeface="+mn-lt"/>
                          <a:ea typeface="Calibri" panose="020F0502020204030204" pitchFamily="34" charset="0"/>
                          <a:cs typeface="Arial" panose="020B0604020202020204" pitchFamily="34" charset="0"/>
                        </a:rPr>
                        <a:t>improvements</a:t>
                      </a:r>
                      <a:r>
                        <a:rPr lang="it-IT" sz="1600" b="1">
                          <a:solidFill>
                            <a:schemeClr val="tx1"/>
                          </a:solidFill>
                          <a:effectLst/>
                          <a:latin typeface="+mn-lt"/>
                          <a:ea typeface="Calibri" panose="020F0502020204030204" pitchFamily="34" charset="0"/>
                          <a:cs typeface="Arial" panose="020B0604020202020204" pitchFamily="34" charset="0"/>
                        </a:rPr>
                        <a:t> for future </a:t>
                      </a:r>
                      <a:r>
                        <a:rPr lang="it-IT" sz="1600" b="1" err="1">
                          <a:solidFill>
                            <a:schemeClr val="tx1"/>
                          </a:solidFill>
                          <a:effectLst/>
                          <a:latin typeface="+mn-lt"/>
                          <a:ea typeface="Calibri" panose="020F0502020204030204" pitchFamily="34" charset="0"/>
                          <a:cs typeface="Arial" panose="020B0604020202020204" pitchFamily="34" charset="0"/>
                        </a:rPr>
                        <a:t>developments</a:t>
                      </a:r>
                      <a:endParaRPr lang="en-US" sz="1600" b="1">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5">
                        <a:lumMod val="40000"/>
                        <a:lumOff val="60000"/>
                      </a:schemeClr>
                    </a:solidFill>
                  </a:tcPr>
                </a:tc>
                <a:extLst>
                  <a:ext uri="{0D108BD9-81ED-4DB2-BD59-A6C34878D82A}">
                    <a16:rowId xmlns:a16="http://schemas.microsoft.com/office/drawing/2014/main" val="255200226"/>
                  </a:ext>
                </a:extLst>
              </a:tr>
              <a:tr h="314929">
                <a:tc>
                  <a:txBody>
                    <a:bodyPr/>
                    <a:lstStyle/>
                    <a:p>
                      <a:pPr marL="0" lvl="0" indent="0">
                        <a:lnSpc>
                          <a:spcPct val="115000"/>
                        </a:lnSpc>
                        <a:spcAft>
                          <a:spcPts val="0"/>
                        </a:spcAft>
                        <a:buFont typeface="+mj-lt"/>
                        <a:buNone/>
                        <a:tabLst>
                          <a:tab pos="283845" algn="l"/>
                        </a:tabLst>
                      </a:pPr>
                      <a:r>
                        <a:rPr lang="en-US" sz="1600" b="1">
                          <a:solidFill>
                            <a:schemeClr val="tx1"/>
                          </a:solidFill>
                          <a:effectLst/>
                          <a:latin typeface="+mn-lt"/>
                          <a:ea typeface="Calibri" panose="020F0502020204030204" pitchFamily="34" charset="0"/>
                          <a:cs typeface="Arial" panose="020B0604020202020204" pitchFamily="34" charset="0"/>
                        </a:rPr>
                        <a:t>Activities conclusion</a:t>
                      </a:r>
                    </a:p>
                  </a:txBody>
                  <a:tcPr marL="68580" marR="68580" marT="0" marB="0" anchor="ctr">
                    <a:solidFill>
                      <a:schemeClr val="accent5">
                        <a:lumMod val="40000"/>
                        <a:lumOff val="60000"/>
                      </a:schemeClr>
                    </a:solidFill>
                  </a:tcPr>
                </a:tc>
                <a:extLst>
                  <a:ext uri="{0D108BD9-81ED-4DB2-BD59-A6C34878D82A}">
                    <a16:rowId xmlns:a16="http://schemas.microsoft.com/office/drawing/2014/main" val="3046558842"/>
                  </a:ext>
                </a:extLst>
              </a:tr>
            </a:tbl>
          </a:graphicData>
        </a:graphic>
      </p:graphicFrame>
      <p:sp>
        <p:nvSpPr>
          <p:cNvPr id="6" name="Footer Placeholder 4">
            <a:extLst>
              <a:ext uri="{FF2B5EF4-FFF2-40B4-BE49-F238E27FC236}">
                <a16:creationId xmlns:a16="http://schemas.microsoft.com/office/drawing/2014/main" id="{27F0F064-E28D-41A8-BBD6-9147DCBAC44B}"/>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a:t>Express Procurement Plus – Microwaves heating of ISRU feedstock - MICROLITH</a:t>
            </a:r>
            <a:endParaRPr lang="it-IT"/>
          </a:p>
        </p:txBody>
      </p:sp>
      <p:sp>
        <p:nvSpPr>
          <p:cNvPr id="12" name="Date Placeholder 3">
            <a:extLst>
              <a:ext uri="{FF2B5EF4-FFF2-40B4-BE49-F238E27FC236}">
                <a16:creationId xmlns:a16="http://schemas.microsoft.com/office/drawing/2014/main" id="{A5079AD3-DF63-4335-8436-1D8865880EAF}"/>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a:t>18/10/2022</a:t>
            </a:r>
          </a:p>
        </p:txBody>
      </p:sp>
      <p:sp>
        <p:nvSpPr>
          <p:cNvPr id="8" name="TextBox 7">
            <a:extLst>
              <a:ext uri="{FF2B5EF4-FFF2-40B4-BE49-F238E27FC236}">
                <a16:creationId xmlns:a16="http://schemas.microsoft.com/office/drawing/2014/main" id="{A1ACB470-24B6-43F7-BBF2-66CB81DE38D5}"/>
              </a:ext>
            </a:extLst>
          </p:cNvPr>
          <p:cNvSpPr txBox="1"/>
          <p:nvPr/>
        </p:nvSpPr>
        <p:spPr>
          <a:xfrm>
            <a:off x="1631504" y="1077570"/>
            <a:ext cx="7272808" cy="584775"/>
          </a:xfrm>
          <a:prstGeom prst="rect">
            <a:avLst/>
          </a:prstGeom>
          <a:noFill/>
        </p:spPr>
        <p:txBody>
          <a:bodyPr wrap="square" rtlCol="0">
            <a:spAutoFit/>
          </a:bodyPr>
          <a:lstStyle/>
          <a:p>
            <a:pPr algn="ctr"/>
            <a:r>
              <a:rPr lang="en-US" sz="3200" b="1">
                <a:solidFill>
                  <a:srgbClr val="333F48"/>
                </a:solidFill>
                <a:cs typeface="Arial" panose="020B0604020202020204" pitchFamily="34" charset="0"/>
              </a:rPr>
              <a:t>Table of Content</a:t>
            </a:r>
          </a:p>
        </p:txBody>
      </p:sp>
    </p:spTree>
    <p:extLst>
      <p:ext uri="{BB962C8B-B14F-4D97-AF65-F5344CB8AC3E}">
        <p14:creationId xmlns:p14="http://schemas.microsoft.com/office/powerpoint/2010/main" val="1210123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7624E820-8B04-0A55-84D5-D4B8948B0BC3}"/>
              </a:ext>
            </a:extLst>
          </p:cNvPr>
          <p:cNvSpPr txBox="1"/>
          <p:nvPr/>
        </p:nvSpPr>
        <p:spPr>
          <a:xfrm>
            <a:off x="106325" y="1516976"/>
            <a:ext cx="3905236" cy="464871"/>
          </a:xfrm>
          <a:prstGeom prst="rect">
            <a:avLst/>
          </a:prstGeom>
          <a:noFill/>
        </p:spPr>
        <p:txBody>
          <a:bodyPr wrap="none" rtlCol="0">
            <a:spAutoFit/>
          </a:bodyPr>
          <a:lstStyle>
            <a:defPPr>
              <a:defRPr lang="en-US"/>
            </a:defPPr>
            <a:lvl1pPr>
              <a:defRPr b="1" i="1">
                <a:solidFill>
                  <a:srgbClr val="000066"/>
                </a:solidFill>
              </a:defRPr>
            </a:lvl1pPr>
          </a:lstStyle>
          <a:p>
            <a:pPr algn="just">
              <a:lnSpc>
                <a:spcPct val="150000"/>
              </a:lnSpc>
            </a:pPr>
            <a:r>
              <a:rPr lang="en-GB" sz="1800" dirty="0"/>
              <a:t>Lunar missions and future perspectives</a:t>
            </a:r>
          </a:p>
        </p:txBody>
      </p:sp>
      <p:graphicFrame>
        <p:nvGraphicFramePr>
          <p:cNvPr id="2" name="Tabella 1">
            <a:extLst>
              <a:ext uri="{FF2B5EF4-FFF2-40B4-BE49-F238E27FC236}">
                <a16:creationId xmlns:a16="http://schemas.microsoft.com/office/drawing/2014/main" id="{1C94B1D1-8389-5CB2-8EAD-43AF14D6CE44}"/>
              </a:ext>
            </a:extLst>
          </p:cNvPr>
          <p:cNvGraphicFramePr>
            <a:graphicFrameLocks noGrp="1"/>
          </p:cNvGraphicFramePr>
          <p:nvPr/>
        </p:nvGraphicFramePr>
        <p:xfrm>
          <a:off x="0" y="2330530"/>
          <a:ext cx="4559300" cy="4070270"/>
        </p:xfrm>
        <a:graphic>
          <a:graphicData uri="http://schemas.openxmlformats.org/drawingml/2006/table">
            <a:tbl>
              <a:tblPr firstRow="1" firstCol="1" bandRow="1">
                <a:tableStyleId>{3B4B98B0-60AC-42C2-AFA5-B58CD77FA1E5}</a:tableStyleId>
              </a:tblPr>
              <a:tblGrid>
                <a:gridCol w="851736">
                  <a:extLst>
                    <a:ext uri="{9D8B030D-6E8A-4147-A177-3AD203B41FA5}">
                      <a16:colId xmlns:a16="http://schemas.microsoft.com/office/drawing/2014/main" val="3435365916"/>
                    </a:ext>
                  </a:extLst>
                </a:gridCol>
                <a:gridCol w="723568">
                  <a:extLst>
                    <a:ext uri="{9D8B030D-6E8A-4147-A177-3AD203B41FA5}">
                      <a16:colId xmlns:a16="http://schemas.microsoft.com/office/drawing/2014/main" val="4042462377"/>
                    </a:ext>
                  </a:extLst>
                </a:gridCol>
                <a:gridCol w="965200">
                  <a:extLst>
                    <a:ext uri="{9D8B030D-6E8A-4147-A177-3AD203B41FA5}">
                      <a16:colId xmlns:a16="http://schemas.microsoft.com/office/drawing/2014/main" val="1101399326"/>
                    </a:ext>
                  </a:extLst>
                </a:gridCol>
                <a:gridCol w="2018796">
                  <a:extLst>
                    <a:ext uri="{9D8B030D-6E8A-4147-A177-3AD203B41FA5}">
                      <a16:colId xmlns:a16="http://schemas.microsoft.com/office/drawing/2014/main" val="3907643774"/>
                    </a:ext>
                  </a:extLst>
                </a:gridCol>
              </a:tblGrid>
              <a:tr h="163247">
                <a:tc>
                  <a:txBody>
                    <a:bodyPr/>
                    <a:lstStyle/>
                    <a:p>
                      <a:pPr algn="just">
                        <a:lnSpc>
                          <a:spcPct val="107000"/>
                        </a:lnSpc>
                        <a:spcAft>
                          <a:spcPts val="800"/>
                        </a:spcAft>
                      </a:pPr>
                      <a:r>
                        <a:rPr lang="en-GB" sz="1400" b="1" dirty="0">
                          <a:solidFill>
                            <a:schemeClr val="tx1"/>
                          </a:solidFill>
                          <a:effectLst/>
                        </a:rPr>
                        <a:t>Mission</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algn="just">
                        <a:lnSpc>
                          <a:spcPct val="107000"/>
                        </a:lnSpc>
                        <a:spcAft>
                          <a:spcPts val="800"/>
                        </a:spcAft>
                      </a:pPr>
                      <a:r>
                        <a:rPr lang="en-GB" sz="1400" b="1">
                          <a:solidFill>
                            <a:schemeClr val="tx1"/>
                          </a:solidFill>
                          <a:effectLst/>
                        </a:rPr>
                        <a:t>Agency</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algn="just">
                        <a:lnSpc>
                          <a:spcPct val="107000"/>
                        </a:lnSpc>
                        <a:spcAft>
                          <a:spcPts val="800"/>
                        </a:spcAft>
                      </a:pPr>
                      <a:r>
                        <a:rPr lang="en-GB" sz="1400" b="1">
                          <a:solidFill>
                            <a:schemeClr val="tx1"/>
                          </a:solidFill>
                          <a:effectLst/>
                        </a:rPr>
                        <a:t>Launch date</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algn="just">
                        <a:lnSpc>
                          <a:spcPct val="107000"/>
                        </a:lnSpc>
                        <a:spcAft>
                          <a:spcPts val="800"/>
                        </a:spcAft>
                      </a:pPr>
                      <a:r>
                        <a:rPr lang="en-GB" sz="1400" b="1" dirty="0">
                          <a:solidFill>
                            <a:schemeClr val="tx1"/>
                          </a:solidFill>
                          <a:effectLst/>
                        </a:rPr>
                        <a:t>Description</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extLst>
                  <a:ext uri="{0D108BD9-81ED-4DB2-BD59-A6C34878D82A}">
                    <a16:rowId xmlns:a16="http://schemas.microsoft.com/office/drawing/2014/main" val="2552767689"/>
                  </a:ext>
                </a:extLst>
              </a:tr>
              <a:tr h="570667">
                <a:tc>
                  <a:txBody>
                    <a:bodyPr/>
                    <a:lstStyle/>
                    <a:p>
                      <a:pPr algn="just">
                        <a:lnSpc>
                          <a:spcPct val="107000"/>
                        </a:lnSpc>
                        <a:spcAft>
                          <a:spcPts val="800"/>
                        </a:spcAft>
                      </a:pPr>
                      <a:r>
                        <a:rPr lang="en-GB" sz="1400" b="1">
                          <a:solidFill>
                            <a:schemeClr val="tx1"/>
                          </a:solidFill>
                          <a:effectLst/>
                        </a:rPr>
                        <a:t>Artemis I</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marL="57785" algn="just">
                        <a:lnSpc>
                          <a:spcPct val="107000"/>
                        </a:lnSpc>
                      </a:pPr>
                      <a:r>
                        <a:rPr lang="en-GB" sz="1400" b="1" dirty="0">
                          <a:solidFill>
                            <a:schemeClr val="tx1"/>
                          </a:solidFill>
                          <a:effectLst/>
                        </a:rPr>
                        <a:t>NASA</a:t>
                      </a:r>
                      <a:endParaRPr lang="it-IT" sz="1400" dirty="0">
                        <a:solidFill>
                          <a:schemeClr val="tx1"/>
                        </a:solidFill>
                        <a:effectLst/>
                      </a:endParaRPr>
                    </a:p>
                    <a:p>
                      <a:pPr marL="57785" algn="just">
                        <a:lnSpc>
                          <a:spcPct val="107000"/>
                        </a:lnSpc>
                      </a:pPr>
                      <a:r>
                        <a:rPr lang="en-GB" sz="1400" b="1" dirty="0">
                          <a:solidFill>
                            <a:schemeClr val="tx1"/>
                          </a:solidFill>
                          <a:effectLst/>
                        </a:rPr>
                        <a:t>ESA </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algn="just">
                        <a:lnSpc>
                          <a:spcPct val="107000"/>
                        </a:lnSpc>
                        <a:spcAft>
                          <a:spcPts val="800"/>
                        </a:spcAft>
                      </a:pPr>
                      <a:r>
                        <a:rPr lang="it-IT" sz="1400" b="1" dirty="0">
                          <a:solidFill>
                            <a:schemeClr val="tx1"/>
                          </a:solidFill>
                          <a:effectLst/>
                        </a:rPr>
                        <a:t>2022</a:t>
                      </a:r>
                      <a:endParaRPr lang="it-IT" sz="1400" dirty="0">
                        <a:solidFill>
                          <a:schemeClr val="tx1"/>
                        </a:solidFill>
                        <a:effectLst/>
                      </a:endParaRPr>
                    </a:p>
                    <a:p>
                      <a:pPr algn="just">
                        <a:lnSpc>
                          <a:spcPct val="107000"/>
                        </a:lnSpc>
                        <a:spcAft>
                          <a:spcPts val="800"/>
                        </a:spcAft>
                      </a:pPr>
                      <a:r>
                        <a:rPr lang="it-IT" sz="1400" b="1" dirty="0">
                          <a:solidFill>
                            <a:schemeClr val="tx1"/>
                          </a:solidFill>
                          <a:effectLst/>
                        </a:rPr>
                        <a:t> </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marL="0" lvl="0" indent="0" algn="just">
                        <a:lnSpc>
                          <a:spcPct val="107000"/>
                        </a:lnSpc>
                        <a:buClr>
                          <a:srgbClr val="000000"/>
                        </a:buClr>
                        <a:buFont typeface="Symbol" panose="05050102010706020507" pitchFamily="18" charset="2"/>
                        <a:buNone/>
                      </a:pPr>
                      <a:r>
                        <a:rPr lang="en-GB" sz="1400" dirty="0">
                          <a:solidFill>
                            <a:schemeClr val="tx1"/>
                          </a:solidFill>
                          <a:effectLst/>
                        </a:rPr>
                        <a:t>uncrewed flight</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extLst>
                  <a:ext uri="{0D108BD9-81ED-4DB2-BD59-A6C34878D82A}">
                    <a16:rowId xmlns:a16="http://schemas.microsoft.com/office/drawing/2014/main" val="997498150"/>
                  </a:ext>
                </a:extLst>
              </a:tr>
              <a:tr h="491765">
                <a:tc>
                  <a:txBody>
                    <a:bodyPr/>
                    <a:lstStyle/>
                    <a:p>
                      <a:pPr algn="just">
                        <a:lnSpc>
                          <a:spcPct val="107000"/>
                        </a:lnSpc>
                        <a:spcAft>
                          <a:spcPts val="800"/>
                        </a:spcAft>
                      </a:pPr>
                      <a:r>
                        <a:rPr lang="en-GB" sz="1400" b="1">
                          <a:solidFill>
                            <a:schemeClr val="tx1"/>
                          </a:solidFill>
                          <a:effectLst/>
                        </a:rPr>
                        <a:t>Chang’e-6</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algn="just">
                        <a:lnSpc>
                          <a:spcPct val="107000"/>
                        </a:lnSpc>
                        <a:spcAft>
                          <a:spcPts val="800"/>
                        </a:spcAft>
                      </a:pPr>
                      <a:r>
                        <a:rPr lang="en-GB" sz="1400" b="1">
                          <a:solidFill>
                            <a:schemeClr val="tx1"/>
                          </a:solidFill>
                          <a:effectLst/>
                        </a:rPr>
                        <a:t>CNSA</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algn="just">
                        <a:lnSpc>
                          <a:spcPct val="107000"/>
                        </a:lnSpc>
                        <a:spcAft>
                          <a:spcPts val="800"/>
                        </a:spcAft>
                      </a:pPr>
                      <a:r>
                        <a:rPr lang="en-GB" sz="1400" b="1">
                          <a:solidFill>
                            <a:schemeClr val="tx1"/>
                          </a:solidFill>
                          <a:effectLst/>
                        </a:rPr>
                        <a:t>2024</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marL="0" lvl="0" indent="0" algn="just">
                        <a:lnSpc>
                          <a:spcPct val="107000"/>
                        </a:lnSpc>
                        <a:buClr>
                          <a:srgbClr val="000000"/>
                        </a:buClr>
                        <a:buFont typeface="Symbol" panose="05050102010706020507" pitchFamily="18" charset="2"/>
                        <a:buNone/>
                      </a:pPr>
                      <a:r>
                        <a:rPr lang="en-US" sz="1400" dirty="0">
                          <a:solidFill>
                            <a:schemeClr val="tx1"/>
                          </a:solidFill>
                          <a:effectLst/>
                        </a:rPr>
                        <a:t>lunar robotic mission</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extLst>
                  <a:ext uri="{0D108BD9-81ED-4DB2-BD59-A6C34878D82A}">
                    <a16:rowId xmlns:a16="http://schemas.microsoft.com/office/drawing/2014/main" val="2784317783"/>
                  </a:ext>
                </a:extLst>
              </a:tr>
              <a:tr h="450967">
                <a:tc>
                  <a:txBody>
                    <a:bodyPr/>
                    <a:lstStyle/>
                    <a:p>
                      <a:pPr algn="just">
                        <a:lnSpc>
                          <a:spcPct val="107000"/>
                        </a:lnSpc>
                        <a:spcAft>
                          <a:spcPts val="800"/>
                        </a:spcAft>
                      </a:pPr>
                      <a:r>
                        <a:rPr lang="en-GB" sz="1400" b="1">
                          <a:solidFill>
                            <a:schemeClr val="tx1"/>
                          </a:solidFill>
                          <a:effectLst/>
                        </a:rPr>
                        <a:t>Artemis II</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algn="just">
                        <a:lnSpc>
                          <a:spcPct val="100000"/>
                        </a:lnSpc>
                        <a:spcAft>
                          <a:spcPts val="0"/>
                        </a:spcAft>
                      </a:pPr>
                      <a:r>
                        <a:rPr lang="en-GB" sz="1400" b="1" dirty="0">
                          <a:solidFill>
                            <a:schemeClr val="tx1"/>
                          </a:solidFill>
                          <a:effectLst/>
                        </a:rPr>
                        <a:t>NASA </a:t>
                      </a:r>
                    </a:p>
                    <a:p>
                      <a:pPr algn="just">
                        <a:lnSpc>
                          <a:spcPct val="100000"/>
                        </a:lnSpc>
                        <a:spcAft>
                          <a:spcPts val="0"/>
                        </a:spcAft>
                      </a:pPr>
                      <a:r>
                        <a:rPr lang="en-GB" sz="1400" b="1" dirty="0">
                          <a:solidFill>
                            <a:schemeClr val="tx1"/>
                          </a:solidFill>
                          <a:effectLst/>
                        </a:rPr>
                        <a:t>ESA</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algn="just">
                        <a:lnSpc>
                          <a:spcPct val="107000"/>
                        </a:lnSpc>
                        <a:spcAft>
                          <a:spcPts val="800"/>
                        </a:spcAft>
                      </a:pPr>
                      <a:r>
                        <a:rPr lang="en-GB" sz="1400" b="1" dirty="0">
                          <a:solidFill>
                            <a:schemeClr val="tx1"/>
                          </a:solidFill>
                          <a:effectLst/>
                        </a:rPr>
                        <a:t>2024</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marL="0" lvl="0" indent="0" algn="just">
                        <a:lnSpc>
                          <a:spcPct val="107000"/>
                        </a:lnSpc>
                        <a:buClr>
                          <a:srgbClr val="000000"/>
                        </a:buClr>
                        <a:buFont typeface="Symbol" panose="05050102010706020507" pitchFamily="18" charset="2"/>
                        <a:buNone/>
                      </a:pPr>
                      <a:r>
                        <a:rPr lang="en-US" sz="1400" dirty="0">
                          <a:solidFill>
                            <a:schemeClr val="tx1"/>
                          </a:solidFill>
                          <a:effectLst/>
                        </a:rPr>
                        <a:t>first crewed mission of NASA's Orion spacecraft </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extLst>
                  <a:ext uri="{0D108BD9-81ED-4DB2-BD59-A6C34878D82A}">
                    <a16:rowId xmlns:a16="http://schemas.microsoft.com/office/drawing/2014/main" val="538356148"/>
                  </a:ext>
                </a:extLst>
              </a:tr>
              <a:tr h="450967">
                <a:tc>
                  <a:txBody>
                    <a:bodyPr/>
                    <a:lstStyle/>
                    <a:p>
                      <a:pPr algn="just">
                        <a:lnSpc>
                          <a:spcPct val="107000"/>
                        </a:lnSpc>
                        <a:spcAft>
                          <a:spcPts val="800"/>
                        </a:spcAft>
                      </a:pPr>
                      <a:r>
                        <a:rPr lang="en-GB" sz="1400" b="1">
                          <a:solidFill>
                            <a:schemeClr val="tx1"/>
                          </a:solidFill>
                          <a:effectLst/>
                        </a:rPr>
                        <a:t>Chang’e-7</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algn="just">
                        <a:lnSpc>
                          <a:spcPct val="107000"/>
                        </a:lnSpc>
                        <a:spcAft>
                          <a:spcPts val="800"/>
                        </a:spcAft>
                      </a:pPr>
                      <a:r>
                        <a:rPr lang="en-GB" sz="1400" b="1" dirty="0">
                          <a:solidFill>
                            <a:schemeClr val="tx1"/>
                          </a:solidFill>
                          <a:effectLst/>
                        </a:rPr>
                        <a:t>CNSA</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algn="just">
                        <a:lnSpc>
                          <a:spcPct val="107000"/>
                        </a:lnSpc>
                        <a:spcAft>
                          <a:spcPts val="800"/>
                        </a:spcAft>
                      </a:pPr>
                      <a:r>
                        <a:rPr lang="en-GB" sz="1400" b="1">
                          <a:solidFill>
                            <a:schemeClr val="tx1"/>
                          </a:solidFill>
                          <a:effectLst/>
                        </a:rPr>
                        <a:t>2024</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marL="0" lvl="0" indent="0" algn="just">
                        <a:lnSpc>
                          <a:spcPct val="107000"/>
                        </a:lnSpc>
                        <a:buClr>
                          <a:srgbClr val="000000"/>
                        </a:buClr>
                        <a:buFont typeface="Symbol" panose="05050102010706020507" pitchFamily="18" charset="2"/>
                        <a:buNone/>
                      </a:pPr>
                      <a:r>
                        <a:rPr lang="en-US" sz="1400" dirty="0">
                          <a:solidFill>
                            <a:schemeClr val="tx1"/>
                          </a:solidFill>
                          <a:effectLst/>
                        </a:rPr>
                        <a:t>lunar robotic mission </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extLst>
                  <a:ext uri="{0D108BD9-81ED-4DB2-BD59-A6C34878D82A}">
                    <a16:rowId xmlns:a16="http://schemas.microsoft.com/office/drawing/2014/main" val="1631880897"/>
                  </a:ext>
                </a:extLst>
              </a:tr>
              <a:tr h="933567">
                <a:tc>
                  <a:txBody>
                    <a:bodyPr/>
                    <a:lstStyle/>
                    <a:p>
                      <a:pPr algn="just">
                        <a:lnSpc>
                          <a:spcPct val="107000"/>
                        </a:lnSpc>
                        <a:spcAft>
                          <a:spcPts val="800"/>
                        </a:spcAft>
                      </a:pPr>
                      <a:r>
                        <a:rPr lang="en-GB" sz="1400" b="1">
                          <a:solidFill>
                            <a:schemeClr val="tx1"/>
                          </a:solidFill>
                          <a:effectLst/>
                        </a:rPr>
                        <a:t>Artemis III</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algn="just">
                        <a:lnSpc>
                          <a:spcPct val="107000"/>
                        </a:lnSpc>
                        <a:spcAft>
                          <a:spcPts val="0"/>
                        </a:spcAft>
                      </a:pPr>
                      <a:r>
                        <a:rPr lang="en-GB" sz="1400" b="1" dirty="0">
                          <a:solidFill>
                            <a:schemeClr val="tx1"/>
                          </a:solidFill>
                          <a:effectLst/>
                        </a:rPr>
                        <a:t>NASA</a:t>
                      </a:r>
                    </a:p>
                    <a:p>
                      <a:pPr algn="just">
                        <a:lnSpc>
                          <a:spcPct val="107000"/>
                        </a:lnSpc>
                        <a:spcAft>
                          <a:spcPts val="0"/>
                        </a:spcAft>
                      </a:pPr>
                      <a:r>
                        <a:rPr lang="en-GB" sz="1400" b="1" dirty="0">
                          <a:solidFill>
                            <a:schemeClr val="tx1"/>
                          </a:solidFill>
                          <a:effectLst/>
                        </a:rPr>
                        <a:t>ESA</a:t>
                      </a:r>
                      <a:endParaRPr lang="it-IT" sz="1400" dirty="0">
                        <a:solidFill>
                          <a:schemeClr val="tx1"/>
                        </a:solidFill>
                        <a:effectLst/>
                      </a:endParaRPr>
                    </a:p>
                    <a:p>
                      <a:pPr algn="just">
                        <a:lnSpc>
                          <a:spcPct val="107000"/>
                        </a:lnSpc>
                        <a:spcAft>
                          <a:spcPts val="0"/>
                        </a:spcAft>
                      </a:pPr>
                      <a:r>
                        <a:rPr lang="en-GB" sz="1400" b="1" dirty="0">
                          <a:solidFill>
                            <a:schemeClr val="tx1"/>
                          </a:solidFill>
                          <a:effectLst/>
                        </a:rPr>
                        <a:t>CSA</a:t>
                      </a:r>
                    </a:p>
                    <a:p>
                      <a:pPr algn="just">
                        <a:lnSpc>
                          <a:spcPct val="107000"/>
                        </a:lnSpc>
                        <a:spcAft>
                          <a:spcPts val="0"/>
                        </a:spcAft>
                      </a:pPr>
                      <a:r>
                        <a:rPr lang="en-GB" sz="1400" b="1" dirty="0">
                          <a:solidFill>
                            <a:schemeClr val="tx1"/>
                          </a:solidFill>
                          <a:effectLst/>
                        </a:rPr>
                        <a:t> JAXA</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algn="just">
                        <a:lnSpc>
                          <a:spcPct val="107000"/>
                        </a:lnSpc>
                        <a:spcAft>
                          <a:spcPts val="800"/>
                        </a:spcAft>
                      </a:pPr>
                      <a:r>
                        <a:rPr lang="en-GB" sz="1400" b="1" dirty="0">
                          <a:solidFill>
                            <a:schemeClr val="tx1"/>
                          </a:solidFill>
                          <a:effectLst/>
                        </a:rPr>
                        <a:t>2025</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marL="0" lvl="0" indent="0" algn="just">
                        <a:lnSpc>
                          <a:spcPct val="107000"/>
                        </a:lnSpc>
                        <a:buClr>
                          <a:srgbClr val="000000"/>
                        </a:buClr>
                        <a:buFont typeface="Symbol" panose="05050102010706020507" pitchFamily="18" charset="2"/>
                        <a:buNone/>
                      </a:pPr>
                      <a:r>
                        <a:rPr lang="en-US" sz="1400" dirty="0">
                          <a:solidFill>
                            <a:schemeClr val="tx1"/>
                          </a:solidFill>
                          <a:effectLst/>
                        </a:rPr>
                        <a:t>first crewed Moon landing mission </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extLst>
                  <a:ext uri="{0D108BD9-81ED-4DB2-BD59-A6C34878D82A}">
                    <a16:rowId xmlns:a16="http://schemas.microsoft.com/office/drawing/2014/main" val="1837528100"/>
                  </a:ext>
                </a:extLst>
              </a:tr>
              <a:tr h="424799">
                <a:tc>
                  <a:txBody>
                    <a:bodyPr/>
                    <a:lstStyle/>
                    <a:p>
                      <a:pPr algn="just">
                        <a:lnSpc>
                          <a:spcPct val="107000"/>
                        </a:lnSpc>
                        <a:spcAft>
                          <a:spcPts val="800"/>
                        </a:spcAft>
                      </a:pPr>
                      <a:r>
                        <a:rPr lang="en-GB" sz="1400" b="1">
                          <a:solidFill>
                            <a:schemeClr val="tx1"/>
                          </a:solidFill>
                          <a:effectLst/>
                        </a:rPr>
                        <a:t>LUPEX</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algn="just">
                        <a:lnSpc>
                          <a:spcPct val="107000"/>
                        </a:lnSpc>
                        <a:spcAft>
                          <a:spcPts val="0"/>
                        </a:spcAft>
                      </a:pPr>
                      <a:r>
                        <a:rPr lang="en-GB" sz="1400" b="1" dirty="0">
                          <a:solidFill>
                            <a:schemeClr val="tx1"/>
                          </a:solidFill>
                          <a:effectLst/>
                        </a:rPr>
                        <a:t>JAXA</a:t>
                      </a:r>
                      <a:endParaRPr lang="it-IT" sz="1400" dirty="0">
                        <a:solidFill>
                          <a:schemeClr val="tx1"/>
                        </a:solidFill>
                        <a:effectLst/>
                      </a:endParaRPr>
                    </a:p>
                    <a:p>
                      <a:pPr algn="just">
                        <a:lnSpc>
                          <a:spcPct val="107000"/>
                        </a:lnSpc>
                        <a:spcAft>
                          <a:spcPts val="0"/>
                        </a:spcAft>
                      </a:pPr>
                      <a:r>
                        <a:rPr lang="en-GB" sz="1400" b="1" dirty="0">
                          <a:solidFill>
                            <a:schemeClr val="tx1"/>
                          </a:solidFill>
                          <a:effectLst/>
                        </a:rPr>
                        <a:t>ISRO</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algn="just">
                        <a:lnSpc>
                          <a:spcPct val="107000"/>
                        </a:lnSpc>
                        <a:spcAft>
                          <a:spcPts val="800"/>
                        </a:spcAft>
                      </a:pPr>
                      <a:r>
                        <a:rPr lang="en-GB" sz="1400" b="1">
                          <a:solidFill>
                            <a:schemeClr val="tx1"/>
                          </a:solidFill>
                          <a:effectLst/>
                        </a:rPr>
                        <a:t>2025</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marL="0" lvl="0" indent="0" algn="just">
                        <a:lnSpc>
                          <a:spcPct val="107000"/>
                        </a:lnSpc>
                        <a:buClr>
                          <a:srgbClr val="000000"/>
                        </a:buClr>
                        <a:buFont typeface="Symbol" panose="05050102010706020507" pitchFamily="18" charset="2"/>
                        <a:buNone/>
                      </a:pPr>
                      <a:r>
                        <a:rPr lang="en-US" sz="1400" dirty="0">
                          <a:solidFill>
                            <a:schemeClr val="tx1"/>
                          </a:solidFill>
                          <a:effectLst/>
                        </a:rPr>
                        <a:t>joint robotic lunar mission of ISRO and JAXA, lander and rover mission.</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extLst>
                  <a:ext uri="{0D108BD9-81ED-4DB2-BD59-A6C34878D82A}">
                    <a16:rowId xmlns:a16="http://schemas.microsoft.com/office/drawing/2014/main" val="3601767327"/>
                  </a:ext>
                </a:extLst>
              </a:tr>
              <a:tr h="279400">
                <a:tc>
                  <a:txBody>
                    <a:bodyPr/>
                    <a:lstStyle/>
                    <a:p>
                      <a:pPr algn="just">
                        <a:lnSpc>
                          <a:spcPct val="107000"/>
                        </a:lnSpc>
                        <a:spcAft>
                          <a:spcPts val="800"/>
                        </a:spcAft>
                      </a:pPr>
                      <a:r>
                        <a:rPr lang="en-GB" sz="1400" b="1">
                          <a:solidFill>
                            <a:schemeClr val="tx1"/>
                          </a:solidFill>
                          <a:effectLst/>
                        </a:rPr>
                        <a:t>EL3</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algn="just">
                        <a:lnSpc>
                          <a:spcPct val="107000"/>
                        </a:lnSpc>
                        <a:spcAft>
                          <a:spcPts val="800"/>
                        </a:spcAft>
                      </a:pPr>
                      <a:r>
                        <a:rPr lang="en-GB" sz="1400" b="1">
                          <a:solidFill>
                            <a:schemeClr val="tx1"/>
                          </a:solidFill>
                          <a:effectLst/>
                        </a:rPr>
                        <a:t>ESA</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algn="just">
                        <a:lnSpc>
                          <a:spcPct val="107000"/>
                        </a:lnSpc>
                        <a:spcAft>
                          <a:spcPts val="800"/>
                        </a:spcAft>
                      </a:pPr>
                      <a:r>
                        <a:rPr lang="en-GB" sz="1400" b="1" dirty="0">
                          <a:solidFill>
                            <a:schemeClr val="tx1"/>
                          </a:solidFill>
                          <a:effectLst/>
                        </a:rPr>
                        <a:t>2028</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tc>
                  <a:txBody>
                    <a:bodyPr/>
                    <a:lstStyle/>
                    <a:p>
                      <a:pPr marL="0" lvl="0" indent="0" algn="just">
                        <a:lnSpc>
                          <a:spcPct val="107000"/>
                        </a:lnSpc>
                        <a:buClr>
                          <a:srgbClr val="000000"/>
                        </a:buClr>
                        <a:buFont typeface="Symbol" panose="05050102010706020507" pitchFamily="18" charset="2"/>
                        <a:buNone/>
                      </a:pPr>
                      <a:r>
                        <a:rPr lang="en-US" sz="1400" dirty="0">
                          <a:solidFill>
                            <a:schemeClr val="tx1"/>
                          </a:solidFill>
                          <a:effectLst/>
                        </a:rPr>
                        <a:t>lunar lander mission </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4516" marR="24516" marT="0" marB="0"/>
                </a:tc>
                <a:extLst>
                  <a:ext uri="{0D108BD9-81ED-4DB2-BD59-A6C34878D82A}">
                    <a16:rowId xmlns:a16="http://schemas.microsoft.com/office/drawing/2014/main" val="3183538185"/>
                  </a:ext>
                </a:extLst>
              </a:tr>
            </a:tbl>
          </a:graphicData>
        </a:graphic>
      </p:graphicFrame>
      <p:sp>
        <p:nvSpPr>
          <p:cNvPr id="4" name="TextBox 7">
            <a:extLst>
              <a:ext uri="{FF2B5EF4-FFF2-40B4-BE49-F238E27FC236}">
                <a16:creationId xmlns:a16="http://schemas.microsoft.com/office/drawing/2014/main" id="{FF081294-5F16-20FA-60A7-3AD22EDF4A03}"/>
              </a:ext>
            </a:extLst>
          </p:cNvPr>
          <p:cNvSpPr txBox="1"/>
          <p:nvPr/>
        </p:nvSpPr>
        <p:spPr>
          <a:xfrm>
            <a:off x="139700" y="2059400"/>
            <a:ext cx="4338367" cy="553998"/>
          </a:xfrm>
          <a:prstGeom prst="rect">
            <a:avLst/>
          </a:prstGeom>
          <a:noFill/>
        </p:spPr>
        <p:txBody>
          <a:bodyPr wrap="none" rtlCol="0">
            <a:spAutoFit/>
          </a:bodyPr>
          <a:lstStyle>
            <a:defPPr>
              <a:defRPr lang="en-US"/>
            </a:defPPr>
            <a:lvl1pPr>
              <a:defRPr b="1" i="1">
                <a:solidFill>
                  <a:srgbClr val="000066"/>
                </a:solidFill>
              </a:defRPr>
            </a:lvl1pPr>
          </a:lstStyle>
          <a:p>
            <a:r>
              <a:rPr lang="en-GB" sz="1200" i="0" dirty="0">
                <a:solidFill>
                  <a:schemeClr val="tx1"/>
                </a:solidFill>
                <a:effectLst/>
                <a:latin typeface="Calibri" panose="020F0502020204030204" pitchFamily="34" charset="0"/>
                <a:ea typeface="Calibri" panose="020F0502020204030204" pitchFamily="34" charset="0"/>
                <a:cs typeface="Arial" panose="020B0604020202020204" pitchFamily="34" charset="0"/>
              </a:rPr>
              <a:t>Institutional</a:t>
            </a:r>
            <a:r>
              <a:rPr lang="it-IT" sz="1200" i="0" dirty="0">
                <a:solidFill>
                  <a:schemeClr val="tx1"/>
                </a:solidFill>
                <a:effectLst/>
                <a:latin typeface="Calibri" panose="020F0502020204030204" pitchFamily="34" charset="0"/>
                <a:ea typeface="Calibri" panose="020F0502020204030204" pitchFamily="34" charset="0"/>
                <a:cs typeface="Arial" panose="020B0604020202020204" pitchFamily="34" charset="0"/>
              </a:rPr>
              <a:t> </a:t>
            </a:r>
            <a:r>
              <a:rPr lang="it-IT" sz="1200" i="0" dirty="0" err="1">
                <a:solidFill>
                  <a:schemeClr val="tx1"/>
                </a:solidFill>
                <a:effectLst/>
                <a:latin typeface="Calibri" panose="020F0502020204030204" pitchFamily="34" charset="0"/>
                <a:ea typeface="Calibri" panose="020F0502020204030204" pitchFamily="34" charset="0"/>
                <a:cs typeface="Arial" panose="020B0604020202020204" pitchFamily="34" charset="0"/>
              </a:rPr>
              <a:t>lunar</a:t>
            </a:r>
            <a:r>
              <a:rPr lang="it-IT" sz="1200" i="0" dirty="0">
                <a:solidFill>
                  <a:schemeClr val="tx1"/>
                </a:solidFill>
                <a:effectLst/>
                <a:latin typeface="Calibri" panose="020F0502020204030204" pitchFamily="34" charset="0"/>
                <a:ea typeface="Calibri" panose="020F0502020204030204" pitchFamily="34" charset="0"/>
                <a:cs typeface="Arial" panose="020B0604020202020204" pitchFamily="34" charset="0"/>
              </a:rPr>
              <a:t> missions of </a:t>
            </a:r>
            <a:r>
              <a:rPr lang="it-IT" sz="1200" i="0" dirty="0" err="1">
                <a:solidFill>
                  <a:schemeClr val="tx1"/>
                </a:solidFill>
                <a:effectLst/>
                <a:latin typeface="Calibri" panose="020F0502020204030204" pitchFamily="34" charset="0"/>
                <a:ea typeface="Calibri" panose="020F0502020204030204" pitchFamily="34" charset="0"/>
                <a:cs typeface="Arial" panose="020B0604020202020204" pitchFamily="34" charset="0"/>
              </a:rPr>
              <a:t>interest</a:t>
            </a:r>
            <a:r>
              <a:rPr lang="it-IT" sz="1200" i="0" dirty="0">
                <a:solidFill>
                  <a:schemeClr val="tx1"/>
                </a:solidFill>
                <a:effectLst/>
                <a:latin typeface="Calibri" panose="020F0502020204030204" pitchFamily="34" charset="0"/>
                <a:ea typeface="Calibri" panose="020F0502020204030204" pitchFamily="34" charset="0"/>
                <a:cs typeface="Arial" panose="020B0604020202020204" pitchFamily="34" charset="0"/>
              </a:rPr>
              <a:t> for the MICROLITH project </a:t>
            </a:r>
          </a:p>
          <a:p>
            <a:r>
              <a:rPr lang="en-US" dirty="0"/>
              <a:t> </a:t>
            </a:r>
          </a:p>
        </p:txBody>
      </p:sp>
      <p:graphicFrame>
        <p:nvGraphicFramePr>
          <p:cNvPr id="6" name="Tabella 5">
            <a:extLst>
              <a:ext uri="{FF2B5EF4-FFF2-40B4-BE49-F238E27FC236}">
                <a16:creationId xmlns:a16="http://schemas.microsoft.com/office/drawing/2014/main" id="{C4DA97DA-1A81-9757-19C3-355E4FCF407E}"/>
              </a:ext>
            </a:extLst>
          </p:cNvPr>
          <p:cNvGraphicFramePr>
            <a:graphicFrameLocks noGrp="1"/>
          </p:cNvGraphicFramePr>
          <p:nvPr>
            <p:extLst>
              <p:ext uri="{D42A27DB-BD31-4B8C-83A1-F6EECF244321}">
                <p14:modId xmlns:p14="http://schemas.microsoft.com/office/powerpoint/2010/main" val="2818871406"/>
              </p:ext>
            </p:extLst>
          </p:nvPr>
        </p:nvGraphicFramePr>
        <p:xfrm>
          <a:off x="4784253" y="2120799"/>
          <a:ext cx="5067300" cy="4459798"/>
        </p:xfrm>
        <a:graphic>
          <a:graphicData uri="http://schemas.openxmlformats.org/drawingml/2006/table">
            <a:tbl>
              <a:tblPr firstRow="1" firstCol="1" bandRow="1">
                <a:tableStyleId>{0E3FDE45-AF77-4B5C-9715-49D594BDF05E}</a:tableStyleId>
              </a:tblPr>
              <a:tblGrid>
                <a:gridCol w="752009">
                  <a:extLst>
                    <a:ext uri="{9D8B030D-6E8A-4147-A177-3AD203B41FA5}">
                      <a16:colId xmlns:a16="http://schemas.microsoft.com/office/drawing/2014/main" val="774228091"/>
                    </a:ext>
                  </a:extLst>
                </a:gridCol>
                <a:gridCol w="1459716">
                  <a:extLst>
                    <a:ext uri="{9D8B030D-6E8A-4147-A177-3AD203B41FA5}">
                      <a16:colId xmlns:a16="http://schemas.microsoft.com/office/drawing/2014/main" val="2124155329"/>
                    </a:ext>
                  </a:extLst>
                </a:gridCol>
                <a:gridCol w="963275">
                  <a:extLst>
                    <a:ext uri="{9D8B030D-6E8A-4147-A177-3AD203B41FA5}">
                      <a16:colId xmlns:a16="http://schemas.microsoft.com/office/drawing/2014/main" val="4117104050"/>
                    </a:ext>
                  </a:extLst>
                </a:gridCol>
                <a:gridCol w="622300">
                  <a:extLst>
                    <a:ext uri="{9D8B030D-6E8A-4147-A177-3AD203B41FA5}">
                      <a16:colId xmlns:a16="http://schemas.microsoft.com/office/drawing/2014/main" val="2949239189"/>
                    </a:ext>
                  </a:extLst>
                </a:gridCol>
                <a:gridCol w="1270000">
                  <a:extLst>
                    <a:ext uri="{9D8B030D-6E8A-4147-A177-3AD203B41FA5}">
                      <a16:colId xmlns:a16="http://schemas.microsoft.com/office/drawing/2014/main" val="129144705"/>
                    </a:ext>
                  </a:extLst>
                </a:gridCol>
              </a:tblGrid>
              <a:tr h="407473">
                <a:tc>
                  <a:txBody>
                    <a:bodyPr/>
                    <a:lstStyle/>
                    <a:p>
                      <a:pPr algn="just">
                        <a:lnSpc>
                          <a:spcPct val="107000"/>
                        </a:lnSpc>
                        <a:spcAft>
                          <a:spcPts val="800"/>
                        </a:spcAft>
                      </a:pPr>
                      <a:r>
                        <a:rPr lang="en-GB" sz="1400" b="1" dirty="0">
                          <a:solidFill>
                            <a:schemeClr val="tx1"/>
                          </a:solidFill>
                          <a:effectLst/>
                        </a:rPr>
                        <a:t>Mission</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algn="just">
                        <a:lnSpc>
                          <a:spcPct val="107000"/>
                        </a:lnSpc>
                        <a:spcAft>
                          <a:spcPts val="800"/>
                        </a:spcAft>
                      </a:pPr>
                      <a:r>
                        <a:rPr lang="en-GB" sz="1400" b="1" dirty="0">
                          <a:solidFill>
                            <a:schemeClr val="tx1"/>
                          </a:solidFill>
                          <a:effectLst/>
                        </a:rPr>
                        <a:t>Sponsoring agency </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marL="0" algn="just" defTabSz="914400" rtl="0" eaLnBrk="1" latinLnBrk="0" hangingPunct="1">
                        <a:lnSpc>
                          <a:spcPct val="107000"/>
                        </a:lnSpc>
                        <a:spcAft>
                          <a:spcPts val="800"/>
                        </a:spcAft>
                      </a:pPr>
                      <a:r>
                        <a:rPr lang="en-GB" sz="1400" b="1" kern="1200">
                          <a:solidFill>
                            <a:schemeClr val="tx1"/>
                          </a:solidFill>
                          <a:effectLst/>
                        </a:rPr>
                        <a:t>Industrial provider</a:t>
                      </a:r>
                      <a:endParaRPr lang="it-IT" sz="1400" b="1" kern="1200">
                        <a:solidFill>
                          <a:schemeClr val="tx1"/>
                        </a:solidFill>
                        <a:effectLst/>
                        <a:latin typeface="+mn-lt"/>
                        <a:ea typeface="+mn-ea"/>
                        <a:cs typeface="+mn-cs"/>
                      </a:endParaRPr>
                    </a:p>
                  </a:txBody>
                  <a:tcPr marL="2148" marR="2148" marT="0" marB="0"/>
                </a:tc>
                <a:tc>
                  <a:txBody>
                    <a:bodyPr/>
                    <a:lstStyle/>
                    <a:p>
                      <a:pPr algn="just">
                        <a:lnSpc>
                          <a:spcPct val="107000"/>
                        </a:lnSpc>
                        <a:spcAft>
                          <a:spcPts val="800"/>
                        </a:spcAft>
                      </a:pPr>
                      <a:r>
                        <a:rPr lang="en-GB" sz="1400" b="1">
                          <a:solidFill>
                            <a:schemeClr val="tx1"/>
                          </a:solidFill>
                          <a:effectLst/>
                        </a:rPr>
                        <a:t>Launch date</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algn="just">
                        <a:lnSpc>
                          <a:spcPct val="107000"/>
                        </a:lnSpc>
                        <a:spcAft>
                          <a:spcPts val="800"/>
                        </a:spcAft>
                      </a:pPr>
                      <a:r>
                        <a:rPr lang="en-GB" sz="1400" b="1">
                          <a:solidFill>
                            <a:schemeClr val="tx1"/>
                          </a:solidFill>
                          <a:effectLst/>
                        </a:rPr>
                        <a:t>Description</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extLst>
                  <a:ext uri="{0D108BD9-81ED-4DB2-BD59-A6C34878D82A}">
                    <a16:rowId xmlns:a16="http://schemas.microsoft.com/office/drawing/2014/main" val="3998205512"/>
                  </a:ext>
                </a:extLst>
              </a:tr>
              <a:tr h="407473">
                <a:tc>
                  <a:txBody>
                    <a:bodyPr/>
                    <a:lstStyle/>
                    <a:p>
                      <a:pPr algn="just">
                        <a:lnSpc>
                          <a:spcPct val="107000"/>
                        </a:lnSpc>
                        <a:spcAft>
                          <a:spcPts val="800"/>
                        </a:spcAft>
                      </a:pPr>
                      <a:r>
                        <a:rPr lang="en-GB" sz="1400" b="1">
                          <a:solidFill>
                            <a:schemeClr val="tx1"/>
                          </a:solidFill>
                          <a:effectLst/>
                        </a:rPr>
                        <a:t>IM – 1</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algn="just">
                        <a:lnSpc>
                          <a:spcPct val="107000"/>
                        </a:lnSpc>
                        <a:spcAft>
                          <a:spcPts val="800"/>
                        </a:spcAft>
                      </a:pPr>
                      <a:r>
                        <a:rPr lang="de-DE" sz="1400" b="1" dirty="0">
                          <a:solidFill>
                            <a:schemeClr val="tx1"/>
                          </a:solidFill>
                          <a:effectLst/>
                        </a:rPr>
                        <a:t>NASA</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marL="0" algn="just" defTabSz="914400" rtl="0" eaLnBrk="1" latinLnBrk="0" hangingPunct="1">
                        <a:lnSpc>
                          <a:spcPct val="107000"/>
                        </a:lnSpc>
                        <a:spcAft>
                          <a:spcPts val="800"/>
                        </a:spcAft>
                      </a:pPr>
                      <a:r>
                        <a:rPr lang="de-DE" sz="1400" b="1" kern="1200">
                          <a:solidFill>
                            <a:schemeClr val="tx1"/>
                          </a:solidFill>
                          <a:effectLst/>
                        </a:rPr>
                        <a:t>Intuitive Machine</a:t>
                      </a:r>
                      <a:endParaRPr lang="it-IT" sz="1400" b="1" kern="1200">
                        <a:solidFill>
                          <a:schemeClr val="tx1"/>
                        </a:solidFill>
                        <a:effectLst/>
                        <a:latin typeface="+mn-lt"/>
                        <a:ea typeface="+mn-ea"/>
                        <a:cs typeface="+mn-cs"/>
                      </a:endParaRPr>
                    </a:p>
                  </a:txBody>
                  <a:tcPr marL="2148" marR="2148" marT="0" marB="0"/>
                </a:tc>
                <a:tc>
                  <a:txBody>
                    <a:bodyPr/>
                    <a:lstStyle/>
                    <a:p>
                      <a:pPr algn="just">
                        <a:lnSpc>
                          <a:spcPct val="107000"/>
                        </a:lnSpc>
                        <a:spcAft>
                          <a:spcPts val="800"/>
                        </a:spcAft>
                      </a:pPr>
                      <a:r>
                        <a:rPr lang="de-DE" sz="1400" b="1">
                          <a:solidFill>
                            <a:schemeClr val="tx1"/>
                          </a:solidFill>
                          <a:effectLst/>
                        </a:rPr>
                        <a:t>2022</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marL="0" lvl="0" indent="0" algn="just">
                        <a:lnSpc>
                          <a:spcPct val="107000"/>
                        </a:lnSpc>
                        <a:buFont typeface="Symbol" panose="05050102010706020507" pitchFamily="18" charset="2"/>
                        <a:buNone/>
                      </a:pPr>
                      <a:r>
                        <a:rPr lang="en-US" sz="1400" b="1" dirty="0">
                          <a:solidFill>
                            <a:schemeClr val="tx1"/>
                          </a:solidFill>
                          <a:effectLst/>
                        </a:rPr>
                        <a:t> </a:t>
                      </a:r>
                      <a:r>
                        <a:rPr lang="en-US" sz="1400" dirty="0">
                          <a:solidFill>
                            <a:schemeClr val="tx1"/>
                          </a:solidFill>
                          <a:effectLst/>
                        </a:rPr>
                        <a:t>lunar lander mission </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extLst>
                  <a:ext uri="{0D108BD9-81ED-4DB2-BD59-A6C34878D82A}">
                    <a16:rowId xmlns:a16="http://schemas.microsoft.com/office/drawing/2014/main" val="1801989039"/>
                  </a:ext>
                </a:extLst>
              </a:tr>
              <a:tr h="500200">
                <a:tc>
                  <a:txBody>
                    <a:bodyPr/>
                    <a:lstStyle/>
                    <a:p>
                      <a:pPr algn="just">
                        <a:lnSpc>
                          <a:spcPct val="107000"/>
                        </a:lnSpc>
                        <a:spcAft>
                          <a:spcPts val="800"/>
                        </a:spcAft>
                      </a:pPr>
                      <a:r>
                        <a:rPr lang="en-GB" sz="1400" b="1">
                          <a:solidFill>
                            <a:schemeClr val="tx1"/>
                          </a:solidFill>
                          <a:effectLst/>
                        </a:rPr>
                        <a:t>IM-2</a:t>
                      </a:r>
                      <a:endParaRPr lang="it-IT" sz="1400">
                        <a:solidFill>
                          <a:schemeClr val="tx1"/>
                        </a:solidFill>
                        <a:effectLst/>
                      </a:endParaRPr>
                    </a:p>
                    <a:p>
                      <a:pPr algn="just">
                        <a:lnSpc>
                          <a:spcPct val="107000"/>
                        </a:lnSpc>
                        <a:spcAft>
                          <a:spcPts val="800"/>
                        </a:spcAft>
                      </a:pPr>
                      <a:r>
                        <a:rPr lang="en-GB" sz="1400" b="1">
                          <a:solidFill>
                            <a:schemeClr val="tx1"/>
                          </a:solidFill>
                          <a:effectLst/>
                        </a:rPr>
                        <a:t> </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algn="just">
                        <a:lnSpc>
                          <a:spcPct val="107000"/>
                        </a:lnSpc>
                        <a:spcAft>
                          <a:spcPts val="800"/>
                        </a:spcAft>
                      </a:pPr>
                      <a:r>
                        <a:rPr lang="de-DE" sz="1400" b="1">
                          <a:solidFill>
                            <a:schemeClr val="tx1"/>
                          </a:solidFill>
                          <a:effectLst/>
                        </a:rPr>
                        <a:t>NASA</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marL="0" algn="just" defTabSz="914400" rtl="0" eaLnBrk="1" latinLnBrk="0" hangingPunct="1">
                        <a:lnSpc>
                          <a:spcPct val="107000"/>
                        </a:lnSpc>
                        <a:spcAft>
                          <a:spcPts val="800"/>
                        </a:spcAft>
                      </a:pPr>
                      <a:r>
                        <a:rPr lang="de-DE" sz="1400" b="1" kern="1200">
                          <a:solidFill>
                            <a:schemeClr val="tx1"/>
                          </a:solidFill>
                          <a:effectLst/>
                        </a:rPr>
                        <a:t>Intuitive Machine</a:t>
                      </a:r>
                      <a:endParaRPr lang="it-IT" sz="1400" b="1" kern="1200">
                        <a:solidFill>
                          <a:schemeClr val="tx1"/>
                        </a:solidFill>
                        <a:effectLst/>
                        <a:latin typeface="+mn-lt"/>
                        <a:ea typeface="+mn-ea"/>
                        <a:cs typeface="+mn-cs"/>
                      </a:endParaRPr>
                    </a:p>
                  </a:txBody>
                  <a:tcPr marL="2148" marR="2148" marT="0" marB="0"/>
                </a:tc>
                <a:tc>
                  <a:txBody>
                    <a:bodyPr/>
                    <a:lstStyle/>
                    <a:p>
                      <a:pPr algn="just">
                        <a:lnSpc>
                          <a:spcPct val="107000"/>
                        </a:lnSpc>
                        <a:spcAft>
                          <a:spcPts val="800"/>
                        </a:spcAft>
                      </a:pPr>
                      <a:r>
                        <a:rPr lang="de-DE" sz="1400" b="1">
                          <a:solidFill>
                            <a:schemeClr val="tx1"/>
                          </a:solidFill>
                          <a:effectLst/>
                        </a:rPr>
                        <a:t>2023</a:t>
                      </a:r>
                      <a:endParaRPr lang="it-IT" sz="1400">
                        <a:solidFill>
                          <a:schemeClr val="tx1"/>
                        </a:solidFill>
                        <a:effectLst/>
                      </a:endParaRPr>
                    </a:p>
                    <a:p>
                      <a:pPr algn="just">
                        <a:lnSpc>
                          <a:spcPct val="107000"/>
                        </a:lnSpc>
                        <a:spcAft>
                          <a:spcPts val="800"/>
                        </a:spcAft>
                      </a:pPr>
                      <a:r>
                        <a:rPr lang="it-IT" sz="1400" b="1">
                          <a:solidFill>
                            <a:schemeClr val="tx1"/>
                          </a:solidFill>
                          <a:effectLst/>
                        </a:rPr>
                        <a:t> </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marL="0" lvl="0" indent="0" algn="just">
                        <a:lnSpc>
                          <a:spcPct val="107000"/>
                        </a:lnSpc>
                        <a:buFont typeface="Symbol" panose="05050102010706020507" pitchFamily="18" charset="2"/>
                        <a:buNone/>
                      </a:pPr>
                      <a:r>
                        <a:rPr lang="en-US" sz="1400" dirty="0">
                          <a:solidFill>
                            <a:schemeClr val="tx1"/>
                          </a:solidFill>
                          <a:effectLst/>
                        </a:rPr>
                        <a:t> lunar lander mission</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extLst>
                  <a:ext uri="{0D108BD9-81ED-4DB2-BD59-A6C34878D82A}">
                    <a16:rowId xmlns:a16="http://schemas.microsoft.com/office/drawing/2014/main" val="1791302318"/>
                  </a:ext>
                </a:extLst>
              </a:tr>
              <a:tr h="407473">
                <a:tc>
                  <a:txBody>
                    <a:bodyPr/>
                    <a:lstStyle/>
                    <a:p>
                      <a:pPr algn="just">
                        <a:lnSpc>
                          <a:spcPct val="107000"/>
                        </a:lnSpc>
                        <a:spcAft>
                          <a:spcPts val="800"/>
                        </a:spcAft>
                      </a:pPr>
                      <a:r>
                        <a:rPr lang="en-GB" sz="1400" b="1">
                          <a:solidFill>
                            <a:schemeClr val="tx1"/>
                          </a:solidFill>
                          <a:effectLst/>
                        </a:rPr>
                        <a:t>IM-3</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algn="just">
                        <a:lnSpc>
                          <a:spcPct val="107000"/>
                        </a:lnSpc>
                        <a:spcAft>
                          <a:spcPts val="800"/>
                        </a:spcAft>
                      </a:pPr>
                      <a:r>
                        <a:rPr lang="de-DE" sz="1400" b="1" dirty="0">
                          <a:solidFill>
                            <a:schemeClr val="tx1"/>
                          </a:solidFill>
                          <a:effectLst/>
                        </a:rPr>
                        <a:t>NASA</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marL="0" algn="just" defTabSz="914400" rtl="0" eaLnBrk="1" latinLnBrk="0" hangingPunct="1">
                        <a:lnSpc>
                          <a:spcPct val="107000"/>
                        </a:lnSpc>
                        <a:spcAft>
                          <a:spcPts val="800"/>
                        </a:spcAft>
                      </a:pPr>
                      <a:r>
                        <a:rPr lang="de-DE" sz="1400" b="1" kern="1200">
                          <a:solidFill>
                            <a:schemeClr val="tx1"/>
                          </a:solidFill>
                          <a:effectLst/>
                        </a:rPr>
                        <a:t>Intuitive Machine</a:t>
                      </a:r>
                      <a:endParaRPr lang="it-IT" sz="1400" b="1" kern="1200">
                        <a:solidFill>
                          <a:schemeClr val="tx1"/>
                        </a:solidFill>
                        <a:effectLst/>
                        <a:latin typeface="+mn-lt"/>
                        <a:ea typeface="+mn-ea"/>
                        <a:cs typeface="+mn-cs"/>
                      </a:endParaRPr>
                    </a:p>
                  </a:txBody>
                  <a:tcPr marL="2148" marR="2148" marT="0" marB="0"/>
                </a:tc>
                <a:tc>
                  <a:txBody>
                    <a:bodyPr/>
                    <a:lstStyle/>
                    <a:p>
                      <a:pPr algn="just">
                        <a:lnSpc>
                          <a:spcPct val="107000"/>
                        </a:lnSpc>
                        <a:spcAft>
                          <a:spcPts val="800"/>
                        </a:spcAft>
                      </a:pPr>
                      <a:r>
                        <a:rPr lang="de-DE" sz="1400" b="1">
                          <a:solidFill>
                            <a:schemeClr val="tx1"/>
                          </a:solidFill>
                          <a:effectLst/>
                        </a:rPr>
                        <a:t>2024</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marL="0" lvl="0" indent="0" algn="just">
                        <a:lnSpc>
                          <a:spcPct val="107000"/>
                        </a:lnSpc>
                        <a:buFont typeface="Symbol" panose="05050102010706020507" pitchFamily="18" charset="2"/>
                        <a:buNone/>
                      </a:pPr>
                      <a:r>
                        <a:rPr lang="en-US" sz="1400" dirty="0">
                          <a:solidFill>
                            <a:schemeClr val="tx1"/>
                          </a:solidFill>
                          <a:effectLst/>
                        </a:rPr>
                        <a:t>lunar lander mission </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extLst>
                  <a:ext uri="{0D108BD9-81ED-4DB2-BD59-A6C34878D82A}">
                    <a16:rowId xmlns:a16="http://schemas.microsoft.com/office/drawing/2014/main" val="697697433"/>
                  </a:ext>
                </a:extLst>
              </a:tr>
              <a:tr h="615817">
                <a:tc>
                  <a:txBody>
                    <a:bodyPr/>
                    <a:lstStyle/>
                    <a:p>
                      <a:pPr algn="just">
                        <a:lnSpc>
                          <a:spcPct val="107000"/>
                        </a:lnSpc>
                        <a:spcAft>
                          <a:spcPts val="800"/>
                        </a:spcAft>
                      </a:pPr>
                      <a:r>
                        <a:rPr lang="en-GB" sz="1400" b="1" dirty="0">
                          <a:solidFill>
                            <a:schemeClr val="tx1"/>
                          </a:solidFill>
                          <a:effectLst/>
                        </a:rPr>
                        <a:t>PM1</a:t>
                      </a:r>
                      <a:endParaRPr lang="it-IT" sz="1400" dirty="0">
                        <a:solidFill>
                          <a:schemeClr val="tx1"/>
                        </a:solidFill>
                        <a:effectLst/>
                      </a:endParaRPr>
                    </a:p>
                    <a:p>
                      <a:pPr algn="just">
                        <a:lnSpc>
                          <a:spcPct val="107000"/>
                        </a:lnSpc>
                        <a:spcAft>
                          <a:spcPts val="800"/>
                        </a:spcAft>
                      </a:pPr>
                      <a:r>
                        <a:rPr lang="en-GB" sz="1400" b="1" dirty="0">
                          <a:solidFill>
                            <a:schemeClr val="tx1"/>
                          </a:solidFill>
                          <a:effectLst/>
                        </a:rPr>
                        <a:t> </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algn="just">
                        <a:lnSpc>
                          <a:spcPct val="107000"/>
                        </a:lnSpc>
                        <a:spcAft>
                          <a:spcPts val="800"/>
                        </a:spcAft>
                      </a:pPr>
                      <a:r>
                        <a:rPr lang="de-DE" sz="1400" b="1" dirty="0">
                          <a:solidFill>
                            <a:schemeClr val="tx1"/>
                          </a:solidFill>
                          <a:effectLst/>
                        </a:rPr>
                        <a:t>NASA</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marL="0" algn="just" defTabSz="914400" rtl="0" eaLnBrk="1" latinLnBrk="0" hangingPunct="1">
                        <a:lnSpc>
                          <a:spcPct val="107000"/>
                        </a:lnSpc>
                        <a:spcAft>
                          <a:spcPts val="800"/>
                        </a:spcAft>
                      </a:pPr>
                      <a:r>
                        <a:rPr lang="de-DE" sz="1400" b="1" kern="1200" dirty="0" err="1">
                          <a:solidFill>
                            <a:schemeClr val="tx1"/>
                          </a:solidFill>
                          <a:effectLst/>
                        </a:rPr>
                        <a:t>Astrobotic</a:t>
                      </a:r>
                      <a:endParaRPr lang="it-IT" sz="1400" b="1" kern="1200" dirty="0">
                        <a:solidFill>
                          <a:schemeClr val="tx1"/>
                        </a:solidFill>
                        <a:effectLst/>
                        <a:latin typeface="+mn-lt"/>
                        <a:ea typeface="+mn-ea"/>
                        <a:cs typeface="+mn-cs"/>
                      </a:endParaRPr>
                    </a:p>
                  </a:txBody>
                  <a:tcPr marL="2148" marR="2148" marT="0" marB="0"/>
                </a:tc>
                <a:tc>
                  <a:txBody>
                    <a:bodyPr/>
                    <a:lstStyle/>
                    <a:p>
                      <a:pPr algn="just">
                        <a:lnSpc>
                          <a:spcPct val="107000"/>
                        </a:lnSpc>
                        <a:spcAft>
                          <a:spcPts val="800"/>
                        </a:spcAft>
                      </a:pPr>
                      <a:r>
                        <a:rPr lang="de-DE" sz="1400" b="1" dirty="0">
                          <a:solidFill>
                            <a:schemeClr val="tx1"/>
                          </a:solidFill>
                          <a:effectLst/>
                        </a:rPr>
                        <a:t>2022</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marL="0" lvl="0" indent="0" algn="just">
                        <a:lnSpc>
                          <a:spcPct val="107000"/>
                        </a:lnSpc>
                        <a:buFont typeface="Symbol" panose="05050102010706020507" pitchFamily="18" charset="2"/>
                        <a:buNone/>
                      </a:pPr>
                      <a:r>
                        <a:rPr lang="en-US" sz="1400" dirty="0">
                          <a:solidFill>
                            <a:schemeClr val="tx1"/>
                          </a:solidFill>
                          <a:effectLst/>
                        </a:rPr>
                        <a:t>lunar lander mission </a:t>
                      </a:r>
                      <a:endParaRPr lang="it-IT" sz="1400" dirty="0">
                        <a:solidFill>
                          <a:schemeClr val="tx1"/>
                        </a:solidFill>
                        <a:effectLst/>
                      </a:endParaRPr>
                    </a:p>
                    <a:p>
                      <a:pPr marL="0" lvl="0" indent="0" algn="just">
                        <a:lnSpc>
                          <a:spcPct val="107000"/>
                        </a:lnSpc>
                        <a:buFont typeface="Symbol" panose="05050102010706020507" pitchFamily="18" charset="2"/>
                        <a:buNone/>
                      </a:pPr>
                      <a:r>
                        <a:rPr lang="en-US" sz="1400" dirty="0">
                          <a:solidFill>
                            <a:schemeClr val="tx1"/>
                          </a:solidFill>
                          <a:effectLst/>
                        </a:rPr>
                        <a:t> </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extLst>
                  <a:ext uri="{0D108BD9-81ED-4DB2-BD59-A6C34878D82A}">
                    <a16:rowId xmlns:a16="http://schemas.microsoft.com/office/drawing/2014/main" val="3925021118"/>
                  </a:ext>
                </a:extLst>
              </a:tr>
              <a:tr h="615817">
                <a:tc>
                  <a:txBody>
                    <a:bodyPr/>
                    <a:lstStyle/>
                    <a:p>
                      <a:pPr algn="just">
                        <a:lnSpc>
                          <a:spcPct val="107000"/>
                        </a:lnSpc>
                        <a:spcAft>
                          <a:spcPts val="800"/>
                        </a:spcAft>
                      </a:pPr>
                      <a:r>
                        <a:rPr lang="en-GB" sz="1400" b="1">
                          <a:solidFill>
                            <a:schemeClr val="tx1"/>
                          </a:solidFill>
                          <a:effectLst/>
                        </a:rPr>
                        <a:t>Mission 1</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algn="just">
                        <a:lnSpc>
                          <a:spcPct val="107000"/>
                        </a:lnSpc>
                        <a:spcAft>
                          <a:spcPts val="800"/>
                        </a:spcAft>
                      </a:pPr>
                      <a:r>
                        <a:rPr lang="en-GB" sz="1400" b="1" dirty="0">
                          <a:solidFill>
                            <a:schemeClr val="tx1"/>
                          </a:solidFill>
                          <a:effectLst/>
                        </a:rPr>
                        <a:t>NASA</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marL="0" algn="just" defTabSz="914400" rtl="0" eaLnBrk="1" latinLnBrk="0" hangingPunct="1">
                        <a:lnSpc>
                          <a:spcPct val="107000"/>
                        </a:lnSpc>
                        <a:spcAft>
                          <a:spcPts val="800"/>
                        </a:spcAft>
                      </a:pPr>
                      <a:r>
                        <a:rPr lang="en-GB" sz="1400" b="1" kern="1200">
                          <a:solidFill>
                            <a:schemeClr val="tx1"/>
                          </a:solidFill>
                          <a:effectLst/>
                        </a:rPr>
                        <a:t>Masten</a:t>
                      </a:r>
                      <a:endParaRPr lang="it-IT" sz="1400" b="1" kern="1200">
                        <a:solidFill>
                          <a:schemeClr val="tx1"/>
                        </a:solidFill>
                        <a:effectLst/>
                        <a:latin typeface="+mn-lt"/>
                        <a:ea typeface="+mn-ea"/>
                        <a:cs typeface="+mn-cs"/>
                      </a:endParaRPr>
                    </a:p>
                  </a:txBody>
                  <a:tcPr marL="2148" marR="2148" marT="0" marB="0"/>
                </a:tc>
                <a:tc>
                  <a:txBody>
                    <a:bodyPr/>
                    <a:lstStyle/>
                    <a:p>
                      <a:pPr algn="just">
                        <a:lnSpc>
                          <a:spcPct val="107000"/>
                        </a:lnSpc>
                        <a:spcAft>
                          <a:spcPts val="800"/>
                        </a:spcAft>
                      </a:pPr>
                      <a:r>
                        <a:rPr lang="en-GB" sz="1400" b="1">
                          <a:solidFill>
                            <a:schemeClr val="tx1"/>
                          </a:solidFill>
                          <a:effectLst/>
                        </a:rPr>
                        <a:t>2023</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marL="0" lvl="0" indent="0" algn="just">
                        <a:lnSpc>
                          <a:spcPct val="107000"/>
                        </a:lnSpc>
                        <a:buFont typeface="Symbol" panose="05050102010706020507" pitchFamily="18" charset="2"/>
                        <a:buNone/>
                      </a:pPr>
                      <a:r>
                        <a:rPr lang="en-US" sz="1400" b="1" dirty="0">
                          <a:solidFill>
                            <a:schemeClr val="tx1"/>
                          </a:solidFill>
                          <a:effectLst/>
                        </a:rPr>
                        <a:t> </a:t>
                      </a:r>
                      <a:r>
                        <a:rPr lang="en-US" sz="1400" dirty="0">
                          <a:solidFill>
                            <a:schemeClr val="tx1"/>
                          </a:solidFill>
                          <a:effectLst/>
                        </a:rPr>
                        <a:t>lunar lander mission</a:t>
                      </a:r>
                      <a:r>
                        <a:rPr lang="en-US" sz="1400" b="1" dirty="0">
                          <a:solidFill>
                            <a:schemeClr val="tx1"/>
                          </a:solidFill>
                          <a:effectLst/>
                        </a:rPr>
                        <a:t> </a:t>
                      </a:r>
                      <a:endParaRPr lang="it-IT" sz="1400" dirty="0">
                        <a:solidFill>
                          <a:schemeClr val="tx1"/>
                        </a:solidFill>
                        <a:effectLst/>
                      </a:endParaRPr>
                    </a:p>
                    <a:p>
                      <a:pPr marL="342900" lvl="0" indent="-342900" algn="just">
                        <a:lnSpc>
                          <a:spcPct val="107000"/>
                        </a:lnSpc>
                        <a:buFont typeface="Symbol" panose="05050102010706020507" pitchFamily="18" charset="2"/>
                        <a:buChar char=""/>
                      </a:pP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extLst>
                  <a:ext uri="{0D108BD9-81ED-4DB2-BD59-A6C34878D82A}">
                    <a16:rowId xmlns:a16="http://schemas.microsoft.com/office/drawing/2014/main" val="2455296571"/>
                  </a:ext>
                </a:extLst>
              </a:tr>
              <a:tr h="615817">
                <a:tc>
                  <a:txBody>
                    <a:bodyPr/>
                    <a:lstStyle/>
                    <a:p>
                      <a:pPr algn="just">
                        <a:lnSpc>
                          <a:spcPct val="107000"/>
                        </a:lnSpc>
                        <a:spcAft>
                          <a:spcPts val="800"/>
                        </a:spcAft>
                      </a:pPr>
                      <a:r>
                        <a:rPr lang="en-GB" sz="1400" b="1" dirty="0">
                          <a:solidFill>
                            <a:schemeClr val="tx1"/>
                          </a:solidFill>
                          <a:effectLst/>
                        </a:rPr>
                        <a:t>M1 </a:t>
                      </a:r>
                      <a:endParaRPr lang="it-IT" sz="1400" dirty="0">
                        <a:solidFill>
                          <a:schemeClr val="tx1"/>
                        </a:solidFill>
                        <a:effectLst/>
                      </a:endParaRPr>
                    </a:p>
                    <a:p>
                      <a:pPr algn="just">
                        <a:lnSpc>
                          <a:spcPct val="107000"/>
                        </a:lnSpc>
                        <a:spcAft>
                          <a:spcPts val="800"/>
                        </a:spcAft>
                      </a:pPr>
                      <a:r>
                        <a:rPr lang="en-GB" sz="1400" b="1" dirty="0">
                          <a:solidFill>
                            <a:schemeClr val="tx1"/>
                          </a:solidFill>
                          <a:effectLst/>
                        </a:rPr>
                        <a:t> </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algn="just">
                        <a:lnSpc>
                          <a:spcPct val="107000"/>
                        </a:lnSpc>
                        <a:spcAft>
                          <a:spcPts val="800"/>
                        </a:spcAft>
                      </a:pPr>
                      <a:r>
                        <a:rPr lang="en-GB" sz="1400" b="1" dirty="0">
                          <a:solidFill>
                            <a:schemeClr val="tx1"/>
                          </a:solidFill>
                          <a:effectLst/>
                        </a:rPr>
                        <a:t> </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marL="0" algn="just" defTabSz="914400" rtl="0" eaLnBrk="1" latinLnBrk="0" hangingPunct="1">
                        <a:lnSpc>
                          <a:spcPct val="107000"/>
                        </a:lnSpc>
                        <a:spcAft>
                          <a:spcPts val="800"/>
                        </a:spcAft>
                      </a:pPr>
                      <a:r>
                        <a:rPr lang="en-GB" sz="1400" b="1" kern="1200">
                          <a:solidFill>
                            <a:schemeClr val="tx1"/>
                          </a:solidFill>
                          <a:effectLst/>
                        </a:rPr>
                        <a:t>ispace</a:t>
                      </a:r>
                      <a:endParaRPr lang="it-IT" sz="1400" b="1" kern="1200">
                        <a:solidFill>
                          <a:schemeClr val="tx1"/>
                        </a:solidFill>
                        <a:effectLst/>
                        <a:latin typeface="+mn-lt"/>
                        <a:ea typeface="+mn-ea"/>
                        <a:cs typeface="+mn-cs"/>
                      </a:endParaRPr>
                    </a:p>
                  </a:txBody>
                  <a:tcPr marL="2148" marR="2148" marT="0" marB="0"/>
                </a:tc>
                <a:tc>
                  <a:txBody>
                    <a:bodyPr/>
                    <a:lstStyle/>
                    <a:p>
                      <a:pPr algn="just">
                        <a:lnSpc>
                          <a:spcPct val="107000"/>
                        </a:lnSpc>
                        <a:spcAft>
                          <a:spcPts val="800"/>
                        </a:spcAft>
                      </a:pPr>
                      <a:r>
                        <a:rPr lang="en-GB" sz="1400" b="1">
                          <a:solidFill>
                            <a:schemeClr val="tx1"/>
                          </a:solidFill>
                          <a:effectLst/>
                        </a:rPr>
                        <a:t>2022</a:t>
                      </a:r>
                      <a:endParaRPr lang="it-IT" sz="1400">
                        <a:solidFill>
                          <a:schemeClr val="tx1"/>
                        </a:solidFill>
                        <a:effectLst/>
                      </a:endParaRPr>
                    </a:p>
                    <a:p>
                      <a:pPr algn="just">
                        <a:lnSpc>
                          <a:spcPct val="107000"/>
                        </a:lnSpc>
                        <a:spcAft>
                          <a:spcPts val="800"/>
                        </a:spcAft>
                      </a:pPr>
                      <a:r>
                        <a:rPr lang="en-GB" sz="1400" b="1">
                          <a:solidFill>
                            <a:schemeClr val="tx1"/>
                          </a:solidFill>
                          <a:effectLst/>
                        </a:rPr>
                        <a:t> </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marL="0" lvl="0" indent="0" algn="just">
                        <a:lnSpc>
                          <a:spcPct val="107000"/>
                        </a:lnSpc>
                        <a:buFont typeface="Symbol" panose="05050102010706020507" pitchFamily="18" charset="2"/>
                        <a:buNone/>
                      </a:pPr>
                      <a:r>
                        <a:rPr lang="en-US" sz="1400" b="1" dirty="0">
                          <a:solidFill>
                            <a:schemeClr val="tx1"/>
                          </a:solidFill>
                          <a:effectLst/>
                        </a:rPr>
                        <a:t> </a:t>
                      </a:r>
                      <a:r>
                        <a:rPr lang="en-US" sz="1400" dirty="0">
                          <a:solidFill>
                            <a:schemeClr val="tx1"/>
                          </a:solidFill>
                          <a:effectLst/>
                        </a:rPr>
                        <a:t>lunar robotic mission </a:t>
                      </a:r>
                      <a:endParaRPr lang="it-IT" sz="1400" dirty="0">
                        <a:solidFill>
                          <a:schemeClr val="tx1"/>
                        </a:solidFill>
                        <a:effectLst/>
                      </a:endParaRPr>
                    </a:p>
                    <a:p>
                      <a:pPr marL="342900" lvl="0" indent="-342900" algn="just">
                        <a:lnSpc>
                          <a:spcPct val="107000"/>
                        </a:lnSpc>
                        <a:buFont typeface="Symbol" panose="05050102010706020507" pitchFamily="18" charset="2"/>
                        <a:buChar char=""/>
                      </a:pP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extLst>
                  <a:ext uri="{0D108BD9-81ED-4DB2-BD59-A6C34878D82A}">
                    <a16:rowId xmlns:a16="http://schemas.microsoft.com/office/drawing/2014/main" val="5737738"/>
                  </a:ext>
                </a:extLst>
              </a:tr>
              <a:tr h="500200">
                <a:tc>
                  <a:txBody>
                    <a:bodyPr/>
                    <a:lstStyle/>
                    <a:p>
                      <a:pPr algn="just">
                        <a:lnSpc>
                          <a:spcPct val="107000"/>
                        </a:lnSpc>
                        <a:spcAft>
                          <a:spcPts val="800"/>
                        </a:spcAft>
                      </a:pPr>
                      <a:r>
                        <a:rPr lang="en-GB" sz="1400" b="1" dirty="0">
                          <a:solidFill>
                            <a:schemeClr val="tx1"/>
                          </a:solidFill>
                          <a:effectLst/>
                        </a:rPr>
                        <a:t>M2</a:t>
                      </a:r>
                      <a:endParaRPr lang="it-IT" sz="1400" dirty="0">
                        <a:solidFill>
                          <a:schemeClr val="tx1"/>
                        </a:solidFill>
                        <a:effectLst/>
                      </a:endParaRPr>
                    </a:p>
                    <a:p>
                      <a:pPr algn="just">
                        <a:lnSpc>
                          <a:spcPct val="107000"/>
                        </a:lnSpc>
                        <a:spcAft>
                          <a:spcPts val="800"/>
                        </a:spcAft>
                      </a:pPr>
                      <a:r>
                        <a:rPr lang="en-GB" sz="1400" b="1" dirty="0">
                          <a:solidFill>
                            <a:schemeClr val="tx1"/>
                          </a:solidFill>
                          <a:effectLst/>
                        </a:rPr>
                        <a:t> </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algn="just">
                        <a:lnSpc>
                          <a:spcPct val="107000"/>
                        </a:lnSpc>
                        <a:spcAft>
                          <a:spcPts val="800"/>
                        </a:spcAft>
                      </a:pPr>
                      <a:r>
                        <a:rPr lang="en-GB" sz="1400" b="1" dirty="0">
                          <a:solidFill>
                            <a:schemeClr val="tx1"/>
                          </a:solidFill>
                          <a:effectLst/>
                        </a:rPr>
                        <a:t> </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marL="0" algn="just" defTabSz="914400" rtl="0" eaLnBrk="1" latinLnBrk="0" hangingPunct="1">
                        <a:lnSpc>
                          <a:spcPct val="107000"/>
                        </a:lnSpc>
                        <a:spcAft>
                          <a:spcPts val="800"/>
                        </a:spcAft>
                      </a:pPr>
                      <a:r>
                        <a:rPr lang="en-GB" sz="1400" b="1" kern="1200" dirty="0" err="1">
                          <a:solidFill>
                            <a:schemeClr val="tx1"/>
                          </a:solidFill>
                          <a:effectLst/>
                        </a:rPr>
                        <a:t>ispace</a:t>
                      </a:r>
                      <a:endParaRPr lang="it-IT" sz="1400" b="1" kern="1200" dirty="0">
                        <a:solidFill>
                          <a:schemeClr val="tx1"/>
                        </a:solidFill>
                        <a:effectLst/>
                        <a:latin typeface="+mn-lt"/>
                        <a:ea typeface="+mn-ea"/>
                        <a:cs typeface="+mn-cs"/>
                      </a:endParaRPr>
                    </a:p>
                  </a:txBody>
                  <a:tcPr marL="2148" marR="2148" marT="0" marB="0"/>
                </a:tc>
                <a:tc>
                  <a:txBody>
                    <a:bodyPr/>
                    <a:lstStyle/>
                    <a:p>
                      <a:pPr algn="just">
                        <a:lnSpc>
                          <a:spcPct val="107000"/>
                        </a:lnSpc>
                        <a:spcAft>
                          <a:spcPts val="800"/>
                        </a:spcAft>
                      </a:pPr>
                      <a:r>
                        <a:rPr lang="en-GB" sz="1400" b="1">
                          <a:solidFill>
                            <a:schemeClr val="tx1"/>
                          </a:solidFill>
                          <a:effectLst/>
                        </a:rPr>
                        <a:t>2024</a:t>
                      </a:r>
                      <a:endParaRPr lang="it-IT"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tc>
                  <a:txBody>
                    <a:bodyPr/>
                    <a:lstStyle/>
                    <a:p>
                      <a:pPr marL="0" lvl="0" indent="0" algn="just">
                        <a:lnSpc>
                          <a:spcPct val="107000"/>
                        </a:lnSpc>
                        <a:buFont typeface="Symbol" panose="05050102010706020507" pitchFamily="18" charset="2"/>
                        <a:buNone/>
                      </a:pPr>
                      <a:r>
                        <a:rPr lang="en-US" sz="1400" dirty="0">
                          <a:solidFill>
                            <a:schemeClr val="tx1"/>
                          </a:solidFill>
                          <a:effectLst/>
                        </a:rPr>
                        <a:t>lunar robotic mission</a:t>
                      </a:r>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148" marR="2148" marT="0" marB="0"/>
                </a:tc>
                <a:extLst>
                  <a:ext uri="{0D108BD9-81ED-4DB2-BD59-A6C34878D82A}">
                    <a16:rowId xmlns:a16="http://schemas.microsoft.com/office/drawing/2014/main" val="39328399"/>
                  </a:ext>
                </a:extLst>
              </a:tr>
            </a:tbl>
          </a:graphicData>
        </a:graphic>
      </p:graphicFrame>
      <p:sp>
        <p:nvSpPr>
          <p:cNvPr id="7" name="Rectangle 1">
            <a:extLst>
              <a:ext uri="{FF2B5EF4-FFF2-40B4-BE49-F238E27FC236}">
                <a16:creationId xmlns:a16="http://schemas.microsoft.com/office/drawing/2014/main" id="{2C2C629A-4E71-E7E3-CA32-7B8912FFF92B}"/>
              </a:ext>
            </a:extLst>
          </p:cNvPr>
          <p:cNvSpPr>
            <a:spLocks noChangeArrowheads="1"/>
          </p:cNvSpPr>
          <p:nvPr/>
        </p:nvSpPr>
        <p:spPr bwMode="auto">
          <a:xfrm>
            <a:off x="5992812" y="-10023004"/>
            <a:ext cx="38131326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bmk="_Toc115862620">
                <a:ln>
                  <a:noFill/>
                </a:ln>
                <a:solidFill>
                  <a:srgbClr val="44546A"/>
                </a:solidFill>
                <a:effectLst/>
                <a:latin typeface="Calibri" panose="020F0502020204030204" pitchFamily="34" charset="0"/>
                <a:ea typeface="Calibri" panose="020F0502020204030204" pitchFamily="34" charset="0"/>
                <a:cs typeface="Arial" panose="020B0604020202020204" pitchFamily="34" charset="0"/>
              </a:rPr>
              <a:t>Table 7 - </a:t>
            </a:r>
            <a:r>
              <a:rPr kumimoji="0" lang="en-GB" altLang="en-US" sz="900" b="0" i="1" u="none" strike="noStrike" cap="none" normalizeH="0" baseline="0" bmk="_Toc115862620">
                <a:ln>
                  <a:noFill/>
                </a:ln>
                <a:solidFill>
                  <a:srgbClr val="44546A"/>
                </a:solidFill>
                <a:effectLst/>
                <a:latin typeface="Calibri" panose="020F0502020204030204" pitchFamily="34" charset="0"/>
                <a:ea typeface="Calibri" panose="020F0502020204030204" pitchFamily="34" charset="0"/>
                <a:cs typeface="Arial" panose="020B0604020202020204" pitchFamily="34" charset="0"/>
              </a:rPr>
              <a:t>No-exhaustive list of the future commercial lunar missions</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2164861E-B0FB-B0E7-DFEC-2E1A6511D77D}"/>
              </a:ext>
            </a:extLst>
          </p:cNvPr>
          <p:cNvSpPr txBox="1"/>
          <p:nvPr/>
        </p:nvSpPr>
        <p:spPr>
          <a:xfrm>
            <a:off x="5267908" y="1784724"/>
            <a:ext cx="4280211" cy="553998"/>
          </a:xfrm>
          <a:prstGeom prst="rect">
            <a:avLst/>
          </a:prstGeom>
          <a:noFill/>
        </p:spPr>
        <p:txBody>
          <a:bodyPr wrap="none" rtlCol="0">
            <a:spAutoFit/>
          </a:bodyPr>
          <a:lstStyle>
            <a:defPPr>
              <a:defRPr lang="en-US"/>
            </a:defPPr>
            <a:lvl1pPr>
              <a:defRPr b="1" i="1">
                <a:solidFill>
                  <a:srgbClr val="000066"/>
                </a:solidFill>
              </a:defRPr>
            </a:lvl1pPr>
          </a:lstStyle>
          <a:p>
            <a:r>
              <a:rPr lang="en-GB" sz="1200" i="0" dirty="0">
                <a:solidFill>
                  <a:schemeClr val="tx1"/>
                </a:solidFill>
                <a:effectLst/>
                <a:latin typeface="Calibri" panose="020F0502020204030204" pitchFamily="34" charset="0"/>
                <a:ea typeface="Calibri" panose="020F0502020204030204" pitchFamily="34" charset="0"/>
                <a:cs typeface="Arial" panose="020B0604020202020204" pitchFamily="34" charset="0"/>
              </a:rPr>
              <a:t>Commercial</a:t>
            </a:r>
            <a:r>
              <a:rPr lang="it-IT" sz="1200" i="0" dirty="0">
                <a:solidFill>
                  <a:schemeClr val="tx1"/>
                </a:solidFill>
                <a:effectLst/>
                <a:latin typeface="Calibri" panose="020F0502020204030204" pitchFamily="34" charset="0"/>
                <a:ea typeface="Calibri" panose="020F0502020204030204" pitchFamily="34" charset="0"/>
                <a:cs typeface="Arial" panose="020B0604020202020204" pitchFamily="34" charset="0"/>
              </a:rPr>
              <a:t> </a:t>
            </a:r>
            <a:r>
              <a:rPr lang="it-IT" sz="1200" i="0" dirty="0" err="1">
                <a:solidFill>
                  <a:schemeClr val="tx1"/>
                </a:solidFill>
                <a:effectLst/>
                <a:latin typeface="Calibri" panose="020F0502020204030204" pitchFamily="34" charset="0"/>
                <a:ea typeface="Calibri" panose="020F0502020204030204" pitchFamily="34" charset="0"/>
                <a:cs typeface="Arial" panose="020B0604020202020204" pitchFamily="34" charset="0"/>
              </a:rPr>
              <a:t>lunar</a:t>
            </a:r>
            <a:r>
              <a:rPr lang="it-IT" sz="1200" i="0" dirty="0">
                <a:solidFill>
                  <a:schemeClr val="tx1"/>
                </a:solidFill>
                <a:effectLst/>
                <a:latin typeface="Calibri" panose="020F0502020204030204" pitchFamily="34" charset="0"/>
                <a:ea typeface="Calibri" panose="020F0502020204030204" pitchFamily="34" charset="0"/>
                <a:cs typeface="Arial" panose="020B0604020202020204" pitchFamily="34" charset="0"/>
              </a:rPr>
              <a:t> missions of </a:t>
            </a:r>
            <a:r>
              <a:rPr lang="it-IT" sz="1200" i="0" dirty="0" err="1">
                <a:solidFill>
                  <a:schemeClr val="tx1"/>
                </a:solidFill>
                <a:effectLst/>
                <a:latin typeface="Calibri" panose="020F0502020204030204" pitchFamily="34" charset="0"/>
                <a:ea typeface="Calibri" panose="020F0502020204030204" pitchFamily="34" charset="0"/>
                <a:cs typeface="Arial" panose="020B0604020202020204" pitchFamily="34" charset="0"/>
              </a:rPr>
              <a:t>interest</a:t>
            </a:r>
            <a:r>
              <a:rPr lang="it-IT" sz="1200" i="0" dirty="0">
                <a:solidFill>
                  <a:schemeClr val="tx1"/>
                </a:solidFill>
                <a:effectLst/>
                <a:latin typeface="Calibri" panose="020F0502020204030204" pitchFamily="34" charset="0"/>
                <a:ea typeface="Calibri" panose="020F0502020204030204" pitchFamily="34" charset="0"/>
                <a:cs typeface="Arial" panose="020B0604020202020204" pitchFamily="34" charset="0"/>
              </a:rPr>
              <a:t> for the MICROLITH project</a:t>
            </a:r>
          </a:p>
          <a:p>
            <a:r>
              <a:rPr lang="en-US" dirty="0"/>
              <a:t> </a:t>
            </a:r>
          </a:p>
        </p:txBody>
      </p:sp>
      <p:sp>
        <p:nvSpPr>
          <p:cNvPr id="9" name="TextBox 8">
            <a:extLst>
              <a:ext uri="{FF2B5EF4-FFF2-40B4-BE49-F238E27FC236}">
                <a16:creationId xmlns:a16="http://schemas.microsoft.com/office/drawing/2014/main" id="{246BF21A-341B-464F-8B66-2855B87E8B5B}"/>
              </a:ext>
            </a:extLst>
          </p:cNvPr>
          <p:cNvSpPr txBox="1"/>
          <p:nvPr/>
        </p:nvSpPr>
        <p:spPr>
          <a:xfrm>
            <a:off x="1631504" y="1077570"/>
            <a:ext cx="7272808" cy="625428"/>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 typeface="+mj-lt"/>
              <a:buNone/>
              <a:tabLst>
                <a:tab pos="283845" algn="l"/>
              </a:tabLst>
              <a:defRPr/>
            </a:pPr>
            <a:r>
              <a:rPr lang="en-US" sz="3200" b="1" dirty="0">
                <a:solidFill>
                  <a:schemeClr val="tx1"/>
                </a:solidFill>
                <a:effectLst/>
                <a:latin typeface="+mn-lt"/>
                <a:ea typeface="Calibri" panose="020F0502020204030204" pitchFamily="34" charset="0"/>
                <a:cs typeface="Arial" panose="020B0604020202020204" pitchFamily="34" charset="0"/>
              </a:rPr>
              <a:t>WP5: performed activities (8 of 12)</a:t>
            </a:r>
          </a:p>
        </p:txBody>
      </p:sp>
      <p:sp>
        <p:nvSpPr>
          <p:cNvPr id="10" name="Footer Placeholder 4">
            <a:extLst>
              <a:ext uri="{FF2B5EF4-FFF2-40B4-BE49-F238E27FC236}">
                <a16:creationId xmlns:a16="http://schemas.microsoft.com/office/drawing/2014/main" id="{CD6E67C7-EF5A-4882-A607-B751FC7DEE2C}"/>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dirty="0"/>
              <a:t>Express Procurement Plus – Microwaves heating of ISRU feedstock - MICROLITH</a:t>
            </a:r>
            <a:endParaRPr lang="it-IT" dirty="0"/>
          </a:p>
        </p:txBody>
      </p:sp>
      <p:sp>
        <p:nvSpPr>
          <p:cNvPr id="11" name="Date Placeholder 3">
            <a:extLst>
              <a:ext uri="{FF2B5EF4-FFF2-40B4-BE49-F238E27FC236}">
                <a16:creationId xmlns:a16="http://schemas.microsoft.com/office/drawing/2014/main" id="{B4DF550C-1602-41B0-9976-F867F0A2F880}"/>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dirty="0"/>
              <a:t>18/10/2022</a:t>
            </a:r>
          </a:p>
        </p:txBody>
      </p:sp>
    </p:spTree>
    <p:extLst>
      <p:ext uri="{BB962C8B-B14F-4D97-AF65-F5344CB8AC3E}">
        <p14:creationId xmlns:p14="http://schemas.microsoft.com/office/powerpoint/2010/main" val="1493741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27F0F064-E28D-41A8-BBD6-9147DCBAC44B}"/>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a:t>Express Procurement Plus – Microwaves heating of ISRU feedstock - MICROLITH</a:t>
            </a:r>
            <a:endParaRPr lang="it-IT"/>
          </a:p>
        </p:txBody>
      </p:sp>
      <p:sp>
        <p:nvSpPr>
          <p:cNvPr id="8" name="TextBox 7">
            <a:extLst>
              <a:ext uri="{FF2B5EF4-FFF2-40B4-BE49-F238E27FC236}">
                <a16:creationId xmlns:a16="http://schemas.microsoft.com/office/drawing/2014/main" id="{3F15D2E8-8DC9-4A45-A71D-6C4C1B963918}"/>
              </a:ext>
            </a:extLst>
          </p:cNvPr>
          <p:cNvSpPr txBox="1"/>
          <p:nvPr/>
        </p:nvSpPr>
        <p:spPr>
          <a:xfrm>
            <a:off x="361507" y="1681733"/>
            <a:ext cx="2079928" cy="369332"/>
          </a:xfrm>
          <a:prstGeom prst="rect">
            <a:avLst/>
          </a:prstGeom>
          <a:noFill/>
        </p:spPr>
        <p:txBody>
          <a:bodyPr wrap="none" rtlCol="0">
            <a:spAutoFit/>
          </a:bodyPr>
          <a:lstStyle>
            <a:defPPr>
              <a:defRPr lang="en-US"/>
            </a:defPPr>
            <a:lvl1pPr>
              <a:defRPr b="1" i="1">
                <a:solidFill>
                  <a:srgbClr val="000066"/>
                </a:solidFill>
              </a:defRPr>
            </a:lvl1pPr>
          </a:lstStyle>
          <a:p>
            <a:r>
              <a:rPr lang="en-GB" dirty="0"/>
              <a:t>Timeline Estimation</a:t>
            </a:r>
          </a:p>
        </p:txBody>
      </p:sp>
      <p:pic>
        <p:nvPicPr>
          <p:cNvPr id="2" name="Immagine 1">
            <a:extLst>
              <a:ext uri="{FF2B5EF4-FFF2-40B4-BE49-F238E27FC236}">
                <a16:creationId xmlns:a16="http://schemas.microsoft.com/office/drawing/2014/main" id="{A0906937-707E-AB15-8A3E-4790881730FA}"/>
              </a:ext>
            </a:extLst>
          </p:cNvPr>
          <p:cNvPicPr>
            <a:picLocks noChangeAspect="1"/>
          </p:cNvPicPr>
          <p:nvPr/>
        </p:nvPicPr>
        <p:blipFill rotWithShape="1">
          <a:blip r:embed="rId3">
            <a:extLst>
              <a:ext uri="{28A0092B-C50C-407E-A947-70E740481C1C}">
                <a14:useLocalDpi xmlns:a14="http://schemas.microsoft.com/office/drawing/2010/main" val="0"/>
              </a:ext>
            </a:extLst>
          </a:blip>
          <a:srcRect t="13671" b="8235"/>
          <a:stretch/>
        </p:blipFill>
        <p:spPr bwMode="auto">
          <a:xfrm>
            <a:off x="3154030" y="2476206"/>
            <a:ext cx="6772166" cy="3680172"/>
          </a:xfrm>
          <a:prstGeom prst="rect">
            <a:avLst/>
          </a:prstGeom>
          <a:noFill/>
          <a:ln>
            <a:noFill/>
          </a:ln>
          <a:extLst>
            <a:ext uri="{53640926-AAD7-44D8-BBD7-CCE9431645EC}">
              <a14:shadowObscured xmlns:a14="http://schemas.microsoft.com/office/drawing/2010/main"/>
            </a:ext>
          </a:extLst>
        </p:spPr>
      </p:pic>
      <p:graphicFrame>
        <p:nvGraphicFramePr>
          <p:cNvPr id="4" name="Diagramma 3">
            <a:extLst>
              <a:ext uri="{FF2B5EF4-FFF2-40B4-BE49-F238E27FC236}">
                <a16:creationId xmlns:a16="http://schemas.microsoft.com/office/drawing/2014/main" id="{6F201B52-2BB8-CD28-E407-0D06FA0F16C3}"/>
              </a:ext>
            </a:extLst>
          </p:cNvPr>
          <p:cNvGraphicFramePr/>
          <p:nvPr/>
        </p:nvGraphicFramePr>
        <p:xfrm>
          <a:off x="-1594885" y="2647507"/>
          <a:ext cx="6215321" cy="39127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asellaDiTesto 8">
            <a:extLst>
              <a:ext uri="{FF2B5EF4-FFF2-40B4-BE49-F238E27FC236}">
                <a16:creationId xmlns:a16="http://schemas.microsoft.com/office/drawing/2014/main" id="{4891162B-2D0C-3FBA-AE4A-6401F7A56FE7}"/>
              </a:ext>
            </a:extLst>
          </p:cNvPr>
          <p:cNvSpPr txBox="1"/>
          <p:nvPr/>
        </p:nvSpPr>
        <p:spPr>
          <a:xfrm>
            <a:off x="683142" y="2287404"/>
            <a:ext cx="6895214" cy="369332"/>
          </a:xfrm>
          <a:prstGeom prst="rect">
            <a:avLst/>
          </a:prstGeom>
          <a:noFill/>
        </p:spPr>
        <p:txBody>
          <a:bodyPr wrap="square">
            <a:spAutoFit/>
          </a:bodyPr>
          <a:lstStyle/>
          <a:p>
            <a:pPr marL="0" indent="0" eaLnBrk="0" fontAlgn="base" hangingPunct="0">
              <a:lnSpc>
                <a:spcPct val="100000"/>
              </a:lnSpc>
              <a:spcBef>
                <a:spcPct val="0"/>
              </a:spcBef>
              <a:spcAft>
                <a:spcPct val="0"/>
              </a:spcAft>
              <a:buNone/>
            </a:pPr>
            <a:r>
              <a:rPr lang="en-GB" altLang="en-US" sz="1800" b="1" dirty="0"/>
              <a:t>Work logic</a:t>
            </a:r>
          </a:p>
        </p:txBody>
      </p:sp>
      <p:sp>
        <p:nvSpPr>
          <p:cNvPr id="10" name="CasellaDiTesto 9">
            <a:extLst>
              <a:ext uri="{FF2B5EF4-FFF2-40B4-BE49-F238E27FC236}">
                <a16:creationId xmlns:a16="http://schemas.microsoft.com/office/drawing/2014/main" id="{39B7B6C6-868F-49A9-D188-DB7CBC00CFCF}"/>
              </a:ext>
            </a:extLst>
          </p:cNvPr>
          <p:cNvSpPr txBox="1"/>
          <p:nvPr/>
        </p:nvSpPr>
        <p:spPr>
          <a:xfrm>
            <a:off x="5909339" y="2158336"/>
            <a:ext cx="6895214" cy="369332"/>
          </a:xfrm>
          <a:prstGeom prst="rect">
            <a:avLst/>
          </a:prstGeom>
          <a:noFill/>
        </p:spPr>
        <p:txBody>
          <a:bodyPr wrap="square">
            <a:spAutoFit/>
          </a:bodyPr>
          <a:lstStyle/>
          <a:p>
            <a:pPr marL="0" indent="0" eaLnBrk="0" fontAlgn="base" hangingPunct="0">
              <a:lnSpc>
                <a:spcPct val="100000"/>
              </a:lnSpc>
              <a:spcBef>
                <a:spcPct val="0"/>
              </a:spcBef>
              <a:spcAft>
                <a:spcPct val="0"/>
              </a:spcAft>
              <a:buNone/>
            </a:pPr>
            <a:r>
              <a:rPr lang="en-GB" altLang="en-US" sz="1800" b="1" dirty="0"/>
              <a:t>Envisioned timeline</a:t>
            </a:r>
          </a:p>
        </p:txBody>
      </p:sp>
      <p:sp>
        <p:nvSpPr>
          <p:cNvPr id="11" name="TextBox 10">
            <a:extLst>
              <a:ext uri="{FF2B5EF4-FFF2-40B4-BE49-F238E27FC236}">
                <a16:creationId xmlns:a16="http://schemas.microsoft.com/office/drawing/2014/main" id="{F1F54C0E-14E9-47CA-A9A3-413D8A3034E3}"/>
              </a:ext>
            </a:extLst>
          </p:cNvPr>
          <p:cNvSpPr txBox="1"/>
          <p:nvPr/>
        </p:nvSpPr>
        <p:spPr>
          <a:xfrm>
            <a:off x="1631504" y="1077570"/>
            <a:ext cx="7272808" cy="625428"/>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 typeface="+mj-lt"/>
              <a:buNone/>
              <a:tabLst>
                <a:tab pos="283845" algn="l"/>
              </a:tabLst>
              <a:defRPr/>
            </a:pPr>
            <a:r>
              <a:rPr lang="en-US" sz="3200" b="1" dirty="0">
                <a:solidFill>
                  <a:schemeClr val="tx1"/>
                </a:solidFill>
                <a:effectLst/>
                <a:latin typeface="+mn-lt"/>
                <a:ea typeface="Calibri" panose="020F0502020204030204" pitchFamily="34" charset="0"/>
                <a:cs typeface="Arial" panose="020B0604020202020204" pitchFamily="34" charset="0"/>
              </a:rPr>
              <a:t>WP5: performed activities (9 of 12)</a:t>
            </a:r>
          </a:p>
        </p:txBody>
      </p:sp>
      <p:sp>
        <p:nvSpPr>
          <p:cNvPr id="13" name="Date Placeholder 3">
            <a:extLst>
              <a:ext uri="{FF2B5EF4-FFF2-40B4-BE49-F238E27FC236}">
                <a16:creationId xmlns:a16="http://schemas.microsoft.com/office/drawing/2014/main" id="{AD310788-0322-42A4-8090-6D38A3820CF7}"/>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dirty="0"/>
              <a:t>18/10/2022</a:t>
            </a:r>
          </a:p>
        </p:txBody>
      </p:sp>
    </p:spTree>
    <p:extLst>
      <p:ext uri="{BB962C8B-B14F-4D97-AF65-F5344CB8AC3E}">
        <p14:creationId xmlns:p14="http://schemas.microsoft.com/office/powerpoint/2010/main" val="1350857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F15D2E8-8DC9-4A45-A71D-6C4C1B963918}"/>
              </a:ext>
            </a:extLst>
          </p:cNvPr>
          <p:cNvSpPr txBox="1"/>
          <p:nvPr/>
        </p:nvSpPr>
        <p:spPr>
          <a:xfrm>
            <a:off x="69138" y="1780000"/>
            <a:ext cx="7372146" cy="646331"/>
          </a:xfrm>
          <a:prstGeom prst="rect">
            <a:avLst/>
          </a:prstGeom>
          <a:noFill/>
        </p:spPr>
        <p:txBody>
          <a:bodyPr wrap="none" rtlCol="0">
            <a:spAutoFit/>
          </a:bodyPr>
          <a:lstStyle>
            <a:defPPr>
              <a:defRPr lang="en-US"/>
            </a:defPPr>
            <a:lvl1pPr>
              <a:defRPr b="1" i="1">
                <a:solidFill>
                  <a:srgbClr val="000066"/>
                </a:solidFill>
              </a:defRPr>
            </a:lvl1pPr>
          </a:lstStyle>
          <a:p>
            <a:r>
              <a:rPr lang="en-GB" dirty="0">
                <a:latin typeface="Calibri" panose="020F0502020204030204" pitchFamily="34" charset="0"/>
                <a:ea typeface="Calibri" panose="020F0502020204030204" pitchFamily="34" charset="0"/>
                <a:cs typeface="Arial" panose="020B0604020202020204" pitchFamily="34" charset="0"/>
              </a:rPr>
              <a:t>ROM</a:t>
            </a:r>
            <a:r>
              <a:rPr lang="en-GB" sz="1800" b="1" dirty="0">
                <a:effectLst/>
                <a:latin typeface="Calibri" panose="020F0502020204030204" pitchFamily="34" charset="0"/>
                <a:ea typeface="Calibri" panose="020F0502020204030204" pitchFamily="34" charset="0"/>
                <a:cs typeface="Arial" panose="020B0604020202020204" pitchFamily="34" charset="0"/>
              </a:rPr>
              <a:t> Estimation for roadmap implementation: Reviewed </a:t>
            </a:r>
            <a:r>
              <a:rPr lang="en-GB" sz="1800" b="1" dirty="0" err="1">
                <a:effectLst/>
                <a:latin typeface="Calibri" panose="020F0502020204030204" pitchFamily="34" charset="0"/>
                <a:ea typeface="Calibri" panose="020F0502020204030204" pitchFamily="34" charset="0"/>
                <a:cs typeface="Arial" panose="020B0604020202020204" pitchFamily="34" charset="0"/>
              </a:rPr>
              <a:t>BlackBox</a:t>
            </a:r>
            <a:r>
              <a:rPr lang="en-GB" sz="1800" b="1" dirty="0">
                <a:effectLst/>
                <a:latin typeface="Calibri" panose="020F0502020204030204" pitchFamily="34" charset="0"/>
                <a:ea typeface="Calibri" panose="020F0502020204030204" pitchFamily="34" charset="0"/>
                <a:cs typeface="Arial" panose="020B0604020202020204" pitchFamily="34" charset="0"/>
              </a:rPr>
              <a:t> solution</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r>
              <a:rPr lang="en-US" dirty="0"/>
              <a:t> </a:t>
            </a:r>
          </a:p>
        </p:txBody>
      </p:sp>
      <p:graphicFrame>
        <p:nvGraphicFramePr>
          <p:cNvPr id="2" name="Tabella 1">
            <a:extLst>
              <a:ext uri="{FF2B5EF4-FFF2-40B4-BE49-F238E27FC236}">
                <a16:creationId xmlns:a16="http://schemas.microsoft.com/office/drawing/2014/main" id="{FE7C904E-571F-35E8-DBC5-390DE81280A0}"/>
              </a:ext>
            </a:extLst>
          </p:cNvPr>
          <p:cNvGraphicFramePr>
            <a:graphicFrameLocks noGrp="1"/>
          </p:cNvGraphicFramePr>
          <p:nvPr/>
        </p:nvGraphicFramePr>
        <p:xfrm>
          <a:off x="136450" y="2370525"/>
          <a:ext cx="5211726" cy="1739460"/>
        </p:xfrm>
        <a:graphic>
          <a:graphicData uri="http://schemas.openxmlformats.org/drawingml/2006/table">
            <a:tbl>
              <a:tblPr firstRow="1" firstCol="1" bandRow="1"/>
              <a:tblGrid>
                <a:gridCol w="3647554">
                  <a:extLst>
                    <a:ext uri="{9D8B030D-6E8A-4147-A177-3AD203B41FA5}">
                      <a16:colId xmlns:a16="http://schemas.microsoft.com/office/drawing/2014/main" val="4196232229"/>
                    </a:ext>
                  </a:extLst>
                </a:gridCol>
                <a:gridCol w="1564172">
                  <a:extLst>
                    <a:ext uri="{9D8B030D-6E8A-4147-A177-3AD203B41FA5}">
                      <a16:colId xmlns:a16="http://schemas.microsoft.com/office/drawing/2014/main" val="2403818839"/>
                    </a:ext>
                  </a:extLst>
                </a:gridCol>
              </a:tblGrid>
              <a:tr h="289910">
                <a:tc>
                  <a:txBody>
                    <a:bodyPr/>
                    <a:lstStyle/>
                    <a:p>
                      <a:pPr algn="just">
                        <a:lnSpc>
                          <a:spcPct val="107000"/>
                        </a:lnSpc>
                        <a:spcAft>
                          <a:spcPts val="800"/>
                        </a:spcAft>
                      </a:pPr>
                      <a:r>
                        <a:rPr lang="en-GB" sz="1600" b="1" dirty="0">
                          <a:effectLst/>
                          <a:latin typeface="Calibri" panose="020F0502020204030204" pitchFamily="34" charset="0"/>
                          <a:ea typeface="Calibri" panose="020F0502020204030204" pitchFamily="34" charset="0"/>
                          <a:cs typeface="Arial" panose="020B0604020202020204" pitchFamily="34" charset="0"/>
                        </a:rPr>
                        <a:t>Key-Components</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b="1">
                          <a:effectLst/>
                          <a:latin typeface="Calibri" panose="020F0502020204030204" pitchFamily="34" charset="0"/>
                          <a:ea typeface="Calibri" panose="020F0502020204030204" pitchFamily="34" charset="0"/>
                          <a:cs typeface="Arial" panose="020B0604020202020204" pitchFamily="34" charset="0"/>
                        </a:rPr>
                        <a:t>Costs [</a:t>
                      </a:r>
                      <a:r>
                        <a:rPr lang="en-GB" sz="1600" b="1">
                          <a:effectLst/>
                          <a:latin typeface="Calibri" panose="020F0502020204030204" pitchFamily="34" charset="0"/>
                          <a:ea typeface="Calibri" panose="020F0502020204030204" pitchFamily="34" charset="0"/>
                          <a:cs typeface="Calibri" panose="020F0502020204030204" pitchFamily="34" charset="0"/>
                        </a:rPr>
                        <a:t>€</a:t>
                      </a:r>
                      <a:r>
                        <a:rPr lang="en-GB" sz="1600" b="1">
                          <a:effectLst/>
                          <a:latin typeface="Calibri" panose="020F0502020204030204" pitchFamily="34" charset="0"/>
                          <a:ea typeface="Calibri" panose="020F0502020204030204" pitchFamily="34" charset="0"/>
                          <a:cs typeface="Arial" panose="020B0604020202020204" pitchFamily="34" charset="0"/>
                        </a:rPr>
                        <a:t>]</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4159636"/>
                  </a:ext>
                </a:extLst>
              </a:tr>
              <a:tr h="289910">
                <a:tc>
                  <a:txBody>
                    <a:bodyPr/>
                    <a:lstStyle/>
                    <a:p>
                      <a:pPr algn="just">
                        <a:lnSpc>
                          <a:spcPct val="107000"/>
                        </a:lnSpc>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Microwave generator </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a:effectLst/>
                          <a:latin typeface="Calibri" panose="020F0502020204030204" pitchFamily="34" charset="0"/>
                          <a:ea typeface="Calibri" panose="020F0502020204030204" pitchFamily="34" charset="0"/>
                          <a:cs typeface="Arial" panose="020B0604020202020204" pitchFamily="34" charset="0"/>
                        </a:rPr>
                        <a:t>10.000</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4117927"/>
                  </a:ext>
                </a:extLst>
              </a:tr>
              <a:tr h="289910">
                <a:tc>
                  <a:txBody>
                    <a:bodyPr/>
                    <a:lstStyle/>
                    <a:p>
                      <a:pPr algn="just">
                        <a:lnSpc>
                          <a:spcPct val="107000"/>
                        </a:lnSpc>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RF Cable</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500.00</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554307"/>
                  </a:ext>
                </a:extLst>
              </a:tr>
              <a:tr h="289910">
                <a:tc>
                  <a:txBody>
                    <a:bodyPr/>
                    <a:lstStyle/>
                    <a:p>
                      <a:pPr algn="just">
                        <a:lnSpc>
                          <a:spcPct val="107000"/>
                        </a:lnSpc>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Antenna</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a:effectLst/>
                          <a:latin typeface="Calibri" panose="020F0502020204030204" pitchFamily="34" charset="0"/>
                          <a:ea typeface="Calibri" panose="020F0502020204030204" pitchFamily="34" charset="0"/>
                          <a:cs typeface="Arial" panose="020B0604020202020204" pitchFamily="34" charset="0"/>
                        </a:rPr>
                        <a:t>15.000</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4365823"/>
                  </a:ext>
                </a:extLst>
              </a:tr>
              <a:tr h="289910">
                <a:tc>
                  <a:txBody>
                    <a:bodyPr/>
                    <a:lstStyle/>
                    <a:p>
                      <a:pPr algn="just">
                        <a:lnSpc>
                          <a:spcPct val="107000"/>
                        </a:lnSpc>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CNC system</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100.000</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0087"/>
                  </a:ext>
                </a:extLst>
              </a:tr>
              <a:tr h="289910">
                <a:tc>
                  <a:txBody>
                    <a:bodyPr/>
                    <a:lstStyle/>
                    <a:p>
                      <a:pPr algn="just">
                        <a:lnSpc>
                          <a:spcPct val="107000"/>
                        </a:lnSpc>
                        <a:spcAft>
                          <a:spcPts val="800"/>
                        </a:spcAft>
                      </a:pPr>
                      <a:r>
                        <a:rPr lang="en-GB" sz="1600" b="1" dirty="0">
                          <a:effectLst/>
                          <a:latin typeface="Calibri" panose="020F0502020204030204" pitchFamily="34" charset="0"/>
                          <a:ea typeface="Calibri" panose="020F0502020204030204" pitchFamily="34" charset="0"/>
                          <a:cs typeface="Arial" panose="020B0604020202020204" pitchFamily="34" charset="0"/>
                        </a:rPr>
                        <a:t>Sub-Total (A)</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b="1" dirty="0">
                          <a:effectLst/>
                          <a:latin typeface="Calibri" panose="020F0502020204030204" pitchFamily="34" charset="0"/>
                          <a:ea typeface="Calibri" panose="020F0502020204030204" pitchFamily="34" charset="0"/>
                          <a:cs typeface="Arial" panose="020B0604020202020204" pitchFamily="34" charset="0"/>
                        </a:rPr>
                        <a:t>125.000</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5591672"/>
                  </a:ext>
                </a:extLst>
              </a:tr>
            </a:tbl>
          </a:graphicData>
        </a:graphic>
      </p:graphicFrame>
      <p:graphicFrame>
        <p:nvGraphicFramePr>
          <p:cNvPr id="3" name="Tabella 2">
            <a:extLst>
              <a:ext uri="{FF2B5EF4-FFF2-40B4-BE49-F238E27FC236}">
                <a16:creationId xmlns:a16="http://schemas.microsoft.com/office/drawing/2014/main" id="{E4B91BD5-3008-5ECE-0D6A-AF5FE37BC8C3}"/>
              </a:ext>
            </a:extLst>
          </p:cNvPr>
          <p:cNvGraphicFramePr>
            <a:graphicFrameLocks noGrp="1"/>
          </p:cNvGraphicFramePr>
          <p:nvPr/>
        </p:nvGraphicFramePr>
        <p:xfrm>
          <a:off x="115502" y="4473303"/>
          <a:ext cx="5265019" cy="1590615"/>
        </p:xfrm>
        <a:graphic>
          <a:graphicData uri="http://schemas.openxmlformats.org/drawingml/2006/table">
            <a:tbl>
              <a:tblPr firstRow="1" firstCol="1" bandRow="1"/>
              <a:tblGrid>
                <a:gridCol w="3684853">
                  <a:extLst>
                    <a:ext uri="{9D8B030D-6E8A-4147-A177-3AD203B41FA5}">
                      <a16:colId xmlns:a16="http://schemas.microsoft.com/office/drawing/2014/main" val="3722130873"/>
                    </a:ext>
                  </a:extLst>
                </a:gridCol>
                <a:gridCol w="1580166">
                  <a:extLst>
                    <a:ext uri="{9D8B030D-6E8A-4147-A177-3AD203B41FA5}">
                      <a16:colId xmlns:a16="http://schemas.microsoft.com/office/drawing/2014/main" val="1891424908"/>
                    </a:ext>
                  </a:extLst>
                </a:gridCol>
              </a:tblGrid>
              <a:tr h="318123">
                <a:tc>
                  <a:txBody>
                    <a:bodyPr/>
                    <a:lstStyle/>
                    <a:p>
                      <a:pPr algn="just">
                        <a:lnSpc>
                          <a:spcPct val="107000"/>
                        </a:lnSpc>
                        <a:spcAft>
                          <a:spcPts val="800"/>
                        </a:spcAft>
                      </a:pPr>
                      <a:r>
                        <a:rPr lang="en-GB" sz="1600" b="1" dirty="0">
                          <a:effectLst/>
                          <a:latin typeface="Calibri" panose="020F0502020204030204" pitchFamily="34" charset="0"/>
                          <a:ea typeface="Calibri" panose="020F0502020204030204" pitchFamily="34" charset="0"/>
                          <a:cs typeface="Arial" panose="020B0604020202020204" pitchFamily="34" charset="0"/>
                        </a:rPr>
                        <a:t>Enabling items</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 </a:t>
                      </a:r>
                      <a:r>
                        <a:rPr lang="en-GB" sz="1600" b="1" dirty="0">
                          <a:effectLst/>
                          <a:latin typeface="Calibri" panose="020F0502020204030204" pitchFamily="34" charset="0"/>
                          <a:ea typeface="Calibri" panose="020F0502020204030204" pitchFamily="34" charset="0"/>
                          <a:cs typeface="Arial" panose="020B0604020202020204" pitchFamily="34" charset="0"/>
                        </a:rPr>
                        <a:t>Cost [€]</a:t>
                      </a:r>
                      <a:endParaRPr lang="it-IT" sz="16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8973090"/>
                  </a:ext>
                </a:extLst>
              </a:tr>
              <a:tr h="318123">
                <a:tc>
                  <a:txBody>
                    <a:bodyPr/>
                    <a:lstStyle/>
                    <a:p>
                      <a:pPr algn="just">
                        <a:lnSpc>
                          <a:spcPct val="107000"/>
                        </a:lnSpc>
                        <a:spcAft>
                          <a:spcPts val="800"/>
                        </a:spcAft>
                      </a:pPr>
                      <a:r>
                        <a:rPr lang="en-GB" sz="1600">
                          <a:effectLst/>
                          <a:latin typeface="Calibri" panose="020F0502020204030204" pitchFamily="34" charset="0"/>
                          <a:ea typeface="Calibri" panose="020F0502020204030204" pitchFamily="34" charset="0"/>
                          <a:cs typeface="Arial" panose="020B0604020202020204" pitchFamily="34" charset="0"/>
                        </a:rPr>
                        <a:t>Materials</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650.000</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0381026"/>
                  </a:ext>
                </a:extLst>
              </a:tr>
              <a:tr h="318123">
                <a:tc>
                  <a:txBody>
                    <a:bodyPr/>
                    <a:lstStyle/>
                    <a:p>
                      <a:pPr algn="just">
                        <a:lnSpc>
                          <a:spcPct val="107000"/>
                        </a:lnSpc>
                        <a:spcAft>
                          <a:spcPts val="800"/>
                        </a:spcAft>
                      </a:pPr>
                      <a:r>
                        <a:rPr lang="en-GB" sz="1600">
                          <a:effectLst/>
                          <a:latin typeface="Calibri" panose="020F0502020204030204" pitchFamily="34" charset="0"/>
                          <a:ea typeface="Calibri" panose="020F0502020204030204" pitchFamily="34" charset="0"/>
                          <a:cs typeface="Arial" panose="020B0604020202020204" pitchFamily="34" charset="0"/>
                        </a:rPr>
                        <a:t>Analysis activities</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60.0000</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6942622"/>
                  </a:ext>
                </a:extLst>
              </a:tr>
              <a:tr h="318123">
                <a:tc>
                  <a:txBody>
                    <a:bodyPr/>
                    <a:lstStyle/>
                    <a:p>
                      <a:pPr algn="just">
                        <a:lnSpc>
                          <a:spcPct val="107000"/>
                        </a:lnSpc>
                        <a:spcAft>
                          <a:spcPts val="800"/>
                        </a:spcAft>
                      </a:pPr>
                      <a:r>
                        <a:rPr lang="en-GB" sz="1600">
                          <a:effectLst/>
                          <a:latin typeface="Calibri" panose="020F0502020204030204" pitchFamily="34" charset="0"/>
                          <a:ea typeface="Calibri" panose="020F0502020204030204" pitchFamily="34" charset="0"/>
                          <a:cs typeface="Arial" panose="020B0604020202020204" pitchFamily="34" charset="0"/>
                        </a:rPr>
                        <a:t>Testing campaigns</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a:effectLst/>
                          <a:latin typeface="Calibri" panose="020F0502020204030204" pitchFamily="34" charset="0"/>
                          <a:ea typeface="Calibri" panose="020F0502020204030204" pitchFamily="34" charset="0"/>
                          <a:cs typeface="Arial" panose="020B0604020202020204" pitchFamily="34" charset="0"/>
                        </a:rPr>
                        <a:t>75.0000</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8320058"/>
                  </a:ext>
                </a:extLst>
              </a:tr>
              <a:tr h="318123">
                <a:tc>
                  <a:txBody>
                    <a:bodyPr/>
                    <a:lstStyle/>
                    <a:p>
                      <a:pPr algn="just">
                        <a:lnSpc>
                          <a:spcPct val="107000"/>
                        </a:lnSpc>
                        <a:spcAft>
                          <a:spcPts val="800"/>
                        </a:spcAft>
                      </a:pPr>
                      <a:r>
                        <a:rPr lang="en-GB" sz="1600" b="1" dirty="0">
                          <a:effectLst/>
                          <a:latin typeface="Calibri" panose="020F0502020204030204" pitchFamily="34" charset="0"/>
                          <a:ea typeface="Calibri" panose="020F0502020204030204" pitchFamily="34" charset="0"/>
                          <a:cs typeface="Arial" panose="020B0604020202020204" pitchFamily="34" charset="0"/>
                        </a:rPr>
                        <a:t>Sub-total (B)</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b="1" dirty="0">
                          <a:effectLst/>
                          <a:latin typeface="Calibri" panose="020F0502020204030204" pitchFamily="34" charset="0"/>
                          <a:ea typeface="Calibri" panose="020F0502020204030204" pitchFamily="34" charset="0"/>
                          <a:cs typeface="Arial" panose="020B0604020202020204" pitchFamily="34" charset="0"/>
                        </a:rPr>
                        <a:t>785.000</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8497962"/>
                  </a:ext>
                </a:extLst>
              </a:tr>
            </a:tbl>
          </a:graphicData>
        </a:graphic>
      </p:graphicFrame>
      <p:sp>
        <p:nvSpPr>
          <p:cNvPr id="10" name="TextBox 7">
            <a:extLst>
              <a:ext uri="{FF2B5EF4-FFF2-40B4-BE49-F238E27FC236}">
                <a16:creationId xmlns:a16="http://schemas.microsoft.com/office/drawing/2014/main" id="{9ADA918E-1748-53A8-8C28-3E495E9E9884}"/>
              </a:ext>
            </a:extLst>
          </p:cNvPr>
          <p:cNvSpPr txBox="1"/>
          <p:nvPr/>
        </p:nvSpPr>
        <p:spPr>
          <a:xfrm>
            <a:off x="5553776" y="2317410"/>
            <a:ext cx="4263992" cy="4337726"/>
          </a:xfrm>
          <a:prstGeom prst="rect">
            <a:avLst/>
          </a:prstGeom>
          <a:noFill/>
        </p:spPr>
        <p:txBody>
          <a:bodyPr wrap="square" rtlCol="0">
            <a:spAutoFit/>
          </a:bodyPr>
          <a:lstStyle>
            <a:defPPr>
              <a:defRPr lang="en-US"/>
            </a:defPPr>
            <a:lvl1pPr>
              <a:defRPr b="1" i="1">
                <a:solidFill>
                  <a:srgbClr val="000066"/>
                </a:solidFill>
              </a:defRPr>
            </a:lvl1pPr>
          </a:lstStyle>
          <a:p>
            <a:pPr marL="171450" lvl="1" indent="-171450" algn="just">
              <a:lnSpc>
                <a:spcPct val="107000"/>
              </a:lnSpc>
              <a:buFont typeface="Arial" panose="020B0604020202020204" pitchFamily="34" charset="0"/>
              <a:buChar char="•"/>
            </a:pPr>
            <a:r>
              <a:rPr lang="en-GB" sz="1400" dirty="0">
                <a:effectLst/>
                <a:ea typeface="Calibri" panose="020F0502020204030204" pitchFamily="34" charset="0"/>
                <a:cs typeface="Arial" panose="020B0604020202020204" pitchFamily="34" charset="0"/>
              </a:rPr>
              <a:t>The cost figures of the microwave generator and RF cable come from a market survey</a:t>
            </a:r>
          </a:p>
          <a:p>
            <a:pPr marL="171450" lvl="1" indent="-171450" algn="just">
              <a:lnSpc>
                <a:spcPct val="107000"/>
              </a:lnSpc>
              <a:buFont typeface="Arial" panose="020B0604020202020204" pitchFamily="34" charset="0"/>
              <a:buChar char="•"/>
            </a:pPr>
            <a:endParaRPr lang="it-IT" sz="1400" dirty="0">
              <a:ea typeface="Calibri" panose="020F0502020204030204" pitchFamily="34" charset="0"/>
              <a:cs typeface="Arial" panose="020B0604020202020204" pitchFamily="34" charset="0"/>
            </a:endParaRPr>
          </a:p>
          <a:p>
            <a:pPr marL="171450" lvl="1" indent="-171450" algn="just">
              <a:lnSpc>
                <a:spcPct val="107000"/>
              </a:lnSpc>
              <a:buFont typeface="Arial" panose="020B0604020202020204" pitchFamily="34" charset="0"/>
              <a:buChar char="•"/>
            </a:pPr>
            <a:r>
              <a:rPr lang="en-GB" sz="1400" dirty="0">
                <a:effectLst/>
                <a:ea typeface="Calibri" panose="020F0502020204030204" pitchFamily="34" charset="0"/>
                <a:cs typeface="Arial" panose="020B0604020202020204" pitchFamily="34" charset="0"/>
              </a:rPr>
              <a:t>The cost figures of the antenna are derived by the evidence of the solutions adopted under this project</a:t>
            </a:r>
          </a:p>
          <a:p>
            <a:pPr marL="171450" lvl="1" indent="-171450" algn="just">
              <a:lnSpc>
                <a:spcPct val="107000"/>
              </a:lnSpc>
              <a:buFont typeface="Arial" panose="020B0604020202020204" pitchFamily="34" charset="0"/>
              <a:buChar char="•"/>
            </a:pPr>
            <a:endParaRPr lang="en-GB" sz="1400" dirty="0">
              <a:effectLst/>
              <a:ea typeface="Calibri" panose="020F0502020204030204" pitchFamily="34" charset="0"/>
              <a:cs typeface="Arial" panose="020B0604020202020204" pitchFamily="34" charset="0"/>
            </a:endParaRPr>
          </a:p>
          <a:p>
            <a:pPr marL="171450" indent="-171450" algn="just">
              <a:buFont typeface="Arial" panose="020B0604020202020204" pitchFamily="34" charset="0"/>
              <a:buChar char="•"/>
            </a:pPr>
            <a:r>
              <a:rPr lang="en-GB" sz="1400" b="0" i="0" dirty="0">
                <a:solidFill>
                  <a:schemeClr val="tx1"/>
                </a:solidFill>
                <a:effectLst/>
                <a:ea typeface="Calibri" panose="020F0502020204030204" pitchFamily="34" charset="0"/>
                <a:cs typeface="Arial" panose="020B0604020202020204" pitchFamily="34" charset="0"/>
              </a:rPr>
              <a:t>The cost figures for the development of the CNC system to print 3D parts are internally assessed and validated by external expert opinions, including guesses from the consortium team members</a:t>
            </a:r>
          </a:p>
          <a:p>
            <a:pPr marL="171450" indent="-171450" algn="just">
              <a:buFont typeface="Arial" panose="020B0604020202020204" pitchFamily="34" charset="0"/>
              <a:buChar char="•"/>
            </a:pPr>
            <a:endParaRPr lang="en-GB" sz="1400" b="0" i="0" dirty="0">
              <a:solidFill>
                <a:schemeClr val="tx1"/>
              </a:solidFill>
              <a:effectLst/>
              <a:ea typeface="Calibri" panose="020F0502020204030204" pitchFamily="34" charset="0"/>
              <a:cs typeface="Arial" panose="020B0604020202020204" pitchFamily="34" charset="0"/>
            </a:endParaRPr>
          </a:p>
          <a:p>
            <a:pPr marL="171450" indent="-171450" algn="just">
              <a:buFont typeface="Arial" panose="020B0604020202020204" pitchFamily="34" charset="0"/>
              <a:buChar char="•"/>
            </a:pPr>
            <a:r>
              <a:rPr lang="en-GB" sz="1400" b="0" i="0" dirty="0">
                <a:solidFill>
                  <a:schemeClr val="tx1"/>
                </a:solidFill>
              </a:rPr>
              <a:t>The estimation of the enabling </a:t>
            </a:r>
            <a:r>
              <a:rPr lang="en-GB" sz="1400" b="0" i="0" dirty="0" err="1">
                <a:solidFill>
                  <a:schemeClr val="tx1"/>
                </a:solidFill>
              </a:rPr>
              <a:t>itmes</a:t>
            </a:r>
            <a:r>
              <a:rPr lang="en-GB" sz="1400" b="0" i="0" dirty="0">
                <a:solidFill>
                  <a:schemeClr val="tx1"/>
                </a:solidFill>
              </a:rPr>
              <a:t> has included all the material needed to manufacture the </a:t>
            </a:r>
            <a:r>
              <a:rPr lang="en-GB" sz="1400" b="0" i="0" dirty="0" err="1">
                <a:solidFill>
                  <a:schemeClr val="tx1"/>
                </a:solidFill>
              </a:rPr>
              <a:t>BlackBox</a:t>
            </a:r>
            <a:r>
              <a:rPr lang="en-GB" sz="1400" b="0" i="0" dirty="0">
                <a:solidFill>
                  <a:schemeClr val="tx1"/>
                </a:solidFill>
              </a:rPr>
              <a:t> and all test items, the mechanical and thermal analysis as well as tests needed to qualify the flight hardware (e.g., power quality, EMI/EMC, vibration, shock, and thermal vacuum tests)</a:t>
            </a:r>
            <a:endParaRPr lang="en-US" sz="1400" b="0" i="0" dirty="0">
              <a:solidFill>
                <a:schemeClr val="tx1"/>
              </a:solidFill>
            </a:endParaRPr>
          </a:p>
          <a:p>
            <a:pPr marL="171450" indent="-171450" algn="just">
              <a:buFont typeface="Arial" panose="020B0604020202020204" pitchFamily="34" charset="0"/>
              <a:buChar char="•"/>
            </a:pPr>
            <a:endParaRPr lang="en-GB" sz="1400" b="0" i="0" dirty="0">
              <a:solidFill>
                <a:schemeClr val="tx1"/>
              </a:solidFill>
            </a:endParaRPr>
          </a:p>
          <a:p>
            <a:r>
              <a:rPr lang="en-US" dirty="0"/>
              <a:t> </a:t>
            </a:r>
          </a:p>
        </p:txBody>
      </p:sp>
      <p:sp>
        <p:nvSpPr>
          <p:cNvPr id="9" name="TextBox 8">
            <a:extLst>
              <a:ext uri="{FF2B5EF4-FFF2-40B4-BE49-F238E27FC236}">
                <a16:creationId xmlns:a16="http://schemas.microsoft.com/office/drawing/2014/main" id="{B6A1C7F0-3F60-4699-B0CF-436B2D131C9B}"/>
              </a:ext>
            </a:extLst>
          </p:cNvPr>
          <p:cNvSpPr txBox="1"/>
          <p:nvPr/>
        </p:nvSpPr>
        <p:spPr>
          <a:xfrm>
            <a:off x="1631504" y="1077570"/>
            <a:ext cx="7272808" cy="625428"/>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 typeface="+mj-lt"/>
              <a:buNone/>
              <a:tabLst>
                <a:tab pos="283845" algn="l"/>
              </a:tabLst>
              <a:defRPr/>
            </a:pPr>
            <a:r>
              <a:rPr lang="en-US" sz="3200" b="1" dirty="0">
                <a:solidFill>
                  <a:schemeClr val="tx1"/>
                </a:solidFill>
                <a:effectLst/>
                <a:latin typeface="+mn-lt"/>
                <a:ea typeface="Calibri" panose="020F0502020204030204" pitchFamily="34" charset="0"/>
                <a:cs typeface="Arial" panose="020B0604020202020204" pitchFamily="34" charset="0"/>
              </a:rPr>
              <a:t>WP5: performed activities (10 of 12)</a:t>
            </a:r>
          </a:p>
        </p:txBody>
      </p:sp>
      <p:sp>
        <p:nvSpPr>
          <p:cNvPr id="11" name="Footer Placeholder 4">
            <a:extLst>
              <a:ext uri="{FF2B5EF4-FFF2-40B4-BE49-F238E27FC236}">
                <a16:creationId xmlns:a16="http://schemas.microsoft.com/office/drawing/2014/main" id="{A8EFD4BE-86C0-4460-86CE-06C6A2D9D0F0}"/>
              </a:ext>
            </a:extLst>
          </p:cNvPr>
          <p:cNvSpPr txBox="1">
            <a:spLocks/>
          </p:cNvSpPr>
          <p:nvPr/>
        </p:nvSpPr>
        <p:spPr>
          <a:xfrm>
            <a:off x="2785356" y="6567754"/>
            <a:ext cx="4965104" cy="248493"/>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Express Procurement Plus – Microwaves heating of ISRU feedstock - MICROLITH</a:t>
            </a:r>
            <a:endParaRPr lang="it-IT"/>
          </a:p>
        </p:txBody>
      </p:sp>
      <p:sp>
        <p:nvSpPr>
          <p:cNvPr id="12" name="Date Placeholder 3">
            <a:extLst>
              <a:ext uri="{FF2B5EF4-FFF2-40B4-BE49-F238E27FC236}">
                <a16:creationId xmlns:a16="http://schemas.microsoft.com/office/drawing/2014/main" id="{B1614889-F1C2-46CD-91B4-F873978C68A7}"/>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dirty="0"/>
              <a:t>18/10/2022</a:t>
            </a:r>
          </a:p>
        </p:txBody>
      </p:sp>
    </p:spTree>
    <p:extLst>
      <p:ext uri="{BB962C8B-B14F-4D97-AF65-F5344CB8AC3E}">
        <p14:creationId xmlns:p14="http://schemas.microsoft.com/office/powerpoint/2010/main" val="1074859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BEFEC092-0F0A-EA64-7D56-3CC4F0088BFB}"/>
              </a:ext>
            </a:extLst>
          </p:cNvPr>
          <p:cNvSpPr txBox="1"/>
          <p:nvPr/>
        </p:nvSpPr>
        <p:spPr>
          <a:xfrm>
            <a:off x="0" y="1683747"/>
            <a:ext cx="7298986" cy="646331"/>
          </a:xfrm>
          <a:prstGeom prst="rect">
            <a:avLst/>
          </a:prstGeom>
          <a:noFill/>
        </p:spPr>
        <p:txBody>
          <a:bodyPr wrap="none" rtlCol="0">
            <a:spAutoFit/>
          </a:bodyPr>
          <a:lstStyle>
            <a:defPPr>
              <a:defRPr lang="en-US"/>
            </a:defPPr>
            <a:lvl1pPr>
              <a:defRPr b="1" i="1">
                <a:solidFill>
                  <a:srgbClr val="000066"/>
                </a:solidFill>
              </a:defRPr>
            </a:lvl1pPr>
          </a:lstStyle>
          <a:p>
            <a:r>
              <a:rPr lang="en-GB" sz="1800" b="1" dirty="0">
                <a:effectLst/>
                <a:latin typeface="Calibri" panose="020F0502020204030204" pitchFamily="34" charset="0"/>
                <a:ea typeface="Calibri" panose="020F0502020204030204" pitchFamily="34" charset="0"/>
                <a:cs typeface="Arial" panose="020B0604020202020204" pitchFamily="34" charset="0"/>
              </a:rPr>
              <a:t>Cost Estimation for roadmap implementation: Reviewed </a:t>
            </a:r>
            <a:r>
              <a:rPr lang="en-GB" sz="1800" b="1" dirty="0" err="1">
                <a:effectLst/>
                <a:latin typeface="Calibri" panose="020F0502020204030204" pitchFamily="34" charset="0"/>
                <a:ea typeface="Calibri" panose="020F0502020204030204" pitchFamily="34" charset="0"/>
                <a:cs typeface="Arial" panose="020B0604020202020204" pitchFamily="34" charset="0"/>
              </a:rPr>
              <a:t>BlackBox</a:t>
            </a:r>
            <a:r>
              <a:rPr lang="en-GB" sz="1800" b="1" dirty="0">
                <a:effectLst/>
                <a:latin typeface="Calibri" panose="020F0502020204030204" pitchFamily="34" charset="0"/>
                <a:ea typeface="Calibri" panose="020F0502020204030204" pitchFamily="34" charset="0"/>
                <a:cs typeface="Arial" panose="020B0604020202020204" pitchFamily="34" charset="0"/>
              </a:rPr>
              <a:t> solution</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r>
              <a:rPr lang="en-US" dirty="0"/>
              <a:t> </a:t>
            </a:r>
          </a:p>
        </p:txBody>
      </p:sp>
      <p:graphicFrame>
        <p:nvGraphicFramePr>
          <p:cNvPr id="4" name="Tabella 3">
            <a:extLst>
              <a:ext uri="{FF2B5EF4-FFF2-40B4-BE49-F238E27FC236}">
                <a16:creationId xmlns:a16="http://schemas.microsoft.com/office/drawing/2014/main" id="{362A5642-6885-7CAA-C05C-C0B69DC09E07}"/>
              </a:ext>
            </a:extLst>
          </p:cNvPr>
          <p:cNvGraphicFramePr>
            <a:graphicFrameLocks noGrp="1"/>
          </p:cNvGraphicFramePr>
          <p:nvPr/>
        </p:nvGraphicFramePr>
        <p:xfrm>
          <a:off x="135557" y="2277770"/>
          <a:ext cx="6430458" cy="2493010"/>
        </p:xfrm>
        <a:graphic>
          <a:graphicData uri="http://schemas.openxmlformats.org/drawingml/2006/table">
            <a:tbl>
              <a:tblPr firstRow="1" firstCol="1" bandRow="1"/>
              <a:tblGrid>
                <a:gridCol w="2148396">
                  <a:extLst>
                    <a:ext uri="{9D8B030D-6E8A-4147-A177-3AD203B41FA5}">
                      <a16:colId xmlns:a16="http://schemas.microsoft.com/office/drawing/2014/main" val="674864945"/>
                    </a:ext>
                  </a:extLst>
                </a:gridCol>
                <a:gridCol w="2045716">
                  <a:extLst>
                    <a:ext uri="{9D8B030D-6E8A-4147-A177-3AD203B41FA5}">
                      <a16:colId xmlns:a16="http://schemas.microsoft.com/office/drawing/2014/main" val="1947271991"/>
                    </a:ext>
                  </a:extLst>
                </a:gridCol>
                <a:gridCol w="728409">
                  <a:extLst>
                    <a:ext uri="{9D8B030D-6E8A-4147-A177-3AD203B41FA5}">
                      <a16:colId xmlns:a16="http://schemas.microsoft.com/office/drawing/2014/main" val="2456773786"/>
                    </a:ext>
                  </a:extLst>
                </a:gridCol>
                <a:gridCol w="1507937">
                  <a:extLst>
                    <a:ext uri="{9D8B030D-6E8A-4147-A177-3AD203B41FA5}">
                      <a16:colId xmlns:a16="http://schemas.microsoft.com/office/drawing/2014/main" val="2362309915"/>
                    </a:ext>
                  </a:extLst>
                </a:gridCol>
              </a:tblGrid>
              <a:tr h="171450">
                <a:tc>
                  <a:txBody>
                    <a:bodyPr/>
                    <a:lstStyle/>
                    <a:p>
                      <a:pPr algn="just">
                        <a:lnSpc>
                          <a:spcPct val="107000"/>
                        </a:lnSpc>
                        <a:spcAft>
                          <a:spcPts val="800"/>
                        </a:spcAft>
                      </a:pPr>
                      <a:r>
                        <a:rPr lang="en-GB" sz="1600" b="1" dirty="0">
                          <a:effectLst/>
                          <a:latin typeface="Calibri" panose="020F0502020204030204" pitchFamily="34" charset="0"/>
                          <a:ea typeface="Calibri" panose="020F0502020204030204" pitchFamily="34" charset="0"/>
                          <a:cs typeface="Arial" panose="020B0604020202020204" pitchFamily="34" charset="0"/>
                        </a:rPr>
                        <a:t>Personnel</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b="1">
                          <a:effectLst/>
                          <a:latin typeface="Calibri" panose="020F0502020204030204" pitchFamily="34" charset="0"/>
                          <a:ea typeface="Calibri" panose="020F0502020204030204" pitchFamily="34" charset="0"/>
                          <a:cs typeface="Arial" panose="020B0604020202020204" pitchFamily="34" charset="0"/>
                        </a:rPr>
                        <a:t>Hourly Rate (2022) [</a:t>
                      </a:r>
                      <a:r>
                        <a:rPr lang="en-GB" sz="1600" b="1">
                          <a:effectLst/>
                          <a:latin typeface="Calibri" panose="020F0502020204030204" pitchFamily="34" charset="0"/>
                          <a:ea typeface="Calibri" panose="020F0502020204030204" pitchFamily="34" charset="0"/>
                          <a:cs typeface="Calibri" panose="020F0502020204030204" pitchFamily="34" charset="0"/>
                        </a:rPr>
                        <a:t>€]</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b="1">
                          <a:effectLst/>
                          <a:latin typeface="Calibri" panose="020F0502020204030204" pitchFamily="34" charset="0"/>
                          <a:ea typeface="Calibri" panose="020F0502020204030204" pitchFamily="34" charset="0"/>
                          <a:cs typeface="Arial" panose="020B0604020202020204" pitchFamily="34" charset="0"/>
                        </a:rPr>
                        <a:t>Hours </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 </a:t>
                      </a:r>
                      <a:r>
                        <a:rPr lang="en-GB" sz="1600" b="1" dirty="0">
                          <a:effectLst/>
                          <a:latin typeface="Calibri" panose="020F0502020204030204" pitchFamily="34" charset="0"/>
                          <a:ea typeface="Calibri" panose="020F0502020204030204" pitchFamily="34" charset="0"/>
                          <a:cs typeface="Arial" panose="020B0604020202020204" pitchFamily="34" charset="0"/>
                        </a:rPr>
                        <a:t>Cost [€]</a:t>
                      </a:r>
                      <a:endParaRPr lang="it-IT" sz="16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9084866"/>
                  </a:ext>
                </a:extLst>
              </a:tr>
              <a:tr h="171450">
                <a:tc>
                  <a:txBody>
                    <a:bodyPr/>
                    <a:lstStyle/>
                    <a:p>
                      <a:pPr algn="just">
                        <a:lnSpc>
                          <a:spcPct val="107000"/>
                        </a:lnSpc>
                        <a:spcAft>
                          <a:spcPts val="800"/>
                        </a:spcAft>
                      </a:pPr>
                      <a:r>
                        <a:rPr lang="en-GB"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Mission Management</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95,00 </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4.500</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427.500</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206133"/>
                  </a:ext>
                </a:extLst>
              </a:tr>
              <a:tr h="171450">
                <a:tc>
                  <a:txBody>
                    <a:bodyPr/>
                    <a:lstStyle/>
                    <a:p>
                      <a:pPr algn="just">
                        <a:lnSpc>
                          <a:spcPct val="107000"/>
                        </a:lnSpc>
                        <a:spcAft>
                          <a:spcPts val="800"/>
                        </a:spcAft>
                      </a:pPr>
                      <a:r>
                        <a:rPr lang="en-GB"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Technical Support</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60,00 </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2.500</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150.000</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162238"/>
                  </a:ext>
                </a:extLst>
              </a:tr>
              <a:tr h="171450">
                <a:tc>
                  <a:txBody>
                    <a:bodyPr/>
                    <a:lstStyle/>
                    <a:p>
                      <a:pPr algn="just">
                        <a:lnSpc>
                          <a:spcPct val="107000"/>
                        </a:lnSpc>
                        <a:spcAft>
                          <a:spcPts val="800"/>
                        </a:spcAft>
                      </a:pPr>
                      <a:r>
                        <a:rPr lang="en-GB"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Mechanical Engineering</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75,00 </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4.000</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300.000</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9452103"/>
                  </a:ext>
                </a:extLst>
              </a:tr>
              <a:tr h="171450">
                <a:tc>
                  <a:txBody>
                    <a:bodyPr/>
                    <a:lstStyle/>
                    <a:p>
                      <a:pPr algn="just">
                        <a:lnSpc>
                          <a:spcPct val="107000"/>
                        </a:lnSpc>
                        <a:spcAft>
                          <a:spcPts val="800"/>
                        </a:spcAft>
                      </a:pPr>
                      <a:r>
                        <a:rPr lang="en-GB"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Safety Engineering</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75,00 </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4.000</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300.000</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0333984"/>
                  </a:ext>
                </a:extLst>
              </a:tr>
              <a:tr h="171450">
                <a:tc>
                  <a:txBody>
                    <a:bodyPr/>
                    <a:lstStyle/>
                    <a:p>
                      <a:pPr algn="just">
                        <a:lnSpc>
                          <a:spcPct val="107000"/>
                        </a:lnSpc>
                        <a:spcAft>
                          <a:spcPts val="800"/>
                        </a:spcAft>
                      </a:pPr>
                      <a:r>
                        <a:rPr lang="en-GB"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Science Expertise</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75,00 </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1.000</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75.000</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9127733"/>
                  </a:ext>
                </a:extLst>
              </a:tr>
              <a:tr h="171450">
                <a:tc>
                  <a:txBody>
                    <a:bodyPr/>
                    <a:lstStyle/>
                    <a:p>
                      <a:pPr algn="just">
                        <a:lnSpc>
                          <a:spcPct val="107000"/>
                        </a:lnSpc>
                        <a:spcAft>
                          <a:spcPts val="800"/>
                        </a:spcAft>
                      </a:pPr>
                      <a:r>
                        <a:rPr lang="en-GB"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Avionics Engineering</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75,00 </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4.000</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300.000</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9247552"/>
                  </a:ext>
                </a:extLst>
              </a:tr>
              <a:tr h="171450">
                <a:tc>
                  <a:txBody>
                    <a:bodyPr/>
                    <a:lstStyle/>
                    <a:p>
                      <a:pPr algn="just">
                        <a:lnSpc>
                          <a:spcPct val="107000"/>
                        </a:lnSpc>
                        <a:spcAft>
                          <a:spcPts val="800"/>
                        </a:spcAft>
                      </a:pPr>
                      <a:r>
                        <a:rPr lang="en-GB"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Systems Engineering</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75,00 </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4.500</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337.500</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7506708"/>
                  </a:ext>
                </a:extLst>
              </a:tr>
              <a:tr h="171450">
                <a:tc>
                  <a:txBody>
                    <a:bodyPr/>
                    <a:lstStyle/>
                    <a:p>
                      <a:pPr algn="just">
                        <a:lnSpc>
                          <a:spcPct val="107000"/>
                        </a:lnSpc>
                        <a:spcAft>
                          <a:spcPts val="800"/>
                        </a:spcAft>
                      </a:pPr>
                      <a:r>
                        <a:rPr lang="en-GB" sz="1600">
                          <a:effectLst/>
                          <a:latin typeface="Calibri" panose="020F0502020204030204" pitchFamily="34" charset="0"/>
                          <a:ea typeface="Calibri" panose="020F0502020204030204" pitchFamily="34" charset="0"/>
                          <a:cs typeface="Arial" panose="020B0604020202020204" pitchFamily="34" charset="0"/>
                        </a:rPr>
                        <a:t>Quality Assurance  </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75,00 </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500</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37.500</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4395533"/>
                  </a:ext>
                </a:extLst>
              </a:tr>
              <a:tr h="171450">
                <a:tc>
                  <a:txBody>
                    <a:bodyPr/>
                    <a:lstStyle/>
                    <a:p>
                      <a:pPr algn="just">
                        <a:lnSpc>
                          <a:spcPct val="107000"/>
                        </a:lnSpc>
                        <a:spcAft>
                          <a:spcPts val="800"/>
                        </a:spcAft>
                      </a:pPr>
                      <a:r>
                        <a:rPr lang="en-GB" sz="1600" b="1" dirty="0">
                          <a:effectLst/>
                          <a:latin typeface="Calibri" panose="020F0502020204030204" pitchFamily="34" charset="0"/>
                          <a:ea typeface="Calibri" panose="020F0502020204030204" pitchFamily="34" charset="0"/>
                          <a:cs typeface="Arial" panose="020B0604020202020204" pitchFamily="34" charset="0"/>
                        </a:rPr>
                        <a:t>Sub-Total (C)</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a:effectLst/>
                          <a:latin typeface="Calibri" panose="020F0502020204030204" pitchFamily="34" charset="0"/>
                          <a:ea typeface="Calibri" panose="020F0502020204030204" pitchFamily="34" charset="0"/>
                          <a:cs typeface="Arial" panose="020B0604020202020204" pitchFamily="34" charset="0"/>
                        </a:rPr>
                        <a:t> </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a:effectLst/>
                          <a:latin typeface="Calibri" panose="020F0502020204030204" pitchFamily="34" charset="0"/>
                          <a:ea typeface="Calibri" panose="020F0502020204030204" pitchFamily="34" charset="0"/>
                          <a:cs typeface="Arial" panose="020B0604020202020204" pitchFamily="34" charset="0"/>
                        </a:rPr>
                        <a:t> </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b="1" dirty="0">
                          <a:effectLst/>
                          <a:latin typeface="Calibri" panose="020F0502020204030204" pitchFamily="34" charset="0"/>
                          <a:ea typeface="Calibri" panose="020F0502020204030204" pitchFamily="34" charset="0"/>
                          <a:cs typeface="Arial" panose="020B0604020202020204" pitchFamily="34" charset="0"/>
                        </a:rPr>
                        <a:t>1.927.500</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765303"/>
                  </a:ext>
                </a:extLst>
              </a:tr>
            </a:tbl>
          </a:graphicData>
        </a:graphic>
      </p:graphicFrame>
      <p:sp>
        <p:nvSpPr>
          <p:cNvPr id="7" name="CasellaDiTesto 6">
            <a:extLst>
              <a:ext uri="{FF2B5EF4-FFF2-40B4-BE49-F238E27FC236}">
                <a16:creationId xmlns:a16="http://schemas.microsoft.com/office/drawing/2014/main" id="{933943AA-A465-BC1C-DA6A-AD6DDBF3C82C}"/>
              </a:ext>
            </a:extLst>
          </p:cNvPr>
          <p:cNvSpPr txBox="1"/>
          <p:nvPr/>
        </p:nvSpPr>
        <p:spPr>
          <a:xfrm>
            <a:off x="6766560" y="2309344"/>
            <a:ext cx="3060834" cy="4401205"/>
          </a:xfrm>
          <a:prstGeom prst="rect">
            <a:avLst/>
          </a:prstGeom>
          <a:noFill/>
        </p:spPr>
        <p:txBody>
          <a:bodyPr wrap="square">
            <a:spAutoFit/>
          </a:bodyPr>
          <a:lstStyle/>
          <a:p>
            <a:pPr marL="285750" indent="-285750">
              <a:buFont typeface="Arial" panose="020B0604020202020204" pitchFamily="34" charset="0"/>
              <a:buChar char="•"/>
            </a:pPr>
            <a:r>
              <a:rPr lang="en-GB" sz="1400" dirty="0">
                <a:effectLst/>
                <a:latin typeface="Calibri" panose="020F0502020204030204" pitchFamily="34" charset="0"/>
                <a:ea typeface="Calibri" panose="020F0502020204030204" pitchFamily="34" charset="0"/>
                <a:cs typeface="Arial" panose="020B0604020202020204" pitchFamily="34" charset="0"/>
              </a:rPr>
              <a:t>The hourly rate cost items are referred to the prices of SMEs to the Agency</a:t>
            </a:r>
          </a:p>
          <a:p>
            <a:pPr marL="285750" indent="-285750">
              <a:buFont typeface="Arial" panose="020B0604020202020204" pitchFamily="34" charset="0"/>
              <a:buChar char="•"/>
            </a:pPr>
            <a:endParaRPr lang="en-GB" sz="14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400" dirty="0">
                <a:effectLst/>
                <a:latin typeface="Calibri" panose="020F0502020204030204" pitchFamily="34" charset="0"/>
                <a:ea typeface="Calibri" panose="020F0502020204030204" pitchFamily="34" charset="0"/>
                <a:cs typeface="Arial" panose="020B0604020202020204" pitchFamily="34" charset="0"/>
              </a:rPr>
              <a:t>The cost figures for the general &amp; administration activities are charged with 15% applied to personnel cost items</a:t>
            </a:r>
          </a:p>
          <a:p>
            <a:pPr marL="285750" indent="-285750">
              <a:buFont typeface="Arial" panose="020B0604020202020204" pitchFamily="34" charset="0"/>
              <a:buChar char="•"/>
            </a:pPr>
            <a:endParaRPr lang="en-GB" sz="14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400" dirty="0">
                <a:effectLst/>
                <a:latin typeface="Calibri" panose="020F0502020204030204" pitchFamily="34" charset="0"/>
                <a:ea typeface="Calibri" panose="020F0502020204030204" pitchFamily="34" charset="0"/>
                <a:cs typeface="Arial" panose="020B0604020202020204" pitchFamily="34" charset="0"/>
              </a:rPr>
              <a:t>The contingency percentage is charged at 35% in order to cover risks from socio-economic conditions over the 42-month period (e. g. inflation rate, economic shocks and crisis, geo-political matters, resilience of the supply chain, etc.); market risks and science and technology matters</a:t>
            </a:r>
          </a:p>
          <a:p>
            <a:pPr marL="285750" indent="-285750">
              <a:buFont typeface="Arial" panose="020B0604020202020204" pitchFamily="34" charset="0"/>
              <a:buChar char="•"/>
            </a:pPr>
            <a:endParaRPr lang="en-GB" sz="14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1400" dirty="0"/>
          </a:p>
        </p:txBody>
      </p:sp>
      <p:graphicFrame>
        <p:nvGraphicFramePr>
          <p:cNvPr id="8" name="Tabella 7">
            <a:extLst>
              <a:ext uri="{FF2B5EF4-FFF2-40B4-BE49-F238E27FC236}">
                <a16:creationId xmlns:a16="http://schemas.microsoft.com/office/drawing/2014/main" id="{34A9F3B6-E508-2C66-BB81-CD55CF7287C1}"/>
              </a:ext>
            </a:extLst>
          </p:cNvPr>
          <p:cNvGraphicFramePr>
            <a:graphicFrameLocks noGrp="1"/>
          </p:cNvGraphicFramePr>
          <p:nvPr/>
        </p:nvGraphicFramePr>
        <p:xfrm>
          <a:off x="174057" y="5188810"/>
          <a:ext cx="6390373" cy="997204"/>
        </p:xfrm>
        <a:graphic>
          <a:graphicData uri="http://schemas.openxmlformats.org/drawingml/2006/table">
            <a:tbl>
              <a:tblPr firstRow="1" firstCol="1" bandRow="1"/>
              <a:tblGrid>
                <a:gridCol w="2542522">
                  <a:extLst>
                    <a:ext uri="{9D8B030D-6E8A-4147-A177-3AD203B41FA5}">
                      <a16:colId xmlns:a16="http://schemas.microsoft.com/office/drawing/2014/main" val="1147233709"/>
                    </a:ext>
                  </a:extLst>
                </a:gridCol>
                <a:gridCol w="2167762">
                  <a:extLst>
                    <a:ext uri="{9D8B030D-6E8A-4147-A177-3AD203B41FA5}">
                      <a16:colId xmlns:a16="http://schemas.microsoft.com/office/drawing/2014/main" val="788484792"/>
                    </a:ext>
                  </a:extLst>
                </a:gridCol>
                <a:gridCol w="1680089">
                  <a:extLst>
                    <a:ext uri="{9D8B030D-6E8A-4147-A177-3AD203B41FA5}">
                      <a16:colId xmlns:a16="http://schemas.microsoft.com/office/drawing/2014/main" val="643702249"/>
                    </a:ext>
                  </a:extLst>
                </a:gridCol>
              </a:tblGrid>
              <a:tr h="171450">
                <a:tc>
                  <a:txBody>
                    <a:bodyPr/>
                    <a:lstStyle/>
                    <a:p>
                      <a:pPr algn="just">
                        <a:lnSpc>
                          <a:spcPct val="107000"/>
                        </a:lnSpc>
                        <a:spcAft>
                          <a:spcPts val="800"/>
                        </a:spcAft>
                      </a:pPr>
                      <a:r>
                        <a:rPr lang="en-GB" sz="1600" b="1" dirty="0">
                          <a:effectLst/>
                          <a:latin typeface="Calibri" panose="020F0502020204030204" pitchFamily="34" charset="0"/>
                          <a:ea typeface="Calibri" panose="020F0502020204030204" pitchFamily="34" charset="0"/>
                          <a:cs typeface="Arial" panose="020B0604020202020204" pitchFamily="34" charset="0"/>
                        </a:rPr>
                        <a:t>Additional cost elements</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b="1">
                          <a:effectLst/>
                          <a:latin typeface="Calibri" panose="020F0502020204030204" pitchFamily="34" charset="0"/>
                          <a:ea typeface="Calibri" panose="020F0502020204030204" pitchFamily="34" charset="0"/>
                          <a:cs typeface="Arial" panose="020B0604020202020204" pitchFamily="34" charset="0"/>
                        </a:rPr>
                        <a:t>Overload percentage</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 </a:t>
                      </a:r>
                      <a:r>
                        <a:rPr lang="en-GB" sz="1600" b="1" dirty="0">
                          <a:effectLst/>
                          <a:latin typeface="Calibri" panose="020F0502020204030204" pitchFamily="34" charset="0"/>
                          <a:ea typeface="Calibri" panose="020F0502020204030204" pitchFamily="34" charset="0"/>
                          <a:cs typeface="Arial" panose="020B0604020202020204" pitchFamily="34" charset="0"/>
                        </a:rPr>
                        <a:t>Cost [€]</a:t>
                      </a:r>
                      <a:endParaRPr lang="it-IT" sz="16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55535"/>
                  </a:ext>
                </a:extLst>
              </a:tr>
              <a:tr h="171450">
                <a:tc>
                  <a:txBody>
                    <a:bodyPr/>
                    <a:lstStyle/>
                    <a:p>
                      <a:pPr algn="just">
                        <a:lnSpc>
                          <a:spcPct val="107000"/>
                        </a:lnSpc>
                        <a:spcAft>
                          <a:spcPts val="800"/>
                        </a:spcAft>
                      </a:pPr>
                      <a:r>
                        <a:rPr lang="en-GB" sz="1600">
                          <a:effectLst/>
                          <a:latin typeface="Calibri" panose="020F0502020204030204" pitchFamily="34" charset="0"/>
                          <a:ea typeface="Calibri" panose="020F0502020204030204" pitchFamily="34" charset="0"/>
                          <a:cs typeface="Arial" panose="020B0604020202020204" pitchFamily="34" charset="0"/>
                        </a:rPr>
                        <a:t>General &amp; Administration</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a:effectLst/>
                          <a:latin typeface="Calibri" panose="020F0502020204030204" pitchFamily="34" charset="0"/>
                          <a:ea typeface="Calibri" panose="020F0502020204030204" pitchFamily="34" charset="0"/>
                          <a:cs typeface="Arial" panose="020B0604020202020204" pitchFamily="34" charset="0"/>
                        </a:rPr>
                        <a:t>15%</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289.125</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6867102"/>
                  </a:ext>
                </a:extLst>
              </a:tr>
              <a:tr h="171450">
                <a:tc>
                  <a:txBody>
                    <a:bodyPr/>
                    <a:lstStyle/>
                    <a:p>
                      <a:pPr algn="just">
                        <a:lnSpc>
                          <a:spcPct val="107000"/>
                        </a:lnSpc>
                        <a:spcAft>
                          <a:spcPts val="800"/>
                        </a:spcAft>
                      </a:pPr>
                      <a:r>
                        <a:rPr lang="en-GB" sz="1600">
                          <a:effectLst/>
                          <a:latin typeface="Calibri" panose="020F0502020204030204" pitchFamily="34" charset="0"/>
                          <a:ea typeface="Calibri" panose="020F0502020204030204" pitchFamily="34" charset="0"/>
                          <a:cs typeface="Arial" panose="020B0604020202020204" pitchFamily="34" charset="0"/>
                        </a:rPr>
                        <a:t>Contingency</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a:effectLst/>
                          <a:latin typeface="Calibri" panose="020F0502020204030204" pitchFamily="34" charset="0"/>
                          <a:ea typeface="Calibri" panose="020F0502020204030204" pitchFamily="34" charset="0"/>
                          <a:cs typeface="Arial" panose="020B0604020202020204" pitchFamily="34" charset="0"/>
                        </a:rPr>
                        <a:t>35%</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a:effectLst/>
                          <a:latin typeface="Calibri" panose="020F0502020204030204" pitchFamily="34" charset="0"/>
                          <a:ea typeface="Calibri" panose="020F0502020204030204" pitchFamily="34" charset="0"/>
                          <a:cs typeface="Arial" panose="020B0604020202020204" pitchFamily="34" charset="0"/>
                        </a:rPr>
                        <a:t>1.050.569</a:t>
                      </a:r>
                      <a:endParaRPr lang="it-IT"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9568615"/>
                  </a:ext>
                </a:extLst>
              </a:tr>
              <a:tr h="171450">
                <a:tc>
                  <a:txBody>
                    <a:bodyPr/>
                    <a:lstStyle/>
                    <a:p>
                      <a:pPr algn="just">
                        <a:lnSpc>
                          <a:spcPct val="107000"/>
                        </a:lnSpc>
                        <a:spcAft>
                          <a:spcPts val="800"/>
                        </a:spcAft>
                      </a:pPr>
                      <a:r>
                        <a:rPr lang="en-GB" sz="1600" b="1" dirty="0">
                          <a:effectLst/>
                          <a:latin typeface="Calibri" panose="020F0502020204030204" pitchFamily="34" charset="0"/>
                          <a:ea typeface="Calibri" panose="020F0502020204030204" pitchFamily="34" charset="0"/>
                          <a:cs typeface="Arial" panose="020B0604020202020204" pitchFamily="34" charset="0"/>
                        </a:rPr>
                        <a:t>Sub-total (D)</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dirty="0">
                          <a:effectLst/>
                          <a:latin typeface="Calibri" panose="020F0502020204030204" pitchFamily="34" charset="0"/>
                          <a:ea typeface="Calibri" panose="020F0502020204030204" pitchFamily="34" charset="0"/>
                          <a:cs typeface="Arial" panose="020B0604020202020204" pitchFamily="34" charset="0"/>
                        </a:rPr>
                        <a:t> </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GB" sz="1600" b="1" dirty="0">
                          <a:effectLst/>
                          <a:latin typeface="Calibri" panose="020F0502020204030204" pitchFamily="34" charset="0"/>
                          <a:ea typeface="Calibri" panose="020F0502020204030204" pitchFamily="34" charset="0"/>
                          <a:cs typeface="Arial" panose="020B0604020202020204" pitchFamily="34" charset="0"/>
                        </a:rPr>
                        <a:t>1.339.694</a:t>
                      </a:r>
                      <a:endParaRPr lang="it-IT"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6990002"/>
                  </a:ext>
                </a:extLst>
              </a:tr>
            </a:tbl>
          </a:graphicData>
        </a:graphic>
      </p:graphicFrame>
      <p:sp>
        <p:nvSpPr>
          <p:cNvPr id="9" name="TextBox 8">
            <a:extLst>
              <a:ext uri="{FF2B5EF4-FFF2-40B4-BE49-F238E27FC236}">
                <a16:creationId xmlns:a16="http://schemas.microsoft.com/office/drawing/2014/main" id="{581F32F0-33AE-4670-B3AE-ABB51C592E57}"/>
              </a:ext>
            </a:extLst>
          </p:cNvPr>
          <p:cNvSpPr txBox="1"/>
          <p:nvPr/>
        </p:nvSpPr>
        <p:spPr>
          <a:xfrm>
            <a:off x="1631504" y="1077570"/>
            <a:ext cx="7272808" cy="625428"/>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 typeface="+mj-lt"/>
              <a:buNone/>
              <a:tabLst>
                <a:tab pos="283845" algn="l"/>
              </a:tabLst>
              <a:defRPr/>
            </a:pPr>
            <a:r>
              <a:rPr lang="en-US" sz="3200" b="1" dirty="0">
                <a:solidFill>
                  <a:schemeClr val="tx1"/>
                </a:solidFill>
                <a:effectLst/>
                <a:latin typeface="+mn-lt"/>
                <a:ea typeface="Calibri" panose="020F0502020204030204" pitchFamily="34" charset="0"/>
                <a:cs typeface="Arial" panose="020B0604020202020204" pitchFamily="34" charset="0"/>
              </a:rPr>
              <a:t>WP5: performed activities (11 of 12)</a:t>
            </a:r>
          </a:p>
        </p:txBody>
      </p:sp>
      <p:sp>
        <p:nvSpPr>
          <p:cNvPr id="11" name="Footer Placeholder 4">
            <a:extLst>
              <a:ext uri="{FF2B5EF4-FFF2-40B4-BE49-F238E27FC236}">
                <a16:creationId xmlns:a16="http://schemas.microsoft.com/office/drawing/2014/main" id="{BC06411E-8936-40E5-8489-494019B43ED8}"/>
              </a:ext>
            </a:extLst>
          </p:cNvPr>
          <p:cNvSpPr txBox="1">
            <a:spLocks/>
          </p:cNvSpPr>
          <p:nvPr/>
        </p:nvSpPr>
        <p:spPr>
          <a:xfrm>
            <a:off x="2785356" y="6567754"/>
            <a:ext cx="4965104" cy="248493"/>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Express Procurement Plus – Microwaves heating of ISRU feedstock - MICROLITH</a:t>
            </a:r>
            <a:endParaRPr lang="it-IT"/>
          </a:p>
        </p:txBody>
      </p:sp>
      <p:sp>
        <p:nvSpPr>
          <p:cNvPr id="12" name="Date Placeholder 3">
            <a:extLst>
              <a:ext uri="{FF2B5EF4-FFF2-40B4-BE49-F238E27FC236}">
                <a16:creationId xmlns:a16="http://schemas.microsoft.com/office/drawing/2014/main" id="{31CB9C43-7BF3-4096-B181-34DEC8B3D132}"/>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dirty="0"/>
              <a:t>18/10/2022</a:t>
            </a:r>
          </a:p>
        </p:txBody>
      </p:sp>
    </p:spTree>
    <p:extLst>
      <p:ext uri="{BB962C8B-B14F-4D97-AF65-F5344CB8AC3E}">
        <p14:creationId xmlns:p14="http://schemas.microsoft.com/office/powerpoint/2010/main" val="3170094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EC4C19A7-A539-FBEB-511E-BCE5D03BFFA1}"/>
              </a:ext>
            </a:extLst>
          </p:cNvPr>
          <p:cNvSpPr>
            <a:spLocks noGrp="1"/>
          </p:cNvSpPr>
          <p:nvPr>
            <p:ph idx="1"/>
          </p:nvPr>
        </p:nvSpPr>
        <p:spPr>
          <a:xfrm>
            <a:off x="352839" y="2350930"/>
            <a:ext cx="8911281" cy="3709628"/>
          </a:xfrm>
        </p:spPr>
        <p:txBody>
          <a:bodyPr>
            <a:normAutofit/>
          </a:bodyPr>
          <a:lstStyle/>
          <a:p>
            <a:pPr algn="just"/>
            <a:r>
              <a:rPr lang="en-GB" sz="1800" dirty="0"/>
              <a:t>The laboratory demonstrator has been effective in sintering the lunar </a:t>
            </a:r>
            <a:r>
              <a:rPr lang="en-GB" sz="1800" dirty="0" err="1"/>
              <a:t>regolith</a:t>
            </a:r>
            <a:r>
              <a:rPr lang="en-GB" sz="1800" dirty="0"/>
              <a:t> samples, also in case of matrices poor of Fe</a:t>
            </a:r>
            <a:r>
              <a:rPr lang="en-GB" sz="1800" baseline="30000" dirty="0"/>
              <a:t>2+</a:t>
            </a:r>
            <a:r>
              <a:rPr lang="en-GB" sz="1800" dirty="0"/>
              <a:t>, inducing to state that the microwave sintering process is applicable in case of </a:t>
            </a:r>
            <a:r>
              <a:rPr lang="en-GB" sz="1800" dirty="0" err="1"/>
              <a:t>regolith</a:t>
            </a:r>
            <a:r>
              <a:rPr lang="en-GB" sz="1800" dirty="0"/>
              <a:t> from lunar Maria but also from lunar Highlands.</a:t>
            </a:r>
          </a:p>
          <a:p>
            <a:pPr algn="just"/>
            <a:r>
              <a:rPr lang="en-US" sz="1800" dirty="0"/>
              <a:t>A roadmap for future developments of the microwave regolith-sintering payload for the Moon has been proposed, analyzing the work performed during the activity and identifying the critical elements to adapt the technology to lunar </a:t>
            </a:r>
            <a:r>
              <a:rPr lang="en-US" sz="1800" dirty="0" err="1"/>
              <a:t>enviroment</a:t>
            </a:r>
            <a:r>
              <a:rPr lang="en-US" sz="1800" dirty="0"/>
              <a:t> operations, and the possible solutions for a platform suitable to work on the Moon.</a:t>
            </a:r>
          </a:p>
          <a:p>
            <a:pPr algn="just"/>
            <a:r>
              <a:rPr lang="en-GB" sz="1800" dirty="0"/>
              <a:t>A reviewed version of the Nanoracks </a:t>
            </a:r>
            <a:r>
              <a:rPr lang="en-GB" sz="1800" dirty="0" err="1"/>
              <a:t>BlackBox</a:t>
            </a:r>
            <a:r>
              <a:rPr lang="en-GB" sz="1800" dirty="0"/>
              <a:t> has been proposed as facility to host the payload, describing all the modifications needed for this scope.</a:t>
            </a:r>
          </a:p>
          <a:p>
            <a:pPr algn="just"/>
            <a:r>
              <a:rPr lang="en-GB" sz="1800" dirty="0"/>
              <a:t> Timeline estimation and a Rough Order of Magnitude cost estimation have been performed, listing the cost items related to the development of the payload components and the </a:t>
            </a:r>
            <a:r>
              <a:rPr lang="en-GB" sz="1800" dirty="0" err="1"/>
              <a:t>BlackBox</a:t>
            </a:r>
            <a:r>
              <a:rPr lang="en-GB" sz="1800" dirty="0"/>
              <a:t>, giving a high-level view of the cost foreseen for building the flight model.</a:t>
            </a:r>
          </a:p>
        </p:txBody>
      </p:sp>
      <p:sp>
        <p:nvSpPr>
          <p:cNvPr id="4" name="TextBox 7">
            <a:extLst>
              <a:ext uri="{FF2B5EF4-FFF2-40B4-BE49-F238E27FC236}">
                <a16:creationId xmlns:a16="http://schemas.microsoft.com/office/drawing/2014/main" id="{C0B18317-9144-C6DA-1EB1-6C3E260D432E}"/>
              </a:ext>
            </a:extLst>
          </p:cNvPr>
          <p:cNvSpPr txBox="1"/>
          <p:nvPr/>
        </p:nvSpPr>
        <p:spPr>
          <a:xfrm>
            <a:off x="404037" y="1705012"/>
            <a:ext cx="1212191" cy="646331"/>
          </a:xfrm>
          <a:prstGeom prst="rect">
            <a:avLst/>
          </a:prstGeom>
          <a:noFill/>
        </p:spPr>
        <p:txBody>
          <a:bodyPr wrap="none" rtlCol="0">
            <a:spAutoFit/>
          </a:bodyPr>
          <a:lstStyle>
            <a:defPPr>
              <a:defRPr lang="en-US"/>
            </a:defPPr>
            <a:lvl1pPr>
              <a:defRPr b="1" i="1">
                <a:solidFill>
                  <a:srgbClr val="000066"/>
                </a:solidFill>
              </a:defRPr>
            </a:lvl1pPr>
          </a:lstStyle>
          <a:p>
            <a:r>
              <a:rPr lang="en-GB" sz="1800" b="1" dirty="0">
                <a:effectLst/>
                <a:latin typeface="Calibri" panose="020F0502020204030204" pitchFamily="34" charset="0"/>
                <a:ea typeface="Calibri" panose="020F0502020204030204" pitchFamily="34" charset="0"/>
                <a:cs typeface="Arial" panose="020B0604020202020204" pitchFamily="34" charset="0"/>
              </a:rPr>
              <a:t>C</a:t>
            </a:r>
            <a:r>
              <a:rPr lang="it-IT" sz="1800" b="1" dirty="0" err="1">
                <a:effectLst/>
                <a:latin typeface="Calibri" panose="020F0502020204030204" pitchFamily="34" charset="0"/>
                <a:ea typeface="Calibri" panose="020F0502020204030204" pitchFamily="34" charset="0"/>
                <a:cs typeface="Arial" panose="020B0604020202020204" pitchFamily="34" charset="0"/>
              </a:rPr>
              <a:t>onclusion</a:t>
            </a:r>
            <a:endParaRPr lang="it-IT" sz="1800" dirty="0">
              <a:effectLst/>
              <a:latin typeface="Calibri" panose="020F0502020204030204" pitchFamily="34" charset="0"/>
              <a:ea typeface="Calibri" panose="020F0502020204030204" pitchFamily="34" charset="0"/>
              <a:cs typeface="Arial" panose="020B0604020202020204" pitchFamily="34" charset="0"/>
            </a:endParaRPr>
          </a:p>
          <a:p>
            <a:r>
              <a:rPr lang="en-US" dirty="0"/>
              <a:t> </a:t>
            </a:r>
          </a:p>
        </p:txBody>
      </p:sp>
      <p:sp>
        <p:nvSpPr>
          <p:cNvPr id="5" name="TextBox 4">
            <a:extLst>
              <a:ext uri="{FF2B5EF4-FFF2-40B4-BE49-F238E27FC236}">
                <a16:creationId xmlns:a16="http://schemas.microsoft.com/office/drawing/2014/main" id="{5C9411E3-423C-473B-A598-39FFB01B0120}"/>
              </a:ext>
            </a:extLst>
          </p:cNvPr>
          <p:cNvSpPr txBox="1"/>
          <p:nvPr/>
        </p:nvSpPr>
        <p:spPr>
          <a:xfrm>
            <a:off x="1631504" y="1077570"/>
            <a:ext cx="7272808" cy="625428"/>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 typeface="+mj-lt"/>
              <a:buNone/>
              <a:tabLst>
                <a:tab pos="283845" algn="l"/>
              </a:tabLst>
              <a:defRPr/>
            </a:pPr>
            <a:r>
              <a:rPr lang="en-US" sz="3200" b="1" dirty="0">
                <a:solidFill>
                  <a:schemeClr val="tx1"/>
                </a:solidFill>
                <a:effectLst/>
                <a:latin typeface="+mn-lt"/>
                <a:ea typeface="Calibri" panose="020F0502020204030204" pitchFamily="34" charset="0"/>
                <a:cs typeface="Arial" panose="020B0604020202020204" pitchFamily="34" charset="0"/>
              </a:rPr>
              <a:t>WP5: performed activities (12 of 12)</a:t>
            </a:r>
          </a:p>
        </p:txBody>
      </p:sp>
      <p:sp>
        <p:nvSpPr>
          <p:cNvPr id="6" name="Footer Placeholder 4">
            <a:extLst>
              <a:ext uri="{FF2B5EF4-FFF2-40B4-BE49-F238E27FC236}">
                <a16:creationId xmlns:a16="http://schemas.microsoft.com/office/drawing/2014/main" id="{791EAD3C-8268-41C1-8523-15C7814F6895}"/>
              </a:ext>
            </a:extLst>
          </p:cNvPr>
          <p:cNvSpPr txBox="1">
            <a:spLocks/>
          </p:cNvSpPr>
          <p:nvPr/>
        </p:nvSpPr>
        <p:spPr>
          <a:xfrm>
            <a:off x="2785356" y="6567754"/>
            <a:ext cx="4965104" cy="248493"/>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Express Procurement Plus – Microwaves heating of ISRU feedstock - MICROLITH</a:t>
            </a:r>
            <a:endParaRPr lang="it-IT"/>
          </a:p>
        </p:txBody>
      </p:sp>
      <p:sp>
        <p:nvSpPr>
          <p:cNvPr id="7" name="Date Placeholder 3">
            <a:extLst>
              <a:ext uri="{FF2B5EF4-FFF2-40B4-BE49-F238E27FC236}">
                <a16:creationId xmlns:a16="http://schemas.microsoft.com/office/drawing/2014/main" id="{7267833B-DB0F-4608-8059-56B1990CB51D}"/>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dirty="0"/>
              <a:t>18/10/2022</a:t>
            </a:r>
          </a:p>
        </p:txBody>
      </p:sp>
    </p:spTree>
    <p:extLst>
      <p:ext uri="{BB962C8B-B14F-4D97-AF65-F5344CB8AC3E}">
        <p14:creationId xmlns:p14="http://schemas.microsoft.com/office/powerpoint/2010/main" val="1345711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9A3194-334D-4D75-8D1B-3575522DB779}"/>
              </a:ext>
            </a:extLst>
          </p:cNvPr>
          <p:cNvSpPr txBox="1"/>
          <p:nvPr/>
        </p:nvSpPr>
        <p:spPr>
          <a:xfrm>
            <a:off x="1144959" y="1096620"/>
            <a:ext cx="7542237" cy="584775"/>
          </a:xfrm>
          <a:prstGeom prst="rect">
            <a:avLst/>
          </a:prstGeom>
          <a:noFill/>
        </p:spPr>
        <p:txBody>
          <a:bodyPr wrap="square" rtlCol="0">
            <a:spAutoFit/>
          </a:bodyPr>
          <a:lstStyle/>
          <a:p>
            <a:pPr algn="ctr"/>
            <a:r>
              <a:rPr lang="en-US" sz="3200" b="1">
                <a:solidFill>
                  <a:srgbClr val="333F48"/>
                </a:solidFill>
                <a:cs typeface="Arial" panose="020B0604020202020204" pitchFamily="34" charset="0"/>
              </a:rPr>
              <a:t>Results summary &amp; considerations (1 of 5)</a:t>
            </a:r>
          </a:p>
        </p:txBody>
      </p:sp>
      <p:sp>
        <p:nvSpPr>
          <p:cNvPr id="3" name="TextBox 2">
            <a:extLst>
              <a:ext uri="{FF2B5EF4-FFF2-40B4-BE49-F238E27FC236}">
                <a16:creationId xmlns:a16="http://schemas.microsoft.com/office/drawing/2014/main" id="{691EFF7B-61B9-4165-9AEE-42D1311808F4}"/>
              </a:ext>
            </a:extLst>
          </p:cNvPr>
          <p:cNvSpPr txBox="1"/>
          <p:nvPr/>
        </p:nvSpPr>
        <p:spPr>
          <a:xfrm>
            <a:off x="348792" y="1828800"/>
            <a:ext cx="9134573" cy="4524315"/>
          </a:xfrm>
          <a:prstGeom prst="rect">
            <a:avLst/>
          </a:prstGeom>
          <a:noFill/>
        </p:spPr>
        <p:txBody>
          <a:bodyPr wrap="square" rtlCol="0">
            <a:spAutoFit/>
          </a:bodyPr>
          <a:lstStyle/>
          <a:p>
            <a:pPr algn="just"/>
            <a:r>
              <a:rPr lang="en-US"/>
              <a:t>The Microlith project represented a relevant activity to study, analyze and identify a series of important aspects related to both prototyping and the development of technologies for microwave sintering.</a:t>
            </a:r>
          </a:p>
          <a:p>
            <a:pPr algn="just"/>
            <a:endParaRPr lang="en-US">
              <a:highlight>
                <a:srgbClr val="FFFF00"/>
              </a:highlight>
            </a:endParaRPr>
          </a:p>
          <a:p>
            <a:pPr algn="just"/>
            <a:r>
              <a:rPr lang="en-US"/>
              <a:t>From the point of view of prototyping, the possibility of using terrestrial simulants with efficiency has been demonstrated, artificially modifying their characteristics to make them more similar to the lunar regolith and to the differences in different regions of the Moon.</a:t>
            </a:r>
          </a:p>
          <a:p>
            <a:pPr algn="just"/>
            <a:endParaRPr lang="en-US"/>
          </a:p>
          <a:p>
            <a:pPr algn="just"/>
            <a:r>
              <a:rPr lang="en-US"/>
              <a:t>The results of the experiments have demonstrated the feasibility to obtain sintered samples with characteristics suitable to develop simple items, exploiting technologies based on microwave heating through the use of solid-state devices, characterized by good efficiency, compactness and cost, characteristics that make them particularly attractive for their use on the Moon.</a:t>
            </a:r>
          </a:p>
          <a:p>
            <a:pPr algn="just"/>
            <a:endParaRPr lang="en-US"/>
          </a:p>
          <a:p>
            <a:pPr algn="just"/>
            <a:r>
              <a:rPr lang="en-US"/>
              <a:t>It has been possible to enhance the knowledge of the physical phenomena that must be managed to make the process more efficient.</a:t>
            </a:r>
            <a:endParaRPr lang="it-IT"/>
          </a:p>
        </p:txBody>
      </p:sp>
      <p:sp>
        <p:nvSpPr>
          <p:cNvPr id="4" name="Footer Placeholder 4">
            <a:extLst>
              <a:ext uri="{FF2B5EF4-FFF2-40B4-BE49-F238E27FC236}">
                <a16:creationId xmlns:a16="http://schemas.microsoft.com/office/drawing/2014/main" id="{38D098B2-6AAE-4744-B215-D7B3A2BB00D2}"/>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a:t>Express Procurement Plus – Microwaves heating of ISRU feedstock - MICROLITH</a:t>
            </a:r>
            <a:endParaRPr lang="it-IT"/>
          </a:p>
        </p:txBody>
      </p:sp>
      <p:sp>
        <p:nvSpPr>
          <p:cNvPr id="5" name="Date Placeholder 3">
            <a:extLst>
              <a:ext uri="{FF2B5EF4-FFF2-40B4-BE49-F238E27FC236}">
                <a16:creationId xmlns:a16="http://schemas.microsoft.com/office/drawing/2014/main" id="{C4EE2C01-6D79-4034-9FAB-86BA94A4A530}"/>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a:t>18/10/2022</a:t>
            </a:r>
          </a:p>
        </p:txBody>
      </p:sp>
    </p:spTree>
    <p:extLst>
      <p:ext uri="{BB962C8B-B14F-4D97-AF65-F5344CB8AC3E}">
        <p14:creationId xmlns:p14="http://schemas.microsoft.com/office/powerpoint/2010/main" val="1304355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ADD271-4DA9-4DD8-AF8B-569F561C3E8E}"/>
              </a:ext>
            </a:extLst>
          </p:cNvPr>
          <p:cNvSpPr txBox="1"/>
          <p:nvPr/>
        </p:nvSpPr>
        <p:spPr>
          <a:xfrm>
            <a:off x="348790" y="1688946"/>
            <a:ext cx="9134573" cy="5127301"/>
          </a:xfrm>
          <a:prstGeom prst="rect">
            <a:avLst/>
          </a:prstGeom>
          <a:noFill/>
        </p:spPr>
        <p:txBody>
          <a:bodyPr wrap="square" rtlCol="0">
            <a:spAutoFit/>
          </a:bodyPr>
          <a:lstStyle/>
          <a:p>
            <a:pPr algn="just">
              <a:lnSpc>
                <a:spcPct val="107000"/>
              </a:lnSpc>
              <a:spcAft>
                <a:spcPts val="800"/>
              </a:spcAft>
            </a:pPr>
            <a:r>
              <a:rPr lang="en-GB" sz="1800">
                <a:effectLst/>
                <a:latin typeface="Calibri" panose="020F0502020204030204" pitchFamily="34" charset="0"/>
                <a:ea typeface="Calibri" panose="020F0502020204030204" pitchFamily="34" charset="0"/>
                <a:cs typeface="Arial" panose="020B0604020202020204" pitchFamily="34" charset="0"/>
              </a:rPr>
              <a:t>The sintered specimens obtained operating in vacuum conditions allowed to verify significant aspects related with the aims of the project. In this regard:</a:t>
            </a:r>
          </a:p>
          <a:p>
            <a:pPr algn="just"/>
            <a:endParaRPr lang="it-IT"/>
          </a:p>
          <a:p>
            <a:pPr algn="just"/>
            <a:r>
              <a:rPr lang="it-IT"/>
              <a:t>1) </a:t>
            </a:r>
            <a:r>
              <a:rPr lang="en-US"/>
              <a:t>The modification of the ratio Fe2+/Fe3+ has been obtained by mixing proper granulometric fractions of the DNA-1 simulant (and of mixtures of DNA-1 with its vitrified version) with adequate granulometric fractions of ilmenite, this last at very high purity level (&gt;95%)</a:t>
            </a:r>
          </a:p>
          <a:p>
            <a:pPr algn="just"/>
            <a:endParaRPr lang="en-US"/>
          </a:p>
          <a:p>
            <a:pPr algn="just"/>
            <a:r>
              <a:rPr lang="en-US"/>
              <a:t>2) The 8 Master Materials represented a wide range of possible variability that can have an impact on the efficiency of microwave process for heating and sintering of the dust. The relevant aspects to emphasize in that the set of materials includes matrices with very low Fe2+ with or without glasses, versions without glasses with Fe2+ in the range of High-Ti Maria, and combinations including both ilmenite and glasses. </a:t>
            </a:r>
          </a:p>
          <a:p>
            <a:pPr algn="just"/>
            <a:endParaRPr lang="en-US"/>
          </a:p>
          <a:p>
            <a:pPr algn="just"/>
            <a:r>
              <a:rPr lang="en-US"/>
              <a:t>3) The microwave system resulted to be effective in heating all the 8 Master Materials up to adequate temperatures for obtaining the sintering of the mixture or even their melting. This is an aspect that is worth emphasizing as the unmodified versions of DNA-1 have a content of Fe2+ around 1÷1.5% so, in principle, not favorable for microwave process.</a:t>
            </a:r>
          </a:p>
          <a:p>
            <a:pPr algn="just"/>
            <a:endParaRPr lang="en-US" sz="1200"/>
          </a:p>
        </p:txBody>
      </p:sp>
      <p:sp>
        <p:nvSpPr>
          <p:cNvPr id="5" name="TextBox 4">
            <a:extLst>
              <a:ext uri="{FF2B5EF4-FFF2-40B4-BE49-F238E27FC236}">
                <a16:creationId xmlns:a16="http://schemas.microsoft.com/office/drawing/2014/main" id="{885A0AE1-025D-4F0A-A809-791207CBA02A}"/>
              </a:ext>
            </a:extLst>
          </p:cNvPr>
          <p:cNvSpPr txBox="1"/>
          <p:nvPr/>
        </p:nvSpPr>
        <p:spPr>
          <a:xfrm>
            <a:off x="1144959" y="1096620"/>
            <a:ext cx="7542237" cy="584775"/>
          </a:xfrm>
          <a:prstGeom prst="rect">
            <a:avLst/>
          </a:prstGeom>
          <a:noFill/>
        </p:spPr>
        <p:txBody>
          <a:bodyPr wrap="square" rtlCol="0">
            <a:spAutoFit/>
          </a:bodyPr>
          <a:lstStyle/>
          <a:p>
            <a:pPr algn="ctr"/>
            <a:r>
              <a:rPr lang="en-US" sz="3200" b="1">
                <a:solidFill>
                  <a:srgbClr val="333F48"/>
                </a:solidFill>
                <a:cs typeface="Arial" panose="020B0604020202020204" pitchFamily="34" charset="0"/>
              </a:rPr>
              <a:t>Results summary &amp; considerations (2 of 5)</a:t>
            </a:r>
          </a:p>
        </p:txBody>
      </p:sp>
      <p:sp>
        <p:nvSpPr>
          <p:cNvPr id="6" name="Footer Placeholder 4">
            <a:extLst>
              <a:ext uri="{FF2B5EF4-FFF2-40B4-BE49-F238E27FC236}">
                <a16:creationId xmlns:a16="http://schemas.microsoft.com/office/drawing/2014/main" id="{DC76C28C-F881-4F84-AB4E-F5DE2B37ECA1}"/>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a:t>Express Procurement Plus – Microwaves heating of ISRU feedstock - MICROLITH</a:t>
            </a:r>
            <a:endParaRPr lang="it-IT"/>
          </a:p>
        </p:txBody>
      </p:sp>
      <p:sp>
        <p:nvSpPr>
          <p:cNvPr id="7" name="Date Placeholder 3">
            <a:extLst>
              <a:ext uri="{FF2B5EF4-FFF2-40B4-BE49-F238E27FC236}">
                <a16:creationId xmlns:a16="http://schemas.microsoft.com/office/drawing/2014/main" id="{50425B67-9755-478F-98B0-75FE0937944F}"/>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a:t>18/10/2022</a:t>
            </a:r>
          </a:p>
        </p:txBody>
      </p:sp>
    </p:spTree>
    <p:extLst>
      <p:ext uri="{BB962C8B-B14F-4D97-AF65-F5344CB8AC3E}">
        <p14:creationId xmlns:p14="http://schemas.microsoft.com/office/powerpoint/2010/main" val="880642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ADD271-4DA9-4DD8-AF8B-569F561C3E8E}"/>
              </a:ext>
            </a:extLst>
          </p:cNvPr>
          <p:cNvSpPr txBox="1"/>
          <p:nvPr/>
        </p:nvSpPr>
        <p:spPr>
          <a:xfrm>
            <a:off x="348792" y="1662345"/>
            <a:ext cx="9134573" cy="3742178"/>
          </a:xfrm>
          <a:prstGeom prst="rect">
            <a:avLst/>
          </a:prstGeom>
          <a:noFill/>
        </p:spPr>
        <p:txBody>
          <a:bodyPr wrap="square" rtlCol="0">
            <a:spAutoFit/>
          </a:bodyPr>
          <a:lstStyle/>
          <a:p>
            <a:pPr algn="just">
              <a:lnSpc>
                <a:spcPct val="107000"/>
              </a:lnSpc>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lvl="0" algn="just">
              <a:lnSpc>
                <a:spcPct val="107000"/>
              </a:lnSpc>
            </a:pPr>
            <a:r>
              <a:rPr lang="en-GB">
                <a:effectLst/>
                <a:latin typeface="Calibri" panose="020F0502020204030204" pitchFamily="34" charset="0"/>
                <a:ea typeface="Calibri" panose="020F0502020204030204" pitchFamily="34" charset="0"/>
                <a:cs typeface="Arial" panose="020B0604020202020204" pitchFamily="34" charset="0"/>
              </a:rPr>
              <a:t>4) In case of wider and coarser granulometric distribution of the powder mixture (&lt;600 µm vs. &lt;250 µm) better results in terms of material densification are obtained.</a:t>
            </a:r>
          </a:p>
          <a:p>
            <a:pPr lvl="0" algn="just">
              <a:lnSpc>
                <a:spcPct val="107000"/>
              </a:lnSpc>
            </a:pPr>
            <a:endParaRPr lang="en-US">
              <a:effectLst/>
              <a:latin typeface="Calibri" panose="020F0502020204030204" pitchFamily="34" charset="0"/>
              <a:ea typeface="Calibri" panose="020F0502020204030204" pitchFamily="34" charset="0"/>
              <a:cs typeface="Arial" panose="020B0604020202020204" pitchFamily="34" charset="0"/>
            </a:endParaRPr>
          </a:p>
          <a:p>
            <a:pPr lvl="0" algn="just">
              <a:lnSpc>
                <a:spcPct val="107000"/>
              </a:lnSpc>
            </a:pPr>
            <a:r>
              <a:rPr lang="en-GB">
                <a:effectLst/>
                <a:latin typeface="Calibri" panose="020F0502020204030204" pitchFamily="34" charset="0"/>
                <a:ea typeface="Calibri" panose="020F0502020204030204" pitchFamily="34" charset="0"/>
                <a:cs typeface="Arial" panose="020B0604020202020204" pitchFamily="34" charset="0"/>
              </a:rPr>
              <a:t>5) The presence in the original mixture of vitrified phases as well as the presence of ilmenite is beneficial for achieving better densification of the obtained specimens. </a:t>
            </a:r>
          </a:p>
          <a:p>
            <a:pPr lvl="0" algn="just">
              <a:lnSpc>
                <a:spcPct val="107000"/>
              </a:lnSpc>
            </a:pPr>
            <a:endParaRPr lang="en-US">
              <a:effectLst/>
              <a:latin typeface="Calibri" panose="020F0502020204030204" pitchFamily="34" charset="0"/>
              <a:ea typeface="Calibri" panose="020F0502020204030204" pitchFamily="34" charset="0"/>
              <a:cs typeface="Arial" panose="020B0604020202020204" pitchFamily="34" charset="0"/>
            </a:endParaRPr>
          </a:p>
          <a:p>
            <a:pPr lvl="0" algn="just">
              <a:lnSpc>
                <a:spcPct val="107000"/>
              </a:lnSpc>
              <a:spcAft>
                <a:spcPts val="800"/>
              </a:spcAft>
            </a:pPr>
            <a:r>
              <a:rPr lang="en-GB">
                <a:effectLst/>
                <a:latin typeface="Calibri" panose="020F0502020204030204" pitchFamily="34" charset="0"/>
                <a:ea typeface="Calibri" panose="020F0502020204030204" pitchFamily="34" charset="0"/>
                <a:cs typeface="Arial" panose="020B0604020202020204" pitchFamily="34" charset="0"/>
              </a:rPr>
              <a:t>6) The density obtained with most of the Master Materials is in a range that can be considered for electrolysis purposes. In one case, namely with the material augmented through the simultaneous addition of both ilmenite and glassy phases, a higher densification is obtained moving towards the range expected for construction material.</a:t>
            </a:r>
            <a:endParaRPr lang="en-US">
              <a:effectLst/>
              <a:latin typeface="Calibri" panose="020F0502020204030204" pitchFamily="34" charset="0"/>
              <a:ea typeface="Calibri" panose="020F0502020204030204" pitchFamily="34" charset="0"/>
              <a:cs typeface="Arial" panose="020B0604020202020204" pitchFamily="34" charset="0"/>
            </a:endParaRPr>
          </a:p>
          <a:p>
            <a:pPr algn="just"/>
            <a:endParaRPr lang="en-US" sz="1200"/>
          </a:p>
        </p:txBody>
      </p:sp>
      <p:sp>
        <p:nvSpPr>
          <p:cNvPr id="5" name="TextBox 4">
            <a:extLst>
              <a:ext uri="{FF2B5EF4-FFF2-40B4-BE49-F238E27FC236}">
                <a16:creationId xmlns:a16="http://schemas.microsoft.com/office/drawing/2014/main" id="{17AE4D22-A4CB-440D-9EDE-66FFADBA1673}"/>
              </a:ext>
            </a:extLst>
          </p:cNvPr>
          <p:cNvSpPr txBox="1"/>
          <p:nvPr/>
        </p:nvSpPr>
        <p:spPr>
          <a:xfrm>
            <a:off x="1144959" y="1096620"/>
            <a:ext cx="7542237" cy="584775"/>
          </a:xfrm>
          <a:prstGeom prst="rect">
            <a:avLst/>
          </a:prstGeom>
          <a:noFill/>
        </p:spPr>
        <p:txBody>
          <a:bodyPr wrap="square" rtlCol="0">
            <a:spAutoFit/>
          </a:bodyPr>
          <a:lstStyle/>
          <a:p>
            <a:pPr algn="ctr"/>
            <a:r>
              <a:rPr lang="en-US" sz="3200" b="1">
                <a:solidFill>
                  <a:srgbClr val="333F48"/>
                </a:solidFill>
                <a:cs typeface="Arial" panose="020B0604020202020204" pitchFamily="34" charset="0"/>
              </a:rPr>
              <a:t>Results summary &amp; considerations (3 of 5)</a:t>
            </a:r>
          </a:p>
        </p:txBody>
      </p:sp>
      <p:sp>
        <p:nvSpPr>
          <p:cNvPr id="6" name="Footer Placeholder 4">
            <a:extLst>
              <a:ext uri="{FF2B5EF4-FFF2-40B4-BE49-F238E27FC236}">
                <a16:creationId xmlns:a16="http://schemas.microsoft.com/office/drawing/2014/main" id="{8D180BCA-F881-4834-88E9-9D8394A17928}"/>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a:t>Express Procurement Plus – Microwaves heating of ISRU feedstock - MICROLITH</a:t>
            </a:r>
            <a:endParaRPr lang="it-IT"/>
          </a:p>
        </p:txBody>
      </p:sp>
      <p:sp>
        <p:nvSpPr>
          <p:cNvPr id="7" name="Date Placeholder 3">
            <a:extLst>
              <a:ext uri="{FF2B5EF4-FFF2-40B4-BE49-F238E27FC236}">
                <a16:creationId xmlns:a16="http://schemas.microsoft.com/office/drawing/2014/main" id="{1582599A-34A1-46CA-9EA4-2CE2F9C3C99F}"/>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a:t>18/10/2022</a:t>
            </a:r>
          </a:p>
        </p:txBody>
      </p:sp>
    </p:spTree>
    <p:extLst>
      <p:ext uri="{BB962C8B-B14F-4D97-AF65-F5344CB8AC3E}">
        <p14:creationId xmlns:p14="http://schemas.microsoft.com/office/powerpoint/2010/main" val="225254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2A9A8D-AA21-4D6D-ADD0-10E759E12E8F}"/>
              </a:ext>
            </a:extLst>
          </p:cNvPr>
          <p:cNvSpPr txBox="1"/>
          <p:nvPr/>
        </p:nvSpPr>
        <p:spPr>
          <a:xfrm>
            <a:off x="542925" y="1662345"/>
            <a:ext cx="9163050" cy="5219634"/>
          </a:xfrm>
          <a:prstGeom prst="rect">
            <a:avLst/>
          </a:prstGeom>
          <a:noFill/>
        </p:spPr>
        <p:txBody>
          <a:bodyPr wrap="square">
            <a:spAutoFit/>
          </a:bodyPr>
          <a:lstStyle/>
          <a:p>
            <a:pPr algn="just"/>
            <a:r>
              <a:rPr lang="en-US"/>
              <a:t>7) </a:t>
            </a:r>
            <a:r>
              <a:rPr lang="en-US" sz="1800"/>
              <a:t>The materials containing vitreous phases demonstrated that the presence of these do not hinder the sintering process, on the contrary these facilitate it favoring a better densification of the material. These results let suppose that the process should work in case of Highlands regolith, too. In these regions, indeed, the regolith has low Fe2+ contents (1% or less) and different mineralogical distribution (in terms of mainly Anorthosite). From a point of view of the response to microwaves susceptivity, this situation can be considered to behave similarly to the case of DNA-1 as received with or without vitrified fractions. On the other hand, the mineralogical differences do not imply a dramatic increase of the sintering temperature (about 100°C higher than that of Maria regolith); according to the results of the experimental activities done in the project, this difference is not expected to hinder the reaching of the sintering temperature by the microwave heating. </a:t>
            </a:r>
          </a:p>
          <a:p>
            <a:pPr algn="just"/>
            <a:endParaRPr lang="en-US"/>
          </a:p>
          <a:p>
            <a:pPr algn="just"/>
            <a:r>
              <a:rPr lang="en-US" sz="1800"/>
              <a:t>8) In addition of </a:t>
            </a:r>
            <a:r>
              <a:rPr lang="en-US"/>
              <a:t>a proper setup of microwave system to be used, an adequate</a:t>
            </a:r>
            <a:r>
              <a:rPr lang="en-US" sz="1800"/>
              <a:t> scanning strategy for producing solid artifacts with due characteristics (e.g. 11x11x6.5 mm) has been optimized.</a:t>
            </a:r>
          </a:p>
          <a:p>
            <a:pPr algn="just"/>
            <a:endParaRPr lang="en-US"/>
          </a:p>
          <a:p>
            <a:pPr algn="just"/>
            <a:r>
              <a:rPr lang="en-US" sz="1800"/>
              <a:t>9) </a:t>
            </a:r>
            <a:r>
              <a:rPr lang="en-GB" sz="1800">
                <a:effectLst/>
                <a:latin typeface="Calibri" panose="020F0502020204030204" pitchFamily="34" charset="0"/>
                <a:ea typeface="Calibri" panose="020F0502020204030204" pitchFamily="34" charset="0"/>
                <a:cs typeface="Arial" panose="020B0604020202020204" pitchFamily="34" charset="0"/>
              </a:rPr>
              <a:t>The experiments demonstrated with a reasonable level of confidence the applicability in situ of the developed technology.</a:t>
            </a:r>
            <a:endParaRPr lang="en-US" sz="1800">
              <a:effectLst/>
              <a:latin typeface="Calibri" panose="020F0502020204030204" pitchFamily="34" charset="0"/>
              <a:ea typeface="Calibri" panose="020F0502020204030204" pitchFamily="34" charset="0"/>
              <a:cs typeface="Arial" panose="020B0604020202020204" pitchFamily="34" charset="0"/>
            </a:endParaRPr>
          </a:p>
          <a:p>
            <a:pPr algn="just"/>
            <a:endParaRPr lang="it-IT" sz="1800"/>
          </a:p>
        </p:txBody>
      </p:sp>
      <p:sp>
        <p:nvSpPr>
          <p:cNvPr id="4" name="TextBox 3">
            <a:extLst>
              <a:ext uri="{FF2B5EF4-FFF2-40B4-BE49-F238E27FC236}">
                <a16:creationId xmlns:a16="http://schemas.microsoft.com/office/drawing/2014/main" id="{53E364AA-FBD0-4F24-82BA-23217187651D}"/>
              </a:ext>
            </a:extLst>
          </p:cNvPr>
          <p:cNvSpPr txBox="1"/>
          <p:nvPr/>
        </p:nvSpPr>
        <p:spPr>
          <a:xfrm>
            <a:off x="1144959" y="1096620"/>
            <a:ext cx="7542237" cy="584775"/>
          </a:xfrm>
          <a:prstGeom prst="rect">
            <a:avLst/>
          </a:prstGeom>
          <a:noFill/>
        </p:spPr>
        <p:txBody>
          <a:bodyPr wrap="square" rtlCol="0">
            <a:spAutoFit/>
          </a:bodyPr>
          <a:lstStyle/>
          <a:p>
            <a:pPr algn="ctr"/>
            <a:r>
              <a:rPr lang="en-US" sz="3200" b="1">
                <a:solidFill>
                  <a:srgbClr val="333F48"/>
                </a:solidFill>
                <a:cs typeface="Arial" panose="020B0604020202020204" pitchFamily="34" charset="0"/>
              </a:rPr>
              <a:t>Results summary &amp; considerations (4 of 5)</a:t>
            </a:r>
          </a:p>
        </p:txBody>
      </p:sp>
      <p:sp>
        <p:nvSpPr>
          <p:cNvPr id="6" name="Footer Placeholder 4">
            <a:extLst>
              <a:ext uri="{FF2B5EF4-FFF2-40B4-BE49-F238E27FC236}">
                <a16:creationId xmlns:a16="http://schemas.microsoft.com/office/drawing/2014/main" id="{5F16CED2-DE0C-49E9-A9D0-91414ADDB247}"/>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a:t>Express Procurement Plus – Microwaves heating of ISRU feedstock - MICROLITH</a:t>
            </a:r>
            <a:endParaRPr lang="it-IT"/>
          </a:p>
        </p:txBody>
      </p:sp>
      <p:sp>
        <p:nvSpPr>
          <p:cNvPr id="7" name="Date Placeholder 3">
            <a:extLst>
              <a:ext uri="{FF2B5EF4-FFF2-40B4-BE49-F238E27FC236}">
                <a16:creationId xmlns:a16="http://schemas.microsoft.com/office/drawing/2014/main" id="{3F22F0A6-0036-4CB6-A1B6-E018EF8FC731}"/>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a:t>18/10/2022</a:t>
            </a:r>
          </a:p>
        </p:txBody>
      </p:sp>
    </p:spTree>
    <p:extLst>
      <p:ext uri="{BB962C8B-B14F-4D97-AF65-F5344CB8AC3E}">
        <p14:creationId xmlns:p14="http://schemas.microsoft.com/office/powerpoint/2010/main" val="4225805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2A9A8D-AA21-4D6D-ADD0-10E759E12E8F}"/>
              </a:ext>
            </a:extLst>
          </p:cNvPr>
          <p:cNvSpPr txBox="1"/>
          <p:nvPr/>
        </p:nvSpPr>
        <p:spPr>
          <a:xfrm>
            <a:off x="542925" y="1662345"/>
            <a:ext cx="9163050" cy="3518784"/>
          </a:xfrm>
          <a:prstGeom prst="rect">
            <a:avLst/>
          </a:prstGeom>
          <a:noFill/>
        </p:spPr>
        <p:txBody>
          <a:bodyPr wrap="square">
            <a:spAutoFit/>
          </a:bodyPr>
          <a:lstStyle/>
          <a:p>
            <a:pPr algn="just">
              <a:lnSpc>
                <a:spcPct val="107000"/>
              </a:lnSpc>
              <a:spcAft>
                <a:spcPts val="800"/>
              </a:spcAft>
            </a:pPr>
            <a:r>
              <a:rPr lang="it-IT"/>
              <a:t>10) </a:t>
            </a:r>
            <a:r>
              <a:rPr lang="en-GB" sz="1800">
                <a:effectLst/>
                <a:latin typeface="Calibri" panose="020F0502020204030204" pitchFamily="34" charset="0"/>
                <a:ea typeface="Calibri" panose="020F0502020204030204" pitchFamily="34" charset="0"/>
                <a:cs typeface="Arial" panose="020B0604020202020204" pitchFamily="34" charset="0"/>
              </a:rPr>
              <a:t>A roadmap has been defined for future developments of the technology. In particular, the possibility to develop a flight model has been discussed highlighting the further studies needed for a future application such as the identification of a microwave generator suitable to work in vacuum, CNC system and a full 3D printing system for the lunar regolith. Moreover, a review of the facility (Nanoracks BlackBox) to host the payload has been proposed considering the use of different materials to build the enclosure, the implementation of a proper thermal control and computing system, and different electrical and mechanical interfaces.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GB" sz="1800">
                <a:effectLst/>
                <a:latin typeface="Calibri" panose="020F0502020204030204" pitchFamily="34" charset="0"/>
                <a:ea typeface="Calibri" panose="020F0502020204030204" pitchFamily="34" charset="0"/>
                <a:cs typeface="Arial" panose="020B0604020202020204" pitchFamily="34" charset="0"/>
              </a:rPr>
              <a:t>11) A rough estimation of the cost for developing the flight model has been performed and a timeline estimation for its development has been analysed and provided.</a:t>
            </a:r>
            <a:endParaRPr lang="en-US" sz="1800">
              <a:effectLst/>
              <a:latin typeface="Calibri" panose="020F0502020204030204" pitchFamily="34" charset="0"/>
              <a:ea typeface="Calibri" panose="020F0502020204030204" pitchFamily="34" charset="0"/>
              <a:cs typeface="Arial" panose="020B0604020202020204" pitchFamily="34" charset="0"/>
            </a:endParaRPr>
          </a:p>
          <a:p>
            <a:pPr algn="just"/>
            <a:endParaRPr lang="en-US" sz="1800">
              <a:effectLst/>
              <a:latin typeface="Calibri" panose="020F0502020204030204" pitchFamily="34" charset="0"/>
              <a:ea typeface="Calibri" panose="020F0502020204030204" pitchFamily="34" charset="0"/>
              <a:cs typeface="Arial" panose="020B0604020202020204" pitchFamily="34" charset="0"/>
            </a:endParaRPr>
          </a:p>
          <a:p>
            <a:pPr algn="just"/>
            <a:endParaRPr lang="it-IT" sz="1800"/>
          </a:p>
        </p:txBody>
      </p:sp>
      <p:sp>
        <p:nvSpPr>
          <p:cNvPr id="4" name="TextBox 3">
            <a:extLst>
              <a:ext uri="{FF2B5EF4-FFF2-40B4-BE49-F238E27FC236}">
                <a16:creationId xmlns:a16="http://schemas.microsoft.com/office/drawing/2014/main" id="{29E6D812-1349-419E-B6FD-9917F728D1A6}"/>
              </a:ext>
            </a:extLst>
          </p:cNvPr>
          <p:cNvSpPr txBox="1"/>
          <p:nvPr/>
        </p:nvSpPr>
        <p:spPr>
          <a:xfrm>
            <a:off x="1144959" y="1096620"/>
            <a:ext cx="7542237" cy="584775"/>
          </a:xfrm>
          <a:prstGeom prst="rect">
            <a:avLst/>
          </a:prstGeom>
          <a:noFill/>
        </p:spPr>
        <p:txBody>
          <a:bodyPr wrap="square" rtlCol="0">
            <a:spAutoFit/>
          </a:bodyPr>
          <a:lstStyle/>
          <a:p>
            <a:pPr algn="ctr"/>
            <a:r>
              <a:rPr lang="en-US" sz="3200" b="1">
                <a:solidFill>
                  <a:srgbClr val="333F48"/>
                </a:solidFill>
                <a:cs typeface="Arial" panose="020B0604020202020204" pitchFamily="34" charset="0"/>
              </a:rPr>
              <a:t>Results summary &amp; considerations (5 of 5)</a:t>
            </a:r>
          </a:p>
        </p:txBody>
      </p:sp>
      <p:sp>
        <p:nvSpPr>
          <p:cNvPr id="6" name="Footer Placeholder 4">
            <a:extLst>
              <a:ext uri="{FF2B5EF4-FFF2-40B4-BE49-F238E27FC236}">
                <a16:creationId xmlns:a16="http://schemas.microsoft.com/office/drawing/2014/main" id="{C5332DD6-E0A3-42F3-8B8D-442BD5D3D860}"/>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a:t>Express Procurement Plus – Microwaves heating of ISRU feedstock - MICROLITH</a:t>
            </a:r>
            <a:endParaRPr lang="it-IT"/>
          </a:p>
        </p:txBody>
      </p:sp>
      <p:sp>
        <p:nvSpPr>
          <p:cNvPr id="7" name="Date Placeholder 3">
            <a:extLst>
              <a:ext uri="{FF2B5EF4-FFF2-40B4-BE49-F238E27FC236}">
                <a16:creationId xmlns:a16="http://schemas.microsoft.com/office/drawing/2014/main" id="{42C8F1A4-5267-454D-A6FB-267D0BD795F7}"/>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a:t>18/10/2022</a:t>
            </a:r>
          </a:p>
        </p:txBody>
      </p:sp>
    </p:spTree>
    <p:extLst>
      <p:ext uri="{BB962C8B-B14F-4D97-AF65-F5344CB8AC3E}">
        <p14:creationId xmlns:p14="http://schemas.microsoft.com/office/powerpoint/2010/main" val="1739406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17FA2-6A3D-4AF5-B428-2406E01F3E0B}"/>
              </a:ext>
            </a:extLst>
          </p:cNvPr>
          <p:cNvSpPr txBox="1"/>
          <p:nvPr/>
        </p:nvSpPr>
        <p:spPr>
          <a:xfrm>
            <a:off x="1631504" y="1077570"/>
            <a:ext cx="7272808" cy="584775"/>
          </a:xfrm>
          <a:prstGeom prst="rect">
            <a:avLst/>
          </a:prstGeom>
          <a:noFill/>
        </p:spPr>
        <p:txBody>
          <a:bodyPr wrap="square" rtlCol="0">
            <a:spAutoFit/>
          </a:bodyPr>
          <a:lstStyle/>
          <a:p>
            <a:pPr algn="ctr"/>
            <a:r>
              <a:rPr lang="en-US" sz="3200" b="1">
                <a:solidFill>
                  <a:srgbClr val="333F48"/>
                </a:solidFill>
                <a:cs typeface="Arial" panose="020B0604020202020204" pitchFamily="34" charset="0"/>
              </a:rPr>
              <a:t>Introduction</a:t>
            </a:r>
          </a:p>
        </p:txBody>
      </p:sp>
      <p:sp>
        <p:nvSpPr>
          <p:cNvPr id="4" name="TextBox 3">
            <a:extLst>
              <a:ext uri="{FF2B5EF4-FFF2-40B4-BE49-F238E27FC236}">
                <a16:creationId xmlns:a16="http://schemas.microsoft.com/office/drawing/2014/main" id="{1916F2AA-16F5-472D-B436-79F300BBFA4E}"/>
              </a:ext>
            </a:extLst>
          </p:cNvPr>
          <p:cNvSpPr txBox="1"/>
          <p:nvPr/>
        </p:nvSpPr>
        <p:spPr>
          <a:xfrm>
            <a:off x="576845" y="2524125"/>
            <a:ext cx="9382125" cy="2031325"/>
          </a:xfrm>
          <a:prstGeom prst="rect">
            <a:avLst/>
          </a:prstGeom>
          <a:noFill/>
        </p:spPr>
        <p:txBody>
          <a:bodyPr wrap="square" rtlCol="0">
            <a:spAutoFit/>
          </a:bodyPr>
          <a:lstStyle/>
          <a:p>
            <a:r>
              <a:rPr lang="en-US"/>
              <a:t>In this meeting, the work carried out by the last Progress Meeting, which concerned additional tests within WP4 and the development of WP5 activities, will be discussed.</a:t>
            </a:r>
          </a:p>
          <a:p>
            <a:endParaRPr lang="en-US"/>
          </a:p>
          <a:p>
            <a:r>
              <a:rPr lang="en-US"/>
              <a:t>Then, the meeting will proceed with a summary of the activities performed during the project, with focus on the relevant outputs, suggesting some possible options for future developments.</a:t>
            </a:r>
          </a:p>
          <a:p>
            <a:endParaRPr lang="en-US"/>
          </a:p>
          <a:p>
            <a:r>
              <a:rPr lang="en-US"/>
              <a:t>Finally, the procedural activities necessary for the conclusion of the contract will be discussed.</a:t>
            </a:r>
            <a:endParaRPr lang="it-IT"/>
          </a:p>
        </p:txBody>
      </p:sp>
      <p:sp>
        <p:nvSpPr>
          <p:cNvPr id="5" name="Date Placeholder 3">
            <a:extLst>
              <a:ext uri="{FF2B5EF4-FFF2-40B4-BE49-F238E27FC236}">
                <a16:creationId xmlns:a16="http://schemas.microsoft.com/office/drawing/2014/main" id="{AEC61E67-2E52-4561-B88D-8EFC744DF846}"/>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a:t>18/10/2022</a:t>
            </a:r>
          </a:p>
        </p:txBody>
      </p:sp>
      <p:sp>
        <p:nvSpPr>
          <p:cNvPr id="6" name="Footer Placeholder 4">
            <a:extLst>
              <a:ext uri="{FF2B5EF4-FFF2-40B4-BE49-F238E27FC236}">
                <a16:creationId xmlns:a16="http://schemas.microsoft.com/office/drawing/2014/main" id="{266F0BEE-5D26-4384-8D32-BC2A18402003}"/>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a:t>Express Procurement Plus – Microwaves heating of ISRU feedstock - MICROLITH</a:t>
            </a:r>
            <a:endParaRPr lang="it-IT"/>
          </a:p>
        </p:txBody>
      </p:sp>
    </p:spTree>
    <p:extLst>
      <p:ext uri="{BB962C8B-B14F-4D97-AF65-F5344CB8AC3E}">
        <p14:creationId xmlns:p14="http://schemas.microsoft.com/office/powerpoint/2010/main" val="2951231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9A3194-334D-4D75-8D1B-3575522DB779}"/>
              </a:ext>
            </a:extLst>
          </p:cNvPr>
          <p:cNvSpPr txBox="1"/>
          <p:nvPr/>
        </p:nvSpPr>
        <p:spPr>
          <a:xfrm>
            <a:off x="600076" y="1254015"/>
            <a:ext cx="8924924" cy="584775"/>
          </a:xfrm>
          <a:prstGeom prst="rect">
            <a:avLst/>
          </a:prstGeom>
          <a:noFill/>
        </p:spPr>
        <p:txBody>
          <a:bodyPr wrap="square" rtlCol="0">
            <a:spAutoFit/>
          </a:bodyPr>
          <a:lstStyle/>
          <a:p>
            <a:pPr algn="ctr"/>
            <a:r>
              <a:rPr lang="en-US" sz="3200" b="1">
                <a:solidFill>
                  <a:srgbClr val="333F48"/>
                </a:solidFill>
                <a:cs typeface="Arial" panose="020B0604020202020204" pitchFamily="34" charset="0"/>
              </a:rPr>
              <a:t>Suggested improvements for future developments</a:t>
            </a:r>
          </a:p>
        </p:txBody>
      </p:sp>
      <p:sp>
        <p:nvSpPr>
          <p:cNvPr id="5" name="TextBox 4">
            <a:extLst>
              <a:ext uri="{FF2B5EF4-FFF2-40B4-BE49-F238E27FC236}">
                <a16:creationId xmlns:a16="http://schemas.microsoft.com/office/drawing/2014/main" id="{205D1962-E237-41AD-96AE-6545C0105083}"/>
              </a:ext>
            </a:extLst>
          </p:cNvPr>
          <p:cNvSpPr txBox="1"/>
          <p:nvPr/>
        </p:nvSpPr>
        <p:spPr>
          <a:xfrm>
            <a:off x="390427" y="1970187"/>
            <a:ext cx="9134573" cy="4308872"/>
          </a:xfrm>
          <a:prstGeom prst="rect">
            <a:avLst/>
          </a:prstGeom>
          <a:noFill/>
        </p:spPr>
        <p:txBody>
          <a:bodyPr wrap="square" rtlCol="0">
            <a:spAutoFit/>
          </a:bodyPr>
          <a:lstStyle/>
          <a:p>
            <a:r>
              <a:rPr lang="en-US" sz="1600"/>
              <a:t>The analysis of the results obtained allows to identify what are the current issues and the technological improvements to be implemented.</a:t>
            </a:r>
          </a:p>
          <a:p>
            <a:endParaRPr lang="en-US" sz="1600"/>
          </a:p>
          <a:p>
            <a:pPr marL="342900" indent="-342900" algn="just">
              <a:buAutoNum type="arabicParenR"/>
            </a:pPr>
            <a:r>
              <a:rPr lang="en-US" sz="1600"/>
              <a:t>A deeper investigation about the remarked effect on sintering process yield operating in low pressure range (down to 10-2 mbar), with a terrestrial demonstrator, which should be useful to validate the hypothesis that the sintering at very low pressures, such as in lunar environment, can be performed with the proper efficiency. According to theoretical considerations and to the data achieved from the activities performed, operating with the terrestrial demonstrator at pressure range below 10-5 mbar should demonstrate the hypothesis. </a:t>
            </a:r>
          </a:p>
          <a:p>
            <a:pPr marL="342900" indent="-342900">
              <a:buAutoNum type="arabicParenR"/>
            </a:pPr>
            <a:endParaRPr lang="en-US" sz="1600"/>
          </a:p>
          <a:p>
            <a:pPr marL="342900" indent="-342900" algn="just">
              <a:buAutoNum type="arabicParenR"/>
            </a:pPr>
            <a:r>
              <a:rPr lang="en-US" sz="1600"/>
              <a:t>The improvement of the microwave systems, with focus on the optimization of microwave actuator, with the goal to enhance the convey of the energy on the sintering processes.</a:t>
            </a:r>
          </a:p>
          <a:p>
            <a:pPr marL="342900" indent="-342900" algn="just">
              <a:buAutoNum type="arabicParenR"/>
            </a:pPr>
            <a:endParaRPr lang="en-US" sz="1600"/>
          </a:p>
          <a:p>
            <a:pPr marL="342900" indent="-342900" algn="just">
              <a:buAutoNum type="arabicParenR"/>
            </a:pPr>
            <a:r>
              <a:rPr lang="en-US" sz="1600"/>
              <a:t>The feasibility study of a proper system for collecting and feeding regolith powder in the microwave sintered apparatus with the aim to highlight the operating issues occurring under harsh lunar environmental conditions (e.g. very low pressure, very high thermal gradients etc.), providing possible options</a:t>
            </a:r>
            <a:r>
              <a:rPr lang="en-US"/>
              <a:t>.</a:t>
            </a:r>
          </a:p>
        </p:txBody>
      </p:sp>
      <p:sp>
        <p:nvSpPr>
          <p:cNvPr id="4" name="Footer Placeholder 4">
            <a:extLst>
              <a:ext uri="{FF2B5EF4-FFF2-40B4-BE49-F238E27FC236}">
                <a16:creationId xmlns:a16="http://schemas.microsoft.com/office/drawing/2014/main" id="{D260B913-8591-4C77-84B1-872299E8CD6E}"/>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a:t>Express Procurement Plus – Microwaves heating of ISRU feedstock - MICROLITH</a:t>
            </a:r>
            <a:endParaRPr lang="it-IT"/>
          </a:p>
        </p:txBody>
      </p:sp>
      <p:sp>
        <p:nvSpPr>
          <p:cNvPr id="6" name="Date Placeholder 3">
            <a:extLst>
              <a:ext uri="{FF2B5EF4-FFF2-40B4-BE49-F238E27FC236}">
                <a16:creationId xmlns:a16="http://schemas.microsoft.com/office/drawing/2014/main" id="{2C19EE94-5CA0-41E7-A44E-F195CEEDB45C}"/>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a:t>18/10/2022</a:t>
            </a:r>
          </a:p>
        </p:txBody>
      </p:sp>
    </p:spTree>
    <p:extLst>
      <p:ext uri="{BB962C8B-B14F-4D97-AF65-F5344CB8AC3E}">
        <p14:creationId xmlns:p14="http://schemas.microsoft.com/office/powerpoint/2010/main" val="717523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9A3194-334D-4D75-8D1B-3575522DB779}"/>
              </a:ext>
            </a:extLst>
          </p:cNvPr>
          <p:cNvSpPr txBox="1"/>
          <p:nvPr/>
        </p:nvSpPr>
        <p:spPr>
          <a:xfrm>
            <a:off x="600076" y="1401420"/>
            <a:ext cx="8924924" cy="584775"/>
          </a:xfrm>
          <a:prstGeom prst="rect">
            <a:avLst/>
          </a:prstGeom>
          <a:noFill/>
        </p:spPr>
        <p:txBody>
          <a:bodyPr wrap="square" rtlCol="0">
            <a:spAutoFit/>
          </a:bodyPr>
          <a:lstStyle/>
          <a:p>
            <a:pPr algn="ctr"/>
            <a:r>
              <a:rPr lang="en-US" sz="3200" b="1">
                <a:solidFill>
                  <a:srgbClr val="333F48"/>
                </a:solidFill>
                <a:cs typeface="Arial" panose="020B0604020202020204" pitchFamily="34" charset="0"/>
              </a:rPr>
              <a:t>Activities Conclusion</a:t>
            </a:r>
          </a:p>
        </p:txBody>
      </p:sp>
      <p:sp>
        <p:nvSpPr>
          <p:cNvPr id="3" name="TextBox 2">
            <a:extLst>
              <a:ext uri="{FF2B5EF4-FFF2-40B4-BE49-F238E27FC236}">
                <a16:creationId xmlns:a16="http://schemas.microsoft.com/office/drawing/2014/main" id="{65F65B50-03ED-439F-B713-7196477E5BC8}"/>
              </a:ext>
            </a:extLst>
          </p:cNvPr>
          <p:cNvSpPr txBox="1"/>
          <p:nvPr/>
        </p:nvSpPr>
        <p:spPr>
          <a:xfrm>
            <a:off x="466725" y="2300520"/>
            <a:ext cx="9058275" cy="3693319"/>
          </a:xfrm>
          <a:prstGeom prst="rect">
            <a:avLst/>
          </a:prstGeom>
          <a:noFill/>
        </p:spPr>
        <p:txBody>
          <a:bodyPr wrap="square" rtlCol="0">
            <a:spAutoFit/>
          </a:bodyPr>
          <a:lstStyle/>
          <a:p>
            <a:r>
              <a:rPr lang="it-IT"/>
              <a:t>The document TN4 – Test Report (Rev.2), reporting the activities of WP4 has been delivered to ESA.</a:t>
            </a:r>
          </a:p>
          <a:p>
            <a:endParaRPr lang="it-IT"/>
          </a:p>
          <a:p>
            <a:r>
              <a:rPr lang="it-IT"/>
              <a:t>The document TN5 - </a:t>
            </a:r>
            <a:r>
              <a:rPr lang="en-US"/>
              <a:t>Future Work related to a Microwave Regolith-Sintering Payload, reporting the activities of WP5 has been delivered to ESA.</a:t>
            </a:r>
          </a:p>
          <a:p>
            <a:endParaRPr lang="en-US"/>
          </a:p>
          <a:p>
            <a:r>
              <a:rPr lang="en-US"/>
              <a:t>Samples delivered during the Activity have been delivered to ESA.</a:t>
            </a:r>
          </a:p>
          <a:p>
            <a:endParaRPr lang="en-US"/>
          </a:p>
          <a:p>
            <a:r>
              <a:rPr lang="en-US"/>
              <a:t>The draft version of the Contract Closure Documentation (CCD) has been proposed to ESA with some comments.</a:t>
            </a:r>
          </a:p>
          <a:p>
            <a:endParaRPr lang="en-US"/>
          </a:p>
          <a:p>
            <a:r>
              <a:rPr lang="en-US"/>
              <a:t>The Final Documentation has been delivered to ESA for Review.</a:t>
            </a:r>
          </a:p>
          <a:p>
            <a:endParaRPr lang="en-US"/>
          </a:p>
        </p:txBody>
      </p:sp>
      <p:sp>
        <p:nvSpPr>
          <p:cNvPr id="4" name="Footer Placeholder 4">
            <a:extLst>
              <a:ext uri="{FF2B5EF4-FFF2-40B4-BE49-F238E27FC236}">
                <a16:creationId xmlns:a16="http://schemas.microsoft.com/office/drawing/2014/main" id="{99BCEB35-3A83-42BF-9FB4-78A8537C6169}"/>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a:t>Express Procurement Plus – Microwaves heating of ISRU feedstock - MICROLITH</a:t>
            </a:r>
            <a:endParaRPr lang="it-IT"/>
          </a:p>
        </p:txBody>
      </p:sp>
      <p:sp>
        <p:nvSpPr>
          <p:cNvPr id="5" name="Date Placeholder 3">
            <a:extLst>
              <a:ext uri="{FF2B5EF4-FFF2-40B4-BE49-F238E27FC236}">
                <a16:creationId xmlns:a16="http://schemas.microsoft.com/office/drawing/2014/main" id="{07D0EA58-966F-4FDC-BA1E-7A1320C0E34C}"/>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a:t>18/10/2022</a:t>
            </a:r>
          </a:p>
        </p:txBody>
      </p:sp>
    </p:spTree>
    <p:extLst>
      <p:ext uri="{BB962C8B-B14F-4D97-AF65-F5344CB8AC3E}">
        <p14:creationId xmlns:p14="http://schemas.microsoft.com/office/powerpoint/2010/main" val="4131709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50C0F9-B7F1-4DAA-9D6E-DE42FAFF5A92}"/>
              </a:ext>
            </a:extLst>
          </p:cNvPr>
          <p:cNvSpPr/>
          <p:nvPr/>
        </p:nvSpPr>
        <p:spPr>
          <a:xfrm rot="5400000">
            <a:off x="4873754" y="-1521036"/>
            <a:ext cx="288032" cy="10035544"/>
          </a:xfrm>
          <a:prstGeom prst="rect">
            <a:avLst/>
          </a:prstGeom>
          <a:solidFill>
            <a:srgbClr val="579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F74E393-1E2A-4D33-A171-C061D736DC95}"/>
              </a:ext>
            </a:extLst>
          </p:cNvPr>
          <p:cNvSpPr txBox="1"/>
          <p:nvPr/>
        </p:nvSpPr>
        <p:spPr>
          <a:xfrm>
            <a:off x="1912843" y="1873733"/>
            <a:ext cx="6713986" cy="584775"/>
          </a:xfrm>
          <a:prstGeom prst="rect">
            <a:avLst/>
          </a:prstGeom>
          <a:noFill/>
        </p:spPr>
        <p:txBody>
          <a:bodyPr wrap="square" rtlCol="0">
            <a:spAutoFit/>
          </a:bodyPr>
          <a:lstStyle/>
          <a:p>
            <a:pPr algn="ctr"/>
            <a:r>
              <a:rPr lang="it-IT" sz="3200" b="1" err="1">
                <a:solidFill>
                  <a:srgbClr val="333F48"/>
                </a:solidFill>
                <a:cs typeface="Arial" panose="020B0604020202020204" pitchFamily="34" charset="0"/>
              </a:rPr>
              <a:t>Final</a:t>
            </a:r>
            <a:r>
              <a:rPr lang="it-IT" sz="3200" b="1">
                <a:solidFill>
                  <a:srgbClr val="333F48"/>
                </a:solidFill>
                <a:cs typeface="Arial" panose="020B0604020202020204" pitchFamily="34" charset="0"/>
              </a:rPr>
              <a:t> Review Presentation</a:t>
            </a:r>
          </a:p>
        </p:txBody>
      </p:sp>
      <p:sp>
        <p:nvSpPr>
          <p:cNvPr id="8" name="TextBox 7">
            <a:extLst>
              <a:ext uri="{FF2B5EF4-FFF2-40B4-BE49-F238E27FC236}">
                <a16:creationId xmlns:a16="http://schemas.microsoft.com/office/drawing/2014/main" id="{84685ED1-B9DB-429B-A17F-3EB00E4E38AE}"/>
              </a:ext>
            </a:extLst>
          </p:cNvPr>
          <p:cNvSpPr txBox="1"/>
          <p:nvPr/>
        </p:nvSpPr>
        <p:spPr>
          <a:xfrm>
            <a:off x="1699714" y="4067545"/>
            <a:ext cx="7149832" cy="1569660"/>
          </a:xfrm>
          <a:prstGeom prst="rect">
            <a:avLst/>
          </a:prstGeom>
          <a:noFill/>
        </p:spPr>
        <p:txBody>
          <a:bodyPr wrap="square" rtlCol="0">
            <a:spAutoFit/>
          </a:bodyPr>
          <a:lstStyle/>
          <a:p>
            <a:pPr algn="ctr"/>
            <a:r>
              <a:rPr lang="en-US" sz="2400" b="1">
                <a:solidFill>
                  <a:srgbClr val="333F48"/>
                </a:solidFill>
                <a:cs typeface="Arial" panose="020B0604020202020204" pitchFamily="34" charset="0"/>
              </a:rPr>
              <a:t>Express Procurement Plus - EXPRO+</a:t>
            </a:r>
          </a:p>
          <a:p>
            <a:pPr algn="ctr"/>
            <a:r>
              <a:rPr lang="en-US" sz="2400" b="1">
                <a:solidFill>
                  <a:srgbClr val="333F48"/>
                </a:solidFill>
                <a:cs typeface="Arial" panose="020B0604020202020204" pitchFamily="34" charset="0"/>
              </a:rPr>
              <a:t>Microwave heating of ISRU feedstock</a:t>
            </a:r>
          </a:p>
          <a:p>
            <a:pPr algn="ctr"/>
            <a:r>
              <a:rPr lang="en-US" sz="2400" b="1" err="1">
                <a:solidFill>
                  <a:srgbClr val="333F48"/>
                </a:solidFill>
                <a:cs typeface="Arial" panose="020B0604020202020204" pitchFamily="34" charset="0"/>
              </a:rPr>
              <a:t>MICROwaves</a:t>
            </a:r>
            <a:r>
              <a:rPr lang="en-US" sz="2400" b="1">
                <a:solidFill>
                  <a:srgbClr val="333F48"/>
                </a:solidFill>
                <a:cs typeface="Arial" panose="020B0604020202020204" pitchFamily="34" charset="0"/>
              </a:rPr>
              <a:t> heating for sintering of </a:t>
            </a:r>
            <a:r>
              <a:rPr lang="en-US" sz="2400" b="1" err="1">
                <a:solidFill>
                  <a:srgbClr val="333F48"/>
                </a:solidFill>
                <a:cs typeface="Arial" panose="020B0604020202020204" pitchFamily="34" charset="0"/>
              </a:rPr>
              <a:t>regoLITH</a:t>
            </a:r>
            <a:r>
              <a:rPr lang="en-US" sz="2400" b="1">
                <a:solidFill>
                  <a:srgbClr val="333F48"/>
                </a:solidFill>
                <a:cs typeface="Arial" panose="020B0604020202020204" pitchFamily="34" charset="0"/>
              </a:rPr>
              <a:t> - MICROLITH</a:t>
            </a:r>
            <a:endParaRPr lang="it-IT" sz="2400" b="1">
              <a:solidFill>
                <a:srgbClr val="333F48"/>
              </a:solidFill>
              <a:cs typeface="Arial" panose="020B0604020202020204" pitchFamily="34" charset="0"/>
            </a:endParaRPr>
          </a:p>
        </p:txBody>
      </p:sp>
      <p:sp>
        <p:nvSpPr>
          <p:cNvPr id="9" name="Footer Placeholder 4">
            <a:extLst>
              <a:ext uri="{FF2B5EF4-FFF2-40B4-BE49-F238E27FC236}">
                <a16:creationId xmlns:a16="http://schemas.microsoft.com/office/drawing/2014/main" id="{DBAC968E-7F2B-4F10-80B8-5B45F4EDDFF8}"/>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a:t>Express Procurement Plus – Microwaves heating of ISRU feedstock - MICROLITH</a:t>
            </a:r>
            <a:endParaRPr lang="it-IT"/>
          </a:p>
        </p:txBody>
      </p:sp>
      <p:sp>
        <p:nvSpPr>
          <p:cNvPr id="10" name="Date Placeholder 3">
            <a:extLst>
              <a:ext uri="{FF2B5EF4-FFF2-40B4-BE49-F238E27FC236}">
                <a16:creationId xmlns:a16="http://schemas.microsoft.com/office/drawing/2014/main" id="{28C8D53E-2C8C-44BA-852B-F8B64C5BB8E3}"/>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a:t>18/10/2022</a:t>
            </a:r>
          </a:p>
        </p:txBody>
      </p:sp>
    </p:spTree>
    <p:extLst>
      <p:ext uri="{BB962C8B-B14F-4D97-AF65-F5344CB8AC3E}">
        <p14:creationId xmlns:p14="http://schemas.microsoft.com/office/powerpoint/2010/main" val="3932119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27F0F064-E28D-41A8-BBD6-9147DCBAC44B}"/>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a:t>Express Procurement Plus – Microwaves heating of ISRU feedstock - MICROLITH</a:t>
            </a:r>
            <a:endParaRPr lang="it-IT"/>
          </a:p>
        </p:txBody>
      </p:sp>
      <p:sp>
        <p:nvSpPr>
          <p:cNvPr id="8" name="TextBox 7">
            <a:extLst>
              <a:ext uri="{FF2B5EF4-FFF2-40B4-BE49-F238E27FC236}">
                <a16:creationId xmlns:a16="http://schemas.microsoft.com/office/drawing/2014/main" id="{3F15D2E8-8DC9-4A45-A71D-6C4C1B963918}"/>
              </a:ext>
            </a:extLst>
          </p:cNvPr>
          <p:cNvSpPr txBox="1"/>
          <p:nvPr/>
        </p:nvSpPr>
        <p:spPr>
          <a:xfrm>
            <a:off x="0" y="1662345"/>
            <a:ext cx="4631268" cy="369332"/>
          </a:xfrm>
          <a:prstGeom prst="rect">
            <a:avLst/>
          </a:prstGeom>
          <a:noFill/>
        </p:spPr>
        <p:txBody>
          <a:bodyPr wrap="none" rtlCol="0">
            <a:spAutoFit/>
          </a:bodyPr>
          <a:lstStyle>
            <a:defPPr>
              <a:defRPr lang="en-US"/>
            </a:defPPr>
            <a:lvl1pPr>
              <a:defRPr b="1" i="1">
                <a:solidFill>
                  <a:srgbClr val="000066"/>
                </a:solidFill>
              </a:defRPr>
            </a:lvl1pPr>
          </a:lstStyle>
          <a:p>
            <a:r>
              <a:rPr lang="en-GB"/>
              <a:t>Development of a microwave reflector / shield</a:t>
            </a:r>
          </a:p>
        </p:txBody>
      </p:sp>
      <p:sp>
        <p:nvSpPr>
          <p:cNvPr id="5" name="Rettangolo 4">
            <a:extLst>
              <a:ext uri="{FF2B5EF4-FFF2-40B4-BE49-F238E27FC236}">
                <a16:creationId xmlns:a16="http://schemas.microsoft.com/office/drawing/2014/main" id="{7F4B426C-54B2-91AB-9F0E-D9A66C465FE6}"/>
              </a:ext>
            </a:extLst>
          </p:cNvPr>
          <p:cNvSpPr/>
          <p:nvPr/>
        </p:nvSpPr>
        <p:spPr>
          <a:xfrm>
            <a:off x="402194" y="2283528"/>
            <a:ext cx="1229310" cy="671915"/>
          </a:xfrm>
          <a:prstGeom prst="rect">
            <a:avLst/>
          </a:prstGeom>
          <a:solidFill>
            <a:srgbClr val="0070C0"/>
          </a:solidFill>
        </p:spPr>
        <p:txBody>
          <a:bodyPr wrap="square">
            <a:spAutoFit/>
          </a:bodyPr>
          <a:lstStyle/>
          <a:p>
            <a:pPr algn="ct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ESA design (A)</a:t>
            </a:r>
          </a:p>
        </p:txBody>
      </p:sp>
      <p:cxnSp>
        <p:nvCxnSpPr>
          <p:cNvPr id="9" name="Connettore 2 8">
            <a:extLst>
              <a:ext uri="{FF2B5EF4-FFF2-40B4-BE49-F238E27FC236}">
                <a16:creationId xmlns:a16="http://schemas.microsoft.com/office/drawing/2014/main" id="{D2B089BC-70C5-506D-2E01-C7C983C1A202}"/>
              </a:ext>
            </a:extLst>
          </p:cNvPr>
          <p:cNvCxnSpPr>
            <a:cxnSpLocks/>
            <a:stCxn id="5" idx="3"/>
            <a:endCxn id="13" idx="1"/>
          </p:cNvCxnSpPr>
          <p:nvPr/>
        </p:nvCxnSpPr>
        <p:spPr>
          <a:xfrm flipV="1">
            <a:off x="1631504" y="2613904"/>
            <a:ext cx="579850" cy="5582"/>
          </a:xfrm>
          <a:prstGeom prst="straightConnector1">
            <a:avLst/>
          </a:prstGeom>
          <a:ln w="28575">
            <a:tailEnd type="triangle"/>
          </a:ln>
          <a:effectLst/>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6F2A43F3-FF1C-6D17-0537-FB2133D37461}"/>
              </a:ext>
            </a:extLst>
          </p:cNvPr>
          <p:cNvSpPr/>
          <p:nvPr/>
        </p:nvSpPr>
        <p:spPr>
          <a:xfrm>
            <a:off x="2211354" y="2277946"/>
            <a:ext cx="3732245" cy="671915"/>
          </a:xfrm>
          <a:prstGeom prst="rect">
            <a:avLst/>
          </a:prstGeom>
          <a:solidFill>
            <a:srgbClr val="0070C0"/>
          </a:solidFill>
        </p:spPr>
        <p:txBody>
          <a:bodyPr wrap="square">
            <a:spAutoFit/>
          </a:bodyPr>
          <a:lstStyle/>
          <a:p>
            <a:pPr algn="ct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Reflector made by material extrusion covered in aluminum tape (B)</a:t>
            </a:r>
          </a:p>
        </p:txBody>
      </p:sp>
      <p:pic>
        <p:nvPicPr>
          <p:cNvPr id="15" name="Immagine 14">
            <a:extLst>
              <a:ext uri="{FF2B5EF4-FFF2-40B4-BE49-F238E27FC236}">
                <a16:creationId xmlns:a16="http://schemas.microsoft.com/office/drawing/2014/main" id="{B871B7AB-4B16-74F5-7821-0B8DC79211B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7143" t="22311" r="18137" b="28842"/>
          <a:stretch/>
        </p:blipFill>
        <p:spPr>
          <a:xfrm>
            <a:off x="290227" y="3521147"/>
            <a:ext cx="5991832" cy="2543636"/>
          </a:xfrm>
          <a:prstGeom prst="rect">
            <a:avLst/>
          </a:prstGeom>
        </p:spPr>
      </p:pic>
      <p:cxnSp>
        <p:nvCxnSpPr>
          <p:cNvPr id="16" name="Connettore 2 15">
            <a:extLst>
              <a:ext uri="{FF2B5EF4-FFF2-40B4-BE49-F238E27FC236}">
                <a16:creationId xmlns:a16="http://schemas.microsoft.com/office/drawing/2014/main" id="{25FB325C-3695-4BAD-1E8F-CD488025D5B1}"/>
              </a:ext>
            </a:extLst>
          </p:cNvPr>
          <p:cNvCxnSpPr>
            <a:cxnSpLocks/>
            <a:stCxn id="13" idx="3"/>
            <a:endCxn id="19" idx="1"/>
          </p:cNvCxnSpPr>
          <p:nvPr/>
        </p:nvCxnSpPr>
        <p:spPr>
          <a:xfrm>
            <a:off x="5943599" y="2613904"/>
            <a:ext cx="503616" cy="8673"/>
          </a:xfrm>
          <a:prstGeom prst="straightConnector1">
            <a:avLst/>
          </a:prstGeom>
          <a:ln w="28575">
            <a:tailEnd type="triangle"/>
          </a:ln>
          <a:effectLst/>
        </p:spPr>
        <p:style>
          <a:lnRef idx="1">
            <a:schemeClr val="accent1"/>
          </a:lnRef>
          <a:fillRef idx="0">
            <a:schemeClr val="accent1"/>
          </a:fillRef>
          <a:effectRef idx="0">
            <a:schemeClr val="accent1"/>
          </a:effectRef>
          <a:fontRef idx="minor">
            <a:schemeClr val="tx1"/>
          </a:fontRef>
        </p:style>
      </p:cxnSp>
      <p:sp>
        <p:nvSpPr>
          <p:cNvPr id="19" name="Rettangolo 18">
            <a:extLst>
              <a:ext uri="{FF2B5EF4-FFF2-40B4-BE49-F238E27FC236}">
                <a16:creationId xmlns:a16="http://schemas.microsoft.com/office/drawing/2014/main" id="{B2939F0C-885E-D8D3-BA6B-1FC23F7A4519}"/>
              </a:ext>
            </a:extLst>
          </p:cNvPr>
          <p:cNvSpPr/>
          <p:nvPr/>
        </p:nvSpPr>
        <p:spPr>
          <a:xfrm>
            <a:off x="6447215" y="2286619"/>
            <a:ext cx="3250199" cy="671915"/>
          </a:xfrm>
          <a:prstGeom prst="rect">
            <a:avLst/>
          </a:prstGeom>
          <a:solidFill>
            <a:srgbClr val="0070C0"/>
          </a:solidFill>
        </p:spPr>
        <p:txBody>
          <a:bodyPr wrap="square">
            <a:spAutoFit/>
          </a:bodyPr>
          <a:lstStyle/>
          <a:p>
            <a:pPr algn="ct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Network analyzer indicates RL decrease from -8dB to -10dB</a:t>
            </a:r>
          </a:p>
        </p:txBody>
      </p:sp>
      <p:cxnSp>
        <p:nvCxnSpPr>
          <p:cNvPr id="20" name="Connettore 2 19">
            <a:extLst>
              <a:ext uri="{FF2B5EF4-FFF2-40B4-BE49-F238E27FC236}">
                <a16:creationId xmlns:a16="http://schemas.microsoft.com/office/drawing/2014/main" id="{566D7434-8F0E-963B-4BC0-E1F2A7227DD1}"/>
              </a:ext>
            </a:extLst>
          </p:cNvPr>
          <p:cNvCxnSpPr>
            <a:cxnSpLocks/>
            <a:stCxn id="19" idx="2"/>
            <a:endCxn id="23" idx="0"/>
          </p:cNvCxnSpPr>
          <p:nvPr/>
        </p:nvCxnSpPr>
        <p:spPr>
          <a:xfrm>
            <a:off x="8072315" y="2958534"/>
            <a:ext cx="1" cy="562613"/>
          </a:xfrm>
          <a:prstGeom prst="straightConnector1">
            <a:avLst/>
          </a:prstGeom>
          <a:ln w="28575">
            <a:tailEnd type="triangle"/>
          </a:ln>
          <a:effectLst/>
        </p:spPr>
        <p:style>
          <a:lnRef idx="1">
            <a:schemeClr val="accent1"/>
          </a:lnRef>
          <a:fillRef idx="0">
            <a:schemeClr val="accent1"/>
          </a:fillRef>
          <a:effectRef idx="0">
            <a:schemeClr val="accent1"/>
          </a:effectRef>
          <a:fontRef idx="minor">
            <a:schemeClr val="tx1"/>
          </a:fontRef>
        </p:style>
      </p:cxnSp>
      <p:sp>
        <p:nvSpPr>
          <p:cNvPr id="23" name="Rettangolo 22">
            <a:extLst>
              <a:ext uri="{FF2B5EF4-FFF2-40B4-BE49-F238E27FC236}">
                <a16:creationId xmlns:a16="http://schemas.microsoft.com/office/drawing/2014/main" id="{51DE24D5-4B39-5C2A-BC3A-2B30E9335891}"/>
              </a:ext>
            </a:extLst>
          </p:cNvPr>
          <p:cNvSpPr/>
          <p:nvPr/>
        </p:nvSpPr>
        <p:spPr>
          <a:xfrm>
            <a:off x="6316588" y="3521147"/>
            <a:ext cx="3511455" cy="1070871"/>
          </a:xfrm>
          <a:prstGeom prst="rect">
            <a:avLst/>
          </a:prstGeom>
          <a:solidFill>
            <a:srgbClr val="0070C0"/>
          </a:solidFill>
        </p:spPr>
        <p:txBody>
          <a:bodyPr wrap="square">
            <a:spAutoFit/>
          </a:bodyPr>
          <a:lstStyle/>
          <a:p>
            <a:pPr marL="285750" indent="-285750">
              <a:lnSpc>
                <a:spcPct val="107000"/>
              </a:lnSpc>
              <a:spcAft>
                <a:spcPts val="800"/>
              </a:spcAft>
              <a:buFont typeface="Arial" panose="020B0604020202020204" pitchFamily="34" charset="0"/>
              <a:buChar char="•"/>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Possible impedance stabilization</a:t>
            </a:r>
          </a:p>
          <a:p>
            <a:pPr marL="285750" indent="-285750">
              <a:lnSpc>
                <a:spcPct val="107000"/>
              </a:lnSpc>
              <a:spcAft>
                <a:spcPts val="800"/>
              </a:spcAft>
              <a:buFont typeface="Arial" panose="020B0604020202020204" pitchFamily="34" charset="0"/>
              <a:buChar char="•"/>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Uncertainty on the real focus of the MW</a:t>
            </a:r>
          </a:p>
        </p:txBody>
      </p:sp>
      <p:cxnSp>
        <p:nvCxnSpPr>
          <p:cNvPr id="24" name="Connettore 2 23">
            <a:extLst>
              <a:ext uri="{FF2B5EF4-FFF2-40B4-BE49-F238E27FC236}">
                <a16:creationId xmlns:a16="http://schemas.microsoft.com/office/drawing/2014/main" id="{2A1E25CE-023D-9E6C-E3D1-EFDE599F279A}"/>
              </a:ext>
            </a:extLst>
          </p:cNvPr>
          <p:cNvCxnSpPr>
            <a:cxnSpLocks/>
            <a:stCxn id="23" idx="2"/>
            <a:endCxn id="25" idx="0"/>
          </p:cNvCxnSpPr>
          <p:nvPr/>
        </p:nvCxnSpPr>
        <p:spPr>
          <a:xfrm flipH="1">
            <a:off x="8072314" y="4592018"/>
            <a:ext cx="2" cy="502971"/>
          </a:xfrm>
          <a:prstGeom prst="straightConnector1">
            <a:avLst/>
          </a:prstGeom>
          <a:ln w="28575">
            <a:tailEnd type="triangle"/>
          </a:ln>
          <a:effectLst/>
        </p:spPr>
        <p:style>
          <a:lnRef idx="1">
            <a:schemeClr val="accent1"/>
          </a:lnRef>
          <a:fillRef idx="0">
            <a:schemeClr val="accent1"/>
          </a:fillRef>
          <a:effectRef idx="0">
            <a:schemeClr val="accent1"/>
          </a:effectRef>
          <a:fontRef idx="minor">
            <a:schemeClr val="tx1"/>
          </a:fontRef>
        </p:style>
      </p:cxnSp>
      <p:sp>
        <p:nvSpPr>
          <p:cNvPr id="25" name="Rettangolo 24">
            <a:extLst>
              <a:ext uri="{FF2B5EF4-FFF2-40B4-BE49-F238E27FC236}">
                <a16:creationId xmlns:a16="http://schemas.microsoft.com/office/drawing/2014/main" id="{03C7C05F-7E67-0860-3B45-F19DDBEE78AB}"/>
              </a:ext>
            </a:extLst>
          </p:cNvPr>
          <p:cNvSpPr/>
          <p:nvPr/>
        </p:nvSpPr>
        <p:spPr>
          <a:xfrm>
            <a:off x="6773222" y="5094989"/>
            <a:ext cx="2598184" cy="671915"/>
          </a:xfrm>
          <a:prstGeom prst="rect">
            <a:avLst/>
          </a:prstGeom>
          <a:solidFill>
            <a:schemeClr val="accent2"/>
          </a:solidFill>
        </p:spPr>
        <p:txBody>
          <a:bodyPr wrap="square">
            <a:spAutoFit/>
          </a:bodyPr>
          <a:lstStyle/>
          <a:p>
            <a:pPr algn="ct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No visible improvement in the sintering tests</a:t>
            </a:r>
          </a:p>
        </p:txBody>
      </p:sp>
      <p:sp>
        <p:nvSpPr>
          <p:cNvPr id="3" name="CasellaDiTesto 2">
            <a:extLst>
              <a:ext uri="{FF2B5EF4-FFF2-40B4-BE49-F238E27FC236}">
                <a16:creationId xmlns:a16="http://schemas.microsoft.com/office/drawing/2014/main" id="{0BB4F42C-0D54-6525-8E69-BFDB7498848D}"/>
              </a:ext>
            </a:extLst>
          </p:cNvPr>
          <p:cNvSpPr txBox="1"/>
          <p:nvPr/>
        </p:nvSpPr>
        <p:spPr>
          <a:xfrm>
            <a:off x="290228" y="6064783"/>
            <a:ext cx="5914630" cy="276999"/>
          </a:xfrm>
          <a:prstGeom prst="rect">
            <a:avLst/>
          </a:prstGeom>
          <a:noFill/>
        </p:spPr>
        <p:txBody>
          <a:bodyPr wrap="square" rtlCol="0">
            <a:spAutoFit/>
          </a:bodyPr>
          <a:lstStyle/>
          <a:p>
            <a:pPr algn="ctr"/>
            <a:r>
              <a:rPr lang="en-US" sz="1200" i="1"/>
              <a:t>Figure 1: Microwave reflector: A) ESA’s version, B) </a:t>
            </a:r>
            <a:r>
              <a:rPr lang="en-US" sz="1200" i="1" err="1"/>
              <a:t>Unimore’s</a:t>
            </a:r>
            <a:r>
              <a:rPr lang="en-US" sz="1200" i="1"/>
              <a:t> version </a:t>
            </a:r>
          </a:p>
        </p:txBody>
      </p:sp>
      <p:sp>
        <p:nvSpPr>
          <p:cNvPr id="17" name="Date Placeholder 3">
            <a:extLst>
              <a:ext uri="{FF2B5EF4-FFF2-40B4-BE49-F238E27FC236}">
                <a16:creationId xmlns:a16="http://schemas.microsoft.com/office/drawing/2014/main" id="{C1959FAA-20C9-4113-9195-CEE5662229C4}"/>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a:t>18/10/2022</a:t>
            </a:r>
          </a:p>
        </p:txBody>
      </p:sp>
      <p:sp>
        <p:nvSpPr>
          <p:cNvPr id="18" name="TextBox 17">
            <a:extLst>
              <a:ext uri="{FF2B5EF4-FFF2-40B4-BE49-F238E27FC236}">
                <a16:creationId xmlns:a16="http://schemas.microsoft.com/office/drawing/2014/main" id="{517C3F78-72A4-4EFA-B059-A3CB4CD26C37}"/>
              </a:ext>
            </a:extLst>
          </p:cNvPr>
          <p:cNvSpPr txBox="1"/>
          <p:nvPr/>
        </p:nvSpPr>
        <p:spPr>
          <a:xfrm>
            <a:off x="1631504" y="1077570"/>
            <a:ext cx="7272808" cy="584775"/>
          </a:xfrm>
          <a:prstGeom prst="rect">
            <a:avLst/>
          </a:prstGeom>
          <a:noFill/>
        </p:spPr>
        <p:txBody>
          <a:bodyPr wrap="square" rtlCol="0">
            <a:spAutoFit/>
          </a:bodyPr>
          <a:lstStyle/>
          <a:p>
            <a:pPr algn="ctr"/>
            <a:r>
              <a:rPr lang="en-US" sz="3200" b="1">
                <a:solidFill>
                  <a:srgbClr val="333F48"/>
                </a:solidFill>
                <a:cs typeface="Arial" panose="020B0604020202020204" pitchFamily="34" charset="0"/>
              </a:rPr>
              <a:t>WP4: additional tests (1 of 9)</a:t>
            </a:r>
          </a:p>
        </p:txBody>
      </p:sp>
    </p:spTree>
    <p:extLst>
      <p:ext uri="{BB962C8B-B14F-4D97-AF65-F5344CB8AC3E}">
        <p14:creationId xmlns:p14="http://schemas.microsoft.com/office/powerpoint/2010/main" val="1672951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27F0F064-E28D-41A8-BBD6-9147DCBAC44B}"/>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a:t>Express Procurement Plus – Microwaves heating of ISRU feedstock - MICROLITH</a:t>
            </a:r>
            <a:endParaRPr lang="it-IT"/>
          </a:p>
        </p:txBody>
      </p:sp>
      <p:sp>
        <p:nvSpPr>
          <p:cNvPr id="8" name="TextBox 7">
            <a:extLst>
              <a:ext uri="{FF2B5EF4-FFF2-40B4-BE49-F238E27FC236}">
                <a16:creationId xmlns:a16="http://schemas.microsoft.com/office/drawing/2014/main" id="{3F15D2E8-8DC9-4A45-A71D-6C4C1B963918}"/>
              </a:ext>
            </a:extLst>
          </p:cNvPr>
          <p:cNvSpPr txBox="1"/>
          <p:nvPr/>
        </p:nvSpPr>
        <p:spPr>
          <a:xfrm>
            <a:off x="0" y="1662345"/>
            <a:ext cx="2273379" cy="369332"/>
          </a:xfrm>
          <a:prstGeom prst="rect">
            <a:avLst/>
          </a:prstGeom>
          <a:noFill/>
        </p:spPr>
        <p:txBody>
          <a:bodyPr wrap="none" rtlCol="0">
            <a:spAutoFit/>
          </a:bodyPr>
          <a:lstStyle>
            <a:defPPr>
              <a:defRPr lang="en-US"/>
            </a:defPPr>
            <a:lvl1pPr>
              <a:defRPr b="1" i="1">
                <a:solidFill>
                  <a:srgbClr val="000066"/>
                </a:solidFill>
              </a:defRPr>
            </a:lvl1pPr>
          </a:lstStyle>
          <a:p>
            <a:r>
              <a:rPr lang="en-GB"/>
              <a:t>Boron Nitride Coating</a:t>
            </a:r>
          </a:p>
        </p:txBody>
      </p:sp>
      <p:pic>
        <p:nvPicPr>
          <p:cNvPr id="10" name="Picture 9">
            <a:extLst>
              <a:ext uri="{FF2B5EF4-FFF2-40B4-BE49-F238E27FC236}">
                <a16:creationId xmlns:a16="http://schemas.microsoft.com/office/drawing/2014/main" id="{26F41A28-C77F-4734-8B31-DB6C9786FB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9802" y="4094003"/>
            <a:ext cx="1042524" cy="2265276"/>
          </a:xfrm>
          <a:prstGeom prst="rect">
            <a:avLst/>
          </a:prstGeom>
          <a:noFill/>
          <a:ln w="38100">
            <a:solidFill>
              <a:schemeClr val="accent1"/>
            </a:solidFill>
          </a:ln>
        </p:spPr>
      </p:pic>
      <p:sp>
        <p:nvSpPr>
          <p:cNvPr id="2" name="Rettangolo 1">
            <a:extLst>
              <a:ext uri="{FF2B5EF4-FFF2-40B4-BE49-F238E27FC236}">
                <a16:creationId xmlns:a16="http://schemas.microsoft.com/office/drawing/2014/main" id="{8EC99744-D2C8-E43A-88FF-C7880BC8C2AD}"/>
              </a:ext>
            </a:extLst>
          </p:cNvPr>
          <p:cNvSpPr/>
          <p:nvPr/>
        </p:nvSpPr>
        <p:spPr>
          <a:xfrm>
            <a:off x="402193" y="2283528"/>
            <a:ext cx="2751554" cy="671915"/>
          </a:xfrm>
          <a:prstGeom prst="rect">
            <a:avLst/>
          </a:prstGeom>
          <a:solidFill>
            <a:srgbClr val="0070C0"/>
          </a:solidFill>
        </p:spPr>
        <p:txBody>
          <a:bodyPr wrap="square">
            <a:spAutoFit/>
          </a:bodyPr>
          <a:lstStyle/>
          <a:p>
            <a:pPr algn="ct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ESA advice of covering the tip with Boron Nitride (BN)</a:t>
            </a:r>
          </a:p>
        </p:txBody>
      </p:sp>
      <p:cxnSp>
        <p:nvCxnSpPr>
          <p:cNvPr id="3" name="Connettore a gomito 2">
            <a:extLst>
              <a:ext uri="{FF2B5EF4-FFF2-40B4-BE49-F238E27FC236}">
                <a16:creationId xmlns:a16="http://schemas.microsoft.com/office/drawing/2014/main" id="{22033108-5141-B212-DD4F-F3A874A0682F}"/>
              </a:ext>
            </a:extLst>
          </p:cNvPr>
          <p:cNvCxnSpPr>
            <a:cxnSpLocks/>
          </p:cNvCxnSpPr>
          <p:nvPr/>
        </p:nvCxnSpPr>
        <p:spPr>
          <a:xfrm rot="16200000" flipH="1">
            <a:off x="881989" y="2980069"/>
            <a:ext cx="523862" cy="474610"/>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 name="Connettore a gomito 3">
            <a:extLst>
              <a:ext uri="{FF2B5EF4-FFF2-40B4-BE49-F238E27FC236}">
                <a16:creationId xmlns:a16="http://schemas.microsoft.com/office/drawing/2014/main" id="{029D9C42-7C3F-2E26-73AE-D2571691EA7F}"/>
              </a:ext>
            </a:extLst>
          </p:cNvPr>
          <p:cNvCxnSpPr>
            <a:cxnSpLocks/>
            <a:endCxn id="14" idx="1"/>
          </p:cNvCxnSpPr>
          <p:nvPr/>
        </p:nvCxnSpPr>
        <p:spPr>
          <a:xfrm rot="16200000" flipH="1">
            <a:off x="330202" y="3510832"/>
            <a:ext cx="1623022" cy="47019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6955B4F2-8F81-35B7-A648-36D5439656EB}"/>
              </a:ext>
            </a:extLst>
          </p:cNvPr>
          <p:cNvSpPr/>
          <p:nvPr/>
        </p:nvSpPr>
        <p:spPr>
          <a:xfrm>
            <a:off x="1381225" y="3314222"/>
            <a:ext cx="1772522" cy="375552"/>
          </a:xfrm>
          <a:prstGeom prst="rect">
            <a:avLst/>
          </a:prstGeom>
          <a:solidFill>
            <a:srgbClr val="0070C0"/>
          </a:solidFill>
        </p:spPr>
        <p:txBody>
          <a:bodyPr wrap="square">
            <a:spAutoFit/>
          </a:bodyPr>
          <a:lstStyle/>
          <a:p>
            <a:pPr algn="ct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First attempt</a:t>
            </a:r>
          </a:p>
        </p:txBody>
      </p:sp>
      <p:cxnSp>
        <p:nvCxnSpPr>
          <p:cNvPr id="5" name="Connettore 2 4">
            <a:extLst>
              <a:ext uri="{FF2B5EF4-FFF2-40B4-BE49-F238E27FC236}">
                <a16:creationId xmlns:a16="http://schemas.microsoft.com/office/drawing/2014/main" id="{E69B0380-1C7D-A860-7FA6-0E7AC677CF8B}"/>
              </a:ext>
            </a:extLst>
          </p:cNvPr>
          <p:cNvCxnSpPr>
            <a:cxnSpLocks/>
            <a:stCxn id="13" idx="3"/>
            <a:endCxn id="12" idx="1"/>
          </p:cNvCxnSpPr>
          <p:nvPr/>
        </p:nvCxnSpPr>
        <p:spPr>
          <a:xfrm>
            <a:off x="3153747" y="3501998"/>
            <a:ext cx="539413" cy="0"/>
          </a:xfrm>
          <a:prstGeom prst="straightConnector1">
            <a:avLst/>
          </a:prstGeom>
          <a:ln w="28575">
            <a:tailEnd type="triangle"/>
          </a:ln>
          <a:effectLst/>
        </p:spPr>
        <p:style>
          <a:lnRef idx="1">
            <a:schemeClr val="accent1"/>
          </a:lnRef>
          <a:fillRef idx="0">
            <a:schemeClr val="accent1"/>
          </a:fillRef>
          <a:effectRef idx="0">
            <a:schemeClr val="accent1"/>
          </a:effectRef>
          <a:fontRef idx="minor">
            <a:schemeClr val="tx1"/>
          </a:fontRef>
        </p:style>
      </p:cxnSp>
      <p:sp>
        <p:nvSpPr>
          <p:cNvPr id="12" name="Rettangolo 11">
            <a:extLst>
              <a:ext uri="{FF2B5EF4-FFF2-40B4-BE49-F238E27FC236}">
                <a16:creationId xmlns:a16="http://schemas.microsoft.com/office/drawing/2014/main" id="{49B373BF-4E59-F5F0-85A3-3292379FE8E3}"/>
              </a:ext>
            </a:extLst>
          </p:cNvPr>
          <p:cNvSpPr/>
          <p:nvPr/>
        </p:nvSpPr>
        <p:spPr>
          <a:xfrm>
            <a:off x="3693160" y="3166040"/>
            <a:ext cx="1905208" cy="671915"/>
          </a:xfrm>
          <a:prstGeom prst="rect">
            <a:avLst/>
          </a:prstGeom>
          <a:solidFill>
            <a:srgbClr val="0070C0"/>
          </a:solidFill>
        </p:spPr>
        <p:txBody>
          <a:bodyPr wrap="square">
            <a:spAutoFit/>
          </a:bodyPr>
          <a:lstStyle/>
          <a:p>
            <a:pP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Dip coating from BN-water slurry</a:t>
            </a:r>
          </a:p>
        </p:txBody>
      </p:sp>
      <p:sp>
        <p:nvSpPr>
          <p:cNvPr id="14" name="Rettangolo 13">
            <a:extLst>
              <a:ext uri="{FF2B5EF4-FFF2-40B4-BE49-F238E27FC236}">
                <a16:creationId xmlns:a16="http://schemas.microsoft.com/office/drawing/2014/main" id="{EF9825D1-DAFE-ED10-6B82-81560B040B9B}"/>
              </a:ext>
            </a:extLst>
          </p:cNvPr>
          <p:cNvSpPr/>
          <p:nvPr/>
        </p:nvSpPr>
        <p:spPr>
          <a:xfrm>
            <a:off x="1376812" y="4369666"/>
            <a:ext cx="1776935" cy="375552"/>
          </a:xfrm>
          <a:prstGeom prst="rect">
            <a:avLst/>
          </a:prstGeom>
          <a:solidFill>
            <a:srgbClr val="0070C0"/>
          </a:solidFill>
        </p:spPr>
        <p:txBody>
          <a:bodyPr wrap="square">
            <a:spAutoFit/>
          </a:bodyPr>
          <a:lstStyle/>
          <a:p>
            <a:pPr algn="ct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Second attempt</a:t>
            </a:r>
          </a:p>
        </p:txBody>
      </p:sp>
      <p:sp>
        <p:nvSpPr>
          <p:cNvPr id="24" name="Rettangolo 23">
            <a:extLst>
              <a:ext uri="{FF2B5EF4-FFF2-40B4-BE49-F238E27FC236}">
                <a16:creationId xmlns:a16="http://schemas.microsoft.com/office/drawing/2014/main" id="{F9CD5ED0-F6FF-C097-FE5E-BEB73B5E3237}"/>
              </a:ext>
            </a:extLst>
          </p:cNvPr>
          <p:cNvSpPr/>
          <p:nvPr/>
        </p:nvSpPr>
        <p:spPr>
          <a:xfrm>
            <a:off x="6137781" y="3166040"/>
            <a:ext cx="2598184" cy="671915"/>
          </a:xfrm>
          <a:prstGeom prst="rect">
            <a:avLst/>
          </a:prstGeom>
          <a:solidFill>
            <a:srgbClr val="C00000"/>
          </a:solidFill>
        </p:spPr>
        <p:txBody>
          <a:bodyPr wrap="square">
            <a:spAutoFit/>
          </a:bodyPr>
          <a:lstStyle/>
          <a:p>
            <a:pPr algn="ct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Brittle coating detached from the tip</a:t>
            </a:r>
          </a:p>
        </p:txBody>
      </p:sp>
      <p:sp>
        <p:nvSpPr>
          <p:cNvPr id="25" name="Rettangolo 24">
            <a:extLst>
              <a:ext uri="{FF2B5EF4-FFF2-40B4-BE49-F238E27FC236}">
                <a16:creationId xmlns:a16="http://schemas.microsoft.com/office/drawing/2014/main" id="{F8BFCE11-F30F-AC93-B933-208691B1AC31}"/>
              </a:ext>
            </a:extLst>
          </p:cNvPr>
          <p:cNvSpPr/>
          <p:nvPr/>
        </p:nvSpPr>
        <p:spPr>
          <a:xfrm>
            <a:off x="3693158" y="4369666"/>
            <a:ext cx="2110483" cy="375552"/>
          </a:xfrm>
          <a:prstGeom prst="rect">
            <a:avLst/>
          </a:prstGeom>
          <a:solidFill>
            <a:srgbClr val="0070C0"/>
          </a:solidFill>
        </p:spPr>
        <p:txBody>
          <a:bodyPr wrap="square">
            <a:spAutoFit/>
          </a:bodyPr>
          <a:lstStyle/>
          <a:p>
            <a:pP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Industrial BN spray</a:t>
            </a:r>
          </a:p>
        </p:txBody>
      </p:sp>
      <p:cxnSp>
        <p:nvCxnSpPr>
          <p:cNvPr id="30" name="Connettore 2 29">
            <a:extLst>
              <a:ext uri="{FF2B5EF4-FFF2-40B4-BE49-F238E27FC236}">
                <a16:creationId xmlns:a16="http://schemas.microsoft.com/office/drawing/2014/main" id="{23A780AA-ADF7-3BBB-5C66-FB47CE86F0BC}"/>
              </a:ext>
            </a:extLst>
          </p:cNvPr>
          <p:cNvCxnSpPr>
            <a:cxnSpLocks/>
            <a:stCxn id="14" idx="3"/>
            <a:endCxn id="25" idx="1"/>
          </p:cNvCxnSpPr>
          <p:nvPr/>
        </p:nvCxnSpPr>
        <p:spPr>
          <a:xfrm>
            <a:off x="3153747" y="4557442"/>
            <a:ext cx="539411" cy="0"/>
          </a:xfrm>
          <a:prstGeom prst="straightConnector1">
            <a:avLst/>
          </a:prstGeom>
          <a:ln w="28575">
            <a:tailEnd type="triangle"/>
          </a:ln>
          <a:effectLst/>
        </p:spPr>
        <p:style>
          <a:lnRef idx="1">
            <a:schemeClr val="accent1"/>
          </a:lnRef>
          <a:fillRef idx="0">
            <a:schemeClr val="accent1"/>
          </a:fillRef>
          <a:effectRef idx="0">
            <a:schemeClr val="accent1"/>
          </a:effectRef>
          <a:fontRef idx="minor">
            <a:schemeClr val="tx1"/>
          </a:fontRef>
        </p:style>
      </p:cxnSp>
      <p:sp>
        <p:nvSpPr>
          <p:cNvPr id="34" name="Rettangolo 33">
            <a:extLst>
              <a:ext uri="{FF2B5EF4-FFF2-40B4-BE49-F238E27FC236}">
                <a16:creationId xmlns:a16="http://schemas.microsoft.com/office/drawing/2014/main" id="{8E44CD17-A85E-3274-3DFB-473789830A87}"/>
              </a:ext>
            </a:extLst>
          </p:cNvPr>
          <p:cNvSpPr/>
          <p:nvPr/>
        </p:nvSpPr>
        <p:spPr>
          <a:xfrm>
            <a:off x="3257863" y="5276927"/>
            <a:ext cx="2981072" cy="671915"/>
          </a:xfrm>
          <a:prstGeom prst="rect">
            <a:avLst/>
          </a:prstGeom>
          <a:solidFill>
            <a:srgbClr val="C00000"/>
          </a:solidFill>
        </p:spPr>
        <p:txBody>
          <a:bodyPr wrap="square">
            <a:spAutoFit/>
          </a:bodyPr>
          <a:lstStyle/>
          <a:p>
            <a:pPr algn="ct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No melting until upmost part of the tip lost the coating</a:t>
            </a:r>
          </a:p>
        </p:txBody>
      </p:sp>
      <p:cxnSp>
        <p:nvCxnSpPr>
          <p:cNvPr id="36" name="Connettore 2 35">
            <a:extLst>
              <a:ext uri="{FF2B5EF4-FFF2-40B4-BE49-F238E27FC236}">
                <a16:creationId xmlns:a16="http://schemas.microsoft.com/office/drawing/2014/main" id="{A1E63F11-864E-F91D-D5FC-A596B6382132}"/>
              </a:ext>
            </a:extLst>
          </p:cNvPr>
          <p:cNvCxnSpPr>
            <a:cxnSpLocks/>
            <a:stCxn id="12" idx="3"/>
            <a:endCxn id="24" idx="1"/>
          </p:cNvCxnSpPr>
          <p:nvPr/>
        </p:nvCxnSpPr>
        <p:spPr>
          <a:xfrm>
            <a:off x="5598368" y="3501998"/>
            <a:ext cx="539413" cy="0"/>
          </a:xfrm>
          <a:prstGeom prst="straightConnector1">
            <a:avLst/>
          </a:prstGeom>
          <a:ln w="28575">
            <a:tailEnd type="triangle"/>
          </a:ln>
          <a:effectLst/>
        </p:spPr>
        <p:style>
          <a:lnRef idx="1">
            <a:schemeClr val="accent1"/>
          </a:lnRef>
          <a:fillRef idx="0">
            <a:schemeClr val="accent1"/>
          </a:fillRef>
          <a:effectRef idx="0">
            <a:schemeClr val="accent1"/>
          </a:effectRef>
          <a:fontRef idx="minor">
            <a:schemeClr val="tx1"/>
          </a:fontRef>
        </p:style>
      </p:cxnSp>
      <p:cxnSp>
        <p:nvCxnSpPr>
          <p:cNvPr id="39" name="Connettore 2 38">
            <a:extLst>
              <a:ext uri="{FF2B5EF4-FFF2-40B4-BE49-F238E27FC236}">
                <a16:creationId xmlns:a16="http://schemas.microsoft.com/office/drawing/2014/main" id="{BBFE33EF-9B9A-6590-118B-97F1912BF500}"/>
              </a:ext>
            </a:extLst>
          </p:cNvPr>
          <p:cNvCxnSpPr>
            <a:cxnSpLocks/>
            <a:stCxn id="25" idx="2"/>
            <a:endCxn id="34" idx="0"/>
          </p:cNvCxnSpPr>
          <p:nvPr/>
        </p:nvCxnSpPr>
        <p:spPr>
          <a:xfrm flipH="1">
            <a:off x="4748399" y="4745218"/>
            <a:ext cx="1" cy="531709"/>
          </a:xfrm>
          <a:prstGeom prst="straightConnector1">
            <a:avLst/>
          </a:prstGeom>
          <a:ln w="28575">
            <a:tailEnd type="triangle"/>
          </a:ln>
          <a:effectLst/>
        </p:spPr>
        <p:style>
          <a:lnRef idx="1">
            <a:schemeClr val="accent1"/>
          </a:lnRef>
          <a:fillRef idx="0">
            <a:schemeClr val="accent1"/>
          </a:fillRef>
          <a:effectRef idx="0">
            <a:schemeClr val="accent1"/>
          </a:effectRef>
          <a:fontRef idx="minor">
            <a:schemeClr val="tx1"/>
          </a:fontRef>
        </p:style>
      </p:cxnSp>
      <p:sp>
        <p:nvSpPr>
          <p:cNvPr id="43" name="CasellaDiTesto 42">
            <a:extLst>
              <a:ext uri="{FF2B5EF4-FFF2-40B4-BE49-F238E27FC236}">
                <a16:creationId xmlns:a16="http://schemas.microsoft.com/office/drawing/2014/main" id="{FB7F7584-08B3-0ED9-2529-A2A2A3573455}"/>
              </a:ext>
            </a:extLst>
          </p:cNvPr>
          <p:cNvSpPr txBox="1"/>
          <p:nvPr/>
        </p:nvSpPr>
        <p:spPr>
          <a:xfrm>
            <a:off x="8652326" y="5712948"/>
            <a:ext cx="1532973" cy="646331"/>
          </a:xfrm>
          <a:prstGeom prst="rect">
            <a:avLst/>
          </a:prstGeom>
          <a:noFill/>
        </p:spPr>
        <p:txBody>
          <a:bodyPr wrap="square" rtlCol="0">
            <a:spAutoFit/>
          </a:bodyPr>
          <a:lstStyle/>
          <a:p>
            <a:r>
              <a:rPr lang="en-US" sz="1200" i="1"/>
              <a:t>Figure 2: BN spray used for the tip coating attempt</a:t>
            </a:r>
          </a:p>
        </p:txBody>
      </p:sp>
      <p:sp>
        <p:nvSpPr>
          <p:cNvPr id="20" name="Date Placeholder 3">
            <a:extLst>
              <a:ext uri="{FF2B5EF4-FFF2-40B4-BE49-F238E27FC236}">
                <a16:creationId xmlns:a16="http://schemas.microsoft.com/office/drawing/2014/main" id="{9683598E-D3A6-449E-8CFC-D44D8655A5C6}"/>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a:t>18/10/2022</a:t>
            </a:r>
          </a:p>
        </p:txBody>
      </p:sp>
      <p:sp>
        <p:nvSpPr>
          <p:cNvPr id="21" name="TextBox 20">
            <a:extLst>
              <a:ext uri="{FF2B5EF4-FFF2-40B4-BE49-F238E27FC236}">
                <a16:creationId xmlns:a16="http://schemas.microsoft.com/office/drawing/2014/main" id="{A7A07625-996F-4C80-8EC5-060913ADDDFB}"/>
              </a:ext>
            </a:extLst>
          </p:cNvPr>
          <p:cNvSpPr txBox="1"/>
          <p:nvPr/>
        </p:nvSpPr>
        <p:spPr>
          <a:xfrm>
            <a:off x="1631504" y="1077570"/>
            <a:ext cx="7272808" cy="584775"/>
          </a:xfrm>
          <a:prstGeom prst="rect">
            <a:avLst/>
          </a:prstGeom>
          <a:noFill/>
        </p:spPr>
        <p:txBody>
          <a:bodyPr wrap="square" rtlCol="0">
            <a:spAutoFit/>
          </a:bodyPr>
          <a:lstStyle/>
          <a:p>
            <a:pPr algn="ctr"/>
            <a:r>
              <a:rPr lang="en-US" sz="3200" b="1">
                <a:solidFill>
                  <a:srgbClr val="333F48"/>
                </a:solidFill>
                <a:cs typeface="Arial" panose="020B0604020202020204" pitchFamily="34" charset="0"/>
              </a:rPr>
              <a:t>WP4: additional tests (2 of 9)</a:t>
            </a:r>
          </a:p>
        </p:txBody>
      </p:sp>
    </p:spTree>
    <p:extLst>
      <p:ext uri="{BB962C8B-B14F-4D97-AF65-F5344CB8AC3E}">
        <p14:creationId xmlns:p14="http://schemas.microsoft.com/office/powerpoint/2010/main" val="3490208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27F0F064-E28D-41A8-BBD6-9147DCBAC44B}"/>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a:t>Express Procurement Plus – Microwaves heating of ISRU feedstock - MICROLITH</a:t>
            </a:r>
            <a:endParaRPr lang="it-IT"/>
          </a:p>
        </p:txBody>
      </p:sp>
      <p:sp>
        <p:nvSpPr>
          <p:cNvPr id="8" name="TextBox 7">
            <a:extLst>
              <a:ext uri="{FF2B5EF4-FFF2-40B4-BE49-F238E27FC236}">
                <a16:creationId xmlns:a16="http://schemas.microsoft.com/office/drawing/2014/main" id="{3F15D2E8-8DC9-4A45-A71D-6C4C1B963918}"/>
              </a:ext>
            </a:extLst>
          </p:cNvPr>
          <p:cNvSpPr txBox="1"/>
          <p:nvPr/>
        </p:nvSpPr>
        <p:spPr>
          <a:xfrm>
            <a:off x="0" y="1662345"/>
            <a:ext cx="2634824" cy="369332"/>
          </a:xfrm>
          <a:prstGeom prst="rect">
            <a:avLst/>
          </a:prstGeom>
          <a:noFill/>
        </p:spPr>
        <p:txBody>
          <a:bodyPr wrap="none" rtlCol="0">
            <a:spAutoFit/>
          </a:bodyPr>
          <a:lstStyle>
            <a:defPPr>
              <a:defRPr lang="en-US"/>
            </a:defPPr>
            <a:lvl1pPr>
              <a:defRPr b="1" i="1">
                <a:solidFill>
                  <a:srgbClr val="000066"/>
                </a:solidFill>
              </a:defRPr>
            </a:lvl1pPr>
          </a:lstStyle>
          <a:p>
            <a:r>
              <a:rPr lang="en-GB"/>
              <a:t>Ultrasonic Vibration Tests</a:t>
            </a:r>
          </a:p>
        </p:txBody>
      </p:sp>
      <p:pic>
        <p:nvPicPr>
          <p:cNvPr id="5" name="Immagine 38">
            <a:extLst>
              <a:ext uri="{FF2B5EF4-FFF2-40B4-BE49-F238E27FC236}">
                <a16:creationId xmlns:a16="http://schemas.microsoft.com/office/drawing/2014/main" id="{2980F538-0CED-40E3-B15B-CC464688EBE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1025" y="4139797"/>
            <a:ext cx="5011045" cy="1908864"/>
          </a:xfrm>
          <a:prstGeom prst="rect">
            <a:avLst/>
          </a:prstGeom>
          <a:noFill/>
          <a:ln>
            <a:solidFill>
              <a:schemeClr val="accent1"/>
            </a:solidFill>
          </a:ln>
        </p:spPr>
      </p:pic>
      <p:pic>
        <p:nvPicPr>
          <p:cNvPr id="9" name="Immagine 37">
            <a:extLst>
              <a:ext uri="{FF2B5EF4-FFF2-40B4-BE49-F238E27FC236}">
                <a16:creationId xmlns:a16="http://schemas.microsoft.com/office/drawing/2014/main" id="{E03EA0F8-F01A-40E4-8939-8A6022B611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8" t="82" r="9232" b="23276"/>
          <a:stretch/>
        </p:blipFill>
        <p:spPr bwMode="auto">
          <a:xfrm>
            <a:off x="4391025" y="1961595"/>
            <a:ext cx="3008951" cy="1636395"/>
          </a:xfrm>
          <a:prstGeom prst="rect">
            <a:avLst/>
          </a:prstGeom>
          <a:noFill/>
          <a:ln>
            <a:solidFill>
              <a:schemeClr val="accent1"/>
            </a:solidFill>
          </a:ln>
        </p:spPr>
      </p:pic>
      <p:sp>
        <p:nvSpPr>
          <p:cNvPr id="10" name="TextBox 9">
            <a:extLst>
              <a:ext uri="{FF2B5EF4-FFF2-40B4-BE49-F238E27FC236}">
                <a16:creationId xmlns:a16="http://schemas.microsoft.com/office/drawing/2014/main" id="{829CE385-8077-49E5-B816-A34C666D7A67}"/>
              </a:ext>
            </a:extLst>
          </p:cNvPr>
          <p:cNvSpPr txBox="1"/>
          <p:nvPr/>
        </p:nvSpPr>
        <p:spPr>
          <a:xfrm>
            <a:off x="7472803" y="2076696"/>
            <a:ext cx="2439154" cy="1323439"/>
          </a:xfrm>
          <a:prstGeom prst="rect">
            <a:avLst/>
          </a:prstGeom>
          <a:noFill/>
        </p:spPr>
        <p:txBody>
          <a:bodyPr wrap="square">
            <a:spAutoFit/>
          </a:bodyPr>
          <a:lstStyle/>
          <a:p>
            <a:r>
              <a:rPr lang="en-GB" sz="1600">
                <a:latin typeface="Calibri" panose="020F0502020204030204" pitchFamily="34" charset="0"/>
                <a:ea typeface="Calibri" panose="020F0502020204030204" pitchFamily="34" charset="0"/>
                <a:cs typeface="Arial" panose="020B0604020202020204" pitchFamily="34" charset="0"/>
              </a:rPr>
              <a:t>Characteristics:</a:t>
            </a:r>
          </a:p>
          <a:p>
            <a:pPr marL="285750" indent="-285750">
              <a:buFontTx/>
              <a:buChar char="-"/>
            </a:pPr>
            <a:r>
              <a:rPr lang="en-GB" sz="1600">
                <a:latin typeface="Calibri" panose="020F0502020204030204" pitchFamily="34" charset="0"/>
                <a:ea typeface="Calibri" panose="020F0502020204030204" pitchFamily="34" charset="0"/>
                <a:cs typeface="Arial" panose="020B0604020202020204" pitchFamily="34" charset="0"/>
              </a:rPr>
              <a:t>T</a:t>
            </a:r>
            <a:r>
              <a:rPr lang="en-GB" sz="1600">
                <a:effectLst/>
                <a:latin typeface="Calibri" panose="020F0502020204030204" pitchFamily="34" charset="0"/>
                <a:ea typeface="Calibri" panose="020F0502020204030204" pitchFamily="34" charset="0"/>
                <a:cs typeface="Arial" panose="020B0604020202020204" pitchFamily="34" charset="0"/>
              </a:rPr>
              <a:t>ypically used on ultrasonic cleaners</a:t>
            </a:r>
          </a:p>
          <a:p>
            <a:pPr marL="285750" indent="-285750">
              <a:buFontTx/>
              <a:buChar char="-"/>
            </a:pPr>
            <a:r>
              <a:rPr lang="en-GB" sz="1600">
                <a:latin typeface="Calibri" panose="020F0502020204030204" pitchFamily="34" charset="0"/>
                <a:ea typeface="Calibri" panose="020F0502020204030204" pitchFamily="34" charset="0"/>
                <a:cs typeface="Arial" panose="020B0604020202020204" pitchFamily="34" charset="0"/>
              </a:rPr>
              <a:t>F</a:t>
            </a:r>
            <a:r>
              <a:rPr lang="en-GB" sz="1600">
                <a:effectLst/>
                <a:latin typeface="Calibri" panose="020F0502020204030204" pitchFamily="34" charset="0"/>
                <a:ea typeface="Calibri" panose="020F0502020204030204" pitchFamily="34" charset="0"/>
                <a:cs typeface="Arial" panose="020B0604020202020204" pitchFamily="34" charset="0"/>
              </a:rPr>
              <a:t>requency: 40kHz</a:t>
            </a:r>
            <a:endParaRPr lang="en-GB" sz="1600">
              <a:latin typeface="Calibri" panose="020F0502020204030204" pitchFamily="34" charset="0"/>
              <a:ea typeface="Calibri" panose="020F0502020204030204" pitchFamily="34" charset="0"/>
              <a:cs typeface="Arial" panose="020B0604020202020204" pitchFamily="34" charset="0"/>
            </a:endParaRPr>
          </a:p>
          <a:p>
            <a:pPr marL="285750" indent="-285750">
              <a:buFontTx/>
              <a:buChar char="-"/>
            </a:pPr>
            <a:r>
              <a:rPr lang="en-GB" sz="1600">
                <a:latin typeface="Calibri" panose="020F0502020204030204" pitchFamily="34" charset="0"/>
                <a:cs typeface="Arial" panose="020B0604020202020204" pitchFamily="34" charset="0"/>
              </a:rPr>
              <a:t>Power: 120W</a:t>
            </a:r>
            <a:endParaRPr lang="en-US" sz="1600"/>
          </a:p>
        </p:txBody>
      </p:sp>
      <p:sp>
        <p:nvSpPr>
          <p:cNvPr id="2" name="Rettangolo 1">
            <a:extLst>
              <a:ext uri="{FF2B5EF4-FFF2-40B4-BE49-F238E27FC236}">
                <a16:creationId xmlns:a16="http://schemas.microsoft.com/office/drawing/2014/main" id="{89F4762D-F029-E0F2-AE24-671E60785223}"/>
              </a:ext>
            </a:extLst>
          </p:cNvPr>
          <p:cNvSpPr/>
          <p:nvPr/>
        </p:nvSpPr>
        <p:spPr>
          <a:xfrm>
            <a:off x="272482" y="2283528"/>
            <a:ext cx="3815244" cy="968278"/>
          </a:xfrm>
          <a:prstGeom prst="rect">
            <a:avLst/>
          </a:prstGeom>
          <a:solidFill>
            <a:srgbClr val="0070C0"/>
          </a:solidFill>
        </p:spPr>
        <p:txBody>
          <a:bodyPr wrap="square">
            <a:spAutoFit/>
          </a:bodyPr>
          <a:lstStyle/>
          <a:p>
            <a:pPr algn="ct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Ultrasonic generator (USG) mounted on the antenna body to promote molten material detach</a:t>
            </a:r>
          </a:p>
        </p:txBody>
      </p:sp>
      <p:sp>
        <p:nvSpPr>
          <p:cNvPr id="3" name="CasellaDiTesto 2">
            <a:extLst>
              <a:ext uri="{FF2B5EF4-FFF2-40B4-BE49-F238E27FC236}">
                <a16:creationId xmlns:a16="http://schemas.microsoft.com/office/drawing/2014/main" id="{EB8DDD79-BD23-95CA-5363-E8AFB905AB28}"/>
              </a:ext>
            </a:extLst>
          </p:cNvPr>
          <p:cNvSpPr txBox="1"/>
          <p:nvPr/>
        </p:nvSpPr>
        <p:spPr>
          <a:xfrm>
            <a:off x="4318089" y="3642229"/>
            <a:ext cx="3555822" cy="276999"/>
          </a:xfrm>
          <a:prstGeom prst="rect">
            <a:avLst/>
          </a:prstGeom>
          <a:noFill/>
        </p:spPr>
        <p:txBody>
          <a:bodyPr wrap="square" rtlCol="0">
            <a:spAutoFit/>
          </a:bodyPr>
          <a:lstStyle/>
          <a:p>
            <a:r>
              <a:rPr lang="en-US" sz="1200" i="1"/>
              <a:t>Figure 3: Antenna with attached ultrasonic transducer.</a:t>
            </a:r>
          </a:p>
        </p:txBody>
      </p:sp>
      <p:sp>
        <p:nvSpPr>
          <p:cNvPr id="4" name="Rettangolo 3">
            <a:extLst>
              <a:ext uri="{FF2B5EF4-FFF2-40B4-BE49-F238E27FC236}">
                <a16:creationId xmlns:a16="http://schemas.microsoft.com/office/drawing/2014/main" id="{57072C5E-ED08-38CC-100F-2F243BF3DE96}"/>
              </a:ext>
            </a:extLst>
          </p:cNvPr>
          <p:cNvSpPr/>
          <p:nvPr/>
        </p:nvSpPr>
        <p:spPr>
          <a:xfrm>
            <a:off x="272482" y="3642229"/>
            <a:ext cx="3815244" cy="671915"/>
          </a:xfrm>
          <a:prstGeom prst="rect">
            <a:avLst/>
          </a:prstGeom>
          <a:solidFill>
            <a:srgbClr val="0070C0"/>
          </a:solidFill>
        </p:spPr>
        <p:txBody>
          <a:bodyPr wrap="square">
            <a:spAutoFit/>
          </a:bodyPr>
          <a:lstStyle/>
          <a:p>
            <a:pPr algn="ct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USG interfered with electronic devices such as CNC system and webcam </a:t>
            </a:r>
          </a:p>
        </p:txBody>
      </p:sp>
      <p:cxnSp>
        <p:nvCxnSpPr>
          <p:cNvPr id="15" name="Connettore 2 14">
            <a:extLst>
              <a:ext uri="{FF2B5EF4-FFF2-40B4-BE49-F238E27FC236}">
                <a16:creationId xmlns:a16="http://schemas.microsoft.com/office/drawing/2014/main" id="{73044369-301F-3425-2792-929B312AA333}"/>
              </a:ext>
            </a:extLst>
          </p:cNvPr>
          <p:cNvCxnSpPr>
            <a:cxnSpLocks/>
            <a:stCxn id="2" idx="2"/>
            <a:endCxn id="4" idx="0"/>
          </p:cNvCxnSpPr>
          <p:nvPr/>
        </p:nvCxnSpPr>
        <p:spPr>
          <a:xfrm>
            <a:off x="2180104" y="3251806"/>
            <a:ext cx="0" cy="390423"/>
          </a:xfrm>
          <a:prstGeom prst="straightConnector1">
            <a:avLst/>
          </a:prstGeom>
          <a:ln w="28575">
            <a:tailEnd type="triangle"/>
          </a:ln>
          <a:effectLst/>
        </p:spPr>
        <p:style>
          <a:lnRef idx="1">
            <a:schemeClr val="accent1"/>
          </a:lnRef>
          <a:fillRef idx="0">
            <a:schemeClr val="accent1"/>
          </a:fillRef>
          <a:effectRef idx="0">
            <a:schemeClr val="accent1"/>
          </a:effectRef>
          <a:fontRef idx="minor">
            <a:schemeClr val="tx1"/>
          </a:fontRef>
        </p:style>
      </p:cxnSp>
      <p:sp>
        <p:nvSpPr>
          <p:cNvPr id="21" name="Rettangolo 20">
            <a:extLst>
              <a:ext uri="{FF2B5EF4-FFF2-40B4-BE49-F238E27FC236}">
                <a16:creationId xmlns:a16="http://schemas.microsoft.com/office/drawing/2014/main" id="{24A5670D-FBFA-AAD4-27AD-C9BA8AB923E7}"/>
              </a:ext>
            </a:extLst>
          </p:cNvPr>
          <p:cNvSpPr/>
          <p:nvPr/>
        </p:nvSpPr>
        <p:spPr>
          <a:xfrm>
            <a:off x="272482" y="4704567"/>
            <a:ext cx="3815244" cy="671915"/>
          </a:xfrm>
          <a:prstGeom prst="rect">
            <a:avLst/>
          </a:prstGeom>
          <a:solidFill>
            <a:srgbClr val="0070C0"/>
          </a:solidFill>
        </p:spPr>
        <p:txBody>
          <a:bodyPr wrap="square">
            <a:spAutoFit/>
          </a:bodyPr>
          <a:lstStyle/>
          <a:p>
            <a:pPr algn="ct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Shielding of cables and filtering of the control board</a:t>
            </a:r>
          </a:p>
        </p:txBody>
      </p:sp>
      <p:cxnSp>
        <p:nvCxnSpPr>
          <p:cNvPr id="22" name="Connettore 2 21">
            <a:extLst>
              <a:ext uri="{FF2B5EF4-FFF2-40B4-BE49-F238E27FC236}">
                <a16:creationId xmlns:a16="http://schemas.microsoft.com/office/drawing/2014/main" id="{2A900160-D4F9-BB2F-CC69-0193FAEB45A0}"/>
              </a:ext>
            </a:extLst>
          </p:cNvPr>
          <p:cNvCxnSpPr>
            <a:cxnSpLocks/>
            <a:endCxn id="21" idx="0"/>
          </p:cNvCxnSpPr>
          <p:nvPr/>
        </p:nvCxnSpPr>
        <p:spPr>
          <a:xfrm>
            <a:off x="2180104" y="4314144"/>
            <a:ext cx="0" cy="390423"/>
          </a:xfrm>
          <a:prstGeom prst="straightConnector1">
            <a:avLst/>
          </a:prstGeom>
          <a:ln w="28575">
            <a:tailEnd type="triangle"/>
          </a:ln>
          <a:effectLst/>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184AEAC9-9DBF-5DDB-4B7B-1AB1DA60EEE9}"/>
              </a:ext>
            </a:extLst>
          </p:cNvPr>
          <p:cNvSpPr txBox="1"/>
          <p:nvPr/>
        </p:nvSpPr>
        <p:spPr>
          <a:xfrm>
            <a:off x="4318089" y="6030614"/>
            <a:ext cx="5083981" cy="276999"/>
          </a:xfrm>
          <a:prstGeom prst="rect">
            <a:avLst/>
          </a:prstGeom>
          <a:noFill/>
        </p:spPr>
        <p:txBody>
          <a:bodyPr wrap="square" rtlCol="0">
            <a:spAutoFit/>
          </a:bodyPr>
          <a:lstStyle/>
          <a:p>
            <a:r>
              <a:rPr lang="en-US" sz="1200" i="1"/>
              <a:t>Figure 4: A) mains filter applied to USG board, B) shielding of USG cable</a:t>
            </a:r>
          </a:p>
        </p:txBody>
      </p:sp>
      <p:sp>
        <p:nvSpPr>
          <p:cNvPr id="24" name="Rettangolo 23">
            <a:extLst>
              <a:ext uri="{FF2B5EF4-FFF2-40B4-BE49-F238E27FC236}">
                <a16:creationId xmlns:a16="http://schemas.microsoft.com/office/drawing/2014/main" id="{ADEFA9C1-FDFA-1BB4-2E72-7BDDDFCEFDA6}"/>
              </a:ext>
            </a:extLst>
          </p:cNvPr>
          <p:cNvSpPr/>
          <p:nvPr/>
        </p:nvSpPr>
        <p:spPr>
          <a:xfrm>
            <a:off x="272482" y="5766905"/>
            <a:ext cx="3815244" cy="671915"/>
          </a:xfrm>
          <a:prstGeom prst="rect">
            <a:avLst/>
          </a:prstGeom>
          <a:solidFill>
            <a:srgbClr val="C00000"/>
          </a:solidFill>
        </p:spPr>
        <p:txBody>
          <a:bodyPr wrap="square">
            <a:spAutoFit/>
          </a:bodyPr>
          <a:lstStyle/>
          <a:p>
            <a:pPr algn="ct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Better behavior but the board got damaged before actual testing</a:t>
            </a:r>
          </a:p>
        </p:txBody>
      </p:sp>
      <p:cxnSp>
        <p:nvCxnSpPr>
          <p:cNvPr id="25" name="Connettore 2 24">
            <a:extLst>
              <a:ext uri="{FF2B5EF4-FFF2-40B4-BE49-F238E27FC236}">
                <a16:creationId xmlns:a16="http://schemas.microsoft.com/office/drawing/2014/main" id="{62430EFE-0CAC-AC0F-A153-3F8071F81955}"/>
              </a:ext>
            </a:extLst>
          </p:cNvPr>
          <p:cNvCxnSpPr>
            <a:cxnSpLocks/>
            <a:endCxn id="24" idx="0"/>
          </p:cNvCxnSpPr>
          <p:nvPr/>
        </p:nvCxnSpPr>
        <p:spPr>
          <a:xfrm>
            <a:off x="2180104" y="5376482"/>
            <a:ext cx="0" cy="390423"/>
          </a:xfrm>
          <a:prstGeom prst="straightConnector1">
            <a:avLst/>
          </a:prstGeom>
          <a:ln w="28575">
            <a:tailEnd type="triangle"/>
          </a:ln>
          <a:effectLst/>
        </p:spPr>
        <p:style>
          <a:lnRef idx="1">
            <a:schemeClr val="accent1"/>
          </a:lnRef>
          <a:fillRef idx="0">
            <a:schemeClr val="accent1"/>
          </a:fillRef>
          <a:effectRef idx="0">
            <a:schemeClr val="accent1"/>
          </a:effectRef>
          <a:fontRef idx="minor">
            <a:schemeClr val="tx1"/>
          </a:fontRef>
        </p:style>
      </p:cxnSp>
      <p:sp>
        <p:nvSpPr>
          <p:cNvPr id="17" name="Date Placeholder 3">
            <a:extLst>
              <a:ext uri="{FF2B5EF4-FFF2-40B4-BE49-F238E27FC236}">
                <a16:creationId xmlns:a16="http://schemas.microsoft.com/office/drawing/2014/main" id="{AB8A9EEE-93FA-46F6-AA61-B52353B00B38}"/>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a:t>18/10/2022</a:t>
            </a:r>
          </a:p>
        </p:txBody>
      </p:sp>
      <p:sp>
        <p:nvSpPr>
          <p:cNvPr id="18" name="TextBox 17">
            <a:extLst>
              <a:ext uri="{FF2B5EF4-FFF2-40B4-BE49-F238E27FC236}">
                <a16:creationId xmlns:a16="http://schemas.microsoft.com/office/drawing/2014/main" id="{5DE81334-F6F4-4B4D-8E6C-25CD31E6F737}"/>
              </a:ext>
            </a:extLst>
          </p:cNvPr>
          <p:cNvSpPr txBox="1"/>
          <p:nvPr/>
        </p:nvSpPr>
        <p:spPr>
          <a:xfrm>
            <a:off x="1631504" y="1077570"/>
            <a:ext cx="7272808" cy="584775"/>
          </a:xfrm>
          <a:prstGeom prst="rect">
            <a:avLst/>
          </a:prstGeom>
          <a:noFill/>
        </p:spPr>
        <p:txBody>
          <a:bodyPr wrap="square" rtlCol="0">
            <a:spAutoFit/>
          </a:bodyPr>
          <a:lstStyle/>
          <a:p>
            <a:pPr algn="ctr"/>
            <a:r>
              <a:rPr lang="en-US" sz="3200" b="1">
                <a:solidFill>
                  <a:srgbClr val="333F48"/>
                </a:solidFill>
                <a:cs typeface="Arial" panose="020B0604020202020204" pitchFamily="34" charset="0"/>
              </a:rPr>
              <a:t>WP4: additional tests (3 of 9)</a:t>
            </a:r>
          </a:p>
        </p:txBody>
      </p:sp>
    </p:spTree>
    <p:extLst>
      <p:ext uri="{BB962C8B-B14F-4D97-AF65-F5344CB8AC3E}">
        <p14:creationId xmlns:p14="http://schemas.microsoft.com/office/powerpoint/2010/main" val="2697264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27F0F064-E28D-41A8-BBD6-9147DCBAC44B}"/>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a:t>Express Procurement Plus – Microwaves heating of ISRU feedstock - MICROLITH</a:t>
            </a:r>
            <a:endParaRPr lang="it-IT"/>
          </a:p>
        </p:txBody>
      </p:sp>
      <p:sp>
        <p:nvSpPr>
          <p:cNvPr id="8" name="TextBox 7">
            <a:extLst>
              <a:ext uri="{FF2B5EF4-FFF2-40B4-BE49-F238E27FC236}">
                <a16:creationId xmlns:a16="http://schemas.microsoft.com/office/drawing/2014/main" id="{3F15D2E8-8DC9-4A45-A71D-6C4C1B963918}"/>
              </a:ext>
            </a:extLst>
          </p:cNvPr>
          <p:cNvSpPr txBox="1"/>
          <p:nvPr/>
        </p:nvSpPr>
        <p:spPr>
          <a:xfrm>
            <a:off x="0" y="1662345"/>
            <a:ext cx="3561360" cy="369332"/>
          </a:xfrm>
          <a:prstGeom prst="rect">
            <a:avLst/>
          </a:prstGeom>
          <a:noFill/>
        </p:spPr>
        <p:txBody>
          <a:bodyPr wrap="none" rtlCol="0">
            <a:spAutoFit/>
          </a:bodyPr>
          <a:lstStyle>
            <a:defPPr>
              <a:defRPr lang="en-US"/>
            </a:defPPr>
            <a:lvl1pPr>
              <a:defRPr b="1" i="1">
                <a:solidFill>
                  <a:srgbClr val="000066"/>
                </a:solidFill>
              </a:defRPr>
            </a:lvl1pPr>
          </a:lstStyle>
          <a:p>
            <a:r>
              <a:rPr lang="en-US"/>
              <a:t>Test at room pressure: Single stripe</a:t>
            </a:r>
          </a:p>
        </p:txBody>
      </p:sp>
      <p:sp>
        <p:nvSpPr>
          <p:cNvPr id="10" name="TextBox 9">
            <a:extLst>
              <a:ext uri="{FF2B5EF4-FFF2-40B4-BE49-F238E27FC236}">
                <a16:creationId xmlns:a16="http://schemas.microsoft.com/office/drawing/2014/main" id="{8DE7DA00-A19C-4BAB-BE56-5921BFEAEE8D}"/>
              </a:ext>
            </a:extLst>
          </p:cNvPr>
          <p:cNvSpPr txBox="1"/>
          <p:nvPr/>
        </p:nvSpPr>
        <p:spPr>
          <a:xfrm>
            <a:off x="1" y="1970121"/>
            <a:ext cx="9736852" cy="923330"/>
          </a:xfrm>
          <a:prstGeom prst="rect">
            <a:avLst/>
          </a:prstGeom>
          <a:noFill/>
        </p:spPr>
        <p:txBody>
          <a:bodyPr wrap="square">
            <a:spAutoFit/>
          </a:bodyPr>
          <a:lstStyle/>
          <a:p>
            <a:pPr algn="just"/>
            <a:r>
              <a:rPr lang="en-US" sz="1800">
                <a:effectLst/>
                <a:latin typeface="Calibri" panose="020F0502020204030204" pitchFamily="34" charset="0"/>
                <a:ea typeface="Calibri" panose="020F0502020204030204" pitchFamily="34" charset="0"/>
                <a:cs typeface="Arial" panose="020B0604020202020204" pitchFamily="34" charset="0"/>
              </a:rPr>
              <a:t>Aim to verify the capability of the process to produce larger samples, once the adhesion problems were resolved.</a:t>
            </a:r>
          </a:p>
          <a:p>
            <a:pPr algn="just"/>
            <a:r>
              <a:rPr lang="en-US" sz="1600">
                <a:effectLst/>
                <a:latin typeface="Calibri" panose="020F0502020204030204" pitchFamily="34" charset="0"/>
                <a:ea typeface="Calibri" panose="020F0502020204030204" pitchFamily="34" charset="0"/>
                <a:cs typeface="Arial" panose="020B0604020202020204" pitchFamily="34" charset="0"/>
              </a:rPr>
              <a:t>Tests fixed parameters: MM7 powder, bed-tip distance = 1 mm, forward power = 100W, line length = 10 mm.</a:t>
            </a:r>
            <a:endParaRPr lang="en-US" sz="180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Immagine 1" descr="Immagine che contiene terra, esterni&#10;&#10;Descrizione generata automaticamente">
            <a:extLst>
              <a:ext uri="{FF2B5EF4-FFF2-40B4-BE49-F238E27FC236}">
                <a16:creationId xmlns:a16="http://schemas.microsoft.com/office/drawing/2014/main" id="{47423D53-334B-9070-23FD-8E951943342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68000" y="2952000"/>
            <a:ext cx="1908000" cy="1431000"/>
          </a:xfrm>
          <a:prstGeom prst="rect">
            <a:avLst/>
          </a:prstGeom>
          <a:ln>
            <a:solidFill>
              <a:schemeClr val="tx1"/>
            </a:solidFill>
          </a:ln>
        </p:spPr>
      </p:pic>
      <p:pic>
        <p:nvPicPr>
          <p:cNvPr id="3" name="Immagine 2" descr="Immagine che contiene esterni, sabbia&#10;&#10;Descrizione generata automaticamente">
            <a:extLst>
              <a:ext uri="{FF2B5EF4-FFF2-40B4-BE49-F238E27FC236}">
                <a16:creationId xmlns:a16="http://schemas.microsoft.com/office/drawing/2014/main" id="{7BBC73A7-DA97-73A6-DB17-BE354CD79B4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1523" t="13290" r="10575" b="8808"/>
          <a:stretch/>
        </p:blipFill>
        <p:spPr>
          <a:xfrm>
            <a:off x="2088000" y="2952000"/>
            <a:ext cx="1908000" cy="1431002"/>
          </a:xfrm>
          <a:prstGeom prst="rect">
            <a:avLst/>
          </a:prstGeom>
          <a:ln>
            <a:solidFill>
              <a:schemeClr val="tx1"/>
            </a:solidFill>
          </a:ln>
        </p:spPr>
      </p:pic>
      <p:pic>
        <p:nvPicPr>
          <p:cNvPr id="4" name="Immagine 3" descr="Immagine che contiene terra, esterni, natura, sabbia&#10;&#10;Descrizione generata automaticamente">
            <a:extLst>
              <a:ext uri="{FF2B5EF4-FFF2-40B4-BE49-F238E27FC236}">
                <a16:creationId xmlns:a16="http://schemas.microsoft.com/office/drawing/2014/main" id="{169F7FD2-91CE-165B-D06B-5CF7E36BE43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4885" t="9017" r="14885" b="20752"/>
          <a:stretch/>
        </p:blipFill>
        <p:spPr>
          <a:xfrm>
            <a:off x="108000" y="2952000"/>
            <a:ext cx="1908000" cy="1431002"/>
          </a:xfrm>
          <a:prstGeom prst="rect">
            <a:avLst/>
          </a:prstGeom>
          <a:ln>
            <a:solidFill>
              <a:schemeClr val="tx1"/>
            </a:solidFill>
          </a:ln>
        </p:spPr>
      </p:pic>
      <p:pic>
        <p:nvPicPr>
          <p:cNvPr id="5" name="Immagine 4" descr="Immagine che contiene terra, esterni, spiaggia, oggetto da esterni&#10;&#10;Descrizione generata automaticamente">
            <a:extLst>
              <a:ext uri="{FF2B5EF4-FFF2-40B4-BE49-F238E27FC236}">
                <a16:creationId xmlns:a16="http://schemas.microsoft.com/office/drawing/2014/main" id="{E86FD983-87E9-5219-DA61-4FFC34B53CC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48000" y="2952000"/>
            <a:ext cx="1908000" cy="1431000"/>
          </a:xfrm>
          <a:prstGeom prst="rect">
            <a:avLst/>
          </a:prstGeom>
          <a:ln>
            <a:solidFill>
              <a:schemeClr val="tx1"/>
            </a:solidFill>
          </a:ln>
        </p:spPr>
      </p:pic>
      <p:pic>
        <p:nvPicPr>
          <p:cNvPr id="9" name="Immagine 8" descr="Immagine che contiene terra&#10;&#10;Descrizione generata automaticamente">
            <a:extLst>
              <a:ext uri="{FF2B5EF4-FFF2-40B4-BE49-F238E27FC236}">
                <a16:creationId xmlns:a16="http://schemas.microsoft.com/office/drawing/2014/main" id="{5ABF514C-7057-6696-92DE-6E870AAAC5B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28000" y="2952000"/>
            <a:ext cx="1908000" cy="1431000"/>
          </a:xfrm>
          <a:prstGeom prst="rect">
            <a:avLst/>
          </a:prstGeom>
          <a:ln>
            <a:solidFill>
              <a:schemeClr val="tx1"/>
            </a:solidFill>
          </a:ln>
        </p:spPr>
      </p:pic>
      <p:pic>
        <p:nvPicPr>
          <p:cNvPr id="11" name="Immagine 10" descr="Immagine che contiene insetto&#10;&#10;Descrizione generata automaticamente">
            <a:extLst>
              <a:ext uri="{FF2B5EF4-FFF2-40B4-BE49-F238E27FC236}">
                <a16:creationId xmlns:a16="http://schemas.microsoft.com/office/drawing/2014/main" id="{E426FCF5-853F-FDFA-D527-774BBC64EB5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068000" y="4464000"/>
            <a:ext cx="1908000" cy="1431000"/>
          </a:xfrm>
          <a:prstGeom prst="rect">
            <a:avLst/>
          </a:prstGeom>
          <a:ln>
            <a:solidFill>
              <a:schemeClr val="tx1"/>
            </a:solidFill>
          </a:ln>
        </p:spPr>
      </p:pic>
      <p:pic>
        <p:nvPicPr>
          <p:cNvPr id="13" name="Immagine 12">
            <a:extLst>
              <a:ext uri="{FF2B5EF4-FFF2-40B4-BE49-F238E27FC236}">
                <a16:creationId xmlns:a16="http://schemas.microsoft.com/office/drawing/2014/main" id="{B48F250D-2DE4-6B3D-C2B8-C71F0A87765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088000" y="4464000"/>
            <a:ext cx="1908000" cy="1431001"/>
          </a:xfrm>
          <a:prstGeom prst="rect">
            <a:avLst/>
          </a:prstGeom>
          <a:ln>
            <a:solidFill>
              <a:schemeClr val="tx1"/>
            </a:solidFill>
          </a:ln>
        </p:spPr>
      </p:pic>
      <p:pic>
        <p:nvPicPr>
          <p:cNvPr id="14" name="Immagine 13">
            <a:extLst>
              <a:ext uri="{FF2B5EF4-FFF2-40B4-BE49-F238E27FC236}">
                <a16:creationId xmlns:a16="http://schemas.microsoft.com/office/drawing/2014/main" id="{957F459E-050B-3138-758F-297AD8D354FA}"/>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8000" y="4464000"/>
            <a:ext cx="1908000" cy="1431000"/>
          </a:xfrm>
          <a:prstGeom prst="rect">
            <a:avLst/>
          </a:prstGeom>
          <a:ln>
            <a:solidFill>
              <a:schemeClr val="tx1"/>
            </a:solidFill>
          </a:ln>
        </p:spPr>
      </p:pic>
      <p:pic>
        <p:nvPicPr>
          <p:cNvPr id="16" name="Immagine 15">
            <a:extLst>
              <a:ext uri="{FF2B5EF4-FFF2-40B4-BE49-F238E27FC236}">
                <a16:creationId xmlns:a16="http://schemas.microsoft.com/office/drawing/2014/main" id="{A5078E50-AAD8-FF82-7055-95EA67355E6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048000" y="4464000"/>
            <a:ext cx="1908000" cy="1431000"/>
          </a:xfrm>
          <a:prstGeom prst="rect">
            <a:avLst/>
          </a:prstGeom>
          <a:ln>
            <a:solidFill>
              <a:schemeClr val="tx1"/>
            </a:solidFill>
          </a:ln>
        </p:spPr>
      </p:pic>
      <p:pic>
        <p:nvPicPr>
          <p:cNvPr id="17" name="Immagine 16" descr="Immagine che contiene pianta&#10;&#10;Descrizione generata automaticamente">
            <a:extLst>
              <a:ext uri="{FF2B5EF4-FFF2-40B4-BE49-F238E27FC236}">
                <a16:creationId xmlns:a16="http://schemas.microsoft.com/office/drawing/2014/main" id="{FC8A2E9D-F80A-F1D1-22E1-BE4571DAA5A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028000" y="4464000"/>
            <a:ext cx="1908000" cy="1431000"/>
          </a:xfrm>
          <a:prstGeom prst="rect">
            <a:avLst/>
          </a:prstGeom>
          <a:ln>
            <a:solidFill>
              <a:schemeClr val="tx1"/>
            </a:solidFill>
          </a:ln>
        </p:spPr>
      </p:pic>
      <p:sp>
        <p:nvSpPr>
          <p:cNvPr id="18" name="CasellaDiTesto 17">
            <a:extLst>
              <a:ext uri="{FF2B5EF4-FFF2-40B4-BE49-F238E27FC236}">
                <a16:creationId xmlns:a16="http://schemas.microsoft.com/office/drawing/2014/main" id="{006898C3-5DA7-802B-6ECC-3993080F6D2B}"/>
              </a:ext>
            </a:extLst>
          </p:cNvPr>
          <p:cNvSpPr txBox="1"/>
          <p:nvPr/>
        </p:nvSpPr>
        <p:spPr>
          <a:xfrm>
            <a:off x="2474154" y="6225151"/>
            <a:ext cx="5083981" cy="276999"/>
          </a:xfrm>
          <a:prstGeom prst="rect">
            <a:avLst/>
          </a:prstGeom>
          <a:noFill/>
        </p:spPr>
        <p:txBody>
          <a:bodyPr wrap="square" rtlCol="0">
            <a:spAutoFit/>
          </a:bodyPr>
          <a:lstStyle/>
          <a:p>
            <a:r>
              <a:rPr lang="en-US" sz="1200" i="1"/>
              <a:t>Figure 5: Stripes of molten regolith obtained by different scanning speed.</a:t>
            </a:r>
          </a:p>
        </p:txBody>
      </p:sp>
      <p:sp>
        <p:nvSpPr>
          <p:cNvPr id="19" name="CasellaDiTesto 18">
            <a:extLst>
              <a:ext uri="{FF2B5EF4-FFF2-40B4-BE49-F238E27FC236}">
                <a16:creationId xmlns:a16="http://schemas.microsoft.com/office/drawing/2014/main" id="{7436D3D1-AB31-08DB-0B2A-05384D202155}"/>
              </a:ext>
            </a:extLst>
          </p:cNvPr>
          <p:cNvSpPr txBox="1"/>
          <p:nvPr/>
        </p:nvSpPr>
        <p:spPr>
          <a:xfrm>
            <a:off x="108000" y="2950859"/>
            <a:ext cx="261257" cy="369332"/>
          </a:xfrm>
          <a:prstGeom prst="rect">
            <a:avLst/>
          </a:prstGeom>
          <a:noFill/>
        </p:spPr>
        <p:txBody>
          <a:bodyPr wrap="square" rtlCol="0">
            <a:spAutoFit/>
          </a:bodyPr>
          <a:lstStyle/>
          <a:p>
            <a:r>
              <a:rPr lang="it-IT"/>
              <a:t>A</a:t>
            </a:r>
          </a:p>
        </p:txBody>
      </p:sp>
      <p:sp>
        <p:nvSpPr>
          <p:cNvPr id="20" name="CasellaDiTesto 19">
            <a:extLst>
              <a:ext uri="{FF2B5EF4-FFF2-40B4-BE49-F238E27FC236}">
                <a16:creationId xmlns:a16="http://schemas.microsoft.com/office/drawing/2014/main" id="{05328924-5362-070D-D9EF-14C9E4F38258}"/>
              </a:ext>
            </a:extLst>
          </p:cNvPr>
          <p:cNvSpPr txBox="1"/>
          <p:nvPr/>
        </p:nvSpPr>
        <p:spPr>
          <a:xfrm>
            <a:off x="108000" y="4464000"/>
            <a:ext cx="261257" cy="369332"/>
          </a:xfrm>
          <a:prstGeom prst="rect">
            <a:avLst/>
          </a:prstGeom>
          <a:noFill/>
        </p:spPr>
        <p:txBody>
          <a:bodyPr wrap="square" rtlCol="0">
            <a:spAutoFit/>
          </a:bodyPr>
          <a:lstStyle/>
          <a:p>
            <a:r>
              <a:rPr lang="it-IT"/>
              <a:t>B</a:t>
            </a:r>
          </a:p>
        </p:txBody>
      </p:sp>
      <p:sp>
        <p:nvSpPr>
          <p:cNvPr id="21" name="CasellaDiTesto 20">
            <a:extLst>
              <a:ext uri="{FF2B5EF4-FFF2-40B4-BE49-F238E27FC236}">
                <a16:creationId xmlns:a16="http://schemas.microsoft.com/office/drawing/2014/main" id="{78A8D102-A135-4BE3-ED6F-3E22A43516E4}"/>
              </a:ext>
            </a:extLst>
          </p:cNvPr>
          <p:cNvSpPr txBox="1"/>
          <p:nvPr/>
        </p:nvSpPr>
        <p:spPr>
          <a:xfrm>
            <a:off x="2088000" y="2952000"/>
            <a:ext cx="261257" cy="369332"/>
          </a:xfrm>
          <a:prstGeom prst="rect">
            <a:avLst/>
          </a:prstGeom>
          <a:noFill/>
        </p:spPr>
        <p:txBody>
          <a:bodyPr wrap="square" rtlCol="0">
            <a:spAutoFit/>
          </a:bodyPr>
          <a:lstStyle/>
          <a:p>
            <a:r>
              <a:rPr lang="it-IT"/>
              <a:t>C</a:t>
            </a:r>
          </a:p>
        </p:txBody>
      </p:sp>
      <p:sp>
        <p:nvSpPr>
          <p:cNvPr id="22" name="CasellaDiTesto 21">
            <a:extLst>
              <a:ext uri="{FF2B5EF4-FFF2-40B4-BE49-F238E27FC236}">
                <a16:creationId xmlns:a16="http://schemas.microsoft.com/office/drawing/2014/main" id="{C0EE01F1-46C4-5B0C-FA62-6EE3FF30A2A2}"/>
              </a:ext>
            </a:extLst>
          </p:cNvPr>
          <p:cNvSpPr txBox="1"/>
          <p:nvPr/>
        </p:nvSpPr>
        <p:spPr>
          <a:xfrm>
            <a:off x="4068000" y="2952000"/>
            <a:ext cx="261257" cy="369332"/>
          </a:xfrm>
          <a:prstGeom prst="rect">
            <a:avLst/>
          </a:prstGeom>
          <a:noFill/>
        </p:spPr>
        <p:txBody>
          <a:bodyPr wrap="square" rtlCol="0">
            <a:spAutoFit/>
          </a:bodyPr>
          <a:lstStyle/>
          <a:p>
            <a:r>
              <a:rPr lang="it-IT"/>
              <a:t>E</a:t>
            </a:r>
          </a:p>
        </p:txBody>
      </p:sp>
      <p:sp>
        <p:nvSpPr>
          <p:cNvPr id="23" name="CasellaDiTesto 22">
            <a:extLst>
              <a:ext uri="{FF2B5EF4-FFF2-40B4-BE49-F238E27FC236}">
                <a16:creationId xmlns:a16="http://schemas.microsoft.com/office/drawing/2014/main" id="{F4B360F1-6DD9-EE47-2306-354F5A6EBACD}"/>
              </a:ext>
            </a:extLst>
          </p:cNvPr>
          <p:cNvSpPr txBox="1"/>
          <p:nvPr/>
        </p:nvSpPr>
        <p:spPr>
          <a:xfrm>
            <a:off x="6048000" y="2952000"/>
            <a:ext cx="261257" cy="369332"/>
          </a:xfrm>
          <a:prstGeom prst="rect">
            <a:avLst/>
          </a:prstGeom>
          <a:noFill/>
        </p:spPr>
        <p:txBody>
          <a:bodyPr wrap="square" rtlCol="0">
            <a:spAutoFit/>
          </a:bodyPr>
          <a:lstStyle/>
          <a:p>
            <a:r>
              <a:rPr lang="it-IT"/>
              <a:t>G</a:t>
            </a:r>
          </a:p>
        </p:txBody>
      </p:sp>
      <p:sp>
        <p:nvSpPr>
          <p:cNvPr id="24" name="CasellaDiTesto 23">
            <a:extLst>
              <a:ext uri="{FF2B5EF4-FFF2-40B4-BE49-F238E27FC236}">
                <a16:creationId xmlns:a16="http://schemas.microsoft.com/office/drawing/2014/main" id="{2F2D7DDB-5519-DEEC-2E26-C4D736B67EE3}"/>
              </a:ext>
            </a:extLst>
          </p:cNvPr>
          <p:cNvSpPr txBox="1"/>
          <p:nvPr/>
        </p:nvSpPr>
        <p:spPr>
          <a:xfrm>
            <a:off x="8028000" y="2952000"/>
            <a:ext cx="261257" cy="369332"/>
          </a:xfrm>
          <a:prstGeom prst="rect">
            <a:avLst/>
          </a:prstGeom>
          <a:noFill/>
        </p:spPr>
        <p:txBody>
          <a:bodyPr wrap="square" rtlCol="0">
            <a:spAutoFit/>
          </a:bodyPr>
          <a:lstStyle/>
          <a:p>
            <a:r>
              <a:rPr lang="it-IT"/>
              <a:t>I</a:t>
            </a:r>
          </a:p>
        </p:txBody>
      </p:sp>
      <p:sp>
        <p:nvSpPr>
          <p:cNvPr id="25" name="CasellaDiTesto 24">
            <a:extLst>
              <a:ext uri="{FF2B5EF4-FFF2-40B4-BE49-F238E27FC236}">
                <a16:creationId xmlns:a16="http://schemas.microsoft.com/office/drawing/2014/main" id="{BF546D97-BBD2-41F6-9536-80CB1E4BBC28}"/>
              </a:ext>
            </a:extLst>
          </p:cNvPr>
          <p:cNvSpPr txBox="1"/>
          <p:nvPr/>
        </p:nvSpPr>
        <p:spPr>
          <a:xfrm>
            <a:off x="2088000" y="4464000"/>
            <a:ext cx="261257" cy="369332"/>
          </a:xfrm>
          <a:prstGeom prst="rect">
            <a:avLst/>
          </a:prstGeom>
          <a:noFill/>
        </p:spPr>
        <p:txBody>
          <a:bodyPr wrap="square" rtlCol="0">
            <a:spAutoFit/>
          </a:bodyPr>
          <a:lstStyle/>
          <a:p>
            <a:r>
              <a:rPr lang="it-IT"/>
              <a:t>D</a:t>
            </a:r>
          </a:p>
        </p:txBody>
      </p:sp>
      <p:sp>
        <p:nvSpPr>
          <p:cNvPr id="26" name="CasellaDiTesto 25">
            <a:extLst>
              <a:ext uri="{FF2B5EF4-FFF2-40B4-BE49-F238E27FC236}">
                <a16:creationId xmlns:a16="http://schemas.microsoft.com/office/drawing/2014/main" id="{CA808301-95F8-A09A-31DC-C96FBD57B905}"/>
              </a:ext>
            </a:extLst>
          </p:cNvPr>
          <p:cNvSpPr txBox="1"/>
          <p:nvPr/>
        </p:nvSpPr>
        <p:spPr>
          <a:xfrm>
            <a:off x="4068000" y="4464000"/>
            <a:ext cx="261257" cy="369332"/>
          </a:xfrm>
          <a:prstGeom prst="rect">
            <a:avLst/>
          </a:prstGeom>
          <a:noFill/>
        </p:spPr>
        <p:txBody>
          <a:bodyPr wrap="square" rtlCol="0">
            <a:spAutoFit/>
          </a:bodyPr>
          <a:lstStyle/>
          <a:p>
            <a:r>
              <a:rPr lang="it-IT"/>
              <a:t>F</a:t>
            </a:r>
          </a:p>
        </p:txBody>
      </p:sp>
      <p:sp>
        <p:nvSpPr>
          <p:cNvPr id="27" name="CasellaDiTesto 26">
            <a:extLst>
              <a:ext uri="{FF2B5EF4-FFF2-40B4-BE49-F238E27FC236}">
                <a16:creationId xmlns:a16="http://schemas.microsoft.com/office/drawing/2014/main" id="{A640AE17-3A1F-C655-C071-8E6F299134EE}"/>
              </a:ext>
            </a:extLst>
          </p:cNvPr>
          <p:cNvSpPr txBox="1"/>
          <p:nvPr/>
        </p:nvSpPr>
        <p:spPr>
          <a:xfrm>
            <a:off x="6048000" y="4464000"/>
            <a:ext cx="261257" cy="369332"/>
          </a:xfrm>
          <a:prstGeom prst="rect">
            <a:avLst/>
          </a:prstGeom>
          <a:noFill/>
        </p:spPr>
        <p:txBody>
          <a:bodyPr wrap="square" rtlCol="0">
            <a:spAutoFit/>
          </a:bodyPr>
          <a:lstStyle/>
          <a:p>
            <a:r>
              <a:rPr lang="it-IT"/>
              <a:t>H</a:t>
            </a:r>
          </a:p>
        </p:txBody>
      </p:sp>
      <p:sp>
        <p:nvSpPr>
          <p:cNvPr id="28" name="CasellaDiTesto 27">
            <a:extLst>
              <a:ext uri="{FF2B5EF4-FFF2-40B4-BE49-F238E27FC236}">
                <a16:creationId xmlns:a16="http://schemas.microsoft.com/office/drawing/2014/main" id="{235CAE02-EA49-70A4-7DB1-9E5AFE833523}"/>
              </a:ext>
            </a:extLst>
          </p:cNvPr>
          <p:cNvSpPr txBox="1"/>
          <p:nvPr/>
        </p:nvSpPr>
        <p:spPr>
          <a:xfrm>
            <a:off x="8028000" y="4464000"/>
            <a:ext cx="261257" cy="369332"/>
          </a:xfrm>
          <a:prstGeom prst="rect">
            <a:avLst/>
          </a:prstGeom>
          <a:noFill/>
        </p:spPr>
        <p:txBody>
          <a:bodyPr wrap="square" rtlCol="0">
            <a:spAutoFit/>
          </a:bodyPr>
          <a:lstStyle/>
          <a:p>
            <a:r>
              <a:rPr lang="it-IT"/>
              <a:t>J</a:t>
            </a:r>
          </a:p>
        </p:txBody>
      </p:sp>
      <p:sp>
        <p:nvSpPr>
          <p:cNvPr id="29" name="TextBox 9">
            <a:extLst>
              <a:ext uri="{FF2B5EF4-FFF2-40B4-BE49-F238E27FC236}">
                <a16:creationId xmlns:a16="http://schemas.microsoft.com/office/drawing/2014/main" id="{275A4658-89EE-80A1-13A0-0D1BAAE76C00}"/>
              </a:ext>
            </a:extLst>
          </p:cNvPr>
          <p:cNvSpPr txBox="1"/>
          <p:nvPr/>
        </p:nvSpPr>
        <p:spPr>
          <a:xfrm>
            <a:off x="102144" y="5873314"/>
            <a:ext cx="1907999" cy="369332"/>
          </a:xfrm>
          <a:prstGeom prst="rect">
            <a:avLst/>
          </a:prstGeom>
          <a:noFill/>
        </p:spPr>
        <p:txBody>
          <a:bodyPr wrap="square">
            <a:spAutoFit/>
          </a:bodyPr>
          <a:lstStyle/>
          <a:p>
            <a:pPr algn="ctr"/>
            <a:r>
              <a:rPr lang="en-US">
                <a:latin typeface="Calibri" panose="020F0502020204030204" pitchFamily="34" charset="0"/>
                <a:ea typeface="Calibri" panose="020F0502020204030204" pitchFamily="34" charset="0"/>
                <a:cs typeface="Arial" panose="020B0604020202020204" pitchFamily="34" charset="0"/>
              </a:rPr>
              <a:t>100</a:t>
            </a:r>
            <a:r>
              <a:rPr lang="en-US" sz="1800">
                <a:effectLst/>
                <a:latin typeface="Calibri" panose="020F0502020204030204" pitchFamily="34" charset="0"/>
                <a:ea typeface="Calibri" panose="020F0502020204030204" pitchFamily="34" charset="0"/>
                <a:cs typeface="Arial" panose="020B0604020202020204" pitchFamily="34" charset="0"/>
              </a:rPr>
              <a:t> mm/min</a:t>
            </a:r>
          </a:p>
        </p:txBody>
      </p:sp>
      <p:sp>
        <p:nvSpPr>
          <p:cNvPr id="30" name="TextBox 9">
            <a:extLst>
              <a:ext uri="{FF2B5EF4-FFF2-40B4-BE49-F238E27FC236}">
                <a16:creationId xmlns:a16="http://schemas.microsoft.com/office/drawing/2014/main" id="{DE654C7D-DCAD-4AA8-D321-184AD1BF1CAC}"/>
              </a:ext>
            </a:extLst>
          </p:cNvPr>
          <p:cNvSpPr txBox="1"/>
          <p:nvPr/>
        </p:nvSpPr>
        <p:spPr>
          <a:xfrm>
            <a:off x="2367099" y="5873314"/>
            <a:ext cx="1434093" cy="369332"/>
          </a:xfrm>
          <a:prstGeom prst="rect">
            <a:avLst/>
          </a:prstGeom>
          <a:noFill/>
        </p:spPr>
        <p:txBody>
          <a:bodyPr wrap="square">
            <a:spAutoFit/>
          </a:bodyPr>
          <a:lstStyle/>
          <a:p>
            <a:pPr algn="ctr"/>
            <a:r>
              <a:rPr lang="en-US" sz="1800">
                <a:effectLst/>
                <a:latin typeface="Calibri" panose="020F0502020204030204" pitchFamily="34" charset="0"/>
                <a:ea typeface="Calibri" panose="020F0502020204030204" pitchFamily="34" charset="0"/>
                <a:cs typeface="Arial" panose="020B0604020202020204" pitchFamily="34" charset="0"/>
              </a:rPr>
              <a:t>50 mm/min</a:t>
            </a:r>
          </a:p>
        </p:txBody>
      </p:sp>
      <p:sp>
        <p:nvSpPr>
          <p:cNvPr id="31" name="TextBox 9">
            <a:extLst>
              <a:ext uri="{FF2B5EF4-FFF2-40B4-BE49-F238E27FC236}">
                <a16:creationId xmlns:a16="http://schemas.microsoft.com/office/drawing/2014/main" id="{CEE9BB0F-3F91-961C-B02D-5CAB34CD915F}"/>
              </a:ext>
            </a:extLst>
          </p:cNvPr>
          <p:cNvSpPr txBox="1"/>
          <p:nvPr/>
        </p:nvSpPr>
        <p:spPr>
          <a:xfrm>
            <a:off x="4323400" y="5868303"/>
            <a:ext cx="1434092" cy="369332"/>
          </a:xfrm>
          <a:prstGeom prst="rect">
            <a:avLst/>
          </a:prstGeom>
          <a:noFill/>
        </p:spPr>
        <p:txBody>
          <a:bodyPr wrap="square">
            <a:spAutoFit/>
          </a:bodyPr>
          <a:lstStyle/>
          <a:p>
            <a:pPr algn="ctr"/>
            <a:r>
              <a:rPr lang="en-US">
                <a:latin typeface="Calibri" panose="020F0502020204030204" pitchFamily="34" charset="0"/>
                <a:ea typeface="Calibri" panose="020F0502020204030204" pitchFamily="34" charset="0"/>
                <a:cs typeface="Arial" panose="020B0604020202020204" pitchFamily="34" charset="0"/>
              </a:rPr>
              <a:t>5</a:t>
            </a:r>
            <a:r>
              <a:rPr lang="en-US" sz="1800">
                <a:effectLst/>
                <a:latin typeface="Calibri" panose="020F0502020204030204" pitchFamily="34" charset="0"/>
                <a:ea typeface="Calibri" panose="020F0502020204030204" pitchFamily="34" charset="0"/>
                <a:cs typeface="Arial" panose="020B0604020202020204" pitchFamily="34" charset="0"/>
              </a:rPr>
              <a:t> mm/min</a:t>
            </a:r>
          </a:p>
        </p:txBody>
      </p:sp>
      <p:sp>
        <p:nvSpPr>
          <p:cNvPr id="32" name="TextBox 9">
            <a:extLst>
              <a:ext uri="{FF2B5EF4-FFF2-40B4-BE49-F238E27FC236}">
                <a16:creationId xmlns:a16="http://schemas.microsoft.com/office/drawing/2014/main" id="{9A6FA644-53D0-2DB5-0832-78F909C8D2C7}"/>
              </a:ext>
            </a:extLst>
          </p:cNvPr>
          <p:cNvSpPr txBox="1"/>
          <p:nvPr/>
        </p:nvSpPr>
        <p:spPr>
          <a:xfrm>
            <a:off x="6303399" y="5868303"/>
            <a:ext cx="1434092" cy="369332"/>
          </a:xfrm>
          <a:prstGeom prst="rect">
            <a:avLst/>
          </a:prstGeom>
          <a:noFill/>
        </p:spPr>
        <p:txBody>
          <a:bodyPr wrap="square">
            <a:spAutoFit/>
          </a:bodyPr>
          <a:lstStyle/>
          <a:p>
            <a:pPr algn="ctr"/>
            <a:r>
              <a:rPr lang="en-US">
                <a:latin typeface="Calibri" panose="020F0502020204030204" pitchFamily="34" charset="0"/>
                <a:ea typeface="Calibri" panose="020F0502020204030204" pitchFamily="34" charset="0"/>
                <a:cs typeface="Arial" panose="020B0604020202020204" pitchFamily="34" charset="0"/>
              </a:rPr>
              <a:t>2.3</a:t>
            </a:r>
            <a:r>
              <a:rPr lang="en-US" sz="1800">
                <a:effectLst/>
                <a:latin typeface="Calibri" panose="020F0502020204030204" pitchFamily="34" charset="0"/>
                <a:ea typeface="Calibri" panose="020F0502020204030204" pitchFamily="34" charset="0"/>
                <a:cs typeface="Arial" panose="020B0604020202020204" pitchFamily="34" charset="0"/>
              </a:rPr>
              <a:t> mm/min</a:t>
            </a:r>
          </a:p>
        </p:txBody>
      </p:sp>
      <p:sp>
        <p:nvSpPr>
          <p:cNvPr id="33" name="TextBox 9">
            <a:extLst>
              <a:ext uri="{FF2B5EF4-FFF2-40B4-BE49-F238E27FC236}">
                <a16:creationId xmlns:a16="http://schemas.microsoft.com/office/drawing/2014/main" id="{2257AABE-7719-4EA4-BB6D-D1A92B137D65}"/>
              </a:ext>
            </a:extLst>
          </p:cNvPr>
          <p:cNvSpPr txBox="1"/>
          <p:nvPr/>
        </p:nvSpPr>
        <p:spPr>
          <a:xfrm>
            <a:off x="8022141" y="5868303"/>
            <a:ext cx="1980004" cy="646331"/>
          </a:xfrm>
          <a:prstGeom prst="rect">
            <a:avLst/>
          </a:prstGeom>
          <a:noFill/>
        </p:spPr>
        <p:txBody>
          <a:bodyPr wrap="square">
            <a:spAutoFit/>
          </a:bodyPr>
          <a:lstStyle/>
          <a:p>
            <a:pPr algn="ctr"/>
            <a:r>
              <a:rPr lang="en-US" sz="1800">
                <a:effectLst/>
                <a:latin typeface="Calibri" panose="020F0502020204030204" pitchFamily="34" charset="0"/>
                <a:ea typeface="Calibri" panose="020F0502020204030204" pitchFamily="34" charset="0"/>
                <a:cs typeface="Arial" panose="020B0604020202020204" pitchFamily="34" charset="0"/>
              </a:rPr>
              <a:t>2.3 mm/min</a:t>
            </a:r>
          </a:p>
          <a:p>
            <a:pPr algn="ctr"/>
            <a:r>
              <a:rPr lang="en-US">
                <a:latin typeface="Calibri" panose="020F0502020204030204" pitchFamily="34" charset="0"/>
                <a:ea typeface="Calibri" panose="020F0502020204030204" pitchFamily="34" charset="0"/>
                <a:cs typeface="Arial" panose="020B0604020202020204" pitchFamily="34" charset="0"/>
              </a:rPr>
              <a:t>(20 mm stripe)</a:t>
            </a:r>
            <a:endParaRPr lang="en-US" sz="1800">
              <a:effectLst/>
              <a:latin typeface="Calibri" panose="020F0502020204030204" pitchFamily="34" charset="0"/>
              <a:ea typeface="Calibri" panose="020F0502020204030204" pitchFamily="34" charset="0"/>
              <a:cs typeface="Arial" panose="020B0604020202020204" pitchFamily="34" charset="0"/>
            </a:endParaRPr>
          </a:p>
        </p:txBody>
      </p:sp>
      <p:sp>
        <p:nvSpPr>
          <p:cNvPr id="34" name="Date Placeholder 3">
            <a:extLst>
              <a:ext uri="{FF2B5EF4-FFF2-40B4-BE49-F238E27FC236}">
                <a16:creationId xmlns:a16="http://schemas.microsoft.com/office/drawing/2014/main" id="{DFBECD0E-4087-41D4-8F70-DDB7024D9F2A}"/>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a:t>18/10/2022</a:t>
            </a:r>
          </a:p>
        </p:txBody>
      </p:sp>
      <p:sp>
        <p:nvSpPr>
          <p:cNvPr id="35" name="TextBox 34">
            <a:extLst>
              <a:ext uri="{FF2B5EF4-FFF2-40B4-BE49-F238E27FC236}">
                <a16:creationId xmlns:a16="http://schemas.microsoft.com/office/drawing/2014/main" id="{B8059A50-2BC3-40EC-9E60-4AD4DF1CAF9F}"/>
              </a:ext>
            </a:extLst>
          </p:cNvPr>
          <p:cNvSpPr txBox="1"/>
          <p:nvPr/>
        </p:nvSpPr>
        <p:spPr>
          <a:xfrm>
            <a:off x="1631504" y="1077570"/>
            <a:ext cx="7272808" cy="584775"/>
          </a:xfrm>
          <a:prstGeom prst="rect">
            <a:avLst/>
          </a:prstGeom>
          <a:noFill/>
        </p:spPr>
        <p:txBody>
          <a:bodyPr wrap="square" rtlCol="0">
            <a:spAutoFit/>
          </a:bodyPr>
          <a:lstStyle/>
          <a:p>
            <a:pPr algn="ctr"/>
            <a:r>
              <a:rPr lang="en-US" sz="3200" b="1">
                <a:solidFill>
                  <a:srgbClr val="333F48"/>
                </a:solidFill>
                <a:cs typeface="Arial" panose="020B0604020202020204" pitchFamily="34" charset="0"/>
              </a:rPr>
              <a:t>WP4: additional tests (4 of 9)</a:t>
            </a:r>
          </a:p>
        </p:txBody>
      </p:sp>
    </p:spTree>
    <p:extLst>
      <p:ext uri="{BB962C8B-B14F-4D97-AF65-F5344CB8AC3E}">
        <p14:creationId xmlns:p14="http://schemas.microsoft.com/office/powerpoint/2010/main" val="1015228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27F0F064-E28D-41A8-BBD6-9147DCBAC44B}"/>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a:t>Express Procurement Plus – Microwaves heating of ISRU feedstock - MICROLITH</a:t>
            </a:r>
            <a:endParaRPr lang="it-IT"/>
          </a:p>
        </p:txBody>
      </p:sp>
      <p:sp>
        <p:nvSpPr>
          <p:cNvPr id="8" name="TextBox 7">
            <a:extLst>
              <a:ext uri="{FF2B5EF4-FFF2-40B4-BE49-F238E27FC236}">
                <a16:creationId xmlns:a16="http://schemas.microsoft.com/office/drawing/2014/main" id="{3F15D2E8-8DC9-4A45-A71D-6C4C1B963918}"/>
              </a:ext>
            </a:extLst>
          </p:cNvPr>
          <p:cNvSpPr txBox="1"/>
          <p:nvPr/>
        </p:nvSpPr>
        <p:spPr>
          <a:xfrm>
            <a:off x="0" y="1662345"/>
            <a:ext cx="3864841" cy="369332"/>
          </a:xfrm>
          <a:prstGeom prst="rect">
            <a:avLst/>
          </a:prstGeom>
          <a:noFill/>
        </p:spPr>
        <p:txBody>
          <a:bodyPr wrap="none" rtlCol="0">
            <a:spAutoFit/>
          </a:bodyPr>
          <a:lstStyle>
            <a:defPPr>
              <a:defRPr lang="en-US"/>
            </a:defPPr>
            <a:lvl1pPr>
              <a:defRPr b="1" i="1">
                <a:solidFill>
                  <a:srgbClr val="000066"/>
                </a:solidFill>
              </a:defRPr>
            </a:lvl1pPr>
          </a:lstStyle>
          <a:p>
            <a:r>
              <a:rPr lang="en-US"/>
              <a:t>Test at room pressure: Multiple stripes</a:t>
            </a:r>
          </a:p>
        </p:txBody>
      </p:sp>
      <p:sp>
        <p:nvSpPr>
          <p:cNvPr id="10" name="TextBox 9">
            <a:extLst>
              <a:ext uri="{FF2B5EF4-FFF2-40B4-BE49-F238E27FC236}">
                <a16:creationId xmlns:a16="http://schemas.microsoft.com/office/drawing/2014/main" id="{8DE7DA00-A19C-4BAB-BE56-5921BFEAEE8D}"/>
              </a:ext>
            </a:extLst>
          </p:cNvPr>
          <p:cNvSpPr txBox="1"/>
          <p:nvPr/>
        </p:nvSpPr>
        <p:spPr>
          <a:xfrm>
            <a:off x="1" y="1970121"/>
            <a:ext cx="9907674" cy="646331"/>
          </a:xfrm>
          <a:prstGeom prst="rect">
            <a:avLst/>
          </a:prstGeom>
          <a:noFill/>
        </p:spPr>
        <p:txBody>
          <a:bodyPr wrap="square">
            <a:spAutoFit/>
          </a:bodyPr>
          <a:lstStyle/>
          <a:p>
            <a:pPr algn="just"/>
            <a:r>
              <a:rPr lang="en-US">
                <a:effectLst/>
                <a:latin typeface="Calibri" panose="020F0502020204030204" pitchFamily="34" charset="0"/>
                <a:ea typeface="Calibri" panose="020F0502020204030204" pitchFamily="34" charset="0"/>
                <a:cs typeface="Arial" panose="020B0604020202020204" pitchFamily="34" charset="0"/>
              </a:rPr>
              <a:t>Stripe sintering was extended by adopting a more sophisticated tool path.</a:t>
            </a:r>
          </a:p>
          <a:p>
            <a:pPr algn="just"/>
            <a:r>
              <a:rPr lang="en-US">
                <a:effectLst/>
                <a:latin typeface="Calibri" panose="020F0502020204030204" pitchFamily="34" charset="0"/>
                <a:ea typeface="Calibri" panose="020F0502020204030204" pitchFamily="34" charset="0"/>
                <a:cs typeface="Arial" panose="020B0604020202020204" pitchFamily="34" charset="0"/>
              </a:rPr>
              <a:t>Tests fixed parameters: MM6 powder, bed-tip distance = 1 mm, forward power = 120W.</a:t>
            </a:r>
          </a:p>
        </p:txBody>
      </p:sp>
      <p:pic>
        <p:nvPicPr>
          <p:cNvPr id="3" name="Immagine 2">
            <a:extLst>
              <a:ext uri="{FF2B5EF4-FFF2-40B4-BE49-F238E27FC236}">
                <a16:creationId xmlns:a16="http://schemas.microsoft.com/office/drawing/2014/main" id="{43DD049E-D30C-0F91-3671-7F02D3314E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56107" y="4047448"/>
            <a:ext cx="6381162" cy="2229457"/>
          </a:xfrm>
          <a:prstGeom prst="rect">
            <a:avLst/>
          </a:prstGeom>
        </p:spPr>
      </p:pic>
      <p:sp>
        <p:nvSpPr>
          <p:cNvPr id="11" name="Rettangolo 10">
            <a:extLst>
              <a:ext uri="{FF2B5EF4-FFF2-40B4-BE49-F238E27FC236}">
                <a16:creationId xmlns:a16="http://schemas.microsoft.com/office/drawing/2014/main" id="{EC890A8D-6ABC-9532-3BBF-694C3F28EE14}"/>
              </a:ext>
            </a:extLst>
          </p:cNvPr>
          <p:cNvSpPr/>
          <p:nvPr/>
        </p:nvSpPr>
        <p:spPr>
          <a:xfrm>
            <a:off x="356294" y="2810553"/>
            <a:ext cx="1772522" cy="375552"/>
          </a:xfrm>
          <a:prstGeom prst="rect">
            <a:avLst/>
          </a:prstGeom>
          <a:solidFill>
            <a:srgbClr val="0070C0"/>
          </a:solidFill>
        </p:spPr>
        <p:txBody>
          <a:bodyPr wrap="square">
            <a:spAutoFit/>
          </a:bodyPr>
          <a:lstStyle/>
          <a:p>
            <a:pPr algn="ct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First attempt</a:t>
            </a:r>
          </a:p>
        </p:txBody>
      </p:sp>
      <p:cxnSp>
        <p:nvCxnSpPr>
          <p:cNvPr id="14" name="Connettore 2 13">
            <a:extLst>
              <a:ext uri="{FF2B5EF4-FFF2-40B4-BE49-F238E27FC236}">
                <a16:creationId xmlns:a16="http://schemas.microsoft.com/office/drawing/2014/main" id="{5A824537-74DF-7B3D-85C9-E13E6FE6AEA9}"/>
              </a:ext>
            </a:extLst>
          </p:cNvPr>
          <p:cNvCxnSpPr>
            <a:cxnSpLocks/>
            <a:stCxn id="11" idx="3"/>
            <a:endCxn id="16" idx="1"/>
          </p:cNvCxnSpPr>
          <p:nvPr/>
        </p:nvCxnSpPr>
        <p:spPr>
          <a:xfrm>
            <a:off x="2128816" y="2998329"/>
            <a:ext cx="451294" cy="0"/>
          </a:xfrm>
          <a:prstGeom prst="straightConnector1">
            <a:avLst/>
          </a:prstGeom>
          <a:ln w="28575">
            <a:tailEnd type="triangle"/>
          </a:ln>
          <a:effectLst/>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3C913089-3C34-DF31-8E56-C0D1F311115E}"/>
              </a:ext>
            </a:extLst>
          </p:cNvPr>
          <p:cNvSpPr/>
          <p:nvPr/>
        </p:nvSpPr>
        <p:spPr>
          <a:xfrm>
            <a:off x="2580110" y="2810553"/>
            <a:ext cx="4333156" cy="375552"/>
          </a:xfrm>
          <a:prstGeom prst="rect">
            <a:avLst/>
          </a:prstGeom>
          <a:solidFill>
            <a:srgbClr val="0070C0"/>
          </a:solidFill>
        </p:spPr>
        <p:txBody>
          <a:bodyPr wrap="square">
            <a:spAutoFit/>
          </a:bodyPr>
          <a:lstStyle/>
          <a:p>
            <a:pP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2 stripes strategy (A) varying scanning speed</a:t>
            </a:r>
          </a:p>
        </p:txBody>
      </p:sp>
      <p:sp>
        <p:nvSpPr>
          <p:cNvPr id="17" name="Rettangolo 16">
            <a:extLst>
              <a:ext uri="{FF2B5EF4-FFF2-40B4-BE49-F238E27FC236}">
                <a16:creationId xmlns:a16="http://schemas.microsoft.com/office/drawing/2014/main" id="{69633630-3EC5-6E4A-C3DF-0DD329E83863}"/>
              </a:ext>
            </a:extLst>
          </p:cNvPr>
          <p:cNvSpPr/>
          <p:nvPr/>
        </p:nvSpPr>
        <p:spPr>
          <a:xfrm>
            <a:off x="351881" y="3484120"/>
            <a:ext cx="1776935" cy="375552"/>
          </a:xfrm>
          <a:prstGeom prst="rect">
            <a:avLst/>
          </a:prstGeom>
          <a:solidFill>
            <a:srgbClr val="0070C0"/>
          </a:solidFill>
        </p:spPr>
        <p:txBody>
          <a:bodyPr wrap="square">
            <a:spAutoFit/>
          </a:bodyPr>
          <a:lstStyle/>
          <a:p>
            <a:pPr algn="ct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Second attempt</a:t>
            </a:r>
          </a:p>
        </p:txBody>
      </p:sp>
      <p:sp>
        <p:nvSpPr>
          <p:cNvPr id="19" name="Rettangolo 18">
            <a:extLst>
              <a:ext uri="{FF2B5EF4-FFF2-40B4-BE49-F238E27FC236}">
                <a16:creationId xmlns:a16="http://schemas.microsoft.com/office/drawing/2014/main" id="{066787A7-F112-813E-C62F-FBDD7FD4F063}"/>
              </a:ext>
            </a:extLst>
          </p:cNvPr>
          <p:cNvSpPr/>
          <p:nvPr/>
        </p:nvSpPr>
        <p:spPr>
          <a:xfrm>
            <a:off x="2580111" y="3484120"/>
            <a:ext cx="6151908" cy="375552"/>
          </a:xfrm>
          <a:prstGeom prst="rect">
            <a:avLst/>
          </a:prstGeom>
          <a:solidFill>
            <a:srgbClr val="0070C0"/>
          </a:solidFill>
        </p:spPr>
        <p:txBody>
          <a:bodyPr wrap="square">
            <a:spAutoFit/>
          </a:bodyPr>
          <a:lstStyle/>
          <a:p>
            <a:pPr>
              <a:lnSpc>
                <a:spcPct val="107000"/>
              </a:lnSpc>
              <a:spcAft>
                <a:spcPts val="800"/>
              </a:spcAft>
            </a:pPr>
            <a:r>
              <a:rPr lang="en-US">
                <a:solidFill>
                  <a:schemeClr val="bg1"/>
                </a:solidFill>
                <a:latin typeface="Calibri" panose="020F0502020204030204" pitchFamily="34" charset="0"/>
                <a:ea typeface="Calibri" panose="020F0502020204030204" pitchFamily="34" charset="0"/>
                <a:cs typeface="Arial" panose="020B0604020202020204" pitchFamily="34" charset="0"/>
              </a:rPr>
              <a:t>Multiple stripes strategy to reach a layer dimension &gt; 10x10mm</a:t>
            </a:r>
          </a:p>
        </p:txBody>
      </p:sp>
      <p:cxnSp>
        <p:nvCxnSpPr>
          <p:cNvPr id="20" name="Connettore 2 19">
            <a:extLst>
              <a:ext uri="{FF2B5EF4-FFF2-40B4-BE49-F238E27FC236}">
                <a16:creationId xmlns:a16="http://schemas.microsoft.com/office/drawing/2014/main" id="{AE4C004A-61A1-8166-14EB-0C34C57B63CE}"/>
              </a:ext>
            </a:extLst>
          </p:cNvPr>
          <p:cNvCxnSpPr>
            <a:cxnSpLocks/>
            <a:stCxn id="17" idx="3"/>
            <a:endCxn id="19" idx="1"/>
          </p:cNvCxnSpPr>
          <p:nvPr/>
        </p:nvCxnSpPr>
        <p:spPr>
          <a:xfrm>
            <a:off x="2128816" y="3671896"/>
            <a:ext cx="451295" cy="0"/>
          </a:xfrm>
          <a:prstGeom prst="straightConnector1">
            <a:avLst/>
          </a:prstGeom>
          <a:ln w="28575">
            <a:tailEnd type="triangle"/>
          </a:ln>
          <a:effectLst/>
        </p:spPr>
        <p:style>
          <a:lnRef idx="1">
            <a:schemeClr val="accent1"/>
          </a:lnRef>
          <a:fillRef idx="0">
            <a:schemeClr val="accent1"/>
          </a:fillRef>
          <a:effectRef idx="0">
            <a:schemeClr val="accent1"/>
          </a:effectRef>
          <a:fontRef idx="minor">
            <a:schemeClr val="tx1"/>
          </a:fontRef>
        </p:style>
      </p:cxnSp>
      <p:sp>
        <p:nvSpPr>
          <p:cNvPr id="28" name="CasellaDiTesto 27">
            <a:extLst>
              <a:ext uri="{FF2B5EF4-FFF2-40B4-BE49-F238E27FC236}">
                <a16:creationId xmlns:a16="http://schemas.microsoft.com/office/drawing/2014/main" id="{B0A3F37D-60C5-8D6F-36AB-8042BF04B0F9}"/>
              </a:ext>
            </a:extLst>
          </p:cNvPr>
          <p:cNvSpPr txBox="1"/>
          <p:nvPr/>
        </p:nvSpPr>
        <p:spPr>
          <a:xfrm>
            <a:off x="2411847" y="6276905"/>
            <a:ext cx="5083981" cy="276999"/>
          </a:xfrm>
          <a:prstGeom prst="rect">
            <a:avLst/>
          </a:prstGeom>
          <a:noFill/>
        </p:spPr>
        <p:txBody>
          <a:bodyPr wrap="square" rtlCol="0">
            <a:spAutoFit/>
          </a:bodyPr>
          <a:lstStyle/>
          <a:p>
            <a:r>
              <a:rPr lang="en-US" sz="1200" i="1"/>
              <a:t>Figure 6: Multi-stripes strategies used for the tests, including coordinates.</a:t>
            </a:r>
          </a:p>
        </p:txBody>
      </p:sp>
      <p:sp>
        <p:nvSpPr>
          <p:cNvPr id="15" name="Date Placeholder 3">
            <a:extLst>
              <a:ext uri="{FF2B5EF4-FFF2-40B4-BE49-F238E27FC236}">
                <a16:creationId xmlns:a16="http://schemas.microsoft.com/office/drawing/2014/main" id="{30BD821E-8692-49E3-B9B0-A981C39EADEF}"/>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a:t>18/10/2022</a:t>
            </a:r>
          </a:p>
        </p:txBody>
      </p:sp>
      <p:sp>
        <p:nvSpPr>
          <p:cNvPr id="18" name="TextBox 17">
            <a:extLst>
              <a:ext uri="{FF2B5EF4-FFF2-40B4-BE49-F238E27FC236}">
                <a16:creationId xmlns:a16="http://schemas.microsoft.com/office/drawing/2014/main" id="{64C3FF95-7B8F-4E9A-A1E6-A6E9C7298DCA}"/>
              </a:ext>
            </a:extLst>
          </p:cNvPr>
          <p:cNvSpPr txBox="1"/>
          <p:nvPr/>
        </p:nvSpPr>
        <p:spPr>
          <a:xfrm>
            <a:off x="1631504" y="1077570"/>
            <a:ext cx="7272808" cy="584775"/>
          </a:xfrm>
          <a:prstGeom prst="rect">
            <a:avLst/>
          </a:prstGeom>
          <a:noFill/>
        </p:spPr>
        <p:txBody>
          <a:bodyPr wrap="square" rtlCol="0">
            <a:spAutoFit/>
          </a:bodyPr>
          <a:lstStyle/>
          <a:p>
            <a:pPr algn="ctr"/>
            <a:r>
              <a:rPr lang="en-US" sz="3200" b="1">
                <a:solidFill>
                  <a:srgbClr val="333F48"/>
                </a:solidFill>
                <a:cs typeface="Arial" panose="020B0604020202020204" pitchFamily="34" charset="0"/>
              </a:rPr>
              <a:t>WP4: additional tests (5 of 9)</a:t>
            </a:r>
          </a:p>
        </p:txBody>
      </p:sp>
    </p:spTree>
    <p:extLst>
      <p:ext uri="{BB962C8B-B14F-4D97-AF65-F5344CB8AC3E}">
        <p14:creationId xmlns:p14="http://schemas.microsoft.com/office/powerpoint/2010/main" val="3408213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27F0F064-E28D-41A8-BBD6-9147DCBAC44B}"/>
              </a:ext>
            </a:extLst>
          </p:cNvPr>
          <p:cNvSpPr>
            <a:spLocks noGrp="1"/>
          </p:cNvSpPr>
          <p:nvPr>
            <p:ph type="ftr" sz="quarter" idx="11"/>
          </p:nvPr>
        </p:nvSpPr>
        <p:spPr>
          <a:xfrm>
            <a:off x="2785356" y="6567754"/>
            <a:ext cx="4965104" cy="248493"/>
          </a:xfrm>
          <a:prstGeom prst="rect">
            <a:avLst/>
          </a:prstGeom>
        </p:spPr>
        <p:txBody>
          <a:bodyPr/>
          <a:lstStyle>
            <a:lvl1pPr algn="r">
              <a:defRPr sz="1000">
                <a:latin typeface="Arial" panose="020B0604020202020204" pitchFamily="34" charset="0"/>
                <a:cs typeface="Arial" panose="020B0604020202020204" pitchFamily="34" charset="0"/>
              </a:defRPr>
            </a:lvl1pPr>
          </a:lstStyle>
          <a:p>
            <a:r>
              <a:rPr lang="en-US"/>
              <a:t>Express Procurement Plus – Microwaves heating of ISRU feedstock - MICROLITH</a:t>
            </a:r>
            <a:endParaRPr lang="it-IT"/>
          </a:p>
        </p:txBody>
      </p:sp>
      <p:sp>
        <p:nvSpPr>
          <p:cNvPr id="8" name="TextBox 7">
            <a:extLst>
              <a:ext uri="{FF2B5EF4-FFF2-40B4-BE49-F238E27FC236}">
                <a16:creationId xmlns:a16="http://schemas.microsoft.com/office/drawing/2014/main" id="{3F15D2E8-8DC9-4A45-A71D-6C4C1B963918}"/>
              </a:ext>
            </a:extLst>
          </p:cNvPr>
          <p:cNvSpPr txBox="1"/>
          <p:nvPr/>
        </p:nvSpPr>
        <p:spPr>
          <a:xfrm>
            <a:off x="0" y="1662345"/>
            <a:ext cx="3864841" cy="369332"/>
          </a:xfrm>
          <a:prstGeom prst="rect">
            <a:avLst/>
          </a:prstGeom>
          <a:noFill/>
        </p:spPr>
        <p:txBody>
          <a:bodyPr wrap="none" rtlCol="0">
            <a:spAutoFit/>
          </a:bodyPr>
          <a:lstStyle>
            <a:defPPr>
              <a:defRPr lang="en-US"/>
            </a:defPPr>
            <a:lvl1pPr>
              <a:defRPr b="1" i="1">
                <a:solidFill>
                  <a:srgbClr val="000066"/>
                </a:solidFill>
              </a:defRPr>
            </a:lvl1pPr>
          </a:lstStyle>
          <a:p>
            <a:r>
              <a:rPr lang="en-US"/>
              <a:t>Test at room pressure: Multiple stripes</a:t>
            </a:r>
          </a:p>
        </p:txBody>
      </p:sp>
      <p:sp>
        <p:nvSpPr>
          <p:cNvPr id="28" name="CasellaDiTesto 27">
            <a:extLst>
              <a:ext uri="{FF2B5EF4-FFF2-40B4-BE49-F238E27FC236}">
                <a16:creationId xmlns:a16="http://schemas.microsoft.com/office/drawing/2014/main" id="{B0A3F37D-60C5-8D6F-36AB-8042BF04B0F9}"/>
              </a:ext>
            </a:extLst>
          </p:cNvPr>
          <p:cNvSpPr txBox="1"/>
          <p:nvPr/>
        </p:nvSpPr>
        <p:spPr>
          <a:xfrm>
            <a:off x="2295063" y="5838178"/>
            <a:ext cx="5083981" cy="276999"/>
          </a:xfrm>
          <a:prstGeom prst="rect">
            <a:avLst/>
          </a:prstGeom>
          <a:noFill/>
        </p:spPr>
        <p:txBody>
          <a:bodyPr wrap="square" rtlCol="0">
            <a:spAutoFit/>
          </a:bodyPr>
          <a:lstStyle/>
          <a:p>
            <a:r>
              <a:rPr lang="en-US" sz="1200" i="1"/>
              <a:t>Figure 7: Results of multi-stripes strategies: A) 2 stripes, B) odd layer strategy.</a:t>
            </a:r>
          </a:p>
        </p:txBody>
      </p:sp>
      <p:pic>
        <p:nvPicPr>
          <p:cNvPr id="5" name="Immagine 4" descr="Immagine che contiene testo, elettronico, pietra&#10;&#10;Descrizione generata automaticamente">
            <a:extLst>
              <a:ext uri="{FF2B5EF4-FFF2-40B4-BE49-F238E27FC236}">
                <a16:creationId xmlns:a16="http://schemas.microsoft.com/office/drawing/2014/main" id="{475F3982-F6B3-CEF8-0D35-0F2A3C60BF5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7234" r="24114"/>
          <a:stretch/>
        </p:blipFill>
        <p:spPr>
          <a:xfrm rot="5400000">
            <a:off x="664036" y="1792080"/>
            <a:ext cx="3699495" cy="4277205"/>
          </a:xfrm>
          <a:prstGeom prst="rect">
            <a:avLst/>
          </a:prstGeom>
          <a:ln w="19050">
            <a:solidFill>
              <a:schemeClr val="tx1"/>
            </a:solidFill>
          </a:ln>
        </p:spPr>
      </p:pic>
      <p:sp>
        <p:nvSpPr>
          <p:cNvPr id="9" name="CasellaDiTesto 8">
            <a:extLst>
              <a:ext uri="{FF2B5EF4-FFF2-40B4-BE49-F238E27FC236}">
                <a16:creationId xmlns:a16="http://schemas.microsoft.com/office/drawing/2014/main" id="{30416186-DC76-7E10-37BC-41CEBA60942B}"/>
              </a:ext>
            </a:extLst>
          </p:cNvPr>
          <p:cNvSpPr txBox="1"/>
          <p:nvPr/>
        </p:nvSpPr>
        <p:spPr>
          <a:xfrm>
            <a:off x="3135772" y="3966853"/>
            <a:ext cx="1260000" cy="338554"/>
          </a:xfrm>
          <a:prstGeom prst="rect">
            <a:avLst/>
          </a:prstGeom>
          <a:solidFill>
            <a:schemeClr val="bg1">
              <a:alpha val="43000"/>
            </a:schemeClr>
          </a:solidFill>
        </p:spPr>
        <p:txBody>
          <a:bodyPr wrap="square" rtlCol="0">
            <a:spAutoFit/>
          </a:bodyPr>
          <a:lstStyle/>
          <a:p>
            <a:r>
              <a:rPr lang="it-IT" sz="1600" b="1"/>
              <a:t>5 mm/min</a:t>
            </a:r>
          </a:p>
        </p:txBody>
      </p:sp>
      <p:sp>
        <p:nvSpPr>
          <p:cNvPr id="12" name="CasellaDiTesto 11">
            <a:extLst>
              <a:ext uri="{FF2B5EF4-FFF2-40B4-BE49-F238E27FC236}">
                <a16:creationId xmlns:a16="http://schemas.microsoft.com/office/drawing/2014/main" id="{2DC02516-0CD7-9D4F-5008-BE2C27195C1C}"/>
              </a:ext>
            </a:extLst>
          </p:cNvPr>
          <p:cNvSpPr txBox="1"/>
          <p:nvPr/>
        </p:nvSpPr>
        <p:spPr>
          <a:xfrm>
            <a:off x="3135772" y="4850800"/>
            <a:ext cx="1260000" cy="338554"/>
          </a:xfrm>
          <a:prstGeom prst="rect">
            <a:avLst/>
          </a:prstGeom>
          <a:solidFill>
            <a:schemeClr val="bg1">
              <a:alpha val="43000"/>
            </a:schemeClr>
          </a:solidFill>
        </p:spPr>
        <p:txBody>
          <a:bodyPr wrap="square" rtlCol="0">
            <a:spAutoFit/>
          </a:bodyPr>
          <a:lstStyle/>
          <a:p>
            <a:r>
              <a:rPr lang="it-IT" sz="1600" b="1"/>
              <a:t>2.5 mm/min</a:t>
            </a:r>
          </a:p>
        </p:txBody>
      </p:sp>
      <p:sp>
        <p:nvSpPr>
          <p:cNvPr id="13" name="CasellaDiTesto 12">
            <a:extLst>
              <a:ext uri="{FF2B5EF4-FFF2-40B4-BE49-F238E27FC236}">
                <a16:creationId xmlns:a16="http://schemas.microsoft.com/office/drawing/2014/main" id="{146F0EB1-A288-F858-01AE-5FD92A0FDF9E}"/>
              </a:ext>
            </a:extLst>
          </p:cNvPr>
          <p:cNvSpPr txBox="1"/>
          <p:nvPr/>
        </p:nvSpPr>
        <p:spPr>
          <a:xfrm>
            <a:off x="3135772" y="3301101"/>
            <a:ext cx="1260000" cy="338554"/>
          </a:xfrm>
          <a:prstGeom prst="rect">
            <a:avLst/>
          </a:prstGeom>
          <a:solidFill>
            <a:schemeClr val="bg1">
              <a:alpha val="43000"/>
            </a:schemeClr>
          </a:solidFill>
        </p:spPr>
        <p:txBody>
          <a:bodyPr wrap="square" rtlCol="0">
            <a:spAutoFit/>
          </a:bodyPr>
          <a:lstStyle/>
          <a:p>
            <a:r>
              <a:rPr lang="it-IT" sz="1600" b="1"/>
              <a:t>10 mm/min</a:t>
            </a:r>
          </a:p>
        </p:txBody>
      </p:sp>
      <p:sp>
        <p:nvSpPr>
          <p:cNvPr id="15" name="CasellaDiTesto 14">
            <a:extLst>
              <a:ext uri="{FF2B5EF4-FFF2-40B4-BE49-F238E27FC236}">
                <a16:creationId xmlns:a16="http://schemas.microsoft.com/office/drawing/2014/main" id="{819AA063-B5D1-4BD6-DA06-2D4987F12225}"/>
              </a:ext>
            </a:extLst>
          </p:cNvPr>
          <p:cNvSpPr txBox="1"/>
          <p:nvPr/>
        </p:nvSpPr>
        <p:spPr>
          <a:xfrm>
            <a:off x="3135772" y="2635349"/>
            <a:ext cx="1260000" cy="338554"/>
          </a:xfrm>
          <a:prstGeom prst="rect">
            <a:avLst/>
          </a:prstGeom>
          <a:solidFill>
            <a:schemeClr val="bg1">
              <a:alpha val="43000"/>
            </a:schemeClr>
          </a:solidFill>
        </p:spPr>
        <p:txBody>
          <a:bodyPr wrap="square" rtlCol="0">
            <a:spAutoFit/>
          </a:bodyPr>
          <a:lstStyle/>
          <a:p>
            <a:r>
              <a:rPr lang="it-IT" sz="1600" b="1"/>
              <a:t>20 mm/min</a:t>
            </a:r>
          </a:p>
        </p:txBody>
      </p:sp>
      <p:pic>
        <p:nvPicPr>
          <p:cNvPr id="21" name="Immagine 20" descr="Immagine che contiene cemento, pietra&#10;&#10;Descrizione generata automaticamente">
            <a:extLst>
              <a:ext uri="{FF2B5EF4-FFF2-40B4-BE49-F238E27FC236}">
                <a16:creationId xmlns:a16="http://schemas.microsoft.com/office/drawing/2014/main" id="{021FCE38-4EB0-1FA4-3789-29351F5FB3A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1903" t="9713" r="28467" b="3808"/>
          <a:stretch/>
        </p:blipFill>
        <p:spPr>
          <a:xfrm rot="5400000">
            <a:off x="5257798" y="1660190"/>
            <a:ext cx="3699496" cy="4540984"/>
          </a:xfrm>
          <a:prstGeom prst="rect">
            <a:avLst/>
          </a:prstGeom>
          <a:ln w="19050">
            <a:solidFill>
              <a:schemeClr val="tx1"/>
            </a:solidFill>
          </a:ln>
        </p:spPr>
      </p:pic>
      <p:sp>
        <p:nvSpPr>
          <p:cNvPr id="22" name="CasellaDiTesto 21">
            <a:extLst>
              <a:ext uri="{FF2B5EF4-FFF2-40B4-BE49-F238E27FC236}">
                <a16:creationId xmlns:a16="http://schemas.microsoft.com/office/drawing/2014/main" id="{4F95FFD2-4AD5-4CF4-217E-185DAA99EA12}"/>
              </a:ext>
            </a:extLst>
          </p:cNvPr>
          <p:cNvSpPr txBox="1"/>
          <p:nvPr/>
        </p:nvSpPr>
        <p:spPr>
          <a:xfrm>
            <a:off x="6606750" y="4850800"/>
            <a:ext cx="1260000" cy="338554"/>
          </a:xfrm>
          <a:prstGeom prst="rect">
            <a:avLst/>
          </a:prstGeom>
          <a:solidFill>
            <a:schemeClr val="bg1">
              <a:alpha val="43000"/>
            </a:schemeClr>
          </a:solidFill>
        </p:spPr>
        <p:txBody>
          <a:bodyPr wrap="square" rtlCol="0">
            <a:spAutoFit/>
          </a:bodyPr>
          <a:lstStyle/>
          <a:p>
            <a:r>
              <a:rPr lang="it-IT" sz="1600" b="1"/>
              <a:t>2.5 mm/min</a:t>
            </a:r>
          </a:p>
        </p:txBody>
      </p:sp>
      <p:sp>
        <p:nvSpPr>
          <p:cNvPr id="24" name="CasellaDiTesto 23">
            <a:extLst>
              <a:ext uri="{FF2B5EF4-FFF2-40B4-BE49-F238E27FC236}">
                <a16:creationId xmlns:a16="http://schemas.microsoft.com/office/drawing/2014/main" id="{C3B87FB2-6BEC-ADDA-1BBD-097E34DC93E1}"/>
              </a:ext>
            </a:extLst>
          </p:cNvPr>
          <p:cNvSpPr txBox="1"/>
          <p:nvPr/>
        </p:nvSpPr>
        <p:spPr>
          <a:xfrm>
            <a:off x="375181" y="2050156"/>
            <a:ext cx="401934" cy="400110"/>
          </a:xfrm>
          <a:prstGeom prst="rect">
            <a:avLst/>
          </a:prstGeom>
          <a:noFill/>
        </p:spPr>
        <p:txBody>
          <a:bodyPr wrap="square" rtlCol="0">
            <a:spAutoFit/>
          </a:bodyPr>
          <a:lstStyle/>
          <a:p>
            <a:r>
              <a:rPr lang="it-IT" sz="2000"/>
              <a:t>A</a:t>
            </a:r>
          </a:p>
        </p:txBody>
      </p:sp>
      <p:sp>
        <p:nvSpPr>
          <p:cNvPr id="25" name="CasellaDiTesto 24">
            <a:extLst>
              <a:ext uri="{FF2B5EF4-FFF2-40B4-BE49-F238E27FC236}">
                <a16:creationId xmlns:a16="http://schemas.microsoft.com/office/drawing/2014/main" id="{F2189C8B-ED74-2910-E727-93B62F96677D}"/>
              </a:ext>
            </a:extLst>
          </p:cNvPr>
          <p:cNvSpPr txBox="1"/>
          <p:nvPr/>
        </p:nvSpPr>
        <p:spPr>
          <a:xfrm>
            <a:off x="4837053" y="2050156"/>
            <a:ext cx="401934" cy="400110"/>
          </a:xfrm>
          <a:prstGeom prst="rect">
            <a:avLst/>
          </a:prstGeom>
          <a:noFill/>
        </p:spPr>
        <p:txBody>
          <a:bodyPr wrap="square" rtlCol="0">
            <a:spAutoFit/>
          </a:bodyPr>
          <a:lstStyle/>
          <a:p>
            <a:r>
              <a:rPr lang="it-IT" sz="2000"/>
              <a:t>B</a:t>
            </a:r>
          </a:p>
        </p:txBody>
      </p:sp>
      <p:sp>
        <p:nvSpPr>
          <p:cNvPr id="16" name="Date Placeholder 3">
            <a:extLst>
              <a:ext uri="{FF2B5EF4-FFF2-40B4-BE49-F238E27FC236}">
                <a16:creationId xmlns:a16="http://schemas.microsoft.com/office/drawing/2014/main" id="{1A3A3700-C2CA-495C-91F8-D68D56CD504C}"/>
              </a:ext>
            </a:extLst>
          </p:cNvPr>
          <p:cNvSpPr>
            <a:spLocks noGrp="1"/>
          </p:cNvSpPr>
          <p:nvPr>
            <p:ph type="dt" sz="half" idx="10"/>
          </p:nvPr>
        </p:nvSpPr>
        <p:spPr>
          <a:xfrm>
            <a:off x="0" y="6567754"/>
            <a:ext cx="899592" cy="248493"/>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it-IT"/>
              <a:t>18/10/2022</a:t>
            </a:r>
          </a:p>
        </p:txBody>
      </p:sp>
      <p:sp>
        <p:nvSpPr>
          <p:cNvPr id="17" name="TextBox 16">
            <a:extLst>
              <a:ext uri="{FF2B5EF4-FFF2-40B4-BE49-F238E27FC236}">
                <a16:creationId xmlns:a16="http://schemas.microsoft.com/office/drawing/2014/main" id="{48B1053C-7B97-4DEA-BB9B-9391BB97B907}"/>
              </a:ext>
            </a:extLst>
          </p:cNvPr>
          <p:cNvSpPr txBox="1"/>
          <p:nvPr/>
        </p:nvSpPr>
        <p:spPr>
          <a:xfrm>
            <a:off x="1631504" y="1077570"/>
            <a:ext cx="7272808" cy="584775"/>
          </a:xfrm>
          <a:prstGeom prst="rect">
            <a:avLst/>
          </a:prstGeom>
          <a:noFill/>
        </p:spPr>
        <p:txBody>
          <a:bodyPr wrap="square" rtlCol="0">
            <a:spAutoFit/>
          </a:bodyPr>
          <a:lstStyle/>
          <a:p>
            <a:pPr algn="ctr"/>
            <a:r>
              <a:rPr lang="en-US" sz="3200" b="1">
                <a:solidFill>
                  <a:srgbClr val="333F48"/>
                </a:solidFill>
                <a:cs typeface="Arial" panose="020B0604020202020204" pitchFamily="34" charset="0"/>
              </a:rPr>
              <a:t>WP4: additional tests (6 of 9)</a:t>
            </a:r>
          </a:p>
        </p:txBody>
      </p:sp>
    </p:spTree>
    <p:extLst>
      <p:ext uri="{BB962C8B-B14F-4D97-AF65-F5344CB8AC3E}">
        <p14:creationId xmlns:p14="http://schemas.microsoft.com/office/powerpoint/2010/main" val="12453863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247C793D8537546B7B53F19914D089D" ma:contentTypeVersion="4" ma:contentTypeDescription="Create a new document." ma:contentTypeScope="" ma:versionID="0fd9e3dc2ed47a38c6685a5bce39877e">
  <xsd:schema xmlns:xsd="http://www.w3.org/2001/XMLSchema" xmlns:xs="http://www.w3.org/2001/XMLSchema" xmlns:p="http://schemas.microsoft.com/office/2006/metadata/properties" xmlns:ns2="fe9885f9-1153-4bf4-80ed-fe4ecc239961" targetNamespace="http://schemas.microsoft.com/office/2006/metadata/properties" ma:root="true" ma:fieldsID="c38dd6c638acdd693b8700d3bd84e974" ns2:_="">
    <xsd:import namespace="fe9885f9-1153-4bf4-80ed-fe4ecc23996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9885f9-1153-4bf4-80ed-fe4ecc2399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9D8F153-B5C8-4F9D-A7D2-BD2EACF30172}">
  <ds:schemaRefs>
    <ds:schemaRef ds:uri="http://schemas.microsoft.com/sharepoint/v3/contenttype/forms"/>
  </ds:schemaRefs>
</ds:datastoreItem>
</file>

<file path=customXml/itemProps2.xml><?xml version="1.0" encoding="utf-8"?>
<ds:datastoreItem xmlns:ds="http://schemas.openxmlformats.org/officeDocument/2006/customXml" ds:itemID="{50CBB6F0-BBC6-4138-AF4A-FDA60BB85A2E}">
  <ds:schemaRefs>
    <ds:schemaRef ds:uri="fe9885f9-1153-4bf4-80ed-fe4ecc2399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E9E7B79-648D-4B31-914E-40F061B227A2}">
  <ds:schemaRefs>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purl.org/dc/dcmitype/"/>
    <ds:schemaRef ds:uri="fe9885f9-1153-4bf4-80ed-fe4ecc239961"/>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12</TotalTime>
  <Words>4415</Words>
  <Application>Microsoft Office PowerPoint</Application>
  <PresentationFormat>Widescreen</PresentationFormat>
  <Paragraphs>742</Paragraphs>
  <Slides>32</Slides>
  <Notes>21</Notes>
  <HiddenSlides>0</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Alessio MATTIONI</dc:creator>
  <cp:lastModifiedBy>Mirko LEOPARDI</cp:lastModifiedBy>
  <cp:revision>2</cp:revision>
  <dcterms:created xsi:type="dcterms:W3CDTF">2020-03-20T15:58:04Z</dcterms:created>
  <dcterms:modified xsi:type="dcterms:W3CDTF">2023-10-24T14:31:54Z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6175487-42af-4492-84fe-2b4054e011bd_Enabled">
    <vt:lpwstr>true</vt:lpwstr>
  </property>
  <property fmtid="{D5CDD505-2E9C-101B-9397-08002B2CF9AE}" pid="3" name="MSIP_Label_a6175487-42af-4492-84fe-2b4054e011bd_SetDate">
    <vt:lpwstr>2020-03-20T15:59:18Z</vt:lpwstr>
  </property>
  <property fmtid="{D5CDD505-2E9C-101B-9397-08002B2CF9AE}" pid="4" name="MSIP_Label_a6175487-42af-4492-84fe-2b4054e011bd_Method">
    <vt:lpwstr>Privileged</vt:lpwstr>
  </property>
  <property fmtid="{D5CDD505-2E9C-101B-9397-08002B2CF9AE}" pid="5" name="MSIP_Label_a6175487-42af-4492-84fe-2b4054e011bd_Name">
    <vt:lpwstr>Public</vt:lpwstr>
  </property>
  <property fmtid="{D5CDD505-2E9C-101B-9397-08002B2CF9AE}" pid="6" name="MSIP_Label_a6175487-42af-4492-84fe-2b4054e011bd_SiteId">
    <vt:lpwstr>76e3e3ff-fce0-45ec-a946-bc44d69a9b7e</vt:lpwstr>
  </property>
  <property fmtid="{D5CDD505-2E9C-101B-9397-08002B2CF9AE}" pid="7" name="MSIP_Label_a6175487-42af-4492-84fe-2b4054e011bd_ActionId">
    <vt:lpwstr>ec55ae4b-24a0-4bfb-8571-000009012de6</vt:lpwstr>
  </property>
  <property fmtid="{D5CDD505-2E9C-101B-9397-08002B2CF9AE}" pid="8" name="MSIP_Label_a6175487-42af-4492-84fe-2b4054e011bd_ContentBits">
    <vt:lpwstr>0</vt:lpwstr>
  </property>
  <property fmtid="{D5CDD505-2E9C-101B-9397-08002B2CF9AE}" pid="9" name="ContentTypeId">
    <vt:lpwstr>0x0101006247C793D8537546B7B53F19914D089D</vt:lpwstr>
  </property>
</Properties>
</file>