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3"/>
  </p:sldMasterIdLst>
  <p:notesMasterIdLst>
    <p:notesMasterId r:id="rId46"/>
  </p:notesMasterIdLst>
  <p:handoutMasterIdLst>
    <p:handoutMasterId r:id="rId47"/>
  </p:handoutMasterIdLst>
  <p:sldIdLst>
    <p:sldId id="447" r:id="rId4"/>
    <p:sldId id="468" r:id="rId5"/>
    <p:sldId id="467" r:id="rId6"/>
    <p:sldId id="474" r:id="rId7"/>
    <p:sldId id="477" r:id="rId8"/>
    <p:sldId id="499" r:id="rId9"/>
    <p:sldId id="500" r:id="rId10"/>
    <p:sldId id="501" r:id="rId11"/>
    <p:sldId id="502" r:id="rId12"/>
    <p:sldId id="503" r:id="rId13"/>
    <p:sldId id="504" r:id="rId14"/>
    <p:sldId id="479" r:id="rId15"/>
    <p:sldId id="505" r:id="rId16"/>
    <p:sldId id="506" r:id="rId17"/>
    <p:sldId id="507" r:id="rId18"/>
    <p:sldId id="508" r:id="rId19"/>
    <p:sldId id="509" r:id="rId20"/>
    <p:sldId id="510" r:id="rId21"/>
    <p:sldId id="511" r:id="rId22"/>
    <p:sldId id="512" r:id="rId23"/>
    <p:sldId id="513" r:id="rId24"/>
    <p:sldId id="480" r:id="rId25"/>
    <p:sldId id="514" r:id="rId26"/>
    <p:sldId id="515" r:id="rId27"/>
    <p:sldId id="516" r:id="rId28"/>
    <p:sldId id="517" r:id="rId29"/>
    <p:sldId id="518" r:id="rId30"/>
    <p:sldId id="519" r:id="rId31"/>
    <p:sldId id="520" r:id="rId32"/>
    <p:sldId id="521" r:id="rId33"/>
    <p:sldId id="522" r:id="rId34"/>
    <p:sldId id="523" r:id="rId35"/>
    <p:sldId id="524" r:id="rId36"/>
    <p:sldId id="525" r:id="rId37"/>
    <p:sldId id="526" r:id="rId38"/>
    <p:sldId id="527" r:id="rId39"/>
    <p:sldId id="528" r:id="rId40"/>
    <p:sldId id="529" r:id="rId41"/>
    <p:sldId id="530" r:id="rId42"/>
    <p:sldId id="497" r:id="rId43"/>
    <p:sldId id="498" r:id="rId44"/>
    <p:sldId id="494" r:id="rId45"/>
  </p:sldIdLst>
  <p:sldSz cx="9144000" cy="6858000" type="screen4x3"/>
  <p:notesSz cx="6797675" cy="9926638"/>
  <p:defaultTextStyle>
    <a:defPPr>
      <a:defRPr lang="es-ES_tradnl"/>
    </a:defPPr>
    <a:lvl1pPr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C3CD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2" autoAdjust="0"/>
    <p:restoredTop sz="93427" autoAdjust="0"/>
  </p:normalViewPr>
  <p:slideViewPr>
    <p:cSldViewPr>
      <p:cViewPr varScale="1">
        <p:scale>
          <a:sx n="103" d="100"/>
          <a:sy n="103" d="100"/>
        </p:scale>
        <p:origin x="390"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0">
                <a:latin typeface="Arial" charset="0"/>
                <a:ea typeface="ＭＳ Ｐゴシック" charset="-128"/>
                <a:cs typeface="ＭＳ Ｐゴシック" charset="-128"/>
              </a:defRPr>
            </a:lvl1pPr>
          </a:lstStyle>
          <a:p>
            <a:pPr>
              <a:defRPr/>
            </a:pPr>
            <a:endParaRPr lang="es-ES"/>
          </a:p>
        </p:txBody>
      </p:sp>
      <p:sp>
        <p:nvSpPr>
          <p:cNvPr id="409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latin typeface="Arial" charset="0"/>
                <a:ea typeface="ＭＳ Ｐゴシック" charset="-128"/>
                <a:cs typeface="ＭＳ Ｐゴシック" charset="-128"/>
              </a:defRPr>
            </a:lvl1pPr>
          </a:lstStyle>
          <a:p>
            <a:pPr>
              <a:defRPr/>
            </a:pPr>
            <a:endParaRPr lang="es-ES"/>
          </a:p>
        </p:txBody>
      </p:sp>
      <p:sp>
        <p:nvSpPr>
          <p:cNvPr id="410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0">
                <a:latin typeface="Arial" charset="0"/>
                <a:ea typeface="ＭＳ Ｐゴシック" charset="-128"/>
                <a:cs typeface="ＭＳ Ｐゴシック" charset="-128"/>
              </a:defRPr>
            </a:lvl1pPr>
          </a:lstStyle>
          <a:p>
            <a:pPr>
              <a:defRPr/>
            </a:pPr>
            <a:endParaRPr lang="es-ES"/>
          </a:p>
        </p:txBody>
      </p:sp>
      <p:sp>
        <p:nvSpPr>
          <p:cNvPr id="4101"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239BDAEF-9120-40EE-B959-D056F01CD888}" type="slidenum">
              <a:rPr lang="es-ES_tradnl" altLang="en-US"/>
              <a:pPr>
                <a:defRPr/>
              </a:pPr>
              <a:t>‹#›</a:t>
            </a:fld>
            <a:endParaRPr lang="es-ES_tradnl" altLang="en-US"/>
          </a:p>
        </p:txBody>
      </p:sp>
    </p:spTree>
    <p:extLst>
      <p:ext uri="{BB962C8B-B14F-4D97-AF65-F5344CB8AC3E}">
        <p14:creationId xmlns:p14="http://schemas.microsoft.com/office/powerpoint/2010/main" val="217451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0">
                <a:latin typeface="Arial" charset="0"/>
                <a:ea typeface="ＭＳ Ｐゴシック" charset="-128"/>
                <a:cs typeface="ＭＳ Ｐゴシック" charset="-128"/>
              </a:defRPr>
            </a:lvl1pPr>
          </a:lstStyle>
          <a:p>
            <a:pPr>
              <a:defRPr/>
            </a:pPr>
            <a:endParaRPr lang="es-ES"/>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latin typeface="Arial" charset="0"/>
                <a:ea typeface="ＭＳ Ｐゴシック" charset="-128"/>
                <a:cs typeface="ＭＳ Ｐゴシック" charset="-128"/>
              </a:defRPr>
            </a:lvl1pPr>
          </a:lstStyle>
          <a:p>
            <a:pPr>
              <a:defRPr/>
            </a:pPr>
            <a:endParaRPr lang="es-ES"/>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0">
                <a:latin typeface="Arial" charset="0"/>
                <a:ea typeface="ＭＳ Ｐゴシック" charset="-128"/>
                <a:cs typeface="ＭＳ Ｐゴシック" charset="-128"/>
              </a:defRPr>
            </a:lvl1pPr>
          </a:lstStyle>
          <a:p>
            <a:pPr>
              <a:defRPr/>
            </a:pPr>
            <a:endParaRPr lang="es-ES"/>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921F8FAE-57C6-49CC-97EC-D99182A7B5FC}" type="slidenum">
              <a:rPr lang="es-ES_tradnl" altLang="en-US"/>
              <a:pPr>
                <a:defRPr/>
              </a:pPr>
              <a:t>‹#›</a:t>
            </a:fld>
            <a:endParaRPr lang="es-ES_tradnl" altLang="en-US"/>
          </a:p>
        </p:txBody>
      </p:sp>
    </p:spTree>
    <p:extLst>
      <p:ext uri="{BB962C8B-B14F-4D97-AF65-F5344CB8AC3E}">
        <p14:creationId xmlns:p14="http://schemas.microsoft.com/office/powerpoint/2010/main" val="950787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a:ln/>
        </p:spPr>
      </p:sp>
      <p:sp>
        <p:nvSpPr>
          <p:cNvPr id="71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latin typeface="Arial" panose="020B0604020202020204" pitchFamily="34" charset="0"/>
            </a:endParaRPr>
          </a:p>
        </p:txBody>
      </p:sp>
      <p:sp>
        <p:nvSpPr>
          <p:cNvPr id="71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058A033-B46A-4ECC-A895-78DF6A5755C6}" type="slidenum">
              <a:rPr lang="es-ES_tradnl" altLang="en-US" smtClean="0"/>
              <a:pPr>
                <a:spcBef>
                  <a:spcPct val="0"/>
                </a:spcBef>
              </a:pPr>
              <a:t>1</a:t>
            </a:fld>
            <a:endParaRPr lang="es-ES_tradnl" altLang="en-US" smtClean="0"/>
          </a:p>
        </p:txBody>
      </p:sp>
    </p:spTree>
    <p:extLst>
      <p:ext uri="{BB962C8B-B14F-4D97-AF65-F5344CB8AC3E}">
        <p14:creationId xmlns:p14="http://schemas.microsoft.com/office/powerpoint/2010/main" val="287266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00E9F779-3EA0-445B-8675-A1ED38E5BB49}" type="slidenum">
              <a:rPr lang="es-ES_tradnl" altLang="en-US" sz="1200" b="0" smtClean="0"/>
              <a:pPr/>
              <a:t>2</a:t>
            </a:fld>
            <a:endParaRPr lang="es-ES_tradnl" altLang="en-US" sz="1200" b="0" smtClean="0"/>
          </a:p>
        </p:txBody>
      </p:sp>
    </p:spTree>
    <p:extLst>
      <p:ext uri="{BB962C8B-B14F-4D97-AF65-F5344CB8AC3E}">
        <p14:creationId xmlns:p14="http://schemas.microsoft.com/office/powerpoint/2010/main" val="82253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9451B1F-F980-4BA0-BD25-16D87395AED9}" type="slidenum">
              <a:rPr lang="es-ES_tradnl" altLang="en-US" sz="1200" b="0" smtClean="0"/>
              <a:pPr/>
              <a:t>3</a:t>
            </a:fld>
            <a:endParaRPr lang="es-ES_tradnl" altLang="en-US" sz="1200" b="0" smtClean="0"/>
          </a:p>
        </p:txBody>
      </p:sp>
    </p:spTree>
    <p:extLst>
      <p:ext uri="{BB962C8B-B14F-4D97-AF65-F5344CB8AC3E}">
        <p14:creationId xmlns:p14="http://schemas.microsoft.com/office/powerpoint/2010/main" val="59863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The software development lifecycle that was</a:t>
            </a:r>
            <a:r>
              <a:rPr lang="en-US" baseline="0" dirty="0" smtClean="0"/>
              <a:t> c</a:t>
            </a:r>
            <a:r>
              <a:rPr lang="en-US" dirty="0" smtClean="0"/>
              <a:t>onsidered the most suitable for the proposal is based on a typical V-model.</a:t>
            </a:r>
            <a:r>
              <a:rPr lang="en-US" baseline="0" dirty="0" smtClean="0"/>
              <a:t> </a:t>
            </a:r>
            <a:endParaRPr lang="en-US" dirty="0" smtClean="0"/>
          </a:p>
          <a:p>
            <a:endParaRPr lang="en-US" dirty="0" smtClean="0"/>
          </a:p>
          <a:p>
            <a:r>
              <a:rPr lang="en-US" dirty="0" smtClean="0"/>
              <a:t>In</a:t>
            </a:r>
            <a:r>
              <a:rPr lang="en-US" baseline="0" dirty="0" smtClean="0"/>
              <a:t> fact, </a:t>
            </a:r>
            <a:r>
              <a:rPr lang="en-US" dirty="0" smtClean="0"/>
              <a:t>The ASSERT/TASTE approach that represented</a:t>
            </a:r>
            <a:r>
              <a:rPr lang="en-US" baseline="0" dirty="0" smtClean="0"/>
              <a:t> the starting point of the project have</a:t>
            </a:r>
            <a:r>
              <a:rPr lang="en-US" dirty="0" smtClean="0"/>
              <a:t> already addressed the lifecycle phases related with design and implementation. They</a:t>
            </a:r>
            <a:r>
              <a:rPr lang="en-US" baseline="0" dirty="0" smtClean="0"/>
              <a:t> were already supported by the TASTE environment and the purpose of the project was to </a:t>
            </a:r>
            <a:r>
              <a:rPr lang="en-US" dirty="0" smtClean="0"/>
              <a:t>improve and</a:t>
            </a:r>
            <a:r>
              <a:rPr lang="en-US" baseline="0" dirty="0" smtClean="0"/>
              <a:t> </a:t>
            </a:r>
            <a:r>
              <a:rPr lang="en-US" baseline="0" dirty="0" err="1" smtClean="0"/>
              <a:t>c</a:t>
            </a:r>
            <a:r>
              <a:rPr lang="en-US" dirty="0" err="1" smtClean="0"/>
              <a:t>omplemente</a:t>
            </a:r>
            <a:r>
              <a:rPr lang="en-US" dirty="0" smtClean="0"/>
              <a:t> them with the rest of phases of the lifecycle.</a:t>
            </a:r>
          </a:p>
          <a:p>
            <a:endParaRPr lang="en-US" dirty="0" smtClean="0"/>
          </a:p>
          <a:p>
            <a:r>
              <a:rPr lang="en-US" dirty="0" smtClean="0"/>
              <a:t>Finally,</a:t>
            </a:r>
            <a:r>
              <a:rPr lang="en-US" baseline="0" dirty="0" smtClean="0"/>
              <a:t> we have focused mainly on the specification phase. </a:t>
            </a:r>
            <a:endParaRPr lang="en-US" dirty="0" smtClean="0"/>
          </a:p>
        </p:txBody>
      </p:sp>
      <p:sp>
        <p:nvSpPr>
          <p:cNvPr id="4" name="3 Marcador de número de diapositiva"/>
          <p:cNvSpPr>
            <a:spLocks noGrp="1"/>
          </p:cNvSpPr>
          <p:nvPr>
            <p:ph type="sldNum" sz="quarter" idx="10"/>
          </p:nvPr>
        </p:nvSpPr>
        <p:spPr/>
        <p:txBody>
          <a:bodyPr/>
          <a:lstStyle/>
          <a:p>
            <a:pPr>
              <a:defRPr/>
            </a:pPr>
            <a:fld id="{921F8FAE-57C6-49CC-97EC-D99182A7B5FC}" type="slidenum">
              <a:rPr lang="es-ES_tradnl" altLang="en-US" smtClean="0"/>
              <a:pPr>
                <a:defRPr/>
              </a:pPr>
              <a:t>6</a:t>
            </a:fld>
            <a:endParaRPr lang="es-ES_tradnl" altLang="en-US"/>
          </a:p>
        </p:txBody>
      </p:sp>
    </p:spTree>
    <p:extLst>
      <p:ext uri="{BB962C8B-B14F-4D97-AF65-F5344CB8AC3E}">
        <p14:creationId xmlns:p14="http://schemas.microsoft.com/office/powerpoint/2010/main" val="204705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dirty="0" smtClean="0">
                <a:ea typeface="ＭＳ Ｐゴシック" pitchFamily="2" charset="-128"/>
              </a:rPr>
              <a:t>process leads to a lifecycle that does not follow strictly a V-model. When applying a traditional V-model approach, the V&amp;V activities do not start until the code is available.</a:t>
            </a:r>
          </a:p>
          <a:p>
            <a:endParaRPr lang="en-GB" dirty="0" smtClean="0">
              <a:ea typeface="ＭＳ Ｐゴシック" pitchFamily="2" charset="-128"/>
            </a:endParaRPr>
          </a:p>
          <a:p>
            <a:r>
              <a:rPr lang="en-GB" dirty="0" smtClean="0">
                <a:ea typeface="ＭＳ Ｐゴシック" pitchFamily="2" charset="-128"/>
              </a:rPr>
              <a:t>early V&amp;V can be applied on the models generated as result of each phase of the development</a:t>
            </a:r>
          </a:p>
          <a:p>
            <a:endParaRPr lang="en-GB" dirty="0" smtClean="0">
              <a:ea typeface="ＭＳ Ｐゴシック" pitchFamily="2" charset="-128"/>
            </a:endParaRPr>
          </a:p>
          <a:p>
            <a:endParaRPr lang="en-GB" dirty="0"/>
          </a:p>
        </p:txBody>
      </p:sp>
      <p:sp>
        <p:nvSpPr>
          <p:cNvPr id="4" name="3 Marcador de número de diapositiva"/>
          <p:cNvSpPr>
            <a:spLocks noGrp="1"/>
          </p:cNvSpPr>
          <p:nvPr>
            <p:ph type="sldNum" sz="quarter" idx="10"/>
          </p:nvPr>
        </p:nvSpPr>
        <p:spPr/>
        <p:txBody>
          <a:bodyPr/>
          <a:lstStyle/>
          <a:p>
            <a:pPr>
              <a:defRPr/>
            </a:pPr>
            <a:fld id="{921F8FAE-57C6-49CC-97EC-D99182A7B5FC}" type="slidenum">
              <a:rPr lang="es-ES_tradnl" altLang="en-US" smtClean="0"/>
              <a:pPr>
                <a:defRPr/>
              </a:pPr>
              <a:t>7</a:t>
            </a:fld>
            <a:endParaRPr lang="es-ES_tradnl" altLang="en-US"/>
          </a:p>
        </p:txBody>
      </p:sp>
    </p:spTree>
    <p:extLst>
      <p:ext uri="{BB962C8B-B14F-4D97-AF65-F5344CB8AC3E}">
        <p14:creationId xmlns:p14="http://schemas.microsoft.com/office/powerpoint/2010/main" val="206417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0000" lnSpcReduction="20000"/>
          </a:bodyPr>
          <a:lstStyle/>
          <a:p>
            <a:r>
              <a:rPr lang="en-US" dirty="0" smtClean="0"/>
              <a:t>TASTE adopts an architecture-centric model approach for the design and implementation phases, based on AADL. As shown in the figure below, there is a unique design model, formulated on AADL, which supports directly the purely architectural aspects, such as modularization, interfaces, etc. </a:t>
            </a:r>
          </a:p>
          <a:p>
            <a:r>
              <a:rPr lang="en-US" dirty="0" smtClean="0"/>
              <a:t>Other aspects, such as functional behaviour, real-time behaviour, etc. are supported by specific models that are referenced from the design model or generated from annotations on it. </a:t>
            </a:r>
          </a:p>
          <a:p>
            <a:endParaRPr lang="en-US" dirty="0" smtClean="0"/>
          </a:p>
          <a:p>
            <a:r>
              <a:rPr lang="en-US" dirty="0" smtClean="0"/>
              <a:t>A similar approach is going to be followed for supporting the requirements specification and V&amp;V phases of the lifecycle. Thus, our proposal is</a:t>
            </a:r>
            <a:r>
              <a:rPr lang="en-US" baseline="0" dirty="0" smtClean="0"/>
              <a:t> that </a:t>
            </a:r>
            <a:r>
              <a:rPr lang="en-US" dirty="0" smtClean="0"/>
              <a:t>they will also rely on a single model, the Specification model, which will support directly or by reference all the information generated or managed on these phases. </a:t>
            </a:r>
          </a:p>
          <a:p>
            <a:endParaRPr lang="en-US" dirty="0" smtClean="0"/>
          </a:p>
          <a:p>
            <a:r>
              <a:rPr lang="en-US" dirty="0" smtClean="0"/>
              <a:t>For formulating such a model, a requirements modelling language such as RDAL or GRL, is the most suitable option. These languages provide direct support for modelling requirements, but also provide with capacity to associate requirements with other kind of models, such as use cases, functional specifications, tests descriptions, scenarios, etc. used to </a:t>
            </a:r>
            <a:r>
              <a:rPr lang="en-US" dirty="0" err="1" smtClean="0"/>
              <a:t>analyse</a:t>
            </a:r>
            <a:r>
              <a:rPr lang="en-US" dirty="0" smtClean="0"/>
              <a:t>, document, and understand the requirements. So, the figure below shows how the proposed lifecycle is supported by these two backbone models (design and specification models) and how they must provide backward and forward traceability in order to validate the design against the specification. </a:t>
            </a:r>
          </a:p>
          <a:p>
            <a:endParaRPr lang="en-US" dirty="0" smtClean="0"/>
          </a:p>
          <a:p>
            <a:r>
              <a:rPr lang="en-US" dirty="0" smtClean="0"/>
              <a:t>Considering that the entire development process is supported by a single model, or more exactly by two complementary models, the purpose of each phase in the lifecycle is the generation of different perspectives or views of the model, which contain (or add to the model) the information that is characteristic (or is the result) of the specific phase or task. In the next section each phase of the development is explained in detail, showing the tasks that are carried out on each phase and the views of the models that they generate. </a:t>
            </a:r>
          </a:p>
          <a:p>
            <a:endParaRPr lang="en-US" dirty="0" smtClean="0"/>
          </a:p>
          <a:p>
            <a:endParaRPr lang="en-US" dirty="0" smtClean="0"/>
          </a:p>
          <a:p>
            <a:r>
              <a:rPr lang="es-ES" dirty="0" smtClean="0"/>
              <a:t>Este concepto de la verificación temprana se ha tratado de aplicar en el proyecto MBSDL. </a:t>
            </a:r>
          </a:p>
          <a:p>
            <a:endParaRPr lang="es-ES" dirty="0" smtClean="0"/>
          </a:p>
          <a:p>
            <a:r>
              <a:rPr lang="es-ES" dirty="0" smtClean="0"/>
              <a:t>En él se partía de un modelo de ciclo de vida centrado en al arquitectura. Esta es una estrategia propuesta por el SEI que se basa en utilizar el modelo de arquitectura como el modelo central del proceso de desarrollo, en el que además de la arquitectura sirva para dar soporte a todo el conjunto de propiedades </a:t>
            </a:r>
            <a:r>
              <a:rPr lang="es-ES" dirty="0" err="1" smtClean="0"/>
              <a:t>extrafuncionales</a:t>
            </a:r>
            <a:r>
              <a:rPr lang="es-ES" dirty="0" smtClean="0"/>
              <a:t> a las que se les puede ir aplicando los análisis tempranos</a:t>
            </a:r>
          </a:p>
          <a:p>
            <a:endParaRPr lang="es-ES" dirty="0" smtClean="0"/>
          </a:p>
          <a:p>
            <a:r>
              <a:rPr lang="es-ES" dirty="0" smtClean="0"/>
              <a:t>Los aspectos propiamente arquitecturales como flujo de control, </a:t>
            </a:r>
            <a:r>
              <a:rPr lang="es-ES" dirty="0" err="1" smtClean="0"/>
              <a:t>modularización</a:t>
            </a:r>
            <a:r>
              <a:rPr lang="es-ES" dirty="0" smtClean="0"/>
              <a:t> e interfaces son soportados por el propio modelo AADL, mientras que otros aspectos (funcionalidad, comportamiento temporal, gestión de memoria, etc.) utilizan modelos específicos (diagramas de estados, modelos de comportamiento temporal, etc.) que por extensión o por referencia están incorporados al modelo AADL. Este proceso de diseño es lo que en la figura 10.6 se engloba dentro del “</a:t>
            </a:r>
            <a:r>
              <a:rPr lang="es-ES" i="1" dirty="0" err="1" smtClean="0"/>
              <a:t>Design</a:t>
            </a:r>
            <a:r>
              <a:rPr lang="es-ES" i="1" dirty="0" smtClean="0"/>
              <a:t> </a:t>
            </a:r>
            <a:r>
              <a:rPr lang="es-ES" i="1" dirty="0" err="1" smtClean="0"/>
              <a:t>Model</a:t>
            </a:r>
            <a:r>
              <a:rPr lang="es-ES" dirty="0" smtClean="0"/>
              <a:t>”.</a:t>
            </a:r>
          </a:p>
          <a:p>
            <a:endParaRPr lang="es-ES" dirty="0" smtClean="0"/>
          </a:p>
          <a:p>
            <a:r>
              <a:rPr lang="es-ES" dirty="0" smtClean="0"/>
              <a:t>El proyecto MBSDL, en el que participa el grupo ISTR, tenía como punto de partida el proceso de diseño definido en el proyecto ASSERT, y su objetivo era mejorar la aplicación del resto de pilares de la estrategia del SEI, esto es, mejorar la trazabilidad entre las fases de diseño y de especificación y verificación. Para ello, se consideró conveniente organizar también los modelo de especificación y de verificación en base a un modelo genérico que sirva de columna vertebral común a toda la información gestionada desde ellos. </a:t>
            </a:r>
          </a:p>
          <a:p>
            <a:pPr lvl="1"/>
            <a:endParaRPr lang="es-ES" dirty="0" smtClean="0"/>
          </a:p>
          <a:p>
            <a:pPr lvl="1"/>
            <a:endParaRPr lang="es-ES" dirty="0" smtClean="0"/>
          </a:p>
          <a:p>
            <a:r>
              <a:rPr lang="es-ES" dirty="0" smtClean="0"/>
              <a:t>l resultado es por tanto, un modelo de ciclo de vida del software sustentado por dos modelos principales, cómo se observa en la :</a:t>
            </a:r>
          </a:p>
          <a:p>
            <a:pPr lvl="1"/>
            <a:r>
              <a:rPr lang="es-ES" dirty="0" smtClean="0"/>
              <a:t>El modelo de requisitos, que da soporte (de manera directa o por referencia) a toda la información asociada a las fases de requisitos y de verificación y validación.</a:t>
            </a:r>
          </a:p>
          <a:p>
            <a:pPr lvl="1"/>
            <a:r>
              <a:rPr lang="es-ES" dirty="0" smtClean="0"/>
              <a:t>El modelo de diseño, que sustenta las fases de diseño e implementación.</a:t>
            </a:r>
          </a:p>
          <a:p>
            <a:pPr lvl="1"/>
            <a:endParaRPr lang="es-ES" dirty="0" smtClean="0"/>
          </a:p>
          <a:p>
            <a:r>
              <a:rPr lang="es-ES" dirty="0" smtClean="0"/>
              <a:t>Cómo es lógico, estos dos modelos deben presentar trazabilidad bidireccional entre sí, pues un aspecto vital del proceso de desarrollo consiste en validar la</a:t>
            </a:r>
          </a:p>
          <a:p>
            <a:r>
              <a:rPr lang="es-ES" dirty="0" smtClean="0"/>
              <a:t>implementación respecto a su especificación.</a:t>
            </a:r>
          </a:p>
          <a:p>
            <a:endParaRPr lang="es-ES" dirty="0" smtClean="0"/>
          </a:p>
          <a:p>
            <a:r>
              <a:rPr lang="es-ES" dirty="0" smtClean="0"/>
              <a:t>Considerando que el proceso completo de desarrollo es soportado por estos dos modelos complementarios, el objetivo de cada una de las fases de desarrollo es la de generar las diferentes vistas del modelo, que contienen (o añaden al modelo central) la información resultado de dicha fase de desarrollo.</a:t>
            </a:r>
          </a:p>
          <a:p>
            <a:pPr lvl="1"/>
            <a:endParaRPr lang="es-ES" dirty="0" smtClean="0"/>
          </a:p>
          <a:p>
            <a:endParaRPr lang="en-GB" dirty="0" smtClean="0"/>
          </a:p>
        </p:txBody>
      </p:sp>
      <p:sp>
        <p:nvSpPr>
          <p:cNvPr id="4" name="3 Marcador de número de diapositiva"/>
          <p:cNvSpPr>
            <a:spLocks noGrp="1"/>
          </p:cNvSpPr>
          <p:nvPr>
            <p:ph type="sldNum" sz="quarter" idx="10"/>
          </p:nvPr>
        </p:nvSpPr>
        <p:spPr/>
        <p:txBody>
          <a:bodyPr/>
          <a:lstStyle/>
          <a:p>
            <a:pPr>
              <a:defRPr/>
            </a:pPr>
            <a:fld id="{921F8FAE-57C6-49CC-97EC-D99182A7B5FC}" type="slidenum">
              <a:rPr lang="es-ES_tradnl" altLang="en-US" smtClean="0"/>
              <a:pPr>
                <a:defRPr/>
              </a:pPr>
              <a:t>8</a:t>
            </a:fld>
            <a:endParaRPr lang="es-ES_tradnl" altLang="en-US"/>
          </a:p>
        </p:txBody>
      </p:sp>
    </p:spTree>
    <p:extLst>
      <p:ext uri="{BB962C8B-B14F-4D97-AF65-F5344CB8AC3E}">
        <p14:creationId xmlns:p14="http://schemas.microsoft.com/office/powerpoint/2010/main" val="8315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n-US" dirty="0" smtClean="0"/>
              <a:t>RDAL provides</a:t>
            </a:r>
            <a:r>
              <a:rPr lang="en-US" baseline="0" dirty="0" smtClean="0"/>
              <a:t> capacity to model requirements, with their typical attributes as priority, interested stakeholders, rationale, id, etc. It also allows to define requirements hierarchy and traceability. </a:t>
            </a:r>
          </a:p>
          <a:p>
            <a:endParaRPr lang="en-US" dirty="0" smtClean="0"/>
          </a:p>
          <a:p>
            <a:r>
              <a:rPr lang="en-US" dirty="0" smtClean="0"/>
              <a:t>But also provide with capacity to associate requirements with other kind of models,</a:t>
            </a:r>
            <a:r>
              <a:rPr lang="en-US" baseline="0" dirty="0" smtClean="0"/>
              <a:t> </a:t>
            </a:r>
            <a:r>
              <a:rPr lang="en-US" dirty="0" smtClean="0"/>
              <a:t>such as</a:t>
            </a:r>
            <a:r>
              <a:rPr lang="en-US" baseline="0" dirty="0" smtClean="0"/>
              <a:t> </a:t>
            </a:r>
            <a:r>
              <a:rPr lang="en-US" dirty="0" smtClean="0"/>
              <a:t>Use</a:t>
            </a:r>
            <a:r>
              <a:rPr lang="en-US" baseline="0" dirty="0" smtClean="0"/>
              <a:t> case maps or SDL diagrams to define the functional behaviour </a:t>
            </a:r>
            <a:r>
              <a:rPr lang="en-US" baseline="0" dirty="0" err="1" smtClean="0"/>
              <a:t>specfiication</a:t>
            </a:r>
            <a:r>
              <a:rPr lang="en-US" baseline="0" dirty="0" smtClean="0"/>
              <a:t>, </a:t>
            </a:r>
            <a:r>
              <a:rPr lang="en-US" dirty="0" smtClean="0"/>
              <a:t>tests descriptions, scenarios, etc. used to </a:t>
            </a:r>
            <a:r>
              <a:rPr lang="en-US" dirty="0" err="1" smtClean="0"/>
              <a:t>analyse</a:t>
            </a:r>
            <a:r>
              <a:rPr lang="en-US" dirty="0" smtClean="0"/>
              <a:t>, document, and understand the requirements. </a:t>
            </a:r>
          </a:p>
          <a:p>
            <a:endParaRPr lang="en-US" dirty="0" smtClean="0"/>
          </a:p>
          <a:p>
            <a:r>
              <a:rPr lang="en-US" dirty="0" smtClean="0"/>
              <a:t>It also provides</a:t>
            </a:r>
            <a:r>
              <a:rPr lang="en-US" baseline="0" dirty="0" smtClean="0"/>
              <a:t> capacity to trace the requirements to elements of the preliminary design, which will be later refined in the design phase, and to </a:t>
            </a:r>
            <a:r>
              <a:rPr lang="en-US" baseline="0" dirty="0" err="1" smtClean="0"/>
              <a:t>veriification</a:t>
            </a:r>
            <a:r>
              <a:rPr lang="en-US" baseline="0" dirty="0" smtClean="0"/>
              <a:t> activities, which can be defined also according to standard specifications as TTCN-3.</a:t>
            </a:r>
          </a:p>
          <a:p>
            <a:endParaRPr lang="en-US" baseline="0" dirty="0" smtClean="0"/>
          </a:p>
          <a:p>
            <a:endParaRPr lang="en-US" baseline="0" dirty="0" smtClean="0"/>
          </a:p>
          <a:p>
            <a:r>
              <a:rPr lang="es-ES" dirty="0" smtClean="0"/>
              <a:t>Desde un punto de vista más concreto, los lenguajes que se utilizaron en el proyecto MBSDL para </a:t>
            </a:r>
            <a:r>
              <a:rPr lang="es-ES" dirty="0" err="1" smtClean="0"/>
              <a:t>impelmentar</a:t>
            </a:r>
            <a:r>
              <a:rPr lang="es-ES" dirty="0" smtClean="0"/>
              <a:t> los modelos arquitecturales y de requisitos fueron AADL Y RDAL. </a:t>
            </a:r>
          </a:p>
          <a:p>
            <a:r>
              <a:rPr lang="es-ES" dirty="0" smtClean="0"/>
              <a:t>RDAL define un metamodelo que por un lado da soporte a la especificación de los requisitos propiamente dichos, con todas sus características típicas como identificador, descripción, prioridad, versión, </a:t>
            </a:r>
            <a:r>
              <a:rPr lang="es-ES" i="1" dirty="0" err="1" smtClean="0"/>
              <a:t>stakeholders</a:t>
            </a:r>
            <a:r>
              <a:rPr lang="es-ES" i="1" dirty="0" smtClean="0"/>
              <a:t> </a:t>
            </a:r>
            <a:r>
              <a:rPr lang="es-ES" dirty="0" smtClean="0"/>
              <a:t>interesados, etc.; pero además como representa la figura 1.5, proporciona mecanismos que permiten incorporar a la especificación de requisitos:</a:t>
            </a:r>
          </a:p>
          <a:p>
            <a:r>
              <a:rPr lang="es-ES" dirty="0" smtClean="0"/>
              <a:t>• trazabilidad entre requisitos,</a:t>
            </a:r>
          </a:p>
          <a:p>
            <a:r>
              <a:rPr lang="es-ES" dirty="0" smtClean="0"/>
              <a:t>• trazabilidad entre requisitos y elementos del diseño,</a:t>
            </a:r>
          </a:p>
          <a:p>
            <a:r>
              <a:rPr lang="es-ES" dirty="0" smtClean="0"/>
              <a:t>• trazabilidad entre requisitos y sus correspondientes actividades de verificación y validación,</a:t>
            </a:r>
          </a:p>
          <a:p>
            <a:r>
              <a:rPr lang="es-ES" dirty="0" smtClean="0"/>
              <a:t>• trazabilidad entre requisitos y otros elementos de modelado, como casos de uso, especificaciones funcionales, etc. que faciliten la propia tarea de definición de requisitos.</a:t>
            </a:r>
            <a:endParaRPr lang="en-GB" dirty="0"/>
          </a:p>
        </p:txBody>
      </p:sp>
      <p:sp>
        <p:nvSpPr>
          <p:cNvPr id="4" name="3 Marcador de número de diapositiva"/>
          <p:cNvSpPr>
            <a:spLocks noGrp="1"/>
          </p:cNvSpPr>
          <p:nvPr>
            <p:ph type="sldNum" sz="quarter" idx="10"/>
          </p:nvPr>
        </p:nvSpPr>
        <p:spPr/>
        <p:txBody>
          <a:bodyPr/>
          <a:lstStyle/>
          <a:p>
            <a:pPr>
              <a:defRPr/>
            </a:pPr>
            <a:fld id="{921F8FAE-57C6-49CC-97EC-D99182A7B5FC}" type="slidenum">
              <a:rPr lang="es-ES_tradnl" altLang="en-US" smtClean="0"/>
              <a:pPr>
                <a:defRPr/>
              </a:pPr>
              <a:t>9</a:t>
            </a:fld>
            <a:endParaRPr lang="es-ES_tradnl" altLang="en-US"/>
          </a:p>
        </p:txBody>
      </p:sp>
    </p:spTree>
    <p:extLst>
      <p:ext uri="{BB962C8B-B14F-4D97-AF65-F5344CB8AC3E}">
        <p14:creationId xmlns:p14="http://schemas.microsoft.com/office/powerpoint/2010/main" val="3638844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dirty="0" smtClean="0"/>
              <a:t>Several</a:t>
            </a:r>
            <a:r>
              <a:rPr lang="en-GB" baseline="0" dirty="0" smtClean="0"/>
              <a:t> tools can be used to model or analysis the different aspects involved in the development of a space application.  We address a survey of tools, </a:t>
            </a:r>
            <a:r>
              <a:rPr lang="en-GB" baseline="0" dirty="0" err="1" smtClean="0"/>
              <a:t>analizing</a:t>
            </a:r>
            <a:r>
              <a:rPr lang="en-GB" baseline="0" dirty="0" smtClean="0"/>
              <a:t> their main advantages and drawbacks and the final selection was the one presented here. </a:t>
            </a:r>
          </a:p>
          <a:p>
            <a:endParaRPr lang="en-GB" baseline="0" dirty="0" smtClean="0"/>
          </a:p>
          <a:p>
            <a:r>
              <a:rPr lang="en-GB" baseline="0" dirty="0" smtClean="0"/>
              <a:t>We use RDAL as the backbone of the requirement specification phase, improved with the usage of UCM maps and SDL diagrams for the </a:t>
            </a:r>
            <a:r>
              <a:rPr lang="en-GB" baseline="0" dirty="0" err="1" smtClean="0"/>
              <a:t>logibal</a:t>
            </a:r>
            <a:r>
              <a:rPr lang="en-GB" baseline="0" dirty="0" smtClean="0"/>
              <a:t> model of </a:t>
            </a:r>
            <a:r>
              <a:rPr lang="en-GB" baseline="0" dirty="0" err="1" smtClean="0"/>
              <a:t>hte</a:t>
            </a:r>
            <a:r>
              <a:rPr lang="en-GB" baseline="0" dirty="0" smtClean="0"/>
              <a:t> </a:t>
            </a:r>
            <a:r>
              <a:rPr lang="en-GB" baseline="0" dirty="0" err="1" smtClean="0"/>
              <a:t>applicaton</a:t>
            </a:r>
            <a:endParaRPr lang="en-GB" baseline="0" dirty="0" smtClean="0"/>
          </a:p>
          <a:p>
            <a:r>
              <a:rPr lang="en-GB" baseline="0" dirty="0" smtClean="0"/>
              <a:t>We use AADL and ASN.1 for the design phase, and thanks to AADL extensions we can include information that allow us to apply schedulability analysis based on tools such as MAST and </a:t>
            </a:r>
            <a:r>
              <a:rPr lang="en-GB" baseline="0" dirty="0" err="1" smtClean="0"/>
              <a:t>Cheedar</a:t>
            </a:r>
            <a:r>
              <a:rPr lang="en-GB" baseline="0" dirty="0" smtClean="0"/>
              <a:t>. </a:t>
            </a:r>
          </a:p>
          <a:p>
            <a:r>
              <a:rPr lang="en-GB" baseline="0" dirty="0" err="1" smtClean="0"/>
              <a:t>Simulink</a:t>
            </a:r>
            <a:r>
              <a:rPr lang="en-GB" baseline="0" dirty="0" smtClean="0"/>
              <a:t> can be used at the </a:t>
            </a:r>
            <a:r>
              <a:rPr lang="en-GB" baseline="0" dirty="0" err="1" smtClean="0"/>
              <a:t>desing</a:t>
            </a:r>
            <a:r>
              <a:rPr lang="en-GB" baseline="0" dirty="0" smtClean="0"/>
              <a:t> level to define the specific behaviour of some AADL  modules, whose code can be automatically generated from the model. </a:t>
            </a:r>
          </a:p>
          <a:p>
            <a:r>
              <a:rPr lang="en-GB" baseline="0" dirty="0" smtClean="0"/>
              <a:t>We </a:t>
            </a:r>
            <a:r>
              <a:rPr lang="en-GB" baseline="0" smtClean="0"/>
              <a:t>have integrated also </a:t>
            </a:r>
            <a:endParaRPr lang="en-GB" baseline="0" dirty="0" smtClean="0"/>
          </a:p>
          <a:p>
            <a:endParaRPr lang="en-GB" dirty="0"/>
          </a:p>
        </p:txBody>
      </p:sp>
      <p:sp>
        <p:nvSpPr>
          <p:cNvPr id="4" name="3 Marcador de número de diapositiva"/>
          <p:cNvSpPr>
            <a:spLocks noGrp="1"/>
          </p:cNvSpPr>
          <p:nvPr>
            <p:ph type="sldNum" sz="quarter" idx="10"/>
          </p:nvPr>
        </p:nvSpPr>
        <p:spPr/>
        <p:txBody>
          <a:bodyPr/>
          <a:lstStyle/>
          <a:p>
            <a:pPr>
              <a:defRPr/>
            </a:pPr>
            <a:fld id="{921F8FAE-57C6-49CC-97EC-D99182A7B5FC}" type="slidenum">
              <a:rPr lang="es-ES_tradnl" altLang="en-US" smtClean="0"/>
              <a:pPr>
                <a:defRPr/>
              </a:pPr>
              <a:t>11</a:t>
            </a:fld>
            <a:endParaRPr lang="es-ES_tradnl" altLang="en-US"/>
          </a:p>
        </p:txBody>
      </p:sp>
    </p:spTree>
    <p:extLst>
      <p:ext uri="{BB962C8B-B14F-4D97-AF65-F5344CB8AC3E}">
        <p14:creationId xmlns:p14="http://schemas.microsoft.com/office/powerpoint/2010/main" val="1925209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1F8FAE-57C6-49CC-97EC-D99182A7B5FC}" type="slidenum">
              <a:rPr lang="es-ES_tradnl" altLang="en-US" smtClean="0"/>
              <a:pPr>
                <a:defRPr/>
              </a:pPr>
              <a:t>42</a:t>
            </a:fld>
            <a:endParaRPr lang="es-ES_tradnl" altLang="en-US"/>
          </a:p>
        </p:txBody>
      </p:sp>
    </p:spTree>
    <p:extLst>
      <p:ext uri="{BB962C8B-B14F-4D97-AF65-F5344CB8AC3E}">
        <p14:creationId xmlns:p14="http://schemas.microsoft.com/office/powerpoint/2010/main" val="2926992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2" name="Imagen 12" descr="iStock_000001262929Large.jpg"/>
          <p:cNvPicPr>
            <a:picLocks noChangeAspect="1"/>
          </p:cNvPicPr>
          <p:nvPr userDrawn="1"/>
        </p:nvPicPr>
        <p:blipFill>
          <a:blip r:embed="rId2" cstate="print">
            <a:extLst>
              <a:ext uri="{28A0092B-C50C-407E-A947-70E740481C1C}">
                <a14:useLocalDpi xmlns:a14="http://schemas.microsoft.com/office/drawing/2010/main" val="0"/>
              </a:ext>
            </a:extLst>
          </a:blip>
          <a:srcRect t="6416" r="423" b="2830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53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12 Marcador de texto"/>
          <p:cNvSpPr>
            <a:spLocks noGrp="1"/>
          </p:cNvSpPr>
          <p:nvPr>
            <p:ph type="body" sz="quarter" idx="13"/>
          </p:nvPr>
        </p:nvSpPr>
        <p:spPr>
          <a:xfrm>
            <a:off x="513338" y="122464"/>
            <a:ext cx="8305227" cy="188640"/>
          </a:xfrm>
        </p:spPr>
        <p:txBody>
          <a:bodyPr anchor="ctr">
            <a:noAutofit/>
          </a:bodyPr>
          <a:lstStyle>
            <a:lvl1pPr marL="0" indent="0">
              <a:buNone/>
              <a:defRPr sz="900" b="1"/>
            </a:lvl1pPr>
            <a:lvl2pPr>
              <a:buNone/>
              <a:defRPr/>
            </a:lvl2pPr>
            <a:lvl3pPr>
              <a:buNone/>
              <a:defRPr/>
            </a:lvl3pPr>
            <a:lvl4pPr>
              <a:buNone/>
              <a:defRPr/>
            </a:lvl4pPr>
            <a:lvl5pPr>
              <a:buNone/>
              <a:defRPr/>
            </a:lvl5pPr>
          </a:lstStyle>
          <a:p>
            <a:pPr lvl="0"/>
            <a:r>
              <a:rPr lang="es-ES_tradnl" dirty="0" smtClean="0"/>
              <a:t>Haga clic para modificar el estilo de texto del patrón</a:t>
            </a:r>
          </a:p>
        </p:txBody>
      </p:sp>
    </p:spTree>
    <p:extLst>
      <p:ext uri="{BB962C8B-B14F-4D97-AF65-F5344CB8AC3E}">
        <p14:creationId xmlns:p14="http://schemas.microsoft.com/office/powerpoint/2010/main" val="360287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12 Marcador de texto"/>
          <p:cNvSpPr>
            <a:spLocks noGrp="1"/>
          </p:cNvSpPr>
          <p:nvPr>
            <p:ph type="body" sz="quarter" idx="13"/>
          </p:nvPr>
        </p:nvSpPr>
        <p:spPr>
          <a:xfrm>
            <a:off x="513338" y="122464"/>
            <a:ext cx="8305227" cy="188640"/>
          </a:xfrm>
        </p:spPr>
        <p:txBody>
          <a:bodyPr anchor="ctr">
            <a:noAutofit/>
          </a:bodyPr>
          <a:lstStyle>
            <a:lvl1pPr marL="0" indent="0">
              <a:buNone/>
              <a:defRPr sz="900" b="1"/>
            </a:lvl1pPr>
            <a:lvl2pPr>
              <a:buNone/>
              <a:defRPr/>
            </a:lvl2pPr>
            <a:lvl3pPr>
              <a:buNone/>
              <a:defRPr/>
            </a:lvl3pPr>
            <a:lvl4pPr>
              <a:buNone/>
              <a:defRPr/>
            </a:lvl4pPr>
            <a:lvl5pPr>
              <a:buNone/>
              <a:defRPr/>
            </a:lvl5pPr>
          </a:lstStyle>
          <a:p>
            <a:pPr lvl="0"/>
            <a:r>
              <a:rPr lang="es-ES_tradnl" dirty="0" smtClean="0"/>
              <a:t>Haga clic para modificar el estilo de texto del patrón</a:t>
            </a:r>
          </a:p>
        </p:txBody>
      </p:sp>
    </p:spTree>
    <p:extLst>
      <p:ext uri="{BB962C8B-B14F-4D97-AF65-F5344CB8AC3E}">
        <p14:creationId xmlns:p14="http://schemas.microsoft.com/office/powerpoint/2010/main" val="279712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10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ierr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0733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88950" y="1916114"/>
            <a:ext cx="4014788" cy="4448175"/>
          </a:xfrm>
        </p:spPr>
        <p:txBody>
          <a:bodyPr/>
          <a:lstStyle>
            <a:lvl1pPr marL="287338" marR="0" indent="-287338" algn="l" defTabSz="914400" rtl="0" eaLnBrk="0" fontAlgn="base" latinLnBrk="0" hangingPunct="0">
              <a:lnSpc>
                <a:spcPct val="100000"/>
              </a:lnSpc>
              <a:spcBef>
                <a:spcPct val="20000"/>
              </a:spcBef>
              <a:spcAft>
                <a:spcPct val="0"/>
              </a:spcAft>
              <a:buClr>
                <a:srgbClr val="00B0CA"/>
              </a:buClr>
              <a:buSzPct val="140000"/>
              <a:buFont typeface="Wingdings" charset="0"/>
              <a:buChar char="§"/>
              <a:tabLst/>
              <a:defRPr sz="2000"/>
            </a:lvl1pPr>
            <a:lvl2pPr marL="762000" marR="0" indent="-190500" algn="l" defTabSz="914400" rtl="0" eaLnBrk="0" fontAlgn="base" latinLnBrk="0" hangingPunct="0">
              <a:lnSpc>
                <a:spcPct val="100000"/>
              </a:lnSpc>
              <a:spcBef>
                <a:spcPct val="20000"/>
              </a:spcBef>
              <a:spcAft>
                <a:spcPct val="0"/>
              </a:spcAft>
              <a:buClr>
                <a:srgbClr val="000000"/>
              </a:buClr>
              <a:buSzPct val="136000"/>
              <a:buFont typeface="Wingdings" charset="0"/>
              <a:buChar char="§"/>
              <a:tabLst/>
              <a:defRPr sz="1800"/>
            </a:lvl2pPr>
            <a:lvl3pPr marL="1524000" marR="0" indent="-187325" algn="l" defTabSz="914400" rtl="0" eaLnBrk="0" fontAlgn="base" latinLnBrk="0" hangingPunct="0">
              <a:lnSpc>
                <a:spcPct val="100000"/>
              </a:lnSpc>
              <a:spcBef>
                <a:spcPct val="20000"/>
              </a:spcBef>
              <a:spcAft>
                <a:spcPct val="0"/>
              </a:spcAft>
              <a:buClr>
                <a:srgbClr val="5A5A5A"/>
              </a:buClr>
              <a:buSzTx/>
              <a:buFont typeface="Wingdings" charset="0"/>
              <a:buChar char="§"/>
              <a:tabLst/>
              <a:defRPr sz="1600"/>
            </a:lvl3pPr>
            <a:lvl4pPr marL="2100263" marR="0" indent="-192088" algn="l" defTabSz="914400" rtl="0" eaLnBrk="0" fontAlgn="base" latinLnBrk="0" hangingPunct="0">
              <a:lnSpc>
                <a:spcPct val="100000"/>
              </a:lnSpc>
              <a:spcBef>
                <a:spcPct val="20000"/>
              </a:spcBef>
              <a:spcAft>
                <a:spcPct val="0"/>
              </a:spcAft>
              <a:buClr>
                <a:srgbClr val="B4B4B4"/>
              </a:buClr>
              <a:buSzTx/>
              <a:buFont typeface="Wingdings" charset="0"/>
              <a:buChar char="§"/>
              <a:tabLst/>
              <a:defRPr sz="1500"/>
            </a:lvl4pPr>
            <a:lvl5pPr marL="2667000" marR="0" indent="-190500" algn="l" defTabSz="914400" rtl="0" eaLnBrk="0" fontAlgn="base" latinLnBrk="0" hangingPunct="0">
              <a:lnSpc>
                <a:spcPct val="100000"/>
              </a:lnSpc>
              <a:spcBef>
                <a:spcPct val="20000"/>
              </a:spcBef>
              <a:spcAft>
                <a:spcPct val="0"/>
              </a:spcAft>
              <a:buClr>
                <a:srgbClr val="B4B4B4"/>
              </a:buClr>
              <a:buSzTx/>
              <a:buFontTx/>
              <a:buChar char="•"/>
              <a:tabLst/>
              <a:defRPr sz="1200"/>
            </a:lvl5pPr>
            <a:lvl6pPr>
              <a:defRPr sz="1800"/>
            </a:lvl6pPr>
            <a:lvl7pPr>
              <a:defRPr sz="1800"/>
            </a:lvl7pPr>
            <a:lvl8pPr>
              <a:defRPr sz="1800"/>
            </a:lvl8pPr>
            <a:lvl9pPr>
              <a:defRPr sz="1800"/>
            </a:lvl9pPr>
          </a:lstStyle>
          <a:p>
            <a:pPr lvl="0"/>
            <a:r>
              <a:rPr lang="es-ES_tradnl" noProof="0" dirty="0" smtClean="0"/>
              <a:t>Haga clic para modificar el estilo de texto del patrón</a:t>
            </a:r>
          </a:p>
          <a:p>
            <a:pPr lvl="1"/>
            <a:r>
              <a:rPr lang="es-ES_tradnl" noProof="0" dirty="0" smtClean="0"/>
              <a:t>Segundo nivel</a:t>
            </a:r>
          </a:p>
          <a:p>
            <a:pPr lvl="2"/>
            <a:r>
              <a:rPr lang="es-ES_tradnl" noProof="0" dirty="0" smtClean="0"/>
              <a:t>Tercer nivel</a:t>
            </a:r>
          </a:p>
          <a:p>
            <a:pPr lvl="3"/>
            <a:r>
              <a:rPr lang="es-ES_tradnl" noProof="0" dirty="0" smtClean="0"/>
              <a:t>Cuarto nivel</a:t>
            </a:r>
          </a:p>
          <a:p>
            <a:pPr lvl="4"/>
            <a:r>
              <a:rPr lang="es-ES_tradnl" noProof="0" dirty="0" smtClean="0"/>
              <a:t>Quinto nivel</a:t>
            </a:r>
            <a:endParaRPr lang="en-US" noProof="0" dirty="0"/>
          </a:p>
        </p:txBody>
      </p:sp>
      <p:sp>
        <p:nvSpPr>
          <p:cNvPr id="6" name="12 Marcador de texto"/>
          <p:cNvSpPr>
            <a:spLocks noGrp="1"/>
          </p:cNvSpPr>
          <p:nvPr>
            <p:ph type="body" sz="quarter" idx="13"/>
          </p:nvPr>
        </p:nvSpPr>
        <p:spPr>
          <a:xfrm>
            <a:off x="513338" y="122464"/>
            <a:ext cx="8305227" cy="188640"/>
          </a:xfrm>
        </p:spPr>
        <p:txBody>
          <a:bodyPr anchor="ctr">
            <a:noAutofit/>
          </a:bodyPr>
          <a:lstStyle>
            <a:lvl1pPr marL="0" indent="0">
              <a:buNone/>
              <a:defRPr sz="900" b="1"/>
            </a:lvl1pPr>
            <a:lvl2pPr>
              <a:buNone/>
              <a:defRPr/>
            </a:lvl2pPr>
            <a:lvl3pPr>
              <a:buNone/>
              <a:defRPr/>
            </a:lvl3pPr>
            <a:lvl4pPr>
              <a:buNone/>
              <a:defRPr/>
            </a:lvl4pPr>
            <a:lvl5pPr>
              <a:buNone/>
              <a:defRPr/>
            </a:lvl5pPr>
          </a:lstStyle>
          <a:p>
            <a:pPr lvl="0"/>
            <a:r>
              <a:rPr lang="es-ES_tradnl" dirty="0" smtClean="0"/>
              <a:t>Haga clic para modificar el estilo de texto del patrón</a:t>
            </a:r>
          </a:p>
        </p:txBody>
      </p:sp>
      <p:sp>
        <p:nvSpPr>
          <p:cNvPr id="7" name="Content Placeholder 2"/>
          <p:cNvSpPr>
            <a:spLocks noGrp="1"/>
          </p:cNvSpPr>
          <p:nvPr>
            <p:ph sz="half" idx="14"/>
          </p:nvPr>
        </p:nvSpPr>
        <p:spPr>
          <a:xfrm>
            <a:off x="4822231" y="1916114"/>
            <a:ext cx="4014788" cy="4448175"/>
          </a:xfrm>
        </p:spPr>
        <p:txBody>
          <a:bodyPr/>
          <a:lstStyle>
            <a:lvl1pPr marL="287338" marR="0" indent="-287338" algn="l" defTabSz="914400" rtl="0" eaLnBrk="0" fontAlgn="base" latinLnBrk="0" hangingPunct="0">
              <a:lnSpc>
                <a:spcPct val="100000"/>
              </a:lnSpc>
              <a:spcBef>
                <a:spcPct val="20000"/>
              </a:spcBef>
              <a:spcAft>
                <a:spcPct val="0"/>
              </a:spcAft>
              <a:buClr>
                <a:srgbClr val="00B0CA"/>
              </a:buClr>
              <a:buSzPct val="140000"/>
              <a:buFont typeface="Wingdings" charset="0"/>
              <a:buChar char="§"/>
              <a:tabLst/>
              <a:defRPr sz="2000"/>
            </a:lvl1pPr>
            <a:lvl2pPr marL="762000" marR="0" indent="-190500" algn="l" defTabSz="914400" rtl="0" eaLnBrk="0" fontAlgn="base" latinLnBrk="0" hangingPunct="0">
              <a:lnSpc>
                <a:spcPct val="100000"/>
              </a:lnSpc>
              <a:spcBef>
                <a:spcPct val="20000"/>
              </a:spcBef>
              <a:spcAft>
                <a:spcPct val="0"/>
              </a:spcAft>
              <a:buClr>
                <a:srgbClr val="000000"/>
              </a:buClr>
              <a:buSzPct val="136000"/>
              <a:buFont typeface="Wingdings" charset="0"/>
              <a:buChar char="§"/>
              <a:tabLst/>
              <a:defRPr sz="1800"/>
            </a:lvl2pPr>
            <a:lvl3pPr marL="1524000" marR="0" indent="-187325" algn="l" defTabSz="914400" rtl="0" eaLnBrk="0" fontAlgn="base" latinLnBrk="0" hangingPunct="0">
              <a:lnSpc>
                <a:spcPct val="100000"/>
              </a:lnSpc>
              <a:spcBef>
                <a:spcPct val="20000"/>
              </a:spcBef>
              <a:spcAft>
                <a:spcPct val="0"/>
              </a:spcAft>
              <a:buClr>
                <a:srgbClr val="5A5A5A"/>
              </a:buClr>
              <a:buSzTx/>
              <a:buFont typeface="Wingdings" charset="0"/>
              <a:buChar char="§"/>
              <a:tabLst/>
              <a:defRPr sz="1600"/>
            </a:lvl3pPr>
            <a:lvl4pPr marL="2100263" marR="0" indent="-192088" algn="l" defTabSz="914400" rtl="0" eaLnBrk="0" fontAlgn="base" latinLnBrk="0" hangingPunct="0">
              <a:lnSpc>
                <a:spcPct val="100000"/>
              </a:lnSpc>
              <a:spcBef>
                <a:spcPct val="20000"/>
              </a:spcBef>
              <a:spcAft>
                <a:spcPct val="0"/>
              </a:spcAft>
              <a:buClr>
                <a:srgbClr val="B4B4B4"/>
              </a:buClr>
              <a:buSzTx/>
              <a:buFont typeface="Wingdings" charset="0"/>
              <a:buChar char="§"/>
              <a:tabLst/>
              <a:defRPr sz="1500"/>
            </a:lvl4pPr>
            <a:lvl5pPr marL="2667000" marR="0" indent="-190500" algn="l" defTabSz="914400" rtl="0" eaLnBrk="0" fontAlgn="base" latinLnBrk="0" hangingPunct="0">
              <a:lnSpc>
                <a:spcPct val="100000"/>
              </a:lnSpc>
              <a:spcBef>
                <a:spcPct val="20000"/>
              </a:spcBef>
              <a:spcAft>
                <a:spcPct val="0"/>
              </a:spcAft>
              <a:buClr>
                <a:srgbClr val="B4B4B4"/>
              </a:buClr>
              <a:buSzTx/>
              <a:buFontTx/>
              <a:buChar char="•"/>
              <a:tabLst/>
              <a:defRPr sz="1200"/>
            </a:lvl5pPr>
            <a:lvl6pPr>
              <a:defRPr sz="1800"/>
            </a:lvl6pPr>
            <a:lvl7pPr>
              <a:defRPr sz="1800"/>
            </a:lvl7pPr>
            <a:lvl8pPr>
              <a:defRPr sz="1800"/>
            </a:lvl8pPr>
            <a:lvl9pPr>
              <a:defRPr sz="1800"/>
            </a:lvl9pPr>
          </a:lstStyle>
          <a:p>
            <a:pPr lvl="0"/>
            <a:r>
              <a:rPr lang="es-ES_tradnl" noProof="0" dirty="0" smtClean="0"/>
              <a:t>Haga clic para modificar el estilo de texto del patrón</a:t>
            </a:r>
          </a:p>
          <a:p>
            <a:pPr lvl="1"/>
            <a:r>
              <a:rPr lang="es-ES_tradnl" noProof="0" dirty="0" smtClean="0"/>
              <a:t>Segundo nivel</a:t>
            </a:r>
          </a:p>
          <a:p>
            <a:pPr lvl="2"/>
            <a:r>
              <a:rPr lang="es-ES_tradnl" noProof="0" dirty="0" smtClean="0"/>
              <a:t>Tercer nivel</a:t>
            </a:r>
          </a:p>
          <a:p>
            <a:pPr lvl="3"/>
            <a:r>
              <a:rPr lang="es-ES_tradnl" noProof="0" dirty="0" smtClean="0"/>
              <a:t>Cuarto nivel</a:t>
            </a:r>
          </a:p>
          <a:p>
            <a:pPr lvl="4"/>
            <a:r>
              <a:rPr lang="es-ES_tradnl" noProof="0" dirty="0" smtClean="0"/>
              <a:t>Quinto nivel</a:t>
            </a:r>
            <a:endParaRPr lang="en-US" noProof="0" dirty="0"/>
          </a:p>
        </p:txBody>
      </p:sp>
    </p:spTree>
    <p:extLst>
      <p:ext uri="{BB962C8B-B14F-4D97-AF65-F5344CB8AC3E}">
        <p14:creationId xmlns:p14="http://schemas.microsoft.com/office/powerpoint/2010/main" val="2935199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72816"/>
            <a:ext cx="4040188" cy="432048"/>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76874"/>
            <a:ext cx="4040188" cy="4087415"/>
          </a:xfrm>
        </p:spPr>
        <p:txBody>
          <a:bodyPr/>
          <a:lstStyle>
            <a:lvl1pPr marL="287338" marR="0" indent="-287338" algn="l" defTabSz="914400" rtl="0" eaLnBrk="0" fontAlgn="base" latinLnBrk="0" hangingPunct="0">
              <a:lnSpc>
                <a:spcPct val="100000"/>
              </a:lnSpc>
              <a:spcBef>
                <a:spcPct val="20000"/>
              </a:spcBef>
              <a:spcAft>
                <a:spcPct val="0"/>
              </a:spcAft>
              <a:buClr>
                <a:srgbClr val="00B0CA"/>
              </a:buClr>
              <a:buSzPct val="140000"/>
              <a:buFont typeface="Wingdings" charset="0"/>
              <a:buChar char="§"/>
              <a:tabLst/>
              <a:defRPr sz="2000"/>
            </a:lvl1pPr>
            <a:lvl2pPr marL="762000" marR="0" indent="-190500" algn="l" defTabSz="914400" rtl="0" eaLnBrk="0" fontAlgn="base" latinLnBrk="0" hangingPunct="0">
              <a:lnSpc>
                <a:spcPct val="100000"/>
              </a:lnSpc>
              <a:spcBef>
                <a:spcPct val="20000"/>
              </a:spcBef>
              <a:spcAft>
                <a:spcPct val="0"/>
              </a:spcAft>
              <a:buClr>
                <a:srgbClr val="000000"/>
              </a:buClr>
              <a:buSzPct val="136000"/>
              <a:buFont typeface="Wingdings" charset="0"/>
              <a:buChar char="§"/>
              <a:tabLst/>
              <a:defRPr sz="1800"/>
            </a:lvl2pPr>
            <a:lvl3pPr marL="1524000" marR="0" indent="-187325" algn="l" defTabSz="914400" rtl="0" eaLnBrk="0" fontAlgn="base" latinLnBrk="0" hangingPunct="0">
              <a:lnSpc>
                <a:spcPct val="100000"/>
              </a:lnSpc>
              <a:spcBef>
                <a:spcPct val="20000"/>
              </a:spcBef>
              <a:spcAft>
                <a:spcPct val="0"/>
              </a:spcAft>
              <a:buClr>
                <a:srgbClr val="5A5A5A"/>
              </a:buClr>
              <a:buSzTx/>
              <a:buFont typeface="Wingdings" charset="0"/>
              <a:buChar char="§"/>
              <a:tabLst/>
              <a:defRPr sz="1600"/>
            </a:lvl3pPr>
            <a:lvl4pPr marL="2100263" marR="0" indent="-192088" algn="l" defTabSz="914400" rtl="0" eaLnBrk="0" fontAlgn="base" latinLnBrk="0" hangingPunct="0">
              <a:lnSpc>
                <a:spcPct val="100000"/>
              </a:lnSpc>
              <a:spcBef>
                <a:spcPct val="20000"/>
              </a:spcBef>
              <a:spcAft>
                <a:spcPct val="0"/>
              </a:spcAft>
              <a:buClr>
                <a:srgbClr val="B4B4B4"/>
              </a:buClr>
              <a:buSzTx/>
              <a:buFont typeface="Wingdings" charset="0"/>
              <a:buChar char="§"/>
              <a:tabLst/>
              <a:defRPr sz="1500"/>
            </a:lvl4pPr>
            <a:lvl5pPr marL="2667000" marR="0" indent="-190500" algn="l" defTabSz="914400" rtl="0" eaLnBrk="0" fontAlgn="base" latinLnBrk="0" hangingPunct="0">
              <a:lnSpc>
                <a:spcPct val="100000"/>
              </a:lnSpc>
              <a:spcBef>
                <a:spcPct val="20000"/>
              </a:spcBef>
              <a:spcAft>
                <a:spcPct val="0"/>
              </a:spcAft>
              <a:buClr>
                <a:srgbClr val="B4B4B4"/>
              </a:buClr>
              <a:buSzTx/>
              <a:buFontTx/>
              <a:buChar char="•"/>
              <a:tabLst/>
              <a:defRPr sz="1200"/>
            </a:lvl5pPr>
            <a:lvl6pPr>
              <a:defRPr sz="1600"/>
            </a:lvl6pPr>
            <a:lvl7pPr>
              <a:defRPr sz="1600"/>
            </a:lvl7pPr>
            <a:lvl8pPr>
              <a:defRPr sz="1600"/>
            </a:lvl8pPr>
            <a:lvl9pPr>
              <a:defRPr sz="1600"/>
            </a:lvl9pPr>
          </a:lstStyle>
          <a:p>
            <a:pPr lvl="0"/>
            <a:r>
              <a:rPr lang="es-ES_tradnl" noProof="0" dirty="0" smtClean="0"/>
              <a:t>Haga clic para modificar el estilo de texto del patrón</a:t>
            </a:r>
          </a:p>
          <a:p>
            <a:pPr lvl="1"/>
            <a:r>
              <a:rPr lang="es-ES_tradnl" noProof="0" dirty="0" smtClean="0"/>
              <a:t>Segundo nivel</a:t>
            </a:r>
          </a:p>
          <a:p>
            <a:pPr lvl="2"/>
            <a:r>
              <a:rPr lang="es-ES_tradnl" noProof="0" dirty="0" smtClean="0"/>
              <a:t>Tercer nivel</a:t>
            </a:r>
          </a:p>
          <a:p>
            <a:pPr lvl="3"/>
            <a:r>
              <a:rPr lang="es-ES_tradnl" noProof="0" dirty="0" smtClean="0"/>
              <a:t>Cuarto nivel</a:t>
            </a:r>
          </a:p>
          <a:p>
            <a:pPr lvl="4"/>
            <a:r>
              <a:rPr lang="es-ES_tradnl" noProof="0" dirty="0" smtClean="0"/>
              <a:t>Quinto nivel</a:t>
            </a:r>
            <a:endParaRPr lang="en-US" noProof="0" dirty="0"/>
          </a:p>
        </p:txBody>
      </p:sp>
      <p:sp>
        <p:nvSpPr>
          <p:cNvPr id="7" name="Text Placeholder 2"/>
          <p:cNvSpPr>
            <a:spLocks noGrp="1"/>
          </p:cNvSpPr>
          <p:nvPr>
            <p:ph type="body" idx="10"/>
          </p:nvPr>
        </p:nvSpPr>
        <p:spPr>
          <a:xfrm>
            <a:off x="4789216" y="1772816"/>
            <a:ext cx="4040188" cy="432048"/>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Title 1"/>
          <p:cNvSpPr>
            <a:spLocks noGrp="1"/>
          </p:cNvSpPr>
          <p:nvPr>
            <p:ph type="title"/>
          </p:nvPr>
        </p:nvSpPr>
        <p:spPr>
          <a:xfrm>
            <a:off x="511202" y="288001"/>
            <a:ext cx="8307363" cy="1181100"/>
          </a:xfrm>
        </p:spPr>
        <p:txBody>
          <a:bodyPr/>
          <a:lstStyle/>
          <a:p>
            <a:r>
              <a:rPr lang="en-US" dirty="0" smtClean="0"/>
              <a:t>Click to edit Master title style</a:t>
            </a:r>
            <a:endParaRPr lang="en-US" dirty="0"/>
          </a:p>
        </p:txBody>
      </p:sp>
      <p:sp>
        <p:nvSpPr>
          <p:cNvPr id="10" name="12 Marcador de texto"/>
          <p:cNvSpPr>
            <a:spLocks noGrp="1"/>
          </p:cNvSpPr>
          <p:nvPr>
            <p:ph type="body" sz="quarter" idx="13"/>
          </p:nvPr>
        </p:nvSpPr>
        <p:spPr>
          <a:xfrm>
            <a:off x="513338" y="122464"/>
            <a:ext cx="8305227" cy="188640"/>
          </a:xfrm>
        </p:spPr>
        <p:txBody>
          <a:bodyPr anchor="ctr">
            <a:noAutofit/>
          </a:bodyPr>
          <a:lstStyle>
            <a:lvl1pPr marL="0" indent="0">
              <a:buNone/>
              <a:defRPr sz="900" b="1"/>
            </a:lvl1pPr>
            <a:lvl2pPr>
              <a:buNone/>
              <a:defRPr/>
            </a:lvl2pPr>
            <a:lvl3pPr>
              <a:buNone/>
              <a:defRPr/>
            </a:lvl3pPr>
            <a:lvl4pPr>
              <a:buNone/>
              <a:defRPr/>
            </a:lvl4pPr>
            <a:lvl5pPr>
              <a:buNone/>
              <a:defRPr/>
            </a:lvl5pPr>
          </a:lstStyle>
          <a:p>
            <a:pPr lvl="0"/>
            <a:r>
              <a:rPr lang="es-ES_tradnl" dirty="0" smtClean="0"/>
              <a:t>Haga clic para modificar el estilo de texto del patrón</a:t>
            </a:r>
          </a:p>
        </p:txBody>
      </p:sp>
      <p:sp>
        <p:nvSpPr>
          <p:cNvPr id="11" name="Content Placeholder 3"/>
          <p:cNvSpPr>
            <a:spLocks noGrp="1"/>
          </p:cNvSpPr>
          <p:nvPr>
            <p:ph sz="half" idx="14"/>
          </p:nvPr>
        </p:nvSpPr>
        <p:spPr>
          <a:xfrm>
            <a:off x="4780787" y="2276874"/>
            <a:ext cx="4040188" cy="4087415"/>
          </a:xfrm>
        </p:spPr>
        <p:txBody>
          <a:bodyPr/>
          <a:lstStyle>
            <a:lvl1pPr marL="287338" marR="0" indent="-287338" algn="l" defTabSz="914400" rtl="0" eaLnBrk="0" fontAlgn="base" latinLnBrk="0" hangingPunct="0">
              <a:lnSpc>
                <a:spcPct val="100000"/>
              </a:lnSpc>
              <a:spcBef>
                <a:spcPct val="20000"/>
              </a:spcBef>
              <a:spcAft>
                <a:spcPct val="0"/>
              </a:spcAft>
              <a:buClr>
                <a:srgbClr val="00B0CA"/>
              </a:buClr>
              <a:buSzPct val="140000"/>
              <a:buFont typeface="Wingdings" charset="0"/>
              <a:buChar char="§"/>
              <a:tabLst/>
              <a:defRPr sz="2000"/>
            </a:lvl1pPr>
            <a:lvl2pPr marL="762000" marR="0" indent="-190500" algn="l" defTabSz="914400" rtl="0" eaLnBrk="0" fontAlgn="base" latinLnBrk="0" hangingPunct="0">
              <a:lnSpc>
                <a:spcPct val="100000"/>
              </a:lnSpc>
              <a:spcBef>
                <a:spcPct val="20000"/>
              </a:spcBef>
              <a:spcAft>
                <a:spcPct val="0"/>
              </a:spcAft>
              <a:buClr>
                <a:srgbClr val="000000"/>
              </a:buClr>
              <a:buSzPct val="136000"/>
              <a:buFont typeface="Wingdings" charset="0"/>
              <a:buChar char="§"/>
              <a:tabLst/>
              <a:defRPr sz="1800"/>
            </a:lvl2pPr>
            <a:lvl3pPr marL="1524000" marR="0" indent="-187325" algn="l" defTabSz="914400" rtl="0" eaLnBrk="0" fontAlgn="base" latinLnBrk="0" hangingPunct="0">
              <a:lnSpc>
                <a:spcPct val="100000"/>
              </a:lnSpc>
              <a:spcBef>
                <a:spcPct val="20000"/>
              </a:spcBef>
              <a:spcAft>
                <a:spcPct val="0"/>
              </a:spcAft>
              <a:buClr>
                <a:srgbClr val="5A5A5A"/>
              </a:buClr>
              <a:buSzTx/>
              <a:buFont typeface="Wingdings" charset="0"/>
              <a:buChar char="§"/>
              <a:tabLst/>
              <a:defRPr sz="1600"/>
            </a:lvl3pPr>
            <a:lvl4pPr marL="2100263" marR="0" indent="-192088" algn="l" defTabSz="914400" rtl="0" eaLnBrk="0" fontAlgn="base" latinLnBrk="0" hangingPunct="0">
              <a:lnSpc>
                <a:spcPct val="100000"/>
              </a:lnSpc>
              <a:spcBef>
                <a:spcPct val="20000"/>
              </a:spcBef>
              <a:spcAft>
                <a:spcPct val="0"/>
              </a:spcAft>
              <a:buClr>
                <a:srgbClr val="B4B4B4"/>
              </a:buClr>
              <a:buSzTx/>
              <a:buFont typeface="Wingdings" charset="0"/>
              <a:buChar char="§"/>
              <a:tabLst/>
              <a:defRPr sz="1500"/>
            </a:lvl4pPr>
            <a:lvl5pPr marL="2667000" marR="0" indent="-190500" algn="l" defTabSz="914400" rtl="0" eaLnBrk="0" fontAlgn="base" latinLnBrk="0" hangingPunct="0">
              <a:lnSpc>
                <a:spcPct val="100000"/>
              </a:lnSpc>
              <a:spcBef>
                <a:spcPct val="20000"/>
              </a:spcBef>
              <a:spcAft>
                <a:spcPct val="0"/>
              </a:spcAft>
              <a:buClr>
                <a:srgbClr val="B4B4B4"/>
              </a:buClr>
              <a:buSzTx/>
              <a:buFontTx/>
              <a:buChar char="•"/>
              <a:tabLst/>
              <a:defRPr sz="1200"/>
            </a:lvl5pPr>
            <a:lvl6pPr>
              <a:defRPr sz="1600"/>
            </a:lvl6pPr>
            <a:lvl7pPr>
              <a:defRPr sz="1600"/>
            </a:lvl7pPr>
            <a:lvl8pPr>
              <a:defRPr sz="1600"/>
            </a:lvl8pPr>
            <a:lvl9pPr>
              <a:defRPr sz="1600"/>
            </a:lvl9pPr>
          </a:lstStyle>
          <a:p>
            <a:pPr lvl="0"/>
            <a:r>
              <a:rPr lang="es-ES_tradnl" noProof="0" dirty="0" smtClean="0"/>
              <a:t>Haga clic para modificar el estilo de texto del patrón</a:t>
            </a:r>
          </a:p>
          <a:p>
            <a:pPr lvl="1"/>
            <a:r>
              <a:rPr lang="es-ES_tradnl" noProof="0" dirty="0" smtClean="0"/>
              <a:t>Segundo nivel</a:t>
            </a:r>
          </a:p>
          <a:p>
            <a:pPr lvl="2"/>
            <a:r>
              <a:rPr lang="es-ES_tradnl" noProof="0" dirty="0" smtClean="0"/>
              <a:t>Tercer nivel</a:t>
            </a:r>
          </a:p>
          <a:p>
            <a:pPr lvl="3"/>
            <a:r>
              <a:rPr lang="es-ES_tradnl" noProof="0" dirty="0" smtClean="0"/>
              <a:t>Cuarto nivel</a:t>
            </a:r>
          </a:p>
          <a:p>
            <a:pPr lvl="4"/>
            <a:r>
              <a:rPr lang="es-ES_tradnl" noProof="0" dirty="0" smtClean="0"/>
              <a:t>Quinto nivel</a:t>
            </a:r>
            <a:endParaRPr lang="en-US" noProof="0" dirty="0"/>
          </a:p>
        </p:txBody>
      </p:sp>
    </p:spTree>
    <p:extLst>
      <p:ext uri="{BB962C8B-B14F-4D97-AF65-F5344CB8AC3E}">
        <p14:creationId xmlns:p14="http://schemas.microsoft.com/office/powerpoint/2010/main" val="137898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xfrm>
            <a:off x="8280400" y="6354763"/>
            <a:ext cx="863600" cy="217487"/>
          </a:xfrm>
          <a:prstGeom prst="rect">
            <a:avLst/>
          </a:prstGeom>
          <a:ln/>
        </p:spPr>
        <p:txBody>
          <a:bodyPr/>
          <a:lstStyle>
            <a:lvl1pPr>
              <a:defRPr/>
            </a:lvl1pPr>
          </a:lstStyle>
          <a:p>
            <a:pPr>
              <a:defRPr/>
            </a:pPr>
            <a:fld id="{EBB42293-FE02-4198-BA46-2FEB3C483898}" type="slidenum">
              <a:rPr lang="es-ES"/>
              <a:pPr>
                <a:defRPr/>
              </a:pPr>
              <a:t>‹#›</a:t>
            </a:fld>
            <a:endParaRPr lang="es-ES"/>
          </a:p>
        </p:txBody>
      </p:sp>
    </p:spTree>
    <p:extLst>
      <p:ext uri="{BB962C8B-B14F-4D97-AF65-F5344CB8AC3E}">
        <p14:creationId xmlns:p14="http://schemas.microsoft.com/office/powerpoint/2010/main" val="40348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6364288"/>
            <a:ext cx="9144000" cy="493712"/>
          </a:xfrm>
          <a:prstGeom prst="rect">
            <a:avLst/>
          </a:prstGeom>
          <a:solidFill>
            <a:schemeClr val="accent3"/>
          </a:solidFill>
          <a:ln w="9525" cap="flat" cmpd="sng" algn="ctr">
            <a:solidFill>
              <a:schemeClr val="bg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2" name="Rectangle 17"/>
          <p:cNvSpPr>
            <a:spLocks noGrp="1" noChangeArrowheads="1"/>
          </p:cNvSpPr>
          <p:nvPr>
            <p:ph type="title"/>
          </p:nvPr>
        </p:nvSpPr>
        <p:spPr bwMode="auto">
          <a:xfrm>
            <a:off x="511175" y="287338"/>
            <a:ext cx="8307388" cy="11811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s-ES" smtClean="0"/>
              <a:t>Click to edit title style. Click to edit title style.	</a:t>
            </a:r>
          </a:p>
        </p:txBody>
      </p:sp>
      <p:sp>
        <p:nvSpPr>
          <p:cNvPr id="1028" name="Rectangle 46"/>
          <p:cNvSpPr>
            <a:spLocks noGrp="1" noChangeArrowheads="1"/>
          </p:cNvSpPr>
          <p:nvPr>
            <p:ph type="body" idx="1"/>
          </p:nvPr>
        </p:nvSpPr>
        <p:spPr bwMode="auto">
          <a:xfrm>
            <a:off x="511175" y="1916113"/>
            <a:ext cx="8329613"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n-US" smtClean="0"/>
              <a:t>Click to edit master text style</a:t>
            </a:r>
          </a:p>
          <a:p>
            <a:pPr lvl="1"/>
            <a:r>
              <a:rPr lang="es-ES_tradnl" altLang="en-US" smtClean="0"/>
              <a:t>Second level</a:t>
            </a:r>
          </a:p>
          <a:p>
            <a:pPr lvl="2"/>
            <a:r>
              <a:rPr lang="es-ES_tradnl" altLang="en-US" smtClean="0"/>
              <a:t>Third level</a:t>
            </a:r>
          </a:p>
          <a:p>
            <a:pPr lvl="3"/>
            <a:r>
              <a:rPr lang="es-ES_tradnl" altLang="en-US" smtClean="0"/>
              <a:t>Fourth level</a:t>
            </a:r>
          </a:p>
          <a:p>
            <a:pPr lvl="4"/>
            <a:r>
              <a:rPr lang="es-ES_tradnl" altLang="en-US" smtClean="0"/>
              <a:t>Fifth level</a:t>
            </a:r>
          </a:p>
        </p:txBody>
      </p:sp>
      <p:sp>
        <p:nvSpPr>
          <p:cNvPr id="3" name="Rectangle 28"/>
          <p:cNvSpPr>
            <a:spLocks noChangeArrowheads="1"/>
          </p:cNvSpPr>
          <p:nvPr/>
        </p:nvSpPr>
        <p:spPr bwMode="auto">
          <a:xfrm>
            <a:off x="3116263" y="6635750"/>
            <a:ext cx="5472112"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a:defRPr/>
            </a:pPr>
            <a:r>
              <a:rPr lang="es-ES" altLang="en-US" sz="700" b="0" dirty="0" smtClean="0"/>
              <a:t>MSDL /Final </a:t>
            </a:r>
            <a:r>
              <a:rPr lang="es-ES" altLang="en-US" sz="700" b="0" dirty="0" err="1" smtClean="0"/>
              <a:t>Ppreentation</a:t>
            </a:r>
            <a:r>
              <a:rPr lang="es-ES" altLang="en-US" sz="700" b="0" dirty="0" smtClean="0"/>
              <a:t> </a:t>
            </a:r>
            <a:r>
              <a:rPr lang="es-ES" altLang="en-US" sz="700" b="0" dirty="0" err="1" smtClean="0"/>
              <a:t>Days</a:t>
            </a:r>
            <a:r>
              <a:rPr lang="es-ES" altLang="en-US" sz="700" b="0" dirty="0" smtClean="0"/>
              <a:t> 2015</a:t>
            </a:r>
          </a:p>
          <a:p>
            <a:pPr algn="r">
              <a:defRPr/>
            </a:pPr>
            <a:endParaRPr lang="es-ES" altLang="en-US" sz="700" b="0" dirty="0" smtClean="0"/>
          </a:p>
        </p:txBody>
      </p:sp>
      <p:sp>
        <p:nvSpPr>
          <p:cNvPr id="1030" name="Rectangle 21"/>
          <p:cNvSpPr>
            <a:spLocks noChangeArrowheads="1"/>
          </p:cNvSpPr>
          <p:nvPr/>
        </p:nvSpPr>
        <p:spPr bwMode="auto">
          <a:xfrm>
            <a:off x="8534400" y="6553200"/>
            <a:ext cx="863600" cy="217488"/>
          </a:xfrm>
          <a:prstGeom prst="rect">
            <a:avLst/>
          </a:prstGeom>
          <a:noFill/>
          <a:ln w="9525">
            <a:noFill/>
            <a:miter lim="800000"/>
            <a:headEnd/>
            <a:tailEnd/>
          </a:ln>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s-ES" altLang="en-US" sz="700" b="0" smtClean="0"/>
              <a:t> | </a:t>
            </a:r>
            <a:fld id="{51637B6C-1BEC-4298-881E-AFF6A3CB9B15}" type="slidenum">
              <a:rPr lang="es-ES" altLang="en-US" sz="700" b="0" smtClean="0"/>
              <a:pPr>
                <a:defRPr/>
              </a:pPr>
              <a:t>‹#›</a:t>
            </a:fld>
            <a:endParaRPr lang="es-ES" altLang="en-US" sz="700" b="0" smtClean="0"/>
          </a:p>
        </p:txBody>
      </p:sp>
      <p:grpSp>
        <p:nvGrpSpPr>
          <p:cNvPr id="1031" name="Group 7"/>
          <p:cNvGrpSpPr>
            <a:grpSpLocks/>
          </p:cNvGrpSpPr>
          <p:nvPr userDrawn="1"/>
        </p:nvGrpSpPr>
        <p:grpSpPr bwMode="auto">
          <a:xfrm>
            <a:off x="495300" y="6440488"/>
            <a:ext cx="5419725" cy="323850"/>
            <a:chOff x="511173" y="7050600"/>
            <a:chExt cx="5419868" cy="324000"/>
          </a:xfrm>
        </p:grpSpPr>
        <p:pic>
          <p:nvPicPr>
            <p:cNvPr id="1032" name="Picture 6" descr="http://studiolab.ide.tudelft.nl/studiolab/persuasivegamedesign/files/2013/07/TU_Delft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00156" y="7086600"/>
              <a:ext cx="1030885"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descr="http://www.nexiantraining.es/blog/wp-content/uploads/2013/09/U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77034" y="7086600"/>
              <a:ext cx="28717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87287" y="7122600"/>
              <a:ext cx="7875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http://noticias.universia.es/es/images/migracion/m/ma/mat/matriculaciones1290648934467.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68518" y="7050600"/>
              <a:ext cx="55963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 descr="F:\antonio\portada.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1173" y="7050600"/>
              <a:ext cx="868283"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56" r:id="rId1"/>
    <p:sldLayoutId id="2147484451" r:id="rId2"/>
    <p:sldLayoutId id="2147484452" r:id="rId3"/>
    <p:sldLayoutId id="2147484453" r:id="rId4"/>
    <p:sldLayoutId id="2147484457" r:id="rId5"/>
    <p:sldLayoutId id="2147484454" r:id="rId6"/>
    <p:sldLayoutId id="2147484455" r:id="rId7"/>
    <p:sldLayoutId id="2147484458"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100" b="1" cap="all">
          <a:solidFill>
            <a:schemeClr val="accent1"/>
          </a:solidFill>
          <a:latin typeface="Arial"/>
          <a:ea typeface="ＭＳ Ｐゴシック" pitchFamily="34" charset="-128"/>
          <a:cs typeface="Arial"/>
        </a:defRPr>
      </a:lvl1pPr>
      <a:lvl2pPr algn="l" rtl="0" eaLnBrk="0" fontAlgn="base" hangingPunct="0">
        <a:spcBef>
          <a:spcPct val="0"/>
        </a:spcBef>
        <a:spcAft>
          <a:spcPct val="0"/>
        </a:spcAft>
        <a:defRPr sz="2100" b="1">
          <a:solidFill>
            <a:schemeClr val="accent1"/>
          </a:solidFill>
          <a:latin typeface="Arial" charset="0"/>
          <a:ea typeface="ＭＳ Ｐゴシック" pitchFamily="34" charset="-128"/>
          <a:cs typeface="Arial" pitchFamily="34" charset="0"/>
        </a:defRPr>
      </a:lvl2pPr>
      <a:lvl3pPr algn="l" rtl="0" eaLnBrk="0" fontAlgn="base" hangingPunct="0">
        <a:spcBef>
          <a:spcPct val="0"/>
        </a:spcBef>
        <a:spcAft>
          <a:spcPct val="0"/>
        </a:spcAft>
        <a:defRPr sz="2100" b="1">
          <a:solidFill>
            <a:schemeClr val="accent1"/>
          </a:solidFill>
          <a:latin typeface="Arial" charset="0"/>
          <a:ea typeface="ＭＳ Ｐゴシック" pitchFamily="34" charset="-128"/>
          <a:cs typeface="Arial" pitchFamily="34" charset="0"/>
        </a:defRPr>
      </a:lvl3pPr>
      <a:lvl4pPr algn="l" rtl="0" eaLnBrk="0" fontAlgn="base" hangingPunct="0">
        <a:spcBef>
          <a:spcPct val="0"/>
        </a:spcBef>
        <a:spcAft>
          <a:spcPct val="0"/>
        </a:spcAft>
        <a:defRPr sz="2100" b="1">
          <a:solidFill>
            <a:schemeClr val="accent1"/>
          </a:solidFill>
          <a:latin typeface="Arial" charset="0"/>
          <a:ea typeface="ＭＳ Ｐゴシック" pitchFamily="34" charset="-128"/>
          <a:cs typeface="Arial" pitchFamily="34" charset="0"/>
        </a:defRPr>
      </a:lvl4pPr>
      <a:lvl5pPr algn="l" rtl="0" eaLnBrk="0" fontAlgn="base" hangingPunct="0">
        <a:spcBef>
          <a:spcPct val="0"/>
        </a:spcBef>
        <a:spcAft>
          <a:spcPct val="0"/>
        </a:spcAft>
        <a:defRPr sz="2100" b="1">
          <a:solidFill>
            <a:schemeClr val="accent1"/>
          </a:solidFill>
          <a:latin typeface="Arial" charset="0"/>
          <a:ea typeface="ＭＳ Ｐゴシック" pitchFamily="34" charset="-128"/>
          <a:cs typeface="Arial" pitchFamily="34" charset="0"/>
        </a:defRPr>
      </a:lvl5pPr>
      <a:lvl6pPr marL="457200" algn="l" rtl="0" fontAlgn="base">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6pPr>
      <a:lvl7pPr marL="914400" algn="l" rtl="0" fontAlgn="base">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7pPr>
      <a:lvl8pPr marL="1371600" algn="l" rtl="0" fontAlgn="base">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8pPr>
      <a:lvl9pPr marL="1828800" algn="l" rtl="0" fontAlgn="base">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9pPr>
    </p:titleStyle>
    <p:bodyStyle>
      <a:lvl1pPr marL="287338" indent="-287338" algn="l" rtl="0" eaLnBrk="0" fontAlgn="base" hangingPunct="0">
        <a:spcBef>
          <a:spcPct val="20000"/>
        </a:spcBef>
        <a:spcAft>
          <a:spcPct val="0"/>
        </a:spcAft>
        <a:buClr>
          <a:schemeClr val="accent1"/>
        </a:buClr>
        <a:buSzPct val="140000"/>
        <a:buFont typeface="Wingdings" panose="05000000000000000000" pitchFamily="2" charset="2"/>
        <a:buChar char="§"/>
        <a:defRPr sz="2000">
          <a:solidFill>
            <a:schemeClr val="tx1"/>
          </a:solidFill>
          <a:latin typeface="+mn-lt"/>
          <a:ea typeface="ＭＳ Ｐゴシック" pitchFamily="34" charset="-128"/>
          <a:cs typeface="ＭＳ Ｐゴシック" charset="-128"/>
        </a:defRPr>
      </a:lvl1pPr>
      <a:lvl2pPr marL="762000" indent="-190500" algn="l" rtl="0" eaLnBrk="0" fontAlgn="base" hangingPunct="0">
        <a:spcBef>
          <a:spcPct val="20000"/>
        </a:spcBef>
        <a:spcAft>
          <a:spcPct val="0"/>
        </a:spcAft>
        <a:buClr>
          <a:schemeClr val="tx1"/>
        </a:buClr>
        <a:buSzPct val="136000"/>
        <a:buFont typeface="Wingdings" panose="05000000000000000000" pitchFamily="2" charset="2"/>
        <a:buChar char="§"/>
        <a:defRPr>
          <a:solidFill>
            <a:schemeClr val="tx1"/>
          </a:solidFill>
          <a:latin typeface="+mn-lt"/>
          <a:ea typeface="ＭＳ Ｐゴシック" pitchFamily="34" charset="-128"/>
        </a:defRPr>
      </a:lvl2pPr>
      <a:lvl3pPr marL="1524000" indent="-187325" algn="l" rtl="0" eaLnBrk="0" fontAlgn="base" hangingPunct="0">
        <a:spcBef>
          <a:spcPct val="20000"/>
        </a:spcBef>
        <a:spcAft>
          <a:spcPct val="0"/>
        </a:spcAft>
        <a:buClr>
          <a:schemeClr val="tx2"/>
        </a:buClr>
        <a:buFont typeface="Wingdings" panose="05000000000000000000" pitchFamily="2" charset="2"/>
        <a:buChar char="§"/>
        <a:defRPr sz="1600">
          <a:solidFill>
            <a:schemeClr val="tx1"/>
          </a:solidFill>
          <a:latin typeface="+mn-lt"/>
          <a:ea typeface="ＭＳ Ｐゴシック" pitchFamily="34" charset="-128"/>
        </a:defRPr>
      </a:lvl3pPr>
      <a:lvl4pPr marL="2100263" indent="-192088"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ea typeface="ＭＳ Ｐゴシック" pitchFamily="34" charset="-128"/>
        </a:defRPr>
      </a:lvl4pPr>
      <a:lvl5pPr marL="2667000" indent="-190500" algn="l" rtl="0" eaLnBrk="0" fontAlgn="base" hangingPunct="0">
        <a:spcBef>
          <a:spcPct val="20000"/>
        </a:spcBef>
        <a:spcAft>
          <a:spcPct val="0"/>
        </a:spcAft>
        <a:buClr>
          <a:schemeClr val="bg2"/>
        </a:buClr>
        <a:buChar char="•"/>
        <a:defRPr sz="1200">
          <a:solidFill>
            <a:schemeClr val="tx1"/>
          </a:solidFill>
          <a:latin typeface="+mn-lt"/>
          <a:ea typeface="ＭＳ Ｐゴシック" pitchFamily="34" charset="-128"/>
        </a:defRPr>
      </a:lvl5pPr>
      <a:lvl6pPr marL="3124200" indent="-190500" algn="l" rtl="0" fontAlgn="base">
        <a:spcBef>
          <a:spcPct val="20000"/>
        </a:spcBef>
        <a:spcAft>
          <a:spcPct val="0"/>
        </a:spcAft>
        <a:buClr>
          <a:schemeClr val="bg2"/>
        </a:buClr>
        <a:buChar char="•"/>
        <a:defRPr sz="1400">
          <a:solidFill>
            <a:schemeClr val="tx1"/>
          </a:solidFill>
          <a:latin typeface="+mn-lt"/>
          <a:ea typeface="+mj-ea"/>
        </a:defRPr>
      </a:lvl6pPr>
      <a:lvl7pPr marL="3581400" indent="-190500" algn="l" rtl="0" fontAlgn="base">
        <a:spcBef>
          <a:spcPct val="20000"/>
        </a:spcBef>
        <a:spcAft>
          <a:spcPct val="0"/>
        </a:spcAft>
        <a:buClr>
          <a:schemeClr val="bg2"/>
        </a:buClr>
        <a:buChar char="•"/>
        <a:defRPr sz="1400">
          <a:solidFill>
            <a:schemeClr val="tx1"/>
          </a:solidFill>
          <a:latin typeface="+mn-lt"/>
          <a:ea typeface="+mj-ea"/>
        </a:defRPr>
      </a:lvl7pPr>
      <a:lvl8pPr marL="4038600" indent="-190500" algn="l" rtl="0" fontAlgn="base">
        <a:spcBef>
          <a:spcPct val="20000"/>
        </a:spcBef>
        <a:spcAft>
          <a:spcPct val="0"/>
        </a:spcAft>
        <a:buClr>
          <a:schemeClr val="bg2"/>
        </a:buClr>
        <a:buChar char="•"/>
        <a:defRPr sz="1400">
          <a:solidFill>
            <a:schemeClr val="tx1"/>
          </a:solidFill>
          <a:latin typeface="+mn-lt"/>
          <a:ea typeface="+mj-ea"/>
        </a:defRPr>
      </a:lvl8pPr>
      <a:lvl9pPr marL="4495800" indent="-190500" algn="l" rtl="0" fontAlgn="base">
        <a:spcBef>
          <a:spcPct val="20000"/>
        </a:spcBef>
        <a:spcAft>
          <a:spcPct val="0"/>
        </a:spcAft>
        <a:buClr>
          <a:schemeClr val="bg2"/>
        </a:buClr>
        <a:buChar char="•"/>
        <a:defRPr sz="1400">
          <a:solidFill>
            <a:schemeClr val="tx1"/>
          </a:solidFill>
          <a:latin typeface="+mn-lt"/>
          <a:ea typeface="+mj-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e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idx="4294967295"/>
          </p:nvPr>
        </p:nvSpPr>
        <p:spPr>
          <a:xfrm>
            <a:off x="304800" y="60325"/>
            <a:ext cx="6096000" cy="3049588"/>
          </a:xfrm>
        </p:spPr>
        <p:txBody>
          <a:bodyPr/>
          <a:lstStyle/>
          <a:p>
            <a:pPr>
              <a:defRPr/>
            </a:pPr>
            <a:r>
              <a:rPr lang="es-ES" sz="5400" dirty="0" err="1" smtClean="0">
                <a:solidFill>
                  <a:schemeClr val="bg1"/>
                </a:solidFill>
                <a:latin typeface="Neo Sans" pitchFamily="34" charset="0"/>
              </a:rPr>
              <a:t>Model</a:t>
            </a:r>
            <a:r>
              <a:rPr lang="es-ES" sz="5400" dirty="0" smtClean="0">
                <a:solidFill>
                  <a:schemeClr val="bg1"/>
                </a:solidFill>
                <a:latin typeface="Neo Sans" pitchFamily="34" charset="0"/>
              </a:rPr>
              <a:t>-BASED SOFTWARE  DEVELOPMENT LIFECYCLE</a:t>
            </a:r>
            <a:endParaRPr lang="es-ES" sz="5400" dirty="0">
              <a:solidFill>
                <a:schemeClr val="bg1"/>
              </a:solidFill>
              <a:latin typeface="Neo Sans" pitchFamily="34" charset="0"/>
            </a:endParaRPr>
          </a:p>
        </p:txBody>
      </p:sp>
      <p:pic>
        <p:nvPicPr>
          <p:cNvPr id="614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5" y="3595688"/>
            <a:ext cx="38322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7 Rectángulo"/>
          <p:cNvSpPr>
            <a:spLocks noChangeArrowheads="1"/>
          </p:cNvSpPr>
          <p:nvPr/>
        </p:nvSpPr>
        <p:spPr bwMode="auto">
          <a:xfrm>
            <a:off x="7048500" y="0"/>
            <a:ext cx="1676400" cy="4038600"/>
          </a:xfrm>
          <a:prstGeom prst="rect">
            <a:avLst/>
          </a:prstGeom>
          <a:solidFill>
            <a:schemeClr val="bg1"/>
          </a:solidFill>
          <a:ln w="9525" algn="ctr">
            <a:solidFill>
              <a:schemeClr val="bg1"/>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s-ES" altLang="en-US"/>
          </a:p>
        </p:txBody>
      </p:sp>
      <p:pic>
        <p:nvPicPr>
          <p:cNvPr id="6149" name="Picture 3" descr="F:\antonio\port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5975" y="207963"/>
            <a:ext cx="14414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http://commons.mbsdl.eu/logos/spacebe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968375"/>
            <a:ext cx="12954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3" descr="http://commons.mbsdl.eu/logos/tudelf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7788" y="6991350"/>
            <a:ext cx="115887"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2"/>
          <p:cNvSpPr>
            <a:spLocks noChangeArrowheads="1"/>
          </p:cNvSpPr>
          <p:nvPr/>
        </p:nvSpPr>
        <p:spPr bwMode="auto">
          <a:xfrm>
            <a:off x="350838" y="5243513"/>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en-US" sz="2000" dirty="0">
                <a:solidFill>
                  <a:srgbClr val="FFFFFF"/>
                </a:solidFill>
                <a:latin typeface="Roboto"/>
              </a:rPr>
              <a:t>TEC-ED &amp; TEC-SW Final Presentation Days - December 9</a:t>
            </a:r>
            <a:r>
              <a:rPr lang="en-US" altLang="en-US" sz="2000" baseline="30000" dirty="0">
                <a:solidFill>
                  <a:srgbClr val="FFFFFF"/>
                </a:solidFill>
                <a:latin typeface="Roboto"/>
              </a:rPr>
              <a:t>th</a:t>
            </a:r>
            <a:r>
              <a:rPr lang="en-US" altLang="en-US" sz="2000" dirty="0">
                <a:solidFill>
                  <a:srgbClr val="FFFFFF"/>
                </a:solidFill>
                <a:latin typeface="Roboto"/>
              </a:rPr>
              <a:t> 2015</a:t>
            </a:r>
          </a:p>
        </p:txBody>
      </p:sp>
      <p:sp>
        <p:nvSpPr>
          <p:cNvPr id="6153" name="Rectangle 13"/>
          <p:cNvSpPr>
            <a:spLocks noChangeArrowheads="1"/>
          </p:cNvSpPr>
          <p:nvPr/>
        </p:nvSpPr>
        <p:spPr bwMode="auto">
          <a:xfrm>
            <a:off x="350838" y="6172200"/>
            <a:ext cx="87931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en-US" sz="2000" dirty="0">
                <a:solidFill>
                  <a:schemeClr val="bg1"/>
                </a:solidFill>
                <a:latin typeface="Roboto"/>
              </a:rPr>
              <a:t>Joan Clua, Patricia </a:t>
            </a:r>
            <a:r>
              <a:rPr lang="en-US" altLang="en-US" sz="2000" dirty="0" smtClean="0">
                <a:solidFill>
                  <a:schemeClr val="bg1"/>
                </a:solidFill>
                <a:latin typeface="Roboto"/>
              </a:rPr>
              <a:t>López Martínez, </a:t>
            </a:r>
            <a:r>
              <a:rPr lang="en-US" altLang="en-US" sz="2000" dirty="0">
                <a:solidFill>
                  <a:schemeClr val="bg1"/>
                </a:solidFill>
                <a:latin typeface="Roboto"/>
              </a:rPr>
              <a:t>Dominique Torette, Jorge Garrido</a:t>
            </a:r>
          </a:p>
        </p:txBody>
      </p:sp>
      <p:pic>
        <p:nvPicPr>
          <p:cNvPr id="6154" name="Picture 6" descr="http://studiolab.ide.tudelft.nl/studiolab/persuasivegamedesign/files/2013/07/TU_Delft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1700" y="3365500"/>
            <a:ext cx="1317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8" descr="http://www.nexiantraining.es/blog/wp-content/uploads/2013/09/U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00" y="1725613"/>
            <a:ext cx="5302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0" descr="http://noticias.universia.es/es/images/migracion/m/ma/mat/matriculaciones1290648934467.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3463" y="2520950"/>
            <a:ext cx="10048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SOFTWARE REQUIREMENTS SPECIFICATION IN MBSDL</a:t>
            </a:r>
            <a:endParaRPr lang="en-GB" dirty="0"/>
          </a:p>
        </p:txBody>
      </p:sp>
      <p:grpSp>
        <p:nvGrpSpPr>
          <p:cNvPr id="6" name="51 Grupo"/>
          <p:cNvGrpSpPr>
            <a:grpSpLocks/>
          </p:cNvGrpSpPr>
          <p:nvPr/>
        </p:nvGrpSpPr>
        <p:grpSpPr bwMode="auto">
          <a:xfrm>
            <a:off x="4291013" y="914400"/>
            <a:ext cx="3800475" cy="533400"/>
            <a:chOff x="3881438" y="1246188"/>
            <a:chExt cx="3800475" cy="533400"/>
          </a:xfrm>
        </p:grpSpPr>
        <p:sp>
          <p:nvSpPr>
            <p:cNvPr id="7" name="6 Elipse"/>
            <p:cNvSpPr/>
            <p:nvPr/>
          </p:nvSpPr>
          <p:spPr bwMode="auto">
            <a:xfrm>
              <a:off x="3881438" y="1246188"/>
              <a:ext cx="2095500" cy="533400"/>
            </a:xfrm>
            <a:prstGeom prst="ellipse">
              <a:avLst/>
            </a:prstGeom>
            <a:solidFill>
              <a:schemeClr val="accent6">
                <a:lumMod val="40000"/>
                <a:lumOff val="60000"/>
              </a:schemeClr>
            </a:solidFill>
            <a:ln w="19050" cap="flat" cmpd="sng" algn="ctr">
              <a:solidFill>
                <a:srgbClr val="00007D"/>
              </a:solidFill>
              <a:prstDash val="solid"/>
              <a:round/>
              <a:headEnd type="none" w="med" len="med"/>
              <a:tailEnd type="none" w="med" len="med"/>
            </a:ln>
            <a:effectLst/>
          </p:spPr>
          <p:txBody>
            <a:bodyPr wrap="none" anchor="ctr"/>
            <a:lstStyle/>
            <a:p>
              <a:pPr marL="742950" indent="-285750">
                <a:buFont typeface="Wingdings" pitchFamily="2" charset="2"/>
                <a:buNone/>
                <a:defRPr/>
              </a:pPr>
              <a:endParaRPr lang="en-GB" dirty="0">
                <a:cs typeface="Arial" charset="0"/>
              </a:endParaRPr>
            </a:p>
          </p:txBody>
        </p:sp>
        <p:sp>
          <p:nvSpPr>
            <p:cNvPr id="8" name="16 Rectángulo redondeado"/>
            <p:cNvSpPr>
              <a:spLocks noChangeArrowheads="1"/>
            </p:cNvSpPr>
            <p:nvPr/>
          </p:nvSpPr>
          <p:spPr bwMode="auto">
            <a:xfrm>
              <a:off x="6253163" y="1255713"/>
              <a:ext cx="1428750" cy="447675"/>
            </a:xfrm>
            <a:prstGeom prst="roundRect">
              <a:avLst>
                <a:gd name="adj" fmla="val 16667"/>
              </a:avLst>
            </a:prstGeom>
            <a:solidFill>
              <a:srgbClr val="CCCCFF"/>
            </a:solidFill>
            <a:ln w="19050" algn="ctr">
              <a:solidFill>
                <a:schemeClr val="tx1"/>
              </a:solidFill>
              <a:round/>
              <a:headEnd/>
              <a:tailEnd/>
            </a:ln>
          </p:spPr>
          <p:txBody>
            <a:bodyPr wrap="none" anchor="ctr"/>
            <a:lstStyle/>
            <a:p>
              <a:pPr marL="742950" indent="-285750"/>
              <a:endParaRPr lang="es-ES" altLang="es-ES"/>
            </a:p>
          </p:txBody>
        </p:sp>
        <p:sp>
          <p:nvSpPr>
            <p:cNvPr id="9" name="1 Título"/>
            <p:cNvSpPr txBox="1">
              <a:spLocks/>
            </p:cNvSpPr>
            <p:nvPr/>
          </p:nvSpPr>
          <p:spPr bwMode="auto">
            <a:xfrm>
              <a:off x="4043363" y="1423988"/>
              <a:ext cx="1793875" cy="306387"/>
            </a:xfrm>
            <a:prstGeom prst="roundRect">
              <a:avLst>
                <a:gd name="adj" fmla="val 21667"/>
              </a:avLst>
            </a:prstGeom>
            <a:noFill/>
            <a:ln w="9525">
              <a:noFill/>
              <a:round/>
              <a:headEnd/>
              <a:tailEnd/>
            </a:ln>
          </p:spPr>
          <p:txBody>
            <a:bodyPr anchor="b"/>
            <a:lstStyle/>
            <a:p>
              <a:pPr algn="ctr" eaLnBrk="0" hangingPunct="0">
                <a:lnSpc>
                  <a:spcPct val="90000"/>
                </a:lnSpc>
                <a:defRPr/>
              </a:pPr>
              <a:r>
                <a:rPr lang="en-GB" sz="1100" kern="0" dirty="0" err="1">
                  <a:latin typeface="+mj-lt"/>
                  <a:ea typeface="+mj-ea"/>
                  <a:cs typeface="+mj-cs"/>
                </a:rPr>
                <a:t>Contex</a:t>
              </a:r>
              <a:r>
                <a:rPr lang="en-GB" sz="1100" kern="0" dirty="0">
                  <a:latin typeface="+mj-lt"/>
                  <a:ea typeface="+mj-ea"/>
                  <a:cs typeface="+mj-cs"/>
                </a:rPr>
                <a:t>t Modelling (AADL)</a:t>
              </a:r>
            </a:p>
          </p:txBody>
        </p:sp>
        <p:cxnSp>
          <p:nvCxnSpPr>
            <p:cNvPr id="10" name="13 Conector recto de flecha"/>
            <p:cNvCxnSpPr>
              <a:cxnSpLocks noChangeShapeType="1"/>
            </p:cNvCxnSpPr>
            <p:nvPr/>
          </p:nvCxnSpPr>
          <p:spPr bwMode="auto">
            <a:xfrm flipV="1">
              <a:off x="5978525" y="1503363"/>
              <a:ext cx="265113" cy="1587"/>
            </a:xfrm>
            <a:prstGeom prst="straightConnector1">
              <a:avLst/>
            </a:prstGeom>
            <a:noFill/>
            <a:ln w="19050" algn="ctr">
              <a:solidFill>
                <a:srgbClr val="00007D"/>
              </a:solidFill>
              <a:prstDash val="dash"/>
              <a:round/>
              <a:headEnd/>
              <a:tailEnd type="triangle" w="med" len="med"/>
            </a:ln>
          </p:spPr>
        </p:cxnSp>
      </p:grpSp>
      <p:sp>
        <p:nvSpPr>
          <p:cNvPr id="11" name="1 Título"/>
          <p:cNvSpPr txBox="1">
            <a:spLocks/>
          </p:cNvSpPr>
          <p:nvPr/>
        </p:nvSpPr>
        <p:spPr bwMode="auto">
          <a:xfrm>
            <a:off x="6775450" y="928687"/>
            <a:ext cx="1793875" cy="523875"/>
          </a:xfrm>
          <a:prstGeom prst="roundRect">
            <a:avLst>
              <a:gd name="adj" fmla="val 21667"/>
            </a:avLst>
          </a:prstGeom>
          <a:noFill/>
          <a:ln w="9525">
            <a:noFill/>
            <a:round/>
            <a:headEnd/>
            <a:tailEnd/>
          </a:ln>
        </p:spPr>
        <p:txBody>
          <a:bodyPr anchor="b"/>
          <a:lstStyle/>
          <a:p>
            <a:pPr eaLnBrk="0" hangingPunct="0">
              <a:lnSpc>
                <a:spcPct val="90000"/>
              </a:lnSpc>
              <a:defRPr/>
            </a:pPr>
            <a:endParaRPr lang="en-GB" sz="1100" kern="0" dirty="0">
              <a:latin typeface="+mj-lt"/>
              <a:ea typeface="+mj-ea"/>
              <a:cs typeface="+mj-cs"/>
            </a:endParaRPr>
          </a:p>
          <a:p>
            <a:pPr eaLnBrk="0" hangingPunct="0">
              <a:lnSpc>
                <a:spcPct val="90000"/>
              </a:lnSpc>
              <a:defRPr/>
            </a:pPr>
            <a:endParaRPr lang="en-GB" sz="1100" kern="0" dirty="0">
              <a:latin typeface="+mj-lt"/>
              <a:ea typeface="+mj-ea"/>
              <a:cs typeface="+mj-cs"/>
            </a:endParaRPr>
          </a:p>
          <a:p>
            <a:pPr eaLnBrk="0" hangingPunct="0">
              <a:lnSpc>
                <a:spcPct val="90000"/>
              </a:lnSpc>
              <a:defRPr/>
            </a:pPr>
            <a:endParaRPr lang="en-GB" sz="1100" kern="0" dirty="0">
              <a:latin typeface="+mj-lt"/>
              <a:ea typeface="+mj-ea"/>
              <a:cs typeface="+mj-cs"/>
            </a:endParaRPr>
          </a:p>
          <a:p>
            <a:pPr eaLnBrk="0" hangingPunct="0">
              <a:lnSpc>
                <a:spcPct val="90000"/>
              </a:lnSpc>
              <a:defRPr/>
            </a:pPr>
            <a:endParaRPr lang="en-GB" sz="1100" kern="0" dirty="0">
              <a:latin typeface="+mj-lt"/>
              <a:ea typeface="+mj-ea"/>
              <a:cs typeface="+mj-cs"/>
            </a:endParaRPr>
          </a:p>
          <a:p>
            <a:pPr eaLnBrk="0" hangingPunct="0">
              <a:lnSpc>
                <a:spcPct val="90000"/>
              </a:lnSpc>
              <a:defRPr/>
            </a:pPr>
            <a:r>
              <a:rPr lang="en-GB" sz="1100" kern="0" dirty="0">
                <a:latin typeface="+mj-lt"/>
                <a:ea typeface="+mj-ea"/>
                <a:cs typeface="+mj-cs"/>
              </a:rPr>
              <a:t>Context View </a:t>
            </a:r>
            <a:br>
              <a:rPr lang="en-GB" sz="1100" kern="0" dirty="0">
                <a:latin typeface="+mj-lt"/>
                <a:ea typeface="+mj-ea"/>
                <a:cs typeface="+mj-cs"/>
              </a:rPr>
            </a:br>
            <a:endParaRPr lang="en-GB" sz="1100" kern="0" dirty="0">
              <a:latin typeface="+mj-lt"/>
              <a:ea typeface="+mj-ea"/>
              <a:cs typeface="+mj-cs"/>
            </a:endParaRPr>
          </a:p>
        </p:txBody>
      </p:sp>
      <p:grpSp>
        <p:nvGrpSpPr>
          <p:cNvPr id="12" name="54 Grupo"/>
          <p:cNvGrpSpPr>
            <a:grpSpLocks/>
          </p:cNvGrpSpPr>
          <p:nvPr/>
        </p:nvGrpSpPr>
        <p:grpSpPr bwMode="auto">
          <a:xfrm>
            <a:off x="2233613" y="1447800"/>
            <a:ext cx="5919787" cy="1190625"/>
            <a:chOff x="1824038" y="1779588"/>
            <a:chExt cx="5919787" cy="1190625"/>
          </a:xfrm>
        </p:grpSpPr>
        <p:sp>
          <p:nvSpPr>
            <p:cNvPr id="13" name="37 Rectángulo redondeado"/>
            <p:cNvSpPr>
              <a:spLocks noChangeArrowheads="1"/>
            </p:cNvSpPr>
            <p:nvPr/>
          </p:nvSpPr>
          <p:spPr bwMode="auto">
            <a:xfrm>
              <a:off x="6003925" y="2503488"/>
              <a:ext cx="1428750" cy="466725"/>
            </a:xfrm>
            <a:prstGeom prst="roundRect">
              <a:avLst>
                <a:gd name="adj" fmla="val 16667"/>
              </a:avLst>
            </a:prstGeom>
            <a:solidFill>
              <a:srgbClr val="CCCCFF"/>
            </a:solidFill>
            <a:ln w="19050" algn="ctr">
              <a:solidFill>
                <a:schemeClr val="tx1"/>
              </a:solidFill>
              <a:round/>
              <a:headEnd/>
              <a:tailEnd/>
            </a:ln>
          </p:spPr>
          <p:txBody>
            <a:bodyPr wrap="none" anchor="ctr"/>
            <a:lstStyle/>
            <a:p>
              <a:pPr marL="742950" indent="-285750"/>
              <a:endParaRPr lang="es-ES" altLang="es-ES"/>
            </a:p>
          </p:txBody>
        </p:sp>
        <p:sp>
          <p:nvSpPr>
            <p:cNvPr id="14" name="1 Título"/>
            <p:cNvSpPr txBox="1">
              <a:spLocks/>
            </p:cNvSpPr>
            <p:nvPr/>
          </p:nvSpPr>
          <p:spPr bwMode="auto">
            <a:xfrm>
              <a:off x="5949950" y="2566988"/>
              <a:ext cx="1793875" cy="306387"/>
            </a:xfrm>
            <a:prstGeom prst="roundRect">
              <a:avLst>
                <a:gd name="adj" fmla="val 21667"/>
              </a:avLst>
            </a:prstGeom>
            <a:noFill/>
            <a:ln w="9525">
              <a:noFill/>
              <a:round/>
              <a:headEnd/>
              <a:tailEnd/>
            </a:ln>
          </p:spPr>
          <p:txBody>
            <a:bodyPr anchor="b"/>
            <a:lstStyle/>
            <a:p>
              <a:pPr eaLnBrk="0" hangingPunct="0">
                <a:lnSpc>
                  <a:spcPct val="90000"/>
                </a:lnSpc>
                <a:defRPr/>
              </a:pPr>
              <a:r>
                <a:rPr lang="en-GB" sz="1100" kern="0" dirty="0">
                  <a:latin typeface="+mj-lt"/>
                  <a:ea typeface="+mj-ea"/>
                  <a:cs typeface="+mj-cs"/>
                </a:rPr>
                <a:t>Requirements View</a:t>
              </a:r>
            </a:p>
          </p:txBody>
        </p:sp>
        <p:grpSp>
          <p:nvGrpSpPr>
            <p:cNvPr id="15" name="53 Grupo"/>
            <p:cNvGrpSpPr>
              <a:grpSpLocks/>
            </p:cNvGrpSpPr>
            <p:nvPr/>
          </p:nvGrpSpPr>
          <p:grpSpPr bwMode="auto">
            <a:xfrm>
              <a:off x="1824038" y="1779588"/>
              <a:ext cx="3429000" cy="1066800"/>
              <a:chOff x="1824038" y="1779588"/>
              <a:chExt cx="3429000" cy="1066800"/>
            </a:xfrm>
          </p:grpSpPr>
          <p:cxnSp>
            <p:nvCxnSpPr>
              <p:cNvPr id="17" name="21 Conector recto"/>
              <p:cNvCxnSpPr>
                <a:cxnSpLocks noChangeShapeType="1"/>
              </p:cNvCxnSpPr>
              <p:nvPr/>
            </p:nvCxnSpPr>
            <p:spPr bwMode="auto">
              <a:xfrm flipV="1">
                <a:off x="1824038" y="2084388"/>
                <a:ext cx="3429000" cy="9525"/>
              </a:xfrm>
              <a:prstGeom prst="line">
                <a:avLst/>
              </a:prstGeom>
              <a:noFill/>
              <a:ln w="19050" algn="ctr">
                <a:solidFill>
                  <a:srgbClr val="00007D"/>
                </a:solidFill>
                <a:round/>
                <a:headEnd/>
                <a:tailEnd/>
              </a:ln>
            </p:spPr>
          </p:cxnSp>
          <p:cxnSp>
            <p:nvCxnSpPr>
              <p:cNvPr id="18" name="24 Conector recto de flecha"/>
              <p:cNvCxnSpPr>
                <a:cxnSpLocks noChangeShapeType="1"/>
              </p:cNvCxnSpPr>
              <p:nvPr/>
            </p:nvCxnSpPr>
            <p:spPr bwMode="auto">
              <a:xfrm rot="16200000" flipH="1">
                <a:off x="4824413" y="1931988"/>
                <a:ext cx="295275" cy="9525"/>
              </a:xfrm>
              <a:prstGeom prst="straightConnector1">
                <a:avLst/>
              </a:prstGeom>
              <a:noFill/>
              <a:ln w="19050" algn="ctr">
                <a:solidFill>
                  <a:srgbClr val="00007D"/>
                </a:solidFill>
                <a:round/>
                <a:headEnd/>
                <a:tailEnd type="arrow" w="med" len="med"/>
              </a:ln>
            </p:spPr>
          </p:cxnSp>
          <p:sp>
            <p:nvSpPr>
              <p:cNvPr id="19" name="18 Elipse"/>
              <p:cNvSpPr/>
              <p:nvPr/>
            </p:nvSpPr>
            <p:spPr bwMode="auto">
              <a:xfrm>
                <a:off x="2319338" y="2332038"/>
                <a:ext cx="2514600" cy="514350"/>
              </a:xfrm>
              <a:prstGeom prst="ellipse">
                <a:avLst/>
              </a:prstGeom>
              <a:solidFill>
                <a:schemeClr val="accent6">
                  <a:lumMod val="40000"/>
                  <a:lumOff val="60000"/>
                </a:schemeClr>
              </a:solidFill>
              <a:ln w="19050" cap="flat" cmpd="sng" algn="ctr">
                <a:solidFill>
                  <a:srgbClr val="00007D"/>
                </a:solidFill>
                <a:prstDash val="solid"/>
                <a:round/>
                <a:headEnd type="none" w="med" len="med"/>
                <a:tailEnd type="none" w="med" len="med"/>
              </a:ln>
              <a:effectLst/>
            </p:spPr>
            <p:txBody>
              <a:bodyPr wrap="none" anchor="ctr"/>
              <a:lstStyle/>
              <a:p>
                <a:pPr marL="742950" indent="-285750">
                  <a:buFont typeface="Wingdings" pitchFamily="2" charset="2"/>
                  <a:buNone/>
                  <a:defRPr/>
                </a:pPr>
                <a:endParaRPr lang="en-GB" dirty="0">
                  <a:cs typeface="Arial" charset="0"/>
                </a:endParaRPr>
              </a:p>
            </p:txBody>
          </p:sp>
          <p:sp>
            <p:nvSpPr>
              <p:cNvPr id="20" name="1 Título"/>
              <p:cNvSpPr txBox="1">
                <a:spLocks/>
              </p:cNvSpPr>
              <p:nvPr/>
            </p:nvSpPr>
            <p:spPr bwMode="auto">
              <a:xfrm>
                <a:off x="2411413" y="2455863"/>
                <a:ext cx="2327275" cy="363537"/>
              </a:xfrm>
              <a:prstGeom prst="roundRect">
                <a:avLst>
                  <a:gd name="adj" fmla="val 21667"/>
                </a:avLst>
              </a:prstGeom>
              <a:noFill/>
              <a:ln w="9525">
                <a:noFill/>
                <a:round/>
                <a:headEnd/>
                <a:tailEnd/>
              </a:ln>
            </p:spPr>
            <p:txBody>
              <a:bodyPr anchor="b"/>
              <a:lstStyle/>
              <a:p>
                <a:pPr algn="ctr" eaLnBrk="0" hangingPunct="0">
                  <a:lnSpc>
                    <a:spcPct val="90000"/>
                  </a:lnSpc>
                  <a:defRPr/>
                </a:pPr>
                <a:r>
                  <a:rPr lang="en-GB" sz="1100" kern="0" dirty="0">
                    <a:latin typeface="+mj-lt"/>
                    <a:ea typeface="+mj-ea"/>
                    <a:cs typeface="+mj-cs"/>
                  </a:rPr>
                  <a:t>High-level Goals/</a:t>
                </a:r>
                <a:r>
                  <a:rPr lang="en-GB" sz="1100" kern="0" dirty="0" err="1">
                    <a:latin typeface="+mj-lt"/>
                    <a:ea typeface="+mj-ea"/>
                    <a:cs typeface="+mj-cs"/>
                  </a:rPr>
                  <a:t>Req</a:t>
                </a:r>
                <a:r>
                  <a:rPr lang="en-GB" sz="1100" kern="0" dirty="0">
                    <a:latin typeface="+mj-lt"/>
                    <a:ea typeface="+mj-ea"/>
                    <a:cs typeface="+mj-cs"/>
                  </a:rPr>
                  <a:t> Definition</a:t>
                </a:r>
              </a:p>
              <a:p>
                <a:pPr algn="ctr" eaLnBrk="0" hangingPunct="0">
                  <a:lnSpc>
                    <a:spcPct val="90000"/>
                  </a:lnSpc>
                  <a:defRPr/>
                </a:pPr>
                <a:r>
                  <a:rPr lang="en-GB" sz="1100" kern="0" dirty="0">
                    <a:latin typeface="+mj-lt"/>
                    <a:ea typeface="+mj-ea"/>
                    <a:cs typeface="+mj-cs"/>
                  </a:rPr>
                  <a:t>(RDAL)</a:t>
                </a:r>
              </a:p>
            </p:txBody>
          </p:sp>
          <p:cxnSp>
            <p:nvCxnSpPr>
              <p:cNvPr id="21" name="31 Conector recto de flecha"/>
              <p:cNvCxnSpPr>
                <a:cxnSpLocks noChangeShapeType="1"/>
              </p:cNvCxnSpPr>
              <p:nvPr/>
            </p:nvCxnSpPr>
            <p:spPr bwMode="auto">
              <a:xfrm rot="5400000">
                <a:off x="3462338" y="2208213"/>
                <a:ext cx="230187" cy="1587"/>
              </a:xfrm>
              <a:prstGeom prst="straightConnector1">
                <a:avLst/>
              </a:prstGeom>
              <a:noFill/>
              <a:ln w="19050" algn="ctr">
                <a:solidFill>
                  <a:srgbClr val="00007D"/>
                </a:solidFill>
                <a:round/>
                <a:headEnd/>
                <a:tailEnd type="arrow" w="med" len="med"/>
              </a:ln>
            </p:spPr>
          </p:cxnSp>
          <p:cxnSp>
            <p:nvCxnSpPr>
              <p:cNvPr id="22" name="51 Conector recto de flecha"/>
              <p:cNvCxnSpPr>
                <a:cxnSpLocks noChangeShapeType="1"/>
              </p:cNvCxnSpPr>
              <p:nvPr/>
            </p:nvCxnSpPr>
            <p:spPr bwMode="auto">
              <a:xfrm rot="16200000" flipH="1">
                <a:off x="2497138" y="1922463"/>
                <a:ext cx="295275" cy="9525"/>
              </a:xfrm>
              <a:prstGeom prst="straightConnector1">
                <a:avLst/>
              </a:prstGeom>
              <a:noFill/>
              <a:ln w="19050" algn="ctr">
                <a:solidFill>
                  <a:srgbClr val="00007D"/>
                </a:solidFill>
                <a:round/>
                <a:headEnd/>
                <a:tailEnd type="arrow" w="med" len="med"/>
              </a:ln>
            </p:spPr>
          </p:cxnSp>
        </p:grpSp>
        <p:cxnSp>
          <p:nvCxnSpPr>
            <p:cNvPr id="16" name="31 Conector recto de flecha"/>
            <p:cNvCxnSpPr>
              <a:cxnSpLocks noChangeShapeType="1"/>
              <a:stCxn id="19" idx="6"/>
            </p:cNvCxnSpPr>
            <p:nvPr/>
          </p:nvCxnSpPr>
          <p:spPr bwMode="auto">
            <a:xfrm>
              <a:off x="4833938" y="2589213"/>
              <a:ext cx="1143000" cy="117475"/>
            </a:xfrm>
            <a:prstGeom prst="straightConnector1">
              <a:avLst/>
            </a:prstGeom>
            <a:noFill/>
            <a:ln w="19050" algn="ctr">
              <a:solidFill>
                <a:srgbClr val="00007D"/>
              </a:solidFill>
              <a:prstDash val="dash"/>
              <a:round/>
              <a:headEnd/>
              <a:tailEnd type="triangle" w="med" len="med"/>
            </a:ln>
          </p:spPr>
        </p:cxnSp>
      </p:grpSp>
      <p:grpSp>
        <p:nvGrpSpPr>
          <p:cNvPr id="23" name="57 Grupo"/>
          <p:cNvGrpSpPr>
            <a:grpSpLocks/>
          </p:cNvGrpSpPr>
          <p:nvPr/>
        </p:nvGrpSpPr>
        <p:grpSpPr bwMode="auto">
          <a:xfrm>
            <a:off x="1285875" y="2516187"/>
            <a:ext cx="7239000" cy="3003550"/>
            <a:chOff x="876300" y="2847975"/>
            <a:chExt cx="7239000" cy="3003550"/>
          </a:xfrm>
        </p:grpSpPr>
        <p:sp>
          <p:nvSpPr>
            <p:cNvPr id="24" name="23 Arco"/>
            <p:cNvSpPr/>
            <p:nvPr/>
          </p:nvSpPr>
          <p:spPr bwMode="auto">
            <a:xfrm rot="3170874">
              <a:off x="3614737" y="3313113"/>
              <a:ext cx="2105025" cy="2571750"/>
            </a:xfrm>
            <a:prstGeom prst="arc">
              <a:avLst>
                <a:gd name="adj1" fmla="val 15168035"/>
                <a:gd name="adj2" fmla="val 0"/>
              </a:avLst>
            </a:prstGeom>
            <a:noFill/>
            <a:ln w="31750" cap="flat" cmpd="sng" algn="ctr">
              <a:solidFill>
                <a:srgbClr val="00007D"/>
              </a:solidFill>
              <a:prstDash val="solid"/>
              <a:round/>
              <a:headEnd type="none" w="med" len="med"/>
              <a:tailEnd type="arrow" w="med" len="med"/>
            </a:ln>
            <a:effectLst/>
          </p:spPr>
          <p:txBody>
            <a:bodyPr wrap="none" anchor="ctr"/>
            <a:lstStyle/>
            <a:p>
              <a:pPr marL="742950" indent="-285750">
                <a:defRPr/>
              </a:pPr>
              <a:endParaRPr lang="en-GB">
                <a:cs typeface="Arial" charset="0"/>
              </a:endParaRPr>
            </a:p>
          </p:txBody>
        </p:sp>
        <p:grpSp>
          <p:nvGrpSpPr>
            <p:cNvPr id="25" name="56 Grupo"/>
            <p:cNvGrpSpPr>
              <a:grpSpLocks/>
            </p:cNvGrpSpPr>
            <p:nvPr/>
          </p:nvGrpSpPr>
          <p:grpSpPr bwMode="auto">
            <a:xfrm>
              <a:off x="876300" y="2847975"/>
              <a:ext cx="7239000" cy="3003550"/>
              <a:chOff x="876300" y="2847975"/>
              <a:chExt cx="7239000" cy="3003550"/>
            </a:xfrm>
          </p:grpSpPr>
          <p:sp>
            <p:nvSpPr>
              <p:cNvPr id="26" name="25 Elipse"/>
              <p:cNvSpPr/>
              <p:nvPr/>
            </p:nvSpPr>
            <p:spPr bwMode="auto">
              <a:xfrm>
                <a:off x="1243013" y="3103563"/>
                <a:ext cx="4429125" cy="2581275"/>
              </a:xfrm>
              <a:prstGeom prst="ellipse">
                <a:avLst/>
              </a:prstGeom>
              <a:solidFill>
                <a:schemeClr val="accent6">
                  <a:lumMod val="40000"/>
                  <a:lumOff val="60000"/>
                </a:schemeClr>
              </a:solidFill>
              <a:ln w="19050" cap="flat" cmpd="sng" algn="ctr">
                <a:solidFill>
                  <a:srgbClr val="00007D"/>
                </a:solidFill>
                <a:prstDash val="solid"/>
                <a:round/>
                <a:headEnd type="none" w="med" len="med"/>
                <a:tailEnd type="none" w="med" len="med"/>
              </a:ln>
              <a:effectLst/>
            </p:spPr>
            <p:txBody>
              <a:bodyPr wrap="none" anchor="ctr"/>
              <a:lstStyle/>
              <a:p>
                <a:pPr marL="742950" indent="-285750">
                  <a:buFont typeface="Wingdings" pitchFamily="2" charset="2"/>
                  <a:buNone/>
                  <a:defRPr/>
                </a:pPr>
                <a:endParaRPr lang="en-GB" dirty="0">
                  <a:cs typeface="Arial" charset="0"/>
                </a:endParaRPr>
              </a:p>
            </p:txBody>
          </p:sp>
          <p:sp>
            <p:nvSpPr>
              <p:cNvPr id="27" name="26 Elipse"/>
              <p:cNvSpPr/>
              <p:nvPr/>
            </p:nvSpPr>
            <p:spPr bwMode="auto">
              <a:xfrm>
                <a:off x="2481263" y="3636963"/>
                <a:ext cx="2095500" cy="533400"/>
              </a:xfrm>
              <a:prstGeom prst="ellipse">
                <a:avLst/>
              </a:prstGeom>
              <a:solidFill>
                <a:schemeClr val="accent6">
                  <a:lumMod val="40000"/>
                  <a:lumOff val="60000"/>
                </a:schemeClr>
              </a:solidFill>
              <a:ln w="19050" cap="flat" cmpd="sng" algn="ctr">
                <a:solidFill>
                  <a:srgbClr val="00007D"/>
                </a:solidFill>
                <a:prstDash val="solid"/>
                <a:round/>
                <a:headEnd type="none" w="med" len="med"/>
                <a:tailEnd type="none" w="med" len="med"/>
              </a:ln>
              <a:effectLst/>
            </p:spPr>
            <p:txBody>
              <a:bodyPr wrap="none" anchor="ctr"/>
              <a:lstStyle/>
              <a:p>
                <a:pPr marL="742950" indent="-285750">
                  <a:buFont typeface="Wingdings" pitchFamily="2" charset="2"/>
                  <a:buNone/>
                  <a:defRPr/>
                </a:pPr>
                <a:endParaRPr lang="en-GB" dirty="0">
                  <a:cs typeface="Arial" charset="0"/>
                </a:endParaRPr>
              </a:p>
            </p:txBody>
          </p:sp>
          <p:sp>
            <p:nvSpPr>
              <p:cNvPr id="28" name="1 Título"/>
              <p:cNvSpPr txBox="1">
                <a:spLocks/>
              </p:cNvSpPr>
              <p:nvPr/>
            </p:nvSpPr>
            <p:spPr bwMode="auto">
              <a:xfrm>
                <a:off x="2640013" y="3817938"/>
                <a:ext cx="1793875" cy="306387"/>
              </a:xfrm>
              <a:prstGeom prst="roundRect">
                <a:avLst>
                  <a:gd name="adj" fmla="val 21667"/>
                </a:avLst>
              </a:prstGeom>
              <a:noFill/>
              <a:ln w="9525">
                <a:noFill/>
                <a:round/>
                <a:headEnd/>
                <a:tailEnd/>
              </a:ln>
            </p:spPr>
            <p:txBody>
              <a:bodyPr anchor="b"/>
              <a:lstStyle/>
              <a:p>
                <a:pPr algn="ctr" eaLnBrk="0" hangingPunct="0">
                  <a:lnSpc>
                    <a:spcPct val="90000"/>
                  </a:lnSpc>
                  <a:defRPr/>
                </a:pPr>
                <a:r>
                  <a:rPr lang="en-GB" sz="1100" kern="0" dirty="0">
                    <a:latin typeface="+mj-lt"/>
                    <a:ea typeface="+mj-ea"/>
                    <a:cs typeface="+mj-cs"/>
                  </a:rPr>
                  <a:t>Functional Modelling </a:t>
                </a:r>
              </a:p>
              <a:p>
                <a:pPr algn="ctr" eaLnBrk="0" hangingPunct="0">
                  <a:lnSpc>
                    <a:spcPct val="90000"/>
                  </a:lnSpc>
                  <a:defRPr/>
                </a:pPr>
                <a:r>
                  <a:rPr lang="en-GB" sz="1100" kern="0" dirty="0">
                    <a:latin typeface="+mj-lt"/>
                    <a:ea typeface="+mj-ea"/>
                    <a:cs typeface="+mj-cs"/>
                  </a:rPr>
                  <a:t>(UCM)</a:t>
                </a:r>
              </a:p>
            </p:txBody>
          </p:sp>
          <p:sp>
            <p:nvSpPr>
              <p:cNvPr id="29" name="28 Elipse"/>
              <p:cNvSpPr/>
              <p:nvPr/>
            </p:nvSpPr>
            <p:spPr bwMode="auto">
              <a:xfrm>
                <a:off x="2405063" y="4960938"/>
                <a:ext cx="2095500" cy="533400"/>
              </a:xfrm>
              <a:prstGeom prst="ellipse">
                <a:avLst/>
              </a:prstGeom>
              <a:solidFill>
                <a:schemeClr val="accent6">
                  <a:lumMod val="40000"/>
                  <a:lumOff val="60000"/>
                </a:schemeClr>
              </a:solidFill>
              <a:ln w="19050" cap="flat" cmpd="sng" algn="ctr">
                <a:solidFill>
                  <a:srgbClr val="00007D"/>
                </a:solidFill>
                <a:prstDash val="solid"/>
                <a:round/>
                <a:headEnd type="none" w="med" len="med"/>
                <a:tailEnd type="none" w="med" len="med"/>
              </a:ln>
              <a:effectLst/>
            </p:spPr>
            <p:txBody>
              <a:bodyPr wrap="none" anchor="ctr"/>
              <a:lstStyle/>
              <a:p>
                <a:pPr marL="742950" indent="-285750">
                  <a:buFont typeface="Wingdings" pitchFamily="2" charset="2"/>
                  <a:buNone/>
                  <a:defRPr/>
                </a:pPr>
                <a:endParaRPr lang="en-GB" dirty="0">
                  <a:cs typeface="Arial" charset="0"/>
                </a:endParaRPr>
              </a:p>
            </p:txBody>
          </p:sp>
          <p:sp>
            <p:nvSpPr>
              <p:cNvPr id="30" name="1 Título"/>
              <p:cNvSpPr txBox="1">
                <a:spLocks/>
              </p:cNvSpPr>
              <p:nvPr/>
            </p:nvSpPr>
            <p:spPr bwMode="auto">
              <a:xfrm>
                <a:off x="2563813" y="5083175"/>
                <a:ext cx="1793875" cy="468313"/>
              </a:xfrm>
              <a:prstGeom prst="roundRect">
                <a:avLst>
                  <a:gd name="adj" fmla="val 21667"/>
                </a:avLst>
              </a:prstGeom>
              <a:noFill/>
              <a:ln w="9525">
                <a:noFill/>
                <a:round/>
                <a:headEnd/>
                <a:tailEnd/>
              </a:ln>
            </p:spPr>
            <p:txBody>
              <a:bodyPr anchor="b"/>
              <a:lstStyle/>
              <a:p>
                <a:pPr algn="ctr" eaLnBrk="0" hangingPunct="0">
                  <a:lnSpc>
                    <a:spcPct val="90000"/>
                  </a:lnSpc>
                  <a:defRPr/>
                </a:pPr>
                <a:r>
                  <a:rPr lang="en-GB" sz="1100" kern="0" dirty="0">
                    <a:latin typeface="+mj-lt"/>
                    <a:ea typeface="+mj-ea"/>
                    <a:cs typeface="+mj-cs"/>
                  </a:rPr>
                  <a:t>Logical Architectural Modelling</a:t>
                </a:r>
              </a:p>
              <a:p>
                <a:pPr algn="ctr" eaLnBrk="0" hangingPunct="0">
                  <a:lnSpc>
                    <a:spcPct val="90000"/>
                  </a:lnSpc>
                  <a:defRPr/>
                </a:pPr>
                <a:r>
                  <a:rPr lang="en-GB" sz="1100" kern="0" dirty="0">
                    <a:latin typeface="+mj-lt"/>
                    <a:ea typeface="+mj-ea"/>
                    <a:cs typeface="+mj-cs"/>
                  </a:rPr>
                  <a:t>(AADL)</a:t>
                </a:r>
              </a:p>
            </p:txBody>
          </p:sp>
          <p:sp>
            <p:nvSpPr>
              <p:cNvPr id="31" name="36 Rectángulo redondeado"/>
              <p:cNvSpPr>
                <a:spLocks noChangeArrowheads="1"/>
              </p:cNvSpPr>
              <p:nvPr/>
            </p:nvSpPr>
            <p:spPr bwMode="auto">
              <a:xfrm>
                <a:off x="6227763" y="3722688"/>
                <a:ext cx="1428750" cy="466725"/>
              </a:xfrm>
              <a:prstGeom prst="roundRect">
                <a:avLst>
                  <a:gd name="adj" fmla="val 16667"/>
                </a:avLst>
              </a:prstGeom>
              <a:solidFill>
                <a:srgbClr val="CCCCFF"/>
              </a:solidFill>
              <a:ln w="19050" algn="ctr">
                <a:solidFill>
                  <a:schemeClr val="tx1"/>
                </a:solidFill>
                <a:round/>
                <a:headEnd/>
                <a:tailEnd/>
              </a:ln>
            </p:spPr>
            <p:txBody>
              <a:bodyPr wrap="none" anchor="ctr"/>
              <a:lstStyle/>
              <a:p>
                <a:pPr marL="742950" indent="-285750"/>
                <a:endParaRPr lang="es-ES" altLang="es-ES"/>
              </a:p>
            </p:txBody>
          </p:sp>
          <p:sp>
            <p:nvSpPr>
              <p:cNvPr id="32" name="1 Título"/>
              <p:cNvSpPr txBox="1">
                <a:spLocks/>
              </p:cNvSpPr>
              <p:nvPr/>
            </p:nvSpPr>
            <p:spPr bwMode="auto">
              <a:xfrm>
                <a:off x="6315075" y="3695700"/>
                <a:ext cx="1428750" cy="401638"/>
              </a:xfrm>
              <a:prstGeom prst="roundRect">
                <a:avLst>
                  <a:gd name="adj" fmla="val 21667"/>
                </a:avLst>
              </a:prstGeom>
              <a:noFill/>
              <a:ln w="9525">
                <a:noFill/>
                <a:round/>
                <a:headEnd/>
                <a:tailEnd/>
              </a:ln>
            </p:spPr>
            <p:txBody>
              <a:bodyPr anchor="b"/>
              <a:lstStyle/>
              <a:p>
                <a:pPr eaLnBrk="0" hangingPunct="0">
                  <a:lnSpc>
                    <a:spcPct val="90000"/>
                  </a:lnSpc>
                  <a:defRPr/>
                </a:pPr>
                <a:r>
                  <a:rPr lang="en-GB" sz="1100" kern="0" dirty="0">
                    <a:latin typeface="+mj-lt"/>
                    <a:ea typeface="+mj-ea"/>
                    <a:cs typeface="+mj-cs"/>
                  </a:rPr>
                  <a:t>Functional View</a:t>
                </a:r>
              </a:p>
            </p:txBody>
          </p:sp>
          <p:sp>
            <p:nvSpPr>
              <p:cNvPr id="33" name="40 Rectángulo redondeado"/>
              <p:cNvSpPr>
                <a:spLocks noChangeArrowheads="1"/>
              </p:cNvSpPr>
              <p:nvPr/>
            </p:nvSpPr>
            <p:spPr bwMode="auto">
              <a:xfrm>
                <a:off x="6218238" y="4922838"/>
                <a:ext cx="1428750" cy="466725"/>
              </a:xfrm>
              <a:prstGeom prst="roundRect">
                <a:avLst>
                  <a:gd name="adj" fmla="val 16667"/>
                </a:avLst>
              </a:prstGeom>
              <a:solidFill>
                <a:srgbClr val="CCCCFF"/>
              </a:solidFill>
              <a:ln w="19050" algn="ctr">
                <a:solidFill>
                  <a:schemeClr val="tx1"/>
                </a:solidFill>
                <a:round/>
                <a:headEnd/>
                <a:tailEnd/>
              </a:ln>
            </p:spPr>
            <p:txBody>
              <a:bodyPr wrap="none" anchor="ctr"/>
              <a:lstStyle/>
              <a:p>
                <a:pPr marL="742950" indent="-285750"/>
                <a:endParaRPr lang="es-ES" altLang="es-ES"/>
              </a:p>
            </p:txBody>
          </p:sp>
          <p:sp>
            <p:nvSpPr>
              <p:cNvPr id="34" name="1 Título"/>
              <p:cNvSpPr txBox="1">
                <a:spLocks/>
              </p:cNvSpPr>
              <p:nvPr/>
            </p:nvSpPr>
            <p:spPr bwMode="auto">
              <a:xfrm>
                <a:off x="6321425" y="4903788"/>
                <a:ext cx="1793875" cy="401637"/>
              </a:xfrm>
              <a:prstGeom prst="roundRect">
                <a:avLst>
                  <a:gd name="adj" fmla="val 21667"/>
                </a:avLst>
              </a:prstGeom>
              <a:noFill/>
              <a:ln w="9525">
                <a:noFill/>
                <a:round/>
                <a:headEnd/>
                <a:tailEnd/>
              </a:ln>
            </p:spPr>
            <p:txBody>
              <a:bodyPr anchor="b"/>
              <a:lstStyle/>
              <a:p>
                <a:pPr eaLnBrk="0" hangingPunct="0">
                  <a:lnSpc>
                    <a:spcPct val="90000"/>
                  </a:lnSpc>
                  <a:defRPr/>
                </a:pPr>
                <a:r>
                  <a:rPr lang="en-GB" sz="1100" kern="0" dirty="0">
                    <a:latin typeface="+mj-lt"/>
                    <a:ea typeface="+mj-ea"/>
                    <a:cs typeface="+mj-cs"/>
                  </a:rPr>
                  <a:t>Interface View</a:t>
                </a:r>
              </a:p>
            </p:txBody>
          </p:sp>
          <p:sp>
            <p:nvSpPr>
              <p:cNvPr id="35" name="34 Elipse"/>
              <p:cNvSpPr/>
              <p:nvPr/>
            </p:nvSpPr>
            <p:spPr bwMode="auto">
              <a:xfrm>
                <a:off x="2452688" y="4294188"/>
                <a:ext cx="2095500" cy="533400"/>
              </a:xfrm>
              <a:prstGeom prst="ellipse">
                <a:avLst/>
              </a:prstGeom>
              <a:solidFill>
                <a:schemeClr val="accent6">
                  <a:lumMod val="40000"/>
                  <a:lumOff val="60000"/>
                </a:schemeClr>
              </a:solidFill>
              <a:ln w="19050" cap="flat" cmpd="sng" algn="ctr">
                <a:solidFill>
                  <a:srgbClr val="00007D"/>
                </a:solidFill>
                <a:prstDash val="solid"/>
                <a:round/>
                <a:headEnd type="none" w="med" len="med"/>
                <a:tailEnd type="none" w="med" len="med"/>
              </a:ln>
              <a:effectLst/>
            </p:spPr>
            <p:txBody>
              <a:bodyPr wrap="none" anchor="ctr"/>
              <a:lstStyle/>
              <a:p>
                <a:pPr marL="742950" indent="-285750">
                  <a:buFont typeface="Wingdings" pitchFamily="2" charset="2"/>
                  <a:buNone/>
                  <a:defRPr/>
                </a:pPr>
                <a:endParaRPr lang="en-GB" dirty="0">
                  <a:cs typeface="Arial" charset="0"/>
                </a:endParaRPr>
              </a:p>
            </p:txBody>
          </p:sp>
          <p:sp>
            <p:nvSpPr>
              <p:cNvPr id="36" name="1 Título"/>
              <p:cNvSpPr txBox="1">
                <a:spLocks/>
              </p:cNvSpPr>
              <p:nvPr/>
            </p:nvSpPr>
            <p:spPr bwMode="auto">
              <a:xfrm>
                <a:off x="2611438" y="4475163"/>
                <a:ext cx="1793875" cy="306387"/>
              </a:xfrm>
              <a:prstGeom prst="roundRect">
                <a:avLst>
                  <a:gd name="adj" fmla="val 21667"/>
                </a:avLst>
              </a:prstGeom>
              <a:noFill/>
              <a:ln w="9525">
                <a:noFill/>
                <a:round/>
                <a:headEnd/>
                <a:tailEnd/>
              </a:ln>
            </p:spPr>
            <p:txBody>
              <a:bodyPr anchor="b"/>
              <a:lstStyle/>
              <a:p>
                <a:pPr algn="ctr" eaLnBrk="0" hangingPunct="0">
                  <a:lnSpc>
                    <a:spcPct val="90000"/>
                  </a:lnSpc>
                  <a:defRPr/>
                </a:pPr>
                <a:r>
                  <a:rPr lang="en-GB" sz="1100" kern="0" dirty="0">
                    <a:latin typeface="+mj-lt"/>
                    <a:ea typeface="+mj-ea"/>
                    <a:cs typeface="+mj-cs"/>
                  </a:rPr>
                  <a:t>Behavioural Modelling </a:t>
                </a:r>
              </a:p>
              <a:p>
                <a:pPr algn="ctr" eaLnBrk="0" hangingPunct="0">
                  <a:lnSpc>
                    <a:spcPct val="90000"/>
                  </a:lnSpc>
                  <a:defRPr/>
                </a:pPr>
                <a:r>
                  <a:rPr lang="en-GB" sz="1100" kern="0" dirty="0">
                    <a:latin typeface="+mj-lt"/>
                    <a:ea typeface="+mj-ea"/>
                    <a:cs typeface="+mj-cs"/>
                  </a:rPr>
                  <a:t>(SDL)</a:t>
                </a:r>
              </a:p>
            </p:txBody>
          </p:sp>
          <p:sp>
            <p:nvSpPr>
              <p:cNvPr id="37" name="75 Rectángulo redondeado"/>
              <p:cNvSpPr>
                <a:spLocks noChangeArrowheads="1"/>
              </p:cNvSpPr>
              <p:nvPr/>
            </p:nvSpPr>
            <p:spPr bwMode="auto">
              <a:xfrm>
                <a:off x="6237288" y="4294188"/>
                <a:ext cx="1428750" cy="466725"/>
              </a:xfrm>
              <a:prstGeom prst="roundRect">
                <a:avLst>
                  <a:gd name="adj" fmla="val 16667"/>
                </a:avLst>
              </a:prstGeom>
              <a:solidFill>
                <a:srgbClr val="CCCCFF"/>
              </a:solidFill>
              <a:ln w="19050" algn="ctr">
                <a:solidFill>
                  <a:schemeClr val="tx1"/>
                </a:solidFill>
                <a:round/>
                <a:headEnd/>
                <a:tailEnd/>
              </a:ln>
            </p:spPr>
            <p:txBody>
              <a:bodyPr wrap="none" anchor="ctr"/>
              <a:lstStyle/>
              <a:p>
                <a:pPr marL="742950" indent="-285750"/>
                <a:endParaRPr lang="es-ES" altLang="es-ES"/>
              </a:p>
            </p:txBody>
          </p:sp>
          <p:sp>
            <p:nvSpPr>
              <p:cNvPr id="38" name="1 Título"/>
              <p:cNvSpPr txBox="1">
                <a:spLocks/>
              </p:cNvSpPr>
              <p:nvPr/>
            </p:nvSpPr>
            <p:spPr bwMode="auto">
              <a:xfrm>
                <a:off x="6278563" y="4294188"/>
                <a:ext cx="1793875" cy="401637"/>
              </a:xfrm>
              <a:prstGeom prst="roundRect">
                <a:avLst>
                  <a:gd name="adj" fmla="val 21667"/>
                </a:avLst>
              </a:prstGeom>
              <a:noFill/>
              <a:ln w="9525">
                <a:noFill/>
                <a:round/>
                <a:headEnd/>
                <a:tailEnd/>
              </a:ln>
            </p:spPr>
            <p:txBody>
              <a:bodyPr anchor="b"/>
              <a:lstStyle/>
              <a:p>
                <a:pPr eaLnBrk="0" hangingPunct="0">
                  <a:lnSpc>
                    <a:spcPct val="90000"/>
                  </a:lnSpc>
                  <a:defRPr/>
                </a:pPr>
                <a:r>
                  <a:rPr lang="en-GB" sz="1100" kern="0" dirty="0">
                    <a:latin typeface="+mj-lt"/>
                    <a:ea typeface="+mj-ea"/>
                    <a:cs typeface="+mj-cs"/>
                  </a:rPr>
                  <a:t>Behavioural View</a:t>
                </a:r>
              </a:p>
            </p:txBody>
          </p:sp>
          <p:sp>
            <p:nvSpPr>
              <p:cNvPr id="39" name="1 Título"/>
              <p:cNvSpPr txBox="1">
                <a:spLocks/>
              </p:cNvSpPr>
              <p:nvPr/>
            </p:nvSpPr>
            <p:spPr bwMode="auto">
              <a:xfrm>
                <a:off x="2278063" y="3227388"/>
                <a:ext cx="2327275" cy="363537"/>
              </a:xfrm>
              <a:prstGeom prst="roundRect">
                <a:avLst>
                  <a:gd name="adj" fmla="val 21667"/>
                </a:avLst>
              </a:prstGeom>
              <a:noFill/>
              <a:ln w="9525">
                <a:noFill/>
                <a:round/>
                <a:headEnd/>
                <a:tailEnd/>
              </a:ln>
            </p:spPr>
            <p:txBody>
              <a:bodyPr anchor="b"/>
              <a:lstStyle/>
              <a:p>
                <a:pPr algn="ctr" eaLnBrk="0" hangingPunct="0">
                  <a:lnSpc>
                    <a:spcPct val="90000"/>
                  </a:lnSpc>
                  <a:defRPr/>
                </a:pPr>
                <a:r>
                  <a:rPr lang="en-GB" sz="1100" kern="0" dirty="0">
                    <a:latin typeface="+mj-lt"/>
                    <a:ea typeface="+mj-ea"/>
                    <a:cs typeface="+mj-cs"/>
                  </a:rPr>
                  <a:t>Goals/</a:t>
                </a:r>
                <a:r>
                  <a:rPr lang="en-GB" sz="1100" kern="0" dirty="0" err="1">
                    <a:latin typeface="+mj-lt"/>
                    <a:ea typeface="+mj-ea"/>
                    <a:cs typeface="+mj-cs"/>
                  </a:rPr>
                  <a:t>Req</a:t>
                </a:r>
                <a:r>
                  <a:rPr lang="en-GB" sz="1100" kern="0" dirty="0">
                    <a:latin typeface="+mj-lt"/>
                    <a:ea typeface="+mj-ea"/>
                    <a:cs typeface="+mj-cs"/>
                  </a:rPr>
                  <a:t>  Refinement</a:t>
                </a:r>
              </a:p>
              <a:p>
                <a:pPr algn="ctr" eaLnBrk="0" hangingPunct="0">
                  <a:lnSpc>
                    <a:spcPct val="90000"/>
                  </a:lnSpc>
                  <a:defRPr/>
                </a:pPr>
                <a:r>
                  <a:rPr lang="en-GB" sz="1100" kern="0" dirty="0">
                    <a:latin typeface="+mj-lt"/>
                    <a:ea typeface="+mj-ea"/>
                    <a:cs typeface="+mj-cs"/>
                  </a:rPr>
                  <a:t>(RDAL)</a:t>
                </a:r>
              </a:p>
            </p:txBody>
          </p:sp>
          <p:cxnSp>
            <p:nvCxnSpPr>
              <p:cNvPr id="40" name="31 Conector recto de flecha"/>
              <p:cNvCxnSpPr>
                <a:cxnSpLocks noChangeShapeType="1"/>
              </p:cNvCxnSpPr>
              <p:nvPr/>
            </p:nvCxnSpPr>
            <p:spPr bwMode="auto">
              <a:xfrm flipV="1">
                <a:off x="4700588" y="2851150"/>
                <a:ext cx="1277937" cy="452438"/>
              </a:xfrm>
              <a:prstGeom prst="straightConnector1">
                <a:avLst/>
              </a:prstGeom>
              <a:noFill/>
              <a:ln w="19050" algn="ctr">
                <a:solidFill>
                  <a:srgbClr val="00007D"/>
                </a:solidFill>
                <a:prstDash val="dash"/>
                <a:round/>
                <a:headEnd/>
                <a:tailEnd type="triangle" w="med" len="med"/>
              </a:ln>
            </p:spPr>
          </p:cxnSp>
          <p:cxnSp>
            <p:nvCxnSpPr>
              <p:cNvPr id="41" name="31 Conector recto de flecha"/>
              <p:cNvCxnSpPr>
                <a:cxnSpLocks noChangeShapeType="1"/>
              </p:cNvCxnSpPr>
              <p:nvPr/>
            </p:nvCxnSpPr>
            <p:spPr bwMode="auto">
              <a:xfrm rot="5400000">
                <a:off x="3405982" y="2961481"/>
                <a:ext cx="228600" cy="1587"/>
              </a:xfrm>
              <a:prstGeom prst="straightConnector1">
                <a:avLst/>
              </a:prstGeom>
              <a:noFill/>
              <a:ln w="19050" algn="ctr">
                <a:solidFill>
                  <a:srgbClr val="00007D"/>
                </a:solidFill>
                <a:round/>
                <a:headEnd/>
                <a:tailEnd type="arrow" w="med" len="med"/>
              </a:ln>
            </p:spPr>
          </p:cxnSp>
          <p:cxnSp>
            <p:nvCxnSpPr>
              <p:cNvPr id="42" name="31 Conector recto de flecha"/>
              <p:cNvCxnSpPr>
                <a:cxnSpLocks noChangeShapeType="1"/>
                <a:stCxn id="27" idx="6"/>
                <a:endCxn id="31" idx="1"/>
              </p:cNvCxnSpPr>
              <p:nvPr/>
            </p:nvCxnSpPr>
            <p:spPr bwMode="auto">
              <a:xfrm>
                <a:off x="4576763" y="3903663"/>
                <a:ext cx="1651000" cy="52387"/>
              </a:xfrm>
              <a:prstGeom prst="straightConnector1">
                <a:avLst/>
              </a:prstGeom>
              <a:noFill/>
              <a:ln w="19050" algn="ctr">
                <a:solidFill>
                  <a:srgbClr val="00007D"/>
                </a:solidFill>
                <a:prstDash val="dash"/>
                <a:round/>
                <a:headEnd/>
                <a:tailEnd type="triangle" w="med" len="med"/>
              </a:ln>
            </p:spPr>
          </p:cxnSp>
          <p:cxnSp>
            <p:nvCxnSpPr>
              <p:cNvPr id="43" name="31 Conector recto de flecha"/>
              <p:cNvCxnSpPr>
                <a:cxnSpLocks noChangeShapeType="1"/>
                <a:stCxn id="35" idx="6"/>
                <a:endCxn id="37" idx="1"/>
              </p:cNvCxnSpPr>
              <p:nvPr/>
            </p:nvCxnSpPr>
            <p:spPr bwMode="auto">
              <a:xfrm flipV="1">
                <a:off x="4548188" y="4527550"/>
                <a:ext cx="1689100" cy="33338"/>
              </a:xfrm>
              <a:prstGeom prst="straightConnector1">
                <a:avLst/>
              </a:prstGeom>
              <a:noFill/>
              <a:ln w="19050" algn="ctr">
                <a:solidFill>
                  <a:srgbClr val="00007D"/>
                </a:solidFill>
                <a:prstDash val="dash"/>
                <a:round/>
                <a:headEnd/>
                <a:tailEnd type="triangle" w="med" len="med"/>
              </a:ln>
            </p:spPr>
          </p:cxnSp>
          <p:cxnSp>
            <p:nvCxnSpPr>
              <p:cNvPr id="44" name="31 Conector recto de flecha"/>
              <p:cNvCxnSpPr>
                <a:cxnSpLocks noChangeShapeType="1"/>
                <a:stCxn id="29" idx="6"/>
                <a:endCxn id="33" idx="1"/>
              </p:cNvCxnSpPr>
              <p:nvPr/>
            </p:nvCxnSpPr>
            <p:spPr bwMode="auto">
              <a:xfrm flipV="1">
                <a:off x="4500563" y="5156200"/>
                <a:ext cx="1717675" cy="71438"/>
              </a:xfrm>
              <a:prstGeom prst="straightConnector1">
                <a:avLst/>
              </a:prstGeom>
              <a:noFill/>
              <a:ln w="19050" algn="ctr">
                <a:solidFill>
                  <a:srgbClr val="00007D"/>
                </a:solidFill>
                <a:prstDash val="dash"/>
                <a:round/>
                <a:headEnd/>
                <a:tailEnd type="triangle" w="med" len="med"/>
              </a:ln>
            </p:spPr>
          </p:cxnSp>
          <p:sp>
            <p:nvSpPr>
              <p:cNvPr id="45" name="44 Arco"/>
              <p:cNvSpPr/>
              <p:nvPr/>
            </p:nvSpPr>
            <p:spPr bwMode="auto">
              <a:xfrm rot="14193997">
                <a:off x="1109662" y="3008313"/>
                <a:ext cx="2105025" cy="2571750"/>
              </a:xfrm>
              <a:prstGeom prst="arc">
                <a:avLst>
                  <a:gd name="adj1" fmla="val 15168035"/>
                  <a:gd name="adj2" fmla="val 0"/>
                </a:avLst>
              </a:prstGeom>
              <a:noFill/>
              <a:ln w="31750" cap="flat" cmpd="sng" algn="ctr">
                <a:solidFill>
                  <a:srgbClr val="00007D"/>
                </a:solidFill>
                <a:prstDash val="solid"/>
                <a:round/>
                <a:headEnd type="none" w="med" len="med"/>
                <a:tailEnd type="arrow" w="med" len="med"/>
              </a:ln>
              <a:effectLst/>
            </p:spPr>
            <p:txBody>
              <a:bodyPr wrap="none" anchor="ctr"/>
              <a:lstStyle/>
              <a:p>
                <a:pPr marL="742950" indent="-285750">
                  <a:defRPr/>
                </a:pPr>
                <a:endParaRPr lang="en-GB">
                  <a:cs typeface="Arial" charset="0"/>
                </a:endParaRPr>
              </a:p>
            </p:txBody>
          </p:sp>
          <p:sp>
            <p:nvSpPr>
              <p:cNvPr id="46" name="45 Arco"/>
              <p:cNvSpPr/>
              <p:nvPr/>
            </p:nvSpPr>
            <p:spPr bwMode="auto">
              <a:xfrm rot="6755763">
                <a:off x="2290762" y="3513138"/>
                <a:ext cx="2105025" cy="2571750"/>
              </a:xfrm>
              <a:prstGeom prst="arc">
                <a:avLst>
                  <a:gd name="adj1" fmla="val 18048517"/>
                  <a:gd name="adj2" fmla="val 0"/>
                </a:avLst>
              </a:prstGeom>
              <a:noFill/>
              <a:ln w="31750" cap="flat" cmpd="sng" algn="ctr">
                <a:solidFill>
                  <a:srgbClr val="00007D"/>
                </a:solidFill>
                <a:prstDash val="solid"/>
                <a:round/>
                <a:headEnd type="none" w="med" len="med"/>
                <a:tailEnd type="arrow" w="med" len="med"/>
              </a:ln>
              <a:effectLst/>
            </p:spPr>
            <p:txBody>
              <a:bodyPr wrap="none" anchor="ctr"/>
              <a:lstStyle/>
              <a:p>
                <a:pPr marL="742950" indent="-285750">
                  <a:defRPr/>
                </a:pPr>
                <a:endParaRPr lang="en-GB" dirty="0">
                  <a:cs typeface="Arial" charset="0"/>
                </a:endParaRPr>
              </a:p>
            </p:txBody>
          </p:sp>
        </p:grpSp>
      </p:grpSp>
      <p:grpSp>
        <p:nvGrpSpPr>
          <p:cNvPr id="47" name="52 Grupo"/>
          <p:cNvGrpSpPr>
            <a:grpSpLocks/>
          </p:cNvGrpSpPr>
          <p:nvPr/>
        </p:nvGrpSpPr>
        <p:grpSpPr bwMode="auto">
          <a:xfrm>
            <a:off x="698500" y="914400"/>
            <a:ext cx="3468688" cy="550862"/>
            <a:chOff x="288925" y="1246188"/>
            <a:chExt cx="3468688" cy="550862"/>
          </a:xfrm>
        </p:grpSpPr>
        <p:sp>
          <p:nvSpPr>
            <p:cNvPr id="48" name="47 Elipse"/>
            <p:cNvSpPr/>
            <p:nvPr/>
          </p:nvSpPr>
          <p:spPr bwMode="auto">
            <a:xfrm>
              <a:off x="1662113" y="1246188"/>
              <a:ext cx="2095500" cy="533400"/>
            </a:xfrm>
            <a:prstGeom prst="ellipse">
              <a:avLst/>
            </a:prstGeom>
            <a:solidFill>
              <a:schemeClr val="accent6">
                <a:lumMod val="40000"/>
                <a:lumOff val="60000"/>
              </a:schemeClr>
            </a:solidFill>
            <a:ln w="19050" cap="flat" cmpd="sng" algn="ctr">
              <a:solidFill>
                <a:srgbClr val="00007D"/>
              </a:solidFill>
              <a:prstDash val="solid"/>
              <a:round/>
              <a:headEnd type="none" w="med" len="med"/>
              <a:tailEnd type="none" w="med" len="med"/>
            </a:ln>
            <a:effectLst/>
          </p:spPr>
          <p:txBody>
            <a:bodyPr wrap="none" anchor="ctr"/>
            <a:lstStyle/>
            <a:p>
              <a:pPr marL="742950" indent="-285750">
                <a:buFont typeface="Wingdings" pitchFamily="2" charset="2"/>
                <a:buNone/>
                <a:defRPr/>
              </a:pPr>
              <a:endParaRPr lang="en-GB" dirty="0">
                <a:cs typeface="Arial" charset="0"/>
              </a:endParaRPr>
            </a:p>
          </p:txBody>
        </p:sp>
        <p:sp>
          <p:nvSpPr>
            <p:cNvPr id="49" name="1 Título"/>
            <p:cNvSpPr txBox="1">
              <a:spLocks/>
            </p:cNvSpPr>
            <p:nvPr/>
          </p:nvSpPr>
          <p:spPr bwMode="auto">
            <a:xfrm>
              <a:off x="1793875" y="1416050"/>
              <a:ext cx="1793875" cy="306388"/>
            </a:xfrm>
            <a:prstGeom prst="roundRect">
              <a:avLst>
                <a:gd name="adj" fmla="val 21667"/>
              </a:avLst>
            </a:prstGeom>
            <a:noFill/>
            <a:ln w="9525">
              <a:noFill/>
              <a:round/>
              <a:headEnd/>
              <a:tailEnd/>
            </a:ln>
          </p:spPr>
          <p:txBody>
            <a:bodyPr anchor="b"/>
            <a:lstStyle/>
            <a:p>
              <a:pPr algn="ctr" eaLnBrk="0" hangingPunct="0">
                <a:lnSpc>
                  <a:spcPct val="90000"/>
                </a:lnSpc>
                <a:defRPr/>
              </a:pPr>
              <a:r>
                <a:rPr lang="en-GB" sz="1100" kern="0" dirty="0">
                  <a:latin typeface="+mj-lt"/>
                  <a:ea typeface="+mj-ea"/>
                  <a:cs typeface="+mj-cs"/>
                </a:rPr>
                <a:t>Data Modelling </a:t>
              </a:r>
            </a:p>
            <a:p>
              <a:pPr algn="ctr" eaLnBrk="0" hangingPunct="0">
                <a:lnSpc>
                  <a:spcPct val="90000"/>
                </a:lnSpc>
                <a:defRPr/>
              </a:pPr>
              <a:r>
                <a:rPr lang="en-GB" sz="1100" kern="0" dirty="0">
                  <a:latin typeface="+mj-lt"/>
                  <a:ea typeface="+mj-ea"/>
                  <a:cs typeface="+mj-cs"/>
                </a:rPr>
                <a:t>(ASN.1 and AADL)</a:t>
              </a:r>
            </a:p>
          </p:txBody>
        </p:sp>
        <p:sp>
          <p:nvSpPr>
            <p:cNvPr id="50" name="16 Rectángulo redondeado"/>
            <p:cNvSpPr>
              <a:spLocks noChangeArrowheads="1"/>
            </p:cNvSpPr>
            <p:nvPr/>
          </p:nvSpPr>
          <p:spPr bwMode="auto">
            <a:xfrm>
              <a:off x="288925" y="1274763"/>
              <a:ext cx="1076325" cy="447675"/>
            </a:xfrm>
            <a:prstGeom prst="roundRect">
              <a:avLst>
                <a:gd name="adj" fmla="val 16667"/>
              </a:avLst>
            </a:prstGeom>
            <a:solidFill>
              <a:srgbClr val="CCCCFF"/>
            </a:solidFill>
            <a:ln w="19050" algn="ctr">
              <a:solidFill>
                <a:schemeClr val="tx1"/>
              </a:solidFill>
              <a:round/>
              <a:headEnd/>
              <a:tailEnd/>
            </a:ln>
          </p:spPr>
          <p:txBody>
            <a:bodyPr wrap="none" anchor="ctr"/>
            <a:lstStyle/>
            <a:p>
              <a:pPr marL="742950" indent="-285750"/>
              <a:endParaRPr lang="es-ES" altLang="es-ES"/>
            </a:p>
          </p:txBody>
        </p:sp>
        <p:cxnSp>
          <p:nvCxnSpPr>
            <p:cNvPr id="51" name="13 Conector recto de flecha"/>
            <p:cNvCxnSpPr>
              <a:cxnSpLocks noChangeShapeType="1"/>
              <a:stCxn id="48" idx="2"/>
              <a:endCxn id="50" idx="3"/>
            </p:cNvCxnSpPr>
            <p:nvPr/>
          </p:nvCxnSpPr>
          <p:spPr bwMode="auto">
            <a:xfrm rot="10800000">
              <a:off x="1365250" y="1498600"/>
              <a:ext cx="296863" cy="14288"/>
            </a:xfrm>
            <a:prstGeom prst="straightConnector1">
              <a:avLst/>
            </a:prstGeom>
            <a:noFill/>
            <a:ln w="19050" algn="ctr">
              <a:solidFill>
                <a:srgbClr val="00007D"/>
              </a:solidFill>
              <a:prstDash val="dash"/>
              <a:round/>
              <a:headEnd/>
              <a:tailEnd type="triangle" w="med" len="med"/>
            </a:ln>
          </p:spPr>
        </p:cxnSp>
        <p:sp>
          <p:nvSpPr>
            <p:cNvPr id="52" name="1 Título"/>
            <p:cNvSpPr txBox="1">
              <a:spLocks/>
            </p:cNvSpPr>
            <p:nvPr/>
          </p:nvSpPr>
          <p:spPr bwMode="auto">
            <a:xfrm>
              <a:off x="360363" y="1273175"/>
              <a:ext cx="1076325" cy="523875"/>
            </a:xfrm>
            <a:prstGeom prst="roundRect">
              <a:avLst>
                <a:gd name="adj" fmla="val 21667"/>
              </a:avLst>
            </a:prstGeom>
            <a:noFill/>
            <a:ln w="9525">
              <a:noFill/>
              <a:round/>
              <a:headEnd/>
              <a:tailEnd/>
            </a:ln>
          </p:spPr>
          <p:txBody>
            <a:bodyPr anchor="b"/>
            <a:lstStyle/>
            <a:p>
              <a:pPr eaLnBrk="0" hangingPunct="0">
                <a:lnSpc>
                  <a:spcPct val="90000"/>
                </a:lnSpc>
                <a:defRPr/>
              </a:pPr>
              <a:endParaRPr lang="en-GB" sz="1100" kern="0" dirty="0">
                <a:latin typeface="+mj-lt"/>
                <a:ea typeface="+mj-ea"/>
                <a:cs typeface="+mj-cs"/>
              </a:endParaRPr>
            </a:p>
            <a:p>
              <a:pPr eaLnBrk="0" hangingPunct="0">
                <a:lnSpc>
                  <a:spcPct val="90000"/>
                </a:lnSpc>
                <a:defRPr/>
              </a:pPr>
              <a:endParaRPr lang="en-GB" sz="1100" kern="0" dirty="0">
                <a:latin typeface="+mj-lt"/>
                <a:ea typeface="+mj-ea"/>
                <a:cs typeface="+mj-cs"/>
              </a:endParaRPr>
            </a:p>
            <a:p>
              <a:pPr eaLnBrk="0" hangingPunct="0">
                <a:lnSpc>
                  <a:spcPct val="90000"/>
                </a:lnSpc>
                <a:defRPr/>
              </a:pPr>
              <a:endParaRPr lang="en-GB" sz="1100" kern="0" dirty="0">
                <a:latin typeface="+mj-lt"/>
                <a:ea typeface="+mj-ea"/>
                <a:cs typeface="+mj-cs"/>
              </a:endParaRPr>
            </a:p>
            <a:p>
              <a:pPr eaLnBrk="0" hangingPunct="0">
                <a:lnSpc>
                  <a:spcPct val="90000"/>
                </a:lnSpc>
                <a:defRPr/>
              </a:pPr>
              <a:r>
                <a:rPr lang="en-GB" sz="1100" kern="0" dirty="0">
                  <a:latin typeface="+mj-lt"/>
                  <a:ea typeface="+mj-ea"/>
                  <a:cs typeface="+mj-cs"/>
                </a:rPr>
                <a:t>Data View </a:t>
              </a:r>
              <a:br>
                <a:rPr lang="en-GB" sz="1100" kern="0" dirty="0">
                  <a:latin typeface="+mj-lt"/>
                  <a:ea typeface="+mj-ea"/>
                  <a:cs typeface="+mj-cs"/>
                </a:rPr>
              </a:br>
              <a:endParaRPr lang="en-GB" sz="1100" kern="0" dirty="0">
                <a:latin typeface="+mj-lt"/>
                <a:ea typeface="+mj-ea"/>
                <a:cs typeface="+mj-cs"/>
              </a:endParaRPr>
            </a:p>
          </p:txBody>
        </p:sp>
      </p:grpSp>
      <p:grpSp>
        <p:nvGrpSpPr>
          <p:cNvPr id="53" name="58 Grupo"/>
          <p:cNvGrpSpPr>
            <a:grpSpLocks/>
          </p:cNvGrpSpPr>
          <p:nvPr/>
        </p:nvGrpSpPr>
        <p:grpSpPr bwMode="auto">
          <a:xfrm>
            <a:off x="2555875" y="5373687"/>
            <a:ext cx="4198938" cy="1019175"/>
            <a:chOff x="2146300" y="5705475"/>
            <a:chExt cx="4198938" cy="1019175"/>
          </a:xfrm>
        </p:grpSpPr>
        <p:cxnSp>
          <p:nvCxnSpPr>
            <p:cNvPr id="54" name="88 Conector recto de flecha"/>
            <p:cNvCxnSpPr>
              <a:cxnSpLocks noChangeShapeType="1"/>
            </p:cNvCxnSpPr>
            <p:nvPr/>
          </p:nvCxnSpPr>
          <p:spPr bwMode="auto">
            <a:xfrm rot="5400000">
              <a:off x="3348832" y="5895181"/>
              <a:ext cx="381000" cy="1587"/>
            </a:xfrm>
            <a:prstGeom prst="straightConnector1">
              <a:avLst/>
            </a:prstGeom>
            <a:noFill/>
            <a:ln w="19050" algn="ctr">
              <a:solidFill>
                <a:srgbClr val="00007D"/>
              </a:solidFill>
              <a:round/>
              <a:headEnd/>
              <a:tailEnd type="arrow" w="med" len="med"/>
            </a:ln>
          </p:spPr>
        </p:cxnSp>
        <p:sp>
          <p:nvSpPr>
            <p:cNvPr id="55" name="54 Elipse"/>
            <p:cNvSpPr/>
            <p:nvPr/>
          </p:nvSpPr>
          <p:spPr bwMode="auto">
            <a:xfrm>
              <a:off x="2146300" y="6103938"/>
              <a:ext cx="2735263" cy="571500"/>
            </a:xfrm>
            <a:prstGeom prst="ellipse">
              <a:avLst/>
            </a:prstGeom>
            <a:solidFill>
              <a:schemeClr val="accent6">
                <a:lumMod val="40000"/>
                <a:lumOff val="60000"/>
              </a:schemeClr>
            </a:solidFill>
            <a:ln w="19050" cap="flat" cmpd="sng" algn="ctr">
              <a:solidFill>
                <a:srgbClr val="00007D"/>
              </a:solidFill>
              <a:prstDash val="solid"/>
              <a:round/>
              <a:headEnd type="none" w="med" len="med"/>
              <a:tailEnd type="none" w="med" len="med"/>
            </a:ln>
            <a:effectLst/>
          </p:spPr>
          <p:txBody>
            <a:bodyPr wrap="none" anchor="ctr"/>
            <a:lstStyle/>
            <a:p>
              <a:pPr marL="742950" indent="-285750">
                <a:buFont typeface="Wingdings" pitchFamily="2" charset="2"/>
                <a:buNone/>
                <a:defRPr/>
              </a:pPr>
              <a:endParaRPr lang="en-GB" dirty="0">
                <a:cs typeface="Arial" charset="0"/>
              </a:endParaRPr>
            </a:p>
          </p:txBody>
        </p:sp>
        <p:sp>
          <p:nvSpPr>
            <p:cNvPr id="56" name="1 Título"/>
            <p:cNvSpPr txBox="1">
              <a:spLocks/>
            </p:cNvSpPr>
            <p:nvPr/>
          </p:nvSpPr>
          <p:spPr bwMode="auto">
            <a:xfrm>
              <a:off x="2424113" y="6294438"/>
              <a:ext cx="2327275" cy="430212"/>
            </a:xfrm>
            <a:prstGeom prst="roundRect">
              <a:avLst>
                <a:gd name="adj" fmla="val 21667"/>
              </a:avLst>
            </a:prstGeom>
            <a:noFill/>
            <a:ln w="9525">
              <a:noFill/>
              <a:round/>
              <a:headEnd/>
              <a:tailEnd/>
            </a:ln>
          </p:spPr>
          <p:txBody>
            <a:bodyPr anchor="b"/>
            <a:lstStyle/>
            <a:p>
              <a:pPr algn="ctr" eaLnBrk="0" hangingPunct="0">
                <a:lnSpc>
                  <a:spcPct val="90000"/>
                </a:lnSpc>
                <a:defRPr/>
              </a:pPr>
              <a:r>
                <a:rPr lang="en-GB" sz="1100" kern="0" dirty="0">
                  <a:latin typeface="+mj-lt"/>
                  <a:ea typeface="+mj-ea"/>
                  <a:cs typeface="+mj-cs"/>
                </a:rPr>
                <a:t>Validation Tests Identification and Formulation</a:t>
              </a:r>
            </a:p>
            <a:p>
              <a:pPr algn="ctr" eaLnBrk="0" hangingPunct="0">
                <a:lnSpc>
                  <a:spcPct val="90000"/>
                </a:lnSpc>
                <a:defRPr/>
              </a:pPr>
              <a:r>
                <a:rPr lang="en-GB" sz="1100" kern="0" dirty="0">
                  <a:latin typeface="+mj-lt"/>
                  <a:ea typeface="+mj-ea"/>
                  <a:cs typeface="+mj-cs"/>
                </a:rPr>
                <a:t>(RDAL)</a:t>
              </a:r>
            </a:p>
          </p:txBody>
        </p:sp>
        <p:sp>
          <p:nvSpPr>
            <p:cNvPr id="57" name="91 Rectángulo redondeado"/>
            <p:cNvSpPr>
              <a:spLocks noChangeArrowheads="1"/>
            </p:cNvSpPr>
            <p:nvPr/>
          </p:nvSpPr>
          <p:spPr bwMode="auto">
            <a:xfrm>
              <a:off x="5243513" y="6199188"/>
              <a:ext cx="1101725" cy="466725"/>
            </a:xfrm>
            <a:prstGeom prst="roundRect">
              <a:avLst>
                <a:gd name="adj" fmla="val 16667"/>
              </a:avLst>
            </a:prstGeom>
            <a:solidFill>
              <a:srgbClr val="CCCCFF"/>
            </a:solidFill>
            <a:ln w="19050" algn="ctr">
              <a:solidFill>
                <a:schemeClr val="tx1"/>
              </a:solidFill>
              <a:round/>
              <a:headEnd/>
              <a:tailEnd/>
            </a:ln>
          </p:spPr>
          <p:txBody>
            <a:bodyPr wrap="none" anchor="ctr"/>
            <a:lstStyle/>
            <a:p>
              <a:pPr marL="742950" indent="-285750"/>
              <a:endParaRPr lang="es-ES" altLang="es-ES"/>
            </a:p>
          </p:txBody>
        </p:sp>
        <p:sp>
          <p:nvSpPr>
            <p:cNvPr id="58" name="1 Título"/>
            <p:cNvSpPr txBox="1">
              <a:spLocks/>
            </p:cNvSpPr>
            <p:nvPr/>
          </p:nvSpPr>
          <p:spPr bwMode="auto">
            <a:xfrm>
              <a:off x="5357813" y="6249988"/>
              <a:ext cx="912812" cy="306387"/>
            </a:xfrm>
            <a:prstGeom prst="roundRect">
              <a:avLst>
                <a:gd name="adj" fmla="val 21667"/>
              </a:avLst>
            </a:prstGeom>
            <a:noFill/>
            <a:ln w="9525">
              <a:noFill/>
              <a:round/>
              <a:headEnd/>
              <a:tailEnd/>
            </a:ln>
          </p:spPr>
          <p:txBody>
            <a:bodyPr anchor="b"/>
            <a:lstStyle/>
            <a:p>
              <a:pPr eaLnBrk="0" hangingPunct="0">
                <a:lnSpc>
                  <a:spcPct val="90000"/>
                </a:lnSpc>
                <a:defRPr/>
              </a:pPr>
              <a:r>
                <a:rPr lang="en-GB" sz="1100" kern="0" dirty="0">
                  <a:latin typeface="+mj-lt"/>
                  <a:ea typeface="+mj-ea"/>
                  <a:cs typeface="+mj-cs"/>
                </a:rPr>
                <a:t>V&amp;V View</a:t>
              </a:r>
            </a:p>
          </p:txBody>
        </p:sp>
        <p:cxnSp>
          <p:nvCxnSpPr>
            <p:cNvPr id="59" name="13 Conector recto de flecha"/>
            <p:cNvCxnSpPr>
              <a:cxnSpLocks noChangeShapeType="1"/>
            </p:cNvCxnSpPr>
            <p:nvPr/>
          </p:nvCxnSpPr>
          <p:spPr bwMode="auto">
            <a:xfrm flipV="1">
              <a:off x="4926013" y="6389688"/>
              <a:ext cx="265112" cy="1587"/>
            </a:xfrm>
            <a:prstGeom prst="straightConnector1">
              <a:avLst/>
            </a:prstGeom>
            <a:noFill/>
            <a:ln w="19050" algn="ctr">
              <a:solidFill>
                <a:srgbClr val="00007D"/>
              </a:solidFill>
              <a:prstDash val="dash"/>
              <a:round/>
              <a:headEnd/>
              <a:tailEnd type="triangle" w="med" len="med"/>
            </a:ln>
          </p:spPr>
        </p:cxnSp>
      </p:grpSp>
      <p:sp>
        <p:nvSpPr>
          <p:cNvPr id="60"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01 </a:t>
            </a:r>
            <a:r>
              <a:rPr lang="es-ES" dirty="0" err="1" smtClean="0"/>
              <a:t>Model</a:t>
            </a:r>
            <a:r>
              <a:rPr lang="es-ES" dirty="0" smtClean="0"/>
              <a:t> </a:t>
            </a:r>
            <a:r>
              <a:rPr lang="es-ES" dirty="0" err="1" smtClean="0"/>
              <a:t>Based</a:t>
            </a:r>
            <a:r>
              <a:rPr lang="es-ES" dirty="0" smtClean="0"/>
              <a:t> </a:t>
            </a:r>
            <a:r>
              <a:rPr lang="es-ES" dirty="0" err="1" smtClean="0"/>
              <a:t>Methodology</a:t>
            </a:r>
            <a:r>
              <a:rPr lang="es-ES" dirty="0" smtClean="0"/>
              <a:t> </a:t>
            </a:r>
            <a:endParaRPr lang="en-GB" dirty="0"/>
          </a:p>
        </p:txBody>
      </p:sp>
    </p:spTree>
    <p:extLst>
      <p:ext uri="{BB962C8B-B14F-4D97-AF65-F5344CB8AC3E}">
        <p14:creationId xmlns:p14="http://schemas.microsoft.com/office/powerpoint/2010/main" val="56471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ox(in)">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ox(in)">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TOOL Selection</a:t>
            </a:r>
            <a:endParaRPr lang="en-GB"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082177169"/>
              </p:ext>
            </p:extLst>
          </p:nvPr>
        </p:nvGraphicFramePr>
        <p:xfrm>
          <a:off x="609600" y="1290874"/>
          <a:ext cx="7818438" cy="4195526"/>
        </p:xfrm>
        <a:graphic>
          <a:graphicData uri="http://schemas.openxmlformats.org/drawingml/2006/table">
            <a:tbl>
              <a:tblPr/>
              <a:tblGrid>
                <a:gridCol w="3076566"/>
                <a:gridCol w="4741872"/>
              </a:tblGrid>
              <a:tr h="451110">
                <a:tc>
                  <a:txBody>
                    <a:bodyPr/>
                    <a:lstStyle/>
                    <a:p>
                      <a:pPr algn="ctr">
                        <a:lnSpc>
                          <a:spcPct val="115000"/>
                        </a:lnSpc>
                        <a:spcAft>
                          <a:spcPts val="0"/>
                        </a:spcAft>
                      </a:pPr>
                      <a:r>
                        <a:rPr lang="es-ES" sz="2000" b="1" kern="1200" dirty="0" smtClean="0">
                          <a:solidFill>
                            <a:schemeClr val="bg1"/>
                          </a:solidFill>
                          <a:latin typeface="Calibri"/>
                          <a:ea typeface="Calibri"/>
                          <a:cs typeface="Times New Roman"/>
                        </a:rPr>
                        <a:t>MBSDL</a:t>
                      </a:r>
                      <a:r>
                        <a:rPr lang="es-ES" sz="2000" b="1" kern="1200" baseline="0" dirty="0" smtClean="0">
                          <a:solidFill>
                            <a:schemeClr val="bg1"/>
                          </a:solidFill>
                          <a:latin typeface="Calibri"/>
                          <a:ea typeface="Calibri"/>
                          <a:cs typeface="Times New Roman"/>
                        </a:rPr>
                        <a:t> </a:t>
                      </a:r>
                      <a:r>
                        <a:rPr lang="es-ES" sz="2000" b="1" kern="1200" dirty="0" smtClean="0">
                          <a:solidFill>
                            <a:schemeClr val="bg1"/>
                          </a:solidFill>
                          <a:latin typeface="Calibri"/>
                          <a:ea typeface="Calibri"/>
                          <a:cs typeface="Times New Roman"/>
                        </a:rPr>
                        <a:t>Phase</a:t>
                      </a:r>
                      <a:endParaRPr lang="es-ES" sz="2000" b="1" kern="1200" dirty="0">
                        <a:solidFill>
                          <a:schemeClr val="bg1"/>
                        </a:solidFill>
                        <a:latin typeface="Calibri"/>
                        <a:ea typeface="Calibri"/>
                        <a:cs typeface="Times New Roman"/>
                      </a:endParaRPr>
                    </a:p>
                  </a:txBody>
                  <a:tcPr marL="15947" marR="1594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S" sz="2400" b="1" kern="1200" dirty="0" smtClean="0">
                          <a:solidFill>
                            <a:schemeClr val="bg1"/>
                          </a:solidFill>
                          <a:latin typeface="Calibri"/>
                          <a:ea typeface="Calibri"/>
                          <a:cs typeface="Times New Roman"/>
                        </a:rPr>
                        <a:t> Tools</a:t>
                      </a:r>
                      <a:endParaRPr lang="es-ES" sz="2400" b="1" kern="1200" dirty="0">
                        <a:solidFill>
                          <a:schemeClr val="bg1"/>
                        </a:solidFill>
                        <a:latin typeface="Calibri"/>
                        <a:ea typeface="Calibri"/>
                        <a:cs typeface="Times New Roman"/>
                      </a:endParaRPr>
                    </a:p>
                  </a:txBody>
                  <a:tcPr marL="15947" marR="1594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solidFill>
                  </a:tcPr>
                </a:tc>
              </a:tr>
              <a:tr h="736095">
                <a:tc>
                  <a:txBody>
                    <a:bodyPr/>
                    <a:lstStyle/>
                    <a:p>
                      <a:pPr marL="0" algn="ctr" defTabSz="457200" rtl="0" eaLnBrk="1" latinLnBrk="0" hangingPunct="1">
                        <a:lnSpc>
                          <a:spcPct val="115000"/>
                        </a:lnSpc>
                        <a:spcAft>
                          <a:spcPts val="1000"/>
                        </a:spcAft>
                      </a:pPr>
                      <a:r>
                        <a:rPr lang="en-US" sz="1600" b="1" kern="1200" dirty="0" smtClean="0">
                          <a:solidFill>
                            <a:schemeClr val="tx1"/>
                          </a:solidFill>
                          <a:latin typeface="Calibri"/>
                          <a:ea typeface="Calibri"/>
                          <a:cs typeface="Times New Roman"/>
                        </a:rPr>
                        <a:t>Requirements</a:t>
                      </a:r>
                      <a:r>
                        <a:rPr lang="en-US" sz="1600" b="1" kern="1200" baseline="0" dirty="0" smtClean="0">
                          <a:solidFill>
                            <a:schemeClr val="tx1"/>
                          </a:solidFill>
                          <a:latin typeface="Calibri"/>
                          <a:ea typeface="Calibri"/>
                          <a:cs typeface="Times New Roman"/>
                        </a:rPr>
                        <a:t> Specification</a:t>
                      </a:r>
                      <a:endParaRPr lang="en-US" sz="1600" b="1" kern="1200" dirty="0" smtClean="0">
                        <a:solidFill>
                          <a:schemeClr val="tx1"/>
                        </a:solidFill>
                        <a:latin typeface="Calibri"/>
                        <a:ea typeface="Calibri"/>
                        <a:cs typeface="Times New Roman"/>
                      </a:endParaRPr>
                    </a:p>
                  </a:txBody>
                  <a:tcPr marL="15947" marR="1594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r>
                        <a:rPr lang="es-ES" sz="1400" b="0" baseline="0" dirty="0" smtClean="0">
                          <a:latin typeface="Calibri"/>
                          <a:ea typeface="Calibri"/>
                          <a:cs typeface="Times New Roman"/>
                        </a:rPr>
                        <a:t>   RDALTE (RDAL </a:t>
                      </a:r>
                      <a:r>
                        <a:rPr lang="es-ES" sz="1400" b="0" baseline="0" dirty="0" err="1" smtClean="0">
                          <a:latin typeface="Calibri"/>
                          <a:ea typeface="Calibri"/>
                          <a:cs typeface="Times New Roman"/>
                        </a:rPr>
                        <a:t>Tool</a:t>
                      </a:r>
                      <a:r>
                        <a:rPr lang="es-ES" sz="1400" b="0" baseline="0" dirty="0" smtClean="0">
                          <a:latin typeface="Calibri"/>
                          <a:ea typeface="Calibri"/>
                          <a:cs typeface="Times New Roman"/>
                        </a:rPr>
                        <a:t>)</a:t>
                      </a:r>
                    </a:p>
                    <a:p>
                      <a:pPr algn="l">
                        <a:lnSpc>
                          <a:spcPct val="115000"/>
                        </a:lnSpc>
                        <a:spcAft>
                          <a:spcPts val="0"/>
                        </a:spcAft>
                      </a:pPr>
                      <a:r>
                        <a:rPr lang="es-ES" sz="1400" b="0" baseline="0" dirty="0" smtClean="0">
                          <a:latin typeface="Calibri"/>
                          <a:ea typeface="Calibri"/>
                          <a:cs typeface="Times New Roman"/>
                        </a:rPr>
                        <a:t>   </a:t>
                      </a:r>
                      <a:r>
                        <a:rPr lang="es-ES" sz="1400" b="0" baseline="0" dirty="0" err="1" smtClean="0">
                          <a:latin typeface="Calibri"/>
                          <a:ea typeface="Calibri"/>
                          <a:cs typeface="Times New Roman"/>
                        </a:rPr>
                        <a:t>jUCM</a:t>
                      </a:r>
                      <a:r>
                        <a:rPr lang="es-ES" sz="1400" b="0" baseline="0" dirty="0" smtClean="0">
                          <a:latin typeface="Calibri"/>
                          <a:ea typeface="Calibri"/>
                          <a:cs typeface="Times New Roman"/>
                        </a:rPr>
                        <a:t>  (Use Case </a:t>
                      </a:r>
                      <a:r>
                        <a:rPr lang="es-ES" sz="1400" b="0" baseline="0" dirty="0" err="1" smtClean="0">
                          <a:latin typeface="Calibri"/>
                          <a:ea typeface="Calibri"/>
                          <a:cs typeface="Times New Roman"/>
                        </a:rPr>
                        <a:t>Maps</a:t>
                      </a:r>
                      <a:r>
                        <a:rPr lang="es-ES" sz="1400" b="0" baseline="0" dirty="0" smtClean="0">
                          <a:latin typeface="Calibri"/>
                          <a:ea typeface="Calibri"/>
                          <a:cs typeface="Times New Roman"/>
                        </a:rPr>
                        <a:t> </a:t>
                      </a:r>
                      <a:r>
                        <a:rPr lang="es-ES" sz="1400" b="0" baseline="0" dirty="0" err="1" smtClean="0">
                          <a:latin typeface="Calibri"/>
                          <a:ea typeface="Calibri"/>
                          <a:cs typeface="Times New Roman"/>
                        </a:rPr>
                        <a:t>Tool</a:t>
                      </a:r>
                      <a:r>
                        <a:rPr lang="es-ES" sz="1400" b="0" baseline="0" dirty="0" smtClean="0">
                          <a:latin typeface="Calibri"/>
                          <a:ea typeface="Calibri"/>
                          <a:cs typeface="Times New Roman"/>
                        </a:rPr>
                        <a:t>) + </a:t>
                      </a:r>
                      <a:r>
                        <a:rPr lang="es-ES" sz="1400" b="0" baseline="0" dirty="0" err="1" smtClean="0">
                          <a:latin typeface="Calibri"/>
                          <a:ea typeface="Calibri"/>
                          <a:cs typeface="Times New Roman"/>
                        </a:rPr>
                        <a:t>OpenGeode</a:t>
                      </a:r>
                      <a:r>
                        <a:rPr lang="es-ES" sz="1400" b="0" baseline="0" dirty="0" smtClean="0">
                          <a:latin typeface="Calibri"/>
                          <a:ea typeface="Calibri"/>
                          <a:cs typeface="Times New Roman"/>
                        </a:rPr>
                        <a:t> (SDL </a:t>
                      </a:r>
                      <a:r>
                        <a:rPr lang="es-ES" sz="1400" b="0" baseline="0" dirty="0" err="1" smtClean="0">
                          <a:latin typeface="Calibri"/>
                          <a:ea typeface="Calibri"/>
                          <a:cs typeface="Times New Roman"/>
                        </a:rPr>
                        <a:t>Tool</a:t>
                      </a:r>
                      <a:r>
                        <a:rPr lang="es-ES" sz="1400" b="0" baseline="0" dirty="0" smtClean="0">
                          <a:latin typeface="Calibri"/>
                          <a:ea typeface="Calibri"/>
                          <a:cs typeface="Times New Roman"/>
                        </a:rPr>
                        <a:t>)</a:t>
                      </a:r>
                    </a:p>
                    <a:p>
                      <a:pPr algn="l">
                        <a:lnSpc>
                          <a:spcPct val="115000"/>
                        </a:lnSpc>
                        <a:spcAft>
                          <a:spcPts val="0"/>
                        </a:spcAft>
                      </a:pPr>
                      <a:r>
                        <a:rPr lang="es-ES" sz="1400" b="0" baseline="0" dirty="0" smtClean="0">
                          <a:latin typeface="Calibri"/>
                          <a:ea typeface="Calibri"/>
                          <a:cs typeface="Times New Roman"/>
                        </a:rPr>
                        <a:t>   AADL + ASN.1</a:t>
                      </a:r>
                    </a:p>
                  </a:txBody>
                  <a:tcPr marL="15947" marR="1594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r>
              <a:tr h="884093">
                <a:tc>
                  <a:txBody>
                    <a:bodyPr/>
                    <a:lstStyle/>
                    <a:p>
                      <a:pPr marL="0" algn="ctr" defTabSz="457200" rtl="0" eaLnBrk="1" latinLnBrk="0" hangingPunct="1">
                        <a:lnSpc>
                          <a:spcPct val="115000"/>
                        </a:lnSpc>
                        <a:spcAft>
                          <a:spcPts val="1000"/>
                        </a:spcAft>
                      </a:pPr>
                      <a:r>
                        <a:rPr lang="en-US" sz="1600" b="1" kern="1200" dirty="0" smtClean="0">
                          <a:solidFill>
                            <a:schemeClr val="tx1"/>
                          </a:solidFill>
                          <a:latin typeface="Calibri"/>
                          <a:ea typeface="Calibri"/>
                          <a:cs typeface="Times New Roman"/>
                        </a:rPr>
                        <a:t>Software</a:t>
                      </a:r>
                      <a:r>
                        <a:rPr lang="en-US" sz="1600" b="1" kern="1200" baseline="0" dirty="0" smtClean="0">
                          <a:solidFill>
                            <a:schemeClr val="tx1"/>
                          </a:solidFill>
                          <a:latin typeface="Calibri"/>
                          <a:ea typeface="Calibri"/>
                          <a:cs typeface="Times New Roman"/>
                        </a:rPr>
                        <a:t> Architectural Design</a:t>
                      </a:r>
                      <a:endParaRPr lang="es-ES" sz="1600" b="1" kern="1200" dirty="0">
                        <a:solidFill>
                          <a:schemeClr val="tx1"/>
                        </a:solidFill>
                        <a:latin typeface="Calibri"/>
                        <a:ea typeface="Calibri"/>
                        <a:cs typeface="Times New Roman"/>
                      </a:endParaRPr>
                    </a:p>
                  </a:txBody>
                  <a:tcPr marL="15947" marR="1594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r>
                        <a:rPr lang="es-ES" sz="1400" b="0" baseline="0" dirty="0" smtClean="0">
                          <a:latin typeface="Calibri"/>
                          <a:ea typeface="Calibri"/>
                          <a:cs typeface="Times New Roman"/>
                        </a:rPr>
                        <a:t>   AADL  + ASN.1  </a:t>
                      </a:r>
                    </a:p>
                    <a:p>
                      <a:pPr algn="l">
                        <a:lnSpc>
                          <a:spcPct val="115000"/>
                        </a:lnSpc>
                        <a:spcAft>
                          <a:spcPts val="0"/>
                        </a:spcAft>
                      </a:pPr>
                      <a:r>
                        <a:rPr lang="es-ES" sz="1400" b="0" baseline="0" dirty="0" smtClean="0">
                          <a:latin typeface="Calibri"/>
                          <a:ea typeface="Calibri"/>
                          <a:cs typeface="Times New Roman"/>
                        </a:rPr>
                        <a:t>   </a:t>
                      </a:r>
                      <a:r>
                        <a:rPr lang="es-ES" sz="1400" b="0" baseline="0" dirty="0" err="1" smtClean="0">
                          <a:latin typeface="Calibri"/>
                          <a:ea typeface="Calibri"/>
                          <a:cs typeface="Times New Roman"/>
                        </a:rPr>
                        <a:t>OpenGeode</a:t>
                      </a:r>
                      <a:r>
                        <a:rPr lang="es-ES" sz="1400" b="0" baseline="0" dirty="0" smtClean="0">
                          <a:latin typeface="Calibri"/>
                          <a:ea typeface="Calibri"/>
                          <a:cs typeface="Times New Roman"/>
                        </a:rPr>
                        <a:t> (SDL)</a:t>
                      </a:r>
                    </a:p>
                    <a:p>
                      <a:pPr algn="l">
                        <a:lnSpc>
                          <a:spcPct val="115000"/>
                        </a:lnSpc>
                        <a:spcAft>
                          <a:spcPts val="0"/>
                        </a:spcAft>
                      </a:pPr>
                      <a:r>
                        <a:rPr lang="es-ES" sz="1400" b="0" baseline="0" dirty="0" smtClean="0">
                          <a:latin typeface="Calibri"/>
                          <a:ea typeface="Calibri"/>
                          <a:cs typeface="Times New Roman"/>
                        </a:rPr>
                        <a:t>   MAST/</a:t>
                      </a:r>
                      <a:r>
                        <a:rPr lang="es-ES" sz="1400" b="0" baseline="0" dirty="0" err="1" smtClean="0">
                          <a:latin typeface="Calibri"/>
                          <a:ea typeface="Calibri"/>
                          <a:cs typeface="Times New Roman"/>
                        </a:rPr>
                        <a:t>Cheedar</a:t>
                      </a:r>
                      <a:r>
                        <a:rPr lang="es-ES" sz="1400" b="0" baseline="0" dirty="0" smtClean="0">
                          <a:latin typeface="Calibri"/>
                          <a:ea typeface="Calibri"/>
                          <a:cs typeface="Times New Roman"/>
                        </a:rPr>
                        <a:t> (Schedulability </a:t>
                      </a:r>
                      <a:r>
                        <a:rPr lang="es-ES" sz="1400" b="0" baseline="0" dirty="0" err="1" smtClean="0">
                          <a:latin typeface="Calibri"/>
                          <a:ea typeface="Calibri"/>
                          <a:cs typeface="Times New Roman"/>
                        </a:rPr>
                        <a:t>Analysis</a:t>
                      </a:r>
                      <a:r>
                        <a:rPr lang="es-ES" sz="1400" b="0" baseline="0" dirty="0" smtClean="0">
                          <a:latin typeface="Calibri"/>
                          <a:ea typeface="Calibri"/>
                          <a:cs typeface="Times New Roman"/>
                        </a:rPr>
                        <a:t>)</a:t>
                      </a:r>
                    </a:p>
                  </a:txBody>
                  <a:tcPr marL="15947" marR="1594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r>
              <a:tr h="900092">
                <a:tc>
                  <a:txBody>
                    <a:bodyPr/>
                    <a:lstStyle/>
                    <a:p>
                      <a:pPr marL="0" algn="ctr" defTabSz="457200" rtl="0" eaLnBrk="1" latinLnBrk="0" hangingPunct="1">
                        <a:lnSpc>
                          <a:spcPct val="115000"/>
                        </a:lnSpc>
                        <a:spcAft>
                          <a:spcPts val="1000"/>
                        </a:spcAft>
                      </a:pPr>
                      <a:r>
                        <a:rPr lang="es-ES" sz="1600" b="1" kern="1200" dirty="0" smtClean="0">
                          <a:solidFill>
                            <a:schemeClr val="tx1"/>
                          </a:solidFill>
                          <a:latin typeface="Calibri"/>
                          <a:ea typeface="Calibri"/>
                          <a:cs typeface="Times New Roman"/>
                        </a:rPr>
                        <a:t>Software </a:t>
                      </a:r>
                      <a:r>
                        <a:rPr lang="es-ES" sz="1600" b="1" kern="1200" dirty="0" err="1" smtClean="0">
                          <a:solidFill>
                            <a:schemeClr val="tx1"/>
                          </a:solidFill>
                          <a:latin typeface="Calibri"/>
                          <a:ea typeface="Calibri"/>
                          <a:cs typeface="Times New Roman"/>
                        </a:rPr>
                        <a:t>Components</a:t>
                      </a:r>
                      <a:r>
                        <a:rPr lang="es-ES" sz="1600" b="1" kern="1200" baseline="0" dirty="0" smtClean="0">
                          <a:solidFill>
                            <a:schemeClr val="tx1"/>
                          </a:solidFill>
                          <a:latin typeface="Calibri"/>
                          <a:ea typeface="Calibri"/>
                          <a:cs typeface="Times New Roman"/>
                        </a:rPr>
                        <a:t> </a:t>
                      </a:r>
                      <a:r>
                        <a:rPr lang="es-ES" sz="1600" b="1" kern="1200" baseline="0" dirty="0" err="1" smtClean="0">
                          <a:solidFill>
                            <a:schemeClr val="tx1"/>
                          </a:solidFill>
                          <a:latin typeface="Calibri"/>
                          <a:ea typeface="Calibri"/>
                          <a:cs typeface="Times New Roman"/>
                        </a:rPr>
                        <a:t>Design</a:t>
                      </a:r>
                      <a:endParaRPr lang="es-ES" sz="1600" b="1" kern="1200" dirty="0">
                        <a:solidFill>
                          <a:schemeClr val="tx1"/>
                        </a:solidFill>
                        <a:latin typeface="Calibri"/>
                        <a:ea typeface="Calibri"/>
                        <a:cs typeface="Times New Roman"/>
                      </a:endParaRPr>
                    </a:p>
                  </a:txBody>
                  <a:tcPr marL="15947" marR="1594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itchFamily="34" charset="0"/>
                        <a:buNone/>
                        <a:tabLst/>
                        <a:defRPr/>
                      </a:pPr>
                      <a:r>
                        <a:rPr lang="es-ES" sz="1400" b="0" baseline="0" dirty="0" smtClean="0">
                          <a:latin typeface="Calibri"/>
                          <a:ea typeface="Calibri"/>
                          <a:cs typeface="Times New Roman"/>
                        </a:rPr>
                        <a:t>   AADL  + ASN.1 </a:t>
                      </a:r>
                    </a:p>
                    <a:p>
                      <a:pPr marL="285750" marR="0" indent="-285750" algn="l" defTabSz="457200" rtl="0" eaLnBrk="1" fontAlgn="auto" latinLnBrk="0" hangingPunct="1">
                        <a:lnSpc>
                          <a:spcPct val="115000"/>
                        </a:lnSpc>
                        <a:spcBef>
                          <a:spcPts val="0"/>
                        </a:spcBef>
                        <a:spcAft>
                          <a:spcPts val="0"/>
                        </a:spcAft>
                        <a:buClrTx/>
                        <a:buSzTx/>
                        <a:buFont typeface="Arial" pitchFamily="34" charset="0"/>
                        <a:buNone/>
                        <a:tabLst/>
                        <a:defRPr/>
                      </a:pPr>
                      <a:r>
                        <a:rPr lang="es-ES" sz="1400" b="0" baseline="0" dirty="0" smtClean="0">
                          <a:latin typeface="Calibri"/>
                          <a:ea typeface="Calibri"/>
                          <a:cs typeface="Times New Roman"/>
                        </a:rPr>
                        <a:t>   </a:t>
                      </a:r>
                      <a:r>
                        <a:rPr lang="es-ES" sz="1400" b="0" baseline="0" dirty="0" err="1" smtClean="0">
                          <a:latin typeface="Calibri"/>
                          <a:ea typeface="Calibri"/>
                          <a:cs typeface="Times New Roman"/>
                        </a:rPr>
                        <a:t>OpenGeode</a:t>
                      </a:r>
                      <a:r>
                        <a:rPr lang="es-ES" sz="1400" b="0" baseline="0" dirty="0" smtClean="0">
                          <a:latin typeface="Calibri"/>
                          <a:ea typeface="Calibri"/>
                          <a:cs typeface="Times New Roman"/>
                        </a:rPr>
                        <a:t> +  </a:t>
                      </a:r>
                      <a:r>
                        <a:rPr lang="es-ES" sz="1400" b="0" baseline="0" dirty="0" err="1" smtClean="0">
                          <a:latin typeface="Calibri"/>
                          <a:ea typeface="Calibri"/>
                          <a:cs typeface="Times New Roman"/>
                        </a:rPr>
                        <a:t>Simulink</a:t>
                      </a:r>
                      <a:r>
                        <a:rPr lang="es-ES" sz="1400" b="0" baseline="0" dirty="0" smtClean="0">
                          <a:latin typeface="Calibri"/>
                          <a:ea typeface="Calibri"/>
                          <a:cs typeface="Times New Roman"/>
                        </a:rPr>
                        <a:t>/SCADE/RTDS</a:t>
                      </a:r>
                    </a:p>
                    <a:p>
                      <a:pPr marL="285750" marR="0" indent="-285750" algn="l" defTabSz="457200" rtl="0" eaLnBrk="1" fontAlgn="auto" latinLnBrk="0" hangingPunct="1">
                        <a:lnSpc>
                          <a:spcPct val="115000"/>
                        </a:lnSpc>
                        <a:spcBef>
                          <a:spcPts val="0"/>
                        </a:spcBef>
                        <a:spcAft>
                          <a:spcPts val="0"/>
                        </a:spcAft>
                        <a:buClrTx/>
                        <a:buSzTx/>
                        <a:buFont typeface="Arial" pitchFamily="34" charset="0"/>
                        <a:buNone/>
                        <a:tabLst/>
                        <a:defRPr/>
                      </a:pPr>
                      <a:r>
                        <a:rPr lang="es-ES" sz="1400" b="0" baseline="0" dirty="0" smtClean="0">
                          <a:latin typeface="Calibri"/>
                          <a:ea typeface="Calibri"/>
                          <a:cs typeface="Times New Roman"/>
                        </a:rPr>
                        <a:t>   MAST/</a:t>
                      </a:r>
                      <a:r>
                        <a:rPr lang="es-ES" sz="1400" b="0" baseline="0" dirty="0" err="1" smtClean="0">
                          <a:latin typeface="Calibri"/>
                          <a:ea typeface="Calibri"/>
                          <a:cs typeface="Times New Roman"/>
                        </a:rPr>
                        <a:t>Cheedar</a:t>
                      </a:r>
                      <a:endParaRPr lang="es-ES" sz="1400" b="0" baseline="0" dirty="0" smtClean="0">
                        <a:latin typeface="Calibri"/>
                        <a:ea typeface="Calibri"/>
                        <a:cs typeface="Times New Roman"/>
                      </a:endParaRPr>
                    </a:p>
                  </a:txBody>
                  <a:tcPr marL="15947" marR="1594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r>
              <a:tr h="442121">
                <a:tc>
                  <a:txBody>
                    <a:bodyPr/>
                    <a:lstStyle/>
                    <a:p>
                      <a:pPr marL="0" algn="ctr" defTabSz="457200" rtl="0" eaLnBrk="1" latinLnBrk="0" hangingPunct="1">
                        <a:lnSpc>
                          <a:spcPct val="115000"/>
                        </a:lnSpc>
                        <a:spcAft>
                          <a:spcPts val="1000"/>
                        </a:spcAft>
                      </a:pPr>
                      <a:r>
                        <a:rPr lang="es-ES" sz="1600" b="1" kern="1200" dirty="0" err="1" smtClean="0">
                          <a:solidFill>
                            <a:schemeClr val="tx1"/>
                          </a:solidFill>
                          <a:latin typeface="Calibri"/>
                          <a:ea typeface="Calibri"/>
                          <a:cs typeface="Times New Roman"/>
                        </a:rPr>
                        <a:t>Implementation</a:t>
                      </a:r>
                      <a:r>
                        <a:rPr lang="es-ES" sz="1600" b="1" kern="1200" dirty="0" smtClean="0">
                          <a:solidFill>
                            <a:schemeClr val="tx1"/>
                          </a:solidFill>
                          <a:latin typeface="Calibri"/>
                          <a:ea typeface="Calibri"/>
                          <a:cs typeface="Times New Roman"/>
                        </a:rPr>
                        <a:t> </a:t>
                      </a:r>
                    </a:p>
                  </a:txBody>
                  <a:tcPr marL="15947" marR="1594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15000"/>
                        </a:lnSpc>
                        <a:spcAft>
                          <a:spcPts val="0"/>
                        </a:spcAft>
                        <a:buFont typeface="Arial" pitchFamily="34" charset="0"/>
                        <a:buNone/>
                      </a:pPr>
                      <a:r>
                        <a:rPr lang="es-ES" sz="1400" b="0" dirty="0" smtClean="0">
                          <a:latin typeface="Calibri"/>
                          <a:ea typeface="Calibri"/>
                          <a:cs typeface="Times New Roman"/>
                        </a:rPr>
                        <a:t>   TASTE </a:t>
                      </a:r>
                      <a:r>
                        <a:rPr lang="es-ES" sz="1400" b="0" dirty="0" err="1" smtClean="0">
                          <a:latin typeface="Calibri"/>
                          <a:ea typeface="Calibri"/>
                          <a:cs typeface="Times New Roman"/>
                        </a:rPr>
                        <a:t>Code</a:t>
                      </a:r>
                      <a:r>
                        <a:rPr lang="es-ES" sz="1400" b="0" dirty="0" smtClean="0">
                          <a:latin typeface="Calibri"/>
                          <a:ea typeface="Calibri"/>
                          <a:cs typeface="Times New Roman"/>
                        </a:rPr>
                        <a:t> </a:t>
                      </a:r>
                      <a:r>
                        <a:rPr lang="es-ES" sz="1400" b="0" dirty="0" err="1" smtClean="0">
                          <a:latin typeface="Calibri"/>
                          <a:ea typeface="Calibri"/>
                          <a:cs typeface="Times New Roman"/>
                        </a:rPr>
                        <a:t>Generators</a:t>
                      </a:r>
                      <a:endParaRPr lang="es-ES" sz="1400" b="0" dirty="0" smtClean="0">
                        <a:latin typeface="Calibri"/>
                        <a:ea typeface="Calibri"/>
                        <a:cs typeface="Times New Roman"/>
                      </a:endParaRPr>
                    </a:p>
                  </a:txBody>
                  <a:tcPr marL="15947" marR="1594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r>
              <a:tr h="782015">
                <a:tc>
                  <a:txBody>
                    <a:bodyPr/>
                    <a:lstStyle/>
                    <a:p>
                      <a:pPr marL="0" algn="ctr" defTabSz="457200" rtl="0" eaLnBrk="1" latinLnBrk="0" hangingPunct="1">
                        <a:lnSpc>
                          <a:spcPct val="115000"/>
                        </a:lnSpc>
                        <a:spcAft>
                          <a:spcPts val="1000"/>
                        </a:spcAft>
                      </a:pPr>
                      <a:r>
                        <a:rPr lang="es-ES" sz="1600" b="1" kern="1200" dirty="0" smtClean="0">
                          <a:solidFill>
                            <a:schemeClr val="tx1"/>
                          </a:solidFill>
                          <a:latin typeface="Calibri"/>
                          <a:ea typeface="Calibri"/>
                          <a:cs typeface="Times New Roman"/>
                        </a:rPr>
                        <a:t>Software </a:t>
                      </a:r>
                      <a:r>
                        <a:rPr lang="es-ES" sz="1600" b="1" kern="1200" dirty="0" err="1" smtClean="0">
                          <a:solidFill>
                            <a:schemeClr val="tx1"/>
                          </a:solidFill>
                          <a:latin typeface="Calibri"/>
                          <a:ea typeface="Calibri"/>
                          <a:cs typeface="Times New Roman"/>
                        </a:rPr>
                        <a:t>Testing</a:t>
                      </a:r>
                      <a:endParaRPr lang="es-ES" sz="1600" b="1" kern="1200" dirty="0" smtClean="0">
                        <a:solidFill>
                          <a:schemeClr val="tx1"/>
                        </a:solidFill>
                        <a:latin typeface="Calibri"/>
                        <a:ea typeface="Calibri"/>
                        <a:cs typeface="Times New Roman"/>
                      </a:endParaRPr>
                    </a:p>
                  </a:txBody>
                  <a:tcPr marL="15947" marR="1594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15000"/>
                        </a:lnSpc>
                        <a:spcAft>
                          <a:spcPts val="0"/>
                        </a:spcAft>
                        <a:buFont typeface="Arial" pitchFamily="34" charset="0"/>
                        <a:buNone/>
                      </a:pPr>
                      <a:r>
                        <a:rPr lang="es-ES" sz="1400" b="0" dirty="0" smtClean="0">
                          <a:latin typeface="Calibri"/>
                          <a:ea typeface="Calibri"/>
                          <a:cs typeface="Times New Roman"/>
                        </a:rPr>
                        <a:t>   </a:t>
                      </a:r>
                      <a:r>
                        <a:rPr lang="es-ES" sz="1400" b="0" dirty="0" err="1" smtClean="0">
                          <a:latin typeface="Calibri"/>
                          <a:ea typeface="Calibri"/>
                          <a:cs typeface="Times New Roman"/>
                        </a:rPr>
                        <a:t>Rapita</a:t>
                      </a:r>
                      <a:endParaRPr lang="es-ES" sz="1400" b="0" dirty="0" smtClean="0">
                        <a:latin typeface="Calibri"/>
                        <a:ea typeface="Calibri"/>
                        <a:cs typeface="Times New Roman"/>
                      </a:endParaRPr>
                    </a:p>
                    <a:p>
                      <a:pPr marL="285750" indent="-285750" algn="l">
                        <a:lnSpc>
                          <a:spcPct val="115000"/>
                        </a:lnSpc>
                        <a:spcAft>
                          <a:spcPts val="0"/>
                        </a:spcAft>
                        <a:buFont typeface="Arial" pitchFamily="34" charset="0"/>
                        <a:buNone/>
                      </a:pPr>
                      <a:r>
                        <a:rPr lang="es-ES" sz="1400" b="0" baseline="0" dirty="0" smtClean="0">
                          <a:latin typeface="Calibri"/>
                          <a:ea typeface="Calibri"/>
                          <a:cs typeface="Times New Roman"/>
                        </a:rPr>
                        <a:t>   AADL + MAST/</a:t>
                      </a:r>
                      <a:r>
                        <a:rPr lang="es-ES" sz="1400" b="0" baseline="0" dirty="0" err="1" smtClean="0">
                          <a:latin typeface="Calibri"/>
                          <a:ea typeface="Calibri"/>
                          <a:cs typeface="Times New Roman"/>
                        </a:rPr>
                        <a:t>Cheedar</a:t>
                      </a:r>
                      <a:endParaRPr lang="es-ES" sz="1400" b="0" baseline="0" dirty="0" smtClean="0">
                        <a:latin typeface="Calibri"/>
                        <a:ea typeface="Calibri"/>
                        <a:cs typeface="Times New Roman"/>
                      </a:endParaRPr>
                    </a:p>
                    <a:p>
                      <a:pPr marL="285750" indent="-285750" algn="l">
                        <a:lnSpc>
                          <a:spcPct val="115000"/>
                        </a:lnSpc>
                        <a:spcAft>
                          <a:spcPts val="0"/>
                        </a:spcAft>
                        <a:buFont typeface="Arial" pitchFamily="34" charset="0"/>
                        <a:buNone/>
                      </a:pPr>
                      <a:r>
                        <a:rPr lang="es-ES" sz="1400" b="0" dirty="0" smtClean="0">
                          <a:latin typeface="Calibri"/>
                          <a:ea typeface="Calibri"/>
                          <a:cs typeface="Times New Roman"/>
                        </a:rPr>
                        <a:t>   MSC Test </a:t>
                      </a:r>
                      <a:r>
                        <a:rPr lang="es-ES" sz="1400" b="0" dirty="0" err="1" smtClean="0">
                          <a:latin typeface="Calibri"/>
                          <a:ea typeface="Calibri"/>
                          <a:cs typeface="Times New Roman"/>
                        </a:rPr>
                        <a:t>Tracer</a:t>
                      </a:r>
                      <a:r>
                        <a:rPr lang="es-ES" sz="1400" b="0" dirty="0" smtClean="0">
                          <a:latin typeface="Calibri"/>
                          <a:ea typeface="Calibri"/>
                          <a:cs typeface="Times New Roman"/>
                        </a:rPr>
                        <a:t> (TASTE) </a:t>
                      </a:r>
                      <a:endParaRPr lang="es-ES" sz="1400" b="0" baseline="0" dirty="0" smtClean="0">
                        <a:latin typeface="Calibri"/>
                        <a:ea typeface="Calibri"/>
                        <a:cs typeface="Times New Roman"/>
                      </a:endParaRPr>
                    </a:p>
                  </a:txBody>
                  <a:tcPr marL="15947" marR="1594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r>
            </a:tbl>
          </a:graphicData>
        </a:graphic>
      </p:graphicFrame>
      <p:sp>
        <p:nvSpPr>
          <p:cNvPr id="6"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01 </a:t>
            </a:r>
            <a:r>
              <a:rPr lang="es-ES" dirty="0" err="1" smtClean="0"/>
              <a:t>Model</a:t>
            </a:r>
            <a:r>
              <a:rPr lang="es-ES" dirty="0" smtClean="0"/>
              <a:t> </a:t>
            </a:r>
            <a:r>
              <a:rPr lang="es-ES" dirty="0" err="1" smtClean="0"/>
              <a:t>Based</a:t>
            </a:r>
            <a:r>
              <a:rPr lang="es-ES" dirty="0" smtClean="0"/>
              <a:t> </a:t>
            </a:r>
            <a:r>
              <a:rPr lang="es-ES" dirty="0" err="1" smtClean="0"/>
              <a:t>Methodology</a:t>
            </a:r>
            <a:r>
              <a:rPr lang="es-ES" dirty="0" smtClean="0"/>
              <a:t> </a:t>
            </a:r>
            <a:endParaRPr lang="en-GB" dirty="0"/>
          </a:p>
        </p:txBody>
      </p:sp>
    </p:spTree>
    <p:extLst>
      <p:ext uri="{BB962C8B-B14F-4D97-AF65-F5344CB8AC3E}">
        <p14:creationId xmlns:p14="http://schemas.microsoft.com/office/powerpoint/2010/main" val="367642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6"/>
          <p:cNvSpPr>
            <a:spLocks noGrp="1"/>
          </p:cNvSpPr>
          <p:nvPr>
            <p:ph idx="1"/>
          </p:nvPr>
        </p:nvSpPr>
        <p:spPr>
          <a:xfrm>
            <a:off x="511175" y="1916113"/>
            <a:ext cx="8329613" cy="4448175"/>
          </a:xfrm>
        </p:spPr>
        <p:txBody>
          <a:bodyPr/>
          <a:lstStyle/>
          <a:p>
            <a:pPr eaLnBrk="1" hangingPunct="1">
              <a:buFont typeface="Wingdings" pitchFamily="2" charset="2"/>
              <a:buNone/>
            </a:pPr>
            <a:r>
              <a:rPr lang="es-ES_tradnl" sz="2800" dirty="0" smtClean="0"/>
              <a:t>01</a:t>
            </a:r>
            <a:r>
              <a:rPr lang="es-ES_tradnl" sz="2400" b="1" dirty="0" smtClean="0"/>
              <a:t> </a:t>
            </a:r>
            <a:r>
              <a:rPr lang="es-ES" sz="2400" dirty="0" err="1" smtClean="0"/>
              <a:t>Model</a:t>
            </a:r>
            <a:r>
              <a:rPr lang="es-ES" sz="2400" dirty="0" smtClean="0"/>
              <a:t> </a:t>
            </a:r>
            <a:r>
              <a:rPr lang="es-ES" sz="2400" dirty="0" err="1" smtClean="0"/>
              <a:t>Based</a:t>
            </a:r>
            <a:r>
              <a:rPr lang="es-ES" sz="2400" dirty="0" smtClean="0"/>
              <a:t> </a:t>
            </a:r>
            <a:r>
              <a:rPr lang="es-ES" sz="2400" dirty="0" err="1" smtClean="0"/>
              <a:t>Methodology</a:t>
            </a:r>
            <a:r>
              <a:rPr lang="es-ES" sz="2400" dirty="0" smtClean="0"/>
              <a:t> (P. López, UC)</a:t>
            </a:r>
            <a:endParaRPr lang="es-ES_tradnl" sz="2400" b="1" dirty="0" smtClean="0"/>
          </a:p>
          <a:p>
            <a:pPr eaLnBrk="1" hangingPunct="1">
              <a:buFontTx/>
              <a:buNone/>
            </a:pPr>
            <a:r>
              <a:rPr lang="es-ES_tradnl" sz="2800" b="1" dirty="0" smtClean="0">
                <a:solidFill>
                  <a:schemeClr val="accent1"/>
                </a:solidFill>
              </a:rPr>
              <a:t>02</a:t>
            </a:r>
            <a:r>
              <a:rPr lang="es-ES_tradnl" sz="2400" b="1" dirty="0" smtClean="0">
                <a:solidFill>
                  <a:schemeClr val="accent1"/>
                </a:solidFill>
              </a:rPr>
              <a:t> </a:t>
            </a:r>
            <a:r>
              <a:rPr lang="es-ES" sz="2400" b="1" dirty="0" err="1">
                <a:solidFill>
                  <a:schemeClr val="accent1"/>
                </a:solidFill>
              </a:rPr>
              <a:t>Timing</a:t>
            </a:r>
            <a:r>
              <a:rPr lang="es-ES" sz="2400" b="1" dirty="0">
                <a:solidFill>
                  <a:schemeClr val="accent1"/>
                </a:solidFill>
              </a:rPr>
              <a:t> </a:t>
            </a:r>
            <a:r>
              <a:rPr lang="es-ES" sz="2400" b="1" dirty="0" err="1">
                <a:solidFill>
                  <a:schemeClr val="accent1"/>
                </a:solidFill>
              </a:rPr>
              <a:t>Analysis</a:t>
            </a:r>
            <a:r>
              <a:rPr lang="es-ES" sz="2400" b="1" dirty="0">
                <a:solidFill>
                  <a:schemeClr val="accent1"/>
                </a:solidFill>
              </a:rPr>
              <a:t> in TASTE (</a:t>
            </a:r>
            <a:r>
              <a:rPr lang="es-ES" sz="2400" b="1" dirty="0" smtClean="0">
                <a:solidFill>
                  <a:schemeClr val="accent1"/>
                </a:solidFill>
              </a:rPr>
              <a:t>J. Garrido, UPM)</a:t>
            </a:r>
          </a:p>
          <a:p>
            <a:pPr eaLnBrk="1" hangingPunct="1">
              <a:buFontTx/>
              <a:buNone/>
            </a:pPr>
            <a:r>
              <a:rPr lang="es-ES_tradnl" sz="2800" dirty="0" smtClean="0"/>
              <a:t>03</a:t>
            </a:r>
            <a:r>
              <a:rPr lang="es-ES_tradnl" sz="2400" b="1" dirty="0" smtClean="0"/>
              <a:t> </a:t>
            </a:r>
            <a:r>
              <a:rPr lang="es-ES" sz="2400" dirty="0" err="1" smtClean="0"/>
              <a:t>Mission</a:t>
            </a:r>
            <a:r>
              <a:rPr lang="es-ES" sz="2400" dirty="0" smtClean="0"/>
              <a:t> </a:t>
            </a:r>
            <a:r>
              <a:rPr lang="es-ES" sz="2400" dirty="0" err="1" smtClean="0"/>
              <a:t>Proof</a:t>
            </a:r>
            <a:r>
              <a:rPr lang="es-ES" sz="2400" dirty="0" smtClean="0"/>
              <a:t> of concept (D. Torette, </a:t>
            </a:r>
            <a:r>
              <a:rPr lang="es-ES" sz="2400" dirty="0" err="1" smtClean="0"/>
              <a:t>Spacebel</a:t>
            </a:r>
            <a:r>
              <a:rPr lang="es-ES" sz="2400" dirty="0" smtClean="0"/>
              <a:t>)</a:t>
            </a:r>
          </a:p>
          <a:p>
            <a:pPr eaLnBrk="1" hangingPunct="1">
              <a:buNone/>
            </a:pPr>
            <a:r>
              <a:rPr lang="es-ES_tradnl" sz="2800" dirty="0" smtClean="0"/>
              <a:t>04</a:t>
            </a:r>
            <a:r>
              <a:rPr lang="es-ES_tradnl" sz="2400" dirty="0" smtClean="0"/>
              <a:t> </a:t>
            </a:r>
            <a:r>
              <a:rPr lang="es-ES" sz="2400" dirty="0" err="1" smtClean="0"/>
              <a:t>Conclusions</a:t>
            </a:r>
            <a:endParaRPr lang="es-ES" sz="2400" dirty="0"/>
          </a:p>
          <a:p>
            <a:pPr eaLnBrk="1" hangingPunct="1">
              <a:buClr>
                <a:schemeClr val="tx2"/>
              </a:buClr>
            </a:pPr>
            <a:endParaRPr lang="es-ES" sz="2200" dirty="0" smtClean="0"/>
          </a:p>
        </p:txBody>
      </p:sp>
    </p:spTree>
    <p:extLst>
      <p:ext uri="{BB962C8B-B14F-4D97-AF65-F5344CB8AC3E}">
        <p14:creationId xmlns:p14="http://schemas.microsoft.com/office/powerpoint/2010/main" val="2362624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Marcador de contenido"/>
          <p:cNvSpPr>
            <a:spLocks noGrp="1"/>
          </p:cNvSpPr>
          <p:nvPr>
            <p:ph idx="1"/>
          </p:nvPr>
        </p:nvSpPr>
        <p:spPr>
          <a:xfrm>
            <a:off x="511175" y="1295400"/>
            <a:ext cx="8329613" cy="4448175"/>
          </a:xfrm>
        </p:spPr>
        <p:txBody>
          <a:bodyPr/>
          <a:lstStyle/>
          <a:p>
            <a:r>
              <a:rPr lang="en-US" dirty="0" smtClean="0">
                <a:ea typeface="ＭＳ Ｐゴシック" pitchFamily="34" charset="-128"/>
              </a:rPr>
              <a:t>Objective: provide a working integration of </a:t>
            </a:r>
            <a:r>
              <a:rPr lang="en-US" dirty="0" err="1" smtClean="0">
                <a:ea typeface="ＭＳ Ｐゴシック" pitchFamily="34" charset="-128"/>
              </a:rPr>
              <a:t>Rapitime</a:t>
            </a:r>
            <a:endParaRPr lang="en-US" dirty="0" smtClean="0">
              <a:ea typeface="ＭＳ Ｐゴシック" pitchFamily="34" charset="-128"/>
            </a:endParaRPr>
          </a:p>
          <a:p>
            <a:pPr lvl="1"/>
            <a:r>
              <a:rPr lang="en-US" dirty="0" smtClean="0">
                <a:ea typeface="ＭＳ Ｐゴシック" pitchFamily="34" charset="-128"/>
              </a:rPr>
              <a:t>Structural analysis</a:t>
            </a:r>
          </a:p>
          <a:p>
            <a:pPr lvl="1"/>
            <a:r>
              <a:rPr lang="en-US" dirty="0" smtClean="0">
                <a:ea typeface="ＭＳ Ｐゴシック" pitchFamily="34" charset="-128"/>
              </a:rPr>
              <a:t>Execution time analysis</a:t>
            </a:r>
          </a:p>
          <a:p>
            <a:pPr marL="571500" lvl="1" indent="0">
              <a:buNone/>
            </a:pPr>
            <a:endParaRPr lang="en-US" dirty="0" smtClean="0">
              <a:ea typeface="ＭＳ Ｐゴシック" pitchFamily="34" charset="-128"/>
            </a:endParaRPr>
          </a:p>
          <a:p>
            <a:r>
              <a:rPr lang="en-US" dirty="0" smtClean="0">
                <a:ea typeface="ＭＳ Ｐゴシック" pitchFamily="34" charset="-128"/>
              </a:rPr>
              <a:t>UPM and </a:t>
            </a:r>
            <a:r>
              <a:rPr lang="en-US" dirty="0" err="1" smtClean="0">
                <a:ea typeface="ＭＳ Ｐゴシック" pitchFamily="34" charset="-128"/>
              </a:rPr>
              <a:t>Rapitime</a:t>
            </a:r>
            <a:r>
              <a:rPr lang="en-US" dirty="0" smtClean="0">
                <a:ea typeface="ＭＳ Ｐゴシック" pitchFamily="34" charset="-128"/>
              </a:rPr>
              <a:t> Systems collaboration</a:t>
            </a:r>
          </a:p>
          <a:p>
            <a:pPr lvl="1"/>
            <a:r>
              <a:rPr lang="en-US" dirty="0" err="1" smtClean="0">
                <a:ea typeface="ＭＳ Ｐゴシック" pitchFamily="34" charset="-128"/>
              </a:rPr>
              <a:t>Rapita</a:t>
            </a:r>
            <a:r>
              <a:rPr lang="en-US" dirty="0" smtClean="0">
                <a:ea typeface="ＭＳ Ｐゴシック" pitchFamily="34" charset="-128"/>
              </a:rPr>
              <a:t> Systems:</a:t>
            </a:r>
          </a:p>
          <a:p>
            <a:pPr lvl="2"/>
            <a:r>
              <a:rPr lang="en-US" dirty="0" smtClean="0">
                <a:ea typeface="ＭＳ Ｐゴシック" pitchFamily="34" charset="-128"/>
              </a:rPr>
              <a:t>Provision of tools</a:t>
            </a:r>
          </a:p>
          <a:p>
            <a:pPr lvl="2"/>
            <a:r>
              <a:rPr lang="en-US" dirty="0" smtClean="0">
                <a:ea typeface="ＭＳ Ｐゴシック" pitchFamily="34" charset="-128"/>
              </a:rPr>
              <a:t>Initial integration version</a:t>
            </a:r>
          </a:p>
          <a:p>
            <a:pPr lvl="1"/>
            <a:r>
              <a:rPr lang="en-US" dirty="0" smtClean="0">
                <a:ea typeface="ＭＳ Ｐゴシック" pitchFamily="34" charset="-128"/>
              </a:rPr>
              <a:t>UPM:</a:t>
            </a:r>
          </a:p>
          <a:p>
            <a:pPr lvl="2"/>
            <a:r>
              <a:rPr lang="en-US" dirty="0" smtClean="0">
                <a:ea typeface="ＭＳ Ｐゴシック" pitchFamily="34" charset="-128"/>
              </a:rPr>
              <a:t>Providing previous integration as starting point</a:t>
            </a:r>
          </a:p>
          <a:p>
            <a:pPr lvl="2"/>
            <a:r>
              <a:rPr lang="en-US" dirty="0" smtClean="0">
                <a:ea typeface="ＭＳ Ｐゴシック" pitchFamily="34" charset="-128"/>
              </a:rPr>
              <a:t>Support on TASTE internals</a:t>
            </a:r>
          </a:p>
          <a:p>
            <a:pPr lvl="2"/>
            <a:r>
              <a:rPr lang="en-US" dirty="0" smtClean="0">
                <a:ea typeface="ＭＳ Ｐゴシック" pitchFamily="34" charset="-128"/>
              </a:rPr>
              <a:t>Versions iteration with </a:t>
            </a:r>
            <a:r>
              <a:rPr lang="en-US" dirty="0" err="1" smtClean="0">
                <a:ea typeface="ＭＳ Ｐゴシック" pitchFamily="34" charset="-128"/>
              </a:rPr>
              <a:t>Rapita</a:t>
            </a:r>
            <a:endParaRPr lang="en-US" dirty="0" smtClean="0">
              <a:ea typeface="ＭＳ Ｐゴシック" pitchFamily="34" charset="-128"/>
            </a:endParaRPr>
          </a:p>
          <a:p>
            <a:pPr lvl="2"/>
            <a:r>
              <a:rPr lang="en-US" dirty="0" smtClean="0">
                <a:ea typeface="ＭＳ Ｐゴシック" pitchFamily="34" charset="-128"/>
              </a:rPr>
              <a:t>Validation of final integration</a:t>
            </a:r>
          </a:p>
        </p:txBody>
      </p:sp>
      <p:sp>
        <p:nvSpPr>
          <p:cNvPr id="9"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02 </a:t>
            </a:r>
            <a:r>
              <a:rPr lang="es-ES" dirty="0" err="1" smtClean="0"/>
              <a:t>Timing</a:t>
            </a:r>
            <a:r>
              <a:rPr lang="es-ES" dirty="0" smtClean="0"/>
              <a:t> </a:t>
            </a:r>
            <a:r>
              <a:rPr lang="es-ES" dirty="0" err="1" smtClean="0"/>
              <a:t>analysis</a:t>
            </a:r>
            <a:r>
              <a:rPr lang="es-ES" dirty="0" smtClean="0"/>
              <a:t> in TASTE</a:t>
            </a:r>
            <a:endParaRPr lang="en-GB" dirty="0"/>
          </a:p>
        </p:txBody>
      </p:sp>
      <p:sp>
        <p:nvSpPr>
          <p:cNvPr id="10" name="1 Título"/>
          <p:cNvSpPr>
            <a:spLocks noGrp="1"/>
          </p:cNvSpPr>
          <p:nvPr>
            <p:ph type="title"/>
          </p:nvPr>
        </p:nvSpPr>
        <p:spPr>
          <a:xfrm>
            <a:off x="511175" y="287338"/>
            <a:ext cx="8307388" cy="398462"/>
          </a:xfrm>
        </p:spPr>
        <p:txBody>
          <a:bodyPr/>
          <a:lstStyle/>
          <a:p>
            <a:r>
              <a:rPr lang="en-GB" dirty="0" smtClean="0"/>
              <a:t>WORK OVERVIEW</a:t>
            </a:r>
            <a:endParaRPr lang="en-GB" dirty="0"/>
          </a:p>
        </p:txBody>
      </p:sp>
    </p:spTree>
    <p:extLst>
      <p:ext uri="{BB962C8B-B14F-4D97-AF65-F5344CB8AC3E}">
        <p14:creationId xmlns:p14="http://schemas.microsoft.com/office/powerpoint/2010/main" val="403463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511175" y="287338"/>
            <a:ext cx="8307388" cy="474662"/>
          </a:xfrm>
        </p:spPr>
        <p:txBody>
          <a:bodyPr/>
          <a:lstStyle/>
          <a:p>
            <a:r>
              <a:rPr lang="es-ES" dirty="0" err="1" smtClean="0"/>
              <a:t>Rapitime</a:t>
            </a:r>
            <a:r>
              <a:rPr lang="es-ES" dirty="0" smtClean="0"/>
              <a:t> </a:t>
            </a:r>
            <a:r>
              <a:rPr lang="es-ES" dirty="0" err="1" smtClean="0"/>
              <a:t>overview</a:t>
            </a:r>
            <a:endParaRPr lang="es-ES" dirty="0" smtClean="0"/>
          </a:p>
        </p:txBody>
      </p:sp>
      <p:sp>
        <p:nvSpPr>
          <p:cNvPr id="7171" name="2 Marcador de contenido"/>
          <p:cNvSpPr>
            <a:spLocks noGrp="1"/>
          </p:cNvSpPr>
          <p:nvPr>
            <p:ph idx="1"/>
          </p:nvPr>
        </p:nvSpPr>
        <p:spPr>
          <a:xfrm>
            <a:off x="511176" y="1371601"/>
            <a:ext cx="3857624" cy="4952999"/>
          </a:xfrm>
        </p:spPr>
        <p:txBody>
          <a:bodyPr/>
          <a:lstStyle/>
          <a:p>
            <a:pPr marL="0" indent="0">
              <a:buNone/>
            </a:pPr>
            <a:r>
              <a:rPr lang="en-US" b="1" dirty="0" smtClean="0">
                <a:solidFill>
                  <a:schemeClr val="tx2"/>
                </a:solidFill>
                <a:ea typeface="ＭＳ Ｐゴシック" pitchFamily="34" charset="-128"/>
              </a:rPr>
              <a:t>Based on:</a:t>
            </a:r>
          </a:p>
          <a:p>
            <a:r>
              <a:rPr lang="en-US" sz="1800" dirty="0" smtClean="0">
                <a:ea typeface="ＭＳ Ｐゴシック" pitchFamily="34" charset="-128"/>
              </a:rPr>
              <a:t>Structural analysis of the code (compiler and user aided)</a:t>
            </a:r>
          </a:p>
          <a:p>
            <a:r>
              <a:rPr lang="en-US" sz="1800" dirty="0" smtClean="0">
                <a:ea typeface="ＭＳ Ｐゴシック" pitchFamily="34" charset="-128"/>
              </a:rPr>
              <a:t>Automated instrumentation points</a:t>
            </a:r>
          </a:p>
          <a:p>
            <a:r>
              <a:rPr lang="en-US" sz="1800" dirty="0" smtClean="0">
                <a:ea typeface="ＭＳ Ｐゴシック" pitchFamily="34" charset="-128"/>
              </a:rPr>
              <a:t>Execution traces</a:t>
            </a:r>
          </a:p>
          <a:p>
            <a:pPr marL="0" indent="0">
              <a:buNone/>
            </a:pPr>
            <a:r>
              <a:rPr lang="en-US" b="1" dirty="0" smtClean="0">
                <a:solidFill>
                  <a:schemeClr val="tx2"/>
                </a:solidFill>
                <a:ea typeface="ＭＳ Ｐゴシック" pitchFamily="34" charset="-128"/>
              </a:rPr>
              <a:t>Provides:</a:t>
            </a:r>
          </a:p>
          <a:p>
            <a:r>
              <a:rPr lang="en-US" sz="1800" dirty="0" smtClean="0">
                <a:ea typeface="ＭＳ Ｐゴシック" pitchFamily="34" charset="-128"/>
              </a:rPr>
              <a:t>Automated timing analysis framework</a:t>
            </a:r>
          </a:p>
          <a:p>
            <a:r>
              <a:rPr lang="en-US" sz="1800" dirty="0" smtClean="0">
                <a:ea typeface="ＭＳ Ｐゴシック" pitchFamily="34" charset="-128"/>
              </a:rPr>
              <a:t>Execution paths analysis</a:t>
            </a:r>
          </a:p>
          <a:p>
            <a:r>
              <a:rPr lang="en-US" sz="1800" dirty="0" smtClean="0">
                <a:ea typeface="ＭＳ Ｐゴシック" pitchFamily="34" charset="-128"/>
              </a:rPr>
              <a:t>Timing behavior of the system (including WCET estimation)</a:t>
            </a:r>
          </a:p>
          <a:p>
            <a:r>
              <a:rPr lang="en-US" sz="1800" dirty="0" smtClean="0">
                <a:ea typeface="ＭＳ Ｐゴシック" pitchFamily="34" charset="-128"/>
              </a:rPr>
              <a:t>Graphical and textual results</a:t>
            </a:r>
          </a:p>
          <a:p>
            <a:r>
              <a:rPr lang="en-US" sz="1800" dirty="0" smtClean="0">
                <a:ea typeface="ＭＳ Ｐゴシック" pitchFamily="34" charset="-128"/>
              </a:rPr>
              <a:t>Other analysis offered in </a:t>
            </a:r>
            <a:r>
              <a:rPr lang="en-US" sz="1800" dirty="0" err="1" smtClean="0">
                <a:ea typeface="ＭＳ Ｐゴシック" pitchFamily="34" charset="-128"/>
              </a:rPr>
              <a:t>Rapita</a:t>
            </a:r>
            <a:r>
              <a:rPr lang="en-US" sz="1800" dirty="0" smtClean="0">
                <a:ea typeface="ＭＳ Ｐゴシック" pitchFamily="34" charset="-128"/>
              </a:rPr>
              <a:t> Verification Suite (RVS)</a:t>
            </a:r>
          </a:p>
          <a:p>
            <a:pPr lvl="1"/>
            <a:endParaRPr lang="en-US" dirty="0" smtClean="0">
              <a:ea typeface="ＭＳ Ｐゴシック" pitchFamily="34" charset="-128"/>
            </a:endParaRPr>
          </a:p>
          <a:p>
            <a:pPr lvl="1"/>
            <a:endParaRPr lang="en-US" dirty="0" smtClean="0">
              <a:ea typeface="ＭＳ Ｐゴシック" pitchFamily="34" charset="-128"/>
            </a:endParaRPr>
          </a:p>
        </p:txBody>
      </p:sp>
      <p:pic>
        <p:nvPicPr>
          <p:cNvPr id="6" name="2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01656" y="1384300"/>
            <a:ext cx="4349475" cy="509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580232" y="960664"/>
            <a:ext cx="3886200" cy="41093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solidFill>
                  <a:schemeClr val="bg1"/>
                </a:solidFill>
              </a:rPr>
              <a:t>On-target timing analysis </a:t>
            </a:r>
            <a:r>
              <a:rPr lang="en-US" sz="2000" dirty="0" smtClean="0">
                <a:solidFill>
                  <a:schemeClr val="bg1"/>
                </a:solidFill>
              </a:rPr>
              <a:t>tool</a:t>
            </a:r>
            <a:endParaRPr lang="en-US" sz="2000" dirty="0">
              <a:solidFill>
                <a:schemeClr val="bg1"/>
              </a:solidFill>
            </a:endParaRPr>
          </a:p>
        </p:txBody>
      </p:sp>
      <p:sp>
        <p:nvSpPr>
          <p:cNvPr id="10" name="Rectangle 9"/>
          <p:cNvSpPr/>
          <p:nvPr/>
        </p:nvSpPr>
        <p:spPr bwMode="auto">
          <a:xfrm>
            <a:off x="4724400" y="960664"/>
            <a:ext cx="4094163" cy="41093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r>
              <a:rPr lang="en-US" sz="2000" dirty="0" err="1">
                <a:solidFill>
                  <a:schemeClr val="bg1"/>
                </a:solidFill>
              </a:rPr>
              <a:t>Rapitime</a:t>
            </a:r>
            <a:r>
              <a:rPr lang="en-US" sz="2000" dirty="0">
                <a:solidFill>
                  <a:schemeClr val="bg1"/>
                </a:solidFill>
              </a:rPr>
              <a:t> process</a:t>
            </a:r>
          </a:p>
        </p:txBody>
      </p:sp>
      <p:sp>
        <p:nvSpPr>
          <p:cNvPr id="8"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02 </a:t>
            </a:r>
            <a:r>
              <a:rPr lang="es-ES" dirty="0" err="1" smtClean="0"/>
              <a:t>Timing</a:t>
            </a:r>
            <a:r>
              <a:rPr lang="es-ES" dirty="0" smtClean="0"/>
              <a:t> </a:t>
            </a:r>
            <a:r>
              <a:rPr lang="es-ES" dirty="0" err="1" smtClean="0"/>
              <a:t>analysis</a:t>
            </a:r>
            <a:r>
              <a:rPr lang="es-ES" dirty="0" smtClean="0"/>
              <a:t> in TASTE</a:t>
            </a:r>
            <a:endParaRPr lang="en-GB" dirty="0"/>
          </a:p>
        </p:txBody>
      </p:sp>
    </p:spTree>
    <p:extLst>
      <p:ext uri="{BB962C8B-B14F-4D97-AF65-F5344CB8AC3E}">
        <p14:creationId xmlns:p14="http://schemas.microsoft.com/office/powerpoint/2010/main" val="2667626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511175" y="287338"/>
            <a:ext cx="8307388" cy="398462"/>
          </a:xfrm>
        </p:spPr>
        <p:txBody>
          <a:bodyPr/>
          <a:lstStyle/>
          <a:p>
            <a:r>
              <a:rPr lang="es-ES" dirty="0" err="1" smtClean="0"/>
              <a:t>Integration</a:t>
            </a:r>
            <a:r>
              <a:rPr lang="es-ES" dirty="0" smtClean="0"/>
              <a:t> </a:t>
            </a:r>
            <a:r>
              <a:rPr lang="es-ES" dirty="0" err="1" smtClean="0"/>
              <a:t>overview</a:t>
            </a:r>
            <a:endParaRPr lang="es-ES" dirty="0" smtClean="0"/>
          </a:p>
        </p:txBody>
      </p:sp>
      <p:sp>
        <p:nvSpPr>
          <p:cNvPr id="7171" name="2 Marcador de contenido"/>
          <p:cNvSpPr>
            <a:spLocks noGrp="1"/>
          </p:cNvSpPr>
          <p:nvPr>
            <p:ph idx="1"/>
          </p:nvPr>
        </p:nvSpPr>
        <p:spPr>
          <a:xfrm>
            <a:off x="488950" y="914400"/>
            <a:ext cx="8655050" cy="5334000"/>
          </a:xfrm>
        </p:spPr>
        <p:txBody>
          <a:bodyPr anchor="ctr"/>
          <a:lstStyle/>
          <a:p>
            <a:r>
              <a:rPr lang="en-US" b="1" dirty="0" smtClean="0">
                <a:ea typeface="ＭＳ Ｐゴシック" pitchFamily="34" charset="-128"/>
              </a:rPr>
              <a:t>Integration based on previous version by UPM</a:t>
            </a:r>
          </a:p>
          <a:p>
            <a:r>
              <a:rPr lang="en-US" b="1" dirty="0" smtClean="0">
                <a:ea typeface="ＭＳ Ｐゴシック" pitchFamily="34" charset="-128"/>
              </a:rPr>
              <a:t>Aimed to follow TASTE methodology:</a:t>
            </a:r>
          </a:p>
          <a:p>
            <a:pPr lvl="1"/>
            <a:r>
              <a:rPr lang="en-US" dirty="0" smtClean="0">
                <a:ea typeface="ＭＳ Ｐゴシック" pitchFamily="34" charset="-128"/>
              </a:rPr>
              <a:t>Command-line based process</a:t>
            </a:r>
          </a:p>
          <a:p>
            <a:pPr lvl="1"/>
            <a:r>
              <a:rPr lang="en-US" dirty="0" smtClean="0">
                <a:ea typeface="ＭＳ Ｐゴシック" pitchFamily="34" charset="-128"/>
              </a:rPr>
              <a:t>Python and bash scripts</a:t>
            </a:r>
          </a:p>
          <a:p>
            <a:pPr lvl="1"/>
            <a:r>
              <a:rPr lang="en-US" dirty="0" smtClean="0">
                <a:ea typeface="ＭＳ Ｐゴシック" pitchFamily="34" charset="-128"/>
              </a:rPr>
              <a:t>Text-files results</a:t>
            </a:r>
          </a:p>
          <a:p>
            <a:pPr lvl="1"/>
            <a:r>
              <a:rPr lang="en-US" dirty="0" smtClean="0">
                <a:ea typeface="ＭＳ Ｐゴシック" pitchFamily="34" charset="-128"/>
              </a:rPr>
              <a:t>Automated </a:t>
            </a:r>
            <a:r>
              <a:rPr lang="en-US" dirty="0"/>
              <a:t>system analysis based </a:t>
            </a:r>
            <a:r>
              <a:rPr lang="en-US" dirty="0" smtClean="0">
                <a:ea typeface="ＭＳ Ｐゴシック" pitchFamily="34" charset="-128"/>
              </a:rPr>
              <a:t>on AADL and Ocarina generated files</a:t>
            </a:r>
          </a:p>
          <a:p>
            <a:pPr lvl="1"/>
            <a:r>
              <a:rPr lang="en-US" dirty="0" smtClean="0">
                <a:ea typeface="ＭＳ Ｐゴシック" pitchFamily="34" charset="-128"/>
              </a:rPr>
              <a:t>Integration within assert-builder-ocarina.py with </a:t>
            </a:r>
            <a:r>
              <a:rPr lang="en-US" dirty="0">
                <a:ea typeface="ＭＳ Ｐゴシック" pitchFamily="34" charset="-128"/>
              </a:rPr>
              <a:t>new </a:t>
            </a:r>
            <a:r>
              <a:rPr lang="en-US" dirty="0" smtClean="0">
                <a:ea typeface="ＭＳ Ｐゴシック" pitchFamily="34" charset="-128"/>
              </a:rPr>
              <a:t>parameter –instrument</a:t>
            </a:r>
            <a:endParaRPr lang="en-US" dirty="0">
              <a:ea typeface="ＭＳ Ｐゴシック" pitchFamily="34" charset="-128"/>
            </a:endParaRPr>
          </a:p>
          <a:p>
            <a:pPr marL="287338" lvl="1" indent="-287338">
              <a:buClr>
                <a:schemeClr val="accent1"/>
              </a:buClr>
              <a:buSzPct val="140000"/>
            </a:pPr>
            <a:r>
              <a:rPr lang="en-US" sz="2000" b="1" dirty="0">
                <a:ea typeface="ＭＳ Ｐゴシック" pitchFamily="34" charset="-128"/>
                <a:cs typeface="+mn-cs"/>
              </a:rPr>
              <a:t>Two-steps integration</a:t>
            </a:r>
            <a:r>
              <a:rPr lang="en-US" sz="2000" b="1" dirty="0" smtClean="0">
                <a:ea typeface="ＭＳ Ｐゴシック" pitchFamily="34" charset="-128"/>
                <a:cs typeface="+mn-cs"/>
              </a:rPr>
              <a:t>:</a:t>
            </a:r>
          </a:p>
          <a:p>
            <a:pPr marL="1049338" lvl="1" indent="-287338"/>
            <a:r>
              <a:rPr lang="en-US" dirty="0">
                <a:ea typeface="ＭＳ Ｐゴシック" pitchFamily="34" charset="-128"/>
              </a:rPr>
              <a:t>First build generates system as usual</a:t>
            </a:r>
          </a:p>
          <a:p>
            <a:pPr marL="1049338" lvl="1" indent="-287338"/>
            <a:r>
              <a:rPr lang="en-US" dirty="0">
                <a:ea typeface="ＭＳ Ｐゴシック" pitchFamily="34" charset="-128"/>
              </a:rPr>
              <a:t>Second build generates instrumented system at </a:t>
            </a:r>
            <a:r>
              <a:rPr lang="en-US" dirty="0" smtClean="0"/>
              <a:t>an auxiliary directory</a:t>
            </a:r>
            <a:endParaRPr lang="en-US" b="1" dirty="0">
              <a:ea typeface="ＭＳ Ｐゴシック" pitchFamily="34" charset="-128"/>
            </a:endParaRPr>
          </a:p>
          <a:p>
            <a:pPr marL="96838" indent="0">
              <a:buNone/>
            </a:pPr>
            <a:endParaRPr lang="en-US" dirty="0" smtClean="0">
              <a:ea typeface="ＭＳ Ｐゴシック" pitchFamily="34" charset="-128"/>
            </a:endParaRPr>
          </a:p>
        </p:txBody>
      </p:sp>
      <p:sp>
        <p:nvSpPr>
          <p:cNvPr id="6"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02 </a:t>
            </a:r>
            <a:r>
              <a:rPr lang="es-ES" dirty="0" err="1" smtClean="0"/>
              <a:t>Timing</a:t>
            </a:r>
            <a:r>
              <a:rPr lang="es-ES" dirty="0" smtClean="0"/>
              <a:t> </a:t>
            </a:r>
            <a:r>
              <a:rPr lang="es-ES" dirty="0" err="1" smtClean="0"/>
              <a:t>analysis</a:t>
            </a:r>
            <a:r>
              <a:rPr lang="es-ES" dirty="0" smtClean="0"/>
              <a:t> in TASTE</a:t>
            </a:r>
            <a:endParaRPr lang="en-GB" dirty="0"/>
          </a:p>
        </p:txBody>
      </p:sp>
    </p:spTree>
    <p:extLst>
      <p:ext uri="{BB962C8B-B14F-4D97-AF65-F5344CB8AC3E}">
        <p14:creationId xmlns:p14="http://schemas.microsoft.com/office/powerpoint/2010/main" val="2206971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S" dirty="0" err="1" smtClean="0"/>
              <a:t>Integration</a:t>
            </a:r>
            <a:r>
              <a:rPr lang="es-ES" dirty="0" smtClean="0"/>
              <a:t> </a:t>
            </a:r>
            <a:r>
              <a:rPr lang="es-ES" dirty="0" err="1" smtClean="0"/>
              <a:t>results</a:t>
            </a:r>
            <a:endParaRPr lang="es-ES" dirty="0" smtClean="0"/>
          </a:p>
        </p:txBody>
      </p:sp>
      <p:sp>
        <p:nvSpPr>
          <p:cNvPr id="7171" name="2 Marcador de contenido"/>
          <p:cNvSpPr>
            <a:spLocks noGrp="1"/>
          </p:cNvSpPr>
          <p:nvPr>
            <p:ph idx="1"/>
          </p:nvPr>
        </p:nvSpPr>
        <p:spPr>
          <a:xfrm>
            <a:off x="490247" y="1219200"/>
            <a:ext cx="8329613" cy="1295400"/>
          </a:xfrm>
        </p:spPr>
        <p:txBody>
          <a:bodyPr/>
          <a:lstStyle/>
          <a:p>
            <a:r>
              <a:rPr lang="en-US" dirty="0" smtClean="0">
                <a:ea typeface="ＭＳ Ｐゴシック" pitchFamily="34" charset="-128"/>
              </a:rPr>
              <a:t>Automated timing analysis for TASTE projects</a:t>
            </a:r>
          </a:p>
          <a:p>
            <a:r>
              <a:rPr lang="en-US" dirty="0" smtClean="0">
                <a:ea typeface="ＭＳ Ｐゴシック" pitchFamily="34" charset="-128"/>
              </a:rPr>
              <a:t>Textual and graphical results</a:t>
            </a:r>
          </a:p>
          <a:p>
            <a:pPr lvl="1"/>
            <a:r>
              <a:rPr lang="en-US" dirty="0" smtClean="0"/>
              <a:t>Stored in a SQL database</a:t>
            </a:r>
            <a:endParaRPr lang="en-US" dirty="0" smtClean="0">
              <a:ea typeface="ＭＳ Ｐゴシック" pitchFamily="34" charset="-128"/>
            </a:endParaRPr>
          </a:p>
          <a:p>
            <a:pPr lvl="1"/>
            <a:r>
              <a:rPr lang="en-US" dirty="0" smtClean="0">
                <a:ea typeface="ＭＳ Ｐゴシック" pitchFamily="34" charset="-128"/>
              </a:rPr>
              <a:t>Textual output customizable</a:t>
            </a:r>
          </a:p>
          <a:p>
            <a:endParaRPr lang="en-US" dirty="0" smtClean="0">
              <a:ea typeface="ＭＳ Ｐゴシック" pitchFamily="34" charset="-128"/>
            </a:endParaRPr>
          </a:p>
        </p:txBody>
      </p:sp>
      <p:sp>
        <p:nvSpPr>
          <p:cNvPr id="2" name="1 Rectángulo redondeado"/>
          <p:cNvSpPr/>
          <p:nvPr/>
        </p:nvSpPr>
        <p:spPr bwMode="auto">
          <a:xfrm>
            <a:off x="844837" y="2895600"/>
            <a:ext cx="7642225" cy="2442971"/>
          </a:xfrm>
          <a:prstGeom prst="roundRect">
            <a:avLst>
              <a:gd name="adj" fmla="val 4756"/>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600" b="0" dirty="0" smtClean="0">
                <a:ea typeface="ＭＳ Ｐゴシック" charset="-128"/>
                <a:cs typeface="ＭＳ Ｐゴシック" charset="-128"/>
              </a:rPr>
              <a:t>== </a:t>
            </a:r>
            <a:r>
              <a:rPr lang="en-GB" sz="1600" b="0" dirty="0" err="1" smtClean="0">
                <a:ea typeface="ＭＳ Ｐゴシック" charset="-128"/>
                <a:cs typeface="ＭＳ Ｐゴシック" charset="-128"/>
              </a:rPr>
              <a:t>project.vt_ground_result_wrappers.artificial_result.rvd</a:t>
            </a:r>
            <a:endParaRPr lang="en-GB" sz="1600" b="0" dirty="0" smtClean="0">
              <a:ea typeface="ＭＳ Ｐゴシック" charset="-128"/>
              <a:cs typeface="ＭＳ Ｐゴシック" charset="-128"/>
            </a:endParaRPr>
          </a:p>
          <a:p>
            <a:r>
              <a:rPr lang="en-GB" sz="1600" b="0" dirty="0" err="1" smtClean="0">
                <a:ea typeface="ＭＳ Ｐゴシック" charset="-128"/>
                <a:cs typeface="ＭＳ Ｐゴシック" charset="-128"/>
              </a:rPr>
              <a:t>vt_ground_result_wrappers.artificial_result</a:t>
            </a:r>
            <a:r>
              <a:rPr lang="en-GB" sz="1600" b="0" dirty="0" smtClean="0">
                <a:ea typeface="ＭＳ Ｐゴシック" charset="-128"/>
                <a:cs typeface="ＭＳ Ｐゴシック" charset="-128"/>
              </a:rPr>
              <a:t>: 4077 cycles</a:t>
            </a:r>
          </a:p>
          <a:p>
            <a:endParaRPr lang="en-GB" sz="1600" b="0" dirty="0" smtClean="0">
              <a:ea typeface="ＭＳ Ｐゴシック" charset="-128"/>
              <a:cs typeface="ＭＳ Ｐゴシック" charset="-128"/>
            </a:endParaRPr>
          </a:p>
          <a:p>
            <a:r>
              <a:rPr lang="en-GB" sz="1600" b="0" dirty="0" smtClean="0">
                <a:ea typeface="ＭＳ Ｐゴシック" charset="-128"/>
                <a:cs typeface="ＭＳ Ｐゴシック" charset="-128"/>
              </a:rPr>
              <a:t>== </a:t>
            </a:r>
            <a:r>
              <a:rPr lang="en-GB" sz="1600" b="0" dirty="0" err="1" smtClean="0">
                <a:ea typeface="ＭＳ Ｐゴシック" charset="-128"/>
                <a:cs typeface="ＭＳ Ｐゴシック" charset="-128"/>
              </a:rPr>
              <a:t>project.vt_myfunction_pulse_wrappers.artificial_pulse.rvd</a:t>
            </a:r>
            <a:endParaRPr lang="en-GB" sz="1600" b="0" dirty="0" smtClean="0">
              <a:ea typeface="ＭＳ Ｐゴシック" charset="-128"/>
              <a:cs typeface="ＭＳ Ｐゴシック" charset="-128"/>
            </a:endParaRPr>
          </a:p>
          <a:p>
            <a:r>
              <a:rPr lang="en-GB" sz="1600" b="0" dirty="0" err="1" smtClean="0">
                <a:ea typeface="ＭＳ Ｐゴシック" charset="-128"/>
                <a:cs typeface="ＭＳ Ｐゴシック" charset="-128"/>
              </a:rPr>
              <a:t>vt_myfunction_pulse_wrappers.artificial_pulse</a:t>
            </a:r>
            <a:r>
              <a:rPr lang="en-GB" sz="1600" b="0" dirty="0" smtClean="0">
                <a:ea typeface="ＭＳ Ｐゴシック" charset="-128"/>
                <a:cs typeface="ＭＳ Ｐゴシック" charset="-128"/>
              </a:rPr>
              <a:t>: </a:t>
            </a:r>
            <a:r>
              <a:rPr lang="en-GB" sz="1600" b="0" dirty="0">
                <a:ea typeface="ＭＳ Ｐゴシック" charset="-128"/>
                <a:cs typeface="ＭＳ Ｐゴシック" charset="-128"/>
              </a:rPr>
              <a:t>73745 cycles</a:t>
            </a:r>
            <a:endParaRPr lang="en-GB" sz="1600" b="0" dirty="0" smtClean="0">
              <a:ea typeface="ＭＳ Ｐゴシック" charset="-128"/>
              <a:cs typeface="ＭＳ Ｐゴシック" charset="-128"/>
            </a:endParaRPr>
          </a:p>
          <a:p>
            <a:endParaRPr lang="en-GB" sz="1600" b="0" dirty="0" smtClean="0">
              <a:ea typeface="ＭＳ Ｐゴシック" charset="-128"/>
              <a:cs typeface="ＭＳ Ｐゴシック" charset="-128"/>
            </a:endParaRPr>
          </a:p>
          <a:p>
            <a:r>
              <a:rPr lang="en-GB" sz="1600" b="0" dirty="0" smtClean="0">
                <a:ea typeface="ＭＳ Ｐゴシック" charset="-128"/>
                <a:cs typeface="ＭＳ Ｐゴシック" charset="-128"/>
              </a:rPr>
              <a:t>== project.vt_myfunction_start_processing_wrappers.artificial_start_processing</a:t>
            </a:r>
          </a:p>
          <a:p>
            <a:r>
              <a:rPr lang="en-GB" sz="1600" b="0" dirty="0" smtClean="0">
                <a:ea typeface="ＭＳ Ｐゴシック" charset="-128"/>
                <a:cs typeface="ＭＳ Ｐゴシック" charset="-128"/>
              </a:rPr>
              <a:t>vt_myfunction_start_processing_wrappers.artificial_start_processing: </a:t>
            </a:r>
            <a:r>
              <a:rPr lang="en-GB" sz="1600" b="0" dirty="0">
                <a:ea typeface="ＭＳ Ｐゴシック" charset="-128"/>
                <a:cs typeface="ＭＳ Ｐゴシック" charset="-128"/>
              </a:rPr>
              <a:t>2328 cycles</a:t>
            </a:r>
            <a:endParaRPr lang="en-GB" sz="1600" b="0" dirty="0" smtClean="0">
              <a:ea typeface="ＭＳ Ｐゴシック" charset="-128"/>
              <a:cs typeface="ＭＳ Ｐゴシック" charset="-128"/>
            </a:endParaRPr>
          </a:p>
        </p:txBody>
      </p:sp>
      <p:sp>
        <p:nvSpPr>
          <p:cNvPr id="7"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02 </a:t>
            </a:r>
            <a:r>
              <a:rPr lang="es-ES" dirty="0" err="1" smtClean="0"/>
              <a:t>Timing</a:t>
            </a:r>
            <a:r>
              <a:rPr lang="es-ES" dirty="0" smtClean="0"/>
              <a:t> </a:t>
            </a:r>
            <a:r>
              <a:rPr lang="es-ES" dirty="0" err="1" smtClean="0"/>
              <a:t>analysis</a:t>
            </a:r>
            <a:r>
              <a:rPr lang="es-ES" dirty="0" smtClean="0"/>
              <a:t> in TASTE</a:t>
            </a:r>
            <a:endParaRPr lang="en-GB" dirty="0"/>
          </a:p>
        </p:txBody>
      </p:sp>
    </p:spTree>
    <p:extLst>
      <p:ext uri="{BB962C8B-B14F-4D97-AF65-F5344CB8AC3E}">
        <p14:creationId xmlns:p14="http://schemas.microsoft.com/office/powerpoint/2010/main" val="2867363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S" smtClean="0"/>
              <a:t>Integration results</a:t>
            </a:r>
            <a:endParaRPr lang="es-ES" dirty="0" smtClean="0"/>
          </a:p>
        </p:txBody>
      </p:sp>
      <p:pic>
        <p:nvPicPr>
          <p:cNvPr id="6" name="3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7504" y="1314694"/>
            <a:ext cx="8898822" cy="500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02 </a:t>
            </a:r>
            <a:r>
              <a:rPr lang="es-ES" dirty="0" err="1" smtClean="0"/>
              <a:t>Timing</a:t>
            </a:r>
            <a:r>
              <a:rPr lang="es-ES" dirty="0" smtClean="0"/>
              <a:t> </a:t>
            </a:r>
            <a:r>
              <a:rPr lang="es-ES" dirty="0" err="1" smtClean="0"/>
              <a:t>analysis</a:t>
            </a:r>
            <a:r>
              <a:rPr lang="es-ES" dirty="0" smtClean="0"/>
              <a:t> in TASTE</a:t>
            </a:r>
            <a:endParaRPr lang="en-GB" dirty="0"/>
          </a:p>
        </p:txBody>
      </p:sp>
    </p:spTree>
    <p:extLst>
      <p:ext uri="{BB962C8B-B14F-4D97-AF65-F5344CB8AC3E}">
        <p14:creationId xmlns:p14="http://schemas.microsoft.com/office/powerpoint/2010/main" val="3944453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2 Marcador de contenido"/>
          <p:cNvPicPr>
            <a:picLocks noChangeAspect="1"/>
          </p:cNvPicPr>
          <p:nvPr/>
        </p:nvPicPr>
        <p:blipFill rotWithShape="1">
          <a:blip r:embed="rId2">
            <a:extLst>
              <a:ext uri="{28A0092B-C50C-407E-A947-70E740481C1C}">
                <a14:useLocalDpi xmlns:a14="http://schemas.microsoft.com/office/drawing/2010/main" val="0"/>
              </a:ext>
            </a:extLst>
          </a:blip>
          <a:srcRect r="591"/>
          <a:stretch/>
        </p:blipFill>
        <p:spPr bwMode="auto">
          <a:xfrm>
            <a:off x="152400" y="1745728"/>
            <a:ext cx="5577840" cy="3696216"/>
          </a:xfrm>
          <a:prstGeom prst="rect">
            <a:avLst/>
          </a:prstGeom>
          <a:noFill/>
          <a:ln w="9525">
            <a:noFill/>
            <a:miter lim="800000"/>
            <a:headEnd/>
            <a:tailEnd/>
          </a:ln>
        </p:spPr>
      </p:pic>
      <p:sp>
        <p:nvSpPr>
          <p:cNvPr id="7170" name="1 Título"/>
          <p:cNvSpPr>
            <a:spLocks noGrp="1"/>
          </p:cNvSpPr>
          <p:nvPr>
            <p:ph type="title"/>
          </p:nvPr>
        </p:nvSpPr>
        <p:spPr/>
        <p:txBody>
          <a:bodyPr/>
          <a:lstStyle/>
          <a:p>
            <a:r>
              <a:rPr lang="es-ES" dirty="0" err="1" smtClean="0"/>
              <a:t>Integration</a:t>
            </a:r>
            <a:r>
              <a:rPr lang="es-ES" dirty="0" smtClean="0"/>
              <a:t> </a:t>
            </a:r>
            <a:r>
              <a:rPr lang="es-ES" dirty="0" err="1" smtClean="0"/>
              <a:t>results</a:t>
            </a:r>
            <a:endParaRPr lang="es-ES" dirty="0" smtClean="0"/>
          </a:p>
        </p:txBody>
      </p:sp>
      <p:sp>
        <p:nvSpPr>
          <p:cNvPr id="2" name="1 Cerrar llave"/>
          <p:cNvSpPr/>
          <p:nvPr/>
        </p:nvSpPr>
        <p:spPr bwMode="auto">
          <a:xfrm>
            <a:off x="6325171" y="2099049"/>
            <a:ext cx="219556" cy="994048"/>
          </a:xfrm>
          <a:prstGeom prst="rightBrace">
            <a:avLst>
              <a:gd name="adj1" fmla="val 49310"/>
              <a:gd name="adj2" fmla="val 53947"/>
            </a:avLst>
          </a:prstGeom>
          <a:ln>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endParaRPr lang="en-GB" dirty="0">
              <a:latin typeface="Arial" charset="0"/>
              <a:ea typeface="ＭＳ Ｐゴシック" charset="-128"/>
              <a:cs typeface="ＭＳ Ｐゴシック" charset="-128"/>
            </a:endParaRPr>
          </a:p>
        </p:txBody>
      </p:sp>
      <p:sp>
        <p:nvSpPr>
          <p:cNvPr id="6" name="5 Cerrar llave"/>
          <p:cNvSpPr/>
          <p:nvPr/>
        </p:nvSpPr>
        <p:spPr bwMode="auto">
          <a:xfrm>
            <a:off x="6316698" y="5262957"/>
            <a:ext cx="236502" cy="299643"/>
          </a:xfrm>
          <a:prstGeom prst="rightBrace">
            <a:avLst>
              <a:gd name="adj1" fmla="val 33648"/>
              <a:gd name="adj2" fmla="val 44460"/>
            </a:avLst>
          </a:prstGeom>
          <a:ln>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endParaRPr lang="en-GB">
              <a:latin typeface="Arial" charset="0"/>
              <a:ea typeface="ＭＳ Ｐゴシック" charset="-128"/>
              <a:cs typeface="ＭＳ Ｐゴシック" charset="-128"/>
            </a:endParaRPr>
          </a:p>
        </p:txBody>
      </p:sp>
      <p:sp>
        <p:nvSpPr>
          <p:cNvPr id="3" name="2 CuadroTexto"/>
          <p:cNvSpPr txBox="1"/>
          <p:nvPr/>
        </p:nvSpPr>
        <p:spPr>
          <a:xfrm>
            <a:off x="6516414" y="2438400"/>
            <a:ext cx="2162200" cy="369332"/>
          </a:xfrm>
          <a:prstGeom prst="rect">
            <a:avLst/>
          </a:prstGeom>
          <a:noFill/>
        </p:spPr>
        <p:txBody>
          <a:bodyPr wrap="square" rtlCol="0">
            <a:spAutoFit/>
          </a:bodyPr>
          <a:lstStyle>
            <a:defPPr>
              <a:defRPr lang="es-ES_tradnl"/>
            </a:defPPr>
            <a:lvl1pPr>
              <a:defRPr b="0">
                <a:ln w="0"/>
                <a:solidFill>
                  <a:schemeClr val="accent1"/>
                </a:solidFill>
                <a:effectLst>
                  <a:outerShdw blurRad="38100" dist="25400" dir="5400000" algn="ctr" rotWithShape="0">
                    <a:srgbClr val="6E747A">
                      <a:alpha val="43000"/>
                    </a:srgbClr>
                  </a:outerShdw>
                </a:effectLst>
              </a:defRPr>
            </a:lvl1pPr>
          </a:lstStyle>
          <a:p>
            <a:r>
              <a:rPr lang="en-GB" sz="1800" b="1" dirty="0" smtClean="0">
                <a:solidFill>
                  <a:schemeClr val="tx1"/>
                </a:solidFill>
              </a:rPr>
              <a:t>TASTE  overhead</a:t>
            </a:r>
            <a:endParaRPr lang="en-GB" sz="1800" b="1" dirty="0">
              <a:solidFill>
                <a:schemeClr val="tx1"/>
              </a:solidFill>
            </a:endParaRPr>
          </a:p>
        </p:txBody>
      </p:sp>
      <p:sp>
        <p:nvSpPr>
          <p:cNvPr id="8" name="7 CuadroTexto"/>
          <p:cNvSpPr txBox="1"/>
          <p:nvPr/>
        </p:nvSpPr>
        <p:spPr>
          <a:xfrm>
            <a:off x="6549134" y="5228112"/>
            <a:ext cx="2092694" cy="369332"/>
          </a:xfrm>
          <a:prstGeom prst="rect">
            <a:avLst/>
          </a:prstGeom>
          <a:noFill/>
        </p:spPr>
        <p:txBody>
          <a:bodyPr wrap="square" rtlCol="0">
            <a:spAutoFit/>
          </a:bodyPr>
          <a:lstStyle>
            <a:defPPr>
              <a:defRPr lang="es-ES_tradnl"/>
            </a:defPPr>
            <a:lvl1pPr>
              <a:defRPr b="0">
                <a:ln w="0"/>
                <a:effectLst>
                  <a:outerShdw blurRad="38100" dist="25400" dir="5400000" algn="ctr" rotWithShape="0">
                    <a:srgbClr val="6E747A">
                      <a:alpha val="43000"/>
                    </a:srgbClr>
                  </a:outerShdw>
                </a:effectLst>
              </a:defRPr>
            </a:lvl1pPr>
          </a:lstStyle>
          <a:p>
            <a:r>
              <a:rPr lang="en-GB" sz="1800" b="1" dirty="0"/>
              <a:t>TASTE </a:t>
            </a:r>
            <a:r>
              <a:rPr lang="en-GB" sz="1800" b="1" dirty="0" smtClean="0"/>
              <a:t>overhead</a:t>
            </a:r>
            <a:endParaRPr lang="en-GB" sz="1800" b="1" dirty="0"/>
          </a:p>
        </p:txBody>
      </p:sp>
      <p:sp>
        <p:nvSpPr>
          <p:cNvPr id="10" name="1 Cerrar llave"/>
          <p:cNvSpPr/>
          <p:nvPr/>
        </p:nvSpPr>
        <p:spPr bwMode="auto">
          <a:xfrm>
            <a:off x="6316698" y="3124200"/>
            <a:ext cx="232436" cy="2098775"/>
          </a:xfrm>
          <a:prstGeom prst="rightBrace">
            <a:avLst>
              <a:gd name="adj1" fmla="val 43470"/>
              <a:gd name="adj2" fmla="val 48775"/>
            </a:avLst>
          </a:prstGeom>
          <a:ln>
            <a:solidFill>
              <a:schemeClr val="accent1"/>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1" name="2 CuadroTexto"/>
          <p:cNvSpPr txBox="1"/>
          <p:nvPr/>
        </p:nvSpPr>
        <p:spPr>
          <a:xfrm>
            <a:off x="6553200" y="3988921"/>
            <a:ext cx="2088628" cy="369332"/>
          </a:xfrm>
          <a:prstGeom prst="rect">
            <a:avLst/>
          </a:prstGeom>
          <a:noFill/>
        </p:spPr>
        <p:txBody>
          <a:bodyPr wrap="square" rtlCol="0">
            <a:spAutoFit/>
          </a:bodyPr>
          <a:lstStyle/>
          <a:p>
            <a:r>
              <a:rPr lang="en-GB" sz="1800" dirty="0" smtClean="0">
                <a:ln w="0"/>
                <a:solidFill>
                  <a:schemeClr val="accent1"/>
                </a:solidFill>
                <a:effectLst>
                  <a:outerShdw blurRad="38100" dist="25400" dir="5400000" algn="ctr" rotWithShape="0">
                    <a:srgbClr val="6E747A">
                      <a:alpha val="43000"/>
                    </a:srgbClr>
                  </a:outerShdw>
                </a:effectLst>
              </a:rPr>
              <a:t>User code</a:t>
            </a:r>
            <a:endParaRPr lang="en-GB" sz="1800" dirty="0">
              <a:ln w="0"/>
              <a:solidFill>
                <a:schemeClr val="accent1"/>
              </a:solidFill>
              <a:effectLst>
                <a:outerShdw blurRad="38100" dist="25400" dir="5400000" algn="ctr" rotWithShape="0">
                  <a:srgbClr val="6E747A">
                    <a:alpha val="43000"/>
                  </a:srgbClr>
                </a:outerShdw>
              </a:effectLst>
            </a:endParaRPr>
          </a:p>
        </p:txBody>
      </p:sp>
      <p:cxnSp>
        <p:nvCxnSpPr>
          <p:cNvPr id="14" name="9 Conector recto de flecha"/>
          <p:cNvCxnSpPr/>
          <p:nvPr/>
        </p:nvCxnSpPr>
        <p:spPr bwMode="auto">
          <a:xfrm>
            <a:off x="5078966" y="3875011"/>
            <a:ext cx="451198" cy="0"/>
          </a:xfrm>
          <a:prstGeom prst="straightConnector1">
            <a:avLst/>
          </a:prstGeom>
          <a:ln>
            <a:solidFill>
              <a:schemeClr val="accent1">
                <a:lumMod val="75000"/>
              </a:schemeClr>
            </a:solidFill>
            <a:headEnd type="triangl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 name="10 Conector recto de flecha"/>
          <p:cNvCxnSpPr/>
          <p:nvPr/>
        </p:nvCxnSpPr>
        <p:spPr bwMode="auto">
          <a:xfrm>
            <a:off x="4469366" y="5123139"/>
            <a:ext cx="1060798" cy="0"/>
          </a:xfrm>
          <a:prstGeom prst="straightConnector1">
            <a:avLst/>
          </a:prstGeom>
          <a:ln>
            <a:solidFill>
              <a:schemeClr val="accent1">
                <a:lumMod val="75000"/>
              </a:schemeClr>
            </a:solidFill>
            <a:headEnd type="triangle" w="med" len="med"/>
            <a:tailEnd type="none" w="med" len="med"/>
          </a:ln>
        </p:spPr>
        <p:style>
          <a:lnRef idx="3">
            <a:schemeClr val="accent1"/>
          </a:lnRef>
          <a:fillRef idx="0">
            <a:schemeClr val="accent1"/>
          </a:fillRef>
          <a:effectRef idx="2">
            <a:schemeClr val="accent1"/>
          </a:effectRef>
          <a:fontRef idx="minor">
            <a:schemeClr val="tx1"/>
          </a:fontRef>
        </p:style>
      </p:cxnSp>
      <p:sp>
        <p:nvSpPr>
          <p:cNvPr id="20" name="2 CuadroTexto"/>
          <p:cNvSpPr txBox="1"/>
          <p:nvPr/>
        </p:nvSpPr>
        <p:spPr>
          <a:xfrm rot="16200000">
            <a:off x="5037097" y="4268242"/>
            <a:ext cx="1447800" cy="461665"/>
          </a:xfrm>
          <a:prstGeom prst="rect">
            <a:avLst/>
          </a:prstGeom>
          <a:noFill/>
        </p:spPr>
        <p:txBody>
          <a:bodyPr wrap="square" rtlCol="0">
            <a:spAutoFit/>
          </a:bodyPr>
          <a:lstStyle/>
          <a:p>
            <a:r>
              <a:rPr lang="en-GB" b="0" dirty="0" err="1" smtClean="0">
                <a:ln w="0"/>
                <a:solidFill>
                  <a:schemeClr val="accent1">
                    <a:lumMod val="75000"/>
                  </a:schemeClr>
                </a:solidFill>
                <a:effectLst>
                  <a:outerShdw blurRad="38100" dist="25400" dir="5400000" algn="ctr" rotWithShape="0">
                    <a:srgbClr val="6E747A">
                      <a:alpha val="43000"/>
                    </a:srgbClr>
                  </a:outerShdw>
                </a:effectLst>
              </a:rPr>
              <a:t>Subcalls</a:t>
            </a:r>
            <a:endParaRPr lang="en-GB" b="0" dirty="0">
              <a:ln w="0"/>
              <a:solidFill>
                <a:schemeClr val="accent1">
                  <a:lumMod val="75000"/>
                </a:schemeClr>
              </a:solidFill>
              <a:effectLst>
                <a:outerShdw blurRad="38100" dist="25400" dir="5400000" algn="ctr" rotWithShape="0">
                  <a:srgbClr val="6E747A">
                    <a:alpha val="43000"/>
                  </a:srgbClr>
                </a:outerShdw>
              </a:effectLst>
            </a:endParaRPr>
          </a:p>
        </p:txBody>
      </p:sp>
      <p:cxnSp>
        <p:nvCxnSpPr>
          <p:cNvPr id="19" name="Straight Connector 18"/>
          <p:cNvCxnSpPr/>
          <p:nvPr/>
        </p:nvCxnSpPr>
        <p:spPr bwMode="auto">
          <a:xfrm>
            <a:off x="5530164" y="3875011"/>
            <a:ext cx="0" cy="1248128"/>
          </a:xfrm>
          <a:prstGeom prst="line">
            <a:avLst/>
          </a:prstGeom>
          <a:ln>
            <a:solidFill>
              <a:schemeClr val="accent1">
                <a:lumMod val="7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6"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02 </a:t>
            </a:r>
            <a:r>
              <a:rPr lang="es-ES" dirty="0" err="1" smtClean="0"/>
              <a:t>Timing</a:t>
            </a:r>
            <a:r>
              <a:rPr lang="es-ES" dirty="0" smtClean="0"/>
              <a:t> </a:t>
            </a:r>
            <a:r>
              <a:rPr lang="es-ES" dirty="0" err="1" smtClean="0"/>
              <a:t>analysis</a:t>
            </a:r>
            <a:r>
              <a:rPr lang="es-ES" dirty="0" smtClean="0"/>
              <a:t> in TASTE</a:t>
            </a:r>
            <a:endParaRPr lang="en-GB" dirty="0"/>
          </a:p>
        </p:txBody>
      </p:sp>
    </p:spTree>
    <p:extLst>
      <p:ext uri="{BB962C8B-B14F-4D97-AF65-F5344CB8AC3E}">
        <p14:creationId xmlns:p14="http://schemas.microsoft.com/office/powerpoint/2010/main" val="3438414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S" dirty="0" err="1" smtClean="0"/>
              <a:t>Integration</a:t>
            </a:r>
            <a:r>
              <a:rPr lang="es-ES" dirty="0" smtClean="0"/>
              <a:t> </a:t>
            </a:r>
            <a:r>
              <a:rPr lang="es-ES" dirty="0" err="1" smtClean="0"/>
              <a:t>results</a:t>
            </a:r>
            <a:endParaRPr lang="es-ES" dirty="0" smtClean="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65" y="1029855"/>
            <a:ext cx="8485972" cy="5121540"/>
          </a:xfrm>
          <a:prstGeom prst="rect">
            <a:avLst/>
          </a:prstGeom>
        </p:spPr>
      </p:pic>
      <p:sp>
        <p:nvSpPr>
          <p:cNvPr id="5"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02 </a:t>
            </a:r>
            <a:r>
              <a:rPr lang="es-ES" dirty="0" err="1" smtClean="0"/>
              <a:t>Timing</a:t>
            </a:r>
            <a:r>
              <a:rPr lang="es-ES" dirty="0" smtClean="0"/>
              <a:t> </a:t>
            </a:r>
            <a:r>
              <a:rPr lang="es-ES" dirty="0" err="1" smtClean="0"/>
              <a:t>analysis</a:t>
            </a:r>
            <a:r>
              <a:rPr lang="es-ES" dirty="0" smtClean="0"/>
              <a:t> in TASTE</a:t>
            </a:r>
            <a:endParaRPr lang="en-GB" dirty="0"/>
          </a:p>
        </p:txBody>
      </p:sp>
    </p:spTree>
    <p:extLst>
      <p:ext uri="{BB962C8B-B14F-4D97-AF65-F5344CB8AC3E}">
        <p14:creationId xmlns:p14="http://schemas.microsoft.com/office/powerpoint/2010/main" val="311290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5" y="287338"/>
            <a:ext cx="8307388" cy="550862"/>
          </a:xfrm>
        </p:spPr>
        <p:txBody>
          <a:bodyPr/>
          <a:lstStyle/>
          <a:p>
            <a:pPr>
              <a:defRPr/>
            </a:pPr>
            <a:r>
              <a:rPr lang="es-ES" dirty="0" smtClean="0"/>
              <a:t>Project </a:t>
            </a:r>
            <a:r>
              <a:rPr lang="es-ES" dirty="0" err="1" smtClean="0"/>
              <a:t>Overview</a:t>
            </a:r>
            <a:endParaRPr lang="en-US" dirty="0"/>
          </a:p>
        </p:txBody>
      </p:sp>
      <p:sp>
        <p:nvSpPr>
          <p:cNvPr id="8195" name="Text Placeholder 3"/>
          <p:cNvSpPr>
            <a:spLocks noGrp="1"/>
          </p:cNvSpPr>
          <p:nvPr>
            <p:ph type="body" sz="quarter" idx="13"/>
          </p:nvPr>
        </p:nvSpPr>
        <p:spPr>
          <a:xfrm>
            <a:off x="512763" y="122238"/>
            <a:ext cx="8305800" cy="188912"/>
          </a:xfrm>
        </p:spPr>
        <p:txBody>
          <a:bodyPr/>
          <a:lstStyle/>
          <a:p>
            <a:r>
              <a:rPr lang="es-ES" altLang="en-US" dirty="0" smtClean="0"/>
              <a:t>MBSDL</a:t>
            </a:r>
            <a:endParaRPr lang="en-US" altLang="en-US" dirty="0" smtClean="0"/>
          </a:p>
        </p:txBody>
      </p:sp>
      <p:sp>
        <p:nvSpPr>
          <p:cNvPr id="8196" name="2 Marcador de contenido"/>
          <p:cNvSpPr>
            <a:spLocks noGrp="1"/>
          </p:cNvSpPr>
          <p:nvPr>
            <p:ph idx="1"/>
          </p:nvPr>
        </p:nvSpPr>
        <p:spPr>
          <a:xfrm>
            <a:off x="511174" y="838200"/>
            <a:ext cx="8480425" cy="5410200"/>
          </a:xfrm>
        </p:spPr>
        <p:txBody>
          <a:bodyPr/>
          <a:lstStyle/>
          <a:p>
            <a:pPr marL="0" indent="0">
              <a:buNone/>
            </a:pPr>
            <a:r>
              <a:rPr lang="es-ES" b="1" dirty="0" err="1" smtClean="0">
                <a:solidFill>
                  <a:schemeClr val="accent1"/>
                </a:solidFill>
              </a:rPr>
              <a:t>Model-Based</a:t>
            </a:r>
            <a:r>
              <a:rPr lang="es-ES" b="1" dirty="0" smtClean="0">
                <a:solidFill>
                  <a:schemeClr val="accent1"/>
                </a:solidFill>
              </a:rPr>
              <a:t> </a:t>
            </a:r>
            <a:r>
              <a:rPr lang="es-ES" b="1" dirty="0" err="1" smtClean="0">
                <a:solidFill>
                  <a:schemeClr val="accent1"/>
                </a:solidFill>
              </a:rPr>
              <a:t>Methodology</a:t>
            </a:r>
            <a:r>
              <a:rPr lang="es-ES" b="1" dirty="0" smtClean="0">
                <a:solidFill>
                  <a:schemeClr val="accent1"/>
                </a:solidFill>
              </a:rPr>
              <a:t> </a:t>
            </a:r>
            <a:r>
              <a:rPr lang="es-ES" b="1" dirty="0" err="1" smtClean="0">
                <a:solidFill>
                  <a:schemeClr val="accent1"/>
                </a:solidFill>
              </a:rPr>
              <a:t>Review</a:t>
            </a:r>
            <a:endParaRPr lang="es-ES" b="1" dirty="0">
              <a:solidFill>
                <a:schemeClr val="accent1"/>
              </a:solidFill>
            </a:endParaRPr>
          </a:p>
          <a:p>
            <a:pPr lvl="1"/>
            <a:r>
              <a:rPr lang="en-US" altLang="en-US" dirty="0" smtClean="0"/>
              <a:t>Define a methodology covering the entire SW lifecycle</a:t>
            </a:r>
          </a:p>
          <a:p>
            <a:pPr lvl="1"/>
            <a:r>
              <a:rPr lang="en-US" altLang="en-US" dirty="0" smtClean="0"/>
              <a:t>Work on ECSS to accommodate MSDL-based projects (deliverables, phases, reviews…)</a:t>
            </a:r>
          </a:p>
          <a:p>
            <a:pPr marL="0" lvl="1" indent="0">
              <a:buClr>
                <a:schemeClr val="accent1"/>
              </a:buClr>
              <a:buSzPct val="140000"/>
              <a:buNone/>
            </a:pPr>
            <a:endParaRPr lang="es-ES" sz="1050" b="1" dirty="0" smtClean="0">
              <a:solidFill>
                <a:schemeClr val="accent1"/>
              </a:solidFill>
              <a:cs typeface="ＭＳ Ｐゴシック" charset="-128"/>
            </a:endParaRPr>
          </a:p>
          <a:p>
            <a:pPr marL="0" lvl="1" indent="0">
              <a:buClr>
                <a:schemeClr val="accent1"/>
              </a:buClr>
              <a:buSzPct val="140000"/>
              <a:buNone/>
            </a:pPr>
            <a:r>
              <a:rPr lang="es-ES" sz="2000" b="1" dirty="0" smtClean="0">
                <a:solidFill>
                  <a:schemeClr val="accent1"/>
                </a:solidFill>
                <a:cs typeface="ＭＳ Ｐゴシック" charset="-128"/>
              </a:rPr>
              <a:t>TASTE </a:t>
            </a:r>
            <a:r>
              <a:rPr lang="es-ES" sz="2000" b="1" dirty="0" err="1">
                <a:solidFill>
                  <a:schemeClr val="accent1"/>
                </a:solidFill>
                <a:cs typeface="ＭＳ Ｐゴシック" charset="-128"/>
              </a:rPr>
              <a:t>E</a:t>
            </a:r>
            <a:r>
              <a:rPr lang="es-ES" sz="2000" b="1" dirty="0" err="1" smtClean="0">
                <a:solidFill>
                  <a:schemeClr val="accent1"/>
                </a:solidFill>
                <a:cs typeface="ＭＳ Ｐゴシック" charset="-128"/>
              </a:rPr>
              <a:t>xtension</a:t>
            </a:r>
            <a:endParaRPr lang="en-US" altLang="en-US" dirty="0" smtClean="0"/>
          </a:p>
          <a:p>
            <a:pPr lvl="1"/>
            <a:r>
              <a:rPr lang="en-US" altLang="en-US" dirty="0"/>
              <a:t>Take the </a:t>
            </a:r>
            <a:r>
              <a:rPr lang="en-US" altLang="en-US" dirty="0" smtClean="0"/>
              <a:t>TASTE </a:t>
            </a:r>
            <a:r>
              <a:rPr lang="en-US" altLang="en-US" dirty="0"/>
              <a:t>toolset as a baseline for </a:t>
            </a:r>
            <a:r>
              <a:rPr lang="en-US" altLang="en-US" dirty="0" smtClean="0"/>
              <a:t>tool </a:t>
            </a:r>
            <a:r>
              <a:rPr lang="en-US" altLang="en-US" dirty="0"/>
              <a:t>selection to implement defined methodology.</a:t>
            </a:r>
          </a:p>
          <a:p>
            <a:pPr lvl="1"/>
            <a:r>
              <a:rPr lang="en-US" altLang="en-US" dirty="0"/>
              <a:t>Explore areas where lifecycle is not deeply covered by the toolset (requirements, </a:t>
            </a:r>
            <a:r>
              <a:rPr lang="en-US" altLang="en-US" dirty="0" smtClean="0"/>
              <a:t>V&amp;V…)</a:t>
            </a:r>
            <a:endParaRPr lang="en-US" altLang="en-US" dirty="0"/>
          </a:p>
          <a:p>
            <a:pPr lvl="1"/>
            <a:r>
              <a:rPr lang="en-US" altLang="en-US" dirty="0"/>
              <a:t>Add </a:t>
            </a:r>
            <a:r>
              <a:rPr lang="en-US" altLang="en-US" dirty="0" smtClean="0"/>
              <a:t>tools and integrate </a:t>
            </a:r>
            <a:r>
              <a:rPr lang="en-US" altLang="en-US" dirty="0"/>
              <a:t>them in the </a:t>
            </a:r>
            <a:r>
              <a:rPr lang="en-US" altLang="en-US" dirty="0" smtClean="0"/>
              <a:t>toolset</a:t>
            </a:r>
          </a:p>
          <a:p>
            <a:pPr marL="571500" lvl="1" indent="0">
              <a:buNone/>
            </a:pPr>
            <a:endParaRPr lang="en-US" altLang="en-US" dirty="0"/>
          </a:p>
          <a:p>
            <a:pPr marL="0" lvl="1" indent="0">
              <a:buClr>
                <a:schemeClr val="accent1"/>
              </a:buClr>
              <a:buSzPct val="140000"/>
              <a:buNone/>
            </a:pPr>
            <a:r>
              <a:rPr lang="es-ES" altLang="en-US" sz="2000" b="1" dirty="0" err="1" smtClean="0">
                <a:solidFill>
                  <a:schemeClr val="accent1"/>
                </a:solidFill>
                <a:cs typeface="ＭＳ Ｐゴシック" charset="-128"/>
              </a:rPr>
              <a:t>Proof</a:t>
            </a:r>
            <a:r>
              <a:rPr lang="es-ES" altLang="en-US" sz="2000" b="1" dirty="0" smtClean="0">
                <a:solidFill>
                  <a:schemeClr val="accent1"/>
                </a:solidFill>
                <a:cs typeface="ＭＳ Ｐゴシック" charset="-128"/>
              </a:rPr>
              <a:t> of Concept in a </a:t>
            </a:r>
            <a:r>
              <a:rPr lang="es-ES" altLang="en-US" sz="2000" b="1" dirty="0" err="1" smtClean="0">
                <a:solidFill>
                  <a:schemeClr val="accent1"/>
                </a:solidFill>
                <a:cs typeface="ＭＳ Ｐゴシック" charset="-128"/>
              </a:rPr>
              <a:t>Mission</a:t>
            </a:r>
            <a:endParaRPr lang="en-US" altLang="en-US" dirty="0" smtClean="0"/>
          </a:p>
          <a:p>
            <a:pPr lvl="1"/>
            <a:r>
              <a:rPr lang="en-US" altLang="en-US" dirty="0"/>
              <a:t>Define specific mission (Flight Formation based).</a:t>
            </a:r>
          </a:p>
          <a:p>
            <a:pPr lvl="1"/>
            <a:r>
              <a:rPr lang="en-US" altLang="en-US" dirty="0"/>
              <a:t>Implement the mission using the toolset produced in the project.</a:t>
            </a:r>
          </a:p>
          <a:p>
            <a:pPr lvl="1"/>
            <a:r>
              <a:rPr lang="es-ES" altLang="en-US" dirty="0" err="1"/>
              <a:t>Exercise</a:t>
            </a:r>
            <a:r>
              <a:rPr lang="es-ES" altLang="en-US" dirty="0"/>
              <a:t> </a:t>
            </a:r>
            <a:r>
              <a:rPr lang="es-ES" altLang="en-US" dirty="0" err="1"/>
              <a:t>point</a:t>
            </a:r>
            <a:r>
              <a:rPr lang="es-ES" altLang="en-US" dirty="0"/>
              <a:t> of </a:t>
            </a:r>
            <a:r>
              <a:rPr lang="es-ES" altLang="en-US" dirty="0" err="1"/>
              <a:t>view</a:t>
            </a:r>
            <a:r>
              <a:rPr lang="es-ES" altLang="en-US" dirty="0"/>
              <a:t> of SW </a:t>
            </a:r>
            <a:r>
              <a:rPr lang="es-ES" altLang="en-US" dirty="0" err="1"/>
              <a:t>developers</a:t>
            </a:r>
            <a:r>
              <a:rPr lang="es-ES" altLang="en-US" dirty="0"/>
              <a:t>, </a:t>
            </a:r>
            <a:r>
              <a:rPr lang="es-ES" altLang="en-US" dirty="0" err="1"/>
              <a:t>system</a:t>
            </a:r>
            <a:r>
              <a:rPr lang="es-ES" altLang="en-US" dirty="0"/>
              <a:t> </a:t>
            </a:r>
            <a:r>
              <a:rPr lang="es-ES" altLang="en-US" dirty="0" err="1"/>
              <a:t>engineers</a:t>
            </a:r>
            <a:r>
              <a:rPr lang="es-ES" altLang="en-US" dirty="0"/>
              <a:t> and </a:t>
            </a:r>
            <a:r>
              <a:rPr lang="es-ES" altLang="en-US" dirty="0" err="1"/>
              <a:t>reviewers</a:t>
            </a:r>
            <a:endParaRPr lang="en-US" altLang="en-US" dirty="0"/>
          </a:p>
          <a:p>
            <a:endParaRPr lang="es-E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S" dirty="0" err="1" smtClean="0"/>
              <a:t>Integration</a:t>
            </a:r>
            <a:r>
              <a:rPr lang="es-ES" dirty="0" smtClean="0"/>
              <a:t> </a:t>
            </a:r>
            <a:r>
              <a:rPr lang="es-ES" dirty="0" err="1" smtClean="0"/>
              <a:t>results</a:t>
            </a:r>
            <a:endParaRPr lang="es-ES" dirty="0" smtClean="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23" y="1066800"/>
            <a:ext cx="8685055" cy="4968477"/>
          </a:xfrm>
          <a:prstGeom prst="rect">
            <a:avLst/>
          </a:prstGeom>
        </p:spPr>
      </p:pic>
      <p:sp>
        <p:nvSpPr>
          <p:cNvPr id="5"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02 </a:t>
            </a:r>
            <a:r>
              <a:rPr lang="es-ES" dirty="0" err="1" smtClean="0"/>
              <a:t>Timing</a:t>
            </a:r>
            <a:r>
              <a:rPr lang="es-ES" dirty="0" smtClean="0"/>
              <a:t> </a:t>
            </a:r>
            <a:r>
              <a:rPr lang="es-ES" dirty="0" err="1" smtClean="0"/>
              <a:t>analysis</a:t>
            </a:r>
            <a:r>
              <a:rPr lang="es-ES" dirty="0" smtClean="0"/>
              <a:t> in TASTE</a:t>
            </a:r>
            <a:endParaRPr lang="en-GB" dirty="0"/>
          </a:p>
        </p:txBody>
      </p:sp>
    </p:spTree>
    <p:extLst>
      <p:ext uri="{BB962C8B-B14F-4D97-AF65-F5344CB8AC3E}">
        <p14:creationId xmlns:p14="http://schemas.microsoft.com/office/powerpoint/2010/main" val="2989443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S" dirty="0" err="1" smtClean="0"/>
              <a:t>Integration</a:t>
            </a:r>
            <a:r>
              <a:rPr lang="es-ES" dirty="0" smtClean="0"/>
              <a:t> </a:t>
            </a:r>
            <a:r>
              <a:rPr lang="es-ES" dirty="0" err="1" smtClean="0"/>
              <a:t>results</a:t>
            </a:r>
            <a:endParaRPr lang="es-ES" dirty="0" smtClean="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13" y="914398"/>
            <a:ext cx="8754476" cy="5263391"/>
          </a:xfrm>
          <a:prstGeom prst="rect">
            <a:avLst/>
          </a:prstGeom>
        </p:spPr>
      </p:pic>
      <p:sp>
        <p:nvSpPr>
          <p:cNvPr id="5"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02 </a:t>
            </a:r>
            <a:r>
              <a:rPr lang="es-ES" dirty="0" err="1" smtClean="0"/>
              <a:t>Timing</a:t>
            </a:r>
            <a:r>
              <a:rPr lang="es-ES" dirty="0" smtClean="0"/>
              <a:t> </a:t>
            </a:r>
            <a:r>
              <a:rPr lang="es-ES" dirty="0" err="1" smtClean="0"/>
              <a:t>analysis</a:t>
            </a:r>
            <a:r>
              <a:rPr lang="es-ES" dirty="0" smtClean="0"/>
              <a:t> in TASTE</a:t>
            </a:r>
            <a:endParaRPr lang="en-GB" dirty="0"/>
          </a:p>
        </p:txBody>
      </p:sp>
    </p:spTree>
    <p:extLst>
      <p:ext uri="{BB962C8B-B14F-4D97-AF65-F5344CB8AC3E}">
        <p14:creationId xmlns:p14="http://schemas.microsoft.com/office/powerpoint/2010/main" val="3645083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6"/>
          <p:cNvSpPr>
            <a:spLocks noGrp="1"/>
          </p:cNvSpPr>
          <p:nvPr>
            <p:ph idx="1"/>
          </p:nvPr>
        </p:nvSpPr>
        <p:spPr>
          <a:xfrm>
            <a:off x="511175" y="1916113"/>
            <a:ext cx="8329613" cy="4448175"/>
          </a:xfrm>
        </p:spPr>
        <p:txBody>
          <a:bodyPr/>
          <a:lstStyle/>
          <a:p>
            <a:pPr eaLnBrk="1" hangingPunct="1">
              <a:buFont typeface="Wingdings" pitchFamily="2" charset="2"/>
              <a:buNone/>
            </a:pPr>
            <a:r>
              <a:rPr lang="es-ES_tradnl" sz="2800" dirty="0" smtClean="0"/>
              <a:t>01</a:t>
            </a:r>
            <a:r>
              <a:rPr lang="es-ES_tradnl" sz="2400" b="1" dirty="0" smtClean="0"/>
              <a:t> </a:t>
            </a:r>
            <a:r>
              <a:rPr lang="es-ES" sz="2400" dirty="0" err="1" smtClean="0"/>
              <a:t>Model</a:t>
            </a:r>
            <a:r>
              <a:rPr lang="es-ES" sz="2400" dirty="0" smtClean="0"/>
              <a:t> </a:t>
            </a:r>
            <a:r>
              <a:rPr lang="es-ES" sz="2400" dirty="0" err="1" smtClean="0"/>
              <a:t>Based</a:t>
            </a:r>
            <a:r>
              <a:rPr lang="es-ES" sz="2400" dirty="0" smtClean="0"/>
              <a:t> </a:t>
            </a:r>
            <a:r>
              <a:rPr lang="es-ES" sz="2400" dirty="0" err="1" smtClean="0"/>
              <a:t>Methodology</a:t>
            </a:r>
            <a:r>
              <a:rPr lang="es-ES" sz="2400" dirty="0" smtClean="0"/>
              <a:t> (P. López, UC)</a:t>
            </a:r>
            <a:endParaRPr lang="es-ES_tradnl" sz="2400" b="1" dirty="0" smtClean="0"/>
          </a:p>
          <a:p>
            <a:pPr eaLnBrk="1" hangingPunct="1">
              <a:buFontTx/>
              <a:buNone/>
            </a:pPr>
            <a:r>
              <a:rPr lang="es-ES_tradnl" sz="2800" dirty="0" smtClean="0"/>
              <a:t>02</a:t>
            </a:r>
            <a:r>
              <a:rPr lang="es-ES_tradnl" sz="2400" b="1" dirty="0" smtClean="0"/>
              <a:t> </a:t>
            </a:r>
            <a:r>
              <a:rPr lang="es-ES" sz="2400" dirty="0" err="1"/>
              <a:t>Timing</a:t>
            </a:r>
            <a:r>
              <a:rPr lang="es-ES" sz="2400" dirty="0"/>
              <a:t> </a:t>
            </a:r>
            <a:r>
              <a:rPr lang="es-ES" sz="2400" dirty="0" err="1"/>
              <a:t>Analysis</a:t>
            </a:r>
            <a:r>
              <a:rPr lang="es-ES" sz="2400" dirty="0"/>
              <a:t> in TASTE (</a:t>
            </a:r>
            <a:r>
              <a:rPr lang="es-ES" sz="2400" dirty="0" smtClean="0"/>
              <a:t>J. Garrido, UPM)</a:t>
            </a:r>
          </a:p>
          <a:p>
            <a:pPr eaLnBrk="1" hangingPunct="1">
              <a:buFontTx/>
              <a:buNone/>
            </a:pPr>
            <a:r>
              <a:rPr lang="es-ES_tradnl" sz="2800" b="1" dirty="0" smtClean="0">
                <a:solidFill>
                  <a:schemeClr val="accent1"/>
                </a:solidFill>
              </a:rPr>
              <a:t>03</a:t>
            </a:r>
            <a:r>
              <a:rPr lang="es-ES_tradnl" sz="2400" b="1" dirty="0" smtClean="0">
                <a:solidFill>
                  <a:schemeClr val="accent1"/>
                </a:solidFill>
              </a:rPr>
              <a:t> </a:t>
            </a:r>
            <a:r>
              <a:rPr lang="es-ES" sz="2400" b="1" dirty="0" err="1" smtClean="0">
                <a:solidFill>
                  <a:schemeClr val="accent1"/>
                </a:solidFill>
              </a:rPr>
              <a:t>Mission</a:t>
            </a:r>
            <a:r>
              <a:rPr lang="es-ES" sz="2400" b="1" dirty="0" smtClean="0">
                <a:solidFill>
                  <a:schemeClr val="accent1"/>
                </a:solidFill>
              </a:rPr>
              <a:t> </a:t>
            </a:r>
            <a:r>
              <a:rPr lang="es-ES" sz="2400" b="1" dirty="0" err="1" smtClean="0">
                <a:solidFill>
                  <a:schemeClr val="accent1"/>
                </a:solidFill>
              </a:rPr>
              <a:t>Proof</a:t>
            </a:r>
            <a:r>
              <a:rPr lang="es-ES" sz="2400" b="1" dirty="0" smtClean="0">
                <a:solidFill>
                  <a:schemeClr val="accent1"/>
                </a:solidFill>
              </a:rPr>
              <a:t> of concept (D. Torette, </a:t>
            </a:r>
            <a:r>
              <a:rPr lang="es-ES" sz="2400" b="1" dirty="0" err="1" smtClean="0">
                <a:solidFill>
                  <a:schemeClr val="accent1"/>
                </a:solidFill>
              </a:rPr>
              <a:t>Spacebel</a:t>
            </a:r>
            <a:r>
              <a:rPr lang="es-ES" sz="2400" b="1" dirty="0" smtClean="0">
                <a:solidFill>
                  <a:schemeClr val="accent1"/>
                </a:solidFill>
              </a:rPr>
              <a:t>)</a:t>
            </a:r>
          </a:p>
          <a:p>
            <a:pPr eaLnBrk="1" hangingPunct="1">
              <a:buNone/>
            </a:pPr>
            <a:r>
              <a:rPr lang="es-ES_tradnl" sz="2800" dirty="0" smtClean="0"/>
              <a:t>04</a:t>
            </a:r>
            <a:r>
              <a:rPr lang="es-ES_tradnl" sz="2400" dirty="0" smtClean="0"/>
              <a:t> </a:t>
            </a:r>
            <a:r>
              <a:rPr lang="es-ES" sz="2400" dirty="0" err="1" smtClean="0"/>
              <a:t>Conclusions</a:t>
            </a:r>
            <a:endParaRPr lang="es-ES" sz="2400" dirty="0"/>
          </a:p>
          <a:p>
            <a:pPr eaLnBrk="1" hangingPunct="1">
              <a:buClr>
                <a:schemeClr val="tx2"/>
              </a:buClr>
            </a:pPr>
            <a:endParaRPr lang="es-ES" sz="2200" dirty="0" smtClean="0"/>
          </a:p>
        </p:txBody>
      </p:sp>
    </p:spTree>
    <p:extLst>
      <p:ext uri="{BB962C8B-B14F-4D97-AF65-F5344CB8AC3E}">
        <p14:creationId xmlns:p14="http://schemas.microsoft.com/office/powerpoint/2010/main" val="3265457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S" dirty="0" smtClean="0"/>
              <a:t>Use case</a:t>
            </a:r>
          </a:p>
        </p:txBody>
      </p:sp>
      <p:sp>
        <p:nvSpPr>
          <p:cNvPr id="9"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03 </a:t>
            </a:r>
            <a:r>
              <a:rPr lang="es-ES" dirty="0" err="1"/>
              <a:t>Mission</a:t>
            </a:r>
            <a:r>
              <a:rPr lang="es-ES" dirty="0"/>
              <a:t> </a:t>
            </a:r>
            <a:r>
              <a:rPr lang="es-ES" dirty="0" err="1"/>
              <a:t>Proof</a:t>
            </a:r>
            <a:r>
              <a:rPr lang="es-ES" dirty="0"/>
              <a:t> of concept </a:t>
            </a:r>
            <a:endParaRPr lang="en-GB" dirty="0"/>
          </a:p>
        </p:txBody>
      </p:sp>
      <p:sp>
        <p:nvSpPr>
          <p:cNvPr id="5" name="Content Placeholder 4"/>
          <p:cNvSpPr>
            <a:spLocks noGrp="1"/>
          </p:cNvSpPr>
          <p:nvPr>
            <p:ph idx="1"/>
          </p:nvPr>
        </p:nvSpPr>
        <p:spPr/>
        <p:txBody>
          <a:bodyPr/>
          <a:lstStyle/>
          <a:p>
            <a:r>
              <a:rPr lang="en-US" dirty="0" smtClean="0"/>
              <a:t>Software Requirement Specification for a Formation Flying Mission</a:t>
            </a:r>
          </a:p>
          <a:p>
            <a:pPr lvl="1"/>
            <a:r>
              <a:rPr lang="en-US" dirty="0" smtClean="0"/>
              <a:t>GNC FF Algorithms</a:t>
            </a:r>
          </a:p>
          <a:p>
            <a:pPr lvl="1"/>
            <a:r>
              <a:rPr lang="en-US" dirty="0" smtClean="0"/>
              <a:t>FF Operational modes</a:t>
            </a:r>
          </a:p>
          <a:p>
            <a:pPr lvl="1"/>
            <a:r>
              <a:rPr lang="en-US" dirty="0" smtClean="0"/>
              <a:t>Distribution of the responsibilities across the formation</a:t>
            </a:r>
          </a:p>
          <a:p>
            <a:pPr lvl="1"/>
            <a:r>
              <a:rPr lang="en-US" dirty="0" smtClean="0"/>
              <a:t>Routing of  PUS TM/TC</a:t>
            </a:r>
          </a:p>
          <a:p>
            <a:pPr lvl="1"/>
            <a:r>
              <a:rPr lang="en-US" dirty="0" smtClean="0"/>
              <a:t>Ground and Inter </a:t>
            </a:r>
            <a:r>
              <a:rPr lang="en-US" dirty="0"/>
              <a:t>S</a:t>
            </a:r>
            <a:r>
              <a:rPr lang="en-US" dirty="0" smtClean="0"/>
              <a:t>atellites </a:t>
            </a:r>
            <a:r>
              <a:rPr lang="en-US" dirty="0"/>
              <a:t>L</a:t>
            </a:r>
            <a:r>
              <a:rPr lang="en-US" dirty="0" smtClean="0"/>
              <a:t>ink communication interfaces </a:t>
            </a:r>
          </a:p>
          <a:p>
            <a:r>
              <a:rPr lang="en-US" dirty="0" smtClean="0"/>
              <a:t>Top inputs	: High Level Specifications from </a:t>
            </a:r>
            <a:r>
              <a:rPr lang="en-US" dirty="0" err="1" smtClean="0"/>
              <a:t>TUDelft</a:t>
            </a:r>
            <a:endParaRPr lang="en-US" dirty="0" smtClean="0"/>
          </a:p>
          <a:p>
            <a:pPr lvl="1"/>
            <a:r>
              <a:rPr lang="en-US" dirty="0" smtClean="0"/>
              <a:t>Introduction to AOCS/GNC functionalities of FF Satellites</a:t>
            </a:r>
          </a:p>
          <a:p>
            <a:pPr lvl="1"/>
            <a:r>
              <a:rPr lang="en-US" dirty="0" smtClean="0"/>
              <a:t>Mission Requirement Document</a:t>
            </a:r>
          </a:p>
          <a:p>
            <a:pPr lvl="1"/>
            <a:r>
              <a:rPr lang="en-US" dirty="0" smtClean="0"/>
              <a:t>System Requirement Document</a:t>
            </a:r>
          </a:p>
          <a:p>
            <a:pPr lvl="1"/>
            <a:r>
              <a:rPr lang="en-US" dirty="0" smtClean="0"/>
              <a:t>Operational Requirement Document</a:t>
            </a:r>
          </a:p>
          <a:p>
            <a:r>
              <a:rPr lang="en-US" dirty="0" smtClean="0"/>
              <a:t>Additional inputs : In-house ongoing PROBA-3 FF project feedbacks</a:t>
            </a:r>
          </a:p>
        </p:txBody>
      </p:sp>
    </p:spTree>
    <p:extLst>
      <p:ext uri="{BB962C8B-B14F-4D97-AF65-F5344CB8AC3E}">
        <p14:creationId xmlns:p14="http://schemas.microsoft.com/office/powerpoint/2010/main" val="1257262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Outputs</a:t>
            </a:r>
            <a:endParaRPr lang="en-US" dirty="0"/>
          </a:p>
        </p:txBody>
      </p:sp>
      <p:sp>
        <p:nvSpPr>
          <p:cNvPr id="3" name="Content Placeholder 2"/>
          <p:cNvSpPr>
            <a:spLocks noGrp="1"/>
          </p:cNvSpPr>
          <p:nvPr>
            <p:ph idx="1"/>
          </p:nvPr>
        </p:nvSpPr>
        <p:spPr/>
        <p:txBody>
          <a:bodyPr/>
          <a:lstStyle/>
          <a:p>
            <a:r>
              <a:rPr lang="en-US" dirty="0" smtClean="0"/>
              <a:t>Models</a:t>
            </a:r>
            <a:r>
              <a:rPr lang="en-US" dirty="0"/>
              <a:t>	</a:t>
            </a:r>
          </a:p>
          <a:p>
            <a:pPr lvl="1"/>
            <a:r>
              <a:rPr lang="en-US" dirty="0" smtClean="0"/>
              <a:t>Specification and Documentation Generation</a:t>
            </a:r>
          </a:p>
          <a:p>
            <a:pPr lvl="2"/>
            <a:r>
              <a:rPr lang="en-US" dirty="0" smtClean="0"/>
              <a:t>Use Case Maps			: URN/UCM</a:t>
            </a:r>
          </a:p>
          <a:p>
            <a:pPr lvl="2"/>
            <a:r>
              <a:rPr lang="en-US" dirty="0" smtClean="0"/>
              <a:t>RDAL				: RDAL</a:t>
            </a:r>
          </a:p>
          <a:p>
            <a:pPr lvl="1"/>
            <a:r>
              <a:rPr lang="en-US" dirty="0" smtClean="0"/>
              <a:t>Design and Code Generation</a:t>
            </a:r>
          </a:p>
          <a:p>
            <a:pPr lvl="2"/>
            <a:r>
              <a:rPr lang="en-US" dirty="0" smtClean="0"/>
              <a:t>TASTE (Interface, Deployment)		: AADL	</a:t>
            </a:r>
          </a:p>
          <a:p>
            <a:pPr lvl="2"/>
            <a:r>
              <a:rPr lang="en-US" dirty="0" smtClean="0"/>
              <a:t>TASTE (Data model)			: ASN.1</a:t>
            </a:r>
          </a:p>
          <a:p>
            <a:pPr lvl="2"/>
            <a:r>
              <a:rPr lang="en-US" dirty="0"/>
              <a:t>TASTE/</a:t>
            </a:r>
            <a:r>
              <a:rPr lang="en-US" dirty="0" err="1"/>
              <a:t>OpenGeode</a:t>
            </a:r>
            <a:r>
              <a:rPr lang="en-US" dirty="0"/>
              <a:t> (Behavior, modes)	: SDL</a:t>
            </a:r>
            <a:endParaRPr lang="en-US" dirty="0" smtClean="0"/>
          </a:p>
          <a:p>
            <a:pPr lvl="1"/>
            <a:r>
              <a:rPr lang="en-US" dirty="0" smtClean="0"/>
              <a:t>Traceability links</a:t>
            </a:r>
          </a:p>
          <a:p>
            <a:pPr marL="287338" lvl="1" indent="-287338">
              <a:buClr>
                <a:schemeClr val="accent1"/>
              </a:buClr>
              <a:buSzPct val="140000"/>
            </a:pPr>
            <a:endParaRPr lang="en-US" dirty="0" smtClean="0"/>
          </a:p>
          <a:p>
            <a:pPr marL="287338" lvl="1" indent="-287338">
              <a:buClr>
                <a:schemeClr val="accent1"/>
              </a:buClr>
              <a:buSzPct val="140000"/>
            </a:pPr>
            <a:r>
              <a:rPr lang="en-US" dirty="0" smtClean="0"/>
              <a:t>ECSS-like </a:t>
            </a:r>
            <a:r>
              <a:rPr lang="en-US" dirty="0"/>
              <a:t>documentation (Fully generated from </a:t>
            </a:r>
            <a:r>
              <a:rPr lang="en-US" dirty="0" smtClean="0"/>
              <a:t>models - template based)</a:t>
            </a:r>
          </a:p>
          <a:p>
            <a:pPr lvl="1"/>
            <a:r>
              <a:rPr lang="en-US" dirty="0" smtClean="0"/>
              <a:t>SSS</a:t>
            </a:r>
            <a:endParaRPr lang="en-US" dirty="0"/>
          </a:p>
          <a:p>
            <a:pPr lvl="1"/>
            <a:r>
              <a:rPr lang="en-US" dirty="0"/>
              <a:t>SRS</a:t>
            </a:r>
          </a:p>
          <a:p>
            <a:endParaRPr lang="en-US" dirty="0"/>
          </a:p>
        </p:txBody>
      </p:sp>
      <p:sp>
        <p:nvSpPr>
          <p:cNvPr id="4" name="Slide Number Placeholder 3"/>
          <p:cNvSpPr>
            <a:spLocks noGrp="1"/>
          </p:cNvSpPr>
          <p:nvPr>
            <p:ph type="sldNum" sz="quarter" idx="10"/>
          </p:nvPr>
        </p:nvSpPr>
        <p:spPr/>
        <p:txBody>
          <a:bodyPr/>
          <a:lstStyle/>
          <a:p>
            <a:pPr>
              <a:defRPr/>
            </a:pPr>
            <a:fld id="{EBB42293-FE02-4198-BA46-2FEB3C483898}" type="slidenum">
              <a:rPr lang="es-ES" smtClean="0"/>
              <a:pPr>
                <a:defRPr/>
              </a:pPr>
              <a:t>24</a:t>
            </a:fld>
            <a:endParaRPr lang="es-ES"/>
          </a:p>
        </p:txBody>
      </p:sp>
    </p:spTree>
    <p:extLst>
      <p:ext uri="{BB962C8B-B14F-4D97-AF65-F5344CB8AC3E}">
        <p14:creationId xmlns:p14="http://schemas.microsoft.com/office/powerpoint/2010/main" val="2942640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n-US" dirty="0"/>
              <a:t>User Requirements </a:t>
            </a:r>
            <a:r>
              <a:rPr lang="en-US" dirty="0" smtClean="0"/>
              <a:t>Notation (URN)</a:t>
            </a:r>
            <a:endParaRPr lang="es-ES" dirty="0" smtClean="0"/>
          </a:p>
        </p:txBody>
      </p:sp>
      <p:sp>
        <p:nvSpPr>
          <p:cNvPr id="9"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pPr>
              <a:buClr>
                <a:srgbClr val="00B0CA"/>
              </a:buClr>
            </a:pPr>
            <a:r>
              <a:rPr lang="es-ES" dirty="0" smtClean="0">
                <a:solidFill>
                  <a:srgbClr val="000000"/>
                </a:solidFill>
              </a:rPr>
              <a:t>03 </a:t>
            </a:r>
            <a:r>
              <a:rPr lang="es-ES" dirty="0" err="1">
                <a:solidFill>
                  <a:srgbClr val="000000"/>
                </a:solidFill>
              </a:rPr>
              <a:t>Mission</a:t>
            </a:r>
            <a:r>
              <a:rPr lang="es-ES" dirty="0">
                <a:solidFill>
                  <a:srgbClr val="000000"/>
                </a:solidFill>
              </a:rPr>
              <a:t> </a:t>
            </a:r>
            <a:r>
              <a:rPr lang="es-ES" dirty="0" err="1">
                <a:solidFill>
                  <a:srgbClr val="000000"/>
                </a:solidFill>
              </a:rPr>
              <a:t>Proof</a:t>
            </a:r>
            <a:r>
              <a:rPr lang="es-ES" dirty="0">
                <a:solidFill>
                  <a:srgbClr val="000000"/>
                </a:solidFill>
              </a:rPr>
              <a:t> of concept </a:t>
            </a:r>
            <a:endParaRPr lang="en-GB" dirty="0">
              <a:solidFill>
                <a:srgbClr val="000000"/>
              </a:solidFill>
            </a:endParaRPr>
          </a:p>
        </p:txBody>
      </p:sp>
      <p:sp>
        <p:nvSpPr>
          <p:cNvPr id="5" name="Content Placeholder 4"/>
          <p:cNvSpPr>
            <a:spLocks noGrp="1"/>
          </p:cNvSpPr>
          <p:nvPr>
            <p:ph idx="1"/>
          </p:nvPr>
        </p:nvSpPr>
        <p:spPr/>
        <p:txBody>
          <a:bodyPr/>
          <a:lstStyle/>
          <a:p>
            <a:r>
              <a:rPr lang="en-US" dirty="0"/>
              <a:t>User Requirements Notation (URN) is intended for</a:t>
            </a:r>
          </a:p>
          <a:p>
            <a:pPr lvl="1"/>
            <a:r>
              <a:rPr lang="en-US" dirty="0" smtClean="0"/>
              <a:t>Elicitation and </a:t>
            </a:r>
            <a:r>
              <a:rPr lang="en-US" dirty="0"/>
              <a:t>specification of requirements.</a:t>
            </a:r>
          </a:p>
          <a:p>
            <a:pPr lvl="2"/>
            <a:r>
              <a:rPr lang="en-US" dirty="0"/>
              <a:t>D</a:t>
            </a:r>
            <a:r>
              <a:rPr lang="en-US" dirty="0" smtClean="0"/>
              <a:t>iscover </a:t>
            </a:r>
            <a:r>
              <a:rPr lang="en-US" dirty="0"/>
              <a:t>and specify requirements for a proposed system</a:t>
            </a:r>
          </a:p>
          <a:p>
            <a:pPr lvl="1"/>
            <a:r>
              <a:rPr lang="en-US" dirty="0"/>
              <a:t>Analysis and validation of requirements.</a:t>
            </a:r>
          </a:p>
          <a:p>
            <a:pPr lvl="2"/>
            <a:r>
              <a:rPr lang="en-US" dirty="0"/>
              <a:t>A</a:t>
            </a:r>
            <a:r>
              <a:rPr lang="en-US" dirty="0" smtClean="0"/>
              <a:t>nalyze </a:t>
            </a:r>
            <a:r>
              <a:rPr lang="en-US" dirty="0"/>
              <a:t>such requirements for correctness and </a:t>
            </a:r>
            <a:r>
              <a:rPr lang="en-US" dirty="0" smtClean="0"/>
              <a:t>completeness</a:t>
            </a:r>
          </a:p>
          <a:p>
            <a:pPr lvl="3"/>
            <a:r>
              <a:rPr lang="en-US" dirty="0" smtClean="0"/>
              <a:t>Execution of Scenarios and branches coverage</a:t>
            </a:r>
          </a:p>
          <a:p>
            <a:pPr lvl="2"/>
            <a:r>
              <a:rPr lang="en-US" dirty="0" smtClean="0"/>
              <a:t>Simple formal language for Behaviors and Scenario expected results definition</a:t>
            </a:r>
          </a:p>
          <a:p>
            <a:pPr lvl="1"/>
            <a:r>
              <a:rPr lang="en-US" dirty="0" smtClean="0"/>
              <a:t>Impact analysis of Implementation Trade-Off.</a:t>
            </a:r>
          </a:p>
          <a:p>
            <a:pPr lvl="2"/>
            <a:r>
              <a:rPr lang="en-US" dirty="0" smtClean="0"/>
              <a:t>Explore impacts of alternative responsibilities assignments.</a:t>
            </a:r>
          </a:p>
          <a:p>
            <a:pPr lvl="1"/>
            <a:r>
              <a:rPr lang="en-US" dirty="0" smtClean="0"/>
              <a:t>Graphical Representation</a:t>
            </a:r>
          </a:p>
          <a:p>
            <a:pPr lvl="2"/>
            <a:r>
              <a:rPr lang="en-US" dirty="0" smtClean="0"/>
              <a:t>Visually communicate design choices</a:t>
            </a:r>
            <a:endParaRPr lang="en-US" dirty="0"/>
          </a:p>
        </p:txBody>
      </p:sp>
    </p:spTree>
    <p:extLst>
      <p:ext uri="{BB962C8B-B14F-4D97-AF65-F5344CB8AC3E}">
        <p14:creationId xmlns:p14="http://schemas.microsoft.com/office/powerpoint/2010/main" val="1949343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Maps (UCM)</a:t>
            </a:r>
          </a:p>
        </p:txBody>
      </p:sp>
      <p:sp>
        <p:nvSpPr>
          <p:cNvPr id="3" name="Content Placeholder 2"/>
          <p:cNvSpPr>
            <a:spLocks noGrp="1"/>
          </p:cNvSpPr>
          <p:nvPr>
            <p:ph idx="1"/>
          </p:nvPr>
        </p:nvSpPr>
        <p:spPr>
          <a:xfrm>
            <a:off x="511175" y="1371600"/>
            <a:ext cx="8329613" cy="4992689"/>
          </a:xfrm>
        </p:spPr>
        <p:txBody>
          <a:bodyPr/>
          <a:lstStyle/>
          <a:p>
            <a:r>
              <a:rPr lang="en-US" dirty="0"/>
              <a:t>Use Case Maps (UCM)</a:t>
            </a:r>
          </a:p>
          <a:p>
            <a:pPr lvl="1"/>
            <a:r>
              <a:rPr lang="en-US" dirty="0"/>
              <a:t>graphically </a:t>
            </a:r>
            <a:r>
              <a:rPr lang="en-US" dirty="0" smtClean="0"/>
              <a:t>describes </a:t>
            </a:r>
            <a:r>
              <a:rPr lang="en-US" dirty="0"/>
              <a:t>the functional requirements of a software system,</a:t>
            </a:r>
          </a:p>
          <a:p>
            <a:pPr lvl="1"/>
            <a:r>
              <a:rPr lang="en-US" dirty="0" smtClean="0"/>
              <a:t>precisely </a:t>
            </a:r>
            <a:r>
              <a:rPr lang="en-US" dirty="0"/>
              <a:t>describe processes (alt. </a:t>
            </a:r>
            <a:r>
              <a:rPr lang="en-US" dirty="0" smtClean="0"/>
              <a:t>view </a:t>
            </a:r>
            <a:r>
              <a:rPr lang="en-US" dirty="0"/>
              <a:t>to Message Sequence Chart),</a:t>
            </a:r>
          </a:p>
          <a:p>
            <a:pPr lvl="1"/>
            <a:r>
              <a:rPr lang="en-US" dirty="0" smtClean="0"/>
              <a:t>represents </a:t>
            </a:r>
            <a:r>
              <a:rPr lang="en-US" dirty="0"/>
              <a:t>control </a:t>
            </a:r>
            <a:r>
              <a:rPr lang="en-US" dirty="0" smtClean="0"/>
              <a:t>flows and distributes </a:t>
            </a:r>
            <a:r>
              <a:rPr lang="en-US" i="1" u="sng" dirty="0" smtClean="0"/>
              <a:t>responsibilities</a:t>
            </a:r>
            <a:r>
              <a:rPr lang="en-US" i="1" dirty="0" smtClean="0"/>
              <a:t> </a:t>
            </a:r>
            <a:r>
              <a:rPr lang="en-US" dirty="0" smtClean="0"/>
              <a:t>to actors, by </a:t>
            </a:r>
            <a:r>
              <a:rPr lang="en-US" i="1" u="sng" dirty="0" smtClean="0"/>
              <a:t>superimposition </a:t>
            </a:r>
            <a:r>
              <a:rPr lang="en-US" i="1" u="sng" dirty="0"/>
              <a:t>of scenario paths on a structure of </a:t>
            </a:r>
            <a:r>
              <a:rPr lang="en-US" i="1" u="sng" dirty="0" smtClean="0"/>
              <a:t>components</a:t>
            </a:r>
            <a:r>
              <a:rPr lang="en-US" dirty="0" smtClean="0"/>
              <a:t>.</a:t>
            </a:r>
            <a:endParaRPr lang="en-US" dirty="0"/>
          </a:p>
          <a:p>
            <a:r>
              <a:rPr lang="en-US" dirty="0"/>
              <a:t>Use Case Ma	</a:t>
            </a:r>
            <a:r>
              <a:rPr lang="en-US" dirty="0" smtClean="0"/>
              <a:t>p fairly addresses</a:t>
            </a:r>
            <a:endParaRPr lang="en-US" dirty="0"/>
          </a:p>
          <a:p>
            <a:pPr lvl="1"/>
            <a:r>
              <a:rPr lang="en-US" dirty="0"/>
              <a:t>operational requirements,</a:t>
            </a:r>
          </a:p>
          <a:p>
            <a:pPr lvl="1"/>
            <a:r>
              <a:rPr lang="en-US" dirty="0"/>
              <a:t>functional requirements,</a:t>
            </a:r>
          </a:p>
          <a:p>
            <a:pPr lvl="1"/>
            <a:r>
              <a:rPr lang="en-US" dirty="0" smtClean="0"/>
              <a:t>architectural </a:t>
            </a:r>
            <a:r>
              <a:rPr lang="en-US" i="1" dirty="0" smtClean="0"/>
              <a:t>trade-offs</a:t>
            </a:r>
            <a:r>
              <a:rPr lang="en-US" dirty="0"/>
              <a:t>.</a:t>
            </a:r>
          </a:p>
          <a:p>
            <a:r>
              <a:rPr lang="en-US" dirty="0" smtClean="0"/>
              <a:t>At later stages, UCM may be further refined into:</a:t>
            </a:r>
          </a:p>
          <a:p>
            <a:pPr lvl="1"/>
            <a:r>
              <a:rPr lang="en-US" dirty="0" smtClean="0"/>
              <a:t>MSCs or UML </a:t>
            </a:r>
            <a:r>
              <a:rPr lang="en-US" dirty="0"/>
              <a:t>sequence </a:t>
            </a:r>
            <a:r>
              <a:rPr lang="en-US" dirty="0" smtClean="0"/>
              <a:t>diagrams,</a:t>
            </a:r>
          </a:p>
          <a:p>
            <a:pPr lvl="1"/>
            <a:r>
              <a:rPr lang="en-US" dirty="0" smtClean="0"/>
              <a:t>SDL </a:t>
            </a:r>
            <a:r>
              <a:rPr lang="en-US" dirty="0"/>
              <a:t>state </a:t>
            </a:r>
            <a:r>
              <a:rPr lang="en-US" dirty="0" smtClean="0"/>
              <a:t>machines or UML state chart diagrams.</a:t>
            </a:r>
          </a:p>
          <a:p>
            <a:pPr marL="571500" lvl="1" indent="0">
              <a:buNone/>
            </a:pPr>
            <a:endParaRPr lang="en-US" dirty="0" smtClean="0"/>
          </a:p>
          <a:p>
            <a:pPr marL="571500" lvl="1" indent="0">
              <a:buNone/>
            </a:pPr>
            <a:r>
              <a:rPr lang="en-US" dirty="0" smtClean="0"/>
              <a:t>No new concepts, but same concepts introduced earlier in the development cycle.</a:t>
            </a:r>
            <a:endParaRPr lang="en-US" dirty="0"/>
          </a:p>
        </p:txBody>
      </p:sp>
      <p:sp>
        <p:nvSpPr>
          <p:cNvPr id="4" name="Text Placeholder 3"/>
          <p:cNvSpPr>
            <a:spLocks noGrp="1"/>
          </p:cNvSpPr>
          <p:nvPr>
            <p:ph type="body" sz="quarter" idx="13"/>
          </p:nvPr>
        </p:nvSpPr>
        <p:spPr/>
        <p:txBody>
          <a:bodyPr/>
          <a:lstStyle/>
          <a:p>
            <a:r>
              <a:rPr lang="es-ES" dirty="0"/>
              <a:t>03 </a:t>
            </a:r>
            <a:r>
              <a:rPr lang="es-ES" dirty="0" err="1"/>
              <a:t>Mission</a:t>
            </a:r>
            <a:r>
              <a:rPr lang="es-ES" dirty="0"/>
              <a:t> </a:t>
            </a:r>
            <a:r>
              <a:rPr lang="es-ES" dirty="0" err="1"/>
              <a:t>Proof</a:t>
            </a:r>
            <a:r>
              <a:rPr lang="es-ES" dirty="0"/>
              <a:t> of concept </a:t>
            </a:r>
            <a:endParaRPr lang="en-GB" dirty="0"/>
          </a:p>
        </p:txBody>
      </p:sp>
    </p:spTree>
    <p:extLst>
      <p:ext uri="{BB962C8B-B14F-4D97-AF65-F5344CB8AC3E}">
        <p14:creationId xmlns:p14="http://schemas.microsoft.com/office/powerpoint/2010/main" val="3194199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jUCMNav</a:t>
            </a:r>
            <a:endParaRPr lang="en-US" dirty="0"/>
          </a:p>
        </p:txBody>
      </p:sp>
      <p:sp>
        <p:nvSpPr>
          <p:cNvPr id="3" name="Content Placeholder 2"/>
          <p:cNvSpPr>
            <a:spLocks noGrp="1"/>
          </p:cNvSpPr>
          <p:nvPr>
            <p:ph idx="1"/>
          </p:nvPr>
        </p:nvSpPr>
        <p:spPr>
          <a:xfrm>
            <a:off x="511175" y="1371600"/>
            <a:ext cx="8329613" cy="4992689"/>
          </a:xfrm>
        </p:spPr>
        <p:txBody>
          <a:bodyPr/>
          <a:lstStyle/>
          <a:p>
            <a:r>
              <a:rPr lang="fr-BE" dirty="0" smtClean="0"/>
              <a:t>UCM </a:t>
            </a:r>
            <a:r>
              <a:rPr lang="fr-BE" dirty="0" err="1" smtClean="0"/>
              <a:t>Tool</a:t>
            </a:r>
            <a:endParaRPr lang="en-US" dirty="0" smtClean="0"/>
          </a:p>
          <a:p>
            <a:r>
              <a:rPr lang="en-US" dirty="0" smtClean="0"/>
              <a:t>Free Eclipse-based plug-in/editor</a:t>
            </a:r>
          </a:p>
          <a:p>
            <a:pPr lvl="1"/>
            <a:r>
              <a:rPr lang="en-US" dirty="0" smtClean="0"/>
              <a:t>Now in version 6.0, August 2014</a:t>
            </a:r>
          </a:p>
          <a:p>
            <a:pPr lvl="1"/>
            <a:r>
              <a:rPr lang="en-US" dirty="0" smtClean="0"/>
              <a:t>Since May 2006</a:t>
            </a:r>
          </a:p>
          <a:p>
            <a:r>
              <a:rPr lang="en-US" dirty="0" smtClean="0"/>
              <a:t>Dedicated Perspective, Graphical editor with palette</a:t>
            </a:r>
          </a:p>
          <a:p>
            <a:r>
              <a:rPr lang="en-US" dirty="0" smtClean="0"/>
              <a:t>Eclipse Navigator, Outline view and Preferences</a:t>
            </a:r>
          </a:p>
          <a:p>
            <a:r>
              <a:rPr lang="en-US" dirty="0" smtClean="0"/>
              <a:t>EMF </a:t>
            </a:r>
            <a:r>
              <a:rPr lang="en-US" dirty="0" err="1" smtClean="0"/>
              <a:t>metamodel</a:t>
            </a:r>
            <a:endParaRPr lang="en-US" dirty="0" smtClean="0"/>
          </a:p>
          <a:p>
            <a:pPr lvl="1"/>
            <a:r>
              <a:rPr lang="en-US" dirty="0" smtClean="0"/>
              <a:t>Allows model to model and model to text transformations</a:t>
            </a:r>
          </a:p>
          <a:p>
            <a:r>
              <a:rPr lang="en-US" dirty="0" smtClean="0"/>
              <a:t>Export to graphical representations (.jpg, .dot, .</a:t>
            </a:r>
            <a:r>
              <a:rPr lang="en-US" dirty="0" err="1" smtClean="0"/>
              <a:t>png</a:t>
            </a:r>
            <a:r>
              <a:rPr lang="en-US" dirty="0" smtClean="0"/>
              <a:t>)</a:t>
            </a:r>
          </a:p>
          <a:p>
            <a:r>
              <a:rPr lang="en-US" dirty="0" smtClean="0"/>
              <a:t>Export to Message Sequence Charts (.</a:t>
            </a:r>
            <a:r>
              <a:rPr lang="en-US" dirty="0" err="1" smtClean="0"/>
              <a:t>jucmscenarios</a:t>
            </a:r>
            <a:r>
              <a:rPr lang="en-US" dirty="0" smtClean="0"/>
              <a:t>)</a:t>
            </a:r>
          </a:p>
          <a:p>
            <a:pPr lvl="1"/>
            <a:r>
              <a:rPr lang="en-US" dirty="0" smtClean="0"/>
              <a:t>Included Message Sequence Charts viewer</a:t>
            </a:r>
          </a:p>
          <a:p>
            <a:r>
              <a:rPr lang="en-US" dirty="0" smtClean="0"/>
              <a:t>Allows the early definition, execution and verification of Scenarios</a:t>
            </a:r>
          </a:p>
          <a:p>
            <a:r>
              <a:rPr lang="en-US" dirty="0" smtClean="0"/>
              <a:t>Allows graphical animation of Scenarios</a:t>
            </a:r>
          </a:p>
          <a:p>
            <a:r>
              <a:rPr lang="en-US" dirty="0" smtClean="0"/>
              <a:t>Cross platform (Linux, Windows 7, Mac OS X)</a:t>
            </a:r>
            <a:endParaRPr lang="en-US" dirty="0"/>
          </a:p>
        </p:txBody>
      </p:sp>
      <p:sp>
        <p:nvSpPr>
          <p:cNvPr id="4" name="Text Placeholder 3"/>
          <p:cNvSpPr>
            <a:spLocks noGrp="1"/>
          </p:cNvSpPr>
          <p:nvPr>
            <p:ph type="body" sz="quarter" idx="13"/>
          </p:nvPr>
        </p:nvSpPr>
        <p:spPr/>
        <p:txBody>
          <a:bodyPr/>
          <a:lstStyle/>
          <a:p>
            <a:r>
              <a:rPr lang="es-ES" dirty="0"/>
              <a:t>03 </a:t>
            </a:r>
            <a:r>
              <a:rPr lang="es-ES" dirty="0" err="1"/>
              <a:t>Mission</a:t>
            </a:r>
            <a:r>
              <a:rPr lang="es-ES" dirty="0"/>
              <a:t> </a:t>
            </a:r>
            <a:r>
              <a:rPr lang="es-ES" dirty="0" err="1"/>
              <a:t>Proof</a:t>
            </a:r>
            <a:r>
              <a:rPr lang="es-ES" dirty="0"/>
              <a:t> of concept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685800"/>
            <a:ext cx="1657350" cy="1371600"/>
          </a:xfrm>
          <a:prstGeom prst="rect">
            <a:avLst/>
          </a:prstGeom>
        </p:spPr>
      </p:pic>
    </p:spTree>
    <p:extLst>
      <p:ext uri="{BB962C8B-B14F-4D97-AF65-F5344CB8AC3E}">
        <p14:creationId xmlns:p14="http://schemas.microsoft.com/office/powerpoint/2010/main" val="2568429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JUCMNaV</a:t>
            </a:r>
            <a:r>
              <a:rPr lang="en-US" dirty="0" smtClean="0"/>
              <a:t>: Perspective</a:t>
            </a:r>
            <a:endParaRPr lang="en-US" dirty="0"/>
          </a:p>
        </p:txBody>
      </p:sp>
      <p:sp>
        <p:nvSpPr>
          <p:cNvPr id="4" name="Text Placeholder 3"/>
          <p:cNvSpPr>
            <a:spLocks noGrp="1"/>
          </p:cNvSpPr>
          <p:nvPr>
            <p:ph type="body" sz="quarter" idx="13"/>
          </p:nvPr>
        </p:nvSpPr>
        <p:spPr/>
        <p:txBody>
          <a:bodyPr/>
          <a:lstStyle/>
          <a:p>
            <a:r>
              <a:rPr lang="es-ES" dirty="0"/>
              <a:t>03 </a:t>
            </a:r>
            <a:r>
              <a:rPr lang="es-ES" dirty="0" err="1"/>
              <a:t>Mission</a:t>
            </a:r>
            <a:r>
              <a:rPr lang="es-ES" dirty="0"/>
              <a:t> </a:t>
            </a:r>
            <a:r>
              <a:rPr lang="es-ES" dirty="0" err="1"/>
              <a:t>Proof</a:t>
            </a:r>
            <a:r>
              <a:rPr lang="es-ES" dirty="0"/>
              <a:t> of concept </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11708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85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JUCMNaV</a:t>
            </a:r>
            <a:r>
              <a:rPr lang="en-US" dirty="0" smtClean="0"/>
              <a:t>: Palette</a:t>
            </a:r>
            <a:endParaRPr lang="en-US" dirty="0"/>
          </a:p>
        </p:txBody>
      </p:sp>
      <p:sp>
        <p:nvSpPr>
          <p:cNvPr id="3" name="Content Placeholder 2"/>
          <p:cNvSpPr>
            <a:spLocks noGrp="1"/>
          </p:cNvSpPr>
          <p:nvPr>
            <p:ph idx="1"/>
          </p:nvPr>
        </p:nvSpPr>
        <p:spPr>
          <a:xfrm>
            <a:off x="2209800" y="914400"/>
            <a:ext cx="6630988" cy="5105400"/>
          </a:xfrm>
        </p:spPr>
        <p:txBody>
          <a:bodyPr/>
          <a:lstStyle/>
          <a:p>
            <a:r>
              <a:rPr lang="en-US" i="1" dirty="0" smtClean="0"/>
              <a:t>Structure </a:t>
            </a:r>
            <a:r>
              <a:rPr lang="en-US" i="1" dirty="0"/>
              <a:t>of components </a:t>
            </a:r>
            <a:endParaRPr lang="en-US" i="1" dirty="0" smtClean="0"/>
          </a:p>
          <a:p>
            <a:pPr lvl="1"/>
            <a:r>
              <a:rPr lang="en-US" dirty="0" smtClean="0"/>
              <a:t>Team,</a:t>
            </a:r>
            <a:r>
              <a:rPr lang="en-US" dirty="0"/>
              <a:t> </a:t>
            </a:r>
            <a:r>
              <a:rPr lang="en-US" dirty="0" smtClean="0"/>
              <a:t>Object, Process, Agent, Actor.</a:t>
            </a:r>
          </a:p>
          <a:p>
            <a:r>
              <a:rPr lang="en-US" i="1" dirty="0" smtClean="0"/>
              <a:t>Scenario </a:t>
            </a:r>
            <a:r>
              <a:rPr lang="en-US" i="1" dirty="0"/>
              <a:t>paths</a:t>
            </a:r>
            <a:endParaRPr lang="en-US" dirty="0" smtClean="0"/>
          </a:p>
          <a:p>
            <a:pPr lvl="1"/>
            <a:r>
              <a:rPr lang="en-US" dirty="0" smtClean="0"/>
              <a:t>Start Point : Scenarios </a:t>
            </a:r>
            <a:r>
              <a:rPr lang="en-US" dirty="0"/>
              <a:t>i</a:t>
            </a:r>
            <a:r>
              <a:rPr lang="en-US" dirty="0" smtClean="0"/>
              <a:t>nitial conditions</a:t>
            </a:r>
          </a:p>
          <a:p>
            <a:pPr lvl="1"/>
            <a:r>
              <a:rPr lang="en-US" b="1" dirty="0" smtClean="0"/>
              <a:t>End Point</a:t>
            </a:r>
            <a:r>
              <a:rPr lang="en-US" dirty="0"/>
              <a:t> </a:t>
            </a:r>
            <a:r>
              <a:rPr lang="en-US" dirty="0" smtClean="0"/>
              <a:t>: Scenarios completion conditions </a:t>
            </a:r>
          </a:p>
          <a:p>
            <a:pPr lvl="2"/>
            <a:r>
              <a:rPr lang="en-US" b="1" dirty="0" smtClean="0"/>
              <a:t>This is the place to allocate/verify requirements</a:t>
            </a:r>
          </a:p>
          <a:p>
            <a:pPr lvl="2"/>
            <a:r>
              <a:rPr lang="en-US" b="1" dirty="0" smtClean="0"/>
              <a:t>Textual description</a:t>
            </a:r>
            <a:r>
              <a:rPr lang="en-US" dirty="0" smtClean="0"/>
              <a:t>, but also </a:t>
            </a:r>
            <a:r>
              <a:rPr lang="en-US" b="1" dirty="0" smtClean="0"/>
              <a:t>formal expression to be verified </a:t>
            </a:r>
            <a:r>
              <a:rPr lang="en-US" dirty="0" smtClean="0"/>
              <a:t>on scenario completion. Boolean expression based on variables updated by Responsibilities.</a:t>
            </a:r>
          </a:p>
          <a:p>
            <a:pPr lvl="1"/>
            <a:r>
              <a:rPr lang="en-US" dirty="0" smtClean="0"/>
              <a:t>Or Fork	: Execution path Or Fork (logical conditions)</a:t>
            </a:r>
          </a:p>
          <a:p>
            <a:pPr lvl="1"/>
            <a:r>
              <a:rPr lang="en-US" dirty="0" smtClean="0"/>
              <a:t>And Fork	: Execution path And Fork </a:t>
            </a:r>
            <a:r>
              <a:rPr lang="en-US" dirty="0"/>
              <a:t>(logical conditions)</a:t>
            </a:r>
            <a:endParaRPr lang="en-US" dirty="0" smtClean="0"/>
          </a:p>
          <a:p>
            <a:pPr lvl="1"/>
            <a:r>
              <a:rPr lang="en-US" dirty="0" smtClean="0"/>
              <a:t>Or Join	: Execution path Or Join</a:t>
            </a:r>
          </a:p>
          <a:p>
            <a:pPr lvl="1"/>
            <a:r>
              <a:rPr lang="en-US" dirty="0" smtClean="0"/>
              <a:t>And Join	: Execution path And Join</a:t>
            </a:r>
          </a:p>
          <a:p>
            <a:pPr lvl="1"/>
            <a:r>
              <a:rPr lang="en-US" dirty="0" smtClean="0"/>
              <a:t>Responsibility: Pseudo-code fragment</a:t>
            </a:r>
            <a:endParaRPr lang="en-US" dirty="0"/>
          </a:p>
          <a:p>
            <a:pPr lvl="1"/>
            <a:r>
              <a:rPr lang="en-US" dirty="0" smtClean="0"/>
              <a:t>Stubs	: Hierarchical decomposition,</a:t>
            </a:r>
            <a:br>
              <a:rPr lang="en-US" dirty="0" smtClean="0"/>
            </a:br>
            <a:r>
              <a:rPr lang="en-US" dirty="0" smtClean="0"/>
              <a:t>		  refer another UCM</a:t>
            </a:r>
          </a:p>
          <a:p>
            <a:pPr lvl="1"/>
            <a:endParaRPr lang="en-US" dirty="0" smtClean="0"/>
          </a:p>
          <a:p>
            <a:pPr lvl="2"/>
            <a:endParaRPr lang="en-US" dirty="0"/>
          </a:p>
        </p:txBody>
      </p:sp>
      <p:sp>
        <p:nvSpPr>
          <p:cNvPr id="4" name="Text Placeholder 3"/>
          <p:cNvSpPr>
            <a:spLocks noGrp="1"/>
          </p:cNvSpPr>
          <p:nvPr>
            <p:ph type="body" sz="quarter" idx="13"/>
          </p:nvPr>
        </p:nvSpPr>
        <p:spPr/>
        <p:txBody>
          <a:bodyPr/>
          <a:lstStyle/>
          <a:p>
            <a:r>
              <a:rPr lang="es-ES" dirty="0"/>
              <a:t>03 </a:t>
            </a:r>
            <a:r>
              <a:rPr lang="es-ES" dirty="0" err="1"/>
              <a:t>Mission</a:t>
            </a:r>
            <a:r>
              <a:rPr lang="es-ES" dirty="0"/>
              <a:t> </a:t>
            </a:r>
            <a:r>
              <a:rPr lang="es-ES" dirty="0" err="1"/>
              <a:t>Proof</a:t>
            </a:r>
            <a:r>
              <a:rPr lang="es-ES" dirty="0"/>
              <a:t> of concept </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731" t="12786" r="2270" b="8821"/>
          <a:stretch/>
        </p:blipFill>
        <p:spPr bwMode="auto">
          <a:xfrm>
            <a:off x="304800" y="1143000"/>
            <a:ext cx="1836822" cy="449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013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2747735" y="-152400"/>
            <a:ext cx="21645335" cy="11548981"/>
            <a:chOff x="-3276600" y="-152400"/>
            <a:chExt cx="21645335" cy="11548981"/>
          </a:xfrm>
        </p:grpSpPr>
        <p:grpSp>
          <p:nvGrpSpPr>
            <p:cNvPr id="6422" name="Group 680"/>
            <p:cNvGrpSpPr>
              <a:grpSpLocks noChangeAspect="1"/>
            </p:cNvGrpSpPr>
            <p:nvPr/>
          </p:nvGrpSpPr>
          <p:grpSpPr bwMode="auto">
            <a:xfrm>
              <a:off x="-3276600" y="-152400"/>
              <a:ext cx="21645335" cy="11548981"/>
              <a:chOff x="476" y="935"/>
              <a:chExt cx="4831" cy="2577"/>
            </a:xfrm>
            <a:solidFill>
              <a:schemeClr val="accent3">
                <a:lumMod val="85000"/>
              </a:schemeClr>
            </a:solidFill>
          </p:grpSpPr>
          <p:sp>
            <p:nvSpPr>
              <p:cNvPr id="6423" name="Freeform 41"/>
              <p:cNvSpPr>
                <a:spLocks/>
              </p:cNvSpPr>
              <p:nvPr/>
            </p:nvSpPr>
            <p:spPr bwMode="auto">
              <a:xfrm>
                <a:off x="4339" y="2436"/>
                <a:ext cx="5" cy="2"/>
              </a:xfrm>
              <a:custGeom>
                <a:avLst/>
                <a:gdLst>
                  <a:gd name="T0" fmla="*/ 0 w 12"/>
                  <a:gd name="T1" fmla="*/ 0 h 2"/>
                  <a:gd name="T2" fmla="*/ 0 w 12"/>
                  <a:gd name="T3" fmla="*/ 2 h 2"/>
                  <a:gd name="T4" fmla="*/ 0 w 12"/>
                  <a:gd name="T5" fmla="*/ 0 h 2"/>
                  <a:gd name="T6" fmla="*/ 0 w 1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
                    <a:moveTo>
                      <a:pt x="12" y="0"/>
                    </a:moveTo>
                    <a:lnTo>
                      <a:pt x="0" y="2"/>
                    </a:lnTo>
                    <a:lnTo>
                      <a:pt x="0" y="0"/>
                    </a:lnTo>
                    <a:lnTo>
                      <a:pt x="1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24" name="Freeform 42"/>
              <p:cNvSpPr>
                <a:spLocks/>
              </p:cNvSpPr>
              <p:nvPr/>
            </p:nvSpPr>
            <p:spPr bwMode="auto">
              <a:xfrm>
                <a:off x="4234" y="2434"/>
                <a:ext cx="14" cy="19"/>
              </a:xfrm>
              <a:custGeom>
                <a:avLst/>
                <a:gdLst>
                  <a:gd name="T0" fmla="*/ 0 w 30"/>
                  <a:gd name="T1" fmla="*/ 1 h 35"/>
                  <a:gd name="T2" fmla="*/ 0 w 30"/>
                  <a:gd name="T3" fmla="*/ 1 h 35"/>
                  <a:gd name="T4" fmla="*/ 0 w 30"/>
                  <a:gd name="T5" fmla="*/ 1 h 35"/>
                  <a:gd name="T6" fmla="*/ 0 w 30"/>
                  <a:gd name="T7" fmla="*/ 0 h 35"/>
                  <a:gd name="T8" fmla="*/ 0 w 30"/>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5">
                    <a:moveTo>
                      <a:pt x="30" y="19"/>
                    </a:moveTo>
                    <a:lnTo>
                      <a:pt x="26" y="35"/>
                    </a:lnTo>
                    <a:lnTo>
                      <a:pt x="0" y="4"/>
                    </a:lnTo>
                    <a:lnTo>
                      <a:pt x="8" y="0"/>
                    </a:lnTo>
                    <a:lnTo>
                      <a:pt x="30" y="1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25" name="Freeform 43"/>
              <p:cNvSpPr>
                <a:spLocks/>
              </p:cNvSpPr>
              <p:nvPr/>
            </p:nvSpPr>
            <p:spPr bwMode="auto">
              <a:xfrm>
                <a:off x="4503" y="2367"/>
                <a:ext cx="14" cy="18"/>
              </a:xfrm>
              <a:custGeom>
                <a:avLst/>
                <a:gdLst>
                  <a:gd name="T0" fmla="*/ 0 w 31"/>
                  <a:gd name="T1" fmla="*/ 1 h 35"/>
                  <a:gd name="T2" fmla="*/ 0 w 31"/>
                  <a:gd name="T3" fmla="*/ 1 h 35"/>
                  <a:gd name="T4" fmla="*/ 0 w 31"/>
                  <a:gd name="T5" fmla="*/ 0 h 35"/>
                  <a:gd name="T6" fmla="*/ 0 w 31"/>
                  <a:gd name="T7" fmla="*/ 1 h 35"/>
                  <a:gd name="T8" fmla="*/ 0 w 31"/>
                  <a:gd name="T9" fmla="*/ 1 h 35"/>
                  <a:gd name="T10" fmla="*/ 0 w 3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5">
                    <a:moveTo>
                      <a:pt x="18" y="35"/>
                    </a:moveTo>
                    <a:lnTo>
                      <a:pt x="0" y="14"/>
                    </a:lnTo>
                    <a:lnTo>
                      <a:pt x="31" y="0"/>
                    </a:lnTo>
                    <a:lnTo>
                      <a:pt x="31" y="2"/>
                    </a:lnTo>
                    <a:lnTo>
                      <a:pt x="26" y="19"/>
                    </a:lnTo>
                    <a:lnTo>
                      <a:pt x="18" y="3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26" name="Freeform 44"/>
              <p:cNvSpPr>
                <a:spLocks/>
              </p:cNvSpPr>
              <p:nvPr/>
            </p:nvSpPr>
            <p:spPr bwMode="auto">
              <a:xfrm>
                <a:off x="4821" y="2321"/>
                <a:ext cx="1" cy="1"/>
              </a:xfrm>
              <a:custGeom>
                <a:avLst/>
                <a:gdLst>
                  <a:gd name="T0" fmla="*/ 1 w 2"/>
                  <a:gd name="T1" fmla="*/ 0 h 1"/>
                  <a:gd name="T2" fmla="*/ 0 w 2"/>
                  <a:gd name="T3" fmla="*/ 0 h 1"/>
                  <a:gd name="T4" fmla="*/ 1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0" y="0"/>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27" name="Freeform 45"/>
              <p:cNvSpPr>
                <a:spLocks/>
              </p:cNvSpPr>
              <p:nvPr/>
            </p:nvSpPr>
            <p:spPr bwMode="auto">
              <a:xfrm>
                <a:off x="4058" y="1914"/>
                <a:ext cx="50" cy="28"/>
              </a:xfrm>
              <a:custGeom>
                <a:avLst/>
                <a:gdLst>
                  <a:gd name="T0" fmla="*/ 0 w 107"/>
                  <a:gd name="T1" fmla="*/ 1 h 54"/>
                  <a:gd name="T2" fmla="*/ 0 w 107"/>
                  <a:gd name="T3" fmla="*/ 0 h 54"/>
                  <a:gd name="T4" fmla="*/ 0 w 107"/>
                  <a:gd name="T5" fmla="*/ 1 h 54"/>
                  <a:gd name="T6" fmla="*/ 0 w 107"/>
                  <a:gd name="T7" fmla="*/ 1 h 54"/>
                  <a:gd name="T8" fmla="*/ 0 w 107"/>
                  <a:gd name="T9" fmla="*/ 1 h 54"/>
                  <a:gd name="T10" fmla="*/ 0 w 107"/>
                  <a:gd name="T11" fmla="*/ 1 h 54"/>
                  <a:gd name="T12" fmla="*/ 0 w 107"/>
                  <a:gd name="T13" fmla="*/ 1 h 54"/>
                  <a:gd name="T14" fmla="*/ 0 w 107"/>
                  <a:gd name="T15" fmla="*/ 1 h 54"/>
                  <a:gd name="T16" fmla="*/ 0 w 107"/>
                  <a:gd name="T17" fmla="*/ 1 h 54"/>
                  <a:gd name="T18" fmla="*/ 0 w 107"/>
                  <a:gd name="T19" fmla="*/ 1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54">
                    <a:moveTo>
                      <a:pt x="68" y="6"/>
                    </a:moveTo>
                    <a:lnTo>
                      <a:pt x="22" y="0"/>
                    </a:lnTo>
                    <a:lnTo>
                      <a:pt x="0" y="35"/>
                    </a:lnTo>
                    <a:lnTo>
                      <a:pt x="6" y="50"/>
                    </a:lnTo>
                    <a:lnTo>
                      <a:pt x="45" y="54"/>
                    </a:lnTo>
                    <a:lnTo>
                      <a:pt x="76" y="50"/>
                    </a:lnTo>
                    <a:lnTo>
                      <a:pt x="107" y="48"/>
                    </a:lnTo>
                    <a:lnTo>
                      <a:pt x="95" y="29"/>
                    </a:lnTo>
                    <a:lnTo>
                      <a:pt x="86" y="17"/>
                    </a:lnTo>
                    <a:lnTo>
                      <a:pt x="68"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28" name="Freeform 46"/>
              <p:cNvSpPr>
                <a:spLocks/>
              </p:cNvSpPr>
              <p:nvPr/>
            </p:nvSpPr>
            <p:spPr bwMode="auto">
              <a:xfrm>
                <a:off x="4305" y="2177"/>
                <a:ext cx="81" cy="85"/>
              </a:xfrm>
              <a:custGeom>
                <a:avLst/>
                <a:gdLst>
                  <a:gd name="T0" fmla="*/ 0 w 174"/>
                  <a:gd name="T1" fmla="*/ 1 h 164"/>
                  <a:gd name="T2" fmla="*/ 0 w 174"/>
                  <a:gd name="T3" fmla="*/ 1 h 164"/>
                  <a:gd name="T4" fmla="*/ 0 w 174"/>
                  <a:gd name="T5" fmla="*/ 1 h 164"/>
                  <a:gd name="T6" fmla="*/ 0 w 174"/>
                  <a:gd name="T7" fmla="*/ 1 h 164"/>
                  <a:gd name="T8" fmla="*/ 0 w 174"/>
                  <a:gd name="T9" fmla="*/ 1 h 164"/>
                  <a:gd name="T10" fmla="*/ 0 w 174"/>
                  <a:gd name="T11" fmla="*/ 1 h 164"/>
                  <a:gd name="T12" fmla="*/ 0 w 174"/>
                  <a:gd name="T13" fmla="*/ 1 h 164"/>
                  <a:gd name="T14" fmla="*/ 0 w 174"/>
                  <a:gd name="T15" fmla="*/ 1 h 164"/>
                  <a:gd name="T16" fmla="*/ 0 w 174"/>
                  <a:gd name="T17" fmla="*/ 1 h 164"/>
                  <a:gd name="T18" fmla="*/ 0 w 174"/>
                  <a:gd name="T19" fmla="*/ 1 h 164"/>
                  <a:gd name="T20" fmla="*/ 0 w 174"/>
                  <a:gd name="T21" fmla="*/ 1 h 164"/>
                  <a:gd name="T22" fmla="*/ 0 w 174"/>
                  <a:gd name="T23" fmla="*/ 1 h 164"/>
                  <a:gd name="T24" fmla="*/ 0 w 174"/>
                  <a:gd name="T25" fmla="*/ 1 h 164"/>
                  <a:gd name="T26" fmla="*/ 0 w 174"/>
                  <a:gd name="T27" fmla="*/ 1 h 164"/>
                  <a:gd name="T28" fmla="*/ 0 w 174"/>
                  <a:gd name="T29" fmla="*/ 1 h 164"/>
                  <a:gd name="T30" fmla="*/ 0 w 174"/>
                  <a:gd name="T31" fmla="*/ 1 h 164"/>
                  <a:gd name="T32" fmla="*/ 0 w 174"/>
                  <a:gd name="T33" fmla="*/ 1 h 164"/>
                  <a:gd name="T34" fmla="*/ 0 w 174"/>
                  <a:gd name="T35" fmla="*/ 1 h 164"/>
                  <a:gd name="T36" fmla="*/ 0 w 174"/>
                  <a:gd name="T37" fmla="*/ 1 h 164"/>
                  <a:gd name="T38" fmla="*/ 0 w 174"/>
                  <a:gd name="T39" fmla="*/ 1 h 164"/>
                  <a:gd name="T40" fmla="*/ 0 w 174"/>
                  <a:gd name="T41" fmla="*/ 0 h 164"/>
                  <a:gd name="T42" fmla="*/ 0 w 174"/>
                  <a:gd name="T43" fmla="*/ 1 h 164"/>
                  <a:gd name="T44" fmla="*/ 0 w 174"/>
                  <a:gd name="T45" fmla="*/ 1 h 164"/>
                  <a:gd name="T46" fmla="*/ 0 w 174"/>
                  <a:gd name="T47" fmla="*/ 1 h 164"/>
                  <a:gd name="T48" fmla="*/ 0 w 174"/>
                  <a:gd name="T49" fmla="*/ 1 h 164"/>
                  <a:gd name="T50" fmla="*/ 0 w 174"/>
                  <a:gd name="T51" fmla="*/ 1 h 1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4" h="164">
                    <a:moveTo>
                      <a:pt x="126" y="120"/>
                    </a:moveTo>
                    <a:lnTo>
                      <a:pt x="135" y="149"/>
                    </a:lnTo>
                    <a:lnTo>
                      <a:pt x="110" y="145"/>
                    </a:lnTo>
                    <a:lnTo>
                      <a:pt x="100" y="151"/>
                    </a:lnTo>
                    <a:lnTo>
                      <a:pt x="81" y="164"/>
                    </a:lnTo>
                    <a:lnTo>
                      <a:pt x="60" y="159"/>
                    </a:lnTo>
                    <a:lnTo>
                      <a:pt x="50" y="153"/>
                    </a:lnTo>
                    <a:lnTo>
                      <a:pt x="46" y="135"/>
                    </a:lnTo>
                    <a:lnTo>
                      <a:pt x="37" y="145"/>
                    </a:lnTo>
                    <a:lnTo>
                      <a:pt x="27" y="120"/>
                    </a:lnTo>
                    <a:lnTo>
                      <a:pt x="25" y="118"/>
                    </a:lnTo>
                    <a:lnTo>
                      <a:pt x="13" y="85"/>
                    </a:lnTo>
                    <a:lnTo>
                      <a:pt x="0" y="54"/>
                    </a:lnTo>
                    <a:lnTo>
                      <a:pt x="21" y="15"/>
                    </a:lnTo>
                    <a:lnTo>
                      <a:pt x="56" y="15"/>
                    </a:lnTo>
                    <a:lnTo>
                      <a:pt x="93" y="13"/>
                    </a:lnTo>
                    <a:lnTo>
                      <a:pt x="120" y="31"/>
                    </a:lnTo>
                    <a:lnTo>
                      <a:pt x="120" y="19"/>
                    </a:lnTo>
                    <a:lnTo>
                      <a:pt x="132" y="9"/>
                    </a:lnTo>
                    <a:lnTo>
                      <a:pt x="145" y="13"/>
                    </a:lnTo>
                    <a:lnTo>
                      <a:pt x="168" y="0"/>
                    </a:lnTo>
                    <a:lnTo>
                      <a:pt x="168" y="35"/>
                    </a:lnTo>
                    <a:lnTo>
                      <a:pt x="172" y="64"/>
                    </a:lnTo>
                    <a:lnTo>
                      <a:pt x="174" y="95"/>
                    </a:lnTo>
                    <a:lnTo>
                      <a:pt x="143" y="110"/>
                    </a:lnTo>
                    <a:lnTo>
                      <a:pt x="126" y="12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29" name="Freeform 47"/>
              <p:cNvSpPr>
                <a:spLocks/>
              </p:cNvSpPr>
              <p:nvPr/>
            </p:nvSpPr>
            <p:spPr bwMode="auto">
              <a:xfrm>
                <a:off x="4462" y="2029"/>
                <a:ext cx="1" cy="3"/>
              </a:xfrm>
              <a:custGeom>
                <a:avLst/>
                <a:gdLst>
                  <a:gd name="T0" fmla="*/ 0 w 6"/>
                  <a:gd name="T1" fmla="*/ 0 h 4"/>
                  <a:gd name="T2" fmla="*/ 0 w 6"/>
                  <a:gd name="T3" fmla="*/ 2 h 4"/>
                  <a:gd name="T4" fmla="*/ 0 w 6"/>
                  <a:gd name="T5" fmla="*/ 2 h 4"/>
                  <a:gd name="T6" fmla="*/ 0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6" y="0"/>
                    </a:moveTo>
                    <a:lnTo>
                      <a:pt x="4" y="4"/>
                    </a:lnTo>
                    <a:lnTo>
                      <a:pt x="0" y="4"/>
                    </a:lnTo>
                    <a:lnTo>
                      <a:pt x="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30" name="Freeform 48"/>
              <p:cNvSpPr>
                <a:spLocks/>
              </p:cNvSpPr>
              <p:nvPr/>
            </p:nvSpPr>
            <p:spPr bwMode="auto">
              <a:xfrm>
                <a:off x="4615" y="2234"/>
                <a:ext cx="22" cy="26"/>
              </a:xfrm>
              <a:custGeom>
                <a:avLst/>
                <a:gdLst>
                  <a:gd name="T0" fmla="*/ 1 w 42"/>
                  <a:gd name="T1" fmla="*/ 1 h 51"/>
                  <a:gd name="T2" fmla="*/ 1 w 42"/>
                  <a:gd name="T3" fmla="*/ 0 h 51"/>
                  <a:gd name="T4" fmla="*/ 0 w 42"/>
                  <a:gd name="T5" fmla="*/ 1 h 51"/>
                  <a:gd name="T6" fmla="*/ 1 w 42"/>
                  <a:gd name="T7" fmla="*/ 1 h 51"/>
                  <a:gd name="T8" fmla="*/ 1 w 42"/>
                  <a:gd name="T9" fmla="*/ 1 h 51"/>
                  <a:gd name="T10" fmla="*/ 1 w 42"/>
                  <a:gd name="T11" fmla="*/ 1 h 51"/>
                  <a:gd name="T12" fmla="*/ 1 w 42"/>
                  <a:gd name="T13" fmla="*/ 1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51">
                    <a:moveTo>
                      <a:pt x="38" y="12"/>
                    </a:moveTo>
                    <a:lnTo>
                      <a:pt x="4" y="0"/>
                    </a:lnTo>
                    <a:lnTo>
                      <a:pt x="0" y="2"/>
                    </a:lnTo>
                    <a:lnTo>
                      <a:pt x="9" y="51"/>
                    </a:lnTo>
                    <a:lnTo>
                      <a:pt x="40" y="20"/>
                    </a:lnTo>
                    <a:lnTo>
                      <a:pt x="42" y="18"/>
                    </a:lnTo>
                    <a:lnTo>
                      <a:pt x="38" y="1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31" name="Freeform 49"/>
              <p:cNvSpPr>
                <a:spLocks/>
              </p:cNvSpPr>
              <p:nvPr/>
            </p:nvSpPr>
            <p:spPr bwMode="auto">
              <a:xfrm>
                <a:off x="4636" y="2221"/>
                <a:ext cx="14" cy="15"/>
              </a:xfrm>
              <a:custGeom>
                <a:avLst/>
                <a:gdLst>
                  <a:gd name="T0" fmla="*/ 0 w 31"/>
                  <a:gd name="T1" fmla="*/ 1 h 27"/>
                  <a:gd name="T2" fmla="*/ 0 w 31"/>
                  <a:gd name="T3" fmla="*/ 1 h 27"/>
                  <a:gd name="T4" fmla="*/ 0 w 31"/>
                  <a:gd name="T5" fmla="*/ 1 h 27"/>
                  <a:gd name="T6" fmla="*/ 0 w 31"/>
                  <a:gd name="T7" fmla="*/ 0 h 27"/>
                  <a:gd name="T8" fmla="*/ 0 w 31"/>
                  <a:gd name="T9" fmla="*/ 1 h 27"/>
                  <a:gd name="T10" fmla="*/ 0 w 31"/>
                  <a:gd name="T11" fmla="*/ 1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7">
                    <a:moveTo>
                      <a:pt x="31" y="27"/>
                    </a:moveTo>
                    <a:lnTo>
                      <a:pt x="6" y="12"/>
                    </a:lnTo>
                    <a:lnTo>
                      <a:pt x="0" y="15"/>
                    </a:lnTo>
                    <a:lnTo>
                      <a:pt x="2" y="0"/>
                    </a:lnTo>
                    <a:lnTo>
                      <a:pt x="29" y="21"/>
                    </a:lnTo>
                    <a:lnTo>
                      <a:pt x="31" y="2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32" name="Freeform 50"/>
              <p:cNvSpPr>
                <a:spLocks/>
              </p:cNvSpPr>
              <p:nvPr/>
            </p:nvSpPr>
            <p:spPr bwMode="auto">
              <a:xfrm>
                <a:off x="3919" y="1871"/>
                <a:ext cx="130" cy="77"/>
              </a:xfrm>
              <a:custGeom>
                <a:avLst/>
                <a:gdLst>
                  <a:gd name="T0" fmla="*/ 0 w 277"/>
                  <a:gd name="T1" fmla="*/ 1 h 151"/>
                  <a:gd name="T2" fmla="*/ 0 w 277"/>
                  <a:gd name="T3" fmla="*/ 1 h 151"/>
                  <a:gd name="T4" fmla="*/ 0 w 277"/>
                  <a:gd name="T5" fmla="*/ 1 h 151"/>
                  <a:gd name="T6" fmla="*/ 0 w 277"/>
                  <a:gd name="T7" fmla="*/ 1 h 151"/>
                  <a:gd name="T8" fmla="*/ 0 w 277"/>
                  <a:gd name="T9" fmla="*/ 1 h 151"/>
                  <a:gd name="T10" fmla="*/ 0 w 277"/>
                  <a:gd name="T11" fmla="*/ 1 h 151"/>
                  <a:gd name="T12" fmla="*/ 0 w 277"/>
                  <a:gd name="T13" fmla="*/ 1 h 151"/>
                  <a:gd name="T14" fmla="*/ 0 w 277"/>
                  <a:gd name="T15" fmla="*/ 1 h 151"/>
                  <a:gd name="T16" fmla="*/ 0 w 277"/>
                  <a:gd name="T17" fmla="*/ 0 h 151"/>
                  <a:gd name="T18" fmla="*/ 0 w 277"/>
                  <a:gd name="T19" fmla="*/ 1 h 151"/>
                  <a:gd name="T20" fmla="*/ 0 w 277"/>
                  <a:gd name="T21" fmla="*/ 1 h 151"/>
                  <a:gd name="T22" fmla="*/ 0 w 277"/>
                  <a:gd name="T23" fmla="*/ 1 h 151"/>
                  <a:gd name="T24" fmla="*/ 0 w 277"/>
                  <a:gd name="T25" fmla="*/ 1 h 151"/>
                  <a:gd name="T26" fmla="*/ 0 w 277"/>
                  <a:gd name="T27" fmla="*/ 1 h 151"/>
                  <a:gd name="T28" fmla="*/ 0 w 277"/>
                  <a:gd name="T29" fmla="*/ 1 h 151"/>
                  <a:gd name="T30" fmla="*/ 0 w 277"/>
                  <a:gd name="T31" fmla="*/ 1 h 151"/>
                  <a:gd name="T32" fmla="*/ 0 w 277"/>
                  <a:gd name="T33" fmla="*/ 1 h 151"/>
                  <a:gd name="T34" fmla="*/ 0 w 277"/>
                  <a:gd name="T35" fmla="*/ 1 h 151"/>
                  <a:gd name="T36" fmla="*/ 0 w 277"/>
                  <a:gd name="T37" fmla="*/ 1 h 151"/>
                  <a:gd name="T38" fmla="*/ 0 w 277"/>
                  <a:gd name="T39" fmla="*/ 1 h 151"/>
                  <a:gd name="T40" fmla="*/ 0 w 277"/>
                  <a:gd name="T41" fmla="*/ 1 h 151"/>
                  <a:gd name="T42" fmla="*/ 0 w 277"/>
                  <a:gd name="T43" fmla="*/ 1 h 151"/>
                  <a:gd name="T44" fmla="*/ 0 w 277"/>
                  <a:gd name="T45" fmla="*/ 1 h 1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7" h="151">
                    <a:moveTo>
                      <a:pt x="157" y="120"/>
                    </a:moveTo>
                    <a:lnTo>
                      <a:pt x="116" y="114"/>
                    </a:lnTo>
                    <a:lnTo>
                      <a:pt x="83" y="106"/>
                    </a:lnTo>
                    <a:lnTo>
                      <a:pt x="42" y="85"/>
                    </a:lnTo>
                    <a:lnTo>
                      <a:pt x="2" y="64"/>
                    </a:lnTo>
                    <a:lnTo>
                      <a:pt x="0" y="40"/>
                    </a:lnTo>
                    <a:lnTo>
                      <a:pt x="19" y="9"/>
                    </a:lnTo>
                    <a:lnTo>
                      <a:pt x="21" y="13"/>
                    </a:lnTo>
                    <a:lnTo>
                      <a:pt x="35" y="0"/>
                    </a:lnTo>
                    <a:lnTo>
                      <a:pt x="62" y="15"/>
                    </a:lnTo>
                    <a:lnTo>
                      <a:pt x="104" y="48"/>
                    </a:lnTo>
                    <a:lnTo>
                      <a:pt x="118" y="44"/>
                    </a:lnTo>
                    <a:lnTo>
                      <a:pt x="130" y="56"/>
                    </a:lnTo>
                    <a:lnTo>
                      <a:pt x="159" y="69"/>
                    </a:lnTo>
                    <a:lnTo>
                      <a:pt x="164" y="77"/>
                    </a:lnTo>
                    <a:lnTo>
                      <a:pt x="197" y="91"/>
                    </a:lnTo>
                    <a:lnTo>
                      <a:pt x="226" y="95"/>
                    </a:lnTo>
                    <a:lnTo>
                      <a:pt x="267" y="98"/>
                    </a:lnTo>
                    <a:lnTo>
                      <a:pt x="277" y="151"/>
                    </a:lnTo>
                    <a:lnTo>
                      <a:pt x="240" y="149"/>
                    </a:lnTo>
                    <a:lnTo>
                      <a:pt x="197" y="145"/>
                    </a:lnTo>
                    <a:lnTo>
                      <a:pt x="174" y="137"/>
                    </a:lnTo>
                    <a:lnTo>
                      <a:pt x="157" y="12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33" name="Freeform 51"/>
              <p:cNvSpPr>
                <a:spLocks/>
              </p:cNvSpPr>
              <p:nvPr/>
            </p:nvSpPr>
            <p:spPr bwMode="auto">
              <a:xfrm>
                <a:off x="3214" y="1815"/>
                <a:ext cx="17" cy="75"/>
              </a:xfrm>
              <a:custGeom>
                <a:avLst/>
                <a:gdLst>
                  <a:gd name="T0" fmla="*/ 0 w 39"/>
                  <a:gd name="T1" fmla="*/ 1 h 143"/>
                  <a:gd name="T2" fmla="*/ 0 w 39"/>
                  <a:gd name="T3" fmla="*/ 1 h 143"/>
                  <a:gd name="T4" fmla="*/ 0 w 39"/>
                  <a:gd name="T5" fmla="*/ 1 h 143"/>
                  <a:gd name="T6" fmla="*/ 0 w 39"/>
                  <a:gd name="T7" fmla="*/ 1 h 143"/>
                  <a:gd name="T8" fmla="*/ 0 w 39"/>
                  <a:gd name="T9" fmla="*/ 1 h 143"/>
                  <a:gd name="T10" fmla="*/ 0 w 39"/>
                  <a:gd name="T11" fmla="*/ 0 h 143"/>
                  <a:gd name="T12" fmla="*/ 0 w 39"/>
                  <a:gd name="T13" fmla="*/ 1 h 143"/>
                  <a:gd name="T14" fmla="*/ 0 w 39"/>
                  <a:gd name="T15" fmla="*/ 1 h 143"/>
                  <a:gd name="T16" fmla="*/ 0 w 39"/>
                  <a:gd name="T17" fmla="*/ 1 h 143"/>
                  <a:gd name="T18" fmla="*/ 0 w 39"/>
                  <a:gd name="T19" fmla="*/ 1 h 143"/>
                  <a:gd name="T20" fmla="*/ 0 w 39"/>
                  <a:gd name="T21" fmla="*/ 1 h 143"/>
                  <a:gd name="T22" fmla="*/ 0 w 39"/>
                  <a:gd name="T23" fmla="*/ 1 h 1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43">
                    <a:moveTo>
                      <a:pt x="29" y="143"/>
                    </a:moveTo>
                    <a:lnTo>
                      <a:pt x="14" y="108"/>
                    </a:lnTo>
                    <a:lnTo>
                      <a:pt x="0" y="74"/>
                    </a:lnTo>
                    <a:lnTo>
                      <a:pt x="10" y="41"/>
                    </a:lnTo>
                    <a:lnTo>
                      <a:pt x="21" y="6"/>
                    </a:lnTo>
                    <a:lnTo>
                      <a:pt x="37" y="0"/>
                    </a:lnTo>
                    <a:lnTo>
                      <a:pt x="39" y="19"/>
                    </a:lnTo>
                    <a:lnTo>
                      <a:pt x="37" y="50"/>
                    </a:lnTo>
                    <a:lnTo>
                      <a:pt x="35" y="81"/>
                    </a:lnTo>
                    <a:lnTo>
                      <a:pt x="33" y="110"/>
                    </a:lnTo>
                    <a:lnTo>
                      <a:pt x="31" y="141"/>
                    </a:lnTo>
                    <a:lnTo>
                      <a:pt x="29" y="14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34" name="Freeform 52"/>
              <p:cNvSpPr>
                <a:spLocks/>
              </p:cNvSpPr>
              <p:nvPr/>
            </p:nvSpPr>
            <p:spPr bwMode="auto">
              <a:xfrm>
                <a:off x="3228" y="1814"/>
                <a:ext cx="60" cy="82"/>
              </a:xfrm>
              <a:custGeom>
                <a:avLst/>
                <a:gdLst>
                  <a:gd name="T0" fmla="*/ 0 w 128"/>
                  <a:gd name="T1" fmla="*/ 1 h 159"/>
                  <a:gd name="T2" fmla="*/ 0 w 128"/>
                  <a:gd name="T3" fmla="*/ 1 h 159"/>
                  <a:gd name="T4" fmla="*/ 0 w 128"/>
                  <a:gd name="T5" fmla="*/ 1 h 159"/>
                  <a:gd name="T6" fmla="*/ 0 w 128"/>
                  <a:gd name="T7" fmla="*/ 1 h 159"/>
                  <a:gd name="T8" fmla="*/ 0 w 128"/>
                  <a:gd name="T9" fmla="*/ 1 h 159"/>
                  <a:gd name="T10" fmla="*/ 0 w 128"/>
                  <a:gd name="T11" fmla="*/ 1 h 159"/>
                  <a:gd name="T12" fmla="*/ 0 w 128"/>
                  <a:gd name="T13" fmla="*/ 1 h 159"/>
                  <a:gd name="T14" fmla="*/ 0 w 128"/>
                  <a:gd name="T15" fmla="*/ 1 h 159"/>
                  <a:gd name="T16" fmla="*/ 0 w 128"/>
                  <a:gd name="T17" fmla="*/ 1 h 159"/>
                  <a:gd name="T18" fmla="*/ 0 w 128"/>
                  <a:gd name="T19" fmla="*/ 1 h 159"/>
                  <a:gd name="T20" fmla="*/ 0 w 128"/>
                  <a:gd name="T21" fmla="*/ 1 h 159"/>
                  <a:gd name="T22" fmla="*/ 0 w 128"/>
                  <a:gd name="T23" fmla="*/ 1 h 159"/>
                  <a:gd name="T24" fmla="*/ 0 w 128"/>
                  <a:gd name="T25" fmla="*/ 1 h 159"/>
                  <a:gd name="T26" fmla="*/ 0 w 128"/>
                  <a:gd name="T27" fmla="*/ 1 h 159"/>
                  <a:gd name="T28" fmla="*/ 0 w 128"/>
                  <a:gd name="T29" fmla="*/ 0 h 159"/>
                  <a:gd name="T30" fmla="*/ 0 w 128"/>
                  <a:gd name="T31" fmla="*/ 1 h 159"/>
                  <a:gd name="T32" fmla="*/ 0 w 128"/>
                  <a:gd name="T33" fmla="*/ 1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 h="159">
                    <a:moveTo>
                      <a:pt x="49" y="41"/>
                    </a:moveTo>
                    <a:lnTo>
                      <a:pt x="8" y="23"/>
                    </a:lnTo>
                    <a:lnTo>
                      <a:pt x="6" y="54"/>
                    </a:lnTo>
                    <a:lnTo>
                      <a:pt x="4" y="85"/>
                    </a:lnTo>
                    <a:lnTo>
                      <a:pt x="2" y="114"/>
                    </a:lnTo>
                    <a:lnTo>
                      <a:pt x="0" y="145"/>
                    </a:lnTo>
                    <a:lnTo>
                      <a:pt x="0" y="153"/>
                    </a:lnTo>
                    <a:lnTo>
                      <a:pt x="37" y="159"/>
                    </a:lnTo>
                    <a:lnTo>
                      <a:pt x="56" y="134"/>
                    </a:lnTo>
                    <a:lnTo>
                      <a:pt x="80" y="128"/>
                    </a:lnTo>
                    <a:lnTo>
                      <a:pt x="93" y="109"/>
                    </a:lnTo>
                    <a:lnTo>
                      <a:pt x="58" y="72"/>
                    </a:lnTo>
                    <a:lnTo>
                      <a:pt x="93" y="56"/>
                    </a:lnTo>
                    <a:lnTo>
                      <a:pt x="128" y="43"/>
                    </a:lnTo>
                    <a:lnTo>
                      <a:pt x="107" y="0"/>
                    </a:lnTo>
                    <a:lnTo>
                      <a:pt x="78" y="19"/>
                    </a:lnTo>
                    <a:lnTo>
                      <a:pt x="49" y="4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35" name="Freeform 53"/>
              <p:cNvSpPr>
                <a:spLocks/>
              </p:cNvSpPr>
              <p:nvPr/>
            </p:nvSpPr>
            <p:spPr bwMode="auto">
              <a:xfrm>
                <a:off x="3153" y="2485"/>
                <a:ext cx="31" cy="32"/>
              </a:xfrm>
              <a:custGeom>
                <a:avLst/>
                <a:gdLst>
                  <a:gd name="T0" fmla="*/ 0 w 66"/>
                  <a:gd name="T1" fmla="*/ 1 h 62"/>
                  <a:gd name="T2" fmla="*/ 0 w 66"/>
                  <a:gd name="T3" fmla="*/ 1 h 62"/>
                  <a:gd name="T4" fmla="*/ 0 w 66"/>
                  <a:gd name="T5" fmla="*/ 1 h 62"/>
                  <a:gd name="T6" fmla="*/ 0 w 66"/>
                  <a:gd name="T7" fmla="*/ 1 h 62"/>
                  <a:gd name="T8" fmla="*/ 0 w 66"/>
                  <a:gd name="T9" fmla="*/ 1 h 62"/>
                  <a:gd name="T10" fmla="*/ 0 w 66"/>
                  <a:gd name="T11" fmla="*/ 1 h 62"/>
                  <a:gd name="T12" fmla="*/ 0 w 66"/>
                  <a:gd name="T13" fmla="*/ 1 h 62"/>
                  <a:gd name="T14" fmla="*/ 0 w 66"/>
                  <a:gd name="T15" fmla="*/ 1 h 62"/>
                  <a:gd name="T16" fmla="*/ 0 w 66"/>
                  <a:gd name="T17" fmla="*/ 1 h 62"/>
                  <a:gd name="T18" fmla="*/ 0 w 66"/>
                  <a:gd name="T19" fmla="*/ 0 h 62"/>
                  <a:gd name="T20" fmla="*/ 0 w 66"/>
                  <a:gd name="T21" fmla="*/ 1 h 62"/>
                  <a:gd name="T22" fmla="*/ 0 w 66"/>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 h="62">
                    <a:moveTo>
                      <a:pt x="23" y="11"/>
                    </a:moveTo>
                    <a:lnTo>
                      <a:pt x="8" y="38"/>
                    </a:lnTo>
                    <a:lnTo>
                      <a:pt x="0" y="62"/>
                    </a:lnTo>
                    <a:lnTo>
                      <a:pt x="2" y="62"/>
                    </a:lnTo>
                    <a:lnTo>
                      <a:pt x="4" y="62"/>
                    </a:lnTo>
                    <a:lnTo>
                      <a:pt x="33" y="60"/>
                    </a:lnTo>
                    <a:lnTo>
                      <a:pt x="37" y="48"/>
                    </a:lnTo>
                    <a:lnTo>
                      <a:pt x="56" y="50"/>
                    </a:lnTo>
                    <a:lnTo>
                      <a:pt x="66" y="46"/>
                    </a:lnTo>
                    <a:lnTo>
                      <a:pt x="53" y="0"/>
                    </a:lnTo>
                    <a:lnTo>
                      <a:pt x="33" y="11"/>
                    </a:lnTo>
                    <a:lnTo>
                      <a:pt x="23" y="1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36" name="Freeform 54"/>
              <p:cNvSpPr>
                <a:spLocks/>
              </p:cNvSpPr>
              <p:nvPr/>
            </p:nvSpPr>
            <p:spPr bwMode="auto">
              <a:xfrm>
                <a:off x="3473" y="1955"/>
                <a:ext cx="0" cy="5"/>
              </a:xfrm>
              <a:custGeom>
                <a:avLst/>
                <a:gdLst>
                  <a:gd name="T0" fmla="*/ 0 w 2"/>
                  <a:gd name="T1" fmla="*/ 0 h 10"/>
                  <a:gd name="T2" fmla="*/ 0 w 2"/>
                  <a:gd name="T3" fmla="*/ 1 h 10"/>
                  <a:gd name="T4" fmla="*/ 1 w 2"/>
                  <a:gd name="T5" fmla="*/ 1 h 10"/>
                  <a:gd name="T6" fmla="*/ 0 w 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0">
                    <a:moveTo>
                      <a:pt x="0" y="0"/>
                    </a:moveTo>
                    <a:lnTo>
                      <a:pt x="0" y="10"/>
                    </a:lnTo>
                    <a:lnTo>
                      <a:pt x="2" y="4"/>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37" name="Freeform 55"/>
              <p:cNvSpPr>
                <a:spLocks/>
              </p:cNvSpPr>
              <p:nvPr/>
            </p:nvSpPr>
            <p:spPr bwMode="auto">
              <a:xfrm>
                <a:off x="2909" y="2007"/>
                <a:ext cx="161" cy="310"/>
              </a:xfrm>
              <a:custGeom>
                <a:avLst/>
                <a:gdLst>
                  <a:gd name="T0" fmla="*/ 0 w 345"/>
                  <a:gd name="T1" fmla="*/ 1 h 607"/>
                  <a:gd name="T2" fmla="*/ 0 w 345"/>
                  <a:gd name="T3" fmla="*/ 1 h 607"/>
                  <a:gd name="T4" fmla="*/ 0 w 345"/>
                  <a:gd name="T5" fmla="*/ 1 h 607"/>
                  <a:gd name="T6" fmla="*/ 0 w 345"/>
                  <a:gd name="T7" fmla="*/ 1 h 607"/>
                  <a:gd name="T8" fmla="*/ 0 w 345"/>
                  <a:gd name="T9" fmla="*/ 1 h 607"/>
                  <a:gd name="T10" fmla="*/ 0 w 345"/>
                  <a:gd name="T11" fmla="*/ 1 h 607"/>
                  <a:gd name="T12" fmla="*/ 0 w 345"/>
                  <a:gd name="T13" fmla="*/ 1 h 607"/>
                  <a:gd name="T14" fmla="*/ 0 w 345"/>
                  <a:gd name="T15" fmla="*/ 1 h 607"/>
                  <a:gd name="T16" fmla="*/ 0 w 345"/>
                  <a:gd name="T17" fmla="*/ 0 h 607"/>
                  <a:gd name="T18" fmla="*/ 0 w 345"/>
                  <a:gd name="T19" fmla="*/ 1 h 607"/>
                  <a:gd name="T20" fmla="*/ 0 w 345"/>
                  <a:gd name="T21" fmla="*/ 1 h 607"/>
                  <a:gd name="T22" fmla="*/ 0 w 345"/>
                  <a:gd name="T23" fmla="*/ 1 h 607"/>
                  <a:gd name="T24" fmla="*/ 0 w 345"/>
                  <a:gd name="T25" fmla="*/ 1 h 607"/>
                  <a:gd name="T26" fmla="*/ 0 w 345"/>
                  <a:gd name="T27" fmla="*/ 1 h 607"/>
                  <a:gd name="T28" fmla="*/ 0 w 345"/>
                  <a:gd name="T29" fmla="*/ 1 h 607"/>
                  <a:gd name="T30" fmla="*/ 0 w 345"/>
                  <a:gd name="T31" fmla="*/ 1 h 607"/>
                  <a:gd name="T32" fmla="*/ 0 w 345"/>
                  <a:gd name="T33" fmla="*/ 1 h 607"/>
                  <a:gd name="T34" fmla="*/ 0 w 345"/>
                  <a:gd name="T35" fmla="*/ 1 h 607"/>
                  <a:gd name="T36" fmla="*/ 0 w 345"/>
                  <a:gd name="T37" fmla="*/ 1 h 607"/>
                  <a:gd name="T38" fmla="*/ 0 w 345"/>
                  <a:gd name="T39" fmla="*/ 1 h 607"/>
                  <a:gd name="T40" fmla="*/ 0 w 345"/>
                  <a:gd name="T41" fmla="*/ 1 h 607"/>
                  <a:gd name="T42" fmla="*/ 0 w 345"/>
                  <a:gd name="T43" fmla="*/ 1 h 607"/>
                  <a:gd name="T44" fmla="*/ 0 w 345"/>
                  <a:gd name="T45" fmla="*/ 1 h 607"/>
                  <a:gd name="T46" fmla="*/ 0 w 345"/>
                  <a:gd name="T47" fmla="*/ 1 h 607"/>
                  <a:gd name="T48" fmla="*/ 0 w 345"/>
                  <a:gd name="T49" fmla="*/ 1 h 607"/>
                  <a:gd name="T50" fmla="*/ 0 w 345"/>
                  <a:gd name="T51" fmla="*/ 1 h 607"/>
                  <a:gd name="T52" fmla="*/ 0 w 345"/>
                  <a:gd name="T53" fmla="*/ 1 h 607"/>
                  <a:gd name="T54" fmla="*/ 0 w 345"/>
                  <a:gd name="T55" fmla="*/ 1 h 607"/>
                  <a:gd name="T56" fmla="*/ 0 w 345"/>
                  <a:gd name="T57" fmla="*/ 1 h 607"/>
                  <a:gd name="T58" fmla="*/ 0 w 345"/>
                  <a:gd name="T59" fmla="*/ 1 h 607"/>
                  <a:gd name="T60" fmla="*/ 0 w 345"/>
                  <a:gd name="T61" fmla="*/ 1 h 607"/>
                  <a:gd name="T62" fmla="*/ 0 w 345"/>
                  <a:gd name="T63" fmla="*/ 1 h 607"/>
                  <a:gd name="T64" fmla="*/ 0 w 345"/>
                  <a:gd name="T65" fmla="*/ 1 h 607"/>
                  <a:gd name="T66" fmla="*/ 0 w 345"/>
                  <a:gd name="T67" fmla="*/ 1 h 607"/>
                  <a:gd name="T68" fmla="*/ 0 w 345"/>
                  <a:gd name="T69" fmla="*/ 1 h 607"/>
                  <a:gd name="T70" fmla="*/ 0 w 345"/>
                  <a:gd name="T71" fmla="*/ 1 h 607"/>
                  <a:gd name="T72" fmla="*/ 0 w 345"/>
                  <a:gd name="T73" fmla="*/ 1 h 607"/>
                  <a:gd name="T74" fmla="*/ 0 w 345"/>
                  <a:gd name="T75" fmla="*/ 1 h 607"/>
                  <a:gd name="T76" fmla="*/ 0 w 345"/>
                  <a:gd name="T77" fmla="*/ 1 h 607"/>
                  <a:gd name="T78" fmla="*/ 0 w 345"/>
                  <a:gd name="T79" fmla="*/ 1 h 607"/>
                  <a:gd name="T80" fmla="*/ 0 w 345"/>
                  <a:gd name="T81" fmla="*/ 1 h 607"/>
                  <a:gd name="T82" fmla="*/ 0 w 345"/>
                  <a:gd name="T83" fmla="*/ 1 h 607"/>
                  <a:gd name="T84" fmla="*/ 0 w 345"/>
                  <a:gd name="T85" fmla="*/ 1 h 607"/>
                  <a:gd name="T86" fmla="*/ 0 w 345"/>
                  <a:gd name="T87" fmla="*/ 1 h 607"/>
                  <a:gd name="T88" fmla="*/ 0 w 345"/>
                  <a:gd name="T89" fmla="*/ 1 h 607"/>
                  <a:gd name="T90" fmla="*/ 0 w 345"/>
                  <a:gd name="T91" fmla="*/ 1 h 607"/>
                  <a:gd name="T92" fmla="*/ 0 w 345"/>
                  <a:gd name="T93" fmla="*/ 1 h 607"/>
                  <a:gd name="T94" fmla="*/ 0 w 345"/>
                  <a:gd name="T95" fmla="*/ 1 h 607"/>
                  <a:gd name="T96" fmla="*/ 0 w 345"/>
                  <a:gd name="T97" fmla="*/ 1 h 607"/>
                  <a:gd name="T98" fmla="*/ 0 w 345"/>
                  <a:gd name="T99" fmla="*/ 1 h 607"/>
                  <a:gd name="T100" fmla="*/ 0 w 345"/>
                  <a:gd name="T101" fmla="*/ 1 h 607"/>
                  <a:gd name="T102" fmla="*/ 0 w 345"/>
                  <a:gd name="T103" fmla="*/ 1 h 607"/>
                  <a:gd name="T104" fmla="*/ 0 w 345"/>
                  <a:gd name="T105" fmla="*/ 1 h 607"/>
                  <a:gd name="T106" fmla="*/ 0 w 345"/>
                  <a:gd name="T107" fmla="*/ 1 h 607"/>
                  <a:gd name="T108" fmla="*/ 0 w 345"/>
                  <a:gd name="T109" fmla="*/ 1 h 607"/>
                  <a:gd name="T110" fmla="*/ 0 w 345"/>
                  <a:gd name="T111" fmla="*/ 1 h 607"/>
                  <a:gd name="T112" fmla="*/ 0 w 345"/>
                  <a:gd name="T113" fmla="*/ 1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5" h="607">
                    <a:moveTo>
                      <a:pt x="339" y="151"/>
                    </a:moveTo>
                    <a:lnTo>
                      <a:pt x="306" y="132"/>
                    </a:lnTo>
                    <a:lnTo>
                      <a:pt x="271" y="115"/>
                    </a:lnTo>
                    <a:lnTo>
                      <a:pt x="238" y="95"/>
                    </a:lnTo>
                    <a:lnTo>
                      <a:pt x="205" y="76"/>
                    </a:lnTo>
                    <a:lnTo>
                      <a:pt x="170" y="56"/>
                    </a:lnTo>
                    <a:lnTo>
                      <a:pt x="137" y="37"/>
                    </a:lnTo>
                    <a:lnTo>
                      <a:pt x="104" y="20"/>
                    </a:lnTo>
                    <a:lnTo>
                      <a:pt x="71" y="0"/>
                    </a:lnTo>
                    <a:lnTo>
                      <a:pt x="38" y="20"/>
                    </a:lnTo>
                    <a:lnTo>
                      <a:pt x="42" y="47"/>
                    </a:lnTo>
                    <a:lnTo>
                      <a:pt x="46" y="76"/>
                    </a:lnTo>
                    <a:lnTo>
                      <a:pt x="73" y="120"/>
                    </a:lnTo>
                    <a:lnTo>
                      <a:pt x="66" y="136"/>
                    </a:lnTo>
                    <a:lnTo>
                      <a:pt x="64" y="165"/>
                    </a:lnTo>
                    <a:lnTo>
                      <a:pt x="64" y="192"/>
                    </a:lnTo>
                    <a:lnTo>
                      <a:pt x="62" y="221"/>
                    </a:lnTo>
                    <a:lnTo>
                      <a:pt x="60" y="250"/>
                    </a:lnTo>
                    <a:lnTo>
                      <a:pt x="44" y="274"/>
                    </a:lnTo>
                    <a:lnTo>
                      <a:pt x="29" y="297"/>
                    </a:lnTo>
                    <a:lnTo>
                      <a:pt x="15" y="318"/>
                    </a:lnTo>
                    <a:lnTo>
                      <a:pt x="0" y="341"/>
                    </a:lnTo>
                    <a:lnTo>
                      <a:pt x="0" y="372"/>
                    </a:lnTo>
                    <a:lnTo>
                      <a:pt x="15" y="396"/>
                    </a:lnTo>
                    <a:lnTo>
                      <a:pt x="29" y="396"/>
                    </a:lnTo>
                    <a:lnTo>
                      <a:pt x="44" y="433"/>
                    </a:lnTo>
                    <a:lnTo>
                      <a:pt x="48" y="475"/>
                    </a:lnTo>
                    <a:lnTo>
                      <a:pt x="71" y="514"/>
                    </a:lnTo>
                    <a:lnTo>
                      <a:pt x="33" y="514"/>
                    </a:lnTo>
                    <a:lnTo>
                      <a:pt x="15" y="524"/>
                    </a:lnTo>
                    <a:lnTo>
                      <a:pt x="44" y="559"/>
                    </a:lnTo>
                    <a:lnTo>
                      <a:pt x="66" y="607"/>
                    </a:lnTo>
                    <a:lnTo>
                      <a:pt x="97" y="597"/>
                    </a:lnTo>
                    <a:lnTo>
                      <a:pt x="104" y="601"/>
                    </a:lnTo>
                    <a:lnTo>
                      <a:pt x="122" y="599"/>
                    </a:lnTo>
                    <a:lnTo>
                      <a:pt x="168" y="588"/>
                    </a:lnTo>
                    <a:lnTo>
                      <a:pt x="184" y="570"/>
                    </a:lnTo>
                    <a:lnTo>
                      <a:pt x="178" y="557"/>
                    </a:lnTo>
                    <a:lnTo>
                      <a:pt x="226" y="547"/>
                    </a:lnTo>
                    <a:lnTo>
                      <a:pt x="254" y="518"/>
                    </a:lnTo>
                    <a:lnTo>
                      <a:pt x="279" y="487"/>
                    </a:lnTo>
                    <a:lnTo>
                      <a:pt x="310" y="479"/>
                    </a:lnTo>
                    <a:lnTo>
                      <a:pt x="308" y="458"/>
                    </a:lnTo>
                    <a:lnTo>
                      <a:pt x="302" y="436"/>
                    </a:lnTo>
                    <a:lnTo>
                      <a:pt x="286" y="409"/>
                    </a:lnTo>
                    <a:lnTo>
                      <a:pt x="275" y="407"/>
                    </a:lnTo>
                    <a:lnTo>
                      <a:pt x="286" y="378"/>
                    </a:lnTo>
                    <a:lnTo>
                      <a:pt x="290" y="361"/>
                    </a:lnTo>
                    <a:lnTo>
                      <a:pt x="294" y="351"/>
                    </a:lnTo>
                    <a:lnTo>
                      <a:pt x="294" y="338"/>
                    </a:lnTo>
                    <a:lnTo>
                      <a:pt x="310" y="307"/>
                    </a:lnTo>
                    <a:lnTo>
                      <a:pt x="321" y="297"/>
                    </a:lnTo>
                    <a:lnTo>
                      <a:pt x="345" y="297"/>
                    </a:lnTo>
                    <a:lnTo>
                      <a:pt x="343" y="260"/>
                    </a:lnTo>
                    <a:lnTo>
                      <a:pt x="341" y="225"/>
                    </a:lnTo>
                    <a:lnTo>
                      <a:pt x="341" y="188"/>
                    </a:lnTo>
                    <a:lnTo>
                      <a:pt x="339" y="15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38" name="Freeform 56"/>
              <p:cNvSpPr>
                <a:spLocks/>
              </p:cNvSpPr>
              <p:nvPr/>
            </p:nvSpPr>
            <p:spPr bwMode="auto">
              <a:xfrm>
                <a:off x="3155" y="2510"/>
                <a:ext cx="27" cy="40"/>
              </a:xfrm>
              <a:custGeom>
                <a:avLst/>
                <a:gdLst>
                  <a:gd name="T0" fmla="*/ 0 w 60"/>
                  <a:gd name="T1" fmla="*/ 1 h 80"/>
                  <a:gd name="T2" fmla="*/ 0 w 60"/>
                  <a:gd name="T3" fmla="*/ 1 h 80"/>
                  <a:gd name="T4" fmla="*/ 0 w 60"/>
                  <a:gd name="T5" fmla="*/ 0 h 80"/>
                  <a:gd name="T6" fmla="*/ 0 w 60"/>
                  <a:gd name="T7" fmla="*/ 1 h 80"/>
                  <a:gd name="T8" fmla="*/ 0 w 60"/>
                  <a:gd name="T9" fmla="*/ 1 h 80"/>
                  <a:gd name="T10" fmla="*/ 0 w 60"/>
                  <a:gd name="T11" fmla="*/ 1 h 80"/>
                  <a:gd name="T12" fmla="*/ 0 w 60"/>
                  <a:gd name="T13" fmla="*/ 1 h 80"/>
                  <a:gd name="T14" fmla="*/ 0 w 60"/>
                  <a:gd name="T15" fmla="*/ 1 h 80"/>
                  <a:gd name="T16" fmla="*/ 0 w 60"/>
                  <a:gd name="T17" fmla="*/ 1 h 80"/>
                  <a:gd name="T18" fmla="*/ 0 w 60"/>
                  <a:gd name="T19" fmla="*/ 1 h 80"/>
                  <a:gd name="T20" fmla="*/ 0 w 60"/>
                  <a:gd name="T21" fmla="*/ 1 h 80"/>
                  <a:gd name="T22" fmla="*/ 0 w 60"/>
                  <a:gd name="T23" fmla="*/ 1 h 80"/>
                  <a:gd name="T24" fmla="*/ 0 w 60"/>
                  <a:gd name="T25" fmla="*/ 1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80">
                    <a:moveTo>
                      <a:pt x="52" y="22"/>
                    </a:moveTo>
                    <a:lnTo>
                      <a:pt x="52" y="2"/>
                    </a:lnTo>
                    <a:lnTo>
                      <a:pt x="33" y="0"/>
                    </a:lnTo>
                    <a:lnTo>
                      <a:pt x="29" y="12"/>
                    </a:lnTo>
                    <a:lnTo>
                      <a:pt x="0" y="14"/>
                    </a:lnTo>
                    <a:lnTo>
                      <a:pt x="0" y="16"/>
                    </a:lnTo>
                    <a:lnTo>
                      <a:pt x="0" y="18"/>
                    </a:lnTo>
                    <a:lnTo>
                      <a:pt x="6" y="49"/>
                    </a:lnTo>
                    <a:lnTo>
                      <a:pt x="12" y="80"/>
                    </a:lnTo>
                    <a:lnTo>
                      <a:pt x="21" y="80"/>
                    </a:lnTo>
                    <a:lnTo>
                      <a:pt x="41" y="56"/>
                    </a:lnTo>
                    <a:lnTo>
                      <a:pt x="60" y="33"/>
                    </a:lnTo>
                    <a:lnTo>
                      <a:pt x="52" y="2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39" name="Freeform 57"/>
              <p:cNvSpPr>
                <a:spLocks/>
              </p:cNvSpPr>
              <p:nvPr/>
            </p:nvSpPr>
            <p:spPr bwMode="auto">
              <a:xfrm>
                <a:off x="2871" y="2395"/>
                <a:ext cx="118" cy="166"/>
              </a:xfrm>
              <a:custGeom>
                <a:avLst/>
                <a:gdLst>
                  <a:gd name="T0" fmla="*/ 0 w 252"/>
                  <a:gd name="T1" fmla="*/ 1 h 326"/>
                  <a:gd name="T2" fmla="*/ 0 w 252"/>
                  <a:gd name="T3" fmla="*/ 1 h 326"/>
                  <a:gd name="T4" fmla="*/ 0 w 252"/>
                  <a:gd name="T5" fmla="*/ 1 h 326"/>
                  <a:gd name="T6" fmla="*/ 0 w 252"/>
                  <a:gd name="T7" fmla="*/ 1 h 326"/>
                  <a:gd name="T8" fmla="*/ 0 w 252"/>
                  <a:gd name="T9" fmla="*/ 1 h 326"/>
                  <a:gd name="T10" fmla="*/ 0 w 252"/>
                  <a:gd name="T11" fmla="*/ 1 h 326"/>
                  <a:gd name="T12" fmla="*/ 0 w 252"/>
                  <a:gd name="T13" fmla="*/ 1 h 326"/>
                  <a:gd name="T14" fmla="*/ 0 w 252"/>
                  <a:gd name="T15" fmla="*/ 1 h 326"/>
                  <a:gd name="T16" fmla="*/ 0 w 252"/>
                  <a:gd name="T17" fmla="*/ 1 h 326"/>
                  <a:gd name="T18" fmla="*/ 0 w 252"/>
                  <a:gd name="T19" fmla="*/ 1 h 326"/>
                  <a:gd name="T20" fmla="*/ 0 w 252"/>
                  <a:gd name="T21" fmla="*/ 1 h 326"/>
                  <a:gd name="T22" fmla="*/ 0 w 252"/>
                  <a:gd name="T23" fmla="*/ 1 h 326"/>
                  <a:gd name="T24" fmla="*/ 0 w 252"/>
                  <a:gd name="T25" fmla="*/ 1 h 326"/>
                  <a:gd name="T26" fmla="*/ 0 w 252"/>
                  <a:gd name="T27" fmla="*/ 1 h 326"/>
                  <a:gd name="T28" fmla="*/ 0 w 252"/>
                  <a:gd name="T29" fmla="*/ 1 h 326"/>
                  <a:gd name="T30" fmla="*/ 0 w 252"/>
                  <a:gd name="T31" fmla="*/ 1 h 326"/>
                  <a:gd name="T32" fmla="*/ 0 w 252"/>
                  <a:gd name="T33" fmla="*/ 1 h 326"/>
                  <a:gd name="T34" fmla="*/ 0 w 252"/>
                  <a:gd name="T35" fmla="*/ 1 h 326"/>
                  <a:gd name="T36" fmla="*/ 0 w 252"/>
                  <a:gd name="T37" fmla="*/ 1 h 326"/>
                  <a:gd name="T38" fmla="*/ 0 w 252"/>
                  <a:gd name="T39" fmla="*/ 1 h 326"/>
                  <a:gd name="T40" fmla="*/ 0 w 252"/>
                  <a:gd name="T41" fmla="*/ 1 h 326"/>
                  <a:gd name="T42" fmla="*/ 0 w 252"/>
                  <a:gd name="T43" fmla="*/ 1 h 326"/>
                  <a:gd name="T44" fmla="*/ 0 w 252"/>
                  <a:gd name="T45" fmla="*/ 1 h 326"/>
                  <a:gd name="T46" fmla="*/ 0 w 252"/>
                  <a:gd name="T47" fmla="*/ 1 h 326"/>
                  <a:gd name="T48" fmla="*/ 0 w 252"/>
                  <a:gd name="T49" fmla="*/ 1 h 326"/>
                  <a:gd name="T50" fmla="*/ 0 w 252"/>
                  <a:gd name="T51" fmla="*/ 1 h 326"/>
                  <a:gd name="T52" fmla="*/ 0 w 252"/>
                  <a:gd name="T53" fmla="*/ 1 h 326"/>
                  <a:gd name="T54" fmla="*/ 0 w 252"/>
                  <a:gd name="T55" fmla="*/ 0 h 326"/>
                  <a:gd name="T56" fmla="*/ 0 w 252"/>
                  <a:gd name="T57" fmla="*/ 1 h 326"/>
                  <a:gd name="T58" fmla="*/ 0 w 252"/>
                  <a:gd name="T59" fmla="*/ 1 h 326"/>
                  <a:gd name="T60" fmla="*/ 0 w 252"/>
                  <a:gd name="T61" fmla="*/ 1 h 326"/>
                  <a:gd name="T62" fmla="*/ 0 w 252"/>
                  <a:gd name="T63" fmla="*/ 1 h 326"/>
                  <a:gd name="T64" fmla="*/ 0 w 252"/>
                  <a:gd name="T65" fmla="*/ 1 h 326"/>
                  <a:gd name="T66" fmla="*/ 0 w 252"/>
                  <a:gd name="T67" fmla="*/ 1 h 326"/>
                  <a:gd name="T68" fmla="*/ 0 w 252"/>
                  <a:gd name="T69" fmla="*/ 1 h 326"/>
                  <a:gd name="T70" fmla="*/ 0 w 252"/>
                  <a:gd name="T71" fmla="*/ 1 h 326"/>
                  <a:gd name="T72" fmla="*/ 0 w 252"/>
                  <a:gd name="T73" fmla="*/ 1 h 326"/>
                  <a:gd name="T74" fmla="*/ 0 w 252"/>
                  <a:gd name="T75" fmla="*/ 1 h 326"/>
                  <a:gd name="T76" fmla="*/ 0 w 252"/>
                  <a:gd name="T77" fmla="*/ 1 h 326"/>
                  <a:gd name="T78" fmla="*/ 0 w 252"/>
                  <a:gd name="T79" fmla="*/ 1 h 326"/>
                  <a:gd name="T80" fmla="*/ 0 w 252"/>
                  <a:gd name="T81" fmla="*/ 1 h 326"/>
                  <a:gd name="T82" fmla="*/ 0 w 252"/>
                  <a:gd name="T83" fmla="*/ 1 h 326"/>
                  <a:gd name="T84" fmla="*/ 0 w 252"/>
                  <a:gd name="T85" fmla="*/ 1 h 326"/>
                  <a:gd name="T86" fmla="*/ 0 w 252"/>
                  <a:gd name="T87" fmla="*/ 1 h 326"/>
                  <a:gd name="T88" fmla="*/ 0 w 252"/>
                  <a:gd name="T89" fmla="*/ 1 h 3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2" h="326">
                    <a:moveTo>
                      <a:pt x="47" y="229"/>
                    </a:moveTo>
                    <a:lnTo>
                      <a:pt x="16" y="231"/>
                    </a:lnTo>
                    <a:lnTo>
                      <a:pt x="18" y="243"/>
                    </a:lnTo>
                    <a:lnTo>
                      <a:pt x="21" y="252"/>
                    </a:lnTo>
                    <a:lnTo>
                      <a:pt x="27" y="268"/>
                    </a:lnTo>
                    <a:lnTo>
                      <a:pt x="21" y="276"/>
                    </a:lnTo>
                    <a:lnTo>
                      <a:pt x="12" y="270"/>
                    </a:lnTo>
                    <a:lnTo>
                      <a:pt x="0" y="287"/>
                    </a:lnTo>
                    <a:lnTo>
                      <a:pt x="29" y="326"/>
                    </a:lnTo>
                    <a:lnTo>
                      <a:pt x="52" y="307"/>
                    </a:lnTo>
                    <a:lnTo>
                      <a:pt x="66" y="312"/>
                    </a:lnTo>
                    <a:lnTo>
                      <a:pt x="83" y="318"/>
                    </a:lnTo>
                    <a:lnTo>
                      <a:pt x="91" y="307"/>
                    </a:lnTo>
                    <a:lnTo>
                      <a:pt x="113" y="305"/>
                    </a:lnTo>
                    <a:lnTo>
                      <a:pt x="116" y="322"/>
                    </a:lnTo>
                    <a:lnTo>
                      <a:pt x="142" y="297"/>
                    </a:lnTo>
                    <a:lnTo>
                      <a:pt x="167" y="272"/>
                    </a:lnTo>
                    <a:lnTo>
                      <a:pt x="171" y="243"/>
                    </a:lnTo>
                    <a:lnTo>
                      <a:pt x="177" y="214"/>
                    </a:lnTo>
                    <a:lnTo>
                      <a:pt x="200" y="183"/>
                    </a:lnTo>
                    <a:lnTo>
                      <a:pt x="223" y="152"/>
                    </a:lnTo>
                    <a:lnTo>
                      <a:pt x="227" y="122"/>
                    </a:lnTo>
                    <a:lnTo>
                      <a:pt x="233" y="93"/>
                    </a:lnTo>
                    <a:lnTo>
                      <a:pt x="237" y="64"/>
                    </a:lnTo>
                    <a:lnTo>
                      <a:pt x="242" y="37"/>
                    </a:lnTo>
                    <a:lnTo>
                      <a:pt x="252" y="4"/>
                    </a:lnTo>
                    <a:lnTo>
                      <a:pt x="225" y="2"/>
                    </a:lnTo>
                    <a:lnTo>
                      <a:pt x="200" y="0"/>
                    </a:lnTo>
                    <a:lnTo>
                      <a:pt x="180" y="12"/>
                    </a:lnTo>
                    <a:lnTo>
                      <a:pt x="171" y="51"/>
                    </a:lnTo>
                    <a:lnTo>
                      <a:pt x="163" y="68"/>
                    </a:lnTo>
                    <a:lnTo>
                      <a:pt x="134" y="62"/>
                    </a:lnTo>
                    <a:lnTo>
                      <a:pt x="107" y="55"/>
                    </a:lnTo>
                    <a:lnTo>
                      <a:pt x="72" y="53"/>
                    </a:lnTo>
                    <a:lnTo>
                      <a:pt x="70" y="89"/>
                    </a:lnTo>
                    <a:lnTo>
                      <a:pt x="107" y="86"/>
                    </a:lnTo>
                    <a:lnTo>
                      <a:pt x="109" y="113"/>
                    </a:lnTo>
                    <a:lnTo>
                      <a:pt x="93" y="134"/>
                    </a:lnTo>
                    <a:lnTo>
                      <a:pt x="113" y="167"/>
                    </a:lnTo>
                    <a:lnTo>
                      <a:pt x="105" y="219"/>
                    </a:lnTo>
                    <a:lnTo>
                      <a:pt x="93" y="229"/>
                    </a:lnTo>
                    <a:lnTo>
                      <a:pt x="87" y="219"/>
                    </a:lnTo>
                    <a:lnTo>
                      <a:pt x="68" y="227"/>
                    </a:lnTo>
                    <a:lnTo>
                      <a:pt x="49" y="206"/>
                    </a:lnTo>
                    <a:lnTo>
                      <a:pt x="47" y="22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40" name="Freeform 58"/>
              <p:cNvSpPr>
                <a:spLocks/>
              </p:cNvSpPr>
              <p:nvPr/>
            </p:nvSpPr>
            <p:spPr bwMode="auto">
              <a:xfrm>
                <a:off x="2607" y="2170"/>
                <a:ext cx="124" cy="109"/>
              </a:xfrm>
              <a:custGeom>
                <a:avLst/>
                <a:gdLst>
                  <a:gd name="T0" fmla="*/ 0 w 263"/>
                  <a:gd name="T1" fmla="*/ 1 h 213"/>
                  <a:gd name="T2" fmla="*/ 0 w 263"/>
                  <a:gd name="T3" fmla="*/ 1 h 213"/>
                  <a:gd name="T4" fmla="*/ 0 w 263"/>
                  <a:gd name="T5" fmla="*/ 1 h 213"/>
                  <a:gd name="T6" fmla="*/ 0 w 263"/>
                  <a:gd name="T7" fmla="*/ 1 h 213"/>
                  <a:gd name="T8" fmla="*/ 0 w 263"/>
                  <a:gd name="T9" fmla="*/ 1 h 213"/>
                  <a:gd name="T10" fmla="*/ 0 w 263"/>
                  <a:gd name="T11" fmla="*/ 1 h 213"/>
                  <a:gd name="T12" fmla="*/ 0 w 263"/>
                  <a:gd name="T13" fmla="*/ 1 h 213"/>
                  <a:gd name="T14" fmla="*/ 0 w 263"/>
                  <a:gd name="T15" fmla="*/ 1 h 213"/>
                  <a:gd name="T16" fmla="*/ 0 w 263"/>
                  <a:gd name="T17" fmla="*/ 1 h 213"/>
                  <a:gd name="T18" fmla="*/ 0 w 263"/>
                  <a:gd name="T19" fmla="*/ 1 h 213"/>
                  <a:gd name="T20" fmla="*/ 0 w 263"/>
                  <a:gd name="T21" fmla="*/ 1 h 213"/>
                  <a:gd name="T22" fmla="*/ 0 w 263"/>
                  <a:gd name="T23" fmla="*/ 1 h 213"/>
                  <a:gd name="T24" fmla="*/ 0 w 263"/>
                  <a:gd name="T25" fmla="*/ 1 h 213"/>
                  <a:gd name="T26" fmla="*/ 0 w 263"/>
                  <a:gd name="T27" fmla="*/ 1 h 213"/>
                  <a:gd name="T28" fmla="*/ 0 w 263"/>
                  <a:gd name="T29" fmla="*/ 1 h 213"/>
                  <a:gd name="T30" fmla="*/ 0 w 263"/>
                  <a:gd name="T31" fmla="*/ 1 h 213"/>
                  <a:gd name="T32" fmla="*/ 0 w 263"/>
                  <a:gd name="T33" fmla="*/ 1 h 213"/>
                  <a:gd name="T34" fmla="*/ 0 w 263"/>
                  <a:gd name="T35" fmla="*/ 1 h 213"/>
                  <a:gd name="T36" fmla="*/ 0 w 263"/>
                  <a:gd name="T37" fmla="*/ 1 h 213"/>
                  <a:gd name="T38" fmla="*/ 0 w 263"/>
                  <a:gd name="T39" fmla="*/ 1 h 213"/>
                  <a:gd name="T40" fmla="*/ 0 w 263"/>
                  <a:gd name="T41" fmla="*/ 1 h 213"/>
                  <a:gd name="T42" fmla="*/ 0 w 263"/>
                  <a:gd name="T43" fmla="*/ 1 h 213"/>
                  <a:gd name="T44" fmla="*/ 0 w 263"/>
                  <a:gd name="T45" fmla="*/ 1 h 213"/>
                  <a:gd name="T46" fmla="*/ 0 w 263"/>
                  <a:gd name="T47" fmla="*/ 0 h 213"/>
                  <a:gd name="T48" fmla="*/ 0 w 263"/>
                  <a:gd name="T49" fmla="*/ 1 h 213"/>
                  <a:gd name="T50" fmla="*/ 0 w 263"/>
                  <a:gd name="T51" fmla="*/ 1 h 213"/>
                  <a:gd name="T52" fmla="*/ 0 w 263"/>
                  <a:gd name="T53" fmla="*/ 1 h 213"/>
                  <a:gd name="T54" fmla="*/ 0 w 263"/>
                  <a:gd name="T55" fmla="*/ 1 h 213"/>
                  <a:gd name="T56" fmla="*/ 0 w 263"/>
                  <a:gd name="T57" fmla="*/ 1 h 213"/>
                  <a:gd name="T58" fmla="*/ 0 w 263"/>
                  <a:gd name="T59" fmla="*/ 1 h 213"/>
                  <a:gd name="T60" fmla="*/ 0 w 263"/>
                  <a:gd name="T61" fmla="*/ 1 h 213"/>
                  <a:gd name="T62" fmla="*/ 0 w 263"/>
                  <a:gd name="T63" fmla="*/ 1 h 213"/>
                  <a:gd name="T64" fmla="*/ 0 w 263"/>
                  <a:gd name="T65" fmla="*/ 1 h 213"/>
                  <a:gd name="T66" fmla="*/ 0 w 263"/>
                  <a:gd name="T67" fmla="*/ 1 h 213"/>
                  <a:gd name="T68" fmla="*/ 0 w 263"/>
                  <a:gd name="T69" fmla="*/ 1 h 213"/>
                  <a:gd name="T70" fmla="*/ 0 w 263"/>
                  <a:gd name="T71" fmla="*/ 1 h 213"/>
                  <a:gd name="T72" fmla="*/ 0 w 263"/>
                  <a:gd name="T73" fmla="*/ 1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3" h="213">
                    <a:moveTo>
                      <a:pt x="217" y="155"/>
                    </a:moveTo>
                    <a:lnTo>
                      <a:pt x="205" y="155"/>
                    </a:lnTo>
                    <a:lnTo>
                      <a:pt x="178" y="149"/>
                    </a:lnTo>
                    <a:lnTo>
                      <a:pt x="170" y="153"/>
                    </a:lnTo>
                    <a:lnTo>
                      <a:pt x="130" y="153"/>
                    </a:lnTo>
                    <a:lnTo>
                      <a:pt x="89" y="155"/>
                    </a:lnTo>
                    <a:lnTo>
                      <a:pt x="91" y="184"/>
                    </a:lnTo>
                    <a:lnTo>
                      <a:pt x="95" y="213"/>
                    </a:lnTo>
                    <a:lnTo>
                      <a:pt x="64" y="196"/>
                    </a:lnTo>
                    <a:lnTo>
                      <a:pt x="33" y="206"/>
                    </a:lnTo>
                    <a:lnTo>
                      <a:pt x="13" y="182"/>
                    </a:lnTo>
                    <a:lnTo>
                      <a:pt x="0" y="177"/>
                    </a:lnTo>
                    <a:lnTo>
                      <a:pt x="8" y="126"/>
                    </a:lnTo>
                    <a:lnTo>
                      <a:pt x="17" y="118"/>
                    </a:lnTo>
                    <a:lnTo>
                      <a:pt x="37" y="101"/>
                    </a:lnTo>
                    <a:lnTo>
                      <a:pt x="42" y="85"/>
                    </a:lnTo>
                    <a:lnTo>
                      <a:pt x="48" y="64"/>
                    </a:lnTo>
                    <a:lnTo>
                      <a:pt x="70" y="72"/>
                    </a:lnTo>
                    <a:lnTo>
                      <a:pt x="75" y="58"/>
                    </a:lnTo>
                    <a:lnTo>
                      <a:pt x="81" y="54"/>
                    </a:lnTo>
                    <a:lnTo>
                      <a:pt x="95" y="37"/>
                    </a:lnTo>
                    <a:lnTo>
                      <a:pt x="114" y="35"/>
                    </a:lnTo>
                    <a:lnTo>
                      <a:pt x="118" y="21"/>
                    </a:lnTo>
                    <a:lnTo>
                      <a:pt x="161" y="0"/>
                    </a:lnTo>
                    <a:lnTo>
                      <a:pt x="192" y="4"/>
                    </a:lnTo>
                    <a:lnTo>
                      <a:pt x="196" y="37"/>
                    </a:lnTo>
                    <a:lnTo>
                      <a:pt x="223" y="64"/>
                    </a:lnTo>
                    <a:lnTo>
                      <a:pt x="217" y="66"/>
                    </a:lnTo>
                    <a:lnTo>
                      <a:pt x="217" y="78"/>
                    </a:lnTo>
                    <a:lnTo>
                      <a:pt x="236" y="93"/>
                    </a:lnTo>
                    <a:lnTo>
                      <a:pt x="248" y="91"/>
                    </a:lnTo>
                    <a:lnTo>
                      <a:pt x="256" y="103"/>
                    </a:lnTo>
                    <a:lnTo>
                      <a:pt x="263" y="120"/>
                    </a:lnTo>
                    <a:lnTo>
                      <a:pt x="263" y="122"/>
                    </a:lnTo>
                    <a:lnTo>
                      <a:pt x="263" y="126"/>
                    </a:lnTo>
                    <a:lnTo>
                      <a:pt x="238" y="142"/>
                    </a:lnTo>
                    <a:lnTo>
                      <a:pt x="217" y="15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41" name="Freeform 59"/>
              <p:cNvSpPr>
                <a:spLocks/>
              </p:cNvSpPr>
              <p:nvPr/>
            </p:nvSpPr>
            <p:spPr bwMode="auto">
              <a:xfrm>
                <a:off x="2828" y="2208"/>
                <a:ext cx="123" cy="221"/>
              </a:xfrm>
              <a:custGeom>
                <a:avLst/>
                <a:gdLst>
                  <a:gd name="T0" fmla="*/ 0 w 260"/>
                  <a:gd name="T1" fmla="*/ 1 h 430"/>
                  <a:gd name="T2" fmla="*/ 0 w 260"/>
                  <a:gd name="T3" fmla="*/ 1 h 430"/>
                  <a:gd name="T4" fmla="*/ 0 w 260"/>
                  <a:gd name="T5" fmla="*/ 1 h 430"/>
                  <a:gd name="T6" fmla="*/ 0 w 260"/>
                  <a:gd name="T7" fmla="*/ 1 h 430"/>
                  <a:gd name="T8" fmla="*/ 0 w 260"/>
                  <a:gd name="T9" fmla="*/ 1 h 430"/>
                  <a:gd name="T10" fmla="*/ 0 w 260"/>
                  <a:gd name="T11" fmla="*/ 1 h 430"/>
                  <a:gd name="T12" fmla="*/ 0 w 260"/>
                  <a:gd name="T13" fmla="*/ 1 h 430"/>
                  <a:gd name="T14" fmla="*/ 0 w 260"/>
                  <a:gd name="T15" fmla="*/ 1 h 430"/>
                  <a:gd name="T16" fmla="*/ 0 w 260"/>
                  <a:gd name="T17" fmla="*/ 1 h 430"/>
                  <a:gd name="T18" fmla="*/ 0 w 260"/>
                  <a:gd name="T19" fmla="*/ 1 h 430"/>
                  <a:gd name="T20" fmla="*/ 0 w 260"/>
                  <a:gd name="T21" fmla="*/ 1 h 430"/>
                  <a:gd name="T22" fmla="*/ 0 w 260"/>
                  <a:gd name="T23" fmla="*/ 1 h 430"/>
                  <a:gd name="T24" fmla="*/ 0 w 260"/>
                  <a:gd name="T25" fmla="*/ 1 h 430"/>
                  <a:gd name="T26" fmla="*/ 0 w 260"/>
                  <a:gd name="T27" fmla="*/ 1 h 430"/>
                  <a:gd name="T28" fmla="*/ 0 w 260"/>
                  <a:gd name="T29" fmla="*/ 1 h 430"/>
                  <a:gd name="T30" fmla="*/ 0 w 260"/>
                  <a:gd name="T31" fmla="*/ 1 h 430"/>
                  <a:gd name="T32" fmla="*/ 0 w 260"/>
                  <a:gd name="T33" fmla="*/ 1 h 430"/>
                  <a:gd name="T34" fmla="*/ 0 w 260"/>
                  <a:gd name="T35" fmla="*/ 1 h 430"/>
                  <a:gd name="T36" fmla="*/ 0 w 260"/>
                  <a:gd name="T37" fmla="*/ 1 h 430"/>
                  <a:gd name="T38" fmla="*/ 0 w 260"/>
                  <a:gd name="T39" fmla="*/ 1 h 430"/>
                  <a:gd name="T40" fmla="*/ 0 w 260"/>
                  <a:gd name="T41" fmla="*/ 1 h 430"/>
                  <a:gd name="T42" fmla="*/ 0 w 260"/>
                  <a:gd name="T43" fmla="*/ 1 h 430"/>
                  <a:gd name="T44" fmla="*/ 0 w 260"/>
                  <a:gd name="T45" fmla="*/ 1 h 430"/>
                  <a:gd name="T46" fmla="*/ 0 w 260"/>
                  <a:gd name="T47" fmla="*/ 1 h 430"/>
                  <a:gd name="T48" fmla="*/ 0 w 260"/>
                  <a:gd name="T49" fmla="*/ 1 h 430"/>
                  <a:gd name="T50" fmla="*/ 0 w 260"/>
                  <a:gd name="T51" fmla="*/ 1 h 430"/>
                  <a:gd name="T52" fmla="*/ 0 w 260"/>
                  <a:gd name="T53" fmla="*/ 1 h 430"/>
                  <a:gd name="T54" fmla="*/ 0 w 260"/>
                  <a:gd name="T55" fmla="*/ 1 h 430"/>
                  <a:gd name="T56" fmla="*/ 0 w 260"/>
                  <a:gd name="T57" fmla="*/ 1 h 430"/>
                  <a:gd name="T58" fmla="*/ 0 w 260"/>
                  <a:gd name="T59" fmla="*/ 1 h 430"/>
                  <a:gd name="T60" fmla="*/ 0 w 260"/>
                  <a:gd name="T61" fmla="*/ 1 h 430"/>
                  <a:gd name="T62" fmla="*/ 0 w 260"/>
                  <a:gd name="T63" fmla="*/ 1 h 430"/>
                  <a:gd name="T64" fmla="*/ 0 w 260"/>
                  <a:gd name="T65" fmla="*/ 1 h 430"/>
                  <a:gd name="T66" fmla="*/ 0 w 260"/>
                  <a:gd name="T67" fmla="*/ 1 h 430"/>
                  <a:gd name="T68" fmla="*/ 0 w 260"/>
                  <a:gd name="T69" fmla="*/ 1 h 430"/>
                  <a:gd name="T70" fmla="*/ 0 w 260"/>
                  <a:gd name="T71" fmla="*/ 1 h 430"/>
                  <a:gd name="T72" fmla="*/ 0 w 260"/>
                  <a:gd name="T73" fmla="*/ 1 h 430"/>
                  <a:gd name="T74" fmla="*/ 0 w 260"/>
                  <a:gd name="T75" fmla="*/ 1 h 430"/>
                  <a:gd name="T76" fmla="*/ 0 w 260"/>
                  <a:gd name="T77" fmla="*/ 1 h 430"/>
                  <a:gd name="T78" fmla="*/ 0 w 260"/>
                  <a:gd name="T79" fmla="*/ 1 h 430"/>
                  <a:gd name="T80" fmla="*/ 0 w 260"/>
                  <a:gd name="T81" fmla="*/ 0 h 430"/>
                  <a:gd name="T82" fmla="*/ 0 w 260"/>
                  <a:gd name="T83" fmla="*/ 0 h 430"/>
                  <a:gd name="T84" fmla="*/ 0 w 260"/>
                  <a:gd name="T85" fmla="*/ 1 h 430"/>
                  <a:gd name="T86" fmla="*/ 0 w 260"/>
                  <a:gd name="T87" fmla="*/ 1 h 430"/>
                  <a:gd name="T88" fmla="*/ 0 w 260"/>
                  <a:gd name="T89" fmla="*/ 1 h 4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0" h="430">
                    <a:moveTo>
                      <a:pt x="240" y="118"/>
                    </a:moveTo>
                    <a:lnTo>
                      <a:pt x="202" y="118"/>
                    </a:lnTo>
                    <a:lnTo>
                      <a:pt x="184" y="128"/>
                    </a:lnTo>
                    <a:lnTo>
                      <a:pt x="213" y="163"/>
                    </a:lnTo>
                    <a:lnTo>
                      <a:pt x="235" y="211"/>
                    </a:lnTo>
                    <a:lnTo>
                      <a:pt x="217" y="242"/>
                    </a:lnTo>
                    <a:lnTo>
                      <a:pt x="202" y="273"/>
                    </a:lnTo>
                    <a:lnTo>
                      <a:pt x="211" y="325"/>
                    </a:lnTo>
                    <a:lnTo>
                      <a:pt x="231" y="353"/>
                    </a:lnTo>
                    <a:lnTo>
                      <a:pt x="248" y="380"/>
                    </a:lnTo>
                    <a:lnTo>
                      <a:pt x="260" y="413"/>
                    </a:lnTo>
                    <a:lnTo>
                      <a:pt x="252" y="430"/>
                    </a:lnTo>
                    <a:lnTo>
                      <a:pt x="223" y="424"/>
                    </a:lnTo>
                    <a:lnTo>
                      <a:pt x="196" y="417"/>
                    </a:lnTo>
                    <a:lnTo>
                      <a:pt x="161" y="415"/>
                    </a:lnTo>
                    <a:lnTo>
                      <a:pt x="128" y="415"/>
                    </a:lnTo>
                    <a:lnTo>
                      <a:pt x="95" y="415"/>
                    </a:lnTo>
                    <a:lnTo>
                      <a:pt x="70" y="413"/>
                    </a:lnTo>
                    <a:lnTo>
                      <a:pt x="45" y="409"/>
                    </a:lnTo>
                    <a:lnTo>
                      <a:pt x="45" y="368"/>
                    </a:lnTo>
                    <a:lnTo>
                      <a:pt x="41" y="351"/>
                    </a:lnTo>
                    <a:lnTo>
                      <a:pt x="39" y="345"/>
                    </a:lnTo>
                    <a:lnTo>
                      <a:pt x="15" y="343"/>
                    </a:lnTo>
                    <a:lnTo>
                      <a:pt x="6" y="320"/>
                    </a:lnTo>
                    <a:lnTo>
                      <a:pt x="0" y="322"/>
                    </a:lnTo>
                    <a:lnTo>
                      <a:pt x="4" y="314"/>
                    </a:lnTo>
                    <a:lnTo>
                      <a:pt x="14" y="283"/>
                    </a:lnTo>
                    <a:lnTo>
                      <a:pt x="29" y="261"/>
                    </a:lnTo>
                    <a:lnTo>
                      <a:pt x="45" y="240"/>
                    </a:lnTo>
                    <a:lnTo>
                      <a:pt x="70" y="230"/>
                    </a:lnTo>
                    <a:lnTo>
                      <a:pt x="89" y="254"/>
                    </a:lnTo>
                    <a:lnTo>
                      <a:pt x="110" y="223"/>
                    </a:lnTo>
                    <a:lnTo>
                      <a:pt x="124" y="190"/>
                    </a:lnTo>
                    <a:lnTo>
                      <a:pt x="136" y="170"/>
                    </a:lnTo>
                    <a:lnTo>
                      <a:pt x="149" y="139"/>
                    </a:lnTo>
                    <a:lnTo>
                      <a:pt x="161" y="112"/>
                    </a:lnTo>
                    <a:lnTo>
                      <a:pt x="172" y="85"/>
                    </a:lnTo>
                    <a:lnTo>
                      <a:pt x="196" y="64"/>
                    </a:lnTo>
                    <a:lnTo>
                      <a:pt x="203" y="42"/>
                    </a:lnTo>
                    <a:lnTo>
                      <a:pt x="190" y="29"/>
                    </a:lnTo>
                    <a:lnTo>
                      <a:pt x="184" y="0"/>
                    </a:lnTo>
                    <a:lnTo>
                      <a:pt x="198" y="0"/>
                    </a:lnTo>
                    <a:lnTo>
                      <a:pt x="213" y="37"/>
                    </a:lnTo>
                    <a:lnTo>
                      <a:pt x="217" y="79"/>
                    </a:lnTo>
                    <a:lnTo>
                      <a:pt x="240" y="11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42" name="Freeform 60"/>
              <p:cNvSpPr>
                <a:spLocks/>
              </p:cNvSpPr>
              <p:nvPr/>
            </p:nvSpPr>
            <p:spPr bwMode="auto">
              <a:xfrm>
                <a:off x="2923" y="2252"/>
                <a:ext cx="206" cy="168"/>
              </a:xfrm>
              <a:custGeom>
                <a:avLst/>
                <a:gdLst>
                  <a:gd name="T0" fmla="*/ 0 w 434"/>
                  <a:gd name="T1" fmla="*/ 1 h 330"/>
                  <a:gd name="T2" fmla="*/ 0 w 434"/>
                  <a:gd name="T3" fmla="*/ 1 h 330"/>
                  <a:gd name="T4" fmla="*/ 0 w 434"/>
                  <a:gd name="T5" fmla="*/ 1 h 330"/>
                  <a:gd name="T6" fmla="*/ 0 w 434"/>
                  <a:gd name="T7" fmla="*/ 1 h 330"/>
                  <a:gd name="T8" fmla="*/ 0 w 434"/>
                  <a:gd name="T9" fmla="*/ 1 h 330"/>
                  <a:gd name="T10" fmla="*/ 0 w 434"/>
                  <a:gd name="T11" fmla="*/ 0 h 330"/>
                  <a:gd name="T12" fmla="*/ 0 w 434"/>
                  <a:gd name="T13" fmla="*/ 1 h 330"/>
                  <a:gd name="T14" fmla="*/ 0 w 434"/>
                  <a:gd name="T15" fmla="*/ 1 h 330"/>
                  <a:gd name="T16" fmla="*/ 0 w 434"/>
                  <a:gd name="T17" fmla="*/ 1 h 330"/>
                  <a:gd name="T18" fmla="*/ 0 w 434"/>
                  <a:gd name="T19" fmla="*/ 1 h 330"/>
                  <a:gd name="T20" fmla="*/ 0 w 434"/>
                  <a:gd name="T21" fmla="*/ 1 h 330"/>
                  <a:gd name="T22" fmla="*/ 0 w 434"/>
                  <a:gd name="T23" fmla="*/ 1 h 330"/>
                  <a:gd name="T24" fmla="*/ 0 w 434"/>
                  <a:gd name="T25" fmla="*/ 1 h 330"/>
                  <a:gd name="T26" fmla="*/ 0 w 434"/>
                  <a:gd name="T27" fmla="*/ 1 h 330"/>
                  <a:gd name="T28" fmla="*/ 0 w 434"/>
                  <a:gd name="T29" fmla="*/ 1 h 330"/>
                  <a:gd name="T30" fmla="*/ 0 w 434"/>
                  <a:gd name="T31" fmla="*/ 1 h 330"/>
                  <a:gd name="T32" fmla="*/ 0 w 434"/>
                  <a:gd name="T33" fmla="*/ 1 h 330"/>
                  <a:gd name="T34" fmla="*/ 0 w 434"/>
                  <a:gd name="T35" fmla="*/ 1 h 330"/>
                  <a:gd name="T36" fmla="*/ 0 w 434"/>
                  <a:gd name="T37" fmla="*/ 1 h 330"/>
                  <a:gd name="T38" fmla="*/ 0 w 434"/>
                  <a:gd name="T39" fmla="*/ 1 h 330"/>
                  <a:gd name="T40" fmla="*/ 0 w 434"/>
                  <a:gd name="T41" fmla="*/ 1 h 330"/>
                  <a:gd name="T42" fmla="*/ 0 w 434"/>
                  <a:gd name="T43" fmla="*/ 1 h 330"/>
                  <a:gd name="T44" fmla="*/ 0 w 434"/>
                  <a:gd name="T45" fmla="*/ 1 h 330"/>
                  <a:gd name="T46" fmla="*/ 0 w 434"/>
                  <a:gd name="T47" fmla="*/ 1 h 330"/>
                  <a:gd name="T48" fmla="*/ 0 w 434"/>
                  <a:gd name="T49" fmla="*/ 1 h 330"/>
                  <a:gd name="T50" fmla="*/ 0 w 434"/>
                  <a:gd name="T51" fmla="*/ 1 h 330"/>
                  <a:gd name="T52" fmla="*/ 0 w 434"/>
                  <a:gd name="T53" fmla="*/ 1 h 330"/>
                  <a:gd name="T54" fmla="*/ 0 w 434"/>
                  <a:gd name="T55" fmla="*/ 1 h 330"/>
                  <a:gd name="T56" fmla="*/ 0 w 434"/>
                  <a:gd name="T57" fmla="*/ 1 h 330"/>
                  <a:gd name="T58" fmla="*/ 0 w 434"/>
                  <a:gd name="T59" fmla="*/ 1 h 330"/>
                  <a:gd name="T60" fmla="*/ 0 w 434"/>
                  <a:gd name="T61" fmla="*/ 1 h 330"/>
                  <a:gd name="T62" fmla="*/ 0 w 434"/>
                  <a:gd name="T63" fmla="*/ 1 h 330"/>
                  <a:gd name="T64" fmla="*/ 0 w 434"/>
                  <a:gd name="T65" fmla="*/ 1 h 330"/>
                  <a:gd name="T66" fmla="*/ 0 w 434"/>
                  <a:gd name="T67" fmla="*/ 1 h 330"/>
                  <a:gd name="T68" fmla="*/ 0 w 434"/>
                  <a:gd name="T69" fmla="*/ 1 h 330"/>
                  <a:gd name="T70" fmla="*/ 0 w 434"/>
                  <a:gd name="T71" fmla="*/ 1 h 330"/>
                  <a:gd name="T72" fmla="*/ 0 w 434"/>
                  <a:gd name="T73" fmla="*/ 1 h 330"/>
                  <a:gd name="T74" fmla="*/ 0 w 434"/>
                  <a:gd name="T75" fmla="*/ 1 h 330"/>
                  <a:gd name="T76" fmla="*/ 0 w 434"/>
                  <a:gd name="T77" fmla="*/ 1 h 330"/>
                  <a:gd name="T78" fmla="*/ 0 w 434"/>
                  <a:gd name="T79" fmla="*/ 1 h 330"/>
                  <a:gd name="T80" fmla="*/ 0 w 434"/>
                  <a:gd name="T81" fmla="*/ 1 h 330"/>
                  <a:gd name="T82" fmla="*/ 0 w 434"/>
                  <a:gd name="T83" fmla="*/ 1 h 330"/>
                  <a:gd name="T84" fmla="*/ 0 w 434"/>
                  <a:gd name="T85" fmla="*/ 1 h 330"/>
                  <a:gd name="T86" fmla="*/ 0 w 434"/>
                  <a:gd name="T87" fmla="*/ 1 h 330"/>
                  <a:gd name="T88" fmla="*/ 0 w 434"/>
                  <a:gd name="T89" fmla="*/ 1 h 3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4" h="330">
                    <a:moveTo>
                      <a:pt x="151" y="91"/>
                    </a:moveTo>
                    <a:lnTo>
                      <a:pt x="145" y="78"/>
                    </a:lnTo>
                    <a:lnTo>
                      <a:pt x="193" y="68"/>
                    </a:lnTo>
                    <a:lnTo>
                      <a:pt x="221" y="39"/>
                    </a:lnTo>
                    <a:lnTo>
                      <a:pt x="246" y="8"/>
                    </a:lnTo>
                    <a:lnTo>
                      <a:pt x="277" y="0"/>
                    </a:lnTo>
                    <a:lnTo>
                      <a:pt x="292" y="23"/>
                    </a:lnTo>
                    <a:lnTo>
                      <a:pt x="306" y="47"/>
                    </a:lnTo>
                    <a:lnTo>
                      <a:pt x="300" y="83"/>
                    </a:lnTo>
                    <a:lnTo>
                      <a:pt x="325" y="89"/>
                    </a:lnTo>
                    <a:lnTo>
                      <a:pt x="331" y="101"/>
                    </a:lnTo>
                    <a:lnTo>
                      <a:pt x="360" y="122"/>
                    </a:lnTo>
                    <a:lnTo>
                      <a:pt x="368" y="138"/>
                    </a:lnTo>
                    <a:lnTo>
                      <a:pt x="397" y="167"/>
                    </a:lnTo>
                    <a:lnTo>
                      <a:pt x="411" y="186"/>
                    </a:lnTo>
                    <a:lnTo>
                      <a:pt x="430" y="211"/>
                    </a:lnTo>
                    <a:lnTo>
                      <a:pt x="434" y="225"/>
                    </a:lnTo>
                    <a:lnTo>
                      <a:pt x="416" y="219"/>
                    </a:lnTo>
                    <a:lnTo>
                      <a:pt x="391" y="217"/>
                    </a:lnTo>
                    <a:lnTo>
                      <a:pt x="364" y="213"/>
                    </a:lnTo>
                    <a:lnTo>
                      <a:pt x="352" y="225"/>
                    </a:lnTo>
                    <a:lnTo>
                      <a:pt x="327" y="225"/>
                    </a:lnTo>
                    <a:lnTo>
                      <a:pt x="292" y="237"/>
                    </a:lnTo>
                    <a:lnTo>
                      <a:pt x="279" y="235"/>
                    </a:lnTo>
                    <a:lnTo>
                      <a:pt x="263" y="258"/>
                    </a:lnTo>
                    <a:lnTo>
                      <a:pt x="230" y="248"/>
                    </a:lnTo>
                    <a:lnTo>
                      <a:pt x="199" y="239"/>
                    </a:lnTo>
                    <a:lnTo>
                      <a:pt x="164" y="219"/>
                    </a:lnTo>
                    <a:lnTo>
                      <a:pt x="137" y="254"/>
                    </a:lnTo>
                    <a:lnTo>
                      <a:pt x="139" y="283"/>
                    </a:lnTo>
                    <a:lnTo>
                      <a:pt x="112" y="281"/>
                    </a:lnTo>
                    <a:lnTo>
                      <a:pt x="87" y="279"/>
                    </a:lnTo>
                    <a:lnTo>
                      <a:pt x="67" y="291"/>
                    </a:lnTo>
                    <a:lnTo>
                      <a:pt x="58" y="330"/>
                    </a:lnTo>
                    <a:lnTo>
                      <a:pt x="46" y="297"/>
                    </a:lnTo>
                    <a:lnTo>
                      <a:pt x="29" y="270"/>
                    </a:lnTo>
                    <a:lnTo>
                      <a:pt x="9" y="242"/>
                    </a:lnTo>
                    <a:lnTo>
                      <a:pt x="0" y="190"/>
                    </a:lnTo>
                    <a:lnTo>
                      <a:pt x="15" y="159"/>
                    </a:lnTo>
                    <a:lnTo>
                      <a:pt x="33" y="128"/>
                    </a:lnTo>
                    <a:lnTo>
                      <a:pt x="64" y="118"/>
                    </a:lnTo>
                    <a:lnTo>
                      <a:pt x="71" y="122"/>
                    </a:lnTo>
                    <a:lnTo>
                      <a:pt x="89" y="120"/>
                    </a:lnTo>
                    <a:lnTo>
                      <a:pt x="135" y="109"/>
                    </a:lnTo>
                    <a:lnTo>
                      <a:pt x="151" y="9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43" name="Freeform 61"/>
              <p:cNvSpPr>
                <a:spLocks/>
              </p:cNvSpPr>
              <p:nvPr/>
            </p:nvSpPr>
            <p:spPr bwMode="auto">
              <a:xfrm>
                <a:off x="2430" y="2196"/>
                <a:ext cx="45" cy="14"/>
              </a:xfrm>
              <a:custGeom>
                <a:avLst/>
                <a:gdLst>
                  <a:gd name="T0" fmla="*/ 0 w 97"/>
                  <a:gd name="T1" fmla="*/ 0 h 29"/>
                  <a:gd name="T2" fmla="*/ 0 w 97"/>
                  <a:gd name="T3" fmla="*/ 0 h 29"/>
                  <a:gd name="T4" fmla="*/ 0 w 97"/>
                  <a:gd name="T5" fmla="*/ 0 h 29"/>
                  <a:gd name="T6" fmla="*/ 0 w 97"/>
                  <a:gd name="T7" fmla="*/ 0 h 29"/>
                  <a:gd name="T8" fmla="*/ 0 w 97"/>
                  <a:gd name="T9" fmla="*/ 0 h 29"/>
                  <a:gd name="T10" fmla="*/ 0 w 97"/>
                  <a:gd name="T11" fmla="*/ 0 h 29"/>
                  <a:gd name="T12" fmla="*/ 0 w 97"/>
                  <a:gd name="T13" fmla="*/ 0 h 29"/>
                  <a:gd name="T14" fmla="*/ 0 w 97"/>
                  <a:gd name="T15" fmla="*/ 0 h 29"/>
                  <a:gd name="T16" fmla="*/ 0 w 97"/>
                  <a:gd name="T17" fmla="*/ 0 h 29"/>
                  <a:gd name="T18" fmla="*/ 0 w 97"/>
                  <a:gd name="T19" fmla="*/ 0 h 29"/>
                  <a:gd name="T20" fmla="*/ 0 w 97"/>
                  <a:gd name="T21" fmla="*/ 0 h 29"/>
                  <a:gd name="T22" fmla="*/ 0 w 97"/>
                  <a:gd name="T23" fmla="*/ 0 h 29"/>
                  <a:gd name="T24" fmla="*/ 0 w 97"/>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29">
                    <a:moveTo>
                      <a:pt x="4" y="11"/>
                    </a:moveTo>
                    <a:lnTo>
                      <a:pt x="0" y="29"/>
                    </a:lnTo>
                    <a:lnTo>
                      <a:pt x="25" y="19"/>
                    </a:lnTo>
                    <a:lnTo>
                      <a:pt x="52" y="9"/>
                    </a:lnTo>
                    <a:lnTo>
                      <a:pt x="97" y="19"/>
                    </a:lnTo>
                    <a:lnTo>
                      <a:pt x="87" y="9"/>
                    </a:lnTo>
                    <a:lnTo>
                      <a:pt x="46" y="0"/>
                    </a:lnTo>
                    <a:lnTo>
                      <a:pt x="42" y="7"/>
                    </a:lnTo>
                    <a:lnTo>
                      <a:pt x="6" y="7"/>
                    </a:lnTo>
                    <a:lnTo>
                      <a:pt x="6" y="11"/>
                    </a:lnTo>
                    <a:lnTo>
                      <a:pt x="37" y="11"/>
                    </a:lnTo>
                    <a:lnTo>
                      <a:pt x="19" y="21"/>
                    </a:lnTo>
                    <a:lnTo>
                      <a:pt x="4" y="1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44" name="Freeform 62"/>
              <p:cNvSpPr>
                <a:spLocks/>
              </p:cNvSpPr>
              <p:nvPr/>
            </p:nvSpPr>
            <p:spPr bwMode="auto">
              <a:xfrm>
                <a:off x="2457" y="2217"/>
                <a:ext cx="114" cy="105"/>
              </a:xfrm>
              <a:custGeom>
                <a:avLst/>
                <a:gdLst>
                  <a:gd name="T0" fmla="*/ 0 w 242"/>
                  <a:gd name="T1" fmla="*/ 1 h 206"/>
                  <a:gd name="T2" fmla="*/ 0 w 242"/>
                  <a:gd name="T3" fmla="*/ 1 h 206"/>
                  <a:gd name="T4" fmla="*/ 0 w 242"/>
                  <a:gd name="T5" fmla="*/ 1 h 206"/>
                  <a:gd name="T6" fmla="*/ 0 w 242"/>
                  <a:gd name="T7" fmla="*/ 1 h 206"/>
                  <a:gd name="T8" fmla="*/ 0 w 242"/>
                  <a:gd name="T9" fmla="*/ 1 h 206"/>
                  <a:gd name="T10" fmla="*/ 0 w 242"/>
                  <a:gd name="T11" fmla="*/ 1 h 206"/>
                  <a:gd name="T12" fmla="*/ 0 w 242"/>
                  <a:gd name="T13" fmla="*/ 1 h 206"/>
                  <a:gd name="T14" fmla="*/ 0 w 242"/>
                  <a:gd name="T15" fmla="*/ 1 h 206"/>
                  <a:gd name="T16" fmla="*/ 0 w 242"/>
                  <a:gd name="T17" fmla="*/ 1 h 206"/>
                  <a:gd name="T18" fmla="*/ 0 w 242"/>
                  <a:gd name="T19" fmla="*/ 1 h 206"/>
                  <a:gd name="T20" fmla="*/ 0 w 242"/>
                  <a:gd name="T21" fmla="*/ 1 h 206"/>
                  <a:gd name="T22" fmla="*/ 0 w 242"/>
                  <a:gd name="T23" fmla="*/ 1 h 206"/>
                  <a:gd name="T24" fmla="*/ 0 w 242"/>
                  <a:gd name="T25" fmla="*/ 1 h 206"/>
                  <a:gd name="T26" fmla="*/ 0 w 242"/>
                  <a:gd name="T27" fmla="*/ 1 h 206"/>
                  <a:gd name="T28" fmla="*/ 0 w 242"/>
                  <a:gd name="T29" fmla="*/ 1 h 206"/>
                  <a:gd name="T30" fmla="*/ 0 w 242"/>
                  <a:gd name="T31" fmla="*/ 1 h 206"/>
                  <a:gd name="T32" fmla="*/ 0 w 242"/>
                  <a:gd name="T33" fmla="*/ 1 h 206"/>
                  <a:gd name="T34" fmla="*/ 0 w 242"/>
                  <a:gd name="T35" fmla="*/ 1 h 206"/>
                  <a:gd name="T36" fmla="*/ 0 w 242"/>
                  <a:gd name="T37" fmla="*/ 1 h 206"/>
                  <a:gd name="T38" fmla="*/ 0 w 242"/>
                  <a:gd name="T39" fmla="*/ 1 h 206"/>
                  <a:gd name="T40" fmla="*/ 0 w 242"/>
                  <a:gd name="T41" fmla="*/ 1 h 206"/>
                  <a:gd name="T42" fmla="*/ 0 w 242"/>
                  <a:gd name="T43" fmla="*/ 1 h 206"/>
                  <a:gd name="T44" fmla="*/ 0 w 242"/>
                  <a:gd name="T45" fmla="*/ 1 h 206"/>
                  <a:gd name="T46" fmla="*/ 0 w 242"/>
                  <a:gd name="T47" fmla="*/ 1 h 206"/>
                  <a:gd name="T48" fmla="*/ 0 w 242"/>
                  <a:gd name="T49" fmla="*/ 1 h 206"/>
                  <a:gd name="T50" fmla="*/ 0 w 242"/>
                  <a:gd name="T51" fmla="*/ 1 h 206"/>
                  <a:gd name="T52" fmla="*/ 0 w 242"/>
                  <a:gd name="T53" fmla="*/ 1 h 206"/>
                  <a:gd name="T54" fmla="*/ 0 w 242"/>
                  <a:gd name="T55" fmla="*/ 1 h 206"/>
                  <a:gd name="T56" fmla="*/ 0 w 242"/>
                  <a:gd name="T57" fmla="*/ 1 h 206"/>
                  <a:gd name="T58" fmla="*/ 0 w 242"/>
                  <a:gd name="T59" fmla="*/ 1 h 206"/>
                  <a:gd name="T60" fmla="*/ 0 w 242"/>
                  <a:gd name="T61" fmla="*/ 1 h 206"/>
                  <a:gd name="T62" fmla="*/ 0 w 242"/>
                  <a:gd name="T63" fmla="*/ 1 h 206"/>
                  <a:gd name="T64" fmla="*/ 0 w 242"/>
                  <a:gd name="T65" fmla="*/ 1 h 206"/>
                  <a:gd name="T66" fmla="*/ 0 w 242"/>
                  <a:gd name="T67" fmla="*/ 1 h 206"/>
                  <a:gd name="T68" fmla="*/ 0 w 242"/>
                  <a:gd name="T69" fmla="*/ 1 h 206"/>
                  <a:gd name="T70" fmla="*/ 0 w 242"/>
                  <a:gd name="T71" fmla="*/ 1 h 206"/>
                  <a:gd name="T72" fmla="*/ 0 w 242"/>
                  <a:gd name="T73" fmla="*/ 0 h 206"/>
                  <a:gd name="T74" fmla="*/ 0 w 242"/>
                  <a:gd name="T75" fmla="*/ 1 h 206"/>
                  <a:gd name="T76" fmla="*/ 0 w 242"/>
                  <a:gd name="T77" fmla="*/ 1 h 206"/>
                  <a:gd name="T78" fmla="*/ 0 w 242"/>
                  <a:gd name="T79" fmla="*/ 1 h 206"/>
                  <a:gd name="T80" fmla="*/ 0 w 242"/>
                  <a:gd name="T81" fmla="*/ 1 h 206"/>
                  <a:gd name="T82" fmla="*/ 0 w 242"/>
                  <a:gd name="T83" fmla="*/ 1 h 206"/>
                  <a:gd name="T84" fmla="*/ 0 w 242"/>
                  <a:gd name="T85" fmla="*/ 1 h 206"/>
                  <a:gd name="T86" fmla="*/ 0 w 242"/>
                  <a:gd name="T87" fmla="*/ 1 h 206"/>
                  <a:gd name="T88" fmla="*/ 0 w 242"/>
                  <a:gd name="T89" fmla="*/ 1 h 206"/>
                  <a:gd name="T90" fmla="*/ 0 w 242"/>
                  <a:gd name="T91" fmla="*/ 1 h 206"/>
                  <a:gd name="T92" fmla="*/ 0 w 242"/>
                  <a:gd name="T93" fmla="*/ 1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2" h="206">
                    <a:moveTo>
                      <a:pt x="219" y="49"/>
                    </a:moveTo>
                    <a:lnTo>
                      <a:pt x="215" y="60"/>
                    </a:lnTo>
                    <a:lnTo>
                      <a:pt x="219" y="62"/>
                    </a:lnTo>
                    <a:lnTo>
                      <a:pt x="236" y="95"/>
                    </a:lnTo>
                    <a:lnTo>
                      <a:pt x="233" y="124"/>
                    </a:lnTo>
                    <a:lnTo>
                      <a:pt x="236" y="132"/>
                    </a:lnTo>
                    <a:lnTo>
                      <a:pt x="238" y="140"/>
                    </a:lnTo>
                    <a:lnTo>
                      <a:pt x="242" y="153"/>
                    </a:lnTo>
                    <a:lnTo>
                      <a:pt x="240" y="161"/>
                    </a:lnTo>
                    <a:lnTo>
                      <a:pt x="227" y="163"/>
                    </a:lnTo>
                    <a:lnTo>
                      <a:pt x="233" y="181"/>
                    </a:lnTo>
                    <a:lnTo>
                      <a:pt x="221" y="194"/>
                    </a:lnTo>
                    <a:lnTo>
                      <a:pt x="219" y="194"/>
                    </a:lnTo>
                    <a:lnTo>
                      <a:pt x="209" y="196"/>
                    </a:lnTo>
                    <a:lnTo>
                      <a:pt x="194" y="206"/>
                    </a:lnTo>
                    <a:lnTo>
                      <a:pt x="186" y="198"/>
                    </a:lnTo>
                    <a:lnTo>
                      <a:pt x="176" y="159"/>
                    </a:lnTo>
                    <a:lnTo>
                      <a:pt x="159" y="159"/>
                    </a:lnTo>
                    <a:lnTo>
                      <a:pt x="145" y="163"/>
                    </a:lnTo>
                    <a:lnTo>
                      <a:pt x="147" y="138"/>
                    </a:lnTo>
                    <a:lnTo>
                      <a:pt x="126" y="103"/>
                    </a:lnTo>
                    <a:lnTo>
                      <a:pt x="81" y="115"/>
                    </a:lnTo>
                    <a:lnTo>
                      <a:pt x="56" y="140"/>
                    </a:lnTo>
                    <a:lnTo>
                      <a:pt x="54" y="128"/>
                    </a:lnTo>
                    <a:lnTo>
                      <a:pt x="46" y="117"/>
                    </a:lnTo>
                    <a:lnTo>
                      <a:pt x="41" y="109"/>
                    </a:lnTo>
                    <a:lnTo>
                      <a:pt x="31" y="99"/>
                    </a:lnTo>
                    <a:lnTo>
                      <a:pt x="14" y="80"/>
                    </a:lnTo>
                    <a:lnTo>
                      <a:pt x="14" y="72"/>
                    </a:lnTo>
                    <a:lnTo>
                      <a:pt x="10" y="74"/>
                    </a:lnTo>
                    <a:lnTo>
                      <a:pt x="8" y="64"/>
                    </a:lnTo>
                    <a:lnTo>
                      <a:pt x="0" y="68"/>
                    </a:lnTo>
                    <a:lnTo>
                      <a:pt x="0" y="66"/>
                    </a:lnTo>
                    <a:lnTo>
                      <a:pt x="8" y="51"/>
                    </a:lnTo>
                    <a:lnTo>
                      <a:pt x="39" y="39"/>
                    </a:lnTo>
                    <a:lnTo>
                      <a:pt x="41" y="18"/>
                    </a:lnTo>
                    <a:lnTo>
                      <a:pt x="45" y="0"/>
                    </a:lnTo>
                    <a:lnTo>
                      <a:pt x="74" y="8"/>
                    </a:lnTo>
                    <a:lnTo>
                      <a:pt x="122" y="12"/>
                    </a:lnTo>
                    <a:lnTo>
                      <a:pt x="118" y="20"/>
                    </a:lnTo>
                    <a:lnTo>
                      <a:pt x="140" y="22"/>
                    </a:lnTo>
                    <a:lnTo>
                      <a:pt x="149" y="25"/>
                    </a:lnTo>
                    <a:lnTo>
                      <a:pt x="169" y="22"/>
                    </a:lnTo>
                    <a:lnTo>
                      <a:pt x="192" y="14"/>
                    </a:lnTo>
                    <a:lnTo>
                      <a:pt x="196" y="8"/>
                    </a:lnTo>
                    <a:lnTo>
                      <a:pt x="207" y="39"/>
                    </a:lnTo>
                    <a:lnTo>
                      <a:pt x="219" y="4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45" name="Freeform 63"/>
              <p:cNvSpPr>
                <a:spLocks/>
              </p:cNvSpPr>
              <p:nvPr/>
            </p:nvSpPr>
            <p:spPr bwMode="auto">
              <a:xfrm>
                <a:off x="2430" y="2217"/>
                <a:ext cx="48" cy="33"/>
              </a:xfrm>
              <a:custGeom>
                <a:avLst/>
                <a:gdLst>
                  <a:gd name="T0" fmla="*/ 0 w 101"/>
                  <a:gd name="T1" fmla="*/ 1 h 66"/>
                  <a:gd name="T2" fmla="*/ 0 w 101"/>
                  <a:gd name="T3" fmla="*/ 1 h 66"/>
                  <a:gd name="T4" fmla="*/ 0 w 101"/>
                  <a:gd name="T5" fmla="*/ 1 h 66"/>
                  <a:gd name="T6" fmla="*/ 0 w 101"/>
                  <a:gd name="T7" fmla="*/ 1 h 66"/>
                  <a:gd name="T8" fmla="*/ 0 w 101"/>
                  <a:gd name="T9" fmla="*/ 1 h 66"/>
                  <a:gd name="T10" fmla="*/ 0 w 101"/>
                  <a:gd name="T11" fmla="*/ 1 h 66"/>
                  <a:gd name="T12" fmla="*/ 0 w 101"/>
                  <a:gd name="T13" fmla="*/ 1 h 66"/>
                  <a:gd name="T14" fmla="*/ 0 w 101"/>
                  <a:gd name="T15" fmla="*/ 0 h 66"/>
                  <a:gd name="T16" fmla="*/ 0 w 101"/>
                  <a:gd name="T17" fmla="*/ 1 h 66"/>
                  <a:gd name="T18" fmla="*/ 0 w 101"/>
                  <a:gd name="T19" fmla="*/ 1 h 66"/>
                  <a:gd name="T20" fmla="*/ 0 w 101"/>
                  <a:gd name="T21" fmla="*/ 1 h 66"/>
                  <a:gd name="T22" fmla="*/ 0 w 101"/>
                  <a:gd name="T23" fmla="*/ 1 h 66"/>
                  <a:gd name="T24" fmla="*/ 0 w 101"/>
                  <a:gd name="T25" fmla="*/ 1 h 66"/>
                  <a:gd name="T26" fmla="*/ 0 w 101"/>
                  <a:gd name="T27" fmla="*/ 1 h 66"/>
                  <a:gd name="T28" fmla="*/ 0 w 101"/>
                  <a:gd name="T29" fmla="*/ 1 h 66"/>
                  <a:gd name="T30" fmla="*/ 0 w 101"/>
                  <a:gd name="T31" fmla="*/ 1 h 66"/>
                  <a:gd name="T32" fmla="*/ 0 w 101"/>
                  <a:gd name="T33" fmla="*/ 1 h 66"/>
                  <a:gd name="T34" fmla="*/ 0 w 101"/>
                  <a:gd name="T35" fmla="*/ 1 h 66"/>
                  <a:gd name="T36" fmla="*/ 0 w 101"/>
                  <a:gd name="T37" fmla="*/ 1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 h="66">
                    <a:moveTo>
                      <a:pt x="50" y="41"/>
                    </a:moveTo>
                    <a:lnTo>
                      <a:pt x="46" y="51"/>
                    </a:lnTo>
                    <a:lnTo>
                      <a:pt x="52" y="60"/>
                    </a:lnTo>
                    <a:lnTo>
                      <a:pt x="56" y="66"/>
                    </a:lnTo>
                    <a:lnTo>
                      <a:pt x="64" y="51"/>
                    </a:lnTo>
                    <a:lnTo>
                      <a:pt x="95" y="39"/>
                    </a:lnTo>
                    <a:lnTo>
                      <a:pt x="97" y="18"/>
                    </a:lnTo>
                    <a:lnTo>
                      <a:pt x="101" y="0"/>
                    </a:lnTo>
                    <a:lnTo>
                      <a:pt x="71" y="2"/>
                    </a:lnTo>
                    <a:lnTo>
                      <a:pt x="44" y="6"/>
                    </a:lnTo>
                    <a:lnTo>
                      <a:pt x="0" y="14"/>
                    </a:lnTo>
                    <a:lnTo>
                      <a:pt x="17" y="16"/>
                    </a:lnTo>
                    <a:lnTo>
                      <a:pt x="11" y="22"/>
                    </a:lnTo>
                    <a:lnTo>
                      <a:pt x="29" y="25"/>
                    </a:lnTo>
                    <a:lnTo>
                      <a:pt x="27" y="31"/>
                    </a:lnTo>
                    <a:lnTo>
                      <a:pt x="50" y="29"/>
                    </a:lnTo>
                    <a:lnTo>
                      <a:pt x="56" y="35"/>
                    </a:lnTo>
                    <a:lnTo>
                      <a:pt x="38" y="37"/>
                    </a:lnTo>
                    <a:lnTo>
                      <a:pt x="50" y="4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46" name="Freeform 64"/>
              <p:cNvSpPr>
                <a:spLocks/>
              </p:cNvSpPr>
              <p:nvPr/>
            </p:nvSpPr>
            <p:spPr bwMode="auto">
              <a:xfrm>
                <a:off x="2483" y="2269"/>
                <a:ext cx="48" cy="60"/>
              </a:xfrm>
              <a:custGeom>
                <a:avLst/>
                <a:gdLst>
                  <a:gd name="T0" fmla="*/ 0 w 103"/>
                  <a:gd name="T1" fmla="*/ 1 h 116"/>
                  <a:gd name="T2" fmla="*/ 0 w 103"/>
                  <a:gd name="T3" fmla="*/ 1 h 116"/>
                  <a:gd name="T4" fmla="*/ 0 w 103"/>
                  <a:gd name="T5" fmla="*/ 1 h 116"/>
                  <a:gd name="T6" fmla="*/ 0 w 103"/>
                  <a:gd name="T7" fmla="*/ 1 h 116"/>
                  <a:gd name="T8" fmla="*/ 0 w 103"/>
                  <a:gd name="T9" fmla="*/ 1 h 116"/>
                  <a:gd name="T10" fmla="*/ 0 w 103"/>
                  <a:gd name="T11" fmla="*/ 1 h 116"/>
                  <a:gd name="T12" fmla="*/ 0 w 103"/>
                  <a:gd name="T13" fmla="*/ 1 h 116"/>
                  <a:gd name="T14" fmla="*/ 0 w 103"/>
                  <a:gd name="T15" fmla="*/ 1 h 116"/>
                  <a:gd name="T16" fmla="*/ 0 w 103"/>
                  <a:gd name="T17" fmla="*/ 1 h 116"/>
                  <a:gd name="T18" fmla="*/ 0 w 103"/>
                  <a:gd name="T19" fmla="*/ 1 h 116"/>
                  <a:gd name="T20" fmla="*/ 0 w 103"/>
                  <a:gd name="T21" fmla="*/ 1 h 116"/>
                  <a:gd name="T22" fmla="*/ 0 w 103"/>
                  <a:gd name="T23" fmla="*/ 1 h 116"/>
                  <a:gd name="T24" fmla="*/ 0 w 103"/>
                  <a:gd name="T25" fmla="*/ 1 h 116"/>
                  <a:gd name="T26" fmla="*/ 0 w 103"/>
                  <a:gd name="T27" fmla="*/ 0 h 116"/>
                  <a:gd name="T28" fmla="*/ 0 w 103"/>
                  <a:gd name="T29" fmla="*/ 1 h 116"/>
                  <a:gd name="T30" fmla="*/ 0 w 103"/>
                  <a:gd name="T31" fmla="*/ 1 h 116"/>
                  <a:gd name="T32" fmla="*/ 0 w 103"/>
                  <a:gd name="T33" fmla="*/ 1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3" h="116">
                    <a:moveTo>
                      <a:pt x="103" y="56"/>
                    </a:moveTo>
                    <a:lnTo>
                      <a:pt x="87" y="81"/>
                    </a:lnTo>
                    <a:lnTo>
                      <a:pt x="72" y="105"/>
                    </a:lnTo>
                    <a:lnTo>
                      <a:pt x="60" y="116"/>
                    </a:lnTo>
                    <a:lnTo>
                      <a:pt x="27" y="99"/>
                    </a:lnTo>
                    <a:lnTo>
                      <a:pt x="33" y="93"/>
                    </a:lnTo>
                    <a:lnTo>
                      <a:pt x="25" y="87"/>
                    </a:lnTo>
                    <a:lnTo>
                      <a:pt x="4" y="62"/>
                    </a:lnTo>
                    <a:lnTo>
                      <a:pt x="14" y="54"/>
                    </a:lnTo>
                    <a:lnTo>
                      <a:pt x="2" y="50"/>
                    </a:lnTo>
                    <a:lnTo>
                      <a:pt x="12" y="43"/>
                    </a:lnTo>
                    <a:lnTo>
                      <a:pt x="0" y="37"/>
                    </a:lnTo>
                    <a:lnTo>
                      <a:pt x="25" y="12"/>
                    </a:lnTo>
                    <a:lnTo>
                      <a:pt x="70" y="0"/>
                    </a:lnTo>
                    <a:lnTo>
                      <a:pt x="91" y="35"/>
                    </a:lnTo>
                    <a:lnTo>
                      <a:pt x="89" y="60"/>
                    </a:lnTo>
                    <a:lnTo>
                      <a:pt x="103" y="5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47" name="Freeform 65"/>
              <p:cNvSpPr>
                <a:spLocks/>
              </p:cNvSpPr>
              <p:nvPr/>
            </p:nvSpPr>
            <p:spPr bwMode="auto">
              <a:xfrm>
                <a:off x="2560" y="1746"/>
                <a:ext cx="320" cy="345"/>
              </a:xfrm>
              <a:custGeom>
                <a:avLst/>
                <a:gdLst>
                  <a:gd name="T0" fmla="*/ 0 w 675"/>
                  <a:gd name="T1" fmla="*/ 180 h 677"/>
                  <a:gd name="T2" fmla="*/ 15 w 675"/>
                  <a:gd name="T3" fmla="*/ 199 h 677"/>
                  <a:gd name="T4" fmla="*/ 44 w 675"/>
                  <a:gd name="T5" fmla="*/ 221 h 677"/>
                  <a:gd name="T6" fmla="*/ 71 w 675"/>
                  <a:gd name="T7" fmla="*/ 241 h 677"/>
                  <a:gd name="T8" fmla="*/ 94 w 675"/>
                  <a:gd name="T9" fmla="*/ 260 h 677"/>
                  <a:gd name="T10" fmla="*/ 117 w 675"/>
                  <a:gd name="T11" fmla="*/ 279 h 677"/>
                  <a:gd name="T12" fmla="*/ 140 w 675"/>
                  <a:gd name="T13" fmla="*/ 298 h 677"/>
                  <a:gd name="T14" fmla="*/ 152 w 675"/>
                  <a:gd name="T15" fmla="*/ 313 h 677"/>
                  <a:gd name="T16" fmla="*/ 182 w 675"/>
                  <a:gd name="T17" fmla="*/ 330 h 677"/>
                  <a:gd name="T18" fmla="*/ 200 w 675"/>
                  <a:gd name="T19" fmla="*/ 345 h 677"/>
                  <a:gd name="T20" fmla="*/ 224 w 675"/>
                  <a:gd name="T21" fmla="*/ 339 h 677"/>
                  <a:gd name="T22" fmla="*/ 250 w 675"/>
                  <a:gd name="T23" fmla="*/ 312 h 677"/>
                  <a:gd name="T24" fmla="*/ 285 w 675"/>
                  <a:gd name="T25" fmla="*/ 287 h 677"/>
                  <a:gd name="T26" fmla="*/ 320 w 675"/>
                  <a:gd name="T27" fmla="*/ 260 h 677"/>
                  <a:gd name="T28" fmla="*/ 295 w 675"/>
                  <a:gd name="T29" fmla="*/ 241 h 677"/>
                  <a:gd name="T30" fmla="*/ 278 w 675"/>
                  <a:gd name="T31" fmla="*/ 209 h 677"/>
                  <a:gd name="T32" fmla="*/ 285 w 675"/>
                  <a:gd name="T33" fmla="*/ 180 h 677"/>
                  <a:gd name="T34" fmla="*/ 277 w 675"/>
                  <a:gd name="T35" fmla="*/ 136 h 677"/>
                  <a:gd name="T36" fmla="*/ 275 w 675"/>
                  <a:gd name="T37" fmla="*/ 112 h 677"/>
                  <a:gd name="T38" fmla="*/ 259 w 675"/>
                  <a:gd name="T39" fmla="*/ 80 h 677"/>
                  <a:gd name="T40" fmla="*/ 254 w 675"/>
                  <a:gd name="T41" fmla="*/ 46 h 677"/>
                  <a:gd name="T42" fmla="*/ 258 w 675"/>
                  <a:gd name="T43" fmla="*/ 6 h 677"/>
                  <a:gd name="T44" fmla="*/ 239 w 675"/>
                  <a:gd name="T45" fmla="*/ 0 h 677"/>
                  <a:gd name="T46" fmla="*/ 210 w 675"/>
                  <a:gd name="T47" fmla="*/ 3 h 677"/>
                  <a:gd name="T48" fmla="*/ 175 w 675"/>
                  <a:gd name="T49" fmla="*/ 4 h 677"/>
                  <a:gd name="T50" fmla="*/ 137 w 675"/>
                  <a:gd name="T51" fmla="*/ 16 h 677"/>
                  <a:gd name="T52" fmla="*/ 114 w 675"/>
                  <a:gd name="T53" fmla="*/ 29 h 677"/>
                  <a:gd name="T54" fmla="*/ 104 w 675"/>
                  <a:gd name="T55" fmla="*/ 41 h 677"/>
                  <a:gd name="T56" fmla="*/ 109 w 675"/>
                  <a:gd name="T57" fmla="*/ 69 h 677"/>
                  <a:gd name="T58" fmla="*/ 114 w 675"/>
                  <a:gd name="T59" fmla="*/ 92 h 677"/>
                  <a:gd name="T60" fmla="*/ 77 w 675"/>
                  <a:gd name="T61" fmla="*/ 101 h 677"/>
                  <a:gd name="T62" fmla="*/ 66 w 675"/>
                  <a:gd name="T63" fmla="*/ 122 h 677"/>
                  <a:gd name="T64" fmla="*/ 42 w 675"/>
                  <a:gd name="T65" fmla="*/ 136 h 677"/>
                  <a:gd name="T66" fmla="*/ 16 w 675"/>
                  <a:gd name="T67" fmla="*/ 149 h 6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75" h="677">
                    <a:moveTo>
                      <a:pt x="8" y="309"/>
                    </a:moveTo>
                    <a:lnTo>
                      <a:pt x="0" y="353"/>
                    </a:lnTo>
                    <a:lnTo>
                      <a:pt x="0" y="367"/>
                    </a:lnTo>
                    <a:lnTo>
                      <a:pt x="31" y="390"/>
                    </a:lnTo>
                    <a:lnTo>
                      <a:pt x="62" y="411"/>
                    </a:lnTo>
                    <a:lnTo>
                      <a:pt x="93" y="433"/>
                    </a:lnTo>
                    <a:lnTo>
                      <a:pt x="124" y="454"/>
                    </a:lnTo>
                    <a:lnTo>
                      <a:pt x="149" y="473"/>
                    </a:lnTo>
                    <a:lnTo>
                      <a:pt x="172" y="491"/>
                    </a:lnTo>
                    <a:lnTo>
                      <a:pt x="198" y="510"/>
                    </a:lnTo>
                    <a:lnTo>
                      <a:pt x="221" y="530"/>
                    </a:lnTo>
                    <a:lnTo>
                      <a:pt x="246" y="547"/>
                    </a:lnTo>
                    <a:lnTo>
                      <a:pt x="269" y="566"/>
                    </a:lnTo>
                    <a:lnTo>
                      <a:pt x="295" y="584"/>
                    </a:lnTo>
                    <a:lnTo>
                      <a:pt x="320" y="603"/>
                    </a:lnTo>
                    <a:lnTo>
                      <a:pt x="320" y="615"/>
                    </a:lnTo>
                    <a:lnTo>
                      <a:pt x="335" y="629"/>
                    </a:lnTo>
                    <a:lnTo>
                      <a:pt x="384" y="648"/>
                    </a:lnTo>
                    <a:lnTo>
                      <a:pt x="384" y="677"/>
                    </a:lnTo>
                    <a:lnTo>
                      <a:pt x="421" y="677"/>
                    </a:lnTo>
                    <a:lnTo>
                      <a:pt x="448" y="671"/>
                    </a:lnTo>
                    <a:lnTo>
                      <a:pt x="473" y="665"/>
                    </a:lnTo>
                    <a:lnTo>
                      <a:pt x="500" y="638"/>
                    </a:lnTo>
                    <a:lnTo>
                      <a:pt x="527" y="613"/>
                    </a:lnTo>
                    <a:lnTo>
                      <a:pt x="564" y="588"/>
                    </a:lnTo>
                    <a:lnTo>
                      <a:pt x="601" y="563"/>
                    </a:lnTo>
                    <a:lnTo>
                      <a:pt x="638" y="535"/>
                    </a:lnTo>
                    <a:lnTo>
                      <a:pt x="675" y="510"/>
                    </a:lnTo>
                    <a:lnTo>
                      <a:pt x="659" y="481"/>
                    </a:lnTo>
                    <a:lnTo>
                      <a:pt x="622" y="473"/>
                    </a:lnTo>
                    <a:lnTo>
                      <a:pt x="609" y="442"/>
                    </a:lnTo>
                    <a:lnTo>
                      <a:pt x="587" y="411"/>
                    </a:lnTo>
                    <a:lnTo>
                      <a:pt x="603" y="398"/>
                    </a:lnTo>
                    <a:lnTo>
                      <a:pt x="601" y="353"/>
                    </a:lnTo>
                    <a:lnTo>
                      <a:pt x="601" y="311"/>
                    </a:lnTo>
                    <a:lnTo>
                      <a:pt x="585" y="266"/>
                    </a:lnTo>
                    <a:lnTo>
                      <a:pt x="589" y="256"/>
                    </a:lnTo>
                    <a:lnTo>
                      <a:pt x="580" y="219"/>
                    </a:lnTo>
                    <a:lnTo>
                      <a:pt x="572" y="185"/>
                    </a:lnTo>
                    <a:lnTo>
                      <a:pt x="547" y="157"/>
                    </a:lnTo>
                    <a:lnTo>
                      <a:pt x="519" y="121"/>
                    </a:lnTo>
                    <a:lnTo>
                      <a:pt x="535" y="91"/>
                    </a:lnTo>
                    <a:lnTo>
                      <a:pt x="549" y="64"/>
                    </a:lnTo>
                    <a:lnTo>
                      <a:pt x="545" y="12"/>
                    </a:lnTo>
                    <a:lnTo>
                      <a:pt x="552" y="2"/>
                    </a:lnTo>
                    <a:lnTo>
                      <a:pt x="504" y="0"/>
                    </a:lnTo>
                    <a:lnTo>
                      <a:pt x="477" y="0"/>
                    </a:lnTo>
                    <a:lnTo>
                      <a:pt x="442" y="6"/>
                    </a:lnTo>
                    <a:lnTo>
                      <a:pt x="405" y="8"/>
                    </a:lnTo>
                    <a:lnTo>
                      <a:pt x="370" y="8"/>
                    </a:lnTo>
                    <a:lnTo>
                      <a:pt x="329" y="20"/>
                    </a:lnTo>
                    <a:lnTo>
                      <a:pt x="289" y="31"/>
                    </a:lnTo>
                    <a:lnTo>
                      <a:pt x="271" y="41"/>
                    </a:lnTo>
                    <a:lnTo>
                      <a:pt x="240" y="57"/>
                    </a:lnTo>
                    <a:lnTo>
                      <a:pt x="211" y="70"/>
                    </a:lnTo>
                    <a:lnTo>
                      <a:pt x="219" y="80"/>
                    </a:lnTo>
                    <a:lnTo>
                      <a:pt x="223" y="107"/>
                    </a:lnTo>
                    <a:lnTo>
                      <a:pt x="229" y="136"/>
                    </a:lnTo>
                    <a:lnTo>
                      <a:pt x="248" y="169"/>
                    </a:lnTo>
                    <a:lnTo>
                      <a:pt x="240" y="181"/>
                    </a:lnTo>
                    <a:lnTo>
                      <a:pt x="205" y="183"/>
                    </a:lnTo>
                    <a:lnTo>
                      <a:pt x="163" y="198"/>
                    </a:lnTo>
                    <a:lnTo>
                      <a:pt x="163" y="221"/>
                    </a:lnTo>
                    <a:lnTo>
                      <a:pt x="139" y="239"/>
                    </a:lnTo>
                    <a:lnTo>
                      <a:pt x="116" y="254"/>
                    </a:lnTo>
                    <a:lnTo>
                      <a:pt x="89" y="266"/>
                    </a:lnTo>
                    <a:lnTo>
                      <a:pt x="60" y="280"/>
                    </a:lnTo>
                    <a:lnTo>
                      <a:pt x="33" y="293"/>
                    </a:lnTo>
                    <a:lnTo>
                      <a:pt x="8" y="309"/>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448" name="Freeform 66"/>
              <p:cNvSpPr>
                <a:spLocks/>
              </p:cNvSpPr>
              <p:nvPr/>
            </p:nvSpPr>
            <p:spPr bwMode="auto">
              <a:xfrm>
                <a:off x="2475" y="1901"/>
                <a:ext cx="10" cy="11"/>
              </a:xfrm>
              <a:custGeom>
                <a:avLst/>
                <a:gdLst>
                  <a:gd name="T0" fmla="*/ 1 w 17"/>
                  <a:gd name="T1" fmla="*/ 0 h 21"/>
                  <a:gd name="T2" fmla="*/ 1 w 17"/>
                  <a:gd name="T3" fmla="*/ 1 h 21"/>
                  <a:gd name="T4" fmla="*/ 0 w 17"/>
                  <a:gd name="T5" fmla="*/ 1 h 21"/>
                  <a:gd name="T6" fmla="*/ 1 w 17"/>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1">
                    <a:moveTo>
                      <a:pt x="17" y="0"/>
                    </a:moveTo>
                    <a:lnTo>
                      <a:pt x="15" y="15"/>
                    </a:lnTo>
                    <a:lnTo>
                      <a:pt x="0" y="21"/>
                    </a:lnTo>
                    <a:lnTo>
                      <a:pt x="17"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49" name="Freeform 67"/>
              <p:cNvSpPr>
                <a:spLocks/>
              </p:cNvSpPr>
              <p:nvPr/>
            </p:nvSpPr>
            <p:spPr bwMode="auto">
              <a:xfrm>
                <a:off x="2485" y="1894"/>
                <a:ext cx="7" cy="3"/>
              </a:xfrm>
              <a:custGeom>
                <a:avLst/>
                <a:gdLst>
                  <a:gd name="T0" fmla="*/ 1 w 12"/>
                  <a:gd name="T1" fmla="*/ 2 h 4"/>
                  <a:gd name="T2" fmla="*/ 1 w 12"/>
                  <a:gd name="T3" fmla="*/ 0 h 4"/>
                  <a:gd name="T4" fmla="*/ 0 w 12"/>
                  <a:gd name="T5" fmla="*/ 2 h 4"/>
                  <a:gd name="T6" fmla="*/ 1 w 12"/>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
                    <a:moveTo>
                      <a:pt x="8" y="4"/>
                    </a:moveTo>
                    <a:lnTo>
                      <a:pt x="12" y="0"/>
                    </a:lnTo>
                    <a:lnTo>
                      <a:pt x="0" y="4"/>
                    </a:lnTo>
                    <a:lnTo>
                      <a:pt x="8"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50" name="Freeform 68"/>
              <p:cNvSpPr>
                <a:spLocks/>
              </p:cNvSpPr>
              <p:nvPr/>
            </p:nvSpPr>
            <p:spPr bwMode="auto">
              <a:xfrm>
                <a:off x="2315" y="2139"/>
                <a:ext cx="3" cy="2"/>
              </a:xfrm>
              <a:custGeom>
                <a:avLst/>
                <a:gdLst>
                  <a:gd name="T0" fmla="*/ 0 w 7"/>
                  <a:gd name="T1" fmla="*/ 1 h 4"/>
                  <a:gd name="T2" fmla="*/ 0 w 7"/>
                  <a:gd name="T3" fmla="*/ 1 h 4"/>
                  <a:gd name="T4" fmla="*/ 0 w 7"/>
                  <a:gd name="T5" fmla="*/ 0 h 4"/>
                  <a:gd name="T6" fmla="*/ 0 w 7"/>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4">
                    <a:moveTo>
                      <a:pt x="7" y="4"/>
                    </a:moveTo>
                    <a:lnTo>
                      <a:pt x="1" y="2"/>
                    </a:lnTo>
                    <a:lnTo>
                      <a:pt x="0" y="0"/>
                    </a:lnTo>
                    <a:lnTo>
                      <a:pt x="7"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51" name="Freeform 69"/>
              <p:cNvSpPr>
                <a:spLocks/>
              </p:cNvSpPr>
              <p:nvPr/>
            </p:nvSpPr>
            <p:spPr bwMode="auto">
              <a:xfrm>
                <a:off x="2614" y="1760"/>
                <a:ext cx="0" cy="1"/>
              </a:xfrm>
              <a:custGeom>
                <a:avLst/>
                <a:gdLst>
                  <a:gd name="T0" fmla="*/ 1 w 2"/>
                  <a:gd name="T1" fmla="*/ 1 h 2"/>
                  <a:gd name="T2" fmla="*/ 1 w 2"/>
                  <a:gd name="T3" fmla="*/ 0 h 2"/>
                  <a:gd name="T4" fmla="*/ 0 w 2"/>
                  <a:gd name="T5" fmla="*/ 0 h 2"/>
                  <a:gd name="T6" fmla="*/ 1 w 2"/>
                  <a:gd name="T7" fmla="*/ 0 h 2"/>
                  <a:gd name="T8" fmla="*/ 1 w 2"/>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2"/>
                    </a:moveTo>
                    <a:lnTo>
                      <a:pt x="2" y="0"/>
                    </a:lnTo>
                    <a:lnTo>
                      <a:pt x="0" y="0"/>
                    </a:lnTo>
                    <a:lnTo>
                      <a:pt x="2" y="0"/>
                    </a:lnTo>
                    <a:lnTo>
                      <a:pt x="2"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52" name="Freeform 70"/>
              <p:cNvSpPr>
                <a:spLocks/>
              </p:cNvSpPr>
              <p:nvPr/>
            </p:nvSpPr>
            <p:spPr bwMode="auto">
              <a:xfrm>
                <a:off x="2501" y="1977"/>
                <a:ext cx="259" cy="288"/>
              </a:xfrm>
              <a:custGeom>
                <a:avLst/>
                <a:gdLst>
                  <a:gd name="T0" fmla="*/ 0 w 547"/>
                  <a:gd name="T1" fmla="*/ 1 h 564"/>
                  <a:gd name="T2" fmla="*/ 0 w 547"/>
                  <a:gd name="T3" fmla="*/ 1 h 564"/>
                  <a:gd name="T4" fmla="*/ 0 w 547"/>
                  <a:gd name="T5" fmla="*/ 1 h 564"/>
                  <a:gd name="T6" fmla="*/ 0 w 547"/>
                  <a:gd name="T7" fmla="*/ 1 h 564"/>
                  <a:gd name="T8" fmla="*/ 0 w 547"/>
                  <a:gd name="T9" fmla="*/ 1 h 564"/>
                  <a:gd name="T10" fmla="*/ 0 w 547"/>
                  <a:gd name="T11" fmla="*/ 1 h 564"/>
                  <a:gd name="T12" fmla="*/ 0 w 547"/>
                  <a:gd name="T13" fmla="*/ 1 h 564"/>
                  <a:gd name="T14" fmla="*/ 0 w 547"/>
                  <a:gd name="T15" fmla="*/ 1 h 564"/>
                  <a:gd name="T16" fmla="*/ 0 w 547"/>
                  <a:gd name="T17" fmla="*/ 1 h 564"/>
                  <a:gd name="T18" fmla="*/ 0 w 547"/>
                  <a:gd name="T19" fmla="*/ 1 h 564"/>
                  <a:gd name="T20" fmla="*/ 0 w 547"/>
                  <a:gd name="T21" fmla="*/ 1 h 564"/>
                  <a:gd name="T22" fmla="*/ 0 w 547"/>
                  <a:gd name="T23" fmla="*/ 1 h 564"/>
                  <a:gd name="T24" fmla="*/ 0 w 547"/>
                  <a:gd name="T25" fmla="*/ 1 h 564"/>
                  <a:gd name="T26" fmla="*/ 0 w 547"/>
                  <a:gd name="T27" fmla="*/ 1 h 564"/>
                  <a:gd name="T28" fmla="*/ 0 w 547"/>
                  <a:gd name="T29" fmla="*/ 1 h 564"/>
                  <a:gd name="T30" fmla="*/ 0 w 547"/>
                  <a:gd name="T31" fmla="*/ 1 h 564"/>
                  <a:gd name="T32" fmla="*/ 0 w 547"/>
                  <a:gd name="T33" fmla="*/ 1 h 564"/>
                  <a:gd name="T34" fmla="*/ 0 w 547"/>
                  <a:gd name="T35" fmla="*/ 1 h 564"/>
                  <a:gd name="T36" fmla="*/ 0 w 547"/>
                  <a:gd name="T37" fmla="*/ 1 h 564"/>
                  <a:gd name="T38" fmla="*/ 0 w 547"/>
                  <a:gd name="T39" fmla="*/ 1 h 564"/>
                  <a:gd name="T40" fmla="*/ 0 w 547"/>
                  <a:gd name="T41" fmla="*/ 1 h 564"/>
                  <a:gd name="T42" fmla="*/ 0 w 547"/>
                  <a:gd name="T43" fmla="*/ 1 h 564"/>
                  <a:gd name="T44" fmla="*/ 0 w 547"/>
                  <a:gd name="T45" fmla="*/ 0 h 564"/>
                  <a:gd name="T46" fmla="*/ 0 w 547"/>
                  <a:gd name="T47" fmla="*/ 1 h 564"/>
                  <a:gd name="T48" fmla="*/ 0 w 547"/>
                  <a:gd name="T49" fmla="*/ 1 h 564"/>
                  <a:gd name="T50" fmla="*/ 0 w 547"/>
                  <a:gd name="T51" fmla="*/ 1 h 564"/>
                  <a:gd name="T52" fmla="*/ 0 w 547"/>
                  <a:gd name="T53" fmla="*/ 1 h 564"/>
                  <a:gd name="T54" fmla="*/ 0 w 547"/>
                  <a:gd name="T55" fmla="*/ 1 h 564"/>
                  <a:gd name="T56" fmla="*/ 0 w 547"/>
                  <a:gd name="T57" fmla="*/ 1 h 564"/>
                  <a:gd name="T58" fmla="*/ 0 w 547"/>
                  <a:gd name="T59" fmla="*/ 1 h 564"/>
                  <a:gd name="T60" fmla="*/ 0 w 547"/>
                  <a:gd name="T61" fmla="*/ 1 h 564"/>
                  <a:gd name="T62" fmla="*/ 0 w 547"/>
                  <a:gd name="T63" fmla="*/ 1 h 564"/>
                  <a:gd name="T64" fmla="*/ 0 w 547"/>
                  <a:gd name="T65" fmla="*/ 1 h 564"/>
                  <a:gd name="T66" fmla="*/ 0 w 547"/>
                  <a:gd name="T67" fmla="*/ 1 h 564"/>
                  <a:gd name="T68" fmla="*/ 0 w 547"/>
                  <a:gd name="T69" fmla="*/ 1 h 564"/>
                  <a:gd name="T70" fmla="*/ 0 w 547"/>
                  <a:gd name="T71" fmla="*/ 1 h 564"/>
                  <a:gd name="T72" fmla="*/ 0 w 547"/>
                  <a:gd name="T73" fmla="*/ 1 h 564"/>
                  <a:gd name="T74" fmla="*/ 0 w 547"/>
                  <a:gd name="T75" fmla="*/ 1 h 564"/>
                  <a:gd name="T76" fmla="*/ 0 w 547"/>
                  <a:gd name="T77" fmla="*/ 1 h 5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47" h="564">
                    <a:moveTo>
                      <a:pt x="124" y="518"/>
                    </a:moveTo>
                    <a:lnTo>
                      <a:pt x="120" y="529"/>
                    </a:lnTo>
                    <a:lnTo>
                      <a:pt x="124" y="531"/>
                    </a:lnTo>
                    <a:lnTo>
                      <a:pt x="141" y="564"/>
                    </a:lnTo>
                    <a:lnTo>
                      <a:pt x="149" y="558"/>
                    </a:lnTo>
                    <a:lnTo>
                      <a:pt x="169" y="562"/>
                    </a:lnTo>
                    <a:lnTo>
                      <a:pt x="184" y="555"/>
                    </a:lnTo>
                    <a:lnTo>
                      <a:pt x="196" y="545"/>
                    </a:lnTo>
                    <a:lnTo>
                      <a:pt x="200" y="558"/>
                    </a:lnTo>
                    <a:lnTo>
                      <a:pt x="223" y="555"/>
                    </a:lnTo>
                    <a:lnTo>
                      <a:pt x="231" y="504"/>
                    </a:lnTo>
                    <a:lnTo>
                      <a:pt x="240" y="496"/>
                    </a:lnTo>
                    <a:lnTo>
                      <a:pt x="260" y="479"/>
                    </a:lnTo>
                    <a:lnTo>
                      <a:pt x="265" y="463"/>
                    </a:lnTo>
                    <a:lnTo>
                      <a:pt x="271" y="442"/>
                    </a:lnTo>
                    <a:lnTo>
                      <a:pt x="293" y="450"/>
                    </a:lnTo>
                    <a:lnTo>
                      <a:pt x="298" y="436"/>
                    </a:lnTo>
                    <a:lnTo>
                      <a:pt x="304" y="432"/>
                    </a:lnTo>
                    <a:lnTo>
                      <a:pt x="318" y="415"/>
                    </a:lnTo>
                    <a:lnTo>
                      <a:pt x="337" y="413"/>
                    </a:lnTo>
                    <a:lnTo>
                      <a:pt x="341" y="399"/>
                    </a:lnTo>
                    <a:lnTo>
                      <a:pt x="384" y="378"/>
                    </a:lnTo>
                    <a:lnTo>
                      <a:pt x="415" y="382"/>
                    </a:lnTo>
                    <a:lnTo>
                      <a:pt x="421" y="382"/>
                    </a:lnTo>
                    <a:lnTo>
                      <a:pt x="452" y="370"/>
                    </a:lnTo>
                    <a:lnTo>
                      <a:pt x="486" y="368"/>
                    </a:lnTo>
                    <a:lnTo>
                      <a:pt x="523" y="368"/>
                    </a:lnTo>
                    <a:lnTo>
                      <a:pt x="541" y="333"/>
                    </a:lnTo>
                    <a:lnTo>
                      <a:pt x="543" y="306"/>
                    </a:lnTo>
                    <a:lnTo>
                      <a:pt x="545" y="279"/>
                    </a:lnTo>
                    <a:lnTo>
                      <a:pt x="547" y="250"/>
                    </a:lnTo>
                    <a:lnTo>
                      <a:pt x="547" y="223"/>
                    </a:lnTo>
                    <a:lnTo>
                      <a:pt x="510" y="223"/>
                    </a:lnTo>
                    <a:lnTo>
                      <a:pt x="510" y="194"/>
                    </a:lnTo>
                    <a:lnTo>
                      <a:pt x="461" y="175"/>
                    </a:lnTo>
                    <a:lnTo>
                      <a:pt x="446" y="161"/>
                    </a:lnTo>
                    <a:lnTo>
                      <a:pt x="446" y="149"/>
                    </a:lnTo>
                    <a:lnTo>
                      <a:pt x="421" y="130"/>
                    </a:lnTo>
                    <a:lnTo>
                      <a:pt x="395" y="112"/>
                    </a:lnTo>
                    <a:lnTo>
                      <a:pt x="372" y="93"/>
                    </a:lnTo>
                    <a:lnTo>
                      <a:pt x="347" y="76"/>
                    </a:lnTo>
                    <a:lnTo>
                      <a:pt x="324" y="56"/>
                    </a:lnTo>
                    <a:lnTo>
                      <a:pt x="298" y="37"/>
                    </a:lnTo>
                    <a:lnTo>
                      <a:pt x="275" y="19"/>
                    </a:lnTo>
                    <a:lnTo>
                      <a:pt x="250" y="0"/>
                    </a:lnTo>
                    <a:lnTo>
                      <a:pt x="221" y="0"/>
                    </a:lnTo>
                    <a:lnTo>
                      <a:pt x="192" y="0"/>
                    </a:lnTo>
                    <a:lnTo>
                      <a:pt x="196" y="41"/>
                    </a:lnTo>
                    <a:lnTo>
                      <a:pt x="200" y="81"/>
                    </a:lnTo>
                    <a:lnTo>
                      <a:pt x="202" y="122"/>
                    </a:lnTo>
                    <a:lnTo>
                      <a:pt x="205" y="163"/>
                    </a:lnTo>
                    <a:lnTo>
                      <a:pt x="209" y="204"/>
                    </a:lnTo>
                    <a:lnTo>
                      <a:pt x="213" y="242"/>
                    </a:lnTo>
                    <a:lnTo>
                      <a:pt x="217" y="283"/>
                    </a:lnTo>
                    <a:lnTo>
                      <a:pt x="221" y="324"/>
                    </a:lnTo>
                    <a:lnTo>
                      <a:pt x="231" y="330"/>
                    </a:lnTo>
                    <a:lnTo>
                      <a:pt x="225" y="363"/>
                    </a:lnTo>
                    <a:lnTo>
                      <a:pt x="192" y="363"/>
                    </a:lnTo>
                    <a:lnTo>
                      <a:pt x="161" y="363"/>
                    </a:lnTo>
                    <a:lnTo>
                      <a:pt x="128" y="363"/>
                    </a:lnTo>
                    <a:lnTo>
                      <a:pt x="97" y="363"/>
                    </a:lnTo>
                    <a:lnTo>
                      <a:pt x="93" y="359"/>
                    </a:lnTo>
                    <a:lnTo>
                      <a:pt x="46" y="370"/>
                    </a:lnTo>
                    <a:lnTo>
                      <a:pt x="41" y="372"/>
                    </a:lnTo>
                    <a:lnTo>
                      <a:pt x="21" y="361"/>
                    </a:lnTo>
                    <a:lnTo>
                      <a:pt x="6" y="392"/>
                    </a:lnTo>
                    <a:lnTo>
                      <a:pt x="0" y="390"/>
                    </a:lnTo>
                    <a:lnTo>
                      <a:pt x="8" y="429"/>
                    </a:lnTo>
                    <a:lnTo>
                      <a:pt x="17" y="442"/>
                    </a:lnTo>
                    <a:lnTo>
                      <a:pt x="27" y="481"/>
                    </a:lnTo>
                    <a:lnTo>
                      <a:pt x="23" y="489"/>
                    </a:lnTo>
                    <a:lnTo>
                      <a:pt x="45" y="491"/>
                    </a:lnTo>
                    <a:lnTo>
                      <a:pt x="54" y="494"/>
                    </a:lnTo>
                    <a:lnTo>
                      <a:pt x="74" y="491"/>
                    </a:lnTo>
                    <a:lnTo>
                      <a:pt x="97" y="483"/>
                    </a:lnTo>
                    <a:lnTo>
                      <a:pt x="101" y="477"/>
                    </a:lnTo>
                    <a:lnTo>
                      <a:pt x="112" y="508"/>
                    </a:lnTo>
                    <a:lnTo>
                      <a:pt x="124" y="51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53" name="Freeform 71"/>
              <p:cNvSpPr>
                <a:spLocks/>
              </p:cNvSpPr>
              <p:nvPr/>
            </p:nvSpPr>
            <p:spPr bwMode="auto">
              <a:xfrm>
                <a:off x="2908" y="1763"/>
                <a:ext cx="2" cy="4"/>
              </a:xfrm>
              <a:custGeom>
                <a:avLst/>
                <a:gdLst>
                  <a:gd name="T0" fmla="*/ 0 w 7"/>
                  <a:gd name="T1" fmla="*/ 1 h 6"/>
                  <a:gd name="T2" fmla="*/ 0 w 7"/>
                  <a:gd name="T3" fmla="*/ 1 h 6"/>
                  <a:gd name="T4" fmla="*/ 0 w 7"/>
                  <a:gd name="T5" fmla="*/ 0 h 6"/>
                  <a:gd name="T6" fmla="*/ 0 w 7"/>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4"/>
                    </a:moveTo>
                    <a:lnTo>
                      <a:pt x="4" y="6"/>
                    </a:lnTo>
                    <a:lnTo>
                      <a:pt x="0" y="0"/>
                    </a:lnTo>
                    <a:lnTo>
                      <a:pt x="7"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54" name="Freeform 72"/>
              <p:cNvSpPr>
                <a:spLocks/>
              </p:cNvSpPr>
              <p:nvPr/>
            </p:nvSpPr>
            <p:spPr bwMode="auto">
              <a:xfrm>
                <a:off x="2429" y="1933"/>
                <a:ext cx="191" cy="244"/>
              </a:xfrm>
              <a:custGeom>
                <a:avLst/>
                <a:gdLst>
                  <a:gd name="T0" fmla="*/ 0 w 405"/>
                  <a:gd name="T1" fmla="*/ 1 h 479"/>
                  <a:gd name="T2" fmla="*/ 0 w 405"/>
                  <a:gd name="T3" fmla="*/ 1 h 479"/>
                  <a:gd name="T4" fmla="*/ 0 w 405"/>
                  <a:gd name="T5" fmla="*/ 1 h 479"/>
                  <a:gd name="T6" fmla="*/ 0 w 405"/>
                  <a:gd name="T7" fmla="*/ 1 h 479"/>
                  <a:gd name="T8" fmla="*/ 0 w 405"/>
                  <a:gd name="T9" fmla="*/ 1 h 479"/>
                  <a:gd name="T10" fmla="*/ 0 w 405"/>
                  <a:gd name="T11" fmla="*/ 1 h 479"/>
                  <a:gd name="T12" fmla="*/ 0 w 405"/>
                  <a:gd name="T13" fmla="*/ 1 h 479"/>
                  <a:gd name="T14" fmla="*/ 0 w 405"/>
                  <a:gd name="T15" fmla="*/ 1 h 479"/>
                  <a:gd name="T16" fmla="*/ 0 w 405"/>
                  <a:gd name="T17" fmla="*/ 1 h 479"/>
                  <a:gd name="T18" fmla="*/ 0 w 405"/>
                  <a:gd name="T19" fmla="*/ 1 h 479"/>
                  <a:gd name="T20" fmla="*/ 0 w 405"/>
                  <a:gd name="T21" fmla="*/ 1 h 479"/>
                  <a:gd name="T22" fmla="*/ 0 w 405"/>
                  <a:gd name="T23" fmla="*/ 1 h 479"/>
                  <a:gd name="T24" fmla="*/ 0 w 405"/>
                  <a:gd name="T25" fmla="*/ 1 h 479"/>
                  <a:gd name="T26" fmla="*/ 0 w 405"/>
                  <a:gd name="T27" fmla="*/ 1 h 479"/>
                  <a:gd name="T28" fmla="*/ 0 w 405"/>
                  <a:gd name="T29" fmla="*/ 1 h 479"/>
                  <a:gd name="T30" fmla="*/ 0 w 405"/>
                  <a:gd name="T31" fmla="*/ 1 h 479"/>
                  <a:gd name="T32" fmla="*/ 0 w 405"/>
                  <a:gd name="T33" fmla="*/ 1 h 479"/>
                  <a:gd name="T34" fmla="*/ 0 w 405"/>
                  <a:gd name="T35" fmla="*/ 1 h 479"/>
                  <a:gd name="T36" fmla="*/ 0 w 405"/>
                  <a:gd name="T37" fmla="*/ 1 h 479"/>
                  <a:gd name="T38" fmla="*/ 0 w 405"/>
                  <a:gd name="T39" fmla="*/ 1 h 479"/>
                  <a:gd name="T40" fmla="*/ 0 w 405"/>
                  <a:gd name="T41" fmla="*/ 1 h 479"/>
                  <a:gd name="T42" fmla="*/ 0 w 405"/>
                  <a:gd name="T43" fmla="*/ 1 h 479"/>
                  <a:gd name="T44" fmla="*/ 0 w 405"/>
                  <a:gd name="T45" fmla="*/ 0 h 479"/>
                  <a:gd name="T46" fmla="*/ 0 w 405"/>
                  <a:gd name="T47" fmla="*/ 1 h 479"/>
                  <a:gd name="T48" fmla="*/ 0 w 405"/>
                  <a:gd name="T49" fmla="*/ 1 h 479"/>
                  <a:gd name="T50" fmla="*/ 0 w 405"/>
                  <a:gd name="T51" fmla="*/ 1 h 479"/>
                  <a:gd name="T52" fmla="*/ 0 w 405"/>
                  <a:gd name="T53" fmla="*/ 1 h 479"/>
                  <a:gd name="T54" fmla="*/ 0 w 405"/>
                  <a:gd name="T55" fmla="*/ 1 h 479"/>
                  <a:gd name="T56" fmla="*/ 0 w 405"/>
                  <a:gd name="T57" fmla="*/ 1 h 479"/>
                  <a:gd name="T58" fmla="*/ 0 w 405"/>
                  <a:gd name="T59" fmla="*/ 1 h 479"/>
                  <a:gd name="T60" fmla="*/ 0 w 405"/>
                  <a:gd name="T61" fmla="*/ 1 h 479"/>
                  <a:gd name="T62" fmla="*/ 0 w 405"/>
                  <a:gd name="T63" fmla="*/ 1 h 479"/>
                  <a:gd name="T64" fmla="*/ 0 w 405"/>
                  <a:gd name="T65" fmla="*/ 1 h 479"/>
                  <a:gd name="T66" fmla="*/ 0 w 405"/>
                  <a:gd name="T67" fmla="*/ 1 h 479"/>
                  <a:gd name="T68" fmla="*/ 0 w 405"/>
                  <a:gd name="T69" fmla="*/ 1 h 479"/>
                  <a:gd name="T70" fmla="*/ 0 w 405"/>
                  <a:gd name="T71" fmla="*/ 1 h 479"/>
                  <a:gd name="T72" fmla="*/ 0 w 405"/>
                  <a:gd name="T73" fmla="*/ 1 h 479"/>
                  <a:gd name="T74" fmla="*/ 0 w 405"/>
                  <a:gd name="T75" fmla="*/ 1 h 479"/>
                  <a:gd name="T76" fmla="*/ 0 w 405"/>
                  <a:gd name="T77" fmla="*/ 1 h 479"/>
                  <a:gd name="T78" fmla="*/ 0 w 405"/>
                  <a:gd name="T79" fmla="*/ 1 h 479"/>
                  <a:gd name="T80" fmla="*/ 0 w 405"/>
                  <a:gd name="T81" fmla="*/ 1 h 479"/>
                  <a:gd name="T82" fmla="*/ 0 w 405"/>
                  <a:gd name="T83" fmla="*/ 1 h 479"/>
                  <a:gd name="T84" fmla="*/ 0 w 405"/>
                  <a:gd name="T85" fmla="*/ 1 h 479"/>
                  <a:gd name="T86" fmla="*/ 0 w 405"/>
                  <a:gd name="T87" fmla="*/ 1 h 479"/>
                  <a:gd name="T88" fmla="*/ 0 w 405"/>
                  <a:gd name="T89" fmla="*/ 1 h 479"/>
                  <a:gd name="T90" fmla="*/ 0 w 405"/>
                  <a:gd name="T91" fmla="*/ 1 h 479"/>
                  <a:gd name="T92" fmla="*/ 0 w 405"/>
                  <a:gd name="T93" fmla="*/ 1 h 479"/>
                  <a:gd name="T94" fmla="*/ 0 w 405"/>
                  <a:gd name="T95" fmla="*/ 1 h 479"/>
                  <a:gd name="T96" fmla="*/ 0 w 405"/>
                  <a:gd name="T97" fmla="*/ 1 h 479"/>
                  <a:gd name="T98" fmla="*/ 0 w 405"/>
                  <a:gd name="T99" fmla="*/ 1 h 479"/>
                  <a:gd name="T100" fmla="*/ 0 w 405"/>
                  <a:gd name="T101" fmla="*/ 1 h 479"/>
                  <a:gd name="T102" fmla="*/ 0 w 405"/>
                  <a:gd name="T103" fmla="*/ 1 h 479"/>
                  <a:gd name="T104" fmla="*/ 0 w 405"/>
                  <a:gd name="T105" fmla="*/ 1 h 479"/>
                  <a:gd name="T106" fmla="*/ 0 w 405"/>
                  <a:gd name="T107" fmla="*/ 1 h 4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5" h="479">
                    <a:moveTo>
                      <a:pt x="21" y="413"/>
                    </a:moveTo>
                    <a:lnTo>
                      <a:pt x="13" y="428"/>
                    </a:lnTo>
                    <a:lnTo>
                      <a:pt x="21" y="384"/>
                    </a:lnTo>
                    <a:lnTo>
                      <a:pt x="31" y="337"/>
                    </a:lnTo>
                    <a:lnTo>
                      <a:pt x="21" y="300"/>
                    </a:lnTo>
                    <a:lnTo>
                      <a:pt x="23" y="262"/>
                    </a:lnTo>
                    <a:lnTo>
                      <a:pt x="2" y="238"/>
                    </a:lnTo>
                    <a:lnTo>
                      <a:pt x="0" y="248"/>
                    </a:lnTo>
                    <a:lnTo>
                      <a:pt x="4" y="227"/>
                    </a:lnTo>
                    <a:lnTo>
                      <a:pt x="37" y="227"/>
                    </a:lnTo>
                    <a:lnTo>
                      <a:pt x="70" y="227"/>
                    </a:lnTo>
                    <a:lnTo>
                      <a:pt x="101" y="227"/>
                    </a:lnTo>
                    <a:lnTo>
                      <a:pt x="134" y="227"/>
                    </a:lnTo>
                    <a:lnTo>
                      <a:pt x="134" y="196"/>
                    </a:lnTo>
                    <a:lnTo>
                      <a:pt x="136" y="163"/>
                    </a:lnTo>
                    <a:lnTo>
                      <a:pt x="168" y="147"/>
                    </a:lnTo>
                    <a:lnTo>
                      <a:pt x="168" y="99"/>
                    </a:lnTo>
                    <a:lnTo>
                      <a:pt x="170" y="50"/>
                    </a:lnTo>
                    <a:lnTo>
                      <a:pt x="198" y="50"/>
                    </a:lnTo>
                    <a:lnTo>
                      <a:pt x="225" y="50"/>
                    </a:lnTo>
                    <a:lnTo>
                      <a:pt x="252" y="50"/>
                    </a:lnTo>
                    <a:lnTo>
                      <a:pt x="279" y="50"/>
                    </a:lnTo>
                    <a:lnTo>
                      <a:pt x="281" y="0"/>
                    </a:lnTo>
                    <a:lnTo>
                      <a:pt x="312" y="23"/>
                    </a:lnTo>
                    <a:lnTo>
                      <a:pt x="343" y="44"/>
                    </a:lnTo>
                    <a:lnTo>
                      <a:pt x="374" y="66"/>
                    </a:lnTo>
                    <a:lnTo>
                      <a:pt x="405" y="87"/>
                    </a:lnTo>
                    <a:lnTo>
                      <a:pt x="376" y="87"/>
                    </a:lnTo>
                    <a:lnTo>
                      <a:pt x="347" y="87"/>
                    </a:lnTo>
                    <a:lnTo>
                      <a:pt x="351" y="128"/>
                    </a:lnTo>
                    <a:lnTo>
                      <a:pt x="355" y="168"/>
                    </a:lnTo>
                    <a:lnTo>
                      <a:pt x="357" y="209"/>
                    </a:lnTo>
                    <a:lnTo>
                      <a:pt x="360" y="250"/>
                    </a:lnTo>
                    <a:lnTo>
                      <a:pt x="364" y="291"/>
                    </a:lnTo>
                    <a:lnTo>
                      <a:pt x="368" y="329"/>
                    </a:lnTo>
                    <a:lnTo>
                      <a:pt x="372" y="370"/>
                    </a:lnTo>
                    <a:lnTo>
                      <a:pt x="376" y="411"/>
                    </a:lnTo>
                    <a:lnTo>
                      <a:pt x="386" y="417"/>
                    </a:lnTo>
                    <a:lnTo>
                      <a:pt x="380" y="450"/>
                    </a:lnTo>
                    <a:lnTo>
                      <a:pt x="347" y="450"/>
                    </a:lnTo>
                    <a:lnTo>
                      <a:pt x="316" y="450"/>
                    </a:lnTo>
                    <a:lnTo>
                      <a:pt x="283" y="450"/>
                    </a:lnTo>
                    <a:lnTo>
                      <a:pt x="252" y="450"/>
                    </a:lnTo>
                    <a:lnTo>
                      <a:pt x="248" y="446"/>
                    </a:lnTo>
                    <a:lnTo>
                      <a:pt x="201" y="457"/>
                    </a:lnTo>
                    <a:lnTo>
                      <a:pt x="196" y="459"/>
                    </a:lnTo>
                    <a:lnTo>
                      <a:pt x="176" y="448"/>
                    </a:lnTo>
                    <a:lnTo>
                      <a:pt x="161" y="479"/>
                    </a:lnTo>
                    <a:lnTo>
                      <a:pt x="155" y="477"/>
                    </a:lnTo>
                    <a:lnTo>
                      <a:pt x="130" y="452"/>
                    </a:lnTo>
                    <a:lnTo>
                      <a:pt x="105" y="424"/>
                    </a:lnTo>
                    <a:lnTo>
                      <a:pt x="74" y="407"/>
                    </a:lnTo>
                    <a:lnTo>
                      <a:pt x="46" y="409"/>
                    </a:lnTo>
                    <a:lnTo>
                      <a:pt x="21" y="4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55" name="Freeform 73"/>
              <p:cNvSpPr>
                <a:spLocks/>
              </p:cNvSpPr>
              <p:nvPr/>
            </p:nvSpPr>
            <p:spPr bwMode="auto">
              <a:xfrm>
                <a:off x="2493" y="1764"/>
                <a:ext cx="186" cy="161"/>
              </a:xfrm>
              <a:custGeom>
                <a:avLst/>
                <a:gdLst>
                  <a:gd name="T0" fmla="*/ 97 w 395"/>
                  <a:gd name="T1" fmla="*/ 40 h 314"/>
                  <a:gd name="T2" fmla="*/ 82 w 395"/>
                  <a:gd name="T3" fmla="*/ 50 h 314"/>
                  <a:gd name="T4" fmla="*/ 68 w 395"/>
                  <a:gd name="T5" fmla="*/ 59 h 314"/>
                  <a:gd name="T6" fmla="*/ 61 w 395"/>
                  <a:gd name="T7" fmla="*/ 75 h 314"/>
                  <a:gd name="T8" fmla="*/ 54 w 395"/>
                  <a:gd name="T9" fmla="*/ 90 h 314"/>
                  <a:gd name="T10" fmla="*/ 56 w 395"/>
                  <a:gd name="T11" fmla="*/ 107 h 314"/>
                  <a:gd name="T12" fmla="*/ 48 w 395"/>
                  <a:gd name="T13" fmla="*/ 122 h 314"/>
                  <a:gd name="T14" fmla="*/ 41 w 395"/>
                  <a:gd name="T15" fmla="*/ 135 h 314"/>
                  <a:gd name="T16" fmla="*/ 29 w 395"/>
                  <a:gd name="T17" fmla="*/ 144 h 314"/>
                  <a:gd name="T18" fmla="*/ 17 w 395"/>
                  <a:gd name="T19" fmla="*/ 153 h 314"/>
                  <a:gd name="T20" fmla="*/ 0 w 395"/>
                  <a:gd name="T21" fmla="*/ 161 h 314"/>
                  <a:gd name="T22" fmla="*/ 17 w 395"/>
                  <a:gd name="T23" fmla="*/ 161 h 314"/>
                  <a:gd name="T24" fmla="*/ 34 w 395"/>
                  <a:gd name="T25" fmla="*/ 161 h 314"/>
                  <a:gd name="T26" fmla="*/ 52 w 395"/>
                  <a:gd name="T27" fmla="*/ 161 h 314"/>
                  <a:gd name="T28" fmla="*/ 69 w 395"/>
                  <a:gd name="T29" fmla="*/ 161 h 314"/>
                  <a:gd name="T30" fmla="*/ 73 w 395"/>
                  <a:gd name="T31" fmla="*/ 138 h 314"/>
                  <a:gd name="T32" fmla="*/ 85 w 395"/>
                  <a:gd name="T33" fmla="*/ 130 h 314"/>
                  <a:gd name="T34" fmla="*/ 97 w 395"/>
                  <a:gd name="T35" fmla="*/ 124 h 314"/>
                  <a:gd name="T36" fmla="*/ 111 w 395"/>
                  <a:gd name="T37" fmla="*/ 116 h 314"/>
                  <a:gd name="T38" fmla="*/ 124 w 395"/>
                  <a:gd name="T39" fmla="*/ 110 h 314"/>
                  <a:gd name="T40" fmla="*/ 135 w 395"/>
                  <a:gd name="T41" fmla="*/ 103 h 314"/>
                  <a:gd name="T42" fmla="*/ 146 w 395"/>
                  <a:gd name="T43" fmla="*/ 93 h 314"/>
                  <a:gd name="T44" fmla="*/ 146 w 395"/>
                  <a:gd name="T45" fmla="*/ 82 h 314"/>
                  <a:gd name="T46" fmla="*/ 166 w 395"/>
                  <a:gd name="T47" fmla="*/ 74 h 314"/>
                  <a:gd name="T48" fmla="*/ 182 w 395"/>
                  <a:gd name="T49" fmla="*/ 73 h 314"/>
                  <a:gd name="T50" fmla="*/ 186 w 395"/>
                  <a:gd name="T51" fmla="*/ 67 h 314"/>
                  <a:gd name="T52" fmla="*/ 177 w 395"/>
                  <a:gd name="T53" fmla="*/ 50 h 314"/>
                  <a:gd name="T54" fmla="*/ 174 w 395"/>
                  <a:gd name="T55" fmla="*/ 35 h 314"/>
                  <a:gd name="T56" fmla="*/ 172 w 395"/>
                  <a:gd name="T57" fmla="*/ 21 h 314"/>
                  <a:gd name="T58" fmla="*/ 169 w 395"/>
                  <a:gd name="T59" fmla="*/ 16 h 314"/>
                  <a:gd name="T60" fmla="*/ 159 w 395"/>
                  <a:gd name="T61" fmla="*/ 13 h 314"/>
                  <a:gd name="T62" fmla="*/ 154 w 395"/>
                  <a:gd name="T63" fmla="*/ 13 h 314"/>
                  <a:gd name="T64" fmla="*/ 129 w 395"/>
                  <a:gd name="T65" fmla="*/ 12 h 314"/>
                  <a:gd name="T66" fmla="*/ 120 w 395"/>
                  <a:gd name="T67" fmla="*/ 0 h 314"/>
                  <a:gd name="T68" fmla="*/ 112 w 395"/>
                  <a:gd name="T69" fmla="*/ 9 h 314"/>
                  <a:gd name="T70" fmla="*/ 104 w 395"/>
                  <a:gd name="T71" fmla="*/ 24 h 314"/>
                  <a:gd name="T72" fmla="*/ 97 w 395"/>
                  <a:gd name="T73" fmla="*/ 40 h 3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95" h="314">
                    <a:moveTo>
                      <a:pt x="205" y="78"/>
                    </a:moveTo>
                    <a:lnTo>
                      <a:pt x="174" y="97"/>
                    </a:lnTo>
                    <a:lnTo>
                      <a:pt x="145" y="116"/>
                    </a:lnTo>
                    <a:lnTo>
                      <a:pt x="129" y="146"/>
                    </a:lnTo>
                    <a:lnTo>
                      <a:pt x="114" y="175"/>
                    </a:lnTo>
                    <a:lnTo>
                      <a:pt x="118" y="209"/>
                    </a:lnTo>
                    <a:lnTo>
                      <a:pt x="102" y="237"/>
                    </a:lnTo>
                    <a:lnTo>
                      <a:pt x="87" y="264"/>
                    </a:lnTo>
                    <a:lnTo>
                      <a:pt x="62" y="281"/>
                    </a:lnTo>
                    <a:lnTo>
                      <a:pt x="36" y="299"/>
                    </a:lnTo>
                    <a:lnTo>
                      <a:pt x="0" y="314"/>
                    </a:lnTo>
                    <a:lnTo>
                      <a:pt x="36" y="314"/>
                    </a:lnTo>
                    <a:lnTo>
                      <a:pt x="73" y="314"/>
                    </a:lnTo>
                    <a:lnTo>
                      <a:pt x="110" y="314"/>
                    </a:lnTo>
                    <a:lnTo>
                      <a:pt x="147" y="314"/>
                    </a:lnTo>
                    <a:lnTo>
                      <a:pt x="155" y="270"/>
                    </a:lnTo>
                    <a:lnTo>
                      <a:pt x="180" y="254"/>
                    </a:lnTo>
                    <a:lnTo>
                      <a:pt x="207" y="241"/>
                    </a:lnTo>
                    <a:lnTo>
                      <a:pt x="236" y="227"/>
                    </a:lnTo>
                    <a:lnTo>
                      <a:pt x="263" y="215"/>
                    </a:lnTo>
                    <a:lnTo>
                      <a:pt x="286" y="200"/>
                    </a:lnTo>
                    <a:lnTo>
                      <a:pt x="310" y="182"/>
                    </a:lnTo>
                    <a:lnTo>
                      <a:pt x="310" y="159"/>
                    </a:lnTo>
                    <a:lnTo>
                      <a:pt x="352" y="144"/>
                    </a:lnTo>
                    <a:lnTo>
                      <a:pt x="387" y="142"/>
                    </a:lnTo>
                    <a:lnTo>
                      <a:pt x="395" y="130"/>
                    </a:lnTo>
                    <a:lnTo>
                      <a:pt x="376" y="97"/>
                    </a:lnTo>
                    <a:lnTo>
                      <a:pt x="370" y="68"/>
                    </a:lnTo>
                    <a:lnTo>
                      <a:pt x="366" y="41"/>
                    </a:lnTo>
                    <a:lnTo>
                      <a:pt x="358" y="31"/>
                    </a:lnTo>
                    <a:lnTo>
                      <a:pt x="337" y="25"/>
                    </a:lnTo>
                    <a:lnTo>
                      <a:pt x="327" y="25"/>
                    </a:lnTo>
                    <a:lnTo>
                      <a:pt x="273" y="23"/>
                    </a:lnTo>
                    <a:lnTo>
                      <a:pt x="255" y="0"/>
                    </a:lnTo>
                    <a:lnTo>
                      <a:pt x="238" y="18"/>
                    </a:lnTo>
                    <a:lnTo>
                      <a:pt x="221" y="47"/>
                    </a:lnTo>
                    <a:lnTo>
                      <a:pt x="205" y="78"/>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456" name="Freeform 74"/>
              <p:cNvSpPr>
                <a:spLocks/>
              </p:cNvSpPr>
              <p:nvPr/>
            </p:nvSpPr>
            <p:spPr bwMode="auto">
              <a:xfrm>
                <a:off x="2419" y="2140"/>
                <a:ext cx="96" cy="84"/>
              </a:xfrm>
              <a:custGeom>
                <a:avLst/>
                <a:gdLst>
                  <a:gd name="T0" fmla="*/ 0 w 200"/>
                  <a:gd name="T1" fmla="*/ 1 h 163"/>
                  <a:gd name="T2" fmla="*/ 0 w 200"/>
                  <a:gd name="T3" fmla="*/ 1 h 163"/>
                  <a:gd name="T4" fmla="*/ 0 w 200"/>
                  <a:gd name="T5" fmla="*/ 1 h 163"/>
                  <a:gd name="T6" fmla="*/ 0 w 200"/>
                  <a:gd name="T7" fmla="*/ 1 h 163"/>
                  <a:gd name="T8" fmla="*/ 0 w 200"/>
                  <a:gd name="T9" fmla="*/ 1 h 163"/>
                  <a:gd name="T10" fmla="*/ 0 w 200"/>
                  <a:gd name="T11" fmla="*/ 1 h 163"/>
                  <a:gd name="T12" fmla="*/ 0 w 200"/>
                  <a:gd name="T13" fmla="*/ 1 h 163"/>
                  <a:gd name="T14" fmla="*/ 0 w 200"/>
                  <a:gd name="T15" fmla="*/ 1 h 163"/>
                  <a:gd name="T16" fmla="*/ 0 w 200"/>
                  <a:gd name="T17" fmla="*/ 1 h 163"/>
                  <a:gd name="T18" fmla="*/ 0 w 200"/>
                  <a:gd name="T19" fmla="*/ 1 h 163"/>
                  <a:gd name="T20" fmla="*/ 0 w 200"/>
                  <a:gd name="T21" fmla="*/ 1 h 163"/>
                  <a:gd name="T22" fmla="*/ 0 w 200"/>
                  <a:gd name="T23" fmla="*/ 1 h 163"/>
                  <a:gd name="T24" fmla="*/ 0 w 200"/>
                  <a:gd name="T25" fmla="*/ 1 h 163"/>
                  <a:gd name="T26" fmla="*/ 0 w 200"/>
                  <a:gd name="T27" fmla="*/ 1 h 163"/>
                  <a:gd name="T28" fmla="*/ 0 w 200"/>
                  <a:gd name="T29" fmla="*/ 1 h 163"/>
                  <a:gd name="T30" fmla="*/ 0 w 200"/>
                  <a:gd name="T31" fmla="*/ 1 h 163"/>
                  <a:gd name="T32" fmla="*/ 0 w 200"/>
                  <a:gd name="T33" fmla="*/ 1 h 163"/>
                  <a:gd name="T34" fmla="*/ 0 w 200"/>
                  <a:gd name="T35" fmla="*/ 1 h 163"/>
                  <a:gd name="T36" fmla="*/ 0 w 200"/>
                  <a:gd name="T37" fmla="*/ 1 h 163"/>
                  <a:gd name="T38" fmla="*/ 0 w 200"/>
                  <a:gd name="T39" fmla="*/ 1 h 163"/>
                  <a:gd name="T40" fmla="*/ 0 w 200"/>
                  <a:gd name="T41" fmla="*/ 1 h 163"/>
                  <a:gd name="T42" fmla="*/ 0 w 200"/>
                  <a:gd name="T43" fmla="*/ 1 h 163"/>
                  <a:gd name="T44" fmla="*/ 0 w 200"/>
                  <a:gd name="T45" fmla="*/ 1 h 163"/>
                  <a:gd name="T46" fmla="*/ 0 w 200"/>
                  <a:gd name="T47" fmla="*/ 1 h 163"/>
                  <a:gd name="T48" fmla="*/ 0 w 200"/>
                  <a:gd name="T49" fmla="*/ 1 h 163"/>
                  <a:gd name="T50" fmla="*/ 0 w 200"/>
                  <a:gd name="T51" fmla="*/ 1 h 163"/>
                  <a:gd name="T52" fmla="*/ 0 w 200"/>
                  <a:gd name="T53" fmla="*/ 1 h 163"/>
                  <a:gd name="T54" fmla="*/ 0 w 200"/>
                  <a:gd name="T55" fmla="*/ 1 h 163"/>
                  <a:gd name="T56" fmla="*/ 0 w 200"/>
                  <a:gd name="T57" fmla="*/ 1 h 163"/>
                  <a:gd name="T58" fmla="*/ 0 w 200"/>
                  <a:gd name="T59" fmla="*/ 1 h 163"/>
                  <a:gd name="T60" fmla="*/ 0 w 200"/>
                  <a:gd name="T61" fmla="*/ 1 h 163"/>
                  <a:gd name="T62" fmla="*/ 0 w 200"/>
                  <a:gd name="T63" fmla="*/ 1 h 163"/>
                  <a:gd name="T64" fmla="*/ 0 w 200"/>
                  <a:gd name="T65" fmla="*/ 0 h 163"/>
                  <a:gd name="T66" fmla="*/ 0 w 200"/>
                  <a:gd name="T67" fmla="*/ 1 h 163"/>
                  <a:gd name="T68" fmla="*/ 0 w 200"/>
                  <a:gd name="T69" fmla="*/ 1 h 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0" h="163">
                    <a:moveTo>
                      <a:pt x="39" y="6"/>
                    </a:moveTo>
                    <a:lnTo>
                      <a:pt x="31" y="21"/>
                    </a:lnTo>
                    <a:lnTo>
                      <a:pt x="16" y="48"/>
                    </a:lnTo>
                    <a:lnTo>
                      <a:pt x="0" y="74"/>
                    </a:lnTo>
                    <a:lnTo>
                      <a:pt x="22" y="101"/>
                    </a:lnTo>
                    <a:lnTo>
                      <a:pt x="29" y="93"/>
                    </a:lnTo>
                    <a:lnTo>
                      <a:pt x="24" y="101"/>
                    </a:lnTo>
                    <a:lnTo>
                      <a:pt x="28" y="105"/>
                    </a:lnTo>
                    <a:lnTo>
                      <a:pt x="28" y="114"/>
                    </a:lnTo>
                    <a:lnTo>
                      <a:pt x="64" y="114"/>
                    </a:lnTo>
                    <a:lnTo>
                      <a:pt x="68" y="107"/>
                    </a:lnTo>
                    <a:lnTo>
                      <a:pt x="109" y="116"/>
                    </a:lnTo>
                    <a:lnTo>
                      <a:pt x="119" y="126"/>
                    </a:lnTo>
                    <a:lnTo>
                      <a:pt x="74" y="116"/>
                    </a:lnTo>
                    <a:lnTo>
                      <a:pt x="47" y="126"/>
                    </a:lnTo>
                    <a:lnTo>
                      <a:pt x="22" y="136"/>
                    </a:lnTo>
                    <a:lnTo>
                      <a:pt x="24" y="151"/>
                    </a:lnTo>
                    <a:lnTo>
                      <a:pt x="49" y="147"/>
                    </a:lnTo>
                    <a:lnTo>
                      <a:pt x="62" y="145"/>
                    </a:lnTo>
                    <a:lnTo>
                      <a:pt x="62" y="147"/>
                    </a:lnTo>
                    <a:lnTo>
                      <a:pt x="29" y="153"/>
                    </a:lnTo>
                    <a:lnTo>
                      <a:pt x="22" y="163"/>
                    </a:lnTo>
                    <a:lnTo>
                      <a:pt x="66" y="155"/>
                    </a:lnTo>
                    <a:lnTo>
                      <a:pt x="93" y="151"/>
                    </a:lnTo>
                    <a:lnTo>
                      <a:pt x="123" y="149"/>
                    </a:lnTo>
                    <a:lnTo>
                      <a:pt x="152" y="157"/>
                    </a:lnTo>
                    <a:lnTo>
                      <a:pt x="200" y="161"/>
                    </a:lnTo>
                    <a:lnTo>
                      <a:pt x="190" y="122"/>
                    </a:lnTo>
                    <a:lnTo>
                      <a:pt x="181" y="109"/>
                    </a:lnTo>
                    <a:lnTo>
                      <a:pt x="173" y="70"/>
                    </a:lnTo>
                    <a:lnTo>
                      <a:pt x="148" y="45"/>
                    </a:lnTo>
                    <a:lnTo>
                      <a:pt x="123" y="17"/>
                    </a:lnTo>
                    <a:lnTo>
                      <a:pt x="92" y="0"/>
                    </a:lnTo>
                    <a:lnTo>
                      <a:pt x="64" y="2"/>
                    </a:lnTo>
                    <a:lnTo>
                      <a:pt x="39"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57" name="Freeform 75"/>
              <p:cNvSpPr>
                <a:spLocks/>
              </p:cNvSpPr>
              <p:nvPr/>
            </p:nvSpPr>
            <p:spPr bwMode="auto">
              <a:xfrm>
                <a:off x="1433" y="2279"/>
                <a:ext cx="39" cy="45"/>
              </a:xfrm>
              <a:custGeom>
                <a:avLst/>
                <a:gdLst>
                  <a:gd name="T0" fmla="*/ 0 w 79"/>
                  <a:gd name="T1" fmla="*/ 1 h 86"/>
                  <a:gd name="T2" fmla="*/ 0 w 79"/>
                  <a:gd name="T3" fmla="*/ 1 h 86"/>
                  <a:gd name="T4" fmla="*/ 0 w 79"/>
                  <a:gd name="T5" fmla="*/ 1 h 86"/>
                  <a:gd name="T6" fmla="*/ 0 w 79"/>
                  <a:gd name="T7" fmla="*/ 1 h 86"/>
                  <a:gd name="T8" fmla="*/ 0 w 79"/>
                  <a:gd name="T9" fmla="*/ 1 h 86"/>
                  <a:gd name="T10" fmla="*/ 0 w 79"/>
                  <a:gd name="T11" fmla="*/ 1 h 86"/>
                  <a:gd name="T12" fmla="*/ 0 w 79"/>
                  <a:gd name="T13" fmla="*/ 1 h 86"/>
                  <a:gd name="T14" fmla="*/ 0 w 79"/>
                  <a:gd name="T15" fmla="*/ 0 h 86"/>
                  <a:gd name="T16" fmla="*/ 0 w 79"/>
                  <a:gd name="T17" fmla="*/ 1 h 86"/>
                  <a:gd name="T18" fmla="*/ 0 w 79"/>
                  <a:gd name="T19" fmla="*/ 1 h 86"/>
                  <a:gd name="T20" fmla="*/ 0 w 79"/>
                  <a:gd name="T21" fmla="*/ 1 h 86"/>
                  <a:gd name="T22" fmla="*/ 0 w 79"/>
                  <a:gd name="T23" fmla="*/ 1 h 86"/>
                  <a:gd name="T24" fmla="*/ 0 w 79"/>
                  <a:gd name="T25" fmla="*/ 1 h 86"/>
                  <a:gd name="T26" fmla="*/ 0 w 79"/>
                  <a:gd name="T27" fmla="*/ 1 h 86"/>
                  <a:gd name="T28" fmla="*/ 0 w 79"/>
                  <a:gd name="T29" fmla="*/ 1 h 86"/>
                  <a:gd name="T30" fmla="*/ 0 w 79"/>
                  <a:gd name="T31" fmla="*/ 1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 h="86">
                    <a:moveTo>
                      <a:pt x="46" y="47"/>
                    </a:moveTo>
                    <a:lnTo>
                      <a:pt x="58" y="49"/>
                    </a:lnTo>
                    <a:lnTo>
                      <a:pt x="54" y="41"/>
                    </a:lnTo>
                    <a:lnTo>
                      <a:pt x="44" y="39"/>
                    </a:lnTo>
                    <a:lnTo>
                      <a:pt x="35" y="29"/>
                    </a:lnTo>
                    <a:lnTo>
                      <a:pt x="11" y="18"/>
                    </a:lnTo>
                    <a:lnTo>
                      <a:pt x="2" y="10"/>
                    </a:lnTo>
                    <a:lnTo>
                      <a:pt x="0" y="0"/>
                    </a:lnTo>
                    <a:lnTo>
                      <a:pt x="33" y="2"/>
                    </a:lnTo>
                    <a:lnTo>
                      <a:pt x="56" y="16"/>
                    </a:lnTo>
                    <a:lnTo>
                      <a:pt x="77" y="31"/>
                    </a:lnTo>
                    <a:lnTo>
                      <a:pt x="79" y="60"/>
                    </a:lnTo>
                    <a:lnTo>
                      <a:pt x="66" y="70"/>
                    </a:lnTo>
                    <a:lnTo>
                      <a:pt x="58" y="86"/>
                    </a:lnTo>
                    <a:lnTo>
                      <a:pt x="50" y="74"/>
                    </a:lnTo>
                    <a:lnTo>
                      <a:pt x="46" y="4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58" name="Freeform 76"/>
              <p:cNvSpPr>
                <a:spLocks/>
              </p:cNvSpPr>
              <p:nvPr/>
            </p:nvSpPr>
            <p:spPr bwMode="auto">
              <a:xfrm>
                <a:off x="1829" y="2353"/>
                <a:ext cx="46" cy="68"/>
              </a:xfrm>
              <a:custGeom>
                <a:avLst/>
                <a:gdLst>
                  <a:gd name="T0" fmla="*/ 0 w 99"/>
                  <a:gd name="T1" fmla="*/ 1 h 134"/>
                  <a:gd name="T2" fmla="*/ 0 w 99"/>
                  <a:gd name="T3" fmla="*/ 1 h 134"/>
                  <a:gd name="T4" fmla="*/ 0 w 99"/>
                  <a:gd name="T5" fmla="*/ 0 h 134"/>
                  <a:gd name="T6" fmla="*/ 0 w 99"/>
                  <a:gd name="T7" fmla="*/ 1 h 134"/>
                  <a:gd name="T8" fmla="*/ 0 w 99"/>
                  <a:gd name="T9" fmla="*/ 1 h 134"/>
                  <a:gd name="T10" fmla="*/ 0 w 99"/>
                  <a:gd name="T11" fmla="*/ 1 h 134"/>
                  <a:gd name="T12" fmla="*/ 0 w 99"/>
                  <a:gd name="T13" fmla="*/ 1 h 134"/>
                  <a:gd name="T14" fmla="*/ 0 w 99"/>
                  <a:gd name="T15" fmla="*/ 1 h 134"/>
                  <a:gd name="T16" fmla="*/ 0 w 99"/>
                  <a:gd name="T17" fmla="*/ 1 h 134"/>
                  <a:gd name="T18" fmla="*/ 0 w 99"/>
                  <a:gd name="T19" fmla="*/ 1 h 134"/>
                  <a:gd name="T20" fmla="*/ 0 w 99"/>
                  <a:gd name="T21" fmla="*/ 1 h 134"/>
                  <a:gd name="T22" fmla="*/ 0 w 99"/>
                  <a:gd name="T23" fmla="*/ 1 h 134"/>
                  <a:gd name="T24" fmla="*/ 0 w 99"/>
                  <a:gd name="T25" fmla="*/ 1 h 134"/>
                  <a:gd name="T26" fmla="*/ 0 w 99"/>
                  <a:gd name="T27" fmla="*/ 1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134">
                    <a:moveTo>
                      <a:pt x="78" y="35"/>
                    </a:moveTo>
                    <a:lnTo>
                      <a:pt x="47" y="6"/>
                    </a:lnTo>
                    <a:lnTo>
                      <a:pt x="23" y="0"/>
                    </a:lnTo>
                    <a:lnTo>
                      <a:pt x="16" y="13"/>
                    </a:lnTo>
                    <a:lnTo>
                      <a:pt x="6" y="44"/>
                    </a:lnTo>
                    <a:lnTo>
                      <a:pt x="18" y="91"/>
                    </a:lnTo>
                    <a:lnTo>
                      <a:pt x="0" y="128"/>
                    </a:lnTo>
                    <a:lnTo>
                      <a:pt x="22" y="132"/>
                    </a:lnTo>
                    <a:lnTo>
                      <a:pt x="54" y="134"/>
                    </a:lnTo>
                    <a:lnTo>
                      <a:pt x="76" y="99"/>
                    </a:lnTo>
                    <a:lnTo>
                      <a:pt x="99" y="64"/>
                    </a:lnTo>
                    <a:lnTo>
                      <a:pt x="91" y="43"/>
                    </a:lnTo>
                    <a:lnTo>
                      <a:pt x="89" y="48"/>
                    </a:lnTo>
                    <a:lnTo>
                      <a:pt x="78" y="3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59" name="Freeform 77"/>
              <p:cNvSpPr>
                <a:spLocks/>
              </p:cNvSpPr>
              <p:nvPr/>
            </p:nvSpPr>
            <p:spPr bwMode="auto">
              <a:xfrm>
                <a:off x="1441" y="2223"/>
                <a:ext cx="192" cy="323"/>
              </a:xfrm>
              <a:custGeom>
                <a:avLst/>
                <a:gdLst>
                  <a:gd name="T0" fmla="*/ 75 w 405"/>
                  <a:gd name="T1" fmla="*/ 30 h 630"/>
                  <a:gd name="T2" fmla="*/ 68 w 405"/>
                  <a:gd name="T3" fmla="*/ 27 h 630"/>
                  <a:gd name="T4" fmla="*/ 55 w 405"/>
                  <a:gd name="T5" fmla="*/ 56 h 630"/>
                  <a:gd name="T6" fmla="*/ 36 w 405"/>
                  <a:gd name="T7" fmla="*/ 86 h 630"/>
                  <a:gd name="T8" fmla="*/ 28 w 405"/>
                  <a:gd name="T9" fmla="*/ 71 h 630"/>
                  <a:gd name="T10" fmla="*/ 23 w 405"/>
                  <a:gd name="T11" fmla="*/ 91 h 630"/>
                  <a:gd name="T12" fmla="*/ 24 w 405"/>
                  <a:gd name="T13" fmla="*/ 107 h 630"/>
                  <a:gd name="T14" fmla="*/ 24 w 405"/>
                  <a:gd name="T15" fmla="*/ 133 h 630"/>
                  <a:gd name="T16" fmla="*/ 27 w 405"/>
                  <a:gd name="T17" fmla="*/ 163 h 630"/>
                  <a:gd name="T18" fmla="*/ 18 w 405"/>
                  <a:gd name="T19" fmla="*/ 187 h 630"/>
                  <a:gd name="T20" fmla="*/ 6 w 405"/>
                  <a:gd name="T21" fmla="*/ 203 h 630"/>
                  <a:gd name="T22" fmla="*/ 2 w 405"/>
                  <a:gd name="T23" fmla="*/ 213 h 630"/>
                  <a:gd name="T24" fmla="*/ 25 w 405"/>
                  <a:gd name="T25" fmla="*/ 232 h 630"/>
                  <a:gd name="T26" fmla="*/ 58 w 405"/>
                  <a:gd name="T27" fmla="*/ 243 h 630"/>
                  <a:gd name="T28" fmla="*/ 68 w 405"/>
                  <a:gd name="T29" fmla="*/ 250 h 630"/>
                  <a:gd name="T30" fmla="*/ 89 w 405"/>
                  <a:gd name="T31" fmla="*/ 275 h 630"/>
                  <a:gd name="T32" fmla="*/ 111 w 405"/>
                  <a:gd name="T33" fmla="*/ 285 h 630"/>
                  <a:gd name="T34" fmla="*/ 140 w 405"/>
                  <a:gd name="T35" fmla="*/ 291 h 630"/>
                  <a:gd name="T36" fmla="*/ 144 w 405"/>
                  <a:gd name="T37" fmla="*/ 323 h 630"/>
                  <a:gd name="T38" fmla="*/ 151 w 405"/>
                  <a:gd name="T39" fmla="*/ 268 h 630"/>
                  <a:gd name="T40" fmla="*/ 141 w 405"/>
                  <a:gd name="T41" fmla="*/ 230 h 630"/>
                  <a:gd name="T42" fmla="*/ 155 w 405"/>
                  <a:gd name="T43" fmla="*/ 224 h 630"/>
                  <a:gd name="T44" fmla="*/ 145 w 405"/>
                  <a:gd name="T45" fmla="*/ 207 h 630"/>
                  <a:gd name="T46" fmla="*/ 172 w 405"/>
                  <a:gd name="T47" fmla="*/ 207 h 630"/>
                  <a:gd name="T48" fmla="*/ 174 w 405"/>
                  <a:gd name="T49" fmla="*/ 206 h 630"/>
                  <a:gd name="T50" fmla="*/ 189 w 405"/>
                  <a:gd name="T51" fmla="*/ 216 h 630"/>
                  <a:gd name="T52" fmla="*/ 189 w 405"/>
                  <a:gd name="T53" fmla="*/ 200 h 630"/>
                  <a:gd name="T54" fmla="*/ 185 w 405"/>
                  <a:gd name="T55" fmla="*/ 177 h 630"/>
                  <a:gd name="T56" fmla="*/ 181 w 405"/>
                  <a:gd name="T57" fmla="*/ 136 h 630"/>
                  <a:gd name="T58" fmla="*/ 171 w 405"/>
                  <a:gd name="T59" fmla="*/ 120 h 630"/>
                  <a:gd name="T60" fmla="*/ 143 w 405"/>
                  <a:gd name="T61" fmla="*/ 104 h 630"/>
                  <a:gd name="T62" fmla="*/ 119 w 405"/>
                  <a:gd name="T63" fmla="*/ 103 h 630"/>
                  <a:gd name="T64" fmla="*/ 108 w 405"/>
                  <a:gd name="T65" fmla="*/ 84 h 630"/>
                  <a:gd name="T66" fmla="*/ 93 w 405"/>
                  <a:gd name="T67" fmla="*/ 62 h 630"/>
                  <a:gd name="T68" fmla="*/ 109 w 405"/>
                  <a:gd name="T69" fmla="*/ 29 h 630"/>
                  <a:gd name="T70" fmla="*/ 128 w 405"/>
                  <a:gd name="T71" fmla="*/ 9 h 630"/>
                  <a:gd name="T72" fmla="*/ 119 w 405"/>
                  <a:gd name="T73" fmla="*/ 1 h 630"/>
                  <a:gd name="T74" fmla="*/ 90 w 405"/>
                  <a:gd name="T75" fmla="*/ 21 h 6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5" h="630">
                    <a:moveTo>
                      <a:pt x="171" y="42"/>
                    </a:moveTo>
                    <a:lnTo>
                      <a:pt x="159" y="58"/>
                    </a:lnTo>
                    <a:lnTo>
                      <a:pt x="163" y="50"/>
                    </a:lnTo>
                    <a:lnTo>
                      <a:pt x="144" y="52"/>
                    </a:lnTo>
                    <a:lnTo>
                      <a:pt x="120" y="83"/>
                    </a:lnTo>
                    <a:lnTo>
                      <a:pt x="116" y="110"/>
                    </a:lnTo>
                    <a:lnTo>
                      <a:pt x="80" y="145"/>
                    </a:lnTo>
                    <a:lnTo>
                      <a:pt x="76" y="167"/>
                    </a:lnTo>
                    <a:lnTo>
                      <a:pt x="68" y="149"/>
                    </a:lnTo>
                    <a:lnTo>
                      <a:pt x="60" y="139"/>
                    </a:lnTo>
                    <a:lnTo>
                      <a:pt x="62" y="168"/>
                    </a:lnTo>
                    <a:lnTo>
                      <a:pt x="49" y="178"/>
                    </a:lnTo>
                    <a:lnTo>
                      <a:pt x="41" y="194"/>
                    </a:lnTo>
                    <a:lnTo>
                      <a:pt x="51" y="209"/>
                    </a:lnTo>
                    <a:lnTo>
                      <a:pt x="58" y="244"/>
                    </a:lnTo>
                    <a:lnTo>
                      <a:pt x="51" y="260"/>
                    </a:lnTo>
                    <a:lnTo>
                      <a:pt x="53" y="289"/>
                    </a:lnTo>
                    <a:lnTo>
                      <a:pt x="56" y="318"/>
                    </a:lnTo>
                    <a:lnTo>
                      <a:pt x="60" y="322"/>
                    </a:lnTo>
                    <a:lnTo>
                      <a:pt x="39" y="364"/>
                    </a:lnTo>
                    <a:lnTo>
                      <a:pt x="18" y="374"/>
                    </a:lnTo>
                    <a:lnTo>
                      <a:pt x="12" y="395"/>
                    </a:lnTo>
                    <a:lnTo>
                      <a:pt x="0" y="401"/>
                    </a:lnTo>
                    <a:lnTo>
                      <a:pt x="4" y="415"/>
                    </a:lnTo>
                    <a:lnTo>
                      <a:pt x="31" y="434"/>
                    </a:lnTo>
                    <a:lnTo>
                      <a:pt x="53" y="453"/>
                    </a:lnTo>
                    <a:lnTo>
                      <a:pt x="84" y="453"/>
                    </a:lnTo>
                    <a:lnTo>
                      <a:pt x="122" y="473"/>
                    </a:lnTo>
                    <a:lnTo>
                      <a:pt x="124" y="471"/>
                    </a:lnTo>
                    <a:lnTo>
                      <a:pt x="144" y="488"/>
                    </a:lnTo>
                    <a:lnTo>
                      <a:pt x="161" y="508"/>
                    </a:lnTo>
                    <a:lnTo>
                      <a:pt x="188" y="537"/>
                    </a:lnTo>
                    <a:lnTo>
                      <a:pt x="194" y="554"/>
                    </a:lnTo>
                    <a:lnTo>
                      <a:pt x="235" y="556"/>
                    </a:lnTo>
                    <a:lnTo>
                      <a:pt x="262" y="556"/>
                    </a:lnTo>
                    <a:lnTo>
                      <a:pt x="295" y="568"/>
                    </a:lnTo>
                    <a:lnTo>
                      <a:pt x="281" y="614"/>
                    </a:lnTo>
                    <a:lnTo>
                      <a:pt x="303" y="630"/>
                    </a:lnTo>
                    <a:lnTo>
                      <a:pt x="310" y="576"/>
                    </a:lnTo>
                    <a:lnTo>
                      <a:pt x="318" y="523"/>
                    </a:lnTo>
                    <a:lnTo>
                      <a:pt x="305" y="483"/>
                    </a:lnTo>
                    <a:lnTo>
                      <a:pt x="297" y="448"/>
                    </a:lnTo>
                    <a:lnTo>
                      <a:pt x="322" y="446"/>
                    </a:lnTo>
                    <a:lnTo>
                      <a:pt x="328" y="436"/>
                    </a:lnTo>
                    <a:lnTo>
                      <a:pt x="308" y="428"/>
                    </a:lnTo>
                    <a:lnTo>
                      <a:pt x="305" y="403"/>
                    </a:lnTo>
                    <a:lnTo>
                      <a:pt x="334" y="403"/>
                    </a:lnTo>
                    <a:lnTo>
                      <a:pt x="363" y="403"/>
                    </a:lnTo>
                    <a:lnTo>
                      <a:pt x="359" y="397"/>
                    </a:lnTo>
                    <a:lnTo>
                      <a:pt x="367" y="401"/>
                    </a:lnTo>
                    <a:lnTo>
                      <a:pt x="386" y="388"/>
                    </a:lnTo>
                    <a:lnTo>
                      <a:pt x="398" y="421"/>
                    </a:lnTo>
                    <a:lnTo>
                      <a:pt x="405" y="422"/>
                    </a:lnTo>
                    <a:lnTo>
                      <a:pt x="398" y="391"/>
                    </a:lnTo>
                    <a:lnTo>
                      <a:pt x="378" y="362"/>
                    </a:lnTo>
                    <a:lnTo>
                      <a:pt x="390" y="345"/>
                    </a:lnTo>
                    <a:lnTo>
                      <a:pt x="374" y="296"/>
                    </a:lnTo>
                    <a:lnTo>
                      <a:pt x="382" y="265"/>
                    </a:lnTo>
                    <a:lnTo>
                      <a:pt x="390" y="232"/>
                    </a:lnTo>
                    <a:lnTo>
                      <a:pt x="361" y="234"/>
                    </a:lnTo>
                    <a:lnTo>
                      <a:pt x="332" y="236"/>
                    </a:lnTo>
                    <a:lnTo>
                      <a:pt x="301" y="203"/>
                    </a:lnTo>
                    <a:lnTo>
                      <a:pt x="275" y="201"/>
                    </a:lnTo>
                    <a:lnTo>
                      <a:pt x="250" y="201"/>
                    </a:lnTo>
                    <a:lnTo>
                      <a:pt x="225" y="188"/>
                    </a:lnTo>
                    <a:lnTo>
                      <a:pt x="227" y="163"/>
                    </a:lnTo>
                    <a:lnTo>
                      <a:pt x="210" y="120"/>
                    </a:lnTo>
                    <a:lnTo>
                      <a:pt x="196" y="120"/>
                    </a:lnTo>
                    <a:lnTo>
                      <a:pt x="210" y="89"/>
                    </a:lnTo>
                    <a:lnTo>
                      <a:pt x="229" y="56"/>
                    </a:lnTo>
                    <a:lnTo>
                      <a:pt x="248" y="25"/>
                    </a:lnTo>
                    <a:lnTo>
                      <a:pt x="270" y="17"/>
                    </a:lnTo>
                    <a:lnTo>
                      <a:pt x="274" y="0"/>
                    </a:lnTo>
                    <a:lnTo>
                      <a:pt x="252" y="2"/>
                    </a:lnTo>
                    <a:lnTo>
                      <a:pt x="221" y="21"/>
                    </a:lnTo>
                    <a:lnTo>
                      <a:pt x="190" y="41"/>
                    </a:lnTo>
                    <a:lnTo>
                      <a:pt x="171" y="42"/>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460" name="Freeform 78"/>
              <p:cNvSpPr>
                <a:spLocks/>
              </p:cNvSpPr>
              <p:nvPr/>
            </p:nvSpPr>
            <p:spPr bwMode="auto">
              <a:xfrm>
                <a:off x="1775" y="2349"/>
                <a:ext cx="63" cy="79"/>
              </a:xfrm>
              <a:custGeom>
                <a:avLst/>
                <a:gdLst>
                  <a:gd name="T0" fmla="*/ 0 w 132"/>
                  <a:gd name="T1" fmla="*/ 1 h 155"/>
                  <a:gd name="T2" fmla="*/ 0 w 132"/>
                  <a:gd name="T3" fmla="*/ 1 h 155"/>
                  <a:gd name="T4" fmla="*/ 0 w 132"/>
                  <a:gd name="T5" fmla="*/ 1 h 155"/>
                  <a:gd name="T6" fmla="*/ 0 w 132"/>
                  <a:gd name="T7" fmla="*/ 1 h 155"/>
                  <a:gd name="T8" fmla="*/ 0 w 132"/>
                  <a:gd name="T9" fmla="*/ 1 h 155"/>
                  <a:gd name="T10" fmla="*/ 0 w 132"/>
                  <a:gd name="T11" fmla="*/ 1 h 155"/>
                  <a:gd name="T12" fmla="*/ 0 w 132"/>
                  <a:gd name="T13" fmla="*/ 1 h 155"/>
                  <a:gd name="T14" fmla="*/ 0 w 132"/>
                  <a:gd name="T15" fmla="*/ 1 h 155"/>
                  <a:gd name="T16" fmla="*/ 0 w 132"/>
                  <a:gd name="T17" fmla="*/ 0 h 155"/>
                  <a:gd name="T18" fmla="*/ 0 w 132"/>
                  <a:gd name="T19" fmla="*/ 1 h 155"/>
                  <a:gd name="T20" fmla="*/ 0 w 132"/>
                  <a:gd name="T21" fmla="*/ 1 h 155"/>
                  <a:gd name="T22" fmla="*/ 0 w 132"/>
                  <a:gd name="T23" fmla="*/ 1 h 155"/>
                  <a:gd name="T24" fmla="*/ 0 w 132"/>
                  <a:gd name="T25" fmla="*/ 1 h 155"/>
                  <a:gd name="T26" fmla="*/ 0 w 132"/>
                  <a:gd name="T27" fmla="*/ 1 h 155"/>
                  <a:gd name="T28" fmla="*/ 0 w 132"/>
                  <a:gd name="T29" fmla="*/ 1 h 155"/>
                  <a:gd name="T30" fmla="*/ 0 w 132"/>
                  <a:gd name="T31" fmla="*/ 1 h 155"/>
                  <a:gd name="T32" fmla="*/ 0 w 132"/>
                  <a:gd name="T33" fmla="*/ 1 h 155"/>
                  <a:gd name="T34" fmla="*/ 0 w 132"/>
                  <a:gd name="T35" fmla="*/ 1 h 155"/>
                  <a:gd name="T36" fmla="*/ 0 w 132"/>
                  <a:gd name="T37" fmla="*/ 1 h 155"/>
                  <a:gd name="T38" fmla="*/ 0 w 132"/>
                  <a:gd name="T39" fmla="*/ 1 h 1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2" h="155">
                    <a:moveTo>
                      <a:pt x="17" y="97"/>
                    </a:moveTo>
                    <a:lnTo>
                      <a:pt x="0" y="76"/>
                    </a:lnTo>
                    <a:lnTo>
                      <a:pt x="4" y="43"/>
                    </a:lnTo>
                    <a:lnTo>
                      <a:pt x="19" y="35"/>
                    </a:lnTo>
                    <a:lnTo>
                      <a:pt x="25" y="16"/>
                    </a:lnTo>
                    <a:lnTo>
                      <a:pt x="31" y="2"/>
                    </a:lnTo>
                    <a:lnTo>
                      <a:pt x="70" y="4"/>
                    </a:lnTo>
                    <a:lnTo>
                      <a:pt x="101" y="2"/>
                    </a:lnTo>
                    <a:lnTo>
                      <a:pt x="99" y="0"/>
                    </a:lnTo>
                    <a:lnTo>
                      <a:pt x="132" y="2"/>
                    </a:lnTo>
                    <a:lnTo>
                      <a:pt x="128" y="21"/>
                    </a:lnTo>
                    <a:lnTo>
                      <a:pt x="118" y="52"/>
                    </a:lnTo>
                    <a:lnTo>
                      <a:pt x="130" y="99"/>
                    </a:lnTo>
                    <a:lnTo>
                      <a:pt x="112" y="136"/>
                    </a:lnTo>
                    <a:lnTo>
                      <a:pt x="91" y="130"/>
                    </a:lnTo>
                    <a:lnTo>
                      <a:pt x="62" y="136"/>
                    </a:lnTo>
                    <a:lnTo>
                      <a:pt x="64" y="155"/>
                    </a:lnTo>
                    <a:lnTo>
                      <a:pt x="48" y="151"/>
                    </a:lnTo>
                    <a:lnTo>
                      <a:pt x="33" y="124"/>
                    </a:lnTo>
                    <a:lnTo>
                      <a:pt x="17" y="9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61" name="Freeform 79"/>
              <p:cNvSpPr>
                <a:spLocks/>
              </p:cNvSpPr>
              <p:nvPr/>
            </p:nvSpPr>
            <p:spPr bwMode="auto">
              <a:xfrm>
                <a:off x="1680" y="2248"/>
                <a:ext cx="7" cy="2"/>
              </a:xfrm>
              <a:custGeom>
                <a:avLst/>
                <a:gdLst>
                  <a:gd name="T0" fmla="*/ 0 w 16"/>
                  <a:gd name="T1" fmla="*/ 1 h 4"/>
                  <a:gd name="T2" fmla="*/ 0 w 16"/>
                  <a:gd name="T3" fmla="*/ 1 h 4"/>
                  <a:gd name="T4" fmla="*/ 0 w 16"/>
                  <a:gd name="T5" fmla="*/ 0 h 4"/>
                  <a:gd name="T6" fmla="*/ 0 w 16"/>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4">
                    <a:moveTo>
                      <a:pt x="16" y="4"/>
                    </a:moveTo>
                    <a:lnTo>
                      <a:pt x="16" y="2"/>
                    </a:lnTo>
                    <a:lnTo>
                      <a:pt x="0" y="0"/>
                    </a:lnTo>
                    <a:lnTo>
                      <a:pt x="16"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62" name="Freeform 80"/>
              <p:cNvSpPr>
                <a:spLocks/>
              </p:cNvSpPr>
              <p:nvPr/>
            </p:nvSpPr>
            <p:spPr bwMode="auto">
              <a:xfrm>
                <a:off x="1423" y="2085"/>
                <a:ext cx="6" cy="4"/>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1 h 6"/>
                  <a:gd name="T12" fmla="*/ 1 w 10"/>
                  <a:gd name="T13" fmla="*/ 1 h 6"/>
                  <a:gd name="T14" fmla="*/ 0 w 10"/>
                  <a:gd name="T15" fmla="*/ 1 h 6"/>
                  <a:gd name="T16" fmla="*/ 0 w 10"/>
                  <a:gd name="T17" fmla="*/ 1 h 6"/>
                  <a:gd name="T18" fmla="*/ 0 w 10"/>
                  <a:gd name="T19" fmla="*/ 0 h 6"/>
                  <a:gd name="T20" fmla="*/ 1 w 10"/>
                  <a:gd name="T21" fmla="*/ 0 h 6"/>
                  <a:gd name="T22" fmla="*/ 0 w 10"/>
                  <a:gd name="T23" fmla="*/ 0 h 6"/>
                  <a:gd name="T24" fmla="*/ 0 w 10"/>
                  <a:gd name="T25" fmla="*/ 1 h 6"/>
                  <a:gd name="T26" fmla="*/ 0 w 10"/>
                  <a:gd name="T27" fmla="*/ 1 h 6"/>
                  <a:gd name="T28" fmla="*/ 0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 h="6">
                    <a:moveTo>
                      <a:pt x="10" y="4"/>
                    </a:moveTo>
                    <a:lnTo>
                      <a:pt x="10" y="2"/>
                    </a:lnTo>
                    <a:lnTo>
                      <a:pt x="8" y="2"/>
                    </a:lnTo>
                    <a:lnTo>
                      <a:pt x="6" y="2"/>
                    </a:lnTo>
                    <a:lnTo>
                      <a:pt x="4" y="2"/>
                    </a:lnTo>
                    <a:lnTo>
                      <a:pt x="4" y="4"/>
                    </a:lnTo>
                    <a:lnTo>
                      <a:pt x="2" y="4"/>
                    </a:lnTo>
                    <a:lnTo>
                      <a:pt x="0" y="4"/>
                    </a:lnTo>
                    <a:lnTo>
                      <a:pt x="0" y="2"/>
                    </a:lnTo>
                    <a:lnTo>
                      <a:pt x="0" y="0"/>
                    </a:lnTo>
                    <a:lnTo>
                      <a:pt x="2" y="0"/>
                    </a:lnTo>
                    <a:lnTo>
                      <a:pt x="0" y="0"/>
                    </a:lnTo>
                    <a:lnTo>
                      <a:pt x="0" y="2"/>
                    </a:lnTo>
                    <a:lnTo>
                      <a:pt x="0" y="4"/>
                    </a:lnTo>
                    <a:lnTo>
                      <a:pt x="0" y="6"/>
                    </a:lnTo>
                    <a:lnTo>
                      <a:pt x="2" y="6"/>
                    </a:lnTo>
                    <a:lnTo>
                      <a:pt x="4" y="6"/>
                    </a:lnTo>
                    <a:lnTo>
                      <a:pt x="6" y="4"/>
                    </a:lnTo>
                    <a:lnTo>
                      <a:pt x="8" y="4"/>
                    </a:lnTo>
                    <a:lnTo>
                      <a:pt x="10"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63" name="Freeform 81"/>
              <p:cNvSpPr>
                <a:spLocks/>
              </p:cNvSpPr>
              <p:nvPr/>
            </p:nvSpPr>
            <p:spPr bwMode="auto">
              <a:xfrm>
                <a:off x="1448" y="2078"/>
                <a:ext cx="1" cy="3"/>
              </a:xfrm>
              <a:custGeom>
                <a:avLst/>
                <a:gdLst>
                  <a:gd name="T0" fmla="*/ 0 w 4"/>
                  <a:gd name="T1" fmla="*/ 0 h 4"/>
                  <a:gd name="T2" fmla="*/ 0 w 4"/>
                  <a:gd name="T3" fmla="*/ 0 h 4"/>
                  <a:gd name="T4" fmla="*/ 0 w 4"/>
                  <a:gd name="T5" fmla="*/ 2 h 4"/>
                  <a:gd name="T6" fmla="*/ 0 w 4"/>
                  <a:gd name="T7" fmla="*/ 2 h 4"/>
                  <a:gd name="T8" fmla="*/ 0 w 4"/>
                  <a:gd name="T9" fmla="*/ 2 h 4"/>
                  <a:gd name="T10" fmla="*/ 0 w 4"/>
                  <a:gd name="T11" fmla="*/ 2 h 4"/>
                  <a:gd name="T12" fmla="*/ 0 w 4"/>
                  <a:gd name="T13" fmla="*/ 2 h 4"/>
                  <a:gd name="T14" fmla="*/ 0 w 4"/>
                  <a:gd name="T15" fmla="*/ 2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4" y="0"/>
                    </a:moveTo>
                    <a:lnTo>
                      <a:pt x="2" y="0"/>
                    </a:lnTo>
                    <a:lnTo>
                      <a:pt x="2" y="2"/>
                    </a:lnTo>
                    <a:lnTo>
                      <a:pt x="0" y="2"/>
                    </a:lnTo>
                    <a:lnTo>
                      <a:pt x="0" y="4"/>
                    </a:lnTo>
                    <a:lnTo>
                      <a:pt x="0" y="2"/>
                    </a:lnTo>
                    <a:lnTo>
                      <a:pt x="2" y="2"/>
                    </a:lnTo>
                    <a:lnTo>
                      <a:pt x="4" y="2"/>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64" name="Freeform 82"/>
              <p:cNvSpPr>
                <a:spLocks/>
              </p:cNvSpPr>
              <p:nvPr/>
            </p:nvSpPr>
            <p:spPr bwMode="auto">
              <a:xfrm>
                <a:off x="1445" y="2079"/>
                <a:ext cx="2" cy="2"/>
              </a:xfrm>
              <a:custGeom>
                <a:avLst/>
                <a:gdLst>
                  <a:gd name="T0" fmla="*/ 1 w 4"/>
                  <a:gd name="T1" fmla="*/ 0 h 2"/>
                  <a:gd name="T2" fmla="*/ 1 w 4"/>
                  <a:gd name="T3" fmla="*/ 0 h 2"/>
                  <a:gd name="T4" fmla="*/ 0 w 4"/>
                  <a:gd name="T5" fmla="*/ 0 h 2"/>
                  <a:gd name="T6" fmla="*/ 0 w 4"/>
                  <a:gd name="T7" fmla="*/ 2 h 2"/>
                  <a:gd name="T8" fmla="*/ 1 w 4"/>
                  <a:gd name="T9" fmla="*/ 2 h 2"/>
                  <a:gd name="T10" fmla="*/ 1 w 4"/>
                  <a:gd name="T11" fmla="*/ 0 h 2"/>
                  <a:gd name="T12" fmla="*/ 1 w 4"/>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4" y="0"/>
                    </a:moveTo>
                    <a:lnTo>
                      <a:pt x="2" y="0"/>
                    </a:lnTo>
                    <a:lnTo>
                      <a:pt x="0" y="0"/>
                    </a:lnTo>
                    <a:lnTo>
                      <a:pt x="0" y="2"/>
                    </a:lnTo>
                    <a:lnTo>
                      <a:pt x="2" y="2"/>
                    </a:lnTo>
                    <a:lnTo>
                      <a:pt x="2" y="0"/>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65" name="Freeform 83"/>
              <p:cNvSpPr>
                <a:spLocks/>
              </p:cNvSpPr>
              <p:nvPr/>
            </p:nvSpPr>
            <p:spPr bwMode="auto">
              <a:xfrm>
                <a:off x="1682" y="2105"/>
                <a:ext cx="4" cy="1"/>
              </a:xfrm>
              <a:custGeom>
                <a:avLst/>
                <a:gdLst>
                  <a:gd name="T0" fmla="*/ 1 w 6"/>
                  <a:gd name="T1" fmla="*/ 0 h 2"/>
                  <a:gd name="T2" fmla="*/ 1 w 6"/>
                  <a:gd name="T3" fmla="*/ 0 h 2"/>
                  <a:gd name="T4" fmla="*/ 1 w 6"/>
                  <a:gd name="T5" fmla="*/ 0 h 2"/>
                  <a:gd name="T6" fmla="*/ 1 w 6"/>
                  <a:gd name="T7" fmla="*/ 1 h 2"/>
                  <a:gd name="T8" fmla="*/ 0 w 6"/>
                  <a:gd name="T9" fmla="*/ 1 h 2"/>
                  <a:gd name="T10" fmla="*/ 1 w 6"/>
                  <a:gd name="T11" fmla="*/ 1 h 2"/>
                  <a:gd name="T12" fmla="*/ 1 w 6"/>
                  <a:gd name="T13" fmla="*/ 1 h 2"/>
                  <a:gd name="T14" fmla="*/ 1 w 6"/>
                  <a:gd name="T15" fmla="*/ 0 h 2"/>
                  <a:gd name="T16" fmla="*/ 1 w 6"/>
                  <a:gd name="T17" fmla="*/ 1 h 2"/>
                  <a:gd name="T18" fmla="*/ 1 w 6"/>
                  <a:gd name="T19" fmla="*/ 0 h 2"/>
                  <a:gd name="T20" fmla="*/ 1 w 6"/>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
                    <a:moveTo>
                      <a:pt x="6" y="0"/>
                    </a:moveTo>
                    <a:lnTo>
                      <a:pt x="4" y="0"/>
                    </a:lnTo>
                    <a:lnTo>
                      <a:pt x="2" y="0"/>
                    </a:lnTo>
                    <a:lnTo>
                      <a:pt x="2" y="2"/>
                    </a:lnTo>
                    <a:lnTo>
                      <a:pt x="0" y="2"/>
                    </a:lnTo>
                    <a:lnTo>
                      <a:pt x="2" y="2"/>
                    </a:lnTo>
                    <a:lnTo>
                      <a:pt x="4" y="2"/>
                    </a:lnTo>
                    <a:lnTo>
                      <a:pt x="4" y="0"/>
                    </a:lnTo>
                    <a:lnTo>
                      <a:pt x="4" y="2"/>
                    </a:lnTo>
                    <a:lnTo>
                      <a:pt x="4" y="0"/>
                    </a:lnTo>
                    <a:lnTo>
                      <a:pt x="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66" name="Freeform 84"/>
              <p:cNvSpPr>
                <a:spLocks/>
              </p:cNvSpPr>
              <p:nvPr/>
            </p:nvSpPr>
            <p:spPr bwMode="auto">
              <a:xfrm>
                <a:off x="1688" y="2099"/>
                <a:ext cx="2" cy="1"/>
              </a:xfrm>
              <a:custGeom>
                <a:avLst/>
                <a:gdLst>
                  <a:gd name="T0" fmla="*/ 1 w 4"/>
                  <a:gd name="T1" fmla="*/ 1 h 2"/>
                  <a:gd name="T2" fmla="*/ 1 w 4"/>
                  <a:gd name="T3" fmla="*/ 0 h 2"/>
                  <a:gd name="T4" fmla="*/ 1 w 4"/>
                  <a:gd name="T5" fmla="*/ 0 h 2"/>
                  <a:gd name="T6" fmla="*/ 0 w 4"/>
                  <a:gd name="T7" fmla="*/ 0 h 2"/>
                  <a:gd name="T8" fmla="*/ 1 w 4"/>
                  <a:gd name="T9" fmla="*/ 0 h 2"/>
                  <a:gd name="T10" fmla="*/ 1 w 4"/>
                  <a:gd name="T11" fmla="*/ 1 h 2"/>
                  <a:gd name="T12" fmla="*/ 1 w 4"/>
                  <a:gd name="T13" fmla="*/ 1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4" y="2"/>
                    </a:moveTo>
                    <a:lnTo>
                      <a:pt x="4" y="0"/>
                    </a:lnTo>
                    <a:lnTo>
                      <a:pt x="2" y="0"/>
                    </a:lnTo>
                    <a:lnTo>
                      <a:pt x="0" y="0"/>
                    </a:lnTo>
                    <a:lnTo>
                      <a:pt x="2" y="0"/>
                    </a:lnTo>
                    <a:lnTo>
                      <a:pt x="2" y="2"/>
                    </a:lnTo>
                    <a:lnTo>
                      <a:pt x="4"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67" name="Freeform 85"/>
              <p:cNvSpPr>
                <a:spLocks/>
              </p:cNvSpPr>
              <p:nvPr/>
            </p:nvSpPr>
            <p:spPr bwMode="auto">
              <a:xfrm>
                <a:off x="1687" y="2104"/>
                <a:ext cx="2" cy="1"/>
              </a:xfrm>
              <a:custGeom>
                <a:avLst/>
                <a:gdLst>
                  <a:gd name="T0" fmla="*/ 1 w 4"/>
                  <a:gd name="T1" fmla="*/ 0 h 2"/>
                  <a:gd name="T2" fmla="*/ 1 w 4"/>
                  <a:gd name="T3" fmla="*/ 0 h 2"/>
                  <a:gd name="T4" fmla="*/ 1 w 4"/>
                  <a:gd name="T5" fmla="*/ 1 h 2"/>
                  <a:gd name="T6" fmla="*/ 0 w 4"/>
                  <a:gd name="T7" fmla="*/ 1 h 2"/>
                  <a:gd name="T8" fmla="*/ 0 w 4"/>
                  <a:gd name="T9" fmla="*/ 0 h 2"/>
                  <a:gd name="T10" fmla="*/ 1 w 4"/>
                  <a:gd name="T11" fmla="*/ 0 h 2"/>
                  <a:gd name="T12" fmla="*/ 1 w 4"/>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4" y="0"/>
                    </a:moveTo>
                    <a:lnTo>
                      <a:pt x="2" y="0"/>
                    </a:lnTo>
                    <a:lnTo>
                      <a:pt x="2" y="2"/>
                    </a:lnTo>
                    <a:lnTo>
                      <a:pt x="0" y="2"/>
                    </a:lnTo>
                    <a:lnTo>
                      <a:pt x="0" y="0"/>
                    </a:lnTo>
                    <a:lnTo>
                      <a:pt x="2" y="0"/>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68" name="Freeform 86"/>
              <p:cNvSpPr>
                <a:spLocks/>
              </p:cNvSpPr>
              <p:nvPr/>
            </p:nvSpPr>
            <p:spPr bwMode="auto">
              <a:xfrm>
                <a:off x="1681" y="2105"/>
                <a:ext cx="1" cy="1"/>
              </a:xfrm>
              <a:custGeom>
                <a:avLst/>
                <a:gdLst>
                  <a:gd name="T0" fmla="*/ 1 w 2"/>
                  <a:gd name="T1" fmla="*/ 0 h 1"/>
                  <a:gd name="T2" fmla="*/ 0 w 2"/>
                  <a:gd name="T3" fmla="*/ 0 h 1"/>
                  <a:gd name="T4" fmla="*/ 1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0" y="0"/>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69" name="Freeform 87"/>
              <p:cNvSpPr>
                <a:spLocks/>
              </p:cNvSpPr>
              <p:nvPr/>
            </p:nvSpPr>
            <p:spPr bwMode="auto">
              <a:xfrm>
                <a:off x="1684" y="2107"/>
                <a:ext cx="2" cy="1"/>
              </a:xfrm>
              <a:custGeom>
                <a:avLst/>
                <a:gdLst>
                  <a:gd name="T0" fmla="*/ 2 w 2"/>
                  <a:gd name="T1" fmla="*/ 0 h 1"/>
                  <a:gd name="T2" fmla="*/ 0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0" y="0"/>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70" name="Rectangle 88"/>
              <p:cNvSpPr>
                <a:spLocks noChangeArrowheads="1"/>
              </p:cNvSpPr>
              <p:nvPr/>
            </p:nvSpPr>
            <p:spPr bwMode="auto">
              <a:xfrm>
                <a:off x="1683" y="2107"/>
                <a:ext cx="1" cy="0"/>
              </a:xfrm>
              <a:prstGeom prst="rect">
                <a:avLst/>
              </a:prstGeom>
              <a:grpFill/>
              <a:ln w="3175">
                <a:solidFill>
                  <a:schemeClr val="accent3">
                    <a:lumMod val="85000"/>
                  </a:schemeClr>
                </a:solidFill>
                <a:miter lim="800000"/>
                <a:headEnd/>
                <a:tailEnd/>
              </a:ln>
            </p:spPr>
            <p:txBody>
              <a:bodyPr/>
              <a:lstStyle/>
              <a:p>
                <a:pPr>
                  <a:defRPr/>
                </a:pPr>
                <a:endParaRPr lang="es-ES"/>
              </a:p>
            </p:txBody>
          </p:sp>
          <p:sp>
            <p:nvSpPr>
              <p:cNvPr id="6471" name="Freeform 89"/>
              <p:cNvSpPr>
                <a:spLocks/>
              </p:cNvSpPr>
              <p:nvPr/>
            </p:nvSpPr>
            <p:spPr bwMode="auto">
              <a:xfrm>
                <a:off x="1732" y="2190"/>
                <a:ext cx="5" cy="7"/>
              </a:xfrm>
              <a:custGeom>
                <a:avLst/>
                <a:gdLst>
                  <a:gd name="T0" fmla="*/ 1 w 7"/>
                  <a:gd name="T1" fmla="*/ 1 h 13"/>
                  <a:gd name="T2" fmla="*/ 0 w 7"/>
                  <a:gd name="T3" fmla="*/ 1 h 13"/>
                  <a:gd name="T4" fmla="*/ 1 w 7"/>
                  <a:gd name="T5" fmla="*/ 0 h 13"/>
                  <a:gd name="T6" fmla="*/ 1 w 7"/>
                  <a:gd name="T7" fmla="*/ 1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3" y="13"/>
                    </a:moveTo>
                    <a:lnTo>
                      <a:pt x="0" y="8"/>
                    </a:lnTo>
                    <a:lnTo>
                      <a:pt x="7" y="0"/>
                    </a:lnTo>
                    <a:lnTo>
                      <a:pt x="3" y="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72" name="Freeform 90"/>
              <p:cNvSpPr>
                <a:spLocks/>
              </p:cNvSpPr>
              <p:nvPr/>
            </p:nvSpPr>
            <p:spPr bwMode="auto">
              <a:xfrm>
                <a:off x="1590" y="2218"/>
                <a:ext cx="3" cy="3"/>
              </a:xfrm>
              <a:custGeom>
                <a:avLst/>
                <a:gdLst>
                  <a:gd name="T0" fmla="*/ 1 w 6"/>
                  <a:gd name="T1" fmla="*/ 0 h 8"/>
                  <a:gd name="T2" fmla="*/ 0 w 6"/>
                  <a:gd name="T3" fmla="*/ 0 h 8"/>
                  <a:gd name="T4" fmla="*/ 1 w 6"/>
                  <a:gd name="T5" fmla="*/ 0 h 8"/>
                  <a:gd name="T6" fmla="*/ 1 w 6"/>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2" y="0"/>
                    </a:moveTo>
                    <a:lnTo>
                      <a:pt x="0" y="2"/>
                    </a:lnTo>
                    <a:lnTo>
                      <a:pt x="6" y="8"/>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73" name="Freeform 91"/>
              <p:cNvSpPr>
                <a:spLocks/>
              </p:cNvSpPr>
              <p:nvPr/>
            </p:nvSpPr>
            <p:spPr bwMode="auto">
              <a:xfrm>
                <a:off x="1276" y="2183"/>
                <a:ext cx="36" cy="24"/>
              </a:xfrm>
              <a:custGeom>
                <a:avLst/>
                <a:gdLst>
                  <a:gd name="T0" fmla="*/ 36 w 76"/>
                  <a:gd name="T1" fmla="*/ 18 h 49"/>
                  <a:gd name="T2" fmla="*/ 31 w 76"/>
                  <a:gd name="T3" fmla="*/ 24 h 49"/>
                  <a:gd name="T4" fmla="*/ 23 w 76"/>
                  <a:gd name="T5" fmla="*/ 22 h 49"/>
                  <a:gd name="T6" fmla="*/ 12 w 76"/>
                  <a:gd name="T7" fmla="*/ 17 h 49"/>
                  <a:gd name="T8" fmla="*/ 0 w 76"/>
                  <a:gd name="T9" fmla="*/ 13 h 49"/>
                  <a:gd name="T10" fmla="*/ 13 w 76"/>
                  <a:gd name="T11" fmla="*/ 0 h 49"/>
                  <a:gd name="T12" fmla="*/ 23 w 76"/>
                  <a:gd name="T13" fmla="*/ 8 h 49"/>
                  <a:gd name="T14" fmla="*/ 36 w 76"/>
                  <a:gd name="T15" fmla="*/ 10 h 49"/>
                  <a:gd name="T16" fmla="*/ 36 w 76"/>
                  <a:gd name="T17" fmla="*/ 1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49">
                    <a:moveTo>
                      <a:pt x="76" y="37"/>
                    </a:moveTo>
                    <a:lnTo>
                      <a:pt x="66" y="49"/>
                    </a:lnTo>
                    <a:lnTo>
                      <a:pt x="49" y="45"/>
                    </a:lnTo>
                    <a:lnTo>
                      <a:pt x="26" y="35"/>
                    </a:lnTo>
                    <a:lnTo>
                      <a:pt x="0" y="26"/>
                    </a:lnTo>
                    <a:lnTo>
                      <a:pt x="27" y="0"/>
                    </a:lnTo>
                    <a:lnTo>
                      <a:pt x="49" y="16"/>
                    </a:lnTo>
                    <a:lnTo>
                      <a:pt x="76" y="20"/>
                    </a:lnTo>
                    <a:lnTo>
                      <a:pt x="76" y="37"/>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474" name="Freeform 92"/>
              <p:cNvSpPr>
                <a:spLocks/>
              </p:cNvSpPr>
              <p:nvPr/>
            </p:nvSpPr>
            <p:spPr bwMode="auto">
              <a:xfrm>
                <a:off x="1724" y="2224"/>
                <a:ext cx="1" cy="1"/>
              </a:xfrm>
              <a:custGeom>
                <a:avLst/>
                <a:gdLst>
                  <a:gd name="T0" fmla="*/ 0 w 1"/>
                  <a:gd name="T1" fmla="*/ 0 h 2"/>
                  <a:gd name="T2" fmla="*/ 0 w 1"/>
                  <a:gd name="T3" fmla="*/ 1 h 2"/>
                  <a:gd name="T4" fmla="*/ 0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2"/>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75" name="Freeform 93"/>
              <p:cNvSpPr>
                <a:spLocks/>
              </p:cNvSpPr>
              <p:nvPr/>
            </p:nvSpPr>
            <p:spPr bwMode="auto">
              <a:xfrm>
                <a:off x="1714" y="2129"/>
                <a:ext cx="1" cy="2"/>
              </a:xfrm>
              <a:custGeom>
                <a:avLst/>
                <a:gdLst>
                  <a:gd name="T0" fmla="*/ 0 w 2"/>
                  <a:gd name="T1" fmla="*/ 2 h 2"/>
                  <a:gd name="T2" fmla="*/ 0 w 2"/>
                  <a:gd name="T3" fmla="*/ 0 h 2"/>
                  <a:gd name="T4" fmla="*/ 1 w 2"/>
                  <a:gd name="T5" fmla="*/ 2 h 2"/>
                  <a:gd name="T6" fmla="*/ 0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0" y="0"/>
                    </a:lnTo>
                    <a:lnTo>
                      <a:pt x="2" y="2"/>
                    </a:lnTo>
                    <a:lnTo>
                      <a:pt x="0"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76" name="Freeform 94"/>
              <p:cNvSpPr>
                <a:spLocks/>
              </p:cNvSpPr>
              <p:nvPr/>
            </p:nvSpPr>
            <p:spPr bwMode="auto">
              <a:xfrm>
                <a:off x="1705" y="2107"/>
                <a:ext cx="5" cy="3"/>
              </a:xfrm>
              <a:custGeom>
                <a:avLst/>
                <a:gdLst>
                  <a:gd name="T0" fmla="*/ 1 w 8"/>
                  <a:gd name="T1" fmla="*/ 0 h 4"/>
                  <a:gd name="T2" fmla="*/ 1 w 8"/>
                  <a:gd name="T3" fmla="*/ 0 h 4"/>
                  <a:gd name="T4" fmla="*/ 1 w 8"/>
                  <a:gd name="T5" fmla="*/ 0 h 4"/>
                  <a:gd name="T6" fmla="*/ 1 w 8"/>
                  <a:gd name="T7" fmla="*/ 2 h 4"/>
                  <a:gd name="T8" fmla="*/ 1 w 8"/>
                  <a:gd name="T9" fmla="*/ 2 h 4"/>
                  <a:gd name="T10" fmla="*/ 1 w 8"/>
                  <a:gd name="T11" fmla="*/ 2 h 4"/>
                  <a:gd name="T12" fmla="*/ 0 w 8"/>
                  <a:gd name="T13" fmla="*/ 2 h 4"/>
                  <a:gd name="T14" fmla="*/ 1 w 8"/>
                  <a:gd name="T15" fmla="*/ 2 h 4"/>
                  <a:gd name="T16" fmla="*/ 1 w 8"/>
                  <a:gd name="T17" fmla="*/ 2 h 4"/>
                  <a:gd name="T18" fmla="*/ 1 w 8"/>
                  <a:gd name="T19" fmla="*/ 2 h 4"/>
                  <a:gd name="T20" fmla="*/ 1 w 8"/>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4">
                    <a:moveTo>
                      <a:pt x="8" y="0"/>
                    </a:moveTo>
                    <a:lnTo>
                      <a:pt x="6" y="0"/>
                    </a:lnTo>
                    <a:lnTo>
                      <a:pt x="4" y="0"/>
                    </a:lnTo>
                    <a:lnTo>
                      <a:pt x="4" y="2"/>
                    </a:lnTo>
                    <a:lnTo>
                      <a:pt x="2" y="2"/>
                    </a:lnTo>
                    <a:lnTo>
                      <a:pt x="2" y="4"/>
                    </a:lnTo>
                    <a:lnTo>
                      <a:pt x="0" y="4"/>
                    </a:lnTo>
                    <a:lnTo>
                      <a:pt x="2" y="4"/>
                    </a:lnTo>
                    <a:lnTo>
                      <a:pt x="4" y="4"/>
                    </a:lnTo>
                    <a:lnTo>
                      <a:pt x="6" y="2"/>
                    </a:lnTo>
                    <a:lnTo>
                      <a:pt x="8"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77" name="Freeform 95"/>
              <p:cNvSpPr>
                <a:spLocks/>
              </p:cNvSpPr>
              <p:nvPr/>
            </p:nvSpPr>
            <p:spPr bwMode="auto">
              <a:xfrm>
                <a:off x="1679" y="2118"/>
                <a:ext cx="4" cy="1"/>
              </a:xfrm>
              <a:custGeom>
                <a:avLst/>
                <a:gdLst>
                  <a:gd name="T0" fmla="*/ 0 w 10"/>
                  <a:gd name="T1" fmla="*/ 1 h 2"/>
                  <a:gd name="T2" fmla="*/ 0 w 10"/>
                  <a:gd name="T3" fmla="*/ 0 h 2"/>
                  <a:gd name="T4" fmla="*/ 0 w 10"/>
                  <a:gd name="T5" fmla="*/ 1 h 2"/>
                  <a:gd name="T6" fmla="*/ 0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10" y="2"/>
                    </a:moveTo>
                    <a:lnTo>
                      <a:pt x="4" y="0"/>
                    </a:lnTo>
                    <a:lnTo>
                      <a:pt x="0" y="2"/>
                    </a:lnTo>
                    <a:lnTo>
                      <a:pt x="10"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78" name="Freeform 96"/>
              <p:cNvSpPr>
                <a:spLocks/>
              </p:cNvSpPr>
              <p:nvPr/>
            </p:nvSpPr>
            <p:spPr bwMode="auto">
              <a:xfrm>
                <a:off x="1543" y="2024"/>
                <a:ext cx="5" cy="5"/>
              </a:xfrm>
              <a:custGeom>
                <a:avLst/>
                <a:gdLst>
                  <a:gd name="T0" fmla="*/ 0 w 12"/>
                  <a:gd name="T1" fmla="*/ 0 h 12"/>
                  <a:gd name="T2" fmla="*/ 0 w 12"/>
                  <a:gd name="T3" fmla="*/ 0 h 12"/>
                  <a:gd name="T4" fmla="*/ 0 w 12"/>
                  <a:gd name="T5" fmla="*/ 0 h 12"/>
                  <a:gd name="T6" fmla="*/ 0 w 12"/>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4"/>
                    </a:moveTo>
                    <a:lnTo>
                      <a:pt x="6" y="0"/>
                    </a:lnTo>
                    <a:lnTo>
                      <a:pt x="0" y="12"/>
                    </a:lnTo>
                    <a:lnTo>
                      <a:pt x="12"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79" name="Freeform 97"/>
              <p:cNvSpPr>
                <a:spLocks/>
              </p:cNvSpPr>
              <p:nvPr/>
            </p:nvSpPr>
            <p:spPr bwMode="auto">
              <a:xfrm>
                <a:off x="5174" y="2593"/>
                <a:ext cx="12" cy="14"/>
              </a:xfrm>
              <a:custGeom>
                <a:avLst/>
                <a:gdLst>
                  <a:gd name="T0" fmla="*/ 0 w 29"/>
                  <a:gd name="T1" fmla="*/ 0 h 27"/>
                  <a:gd name="T2" fmla="*/ 0 w 29"/>
                  <a:gd name="T3" fmla="*/ 1 h 27"/>
                  <a:gd name="T4" fmla="*/ 0 w 29"/>
                  <a:gd name="T5" fmla="*/ 1 h 27"/>
                  <a:gd name="T6" fmla="*/ 0 w 29"/>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27">
                    <a:moveTo>
                      <a:pt x="0" y="0"/>
                    </a:moveTo>
                    <a:lnTo>
                      <a:pt x="29" y="27"/>
                    </a:lnTo>
                    <a:lnTo>
                      <a:pt x="8" y="19"/>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80" name="Freeform 98"/>
              <p:cNvSpPr>
                <a:spLocks/>
              </p:cNvSpPr>
              <p:nvPr/>
            </p:nvSpPr>
            <p:spPr bwMode="auto">
              <a:xfrm>
                <a:off x="2878" y="2793"/>
                <a:ext cx="211" cy="233"/>
              </a:xfrm>
              <a:custGeom>
                <a:avLst/>
                <a:gdLst>
                  <a:gd name="T0" fmla="*/ 0 w 447"/>
                  <a:gd name="T1" fmla="*/ 1 h 453"/>
                  <a:gd name="T2" fmla="*/ 0 w 447"/>
                  <a:gd name="T3" fmla="*/ 1 h 453"/>
                  <a:gd name="T4" fmla="*/ 0 w 447"/>
                  <a:gd name="T5" fmla="*/ 1 h 453"/>
                  <a:gd name="T6" fmla="*/ 0 w 447"/>
                  <a:gd name="T7" fmla="*/ 1 h 453"/>
                  <a:gd name="T8" fmla="*/ 0 w 447"/>
                  <a:gd name="T9" fmla="*/ 1 h 453"/>
                  <a:gd name="T10" fmla="*/ 0 w 447"/>
                  <a:gd name="T11" fmla="*/ 1 h 453"/>
                  <a:gd name="T12" fmla="*/ 0 w 447"/>
                  <a:gd name="T13" fmla="*/ 1 h 453"/>
                  <a:gd name="T14" fmla="*/ 0 w 447"/>
                  <a:gd name="T15" fmla="*/ 1 h 453"/>
                  <a:gd name="T16" fmla="*/ 0 w 447"/>
                  <a:gd name="T17" fmla="*/ 1 h 453"/>
                  <a:gd name="T18" fmla="*/ 0 w 447"/>
                  <a:gd name="T19" fmla="*/ 1 h 453"/>
                  <a:gd name="T20" fmla="*/ 0 w 447"/>
                  <a:gd name="T21" fmla="*/ 1 h 453"/>
                  <a:gd name="T22" fmla="*/ 0 w 447"/>
                  <a:gd name="T23" fmla="*/ 1 h 453"/>
                  <a:gd name="T24" fmla="*/ 0 w 447"/>
                  <a:gd name="T25" fmla="*/ 1 h 453"/>
                  <a:gd name="T26" fmla="*/ 0 w 447"/>
                  <a:gd name="T27" fmla="*/ 1 h 453"/>
                  <a:gd name="T28" fmla="*/ 0 w 447"/>
                  <a:gd name="T29" fmla="*/ 1 h 453"/>
                  <a:gd name="T30" fmla="*/ 0 w 447"/>
                  <a:gd name="T31" fmla="*/ 1 h 453"/>
                  <a:gd name="T32" fmla="*/ 0 w 447"/>
                  <a:gd name="T33" fmla="*/ 1 h 453"/>
                  <a:gd name="T34" fmla="*/ 0 w 447"/>
                  <a:gd name="T35" fmla="*/ 1 h 453"/>
                  <a:gd name="T36" fmla="*/ 0 w 447"/>
                  <a:gd name="T37" fmla="*/ 1 h 453"/>
                  <a:gd name="T38" fmla="*/ 0 w 447"/>
                  <a:gd name="T39" fmla="*/ 1 h 453"/>
                  <a:gd name="T40" fmla="*/ 0 w 447"/>
                  <a:gd name="T41" fmla="*/ 1 h 453"/>
                  <a:gd name="T42" fmla="*/ 0 w 447"/>
                  <a:gd name="T43" fmla="*/ 1 h 453"/>
                  <a:gd name="T44" fmla="*/ 0 w 447"/>
                  <a:gd name="T45" fmla="*/ 1 h 453"/>
                  <a:gd name="T46" fmla="*/ 0 w 447"/>
                  <a:gd name="T47" fmla="*/ 1 h 453"/>
                  <a:gd name="T48" fmla="*/ 0 w 447"/>
                  <a:gd name="T49" fmla="*/ 0 h 453"/>
                  <a:gd name="T50" fmla="*/ 0 w 447"/>
                  <a:gd name="T51" fmla="*/ 1 h 453"/>
                  <a:gd name="T52" fmla="*/ 0 w 447"/>
                  <a:gd name="T53" fmla="*/ 1 h 453"/>
                  <a:gd name="T54" fmla="*/ 0 w 447"/>
                  <a:gd name="T55" fmla="*/ 1 h 453"/>
                  <a:gd name="T56" fmla="*/ 0 w 447"/>
                  <a:gd name="T57" fmla="*/ 1 h 453"/>
                  <a:gd name="T58" fmla="*/ 0 w 447"/>
                  <a:gd name="T59" fmla="*/ 1 h 453"/>
                  <a:gd name="T60" fmla="*/ 0 w 447"/>
                  <a:gd name="T61" fmla="*/ 1 h 453"/>
                  <a:gd name="T62" fmla="*/ 0 w 447"/>
                  <a:gd name="T63" fmla="*/ 1 h 453"/>
                  <a:gd name="T64" fmla="*/ 0 w 447"/>
                  <a:gd name="T65" fmla="*/ 1 h 453"/>
                  <a:gd name="T66" fmla="*/ 0 w 447"/>
                  <a:gd name="T67" fmla="*/ 1 h 453"/>
                  <a:gd name="T68" fmla="*/ 0 w 447"/>
                  <a:gd name="T69" fmla="*/ 1 h 453"/>
                  <a:gd name="T70" fmla="*/ 0 w 447"/>
                  <a:gd name="T71" fmla="*/ 1 h 453"/>
                  <a:gd name="T72" fmla="*/ 0 w 447"/>
                  <a:gd name="T73" fmla="*/ 1 h 453"/>
                  <a:gd name="T74" fmla="*/ 0 w 447"/>
                  <a:gd name="T75" fmla="*/ 1 h 453"/>
                  <a:gd name="T76" fmla="*/ 0 w 447"/>
                  <a:gd name="T77" fmla="*/ 1 h 453"/>
                  <a:gd name="T78" fmla="*/ 0 w 447"/>
                  <a:gd name="T79" fmla="*/ 1 h 453"/>
                  <a:gd name="T80" fmla="*/ 0 w 447"/>
                  <a:gd name="T81" fmla="*/ 1 h 453"/>
                  <a:gd name="T82" fmla="*/ 0 w 447"/>
                  <a:gd name="T83" fmla="*/ 1 h 453"/>
                  <a:gd name="T84" fmla="*/ 0 w 447"/>
                  <a:gd name="T85" fmla="*/ 1 h 453"/>
                  <a:gd name="T86" fmla="*/ 0 w 447"/>
                  <a:gd name="T87" fmla="*/ 1 h 453"/>
                  <a:gd name="T88" fmla="*/ 0 w 447"/>
                  <a:gd name="T89" fmla="*/ 1 h 453"/>
                  <a:gd name="T90" fmla="*/ 0 w 447"/>
                  <a:gd name="T91" fmla="*/ 1 h 453"/>
                  <a:gd name="T92" fmla="*/ 0 w 447"/>
                  <a:gd name="T93" fmla="*/ 1 h 4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7" h="453">
                    <a:moveTo>
                      <a:pt x="265" y="296"/>
                    </a:moveTo>
                    <a:lnTo>
                      <a:pt x="265" y="244"/>
                    </a:lnTo>
                    <a:lnTo>
                      <a:pt x="267" y="192"/>
                    </a:lnTo>
                    <a:lnTo>
                      <a:pt x="300" y="192"/>
                    </a:lnTo>
                    <a:lnTo>
                      <a:pt x="302" y="157"/>
                    </a:lnTo>
                    <a:lnTo>
                      <a:pt x="304" y="122"/>
                    </a:lnTo>
                    <a:lnTo>
                      <a:pt x="304" y="87"/>
                    </a:lnTo>
                    <a:lnTo>
                      <a:pt x="306" y="52"/>
                    </a:lnTo>
                    <a:lnTo>
                      <a:pt x="345" y="46"/>
                    </a:lnTo>
                    <a:lnTo>
                      <a:pt x="383" y="42"/>
                    </a:lnTo>
                    <a:lnTo>
                      <a:pt x="395" y="56"/>
                    </a:lnTo>
                    <a:lnTo>
                      <a:pt x="422" y="40"/>
                    </a:lnTo>
                    <a:lnTo>
                      <a:pt x="447" y="31"/>
                    </a:lnTo>
                    <a:lnTo>
                      <a:pt x="411" y="21"/>
                    </a:lnTo>
                    <a:lnTo>
                      <a:pt x="387" y="25"/>
                    </a:lnTo>
                    <a:lnTo>
                      <a:pt x="339" y="31"/>
                    </a:lnTo>
                    <a:lnTo>
                      <a:pt x="288" y="36"/>
                    </a:lnTo>
                    <a:lnTo>
                      <a:pt x="257" y="31"/>
                    </a:lnTo>
                    <a:lnTo>
                      <a:pt x="224" y="23"/>
                    </a:lnTo>
                    <a:lnTo>
                      <a:pt x="221" y="15"/>
                    </a:lnTo>
                    <a:lnTo>
                      <a:pt x="182" y="15"/>
                    </a:lnTo>
                    <a:lnTo>
                      <a:pt x="143" y="13"/>
                    </a:lnTo>
                    <a:lnTo>
                      <a:pt x="104" y="13"/>
                    </a:lnTo>
                    <a:lnTo>
                      <a:pt x="66" y="11"/>
                    </a:lnTo>
                    <a:lnTo>
                      <a:pt x="40" y="0"/>
                    </a:lnTo>
                    <a:lnTo>
                      <a:pt x="0" y="11"/>
                    </a:lnTo>
                    <a:lnTo>
                      <a:pt x="0" y="33"/>
                    </a:lnTo>
                    <a:lnTo>
                      <a:pt x="21" y="79"/>
                    </a:lnTo>
                    <a:lnTo>
                      <a:pt x="44" y="124"/>
                    </a:lnTo>
                    <a:lnTo>
                      <a:pt x="66" y="170"/>
                    </a:lnTo>
                    <a:lnTo>
                      <a:pt x="87" y="217"/>
                    </a:lnTo>
                    <a:lnTo>
                      <a:pt x="91" y="236"/>
                    </a:lnTo>
                    <a:lnTo>
                      <a:pt x="85" y="234"/>
                    </a:lnTo>
                    <a:lnTo>
                      <a:pt x="91" y="273"/>
                    </a:lnTo>
                    <a:lnTo>
                      <a:pt x="97" y="312"/>
                    </a:lnTo>
                    <a:lnTo>
                      <a:pt x="100" y="351"/>
                    </a:lnTo>
                    <a:lnTo>
                      <a:pt x="106" y="389"/>
                    </a:lnTo>
                    <a:lnTo>
                      <a:pt x="126" y="417"/>
                    </a:lnTo>
                    <a:lnTo>
                      <a:pt x="143" y="442"/>
                    </a:lnTo>
                    <a:lnTo>
                      <a:pt x="162" y="420"/>
                    </a:lnTo>
                    <a:lnTo>
                      <a:pt x="174" y="446"/>
                    </a:lnTo>
                    <a:lnTo>
                      <a:pt x="223" y="453"/>
                    </a:lnTo>
                    <a:lnTo>
                      <a:pt x="252" y="438"/>
                    </a:lnTo>
                    <a:lnTo>
                      <a:pt x="256" y="403"/>
                    </a:lnTo>
                    <a:lnTo>
                      <a:pt x="257" y="368"/>
                    </a:lnTo>
                    <a:lnTo>
                      <a:pt x="261" y="331"/>
                    </a:lnTo>
                    <a:lnTo>
                      <a:pt x="265" y="29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81" name="Freeform 99"/>
              <p:cNvSpPr>
                <a:spLocks/>
              </p:cNvSpPr>
              <p:nvPr/>
            </p:nvSpPr>
            <p:spPr bwMode="auto">
              <a:xfrm>
                <a:off x="1595" y="2655"/>
                <a:ext cx="199" cy="254"/>
              </a:xfrm>
              <a:custGeom>
                <a:avLst/>
                <a:gdLst>
                  <a:gd name="T0" fmla="*/ 0 w 420"/>
                  <a:gd name="T1" fmla="*/ 1 h 497"/>
                  <a:gd name="T2" fmla="*/ 0 w 420"/>
                  <a:gd name="T3" fmla="*/ 1 h 497"/>
                  <a:gd name="T4" fmla="*/ 0 w 420"/>
                  <a:gd name="T5" fmla="*/ 1 h 497"/>
                  <a:gd name="T6" fmla="*/ 0 w 420"/>
                  <a:gd name="T7" fmla="*/ 1 h 497"/>
                  <a:gd name="T8" fmla="*/ 0 w 420"/>
                  <a:gd name="T9" fmla="*/ 1 h 497"/>
                  <a:gd name="T10" fmla="*/ 0 w 420"/>
                  <a:gd name="T11" fmla="*/ 1 h 497"/>
                  <a:gd name="T12" fmla="*/ 0 w 420"/>
                  <a:gd name="T13" fmla="*/ 1 h 497"/>
                  <a:gd name="T14" fmla="*/ 0 w 420"/>
                  <a:gd name="T15" fmla="*/ 1 h 497"/>
                  <a:gd name="T16" fmla="*/ 0 w 420"/>
                  <a:gd name="T17" fmla="*/ 1 h 497"/>
                  <a:gd name="T18" fmla="*/ 0 w 420"/>
                  <a:gd name="T19" fmla="*/ 1 h 497"/>
                  <a:gd name="T20" fmla="*/ 0 w 420"/>
                  <a:gd name="T21" fmla="*/ 1 h 497"/>
                  <a:gd name="T22" fmla="*/ 0 w 420"/>
                  <a:gd name="T23" fmla="*/ 1 h 497"/>
                  <a:gd name="T24" fmla="*/ 0 w 420"/>
                  <a:gd name="T25" fmla="*/ 1 h 497"/>
                  <a:gd name="T26" fmla="*/ 0 w 420"/>
                  <a:gd name="T27" fmla="*/ 1 h 497"/>
                  <a:gd name="T28" fmla="*/ 0 w 420"/>
                  <a:gd name="T29" fmla="*/ 1 h 497"/>
                  <a:gd name="T30" fmla="*/ 0 w 420"/>
                  <a:gd name="T31" fmla="*/ 1 h 497"/>
                  <a:gd name="T32" fmla="*/ 0 w 420"/>
                  <a:gd name="T33" fmla="*/ 1 h 497"/>
                  <a:gd name="T34" fmla="*/ 0 w 420"/>
                  <a:gd name="T35" fmla="*/ 1 h 497"/>
                  <a:gd name="T36" fmla="*/ 0 w 420"/>
                  <a:gd name="T37" fmla="*/ 1 h 497"/>
                  <a:gd name="T38" fmla="*/ 0 w 420"/>
                  <a:gd name="T39" fmla="*/ 1 h 497"/>
                  <a:gd name="T40" fmla="*/ 0 w 420"/>
                  <a:gd name="T41" fmla="*/ 1 h 497"/>
                  <a:gd name="T42" fmla="*/ 0 w 420"/>
                  <a:gd name="T43" fmla="*/ 1 h 497"/>
                  <a:gd name="T44" fmla="*/ 0 w 420"/>
                  <a:gd name="T45" fmla="*/ 1 h 497"/>
                  <a:gd name="T46" fmla="*/ 0 w 420"/>
                  <a:gd name="T47" fmla="*/ 1 h 497"/>
                  <a:gd name="T48" fmla="*/ 0 w 420"/>
                  <a:gd name="T49" fmla="*/ 1 h 497"/>
                  <a:gd name="T50" fmla="*/ 0 w 420"/>
                  <a:gd name="T51" fmla="*/ 1 h 497"/>
                  <a:gd name="T52" fmla="*/ 0 w 420"/>
                  <a:gd name="T53" fmla="*/ 1 h 497"/>
                  <a:gd name="T54" fmla="*/ 0 w 420"/>
                  <a:gd name="T55" fmla="*/ 1 h 497"/>
                  <a:gd name="T56" fmla="*/ 0 w 420"/>
                  <a:gd name="T57" fmla="*/ 1 h 497"/>
                  <a:gd name="T58" fmla="*/ 0 w 420"/>
                  <a:gd name="T59" fmla="*/ 1 h 497"/>
                  <a:gd name="T60" fmla="*/ 0 w 420"/>
                  <a:gd name="T61" fmla="*/ 1 h 497"/>
                  <a:gd name="T62" fmla="*/ 0 w 420"/>
                  <a:gd name="T63" fmla="*/ 0 h 497"/>
                  <a:gd name="T64" fmla="*/ 0 w 420"/>
                  <a:gd name="T65" fmla="*/ 1 h 497"/>
                  <a:gd name="T66" fmla="*/ 0 w 420"/>
                  <a:gd name="T67" fmla="*/ 1 h 497"/>
                  <a:gd name="T68" fmla="*/ 0 w 420"/>
                  <a:gd name="T69" fmla="*/ 1 h 497"/>
                  <a:gd name="T70" fmla="*/ 0 w 420"/>
                  <a:gd name="T71" fmla="*/ 1 h 497"/>
                  <a:gd name="T72" fmla="*/ 0 w 420"/>
                  <a:gd name="T73" fmla="*/ 1 h 497"/>
                  <a:gd name="T74" fmla="*/ 0 w 420"/>
                  <a:gd name="T75" fmla="*/ 1 h 497"/>
                  <a:gd name="T76" fmla="*/ 0 w 420"/>
                  <a:gd name="T77" fmla="*/ 1 h 497"/>
                  <a:gd name="T78" fmla="*/ 0 w 420"/>
                  <a:gd name="T79" fmla="*/ 1 h 497"/>
                  <a:gd name="T80" fmla="*/ 0 w 420"/>
                  <a:gd name="T81" fmla="*/ 1 h 497"/>
                  <a:gd name="T82" fmla="*/ 0 w 420"/>
                  <a:gd name="T83" fmla="*/ 1 h 497"/>
                  <a:gd name="T84" fmla="*/ 0 w 420"/>
                  <a:gd name="T85" fmla="*/ 1 h 497"/>
                  <a:gd name="T86" fmla="*/ 0 w 420"/>
                  <a:gd name="T87" fmla="*/ 1 h 497"/>
                  <a:gd name="T88" fmla="*/ 0 w 420"/>
                  <a:gd name="T89" fmla="*/ 1 h 497"/>
                  <a:gd name="T90" fmla="*/ 0 w 420"/>
                  <a:gd name="T91" fmla="*/ 1 h 497"/>
                  <a:gd name="T92" fmla="*/ 0 w 420"/>
                  <a:gd name="T93" fmla="*/ 1 h 497"/>
                  <a:gd name="T94" fmla="*/ 0 w 420"/>
                  <a:gd name="T95" fmla="*/ 1 h 497"/>
                  <a:gd name="T96" fmla="*/ 0 w 420"/>
                  <a:gd name="T97" fmla="*/ 1 h 497"/>
                  <a:gd name="T98" fmla="*/ 0 w 420"/>
                  <a:gd name="T99" fmla="*/ 1 h 497"/>
                  <a:gd name="T100" fmla="*/ 0 w 420"/>
                  <a:gd name="T101" fmla="*/ 1 h 497"/>
                  <a:gd name="T102" fmla="*/ 0 w 420"/>
                  <a:gd name="T103" fmla="*/ 1 h 497"/>
                  <a:gd name="T104" fmla="*/ 0 w 420"/>
                  <a:gd name="T105" fmla="*/ 1 h 497"/>
                  <a:gd name="T106" fmla="*/ 0 w 420"/>
                  <a:gd name="T107" fmla="*/ 1 h 497"/>
                  <a:gd name="T108" fmla="*/ 0 w 420"/>
                  <a:gd name="T109" fmla="*/ 1 h 497"/>
                  <a:gd name="T110" fmla="*/ 0 w 420"/>
                  <a:gd name="T111" fmla="*/ 1 h 497"/>
                  <a:gd name="T112" fmla="*/ 0 w 420"/>
                  <a:gd name="T113" fmla="*/ 1 h 497"/>
                  <a:gd name="T114" fmla="*/ 0 w 420"/>
                  <a:gd name="T115" fmla="*/ 1 h 497"/>
                  <a:gd name="T116" fmla="*/ 0 w 420"/>
                  <a:gd name="T117" fmla="*/ 1 h 4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0" h="497">
                    <a:moveTo>
                      <a:pt x="283" y="392"/>
                    </a:moveTo>
                    <a:lnTo>
                      <a:pt x="275" y="433"/>
                    </a:lnTo>
                    <a:lnTo>
                      <a:pt x="267" y="473"/>
                    </a:lnTo>
                    <a:lnTo>
                      <a:pt x="260" y="466"/>
                    </a:lnTo>
                    <a:lnTo>
                      <a:pt x="221" y="471"/>
                    </a:lnTo>
                    <a:lnTo>
                      <a:pt x="211" y="493"/>
                    </a:lnTo>
                    <a:lnTo>
                      <a:pt x="194" y="469"/>
                    </a:lnTo>
                    <a:lnTo>
                      <a:pt x="153" y="462"/>
                    </a:lnTo>
                    <a:lnTo>
                      <a:pt x="147" y="458"/>
                    </a:lnTo>
                    <a:lnTo>
                      <a:pt x="120" y="497"/>
                    </a:lnTo>
                    <a:lnTo>
                      <a:pt x="97" y="493"/>
                    </a:lnTo>
                    <a:lnTo>
                      <a:pt x="81" y="458"/>
                    </a:lnTo>
                    <a:lnTo>
                      <a:pt x="68" y="425"/>
                    </a:lnTo>
                    <a:lnTo>
                      <a:pt x="60" y="392"/>
                    </a:lnTo>
                    <a:lnTo>
                      <a:pt x="60" y="363"/>
                    </a:lnTo>
                    <a:lnTo>
                      <a:pt x="42" y="338"/>
                    </a:lnTo>
                    <a:lnTo>
                      <a:pt x="31" y="312"/>
                    </a:lnTo>
                    <a:lnTo>
                      <a:pt x="23" y="295"/>
                    </a:lnTo>
                    <a:lnTo>
                      <a:pt x="23" y="279"/>
                    </a:lnTo>
                    <a:lnTo>
                      <a:pt x="37" y="247"/>
                    </a:lnTo>
                    <a:lnTo>
                      <a:pt x="27" y="243"/>
                    </a:lnTo>
                    <a:lnTo>
                      <a:pt x="21" y="212"/>
                    </a:lnTo>
                    <a:lnTo>
                      <a:pt x="23" y="181"/>
                    </a:lnTo>
                    <a:lnTo>
                      <a:pt x="29" y="159"/>
                    </a:lnTo>
                    <a:lnTo>
                      <a:pt x="29" y="113"/>
                    </a:lnTo>
                    <a:lnTo>
                      <a:pt x="35" y="103"/>
                    </a:lnTo>
                    <a:lnTo>
                      <a:pt x="17" y="74"/>
                    </a:lnTo>
                    <a:lnTo>
                      <a:pt x="0" y="45"/>
                    </a:lnTo>
                    <a:lnTo>
                      <a:pt x="44" y="47"/>
                    </a:lnTo>
                    <a:lnTo>
                      <a:pt x="60" y="35"/>
                    </a:lnTo>
                    <a:lnTo>
                      <a:pt x="87" y="18"/>
                    </a:lnTo>
                    <a:lnTo>
                      <a:pt x="114" y="0"/>
                    </a:lnTo>
                    <a:lnTo>
                      <a:pt x="141" y="2"/>
                    </a:lnTo>
                    <a:lnTo>
                      <a:pt x="143" y="35"/>
                    </a:lnTo>
                    <a:lnTo>
                      <a:pt x="147" y="66"/>
                    </a:lnTo>
                    <a:lnTo>
                      <a:pt x="172" y="93"/>
                    </a:lnTo>
                    <a:lnTo>
                      <a:pt x="198" y="103"/>
                    </a:lnTo>
                    <a:lnTo>
                      <a:pt x="227" y="117"/>
                    </a:lnTo>
                    <a:lnTo>
                      <a:pt x="263" y="142"/>
                    </a:lnTo>
                    <a:lnTo>
                      <a:pt x="302" y="150"/>
                    </a:lnTo>
                    <a:lnTo>
                      <a:pt x="312" y="165"/>
                    </a:lnTo>
                    <a:lnTo>
                      <a:pt x="316" y="202"/>
                    </a:lnTo>
                    <a:lnTo>
                      <a:pt x="310" y="202"/>
                    </a:lnTo>
                    <a:lnTo>
                      <a:pt x="324" y="217"/>
                    </a:lnTo>
                    <a:lnTo>
                      <a:pt x="327" y="247"/>
                    </a:lnTo>
                    <a:lnTo>
                      <a:pt x="358" y="250"/>
                    </a:lnTo>
                    <a:lnTo>
                      <a:pt x="389" y="254"/>
                    </a:lnTo>
                    <a:lnTo>
                      <a:pt x="393" y="287"/>
                    </a:lnTo>
                    <a:lnTo>
                      <a:pt x="415" y="307"/>
                    </a:lnTo>
                    <a:lnTo>
                      <a:pt x="420" y="322"/>
                    </a:lnTo>
                    <a:lnTo>
                      <a:pt x="413" y="351"/>
                    </a:lnTo>
                    <a:lnTo>
                      <a:pt x="407" y="378"/>
                    </a:lnTo>
                    <a:lnTo>
                      <a:pt x="411" y="392"/>
                    </a:lnTo>
                    <a:lnTo>
                      <a:pt x="407" y="396"/>
                    </a:lnTo>
                    <a:lnTo>
                      <a:pt x="407" y="390"/>
                    </a:lnTo>
                    <a:lnTo>
                      <a:pt x="372" y="365"/>
                    </a:lnTo>
                    <a:lnTo>
                      <a:pt x="329" y="371"/>
                    </a:lnTo>
                    <a:lnTo>
                      <a:pt x="287" y="376"/>
                    </a:lnTo>
                    <a:lnTo>
                      <a:pt x="283" y="39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82" name="Freeform 100"/>
              <p:cNvSpPr>
                <a:spLocks/>
              </p:cNvSpPr>
              <p:nvPr/>
            </p:nvSpPr>
            <p:spPr bwMode="auto">
              <a:xfrm>
                <a:off x="3003" y="2810"/>
                <a:ext cx="146" cy="175"/>
              </a:xfrm>
              <a:custGeom>
                <a:avLst/>
                <a:gdLst>
                  <a:gd name="T0" fmla="*/ 0 w 308"/>
                  <a:gd name="T1" fmla="*/ 1 h 343"/>
                  <a:gd name="T2" fmla="*/ 0 w 308"/>
                  <a:gd name="T3" fmla="*/ 1 h 343"/>
                  <a:gd name="T4" fmla="*/ 0 w 308"/>
                  <a:gd name="T5" fmla="*/ 1 h 343"/>
                  <a:gd name="T6" fmla="*/ 0 w 308"/>
                  <a:gd name="T7" fmla="*/ 1 h 343"/>
                  <a:gd name="T8" fmla="*/ 0 w 308"/>
                  <a:gd name="T9" fmla="*/ 1 h 343"/>
                  <a:gd name="T10" fmla="*/ 0 w 308"/>
                  <a:gd name="T11" fmla="*/ 1 h 343"/>
                  <a:gd name="T12" fmla="*/ 0 w 308"/>
                  <a:gd name="T13" fmla="*/ 1 h 343"/>
                  <a:gd name="T14" fmla="*/ 0 w 308"/>
                  <a:gd name="T15" fmla="*/ 1 h 343"/>
                  <a:gd name="T16" fmla="*/ 0 w 308"/>
                  <a:gd name="T17" fmla="*/ 1 h 343"/>
                  <a:gd name="T18" fmla="*/ 0 w 308"/>
                  <a:gd name="T19" fmla="*/ 1 h 343"/>
                  <a:gd name="T20" fmla="*/ 0 w 308"/>
                  <a:gd name="T21" fmla="*/ 1 h 343"/>
                  <a:gd name="T22" fmla="*/ 0 w 308"/>
                  <a:gd name="T23" fmla="*/ 1 h 343"/>
                  <a:gd name="T24" fmla="*/ 0 w 308"/>
                  <a:gd name="T25" fmla="*/ 0 h 343"/>
                  <a:gd name="T26" fmla="*/ 0 w 308"/>
                  <a:gd name="T27" fmla="*/ 1 h 343"/>
                  <a:gd name="T28" fmla="*/ 0 w 308"/>
                  <a:gd name="T29" fmla="*/ 1 h 343"/>
                  <a:gd name="T30" fmla="*/ 0 w 308"/>
                  <a:gd name="T31" fmla="*/ 1 h 343"/>
                  <a:gd name="T32" fmla="*/ 0 w 308"/>
                  <a:gd name="T33" fmla="*/ 1 h 343"/>
                  <a:gd name="T34" fmla="*/ 0 w 308"/>
                  <a:gd name="T35" fmla="*/ 1 h 343"/>
                  <a:gd name="T36" fmla="*/ 0 w 308"/>
                  <a:gd name="T37" fmla="*/ 1 h 343"/>
                  <a:gd name="T38" fmla="*/ 0 w 308"/>
                  <a:gd name="T39" fmla="*/ 1 h 343"/>
                  <a:gd name="T40" fmla="*/ 0 w 308"/>
                  <a:gd name="T41" fmla="*/ 1 h 343"/>
                  <a:gd name="T42" fmla="*/ 0 w 308"/>
                  <a:gd name="T43" fmla="*/ 1 h 343"/>
                  <a:gd name="T44" fmla="*/ 0 w 308"/>
                  <a:gd name="T45" fmla="*/ 1 h 343"/>
                  <a:gd name="T46" fmla="*/ 0 w 308"/>
                  <a:gd name="T47" fmla="*/ 1 h 343"/>
                  <a:gd name="T48" fmla="*/ 0 w 308"/>
                  <a:gd name="T49" fmla="*/ 1 h 343"/>
                  <a:gd name="T50" fmla="*/ 0 w 308"/>
                  <a:gd name="T51" fmla="*/ 1 h 343"/>
                  <a:gd name="T52" fmla="*/ 0 w 308"/>
                  <a:gd name="T53" fmla="*/ 1 h 343"/>
                  <a:gd name="T54" fmla="*/ 0 w 308"/>
                  <a:gd name="T55" fmla="*/ 1 h 343"/>
                  <a:gd name="T56" fmla="*/ 0 w 308"/>
                  <a:gd name="T57" fmla="*/ 1 h 343"/>
                  <a:gd name="T58" fmla="*/ 0 w 308"/>
                  <a:gd name="T59" fmla="*/ 1 h 343"/>
                  <a:gd name="T60" fmla="*/ 0 w 308"/>
                  <a:gd name="T61" fmla="*/ 1 h 343"/>
                  <a:gd name="T62" fmla="*/ 0 w 308"/>
                  <a:gd name="T63" fmla="*/ 1 h 343"/>
                  <a:gd name="T64" fmla="*/ 0 w 308"/>
                  <a:gd name="T65" fmla="*/ 1 h 343"/>
                  <a:gd name="T66" fmla="*/ 0 w 308"/>
                  <a:gd name="T67" fmla="*/ 1 h 343"/>
                  <a:gd name="T68" fmla="*/ 0 w 308"/>
                  <a:gd name="T69" fmla="*/ 1 h 3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8" h="343">
                    <a:moveTo>
                      <a:pt x="0" y="265"/>
                    </a:moveTo>
                    <a:lnTo>
                      <a:pt x="0" y="213"/>
                    </a:lnTo>
                    <a:lnTo>
                      <a:pt x="2" y="161"/>
                    </a:lnTo>
                    <a:lnTo>
                      <a:pt x="35" y="161"/>
                    </a:lnTo>
                    <a:lnTo>
                      <a:pt x="37" y="126"/>
                    </a:lnTo>
                    <a:lnTo>
                      <a:pt x="39" y="91"/>
                    </a:lnTo>
                    <a:lnTo>
                      <a:pt x="39" y="56"/>
                    </a:lnTo>
                    <a:lnTo>
                      <a:pt x="41" y="21"/>
                    </a:lnTo>
                    <a:lnTo>
                      <a:pt x="80" y="15"/>
                    </a:lnTo>
                    <a:lnTo>
                      <a:pt x="118" y="11"/>
                    </a:lnTo>
                    <a:lnTo>
                      <a:pt x="130" y="25"/>
                    </a:lnTo>
                    <a:lnTo>
                      <a:pt x="157" y="9"/>
                    </a:lnTo>
                    <a:lnTo>
                      <a:pt x="182" y="0"/>
                    </a:lnTo>
                    <a:lnTo>
                      <a:pt x="202" y="38"/>
                    </a:lnTo>
                    <a:lnTo>
                      <a:pt x="221" y="75"/>
                    </a:lnTo>
                    <a:lnTo>
                      <a:pt x="244" y="93"/>
                    </a:lnTo>
                    <a:lnTo>
                      <a:pt x="250" y="102"/>
                    </a:lnTo>
                    <a:lnTo>
                      <a:pt x="260" y="112"/>
                    </a:lnTo>
                    <a:lnTo>
                      <a:pt x="272" y="145"/>
                    </a:lnTo>
                    <a:lnTo>
                      <a:pt x="301" y="159"/>
                    </a:lnTo>
                    <a:lnTo>
                      <a:pt x="308" y="164"/>
                    </a:lnTo>
                    <a:lnTo>
                      <a:pt x="306" y="166"/>
                    </a:lnTo>
                    <a:lnTo>
                      <a:pt x="262" y="196"/>
                    </a:lnTo>
                    <a:lnTo>
                      <a:pt x="229" y="225"/>
                    </a:lnTo>
                    <a:lnTo>
                      <a:pt x="211" y="259"/>
                    </a:lnTo>
                    <a:lnTo>
                      <a:pt x="192" y="271"/>
                    </a:lnTo>
                    <a:lnTo>
                      <a:pt x="173" y="302"/>
                    </a:lnTo>
                    <a:lnTo>
                      <a:pt x="124" y="296"/>
                    </a:lnTo>
                    <a:lnTo>
                      <a:pt x="97" y="287"/>
                    </a:lnTo>
                    <a:lnTo>
                      <a:pt x="80" y="312"/>
                    </a:lnTo>
                    <a:lnTo>
                      <a:pt x="62" y="337"/>
                    </a:lnTo>
                    <a:lnTo>
                      <a:pt x="27" y="343"/>
                    </a:lnTo>
                    <a:lnTo>
                      <a:pt x="16" y="339"/>
                    </a:lnTo>
                    <a:lnTo>
                      <a:pt x="22" y="302"/>
                    </a:lnTo>
                    <a:lnTo>
                      <a:pt x="0" y="26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83" name="Freeform 101"/>
              <p:cNvSpPr>
                <a:spLocks/>
              </p:cNvSpPr>
              <p:nvPr/>
            </p:nvSpPr>
            <p:spPr bwMode="auto">
              <a:xfrm>
                <a:off x="3106" y="3020"/>
                <a:ext cx="36" cy="40"/>
              </a:xfrm>
              <a:custGeom>
                <a:avLst/>
                <a:gdLst>
                  <a:gd name="T0" fmla="*/ 0 w 76"/>
                  <a:gd name="T1" fmla="*/ 1 h 75"/>
                  <a:gd name="T2" fmla="*/ 0 w 76"/>
                  <a:gd name="T3" fmla="*/ 1 h 75"/>
                  <a:gd name="T4" fmla="*/ 0 w 76"/>
                  <a:gd name="T5" fmla="*/ 1 h 75"/>
                  <a:gd name="T6" fmla="*/ 0 w 76"/>
                  <a:gd name="T7" fmla="*/ 1 h 75"/>
                  <a:gd name="T8" fmla="*/ 0 w 76"/>
                  <a:gd name="T9" fmla="*/ 1 h 75"/>
                  <a:gd name="T10" fmla="*/ 0 w 76"/>
                  <a:gd name="T11" fmla="*/ 1 h 75"/>
                  <a:gd name="T12" fmla="*/ 0 w 76"/>
                  <a:gd name="T13" fmla="*/ 0 h 75"/>
                  <a:gd name="T14" fmla="*/ 0 w 76"/>
                  <a:gd name="T15" fmla="*/ 1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5">
                    <a:moveTo>
                      <a:pt x="33" y="9"/>
                    </a:moveTo>
                    <a:lnTo>
                      <a:pt x="0" y="42"/>
                    </a:lnTo>
                    <a:lnTo>
                      <a:pt x="24" y="75"/>
                    </a:lnTo>
                    <a:lnTo>
                      <a:pt x="37" y="64"/>
                    </a:lnTo>
                    <a:lnTo>
                      <a:pt x="68" y="40"/>
                    </a:lnTo>
                    <a:lnTo>
                      <a:pt x="76" y="17"/>
                    </a:lnTo>
                    <a:lnTo>
                      <a:pt x="47" y="0"/>
                    </a:lnTo>
                    <a:lnTo>
                      <a:pt x="33" y="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84" name="Freeform 102"/>
              <p:cNvSpPr>
                <a:spLocks/>
              </p:cNvSpPr>
              <p:nvPr/>
            </p:nvSpPr>
            <p:spPr bwMode="auto">
              <a:xfrm>
                <a:off x="3209" y="2647"/>
                <a:ext cx="48" cy="150"/>
              </a:xfrm>
              <a:custGeom>
                <a:avLst/>
                <a:gdLst>
                  <a:gd name="T0" fmla="*/ 0 w 103"/>
                  <a:gd name="T1" fmla="*/ 1 h 292"/>
                  <a:gd name="T2" fmla="*/ 0 w 103"/>
                  <a:gd name="T3" fmla="*/ 1 h 292"/>
                  <a:gd name="T4" fmla="*/ 0 w 103"/>
                  <a:gd name="T5" fmla="*/ 1 h 292"/>
                  <a:gd name="T6" fmla="*/ 0 w 103"/>
                  <a:gd name="T7" fmla="*/ 1 h 292"/>
                  <a:gd name="T8" fmla="*/ 0 w 103"/>
                  <a:gd name="T9" fmla="*/ 1 h 292"/>
                  <a:gd name="T10" fmla="*/ 0 w 103"/>
                  <a:gd name="T11" fmla="*/ 1 h 292"/>
                  <a:gd name="T12" fmla="*/ 0 w 103"/>
                  <a:gd name="T13" fmla="*/ 1 h 292"/>
                  <a:gd name="T14" fmla="*/ 0 w 103"/>
                  <a:gd name="T15" fmla="*/ 1 h 292"/>
                  <a:gd name="T16" fmla="*/ 0 w 103"/>
                  <a:gd name="T17" fmla="*/ 1 h 292"/>
                  <a:gd name="T18" fmla="*/ 0 w 103"/>
                  <a:gd name="T19" fmla="*/ 1 h 292"/>
                  <a:gd name="T20" fmla="*/ 0 w 103"/>
                  <a:gd name="T21" fmla="*/ 1 h 292"/>
                  <a:gd name="T22" fmla="*/ 0 w 103"/>
                  <a:gd name="T23" fmla="*/ 1 h 292"/>
                  <a:gd name="T24" fmla="*/ 0 w 103"/>
                  <a:gd name="T25" fmla="*/ 1 h 292"/>
                  <a:gd name="T26" fmla="*/ 0 w 103"/>
                  <a:gd name="T27" fmla="*/ 1 h 292"/>
                  <a:gd name="T28" fmla="*/ 0 w 103"/>
                  <a:gd name="T29" fmla="*/ 1 h 292"/>
                  <a:gd name="T30" fmla="*/ 0 w 103"/>
                  <a:gd name="T31" fmla="*/ 1 h 292"/>
                  <a:gd name="T32" fmla="*/ 0 w 103"/>
                  <a:gd name="T33" fmla="*/ 1 h 292"/>
                  <a:gd name="T34" fmla="*/ 0 w 103"/>
                  <a:gd name="T35" fmla="*/ 0 h 292"/>
                  <a:gd name="T36" fmla="*/ 0 w 103"/>
                  <a:gd name="T37" fmla="*/ 1 h 292"/>
                  <a:gd name="T38" fmla="*/ 0 w 103"/>
                  <a:gd name="T39" fmla="*/ 1 h 292"/>
                  <a:gd name="T40" fmla="*/ 0 w 103"/>
                  <a:gd name="T41" fmla="*/ 1 h 292"/>
                  <a:gd name="T42" fmla="*/ 0 w 103"/>
                  <a:gd name="T43" fmla="*/ 1 h 292"/>
                  <a:gd name="T44" fmla="*/ 0 w 103"/>
                  <a:gd name="T45" fmla="*/ 1 h 292"/>
                  <a:gd name="T46" fmla="*/ 0 w 103"/>
                  <a:gd name="T47" fmla="*/ 1 h 292"/>
                  <a:gd name="T48" fmla="*/ 0 w 103"/>
                  <a:gd name="T49" fmla="*/ 1 h 292"/>
                  <a:gd name="T50" fmla="*/ 0 w 103"/>
                  <a:gd name="T51" fmla="*/ 1 h 292"/>
                  <a:gd name="T52" fmla="*/ 0 w 103"/>
                  <a:gd name="T53" fmla="*/ 1 h 292"/>
                  <a:gd name="T54" fmla="*/ 0 w 103"/>
                  <a:gd name="T55" fmla="*/ 1 h 292"/>
                  <a:gd name="T56" fmla="*/ 0 w 103"/>
                  <a:gd name="T57" fmla="*/ 1 h 2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3" h="292">
                    <a:moveTo>
                      <a:pt x="60" y="205"/>
                    </a:moveTo>
                    <a:lnTo>
                      <a:pt x="49" y="244"/>
                    </a:lnTo>
                    <a:lnTo>
                      <a:pt x="64" y="269"/>
                    </a:lnTo>
                    <a:lnTo>
                      <a:pt x="80" y="292"/>
                    </a:lnTo>
                    <a:lnTo>
                      <a:pt x="76" y="271"/>
                    </a:lnTo>
                    <a:lnTo>
                      <a:pt x="93" y="254"/>
                    </a:lnTo>
                    <a:lnTo>
                      <a:pt x="99" y="227"/>
                    </a:lnTo>
                    <a:lnTo>
                      <a:pt x="103" y="199"/>
                    </a:lnTo>
                    <a:lnTo>
                      <a:pt x="84" y="176"/>
                    </a:lnTo>
                    <a:lnTo>
                      <a:pt x="64" y="155"/>
                    </a:lnTo>
                    <a:lnTo>
                      <a:pt x="59" y="116"/>
                    </a:lnTo>
                    <a:lnTo>
                      <a:pt x="64" y="89"/>
                    </a:lnTo>
                    <a:lnTo>
                      <a:pt x="76" y="81"/>
                    </a:lnTo>
                    <a:lnTo>
                      <a:pt x="78" y="81"/>
                    </a:lnTo>
                    <a:lnTo>
                      <a:pt x="68" y="52"/>
                    </a:lnTo>
                    <a:lnTo>
                      <a:pt x="59" y="11"/>
                    </a:lnTo>
                    <a:lnTo>
                      <a:pt x="45" y="4"/>
                    </a:lnTo>
                    <a:lnTo>
                      <a:pt x="12" y="0"/>
                    </a:lnTo>
                    <a:lnTo>
                      <a:pt x="14" y="7"/>
                    </a:lnTo>
                    <a:lnTo>
                      <a:pt x="33" y="38"/>
                    </a:lnTo>
                    <a:lnTo>
                      <a:pt x="26" y="52"/>
                    </a:lnTo>
                    <a:lnTo>
                      <a:pt x="26" y="81"/>
                    </a:lnTo>
                    <a:lnTo>
                      <a:pt x="24" y="110"/>
                    </a:lnTo>
                    <a:lnTo>
                      <a:pt x="18" y="120"/>
                    </a:lnTo>
                    <a:lnTo>
                      <a:pt x="0" y="157"/>
                    </a:lnTo>
                    <a:lnTo>
                      <a:pt x="16" y="174"/>
                    </a:lnTo>
                    <a:lnTo>
                      <a:pt x="26" y="190"/>
                    </a:lnTo>
                    <a:lnTo>
                      <a:pt x="47" y="192"/>
                    </a:lnTo>
                    <a:lnTo>
                      <a:pt x="60" y="20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85" name="Freeform 103"/>
              <p:cNvSpPr>
                <a:spLocks/>
              </p:cNvSpPr>
              <p:nvPr/>
            </p:nvSpPr>
            <p:spPr bwMode="auto">
              <a:xfrm>
                <a:off x="3106" y="3020"/>
                <a:ext cx="36" cy="40"/>
              </a:xfrm>
              <a:custGeom>
                <a:avLst/>
                <a:gdLst>
                  <a:gd name="T0" fmla="*/ 0 w 76"/>
                  <a:gd name="T1" fmla="*/ 1 h 75"/>
                  <a:gd name="T2" fmla="*/ 0 w 76"/>
                  <a:gd name="T3" fmla="*/ 1 h 75"/>
                  <a:gd name="T4" fmla="*/ 0 w 76"/>
                  <a:gd name="T5" fmla="*/ 1 h 75"/>
                  <a:gd name="T6" fmla="*/ 0 w 76"/>
                  <a:gd name="T7" fmla="*/ 1 h 75"/>
                  <a:gd name="T8" fmla="*/ 0 w 76"/>
                  <a:gd name="T9" fmla="*/ 1 h 75"/>
                  <a:gd name="T10" fmla="*/ 0 w 76"/>
                  <a:gd name="T11" fmla="*/ 1 h 75"/>
                  <a:gd name="T12" fmla="*/ 0 w 76"/>
                  <a:gd name="T13" fmla="*/ 0 h 75"/>
                  <a:gd name="T14" fmla="*/ 0 w 76"/>
                  <a:gd name="T15" fmla="*/ 1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5">
                    <a:moveTo>
                      <a:pt x="33" y="9"/>
                    </a:moveTo>
                    <a:lnTo>
                      <a:pt x="0" y="42"/>
                    </a:lnTo>
                    <a:lnTo>
                      <a:pt x="24" y="75"/>
                    </a:lnTo>
                    <a:lnTo>
                      <a:pt x="37" y="64"/>
                    </a:lnTo>
                    <a:lnTo>
                      <a:pt x="68" y="40"/>
                    </a:lnTo>
                    <a:lnTo>
                      <a:pt x="76" y="17"/>
                    </a:lnTo>
                    <a:lnTo>
                      <a:pt x="47" y="0"/>
                    </a:lnTo>
                    <a:lnTo>
                      <a:pt x="33" y="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86" name="Freeform 104"/>
              <p:cNvSpPr>
                <a:spLocks/>
              </p:cNvSpPr>
              <p:nvPr/>
            </p:nvSpPr>
            <p:spPr bwMode="auto">
              <a:xfrm>
                <a:off x="2917" y="2905"/>
                <a:ext cx="4" cy="11"/>
              </a:xfrm>
              <a:custGeom>
                <a:avLst/>
                <a:gdLst>
                  <a:gd name="T0" fmla="*/ 1 w 6"/>
                  <a:gd name="T1" fmla="*/ 1 h 19"/>
                  <a:gd name="T2" fmla="*/ 0 w 6"/>
                  <a:gd name="T3" fmla="*/ 1 h 19"/>
                  <a:gd name="T4" fmla="*/ 1 w 6"/>
                  <a:gd name="T5" fmla="*/ 0 h 19"/>
                  <a:gd name="T6" fmla="*/ 1 w 6"/>
                  <a:gd name="T7" fmla="*/ 1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9">
                    <a:moveTo>
                      <a:pt x="6" y="19"/>
                    </a:moveTo>
                    <a:lnTo>
                      <a:pt x="0" y="17"/>
                    </a:lnTo>
                    <a:lnTo>
                      <a:pt x="2" y="0"/>
                    </a:lnTo>
                    <a:lnTo>
                      <a:pt x="6" y="1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87" name="Freeform 105"/>
              <p:cNvSpPr>
                <a:spLocks/>
              </p:cNvSpPr>
              <p:nvPr/>
            </p:nvSpPr>
            <p:spPr bwMode="auto">
              <a:xfrm>
                <a:off x="2878" y="2578"/>
                <a:ext cx="194" cy="235"/>
              </a:xfrm>
              <a:custGeom>
                <a:avLst/>
                <a:gdLst>
                  <a:gd name="T0" fmla="*/ 0 w 413"/>
                  <a:gd name="T1" fmla="*/ 1 h 459"/>
                  <a:gd name="T2" fmla="*/ 0 w 413"/>
                  <a:gd name="T3" fmla="*/ 1 h 459"/>
                  <a:gd name="T4" fmla="*/ 0 w 413"/>
                  <a:gd name="T5" fmla="*/ 1 h 459"/>
                  <a:gd name="T6" fmla="*/ 0 w 413"/>
                  <a:gd name="T7" fmla="*/ 1 h 459"/>
                  <a:gd name="T8" fmla="*/ 0 w 413"/>
                  <a:gd name="T9" fmla="*/ 1 h 459"/>
                  <a:gd name="T10" fmla="*/ 0 w 413"/>
                  <a:gd name="T11" fmla="*/ 1 h 459"/>
                  <a:gd name="T12" fmla="*/ 0 w 413"/>
                  <a:gd name="T13" fmla="*/ 1 h 459"/>
                  <a:gd name="T14" fmla="*/ 0 w 413"/>
                  <a:gd name="T15" fmla="*/ 1 h 459"/>
                  <a:gd name="T16" fmla="*/ 0 w 413"/>
                  <a:gd name="T17" fmla="*/ 1 h 459"/>
                  <a:gd name="T18" fmla="*/ 0 w 413"/>
                  <a:gd name="T19" fmla="*/ 1 h 459"/>
                  <a:gd name="T20" fmla="*/ 0 w 413"/>
                  <a:gd name="T21" fmla="*/ 1 h 459"/>
                  <a:gd name="T22" fmla="*/ 0 w 413"/>
                  <a:gd name="T23" fmla="*/ 1 h 459"/>
                  <a:gd name="T24" fmla="*/ 0 w 413"/>
                  <a:gd name="T25" fmla="*/ 1 h 459"/>
                  <a:gd name="T26" fmla="*/ 0 w 413"/>
                  <a:gd name="T27" fmla="*/ 1 h 459"/>
                  <a:gd name="T28" fmla="*/ 0 w 413"/>
                  <a:gd name="T29" fmla="*/ 1 h 459"/>
                  <a:gd name="T30" fmla="*/ 0 w 413"/>
                  <a:gd name="T31" fmla="*/ 1 h 459"/>
                  <a:gd name="T32" fmla="*/ 0 w 413"/>
                  <a:gd name="T33" fmla="*/ 1 h 459"/>
                  <a:gd name="T34" fmla="*/ 0 w 413"/>
                  <a:gd name="T35" fmla="*/ 1 h 459"/>
                  <a:gd name="T36" fmla="*/ 0 w 413"/>
                  <a:gd name="T37" fmla="*/ 1 h 459"/>
                  <a:gd name="T38" fmla="*/ 0 w 413"/>
                  <a:gd name="T39" fmla="*/ 1 h 459"/>
                  <a:gd name="T40" fmla="*/ 0 w 413"/>
                  <a:gd name="T41" fmla="*/ 1 h 459"/>
                  <a:gd name="T42" fmla="*/ 0 w 413"/>
                  <a:gd name="T43" fmla="*/ 1 h 459"/>
                  <a:gd name="T44" fmla="*/ 0 w 413"/>
                  <a:gd name="T45" fmla="*/ 1 h 459"/>
                  <a:gd name="T46" fmla="*/ 0 w 413"/>
                  <a:gd name="T47" fmla="*/ 1 h 459"/>
                  <a:gd name="T48" fmla="*/ 0 w 413"/>
                  <a:gd name="T49" fmla="*/ 1 h 459"/>
                  <a:gd name="T50" fmla="*/ 0 w 413"/>
                  <a:gd name="T51" fmla="*/ 1 h 459"/>
                  <a:gd name="T52" fmla="*/ 0 w 413"/>
                  <a:gd name="T53" fmla="*/ 1 h 459"/>
                  <a:gd name="T54" fmla="*/ 0 w 413"/>
                  <a:gd name="T55" fmla="*/ 1 h 459"/>
                  <a:gd name="T56" fmla="*/ 0 w 413"/>
                  <a:gd name="T57" fmla="*/ 1 h 459"/>
                  <a:gd name="T58" fmla="*/ 0 w 413"/>
                  <a:gd name="T59" fmla="*/ 1 h 459"/>
                  <a:gd name="T60" fmla="*/ 0 w 413"/>
                  <a:gd name="T61" fmla="*/ 1 h 459"/>
                  <a:gd name="T62" fmla="*/ 0 w 413"/>
                  <a:gd name="T63" fmla="*/ 1 h 459"/>
                  <a:gd name="T64" fmla="*/ 0 w 413"/>
                  <a:gd name="T65" fmla="*/ 0 h 459"/>
                  <a:gd name="T66" fmla="*/ 0 w 413"/>
                  <a:gd name="T67" fmla="*/ 1 h 459"/>
                  <a:gd name="T68" fmla="*/ 0 w 413"/>
                  <a:gd name="T69" fmla="*/ 1 h 459"/>
                  <a:gd name="T70" fmla="*/ 0 w 413"/>
                  <a:gd name="T71" fmla="*/ 1 h 459"/>
                  <a:gd name="T72" fmla="*/ 0 w 413"/>
                  <a:gd name="T73" fmla="*/ 1 h 459"/>
                  <a:gd name="T74" fmla="*/ 0 w 413"/>
                  <a:gd name="T75" fmla="*/ 1 h 459"/>
                  <a:gd name="T76" fmla="*/ 0 w 413"/>
                  <a:gd name="T77" fmla="*/ 1 h 459"/>
                  <a:gd name="T78" fmla="*/ 0 w 413"/>
                  <a:gd name="T79" fmla="*/ 1 h 459"/>
                  <a:gd name="T80" fmla="*/ 0 w 413"/>
                  <a:gd name="T81" fmla="*/ 1 h 459"/>
                  <a:gd name="T82" fmla="*/ 0 w 413"/>
                  <a:gd name="T83" fmla="*/ 1 h 459"/>
                  <a:gd name="T84" fmla="*/ 0 w 413"/>
                  <a:gd name="T85" fmla="*/ 1 h 459"/>
                  <a:gd name="T86" fmla="*/ 0 w 413"/>
                  <a:gd name="T87" fmla="*/ 1 h 459"/>
                  <a:gd name="T88" fmla="*/ 0 w 413"/>
                  <a:gd name="T89" fmla="*/ 1 h 459"/>
                  <a:gd name="T90" fmla="*/ 0 w 413"/>
                  <a:gd name="T91" fmla="*/ 1 h 459"/>
                  <a:gd name="T92" fmla="*/ 0 w 413"/>
                  <a:gd name="T93" fmla="*/ 1 h 459"/>
                  <a:gd name="T94" fmla="*/ 0 w 413"/>
                  <a:gd name="T95" fmla="*/ 1 h 459"/>
                  <a:gd name="T96" fmla="*/ 0 w 413"/>
                  <a:gd name="T97" fmla="*/ 1 h 459"/>
                  <a:gd name="T98" fmla="*/ 0 w 413"/>
                  <a:gd name="T99" fmla="*/ 1 h 459"/>
                  <a:gd name="T100" fmla="*/ 0 w 413"/>
                  <a:gd name="T101" fmla="*/ 1 h 459"/>
                  <a:gd name="T102" fmla="*/ 0 w 413"/>
                  <a:gd name="T103" fmla="*/ 1 h 459"/>
                  <a:gd name="T104" fmla="*/ 0 w 413"/>
                  <a:gd name="T105" fmla="*/ 1 h 4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3" h="459">
                    <a:moveTo>
                      <a:pt x="411" y="269"/>
                    </a:moveTo>
                    <a:lnTo>
                      <a:pt x="378" y="271"/>
                    </a:lnTo>
                    <a:lnTo>
                      <a:pt x="343" y="271"/>
                    </a:lnTo>
                    <a:lnTo>
                      <a:pt x="343" y="302"/>
                    </a:lnTo>
                    <a:lnTo>
                      <a:pt x="343" y="332"/>
                    </a:lnTo>
                    <a:lnTo>
                      <a:pt x="341" y="363"/>
                    </a:lnTo>
                    <a:lnTo>
                      <a:pt x="341" y="392"/>
                    </a:lnTo>
                    <a:lnTo>
                      <a:pt x="364" y="421"/>
                    </a:lnTo>
                    <a:lnTo>
                      <a:pt x="387" y="448"/>
                    </a:lnTo>
                    <a:lnTo>
                      <a:pt x="339" y="454"/>
                    </a:lnTo>
                    <a:lnTo>
                      <a:pt x="288" y="459"/>
                    </a:lnTo>
                    <a:lnTo>
                      <a:pt x="257" y="454"/>
                    </a:lnTo>
                    <a:lnTo>
                      <a:pt x="224" y="446"/>
                    </a:lnTo>
                    <a:lnTo>
                      <a:pt x="221" y="438"/>
                    </a:lnTo>
                    <a:lnTo>
                      <a:pt x="182" y="438"/>
                    </a:lnTo>
                    <a:lnTo>
                      <a:pt x="143" y="436"/>
                    </a:lnTo>
                    <a:lnTo>
                      <a:pt x="104" y="436"/>
                    </a:lnTo>
                    <a:lnTo>
                      <a:pt x="66" y="434"/>
                    </a:lnTo>
                    <a:lnTo>
                      <a:pt x="40" y="423"/>
                    </a:lnTo>
                    <a:lnTo>
                      <a:pt x="0" y="434"/>
                    </a:lnTo>
                    <a:lnTo>
                      <a:pt x="4" y="403"/>
                    </a:lnTo>
                    <a:lnTo>
                      <a:pt x="5" y="372"/>
                    </a:lnTo>
                    <a:lnTo>
                      <a:pt x="21" y="326"/>
                    </a:lnTo>
                    <a:lnTo>
                      <a:pt x="36" y="277"/>
                    </a:lnTo>
                    <a:lnTo>
                      <a:pt x="54" y="252"/>
                    </a:lnTo>
                    <a:lnTo>
                      <a:pt x="71" y="227"/>
                    </a:lnTo>
                    <a:lnTo>
                      <a:pt x="66" y="176"/>
                    </a:lnTo>
                    <a:lnTo>
                      <a:pt x="56" y="147"/>
                    </a:lnTo>
                    <a:lnTo>
                      <a:pt x="46" y="118"/>
                    </a:lnTo>
                    <a:lnTo>
                      <a:pt x="58" y="99"/>
                    </a:lnTo>
                    <a:lnTo>
                      <a:pt x="40" y="54"/>
                    </a:lnTo>
                    <a:lnTo>
                      <a:pt x="25" y="8"/>
                    </a:lnTo>
                    <a:lnTo>
                      <a:pt x="52" y="0"/>
                    </a:lnTo>
                    <a:lnTo>
                      <a:pt x="81" y="2"/>
                    </a:lnTo>
                    <a:lnTo>
                      <a:pt x="110" y="2"/>
                    </a:lnTo>
                    <a:lnTo>
                      <a:pt x="137" y="4"/>
                    </a:lnTo>
                    <a:lnTo>
                      <a:pt x="166" y="4"/>
                    </a:lnTo>
                    <a:lnTo>
                      <a:pt x="180" y="41"/>
                    </a:lnTo>
                    <a:lnTo>
                      <a:pt x="193" y="76"/>
                    </a:lnTo>
                    <a:lnTo>
                      <a:pt x="217" y="85"/>
                    </a:lnTo>
                    <a:lnTo>
                      <a:pt x="257" y="78"/>
                    </a:lnTo>
                    <a:lnTo>
                      <a:pt x="265" y="43"/>
                    </a:lnTo>
                    <a:lnTo>
                      <a:pt x="300" y="47"/>
                    </a:lnTo>
                    <a:lnTo>
                      <a:pt x="298" y="54"/>
                    </a:lnTo>
                    <a:lnTo>
                      <a:pt x="343" y="60"/>
                    </a:lnTo>
                    <a:lnTo>
                      <a:pt x="343" y="105"/>
                    </a:lnTo>
                    <a:lnTo>
                      <a:pt x="345" y="147"/>
                    </a:lnTo>
                    <a:lnTo>
                      <a:pt x="356" y="188"/>
                    </a:lnTo>
                    <a:lnTo>
                      <a:pt x="356" y="204"/>
                    </a:lnTo>
                    <a:lnTo>
                      <a:pt x="383" y="196"/>
                    </a:lnTo>
                    <a:lnTo>
                      <a:pt x="413" y="190"/>
                    </a:lnTo>
                    <a:lnTo>
                      <a:pt x="411" y="231"/>
                    </a:lnTo>
                    <a:lnTo>
                      <a:pt x="411" y="26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88" name="Freeform 106"/>
              <p:cNvSpPr>
                <a:spLocks/>
              </p:cNvSpPr>
              <p:nvPr/>
            </p:nvSpPr>
            <p:spPr bwMode="auto">
              <a:xfrm>
                <a:off x="2884" y="2552"/>
                <a:ext cx="17" cy="25"/>
              </a:xfrm>
              <a:custGeom>
                <a:avLst/>
                <a:gdLst>
                  <a:gd name="T0" fmla="*/ 0 w 37"/>
                  <a:gd name="T1" fmla="*/ 1 h 50"/>
                  <a:gd name="T2" fmla="*/ 0 w 37"/>
                  <a:gd name="T3" fmla="*/ 1 h 50"/>
                  <a:gd name="T4" fmla="*/ 0 w 37"/>
                  <a:gd name="T5" fmla="*/ 0 h 50"/>
                  <a:gd name="T6" fmla="*/ 0 w 37"/>
                  <a:gd name="T7" fmla="*/ 1 h 50"/>
                  <a:gd name="T8" fmla="*/ 0 w 37"/>
                  <a:gd name="T9" fmla="*/ 1 h 50"/>
                  <a:gd name="T10" fmla="*/ 0 w 37"/>
                  <a:gd name="T11" fmla="*/ 1 h 50"/>
                  <a:gd name="T12" fmla="*/ 0 w 37"/>
                  <a:gd name="T13" fmla="*/ 1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50">
                    <a:moveTo>
                      <a:pt x="6" y="50"/>
                    </a:moveTo>
                    <a:lnTo>
                      <a:pt x="0" y="19"/>
                    </a:lnTo>
                    <a:lnTo>
                      <a:pt x="23" y="0"/>
                    </a:lnTo>
                    <a:lnTo>
                      <a:pt x="37" y="5"/>
                    </a:lnTo>
                    <a:lnTo>
                      <a:pt x="20" y="17"/>
                    </a:lnTo>
                    <a:lnTo>
                      <a:pt x="18" y="46"/>
                    </a:lnTo>
                    <a:lnTo>
                      <a:pt x="6" y="5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89" name="Freeform 107"/>
              <p:cNvSpPr>
                <a:spLocks/>
              </p:cNvSpPr>
              <p:nvPr/>
            </p:nvSpPr>
            <p:spPr bwMode="auto">
              <a:xfrm>
                <a:off x="1889" y="2466"/>
                <a:ext cx="37" cy="33"/>
              </a:xfrm>
              <a:custGeom>
                <a:avLst/>
                <a:gdLst>
                  <a:gd name="T0" fmla="*/ 0 w 80"/>
                  <a:gd name="T1" fmla="*/ 1 h 66"/>
                  <a:gd name="T2" fmla="*/ 0 w 80"/>
                  <a:gd name="T3" fmla="*/ 1 h 66"/>
                  <a:gd name="T4" fmla="*/ 0 w 80"/>
                  <a:gd name="T5" fmla="*/ 1 h 66"/>
                  <a:gd name="T6" fmla="*/ 0 w 80"/>
                  <a:gd name="T7" fmla="*/ 1 h 66"/>
                  <a:gd name="T8" fmla="*/ 0 w 80"/>
                  <a:gd name="T9" fmla="*/ 1 h 66"/>
                  <a:gd name="T10" fmla="*/ 0 w 80"/>
                  <a:gd name="T11" fmla="*/ 1 h 66"/>
                  <a:gd name="T12" fmla="*/ 0 w 80"/>
                  <a:gd name="T13" fmla="*/ 1 h 66"/>
                  <a:gd name="T14" fmla="*/ 0 w 80"/>
                  <a:gd name="T15" fmla="*/ 0 h 66"/>
                  <a:gd name="T16" fmla="*/ 0 w 80"/>
                  <a:gd name="T17" fmla="*/ 1 h 66"/>
                  <a:gd name="T18" fmla="*/ 0 w 80"/>
                  <a:gd name="T19" fmla="*/ 1 h 66"/>
                  <a:gd name="T20" fmla="*/ 0 w 80"/>
                  <a:gd name="T21" fmla="*/ 1 h 66"/>
                  <a:gd name="T22" fmla="*/ 0 w 80"/>
                  <a:gd name="T23" fmla="*/ 1 h 66"/>
                  <a:gd name="T24" fmla="*/ 0 w 80"/>
                  <a:gd name="T25" fmla="*/ 1 h 66"/>
                  <a:gd name="T26" fmla="*/ 0 w 80"/>
                  <a:gd name="T27" fmla="*/ 1 h 66"/>
                  <a:gd name="T28" fmla="*/ 0 w 80"/>
                  <a:gd name="T29" fmla="*/ 1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66">
                    <a:moveTo>
                      <a:pt x="41" y="60"/>
                    </a:moveTo>
                    <a:lnTo>
                      <a:pt x="35" y="64"/>
                    </a:lnTo>
                    <a:lnTo>
                      <a:pt x="18" y="56"/>
                    </a:lnTo>
                    <a:lnTo>
                      <a:pt x="12" y="66"/>
                    </a:lnTo>
                    <a:lnTo>
                      <a:pt x="0" y="37"/>
                    </a:lnTo>
                    <a:lnTo>
                      <a:pt x="4" y="37"/>
                    </a:lnTo>
                    <a:lnTo>
                      <a:pt x="2" y="21"/>
                    </a:lnTo>
                    <a:lnTo>
                      <a:pt x="14" y="0"/>
                    </a:lnTo>
                    <a:lnTo>
                      <a:pt x="47" y="6"/>
                    </a:lnTo>
                    <a:lnTo>
                      <a:pt x="80" y="10"/>
                    </a:lnTo>
                    <a:lnTo>
                      <a:pt x="64" y="43"/>
                    </a:lnTo>
                    <a:lnTo>
                      <a:pt x="62" y="46"/>
                    </a:lnTo>
                    <a:lnTo>
                      <a:pt x="58" y="54"/>
                    </a:lnTo>
                    <a:lnTo>
                      <a:pt x="52" y="54"/>
                    </a:lnTo>
                    <a:lnTo>
                      <a:pt x="41" y="6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90" name="Freeform 108"/>
              <p:cNvSpPr>
                <a:spLocks/>
              </p:cNvSpPr>
              <p:nvPr/>
            </p:nvSpPr>
            <p:spPr bwMode="auto">
              <a:xfrm>
                <a:off x="2844" y="2418"/>
                <a:ext cx="30" cy="25"/>
              </a:xfrm>
              <a:custGeom>
                <a:avLst/>
                <a:gdLst>
                  <a:gd name="T0" fmla="*/ 0 w 64"/>
                  <a:gd name="T1" fmla="*/ 1 h 50"/>
                  <a:gd name="T2" fmla="*/ 0 w 64"/>
                  <a:gd name="T3" fmla="*/ 1 h 50"/>
                  <a:gd name="T4" fmla="*/ 0 w 64"/>
                  <a:gd name="T5" fmla="*/ 1 h 50"/>
                  <a:gd name="T6" fmla="*/ 0 w 64"/>
                  <a:gd name="T7" fmla="*/ 0 h 50"/>
                  <a:gd name="T8" fmla="*/ 0 w 64"/>
                  <a:gd name="T9" fmla="*/ 1 h 50"/>
                  <a:gd name="T10" fmla="*/ 0 w 64"/>
                  <a:gd name="T11" fmla="*/ 1 h 50"/>
                  <a:gd name="T12" fmla="*/ 0 w 64"/>
                  <a:gd name="T13" fmla="*/ 1 h 50"/>
                  <a:gd name="T14" fmla="*/ 0 w 64"/>
                  <a:gd name="T15" fmla="*/ 1 h 50"/>
                  <a:gd name="T16" fmla="*/ 0 w 64"/>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50">
                    <a:moveTo>
                      <a:pt x="12" y="50"/>
                    </a:moveTo>
                    <a:lnTo>
                      <a:pt x="0" y="46"/>
                    </a:lnTo>
                    <a:lnTo>
                      <a:pt x="4" y="33"/>
                    </a:lnTo>
                    <a:lnTo>
                      <a:pt x="12" y="0"/>
                    </a:lnTo>
                    <a:lnTo>
                      <a:pt x="37" y="4"/>
                    </a:lnTo>
                    <a:lnTo>
                      <a:pt x="62" y="6"/>
                    </a:lnTo>
                    <a:lnTo>
                      <a:pt x="64" y="50"/>
                    </a:lnTo>
                    <a:lnTo>
                      <a:pt x="37" y="50"/>
                    </a:lnTo>
                    <a:lnTo>
                      <a:pt x="12" y="5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91" name="Freeform 109"/>
              <p:cNvSpPr>
                <a:spLocks/>
              </p:cNvSpPr>
              <p:nvPr/>
            </p:nvSpPr>
            <p:spPr bwMode="auto">
              <a:xfrm>
                <a:off x="2828" y="2391"/>
                <a:ext cx="7" cy="9"/>
              </a:xfrm>
              <a:custGeom>
                <a:avLst/>
                <a:gdLst>
                  <a:gd name="T0" fmla="*/ 0 w 15"/>
                  <a:gd name="T1" fmla="*/ 0 h 19"/>
                  <a:gd name="T2" fmla="*/ 0 w 15"/>
                  <a:gd name="T3" fmla="*/ 0 h 19"/>
                  <a:gd name="T4" fmla="*/ 0 w 15"/>
                  <a:gd name="T5" fmla="*/ 0 h 19"/>
                  <a:gd name="T6" fmla="*/ 0 w 15"/>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9">
                    <a:moveTo>
                      <a:pt x="15" y="1"/>
                    </a:moveTo>
                    <a:lnTo>
                      <a:pt x="12" y="0"/>
                    </a:lnTo>
                    <a:lnTo>
                      <a:pt x="0" y="19"/>
                    </a:lnTo>
                    <a:lnTo>
                      <a:pt x="15" y="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92" name="Freeform 110"/>
              <p:cNvSpPr>
                <a:spLocks/>
              </p:cNvSpPr>
              <p:nvPr/>
            </p:nvSpPr>
            <p:spPr bwMode="auto">
              <a:xfrm>
                <a:off x="2834" y="2421"/>
                <a:ext cx="89" cy="120"/>
              </a:xfrm>
              <a:custGeom>
                <a:avLst/>
                <a:gdLst>
                  <a:gd name="T0" fmla="*/ 0 w 190"/>
                  <a:gd name="T1" fmla="*/ 1 h 234"/>
                  <a:gd name="T2" fmla="*/ 0 w 190"/>
                  <a:gd name="T3" fmla="*/ 1 h 234"/>
                  <a:gd name="T4" fmla="*/ 0 w 190"/>
                  <a:gd name="T5" fmla="*/ 1 h 234"/>
                  <a:gd name="T6" fmla="*/ 0 w 190"/>
                  <a:gd name="T7" fmla="*/ 1 h 234"/>
                  <a:gd name="T8" fmla="*/ 0 w 190"/>
                  <a:gd name="T9" fmla="*/ 1 h 234"/>
                  <a:gd name="T10" fmla="*/ 0 w 190"/>
                  <a:gd name="T11" fmla="*/ 1 h 234"/>
                  <a:gd name="T12" fmla="*/ 0 w 190"/>
                  <a:gd name="T13" fmla="*/ 1 h 234"/>
                  <a:gd name="T14" fmla="*/ 0 w 190"/>
                  <a:gd name="T15" fmla="*/ 1 h 234"/>
                  <a:gd name="T16" fmla="*/ 0 w 190"/>
                  <a:gd name="T17" fmla="*/ 1 h 234"/>
                  <a:gd name="T18" fmla="*/ 0 w 190"/>
                  <a:gd name="T19" fmla="*/ 1 h 234"/>
                  <a:gd name="T20" fmla="*/ 0 w 190"/>
                  <a:gd name="T21" fmla="*/ 1 h 234"/>
                  <a:gd name="T22" fmla="*/ 0 w 190"/>
                  <a:gd name="T23" fmla="*/ 1 h 234"/>
                  <a:gd name="T24" fmla="*/ 0 w 190"/>
                  <a:gd name="T25" fmla="*/ 1 h 234"/>
                  <a:gd name="T26" fmla="*/ 0 w 190"/>
                  <a:gd name="T27" fmla="*/ 1 h 234"/>
                  <a:gd name="T28" fmla="*/ 0 w 190"/>
                  <a:gd name="T29" fmla="*/ 1 h 234"/>
                  <a:gd name="T30" fmla="*/ 0 w 190"/>
                  <a:gd name="T31" fmla="*/ 1 h 234"/>
                  <a:gd name="T32" fmla="*/ 0 w 190"/>
                  <a:gd name="T33" fmla="*/ 1 h 234"/>
                  <a:gd name="T34" fmla="*/ 0 w 190"/>
                  <a:gd name="T35" fmla="*/ 1 h 234"/>
                  <a:gd name="T36" fmla="*/ 0 w 190"/>
                  <a:gd name="T37" fmla="*/ 1 h 234"/>
                  <a:gd name="T38" fmla="*/ 0 w 190"/>
                  <a:gd name="T39" fmla="*/ 1 h 234"/>
                  <a:gd name="T40" fmla="*/ 0 w 190"/>
                  <a:gd name="T41" fmla="*/ 1 h 234"/>
                  <a:gd name="T42" fmla="*/ 0 w 190"/>
                  <a:gd name="T43" fmla="*/ 1 h 234"/>
                  <a:gd name="T44" fmla="*/ 0 w 190"/>
                  <a:gd name="T45" fmla="*/ 1 h 234"/>
                  <a:gd name="T46" fmla="*/ 0 w 190"/>
                  <a:gd name="T47" fmla="*/ 1 h 234"/>
                  <a:gd name="T48" fmla="*/ 0 w 190"/>
                  <a:gd name="T49" fmla="*/ 1 h 234"/>
                  <a:gd name="T50" fmla="*/ 0 w 190"/>
                  <a:gd name="T51" fmla="*/ 1 h 234"/>
                  <a:gd name="T52" fmla="*/ 0 w 190"/>
                  <a:gd name="T53" fmla="*/ 1 h 234"/>
                  <a:gd name="T54" fmla="*/ 0 w 190"/>
                  <a:gd name="T55" fmla="*/ 1 h 234"/>
                  <a:gd name="T56" fmla="*/ 0 w 190"/>
                  <a:gd name="T57" fmla="*/ 1 h 234"/>
                  <a:gd name="T58" fmla="*/ 0 w 190"/>
                  <a:gd name="T59" fmla="*/ 1 h 234"/>
                  <a:gd name="T60" fmla="*/ 0 w 190"/>
                  <a:gd name="T61" fmla="*/ 1 h 234"/>
                  <a:gd name="T62" fmla="*/ 0 w 190"/>
                  <a:gd name="T63" fmla="*/ 1 h 234"/>
                  <a:gd name="T64" fmla="*/ 0 w 190"/>
                  <a:gd name="T65" fmla="*/ 1 h 234"/>
                  <a:gd name="T66" fmla="*/ 0 w 190"/>
                  <a:gd name="T67" fmla="*/ 0 h 234"/>
                  <a:gd name="T68" fmla="*/ 0 w 190"/>
                  <a:gd name="T69" fmla="*/ 0 h 234"/>
                  <a:gd name="T70" fmla="*/ 0 w 190"/>
                  <a:gd name="T71" fmla="*/ 0 h 234"/>
                  <a:gd name="T72" fmla="*/ 0 w 190"/>
                  <a:gd name="T73" fmla="*/ 1 h 234"/>
                  <a:gd name="T74" fmla="*/ 0 w 190"/>
                  <a:gd name="T75" fmla="*/ 1 h 234"/>
                  <a:gd name="T76" fmla="*/ 0 w 190"/>
                  <a:gd name="T77" fmla="*/ 1 h 234"/>
                  <a:gd name="T78" fmla="*/ 0 w 190"/>
                  <a:gd name="T79" fmla="*/ 1 h 2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34">
                    <a:moveTo>
                      <a:pt x="31" y="44"/>
                    </a:moveTo>
                    <a:lnTo>
                      <a:pt x="27" y="60"/>
                    </a:lnTo>
                    <a:lnTo>
                      <a:pt x="17" y="60"/>
                    </a:lnTo>
                    <a:lnTo>
                      <a:pt x="38" y="77"/>
                    </a:lnTo>
                    <a:lnTo>
                      <a:pt x="19" y="75"/>
                    </a:lnTo>
                    <a:lnTo>
                      <a:pt x="7" y="110"/>
                    </a:lnTo>
                    <a:lnTo>
                      <a:pt x="0" y="110"/>
                    </a:lnTo>
                    <a:lnTo>
                      <a:pt x="11" y="135"/>
                    </a:lnTo>
                    <a:lnTo>
                      <a:pt x="19" y="143"/>
                    </a:lnTo>
                    <a:lnTo>
                      <a:pt x="7" y="135"/>
                    </a:lnTo>
                    <a:lnTo>
                      <a:pt x="23" y="157"/>
                    </a:lnTo>
                    <a:lnTo>
                      <a:pt x="19" y="157"/>
                    </a:lnTo>
                    <a:lnTo>
                      <a:pt x="38" y="180"/>
                    </a:lnTo>
                    <a:lnTo>
                      <a:pt x="34" y="178"/>
                    </a:lnTo>
                    <a:lnTo>
                      <a:pt x="56" y="205"/>
                    </a:lnTo>
                    <a:lnTo>
                      <a:pt x="77" y="234"/>
                    </a:lnTo>
                    <a:lnTo>
                      <a:pt x="89" y="217"/>
                    </a:lnTo>
                    <a:lnTo>
                      <a:pt x="98" y="223"/>
                    </a:lnTo>
                    <a:lnTo>
                      <a:pt x="104" y="215"/>
                    </a:lnTo>
                    <a:lnTo>
                      <a:pt x="98" y="199"/>
                    </a:lnTo>
                    <a:lnTo>
                      <a:pt x="95" y="190"/>
                    </a:lnTo>
                    <a:lnTo>
                      <a:pt x="93" y="178"/>
                    </a:lnTo>
                    <a:lnTo>
                      <a:pt x="124" y="176"/>
                    </a:lnTo>
                    <a:lnTo>
                      <a:pt x="126" y="153"/>
                    </a:lnTo>
                    <a:lnTo>
                      <a:pt x="145" y="174"/>
                    </a:lnTo>
                    <a:lnTo>
                      <a:pt x="164" y="166"/>
                    </a:lnTo>
                    <a:lnTo>
                      <a:pt x="170" y="176"/>
                    </a:lnTo>
                    <a:lnTo>
                      <a:pt x="182" y="166"/>
                    </a:lnTo>
                    <a:lnTo>
                      <a:pt x="190" y="114"/>
                    </a:lnTo>
                    <a:lnTo>
                      <a:pt x="170" y="81"/>
                    </a:lnTo>
                    <a:lnTo>
                      <a:pt x="186" y="60"/>
                    </a:lnTo>
                    <a:lnTo>
                      <a:pt x="184" y="33"/>
                    </a:lnTo>
                    <a:lnTo>
                      <a:pt x="147" y="36"/>
                    </a:lnTo>
                    <a:lnTo>
                      <a:pt x="149" y="0"/>
                    </a:lnTo>
                    <a:lnTo>
                      <a:pt x="116" y="0"/>
                    </a:lnTo>
                    <a:lnTo>
                      <a:pt x="83" y="0"/>
                    </a:lnTo>
                    <a:lnTo>
                      <a:pt x="85" y="44"/>
                    </a:lnTo>
                    <a:lnTo>
                      <a:pt x="58" y="44"/>
                    </a:lnTo>
                    <a:lnTo>
                      <a:pt x="33" y="44"/>
                    </a:lnTo>
                    <a:lnTo>
                      <a:pt x="31" y="4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93" name="Freeform 111"/>
              <p:cNvSpPr>
                <a:spLocks/>
              </p:cNvSpPr>
              <p:nvPr/>
            </p:nvSpPr>
            <p:spPr bwMode="auto">
              <a:xfrm>
                <a:off x="1722" y="2841"/>
                <a:ext cx="131" cy="157"/>
              </a:xfrm>
              <a:custGeom>
                <a:avLst/>
                <a:gdLst>
                  <a:gd name="T0" fmla="*/ 0 w 278"/>
                  <a:gd name="T1" fmla="*/ 1 h 308"/>
                  <a:gd name="T2" fmla="*/ 0 w 278"/>
                  <a:gd name="T3" fmla="*/ 1 h 308"/>
                  <a:gd name="T4" fmla="*/ 0 w 278"/>
                  <a:gd name="T5" fmla="*/ 1 h 308"/>
                  <a:gd name="T6" fmla="*/ 0 w 278"/>
                  <a:gd name="T7" fmla="*/ 1 h 308"/>
                  <a:gd name="T8" fmla="*/ 0 w 278"/>
                  <a:gd name="T9" fmla="*/ 1 h 308"/>
                  <a:gd name="T10" fmla="*/ 0 w 278"/>
                  <a:gd name="T11" fmla="*/ 1 h 308"/>
                  <a:gd name="T12" fmla="*/ 0 w 278"/>
                  <a:gd name="T13" fmla="*/ 1 h 308"/>
                  <a:gd name="T14" fmla="*/ 0 w 278"/>
                  <a:gd name="T15" fmla="*/ 1 h 308"/>
                  <a:gd name="T16" fmla="*/ 0 w 278"/>
                  <a:gd name="T17" fmla="*/ 1 h 308"/>
                  <a:gd name="T18" fmla="*/ 0 w 278"/>
                  <a:gd name="T19" fmla="*/ 1 h 308"/>
                  <a:gd name="T20" fmla="*/ 0 w 278"/>
                  <a:gd name="T21" fmla="*/ 1 h 308"/>
                  <a:gd name="T22" fmla="*/ 0 w 278"/>
                  <a:gd name="T23" fmla="*/ 1 h 308"/>
                  <a:gd name="T24" fmla="*/ 0 w 278"/>
                  <a:gd name="T25" fmla="*/ 1 h 308"/>
                  <a:gd name="T26" fmla="*/ 0 w 278"/>
                  <a:gd name="T27" fmla="*/ 1 h 308"/>
                  <a:gd name="T28" fmla="*/ 0 w 278"/>
                  <a:gd name="T29" fmla="*/ 1 h 308"/>
                  <a:gd name="T30" fmla="*/ 0 w 278"/>
                  <a:gd name="T31" fmla="*/ 1 h 308"/>
                  <a:gd name="T32" fmla="*/ 0 w 278"/>
                  <a:gd name="T33" fmla="*/ 1 h 308"/>
                  <a:gd name="T34" fmla="*/ 0 w 278"/>
                  <a:gd name="T35" fmla="*/ 1 h 308"/>
                  <a:gd name="T36" fmla="*/ 0 w 278"/>
                  <a:gd name="T37" fmla="*/ 1 h 308"/>
                  <a:gd name="T38" fmla="*/ 0 w 278"/>
                  <a:gd name="T39" fmla="*/ 1 h 308"/>
                  <a:gd name="T40" fmla="*/ 0 w 278"/>
                  <a:gd name="T41" fmla="*/ 1 h 308"/>
                  <a:gd name="T42" fmla="*/ 0 w 278"/>
                  <a:gd name="T43" fmla="*/ 1 h 308"/>
                  <a:gd name="T44" fmla="*/ 0 w 278"/>
                  <a:gd name="T45" fmla="*/ 1 h 308"/>
                  <a:gd name="T46" fmla="*/ 0 w 278"/>
                  <a:gd name="T47" fmla="*/ 1 h 308"/>
                  <a:gd name="T48" fmla="*/ 0 w 278"/>
                  <a:gd name="T49" fmla="*/ 1 h 308"/>
                  <a:gd name="T50" fmla="*/ 0 w 278"/>
                  <a:gd name="T51" fmla="*/ 1 h 308"/>
                  <a:gd name="T52" fmla="*/ 0 w 278"/>
                  <a:gd name="T53" fmla="*/ 1 h 308"/>
                  <a:gd name="T54" fmla="*/ 0 w 278"/>
                  <a:gd name="T55" fmla="*/ 0 h 308"/>
                  <a:gd name="T56" fmla="*/ 0 w 278"/>
                  <a:gd name="T57" fmla="*/ 1 h 308"/>
                  <a:gd name="T58" fmla="*/ 0 w 278"/>
                  <a:gd name="T59" fmla="*/ 1 h 308"/>
                  <a:gd name="T60" fmla="*/ 0 w 278"/>
                  <a:gd name="T61" fmla="*/ 1 h 3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78" h="308">
                    <a:moveTo>
                      <a:pt x="16" y="27"/>
                    </a:moveTo>
                    <a:lnTo>
                      <a:pt x="8" y="68"/>
                    </a:lnTo>
                    <a:lnTo>
                      <a:pt x="0" y="108"/>
                    </a:lnTo>
                    <a:lnTo>
                      <a:pt x="31" y="139"/>
                    </a:lnTo>
                    <a:lnTo>
                      <a:pt x="64" y="170"/>
                    </a:lnTo>
                    <a:lnTo>
                      <a:pt x="91" y="184"/>
                    </a:lnTo>
                    <a:lnTo>
                      <a:pt x="119" y="196"/>
                    </a:lnTo>
                    <a:lnTo>
                      <a:pt x="150" y="213"/>
                    </a:lnTo>
                    <a:lnTo>
                      <a:pt x="179" y="231"/>
                    </a:lnTo>
                    <a:lnTo>
                      <a:pt x="167" y="267"/>
                    </a:lnTo>
                    <a:lnTo>
                      <a:pt x="153" y="302"/>
                    </a:lnTo>
                    <a:lnTo>
                      <a:pt x="192" y="306"/>
                    </a:lnTo>
                    <a:lnTo>
                      <a:pt x="231" y="308"/>
                    </a:lnTo>
                    <a:lnTo>
                      <a:pt x="252" y="300"/>
                    </a:lnTo>
                    <a:lnTo>
                      <a:pt x="278" y="260"/>
                    </a:lnTo>
                    <a:lnTo>
                      <a:pt x="276" y="236"/>
                    </a:lnTo>
                    <a:lnTo>
                      <a:pt x="276" y="205"/>
                    </a:lnTo>
                    <a:lnTo>
                      <a:pt x="278" y="176"/>
                    </a:lnTo>
                    <a:lnTo>
                      <a:pt x="260" y="172"/>
                    </a:lnTo>
                    <a:lnTo>
                      <a:pt x="243" y="174"/>
                    </a:lnTo>
                    <a:lnTo>
                      <a:pt x="233" y="143"/>
                    </a:lnTo>
                    <a:lnTo>
                      <a:pt x="223" y="110"/>
                    </a:lnTo>
                    <a:lnTo>
                      <a:pt x="198" y="108"/>
                    </a:lnTo>
                    <a:lnTo>
                      <a:pt x="152" y="101"/>
                    </a:lnTo>
                    <a:lnTo>
                      <a:pt x="146" y="48"/>
                    </a:lnTo>
                    <a:lnTo>
                      <a:pt x="140" y="31"/>
                    </a:lnTo>
                    <a:lnTo>
                      <a:pt x="140" y="25"/>
                    </a:lnTo>
                    <a:lnTo>
                      <a:pt x="105" y="0"/>
                    </a:lnTo>
                    <a:lnTo>
                      <a:pt x="62" y="6"/>
                    </a:lnTo>
                    <a:lnTo>
                      <a:pt x="20" y="11"/>
                    </a:lnTo>
                    <a:lnTo>
                      <a:pt x="16" y="2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94" name="Freeform 112"/>
              <p:cNvSpPr>
                <a:spLocks/>
              </p:cNvSpPr>
              <p:nvPr/>
            </p:nvSpPr>
            <p:spPr bwMode="auto">
              <a:xfrm>
                <a:off x="2797" y="2456"/>
                <a:ext cx="3" cy="7"/>
              </a:xfrm>
              <a:custGeom>
                <a:avLst/>
                <a:gdLst>
                  <a:gd name="T0" fmla="*/ 0 w 10"/>
                  <a:gd name="T1" fmla="*/ 1 h 14"/>
                  <a:gd name="T2" fmla="*/ 0 w 10"/>
                  <a:gd name="T3" fmla="*/ 1 h 14"/>
                  <a:gd name="T4" fmla="*/ 0 w 10"/>
                  <a:gd name="T5" fmla="*/ 1 h 14"/>
                  <a:gd name="T6" fmla="*/ 0 w 10"/>
                  <a:gd name="T7" fmla="*/ 0 h 14"/>
                  <a:gd name="T8" fmla="*/ 0 w 10"/>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4"/>
                    </a:moveTo>
                    <a:lnTo>
                      <a:pt x="4" y="14"/>
                    </a:lnTo>
                    <a:lnTo>
                      <a:pt x="0" y="8"/>
                    </a:lnTo>
                    <a:lnTo>
                      <a:pt x="6" y="0"/>
                    </a:lnTo>
                    <a:lnTo>
                      <a:pt x="10"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95" name="Freeform 113"/>
              <p:cNvSpPr>
                <a:spLocks/>
              </p:cNvSpPr>
              <p:nvPr/>
            </p:nvSpPr>
            <p:spPr bwMode="auto">
              <a:xfrm>
                <a:off x="2810" y="2432"/>
                <a:ext cx="1" cy="2"/>
              </a:xfrm>
              <a:custGeom>
                <a:avLst/>
                <a:gdLst>
                  <a:gd name="T0" fmla="*/ 0 w 2"/>
                  <a:gd name="T1" fmla="*/ 0 h 6"/>
                  <a:gd name="T2" fmla="*/ 0 w 2"/>
                  <a:gd name="T3" fmla="*/ 0 h 6"/>
                  <a:gd name="T4" fmla="*/ 1 w 2"/>
                  <a:gd name="T5" fmla="*/ 0 h 6"/>
                  <a:gd name="T6" fmla="*/ 0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0" y="6"/>
                    </a:moveTo>
                    <a:lnTo>
                      <a:pt x="0" y="2"/>
                    </a:lnTo>
                    <a:lnTo>
                      <a:pt x="2" y="0"/>
                    </a:lnTo>
                    <a:lnTo>
                      <a:pt x="0"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96" name="Freeform 114"/>
              <p:cNvSpPr>
                <a:spLocks/>
              </p:cNvSpPr>
              <p:nvPr/>
            </p:nvSpPr>
            <p:spPr bwMode="auto">
              <a:xfrm>
                <a:off x="3164" y="2382"/>
                <a:ext cx="85" cy="109"/>
              </a:xfrm>
              <a:custGeom>
                <a:avLst/>
                <a:gdLst>
                  <a:gd name="T0" fmla="*/ 0 w 183"/>
                  <a:gd name="T1" fmla="*/ 1 h 213"/>
                  <a:gd name="T2" fmla="*/ 0 w 183"/>
                  <a:gd name="T3" fmla="*/ 0 h 213"/>
                  <a:gd name="T4" fmla="*/ 0 w 183"/>
                  <a:gd name="T5" fmla="*/ 1 h 213"/>
                  <a:gd name="T6" fmla="*/ 0 w 183"/>
                  <a:gd name="T7" fmla="*/ 1 h 213"/>
                  <a:gd name="T8" fmla="*/ 0 w 183"/>
                  <a:gd name="T9" fmla="*/ 1 h 213"/>
                  <a:gd name="T10" fmla="*/ 0 w 183"/>
                  <a:gd name="T11" fmla="*/ 1 h 213"/>
                  <a:gd name="T12" fmla="*/ 0 w 183"/>
                  <a:gd name="T13" fmla="*/ 1 h 213"/>
                  <a:gd name="T14" fmla="*/ 0 w 183"/>
                  <a:gd name="T15" fmla="*/ 1 h 213"/>
                  <a:gd name="T16" fmla="*/ 0 w 183"/>
                  <a:gd name="T17" fmla="*/ 1 h 213"/>
                  <a:gd name="T18" fmla="*/ 0 w 183"/>
                  <a:gd name="T19" fmla="*/ 1 h 213"/>
                  <a:gd name="T20" fmla="*/ 0 w 183"/>
                  <a:gd name="T21" fmla="*/ 1 h 213"/>
                  <a:gd name="T22" fmla="*/ 0 w 183"/>
                  <a:gd name="T23" fmla="*/ 1 h 213"/>
                  <a:gd name="T24" fmla="*/ 0 w 183"/>
                  <a:gd name="T25" fmla="*/ 1 h 213"/>
                  <a:gd name="T26" fmla="*/ 0 w 183"/>
                  <a:gd name="T27" fmla="*/ 1 h 213"/>
                  <a:gd name="T28" fmla="*/ 0 w 183"/>
                  <a:gd name="T29" fmla="*/ 1 h 213"/>
                  <a:gd name="T30" fmla="*/ 0 w 183"/>
                  <a:gd name="T31" fmla="*/ 1 h 213"/>
                  <a:gd name="T32" fmla="*/ 0 w 183"/>
                  <a:gd name="T33" fmla="*/ 1 h 213"/>
                  <a:gd name="T34" fmla="*/ 0 w 183"/>
                  <a:gd name="T35" fmla="*/ 1 h 213"/>
                  <a:gd name="T36" fmla="*/ 0 w 183"/>
                  <a:gd name="T37" fmla="*/ 1 h 213"/>
                  <a:gd name="T38" fmla="*/ 0 w 183"/>
                  <a:gd name="T39" fmla="*/ 1 h 213"/>
                  <a:gd name="T40" fmla="*/ 0 w 183"/>
                  <a:gd name="T41" fmla="*/ 1 h 213"/>
                  <a:gd name="T42" fmla="*/ 0 w 183"/>
                  <a:gd name="T43" fmla="*/ 1 h 213"/>
                  <a:gd name="T44" fmla="*/ 0 w 183"/>
                  <a:gd name="T45" fmla="*/ 1 h 213"/>
                  <a:gd name="T46" fmla="*/ 0 w 183"/>
                  <a:gd name="T47" fmla="*/ 1 h 213"/>
                  <a:gd name="T48" fmla="*/ 0 w 183"/>
                  <a:gd name="T49" fmla="*/ 1 h 2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213">
                    <a:moveTo>
                      <a:pt x="161" y="31"/>
                    </a:moveTo>
                    <a:lnTo>
                      <a:pt x="148" y="0"/>
                    </a:lnTo>
                    <a:lnTo>
                      <a:pt x="132" y="18"/>
                    </a:lnTo>
                    <a:lnTo>
                      <a:pt x="93" y="18"/>
                    </a:lnTo>
                    <a:lnTo>
                      <a:pt x="78" y="23"/>
                    </a:lnTo>
                    <a:lnTo>
                      <a:pt x="70" y="19"/>
                    </a:lnTo>
                    <a:lnTo>
                      <a:pt x="45" y="21"/>
                    </a:lnTo>
                    <a:lnTo>
                      <a:pt x="43" y="29"/>
                    </a:lnTo>
                    <a:lnTo>
                      <a:pt x="39" y="62"/>
                    </a:lnTo>
                    <a:lnTo>
                      <a:pt x="57" y="78"/>
                    </a:lnTo>
                    <a:lnTo>
                      <a:pt x="35" y="103"/>
                    </a:lnTo>
                    <a:lnTo>
                      <a:pt x="14" y="128"/>
                    </a:lnTo>
                    <a:lnTo>
                      <a:pt x="8" y="171"/>
                    </a:lnTo>
                    <a:lnTo>
                      <a:pt x="0" y="213"/>
                    </a:lnTo>
                    <a:lnTo>
                      <a:pt x="10" y="213"/>
                    </a:lnTo>
                    <a:lnTo>
                      <a:pt x="30" y="202"/>
                    </a:lnTo>
                    <a:lnTo>
                      <a:pt x="59" y="202"/>
                    </a:lnTo>
                    <a:lnTo>
                      <a:pt x="88" y="200"/>
                    </a:lnTo>
                    <a:lnTo>
                      <a:pt x="117" y="200"/>
                    </a:lnTo>
                    <a:lnTo>
                      <a:pt x="146" y="200"/>
                    </a:lnTo>
                    <a:lnTo>
                      <a:pt x="146" y="157"/>
                    </a:lnTo>
                    <a:lnTo>
                      <a:pt x="169" y="118"/>
                    </a:lnTo>
                    <a:lnTo>
                      <a:pt x="183" y="89"/>
                    </a:lnTo>
                    <a:lnTo>
                      <a:pt x="171" y="60"/>
                    </a:lnTo>
                    <a:lnTo>
                      <a:pt x="161" y="3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97" name="Freeform 115"/>
              <p:cNvSpPr>
                <a:spLocks/>
              </p:cNvSpPr>
              <p:nvPr/>
            </p:nvSpPr>
            <p:spPr bwMode="auto">
              <a:xfrm>
                <a:off x="2887" y="2361"/>
                <a:ext cx="302" cy="363"/>
              </a:xfrm>
              <a:custGeom>
                <a:avLst/>
                <a:gdLst>
                  <a:gd name="T0" fmla="*/ 0 w 642"/>
                  <a:gd name="T1" fmla="*/ 1 h 712"/>
                  <a:gd name="T2" fmla="*/ 0 w 642"/>
                  <a:gd name="T3" fmla="*/ 1 h 712"/>
                  <a:gd name="T4" fmla="*/ 0 w 642"/>
                  <a:gd name="T5" fmla="*/ 1 h 712"/>
                  <a:gd name="T6" fmla="*/ 0 w 642"/>
                  <a:gd name="T7" fmla="*/ 1 h 712"/>
                  <a:gd name="T8" fmla="*/ 0 w 642"/>
                  <a:gd name="T9" fmla="*/ 1 h 712"/>
                  <a:gd name="T10" fmla="*/ 0 w 642"/>
                  <a:gd name="T11" fmla="*/ 1 h 712"/>
                  <a:gd name="T12" fmla="*/ 0 w 642"/>
                  <a:gd name="T13" fmla="*/ 1 h 712"/>
                  <a:gd name="T14" fmla="*/ 0 w 642"/>
                  <a:gd name="T15" fmla="*/ 1 h 712"/>
                  <a:gd name="T16" fmla="*/ 0 w 642"/>
                  <a:gd name="T17" fmla="*/ 1 h 712"/>
                  <a:gd name="T18" fmla="*/ 0 w 642"/>
                  <a:gd name="T19" fmla="*/ 1 h 712"/>
                  <a:gd name="T20" fmla="*/ 0 w 642"/>
                  <a:gd name="T21" fmla="*/ 1 h 712"/>
                  <a:gd name="T22" fmla="*/ 0 w 642"/>
                  <a:gd name="T23" fmla="*/ 1 h 712"/>
                  <a:gd name="T24" fmla="*/ 0 w 642"/>
                  <a:gd name="T25" fmla="*/ 1 h 712"/>
                  <a:gd name="T26" fmla="*/ 0 w 642"/>
                  <a:gd name="T27" fmla="*/ 1 h 712"/>
                  <a:gd name="T28" fmla="*/ 0 w 642"/>
                  <a:gd name="T29" fmla="*/ 1 h 712"/>
                  <a:gd name="T30" fmla="*/ 0 w 642"/>
                  <a:gd name="T31" fmla="*/ 1 h 712"/>
                  <a:gd name="T32" fmla="*/ 0 w 642"/>
                  <a:gd name="T33" fmla="*/ 1 h 712"/>
                  <a:gd name="T34" fmla="*/ 0 w 642"/>
                  <a:gd name="T35" fmla="*/ 1 h 712"/>
                  <a:gd name="T36" fmla="*/ 0 w 642"/>
                  <a:gd name="T37" fmla="*/ 1 h 712"/>
                  <a:gd name="T38" fmla="*/ 0 w 642"/>
                  <a:gd name="T39" fmla="*/ 1 h 712"/>
                  <a:gd name="T40" fmla="*/ 0 w 642"/>
                  <a:gd name="T41" fmla="*/ 1 h 712"/>
                  <a:gd name="T42" fmla="*/ 0 w 642"/>
                  <a:gd name="T43" fmla="*/ 1 h 712"/>
                  <a:gd name="T44" fmla="*/ 0 w 642"/>
                  <a:gd name="T45" fmla="*/ 1 h 712"/>
                  <a:gd name="T46" fmla="*/ 0 w 642"/>
                  <a:gd name="T47" fmla="*/ 1 h 712"/>
                  <a:gd name="T48" fmla="*/ 0 w 642"/>
                  <a:gd name="T49" fmla="*/ 1 h 712"/>
                  <a:gd name="T50" fmla="*/ 0 w 642"/>
                  <a:gd name="T51" fmla="*/ 1 h 712"/>
                  <a:gd name="T52" fmla="*/ 0 w 642"/>
                  <a:gd name="T53" fmla="*/ 1 h 712"/>
                  <a:gd name="T54" fmla="*/ 0 w 642"/>
                  <a:gd name="T55" fmla="*/ 1 h 712"/>
                  <a:gd name="T56" fmla="*/ 0 w 642"/>
                  <a:gd name="T57" fmla="*/ 1 h 712"/>
                  <a:gd name="T58" fmla="*/ 0 w 642"/>
                  <a:gd name="T59" fmla="*/ 1 h 712"/>
                  <a:gd name="T60" fmla="*/ 0 w 642"/>
                  <a:gd name="T61" fmla="*/ 1 h 712"/>
                  <a:gd name="T62" fmla="*/ 0 w 642"/>
                  <a:gd name="T63" fmla="*/ 1 h 712"/>
                  <a:gd name="T64" fmla="*/ 0 w 642"/>
                  <a:gd name="T65" fmla="*/ 1 h 712"/>
                  <a:gd name="T66" fmla="*/ 0 w 642"/>
                  <a:gd name="T67" fmla="*/ 1 h 712"/>
                  <a:gd name="T68" fmla="*/ 0 w 642"/>
                  <a:gd name="T69" fmla="*/ 1 h 712"/>
                  <a:gd name="T70" fmla="*/ 0 w 642"/>
                  <a:gd name="T71" fmla="*/ 1 h 712"/>
                  <a:gd name="T72" fmla="*/ 0 w 642"/>
                  <a:gd name="T73" fmla="*/ 1 h 712"/>
                  <a:gd name="T74" fmla="*/ 0 w 642"/>
                  <a:gd name="T75" fmla="*/ 1 h 712"/>
                  <a:gd name="T76" fmla="*/ 0 w 642"/>
                  <a:gd name="T77" fmla="*/ 1 h 712"/>
                  <a:gd name="T78" fmla="*/ 0 w 642"/>
                  <a:gd name="T79" fmla="*/ 1 h 712"/>
                  <a:gd name="T80" fmla="*/ 0 w 642"/>
                  <a:gd name="T81" fmla="*/ 1 h 712"/>
                  <a:gd name="T82" fmla="*/ 0 w 642"/>
                  <a:gd name="T83" fmla="*/ 1 h 712"/>
                  <a:gd name="T84" fmla="*/ 0 w 642"/>
                  <a:gd name="T85" fmla="*/ 1 h 712"/>
                  <a:gd name="T86" fmla="*/ 0 w 642"/>
                  <a:gd name="T87" fmla="*/ 1 h 712"/>
                  <a:gd name="T88" fmla="*/ 0 w 642"/>
                  <a:gd name="T89" fmla="*/ 1 h 712"/>
                  <a:gd name="T90" fmla="*/ 0 w 642"/>
                  <a:gd name="T91" fmla="*/ 1 h 712"/>
                  <a:gd name="T92" fmla="*/ 0 w 642"/>
                  <a:gd name="T93" fmla="*/ 1 h 712"/>
                  <a:gd name="T94" fmla="*/ 0 w 642"/>
                  <a:gd name="T95" fmla="*/ 1 h 7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2" h="712">
                    <a:moveTo>
                      <a:pt x="585" y="254"/>
                    </a:moveTo>
                    <a:lnTo>
                      <a:pt x="570" y="281"/>
                    </a:lnTo>
                    <a:lnTo>
                      <a:pt x="562" y="305"/>
                    </a:lnTo>
                    <a:lnTo>
                      <a:pt x="564" y="305"/>
                    </a:lnTo>
                    <a:lnTo>
                      <a:pt x="566" y="307"/>
                    </a:lnTo>
                    <a:lnTo>
                      <a:pt x="566" y="309"/>
                    </a:lnTo>
                    <a:lnTo>
                      <a:pt x="572" y="340"/>
                    </a:lnTo>
                    <a:lnTo>
                      <a:pt x="578" y="371"/>
                    </a:lnTo>
                    <a:lnTo>
                      <a:pt x="580" y="371"/>
                    </a:lnTo>
                    <a:lnTo>
                      <a:pt x="580" y="400"/>
                    </a:lnTo>
                    <a:lnTo>
                      <a:pt x="582" y="427"/>
                    </a:lnTo>
                    <a:lnTo>
                      <a:pt x="593" y="458"/>
                    </a:lnTo>
                    <a:lnTo>
                      <a:pt x="607" y="487"/>
                    </a:lnTo>
                    <a:lnTo>
                      <a:pt x="622" y="514"/>
                    </a:lnTo>
                    <a:lnTo>
                      <a:pt x="591" y="520"/>
                    </a:lnTo>
                    <a:lnTo>
                      <a:pt x="560" y="528"/>
                    </a:lnTo>
                    <a:lnTo>
                      <a:pt x="541" y="557"/>
                    </a:lnTo>
                    <a:lnTo>
                      <a:pt x="549" y="588"/>
                    </a:lnTo>
                    <a:lnTo>
                      <a:pt x="545" y="621"/>
                    </a:lnTo>
                    <a:lnTo>
                      <a:pt x="543" y="654"/>
                    </a:lnTo>
                    <a:lnTo>
                      <a:pt x="576" y="677"/>
                    </a:lnTo>
                    <a:lnTo>
                      <a:pt x="585" y="663"/>
                    </a:lnTo>
                    <a:lnTo>
                      <a:pt x="580" y="712"/>
                    </a:lnTo>
                    <a:lnTo>
                      <a:pt x="570" y="710"/>
                    </a:lnTo>
                    <a:lnTo>
                      <a:pt x="556" y="710"/>
                    </a:lnTo>
                    <a:lnTo>
                      <a:pt x="529" y="673"/>
                    </a:lnTo>
                    <a:lnTo>
                      <a:pt x="508" y="658"/>
                    </a:lnTo>
                    <a:lnTo>
                      <a:pt x="494" y="644"/>
                    </a:lnTo>
                    <a:lnTo>
                      <a:pt x="481" y="658"/>
                    </a:lnTo>
                    <a:lnTo>
                      <a:pt x="436" y="642"/>
                    </a:lnTo>
                    <a:lnTo>
                      <a:pt x="432" y="630"/>
                    </a:lnTo>
                    <a:lnTo>
                      <a:pt x="405" y="634"/>
                    </a:lnTo>
                    <a:lnTo>
                      <a:pt x="394" y="615"/>
                    </a:lnTo>
                    <a:lnTo>
                      <a:pt x="364" y="621"/>
                    </a:lnTo>
                    <a:lnTo>
                      <a:pt x="337" y="629"/>
                    </a:lnTo>
                    <a:lnTo>
                      <a:pt x="337" y="613"/>
                    </a:lnTo>
                    <a:lnTo>
                      <a:pt x="326" y="572"/>
                    </a:lnTo>
                    <a:lnTo>
                      <a:pt x="324" y="530"/>
                    </a:lnTo>
                    <a:lnTo>
                      <a:pt x="324" y="485"/>
                    </a:lnTo>
                    <a:lnTo>
                      <a:pt x="279" y="479"/>
                    </a:lnTo>
                    <a:lnTo>
                      <a:pt x="281" y="472"/>
                    </a:lnTo>
                    <a:lnTo>
                      <a:pt x="246" y="468"/>
                    </a:lnTo>
                    <a:lnTo>
                      <a:pt x="238" y="503"/>
                    </a:lnTo>
                    <a:lnTo>
                      <a:pt x="198" y="510"/>
                    </a:lnTo>
                    <a:lnTo>
                      <a:pt x="174" y="501"/>
                    </a:lnTo>
                    <a:lnTo>
                      <a:pt x="161" y="466"/>
                    </a:lnTo>
                    <a:lnTo>
                      <a:pt x="147" y="429"/>
                    </a:lnTo>
                    <a:lnTo>
                      <a:pt x="118" y="429"/>
                    </a:lnTo>
                    <a:lnTo>
                      <a:pt x="91" y="427"/>
                    </a:lnTo>
                    <a:lnTo>
                      <a:pt x="62" y="427"/>
                    </a:lnTo>
                    <a:lnTo>
                      <a:pt x="33" y="425"/>
                    </a:lnTo>
                    <a:lnTo>
                      <a:pt x="6" y="429"/>
                    </a:lnTo>
                    <a:lnTo>
                      <a:pt x="0" y="423"/>
                    </a:lnTo>
                    <a:lnTo>
                      <a:pt x="12" y="419"/>
                    </a:lnTo>
                    <a:lnTo>
                      <a:pt x="14" y="390"/>
                    </a:lnTo>
                    <a:lnTo>
                      <a:pt x="31" y="378"/>
                    </a:lnTo>
                    <a:lnTo>
                      <a:pt x="48" y="384"/>
                    </a:lnTo>
                    <a:lnTo>
                      <a:pt x="56" y="373"/>
                    </a:lnTo>
                    <a:lnTo>
                      <a:pt x="78" y="371"/>
                    </a:lnTo>
                    <a:lnTo>
                      <a:pt x="81" y="388"/>
                    </a:lnTo>
                    <a:lnTo>
                      <a:pt x="107" y="363"/>
                    </a:lnTo>
                    <a:lnTo>
                      <a:pt x="132" y="338"/>
                    </a:lnTo>
                    <a:lnTo>
                      <a:pt x="136" y="309"/>
                    </a:lnTo>
                    <a:lnTo>
                      <a:pt x="142" y="280"/>
                    </a:lnTo>
                    <a:lnTo>
                      <a:pt x="165" y="249"/>
                    </a:lnTo>
                    <a:lnTo>
                      <a:pt x="188" y="218"/>
                    </a:lnTo>
                    <a:lnTo>
                      <a:pt x="192" y="188"/>
                    </a:lnTo>
                    <a:lnTo>
                      <a:pt x="198" y="159"/>
                    </a:lnTo>
                    <a:lnTo>
                      <a:pt x="202" y="130"/>
                    </a:lnTo>
                    <a:lnTo>
                      <a:pt x="207" y="103"/>
                    </a:lnTo>
                    <a:lnTo>
                      <a:pt x="217" y="70"/>
                    </a:lnTo>
                    <a:lnTo>
                      <a:pt x="215" y="41"/>
                    </a:lnTo>
                    <a:lnTo>
                      <a:pt x="242" y="6"/>
                    </a:lnTo>
                    <a:lnTo>
                      <a:pt x="277" y="26"/>
                    </a:lnTo>
                    <a:lnTo>
                      <a:pt x="308" y="35"/>
                    </a:lnTo>
                    <a:lnTo>
                      <a:pt x="341" y="45"/>
                    </a:lnTo>
                    <a:lnTo>
                      <a:pt x="357" y="22"/>
                    </a:lnTo>
                    <a:lnTo>
                      <a:pt x="370" y="24"/>
                    </a:lnTo>
                    <a:lnTo>
                      <a:pt x="405" y="12"/>
                    </a:lnTo>
                    <a:lnTo>
                      <a:pt x="430" y="12"/>
                    </a:lnTo>
                    <a:lnTo>
                      <a:pt x="442" y="0"/>
                    </a:lnTo>
                    <a:lnTo>
                      <a:pt x="469" y="4"/>
                    </a:lnTo>
                    <a:lnTo>
                      <a:pt x="494" y="6"/>
                    </a:lnTo>
                    <a:lnTo>
                      <a:pt x="512" y="12"/>
                    </a:lnTo>
                    <a:lnTo>
                      <a:pt x="521" y="20"/>
                    </a:lnTo>
                    <a:lnTo>
                      <a:pt x="549" y="35"/>
                    </a:lnTo>
                    <a:lnTo>
                      <a:pt x="566" y="33"/>
                    </a:lnTo>
                    <a:lnTo>
                      <a:pt x="580" y="24"/>
                    </a:lnTo>
                    <a:lnTo>
                      <a:pt x="605" y="47"/>
                    </a:lnTo>
                    <a:lnTo>
                      <a:pt x="628" y="70"/>
                    </a:lnTo>
                    <a:lnTo>
                      <a:pt x="624" y="103"/>
                    </a:lnTo>
                    <a:lnTo>
                      <a:pt x="642" y="119"/>
                    </a:lnTo>
                    <a:lnTo>
                      <a:pt x="620" y="144"/>
                    </a:lnTo>
                    <a:lnTo>
                      <a:pt x="599" y="169"/>
                    </a:lnTo>
                    <a:lnTo>
                      <a:pt x="593" y="212"/>
                    </a:lnTo>
                    <a:lnTo>
                      <a:pt x="585" y="25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98" name="Freeform 116"/>
              <p:cNvSpPr>
                <a:spLocks/>
              </p:cNvSpPr>
              <p:nvPr/>
            </p:nvSpPr>
            <p:spPr bwMode="auto">
              <a:xfrm>
                <a:off x="3038" y="2624"/>
                <a:ext cx="186" cy="192"/>
              </a:xfrm>
              <a:custGeom>
                <a:avLst/>
                <a:gdLst>
                  <a:gd name="T0" fmla="*/ 0 w 393"/>
                  <a:gd name="T1" fmla="*/ 1 h 376"/>
                  <a:gd name="T2" fmla="*/ 0 w 393"/>
                  <a:gd name="T3" fmla="*/ 1 h 376"/>
                  <a:gd name="T4" fmla="*/ 0 w 393"/>
                  <a:gd name="T5" fmla="*/ 1 h 376"/>
                  <a:gd name="T6" fmla="*/ 0 w 393"/>
                  <a:gd name="T7" fmla="*/ 1 h 376"/>
                  <a:gd name="T8" fmla="*/ 0 w 393"/>
                  <a:gd name="T9" fmla="*/ 1 h 376"/>
                  <a:gd name="T10" fmla="*/ 0 w 393"/>
                  <a:gd name="T11" fmla="*/ 1 h 376"/>
                  <a:gd name="T12" fmla="*/ 0 w 393"/>
                  <a:gd name="T13" fmla="*/ 1 h 376"/>
                  <a:gd name="T14" fmla="*/ 0 w 393"/>
                  <a:gd name="T15" fmla="*/ 1 h 376"/>
                  <a:gd name="T16" fmla="*/ 0 w 393"/>
                  <a:gd name="T17" fmla="*/ 1 h 376"/>
                  <a:gd name="T18" fmla="*/ 0 w 393"/>
                  <a:gd name="T19" fmla="*/ 1 h 376"/>
                  <a:gd name="T20" fmla="*/ 0 w 393"/>
                  <a:gd name="T21" fmla="*/ 1 h 376"/>
                  <a:gd name="T22" fmla="*/ 0 w 393"/>
                  <a:gd name="T23" fmla="*/ 1 h 376"/>
                  <a:gd name="T24" fmla="*/ 0 w 393"/>
                  <a:gd name="T25" fmla="*/ 1 h 376"/>
                  <a:gd name="T26" fmla="*/ 0 w 393"/>
                  <a:gd name="T27" fmla="*/ 1 h 376"/>
                  <a:gd name="T28" fmla="*/ 0 w 393"/>
                  <a:gd name="T29" fmla="*/ 1 h 376"/>
                  <a:gd name="T30" fmla="*/ 0 w 393"/>
                  <a:gd name="T31" fmla="*/ 1 h 376"/>
                  <a:gd name="T32" fmla="*/ 0 w 393"/>
                  <a:gd name="T33" fmla="*/ 1 h 376"/>
                  <a:gd name="T34" fmla="*/ 0 w 393"/>
                  <a:gd name="T35" fmla="*/ 1 h 376"/>
                  <a:gd name="T36" fmla="*/ 0 w 393"/>
                  <a:gd name="T37" fmla="*/ 1 h 376"/>
                  <a:gd name="T38" fmla="*/ 0 w 393"/>
                  <a:gd name="T39" fmla="*/ 1 h 376"/>
                  <a:gd name="T40" fmla="*/ 0 w 393"/>
                  <a:gd name="T41" fmla="*/ 1 h 376"/>
                  <a:gd name="T42" fmla="*/ 0 w 393"/>
                  <a:gd name="T43" fmla="*/ 1 h 376"/>
                  <a:gd name="T44" fmla="*/ 0 w 393"/>
                  <a:gd name="T45" fmla="*/ 1 h 376"/>
                  <a:gd name="T46" fmla="*/ 0 w 393"/>
                  <a:gd name="T47" fmla="*/ 1 h 376"/>
                  <a:gd name="T48" fmla="*/ 0 w 393"/>
                  <a:gd name="T49" fmla="*/ 1 h 376"/>
                  <a:gd name="T50" fmla="*/ 0 w 393"/>
                  <a:gd name="T51" fmla="*/ 1 h 376"/>
                  <a:gd name="T52" fmla="*/ 0 w 393"/>
                  <a:gd name="T53" fmla="*/ 1 h 376"/>
                  <a:gd name="T54" fmla="*/ 0 w 393"/>
                  <a:gd name="T55" fmla="*/ 1 h 376"/>
                  <a:gd name="T56" fmla="*/ 0 w 393"/>
                  <a:gd name="T57" fmla="*/ 1 h 376"/>
                  <a:gd name="T58" fmla="*/ 0 w 393"/>
                  <a:gd name="T59" fmla="*/ 1 h 376"/>
                  <a:gd name="T60" fmla="*/ 0 w 393"/>
                  <a:gd name="T61" fmla="*/ 1 h 376"/>
                  <a:gd name="T62" fmla="*/ 0 w 393"/>
                  <a:gd name="T63" fmla="*/ 1 h 376"/>
                  <a:gd name="T64" fmla="*/ 0 w 393"/>
                  <a:gd name="T65" fmla="*/ 0 h 376"/>
                  <a:gd name="T66" fmla="*/ 0 w 393"/>
                  <a:gd name="T67" fmla="*/ 1 h 376"/>
                  <a:gd name="T68" fmla="*/ 0 w 393"/>
                  <a:gd name="T69" fmla="*/ 1 h 376"/>
                  <a:gd name="T70" fmla="*/ 0 w 393"/>
                  <a:gd name="T71" fmla="*/ 1 h 376"/>
                  <a:gd name="T72" fmla="*/ 0 w 393"/>
                  <a:gd name="T73" fmla="*/ 1 h 376"/>
                  <a:gd name="T74" fmla="*/ 0 w 393"/>
                  <a:gd name="T75" fmla="*/ 1 h 376"/>
                  <a:gd name="T76" fmla="*/ 0 w 393"/>
                  <a:gd name="T77" fmla="*/ 1 h 376"/>
                  <a:gd name="T78" fmla="*/ 0 w 393"/>
                  <a:gd name="T79" fmla="*/ 1 h 376"/>
                  <a:gd name="T80" fmla="*/ 0 w 393"/>
                  <a:gd name="T81" fmla="*/ 1 h 376"/>
                  <a:gd name="T82" fmla="*/ 0 w 393"/>
                  <a:gd name="T83" fmla="*/ 1 h 376"/>
                  <a:gd name="T84" fmla="*/ 0 w 393"/>
                  <a:gd name="T85" fmla="*/ 1 h 376"/>
                  <a:gd name="T86" fmla="*/ 0 w 393"/>
                  <a:gd name="T87" fmla="*/ 1 h 376"/>
                  <a:gd name="T88" fmla="*/ 0 w 393"/>
                  <a:gd name="T89" fmla="*/ 1 h 376"/>
                  <a:gd name="T90" fmla="*/ 0 w 393"/>
                  <a:gd name="T91" fmla="*/ 1 h 376"/>
                  <a:gd name="T92" fmla="*/ 0 w 393"/>
                  <a:gd name="T93" fmla="*/ 1 h 376"/>
                  <a:gd name="T94" fmla="*/ 0 w 393"/>
                  <a:gd name="T95" fmla="*/ 1 h 376"/>
                  <a:gd name="T96" fmla="*/ 0 w 393"/>
                  <a:gd name="T97" fmla="*/ 1 h 376"/>
                  <a:gd name="T98" fmla="*/ 0 w 393"/>
                  <a:gd name="T99" fmla="*/ 1 h 376"/>
                  <a:gd name="T100" fmla="*/ 0 w 393"/>
                  <a:gd name="T101" fmla="*/ 1 h 376"/>
                  <a:gd name="T102" fmla="*/ 0 w 393"/>
                  <a:gd name="T103" fmla="*/ 1 h 376"/>
                  <a:gd name="T104" fmla="*/ 0 w 393"/>
                  <a:gd name="T105" fmla="*/ 1 h 376"/>
                  <a:gd name="T106" fmla="*/ 0 w 393"/>
                  <a:gd name="T107" fmla="*/ 1 h 3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93" h="376">
                    <a:moveTo>
                      <a:pt x="70" y="180"/>
                    </a:moveTo>
                    <a:lnTo>
                      <a:pt x="37" y="182"/>
                    </a:lnTo>
                    <a:lnTo>
                      <a:pt x="2" y="182"/>
                    </a:lnTo>
                    <a:lnTo>
                      <a:pt x="2" y="213"/>
                    </a:lnTo>
                    <a:lnTo>
                      <a:pt x="2" y="243"/>
                    </a:lnTo>
                    <a:lnTo>
                      <a:pt x="0" y="274"/>
                    </a:lnTo>
                    <a:lnTo>
                      <a:pt x="0" y="303"/>
                    </a:lnTo>
                    <a:lnTo>
                      <a:pt x="23" y="332"/>
                    </a:lnTo>
                    <a:lnTo>
                      <a:pt x="46" y="359"/>
                    </a:lnTo>
                    <a:lnTo>
                      <a:pt x="70" y="355"/>
                    </a:lnTo>
                    <a:lnTo>
                      <a:pt x="106" y="365"/>
                    </a:lnTo>
                    <a:lnTo>
                      <a:pt x="153" y="376"/>
                    </a:lnTo>
                    <a:lnTo>
                      <a:pt x="184" y="347"/>
                    </a:lnTo>
                    <a:lnTo>
                      <a:pt x="221" y="318"/>
                    </a:lnTo>
                    <a:lnTo>
                      <a:pt x="230" y="295"/>
                    </a:lnTo>
                    <a:lnTo>
                      <a:pt x="256" y="289"/>
                    </a:lnTo>
                    <a:lnTo>
                      <a:pt x="281" y="283"/>
                    </a:lnTo>
                    <a:lnTo>
                      <a:pt x="275" y="262"/>
                    </a:lnTo>
                    <a:lnTo>
                      <a:pt x="300" y="252"/>
                    </a:lnTo>
                    <a:lnTo>
                      <a:pt x="325" y="243"/>
                    </a:lnTo>
                    <a:lnTo>
                      <a:pt x="351" y="231"/>
                    </a:lnTo>
                    <a:lnTo>
                      <a:pt x="376" y="221"/>
                    </a:lnTo>
                    <a:lnTo>
                      <a:pt x="360" y="204"/>
                    </a:lnTo>
                    <a:lnTo>
                      <a:pt x="378" y="167"/>
                    </a:lnTo>
                    <a:lnTo>
                      <a:pt x="384" y="157"/>
                    </a:lnTo>
                    <a:lnTo>
                      <a:pt x="386" y="128"/>
                    </a:lnTo>
                    <a:lnTo>
                      <a:pt x="386" y="99"/>
                    </a:lnTo>
                    <a:lnTo>
                      <a:pt x="393" y="85"/>
                    </a:lnTo>
                    <a:lnTo>
                      <a:pt x="374" y="54"/>
                    </a:lnTo>
                    <a:lnTo>
                      <a:pt x="372" y="47"/>
                    </a:lnTo>
                    <a:lnTo>
                      <a:pt x="337" y="25"/>
                    </a:lnTo>
                    <a:lnTo>
                      <a:pt x="302" y="6"/>
                    </a:lnTo>
                    <a:lnTo>
                      <a:pt x="300" y="0"/>
                    </a:lnTo>
                    <a:lnTo>
                      <a:pt x="269" y="6"/>
                    </a:lnTo>
                    <a:lnTo>
                      <a:pt x="238" y="14"/>
                    </a:lnTo>
                    <a:lnTo>
                      <a:pt x="219" y="43"/>
                    </a:lnTo>
                    <a:lnTo>
                      <a:pt x="227" y="74"/>
                    </a:lnTo>
                    <a:lnTo>
                      <a:pt x="223" y="107"/>
                    </a:lnTo>
                    <a:lnTo>
                      <a:pt x="221" y="140"/>
                    </a:lnTo>
                    <a:lnTo>
                      <a:pt x="254" y="163"/>
                    </a:lnTo>
                    <a:lnTo>
                      <a:pt x="263" y="149"/>
                    </a:lnTo>
                    <a:lnTo>
                      <a:pt x="258" y="198"/>
                    </a:lnTo>
                    <a:lnTo>
                      <a:pt x="248" y="196"/>
                    </a:lnTo>
                    <a:lnTo>
                      <a:pt x="234" y="196"/>
                    </a:lnTo>
                    <a:lnTo>
                      <a:pt x="207" y="159"/>
                    </a:lnTo>
                    <a:lnTo>
                      <a:pt x="186" y="144"/>
                    </a:lnTo>
                    <a:lnTo>
                      <a:pt x="172" y="130"/>
                    </a:lnTo>
                    <a:lnTo>
                      <a:pt x="159" y="144"/>
                    </a:lnTo>
                    <a:lnTo>
                      <a:pt x="114" y="128"/>
                    </a:lnTo>
                    <a:lnTo>
                      <a:pt x="110" y="116"/>
                    </a:lnTo>
                    <a:lnTo>
                      <a:pt x="83" y="120"/>
                    </a:lnTo>
                    <a:lnTo>
                      <a:pt x="72" y="101"/>
                    </a:lnTo>
                    <a:lnTo>
                      <a:pt x="70" y="142"/>
                    </a:lnTo>
                    <a:lnTo>
                      <a:pt x="70" y="18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499" name="Freeform 117"/>
              <p:cNvSpPr>
                <a:spLocks/>
              </p:cNvSpPr>
              <p:nvPr/>
            </p:nvSpPr>
            <p:spPr bwMode="auto">
              <a:xfrm>
                <a:off x="3089" y="2768"/>
                <a:ext cx="120" cy="132"/>
              </a:xfrm>
              <a:custGeom>
                <a:avLst/>
                <a:gdLst>
                  <a:gd name="T0" fmla="*/ 0 w 254"/>
                  <a:gd name="T1" fmla="*/ 1 h 258"/>
                  <a:gd name="T2" fmla="*/ 0 w 254"/>
                  <a:gd name="T3" fmla="*/ 1 h 258"/>
                  <a:gd name="T4" fmla="*/ 0 w 254"/>
                  <a:gd name="T5" fmla="*/ 1 h 258"/>
                  <a:gd name="T6" fmla="*/ 0 w 254"/>
                  <a:gd name="T7" fmla="*/ 1 h 258"/>
                  <a:gd name="T8" fmla="*/ 0 w 254"/>
                  <a:gd name="T9" fmla="*/ 1 h 258"/>
                  <a:gd name="T10" fmla="*/ 0 w 254"/>
                  <a:gd name="T11" fmla="*/ 1 h 258"/>
                  <a:gd name="T12" fmla="*/ 0 w 254"/>
                  <a:gd name="T13" fmla="*/ 1 h 258"/>
                  <a:gd name="T14" fmla="*/ 0 w 254"/>
                  <a:gd name="T15" fmla="*/ 1 h 258"/>
                  <a:gd name="T16" fmla="*/ 0 w 254"/>
                  <a:gd name="T17" fmla="*/ 1 h 258"/>
                  <a:gd name="T18" fmla="*/ 0 w 254"/>
                  <a:gd name="T19" fmla="*/ 1 h 258"/>
                  <a:gd name="T20" fmla="*/ 0 w 254"/>
                  <a:gd name="T21" fmla="*/ 1 h 258"/>
                  <a:gd name="T22" fmla="*/ 0 w 254"/>
                  <a:gd name="T23" fmla="*/ 1 h 258"/>
                  <a:gd name="T24" fmla="*/ 0 w 254"/>
                  <a:gd name="T25" fmla="*/ 1 h 258"/>
                  <a:gd name="T26" fmla="*/ 0 w 254"/>
                  <a:gd name="T27" fmla="*/ 1 h 258"/>
                  <a:gd name="T28" fmla="*/ 0 w 254"/>
                  <a:gd name="T29" fmla="*/ 0 h 258"/>
                  <a:gd name="T30" fmla="*/ 0 w 254"/>
                  <a:gd name="T31" fmla="*/ 1 h 258"/>
                  <a:gd name="T32" fmla="*/ 0 w 254"/>
                  <a:gd name="T33" fmla="*/ 1 h 258"/>
                  <a:gd name="T34" fmla="*/ 0 w 254"/>
                  <a:gd name="T35" fmla="*/ 1 h 258"/>
                  <a:gd name="T36" fmla="*/ 0 w 254"/>
                  <a:gd name="T37" fmla="*/ 1 h 258"/>
                  <a:gd name="T38" fmla="*/ 0 w 254"/>
                  <a:gd name="T39" fmla="*/ 1 h 258"/>
                  <a:gd name="T40" fmla="*/ 0 w 254"/>
                  <a:gd name="T41" fmla="*/ 1 h 258"/>
                  <a:gd name="T42" fmla="*/ 0 w 254"/>
                  <a:gd name="T43" fmla="*/ 1 h 258"/>
                  <a:gd name="T44" fmla="*/ 0 w 254"/>
                  <a:gd name="T45" fmla="*/ 1 h 258"/>
                  <a:gd name="T46" fmla="*/ 0 w 254"/>
                  <a:gd name="T47" fmla="*/ 1 h 258"/>
                  <a:gd name="T48" fmla="*/ 0 w 254"/>
                  <a:gd name="T49" fmla="*/ 1 h 258"/>
                  <a:gd name="T50" fmla="*/ 0 w 254"/>
                  <a:gd name="T51" fmla="*/ 1 h 258"/>
                  <a:gd name="T52" fmla="*/ 0 w 254"/>
                  <a:gd name="T53" fmla="*/ 1 h 258"/>
                  <a:gd name="T54" fmla="*/ 0 w 254"/>
                  <a:gd name="T55" fmla="*/ 1 h 258"/>
                  <a:gd name="T56" fmla="*/ 0 w 254"/>
                  <a:gd name="T57" fmla="*/ 1 h 2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4" h="258">
                    <a:moveTo>
                      <a:pt x="126" y="246"/>
                    </a:moveTo>
                    <a:lnTo>
                      <a:pt x="119" y="241"/>
                    </a:lnTo>
                    <a:lnTo>
                      <a:pt x="90" y="227"/>
                    </a:lnTo>
                    <a:lnTo>
                      <a:pt x="78" y="194"/>
                    </a:lnTo>
                    <a:lnTo>
                      <a:pt x="68" y="184"/>
                    </a:lnTo>
                    <a:lnTo>
                      <a:pt x="62" y="175"/>
                    </a:lnTo>
                    <a:lnTo>
                      <a:pt x="39" y="157"/>
                    </a:lnTo>
                    <a:lnTo>
                      <a:pt x="20" y="120"/>
                    </a:lnTo>
                    <a:lnTo>
                      <a:pt x="0" y="82"/>
                    </a:lnTo>
                    <a:lnTo>
                      <a:pt x="47" y="93"/>
                    </a:lnTo>
                    <a:lnTo>
                      <a:pt x="78" y="64"/>
                    </a:lnTo>
                    <a:lnTo>
                      <a:pt x="115" y="35"/>
                    </a:lnTo>
                    <a:lnTo>
                      <a:pt x="124" y="12"/>
                    </a:lnTo>
                    <a:lnTo>
                      <a:pt x="150" y="6"/>
                    </a:lnTo>
                    <a:lnTo>
                      <a:pt x="175" y="0"/>
                    </a:lnTo>
                    <a:lnTo>
                      <a:pt x="173" y="14"/>
                    </a:lnTo>
                    <a:lnTo>
                      <a:pt x="190" y="14"/>
                    </a:lnTo>
                    <a:lnTo>
                      <a:pt x="223" y="27"/>
                    </a:lnTo>
                    <a:lnTo>
                      <a:pt x="254" y="41"/>
                    </a:lnTo>
                    <a:lnTo>
                      <a:pt x="254" y="87"/>
                    </a:lnTo>
                    <a:lnTo>
                      <a:pt x="249" y="120"/>
                    </a:lnTo>
                    <a:lnTo>
                      <a:pt x="252" y="153"/>
                    </a:lnTo>
                    <a:lnTo>
                      <a:pt x="241" y="186"/>
                    </a:lnTo>
                    <a:lnTo>
                      <a:pt x="233" y="217"/>
                    </a:lnTo>
                    <a:lnTo>
                      <a:pt x="212" y="239"/>
                    </a:lnTo>
                    <a:lnTo>
                      <a:pt x="192" y="258"/>
                    </a:lnTo>
                    <a:lnTo>
                      <a:pt x="159" y="254"/>
                    </a:lnTo>
                    <a:lnTo>
                      <a:pt x="128" y="248"/>
                    </a:lnTo>
                    <a:lnTo>
                      <a:pt x="126" y="24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00" name="Freeform 118"/>
              <p:cNvSpPr>
                <a:spLocks/>
              </p:cNvSpPr>
              <p:nvPr/>
            </p:nvSpPr>
            <p:spPr bwMode="auto">
              <a:xfrm>
                <a:off x="1594" y="2805"/>
                <a:ext cx="174" cy="700"/>
              </a:xfrm>
              <a:custGeom>
                <a:avLst/>
                <a:gdLst>
                  <a:gd name="T0" fmla="*/ 0 w 370"/>
                  <a:gd name="T1" fmla="*/ 1 h 1371"/>
                  <a:gd name="T2" fmla="*/ 0 w 370"/>
                  <a:gd name="T3" fmla="*/ 1 h 1371"/>
                  <a:gd name="T4" fmla="*/ 0 w 370"/>
                  <a:gd name="T5" fmla="*/ 1 h 1371"/>
                  <a:gd name="T6" fmla="*/ 0 w 370"/>
                  <a:gd name="T7" fmla="*/ 1 h 1371"/>
                  <a:gd name="T8" fmla="*/ 0 w 370"/>
                  <a:gd name="T9" fmla="*/ 1 h 1371"/>
                  <a:gd name="T10" fmla="*/ 0 w 370"/>
                  <a:gd name="T11" fmla="*/ 1 h 1371"/>
                  <a:gd name="T12" fmla="*/ 0 w 370"/>
                  <a:gd name="T13" fmla="*/ 1 h 1371"/>
                  <a:gd name="T14" fmla="*/ 0 w 370"/>
                  <a:gd name="T15" fmla="*/ 1 h 1371"/>
                  <a:gd name="T16" fmla="*/ 0 w 370"/>
                  <a:gd name="T17" fmla="*/ 1 h 1371"/>
                  <a:gd name="T18" fmla="*/ 0 w 370"/>
                  <a:gd name="T19" fmla="*/ 1 h 1371"/>
                  <a:gd name="T20" fmla="*/ 0 w 370"/>
                  <a:gd name="T21" fmla="*/ 1 h 1371"/>
                  <a:gd name="T22" fmla="*/ 0 w 370"/>
                  <a:gd name="T23" fmla="*/ 1 h 1371"/>
                  <a:gd name="T24" fmla="*/ 0 w 370"/>
                  <a:gd name="T25" fmla="*/ 1 h 1371"/>
                  <a:gd name="T26" fmla="*/ 0 w 370"/>
                  <a:gd name="T27" fmla="*/ 1 h 1371"/>
                  <a:gd name="T28" fmla="*/ 0 w 370"/>
                  <a:gd name="T29" fmla="*/ 1 h 1371"/>
                  <a:gd name="T30" fmla="*/ 0 w 370"/>
                  <a:gd name="T31" fmla="*/ 1 h 1371"/>
                  <a:gd name="T32" fmla="*/ 0 w 370"/>
                  <a:gd name="T33" fmla="*/ 1 h 1371"/>
                  <a:gd name="T34" fmla="*/ 0 w 370"/>
                  <a:gd name="T35" fmla="*/ 1 h 1371"/>
                  <a:gd name="T36" fmla="*/ 0 w 370"/>
                  <a:gd name="T37" fmla="*/ 1 h 1371"/>
                  <a:gd name="T38" fmla="*/ 0 w 370"/>
                  <a:gd name="T39" fmla="*/ 1 h 1371"/>
                  <a:gd name="T40" fmla="*/ 0 w 370"/>
                  <a:gd name="T41" fmla="*/ 1 h 1371"/>
                  <a:gd name="T42" fmla="*/ 0 w 370"/>
                  <a:gd name="T43" fmla="*/ 1 h 1371"/>
                  <a:gd name="T44" fmla="*/ 0 w 370"/>
                  <a:gd name="T45" fmla="*/ 1 h 1371"/>
                  <a:gd name="T46" fmla="*/ 0 w 370"/>
                  <a:gd name="T47" fmla="*/ 1 h 1371"/>
                  <a:gd name="T48" fmla="*/ 0 w 370"/>
                  <a:gd name="T49" fmla="*/ 1 h 1371"/>
                  <a:gd name="T50" fmla="*/ 0 w 370"/>
                  <a:gd name="T51" fmla="*/ 1 h 1371"/>
                  <a:gd name="T52" fmla="*/ 0 w 370"/>
                  <a:gd name="T53" fmla="*/ 1 h 1371"/>
                  <a:gd name="T54" fmla="*/ 0 w 370"/>
                  <a:gd name="T55" fmla="*/ 1 h 1371"/>
                  <a:gd name="T56" fmla="*/ 0 w 370"/>
                  <a:gd name="T57" fmla="*/ 1 h 1371"/>
                  <a:gd name="T58" fmla="*/ 0 w 370"/>
                  <a:gd name="T59" fmla="*/ 1 h 1371"/>
                  <a:gd name="T60" fmla="*/ 0 w 370"/>
                  <a:gd name="T61" fmla="*/ 1 h 1371"/>
                  <a:gd name="T62" fmla="*/ 0 w 370"/>
                  <a:gd name="T63" fmla="*/ 1 h 1371"/>
                  <a:gd name="T64" fmla="*/ 0 w 370"/>
                  <a:gd name="T65" fmla="*/ 1 h 1371"/>
                  <a:gd name="T66" fmla="*/ 0 w 370"/>
                  <a:gd name="T67" fmla="*/ 1 h 1371"/>
                  <a:gd name="T68" fmla="*/ 0 w 370"/>
                  <a:gd name="T69" fmla="*/ 1 h 1371"/>
                  <a:gd name="T70" fmla="*/ 0 w 370"/>
                  <a:gd name="T71" fmla="*/ 1 h 1371"/>
                  <a:gd name="T72" fmla="*/ 0 w 370"/>
                  <a:gd name="T73" fmla="*/ 1 h 1371"/>
                  <a:gd name="T74" fmla="*/ 0 w 370"/>
                  <a:gd name="T75" fmla="*/ 1 h 1371"/>
                  <a:gd name="T76" fmla="*/ 0 w 370"/>
                  <a:gd name="T77" fmla="*/ 1 h 1371"/>
                  <a:gd name="T78" fmla="*/ 0 w 370"/>
                  <a:gd name="T79" fmla="*/ 1 h 1371"/>
                  <a:gd name="T80" fmla="*/ 0 w 370"/>
                  <a:gd name="T81" fmla="*/ 1 h 1371"/>
                  <a:gd name="T82" fmla="*/ 0 w 370"/>
                  <a:gd name="T83" fmla="*/ 0 h 1371"/>
                  <a:gd name="T84" fmla="*/ 0 w 370"/>
                  <a:gd name="T85" fmla="*/ 1 h 1371"/>
                  <a:gd name="T86" fmla="*/ 0 w 370"/>
                  <a:gd name="T87" fmla="*/ 1 h 1371"/>
                  <a:gd name="T88" fmla="*/ 0 w 370"/>
                  <a:gd name="T89" fmla="*/ 1 h 1371"/>
                  <a:gd name="T90" fmla="*/ 0 w 370"/>
                  <a:gd name="T91" fmla="*/ 1 h 13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0" h="1371">
                    <a:moveTo>
                      <a:pt x="23" y="487"/>
                    </a:moveTo>
                    <a:lnTo>
                      <a:pt x="31" y="514"/>
                    </a:lnTo>
                    <a:lnTo>
                      <a:pt x="37" y="543"/>
                    </a:lnTo>
                    <a:lnTo>
                      <a:pt x="41" y="572"/>
                    </a:lnTo>
                    <a:lnTo>
                      <a:pt x="45" y="601"/>
                    </a:lnTo>
                    <a:lnTo>
                      <a:pt x="41" y="634"/>
                    </a:lnTo>
                    <a:lnTo>
                      <a:pt x="37" y="669"/>
                    </a:lnTo>
                    <a:lnTo>
                      <a:pt x="33" y="702"/>
                    </a:lnTo>
                    <a:lnTo>
                      <a:pt x="31" y="737"/>
                    </a:lnTo>
                    <a:lnTo>
                      <a:pt x="23" y="748"/>
                    </a:lnTo>
                    <a:lnTo>
                      <a:pt x="35" y="781"/>
                    </a:lnTo>
                    <a:lnTo>
                      <a:pt x="46" y="812"/>
                    </a:lnTo>
                    <a:lnTo>
                      <a:pt x="54" y="849"/>
                    </a:lnTo>
                    <a:lnTo>
                      <a:pt x="50" y="882"/>
                    </a:lnTo>
                    <a:lnTo>
                      <a:pt x="70" y="915"/>
                    </a:lnTo>
                    <a:lnTo>
                      <a:pt x="72" y="921"/>
                    </a:lnTo>
                    <a:lnTo>
                      <a:pt x="85" y="915"/>
                    </a:lnTo>
                    <a:lnTo>
                      <a:pt x="97" y="915"/>
                    </a:lnTo>
                    <a:lnTo>
                      <a:pt x="107" y="909"/>
                    </a:lnTo>
                    <a:lnTo>
                      <a:pt x="103" y="931"/>
                    </a:lnTo>
                    <a:lnTo>
                      <a:pt x="112" y="940"/>
                    </a:lnTo>
                    <a:lnTo>
                      <a:pt x="109" y="936"/>
                    </a:lnTo>
                    <a:lnTo>
                      <a:pt x="109" y="948"/>
                    </a:lnTo>
                    <a:lnTo>
                      <a:pt x="112" y="969"/>
                    </a:lnTo>
                    <a:lnTo>
                      <a:pt x="114" y="995"/>
                    </a:lnTo>
                    <a:lnTo>
                      <a:pt x="116" y="1008"/>
                    </a:lnTo>
                    <a:lnTo>
                      <a:pt x="134" y="1024"/>
                    </a:lnTo>
                    <a:lnTo>
                      <a:pt x="124" y="1049"/>
                    </a:lnTo>
                    <a:lnTo>
                      <a:pt x="134" y="1057"/>
                    </a:lnTo>
                    <a:lnTo>
                      <a:pt x="126" y="1059"/>
                    </a:lnTo>
                    <a:lnTo>
                      <a:pt x="128" y="1068"/>
                    </a:lnTo>
                    <a:lnTo>
                      <a:pt x="130" y="1088"/>
                    </a:lnTo>
                    <a:lnTo>
                      <a:pt x="132" y="1086"/>
                    </a:lnTo>
                    <a:lnTo>
                      <a:pt x="122" y="1101"/>
                    </a:lnTo>
                    <a:lnTo>
                      <a:pt x="120" y="1090"/>
                    </a:lnTo>
                    <a:lnTo>
                      <a:pt x="109" y="1090"/>
                    </a:lnTo>
                    <a:lnTo>
                      <a:pt x="110" y="1076"/>
                    </a:lnTo>
                    <a:lnTo>
                      <a:pt x="103" y="1078"/>
                    </a:lnTo>
                    <a:lnTo>
                      <a:pt x="93" y="1080"/>
                    </a:lnTo>
                    <a:lnTo>
                      <a:pt x="78" y="1111"/>
                    </a:lnTo>
                    <a:lnTo>
                      <a:pt x="81" y="1107"/>
                    </a:lnTo>
                    <a:lnTo>
                      <a:pt x="93" y="1101"/>
                    </a:lnTo>
                    <a:lnTo>
                      <a:pt x="110" y="1109"/>
                    </a:lnTo>
                    <a:lnTo>
                      <a:pt x="134" y="1126"/>
                    </a:lnTo>
                    <a:lnTo>
                      <a:pt x="124" y="1134"/>
                    </a:lnTo>
                    <a:lnTo>
                      <a:pt x="132" y="1140"/>
                    </a:lnTo>
                    <a:lnTo>
                      <a:pt x="118" y="1146"/>
                    </a:lnTo>
                    <a:lnTo>
                      <a:pt x="145" y="1144"/>
                    </a:lnTo>
                    <a:lnTo>
                      <a:pt x="147" y="1140"/>
                    </a:lnTo>
                    <a:lnTo>
                      <a:pt x="159" y="1154"/>
                    </a:lnTo>
                    <a:lnTo>
                      <a:pt x="159" y="1163"/>
                    </a:lnTo>
                    <a:lnTo>
                      <a:pt x="138" y="1159"/>
                    </a:lnTo>
                    <a:lnTo>
                      <a:pt x="128" y="1157"/>
                    </a:lnTo>
                    <a:lnTo>
                      <a:pt x="143" y="1181"/>
                    </a:lnTo>
                    <a:lnTo>
                      <a:pt x="157" y="1206"/>
                    </a:lnTo>
                    <a:lnTo>
                      <a:pt x="159" y="1220"/>
                    </a:lnTo>
                    <a:lnTo>
                      <a:pt x="165" y="1231"/>
                    </a:lnTo>
                    <a:lnTo>
                      <a:pt x="159" y="1237"/>
                    </a:lnTo>
                    <a:lnTo>
                      <a:pt x="174" y="1247"/>
                    </a:lnTo>
                    <a:lnTo>
                      <a:pt x="188" y="1262"/>
                    </a:lnTo>
                    <a:lnTo>
                      <a:pt x="186" y="1268"/>
                    </a:lnTo>
                    <a:lnTo>
                      <a:pt x="200" y="1278"/>
                    </a:lnTo>
                    <a:lnTo>
                      <a:pt x="207" y="1287"/>
                    </a:lnTo>
                    <a:lnTo>
                      <a:pt x="200" y="1284"/>
                    </a:lnTo>
                    <a:lnTo>
                      <a:pt x="215" y="1297"/>
                    </a:lnTo>
                    <a:lnTo>
                      <a:pt x="217" y="1307"/>
                    </a:lnTo>
                    <a:lnTo>
                      <a:pt x="231" y="1324"/>
                    </a:lnTo>
                    <a:lnTo>
                      <a:pt x="235" y="1332"/>
                    </a:lnTo>
                    <a:lnTo>
                      <a:pt x="250" y="1340"/>
                    </a:lnTo>
                    <a:lnTo>
                      <a:pt x="254" y="1346"/>
                    </a:lnTo>
                    <a:lnTo>
                      <a:pt x="250" y="1348"/>
                    </a:lnTo>
                    <a:lnTo>
                      <a:pt x="267" y="1353"/>
                    </a:lnTo>
                    <a:lnTo>
                      <a:pt x="312" y="1371"/>
                    </a:lnTo>
                    <a:lnTo>
                      <a:pt x="314" y="1324"/>
                    </a:lnTo>
                    <a:lnTo>
                      <a:pt x="337" y="1313"/>
                    </a:lnTo>
                    <a:lnTo>
                      <a:pt x="370" y="1315"/>
                    </a:lnTo>
                    <a:lnTo>
                      <a:pt x="318" y="1301"/>
                    </a:lnTo>
                    <a:lnTo>
                      <a:pt x="260" y="1295"/>
                    </a:lnTo>
                    <a:lnTo>
                      <a:pt x="242" y="1280"/>
                    </a:lnTo>
                    <a:lnTo>
                      <a:pt x="223" y="1251"/>
                    </a:lnTo>
                    <a:lnTo>
                      <a:pt x="205" y="1253"/>
                    </a:lnTo>
                    <a:lnTo>
                      <a:pt x="176" y="1204"/>
                    </a:lnTo>
                    <a:lnTo>
                      <a:pt x="196" y="1181"/>
                    </a:lnTo>
                    <a:lnTo>
                      <a:pt x="190" y="1130"/>
                    </a:lnTo>
                    <a:lnTo>
                      <a:pt x="184" y="1088"/>
                    </a:lnTo>
                    <a:lnTo>
                      <a:pt x="182" y="1059"/>
                    </a:lnTo>
                    <a:lnTo>
                      <a:pt x="174" y="1043"/>
                    </a:lnTo>
                    <a:lnTo>
                      <a:pt x="161" y="1035"/>
                    </a:lnTo>
                    <a:lnTo>
                      <a:pt x="182" y="1028"/>
                    </a:lnTo>
                    <a:lnTo>
                      <a:pt x="157" y="1012"/>
                    </a:lnTo>
                    <a:lnTo>
                      <a:pt x="143" y="973"/>
                    </a:lnTo>
                    <a:lnTo>
                      <a:pt x="128" y="952"/>
                    </a:lnTo>
                    <a:lnTo>
                      <a:pt x="126" y="921"/>
                    </a:lnTo>
                    <a:lnTo>
                      <a:pt x="114" y="871"/>
                    </a:lnTo>
                    <a:lnTo>
                      <a:pt x="110" y="832"/>
                    </a:lnTo>
                    <a:lnTo>
                      <a:pt x="116" y="807"/>
                    </a:lnTo>
                    <a:lnTo>
                      <a:pt x="112" y="785"/>
                    </a:lnTo>
                    <a:lnTo>
                      <a:pt x="103" y="754"/>
                    </a:lnTo>
                    <a:lnTo>
                      <a:pt x="93" y="721"/>
                    </a:lnTo>
                    <a:lnTo>
                      <a:pt x="109" y="696"/>
                    </a:lnTo>
                    <a:lnTo>
                      <a:pt x="101" y="671"/>
                    </a:lnTo>
                    <a:lnTo>
                      <a:pt x="107" y="622"/>
                    </a:lnTo>
                    <a:lnTo>
                      <a:pt x="99" y="601"/>
                    </a:lnTo>
                    <a:lnTo>
                      <a:pt x="83" y="570"/>
                    </a:lnTo>
                    <a:lnTo>
                      <a:pt x="68" y="539"/>
                    </a:lnTo>
                    <a:lnTo>
                      <a:pt x="68" y="514"/>
                    </a:lnTo>
                    <a:lnTo>
                      <a:pt x="74" y="491"/>
                    </a:lnTo>
                    <a:lnTo>
                      <a:pt x="72" y="461"/>
                    </a:lnTo>
                    <a:lnTo>
                      <a:pt x="72" y="434"/>
                    </a:lnTo>
                    <a:lnTo>
                      <a:pt x="85" y="401"/>
                    </a:lnTo>
                    <a:lnTo>
                      <a:pt x="99" y="366"/>
                    </a:lnTo>
                    <a:lnTo>
                      <a:pt x="107" y="357"/>
                    </a:lnTo>
                    <a:lnTo>
                      <a:pt x="95" y="333"/>
                    </a:lnTo>
                    <a:lnTo>
                      <a:pt x="89" y="281"/>
                    </a:lnTo>
                    <a:lnTo>
                      <a:pt x="95" y="262"/>
                    </a:lnTo>
                    <a:lnTo>
                      <a:pt x="124" y="246"/>
                    </a:lnTo>
                    <a:lnTo>
                      <a:pt x="130" y="207"/>
                    </a:lnTo>
                    <a:lnTo>
                      <a:pt x="124" y="202"/>
                    </a:lnTo>
                    <a:lnTo>
                      <a:pt x="101" y="198"/>
                    </a:lnTo>
                    <a:lnTo>
                      <a:pt x="85" y="163"/>
                    </a:lnTo>
                    <a:lnTo>
                      <a:pt x="72" y="130"/>
                    </a:lnTo>
                    <a:lnTo>
                      <a:pt x="64" y="97"/>
                    </a:lnTo>
                    <a:lnTo>
                      <a:pt x="64" y="68"/>
                    </a:lnTo>
                    <a:lnTo>
                      <a:pt x="46" y="43"/>
                    </a:lnTo>
                    <a:lnTo>
                      <a:pt x="35" y="17"/>
                    </a:lnTo>
                    <a:lnTo>
                      <a:pt x="27" y="0"/>
                    </a:lnTo>
                    <a:lnTo>
                      <a:pt x="17" y="14"/>
                    </a:lnTo>
                    <a:lnTo>
                      <a:pt x="6" y="31"/>
                    </a:lnTo>
                    <a:lnTo>
                      <a:pt x="0" y="31"/>
                    </a:lnTo>
                    <a:lnTo>
                      <a:pt x="8" y="79"/>
                    </a:lnTo>
                    <a:lnTo>
                      <a:pt x="17" y="128"/>
                    </a:lnTo>
                    <a:lnTo>
                      <a:pt x="17" y="171"/>
                    </a:lnTo>
                    <a:lnTo>
                      <a:pt x="17" y="211"/>
                    </a:lnTo>
                    <a:lnTo>
                      <a:pt x="15" y="229"/>
                    </a:lnTo>
                    <a:lnTo>
                      <a:pt x="21" y="275"/>
                    </a:lnTo>
                    <a:lnTo>
                      <a:pt x="23" y="316"/>
                    </a:lnTo>
                    <a:lnTo>
                      <a:pt x="21" y="370"/>
                    </a:lnTo>
                    <a:lnTo>
                      <a:pt x="21" y="425"/>
                    </a:lnTo>
                    <a:lnTo>
                      <a:pt x="23" y="448"/>
                    </a:lnTo>
                    <a:lnTo>
                      <a:pt x="23" y="48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01" name="Freeform 119"/>
              <p:cNvSpPr>
                <a:spLocks/>
              </p:cNvSpPr>
              <p:nvPr/>
            </p:nvSpPr>
            <p:spPr bwMode="auto">
              <a:xfrm>
                <a:off x="1622" y="3276"/>
                <a:ext cx="14" cy="30"/>
              </a:xfrm>
              <a:custGeom>
                <a:avLst/>
                <a:gdLst>
                  <a:gd name="T0" fmla="*/ 1 w 27"/>
                  <a:gd name="T1" fmla="*/ 0 h 56"/>
                  <a:gd name="T2" fmla="*/ 0 w 27"/>
                  <a:gd name="T3" fmla="*/ 1 h 56"/>
                  <a:gd name="T4" fmla="*/ 1 w 27"/>
                  <a:gd name="T5" fmla="*/ 1 h 56"/>
                  <a:gd name="T6" fmla="*/ 1 w 27"/>
                  <a:gd name="T7" fmla="*/ 1 h 56"/>
                  <a:gd name="T8" fmla="*/ 1 w 27"/>
                  <a:gd name="T9" fmla="*/ 1 h 56"/>
                  <a:gd name="T10" fmla="*/ 1 w 27"/>
                  <a:gd name="T11" fmla="*/ 1 h 56"/>
                  <a:gd name="T12" fmla="*/ 1 w 27"/>
                  <a:gd name="T13" fmla="*/ 1 h 56"/>
                  <a:gd name="T14" fmla="*/ 1 w 27"/>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56">
                    <a:moveTo>
                      <a:pt x="10" y="0"/>
                    </a:moveTo>
                    <a:lnTo>
                      <a:pt x="0" y="6"/>
                    </a:lnTo>
                    <a:lnTo>
                      <a:pt x="14" y="56"/>
                    </a:lnTo>
                    <a:lnTo>
                      <a:pt x="25" y="52"/>
                    </a:lnTo>
                    <a:lnTo>
                      <a:pt x="27" y="43"/>
                    </a:lnTo>
                    <a:lnTo>
                      <a:pt x="19" y="19"/>
                    </a:lnTo>
                    <a:lnTo>
                      <a:pt x="25" y="17"/>
                    </a:lnTo>
                    <a:lnTo>
                      <a:pt x="1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02" name="Freeform 120"/>
              <p:cNvSpPr>
                <a:spLocks/>
              </p:cNvSpPr>
              <p:nvPr/>
            </p:nvSpPr>
            <p:spPr bwMode="auto">
              <a:xfrm>
                <a:off x="1651" y="3410"/>
                <a:ext cx="14" cy="25"/>
              </a:xfrm>
              <a:custGeom>
                <a:avLst/>
                <a:gdLst>
                  <a:gd name="T0" fmla="*/ 0 w 29"/>
                  <a:gd name="T1" fmla="*/ 0 h 48"/>
                  <a:gd name="T2" fmla="*/ 0 w 29"/>
                  <a:gd name="T3" fmla="*/ 1 h 48"/>
                  <a:gd name="T4" fmla="*/ 0 w 29"/>
                  <a:gd name="T5" fmla="*/ 1 h 48"/>
                  <a:gd name="T6" fmla="*/ 0 w 29"/>
                  <a:gd name="T7" fmla="*/ 1 h 48"/>
                  <a:gd name="T8" fmla="*/ 0 w 29"/>
                  <a:gd name="T9" fmla="*/ 1 h 48"/>
                  <a:gd name="T10" fmla="*/ 0 w 29"/>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48">
                    <a:moveTo>
                      <a:pt x="16" y="0"/>
                    </a:moveTo>
                    <a:lnTo>
                      <a:pt x="0" y="19"/>
                    </a:lnTo>
                    <a:lnTo>
                      <a:pt x="18" y="40"/>
                    </a:lnTo>
                    <a:lnTo>
                      <a:pt x="29" y="48"/>
                    </a:lnTo>
                    <a:lnTo>
                      <a:pt x="29" y="33"/>
                    </a:lnTo>
                    <a:lnTo>
                      <a:pt x="1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03" name="Freeform 121"/>
              <p:cNvSpPr>
                <a:spLocks/>
              </p:cNvSpPr>
              <p:nvPr/>
            </p:nvSpPr>
            <p:spPr bwMode="auto">
              <a:xfrm>
                <a:off x="1411" y="2435"/>
                <a:ext cx="89" cy="126"/>
              </a:xfrm>
              <a:custGeom>
                <a:avLst/>
                <a:gdLst>
                  <a:gd name="T0" fmla="*/ 0 w 190"/>
                  <a:gd name="T1" fmla="*/ 1 h 244"/>
                  <a:gd name="T2" fmla="*/ 0 w 190"/>
                  <a:gd name="T3" fmla="*/ 1 h 244"/>
                  <a:gd name="T4" fmla="*/ 0 w 190"/>
                  <a:gd name="T5" fmla="*/ 1 h 244"/>
                  <a:gd name="T6" fmla="*/ 0 w 190"/>
                  <a:gd name="T7" fmla="*/ 1 h 244"/>
                  <a:gd name="T8" fmla="*/ 0 w 190"/>
                  <a:gd name="T9" fmla="*/ 1 h 244"/>
                  <a:gd name="T10" fmla="*/ 0 w 190"/>
                  <a:gd name="T11" fmla="*/ 1 h 244"/>
                  <a:gd name="T12" fmla="*/ 0 w 190"/>
                  <a:gd name="T13" fmla="*/ 1 h 244"/>
                  <a:gd name="T14" fmla="*/ 0 w 190"/>
                  <a:gd name="T15" fmla="*/ 1 h 244"/>
                  <a:gd name="T16" fmla="*/ 0 w 190"/>
                  <a:gd name="T17" fmla="*/ 1 h 244"/>
                  <a:gd name="T18" fmla="*/ 0 w 190"/>
                  <a:gd name="T19" fmla="*/ 1 h 244"/>
                  <a:gd name="T20" fmla="*/ 0 w 190"/>
                  <a:gd name="T21" fmla="*/ 1 h 244"/>
                  <a:gd name="T22" fmla="*/ 0 w 190"/>
                  <a:gd name="T23" fmla="*/ 1 h 244"/>
                  <a:gd name="T24" fmla="*/ 0 w 190"/>
                  <a:gd name="T25" fmla="*/ 1 h 244"/>
                  <a:gd name="T26" fmla="*/ 0 w 190"/>
                  <a:gd name="T27" fmla="*/ 1 h 244"/>
                  <a:gd name="T28" fmla="*/ 0 w 190"/>
                  <a:gd name="T29" fmla="*/ 1 h 244"/>
                  <a:gd name="T30" fmla="*/ 0 w 190"/>
                  <a:gd name="T31" fmla="*/ 1 h 244"/>
                  <a:gd name="T32" fmla="*/ 0 w 190"/>
                  <a:gd name="T33" fmla="*/ 1 h 244"/>
                  <a:gd name="T34" fmla="*/ 0 w 190"/>
                  <a:gd name="T35" fmla="*/ 1 h 244"/>
                  <a:gd name="T36" fmla="*/ 0 w 190"/>
                  <a:gd name="T37" fmla="*/ 1 h 244"/>
                  <a:gd name="T38" fmla="*/ 0 w 190"/>
                  <a:gd name="T39" fmla="*/ 1 h 244"/>
                  <a:gd name="T40" fmla="*/ 0 w 190"/>
                  <a:gd name="T41" fmla="*/ 1 h 244"/>
                  <a:gd name="T42" fmla="*/ 0 w 190"/>
                  <a:gd name="T43" fmla="*/ 1 h 244"/>
                  <a:gd name="T44" fmla="*/ 0 w 190"/>
                  <a:gd name="T45" fmla="*/ 1 h 244"/>
                  <a:gd name="T46" fmla="*/ 0 w 190"/>
                  <a:gd name="T47" fmla="*/ 1 h 244"/>
                  <a:gd name="T48" fmla="*/ 0 w 190"/>
                  <a:gd name="T49" fmla="*/ 1 h 244"/>
                  <a:gd name="T50" fmla="*/ 0 w 190"/>
                  <a:gd name="T51" fmla="*/ 1 h 244"/>
                  <a:gd name="T52" fmla="*/ 0 w 190"/>
                  <a:gd name="T53" fmla="*/ 1 h 244"/>
                  <a:gd name="T54" fmla="*/ 0 w 190"/>
                  <a:gd name="T55" fmla="*/ 1 h 244"/>
                  <a:gd name="T56" fmla="*/ 0 w 190"/>
                  <a:gd name="T57" fmla="*/ 1 h 244"/>
                  <a:gd name="T58" fmla="*/ 0 w 190"/>
                  <a:gd name="T59" fmla="*/ 1 h 244"/>
                  <a:gd name="T60" fmla="*/ 0 w 190"/>
                  <a:gd name="T61" fmla="*/ 0 h 244"/>
                  <a:gd name="T62" fmla="*/ 0 w 190"/>
                  <a:gd name="T63" fmla="*/ 1 h 244"/>
                  <a:gd name="T64" fmla="*/ 0 w 190"/>
                  <a:gd name="T65" fmla="*/ 1 h 244"/>
                  <a:gd name="T66" fmla="*/ 0 w 190"/>
                  <a:gd name="T67" fmla="*/ 1 h 244"/>
                  <a:gd name="T68" fmla="*/ 0 w 190"/>
                  <a:gd name="T69" fmla="*/ 1 h 244"/>
                  <a:gd name="T70" fmla="*/ 0 w 190"/>
                  <a:gd name="T71" fmla="*/ 1 h 2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0" h="244">
                    <a:moveTo>
                      <a:pt x="0" y="97"/>
                    </a:moveTo>
                    <a:lnTo>
                      <a:pt x="4" y="135"/>
                    </a:lnTo>
                    <a:lnTo>
                      <a:pt x="0" y="141"/>
                    </a:lnTo>
                    <a:lnTo>
                      <a:pt x="24" y="153"/>
                    </a:lnTo>
                    <a:lnTo>
                      <a:pt x="29" y="143"/>
                    </a:lnTo>
                    <a:lnTo>
                      <a:pt x="33" y="151"/>
                    </a:lnTo>
                    <a:lnTo>
                      <a:pt x="33" y="176"/>
                    </a:lnTo>
                    <a:lnTo>
                      <a:pt x="20" y="182"/>
                    </a:lnTo>
                    <a:lnTo>
                      <a:pt x="24" y="205"/>
                    </a:lnTo>
                    <a:lnTo>
                      <a:pt x="16" y="221"/>
                    </a:lnTo>
                    <a:lnTo>
                      <a:pt x="27" y="217"/>
                    </a:lnTo>
                    <a:lnTo>
                      <a:pt x="64" y="244"/>
                    </a:lnTo>
                    <a:lnTo>
                      <a:pt x="74" y="230"/>
                    </a:lnTo>
                    <a:lnTo>
                      <a:pt x="78" y="213"/>
                    </a:lnTo>
                    <a:lnTo>
                      <a:pt x="86" y="199"/>
                    </a:lnTo>
                    <a:lnTo>
                      <a:pt x="91" y="178"/>
                    </a:lnTo>
                    <a:lnTo>
                      <a:pt x="95" y="178"/>
                    </a:lnTo>
                    <a:lnTo>
                      <a:pt x="95" y="184"/>
                    </a:lnTo>
                    <a:lnTo>
                      <a:pt x="101" y="184"/>
                    </a:lnTo>
                    <a:lnTo>
                      <a:pt x="99" y="176"/>
                    </a:lnTo>
                    <a:lnTo>
                      <a:pt x="105" y="168"/>
                    </a:lnTo>
                    <a:lnTo>
                      <a:pt x="126" y="159"/>
                    </a:lnTo>
                    <a:lnTo>
                      <a:pt x="163" y="135"/>
                    </a:lnTo>
                    <a:lnTo>
                      <a:pt x="184" y="91"/>
                    </a:lnTo>
                    <a:lnTo>
                      <a:pt x="190" y="91"/>
                    </a:lnTo>
                    <a:lnTo>
                      <a:pt x="179" y="62"/>
                    </a:lnTo>
                    <a:lnTo>
                      <a:pt x="188" y="58"/>
                    </a:lnTo>
                    <a:lnTo>
                      <a:pt x="150" y="38"/>
                    </a:lnTo>
                    <a:lnTo>
                      <a:pt x="119" y="38"/>
                    </a:lnTo>
                    <a:lnTo>
                      <a:pt x="97" y="19"/>
                    </a:lnTo>
                    <a:lnTo>
                      <a:pt x="70" y="0"/>
                    </a:lnTo>
                    <a:lnTo>
                      <a:pt x="56" y="13"/>
                    </a:lnTo>
                    <a:lnTo>
                      <a:pt x="27" y="29"/>
                    </a:lnTo>
                    <a:lnTo>
                      <a:pt x="20" y="60"/>
                    </a:lnTo>
                    <a:lnTo>
                      <a:pt x="16" y="77"/>
                    </a:lnTo>
                    <a:lnTo>
                      <a:pt x="0" y="9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04" name="Freeform 122"/>
              <p:cNvSpPr>
                <a:spLocks/>
              </p:cNvSpPr>
              <p:nvPr/>
            </p:nvSpPr>
            <p:spPr bwMode="auto">
              <a:xfrm>
                <a:off x="1423" y="2517"/>
                <a:ext cx="3" cy="3"/>
              </a:xfrm>
              <a:custGeom>
                <a:avLst/>
                <a:gdLst>
                  <a:gd name="T0" fmla="*/ 0 w 8"/>
                  <a:gd name="T1" fmla="*/ 0 h 8"/>
                  <a:gd name="T2" fmla="*/ 0 w 8"/>
                  <a:gd name="T3" fmla="*/ 0 h 8"/>
                  <a:gd name="T4" fmla="*/ 0 w 8"/>
                  <a:gd name="T5" fmla="*/ 0 h 8"/>
                  <a:gd name="T6" fmla="*/ 0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8" y="2"/>
                    </a:moveTo>
                    <a:lnTo>
                      <a:pt x="2" y="8"/>
                    </a:lnTo>
                    <a:lnTo>
                      <a:pt x="0" y="0"/>
                    </a:lnTo>
                    <a:lnTo>
                      <a:pt x="8"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05" name="Freeform 123"/>
              <p:cNvSpPr>
                <a:spLocks/>
              </p:cNvSpPr>
              <p:nvPr/>
            </p:nvSpPr>
            <p:spPr bwMode="auto">
              <a:xfrm>
                <a:off x="1405" y="2464"/>
                <a:ext cx="207" cy="357"/>
              </a:xfrm>
              <a:custGeom>
                <a:avLst/>
                <a:gdLst>
                  <a:gd name="T0" fmla="*/ 0 w 440"/>
                  <a:gd name="T1" fmla="*/ 1 h 696"/>
                  <a:gd name="T2" fmla="*/ 0 w 440"/>
                  <a:gd name="T3" fmla="*/ 1 h 696"/>
                  <a:gd name="T4" fmla="*/ 0 w 440"/>
                  <a:gd name="T5" fmla="*/ 1 h 696"/>
                  <a:gd name="T6" fmla="*/ 0 w 440"/>
                  <a:gd name="T7" fmla="*/ 1 h 696"/>
                  <a:gd name="T8" fmla="*/ 0 w 440"/>
                  <a:gd name="T9" fmla="*/ 1 h 696"/>
                  <a:gd name="T10" fmla="*/ 0 w 440"/>
                  <a:gd name="T11" fmla="*/ 1 h 696"/>
                  <a:gd name="T12" fmla="*/ 0 w 440"/>
                  <a:gd name="T13" fmla="*/ 1 h 696"/>
                  <a:gd name="T14" fmla="*/ 0 w 440"/>
                  <a:gd name="T15" fmla="*/ 1 h 696"/>
                  <a:gd name="T16" fmla="*/ 0 w 440"/>
                  <a:gd name="T17" fmla="*/ 1 h 696"/>
                  <a:gd name="T18" fmla="*/ 0 w 440"/>
                  <a:gd name="T19" fmla="*/ 1 h 696"/>
                  <a:gd name="T20" fmla="*/ 0 w 440"/>
                  <a:gd name="T21" fmla="*/ 1 h 696"/>
                  <a:gd name="T22" fmla="*/ 0 w 440"/>
                  <a:gd name="T23" fmla="*/ 1 h 696"/>
                  <a:gd name="T24" fmla="*/ 0 w 440"/>
                  <a:gd name="T25" fmla="*/ 1 h 696"/>
                  <a:gd name="T26" fmla="*/ 0 w 440"/>
                  <a:gd name="T27" fmla="*/ 1 h 696"/>
                  <a:gd name="T28" fmla="*/ 0 w 440"/>
                  <a:gd name="T29" fmla="*/ 1 h 696"/>
                  <a:gd name="T30" fmla="*/ 0 w 440"/>
                  <a:gd name="T31" fmla="*/ 1 h 696"/>
                  <a:gd name="T32" fmla="*/ 0 w 440"/>
                  <a:gd name="T33" fmla="*/ 1 h 696"/>
                  <a:gd name="T34" fmla="*/ 0 w 440"/>
                  <a:gd name="T35" fmla="*/ 1 h 696"/>
                  <a:gd name="T36" fmla="*/ 0 w 440"/>
                  <a:gd name="T37" fmla="*/ 1 h 696"/>
                  <a:gd name="T38" fmla="*/ 0 w 440"/>
                  <a:gd name="T39" fmla="*/ 1 h 696"/>
                  <a:gd name="T40" fmla="*/ 0 w 440"/>
                  <a:gd name="T41" fmla="*/ 1 h 696"/>
                  <a:gd name="T42" fmla="*/ 0 w 440"/>
                  <a:gd name="T43" fmla="*/ 1 h 696"/>
                  <a:gd name="T44" fmla="*/ 0 w 440"/>
                  <a:gd name="T45" fmla="*/ 1 h 696"/>
                  <a:gd name="T46" fmla="*/ 0 w 440"/>
                  <a:gd name="T47" fmla="*/ 1 h 696"/>
                  <a:gd name="T48" fmla="*/ 0 w 440"/>
                  <a:gd name="T49" fmla="*/ 1 h 696"/>
                  <a:gd name="T50" fmla="*/ 0 w 440"/>
                  <a:gd name="T51" fmla="*/ 1 h 696"/>
                  <a:gd name="T52" fmla="*/ 0 w 440"/>
                  <a:gd name="T53" fmla="*/ 1 h 696"/>
                  <a:gd name="T54" fmla="*/ 0 w 440"/>
                  <a:gd name="T55" fmla="*/ 1 h 696"/>
                  <a:gd name="T56" fmla="*/ 0 w 440"/>
                  <a:gd name="T57" fmla="*/ 1 h 696"/>
                  <a:gd name="T58" fmla="*/ 0 w 440"/>
                  <a:gd name="T59" fmla="*/ 1 h 696"/>
                  <a:gd name="T60" fmla="*/ 0 w 440"/>
                  <a:gd name="T61" fmla="*/ 1 h 696"/>
                  <a:gd name="T62" fmla="*/ 0 w 440"/>
                  <a:gd name="T63" fmla="*/ 1 h 696"/>
                  <a:gd name="T64" fmla="*/ 0 w 440"/>
                  <a:gd name="T65" fmla="*/ 1 h 696"/>
                  <a:gd name="T66" fmla="*/ 0 w 440"/>
                  <a:gd name="T67" fmla="*/ 1 h 696"/>
                  <a:gd name="T68" fmla="*/ 0 w 440"/>
                  <a:gd name="T69" fmla="*/ 1 h 696"/>
                  <a:gd name="T70" fmla="*/ 0 w 440"/>
                  <a:gd name="T71" fmla="*/ 1 h 696"/>
                  <a:gd name="T72" fmla="*/ 0 w 440"/>
                  <a:gd name="T73" fmla="*/ 1 h 696"/>
                  <a:gd name="T74" fmla="*/ 0 w 440"/>
                  <a:gd name="T75" fmla="*/ 1 h 696"/>
                  <a:gd name="T76" fmla="*/ 0 w 440"/>
                  <a:gd name="T77" fmla="*/ 1 h 696"/>
                  <a:gd name="T78" fmla="*/ 0 w 440"/>
                  <a:gd name="T79" fmla="*/ 1 h 696"/>
                  <a:gd name="T80" fmla="*/ 0 w 440"/>
                  <a:gd name="T81" fmla="*/ 1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0" h="696">
                    <a:moveTo>
                      <a:pt x="432" y="529"/>
                    </a:moveTo>
                    <a:lnTo>
                      <a:pt x="426" y="551"/>
                    </a:lnTo>
                    <a:lnTo>
                      <a:pt x="424" y="582"/>
                    </a:lnTo>
                    <a:lnTo>
                      <a:pt x="430" y="613"/>
                    </a:lnTo>
                    <a:lnTo>
                      <a:pt x="440" y="617"/>
                    </a:lnTo>
                    <a:lnTo>
                      <a:pt x="426" y="649"/>
                    </a:lnTo>
                    <a:lnTo>
                      <a:pt x="426" y="665"/>
                    </a:lnTo>
                    <a:lnTo>
                      <a:pt x="416" y="679"/>
                    </a:lnTo>
                    <a:lnTo>
                      <a:pt x="405" y="696"/>
                    </a:lnTo>
                    <a:lnTo>
                      <a:pt x="399" y="696"/>
                    </a:lnTo>
                    <a:lnTo>
                      <a:pt x="376" y="679"/>
                    </a:lnTo>
                    <a:lnTo>
                      <a:pt x="362" y="661"/>
                    </a:lnTo>
                    <a:lnTo>
                      <a:pt x="333" y="644"/>
                    </a:lnTo>
                    <a:lnTo>
                      <a:pt x="304" y="626"/>
                    </a:lnTo>
                    <a:lnTo>
                      <a:pt x="275" y="611"/>
                    </a:lnTo>
                    <a:lnTo>
                      <a:pt x="246" y="593"/>
                    </a:lnTo>
                    <a:lnTo>
                      <a:pt x="217" y="564"/>
                    </a:lnTo>
                    <a:lnTo>
                      <a:pt x="188" y="537"/>
                    </a:lnTo>
                    <a:lnTo>
                      <a:pt x="190" y="518"/>
                    </a:lnTo>
                    <a:lnTo>
                      <a:pt x="166" y="475"/>
                    </a:lnTo>
                    <a:lnTo>
                      <a:pt x="145" y="434"/>
                    </a:lnTo>
                    <a:lnTo>
                      <a:pt x="130" y="407"/>
                    </a:lnTo>
                    <a:lnTo>
                      <a:pt x="114" y="382"/>
                    </a:lnTo>
                    <a:lnTo>
                      <a:pt x="99" y="353"/>
                    </a:lnTo>
                    <a:lnTo>
                      <a:pt x="85" y="326"/>
                    </a:lnTo>
                    <a:lnTo>
                      <a:pt x="71" y="297"/>
                    </a:lnTo>
                    <a:lnTo>
                      <a:pt x="56" y="269"/>
                    </a:lnTo>
                    <a:lnTo>
                      <a:pt x="33" y="250"/>
                    </a:lnTo>
                    <a:lnTo>
                      <a:pt x="9" y="231"/>
                    </a:lnTo>
                    <a:lnTo>
                      <a:pt x="11" y="221"/>
                    </a:lnTo>
                    <a:lnTo>
                      <a:pt x="0" y="171"/>
                    </a:lnTo>
                    <a:lnTo>
                      <a:pt x="15" y="149"/>
                    </a:lnTo>
                    <a:lnTo>
                      <a:pt x="31" y="126"/>
                    </a:lnTo>
                    <a:lnTo>
                      <a:pt x="35" y="149"/>
                    </a:lnTo>
                    <a:lnTo>
                      <a:pt x="27" y="165"/>
                    </a:lnTo>
                    <a:lnTo>
                      <a:pt x="38" y="161"/>
                    </a:lnTo>
                    <a:lnTo>
                      <a:pt x="75" y="188"/>
                    </a:lnTo>
                    <a:lnTo>
                      <a:pt x="85" y="174"/>
                    </a:lnTo>
                    <a:lnTo>
                      <a:pt x="89" y="157"/>
                    </a:lnTo>
                    <a:lnTo>
                      <a:pt x="97" y="143"/>
                    </a:lnTo>
                    <a:lnTo>
                      <a:pt x="102" y="122"/>
                    </a:lnTo>
                    <a:lnTo>
                      <a:pt x="106" y="122"/>
                    </a:lnTo>
                    <a:lnTo>
                      <a:pt x="106" y="128"/>
                    </a:lnTo>
                    <a:lnTo>
                      <a:pt x="112" y="128"/>
                    </a:lnTo>
                    <a:lnTo>
                      <a:pt x="110" y="120"/>
                    </a:lnTo>
                    <a:lnTo>
                      <a:pt x="116" y="112"/>
                    </a:lnTo>
                    <a:lnTo>
                      <a:pt x="137" y="103"/>
                    </a:lnTo>
                    <a:lnTo>
                      <a:pt x="174" y="79"/>
                    </a:lnTo>
                    <a:lnTo>
                      <a:pt x="195" y="35"/>
                    </a:lnTo>
                    <a:lnTo>
                      <a:pt x="201" y="35"/>
                    </a:lnTo>
                    <a:lnTo>
                      <a:pt x="190" y="6"/>
                    </a:lnTo>
                    <a:lnTo>
                      <a:pt x="199" y="2"/>
                    </a:lnTo>
                    <a:lnTo>
                      <a:pt x="201" y="0"/>
                    </a:lnTo>
                    <a:lnTo>
                      <a:pt x="221" y="17"/>
                    </a:lnTo>
                    <a:lnTo>
                      <a:pt x="238" y="37"/>
                    </a:lnTo>
                    <a:lnTo>
                      <a:pt x="265" y="66"/>
                    </a:lnTo>
                    <a:lnTo>
                      <a:pt x="271" y="83"/>
                    </a:lnTo>
                    <a:lnTo>
                      <a:pt x="312" y="85"/>
                    </a:lnTo>
                    <a:lnTo>
                      <a:pt x="339" y="85"/>
                    </a:lnTo>
                    <a:lnTo>
                      <a:pt x="372" y="97"/>
                    </a:lnTo>
                    <a:lnTo>
                      <a:pt x="358" y="143"/>
                    </a:lnTo>
                    <a:lnTo>
                      <a:pt x="380" y="159"/>
                    </a:lnTo>
                    <a:lnTo>
                      <a:pt x="368" y="157"/>
                    </a:lnTo>
                    <a:lnTo>
                      <a:pt x="341" y="165"/>
                    </a:lnTo>
                    <a:lnTo>
                      <a:pt x="314" y="178"/>
                    </a:lnTo>
                    <a:lnTo>
                      <a:pt x="287" y="190"/>
                    </a:lnTo>
                    <a:lnTo>
                      <a:pt x="279" y="219"/>
                    </a:lnTo>
                    <a:lnTo>
                      <a:pt x="269" y="248"/>
                    </a:lnTo>
                    <a:lnTo>
                      <a:pt x="252" y="279"/>
                    </a:lnTo>
                    <a:lnTo>
                      <a:pt x="267" y="308"/>
                    </a:lnTo>
                    <a:lnTo>
                      <a:pt x="283" y="337"/>
                    </a:lnTo>
                    <a:lnTo>
                      <a:pt x="281" y="353"/>
                    </a:lnTo>
                    <a:lnTo>
                      <a:pt x="294" y="357"/>
                    </a:lnTo>
                    <a:lnTo>
                      <a:pt x="314" y="372"/>
                    </a:lnTo>
                    <a:lnTo>
                      <a:pt x="341" y="378"/>
                    </a:lnTo>
                    <a:lnTo>
                      <a:pt x="364" y="361"/>
                    </a:lnTo>
                    <a:lnTo>
                      <a:pt x="366" y="390"/>
                    </a:lnTo>
                    <a:lnTo>
                      <a:pt x="368" y="417"/>
                    </a:lnTo>
                    <a:lnTo>
                      <a:pt x="403" y="415"/>
                    </a:lnTo>
                    <a:lnTo>
                      <a:pt x="420" y="444"/>
                    </a:lnTo>
                    <a:lnTo>
                      <a:pt x="438" y="473"/>
                    </a:lnTo>
                    <a:lnTo>
                      <a:pt x="432" y="483"/>
                    </a:lnTo>
                    <a:lnTo>
                      <a:pt x="432" y="52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06" name="Freeform 124"/>
              <p:cNvSpPr>
                <a:spLocks/>
              </p:cNvSpPr>
              <p:nvPr/>
            </p:nvSpPr>
            <p:spPr bwMode="auto">
              <a:xfrm>
                <a:off x="4734" y="1719"/>
                <a:ext cx="5" cy="6"/>
              </a:xfrm>
              <a:custGeom>
                <a:avLst/>
                <a:gdLst>
                  <a:gd name="T0" fmla="*/ 1 w 9"/>
                  <a:gd name="T1" fmla="*/ 1 h 12"/>
                  <a:gd name="T2" fmla="*/ 1 w 9"/>
                  <a:gd name="T3" fmla="*/ 0 h 12"/>
                  <a:gd name="T4" fmla="*/ 0 w 9"/>
                  <a:gd name="T5" fmla="*/ 1 h 12"/>
                  <a:gd name="T6" fmla="*/ 1 w 9"/>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10"/>
                    </a:moveTo>
                    <a:lnTo>
                      <a:pt x="2" y="0"/>
                    </a:lnTo>
                    <a:lnTo>
                      <a:pt x="0" y="12"/>
                    </a:lnTo>
                    <a:lnTo>
                      <a:pt x="9" y="1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07" name="Freeform 125"/>
              <p:cNvSpPr>
                <a:spLocks/>
              </p:cNvSpPr>
              <p:nvPr/>
            </p:nvSpPr>
            <p:spPr bwMode="auto">
              <a:xfrm>
                <a:off x="4657" y="1831"/>
                <a:ext cx="4" cy="3"/>
              </a:xfrm>
              <a:custGeom>
                <a:avLst/>
                <a:gdLst>
                  <a:gd name="T0" fmla="*/ 1 w 8"/>
                  <a:gd name="T1" fmla="*/ 0 h 6"/>
                  <a:gd name="T2" fmla="*/ 1 w 8"/>
                  <a:gd name="T3" fmla="*/ 1 h 6"/>
                  <a:gd name="T4" fmla="*/ 0 w 8"/>
                  <a:gd name="T5" fmla="*/ 1 h 6"/>
                  <a:gd name="T6" fmla="*/ 1 w 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6" y="0"/>
                    </a:moveTo>
                    <a:lnTo>
                      <a:pt x="8" y="6"/>
                    </a:lnTo>
                    <a:lnTo>
                      <a:pt x="0" y="6"/>
                    </a:lnTo>
                    <a:lnTo>
                      <a:pt x="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08" name="Freeform 126"/>
              <p:cNvSpPr>
                <a:spLocks/>
              </p:cNvSpPr>
              <p:nvPr/>
            </p:nvSpPr>
            <p:spPr bwMode="auto">
              <a:xfrm>
                <a:off x="3911" y="1457"/>
                <a:ext cx="467" cy="198"/>
              </a:xfrm>
              <a:custGeom>
                <a:avLst/>
                <a:gdLst>
                  <a:gd name="T0" fmla="*/ 0 w 993"/>
                  <a:gd name="T1" fmla="*/ 1 h 390"/>
                  <a:gd name="T2" fmla="*/ 0 w 993"/>
                  <a:gd name="T3" fmla="*/ 1 h 390"/>
                  <a:gd name="T4" fmla="*/ 0 w 993"/>
                  <a:gd name="T5" fmla="*/ 1 h 390"/>
                  <a:gd name="T6" fmla="*/ 0 w 993"/>
                  <a:gd name="T7" fmla="*/ 1 h 390"/>
                  <a:gd name="T8" fmla="*/ 0 w 993"/>
                  <a:gd name="T9" fmla="*/ 1 h 390"/>
                  <a:gd name="T10" fmla="*/ 0 w 993"/>
                  <a:gd name="T11" fmla="*/ 1 h 390"/>
                  <a:gd name="T12" fmla="*/ 0 w 993"/>
                  <a:gd name="T13" fmla="*/ 1 h 390"/>
                  <a:gd name="T14" fmla="*/ 0 w 993"/>
                  <a:gd name="T15" fmla="*/ 1 h 390"/>
                  <a:gd name="T16" fmla="*/ 0 w 993"/>
                  <a:gd name="T17" fmla="*/ 1 h 390"/>
                  <a:gd name="T18" fmla="*/ 0 w 993"/>
                  <a:gd name="T19" fmla="*/ 1 h 390"/>
                  <a:gd name="T20" fmla="*/ 0 w 993"/>
                  <a:gd name="T21" fmla="*/ 1 h 390"/>
                  <a:gd name="T22" fmla="*/ 0 w 993"/>
                  <a:gd name="T23" fmla="*/ 1 h 390"/>
                  <a:gd name="T24" fmla="*/ 0 w 993"/>
                  <a:gd name="T25" fmla="*/ 1 h 390"/>
                  <a:gd name="T26" fmla="*/ 0 w 993"/>
                  <a:gd name="T27" fmla="*/ 1 h 390"/>
                  <a:gd name="T28" fmla="*/ 0 w 993"/>
                  <a:gd name="T29" fmla="*/ 1 h 390"/>
                  <a:gd name="T30" fmla="*/ 0 w 993"/>
                  <a:gd name="T31" fmla="*/ 0 h 390"/>
                  <a:gd name="T32" fmla="*/ 0 w 993"/>
                  <a:gd name="T33" fmla="*/ 1 h 390"/>
                  <a:gd name="T34" fmla="*/ 0 w 993"/>
                  <a:gd name="T35" fmla="*/ 1 h 390"/>
                  <a:gd name="T36" fmla="*/ 0 w 993"/>
                  <a:gd name="T37" fmla="*/ 1 h 390"/>
                  <a:gd name="T38" fmla="*/ 0 w 993"/>
                  <a:gd name="T39" fmla="*/ 1 h 390"/>
                  <a:gd name="T40" fmla="*/ 0 w 993"/>
                  <a:gd name="T41" fmla="*/ 1 h 390"/>
                  <a:gd name="T42" fmla="*/ 0 w 993"/>
                  <a:gd name="T43" fmla="*/ 1 h 390"/>
                  <a:gd name="T44" fmla="*/ 0 w 993"/>
                  <a:gd name="T45" fmla="*/ 1 h 390"/>
                  <a:gd name="T46" fmla="*/ 0 w 993"/>
                  <a:gd name="T47" fmla="*/ 1 h 390"/>
                  <a:gd name="T48" fmla="*/ 0 w 993"/>
                  <a:gd name="T49" fmla="*/ 1 h 390"/>
                  <a:gd name="T50" fmla="*/ 0 w 993"/>
                  <a:gd name="T51" fmla="*/ 1 h 390"/>
                  <a:gd name="T52" fmla="*/ 0 w 993"/>
                  <a:gd name="T53" fmla="*/ 1 h 390"/>
                  <a:gd name="T54" fmla="*/ 0 w 993"/>
                  <a:gd name="T55" fmla="*/ 1 h 390"/>
                  <a:gd name="T56" fmla="*/ 0 w 993"/>
                  <a:gd name="T57" fmla="*/ 1 h 390"/>
                  <a:gd name="T58" fmla="*/ 0 w 993"/>
                  <a:gd name="T59" fmla="*/ 1 h 390"/>
                  <a:gd name="T60" fmla="*/ 0 w 993"/>
                  <a:gd name="T61" fmla="*/ 1 h 390"/>
                  <a:gd name="T62" fmla="*/ 0 w 993"/>
                  <a:gd name="T63" fmla="*/ 1 h 390"/>
                  <a:gd name="T64" fmla="*/ 0 w 993"/>
                  <a:gd name="T65" fmla="*/ 1 h 390"/>
                  <a:gd name="T66" fmla="*/ 0 w 993"/>
                  <a:gd name="T67" fmla="*/ 1 h 390"/>
                  <a:gd name="T68" fmla="*/ 0 w 993"/>
                  <a:gd name="T69" fmla="*/ 1 h 3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93" h="390">
                    <a:moveTo>
                      <a:pt x="622" y="380"/>
                    </a:moveTo>
                    <a:lnTo>
                      <a:pt x="586" y="372"/>
                    </a:lnTo>
                    <a:lnTo>
                      <a:pt x="547" y="365"/>
                    </a:lnTo>
                    <a:lnTo>
                      <a:pt x="535" y="355"/>
                    </a:lnTo>
                    <a:lnTo>
                      <a:pt x="493" y="353"/>
                    </a:lnTo>
                    <a:lnTo>
                      <a:pt x="450" y="351"/>
                    </a:lnTo>
                    <a:lnTo>
                      <a:pt x="407" y="347"/>
                    </a:lnTo>
                    <a:lnTo>
                      <a:pt x="365" y="345"/>
                    </a:lnTo>
                    <a:lnTo>
                      <a:pt x="338" y="316"/>
                    </a:lnTo>
                    <a:lnTo>
                      <a:pt x="310" y="287"/>
                    </a:lnTo>
                    <a:lnTo>
                      <a:pt x="266" y="273"/>
                    </a:lnTo>
                    <a:lnTo>
                      <a:pt x="223" y="260"/>
                    </a:lnTo>
                    <a:lnTo>
                      <a:pt x="186" y="254"/>
                    </a:lnTo>
                    <a:lnTo>
                      <a:pt x="151" y="248"/>
                    </a:lnTo>
                    <a:lnTo>
                      <a:pt x="140" y="217"/>
                    </a:lnTo>
                    <a:lnTo>
                      <a:pt x="128" y="188"/>
                    </a:lnTo>
                    <a:lnTo>
                      <a:pt x="84" y="155"/>
                    </a:lnTo>
                    <a:lnTo>
                      <a:pt x="60" y="151"/>
                    </a:lnTo>
                    <a:lnTo>
                      <a:pt x="16" y="124"/>
                    </a:lnTo>
                    <a:lnTo>
                      <a:pt x="4" y="111"/>
                    </a:lnTo>
                    <a:lnTo>
                      <a:pt x="0" y="105"/>
                    </a:lnTo>
                    <a:lnTo>
                      <a:pt x="16" y="93"/>
                    </a:lnTo>
                    <a:lnTo>
                      <a:pt x="43" y="82"/>
                    </a:lnTo>
                    <a:lnTo>
                      <a:pt x="72" y="64"/>
                    </a:lnTo>
                    <a:lnTo>
                      <a:pt x="101" y="47"/>
                    </a:lnTo>
                    <a:lnTo>
                      <a:pt x="163" y="54"/>
                    </a:lnTo>
                    <a:lnTo>
                      <a:pt x="173" y="66"/>
                    </a:lnTo>
                    <a:lnTo>
                      <a:pt x="217" y="74"/>
                    </a:lnTo>
                    <a:lnTo>
                      <a:pt x="262" y="82"/>
                    </a:lnTo>
                    <a:lnTo>
                      <a:pt x="285" y="64"/>
                    </a:lnTo>
                    <a:lnTo>
                      <a:pt x="256" y="39"/>
                    </a:lnTo>
                    <a:lnTo>
                      <a:pt x="264" y="0"/>
                    </a:lnTo>
                    <a:lnTo>
                      <a:pt x="314" y="12"/>
                    </a:lnTo>
                    <a:lnTo>
                      <a:pt x="367" y="23"/>
                    </a:lnTo>
                    <a:lnTo>
                      <a:pt x="388" y="45"/>
                    </a:lnTo>
                    <a:lnTo>
                      <a:pt x="434" y="68"/>
                    </a:lnTo>
                    <a:lnTo>
                      <a:pt x="485" y="58"/>
                    </a:lnTo>
                    <a:lnTo>
                      <a:pt x="526" y="66"/>
                    </a:lnTo>
                    <a:lnTo>
                      <a:pt x="568" y="76"/>
                    </a:lnTo>
                    <a:lnTo>
                      <a:pt x="584" y="89"/>
                    </a:lnTo>
                    <a:lnTo>
                      <a:pt x="646" y="105"/>
                    </a:lnTo>
                    <a:lnTo>
                      <a:pt x="681" y="99"/>
                    </a:lnTo>
                    <a:lnTo>
                      <a:pt x="716" y="91"/>
                    </a:lnTo>
                    <a:lnTo>
                      <a:pt x="748" y="66"/>
                    </a:lnTo>
                    <a:lnTo>
                      <a:pt x="805" y="78"/>
                    </a:lnTo>
                    <a:lnTo>
                      <a:pt x="834" y="82"/>
                    </a:lnTo>
                    <a:lnTo>
                      <a:pt x="838" y="111"/>
                    </a:lnTo>
                    <a:lnTo>
                      <a:pt x="842" y="140"/>
                    </a:lnTo>
                    <a:lnTo>
                      <a:pt x="834" y="142"/>
                    </a:lnTo>
                    <a:lnTo>
                      <a:pt x="859" y="157"/>
                    </a:lnTo>
                    <a:lnTo>
                      <a:pt x="890" y="155"/>
                    </a:lnTo>
                    <a:lnTo>
                      <a:pt x="902" y="163"/>
                    </a:lnTo>
                    <a:lnTo>
                      <a:pt x="917" y="147"/>
                    </a:lnTo>
                    <a:lnTo>
                      <a:pt x="983" y="182"/>
                    </a:lnTo>
                    <a:lnTo>
                      <a:pt x="993" y="202"/>
                    </a:lnTo>
                    <a:lnTo>
                      <a:pt x="940" y="200"/>
                    </a:lnTo>
                    <a:lnTo>
                      <a:pt x="905" y="217"/>
                    </a:lnTo>
                    <a:lnTo>
                      <a:pt x="900" y="242"/>
                    </a:lnTo>
                    <a:lnTo>
                      <a:pt x="869" y="252"/>
                    </a:lnTo>
                    <a:lnTo>
                      <a:pt x="840" y="268"/>
                    </a:lnTo>
                    <a:lnTo>
                      <a:pt x="795" y="256"/>
                    </a:lnTo>
                    <a:lnTo>
                      <a:pt x="801" y="291"/>
                    </a:lnTo>
                    <a:lnTo>
                      <a:pt x="820" y="310"/>
                    </a:lnTo>
                    <a:lnTo>
                      <a:pt x="793" y="334"/>
                    </a:lnTo>
                    <a:lnTo>
                      <a:pt x="766" y="357"/>
                    </a:lnTo>
                    <a:lnTo>
                      <a:pt x="729" y="359"/>
                    </a:lnTo>
                    <a:lnTo>
                      <a:pt x="692" y="363"/>
                    </a:lnTo>
                    <a:lnTo>
                      <a:pt x="669" y="376"/>
                    </a:lnTo>
                    <a:lnTo>
                      <a:pt x="648" y="390"/>
                    </a:lnTo>
                    <a:lnTo>
                      <a:pt x="622" y="38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09" name="Freeform 127"/>
              <p:cNvSpPr>
                <a:spLocks/>
              </p:cNvSpPr>
              <p:nvPr/>
            </p:nvSpPr>
            <p:spPr bwMode="auto">
              <a:xfrm>
                <a:off x="3257" y="1610"/>
                <a:ext cx="119" cy="47"/>
              </a:xfrm>
              <a:custGeom>
                <a:avLst/>
                <a:gdLst>
                  <a:gd name="T0" fmla="*/ 0 w 254"/>
                  <a:gd name="T1" fmla="*/ 0 h 95"/>
                  <a:gd name="T2" fmla="*/ 0 w 254"/>
                  <a:gd name="T3" fmla="*/ 0 h 95"/>
                  <a:gd name="T4" fmla="*/ 0 w 254"/>
                  <a:gd name="T5" fmla="*/ 0 h 95"/>
                  <a:gd name="T6" fmla="*/ 0 w 254"/>
                  <a:gd name="T7" fmla="*/ 0 h 95"/>
                  <a:gd name="T8" fmla="*/ 0 w 254"/>
                  <a:gd name="T9" fmla="*/ 0 h 95"/>
                  <a:gd name="T10" fmla="*/ 0 w 254"/>
                  <a:gd name="T11" fmla="*/ 0 h 95"/>
                  <a:gd name="T12" fmla="*/ 0 w 254"/>
                  <a:gd name="T13" fmla="*/ 0 h 95"/>
                  <a:gd name="T14" fmla="*/ 0 w 254"/>
                  <a:gd name="T15" fmla="*/ 0 h 95"/>
                  <a:gd name="T16" fmla="*/ 0 w 254"/>
                  <a:gd name="T17" fmla="*/ 0 h 95"/>
                  <a:gd name="T18" fmla="*/ 0 w 254"/>
                  <a:gd name="T19" fmla="*/ 0 h 95"/>
                  <a:gd name="T20" fmla="*/ 0 w 254"/>
                  <a:gd name="T21" fmla="*/ 0 h 95"/>
                  <a:gd name="T22" fmla="*/ 0 w 254"/>
                  <a:gd name="T23" fmla="*/ 0 h 95"/>
                  <a:gd name="T24" fmla="*/ 0 w 254"/>
                  <a:gd name="T25" fmla="*/ 0 h 95"/>
                  <a:gd name="T26" fmla="*/ 0 w 254"/>
                  <a:gd name="T27" fmla="*/ 0 h 95"/>
                  <a:gd name="T28" fmla="*/ 0 w 254"/>
                  <a:gd name="T29" fmla="*/ 0 h 95"/>
                  <a:gd name="T30" fmla="*/ 0 w 254"/>
                  <a:gd name="T31" fmla="*/ 0 h 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4" h="95">
                    <a:moveTo>
                      <a:pt x="51" y="33"/>
                    </a:moveTo>
                    <a:lnTo>
                      <a:pt x="0" y="2"/>
                    </a:lnTo>
                    <a:lnTo>
                      <a:pt x="2" y="0"/>
                    </a:lnTo>
                    <a:lnTo>
                      <a:pt x="37" y="2"/>
                    </a:lnTo>
                    <a:lnTo>
                      <a:pt x="70" y="4"/>
                    </a:lnTo>
                    <a:lnTo>
                      <a:pt x="116" y="23"/>
                    </a:lnTo>
                    <a:lnTo>
                      <a:pt x="163" y="40"/>
                    </a:lnTo>
                    <a:lnTo>
                      <a:pt x="208" y="58"/>
                    </a:lnTo>
                    <a:lnTo>
                      <a:pt x="254" y="77"/>
                    </a:lnTo>
                    <a:lnTo>
                      <a:pt x="244" y="95"/>
                    </a:lnTo>
                    <a:lnTo>
                      <a:pt x="213" y="91"/>
                    </a:lnTo>
                    <a:lnTo>
                      <a:pt x="169" y="91"/>
                    </a:lnTo>
                    <a:lnTo>
                      <a:pt x="124" y="89"/>
                    </a:lnTo>
                    <a:lnTo>
                      <a:pt x="84" y="93"/>
                    </a:lnTo>
                    <a:lnTo>
                      <a:pt x="82" y="64"/>
                    </a:lnTo>
                    <a:lnTo>
                      <a:pt x="51" y="3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10" name="Freeform 128"/>
              <p:cNvSpPr>
                <a:spLocks/>
              </p:cNvSpPr>
              <p:nvPr/>
            </p:nvSpPr>
            <p:spPr bwMode="auto">
              <a:xfrm>
                <a:off x="3712" y="1620"/>
                <a:ext cx="142" cy="78"/>
              </a:xfrm>
              <a:custGeom>
                <a:avLst/>
                <a:gdLst>
                  <a:gd name="T0" fmla="*/ 0 w 300"/>
                  <a:gd name="T1" fmla="*/ 1 h 153"/>
                  <a:gd name="T2" fmla="*/ 0 w 300"/>
                  <a:gd name="T3" fmla="*/ 1 h 153"/>
                  <a:gd name="T4" fmla="*/ 0 w 300"/>
                  <a:gd name="T5" fmla="*/ 1 h 153"/>
                  <a:gd name="T6" fmla="*/ 0 w 300"/>
                  <a:gd name="T7" fmla="*/ 1 h 153"/>
                  <a:gd name="T8" fmla="*/ 0 w 300"/>
                  <a:gd name="T9" fmla="*/ 1 h 153"/>
                  <a:gd name="T10" fmla="*/ 0 w 300"/>
                  <a:gd name="T11" fmla="*/ 1 h 153"/>
                  <a:gd name="T12" fmla="*/ 0 w 300"/>
                  <a:gd name="T13" fmla="*/ 1 h 153"/>
                  <a:gd name="T14" fmla="*/ 0 w 300"/>
                  <a:gd name="T15" fmla="*/ 1 h 153"/>
                  <a:gd name="T16" fmla="*/ 0 w 300"/>
                  <a:gd name="T17" fmla="*/ 1 h 153"/>
                  <a:gd name="T18" fmla="*/ 0 w 300"/>
                  <a:gd name="T19" fmla="*/ 1 h 153"/>
                  <a:gd name="T20" fmla="*/ 0 w 300"/>
                  <a:gd name="T21" fmla="*/ 1 h 153"/>
                  <a:gd name="T22" fmla="*/ 0 w 300"/>
                  <a:gd name="T23" fmla="*/ 0 h 153"/>
                  <a:gd name="T24" fmla="*/ 0 w 300"/>
                  <a:gd name="T25" fmla="*/ 1 h 153"/>
                  <a:gd name="T26" fmla="*/ 0 w 300"/>
                  <a:gd name="T27" fmla="*/ 1 h 153"/>
                  <a:gd name="T28" fmla="*/ 0 w 300"/>
                  <a:gd name="T29" fmla="*/ 1 h 153"/>
                  <a:gd name="T30" fmla="*/ 0 w 300"/>
                  <a:gd name="T31" fmla="*/ 1 h 153"/>
                  <a:gd name="T32" fmla="*/ 0 w 300"/>
                  <a:gd name="T33" fmla="*/ 1 h 153"/>
                  <a:gd name="T34" fmla="*/ 0 w 300"/>
                  <a:gd name="T35" fmla="*/ 1 h 153"/>
                  <a:gd name="T36" fmla="*/ 0 w 300"/>
                  <a:gd name="T37" fmla="*/ 1 h 153"/>
                  <a:gd name="T38" fmla="*/ 0 w 300"/>
                  <a:gd name="T39" fmla="*/ 1 h 153"/>
                  <a:gd name="T40" fmla="*/ 0 w 300"/>
                  <a:gd name="T41" fmla="*/ 1 h 153"/>
                  <a:gd name="T42" fmla="*/ 0 w 300"/>
                  <a:gd name="T43" fmla="*/ 1 h 153"/>
                  <a:gd name="T44" fmla="*/ 0 w 300"/>
                  <a:gd name="T45" fmla="*/ 1 h 153"/>
                  <a:gd name="T46" fmla="*/ 0 w 300"/>
                  <a:gd name="T47" fmla="*/ 1 h 153"/>
                  <a:gd name="T48" fmla="*/ 0 w 300"/>
                  <a:gd name="T49" fmla="*/ 1 h 153"/>
                  <a:gd name="T50" fmla="*/ 0 w 300"/>
                  <a:gd name="T51" fmla="*/ 1 h 153"/>
                  <a:gd name="T52" fmla="*/ 0 w 300"/>
                  <a:gd name="T53" fmla="*/ 1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 h="153">
                    <a:moveTo>
                      <a:pt x="98" y="89"/>
                    </a:moveTo>
                    <a:lnTo>
                      <a:pt x="65" y="68"/>
                    </a:lnTo>
                    <a:lnTo>
                      <a:pt x="23" y="64"/>
                    </a:lnTo>
                    <a:lnTo>
                      <a:pt x="0" y="37"/>
                    </a:lnTo>
                    <a:lnTo>
                      <a:pt x="19" y="19"/>
                    </a:lnTo>
                    <a:lnTo>
                      <a:pt x="52" y="23"/>
                    </a:lnTo>
                    <a:lnTo>
                      <a:pt x="85" y="29"/>
                    </a:lnTo>
                    <a:lnTo>
                      <a:pt x="100" y="8"/>
                    </a:lnTo>
                    <a:lnTo>
                      <a:pt x="129" y="10"/>
                    </a:lnTo>
                    <a:lnTo>
                      <a:pt x="172" y="10"/>
                    </a:lnTo>
                    <a:lnTo>
                      <a:pt x="213" y="6"/>
                    </a:lnTo>
                    <a:lnTo>
                      <a:pt x="254" y="0"/>
                    </a:lnTo>
                    <a:lnTo>
                      <a:pt x="292" y="25"/>
                    </a:lnTo>
                    <a:lnTo>
                      <a:pt x="300" y="43"/>
                    </a:lnTo>
                    <a:lnTo>
                      <a:pt x="277" y="62"/>
                    </a:lnTo>
                    <a:lnTo>
                      <a:pt x="254" y="81"/>
                    </a:lnTo>
                    <a:lnTo>
                      <a:pt x="221" y="89"/>
                    </a:lnTo>
                    <a:lnTo>
                      <a:pt x="199" y="114"/>
                    </a:lnTo>
                    <a:lnTo>
                      <a:pt x="182" y="111"/>
                    </a:lnTo>
                    <a:lnTo>
                      <a:pt x="166" y="111"/>
                    </a:lnTo>
                    <a:lnTo>
                      <a:pt x="145" y="124"/>
                    </a:lnTo>
                    <a:lnTo>
                      <a:pt x="133" y="153"/>
                    </a:lnTo>
                    <a:lnTo>
                      <a:pt x="79" y="145"/>
                    </a:lnTo>
                    <a:lnTo>
                      <a:pt x="25" y="140"/>
                    </a:lnTo>
                    <a:lnTo>
                      <a:pt x="23" y="114"/>
                    </a:lnTo>
                    <a:lnTo>
                      <a:pt x="62" y="103"/>
                    </a:lnTo>
                    <a:lnTo>
                      <a:pt x="98" y="8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11" name="Freeform 129"/>
              <p:cNvSpPr>
                <a:spLocks/>
              </p:cNvSpPr>
              <p:nvPr/>
            </p:nvSpPr>
            <p:spPr bwMode="auto">
              <a:xfrm>
                <a:off x="3449" y="1630"/>
                <a:ext cx="216" cy="148"/>
              </a:xfrm>
              <a:custGeom>
                <a:avLst/>
                <a:gdLst>
                  <a:gd name="T0" fmla="*/ 0 w 460"/>
                  <a:gd name="T1" fmla="*/ 1 h 287"/>
                  <a:gd name="T2" fmla="*/ 0 w 460"/>
                  <a:gd name="T3" fmla="*/ 1 h 287"/>
                  <a:gd name="T4" fmla="*/ 0 w 460"/>
                  <a:gd name="T5" fmla="*/ 1 h 287"/>
                  <a:gd name="T6" fmla="*/ 0 w 460"/>
                  <a:gd name="T7" fmla="*/ 1 h 287"/>
                  <a:gd name="T8" fmla="*/ 0 w 460"/>
                  <a:gd name="T9" fmla="*/ 1 h 287"/>
                  <a:gd name="T10" fmla="*/ 0 w 460"/>
                  <a:gd name="T11" fmla="*/ 1 h 287"/>
                  <a:gd name="T12" fmla="*/ 0 w 460"/>
                  <a:gd name="T13" fmla="*/ 1 h 287"/>
                  <a:gd name="T14" fmla="*/ 0 w 460"/>
                  <a:gd name="T15" fmla="*/ 1 h 287"/>
                  <a:gd name="T16" fmla="*/ 0 w 460"/>
                  <a:gd name="T17" fmla="*/ 1 h 287"/>
                  <a:gd name="T18" fmla="*/ 0 w 460"/>
                  <a:gd name="T19" fmla="*/ 1 h 287"/>
                  <a:gd name="T20" fmla="*/ 0 w 460"/>
                  <a:gd name="T21" fmla="*/ 1 h 287"/>
                  <a:gd name="T22" fmla="*/ 0 w 460"/>
                  <a:gd name="T23" fmla="*/ 1 h 287"/>
                  <a:gd name="T24" fmla="*/ 0 w 460"/>
                  <a:gd name="T25" fmla="*/ 1 h 287"/>
                  <a:gd name="T26" fmla="*/ 0 w 460"/>
                  <a:gd name="T27" fmla="*/ 1 h 287"/>
                  <a:gd name="T28" fmla="*/ 0 w 460"/>
                  <a:gd name="T29" fmla="*/ 1 h 287"/>
                  <a:gd name="T30" fmla="*/ 0 w 460"/>
                  <a:gd name="T31" fmla="*/ 1 h 287"/>
                  <a:gd name="T32" fmla="*/ 0 w 460"/>
                  <a:gd name="T33" fmla="*/ 1 h 287"/>
                  <a:gd name="T34" fmla="*/ 0 w 460"/>
                  <a:gd name="T35" fmla="*/ 1 h 287"/>
                  <a:gd name="T36" fmla="*/ 0 w 460"/>
                  <a:gd name="T37" fmla="*/ 1 h 287"/>
                  <a:gd name="T38" fmla="*/ 0 w 460"/>
                  <a:gd name="T39" fmla="*/ 1 h 287"/>
                  <a:gd name="T40" fmla="*/ 0 w 460"/>
                  <a:gd name="T41" fmla="*/ 1 h 287"/>
                  <a:gd name="T42" fmla="*/ 0 w 460"/>
                  <a:gd name="T43" fmla="*/ 1 h 287"/>
                  <a:gd name="T44" fmla="*/ 0 w 460"/>
                  <a:gd name="T45" fmla="*/ 1 h 287"/>
                  <a:gd name="T46" fmla="*/ 0 w 460"/>
                  <a:gd name="T47" fmla="*/ 1 h 287"/>
                  <a:gd name="T48" fmla="*/ 0 w 460"/>
                  <a:gd name="T49" fmla="*/ 1 h 287"/>
                  <a:gd name="T50" fmla="*/ 0 w 460"/>
                  <a:gd name="T51" fmla="*/ 1 h 287"/>
                  <a:gd name="T52" fmla="*/ 0 w 460"/>
                  <a:gd name="T53" fmla="*/ 1 h 287"/>
                  <a:gd name="T54" fmla="*/ 0 w 460"/>
                  <a:gd name="T55" fmla="*/ 1 h 287"/>
                  <a:gd name="T56" fmla="*/ 0 w 460"/>
                  <a:gd name="T57" fmla="*/ 1 h 287"/>
                  <a:gd name="T58" fmla="*/ 0 w 460"/>
                  <a:gd name="T59" fmla="*/ 1 h 287"/>
                  <a:gd name="T60" fmla="*/ 0 w 460"/>
                  <a:gd name="T61" fmla="*/ 1 h 287"/>
                  <a:gd name="T62" fmla="*/ 0 w 460"/>
                  <a:gd name="T63" fmla="*/ 1 h 287"/>
                  <a:gd name="T64" fmla="*/ 0 w 460"/>
                  <a:gd name="T65" fmla="*/ 1 h 287"/>
                  <a:gd name="T66" fmla="*/ 0 w 460"/>
                  <a:gd name="T67" fmla="*/ 1 h 287"/>
                  <a:gd name="T68" fmla="*/ 0 w 460"/>
                  <a:gd name="T69" fmla="*/ 1 h 287"/>
                  <a:gd name="T70" fmla="*/ 0 w 460"/>
                  <a:gd name="T71" fmla="*/ 1 h 287"/>
                  <a:gd name="T72" fmla="*/ 0 w 460"/>
                  <a:gd name="T73" fmla="*/ 1 h 287"/>
                  <a:gd name="T74" fmla="*/ 0 w 460"/>
                  <a:gd name="T75" fmla="*/ 0 h 287"/>
                  <a:gd name="T76" fmla="*/ 0 w 460"/>
                  <a:gd name="T77" fmla="*/ 0 h 287"/>
                  <a:gd name="T78" fmla="*/ 0 w 460"/>
                  <a:gd name="T79" fmla="*/ 1 h 287"/>
                  <a:gd name="T80" fmla="*/ 0 w 460"/>
                  <a:gd name="T81" fmla="*/ 1 h 287"/>
                  <a:gd name="T82" fmla="*/ 0 w 460"/>
                  <a:gd name="T83" fmla="*/ 1 h 287"/>
                  <a:gd name="T84" fmla="*/ 0 w 460"/>
                  <a:gd name="T85" fmla="*/ 1 h 287"/>
                  <a:gd name="T86" fmla="*/ 0 w 460"/>
                  <a:gd name="T87" fmla="*/ 1 h 287"/>
                  <a:gd name="T88" fmla="*/ 0 w 460"/>
                  <a:gd name="T89" fmla="*/ 1 h 287"/>
                  <a:gd name="T90" fmla="*/ 0 w 460"/>
                  <a:gd name="T91" fmla="*/ 0 h 287"/>
                  <a:gd name="T92" fmla="*/ 0 w 460"/>
                  <a:gd name="T93" fmla="*/ 1 h 287"/>
                  <a:gd name="T94" fmla="*/ 0 w 460"/>
                  <a:gd name="T95" fmla="*/ 1 h 287"/>
                  <a:gd name="T96" fmla="*/ 0 w 460"/>
                  <a:gd name="T97" fmla="*/ 1 h 287"/>
                  <a:gd name="T98" fmla="*/ 0 w 460"/>
                  <a:gd name="T99" fmla="*/ 1 h 287"/>
                  <a:gd name="T100" fmla="*/ 0 w 460"/>
                  <a:gd name="T101" fmla="*/ 1 h 287"/>
                  <a:gd name="T102" fmla="*/ 0 w 460"/>
                  <a:gd name="T103" fmla="*/ 1 h 287"/>
                  <a:gd name="T104" fmla="*/ 0 w 460"/>
                  <a:gd name="T105" fmla="*/ 1 h 287"/>
                  <a:gd name="T106" fmla="*/ 0 w 460"/>
                  <a:gd name="T107" fmla="*/ 1 h 287"/>
                  <a:gd name="T108" fmla="*/ 0 w 460"/>
                  <a:gd name="T109" fmla="*/ 1 h 2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0" h="287">
                    <a:moveTo>
                      <a:pt x="436" y="223"/>
                    </a:moveTo>
                    <a:lnTo>
                      <a:pt x="425" y="252"/>
                    </a:lnTo>
                    <a:lnTo>
                      <a:pt x="396" y="268"/>
                    </a:lnTo>
                    <a:lnTo>
                      <a:pt x="386" y="287"/>
                    </a:lnTo>
                    <a:lnTo>
                      <a:pt x="367" y="283"/>
                    </a:lnTo>
                    <a:lnTo>
                      <a:pt x="338" y="274"/>
                    </a:lnTo>
                    <a:lnTo>
                      <a:pt x="324" y="235"/>
                    </a:lnTo>
                    <a:lnTo>
                      <a:pt x="297" y="231"/>
                    </a:lnTo>
                    <a:lnTo>
                      <a:pt x="270" y="214"/>
                    </a:lnTo>
                    <a:lnTo>
                      <a:pt x="243" y="196"/>
                    </a:lnTo>
                    <a:lnTo>
                      <a:pt x="190" y="177"/>
                    </a:lnTo>
                    <a:lnTo>
                      <a:pt x="161" y="181"/>
                    </a:lnTo>
                    <a:lnTo>
                      <a:pt x="124" y="185"/>
                    </a:lnTo>
                    <a:lnTo>
                      <a:pt x="101" y="208"/>
                    </a:lnTo>
                    <a:lnTo>
                      <a:pt x="91" y="208"/>
                    </a:lnTo>
                    <a:lnTo>
                      <a:pt x="82" y="177"/>
                    </a:lnTo>
                    <a:lnTo>
                      <a:pt x="74" y="144"/>
                    </a:lnTo>
                    <a:lnTo>
                      <a:pt x="55" y="132"/>
                    </a:lnTo>
                    <a:lnTo>
                      <a:pt x="53" y="134"/>
                    </a:lnTo>
                    <a:lnTo>
                      <a:pt x="58" y="124"/>
                    </a:lnTo>
                    <a:lnTo>
                      <a:pt x="64" y="122"/>
                    </a:lnTo>
                    <a:lnTo>
                      <a:pt x="55" y="107"/>
                    </a:lnTo>
                    <a:lnTo>
                      <a:pt x="41" y="111"/>
                    </a:lnTo>
                    <a:lnTo>
                      <a:pt x="41" y="113"/>
                    </a:lnTo>
                    <a:lnTo>
                      <a:pt x="31" y="74"/>
                    </a:lnTo>
                    <a:lnTo>
                      <a:pt x="35" y="72"/>
                    </a:lnTo>
                    <a:lnTo>
                      <a:pt x="53" y="74"/>
                    </a:lnTo>
                    <a:lnTo>
                      <a:pt x="68" y="84"/>
                    </a:lnTo>
                    <a:lnTo>
                      <a:pt x="78" y="80"/>
                    </a:lnTo>
                    <a:lnTo>
                      <a:pt x="80" y="76"/>
                    </a:lnTo>
                    <a:lnTo>
                      <a:pt x="84" y="64"/>
                    </a:lnTo>
                    <a:lnTo>
                      <a:pt x="53" y="33"/>
                    </a:lnTo>
                    <a:lnTo>
                      <a:pt x="27" y="31"/>
                    </a:lnTo>
                    <a:lnTo>
                      <a:pt x="27" y="60"/>
                    </a:lnTo>
                    <a:lnTo>
                      <a:pt x="27" y="64"/>
                    </a:lnTo>
                    <a:lnTo>
                      <a:pt x="8" y="26"/>
                    </a:lnTo>
                    <a:lnTo>
                      <a:pt x="8" y="8"/>
                    </a:lnTo>
                    <a:lnTo>
                      <a:pt x="0" y="0"/>
                    </a:lnTo>
                    <a:lnTo>
                      <a:pt x="55" y="0"/>
                    </a:lnTo>
                    <a:lnTo>
                      <a:pt x="51" y="27"/>
                    </a:lnTo>
                    <a:lnTo>
                      <a:pt x="86" y="37"/>
                    </a:lnTo>
                    <a:lnTo>
                      <a:pt x="122" y="49"/>
                    </a:lnTo>
                    <a:lnTo>
                      <a:pt x="165" y="59"/>
                    </a:lnTo>
                    <a:lnTo>
                      <a:pt x="159" y="37"/>
                    </a:lnTo>
                    <a:lnTo>
                      <a:pt x="175" y="29"/>
                    </a:lnTo>
                    <a:lnTo>
                      <a:pt x="200" y="0"/>
                    </a:lnTo>
                    <a:lnTo>
                      <a:pt x="239" y="29"/>
                    </a:lnTo>
                    <a:lnTo>
                      <a:pt x="264" y="68"/>
                    </a:lnTo>
                    <a:lnTo>
                      <a:pt x="307" y="84"/>
                    </a:lnTo>
                    <a:lnTo>
                      <a:pt x="332" y="97"/>
                    </a:lnTo>
                    <a:lnTo>
                      <a:pt x="386" y="130"/>
                    </a:lnTo>
                    <a:lnTo>
                      <a:pt x="438" y="165"/>
                    </a:lnTo>
                    <a:lnTo>
                      <a:pt x="460" y="202"/>
                    </a:lnTo>
                    <a:lnTo>
                      <a:pt x="448" y="212"/>
                    </a:lnTo>
                    <a:lnTo>
                      <a:pt x="436" y="22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12" name="Freeform 130"/>
              <p:cNvSpPr>
                <a:spLocks/>
              </p:cNvSpPr>
              <p:nvPr/>
            </p:nvSpPr>
            <p:spPr bwMode="auto">
              <a:xfrm>
                <a:off x="3604" y="1717"/>
                <a:ext cx="200" cy="174"/>
              </a:xfrm>
              <a:custGeom>
                <a:avLst/>
                <a:gdLst>
                  <a:gd name="T0" fmla="*/ 0 w 422"/>
                  <a:gd name="T1" fmla="*/ 1 h 343"/>
                  <a:gd name="T2" fmla="*/ 0 w 422"/>
                  <a:gd name="T3" fmla="*/ 1 h 343"/>
                  <a:gd name="T4" fmla="*/ 0 w 422"/>
                  <a:gd name="T5" fmla="*/ 1 h 343"/>
                  <a:gd name="T6" fmla="*/ 0 w 422"/>
                  <a:gd name="T7" fmla="*/ 1 h 343"/>
                  <a:gd name="T8" fmla="*/ 0 w 422"/>
                  <a:gd name="T9" fmla="*/ 1 h 343"/>
                  <a:gd name="T10" fmla="*/ 0 w 422"/>
                  <a:gd name="T11" fmla="*/ 1 h 343"/>
                  <a:gd name="T12" fmla="*/ 0 w 422"/>
                  <a:gd name="T13" fmla="*/ 1 h 343"/>
                  <a:gd name="T14" fmla="*/ 0 w 422"/>
                  <a:gd name="T15" fmla="*/ 1 h 343"/>
                  <a:gd name="T16" fmla="*/ 0 w 422"/>
                  <a:gd name="T17" fmla="*/ 1 h 343"/>
                  <a:gd name="T18" fmla="*/ 0 w 422"/>
                  <a:gd name="T19" fmla="*/ 1 h 343"/>
                  <a:gd name="T20" fmla="*/ 0 w 422"/>
                  <a:gd name="T21" fmla="*/ 1 h 343"/>
                  <a:gd name="T22" fmla="*/ 0 w 422"/>
                  <a:gd name="T23" fmla="*/ 1 h 343"/>
                  <a:gd name="T24" fmla="*/ 0 w 422"/>
                  <a:gd name="T25" fmla="*/ 1 h 343"/>
                  <a:gd name="T26" fmla="*/ 0 w 422"/>
                  <a:gd name="T27" fmla="*/ 1 h 343"/>
                  <a:gd name="T28" fmla="*/ 0 w 422"/>
                  <a:gd name="T29" fmla="*/ 1 h 343"/>
                  <a:gd name="T30" fmla="*/ 0 w 422"/>
                  <a:gd name="T31" fmla="*/ 1 h 343"/>
                  <a:gd name="T32" fmla="*/ 0 w 422"/>
                  <a:gd name="T33" fmla="*/ 1 h 343"/>
                  <a:gd name="T34" fmla="*/ 0 w 422"/>
                  <a:gd name="T35" fmla="*/ 1 h 343"/>
                  <a:gd name="T36" fmla="*/ 0 w 422"/>
                  <a:gd name="T37" fmla="*/ 1 h 343"/>
                  <a:gd name="T38" fmla="*/ 0 w 422"/>
                  <a:gd name="T39" fmla="*/ 1 h 343"/>
                  <a:gd name="T40" fmla="*/ 0 w 422"/>
                  <a:gd name="T41" fmla="*/ 1 h 343"/>
                  <a:gd name="T42" fmla="*/ 0 w 422"/>
                  <a:gd name="T43" fmla="*/ 1 h 343"/>
                  <a:gd name="T44" fmla="*/ 0 w 422"/>
                  <a:gd name="T45" fmla="*/ 1 h 343"/>
                  <a:gd name="T46" fmla="*/ 0 w 422"/>
                  <a:gd name="T47" fmla="*/ 1 h 343"/>
                  <a:gd name="T48" fmla="*/ 0 w 422"/>
                  <a:gd name="T49" fmla="*/ 1 h 343"/>
                  <a:gd name="T50" fmla="*/ 0 w 422"/>
                  <a:gd name="T51" fmla="*/ 1 h 343"/>
                  <a:gd name="T52" fmla="*/ 0 w 422"/>
                  <a:gd name="T53" fmla="*/ 1 h 343"/>
                  <a:gd name="T54" fmla="*/ 0 w 422"/>
                  <a:gd name="T55" fmla="*/ 1 h 343"/>
                  <a:gd name="T56" fmla="*/ 0 w 422"/>
                  <a:gd name="T57" fmla="*/ 1 h 343"/>
                  <a:gd name="T58" fmla="*/ 0 w 422"/>
                  <a:gd name="T59" fmla="*/ 1 h 343"/>
                  <a:gd name="T60" fmla="*/ 0 w 422"/>
                  <a:gd name="T61" fmla="*/ 1 h 343"/>
                  <a:gd name="T62" fmla="*/ 0 w 422"/>
                  <a:gd name="T63" fmla="*/ 1 h 343"/>
                  <a:gd name="T64" fmla="*/ 0 w 422"/>
                  <a:gd name="T65" fmla="*/ 1 h 343"/>
                  <a:gd name="T66" fmla="*/ 0 w 422"/>
                  <a:gd name="T67" fmla="*/ 1 h 343"/>
                  <a:gd name="T68" fmla="*/ 0 w 422"/>
                  <a:gd name="T69" fmla="*/ 1 h 343"/>
                  <a:gd name="T70" fmla="*/ 0 w 422"/>
                  <a:gd name="T71" fmla="*/ 1 h 343"/>
                  <a:gd name="T72" fmla="*/ 0 w 422"/>
                  <a:gd name="T73" fmla="*/ 1 h 343"/>
                  <a:gd name="T74" fmla="*/ 0 w 422"/>
                  <a:gd name="T75" fmla="*/ 1 h 343"/>
                  <a:gd name="T76" fmla="*/ 0 w 422"/>
                  <a:gd name="T77" fmla="*/ 0 h 343"/>
                  <a:gd name="T78" fmla="*/ 0 w 422"/>
                  <a:gd name="T79" fmla="*/ 1 h 343"/>
                  <a:gd name="T80" fmla="*/ 0 w 422"/>
                  <a:gd name="T81" fmla="*/ 1 h 343"/>
                  <a:gd name="T82" fmla="*/ 0 w 422"/>
                  <a:gd name="T83" fmla="*/ 1 h 343"/>
                  <a:gd name="T84" fmla="*/ 0 w 422"/>
                  <a:gd name="T85" fmla="*/ 1 h 343"/>
                  <a:gd name="T86" fmla="*/ 0 w 422"/>
                  <a:gd name="T87" fmla="*/ 1 h 343"/>
                  <a:gd name="T88" fmla="*/ 0 w 422"/>
                  <a:gd name="T89" fmla="*/ 1 h 343"/>
                  <a:gd name="T90" fmla="*/ 0 w 422"/>
                  <a:gd name="T91" fmla="*/ 1 h 343"/>
                  <a:gd name="T92" fmla="*/ 0 w 422"/>
                  <a:gd name="T93" fmla="*/ 1 h 343"/>
                  <a:gd name="T94" fmla="*/ 0 w 422"/>
                  <a:gd name="T95" fmla="*/ 1 h 343"/>
                  <a:gd name="T96" fmla="*/ 0 w 422"/>
                  <a:gd name="T97" fmla="*/ 1 h 343"/>
                  <a:gd name="T98" fmla="*/ 0 w 422"/>
                  <a:gd name="T99" fmla="*/ 1 h 343"/>
                  <a:gd name="T100" fmla="*/ 0 w 422"/>
                  <a:gd name="T101" fmla="*/ 1 h 343"/>
                  <a:gd name="T102" fmla="*/ 0 w 422"/>
                  <a:gd name="T103" fmla="*/ 1 h 343"/>
                  <a:gd name="T104" fmla="*/ 0 w 422"/>
                  <a:gd name="T105" fmla="*/ 1 h 343"/>
                  <a:gd name="T106" fmla="*/ 0 w 422"/>
                  <a:gd name="T107" fmla="*/ 1 h 343"/>
                  <a:gd name="T108" fmla="*/ 0 w 422"/>
                  <a:gd name="T109" fmla="*/ 1 h 343"/>
                  <a:gd name="T110" fmla="*/ 0 w 422"/>
                  <a:gd name="T111" fmla="*/ 1 h 3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2" h="343">
                    <a:moveTo>
                      <a:pt x="4" y="149"/>
                    </a:moveTo>
                    <a:lnTo>
                      <a:pt x="0" y="155"/>
                    </a:lnTo>
                    <a:lnTo>
                      <a:pt x="0" y="175"/>
                    </a:lnTo>
                    <a:lnTo>
                      <a:pt x="13" y="184"/>
                    </a:lnTo>
                    <a:lnTo>
                      <a:pt x="10" y="192"/>
                    </a:lnTo>
                    <a:lnTo>
                      <a:pt x="17" y="225"/>
                    </a:lnTo>
                    <a:lnTo>
                      <a:pt x="23" y="256"/>
                    </a:lnTo>
                    <a:lnTo>
                      <a:pt x="54" y="268"/>
                    </a:lnTo>
                    <a:lnTo>
                      <a:pt x="62" y="281"/>
                    </a:lnTo>
                    <a:lnTo>
                      <a:pt x="39" y="326"/>
                    </a:lnTo>
                    <a:lnTo>
                      <a:pt x="66" y="334"/>
                    </a:lnTo>
                    <a:lnTo>
                      <a:pt x="93" y="343"/>
                    </a:lnTo>
                    <a:lnTo>
                      <a:pt x="141" y="341"/>
                    </a:lnTo>
                    <a:lnTo>
                      <a:pt x="176" y="334"/>
                    </a:lnTo>
                    <a:lnTo>
                      <a:pt x="211" y="326"/>
                    </a:lnTo>
                    <a:lnTo>
                      <a:pt x="211" y="308"/>
                    </a:lnTo>
                    <a:lnTo>
                      <a:pt x="217" y="279"/>
                    </a:lnTo>
                    <a:lnTo>
                      <a:pt x="248" y="266"/>
                    </a:lnTo>
                    <a:lnTo>
                      <a:pt x="256" y="256"/>
                    </a:lnTo>
                    <a:lnTo>
                      <a:pt x="287" y="258"/>
                    </a:lnTo>
                    <a:lnTo>
                      <a:pt x="291" y="215"/>
                    </a:lnTo>
                    <a:lnTo>
                      <a:pt x="316" y="194"/>
                    </a:lnTo>
                    <a:lnTo>
                      <a:pt x="296" y="173"/>
                    </a:lnTo>
                    <a:lnTo>
                      <a:pt x="325" y="171"/>
                    </a:lnTo>
                    <a:lnTo>
                      <a:pt x="331" y="153"/>
                    </a:lnTo>
                    <a:lnTo>
                      <a:pt x="339" y="126"/>
                    </a:lnTo>
                    <a:lnTo>
                      <a:pt x="322" y="93"/>
                    </a:lnTo>
                    <a:lnTo>
                      <a:pt x="339" y="70"/>
                    </a:lnTo>
                    <a:lnTo>
                      <a:pt x="376" y="62"/>
                    </a:lnTo>
                    <a:lnTo>
                      <a:pt x="415" y="52"/>
                    </a:lnTo>
                    <a:lnTo>
                      <a:pt x="413" y="45"/>
                    </a:lnTo>
                    <a:lnTo>
                      <a:pt x="422" y="45"/>
                    </a:lnTo>
                    <a:lnTo>
                      <a:pt x="395" y="43"/>
                    </a:lnTo>
                    <a:lnTo>
                      <a:pt x="386" y="41"/>
                    </a:lnTo>
                    <a:lnTo>
                      <a:pt x="362" y="43"/>
                    </a:lnTo>
                    <a:lnTo>
                      <a:pt x="322" y="62"/>
                    </a:lnTo>
                    <a:lnTo>
                      <a:pt x="310" y="18"/>
                    </a:lnTo>
                    <a:lnTo>
                      <a:pt x="300" y="18"/>
                    </a:lnTo>
                    <a:lnTo>
                      <a:pt x="293" y="0"/>
                    </a:lnTo>
                    <a:lnTo>
                      <a:pt x="277" y="6"/>
                    </a:lnTo>
                    <a:lnTo>
                      <a:pt x="273" y="29"/>
                    </a:lnTo>
                    <a:lnTo>
                      <a:pt x="248" y="41"/>
                    </a:lnTo>
                    <a:lnTo>
                      <a:pt x="242" y="49"/>
                    </a:lnTo>
                    <a:lnTo>
                      <a:pt x="221" y="49"/>
                    </a:lnTo>
                    <a:lnTo>
                      <a:pt x="203" y="52"/>
                    </a:lnTo>
                    <a:lnTo>
                      <a:pt x="194" y="45"/>
                    </a:lnTo>
                    <a:lnTo>
                      <a:pt x="163" y="39"/>
                    </a:lnTo>
                    <a:lnTo>
                      <a:pt x="132" y="35"/>
                    </a:lnTo>
                    <a:lnTo>
                      <a:pt x="120" y="45"/>
                    </a:lnTo>
                    <a:lnTo>
                      <a:pt x="108" y="56"/>
                    </a:lnTo>
                    <a:lnTo>
                      <a:pt x="97" y="85"/>
                    </a:lnTo>
                    <a:lnTo>
                      <a:pt x="68" y="101"/>
                    </a:lnTo>
                    <a:lnTo>
                      <a:pt x="58" y="120"/>
                    </a:lnTo>
                    <a:lnTo>
                      <a:pt x="39" y="116"/>
                    </a:lnTo>
                    <a:lnTo>
                      <a:pt x="10" y="107"/>
                    </a:lnTo>
                    <a:lnTo>
                      <a:pt x="4" y="14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13" name="Line 131"/>
              <p:cNvSpPr>
                <a:spLocks noChangeShapeType="1"/>
              </p:cNvSpPr>
              <p:nvPr/>
            </p:nvSpPr>
            <p:spPr bwMode="auto">
              <a:xfrm>
                <a:off x="3792" y="1746"/>
                <a:ext cx="5" cy="2"/>
              </a:xfrm>
              <a:prstGeom prst="line">
                <a:avLst/>
              </a:prstGeom>
              <a:grpFill/>
              <a:ln w="3175">
                <a:solidFill>
                  <a:schemeClr val="accent3">
                    <a:lumMod val="85000"/>
                  </a:schemeClr>
                </a:solidFill>
                <a:round/>
                <a:headEnd/>
                <a:tailEnd/>
              </a:ln>
            </p:spPr>
            <p:txBody>
              <a:bodyPr/>
              <a:lstStyle/>
              <a:p>
                <a:pPr>
                  <a:defRPr/>
                </a:pPr>
                <a:endParaRPr lang="es-ES"/>
              </a:p>
            </p:txBody>
          </p:sp>
          <p:sp>
            <p:nvSpPr>
              <p:cNvPr id="6514" name="Line 132"/>
              <p:cNvSpPr>
                <a:spLocks noChangeShapeType="1"/>
              </p:cNvSpPr>
              <p:nvPr/>
            </p:nvSpPr>
            <p:spPr bwMode="auto">
              <a:xfrm>
                <a:off x="3795" y="1747"/>
                <a:ext cx="2" cy="3"/>
              </a:xfrm>
              <a:prstGeom prst="line">
                <a:avLst/>
              </a:prstGeom>
              <a:grpFill/>
              <a:ln w="3175">
                <a:solidFill>
                  <a:schemeClr val="accent3">
                    <a:lumMod val="85000"/>
                  </a:schemeClr>
                </a:solidFill>
                <a:round/>
                <a:headEnd/>
                <a:tailEnd/>
              </a:ln>
            </p:spPr>
            <p:txBody>
              <a:bodyPr/>
              <a:lstStyle/>
              <a:p>
                <a:pPr>
                  <a:defRPr/>
                </a:pPr>
                <a:endParaRPr lang="es-ES"/>
              </a:p>
            </p:txBody>
          </p:sp>
          <p:sp>
            <p:nvSpPr>
              <p:cNvPr id="6515" name="Line 133"/>
              <p:cNvSpPr>
                <a:spLocks noChangeShapeType="1"/>
              </p:cNvSpPr>
              <p:nvPr/>
            </p:nvSpPr>
            <p:spPr bwMode="auto">
              <a:xfrm flipH="1">
                <a:off x="3792" y="1750"/>
                <a:ext cx="3" cy="3"/>
              </a:xfrm>
              <a:prstGeom prst="line">
                <a:avLst/>
              </a:prstGeom>
              <a:grpFill/>
              <a:ln w="3175">
                <a:solidFill>
                  <a:schemeClr val="accent3">
                    <a:lumMod val="85000"/>
                  </a:schemeClr>
                </a:solidFill>
                <a:round/>
                <a:headEnd/>
                <a:tailEnd/>
              </a:ln>
            </p:spPr>
            <p:txBody>
              <a:bodyPr/>
              <a:lstStyle/>
              <a:p>
                <a:pPr>
                  <a:defRPr/>
                </a:pPr>
                <a:endParaRPr lang="es-ES"/>
              </a:p>
            </p:txBody>
          </p:sp>
          <p:sp>
            <p:nvSpPr>
              <p:cNvPr id="6516" name="Line 134"/>
              <p:cNvSpPr>
                <a:spLocks noChangeShapeType="1"/>
              </p:cNvSpPr>
              <p:nvPr/>
            </p:nvSpPr>
            <p:spPr bwMode="auto">
              <a:xfrm flipH="1">
                <a:off x="3787" y="1751"/>
                <a:ext cx="5" cy="5"/>
              </a:xfrm>
              <a:prstGeom prst="line">
                <a:avLst/>
              </a:prstGeom>
              <a:grpFill/>
              <a:ln w="3175">
                <a:solidFill>
                  <a:schemeClr val="accent3">
                    <a:lumMod val="85000"/>
                  </a:schemeClr>
                </a:solidFill>
                <a:round/>
                <a:headEnd/>
                <a:tailEnd/>
              </a:ln>
            </p:spPr>
            <p:txBody>
              <a:bodyPr/>
              <a:lstStyle/>
              <a:p>
                <a:pPr>
                  <a:defRPr/>
                </a:pPr>
                <a:endParaRPr lang="es-ES"/>
              </a:p>
            </p:txBody>
          </p:sp>
          <p:sp>
            <p:nvSpPr>
              <p:cNvPr id="6517" name="Line 135"/>
              <p:cNvSpPr>
                <a:spLocks noChangeShapeType="1"/>
              </p:cNvSpPr>
              <p:nvPr/>
            </p:nvSpPr>
            <p:spPr bwMode="auto">
              <a:xfrm flipH="1">
                <a:off x="3784" y="1755"/>
                <a:ext cx="4" cy="3"/>
              </a:xfrm>
              <a:prstGeom prst="line">
                <a:avLst/>
              </a:prstGeom>
              <a:grpFill/>
              <a:ln w="3175">
                <a:solidFill>
                  <a:schemeClr val="accent3">
                    <a:lumMod val="85000"/>
                  </a:schemeClr>
                </a:solidFill>
                <a:round/>
                <a:headEnd/>
                <a:tailEnd/>
              </a:ln>
            </p:spPr>
            <p:txBody>
              <a:bodyPr/>
              <a:lstStyle/>
              <a:p>
                <a:pPr>
                  <a:defRPr/>
                </a:pPr>
                <a:endParaRPr lang="es-ES"/>
              </a:p>
            </p:txBody>
          </p:sp>
          <p:sp>
            <p:nvSpPr>
              <p:cNvPr id="6518" name="Line 136"/>
              <p:cNvSpPr>
                <a:spLocks noChangeShapeType="1"/>
              </p:cNvSpPr>
              <p:nvPr/>
            </p:nvSpPr>
            <p:spPr bwMode="auto">
              <a:xfrm flipH="1">
                <a:off x="3781" y="1757"/>
                <a:ext cx="4" cy="6"/>
              </a:xfrm>
              <a:prstGeom prst="line">
                <a:avLst/>
              </a:prstGeom>
              <a:grpFill/>
              <a:ln w="3175">
                <a:solidFill>
                  <a:schemeClr val="accent3">
                    <a:lumMod val="85000"/>
                  </a:schemeClr>
                </a:solidFill>
                <a:round/>
                <a:headEnd/>
                <a:tailEnd/>
              </a:ln>
            </p:spPr>
            <p:txBody>
              <a:bodyPr/>
              <a:lstStyle/>
              <a:p>
                <a:pPr>
                  <a:defRPr/>
                </a:pPr>
                <a:endParaRPr lang="es-ES"/>
              </a:p>
            </p:txBody>
          </p:sp>
          <p:sp>
            <p:nvSpPr>
              <p:cNvPr id="6519" name="Line 137"/>
              <p:cNvSpPr>
                <a:spLocks noChangeShapeType="1"/>
              </p:cNvSpPr>
              <p:nvPr/>
            </p:nvSpPr>
            <p:spPr bwMode="auto">
              <a:xfrm flipH="1">
                <a:off x="3781" y="1762"/>
                <a:ext cx="2" cy="7"/>
              </a:xfrm>
              <a:prstGeom prst="line">
                <a:avLst/>
              </a:prstGeom>
              <a:grpFill/>
              <a:ln w="3175">
                <a:solidFill>
                  <a:schemeClr val="accent3">
                    <a:lumMod val="85000"/>
                  </a:schemeClr>
                </a:solidFill>
                <a:round/>
                <a:headEnd/>
                <a:tailEnd/>
              </a:ln>
            </p:spPr>
            <p:txBody>
              <a:bodyPr/>
              <a:lstStyle/>
              <a:p>
                <a:pPr>
                  <a:defRPr/>
                </a:pPr>
                <a:endParaRPr lang="es-ES"/>
              </a:p>
            </p:txBody>
          </p:sp>
          <p:sp>
            <p:nvSpPr>
              <p:cNvPr id="6520" name="Line 138"/>
              <p:cNvSpPr>
                <a:spLocks noChangeShapeType="1"/>
              </p:cNvSpPr>
              <p:nvPr/>
            </p:nvSpPr>
            <p:spPr bwMode="auto">
              <a:xfrm>
                <a:off x="3781" y="1768"/>
                <a:ext cx="2" cy="6"/>
              </a:xfrm>
              <a:prstGeom prst="line">
                <a:avLst/>
              </a:prstGeom>
              <a:grpFill/>
              <a:ln w="3175">
                <a:solidFill>
                  <a:schemeClr val="accent3">
                    <a:lumMod val="85000"/>
                  </a:schemeClr>
                </a:solidFill>
                <a:round/>
                <a:headEnd/>
                <a:tailEnd/>
              </a:ln>
            </p:spPr>
            <p:txBody>
              <a:bodyPr/>
              <a:lstStyle/>
              <a:p>
                <a:pPr>
                  <a:defRPr/>
                </a:pPr>
                <a:endParaRPr lang="es-ES"/>
              </a:p>
            </p:txBody>
          </p:sp>
          <p:sp>
            <p:nvSpPr>
              <p:cNvPr id="6521" name="Line 139"/>
              <p:cNvSpPr>
                <a:spLocks noChangeShapeType="1"/>
              </p:cNvSpPr>
              <p:nvPr/>
            </p:nvSpPr>
            <p:spPr bwMode="auto">
              <a:xfrm>
                <a:off x="3791" y="1790"/>
                <a:ext cx="1" cy="1"/>
              </a:xfrm>
              <a:prstGeom prst="line">
                <a:avLst/>
              </a:prstGeom>
              <a:grpFill/>
              <a:ln w="3175">
                <a:solidFill>
                  <a:schemeClr val="accent3">
                    <a:lumMod val="85000"/>
                  </a:schemeClr>
                </a:solidFill>
                <a:round/>
                <a:headEnd/>
                <a:tailEnd/>
              </a:ln>
            </p:spPr>
            <p:txBody>
              <a:bodyPr/>
              <a:lstStyle/>
              <a:p>
                <a:pPr>
                  <a:defRPr/>
                </a:pPr>
                <a:endParaRPr lang="es-ES"/>
              </a:p>
            </p:txBody>
          </p:sp>
          <p:sp>
            <p:nvSpPr>
              <p:cNvPr id="6522" name="Line 140"/>
              <p:cNvSpPr>
                <a:spLocks noChangeShapeType="1"/>
              </p:cNvSpPr>
              <p:nvPr/>
            </p:nvSpPr>
            <p:spPr bwMode="auto">
              <a:xfrm>
                <a:off x="3791" y="1789"/>
                <a:ext cx="1" cy="9"/>
              </a:xfrm>
              <a:prstGeom prst="line">
                <a:avLst/>
              </a:prstGeom>
              <a:grpFill/>
              <a:ln w="3175">
                <a:solidFill>
                  <a:schemeClr val="accent3">
                    <a:lumMod val="85000"/>
                  </a:schemeClr>
                </a:solidFill>
                <a:round/>
                <a:headEnd/>
                <a:tailEnd/>
              </a:ln>
            </p:spPr>
            <p:txBody>
              <a:bodyPr/>
              <a:lstStyle/>
              <a:p>
                <a:pPr>
                  <a:defRPr/>
                </a:pPr>
                <a:endParaRPr lang="es-ES"/>
              </a:p>
            </p:txBody>
          </p:sp>
          <p:sp>
            <p:nvSpPr>
              <p:cNvPr id="6523" name="Line 141"/>
              <p:cNvSpPr>
                <a:spLocks noChangeShapeType="1"/>
              </p:cNvSpPr>
              <p:nvPr/>
            </p:nvSpPr>
            <p:spPr bwMode="auto">
              <a:xfrm>
                <a:off x="3792" y="1797"/>
                <a:ext cx="6" cy="8"/>
              </a:xfrm>
              <a:prstGeom prst="line">
                <a:avLst/>
              </a:prstGeom>
              <a:grpFill/>
              <a:ln w="3175">
                <a:solidFill>
                  <a:schemeClr val="accent3">
                    <a:lumMod val="85000"/>
                  </a:schemeClr>
                </a:solidFill>
                <a:round/>
                <a:headEnd/>
                <a:tailEnd/>
              </a:ln>
            </p:spPr>
            <p:txBody>
              <a:bodyPr/>
              <a:lstStyle/>
              <a:p>
                <a:pPr>
                  <a:defRPr/>
                </a:pPr>
                <a:endParaRPr lang="es-ES"/>
              </a:p>
            </p:txBody>
          </p:sp>
          <p:sp>
            <p:nvSpPr>
              <p:cNvPr id="6524" name="Line 142"/>
              <p:cNvSpPr>
                <a:spLocks noChangeShapeType="1"/>
              </p:cNvSpPr>
              <p:nvPr/>
            </p:nvSpPr>
            <p:spPr bwMode="auto">
              <a:xfrm>
                <a:off x="3797" y="1804"/>
                <a:ext cx="8" cy="2"/>
              </a:xfrm>
              <a:prstGeom prst="line">
                <a:avLst/>
              </a:prstGeom>
              <a:grpFill/>
              <a:ln w="3175">
                <a:solidFill>
                  <a:schemeClr val="accent3">
                    <a:lumMod val="85000"/>
                  </a:schemeClr>
                </a:solidFill>
                <a:round/>
                <a:headEnd/>
                <a:tailEnd/>
              </a:ln>
            </p:spPr>
            <p:txBody>
              <a:bodyPr/>
              <a:lstStyle/>
              <a:p>
                <a:pPr>
                  <a:defRPr/>
                </a:pPr>
                <a:endParaRPr lang="es-ES"/>
              </a:p>
            </p:txBody>
          </p:sp>
          <p:sp>
            <p:nvSpPr>
              <p:cNvPr id="6525" name="Line 143"/>
              <p:cNvSpPr>
                <a:spLocks noChangeShapeType="1"/>
              </p:cNvSpPr>
              <p:nvPr/>
            </p:nvSpPr>
            <p:spPr bwMode="auto">
              <a:xfrm>
                <a:off x="3804" y="1806"/>
                <a:ext cx="1" cy="8"/>
              </a:xfrm>
              <a:prstGeom prst="line">
                <a:avLst/>
              </a:prstGeom>
              <a:grpFill/>
              <a:ln w="3175">
                <a:solidFill>
                  <a:schemeClr val="accent3">
                    <a:lumMod val="85000"/>
                  </a:schemeClr>
                </a:solidFill>
                <a:round/>
                <a:headEnd/>
                <a:tailEnd/>
              </a:ln>
            </p:spPr>
            <p:txBody>
              <a:bodyPr/>
              <a:lstStyle/>
              <a:p>
                <a:pPr>
                  <a:defRPr/>
                </a:pPr>
                <a:endParaRPr lang="es-ES"/>
              </a:p>
            </p:txBody>
          </p:sp>
          <p:sp>
            <p:nvSpPr>
              <p:cNvPr id="6526" name="Line 144"/>
              <p:cNvSpPr>
                <a:spLocks noChangeShapeType="1"/>
              </p:cNvSpPr>
              <p:nvPr/>
            </p:nvSpPr>
            <p:spPr bwMode="auto">
              <a:xfrm>
                <a:off x="3804" y="1813"/>
                <a:ext cx="1" cy="5"/>
              </a:xfrm>
              <a:prstGeom prst="line">
                <a:avLst/>
              </a:prstGeom>
              <a:grpFill/>
              <a:ln w="3175">
                <a:solidFill>
                  <a:schemeClr val="accent3">
                    <a:lumMod val="85000"/>
                  </a:schemeClr>
                </a:solidFill>
                <a:round/>
                <a:headEnd/>
                <a:tailEnd/>
              </a:ln>
            </p:spPr>
            <p:txBody>
              <a:bodyPr/>
              <a:lstStyle/>
              <a:p>
                <a:pPr>
                  <a:defRPr/>
                </a:pPr>
                <a:endParaRPr lang="es-ES"/>
              </a:p>
            </p:txBody>
          </p:sp>
          <p:sp>
            <p:nvSpPr>
              <p:cNvPr id="6527" name="Line 145"/>
              <p:cNvSpPr>
                <a:spLocks noChangeShapeType="1"/>
              </p:cNvSpPr>
              <p:nvPr/>
            </p:nvSpPr>
            <p:spPr bwMode="auto">
              <a:xfrm>
                <a:off x="3805" y="1817"/>
                <a:ext cx="2" cy="2"/>
              </a:xfrm>
              <a:prstGeom prst="line">
                <a:avLst/>
              </a:prstGeom>
              <a:grpFill/>
              <a:ln w="3175">
                <a:solidFill>
                  <a:schemeClr val="accent3">
                    <a:lumMod val="85000"/>
                  </a:schemeClr>
                </a:solidFill>
                <a:round/>
                <a:headEnd/>
                <a:tailEnd/>
              </a:ln>
            </p:spPr>
            <p:txBody>
              <a:bodyPr/>
              <a:lstStyle/>
              <a:p>
                <a:pPr>
                  <a:defRPr/>
                </a:pPr>
                <a:endParaRPr lang="es-ES"/>
              </a:p>
            </p:txBody>
          </p:sp>
          <p:sp>
            <p:nvSpPr>
              <p:cNvPr id="6528" name="Line 146"/>
              <p:cNvSpPr>
                <a:spLocks noChangeShapeType="1"/>
              </p:cNvSpPr>
              <p:nvPr/>
            </p:nvSpPr>
            <p:spPr bwMode="auto">
              <a:xfrm flipV="1">
                <a:off x="3881" y="1797"/>
                <a:ext cx="9" cy="6"/>
              </a:xfrm>
              <a:prstGeom prst="line">
                <a:avLst/>
              </a:prstGeom>
              <a:grpFill/>
              <a:ln w="3175">
                <a:solidFill>
                  <a:schemeClr val="accent3">
                    <a:lumMod val="85000"/>
                  </a:schemeClr>
                </a:solidFill>
                <a:round/>
                <a:headEnd/>
                <a:tailEnd/>
              </a:ln>
            </p:spPr>
            <p:txBody>
              <a:bodyPr/>
              <a:lstStyle/>
              <a:p>
                <a:pPr>
                  <a:defRPr/>
                </a:pPr>
                <a:endParaRPr lang="es-ES"/>
              </a:p>
            </p:txBody>
          </p:sp>
          <p:sp>
            <p:nvSpPr>
              <p:cNvPr id="6529" name="Line 147"/>
              <p:cNvSpPr>
                <a:spLocks noChangeShapeType="1"/>
              </p:cNvSpPr>
              <p:nvPr/>
            </p:nvSpPr>
            <p:spPr bwMode="auto">
              <a:xfrm flipV="1">
                <a:off x="3888" y="1789"/>
                <a:ext cx="3" cy="9"/>
              </a:xfrm>
              <a:prstGeom prst="line">
                <a:avLst/>
              </a:prstGeom>
              <a:grpFill/>
              <a:ln w="3175">
                <a:solidFill>
                  <a:schemeClr val="accent3">
                    <a:lumMod val="85000"/>
                  </a:schemeClr>
                </a:solidFill>
                <a:round/>
                <a:headEnd/>
                <a:tailEnd/>
              </a:ln>
            </p:spPr>
            <p:txBody>
              <a:bodyPr/>
              <a:lstStyle/>
              <a:p>
                <a:pPr>
                  <a:defRPr/>
                </a:pPr>
                <a:endParaRPr lang="es-ES"/>
              </a:p>
            </p:txBody>
          </p:sp>
          <p:sp>
            <p:nvSpPr>
              <p:cNvPr id="6530" name="Line 148"/>
              <p:cNvSpPr>
                <a:spLocks noChangeShapeType="1"/>
              </p:cNvSpPr>
              <p:nvPr/>
            </p:nvSpPr>
            <p:spPr bwMode="auto">
              <a:xfrm flipV="1">
                <a:off x="3891" y="1771"/>
                <a:ext cx="2" cy="18"/>
              </a:xfrm>
              <a:prstGeom prst="line">
                <a:avLst/>
              </a:prstGeom>
              <a:grpFill/>
              <a:ln w="3175">
                <a:solidFill>
                  <a:schemeClr val="accent3">
                    <a:lumMod val="85000"/>
                  </a:schemeClr>
                </a:solidFill>
                <a:round/>
                <a:headEnd/>
                <a:tailEnd/>
              </a:ln>
            </p:spPr>
            <p:txBody>
              <a:bodyPr/>
              <a:lstStyle/>
              <a:p>
                <a:pPr>
                  <a:defRPr/>
                </a:pPr>
                <a:endParaRPr lang="es-ES"/>
              </a:p>
            </p:txBody>
          </p:sp>
          <p:sp>
            <p:nvSpPr>
              <p:cNvPr id="6531" name="Line 149"/>
              <p:cNvSpPr>
                <a:spLocks noChangeShapeType="1"/>
              </p:cNvSpPr>
              <p:nvPr/>
            </p:nvSpPr>
            <p:spPr bwMode="auto">
              <a:xfrm flipH="1" flipV="1">
                <a:off x="3890" y="1771"/>
                <a:ext cx="3" cy="1"/>
              </a:xfrm>
              <a:prstGeom prst="line">
                <a:avLst/>
              </a:prstGeom>
              <a:grpFill/>
              <a:ln w="3175">
                <a:solidFill>
                  <a:schemeClr val="accent3">
                    <a:lumMod val="85000"/>
                  </a:schemeClr>
                </a:solidFill>
                <a:round/>
                <a:headEnd/>
                <a:tailEnd/>
              </a:ln>
            </p:spPr>
            <p:txBody>
              <a:bodyPr/>
              <a:lstStyle/>
              <a:p>
                <a:pPr>
                  <a:defRPr/>
                </a:pPr>
                <a:endParaRPr lang="es-ES"/>
              </a:p>
            </p:txBody>
          </p:sp>
          <p:sp>
            <p:nvSpPr>
              <p:cNvPr id="6532" name="Line 150"/>
              <p:cNvSpPr>
                <a:spLocks noChangeShapeType="1"/>
              </p:cNvSpPr>
              <p:nvPr/>
            </p:nvSpPr>
            <p:spPr bwMode="auto">
              <a:xfrm flipH="1" flipV="1">
                <a:off x="3866" y="1764"/>
                <a:ext cx="5" cy="1"/>
              </a:xfrm>
              <a:prstGeom prst="line">
                <a:avLst/>
              </a:prstGeom>
              <a:grpFill/>
              <a:ln w="3175">
                <a:solidFill>
                  <a:schemeClr val="accent3">
                    <a:lumMod val="85000"/>
                  </a:schemeClr>
                </a:solidFill>
                <a:round/>
                <a:headEnd/>
                <a:tailEnd/>
              </a:ln>
            </p:spPr>
            <p:txBody>
              <a:bodyPr/>
              <a:lstStyle/>
              <a:p>
                <a:pPr>
                  <a:defRPr/>
                </a:pPr>
                <a:endParaRPr lang="es-ES"/>
              </a:p>
            </p:txBody>
          </p:sp>
          <p:sp>
            <p:nvSpPr>
              <p:cNvPr id="6533" name="Line 151"/>
              <p:cNvSpPr>
                <a:spLocks noChangeShapeType="1"/>
              </p:cNvSpPr>
              <p:nvPr/>
            </p:nvSpPr>
            <p:spPr bwMode="auto">
              <a:xfrm flipH="1">
                <a:off x="3854" y="1764"/>
                <a:ext cx="14" cy="10"/>
              </a:xfrm>
              <a:prstGeom prst="line">
                <a:avLst/>
              </a:prstGeom>
              <a:grpFill/>
              <a:ln w="3175">
                <a:solidFill>
                  <a:schemeClr val="accent3">
                    <a:lumMod val="85000"/>
                  </a:schemeClr>
                </a:solidFill>
                <a:round/>
                <a:headEnd/>
                <a:tailEnd/>
              </a:ln>
            </p:spPr>
            <p:txBody>
              <a:bodyPr/>
              <a:lstStyle/>
              <a:p>
                <a:pPr>
                  <a:defRPr/>
                </a:pPr>
                <a:endParaRPr lang="es-ES"/>
              </a:p>
            </p:txBody>
          </p:sp>
          <p:sp>
            <p:nvSpPr>
              <p:cNvPr id="6534" name="Freeform 152"/>
              <p:cNvSpPr>
                <a:spLocks/>
              </p:cNvSpPr>
              <p:nvPr/>
            </p:nvSpPr>
            <p:spPr bwMode="auto">
              <a:xfrm>
                <a:off x="3223" y="1789"/>
                <a:ext cx="19" cy="30"/>
              </a:xfrm>
              <a:custGeom>
                <a:avLst/>
                <a:gdLst>
                  <a:gd name="T0" fmla="*/ 0 w 41"/>
                  <a:gd name="T1" fmla="*/ 1 h 58"/>
                  <a:gd name="T2" fmla="*/ 0 w 41"/>
                  <a:gd name="T3" fmla="*/ 1 h 58"/>
                  <a:gd name="T4" fmla="*/ 0 w 41"/>
                  <a:gd name="T5" fmla="*/ 1 h 58"/>
                  <a:gd name="T6" fmla="*/ 0 w 41"/>
                  <a:gd name="T7" fmla="*/ 1 h 58"/>
                  <a:gd name="T8" fmla="*/ 0 w 41"/>
                  <a:gd name="T9" fmla="*/ 0 h 58"/>
                  <a:gd name="T10" fmla="*/ 0 w 41"/>
                  <a:gd name="T11" fmla="*/ 1 h 58"/>
                  <a:gd name="T12" fmla="*/ 0 w 41"/>
                  <a:gd name="T13" fmla="*/ 1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8">
                    <a:moveTo>
                      <a:pt x="35" y="31"/>
                    </a:moveTo>
                    <a:lnTo>
                      <a:pt x="16" y="52"/>
                    </a:lnTo>
                    <a:lnTo>
                      <a:pt x="0" y="58"/>
                    </a:lnTo>
                    <a:lnTo>
                      <a:pt x="10" y="29"/>
                    </a:lnTo>
                    <a:lnTo>
                      <a:pt x="22" y="0"/>
                    </a:lnTo>
                    <a:lnTo>
                      <a:pt x="41" y="7"/>
                    </a:lnTo>
                    <a:lnTo>
                      <a:pt x="35" y="3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35" name="Freeform 153"/>
              <p:cNvSpPr>
                <a:spLocks/>
              </p:cNvSpPr>
              <p:nvPr/>
            </p:nvSpPr>
            <p:spPr bwMode="auto">
              <a:xfrm>
                <a:off x="3229" y="1740"/>
                <a:ext cx="93" cy="95"/>
              </a:xfrm>
              <a:custGeom>
                <a:avLst/>
                <a:gdLst>
                  <a:gd name="T0" fmla="*/ 0 w 196"/>
                  <a:gd name="T1" fmla="*/ 1 h 186"/>
                  <a:gd name="T2" fmla="*/ 0 w 196"/>
                  <a:gd name="T3" fmla="*/ 1 h 186"/>
                  <a:gd name="T4" fmla="*/ 0 w 196"/>
                  <a:gd name="T5" fmla="*/ 1 h 186"/>
                  <a:gd name="T6" fmla="*/ 0 w 196"/>
                  <a:gd name="T7" fmla="*/ 1 h 186"/>
                  <a:gd name="T8" fmla="*/ 0 w 196"/>
                  <a:gd name="T9" fmla="*/ 1 h 186"/>
                  <a:gd name="T10" fmla="*/ 0 w 196"/>
                  <a:gd name="T11" fmla="*/ 1 h 186"/>
                  <a:gd name="T12" fmla="*/ 0 w 196"/>
                  <a:gd name="T13" fmla="*/ 1 h 186"/>
                  <a:gd name="T14" fmla="*/ 0 w 196"/>
                  <a:gd name="T15" fmla="*/ 1 h 186"/>
                  <a:gd name="T16" fmla="*/ 0 w 196"/>
                  <a:gd name="T17" fmla="*/ 1 h 186"/>
                  <a:gd name="T18" fmla="*/ 0 w 196"/>
                  <a:gd name="T19" fmla="*/ 1 h 186"/>
                  <a:gd name="T20" fmla="*/ 0 w 196"/>
                  <a:gd name="T21" fmla="*/ 1 h 186"/>
                  <a:gd name="T22" fmla="*/ 0 w 196"/>
                  <a:gd name="T23" fmla="*/ 1 h 186"/>
                  <a:gd name="T24" fmla="*/ 0 w 196"/>
                  <a:gd name="T25" fmla="*/ 1 h 186"/>
                  <a:gd name="T26" fmla="*/ 0 w 196"/>
                  <a:gd name="T27" fmla="*/ 1 h 186"/>
                  <a:gd name="T28" fmla="*/ 0 w 196"/>
                  <a:gd name="T29" fmla="*/ 1 h 186"/>
                  <a:gd name="T30" fmla="*/ 0 w 196"/>
                  <a:gd name="T31" fmla="*/ 1 h 186"/>
                  <a:gd name="T32" fmla="*/ 0 w 196"/>
                  <a:gd name="T33" fmla="*/ 1 h 186"/>
                  <a:gd name="T34" fmla="*/ 0 w 196"/>
                  <a:gd name="T35" fmla="*/ 1 h 186"/>
                  <a:gd name="T36" fmla="*/ 0 w 196"/>
                  <a:gd name="T37" fmla="*/ 1 h 186"/>
                  <a:gd name="T38" fmla="*/ 0 w 196"/>
                  <a:gd name="T39" fmla="*/ 1 h 186"/>
                  <a:gd name="T40" fmla="*/ 0 w 196"/>
                  <a:gd name="T41" fmla="*/ 0 h 186"/>
                  <a:gd name="T42" fmla="*/ 0 w 196"/>
                  <a:gd name="T43" fmla="*/ 1 h 186"/>
                  <a:gd name="T44" fmla="*/ 0 w 196"/>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6" h="186">
                    <a:moveTo>
                      <a:pt x="124" y="13"/>
                    </a:moveTo>
                    <a:lnTo>
                      <a:pt x="76" y="13"/>
                    </a:lnTo>
                    <a:lnTo>
                      <a:pt x="29" y="17"/>
                    </a:lnTo>
                    <a:lnTo>
                      <a:pt x="17" y="21"/>
                    </a:lnTo>
                    <a:lnTo>
                      <a:pt x="16" y="36"/>
                    </a:lnTo>
                    <a:lnTo>
                      <a:pt x="2" y="50"/>
                    </a:lnTo>
                    <a:lnTo>
                      <a:pt x="0" y="48"/>
                    </a:lnTo>
                    <a:lnTo>
                      <a:pt x="8" y="97"/>
                    </a:lnTo>
                    <a:lnTo>
                      <a:pt x="27" y="104"/>
                    </a:lnTo>
                    <a:lnTo>
                      <a:pt x="21" y="128"/>
                    </a:lnTo>
                    <a:lnTo>
                      <a:pt x="2" y="149"/>
                    </a:lnTo>
                    <a:lnTo>
                      <a:pt x="4" y="168"/>
                    </a:lnTo>
                    <a:lnTo>
                      <a:pt x="45" y="186"/>
                    </a:lnTo>
                    <a:lnTo>
                      <a:pt x="74" y="164"/>
                    </a:lnTo>
                    <a:lnTo>
                      <a:pt x="103" y="145"/>
                    </a:lnTo>
                    <a:lnTo>
                      <a:pt x="136" y="126"/>
                    </a:lnTo>
                    <a:lnTo>
                      <a:pt x="169" y="104"/>
                    </a:lnTo>
                    <a:lnTo>
                      <a:pt x="167" y="67"/>
                    </a:lnTo>
                    <a:lnTo>
                      <a:pt x="167" y="33"/>
                    </a:lnTo>
                    <a:lnTo>
                      <a:pt x="196" y="3"/>
                    </a:lnTo>
                    <a:lnTo>
                      <a:pt x="186" y="0"/>
                    </a:lnTo>
                    <a:lnTo>
                      <a:pt x="155" y="7"/>
                    </a:lnTo>
                    <a:lnTo>
                      <a:pt x="124" y="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36" name="Freeform 154"/>
              <p:cNvSpPr>
                <a:spLocks/>
              </p:cNvSpPr>
              <p:nvPr/>
            </p:nvSpPr>
            <p:spPr bwMode="auto">
              <a:xfrm>
                <a:off x="3681" y="1653"/>
                <a:ext cx="125" cy="95"/>
              </a:xfrm>
              <a:custGeom>
                <a:avLst/>
                <a:gdLst>
                  <a:gd name="T0" fmla="*/ 0 w 263"/>
                  <a:gd name="T1" fmla="*/ 1 h 186"/>
                  <a:gd name="T2" fmla="*/ 0 w 263"/>
                  <a:gd name="T3" fmla="*/ 1 h 186"/>
                  <a:gd name="T4" fmla="*/ 0 w 263"/>
                  <a:gd name="T5" fmla="*/ 1 h 186"/>
                  <a:gd name="T6" fmla="*/ 0 w 263"/>
                  <a:gd name="T7" fmla="*/ 1 h 186"/>
                  <a:gd name="T8" fmla="*/ 0 w 263"/>
                  <a:gd name="T9" fmla="*/ 1 h 186"/>
                  <a:gd name="T10" fmla="*/ 0 w 263"/>
                  <a:gd name="T11" fmla="*/ 1 h 186"/>
                  <a:gd name="T12" fmla="*/ 0 w 263"/>
                  <a:gd name="T13" fmla="*/ 1 h 186"/>
                  <a:gd name="T14" fmla="*/ 0 w 263"/>
                  <a:gd name="T15" fmla="*/ 1 h 186"/>
                  <a:gd name="T16" fmla="*/ 0 w 263"/>
                  <a:gd name="T17" fmla="*/ 1 h 186"/>
                  <a:gd name="T18" fmla="*/ 0 w 263"/>
                  <a:gd name="T19" fmla="*/ 1 h 186"/>
                  <a:gd name="T20" fmla="*/ 0 w 263"/>
                  <a:gd name="T21" fmla="*/ 1 h 186"/>
                  <a:gd name="T22" fmla="*/ 0 w 263"/>
                  <a:gd name="T23" fmla="*/ 1 h 186"/>
                  <a:gd name="T24" fmla="*/ 0 w 263"/>
                  <a:gd name="T25" fmla="*/ 1 h 186"/>
                  <a:gd name="T26" fmla="*/ 0 w 263"/>
                  <a:gd name="T27" fmla="*/ 1 h 186"/>
                  <a:gd name="T28" fmla="*/ 0 w 263"/>
                  <a:gd name="T29" fmla="*/ 1 h 186"/>
                  <a:gd name="T30" fmla="*/ 0 w 263"/>
                  <a:gd name="T31" fmla="*/ 1 h 186"/>
                  <a:gd name="T32" fmla="*/ 0 w 263"/>
                  <a:gd name="T33" fmla="*/ 1 h 186"/>
                  <a:gd name="T34" fmla="*/ 0 w 263"/>
                  <a:gd name="T35" fmla="*/ 1 h 186"/>
                  <a:gd name="T36" fmla="*/ 0 w 263"/>
                  <a:gd name="T37" fmla="*/ 1 h 186"/>
                  <a:gd name="T38" fmla="*/ 0 w 263"/>
                  <a:gd name="T39" fmla="*/ 1 h 186"/>
                  <a:gd name="T40" fmla="*/ 0 w 263"/>
                  <a:gd name="T41" fmla="*/ 0 h 186"/>
                  <a:gd name="T42" fmla="*/ 0 w 263"/>
                  <a:gd name="T43" fmla="*/ 1 h 186"/>
                  <a:gd name="T44" fmla="*/ 0 w 263"/>
                  <a:gd name="T45" fmla="*/ 1 h 186"/>
                  <a:gd name="T46" fmla="*/ 0 w 263"/>
                  <a:gd name="T47" fmla="*/ 1 h 186"/>
                  <a:gd name="T48" fmla="*/ 0 w 263"/>
                  <a:gd name="T49" fmla="*/ 1 h 186"/>
                  <a:gd name="T50" fmla="*/ 0 w 263"/>
                  <a:gd name="T51" fmla="*/ 1 h 186"/>
                  <a:gd name="T52" fmla="*/ 0 w 263"/>
                  <a:gd name="T53" fmla="*/ 1 h 186"/>
                  <a:gd name="T54" fmla="*/ 0 w 263"/>
                  <a:gd name="T55" fmla="*/ 1 h 186"/>
                  <a:gd name="T56" fmla="*/ 0 w 263"/>
                  <a:gd name="T57" fmla="*/ 1 h 186"/>
                  <a:gd name="T58" fmla="*/ 0 w 263"/>
                  <a:gd name="T59" fmla="*/ 1 h 186"/>
                  <a:gd name="T60" fmla="*/ 0 w 263"/>
                  <a:gd name="T61" fmla="*/ 1 h 186"/>
                  <a:gd name="T62" fmla="*/ 0 w 263"/>
                  <a:gd name="T63" fmla="*/ 1 h 186"/>
                  <a:gd name="T64" fmla="*/ 0 w 263"/>
                  <a:gd name="T65" fmla="*/ 1 h 186"/>
                  <a:gd name="T66" fmla="*/ 0 w 263"/>
                  <a:gd name="T67" fmla="*/ 1 h 186"/>
                  <a:gd name="T68" fmla="*/ 0 w 263"/>
                  <a:gd name="T69" fmla="*/ 1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 h="186">
                    <a:moveTo>
                      <a:pt x="221" y="165"/>
                    </a:moveTo>
                    <a:lnTo>
                      <a:pt x="197" y="167"/>
                    </a:lnTo>
                    <a:lnTo>
                      <a:pt x="157" y="186"/>
                    </a:lnTo>
                    <a:lnTo>
                      <a:pt x="145" y="142"/>
                    </a:lnTo>
                    <a:lnTo>
                      <a:pt x="135" y="142"/>
                    </a:lnTo>
                    <a:lnTo>
                      <a:pt x="128" y="124"/>
                    </a:lnTo>
                    <a:lnTo>
                      <a:pt x="112" y="130"/>
                    </a:lnTo>
                    <a:lnTo>
                      <a:pt x="108" y="153"/>
                    </a:lnTo>
                    <a:lnTo>
                      <a:pt x="83" y="165"/>
                    </a:lnTo>
                    <a:lnTo>
                      <a:pt x="77" y="173"/>
                    </a:lnTo>
                    <a:lnTo>
                      <a:pt x="56" y="173"/>
                    </a:lnTo>
                    <a:lnTo>
                      <a:pt x="38" y="176"/>
                    </a:lnTo>
                    <a:lnTo>
                      <a:pt x="29" y="169"/>
                    </a:lnTo>
                    <a:lnTo>
                      <a:pt x="36" y="143"/>
                    </a:lnTo>
                    <a:lnTo>
                      <a:pt x="44" y="120"/>
                    </a:lnTo>
                    <a:lnTo>
                      <a:pt x="34" y="105"/>
                    </a:lnTo>
                    <a:lnTo>
                      <a:pt x="13" y="93"/>
                    </a:lnTo>
                    <a:lnTo>
                      <a:pt x="0" y="78"/>
                    </a:lnTo>
                    <a:lnTo>
                      <a:pt x="33" y="48"/>
                    </a:lnTo>
                    <a:lnTo>
                      <a:pt x="64" y="19"/>
                    </a:lnTo>
                    <a:lnTo>
                      <a:pt x="87" y="0"/>
                    </a:lnTo>
                    <a:lnTo>
                      <a:pt x="129" y="4"/>
                    </a:lnTo>
                    <a:lnTo>
                      <a:pt x="162" y="25"/>
                    </a:lnTo>
                    <a:lnTo>
                      <a:pt x="126" y="39"/>
                    </a:lnTo>
                    <a:lnTo>
                      <a:pt x="87" y="50"/>
                    </a:lnTo>
                    <a:lnTo>
                      <a:pt x="89" y="76"/>
                    </a:lnTo>
                    <a:lnTo>
                      <a:pt x="143" y="81"/>
                    </a:lnTo>
                    <a:lnTo>
                      <a:pt x="197" y="89"/>
                    </a:lnTo>
                    <a:lnTo>
                      <a:pt x="215" y="120"/>
                    </a:lnTo>
                    <a:lnTo>
                      <a:pt x="244" y="122"/>
                    </a:lnTo>
                    <a:lnTo>
                      <a:pt x="263" y="167"/>
                    </a:lnTo>
                    <a:lnTo>
                      <a:pt x="259" y="169"/>
                    </a:lnTo>
                    <a:lnTo>
                      <a:pt x="257" y="169"/>
                    </a:lnTo>
                    <a:lnTo>
                      <a:pt x="230" y="167"/>
                    </a:lnTo>
                    <a:lnTo>
                      <a:pt x="221" y="16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37" name="Freeform 155"/>
              <p:cNvSpPr>
                <a:spLocks/>
              </p:cNvSpPr>
              <p:nvPr/>
            </p:nvSpPr>
            <p:spPr bwMode="auto">
              <a:xfrm>
                <a:off x="3490" y="1572"/>
                <a:ext cx="232" cy="167"/>
              </a:xfrm>
              <a:custGeom>
                <a:avLst/>
                <a:gdLst>
                  <a:gd name="T0" fmla="*/ 0 w 493"/>
                  <a:gd name="T1" fmla="*/ 1 h 326"/>
                  <a:gd name="T2" fmla="*/ 0 w 493"/>
                  <a:gd name="T3" fmla="*/ 1 h 326"/>
                  <a:gd name="T4" fmla="*/ 0 w 493"/>
                  <a:gd name="T5" fmla="*/ 1 h 326"/>
                  <a:gd name="T6" fmla="*/ 0 w 493"/>
                  <a:gd name="T7" fmla="*/ 1 h 326"/>
                  <a:gd name="T8" fmla="*/ 0 w 493"/>
                  <a:gd name="T9" fmla="*/ 1 h 326"/>
                  <a:gd name="T10" fmla="*/ 0 w 493"/>
                  <a:gd name="T11" fmla="*/ 1 h 326"/>
                  <a:gd name="T12" fmla="*/ 0 w 493"/>
                  <a:gd name="T13" fmla="*/ 1 h 326"/>
                  <a:gd name="T14" fmla="*/ 0 w 493"/>
                  <a:gd name="T15" fmla="*/ 1 h 326"/>
                  <a:gd name="T16" fmla="*/ 0 w 493"/>
                  <a:gd name="T17" fmla="*/ 1 h 326"/>
                  <a:gd name="T18" fmla="*/ 0 w 493"/>
                  <a:gd name="T19" fmla="*/ 1 h 326"/>
                  <a:gd name="T20" fmla="*/ 0 w 493"/>
                  <a:gd name="T21" fmla="*/ 1 h 326"/>
                  <a:gd name="T22" fmla="*/ 0 w 493"/>
                  <a:gd name="T23" fmla="*/ 1 h 326"/>
                  <a:gd name="T24" fmla="*/ 0 w 493"/>
                  <a:gd name="T25" fmla="*/ 1 h 326"/>
                  <a:gd name="T26" fmla="*/ 0 w 493"/>
                  <a:gd name="T27" fmla="*/ 1 h 326"/>
                  <a:gd name="T28" fmla="*/ 0 w 493"/>
                  <a:gd name="T29" fmla="*/ 1 h 326"/>
                  <a:gd name="T30" fmla="*/ 0 w 493"/>
                  <a:gd name="T31" fmla="*/ 1 h 326"/>
                  <a:gd name="T32" fmla="*/ 0 w 493"/>
                  <a:gd name="T33" fmla="*/ 0 h 326"/>
                  <a:gd name="T34" fmla="*/ 0 w 493"/>
                  <a:gd name="T35" fmla="*/ 1 h 326"/>
                  <a:gd name="T36" fmla="*/ 0 w 493"/>
                  <a:gd name="T37" fmla="*/ 1 h 326"/>
                  <a:gd name="T38" fmla="*/ 0 w 493"/>
                  <a:gd name="T39" fmla="*/ 1 h 326"/>
                  <a:gd name="T40" fmla="*/ 0 w 493"/>
                  <a:gd name="T41" fmla="*/ 1 h 326"/>
                  <a:gd name="T42" fmla="*/ 0 w 493"/>
                  <a:gd name="T43" fmla="*/ 1 h 326"/>
                  <a:gd name="T44" fmla="*/ 0 w 493"/>
                  <a:gd name="T45" fmla="*/ 1 h 326"/>
                  <a:gd name="T46" fmla="*/ 0 w 493"/>
                  <a:gd name="T47" fmla="*/ 1 h 326"/>
                  <a:gd name="T48" fmla="*/ 0 w 493"/>
                  <a:gd name="T49" fmla="*/ 1 h 326"/>
                  <a:gd name="T50" fmla="*/ 0 w 493"/>
                  <a:gd name="T51" fmla="*/ 1 h 326"/>
                  <a:gd name="T52" fmla="*/ 0 w 493"/>
                  <a:gd name="T53" fmla="*/ 1 h 326"/>
                  <a:gd name="T54" fmla="*/ 0 w 493"/>
                  <a:gd name="T55" fmla="*/ 1 h 326"/>
                  <a:gd name="T56" fmla="*/ 0 w 493"/>
                  <a:gd name="T57" fmla="*/ 1 h 326"/>
                  <a:gd name="T58" fmla="*/ 0 w 493"/>
                  <a:gd name="T59" fmla="*/ 1 h 326"/>
                  <a:gd name="T60" fmla="*/ 0 w 493"/>
                  <a:gd name="T61" fmla="*/ 1 h 326"/>
                  <a:gd name="T62" fmla="*/ 0 w 493"/>
                  <a:gd name="T63" fmla="*/ 1 h 326"/>
                  <a:gd name="T64" fmla="*/ 0 w 493"/>
                  <a:gd name="T65" fmla="*/ 1 h 326"/>
                  <a:gd name="T66" fmla="*/ 0 w 493"/>
                  <a:gd name="T67" fmla="*/ 1 h 326"/>
                  <a:gd name="T68" fmla="*/ 0 w 493"/>
                  <a:gd name="T69" fmla="*/ 1 h 326"/>
                  <a:gd name="T70" fmla="*/ 0 w 493"/>
                  <a:gd name="T71" fmla="*/ 1 h 326"/>
                  <a:gd name="T72" fmla="*/ 0 w 493"/>
                  <a:gd name="T73" fmla="*/ 1 h 326"/>
                  <a:gd name="T74" fmla="*/ 0 w 493"/>
                  <a:gd name="T75" fmla="*/ 1 h 326"/>
                  <a:gd name="T76" fmla="*/ 0 w 493"/>
                  <a:gd name="T77" fmla="*/ 1 h 326"/>
                  <a:gd name="T78" fmla="*/ 0 w 493"/>
                  <a:gd name="T79" fmla="*/ 1 h 326"/>
                  <a:gd name="T80" fmla="*/ 0 w 493"/>
                  <a:gd name="T81" fmla="*/ 1 h 326"/>
                  <a:gd name="T82" fmla="*/ 0 w 493"/>
                  <a:gd name="T83" fmla="*/ 1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93" h="326">
                    <a:moveTo>
                      <a:pt x="351" y="279"/>
                    </a:moveTo>
                    <a:lnTo>
                      <a:pt x="299" y="244"/>
                    </a:lnTo>
                    <a:lnTo>
                      <a:pt x="245" y="211"/>
                    </a:lnTo>
                    <a:lnTo>
                      <a:pt x="220" y="198"/>
                    </a:lnTo>
                    <a:lnTo>
                      <a:pt x="177" y="182"/>
                    </a:lnTo>
                    <a:lnTo>
                      <a:pt x="152" y="143"/>
                    </a:lnTo>
                    <a:lnTo>
                      <a:pt x="113" y="114"/>
                    </a:lnTo>
                    <a:lnTo>
                      <a:pt x="88" y="143"/>
                    </a:lnTo>
                    <a:lnTo>
                      <a:pt x="72" y="151"/>
                    </a:lnTo>
                    <a:lnTo>
                      <a:pt x="78" y="173"/>
                    </a:lnTo>
                    <a:lnTo>
                      <a:pt x="35" y="163"/>
                    </a:lnTo>
                    <a:lnTo>
                      <a:pt x="26" y="130"/>
                    </a:lnTo>
                    <a:lnTo>
                      <a:pt x="18" y="95"/>
                    </a:lnTo>
                    <a:lnTo>
                      <a:pt x="10" y="62"/>
                    </a:lnTo>
                    <a:lnTo>
                      <a:pt x="0" y="27"/>
                    </a:lnTo>
                    <a:lnTo>
                      <a:pt x="39" y="14"/>
                    </a:lnTo>
                    <a:lnTo>
                      <a:pt x="76" y="0"/>
                    </a:lnTo>
                    <a:lnTo>
                      <a:pt x="117" y="19"/>
                    </a:lnTo>
                    <a:lnTo>
                      <a:pt x="156" y="41"/>
                    </a:lnTo>
                    <a:lnTo>
                      <a:pt x="188" y="79"/>
                    </a:lnTo>
                    <a:lnTo>
                      <a:pt x="220" y="81"/>
                    </a:lnTo>
                    <a:lnTo>
                      <a:pt x="252" y="83"/>
                    </a:lnTo>
                    <a:lnTo>
                      <a:pt x="283" y="85"/>
                    </a:lnTo>
                    <a:lnTo>
                      <a:pt x="316" y="87"/>
                    </a:lnTo>
                    <a:lnTo>
                      <a:pt x="349" y="110"/>
                    </a:lnTo>
                    <a:lnTo>
                      <a:pt x="353" y="141"/>
                    </a:lnTo>
                    <a:lnTo>
                      <a:pt x="382" y="157"/>
                    </a:lnTo>
                    <a:lnTo>
                      <a:pt x="411" y="173"/>
                    </a:lnTo>
                    <a:lnTo>
                      <a:pt x="440" y="151"/>
                    </a:lnTo>
                    <a:lnTo>
                      <a:pt x="470" y="130"/>
                    </a:lnTo>
                    <a:lnTo>
                      <a:pt x="493" y="157"/>
                    </a:lnTo>
                    <a:lnTo>
                      <a:pt x="470" y="176"/>
                    </a:lnTo>
                    <a:lnTo>
                      <a:pt x="439" y="205"/>
                    </a:lnTo>
                    <a:lnTo>
                      <a:pt x="406" y="235"/>
                    </a:lnTo>
                    <a:lnTo>
                      <a:pt x="419" y="250"/>
                    </a:lnTo>
                    <a:lnTo>
                      <a:pt x="440" y="262"/>
                    </a:lnTo>
                    <a:lnTo>
                      <a:pt x="450" y="277"/>
                    </a:lnTo>
                    <a:lnTo>
                      <a:pt x="442" y="300"/>
                    </a:lnTo>
                    <a:lnTo>
                      <a:pt x="435" y="326"/>
                    </a:lnTo>
                    <a:lnTo>
                      <a:pt x="404" y="320"/>
                    </a:lnTo>
                    <a:lnTo>
                      <a:pt x="373" y="316"/>
                    </a:lnTo>
                    <a:lnTo>
                      <a:pt x="351" y="27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38" name="Freeform 156"/>
              <p:cNvSpPr>
                <a:spLocks/>
              </p:cNvSpPr>
              <p:nvPr/>
            </p:nvSpPr>
            <p:spPr bwMode="auto">
              <a:xfrm>
                <a:off x="2989" y="1641"/>
                <a:ext cx="38" cy="29"/>
              </a:xfrm>
              <a:custGeom>
                <a:avLst/>
                <a:gdLst>
                  <a:gd name="T0" fmla="*/ 0 w 78"/>
                  <a:gd name="T1" fmla="*/ 1 h 56"/>
                  <a:gd name="T2" fmla="*/ 0 w 78"/>
                  <a:gd name="T3" fmla="*/ 1 h 56"/>
                  <a:gd name="T4" fmla="*/ 0 w 78"/>
                  <a:gd name="T5" fmla="*/ 1 h 56"/>
                  <a:gd name="T6" fmla="*/ 0 w 78"/>
                  <a:gd name="T7" fmla="*/ 1 h 56"/>
                  <a:gd name="T8" fmla="*/ 0 w 78"/>
                  <a:gd name="T9" fmla="*/ 1 h 56"/>
                  <a:gd name="T10" fmla="*/ 0 w 78"/>
                  <a:gd name="T11" fmla="*/ 1 h 56"/>
                  <a:gd name="T12" fmla="*/ 0 w 78"/>
                  <a:gd name="T13" fmla="*/ 1 h 56"/>
                  <a:gd name="T14" fmla="*/ 0 w 78"/>
                  <a:gd name="T15" fmla="*/ 1 h 56"/>
                  <a:gd name="T16" fmla="*/ 0 w 78"/>
                  <a:gd name="T17" fmla="*/ 1 h 56"/>
                  <a:gd name="T18" fmla="*/ 0 w 78"/>
                  <a:gd name="T19" fmla="*/ 1 h 56"/>
                  <a:gd name="T20" fmla="*/ 0 w 78"/>
                  <a:gd name="T21" fmla="*/ 0 h 56"/>
                  <a:gd name="T22" fmla="*/ 0 w 78"/>
                  <a:gd name="T23" fmla="*/ 1 h 56"/>
                  <a:gd name="T24" fmla="*/ 0 w 78"/>
                  <a:gd name="T25" fmla="*/ 1 h 56"/>
                  <a:gd name="T26" fmla="*/ 0 w 78"/>
                  <a:gd name="T27" fmla="*/ 1 h 56"/>
                  <a:gd name="T28" fmla="*/ 0 w 78"/>
                  <a:gd name="T29" fmla="*/ 1 h 56"/>
                  <a:gd name="T30" fmla="*/ 0 w 78"/>
                  <a:gd name="T31" fmla="*/ 1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 h="56">
                    <a:moveTo>
                      <a:pt x="21" y="56"/>
                    </a:moveTo>
                    <a:lnTo>
                      <a:pt x="0" y="15"/>
                    </a:lnTo>
                    <a:lnTo>
                      <a:pt x="8" y="15"/>
                    </a:lnTo>
                    <a:lnTo>
                      <a:pt x="8" y="9"/>
                    </a:lnTo>
                    <a:lnTo>
                      <a:pt x="18" y="6"/>
                    </a:lnTo>
                    <a:lnTo>
                      <a:pt x="25" y="7"/>
                    </a:lnTo>
                    <a:lnTo>
                      <a:pt x="29" y="2"/>
                    </a:lnTo>
                    <a:lnTo>
                      <a:pt x="33" y="4"/>
                    </a:lnTo>
                    <a:lnTo>
                      <a:pt x="41" y="4"/>
                    </a:lnTo>
                    <a:lnTo>
                      <a:pt x="45" y="2"/>
                    </a:lnTo>
                    <a:lnTo>
                      <a:pt x="54" y="0"/>
                    </a:lnTo>
                    <a:lnTo>
                      <a:pt x="62" y="7"/>
                    </a:lnTo>
                    <a:lnTo>
                      <a:pt x="68" y="4"/>
                    </a:lnTo>
                    <a:lnTo>
                      <a:pt x="74" y="11"/>
                    </a:lnTo>
                    <a:lnTo>
                      <a:pt x="78" y="39"/>
                    </a:lnTo>
                    <a:lnTo>
                      <a:pt x="21" y="5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39" name="Freeform 157"/>
              <p:cNvSpPr>
                <a:spLocks/>
              </p:cNvSpPr>
              <p:nvPr/>
            </p:nvSpPr>
            <p:spPr bwMode="auto">
              <a:xfrm>
                <a:off x="2974" y="1636"/>
                <a:ext cx="26" cy="55"/>
              </a:xfrm>
              <a:custGeom>
                <a:avLst/>
                <a:gdLst>
                  <a:gd name="T0" fmla="*/ 0 w 54"/>
                  <a:gd name="T1" fmla="*/ 1 h 107"/>
                  <a:gd name="T2" fmla="*/ 0 w 54"/>
                  <a:gd name="T3" fmla="*/ 1 h 107"/>
                  <a:gd name="T4" fmla="*/ 0 w 54"/>
                  <a:gd name="T5" fmla="*/ 1 h 107"/>
                  <a:gd name="T6" fmla="*/ 0 w 54"/>
                  <a:gd name="T7" fmla="*/ 1 h 107"/>
                  <a:gd name="T8" fmla="*/ 0 w 54"/>
                  <a:gd name="T9" fmla="*/ 1 h 107"/>
                  <a:gd name="T10" fmla="*/ 0 w 54"/>
                  <a:gd name="T11" fmla="*/ 1 h 107"/>
                  <a:gd name="T12" fmla="*/ 0 w 54"/>
                  <a:gd name="T13" fmla="*/ 1 h 107"/>
                  <a:gd name="T14" fmla="*/ 0 w 54"/>
                  <a:gd name="T15" fmla="*/ 1 h 107"/>
                  <a:gd name="T16" fmla="*/ 0 w 54"/>
                  <a:gd name="T17" fmla="*/ 0 h 107"/>
                  <a:gd name="T18" fmla="*/ 0 w 54"/>
                  <a:gd name="T19" fmla="*/ 1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7">
                    <a:moveTo>
                      <a:pt x="0" y="25"/>
                    </a:moveTo>
                    <a:lnTo>
                      <a:pt x="8" y="76"/>
                    </a:lnTo>
                    <a:lnTo>
                      <a:pt x="29" y="107"/>
                    </a:lnTo>
                    <a:lnTo>
                      <a:pt x="37" y="97"/>
                    </a:lnTo>
                    <a:lnTo>
                      <a:pt x="54" y="66"/>
                    </a:lnTo>
                    <a:lnTo>
                      <a:pt x="54" y="64"/>
                    </a:lnTo>
                    <a:lnTo>
                      <a:pt x="33" y="23"/>
                    </a:lnTo>
                    <a:lnTo>
                      <a:pt x="25" y="4"/>
                    </a:lnTo>
                    <a:lnTo>
                      <a:pt x="6" y="0"/>
                    </a:lnTo>
                    <a:lnTo>
                      <a:pt x="0"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40" name="Freeform 158"/>
              <p:cNvSpPr>
                <a:spLocks/>
              </p:cNvSpPr>
              <p:nvPr/>
            </p:nvSpPr>
            <p:spPr bwMode="auto">
              <a:xfrm>
                <a:off x="3315" y="1654"/>
                <a:ext cx="68" cy="50"/>
              </a:xfrm>
              <a:custGeom>
                <a:avLst/>
                <a:gdLst>
                  <a:gd name="T0" fmla="*/ 0 w 142"/>
                  <a:gd name="T1" fmla="*/ 1 h 97"/>
                  <a:gd name="T2" fmla="*/ 0 w 142"/>
                  <a:gd name="T3" fmla="*/ 0 h 97"/>
                  <a:gd name="T4" fmla="*/ 0 w 142"/>
                  <a:gd name="T5" fmla="*/ 1 h 97"/>
                  <a:gd name="T6" fmla="*/ 0 w 142"/>
                  <a:gd name="T7" fmla="*/ 1 h 97"/>
                  <a:gd name="T8" fmla="*/ 0 w 142"/>
                  <a:gd name="T9" fmla="*/ 1 h 97"/>
                  <a:gd name="T10" fmla="*/ 0 w 142"/>
                  <a:gd name="T11" fmla="*/ 1 h 97"/>
                  <a:gd name="T12" fmla="*/ 0 w 142"/>
                  <a:gd name="T13" fmla="*/ 1 h 97"/>
                  <a:gd name="T14" fmla="*/ 0 w 142"/>
                  <a:gd name="T15" fmla="*/ 1 h 97"/>
                  <a:gd name="T16" fmla="*/ 0 w 142"/>
                  <a:gd name="T17" fmla="*/ 1 h 97"/>
                  <a:gd name="T18" fmla="*/ 0 w 142"/>
                  <a:gd name="T19" fmla="*/ 1 h 97"/>
                  <a:gd name="T20" fmla="*/ 0 w 142"/>
                  <a:gd name="T21" fmla="*/ 1 h 97"/>
                  <a:gd name="T22" fmla="*/ 0 w 142"/>
                  <a:gd name="T23" fmla="*/ 1 h 97"/>
                  <a:gd name="T24" fmla="*/ 0 w 142"/>
                  <a:gd name="T25" fmla="*/ 1 h 97"/>
                  <a:gd name="T26" fmla="*/ 0 w 142"/>
                  <a:gd name="T27" fmla="*/ 1 h 97"/>
                  <a:gd name="T28" fmla="*/ 0 w 142"/>
                  <a:gd name="T29" fmla="*/ 1 h 97"/>
                  <a:gd name="T30" fmla="*/ 0 w 142"/>
                  <a:gd name="T31" fmla="*/ 1 h 97"/>
                  <a:gd name="T32" fmla="*/ 0 w 142"/>
                  <a:gd name="T33" fmla="*/ 1 h 97"/>
                  <a:gd name="T34" fmla="*/ 0 w 142"/>
                  <a:gd name="T35" fmla="*/ 1 h 97"/>
                  <a:gd name="T36" fmla="*/ 0 w 142"/>
                  <a:gd name="T37" fmla="*/ 1 h 97"/>
                  <a:gd name="T38" fmla="*/ 0 w 142"/>
                  <a:gd name="T39" fmla="*/ 1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 h="97">
                    <a:moveTo>
                      <a:pt x="18" y="15"/>
                    </a:moveTo>
                    <a:lnTo>
                      <a:pt x="0" y="0"/>
                    </a:lnTo>
                    <a:lnTo>
                      <a:pt x="45" y="2"/>
                    </a:lnTo>
                    <a:lnTo>
                      <a:pt x="89" y="2"/>
                    </a:lnTo>
                    <a:lnTo>
                      <a:pt x="120" y="6"/>
                    </a:lnTo>
                    <a:lnTo>
                      <a:pt x="118" y="41"/>
                    </a:lnTo>
                    <a:lnTo>
                      <a:pt x="132" y="46"/>
                    </a:lnTo>
                    <a:lnTo>
                      <a:pt x="120" y="60"/>
                    </a:lnTo>
                    <a:lnTo>
                      <a:pt x="142" y="91"/>
                    </a:lnTo>
                    <a:lnTo>
                      <a:pt x="130" y="97"/>
                    </a:lnTo>
                    <a:lnTo>
                      <a:pt x="120" y="91"/>
                    </a:lnTo>
                    <a:lnTo>
                      <a:pt x="117" y="85"/>
                    </a:lnTo>
                    <a:lnTo>
                      <a:pt x="111" y="79"/>
                    </a:lnTo>
                    <a:lnTo>
                      <a:pt x="103" y="79"/>
                    </a:lnTo>
                    <a:lnTo>
                      <a:pt x="93" y="77"/>
                    </a:lnTo>
                    <a:lnTo>
                      <a:pt x="84" y="74"/>
                    </a:lnTo>
                    <a:lnTo>
                      <a:pt x="72" y="72"/>
                    </a:lnTo>
                    <a:lnTo>
                      <a:pt x="45" y="60"/>
                    </a:lnTo>
                    <a:lnTo>
                      <a:pt x="31" y="39"/>
                    </a:lnTo>
                    <a:lnTo>
                      <a:pt x="18" y="1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41" name="Freeform 159"/>
              <p:cNvSpPr>
                <a:spLocks/>
              </p:cNvSpPr>
              <p:nvPr/>
            </p:nvSpPr>
            <p:spPr bwMode="auto">
              <a:xfrm>
                <a:off x="3350" y="1691"/>
                <a:ext cx="26" cy="16"/>
              </a:xfrm>
              <a:custGeom>
                <a:avLst/>
                <a:gdLst>
                  <a:gd name="T0" fmla="*/ 0 w 58"/>
                  <a:gd name="T1" fmla="*/ 1 h 31"/>
                  <a:gd name="T2" fmla="*/ 0 w 58"/>
                  <a:gd name="T3" fmla="*/ 1 h 31"/>
                  <a:gd name="T4" fmla="*/ 0 w 58"/>
                  <a:gd name="T5" fmla="*/ 1 h 31"/>
                  <a:gd name="T6" fmla="*/ 0 w 58"/>
                  <a:gd name="T7" fmla="*/ 1 h 31"/>
                  <a:gd name="T8" fmla="*/ 0 w 58"/>
                  <a:gd name="T9" fmla="*/ 0 h 31"/>
                  <a:gd name="T10" fmla="*/ 0 w 58"/>
                  <a:gd name="T11" fmla="*/ 1 h 31"/>
                  <a:gd name="T12" fmla="*/ 0 w 58"/>
                  <a:gd name="T13" fmla="*/ 1 h 31"/>
                  <a:gd name="T14" fmla="*/ 0 w 58"/>
                  <a:gd name="T15" fmla="*/ 1 h 31"/>
                  <a:gd name="T16" fmla="*/ 0 w 58"/>
                  <a:gd name="T17" fmla="*/ 1 h 31"/>
                  <a:gd name="T18" fmla="*/ 0 w 58"/>
                  <a:gd name="T19" fmla="*/ 1 h 31"/>
                  <a:gd name="T20" fmla="*/ 0 w 58"/>
                  <a:gd name="T21" fmla="*/ 1 h 31"/>
                  <a:gd name="T22" fmla="*/ 0 w 58"/>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31">
                    <a:moveTo>
                      <a:pt x="58" y="25"/>
                    </a:moveTo>
                    <a:lnTo>
                      <a:pt x="46" y="31"/>
                    </a:lnTo>
                    <a:lnTo>
                      <a:pt x="8" y="9"/>
                    </a:lnTo>
                    <a:lnTo>
                      <a:pt x="4" y="2"/>
                    </a:lnTo>
                    <a:lnTo>
                      <a:pt x="0" y="0"/>
                    </a:lnTo>
                    <a:lnTo>
                      <a:pt x="12" y="2"/>
                    </a:lnTo>
                    <a:lnTo>
                      <a:pt x="21" y="5"/>
                    </a:lnTo>
                    <a:lnTo>
                      <a:pt x="29" y="7"/>
                    </a:lnTo>
                    <a:lnTo>
                      <a:pt x="39" y="7"/>
                    </a:lnTo>
                    <a:lnTo>
                      <a:pt x="45" y="13"/>
                    </a:lnTo>
                    <a:lnTo>
                      <a:pt x="48" y="19"/>
                    </a:lnTo>
                    <a:lnTo>
                      <a:pt x="58"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42" name="Freeform 160"/>
              <p:cNvSpPr>
                <a:spLocks/>
              </p:cNvSpPr>
              <p:nvPr/>
            </p:nvSpPr>
            <p:spPr bwMode="auto">
              <a:xfrm>
                <a:off x="3074" y="1699"/>
                <a:ext cx="10" cy="5"/>
              </a:xfrm>
              <a:custGeom>
                <a:avLst/>
                <a:gdLst>
                  <a:gd name="T0" fmla="*/ 1 w 20"/>
                  <a:gd name="T1" fmla="*/ 1 h 8"/>
                  <a:gd name="T2" fmla="*/ 1 w 20"/>
                  <a:gd name="T3" fmla="*/ 1 h 8"/>
                  <a:gd name="T4" fmla="*/ 0 w 20"/>
                  <a:gd name="T5" fmla="*/ 0 h 8"/>
                  <a:gd name="T6" fmla="*/ 1 w 20"/>
                  <a:gd name="T7" fmla="*/ 1 h 8"/>
                  <a:gd name="T8" fmla="*/ 1 w 20"/>
                  <a:gd name="T9" fmla="*/ 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8">
                    <a:moveTo>
                      <a:pt x="20" y="8"/>
                    </a:moveTo>
                    <a:lnTo>
                      <a:pt x="8" y="4"/>
                    </a:lnTo>
                    <a:lnTo>
                      <a:pt x="0" y="0"/>
                    </a:lnTo>
                    <a:lnTo>
                      <a:pt x="18" y="4"/>
                    </a:lnTo>
                    <a:lnTo>
                      <a:pt x="20"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43" name="Freeform 161"/>
              <p:cNvSpPr>
                <a:spLocks/>
              </p:cNvSpPr>
              <p:nvPr/>
            </p:nvSpPr>
            <p:spPr bwMode="auto">
              <a:xfrm>
                <a:off x="2995" y="1718"/>
                <a:ext cx="6" cy="3"/>
              </a:xfrm>
              <a:custGeom>
                <a:avLst/>
                <a:gdLst>
                  <a:gd name="T0" fmla="*/ 0 w 9"/>
                  <a:gd name="T1" fmla="*/ 0 h 10"/>
                  <a:gd name="T2" fmla="*/ 1 w 9"/>
                  <a:gd name="T3" fmla="*/ 0 h 10"/>
                  <a:gd name="T4" fmla="*/ 1 w 9"/>
                  <a:gd name="T5" fmla="*/ 0 h 10"/>
                  <a:gd name="T6" fmla="*/ 0 w 9"/>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0"/>
                    </a:moveTo>
                    <a:lnTo>
                      <a:pt x="9" y="8"/>
                    </a:lnTo>
                    <a:lnTo>
                      <a:pt x="2" y="10"/>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44" name="Freeform 162"/>
              <p:cNvSpPr>
                <a:spLocks/>
              </p:cNvSpPr>
              <p:nvPr/>
            </p:nvSpPr>
            <p:spPr bwMode="auto">
              <a:xfrm>
                <a:off x="3075" y="1713"/>
                <a:ext cx="4" cy="5"/>
              </a:xfrm>
              <a:custGeom>
                <a:avLst/>
                <a:gdLst>
                  <a:gd name="T0" fmla="*/ 1 w 8"/>
                  <a:gd name="T1" fmla="*/ 0 h 10"/>
                  <a:gd name="T2" fmla="*/ 1 w 8"/>
                  <a:gd name="T3" fmla="*/ 1 h 10"/>
                  <a:gd name="T4" fmla="*/ 0 w 8"/>
                  <a:gd name="T5" fmla="*/ 1 h 10"/>
                  <a:gd name="T6" fmla="*/ 1 w 8"/>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6" y="10"/>
                    </a:lnTo>
                    <a:lnTo>
                      <a:pt x="0" y="4"/>
                    </a:lnTo>
                    <a:lnTo>
                      <a:pt x="8"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45" name="Freeform 163"/>
              <p:cNvSpPr>
                <a:spLocks/>
              </p:cNvSpPr>
              <p:nvPr/>
            </p:nvSpPr>
            <p:spPr bwMode="auto">
              <a:xfrm>
                <a:off x="2872" y="1610"/>
                <a:ext cx="1" cy="0"/>
              </a:xfrm>
              <a:custGeom>
                <a:avLst/>
                <a:gdLst>
                  <a:gd name="T0" fmla="*/ 0 w 4"/>
                  <a:gd name="T1" fmla="*/ 0 h 2"/>
                  <a:gd name="T2" fmla="*/ 0 w 4"/>
                  <a:gd name="T3" fmla="*/ 0 h 2"/>
                  <a:gd name="T4" fmla="*/ 0 w 4"/>
                  <a:gd name="T5" fmla="*/ 0 h 2"/>
                  <a:gd name="T6" fmla="*/ 0 w 4"/>
                  <a:gd name="T7" fmla="*/ 1 h 2"/>
                  <a:gd name="T8" fmla="*/ 0 w 4"/>
                  <a:gd name="T9" fmla="*/ 1 h 2"/>
                  <a:gd name="T10" fmla="*/ 0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2" y="0"/>
                    </a:lnTo>
                    <a:lnTo>
                      <a:pt x="0" y="0"/>
                    </a:lnTo>
                    <a:lnTo>
                      <a:pt x="0" y="2"/>
                    </a:lnTo>
                    <a:lnTo>
                      <a:pt x="2" y="2"/>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46" name="Freeform 164"/>
              <p:cNvSpPr>
                <a:spLocks/>
              </p:cNvSpPr>
              <p:nvPr/>
            </p:nvSpPr>
            <p:spPr bwMode="auto">
              <a:xfrm>
                <a:off x="2875" y="1653"/>
                <a:ext cx="2" cy="0"/>
              </a:xfrm>
              <a:custGeom>
                <a:avLst/>
                <a:gdLst>
                  <a:gd name="T0" fmla="*/ 0 w 2"/>
                  <a:gd name="T1" fmla="*/ 2 w 2"/>
                  <a:gd name="T2" fmla="*/ 0 w 2"/>
                  <a:gd name="T3" fmla="*/ 0 60000 65536"/>
                  <a:gd name="T4" fmla="*/ 0 60000 65536"/>
                  <a:gd name="T5" fmla="*/ 0 60000 65536"/>
                </a:gdLst>
                <a:ahLst/>
                <a:cxnLst>
                  <a:cxn ang="T3">
                    <a:pos x="T0" y="0"/>
                  </a:cxn>
                  <a:cxn ang="T4">
                    <a:pos x="T1" y="0"/>
                  </a:cxn>
                  <a:cxn ang="T5">
                    <a:pos x="T2" y="0"/>
                  </a:cxn>
                </a:cxnLst>
                <a:rect l="0" t="0" r="r" b="b"/>
                <a:pathLst>
                  <a:path w="2">
                    <a:moveTo>
                      <a:pt x="0" y="0"/>
                    </a:moveTo>
                    <a:lnTo>
                      <a:pt x="2" y="0"/>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47" name="Freeform 165"/>
              <p:cNvSpPr>
                <a:spLocks/>
              </p:cNvSpPr>
              <p:nvPr/>
            </p:nvSpPr>
            <p:spPr bwMode="auto">
              <a:xfrm>
                <a:off x="2799" y="1613"/>
                <a:ext cx="1" cy="1"/>
              </a:xfrm>
              <a:custGeom>
                <a:avLst/>
                <a:gdLst>
                  <a:gd name="T0" fmla="*/ 0 w 1"/>
                  <a:gd name="T1" fmla="*/ 0 h 2"/>
                  <a:gd name="T2" fmla="*/ 0 w 1"/>
                  <a:gd name="T3" fmla="*/ 1 h 2"/>
                  <a:gd name="T4" fmla="*/ 0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2"/>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48" name="Freeform 166"/>
              <p:cNvSpPr>
                <a:spLocks/>
              </p:cNvSpPr>
              <p:nvPr/>
            </p:nvSpPr>
            <p:spPr bwMode="auto">
              <a:xfrm>
                <a:off x="3073" y="1648"/>
                <a:ext cx="43" cy="35"/>
              </a:xfrm>
              <a:custGeom>
                <a:avLst/>
                <a:gdLst>
                  <a:gd name="T0" fmla="*/ 0 w 90"/>
                  <a:gd name="T1" fmla="*/ 1 h 68"/>
                  <a:gd name="T2" fmla="*/ 0 w 90"/>
                  <a:gd name="T3" fmla="*/ 1 h 68"/>
                  <a:gd name="T4" fmla="*/ 0 w 90"/>
                  <a:gd name="T5" fmla="*/ 1 h 68"/>
                  <a:gd name="T6" fmla="*/ 0 w 90"/>
                  <a:gd name="T7" fmla="*/ 1 h 68"/>
                  <a:gd name="T8" fmla="*/ 0 w 90"/>
                  <a:gd name="T9" fmla="*/ 1 h 68"/>
                  <a:gd name="T10" fmla="*/ 0 w 90"/>
                  <a:gd name="T11" fmla="*/ 1 h 68"/>
                  <a:gd name="T12" fmla="*/ 0 w 90"/>
                  <a:gd name="T13" fmla="*/ 1 h 68"/>
                  <a:gd name="T14" fmla="*/ 0 w 90"/>
                  <a:gd name="T15" fmla="*/ 1 h 68"/>
                  <a:gd name="T16" fmla="*/ 0 w 90"/>
                  <a:gd name="T17" fmla="*/ 1 h 68"/>
                  <a:gd name="T18" fmla="*/ 0 w 90"/>
                  <a:gd name="T19" fmla="*/ 0 h 68"/>
                  <a:gd name="T20" fmla="*/ 0 w 90"/>
                  <a:gd name="T21" fmla="*/ 1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68">
                    <a:moveTo>
                      <a:pt x="10" y="2"/>
                    </a:moveTo>
                    <a:lnTo>
                      <a:pt x="4" y="10"/>
                    </a:lnTo>
                    <a:lnTo>
                      <a:pt x="12" y="24"/>
                    </a:lnTo>
                    <a:lnTo>
                      <a:pt x="0" y="47"/>
                    </a:lnTo>
                    <a:lnTo>
                      <a:pt x="20" y="51"/>
                    </a:lnTo>
                    <a:lnTo>
                      <a:pt x="8" y="68"/>
                    </a:lnTo>
                    <a:lnTo>
                      <a:pt x="43" y="43"/>
                    </a:lnTo>
                    <a:lnTo>
                      <a:pt x="90" y="35"/>
                    </a:lnTo>
                    <a:lnTo>
                      <a:pt x="76" y="24"/>
                    </a:lnTo>
                    <a:lnTo>
                      <a:pt x="55" y="0"/>
                    </a:lnTo>
                    <a:lnTo>
                      <a:pt x="10"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49" name="Freeform 167"/>
              <p:cNvSpPr>
                <a:spLocks/>
              </p:cNvSpPr>
              <p:nvPr/>
            </p:nvSpPr>
            <p:spPr bwMode="auto">
              <a:xfrm>
                <a:off x="3006" y="1383"/>
                <a:ext cx="122" cy="83"/>
              </a:xfrm>
              <a:custGeom>
                <a:avLst/>
                <a:gdLst>
                  <a:gd name="T0" fmla="*/ 0 w 260"/>
                  <a:gd name="T1" fmla="*/ 1 h 164"/>
                  <a:gd name="T2" fmla="*/ 0 w 260"/>
                  <a:gd name="T3" fmla="*/ 1 h 164"/>
                  <a:gd name="T4" fmla="*/ 0 w 260"/>
                  <a:gd name="T5" fmla="*/ 1 h 164"/>
                  <a:gd name="T6" fmla="*/ 0 w 260"/>
                  <a:gd name="T7" fmla="*/ 1 h 164"/>
                  <a:gd name="T8" fmla="*/ 0 w 260"/>
                  <a:gd name="T9" fmla="*/ 1 h 164"/>
                  <a:gd name="T10" fmla="*/ 0 w 260"/>
                  <a:gd name="T11" fmla="*/ 1 h 164"/>
                  <a:gd name="T12" fmla="*/ 0 w 260"/>
                  <a:gd name="T13" fmla="*/ 1 h 164"/>
                  <a:gd name="T14" fmla="*/ 0 w 260"/>
                  <a:gd name="T15" fmla="*/ 1 h 164"/>
                  <a:gd name="T16" fmla="*/ 0 w 260"/>
                  <a:gd name="T17" fmla="*/ 1 h 164"/>
                  <a:gd name="T18" fmla="*/ 0 w 260"/>
                  <a:gd name="T19" fmla="*/ 1 h 164"/>
                  <a:gd name="T20" fmla="*/ 0 w 260"/>
                  <a:gd name="T21" fmla="*/ 1 h 164"/>
                  <a:gd name="T22" fmla="*/ 0 w 260"/>
                  <a:gd name="T23" fmla="*/ 1 h 164"/>
                  <a:gd name="T24" fmla="*/ 0 w 260"/>
                  <a:gd name="T25" fmla="*/ 1 h 164"/>
                  <a:gd name="T26" fmla="*/ 0 w 260"/>
                  <a:gd name="T27" fmla="*/ 1 h 164"/>
                  <a:gd name="T28" fmla="*/ 0 w 260"/>
                  <a:gd name="T29" fmla="*/ 0 h 164"/>
                  <a:gd name="T30" fmla="*/ 0 w 260"/>
                  <a:gd name="T31" fmla="*/ 1 h 164"/>
                  <a:gd name="T32" fmla="*/ 0 w 260"/>
                  <a:gd name="T33" fmla="*/ 1 h 164"/>
                  <a:gd name="T34" fmla="*/ 0 w 260"/>
                  <a:gd name="T35" fmla="*/ 1 h 164"/>
                  <a:gd name="T36" fmla="*/ 0 w 260"/>
                  <a:gd name="T37" fmla="*/ 1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164">
                    <a:moveTo>
                      <a:pt x="260" y="89"/>
                    </a:moveTo>
                    <a:lnTo>
                      <a:pt x="248" y="100"/>
                    </a:lnTo>
                    <a:lnTo>
                      <a:pt x="256" y="133"/>
                    </a:lnTo>
                    <a:lnTo>
                      <a:pt x="221" y="151"/>
                    </a:lnTo>
                    <a:lnTo>
                      <a:pt x="223" y="164"/>
                    </a:lnTo>
                    <a:lnTo>
                      <a:pt x="173" y="155"/>
                    </a:lnTo>
                    <a:lnTo>
                      <a:pt x="122" y="147"/>
                    </a:lnTo>
                    <a:lnTo>
                      <a:pt x="72" y="145"/>
                    </a:lnTo>
                    <a:lnTo>
                      <a:pt x="21" y="145"/>
                    </a:lnTo>
                    <a:lnTo>
                      <a:pt x="6" y="133"/>
                    </a:lnTo>
                    <a:lnTo>
                      <a:pt x="23" y="110"/>
                    </a:lnTo>
                    <a:lnTo>
                      <a:pt x="0" y="64"/>
                    </a:lnTo>
                    <a:lnTo>
                      <a:pt x="43" y="33"/>
                    </a:lnTo>
                    <a:lnTo>
                      <a:pt x="87" y="5"/>
                    </a:lnTo>
                    <a:lnTo>
                      <a:pt x="126" y="0"/>
                    </a:lnTo>
                    <a:lnTo>
                      <a:pt x="171" y="7"/>
                    </a:lnTo>
                    <a:lnTo>
                      <a:pt x="215" y="15"/>
                    </a:lnTo>
                    <a:lnTo>
                      <a:pt x="221" y="58"/>
                    </a:lnTo>
                    <a:lnTo>
                      <a:pt x="260" y="8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50" name="Freeform 168"/>
              <p:cNvSpPr>
                <a:spLocks/>
              </p:cNvSpPr>
              <p:nvPr/>
            </p:nvSpPr>
            <p:spPr bwMode="auto">
              <a:xfrm>
                <a:off x="2823" y="1393"/>
                <a:ext cx="13" cy="7"/>
              </a:xfrm>
              <a:custGeom>
                <a:avLst/>
                <a:gdLst>
                  <a:gd name="T0" fmla="*/ 0 w 29"/>
                  <a:gd name="T1" fmla="*/ 0 h 16"/>
                  <a:gd name="T2" fmla="*/ 0 w 29"/>
                  <a:gd name="T3" fmla="*/ 0 h 16"/>
                  <a:gd name="T4" fmla="*/ 0 w 29"/>
                  <a:gd name="T5" fmla="*/ 0 h 16"/>
                  <a:gd name="T6" fmla="*/ 0 w 29"/>
                  <a:gd name="T7" fmla="*/ 0 h 16"/>
                  <a:gd name="T8" fmla="*/ 0 w 29"/>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6"/>
                    </a:moveTo>
                    <a:lnTo>
                      <a:pt x="20" y="0"/>
                    </a:lnTo>
                    <a:lnTo>
                      <a:pt x="0" y="2"/>
                    </a:lnTo>
                    <a:lnTo>
                      <a:pt x="22" y="16"/>
                    </a:lnTo>
                    <a:lnTo>
                      <a:pt x="29"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51" name="Freeform 169"/>
              <p:cNvSpPr>
                <a:spLocks/>
              </p:cNvSpPr>
              <p:nvPr/>
            </p:nvSpPr>
            <p:spPr bwMode="auto">
              <a:xfrm>
                <a:off x="2851" y="1403"/>
                <a:ext cx="5" cy="3"/>
              </a:xfrm>
              <a:custGeom>
                <a:avLst/>
                <a:gdLst>
                  <a:gd name="T0" fmla="*/ 1 w 8"/>
                  <a:gd name="T1" fmla="*/ 0 h 8"/>
                  <a:gd name="T2" fmla="*/ 1 w 8"/>
                  <a:gd name="T3" fmla="*/ 0 h 8"/>
                  <a:gd name="T4" fmla="*/ 0 w 8"/>
                  <a:gd name="T5" fmla="*/ 0 h 8"/>
                  <a:gd name="T6" fmla="*/ 1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8" y="4"/>
                    </a:moveTo>
                    <a:lnTo>
                      <a:pt x="2" y="0"/>
                    </a:lnTo>
                    <a:lnTo>
                      <a:pt x="0" y="8"/>
                    </a:lnTo>
                    <a:lnTo>
                      <a:pt x="8"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52" name="Freeform 170"/>
              <p:cNvSpPr>
                <a:spLocks/>
              </p:cNvSpPr>
              <p:nvPr/>
            </p:nvSpPr>
            <p:spPr bwMode="auto">
              <a:xfrm>
                <a:off x="2994" y="1320"/>
                <a:ext cx="59" cy="29"/>
              </a:xfrm>
              <a:custGeom>
                <a:avLst/>
                <a:gdLst>
                  <a:gd name="T0" fmla="*/ 0 w 126"/>
                  <a:gd name="T1" fmla="*/ 1 h 58"/>
                  <a:gd name="T2" fmla="*/ 0 w 126"/>
                  <a:gd name="T3" fmla="*/ 1 h 58"/>
                  <a:gd name="T4" fmla="*/ 0 w 126"/>
                  <a:gd name="T5" fmla="*/ 0 h 58"/>
                  <a:gd name="T6" fmla="*/ 0 w 126"/>
                  <a:gd name="T7" fmla="*/ 1 h 58"/>
                  <a:gd name="T8" fmla="*/ 0 w 126"/>
                  <a:gd name="T9" fmla="*/ 1 h 58"/>
                  <a:gd name="T10" fmla="*/ 0 w 126"/>
                  <a:gd name="T11" fmla="*/ 1 h 58"/>
                  <a:gd name="T12" fmla="*/ 0 w 126"/>
                  <a:gd name="T13" fmla="*/ 1 h 58"/>
                  <a:gd name="T14" fmla="*/ 0 w 126"/>
                  <a:gd name="T15" fmla="*/ 1 h 58"/>
                  <a:gd name="T16" fmla="*/ 0 w 126"/>
                  <a:gd name="T17" fmla="*/ 1 h 58"/>
                  <a:gd name="T18" fmla="*/ 0 w 126"/>
                  <a:gd name="T19" fmla="*/ 1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58">
                    <a:moveTo>
                      <a:pt x="126" y="36"/>
                    </a:moveTo>
                    <a:lnTo>
                      <a:pt x="116" y="3"/>
                    </a:lnTo>
                    <a:lnTo>
                      <a:pt x="48" y="0"/>
                    </a:lnTo>
                    <a:lnTo>
                      <a:pt x="0" y="13"/>
                    </a:lnTo>
                    <a:lnTo>
                      <a:pt x="4" y="25"/>
                    </a:lnTo>
                    <a:lnTo>
                      <a:pt x="21" y="44"/>
                    </a:lnTo>
                    <a:lnTo>
                      <a:pt x="31" y="44"/>
                    </a:lnTo>
                    <a:lnTo>
                      <a:pt x="72" y="52"/>
                    </a:lnTo>
                    <a:lnTo>
                      <a:pt x="112" y="58"/>
                    </a:lnTo>
                    <a:lnTo>
                      <a:pt x="126" y="3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53" name="Freeform 171"/>
              <p:cNvSpPr>
                <a:spLocks/>
              </p:cNvSpPr>
              <p:nvPr/>
            </p:nvSpPr>
            <p:spPr bwMode="auto">
              <a:xfrm>
                <a:off x="2970" y="1342"/>
                <a:ext cx="95" cy="44"/>
              </a:xfrm>
              <a:custGeom>
                <a:avLst/>
                <a:gdLst>
                  <a:gd name="T0" fmla="*/ 0 w 202"/>
                  <a:gd name="T1" fmla="*/ 1 h 85"/>
                  <a:gd name="T2" fmla="*/ 0 w 202"/>
                  <a:gd name="T3" fmla="*/ 1 h 85"/>
                  <a:gd name="T4" fmla="*/ 0 w 202"/>
                  <a:gd name="T5" fmla="*/ 1 h 85"/>
                  <a:gd name="T6" fmla="*/ 0 w 202"/>
                  <a:gd name="T7" fmla="*/ 1 h 85"/>
                  <a:gd name="T8" fmla="*/ 0 w 202"/>
                  <a:gd name="T9" fmla="*/ 1 h 85"/>
                  <a:gd name="T10" fmla="*/ 0 w 202"/>
                  <a:gd name="T11" fmla="*/ 1 h 85"/>
                  <a:gd name="T12" fmla="*/ 0 w 202"/>
                  <a:gd name="T13" fmla="*/ 1 h 85"/>
                  <a:gd name="T14" fmla="*/ 0 w 202"/>
                  <a:gd name="T15" fmla="*/ 1 h 85"/>
                  <a:gd name="T16" fmla="*/ 0 w 202"/>
                  <a:gd name="T17" fmla="*/ 0 h 85"/>
                  <a:gd name="T18" fmla="*/ 0 w 202"/>
                  <a:gd name="T19" fmla="*/ 1 h 85"/>
                  <a:gd name="T20" fmla="*/ 0 w 202"/>
                  <a:gd name="T21" fmla="*/ 1 h 85"/>
                  <a:gd name="T22" fmla="*/ 0 w 202"/>
                  <a:gd name="T23" fmla="*/ 1 h 85"/>
                  <a:gd name="T24" fmla="*/ 0 w 202"/>
                  <a:gd name="T25" fmla="*/ 1 h 85"/>
                  <a:gd name="T26" fmla="*/ 0 w 202"/>
                  <a:gd name="T27" fmla="*/ 1 h 85"/>
                  <a:gd name="T28" fmla="*/ 0 w 202"/>
                  <a:gd name="T29" fmla="*/ 1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2" h="85">
                    <a:moveTo>
                      <a:pt x="103" y="58"/>
                    </a:moveTo>
                    <a:lnTo>
                      <a:pt x="55" y="64"/>
                    </a:lnTo>
                    <a:lnTo>
                      <a:pt x="8" y="70"/>
                    </a:lnTo>
                    <a:lnTo>
                      <a:pt x="0" y="72"/>
                    </a:lnTo>
                    <a:lnTo>
                      <a:pt x="12" y="25"/>
                    </a:lnTo>
                    <a:lnTo>
                      <a:pt x="37" y="23"/>
                    </a:lnTo>
                    <a:lnTo>
                      <a:pt x="72" y="47"/>
                    </a:lnTo>
                    <a:lnTo>
                      <a:pt x="88" y="33"/>
                    </a:lnTo>
                    <a:lnTo>
                      <a:pt x="84" y="0"/>
                    </a:lnTo>
                    <a:lnTo>
                      <a:pt x="125" y="8"/>
                    </a:lnTo>
                    <a:lnTo>
                      <a:pt x="165" y="14"/>
                    </a:lnTo>
                    <a:lnTo>
                      <a:pt x="183" y="39"/>
                    </a:lnTo>
                    <a:lnTo>
                      <a:pt x="202" y="80"/>
                    </a:lnTo>
                    <a:lnTo>
                      <a:pt x="163" y="85"/>
                    </a:lnTo>
                    <a:lnTo>
                      <a:pt x="103" y="5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54" name="Freeform 172"/>
              <p:cNvSpPr>
                <a:spLocks/>
              </p:cNvSpPr>
              <p:nvPr/>
            </p:nvSpPr>
            <p:spPr bwMode="auto">
              <a:xfrm>
                <a:off x="2970" y="1372"/>
                <a:ext cx="75" cy="43"/>
              </a:xfrm>
              <a:custGeom>
                <a:avLst/>
                <a:gdLst>
                  <a:gd name="T0" fmla="*/ 0 w 163"/>
                  <a:gd name="T1" fmla="*/ 1 h 86"/>
                  <a:gd name="T2" fmla="*/ 0 w 163"/>
                  <a:gd name="T3" fmla="*/ 1 h 86"/>
                  <a:gd name="T4" fmla="*/ 0 w 163"/>
                  <a:gd name="T5" fmla="*/ 1 h 86"/>
                  <a:gd name="T6" fmla="*/ 0 w 163"/>
                  <a:gd name="T7" fmla="*/ 1 h 86"/>
                  <a:gd name="T8" fmla="*/ 0 w 163"/>
                  <a:gd name="T9" fmla="*/ 0 h 86"/>
                  <a:gd name="T10" fmla="*/ 0 w 163"/>
                  <a:gd name="T11" fmla="*/ 1 h 86"/>
                  <a:gd name="T12" fmla="*/ 0 w 163"/>
                  <a:gd name="T13" fmla="*/ 1 h 86"/>
                  <a:gd name="T14" fmla="*/ 0 w 163"/>
                  <a:gd name="T15" fmla="*/ 1 h 86"/>
                  <a:gd name="T16" fmla="*/ 0 w 163"/>
                  <a:gd name="T17" fmla="*/ 1 h 86"/>
                  <a:gd name="T18" fmla="*/ 0 w 163"/>
                  <a:gd name="T19" fmla="*/ 1 h 86"/>
                  <a:gd name="T20" fmla="*/ 0 w 163"/>
                  <a:gd name="T21" fmla="*/ 1 h 86"/>
                  <a:gd name="T22" fmla="*/ 0 w 163"/>
                  <a:gd name="T23" fmla="*/ 1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3" h="86">
                    <a:moveTo>
                      <a:pt x="6" y="60"/>
                    </a:moveTo>
                    <a:lnTo>
                      <a:pt x="0" y="14"/>
                    </a:lnTo>
                    <a:lnTo>
                      <a:pt x="8" y="12"/>
                    </a:lnTo>
                    <a:lnTo>
                      <a:pt x="55" y="6"/>
                    </a:lnTo>
                    <a:lnTo>
                      <a:pt x="103" y="0"/>
                    </a:lnTo>
                    <a:lnTo>
                      <a:pt x="163" y="27"/>
                    </a:lnTo>
                    <a:lnTo>
                      <a:pt x="119" y="55"/>
                    </a:lnTo>
                    <a:lnTo>
                      <a:pt x="76" y="86"/>
                    </a:lnTo>
                    <a:lnTo>
                      <a:pt x="51" y="84"/>
                    </a:lnTo>
                    <a:lnTo>
                      <a:pt x="49" y="68"/>
                    </a:lnTo>
                    <a:lnTo>
                      <a:pt x="24" y="64"/>
                    </a:lnTo>
                    <a:lnTo>
                      <a:pt x="6" y="6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55" name="Freeform 173"/>
              <p:cNvSpPr>
                <a:spLocks/>
              </p:cNvSpPr>
              <p:nvPr/>
            </p:nvSpPr>
            <p:spPr bwMode="auto">
              <a:xfrm>
                <a:off x="2739" y="1432"/>
                <a:ext cx="52" cy="48"/>
              </a:xfrm>
              <a:custGeom>
                <a:avLst/>
                <a:gdLst>
                  <a:gd name="T0" fmla="*/ 0 w 108"/>
                  <a:gd name="T1" fmla="*/ 1 h 95"/>
                  <a:gd name="T2" fmla="*/ 0 w 108"/>
                  <a:gd name="T3" fmla="*/ 1 h 95"/>
                  <a:gd name="T4" fmla="*/ 0 w 108"/>
                  <a:gd name="T5" fmla="*/ 1 h 95"/>
                  <a:gd name="T6" fmla="*/ 0 w 108"/>
                  <a:gd name="T7" fmla="*/ 1 h 95"/>
                  <a:gd name="T8" fmla="*/ 0 w 108"/>
                  <a:gd name="T9" fmla="*/ 0 h 95"/>
                  <a:gd name="T10" fmla="*/ 0 w 108"/>
                  <a:gd name="T11" fmla="*/ 1 h 95"/>
                  <a:gd name="T12" fmla="*/ 0 w 108"/>
                  <a:gd name="T13" fmla="*/ 1 h 95"/>
                  <a:gd name="T14" fmla="*/ 0 w 108"/>
                  <a:gd name="T15" fmla="*/ 1 h 95"/>
                  <a:gd name="T16" fmla="*/ 0 w 108"/>
                  <a:gd name="T17" fmla="*/ 1 h 95"/>
                  <a:gd name="T18" fmla="*/ 0 w 108"/>
                  <a:gd name="T19" fmla="*/ 1 h 95"/>
                  <a:gd name="T20" fmla="*/ 0 w 108"/>
                  <a:gd name="T21" fmla="*/ 1 h 95"/>
                  <a:gd name="T22" fmla="*/ 0 w 108"/>
                  <a:gd name="T23" fmla="*/ 1 h 95"/>
                  <a:gd name="T24" fmla="*/ 0 w 108"/>
                  <a:gd name="T25" fmla="*/ 1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95">
                    <a:moveTo>
                      <a:pt x="81" y="54"/>
                    </a:moveTo>
                    <a:lnTo>
                      <a:pt x="105" y="40"/>
                    </a:lnTo>
                    <a:lnTo>
                      <a:pt x="97" y="27"/>
                    </a:lnTo>
                    <a:lnTo>
                      <a:pt x="108" y="3"/>
                    </a:lnTo>
                    <a:lnTo>
                      <a:pt x="74" y="0"/>
                    </a:lnTo>
                    <a:lnTo>
                      <a:pt x="37" y="23"/>
                    </a:lnTo>
                    <a:lnTo>
                      <a:pt x="10" y="60"/>
                    </a:lnTo>
                    <a:lnTo>
                      <a:pt x="0" y="73"/>
                    </a:lnTo>
                    <a:lnTo>
                      <a:pt x="25" y="73"/>
                    </a:lnTo>
                    <a:lnTo>
                      <a:pt x="62" y="75"/>
                    </a:lnTo>
                    <a:lnTo>
                      <a:pt x="68" y="87"/>
                    </a:lnTo>
                    <a:lnTo>
                      <a:pt x="77" y="95"/>
                    </a:lnTo>
                    <a:lnTo>
                      <a:pt x="81" y="5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56" name="Freeform 174"/>
              <p:cNvSpPr>
                <a:spLocks/>
              </p:cNvSpPr>
              <p:nvPr/>
            </p:nvSpPr>
            <p:spPr bwMode="auto">
              <a:xfrm>
                <a:off x="2884" y="1406"/>
                <a:ext cx="138" cy="106"/>
              </a:xfrm>
              <a:custGeom>
                <a:avLst/>
                <a:gdLst>
                  <a:gd name="T0" fmla="*/ 0 w 293"/>
                  <a:gd name="T1" fmla="*/ 1 h 206"/>
                  <a:gd name="T2" fmla="*/ 0 w 293"/>
                  <a:gd name="T3" fmla="*/ 0 h 206"/>
                  <a:gd name="T4" fmla="*/ 0 w 293"/>
                  <a:gd name="T5" fmla="*/ 1 h 206"/>
                  <a:gd name="T6" fmla="*/ 0 w 293"/>
                  <a:gd name="T7" fmla="*/ 1 h 206"/>
                  <a:gd name="T8" fmla="*/ 0 w 293"/>
                  <a:gd name="T9" fmla="*/ 1 h 206"/>
                  <a:gd name="T10" fmla="*/ 0 w 293"/>
                  <a:gd name="T11" fmla="*/ 1 h 206"/>
                  <a:gd name="T12" fmla="*/ 0 w 293"/>
                  <a:gd name="T13" fmla="*/ 1 h 206"/>
                  <a:gd name="T14" fmla="*/ 0 w 293"/>
                  <a:gd name="T15" fmla="*/ 1 h 206"/>
                  <a:gd name="T16" fmla="*/ 0 w 293"/>
                  <a:gd name="T17" fmla="*/ 1 h 206"/>
                  <a:gd name="T18" fmla="*/ 0 w 293"/>
                  <a:gd name="T19" fmla="*/ 1 h 206"/>
                  <a:gd name="T20" fmla="*/ 0 w 293"/>
                  <a:gd name="T21" fmla="*/ 1 h 206"/>
                  <a:gd name="T22" fmla="*/ 0 w 293"/>
                  <a:gd name="T23" fmla="*/ 1 h 206"/>
                  <a:gd name="T24" fmla="*/ 0 w 293"/>
                  <a:gd name="T25" fmla="*/ 1 h 206"/>
                  <a:gd name="T26" fmla="*/ 0 w 293"/>
                  <a:gd name="T27" fmla="*/ 1 h 206"/>
                  <a:gd name="T28" fmla="*/ 0 w 293"/>
                  <a:gd name="T29" fmla="*/ 1 h 206"/>
                  <a:gd name="T30" fmla="*/ 0 w 293"/>
                  <a:gd name="T31" fmla="*/ 1 h 206"/>
                  <a:gd name="T32" fmla="*/ 0 w 293"/>
                  <a:gd name="T33" fmla="*/ 1 h 206"/>
                  <a:gd name="T34" fmla="*/ 0 w 293"/>
                  <a:gd name="T35" fmla="*/ 1 h 206"/>
                  <a:gd name="T36" fmla="*/ 0 w 293"/>
                  <a:gd name="T37" fmla="*/ 1 h 206"/>
                  <a:gd name="T38" fmla="*/ 0 w 293"/>
                  <a:gd name="T39" fmla="*/ 1 h 206"/>
                  <a:gd name="T40" fmla="*/ 0 w 293"/>
                  <a:gd name="T41" fmla="*/ 1 h 206"/>
                  <a:gd name="T42" fmla="*/ 0 w 293"/>
                  <a:gd name="T43" fmla="*/ 1 h 206"/>
                  <a:gd name="T44" fmla="*/ 0 w 293"/>
                  <a:gd name="T45" fmla="*/ 1 h 206"/>
                  <a:gd name="T46" fmla="*/ 0 w 293"/>
                  <a:gd name="T47" fmla="*/ 1 h 206"/>
                  <a:gd name="T48" fmla="*/ 0 w 293"/>
                  <a:gd name="T49" fmla="*/ 1 h 206"/>
                  <a:gd name="T50" fmla="*/ 0 w 293"/>
                  <a:gd name="T51" fmla="*/ 1 h 206"/>
                  <a:gd name="T52" fmla="*/ 0 w 293"/>
                  <a:gd name="T53" fmla="*/ 1 h 206"/>
                  <a:gd name="T54" fmla="*/ 0 w 293"/>
                  <a:gd name="T55" fmla="*/ 1 h 206"/>
                  <a:gd name="T56" fmla="*/ 0 w 293"/>
                  <a:gd name="T57" fmla="*/ 1 h 206"/>
                  <a:gd name="T58" fmla="*/ 0 w 293"/>
                  <a:gd name="T59" fmla="*/ 1 h 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3" h="206">
                    <a:moveTo>
                      <a:pt x="120" y="10"/>
                    </a:moveTo>
                    <a:lnTo>
                      <a:pt x="115" y="0"/>
                    </a:lnTo>
                    <a:lnTo>
                      <a:pt x="78" y="2"/>
                    </a:lnTo>
                    <a:lnTo>
                      <a:pt x="39" y="16"/>
                    </a:lnTo>
                    <a:lnTo>
                      <a:pt x="0" y="23"/>
                    </a:lnTo>
                    <a:lnTo>
                      <a:pt x="12" y="35"/>
                    </a:lnTo>
                    <a:lnTo>
                      <a:pt x="2" y="37"/>
                    </a:lnTo>
                    <a:lnTo>
                      <a:pt x="6" y="70"/>
                    </a:lnTo>
                    <a:lnTo>
                      <a:pt x="22" y="111"/>
                    </a:lnTo>
                    <a:lnTo>
                      <a:pt x="27" y="140"/>
                    </a:lnTo>
                    <a:lnTo>
                      <a:pt x="31" y="138"/>
                    </a:lnTo>
                    <a:lnTo>
                      <a:pt x="70" y="153"/>
                    </a:lnTo>
                    <a:lnTo>
                      <a:pt x="78" y="163"/>
                    </a:lnTo>
                    <a:lnTo>
                      <a:pt x="93" y="161"/>
                    </a:lnTo>
                    <a:lnTo>
                      <a:pt x="113" y="161"/>
                    </a:lnTo>
                    <a:lnTo>
                      <a:pt x="149" y="188"/>
                    </a:lnTo>
                    <a:lnTo>
                      <a:pt x="180" y="190"/>
                    </a:lnTo>
                    <a:lnTo>
                      <a:pt x="188" y="196"/>
                    </a:lnTo>
                    <a:lnTo>
                      <a:pt x="213" y="194"/>
                    </a:lnTo>
                    <a:lnTo>
                      <a:pt x="258" y="206"/>
                    </a:lnTo>
                    <a:lnTo>
                      <a:pt x="264" y="194"/>
                    </a:lnTo>
                    <a:lnTo>
                      <a:pt x="289" y="157"/>
                    </a:lnTo>
                    <a:lnTo>
                      <a:pt x="293" y="138"/>
                    </a:lnTo>
                    <a:lnTo>
                      <a:pt x="277" y="99"/>
                    </a:lnTo>
                    <a:lnTo>
                      <a:pt x="262" y="87"/>
                    </a:lnTo>
                    <a:lnTo>
                      <a:pt x="279" y="64"/>
                    </a:lnTo>
                    <a:lnTo>
                      <a:pt x="256" y="18"/>
                    </a:lnTo>
                    <a:lnTo>
                      <a:pt x="204" y="14"/>
                    </a:lnTo>
                    <a:lnTo>
                      <a:pt x="149" y="8"/>
                    </a:lnTo>
                    <a:lnTo>
                      <a:pt x="120" y="1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57" name="Freeform 175"/>
              <p:cNvSpPr>
                <a:spLocks/>
              </p:cNvSpPr>
              <p:nvPr/>
            </p:nvSpPr>
            <p:spPr bwMode="auto">
              <a:xfrm>
                <a:off x="2861" y="1476"/>
                <a:ext cx="94" cy="46"/>
              </a:xfrm>
              <a:custGeom>
                <a:avLst/>
                <a:gdLst>
                  <a:gd name="T0" fmla="*/ 0 w 195"/>
                  <a:gd name="T1" fmla="*/ 1 h 89"/>
                  <a:gd name="T2" fmla="*/ 0 w 195"/>
                  <a:gd name="T3" fmla="*/ 1 h 89"/>
                  <a:gd name="T4" fmla="*/ 0 w 195"/>
                  <a:gd name="T5" fmla="*/ 1 h 89"/>
                  <a:gd name="T6" fmla="*/ 0 w 195"/>
                  <a:gd name="T7" fmla="*/ 1 h 89"/>
                  <a:gd name="T8" fmla="*/ 0 w 195"/>
                  <a:gd name="T9" fmla="*/ 1 h 89"/>
                  <a:gd name="T10" fmla="*/ 0 w 195"/>
                  <a:gd name="T11" fmla="*/ 1 h 89"/>
                  <a:gd name="T12" fmla="*/ 0 w 195"/>
                  <a:gd name="T13" fmla="*/ 1 h 89"/>
                  <a:gd name="T14" fmla="*/ 0 w 195"/>
                  <a:gd name="T15" fmla="*/ 1 h 89"/>
                  <a:gd name="T16" fmla="*/ 0 w 195"/>
                  <a:gd name="T17" fmla="*/ 1 h 89"/>
                  <a:gd name="T18" fmla="*/ 0 w 195"/>
                  <a:gd name="T19" fmla="*/ 1 h 89"/>
                  <a:gd name="T20" fmla="*/ 0 w 195"/>
                  <a:gd name="T21" fmla="*/ 1 h 89"/>
                  <a:gd name="T22" fmla="*/ 0 w 195"/>
                  <a:gd name="T23" fmla="*/ 1 h 89"/>
                  <a:gd name="T24" fmla="*/ 0 w 195"/>
                  <a:gd name="T25" fmla="*/ 1 h 89"/>
                  <a:gd name="T26" fmla="*/ 0 w 195"/>
                  <a:gd name="T27" fmla="*/ 1 h 89"/>
                  <a:gd name="T28" fmla="*/ 0 w 195"/>
                  <a:gd name="T29" fmla="*/ 1 h 89"/>
                  <a:gd name="T30" fmla="*/ 0 w 195"/>
                  <a:gd name="T31" fmla="*/ 0 h 89"/>
                  <a:gd name="T32" fmla="*/ 0 w 195"/>
                  <a:gd name="T33" fmla="*/ 1 h 89"/>
                  <a:gd name="T34" fmla="*/ 0 w 195"/>
                  <a:gd name="T35" fmla="*/ 1 h 89"/>
                  <a:gd name="T36" fmla="*/ 0 w 195"/>
                  <a:gd name="T37" fmla="*/ 1 h 89"/>
                  <a:gd name="T38" fmla="*/ 0 w 195"/>
                  <a:gd name="T39" fmla="*/ 1 h 89"/>
                  <a:gd name="T40" fmla="*/ 0 w 195"/>
                  <a:gd name="T41" fmla="*/ 1 h 89"/>
                  <a:gd name="T42" fmla="*/ 0 w 195"/>
                  <a:gd name="T43" fmla="*/ 1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5" h="89">
                    <a:moveTo>
                      <a:pt x="159" y="25"/>
                    </a:moveTo>
                    <a:lnTo>
                      <a:pt x="195" y="52"/>
                    </a:lnTo>
                    <a:lnTo>
                      <a:pt x="194" y="56"/>
                    </a:lnTo>
                    <a:lnTo>
                      <a:pt x="184" y="62"/>
                    </a:lnTo>
                    <a:lnTo>
                      <a:pt x="176" y="66"/>
                    </a:lnTo>
                    <a:lnTo>
                      <a:pt x="176" y="70"/>
                    </a:lnTo>
                    <a:lnTo>
                      <a:pt x="166" y="79"/>
                    </a:lnTo>
                    <a:lnTo>
                      <a:pt x="151" y="83"/>
                    </a:lnTo>
                    <a:lnTo>
                      <a:pt x="141" y="83"/>
                    </a:lnTo>
                    <a:lnTo>
                      <a:pt x="131" y="81"/>
                    </a:lnTo>
                    <a:lnTo>
                      <a:pt x="83" y="75"/>
                    </a:lnTo>
                    <a:lnTo>
                      <a:pt x="66" y="89"/>
                    </a:lnTo>
                    <a:lnTo>
                      <a:pt x="50" y="81"/>
                    </a:lnTo>
                    <a:lnTo>
                      <a:pt x="7" y="43"/>
                    </a:lnTo>
                    <a:lnTo>
                      <a:pt x="0" y="29"/>
                    </a:lnTo>
                    <a:lnTo>
                      <a:pt x="66" y="0"/>
                    </a:lnTo>
                    <a:lnTo>
                      <a:pt x="73" y="4"/>
                    </a:lnTo>
                    <a:lnTo>
                      <a:pt x="77" y="2"/>
                    </a:lnTo>
                    <a:lnTo>
                      <a:pt x="116" y="17"/>
                    </a:lnTo>
                    <a:lnTo>
                      <a:pt x="124" y="27"/>
                    </a:lnTo>
                    <a:lnTo>
                      <a:pt x="139" y="25"/>
                    </a:lnTo>
                    <a:lnTo>
                      <a:pt x="159"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58" name="Freeform 176"/>
              <p:cNvSpPr>
                <a:spLocks/>
              </p:cNvSpPr>
              <p:nvPr/>
            </p:nvSpPr>
            <p:spPr bwMode="auto">
              <a:xfrm>
                <a:off x="2729" y="1469"/>
                <a:ext cx="50" cy="34"/>
              </a:xfrm>
              <a:custGeom>
                <a:avLst/>
                <a:gdLst>
                  <a:gd name="T0" fmla="*/ 0 w 106"/>
                  <a:gd name="T1" fmla="*/ 0 h 66"/>
                  <a:gd name="T2" fmla="*/ 0 w 106"/>
                  <a:gd name="T3" fmla="*/ 1 h 66"/>
                  <a:gd name="T4" fmla="*/ 0 w 106"/>
                  <a:gd name="T5" fmla="*/ 1 h 66"/>
                  <a:gd name="T6" fmla="*/ 0 w 106"/>
                  <a:gd name="T7" fmla="*/ 1 h 66"/>
                  <a:gd name="T8" fmla="*/ 0 w 106"/>
                  <a:gd name="T9" fmla="*/ 1 h 66"/>
                  <a:gd name="T10" fmla="*/ 0 w 106"/>
                  <a:gd name="T11" fmla="*/ 1 h 66"/>
                  <a:gd name="T12" fmla="*/ 0 w 106"/>
                  <a:gd name="T13" fmla="*/ 1 h 66"/>
                  <a:gd name="T14" fmla="*/ 0 w 106"/>
                  <a:gd name="T15" fmla="*/ 1 h 66"/>
                  <a:gd name="T16" fmla="*/ 0 w 106"/>
                  <a:gd name="T17" fmla="*/ 1 h 66"/>
                  <a:gd name="T18" fmla="*/ 0 w 106"/>
                  <a:gd name="T19" fmla="*/ 1 h 66"/>
                  <a:gd name="T20" fmla="*/ 0 w 106"/>
                  <a:gd name="T21" fmla="*/ 1 h 66"/>
                  <a:gd name="T22" fmla="*/ 0 w 106"/>
                  <a:gd name="T23" fmla="*/ 1 h 66"/>
                  <a:gd name="T24" fmla="*/ 0 w 106"/>
                  <a:gd name="T25" fmla="*/ 1 h 66"/>
                  <a:gd name="T26" fmla="*/ 0 w 106"/>
                  <a:gd name="T27" fmla="*/ 1 h 66"/>
                  <a:gd name="T28" fmla="*/ 0 w 106"/>
                  <a:gd name="T29" fmla="*/ 0 h 66"/>
                  <a:gd name="T30" fmla="*/ 0 w 106"/>
                  <a:gd name="T31" fmla="*/ 0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66">
                    <a:moveTo>
                      <a:pt x="23" y="0"/>
                    </a:moveTo>
                    <a:lnTo>
                      <a:pt x="0" y="10"/>
                    </a:lnTo>
                    <a:lnTo>
                      <a:pt x="11" y="24"/>
                    </a:lnTo>
                    <a:lnTo>
                      <a:pt x="50" y="47"/>
                    </a:lnTo>
                    <a:lnTo>
                      <a:pt x="64" y="47"/>
                    </a:lnTo>
                    <a:lnTo>
                      <a:pt x="66" y="51"/>
                    </a:lnTo>
                    <a:lnTo>
                      <a:pt x="95" y="66"/>
                    </a:lnTo>
                    <a:lnTo>
                      <a:pt x="97" y="66"/>
                    </a:lnTo>
                    <a:lnTo>
                      <a:pt x="97" y="60"/>
                    </a:lnTo>
                    <a:lnTo>
                      <a:pt x="104" y="45"/>
                    </a:lnTo>
                    <a:lnTo>
                      <a:pt x="106" y="26"/>
                    </a:lnTo>
                    <a:lnTo>
                      <a:pt x="100" y="22"/>
                    </a:lnTo>
                    <a:lnTo>
                      <a:pt x="91" y="14"/>
                    </a:lnTo>
                    <a:lnTo>
                      <a:pt x="85" y="2"/>
                    </a:lnTo>
                    <a:lnTo>
                      <a:pt x="48" y="0"/>
                    </a:lnTo>
                    <a:lnTo>
                      <a:pt x="23"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59" name="Freeform 177"/>
              <p:cNvSpPr>
                <a:spLocks/>
              </p:cNvSpPr>
              <p:nvPr/>
            </p:nvSpPr>
            <p:spPr bwMode="auto">
              <a:xfrm>
                <a:off x="2775" y="1403"/>
                <a:ext cx="121" cy="140"/>
              </a:xfrm>
              <a:custGeom>
                <a:avLst/>
                <a:gdLst>
                  <a:gd name="T0" fmla="*/ 29 w 256"/>
                  <a:gd name="T1" fmla="*/ 26 h 276"/>
                  <a:gd name="T2" fmla="*/ 31 w 256"/>
                  <a:gd name="T3" fmla="*/ 27 h 276"/>
                  <a:gd name="T4" fmla="*/ 31 w 256"/>
                  <a:gd name="T5" fmla="*/ 24 h 276"/>
                  <a:gd name="T6" fmla="*/ 37 w 256"/>
                  <a:gd name="T7" fmla="*/ 20 h 276"/>
                  <a:gd name="T8" fmla="*/ 46 w 256"/>
                  <a:gd name="T9" fmla="*/ 25 h 276"/>
                  <a:gd name="T10" fmla="*/ 42 w 256"/>
                  <a:gd name="T11" fmla="*/ 19 h 276"/>
                  <a:gd name="T12" fmla="*/ 37 w 256"/>
                  <a:gd name="T13" fmla="*/ 12 h 276"/>
                  <a:gd name="T14" fmla="*/ 36 w 256"/>
                  <a:gd name="T15" fmla="*/ 10 h 276"/>
                  <a:gd name="T16" fmla="*/ 33 w 256"/>
                  <a:gd name="T17" fmla="*/ 0 h 276"/>
                  <a:gd name="T18" fmla="*/ 43 w 256"/>
                  <a:gd name="T19" fmla="*/ 2 h 276"/>
                  <a:gd name="T20" fmla="*/ 47 w 256"/>
                  <a:gd name="T21" fmla="*/ 2 h 276"/>
                  <a:gd name="T22" fmla="*/ 49 w 256"/>
                  <a:gd name="T23" fmla="*/ 8 h 276"/>
                  <a:gd name="T24" fmla="*/ 63 w 256"/>
                  <a:gd name="T25" fmla="*/ 10 h 276"/>
                  <a:gd name="T26" fmla="*/ 63 w 256"/>
                  <a:gd name="T27" fmla="*/ 15 h 276"/>
                  <a:gd name="T28" fmla="*/ 67 w 256"/>
                  <a:gd name="T29" fmla="*/ 18 h 276"/>
                  <a:gd name="T30" fmla="*/ 86 w 256"/>
                  <a:gd name="T31" fmla="*/ 9 h 276"/>
                  <a:gd name="T32" fmla="*/ 86 w 256"/>
                  <a:gd name="T33" fmla="*/ 10 h 276"/>
                  <a:gd name="T34" fmla="*/ 102 w 256"/>
                  <a:gd name="T35" fmla="*/ 16 h 276"/>
                  <a:gd name="T36" fmla="*/ 108 w 256"/>
                  <a:gd name="T37" fmla="*/ 16 h 276"/>
                  <a:gd name="T38" fmla="*/ 114 w 256"/>
                  <a:gd name="T39" fmla="*/ 22 h 276"/>
                  <a:gd name="T40" fmla="*/ 109 w 256"/>
                  <a:gd name="T41" fmla="*/ 23 h 276"/>
                  <a:gd name="T42" fmla="*/ 111 w 256"/>
                  <a:gd name="T43" fmla="*/ 40 h 276"/>
                  <a:gd name="T44" fmla="*/ 119 w 256"/>
                  <a:gd name="T45" fmla="*/ 60 h 276"/>
                  <a:gd name="T46" fmla="*/ 121 w 256"/>
                  <a:gd name="T47" fmla="*/ 75 h 276"/>
                  <a:gd name="T48" fmla="*/ 118 w 256"/>
                  <a:gd name="T49" fmla="*/ 73 h 276"/>
                  <a:gd name="T50" fmla="*/ 86 w 256"/>
                  <a:gd name="T51" fmla="*/ 88 h 276"/>
                  <a:gd name="T52" fmla="*/ 90 w 256"/>
                  <a:gd name="T53" fmla="*/ 95 h 276"/>
                  <a:gd name="T54" fmla="*/ 110 w 256"/>
                  <a:gd name="T55" fmla="*/ 114 h 276"/>
                  <a:gd name="T56" fmla="*/ 98 w 256"/>
                  <a:gd name="T57" fmla="*/ 125 h 276"/>
                  <a:gd name="T58" fmla="*/ 101 w 256"/>
                  <a:gd name="T59" fmla="*/ 135 h 276"/>
                  <a:gd name="T60" fmla="*/ 96 w 256"/>
                  <a:gd name="T61" fmla="*/ 137 h 276"/>
                  <a:gd name="T62" fmla="*/ 80 w 256"/>
                  <a:gd name="T63" fmla="*/ 137 h 276"/>
                  <a:gd name="T64" fmla="*/ 68 w 256"/>
                  <a:gd name="T65" fmla="*/ 137 h 276"/>
                  <a:gd name="T66" fmla="*/ 64 w 256"/>
                  <a:gd name="T67" fmla="*/ 140 h 276"/>
                  <a:gd name="T68" fmla="*/ 52 w 256"/>
                  <a:gd name="T69" fmla="*/ 138 h 276"/>
                  <a:gd name="T70" fmla="*/ 38 w 256"/>
                  <a:gd name="T71" fmla="*/ 135 h 276"/>
                  <a:gd name="T72" fmla="*/ 24 w 256"/>
                  <a:gd name="T73" fmla="*/ 137 h 276"/>
                  <a:gd name="T74" fmla="*/ 29 w 256"/>
                  <a:gd name="T75" fmla="*/ 111 h 276"/>
                  <a:gd name="T76" fmla="*/ 9 w 256"/>
                  <a:gd name="T77" fmla="*/ 102 h 276"/>
                  <a:gd name="T78" fmla="*/ 6 w 256"/>
                  <a:gd name="T79" fmla="*/ 101 h 276"/>
                  <a:gd name="T80" fmla="*/ 6 w 256"/>
                  <a:gd name="T81" fmla="*/ 99 h 276"/>
                  <a:gd name="T82" fmla="*/ 2 w 256"/>
                  <a:gd name="T83" fmla="*/ 89 h 276"/>
                  <a:gd name="T84" fmla="*/ 3 w 256"/>
                  <a:gd name="T85" fmla="*/ 79 h 276"/>
                  <a:gd name="T86" fmla="*/ 0 w 256"/>
                  <a:gd name="T87" fmla="*/ 77 h 276"/>
                  <a:gd name="T88" fmla="*/ 2 w 256"/>
                  <a:gd name="T89" fmla="*/ 56 h 276"/>
                  <a:gd name="T90" fmla="*/ 13 w 256"/>
                  <a:gd name="T91" fmla="*/ 49 h 276"/>
                  <a:gd name="T92" fmla="*/ 9 w 256"/>
                  <a:gd name="T93" fmla="*/ 43 h 276"/>
                  <a:gd name="T94" fmla="*/ 15 w 256"/>
                  <a:gd name="T95" fmla="*/ 30 h 276"/>
                  <a:gd name="T96" fmla="*/ 12 w 256"/>
                  <a:gd name="T97" fmla="*/ 30 h 276"/>
                  <a:gd name="T98" fmla="*/ 15 w 256"/>
                  <a:gd name="T99" fmla="*/ 23 h 276"/>
                  <a:gd name="T100" fmla="*/ 29 w 256"/>
                  <a:gd name="T101" fmla="*/ 26 h 2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6" h="276">
                    <a:moveTo>
                      <a:pt x="62" y="51"/>
                    </a:moveTo>
                    <a:lnTo>
                      <a:pt x="66" y="53"/>
                    </a:lnTo>
                    <a:lnTo>
                      <a:pt x="66" y="47"/>
                    </a:lnTo>
                    <a:lnTo>
                      <a:pt x="78" y="39"/>
                    </a:lnTo>
                    <a:lnTo>
                      <a:pt x="97" y="49"/>
                    </a:lnTo>
                    <a:lnTo>
                      <a:pt x="88" y="37"/>
                    </a:lnTo>
                    <a:lnTo>
                      <a:pt x="78" y="24"/>
                    </a:lnTo>
                    <a:lnTo>
                      <a:pt x="76" y="20"/>
                    </a:lnTo>
                    <a:lnTo>
                      <a:pt x="70" y="0"/>
                    </a:lnTo>
                    <a:lnTo>
                      <a:pt x="92" y="4"/>
                    </a:lnTo>
                    <a:lnTo>
                      <a:pt x="99" y="4"/>
                    </a:lnTo>
                    <a:lnTo>
                      <a:pt x="103" y="16"/>
                    </a:lnTo>
                    <a:lnTo>
                      <a:pt x="134" y="20"/>
                    </a:lnTo>
                    <a:lnTo>
                      <a:pt x="134" y="29"/>
                    </a:lnTo>
                    <a:lnTo>
                      <a:pt x="142" y="35"/>
                    </a:lnTo>
                    <a:lnTo>
                      <a:pt x="183" y="18"/>
                    </a:lnTo>
                    <a:lnTo>
                      <a:pt x="181" y="20"/>
                    </a:lnTo>
                    <a:lnTo>
                      <a:pt x="216" y="31"/>
                    </a:lnTo>
                    <a:lnTo>
                      <a:pt x="229" y="31"/>
                    </a:lnTo>
                    <a:lnTo>
                      <a:pt x="241" y="43"/>
                    </a:lnTo>
                    <a:lnTo>
                      <a:pt x="231" y="45"/>
                    </a:lnTo>
                    <a:lnTo>
                      <a:pt x="235" y="78"/>
                    </a:lnTo>
                    <a:lnTo>
                      <a:pt x="251" y="119"/>
                    </a:lnTo>
                    <a:lnTo>
                      <a:pt x="256" y="148"/>
                    </a:lnTo>
                    <a:lnTo>
                      <a:pt x="249" y="144"/>
                    </a:lnTo>
                    <a:lnTo>
                      <a:pt x="183" y="173"/>
                    </a:lnTo>
                    <a:lnTo>
                      <a:pt x="190" y="187"/>
                    </a:lnTo>
                    <a:lnTo>
                      <a:pt x="233" y="225"/>
                    </a:lnTo>
                    <a:lnTo>
                      <a:pt x="208" y="247"/>
                    </a:lnTo>
                    <a:lnTo>
                      <a:pt x="214" y="266"/>
                    </a:lnTo>
                    <a:lnTo>
                      <a:pt x="204" y="270"/>
                    </a:lnTo>
                    <a:lnTo>
                      <a:pt x="169" y="270"/>
                    </a:lnTo>
                    <a:lnTo>
                      <a:pt x="144" y="270"/>
                    </a:lnTo>
                    <a:lnTo>
                      <a:pt x="136" y="276"/>
                    </a:lnTo>
                    <a:lnTo>
                      <a:pt x="109" y="272"/>
                    </a:lnTo>
                    <a:lnTo>
                      <a:pt x="80" y="266"/>
                    </a:lnTo>
                    <a:lnTo>
                      <a:pt x="51" y="270"/>
                    </a:lnTo>
                    <a:lnTo>
                      <a:pt x="62" y="218"/>
                    </a:lnTo>
                    <a:lnTo>
                      <a:pt x="18" y="202"/>
                    </a:lnTo>
                    <a:lnTo>
                      <a:pt x="12" y="200"/>
                    </a:lnTo>
                    <a:lnTo>
                      <a:pt x="12" y="196"/>
                    </a:lnTo>
                    <a:lnTo>
                      <a:pt x="4" y="175"/>
                    </a:lnTo>
                    <a:lnTo>
                      <a:pt x="6" y="156"/>
                    </a:lnTo>
                    <a:lnTo>
                      <a:pt x="0" y="152"/>
                    </a:lnTo>
                    <a:lnTo>
                      <a:pt x="4" y="111"/>
                    </a:lnTo>
                    <a:lnTo>
                      <a:pt x="28" y="97"/>
                    </a:lnTo>
                    <a:lnTo>
                      <a:pt x="20" y="84"/>
                    </a:lnTo>
                    <a:lnTo>
                      <a:pt x="31" y="60"/>
                    </a:lnTo>
                    <a:lnTo>
                      <a:pt x="26" y="59"/>
                    </a:lnTo>
                    <a:lnTo>
                      <a:pt x="31" y="45"/>
                    </a:lnTo>
                    <a:lnTo>
                      <a:pt x="62" y="51"/>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560" name="Freeform 178"/>
              <p:cNvSpPr>
                <a:spLocks/>
              </p:cNvSpPr>
              <p:nvPr/>
            </p:nvSpPr>
            <p:spPr bwMode="auto">
              <a:xfrm>
                <a:off x="2868" y="1410"/>
                <a:ext cx="9" cy="4"/>
              </a:xfrm>
              <a:custGeom>
                <a:avLst/>
                <a:gdLst>
                  <a:gd name="T0" fmla="*/ 0 w 18"/>
                  <a:gd name="T1" fmla="*/ 1 h 8"/>
                  <a:gd name="T2" fmla="*/ 1 w 18"/>
                  <a:gd name="T3" fmla="*/ 1 h 8"/>
                  <a:gd name="T4" fmla="*/ 1 w 18"/>
                  <a:gd name="T5" fmla="*/ 0 h 8"/>
                  <a:gd name="T6" fmla="*/ 0 w 18"/>
                  <a:gd name="T7" fmla="*/ 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8">
                    <a:moveTo>
                      <a:pt x="0" y="8"/>
                    </a:moveTo>
                    <a:lnTo>
                      <a:pt x="18" y="8"/>
                    </a:lnTo>
                    <a:lnTo>
                      <a:pt x="10" y="0"/>
                    </a:lnTo>
                    <a:lnTo>
                      <a:pt x="0"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61" name="Freeform 179"/>
              <p:cNvSpPr>
                <a:spLocks/>
              </p:cNvSpPr>
              <p:nvPr/>
            </p:nvSpPr>
            <p:spPr bwMode="auto">
              <a:xfrm>
                <a:off x="2773" y="1491"/>
                <a:ext cx="8" cy="14"/>
              </a:xfrm>
              <a:custGeom>
                <a:avLst/>
                <a:gdLst>
                  <a:gd name="T0" fmla="*/ 1 w 15"/>
                  <a:gd name="T1" fmla="*/ 0 h 25"/>
                  <a:gd name="T2" fmla="*/ 0 w 15"/>
                  <a:gd name="T3" fmla="*/ 1 h 25"/>
                  <a:gd name="T4" fmla="*/ 0 w 15"/>
                  <a:gd name="T5" fmla="*/ 1 h 25"/>
                  <a:gd name="T6" fmla="*/ 1 w 15"/>
                  <a:gd name="T7" fmla="*/ 1 h 25"/>
                  <a:gd name="T8" fmla="*/ 1 w 15"/>
                  <a:gd name="T9" fmla="*/ 1 h 25"/>
                  <a:gd name="T10" fmla="*/ 1 w 1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5">
                    <a:moveTo>
                      <a:pt x="7" y="0"/>
                    </a:moveTo>
                    <a:lnTo>
                      <a:pt x="0" y="15"/>
                    </a:lnTo>
                    <a:lnTo>
                      <a:pt x="0" y="21"/>
                    </a:lnTo>
                    <a:lnTo>
                      <a:pt x="15" y="25"/>
                    </a:lnTo>
                    <a:lnTo>
                      <a:pt x="15" y="21"/>
                    </a:lnTo>
                    <a:lnTo>
                      <a:pt x="7"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62" name="Freeform 180"/>
              <p:cNvSpPr>
                <a:spLocks/>
              </p:cNvSpPr>
              <p:nvPr/>
            </p:nvSpPr>
            <p:spPr bwMode="auto">
              <a:xfrm>
                <a:off x="2870" y="1158"/>
                <a:ext cx="14" cy="8"/>
              </a:xfrm>
              <a:custGeom>
                <a:avLst/>
                <a:gdLst>
                  <a:gd name="T0" fmla="*/ 0 w 31"/>
                  <a:gd name="T1" fmla="*/ 0 h 18"/>
                  <a:gd name="T2" fmla="*/ 0 w 31"/>
                  <a:gd name="T3" fmla="*/ 0 h 18"/>
                  <a:gd name="T4" fmla="*/ 0 w 31"/>
                  <a:gd name="T5" fmla="*/ 0 h 18"/>
                  <a:gd name="T6" fmla="*/ 0 w 31"/>
                  <a:gd name="T7" fmla="*/ 0 h 18"/>
                  <a:gd name="T8" fmla="*/ 0 w 31"/>
                  <a:gd name="T9" fmla="*/ 0 h 18"/>
                  <a:gd name="T10" fmla="*/ 0 w 31"/>
                  <a:gd name="T11" fmla="*/ 0 h 18"/>
                  <a:gd name="T12" fmla="*/ 0 w 31"/>
                  <a:gd name="T13" fmla="*/ 0 h 18"/>
                  <a:gd name="T14" fmla="*/ 0 w 31"/>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8">
                    <a:moveTo>
                      <a:pt x="18" y="0"/>
                    </a:moveTo>
                    <a:lnTo>
                      <a:pt x="6" y="16"/>
                    </a:lnTo>
                    <a:lnTo>
                      <a:pt x="0" y="18"/>
                    </a:lnTo>
                    <a:lnTo>
                      <a:pt x="12" y="16"/>
                    </a:lnTo>
                    <a:lnTo>
                      <a:pt x="18" y="18"/>
                    </a:lnTo>
                    <a:lnTo>
                      <a:pt x="31" y="4"/>
                    </a:lnTo>
                    <a:lnTo>
                      <a:pt x="20" y="8"/>
                    </a:lnTo>
                    <a:lnTo>
                      <a:pt x="18"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63" name="Freeform 181"/>
              <p:cNvSpPr>
                <a:spLocks/>
              </p:cNvSpPr>
              <p:nvPr/>
            </p:nvSpPr>
            <p:spPr bwMode="auto">
              <a:xfrm>
                <a:off x="2827" y="1547"/>
                <a:ext cx="1" cy="3"/>
              </a:xfrm>
              <a:custGeom>
                <a:avLst/>
                <a:gdLst>
                  <a:gd name="T0" fmla="*/ 0 w 4"/>
                  <a:gd name="T1" fmla="*/ 0 h 7"/>
                  <a:gd name="T2" fmla="*/ 0 w 4"/>
                  <a:gd name="T3" fmla="*/ 0 h 7"/>
                  <a:gd name="T4" fmla="*/ 0 w 4"/>
                  <a:gd name="T5" fmla="*/ 0 h 7"/>
                  <a:gd name="T6" fmla="*/ 0 w 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2" y="0"/>
                    </a:moveTo>
                    <a:lnTo>
                      <a:pt x="0" y="7"/>
                    </a:lnTo>
                    <a:lnTo>
                      <a:pt x="4" y="7"/>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64" name="Freeform 182"/>
              <p:cNvSpPr>
                <a:spLocks/>
              </p:cNvSpPr>
              <p:nvPr/>
            </p:nvSpPr>
            <p:spPr bwMode="auto">
              <a:xfrm>
                <a:off x="2828" y="1515"/>
                <a:ext cx="106" cy="46"/>
              </a:xfrm>
              <a:custGeom>
                <a:avLst/>
                <a:gdLst>
                  <a:gd name="T0" fmla="*/ 0 w 225"/>
                  <a:gd name="T1" fmla="*/ 1 h 92"/>
                  <a:gd name="T2" fmla="*/ 0 w 225"/>
                  <a:gd name="T3" fmla="*/ 1 h 92"/>
                  <a:gd name="T4" fmla="*/ 0 w 225"/>
                  <a:gd name="T5" fmla="*/ 1 h 92"/>
                  <a:gd name="T6" fmla="*/ 0 w 225"/>
                  <a:gd name="T7" fmla="*/ 1 h 92"/>
                  <a:gd name="T8" fmla="*/ 0 w 225"/>
                  <a:gd name="T9" fmla="*/ 1 h 92"/>
                  <a:gd name="T10" fmla="*/ 0 w 225"/>
                  <a:gd name="T11" fmla="*/ 1 h 92"/>
                  <a:gd name="T12" fmla="*/ 0 w 225"/>
                  <a:gd name="T13" fmla="*/ 1 h 92"/>
                  <a:gd name="T14" fmla="*/ 0 w 225"/>
                  <a:gd name="T15" fmla="*/ 1 h 92"/>
                  <a:gd name="T16" fmla="*/ 0 w 225"/>
                  <a:gd name="T17" fmla="*/ 1 h 92"/>
                  <a:gd name="T18" fmla="*/ 0 w 225"/>
                  <a:gd name="T19" fmla="*/ 1 h 92"/>
                  <a:gd name="T20" fmla="*/ 0 w 225"/>
                  <a:gd name="T21" fmla="*/ 1 h 92"/>
                  <a:gd name="T22" fmla="*/ 0 w 225"/>
                  <a:gd name="T23" fmla="*/ 1 h 92"/>
                  <a:gd name="T24" fmla="*/ 0 w 225"/>
                  <a:gd name="T25" fmla="*/ 1 h 92"/>
                  <a:gd name="T26" fmla="*/ 0 w 225"/>
                  <a:gd name="T27" fmla="*/ 1 h 92"/>
                  <a:gd name="T28" fmla="*/ 0 w 225"/>
                  <a:gd name="T29" fmla="*/ 1 h 92"/>
                  <a:gd name="T30" fmla="*/ 0 w 225"/>
                  <a:gd name="T31" fmla="*/ 1 h 92"/>
                  <a:gd name="T32" fmla="*/ 0 w 225"/>
                  <a:gd name="T33" fmla="*/ 1 h 92"/>
                  <a:gd name="T34" fmla="*/ 0 w 225"/>
                  <a:gd name="T35" fmla="*/ 0 h 92"/>
                  <a:gd name="T36" fmla="*/ 0 w 225"/>
                  <a:gd name="T37" fmla="*/ 1 h 92"/>
                  <a:gd name="T38" fmla="*/ 0 w 225"/>
                  <a:gd name="T39" fmla="*/ 1 h 92"/>
                  <a:gd name="T40" fmla="*/ 0 w 225"/>
                  <a:gd name="T41" fmla="*/ 1 h 92"/>
                  <a:gd name="T42" fmla="*/ 0 w 225"/>
                  <a:gd name="T43" fmla="*/ 1 h 92"/>
                  <a:gd name="T44" fmla="*/ 0 w 225"/>
                  <a:gd name="T45" fmla="*/ 1 h 92"/>
                  <a:gd name="T46" fmla="*/ 0 w 225"/>
                  <a:gd name="T47" fmla="*/ 1 h 92"/>
                  <a:gd name="T48" fmla="*/ 0 w 225"/>
                  <a:gd name="T49" fmla="*/ 1 h 92"/>
                  <a:gd name="T50" fmla="*/ 0 w 225"/>
                  <a:gd name="T51" fmla="*/ 1 h 92"/>
                  <a:gd name="T52" fmla="*/ 0 w 225"/>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5" h="92">
                    <a:moveTo>
                      <a:pt x="79" y="74"/>
                    </a:moveTo>
                    <a:lnTo>
                      <a:pt x="47" y="78"/>
                    </a:lnTo>
                    <a:lnTo>
                      <a:pt x="29" y="76"/>
                    </a:lnTo>
                    <a:lnTo>
                      <a:pt x="6" y="70"/>
                    </a:lnTo>
                    <a:lnTo>
                      <a:pt x="2" y="70"/>
                    </a:lnTo>
                    <a:lnTo>
                      <a:pt x="2" y="66"/>
                    </a:lnTo>
                    <a:lnTo>
                      <a:pt x="0" y="63"/>
                    </a:lnTo>
                    <a:lnTo>
                      <a:pt x="0" y="53"/>
                    </a:lnTo>
                    <a:lnTo>
                      <a:pt x="21" y="57"/>
                    </a:lnTo>
                    <a:lnTo>
                      <a:pt x="27" y="57"/>
                    </a:lnTo>
                    <a:lnTo>
                      <a:pt x="35" y="51"/>
                    </a:lnTo>
                    <a:lnTo>
                      <a:pt x="60" y="51"/>
                    </a:lnTo>
                    <a:lnTo>
                      <a:pt x="95" y="51"/>
                    </a:lnTo>
                    <a:lnTo>
                      <a:pt x="105" y="47"/>
                    </a:lnTo>
                    <a:lnTo>
                      <a:pt x="99" y="28"/>
                    </a:lnTo>
                    <a:lnTo>
                      <a:pt x="124" y="6"/>
                    </a:lnTo>
                    <a:lnTo>
                      <a:pt x="140" y="14"/>
                    </a:lnTo>
                    <a:lnTo>
                      <a:pt x="157" y="0"/>
                    </a:lnTo>
                    <a:lnTo>
                      <a:pt x="205" y="6"/>
                    </a:lnTo>
                    <a:lnTo>
                      <a:pt x="225" y="33"/>
                    </a:lnTo>
                    <a:lnTo>
                      <a:pt x="213" y="47"/>
                    </a:lnTo>
                    <a:lnTo>
                      <a:pt x="211" y="49"/>
                    </a:lnTo>
                    <a:lnTo>
                      <a:pt x="200" y="74"/>
                    </a:lnTo>
                    <a:lnTo>
                      <a:pt x="198" y="76"/>
                    </a:lnTo>
                    <a:lnTo>
                      <a:pt x="138" y="92"/>
                    </a:lnTo>
                    <a:lnTo>
                      <a:pt x="126" y="90"/>
                    </a:lnTo>
                    <a:lnTo>
                      <a:pt x="79" y="7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65" name="Freeform 183"/>
              <p:cNvSpPr>
                <a:spLocks/>
              </p:cNvSpPr>
              <p:nvPr/>
            </p:nvSpPr>
            <p:spPr bwMode="auto">
              <a:xfrm>
                <a:off x="2917" y="1585"/>
                <a:ext cx="58" cy="50"/>
              </a:xfrm>
              <a:custGeom>
                <a:avLst/>
                <a:gdLst>
                  <a:gd name="T0" fmla="*/ 0 w 120"/>
                  <a:gd name="T1" fmla="*/ 0 h 101"/>
                  <a:gd name="T2" fmla="*/ 0 w 120"/>
                  <a:gd name="T3" fmla="*/ 0 h 101"/>
                  <a:gd name="T4" fmla="*/ 0 w 120"/>
                  <a:gd name="T5" fmla="*/ 0 h 101"/>
                  <a:gd name="T6" fmla="*/ 0 w 120"/>
                  <a:gd name="T7" fmla="*/ 0 h 101"/>
                  <a:gd name="T8" fmla="*/ 0 w 120"/>
                  <a:gd name="T9" fmla="*/ 0 h 101"/>
                  <a:gd name="T10" fmla="*/ 0 w 120"/>
                  <a:gd name="T11" fmla="*/ 0 h 101"/>
                  <a:gd name="T12" fmla="*/ 0 w 120"/>
                  <a:gd name="T13" fmla="*/ 0 h 101"/>
                  <a:gd name="T14" fmla="*/ 0 w 120"/>
                  <a:gd name="T15" fmla="*/ 0 h 101"/>
                  <a:gd name="T16" fmla="*/ 0 w 120"/>
                  <a:gd name="T17" fmla="*/ 0 h 101"/>
                  <a:gd name="T18" fmla="*/ 0 w 120"/>
                  <a:gd name="T19" fmla="*/ 0 h 101"/>
                  <a:gd name="T20" fmla="*/ 0 w 120"/>
                  <a:gd name="T21" fmla="*/ 0 h 101"/>
                  <a:gd name="T22" fmla="*/ 0 w 120"/>
                  <a:gd name="T23" fmla="*/ 0 h 101"/>
                  <a:gd name="T24" fmla="*/ 0 w 120"/>
                  <a:gd name="T25" fmla="*/ 0 h 101"/>
                  <a:gd name="T26" fmla="*/ 0 w 120"/>
                  <a:gd name="T27" fmla="*/ 0 h 101"/>
                  <a:gd name="T28" fmla="*/ 0 w 120"/>
                  <a:gd name="T29" fmla="*/ 0 h 101"/>
                  <a:gd name="T30" fmla="*/ 0 w 120"/>
                  <a:gd name="T31" fmla="*/ 0 h 101"/>
                  <a:gd name="T32" fmla="*/ 0 w 120"/>
                  <a:gd name="T33" fmla="*/ 0 h 101"/>
                  <a:gd name="T34" fmla="*/ 0 w 120"/>
                  <a:gd name="T35" fmla="*/ 0 h 101"/>
                  <a:gd name="T36" fmla="*/ 0 w 120"/>
                  <a:gd name="T37" fmla="*/ 0 h 101"/>
                  <a:gd name="T38" fmla="*/ 0 w 120"/>
                  <a:gd name="T39" fmla="*/ 0 h 101"/>
                  <a:gd name="T40" fmla="*/ 0 w 120"/>
                  <a:gd name="T41" fmla="*/ 0 h 101"/>
                  <a:gd name="T42" fmla="*/ 0 w 120"/>
                  <a:gd name="T43" fmla="*/ 0 h 101"/>
                  <a:gd name="T44" fmla="*/ 0 w 120"/>
                  <a:gd name="T45" fmla="*/ 0 h 101"/>
                  <a:gd name="T46" fmla="*/ 0 w 120"/>
                  <a:gd name="T47" fmla="*/ 0 h 101"/>
                  <a:gd name="T48" fmla="*/ 0 w 120"/>
                  <a:gd name="T49" fmla="*/ 0 h 101"/>
                  <a:gd name="T50" fmla="*/ 0 w 120"/>
                  <a:gd name="T51" fmla="*/ 0 h 101"/>
                  <a:gd name="T52" fmla="*/ 0 w 120"/>
                  <a:gd name="T53" fmla="*/ 0 h 101"/>
                  <a:gd name="T54" fmla="*/ 0 w 120"/>
                  <a:gd name="T55" fmla="*/ 0 h 101"/>
                  <a:gd name="T56" fmla="*/ 0 w 120"/>
                  <a:gd name="T57" fmla="*/ 0 h 101"/>
                  <a:gd name="T58" fmla="*/ 0 w 120"/>
                  <a:gd name="T59" fmla="*/ 0 h 101"/>
                  <a:gd name="T60" fmla="*/ 0 w 120"/>
                  <a:gd name="T61" fmla="*/ 0 h 101"/>
                  <a:gd name="T62" fmla="*/ 0 w 120"/>
                  <a:gd name="T63" fmla="*/ 0 h 101"/>
                  <a:gd name="T64" fmla="*/ 0 w 120"/>
                  <a:gd name="T65" fmla="*/ 0 h 101"/>
                  <a:gd name="T66" fmla="*/ 0 w 120"/>
                  <a:gd name="T67" fmla="*/ 0 h 101"/>
                  <a:gd name="T68" fmla="*/ 0 w 120"/>
                  <a:gd name="T69" fmla="*/ 0 h 101"/>
                  <a:gd name="T70" fmla="*/ 0 w 120"/>
                  <a:gd name="T71" fmla="*/ 0 h 101"/>
                  <a:gd name="T72" fmla="*/ 0 w 120"/>
                  <a:gd name="T73" fmla="*/ 0 h 101"/>
                  <a:gd name="T74" fmla="*/ 0 w 120"/>
                  <a:gd name="T75" fmla="*/ 0 h 101"/>
                  <a:gd name="T76" fmla="*/ 0 w 120"/>
                  <a:gd name="T77" fmla="*/ 0 h 101"/>
                  <a:gd name="T78" fmla="*/ 0 w 120"/>
                  <a:gd name="T79" fmla="*/ 0 h 101"/>
                  <a:gd name="T80" fmla="*/ 0 w 120"/>
                  <a:gd name="T81" fmla="*/ 0 h 101"/>
                  <a:gd name="T82" fmla="*/ 0 w 120"/>
                  <a:gd name="T83" fmla="*/ 0 h 101"/>
                  <a:gd name="T84" fmla="*/ 0 w 120"/>
                  <a:gd name="T85" fmla="*/ 0 h 101"/>
                  <a:gd name="T86" fmla="*/ 0 w 120"/>
                  <a:gd name="T87" fmla="*/ 0 h 101"/>
                  <a:gd name="T88" fmla="*/ 0 w 120"/>
                  <a:gd name="T89" fmla="*/ 0 h 1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01">
                    <a:moveTo>
                      <a:pt x="108" y="14"/>
                    </a:moveTo>
                    <a:lnTo>
                      <a:pt x="108" y="20"/>
                    </a:lnTo>
                    <a:lnTo>
                      <a:pt x="107" y="25"/>
                    </a:lnTo>
                    <a:lnTo>
                      <a:pt x="101" y="31"/>
                    </a:lnTo>
                    <a:lnTo>
                      <a:pt x="103" y="33"/>
                    </a:lnTo>
                    <a:lnTo>
                      <a:pt x="107" y="39"/>
                    </a:lnTo>
                    <a:lnTo>
                      <a:pt x="120" y="47"/>
                    </a:lnTo>
                    <a:lnTo>
                      <a:pt x="110" y="51"/>
                    </a:lnTo>
                    <a:lnTo>
                      <a:pt x="118" y="56"/>
                    </a:lnTo>
                    <a:lnTo>
                      <a:pt x="118" y="64"/>
                    </a:lnTo>
                    <a:lnTo>
                      <a:pt x="101" y="68"/>
                    </a:lnTo>
                    <a:lnTo>
                      <a:pt x="108" y="74"/>
                    </a:lnTo>
                    <a:lnTo>
                      <a:pt x="105" y="78"/>
                    </a:lnTo>
                    <a:lnTo>
                      <a:pt x="99" y="74"/>
                    </a:lnTo>
                    <a:lnTo>
                      <a:pt x="91" y="86"/>
                    </a:lnTo>
                    <a:lnTo>
                      <a:pt x="87" y="87"/>
                    </a:lnTo>
                    <a:lnTo>
                      <a:pt x="95" y="99"/>
                    </a:lnTo>
                    <a:lnTo>
                      <a:pt x="87" y="101"/>
                    </a:lnTo>
                    <a:lnTo>
                      <a:pt x="81" y="99"/>
                    </a:lnTo>
                    <a:lnTo>
                      <a:pt x="72" y="91"/>
                    </a:lnTo>
                    <a:lnTo>
                      <a:pt x="64" y="87"/>
                    </a:lnTo>
                    <a:lnTo>
                      <a:pt x="64" y="86"/>
                    </a:lnTo>
                    <a:lnTo>
                      <a:pt x="50" y="74"/>
                    </a:lnTo>
                    <a:lnTo>
                      <a:pt x="48" y="68"/>
                    </a:lnTo>
                    <a:lnTo>
                      <a:pt x="41" y="64"/>
                    </a:lnTo>
                    <a:lnTo>
                      <a:pt x="17" y="43"/>
                    </a:lnTo>
                    <a:lnTo>
                      <a:pt x="17" y="41"/>
                    </a:lnTo>
                    <a:lnTo>
                      <a:pt x="13" y="39"/>
                    </a:lnTo>
                    <a:lnTo>
                      <a:pt x="8" y="23"/>
                    </a:lnTo>
                    <a:lnTo>
                      <a:pt x="0" y="18"/>
                    </a:lnTo>
                    <a:lnTo>
                      <a:pt x="0" y="2"/>
                    </a:lnTo>
                    <a:lnTo>
                      <a:pt x="8" y="2"/>
                    </a:lnTo>
                    <a:lnTo>
                      <a:pt x="15" y="10"/>
                    </a:lnTo>
                    <a:lnTo>
                      <a:pt x="23" y="0"/>
                    </a:lnTo>
                    <a:lnTo>
                      <a:pt x="33" y="0"/>
                    </a:lnTo>
                    <a:lnTo>
                      <a:pt x="41" y="4"/>
                    </a:lnTo>
                    <a:lnTo>
                      <a:pt x="62" y="8"/>
                    </a:lnTo>
                    <a:lnTo>
                      <a:pt x="66" y="4"/>
                    </a:lnTo>
                    <a:lnTo>
                      <a:pt x="72" y="8"/>
                    </a:lnTo>
                    <a:lnTo>
                      <a:pt x="74" y="4"/>
                    </a:lnTo>
                    <a:lnTo>
                      <a:pt x="81" y="8"/>
                    </a:lnTo>
                    <a:lnTo>
                      <a:pt x="85" y="6"/>
                    </a:lnTo>
                    <a:lnTo>
                      <a:pt x="93" y="14"/>
                    </a:lnTo>
                    <a:lnTo>
                      <a:pt x="99" y="14"/>
                    </a:lnTo>
                    <a:lnTo>
                      <a:pt x="108" y="1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66" name="Freeform 184"/>
              <p:cNvSpPr>
                <a:spLocks/>
              </p:cNvSpPr>
              <p:nvPr/>
            </p:nvSpPr>
            <p:spPr bwMode="auto">
              <a:xfrm>
                <a:off x="2887" y="1558"/>
                <a:ext cx="83" cy="70"/>
              </a:xfrm>
              <a:custGeom>
                <a:avLst/>
                <a:gdLst>
                  <a:gd name="T0" fmla="*/ 0 w 174"/>
                  <a:gd name="T1" fmla="*/ 1 h 137"/>
                  <a:gd name="T2" fmla="*/ 0 w 174"/>
                  <a:gd name="T3" fmla="*/ 1 h 137"/>
                  <a:gd name="T4" fmla="*/ 0 w 174"/>
                  <a:gd name="T5" fmla="*/ 1 h 137"/>
                  <a:gd name="T6" fmla="*/ 0 w 174"/>
                  <a:gd name="T7" fmla="*/ 1 h 137"/>
                  <a:gd name="T8" fmla="*/ 0 w 174"/>
                  <a:gd name="T9" fmla="*/ 1 h 137"/>
                  <a:gd name="T10" fmla="*/ 0 w 174"/>
                  <a:gd name="T11" fmla="*/ 0 h 137"/>
                  <a:gd name="T12" fmla="*/ 0 w 174"/>
                  <a:gd name="T13" fmla="*/ 1 h 137"/>
                  <a:gd name="T14" fmla="*/ 0 w 174"/>
                  <a:gd name="T15" fmla="*/ 1 h 137"/>
                  <a:gd name="T16" fmla="*/ 0 w 174"/>
                  <a:gd name="T17" fmla="*/ 1 h 137"/>
                  <a:gd name="T18" fmla="*/ 0 w 174"/>
                  <a:gd name="T19" fmla="*/ 1 h 137"/>
                  <a:gd name="T20" fmla="*/ 0 w 174"/>
                  <a:gd name="T21" fmla="*/ 1 h 137"/>
                  <a:gd name="T22" fmla="*/ 0 w 174"/>
                  <a:gd name="T23" fmla="*/ 1 h 137"/>
                  <a:gd name="T24" fmla="*/ 0 w 174"/>
                  <a:gd name="T25" fmla="*/ 1 h 137"/>
                  <a:gd name="T26" fmla="*/ 0 w 174"/>
                  <a:gd name="T27" fmla="*/ 1 h 137"/>
                  <a:gd name="T28" fmla="*/ 0 w 174"/>
                  <a:gd name="T29" fmla="*/ 1 h 137"/>
                  <a:gd name="T30" fmla="*/ 0 w 174"/>
                  <a:gd name="T31" fmla="*/ 1 h 137"/>
                  <a:gd name="T32" fmla="*/ 0 w 174"/>
                  <a:gd name="T33" fmla="*/ 1 h 137"/>
                  <a:gd name="T34" fmla="*/ 0 w 174"/>
                  <a:gd name="T35" fmla="*/ 1 h 137"/>
                  <a:gd name="T36" fmla="*/ 0 w 174"/>
                  <a:gd name="T37" fmla="*/ 1 h 137"/>
                  <a:gd name="T38" fmla="*/ 0 w 174"/>
                  <a:gd name="T39" fmla="*/ 1 h 137"/>
                  <a:gd name="T40" fmla="*/ 0 w 174"/>
                  <a:gd name="T41" fmla="*/ 1 h 137"/>
                  <a:gd name="T42" fmla="*/ 0 w 174"/>
                  <a:gd name="T43" fmla="*/ 1 h 137"/>
                  <a:gd name="T44" fmla="*/ 0 w 174"/>
                  <a:gd name="T45" fmla="*/ 1 h 137"/>
                  <a:gd name="T46" fmla="*/ 0 w 174"/>
                  <a:gd name="T47" fmla="*/ 1 h 137"/>
                  <a:gd name="T48" fmla="*/ 0 w 174"/>
                  <a:gd name="T49" fmla="*/ 1 h 137"/>
                  <a:gd name="T50" fmla="*/ 0 w 174"/>
                  <a:gd name="T51" fmla="*/ 1 h 137"/>
                  <a:gd name="T52" fmla="*/ 0 w 174"/>
                  <a:gd name="T53" fmla="*/ 1 h 137"/>
                  <a:gd name="T54" fmla="*/ 0 w 174"/>
                  <a:gd name="T55" fmla="*/ 1 h 137"/>
                  <a:gd name="T56" fmla="*/ 0 w 174"/>
                  <a:gd name="T57" fmla="*/ 1 h 137"/>
                  <a:gd name="T58" fmla="*/ 0 w 174"/>
                  <a:gd name="T59" fmla="*/ 1 h 137"/>
                  <a:gd name="T60" fmla="*/ 0 w 174"/>
                  <a:gd name="T61" fmla="*/ 1 h 137"/>
                  <a:gd name="T62" fmla="*/ 0 w 174"/>
                  <a:gd name="T63" fmla="*/ 1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37">
                    <a:moveTo>
                      <a:pt x="157" y="64"/>
                    </a:moveTo>
                    <a:lnTo>
                      <a:pt x="163" y="64"/>
                    </a:lnTo>
                    <a:lnTo>
                      <a:pt x="165" y="54"/>
                    </a:lnTo>
                    <a:lnTo>
                      <a:pt x="174" y="52"/>
                    </a:lnTo>
                    <a:lnTo>
                      <a:pt x="174" y="50"/>
                    </a:lnTo>
                    <a:lnTo>
                      <a:pt x="165" y="48"/>
                    </a:lnTo>
                    <a:lnTo>
                      <a:pt x="161" y="44"/>
                    </a:lnTo>
                    <a:lnTo>
                      <a:pt x="165" y="42"/>
                    </a:lnTo>
                    <a:lnTo>
                      <a:pt x="161" y="41"/>
                    </a:lnTo>
                    <a:lnTo>
                      <a:pt x="151" y="27"/>
                    </a:lnTo>
                    <a:lnTo>
                      <a:pt x="109" y="23"/>
                    </a:lnTo>
                    <a:lnTo>
                      <a:pt x="81" y="0"/>
                    </a:lnTo>
                    <a:lnTo>
                      <a:pt x="79" y="4"/>
                    </a:lnTo>
                    <a:lnTo>
                      <a:pt x="76" y="4"/>
                    </a:lnTo>
                    <a:lnTo>
                      <a:pt x="76" y="8"/>
                    </a:lnTo>
                    <a:lnTo>
                      <a:pt x="68" y="8"/>
                    </a:lnTo>
                    <a:lnTo>
                      <a:pt x="64" y="11"/>
                    </a:lnTo>
                    <a:lnTo>
                      <a:pt x="54" y="13"/>
                    </a:lnTo>
                    <a:lnTo>
                      <a:pt x="56" y="19"/>
                    </a:lnTo>
                    <a:lnTo>
                      <a:pt x="58" y="23"/>
                    </a:lnTo>
                    <a:lnTo>
                      <a:pt x="62" y="29"/>
                    </a:lnTo>
                    <a:lnTo>
                      <a:pt x="56" y="29"/>
                    </a:lnTo>
                    <a:lnTo>
                      <a:pt x="46" y="33"/>
                    </a:lnTo>
                    <a:lnTo>
                      <a:pt x="46" y="37"/>
                    </a:lnTo>
                    <a:lnTo>
                      <a:pt x="48" y="42"/>
                    </a:lnTo>
                    <a:lnTo>
                      <a:pt x="41" y="42"/>
                    </a:lnTo>
                    <a:lnTo>
                      <a:pt x="35" y="39"/>
                    </a:lnTo>
                    <a:lnTo>
                      <a:pt x="33" y="41"/>
                    </a:lnTo>
                    <a:lnTo>
                      <a:pt x="31" y="41"/>
                    </a:lnTo>
                    <a:lnTo>
                      <a:pt x="27" y="37"/>
                    </a:lnTo>
                    <a:lnTo>
                      <a:pt x="21" y="42"/>
                    </a:lnTo>
                    <a:lnTo>
                      <a:pt x="8" y="42"/>
                    </a:lnTo>
                    <a:lnTo>
                      <a:pt x="0" y="39"/>
                    </a:lnTo>
                    <a:lnTo>
                      <a:pt x="6" y="50"/>
                    </a:lnTo>
                    <a:lnTo>
                      <a:pt x="14" y="62"/>
                    </a:lnTo>
                    <a:lnTo>
                      <a:pt x="21" y="54"/>
                    </a:lnTo>
                    <a:lnTo>
                      <a:pt x="45" y="91"/>
                    </a:lnTo>
                    <a:lnTo>
                      <a:pt x="52" y="99"/>
                    </a:lnTo>
                    <a:lnTo>
                      <a:pt x="81" y="116"/>
                    </a:lnTo>
                    <a:lnTo>
                      <a:pt x="118" y="136"/>
                    </a:lnTo>
                    <a:lnTo>
                      <a:pt x="126" y="137"/>
                    </a:lnTo>
                    <a:lnTo>
                      <a:pt x="128" y="137"/>
                    </a:lnTo>
                    <a:lnTo>
                      <a:pt x="128" y="136"/>
                    </a:lnTo>
                    <a:lnTo>
                      <a:pt x="114" y="124"/>
                    </a:lnTo>
                    <a:lnTo>
                      <a:pt x="112" y="118"/>
                    </a:lnTo>
                    <a:lnTo>
                      <a:pt x="105" y="114"/>
                    </a:lnTo>
                    <a:lnTo>
                      <a:pt x="81" y="93"/>
                    </a:lnTo>
                    <a:lnTo>
                      <a:pt x="81" y="91"/>
                    </a:lnTo>
                    <a:lnTo>
                      <a:pt x="77" y="89"/>
                    </a:lnTo>
                    <a:lnTo>
                      <a:pt x="72" y="73"/>
                    </a:lnTo>
                    <a:lnTo>
                      <a:pt x="64" y="68"/>
                    </a:lnTo>
                    <a:lnTo>
                      <a:pt x="64" y="52"/>
                    </a:lnTo>
                    <a:lnTo>
                      <a:pt x="72" y="52"/>
                    </a:lnTo>
                    <a:lnTo>
                      <a:pt x="79" y="60"/>
                    </a:lnTo>
                    <a:lnTo>
                      <a:pt x="87" y="50"/>
                    </a:lnTo>
                    <a:lnTo>
                      <a:pt x="97" y="50"/>
                    </a:lnTo>
                    <a:lnTo>
                      <a:pt x="105" y="54"/>
                    </a:lnTo>
                    <a:lnTo>
                      <a:pt x="126" y="58"/>
                    </a:lnTo>
                    <a:lnTo>
                      <a:pt x="130" y="54"/>
                    </a:lnTo>
                    <a:lnTo>
                      <a:pt x="136" y="58"/>
                    </a:lnTo>
                    <a:lnTo>
                      <a:pt x="138" y="54"/>
                    </a:lnTo>
                    <a:lnTo>
                      <a:pt x="145" y="58"/>
                    </a:lnTo>
                    <a:lnTo>
                      <a:pt x="149" y="56"/>
                    </a:lnTo>
                    <a:lnTo>
                      <a:pt x="157" y="6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67" name="Freeform 185"/>
              <p:cNvSpPr>
                <a:spLocks/>
              </p:cNvSpPr>
              <p:nvPr/>
            </p:nvSpPr>
            <p:spPr bwMode="auto">
              <a:xfrm>
                <a:off x="2937" y="1628"/>
                <a:ext cx="22" cy="11"/>
              </a:xfrm>
              <a:custGeom>
                <a:avLst/>
                <a:gdLst>
                  <a:gd name="T0" fmla="*/ 0 w 46"/>
                  <a:gd name="T1" fmla="*/ 1 h 20"/>
                  <a:gd name="T2" fmla="*/ 0 w 46"/>
                  <a:gd name="T3" fmla="*/ 1 h 20"/>
                  <a:gd name="T4" fmla="*/ 0 w 46"/>
                  <a:gd name="T5" fmla="*/ 1 h 20"/>
                  <a:gd name="T6" fmla="*/ 0 w 46"/>
                  <a:gd name="T7" fmla="*/ 1 h 20"/>
                  <a:gd name="T8" fmla="*/ 0 w 46"/>
                  <a:gd name="T9" fmla="*/ 0 h 20"/>
                  <a:gd name="T10" fmla="*/ 0 w 46"/>
                  <a:gd name="T11" fmla="*/ 1 h 20"/>
                  <a:gd name="T12" fmla="*/ 0 w 46"/>
                  <a:gd name="T13" fmla="*/ 0 h 20"/>
                  <a:gd name="T14" fmla="*/ 0 w 46"/>
                  <a:gd name="T15" fmla="*/ 1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20">
                    <a:moveTo>
                      <a:pt x="46" y="20"/>
                    </a:moveTo>
                    <a:lnTo>
                      <a:pt x="46" y="14"/>
                    </a:lnTo>
                    <a:lnTo>
                      <a:pt x="40" y="12"/>
                    </a:lnTo>
                    <a:lnTo>
                      <a:pt x="31" y="4"/>
                    </a:lnTo>
                    <a:lnTo>
                      <a:pt x="23" y="0"/>
                    </a:lnTo>
                    <a:lnTo>
                      <a:pt x="21" y="2"/>
                    </a:lnTo>
                    <a:lnTo>
                      <a:pt x="0" y="0"/>
                    </a:lnTo>
                    <a:lnTo>
                      <a:pt x="46" y="2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68" name="Freeform 186"/>
              <p:cNvSpPr>
                <a:spLocks/>
              </p:cNvSpPr>
              <p:nvPr/>
            </p:nvSpPr>
            <p:spPr bwMode="auto">
              <a:xfrm>
                <a:off x="2921" y="1523"/>
                <a:ext cx="92" cy="49"/>
              </a:xfrm>
              <a:custGeom>
                <a:avLst/>
                <a:gdLst>
                  <a:gd name="T0" fmla="*/ 0 w 196"/>
                  <a:gd name="T1" fmla="*/ 1 h 95"/>
                  <a:gd name="T2" fmla="*/ 0 w 196"/>
                  <a:gd name="T3" fmla="*/ 1 h 95"/>
                  <a:gd name="T4" fmla="*/ 0 w 196"/>
                  <a:gd name="T5" fmla="*/ 1 h 95"/>
                  <a:gd name="T6" fmla="*/ 0 w 196"/>
                  <a:gd name="T7" fmla="*/ 1 h 95"/>
                  <a:gd name="T8" fmla="*/ 0 w 196"/>
                  <a:gd name="T9" fmla="*/ 1 h 95"/>
                  <a:gd name="T10" fmla="*/ 0 w 196"/>
                  <a:gd name="T11" fmla="*/ 1 h 95"/>
                  <a:gd name="T12" fmla="*/ 0 w 196"/>
                  <a:gd name="T13" fmla="*/ 1 h 95"/>
                  <a:gd name="T14" fmla="*/ 0 w 196"/>
                  <a:gd name="T15" fmla="*/ 1 h 95"/>
                  <a:gd name="T16" fmla="*/ 0 w 196"/>
                  <a:gd name="T17" fmla="*/ 1 h 95"/>
                  <a:gd name="T18" fmla="*/ 0 w 196"/>
                  <a:gd name="T19" fmla="*/ 1 h 95"/>
                  <a:gd name="T20" fmla="*/ 0 w 196"/>
                  <a:gd name="T21" fmla="*/ 1 h 95"/>
                  <a:gd name="T22" fmla="*/ 0 w 196"/>
                  <a:gd name="T23" fmla="*/ 0 h 95"/>
                  <a:gd name="T24" fmla="*/ 0 w 196"/>
                  <a:gd name="T25" fmla="*/ 1 h 95"/>
                  <a:gd name="T26" fmla="*/ 0 w 196"/>
                  <a:gd name="T27" fmla="*/ 1 h 95"/>
                  <a:gd name="T28" fmla="*/ 0 w 196"/>
                  <a:gd name="T29" fmla="*/ 1 h 95"/>
                  <a:gd name="T30" fmla="*/ 0 w 196"/>
                  <a:gd name="T31" fmla="*/ 1 h 95"/>
                  <a:gd name="T32" fmla="*/ 0 w 196"/>
                  <a:gd name="T33" fmla="*/ 1 h 95"/>
                  <a:gd name="T34" fmla="*/ 0 w 196"/>
                  <a:gd name="T35" fmla="*/ 1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 h="95">
                    <a:moveTo>
                      <a:pt x="81" y="95"/>
                    </a:moveTo>
                    <a:lnTo>
                      <a:pt x="39" y="91"/>
                    </a:lnTo>
                    <a:lnTo>
                      <a:pt x="11" y="68"/>
                    </a:lnTo>
                    <a:lnTo>
                      <a:pt x="2" y="62"/>
                    </a:lnTo>
                    <a:lnTo>
                      <a:pt x="0" y="58"/>
                    </a:lnTo>
                    <a:lnTo>
                      <a:pt x="2" y="56"/>
                    </a:lnTo>
                    <a:lnTo>
                      <a:pt x="13" y="31"/>
                    </a:lnTo>
                    <a:lnTo>
                      <a:pt x="15" y="29"/>
                    </a:lnTo>
                    <a:lnTo>
                      <a:pt x="27" y="15"/>
                    </a:lnTo>
                    <a:lnTo>
                      <a:pt x="35" y="21"/>
                    </a:lnTo>
                    <a:lnTo>
                      <a:pt x="73" y="21"/>
                    </a:lnTo>
                    <a:lnTo>
                      <a:pt x="122" y="0"/>
                    </a:lnTo>
                    <a:lnTo>
                      <a:pt x="172" y="2"/>
                    </a:lnTo>
                    <a:lnTo>
                      <a:pt x="196" y="19"/>
                    </a:lnTo>
                    <a:lnTo>
                      <a:pt x="166" y="48"/>
                    </a:lnTo>
                    <a:lnTo>
                      <a:pt x="143" y="81"/>
                    </a:lnTo>
                    <a:lnTo>
                      <a:pt x="126" y="87"/>
                    </a:lnTo>
                    <a:lnTo>
                      <a:pt x="81" y="9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69" name="Freeform 187"/>
              <p:cNvSpPr>
                <a:spLocks/>
              </p:cNvSpPr>
              <p:nvPr/>
            </p:nvSpPr>
            <p:spPr bwMode="auto">
              <a:xfrm>
                <a:off x="2875" y="1653"/>
                <a:ext cx="2" cy="0"/>
              </a:xfrm>
              <a:custGeom>
                <a:avLst/>
                <a:gdLst>
                  <a:gd name="T0" fmla="*/ 0 w 2"/>
                  <a:gd name="T1" fmla="*/ 2 w 2"/>
                  <a:gd name="T2" fmla="*/ 0 w 2"/>
                  <a:gd name="T3" fmla="*/ 0 60000 65536"/>
                  <a:gd name="T4" fmla="*/ 0 60000 65536"/>
                  <a:gd name="T5" fmla="*/ 0 60000 65536"/>
                </a:gdLst>
                <a:ahLst/>
                <a:cxnLst>
                  <a:cxn ang="T3">
                    <a:pos x="T0" y="0"/>
                  </a:cxn>
                  <a:cxn ang="T4">
                    <a:pos x="T1" y="0"/>
                  </a:cxn>
                  <a:cxn ang="T5">
                    <a:pos x="T2" y="0"/>
                  </a:cxn>
                </a:cxnLst>
                <a:rect l="0" t="0" r="r" b="b"/>
                <a:pathLst>
                  <a:path w="2">
                    <a:moveTo>
                      <a:pt x="0" y="0"/>
                    </a:moveTo>
                    <a:lnTo>
                      <a:pt x="2" y="0"/>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70" name="Freeform 188"/>
              <p:cNvSpPr>
                <a:spLocks/>
              </p:cNvSpPr>
              <p:nvPr/>
            </p:nvSpPr>
            <p:spPr bwMode="auto">
              <a:xfrm>
                <a:off x="3706" y="998"/>
                <a:ext cx="52" cy="20"/>
              </a:xfrm>
              <a:custGeom>
                <a:avLst/>
                <a:gdLst>
                  <a:gd name="T0" fmla="*/ 0 w 114"/>
                  <a:gd name="T1" fmla="*/ 0 h 41"/>
                  <a:gd name="T2" fmla="*/ 0 w 114"/>
                  <a:gd name="T3" fmla="*/ 0 h 41"/>
                  <a:gd name="T4" fmla="*/ 0 w 114"/>
                  <a:gd name="T5" fmla="*/ 0 h 41"/>
                  <a:gd name="T6" fmla="*/ 0 w 114"/>
                  <a:gd name="T7" fmla="*/ 0 h 41"/>
                  <a:gd name="T8" fmla="*/ 0 w 114"/>
                  <a:gd name="T9" fmla="*/ 0 h 41"/>
                  <a:gd name="T10" fmla="*/ 0 w 114"/>
                  <a:gd name="T11" fmla="*/ 0 h 41"/>
                  <a:gd name="T12" fmla="*/ 0 w 114"/>
                  <a:gd name="T13" fmla="*/ 0 h 41"/>
                  <a:gd name="T14" fmla="*/ 0 w 114"/>
                  <a:gd name="T15" fmla="*/ 0 h 41"/>
                  <a:gd name="T16" fmla="*/ 0 w 114"/>
                  <a:gd name="T17" fmla="*/ 0 h 41"/>
                  <a:gd name="T18" fmla="*/ 0 w 114"/>
                  <a:gd name="T19" fmla="*/ 0 h 41"/>
                  <a:gd name="T20" fmla="*/ 0 w 114"/>
                  <a:gd name="T21" fmla="*/ 0 h 41"/>
                  <a:gd name="T22" fmla="*/ 0 w 114"/>
                  <a:gd name="T23" fmla="*/ 0 h 41"/>
                  <a:gd name="T24" fmla="*/ 0 w 114"/>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41">
                    <a:moveTo>
                      <a:pt x="110" y="24"/>
                    </a:moveTo>
                    <a:lnTo>
                      <a:pt x="52" y="8"/>
                    </a:lnTo>
                    <a:lnTo>
                      <a:pt x="39" y="18"/>
                    </a:lnTo>
                    <a:lnTo>
                      <a:pt x="29" y="2"/>
                    </a:lnTo>
                    <a:lnTo>
                      <a:pt x="14" y="0"/>
                    </a:lnTo>
                    <a:lnTo>
                      <a:pt x="21" y="6"/>
                    </a:lnTo>
                    <a:lnTo>
                      <a:pt x="0" y="8"/>
                    </a:lnTo>
                    <a:lnTo>
                      <a:pt x="4" y="12"/>
                    </a:lnTo>
                    <a:lnTo>
                      <a:pt x="16" y="20"/>
                    </a:lnTo>
                    <a:lnTo>
                      <a:pt x="2" y="26"/>
                    </a:lnTo>
                    <a:lnTo>
                      <a:pt x="10" y="41"/>
                    </a:lnTo>
                    <a:lnTo>
                      <a:pt x="114" y="28"/>
                    </a:lnTo>
                    <a:lnTo>
                      <a:pt x="110" y="2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71" name="Freeform 189"/>
              <p:cNvSpPr>
                <a:spLocks/>
              </p:cNvSpPr>
              <p:nvPr/>
            </p:nvSpPr>
            <p:spPr bwMode="auto">
              <a:xfrm>
                <a:off x="3593" y="975"/>
                <a:ext cx="56" cy="12"/>
              </a:xfrm>
              <a:custGeom>
                <a:avLst/>
                <a:gdLst>
                  <a:gd name="T0" fmla="*/ 0 w 120"/>
                  <a:gd name="T1" fmla="*/ 1 h 23"/>
                  <a:gd name="T2" fmla="*/ 0 w 120"/>
                  <a:gd name="T3" fmla="*/ 0 h 23"/>
                  <a:gd name="T4" fmla="*/ 0 w 120"/>
                  <a:gd name="T5" fmla="*/ 1 h 23"/>
                  <a:gd name="T6" fmla="*/ 0 w 120"/>
                  <a:gd name="T7" fmla="*/ 1 h 23"/>
                  <a:gd name="T8" fmla="*/ 0 w 120"/>
                  <a:gd name="T9" fmla="*/ 1 h 23"/>
                  <a:gd name="T10" fmla="*/ 0 w 120"/>
                  <a:gd name="T11" fmla="*/ 1 h 23"/>
                  <a:gd name="T12" fmla="*/ 0 w 120"/>
                  <a:gd name="T13" fmla="*/ 1 h 23"/>
                  <a:gd name="T14" fmla="*/ 0 w 120"/>
                  <a:gd name="T15" fmla="*/ 1 h 23"/>
                  <a:gd name="T16" fmla="*/ 0 w 120"/>
                  <a:gd name="T17" fmla="*/ 1 h 23"/>
                  <a:gd name="T18" fmla="*/ 0 w 120"/>
                  <a:gd name="T19" fmla="*/ 1 h 23"/>
                  <a:gd name="T20" fmla="*/ 0 w 120"/>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23">
                    <a:moveTo>
                      <a:pt x="120" y="11"/>
                    </a:moveTo>
                    <a:lnTo>
                      <a:pt x="65" y="0"/>
                    </a:lnTo>
                    <a:lnTo>
                      <a:pt x="5" y="7"/>
                    </a:lnTo>
                    <a:lnTo>
                      <a:pt x="21" y="9"/>
                    </a:lnTo>
                    <a:lnTo>
                      <a:pt x="17" y="15"/>
                    </a:lnTo>
                    <a:lnTo>
                      <a:pt x="0" y="17"/>
                    </a:lnTo>
                    <a:lnTo>
                      <a:pt x="34" y="19"/>
                    </a:lnTo>
                    <a:lnTo>
                      <a:pt x="25" y="23"/>
                    </a:lnTo>
                    <a:lnTo>
                      <a:pt x="118" y="21"/>
                    </a:lnTo>
                    <a:lnTo>
                      <a:pt x="106" y="15"/>
                    </a:lnTo>
                    <a:lnTo>
                      <a:pt x="120" y="1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72" name="Freeform 190"/>
              <p:cNvSpPr>
                <a:spLocks/>
              </p:cNvSpPr>
              <p:nvPr/>
            </p:nvSpPr>
            <p:spPr bwMode="auto">
              <a:xfrm>
                <a:off x="2964" y="1403"/>
                <a:ext cx="30" cy="12"/>
              </a:xfrm>
              <a:custGeom>
                <a:avLst/>
                <a:gdLst>
                  <a:gd name="T0" fmla="*/ 0 w 62"/>
                  <a:gd name="T1" fmla="*/ 0 h 24"/>
                  <a:gd name="T2" fmla="*/ 0 w 62"/>
                  <a:gd name="T3" fmla="*/ 1 h 24"/>
                  <a:gd name="T4" fmla="*/ 0 w 62"/>
                  <a:gd name="T5" fmla="*/ 1 h 24"/>
                  <a:gd name="T6" fmla="*/ 0 w 62"/>
                  <a:gd name="T7" fmla="*/ 1 h 24"/>
                  <a:gd name="T8" fmla="*/ 0 w 62"/>
                  <a:gd name="T9" fmla="*/ 1 h 24"/>
                  <a:gd name="T10" fmla="*/ 0 w 62"/>
                  <a:gd name="T11" fmla="*/ 1 h 24"/>
                  <a:gd name="T12" fmla="*/ 0 w 62"/>
                  <a:gd name="T13" fmla="*/ 1 h 24"/>
                  <a:gd name="T14" fmla="*/ 0 w 62"/>
                  <a:gd name="T15" fmla="*/ 1 h 24"/>
                  <a:gd name="T16" fmla="*/ 0 w 62"/>
                  <a:gd name="T17" fmla="*/ 1 h 24"/>
                  <a:gd name="T18" fmla="*/ 0 w 62"/>
                  <a:gd name="T19" fmla="*/ 1 h 24"/>
                  <a:gd name="T20" fmla="*/ 0 w 62"/>
                  <a:gd name="T21" fmla="*/ 1 h 24"/>
                  <a:gd name="T22" fmla="*/ 0 w 62"/>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24">
                    <a:moveTo>
                      <a:pt x="17" y="0"/>
                    </a:moveTo>
                    <a:lnTo>
                      <a:pt x="15" y="8"/>
                    </a:lnTo>
                    <a:lnTo>
                      <a:pt x="0" y="6"/>
                    </a:lnTo>
                    <a:lnTo>
                      <a:pt x="0" y="8"/>
                    </a:lnTo>
                    <a:lnTo>
                      <a:pt x="4" y="10"/>
                    </a:lnTo>
                    <a:lnTo>
                      <a:pt x="0" y="12"/>
                    </a:lnTo>
                    <a:lnTo>
                      <a:pt x="0" y="18"/>
                    </a:lnTo>
                    <a:lnTo>
                      <a:pt x="13" y="20"/>
                    </a:lnTo>
                    <a:lnTo>
                      <a:pt x="62" y="24"/>
                    </a:lnTo>
                    <a:lnTo>
                      <a:pt x="60" y="8"/>
                    </a:lnTo>
                    <a:lnTo>
                      <a:pt x="35" y="4"/>
                    </a:lnTo>
                    <a:lnTo>
                      <a:pt x="17"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73" name="Freeform 191"/>
              <p:cNvSpPr>
                <a:spLocks/>
              </p:cNvSpPr>
              <p:nvPr/>
            </p:nvSpPr>
            <p:spPr bwMode="auto">
              <a:xfrm>
                <a:off x="4218" y="1078"/>
                <a:ext cx="46" cy="11"/>
              </a:xfrm>
              <a:custGeom>
                <a:avLst/>
                <a:gdLst>
                  <a:gd name="T0" fmla="*/ 0 w 98"/>
                  <a:gd name="T1" fmla="*/ 1 h 20"/>
                  <a:gd name="T2" fmla="*/ 0 w 98"/>
                  <a:gd name="T3" fmla="*/ 1 h 20"/>
                  <a:gd name="T4" fmla="*/ 0 w 98"/>
                  <a:gd name="T5" fmla="*/ 0 h 20"/>
                  <a:gd name="T6" fmla="*/ 0 w 98"/>
                  <a:gd name="T7" fmla="*/ 1 h 20"/>
                  <a:gd name="T8" fmla="*/ 0 w 98"/>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20">
                    <a:moveTo>
                      <a:pt x="98" y="20"/>
                    </a:moveTo>
                    <a:lnTo>
                      <a:pt x="0" y="14"/>
                    </a:lnTo>
                    <a:lnTo>
                      <a:pt x="32" y="0"/>
                    </a:lnTo>
                    <a:lnTo>
                      <a:pt x="89" y="16"/>
                    </a:lnTo>
                    <a:lnTo>
                      <a:pt x="98" y="2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74" name="Freeform 192"/>
              <p:cNvSpPr>
                <a:spLocks/>
              </p:cNvSpPr>
              <p:nvPr/>
            </p:nvSpPr>
            <p:spPr bwMode="auto">
              <a:xfrm>
                <a:off x="3249" y="1148"/>
                <a:ext cx="25" cy="13"/>
              </a:xfrm>
              <a:custGeom>
                <a:avLst/>
                <a:gdLst>
                  <a:gd name="T0" fmla="*/ 0 w 52"/>
                  <a:gd name="T1" fmla="*/ 1 h 25"/>
                  <a:gd name="T2" fmla="*/ 0 w 52"/>
                  <a:gd name="T3" fmla="*/ 1 h 25"/>
                  <a:gd name="T4" fmla="*/ 0 w 52"/>
                  <a:gd name="T5" fmla="*/ 1 h 25"/>
                  <a:gd name="T6" fmla="*/ 0 w 52"/>
                  <a:gd name="T7" fmla="*/ 0 h 25"/>
                  <a:gd name="T8" fmla="*/ 0 w 52"/>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5">
                    <a:moveTo>
                      <a:pt x="52" y="14"/>
                    </a:moveTo>
                    <a:lnTo>
                      <a:pt x="13" y="25"/>
                    </a:lnTo>
                    <a:lnTo>
                      <a:pt x="0" y="8"/>
                    </a:lnTo>
                    <a:lnTo>
                      <a:pt x="11" y="0"/>
                    </a:lnTo>
                    <a:lnTo>
                      <a:pt x="52" y="1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75" name="Freeform 193"/>
              <p:cNvSpPr>
                <a:spLocks/>
              </p:cNvSpPr>
              <p:nvPr/>
            </p:nvSpPr>
            <p:spPr bwMode="auto">
              <a:xfrm>
                <a:off x="3359" y="1134"/>
                <a:ext cx="27" cy="9"/>
              </a:xfrm>
              <a:custGeom>
                <a:avLst/>
                <a:gdLst>
                  <a:gd name="T0" fmla="*/ 0 w 58"/>
                  <a:gd name="T1" fmla="*/ 1 h 17"/>
                  <a:gd name="T2" fmla="*/ 0 w 58"/>
                  <a:gd name="T3" fmla="*/ 0 h 17"/>
                  <a:gd name="T4" fmla="*/ 0 w 58"/>
                  <a:gd name="T5" fmla="*/ 1 h 17"/>
                  <a:gd name="T6" fmla="*/ 0 w 58"/>
                  <a:gd name="T7" fmla="*/ 1 h 17"/>
                  <a:gd name="T8" fmla="*/ 0 w 58"/>
                  <a:gd name="T9" fmla="*/ 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7">
                    <a:moveTo>
                      <a:pt x="58" y="17"/>
                    </a:moveTo>
                    <a:lnTo>
                      <a:pt x="6" y="0"/>
                    </a:lnTo>
                    <a:lnTo>
                      <a:pt x="0" y="4"/>
                    </a:lnTo>
                    <a:lnTo>
                      <a:pt x="37" y="17"/>
                    </a:lnTo>
                    <a:lnTo>
                      <a:pt x="58" y="1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76" name="Freeform 194"/>
              <p:cNvSpPr>
                <a:spLocks/>
              </p:cNvSpPr>
              <p:nvPr/>
            </p:nvSpPr>
            <p:spPr bwMode="auto">
              <a:xfrm>
                <a:off x="4611" y="1142"/>
                <a:ext cx="21" cy="5"/>
              </a:xfrm>
              <a:custGeom>
                <a:avLst/>
                <a:gdLst>
                  <a:gd name="T0" fmla="*/ 0 w 45"/>
                  <a:gd name="T1" fmla="*/ 1 h 10"/>
                  <a:gd name="T2" fmla="*/ 0 w 45"/>
                  <a:gd name="T3" fmla="*/ 1 h 10"/>
                  <a:gd name="T4" fmla="*/ 0 w 45"/>
                  <a:gd name="T5" fmla="*/ 1 h 10"/>
                  <a:gd name="T6" fmla="*/ 0 w 45"/>
                  <a:gd name="T7" fmla="*/ 0 h 10"/>
                  <a:gd name="T8" fmla="*/ 0 w 45"/>
                  <a:gd name="T9" fmla="*/ 1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0">
                    <a:moveTo>
                      <a:pt x="45" y="4"/>
                    </a:moveTo>
                    <a:lnTo>
                      <a:pt x="41" y="10"/>
                    </a:lnTo>
                    <a:lnTo>
                      <a:pt x="0" y="2"/>
                    </a:lnTo>
                    <a:lnTo>
                      <a:pt x="39" y="0"/>
                    </a:lnTo>
                    <a:lnTo>
                      <a:pt x="45"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77" name="Freeform 195"/>
              <p:cNvSpPr>
                <a:spLocks/>
              </p:cNvSpPr>
              <p:nvPr/>
            </p:nvSpPr>
            <p:spPr bwMode="auto">
              <a:xfrm>
                <a:off x="3460" y="1084"/>
                <a:ext cx="18" cy="7"/>
              </a:xfrm>
              <a:custGeom>
                <a:avLst/>
                <a:gdLst>
                  <a:gd name="T0" fmla="*/ 0 w 39"/>
                  <a:gd name="T1" fmla="*/ 1 h 12"/>
                  <a:gd name="T2" fmla="*/ 0 w 39"/>
                  <a:gd name="T3" fmla="*/ 1 h 12"/>
                  <a:gd name="T4" fmla="*/ 0 w 39"/>
                  <a:gd name="T5" fmla="*/ 0 h 12"/>
                  <a:gd name="T6" fmla="*/ 0 w 39"/>
                  <a:gd name="T7" fmla="*/ 1 h 12"/>
                  <a:gd name="T8" fmla="*/ 0 w 39"/>
                  <a:gd name="T9" fmla="*/ 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2">
                    <a:moveTo>
                      <a:pt x="39" y="10"/>
                    </a:moveTo>
                    <a:lnTo>
                      <a:pt x="0" y="12"/>
                    </a:lnTo>
                    <a:lnTo>
                      <a:pt x="4" y="0"/>
                    </a:lnTo>
                    <a:lnTo>
                      <a:pt x="24" y="8"/>
                    </a:lnTo>
                    <a:lnTo>
                      <a:pt x="39" y="1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78" name="Freeform 196"/>
              <p:cNvSpPr>
                <a:spLocks/>
              </p:cNvSpPr>
              <p:nvPr/>
            </p:nvSpPr>
            <p:spPr bwMode="auto">
              <a:xfrm>
                <a:off x="3895" y="1069"/>
                <a:ext cx="20" cy="4"/>
              </a:xfrm>
              <a:custGeom>
                <a:avLst/>
                <a:gdLst>
                  <a:gd name="T0" fmla="*/ 0 w 43"/>
                  <a:gd name="T1" fmla="*/ 0 h 8"/>
                  <a:gd name="T2" fmla="*/ 0 w 43"/>
                  <a:gd name="T3" fmla="*/ 1 h 8"/>
                  <a:gd name="T4" fmla="*/ 0 w 43"/>
                  <a:gd name="T5" fmla="*/ 1 h 8"/>
                  <a:gd name="T6" fmla="*/ 0 w 4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8">
                    <a:moveTo>
                      <a:pt x="41" y="0"/>
                    </a:moveTo>
                    <a:lnTo>
                      <a:pt x="0" y="4"/>
                    </a:lnTo>
                    <a:lnTo>
                      <a:pt x="43" y="8"/>
                    </a:lnTo>
                    <a:lnTo>
                      <a:pt x="41"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79" name="Freeform 197"/>
              <p:cNvSpPr>
                <a:spLocks/>
              </p:cNvSpPr>
              <p:nvPr/>
            </p:nvSpPr>
            <p:spPr bwMode="auto">
              <a:xfrm>
                <a:off x="4207" y="1073"/>
                <a:ext cx="9" cy="5"/>
              </a:xfrm>
              <a:custGeom>
                <a:avLst/>
                <a:gdLst>
                  <a:gd name="T0" fmla="*/ 0 w 22"/>
                  <a:gd name="T1" fmla="*/ 0 h 9"/>
                  <a:gd name="T2" fmla="*/ 0 w 22"/>
                  <a:gd name="T3" fmla="*/ 0 h 9"/>
                  <a:gd name="T4" fmla="*/ 0 w 22"/>
                  <a:gd name="T5" fmla="*/ 1 h 9"/>
                  <a:gd name="T6" fmla="*/ 0 w 2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9">
                    <a:moveTo>
                      <a:pt x="22" y="0"/>
                    </a:moveTo>
                    <a:lnTo>
                      <a:pt x="0" y="0"/>
                    </a:lnTo>
                    <a:lnTo>
                      <a:pt x="22" y="9"/>
                    </a:lnTo>
                    <a:lnTo>
                      <a:pt x="2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80" name="Freeform 198"/>
              <p:cNvSpPr>
                <a:spLocks/>
              </p:cNvSpPr>
              <p:nvPr/>
            </p:nvSpPr>
            <p:spPr bwMode="auto">
              <a:xfrm>
                <a:off x="3547" y="1100"/>
                <a:ext cx="12" cy="4"/>
              </a:xfrm>
              <a:custGeom>
                <a:avLst/>
                <a:gdLst>
                  <a:gd name="T0" fmla="*/ 0 w 27"/>
                  <a:gd name="T1" fmla="*/ 0 h 8"/>
                  <a:gd name="T2" fmla="*/ 0 w 27"/>
                  <a:gd name="T3" fmla="*/ 1 h 8"/>
                  <a:gd name="T4" fmla="*/ 0 w 27"/>
                  <a:gd name="T5" fmla="*/ 1 h 8"/>
                  <a:gd name="T6" fmla="*/ 0 w 27"/>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8">
                    <a:moveTo>
                      <a:pt x="27" y="0"/>
                    </a:moveTo>
                    <a:lnTo>
                      <a:pt x="2" y="8"/>
                    </a:lnTo>
                    <a:lnTo>
                      <a:pt x="0" y="2"/>
                    </a:lnTo>
                    <a:lnTo>
                      <a:pt x="27"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81" name="Freeform 199"/>
              <p:cNvSpPr>
                <a:spLocks/>
              </p:cNvSpPr>
              <p:nvPr/>
            </p:nvSpPr>
            <p:spPr bwMode="auto">
              <a:xfrm>
                <a:off x="4885" y="1394"/>
                <a:ext cx="25" cy="13"/>
              </a:xfrm>
              <a:custGeom>
                <a:avLst/>
                <a:gdLst>
                  <a:gd name="T0" fmla="*/ 1 w 48"/>
                  <a:gd name="T1" fmla="*/ 1 h 25"/>
                  <a:gd name="T2" fmla="*/ 0 w 48"/>
                  <a:gd name="T3" fmla="*/ 0 h 25"/>
                  <a:gd name="T4" fmla="*/ 1 w 48"/>
                  <a:gd name="T5" fmla="*/ 1 h 25"/>
                  <a:gd name="T6" fmla="*/ 1 w 48"/>
                  <a:gd name="T7" fmla="*/ 1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5">
                    <a:moveTo>
                      <a:pt x="48" y="25"/>
                    </a:moveTo>
                    <a:lnTo>
                      <a:pt x="0" y="0"/>
                    </a:lnTo>
                    <a:lnTo>
                      <a:pt x="40" y="17"/>
                    </a:lnTo>
                    <a:lnTo>
                      <a:pt x="48"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82" name="Freeform 200"/>
              <p:cNvSpPr>
                <a:spLocks/>
              </p:cNvSpPr>
              <p:nvPr/>
            </p:nvSpPr>
            <p:spPr bwMode="auto">
              <a:xfrm>
                <a:off x="4123" y="1049"/>
                <a:ext cx="13" cy="7"/>
              </a:xfrm>
              <a:custGeom>
                <a:avLst/>
                <a:gdLst>
                  <a:gd name="T0" fmla="*/ 0 w 27"/>
                  <a:gd name="T1" fmla="*/ 1 h 14"/>
                  <a:gd name="T2" fmla="*/ 0 w 27"/>
                  <a:gd name="T3" fmla="*/ 0 h 14"/>
                  <a:gd name="T4" fmla="*/ 0 w 27"/>
                  <a:gd name="T5" fmla="*/ 1 h 14"/>
                  <a:gd name="T6" fmla="*/ 0 w 27"/>
                  <a:gd name="T7" fmla="*/ 1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4">
                    <a:moveTo>
                      <a:pt x="23" y="6"/>
                    </a:moveTo>
                    <a:lnTo>
                      <a:pt x="0" y="0"/>
                    </a:lnTo>
                    <a:lnTo>
                      <a:pt x="27" y="14"/>
                    </a:lnTo>
                    <a:lnTo>
                      <a:pt x="23"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83" name="Freeform 201"/>
              <p:cNvSpPr>
                <a:spLocks/>
              </p:cNvSpPr>
              <p:nvPr/>
            </p:nvSpPr>
            <p:spPr bwMode="auto">
              <a:xfrm>
                <a:off x="2977" y="1329"/>
                <a:ext cx="12" cy="1"/>
              </a:xfrm>
              <a:custGeom>
                <a:avLst/>
                <a:gdLst>
                  <a:gd name="T0" fmla="*/ 0 w 25"/>
                  <a:gd name="T1" fmla="*/ 0 h 4"/>
                  <a:gd name="T2" fmla="*/ 0 w 25"/>
                  <a:gd name="T3" fmla="*/ 0 h 4"/>
                  <a:gd name="T4" fmla="*/ 0 w 25"/>
                  <a:gd name="T5" fmla="*/ 0 h 4"/>
                  <a:gd name="T6" fmla="*/ 0 w 25"/>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4">
                    <a:moveTo>
                      <a:pt x="25" y="4"/>
                    </a:moveTo>
                    <a:lnTo>
                      <a:pt x="0" y="4"/>
                    </a:lnTo>
                    <a:lnTo>
                      <a:pt x="8" y="0"/>
                    </a:lnTo>
                    <a:lnTo>
                      <a:pt x="25"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84" name="Freeform 202"/>
              <p:cNvSpPr>
                <a:spLocks/>
              </p:cNvSpPr>
              <p:nvPr/>
            </p:nvSpPr>
            <p:spPr bwMode="auto">
              <a:xfrm>
                <a:off x="2872" y="1610"/>
                <a:ext cx="1" cy="0"/>
              </a:xfrm>
              <a:custGeom>
                <a:avLst/>
                <a:gdLst>
                  <a:gd name="T0" fmla="*/ 0 w 4"/>
                  <a:gd name="T1" fmla="*/ 0 h 2"/>
                  <a:gd name="T2" fmla="*/ 0 w 4"/>
                  <a:gd name="T3" fmla="*/ 0 h 2"/>
                  <a:gd name="T4" fmla="*/ 0 w 4"/>
                  <a:gd name="T5" fmla="*/ 0 h 2"/>
                  <a:gd name="T6" fmla="*/ 0 w 4"/>
                  <a:gd name="T7" fmla="*/ 1 h 2"/>
                  <a:gd name="T8" fmla="*/ 0 w 4"/>
                  <a:gd name="T9" fmla="*/ 1 h 2"/>
                  <a:gd name="T10" fmla="*/ 0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2" y="0"/>
                    </a:lnTo>
                    <a:lnTo>
                      <a:pt x="0" y="0"/>
                    </a:lnTo>
                    <a:lnTo>
                      <a:pt x="0" y="2"/>
                    </a:lnTo>
                    <a:lnTo>
                      <a:pt x="2" y="2"/>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85" name="Freeform 203"/>
              <p:cNvSpPr>
                <a:spLocks/>
              </p:cNvSpPr>
              <p:nvPr/>
            </p:nvSpPr>
            <p:spPr bwMode="auto">
              <a:xfrm>
                <a:off x="2924" y="1503"/>
                <a:ext cx="83" cy="31"/>
              </a:xfrm>
              <a:custGeom>
                <a:avLst/>
                <a:gdLst>
                  <a:gd name="T0" fmla="*/ 0 w 173"/>
                  <a:gd name="T1" fmla="*/ 0 h 62"/>
                  <a:gd name="T2" fmla="*/ 0 w 173"/>
                  <a:gd name="T3" fmla="*/ 1 h 62"/>
                  <a:gd name="T4" fmla="*/ 0 w 173"/>
                  <a:gd name="T5" fmla="*/ 1 h 62"/>
                  <a:gd name="T6" fmla="*/ 0 w 173"/>
                  <a:gd name="T7" fmla="*/ 1 h 62"/>
                  <a:gd name="T8" fmla="*/ 0 w 173"/>
                  <a:gd name="T9" fmla="*/ 1 h 62"/>
                  <a:gd name="T10" fmla="*/ 0 w 173"/>
                  <a:gd name="T11" fmla="*/ 1 h 62"/>
                  <a:gd name="T12" fmla="*/ 0 w 173"/>
                  <a:gd name="T13" fmla="*/ 1 h 62"/>
                  <a:gd name="T14" fmla="*/ 0 w 173"/>
                  <a:gd name="T15" fmla="*/ 1 h 62"/>
                  <a:gd name="T16" fmla="*/ 0 w 173"/>
                  <a:gd name="T17" fmla="*/ 1 h 62"/>
                  <a:gd name="T18" fmla="*/ 0 w 173"/>
                  <a:gd name="T19" fmla="*/ 1 h 62"/>
                  <a:gd name="T20" fmla="*/ 0 w 173"/>
                  <a:gd name="T21" fmla="*/ 1 h 62"/>
                  <a:gd name="T22" fmla="*/ 0 w 173"/>
                  <a:gd name="T23" fmla="*/ 1 h 62"/>
                  <a:gd name="T24" fmla="*/ 0 w 173"/>
                  <a:gd name="T25" fmla="*/ 1 h 62"/>
                  <a:gd name="T26" fmla="*/ 0 w 173"/>
                  <a:gd name="T27" fmla="*/ 1 h 62"/>
                  <a:gd name="T28" fmla="*/ 0 w 173"/>
                  <a:gd name="T29" fmla="*/ 1 h 62"/>
                  <a:gd name="T30" fmla="*/ 0 w 173"/>
                  <a:gd name="T31" fmla="*/ 1 h 62"/>
                  <a:gd name="T32" fmla="*/ 0 w 173"/>
                  <a:gd name="T33" fmla="*/ 1 h 62"/>
                  <a:gd name="T34" fmla="*/ 0 w 173"/>
                  <a:gd name="T35" fmla="*/ 1 h 62"/>
                  <a:gd name="T36" fmla="*/ 0 w 173"/>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3" h="62">
                    <a:moveTo>
                      <a:pt x="64" y="0"/>
                    </a:moveTo>
                    <a:lnTo>
                      <a:pt x="63" y="4"/>
                    </a:lnTo>
                    <a:lnTo>
                      <a:pt x="53" y="10"/>
                    </a:lnTo>
                    <a:lnTo>
                      <a:pt x="45" y="14"/>
                    </a:lnTo>
                    <a:lnTo>
                      <a:pt x="45" y="18"/>
                    </a:lnTo>
                    <a:lnTo>
                      <a:pt x="35" y="27"/>
                    </a:lnTo>
                    <a:lnTo>
                      <a:pt x="20" y="31"/>
                    </a:lnTo>
                    <a:lnTo>
                      <a:pt x="10" y="31"/>
                    </a:lnTo>
                    <a:lnTo>
                      <a:pt x="0" y="29"/>
                    </a:lnTo>
                    <a:lnTo>
                      <a:pt x="20" y="56"/>
                    </a:lnTo>
                    <a:lnTo>
                      <a:pt x="28" y="62"/>
                    </a:lnTo>
                    <a:lnTo>
                      <a:pt x="66" y="62"/>
                    </a:lnTo>
                    <a:lnTo>
                      <a:pt x="115" y="41"/>
                    </a:lnTo>
                    <a:lnTo>
                      <a:pt x="165" y="43"/>
                    </a:lnTo>
                    <a:lnTo>
                      <a:pt x="173" y="18"/>
                    </a:lnTo>
                    <a:lnTo>
                      <a:pt x="128" y="6"/>
                    </a:lnTo>
                    <a:lnTo>
                      <a:pt x="103" y="8"/>
                    </a:lnTo>
                    <a:lnTo>
                      <a:pt x="95" y="2"/>
                    </a:lnTo>
                    <a:lnTo>
                      <a:pt x="6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86" name="Freeform 204"/>
              <p:cNvSpPr>
                <a:spLocks/>
              </p:cNvSpPr>
              <p:nvPr/>
            </p:nvSpPr>
            <p:spPr bwMode="auto">
              <a:xfrm>
                <a:off x="2885" y="1554"/>
                <a:ext cx="40" cy="26"/>
              </a:xfrm>
              <a:custGeom>
                <a:avLst/>
                <a:gdLst>
                  <a:gd name="T0" fmla="*/ 0 w 87"/>
                  <a:gd name="T1" fmla="*/ 1 h 52"/>
                  <a:gd name="T2" fmla="*/ 0 w 87"/>
                  <a:gd name="T3" fmla="*/ 1 h 52"/>
                  <a:gd name="T4" fmla="*/ 0 w 87"/>
                  <a:gd name="T5" fmla="*/ 1 h 52"/>
                  <a:gd name="T6" fmla="*/ 0 w 87"/>
                  <a:gd name="T7" fmla="*/ 1 h 52"/>
                  <a:gd name="T8" fmla="*/ 0 w 87"/>
                  <a:gd name="T9" fmla="*/ 1 h 52"/>
                  <a:gd name="T10" fmla="*/ 0 w 87"/>
                  <a:gd name="T11" fmla="*/ 1 h 52"/>
                  <a:gd name="T12" fmla="*/ 0 w 87"/>
                  <a:gd name="T13" fmla="*/ 1 h 52"/>
                  <a:gd name="T14" fmla="*/ 0 w 87"/>
                  <a:gd name="T15" fmla="*/ 1 h 52"/>
                  <a:gd name="T16" fmla="*/ 0 w 87"/>
                  <a:gd name="T17" fmla="*/ 1 h 52"/>
                  <a:gd name="T18" fmla="*/ 0 w 87"/>
                  <a:gd name="T19" fmla="*/ 1 h 52"/>
                  <a:gd name="T20" fmla="*/ 0 w 87"/>
                  <a:gd name="T21" fmla="*/ 1 h 52"/>
                  <a:gd name="T22" fmla="*/ 0 w 87"/>
                  <a:gd name="T23" fmla="*/ 1 h 52"/>
                  <a:gd name="T24" fmla="*/ 0 w 87"/>
                  <a:gd name="T25" fmla="*/ 1 h 52"/>
                  <a:gd name="T26" fmla="*/ 0 w 87"/>
                  <a:gd name="T27" fmla="*/ 1 h 52"/>
                  <a:gd name="T28" fmla="*/ 0 w 87"/>
                  <a:gd name="T29" fmla="*/ 1 h 52"/>
                  <a:gd name="T30" fmla="*/ 0 w 87"/>
                  <a:gd name="T31" fmla="*/ 1 h 52"/>
                  <a:gd name="T32" fmla="*/ 0 w 87"/>
                  <a:gd name="T33" fmla="*/ 1 h 52"/>
                  <a:gd name="T34" fmla="*/ 0 w 87"/>
                  <a:gd name="T35" fmla="*/ 1 h 52"/>
                  <a:gd name="T36" fmla="*/ 0 w 87"/>
                  <a:gd name="T37" fmla="*/ 1 h 52"/>
                  <a:gd name="T38" fmla="*/ 0 w 87"/>
                  <a:gd name="T39" fmla="*/ 1 h 52"/>
                  <a:gd name="T40" fmla="*/ 0 w 87"/>
                  <a:gd name="T41" fmla="*/ 1 h 52"/>
                  <a:gd name="T42" fmla="*/ 0 w 87"/>
                  <a:gd name="T43" fmla="*/ 1 h 52"/>
                  <a:gd name="T44" fmla="*/ 0 w 87"/>
                  <a:gd name="T45" fmla="*/ 0 h 52"/>
                  <a:gd name="T46" fmla="*/ 0 w 87"/>
                  <a:gd name="T47" fmla="*/ 1 h 52"/>
                  <a:gd name="T48" fmla="*/ 0 w 87"/>
                  <a:gd name="T49" fmla="*/ 1 h 52"/>
                  <a:gd name="T50" fmla="*/ 0 w 87"/>
                  <a:gd name="T51" fmla="*/ 1 h 52"/>
                  <a:gd name="T52" fmla="*/ 0 w 87"/>
                  <a:gd name="T53" fmla="*/ 1 h 52"/>
                  <a:gd name="T54" fmla="*/ 0 w 87"/>
                  <a:gd name="T55" fmla="*/ 1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52">
                    <a:moveTo>
                      <a:pt x="14" y="52"/>
                    </a:moveTo>
                    <a:lnTo>
                      <a:pt x="27" y="52"/>
                    </a:lnTo>
                    <a:lnTo>
                      <a:pt x="33" y="47"/>
                    </a:lnTo>
                    <a:lnTo>
                      <a:pt x="37" y="51"/>
                    </a:lnTo>
                    <a:lnTo>
                      <a:pt x="39" y="51"/>
                    </a:lnTo>
                    <a:lnTo>
                      <a:pt x="41" y="49"/>
                    </a:lnTo>
                    <a:lnTo>
                      <a:pt x="47" y="52"/>
                    </a:lnTo>
                    <a:lnTo>
                      <a:pt x="54" y="52"/>
                    </a:lnTo>
                    <a:lnTo>
                      <a:pt x="52" y="47"/>
                    </a:lnTo>
                    <a:lnTo>
                      <a:pt x="52" y="43"/>
                    </a:lnTo>
                    <a:lnTo>
                      <a:pt x="62" y="39"/>
                    </a:lnTo>
                    <a:lnTo>
                      <a:pt x="68" y="39"/>
                    </a:lnTo>
                    <a:lnTo>
                      <a:pt x="64" y="33"/>
                    </a:lnTo>
                    <a:lnTo>
                      <a:pt x="62" y="29"/>
                    </a:lnTo>
                    <a:lnTo>
                      <a:pt x="60" y="23"/>
                    </a:lnTo>
                    <a:lnTo>
                      <a:pt x="70" y="21"/>
                    </a:lnTo>
                    <a:lnTo>
                      <a:pt x="74" y="18"/>
                    </a:lnTo>
                    <a:lnTo>
                      <a:pt x="82" y="18"/>
                    </a:lnTo>
                    <a:lnTo>
                      <a:pt x="82" y="14"/>
                    </a:lnTo>
                    <a:lnTo>
                      <a:pt x="85" y="14"/>
                    </a:lnTo>
                    <a:lnTo>
                      <a:pt x="87" y="10"/>
                    </a:lnTo>
                    <a:lnTo>
                      <a:pt x="78" y="4"/>
                    </a:lnTo>
                    <a:lnTo>
                      <a:pt x="76" y="0"/>
                    </a:lnTo>
                    <a:lnTo>
                      <a:pt x="16" y="16"/>
                    </a:lnTo>
                    <a:lnTo>
                      <a:pt x="4" y="14"/>
                    </a:lnTo>
                    <a:lnTo>
                      <a:pt x="0" y="25"/>
                    </a:lnTo>
                    <a:lnTo>
                      <a:pt x="6" y="49"/>
                    </a:lnTo>
                    <a:lnTo>
                      <a:pt x="14" y="5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87" name="Freeform 205"/>
              <p:cNvSpPr>
                <a:spLocks/>
              </p:cNvSpPr>
              <p:nvPr/>
            </p:nvSpPr>
            <p:spPr bwMode="auto">
              <a:xfrm>
                <a:off x="2780" y="1539"/>
                <a:ext cx="61" cy="32"/>
              </a:xfrm>
              <a:custGeom>
                <a:avLst/>
                <a:gdLst>
                  <a:gd name="T0" fmla="*/ 0 w 130"/>
                  <a:gd name="T1" fmla="*/ 1 h 64"/>
                  <a:gd name="T2" fmla="*/ 0 w 130"/>
                  <a:gd name="T3" fmla="*/ 1 h 64"/>
                  <a:gd name="T4" fmla="*/ 0 w 130"/>
                  <a:gd name="T5" fmla="*/ 1 h 64"/>
                  <a:gd name="T6" fmla="*/ 0 w 130"/>
                  <a:gd name="T7" fmla="*/ 1 h 64"/>
                  <a:gd name="T8" fmla="*/ 0 w 130"/>
                  <a:gd name="T9" fmla="*/ 1 h 64"/>
                  <a:gd name="T10" fmla="*/ 0 w 130"/>
                  <a:gd name="T11" fmla="*/ 1 h 64"/>
                  <a:gd name="T12" fmla="*/ 0 w 130"/>
                  <a:gd name="T13" fmla="*/ 1 h 64"/>
                  <a:gd name="T14" fmla="*/ 0 w 130"/>
                  <a:gd name="T15" fmla="*/ 1 h 64"/>
                  <a:gd name="T16" fmla="*/ 0 w 130"/>
                  <a:gd name="T17" fmla="*/ 1 h 64"/>
                  <a:gd name="T18" fmla="*/ 0 w 130"/>
                  <a:gd name="T19" fmla="*/ 1 h 64"/>
                  <a:gd name="T20" fmla="*/ 0 w 130"/>
                  <a:gd name="T21" fmla="*/ 1 h 64"/>
                  <a:gd name="T22" fmla="*/ 0 w 130"/>
                  <a:gd name="T23" fmla="*/ 1 h 64"/>
                  <a:gd name="T24" fmla="*/ 0 w 130"/>
                  <a:gd name="T25" fmla="*/ 0 h 64"/>
                  <a:gd name="T26" fmla="*/ 0 w 130"/>
                  <a:gd name="T27" fmla="*/ 1 h 64"/>
                  <a:gd name="T28" fmla="*/ 0 w 130"/>
                  <a:gd name="T29" fmla="*/ 1 h 64"/>
                  <a:gd name="T30" fmla="*/ 0 w 130"/>
                  <a:gd name="T31" fmla="*/ 1 h 64"/>
                  <a:gd name="T32" fmla="*/ 0 w 130"/>
                  <a:gd name="T33" fmla="*/ 1 h 64"/>
                  <a:gd name="T34" fmla="*/ 0 w 130"/>
                  <a:gd name="T35" fmla="*/ 1 h 64"/>
                  <a:gd name="T36" fmla="*/ 0 w 130"/>
                  <a:gd name="T37" fmla="*/ 1 h 64"/>
                  <a:gd name="T38" fmla="*/ 0 w 130"/>
                  <a:gd name="T39" fmla="*/ 1 h 64"/>
                  <a:gd name="T40" fmla="*/ 0 w 130"/>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 h="64">
                    <a:moveTo>
                      <a:pt x="124" y="39"/>
                    </a:moveTo>
                    <a:lnTo>
                      <a:pt x="117" y="48"/>
                    </a:lnTo>
                    <a:lnTo>
                      <a:pt x="95" y="48"/>
                    </a:lnTo>
                    <a:lnTo>
                      <a:pt x="84" y="64"/>
                    </a:lnTo>
                    <a:lnTo>
                      <a:pt x="64" y="48"/>
                    </a:lnTo>
                    <a:lnTo>
                      <a:pt x="47" y="62"/>
                    </a:lnTo>
                    <a:lnTo>
                      <a:pt x="29" y="64"/>
                    </a:lnTo>
                    <a:lnTo>
                      <a:pt x="12" y="45"/>
                    </a:lnTo>
                    <a:lnTo>
                      <a:pt x="0" y="52"/>
                    </a:lnTo>
                    <a:lnTo>
                      <a:pt x="25" y="14"/>
                    </a:lnTo>
                    <a:lnTo>
                      <a:pt x="33" y="10"/>
                    </a:lnTo>
                    <a:lnTo>
                      <a:pt x="43" y="4"/>
                    </a:lnTo>
                    <a:lnTo>
                      <a:pt x="72" y="0"/>
                    </a:lnTo>
                    <a:lnTo>
                      <a:pt x="101" y="6"/>
                    </a:lnTo>
                    <a:lnTo>
                      <a:pt x="101" y="16"/>
                    </a:lnTo>
                    <a:lnTo>
                      <a:pt x="101" y="19"/>
                    </a:lnTo>
                    <a:lnTo>
                      <a:pt x="99" y="23"/>
                    </a:lnTo>
                    <a:lnTo>
                      <a:pt x="107" y="23"/>
                    </a:lnTo>
                    <a:lnTo>
                      <a:pt x="130" y="29"/>
                    </a:lnTo>
                    <a:lnTo>
                      <a:pt x="130" y="31"/>
                    </a:lnTo>
                    <a:lnTo>
                      <a:pt x="124" y="3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88" name="Freeform 206"/>
              <p:cNvSpPr>
                <a:spLocks/>
              </p:cNvSpPr>
              <p:nvPr/>
            </p:nvSpPr>
            <p:spPr bwMode="auto">
              <a:xfrm>
                <a:off x="2959" y="1568"/>
                <a:ext cx="64" cy="82"/>
              </a:xfrm>
              <a:custGeom>
                <a:avLst/>
                <a:gdLst>
                  <a:gd name="T0" fmla="*/ 0 w 136"/>
                  <a:gd name="T1" fmla="*/ 1 h 159"/>
                  <a:gd name="T2" fmla="*/ 0 w 136"/>
                  <a:gd name="T3" fmla="*/ 1 h 159"/>
                  <a:gd name="T4" fmla="*/ 0 w 136"/>
                  <a:gd name="T5" fmla="*/ 1 h 159"/>
                  <a:gd name="T6" fmla="*/ 0 w 136"/>
                  <a:gd name="T7" fmla="*/ 1 h 159"/>
                  <a:gd name="T8" fmla="*/ 0 w 136"/>
                  <a:gd name="T9" fmla="*/ 1 h 159"/>
                  <a:gd name="T10" fmla="*/ 0 w 136"/>
                  <a:gd name="T11" fmla="*/ 1 h 159"/>
                  <a:gd name="T12" fmla="*/ 0 w 136"/>
                  <a:gd name="T13" fmla="*/ 1 h 159"/>
                  <a:gd name="T14" fmla="*/ 0 w 136"/>
                  <a:gd name="T15" fmla="*/ 1 h 159"/>
                  <a:gd name="T16" fmla="*/ 0 w 136"/>
                  <a:gd name="T17" fmla="*/ 1 h 159"/>
                  <a:gd name="T18" fmla="*/ 0 w 136"/>
                  <a:gd name="T19" fmla="*/ 1 h 159"/>
                  <a:gd name="T20" fmla="*/ 0 w 136"/>
                  <a:gd name="T21" fmla="*/ 1 h 159"/>
                  <a:gd name="T22" fmla="*/ 0 w 136"/>
                  <a:gd name="T23" fmla="*/ 1 h 159"/>
                  <a:gd name="T24" fmla="*/ 0 w 136"/>
                  <a:gd name="T25" fmla="*/ 1 h 159"/>
                  <a:gd name="T26" fmla="*/ 0 w 136"/>
                  <a:gd name="T27" fmla="*/ 1 h 159"/>
                  <a:gd name="T28" fmla="*/ 0 w 136"/>
                  <a:gd name="T29" fmla="*/ 1 h 159"/>
                  <a:gd name="T30" fmla="*/ 0 w 136"/>
                  <a:gd name="T31" fmla="*/ 1 h 159"/>
                  <a:gd name="T32" fmla="*/ 0 w 136"/>
                  <a:gd name="T33" fmla="*/ 1 h 159"/>
                  <a:gd name="T34" fmla="*/ 0 w 136"/>
                  <a:gd name="T35" fmla="*/ 1 h 159"/>
                  <a:gd name="T36" fmla="*/ 0 w 136"/>
                  <a:gd name="T37" fmla="*/ 1 h 159"/>
                  <a:gd name="T38" fmla="*/ 0 w 136"/>
                  <a:gd name="T39" fmla="*/ 1 h 159"/>
                  <a:gd name="T40" fmla="*/ 0 w 136"/>
                  <a:gd name="T41" fmla="*/ 1 h 159"/>
                  <a:gd name="T42" fmla="*/ 0 w 136"/>
                  <a:gd name="T43" fmla="*/ 1 h 159"/>
                  <a:gd name="T44" fmla="*/ 0 w 136"/>
                  <a:gd name="T45" fmla="*/ 1 h 159"/>
                  <a:gd name="T46" fmla="*/ 0 w 136"/>
                  <a:gd name="T47" fmla="*/ 1 h 159"/>
                  <a:gd name="T48" fmla="*/ 0 w 136"/>
                  <a:gd name="T49" fmla="*/ 1 h 159"/>
                  <a:gd name="T50" fmla="*/ 0 w 136"/>
                  <a:gd name="T51" fmla="*/ 1 h 159"/>
                  <a:gd name="T52" fmla="*/ 0 w 136"/>
                  <a:gd name="T53" fmla="*/ 1 h 159"/>
                  <a:gd name="T54" fmla="*/ 0 w 136"/>
                  <a:gd name="T55" fmla="*/ 1 h 159"/>
                  <a:gd name="T56" fmla="*/ 0 w 136"/>
                  <a:gd name="T57" fmla="*/ 1 h 159"/>
                  <a:gd name="T58" fmla="*/ 0 w 136"/>
                  <a:gd name="T59" fmla="*/ 1 h 159"/>
                  <a:gd name="T60" fmla="*/ 0 w 136"/>
                  <a:gd name="T61" fmla="*/ 1 h 159"/>
                  <a:gd name="T62" fmla="*/ 0 w 136"/>
                  <a:gd name="T63" fmla="*/ 1 h 159"/>
                  <a:gd name="T64" fmla="*/ 0 w 136"/>
                  <a:gd name="T65" fmla="*/ 1 h 159"/>
                  <a:gd name="T66" fmla="*/ 0 w 136"/>
                  <a:gd name="T67" fmla="*/ 1 h 159"/>
                  <a:gd name="T68" fmla="*/ 0 w 136"/>
                  <a:gd name="T69" fmla="*/ 1 h 159"/>
                  <a:gd name="T70" fmla="*/ 0 w 136"/>
                  <a:gd name="T71" fmla="*/ 1 h 159"/>
                  <a:gd name="T72" fmla="*/ 0 w 136"/>
                  <a:gd name="T73" fmla="*/ 1 h 159"/>
                  <a:gd name="T74" fmla="*/ 0 w 136"/>
                  <a:gd name="T75" fmla="*/ 1 h 159"/>
                  <a:gd name="T76" fmla="*/ 0 w 136"/>
                  <a:gd name="T77" fmla="*/ 1 h 159"/>
                  <a:gd name="T78" fmla="*/ 0 w 136"/>
                  <a:gd name="T79" fmla="*/ 1 h 159"/>
                  <a:gd name="T80" fmla="*/ 0 w 136"/>
                  <a:gd name="T81" fmla="*/ 1 h 159"/>
                  <a:gd name="T82" fmla="*/ 0 w 136"/>
                  <a:gd name="T83" fmla="*/ 1 h 159"/>
                  <a:gd name="T84" fmla="*/ 0 w 136"/>
                  <a:gd name="T85" fmla="*/ 1 h 159"/>
                  <a:gd name="T86" fmla="*/ 0 w 136"/>
                  <a:gd name="T87" fmla="*/ 1 h 159"/>
                  <a:gd name="T88" fmla="*/ 0 w 136"/>
                  <a:gd name="T89" fmla="*/ 1 h 159"/>
                  <a:gd name="T90" fmla="*/ 0 w 136"/>
                  <a:gd name="T91" fmla="*/ 1 h 159"/>
                  <a:gd name="T92" fmla="*/ 0 w 136"/>
                  <a:gd name="T93" fmla="*/ 1 h 159"/>
                  <a:gd name="T94" fmla="*/ 0 w 136"/>
                  <a:gd name="T95" fmla="*/ 0 h 159"/>
                  <a:gd name="T96" fmla="*/ 0 w 136"/>
                  <a:gd name="T97" fmla="*/ 1 h 159"/>
                  <a:gd name="T98" fmla="*/ 0 w 136"/>
                  <a:gd name="T99" fmla="*/ 1 h 159"/>
                  <a:gd name="T100" fmla="*/ 0 w 136"/>
                  <a:gd name="T101" fmla="*/ 1 h 159"/>
                  <a:gd name="T102" fmla="*/ 0 w 136"/>
                  <a:gd name="T103" fmla="*/ 1 h 159"/>
                  <a:gd name="T104" fmla="*/ 0 w 136"/>
                  <a:gd name="T105" fmla="*/ 1 h 159"/>
                  <a:gd name="T106" fmla="*/ 0 w 136"/>
                  <a:gd name="T107" fmla="*/ 1 h 1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6" h="159">
                    <a:moveTo>
                      <a:pt x="23" y="31"/>
                    </a:moveTo>
                    <a:lnTo>
                      <a:pt x="23" y="33"/>
                    </a:lnTo>
                    <a:lnTo>
                      <a:pt x="14" y="35"/>
                    </a:lnTo>
                    <a:lnTo>
                      <a:pt x="12" y="45"/>
                    </a:lnTo>
                    <a:lnTo>
                      <a:pt x="21" y="45"/>
                    </a:lnTo>
                    <a:lnTo>
                      <a:pt x="21" y="51"/>
                    </a:lnTo>
                    <a:lnTo>
                      <a:pt x="20" y="56"/>
                    </a:lnTo>
                    <a:lnTo>
                      <a:pt x="14" y="62"/>
                    </a:lnTo>
                    <a:lnTo>
                      <a:pt x="16" y="64"/>
                    </a:lnTo>
                    <a:lnTo>
                      <a:pt x="20" y="70"/>
                    </a:lnTo>
                    <a:lnTo>
                      <a:pt x="33" y="78"/>
                    </a:lnTo>
                    <a:lnTo>
                      <a:pt x="23" y="82"/>
                    </a:lnTo>
                    <a:lnTo>
                      <a:pt x="31" y="87"/>
                    </a:lnTo>
                    <a:lnTo>
                      <a:pt x="31" y="95"/>
                    </a:lnTo>
                    <a:lnTo>
                      <a:pt x="14" y="99"/>
                    </a:lnTo>
                    <a:lnTo>
                      <a:pt x="21" y="105"/>
                    </a:lnTo>
                    <a:lnTo>
                      <a:pt x="18" y="109"/>
                    </a:lnTo>
                    <a:lnTo>
                      <a:pt x="12" y="105"/>
                    </a:lnTo>
                    <a:lnTo>
                      <a:pt x="4" y="117"/>
                    </a:lnTo>
                    <a:lnTo>
                      <a:pt x="0" y="118"/>
                    </a:lnTo>
                    <a:lnTo>
                      <a:pt x="8" y="130"/>
                    </a:lnTo>
                    <a:lnTo>
                      <a:pt x="0" y="132"/>
                    </a:lnTo>
                    <a:lnTo>
                      <a:pt x="0" y="138"/>
                    </a:lnTo>
                    <a:lnTo>
                      <a:pt x="21" y="149"/>
                    </a:lnTo>
                    <a:lnTo>
                      <a:pt x="31" y="159"/>
                    </a:lnTo>
                    <a:lnTo>
                      <a:pt x="37" y="134"/>
                    </a:lnTo>
                    <a:lnTo>
                      <a:pt x="56" y="138"/>
                    </a:lnTo>
                    <a:lnTo>
                      <a:pt x="64" y="157"/>
                    </a:lnTo>
                    <a:lnTo>
                      <a:pt x="72" y="157"/>
                    </a:lnTo>
                    <a:lnTo>
                      <a:pt x="72" y="151"/>
                    </a:lnTo>
                    <a:lnTo>
                      <a:pt x="82" y="148"/>
                    </a:lnTo>
                    <a:lnTo>
                      <a:pt x="89" y="149"/>
                    </a:lnTo>
                    <a:lnTo>
                      <a:pt x="93" y="144"/>
                    </a:lnTo>
                    <a:lnTo>
                      <a:pt x="97" y="146"/>
                    </a:lnTo>
                    <a:lnTo>
                      <a:pt x="105" y="146"/>
                    </a:lnTo>
                    <a:lnTo>
                      <a:pt x="109" y="144"/>
                    </a:lnTo>
                    <a:lnTo>
                      <a:pt x="118" y="142"/>
                    </a:lnTo>
                    <a:lnTo>
                      <a:pt x="126" y="149"/>
                    </a:lnTo>
                    <a:lnTo>
                      <a:pt x="132" y="146"/>
                    </a:lnTo>
                    <a:lnTo>
                      <a:pt x="122" y="134"/>
                    </a:lnTo>
                    <a:lnTo>
                      <a:pt x="136" y="115"/>
                    </a:lnTo>
                    <a:lnTo>
                      <a:pt x="122" y="93"/>
                    </a:lnTo>
                    <a:lnTo>
                      <a:pt x="124" y="70"/>
                    </a:lnTo>
                    <a:lnTo>
                      <a:pt x="122" y="58"/>
                    </a:lnTo>
                    <a:lnTo>
                      <a:pt x="111" y="54"/>
                    </a:lnTo>
                    <a:lnTo>
                      <a:pt x="103" y="53"/>
                    </a:lnTo>
                    <a:lnTo>
                      <a:pt x="89" y="45"/>
                    </a:lnTo>
                    <a:lnTo>
                      <a:pt x="45" y="0"/>
                    </a:lnTo>
                    <a:lnTo>
                      <a:pt x="0" y="8"/>
                    </a:lnTo>
                    <a:lnTo>
                      <a:pt x="10" y="22"/>
                    </a:lnTo>
                    <a:lnTo>
                      <a:pt x="14" y="23"/>
                    </a:lnTo>
                    <a:lnTo>
                      <a:pt x="10" y="25"/>
                    </a:lnTo>
                    <a:lnTo>
                      <a:pt x="14" y="29"/>
                    </a:lnTo>
                    <a:lnTo>
                      <a:pt x="23" y="3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89" name="Freeform 207"/>
              <p:cNvSpPr>
                <a:spLocks/>
              </p:cNvSpPr>
              <p:nvPr/>
            </p:nvSpPr>
            <p:spPr bwMode="auto">
              <a:xfrm>
                <a:off x="1743" y="976"/>
                <a:ext cx="103" cy="39"/>
              </a:xfrm>
              <a:custGeom>
                <a:avLst/>
                <a:gdLst>
                  <a:gd name="T0" fmla="*/ 0 w 219"/>
                  <a:gd name="T1" fmla="*/ 1 h 77"/>
                  <a:gd name="T2" fmla="*/ 0 w 219"/>
                  <a:gd name="T3" fmla="*/ 1 h 77"/>
                  <a:gd name="T4" fmla="*/ 0 w 219"/>
                  <a:gd name="T5" fmla="*/ 0 h 77"/>
                  <a:gd name="T6" fmla="*/ 0 w 219"/>
                  <a:gd name="T7" fmla="*/ 1 h 77"/>
                  <a:gd name="T8" fmla="*/ 0 w 219"/>
                  <a:gd name="T9" fmla="*/ 1 h 77"/>
                  <a:gd name="T10" fmla="*/ 0 w 219"/>
                  <a:gd name="T11" fmla="*/ 1 h 77"/>
                  <a:gd name="T12" fmla="*/ 0 w 219"/>
                  <a:gd name="T13" fmla="*/ 1 h 77"/>
                  <a:gd name="T14" fmla="*/ 0 w 219"/>
                  <a:gd name="T15" fmla="*/ 1 h 77"/>
                  <a:gd name="T16" fmla="*/ 0 w 219"/>
                  <a:gd name="T17" fmla="*/ 1 h 77"/>
                  <a:gd name="T18" fmla="*/ 0 w 219"/>
                  <a:gd name="T19" fmla="*/ 1 h 77"/>
                  <a:gd name="T20" fmla="*/ 0 w 219"/>
                  <a:gd name="T21" fmla="*/ 1 h 77"/>
                  <a:gd name="T22" fmla="*/ 0 w 219"/>
                  <a:gd name="T23" fmla="*/ 1 h 77"/>
                  <a:gd name="T24" fmla="*/ 0 w 219"/>
                  <a:gd name="T25" fmla="*/ 1 h 77"/>
                  <a:gd name="T26" fmla="*/ 0 w 219"/>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77">
                    <a:moveTo>
                      <a:pt x="45" y="21"/>
                    </a:moveTo>
                    <a:lnTo>
                      <a:pt x="29" y="13"/>
                    </a:lnTo>
                    <a:lnTo>
                      <a:pt x="103" y="0"/>
                    </a:lnTo>
                    <a:lnTo>
                      <a:pt x="194" y="15"/>
                    </a:lnTo>
                    <a:lnTo>
                      <a:pt x="172" y="38"/>
                    </a:lnTo>
                    <a:lnTo>
                      <a:pt x="219" y="44"/>
                    </a:lnTo>
                    <a:lnTo>
                      <a:pt x="140" y="60"/>
                    </a:lnTo>
                    <a:lnTo>
                      <a:pt x="105" y="75"/>
                    </a:lnTo>
                    <a:lnTo>
                      <a:pt x="91" y="64"/>
                    </a:lnTo>
                    <a:lnTo>
                      <a:pt x="89" y="77"/>
                    </a:lnTo>
                    <a:lnTo>
                      <a:pt x="12" y="54"/>
                    </a:lnTo>
                    <a:lnTo>
                      <a:pt x="103" y="46"/>
                    </a:lnTo>
                    <a:lnTo>
                      <a:pt x="0" y="35"/>
                    </a:lnTo>
                    <a:lnTo>
                      <a:pt x="45" y="2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90" name="Freeform 208"/>
              <p:cNvSpPr>
                <a:spLocks/>
              </p:cNvSpPr>
              <p:nvPr/>
            </p:nvSpPr>
            <p:spPr bwMode="auto">
              <a:xfrm>
                <a:off x="934" y="1480"/>
                <a:ext cx="44" cy="45"/>
              </a:xfrm>
              <a:custGeom>
                <a:avLst/>
                <a:gdLst>
                  <a:gd name="T0" fmla="*/ 0 w 91"/>
                  <a:gd name="T1" fmla="*/ 1 h 87"/>
                  <a:gd name="T2" fmla="*/ 0 w 91"/>
                  <a:gd name="T3" fmla="*/ 1 h 87"/>
                  <a:gd name="T4" fmla="*/ 0 w 91"/>
                  <a:gd name="T5" fmla="*/ 1 h 87"/>
                  <a:gd name="T6" fmla="*/ 0 w 91"/>
                  <a:gd name="T7" fmla="*/ 1 h 87"/>
                  <a:gd name="T8" fmla="*/ 0 w 91"/>
                  <a:gd name="T9" fmla="*/ 1 h 87"/>
                  <a:gd name="T10" fmla="*/ 0 w 91"/>
                  <a:gd name="T11" fmla="*/ 1 h 87"/>
                  <a:gd name="T12" fmla="*/ 0 w 91"/>
                  <a:gd name="T13" fmla="*/ 1 h 87"/>
                  <a:gd name="T14" fmla="*/ 0 w 91"/>
                  <a:gd name="T15" fmla="*/ 1 h 87"/>
                  <a:gd name="T16" fmla="*/ 0 w 91"/>
                  <a:gd name="T17" fmla="*/ 1 h 87"/>
                  <a:gd name="T18" fmla="*/ 0 w 91"/>
                  <a:gd name="T19" fmla="*/ 1 h 87"/>
                  <a:gd name="T20" fmla="*/ 0 w 91"/>
                  <a:gd name="T21" fmla="*/ 1 h 87"/>
                  <a:gd name="T22" fmla="*/ 0 w 91"/>
                  <a:gd name="T23" fmla="*/ 1 h 87"/>
                  <a:gd name="T24" fmla="*/ 0 w 91"/>
                  <a:gd name="T25" fmla="*/ 1 h 87"/>
                  <a:gd name="T26" fmla="*/ 0 w 91"/>
                  <a:gd name="T27" fmla="*/ 0 h 87"/>
                  <a:gd name="T28" fmla="*/ 0 w 91"/>
                  <a:gd name="T29" fmla="*/ 1 h 87"/>
                  <a:gd name="T30" fmla="*/ 0 w 91"/>
                  <a:gd name="T31" fmla="*/ 1 h 87"/>
                  <a:gd name="T32" fmla="*/ 0 w 91"/>
                  <a:gd name="T33" fmla="*/ 1 h 87"/>
                  <a:gd name="T34" fmla="*/ 0 w 91"/>
                  <a:gd name="T35" fmla="*/ 1 h 87"/>
                  <a:gd name="T36" fmla="*/ 0 w 91"/>
                  <a:gd name="T37" fmla="*/ 1 h 87"/>
                  <a:gd name="T38" fmla="*/ 0 w 91"/>
                  <a:gd name="T39" fmla="*/ 1 h 87"/>
                  <a:gd name="T40" fmla="*/ 0 w 91"/>
                  <a:gd name="T41" fmla="*/ 1 h 87"/>
                  <a:gd name="T42" fmla="*/ 0 w 91"/>
                  <a:gd name="T43" fmla="*/ 1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1" h="87">
                    <a:moveTo>
                      <a:pt x="64" y="60"/>
                    </a:moveTo>
                    <a:lnTo>
                      <a:pt x="58" y="64"/>
                    </a:lnTo>
                    <a:lnTo>
                      <a:pt x="35" y="64"/>
                    </a:lnTo>
                    <a:lnTo>
                      <a:pt x="43" y="56"/>
                    </a:lnTo>
                    <a:lnTo>
                      <a:pt x="33" y="54"/>
                    </a:lnTo>
                    <a:lnTo>
                      <a:pt x="18" y="50"/>
                    </a:lnTo>
                    <a:lnTo>
                      <a:pt x="39" y="40"/>
                    </a:lnTo>
                    <a:lnTo>
                      <a:pt x="20" y="33"/>
                    </a:lnTo>
                    <a:lnTo>
                      <a:pt x="18" y="25"/>
                    </a:lnTo>
                    <a:lnTo>
                      <a:pt x="6" y="23"/>
                    </a:lnTo>
                    <a:lnTo>
                      <a:pt x="4" y="17"/>
                    </a:lnTo>
                    <a:lnTo>
                      <a:pt x="20" y="9"/>
                    </a:lnTo>
                    <a:lnTo>
                      <a:pt x="12" y="9"/>
                    </a:lnTo>
                    <a:lnTo>
                      <a:pt x="0" y="0"/>
                    </a:lnTo>
                    <a:lnTo>
                      <a:pt x="33" y="7"/>
                    </a:lnTo>
                    <a:lnTo>
                      <a:pt x="64" y="13"/>
                    </a:lnTo>
                    <a:lnTo>
                      <a:pt x="72" y="31"/>
                    </a:lnTo>
                    <a:lnTo>
                      <a:pt x="88" y="52"/>
                    </a:lnTo>
                    <a:lnTo>
                      <a:pt x="89" y="81"/>
                    </a:lnTo>
                    <a:lnTo>
                      <a:pt x="91" y="87"/>
                    </a:lnTo>
                    <a:lnTo>
                      <a:pt x="47" y="73"/>
                    </a:lnTo>
                    <a:lnTo>
                      <a:pt x="64" y="6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91" name="Freeform 209"/>
              <p:cNvSpPr>
                <a:spLocks/>
              </p:cNvSpPr>
              <p:nvPr/>
            </p:nvSpPr>
            <p:spPr bwMode="auto">
              <a:xfrm>
                <a:off x="1546" y="1142"/>
                <a:ext cx="48" cy="23"/>
              </a:xfrm>
              <a:custGeom>
                <a:avLst/>
                <a:gdLst>
                  <a:gd name="T0" fmla="*/ 0 w 103"/>
                  <a:gd name="T1" fmla="*/ 0 h 47"/>
                  <a:gd name="T2" fmla="*/ 0 w 103"/>
                  <a:gd name="T3" fmla="*/ 0 h 47"/>
                  <a:gd name="T4" fmla="*/ 0 w 103"/>
                  <a:gd name="T5" fmla="*/ 0 h 47"/>
                  <a:gd name="T6" fmla="*/ 0 w 103"/>
                  <a:gd name="T7" fmla="*/ 0 h 47"/>
                  <a:gd name="T8" fmla="*/ 0 w 103"/>
                  <a:gd name="T9" fmla="*/ 0 h 47"/>
                  <a:gd name="T10" fmla="*/ 0 w 103"/>
                  <a:gd name="T11" fmla="*/ 0 h 47"/>
                  <a:gd name="T12" fmla="*/ 0 w 103"/>
                  <a:gd name="T13" fmla="*/ 0 h 47"/>
                  <a:gd name="T14" fmla="*/ 0 w 103"/>
                  <a:gd name="T15" fmla="*/ 0 h 47"/>
                  <a:gd name="T16" fmla="*/ 0 w 103"/>
                  <a:gd name="T17" fmla="*/ 0 h 47"/>
                  <a:gd name="T18" fmla="*/ 0 w 103"/>
                  <a:gd name="T19" fmla="*/ 0 h 47"/>
                  <a:gd name="T20" fmla="*/ 0 w 103"/>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 h="47">
                    <a:moveTo>
                      <a:pt x="87" y="24"/>
                    </a:moveTo>
                    <a:lnTo>
                      <a:pt x="91" y="20"/>
                    </a:lnTo>
                    <a:lnTo>
                      <a:pt x="62" y="0"/>
                    </a:lnTo>
                    <a:lnTo>
                      <a:pt x="49" y="12"/>
                    </a:lnTo>
                    <a:lnTo>
                      <a:pt x="45" y="10"/>
                    </a:lnTo>
                    <a:lnTo>
                      <a:pt x="37" y="20"/>
                    </a:lnTo>
                    <a:lnTo>
                      <a:pt x="0" y="28"/>
                    </a:lnTo>
                    <a:lnTo>
                      <a:pt x="60" y="47"/>
                    </a:lnTo>
                    <a:lnTo>
                      <a:pt x="103" y="33"/>
                    </a:lnTo>
                    <a:lnTo>
                      <a:pt x="91" y="33"/>
                    </a:lnTo>
                    <a:lnTo>
                      <a:pt x="87" y="2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92" name="Freeform 210"/>
              <p:cNvSpPr>
                <a:spLocks/>
              </p:cNvSpPr>
              <p:nvPr/>
            </p:nvSpPr>
            <p:spPr bwMode="auto">
              <a:xfrm>
                <a:off x="2068" y="1135"/>
                <a:ext cx="32" cy="16"/>
              </a:xfrm>
              <a:custGeom>
                <a:avLst/>
                <a:gdLst>
                  <a:gd name="T0" fmla="*/ 0 w 66"/>
                  <a:gd name="T1" fmla="*/ 1 h 31"/>
                  <a:gd name="T2" fmla="*/ 0 w 66"/>
                  <a:gd name="T3" fmla="*/ 0 h 31"/>
                  <a:gd name="T4" fmla="*/ 0 w 66"/>
                  <a:gd name="T5" fmla="*/ 1 h 31"/>
                  <a:gd name="T6" fmla="*/ 0 w 66"/>
                  <a:gd name="T7" fmla="*/ 1 h 31"/>
                  <a:gd name="T8" fmla="*/ 0 w 66"/>
                  <a:gd name="T9" fmla="*/ 1 h 31"/>
                  <a:gd name="T10" fmla="*/ 0 w 66"/>
                  <a:gd name="T11" fmla="*/ 1 h 31"/>
                  <a:gd name="T12" fmla="*/ 0 w 66"/>
                  <a:gd name="T13" fmla="*/ 1 h 31"/>
                  <a:gd name="T14" fmla="*/ 0 w 66"/>
                  <a:gd name="T15" fmla="*/ 1 h 31"/>
                  <a:gd name="T16" fmla="*/ 0 w 66"/>
                  <a:gd name="T17" fmla="*/ 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1">
                    <a:moveTo>
                      <a:pt x="66" y="21"/>
                    </a:moveTo>
                    <a:lnTo>
                      <a:pt x="17" y="0"/>
                    </a:lnTo>
                    <a:lnTo>
                      <a:pt x="2" y="8"/>
                    </a:lnTo>
                    <a:lnTo>
                      <a:pt x="4" y="10"/>
                    </a:lnTo>
                    <a:lnTo>
                      <a:pt x="0" y="17"/>
                    </a:lnTo>
                    <a:lnTo>
                      <a:pt x="6" y="23"/>
                    </a:lnTo>
                    <a:lnTo>
                      <a:pt x="19" y="27"/>
                    </a:lnTo>
                    <a:lnTo>
                      <a:pt x="12" y="31"/>
                    </a:lnTo>
                    <a:lnTo>
                      <a:pt x="66" y="2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93" name="Freeform 211"/>
              <p:cNvSpPr>
                <a:spLocks/>
              </p:cNvSpPr>
              <p:nvPr/>
            </p:nvSpPr>
            <p:spPr bwMode="auto">
              <a:xfrm>
                <a:off x="2607" y="1355"/>
                <a:ext cx="13" cy="8"/>
              </a:xfrm>
              <a:custGeom>
                <a:avLst/>
                <a:gdLst>
                  <a:gd name="T0" fmla="*/ 0 w 29"/>
                  <a:gd name="T1" fmla="*/ 1 h 16"/>
                  <a:gd name="T2" fmla="*/ 0 w 29"/>
                  <a:gd name="T3" fmla="*/ 0 h 16"/>
                  <a:gd name="T4" fmla="*/ 0 w 29"/>
                  <a:gd name="T5" fmla="*/ 1 h 16"/>
                  <a:gd name="T6" fmla="*/ 0 w 29"/>
                  <a:gd name="T7" fmla="*/ 1 h 16"/>
                  <a:gd name="T8" fmla="*/ 0 w 29"/>
                  <a:gd name="T9" fmla="*/ 1 h 16"/>
                  <a:gd name="T10" fmla="*/ 0 w 29"/>
                  <a:gd name="T11" fmla="*/ 1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16">
                    <a:moveTo>
                      <a:pt x="15" y="2"/>
                    </a:moveTo>
                    <a:lnTo>
                      <a:pt x="10" y="0"/>
                    </a:lnTo>
                    <a:lnTo>
                      <a:pt x="0" y="6"/>
                    </a:lnTo>
                    <a:lnTo>
                      <a:pt x="25" y="16"/>
                    </a:lnTo>
                    <a:lnTo>
                      <a:pt x="29" y="10"/>
                    </a:lnTo>
                    <a:lnTo>
                      <a:pt x="15"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94" name="Freeform 212"/>
              <p:cNvSpPr>
                <a:spLocks/>
              </p:cNvSpPr>
              <p:nvPr/>
            </p:nvSpPr>
            <p:spPr bwMode="auto">
              <a:xfrm>
                <a:off x="2603" y="1340"/>
                <a:ext cx="12" cy="9"/>
              </a:xfrm>
              <a:custGeom>
                <a:avLst/>
                <a:gdLst>
                  <a:gd name="T0" fmla="*/ 1 w 23"/>
                  <a:gd name="T1" fmla="*/ 1 h 18"/>
                  <a:gd name="T2" fmla="*/ 1 w 23"/>
                  <a:gd name="T3" fmla="*/ 0 h 18"/>
                  <a:gd name="T4" fmla="*/ 1 w 23"/>
                  <a:gd name="T5" fmla="*/ 1 h 18"/>
                  <a:gd name="T6" fmla="*/ 0 w 23"/>
                  <a:gd name="T7" fmla="*/ 1 h 18"/>
                  <a:gd name="T8" fmla="*/ 1 w 23"/>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3" y="6"/>
                    </a:moveTo>
                    <a:lnTo>
                      <a:pt x="21" y="0"/>
                    </a:lnTo>
                    <a:lnTo>
                      <a:pt x="4" y="6"/>
                    </a:lnTo>
                    <a:lnTo>
                      <a:pt x="0" y="18"/>
                    </a:lnTo>
                    <a:lnTo>
                      <a:pt x="23"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95" name="Freeform 213"/>
              <p:cNvSpPr>
                <a:spLocks/>
              </p:cNvSpPr>
              <p:nvPr/>
            </p:nvSpPr>
            <p:spPr bwMode="auto">
              <a:xfrm>
                <a:off x="2675" y="1303"/>
                <a:ext cx="5" cy="8"/>
              </a:xfrm>
              <a:custGeom>
                <a:avLst/>
                <a:gdLst>
                  <a:gd name="T0" fmla="*/ 0 w 12"/>
                  <a:gd name="T1" fmla="*/ 0 h 15"/>
                  <a:gd name="T2" fmla="*/ 0 w 12"/>
                  <a:gd name="T3" fmla="*/ 1 h 15"/>
                  <a:gd name="T4" fmla="*/ 0 w 12"/>
                  <a:gd name="T5" fmla="*/ 1 h 15"/>
                  <a:gd name="T6" fmla="*/ 0 w 12"/>
                  <a:gd name="T7" fmla="*/ 1 h 15"/>
                  <a:gd name="T8" fmla="*/ 0 w 12"/>
                  <a:gd name="T9" fmla="*/ 0 h 15"/>
                  <a:gd name="T10" fmla="*/ 0 w 1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5">
                    <a:moveTo>
                      <a:pt x="4" y="0"/>
                    </a:moveTo>
                    <a:lnTo>
                      <a:pt x="2" y="5"/>
                    </a:lnTo>
                    <a:lnTo>
                      <a:pt x="0" y="9"/>
                    </a:lnTo>
                    <a:lnTo>
                      <a:pt x="4" y="15"/>
                    </a:lnTo>
                    <a:lnTo>
                      <a:pt x="12" y="0"/>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96" name="Freeform 214"/>
              <p:cNvSpPr>
                <a:spLocks/>
              </p:cNvSpPr>
              <p:nvPr/>
            </p:nvSpPr>
            <p:spPr bwMode="auto">
              <a:xfrm>
                <a:off x="2614" y="1373"/>
                <a:ext cx="6" cy="5"/>
              </a:xfrm>
              <a:custGeom>
                <a:avLst/>
                <a:gdLst>
                  <a:gd name="T0" fmla="*/ 0 w 14"/>
                  <a:gd name="T1" fmla="*/ 1 h 8"/>
                  <a:gd name="T2" fmla="*/ 0 w 14"/>
                  <a:gd name="T3" fmla="*/ 1 h 8"/>
                  <a:gd name="T4" fmla="*/ 0 w 14"/>
                  <a:gd name="T5" fmla="*/ 0 h 8"/>
                  <a:gd name="T6" fmla="*/ 0 w 14"/>
                  <a:gd name="T7" fmla="*/ 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8">
                    <a:moveTo>
                      <a:pt x="2" y="8"/>
                    </a:moveTo>
                    <a:lnTo>
                      <a:pt x="14" y="2"/>
                    </a:lnTo>
                    <a:lnTo>
                      <a:pt x="0" y="0"/>
                    </a:lnTo>
                    <a:lnTo>
                      <a:pt x="2"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97" name="Freeform 215"/>
              <p:cNvSpPr>
                <a:spLocks/>
              </p:cNvSpPr>
              <p:nvPr/>
            </p:nvSpPr>
            <p:spPr bwMode="auto">
              <a:xfrm>
                <a:off x="2635" y="1430"/>
                <a:ext cx="3" cy="5"/>
              </a:xfrm>
              <a:custGeom>
                <a:avLst/>
                <a:gdLst>
                  <a:gd name="T0" fmla="*/ 0 w 10"/>
                  <a:gd name="T1" fmla="*/ 1 h 9"/>
                  <a:gd name="T2" fmla="*/ 0 w 10"/>
                  <a:gd name="T3" fmla="*/ 0 h 9"/>
                  <a:gd name="T4" fmla="*/ 0 w 10"/>
                  <a:gd name="T5" fmla="*/ 1 h 9"/>
                  <a:gd name="T6" fmla="*/ 0 w 10"/>
                  <a:gd name="T7" fmla="*/ 1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9">
                    <a:moveTo>
                      <a:pt x="10" y="5"/>
                    </a:moveTo>
                    <a:lnTo>
                      <a:pt x="0" y="0"/>
                    </a:lnTo>
                    <a:lnTo>
                      <a:pt x="0" y="9"/>
                    </a:lnTo>
                    <a:lnTo>
                      <a:pt x="10" y="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598" name="Freeform 216"/>
              <p:cNvSpPr>
                <a:spLocks/>
              </p:cNvSpPr>
              <p:nvPr/>
            </p:nvSpPr>
            <p:spPr bwMode="auto">
              <a:xfrm>
                <a:off x="2714" y="1635"/>
                <a:ext cx="6" cy="2"/>
              </a:xfrm>
              <a:custGeom>
                <a:avLst/>
                <a:gdLst>
                  <a:gd name="T0" fmla="*/ 1 w 9"/>
                  <a:gd name="T1" fmla="*/ 0 h 6"/>
                  <a:gd name="T2" fmla="*/ 0 w 9"/>
                  <a:gd name="T3" fmla="*/ 0 h 6"/>
                  <a:gd name="T4" fmla="*/ 1 w 9"/>
                  <a:gd name="T5" fmla="*/ 0 h 6"/>
                  <a:gd name="T6" fmla="*/ 1 w 9"/>
                  <a:gd name="T7" fmla="*/ 0 h 6"/>
                  <a:gd name="T8" fmla="*/ 1 w 9"/>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6">
                    <a:moveTo>
                      <a:pt x="9" y="0"/>
                    </a:moveTo>
                    <a:lnTo>
                      <a:pt x="0" y="2"/>
                    </a:lnTo>
                    <a:lnTo>
                      <a:pt x="2" y="4"/>
                    </a:lnTo>
                    <a:lnTo>
                      <a:pt x="9" y="6"/>
                    </a:lnTo>
                    <a:lnTo>
                      <a:pt x="9" y="0"/>
                    </a:lnTo>
                    <a:close/>
                  </a:path>
                </a:pathLst>
              </a:custGeom>
              <a:grpFill/>
              <a:ln w="3175">
                <a:solidFill>
                  <a:schemeClr val="accent3">
                    <a:lumMod val="85000"/>
                  </a:schemeClr>
                </a:solidFill>
                <a:prstDash val="solid"/>
                <a:round/>
                <a:headEnd/>
                <a:tailEnd/>
              </a:ln>
            </p:spPr>
            <p:txBody>
              <a:bodyPr/>
              <a:lstStyle/>
              <a:p>
                <a:pPr>
                  <a:defRPr/>
                </a:pPr>
                <a:endParaRPr lang="es-ES" dirty="0"/>
              </a:p>
            </p:txBody>
          </p:sp>
          <p:sp>
            <p:nvSpPr>
              <p:cNvPr id="6599" name="Freeform 217"/>
              <p:cNvSpPr>
                <a:spLocks/>
              </p:cNvSpPr>
              <p:nvPr/>
            </p:nvSpPr>
            <p:spPr bwMode="auto">
              <a:xfrm>
                <a:off x="2273" y="1714"/>
                <a:ext cx="8" cy="3"/>
              </a:xfrm>
              <a:custGeom>
                <a:avLst/>
                <a:gdLst>
                  <a:gd name="T0" fmla="*/ 1 w 16"/>
                  <a:gd name="T1" fmla="*/ 0 h 4"/>
                  <a:gd name="T2" fmla="*/ 0 w 16"/>
                  <a:gd name="T3" fmla="*/ 2 h 4"/>
                  <a:gd name="T4" fmla="*/ 1 w 16"/>
                  <a:gd name="T5" fmla="*/ 2 h 4"/>
                  <a:gd name="T6" fmla="*/ 1 w 1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4">
                    <a:moveTo>
                      <a:pt x="4" y="0"/>
                    </a:moveTo>
                    <a:lnTo>
                      <a:pt x="0" y="2"/>
                    </a:lnTo>
                    <a:lnTo>
                      <a:pt x="16" y="4"/>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00" name="Freeform 218"/>
              <p:cNvSpPr>
                <a:spLocks/>
              </p:cNvSpPr>
              <p:nvPr/>
            </p:nvSpPr>
            <p:spPr bwMode="auto">
              <a:xfrm>
                <a:off x="2292" y="1710"/>
                <a:ext cx="4" cy="2"/>
              </a:xfrm>
              <a:custGeom>
                <a:avLst/>
                <a:gdLst>
                  <a:gd name="T0" fmla="*/ 0 w 12"/>
                  <a:gd name="T1" fmla="*/ 1 h 3"/>
                  <a:gd name="T2" fmla="*/ 0 w 12"/>
                  <a:gd name="T3" fmla="*/ 1 h 3"/>
                  <a:gd name="T4" fmla="*/ 0 w 12"/>
                  <a:gd name="T5" fmla="*/ 0 h 3"/>
                  <a:gd name="T6" fmla="*/ 0 w 12"/>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0" y="3"/>
                    </a:lnTo>
                    <a:lnTo>
                      <a:pt x="4" y="0"/>
                    </a:lnTo>
                    <a:lnTo>
                      <a:pt x="12" y="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01" name="Freeform 219"/>
              <p:cNvSpPr>
                <a:spLocks/>
              </p:cNvSpPr>
              <p:nvPr/>
            </p:nvSpPr>
            <p:spPr bwMode="auto">
              <a:xfrm>
                <a:off x="932" y="1377"/>
                <a:ext cx="17" cy="29"/>
              </a:xfrm>
              <a:custGeom>
                <a:avLst/>
                <a:gdLst>
                  <a:gd name="T0" fmla="*/ 0 w 35"/>
                  <a:gd name="T1" fmla="*/ 1 h 58"/>
                  <a:gd name="T2" fmla="*/ 0 w 35"/>
                  <a:gd name="T3" fmla="*/ 1 h 58"/>
                  <a:gd name="T4" fmla="*/ 0 w 35"/>
                  <a:gd name="T5" fmla="*/ 1 h 58"/>
                  <a:gd name="T6" fmla="*/ 0 w 35"/>
                  <a:gd name="T7" fmla="*/ 1 h 58"/>
                  <a:gd name="T8" fmla="*/ 0 w 35"/>
                  <a:gd name="T9" fmla="*/ 1 h 58"/>
                  <a:gd name="T10" fmla="*/ 0 w 35"/>
                  <a:gd name="T11" fmla="*/ 1 h 58"/>
                  <a:gd name="T12" fmla="*/ 0 w 35"/>
                  <a:gd name="T13" fmla="*/ 1 h 58"/>
                  <a:gd name="T14" fmla="*/ 0 w 35"/>
                  <a:gd name="T15" fmla="*/ 1 h 58"/>
                  <a:gd name="T16" fmla="*/ 0 w 35"/>
                  <a:gd name="T17" fmla="*/ 1 h 58"/>
                  <a:gd name="T18" fmla="*/ 0 w 35"/>
                  <a:gd name="T19" fmla="*/ 0 h 58"/>
                  <a:gd name="T20" fmla="*/ 0 w 35"/>
                  <a:gd name="T21" fmla="*/ 1 h 58"/>
                  <a:gd name="T22" fmla="*/ 0 w 35"/>
                  <a:gd name="T23" fmla="*/ 1 h 58"/>
                  <a:gd name="T24" fmla="*/ 0 w 35"/>
                  <a:gd name="T25" fmla="*/ 1 h 58"/>
                  <a:gd name="T26" fmla="*/ 0 w 35"/>
                  <a:gd name="T27" fmla="*/ 1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58">
                    <a:moveTo>
                      <a:pt x="22" y="54"/>
                    </a:moveTo>
                    <a:lnTo>
                      <a:pt x="16" y="58"/>
                    </a:lnTo>
                    <a:lnTo>
                      <a:pt x="14" y="47"/>
                    </a:lnTo>
                    <a:lnTo>
                      <a:pt x="0" y="39"/>
                    </a:lnTo>
                    <a:lnTo>
                      <a:pt x="12" y="35"/>
                    </a:lnTo>
                    <a:lnTo>
                      <a:pt x="20" y="25"/>
                    </a:lnTo>
                    <a:lnTo>
                      <a:pt x="8" y="27"/>
                    </a:lnTo>
                    <a:lnTo>
                      <a:pt x="22" y="15"/>
                    </a:lnTo>
                    <a:lnTo>
                      <a:pt x="20" y="6"/>
                    </a:lnTo>
                    <a:lnTo>
                      <a:pt x="31" y="0"/>
                    </a:lnTo>
                    <a:lnTo>
                      <a:pt x="35" y="29"/>
                    </a:lnTo>
                    <a:lnTo>
                      <a:pt x="29" y="25"/>
                    </a:lnTo>
                    <a:lnTo>
                      <a:pt x="28" y="33"/>
                    </a:lnTo>
                    <a:lnTo>
                      <a:pt x="22" y="5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02" name="Freeform 220"/>
              <p:cNvSpPr>
                <a:spLocks/>
              </p:cNvSpPr>
              <p:nvPr/>
            </p:nvSpPr>
            <p:spPr bwMode="auto">
              <a:xfrm>
                <a:off x="944" y="1342"/>
                <a:ext cx="17" cy="22"/>
              </a:xfrm>
              <a:custGeom>
                <a:avLst/>
                <a:gdLst>
                  <a:gd name="T0" fmla="*/ 0 w 38"/>
                  <a:gd name="T1" fmla="*/ 1 h 43"/>
                  <a:gd name="T2" fmla="*/ 0 w 38"/>
                  <a:gd name="T3" fmla="*/ 1 h 43"/>
                  <a:gd name="T4" fmla="*/ 0 w 38"/>
                  <a:gd name="T5" fmla="*/ 1 h 43"/>
                  <a:gd name="T6" fmla="*/ 0 w 38"/>
                  <a:gd name="T7" fmla="*/ 1 h 43"/>
                  <a:gd name="T8" fmla="*/ 0 w 38"/>
                  <a:gd name="T9" fmla="*/ 0 h 43"/>
                  <a:gd name="T10" fmla="*/ 0 w 38"/>
                  <a:gd name="T11" fmla="*/ 1 h 43"/>
                  <a:gd name="T12" fmla="*/ 0 w 38"/>
                  <a:gd name="T13" fmla="*/ 1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43">
                    <a:moveTo>
                      <a:pt x="37" y="23"/>
                    </a:moveTo>
                    <a:lnTo>
                      <a:pt x="27" y="27"/>
                    </a:lnTo>
                    <a:lnTo>
                      <a:pt x="0" y="43"/>
                    </a:lnTo>
                    <a:lnTo>
                      <a:pt x="7" y="33"/>
                    </a:lnTo>
                    <a:lnTo>
                      <a:pt x="29" y="0"/>
                    </a:lnTo>
                    <a:lnTo>
                      <a:pt x="38" y="2"/>
                    </a:lnTo>
                    <a:lnTo>
                      <a:pt x="37" y="2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03" name="Freeform 221"/>
              <p:cNvSpPr>
                <a:spLocks/>
              </p:cNvSpPr>
              <p:nvPr/>
            </p:nvSpPr>
            <p:spPr bwMode="auto">
              <a:xfrm>
                <a:off x="502" y="1400"/>
                <a:ext cx="25" cy="11"/>
              </a:xfrm>
              <a:custGeom>
                <a:avLst/>
                <a:gdLst>
                  <a:gd name="T0" fmla="*/ 0 w 57"/>
                  <a:gd name="T1" fmla="*/ 1 h 19"/>
                  <a:gd name="T2" fmla="*/ 0 w 57"/>
                  <a:gd name="T3" fmla="*/ 0 h 19"/>
                  <a:gd name="T4" fmla="*/ 0 w 57"/>
                  <a:gd name="T5" fmla="*/ 1 h 19"/>
                  <a:gd name="T6" fmla="*/ 0 w 57"/>
                  <a:gd name="T7" fmla="*/ 1 h 19"/>
                  <a:gd name="T8" fmla="*/ 0 w 5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9">
                    <a:moveTo>
                      <a:pt x="57" y="13"/>
                    </a:moveTo>
                    <a:lnTo>
                      <a:pt x="45" y="0"/>
                    </a:lnTo>
                    <a:lnTo>
                      <a:pt x="0" y="15"/>
                    </a:lnTo>
                    <a:lnTo>
                      <a:pt x="14" y="19"/>
                    </a:lnTo>
                    <a:lnTo>
                      <a:pt x="57" y="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04" name="Freeform 222"/>
              <p:cNvSpPr>
                <a:spLocks/>
              </p:cNvSpPr>
              <p:nvPr/>
            </p:nvSpPr>
            <p:spPr bwMode="auto">
              <a:xfrm>
                <a:off x="931" y="1342"/>
                <a:ext cx="18" cy="15"/>
              </a:xfrm>
              <a:custGeom>
                <a:avLst/>
                <a:gdLst>
                  <a:gd name="T0" fmla="*/ 0 w 38"/>
                  <a:gd name="T1" fmla="*/ 1 h 29"/>
                  <a:gd name="T2" fmla="*/ 0 w 38"/>
                  <a:gd name="T3" fmla="*/ 1 h 29"/>
                  <a:gd name="T4" fmla="*/ 0 w 38"/>
                  <a:gd name="T5" fmla="*/ 1 h 29"/>
                  <a:gd name="T6" fmla="*/ 0 w 38"/>
                  <a:gd name="T7" fmla="*/ 1 h 29"/>
                  <a:gd name="T8" fmla="*/ 0 w 38"/>
                  <a:gd name="T9" fmla="*/ 1 h 29"/>
                  <a:gd name="T10" fmla="*/ 0 w 38"/>
                  <a:gd name="T11" fmla="*/ 1 h 29"/>
                  <a:gd name="T12" fmla="*/ 0 w 38"/>
                  <a:gd name="T13" fmla="*/ 0 h 29"/>
                  <a:gd name="T14" fmla="*/ 0 w 38"/>
                  <a:gd name="T15" fmla="*/ 1 h 29"/>
                  <a:gd name="T16" fmla="*/ 0 w 38"/>
                  <a:gd name="T17" fmla="*/ 1 h 29"/>
                  <a:gd name="T18" fmla="*/ 0 w 38"/>
                  <a:gd name="T19" fmla="*/ 1 h 29"/>
                  <a:gd name="T20" fmla="*/ 0 w 38"/>
                  <a:gd name="T21" fmla="*/ 1 h 29"/>
                  <a:gd name="T22" fmla="*/ 0 w 38"/>
                  <a:gd name="T23" fmla="*/ 1 h 29"/>
                  <a:gd name="T24" fmla="*/ 0 w 38"/>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9">
                    <a:moveTo>
                      <a:pt x="31" y="27"/>
                    </a:moveTo>
                    <a:lnTo>
                      <a:pt x="27" y="20"/>
                    </a:lnTo>
                    <a:lnTo>
                      <a:pt x="19" y="10"/>
                    </a:lnTo>
                    <a:lnTo>
                      <a:pt x="38" y="16"/>
                    </a:lnTo>
                    <a:lnTo>
                      <a:pt x="36" y="12"/>
                    </a:lnTo>
                    <a:lnTo>
                      <a:pt x="25" y="10"/>
                    </a:lnTo>
                    <a:lnTo>
                      <a:pt x="31" y="0"/>
                    </a:lnTo>
                    <a:lnTo>
                      <a:pt x="13" y="6"/>
                    </a:lnTo>
                    <a:lnTo>
                      <a:pt x="9" y="14"/>
                    </a:lnTo>
                    <a:lnTo>
                      <a:pt x="0" y="16"/>
                    </a:lnTo>
                    <a:lnTo>
                      <a:pt x="7" y="29"/>
                    </a:lnTo>
                    <a:lnTo>
                      <a:pt x="13" y="18"/>
                    </a:lnTo>
                    <a:lnTo>
                      <a:pt x="31" y="2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05" name="Freeform 223"/>
              <p:cNvSpPr>
                <a:spLocks/>
              </p:cNvSpPr>
              <p:nvPr/>
            </p:nvSpPr>
            <p:spPr bwMode="auto">
              <a:xfrm>
                <a:off x="930" y="1356"/>
                <a:ext cx="11" cy="23"/>
              </a:xfrm>
              <a:custGeom>
                <a:avLst/>
                <a:gdLst>
                  <a:gd name="T0" fmla="*/ 0 w 25"/>
                  <a:gd name="T1" fmla="*/ 1 h 45"/>
                  <a:gd name="T2" fmla="*/ 0 w 25"/>
                  <a:gd name="T3" fmla="*/ 0 h 45"/>
                  <a:gd name="T4" fmla="*/ 0 w 25"/>
                  <a:gd name="T5" fmla="*/ 1 h 45"/>
                  <a:gd name="T6" fmla="*/ 0 w 25"/>
                  <a:gd name="T7" fmla="*/ 1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45">
                    <a:moveTo>
                      <a:pt x="0" y="45"/>
                    </a:moveTo>
                    <a:lnTo>
                      <a:pt x="25" y="0"/>
                    </a:lnTo>
                    <a:lnTo>
                      <a:pt x="7" y="8"/>
                    </a:lnTo>
                    <a:lnTo>
                      <a:pt x="0" y="4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06" name="Freeform 224"/>
              <p:cNvSpPr>
                <a:spLocks/>
              </p:cNvSpPr>
              <p:nvPr/>
            </p:nvSpPr>
            <p:spPr bwMode="auto">
              <a:xfrm>
                <a:off x="947" y="1363"/>
                <a:ext cx="12" cy="12"/>
              </a:xfrm>
              <a:custGeom>
                <a:avLst/>
                <a:gdLst>
                  <a:gd name="T0" fmla="*/ 0 w 26"/>
                  <a:gd name="T1" fmla="*/ 1 h 23"/>
                  <a:gd name="T2" fmla="*/ 0 w 26"/>
                  <a:gd name="T3" fmla="*/ 1 h 23"/>
                  <a:gd name="T4" fmla="*/ 0 w 26"/>
                  <a:gd name="T5" fmla="*/ 0 h 23"/>
                  <a:gd name="T6" fmla="*/ 0 w 26"/>
                  <a:gd name="T7" fmla="*/ 1 h 23"/>
                  <a:gd name="T8" fmla="*/ 0 w 26"/>
                  <a:gd name="T9" fmla="*/ 1 h 23"/>
                  <a:gd name="T10" fmla="*/ 0 w 26"/>
                  <a:gd name="T11" fmla="*/ 1 h 23"/>
                  <a:gd name="T12" fmla="*/ 0 w 26"/>
                  <a:gd name="T13" fmla="*/ 1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3">
                    <a:moveTo>
                      <a:pt x="22" y="15"/>
                    </a:moveTo>
                    <a:lnTo>
                      <a:pt x="26" y="10"/>
                    </a:lnTo>
                    <a:lnTo>
                      <a:pt x="10" y="0"/>
                    </a:lnTo>
                    <a:lnTo>
                      <a:pt x="0" y="17"/>
                    </a:lnTo>
                    <a:lnTo>
                      <a:pt x="8" y="23"/>
                    </a:lnTo>
                    <a:lnTo>
                      <a:pt x="16" y="13"/>
                    </a:lnTo>
                    <a:lnTo>
                      <a:pt x="22" y="1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07" name="Freeform 225"/>
              <p:cNvSpPr>
                <a:spLocks/>
              </p:cNvSpPr>
              <p:nvPr/>
            </p:nvSpPr>
            <p:spPr bwMode="auto">
              <a:xfrm>
                <a:off x="934" y="1368"/>
                <a:ext cx="13" cy="12"/>
              </a:xfrm>
              <a:custGeom>
                <a:avLst/>
                <a:gdLst>
                  <a:gd name="T0" fmla="*/ 1 w 25"/>
                  <a:gd name="T1" fmla="*/ 1 h 23"/>
                  <a:gd name="T2" fmla="*/ 0 w 25"/>
                  <a:gd name="T3" fmla="*/ 1 h 23"/>
                  <a:gd name="T4" fmla="*/ 1 w 25"/>
                  <a:gd name="T5" fmla="*/ 0 h 23"/>
                  <a:gd name="T6" fmla="*/ 1 w 25"/>
                  <a:gd name="T7" fmla="*/ 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25" y="7"/>
                    </a:moveTo>
                    <a:lnTo>
                      <a:pt x="0" y="23"/>
                    </a:lnTo>
                    <a:lnTo>
                      <a:pt x="14" y="0"/>
                    </a:lnTo>
                    <a:lnTo>
                      <a:pt x="25" y="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08" name="Freeform 226"/>
              <p:cNvSpPr>
                <a:spLocks/>
              </p:cNvSpPr>
              <p:nvPr/>
            </p:nvSpPr>
            <p:spPr bwMode="auto">
              <a:xfrm>
                <a:off x="1615" y="1664"/>
                <a:ext cx="33" cy="10"/>
              </a:xfrm>
              <a:custGeom>
                <a:avLst/>
                <a:gdLst>
                  <a:gd name="T0" fmla="*/ 0 w 71"/>
                  <a:gd name="T1" fmla="*/ 0 h 18"/>
                  <a:gd name="T2" fmla="*/ 0 w 71"/>
                  <a:gd name="T3" fmla="*/ 1 h 18"/>
                  <a:gd name="T4" fmla="*/ 0 w 71"/>
                  <a:gd name="T5" fmla="*/ 0 h 18"/>
                  <a:gd name="T6" fmla="*/ 0 w 71"/>
                  <a:gd name="T7" fmla="*/ 1 h 18"/>
                  <a:gd name="T8" fmla="*/ 0 w 71"/>
                  <a:gd name="T9" fmla="*/ 1 h 18"/>
                  <a:gd name="T10" fmla="*/ 0 w 71"/>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8">
                    <a:moveTo>
                      <a:pt x="71" y="0"/>
                    </a:moveTo>
                    <a:lnTo>
                      <a:pt x="52" y="6"/>
                    </a:lnTo>
                    <a:lnTo>
                      <a:pt x="56" y="0"/>
                    </a:lnTo>
                    <a:lnTo>
                      <a:pt x="0" y="18"/>
                    </a:lnTo>
                    <a:lnTo>
                      <a:pt x="36" y="10"/>
                    </a:lnTo>
                    <a:lnTo>
                      <a:pt x="71"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09" name="Freeform 227"/>
              <p:cNvSpPr>
                <a:spLocks/>
              </p:cNvSpPr>
              <p:nvPr/>
            </p:nvSpPr>
            <p:spPr bwMode="auto">
              <a:xfrm>
                <a:off x="2429" y="1925"/>
                <a:ext cx="131" cy="135"/>
              </a:xfrm>
              <a:custGeom>
                <a:avLst/>
                <a:gdLst>
                  <a:gd name="T0" fmla="*/ 0 w 281"/>
                  <a:gd name="T1" fmla="*/ 1 h 262"/>
                  <a:gd name="T2" fmla="*/ 0 w 281"/>
                  <a:gd name="T3" fmla="*/ 1 h 262"/>
                  <a:gd name="T4" fmla="*/ 0 w 281"/>
                  <a:gd name="T5" fmla="*/ 1 h 262"/>
                  <a:gd name="T6" fmla="*/ 0 w 281"/>
                  <a:gd name="T7" fmla="*/ 1 h 262"/>
                  <a:gd name="T8" fmla="*/ 0 w 281"/>
                  <a:gd name="T9" fmla="*/ 1 h 262"/>
                  <a:gd name="T10" fmla="*/ 0 w 281"/>
                  <a:gd name="T11" fmla="*/ 1 h 262"/>
                  <a:gd name="T12" fmla="*/ 0 w 281"/>
                  <a:gd name="T13" fmla="*/ 1 h 262"/>
                  <a:gd name="T14" fmla="*/ 0 w 281"/>
                  <a:gd name="T15" fmla="*/ 1 h 262"/>
                  <a:gd name="T16" fmla="*/ 0 w 281"/>
                  <a:gd name="T17" fmla="*/ 1 h 262"/>
                  <a:gd name="T18" fmla="*/ 0 w 281"/>
                  <a:gd name="T19" fmla="*/ 1 h 262"/>
                  <a:gd name="T20" fmla="*/ 0 w 281"/>
                  <a:gd name="T21" fmla="*/ 0 h 262"/>
                  <a:gd name="T22" fmla="*/ 0 w 281"/>
                  <a:gd name="T23" fmla="*/ 0 h 262"/>
                  <a:gd name="T24" fmla="*/ 0 w 281"/>
                  <a:gd name="T25" fmla="*/ 0 h 262"/>
                  <a:gd name="T26" fmla="*/ 0 w 281"/>
                  <a:gd name="T27" fmla="*/ 0 h 262"/>
                  <a:gd name="T28" fmla="*/ 0 w 281"/>
                  <a:gd name="T29" fmla="*/ 0 h 262"/>
                  <a:gd name="T30" fmla="*/ 0 w 281"/>
                  <a:gd name="T31" fmla="*/ 1 h 262"/>
                  <a:gd name="T32" fmla="*/ 0 w 281"/>
                  <a:gd name="T33" fmla="*/ 1 h 262"/>
                  <a:gd name="T34" fmla="*/ 0 w 281"/>
                  <a:gd name="T35" fmla="*/ 1 h 262"/>
                  <a:gd name="T36" fmla="*/ 0 w 281"/>
                  <a:gd name="T37" fmla="*/ 1 h 262"/>
                  <a:gd name="T38" fmla="*/ 0 w 281"/>
                  <a:gd name="T39" fmla="*/ 1 h 262"/>
                  <a:gd name="T40" fmla="*/ 0 w 281"/>
                  <a:gd name="T41" fmla="*/ 1 h 262"/>
                  <a:gd name="T42" fmla="*/ 0 w 281"/>
                  <a:gd name="T43" fmla="*/ 1 h 262"/>
                  <a:gd name="T44" fmla="*/ 0 w 281"/>
                  <a:gd name="T45" fmla="*/ 1 h 262"/>
                  <a:gd name="T46" fmla="*/ 0 w 281"/>
                  <a:gd name="T47" fmla="*/ 1 h 262"/>
                  <a:gd name="T48" fmla="*/ 0 w 281"/>
                  <a:gd name="T49" fmla="*/ 1 h 262"/>
                  <a:gd name="T50" fmla="*/ 0 w 281"/>
                  <a:gd name="T51" fmla="*/ 1 h 262"/>
                  <a:gd name="T52" fmla="*/ 0 w 281"/>
                  <a:gd name="T53" fmla="*/ 1 h 262"/>
                  <a:gd name="T54" fmla="*/ 0 w 281"/>
                  <a:gd name="T55" fmla="*/ 1 h 262"/>
                  <a:gd name="T56" fmla="*/ 0 w 281"/>
                  <a:gd name="T57" fmla="*/ 1 h 262"/>
                  <a:gd name="T58" fmla="*/ 0 w 281"/>
                  <a:gd name="T59" fmla="*/ 1 h 2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1" h="262">
                    <a:moveTo>
                      <a:pt x="4" y="241"/>
                    </a:moveTo>
                    <a:lnTo>
                      <a:pt x="0" y="262"/>
                    </a:lnTo>
                    <a:lnTo>
                      <a:pt x="2" y="241"/>
                    </a:lnTo>
                    <a:lnTo>
                      <a:pt x="23" y="194"/>
                    </a:lnTo>
                    <a:lnTo>
                      <a:pt x="44" y="148"/>
                    </a:lnTo>
                    <a:lnTo>
                      <a:pt x="39" y="151"/>
                    </a:lnTo>
                    <a:lnTo>
                      <a:pt x="66" y="120"/>
                    </a:lnTo>
                    <a:lnTo>
                      <a:pt x="77" y="91"/>
                    </a:lnTo>
                    <a:lnTo>
                      <a:pt x="89" y="62"/>
                    </a:lnTo>
                    <a:lnTo>
                      <a:pt x="116" y="39"/>
                    </a:lnTo>
                    <a:lnTo>
                      <a:pt x="134" y="0"/>
                    </a:lnTo>
                    <a:lnTo>
                      <a:pt x="170" y="0"/>
                    </a:lnTo>
                    <a:lnTo>
                      <a:pt x="207" y="0"/>
                    </a:lnTo>
                    <a:lnTo>
                      <a:pt x="244" y="0"/>
                    </a:lnTo>
                    <a:lnTo>
                      <a:pt x="281" y="0"/>
                    </a:lnTo>
                    <a:lnTo>
                      <a:pt x="281" y="14"/>
                    </a:lnTo>
                    <a:lnTo>
                      <a:pt x="279" y="64"/>
                    </a:lnTo>
                    <a:lnTo>
                      <a:pt x="252" y="64"/>
                    </a:lnTo>
                    <a:lnTo>
                      <a:pt x="225" y="64"/>
                    </a:lnTo>
                    <a:lnTo>
                      <a:pt x="198" y="64"/>
                    </a:lnTo>
                    <a:lnTo>
                      <a:pt x="170" y="64"/>
                    </a:lnTo>
                    <a:lnTo>
                      <a:pt x="168" y="113"/>
                    </a:lnTo>
                    <a:lnTo>
                      <a:pt x="168" y="161"/>
                    </a:lnTo>
                    <a:lnTo>
                      <a:pt x="136" y="177"/>
                    </a:lnTo>
                    <a:lnTo>
                      <a:pt x="134" y="210"/>
                    </a:lnTo>
                    <a:lnTo>
                      <a:pt x="134" y="241"/>
                    </a:lnTo>
                    <a:lnTo>
                      <a:pt x="101" y="241"/>
                    </a:lnTo>
                    <a:lnTo>
                      <a:pt x="70" y="241"/>
                    </a:lnTo>
                    <a:lnTo>
                      <a:pt x="37" y="241"/>
                    </a:lnTo>
                    <a:lnTo>
                      <a:pt x="4" y="24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10" name="Freeform 228"/>
              <p:cNvSpPr>
                <a:spLocks/>
              </p:cNvSpPr>
              <p:nvPr/>
            </p:nvSpPr>
            <p:spPr bwMode="auto">
              <a:xfrm>
                <a:off x="4313" y="2424"/>
                <a:ext cx="6" cy="1"/>
              </a:xfrm>
              <a:custGeom>
                <a:avLst/>
                <a:gdLst>
                  <a:gd name="T0" fmla="*/ 1 w 12"/>
                  <a:gd name="T1" fmla="*/ 0 h 2"/>
                  <a:gd name="T2" fmla="*/ 0 w 12"/>
                  <a:gd name="T3" fmla="*/ 1 h 2"/>
                  <a:gd name="T4" fmla="*/ 0 w 12"/>
                  <a:gd name="T5" fmla="*/ 0 h 2"/>
                  <a:gd name="T6" fmla="*/ 1 w 1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
                    <a:moveTo>
                      <a:pt x="12" y="0"/>
                    </a:moveTo>
                    <a:lnTo>
                      <a:pt x="0" y="2"/>
                    </a:lnTo>
                    <a:lnTo>
                      <a:pt x="0" y="0"/>
                    </a:lnTo>
                    <a:lnTo>
                      <a:pt x="1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11" name="Freeform 229"/>
              <p:cNvSpPr>
                <a:spLocks/>
              </p:cNvSpPr>
              <p:nvPr/>
            </p:nvSpPr>
            <p:spPr bwMode="auto">
              <a:xfrm>
                <a:off x="4396" y="2365"/>
                <a:ext cx="160" cy="163"/>
              </a:xfrm>
              <a:custGeom>
                <a:avLst/>
                <a:gdLst>
                  <a:gd name="T0" fmla="*/ 0 w 337"/>
                  <a:gd name="T1" fmla="*/ 1 h 320"/>
                  <a:gd name="T2" fmla="*/ 0 w 337"/>
                  <a:gd name="T3" fmla="*/ 1 h 320"/>
                  <a:gd name="T4" fmla="*/ 0 w 337"/>
                  <a:gd name="T5" fmla="*/ 1 h 320"/>
                  <a:gd name="T6" fmla="*/ 0 w 337"/>
                  <a:gd name="T7" fmla="*/ 1 h 320"/>
                  <a:gd name="T8" fmla="*/ 0 w 337"/>
                  <a:gd name="T9" fmla="*/ 1 h 320"/>
                  <a:gd name="T10" fmla="*/ 0 w 337"/>
                  <a:gd name="T11" fmla="*/ 1 h 320"/>
                  <a:gd name="T12" fmla="*/ 0 w 337"/>
                  <a:gd name="T13" fmla="*/ 1 h 320"/>
                  <a:gd name="T14" fmla="*/ 0 w 337"/>
                  <a:gd name="T15" fmla="*/ 1 h 320"/>
                  <a:gd name="T16" fmla="*/ 0 w 337"/>
                  <a:gd name="T17" fmla="*/ 1 h 320"/>
                  <a:gd name="T18" fmla="*/ 0 w 337"/>
                  <a:gd name="T19" fmla="*/ 1 h 320"/>
                  <a:gd name="T20" fmla="*/ 0 w 337"/>
                  <a:gd name="T21" fmla="*/ 1 h 320"/>
                  <a:gd name="T22" fmla="*/ 0 w 337"/>
                  <a:gd name="T23" fmla="*/ 1 h 320"/>
                  <a:gd name="T24" fmla="*/ 0 w 337"/>
                  <a:gd name="T25" fmla="*/ 1 h 320"/>
                  <a:gd name="T26" fmla="*/ 0 w 337"/>
                  <a:gd name="T27" fmla="*/ 1 h 320"/>
                  <a:gd name="T28" fmla="*/ 0 w 337"/>
                  <a:gd name="T29" fmla="*/ 1 h 320"/>
                  <a:gd name="T30" fmla="*/ 0 w 337"/>
                  <a:gd name="T31" fmla="*/ 1 h 320"/>
                  <a:gd name="T32" fmla="*/ 0 w 337"/>
                  <a:gd name="T33" fmla="*/ 1 h 320"/>
                  <a:gd name="T34" fmla="*/ 0 w 337"/>
                  <a:gd name="T35" fmla="*/ 1 h 320"/>
                  <a:gd name="T36" fmla="*/ 0 w 337"/>
                  <a:gd name="T37" fmla="*/ 1 h 320"/>
                  <a:gd name="T38" fmla="*/ 0 w 337"/>
                  <a:gd name="T39" fmla="*/ 1 h 320"/>
                  <a:gd name="T40" fmla="*/ 0 w 337"/>
                  <a:gd name="T41" fmla="*/ 1 h 320"/>
                  <a:gd name="T42" fmla="*/ 0 w 337"/>
                  <a:gd name="T43" fmla="*/ 1 h 320"/>
                  <a:gd name="T44" fmla="*/ 0 w 337"/>
                  <a:gd name="T45" fmla="*/ 1 h 320"/>
                  <a:gd name="T46" fmla="*/ 0 w 337"/>
                  <a:gd name="T47" fmla="*/ 1 h 320"/>
                  <a:gd name="T48" fmla="*/ 0 w 337"/>
                  <a:gd name="T49" fmla="*/ 1 h 320"/>
                  <a:gd name="T50" fmla="*/ 0 w 337"/>
                  <a:gd name="T51" fmla="*/ 1 h 320"/>
                  <a:gd name="T52" fmla="*/ 0 w 337"/>
                  <a:gd name="T53" fmla="*/ 1 h 320"/>
                  <a:gd name="T54" fmla="*/ 0 w 337"/>
                  <a:gd name="T55" fmla="*/ 1 h 320"/>
                  <a:gd name="T56" fmla="*/ 0 w 337"/>
                  <a:gd name="T57" fmla="*/ 1 h 320"/>
                  <a:gd name="T58" fmla="*/ 0 w 337"/>
                  <a:gd name="T59" fmla="*/ 1 h 320"/>
                  <a:gd name="T60" fmla="*/ 0 w 337"/>
                  <a:gd name="T61" fmla="*/ 1 h 320"/>
                  <a:gd name="T62" fmla="*/ 0 w 337"/>
                  <a:gd name="T63" fmla="*/ 1 h 320"/>
                  <a:gd name="T64" fmla="*/ 0 w 337"/>
                  <a:gd name="T65" fmla="*/ 1 h 320"/>
                  <a:gd name="T66" fmla="*/ 0 w 337"/>
                  <a:gd name="T67" fmla="*/ 1 h 320"/>
                  <a:gd name="T68" fmla="*/ 0 w 337"/>
                  <a:gd name="T69" fmla="*/ 1 h 320"/>
                  <a:gd name="T70" fmla="*/ 0 w 337"/>
                  <a:gd name="T71" fmla="*/ 1 h 320"/>
                  <a:gd name="T72" fmla="*/ 0 w 337"/>
                  <a:gd name="T73" fmla="*/ 1 h 320"/>
                  <a:gd name="T74" fmla="*/ 0 w 337"/>
                  <a:gd name="T75" fmla="*/ 1 h 320"/>
                  <a:gd name="T76" fmla="*/ 0 w 337"/>
                  <a:gd name="T77" fmla="*/ 1 h 320"/>
                  <a:gd name="T78" fmla="*/ 0 w 337"/>
                  <a:gd name="T79" fmla="*/ 1 h 320"/>
                  <a:gd name="T80" fmla="*/ 0 w 337"/>
                  <a:gd name="T81" fmla="*/ 1 h 320"/>
                  <a:gd name="T82" fmla="*/ 0 w 337"/>
                  <a:gd name="T83" fmla="*/ 1 h 320"/>
                  <a:gd name="T84" fmla="*/ 0 w 337"/>
                  <a:gd name="T85" fmla="*/ 1 h 320"/>
                  <a:gd name="T86" fmla="*/ 0 w 337"/>
                  <a:gd name="T87" fmla="*/ 1 h 320"/>
                  <a:gd name="T88" fmla="*/ 0 w 337"/>
                  <a:gd name="T89" fmla="*/ 0 h 320"/>
                  <a:gd name="T90" fmla="*/ 0 w 337"/>
                  <a:gd name="T91" fmla="*/ 1 h 320"/>
                  <a:gd name="T92" fmla="*/ 0 w 337"/>
                  <a:gd name="T93" fmla="*/ 1 h 320"/>
                  <a:gd name="T94" fmla="*/ 0 w 337"/>
                  <a:gd name="T95" fmla="*/ 1 h 320"/>
                  <a:gd name="T96" fmla="*/ 0 w 337"/>
                  <a:gd name="T97" fmla="*/ 1 h 320"/>
                  <a:gd name="T98" fmla="*/ 0 w 337"/>
                  <a:gd name="T99" fmla="*/ 1 h 320"/>
                  <a:gd name="T100" fmla="*/ 0 w 337"/>
                  <a:gd name="T101" fmla="*/ 1 h 320"/>
                  <a:gd name="T102" fmla="*/ 0 w 337"/>
                  <a:gd name="T103" fmla="*/ 1 h 320"/>
                  <a:gd name="T104" fmla="*/ 0 w 337"/>
                  <a:gd name="T105" fmla="*/ 1 h 320"/>
                  <a:gd name="T106" fmla="*/ 0 w 337"/>
                  <a:gd name="T107" fmla="*/ 1 h 320"/>
                  <a:gd name="T108" fmla="*/ 0 w 337"/>
                  <a:gd name="T109" fmla="*/ 1 h 320"/>
                  <a:gd name="T110" fmla="*/ 0 w 337"/>
                  <a:gd name="T111" fmla="*/ 1 h 320"/>
                  <a:gd name="T112" fmla="*/ 0 w 337"/>
                  <a:gd name="T113" fmla="*/ 1 h 3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7" h="320">
                    <a:moveTo>
                      <a:pt x="337" y="132"/>
                    </a:moveTo>
                    <a:lnTo>
                      <a:pt x="306" y="130"/>
                    </a:lnTo>
                    <a:lnTo>
                      <a:pt x="304" y="130"/>
                    </a:lnTo>
                    <a:lnTo>
                      <a:pt x="289" y="181"/>
                    </a:lnTo>
                    <a:lnTo>
                      <a:pt x="293" y="184"/>
                    </a:lnTo>
                    <a:lnTo>
                      <a:pt x="287" y="200"/>
                    </a:lnTo>
                    <a:lnTo>
                      <a:pt x="263" y="212"/>
                    </a:lnTo>
                    <a:lnTo>
                      <a:pt x="250" y="235"/>
                    </a:lnTo>
                    <a:lnTo>
                      <a:pt x="252" y="252"/>
                    </a:lnTo>
                    <a:lnTo>
                      <a:pt x="258" y="252"/>
                    </a:lnTo>
                    <a:lnTo>
                      <a:pt x="248" y="262"/>
                    </a:lnTo>
                    <a:lnTo>
                      <a:pt x="242" y="278"/>
                    </a:lnTo>
                    <a:lnTo>
                      <a:pt x="234" y="305"/>
                    </a:lnTo>
                    <a:lnTo>
                      <a:pt x="190" y="320"/>
                    </a:lnTo>
                    <a:lnTo>
                      <a:pt x="184" y="301"/>
                    </a:lnTo>
                    <a:lnTo>
                      <a:pt x="178" y="293"/>
                    </a:lnTo>
                    <a:lnTo>
                      <a:pt x="157" y="295"/>
                    </a:lnTo>
                    <a:lnTo>
                      <a:pt x="136" y="283"/>
                    </a:lnTo>
                    <a:lnTo>
                      <a:pt x="116" y="295"/>
                    </a:lnTo>
                    <a:lnTo>
                      <a:pt x="97" y="297"/>
                    </a:lnTo>
                    <a:lnTo>
                      <a:pt x="91" y="278"/>
                    </a:lnTo>
                    <a:lnTo>
                      <a:pt x="62" y="281"/>
                    </a:lnTo>
                    <a:lnTo>
                      <a:pt x="64" y="278"/>
                    </a:lnTo>
                    <a:lnTo>
                      <a:pt x="56" y="281"/>
                    </a:lnTo>
                    <a:lnTo>
                      <a:pt x="41" y="278"/>
                    </a:lnTo>
                    <a:lnTo>
                      <a:pt x="35" y="239"/>
                    </a:lnTo>
                    <a:lnTo>
                      <a:pt x="35" y="210"/>
                    </a:lnTo>
                    <a:lnTo>
                      <a:pt x="13" y="194"/>
                    </a:lnTo>
                    <a:lnTo>
                      <a:pt x="17" y="192"/>
                    </a:lnTo>
                    <a:lnTo>
                      <a:pt x="8" y="175"/>
                    </a:lnTo>
                    <a:lnTo>
                      <a:pt x="10" y="163"/>
                    </a:lnTo>
                    <a:lnTo>
                      <a:pt x="0" y="134"/>
                    </a:lnTo>
                    <a:lnTo>
                      <a:pt x="10" y="115"/>
                    </a:lnTo>
                    <a:lnTo>
                      <a:pt x="6" y="115"/>
                    </a:lnTo>
                    <a:lnTo>
                      <a:pt x="23" y="88"/>
                    </a:lnTo>
                    <a:lnTo>
                      <a:pt x="31" y="113"/>
                    </a:lnTo>
                    <a:lnTo>
                      <a:pt x="64" y="132"/>
                    </a:lnTo>
                    <a:lnTo>
                      <a:pt x="108" y="122"/>
                    </a:lnTo>
                    <a:lnTo>
                      <a:pt x="120" y="107"/>
                    </a:lnTo>
                    <a:lnTo>
                      <a:pt x="165" y="117"/>
                    </a:lnTo>
                    <a:lnTo>
                      <a:pt x="192" y="107"/>
                    </a:lnTo>
                    <a:lnTo>
                      <a:pt x="207" y="74"/>
                    </a:lnTo>
                    <a:lnTo>
                      <a:pt x="215" y="55"/>
                    </a:lnTo>
                    <a:lnTo>
                      <a:pt x="223" y="27"/>
                    </a:lnTo>
                    <a:lnTo>
                      <a:pt x="230" y="0"/>
                    </a:lnTo>
                    <a:lnTo>
                      <a:pt x="260" y="4"/>
                    </a:lnTo>
                    <a:lnTo>
                      <a:pt x="289" y="8"/>
                    </a:lnTo>
                    <a:lnTo>
                      <a:pt x="285" y="14"/>
                    </a:lnTo>
                    <a:lnTo>
                      <a:pt x="287" y="18"/>
                    </a:lnTo>
                    <a:lnTo>
                      <a:pt x="294" y="29"/>
                    </a:lnTo>
                    <a:lnTo>
                      <a:pt x="287" y="27"/>
                    </a:lnTo>
                    <a:lnTo>
                      <a:pt x="275" y="29"/>
                    </a:lnTo>
                    <a:lnTo>
                      <a:pt x="281" y="45"/>
                    </a:lnTo>
                    <a:lnTo>
                      <a:pt x="306" y="82"/>
                    </a:lnTo>
                    <a:lnTo>
                      <a:pt x="300" y="95"/>
                    </a:lnTo>
                    <a:lnTo>
                      <a:pt x="318" y="115"/>
                    </a:lnTo>
                    <a:lnTo>
                      <a:pt x="337" y="13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12" name="Freeform 230"/>
              <p:cNvSpPr>
                <a:spLocks/>
              </p:cNvSpPr>
              <p:nvPr/>
            </p:nvSpPr>
            <p:spPr bwMode="auto">
              <a:xfrm>
                <a:off x="4176" y="2342"/>
                <a:ext cx="174" cy="222"/>
              </a:xfrm>
              <a:custGeom>
                <a:avLst/>
                <a:gdLst>
                  <a:gd name="T0" fmla="*/ 0 w 368"/>
                  <a:gd name="T1" fmla="*/ 1 h 434"/>
                  <a:gd name="T2" fmla="*/ 0 w 368"/>
                  <a:gd name="T3" fmla="*/ 1 h 434"/>
                  <a:gd name="T4" fmla="*/ 0 w 368"/>
                  <a:gd name="T5" fmla="*/ 1 h 434"/>
                  <a:gd name="T6" fmla="*/ 0 w 368"/>
                  <a:gd name="T7" fmla="*/ 1 h 434"/>
                  <a:gd name="T8" fmla="*/ 0 w 368"/>
                  <a:gd name="T9" fmla="*/ 1 h 434"/>
                  <a:gd name="T10" fmla="*/ 0 w 368"/>
                  <a:gd name="T11" fmla="*/ 1 h 434"/>
                  <a:gd name="T12" fmla="*/ 0 w 368"/>
                  <a:gd name="T13" fmla="*/ 1 h 434"/>
                  <a:gd name="T14" fmla="*/ 0 w 368"/>
                  <a:gd name="T15" fmla="*/ 1 h 434"/>
                  <a:gd name="T16" fmla="*/ 0 w 368"/>
                  <a:gd name="T17" fmla="*/ 1 h 434"/>
                  <a:gd name="T18" fmla="*/ 0 w 368"/>
                  <a:gd name="T19" fmla="*/ 1 h 434"/>
                  <a:gd name="T20" fmla="*/ 0 w 368"/>
                  <a:gd name="T21" fmla="*/ 1 h 434"/>
                  <a:gd name="T22" fmla="*/ 0 w 368"/>
                  <a:gd name="T23" fmla="*/ 1 h 434"/>
                  <a:gd name="T24" fmla="*/ 0 w 368"/>
                  <a:gd name="T25" fmla="*/ 1 h 434"/>
                  <a:gd name="T26" fmla="*/ 0 w 368"/>
                  <a:gd name="T27" fmla="*/ 1 h 434"/>
                  <a:gd name="T28" fmla="*/ 0 w 368"/>
                  <a:gd name="T29" fmla="*/ 1 h 434"/>
                  <a:gd name="T30" fmla="*/ 0 w 368"/>
                  <a:gd name="T31" fmla="*/ 1 h 434"/>
                  <a:gd name="T32" fmla="*/ 0 w 368"/>
                  <a:gd name="T33" fmla="*/ 1 h 434"/>
                  <a:gd name="T34" fmla="*/ 0 w 368"/>
                  <a:gd name="T35" fmla="*/ 1 h 434"/>
                  <a:gd name="T36" fmla="*/ 0 w 368"/>
                  <a:gd name="T37" fmla="*/ 1 h 434"/>
                  <a:gd name="T38" fmla="*/ 0 w 368"/>
                  <a:gd name="T39" fmla="*/ 1 h 434"/>
                  <a:gd name="T40" fmla="*/ 0 w 368"/>
                  <a:gd name="T41" fmla="*/ 1 h 434"/>
                  <a:gd name="T42" fmla="*/ 0 w 368"/>
                  <a:gd name="T43" fmla="*/ 1 h 434"/>
                  <a:gd name="T44" fmla="*/ 0 w 368"/>
                  <a:gd name="T45" fmla="*/ 1 h 434"/>
                  <a:gd name="T46" fmla="*/ 0 w 368"/>
                  <a:gd name="T47" fmla="*/ 1 h 434"/>
                  <a:gd name="T48" fmla="*/ 0 w 368"/>
                  <a:gd name="T49" fmla="*/ 0 h 434"/>
                  <a:gd name="T50" fmla="*/ 0 w 368"/>
                  <a:gd name="T51" fmla="*/ 1 h 434"/>
                  <a:gd name="T52" fmla="*/ 0 w 368"/>
                  <a:gd name="T53" fmla="*/ 1 h 434"/>
                  <a:gd name="T54" fmla="*/ 0 w 368"/>
                  <a:gd name="T55" fmla="*/ 1 h 434"/>
                  <a:gd name="T56" fmla="*/ 0 w 368"/>
                  <a:gd name="T57" fmla="*/ 1 h 434"/>
                  <a:gd name="T58" fmla="*/ 0 w 368"/>
                  <a:gd name="T59" fmla="*/ 1 h 434"/>
                  <a:gd name="T60" fmla="*/ 0 w 368"/>
                  <a:gd name="T61" fmla="*/ 1 h 434"/>
                  <a:gd name="T62" fmla="*/ 0 w 368"/>
                  <a:gd name="T63" fmla="*/ 1 h 434"/>
                  <a:gd name="T64" fmla="*/ 0 w 368"/>
                  <a:gd name="T65" fmla="*/ 1 h 434"/>
                  <a:gd name="T66" fmla="*/ 0 w 368"/>
                  <a:gd name="T67" fmla="*/ 1 h 434"/>
                  <a:gd name="T68" fmla="*/ 0 w 368"/>
                  <a:gd name="T69" fmla="*/ 1 h 434"/>
                  <a:gd name="T70" fmla="*/ 0 w 368"/>
                  <a:gd name="T71" fmla="*/ 1 h 434"/>
                  <a:gd name="T72" fmla="*/ 0 w 368"/>
                  <a:gd name="T73" fmla="*/ 1 h 434"/>
                  <a:gd name="T74" fmla="*/ 0 w 368"/>
                  <a:gd name="T75" fmla="*/ 1 h 434"/>
                  <a:gd name="T76" fmla="*/ 0 w 368"/>
                  <a:gd name="T77" fmla="*/ 1 h 434"/>
                  <a:gd name="T78" fmla="*/ 0 w 368"/>
                  <a:gd name="T79" fmla="*/ 1 h 434"/>
                  <a:gd name="T80" fmla="*/ 0 w 368"/>
                  <a:gd name="T81" fmla="*/ 1 h 434"/>
                  <a:gd name="T82" fmla="*/ 0 w 368"/>
                  <a:gd name="T83" fmla="*/ 1 h 434"/>
                  <a:gd name="T84" fmla="*/ 0 w 368"/>
                  <a:gd name="T85" fmla="*/ 1 h 434"/>
                  <a:gd name="T86" fmla="*/ 0 w 368"/>
                  <a:gd name="T87" fmla="*/ 1 h 434"/>
                  <a:gd name="T88" fmla="*/ 0 w 368"/>
                  <a:gd name="T89" fmla="*/ 1 h 434"/>
                  <a:gd name="T90" fmla="*/ 0 w 368"/>
                  <a:gd name="T91" fmla="*/ 1 h 434"/>
                  <a:gd name="T92" fmla="*/ 0 w 368"/>
                  <a:gd name="T93" fmla="*/ 1 h 434"/>
                  <a:gd name="T94" fmla="*/ 0 w 368"/>
                  <a:gd name="T95" fmla="*/ 1 h 434"/>
                  <a:gd name="T96" fmla="*/ 0 w 368"/>
                  <a:gd name="T97" fmla="*/ 1 h 4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8" h="434">
                    <a:moveTo>
                      <a:pt x="368" y="333"/>
                    </a:moveTo>
                    <a:lnTo>
                      <a:pt x="364" y="337"/>
                    </a:lnTo>
                    <a:lnTo>
                      <a:pt x="360" y="386"/>
                    </a:lnTo>
                    <a:lnTo>
                      <a:pt x="354" y="434"/>
                    </a:lnTo>
                    <a:lnTo>
                      <a:pt x="339" y="418"/>
                    </a:lnTo>
                    <a:lnTo>
                      <a:pt x="335" y="428"/>
                    </a:lnTo>
                    <a:lnTo>
                      <a:pt x="317" y="420"/>
                    </a:lnTo>
                    <a:lnTo>
                      <a:pt x="317" y="434"/>
                    </a:lnTo>
                    <a:lnTo>
                      <a:pt x="285" y="399"/>
                    </a:lnTo>
                    <a:lnTo>
                      <a:pt x="267" y="382"/>
                    </a:lnTo>
                    <a:lnTo>
                      <a:pt x="250" y="364"/>
                    </a:lnTo>
                    <a:lnTo>
                      <a:pt x="230" y="345"/>
                    </a:lnTo>
                    <a:lnTo>
                      <a:pt x="213" y="327"/>
                    </a:lnTo>
                    <a:lnTo>
                      <a:pt x="199" y="294"/>
                    </a:lnTo>
                    <a:lnTo>
                      <a:pt x="186" y="263"/>
                    </a:lnTo>
                    <a:lnTo>
                      <a:pt x="180" y="259"/>
                    </a:lnTo>
                    <a:lnTo>
                      <a:pt x="162" y="230"/>
                    </a:lnTo>
                    <a:lnTo>
                      <a:pt x="143" y="201"/>
                    </a:lnTo>
                    <a:lnTo>
                      <a:pt x="133" y="176"/>
                    </a:lnTo>
                    <a:lnTo>
                      <a:pt x="122" y="151"/>
                    </a:lnTo>
                    <a:lnTo>
                      <a:pt x="95" y="126"/>
                    </a:lnTo>
                    <a:lnTo>
                      <a:pt x="73" y="95"/>
                    </a:lnTo>
                    <a:lnTo>
                      <a:pt x="48" y="69"/>
                    </a:lnTo>
                    <a:lnTo>
                      <a:pt x="23" y="44"/>
                    </a:lnTo>
                    <a:lnTo>
                      <a:pt x="0" y="0"/>
                    </a:lnTo>
                    <a:lnTo>
                      <a:pt x="23" y="4"/>
                    </a:lnTo>
                    <a:lnTo>
                      <a:pt x="48" y="7"/>
                    </a:lnTo>
                    <a:lnTo>
                      <a:pt x="73" y="13"/>
                    </a:lnTo>
                    <a:lnTo>
                      <a:pt x="104" y="48"/>
                    </a:lnTo>
                    <a:lnTo>
                      <a:pt x="108" y="56"/>
                    </a:lnTo>
                    <a:lnTo>
                      <a:pt x="137" y="83"/>
                    </a:lnTo>
                    <a:lnTo>
                      <a:pt x="168" y="110"/>
                    </a:lnTo>
                    <a:lnTo>
                      <a:pt x="193" y="137"/>
                    </a:lnTo>
                    <a:lnTo>
                      <a:pt x="191" y="124"/>
                    </a:lnTo>
                    <a:lnTo>
                      <a:pt x="221" y="147"/>
                    </a:lnTo>
                    <a:lnTo>
                      <a:pt x="238" y="168"/>
                    </a:lnTo>
                    <a:lnTo>
                      <a:pt x="269" y="192"/>
                    </a:lnTo>
                    <a:lnTo>
                      <a:pt x="275" y="194"/>
                    </a:lnTo>
                    <a:lnTo>
                      <a:pt x="294" y="211"/>
                    </a:lnTo>
                    <a:lnTo>
                      <a:pt x="281" y="219"/>
                    </a:lnTo>
                    <a:lnTo>
                      <a:pt x="285" y="227"/>
                    </a:lnTo>
                    <a:lnTo>
                      <a:pt x="281" y="230"/>
                    </a:lnTo>
                    <a:lnTo>
                      <a:pt x="285" y="244"/>
                    </a:lnTo>
                    <a:lnTo>
                      <a:pt x="312" y="250"/>
                    </a:lnTo>
                    <a:lnTo>
                      <a:pt x="317" y="279"/>
                    </a:lnTo>
                    <a:lnTo>
                      <a:pt x="323" y="287"/>
                    </a:lnTo>
                    <a:lnTo>
                      <a:pt x="325" y="302"/>
                    </a:lnTo>
                    <a:lnTo>
                      <a:pt x="350" y="302"/>
                    </a:lnTo>
                    <a:lnTo>
                      <a:pt x="368" y="33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13" name="Freeform 231"/>
              <p:cNvSpPr>
                <a:spLocks/>
              </p:cNvSpPr>
              <p:nvPr/>
            </p:nvSpPr>
            <p:spPr bwMode="auto">
              <a:xfrm>
                <a:off x="4749" y="2460"/>
                <a:ext cx="155" cy="168"/>
              </a:xfrm>
              <a:custGeom>
                <a:avLst/>
                <a:gdLst>
                  <a:gd name="T0" fmla="*/ 0 w 330"/>
                  <a:gd name="T1" fmla="*/ 1 h 330"/>
                  <a:gd name="T2" fmla="*/ 0 w 330"/>
                  <a:gd name="T3" fmla="*/ 1 h 330"/>
                  <a:gd name="T4" fmla="*/ 0 w 330"/>
                  <a:gd name="T5" fmla="*/ 1 h 330"/>
                  <a:gd name="T6" fmla="*/ 0 w 330"/>
                  <a:gd name="T7" fmla="*/ 1 h 330"/>
                  <a:gd name="T8" fmla="*/ 0 w 330"/>
                  <a:gd name="T9" fmla="*/ 1 h 330"/>
                  <a:gd name="T10" fmla="*/ 0 w 330"/>
                  <a:gd name="T11" fmla="*/ 1 h 330"/>
                  <a:gd name="T12" fmla="*/ 0 w 330"/>
                  <a:gd name="T13" fmla="*/ 1 h 330"/>
                  <a:gd name="T14" fmla="*/ 0 w 330"/>
                  <a:gd name="T15" fmla="*/ 1 h 330"/>
                  <a:gd name="T16" fmla="*/ 0 w 330"/>
                  <a:gd name="T17" fmla="*/ 1 h 330"/>
                  <a:gd name="T18" fmla="*/ 0 w 330"/>
                  <a:gd name="T19" fmla="*/ 1 h 330"/>
                  <a:gd name="T20" fmla="*/ 0 w 330"/>
                  <a:gd name="T21" fmla="*/ 1 h 330"/>
                  <a:gd name="T22" fmla="*/ 0 w 330"/>
                  <a:gd name="T23" fmla="*/ 1 h 330"/>
                  <a:gd name="T24" fmla="*/ 0 w 330"/>
                  <a:gd name="T25" fmla="*/ 1 h 330"/>
                  <a:gd name="T26" fmla="*/ 0 w 330"/>
                  <a:gd name="T27" fmla="*/ 1 h 330"/>
                  <a:gd name="T28" fmla="*/ 0 w 330"/>
                  <a:gd name="T29" fmla="*/ 1 h 330"/>
                  <a:gd name="T30" fmla="*/ 0 w 330"/>
                  <a:gd name="T31" fmla="*/ 1 h 330"/>
                  <a:gd name="T32" fmla="*/ 0 w 330"/>
                  <a:gd name="T33" fmla="*/ 1 h 330"/>
                  <a:gd name="T34" fmla="*/ 0 w 330"/>
                  <a:gd name="T35" fmla="*/ 1 h 330"/>
                  <a:gd name="T36" fmla="*/ 0 w 330"/>
                  <a:gd name="T37" fmla="*/ 1 h 330"/>
                  <a:gd name="T38" fmla="*/ 0 w 330"/>
                  <a:gd name="T39" fmla="*/ 1 h 330"/>
                  <a:gd name="T40" fmla="*/ 0 w 330"/>
                  <a:gd name="T41" fmla="*/ 1 h 330"/>
                  <a:gd name="T42" fmla="*/ 0 w 330"/>
                  <a:gd name="T43" fmla="*/ 1 h 330"/>
                  <a:gd name="T44" fmla="*/ 0 w 330"/>
                  <a:gd name="T45" fmla="*/ 1 h 330"/>
                  <a:gd name="T46" fmla="*/ 0 w 330"/>
                  <a:gd name="T47" fmla="*/ 1 h 330"/>
                  <a:gd name="T48" fmla="*/ 0 w 330"/>
                  <a:gd name="T49" fmla="*/ 1 h 330"/>
                  <a:gd name="T50" fmla="*/ 0 w 330"/>
                  <a:gd name="T51" fmla="*/ 1 h 330"/>
                  <a:gd name="T52" fmla="*/ 0 w 330"/>
                  <a:gd name="T53" fmla="*/ 1 h 330"/>
                  <a:gd name="T54" fmla="*/ 0 w 330"/>
                  <a:gd name="T55" fmla="*/ 1 h 330"/>
                  <a:gd name="T56" fmla="*/ 0 w 330"/>
                  <a:gd name="T57" fmla="*/ 1 h 330"/>
                  <a:gd name="T58" fmla="*/ 0 w 330"/>
                  <a:gd name="T59" fmla="*/ 1 h 330"/>
                  <a:gd name="T60" fmla="*/ 0 w 330"/>
                  <a:gd name="T61" fmla="*/ 1 h 330"/>
                  <a:gd name="T62" fmla="*/ 0 w 330"/>
                  <a:gd name="T63" fmla="*/ 1 h 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0" h="330">
                    <a:moveTo>
                      <a:pt x="250" y="276"/>
                    </a:moveTo>
                    <a:lnTo>
                      <a:pt x="252" y="278"/>
                    </a:lnTo>
                    <a:lnTo>
                      <a:pt x="250" y="295"/>
                    </a:lnTo>
                    <a:lnTo>
                      <a:pt x="258" y="291"/>
                    </a:lnTo>
                    <a:lnTo>
                      <a:pt x="287" y="287"/>
                    </a:lnTo>
                    <a:lnTo>
                      <a:pt x="295" y="309"/>
                    </a:lnTo>
                    <a:lnTo>
                      <a:pt x="314" y="330"/>
                    </a:lnTo>
                    <a:lnTo>
                      <a:pt x="316" y="299"/>
                    </a:lnTo>
                    <a:lnTo>
                      <a:pt x="320" y="268"/>
                    </a:lnTo>
                    <a:lnTo>
                      <a:pt x="322" y="237"/>
                    </a:lnTo>
                    <a:lnTo>
                      <a:pt x="324" y="206"/>
                    </a:lnTo>
                    <a:lnTo>
                      <a:pt x="328" y="175"/>
                    </a:lnTo>
                    <a:lnTo>
                      <a:pt x="328" y="144"/>
                    </a:lnTo>
                    <a:lnTo>
                      <a:pt x="330" y="113"/>
                    </a:lnTo>
                    <a:lnTo>
                      <a:pt x="330" y="82"/>
                    </a:lnTo>
                    <a:lnTo>
                      <a:pt x="308" y="76"/>
                    </a:lnTo>
                    <a:lnTo>
                      <a:pt x="268" y="59"/>
                    </a:lnTo>
                    <a:lnTo>
                      <a:pt x="225" y="39"/>
                    </a:lnTo>
                    <a:lnTo>
                      <a:pt x="204" y="57"/>
                    </a:lnTo>
                    <a:lnTo>
                      <a:pt x="173" y="76"/>
                    </a:lnTo>
                    <a:lnTo>
                      <a:pt x="138" y="111"/>
                    </a:lnTo>
                    <a:lnTo>
                      <a:pt x="122" y="97"/>
                    </a:lnTo>
                    <a:lnTo>
                      <a:pt x="111" y="80"/>
                    </a:lnTo>
                    <a:lnTo>
                      <a:pt x="109" y="88"/>
                    </a:lnTo>
                    <a:lnTo>
                      <a:pt x="101" y="45"/>
                    </a:lnTo>
                    <a:lnTo>
                      <a:pt x="101" y="28"/>
                    </a:lnTo>
                    <a:lnTo>
                      <a:pt x="97" y="10"/>
                    </a:lnTo>
                    <a:lnTo>
                      <a:pt x="66" y="4"/>
                    </a:lnTo>
                    <a:lnTo>
                      <a:pt x="35" y="0"/>
                    </a:lnTo>
                    <a:lnTo>
                      <a:pt x="6" y="20"/>
                    </a:lnTo>
                    <a:lnTo>
                      <a:pt x="0" y="37"/>
                    </a:lnTo>
                    <a:lnTo>
                      <a:pt x="25" y="47"/>
                    </a:lnTo>
                    <a:lnTo>
                      <a:pt x="43" y="68"/>
                    </a:lnTo>
                    <a:lnTo>
                      <a:pt x="66" y="68"/>
                    </a:lnTo>
                    <a:lnTo>
                      <a:pt x="91" y="68"/>
                    </a:lnTo>
                    <a:lnTo>
                      <a:pt x="89" y="74"/>
                    </a:lnTo>
                    <a:lnTo>
                      <a:pt x="87" y="78"/>
                    </a:lnTo>
                    <a:lnTo>
                      <a:pt x="83" y="80"/>
                    </a:lnTo>
                    <a:lnTo>
                      <a:pt x="72" y="78"/>
                    </a:lnTo>
                    <a:lnTo>
                      <a:pt x="43" y="88"/>
                    </a:lnTo>
                    <a:lnTo>
                      <a:pt x="29" y="94"/>
                    </a:lnTo>
                    <a:lnTo>
                      <a:pt x="58" y="119"/>
                    </a:lnTo>
                    <a:lnTo>
                      <a:pt x="54" y="134"/>
                    </a:lnTo>
                    <a:lnTo>
                      <a:pt x="70" y="136"/>
                    </a:lnTo>
                    <a:lnTo>
                      <a:pt x="91" y="101"/>
                    </a:lnTo>
                    <a:lnTo>
                      <a:pt x="85" y="123"/>
                    </a:lnTo>
                    <a:lnTo>
                      <a:pt x="114" y="134"/>
                    </a:lnTo>
                    <a:lnTo>
                      <a:pt x="122" y="134"/>
                    </a:lnTo>
                    <a:lnTo>
                      <a:pt x="120" y="144"/>
                    </a:lnTo>
                    <a:lnTo>
                      <a:pt x="146" y="154"/>
                    </a:lnTo>
                    <a:lnTo>
                      <a:pt x="169" y="163"/>
                    </a:lnTo>
                    <a:lnTo>
                      <a:pt x="194" y="173"/>
                    </a:lnTo>
                    <a:lnTo>
                      <a:pt x="219" y="183"/>
                    </a:lnTo>
                    <a:lnTo>
                      <a:pt x="231" y="200"/>
                    </a:lnTo>
                    <a:lnTo>
                      <a:pt x="248" y="243"/>
                    </a:lnTo>
                    <a:lnTo>
                      <a:pt x="258" y="249"/>
                    </a:lnTo>
                    <a:lnTo>
                      <a:pt x="242" y="249"/>
                    </a:lnTo>
                    <a:lnTo>
                      <a:pt x="260" y="258"/>
                    </a:lnTo>
                    <a:lnTo>
                      <a:pt x="244" y="258"/>
                    </a:lnTo>
                    <a:lnTo>
                      <a:pt x="248" y="270"/>
                    </a:lnTo>
                    <a:lnTo>
                      <a:pt x="227" y="268"/>
                    </a:lnTo>
                    <a:lnTo>
                      <a:pt x="208" y="303"/>
                    </a:lnTo>
                    <a:lnTo>
                      <a:pt x="237" y="297"/>
                    </a:lnTo>
                    <a:lnTo>
                      <a:pt x="250" y="27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14" name="Freeform 232"/>
              <p:cNvSpPr>
                <a:spLocks/>
              </p:cNvSpPr>
              <p:nvPr/>
            </p:nvSpPr>
            <p:spPr bwMode="auto">
              <a:xfrm>
                <a:off x="4554" y="2418"/>
                <a:ext cx="101" cy="143"/>
              </a:xfrm>
              <a:custGeom>
                <a:avLst/>
                <a:gdLst>
                  <a:gd name="T0" fmla="*/ 0 w 215"/>
                  <a:gd name="T1" fmla="*/ 1 h 279"/>
                  <a:gd name="T2" fmla="*/ 0 w 215"/>
                  <a:gd name="T3" fmla="*/ 0 h 279"/>
                  <a:gd name="T4" fmla="*/ 0 w 215"/>
                  <a:gd name="T5" fmla="*/ 1 h 279"/>
                  <a:gd name="T6" fmla="*/ 0 w 215"/>
                  <a:gd name="T7" fmla="*/ 1 h 279"/>
                  <a:gd name="T8" fmla="*/ 0 w 215"/>
                  <a:gd name="T9" fmla="*/ 1 h 279"/>
                  <a:gd name="T10" fmla="*/ 0 w 215"/>
                  <a:gd name="T11" fmla="*/ 1 h 279"/>
                  <a:gd name="T12" fmla="*/ 0 w 215"/>
                  <a:gd name="T13" fmla="*/ 1 h 279"/>
                  <a:gd name="T14" fmla="*/ 0 w 215"/>
                  <a:gd name="T15" fmla="*/ 1 h 279"/>
                  <a:gd name="T16" fmla="*/ 0 w 215"/>
                  <a:gd name="T17" fmla="*/ 1 h 279"/>
                  <a:gd name="T18" fmla="*/ 0 w 215"/>
                  <a:gd name="T19" fmla="*/ 1 h 279"/>
                  <a:gd name="T20" fmla="*/ 0 w 215"/>
                  <a:gd name="T21" fmla="*/ 1 h 279"/>
                  <a:gd name="T22" fmla="*/ 0 w 215"/>
                  <a:gd name="T23" fmla="*/ 1 h 279"/>
                  <a:gd name="T24" fmla="*/ 0 w 215"/>
                  <a:gd name="T25" fmla="*/ 1 h 279"/>
                  <a:gd name="T26" fmla="*/ 0 w 215"/>
                  <a:gd name="T27" fmla="*/ 1 h 279"/>
                  <a:gd name="T28" fmla="*/ 0 w 215"/>
                  <a:gd name="T29" fmla="*/ 1 h 279"/>
                  <a:gd name="T30" fmla="*/ 0 w 215"/>
                  <a:gd name="T31" fmla="*/ 1 h 279"/>
                  <a:gd name="T32" fmla="*/ 0 w 215"/>
                  <a:gd name="T33" fmla="*/ 1 h 279"/>
                  <a:gd name="T34" fmla="*/ 0 w 215"/>
                  <a:gd name="T35" fmla="*/ 1 h 279"/>
                  <a:gd name="T36" fmla="*/ 0 w 215"/>
                  <a:gd name="T37" fmla="*/ 1 h 279"/>
                  <a:gd name="T38" fmla="*/ 0 w 215"/>
                  <a:gd name="T39" fmla="*/ 1 h 279"/>
                  <a:gd name="T40" fmla="*/ 0 w 215"/>
                  <a:gd name="T41" fmla="*/ 1 h 279"/>
                  <a:gd name="T42" fmla="*/ 0 w 215"/>
                  <a:gd name="T43" fmla="*/ 1 h 279"/>
                  <a:gd name="T44" fmla="*/ 0 w 215"/>
                  <a:gd name="T45" fmla="*/ 1 h 279"/>
                  <a:gd name="T46" fmla="*/ 0 w 215"/>
                  <a:gd name="T47" fmla="*/ 1 h 279"/>
                  <a:gd name="T48" fmla="*/ 0 w 215"/>
                  <a:gd name="T49" fmla="*/ 1 h 279"/>
                  <a:gd name="T50" fmla="*/ 0 w 215"/>
                  <a:gd name="T51" fmla="*/ 1 h 279"/>
                  <a:gd name="T52" fmla="*/ 0 w 215"/>
                  <a:gd name="T53" fmla="*/ 1 h 279"/>
                  <a:gd name="T54" fmla="*/ 0 w 215"/>
                  <a:gd name="T55" fmla="*/ 1 h 279"/>
                  <a:gd name="T56" fmla="*/ 0 w 215"/>
                  <a:gd name="T57" fmla="*/ 1 h 279"/>
                  <a:gd name="T58" fmla="*/ 0 w 215"/>
                  <a:gd name="T59" fmla="*/ 1 h 279"/>
                  <a:gd name="T60" fmla="*/ 0 w 215"/>
                  <a:gd name="T61" fmla="*/ 1 h 279"/>
                  <a:gd name="T62" fmla="*/ 0 w 215"/>
                  <a:gd name="T63" fmla="*/ 1 h 279"/>
                  <a:gd name="T64" fmla="*/ 0 w 215"/>
                  <a:gd name="T65" fmla="*/ 1 h 279"/>
                  <a:gd name="T66" fmla="*/ 0 w 215"/>
                  <a:gd name="T67" fmla="*/ 1 h 279"/>
                  <a:gd name="T68" fmla="*/ 0 w 215"/>
                  <a:gd name="T69" fmla="*/ 1 h 279"/>
                  <a:gd name="T70" fmla="*/ 0 w 215"/>
                  <a:gd name="T71" fmla="*/ 1 h 279"/>
                  <a:gd name="T72" fmla="*/ 0 w 215"/>
                  <a:gd name="T73" fmla="*/ 1 h 279"/>
                  <a:gd name="T74" fmla="*/ 0 w 215"/>
                  <a:gd name="T75" fmla="*/ 1 h 279"/>
                  <a:gd name="T76" fmla="*/ 0 w 215"/>
                  <a:gd name="T77" fmla="*/ 1 h 279"/>
                  <a:gd name="T78" fmla="*/ 0 w 215"/>
                  <a:gd name="T79" fmla="*/ 1 h 279"/>
                  <a:gd name="T80" fmla="*/ 0 w 215"/>
                  <a:gd name="T81" fmla="*/ 1 h 279"/>
                  <a:gd name="T82" fmla="*/ 0 w 215"/>
                  <a:gd name="T83" fmla="*/ 1 h 279"/>
                  <a:gd name="T84" fmla="*/ 0 w 215"/>
                  <a:gd name="T85" fmla="*/ 1 h 279"/>
                  <a:gd name="T86" fmla="*/ 0 w 215"/>
                  <a:gd name="T87" fmla="*/ 1 h 279"/>
                  <a:gd name="T88" fmla="*/ 0 w 215"/>
                  <a:gd name="T89" fmla="*/ 1 h 279"/>
                  <a:gd name="T90" fmla="*/ 0 w 215"/>
                  <a:gd name="T91" fmla="*/ 1 h 279"/>
                  <a:gd name="T92" fmla="*/ 0 w 215"/>
                  <a:gd name="T93" fmla="*/ 1 h 2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 h="279">
                    <a:moveTo>
                      <a:pt x="215" y="8"/>
                    </a:moveTo>
                    <a:lnTo>
                      <a:pt x="206" y="0"/>
                    </a:lnTo>
                    <a:lnTo>
                      <a:pt x="173" y="33"/>
                    </a:lnTo>
                    <a:lnTo>
                      <a:pt x="130" y="25"/>
                    </a:lnTo>
                    <a:lnTo>
                      <a:pt x="87" y="19"/>
                    </a:lnTo>
                    <a:lnTo>
                      <a:pt x="68" y="17"/>
                    </a:lnTo>
                    <a:lnTo>
                      <a:pt x="55" y="33"/>
                    </a:lnTo>
                    <a:lnTo>
                      <a:pt x="47" y="33"/>
                    </a:lnTo>
                    <a:lnTo>
                      <a:pt x="31" y="64"/>
                    </a:lnTo>
                    <a:lnTo>
                      <a:pt x="33" y="97"/>
                    </a:lnTo>
                    <a:lnTo>
                      <a:pt x="29" y="93"/>
                    </a:lnTo>
                    <a:lnTo>
                      <a:pt x="16" y="128"/>
                    </a:lnTo>
                    <a:lnTo>
                      <a:pt x="0" y="165"/>
                    </a:lnTo>
                    <a:lnTo>
                      <a:pt x="4" y="198"/>
                    </a:lnTo>
                    <a:lnTo>
                      <a:pt x="20" y="202"/>
                    </a:lnTo>
                    <a:lnTo>
                      <a:pt x="18" y="229"/>
                    </a:lnTo>
                    <a:lnTo>
                      <a:pt x="18" y="256"/>
                    </a:lnTo>
                    <a:lnTo>
                      <a:pt x="20" y="279"/>
                    </a:lnTo>
                    <a:lnTo>
                      <a:pt x="49" y="273"/>
                    </a:lnTo>
                    <a:lnTo>
                      <a:pt x="47" y="227"/>
                    </a:lnTo>
                    <a:lnTo>
                      <a:pt x="47" y="180"/>
                    </a:lnTo>
                    <a:lnTo>
                      <a:pt x="68" y="165"/>
                    </a:lnTo>
                    <a:lnTo>
                      <a:pt x="70" y="188"/>
                    </a:lnTo>
                    <a:lnTo>
                      <a:pt x="74" y="206"/>
                    </a:lnTo>
                    <a:lnTo>
                      <a:pt x="87" y="225"/>
                    </a:lnTo>
                    <a:lnTo>
                      <a:pt x="93" y="248"/>
                    </a:lnTo>
                    <a:lnTo>
                      <a:pt x="103" y="242"/>
                    </a:lnTo>
                    <a:lnTo>
                      <a:pt x="126" y="229"/>
                    </a:lnTo>
                    <a:lnTo>
                      <a:pt x="134" y="225"/>
                    </a:lnTo>
                    <a:lnTo>
                      <a:pt x="113" y="192"/>
                    </a:lnTo>
                    <a:lnTo>
                      <a:pt x="117" y="184"/>
                    </a:lnTo>
                    <a:lnTo>
                      <a:pt x="101" y="157"/>
                    </a:lnTo>
                    <a:lnTo>
                      <a:pt x="86" y="132"/>
                    </a:lnTo>
                    <a:lnTo>
                      <a:pt x="97" y="134"/>
                    </a:lnTo>
                    <a:lnTo>
                      <a:pt x="122" y="116"/>
                    </a:lnTo>
                    <a:lnTo>
                      <a:pt x="146" y="97"/>
                    </a:lnTo>
                    <a:lnTo>
                      <a:pt x="153" y="99"/>
                    </a:lnTo>
                    <a:lnTo>
                      <a:pt x="148" y="85"/>
                    </a:lnTo>
                    <a:lnTo>
                      <a:pt x="136" y="91"/>
                    </a:lnTo>
                    <a:lnTo>
                      <a:pt x="95" y="97"/>
                    </a:lnTo>
                    <a:lnTo>
                      <a:pt x="68" y="116"/>
                    </a:lnTo>
                    <a:lnTo>
                      <a:pt x="41" y="80"/>
                    </a:lnTo>
                    <a:lnTo>
                      <a:pt x="53" y="47"/>
                    </a:lnTo>
                    <a:lnTo>
                      <a:pt x="101" y="48"/>
                    </a:lnTo>
                    <a:lnTo>
                      <a:pt x="148" y="50"/>
                    </a:lnTo>
                    <a:lnTo>
                      <a:pt x="194" y="43"/>
                    </a:lnTo>
                    <a:lnTo>
                      <a:pt x="215"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15" name="Freeform 233"/>
              <p:cNvSpPr>
                <a:spLocks/>
              </p:cNvSpPr>
              <p:nvPr/>
            </p:nvSpPr>
            <p:spPr bwMode="auto">
              <a:xfrm>
                <a:off x="4335" y="2567"/>
                <a:ext cx="144" cy="53"/>
              </a:xfrm>
              <a:custGeom>
                <a:avLst/>
                <a:gdLst>
                  <a:gd name="T0" fmla="*/ 0 w 306"/>
                  <a:gd name="T1" fmla="*/ 1 h 106"/>
                  <a:gd name="T2" fmla="*/ 0 w 306"/>
                  <a:gd name="T3" fmla="*/ 1 h 106"/>
                  <a:gd name="T4" fmla="*/ 0 w 306"/>
                  <a:gd name="T5" fmla="*/ 1 h 106"/>
                  <a:gd name="T6" fmla="*/ 0 w 306"/>
                  <a:gd name="T7" fmla="*/ 1 h 106"/>
                  <a:gd name="T8" fmla="*/ 0 w 306"/>
                  <a:gd name="T9" fmla="*/ 1 h 106"/>
                  <a:gd name="T10" fmla="*/ 0 w 306"/>
                  <a:gd name="T11" fmla="*/ 1 h 106"/>
                  <a:gd name="T12" fmla="*/ 0 w 306"/>
                  <a:gd name="T13" fmla="*/ 1 h 106"/>
                  <a:gd name="T14" fmla="*/ 0 w 306"/>
                  <a:gd name="T15" fmla="*/ 1 h 106"/>
                  <a:gd name="T16" fmla="*/ 0 w 306"/>
                  <a:gd name="T17" fmla="*/ 1 h 106"/>
                  <a:gd name="T18" fmla="*/ 0 w 306"/>
                  <a:gd name="T19" fmla="*/ 1 h 106"/>
                  <a:gd name="T20" fmla="*/ 0 w 306"/>
                  <a:gd name="T21" fmla="*/ 1 h 106"/>
                  <a:gd name="T22" fmla="*/ 0 w 306"/>
                  <a:gd name="T23" fmla="*/ 1 h 106"/>
                  <a:gd name="T24" fmla="*/ 0 w 306"/>
                  <a:gd name="T25" fmla="*/ 1 h 106"/>
                  <a:gd name="T26" fmla="*/ 0 w 306"/>
                  <a:gd name="T27" fmla="*/ 0 h 106"/>
                  <a:gd name="T28" fmla="*/ 0 w 306"/>
                  <a:gd name="T29" fmla="*/ 1 h 106"/>
                  <a:gd name="T30" fmla="*/ 0 w 306"/>
                  <a:gd name="T31" fmla="*/ 1 h 106"/>
                  <a:gd name="T32" fmla="*/ 0 w 306"/>
                  <a:gd name="T33" fmla="*/ 1 h 106"/>
                  <a:gd name="T34" fmla="*/ 0 w 306"/>
                  <a:gd name="T35" fmla="*/ 1 h 106"/>
                  <a:gd name="T36" fmla="*/ 0 w 306"/>
                  <a:gd name="T37" fmla="*/ 1 h 106"/>
                  <a:gd name="T38" fmla="*/ 0 w 306"/>
                  <a:gd name="T39" fmla="*/ 1 h 106"/>
                  <a:gd name="T40" fmla="*/ 0 w 306"/>
                  <a:gd name="T41" fmla="*/ 1 h 106"/>
                  <a:gd name="T42" fmla="*/ 0 w 306"/>
                  <a:gd name="T43" fmla="*/ 1 h 106"/>
                  <a:gd name="T44" fmla="*/ 0 w 306"/>
                  <a:gd name="T45" fmla="*/ 1 h 106"/>
                  <a:gd name="T46" fmla="*/ 0 w 306"/>
                  <a:gd name="T47" fmla="*/ 1 h 106"/>
                  <a:gd name="T48" fmla="*/ 0 w 306"/>
                  <a:gd name="T49" fmla="*/ 1 h 106"/>
                  <a:gd name="T50" fmla="*/ 0 w 3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6" h="106">
                    <a:moveTo>
                      <a:pt x="306" y="106"/>
                    </a:moveTo>
                    <a:lnTo>
                      <a:pt x="302" y="101"/>
                    </a:lnTo>
                    <a:lnTo>
                      <a:pt x="304" y="72"/>
                    </a:lnTo>
                    <a:lnTo>
                      <a:pt x="279" y="68"/>
                    </a:lnTo>
                    <a:lnTo>
                      <a:pt x="254" y="64"/>
                    </a:lnTo>
                    <a:lnTo>
                      <a:pt x="244" y="41"/>
                    </a:lnTo>
                    <a:lnTo>
                      <a:pt x="205" y="29"/>
                    </a:lnTo>
                    <a:lnTo>
                      <a:pt x="190" y="17"/>
                    </a:lnTo>
                    <a:lnTo>
                      <a:pt x="174" y="33"/>
                    </a:lnTo>
                    <a:lnTo>
                      <a:pt x="149" y="33"/>
                    </a:lnTo>
                    <a:lnTo>
                      <a:pt x="122" y="33"/>
                    </a:lnTo>
                    <a:lnTo>
                      <a:pt x="108" y="21"/>
                    </a:lnTo>
                    <a:lnTo>
                      <a:pt x="70" y="2"/>
                    </a:lnTo>
                    <a:lnTo>
                      <a:pt x="27" y="0"/>
                    </a:lnTo>
                    <a:lnTo>
                      <a:pt x="10" y="25"/>
                    </a:lnTo>
                    <a:lnTo>
                      <a:pt x="0" y="29"/>
                    </a:lnTo>
                    <a:lnTo>
                      <a:pt x="35" y="39"/>
                    </a:lnTo>
                    <a:lnTo>
                      <a:pt x="35" y="48"/>
                    </a:lnTo>
                    <a:lnTo>
                      <a:pt x="70" y="58"/>
                    </a:lnTo>
                    <a:lnTo>
                      <a:pt x="105" y="66"/>
                    </a:lnTo>
                    <a:lnTo>
                      <a:pt x="136" y="74"/>
                    </a:lnTo>
                    <a:lnTo>
                      <a:pt x="167" y="79"/>
                    </a:lnTo>
                    <a:lnTo>
                      <a:pt x="209" y="85"/>
                    </a:lnTo>
                    <a:lnTo>
                      <a:pt x="252" y="91"/>
                    </a:lnTo>
                    <a:lnTo>
                      <a:pt x="279" y="99"/>
                    </a:lnTo>
                    <a:lnTo>
                      <a:pt x="306" y="10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16" name="Freeform 234"/>
              <p:cNvSpPr>
                <a:spLocks/>
              </p:cNvSpPr>
              <p:nvPr/>
            </p:nvSpPr>
            <p:spPr bwMode="auto">
              <a:xfrm>
                <a:off x="4619" y="2614"/>
                <a:ext cx="63" cy="39"/>
              </a:xfrm>
              <a:custGeom>
                <a:avLst/>
                <a:gdLst>
                  <a:gd name="T0" fmla="*/ 0 w 132"/>
                  <a:gd name="T1" fmla="*/ 0 h 74"/>
                  <a:gd name="T2" fmla="*/ 0 w 132"/>
                  <a:gd name="T3" fmla="*/ 1 h 74"/>
                  <a:gd name="T4" fmla="*/ 0 w 132"/>
                  <a:gd name="T5" fmla="*/ 1 h 74"/>
                  <a:gd name="T6" fmla="*/ 0 w 132"/>
                  <a:gd name="T7" fmla="*/ 1 h 74"/>
                  <a:gd name="T8" fmla="*/ 0 w 132"/>
                  <a:gd name="T9" fmla="*/ 1 h 74"/>
                  <a:gd name="T10" fmla="*/ 0 w 132"/>
                  <a:gd name="T11" fmla="*/ 1 h 74"/>
                  <a:gd name="T12" fmla="*/ 0 w 132"/>
                  <a:gd name="T13" fmla="*/ 1 h 74"/>
                  <a:gd name="T14" fmla="*/ 0 w 132"/>
                  <a:gd name="T15" fmla="*/ 1 h 74"/>
                  <a:gd name="T16" fmla="*/ 0 w 132"/>
                  <a:gd name="T17" fmla="*/ 1 h 74"/>
                  <a:gd name="T18" fmla="*/ 0 w 132"/>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74">
                    <a:moveTo>
                      <a:pt x="132" y="0"/>
                    </a:moveTo>
                    <a:lnTo>
                      <a:pt x="81" y="2"/>
                    </a:lnTo>
                    <a:lnTo>
                      <a:pt x="50" y="17"/>
                    </a:lnTo>
                    <a:lnTo>
                      <a:pt x="17" y="35"/>
                    </a:lnTo>
                    <a:lnTo>
                      <a:pt x="2" y="62"/>
                    </a:lnTo>
                    <a:lnTo>
                      <a:pt x="0" y="66"/>
                    </a:lnTo>
                    <a:lnTo>
                      <a:pt x="4" y="74"/>
                    </a:lnTo>
                    <a:lnTo>
                      <a:pt x="44" y="48"/>
                    </a:lnTo>
                    <a:lnTo>
                      <a:pt x="89" y="23"/>
                    </a:lnTo>
                    <a:lnTo>
                      <a:pt x="13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17" name="Freeform 235"/>
              <p:cNvSpPr>
                <a:spLocks/>
              </p:cNvSpPr>
              <p:nvPr/>
            </p:nvSpPr>
            <p:spPr bwMode="auto">
              <a:xfrm>
                <a:off x="4691" y="2409"/>
                <a:ext cx="22" cy="59"/>
              </a:xfrm>
              <a:custGeom>
                <a:avLst/>
                <a:gdLst>
                  <a:gd name="T0" fmla="*/ 0 w 48"/>
                  <a:gd name="T1" fmla="*/ 1 h 114"/>
                  <a:gd name="T2" fmla="*/ 0 w 48"/>
                  <a:gd name="T3" fmla="*/ 1 h 114"/>
                  <a:gd name="T4" fmla="*/ 0 w 48"/>
                  <a:gd name="T5" fmla="*/ 1 h 114"/>
                  <a:gd name="T6" fmla="*/ 0 w 48"/>
                  <a:gd name="T7" fmla="*/ 1 h 114"/>
                  <a:gd name="T8" fmla="*/ 0 w 48"/>
                  <a:gd name="T9" fmla="*/ 1 h 114"/>
                  <a:gd name="T10" fmla="*/ 0 w 48"/>
                  <a:gd name="T11" fmla="*/ 1 h 114"/>
                  <a:gd name="T12" fmla="*/ 0 w 48"/>
                  <a:gd name="T13" fmla="*/ 1 h 114"/>
                  <a:gd name="T14" fmla="*/ 0 w 48"/>
                  <a:gd name="T15" fmla="*/ 1 h 114"/>
                  <a:gd name="T16" fmla="*/ 0 w 48"/>
                  <a:gd name="T17" fmla="*/ 0 h 114"/>
                  <a:gd name="T18" fmla="*/ 0 w 48"/>
                  <a:gd name="T19" fmla="*/ 1 h 114"/>
                  <a:gd name="T20" fmla="*/ 0 w 48"/>
                  <a:gd name="T21" fmla="*/ 1 h 114"/>
                  <a:gd name="T22" fmla="*/ 0 w 48"/>
                  <a:gd name="T23" fmla="*/ 1 h 114"/>
                  <a:gd name="T24" fmla="*/ 0 w 48"/>
                  <a:gd name="T25" fmla="*/ 1 h 114"/>
                  <a:gd name="T26" fmla="*/ 0 w 48"/>
                  <a:gd name="T27" fmla="*/ 1 h 114"/>
                  <a:gd name="T28" fmla="*/ 0 w 48"/>
                  <a:gd name="T29" fmla="*/ 1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14">
                    <a:moveTo>
                      <a:pt x="48" y="73"/>
                    </a:moveTo>
                    <a:lnTo>
                      <a:pt x="27" y="46"/>
                    </a:lnTo>
                    <a:lnTo>
                      <a:pt x="43" y="31"/>
                    </a:lnTo>
                    <a:lnTo>
                      <a:pt x="33" y="23"/>
                    </a:lnTo>
                    <a:lnTo>
                      <a:pt x="21" y="33"/>
                    </a:lnTo>
                    <a:lnTo>
                      <a:pt x="12" y="50"/>
                    </a:lnTo>
                    <a:lnTo>
                      <a:pt x="10" y="40"/>
                    </a:lnTo>
                    <a:lnTo>
                      <a:pt x="17" y="15"/>
                    </a:lnTo>
                    <a:lnTo>
                      <a:pt x="17" y="0"/>
                    </a:lnTo>
                    <a:lnTo>
                      <a:pt x="0" y="27"/>
                    </a:lnTo>
                    <a:lnTo>
                      <a:pt x="4" y="54"/>
                    </a:lnTo>
                    <a:lnTo>
                      <a:pt x="8" y="81"/>
                    </a:lnTo>
                    <a:lnTo>
                      <a:pt x="29" y="114"/>
                    </a:lnTo>
                    <a:lnTo>
                      <a:pt x="14" y="69"/>
                    </a:lnTo>
                    <a:lnTo>
                      <a:pt x="48" y="7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18" name="Freeform 236"/>
              <p:cNvSpPr>
                <a:spLocks/>
              </p:cNvSpPr>
              <p:nvPr/>
            </p:nvSpPr>
            <p:spPr bwMode="auto">
              <a:xfrm>
                <a:off x="4697" y="2506"/>
                <a:ext cx="46" cy="19"/>
              </a:xfrm>
              <a:custGeom>
                <a:avLst/>
                <a:gdLst>
                  <a:gd name="T0" fmla="*/ 0 w 98"/>
                  <a:gd name="T1" fmla="*/ 1 h 36"/>
                  <a:gd name="T2" fmla="*/ 0 w 98"/>
                  <a:gd name="T3" fmla="*/ 1 h 36"/>
                  <a:gd name="T4" fmla="*/ 0 w 98"/>
                  <a:gd name="T5" fmla="*/ 1 h 36"/>
                  <a:gd name="T6" fmla="*/ 0 w 98"/>
                  <a:gd name="T7" fmla="*/ 1 h 36"/>
                  <a:gd name="T8" fmla="*/ 0 w 98"/>
                  <a:gd name="T9" fmla="*/ 1 h 36"/>
                  <a:gd name="T10" fmla="*/ 0 w 98"/>
                  <a:gd name="T11" fmla="*/ 1 h 36"/>
                  <a:gd name="T12" fmla="*/ 0 w 98"/>
                  <a:gd name="T13" fmla="*/ 1 h 36"/>
                  <a:gd name="T14" fmla="*/ 0 w 98"/>
                  <a:gd name="T15" fmla="*/ 0 h 36"/>
                  <a:gd name="T16" fmla="*/ 0 w 98"/>
                  <a:gd name="T17" fmla="*/ 1 h 36"/>
                  <a:gd name="T18" fmla="*/ 0 w 98"/>
                  <a:gd name="T19" fmla="*/ 1 h 36"/>
                  <a:gd name="T20" fmla="*/ 0 w 98"/>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36">
                    <a:moveTo>
                      <a:pt x="98" y="29"/>
                    </a:moveTo>
                    <a:lnTo>
                      <a:pt x="93" y="36"/>
                    </a:lnTo>
                    <a:lnTo>
                      <a:pt x="54" y="17"/>
                    </a:lnTo>
                    <a:lnTo>
                      <a:pt x="25" y="19"/>
                    </a:lnTo>
                    <a:lnTo>
                      <a:pt x="5" y="13"/>
                    </a:lnTo>
                    <a:lnTo>
                      <a:pt x="0" y="21"/>
                    </a:lnTo>
                    <a:lnTo>
                      <a:pt x="4" y="9"/>
                    </a:lnTo>
                    <a:lnTo>
                      <a:pt x="23" y="0"/>
                    </a:lnTo>
                    <a:lnTo>
                      <a:pt x="52" y="2"/>
                    </a:lnTo>
                    <a:lnTo>
                      <a:pt x="83" y="5"/>
                    </a:lnTo>
                    <a:lnTo>
                      <a:pt x="98" y="2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19" name="Freeform 237"/>
              <p:cNvSpPr>
                <a:spLocks/>
              </p:cNvSpPr>
              <p:nvPr/>
            </p:nvSpPr>
            <p:spPr bwMode="auto">
              <a:xfrm>
                <a:off x="4563" y="2612"/>
                <a:ext cx="51" cy="9"/>
              </a:xfrm>
              <a:custGeom>
                <a:avLst/>
                <a:gdLst>
                  <a:gd name="T0" fmla="*/ 0 w 108"/>
                  <a:gd name="T1" fmla="*/ 0 h 21"/>
                  <a:gd name="T2" fmla="*/ 0 w 108"/>
                  <a:gd name="T3" fmla="*/ 0 h 21"/>
                  <a:gd name="T4" fmla="*/ 0 w 108"/>
                  <a:gd name="T5" fmla="*/ 0 h 21"/>
                  <a:gd name="T6" fmla="*/ 0 w 108"/>
                  <a:gd name="T7" fmla="*/ 0 h 21"/>
                  <a:gd name="T8" fmla="*/ 0 w 108"/>
                  <a:gd name="T9" fmla="*/ 0 h 21"/>
                  <a:gd name="T10" fmla="*/ 0 w 108"/>
                  <a:gd name="T11" fmla="*/ 0 h 21"/>
                  <a:gd name="T12" fmla="*/ 0 w 108"/>
                  <a:gd name="T13" fmla="*/ 0 h 21"/>
                  <a:gd name="T14" fmla="*/ 0 w 108"/>
                  <a:gd name="T15" fmla="*/ 0 h 21"/>
                  <a:gd name="T16" fmla="*/ 0 w 108"/>
                  <a:gd name="T17" fmla="*/ 0 h 21"/>
                  <a:gd name="T18" fmla="*/ 0 w 108"/>
                  <a:gd name="T19" fmla="*/ 0 h 21"/>
                  <a:gd name="T20" fmla="*/ 0 w 108"/>
                  <a:gd name="T21" fmla="*/ 0 h 21"/>
                  <a:gd name="T22" fmla="*/ 0 w 108"/>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21">
                    <a:moveTo>
                      <a:pt x="108" y="2"/>
                    </a:moveTo>
                    <a:lnTo>
                      <a:pt x="108" y="0"/>
                    </a:lnTo>
                    <a:lnTo>
                      <a:pt x="100" y="0"/>
                    </a:lnTo>
                    <a:lnTo>
                      <a:pt x="89" y="10"/>
                    </a:lnTo>
                    <a:lnTo>
                      <a:pt x="71" y="10"/>
                    </a:lnTo>
                    <a:lnTo>
                      <a:pt x="44" y="4"/>
                    </a:lnTo>
                    <a:lnTo>
                      <a:pt x="17" y="0"/>
                    </a:lnTo>
                    <a:lnTo>
                      <a:pt x="0" y="16"/>
                    </a:lnTo>
                    <a:lnTo>
                      <a:pt x="13" y="21"/>
                    </a:lnTo>
                    <a:lnTo>
                      <a:pt x="46" y="21"/>
                    </a:lnTo>
                    <a:lnTo>
                      <a:pt x="81" y="19"/>
                    </a:lnTo>
                    <a:lnTo>
                      <a:pt x="108"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20" name="Freeform 238"/>
              <p:cNvSpPr>
                <a:spLocks/>
              </p:cNvSpPr>
              <p:nvPr/>
            </p:nvSpPr>
            <p:spPr bwMode="auto">
              <a:xfrm>
                <a:off x="4336" y="2481"/>
                <a:ext cx="26" cy="29"/>
              </a:xfrm>
              <a:custGeom>
                <a:avLst/>
                <a:gdLst>
                  <a:gd name="T0" fmla="*/ 0 w 54"/>
                  <a:gd name="T1" fmla="*/ 1 h 58"/>
                  <a:gd name="T2" fmla="*/ 0 w 54"/>
                  <a:gd name="T3" fmla="*/ 1 h 58"/>
                  <a:gd name="T4" fmla="*/ 0 w 54"/>
                  <a:gd name="T5" fmla="*/ 1 h 58"/>
                  <a:gd name="T6" fmla="*/ 0 w 54"/>
                  <a:gd name="T7" fmla="*/ 1 h 58"/>
                  <a:gd name="T8" fmla="*/ 0 w 54"/>
                  <a:gd name="T9" fmla="*/ 1 h 58"/>
                  <a:gd name="T10" fmla="*/ 0 w 54"/>
                  <a:gd name="T11" fmla="*/ 1 h 58"/>
                  <a:gd name="T12" fmla="*/ 0 w 54"/>
                  <a:gd name="T13" fmla="*/ 0 h 58"/>
                  <a:gd name="T14" fmla="*/ 0 w 54"/>
                  <a:gd name="T15" fmla="*/ 1 h 58"/>
                  <a:gd name="T16" fmla="*/ 0 w 54"/>
                  <a:gd name="T17" fmla="*/ 1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58">
                    <a:moveTo>
                      <a:pt x="54" y="41"/>
                    </a:moveTo>
                    <a:lnTo>
                      <a:pt x="50" y="58"/>
                    </a:lnTo>
                    <a:lnTo>
                      <a:pt x="23" y="41"/>
                    </a:lnTo>
                    <a:lnTo>
                      <a:pt x="13" y="21"/>
                    </a:lnTo>
                    <a:lnTo>
                      <a:pt x="0" y="16"/>
                    </a:lnTo>
                    <a:lnTo>
                      <a:pt x="15" y="4"/>
                    </a:lnTo>
                    <a:lnTo>
                      <a:pt x="23" y="0"/>
                    </a:lnTo>
                    <a:lnTo>
                      <a:pt x="35" y="31"/>
                    </a:lnTo>
                    <a:lnTo>
                      <a:pt x="54" y="4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21" name="Freeform 239"/>
              <p:cNvSpPr>
                <a:spLocks/>
              </p:cNvSpPr>
              <p:nvPr/>
            </p:nvSpPr>
            <p:spPr bwMode="auto">
              <a:xfrm>
                <a:off x="4514" y="2609"/>
                <a:ext cx="39" cy="17"/>
              </a:xfrm>
              <a:custGeom>
                <a:avLst/>
                <a:gdLst>
                  <a:gd name="T0" fmla="*/ 0 w 81"/>
                  <a:gd name="T1" fmla="*/ 0 h 35"/>
                  <a:gd name="T2" fmla="*/ 0 w 81"/>
                  <a:gd name="T3" fmla="*/ 0 h 35"/>
                  <a:gd name="T4" fmla="*/ 0 w 81"/>
                  <a:gd name="T5" fmla="*/ 0 h 35"/>
                  <a:gd name="T6" fmla="*/ 0 w 81"/>
                  <a:gd name="T7" fmla="*/ 0 h 35"/>
                  <a:gd name="T8" fmla="*/ 0 w 81"/>
                  <a:gd name="T9" fmla="*/ 0 h 35"/>
                  <a:gd name="T10" fmla="*/ 0 w 81"/>
                  <a:gd name="T11" fmla="*/ 0 h 35"/>
                  <a:gd name="T12" fmla="*/ 0 w 81"/>
                  <a:gd name="T13" fmla="*/ 0 h 35"/>
                  <a:gd name="T14" fmla="*/ 0 w 81"/>
                  <a:gd name="T15" fmla="*/ 0 h 35"/>
                  <a:gd name="T16" fmla="*/ 0 w 81"/>
                  <a:gd name="T17" fmla="*/ 0 h 35"/>
                  <a:gd name="T18" fmla="*/ 0 w 81"/>
                  <a:gd name="T19" fmla="*/ 0 h 35"/>
                  <a:gd name="T20" fmla="*/ 0 w 81"/>
                  <a:gd name="T21" fmla="*/ 0 h 35"/>
                  <a:gd name="T22" fmla="*/ 0 w 81"/>
                  <a:gd name="T23" fmla="*/ 0 h 35"/>
                  <a:gd name="T24" fmla="*/ 0 w 81"/>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 h="35">
                    <a:moveTo>
                      <a:pt x="81" y="20"/>
                    </a:moveTo>
                    <a:lnTo>
                      <a:pt x="75" y="12"/>
                    </a:lnTo>
                    <a:lnTo>
                      <a:pt x="66" y="14"/>
                    </a:lnTo>
                    <a:lnTo>
                      <a:pt x="37" y="0"/>
                    </a:lnTo>
                    <a:lnTo>
                      <a:pt x="52" y="20"/>
                    </a:lnTo>
                    <a:lnTo>
                      <a:pt x="33" y="18"/>
                    </a:lnTo>
                    <a:lnTo>
                      <a:pt x="8" y="16"/>
                    </a:lnTo>
                    <a:lnTo>
                      <a:pt x="0" y="35"/>
                    </a:lnTo>
                    <a:lnTo>
                      <a:pt x="27" y="29"/>
                    </a:lnTo>
                    <a:lnTo>
                      <a:pt x="56" y="24"/>
                    </a:lnTo>
                    <a:lnTo>
                      <a:pt x="68" y="27"/>
                    </a:lnTo>
                    <a:lnTo>
                      <a:pt x="66" y="25"/>
                    </a:lnTo>
                    <a:lnTo>
                      <a:pt x="81" y="2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22" name="Freeform 240"/>
              <p:cNvSpPr>
                <a:spLocks/>
              </p:cNvSpPr>
              <p:nvPr/>
            </p:nvSpPr>
            <p:spPr bwMode="auto">
              <a:xfrm>
                <a:off x="4549" y="2634"/>
                <a:ext cx="28" cy="15"/>
              </a:xfrm>
              <a:custGeom>
                <a:avLst/>
                <a:gdLst>
                  <a:gd name="T0" fmla="*/ 0 w 60"/>
                  <a:gd name="T1" fmla="*/ 0 h 31"/>
                  <a:gd name="T2" fmla="*/ 0 w 60"/>
                  <a:gd name="T3" fmla="*/ 0 h 31"/>
                  <a:gd name="T4" fmla="*/ 0 w 60"/>
                  <a:gd name="T5" fmla="*/ 0 h 31"/>
                  <a:gd name="T6" fmla="*/ 0 w 60"/>
                  <a:gd name="T7" fmla="*/ 0 h 31"/>
                  <a:gd name="T8" fmla="*/ 0 w 60"/>
                  <a:gd name="T9" fmla="*/ 0 h 31"/>
                  <a:gd name="T10" fmla="*/ 0 w 60"/>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
                    <a:moveTo>
                      <a:pt x="60" y="25"/>
                    </a:moveTo>
                    <a:lnTo>
                      <a:pt x="36" y="31"/>
                    </a:lnTo>
                    <a:lnTo>
                      <a:pt x="7" y="11"/>
                    </a:lnTo>
                    <a:lnTo>
                      <a:pt x="0" y="0"/>
                    </a:lnTo>
                    <a:lnTo>
                      <a:pt x="36" y="0"/>
                    </a:lnTo>
                    <a:lnTo>
                      <a:pt x="60"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23" name="Freeform 241"/>
              <p:cNvSpPr>
                <a:spLocks/>
              </p:cNvSpPr>
              <p:nvPr/>
            </p:nvSpPr>
            <p:spPr bwMode="auto">
              <a:xfrm>
                <a:off x="4667" y="2510"/>
                <a:ext cx="19" cy="15"/>
              </a:xfrm>
              <a:custGeom>
                <a:avLst/>
                <a:gdLst>
                  <a:gd name="T0" fmla="*/ 0 w 42"/>
                  <a:gd name="T1" fmla="*/ 1 h 29"/>
                  <a:gd name="T2" fmla="*/ 0 w 42"/>
                  <a:gd name="T3" fmla="*/ 1 h 29"/>
                  <a:gd name="T4" fmla="*/ 0 w 42"/>
                  <a:gd name="T5" fmla="*/ 1 h 29"/>
                  <a:gd name="T6" fmla="*/ 0 w 42"/>
                  <a:gd name="T7" fmla="*/ 0 h 29"/>
                  <a:gd name="T8" fmla="*/ 0 w 42"/>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9">
                    <a:moveTo>
                      <a:pt x="42" y="12"/>
                    </a:moveTo>
                    <a:lnTo>
                      <a:pt x="27" y="29"/>
                    </a:lnTo>
                    <a:lnTo>
                      <a:pt x="0" y="12"/>
                    </a:lnTo>
                    <a:lnTo>
                      <a:pt x="13" y="0"/>
                    </a:lnTo>
                    <a:lnTo>
                      <a:pt x="42" y="1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24" name="Freeform 242"/>
              <p:cNvSpPr>
                <a:spLocks/>
              </p:cNvSpPr>
              <p:nvPr/>
            </p:nvSpPr>
            <p:spPr bwMode="auto">
              <a:xfrm>
                <a:off x="4479" y="2610"/>
                <a:ext cx="18" cy="10"/>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22">
                    <a:moveTo>
                      <a:pt x="37" y="10"/>
                    </a:moveTo>
                    <a:lnTo>
                      <a:pt x="33" y="2"/>
                    </a:lnTo>
                    <a:lnTo>
                      <a:pt x="0" y="0"/>
                    </a:lnTo>
                    <a:lnTo>
                      <a:pt x="20" y="22"/>
                    </a:lnTo>
                    <a:lnTo>
                      <a:pt x="37" y="1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25" name="Freeform 243"/>
              <p:cNvSpPr>
                <a:spLocks/>
              </p:cNvSpPr>
              <p:nvPr/>
            </p:nvSpPr>
            <p:spPr bwMode="auto">
              <a:xfrm>
                <a:off x="4208" y="2421"/>
                <a:ext cx="14" cy="19"/>
              </a:xfrm>
              <a:custGeom>
                <a:avLst/>
                <a:gdLst>
                  <a:gd name="T0" fmla="*/ 0 w 30"/>
                  <a:gd name="T1" fmla="*/ 1 h 35"/>
                  <a:gd name="T2" fmla="*/ 0 w 30"/>
                  <a:gd name="T3" fmla="*/ 1 h 35"/>
                  <a:gd name="T4" fmla="*/ 0 w 30"/>
                  <a:gd name="T5" fmla="*/ 1 h 35"/>
                  <a:gd name="T6" fmla="*/ 0 w 30"/>
                  <a:gd name="T7" fmla="*/ 0 h 35"/>
                  <a:gd name="T8" fmla="*/ 0 w 30"/>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5">
                    <a:moveTo>
                      <a:pt x="30" y="19"/>
                    </a:moveTo>
                    <a:lnTo>
                      <a:pt x="26" y="35"/>
                    </a:lnTo>
                    <a:lnTo>
                      <a:pt x="0" y="4"/>
                    </a:lnTo>
                    <a:lnTo>
                      <a:pt x="8" y="0"/>
                    </a:lnTo>
                    <a:lnTo>
                      <a:pt x="30" y="1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26" name="Freeform 244"/>
              <p:cNvSpPr>
                <a:spLocks/>
              </p:cNvSpPr>
              <p:nvPr/>
            </p:nvSpPr>
            <p:spPr bwMode="auto">
              <a:xfrm>
                <a:off x="4503" y="2611"/>
                <a:ext cx="11" cy="13"/>
              </a:xfrm>
              <a:custGeom>
                <a:avLst/>
                <a:gdLst>
                  <a:gd name="T0" fmla="*/ 0 w 25"/>
                  <a:gd name="T1" fmla="*/ 0 h 27"/>
                  <a:gd name="T2" fmla="*/ 0 w 25"/>
                  <a:gd name="T3" fmla="*/ 0 h 27"/>
                  <a:gd name="T4" fmla="*/ 0 w 25"/>
                  <a:gd name="T5" fmla="*/ 0 h 27"/>
                  <a:gd name="T6" fmla="*/ 0 w 25"/>
                  <a:gd name="T7" fmla="*/ 0 h 27"/>
                  <a:gd name="T8" fmla="*/ 0 w 25"/>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7">
                    <a:moveTo>
                      <a:pt x="25" y="8"/>
                    </a:moveTo>
                    <a:lnTo>
                      <a:pt x="15" y="0"/>
                    </a:lnTo>
                    <a:lnTo>
                      <a:pt x="0" y="21"/>
                    </a:lnTo>
                    <a:lnTo>
                      <a:pt x="11" y="27"/>
                    </a:lnTo>
                    <a:lnTo>
                      <a:pt x="25"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27" name="Freeform 245"/>
              <p:cNvSpPr>
                <a:spLocks/>
              </p:cNvSpPr>
              <p:nvPr/>
            </p:nvSpPr>
            <p:spPr bwMode="auto">
              <a:xfrm>
                <a:off x="4376" y="2502"/>
                <a:ext cx="10" cy="11"/>
              </a:xfrm>
              <a:custGeom>
                <a:avLst/>
                <a:gdLst>
                  <a:gd name="T0" fmla="*/ 0 w 23"/>
                  <a:gd name="T1" fmla="*/ 1 h 21"/>
                  <a:gd name="T2" fmla="*/ 0 w 23"/>
                  <a:gd name="T3" fmla="*/ 1 h 21"/>
                  <a:gd name="T4" fmla="*/ 0 w 23"/>
                  <a:gd name="T5" fmla="*/ 1 h 21"/>
                  <a:gd name="T6" fmla="*/ 0 w 23"/>
                  <a:gd name="T7" fmla="*/ 0 h 21"/>
                  <a:gd name="T8" fmla="*/ 0 w 2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3" y="8"/>
                    </a:moveTo>
                    <a:lnTo>
                      <a:pt x="12" y="19"/>
                    </a:lnTo>
                    <a:lnTo>
                      <a:pt x="0" y="21"/>
                    </a:lnTo>
                    <a:lnTo>
                      <a:pt x="0" y="0"/>
                    </a:lnTo>
                    <a:lnTo>
                      <a:pt x="23"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28" name="Freeform 246"/>
              <p:cNvSpPr>
                <a:spLocks/>
              </p:cNvSpPr>
              <p:nvPr/>
            </p:nvSpPr>
            <p:spPr bwMode="auto">
              <a:xfrm>
                <a:off x="4612" y="2538"/>
                <a:ext cx="8" cy="23"/>
              </a:xfrm>
              <a:custGeom>
                <a:avLst/>
                <a:gdLst>
                  <a:gd name="T0" fmla="*/ 0 w 20"/>
                  <a:gd name="T1" fmla="*/ 1 h 46"/>
                  <a:gd name="T2" fmla="*/ 0 w 20"/>
                  <a:gd name="T3" fmla="*/ 1 h 46"/>
                  <a:gd name="T4" fmla="*/ 0 w 20"/>
                  <a:gd name="T5" fmla="*/ 1 h 46"/>
                  <a:gd name="T6" fmla="*/ 0 w 20"/>
                  <a:gd name="T7" fmla="*/ 0 h 46"/>
                  <a:gd name="T8" fmla="*/ 0 w 20"/>
                  <a:gd name="T9" fmla="*/ 1 h 46"/>
                  <a:gd name="T10" fmla="*/ 0 w 20"/>
                  <a:gd name="T11" fmla="*/ 1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20" y="31"/>
                    </a:moveTo>
                    <a:lnTo>
                      <a:pt x="16" y="27"/>
                    </a:lnTo>
                    <a:lnTo>
                      <a:pt x="18" y="9"/>
                    </a:lnTo>
                    <a:lnTo>
                      <a:pt x="18" y="0"/>
                    </a:lnTo>
                    <a:lnTo>
                      <a:pt x="0" y="46"/>
                    </a:lnTo>
                    <a:lnTo>
                      <a:pt x="20" y="3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29" name="Freeform 247"/>
              <p:cNvSpPr>
                <a:spLocks/>
              </p:cNvSpPr>
              <p:nvPr/>
            </p:nvSpPr>
            <p:spPr bwMode="auto">
              <a:xfrm>
                <a:off x="4797" y="2559"/>
                <a:ext cx="6" cy="14"/>
              </a:xfrm>
              <a:custGeom>
                <a:avLst/>
                <a:gdLst>
                  <a:gd name="T0" fmla="*/ 1 w 11"/>
                  <a:gd name="T1" fmla="*/ 1 h 27"/>
                  <a:gd name="T2" fmla="*/ 1 w 11"/>
                  <a:gd name="T3" fmla="*/ 0 h 27"/>
                  <a:gd name="T4" fmla="*/ 0 w 11"/>
                  <a:gd name="T5" fmla="*/ 1 h 27"/>
                  <a:gd name="T6" fmla="*/ 0 w 11"/>
                  <a:gd name="T7" fmla="*/ 1 h 27"/>
                  <a:gd name="T8" fmla="*/ 1 w 11"/>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7">
                    <a:moveTo>
                      <a:pt x="11" y="22"/>
                    </a:moveTo>
                    <a:lnTo>
                      <a:pt x="10" y="0"/>
                    </a:lnTo>
                    <a:lnTo>
                      <a:pt x="0" y="6"/>
                    </a:lnTo>
                    <a:lnTo>
                      <a:pt x="0" y="27"/>
                    </a:lnTo>
                    <a:lnTo>
                      <a:pt x="11" y="2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30" name="Freeform 248"/>
              <p:cNvSpPr>
                <a:spLocks/>
              </p:cNvSpPr>
              <p:nvPr/>
            </p:nvSpPr>
            <p:spPr bwMode="auto">
              <a:xfrm>
                <a:off x="4234" y="2469"/>
                <a:ext cx="9" cy="14"/>
              </a:xfrm>
              <a:custGeom>
                <a:avLst/>
                <a:gdLst>
                  <a:gd name="T0" fmla="*/ 0 w 19"/>
                  <a:gd name="T1" fmla="*/ 1 h 27"/>
                  <a:gd name="T2" fmla="*/ 0 w 19"/>
                  <a:gd name="T3" fmla="*/ 1 h 27"/>
                  <a:gd name="T4" fmla="*/ 0 w 19"/>
                  <a:gd name="T5" fmla="*/ 0 h 27"/>
                  <a:gd name="T6" fmla="*/ 0 w 19"/>
                  <a:gd name="T7" fmla="*/ 1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7">
                    <a:moveTo>
                      <a:pt x="19" y="27"/>
                    </a:moveTo>
                    <a:lnTo>
                      <a:pt x="6" y="27"/>
                    </a:lnTo>
                    <a:lnTo>
                      <a:pt x="0" y="0"/>
                    </a:lnTo>
                    <a:lnTo>
                      <a:pt x="19" y="2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31" name="Freeform 249"/>
              <p:cNvSpPr>
                <a:spLocks/>
              </p:cNvSpPr>
              <p:nvPr/>
            </p:nvSpPr>
            <p:spPr bwMode="auto">
              <a:xfrm>
                <a:off x="4607" y="2541"/>
                <a:ext cx="7" cy="13"/>
              </a:xfrm>
              <a:custGeom>
                <a:avLst/>
                <a:gdLst>
                  <a:gd name="T0" fmla="*/ 1 w 13"/>
                  <a:gd name="T1" fmla="*/ 0 h 28"/>
                  <a:gd name="T2" fmla="*/ 1 w 13"/>
                  <a:gd name="T3" fmla="*/ 0 h 28"/>
                  <a:gd name="T4" fmla="*/ 1 w 13"/>
                  <a:gd name="T5" fmla="*/ 0 h 28"/>
                  <a:gd name="T6" fmla="*/ 0 w 13"/>
                  <a:gd name="T7" fmla="*/ 0 h 28"/>
                  <a:gd name="T8" fmla="*/ 1 w 13"/>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8">
                    <a:moveTo>
                      <a:pt x="13" y="12"/>
                    </a:moveTo>
                    <a:lnTo>
                      <a:pt x="13" y="0"/>
                    </a:lnTo>
                    <a:lnTo>
                      <a:pt x="5" y="4"/>
                    </a:lnTo>
                    <a:lnTo>
                      <a:pt x="0" y="28"/>
                    </a:lnTo>
                    <a:lnTo>
                      <a:pt x="13" y="1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32" name="Freeform 250"/>
              <p:cNvSpPr>
                <a:spLocks/>
              </p:cNvSpPr>
              <p:nvPr/>
            </p:nvSpPr>
            <p:spPr bwMode="auto">
              <a:xfrm>
                <a:off x="4641" y="2483"/>
                <a:ext cx="15" cy="3"/>
              </a:xfrm>
              <a:custGeom>
                <a:avLst/>
                <a:gdLst>
                  <a:gd name="T0" fmla="*/ 0 w 33"/>
                  <a:gd name="T1" fmla="*/ 0 h 8"/>
                  <a:gd name="T2" fmla="*/ 0 w 33"/>
                  <a:gd name="T3" fmla="*/ 0 h 8"/>
                  <a:gd name="T4" fmla="*/ 0 w 33"/>
                  <a:gd name="T5" fmla="*/ 0 h 8"/>
                  <a:gd name="T6" fmla="*/ 0 w 3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8">
                    <a:moveTo>
                      <a:pt x="33" y="8"/>
                    </a:moveTo>
                    <a:lnTo>
                      <a:pt x="16" y="0"/>
                    </a:lnTo>
                    <a:lnTo>
                      <a:pt x="0" y="8"/>
                    </a:lnTo>
                    <a:lnTo>
                      <a:pt x="33"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33" name="Freeform 251"/>
              <p:cNvSpPr>
                <a:spLocks/>
              </p:cNvSpPr>
              <p:nvPr/>
            </p:nvSpPr>
            <p:spPr bwMode="auto">
              <a:xfrm>
                <a:off x="4793" y="2573"/>
                <a:ext cx="5" cy="11"/>
              </a:xfrm>
              <a:custGeom>
                <a:avLst/>
                <a:gdLst>
                  <a:gd name="T0" fmla="*/ 0 w 12"/>
                  <a:gd name="T1" fmla="*/ 0 h 24"/>
                  <a:gd name="T2" fmla="*/ 0 w 12"/>
                  <a:gd name="T3" fmla="*/ 0 h 24"/>
                  <a:gd name="T4" fmla="*/ 0 w 12"/>
                  <a:gd name="T5" fmla="*/ 0 h 24"/>
                  <a:gd name="T6" fmla="*/ 0 w 12"/>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4">
                    <a:moveTo>
                      <a:pt x="12" y="12"/>
                    </a:moveTo>
                    <a:lnTo>
                      <a:pt x="2" y="24"/>
                    </a:lnTo>
                    <a:lnTo>
                      <a:pt x="0" y="0"/>
                    </a:lnTo>
                    <a:lnTo>
                      <a:pt x="12" y="1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34" name="Freeform 252"/>
              <p:cNvSpPr>
                <a:spLocks/>
              </p:cNvSpPr>
              <p:nvPr/>
            </p:nvSpPr>
            <p:spPr bwMode="auto">
              <a:xfrm>
                <a:off x="4454" y="2586"/>
                <a:ext cx="21" cy="3"/>
              </a:xfrm>
              <a:custGeom>
                <a:avLst/>
                <a:gdLst>
                  <a:gd name="T0" fmla="*/ 0 w 47"/>
                  <a:gd name="T1" fmla="*/ 0 h 5"/>
                  <a:gd name="T2" fmla="*/ 0 w 47"/>
                  <a:gd name="T3" fmla="*/ 1 h 5"/>
                  <a:gd name="T4" fmla="*/ 0 w 47"/>
                  <a:gd name="T5" fmla="*/ 1 h 5"/>
                  <a:gd name="T6" fmla="*/ 0 w 4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5">
                    <a:moveTo>
                      <a:pt x="47" y="0"/>
                    </a:moveTo>
                    <a:lnTo>
                      <a:pt x="14" y="5"/>
                    </a:lnTo>
                    <a:lnTo>
                      <a:pt x="0" y="2"/>
                    </a:lnTo>
                    <a:lnTo>
                      <a:pt x="47"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35" name="Freeform 253"/>
              <p:cNvSpPr>
                <a:spLocks/>
              </p:cNvSpPr>
              <p:nvPr/>
            </p:nvSpPr>
            <p:spPr bwMode="auto">
              <a:xfrm>
                <a:off x="4477" y="2354"/>
                <a:ext cx="14" cy="18"/>
              </a:xfrm>
              <a:custGeom>
                <a:avLst/>
                <a:gdLst>
                  <a:gd name="T0" fmla="*/ 0 w 31"/>
                  <a:gd name="T1" fmla="*/ 1 h 35"/>
                  <a:gd name="T2" fmla="*/ 0 w 31"/>
                  <a:gd name="T3" fmla="*/ 1 h 35"/>
                  <a:gd name="T4" fmla="*/ 0 w 31"/>
                  <a:gd name="T5" fmla="*/ 0 h 35"/>
                  <a:gd name="T6" fmla="*/ 0 w 31"/>
                  <a:gd name="T7" fmla="*/ 1 h 35"/>
                  <a:gd name="T8" fmla="*/ 0 w 31"/>
                  <a:gd name="T9" fmla="*/ 1 h 35"/>
                  <a:gd name="T10" fmla="*/ 0 w 3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5">
                    <a:moveTo>
                      <a:pt x="18" y="35"/>
                    </a:moveTo>
                    <a:lnTo>
                      <a:pt x="0" y="14"/>
                    </a:lnTo>
                    <a:lnTo>
                      <a:pt x="31" y="0"/>
                    </a:lnTo>
                    <a:lnTo>
                      <a:pt x="31" y="2"/>
                    </a:lnTo>
                    <a:lnTo>
                      <a:pt x="26" y="19"/>
                    </a:lnTo>
                    <a:lnTo>
                      <a:pt x="18" y="3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36" name="Freeform 254"/>
              <p:cNvSpPr>
                <a:spLocks/>
              </p:cNvSpPr>
              <p:nvPr/>
            </p:nvSpPr>
            <p:spPr bwMode="auto">
              <a:xfrm>
                <a:off x="4850" y="2264"/>
                <a:ext cx="4" cy="3"/>
              </a:xfrm>
              <a:custGeom>
                <a:avLst/>
                <a:gdLst>
                  <a:gd name="T0" fmla="*/ 1 w 6"/>
                  <a:gd name="T1" fmla="*/ 1 h 6"/>
                  <a:gd name="T2" fmla="*/ 1 w 6"/>
                  <a:gd name="T3" fmla="*/ 1 h 6"/>
                  <a:gd name="T4" fmla="*/ 0 w 6"/>
                  <a:gd name="T5" fmla="*/ 1 h 6"/>
                  <a:gd name="T6" fmla="*/ 1 w 6"/>
                  <a:gd name="T7" fmla="*/ 1 h 6"/>
                  <a:gd name="T8" fmla="*/ 1 w 6"/>
                  <a:gd name="T9" fmla="*/ 0 h 6"/>
                  <a:gd name="T10" fmla="*/ 1 w 6"/>
                  <a:gd name="T11" fmla="*/ 1 h 6"/>
                  <a:gd name="T12" fmla="*/ 1 w 6"/>
                  <a:gd name="T13" fmla="*/ 0 h 6"/>
                  <a:gd name="T14" fmla="*/ 1 w 6"/>
                  <a:gd name="T15" fmla="*/ 1 h 6"/>
                  <a:gd name="T16" fmla="*/ 1 w 6"/>
                  <a:gd name="T17" fmla="*/ 1 h 6"/>
                  <a:gd name="T18" fmla="*/ 1 w 6"/>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6">
                    <a:moveTo>
                      <a:pt x="4" y="2"/>
                    </a:moveTo>
                    <a:lnTo>
                      <a:pt x="2" y="2"/>
                    </a:lnTo>
                    <a:lnTo>
                      <a:pt x="0" y="6"/>
                    </a:lnTo>
                    <a:lnTo>
                      <a:pt x="2" y="2"/>
                    </a:lnTo>
                    <a:lnTo>
                      <a:pt x="2" y="0"/>
                    </a:lnTo>
                    <a:lnTo>
                      <a:pt x="2" y="2"/>
                    </a:lnTo>
                    <a:lnTo>
                      <a:pt x="4" y="0"/>
                    </a:lnTo>
                    <a:lnTo>
                      <a:pt x="4" y="2"/>
                    </a:lnTo>
                    <a:lnTo>
                      <a:pt x="6" y="2"/>
                    </a:lnTo>
                    <a:lnTo>
                      <a:pt x="4"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37" name="Freeform 255"/>
              <p:cNvSpPr>
                <a:spLocks/>
              </p:cNvSpPr>
              <p:nvPr/>
            </p:nvSpPr>
            <p:spPr bwMode="auto">
              <a:xfrm>
                <a:off x="4407" y="2315"/>
                <a:ext cx="150" cy="118"/>
              </a:xfrm>
              <a:custGeom>
                <a:avLst/>
                <a:gdLst>
                  <a:gd name="T0" fmla="*/ 0 w 320"/>
                  <a:gd name="T1" fmla="*/ 0 h 229"/>
                  <a:gd name="T2" fmla="*/ 0 w 320"/>
                  <a:gd name="T3" fmla="*/ 1 h 229"/>
                  <a:gd name="T4" fmla="*/ 0 w 320"/>
                  <a:gd name="T5" fmla="*/ 1 h 229"/>
                  <a:gd name="T6" fmla="*/ 0 w 320"/>
                  <a:gd name="T7" fmla="*/ 1 h 229"/>
                  <a:gd name="T8" fmla="*/ 0 w 320"/>
                  <a:gd name="T9" fmla="*/ 1 h 229"/>
                  <a:gd name="T10" fmla="*/ 0 w 320"/>
                  <a:gd name="T11" fmla="*/ 1 h 229"/>
                  <a:gd name="T12" fmla="*/ 0 w 320"/>
                  <a:gd name="T13" fmla="*/ 1 h 229"/>
                  <a:gd name="T14" fmla="*/ 0 w 320"/>
                  <a:gd name="T15" fmla="*/ 1 h 229"/>
                  <a:gd name="T16" fmla="*/ 0 w 320"/>
                  <a:gd name="T17" fmla="*/ 1 h 229"/>
                  <a:gd name="T18" fmla="*/ 0 w 320"/>
                  <a:gd name="T19" fmla="*/ 1 h 229"/>
                  <a:gd name="T20" fmla="*/ 0 w 320"/>
                  <a:gd name="T21" fmla="*/ 1 h 229"/>
                  <a:gd name="T22" fmla="*/ 0 w 320"/>
                  <a:gd name="T23" fmla="*/ 1 h 229"/>
                  <a:gd name="T24" fmla="*/ 0 w 320"/>
                  <a:gd name="T25" fmla="*/ 1 h 229"/>
                  <a:gd name="T26" fmla="*/ 0 w 320"/>
                  <a:gd name="T27" fmla="*/ 1 h 229"/>
                  <a:gd name="T28" fmla="*/ 0 w 320"/>
                  <a:gd name="T29" fmla="*/ 1 h 229"/>
                  <a:gd name="T30" fmla="*/ 0 w 320"/>
                  <a:gd name="T31" fmla="*/ 1 h 229"/>
                  <a:gd name="T32" fmla="*/ 0 w 320"/>
                  <a:gd name="T33" fmla="*/ 1 h 229"/>
                  <a:gd name="T34" fmla="*/ 0 w 320"/>
                  <a:gd name="T35" fmla="*/ 1 h 229"/>
                  <a:gd name="T36" fmla="*/ 0 w 320"/>
                  <a:gd name="T37" fmla="*/ 1 h 229"/>
                  <a:gd name="T38" fmla="*/ 0 w 320"/>
                  <a:gd name="T39" fmla="*/ 1 h 229"/>
                  <a:gd name="T40" fmla="*/ 0 w 320"/>
                  <a:gd name="T41" fmla="*/ 1 h 229"/>
                  <a:gd name="T42" fmla="*/ 0 w 320"/>
                  <a:gd name="T43" fmla="*/ 1 h 229"/>
                  <a:gd name="T44" fmla="*/ 0 w 320"/>
                  <a:gd name="T45" fmla="*/ 1 h 229"/>
                  <a:gd name="T46" fmla="*/ 0 w 320"/>
                  <a:gd name="T47" fmla="*/ 1 h 229"/>
                  <a:gd name="T48" fmla="*/ 0 w 320"/>
                  <a:gd name="T49" fmla="*/ 1 h 229"/>
                  <a:gd name="T50" fmla="*/ 0 w 320"/>
                  <a:gd name="T51" fmla="*/ 1 h 229"/>
                  <a:gd name="T52" fmla="*/ 0 w 320"/>
                  <a:gd name="T53" fmla="*/ 1 h 229"/>
                  <a:gd name="T54" fmla="*/ 0 w 320"/>
                  <a:gd name="T55" fmla="*/ 1 h 229"/>
                  <a:gd name="T56" fmla="*/ 0 w 320"/>
                  <a:gd name="T57" fmla="*/ 1 h 229"/>
                  <a:gd name="T58" fmla="*/ 0 w 320"/>
                  <a:gd name="T59" fmla="*/ 1 h 229"/>
                  <a:gd name="T60" fmla="*/ 0 w 320"/>
                  <a:gd name="T61" fmla="*/ 1 h 229"/>
                  <a:gd name="T62" fmla="*/ 0 w 320"/>
                  <a:gd name="T63" fmla="*/ 1 h 229"/>
                  <a:gd name="T64" fmla="*/ 0 w 320"/>
                  <a:gd name="T65" fmla="*/ 1 h 229"/>
                  <a:gd name="T66" fmla="*/ 0 w 320"/>
                  <a:gd name="T67" fmla="*/ 1 h 229"/>
                  <a:gd name="T68" fmla="*/ 0 w 320"/>
                  <a:gd name="T69" fmla="*/ 1 h 229"/>
                  <a:gd name="T70" fmla="*/ 0 w 320"/>
                  <a:gd name="T71" fmla="*/ 1 h 229"/>
                  <a:gd name="T72" fmla="*/ 0 w 320"/>
                  <a:gd name="T73" fmla="*/ 1 h 229"/>
                  <a:gd name="T74" fmla="*/ 0 w 320"/>
                  <a:gd name="T75" fmla="*/ 1 h 229"/>
                  <a:gd name="T76" fmla="*/ 0 w 320"/>
                  <a:gd name="T77" fmla="*/ 1 h 229"/>
                  <a:gd name="T78" fmla="*/ 0 w 320"/>
                  <a:gd name="T79" fmla="*/ 1 h 229"/>
                  <a:gd name="T80" fmla="*/ 0 w 320"/>
                  <a:gd name="T81" fmla="*/ 1 h 229"/>
                  <a:gd name="T82" fmla="*/ 0 w 320"/>
                  <a:gd name="T83" fmla="*/ 1 h 229"/>
                  <a:gd name="T84" fmla="*/ 0 w 320"/>
                  <a:gd name="T85" fmla="*/ 1 h 229"/>
                  <a:gd name="T86" fmla="*/ 0 w 320"/>
                  <a:gd name="T87" fmla="*/ 1 h 229"/>
                  <a:gd name="T88" fmla="*/ 0 w 320"/>
                  <a:gd name="T89" fmla="*/ 0 h 229"/>
                  <a:gd name="T90" fmla="*/ 0 w 320"/>
                  <a:gd name="T91" fmla="*/ 1 h 229"/>
                  <a:gd name="T92" fmla="*/ 0 w 320"/>
                  <a:gd name="T93" fmla="*/ 0 h 2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20" h="229">
                    <a:moveTo>
                      <a:pt x="240" y="0"/>
                    </a:moveTo>
                    <a:lnTo>
                      <a:pt x="260" y="16"/>
                    </a:lnTo>
                    <a:lnTo>
                      <a:pt x="260" y="39"/>
                    </a:lnTo>
                    <a:lnTo>
                      <a:pt x="275" y="33"/>
                    </a:lnTo>
                    <a:lnTo>
                      <a:pt x="275" y="43"/>
                    </a:lnTo>
                    <a:lnTo>
                      <a:pt x="281" y="45"/>
                    </a:lnTo>
                    <a:lnTo>
                      <a:pt x="320" y="64"/>
                    </a:lnTo>
                    <a:lnTo>
                      <a:pt x="287" y="74"/>
                    </a:lnTo>
                    <a:lnTo>
                      <a:pt x="295" y="93"/>
                    </a:lnTo>
                    <a:lnTo>
                      <a:pt x="271" y="99"/>
                    </a:lnTo>
                    <a:lnTo>
                      <a:pt x="266" y="105"/>
                    </a:lnTo>
                    <a:lnTo>
                      <a:pt x="237" y="101"/>
                    </a:lnTo>
                    <a:lnTo>
                      <a:pt x="207" y="97"/>
                    </a:lnTo>
                    <a:lnTo>
                      <a:pt x="200" y="124"/>
                    </a:lnTo>
                    <a:lnTo>
                      <a:pt x="192" y="152"/>
                    </a:lnTo>
                    <a:lnTo>
                      <a:pt x="184" y="171"/>
                    </a:lnTo>
                    <a:lnTo>
                      <a:pt x="169" y="204"/>
                    </a:lnTo>
                    <a:lnTo>
                      <a:pt x="142" y="214"/>
                    </a:lnTo>
                    <a:lnTo>
                      <a:pt x="97" y="204"/>
                    </a:lnTo>
                    <a:lnTo>
                      <a:pt x="85" y="219"/>
                    </a:lnTo>
                    <a:lnTo>
                      <a:pt x="41" y="229"/>
                    </a:lnTo>
                    <a:lnTo>
                      <a:pt x="8" y="210"/>
                    </a:lnTo>
                    <a:lnTo>
                      <a:pt x="0" y="185"/>
                    </a:lnTo>
                    <a:lnTo>
                      <a:pt x="2" y="188"/>
                    </a:lnTo>
                    <a:lnTo>
                      <a:pt x="29" y="202"/>
                    </a:lnTo>
                    <a:lnTo>
                      <a:pt x="54" y="212"/>
                    </a:lnTo>
                    <a:lnTo>
                      <a:pt x="49" y="210"/>
                    </a:lnTo>
                    <a:lnTo>
                      <a:pt x="54" y="202"/>
                    </a:lnTo>
                    <a:lnTo>
                      <a:pt x="56" y="183"/>
                    </a:lnTo>
                    <a:lnTo>
                      <a:pt x="58" y="175"/>
                    </a:lnTo>
                    <a:lnTo>
                      <a:pt x="60" y="161"/>
                    </a:lnTo>
                    <a:lnTo>
                      <a:pt x="83" y="153"/>
                    </a:lnTo>
                    <a:lnTo>
                      <a:pt x="107" y="146"/>
                    </a:lnTo>
                    <a:lnTo>
                      <a:pt x="128" y="119"/>
                    </a:lnTo>
                    <a:lnTo>
                      <a:pt x="147" y="90"/>
                    </a:lnTo>
                    <a:lnTo>
                      <a:pt x="165" y="111"/>
                    </a:lnTo>
                    <a:lnTo>
                      <a:pt x="173" y="95"/>
                    </a:lnTo>
                    <a:lnTo>
                      <a:pt x="178" y="78"/>
                    </a:lnTo>
                    <a:lnTo>
                      <a:pt x="186" y="99"/>
                    </a:lnTo>
                    <a:lnTo>
                      <a:pt x="186" y="82"/>
                    </a:lnTo>
                    <a:lnTo>
                      <a:pt x="194" y="74"/>
                    </a:lnTo>
                    <a:lnTo>
                      <a:pt x="190" y="62"/>
                    </a:lnTo>
                    <a:lnTo>
                      <a:pt x="198" y="53"/>
                    </a:lnTo>
                    <a:lnTo>
                      <a:pt x="213" y="27"/>
                    </a:lnTo>
                    <a:lnTo>
                      <a:pt x="231" y="0"/>
                    </a:lnTo>
                    <a:lnTo>
                      <a:pt x="233" y="10"/>
                    </a:lnTo>
                    <a:lnTo>
                      <a:pt x="24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38" name="Freeform 256"/>
              <p:cNvSpPr>
                <a:spLocks/>
              </p:cNvSpPr>
              <p:nvPr/>
            </p:nvSpPr>
            <p:spPr bwMode="auto">
              <a:xfrm>
                <a:off x="4254" y="2322"/>
                <a:ext cx="68" cy="102"/>
              </a:xfrm>
              <a:custGeom>
                <a:avLst/>
                <a:gdLst>
                  <a:gd name="T0" fmla="*/ 0 w 148"/>
                  <a:gd name="T1" fmla="*/ 1 h 198"/>
                  <a:gd name="T2" fmla="*/ 0 w 148"/>
                  <a:gd name="T3" fmla="*/ 1 h 198"/>
                  <a:gd name="T4" fmla="*/ 0 w 148"/>
                  <a:gd name="T5" fmla="*/ 1 h 198"/>
                  <a:gd name="T6" fmla="*/ 0 w 148"/>
                  <a:gd name="T7" fmla="*/ 1 h 198"/>
                  <a:gd name="T8" fmla="*/ 0 w 148"/>
                  <a:gd name="T9" fmla="*/ 1 h 198"/>
                  <a:gd name="T10" fmla="*/ 0 w 148"/>
                  <a:gd name="T11" fmla="*/ 1 h 198"/>
                  <a:gd name="T12" fmla="*/ 0 w 148"/>
                  <a:gd name="T13" fmla="*/ 0 h 198"/>
                  <a:gd name="T14" fmla="*/ 0 w 148"/>
                  <a:gd name="T15" fmla="*/ 1 h 198"/>
                  <a:gd name="T16" fmla="*/ 0 w 148"/>
                  <a:gd name="T17" fmla="*/ 1 h 198"/>
                  <a:gd name="T18" fmla="*/ 0 w 148"/>
                  <a:gd name="T19" fmla="*/ 1 h 198"/>
                  <a:gd name="T20" fmla="*/ 0 w 148"/>
                  <a:gd name="T21" fmla="*/ 1 h 198"/>
                  <a:gd name="T22" fmla="*/ 0 w 148"/>
                  <a:gd name="T23" fmla="*/ 1 h 198"/>
                  <a:gd name="T24" fmla="*/ 0 w 148"/>
                  <a:gd name="T25" fmla="*/ 1 h 198"/>
                  <a:gd name="T26" fmla="*/ 0 w 148"/>
                  <a:gd name="T27" fmla="*/ 1 h 198"/>
                  <a:gd name="T28" fmla="*/ 0 w 148"/>
                  <a:gd name="T29" fmla="*/ 1 h 198"/>
                  <a:gd name="T30" fmla="*/ 0 w 148"/>
                  <a:gd name="T31" fmla="*/ 1 h 198"/>
                  <a:gd name="T32" fmla="*/ 0 w 148"/>
                  <a:gd name="T33" fmla="*/ 1 h 198"/>
                  <a:gd name="T34" fmla="*/ 0 w 148"/>
                  <a:gd name="T35" fmla="*/ 1 h 198"/>
                  <a:gd name="T36" fmla="*/ 0 w 148"/>
                  <a:gd name="T37" fmla="*/ 1 h 1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8" h="198">
                    <a:moveTo>
                      <a:pt x="124" y="198"/>
                    </a:moveTo>
                    <a:lnTo>
                      <a:pt x="86" y="169"/>
                    </a:lnTo>
                    <a:lnTo>
                      <a:pt x="45" y="139"/>
                    </a:lnTo>
                    <a:lnTo>
                      <a:pt x="28" y="97"/>
                    </a:lnTo>
                    <a:lnTo>
                      <a:pt x="14" y="52"/>
                    </a:lnTo>
                    <a:lnTo>
                      <a:pt x="0" y="6"/>
                    </a:lnTo>
                    <a:lnTo>
                      <a:pt x="2" y="0"/>
                    </a:lnTo>
                    <a:lnTo>
                      <a:pt x="29" y="13"/>
                    </a:lnTo>
                    <a:lnTo>
                      <a:pt x="31" y="29"/>
                    </a:lnTo>
                    <a:lnTo>
                      <a:pt x="55" y="29"/>
                    </a:lnTo>
                    <a:lnTo>
                      <a:pt x="68" y="13"/>
                    </a:lnTo>
                    <a:lnTo>
                      <a:pt x="90" y="35"/>
                    </a:lnTo>
                    <a:lnTo>
                      <a:pt x="109" y="56"/>
                    </a:lnTo>
                    <a:lnTo>
                      <a:pt x="113" y="93"/>
                    </a:lnTo>
                    <a:lnTo>
                      <a:pt x="117" y="130"/>
                    </a:lnTo>
                    <a:lnTo>
                      <a:pt x="132" y="163"/>
                    </a:lnTo>
                    <a:lnTo>
                      <a:pt x="148" y="196"/>
                    </a:lnTo>
                    <a:lnTo>
                      <a:pt x="136" y="190"/>
                    </a:lnTo>
                    <a:lnTo>
                      <a:pt x="124" y="19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39" name="Freeform 257"/>
              <p:cNvSpPr>
                <a:spLocks/>
              </p:cNvSpPr>
              <p:nvPr/>
            </p:nvSpPr>
            <p:spPr bwMode="auto">
              <a:xfrm>
                <a:off x="4796" y="2299"/>
                <a:ext cx="2" cy="8"/>
              </a:xfrm>
              <a:custGeom>
                <a:avLst/>
                <a:gdLst>
                  <a:gd name="T0" fmla="*/ 0 w 6"/>
                  <a:gd name="T1" fmla="*/ 1 h 16"/>
                  <a:gd name="T2" fmla="*/ 0 w 6"/>
                  <a:gd name="T3" fmla="*/ 1 h 16"/>
                  <a:gd name="T4" fmla="*/ 0 w 6"/>
                  <a:gd name="T5" fmla="*/ 1 h 16"/>
                  <a:gd name="T6" fmla="*/ 0 w 6"/>
                  <a:gd name="T7" fmla="*/ 1 h 16"/>
                  <a:gd name="T8" fmla="*/ 0 w 6"/>
                  <a:gd name="T9" fmla="*/ 1 h 16"/>
                  <a:gd name="T10" fmla="*/ 0 w 6"/>
                  <a:gd name="T11" fmla="*/ 0 h 16"/>
                  <a:gd name="T12" fmla="*/ 0 w 6"/>
                  <a:gd name="T13" fmla="*/ 1 h 16"/>
                  <a:gd name="T14" fmla="*/ 0 w 6"/>
                  <a:gd name="T15" fmla="*/ 1 h 16"/>
                  <a:gd name="T16" fmla="*/ 0 w 6"/>
                  <a:gd name="T17" fmla="*/ 1 h 16"/>
                  <a:gd name="T18" fmla="*/ 0 w 6"/>
                  <a:gd name="T19" fmla="*/ 1 h 16"/>
                  <a:gd name="T20" fmla="*/ 0 w 6"/>
                  <a:gd name="T21" fmla="*/ 1 h 16"/>
                  <a:gd name="T22" fmla="*/ 0 w 6"/>
                  <a:gd name="T23" fmla="*/ 1 h 16"/>
                  <a:gd name="T24" fmla="*/ 0 w 6"/>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16">
                    <a:moveTo>
                      <a:pt x="2" y="10"/>
                    </a:moveTo>
                    <a:lnTo>
                      <a:pt x="2" y="8"/>
                    </a:lnTo>
                    <a:lnTo>
                      <a:pt x="2" y="6"/>
                    </a:lnTo>
                    <a:lnTo>
                      <a:pt x="4" y="4"/>
                    </a:lnTo>
                    <a:lnTo>
                      <a:pt x="6" y="4"/>
                    </a:lnTo>
                    <a:lnTo>
                      <a:pt x="4" y="0"/>
                    </a:lnTo>
                    <a:lnTo>
                      <a:pt x="6" y="4"/>
                    </a:lnTo>
                    <a:lnTo>
                      <a:pt x="6" y="10"/>
                    </a:lnTo>
                    <a:lnTo>
                      <a:pt x="4" y="14"/>
                    </a:lnTo>
                    <a:lnTo>
                      <a:pt x="4" y="16"/>
                    </a:lnTo>
                    <a:lnTo>
                      <a:pt x="2" y="14"/>
                    </a:lnTo>
                    <a:lnTo>
                      <a:pt x="0" y="12"/>
                    </a:lnTo>
                    <a:lnTo>
                      <a:pt x="2" y="1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40" name="Freeform 258"/>
              <p:cNvSpPr>
                <a:spLocks/>
              </p:cNvSpPr>
              <p:nvPr/>
            </p:nvSpPr>
            <p:spPr bwMode="auto">
              <a:xfrm>
                <a:off x="4794" y="2309"/>
                <a:ext cx="2" cy="1"/>
              </a:xfrm>
              <a:custGeom>
                <a:avLst/>
                <a:gdLst>
                  <a:gd name="T0" fmla="*/ 1 w 4"/>
                  <a:gd name="T1" fmla="*/ 1 h 2"/>
                  <a:gd name="T2" fmla="*/ 0 w 4"/>
                  <a:gd name="T3" fmla="*/ 0 h 2"/>
                  <a:gd name="T4" fmla="*/ 0 w 4"/>
                  <a:gd name="T5" fmla="*/ 1 h 2"/>
                  <a:gd name="T6" fmla="*/ 1 w 4"/>
                  <a:gd name="T7" fmla="*/ 1 h 2"/>
                  <a:gd name="T8" fmla="*/ 1 w 4"/>
                  <a:gd name="T9" fmla="*/ 0 h 2"/>
                  <a:gd name="T10" fmla="*/ 1 w 4"/>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2" y="2"/>
                    </a:moveTo>
                    <a:lnTo>
                      <a:pt x="0" y="0"/>
                    </a:lnTo>
                    <a:lnTo>
                      <a:pt x="0" y="2"/>
                    </a:lnTo>
                    <a:lnTo>
                      <a:pt x="4" y="2"/>
                    </a:lnTo>
                    <a:lnTo>
                      <a:pt x="4" y="0"/>
                    </a:lnTo>
                    <a:lnTo>
                      <a:pt x="2"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41" name="Freeform 259"/>
              <p:cNvSpPr>
                <a:spLocks/>
              </p:cNvSpPr>
              <p:nvPr/>
            </p:nvSpPr>
            <p:spPr bwMode="auto">
              <a:xfrm>
                <a:off x="4796" y="2307"/>
                <a:ext cx="1" cy="2"/>
              </a:xfrm>
              <a:custGeom>
                <a:avLst/>
                <a:gdLst>
                  <a:gd name="T0" fmla="*/ 1 w 2"/>
                  <a:gd name="T1" fmla="*/ 0 h 2"/>
                  <a:gd name="T2" fmla="*/ 0 w 2"/>
                  <a:gd name="T3" fmla="*/ 0 h 2"/>
                  <a:gd name="T4" fmla="*/ 1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2" y="0"/>
                    </a:moveTo>
                    <a:lnTo>
                      <a:pt x="0" y="0"/>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42" name="Freeform 260"/>
              <p:cNvSpPr>
                <a:spLocks/>
              </p:cNvSpPr>
              <p:nvPr/>
            </p:nvSpPr>
            <p:spPr bwMode="auto">
              <a:xfrm>
                <a:off x="4792" y="2315"/>
                <a:ext cx="1" cy="2"/>
              </a:xfrm>
              <a:custGeom>
                <a:avLst/>
                <a:gdLst>
                  <a:gd name="T0" fmla="*/ 1 w 2"/>
                  <a:gd name="T1" fmla="*/ 0 h 2"/>
                  <a:gd name="T2" fmla="*/ 0 w 2"/>
                  <a:gd name="T3" fmla="*/ 2 h 2"/>
                  <a:gd name="T4" fmla="*/ 0 w 2"/>
                  <a:gd name="T5" fmla="*/ 0 h 2"/>
                  <a:gd name="T6" fmla="*/ 1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2"/>
                    </a:lnTo>
                    <a:lnTo>
                      <a:pt x="0" y="0"/>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43" name="Freeform 261"/>
              <p:cNvSpPr>
                <a:spLocks/>
              </p:cNvSpPr>
              <p:nvPr/>
            </p:nvSpPr>
            <p:spPr bwMode="auto">
              <a:xfrm>
                <a:off x="4793" y="2313"/>
                <a:ext cx="1" cy="2"/>
              </a:xfrm>
              <a:custGeom>
                <a:avLst/>
                <a:gdLst>
                  <a:gd name="T0" fmla="*/ 0 w 1"/>
                  <a:gd name="T1" fmla="*/ 1 h 4"/>
                  <a:gd name="T2" fmla="*/ 0 w 1"/>
                  <a:gd name="T3" fmla="*/ 0 h 4"/>
                  <a:gd name="T4" fmla="*/ 0 w 1"/>
                  <a:gd name="T5" fmla="*/ 1 h 4"/>
                  <a:gd name="T6" fmla="*/ 0 w 1"/>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2"/>
                    </a:moveTo>
                    <a:lnTo>
                      <a:pt x="0" y="0"/>
                    </a:lnTo>
                    <a:lnTo>
                      <a:pt x="0" y="4"/>
                    </a:lnTo>
                    <a:lnTo>
                      <a:pt x="0"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44" name="Freeform 262"/>
              <p:cNvSpPr>
                <a:spLocks/>
              </p:cNvSpPr>
              <p:nvPr/>
            </p:nvSpPr>
            <p:spPr bwMode="auto">
              <a:xfrm>
                <a:off x="4896" y="2502"/>
                <a:ext cx="156" cy="154"/>
              </a:xfrm>
              <a:custGeom>
                <a:avLst/>
                <a:gdLst>
                  <a:gd name="T0" fmla="*/ 0 w 328"/>
                  <a:gd name="T1" fmla="*/ 1 h 304"/>
                  <a:gd name="T2" fmla="*/ 0 w 328"/>
                  <a:gd name="T3" fmla="*/ 1 h 304"/>
                  <a:gd name="T4" fmla="*/ 0 w 328"/>
                  <a:gd name="T5" fmla="*/ 1 h 304"/>
                  <a:gd name="T6" fmla="*/ 0 w 328"/>
                  <a:gd name="T7" fmla="*/ 1 h 304"/>
                  <a:gd name="T8" fmla="*/ 0 w 328"/>
                  <a:gd name="T9" fmla="*/ 1 h 304"/>
                  <a:gd name="T10" fmla="*/ 0 w 328"/>
                  <a:gd name="T11" fmla="*/ 1 h 304"/>
                  <a:gd name="T12" fmla="*/ 0 w 328"/>
                  <a:gd name="T13" fmla="*/ 1 h 304"/>
                  <a:gd name="T14" fmla="*/ 0 w 328"/>
                  <a:gd name="T15" fmla="*/ 1 h 304"/>
                  <a:gd name="T16" fmla="*/ 0 w 328"/>
                  <a:gd name="T17" fmla="*/ 1 h 304"/>
                  <a:gd name="T18" fmla="*/ 0 w 328"/>
                  <a:gd name="T19" fmla="*/ 1 h 304"/>
                  <a:gd name="T20" fmla="*/ 0 w 328"/>
                  <a:gd name="T21" fmla="*/ 1 h 304"/>
                  <a:gd name="T22" fmla="*/ 0 w 328"/>
                  <a:gd name="T23" fmla="*/ 1 h 304"/>
                  <a:gd name="T24" fmla="*/ 0 w 328"/>
                  <a:gd name="T25" fmla="*/ 1 h 304"/>
                  <a:gd name="T26" fmla="*/ 0 w 328"/>
                  <a:gd name="T27" fmla="*/ 1 h 304"/>
                  <a:gd name="T28" fmla="*/ 0 w 328"/>
                  <a:gd name="T29" fmla="*/ 1 h 304"/>
                  <a:gd name="T30" fmla="*/ 0 w 328"/>
                  <a:gd name="T31" fmla="*/ 1 h 304"/>
                  <a:gd name="T32" fmla="*/ 0 w 328"/>
                  <a:gd name="T33" fmla="*/ 1 h 304"/>
                  <a:gd name="T34" fmla="*/ 0 w 328"/>
                  <a:gd name="T35" fmla="*/ 1 h 304"/>
                  <a:gd name="T36" fmla="*/ 0 w 328"/>
                  <a:gd name="T37" fmla="*/ 1 h 304"/>
                  <a:gd name="T38" fmla="*/ 0 w 328"/>
                  <a:gd name="T39" fmla="*/ 1 h 304"/>
                  <a:gd name="T40" fmla="*/ 0 w 328"/>
                  <a:gd name="T41" fmla="*/ 1 h 304"/>
                  <a:gd name="T42" fmla="*/ 0 w 328"/>
                  <a:gd name="T43" fmla="*/ 1 h 304"/>
                  <a:gd name="T44" fmla="*/ 0 w 328"/>
                  <a:gd name="T45" fmla="*/ 1 h 304"/>
                  <a:gd name="T46" fmla="*/ 0 w 328"/>
                  <a:gd name="T47" fmla="*/ 1 h 304"/>
                  <a:gd name="T48" fmla="*/ 0 w 328"/>
                  <a:gd name="T49" fmla="*/ 1 h 304"/>
                  <a:gd name="T50" fmla="*/ 0 w 328"/>
                  <a:gd name="T51" fmla="*/ 1 h 304"/>
                  <a:gd name="T52" fmla="*/ 0 w 328"/>
                  <a:gd name="T53" fmla="*/ 1 h 304"/>
                  <a:gd name="T54" fmla="*/ 0 w 328"/>
                  <a:gd name="T55" fmla="*/ 1 h 304"/>
                  <a:gd name="T56" fmla="*/ 0 w 328"/>
                  <a:gd name="T57" fmla="*/ 0 h 304"/>
                  <a:gd name="T58" fmla="*/ 0 w 328"/>
                  <a:gd name="T59" fmla="*/ 1 h 304"/>
                  <a:gd name="T60" fmla="*/ 0 w 328"/>
                  <a:gd name="T61" fmla="*/ 1 h 304"/>
                  <a:gd name="T62" fmla="*/ 0 w 328"/>
                  <a:gd name="T63" fmla="*/ 1 h 304"/>
                  <a:gd name="T64" fmla="*/ 0 w 328"/>
                  <a:gd name="T65" fmla="*/ 1 h 304"/>
                  <a:gd name="T66" fmla="*/ 0 w 328"/>
                  <a:gd name="T67" fmla="*/ 1 h 304"/>
                  <a:gd name="T68" fmla="*/ 0 w 328"/>
                  <a:gd name="T69" fmla="*/ 1 h 304"/>
                  <a:gd name="T70" fmla="*/ 0 w 328"/>
                  <a:gd name="T71" fmla="*/ 1 h 304"/>
                  <a:gd name="T72" fmla="*/ 0 w 328"/>
                  <a:gd name="T73" fmla="*/ 1 h 304"/>
                  <a:gd name="T74" fmla="*/ 0 w 328"/>
                  <a:gd name="T75" fmla="*/ 1 h 304"/>
                  <a:gd name="T76" fmla="*/ 0 w 328"/>
                  <a:gd name="T77" fmla="*/ 1 h 304"/>
                  <a:gd name="T78" fmla="*/ 0 w 328"/>
                  <a:gd name="T79" fmla="*/ 1 h 304"/>
                  <a:gd name="T80" fmla="*/ 0 w 328"/>
                  <a:gd name="T81" fmla="*/ 1 h 304"/>
                  <a:gd name="T82" fmla="*/ 0 w 328"/>
                  <a:gd name="T83" fmla="*/ 1 h 304"/>
                  <a:gd name="T84" fmla="*/ 0 w 328"/>
                  <a:gd name="T85" fmla="*/ 1 h 304"/>
                  <a:gd name="T86" fmla="*/ 0 w 328"/>
                  <a:gd name="T87" fmla="*/ 1 h 304"/>
                  <a:gd name="T88" fmla="*/ 0 w 328"/>
                  <a:gd name="T89" fmla="*/ 1 h 304"/>
                  <a:gd name="T90" fmla="*/ 0 w 328"/>
                  <a:gd name="T91" fmla="*/ 1 h 304"/>
                  <a:gd name="T92" fmla="*/ 0 w 328"/>
                  <a:gd name="T93" fmla="*/ 1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28" h="304">
                    <a:moveTo>
                      <a:pt x="328" y="291"/>
                    </a:moveTo>
                    <a:lnTo>
                      <a:pt x="314" y="297"/>
                    </a:lnTo>
                    <a:lnTo>
                      <a:pt x="314" y="304"/>
                    </a:lnTo>
                    <a:lnTo>
                      <a:pt x="295" y="300"/>
                    </a:lnTo>
                    <a:lnTo>
                      <a:pt x="264" y="295"/>
                    </a:lnTo>
                    <a:lnTo>
                      <a:pt x="233" y="287"/>
                    </a:lnTo>
                    <a:lnTo>
                      <a:pt x="215" y="267"/>
                    </a:lnTo>
                    <a:lnTo>
                      <a:pt x="198" y="248"/>
                    </a:lnTo>
                    <a:lnTo>
                      <a:pt x="180" y="227"/>
                    </a:lnTo>
                    <a:lnTo>
                      <a:pt x="163" y="203"/>
                    </a:lnTo>
                    <a:lnTo>
                      <a:pt x="120" y="188"/>
                    </a:lnTo>
                    <a:lnTo>
                      <a:pt x="118" y="196"/>
                    </a:lnTo>
                    <a:lnTo>
                      <a:pt x="97" y="190"/>
                    </a:lnTo>
                    <a:lnTo>
                      <a:pt x="99" y="207"/>
                    </a:lnTo>
                    <a:lnTo>
                      <a:pt x="87" y="205"/>
                    </a:lnTo>
                    <a:lnTo>
                      <a:pt x="91" y="215"/>
                    </a:lnTo>
                    <a:lnTo>
                      <a:pt x="45" y="213"/>
                    </a:lnTo>
                    <a:lnTo>
                      <a:pt x="82" y="234"/>
                    </a:lnTo>
                    <a:lnTo>
                      <a:pt x="66" y="250"/>
                    </a:lnTo>
                    <a:lnTo>
                      <a:pt x="33" y="250"/>
                    </a:lnTo>
                    <a:lnTo>
                      <a:pt x="0" y="248"/>
                    </a:lnTo>
                    <a:lnTo>
                      <a:pt x="2" y="217"/>
                    </a:lnTo>
                    <a:lnTo>
                      <a:pt x="6" y="186"/>
                    </a:lnTo>
                    <a:lnTo>
                      <a:pt x="8" y="155"/>
                    </a:lnTo>
                    <a:lnTo>
                      <a:pt x="10" y="124"/>
                    </a:lnTo>
                    <a:lnTo>
                      <a:pt x="14" y="93"/>
                    </a:lnTo>
                    <a:lnTo>
                      <a:pt x="14" y="62"/>
                    </a:lnTo>
                    <a:lnTo>
                      <a:pt x="16" y="31"/>
                    </a:lnTo>
                    <a:lnTo>
                      <a:pt x="16" y="0"/>
                    </a:lnTo>
                    <a:lnTo>
                      <a:pt x="49" y="13"/>
                    </a:lnTo>
                    <a:lnTo>
                      <a:pt x="80" y="29"/>
                    </a:lnTo>
                    <a:lnTo>
                      <a:pt x="113" y="43"/>
                    </a:lnTo>
                    <a:lnTo>
                      <a:pt x="146" y="58"/>
                    </a:lnTo>
                    <a:lnTo>
                      <a:pt x="175" y="95"/>
                    </a:lnTo>
                    <a:lnTo>
                      <a:pt x="175" y="110"/>
                    </a:lnTo>
                    <a:lnTo>
                      <a:pt x="204" y="124"/>
                    </a:lnTo>
                    <a:lnTo>
                      <a:pt x="233" y="136"/>
                    </a:lnTo>
                    <a:lnTo>
                      <a:pt x="237" y="157"/>
                    </a:lnTo>
                    <a:lnTo>
                      <a:pt x="208" y="161"/>
                    </a:lnTo>
                    <a:lnTo>
                      <a:pt x="223" y="194"/>
                    </a:lnTo>
                    <a:lnTo>
                      <a:pt x="244" y="215"/>
                    </a:lnTo>
                    <a:lnTo>
                      <a:pt x="260" y="248"/>
                    </a:lnTo>
                    <a:lnTo>
                      <a:pt x="279" y="250"/>
                    </a:lnTo>
                    <a:lnTo>
                      <a:pt x="279" y="264"/>
                    </a:lnTo>
                    <a:lnTo>
                      <a:pt x="297" y="273"/>
                    </a:lnTo>
                    <a:lnTo>
                      <a:pt x="293" y="281"/>
                    </a:lnTo>
                    <a:lnTo>
                      <a:pt x="328" y="29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45" name="Freeform 263"/>
              <p:cNvSpPr>
                <a:spLocks/>
              </p:cNvSpPr>
              <p:nvPr/>
            </p:nvSpPr>
            <p:spPr bwMode="auto">
              <a:xfrm>
                <a:off x="5019" y="2534"/>
                <a:ext cx="65" cy="39"/>
              </a:xfrm>
              <a:custGeom>
                <a:avLst/>
                <a:gdLst>
                  <a:gd name="T0" fmla="*/ 0 w 140"/>
                  <a:gd name="T1" fmla="*/ 1 h 75"/>
                  <a:gd name="T2" fmla="*/ 0 w 140"/>
                  <a:gd name="T3" fmla="*/ 1 h 75"/>
                  <a:gd name="T4" fmla="*/ 0 w 140"/>
                  <a:gd name="T5" fmla="*/ 1 h 75"/>
                  <a:gd name="T6" fmla="*/ 0 w 140"/>
                  <a:gd name="T7" fmla="*/ 1 h 75"/>
                  <a:gd name="T8" fmla="*/ 0 w 140"/>
                  <a:gd name="T9" fmla="*/ 1 h 75"/>
                  <a:gd name="T10" fmla="*/ 0 w 140"/>
                  <a:gd name="T11" fmla="*/ 1 h 75"/>
                  <a:gd name="T12" fmla="*/ 0 w 140"/>
                  <a:gd name="T13" fmla="*/ 1 h 75"/>
                  <a:gd name="T14" fmla="*/ 0 w 140"/>
                  <a:gd name="T15" fmla="*/ 1 h 75"/>
                  <a:gd name="T16" fmla="*/ 0 w 140"/>
                  <a:gd name="T17" fmla="*/ 1 h 75"/>
                  <a:gd name="T18" fmla="*/ 0 w 140"/>
                  <a:gd name="T19" fmla="*/ 1 h 75"/>
                  <a:gd name="T20" fmla="*/ 0 w 140"/>
                  <a:gd name="T21" fmla="*/ 1 h 75"/>
                  <a:gd name="T22" fmla="*/ 0 w 140"/>
                  <a:gd name="T23" fmla="*/ 1 h 75"/>
                  <a:gd name="T24" fmla="*/ 0 w 140"/>
                  <a:gd name="T25" fmla="*/ 1 h 75"/>
                  <a:gd name="T26" fmla="*/ 0 w 140"/>
                  <a:gd name="T27" fmla="*/ 1 h 75"/>
                  <a:gd name="T28" fmla="*/ 0 w 140"/>
                  <a:gd name="T29" fmla="*/ 1 h 75"/>
                  <a:gd name="T30" fmla="*/ 0 w 140"/>
                  <a:gd name="T31" fmla="*/ 0 h 75"/>
                  <a:gd name="T32" fmla="*/ 0 w 140"/>
                  <a:gd name="T33" fmla="*/ 1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75">
                    <a:moveTo>
                      <a:pt x="140" y="2"/>
                    </a:moveTo>
                    <a:lnTo>
                      <a:pt x="130" y="27"/>
                    </a:lnTo>
                    <a:lnTo>
                      <a:pt x="122" y="33"/>
                    </a:lnTo>
                    <a:lnTo>
                      <a:pt x="124" y="44"/>
                    </a:lnTo>
                    <a:lnTo>
                      <a:pt x="101" y="56"/>
                    </a:lnTo>
                    <a:lnTo>
                      <a:pt x="56" y="75"/>
                    </a:lnTo>
                    <a:lnTo>
                      <a:pt x="29" y="70"/>
                    </a:lnTo>
                    <a:lnTo>
                      <a:pt x="8" y="58"/>
                    </a:lnTo>
                    <a:lnTo>
                      <a:pt x="0" y="46"/>
                    </a:lnTo>
                    <a:lnTo>
                      <a:pt x="46" y="48"/>
                    </a:lnTo>
                    <a:lnTo>
                      <a:pt x="58" y="29"/>
                    </a:lnTo>
                    <a:lnTo>
                      <a:pt x="58" y="39"/>
                    </a:lnTo>
                    <a:lnTo>
                      <a:pt x="76" y="48"/>
                    </a:lnTo>
                    <a:lnTo>
                      <a:pt x="109" y="25"/>
                    </a:lnTo>
                    <a:lnTo>
                      <a:pt x="109" y="2"/>
                    </a:lnTo>
                    <a:lnTo>
                      <a:pt x="126" y="0"/>
                    </a:lnTo>
                    <a:lnTo>
                      <a:pt x="140"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46" name="Freeform 264"/>
              <p:cNvSpPr>
                <a:spLocks/>
              </p:cNvSpPr>
              <p:nvPr/>
            </p:nvSpPr>
            <p:spPr bwMode="auto">
              <a:xfrm>
                <a:off x="5119" y="2555"/>
                <a:ext cx="19" cy="29"/>
              </a:xfrm>
              <a:custGeom>
                <a:avLst/>
                <a:gdLst>
                  <a:gd name="T0" fmla="*/ 0 w 39"/>
                  <a:gd name="T1" fmla="*/ 1 h 56"/>
                  <a:gd name="T2" fmla="*/ 0 w 39"/>
                  <a:gd name="T3" fmla="*/ 1 h 56"/>
                  <a:gd name="T4" fmla="*/ 0 w 39"/>
                  <a:gd name="T5" fmla="*/ 1 h 56"/>
                  <a:gd name="T6" fmla="*/ 0 w 39"/>
                  <a:gd name="T7" fmla="*/ 0 h 56"/>
                  <a:gd name="T8" fmla="*/ 0 w 39"/>
                  <a:gd name="T9" fmla="*/ 1 h 56"/>
                  <a:gd name="T10" fmla="*/ 0 w 39"/>
                  <a:gd name="T11" fmla="*/ 1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56">
                    <a:moveTo>
                      <a:pt x="39" y="50"/>
                    </a:moveTo>
                    <a:lnTo>
                      <a:pt x="29" y="56"/>
                    </a:lnTo>
                    <a:lnTo>
                      <a:pt x="8" y="31"/>
                    </a:lnTo>
                    <a:lnTo>
                      <a:pt x="0" y="0"/>
                    </a:lnTo>
                    <a:lnTo>
                      <a:pt x="20" y="25"/>
                    </a:lnTo>
                    <a:lnTo>
                      <a:pt x="39" y="5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47" name="Freeform 265"/>
              <p:cNvSpPr>
                <a:spLocks/>
              </p:cNvSpPr>
              <p:nvPr/>
            </p:nvSpPr>
            <p:spPr bwMode="auto">
              <a:xfrm>
                <a:off x="5061" y="2503"/>
                <a:ext cx="34" cy="40"/>
              </a:xfrm>
              <a:custGeom>
                <a:avLst/>
                <a:gdLst>
                  <a:gd name="T0" fmla="*/ 0 w 74"/>
                  <a:gd name="T1" fmla="*/ 1 h 77"/>
                  <a:gd name="T2" fmla="*/ 0 w 74"/>
                  <a:gd name="T3" fmla="*/ 1 h 77"/>
                  <a:gd name="T4" fmla="*/ 0 w 74"/>
                  <a:gd name="T5" fmla="*/ 1 h 77"/>
                  <a:gd name="T6" fmla="*/ 0 w 74"/>
                  <a:gd name="T7" fmla="*/ 1 h 77"/>
                  <a:gd name="T8" fmla="*/ 0 w 74"/>
                  <a:gd name="T9" fmla="*/ 0 h 77"/>
                  <a:gd name="T10" fmla="*/ 0 w 74"/>
                  <a:gd name="T11" fmla="*/ 0 h 77"/>
                  <a:gd name="T12" fmla="*/ 0 w 74"/>
                  <a:gd name="T13" fmla="*/ 1 h 77"/>
                  <a:gd name="T14" fmla="*/ 0 w 74"/>
                  <a:gd name="T15" fmla="*/ 1 h 77"/>
                  <a:gd name="T16" fmla="*/ 0 w 74"/>
                  <a:gd name="T17" fmla="*/ 1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77">
                    <a:moveTo>
                      <a:pt x="74" y="64"/>
                    </a:moveTo>
                    <a:lnTo>
                      <a:pt x="64" y="77"/>
                    </a:lnTo>
                    <a:lnTo>
                      <a:pt x="41" y="31"/>
                    </a:lnTo>
                    <a:lnTo>
                      <a:pt x="21" y="15"/>
                    </a:lnTo>
                    <a:lnTo>
                      <a:pt x="0" y="0"/>
                    </a:lnTo>
                    <a:lnTo>
                      <a:pt x="2" y="0"/>
                    </a:lnTo>
                    <a:lnTo>
                      <a:pt x="29" y="19"/>
                    </a:lnTo>
                    <a:lnTo>
                      <a:pt x="56" y="40"/>
                    </a:lnTo>
                    <a:lnTo>
                      <a:pt x="74" y="6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48" name="Freeform 266"/>
              <p:cNvSpPr>
                <a:spLocks/>
              </p:cNvSpPr>
              <p:nvPr/>
            </p:nvSpPr>
            <p:spPr bwMode="auto">
              <a:xfrm>
                <a:off x="5053" y="2642"/>
                <a:ext cx="6" cy="5"/>
              </a:xfrm>
              <a:custGeom>
                <a:avLst/>
                <a:gdLst>
                  <a:gd name="T0" fmla="*/ 0 w 13"/>
                  <a:gd name="T1" fmla="*/ 0 h 12"/>
                  <a:gd name="T2" fmla="*/ 0 w 13"/>
                  <a:gd name="T3" fmla="*/ 0 h 12"/>
                  <a:gd name="T4" fmla="*/ 0 w 13"/>
                  <a:gd name="T5" fmla="*/ 0 h 12"/>
                  <a:gd name="T6" fmla="*/ 0 w 13"/>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2">
                    <a:moveTo>
                      <a:pt x="13" y="6"/>
                    </a:moveTo>
                    <a:lnTo>
                      <a:pt x="4" y="12"/>
                    </a:lnTo>
                    <a:lnTo>
                      <a:pt x="0" y="0"/>
                    </a:lnTo>
                    <a:lnTo>
                      <a:pt x="13"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49" name="Freeform 267"/>
              <p:cNvSpPr>
                <a:spLocks/>
              </p:cNvSpPr>
              <p:nvPr/>
            </p:nvSpPr>
            <p:spPr bwMode="auto">
              <a:xfrm>
                <a:off x="4028" y="1933"/>
                <a:ext cx="79" cy="110"/>
              </a:xfrm>
              <a:custGeom>
                <a:avLst/>
                <a:gdLst>
                  <a:gd name="T0" fmla="*/ 0 w 166"/>
                  <a:gd name="T1" fmla="*/ 1 h 215"/>
                  <a:gd name="T2" fmla="*/ 0 w 166"/>
                  <a:gd name="T3" fmla="*/ 1 h 215"/>
                  <a:gd name="T4" fmla="*/ 0 w 166"/>
                  <a:gd name="T5" fmla="*/ 1 h 215"/>
                  <a:gd name="T6" fmla="*/ 0 w 166"/>
                  <a:gd name="T7" fmla="*/ 1 h 215"/>
                  <a:gd name="T8" fmla="*/ 0 w 166"/>
                  <a:gd name="T9" fmla="*/ 1 h 215"/>
                  <a:gd name="T10" fmla="*/ 0 w 166"/>
                  <a:gd name="T11" fmla="*/ 1 h 215"/>
                  <a:gd name="T12" fmla="*/ 0 w 166"/>
                  <a:gd name="T13" fmla="*/ 1 h 215"/>
                  <a:gd name="T14" fmla="*/ 0 w 166"/>
                  <a:gd name="T15" fmla="*/ 1 h 215"/>
                  <a:gd name="T16" fmla="*/ 0 w 166"/>
                  <a:gd name="T17" fmla="*/ 1 h 215"/>
                  <a:gd name="T18" fmla="*/ 0 w 166"/>
                  <a:gd name="T19" fmla="*/ 1 h 215"/>
                  <a:gd name="T20" fmla="*/ 0 w 166"/>
                  <a:gd name="T21" fmla="*/ 1 h 215"/>
                  <a:gd name="T22" fmla="*/ 0 w 166"/>
                  <a:gd name="T23" fmla="*/ 0 h 215"/>
                  <a:gd name="T24" fmla="*/ 0 w 166"/>
                  <a:gd name="T25" fmla="*/ 1 h 215"/>
                  <a:gd name="T26" fmla="*/ 0 w 166"/>
                  <a:gd name="T27" fmla="*/ 1 h 215"/>
                  <a:gd name="T28" fmla="*/ 0 w 166"/>
                  <a:gd name="T29" fmla="*/ 1 h 215"/>
                  <a:gd name="T30" fmla="*/ 0 w 166"/>
                  <a:gd name="T31" fmla="*/ 1 h 215"/>
                  <a:gd name="T32" fmla="*/ 0 w 166"/>
                  <a:gd name="T33" fmla="*/ 1 h 215"/>
                  <a:gd name="T34" fmla="*/ 0 w 166"/>
                  <a:gd name="T35" fmla="*/ 1 h 215"/>
                  <a:gd name="T36" fmla="*/ 0 w 166"/>
                  <a:gd name="T37" fmla="*/ 1 h 215"/>
                  <a:gd name="T38" fmla="*/ 0 w 166"/>
                  <a:gd name="T39" fmla="*/ 1 h 215"/>
                  <a:gd name="T40" fmla="*/ 0 w 166"/>
                  <a:gd name="T41" fmla="*/ 1 h 215"/>
                  <a:gd name="T42" fmla="*/ 0 w 166"/>
                  <a:gd name="T43" fmla="*/ 1 h 215"/>
                  <a:gd name="T44" fmla="*/ 0 w 166"/>
                  <a:gd name="T45" fmla="*/ 1 h 215"/>
                  <a:gd name="T46" fmla="*/ 0 w 166"/>
                  <a:gd name="T47" fmla="*/ 1 h 215"/>
                  <a:gd name="T48" fmla="*/ 0 w 166"/>
                  <a:gd name="T49" fmla="*/ 1 h 215"/>
                  <a:gd name="T50" fmla="*/ 0 w 166"/>
                  <a:gd name="T51" fmla="*/ 1 h 215"/>
                  <a:gd name="T52" fmla="*/ 0 w 166"/>
                  <a:gd name="T53" fmla="*/ 1 h 215"/>
                  <a:gd name="T54" fmla="*/ 0 w 166"/>
                  <a:gd name="T55" fmla="*/ 1 h 215"/>
                  <a:gd name="T56" fmla="*/ 0 w 166"/>
                  <a:gd name="T57" fmla="*/ 1 h 215"/>
                  <a:gd name="T58" fmla="*/ 0 w 166"/>
                  <a:gd name="T59" fmla="*/ 1 h 215"/>
                  <a:gd name="T60" fmla="*/ 0 w 166"/>
                  <a:gd name="T61" fmla="*/ 1 h 215"/>
                  <a:gd name="T62" fmla="*/ 0 w 166"/>
                  <a:gd name="T63" fmla="*/ 1 h 215"/>
                  <a:gd name="T64" fmla="*/ 0 w 166"/>
                  <a:gd name="T65" fmla="*/ 1 h 215"/>
                  <a:gd name="T66" fmla="*/ 0 w 166"/>
                  <a:gd name="T67" fmla="*/ 1 h 215"/>
                  <a:gd name="T68" fmla="*/ 0 w 166"/>
                  <a:gd name="T69" fmla="*/ 1 h 215"/>
                  <a:gd name="T70" fmla="*/ 0 w 166"/>
                  <a:gd name="T71" fmla="*/ 1 h 215"/>
                  <a:gd name="T72" fmla="*/ 0 w 166"/>
                  <a:gd name="T73" fmla="*/ 1 h 215"/>
                  <a:gd name="T74" fmla="*/ 0 w 166"/>
                  <a:gd name="T75" fmla="*/ 1 h 215"/>
                  <a:gd name="T76" fmla="*/ 0 w 166"/>
                  <a:gd name="T77" fmla="*/ 1 h 215"/>
                  <a:gd name="T78" fmla="*/ 0 w 166"/>
                  <a:gd name="T79" fmla="*/ 1 h 215"/>
                  <a:gd name="T80" fmla="*/ 0 w 166"/>
                  <a:gd name="T81" fmla="*/ 1 h 215"/>
                  <a:gd name="T82" fmla="*/ 0 w 166"/>
                  <a:gd name="T83" fmla="*/ 1 h 215"/>
                  <a:gd name="T84" fmla="*/ 0 w 166"/>
                  <a:gd name="T85" fmla="*/ 1 h 2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6" h="215">
                    <a:moveTo>
                      <a:pt x="60" y="178"/>
                    </a:moveTo>
                    <a:lnTo>
                      <a:pt x="58" y="182"/>
                    </a:lnTo>
                    <a:lnTo>
                      <a:pt x="50" y="172"/>
                    </a:lnTo>
                    <a:lnTo>
                      <a:pt x="50" y="174"/>
                    </a:lnTo>
                    <a:lnTo>
                      <a:pt x="40" y="145"/>
                    </a:lnTo>
                    <a:lnTo>
                      <a:pt x="31" y="116"/>
                    </a:lnTo>
                    <a:lnTo>
                      <a:pt x="27" y="95"/>
                    </a:lnTo>
                    <a:lnTo>
                      <a:pt x="3" y="74"/>
                    </a:lnTo>
                    <a:lnTo>
                      <a:pt x="11" y="58"/>
                    </a:lnTo>
                    <a:lnTo>
                      <a:pt x="25" y="52"/>
                    </a:lnTo>
                    <a:lnTo>
                      <a:pt x="0" y="27"/>
                    </a:lnTo>
                    <a:lnTo>
                      <a:pt x="0" y="0"/>
                    </a:lnTo>
                    <a:lnTo>
                      <a:pt x="21" y="10"/>
                    </a:lnTo>
                    <a:lnTo>
                      <a:pt x="33" y="19"/>
                    </a:lnTo>
                    <a:lnTo>
                      <a:pt x="40" y="13"/>
                    </a:lnTo>
                    <a:lnTo>
                      <a:pt x="54" y="44"/>
                    </a:lnTo>
                    <a:lnTo>
                      <a:pt x="89" y="48"/>
                    </a:lnTo>
                    <a:lnTo>
                      <a:pt x="124" y="52"/>
                    </a:lnTo>
                    <a:lnTo>
                      <a:pt x="141" y="64"/>
                    </a:lnTo>
                    <a:lnTo>
                      <a:pt x="135" y="79"/>
                    </a:lnTo>
                    <a:lnTo>
                      <a:pt x="112" y="97"/>
                    </a:lnTo>
                    <a:lnTo>
                      <a:pt x="118" y="128"/>
                    </a:lnTo>
                    <a:lnTo>
                      <a:pt x="126" y="136"/>
                    </a:lnTo>
                    <a:lnTo>
                      <a:pt x="139" y="106"/>
                    </a:lnTo>
                    <a:lnTo>
                      <a:pt x="153" y="139"/>
                    </a:lnTo>
                    <a:lnTo>
                      <a:pt x="164" y="172"/>
                    </a:lnTo>
                    <a:lnTo>
                      <a:pt x="166" y="196"/>
                    </a:lnTo>
                    <a:lnTo>
                      <a:pt x="157" y="203"/>
                    </a:lnTo>
                    <a:lnTo>
                      <a:pt x="160" y="215"/>
                    </a:lnTo>
                    <a:lnTo>
                      <a:pt x="141" y="178"/>
                    </a:lnTo>
                    <a:lnTo>
                      <a:pt x="122" y="143"/>
                    </a:lnTo>
                    <a:lnTo>
                      <a:pt x="102" y="139"/>
                    </a:lnTo>
                    <a:lnTo>
                      <a:pt x="91" y="116"/>
                    </a:lnTo>
                    <a:lnTo>
                      <a:pt x="58" y="99"/>
                    </a:lnTo>
                    <a:lnTo>
                      <a:pt x="48" y="99"/>
                    </a:lnTo>
                    <a:lnTo>
                      <a:pt x="83" y="120"/>
                    </a:lnTo>
                    <a:lnTo>
                      <a:pt x="93" y="141"/>
                    </a:lnTo>
                    <a:lnTo>
                      <a:pt x="95" y="151"/>
                    </a:lnTo>
                    <a:lnTo>
                      <a:pt x="87" y="180"/>
                    </a:lnTo>
                    <a:lnTo>
                      <a:pt x="81" y="170"/>
                    </a:lnTo>
                    <a:lnTo>
                      <a:pt x="75" y="172"/>
                    </a:lnTo>
                    <a:lnTo>
                      <a:pt x="67" y="178"/>
                    </a:lnTo>
                    <a:lnTo>
                      <a:pt x="60" y="17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50" name="Freeform 268"/>
              <p:cNvSpPr>
                <a:spLocks/>
              </p:cNvSpPr>
              <p:nvPr/>
            </p:nvSpPr>
            <p:spPr bwMode="auto">
              <a:xfrm>
                <a:off x="4033" y="1900"/>
                <a:ext cx="50" cy="29"/>
              </a:xfrm>
              <a:custGeom>
                <a:avLst/>
                <a:gdLst>
                  <a:gd name="T0" fmla="*/ 0 w 107"/>
                  <a:gd name="T1" fmla="*/ 1 h 54"/>
                  <a:gd name="T2" fmla="*/ 0 w 107"/>
                  <a:gd name="T3" fmla="*/ 0 h 54"/>
                  <a:gd name="T4" fmla="*/ 0 w 107"/>
                  <a:gd name="T5" fmla="*/ 1 h 54"/>
                  <a:gd name="T6" fmla="*/ 0 w 107"/>
                  <a:gd name="T7" fmla="*/ 1 h 54"/>
                  <a:gd name="T8" fmla="*/ 0 w 107"/>
                  <a:gd name="T9" fmla="*/ 1 h 54"/>
                  <a:gd name="T10" fmla="*/ 0 w 107"/>
                  <a:gd name="T11" fmla="*/ 1 h 54"/>
                  <a:gd name="T12" fmla="*/ 0 w 107"/>
                  <a:gd name="T13" fmla="*/ 1 h 54"/>
                  <a:gd name="T14" fmla="*/ 0 w 107"/>
                  <a:gd name="T15" fmla="*/ 1 h 54"/>
                  <a:gd name="T16" fmla="*/ 0 w 107"/>
                  <a:gd name="T17" fmla="*/ 1 h 54"/>
                  <a:gd name="T18" fmla="*/ 0 w 107"/>
                  <a:gd name="T19" fmla="*/ 1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54">
                    <a:moveTo>
                      <a:pt x="68" y="6"/>
                    </a:moveTo>
                    <a:lnTo>
                      <a:pt x="22" y="0"/>
                    </a:lnTo>
                    <a:lnTo>
                      <a:pt x="0" y="35"/>
                    </a:lnTo>
                    <a:lnTo>
                      <a:pt x="6" y="50"/>
                    </a:lnTo>
                    <a:lnTo>
                      <a:pt x="45" y="54"/>
                    </a:lnTo>
                    <a:lnTo>
                      <a:pt x="76" y="50"/>
                    </a:lnTo>
                    <a:lnTo>
                      <a:pt x="107" y="48"/>
                    </a:lnTo>
                    <a:lnTo>
                      <a:pt x="95" y="29"/>
                    </a:lnTo>
                    <a:lnTo>
                      <a:pt x="86" y="17"/>
                    </a:lnTo>
                    <a:lnTo>
                      <a:pt x="68"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51" name="Freeform 269"/>
              <p:cNvSpPr>
                <a:spLocks/>
              </p:cNvSpPr>
              <p:nvPr/>
            </p:nvSpPr>
            <p:spPr bwMode="auto">
              <a:xfrm>
                <a:off x="4279" y="2163"/>
                <a:ext cx="82" cy="85"/>
              </a:xfrm>
              <a:custGeom>
                <a:avLst/>
                <a:gdLst>
                  <a:gd name="T0" fmla="*/ 0 w 174"/>
                  <a:gd name="T1" fmla="*/ 1 h 164"/>
                  <a:gd name="T2" fmla="*/ 0 w 174"/>
                  <a:gd name="T3" fmla="*/ 1 h 164"/>
                  <a:gd name="T4" fmla="*/ 0 w 174"/>
                  <a:gd name="T5" fmla="*/ 1 h 164"/>
                  <a:gd name="T6" fmla="*/ 0 w 174"/>
                  <a:gd name="T7" fmla="*/ 1 h 164"/>
                  <a:gd name="T8" fmla="*/ 0 w 174"/>
                  <a:gd name="T9" fmla="*/ 1 h 164"/>
                  <a:gd name="T10" fmla="*/ 0 w 174"/>
                  <a:gd name="T11" fmla="*/ 1 h 164"/>
                  <a:gd name="T12" fmla="*/ 0 w 174"/>
                  <a:gd name="T13" fmla="*/ 1 h 164"/>
                  <a:gd name="T14" fmla="*/ 0 w 174"/>
                  <a:gd name="T15" fmla="*/ 1 h 164"/>
                  <a:gd name="T16" fmla="*/ 0 w 174"/>
                  <a:gd name="T17" fmla="*/ 1 h 164"/>
                  <a:gd name="T18" fmla="*/ 0 w 174"/>
                  <a:gd name="T19" fmla="*/ 1 h 164"/>
                  <a:gd name="T20" fmla="*/ 0 w 174"/>
                  <a:gd name="T21" fmla="*/ 1 h 164"/>
                  <a:gd name="T22" fmla="*/ 0 w 174"/>
                  <a:gd name="T23" fmla="*/ 1 h 164"/>
                  <a:gd name="T24" fmla="*/ 0 w 174"/>
                  <a:gd name="T25" fmla="*/ 1 h 164"/>
                  <a:gd name="T26" fmla="*/ 0 w 174"/>
                  <a:gd name="T27" fmla="*/ 1 h 164"/>
                  <a:gd name="T28" fmla="*/ 0 w 174"/>
                  <a:gd name="T29" fmla="*/ 1 h 164"/>
                  <a:gd name="T30" fmla="*/ 0 w 174"/>
                  <a:gd name="T31" fmla="*/ 1 h 164"/>
                  <a:gd name="T32" fmla="*/ 0 w 174"/>
                  <a:gd name="T33" fmla="*/ 1 h 164"/>
                  <a:gd name="T34" fmla="*/ 0 w 174"/>
                  <a:gd name="T35" fmla="*/ 1 h 164"/>
                  <a:gd name="T36" fmla="*/ 0 w 174"/>
                  <a:gd name="T37" fmla="*/ 1 h 164"/>
                  <a:gd name="T38" fmla="*/ 0 w 174"/>
                  <a:gd name="T39" fmla="*/ 1 h 164"/>
                  <a:gd name="T40" fmla="*/ 0 w 174"/>
                  <a:gd name="T41" fmla="*/ 0 h 164"/>
                  <a:gd name="T42" fmla="*/ 0 w 174"/>
                  <a:gd name="T43" fmla="*/ 1 h 164"/>
                  <a:gd name="T44" fmla="*/ 0 w 174"/>
                  <a:gd name="T45" fmla="*/ 1 h 164"/>
                  <a:gd name="T46" fmla="*/ 0 w 174"/>
                  <a:gd name="T47" fmla="*/ 1 h 164"/>
                  <a:gd name="T48" fmla="*/ 0 w 174"/>
                  <a:gd name="T49" fmla="*/ 1 h 164"/>
                  <a:gd name="T50" fmla="*/ 0 w 174"/>
                  <a:gd name="T51" fmla="*/ 1 h 1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4" h="164">
                    <a:moveTo>
                      <a:pt x="126" y="120"/>
                    </a:moveTo>
                    <a:lnTo>
                      <a:pt x="135" y="149"/>
                    </a:lnTo>
                    <a:lnTo>
                      <a:pt x="110" y="145"/>
                    </a:lnTo>
                    <a:lnTo>
                      <a:pt x="100" y="151"/>
                    </a:lnTo>
                    <a:lnTo>
                      <a:pt x="81" y="164"/>
                    </a:lnTo>
                    <a:lnTo>
                      <a:pt x="60" y="159"/>
                    </a:lnTo>
                    <a:lnTo>
                      <a:pt x="50" y="153"/>
                    </a:lnTo>
                    <a:lnTo>
                      <a:pt x="46" y="135"/>
                    </a:lnTo>
                    <a:lnTo>
                      <a:pt x="37" y="145"/>
                    </a:lnTo>
                    <a:lnTo>
                      <a:pt x="27" y="120"/>
                    </a:lnTo>
                    <a:lnTo>
                      <a:pt x="25" y="118"/>
                    </a:lnTo>
                    <a:lnTo>
                      <a:pt x="13" y="85"/>
                    </a:lnTo>
                    <a:lnTo>
                      <a:pt x="0" y="54"/>
                    </a:lnTo>
                    <a:lnTo>
                      <a:pt x="21" y="15"/>
                    </a:lnTo>
                    <a:lnTo>
                      <a:pt x="56" y="15"/>
                    </a:lnTo>
                    <a:lnTo>
                      <a:pt x="93" y="13"/>
                    </a:lnTo>
                    <a:lnTo>
                      <a:pt x="120" y="31"/>
                    </a:lnTo>
                    <a:lnTo>
                      <a:pt x="120" y="19"/>
                    </a:lnTo>
                    <a:lnTo>
                      <a:pt x="132" y="9"/>
                    </a:lnTo>
                    <a:lnTo>
                      <a:pt x="145" y="13"/>
                    </a:lnTo>
                    <a:lnTo>
                      <a:pt x="168" y="0"/>
                    </a:lnTo>
                    <a:lnTo>
                      <a:pt x="168" y="35"/>
                    </a:lnTo>
                    <a:lnTo>
                      <a:pt x="172" y="64"/>
                    </a:lnTo>
                    <a:lnTo>
                      <a:pt x="174" y="95"/>
                    </a:lnTo>
                    <a:lnTo>
                      <a:pt x="143" y="110"/>
                    </a:lnTo>
                    <a:lnTo>
                      <a:pt x="126" y="12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52" name="Freeform 270"/>
              <p:cNvSpPr>
                <a:spLocks/>
              </p:cNvSpPr>
              <p:nvPr/>
            </p:nvSpPr>
            <p:spPr bwMode="auto">
              <a:xfrm>
                <a:off x="4436" y="2017"/>
                <a:ext cx="1" cy="1"/>
              </a:xfrm>
              <a:custGeom>
                <a:avLst/>
                <a:gdLst>
                  <a:gd name="T0" fmla="*/ 0 w 6"/>
                  <a:gd name="T1" fmla="*/ 0 h 4"/>
                  <a:gd name="T2" fmla="*/ 0 w 6"/>
                  <a:gd name="T3" fmla="*/ 0 h 4"/>
                  <a:gd name="T4" fmla="*/ 0 w 6"/>
                  <a:gd name="T5" fmla="*/ 0 h 4"/>
                  <a:gd name="T6" fmla="*/ 0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6" y="0"/>
                    </a:moveTo>
                    <a:lnTo>
                      <a:pt x="4" y="4"/>
                    </a:lnTo>
                    <a:lnTo>
                      <a:pt x="0" y="4"/>
                    </a:lnTo>
                    <a:lnTo>
                      <a:pt x="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53" name="Freeform 271"/>
              <p:cNvSpPr>
                <a:spLocks/>
              </p:cNvSpPr>
              <p:nvPr/>
            </p:nvSpPr>
            <p:spPr bwMode="auto">
              <a:xfrm>
                <a:off x="4228" y="2014"/>
                <a:ext cx="130" cy="165"/>
              </a:xfrm>
              <a:custGeom>
                <a:avLst/>
                <a:gdLst>
                  <a:gd name="T0" fmla="*/ 0 w 277"/>
                  <a:gd name="T1" fmla="*/ 1 h 324"/>
                  <a:gd name="T2" fmla="*/ 0 w 277"/>
                  <a:gd name="T3" fmla="*/ 1 h 324"/>
                  <a:gd name="T4" fmla="*/ 0 w 277"/>
                  <a:gd name="T5" fmla="*/ 1 h 324"/>
                  <a:gd name="T6" fmla="*/ 0 w 277"/>
                  <a:gd name="T7" fmla="*/ 1 h 324"/>
                  <a:gd name="T8" fmla="*/ 0 w 277"/>
                  <a:gd name="T9" fmla="*/ 1 h 324"/>
                  <a:gd name="T10" fmla="*/ 0 w 277"/>
                  <a:gd name="T11" fmla="*/ 1 h 324"/>
                  <a:gd name="T12" fmla="*/ 0 w 277"/>
                  <a:gd name="T13" fmla="*/ 0 h 324"/>
                  <a:gd name="T14" fmla="*/ 0 w 277"/>
                  <a:gd name="T15" fmla="*/ 1 h 324"/>
                  <a:gd name="T16" fmla="*/ 0 w 277"/>
                  <a:gd name="T17" fmla="*/ 1 h 324"/>
                  <a:gd name="T18" fmla="*/ 0 w 277"/>
                  <a:gd name="T19" fmla="*/ 1 h 324"/>
                  <a:gd name="T20" fmla="*/ 0 w 277"/>
                  <a:gd name="T21" fmla="*/ 1 h 324"/>
                  <a:gd name="T22" fmla="*/ 0 w 277"/>
                  <a:gd name="T23" fmla="*/ 1 h 324"/>
                  <a:gd name="T24" fmla="*/ 0 w 277"/>
                  <a:gd name="T25" fmla="*/ 1 h 324"/>
                  <a:gd name="T26" fmla="*/ 0 w 277"/>
                  <a:gd name="T27" fmla="*/ 1 h 324"/>
                  <a:gd name="T28" fmla="*/ 0 w 277"/>
                  <a:gd name="T29" fmla="*/ 1 h 324"/>
                  <a:gd name="T30" fmla="*/ 0 w 277"/>
                  <a:gd name="T31" fmla="*/ 1 h 324"/>
                  <a:gd name="T32" fmla="*/ 0 w 277"/>
                  <a:gd name="T33" fmla="*/ 1 h 324"/>
                  <a:gd name="T34" fmla="*/ 0 w 277"/>
                  <a:gd name="T35" fmla="*/ 1 h 324"/>
                  <a:gd name="T36" fmla="*/ 0 w 277"/>
                  <a:gd name="T37" fmla="*/ 1 h 324"/>
                  <a:gd name="T38" fmla="*/ 0 w 277"/>
                  <a:gd name="T39" fmla="*/ 1 h 324"/>
                  <a:gd name="T40" fmla="*/ 0 w 277"/>
                  <a:gd name="T41" fmla="*/ 1 h 324"/>
                  <a:gd name="T42" fmla="*/ 0 w 277"/>
                  <a:gd name="T43" fmla="*/ 1 h 324"/>
                  <a:gd name="T44" fmla="*/ 0 w 277"/>
                  <a:gd name="T45" fmla="*/ 1 h 324"/>
                  <a:gd name="T46" fmla="*/ 0 w 277"/>
                  <a:gd name="T47" fmla="*/ 1 h 324"/>
                  <a:gd name="T48" fmla="*/ 0 w 277"/>
                  <a:gd name="T49" fmla="*/ 1 h 324"/>
                  <a:gd name="T50" fmla="*/ 0 w 277"/>
                  <a:gd name="T51" fmla="*/ 1 h 324"/>
                  <a:gd name="T52" fmla="*/ 0 w 277"/>
                  <a:gd name="T53" fmla="*/ 1 h 324"/>
                  <a:gd name="T54" fmla="*/ 0 w 277"/>
                  <a:gd name="T55" fmla="*/ 1 h 324"/>
                  <a:gd name="T56" fmla="*/ 0 w 277"/>
                  <a:gd name="T57" fmla="*/ 1 h 324"/>
                  <a:gd name="T58" fmla="*/ 0 w 277"/>
                  <a:gd name="T59" fmla="*/ 1 h 324"/>
                  <a:gd name="T60" fmla="*/ 0 w 277"/>
                  <a:gd name="T61" fmla="*/ 1 h 324"/>
                  <a:gd name="T62" fmla="*/ 0 w 277"/>
                  <a:gd name="T63" fmla="*/ 1 h 324"/>
                  <a:gd name="T64" fmla="*/ 0 w 277"/>
                  <a:gd name="T65" fmla="*/ 1 h 324"/>
                  <a:gd name="T66" fmla="*/ 0 w 277"/>
                  <a:gd name="T67" fmla="*/ 1 h 324"/>
                  <a:gd name="T68" fmla="*/ 0 w 277"/>
                  <a:gd name="T69" fmla="*/ 1 h 324"/>
                  <a:gd name="T70" fmla="*/ 0 w 277"/>
                  <a:gd name="T71" fmla="*/ 1 h 324"/>
                  <a:gd name="T72" fmla="*/ 0 w 277"/>
                  <a:gd name="T73" fmla="*/ 1 h 324"/>
                  <a:gd name="T74" fmla="*/ 0 w 277"/>
                  <a:gd name="T75" fmla="*/ 1 h 324"/>
                  <a:gd name="T76" fmla="*/ 0 w 277"/>
                  <a:gd name="T77" fmla="*/ 1 h 324"/>
                  <a:gd name="T78" fmla="*/ 0 w 277"/>
                  <a:gd name="T79" fmla="*/ 1 h 324"/>
                  <a:gd name="T80" fmla="*/ 0 w 277"/>
                  <a:gd name="T81" fmla="*/ 1 h 324"/>
                  <a:gd name="T82" fmla="*/ 0 w 277"/>
                  <a:gd name="T83" fmla="*/ 1 h 324"/>
                  <a:gd name="T84" fmla="*/ 0 w 277"/>
                  <a:gd name="T85" fmla="*/ 1 h 3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7" h="324">
                    <a:moveTo>
                      <a:pt x="155" y="83"/>
                    </a:moveTo>
                    <a:lnTo>
                      <a:pt x="146" y="72"/>
                    </a:lnTo>
                    <a:lnTo>
                      <a:pt x="126" y="56"/>
                    </a:lnTo>
                    <a:lnTo>
                      <a:pt x="111" y="64"/>
                    </a:lnTo>
                    <a:lnTo>
                      <a:pt x="85" y="43"/>
                    </a:lnTo>
                    <a:lnTo>
                      <a:pt x="82" y="25"/>
                    </a:lnTo>
                    <a:lnTo>
                      <a:pt x="54" y="0"/>
                    </a:lnTo>
                    <a:lnTo>
                      <a:pt x="39" y="2"/>
                    </a:lnTo>
                    <a:lnTo>
                      <a:pt x="47" y="46"/>
                    </a:lnTo>
                    <a:lnTo>
                      <a:pt x="31" y="39"/>
                    </a:lnTo>
                    <a:lnTo>
                      <a:pt x="27" y="33"/>
                    </a:lnTo>
                    <a:lnTo>
                      <a:pt x="12" y="58"/>
                    </a:lnTo>
                    <a:lnTo>
                      <a:pt x="0" y="79"/>
                    </a:lnTo>
                    <a:lnTo>
                      <a:pt x="12" y="83"/>
                    </a:lnTo>
                    <a:lnTo>
                      <a:pt x="16" y="107"/>
                    </a:lnTo>
                    <a:lnTo>
                      <a:pt x="41" y="107"/>
                    </a:lnTo>
                    <a:lnTo>
                      <a:pt x="43" y="145"/>
                    </a:lnTo>
                    <a:lnTo>
                      <a:pt x="47" y="186"/>
                    </a:lnTo>
                    <a:lnTo>
                      <a:pt x="76" y="163"/>
                    </a:lnTo>
                    <a:lnTo>
                      <a:pt x="95" y="171"/>
                    </a:lnTo>
                    <a:lnTo>
                      <a:pt x="111" y="163"/>
                    </a:lnTo>
                    <a:lnTo>
                      <a:pt x="126" y="153"/>
                    </a:lnTo>
                    <a:lnTo>
                      <a:pt x="167" y="186"/>
                    </a:lnTo>
                    <a:lnTo>
                      <a:pt x="173" y="213"/>
                    </a:lnTo>
                    <a:lnTo>
                      <a:pt x="202" y="254"/>
                    </a:lnTo>
                    <a:lnTo>
                      <a:pt x="211" y="287"/>
                    </a:lnTo>
                    <a:lnTo>
                      <a:pt x="202" y="306"/>
                    </a:lnTo>
                    <a:lnTo>
                      <a:pt x="229" y="324"/>
                    </a:lnTo>
                    <a:lnTo>
                      <a:pt x="229" y="312"/>
                    </a:lnTo>
                    <a:lnTo>
                      <a:pt x="241" y="302"/>
                    </a:lnTo>
                    <a:lnTo>
                      <a:pt x="254" y="306"/>
                    </a:lnTo>
                    <a:lnTo>
                      <a:pt x="277" y="293"/>
                    </a:lnTo>
                    <a:lnTo>
                      <a:pt x="272" y="264"/>
                    </a:lnTo>
                    <a:lnTo>
                      <a:pt x="262" y="250"/>
                    </a:lnTo>
                    <a:lnTo>
                      <a:pt x="264" y="242"/>
                    </a:lnTo>
                    <a:lnTo>
                      <a:pt x="235" y="219"/>
                    </a:lnTo>
                    <a:lnTo>
                      <a:pt x="219" y="196"/>
                    </a:lnTo>
                    <a:lnTo>
                      <a:pt x="198" y="171"/>
                    </a:lnTo>
                    <a:lnTo>
                      <a:pt x="178" y="145"/>
                    </a:lnTo>
                    <a:lnTo>
                      <a:pt x="134" y="114"/>
                    </a:lnTo>
                    <a:lnTo>
                      <a:pt x="140" y="103"/>
                    </a:lnTo>
                    <a:lnTo>
                      <a:pt x="159" y="97"/>
                    </a:lnTo>
                    <a:lnTo>
                      <a:pt x="155" y="8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54" name="Freeform 272"/>
              <p:cNvSpPr>
                <a:spLocks/>
              </p:cNvSpPr>
              <p:nvPr/>
            </p:nvSpPr>
            <p:spPr bwMode="auto">
              <a:xfrm>
                <a:off x="4102" y="1896"/>
                <a:ext cx="139" cy="358"/>
              </a:xfrm>
              <a:custGeom>
                <a:avLst/>
                <a:gdLst>
                  <a:gd name="T0" fmla="*/ 0 w 292"/>
                  <a:gd name="T1" fmla="*/ 1 h 700"/>
                  <a:gd name="T2" fmla="*/ 0 w 292"/>
                  <a:gd name="T3" fmla="*/ 1 h 700"/>
                  <a:gd name="T4" fmla="*/ 0 w 292"/>
                  <a:gd name="T5" fmla="*/ 1 h 700"/>
                  <a:gd name="T6" fmla="*/ 0 w 292"/>
                  <a:gd name="T7" fmla="*/ 1 h 700"/>
                  <a:gd name="T8" fmla="*/ 0 w 292"/>
                  <a:gd name="T9" fmla="*/ 0 h 700"/>
                  <a:gd name="T10" fmla="*/ 0 w 292"/>
                  <a:gd name="T11" fmla="*/ 1 h 700"/>
                  <a:gd name="T12" fmla="*/ 0 w 292"/>
                  <a:gd name="T13" fmla="*/ 1 h 700"/>
                  <a:gd name="T14" fmla="*/ 0 w 292"/>
                  <a:gd name="T15" fmla="*/ 1 h 700"/>
                  <a:gd name="T16" fmla="*/ 0 w 292"/>
                  <a:gd name="T17" fmla="*/ 1 h 700"/>
                  <a:gd name="T18" fmla="*/ 0 w 292"/>
                  <a:gd name="T19" fmla="*/ 1 h 700"/>
                  <a:gd name="T20" fmla="*/ 0 w 292"/>
                  <a:gd name="T21" fmla="*/ 1 h 700"/>
                  <a:gd name="T22" fmla="*/ 0 w 292"/>
                  <a:gd name="T23" fmla="*/ 1 h 700"/>
                  <a:gd name="T24" fmla="*/ 0 w 292"/>
                  <a:gd name="T25" fmla="*/ 1 h 700"/>
                  <a:gd name="T26" fmla="*/ 0 w 292"/>
                  <a:gd name="T27" fmla="*/ 1 h 700"/>
                  <a:gd name="T28" fmla="*/ 0 w 292"/>
                  <a:gd name="T29" fmla="*/ 1 h 700"/>
                  <a:gd name="T30" fmla="*/ 0 w 292"/>
                  <a:gd name="T31" fmla="*/ 1 h 700"/>
                  <a:gd name="T32" fmla="*/ 0 w 292"/>
                  <a:gd name="T33" fmla="*/ 1 h 700"/>
                  <a:gd name="T34" fmla="*/ 0 w 292"/>
                  <a:gd name="T35" fmla="*/ 1 h 700"/>
                  <a:gd name="T36" fmla="*/ 0 w 292"/>
                  <a:gd name="T37" fmla="*/ 1 h 700"/>
                  <a:gd name="T38" fmla="*/ 0 w 292"/>
                  <a:gd name="T39" fmla="*/ 1 h 700"/>
                  <a:gd name="T40" fmla="*/ 0 w 292"/>
                  <a:gd name="T41" fmla="*/ 1 h 700"/>
                  <a:gd name="T42" fmla="*/ 0 w 292"/>
                  <a:gd name="T43" fmla="*/ 1 h 700"/>
                  <a:gd name="T44" fmla="*/ 0 w 292"/>
                  <a:gd name="T45" fmla="*/ 1 h 700"/>
                  <a:gd name="T46" fmla="*/ 0 w 292"/>
                  <a:gd name="T47" fmla="*/ 1 h 700"/>
                  <a:gd name="T48" fmla="*/ 0 w 292"/>
                  <a:gd name="T49" fmla="*/ 1 h 700"/>
                  <a:gd name="T50" fmla="*/ 0 w 292"/>
                  <a:gd name="T51" fmla="*/ 1 h 700"/>
                  <a:gd name="T52" fmla="*/ 0 w 292"/>
                  <a:gd name="T53" fmla="*/ 1 h 700"/>
                  <a:gd name="T54" fmla="*/ 0 w 292"/>
                  <a:gd name="T55" fmla="*/ 1 h 700"/>
                  <a:gd name="T56" fmla="*/ 0 w 292"/>
                  <a:gd name="T57" fmla="*/ 1 h 700"/>
                  <a:gd name="T58" fmla="*/ 0 w 292"/>
                  <a:gd name="T59" fmla="*/ 1 h 700"/>
                  <a:gd name="T60" fmla="*/ 0 w 292"/>
                  <a:gd name="T61" fmla="*/ 1 h 700"/>
                  <a:gd name="T62" fmla="*/ 0 w 292"/>
                  <a:gd name="T63" fmla="*/ 1 h 700"/>
                  <a:gd name="T64" fmla="*/ 0 w 292"/>
                  <a:gd name="T65" fmla="*/ 1 h 700"/>
                  <a:gd name="T66" fmla="*/ 0 w 292"/>
                  <a:gd name="T67" fmla="*/ 1 h 700"/>
                  <a:gd name="T68" fmla="*/ 0 w 292"/>
                  <a:gd name="T69" fmla="*/ 1 h 700"/>
                  <a:gd name="T70" fmla="*/ 0 w 292"/>
                  <a:gd name="T71" fmla="*/ 1 h 700"/>
                  <a:gd name="T72" fmla="*/ 0 w 292"/>
                  <a:gd name="T73" fmla="*/ 1 h 700"/>
                  <a:gd name="T74" fmla="*/ 0 w 292"/>
                  <a:gd name="T75" fmla="*/ 1 h 700"/>
                  <a:gd name="T76" fmla="*/ 0 w 292"/>
                  <a:gd name="T77" fmla="*/ 1 h 700"/>
                  <a:gd name="T78" fmla="*/ 0 w 292"/>
                  <a:gd name="T79" fmla="*/ 1 h 700"/>
                  <a:gd name="T80" fmla="*/ 0 w 292"/>
                  <a:gd name="T81" fmla="*/ 1 h 700"/>
                  <a:gd name="T82" fmla="*/ 0 w 292"/>
                  <a:gd name="T83" fmla="*/ 1 h 700"/>
                  <a:gd name="T84" fmla="*/ 0 w 292"/>
                  <a:gd name="T85" fmla="*/ 1 h 700"/>
                  <a:gd name="T86" fmla="*/ 0 w 292"/>
                  <a:gd name="T87" fmla="*/ 1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2" h="700">
                    <a:moveTo>
                      <a:pt x="195" y="169"/>
                    </a:moveTo>
                    <a:lnTo>
                      <a:pt x="160" y="173"/>
                    </a:lnTo>
                    <a:lnTo>
                      <a:pt x="160" y="155"/>
                    </a:lnTo>
                    <a:lnTo>
                      <a:pt x="159" y="142"/>
                    </a:lnTo>
                    <a:lnTo>
                      <a:pt x="174" y="113"/>
                    </a:lnTo>
                    <a:lnTo>
                      <a:pt x="178" y="97"/>
                    </a:lnTo>
                    <a:lnTo>
                      <a:pt x="172" y="66"/>
                    </a:lnTo>
                    <a:lnTo>
                      <a:pt x="164" y="35"/>
                    </a:lnTo>
                    <a:lnTo>
                      <a:pt x="151" y="27"/>
                    </a:lnTo>
                    <a:lnTo>
                      <a:pt x="124" y="0"/>
                    </a:lnTo>
                    <a:lnTo>
                      <a:pt x="118" y="12"/>
                    </a:lnTo>
                    <a:lnTo>
                      <a:pt x="114" y="29"/>
                    </a:lnTo>
                    <a:lnTo>
                      <a:pt x="110" y="41"/>
                    </a:lnTo>
                    <a:lnTo>
                      <a:pt x="118" y="53"/>
                    </a:lnTo>
                    <a:lnTo>
                      <a:pt x="93" y="47"/>
                    </a:lnTo>
                    <a:lnTo>
                      <a:pt x="62" y="80"/>
                    </a:lnTo>
                    <a:lnTo>
                      <a:pt x="60" y="113"/>
                    </a:lnTo>
                    <a:lnTo>
                      <a:pt x="60" y="130"/>
                    </a:lnTo>
                    <a:lnTo>
                      <a:pt x="44" y="177"/>
                    </a:lnTo>
                    <a:lnTo>
                      <a:pt x="23" y="177"/>
                    </a:lnTo>
                    <a:lnTo>
                      <a:pt x="21" y="208"/>
                    </a:lnTo>
                    <a:lnTo>
                      <a:pt x="21" y="248"/>
                    </a:lnTo>
                    <a:lnTo>
                      <a:pt x="9" y="248"/>
                    </a:lnTo>
                    <a:lnTo>
                      <a:pt x="7" y="248"/>
                    </a:lnTo>
                    <a:lnTo>
                      <a:pt x="9" y="272"/>
                    </a:lnTo>
                    <a:lnTo>
                      <a:pt x="0" y="279"/>
                    </a:lnTo>
                    <a:lnTo>
                      <a:pt x="21" y="314"/>
                    </a:lnTo>
                    <a:lnTo>
                      <a:pt x="23" y="316"/>
                    </a:lnTo>
                    <a:lnTo>
                      <a:pt x="31" y="309"/>
                    </a:lnTo>
                    <a:lnTo>
                      <a:pt x="38" y="330"/>
                    </a:lnTo>
                    <a:lnTo>
                      <a:pt x="40" y="332"/>
                    </a:lnTo>
                    <a:lnTo>
                      <a:pt x="54" y="330"/>
                    </a:lnTo>
                    <a:lnTo>
                      <a:pt x="65" y="345"/>
                    </a:lnTo>
                    <a:lnTo>
                      <a:pt x="56" y="351"/>
                    </a:lnTo>
                    <a:lnTo>
                      <a:pt x="65" y="365"/>
                    </a:lnTo>
                    <a:lnTo>
                      <a:pt x="71" y="351"/>
                    </a:lnTo>
                    <a:lnTo>
                      <a:pt x="83" y="382"/>
                    </a:lnTo>
                    <a:lnTo>
                      <a:pt x="95" y="411"/>
                    </a:lnTo>
                    <a:lnTo>
                      <a:pt x="93" y="444"/>
                    </a:lnTo>
                    <a:lnTo>
                      <a:pt x="93" y="475"/>
                    </a:lnTo>
                    <a:lnTo>
                      <a:pt x="104" y="456"/>
                    </a:lnTo>
                    <a:lnTo>
                      <a:pt x="110" y="477"/>
                    </a:lnTo>
                    <a:lnTo>
                      <a:pt x="114" y="483"/>
                    </a:lnTo>
                    <a:lnTo>
                      <a:pt x="124" y="481"/>
                    </a:lnTo>
                    <a:lnTo>
                      <a:pt x="129" y="477"/>
                    </a:lnTo>
                    <a:lnTo>
                      <a:pt x="129" y="483"/>
                    </a:lnTo>
                    <a:lnTo>
                      <a:pt x="153" y="464"/>
                    </a:lnTo>
                    <a:lnTo>
                      <a:pt x="157" y="452"/>
                    </a:lnTo>
                    <a:lnTo>
                      <a:pt x="166" y="458"/>
                    </a:lnTo>
                    <a:lnTo>
                      <a:pt x="176" y="427"/>
                    </a:lnTo>
                    <a:lnTo>
                      <a:pt x="188" y="446"/>
                    </a:lnTo>
                    <a:lnTo>
                      <a:pt x="203" y="458"/>
                    </a:lnTo>
                    <a:lnTo>
                      <a:pt x="219" y="512"/>
                    </a:lnTo>
                    <a:lnTo>
                      <a:pt x="232" y="564"/>
                    </a:lnTo>
                    <a:lnTo>
                      <a:pt x="234" y="557"/>
                    </a:lnTo>
                    <a:lnTo>
                      <a:pt x="244" y="584"/>
                    </a:lnTo>
                    <a:lnTo>
                      <a:pt x="254" y="611"/>
                    </a:lnTo>
                    <a:lnTo>
                      <a:pt x="259" y="640"/>
                    </a:lnTo>
                    <a:lnTo>
                      <a:pt x="259" y="671"/>
                    </a:lnTo>
                    <a:lnTo>
                      <a:pt x="257" y="700"/>
                    </a:lnTo>
                    <a:lnTo>
                      <a:pt x="265" y="692"/>
                    </a:lnTo>
                    <a:lnTo>
                      <a:pt x="277" y="667"/>
                    </a:lnTo>
                    <a:lnTo>
                      <a:pt x="288" y="644"/>
                    </a:lnTo>
                    <a:lnTo>
                      <a:pt x="279" y="607"/>
                    </a:lnTo>
                    <a:lnTo>
                      <a:pt x="269" y="574"/>
                    </a:lnTo>
                    <a:lnTo>
                      <a:pt x="252" y="549"/>
                    </a:lnTo>
                    <a:lnTo>
                      <a:pt x="234" y="526"/>
                    </a:lnTo>
                    <a:lnTo>
                      <a:pt x="234" y="504"/>
                    </a:lnTo>
                    <a:lnTo>
                      <a:pt x="238" y="487"/>
                    </a:lnTo>
                    <a:lnTo>
                      <a:pt x="248" y="466"/>
                    </a:lnTo>
                    <a:lnTo>
                      <a:pt x="238" y="462"/>
                    </a:lnTo>
                    <a:lnTo>
                      <a:pt x="211" y="421"/>
                    </a:lnTo>
                    <a:lnTo>
                      <a:pt x="184" y="380"/>
                    </a:lnTo>
                    <a:lnTo>
                      <a:pt x="193" y="380"/>
                    </a:lnTo>
                    <a:lnTo>
                      <a:pt x="199" y="340"/>
                    </a:lnTo>
                    <a:lnTo>
                      <a:pt x="232" y="332"/>
                    </a:lnTo>
                    <a:lnTo>
                      <a:pt x="246" y="316"/>
                    </a:lnTo>
                    <a:lnTo>
                      <a:pt x="265" y="312"/>
                    </a:lnTo>
                    <a:lnTo>
                      <a:pt x="277" y="291"/>
                    </a:lnTo>
                    <a:lnTo>
                      <a:pt x="292" y="266"/>
                    </a:lnTo>
                    <a:lnTo>
                      <a:pt x="283" y="260"/>
                    </a:lnTo>
                    <a:lnTo>
                      <a:pt x="257" y="268"/>
                    </a:lnTo>
                    <a:lnTo>
                      <a:pt x="242" y="246"/>
                    </a:lnTo>
                    <a:lnTo>
                      <a:pt x="224" y="239"/>
                    </a:lnTo>
                    <a:lnTo>
                      <a:pt x="228" y="208"/>
                    </a:lnTo>
                    <a:lnTo>
                      <a:pt x="207" y="198"/>
                    </a:lnTo>
                    <a:lnTo>
                      <a:pt x="197" y="173"/>
                    </a:lnTo>
                    <a:lnTo>
                      <a:pt x="195" y="16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55" name="Freeform 273"/>
              <p:cNvSpPr>
                <a:spLocks/>
              </p:cNvSpPr>
              <p:nvPr/>
            </p:nvSpPr>
            <p:spPr bwMode="auto">
              <a:xfrm>
                <a:off x="4548" y="2088"/>
                <a:ext cx="76" cy="117"/>
              </a:xfrm>
              <a:custGeom>
                <a:avLst/>
                <a:gdLst>
                  <a:gd name="T0" fmla="*/ 0 w 160"/>
                  <a:gd name="T1" fmla="*/ 1 h 229"/>
                  <a:gd name="T2" fmla="*/ 0 w 160"/>
                  <a:gd name="T3" fmla="*/ 1 h 229"/>
                  <a:gd name="T4" fmla="*/ 0 w 160"/>
                  <a:gd name="T5" fmla="*/ 1 h 229"/>
                  <a:gd name="T6" fmla="*/ 0 w 160"/>
                  <a:gd name="T7" fmla="*/ 1 h 229"/>
                  <a:gd name="T8" fmla="*/ 0 w 160"/>
                  <a:gd name="T9" fmla="*/ 1 h 229"/>
                  <a:gd name="T10" fmla="*/ 0 w 160"/>
                  <a:gd name="T11" fmla="*/ 1 h 229"/>
                  <a:gd name="T12" fmla="*/ 0 w 160"/>
                  <a:gd name="T13" fmla="*/ 1 h 229"/>
                  <a:gd name="T14" fmla="*/ 0 w 160"/>
                  <a:gd name="T15" fmla="*/ 0 h 229"/>
                  <a:gd name="T16" fmla="*/ 0 w 160"/>
                  <a:gd name="T17" fmla="*/ 1 h 229"/>
                  <a:gd name="T18" fmla="*/ 0 w 160"/>
                  <a:gd name="T19" fmla="*/ 1 h 229"/>
                  <a:gd name="T20" fmla="*/ 0 w 160"/>
                  <a:gd name="T21" fmla="*/ 1 h 229"/>
                  <a:gd name="T22" fmla="*/ 0 w 160"/>
                  <a:gd name="T23" fmla="*/ 1 h 229"/>
                  <a:gd name="T24" fmla="*/ 0 w 160"/>
                  <a:gd name="T25" fmla="*/ 1 h 229"/>
                  <a:gd name="T26" fmla="*/ 0 w 160"/>
                  <a:gd name="T27" fmla="*/ 1 h 229"/>
                  <a:gd name="T28" fmla="*/ 0 w 160"/>
                  <a:gd name="T29" fmla="*/ 1 h 229"/>
                  <a:gd name="T30" fmla="*/ 0 w 160"/>
                  <a:gd name="T31" fmla="*/ 1 h 229"/>
                  <a:gd name="T32" fmla="*/ 0 w 160"/>
                  <a:gd name="T33" fmla="*/ 1 h 229"/>
                  <a:gd name="T34" fmla="*/ 0 w 160"/>
                  <a:gd name="T35" fmla="*/ 1 h 229"/>
                  <a:gd name="T36" fmla="*/ 0 w 160"/>
                  <a:gd name="T37" fmla="*/ 1 h 229"/>
                  <a:gd name="T38" fmla="*/ 0 w 160"/>
                  <a:gd name="T39" fmla="*/ 1 h 229"/>
                  <a:gd name="T40" fmla="*/ 0 w 160"/>
                  <a:gd name="T41" fmla="*/ 1 h 229"/>
                  <a:gd name="T42" fmla="*/ 0 w 160"/>
                  <a:gd name="T43" fmla="*/ 1 h 229"/>
                  <a:gd name="T44" fmla="*/ 0 w 160"/>
                  <a:gd name="T45" fmla="*/ 1 h 229"/>
                  <a:gd name="T46" fmla="*/ 0 w 160"/>
                  <a:gd name="T47" fmla="*/ 1 h 229"/>
                  <a:gd name="T48" fmla="*/ 0 w 160"/>
                  <a:gd name="T49" fmla="*/ 1 h 229"/>
                  <a:gd name="T50" fmla="*/ 0 w 160"/>
                  <a:gd name="T51" fmla="*/ 1 h 229"/>
                  <a:gd name="T52" fmla="*/ 0 w 160"/>
                  <a:gd name="T53" fmla="*/ 1 h 229"/>
                  <a:gd name="T54" fmla="*/ 0 w 160"/>
                  <a:gd name="T55" fmla="*/ 1 h 229"/>
                  <a:gd name="T56" fmla="*/ 0 w 160"/>
                  <a:gd name="T57" fmla="*/ 1 h 229"/>
                  <a:gd name="T58" fmla="*/ 0 w 160"/>
                  <a:gd name="T59" fmla="*/ 1 h 229"/>
                  <a:gd name="T60" fmla="*/ 0 w 160"/>
                  <a:gd name="T61" fmla="*/ 1 h 229"/>
                  <a:gd name="T62" fmla="*/ 0 w 160"/>
                  <a:gd name="T63" fmla="*/ 1 h 229"/>
                  <a:gd name="T64" fmla="*/ 0 w 160"/>
                  <a:gd name="T65" fmla="*/ 1 h 229"/>
                  <a:gd name="T66" fmla="*/ 0 w 160"/>
                  <a:gd name="T67" fmla="*/ 1 h 229"/>
                  <a:gd name="T68" fmla="*/ 0 w 160"/>
                  <a:gd name="T69" fmla="*/ 1 h 229"/>
                  <a:gd name="T70" fmla="*/ 0 w 160"/>
                  <a:gd name="T71" fmla="*/ 1 h 229"/>
                  <a:gd name="T72" fmla="*/ 0 w 160"/>
                  <a:gd name="T73" fmla="*/ 1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0" h="229">
                    <a:moveTo>
                      <a:pt x="31" y="146"/>
                    </a:moveTo>
                    <a:lnTo>
                      <a:pt x="31" y="161"/>
                    </a:lnTo>
                    <a:lnTo>
                      <a:pt x="5" y="121"/>
                    </a:lnTo>
                    <a:lnTo>
                      <a:pt x="0" y="91"/>
                    </a:lnTo>
                    <a:lnTo>
                      <a:pt x="17" y="95"/>
                    </a:lnTo>
                    <a:lnTo>
                      <a:pt x="13" y="57"/>
                    </a:lnTo>
                    <a:lnTo>
                      <a:pt x="9" y="16"/>
                    </a:lnTo>
                    <a:lnTo>
                      <a:pt x="15" y="0"/>
                    </a:lnTo>
                    <a:lnTo>
                      <a:pt x="60" y="10"/>
                    </a:lnTo>
                    <a:lnTo>
                      <a:pt x="66" y="18"/>
                    </a:lnTo>
                    <a:lnTo>
                      <a:pt x="75" y="49"/>
                    </a:lnTo>
                    <a:lnTo>
                      <a:pt x="81" y="70"/>
                    </a:lnTo>
                    <a:lnTo>
                      <a:pt x="73" y="95"/>
                    </a:lnTo>
                    <a:lnTo>
                      <a:pt x="60" y="111"/>
                    </a:lnTo>
                    <a:lnTo>
                      <a:pt x="62" y="136"/>
                    </a:lnTo>
                    <a:lnTo>
                      <a:pt x="81" y="179"/>
                    </a:lnTo>
                    <a:lnTo>
                      <a:pt x="93" y="177"/>
                    </a:lnTo>
                    <a:lnTo>
                      <a:pt x="93" y="173"/>
                    </a:lnTo>
                    <a:lnTo>
                      <a:pt x="110" y="167"/>
                    </a:lnTo>
                    <a:lnTo>
                      <a:pt x="126" y="187"/>
                    </a:lnTo>
                    <a:lnTo>
                      <a:pt x="129" y="179"/>
                    </a:lnTo>
                    <a:lnTo>
                      <a:pt x="145" y="188"/>
                    </a:lnTo>
                    <a:lnTo>
                      <a:pt x="137" y="194"/>
                    </a:lnTo>
                    <a:lnTo>
                      <a:pt x="151" y="212"/>
                    </a:lnTo>
                    <a:lnTo>
                      <a:pt x="160" y="214"/>
                    </a:lnTo>
                    <a:lnTo>
                      <a:pt x="153" y="229"/>
                    </a:lnTo>
                    <a:lnTo>
                      <a:pt x="153" y="219"/>
                    </a:lnTo>
                    <a:lnTo>
                      <a:pt x="129" y="208"/>
                    </a:lnTo>
                    <a:lnTo>
                      <a:pt x="112" y="188"/>
                    </a:lnTo>
                    <a:lnTo>
                      <a:pt x="100" y="183"/>
                    </a:lnTo>
                    <a:lnTo>
                      <a:pt x="106" y="210"/>
                    </a:lnTo>
                    <a:lnTo>
                      <a:pt x="73" y="181"/>
                    </a:lnTo>
                    <a:lnTo>
                      <a:pt x="52" y="190"/>
                    </a:lnTo>
                    <a:lnTo>
                      <a:pt x="38" y="183"/>
                    </a:lnTo>
                    <a:lnTo>
                      <a:pt x="38" y="167"/>
                    </a:lnTo>
                    <a:lnTo>
                      <a:pt x="42" y="150"/>
                    </a:lnTo>
                    <a:lnTo>
                      <a:pt x="31" y="14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56" name="Freeform 274"/>
              <p:cNvSpPr>
                <a:spLocks/>
              </p:cNvSpPr>
              <p:nvPr/>
            </p:nvSpPr>
            <p:spPr bwMode="auto">
              <a:xfrm>
                <a:off x="4604" y="2261"/>
                <a:ext cx="74" cy="80"/>
              </a:xfrm>
              <a:custGeom>
                <a:avLst/>
                <a:gdLst>
                  <a:gd name="T0" fmla="*/ 0 w 155"/>
                  <a:gd name="T1" fmla="*/ 1 h 157"/>
                  <a:gd name="T2" fmla="*/ 0 w 155"/>
                  <a:gd name="T3" fmla="*/ 1 h 157"/>
                  <a:gd name="T4" fmla="*/ 0 w 155"/>
                  <a:gd name="T5" fmla="*/ 1 h 157"/>
                  <a:gd name="T6" fmla="*/ 0 w 155"/>
                  <a:gd name="T7" fmla="*/ 1 h 157"/>
                  <a:gd name="T8" fmla="*/ 0 w 155"/>
                  <a:gd name="T9" fmla="*/ 1 h 157"/>
                  <a:gd name="T10" fmla="*/ 0 w 155"/>
                  <a:gd name="T11" fmla="*/ 1 h 157"/>
                  <a:gd name="T12" fmla="*/ 0 w 155"/>
                  <a:gd name="T13" fmla="*/ 1 h 157"/>
                  <a:gd name="T14" fmla="*/ 0 w 155"/>
                  <a:gd name="T15" fmla="*/ 1 h 157"/>
                  <a:gd name="T16" fmla="*/ 0 w 155"/>
                  <a:gd name="T17" fmla="*/ 1 h 157"/>
                  <a:gd name="T18" fmla="*/ 0 w 155"/>
                  <a:gd name="T19" fmla="*/ 1 h 157"/>
                  <a:gd name="T20" fmla="*/ 0 w 155"/>
                  <a:gd name="T21" fmla="*/ 1 h 157"/>
                  <a:gd name="T22" fmla="*/ 0 w 155"/>
                  <a:gd name="T23" fmla="*/ 1 h 157"/>
                  <a:gd name="T24" fmla="*/ 0 w 155"/>
                  <a:gd name="T25" fmla="*/ 1 h 157"/>
                  <a:gd name="T26" fmla="*/ 0 w 155"/>
                  <a:gd name="T27" fmla="*/ 1 h 157"/>
                  <a:gd name="T28" fmla="*/ 0 w 155"/>
                  <a:gd name="T29" fmla="*/ 1 h 157"/>
                  <a:gd name="T30" fmla="*/ 0 w 155"/>
                  <a:gd name="T31" fmla="*/ 1 h 157"/>
                  <a:gd name="T32" fmla="*/ 0 w 155"/>
                  <a:gd name="T33" fmla="*/ 1 h 157"/>
                  <a:gd name="T34" fmla="*/ 0 w 155"/>
                  <a:gd name="T35" fmla="*/ 1 h 157"/>
                  <a:gd name="T36" fmla="*/ 0 w 155"/>
                  <a:gd name="T37" fmla="*/ 1 h 157"/>
                  <a:gd name="T38" fmla="*/ 0 w 155"/>
                  <a:gd name="T39" fmla="*/ 1 h 157"/>
                  <a:gd name="T40" fmla="*/ 0 w 155"/>
                  <a:gd name="T41" fmla="*/ 1 h 157"/>
                  <a:gd name="T42" fmla="*/ 0 w 155"/>
                  <a:gd name="T43" fmla="*/ 0 h 157"/>
                  <a:gd name="T44" fmla="*/ 0 w 155"/>
                  <a:gd name="T45" fmla="*/ 1 h 157"/>
                  <a:gd name="T46" fmla="*/ 0 w 155"/>
                  <a:gd name="T47" fmla="*/ 1 h 157"/>
                  <a:gd name="T48" fmla="*/ 0 w 155"/>
                  <a:gd name="T49" fmla="*/ 1 h 157"/>
                  <a:gd name="T50" fmla="*/ 0 w 155"/>
                  <a:gd name="T51" fmla="*/ 1 h 157"/>
                  <a:gd name="T52" fmla="*/ 0 w 155"/>
                  <a:gd name="T53" fmla="*/ 1 h 157"/>
                  <a:gd name="T54" fmla="*/ 0 w 155"/>
                  <a:gd name="T55" fmla="*/ 1 h 157"/>
                  <a:gd name="T56" fmla="*/ 0 w 155"/>
                  <a:gd name="T57" fmla="*/ 1 h 157"/>
                  <a:gd name="T58" fmla="*/ 0 w 155"/>
                  <a:gd name="T59" fmla="*/ 1 h 157"/>
                  <a:gd name="T60" fmla="*/ 0 w 155"/>
                  <a:gd name="T61" fmla="*/ 1 h 1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5" h="157">
                    <a:moveTo>
                      <a:pt x="120" y="157"/>
                    </a:moveTo>
                    <a:lnTo>
                      <a:pt x="115" y="143"/>
                    </a:lnTo>
                    <a:lnTo>
                      <a:pt x="109" y="147"/>
                    </a:lnTo>
                    <a:lnTo>
                      <a:pt x="72" y="124"/>
                    </a:lnTo>
                    <a:lnTo>
                      <a:pt x="76" y="93"/>
                    </a:lnTo>
                    <a:lnTo>
                      <a:pt x="56" y="73"/>
                    </a:lnTo>
                    <a:lnTo>
                      <a:pt x="47" y="83"/>
                    </a:lnTo>
                    <a:lnTo>
                      <a:pt x="41" y="79"/>
                    </a:lnTo>
                    <a:lnTo>
                      <a:pt x="35" y="85"/>
                    </a:lnTo>
                    <a:lnTo>
                      <a:pt x="25" y="75"/>
                    </a:lnTo>
                    <a:lnTo>
                      <a:pt x="10" y="97"/>
                    </a:lnTo>
                    <a:lnTo>
                      <a:pt x="0" y="104"/>
                    </a:lnTo>
                    <a:lnTo>
                      <a:pt x="4" y="77"/>
                    </a:lnTo>
                    <a:lnTo>
                      <a:pt x="31" y="56"/>
                    </a:lnTo>
                    <a:lnTo>
                      <a:pt x="53" y="40"/>
                    </a:lnTo>
                    <a:lnTo>
                      <a:pt x="58" y="64"/>
                    </a:lnTo>
                    <a:lnTo>
                      <a:pt x="74" y="54"/>
                    </a:lnTo>
                    <a:lnTo>
                      <a:pt x="86" y="46"/>
                    </a:lnTo>
                    <a:lnTo>
                      <a:pt x="89" y="29"/>
                    </a:lnTo>
                    <a:lnTo>
                      <a:pt x="105" y="31"/>
                    </a:lnTo>
                    <a:lnTo>
                      <a:pt x="113" y="29"/>
                    </a:lnTo>
                    <a:lnTo>
                      <a:pt x="109" y="0"/>
                    </a:lnTo>
                    <a:lnTo>
                      <a:pt x="134" y="17"/>
                    </a:lnTo>
                    <a:lnTo>
                      <a:pt x="140" y="46"/>
                    </a:lnTo>
                    <a:lnTo>
                      <a:pt x="155" y="93"/>
                    </a:lnTo>
                    <a:lnTo>
                      <a:pt x="148" y="112"/>
                    </a:lnTo>
                    <a:lnTo>
                      <a:pt x="144" y="126"/>
                    </a:lnTo>
                    <a:lnTo>
                      <a:pt x="130" y="95"/>
                    </a:lnTo>
                    <a:lnTo>
                      <a:pt x="118" y="104"/>
                    </a:lnTo>
                    <a:lnTo>
                      <a:pt x="126" y="128"/>
                    </a:lnTo>
                    <a:lnTo>
                      <a:pt x="120" y="15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57" name="Freeform 275"/>
              <p:cNvSpPr>
                <a:spLocks/>
              </p:cNvSpPr>
              <p:nvPr/>
            </p:nvSpPr>
            <p:spPr bwMode="auto">
              <a:xfrm>
                <a:off x="4603" y="2239"/>
                <a:ext cx="15" cy="35"/>
              </a:xfrm>
              <a:custGeom>
                <a:avLst/>
                <a:gdLst>
                  <a:gd name="T0" fmla="*/ 0 w 33"/>
                  <a:gd name="T1" fmla="*/ 0 h 68"/>
                  <a:gd name="T2" fmla="*/ 0 w 33"/>
                  <a:gd name="T3" fmla="*/ 1 h 68"/>
                  <a:gd name="T4" fmla="*/ 0 w 33"/>
                  <a:gd name="T5" fmla="*/ 1 h 68"/>
                  <a:gd name="T6" fmla="*/ 0 w 33"/>
                  <a:gd name="T7" fmla="*/ 1 h 68"/>
                  <a:gd name="T8" fmla="*/ 0 w 33"/>
                  <a:gd name="T9" fmla="*/ 1 h 68"/>
                  <a:gd name="T10" fmla="*/ 0 w 33"/>
                  <a:gd name="T11" fmla="*/ 0 h 68"/>
                  <a:gd name="T12" fmla="*/ 0 w 33"/>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68">
                    <a:moveTo>
                      <a:pt x="33" y="0"/>
                    </a:moveTo>
                    <a:lnTo>
                      <a:pt x="25" y="50"/>
                    </a:lnTo>
                    <a:lnTo>
                      <a:pt x="25" y="68"/>
                    </a:lnTo>
                    <a:lnTo>
                      <a:pt x="0" y="45"/>
                    </a:lnTo>
                    <a:lnTo>
                      <a:pt x="8" y="33"/>
                    </a:lnTo>
                    <a:lnTo>
                      <a:pt x="12" y="0"/>
                    </a:lnTo>
                    <a:lnTo>
                      <a:pt x="33"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58" name="Freeform 276"/>
              <p:cNvSpPr>
                <a:spLocks/>
              </p:cNvSpPr>
              <p:nvPr/>
            </p:nvSpPr>
            <p:spPr bwMode="auto">
              <a:xfrm>
                <a:off x="4626" y="2205"/>
                <a:ext cx="27" cy="30"/>
              </a:xfrm>
              <a:custGeom>
                <a:avLst/>
                <a:gdLst>
                  <a:gd name="T0" fmla="*/ 0 w 57"/>
                  <a:gd name="T1" fmla="*/ 1 h 58"/>
                  <a:gd name="T2" fmla="*/ 0 w 57"/>
                  <a:gd name="T3" fmla="*/ 1 h 58"/>
                  <a:gd name="T4" fmla="*/ 0 w 57"/>
                  <a:gd name="T5" fmla="*/ 1 h 58"/>
                  <a:gd name="T6" fmla="*/ 0 w 57"/>
                  <a:gd name="T7" fmla="*/ 0 h 58"/>
                  <a:gd name="T8" fmla="*/ 0 w 57"/>
                  <a:gd name="T9" fmla="*/ 1 h 58"/>
                  <a:gd name="T10" fmla="*/ 0 w 57"/>
                  <a:gd name="T11" fmla="*/ 1 h 58"/>
                  <a:gd name="T12" fmla="*/ 0 w 57"/>
                  <a:gd name="T13" fmla="*/ 1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58">
                    <a:moveTo>
                      <a:pt x="41" y="56"/>
                    </a:moveTo>
                    <a:lnTo>
                      <a:pt x="26" y="39"/>
                    </a:lnTo>
                    <a:lnTo>
                      <a:pt x="0" y="6"/>
                    </a:lnTo>
                    <a:lnTo>
                      <a:pt x="29" y="0"/>
                    </a:lnTo>
                    <a:lnTo>
                      <a:pt x="41" y="23"/>
                    </a:lnTo>
                    <a:lnTo>
                      <a:pt x="57" y="58"/>
                    </a:lnTo>
                    <a:lnTo>
                      <a:pt x="41" y="5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59" name="Freeform 277"/>
              <p:cNvSpPr>
                <a:spLocks/>
              </p:cNvSpPr>
              <p:nvPr/>
            </p:nvSpPr>
            <p:spPr bwMode="auto">
              <a:xfrm>
                <a:off x="4590" y="2221"/>
                <a:ext cx="22" cy="26"/>
              </a:xfrm>
              <a:custGeom>
                <a:avLst/>
                <a:gdLst>
                  <a:gd name="T0" fmla="*/ 1 w 42"/>
                  <a:gd name="T1" fmla="*/ 1 h 51"/>
                  <a:gd name="T2" fmla="*/ 1 w 42"/>
                  <a:gd name="T3" fmla="*/ 0 h 51"/>
                  <a:gd name="T4" fmla="*/ 0 w 42"/>
                  <a:gd name="T5" fmla="*/ 1 h 51"/>
                  <a:gd name="T6" fmla="*/ 1 w 42"/>
                  <a:gd name="T7" fmla="*/ 1 h 51"/>
                  <a:gd name="T8" fmla="*/ 1 w 42"/>
                  <a:gd name="T9" fmla="*/ 1 h 51"/>
                  <a:gd name="T10" fmla="*/ 1 w 42"/>
                  <a:gd name="T11" fmla="*/ 1 h 51"/>
                  <a:gd name="T12" fmla="*/ 1 w 42"/>
                  <a:gd name="T13" fmla="*/ 1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51">
                    <a:moveTo>
                      <a:pt x="38" y="12"/>
                    </a:moveTo>
                    <a:lnTo>
                      <a:pt x="4" y="0"/>
                    </a:lnTo>
                    <a:lnTo>
                      <a:pt x="0" y="2"/>
                    </a:lnTo>
                    <a:lnTo>
                      <a:pt x="9" y="51"/>
                    </a:lnTo>
                    <a:lnTo>
                      <a:pt x="40" y="20"/>
                    </a:lnTo>
                    <a:lnTo>
                      <a:pt x="42" y="18"/>
                    </a:lnTo>
                    <a:lnTo>
                      <a:pt x="38" y="1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60" name="Freeform 278"/>
              <p:cNvSpPr>
                <a:spLocks/>
              </p:cNvSpPr>
              <p:nvPr/>
            </p:nvSpPr>
            <p:spPr bwMode="auto">
              <a:xfrm>
                <a:off x="4522" y="2231"/>
                <a:ext cx="35" cy="55"/>
              </a:xfrm>
              <a:custGeom>
                <a:avLst/>
                <a:gdLst>
                  <a:gd name="T0" fmla="*/ 0 w 78"/>
                  <a:gd name="T1" fmla="*/ 1 h 108"/>
                  <a:gd name="T2" fmla="*/ 0 w 78"/>
                  <a:gd name="T3" fmla="*/ 1 h 108"/>
                  <a:gd name="T4" fmla="*/ 0 w 78"/>
                  <a:gd name="T5" fmla="*/ 1 h 108"/>
                  <a:gd name="T6" fmla="*/ 0 w 78"/>
                  <a:gd name="T7" fmla="*/ 1 h 108"/>
                  <a:gd name="T8" fmla="*/ 0 w 78"/>
                  <a:gd name="T9" fmla="*/ 1 h 108"/>
                  <a:gd name="T10" fmla="*/ 0 w 78"/>
                  <a:gd name="T11" fmla="*/ 1 h 108"/>
                  <a:gd name="T12" fmla="*/ 0 w 78"/>
                  <a:gd name="T13" fmla="*/ 1 h 108"/>
                  <a:gd name="T14" fmla="*/ 0 w 78"/>
                  <a:gd name="T15" fmla="*/ 1 h 108"/>
                  <a:gd name="T16" fmla="*/ 0 w 78"/>
                  <a:gd name="T17" fmla="*/ 1 h 108"/>
                  <a:gd name="T18" fmla="*/ 0 w 78"/>
                  <a:gd name="T19" fmla="*/ 0 h 108"/>
                  <a:gd name="T20" fmla="*/ 0 w 78"/>
                  <a:gd name="T21" fmla="*/ 1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108">
                    <a:moveTo>
                      <a:pt x="78" y="31"/>
                    </a:moveTo>
                    <a:lnTo>
                      <a:pt x="49" y="62"/>
                    </a:lnTo>
                    <a:lnTo>
                      <a:pt x="24" y="85"/>
                    </a:lnTo>
                    <a:lnTo>
                      <a:pt x="0" y="108"/>
                    </a:lnTo>
                    <a:lnTo>
                      <a:pt x="4" y="100"/>
                    </a:lnTo>
                    <a:lnTo>
                      <a:pt x="28" y="71"/>
                    </a:lnTo>
                    <a:lnTo>
                      <a:pt x="51" y="42"/>
                    </a:lnTo>
                    <a:lnTo>
                      <a:pt x="62" y="19"/>
                    </a:lnTo>
                    <a:lnTo>
                      <a:pt x="64" y="19"/>
                    </a:lnTo>
                    <a:lnTo>
                      <a:pt x="64" y="0"/>
                    </a:lnTo>
                    <a:lnTo>
                      <a:pt x="78" y="3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61" name="Freeform 279"/>
              <p:cNvSpPr>
                <a:spLocks/>
              </p:cNvSpPr>
              <p:nvPr/>
            </p:nvSpPr>
            <p:spPr bwMode="auto">
              <a:xfrm>
                <a:off x="4562" y="2189"/>
                <a:ext cx="21" cy="23"/>
              </a:xfrm>
              <a:custGeom>
                <a:avLst/>
                <a:gdLst>
                  <a:gd name="T0" fmla="*/ 0 w 44"/>
                  <a:gd name="T1" fmla="*/ 1 h 45"/>
                  <a:gd name="T2" fmla="*/ 0 w 44"/>
                  <a:gd name="T3" fmla="*/ 1 h 45"/>
                  <a:gd name="T4" fmla="*/ 0 w 44"/>
                  <a:gd name="T5" fmla="*/ 1 h 45"/>
                  <a:gd name="T6" fmla="*/ 0 w 44"/>
                  <a:gd name="T7" fmla="*/ 0 h 45"/>
                  <a:gd name="T8" fmla="*/ 0 w 44"/>
                  <a:gd name="T9" fmla="*/ 1 h 45"/>
                  <a:gd name="T10" fmla="*/ 0 w 44"/>
                  <a:gd name="T11" fmla="*/ 1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5">
                    <a:moveTo>
                      <a:pt x="44" y="31"/>
                    </a:moveTo>
                    <a:lnTo>
                      <a:pt x="37" y="45"/>
                    </a:lnTo>
                    <a:lnTo>
                      <a:pt x="19" y="23"/>
                    </a:lnTo>
                    <a:lnTo>
                      <a:pt x="0" y="0"/>
                    </a:lnTo>
                    <a:lnTo>
                      <a:pt x="35" y="6"/>
                    </a:lnTo>
                    <a:lnTo>
                      <a:pt x="44" y="3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62" name="Freeform 280"/>
              <p:cNvSpPr>
                <a:spLocks/>
              </p:cNvSpPr>
              <p:nvPr/>
            </p:nvSpPr>
            <p:spPr bwMode="auto">
              <a:xfrm>
                <a:off x="4631" y="2227"/>
                <a:ext cx="16" cy="28"/>
              </a:xfrm>
              <a:custGeom>
                <a:avLst/>
                <a:gdLst>
                  <a:gd name="T0" fmla="*/ 0 w 35"/>
                  <a:gd name="T1" fmla="*/ 1 h 52"/>
                  <a:gd name="T2" fmla="*/ 0 w 35"/>
                  <a:gd name="T3" fmla="*/ 1 h 52"/>
                  <a:gd name="T4" fmla="*/ 0 w 35"/>
                  <a:gd name="T5" fmla="*/ 1 h 52"/>
                  <a:gd name="T6" fmla="*/ 0 w 35"/>
                  <a:gd name="T7" fmla="*/ 1 h 52"/>
                  <a:gd name="T8" fmla="*/ 0 w 35"/>
                  <a:gd name="T9" fmla="*/ 1 h 52"/>
                  <a:gd name="T10" fmla="*/ 0 w 35"/>
                  <a:gd name="T11" fmla="*/ 0 h 52"/>
                  <a:gd name="T12" fmla="*/ 0 w 35"/>
                  <a:gd name="T13" fmla="*/ 1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52">
                    <a:moveTo>
                      <a:pt x="21" y="8"/>
                    </a:moveTo>
                    <a:lnTo>
                      <a:pt x="35" y="44"/>
                    </a:lnTo>
                    <a:lnTo>
                      <a:pt x="25" y="46"/>
                    </a:lnTo>
                    <a:lnTo>
                      <a:pt x="23" y="52"/>
                    </a:lnTo>
                    <a:lnTo>
                      <a:pt x="8" y="21"/>
                    </a:lnTo>
                    <a:lnTo>
                      <a:pt x="0" y="0"/>
                    </a:lnTo>
                    <a:lnTo>
                      <a:pt x="21"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63" name="Freeform 281"/>
              <p:cNvSpPr>
                <a:spLocks/>
              </p:cNvSpPr>
              <p:nvPr/>
            </p:nvSpPr>
            <p:spPr bwMode="auto">
              <a:xfrm>
                <a:off x="4611" y="2208"/>
                <a:ext cx="14" cy="14"/>
              </a:xfrm>
              <a:custGeom>
                <a:avLst/>
                <a:gdLst>
                  <a:gd name="T0" fmla="*/ 0 w 31"/>
                  <a:gd name="T1" fmla="*/ 1 h 27"/>
                  <a:gd name="T2" fmla="*/ 0 w 31"/>
                  <a:gd name="T3" fmla="*/ 1 h 27"/>
                  <a:gd name="T4" fmla="*/ 0 w 31"/>
                  <a:gd name="T5" fmla="*/ 1 h 27"/>
                  <a:gd name="T6" fmla="*/ 0 w 31"/>
                  <a:gd name="T7" fmla="*/ 0 h 27"/>
                  <a:gd name="T8" fmla="*/ 0 w 31"/>
                  <a:gd name="T9" fmla="*/ 1 h 27"/>
                  <a:gd name="T10" fmla="*/ 0 w 31"/>
                  <a:gd name="T11" fmla="*/ 1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7">
                    <a:moveTo>
                      <a:pt x="31" y="27"/>
                    </a:moveTo>
                    <a:lnTo>
                      <a:pt x="6" y="12"/>
                    </a:lnTo>
                    <a:lnTo>
                      <a:pt x="0" y="15"/>
                    </a:lnTo>
                    <a:lnTo>
                      <a:pt x="2" y="0"/>
                    </a:lnTo>
                    <a:lnTo>
                      <a:pt x="29" y="21"/>
                    </a:lnTo>
                    <a:lnTo>
                      <a:pt x="31" y="2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64" name="Freeform 282"/>
              <p:cNvSpPr>
                <a:spLocks/>
              </p:cNvSpPr>
              <p:nvPr/>
            </p:nvSpPr>
            <p:spPr bwMode="auto">
              <a:xfrm>
                <a:off x="4615" y="2231"/>
                <a:ext cx="11" cy="36"/>
              </a:xfrm>
              <a:custGeom>
                <a:avLst/>
                <a:gdLst>
                  <a:gd name="T0" fmla="*/ 1 w 19"/>
                  <a:gd name="T1" fmla="*/ 0 h 69"/>
                  <a:gd name="T2" fmla="*/ 1 w 19"/>
                  <a:gd name="T3" fmla="*/ 1 h 69"/>
                  <a:gd name="T4" fmla="*/ 1 w 19"/>
                  <a:gd name="T5" fmla="*/ 1 h 69"/>
                  <a:gd name="T6" fmla="*/ 0 w 19"/>
                  <a:gd name="T7" fmla="*/ 1 h 69"/>
                  <a:gd name="T8" fmla="*/ 1 w 19"/>
                  <a:gd name="T9" fmla="*/ 1 h 69"/>
                  <a:gd name="T10" fmla="*/ 1 w 19"/>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69">
                    <a:moveTo>
                      <a:pt x="19" y="0"/>
                    </a:moveTo>
                    <a:lnTo>
                      <a:pt x="19" y="19"/>
                    </a:lnTo>
                    <a:lnTo>
                      <a:pt x="10" y="44"/>
                    </a:lnTo>
                    <a:lnTo>
                      <a:pt x="0" y="69"/>
                    </a:lnTo>
                    <a:lnTo>
                      <a:pt x="10" y="34"/>
                    </a:lnTo>
                    <a:lnTo>
                      <a:pt x="19"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65" name="Freeform 283"/>
              <p:cNvSpPr>
                <a:spLocks/>
              </p:cNvSpPr>
              <p:nvPr/>
            </p:nvSpPr>
            <p:spPr bwMode="auto">
              <a:xfrm>
                <a:off x="4190" y="2055"/>
                <a:ext cx="137" cy="283"/>
              </a:xfrm>
              <a:custGeom>
                <a:avLst/>
                <a:gdLst>
                  <a:gd name="T0" fmla="*/ 0 w 292"/>
                  <a:gd name="T1" fmla="*/ 1 h 553"/>
                  <a:gd name="T2" fmla="*/ 0 w 292"/>
                  <a:gd name="T3" fmla="*/ 1 h 553"/>
                  <a:gd name="T4" fmla="*/ 0 w 292"/>
                  <a:gd name="T5" fmla="*/ 1 h 553"/>
                  <a:gd name="T6" fmla="*/ 0 w 292"/>
                  <a:gd name="T7" fmla="*/ 1 h 553"/>
                  <a:gd name="T8" fmla="*/ 0 w 292"/>
                  <a:gd name="T9" fmla="*/ 1 h 553"/>
                  <a:gd name="T10" fmla="*/ 0 w 292"/>
                  <a:gd name="T11" fmla="*/ 1 h 553"/>
                  <a:gd name="T12" fmla="*/ 0 w 292"/>
                  <a:gd name="T13" fmla="*/ 1 h 553"/>
                  <a:gd name="T14" fmla="*/ 0 w 292"/>
                  <a:gd name="T15" fmla="*/ 1 h 553"/>
                  <a:gd name="T16" fmla="*/ 0 w 292"/>
                  <a:gd name="T17" fmla="*/ 1 h 553"/>
                  <a:gd name="T18" fmla="*/ 0 w 292"/>
                  <a:gd name="T19" fmla="*/ 1 h 553"/>
                  <a:gd name="T20" fmla="*/ 0 w 292"/>
                  <a:gd name="T21" fmla="*/ 1 h 553"/>
                  <a:gd name="T22" fmla="*/ 0 w 292"/>
                  <a:gd name="T23" fmla="*/ 1 h 553"/>
                  <a:gd name="T24" fmla="*/ 0 w 292"/>
                  <a:gd name="T25" fmla="*/ 1 h 553"/>
                  <a:gd name="T26" fmla="*/ 0 w 292"/>
                  <a:gd name="T27" fmla="*/ 1 h 553"/>
                  <a:gd name="T28" fmla="*/ 0 w 292"/>
                  <a:gd name="T29" fmla="*/ 0 h 553"/>
                  <a:gd name="T30" fmla="*/ 0 w 292"/>
                  <a:gd name="T31" fmla="*/ 1 h 553"/>
                  <a:gd name="T32" fmla="*/ 0 w 292"/>
                  <a:gd name="T33" fmla="*/ 1 h 553"/>
                  <a:gd name="T34" fmla="*/ 0 w 292"/>
                  <a:gd name="T35" fmla="*/ 1 h 553"/>
                  <a:gd name="T36" fmla="*/ 0 w 292"/>
                  <a:gd name="T37" fmla="*/ 1 h 553"/>
                  <a:gd name="T38" fmla="*/ 0 w 292"/>
                  <a:gd name="T39" fmla="*/ 1 h 553"/>
                  <a:gd name="T40" fmla="*/ 0 w 292"/>
                  <a:gd name="T41" fmla="*/ 1 h 553"/>
                  <a:gd name="T42" fmla="*/ 0 w 292"/>
                  <a:gd name="T43" fmla="*/ 1 h 553"/>
                  <a:gd name="T44" fmla="*/ 0 w 292"/>
                  <a:gd name="T45" fmla="*/ 1 h 553"/>
                  <a:gd name="T46" fmla="*/ 0 w 292"/>
                  <a:gd name="T47" fmla="*/ 1 h 553"/>
                  <a:gd name="T48" fmla="*/ 0 w 292"/>
                  <a:gd name="T49" fmla="*/ 1 h 553"/>
                  <a:gd name="T50" fmla="*/ 0 w 292"/>
                  <a:gd name="T51" fmla="*/ 1 h 553"/>
                  <a:gd name="T52" fmla="*/ 0 w 292"/>
                  <a:gd name="T53" fmla="*/ 1 h 553"/>
                  <a:gd name="T54" fmla="*/ 0 w 292"/>
                  <a:gd name="T55" fmla="*/ 1 h 553"/>
                  <a:gd name="T56" fmla="*/ 0 w 292"/>
                  <a:gd name="T57" fmla="*/ 1 h 553"/>
                  <a:gd name="T58" fmla="*/ 0 w 292"/>
                  <a:gd name="T59" fmla="*/ 1 h 553"/>
                  <a:gd name="T60" fmla="*/ 0 w 292"/>
                  <a:gd name="T61" fmla="*/ 1 h 553"/>
                  <a:gd name="T62" fmla="*/ 0 w 292"/>
                  <a:gd name="T63" fmla="*/ 1 h 553"/>
                  <a:gd name="T64" fmla="*/ 0 w 292"/>
                  <a:gd name="T65" fmla="*/ 1 h 5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2" h="553">
                    <a:moveTo>
                      <a:pt x="104" y="423"/>
                    </a:moveTo>
                    <a:lnTo>
                      <a:pt x="95" y="394"/>
                    </a:lnTo>
                    <a:lnTo>
                      <a:pt x="102" y="361"/>
                    </a:lnTo>
                    <a:lnTo>
                      <a:pt x="110" y="328"/>
                    </a:lnTo>
                    <a:lnTo>
                      <a:pt x="112" y="297"/>
                    </a:lnTo>
                    <a:lnTo>
                      <a:pt x="112" y="266"/>
                    </a:lnTo>
                    <a:lnTo>
                      <a:pt x="141" y="262"/>
                    </a:lnTo>
                    <a:lnTo>
                      <a:pt x="143" y="287"/>
                    </a:lnTo>
                    <a:lnTo>
                      <a:pt x="170" y="293"/>
                    </a:lnTo>
                    <a:lnTo>
                      <a:pt x="203" y="314"/>
                    </a:lnTo>
                    <a:lnTo>
                      <a:pt x="215" y="332"/>
                    </a:lnTo>
                    <a:lnTo>
                      <a:pt x="203" y="299"/>
                    </a:lnTo>
                    <a:lnTo>
                      <a:pt x="190" y="268"/>
                    </a:lnTo>
                    <a:lnTo>
                      <a:pt x="211" y="229"/>
                    </a:lnTo>
                    <a:lnTo>
                      <a:pt x="246" y="229"/>
                    </a:lnTo>
                    <a:lnTo>
                      <a:pt x="283" y="227"/>
                    </a:lnTo>
                    <a:lnTo>
                      <a:pt x="292" y="208"/>
                    </a:lnTo>
                    <a:lnTo>
                      <a:pt x="283" y="175"/>
                    </a:lnTo>
                    <a:lnTo>
                      <a:pt x="254" y="134"/>
                    </a:lnTo>
                    <a:lnTo>
                      <a:pt x="248" y="107"/>
                    </a:lnTo>
                    <a:lnTo>
                      <a:pt x="207" y="74"/>
                    </a:lnTo>
                    <a:lnTo>
                      <a:pt x="192" y="84"/>
                    </a:lnTo>
                    <a:lnTo>
                      <a:pt x="176" y="92"/>
                    </a:lnTo>
                    <a:lnTo>
                      <a:pt x="157" y="84"/>
                    </a:lnTo>
                    <a:lnTo>
                      <a:pt x="128" y="107"/>
                    </a:lnTo>
                    <a:lnTo>
                      <a:pt x="124" y="66"/>
                    </a:lnTo>
                    <a:lnTo>
                      <a:pt x="122" y="28"/>
                    </a:lnTo>
                    <a:lnTo>
                      <a:pt x="97" y="28"/>
                    </a:lnTo>
                    <a:lnTo>
                      <a:pt x="93" y="4"/>
                    </a:lnTo>
                    <a:lnTo>
                      <a:pt x="81" y="0"/>
                    </a:lnTo>
                    <a:lnTo>
                      <a:pt x="62" y="4"/>
                    </a:lnTo>
                    <a:lnTo>
                      <a:pt x="48" y="20"/>
                    </a:lnTo>
                    <a:lnTo>
                      <a:pt x="15" y="28"/>
                    </a:lnTo>
                    <a:lnTo>
                      <a:pt x="9" y="68"/>
                    </a:lnTo>
                    <a:lnTo>
                      <a:pt x="0" y="68"/>
                    </a:lnTo>
                    <a:lnTo>
                      <a:pt x="27" y="109"/>
                    </a:lnTo>
                    <a:lnTo>
                      <a:pt x="54" y="150"/>
                    </a:lnTo>
                    <a:lnTo>
                      <a:pt x="64" y="154"/>
                    </a:lnTo>
                    <a:lnTo>
                      <a:pt x="54" y="175"/>
                    </a:lnTo>
                    <a:lnTo>
                      <a:pt x="50" y="192"/>
                    </a:lnTo>
                    <a:lnTo>
                      <a:pt x="50" y="214"/>
                    </a:lnTo>
                    <a:lnTo>
                      <a:pt x="68" y="237"/>
                    </a:lnTo>
                    <a:lnTo>
                      <a:pt x="85" y="262"/>
                    </a:lnTo>
                    <a:lnTo>
                      <a:pt x="95" y="295"/>
                    </a:lnTo>
                    <a:lnTo>
                      <a:pt x="104" y="332"/>
                    </a:lnTo>
                    <a:lnTo>
                      <a:pt x="93" y="355"/>
                    </a:lnTo>
                    <a:lnTo>
                      <a:pt x="81" y="380"/>
                    </a:lnTo>
                    <a:lnTo>
                      <a:pt x="79" y="386"/>
                    </a:lnTo>
                    <a:lnTo>
                      <a:pt x="75" y="425"/>
                    </a:lnTo>
                    <a:lnTo>
                      <a:pt x="70" y="462"/>
                    </a:lnTo>
                    <a:lnTo>
                      <a:pt x="75" y="456"/>
                    </a:lnTo>
                    <a:lnTo>
                      <a:pt x="95" y="477"/>
                    </a:lnTo>
                    <a:lnTo>
                      <a:pt x="112" y="497"/>
                    </a:lnTo>
                    <a:lnTo>
                      <a:pt x="120" y="506"/>
                    </a:lnTo>
                    <a:lnTo>
                      <a:pt x="135" y="530"/>
                    </a:lnTo>
                    <a:lnTo>
                      <a:pt x="137" y="524"/>
                    </a:lnTo>
                    <a:lnTo>
                      <a:pt x="164" y="537"/>
                    </a:lnTo>
                    <a:lnTo>
                      <a:pt x="166" y="553"/>
                    </a:lnTo>
                    <a:lnTo>
                      <a:pt x="190" y="553"/>
                    </a:lnTo>
                    <a:lnTo>
                      <a:pt x="203" y="537"/>
                    </a:lnTo>
                    <a:lnTo>
                      <a:pt x="184" y="514"/>
                    </a:lnTo>
                    <a:lnTo>
                      <a:pt x="159" y="510"/>
                    </a:lnTo>
                    <a:lnTo>
                      <a:pt x="141" y="489"/>
                    </a:lnTo>
                    <a:lnTo>
                      <a:pt x="133" y="462"/>
                    </a:lnTo>
                    <a:lnTo>
                      <a:pt x="122" y="425"/>
                    </a:lnTo>
                    <a:lnTo>
                      <a:pt x="104" y="42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66" name="Freeform 284"/>
              <p:cNvSpPr>
                <a:spLocks/>
              </p:cNvSpPr>
              <p:nvPr/>
            </p:nvSpPr>
            <p:spPr bwMode="auto">
              <a:xfrm>
                <a:off x="4254" y="1998"/>
                <a:ext cx="138" cy="283"/>
              </a:xfrm>
              <a:custGeom>
                <a:avLst/>
                <a:gdLst>
                  <a:gd name="T0" fmla="*/ 0 w 293"/>
                  <a:gd name="T1" fmla="*/ 1 h 552"/>
                  <a:gd name="T2" fmla="*/ 0 w 293"/>
                  <a:gd name="T3" fmla="*/ 1 h 552"/>
                  <a:gd name="T4" fmla="*/ 0 w 293"/>
                  <a:gd name="T5" fmla="*/ 1 h 552"/>
                  <a:gd name="T6" fmla="*/ 0 w 293"/>
                  <a:gd name="T7" fmla="*/ 1 h 552"/>
                  <a:gd name="T8" fmla="*/ 0 w 293"/>
                  <a:gd name="T9" fmla="*/ 1 h 552"/>
                  <a:gd name="T10" fmla="*/ 0 w 293"/>
                  <a:gd name="T11" fmla="*/ 1 h 552"/>
                  <a:gd name="T12" fmla="*/ 0 w 293"/>
                  <a:gd name="T13" fmla="*/ 1 h 552"/>
                  <a:gd name="T14" fmla="*/ 0 w 293"/>
                  <a:gd name="T15" fmla="*/ 1 h 552"/>
                  <a:gd name="T16" fmla="*/ 0 w 293"/>
                  <a:gd name="T17" fmla="*/ 1 h 552"/>
                  <a:gd name="T18" fmla="*/ 0 w 293"/>
                  <a:gd name="T19" fmla="*/ 1 h 552"/>
                  <a:gd name="T20" fmla="*/ 0 w 293"/>
                  <a:gd name="T21" fmla="*/ 1 h 552"/>
                  <a:gd name="T22" fmla="*/ 0 w 293"/>
                  <a:gd name="T23" fmla="*/ 1 h 552"/>
                  <a:gd name="T24" fmla="*/ 0 w 293"/>
                  <a:gd name="T25" fmla="*/ 1 h 552"/>
                  <a:gd name="T26" fmla="*/ 0 w 293"/>
                  <a:gd name="T27" fmla="*/ 1 h 552"/>
                  <a:gd name="T28" fmla="*/ 0 w 293"/>
                  <a:gd name="T29" fmla="*/ 1 h 552"/>
                  <a:gd name="T30" fmla="*/ 0 w 293"/>
                  <a:gd name="T31" fmla="*/ 1 h 552"/>
                  <a:gd name="T32" fmla="*/ 0 w 293"/>
                  <a:gd name="T33" fmla="*/ 1 h 552"/>
                  <a:gd name="T34" fmla="*/ 0 w 293"/>
                  <a:gd name="T35" fmla="*/ 1 h 552"/>
                  <a:gd name="T36" fmla="*/ 0 w 293"/>
                  <a:gd name="T37" fmla="*/ 1 h 552"/>
                  <a:gd name="T38" fmla="*/ 0 w 293"/>
                  <a:gd name="T39" fmla="*/ 1 h 552"/>
                  <a:gd name="T40" fmla="*/ 0 w 293"/>
                  <a:gd name="T41" fmla="*/ 1 h 552"/>
                  <a:gd name="T42" fmla="*/ 0 w 293"/>
                  <a:gd name="T43" fmla="*/ 1 h 552"/>
                  <a:gd name="T44" fmla="*/ 0 w 293"/>
                  <a:gd name="T45" fmla="*/ 1 h 552"/>
                  <a:gd name="T46" fmla="*/ 0 w 293"/>
                  <a:gd name="T47" fmla="*/ 1 h 552"/>
                  <a:gd name="T48" fmla="*/ 0 w 293"/>
                  <a:gd name="T49" fmla="*/ 1 h 552"/>
                  <a:gd name="T50" fmla="*/ 0 w 293"/>
                  <a:gd name="T51" fmla="*/ 1 h 552"/>
                  <a:gd name="T52" fmla="*/ 0 w 293"/>
                  <a:gd name="T53" fmla="*/ 1 h 552"/>
                  <a:gd name="T54" fmla="*/ 0 w 293"/>
                  <a:gd name="T55" fmla="*/ 1 h 552"/>
                  <a:gd name="T56" fmla="*/ 0 w 293"/>
                  <a:gd name="T57" fmla="*/ 1 h 552"/>
                  <a:gd name="T58" fmla="*/ 0 w 293"/>
                  <a:gd name="T59" fmla="*/ 1 h 552"/>
                  <a:gd name="T60" fmla="*/ 0 w 293"/>
                  <a:gd name="T61" fmla="*/ 1 h 552"/>
                  <a:gd name="T62" fmla="*/ 0 w 293"/>
                  <a:gd name="T63" fmla="*/ 1 h 552"/>
                  <a:gd name="T64" fmla="*/ 0 w 293"/>
                  <a:gd name="T65" fmla="*/ 1 h 552"/>
                  <a:gd name="T66" fmla="*/ 0 w 293"/>
                  <a:gd name="T67" fmla="*/ 1 h 5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3" h="552">
                    <a:moveTo>
                      <a:pt x="101" y="114"/>
                    </a:moveTo>
                    <a:lnTo>
                      <a:pt x="92" y="103"/>
                    </a:lnTo>
                    <a:lnTo>
                      <a:pt x="72" y="87"/>
                    </a:lnTo>
                    <a:lnTo>
                      <a:pt x="57" y="95"/>
                    </a:lnTo>
                    <a:lnTo>
                      <a:pt x="31" y="74"/>
                    </a:lnTo>
                    <a:lnTo>
                      <a:pt x="28" y="56"/>
                    </a:lnTo>
                    <a:lnTo>
                      <a:pt x="0" y="31"/>
                    </a:lnTo>
                    <a:lnTo>
                      <a:pt x="8" y="23"/>
                    </a:lnTo>
                    <a:lnTo>
                      <a:pt x="26" y="29"/>
                    </a:lnTo>
                    <a:lnTo>
                      <a:pt x="33" y="23"/>
                    </a:lnTo>
                    <a:lnTo>
                      <a:pt x="47" y="21"/>
                    </a:lnTo>
                    <a:lnTo>
                      <a:pt x="55" y="23"/>
                    </a:lnTo>
                    <a:lnTo>
                      <a:pt x="61" y="21"/>
                    </a:lnTo>
                    <a:lnTo>
                      <a:pt x="72" y="21"/>
                    </a:lnTo>
                    <a:lnTo>
                      <a:pt x="92" y="0"/>
                    </a:lnTo>
                    <a:lnTo>
                      <a:pt x="105" y="2"/>
                    </a:lnTo>
                    <a:lnTo>
                      <a:pt x="146" y="13"/>
                    </a:lnTo>
                    <a:lnTo>
                      <a:pt x="150" y="39"/>
                    </a:lnTo>
                    <a:lnTo>
                      <a:pt x="165" y="50"/>
                    </a:lnTo>
                    <a:lnTo>
                      <a:pt x="198" y="64"/>
                    </a:lnTo>
                    <a:lnTo>
                      <a:pt x="179" y="77"/>
                    </a:lnTo>
                    <a:lnTo>
                      <a:pt x="161" y="87"/>
                    </a:lnTo>
                    <a:lnTo>
                      <a:pt x="161" y="91"/>
                    </a:lnTo>
                    <a:lnTo>
                      <a:pt x="150" y="122"/>
                    </a:lnTo>
                    <a:lnTo>
                      <a:pt x="136" y="157"/>
                    </a:lnTo>
                    <a:lnTo>
                      <a:pt x="161" y="190"/>
                    </a:lnTo>
                    <a:lnTo>
                      <a:pt x="169" y="209"/>
                    </a:lnTo>
                    <a:lnTo>
                      <a:pt x="190" y="231"/>
                    </a:lnTo>
                    <a:lnTo>
                      <a:pt x="212" y="252"/>
                    </a:lnTo>
                    <a:lnTo>
                      <a:pt x="239" y="273"/>
                    </a:lnTo>
                    <a:lnTo>
                      <a:pt x="262" y="298"/>
                    </a:lnTo>
                    <a:lnTo>
                      <a:pt x="278" y="349"/>
                    </a:lnTo>
                    <a:lnTo>
                      <a:pt x="293" y="401"/>
                    </a:lnTo>
                    <a:lnTo>
                      <a:pt x="289" y="415"/>
                    </a:lnTo>
                    <a:lnTo>
                      <a:pt x="289" y="428"/>
                    </a:lnTo>
                    <a:lnTo>
                      <a:pt x="285" y="444"/>
                    </a:lnTo>
                    <a:lnTo>
                      <a:pt x="262" y="463"/>
                    </a:lnTo>
                    <a:lnTo>
                      <a:pt x="239" y="485"/>
                    </a:lnTo>
                    <a:lnTo>
                      <a:pt x="216" y="479"/>
                    </a:lnTo>
                    <a:lnTo>
                      <a:pt x="216" y="488"/>
                    </a:lnTo>
                    <a:lnTo>
                      <a:pt x="216" y="500"/>
                    </a:lnTo>
                    <a:lnTo>
                      <a:pt x="210" y="504"/>
                    </a:lnTo>
                    <a:lnTo>
                      <a:pt x="210" y="519"/>
                    </a:lnTo>
                    <a:lnTo>
                      <a:pt x="196" y="521"/>
                    </a:lnTo>
                    <a:lnTo>
                      <a:pt x="171" y="549"/>
                    </a:lnTo>
                    <a:lnTo>
                      <a:pt x="155" y="552"/>
                    </a:lnTo>
                    <a:lnTo>
                      <a:pt x="157" y="506"/>
                    </a:lnTo>
                    <a:lnTo>
                      <a:pt x="136" y="488"/>
                    </a:lnTo>
                    <a:lnTo>
                      <a:pt x="155" y="475"/>
                    </a:lnTo>
                    <a:lnTo>
                      <a:pt x="165" y="469"/>
                    </a:lnTo>
                    <a:lnTo>
                      <a:pt x="190" y="473"/>
                    </a:lnTo>
                    <a:lnTo>
                      <a:pt x="181" y="444"/>
                    </a:lnTo>
                    <a:lnTo>
                      <a:pt x="198" y="434"/>
                    </a:lnTo>
                    <a:lnTo>
                      <a:pt x="229" y="419"/>
                    </a:lnTo>
                    <a:lnTo>
                      <a:pt x="227" y="388"/>
                    </a:lnTo>
                    <a:lnTo>
                      <a:pt x="223" y="359"/>
                    </a:lnTo>
                    <a:lnTo>
                      <a:pt x="223" y="324"/>
                    </a:lnTo>
                    <a:lnTo>
                      <a:pt x="218" y="295"/>
                    </a:lnTo>
                    <a:lnTo>
                      <a:pt x="208" y="281"/>
                    </a:lnTo>
                    <a:lnTo>
                      <a:pt x="210" y="273"/>
                    </a:lnTo>
                    <a:lnTo>
                      <a:pt x="181" y="250"/>
                    </a:lnTo>
                    <a:lnTo>
                      <a:pt x="165" y="227"/>
                    </a:lnTo>
                    <a:lnTo>
                      <a:pt x="144" y="202"/>
                    </a:lnTo>
                    <a:lnTo>
                      <a:pt x="124" y="176"/>
                    </a:lnTo>
                    <a:lnTo>
                      <a:pt x="80" y="145"/>
                    </a:lnTo>
                    <a:lnTo>
                      <a:pt x="86" y="134"/>
                    </a:lnTo>
                    <a:lnTo>
                      <a:pt x="105" y="128"/>
                    </a:lnTo>
                    <a:lnTo>
                      <a:pt x="101" y="11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67" name="Freeform 285"/>
              <p:cNvSpPr>
                <a:spLocks/>
              </p:cNvSpPr>
              <p:nvPr/>
            </p:nvSpPr>
            <p:spPr bwMode="auto">
              <a:xfrm>
                <a:off x="3453" y="1942"/>
                <a:ext cx="11" cy="30"/>
              </a:xfrm>
              <a:custGeom>
                <a:avLst/>
                <a:gdLst>
                  <a:gd name="T0" fmla="*/ 0 w 23"/>
                  <a:gd name="T1" fmla="*/ 1 h 58"/>
                  <a:gd name="T2" fmla="*/ 0 w 23"/>
                  <a:gd name="T3" fmla="*/ 1 h 58"/>
                  <a:gd name="T4" fmla="*/ 0 w 23"/>
                  <a:gd name="T5" fmla="*/ 1 h 58"/>
                  <a:gd name="T6" fmla="*/ 0 w 23"/>
                  <a:gd name="T7" fmla="*/ 1 h 58"/>
                  <a:gd name="T8" fmla="*/ 0 w 23"/>
                  <a:gd name="T9" fmla="*/ 0 h 58"/>
                  <a:gd name="T10" fmla="*/ 0 w 23"/>
                  <a:gd name="T11" fmla="*/ 1 h 58"/>
                  <a:gd name="T12" fmla="*/ 0 w 23"/>
                  <a:gd name="T13" fmla="*/ 1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58">
                    <a:moveTo>
                      <a:pt x="14" y="57"/>
                    </a:moveTo>
                    <a:lnTo>
                      <a:pt x="10" y="58"/>
                    </a:lnTo>
                    <a:lnTo>
                      <a:pt x="0" y="51"/>
                    </a:lnTo>
                    <a:lnTo>
                      <a:pt x="0" y="18"/>
                    </a:lnTo>
                    <a:lnTo>
                      <a:pt x="12" y="0"/>
                    </a:lnTo>
                    <a:lnTo>
                      <a:pt x="23" y="31"/>
                    </a:lnTo>
                    <a:lnTo>
                      <a:pt x="14" y="5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68" name="Freeform 286"/>
              <p:cNvSpPr>
                <a:spLocks/>
              </p:cNvSpPr>
              <p:nvPr/>
            </p:nvSpPr>
            <p:spPr bwMode="auto">
              <a:xfrm>
                <a:off x="3316" y="1678"/>
                <a:ext cx="324" cy="282"/>
              </a:xfrm>
              <a:custGeom>
                <a:avLst/>
                <a:gdLst>
                  <a:gd name="T0" fmla="*/ 0 w 683"/>
                  <a:gd name="T1" fmla="*/ 1 h 550"/>
                  <a:gd name="T2" fmla="*/ 0 w 683"/>
                  <a:gd name="T3" fmla="*/ 1 h 550"/>
                  <a:gd name="T4" fmla="*/ 0 w 683"/>
                  <a:gd name="T5" fmla="*/ 1 h 550"/>
                  <a:gd name="T6" fmla="*/ 0 w 683"/>
                  <a:gd name="T7" fmla="*/ 1 h 550"/>
                  <a:gd name="T8" fmla="*/ 0 w 683"/>
                  <a:gd name="T9" fmla="*/ 1 h 550"/>
                  <a:gd name="T10" fmla="*/ 0 w 683"/>
                  <a:gd name="T11" fmla="*/ 1 h 550"/>
                  <a:gd name="T12" fmla="*/ 0 w 683"/>
                  <a:gd name="T13" fmla="*/ 1 h 550"/>
                  <a:gd name="T14" fmla="*/ 0 w 683"/>
                  <a:gd name="T15" fmla="*/ 0 h 550"/>
                  <a:gd name="T16" fmla="*/ 0 w 683"/>
                  <a:gd name="T17" fmla="*/ 1 h 550"/>
                  <a:gd name="T18" fmla="*/ 0 w 683"/>
                  <a:gd name="T19" fmla="*/ 1 h 550"/>
                  <a:gd name="T20" fmla="*/ 0 w 683"/>
                  <a:gd name="T21" fmla="*/ 1 h 550"/>
                  <a:gd name="T22" fmla="*/ 0 w 683"/>
                  <a:gd name="T23" fmla="*/ 1 h 550"/>
                  <a:gd name="T24" fmla="*/ 0 w 683"/>
                  <a:gd name="T25" fmla="*/ 1 h 550"/>
                  <a:gd name="T26" fmla="*/ 0 w 683"/>
                  <a:gd name="T27" fmla="*/ 1 h 550"/>
                  <a:gd name="T28" fmla="*/ 0 w 683"/>
                  <a:gd name="T29" fmla="*/ 1 h 550"/>
                  <a:gd name="T30" fmla="*/ 0 w 683"/>
                  <a:gd name="T31" fmla="*/ 1 h 550"/>
                  <a:gd name="T32" fmla="*/ 0 w 683"/>
                  <a:gd name="T33" fmla="*/ 1 h 550"/>
                  <a:gd name="T34" fmla="*/ 0 w 683"/>
                  <a:gd name="T35" fmla="*/ 1 h 550"/>
                  <a:gd name="T36" fmla="*/ 0 w 683"/>
                  <a:gd name="T37" fmla="*/ 1 h 550"/>
                  <a:gd name="T38" fmla="*/ 0 w 683"/>
                  <a:gd name="T39" fmla="*/ 1 h 550"/>
                  <a:gd name="T40" fmla="*/ 0 w 683"/>
                  <a:gd name="T41" fmla="*/ 1 h 550"/>
                  <a:gd name="T42" fmla="*/ 0 w 683"/>
                  <a:gd name="T43" fmla="*/ 1 h 550"/>
                  <a:gd name="T44" fmla="*/ 0 w 683"/>
                  <a:gd name="T45" fmla="*/ 1 h 550"/>
                  <a:gd name="T46" fmla="*/ 0 w 683"/>
                  <a:gd name="T47" fmla="*/ 1 h 550"/>
                  <a:gd name="T48" fmla="*/ 0 w 683"/>
                  <a:gd name="T49" fmla="*/ 1 h 550"/>
                  <a:gd name="T50" fmla="*/ 0 w 683"/>
                  <a:gd name="T51" fmla="*/ 1 h 550"/>
                  <a:gd name="T52" fmla="*/ 0 w 683"/>
                  <a:gd name="T53" fmla="*/ 1 h 550"/>
                  <a:gd name="T54" fmla="*/ 0 w 683"/>
                  <a:gd name="T55" fmla="*/ 1 h 550"/>
                  <a:gd name="T56" fmla="*/ 0 w 683"/>
                  <a:gd name="T57" fmla="*/ 1 h 550"/>
                  <a:gd name="T58" fmla="*/ 0 w 683"/>
                  <a:gd name="T59" fmla="*/ 1 h 550"/>
                  <a:gd name="T60" fmla="*/ 0 w 683"/>
                  <a:gd name="T61" fmla="*/ 1 h 550"/>
                  <a:gd name="T62" fmla="*/ 0 w 683"/>
                  <a:gd name="T63" fmla="*/ 1 h 550"/>
                  <a:gd name="T64" fmla="*/ 0 w 683"/>
                  <a:gd name="T65" fmla="*/ 1 h 550"/>
                  <a:gd name="T66" fmla="*/ 0 w 683"/>
                  <a:gd name="T67" fmla="*/ 1 h 550"/>
                  <a:gd name="T68" fmla="*/ 0 w 683"/>
                  <a:gd name="T69" fmla="*/ 1 h 550"/>
                  <a:gd name="T70" fmla="*/ 0 w 683"/>
                  <a:gd name="T71" fmla="*/ 1 h 550"/>
                  <a:gd name="T72" fmla="*/ 0 w 683"/>
                  <a:gd name="T73" fmla="*/ 1 h 550"/>
                  <a:gd name="T74" fmla="*/ 0 w 683"/>
                  <a:gd name="T75" fmla="*/ 1 h 550"/>
                  <a:gd name="T76" fmla="*/ 0 w 683"/>
                  <a:gd name="T77" fmla="*/ 1 h 550"/>
                  <a:gd name="T78" fmla="*/ 0 w 683"/>
                  <a:gd name="T79" fmla="*/ 1 h 5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3" h="550">
                    <a:moveTo>
                      <a:pt x="95" y="250"/>
                    </a:moveTo>
                    <a:lnTo>
                      <a:pt x="78" y="225"/>
                    </a:lnTo>
                    <a:lnTo>
                      <a:pt x="74" y="203"/>
                    </a:lnTo>
                    <a:lnTo>
                      <a:pt x="86" y="168"/>
                    </a:lnTo>
                    <a:lnTo>
                      <a:pt x="86" y="151"/>
                    </a:lnTo>
                    <a:lnTo>
                      <a:pt x="62" y="139"/>
                    </a:lnTo>
                    <a:lnTo>
                      <a:pt x="31" y="97"/>
                    </a:lnTo>
                    <a:lnTo>
                      <a:pt x="12" y="69"/>
                    </a:lnTo>
                    <a:lnTo>
                      <a:pt x="4" y="31"/>
                    </a:lnTo>
                    <a:lnTo>
                      <a:pt x="0" y="11"/>
                    </a:lnTo>
                    <a:lnTo>
                      <a:pt x="14" y="0"/>
                    </a:lnTo>
                    <a:lnTo>
                      <a:pt x="18" y="3"/>
                    </a:lnTo>
                    <a:lnTo>
                      <a:pt x="22" y="9"/>
                    </a:lnTo>
                    <a:lnTo>
                      <a:pt x="60" y="31"/>
                    </a:lnTo>
                    <a:lnTo>
                      <a:pt x="84" y="19"/>
                    </a:lnTo>
                    <a:lnTo>
                      <a:pt x="117" y="0"/>
                    </a:lnTo>
                    <a:lnTo>
                      <a:pt x="126" y="21"/>
                    </a:lnTo>
                    <a:lnTo>
                      <a:pt x="122" y="29"/>
                    </a:lnTo>
                    <a:lnTo>
                      <a:pt x="152" y="46"/>
                    </a:lnTo>
                    <a:lnTo>
                      <a:pt x="169" y="81"/>
                    </a:lnTo>
                    <a:lnTo>
                      <a:pt x="206" y="97"/>
                    </a:lnTo>
                    <a:lnTo>
                      <a:pt x="235" y="106"/>
                    </a:lnTo>
                    <a:lnTo>
                      <a:pt x="266" y="118"/>
                    </a:lnTo>
                    <a:lnTo>
                      <a:pt x="293" y="112"/>
                    </a:lnTo>
                    <a:lnTo>
                      <a:pt x="316" y="108"/>
                    </a:lnTo>
                    <a:lnTo>
                      <a:pt x="322" y="102"/>
                    </a:lnTo>
                    <a:lnTo>
                      <a:pt x="316" y="89"/>
                    </a:lnTo>
                    <a:lnTo>
                      <a:pt x="326" y="89"/>
                    </a:lnTo>
                    <a:lnTo>
                      <a:pt x="349" y="66"/>
                    </a:lnTo>
                    <a:lnTo>
                      <a:pt x="386" y="62"/>
                    </a:lnTo>
                    <a:lnTo>
                      <a:pt x="415" y="58"/>
                    </a:lnTo>
                    <a:lnTo>
                      <a:pt x="468" y="77"/>
                    </a:lnTo>
                    <a:lnTo>
                      <a:pt x="495" y="95"/>
                    </a:lnTo>
                    <a:lnTo>
                      <a:pt x="522" y="112"/>
                    </a:lnTo>
                    <a:lnTo>
                      <a:pt x="549" y="116"/>
                    </a:lnTo>
                    <a:lnTo>
                      <a:pt x="563" y="155"/>
                    </a:lnTo>
                    <a:lnTo>
                      <a:pt x="557" y="197"/>
                    </a:lnTo>
                    <a:lnTo>
                      <a:pt x="553" y="203"/>
                    </a:lnTo>
                    <a:lnTo>
                      <a:pt x="553" y="223"/>
                    </a:lnTo>
                    <a:lnTo>
                      <a:pt x="566" y="232"/>
                    </a:lnTo>
                    <a:lnTo>
                      <a:pt x="563" y="240"/>
                    </a:lnTo>
                    <a:lnTo>
                      <a:pt x="570" y="273"/>
                    </a:lnTo>
                    <a:lnTo>
                      <a:pt x="576" y="304"/>
                    </a:lnTo>
                    <a:lnTo>
                      <a:pt x="607" y="316"/>
                    </a:lnTo>
                    <a:lnTo>
                      <a:pt x="615" y="329"/>
                    </a:lnTo>
                    <a:lnTo>
                      <a:pt x="592" y="374"/>
                    </a:lnTo>
                    <a:lnTo>
                      <a:pt x="615" y="399"/>
                    </a:lnTo>
                    <a:lnTo>
                      <a:pt x="636" y="424"/>
                    </a:lnTo>
                    <a:lnTo>
                      <a:pt x="663" y="436"/>
                    </a:lnTo>
                    <a:lnTo>
                      <a:pt x="673" y="475"/>
                    </a:lnTo>
                    <a:lnTo>
                      <a:pt x="683" y="479"/>
                    </a:lnTo>
                    <a:lnTo>
                      <a:pt x="683" y="496"/>
                    </a:lnTo>
                    <a:lnTo>
                      <a:pt x="654" y="508"/>
                    </a:lnTo>
                    <a:lnTo>
                      <a:pt x="642" y="521"/>
                    </a:lnTo>
                    <a:lnTo>
                      <a:pt x="640" y="550"/>
                    </a:lnTo>
                    <a:lnTo>
                      <a:pt x="605" y="544"/>
                    </a:lnTo>
                    <a:lnTo>
                      <a:pt x="568" y="541"/>
                    </a:lnTo>
                    <a:lnTo>
                      <a:pt x="533" y="535"/>
                    </a:lnTo>
                    <a:lnTo>
                      <a:pt x="497" y="529"/>
                    </a:lnTo>
                    <a:lnTo>
                      <a:pt x="483" y="502"/>
                    </a:lnTo>
                    <a:lnTo>
                      <a:pt x="469" y="477"/>
                    </a:lnTo>
                    <a:lnTo>
                      <a:pt x="442" y="488"/>
                    </a:lnTo>
                    <a:lnTo>
                      <a:pt x="415" y="498"/>
                    </a:lnTo>
                    <a:lnTo>
                      <a:pt x="367" y="486"/>
                    </a:lnTo>
                    <a:lnTo>
                      <a:pt x="336" y="469"/>
                    </a:lnTo>
                    <a:lnTo>
                      <a:pt x="307" y="449"/>
                    </a:lnTo>
                    <a:lnTo>
                      <a:pt x="281" y="426"/>
                    </a:lnTo>
                    <a:lnTo>
                      <a:pt x="266" y="401"/>
                    </a:lnTo>
                    <a:lnTo>
                      <a:pt x="237" y="360"/>
                    </a:lnTo>
                    <a:lnTo>
                      <a:pt x="221" y="362"/>
                    </a:lnTo>
                    <a:lnTo>
                      <a:pt x="208" y="352"/>
                    </a:lnTo>
                    <a:lnTo>
                      <a:pt x="206" y="349"/>
                    </a:lnTo>
                    <a:lnTo>
                      <a:pt x="198" y="366"/>
                    </a:lnTo>
                    <a:lnTo>
                      <a:pt x="192" y="370"/>
                    </a:lnTo>
                    <a:lnTo>
                      <a:pt x="183" y="356"/>
                    </a:lnTo>
                    <a:lnTo>
                      <a:pt x="171" y="329"/>
                    </a:lnTo>
                    <a:lnTo>
                      <a:pt x="159" y="329"/>
                    </a:lnTo>
                    <a:lnTo>
                      <a:pt x="161" y="300"/>
                    </a:lnTo>
                    <a:lnTo>
                      <a:pt x="148" y="283"/>
                    </a:lnTo>
                    <a:lnTo>
                      <a:pt x="121" y="267"/>
                    </a:lnTo>
                    <a:lnTo>
                      <a:pt x="95" y="25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69" name="Freeform 287"/>
              <p:cNvSpPr>
                <a:spLocks/>
              </p:cNvSpPr>
              <p:nvPr/>
            </p:nvSpPr>
            <p:spPr bwMode="auto">
              <a:xfrm>
                <a:off x="3251" y="1725"/>
                <a:ext cx="157" cy="159"/>
              </a:xfrm>
              <a:custGeom>
                <a:avLst/>
                <a:gdLst>
                  <a:gd name="T0" fmla="*/ 0 w 329"/>
                  <a:gd name="T1" fmla="*/ 1 h 312"/>
                  <a:gd name="T2" fmla="*/ 0 w 329"/>
                  <a:gd name="T3" fmla="*/ 1 h 312"/>
                  <a:gd name="T4" fmla="*/ 0 w 329"/>
                  <a:gd name="T5" fmla="*/ 1 h 312"/>
                  <a:gd name="T6" fmla="*/ 0 w 329"/>
                  <a:gd name="T7" fmla="*/ 1 h 312"/>
                  <a:gd name="T8" fmla="*/ 0 w 329"/>
                  <a:gd name="T9" fmla="*/ 1 h 312"/>
                  <a:gd name="T10" fmla="*/ 0 w 329"/>
                  <a:gd name="T11" fmla="*/ 1 h 312"/>
                  <a:gd name="T12" fmla="*/ 0 w 329"/>
                  <a:gd name="T13" fmla="*/ 1 h 312"/>
                  <a:gd name="T14" fmla="*/ 0 w 329"/>
                  <a:gd name="T15" fmla="*/ 0 h 312"/>
                  <a:gd name="T16" fmla="*/ 0 w 329"/>
                  <a:gd name="T17" fmla="*/ 1 h 312"/>
                  <a:gd name="T18" fmla="*/ 0 w 329"/>
                  <a:gd name="T19" fmla="*/ 1 h 312"/>
                  <a:gd name="T20" fmla="*/ 0 w 329"/>
                  <a:gd name="T21" fmla="*/ 1 h 312"/>
                  <a:gd name="T22" fmla="*/ 0 w 329"/>
                  <a:gd name="T23" fmla="*/ 1 h 312"/>
                  <a:gd name="T24" fmla="*/ 0 w 329"/>
                  <a:gd name="T25" fmla="*/ 1 h 312"/>
                  <a:gd name="T26" fmla="*/ 0 w 329"/>
                  <a:gd name="T27" fmla="*/ 1 h 312"/>
                  <a:gd name="T28" fmla="*/ 0 w 329"/>
                  <a:gd name="T29" fmla="*/ 1 h 312"/>
                  <a:gd name="T30" fmla="*/ 0 w 329"/>
                  <a:gd name="T31" fmla="*/ 1 h 312"/>
                  <a:gd name="T32" fmla="*/ 0 w 329"/>
                  <a:gd name="T33" fmla="*/ 1 h 312"/>
                  <a:gd name="T34" fmla="*/ 0 w 329"/>
                  <a:gd name="T35" fmla="*/ 1 h 312"/>
                  <a:gd name="T36" fmla="*/ 0 w 329"/>
                  <a:gd name="T37" fmla="*/ 1 h 312"/>
                  <a:gd name="T38" fmla="*/ 0 w 329"/>
                  <a:gd name="T39" fmla="*/ 1 h 312"/>
                  <a:gd name="T40" fmla="*/ 0 w 329"/>
                  <a:gd name="T41" fmla="*/ 1 h 312"/>
                  <a:gd name="T42" fmla="*/ 0 w 329"/>
                  <a:gd name="T43" fmla="*/ 1 h 312"/>
                  <a:gd name="T44" fmla="*/ 0 w 329"/>
                  <a:gd name="T45" fmla="*/ 1 h 312"/>
                  <a:gd name="T46" fmla="*/ 0 w 329"/>
                  <a:gd name="T47" fmla="*/ 1 h 312"/>
                  <a:gd name="T48" fmla="*/ 0 w 329"/>
                  <a:gd name="T49" fmla="*/ 1 h 312"/>
                  <a:gd name="T50" fmla="*/ 0 w 329"/>
                  <a:gd name="T51" fmla="*/ 1 h 312"/>
                  <a:gd name="T52" fmla="*/ 0 w 329"/>
                  <a:gd name="T53" fmla="*/ 1 h 312"/>
                  <a:gd name="T54" fmla="*/ 0 w 329"/>
                  <a:gd name="T55" fmla="*/ 1 h 312"/>
                  <a:gd name="T56" fmla="*/ 0 w 329"/>
                  <a:gd name="T57" fmla="*/ 1 h 312"/>
                  <a:gd name="T58" fmla="*/ 0 w 329"/>
                  <a:gd name="T59" fmla="*/ 1 h 312"/>
                  <a:gd name="T60" fmla="*/ 0 w 329"/>
                  <a:gd name="T61" fmla="*/ 1 h 312"/>
                  <a:gd name="T62" fmla="*/ 0 w 329"/>
                  <a:gd name="T63" fmla="*/ 1 h 312"/>
                  <a:gd name="T64" fmla="*/ 0 w 329"/>
                  <a:gd name="T65" fmla="*/ 1 h 312"/>
                  <a:gd name="T66" fmla="*/ 0 w 329"/>
                  <a:gd name="T67" fmla="*/ 1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9" h="312">
                    <a:moveTo>
                      <a:pt x="215" y="134"/>
                    </a:moveTo>
                    <a:lnTo>
                      <a:pt x="211" y="112"/>
                    </a:lnTo>
                    <a:lnTo>
                      <a:pt x="223" y="77"/>
                    </a:lnTo>
                    <a:lnTo>
                      <a:pt x="223" y="60"/>
                    </a:lnTo>
                    <a:lnTo>
                      <a:pt x="199" y="48"/>
                    </a:lnTo>
                    <a:lnTo>
                      <a:pt x="168" y="6"/>
                    </a:lnTo>
                    <a:lnTo>
                      <a:pt x="151" y="7"/>
                    </a:lnTo>
                    <a:lnTo>
                      <a:pt x="141" y="0"/>
                    </a:lnTo>
                    <a:lnTo>
                      <a:pt x="101" y="2"/>
                    </a:lnTo>
                    <a:lnTo>
                      <a:pt x="93" y="7"/>
                    </a:lnTo>
                    <a:lnTo>
                      <a:pt x="64" y="37"/>
                    </a:lnTo>
                    <a:lnTo>
                      <a:pt x="64" y="71"/>
                    </a:lnTo>
                    <a:lnTo>
                      <a:pt x="66" y="108"/>
                    </a:lnTo>
                    <a:lnTo>
                      <a:pt x="33" y="130"/>
                    </a:lnTo>
                    <a:lnTo>
                      <a:pt x="0" y="149"/>
                    </a:lnTo>
                    <a:lnTo>
                      <a:pt x="21" y="192"/>
                    </a:lnTo>
                    <a:lnTo>
                      <a:pt x="52" y="207"/>
                    </a:lnTo>
                    <a:lnTo>
                      <a:pt x="83" y="221"/>
                    </a:lnTo>
                    <a:lnTo>
                      <a:pt x="114" y="234"/>
                    </a:lnTo>
                    <a:lnTo>
                      <a:pt x="147" y="250"/>
                    </a:lnTo>
                    <a:lnTo>
                      <a:pt x="176" y="277"/>
                    </a:lnTo>
                    <a:lnTo>
                      <a:pt x="209" y="308"/>
                    </a:lnTo>
                    <a:lnTo>
                      <a:pt x="269" y="312"/>
                    </a:lnTo>
                    <a:lnTo>
                      <a:pt x="283" y="279"/>
                    </a:lnTo>
                    <a:lnTo>
                      <a:pt x="310" y="277"/>
                    </a:lnTo>
                    <a:lnTo>
                      <a:pt x="329" y="279"/>
                    </a:lnTo>
                    <a:lnTo>
                      <a:pt x="320" y="265"/>
                    </a:lnTo>
                    <a:lnTo>
                      <a:pt x="308" y="238"/>
                    </a:lnTo>
                    <a:lnTo>
                      <a:pt x="296" y="238"/>
                    </a:lnTo>
                    <a:lnTo>
                      <a:pt x="298" y="209"/>
                    </a:lnTo>
                    <a:lnTo>
                      <a:pt x="285" y="192"/>
                    </a:lnTo>
                    <a:lnTo>
                      <a:pt x="258" y="176"/>
                    </a:lnTo>
                    <a:lnTo>
                      <a:pt x="232" y="159"/>
                    </a:lnTo>
                    <a:lnTo>
                      <a:pt x="215" y="13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70" name="Freeform 288"/>
              <p:cNvSpPr>
                <a:spLocks/>
              </p:cNvSpPr>
              <p:nvPr/>
            </p:nvSpPr>
            <p:spPr bwMode="auto">
              <a:xfrm>
                <a:off x="3379" y="1865"/>
                <a:ext cx="30" cy="31"/>
              </a:xfrm>
              <a:custGeom>
                <a:avLst/>
                <a:gdLst>
                  <a:gd name="T0" fmla="*/ 0 w 62"/>
                  <a:gd name="T1" fmla="*/ 1 h 56"/>
                  <a:gd name="T2" fmla="*/ 0 w 62"/>
                  <a:gd name="T3" fmla="*/ 1 h 56"/>
                  <a:gd name="T4" fmla="*/ 0 w 62"/>
                  <a:gd name="T5" fmla="*/ 1 h 56"/>
                  <a:gd name="T6" fmla="*/ 0 w 62"/>
                  <a:gd name="T7" fmla="*/ 1 h 56"/>
                  <a:gd name="T8" fmla="*/ 0 w 62"/>
                  <a:gd name="T9" fmla="*/ 1 h 56"/>
                  <a:gd name="T10" fmla="*/ 0 w 62"/>
                  <a:gd name="T11" fmla="*/ 1 h 56"/>
                  <a:gd name="T12" fmla="*/ 0 w 62"/>
                  <a:gd name="T13" fmla="*/ 1 h 56"/>
                  <a:gd name="T14" fmla="*/ 0 w 62"/>
                  <a:gd name="T15" fmla="*/ 1 h 56"/>
                  <a:gd name="T16" fmla="*/ 0 w 62"/>
                  <a:gd name="T17" fmla="*/ 0 h 56"/>
                  <a:gd name="T18" fmla="*/ 0 w 62"/>
                  <a:gd name="T19" fmla="*/ 1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56">
                    <a:moveTo>
                      <a:pt x="51" y="16"/>
                    </a:moveTo>
                    <a:lnTo>
                      <a:pt x="41" y="17"/>
                    </a:lnTo>
                    <a:lnTo>
                      <a:pt x="43" y="25"/>
                    </a:lnTo>
                    <a:lnTo>
                      <a:pt x="62" y="56"/>
                    </a:lnTo>
                    <a:lnTo>
                      <a:pt x="35" y="50"/>
                    </a:lnTo>
                    <a:lnTo>
                      <a:pt x="29" y="39"/>
                    </a:lnTo>
                    <a:lnTo>
                      <a:pt x="0" y="35"/>
                    </a:lnTo>
                    <a:lnTo>
                      <a:pt x="14" y="2"/>
                    </a:lnTo>
                    <a:lnTo>
                      <a:pt x="41" y="0"/>
                    </a:lnTo>
                    <a:lnTo>
                      <a:pt x="51" y="1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71" name="Freeform 289"/>
              <p:cNvSpPr>
                <a:spLocks/>
              </p:cNvSpPr>
              <p:nvPr/>
            </p:nvSpPr>
            <p:spPr bwMode="auto">
              <a:xfrm>
                <a:off x="3893" y="1857"/>
                <a:ext cx="130" cy="77"/>
              </a:xfrm>
              <a:custGeom>
                <a:avLst/>
                <a:gdLst>
                  <a:gd name="T0" fmla="*/ 0 w 277"/>
                  <a:gd name="T1" fmla="*/ 1 h 151"/>
                  <a:gd name="T2" fmla="*/ 0 w 277"/>
                  <a:gd name="T3" fmla="*/ 1 h 151"/>
                  <a:gd name="T4" fmla="*/ 0 w 277"/>
                  <a:gd name="T5" fmla="*/ 1 h 151"/>
                  <a:gd name="T6" fmla="*/ 0 w 277"/>
                  <a:gd name="T7" fmla="*/ 1 h 151"/>
                  <a:gd name="T8" fmla="*/ 0 w 277"/>
                  <a:gd name="T9" fmla="*/ 1 h 151"/>
                  <a:gd name="T10" fmla="*/ 0 w 277"/>
                  <a:gd name="T11" fmla="*/ 1 h 151"/>
                  <a:gd name="T12" fmla="*/ 0 w 277"/>
                  <a:gd name="T13" fmla="*/ 1 h 151"/>
                  <a:gd name="T14" fmla="*/ 0 w 277"/>
                  <a:gd name="T15" fmla="*/ 1 h 151"/>
                  <a:gd name="T16" fmla="*/ 0 w 277"/>
                  <a:gd name="T17" fmla="*/ 0 h 151"/>
                  <a:gd name="T18" fmla="*/ 0 w 277"/>
                  <a:gd name="T19" fmla="*/ 1 h 151"/>
                  <a:gd name="T20" fmla="*/ 0 w 277"/>
                  <a:gd name="T21" fmla="*/ 1 h 151"/>
                  <a:gd name="T22" fmla="*/ 0 w 277"/>
                  <a:gd name="T23" fmla="*/ 1 h 151"/>
                  <a:gd name="T24" fmla="*/ 0 w 277"/>
                  <a:gd name="T25" fmla="*/ 1 h 151"/>
                  <a:gd name="T26" fmla="*/ 0 w 277"/>
                  <a:gd name="T27" fmla="*/ 1 h 151"/>
                  <a:gd name="T28" fmla="*/ 0 w 277"/>
                  <a:gd name="T29" fmla="*/ 1 h 151"/>
                  <a:gd name="T30" fmla="*/ 0 w 277"/>
                  <a:gd name="T31" fmla="*/ 1 h 151"/>
                  <a:gd name="T32" fmla="*/ 0 w 277"/>
                  <a:gd name="T33" fmla="*/ 1 h 151"/>
                  <a:gd name="T34" fmla="*/ 0 w 277"/>
                  <a:gd name="T35" fmla="*/ 1 h 151"/>
                  <a:gd name="T36" fmla="*/ 0 w 277"/>
                  <a:gd name="T37" fmla="*/ 1 h 151"/>
                  <a:gd name="T38" fmla="*/ 0 w 277"/>
                  <a:gd name="T39" fmla="*/ 1 h 151"/>
                  <a:gd name="T40" fmla="*/ 0 w 277"/>
                  <a:gd name="T41" fmla="*/ 1 h 151"/>
                  <a:gd name="T42" fmla="*/ 0 w 277"/>
                  <a:gd name="T43" fmla="*/ 1 h 151"/>
                  <a:gd name="T44" fmla="*/ 0 w 277"/>
                  <a:gd name="T45" fmla="*/ 1 h 1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7" h="151">
                    <a:moveTo>
                      <a:pt x="157" y="120"/>
                    </a:moveTo>
                    <a:lnTo>
                      <a:pt x="116" y="114"/>
                    </a:lnTo>
                    <a:lnTo>
                      <a:pt x="83" y="106"/>
                    </a:lnTo>
                    <a:lnTo>
                      <a:pt x="42" y="85"/>
                    </a:lnTo>
                    <a:lnTo>
                      <a:pt x="2" y="64"/>
                    </a:lnTo>
                    <a:lnTo>
                      <a:pt x="0" y="40"/>
                    </a:lnTo>
                    <a:lnTo>
                      <a:pt x="19" y="9"/>
                    </a:lnTo>
                    <a:lnTo>
                      <a:pt x="21" y="13"/>
                    </a:lnTo>
                    <a:lnTo>
                      <a:pt x="35" y="0"/>
                    </a:lnTo>
                    <a:lnTo>
                      <a:pt x="62" y="15"/>
                    </a:lnTo>
                    <a:lnTo>
                      <a:pt x="104" y="48"/>
                    </a:lnTo>
                    <a:lnTo>
                      <a:pt x="118" y="44"/>
                    </a:lnTo>
                    <a:lnTo>
                      <a:pt x="130" y="56"/>
                    </a:lnTo>
                    <a:lnTo>
                      <a:pt x="159" y="69"/>
                    </a:lnTo>
                    <a:lnTo>
                      <a:pt x="164" y="77"/>
                    </a:lnTo>
                    <a:lnTo>
                      <a:pt x="197" y="91"/>
                    </a:lnTo>
                    <a:lnTo>
                      <a:pt x="226" y="95"/>
                    </a:lnTo>
                    <a:lnTo>
                      <a:pt x="267" y="98"/>
                    </a:lnTo>
                    <a:lnTo>
                      <a:pt x="277" y="151"/>
                    </a:lnTo>
                    <a:lnTo>
                      <a:pt x="240" y="149"/>
                    </a:lnTo>
                    <a:lnTo>
                      <a:pt x="197" y="145"/>
                    </a:lnTo>
                    <a:lnTo>
                      <a:pt x="174" y="137"/>
                    </a:lnTo>
                    <a:lnTo>
                      <a:pt x="157" y="12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72" name="Freeform 290"/>
              <p:cNvSpPr>
                <a:spLocks/>
              </p:cNvSpPr>
              <p:nvPr/>
            </p:nvSpPr>
            <p:spPr bwMode="auto">
              <a:xfrm>
                <a:off x="3597" y="1729"/>
                <a:ext cx="232" cy="259"/>
              </a:xfrm>
              <a:custGeom>
                <a:avLst/>
                <a:gdLst>
                  <a:gd name="T0" fmla="*/ 0 w 494"/>
                  <a:gd name="T1" fmla="*/ 1 h 505"/>
                  <a:gd name="T2" fmla="*/ 0 w 494"/>
                  <a:gd name="T3" fmla="*/ 1 h 505"/>
                  <a:gd name="T4" fmla="*/ 0 w 494"/>
                  <a:gd name="T5" fmla="*/ 1 h 505"/>
                  <a:gd name="T6" fmla="*/ 0 w 494"/>
                  <a:gd name="T7" fmla="*/ 1 h 505"/>
                  <a:gd name="T8" fmla="*/ 0 w 494"/>
                  <a:gd name="T9" fmla="*/ 1 h 505"/>
                  <a:gd name="T10" fmla="*/ 0 w 494"/>
                  <a:gd name="T11" fmla="*/ 1 h 505"/>
                  <a:gd name="T12" fmla="*/ 0 w 494"/>
                  <a:gd name="T13" fmla="*/ 1 h 505"/>
                  <a:gd name="T14" fmla="*/ 0 w 494"/>
                  <a:gd name="T15" fmla="*/ 1 h 505"/>
                  <a:gd name="T16" fmla="*/ 0 w 494"/>
                  <a:gd name="T17" fmla="*/ 1 h 505"/>
                  <a:gd name="T18" fmla="*/ 0 w 494"/>
                  <a:gd name="T19" fmla="*/ 1 h 505"/>
                  <a:gd name="T20" fmla="*/ 0 w 494"/>
                  <a:gd name="T21" fmla="*/ 1 h 505"/>
                  <a:gd name="T22" fmla="*/ 0 w 494"/>
                  <a:gd name="T23" fmla="*/ 1 h 505"/>
                  <a:gd name="T24" fmla="*/ 0 w 494"/>
                  <a:gd name="T25" fmla="*/ 1 h 505"/>
                  <a:gd name="T26" fmla="*/ 0 w 494"/>
                  <a:gd name="T27" fmla="*/ 1 h 505"/>
                  <a:gd name="T28" fmla="*/ 0 w 494"/>
                  <a:gd name="T29" fmla="*/ 1 h 505"/>
                  <a:gd name="T30" fmla="*/ 0 w 494"/>
                  <a:gd name="T31" fmla="*/ 1 h 505"/>
                  <a:gd name="T32" fmla="*/ 0 w 494"/>
                  <a:gd name="T33" fmla="*/ 1 h 505"/>
                  <a:gd name="T34" fmla="*/ 0 w 494"/>
                  <a:gd name="T35" fmla="*/ 1 h 505"/>
                  <a:gd name="T36" fmla="*/ 0 w 494"/>
                  <a:gd name="T37" fmla="*/ 1 h 505"/>
                  <a:gd name="T38" fmla="*/ 0 w 494"/>
                  <a:gd name="T39" fmla="*/ 1 h 505"/>
                  <a:gd name="T40" fmla="*/ 0 w 494"/>
                  <a:gd name="T41" fmla="*/ 1 h 505"/>
                  <a:gd name="T42" fmla="*/ 0 w 494"/>
                  <a:gd name="T43" fmla="*/ 1 h 505"/>
                  <a:gd name="T44" fmla="*/ 0 w 494"/>
                  <a:gd name="T45" fmla="*/ 1 h 505"/>
                  <a:gd name="T46" fmla="*/ 0 w 494"/>
                  <a:gd name="T47" fmla="*/ 1 h 505"/>
                  <a:gd name="T48" fmla="*/ 0 w 494"/>
                  <a:gd name="T49" fmla="*/ 1 h 505"/>
                  <a:gd name="T50" fmla="*/ 0 w 494"/>
                  <a:gd name="T51" fmla="*/ 1 h 505"/>
                  <a:gd name="T52" fmla="*/ 0 w 494"/>
                  <a:gd name="T53" fmla="*/ 1 h 505"/>
                  <a:gd name="T54" fmla="*/ 0 w 494"/>
                  <a:gd name="T55" fmla="*/ 1 h 505"/>
                  <a:gd name="T56" fmla="*/ 0 w 494"/>
                  <a:gd name="T57" fmla="*/ 1 h 505"/>
                  <a:gd name="T58" fmla="*/ 0 w 494"/>
                  <a:gd name="T59" fmla="*/ 1 h 505"/>
                  <a:gd name="T60" fmla="*/ 0 w 494"/>
                  <a:gd name="T61" fmla="*/ 1 h 505"/>
                  <a:gd name="T62" fmla="*/ 0 w 494"/>
                  <a:gd name="T63" fmla="*/ 1 h 505"/>
                  <a:gd name="T64" fmla="*/ 0 w 494"/>
                  <a:gd name="T65" fmla="*/ 1 h 505"/>
                  <a:gd name="T66" fmla="*/ 0 w 494"/>
                  <a:gd name="T67" fmla="*/ 1 h 505"/>
                  <a:gd name="T68" fmla="*/ 0 w 494"/>
                  <a:gd name="T69" fmla="*/ 1 h 5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4" h="505">
                    <a:moveTo>
                      <a:pt x="203" y="441"/>
                    </a:moveTo>
                    <a:lnTo>
                      <a:pt x="215" y="460"/>
                    </a:lnTo>
                    <a:lnTo>
                      <a:pt x="226" y="466"/>
                    </a:lnTo>
                    <a:lnTo>
                      <a:pt x="246" y="495"/>
                    </a:lnTo>
                    <a:lnTo>
                      <a:pt x="269" y="505"/>
                    </a:lnTo>
                    <a:lnTo>
                      <a:pt x="286" y="499"/>
                    </a:lnTo>
                    <a:lnTo>
                      <a:pt x="286" y="485"/>
                    </a:lnTo>
                    <a:lnTo>
                      <a:pt x="314" y="485"/>
                    </a:lnTo>
                    <a:lnTo>
                      <a:pt x="347" y="481"/>
                    </a:lnTo>
                    <a:lnTo>
                      <a:pt x="358" y="483"/>
                    </a:lnTo>
                    <a:lnTo>
                      <a:pt x="341" y="433"/>
                    </a:lnTo>
                    <a:lnTo>
                      <a:pt x="329" y="433"/>
                    </a:lnTo>
                    <a:lnTo>
                      <a:pt x="321" y="406"/>
                    </a:lnTo>
                    <a:lnTo>
                      <a:pt x="296" y="392"/>
                    </a:lnTo>
                    <a:lnTo>
                      <a:pt x="316" y="346"/>
                    </a:lnTo>
                    <a:lnTo>
                      <a:pt x="327" y="349"/>
                    </a:lnTo>
                    <a:lnTo>
                      <a:pt x="358" y="349"/>
                    </a:lnTo>
                    <a:lnTo>
                      <a:pt x="380" y="316"/>
                    </a:lnTo>
                    <a:lnTo>
                      <a:pt x="401" y="285"/>
                    </a:lnTo>
                    <a:lnTo>
                      <a:pt x="416" y="256"/>
                    </a:lnTo>
                    <a:lnTo>
                      <a:pt x="430" y="231"/>
                    </a:lnTo>
                    <a:lnTo>
                      <a:pt x="424" y="202"/>
                    </a:lnTo>
                    <a:lnTo>
                      <a:pt x="445" y="187"/>
                    </a:lnTo>
                    <a:lnTo>
                      <a:pt x="430" y="175"/>
                    </a:lnTo>
                    <a:lnTo>
                      <a:pt x="418" y="161"/>
                    </a:lnTo>
                    <a:lnTo>
                      <a:pt x="403" y="152"/>
                    </a:lnTo>
                    <a:lnTo>
                      <a:pt x="395" y="132"/>
                    </a:lnTo>
                    <a:lnTo>
                      <a:pt x="397" y="121"/>
                    </a:lnTo>
                    <a:lnTo>
                      <a:pt x="380" y="103"/>
                    </a:lnTo>
                    <a:lnTo>
                      <a:pt x="381" y="92"/>
                    </a:lnTo>
                    <a:lnTo>
                      <a:pt x="428" y="97"/>
                    </a:lnTo>
                    <a:lnTo>
                      <a:pt x="465" y="86"/>
                    </a:lnTo>
                    <a:lnTo>
                      <a:pt x="494" y="59"/>
                    </a:lnTo>
                    <a:lnTo>
                      <a:pt x="451" y="47"/>
                    </a:lnTo>
                    <a:lnTo>
                      <a:pt x="428" y="35"/>
                    </a:lnTo>
                    <a:lnTo>
                      <a:pt x="412" y="10"/>
                    </a:lnTo>
                    <a:lnTo>
                      <a:pt x="376" y="0"/>
                    </a:lnTo>
                    <a:lnTo>
                      <a:pt x="337" y="10"/>
                    </a:lnTo>
                    <a:lnTo>
                      <a:pt x="300" y="18"/>
                    </a:lnTo>
                    <a:lnTo>
                      <a:pt x="283" y="41"/>
                    </a:lnTo>
                    <a:lnTo>
                      <a:pt x="300" y="74"/>
                    </a:lnTo>
                    <a:lnTo>
                      <a:pt x="292" y="101"/>
                    </a:lnTo>
                    <a:lnTo>
                      <a:pt x="286" y="119"/>
                    </a:lnTo>
                    <a:lnTo>
                      <a:pt x="257" y="121"/>
                    </a:lnTo>
                    <a:lnTo>
                      <a:pt x="277" y="142"/>
                    </a:lnTo>
                    <a:lnTo>
                      <a:pt x="252" y="163"/>
                    </a:lnTo>
                    <a:lnTo>
                      <a:pt x="248" y="206"/>
                    </a:lnTo>
                    <a:lnTo>
                      <a:pt x="217" y="204"/>
                    </a:lnTo>
                    <a:lnTo>
                      <a:pt x="209" y="214"/>
                    </a:lnTo>
                    <a:lnTo>
                      <a:pt x="178" y="227"/>
                    </a:lnTo>
                    <a:lnTo>
                      <a:pt x="172" y="256"/>
                    </a:lnTo>
                    <a:lnTo>
                      <a:pt x="172" y="274"/>
                    </a:lnTo>
                    <a:lnTo>
                      <a:pt x="137" y="282"/>
                    </a:lnTo>
                    <a:lnTo>
                      <a:pt x="102" y="289"/>
                    </a:lnTo>
                    <a:lnTo>
                      <a:pt x="54" y="291"/>
                    </a:lnTo>
                    <a:lnTo>
                      <a:pt x="27" y="282"/>
                    </a:lnTo>
                    <a:lnTo>
                      <a:pt x="0" y="274"/>
                    </a:lnTo>
                    <a:lnTo>
                      <a:pt x="23" y="299"/>
                    </a:lnTo>
                    <a:lnTo>
                      <a:pt x="44" y="324"/>
                    </a:lnTo>
                    <a:lnTo>
                      <a:pt x="71" y="336"/>
                    </a:lnTo>
                    <a:lnTo>
                      <a:pt x="81" y="375"/>
                    </a:lnTo>
                    <a:lnTo>
                      <a:pt x="91" y="379"/>
                    </a:lnTo>
                    <a:lnTo>
                      <a:pt x="91" y="396"/>
                    </a:lnTo>
                    <a:lnTo>
                      <a:pt x="62" y="408"/>
                    </a:lnTo>
                    <a:lnTo>
                      <a:pt x="50" y="421"/>
                    </a:lnTo>
                    <a:lnTo>
                      <a:pt x="48" y="450"/>
                    </a:lnTo>
                    <a:lnTo>
                      <a:pt x="79" y="450"/>
                    </a:lnTo>
                    <a:lnTo>
                      <a:pt x="108" y="448"/>
                    </a:lnTo>
                    <a:lnTo>
                      <a:pt x="135" y="446"/>
                    </a:lnTo>
                    <a:lnTo>
                      <a:pt x="168" y="444"/>
                    </a:lnTo>
                    <a:lnTo>
                      <a:pt x="203" y="44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73" name="Freeform 291"/>
              <p:cNvSpPr>
                <a:spLocks/>
              </p:cNvSpPr>
              <p:nvPr/>
            </p:nvSpPr>
            <p:spPr bwMode="auto">
              <a:xfrm>
                <a:off x="3045" y="1834"/>
                <a:ext cx="176" cy="193"/>
              </a:xfrm>
              <a:custGeom>
                <a:avLst/>
                <a:gdLst>
                  <a:gd name="T0" fmla="*/ 0 w 370"/>
                  <a:gd name="T1" fmla="*/ 1 h 376"/>
                  <a:gd name="T2" fmla="*/ 0 w 370"/>
                  <a:gd name="T3" fmla="*/ 1 h 376"/>
                  <a:gd name="T4" fmla="*/ 0 w 370"/>
                  <a:gd name="T5" fmla="*/ 1 h 376"/>
                  <a:gd name="T6" fmla="*/ 0 w 370"/>
                  <a:gd name="T7" fmla="*/ 1 h 376"/>
                  <a:gd name="T8" fmla="*/ 0 w 370"/>
                  <a:gd name="T9" fmla="*/ 1 h 376"/>
                  <a:gd name="T10" fmla="*/ 0 w 370"/>
                  <a:gd name="T11" fmla="*/ 1 h 376"/>
                  <a:gd name="T12" fmla="*/ 0 w 370"/>
                  <a:gd name="T13" fmla="*/ 1 h 376"/>
                  <a:gd name="T14" fmla="*/ 0 w 370"/>
                  <a:gd name="T15" fmla="*/ 1 h 376"/>
                  <a:gd name="T16" fmla="*/ 0 w 370"/>
                  <a:gd name="T17" fmla="*/ 1 h 376"/>
                  <a:gd name="T18" fmla="*/ 0 w 370"/>
                  <a:gd name="T19" fmla="*/ 1 h 376"/>
                  <a:gd name="T20" fmla="*/ 0 w 370"/>
                  <a:gd name="T21" fmla="*/ 1 h 376"/>
                  <a:gd name="T22" fmla="*/ 0 w 370"/>
                  <a:gd name="T23" fmla="*/ 1 h 376"/>
                  <a:gd name="T24" fmla="*/ 0 w 370"/>
                  <a:gd name="T25" fmla="*/ 1 h 376"/>
                  <a:gd name="T26" fmla="*/ 0 w 370"/>
                  <a:gd name="T27" fmla="*/ 1 h 376"/>
                  <a:gd name="T28" fmla="*/ 0 w 370"/>
                  <a:gd name="T29" fmla="*/ 1 h 376"/>
                  <a:gd name="T30" fmla="*/ 0 w 370"/>
                  <a:gd name="T31" fmla="*/ 1 h 376"/>
                  <a:gd name="T32" fmla="*/ 0 w 370"/>
                  <a:gd name="T33" fmla="*/ 1 h 376"/>
                  <a:gd name="T34" fmla="*/ 0 w 370"/>
                  <a:gd name="T35" fmla="*/ 1 h 376"/>
                  <a:gd name="T36" fmla="*/ 0 w 370"/>
                  <a:gd name="T37" fmla="*/ 1 h 376"/>
                  <a:gd name="T38" fmla="*/ 0 w 370"/>
                  <a:gd name="T39" fmla="*/ 1 h 376"/>
                  <a:gd name="T40" fmla="*/ 0 w 370"/>
                  <a:gd name="T41" fmla="*/ 1 h 376"/>
                  <a:gd name="T42" fmla="*/ 0 w 370"/>
                  <a:gd name="T43" fmla="*/ 1 h 376"/>
                  <a:gd name="T44" fmla="*/ 0 w 370"/>
                  <a:gd name="T45" fmla="*/ 1 h 376"/>
                  <a:gd name="T46" fmla="*/ 0 w 370"/>
                  <a:gd name="T47" fmla="*/ 1 h 376"/>
                  <a:gd name="T48" fmla="*/ 0 w 370"/>
                  <a:gd name="T49" fmla="*/ 1 h 376"/>
                  <a:gd name="T50" fmla="*/ 0 w 370"/>
                  <a:gd name="T51" fmla="*/ 1 h 376"/>
                  <a:gd name="T52" fmla="*/ 0 w 370"/>
                  <a:gd name="T53" fmla="*/ 1 h 376"/>
                  <a:gd name="T54" fmla="*/ 0 w 370"/>
                  <a:gd name="T55" fmla="*/ 1 h 376"/>
                  <a:gd name="T56" fmla="*/ 0 w 370"/>
                  <a:gd name="T57" fmla="*/ 1 h 376"/>
                  <a:gd name="T58" fmla="*/ 0 w 370"/>
                  <a:gd name="T59" fmla="*/ 1 h 376"/>
                  <a:gd name="T60" fmla="*/ 0 w 370"/>
                  <a:gd name="T61" fmla="*/ 1 h 376"/>
                  <a:gd name="T62" fmla="*/ 0 w 370"/>
                  <a:gd name="T63" fmla="*/ 1 h 376"/>
                  <a:gd name="T64" fmla="*/ 0 w 370"/>
                  <a:gd name="T65" fmla="*/ 1 h 376"/>
                  <a:gd name="T66" fmla="*/ 0 w 370"/>
                  <a:gd name="T67" fmla="*/ 1 h 376"/>
                  <a:gd name="T68" fmla="*/ 0 w 370"/>
                  <a:gd name="T69" fmla="*/ 1 h 376"/>
                  <a:gd name="T70" fmla="*/ 0 w 370"/>
                  <a:gd name="T71" fmla="*/ 1 h 376"/>
                  <a:gd name="T72" fmla="*/ 0 w 370"/>
                  <a:gd name="T73" fmla="*/ 1 h 376"/>
                  <a:gd name="T74" fmla="*/ 0 w 370"/>
                  <a:gd name="T75" fmla="*/ 1 h 376"/>
                  <a:gd name="T76" fmla="*/ 0 w 370"/>
                  <a:gd name="T77" fmla="*/ 1 h 376"/>
                  <a:gd name="T78" fmla="*/ 0 w 370"/>
                  <a:gd name="T79" fmla="*/ 1 h 376"/>
                  <a:gd name="T80" fmla="*/ 0 w 370"/>
                  <a:gd name="T81" fmla="*/ 1 h 376"/>
                  <a:gd name="T82" fmla="*/ 0 w 370"/>
                  <a:gd name="T83" fmla="*/ 0 h 376"/>
                  <a:gd name="T84" fmla="*/ 0 w 370"/>
                  <a:gd name="T85" fmla="*/ 0 h 376"/>
                  <a:gd name="T86" fmla="*/ 0 w 370"/>
                  <a:gd name="T87" fmla="*/ 1 h 376"/>
                  <a:gd name="T88" fmla="*/ 0 w 370"/>
                  <a:gd name="T89" fmla="*/ 1 h 376"/>
                  <a:gd name="T90" fmla="*/ 0 w 370"/>
                  <a:gd name="T91" fmla="*/ 1 h 376"/>
                  <a:gd name="T92" fmla="*/ 0 w 370"/>
                  <a:gd name="T93" fmla="*/ 1 h 376"/>
                  <a:gd name="T94" fmla="*/ 0 w 370"/>
                  <a:gd name="T95" fmla="*/ 1 h 376"/>
                  <a:gd name="T96" fmla="*/ 0 w 370"/>
                  <a:gd name="T97" fmla="*/ 1 h 376"/>
                  <a:gd name="T98" fmla="*/ 0 w 370"/>
                  <a:gd name="T99" fmla="*/ 1 h 376"/>
                  <a:gd name="T100" fmla="*/ 0 w 370"/>
                  <a:gd name="T101" fmla="*/ 1 h 376"/>
                  <a:gd name="T102" fmla="*/ 0 w 370"/>
                  <a:gd name="T103" fmla="*/ 1 h 376"/>
                  <a:gd name="T104" fmla="*/ 0 w 370"/>
                  <a:gd name="T105" fmla="*/ 1 h 376"/>
                  <a:gd name="T106" fmla="*/ 0 w 370"/>
                  <a:gd name="T107" fmla="*/ 1 h 376"/>
                  <a:gd name="T108" fmla="*/ 0 w 370"/>
                  <a:gd name="T109" fmla="*/ 1 h 376"/>
                  <a:gd name="T110" fmla="*/ 0 w 370"/>
                  <a:gd name="T111" fmla="*/ 1 h 376"/>
                  <a:gd name="T112" fmla="*/ 0 w 370"/>
                  <a:gd name="T113" fmla="*/ 1 h 376"/>
                  <a:gd name="T114" fmla="*/ 0 w 370"/>
                  <a:gd name="T115" fmla="*/ 1 h 3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0" h="376">
                    <a:moveTo>
                      <a:pt x="294" y="138"/>
                    </a:moveTo>
                    <a:lnTo>
                      <a:pt x="273" y="103"/>
                    </a:lnTo>
                    <a:lnTo>
                      <a:pt x="252" y="68"/>
                    </a:lnTo>
                    <a:lnTo>
                      <a:pt x="246" y="72"/>
                    </a:lnTo>
                    <a:lnTo>
                      <a:pt x="259" y="99"/>
                    </a:lnTo>
                    <a:lnTo>
                      <a:pt x="273" y="128"/>
                    </a:lnTo>
                    <a:lnTo>
                      <a:pt x="288" y="155"/>
                    </a:lnTo>
                    <a:lnTo>
                      <a:pt x="304" y="182"/>
                    </a:lnTo>
                    <a:lnTo>
                      <a:pt x="317" y="211"/>
                    </a:lnTo>
                    <a:lnTo>
                      <a:pt x="333" y="238"/>
                    </a:lnTo>
                    <a:lnTo>
                      <a:pt x="352" y="264"/>
                    </a:lnTo>
                    <a:lnTo>
                      <a:pt x="370" y="291"/>
                    </a:lnTo>
                    <a:lnTo>
                      <a:pt x="366" y="293"/>
                    </a:lnTo>
                    <a:lnTo>
                      <a:pt x="368" y="324"/>
                    </a:lnTo>
                    <a:lnTo>
                      <a:pt x="356" y="337"/>
                    </a:lnTo>
                    <a:lnTo>
                      <a:pt x="347" y="333"/>
                    </a:lnTo>
                    <a:lnTo>
                      <a:pt x="341" y="357"/>
                    </a:lnTo>
                    <a:lnTo>
                      <a:pt x="323" y="359"/>
                    </a:lnTo>
                    <a:lnTo>
                      <a:pt x="316" y="376"/>
                    </a:lnTo>
                    <a:lnTo>
                      <a:pt x="275" y="372"/>
                    </a:lnTo>
                    <a:lnTo>
                      <a:pt x="234" y="366"/>
                    </a:lnTo>
                    <a:lnTo>
                      <a:pt x="232" y="359"/>
                    </a:lnTo>
                    <a:lnTo>
                      <a:pt x="228" y="366"/>
                    </a:lnTo>
                    <a:lnTo>
                      <a:pt x="201" y="366"/>
                    </a:lnTo>
                    <a:lnTo>
                      <a:pt x="176" y="366"/>
                    </a:lnTo>
                    <a:lnTo>
                      <a:pt x="151" y="366"/>
                    </a:lnTo>
                    <a:lnTo>
                      <a:pt x="124" y="366"/>
                    </a:lnTo>
                    <a:lnTo>
                      <a:pt x="98" y="366"/>
                    </a:lnTo>
                    <a:lnTo>
                      <a:pt x="73" y="366"/>
                    </a:lnTo>
                    <a:lnTo>
                      <a:pt x="46" y="366"/>
                    </a:lnTo>
                    <a:lnTo>
                      <a:pt x="21" y="366"/>
                    </a:lnTo>
                    <a:lnTo>
                      <a:pt x="19" y="332"/>
                    </a:lnTo>
                    <a:lnTo>
                      <a:pt x="17" y="295"/>
                    </a:lnTo>
                    <a:lnTo>
                      <a:pt x="15" y="260"/>
                    </a:lnTo>
                    <a:lnTo>
                      <a:pt x="13" y="225"/>
                    </a:lnTo>
                    <a:lnTo>
                      <a:pt x="11" y="188"/>
                    </a:lnTo>
                    <a:lnTo>
                      <a:pt x="7" y="153"/>
                    </a:lnTo>
                    <a:lnTo>
                      <a:pt x="5" y="116"/>
                    </a:lnTo>
                    <a:lnTo>
                      <a:pt x="3" y="81"/>
                    </a:lnTo>
                    <a:lnTo>
                      <a:pt x="2" y="52"/>
                    </a:lnTo>
                    <a:lnTo>
                      <a:pt x="0" y="23"/>
                    </a:lnTo>
                    <a:lnTo>
                      <a:pt x="5" y="0"/>
                    </a:lnTo>
                    <a:lnTo>
                      <a:pt x="27" y="0"/>
                    </a:lnTo>
                    <a:lnTo>
                      <a:pt x="77" y="14"/>
                    </a:lnTo>
                    <a:lnTo>
                      <a:pt x="126" y="27"/>
                    </a:lnTo>
                    <a:lnTo>
                      <a:pt x="172" y="14"/>
                    </a:lnTo>
                    <a:lnTo>
                      <a:pt x="193" y="2"/>
                    </a:lnTo>
                    <a:lnTo>
                      <a:pt x="184" y="8"/>
                    </a:lnTo>
                    <a:lnTo>
                      <a:pt x="197" y="4"/>
                    </a:lnTo>
                    <a:lnTo>
                      <a:pt x="226" y="12"/>
                    </a:lnTo>
                    <a:lnTo>
                      <a:pt x="236" y="19"/>
                    </a:lnTo>
                    <a:lnTo>
                      <a:pt x="252" y="21"/>
                    </a:lnTo>
                    <a:lnTo>
                      <a:pt x="298" y="12"/>
                    </a:lnTo>
                    <a:lnTo>
                      <a:pt x="312" y="46"/>
                    </a:lnTo>
                    <a:lnTo>
                      <a:pt x="327" y="81"/>
                    </a:lnTo>
                    <a:lnTo>
                      <a:pt x="319" y="112"/>
                    </a:lnTo>
                    <a:lnTo>
                      <a:pt x="314" y="143"/>
                    </a:lnTo>
                    <a:lnTo>
                      <a:pt x="294" y="13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74" name="Freeform 292"/>
              <p:cNvSpPr>
                <a:spLocks/>
              </p:cNvSpPr>
              <p:nvPr/>
            </p:nvSpPr>
            <p:spPr bwMode="auto">
              <a:xfrm>
                <a:off x="3724" y="1760"/>
                <a:ext cx="434" cy="531"/>
              </a:xfrm>
              <a:custGeom>
                <a:avLst/>
                <a:gdLst>
                  <a:gd name="T0" fmla="*/ 0 w 921"/>
                  <a:gd name="T1" fmla="*/ 1 h 1041"/>
                  <a:gd name="T2" fmla="*/ 0 w 921"/>
                  <a:gd name="T3" fmla="*/ 1 h 1041"/>
                  <a:gd name="T4" fmla="*/ 0 w 921"/>
                  <a:gd name="T5" fmla="*/ 1 h 1041"/>
                  <a:gd name="T6" fmla="*/ 0 w 921"/>
                  <a:gd name="T7" fmla="*/ 1 h 1041"/>
                  <a:gd name="T8" fmla="*/ 0 w 921"/>
                  <a:gd name="T9" fmla="*/ 1 h 1041"/>
                  <a:gd name="T10" fmla="*/ 0 w 921"/>
                  <a:gd name="T11" fmla="*/ 1 h 1041"/>
                  <a:gd name="T12" fmla="*/ 0 w 921"/>
                  <a:gd name="T13" fmla="*/ 1 h 1041"/>
                  <a:gd name="T14" fmla="*/ 0 w 921"/>
                  <a:gd name="T15" fmla="*/ 1 h 1041"/>
                  <a:gd name="T16" fmla="*/ 0 w 921"/>
                  <a:gd name="T17" fmla="*/ 1 h 1041"/>
                  <a:gd name="T18" fmla="*/ 0 w 921"/>
                  <a:gd name="T19" fmla="*/ 1 h 1041"/>
                  <a:gd name="T20" fmla="*/ 0 w 921"/>
                  <a:gd name="T21" fmla="*/ 1 h 1041"/>
                  <a:gd name="T22" fmla="*/ 0 w 921"/>
                  <a:gd name="T23" fmla="*/ 1 h 1041"/>
                  <a:gd name="T24" fmla="*/ 0 w 921"/>
                  <a:gd name="T25" fmla="*/ 1 h 1041"/>
                  <a:gd name="T26" fmla="*/ 0 w 921"/>
                  <a:gd name="T27" fmla="*/ 1 h 1041"/>
                  <a:gd name="T28" fmla="*/ 0 w 921"/>
                  <a:gd name="T29" fmla="*/ 1 h 1041"/>
                  <a:gd name="T30" fmla="*/ 0 w 921"/>
                  <a:gd name="T31" fmla="*/ 1 h 1041"/>
                  <a:gd name="T32" fmla="*/ 0 w 921"/>
                  <a:gd name="T33" fmla="*/ 1 h 1041"/>
                  <a:gd name="T34" fmla="*/ 0 w 921"/>
                  <a:gd name="T35" fmla="*/ 1 h 1041"/>
                  <a:gd name="T36" fmla="*/ 0 w 921"/>
                  <a:gd name="T37" fmla="*/ 1 h 1041"/>
                  <a:gd name="T38" fmla="*/ 0 w 921"/>
                  <a:gd name="T39" fmla="*/ 1 h 1041"/>
                  <a:gd name="T40" fmla="*/ 0 w 921"/>
                  <a:gd name="T41" fmla="*/ 1 h 1041"/>
                  <a:gd name="T42" fmla="*/ 0 w 921"/>
                  <a:gd name="T43" fmla="*/ 1 h 1041"/>
                  <a:gd name="T44" fmla="*/ 0 w 921"/>
                  <a:gd name="T45" fmla="*/ 1 h 1041"/>
                  <a:gd name="T46" fmla="*/ 0 w 921"/>
                  <a:gd name="T47" fmla="*/ 1 h 1041"/>
                  <a:gd name="T48" fmla="*/ 0 w 921"/>
                  <a:gd name="T49" fmla="*/ 1 h 1041"/>
                  <a:gd name="T50" fmla="*/ 0 w 921"/>
                  <a:gd name="T51" fmla="*/ 1 h 1041"/>
                  <a:gd name="T52" fmla="*/ 0 w 921"/>
                  <a:gd name="T53" fmla="*/ 1 h 1041"/>
                  <a:gd name="T54" fmla="*/ 0 w 921"/>
                  <a:gd name="T55" fmla="*/ 1 h 1041"/>
                  <a:gd name="T56" fmla="*/ 0 w 921"/>
                  <a:gd name="T57" fmla="*/ 1 h 1041"/>
                  <a:gd name="T58" fmla="*/ 0 w 921"/>
                  <a:gd name="T59" fmla="*/ 1 h 1041"/>
                  <a:gd name="T60" fmla="*/ 0 w 921"/>
                  <a:gd name="T61" fmla="*/ 1 h 1041"/>
                  <a:gd name="T62" fmla="*/ 0 w 921"/>
                  <a:gd name="T63" fmla="*/ 1 h 1041"/>
                  <a:gd name="T64" fmla="*/ 0 w 921"/>
                  <a:gd name="T65" fmla="*/ 1 h 1041"/>
                  <a:gd name="T66" fmla="*/ 0 w 921"/>
                  <a:gd name="T67" fmla="*/ 1 h 1041"/>
                  <a:gd name="T68" fmla="*/ 0 w 921"/>
                  <a:gd name="T69" fmla="*/ 1 h 1041"/>
                  <a:gd name="T70" fmla="*/ 0 w 921"/>
                  <a:gd name="T71" fmla="*/ 1 h 1041"/>
                  <a:gd name="T72" fmla="*/ 0 w 921"/>
                  <a:gd name="T73" fmla="*/ 1 h 1041"/>
                  <a:gd name="T74" fmla="*/ 0 w 921"/>
                  <a:gd name="T75" fmla="*/ 1 h 1041"/>
                  <a:gd name="T76" fmla="*/ 0 w 921"/>
                  <a:gd name="T77" fmla="*/ 1 h 1041"/>
                  <a:gd name="T78" fmla="*/ 0 w 921"/>
                  <a:gd name="T79" fmla="*/ 1 h 1041"/>
                  <a:gd name="T80" fmla="*/ 0 w 921"/>
                  <a:gd name="T81" fmla="*/ 1 h 1041"/>
                  <a:gd name="T82" fmla="*/ 0 w 921"/>
                  <a:gd name="T83" fmla="*/ 1 h 1041"/>
                  <a:gd name="T84" fmla="*/ 0 w 921"/>
                  <a:gd name="T85" fmla="*/ 1 h 1041"/>
                  <a:gd name="T86" fmla="*/ 0 w 921"/>
                  <a:gd name="T87" fmla="*/ 1 h 1041"/>
                  <a:gd name="T88" fmla="*/ 0 w 921"/>
                  <a:gd name="T89" fmla="*/ 1 h 1041"/>
                  <a:gd name="T90" fmla="*/ 0 w 921"/>
                  <a:gd name="T91" fmla="*/ 1 h 1041"/>
                  <a:gd name="T92" fmla="*/ 0 w 921"/>
                  <a:gd name="T93" fmla="*/ 1 h 1041"/>
                  <a:gd name="T94" fmla="*/ 0 w 921"/>
                  <a:gd name="T95" fmla="*/ 1 h 1041"/>
                  <a:gd name="T96" fmla="*/ 0 w 921"/>
                  <a:gd name="T97" fmla="*/ 1 h 1041"/>
                  <a:gd name="T98" fmla="*/ 0 w 921"/>
                  <a:gd name="T99" fmla="*/ 1 h 1041"/>
                  <a:gd name="T100" fmla="*/ 0 w 921"/>
                  <a:gd name="T101" fmla="*/ 1 h 1041"/>
                  <a:gd name="T102" fmla="*/ 0 w 921"/>
                  <a:gd name="T103" fmla="*/ 1 h 1041"/>
                  <a:gd name="T104" fmla="*/ 0 w 921"/>
                  <a:gd name="T105" fmla="*/ 1 h 1041"/>
                  <a:gd name="T106" fmla="*/ 0 w 921"/>
                  <a:gd name="T107" fmla="*/ 1 h 1041"/>
                  <a:gd name="T108" fmla="*/ 0 w 921"/>
                  <a:gd name="T109" fmla="*/ 1 h 1041"/>
                  <a:gd name="T110" fmla="*/ 0 w 921"/>
                  <a:gd name="T111" fmla="*/ 1 h 1041"/>
                  <a:gd name="T112" fmla="*/ 0 w 921"/>
                  <a:gd name="T113" fmla="*/ 1 h 1041"/>
                  <a:gd name="T114" fmla="*/ 0 w 921"/>
                  <a:gd name="T115" fmla="*/ 1 h 10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21" h="1041">
                    <a:moveTo>
                      <a:pt x="225" y="0"/>
                    </a:moveTo>
                    <a:lnTo>
                      <a:pt x="196" y="27"/>
                    </a:lnTo>
                    <a:lnTo>
                      <a:pt x="159" y="38"/>
                    </a:lnTo>
                    <a:lnTo>
                      <a:pt x="112" y="33"/>
                    </a:lnTo>
                    <a:lnTo>
                      <a:pt x="111" y="44"/>
                    </a:lnTo>
                    <a:lnTo>
                      <a:pt x="128" y="62"/>
                    </a:lnTo>
                    <a:lnTo>
                      <a:pt x="126" y="73"/>
                    </a:lnTo>
                    <a:lnTo>
                      <a:pt x="134" y="93"/>
                    </a:lnTo>
                    <a:lnTo>
                      <a:pt x="149" y="102"/>
                    </a:lnTo>
                    <a:lnTo>
                      <a:pt x="161" y="116"/>
                    </a:lnTo>
                    <a:lnTo>
                      <a:pt x="176" y="128"/>
                    </a:lnTo>
                    <a:lnTo>
                      <a:pt x="155" y="143"/>
                    </a:lnTo>
                    <a:lnTo>
                      <a:pt x="161" y="172"/>
                    </a:lnTo>
                    <a:lnTo>
                      <a:pt x="147" y="197"/>
                    </a:lnTo>
                    <a:lnTo>
                      <a:pt x="132" y="226"/>
                    </a:lnTo>
                    <a:lnTo>
                      <a:pt x="111" y="257"/>
                    </a:lnTo>
                    <a:lnTo>
                      <a:pt x="89" y="290"/>
                    </a:lnTo>
                    <a:lnTo>
                      <a:pt x="58" y="290"/>
                    </a:lnTo>
                    <a:lnTo>
                      <a:pt x="47" y="287"/>
                    </a:lnTo>
                    <a:lnTo>
                      <a:pt x="27" y="333"/>
                    </a:lnTo>
                    <a:lnTo>
                      <a:pt x="52" y="347"/>
                    </a:lnTo>
                    <a:lnTo>
                      <a:pt x="60" y="374"/>
                    </a:lnTo>
                    <a:lnTo>
                      <a:pt x="72" y="374"/>
                    </a:lnTo>
                    <a:lnTo>
                      <a:pt x="89" y="424"/>
                    </a:lnTo>
                    <a:lnTo>
                      <a:pt x="78" y="422"/>
                    </a:lnTo>
                    <a:lnTo>
                      <a:pt x="45" y="426"/>
                    </a:lnTo>
                    <a:lnTo>
                      <a:pt x="17" y="426"/>
                    </a:lnTo>
                    <a:lnTo>
                      <a:pt x="17" y="440"/>
                    </a:lnTo>
                    <a:lnTo>
                      <a:pt x="0" y="446"/>
                    </a:lnTo>
                    <a:lnTo>
                      <a:pt x="2" y="447"/>
                    </a:lnTo>
                    <a:lnTo>
                      <a:pt x="16" y="444"/>
                    </a:lnTo>
                    <a:lnTo>
                      <a:pt x="8" y="451"/>
                    </a:lnTo>
                    <a:lnTo>
                      <a:pt x="39" y="482"/>
                    </a:lnTo>
                    <a:lnTo>
                      <a:pt x="78" y="475"/>
                    </a:lnTo>
                    <a:lnTo>
                      <a:pt x="74" y="482"/>
                    </a:lnTo>
                    <a:lnTo>
                      <a:pt x="50" y="500"/>
                    </a:lnTo>
                    <a:lnTo>
                      <a:pt x="33" y="496"/>
                    </a:lnTo>
                    <a:lnTo>
                      <a:pt x="62" y="529"/>
                    </a:lnTo>
                    <a:lnTo>
                      <a:pt x="91" y="560"/>
                    </a:lnTo>
                    <a:lnTo>
                      <a:pt x="138" y="546"/>
                    </a:lnTo>
                    <a:lnTo>
                      <a:pt x="140" y="521"/>
                    </a:lnTo>
                    <a:lnTo>
                      <a:pt x="142" y="506"/>
                    </a:lnTo>
                    <a:lnTo>
                      <a:pt x="159" y="506"/>
                    </a:lnTo>
                    <a:lnTo>
                      <a:pt x="153" y="515"/>
                    </a:lnTo>
                    <a:lnTo>
                      <a:pt x="153" y="523"/>
                    </a:lnTo>
                    <a:lnTo>
                      <a:pt x="171" y="523"/>
                    </a:lnTo>
                    <a:lnTo>
                      <a:pt x="159" y="535"/>
                    </a:lnTo>
                    <a:lnTo>
                      <a:pt x="163" y="552"/>
                    </a:lnTo>
                    <a:lnTo>
                      <a:pt x="165" y="579"/>
                    </a:lnTo>
                    <a:lnTo>
                      <a:pt x="175" y="616"/>
                    </a:lnTo>
                    <a:lnTo>
                      <a:pt x="176" y="628"/>
                    </a:lnTo>
                    <a:lnTo>
                      <a:pt x="180" y="636"/>
                    </a:lnTo>
                    <a:lnTo>
                      <a:pt x="190" y="682"/>
                    </a:lnTo>
                    <a:lnTo>
                      <a:pt x="204" y="719"/>
                    </a:lnTo>
                    <a:lnTo>
                      <a:pt x="215" y="756"/>
                    </a:lnTo>
                    <a:lnTo>
                      <a:pt x="223" y="765"/>
                    </a:lnTo>
                    <a:lnTo>
                      <a:pt x="240" y="808"/>
                    </a:lnTo>
                    <a:lnTo>
                      <a:pt x="260" y="853"/>
                    </a:lnTo>
                    <a:lnTo>
                      <a:pt x="273" y="884"/>
                    </a:lnTo>
                    <a:lnTo>
                      <a:pt x="289" y="915"/>
                    </a:lnTo>
                    <a:lnTo>
                      <a:pt x="304" y="946"/>
                    </a:lnTo>
                    <a:lnTo>
                      <a:pt x="316" y="973"/>
                    </a:lnTo>
                    <a:lnTo>
                      <a:pt x="330" y="1002"/>
                    </a:lnTo>
                    <a:lnTo>
                      <a:pt x="343" y="1031"/>
                    </a:lnTo>
                    <a:lnTo>
                      <a:pt x="364" y="1041"/>
                    </a:lnTo>
                    <a:lnTo>
                      <a:pt x="382" y="1021"/>
                    </a:lnTo>
                    <a:lnTo>
                      <a:pt x="401" y="1002"/>
                    </a:lnTo>
                    <a:lnTo>
                      <a:pt x="421" y="998"/>
                    </a:lnTo>
                    <a:lnTo>
                      <a:pt x="407" y="985"/>
                    </a:lnTo>
                    <a:lnTo>
                      <a:pt x="427" y="957"/>
                    </a:lnTo>
                    <a:lnTo>
                      <a:pt x="436" y="955"/>
                    </a:lnTo>
                    <a:lnTo>
                      <a:pt x="432" y="928"/>
                    </a:lnTo>
                    <a:lnTo>
                      <a:pt x="430" y="901"/>
                    </a:lnTo>
                    <a:lnTo>
                      <a:pt x="436" y="870"/>
                    </a:lnTo>
                    <a:lnTo>
                      <a:pt x="442" y="839"/>
                    </a:lnTo>
                    <a:lnTo>
                      <a:pt x="436" y="804"/>
                    </a:lnTo>
                    <a:lnTo>
                      <a:pt x="432" y="762"/>
                    </a:lnTo>
                    <a:lnTo>
                      <a:pt x="450" y="748"/>
                    </a:lnTo>
                    <a:lnTo>
                      <a:pt x="454" y="744"/>
                    </a:lnTo>
                    <a:lnTo>
                      <a:pt x="461" y="744"/>
                    </a:lnTo>
                    <a:lnTo>
                      <a:pt x="471" y="729"/>
                    </a:lnTo>
                    <a:lnTo>
                      <a:pt x="498" y="719"/>
                    </a:lnTo>
                    <a:lnTo>
                      <a:pt x="502" y="694"/>
                    </a:lnTo>
                    <a:lnTo>
                      <a:pt x="533" y="661"/>
                    </a:lnTo>
                    <a:lnTo>
                      <a:pt x="566" y="628"/>
                    </a:lnTo>
                    <a:lnTo>
                      <a:pt x="591" y="603"/>
                    </a:lnTo>
                    <a:lnTo>
                      <a:pt x="613" y="589"/>
                    </a:lnTo>
                    <a:lnTo>
                      <a:pt x="632" y="562"/>
                    </a:lnTo>
                    <a:lnTo>
                      <a:pt x="632" y="533"/>
                    </a:lnTo>
                    <a:lnTo>
                      <a:pt x="663" y="511"/>
                    </a:lnTo>
                    <a:lnTo>
                      <a:pt x="671" y="527"/>
                    </a:lnTo>
                    <a:lnTo>
                      <a:pt x="680" y="529"/>
                    </a:lnTo>
                    <a:lnTo>
                      <a:pt x="688" y="525"/>
                    </a:lnTo>
                    <a:lnTo>
                      <a:pt x="698" y="527"/>
                    </a:lnTo>
                    <a:lnTo>
                      <a:pt x="696" y="515"/>
                    </a:lnTo>
                    <a:lnTo>
                      <a:pt x="686" y="486"/>
                    </a:lnTo>
                    <a:lnTo>
                      <a:pt x="677" y="457"/>
                    </a:lnTo>
                    <a:lnTo>
                      <a:pt x="673" y="436"/>
                    </a:lnTo>
                    <a:lnTo>
                      <a:pt x="649" y="415"/>
                    </a:lnTo>
                    <a:lnTo>
                      <a:pt x="657" y="399"/>
                    </a:lnTo>
                    <a:lnTo>
                      <a:pt x="671" y="393"/>
                    </a:lnTo>
                    <a:lnTo>
                      <a:pt x="646" y="368"/>
                    </a:lnTo>
                    <a:lnTo>
                      <a:pt x="646" y="341"/>
                    </a:lnTo>
                    <a:lnTo>
                      <a:pt x="667" y="351"/>
                    </a:lnTo>
                    <a:lnTo>
                      <a:pt x="679" y="360"/>
                    </a:lnTo>
                    <a:lnTo>
                      <a:pt x="686" y="354"/>
                    </a:lnTo>
                    <a:lnTo>
                      <a:pt x="700" y="385"/>
                    </a:lnTo>
                    <a:lnTo>
                      <a:pt x="735" y="389"/>
                    </a:lnTo>
                    <a:lnTo>
                      <a:pt x="770" y="393"/>
                    </a:lnTo>
                    <a:lnTo>
                      <a:pt x="787" y="405"/>
                    </a:lnTo>
                    <a:lnTo>
                      <a:pt x="781" y="420"/>
                    </a:lnTo>
                    <a:lnTo>
                      <a:pt x="758" y="438"/>
                    </a:lnTo>
                    <a:lnTo>
                      <a:pt x="764" y="469"/>
                    </a:lnTo>
                    <a:lnTo>
                      <a:pt x="772" y="477"/>
                    </a:lnTo>
                    <a:lnTo>
                      <a:pt x="785" y="447"/>
                    </a:lnTo>
                    <a:lnTo>
                      <a:pt x="799" y="480"/>
                    </a:lnTo>
                    <a:lnTo>
                      <a:pt x="810" y="513"/>
                    </a:lnTo>
                    <a:lnTo>
                      <a:pt x="812" y="513"/>
                    </a:lnTo>
                    <a:lnTo>
                      <a:pt x="824" y="513"/>
                    </a:lnTo>
                    <a:lnTo>
                      <a:pt x="824" y="473"/>
                    </a:lnTo>
                    <a:lnTo>
                      <a:pt x="826" y="442"/>
                    </a:lnTo>
                    <a:lnTo>
                      <a:pt x="847" y="442"/>
                    </a:lnTo>
                    <a:lnTo>
                      <a:pt x="863" y="395"/>
                    </a:lnTo>
                    <a:lnTo>
                      <a:pt x="863" y="378"/>
                    </a:lnTo>
                    <a:lnTo>
                      <a:pt x="865" y="345"/>
                    </a:lnTo>
                    <a:lnTo>
                      <a:pt x="896" y="312"/>
                    </a:lnTo>
                    <a:lnTo>
                      <a:pt x="921" y="318"/>
                    </a:lnTo>
                    <a:lnTo>
                      <a:pt x="913" y="306"/>
                    </a:lnTo>
                    <a:lnTo>
                      <a:pt x="917" y="294"/>
                    </a:lnTo>
                    <a:lnTo>
                      <a:pt x="921" y="277"/>
                    </a:lnTo>
                    <a:lnTo>
                      <a:pt x="886" y="265"/>
                    </a:lnTo>
                    <a:lnTo>
                      <a:pt x="888" y="248"/>
                    </a:lnTo>
                    <a:lnTo>
                      <a:pt x="874" y="244"/>
                    </a:lnTo>
                    <a:lnTo>
                      <a:pt x="876" y="238"/>
                    </a:lnTo>
                    <a:lnTo>
                      <a:pt x="863" y="234"/>
                    </a:lnTo>
                    <a:lnTo>
                      <a:pt x="845" y="244"/>
                    </a:lnTo>
                    <a:lnTo>
                      <a:pt x="818" y="240"/>
                    </a:lnTo>
                    <a:lnTo>
                      <a:pt x="795" y="261"/>
                    </a:lnTo>
                    <a:lnTo>
                      <a:pt x="772" y="283"/>
                    </a:lnTo>
                    <a:lnTo>
                      <a:pt x="741" y="294"/>
                    </a:lnTo>
                    <a:lnTo>
                      <a:pt x="750" y="306"/>
                    </a:lnTo>
                    <a:lnTo>
                      <a:pt x="762" y="325"/>
                    </a:lnTo>
                    <a:lnTo>
                      <a:pt x="731" y="327"/>
                    </a:lnTo>
                    <a:lnTo>
                      <a:pt x="700" y="331"/>
                    </a:lnTo>
                    <a:lnTo>
                      <a:pt x="661" y="327"/>
                    </a:lnTo>
                    <a:lnTo>
                      <a:pt x="655" y="312"/>
                    </a:lnTo>
                    <a:lnTo>
                      <a:pt x="640" y="281"/>
                    </a:lnTo>
                    <a:lnTo>
                      <a:pt x="626" y="290"/>
                    </a:lnTo>
                    <a:lnTo>
                      <a:pt x="636" y="343"/>
                    </a:lnTo>
                    <a:lnTo>
                      <a:pt x="599" y="341"/>
                    </a:lnTo>
                    <a:lnTo>
                      <a:pt x="556" y="337"/>
                    </a:lnTo>
                    <a:lnTo>
                      <a:pt x="533" y="329"/>
                    </a:lnTo>
                    <a:lnTo>
                      <a:pt x="516" y="312"/>
                    </a:lnTo>
                    <a:lnTo>
                      <a:pt x="475" y="306"/>
                    </a:lnTo>
                    <a:lnTo>
                      <a:pt x="442" y="298"/>
                    </a:lnTo>
                    <a:lnTo>
                      <a:pt x="401" y="277"/>
                    </a:lnTo>
                    <a:lnTo>
                      <a:pt x="361" y="256"/>
                    </a:lnTo>
                    <a:lnTo>
                      <a:pt x="359" y="232"/>
                    </a:lnTo>
                    <a:lnTo>
                      <a:pt x="378" y="201"/>
                    </a:lnTo>
                    <a:lnTo>
                      <a:pt x="347" y="180"/>
                    </a:lnTo>
                    <a:lnTo>
                      <a:pt x="308" y="159"/>
                    </a:lnTo>
                    <a:lnTo>
                      <a:pt x="291" y="153"/>
                    </a:lnTo>
                    <a:lnTo>
                      <a:pt x="277" y="112"/>
                    </a:lnTo>
                    <a:lnTo>
                      <a:pt x="297" y="114"/>
                    </a:lnTo>
                    <a:lnTo>
                      <a:pt x="302" y="100"/>
                    </a:lnTo>
                    <a:lnTo>
                      <a:pt x="281" y="71"/>
                    </a:lnTo>
                    <a:lnTo>
                      <a:pt x="281" y="58"/>
                    </a:lnTo>
                    <a:lnTo>
                      <a:pt x="279" y="54"/>
                    </a:lnTo>
                    <a:lnTo>
                      <a:pt x="277" y="48"/>
                    </a:lnTo>
                    <a:lnTo>
                      <a:pt x="271" y="40"/>
                    </a:lnTo>
                    <a:lnTo>
                      <a:pt x="266" y="33"/>
                    </a:lnTo>
                    <a:lnTo>
                      <a:pt x="266" y="23"/>
                    </a:lnTo>
                    <a:lnTo>
                      <a:pt x="262" y="13"/>
                    </a:lnTo>
                    <a:lnTo>
                      <a:pt x="250" y="9"/>
                    </a:lnTo>
                    <a:lnTo>
                      <a:pt x="235" y="3"/>
                    </a:lnTo>
                    <a:lnTo>
                      <a:pt x="225"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75" name="Freeform 293"/>
              <p:cNvSpPr>
                <a:spLocks/>
              </p:cNvSpPr>
              <p:nvPr/>
            </p:nvSpPr>
            <p:spPr bwMode="auto">
              <a:xfrm>
                <a:off x="3188" y="1803"/>
                <a:ext cx="18" cy="73"/>
              </a:xfrm>
              <a:custGeom>
                <a:avLst/>
                <a:gdLst>
                  <a:gd name="T0" fmla="*/ 0 w 39"/>
                  <a:gd name="T1" fmla="*/ 1 h 143"/>
                  <a:gd name="T2" fmla="*/ 0 w 39"/>
                  <a:gd name="T3" fmla="*/ 1 h 143"/>
                  <a:gd name="T4" fmla="*/ 0 w 39"/>
                  <a:gd name="T5" fmla="*/ 1 h 143"/>
                  <a:gd name="T6" fmla="*/ 0 w 39"/>
                  <a:gd name="T7" fmla="*/ 1 h 143"/>
                  <a:gd name="T8" fmla="*/ 0 w 39"/>
                  <a:gd name="T9" fmla="*/ 1 h 143"/>
                  <a:gd name="T10" fmla="*/ 0 w 39"/>
                  <a:gd name="T11" fmla="*/ 0 h 143"/>
                  <a:gd name="T12" fmla="*/ 0 w 39"/>
                  <a:gd name="T13" fmla="*/ 1 h 143"/>
                  <a:gd name="T14" fmla="*/ 0 w 39"/>
                  <a:gd name="T15" fmla="*/ 1 h 143"/>
                  <a:gd name="T16" fmla="*/ 0 w 39"/>
                  <a:gd name="T17" fmla="*/ 1 h 143"/>
                  <a:gd name="T18" fmla="*/ 0 w 39"/>
                  <a:gd name="T19" fmla="*/ 1 h 143"/>
                  <a:gd name="T20" fmla="*/ 0 w 39"/>
                  <a:gd name="T21" fmla="*/ 1 h 143"/>
                  <a:gd name="T22" fmla="*/ 0 w 39"/>
                  <a:gd name="T23" fmla="*/ 1 h 1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43">
                    <a:moveTo>
                      <a:pt x="29" y="143"/>
                    </a:moveTo>
                    <a:lnTo>
                      <a:pt x="14" y="108"/>
                    </a:lnTo>
                    <a:lnTo>
                      <a:pt x="0" y="74"/>
                    </a:lnTo>
                    <a:lnTo>
                      <a:pt x="10" y="41"/>
                    </a:lnTo>
                    <a:lnTo>
                      <a:pt x="21" y="6"/>
                    </a:lnTo>
                    <a:lnTo>
                      <a:pt x="37" y="0"/>
                    </a:lnTo>
                    <a:lnTo>
                      <a:pt x="39" y="19"/>
                    </a:lnTo>
                    <a:lnTo>
                      <a:pt x="37" y="50"/>
                    </a:lnTo>
                    <a:lnTo>
                      <a:pt x="35" y="81"/>
                    </a:lnTo>
                    <a:lnTo>
                      <a:pt x="33" y="110"/>
                    </a:lnTo>
                    <a:lnTo>
                      <a:pt x="31" y="141"/>
                    </a:lnTo>
                    <a:lnTo>
                      <a:pt x="29" y="14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76" name="Freeform 294"/>
              <p:cNvSpPr>
                <a:spLocks/>
              </p:cNvSpPr>
              <p:nvPr/>
            </p:nvSpPr>
            <p:spPr bwMode="auto">
              <a:xfrm>
                <a:off x="3202" y="1801"/>
                <a:ext cx="61" cy="81"/>
              </a:xfrm>
              <a:custGeom>
                <a:avLst/>
                <a:gdLst>
                  <a:gd name="T0" fmla="*/ 0 w 128"/>
                  <a:gd name="T1" fmla="*/ 1 h 159"/>
                  <a:gd name="T2" fmla="*/ 0 w 128"/>
                  <a:gd name="T3" fmla="*/ 1 h 159"/>
                  <a:gd name="T4" fmla="*/ 0 w 128"/>
                  <a:gd name="T5" fmla="*/ 1 h 159"/>
                  <a:gd name="T6" fmla="*/ 0 w 128"/>
                  <a:gd name="T7" fmla="*/ 1 h 159"/>
                  <a:gd name="T8" fmla="*/ 0 w 128"/>
                  <a:gd name="T9" fmla="*/ 1 h 159"/>
                  <a:gd name="T10" fmla="*/ 0 w 128"/>
                  <a:gd name="T11" fmla="*/ 1 h 159"/>
                  <a:gd name="T12" fmla="*/ 0 w 128"/>
                  <a:gd name="T13" fmla="*/ 1 h 159"/>
                  <a:gd name="T14" fmla="*/ 0 w 128"/>
                  <a:gd name="T15" fmla="*/ 1 h 159"/>
                  <a:gd name="T16" fmla="*/ 0 w 128"/>
                  <a:gd name="T17" fmla="*/ 1 h 159"/>
                  <a:gd name="T18" fmla="*/ 0 w 128"/>
                  <a:gd name="T19" fmla="*/ 1 h 159"/>
                  <a:gd name="T20" fmla="*/ 0 w 128"/>
                  <a:gd name="T21" fmla="*/ 1 h 159"/>
                  <a:gd name="T22" fmla="*/ 0 w 128"/>
                  <a:gd name="T23" fmla="*/ 1 h 159"/>
                  <a:gd name="T24" fmla="*/ 0 w 128"/>
                  <a:gd name="T25" fmla="*/ 1 h 159"/>
                  <a:gd name="T26" fmla="*/ 0 w 128"/>
                  <a:gd name="T27" fmla="*/ 1 h 159"/>
                  <a:gd name="T28" fmla="*/ 0 w 128"/>
                  <a:gd name="T29" fmla="*/ 0 h 159"/>
                  <a:gd name="T30" fmla="*/ 0 w 128"/>
                  <a:gd name="T31" fmla="*/ 1 h 159"/>
                  <a:gd name="T32" fmla="*/ 0 w 128"/>
                  <a:gd name="T33" fmla="*/ 1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 h="159">
                    <a:moveTo>
                      <a:pt x="49" y="41"/>
                    </a:moveTo>
                    <a:lnTo>
                      <a:pt x="8" y="23"/>
                    </a:lnTo>
                    <a:lnTo>
                      <a:pt x="6" y="54"/>
                    </a:lnTo>
                    <a:lnTo>
                      <a:pt x="4" y="85"/>
                    </a:lnTo>
                    <a:lnTo>
                      <a:pt x="2" y="114"/>
                    </a:lnTo>
                    <a:lnTo>
                      <a:pt x="0" y="145"/>
                    </a:lnTo>
                    <a:lnTo>
                      <a:pt x="0" y="153"/>
                    </a:lnTo>
                    <a:lnTo>
                      <a:pt x="37" y="159"/>
                    </a:lnTo>
                    <a:lnTo>
                      <a:pt x="56" y="134"/>
                    </a:lnTo>
                    <a:lnTo>
                      <a:pt x="80" y="128"/>
                    </a:lnTo>
                    <a:lnTo>
                      <a:pt x="93" y="109"/>
                    </a:lnTo>
                    <a:lnTo>
                      <a:pt x="58" y="72"/>
                    </a:lnTo>
                    <a:lnTo>
                      <a:pt x="93" y="56"/>
                    </a:lnTo>
                    <a:lnTo>
                      <a:pt x="128" y="43"/>
                    </a:lnTo>
                    <a:lnTo>
                      <a:pt x="107" y="0"/>
                    </a:lnTo>
                    <a:lnTo>
                      <a:pt x="78" y="19"/>
                    </a:lnTo>
                    <a:lnTo>
                      <a:pt x="49" y="4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77" name="Freeform 295"/>
              <p:cNvSpPr>
                <a:spLocks/>
              </p:cNvSpPr>
              <p:nvPr/>
            </p:nvSpPr>
            <p:spPr bwMode="auto">
              <a:xfrm>
                <a:off x="3479" y="1964"/>
                <a:ext cx="118" cy="163"/>
              </a:xfrm>
              <a:custGeom>
                <a:avLst/>
                <a:gdLst>
                  <a:gd name="T0" fmla="*/ 0 w 251"/>
                  <a:gd name="T1" fmla="*/ 1 h 318"/>
                  <a:gd name="T2" fmla="*/ 0 w 251"/>
                  <a:gd name="T3" fmla="*/ 1 h 318"/>
                  <a:gd name="T4" fmla="*/ 0 w 251"/>
                  <a:gd name="T5" fmla="*/ 1 h 318"/>
                  <a:gd name="T6" fmla="*/ 0 w 251"/>
                  <a:gd name="T7" fmla="*/ 1 h 318"/>
                  <a:gd name="T8" fmla="*/ 0 w 251"/>
                  <a:gd name="T9" fmla="*/ 1 h 318"/>
                  <a:gd name="T10" fmla="*/ 0 w 251"/>
                  <a:gd name="T11" fmla="*/ 0 h 318"/>
                  <a:gd name="T12" fmla="*/ 0 w 251"/>
                  <a:gd name="T13" fmla="*/ 1 h 318"/>
                  <a:gd name="T14" fmla="*/ 0 w 251"/>
                  <a:gd name="T15" fmla="*/ 0 h 318"/>
                  <a:gd name="T16" fmla="*/ 0 w 251"/>
                  <a:gd name="T17" fmla="*/ 1 h 318"/>
                  <a:gd name="T18" fmla="*/ 0 w 251"/>
                  <a:gd name="T19" fmla="*/ 1 h 318"/>
                  <a:gd name="T20" fmla="*/ 0 w 251"/>
                  <a:gd name="T21" fmla="*/ 1 h 318"/>
                  <a:gd name="T22" fmla="*/ 0 w 251"/>
                  <a:gd name="T23" fmla="*/ 1 h 318"/>
                  <a:gd name="T24" fmla="*/ 0 w 251"/>
                  <a:gd name="T25" fmla="*/ 1 h 318"/>
                  <a:gd name="T26" fmla="*/ 0 w 251"/>
                  <a:gd name="T27" fmla="*/ 1 h 318"/>
                  <a:gd name="T28" fmla="*/ 0 w 251"/>
                  <a:gd name="T29" fmla="*/ 1 h 318"/>
                  <a:gd name="T30" fmla="*/ 0 w 251"/>
                  <a:gd name="T31" fmla="*/ 1 h 318"/>
                  <a:gd name="T32" fmla="*/ 0 w 251"/>
                  <a:gd name="T33" fmla="*/ 1 h 318"/>
                  <a:gd name="T34" fmla="*/ 0 w 251"/>
                  <a:gd name="T35" fmla="*/ 1 h 318"/>
                  <a:gd name="T36" fmla="*/ 0 w 251"/>
                  <a:gd name="T37" fmla="*/ 1 h 318"/>
                  <a:gd name="T38" fmla="*/ 0 w 251"/>
                  <a:gd name="T39" fmla="*/ 1 h 318"/>
                  <a:gd name="T40" fmla="*/ 0 w 251"/>
                  <a:gd name="T41" fmla="*/ 1 h 318"/>
                  <a:gd name="T42" fmla="*/ 0 w 251"/>
                  <a:gd name="T43" fmla="*/ 1 h 318"/>
                  <a:gd name="T44" fmla="*/ 0 w 251"/>
                  <a:gd name="T45" fmla="*/ 1 h 318"/>
                  <a:gd name="T46" fmla="*/ 0 w 251"/>
                  <a:gd name="T47" fmla="*/ 1 h 318"/>
                  <a:gd name="T48" fmla="*/ 0 w 251"/>
                  <a:gd name="T49" fmla="*/ 1 h 318"/>
                  <a:gd name="T50" fmla="*/ 0 w 251"/>
                  <a:gd name="T51" fmla="*/ 1 h 318"/>
                  <a:gd name="T52" fmla="*/ 0 w 251"/>
                  <a:gd name="T53" fmla="*/ 1 h 318"/>
                  <a:gd name="T54" fmla="*/ 0 w 251"/>
                  <a:gd name="T55" fmla="*/ 1 h 318"/>
                  <a:gd name="T56" fmla="*/ 0 w 251"/>
                  <a:gd name="T57" fmla="*/ 1 h 318"/>
                  <a:gd name="T58" fmla="*/ 0 w 251"/>
                  <a:gd name="T59" fmla="*/ 1 h 318"/>
                  <a:gd name="T60" fmla="*/ 0 w 251"/>
                  <a:gd name="T61" fmla="*/ 1 h 318"/>
                  <a:gd name="T62" fmla="*/ 0 w 251"/>
                  <a:gd name="T63" fmla="*/ 1 h 318"/>
                  <a:gd name="T64" fmla="*/ 0 w 251"/>
                  <a:gd name="T65" fmla="*/ 1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1" h="318">
                    <a:moveTo>
                      <a:pt x="251" y="97"/>
                    </a:moveTo>
                    <a:lnTo>
                      <a:pt x="225" y="74"/>
                    </a:lnTo>
                    <a:lnTo>
                      <a:pt x="200" y="50"/>
                    </a:lnTo>
                    <a:lnTo>
                      <a:pt x="173" y="39"/>
                    </a:lnTo>
                    <a:lnTo>
                      <a:pt x="144" y="27"/>
                    </a:lnTo>
                    <a:lnTo>
                      <a:pt x="126" y="0"/>
                    </a:lnTo>
                    <a:lnTo>
                      <a:pt x="117" y="8"/>
                    </a:lnTo>
                    <a:lnTo>
                      <a:pt x="113" y="0"/>
                    </a:lnTo>
                    <a:lnTo>
                      <a:pt x="119" y="33"/>
                    </a:lnTo>
                    <a:lnTo>
                      <a:pt x="103" y="41"/>
                    </a:lnTo>
                    <a:lnTo>
                      <a:pt x="95" y="85"/>
                    </a:lnTo>
                    <a:lnTo>
                      <a:pt x="115" y="112"/>
                    </a:lnTo>
                    <a:lnTo>
                      <a:pt x="107" y="151"/>
                    </a:lnTo>
                    <a:lnTo>
                      <a:pt x="99" y="188"/>
                    </a:lnTo>
                    <a:lnTo>
                      <a:pt x="74" y="198"/>
                    </a:lnTo>
                    <a:lnTo>
                      <a:pt x="51" y="207"/>
                    </a:lnTo>
                    <a:lnTo>
                      <a:pt x="28" y="217"/>
                    </a:lnTo>
                    <a:lnTo>
                      <a:pt x="2" y="227"/>
                    </a:lnTo>
                    <a:lnTo>
                      <a:pt x="0" y="242"/>
                    </a:lnTo>
                    <a:lnTo>
                      <a:pt x="22" y="279"/>
                    </a:lnTo>
                    <a:lnTo>
                      <a:pt x="45" y="318"/>
                    </a:lnTo>
                    <a:lnTo>
                      <a:pt x="72" y="310"/>
                    </a:lnTo>
                    <a:lnTo>
                      <a:pt x="97" y="304"/>
                    </a:lnTo>
                    <a:lnTo>
                      <a:pt x="117" y="287"/>
                    </a:lnTo>
                    <a:lnTo>
                      <a:pt x="126" y="269"/>
                    </a:lnTo>
                    <a:lnTo>
                      <a:pt x="156" y="260"/>
                    </a:lnTo>
                    <a:lnTo>
                      <a:pt x="169" y="233"/>
                    </a:lnTo>
                    <a:lnTo>
                      <a:pt x="194" y="221"/>
                    </a:lnTo>
                    <a:lnTo>
                      <a:pt x="192" y="178"/>
                    </a:lnTo>
                    <a:lnTo>
                      <a:pt x="204" y="171"/>
                    </a:lnTo>
                    <a:lnTo>
                      <a:pt x="214" y="169"/>
                    </a:lnTo>
                    <a:lnTo>
                      <a:pt x="231" y="132"/>
                    </a:lnTo>
                    <a:lnTo>
                      <a:pt x="251" y="9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78" name="Freeform 296"/>
              <p:cNvSpPr>
                <a:spLocks/>
              </p:cNvSpPr>
              <p:nvPr/>
            </p:nvSpPr>
            <p:spPr bwMode="auto">
              <a:xfrm>
                <a:off x="3531" y="1940"/>
                <a:ext cx="5" cy="10"/>
              </a:xfrm>
              <a:custGeom>
                <a:avLst/>
                <a:gdLst>
                  <a:gd name="T0" fmla="*/ 1 w 10"/>
                  <a:gd name="T1" fmla="*/ 0 h 20"/>
                  <a:gd name="T2" fmla="*/ 0 w 10"/>
                  <a:gd name="T3" fmla="*/ 1 h 20"/>
                  <a:gd name="T4" fmla="*/ 1 w 10"/>
                  <a:gd name="T5" fmla="*/ 1 h 20"/>
                  <a:gd name="T6" fmla="*/ 1 w 10"/>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0">
                    <a:moveTo>
                      <a:pt x="10" y="0"/>
                    </a:moveTo>
                    <a:lnTo>
                      <a:pt x="0" y="14"/>
                    </a:lnTo>
                    <a:lnTo>
                      <a:pt x="10" y="20"/>
                    </a:lnTo>
                    <a:lnTo>
                      <a:pt x="1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79" name="Freeform 297"/>
              <p:cNvSpPr>
                <a:spLocks/>
              </p:cNvSpPr>
              <p:nvPr/>
            </p:nvSpPr>
            <p:spPr bwMode="auto">
              <a:xfrm>
                <a:off x="3199" y="1822"/>
                <a:ext cx="335" cy="324"/>
              </a:xfrm>
              <a:custGeom>
                <a:avLst/>
                <a:gdLst>
                  <a:gd name="T0" fmla="*/ 0 w 708"/>
                  <a:gd name="T1" fmla="*/ 1 h 632"/>
                  <a:gd name="T2" fmla="*/ 0 w 708"/>
                  <a:gd name="T3" fmla="*/ 1 h 632"/>
                  <a:gd name="T4" fmla="*/ 0 w 708"/>
                  <a:gd name="T5" fmla="*/ 1 h 632"/>
                  <a:gd name="T6" fmla="*/ 0 w 708"/>
                  <a:gd name="T7" fmla="*/ 1 h 632"/>
                  <a:gd name="T8" fmla="*/ 0 w 708"/>
                  <a:gd name="T9" fmla="*/ 1 h 632"/>
                  <a:gd name="T10" fmla="*/ 0 w 708"/>
                  <a:gd name="T11" fmla="*/ 1 h 632"/>
                  <a:gd name="T12" fmla="*/ 0 w 708"/>
                  <a:gd name="T13" fmla="*/ 1 h 632"/>
                  <a:gd name="T14" fmla="*/ 0 w 708"/>
                  <a:gd name="T15" fmla="*/ 1 h 632"/>
                  <a:gd name="T16" fmla="*/ 0 w 708"/>
                  <a:gd name="T17" fmla="*/ 0 h 632"/>
                  <a:gd name="T18" fmla="*/ 0 w 708"/>
                  <a:gd name="T19" fmla="*/ 1 h 632"/>
                  <a:gd name="T20" fmla="*/ 0 w 708"/>
                  <a:gd name="T21" fmla="*/ 1 h 632"/>
                  <a:gd name="T22" fmla="*/ 0 w 708"/>
                  <a:gd name="T23" fmla="*/ 1 h 632"/>
                  <a:gd name="T24" fmla="*/ 0 w 708"/>
                  <a:gd name="T25" fmla="*/ 1 h 632"/>
                  <a:gd name="T26" fmla="*/ 0 w 708"/>
                  <a:gd name="T27" fmla="*/ 1 h 632"/>
                  <a:gd name="T28" fmla="*/ 0 w 708"/>
                  <a:gd name="T29" fmla="*/ 1 h 632"/>
                  <a:gd name="T30" fmla="*/ 0 w 708"/>
                  <a:gd name="T31" fmla="*/ 1 h 632"/>
                  <a:gd name="T32" fmla="*/ 0 w 708"/>
                  <a:gd name="T33" fmla="*/ 1 h 632"/>
                  <a:gd name="T34" fmla="*/ 0 w 708"/>
                  <a:gd name="T35" fmla="*/ 1 h 632"/>
                  <a:gd name="T36" fmla="*/ 0 w 708"/>
                  <a:gd name="T37" fmla="*/ 1 h 632"/>
                  <a:gd name="T38" fmla="*/ 0 w 708"/>
                  <a:gd name="T39" fmla="*/ 1 h 632"/>
                  <a:gd name="T40" fmla="*/ 0 w 708"/>
                  <a:gd name="T41" fmla="*/ 1 h 632"/>
                  <a:gd name="T42" fmla="*/ 0 w 708"/>
                  <a:gd name="T43" fmla="*/ 1 h 632"/>
                  <a:gd name="T44" fmla="*/ 0 w 708"/>
                  <a:gd name="T45" fmla="*/ 1 h 632"/>
                  <a:gd name="T46" fmla="*/ 0 w 708"/>
                  <a:gd name="T47" fmla="*/ 1 h 632"/>
                  <a:gd name="T48" fmla="*/ 0 w 708"/>
                  <a:gd name="T49" fmla="*/ 1 h 632"/>
                  <a:gd name="T50" fmla="*/ 0 w 708"/>
                  <a:gd name="T51" fmla="*/ 1 h 632"/>
                  <a:gd name="T52" fmla="*/ 0 w 708"/>
                  <a:gd name="T53" fmla="*/ 1 h 632"/>
                  <a:gd name="T54" fmla="*/ 0 w 708"/>
                  <a:gd name="T55" fmla="*/ 1 h 632"/>
                  <a:gd name="T56" fmla="*/ 0 w 708"/>
                  <a:gd name="T57" fmla="*/ 1 h 632"/>
                  <a:gd name="T58" fmla="*/ 0 w 708"/>
                  <a:gd name="T59" fmla="*/ 1 h 632"/>
                  <a:gd name="T60" fmla="*/ 0 w 708"/>
                  <a:gd name="T61" fmla="*/ 1 h 632"/>
                  <a:gd name="T62" fmla="*/ 0 w 708"/>
                  <a:gd name="T63" fmla="*/ 1 h 632"/>
                  <a:gd name="T64" fmla="*/ 0 w 708"/>
                  <a:gd name="T65" fmla="*/ 1 h 632"/>
                  <a:gd name="T66" fmla="*/ 0 w 708"/>
                  <a:gd name="T67" fmla="*/ 1 h 632"/>
                  <a:gd name="T68" fmla="*/ 0 w 708"/>
                  <a:gd name="T69" fmla="*/ 1 h 6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8" h="632">
                    <a:moveTo>
                      <a:pt x="173" y="432"/>
                    </a:moveTo>
                    <a:lnTo>
                      <a:pt x="159" y="382"/>
                    </a:lnTo>
                    <a:lnTo>
                      <a:pt x="148" y="353"/>
                    </a:lnTo>
                    <a:lnTo>
                      <a:pt x="136" y="322"/>
                    </a:lnTo>
                    <a:lnTo>
                      <a:pt x="115" y="304"/>
                    </a:lnTo>
                    <a:lnTo>
                      <a:pt x="93" y="285"/>
                    </a:lnTo>
                    <a:lnTo>
                      <a:pt x="76" y="246"/>
                    </a:lnTo>
                    <a:lnTo>
                      <a:pt x="43" y="201"/>
                    </a:lnTo>
                    <a:lnTo>
                      <a:pt x="10" y="157"/>
                    </a:lnTo>
                    <a:lnTo>
                      <a:pt x="0" y="155"/>
                    </a:lnTo>
                    <a:lnTo>
                      <a:pt x="6" y="110"/>
                    </a:lnTo>
                    <a:lnTo>
                      <a:pt x="43" y="116"/>
                    </a:lnTo>
                    <a:lnTo>
                      <a:pt x="62" y="91"/>
                    </a:lnTo>
                    <a:lnTo>
                      <a:pt x="86" y="85"/>
                    </a:lnTo>
                    <a:lnTo>
                      <a:pt x="99" y="66"/>
                    </a:lnTo>
                    <a:lnTo>
                      <a:pt x="64" y="29"/>
                    </a:lnTo>
                    <a:lnTo>
                      <a:pt x="99" y="13"/>
                    </a:lnTo>
                    <a:lnTo>
                      <a:pt x="134" y="0"/>
                    </a:lnTo>
                    <a:lnTo>
                      <a:pt x="165" y="15"/>
                    </a:lnTo>
                    <a:lnTo>
                      <a:pt x="196" y="29"/>
                    </a:lnTo>
                    <a:lnTo>
                      <a:pt x="227" y="42"/>
                    </a:lnTo>
                    <a:lnTo>
                      <a:pt x="260" y="58"/>
                    </a:lnTo>
                    <a:lnTo>
                      <a:pt x="289" y="85"/>
                    </a:lnTo>
                    <a:lnTo>
                      <a:pt x="322" y="116"/>
                    </a:lnTo>
                    <a:lnTo>
                      <a:pt x="382" y="120"/>
                    </a:lnTo>
                    <a:lnTo>
                      <a:pt x="411" y="124"/>
                    </a:lnTo>
                    <a:lnTo>
                      <a:pt x="417" y="135"/>
                    </a:lnTo>
                    <a:lnTo>
                      <a:pt x="444" y="141"/>
                    </a:lnTo>
                    <a:lnTo>
                      <a:pt x="464" y="170"/>
                    </a:lnTo>
                    <a:lnTo>
                      <a:pt x="477" y="182"/>
                    </a:lnTo>
                    <a:lnTo>
                      <a:pt x="508" y="211"/>
                    </a:lnTo>
                    <a:lnTo>
                      <a:pt x="510" y="234"/>
                    </a:lnTo>
                    <a:lnTo>
                      <a:pt x="526" y="259"/>
                    </a:lnTo>
                    <a:lnTo>
                      <a:pt x="539" y="285"/>
                    </a:lnTo>
                    <a:lnTo>
                      <a:pt x="549" y="292"/>
                    </a:lnTo>
                    <a:lnTo>
                      <a:pt x="553" y="291"/>
                    </a:lnTo>
                    <a:lnTo>
                      <a:pt x="559" y="291"/>
                    </a:lnTo>
                    <a:lnTo>
                      <a:pt x="559" y="302"/>
                    </a:lnTo>
                    <a:lnTo>
                      <a:pt x="562" y="304"/>
                    </a:lnTo>
                    <a:lnTo>
                      <a:pt x="561" y="310"/>
                    </a:lnTo>
                    <a:lnTo>
                      <a:pt x="572" y="320"/>
                    </a:lnTo>
                    <a:lnTo>
                      <a:pt x="584" y="353"/>
                    </a:lnTo>
                    <a:lnTo>
                      <a:pt x="634" y="360"/>
                    </a:lnTo>
                    <a:lnTo>
                      <a:pt x="683" y="370"/>
                    </a:lnTo>
                    <a:lnTo>
                      <a:pt x="688" y="362"/>
                    </a:lnTo>
                    <a:lnTo>
                      <a:pt x="708" y="389"/>
                    </a:lnTo>
                    <a:lnTo>
                      <a:pt x="700" y="428"/>
                    </a:lnTo>
                    <a:lnTo>
                      <a:pt x="692" y="465"/>
                    </a:lnTo>
                    <a:lnTo>
                      <a:pt x="667" y="475"/>
                    </a:lnTo>
                    <a:lnTo>
                      <a:pt x="644" y="484"/>
                    </a:lnTo>
                    <a:lnTo>
                      <a:pt x="621" y="494"/>
                    </a:lnTo>
                    <a:lnTo>
                      <a:pt x="595" y="504"/>
                    </a:lnTo>
                    <a:lnTo>
                      <a:pt x="570" y="512"/>
                    </a:lnTo>
                    <a:lnTo>
                      <a:pt x="543" y="517"/>
                    </a:lnTo>
                    <a:lnTo>
                      <a:pt x="516" y="525"/>
                    </a:lnTo>
                    <a:lnTo>
                      <a:pt x="491" y="531"/>
                    </a:lnTo>
                    <a:lnTo>
                      <a:pt x="471" y="556"/>
                    </a:lnTo>
                    <a:lnTo>
                      <a:pt x="454" y="581"/>
                    </a:lnTo>
                    <a:lnTo>
                      <a:pt x="435" y="607"/>
                    </a:lnTo>
                    <a:lnTo>
                      <a:pt x="417" y="632"/>
                    </a:lnTo>
                    <a:lnTo>
                      <a:pt x="413" y="593"/>
                    </a:lnTo>
                    <a:lnTo>
                      <a:pt x="382" y="579"/>
                    </a:lnTo>
                    <a:lnTo>
                      <a:pt x="351" y="566"/>
                    </a:lnTo>
                    <a:lnTo>
                      <a:pt x="314" y="562"/>
                    </a:lnTo>
                    <a:lnTo>
                      <a:pt x="309" y="593"/>
                    </a:lnTo>
                    <a:lnTo>
                      <a:pt x="297" y="605"/>
                    </a:lnTo>
                    <a:lnTo>
                      <a:pt x="279" y="576"/>
                    </a:lnTo>
                    <a:lnTo>
                      <a:pt x="264" y="548"/>
                    </a:lnTo>
                    <a:lnTo>
                      <a:pt x="237" y="506"/>
                    </a:lnTo>
                    <a:lnTo>
                      <a:pt x="210" y="463"/>
                    </a:lnTo>
                    <a:lnTo>
                      <a:pt x="173" y="43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80" name="Freeform 298"/>
              <p:cNvSpPr>
                <a:spLocks/>
              </p:cNvSpPr>
              <p:nvPr/>
            </p:nvSpPr>
            <p:spPr bwMode="auto">
              <a:xfrm>
                <a:off x="3463" y="1947"/>
                <a:ext cx="75" cy="65"/>
              </a:xfrm>
              <a:custGeom>
                <a:avLst/>
                <a:gdLst>
                  <a:gd name="T0" fmla="*/ 0 w 158"/>
                  <a:gd name="T1" fmla="*/ 1 h 128"/>
                  <a:gd name="T2" fmla="*/ 0 w 158"/>
                  <a:gd name="T3" fmla="*/ 1 h 128"/>
                  <a:gd name="T4" fmla="*/ 0 w 158"/>
                  <a:gd name="T5" fmla="*/ 1 h 128"/>
                  <a:gd name="T6" fmla="*/ 0 w 158"/>
                  <a:gd name="T7" fmla="*/ 1 h 128"/>
                  <a:gd name="T8" fmla="*/ 0 w 158"/>
                  <a:gd name="T9" fmla="*/ 1 h 128"/>
                  <a:gd name="T10" fmla="*/ 0 w 158"/>
                  <a:gd name="T11" fmla="*/ 1 h 128"/>
                  <a:gd name="T12" fmla="*/ 0 w 158"/>
                  <a:gd name="T13" fmla="*/ 1 h 128"/>
                  <a:gd name="T14" fmla="*/ 0 w 158"/>
                  <a:gd name="T15" fmla="*/ 1 h 128"/>
                  <a:gd name="T16" fmla="*/ 0 w 158"/>
                  <a:gd name="T17" fmla="*/ 1 h 128"/>
                  <a:gd name="T18" fmla="*/ 0 w 158"/>
                  <a:gd name="T19" fmla="*/ 1 h 128"/>
                  <a:gd name="T20" fmla="*/ 0 w 158"/>
                  <a:gd name="T21" fmla="*/ 1 h 128"/>
                  <a:gd name="T22" fmla="*/ 0 w 158"/>
                  <a:gd name="T23" fmla="*/ 1 h 128"/>
                  <a:gd name="T24" fmla="*/ 0 w 158"/>
                  <a:gd name="T25" fmla="*/ 0 h 128"/>
                  <a:gd name="T26" fmla="*/ 0 w 158"/>
                  <a:gd name="T27" fmla="*/ 1 h 128"/>
                  <a:gd name="T28" fmla="*/ 0 w 158"/>
                  <a:gd name="T29" fmla="*/ 1 h 128"/>
                  <a:gd name="T30" fmla="*/ 0 w 158"/>
                  <a:gd name="T31" fmla="*/ 1 h 128"/>
                  <a:gd name="T32" fmla="*/ 0 w 158"/>
                  <a:gd name="T33" fmla="*/ 1 h 128"/>
                  <a:gd name="T34" fmla="*/ 0 w 158"/>
                  <a:gd name="T35" fmla="*/ 1 h 128"/>
                  <a:gd name="T36" fmla="*/ 0 w 158"/>
                  <a:gd name="T37" fmla="*/ 1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8" h="128">
                    <a:moveTo>
                      <a:pt x="0" y="68"/>
                    </a:moveTo>
                    <a:lnTo>
                      <a:pt x="11" y="78"/>
                    </a:lnTo>
                    <a:lnTo>
                      <a:pt x="23" y="111"/>
                    </a:lnTo>
                    <a:lnTo>
                      <a:pt x="73" y="118"/>
                    </a:lnTo>
                    <a:lnTo>
                      <a:pt x="122" y="128"/>
                    </a:lnTo>
                    <a:lnTo>
                      <a:pt x="127" y="120"/>
                    </a:lnTo>
                    <a:lnTo>
                      <a:pt x="135" y="76"/>
                    </a:lnTo>
                    <a:lnTo>
                      <a:pt x="151" y="68"/>
                    </a:lnTo>
                    <a:lnTo>
                      <a:pt x="145" y="35"/>
                    </a:lnTo>
                    <a:lnTo>
                      <a:pt x="149" y="43"/>
                    </a:lnTo>
                    <a:lnTo>
                      <a:pt x="158" y="35"/>
                    </a:lnTo>
                    <a:lnTo>
                      <a:pt x="153" y="6"/>
                    </a:lnTo>
                    <a:lnTo>
                      <a:pt x="143" y="0"/>
                    </a:lnTo>
                    <a:lnTo>
                      <a:pt x="114" y="33"/>
                    </a:lnTo>
                    <a:lnTo>
                      <a:pt x="83" y="68"/>
                    </a:lnTo>
                    <a:lnTo>
                      <a:pt x="31" y="70"/>
                    </a:lnTo>
                    <a:lnTo>
                      <a:pt x="11" y="68"/>
                    </a:lnTo>
                    <a:lnTo>
                      <a:pt x="1" y="62"/>
                    </a:lnTo>
                    <a:lnTo>
                      <a:pt x="0" y="6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81" name="Freeform 299"/>
              <p:cNvSpPr>
                <a:spLocks/>
              </p:cNvSpPr>
              <p:nvPr/>
            </p:nvSpPr>
            <p:spPr bwMode="auto">
              <a:xfrm>
                <a:off x="3338" y="2081"/>
                <a:ext cx="162" cy="123"/>
              </a:xfrm>
              <a:custGeom>
                <a:avLst/>
                <a:gdLst>
                  <a:gd name="T0" fmla="*/ 0 w 341"/>
                  <a:gd name="T1" fmla="*/ 1 h 240"/>
                  <a:gd name="T2" fmla="*/ 0 w 341"/>
                  <a:gd name="T3" fmla="*/ 1 h 240"/>
                  <a:gd name="T4" fmla="*/ 0 w 341"/>
                  <a:gd name="T5" fmla="*/ 1 h 240"/>
                  <a:gd name="T6" fmla="*/ 0 w 341"/>
                  <a:gd name="T7" fmla="*/ 1 h 240"/>
                  <a:gd name="T8" fmla="*/ 0 w 341"/>
                  <a:gd name="T9" fmla="*/ 1 h 240"/>
                  <a:gd name="T10" fmla="*/ 0 w 341"/>
                  <a:gd name="T11" fmla="*/ 1 h 240"/>
                  <a:gd name="T12" fmla="*/ 0 w 341"/>
                  <a:gd name="T13" fmla="*/ 1 h 240"/>
                  <a:gd name="T14" fmla="*/ 0 w 341"/>
                  <a:gd name="T15" fmla="*/ 1 h 240"/>
                  <a:gd name="T16" fmla="*/ 0 w 341"/>
                  <a:gd name="T17" fmla="*/ 1 h 240"/>
                  <a:gd name="T18" fmla="*/ 0 w 341"/>
                  <a:gd name="T19" fmla="*/ 1 h 240"/>
                  <a:gd name="T20" fmla="*/ 0 w 341"/>
                  <a:gd name="T21" fmla="*/ 1 h 240"/>
                  <a:gd name="T22" fmla="*/ 0 w 341"/>
                  <a:gd name="T23" fmla="*/ 1 h 240"/>
                  <a:gd name="T24" fmla="*/ 0 w 341"/>
                  <a:gd name="T25" fmla="*/ 1 h 240"/>
                  <a:gd name="T26" fmla="*/ 0 w 341"/>
                  <a:gd name="T27" fmla="*/ 1 h 240"/>
                  <a:gd name="T28" fmla="*/ 0 w 341"/>
                  <a:gd name="T29" fmla="*/ 1 h 240"/>
                  <a:gd name="T30" fmla="*/ 0 w 341"/>
                  <a:gd name="T31" fmla="*/ 1 h 240"/>
                  <a:gd name="T32" fmla="*/ 0 w 341"/>
                  <a:gd name="T33" fmla="*/ 1 h 240"/>
                  <a:gd name="T34" fmla="*/ 0 w 341"/>
                  <a:gd name="T35" fmla="*/ 1 h 240"/>
                  <a:gd name="T36" fmla="*/ 0 w 341"/>
                  <a:gd name="T37" fmla="*/ 0 h 240"/>
                  <a:gd name="T38" fmla="*/ 0 w 341"/>
                  <a:gd name="T39" fmla="*/ 1 h 240"/>
                  <a:gd name="T40" fmla="*/ 0 w 341"/>
                  <a:gd name="T41" fmla="*/ 1 h 240"/>
                  <a:gd name="T42" fmla="*/ 0 w 341"/>
                  <a:gd name="T43" fmla="*/ 1 h 240"/>
                  <a:gd name="T44" fmla="*/ 0 w 341"/>
                  <a:gd name="T45" fmla="*/ 1 h 240"/>
                  <a:gd name="T46" fmla="*/ 0 w 341"/>
                  <a:gd name="T47" fmla="*/ 1 h 240"/>
                  <a:gd name="T48" fmla="*/ 0 w 341"/>
                  <a:gd name="T49" fmla="*/ 1 h 240"/>
                  <a:gd name="T50" fmla="*/ 0 w 341"/>
                  <a:gd name="T51" fmla="*/ 1 h 240"/>
                  <a:gd name="T52" fmla="*/ 0 w 341"/>
                  <a:gd name="T53" fmla="*/ 1 h 240"/>
                  <a:gd name="T54" fmla="*/ 0 w 341"/>
                  <a:gd name="T55" fmla="*/ 1 h 240"/>
                  <a:gd name="T56" fmla="*/ 0 w 341"/>
                  <a:gd name="T57" fmla="*/ 1 h 240"/>
                  <a:gd name="T58" fmla="*/ 0 w 341"/>
                  <a:gd name="T59" fmla="*/ 1 h 240"/>
                  <a:gd name="T60" fmla="*/ 0 w 341"/>
                  <a:gd name="T61" fmla="*/ 1 h 240"/>
                  <a:gd name="T62" fmla="*/ 0 w 341"/>
                  <a:gd name="T63" fmla="*/ 1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1" h="240">
                    <a:moveTo>
                      <a:pt x="12" y="89"/>
                    </a:moveTo>
                    <a:lnTo>
                      <a:pt x="0" y="101"/>
                    </a:lnTo>
                    <a:lnTo>
                      <a:pt x="0" y="145"/>
                    </a:lnTo>
                    <a:lnTo>
                      <a:pt x="13" y="192"/>
                    </a:lnTo>
                    <a:lnTo>
                      <a:pt x="29" y="240"/>
                    </a:lnTo>
                    <a:lnTo>
                      <a:pt x="72" y="236"/>
                    </a:lnTo>
                    <a:lnTo>
                      <a:pt x="114" y="213"/>
                    </a:lnTo>
                    <a:lnTo>
                      <a:pt x="149" y="201"/>
                    </a:lnTo>
                    <a:lnTo>
                      <a:pt x="184" y="190"/>
                    </a:lnTo>
                    <a:lnTo>
                      <a:pt x="209" y="178"/>
                    </a:lnTo>
                    <a:lnTo>
                      <a:pt x="234" y="167"/>
                    </a:lnTo>
                    <a:lnTo>
                      <a:pt x="260" y="155"/>
                    </a:lnTo>
                    <a:lnTo>
                      <a:pt x="285" y="141"/>
                    </a:lnTo>
                    <a:lnTo>
                      <a:pt x="310" y="130"/>
                    </a:lnTo>
                    <a:lnTo>
                      <a:pt x="312" y="114"/>
                    </a:lnTo>
                    <a:lnTo>
                      <a:pt x="341" y="91"/>
                    </a:lnTo>
                    <a:lnTo>
                      <a:pt x="318" y="52"/>
                    </a:lnTo>
                    <a:lnTo>
                      <a:pt x="296" y="15"/>
                    </a:lnTo>
                    <a:lnTo>
                      <a:pt x="298" y="0"/>
                    </a:lnTo>
                    <a:lnTo>
                      <a:pt x="273" y="8"/>
                    </a:lnTo>
                    <a:lnTo>
                      <a:pt x="246" y="13"/>
                    </a:lnTo>
                    <a:lnTo>
                      <a:pt x="219" y="21"/>
                    </a:lnTo>
                    <a:lnTo>
                      <a:pt x="194" y="27"/>
                    </a:lnTo>
                    <a:lnTo>
                      <a:pt x="174" y="52"/>
                    </a:lnTo>
                    <a:lnTo>
                      <a:pt x="157" y="77"/>
                    </a:lnTo>
                    <a:lnTo>
                      <a:pt x="138" y="103"/>
                    </a:lnTo>
                    <a:lnTo>
                      <a:pt x="120" y="128"/>
                    </a:lnTo>
                    <a:lnTo>
                      <a:pt x="116" y="89"/>
                    </a:lnTo>
                    <a:lnTo>
                      <a:pt x="85" y="75"/>
                    </a:lnTo>
                    <a:lnTo>
                      <a:pt x="54" y="62"/>
                    </a:lnTo>
                    <a:lnTo>
                      <a:pt x="17" y="58"/>
                    </a:lnTo>
                    <a:lnTo>
                      <a:pt x="12" y="8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82" name="Freeform 300"/>
              <p:cNvSpPr>
                <a:spLocks/>
              </p:cNvSpPr>
              <p:nvPr/>
            </p:nvSpPr>
            <p:spPr bwMode="auto">
              <a:xfrm>
                <a:off x="3929" y="2258"/>
                <a:ext cx="34" cy="76"/>
              </a:xfrm>
              <a:custGeom>
                <a:avLst/>
                <a:gdLst>
                  <a:gd name="T0" fmla="*/ 0 w 74"/>
                  <a:gd name="T1" fmla="*/ 1 h 147"/>
                  <a:gd name="T2" fmla="*/ 0 w 74"/>
                  <a:gd name="T3" fmla="*/ 1 h 147"/>
                  <a:gd name="T4" fmla="*/ 0 w 74"/>
                  <a:gd name="T5" fmla="*/ 1 h 147"/>
                  <a:gd name="T6" fmla="*/ 0 w 74"/>
                  <a:gd name="T7" fmla="*/ 1 h 147"/>
                  <a:gd name="T8" fmla="*/ 0 w 74"/>
                  <a:gd name="T9" fmla="*/ 1 h 147"/>
                  <a:gd name="T10" fmla="*/ 0 w 74"/>
                  <a:gd name="T11" fmla="*/ 1 h 147"/>
                  <a:gd name="T12" fmla="*/ 0 w 74"/>
                  <a:gd name="T13" fmla="*/ 1 h 147"/>
                  <a:gd name="T14" fmla="*/ 0 w 74"/>
                  <a:gd name="T15" fmla="*/ 1 h 147"/>
                  <a:gd name="T16" fmla="*/ 0 w 74"/>
                  <a:gd name="T17" fmla="*/ 1 h 147"/>
                  <a:gd name="T18" fmla="*/ 0 w 74"/>
                  <a:gd name="T19" fmla="*/ 1 h 147"/>
                  <a:gd name="T20" fmla="*/ 0 w 74"/>
                  <a:gd name="T21" fmla="*/ 1 h 147"/>
                  <a:gd name="T22" fmla="*/ 0 w 74"/>
                  <a:gd name="T23" fmla="*/ 1 h 147"/>
                  <a:gd name="T24" fmla="*/ 0 w 74"/>
                  <a:gd name="T25" fmla="*/ 1 h 147"/>
                  <a:gd name="T26" fmla="*/ 0 w 74"/>
                  <a:gd name="T27" fmla="*/ 0 h 147"/>
                  <a:gd name="T28" fmla="*/ 0 w 74"/>
                  <a:gd name="T29" fmla="*/ 1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147">
                    <a:moveTo>
                      <a:pt x="18" y="6"/>
                    </a:moveTo>
                    <a:lnTo>
                      <a:pt x="31" y="25"/>
                    </a:lnTo>
                    <a:lnTo>
                      <a:pt x="47" y="50"/>
                    </a:lnTo>
                    <a:lnTo>
                      <a:pt x="60" y="79"/>
                    </a:lnTo>
                    <a:lnTo>
                      <a:pt x="74" y="108"/>
                    </a:lnTo>
                    <a:lnTo>
                      <a:pt x="56" y="137"/>
                    </a:lnTo>
                    <a:lnTo>
                      <a:pt x="23" y="147"/>
                    </a:lnTo>
                    <a:lnTo>
                      <a:pt x="4" y="97"/>
                    </a:lnTo>
                    <a:lnTo>
                      <a:pt x="0" y="62"/>
                    </a:lnTo>
                    <a:lnTo>
                      <a:pt x="4" y="64"/>
                    </a:lnTo>
                    <a:lnTo>
                      <a:pt x="8" y="37"/>
                    </a:lnTo>
                    <a:lnTo>
                      <a:pt x="12" y="11"/>
                    </a:lnTo>
                    <a:lnTo>
                      <a:pt x="14" y="8"/>
                    </a:lnTo>
                    <a:lnTo>
                      <a:pt x="6" y="0"/>
                    </a:lnTo>
                    <a:lnTo>
                      <a:pt x="18"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83" name="Freeform 301"/>
              <p:cNvSpPr>
                <a:spLocks/>
              </p:cNvSpPr>
              <p:nvPr/>
            </p:nvSpPr>
            <p:spPr bwMode="auto">
              <a:xfrm>
                <a:off x="3128" y="2471"/>
                <a:ext cx="30" cy="32"/>
              </a:xfrm>
              <a:custGeom>
                <a:avLst/>
                <a:gdLst>
                  <a:gd name="T0" fmla="*/ 0 w 66"/>
                  <a:gd name="T1" fmla="*/ 1 h 62"/>
                  <a:gd name="T2" fmla="*/ 0 w 66"/>
                  <a:gd name="T3" fmla="*/ 1 h 62"/>
                  <a:gd name="T4" fmla="*/ 0 w 66"/>
                  <a:gd name="T5" fmla="*/ 1 h 62"/>
                  <a:gd name="T6" fmla="*/ 0 w 66"/>
                  <a:gd name="T7" fmla="*/ 1 h 62"/>
                  <a:gd name="T8" fmla="*/ 0 w 66"/>
                  <a:gd name="T9" fmla="*/ 1 h 62"/>
                  <a:gd name="T10" fmla="*/ 0 w 66"/>
                  <a:gd name="T11" fmla="*/ 1 h 62"/>
                  <a:gd name="T12" fmla="*/ 0 w 66"/>
                  <a:gd name="T13" fmla="*/ 1 h 62"/>
                  <a:gd name="T14" fmla="*/ 0 w 66"/>
                  <a:gd name="T15" fmla="*/ 1 h 62"/>
                  <a:gd name="T16" fmla="*/ 0 w 66"/>
                  <a:gd name="T17" fmla="*/ 1 h 62"/>
                  <a:gd name="T18" fmla="*/ 0 w 66"/>
                  <a:gd name="T19" fmla="*/ 0 h 62"/>
                  <a:gd name="T20" fmla="*/ 0 w 66"/>
                  <a:gd name="T21" fmla="*/ 1 h 62"/>
                  <a:gd name="T22" fmla="*/ 0 w 66"/>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 h="62">
                    <a:moveTo>
                      <a:pt x="23" y="11"/>
                    </a:moveTo>
                    <a:lnTo>
                      <a:pt x="8" y="38"/>
                    </a:lnTo>
                    <a:lnTo>
                      <a:pt x="0" y="62"/>
                    </a:lnTo>
                    <a:lnTo>
                      <a:pt x="2" y="62"/>
                    </a:lnTo>
                    <a:lnTo>
                      <a:pt x="4" y="62"/>
                    </a:lnTo>
                    <a:lnTo>
                      <a:pt x="33" y="60"/>
                    </a:lnTo>
                    <a:lnTo>
                      <a:pt x="37" y="48"/>
                    </a:lnTo>
                    <a:lnTo>
                      <a:pt x="56" y="50"/>
                    </a:lnTo>
                    <a:lnTo>
                      <a:pt x="66" y="46"/>
                    </a:lnTo>
                    <a:lnTo>
                      <a:pt x="53" y="0"/>
                    </a:lnTo>
                    <a:lnTo>
                      <a:pt x="33" y="11"/>
                    </a:lnTo>
                    <a:lnTo>
                      <a:pt x="23" y="1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84" name="Freeform 302"/>
              <p:cNvSpPr>
                <a:spLocks/>
              </p:cNvSpPr>
              <p:nvPr/>
            </p:nvSpPr>
            <p:spPr bwMode="auto">
              <a:xfrm>
                <a:off x="3835" y="2413"/>
                <a:ext cx="2" cy="2"/>
              </a:xfrm>
              <a:custGeom>
                <a:avLst/>
                <a:gdLst>
                  <a:gd name="T0" fmla="*/ 1 w 3"/>
                  <a:gd name="T1" fmla="*/ 1 h 4"/>
                  <a:gd name="T2" fmla="*/ 1 w 3"/>
                  <a:gd name="T3" fmla="*/ 1 h 4"/>
                  <a:gd name="T4" fmla="*/ 0 w 3"/>
                  <a:gd name="T5" fmla="*/ 1 h 4"/>
                  <a:gd name="T6" fmla="*/ 1 w 3"/>
                  <a:gd name="T7" fmla="*/ 0 h 4"/>
                  <a:gd name="T8" fmla="*/ 1 w 3"/>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3" y="2"/>
                    </a:moveTo>
                    <a:lnTo>
                      <a:pt x="1" y="4"/>
                    </a:lnTo>
                    <a:lnTo>
                      <a:pt x="0" y="2"/>
                    </a:lnTo>
                    <a:lnTo>
                      <a:pt x="1" y="0"/>
                    </a:lnTo>
                    <a:lnTo>
                      <a:pt x="3"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85" name="Freeform 303"/>
              <p:cNvSpPr>
                <a:spLocks/>
              </p:cNvSpPr>
              <p:nvPr/>
            </p:nvSpPr>
            <p:spPr bwMode="auto">
              <a:xfrm>
                <a:off x="3840" y="2457"/>
                <a:ext cx="1" cy="3"/>
              </a:xfrm>
              <a:custGeom>
                <a:avLst/>
                <a:gdLst>
                  <a:gd name="T0" fmla="*/ 0 w 4"/>
                  <a:gd name="T1" fmla="*/ 0 h 3"/>
                  <a:gd name="T2" fmla="*/ 0 w 4"/>
                  <a:gd name="T3" fmla="*/ 2 h 3"/>
                  <a:gd name="T4" fmla="*/ 0 w 4"/>
                  <a:gd name="T5" fmla="*/ 3 h 3"/>
                  <a:gd name="T6" fmla="*/ 0 w 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0" y="0"/>
                    </a:moveTo>
                    <a:lnTo>
                      <a:pt x="4" y="2"/>
                    </a:lnTo>
                    <a:lnTo>
                      <a:pt x="2" y="3"/>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86" name="Freeform 304"/>
              <p:cNvSpPr>
                <a:spLocks/>
              </p:cNvSpPr>
              <p:nvPr/>
            </p:nvSpPr>
            <p:spPr bwMode="auto">
              <a:xfrm>
                <a:off x="3836" y="2448"/>
                <a:ext cx="1" cy="2"/>
              </a:xfrm>
              <a:custGeom>
                <a:avLst/>
                <a:gdLst>
                  <a:gd name="T0" fmla="*/ 1 w 2"/>
                  <a:gd name="T1" fmla="*/ 0 h 4"/>
                  <a:gd name="T2" fmla="*/ 1 w 2"/>
                  <a:gd name="T3" fmla="*/ 1 h 4"/>
                  <a:gd name="T4" fmla="*/ 0 w 2"/>
                  <a:gd name="T5" fmla="*/ 1 h 4"/>
                  <a:gd name="T6" fmla="*/ 1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0"/>
                    </a:moveTo>
                    <a:lnTo>
                      <a:pt x="2" y="4"/>
                    </a:lnTo>
                    <a:lnTo>
                      <a:pt x="0" y="2"/>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87" name="Freeform 305"/>
              <p:cNvSpPr>
                <a:spLocks/>
              </p:cNvSpPr>
              <p:nvPr/>
            </p:nvSpPr>
            <p:spPr bwMode="auto">
              <a:xfrm>
                <a:off x="3829" y="2463"/>
                <a:ext cx="1" cy="1"/>
              </a:xfrm>
              <a:custGeom>
                <a:avLst/>
                <a:gdLst>
                  <a:gd name="T0" fmla="*/ 1 w 2"/>
                  <a:gd name="T1" fmla="*/ 0 h 2"/>
                  <a:gd name="T2" fmla="*/ 0 w 2"/>
                  <a:gd name="T3" fmla="*/ 1 h 2"/>
                  <a:gd name="T4" fmla="*/ 0 w 2"/>
                  <a:gd name="T5" fmla="*/ 0 h 2"/>
                  <a:gd name="T6" fmla="*/ 1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2"/>
                    </a:lnTo>
                    <a:lnTo>
                      <a:pt x="0" y="0"/>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88" name="Freeform 306"/>
              <p:cNvSpPr>
                <a:spLocks/>
              </p:cNvSpPr>
              <p:nvPr/>
            </p:nvSpPr>
            <p:spPr bwMode="auto">
              <a:xfrm>
                <a:off x="3831" y="2467"/>
                <a:ext cx="2" cy="1"/>
              </a:xfrm>
              <a:custGeom>
                <a:avLst/>
                <a:gdLst>
                  <a:gd name="T0" fmla="*/ 2 w 2"/>
                  <a:gd name="T1" fmla="*/ 0 h 4"/>
                  <a:gd name="T2" fmla="*/ 2 w 2"/>
                  <a:gd name="T3" fmla="*/ 0 h 4"/>
                  <a:gd name="T4" fmla="*/ 0 w 2"/>
                  <a:gd name="T5" fmla="*/ 0 h 4"/>
                  <a:gd name="T6" fmla="*/ 2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4"/>
                    </a:moveTo>
                    <a:lnTo>
                      <a:pt x="2" y="0"/>
                    </a:lnTo>
                    <a:lnTo>
                      <a:pt x="0" y="2"/>
                    </a:lnTo>
                    <a:lnTo>
                      <a:pt x="2"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89" name="Freeform 307"/>
              <p:cNvSpPr>
                <a:spLocks/>
              </p:cNvSpPr>
              <p:nvPr/>
            </p:nvSpPr>
            <p:spPr bwMode="auto">
              <a:xfrm>
                <a:off x="3831" y="2340"/>
                <a:ext cx="2" cy="1"/>
              </a:xfrm>
              <a:custGeom>
                <a:avLst/>
                <a:gdLst>
                  <a:gd name="T0" fmla="*/ 2 w 2"/>
                  <a:gd name="T1" fmla="*/ 0 h 4"/>
                  <a:gd name="T2" fmla="*/ 0 w 2"/>
                  <a:gd name="T3" fmla="*/ 0 h 4"/>
                  <a:gd name="T4" fmla="*/ 0 w 2"/>
                  <a:gd name="T5" fmla="*/ 0 h 4"/>
                  <a:gd name="T6" fmla="*/ 2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2"/>
                    </a:moveTo>
                    <a:lnTo>
                      <a:pt x="0" y="0"/>
                    </a:lnTo>
                    <a:lnTo>
                      <a:pt x="0" y="4"/>
                    </a:lnTo>
                    <a:lnTo>
                      <a:pt x="2"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90" name="Freeform 308"/>
              <p:cNvSpPr>
                <a:spLocks/>
              </p:cNvSpPr>
              <p:nvPr/>
            </p:nvSpPr>
            <p:spPr bwMode="auto">
              <a:xfrm>
                <a:off x="3834" y="2463"/>
                <a:ext cx="1" cy="3"/>
              </a:xfrm>
              <a:custGeom>
                <a:avLst/>
                <a:gdLst>
                  <a:gd name="T0" fmla="*/ 0 w 2"/>
                  <a:gd name="T1" fmla="*/ 2 h 4"/>
                  <a:gd name="T2" fmla="*/ 1 w 2"/>
                  <a:gd name="T3" fmla="*/ 0 h 4"/>
                  <a:gd name="T4" fmla="*/ 0 w 2"/>
                  <a:gd name="T5" fmla="*/ 0 h 4"/>
                  <a:gd name="T6" fmla="*/ 0 w 2"/>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0" y="4"/>
                    </a:moveTo>
                    <a:lnTo>
                      <a:pt x="2" y="0"/>
                    </a:lnTo>
                    <a:lnTo>
                      <a:pt x="0" y="0"/>
                    </a:lnTo>
                    <a:lnTo>
                      <a:pt x="0"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91" name="Freeform 309"/>
              <p:cNvSpPr>
                <a:spLocks/>
              </p:cNvSpPr>
              <p:nvPr/>
            </p:nvSpPr>
            <p:spPr bwMode="auto">
              <a:xfrm>
                <a:off x="3840" y="2409"/>
                <a:ext cx="1" cy="1"/>
              </a:xfrm>
              <a:custGeom>
                <a:avLst/>
                <a:gdLst>
                  <a:gd name="T0" fmla="*/ 0 w 4"/>
                  <a:gd name="T1" fmla="*/ 1 h 2"/>
                  <a:gd name="T2" fmla="*/ 0 w 4"/>
                  <a:gd name="T3" fmla="*/ 0 h 2"/>
                  <a:gd name="T4" fmla="*/ 0 w 4"/>
                  <a:gd name="T5" fmla="*/ 1 h 2"/>
                  <a:gd name="T6" fmla="*/ 0 w 4"/>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2"/>
                    </a:moveTo>
                    <a:lnTo>
                      <a:pt x="2" y="0"/>
                    </a:lnTo>
                    <a:lnTo>
                      <a:pt x="0" y="2"/>
                    </a:lnTo>
                    <a:lnTo>
                      <a:pt x="4"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92" name="Freeform 310"/>
              <p:cNvSpPr>
                <a:spLocks/>
              </p:cNvSpPr>
              <p:nvPr/>
            </p:nvSpPr>
            <p:spPr bwMode="auto">
              <a:xfrm>
                <a:off x="3828" y="2315"/>
                <a:ext cx="0" cy="2"/>
              </a:xfrm>
              <a:custGeom>
                <a:avLst/>
                <a:gdLst>
                  <a:gd name="T0" fmla="*/ 1 w 2"/>
                  <a:gd name="T1" fmla="*/ 0 h 4"/>
                  <a:gd name="T2" fmla="*/ 0 w 2"/>
                  <a:gd name="T3" fmla="*/ 0 h 4"/>
                  <a:gd name="T4" fmla="*/ 0 w 2"/>
                  <a:gd name="T5" fmla="*/ 1 h 4"/>
                  <a:gd name="T6" fmla="*/ 1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0"/>
                    </a:moveTo>
                    <a:lnTo>
                      <a:pt x="0" y="0"/>
                    </a:lnTo>
                    <a:lnTo>
                      <a:pt x="0" y="4"/>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93" name="Freeform 311"/>
              <p:cNvSpPr>
                <a:spLocks/>
              </p:cNvSpPr>
              <p:nvPr/>
            </p:nvSpPr>
            <p:spPr bwMode="auto">
              <a:xfrm>
                <a:off x="3834" y="2417"/>
                <a:ext cx="0" cy="1"/>
              </a:xfrm>
              <a:custGeom>
                <a:avLst/>
                <a:gdLst>
                  <a:gd name="T0" fmla="*/ 1 w 2"/>
                  <a:gd name="T1" fmla="*/ 0 h 4"/>
                  <a:gd name="T2" fmla="*/ 1 w 2"/>
                  <a:gd name="T3" fmla="*/ 0 h 4"/>
                  <a:gd name="T4" fmla="*/ 0 w 2"/>
                  <a:gd name="T5" fmla="*/ 0 h 4"/>
                  <a:gd name="T6" fmla="*/ 1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2"/>
                    </a:moveTo>
                    <a:lnTo>
                      <a:pt x="2" y="0"/>
                    </a:lnTo>
                    <a:lnTo>
                      <a:pt x="0" y="4"/>
                    </a:lnTo>
                    <a:lnTo>
                      <a:pt x="2"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94" name="Freeform 312"/>
              <p:cNvSpPr>
                <a:spLocks/>
              </p:cNvSpPr>
              <p:nvPr/>
            </p:nvSpPr>
            <p:spPr bwMode="auto">
              <a:xfrm>
                <a:off x="3837" y="2405"/>
                <a:ext cx="1" cy="1"/>
              </a:xfrm>
              <a:custGeom>
                <a:avLst/>
                <a:gdLst>
                  <a:gd name="T0" fmla="*/ 1 w 2"/>
                  <a:gd name="T1" fmla="*/ 1 h 2"/>
                  <a:gd name="T2" fmla="*/ 0 w 2"/>
                  <a:gd name="T3" fmla="*/ 0 h 2"/>
                  <a:gd name="T4" fmla="*/ 0 w 2"/>
                  <a:gd name="T5" fmla="*/ 1 h 2"/>
                  <a:gd name="T6" fmla="*/ 1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0" y="0"/>
                    </a:lnTo>
                    <a:lnTo>
                      <a:pt x="0" y="2"/>
                    </a:lnTo>
                    <a:lnTo>
                      <a:pt x="2"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95" name="Freeform 313"/>
              <p:cNvSpPr>
                <a:spLocks/>
              </p:cNvSpPr>
              <p:nvPr/>
            </p:nvSpPr>
            <p:spPr bwMode="auto">
              <a:xfrm>
                <a:off x="3834" y="2340"/>
                <a:ext cx="1" cy="1"/>
              </a:xfrm>
              <a:custGeom>
                <a:avLst/>
                <a:gdLst>
                  <a:gd name="T0" fmla="*/ 0 w 2"/>
                  <a:gd name="T1" fmla="*/ 0 h 4"/>
                  <a:gd name="T2" fmla="*/ 1 w 2"/>
                  <a:gd name="T3" fmla="*/ 0 h 4"/>
                  <a:gd name="T4" fmla="*/ 0 w 2"/>
                  <a:gd name="T5" fmla="*/ 0 h 4"/>
                  <a:gd name="T6" fmla="*/ 0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0" y="0"/>
                    </a:moveTo>
                    <a:lnTo>
                      <a:pt x="2" y="2"/>
                    </a:lnTo>
                    <a:lnTo>
                      <a:pt x="0" y="4"/>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96" name="Freeform 314"/>
              <p:cNvSpPr>
                <a:spLocks/>
              </p:cNvSpPr>
              <p:nvPr/>
            </p:nvSpPr>
            <p:spPr bwMode="auto">
              <a:xfrm>
                <a:off x="3826" y="2320"/>
                <a:ext cx="2" cy="1"/>
              </a:xfrm>
              <a:custGeom>
                <a:avLst/>
                <a:gdLst>
                  <a:gd name="T0" fmla="*/ 0 w 6"/>
                  <a:gd name="T1" fmla="*/ 1 h 2"/>
                  <a:gd name="T2" fmla="*/ 0 w 6"/>
                  <a:gd name="T3" fmla="*/ 0 h 2"/>
                  <a:gd name="T4" fmla="*/ 0 w 6"/>
                  <a:gd name="T5" fmla="*/ 1 h 2"/>
                  <a:gd name="T6" fmla="*/ 0 w 6"/>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
                    <a:moveTo>
                      <a:pt x="6" y="2"/>
                    </a:moveTo>
                    <a:lnTo>
                      <a:pt x="4" y="0"/>
                    </a:lnTo>
                    <a:lnTo>
                      <a:pt x="0" y="2"/>
                    </a:lnTo>
                    <a:lnTo>
                      <a:pt x="6"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97" name="Freeform 315"/>
              <p:cNvSpPr>
                <a:spLocks/>
              </p:cNvSpPr>
              <p:nvPr/>
            </p:nvSpPr>
            <p:spPr bwMode="auto">
              <a:xfrm>
                <a:off x="3822" y="2397"/>
                <a:ext cx="2" cy="1"/>
              </a:xfrm>
              <a:custGeom>
                <a:avLst/>
                <a:gdLst>
                  <a:gd name="T0" fmla="*/ 1 w 4"/>
                  <a:gd name="T1" fmla="*/ 1 h 2"/>
                  <a:gd name="T2" fmla="*/ 1 w 4"/>
                  <a:gd name="T3" fmla="*/ 0 h 2"/>
                  <a:gd name="T4" fmla="*/ 0 w 4"/>
                  <a:gd name="T5" fmla="*/ 0 h 2"/>
                  <a:gd name="T6" fmla="*/ 1 w 4"/>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2"/>
                    </a:moveTo>
                    <a:lnTo>
                      <a:pt x="4" y="0"/>
                    </a:lnTo>
                    <a:lnTo>
                      <a:pt x="0" y="0"/>
                    </a:lnTo>
                    <a:lnTo>
                      <a:pt x="4"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98" name="Freeform 316"/>
              <p:cNvSpPr>
                <a:spLocks/>
              </p:cNvSpPr>
              <p:nvPr/>
            </p:nvSpPr>
            <p:spPr bwMode="auto">
              <a:xfrm>
                <a:off x="3826" y="2313"/>
                <a:ext cx="0" cy="1"/>
              </a:xfrm>
              <a:custGeom>
                <a:avLst/>
                <a:gdLst>
                  <a:gd name="T0" fmla="*/ 1 w 2"/>
                  <a:gd name="T1" fmla="*/ 1 h 2"/>
                  <a:gd name="T2" fmla="*/ 1 w 2"/>
                  <a:gd name="T3" fmla="*/ 0 h 2"/>
                  <a:gd name="T4" fmla="*/ 0 w 2"/>
                  <a:gd name="T5" fmla="*/ 0 h 2"/>
                  <a:gd name="T6" fmla="*/ 1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2" y="0"/>
                    </a:lnTo>
                    <a:lnTo>
                      <a:pt x="0" y="0"/>
                    </a:lnTo>
                    <a:lnTo>
                      <a:pt x="2"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699" name="Freeform 317"/>
              <p:cNvSpPr>
                <a:spLocks/>
              </p:cNvSpPr>
              <p:nvPr/>
            </p:nvSpPr>
            <p:spPr bwMode="auto">
              <a:xfrm>
                <a:off x="3834" y="2391"/>
                <a:ext cx="1" cy="1"/>
              </a:xfrm>
              <a:custGeom>
                <a:avLst/>
                <a:gdLst>
                  <a:gd name="T0" fmla="*/ 0 w 2"/>
                  <a:gd name="T1" fmla="*/ 1 h 2"/>
                  <a:gd name="T2" fmla="*/ 1 w 2"/>
                  <a:gd name="T3" fmla="*/ 0 h 2"/>
                  <a:gd name="T4" fmla="*/ 0 w 2"/>
                  <a:gd name="T5" fmla="*/ 0 h 2"/>
                  <a:gd name="T6" fmla="*/ 0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2" y="0"/>
                    </a:lnTo>
                    <a:lnTo>
                      <a:pt x="0" y="0"/>
                    </a:lnTo>
                    <a:lnTo>
                      <a:pt x="0"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00" name="Freeform 318"/>
              <p:cNvSpPr>
                <a:spLocks/>
              </p:cNvSpPr>
              <p:nvPr/>
            </p:nvSpPr>
            <p:spPr bwMode="auto">
              <a:xfrm>
                <a:off x="3836" y="2439"/>
                <a:ext cx="1" cy="2"/>
              </a:xfrm>
              <a:custGeom>
                <a:avLst/>
                <a:gdLst>
                  <a:gd name="T0" fmla="*/ 1 w 2"/>
                  <a:gd name="T1" fmla="*/ 0 h 4"/>
                  <a:gd name="T2" fmla="*/ 1 w 2"/>
                  <a:gd name="T3" fmla="*/ 1 h 4"/>
                  <a:gd name="T4" fmla="*/ 0 w 2"/>
                  <a:gd name="T5" fmla="*/ 1 h 4"/>
                  <a:gd name="T6" fmla="*/ 1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0"/>
                    </a:moveTo>
                    <a:lnTo>
                      <a:pt x="2" y="4"/>
                    </a:lnTo>
                    <a:lnTo>
                      <a:pt x="0" y="4"/>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01" name="Freeform 319"/>
              <p:cNvSpPr>
                <a:spLocks/>
              </p:cNvSpPr>
              <p:nvPr/>
            </p:nvSpPr>
            <p:spPr bwMode="auto">
              <a:xfrm>
                <a:off x="3826" y="2315"/>
                <a:ext cx="1" cy="3"/>
              </a:xfrm>
              <a:custGeom>
                <a:avLst/>
                <a:gdLst>
                  <a:gd name="T0" fmla="*/ 0 w 2"/>
                  <a:gd name="T1" fmla="*/ 0 h 4"/>
                  <a:gd name="T2" fmla="*/ 1 w 2"/>
                  <a:gd name="T3" fmla="*/ 2 h 4"/>
                  <a:gd name="T4" fmla="*/ 0 w 2"/>
                  <a:gd name="T5" fmla="*/ 2 h 4"/>
                  <a:gd name="T6" fmla="*/ 0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0" y="0"/>
                    </a:moveTo>
                    <a:lnTo>
                      <a:pt x="2" y="2"/>
                    </a:lnTo>
                    <a:lnTo>
                      <a:pt x="0" y="4"/>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02" name="Freeform 320"/>
              <p:cNvSpPr>
                <a:spLocks/>
              </p:cNvSpPr>
              <p:nvPr/>
            </p:nvSpPr>
            <p:spPr bwMode="auto">
              <a:xfrm>
                <a:off x="3835" y="2400"/>
                <a:ext cx="1" cy="3"/>
              </a:xfrm>
              <a:custGeom>
                <a:avLst/>
                <a:gdLst>
                  <a:gd name="T0" fmla="*/ 1 w 1"/>
                  <a:gd name="T1" fmla="*/ 0 h 4"/>
                  <a:gd name="T2" fmla="*/ 0 w 1"/>
                  <a:gd name="T3" fmla="*/ 2 h 4"/>
                  <a:gd name="T4" fmla="*/ 0 w 1"/>
                  <a:gd name="T5" fmla="*/ 0 h 4"/>
                  <a:gd name="T6" fmla="*/ 1 w 1"/>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1" y="0"/>
                    </a:moveTo>
                    <a:lnTo>
                      <a:pt x="0" y="4"/>
                    </a:lnTo>
                    <a:lnTo>
                      <a:pt x="0" y="0"/>
                    </a:lnTo>
                    <a:lnTo>
                      <a:pt x="1"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03" name="Freeform 321"/>
              <p:cNvSpPr>
                <a:spLocks/>
              </p:cNvSpPr>
              <p:nvPr/>
            </p:nvSpPr>
            <p:spPr bwMode="auto">
              <a:xfrm>
                <a:off x="3834" y="2361"/>
                <a:ext cx="1" cy="1"/>
              </a:xfrm>
              <a:custGeom>
                <a:avLst/>
                <a:gdLst>
                  <a:gd name="T0" fmla="*/ 1 w 2"/>
                  <a:gd name="T1" fmla="*/ 0 h 1"/>
                  <a:gd name="T2" fmla="*/ 1 w 2"/>
                  <a:gd name="T3" fmla="*/ 1 h 1"/>
                  <a:gd name="T4" fmla="*/ 0 w 2"/>
                  <a:gd name="T5" fmla="*/ 1 h 1"/>
                  <a:gd name="T6" fmla="*/ 1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2" y="1"/>
                    </a:lnTo>
                    <a:lnTo>
                      <a:pt x="0" y="1"/>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04" name="Freeform 322"/>
              <p:cNvSpPr>
                <a:spLocks/>
              </p:cNvSpPr>
              <p:nvPr/>
            </p:nvSpPr>
            <p:spPr bwMode="auto">
              <a:xfrm>
                <a:off x="3545" y="2540"/>
                <a:ext cx="3" cy="5"/>
              </a:xfrm>
              <a:custGeom>
                <a:avLst/>
                <a:gdLst>
                  <a:gd name="T0" fmla="*/ 2 w 4"/>
                  <a:gd name="T1" fmla="*/ 1 h 7"/>
                  <a:gd name="T2" fmla="*/ 2 w 4"/>
                  <a:gd name="T3" fmla="*/ 0 h 7"/>
                  <a:gd name="T4" fmla="*/ 0 w 4"/>
                  <a:gd name="T5" fmla="*/ 0 h 7"/>
                  <a:gd name="T6" fmla="*/ 2 w 4"/>
                  <a:gd name="T7" fmla="*/ 1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4" y="7"/>
                    </a:moveTo>
                    <a:lnTo>
                      <a:pt x="2" y="0"/>
                    </a:lnTo>
                    <a:lnTo>
                      <a:pt x="0" y="0"/>
                    </a:lnTo>
                    <a:lnTo>
                      <a:pt x="4" y="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05" name="Freeform 323"/>
              <p:cNvSpPr>
                <a:spLocks/>
              </p:cNvSpPr>
              <p:nvPr/>
            </p:nvSpPr>
            <p:spPr bwMode="auto">
              <a:xfrm>
                <a:off x="3399" y="2633"/>
                <a:ext cx="3" cy="1"/>
              </a:xfrm>
              <a:custGeom>
                <a:avLst/>
                <a:gdLst>
                  <a:gd name="T0" fmla="*/ 0 w 10"/>
                  <a:gd name="T1" fmla="*/ 0 h 2"/>
                  <a:gd name="T2" fmla="*/ 0 w 10"/>
                  <a:gd name="T3" fmla="*/ 0 h 2"/>
                  <a:gd name="T4" fmla="*/ 0 w 10"/>
                  <a:gd name="T5" fmla="*/ 1 h 2"/>
                  <a:gd name="T6" fmla="*/ 0 w 10"/>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10" y="0"/>
                    </a:moveTo>
                    <a:lnTo>
                      <a:pt x="8" y="0"/>
                    </a:lnTo>
                    <a:lnTo>
                      <a:pt x="0" y="2"/>
                    </a:lnTo>
                    <a:lnTo>
                      <a:pt x="1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06" name="Freeform 324"/>
              <p:cNvSpPr>
                <a:spLocks/>
              </p:cNvSpPr>
              <p:nvPr/>
            </p:nvSpPr>
            <p:spPr bwMode="auto">
              <a:xfrm>
                <a:off x="3448" y="1941"/>
                <a:ext cx="0" cy="6"/>
              </a:xfrm>
              <a:custGeom>
                <a:avLst/>
                <a:gdLst>
                  <a:gd name="T0" fmla="*/ 0 w 2"/>
                  <a:gd name="T1" fmla="*/ 0 h 10"/>
                  <a:gd name="T2" fmla="*/ 0 w 2"/>
                  <a:gd name="T3" fmla="*/ 1 h 10"/>
                  <a:gd name="T4" fmla="*/ 1 w 2"/>
                  <a:gd name="T5" fmla="*/ 1 h 10"/>
                  <a:gd name="T6" fmla="*/ 0 w 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0">
                    <a:moveTo>
                      <a:pt x="0" y="0"/>
                    </a:moveTo>
                    <a:lnTo>
                      <a:pt x="0" y="10"/>
                    </a:lnTo>
                    <a:lnTo>
                      <a:pt x="2" y="4"/>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07" name="Freeform 325"/>
              <p:cNvSpPr>
                <a:spLocks/>
              </p:cNvSpPr>
              <p:nvPr/>
            </p:nvSpPr>
            <p:spPr bwMode="auto">
              <a:xfrm>
                <a:off x="2884" y="1993"/>
                <a:ext cx="160" cy="311"/>
              </a:xfrm>
              <a:custGeom>
                <a:avLst/>
                <a:gdLst>
                  <a:gd name="T0" fmla="*/ 0 w 345"/>
                  <a:gd name="T1" fmla="*/ 1 h 607"/>
                  <a:gd name="T2" fmla="*/ 0 w 345"/>
                  <a:gd name="T3" fmla="*/ 1 h 607"/>
                  <a:gd name="T4" fmla="*/ 0 w 345"/>
                  <a:gd name="T5" fmla="*/ 1 h 607"/>
                  <a:gd name="T6" fmla="*/ 0 w 345"/>
                  <a:gd name="T7" fmla="*/ 1 h 607"/>
                  <a:gd name="T8" fmla="*/ 0 w 345"/>
                  <a:gd name="T9" fmla="*/ 1 h 607"/>
                  <a:gd name="T10" fmla="*/ 0 w 345"/>
                  <a:gd name="T11" fmla="*/ 1 h 607"/>
                  <a:gd name="T12" fmla="*/ 0 w 345"/>
                  <a:gd name="T13" fmla="*/ 1 h 607"/>
                  <a:gd name="T14" fmla="*/ 0 w 345"/>
                  <a:gd name="T15" fmla="*/ 1 h 607"/>
                  <a:gd name="T16" fmla="*/ 0 w 345"/>
                  <a:gd name="T17" fmla="*/ 0 h 607"/>
                  <a:gd name="T18" fmla="*/ 0 w 345"/>
                  <a:gd name="T19" fmla="*/ 1 h 607"/>
                  <a:gd name="T20" fmla="*/ 0 w 345"/>
                  <a:gd name="T21" fmla="*/ 1 h 607"/>
                  <a:gd name="T22" fmla="*/ 0 w 345"/>
                  <a:gd name="T23" fmla="*/ 1 h 607"/>
                  <a:gd name="T24" fmla="*/ 0 w 345"/>
                  <a:gd name="T25" fmla="*/ 1 h 607"/>
                  <a:gd name="T26" fmla="*/ 0 w 345"/>
                  <a:gd name="T27" fmla="*/ 1 h 607"/>
                  <a:gd name="T28" fmla="*/ 0 w 345"/>
                  <a:gd name="T29" fmla="*/ 1 h 607"/>
                  <a:gd name="T30" fmla="*/ 0 w 345"/>
                  <a:gd name="T31" fmla="*/ 1 h 607"/>
                  <a:gd name="T32" fmla="*/ 0 w 345"/>
                  <a:gd name="T33" fmla="*/ 1 h 607"/>
                  <a:gd name="T34" fmla="*/ 0 w 345"/>
                  <a:gd name="T35" fmla="*/ 1 h 607"/>
                  <a:gd name="T36" fmla="*/ 0 w 345"/>
                  <a:gd name="T37" fmla="*/ 1 h 607"/>
                  <a:gd name="T38" fmla="*/ 0 w 345"/>
                  <a:gd name="T39" fmla="*/ 1 h 607"/>
                  <a:gd name="T40" fmla="*/ 0 w 345"/>
                  <a:gd name="T41" fmla="*/ 1 h 607"/>
                  <a:gd name="T42" fmla="*/ 0 w 345"/>
                  <a:gd name="T43" fmla="*/ 1 h 607"/>
                  <a:gd name="T44" fmla="*/ 0 w 345"/>
                  <a:gd name="T45" fmla="*/ 1 h 607"/>
                  <a:gd name="T46" fmla="*/ 0 w 345"/>
                  <a:gd name="T47" fmla="*/ 1 h 607"/>
                  <a:gd name="T48" fmla="*/ 0 w 345"/>
                  <a:gd name="T49" fmla="*/ 1 h 607"/>
                  <a:gd name="T50" fmla="*/ 0 w 345"/>
                  <a:gd name="T51" fmla="*/ 1 h 607"/>
                  <a:gd name="T52" fmla="*/ 0 w 345"/>
                  <a:gd name="T53" fmla="*/ 1 h 607"/>
                  <a:gd name="T54" fmla="*/ 0 w 345"/>
                  <a:gd name="T55" fmla="*/ 1 h 607"/>
                  <a:gd name="T56" fmla="*/ 0 w 345"/>
                  <a:gd name="T57" fmla="*/ 1 h 607"/>
                  <a:gd name="T58" fmla="*/ 0 w 345"/>
                  <a:gd name="T59" fmla="*/ 1 h 607"/>
                  <a:gd name="T60" fmla="*/ 0 w 345"/>
                  <a:gd name="T61" fmla="*/ 1 h 607"/>
                  <a:gd name="T62" fmla="*/ 0 w 345"/>
                  <a:gd name="T63" fmla="*/ 1 h 607"/>
                  <a:gd name="T64" fmla="*/ 0 w 345"/>
                  <a:gd name="T65" fmla="*/ 1 h 607"/>
                  <a:gd name="T66" fmla="*/ 0 w 345"/>
                  <a:gd name="T67" fmla="*/ 1 h 607"/>
                  <a:gd name="T68" fmla="*/ 0 w 345"/>
                  <a:gd name="T69" fmla="*/ 1 h 607"/>
                  <a:gd name="T70" fmla="*/ 0 w 345"/>
                  <a:gd name="T71" fmla="*/ 1 h 607"/>
                  <a:gd name="T72" fmla="*/ 0 w 345"/>
                  <a:gd name="T73" fmla="*/ 1 h 607"/>
                  <a:gd name="T74" fmla="*/ 0 w 345"/>
                  <a:gd name="T75" fmla="*/ 1 h 607"/>
                  <a:gd name="T76" fmla="*/ 0 w 345"/>
                  <a:gd name="T77" fmla="*/ 1 h 607"/>
                  <a:gd name="T78" fmla="*/ 0 w 345"/>
                  <a:gd name="T79" fmla="*/ 1 h 607"/>
                  <a:gd name="T80" fmla="*/ 0 w 345"/>
                  <a:gd name="T81" fmla="*/ 1 h 607"/>
                  <a:gd name="T82" fmla="*/ 0 w 345"/>
                  <a:gd name="T83" fmla="*/ 1 h 607"/>
                  <a:gd name="T84" fmla="*/ 0 w 345"/>
                  <a:gd name="T85" fmla="*/ 1 h 607"/>
                  <a:gd name="T86" fmla="*/ 0 w 345"/>
                  <a:gd name="T87" fmla="*/ 1 h 607"/>
                  <a:gd name="T88" fmla="*/ 0 w 345"/>
                  <a:gd name="T89" fmla="*/ 1 h 607"/>
                  <a:gd name="T90" fmla="*/ 0 w 345"/>
                  <a:gd name="T91" fmla="*/ 1 h 607"/>
                  <a:gd name="T92" fmla="*/ 0 w 345"/>
                  <a:gd name="T93" fmla="*/ 1 h 607"/>
                  <a:gd name="T94" fmla="*/ 0 w 345"/>
                  <a:gd name="T95" fmla="*/ 1 h 607"/>
                  <a:gd name="T96" fmla="*/ 0 w 345"/>
                  <a:gd name="T97" fmla="*/ 1 h 607"/>
                  <a:gd name="T98" fmla="*/ 0 w 345"/>
                  <a:gd name="T99" fmla="*/ 1 h 607"/>
                  <a:gd name="T100" fmla="*/ 0 w 345"/>
                  <a:gd name="T101" fmla="*/ 1 h 607"/>
                  <a:gd name="T102" fmla="*/ 0 w 345"/>
                  <a:gd name="T103" fmla="*/ 1 h 607"/>
                  <a:gd name="T104" fmla="*/ 0 w 345"/>
                  <a:gd name="T105" fmla="*/ 1 h 607"/>
                  <a:gd name="T106" fmla="*/ 0 w 345"/>
                  <a:gd name="T107" fmla="*/ 1 h 607"/>
                  <a:gd name="T108" fmla="*/ 0 w 345"/>
                  <a:gd name="T109" fmla="*/ 1 h 607"/>
                  <a:gd name="T110" fmla="*/ 0 w 345"/>
                  <a:gd name="T111" fmla="*/ 1 h 607"/>
                  <a:gd name="T112" fmla="*/ 0 w 345"/>
                  <a:gd name="T113" fmla="*/ 1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5" h="607">
                    <a:moveTo>
                      <a:pt x="339" y="151"/>
                    </a:moveTo>
                    <a:lnTo>
                      <a:pt x="306" y="132"/>
                    </a:lnTo>
                    <a:lnTo>
                      <a:pt x="271" y="115"/>
                    </a:lnTo>
                    <a:lnTo>
                      <a:pt x="238" y="95"/>
                    </a:lnTo>
                    <a:lnTo>
                      <a:pt x="205" y="76"/>
                    </a:lnTo>
                    <a:lnTo>
                      <a:pt x="170" y="56"/>
                    </a:lnTo>
                    <a:lnTo>
                      <a:pt x="137" y="37"/>
                    </a:lnTo>
                    <a:lnTo>
                      <a:pt x="104" y="20"/>
                    </a:lnTo>
                    <a:lnTo>
                      <a:pt x="71" y="0"/>
                    </a:lnTo>
                    <a:lnTo>
                      <a:pt x="38" y="20"/>
                    </a:lnTo>
                    <a:lnTo>
                      <a:pt x="42" y="47"/>
                    </a:lnTo>
                    <a:lnTo>
                      <a:pt x="46" y="76"/>
                    </a:lnTo>
                    <a:lnTo>
                      <a:pt x="73" y="120"/>
                    </a:lnTo>
                    <a:lnTo>
                      <a:pt x="66" y="136"/>
                    </a:lnTo>
                    <a:lnTo>
                      <a:pt x="64" y="165"/>
                    </a:lnTo>
                    <a:lnTo>
                      <a:pt x="64" y="192"/>
                    </a:lnTo>
                    <a:lnTo>
                      <a:pt x="62" y="221"/>
                    </a:lnTo>
                    <a:lnTo>
                      <a:pt x="60" y="250"/>
                    </a:lnTo>
                    <a:lnTo>
                      <a:pt x="44" y="274"/>
                    </a:lnTo>
                    <a:lnTo>
                      <a:pt x="29" y="297"/>
                    </a:lnTo>
                    <a:lnTo>
                      <a:pt x="15" y="318"/>
                    </a:lnTo>
                    <a:lnTo>
                      <a:pt x="0" y="341"/>
                    </a:lnTo>
                    <a:lnTo>
                      <a:pt x="0" y="372"/>
                    </a:lnTo>
                    <a:lnTo>
                      <a:pt x="15" y="396"/>
                    </a:lnTo>
                    <a:lnTo>
                      <a:pt x="29" y="396"/>
                    </a:lnTo>
                    <a:lnTo>
                      <a:pt x="44" y="433"/>
                    </a:lnTo>
                    <a:lnTo>
                      <a:pt x="48" y="475"/>
                    </a:lnTo>
                    <a:lnTo>
                      <a:pt x="71" y="514"/>
                    </a:lnTo>
                    <a:lnTo>
                      <a:pt x="33" y="514"/>
                    </a:lnTo>
                    <a:lnTo>
                      <a:pt x="15" y="524"/>
                    </a:lnTo>
                    <a:lnTo>
                      <a:pt x="44" y="559"/>
                    </a:lnTo>
                    <a:lnTo>
                      <a:pt x="66" y="607"/>
                    </a:lnTo>
                    <a:lnTo>
                      <a:pt x="97" y="597"/>
                    </a:lnTo>
                    <a:lnTo>
                      <a:pt x="104" y="601"/>
                    </a:lnTo>
                    <a:lnTo>
                      <a:pt x="122" y="599"/>
                    </a:lnTo>
                    <a:lnTo>
                      <a:pt x="168" y="588"/>
                    </a:lnTo>
                    <a:lnTo>
                      <a:pt x="184" y="570"/>
                    </a:lnTo>
                    <a:lnTo>
                      <a:pt x="178" y="557"/>
                    </a:lnTo>
                    <a:lnTo>
                      <a:pt x="226" y="547"/>
                    </a:lnTo>
                    <a:lnTo>
                      <a:pt x="254" y="518"/>
                    </a:lnTo>
                    <a:lnTo>
                      <a:pt x="279" y="487"/>
                    </a:lnTo>
                    <a:lnTo>
                      <a:pt x="310" y="479"/>
                    </a:lnTo>
                    <a:lnTo>
                      <a:pt x="308" y="458"/>
                    </a:lnTo>
                    <a:lnTo>
                      <a:pt x="302" y="436"/>
                    </a:lnTo>
                    <a:lnTo>
                      <a:pt x="286" y="409"/>
                    </a:lnTo>
                    <a:lnTo>
                      <a:pt x="275" y="407"/>
                    </a:lnTo>
                    <a:lnTo>
                      <a:pt x="286" y="378"/>
                    </a:lnTo>
                    <a:lnTo>
                      <a:pt x="290" y="361"/>
                    </a:lnTo>
                    <a:lnTo>
                      <a:pt x="294" y="351"/>
                    </a:lnTo>
                    <a:lnTo>
                      <a:pt x="294" y="338"/>
                    </a:lnTo>
                    <a:lnTo>
                      <a:pt x="310" y="307"/>
                    </a:lnTo>
                    <a:lnTo>
                      <a:pt x="321" y="297"/>
                    </a:lnTo>
                    <a:lnTo>
                      <a:pt x="345" y="297"/>
                    </a:lnTo>
                    <a:lnTo>
                      <a:pt x="343" y="260"/>
                    </a:lnTo>
                    <a:lnTo>
                      <a:pt x="341" y="225"/>
                    </a:lnTo>
                    <a:lnTo>
                      <a:pt x="341" y="188"/>
                    </a:lnTo>
                    <a:lnTo>
                      <a:pt x="339" y="15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08" name="Freeform 326"/>
              <p:cNvSpPr>
                <a:spLocks/>
              </p:cNvSpPr>
              <p:nvPr/>
            </p:nvSpPr>
            <p:spPr bwMode="auto">
              <a:xfrm>
                <a:off x="3328" y="2205"/>
                <a:ext cx="22" cy="31"/>
              </a:xfrm>
              <a:custGeom>
                <a:avLst/>
                <a:gdLst>
                  <a:gd name="T0" fmla="*/ 0 w 46"/>
                  <a:gd name="T1" fmla="*/ 1 h 60"/>
                  <a:gd name="T2" fmla="*/ 0 w 46"/>
                  <a:gd name="T3" fmla="*/ 1 h 60"/>
                  <a:gd name="T4" fmla="*/ 0 w 46"/>
                  <a:gd name="T5" fmla="*/ 1 h 60"/>
                  <a:gd name="T6" fmla="*/ 0 w 46"/>
                  <a:gd name="T7" fmla="*/ 0 h 60"/>
                  <a:gd name="T8" fmla="*/ 0 w 46"/>
                  <a:gd name="T9" fmla="*/ 1 h 60"/>
                  <a:gd name="T10" fmla="*/ 0 w 46"/>
                  <a:gd name="T11" fmla="*/ 1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60">
                    <a:moveTo>
                      <a:pt x="0" y="58"/>
                    </a:moveTo>
                    <a:lnTo>
                      <a:pt x="38" y="60"/>
                    </a:lnTo>
                    <a:lnTo>
                      <a:pt x="46" y="43"/>
                    </a:lnTo>
                    <a:lnTo>
                      <a:pt x="33" y="0"/>
                    </a:lnTo>
                    <a:lnTo>
                      <a:pt x="21" y="4"/>
                    </a:lnTo>
                    <a:lnTo>
                      <a:pt x="0" y="5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09" name="Freeform 327"/>
              <p:cNvSpPr>
                <a:spLocks/>
              </p:cNvSpPr>
              <p:nvPr/>
            </p:nvSpPr>
            <p:spPr bwMode="auto">
              <a:xfrm>
                <a:off x="3239" y="2100"/>
                <a:ext cx="105" cy="112"/>
              </a:xfrm>
              <a:custGeom>
                <a:avLst/>
                <a:gdLst>
                  <a:gd name="T0" fmla="*/ 0 w 221"/>
                  <a:gd name="T1" fmla="*/ 1 h 217"/>
                  <a:gd name="T2" fmla="*/ 0 w 221"/>
                  <a:gd name="T3" fmla="*/ 1 h 217"/>
                  <a:gd name="T4" fmla="*/ 0 w 221"/>
                  <a:gd name="T5" fmla="*/ 1 h 217"/>
                  <a:gd name="T6" fmla="*/ 0 w 221"/>
                  <a:gd name="T7" fmla="*/ 1 h 217"/>
                  <a:gd name="T8" fmla="*/ 0 w 221"/>
                  <a:gd name="T9" fmla="*/ 1 h 217"/>
                  <a:gd name="T10" fmla="*/ 0 w 221"/>
                  <a:gd name="T11" fmla="*/ 1 h 217"/>
                  <a:gd name="T12" fmla="*/ 0 w 221"/>
                  <a:gd name="T13" fmla="*/ 0 h 217"/>
                  <a:gd name="T14" fmla="*/ 0 w 221"/>
                  <a:gd name="T15" fmla="*/ 1 h 217"/>
                  <a:gd name="T16" fmla="*/ 0 w 221"/>
                  <a:gd name="T17" fmla="*/ 1 h 217"/>
                  <a:gd name="T18" fmla="*/ 0 w 221"/>
                  <a:gd name="T19" fmla="*/ 1 h 217"/>
                  <a:gd name="T20" fmla="*/ 0 w 221"/>
                  <a:gd name="T21" fmla="*/ 1 h 217"/>
                  <a:gd name="T22" fmla="*/ 0 w 221"/>
                  <a:gd name="T23" fmla="*/ 1 h 217"/>
                  <a:gd name="T24" fmla="*/ 0 w 221"/>
                  <a:gd name="T25" fmla="*/ 1 h 217"/>
                  <a:gd name="T26" fmla="*/ 0 w 221"/>
                  <a:gd name="T27" fmla="*/ 1 h 217"/>
                  <a:gd name="T28" fmla="*/ 0 w 221"/>
                  <a:gd name="T29" fmla="*/ 1 h 217"/>
                  <a:gd name="T30" fmla="*/ 0 w 221"/>
                  <a:gd name="T31" fmla="*/ 1 h 217"/>
                  <a:gd name="T32" fmla="*/ 0 w 221"/>
                  <a:gd name="T33" fmla="*/ 1 h 217"/>
                  <a:gd name="T34" fmla="*/ 0 w 221"/>
                  <a:gd name="T35" fmla="*/ 1 h 217"/>
                  <a:gd name="T36" fmla="*/ 0 w 221"/>
                  <a:gd name="T37" fmla="*/ 1 h 217"/>
                  <a:gd name="T38" fmla="*/ 0 w 221"/>
                  <a:gd name="T39" fmla="*/ 1 h 217"/>
                  <a:gd name="T40" fmla="*/ 0 w 221"/>
                  <a:gd name="T41" fmla="*/ 1 h 217"/>
                  <a:gd name="T42" fmla="*/ 0 w 221"/>
                  <a:gd name="T43" fmla="*/ 1 h 217"/>
                  <a:gd name="T44" fmla="*/ 0 w 221"/>
                  <a:gd name="T45" fmla="*/ 1 h 217"/>
                  <a:gd name="T46" fmla="*/ 0 w 221"/>
                  <a:gd name="T47" fmla="*/ 1 h 217"/>
                  <a:gd name="T48" fmla="*/ 0 w 221"/>
                  <a:gd name="T49" fmla="*/ 1 h 217"/>
                  <a:gd name="T50" fmla="*/ 0 w 221"/>
                  <a:gd name="T51" fmla="*/ 1 h 217"/>
                  <a:gd name="T52" fmla="*/ 0 w 221"/>
                  <a:gd name="T53" fmla="*/ 1 h 217"/>
                  <a:gd name="T54" fmla="*/ 0 w 221"/>
                  <a:gd name="T55" fmla="*/ 1 h 217"/>
                  <a:gd name="T56" fmla="*/ 0 w 221"/>
                  <a:gd name="T57" fmla="*/ 1 h 217"/>
                  <a:gd name="T58" fmla="*/ 0 w 221"/>
                  <a:gd name="T59" fmla="*/ 1 h 217"/>
                  <a:gd name="T60" fmla="*/ 0 w 221"/>
                  <a:gd name="T61" fmla="*/ 1 h 217"/>
                  <a:gd name="T62" fmla="*/ 0 w 221"/>
                  <a:gd name="T63" fmla="*/ 1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1" h="217">
                    <a:moveTo>
                      <a:pt x="0" y="166"/>
                    </a:moveTo>
                    <a:lnTo>
                      <a:pt x="3" y="137"/>
                    </a:lnTo>
                    <a:lnTo>
                      <a:pt x="7" y="85"/>
                    </a:lnTo>
                    <a:lnTo>
                      <a:pt x="21" y="36"/>
                    </a:lnTo>
                    <a:lnTo>
                      <a:pt x="42" y="21"/>
                    </a:lnTo>
                    <a:lnTo>
                      <a:pt x="62" y="3"/>
                    </a:lnTo>
                    <a:lnTo>
                      <a:pt x="67" y="0"/>
                    </a:lnTo>
                    <a:lnTo>
                      <a:pt x="77" y="27"/>
                    </a:lnTo>
                    <a:lnTo>
                      <a:pt x="87" y="54"/>
                    </a:lnTo>
                    <a:lnTo>
                      <a:pt x="98" y="81"/>
                    </a:lnTo>
                    <a:lnTo>
                      <a:pt x="108" y="108"/>
                    </a:lnTo>
                    <a:lnTo>
                      <a:pt x="110" y="98"/>
                    </a:lnTo>
                    <a:lnTo>
                      <a:pt x="120" y="104"/>
                    </a:lnTo>
                    <a:lnTo>
                      <a:pt x="147" y="124"/>
                    </a:lnTo>
                    <a:lnTo>
                      <a:pt x="184" y="161"/>
                    </a:lnTo>
                    <a:lnTo>
                      <a:pt x="221" y="197"/>
                    </a:lnTo>
                    <a:lnTo>
                      <a:pt x="221" y="203"/>
                    </a:lnTo>
                    <a:lnTo>
                      <a:pt x="219" y="205"/>
                    </a:lnTo>
                    <a:lnTo>
                      <a:pt x="207" y="209"/>
                    </a:lnTo>
                    <a:lnTo>
                      <a:pt x="190" y="217"/>
                    </a:lnTo>
                    <a:lnTo>
                      <a:pt x="188" y="209"/>
                    </a:lnTo>
                    <a:lnTo>
                      <a:pt x="158" y="197"/>
                    </a:lnTo>
                    <a:lnTo>
                      <a:pt x="139" y="176"/>
                    </a:lnTo>
                    <a:lnTo>
                      <a:pt x="127" y="162"/>
                    </a:lnTo>
                    <a:lnTo>
                      <a:pt x="106" y="153"/>
                    </a:lnTo>
                    <a:lnTo>
                      <a:pt x="89" y="147"/>
                    </a:lnTo>
                    <a:lnTo>
                      <a:pt x="67" y="151"/>
                    </a:lnTo>
                    <a:lnTo>
                      <a:pt x="50" y="131"/>
                    </a:lnTo>
                    <a:lnTo>
                      <a:pt x="46" y="164"/>
                    </a:lnTo>
                    <a:lnTo>
                      <a:pt x="31" y="151"/>
                    </a:lnTo>
                    <a:lnTo>
                      <a:pt x="17" y="168"/>
                    </a:lnTo>
                    <a:lnTo>
                      <a:pt x="0" y="16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10" name="Freeform 328"/>
              <p:cNvSpPr>
                <a:spLocks/>
              </p:cNvSpPr>
              <p:nvPr/>
            </p:nvSpPr>
            <p:spPr bwMode="auto">
              <a:xfrm>
                <a:off x="3189" y="2168"/>
                <a:ext cx="238" cy="215"/>
              </a:xfrm>
              <a:custGeom>
                <a:avLst/>
                <a:gdLst>
                  <a:gd name="T0" fmla="*/ 0 w 500"/>
                  <a:gd name="T1" fmla="*/ 1 h 419"/>
                  <a:gd name="T2" fmla="*/ 0 w 500"/>
                  <a:gd name="T3" fmla="*/ 1 h 419"/>
                  <a:gd name="T4" fmla="*/ 0 w 500"/>
                  <a:gd name="T5" fmla="*/ 1 h 419"/>
                  <a:gd name="T6" fmla="*/ 0 w 500"/>
                  <a:gd name="T7" fmla="*/ 1 h 419"/>
                  <a:gd name="T8" fmla="*/ 0 w 500"/>
                  <a:gd name="T9" fmla="*/ 1 h 419"/>
                  <a:gd name="T10" fmla="*/ 0 w 500"/>
                  <a:gd name="T11" fmla="*/ 1 h 419"/>
                  <a:gd name="T12" fmla="*/ 0 w 500"/>
                  <a:gd name="T13" fmla="*/ 1 h 419"/>
                  <a:gd name="T14" fmla="*/ 0 w 500"/>
                  <a:gd name="T15" fmla="*/ 1 h 419"/>
                  <a:gd name="T16" fmla="*/ 0 w 500"/>
                  <a:gd name="T17" fmla="*/ 1 h 419"/>
                  <a:gd name="T18" fmla="*/ 0 w 500"/>
                  <a:gd name="T19" fmla="*/ 1 h 419"/>
                  <a:gd name="T20" fmla="*/ 0 w 500"/>
                  <a:gd name="T21" fmla="*/ 1 h 419"/>
                  <a:gd name="T22" fmla="*/ 0 w 500"/>
                  <a:gd name="T23" fmla="*/ 1 h 419"/>
                  <a:gd name="T24" fmla="*/ 0 w 500"/>
                  <a:gd name="T25" fmla="*/ 1 h 419"/>
                  <a:gd name="T26" fmla="*/ 0 w 500"/>
                  <a:gd name="T27" fmla="*/ 1 h 419"/>
                  <a:gd name="T28" fmla="*/ 0 w 500"/>
                  <a:gd name="T29" fmla="*/ 1 h 419"/>
                  <a:gd name="T30" fmla="*/ 0 w 500"/>
                  <a:gd name="T31" fmla="*/ 1 h 419"/>
                  <a:gd name="T32" fmla="*/ 0 w 500"/>
                  <a:gd name="T33" fmla="*/ 1 h 419"/>
                  <a:gd name="T34" fmla="*/ 0 w 500"/>
                  <a:gd name="T35" fmla="*/ 1 h 419"/>
                  <a:gd name="T36" fmla="*/ 0 w 500"/>
                  <a:gd name="T37" fmla="*/ 1 h 419"/>
                  <a:gd name="T38" fmla="*/ 0 w 500"/>
                  <a:gd name="T39" fmla="*/ 0 h 419"/>
                  <a:gd name="T40" fmla="*/ 0 w 500"/>
                  <a:gd name="T41" fmla="*/ 1 h 419"/>
                  <a:gd name="T42" fmla="*/ 0 w 500"/>
                  <a:gd name="T43" fmla="*/ 1 h 419"/>
                  <a:gd name="T44" fmla="*/ 0 w 500"/>
                  <a:gd name="T45" fmla="*/ 1 h 419"/>
                  <a:gd name="T46" fmla="*/ 0 w 500"/>
                  <a:gd name="T47" fmla="*/ 1 h 419"/>
                  <a:gd name="T48" fmla="*/ 0 w 500"/>
                  <a:gd name="T49" fmla="*/ 1 h 419"/>
                  <a:gd name="T50" fmla="*/ 0 w 500"/>
                  <a:gd name="T51" fmla="*/ 1 h 419"/>
                  <a:gd name="T52" fmla="*/ 0 w 500"/>
                  <a:gd name="T53" fmla="*/ 1 h 419"/>
                  <a:gd name="T54" fmla="*/ 0 w 500"/>
                  <a:gd name="T55" fmla="*/ 1 h 419"/>
                  <a:gd name="T56" fmla="*/ 0 w 500"/>
                  <a:gd name="T57" fmla="*/ 1 h 419"/>
                  <a:gd name="T58" fmla="*/ 0 w 500"/>
                  <a:gd name="T59" fmla="*/ 1 h 419"/>
                  <a:gd name="T60" fmla="*/ 0 w 500"/>
                  <a:gd name="T61" fmla="*/ 1 h 419"/>
                  <a:gd name="T62" fmla="*/ 0 w 500"/>
                  <a:gd name="T63" fmla="*/ 1 h 419"/>
                  <a:gd name="T64" fmla="*/ 0 w 500"/>
                  <a:gd name="T65" fmla="*/ 1 h 419"/>
                  <a:gd name="T66" fmla="*/ 0 w 500"/>
                  <a:gd name="T67" fmla="*/ 1 h 419"/>
                  <a:gd name="T68" fmla="*/ 0 w 500"/>
                  <a:gd name="T69" fmla="*/ 1 h 419"/>
                  <a:gd name="T70" fmla="*/ 0 w 500"/>
                  <a:gd name="T71" fmla="*/ 1 h 419"/>
                  <a:gd name="T72" fmla="*/ 0 w 500"/>
                  <a:gd name="T73" fmla="*/ 1 h 419"/>
                  <a:gd name="T74" fmla="*/ 0 w 500"/>
                  <a:gd name="T75" fmla="*/ 1 h 419"/>
                  <a:gd name="T76" fmla="*/ 0 w 500"/>
                  <a:gd name="T77" fmla="*/ 1 h 419"/>
                  <a:gd name="T78" fmla="*/ 0 w 500"/>
                  <a:gd name="T79" fmla="*/ 1 h 419"/>
                  <a:gd name="T80" fmla="*/ 0 w 500"/>
                  <a:gd name="T81" fmla="*/ 1 h 419"/>
                  <a:gd name="T82" fmla="*/ 0 w 500"/>
                  <a:gd name="T83" fmla="*/ 1 h 419"/>
                  <a:gd name="T84" fmla="*/ 0 w 500"/>
                  <a:gd name="T85" fmla="*/ 1 h 419"/>
                  <a:gd name="T86" fmla="*/ 0 w 500"/>
                  <a:gd name="T87" fmla="*/ 1 h 419"/>
                  <a:gd name="T88" fmla="*/ 0 w 500"/>
                  <a:gd name="T89" fmla="*/ 1 h 419"/>
                  <a:gd name="T90" fmla="*/ 0 w 500"/>
                  <a:gd name="T91" fmla="*/ 1 h 419"/>
                  <a:gd name="T92" fmla="*/ 0 w 500"/>
                  <a:gd name="T93" fmla="*/ 1 h 419"/>
                  <a:gd name="T94" fmla="*/ 0 w 500"/>
                  <a:gd name="T95" fmla="*/ 1 h 419"/>
                  <a:gd name="T96" fmla="*/ 0 w 500"/>
                  <a:gd name="T97" fmla="*/ 1 h 419"/>
                  <a:gd name="T98" fmla="*/ 0 w 500"/>
                  <a:gd name="T99" fmla="*/ 1 h 419"/>
                  <a:gd name="T100" fmla="*/ 0 w 500"/>
                  <a:gd name="T101" fmla="*/ 1 h 4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0" h="419">
                    <a:moveTo>
                      <a:pt x="169" y="411"/>
                    </a:moveTo>
                    <a:lnTo>
                      <a:pt x="128" y="382"/>
                    </a:lnTo>
                    <a:lnTo>
                      <a:pt x="99" y="377"/>
                    </a:lnTo>
                    <a:lnTo>
                      <a:pt x="91" y="347"/>
                    </a:lnTo>
                    <a:lnTo>
                      <a:pt x="72" y="338"/>
                    </a:lnTo>
                    <a:lnTo>
                      <a:pt x="58" y="313"/>
                    </a:lnTo>
                    <a:lnTo>
                      <a:pt x="44" y="287"/>
                    </a:lnTo>
                    <a:lnTo>
                      <a:pt x="11" y="258"/>
                    </a:lnTo>
                    <a:lnTo>
                      <a:pt x="0" y="249"/>
                    </a:lnTo>
                    <a:lnTo>
                      <a:pt x="11" y="231"/>
                    </a:lnTo>
                    <a:lnTo>
                      <a:pt x="35" y="227"/>
                    </a:lnTo>
                    <a:lnTo>
                      <a:pt x="41" y="185"/>
                    </a:lnTo>
                    <a:lnTo>
                      <a:pt x="44" y="142"/>
                    </a:lnTo>
                    <a:lnTo>
                      <a:pt x="62" y="140"/>
                    </a:lnTo>
                    <a:lnTo>
                      <a:pt x="70" y="97"/>
                    </a:lnTo>
                    <a:lnTo>
                      <a:pt x="105" y="35"/>
                    </a:lnTo>
                    <a:lnTo>
                      <a:pt x="122" y="37"/>
                    </a:lnTo>
                    <a:lnTo>
                      <a:pt x="136" y="20"/>
                    </a:lnTo>
                    <a:lnTo>
                      <a:pt x="151" y="33"/>
                    </a:lnTo>
                    <a:lnTo>
                      <a:pt x="155" y="0"/>
                    </a:lnTo>
                    <a:lnTo>
                      <a:pt x="172" y="20"/>
                    </a:lnTo>
                    <a:lnTo>
                      <a:pt x="194" y="16"/>
                    </a:lnTo>
                    <a:lnTo>
                      <a:pt x="211" y="22"/>
                    </a:lnTo>
                    <a:lnTo>
                      <a:pt x="232" y="31"/>
                    </a:lnTo>
                    <a:lnTo>
                      <a:pt x="244" y="45"/>
                    </a:lnTo>
                    <a:lnTo>
                      <a:pt x="263" y="66"/>
                    </a:lnTo>
                    <a:lnTo>
                      <a:pt x="293" y="78"/>
                    </a:lnTo>
                    <a:lnTo>
                      <a:pt x="295" y="86"/>
                    </a:lnTo>
                    <a:lnTo>
                      <a:pt x="312" y="78"/>
                    </a:lnTo>
                    <a:lnTo>
                      <a:pt x="291" y="132"/>
                    </a:lnTo>
                    <a:lnTo>
                      <a:pt x="329" y="134"/>
                    </a:lnTo>
                    <a:lnTo>
                      <a:pt x="324" y="156"/>
                    </a:lnTo>
                    <a:lnTo>
                      <a:pt x="345" y="183"/>
                    </a:lnTo>
                    <a:lnTo>
                      <a:pt x="366" y="210"/>
                    </a:lnTo>
                    <a:lnTo>
                      <a:pt x="391" y="220"/>
                    </a:lnTo>
                    <a:lnTo>
                      <a:pt x="417" y="229"/>
                    </a:lnTo>
                    <a:lnTo>
                      <a:pt x="442" y="239"/>
                    </a:lnTo>
                    <a:lnTo>
                      <a:pt x="467" y="249"/>
                    </a:lnTo>
                    <a:lnTo>
                      <a:pt x="500" y="249"/>
                    </a:lnTo>
                    <a:lnTo>
                      <a:pt x="477" y="278"/>
                    </a:lnTo>
                    <a:lnTo>
                      <a:pt x="452" y="307"/>
                    </a:lnTo>
                    <a:lnTo>
                      <a:pt x="426" y="338"/>
                    </a:lnTo>
                    <a:lnTo>
                      <a:pt x="401" y="367"/>
                    </a:lnTo>
                    <a:lnTo>
                      <a:pt x="376" y="369"/>
                    </a:lnTo>
                    <a:lnTo>
                      <a:pt x="349" y="371"/>
                    </a:lnTo>
                    <a:lnTo>
                      <a:pt x="316" y="394"/>
                    </a:lnTo>
                    <a:lnTo>
                      <a:pt x="300" y="402"/>
                    </a:lnTo>
                    <a:lnTo>
                      <a:pt x="267" y="396"/>
                    </a:lnTo>
                    <a:lnTo>
                      <a:pt x="232" y="406"/>
                    </a:lnTo>
                    <a:lnTo>
                      <a:pt x="215" y="419"/>
                    </a:lnTo>
                    <a:lnTo>
                      <a:pt x="169" y="41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11" name="Freeform 329"/>
              <p:cNvSpPr>
                <a:spLocks/>
              </p:cNvSpPr>
              <p:nvPr/>
            </p:nvSpPr>
            <p:spPr bwMode="auto">
              <a:xfrm>
                <a:off x="3317" y="2219"/>
                <a:ext cx="161" cy="264"/>
              </a:xfrm>
              <a:custGeom>
                <a:avLst/>
                <a:gdLst>
                  <a:gd name="T0" fmla="*/ 0 w 338"/>
                  <a:gd name="T1" fmla="*/ 1 h 518"/>
                  <a:gd name="T2" fmla="*/ 0 w 338"/>
                  <a:gd name="T3" fmla="*/ 1 h 518"/>
                  <a:gd name="T4" fmla="*/ 0 w 338"/>
                  <a:gd name="T5" fmla="*/ 1 h 518"/>
                  <a:gd name="T6" fmla="*/ 0 w 338"/>
                  <a:gd name="T7" fmla="*/ 1 h 518"/>
                  <a:gd name="T8" fmla="*/ 0 w 338"/>
                  <a:gd name="T9" fmla="*/ 1 h 518"/>
                  <a:gd name="T10" fmla="*/ 0 w 338"/>
                  <a:gd name="T11" fmla="*/ 1 h 518"/>
                  <a:gd name="T12" fmla="*/ 0 w 338"/>
                  <a:gd name="T13" fmla="*/ 1 h 518"/>
                  <a:gd name="T14" fmla="*/ 0 w 338"/>
                  <a:gd name="T15" fmla="*/ 1 h 518"/>
                  <a:gd name="T16" fmla="*/ 0 w 338"/>
                  <a:gd name="T17" fmla="*/ 1 h 518"/>
                  <a:gd name="T18" fmla="*/ 0 w 338"/>
                  <a:gd name="T19" fmla="*/ 1 h 518"/>
                  <a:gd name="T20" fmla="*/ 0 w 338"/>
                  <a:gd name="T21" fmla="*/ 1 h 518"/>
                  <a:gd name="T22" fmla="*/ 0 w 338"/>
                  <a:gd name="T23" fmla="*/ 1 h 518"/>
                  <a:gd name="T24" fmla="*/ 0 w 338"/>
                  <a:gd name="T25" fmla="*/ 1 h 518"/>
                  <a:gd name="T26" fmla="*/ 0 w 338"/>
                  <a:gd name="T27" fmla="*/ 1 h 518"/>
                  <a:gd name="T28" fmla="*/ 0 w 338"/>
                  <a:gd name="T29" fmla="*/ 1 h 518"/>
                  <a:gd name="T30" fmla="*/ 0 w 338"/>
                  <a:gd name="T31" fmla="*/ 1 h 518"/>
                  <a:gd name="T32" fmla="*/ 0 w 338"/>
                  <a:gd name="T33" fmla="*/ 1 h 518"/>
                  <a:gd name="T34" fmla="*/ 0 w 338"/>
                  <a:gd name="T35" fmla="*/ 1 h 518"/>
                  <a:gd name="T36" fmla="*/ 0 w 338"/>
                  <a:gd name="T37" fmla="*/ 1 h 518"/>
                  <a:gd name="T38" fmla="*/ 0 w 338"/>
                  <a:gd name="T39" fmla="*/ 1 h 518"/>
                  <a:gd name="T40" fmla="*/ 0 w 338"/>
                  <a:gd name="T41" fmla="*/ 1 h 518"/>
                  <a:gd name="T42" fmla="*/ 0 w 338"/>
                  <a:gd name="T43" fmla="*/ 1 h 518"/>
                  <a:gd name="T44" fmla="*/ 0 w 338"/>
                  <a:gd name="T45" fmla="*/ 1 h 518"/>
                  <a:gd name="T46" fmla="*/ 0 w 338"/>
                  <a:gd name="T47" fmla="*/ 1 h 518"/>
                  <a:gd name="T48" fmla="*/ 0 w 338"/>
                  <a:gd name="T49" fmla="*/ 1 h 518"/>
                  <a:gd name="T50" fmla="*/ 0 w 338"/>
                  <a:gd name="T51" fmla="*/ 1 h 518"/>
                  <a:gd name="T52" fmla="*/ 0 w 338"/>
                  <a:gd name="T53" fmla="*/ 1 h 518"/>
                  <a:gd name="T54" fmla="*/ 0 w 338"/>
                  <a:gd name="T55" fmla="*/ 1 h 518"/>
                  <a:gd name="T56" fmla="*/ 0 w 338"/>
                  <a:gd name="T57" fmla="*/ 1 h 518"/>
                  <a:gd name="T58" fmla="*/ 0 w 338"/>
                  <a:gd name="T59" fmla="*/ 1 h 518"/>
                  <a:gd name="T60" fmla="*/ 0 w 338"/>
                  <a:gd name="T61" fmla="*/ 1 h 518"/>
                  <a:gd name="T62" fmla="*/ 0 w 338"/>
                  <a:gd name="T63" fmla="*/ 1 h 518"/>
                  <a:gd name="T64" fmla="*/ 0 w 338"/>
                  <a:gd name="T65" fmla="*/ 1 h 518"/>
                  <a:gd name="T66" fmla="*/ 0 w 338"/>
                  <a:gd name="T67" fmla="*/ 1 h 518"/>
                  <a:gd name="T68" fmla="*/ 0 w 338"/>
                  <a:gd name="T69" fmla="*/ 1 h 518"/>
                  <a:gd name="T70" fmla="*/ 0 w 338"/>
                  <a:gd name="T71" fmla="*/ 1 h 518"/>
                  <a:gd name="T72" fmla="*/ 0 w 338"/>
                  <a:gd name="T73" fmla="*/ 1 h 518"/>
                  <a:gd name="T74" fmla="*/ 0 w 338"/>
                  <a:gd name="T75" fmla="*/ 1 h 518"/>
                  <a:gd name="T76" fmla="*/ 0 w 338"/>
                  <a:gd name="T77" fmla="*/ 1 h 518"/>
                  <a:gd name="T78" fmla="*/ 0 w 338"/>
                  <a:gd name="T79" fmla="*/ 1 h 518"/>
                  <a:gd name="T80" fmla="*/ 0 w 338"/>
                  <a:gd name="T81" fmla="*/ 1 h 518"/>
                  <a:gd name="T82" fmla="*/ 0 w 338"/>
                  <a:gd name="T83" fmla="*/ 1 h 518"/>
                  <a:gd name="T84" fmla="*/ 0 w 338"/>
                  <a:gd name="T85" fmla="*/ 1 h 518"/>
                  <a:gd name="T86" fmla="*/ 0 w 338"/>
                  <a:gd name="T87" fmla="*/ 1 h 518"/>
                  <a:gd name="T88" fmla="*/ 0 w 338"/>
                  <a:gd name="T89" fmla="*/ 1 h 518"/>
                  <a:gd name="T90" fmla="*/ 0 w 338"/>
                  <a:gd name="T91" fmla="*/ 1 h 518"/>
                  <a:gd name="T92" fmla="*/ 0 w 338"/>
                  <a:gd name="T93" fmla="*/ 1 h 518"/>
                  <a:gd name="T94" fmla="*/ 0 w 338"/>
                  <a:gd name="T95" fmla="*/ 0 h 518"/>
                  <a:gd name="T96" fmla="*/ 0 w 338"/>
                  <a:gd name="T97" fmla="*/ 1 h 518"/>
                  <a:gd name="T98" fmla="*/ 0 w 338"/>
                  <a:gd name="T99" fmla="*/ 1 h 518"/>
                  <a:gd name="T100" fmla="*/ 0 w 338"/>
                  <a:gd name="T101" fmla="*/ 1 h 518"/>
                  <a:gd name="T102" fmla="*/ 0 w 338"/>
                  <a:gd name="T103" fmla="*/ 1 h 5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8" h="518">
                    <a:moveTo>
                      <a:pt x="326" y="70"/>
                    </a:moveTo>
                    <a:lnTo>
                      <a:pt x="316" y="113"/>
                    </a:lnTo>
                    <a:lnTo>
                      <a:pt x="293" y="157"/>
                    </a:lnTo>
                    <a:lnTo>
                      <a:pt x="272" y="204"/>
                    </a:lnTo>
                    <a:lnTo>
                      <a:pt x="248" y="248"/>
                    </a:lnTo>
                    <a:lnTo>
                      <a:pt x="225" y="295"/>
                    </a:lnTo>
                    <a:lnTo>
                      <a:pt x="206" y="316"/>
                    </a:lnTo>
                    <a:lnTo>
                      <a:pt x="186" y="336"/>
                    </a:lnTo>
                    <a:lnTo>
                      <a:pt x="165" y="357"/>
                    </a:lnTo>
                    <a:lnTo>
                      <a:pt x="146" y="378"/>
                    </a:lnTo>
                    <a:lnTo>
                      <a:pt x="122" y="402"/>
                    </a:lnTo>
                    <a:lnTo>
                      <a:pt x="99" y="425"/>
                    </a:lnTo>
                    <a:lnTo>
                      <a:pt x="76" y="448"/>
                    </a:lnTo>
                    <a:lnTo>
                      <a:pt x="51" y="471"/>
                    </a:lnTo>
                    <a:lnTo>
                      <a:pt x="35" y="495"/>
                    </a:lnTo>
                    <a:lnTo>
                      <a:pt x="20" y="518"/>
                    </a:lnTo>
                    <a:lnTo>
                      <a:pt x="2" y="487"/>
                    </a:lnTo>
                    <a:lnTo>
                      <a:pt x="2" y="452"/>
                    </a:lnTo>
                    <a:lnTo>
                      <a:pt x="2" y="417"/>
                    </a:lnTo>
                    <a:lnTo>
                      <a:pt x="0" y="382"/>
                    </a:lnTo>
                    <a:lnTo>
                      <a:pt x="0" y="345"/>
                    </a:lnTo>
                    <a:lnTo>
                      <a:pt x="16" y="324"/>
                    </a:lnTo>
                    <a:lnTo>
                      <a:pt x="31" y="303"/>
                    </a:lnTo>
                    <a:lnTo>
                      <a:pt x="47" y="295"/>
                    </a:lnTo>
                    <a:lnTo>
                      <a:pt x="80" y="272"/>
                    </a:lnTo>
                    <a:lnTo>
                      <a:pt x="107" y="270"/>
                    </a:lnTo>
                    <a:lnTo>
                      <a:pt x="132" y="268"/>
                    </a:lnTo>
                    <a:lnTo>
                      <a:pt x="157" y="239"/>
                    </a:lnTo>
                    <a:lnTo>
                      <a:pt x="183" y="208"/>
                    </a:lnTo>
                    <a:lnTo>
                      <a:pt x="208" y="179"/>
                    </a:lnTo>
                    <a:lnTo>
                      <a:pt x="231" y="150"/>
                    </a:lnTo>
                    <a:lnTo>
                      <a:pt x="198" y="150"/>
                    </a:lnTo>
                    <a:lnTo>
                      <a:pt x="173" y="140"/>
                    </a:lnTo>
                    <a:lnTo>
                      <a:pt x="148" y="130"/>
                    </a:lnTo>
                    <a:lnTo>
                      <a:pt x="122" y="121"/>
                    </a:lnTo>
                    <a:lnTo>
                      <a:pt x="97" y="111"/>
                    </a:lnTo>
                    <a:lnTo>
                      <a:pt x="76" y="84"/>
                    </a:lnTo>
                    <a:lnTo>
                      <a:pt x="55" y="57"/>
                    </a:lnTo>
                    <a:lnTo>
                      <a:pt x="60" y="35"/>
                    </a:lnTo>
                    <a:lnTo>
                      <a:pt x="68" y="18"/>
                    </a:lnTo>
                    <a:lnTo>
                      <a:pt x="89" y="37"/>
                    </a:lnTo>
                    <a:lnTo>
                      <a:pt x="111" y="57"/>
                    </a:lnTo>
                    <a:lnTo>
                      <a:pt x="153" y="41"/>
                    </a:lnTo>
                    <a:lnTo>
                      <a:pt x="184" y="45"/>
                    </a:lnTo>
                    <a:lnTo>
                      <a:pt x="215" y="29"/>
                    </a:lnTo>
                    <a:lnTo>
                      <a:pt x="262" y="20"/>
                    </a:lnTo>
                    <a:lnTo>
                      <a:pt x="309" y="10"/>
                    </a:lnTo>
                    <a:lnTo>
                      <a:pt x="326" y="0"/>
                    </a:lnTo>
                    <a:lnTo>
                      <a:pt x="336" y="10"/>
                    </a:lnTo>
                    <a:lnTo>
                      <a:pt x="334" y="57"/>
                    </a:lnTo>
                    <a:lnTo>
                      <a:pt x="338" y="58"/>
                    </a:lnTo>
                    <a:lnTo>
                      <a:pt x="326" y="7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12" name="Freeform 330"/>
              <p:cNvSpPr>
                <a:spLocks/>
              </p:cNvSpPr>
              <p:nvPr/>
            </p:nvSpPr>
            <p:spPr bwMode="auto">
              <a:xfrm>
                <a:off x="3012" y="2000"/>
                <a:ext cx="258" cy="383"/>
              </a:xfrm>
              <a:custGeom>
                <a:avLst/>
                <a:gdLst>
                  <a:gd name="T0" fmla="*/ 0 w 545"/>
                  <a:gd name="T1" fmla="*/ 1 h 748"/>
                  <a:gd name="T2" fmla="*/ 0 w 545"/>
                  <a:gd name="T3" fmla="*/ 1 h 748"/>
                  <a:gd name="T4" fmla="*/ 0 w 545"/>
                  <a:gd name="T5" fmla="*/ 1 h 748"/>
                  <a:gd name="T6" fmla="*/ 0 w 545"/>
                  <a:gd name="T7" fmla="*/ 1 h 748"/>
                  <a:gd name="T8" fmla="*/ 0 w 545"/>
                  <a:gd name="T9" fmla="*/ 1 h 748"/>
                  <a:gd name="T10" fmla="*/ 0 w 545"/>
                  <a:gd name="T11" fmla="*/ 1 h 748"/>
                  <a:gd name="T12" fmla="*/ 0 w 545"/>
                  <a:gd name="T13" fmla="*/ 1 h 748"/>
                  <a:gd name="T14" fmla="*/ 0 w 545"/>
                  <a:gd name="T15" fmla="*/ 1 h 748"/>
                  <a:gd name="T16" fmla="*/ 0 w 545"/>
                  <a:gd name="T17" fmla="*/ 1 h 748"/>
                  <a:gd name="T18" fmla="*/ 0 w 545"/>
                  <a:gd name="T19" fmla="*/ 1 h 748"/>
                  <a:gd name="T20" fmla="*/ 0 w 545"/>
                  <a:gd name="T21" fmla="*/ 0 h 748"/>
                  <a:gd name="T22" fmla="*/ 0 w 545"/>
                  <a:gd name="T23" fmla="*/ 1 h 748"/>
                  <a:gd name="T24" fmla="*/ 0 w 545"/>
                  <a:gd name="T25" fmla="*/ 1 h 748"/>
                  <a:gd name="T26" fmla="*/ 0 w 545"/>
                  <a:gd name="T27" fmla="*/ 1 h 748"/>
                  <a:gd name="T28" fmla="*/ 0 w 545"/>
                  <a:gd name="T29" fmla="*/ 1 h 748"/>
                  <a:gd name="T30" fmla="*/ 0 w 545"/>
                  <a:gd name="T31" fmla="*/ 1 h 748"/>
                  <a:gd name="T32" fmla="*/ 0 w 545"/>
                  <a:gd name="T33" fmla="*/ 1 h 748"/>
                  <a:gd name="T34" fmla="*/ 0 w 545"/>
                  <a:gd name="T35" fmla="*/ 1 h 748"/>
                  <a:gd name="T36" fmla="*/ 0 w 545"/>
                  <a:gd name="T37" fmla="*/ 1 h 748"/>
                  <a:gd name="T38" fmla="*/ 0 w 545"/>
                  <a:gd name="T39" fmla="*/ 1 h 748"/>
                  <a:gd name="T40" fmla="*/ 0 w 545"/>
                  <a:gd name="T41" fmla="*/ 1 h 748"/>
                  <a:gd name="T42" fmla="*/ 0 w 545"/>
                  <a:gd name="T43" fmla="*/ 1 h 748"/>
                  <a:gd name="T44" fmla="*/ 0 w 545"/>
                  <a:gd name="T45" fmla="*/ 1 h 748"/>
                  <a:gd name="T46" fmla="*/ 0 w 545"/>
                  <a:gd name="T47" fmla="*/ 1 h 748"/>
                  <a:gd name="T48" fmla="*/ 0 w 545"/>
                  <a:gd name="T49" fmla="*/ 1 h 748"/>
                  <a:gd name="T50" fmla="*/ 0 w 545"/>
                  <a:gd name="T51" fmla="*/ 1 h 748"/>
                  <a:gd name="T52" fmla="*/ 0 w 545"/>
                  <a:gd name="T53" fmla="*/ 1 h 748"/>
                  <a:gd name="T54" fmla="*/ 0 w 545"/>
                  <a:gd name="T55" fmla="*/ 1 h 748"/>
                  <a:gd name="T56" fmla="*/ 0 w 545"/>
                  <a:gd name="T57" fmla="*/ 1 h 748"/>
                  <a:gd name="T58" fmla="*/ 0 w 545"/>
                  <a:gd name="T59" fmla="*/ 1 h 748"/>
                  <a:gd name="T60" fmla="*/ 0 w 545"/>
                  <a:gd name="T61" fmla="*/ 1 h 748"/>
                  <a:gd name="T62" fmla="*/ 0 w 545"/>
                  <a:gd name="T63" fmla="*/ 1 h 748"/>
                  <a:gd name="T64" fmla="*/ 0 w 545"/>
                  <a:gd name="T65" fmla="*/ 1 h 748"/>
                  <a:gd name="T66" fmla="*/ 0 w 545"/>
                  <a:gd name="T67" fmla="*/ 1 h 748"/>
                  <a:gd name="T68" fmla="*/ 0 w 545"/>
                  <a:gd name="T69" fmla="*/ 1 h 748"/>
                  <a:gd name="T70" fmla="*/ 0 w 545"/>
                  <a:gd name="T71" fmla="*/ 1 h 748"/>
                  <a:gd name="T72" fmla="*/ 0 w 545"/>
                  <a:gd name="T73" fmla="*/ 1 h 748"/>
                  <a:gd name="T74" fmla="*/ 0 w 545"/>
                  <a:gd name="T75" fmla="*/ 1 h 748"/>
                  <a:gd name="T76" fmla="*/ 0 w 545"/>
                  <a:gd name="T77" fmla="*/ 1 h 748"/>
                  <a:gd name="T78" fmla="*/ 0 w 545"/>
                  <a:gd name="T79" fmla="*/ 1 h 748"/>
                  <a:gd name="T80" fmla="*/ 0 w 545"/>
                  <a:gd name="T81" fmla="*/ 1 h 748"/>
                  <a:gd name="T82" fmla="*/ 0 w 545"/>
                  <a:gd name="T83" fmla="*/ 1 h 748"/>
                  <a:gd name="T84" fmla="*/ 0 w 545"/>
                  <a:gd name="T85" fmla="*/ 1 h 7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5" h="748">
                    <a:moveTo>
                      <a:pt x="64" y="137"/>
                    </a:moveTo>
                    <a:lnTo>
                      <a:pt x="64" y="118"/>
                    </a:lnTo>
                    <a:lnTo>
                      <a:pt x="97" y="118"/>
                    </a:lnTo>
                    <a:lnTo>
                      <a:pt x="95" y="81"/>
                    </a:lnTo>
                    <a:lnTo>
                      <a:pt x="93" y="42"/>
                    </a:lnTo>
                    <a:lnTo>
                      <a:pt x="118" y="42"/>
                    </a:lnTo>
                    <a:lnTo>
                      <a:pt x="145" y="42"/>
                    </a:lnTo>
                    <a:lnTo>
                      <a:pt x="170" y="42"/>
                    </a:lnTo>
                    <a:lnTo>
                      <a:pt x="196" y="42"/>
                    </a:lnTo>
                    <a:lnTo>
                      <a:pt x="223" y="42"/>
                    </a:lnTo>
                    <a:lnTo>
                      <a:pt x="248" y="42"/>
                    </a:lnTo>
                    <a:lnTo>
                      <a:pt x="273" y="42"/>
                    </a:lnTo>
                    <a:lnTo>
                      <a:pt x="300" y="42"/>
                    </a:lnTo>
                    <a:lnTo>
                      <a:pt x="304" y="35"/>
                    </a:lnTo>
                    <a:lnTo>
                      <a:pt x="306" y="42"/>
                    </a:lnTo>
                    <a:lnTo>
                      <a:pt x="347" y="48"/>
                    </a:lnTo>
                    <a:lnTo>
                      <a:pt x="388" y="52"/>
                    </a:lnTo>
                    <a:lnTo>
                      <a:pt x="395" y="35"/>
                    </a:lnTo>
                    <a:lnTo>
                      <a:pt x="413" y="33"/>
                    </a:lnTo>
                    <a:lnTo>
                      <a:pt x="419" y="9"/>
                    </a:lnTo>
                    <a:lnTo>
                      <a:pt x="428" y="13"/>
                    </a:lnTo>
                    <a:lnTo>
                      <a:pt x="440" y="0"/>
                    </a:lnTo>
                    <a:lnTo>
                      <a:pt x="463" y="25"/>
                    </a:lnTo>
                    <a:lnTo>
                      <a:pt x="484" y="48"/>
                    </a:lnTo>
                    <a:lnTo>
                      <a:pt x="496" y="75"/>
                    </a:lnTo>
                    <a:lnTo>
                      <a:pt x="504" y="122"/>
                    </a:lnTo>
                    <a:lnTo>
                      <a:pt x="514" y="166"/>
                    </a:lnTo>
                    <a:lnTo>
                      <a:pt x="545" y="199"/>
                    </a:lnTo>
                    <a:lnTo>
                      <a:pt x="525" y="217"/>
                    </a:lnTo>
                    <a:lnTo>
                      <a:pt x="504" y="232"/>
                    </a:lnTo>
                    <a:lnTo>
                      <a:pt x="490" y="281"/>
                    </a:lnTo>
                    <a:lnTo>
                      <a:pt x="486" y="333"/>
                    </a:lnTo>
                    <a:lnTo>
                      <a:pt x="483" y="362"/>
                    </a:lnTo>
                    <a:lnTo>
                      <a:pt x="448" y="424"/>
                    </a:lnTo>
                    <a:lnTo>
                      <a:pt x="440" y="467"/>
                    </a:lnTo>
                    <a:lnTo>
                      <a:pt x="422" y="469"/>
                    </a:lnTo>
                    <a:lnTo>
                      <a:pt x="419" y="512"/>
                    </a:lnTo>
                    <a:lnTo>
                      <a:pt x="413" y="554"/>
                    </a:lnTo>
                    <a:lnTo>
                      <a:pt x="389" y="558"/>
                    </a:lnTo>
                    <a:lnTo>
                      <a:pt x="378" y="576"/>
                    </a:lnTo>
                    <a:lnTo>
                      <a:pt x="389" y="585"/>
                    </a:lnTo>
                    <a:lnTo>
                      <a:pt x="422" y="614"/>
                    </a:lnTo>
                    <a:lnTo>
                      <a:pt x="436" y="640"/>
                    </a:lnTo>
                    <a:lnTo>
                      <a:pt x="450" y="665"/>
                    </a:lnTo>
                    <a:lnTo>
                      <a:pt x="469" y="674"/>
                    </a:lnTo>
                    <a:lnTo>
                      <a:pt x="477" y="704"/>
                    </a:lnTo>
                    <a:lnTo>
                      <a:pt x="452" y="704"/>
                    </a:lnTo>
                    <a:lnTo>
                      <a:pt x="424" y="704"/>
                    </a:lnTo>
                    <a:lnTo>
                      <a:pt x="413" y="719"/>
                    </a:lnTo>
                    <a:lnTo>
                      <a:pt x="397" y="737"/>
                    </a:lnTo>
                    <a:lnTo>
                      <a:pt x="358" y="737"/>
                    </a:lnTo>
                    <a:lnTo>
                      <a:pt x="343" y="742"/>
                    </a:lnTo>
                    <a:lnTo>
                      <a:pt x="335" y="738"/>
                    </a:lnTo>
                    <a:lnTo>
                      <a:pt x="310" y="740"/>
                    </a:lnTo>
                    <a:lnTo>
                      <a:pt x="308" y="748"/>
                    </a:lnTo>
                    <a:lnTo>
                      <a:pt x="285" y="725"/>
                    </a:lnTo>
                    <a:lnTo>
                      <a:pt x="260" y="702"/>
                    </a:lnTo>
                    <a:lnTo>
                      <a:pt x="246" y="711"/>
                    </a:lnTo>
                    <a:lnTo>
                      <a:pt x="229" y="713"/>
                    </a:lnTo>
                    <a:lnTo>
                      <a:pt x="201" y="698"/>
                    </a:lnTo>
                    <a:lnTo>
                      <a:pt x="192" y="690"/>
                    </a:lnTo>
                    <a:lnTo>
                      <a:pt x="188" y="676"/>
                    </a:lnTo>
                    <a:lnTo>
                      <a:pt x="169" y="651"/>
                    </a:lnTo>
                    <a:lnTo>
                      <a:pt x="155" y="632"/>
                    </a:lnTo>
                    <a:lnTo>
                      <a:pt x="126" y="603"/>
                    </a:lnTo>
                    <a:lnTo>
                      <a:pt x="118" y="587"/>
                    </a:lnTo>
                    <a:lnTo>
                      <a:pt x="89" y="566"/>
                    </a:lnTo>
                    <a:lnTo>
                      <a:pt x="83" y="554"/>
                    </a:lnTo>
                    <a:lnTo>
                      <a:pt x="58" y="548"/>
                    </a:lnTo>
                    <a:lnTo>
                      <a:pt x="64" y="512"/>
                    </a:lnTo>
                    <a:lnTo>
                      <a:pt x="50" y="488"/>
                    </a:lnTo>
                    <a:lnTo>
                      <a:pt x="35" y="465"/>
                    </a:lnTo>
                    <a:lnTo>
                      <a:pt x="33" y="444"/>
                    </a:lnTo>
                    <a:lnTo>
                      <a:pt x="27" y="422"/>
                    </a:lnTo>
                    <a:lnTo>
                      <a:pt x="11" y="395"/>
                    </a:lnTo>
                    <a:lnTo>
                      <a:pt x="0" y="393"/>
                    </a:lnTo>
                    <a:lnTo>
                      <a:pt x="11" y="364"/>
                    </a:lnTo>
                    <a:lnTo>
                      <a:pt x="15" y="347"/>
                    </a:lnTo>
                    <a:lnTo>
                      <a:pt x="19" y="337"/>
                    </a:lnTo>
                    <a:lnTo>
                      <a:pt x="19" y="324"/>
                    </a:lnTo>
                    <a:lnTo>
                      <a:pt x="35" y="293"/>
                    </a:lnTo>
                    <a:lnTo>
                      <a:pt x="46" y="283"/>
                    </a:lnTo>
                    <a:lnTo>
                      <a:pt x="70" y="283"/>
                    </a:lnTo>
                    <a:lnTo>
                      <a:pt x="68" y="246"/>
                    </a:lnTo>
                    <a:lnTo>
                      <a:pt x="66" y="211"/>
                    </a:lnTo>
                    <a:lnTo>
                      <a:pt x="66" y="174"/>
                    </a:lnTo>
                    <a:lnTo>
                      <a:pt x="64" y="13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13" name="Freeform 331"/>
              <p:cNvSpPr>
                <a:spLocks/>
              </p:cNvSpPr>
              <p:nvPr/>
            </p:nvSpPr>
            <p:spPr bwMode="auto">
              <a:xfrm>
                <a:off x="3129" y="2496"/>
                <a:ext cx="28" cy="40"/>
              </a:xfrm>
              <a:custGeom>
                <a:avLst/>
                <a:gdLst>
                  <a:gd name="T0" fmla="*/ 0 w 60"/>
                  <a:gd name="T1" fmla="*/ 1 h 80"/>
                  <a:gd name="T2" fmla="*/ 0 w 60"/>
                  <a:gd name="T3" fmla="*/ 1 h 80"/>
                  <a:gd name="T4" fmla="*/ 0 w 60"/>
                  <a:gd name="T5" fmla="*/ 0 h 80"/>
                  <a:gd name="T6" fmla="*/ 0 w 60"/>
                  <a:gd name="T7" fmla="*/ 1 h 80"/>
                  <a:gd name="T8" fmla="*/ 0 w 60"/>
                  <a:gd name="T9" fmla="*/ 1 h 80"/>
                  <a:gd name="T10" fmla="*/ 0 w 60"/>
                  <a:gd name="T11" fmla="*/ 1 h 80"/>
                  <a:gd name="T12" fmla="*/ 0 w 60"/>
                  <a:gd name="T13" fmla="*/ 1 h 80"/>
                  <a:gd name="T14" fmla="*/ 0 w 60"/>
                  <a:gd name="T15" fmla="*/ 1 h 80"/>
                  <a:gd name="T16" fmla="*/ 0 w 60"/>
                  <a:gd name="T17" fmla="*/ 1 h 80"/>
                  <a:gd name="T18" fmla="*/ 0 w 60"/>
                  <a:gd name="T19" fmla="*/ 1 h 80"/>
                  <a:gd name="T20" fmla="*/ 0 w 60"/>
                  <a:gd name="T21" fmla="*/ 1 h 80"/>
                  <a:gd name="T22" fmla="*/ 0 w 60"/>
                  <a:gd name="T23" fmla="*/ 1 h 80"/>
                  <a:gd name="T24" fmla="*/ 0 w 60"/>
                  <a:gd name="T25" fmla="*/ 1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80">
                    <a:moveTo>
                      <a:pt x="52" y="22"/>
                    </a:moveTo>
                    <a:lnTo>
                      <a:pt x="52" y="2"/>
                    </a:lnTo>
                    <a:lnTo>
                      <a:pt x="33" y="0"/>
                    </a:lnTo>
                    <a:lnTo>
                      <a:pt x="29" y="12"/>
                    </a:lnTo>
                    <a:lnTo>
                      <a:pt x="0" y="14"/>
                    </a:lnTo>
                    <a:lnTo>
                      <a:pt x="0" y="16"/>
                    </a:lnTo>
                    <a:lnTo>
                      <a:pt x="0" y="18"/>
                    </a:lnTo>
                    <a:lnTo>
                      <a:pt x="6" y="49"/>
                    </a:lnTo>
                    <a:lnTo>
                      <a:pt x="12" y="80"/>
                    </a:lnTo>
                    <a:lnTo>
                      <a:pt x="21" y="80"/>
                    </a:lnTo>
                    <a:lnTo>
                      <a:pt x="41" y="56"/>
                    </a:lnTo>
                    <a:lnTo>
                      <a:pt x="60" y="33"/>
                    </a:lnTo>
                    <a:lnTo>
                      <a:pt x="52" y="2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14" name="Freeform 332"/>
              <p:cNvSpPr>
                <a:spLocks/>
              </p:cNvSpPr>
              <p:nvPr/>
            </p:nvSpPr>
            <p:spPr bwMode="auto">
              <a:xfrm>
                <a:off x="2845" y="2382"/>
                <a:ext cx="119" cy="166"/>
              </a:xfrm>
              <a:custGeom>
                <a:avLst/>
                <a:gdLst>
                  <a:gd name="T0" fmla="*/ 0 w 252"/>
                  <a:gd name="T1" fmla="*/ 1 h 326"/>
                  <a:gd name="T2" fmla="*/ 0 w 252"/>
                  <a:gd name="T3" fmla="*/ 1 h 326"/>
                  <a:gd name="T4" fmla="*/ 0 w 252"/>
                  <a:gd name="T5" fmla="*/ 1 h 326"/>
                  <a:gd name="T6" fmla="*/ 0 w 252"/>
                  <a:gd name="T7" fmla="*/ 1 h 326"/>
                  <a:gd name="T8" fmla="*/ 0 w 252"/>
                  <a:gd name="T9" fmla="*/ 1 h 326"/>
                  <a:gd name="T10" fmla="*/ 0 w 252"/>
                  <a:gd name="T11" fmla="*/ 1 h 326"/>
                  <a:gd name="T12" fmla="*/ 0 w 252"/>
                  <a:gd name="T13" fmla="*/ 1 h 326"/>
                  <a:gd name="T14" fmla="*/ 0 w 252"/>
                  <a:gd name="T15" fmla="*/ 1 h 326"/>
                  <a:gd name="T16" fmla="*/ 0 w 252"/>
                  <a:gd name="T17" fmla="*/ 1 h 326"/>
                  <a:gd name="T18" fmla="*/ 0 w 252"/>
                  <a:gd name="T19" fmla="*/ 1 h 326"/>
                  <a:gd name="T20" fmla="*/ 0 w 252"/>
                  <a:gd name="T21" fmla="*/ 1 h 326"/>
                  <a:gd name="T22" fmla="*/ 0 w 252"/>
                  <a:gd name="T23" fmla="*/ 1 h 326"/>
                  <a:gd name="T24" fmla="*/ 0 w 252"/>
                  <a:gd name="T25" fmla="*/ 1 h 326"/>
                  <a:gd name="T26" fmla="*/ 0 w 252"/>
                  <a:gd name="T27" fmla="*/ 1 h 326"/>
                  <a:gd name="T28" fmla="*/ 0 w 252"/>
                  <a:gd name="T29" fmla="*/ 1 h 326"/>
                  <a:gd name="T30" fmla="*/ 0 w 252"/>
                  <a:gd name="T31" fmla="*/ 1 h 326"/>
                  <a:gd name="T32" fmla="*/ 0 w 252"/>
                  <a:gd name="T33" fmla="*/ 1 h 326"/>
                  <a:gd name="T34" fmla="*/ 0 w 252"/>
                  <a:gd name="T35" fmla="*/ 1 h 326"/>
                  <a:gd name="T36" fmla="*/ 0 w 252"/>
                  <a:gd name="T37" fmla="*/ 1 h 326"/>
                  <a:gd name="T38" fmla="*/ 0 w 252"/>
                  <a:gd name="T39" fmla="*/ 1 h 326"/>
                  <a:gd name="T40" fmla="*/ 0 w 252"/>
                  <a:gd name="T41" fmla="*/ 1 h 326"/>
                  <a:gd name="T42" fmla="*/ 0 w 252"/>
                  <a:gd name="T43" fmla="*/ 1 h 326"/>
                  <a:gd name="T44" fmla="*/ 0 w 252"/>
                  <a:gd name="T45" fmla="*/ 1 h 326"/>
                  <a:gd name="T46" fmla="*/ 0 w 252"/>
                  <a:gd name="T47" fmla="*/ 1 h 326"/>
                  <a:gd name="T48" fmla="*/ 0 w 252"/>
                  <a:gd name="T49" fmla="*/ 1 h 326"/>
                  <a:gd name="T50" fmla="*/ 0 w 252"/>
                  <a:gd name="T51" fmla="*/ 1 h 326"/>
                  <a:gd name="T52" fmla="*/ 0 w 252"/>
                  <a:gd name="T53" fmla="*/ 1 h 326"/>
                  <a:gd name="T54" fmla="*/ 0 w 252"/>
                  <a:gd name="T55" fmla="*/ 0 h 326"/>
                  <a:gd name="T56" fmla="*/ 0 w 252"/>
                  <a:gd name="T57" fmla="*/ 1 h 326"/>
                  <a:gd name="T58" fmla="*/ 0 w 252"/>
                  <a:gd name="T59" fmla="*/ 1 h 326"/>
                  <a:gd name="T60" fmla="*/ 0 w 252"/>
                  <a:gd name="T61" fmla="*/ 1 h 326"/>
                  <a:gd name="T62" fmla="*/ 0 w 252"/>
                  <a:gd name="T63" fmla="*/ 1 h 326"/>
                  <a:gd name="T64" fmla="*/ 0 w 252"/>
                  <a:gd name="T65" fmla="*/ 1 h 326"/>
                  <a:gd name="T66" fmla="*/ 0 w 252"/>
                  <a:gd name="T67" fmla="*/ 1 h 326"/>
                  <a:gd name="T68" fmla="*/ 0 w 252"/>
                  <a:gd name="T69" fmla="*/ 1 h 326"/>
                  <a:gd name="T70" fmla="*/ 0 w 252"/>
                  <a:gd name="T71" fmla="*/ 1 h 326"/>
                  <a:gd name="T72" fmla="*/ 0 w 252"/>
                  <a:gd name="T73" fmla="*/ 1 h 326"/>
                  <a:gd name="T74" fmla="*/ 0 w 252"/>
                  <a:gd name="T75" fmla="*/ 1 h 326"/>
                  <a:gd name="T76" fmla="*/ 0 w 252"/>
                  <a:gd name="T77" fmla="*/ 1 h 326"/>
                  <a:gd name="T78" fmla="*/ 0 w 252"/>
                  <a:gd name="T79" fmla="*/ 1 h 326"/>
                  <a:gd name="T80" fmla="*/ 0 w 252"/>
                  <a:gd name="T81" fmla="*/ 1 h 326"/>
                  <a:gd name="T82" fmla="*/ 0 w 252"/>
                  <a:gd name="T83" fmla="*/ 1 h 326"/>
                  <a:gd name="T84" fmla="*/ 0 w 252"/>
                  <a:gd name="T85" fmla="*/ 1 h 326"/>
                  <a:gd name="T86" fmla="*/ 0 w 252"/>
                  <a:gd name="T87" fmla="*/ 1 h 326"/>
                  <a:gd name="T88" fmla="*/ 0 w 252"/>
                  <a:gd name="T89" fmla="*/ 1 h 3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2" h="326">
                    <a:moveTo>
                      <a:pt x="47" y="229"/>
                    </a:moveTo>
                    <a:lnTo>
                      <a:pt x="16" y="231"/>
                    </a:lnTo>
                    <a:lnTo>
                      <a:pt x="18" y="243"/>
                    </a:lnTo>
                    <a:lnTo>
                      <a:pt x="21" y="252"/>
                    </a:lnTo>
                    <a:lnTo>
                      <a:pt x="27" y="268"/>
                    </a:lnTo>
                    <a:lnTo>
                      <a:pt x="21" y="276"/>
                    </a:lnTo>
                    <a:lnTo>
                      <a:pt x="12" y="270"/>
                    </a:lnTo>
                    <a:lnTo>
                      <a:pt x="0" y="287"/>
                    </a:lnTo>
                    <a:lnTo>
                      <a:pt x="29" y="326"/>
                    </a:lnTo>
                    <a:lnTo>
                      <a:pt x="52" y="307"/>
                    </a:lnTo>
                    <a:lnTo>
                      <a:pt x="66" y="312"/>
                    </a:lnTo>
                    <a:lnTo>
                      <a:pt x="83" y="318"/>
                    </a:lnTo>
                    <a:lnTo>
                      <a:pt x="91" y="307"/>
                    </a:lnTo>
                    <a:lnTo>
                      <a:pt x="113" y="305"/>
                    </a:lnTo>
                    <a:lnTo>
                      <a:pt x="116" y="322"/>
                    </a:lnTo>
                    <a:lnTo>
                      <a:pt x="142" y="297"/>
                    </a:lnTo>
                    <a:lnTo>
                      <a:pt x="167" y="272"/>
                    </a:lnTo>
                    <a:lnTo>
                      <a:pt x="171" y="243"/>
                    </a:lnTo>
                    <a:lnTo>
                      <a:pt x="177" y="214"/>
                    </a:lnTo>
                    <a:lnTo>
                      <a:pt x="200" y="183"/>
                    </a:lnTo>
                    <a:lnTo>
                      <a:pt x="223" y="152"/>
                    </a:lnTo>
                    <a:lnTo>
                      <a:pt x="227" y="122"/>
                    </a:lnTo>
                    <a:lnTo>
                      <a:pt x="233" y="93"/>
                    </a:lnTo>
                    <a:lnTo>
                      <a:pt x="237" y="64"/>
                    </a:lnTo>
                    <a:lnTo>
                      <a:pt x="242" y="37"/>
                    </a:lnTo>
                    <a:lnTo>
                      <a:pt x="252" y="4"/>
                    </a:lnTo>
                    <a:lnTo>
                      <a:pt x="225" y="2"/>
                    </a:lnTo>
                    <a:lnTo>
                      <a:pt x="200" y="0"/>
                    </a:lnTo>
                    <a:lnTo>
                      <a:pt x="180" y="12"/>
                    </a:lnTo>
                    <a:lnTo>
                      <a:pt x="171" y="51"/>
                    </a:lnTo>
                    <a:lnTo>
                      <a:pt x="163" y="68"/>
                    </a:lnTo>
                    <a:lnTo>
                      <a:pt x="134" y="62"/>
                    </a:lnTo>
                    <a:lnTo>
                      <a:pt x="107" y="55"/>
                    </a:lnTo>
                    <a:lnTo>
                      <a:pt x="72" y="53"/>
                    </a:lnTo>
                    <a:lnTo>
                      <a:pt x="70" y="89"/>
                    </a:lnTo>
                    <a:lnTo>
                      <a:pt x="107" y="86"/>
                    </a:lnTo>
                    <a:lnTo>
                      <a:pt x="109" y="113"/>
                    </a:lnTo>
                    <a:lnTo>
                      <a:pt x="93" y="134"/>
                    </a:lnTo>
                    <a:lnTo>
                      <a:pt x="113" y="167"/>
                    </a:lnTo>
                    <a:lnTo>
                      <a:pt x="105" y="219"/>
                    </a:lnTo>
                    <a:lnTo>
                      <a:pt x="93" y="229"/>
                    </a:lnTo>
                    <a:lnTo>
                      <a:pt x="87" y="219"/>
                    </a:lnTo>
                    <a:lnTo>
                      <a:pt x="68" y="227"/>
                    </a:lnTo>
                    <a:lnTo>
                      <a:pt x="49" y="206"/>
                    </a:lnTo>
                    <a:lnTo>
                      <a:pt x="47" y="22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15" name="Freeform 333"/>
              <p:cNvSpPr>
                <a:spLocks/>
              </p:cNvSpPr>
              <p:nvPr/>
            </p:nvSpPr>
            <p:spPr bwMode="auto">
              <a:xfrm>
                <a:off x="3206" y="2360"/>
                <a:ext cx="128" cy="182"/>
              </a:xfrm>
              <a:custGeom>
                <a:avLst/>
                <a:gdLst>
                  <a:gd name="T0" fmla="*/ 0 w 267"/>
                  <a:gd name="T1" fmla="*/ 1 h 354"/>
                  <a:gd name="T2" fmla="*/ 0 w 267"/>
                  <a:gd name="T3" fmla="*/ 1 h 354"/>
                  <a:gd name="T4" fmla="*/ 0 w 267"/>
                  <a:gd name="T5" fmla="*/ 1 h 354"/>
                  <a:gd name="T6" fmla="*/ 0 w 267"/>
                  <a:gd name="T7" fmla="*/ 1 h 354"/>
                  <a:gd name="T8" fmla="*/ 0 w 267"/>
                  <a:gd name="T9" fmla="*/ 1 h 354"/>
                  <a:gd name="T10" fmla="*/ 0 w 267"/>
                  <a:gd name="T11" fmla="*/ 1 h 354"/>
                  <a:gd name="T12" fmla="*/ 0 w 267"/>
                  <a:gd name="T13" fmla="*/ 1 h 354"/>
                  <a:gd name="T14" fmla="*/ 0 w 267"/>
                  <a:gd name="T15" fmla="*/ 1 h 354"/>
                  <a:gd name="T16" fmla="*/ 0 w 267"/>
                  <a:gd name="T17" fmla="*/ 1 h 354"/>
                  <a:gd name="T18" fmla="*/ 0 w 267"/>
                  <a:gd name="T19" fmla="*/ 1 h 354"/>
                  <a:gd name="T20" fmla="*/ 0 w 267"/>
                  <a:gd name="T21" fmla="*/ 1 h 354"/>
                  <a:gd name="T22" fmla="*/ 0 w 267"/>
                  <a:gd name="T23" fmla="*/ 0 h 354"/>
                  <a:gd name="T24" fmla="*/ 0 w 267"/>
                  <a:gd name="T25" fmla="*/ 0 h 354"/>
                  <a:gd name="T26" fmla="*/ 0 w 267"/>
                  <a:gd name="T27" fmla="*/ 0 h 354"/>
                  <a:gd name="T28" fmla="*/ 0 w 267"/>
                  <a:gd name="T29" fmla="*/ 1 h 354"/>
                  <a:gd name="T30" fmla="*/ 0 w 267"/>
                  <a:gd name="T31" fmla="*/ 1 h 354"/>
                  <a:gd name="T32" fmla="*/ 0 w 267"/>
                  <a:gd name="T33" fmla="*/ 1 h 354"/>
                  <a:gd name="T34" fmla="*/ 0 w 267"/>
                  <a:gd name="T35" fmla="*/ 1 h 354"/>
                  <a:gd name="T36" fmla="*/ 0 w 267"/>
                  <a:gd name="T37" fmla="*/ 1 h 354"/>
                  <a:gd name="T38" fmla="*/ 0 w 267"/>
                  <a:gd name="T39" fmla="*/ 1 h 354"/>
                  <a:gd name="T40" fmla="*/ 0 w 267"/>
                  <a:gd name="T41" fmla="*/ 1 h 354"/>
                  <a:gd name="T42" fmla="*/ 0 w 267"/>
                  <a:gd name="T43" fmla="*/ 1 h 354"/>
                  <a:gd name="T44" fmla="*/ 0 w 267"/>
                  <a:gd name="T45" fmla="*/ 1 h 354"/>
                  <a:gd name="T46" fmla="*/ 0 w 267"/>
                  <a:gd name="T47" fmla="*/ 1 h 354"/>
                  <a:gd name="T48" fmla="*/ 0 w 267"/>
                  <a:gd name="T49" fmla="*/ 1 h 354"/>
                  <a:gd name="T50" fmla="*/ 0 w 267"/>
                  <a:gd name="T51" fmla="*/ 1 h 354"/>
                  <a:gd name="T52" fmla="*/ 0 w 267"/>
                  <a:gd name="T53" fmla="*/ 1 h 354"/>
                  <a:gd name="T54" fmla="*/ 0 w 267"/>
                  <a:gd name="T55" fmla="*/ 1 h 354"/>
                  <a:gd name="T56" fmla="*/ 0 w 267"/>
                  <a:gd name="T57" fmla="*/ 1 h 354"/>
                  <a:gd name="T58" fmla="*/ 0 w 267"/>
                  <a:gd name="T59" fmla="*/ 1 h 354"/>
                  <a:gd name="T60" fmla="*/ 0 w 267"/>
                  <a:gd name="T61" fmla="*/ 1 h 354"/>
                  <a:gd name="T62" fmla="*/ 0 w 267"/>
                  <a:gd name="T63" fmla="*/ 1 h 354"/>
                  <a:gd name="T64" fmla="*/ 0 w 267"/>
                  <a:gd name="T65" fmla="*/ 1 h 354"/>
                  <a:gd name="T66" fmla="*/ 0 w 267"/>
                  <a:gd name="T67" fmla="*/ 1 h 354"/>
                  <a:gd name="T68" fmla="*/ 0 w 267"/>
                  <a:gd name="T69" fmla="*/ 1 h 354"/>
                  <a:gd name="T70" fmla="*/ 0 w 267"/>
                  <a:gd name="T71" fmla="*/ 1 h 3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7" h="354">
                    <a:moveTo>
                      <a:pt x="122" y="290"/>
                    </a:moveTo>
                    <a:lnTo>
                      <a:pt x="93" y="271"/>
                    </a:lnTo>
                    <a:lnTo>
                      <a:pt x="62" y="252"/>
                    </a:lnTo>
                    <a:lnTo>
                      <a:pt x="31" y="232"/>
                    </a:lnTo>
                    <a:lnTo>
                      <a:pt x="0" y="215"/>
                    </a:lnTo>
                    <a:lnTo>
                      <a:pt x="0" y="172"/>
                    </a:lnTo>
                    <a:lnTo>
                      <a:pt x="23" y="133"/>
                    </a:lnTo>
                    <a:lnTo>
                      <a:pt x="37" y="104"/>
                    </a:lnTo>
                    <a:lnTo>
                      <a:pt x="25" y="75"/>
                    </a:lnTo>
                    <a:lnTo>
                      <a:pt x="15" y="46"/>
                    </a:lnTo>
                    <a:lnTo>
                      <a:pt x="2" y="15"/>
                    </a:lnTo>
                    <a:lnTo>
                      <a:pt x="13" y="0"/>
                    </a:lnTo>
                    <a:lnTo>
                      <a:pt x="41" y="0"/>
                    </a:lnTo>
                    <a:lnTo>
                      <a:pt x="66" y="0"/>
                    </a:lnTo>
                    <a:lnTo>
                      <a:pt x="95" y="5"/>
                    </a:lnTo>
                    <a:lnTo>
                      <a:pt x="136" y="34"/>
                    </a:lnTo>
                    <a:lnTo>
                      <a:pt x="182" y="42"/>
                    </a:lnTo>
                    <a:lnTo>
                      <a:pt x="199" y="29"/>
                    </a:lnTo>
                    <a:lnTo>
                      <a:pt x="234" y="19"/>
                    </a:lnTo>
                    <a:lnTo>
                      <a:pt x="267" y="25"/>
                    </a:lnTo>
                    <a:lnTo>
                      <a:pt x="252" y="46"/>
                    </a:lnTo>
                    <a:lnTo>
                      <a:pt x="236" y="67"/>
                    </a:lnTo>
                    <a:lnTo>
                      <a:pt x="236" y="104"/>
                    </a:lnTo>
                    <a:lnTo>
                      <a:pt x="238" y="139"/>
                    </a:lnTo>
                    <a:lnTo>
                      <a:pt x="238" y="174"/>
                    </a:lnTo>
                    <a:lnTo>
                      <a:pt x="238" y="209"/>
                    </a:lnTo>
                    <a:lnTo>
                      <a:pt x="256" y="240"/>
                    </a:lnTo>
                    <a:lnTo>
                      <a:pt x="236" y="250"/>
                    </a:lnTo>
                    <a:lnTo>
                      <a:pt x="225" y="273"/>
                    </a:lnTo>
                    <a:lnTo>
                      <a:pt x="209" y="287"/>
                    </a:lnTo>
                    <a:lnTo>
                      <a:pt x="194" y="319"/>
                    </a:lnTo>
                    <a:lnTo>
                      <a:pt x="180" y="352"/>
                    </a:lnTo>
                    <a:lnTo>
                      <a:pt x="176" y="354"/>
                    </a:lnTo>
                    <a:lnTo>
                      <a:pt x="151" y="329"/>
                    </a:lnTo>
                    <a:lnTo>
                      <a:pt x="126" y="304"/>
                    </a:lnTo>
                    <a:lnTo>
                      <a:pt x="122" y="29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16" name="Freeform 334"/>
              <p:cNvSpPr>
                <a:spLocks/>
              </p:cNvSpPr>
              <p:nvPr/>
            </p:nvSpPr>
            <p:spPr bwMode="auto">
              <a:xfrm>
                <a:off x="2709" y="2183"/>
                <a:ext cx="188" cy="182"/>
              </a:xfrm>
              <a:custGeom>
                <a:avLst/>
                <a:gdLst>
                  <a:gd name="T0" fmla="*/ 0 w 397"/>
                  <a:gd name="T1" fmla="*/ 1 h 358"/>
                  <a:gd name="T2" fmla="*/ 0 w 397"/>
                  <a:gd name="T3" fmla="*/ 1 h 358"/>
                  <a:gd name="T4" fmla="*/ 0 w 397"/>
                  <a:gd name="T5" fmla="*/ 1 h 358"/>
                  <a:gd name="T6" fmla="*/ 0 w 397"/>
                  <a:gd name="T7" fmla="*/ 1 h 358"/>
                  <a:gd name="T8" fmla="*/ 0 w 397"/>
                  <a:gd name="T9" fmla="*/ 1 h 358"/>
                  <a:gd name="T10" fmla="*/ 0 w 397"/>
                  <a:gd name="T11" fmla="*/ 1 h 358"/>
                  <a:gd name="T12" fmla="*/ 0 w 397"/>
                  <a:gd name="T13" fmla="*/ 1 h 358"/>
                  <a:gd name="T14" fmla="*/ 0 w 397"/>
                  <a:gd name="T15" fmla="*/ 1 h 358"/>
                  <a:gd name="T16" fmla="*/ 0 w 397"/>
                  <a:gd name="T17" fmla="*/ 1 h 358"/>
                  <a:gd name="T18" fmla="*/ 0 w 397"/>
                  <a:gd name="T19" fmla="*/ 1 h 358"/>
                  <a:gd name="T20" fmla="*/ 0 w 397"/>
                  <a:gd name="T21" fmla="*/ 1 h 358"/>
                  <a:gd name="T22" fmla="*/ 0 w 397"/>
                  <a:gd name="T23" fmla="*/ 1 h 358"/>
                  <a:gd name="T24" fmla="*/ 0 w 397"/>
                  <a:gd name="T25" fmla="*/ 1 h 358"/>
                  <a:gd name="T26" fmla="*/ 0 w 397"/>
                  <a:gd name="T27" fmla="*/ 1 h 358"/>
                  <a:gd name="T28" fmla="*/ 0 w 397"/>
                  <a:gd name="T29" fmla="*/ 1 h 358"/>
                  <a:gd name="T30" fmla="*/ 0 w 397"/>
                  <a:gd name="T31" fmla="*/ 1 h 358"/>
                  <a:gd name="T32" fmla="*/ 0 w 397"/>
                  <a:gd name="T33" fmla="*/ 1 h 358"/>
                  <a:gd name="T34" fmla="*/ 0 w 397"/>
                  <a:gd name="T35" fmla="*/ 1 h 358"/>
                  <a:gd name="T36" fmla="*/ 0 w 397"/>
                  <a:gd name="T37" fmla="*/ 1 h 358"/>
                  <a:gd name="T38" fmla="*/ 0 w 397"/>
                  <a:gd name="T39" fmla="*/ 1 h 358"/>
                  <a:gd name="T40" fmla="*/ 0 w 397"/>
                  <a:gd name="T41" fmla="*/ 1 h 358"/>
                  <a:gd name="T42" fmla="*/ 0 w 397"/>
                  <a:gd name="T43" fmla="*/ 1 h 358"/>
                  <a:gd name="T44" fmla="*/ 0 w 397"/>
                  <a:gd name="T45" fmla="*/ 1 h 358"/>
                  <a:gd name="T46" fmla="*/ 0 w 397"/>
                  <a:gd name="T47" fmla="*/ 1 h 358"/>
                  <a:gd name="T48" fmla="*/ 0 w 397"/>
                  <a:gd name="T49" fmla="*/ 1 h 358"/>
                  <a:gd name="T50" fmla="*/ 0 w 397"/>
                  <a:gd name="T51" fmla="*/ 1 h 358"/>
                  <a:gd name="T52" fmla="*/ 0 w 397"/>
                  <a:gd name="T53" fmla="*/ 1 h 358"/>
                  <a:gd name="T54" fmla="*/ 0 w 397"/>
                  <a:gd name="T55" fmla="*/ 1 h 358"/>
                  <a:gd name="T56" fmla="*/ 0 w 397"/>
                  <a:gd name="T57" fmla="*/ 1 h 358"/>
                  <a:gd name="T58" fmla="*/ 0 w 397"/>
                  <a:gd name="T59" fmla="*/ 1 h 358"/>
                  <a:gd name="T60" fmla="*/ 0 w 397"/>
                  <a:gd name="T61" fmla="*/ 1 h 358"/>
                  <a:gd name="T62" fmla="*/ 0 w 397"/>
                  <a:gd name="T63" fmla="*/ 1 h 358"/>
                  <a:gd name="T64" fmla="*/ 0 w 397"/>
                  <a:gd name="T65" fmla="*/ 1 h 358"/>
                  <a:gd name="T66" fmla="*/ 0 w 397"/>
                  <a:gd name="T67" fmla="*/ 1 h 358"/>
                  <a:gd name="T68" fmla="*/ 0 w 397"/>
                  <a:gd name="T69" fmla="*/ 1 h 358"/>
                  <a:gd name="T70" fmla="*/ 0 w 397"/>
                  <a:gd name="T71" fmla="*/ 0 h 358"/>
                  <a:gd name="T72" fmla="*/ 0 w 397"/>
                  <a:gd name="T73" fmla="*/ 1 h 358"/>
                  <a:gd name="T74" fmla="*/ 0 w 397"/>
                  <a:gd name="T75" fmla="*/ 1 h 358"/>
                  <a:gd name="T76" fmla="*/ 0 w 397"/>
                  <a:gd name="T77" fmla="*/ 1 h 358"/>
                  <a:gd name="T78" fmla="*/ 0 w 397"/>
                  <a:gd name="T79" fmla="*/ 1 h 358"/>
                  <a:gd name="T80" fmla="*/ 0 w 397"/>
                  <a:gd name="T81" fmla="*/ 1 h 358"/>
                  <a:gd name="T82" fmla="*/ 0 w 397"/>
                  <a:gd name="T83" fmla="*/ 1 h 358"/>
                  <a:gd name="T84" fmla="*/ 0 w 397"/>
                  <a:gd name="T85" fmla="*/ 1 h 358"/>
                  <a:gd name="T86" fmla="*/ 0 w 397"/>
                  <a:gd name="T87" fmla="*/ 1 h 358"/>
                  <a:gd name="T88" fmla="*/ 0 w 397"/>
                  <a:gd name="T89" fmla="*/ 1 h 358"/>
                  <a:gd name="T90" fmla="*/ 0 w 397"/>
                  <a:gd name="T91" fmla="*/ 1 h 358"/>
                  <a:gd name="T92" fmla="*/ 0 w 397"/>
                  <a:gd name="T93" fmla="*/ 1 h 358"/>
                  <a:gd name="T94" fmla="*/ 0 w 397"/>
                  <a:gd name="T95" fmla="*/ 1 h 358"/>
                  <a:gd name="T96" fmla="*/ 0 w 397"/>
                  <a:gd name="T97" fmla="*/ 1 h 358"/>
                  <a:gd name="T98" fmla="*/ 0 w 397"/>
                  <a:gd name="T99" fmla="*/ 1 h 358"/>
                  <a:gd name="T100" fmla="*/ 0 w 397"/>
                  <a:gd name="T101" fmla="*/ 1 h 358"/>
                  <a:gd name="T102" fmla="*/ 0 w 397"/>
                  <a:gd name="T103" fmla="*/ 1 h 358"/>
                  <a:gd name="T104" fmla="*/ 0 w 397"/>
                  <a:gd name="T105" fmla="*/ 1 h 358"/>
                  <a:gd name="T106" fmla="*/ 0 w 397"/>
                  <a:gd name="T107" fmla="*/ 1 h 358"/>
                  <a:gd name="T108" fmla="*/ 0 w 397"/>
                  <a:gd name="T109" fmla="*/ 1 h 358"/>
                  <a:gd name="T110" fmla="*/ 0 w 397"/>
                  <a:gd name="T111" fmla="*/ 1 h 358"/>
                  <a:gd name="T112" fmla="*/ 0 w 397"/>
                  <a:gd name="T113" fmla="*/ 1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7" h="358">
                    <a:moveTo>
                      <a:pt x="264" y="255"/>
                    </a:moveTo>
                    <a:lnTo>
                      <a:pt x="239" y="265"/>
                    </a:lnTo>
                    <a:lnTo>
                      <a:pt x="223" y="286"/>
                    </a:lnTo>
                    <a:lnTo>
                      <a:pt x="208" y="308"/>
                    </a:lnTo>
                    <a:lnTo>
                      <a:pt x="198" y="339"/>
                    </a:lnTo>
                    <a:lnTo>
                      <a:pt x="186" y="339"/>
                    </a:lnTo>
                    <a:lnTo>
                      <a:pt x="188" y="350"/>
                    </a:lnTo>
                    <a:lnTo>
                      <a:pt x="155" y="350"/>
                    </a:lnTo>
                    <a:lnTo>
                      <a:pt x="149" y="347"/>
                    </a:lnTo>
                    <a:lnTo>
                      <a:pt x="145" y="349"/>
                    </a:lnTo>
                    <a:lnTo>
                      <a:pt x="140" y="354"/>
                    </a:lnTo>
                    <a:lnTo>
                      <a:pt x="136" y="341"/>
                    </a:lnTo>
                    <a:lnTo>
                      <a:pt x="134" y="358"/>
                    </a:lnTo>
                    <a:lnTo>
                      <a:pt x="134" y="350"/>
                    </a:lnTo>
                    <a:lnTo>
                      <a:pt x="130" y="352"/>
                    </a:lnTo>
                    <a:lnTo>
                      <a:pt x="120" y="354"/>
                    </a:lnTo>
                    <a:lnTo>
                      <a:pt x="105" y="356"/>
                    </a:lnTo>
                    <a:lnTo>
                      <a:pt x="91" y="319"/>
                    </a:lnTo>
                    <a:lnTo>
                      <a:pt x="93" y="316"/>
                    </a:lnTo>
                    <a:lnTo>
                      <a:pt x="87" y="310"/>
                    </a:lnTo>
                    <a:lnTo>
                      <a:pt x="89" y="310"/>
                    </a:lnTo>
                    <a:lnTo>
                      <a:pt x="82" y="302"/>
                    </a:lnTo>
                    <a:lnTo>
                      <a:pt x="47" y="279"/>
                    </a:lnTo>
                    <a:lnTo>
                      <a:pt x="27" y="277"/>
                    </a:lnTo>
                    <a:lnTo>
                      <a:pt x="33" y="271"/>
                    </a:lnTo>
                    <a:lnTo>
                      <a:pt x="0" y="281"/>
                    </a:lnTo>
                    <a:lnTo>
                      <a:pt x="4" y="228"/>
                    </a:lnTo>
                    <a:lnTo>
                      <a:pt x="6" y="178"/>
                    </a:lnTo>
                    <a:lnTo>
                      <a:pt x="31" y="135"/>
                    </a:lnTo>
                    <a:lnTo>
                      <a:pt x="33" y="100"/>
                    </a:lnTo>
                    <a:lnTo>
                      <a:pt x="27" y="79"/>
                    </a:lnTo>
                    <a:lnTo>
                      <a:pt x="29" y="79"/>
                    </a:lnTo>
                    <a:lnTo>
                      <a:pt x="31" y="62"/>
                    </a:lnTo>
                    <a:lnTo>
                      <a:pt x="41" y="38"/>
                    </a:lnTo>
                    <a:lnTo>
                      <a:pt x="47" y="9"/>
                    </a:lnTo>
                    <a:lnTo>
                      <a:pt x="80" y="0"/>
                    </a:lnTo>
                    <a:lnTo>
                      <a:pt x="113" y="3"/>
                    </a:lnTo>
                    <a:lnTo>
                      <a:pt x="136" y="25"/>
                    </a:lnTo>
                    <a:lnTo>
                      <a:pt x="169" y="15"/>
                    </a:lnTo>
                    <a:lnTo>
                      <a:pt x="194" y="25"/>
                    </a:lnTo>
                    <a:lnTo>
                      <a:pt x="219" y="34"/>
                    </a:lnTo>
                    <a:lnTo>
                      <a:pt x="258" y="17"/>
                    </a:lnTo>
                    <a:lnTo>
                      <a:pt x="293" y="19"/>
                    </a:lnTo>
                    <a:lnTo>
                      <a:pt x="326" y="23"/>
                    </a:lnTo>
                    <a:lnTo>
                      <a:pt x="363" y="1"/>
                    </a:lnTo>
                    <a:lnTo>
                      <a:pt x="378" y="25"/>
                    </a:lnTo>
                    <a:lnTo>
                      <a:pt x="384" y="54"/>
                    </a:lnTo>
                    <a:lnTo>
                      <a:pt x="397" y="67"/>
                    </a:lnTo>
                    <a:lnTo>
                      <a:pt x="390" y="89"/>
                    </a:lnTo>
                    <a:lnTo>
                      <a:pt x="366" y="110"/>
                    </a:lnTo>
                    <a:lnTo>
                      <a:pt x="355" y="137"/>
                    </a:lnTo>
                    <a:lnTo>
                      <a:pt x="343" y="164"/>
                    </a:lnTo>
                    <a:lnTo>
                      <a:pt x="330" y="195"/>
                    </a:lnTo>
                    <a:lnTo>
                      <a:pt x="318" y="215"/>
                    </a:lnTo>
                    <a:lnTo>
                      <a:pt x="304" y="248"/>
                    </a:lnTo>
                    <a:lnTo>
                      <a:pt x="283" y="279"/>
                    </a:lnTo>
                    <a:lnTo>
                      <a:pt x="264" y="25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17" name="Freeform 335"/>
              <p:cNvSpPr>
                <a:spLocks/>
              </p:cNvSpPr>
              <p:nvPr/>
            </p:nvSpPr>
            <p:spPr bwMode="auto">
              <a:xfrm>
                <a:off x="2681" y="2211"/>
                <a:ext cx="46" cy="118"/>
              </a:xfrm>
              <a:custGeom>
                <a:avLst/>
                <a:gdLst>
                  <a:gd name="T0" fmla="*/ 0 w 97"/>
                  <a:gd name="T1" fmla="*/ 1 h 232"/>
                  <a:gd name="T2" fmla="*/ 0 w 97"/>
                  <a:gd name="T3" fmla="*/ 1 h 232"/>
                  <a:gd name="T4" fmla="*/ 0 w 97"/>
                  <a:gd name="T5" fmla="*/ 1 h 232"/>
                  <a:gd name="T6" fmla="*/ 0 w 97"/>
                  <a:gd name="T7" fmla="*/ 1 h 232"/>
                  <a:gd name="T8" fmla="*/ 0 w 97"/>
                  <a:gd name="T9" fmla="*/ 1 h 232"/>
                  <a:gd name="T10" fmla="*/ 0 w 97"/>
                  <a:gd name="T11" fmla="*/ 1 h 232"/>
                  <a:gd name="T12" fmla="*/ 0 w 97"/>
                  <a:gd name="T13" fmla="*/ 1 h 232"/>
                  <a:gd name="T14" fmla="*/ 0 w 97"/>
                  <a:gd name="T15" fmla="*/ 1 h 232"/>
                  <a:gd name="T16" fmla="*/ 0 w 97"/>
                  <a:gd name="T17" fmla="*/ 1 h 232"/>
                  <a:gd name="T18" fmla="*/ 0 w 97"/>
                  <a:gd name="T19" fmla="*/ 1 h 232"/>
                  <a:gd name="T20" fmla="*/ 0 w 97"/>
                  <a:gd name="T21" fmla="*/ 1 h 232"/>
                  <a:gd name="T22" fmla="*/ 0 w 97"/>
                  <a:gd name="T23" fmla="*/ 1 h 232"/>
                  <a:gd name="T24" fmla="*/ 0 w 97"/>
                  <a:gd name="T25" fmla="*/ 1 h 232"/>
                  <a:gd name="T26" fmla="*/ 0 w 97"/>
                  <a:gd name="T27" fmla="*/ 1 h 232"/>
                  <a:gd name="T28" fmla="*/ 0 w 97"/>
                  <a:gd name="T29" fmla="*/ 1 h 232"/>
                  <a:gd name="T30" fmla="*/ 0 w 97"/>
                  <a:gd name="T31" fmla="*/ 1 h 232"/>
                  <a:gd name="T32" fmla="*/ 0 w 97"/>
                  <a:gd name="T33" fmla="*/ 0 h 232"/>
                  <a:gd name="T34" fmla="*/ 0 w 97"/>
                  <a:gd name="T35" fmla="*/ 1 h 232"/>
                  <a:gd name="T36" fmla="*/ 0 w 97"/>
                  <a:gd name="T37" fmla="*/ 1 h 232"/>
                  <a:gd name="T38" fmla="*/ 0 w 97"/>
                  <a:gd name="T39" fmla="*/ 1 h 232"/>
                  <a:gd name="T40" fmla="*/ 0 w 97"/>
                  <a:gd name="T41" fmla="*/ 1 h 232"/>
                  <a:gd name="T42" fmla="*/ 0 w 97"/>
                  <a:gd name="T43" fmla="*/ 1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7" h="232">
                    <a:moveTo>
                      <a:pt x="6" y="50"/>
                    </a:moveTo>
                    <a:lnTo>
                      <a:pt x="4" y="50"/>
                    </a:lnTo>
                    <a:lnTo>
                      <a:pt x="0" y="66"/>
                    </a:lnTo>
                    <a:lnTo>
                      <a:pt x="18" y="89"/>
                    </a:lnTo>
                    <a:lnTo>
                      <a:pt x="23" y="118"/>
                    </a:lnTo>
                    <a:lnTo>
                      <a:pt x="23" y="147"/>
                    </a:lnTo>
                    <a:lnTo>
                      <a:pt x="25" y="176"/>
                    </a:lnTo>
                    <a:lnTo>
                      <a:pt x="27" y="203"/>
                    </a:lnTo>
                    <a:lnTo>
                      <a:pt x="27" y="232"/>
                    </a:lnTo>
                    <a:lnTo>
                      <a:pt x="64" y="227"/>
                    </a:lnTo>
                    <a:lnTo>
                      <a:pt x="68" y="174"/>
                    </a:lnTo>
                    <a:lnTo>
                      <a:pt x="70" y="124"/>
                    </a:lnTo>
                    <a:lnTo>
                      <a:pt x="95" y="81"/>
                    </a:lnTo>
                    <a:lnTo>
                      <a:pt x="97" y="46"/>
                    </a:lnTo>
                    <a:lnTo>
                      <a:pt x="91" y="25"/>
                    </a:lnTo>
                    <a:lnTo>
                      <a:pt x="93" y="25"/>
                    </a:lnTo>
                    <a:lnTo>
                      <a:pt x="64" y="0"/>
                    </a:lnTo>
                    <a:lnTo>
                      <a:pt x="54" y="11"/>
                    </a:lnTo>
                    <a:lnTo>
                      <a:pt x="52" y="17"/>
                    </a:lnTo>
                    <a:lnTo>
                      <a:pt x="52" y="21"/>
                    </a:lnTo>
                    <a:lnTo>
                      <a:pt x="27" y="37"/>
                    </a:lnTo>
                    <a:lnTo>
                      <a:pt x="6" y="5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18" name="Freeform 336"/>
              <p:cNvSpPr>
                <a:spLocks/>
              </p:cNvSpPr>
              <p:nvPr/>
            </p:nvSpPr>
            <p:spPr bwMode="auto">
              <a:xfrm>
                <a:off x="2581" y="2157"/>
                <a:ext cx="125" cy="108"/>
              </a:xfrm>
              <a:custGeom>
                <a:avLst/>
                <a:gdLst>
                  <a:gd name="T0" fmla="*/ 0 w 263"/>
                  <a:gd name="T1" fmla="*/ 1 h 213"/>
                  <a:gd name="T2" fmla="*/ 0 w 263"/>
                  <a:gd name="T3" fmla="*/ 1 h 213"/>
                  <a:gd name="T4" fmla="*/ 0 w 263"/>
                  <a:gd name="T5" fmla="*/ 1 h 213"/>
                  <a:gd name="T6" fmla="*/ 0 w 263"/>
                  <a:gd name="T7" fmla="*/ 1 h 213"/>
                  <a:gd name="T8" fmla="*/ 0 w 263"/>
                  <a:gd name="T9" fmla="*/ 1 h 213"/>
                  <a:gd name="T10" fmla="*/ 0 w 263"/>
                  <a:gd name="T11" fmla="*/ 1 h 213"/>
                  <a:gd name="T12" fmla="*/ 0 w 263"/>
                  <a:gd name="T13" fmla="*/ 1 h 213"/>
                  <a:gd name="T14" fmla="*/ 0 w 263"/>
                  <a:gd name="T15" fmla="*/ 1 h 213"/>
                  <a:gd name="T16" fmla="*/ 0 w 263"/>
                  <a:gd name="T17" fmla="*/ 1 h 213"/>
                  <a:gd name="T18" fmla="*/ 0 w 263"/>
                  <a:gd name="T19" fmla="*/ 1 h 213"/>
                  <a:gd name="T20" fmla="*/ 0 w 263"/>
                  <a:gd name="T21" fmla="*/ 1 h 213"/>
                  <a:gd name="T22" fmla="*/ 0 w 263"/>
                  <a:gd name="T23" fmla="*/ 1 h 213"/>
                  <a:gd name="T24" fmla="*/ 0 w 263"/>
                  <a:gd name="T25" fmla="*/ 1 h 213"/>
                  <a:gd name="T26" fmla="*/ 0 w 263"/>
                  <a:gd name="T27" fmla="*/ 1 h 213"/>
                  <a:gd name="T28" fmla="*/ 0 w 263"/>
                  <a:gd name="T29" fmla="*/ 1 h 213"/>
                  <a:gd name="T30" fmla="*/ 0 w 263"/>
                  <a:gd name="T31" fmla="*/ 1 h 213"/>
                  <a:gd name="T32" fmla="*/ 0 w 263"/>
                  <a:gd name="T33" fmla="*/ 1 h 213"/>
                  <a:gd name="T34" fmla="*/ 0 w 263"/>
                  <a:gd name="T35" fmla="*/ 1 h 213"/>
                  <a:gd name="T36" fmla="*/ 0 w 263"/>
                  <a:gd name="T37" fmla="*/ 1 h 213"/>
                  <a:gd name="T38" fmla="*/ 0 w 263"/>
                  <a:gd name="T39" fmla="*/ 1 h 213"/>
                  <a:gd name="T40" fmla="*/ 0 w 263"/>
                  <a:gd name="T41" fmla="*/ 1 h 213"/>
                  <a:gd name="T42" fmla="*/ 0 w 263"/>
                  <a:gd name="T43" fmla="*/ 1 h 213"/>
                  <a:gd name="T44" fmla="*/ 0 w 263"/>
                  <a:gd name="T45" fmla="*/ 1 h 213"/>
                  <a:gd name="T46" fmla="*/ 0 w 263"/>
                  <a:gd name="T47" fmla="*/ 0 h 213"/>
                  <a:gd name="T48" fmla="*/ 0 w 263"/>
                  <a:gd name="T49" fmla="*/ 1 h 213"/>
                  <a:gd name="T50" fmla="*/ 0 w 263"/>
                  <a:gd name="T51" fmla="*/ 1 h 213"/>
                  <a:gd name="T52" fmla="*/ 0 w 263"/>
                  <a:gd name="T53" fmla="*/ 1 h 213"/>
                  <a:gd name="T54" fmla="*/ 0 w 263"/>
                  <a:gd name="T55" fmla="*/ 1 h 213"/>
                  <a:gd name="T56" fmla="*/ 0 w 263"/>
                  <a:gd name="T57" fmla="*/ 1 h 213"/>
                  <a:gd name="T58" fmla="*/ 0 w 263"/>
                  <a:gd name="T59" fmla="*/ 1 h 213"/>
                  <a:gd name="T60" fmla="*/ 0 w 263"/>
                  <a:gd name="T61" fmla="*/ 1 h 213"/>
                  <a:gd name="T62" fmla="*/ 0 w 263"/>
                  <a:gd name="T63" fmla="*/ 1 h 213"/>
                  <a:gd name="T64" fmla="*/ 0 w 263"/>
                  <a:gd name="T65" fmla="*/ 1 h 213"/>
                  <a:gd name="T66" fmla="*/ 0 w 263"/>
                  <a:gd name="T67" fmla="*/ 1 h 213"/>
                  <a:gd name="T68" fmla="*/ 0 w 263"/>
                  <a:gd name="T69" fmla="*/ 1 h 213"/>
                  <a:gd name="T70" fmla="*/ 0 w 263"/>
                  <a:gd name="T71" fmla="*/ 1 h 213"/>
                  <a:gd name="T72" fmla="*/ 0 w 263"/>
                  <a:gd name="T73" fmla="*/ 1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3" h="213">
                    <a:moveTo>
                      <a:pt x="217" y="155"/>
                    </a:moveTo>
                    <a:lnTo>
                      <a:pt x="205" y="155"/>
                    </a:lnTo>
                    <a:lnTo>
                      <a:pt x="178" y="149"/>
                    </a:lnTo>
                    <a:lnTo>
                      <a:pt x="170" y="153"/>
                    </a:lnTo>
                    <a:lnTo>
                      <a:pt x="130" y="153"/>
                    </a:lnTo>
                    <a:lnTo>
                      <a:pt x="89" y="155"/>
                    </a:lnTo>
                    <a:lnTo>
                      <a:pt x="91" y="184"/>
                    </a:lnTo>
                    <a:lnTo>
                      <a:pt x="95" y="213"/>
                    </a:lnTo>
                    <a:lnTo>
                      <a:pt x="64" y="196"/>
                    </a:lnTo>
                    <a:lnTo>
                      <a:pt x="33" y="206"/>
                    </a:lnTo>
                    <a:lnTo>
                      <a:pt x="13" y="182"/>
                    </a:lnTo>
                    <a:lnTo>
                      <a:pt x="0" y="177"/>
                    </a:lnTo>
                    <a:lnTo>
                      <a:pt x="8" y="126"/>
                    </a:lnTo>
                    <a:lnTo>
                      <a:pt x="17" y="118"/>
                    </a:lnTo>
                    <a:lnTo>
                      <a:pt x="37" y="101"/>
                    </a:lnTo>
                    <a:lnTo>
                      <a:pt x="42" y="85"/>
                    </a:lnTo>
                    <a:lnTo>
                      <a:pt x="48" y="64"/>
                    </a:lnTo>
                    <a:lnTo>
                      <a:pt x="70" y="72"/>
                    </a:lnTo>
                    <a:lnTo>
                      <a:pt x="75" y="58"/>
                    </a:lnTo>
                    <a:lnTo>
                      <a:pt x="81" y="54"/>
                    </a:lnTo>
                    <a:lnTo>
                      <a:pt x="95" y="37"/>
                    </a:lnTo>
                    <a:lnTo>
                      <a:pt x="114" y="35"/>
                    </a:lnTo>
                    <a:lnTo>
                      <a:pt x="118" y="21"/>
                    </a:lnTo>
                    <a:lnTo>
                      <a:pt x="161" y="0"/>
                    </a:lnTo>
                    <a:lnTo>
                      <a:pt x="192" y="4"/>
                    </a:lnTo>
                    <a:lnTo>
                      <a:pt x="196" y="37"/>
                    </a:lnTo>
                    <a:lnTo>
                      <a:pt x="223" y="64"/>
                    </a:lnTo>
                    <a:lnTo>
                      <a:pt x="217" y="66"/>
                    </a:lnTo>
                    <a:lnTo>
                      <a:pt x="217" y="78"/>
                    </a:lnTo>
                    <a:lnTo>
                      <a:pt x="236" y="93"/>
                    </a:lnTo>
                    <a:lnTo>
                      <a:pt x="248" y="91"/>
                    </a:lnTo>
                    <a:lnTo>
                      <a:pt x="256" y="103"/>
                    </a:lnTo>
                    <a:lnTo>
                      <a:pt x="263" y="120"/>
                    </a:lnTo>
                    <a:lnTo>
                      <a:pt x="263" y="122"/>
                    </a:lnTo>
                    <a:lnTo>
                      <a:pt x="263" y="126"/>
                    </a:lnTo>
                    <a:lnTo>
                      <a:pt x="238" y="142"/>
                    </a:lnTo>
                    <a:lnTo>
                      <a:pt x="217" y="15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19" name="Freeform 337"/>
              <p:cNvSpPr>
                <a:spLocks/>
              </p:cNvSpPr>
              <p:nvPr/>
            </p:nvSpPr>
            <p:spPr bwMode="auto">
              <a:xfrm>
                <a:off x="2802" y="2196"/>
                <a:ext cx="123" cy="221"/>
              </a:xfrm>
              <a:custGeom>
                <a:avLst/>
                <a:gdLst>
                  <a:gd name="T0" fmla="*/ 0 w 260"/>
                  <a:gd name="T1" fmla="*/ 1 h 430"/>
                  <a:gd name="T2" fmla="*/ 0 w 260"/>
                  <a:gd name="T3" fmla="*/ 1 h 430"/>
                  <a:gd name="T4" fmla="*/ 0 w 260"/>
                  <a:gd name="T5" fmla="*/ 1 h 430"/>
                  <a:gd name="T6" fmla="*/ 0 w 260"/>
                  <a:gd name="T7" fmla="*/ 1 h 430"/>
                  <a:gd name="T8" fmla="*/ 0 w 260"/>
                  <a:gd name="T9" fmla="*/ 1 h 430"/>
                  <a:gd name="T10" fmla="*/ 0 w 260"/>
                  <a:gd name="T11" fmla="*/ 1 h 430"/>
                  <a:gd name="T12" fmla="*/ 0 w 260"/>
                  <a:gd name="T13" fmla="*/ 1 h 430"/>
                  <a:gd name="T14" fmla="*/ 0 w 260"/>
                  <a:gd name="T15" fmla="*/ 1 h 430"/>
                  <a:gd name="T16" fmla="*/ 0 w 260"/>
                  <a:gd name="T17" fmla="*/ 1 h 430"/>
                  <a:gd name="T18" fmla="*/ 0 w 260"/>
                  <a:gd name="T19" fmla="*/ 1 h 430"/>
                  <a:gd name="T20" fmla="*/ 0 w 260"/>
                  <a:gd name="T21" fmla="*/ 1 h 430"/>
                  <a:gd name="T22" fmla="*/ 0 w 260"/>
                  <a:gd name="T23" fmla="*/ 1 h 430"/>
                  <a:gd name="T24" fmla="*/ 0 w 260"/>
                  <a:gd name="T25" fmla="*/ 1 h 430"/>
                  <a:gd name="T26" fmla="*/ 0 w 260"/>
                  <a:gd name="T27" fmla="*/ 1 h 430"/>
                  <a:gd name="T28" fmla="*/ 0 w 260"/>
                  <a:gd name="T29" fmla="*/ 1 h 430"/>
                  <a:gd name="T30" fmla="*/ 0 w 260"/>
                  <a:gd name="T31" fmla="*/ 1 h 430"/>
                  <a:gd name="T32" fmla="*/ 0 w 260"/>
                  <a:gd name="T33" fmla="*/ 1 h 430"/>
                  <a:gd name="T34" fmla="*/ 0 w 260"/>
                  <a:gd name="T35" fmla="*/ 1 h 430"/>
                  <a:gd name="T36" fmla="*/ 0 w 260"/>
                  <a:gd name="T37" fmla="*/ 1 h 430"/>
                  <a:gd name="T38" fmla="*/ 0 w 260"/>
                  <a:gd name="T39" fmla="*/ 1 h 430"/>
                  <a:gd name="T40" fmla="*/ 0 w 260"/>
                  <a:gd name="T41" fmla="*/ 1 h 430"/>
                  <a:gd name="T42" fmla="*/ 0 w 260"/>
                  <a:gd name="T43" fmla="*/ 1 h 430"/>
                  <a:gd name="T44" fmla="*/ 0 w 260"/>
                  <a:gd name="T45" fmla="*/ 1 h 430"/>
                  <a:gd name="T46" fmla="*/ 0 w 260"/>
                  <a:gd name="T47" fmla="*/ 1 h 430"/>
                  <a:gd name="T48" fmla="*/ 0 w 260"/>
                  <a:gd name="T49" fmla="*/ 1 h 430"/>
                  <a:gd name="T50" fmla="*/ 0 w 260"/>
                  <a:gd name="T51" fmla="*/ 1 h 430"/>
                  <a:gd name="T52" fmla="*/ 0 w 260"/>
                  <a:gd name="T53" fmla="*/ 1 h 430"/>
                  <a:gd name="T54" fmla="*/ 0 w 260"/>
                  <a:gd name="T55" fmla="*/ 1 h 430"/>
                  <a:gd name="T56" fmla="*/ 0 w 260"/>
                  <a:gd name="T57" fmla="*/ 1 h 430"/>
                  <a:gd name="T58" fmla="*/ 0 w 260"/>
                  <a:gd name="T59" fmla="*/ 1 h 430"/>
                  <a:gd name="T60" fmla="*/ 0 w 260"/>
                  <a:gd name="T61" fmla="*/ 1 h 430"/>
                  <a:gd name="T62" fmla="*/ 0 w 260"/>
                  <a:gd name="T63" fmla="*/ 1 h 430"/>
                  <a:gd name="T64" fmla="*/ 0 w 260"/>
                  <a:gd name="T65" fmla="*/ 1 h 430"/>
                  <a:gd name="T66" fmla="*/ 0 w 260"/>
                  <a:gd name="T67" fmla="*/ 1 h 430"/>
                  <a:gd name="T68" fmla="*/ 0 w 260"/>
                  <a:gd name="T69" fmla="*/ 1 h 430"/>
                  <a:gd name="T70" fmla="*/ 0 w 260"/>
                  <a:gd name="T71" fmla="*/ 1 h 430"/>
                  <a:gd name="T72" fmla="*/ 0 w 260"/>
                  <a:gd name="T73" fmla="*/ 1 h 430"/>
                  <a:gd name="T74" fmla="*/ 0 w 260"/>
                  <a:gd name="T75" fmla="*/ 1 h 430"/>
                  <a:gd name="T76" fmla="*/ 0 w 260"/>
                  <a:gd name="T77" fmla="*/ 1 h 430"/>
                  <a:gd name="T78" fmla="*/ 0 w 260"/>
                  <a:gd name="T79" fmla="*/ 1 h 430"/>
                  <a:gd name="T80" fmla="*/ 0 w 260"/>
                  <a:gd name="T81" fmla="*/ 0 h 430"/>
                  <a:gd name="T82" fmla="*/ 0 w 260"/>
                  <a:gd name="T83" fmla="*/ 0 h 430"/>
                  <a:gd name="T84" fmla="*/ 0 w 260"/>
                  <a:gd name="T85" fmla="*/ 1 h 430"/>
                  <a:gd name="T86" fmla="*/ 0 w 260"/>
                  <a:gd name="T87" fmla="*/ 1 h 430"/>
                  <a:gd name="T88" fmla="*/ 0 w 260"/>
                  <a:gd name="T89" fmla="*/ 1 h 4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0" h="430">
                    <a:moveTo>
                      <a:pt x="240" y="118"/>
                    </a:moveTo>
                    <a:lnTo>
                      <a:pt x="202" y="118"/>
                    </a:lnTo>
                    <a:lnTo>
                      <a:pt x="184" y="128"/>
                    </a:lnTo>
                    <a:lnTo>
                      <a:pt x="213" y="163"/>
                    </a:lnTo>
                    <a:lnTo>
                      <a:pt x="235" y="211"/>
                    </a:lnTo>
                    <a:lnTo>
                      <a:pt x="217" y="242"/>
                    </a:lnTo>
                    <a:lnTo>
                      <a:pt x="202" y="273"/>
                    </a:lnTo>
                    <a:lnTo>
                      <a:pt x="211" y="325"/>
                    </a:lnTo>
                    <a:lnTo>
                      <a:pt x="231" y="353"/>
                    </a:lnTo>
                    <a:lnTo>
                      <a:pt x="248" y="380"/>
                    </a:lnTo>
                    <a:lnTo>
                      <a:pt x="260" y="413"/>
                    </a:lnTo>
                    <a:lnTo>
                      <a:pt x="252" y="430"/>
                    </a:lnTo>
                    <a:lnTo>
                      <a:pt x="223" y="424"/>
                    </a:lnTo>
                    <a:lnTo>
                      <a:pt x="196" y="417"/>
                    </a:lnTo>
                    <a:lnTo>
                      <a:pt x="161" y="415"/>
                    </a:lnTo>
                    <a:lnTo>
                      <a:pt x="128" y="415"/>
                    </a:lnTo>
                    <a:lnTo>
                      <a:pt x="95" y="415"/>
                    </a:lnTo>
                    <a:lnTo>
                      <a:pt x="70" y="413"/>
                    </a:lnTo>
                    <a:lnTo>
                      <a:pt x="45" y="409"/>
                    </a:lnTo>
                    <a:lnTo>
                      <a:pt x="45" y="368"/>
                    </a:lnTo>
                    <a:lnTo>
                      <a:pt x="41" y="351"/>
                    </a:lnTo>
                    <a:lnTo>
                      <a:pt x="39" y="345"/>
                    </a:lnTo>
                    <a:lnTo>
                      <a:pt x="15" y="343"/>
                    </a:lnTo>
                    <a:lnTo>
                      <a:pt x="6" y="320"/>
                    </a:lnTo>
                    <a:lnTo>
                      <a:pt x="0" y="322"/>
                    </a:lnTo>
                    <a:lnTo>
                      <a:pt x="4" y="314"/>
                    </a:lnTo>
                    <a:lnTo>
                      <a:pt x="14" y="283"/>
                    </a:lnTo>
                    <a:lnTo>
                      <a:pt x="29" y="261"/>
                    </a:lnTo>
                    <a:lnTo>
                      <a:pt x="45" y="240"/>
                    </a:lnTo>
                    <a:lnTo>
                      <a:pt x="70" y="230"/>
                    </a:lnTo>
                    <a:lnTo>
                      <a:pt x="89" y="254"/>
                    </a:lnTo>
                    <a:lnTo>
                      <a:pt x="110" y="223"/>
                    </a:lnTo>
                    <a:lnTo>
                      <a:pt x="124" y="190"/>
                    </a:lnTo>
                    <a:lnTo>
                      <a:pt x="136" y="170"/>
                    </a:lnTo>
                    <a:lnTo>
                      <a:pt x="149" y="139"/>
                    </a:lnTo>
                    <a:lnTo>
                      <a:pt x="161" y="112"/>
                    </a:lnTo>
                    <a:lnTo>
                      <a:pt x="172" y="85"/>
                    </a:lnTo>
                    <a:lnTo>
                      <a:pt x="196" y="64"/>
                    </a:lnTo>
                    <a:lnTo>
                      <a:pt x="203" y="42"/>
                    </a:lnTo>
                    <a:lnTo>
                      <a:pt x="190" y="29"/>
                    </a:lnTo>
                    <a:lnTo>
                      <a:pt x="184" y="0"/>
                    </a:lnTo>
                    <a:lnTo>
                      <a:pt x="198" y="0"/>
                    </a:lnTo>
                    <a:lnTo>
                      <a:pt x="213" y="37"/>
                    </a:lnTo>
                    <a:lnTo>
                      <a:pt x="217" y="79"/>
                    </a:lnTo>
                    <a:lnTo>
                      <a:pt x="240" y="11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20" name="Freeform 338"/>
              <p:cNvSpPr>
                <a:spLocks/>
              </p:cNvSpPr>
              <p:nvPr/>
            </p:nvSpPr>
            <p:spPr bwMode="auto">
              <a:xfrm>
                <a:off x="2898" y="2239"/>
                <a:ext cx="205" cy="168"/>
              </a:xfrm>
              <a:custGeom>
                <a:avLst/>
                <a:gdLst>
                  <a:gd name="T0" fmla="*/ 0 w 434"/>
                  <a:gd name="T1" fmla="*/ 1 h 330"/>
                  <a:gd name="T2" fmla="*/ 0 w 434"/>
                  <a:gd name="T3" fmla="*/ 1 h 330"/>
                  <a:gd name="T4" fmla="*/ 0 w 434"/>
                  <a:gd name="T5" fmla="*/ 1 h 330"/>
                  <a:gd name="T6" fmla="*/ 0 w 434"/>
                  <a:gd name="T7" fmla="*/ 1 h 330"/>
                  <a:gd name="T8" fmla="*/ 0 w 434"/>
                  <a:gd name="T9" fmla="*/ 1 h 330"/>
                  <a:gd name="T10" fmla="*/ 0 w 434"/>
                  <a:gd name="T11" fmla="*/ 0 h 330"/>
                  <a:gd name="T12" fmla="*/ 0 w 434"/>
                  <a:gd name="T13" fmla="*/ 1 h 330"/>
                  <a:gd name="T14" fmla="*/ 0 w 434"/>
                  <a:gd name="T15" fmla="*/ 1 h 330"/>
                  <a:gd name="T16" fmla="*/ 0 w 434"/>
                  <a:gd name="T17" fmla="*/ 1 h 330"/>
                  <a:gd name="T18" fmla="*/ 0 w 434"/>
                  <a:gd name="T19" fmla="*/ 1 h 330"/>
                  <a:gd name="T20" fmla="*/ 0 w 434"/>
                  <a:gd name="T21" fmla="*/ 1 h 330"/>
                  <a:gd name="T22" fmla="*/ 0 w 434"/>
                  <a:gd name="T23" fmla="*/ 1 h 330"/>
                  <a:gd name="T24" fmla="*/ 0 w 434"/>
                  <a:gd name="T25" fmla="*/ 1 h 330"/>
                  <a:gd name="T26" fmla="*/ 0 w 434"/>
                  <a:gd name="T27" fmla="*/ 1 h 330"/>
                  <a:gd name="T28" fmla="*/ 0 w 434"/>
                  <a:gd name="T29" fmla="*/ 1 h 330"/>
                  <a:gd name="T30" fmla="*/ 0 w 434"/>
                  <a:gd name="T31" fmla="*/ 1 h 330"/>
                  <a:gd name="T32" fmla="*/ 0 w 434"/>
                  <a:gd name="T33" fmla="*/ 1 h 330"/>
                  <a:gd name="T34" fmla="*/ 0 w 434"/>
                  <a:gd name="T35" fmla="*/ 1 h 330"/>
                  <a:gd name="T36" fmla="*/ 0 w 434"/>
                  <a:gd name="T37" fmla="*/ 1 h 330"/>
                  <a:gd name="T38" fmla="*/ 0 w 434"/>
                  <a:gd name="T39" fmla="*/ 1 h 330"/>
                  <a:gd name="T40" fmla="*/ 0 w 434"/>
                  <a:gd name="T41" fmla="*/ 1 h 330"/>
                  <a:gd name="T42" fmla="*/ 0 w 434"/>
                  <a:gd name="T43" fmla="*/ 1 h 330"/>
                  <a:gd name="T44" fmla="*/ 0 w 434"/>
                  <a:gd name="T45" fmla="*/ 1 h 330"/>
                  <a:gd name="T46" fmla="*/ 0 w 434"/>
                  <a:gd name="T47" fmla="*/ 1 h 330"/>
                  <a:gd name="T48" fmla="*/ 0 w 434"/>
                  <a:gd name="T49" fmla="*/ 1 h 330"/>
                  <a:gd name="T50" fmla="*/ 0 w 434"/>
                  <a:gd name="T51" fmla="*/ 1 h 330"/>
                  <a:gd name="T52" fmla="*/ 0 w 434"/>
                  <a:gd name="T53" fmla="*/ 1 h 330"/>
                  <a:gd name="T54" fmla="*/ 0 w 434"/>
                  <a:gd name="T55" fmla="*/ 1 h 330"/>
                  <a:gd name="T56" fmla="*/ 0 w 434"/>
                  <a:gd name="T57" fmla="*/ 1 h 330"/>
                  <a:gd name="T58" fmla="*/ 0 w 434"/>
                  <a:gd name="T59" fmla="*/ 1 h 330"/>
                  <a:gd name="T60" fmla="*/ 0 w 434"/>
                  <a:gd name="T61" fmla="*/ 1 h 330"/>
                  <a:gd name="T62" fmla="*/ 0 w 434"/>
                  <a:gd name="T63" fmla="*/ 1 h 330"/>
                  <a:gd name="T64" fmla="*/ 0 w 434"/>
                  <a:gd name="T65" fmla="*/ 1 h 330"/>
                  <a:gd name="T66" fmla="*/ 0 w 434"/>
                  <a:gd name="T67" fmla="*/ 1 h 330"/>
                  <a:gd name="T68" fmla="*/ 0 w 434"/>
                  <a:gd name="T69" fmla="*/ 1 h 330"/>
                  <a:gd name="T70" fmla="*/ 0 w 434"/>
                  <a:gd name="T71" fmla="*/ 1 h 330"/>
                  <a:gd name="T72" fmla="*/ 0 w 434"/>
                  <a:gd name="T73" fmla="*/ 1 h 330"/>
                  <a:gd name="T74" fmla="*/ 0 w 434"/>
                  <a:gd name="T75" fmla="*/ 1 h 330"/>
                  <a:gd name="T76" fmla="*/ 0 w 434"/>
                  <a:gd name="T77" fmla="*/ 1 h 330"/>
                  <a:gd name="T78" fmla="*/ 0 w 434"/>
                  <a:gd name="T79" fmla="*/ 1 h 330"/>
                  <a:gd name="T80" fmla="*/ 0 w 434"/>
                  <a:gd name="T81" fmla="*/ 1 h 330"/>
                  <a:gd name="T82" fmla="*/ 0 w 434"/>
                  <a:gd name="T83" fmla="*/ 1 h 330"/>
                  <a:gd name="T84" fmla="*/ 0 w 434"/>
                  <a:gd name="T85" fmla="*/ 1 h 330"/>
                  <a:gd name="T86" fmla="*/ 0 w 434"/>
                  <a:gd name="T87" fmla="*/ 1 h 330"/>
                  <a:gd name="T88" fmla="*/ 0 w 434"/>
                  <a:gd name="T89" fmla="*/ 1 h 3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4" h="330">
                    <a:moveTo>
                      <a:pt x="151" y="91"/>
                    </a:moveTo>
                    <a:lnTo>
                      <a:pt x="145" y="78"/>
                    </a:lnTo>
                    <a:lnTo>
                      <a:pt x="193" y="68"/>
                    </a:lnTo>
                    <a:lnTo>
                      <a:pt x="221" y="39"/>
                    </a:lnTo>
                    <a:lnTo>
                      <a:pt x="246" y="8"/>
                    </a:lnTo>
                    <a:lnTo>
                      <a:pt x="277" y="0"/>
                    </a:lnTo>
                    <a:lnTo>
                      <a:pt x="292" y="23"/>
                    </a:lnTo>
                    <a:lnTo>
                      <a:pt x="306" y="47"/>
                    </a:lnTo>
                    <a:lnTo>
                      <a:pt x="300" y="83"/>
                    </a:lnTo>
                    <a:lnTo>
                      <a:pt x="325" y="89"/>
                    </a:lnTo>
                    <a:lnTo>
                      <a:pt x="331" y="101"/>
                    </a:lnTo>
                    <a:lnTo>
                      <a:pt x="360" y="122"/>
                    </a:lnTo>
                    <a:lnTo>
                      <a:pt x="368" y="138"/>
                    </a:lnTo>
                    <a:lnTo>
                      <a:pt x="397" y="167"/>
                    </a:lnTo>
                    <a:lnTo>
                      <a:pt x="411" y="186"/>
                    </a:lnTo>
                    <a:lnTo>
                      <a:pt x="430" y="211"/>
                    </a:lnTo>
                    <a:lnTo>
                      <a:pt x="434" y="225"/>
                    </a:lnTo>
                    <a:lnTo>
                      <a:pt x="416" y="219"/>
                    </a:lnTo>
                    <a:lnTo>
                      <a:pt x="391" y="217"/>
                    </a:lnTo>
                    <a:lnTo>
                      <a:pt x="364" y="213"/>
                    </a:lnTo>
                    <a:lnTo>
                      <a:pt x="352" y="225"/>
                    </a:lnTo>
                    <a:lnTo>
                      <a:pt x="327" y="225"/>
                    </a:lnTo>
                    <a:lnTo>
                      <a:pt x="292" y="237"/>
                    </a:lnTo>
                    <a:lnTo>
                      <a:pt x="279" y="235"/>
                    </a:lnTo>
                    <a:lnTo>
                      <a:pt x="263" y="258"/>
                    </a:lnTo>
                    <a:lnTo>
                      <a:pt x="230" y="248"/>
                    </a:lnTo>
                    <a:lnTo>
                      <a:pt x="199" y="239"/>
                    </a:lnTo>
                    <a:lnTo>
                      <a:pt x="164" y="219"/>
                    </a:lnTo>
                    <a:lnTo>
                      <a:pt x="137" y="254"/>
                    </a:lnTo>
                    <a:lnTo>
                      <a:pt x="139" y="283"/>
                    </a:lnTo>
                    <a:lnTo>
                      <a:pt x="112" y="281"/>
                    </a:lnTo>
                    <a:lnTo>
                      <a:pt x="87" y="279"/>
                    </a:lnTo>
                    <a:lnTo>
                      <a:pt x="67" y="291"/>
                    </a:lnTo>
                    <a:lnTo>
                      <a:pt x="58" y="330"/>
                    </a:lnTo>
                    <a:lnTo>
                      <a:pt x="46" y="297"/>
                    </a:lnTo>
                    <a:lnTo>
                      <a:pt x="29" y="270"/>
                    </a:lnTo>
                    <a:lnTo>
                      <a:pt x="9" y="242"/>
                    </a:lnTo>
                    <a:lnTo>
                      <a:pt x="0" y="190"/>
                    </a:lnTo>
                    <a:lnTo>
                      <a:pt x="15" y="159"/>
                    </a:lnTo>
                    <a:lnTo>
                      <a:pt x="33" y="128"/>
                    </a:lnTo>
                    <a:lnTo>
                      <a:pt x="64" y="118"/>
                    </a:lnTo>
                    <a:lnTo>
                      <a:pt x="71" y="122"/>
                    </a:lnTo>
                    <a:lnTo>
                      <a:pt x="89" y="120"/>
                    </a:lnTo>
                    <a:lnTo>
                      <a:pt x="135" y="109"/>
                    </a:lnTo>
                    <a:lnTo>
                      <a:pt x="151" y="9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21" name="Freeform 339"/>
              <p:cNvSpPr>
                <a:spLocks/>
              </p:cNvSpPr>
              <p:nvPr/>
            </p:nvSpPr>
            <p:spPr bwMode="auto">
              <a:xfrm>
                <a:off x="2404" y="2182"/>
                <a:ext cx="46" cy="14"/>
              </a:xfrm>
              <a:custGeom>
                <a:avLst/>
                <a:gdLst>
                  <a:gd name="T0" fmla="*/ 0 w 97"/>
                  <a:gd name="T1" fmla="*/ 0 h 29"/>
                  <a:gd name="T2" fmla="*/ 0 w 97"/>
                  <a:gd name="T3" fmla="*/ 0 h 29"/>
                  <a:gd name="T4" fmla="*/ 0 w 97"/>
                  <a:gd name="T5" fmla="*/ 0 h 29"/>
                  <a:gd name="T6" fmla="*/ 0 w 97"/>
                  <a:gd name="T7" fmla="*/ 0 h 29"/>
                  <a:gd name="T8" fmla="*/ 0 w 97"/>
                  <a:gd name="T9" fmla="*/ 0 h 29"/>
                  <a:gd name="T10" fmla="*/ 0 w 97"/>
                  <a:gd name="T11" fmla="*/ 0 h 29"/>
                  <a:gd name="T12" fmla="*/ 0 w 97"/>
                  <a:gd name="T13" fmla="*/ 0 h 29"/>
                  <a:gd name="T14" fmla="*/ 0 w 97"/>
                  <a:gd name="T15" fmla="*/ 0 h 29"/>
                  <a:gd name="T16" fmla="*/ 0 w 97"/>
                  <a:gd name="T17" fmla="*/ 0 h 29"/>
                  <a:gd name="T18" fmla="*/ 0 w 97"/>
                  <a:gd name="T19" fmla="*/ 0 h 29"/>
                  <a:gd name="T20" fmla="*/ 0 w 97"/>
                  <a:gd name="T21" fmla="*/ 0 h 29"/>
                  <a:gd name="T22" fmla="*/ 0 w 97"/>
                  <a:gd name="T23" fmla="*/ 0 h 29"/>
                  <a:gd name="T24" fmla="*/ 0 w 97"/>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29">
                    <a:moveTo>
                      <a:pt x="4" y="11"/>
                    </a:moveTo>
                    <a:lnTo>
                      <a:pt x="0" y="29"/>
                    </a:lnTo>
                    <a:lnTo>
                      <a:pt x="25" y="19"/>
                    </a:lnTo>
                    <a:lnTo>
                      <a:pt x="52" y="9"/>
                    </a:lnTo>
                    <a:lnTo>
                      <a:pt x="97" y="19"/>
                    </a:lnTo>
                    <a:lnTo>
                      <a:pt x="87" y="9"/>
                    </a:lnTo>
                    <a:lnTo>
                      <a:pt x="46" y="0"/>
                    </a:lnTo>
                    <a:lnTo>
                      <a:pt x="42" y="7"/>
                    </a:lnTo>
                    <a:lnTo>
                      <a:pt x="6" y="7"/>
                    </a:lnTo>
                    <a:lnTo>
                      <a:pt x="6" y="11"/>
                    </a:lnTo>
                    <a:lnTo>
                      <a:pt x="37" y="11"/>
                    </a:lnTo>
                    <a:lnTo>
                      <a:pt x="19" y="21"/>
                    </a:lnTo>
                    <a:lnTo>
                      <a:pt x="4" y="1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22" name="Freeform 340"/>
              <p:cNvSpPr>
                <a:spLocks/>
              </p:cNvSpPr>
              <p:nvPr/>
            </p:nvSpPr>
            <p:spPr bwMode="auto">
              <a:xfrm>
                <a:off x="2617" y="2233"/>
                <a:ext cx="70" cy="124"/>
              </a:xfrm>
              <a:custGeom>
                <a:avLst/>
                <a:gdLst>
                  <a:gd name="T0" fmla="*/ 0 w 150"/>
                  <a:gd name="T1" fmla="*/ 1 h 243"/>
                  <a:gd name="T2" fmla="*/ 0 w 150"/>
                  <a:gd name="T3" fmla="*/ 1 h 243"/>
                  <a:gd name="T4" fmla="*/ 0 w 150"/>
                  <a:gd name="T5" fmla="*/ 1 h 243"/>
                  <a:gd name="T6" fmla="*/ 0 w 150"/>
                  <a:gd name="T7" fmla="*/ 1 h 243"/>
                  <a:gd name="T8" fmla="*/ 0 w 150"/>
                  <a:gd name="T9" fmla="*/ 1 h 243"/>
                  <a:gd name="T10" fmla="*/ 0 w 150"/>
                  <a:gd name="T11" fmla="*/ 1 h 243"/>
                  <a:gd name="T12" fmla="*/ 0 w 150"/>
                  <a:gd name="T13" fmla="*/ 1 h 243"/>
                  <a:gd name="T14" fmla="*/ 0 w 150"/>
                  <a:gd name="T15" fmla="*/ 1 h 243"/>
                  <a:gd name="T16" fmla="*/ 0 w 150"/>
                  <a:gd name="T17" fmla="*/ 1 h 243"/>
                  <a:gd name="T18" fmla="*/ 0 w 150"/>
                  <a:gd name="T19" fmla="*/ 1 h 243"/>
                  <a:gd name="T20" fmla="*/ 0 w 150"/>
                  <a:gd name="T21" fmla="*/ 1 h 243"/>
                  <a:gd name="T22" fmla="*/ 0 w 150"/>
                  <a:gd name="T23" fmla="*/ 1 h 243"/>
                  <a:gd name="T24" fmla="*/ 0 w 150"/>
                  <a:gd name="T25" fmla="*/ 1 h 243"/>
                  <a:gd name="T26" fmla="*/ 0 w 150"/>
                  <a:gd name="T27" fmla="*/ 1 h 243"/>
                  <a:gd name="T28" fmla="*/ 0 w 150"/>
                  <a:gd name="T29" fmla="*/ 1 h 243"/>
                  <a:gd name="T30" fmla="*/ 0 w 150"/>
                  <a:gd name="T31" fmla="*/ 1 h 243"/>
                  <a:gd name="T32" fmla="*/ 0 w 150"/>
                  <a:gd name="T33" fmla="*/ 0 h 243"/>
                  <a:gd name="T34" fmla="*/ 0 w 150"/>
                  <a:gd name="T35" fmla="*/ 1 h 243"/>
                  <a:gd name="T36" fmla="*/ 0 w 150"/>
                  <a:gd name="T37" fmla="*/ 1 h 243"/>
                  <a:gd name="T38" fmla="*/ 0 w 150"/>
                  <a:gd name="T39" fmla="*/ 1 h 243"/>
                  <a:gd name="T40" fmla="*/ 0 w 150"/>
                  <a:gd name="T41" fmla="*/ 1 h 243"/>
                  <a:gd name="T42" fmla="*/ 0 w 150"/>
                  <a:gd name="T43" fmla="*/ 1 h 243"/>
                  <a:gd name="T44" fmla="*/ 0 w 150"/>
                  <a:gd name="T45" fmla="*/ 1 h 243"/>
                  <a:gd name="T46" fmla="*/ 0 w 150"/>
                  <a:gd name="T47" fmla="*/ 1 h 243"/>
                  <a:gd name="T48" fmla="*/ 0 w 150"/>
                  <a:gd name="T49" fmla="*/ 1 h 243"/>
                  <a:gd name="T50" fmla="*/ 0 w 150"/>
                  <a:gd name="T51" fmla="*/ 1 h 243"/>
                  <a:gd name="T52" fmla="*/ 0 w 150"/>
                  <a:gd name="T53" fmla="*/ 1 h 243"/>
                  <a:gd name="T54" fmla="*/ 0 w 150"/>
                  <a:gd name="T55" fmla="*/ 1 h 2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0" h="243">
                    <a:moveTo>
                      <a:pt x="132" y="206"/>
                    </a:moveTo>
                    <a:lnTo>
                      <a:pt x="107" y="216"/>
                    </a:lnTo>
                    <a:lnTo>
                      <a:pt x="84" y="223"/>
                    </a:lnTo>
                    <a:lnTo>
                      <a:pt x="61" y="233"/>
                    </a:lnTo>
                    <a:lnTo>
                      <a:pt x="35" y="243"/>
                    </a:lnTo>
                    <a:lnTo>
                      <a:pt x="4" y="231"/>
                    </a:lnTo>
                    <a:lnTo>
                      <a:pt x="16" y="223"/>
                    </a:lnTo>
                    <a:lnTo>
                      <a:pt x="8" y="194"/>
                    </a:lnTo>
                    <a:lnTo>
                      <a:pt x="0" y="165"/>
                    </a:lnTo>
                    <a:lnTo>
                      <a:pt x="14" y="140"/>
                    </a:lnTo>
                    <a:lnTo>
                      <a:pt x="26" y="113"/>
                    </a:lnTo>
                    <a:lnTo>
                      <a:pt x="20" y="64"/>
                    </a:lnTo>
                    <a:lnTo>
                      <a:pt x="16" y="35"/>
                    </a:lnTo>
                    <a:lnTo>
                      <a:pt x="14" y="6"/>
                    </a:lnTo>
                    <a:lnTo>
                      <a:pt x="55" y="4"/>
                    </a:lnTo>
                    <a:lnTo>
                      <a:pt x="95" y="4"/>
                    </a:lnTo>
                    <a:lnTo>
                      <a:pt x="103" y="0"/>
                    </a:lnTo>
                    <a:lnTo>
                      <a:pt x="109" y="14"/>
                    </a:lnTo>
                    <a:lnTo>
                      <a:pt x="123" y="47"/>
                    </a:lnTo>
                    <a:lnTo>
                      <a:pt x="121" y="64"/>
                    </a:lnTo>
                    <a:lnTo>
                      <a:pt x="125" y="90"/>
                    </a:lnTo>
                    <a:lnTo>
                      <a:pt x="128" y="115"/>
                    </a:lnTo>
                    <a:lnTo>
                      <a:pt x="130" y="144"/>
                    </a:lnTo>
                    <a:lnTo>
                      <a:pt x="132" y="175"/>
                    </a:lnTo>
                    <a:lnTo>
                      <a:pt x="150" y="192"/>
                    </a:lnTo>
                    <a:lnTo>
                      <a:pt x="132" y="206"/>
                    </a:lnTo>
                    <a:lnTo>
                      <a:pt x="119" y="196"/>
                    </a:lnTo>
                    <a:lnTo>
                      <a:pt x="132" y="20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23" name="Freeform 341"/>
              <p:cNvSpPr>
                <a:spLocks/>
              </p:cNvSpPr>
              <p:nvPr/>
            </p:nvSpPr>
            <p:spPr bwMode="auto">
              <a:xfrm>
                <a:off x="2431" y="2204"/>
                <a:ext cx="114" cy="105"/>
              </a:xfrm>
              <a:custGeom>
                <a:avLst/>
                <a:gdLst>
                  <a:gd name="T0" fmla="*/ 0 w 242"/>
                  <a:gd name="T1" fmla="*/ 1 h 206"/>
                  <a:gd name="T2" fmla="*/ 0 w 242"/>
                  <a:gd name="T3" fmla="*/ 1 h 206"/>
                  <a:gd name="T4" fmla="*/ 0 w 242"/>
                  <a:gd name="T5" fmla="*/ 1 h 206"/>
                  <a:gd name="T6" fmla="*/ 0 w 242"/>
                  <a:gd name="T7" fmla="*/ 1 h 206"/>
                  <a:gd name="T8" fmla="*/ 0 w 242"/>
                  <a:gd name="T9" fmla="*/ 1 h 206"/>
                  <a:gd name="T10" fmla="*/ 0 w 242"/>
                  <a:gd name="T11" fmla="*/ 1 h 206"/>
                  <a:gd name="T12" fmla="*/ 0 w 242"/>
                  <a:gd name="T13" fmla="*/ 1 h 206"/>
                  <a:gd name="T14" fmla="*/ 0 w 242"/>
                  <a:gd name="T15" fmla="*/ 1 h 206"/>
                  <a:gd name="T16" fmla="*/ 0 w 242"/>
                  <a:gd name="T17" fmla="*/ 1 h 206"/>
                  <a:gd name="T18" fmla="*/ 0 w 242"/>
                  <a:gd name="T19" fmla="*/ 1 h 206"/>
                  <a:gd name="T20" fmla="*/ 0 w 242"/>
                  <a:gd name="T21" fmla="*/ 1 h 206"/>
                  <a:gd name="T22" fmla="*/ 0 w 242"/>
                  <a:gd name="T23" fmla="*/ 1 h 206"/>
                  <a:gd name="T24" fmla="*/ 0 w 242"/>
                  <a:gd name="T25" fmla="*/ 1 h 206"/>
                  <a:gd name="T26" fmla="*/ 0 w 242"/>
                  <a:gd name="T27" fmla="*/ 1 h 206"/>
                  <a:gd name="T28" fmla="*/ 0 w 242"/>
                  <a:gd name="T29" fmla="*/ 1 h 206"/>
                  <a:gd name="T30" fmla="*/ 0 w 242"/>
                  <a:gd name="T31" fmla="*/ 1 h 206"/>
                  <a:gd name="T32" fmla="*/ 0 w 242"/>
                  <a:gd name="T33" fmla="*/ 1 h 206"/>
                  <a:gd name="T34" fmla="*/ 0 w 242"/>
                  <a:gd name="T35" fmla="*/ 1 h 206"/>
                  <a:gd name="T36" fmla="*/ 0 w 242"/>
                  <a:gd name="T37" fmla="*/ 1 h 206"/>
                  <a:gd name="T38" fmla="*/ 0 w 242"/>
                  <a:gd name="T39" fmla="*/ 1 h 206"/>
                  <a:gd name="T40" fmla="*/ 0 w 242"/>
                  <a:gd name="T41" fmla="*/ 1 h 206"/>
                  <a:gd name="T42" fmla="*/ 0 w 242"/>
                  <a:gd name="T43" fmla="*/ 1 h 206"/>
                  <a:gd name="T44" fmla="*/ 0 w 242"/>
                  <a:gd name="T45" fmla="*/ 1 h 206"/>
                  <a:gd name="T46" fmla="*/ 0 w 242"/>
                  <a:gd name="T47" fmla="*/ 1 h 206"/>
                  <a:gd name="T48" fmla="*/ 0 w 242"/>
                  <a:gd name="T49" fmla="*/ 1 h 206"/>
                  <a:gd name="T50" fmla="*/ 0 w 242"/>
                  <a:gd name="T51" fmla="*/ 1 h 206"/>
                  <a:gd name="T52" fmla="*/ 0 w 242"/>
                  <a:gd name="T53" fmla="*/ 1 h 206"/>
                  <a:gd name="T54" fmla="*/ 0 w 242"/>
                  <a:gd name="T55" fmla="*/ 1 h 206"/>
                  <a:gd name="T56" fmla="*/ 0 w 242"/>
                  <a:gd name="T57" fmla="*/ 1 h 206"/>
                  <a:gd name="T58" fmla="*/ 0 w 242"/>
                  <a:gd name="T59" fmla="*/ 1 h 206"/>
                  <a:gd name="T60" fmla="*/ 0 w 242"/>
                  <a:gd name="T61" fmla="*/ 1 h 206"/>
                  <a:gd name="T62" fmla="*/ 0 w 242"/>
                  <a:gd name="T63" fmla="*/ 1 h 206"/>
                  <a:gd name="T64" fmla="*/ 0 w 242"/>
                  <a:gd name="T65" fmla="*/ 1 h 206"/>
                  <a:gd name="T66" fmla="*/ 0 w 242"/>
                  <a:gd name="T67" fmla="*/ 1 h 206"/>
                  <a:gd name="T68" fmla="*/ 0 w 242"/>
                  <a:gd name="T69" fmla="*/ 1 h 206"/>
                  <a:gd name="T70" fmla="*/ 0 w 242"/>
                  <a:gd name="T71" fmla="*/ 1 h 206"/>
                  <a:gd name="T72" fmla="*/ 0 w 242"/>
                  <a:gd name="T73" fmla="*/ 0 h 206"/>
                  <a:gd name="T74" fmla="*/ 0 w 242"/>
                  <a:gd name="T75" fmla="*/ 1 h 206"/>
                  <a:gd name="T76" fmla="*/ 0 w 242"/>
                  <a:gd name="T77" fmla="*/ 1 h 206"/>
                  <a:gd name="T78" fmla="*/ 0 w 242"/>
                  <a:gd name="T79" fmla="*/ 1 h 206"/>
                  <a:gd name="T80" fmla="*/ 0 w 242"/>
                  <a:gd name="T81" fmla="*/ 1 h 206"/>
                  <a:gd name="T82" fmla="*/ 0 w 242"/>
                  <a:gd name="T83" fmla="*/ 1 h 206"/>
                  <a:gd name="T84" fmla="*/ 0 w 242"/>
                  <a:gd name="T85" fmla="*/ 1 h 206"/>
                  <a:gd name="T86" fmla="*/ 0 w 242"/>
                  <a:gd name="T87" fmla="*/ 1 h 206"/>
                  <a:gd name="T88" fmla="*/ 0 w 242"/>
                  <a:gd name="T89" fmla="*/ 1 h 206"/>
                  <a:gd name="T90" fmla="*/ 0 w 242"/>
                  <a:gd name="T91" fmla="*/ 1 h 206"/>
                  <a:gd name="T92" fmla="*/ 0 w 242"/>
                  <a:gd name="T93" fmla="*/ 1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2" h="206">
                    <a:moveTo>
                      <a:pt x="219" y="49"/>
                    </a:moveTo>
                    <a:lnTo>
                      <a:pt x="215" y="60"/>
                    </a:lnTo>
                    <a:lnTo>
                      <a:pt x="219" y="62"/>
                    </a:lnTo>
                    <a:lnTo>
                      <a:pt x="236" y="95"/>
                    </a:lnTo>
                    <a:lnTo>
                      <a:pt x="233" y="124"/>
                    </a:lnTo>
                    <a:lnTo>
                      <a:pt x="236" y="132"/>
                    </a:lnTo>
                    <a:lnTo>
                      <a:pt x="238" y="140"/>
                    </a:lnTo>
                    <a:lnTo>
                      <a:pt x="242" y="153"/>
                    </a:lnTo>
                    <a:lnTo>
                      <a:pt x="240" y="161"/>
                    </a:lnTo>
                    <a:lnTo>
                      <a:pt x="227" y="163"/>
                    </a:lnTo>
                    <a:lnTo>
                      <a:pt x="233" y="181"/>
                    </a:lnTo>
                    <a:lnTo>
                      <a:pt x="221" y="194"/>
                    </a:lnTo>
                    <a:lnTo>
                      <a:pt x="219" y="194"/>
                    </a:lnTo>
                    <a:lnTo>
                      <a:pt x="209" y="196"/>
                    </a:lnTo>
                    <a:lnTo>
                      <a:pt x="194" y="206"/>
                    </a:lnTo>
                    <a:lnTo>
                      <a:pt x="186" y="198"/>
                    </a:lnTo>
                    <a:lnTo>
                      <a:pt x="176" y="159"/>
                    </a:lnTo>
                    <a:lnTo>
                      <a:pt x="159" y="159"/>
                    </a:lnTo>
                    <a:lnTo>
                      <a:pt x="145" y="163"/>
                    </a:lnTo>
                    <a:lnTo>
                      <a:pt x="147" y="138"/>
                    </a:lnTo>
                    <a:lnTo>
                      <a:pt x="126" y="103"/>
                    </a:lnTo>
                    <a:lnTo>
                      <a:pt x="81" y="115"/>
                    </a:lnTo>
                    <a:lnTo>
                      <a:pt x="56" y="140"/>
                    </a:lnTo>
                    <a:lnTo>
                      <a:pt x="54" y="128"/>
                    </a:lnTo>
                    <a:lnTo>
                      <a:pt x="46" y="117"/>
                    </a:lnTo>
                    <a:lnTo>
                      <a:pt x="41" y="109"/>
                    </a:lnTo>
                    <a:lnTo>
                      <a:pt x="31" y="99"/>
                    </a:lnTo>
                    <a:lnTo>
                      <a:pt x="14" y="80"/>
                    </a:lnTo>
                    <a:lnTo>
                      <a:pt x="14" y="72"/>
                    </a:lnTo>
                    <a:lnTo>
                      <a:pt x="10" y="74"/>
                    </a:lnTo>
                    <a:lnTo>
                      <a:pt x="8" y="64"/>
                    </a:lnTo>
                    <a:lnTo>
                      <a:pt x="0" y="68"/>
                    </a:lnTo>
                    <a:lnTo>
                      <a:pt x="0" y="66"/>
                    </a:lnTo>
                    <a:lnTo>
                      <a:pt x="8" y="51"/>
                    </a:lnTo>
                    <a:lnTo>
                      <a:pt x="39" y="39"/>
                    </a:lnTo>
                    <a:lnTo>
                      <a:pt x="41" y="18"/>
                    </a:lnTo>
                    <a:lnTo>
                      <a:pt x="45" y="0"/>
                    </a:lnTo>
                    <a:lnTo>
                      <a:pt x="74" y="8"/>
                    </a:lnTo>
                    <a:lnTo>
                      <a:pt x="122" y="12"/>
                    </a:lnTo>
                    <a:lnTo>
                      <a:pt x="118" y="20"/>
                    </a:lnTo>
                    <a:lnTo>
                      <a:pt x="140" y="22"/>
                    </a:lnTo>
                    <a:lnTo>
                      <a:pt x="149" y="25"/>
                    </a:lnTo>
                    <a:lnTo>
                      <a:pt x="169" y="22"/>
                    </a:lnTo>
                    <a:lnTo>
                      <a:pt x="192" y="14"/>
                    </a:lnTo>
                    <a:lnTo>
                      <a:pt x="196" y="8"/>
                    </a:lnTo>
                    <a:lnTo>
                      <a:pt x="207" y="39"/>
                    </a:lnTo>
                    <a:lnTo>
                      <a:pt x="219" y="4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24" name="Freeform 342"/>
              <p:cNvSpPr>
                <a:spLocks/>
              </p:cNvSpPr>
              <p:nvPr/>
            </p:nvSpPr>
            <p:spPr bwMode="auto">
              <a:xfrm>
                <a:off x="2404" y="2204"/>
                <a:ext cx="48" cy="34"/>
              </a:xfrm>
              <a:custGeom>
                <a:avLst/>
                <a:gdLst>
                  <a:gd name="T0" fmla="*/ 0 w 101"/>
                  <a:gd name="T1" fmla="*/ 1 h 66"/>
                  <a:gd name="T2" fmla="*/ 0 w 101"/>
                  <a:gd name="T3" fmla="*/ 1 h 66"/>
                  <a:gd name="T4" fmla="*/ 0 w 101"/>
                  <a:gd name="T5" fmla="*/ 1 h 66"/>
                  <a:gd name="T6" fmla="*/ 0 w 101"/>
                  <a:gd name="T7" fmla="*/ 1 h 66"/>
                  <a:gd name="T8" fmla="*/ 0 w 101"/>
                  <a:gd name="T9" fmla="*/ 1 h 66"/>
                  <a:gd name="T10" fmla="*/ 0 w 101"/>
                  <a:gd name="T11" fmla="*/ 1 h 66"/>
                  <a:gd name="T12" fmla="*/ 0 w 101"/>
                  <a:gd name="T13" fmla="*/ 1 h 66"/>
                  <a:gd name="T14" fmla="*/ 0 w 101"/>
                  <a:gd name="T15" fmla="*/ 0 h 66"/>
                  <a:gd name="T16" fmla="*/ 0 w 101"/>
                  <a:gd name="T17" fmla="*/ 1 h 66"/>
                  <a:gd name="T18" fmla="*/ 0 w 101"/>
                  <a:gd name="T19" fmla="*/ 1 h 66"/>
                  <a:gd name="T20" fmla="*/ 0 w 101"/>
                  <a:gd name="T21" fmla="*/ 1 h 66"/>
                  <a:gd name="T22" fmla="*/ 0 w 101"/>
                  <a:gd name="T23" fmla="*/ 1 h 66"/>
                  <a:gd name="T24" fmla="*/ 0 w 101"/>
                  <a:gd name="T25" fmla="*/ 1 h 66"/>
                  <a:gd name="T26" fmla="*/ 0 w 101"/>
                  <a:gd name="T27" fmla="*/ 1 h 66"/>
                  <a:gd name="T28" fmla="*/ 0 w 101"/>
                  <a:gd name="T29" fmla="*/ 1 h 66"/>
                  <a:gd name="T30" fmla="*/ 0 w 101"/>
                  <a:gd name="T31" fmla="*/ 1 h 66"/>
                  <a:gd name="T32" fmla="*/ 0 w 101"/>
                  <a:gd name="T33" fmla="*/ 1 h 66"/>
                  <a:gd name="T34" fmla="*/ 0 w 101"/>
                  <a:gd name="T35" fmla="*/ 1 h 66"/>
                  <a:gd name="T36" fmla="*/ 0 w 101"/>
                  <a:gd name="T37" fmla="*/ 1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 h="66">
                    <a:moveTo>
                      <a:pt x="50" y="41"/>
                    </a:moveTo>
                    <a:lnTo>
                      <a:pt x="46" y="51"/>
                    </a:lnTo>
                    <a:lnTo>
                      <a:pt x="52" y="60"/>
                    </a:lnTo>
                    <a:lnTo>
                      <a:pt x="56" y="66"/>
                    </a:lnTo>
                    <a:lnTo>
                      <a:pt x="64" y="51"/>
                    </a:lnTo>
                    <a:lnTo>
                      <a:pt x="95" y="39"/>
                    </a:lnTo>
                    <a:lnTo>
                      <a:pt x="97" y="18"/>
                    </a:lnTo>
                    <a:lnTo>
                      <a:pt x="101" y="0"/>
                    </a:lnTo>
                    <a:lnTo>
                      <a:pt x="71" y="2"/>
                    </a:lnTo>
                    <a:lnTo>
                      <a:pt x="44" y="6"/>
                    </a:lnTo>
                    <a:lnTo>
                      <a:pt x="0" y="14"/>
                    </a:lnTo>
                    <a:lnTo>
                      <a:pt x="17" y="16"/>
                    </a:lnTo>
                    <a:lnTo>
                      <a:pt x="11" y="22"/>
                    </a:lnTo>
                    <a:lnTo>
                      <a:pt x="29" y="25"/>
                    </a:lnTo>
                    <a:lnTo>
                      <a:pt x="27" y="31"/>
                    </a:lnTo>
                    <a:lnTo>
                      <a:pt x="50" y="29"/>
                    </a:lnTo>
                    <a:lnTo>
                      <a:pt x="56" y="35"/>
                    </a:lnTo>
                    <a:lnTo>
                      <a:pt x="38" y="37"/>
                    </a:lnTo>
                    <a:lnTo>
                      <a:pt x="50" y="4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25" name="Freeform 343"/>
              <p:cNvSpPr>
                <a:spLocks/>
              </p:cNvSpPr>
              <p:nvPr/>
            </p:nvSpPr>
            <p:spPr bwMode="auto">
              <a:xfrm>
                <a:off x="2535" y="2242"/>
                <a:ext cx="94" cy="123"/>
              </a:xfrm>
              <a:custGeom>
                <a:avLst/>
                <a:gdLst>
                  <a:gd name="T0" fmla="*/ 0 w 200"/>
                  <a:gd name="T1" fmla="*/ 1 h 242"/>
                  <a:gd name="T2" fmla="*/ 0 w 200"/>
                  <a:gd name="T3" fmla="*/ 1 h 242"/>
                  <a:gd name="T4" fmla="*/ 0 w 200"/>
                  <a:gd name="T5" fmla="*/ 1 h 242"/>
                  <a:gd name="T6" fmla="*/ 0 w 200"/>
                  <a:gd name="T7" fmla="*/ 0 h 242"/>
                  <a:gd name="T8" fmla="*/ 0 w 200"/>
                  <a:gd name="T9" fmla="*/ 1 h 242"/>
                  <a:gd name="T10" fmla="*/ 0 w 200"/>
                  <a:gd name="T11" fmla="*/ 1 h 242"/>
                  <a:gd name="T12" fmla="*/ 0 w 200"/>
                  <a:gd name="T13" fmla="*/ 1 h 242"/>
                  <a:gd name="T14" fmla="*/ 0 w 200"/>
                  <a:gd name="T15" fmla="*/ 1 h 242"/>
                  <a:gd name="T16" fmla="*/ 0 w 200"/>
                  <a:gd name="T17" fmla="*/ 1 h 242"/>
                  <a:gd name="T18" fmla="*/ 0 w 200"/>
                  <a:gd name="T19" fmla="*/ 1 h 242"/>
                  <a:gd name="T20" fmla="*/ 0 w 200"/>
                  <a:gd name="T21" fmla="*/ 1 h 242"/>
                  <a:gd name="T22" fmla="*/ 0 w 200"/>
                  <a:gd name="T23" fmla="*/ 1 h 242"/>
                  <a:gd name="T24" fmla="*/ 0 w 200"/>
                  <a:gd name="T25" fmla="*/ 1 h 242"/>
                  <a:gd name="T26" fmla="*/ 0 w 200"/>
                  <a:gd name="T27" fmla="*/ 1 h 242"/>
                  <a:gd name="T28" fmla="*/ 0 w 200"/>
                  <a:gd name="T29" fmla="*/ 1 h 242"/>
                  <a:gd name="T30" fmla="*/ 0 w 200"/>
                  <a:gd name="T31" fmla="*/ 1 h 242"/>
                  <a:gd name="T32" fmla="*/ 0 w 200"/>
                  <a:gd name="T33" fmla="*/ 1 h 242"/>
                  <a:gd name="T34" fmla="*/ 0 w 200"/>
                  <a:gd name="T35" fmla="*/ 1 h 242"/>
                  <a:gd name="T36" fmla="*/ 0 w 200"/>
                  <a:gd name="T37" fmla="*/ 1 h 242"/>
                  <a:gd name="T38" fmla="*/ 0 w 200"/>
                  <a:gd name="T39" fmla="*/ 1 h 242"/>
                  <a:gd name="T40" fmla="*/ 0 w 200"/>
                  <a:gd name="T41" fmla="*/ 1 h 242"/>
                  <a:gd name="T42" fmla="*/ 0 w 200"/>
                  <a:gd name="T43" fmla="*/ 1 h 242"/>
                  <a:gd name="T44" fmla="*/ 0 w 200"/>
                  <a:gd name="T45" fmla="*/ 1 h 242"/>
                  <a:gd name="T46" fmla="*/ 0 w 200"/>
                  <a:gd name="T47" fmla="*/ 1 h 242"/>
                  <a:gd name="T48" fmla="*/ 0 w 200"/>
                  <a:gd name="T49" fmla="*/ 1 h 242"/>
                  <a:gd name="T50" fmla="*/ 0 w 200"/>
                  <a:gd name="T51" fmla="*/ 1 h 242"/>
                  <a:gd name="T52" fmla="*/ 0 w 200"/>
                  <a:gd name="T53" fmla="*/ 1 h 242"/>
                  <a:gd name="T54" fmla="*/ 0 w 200"/>
                  <a:gd name="T55" fmla="*/ 1 h 242"/>
                  <a:gd name="T56" fmla="*/ 0 w 200"/>
                  <a:gd name="T57" fmla="*/ 1 h 242"/>
                  <a:gd name="T58" fmla="*/ 0 w 200"/>
                  <a:gd name="T59" fmla="*/ 1 h 242"/>
                  <a:gd name="T60" fmla="*/ 0 w 200"/>
                  <a:gd name="T61" fmla="*/ 1 h 242"/>
                  <a:gd name="T62" fmla="*/ 0 w 200"/>
                  <a:gd name="T63" fmla="*/ 1 h 242"/>
                  <a:gd name="T64" fmla="*/ 0 w 200"/>
                  <a:gd name="T65" fmla="*/ 1 h 242"/>
                  <a:gd name="T66" fmla="*/ 0 w 200"/>
                  <a:gd name="T67" fmla="*/ 1 h 242"/>
                  <a:gd name="T68" fmla="*/ 0 w 200"/>
                  <a:gd name="T69" fmla="*/ 1 h 242"/>
                  <a:gd name="T70" fmla="*/ 0 w 200"/>
                  <a:gd name="T71" fmla="*/ 1 h 242"/>
                  <a:gd name="T72" fmla="*/ 0 w 200"/>
                  <a:gd name="T73" fmla="*/ 1 h 242"/>
                  <a:gd name="T74" fmla="*/ 0 w 200"/>
                  <a:gd name="T75" fmla="*/ 1 h 242"/>
                  <a:gd name="T76" fmla="*/ 0 w 200"/>
                  <a:gd name="T77" fmla="*/ 1 h 2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0" h="242">
                    <a:moveTo>
                      <a:pt x="112" y="15"/>
                    </a:moveTo>
                    <a:lnTo>
                      <a:pt x="99" y="10"/>
                    </a:lnTo>
                    <a:lnTo>
                      <a:pt x="76" y="13"/>
                    </a:lnTo>
                    <a:lnTo>
                      <a:pt x="72" y="0"/>
                    </a:lnTo>
                    <a:lnTo>
                      <a:pt x="60" y="10"/>
                    </a:lnTo>
                    <a:lnTo>
                      <a:pt x="45" y="17"/>
                    </a:lnTo>
                    <a:lnTo>
                      <a:pt x="25" y="13"/>
                    </a:lnTo>
                    <a:lnTo>
                      <a:pt x="17" y="19"/>
                    </a:lnTo>
                    <a:lnTo>
                      <a:pt x="14" y="48"/>
                    </a:lnTo>
                    <a:lnTo>
                      <a:pt x="17" y="56"/>
                    </a:lnTo>
                    <a:lnTo>
                      <a:pt x="19" y="64"/>
                    </a:lnTo>
                    <a:lnTo>
                      <a:pt x="23" y="77"/>
                    </a:lnTo>
                    <a:lnTo>
                      <a:pt x="21" y="85"/>
                    </a:lnTo>
                    <a:lnTo>
                      <a:pt x="8" y="87"/>
                    </a:lnTo>
                    <a:lnTo>
                      <a:pt x="14" y="105"/>
                    </a:lnTo>
                    <a:lnTo>
                      <a:pt x="2" y="118"/>
                    </a:lnTo>
                    <a:lnTo>
                      <a:pt x="0" y="118"/>
                    </a:lnTo>
                    <a:lnTo>
                      <a:pt x="0" y="153"/>
                    </a:lnTo>
                    <a:lnTo>
                      <a:pt x="0" y="161"/>
                    </a:lnTo>
                    <a:lnTo>
                      <a:pt x="21" y="180"/>
                    </a:lnTo>
                    <a:lnTo>
                      <a:pt x="35" y="196"/>
                    </a:lnTo>
                    <a:lnTo>
                      <a:pt x="31" y="242"/>
                    </a:lnTo>
                    <a:lnTo>
                      <a:pt x="74" y="227"/>
                    </a:lnTo>
                    <a:lnTo>
                      <a:pt x="114" y="211"/>
                    </a:lnTo>
                    <a:lnTo>
                      <a:pt x="107" y="211"/>
                    </a:lnTo>
                    <a:lnTo>
                      <a:pt x="149" y="207"/>
                    </a:lnTo>
                    <a:lnTo>
                      <a:pt x="126" y="209"/>
                    </a:lnTo>
                    <a:lnTo>
                      <a:pt x="153" y="207"/>
                    </a:lnTo>
                    <a:lnTo>
                      <a:pt x="174" y="207"/>
                    </a:lnTo>
                    <a:lnTo>
                      <a:pt x="178" y="213"/>
                    </a:lnTo>
                    <a:lnTo>
                      <a:pt x="190" y="205"/>
                    </a:lnTo>
                    <a:lnTo>
                      <a:pt x="182" y="176"/>
                    </a:lnTo>
                    <a:lnTo>
                      <a:pt x="174" y="147"/>
                    </a:lnTo>
                    <a:lnTo>
                      <a:pt x="188" y="122"/>
                    </a:lnTo>
                    <a:lnTo>
                      <a:pt x="200" y="95"/>
                    </a:lnTo>
                    <a:lnTo>
                      <a:pt x="194" y="46"/>
                    </a:lnTo>
                    <a:lnTo>
                      <a:pt x="163" y="29"/>
                    </a:lnTo>
                    <a:lnTo>
                      <a:pt x="132" y="39"/>
                    </a:lnTo>
                    <a:lnTo>
                      <a:pt x="112" y="1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26" name="Freeform 344"/>
              <p:cNvSpPr>
                <a:spLocks/>
              </p:cNvSpPr>
              <p:nvPr/>
            </p:nvSpPr>
            <p:spPr bwMode="auto">
              <a:xfrm>
                <a:off x="2458" y="2255"/>
                <a:ext cx="48" cy="60"/>
              </a:xfrm>
              <a:custGeom>
                <a:avLst/>
                <a:gdLst>
                  <a:gd name="T0" fmla="*/ 0 w 103"/>
                  <a:gd name="T1" fmla="*/ 1 h 116"/>
                  <a:gd name="T2" fmla="*/ 0 w 103"/>
                  <a:gd name="T3" fmla="*/ 1 h 116"/>
                  <a:gd name="T4" fmla="*/ 0 w 103"/>
                  <a:gd name="T5" fmla="*/ 1 h 116"/>
                  <a:gd name="T6" fmla="*/ 0 w 103"/>
                  <a:gd name="T7" fmla="*/ 1 h 116"/>
                  <a:gd name="T8" fmla="*/ 0 w 103"/>
                  <a:gd name="T9" fmla="*/ 1 h 116"/>
                  <a:gd name="T10" fmla="*/ 0 w 103"/>
                  <a:gd name="T11" fmla="*/ 1 h 116"/>
                  <a:gd name="T12" fmla="*/ 0 w 103"/>
                  <a:gd name="T13" fmla="*/ 1 h 116"/>
                  <a:gd name="T14" fmla="*/ 0 w 103"/>
                  <a:gd name="T15" fmla="*/ 1 h 116"/>
                  <a:gd name="T16" fmla="*/ 0 w 103"/>
                  <a:gd name="T17" fmla="*/ 1 h 116"/>
                  <a:gd name="T18" fmla="*/ 0 w 103"/>
                  <a:gd name="T19" fmla="*/ 1 h 116"/>
                  <a:gd name="T20" fmla="*/ 0 w 103"/>
                  <a:gd name="T21" fmla="*/ 1 h 116"/>
                  <a:gd name="T22" fmla="*/ 0 w 103"/>
                  <a:gd name="T23" fmla="*/ 1 h 116"/>
                  <a:gd name="T24" fmla="*/ 0 w 103"/>
                  <a:gd name="T25" fmla="*/ 1 h 116"/>
                  <a:gd name="T26" fmla="*/ 0 w 103"/>
                  <a:gd name="T27" fmla="*/ 0 h 116"/>
                  <a:gd name="T28" fmla="*/ 0 w 103"/>
                  <a:gd name="T29" fmla="*/ 1 h 116"/>
                  <a:gd name="T30" fmla="*/ 0 w 103"/>
                  <a:gd name="T31" fmla="*/ 1 h 116"/>
                  <a:gd name="T32" fmla="*/ 0 w 103"/>
                  <a:gd name="T33" fmla="*/ 1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3" h="116">
                    <a:moveTo>
                      <a:pt x="103" y="56"/>
                    </a:moveTo>
                    <a:lnTo>
                      <a:pt x="87" y="81"/>
                    </a:lnTo>
                    <a:lnTo>
                      <a:pt x="72" y="105"/>
                    </a:lnTo>
                    <a:lnTo>
                      <a:pt x="60" y="116"/>
                    </a:lnTo>
                    <a:lnTo>
                      <a:pt x="27" y="99"/>
                    </a:lnTo>
                    <a:lnTo>
                      <a:pt x="33" y="93"/>
                    </a:lnTo>
                    <a:lnTo>
                      <a:pt x="25" y="87"/>
                    </a:lnTo>
                    <a:lnTo>
                      <a:pt x="4" y="62"/>
                    </a:lnTo>
                    <a:lnTo>
                      <a:pt x="14" y="54"/>
                    </a:lnTo>
                    <a:lnTo>
                      <a:pt x="2" y="50"/>
                    </a:lnTo>
                    <a:lnTo>
                      <a:pt x="12" y="43"/>
                    </a:lnTo>
                    <a:lnTo>
                      <a:pt x="0" y="37"/>
                    </a:lnTo>
                    <a:lnTo>
                      <a:pt x="25" y="12"/>
                    </a:lnTo>
                    <a:lnTo>
                      <a:pt x="70" y="0"/>
                    </a:lnTo>
                    <a:lnTo>
                      <a:pt x="91" y="35"/>
                    </a:lnTo>
                    <a:lnTo>
                      <a:pt x="89" y="60"/>
                    </a:lnTo>
                    <a:lnTo>
                      <a:pt x="103" y="5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27" name="Freeform 345"/>
              <p:cNvSpPr>
                <a:spLocks/>
              </p:cNvSpPr>
              <p:nvPr/>
            </p:nvSpPr>
            <p:spPr bwMode="auto">
              <a:xfrm>
                <a:off x="2665" y="2233"/>
                <a:ext cx="29" cy="99"/>
              </a:xfrm>
              <a:custGeom>
                <a:avLst/>
                <a:gdLst>
                  <a:gd name="T0" fmla="*/ 0 w 60"/>
                  <a:gd name="T1" fmla="*/ 1 h 192"/>
                  <a:gd name="T2" fmla="*/ 0 w 60"/>
                  <a:gd name="T3" fmla="*/ 0 h 192"/>
                  <a:gd name="T4" fmla="*/ 0 w 60"/>
                  <a:gd name="T5" fmla="*/ 1 h 192"/>
                  <a:gd name="T6" fmla="*/ 0 w 60"/>
                  <a:gd name="T7" fmla="*/ 1 h 192"/>
                  <a:gd name="T8" fmla="*/ 0 w 60"/>
                  <a:gd name="T9" fmla="*/ 1 h 192"/>
                  <a:gd name="T10" fmla="*/ 0 w 60"/>
                  <a:gd name="T11" fmla="*/ 1 h 192"/>
                  <a:gd name="T12" fmla="*/ 0 w 60"/>
                  <a:gd name="T13" fmla="*/ 1 h 192"/>
                  <a:gd name="T14" fmla="*/ 0 w 60"/>
                  <a:gd name="T15" fmla="*/ 1 h 192"/>
                  <a:gd name="T16" fmla="*/ 0 w 60"/>
                  <a:gd name="T17" fmla="*/ 1 h 192"/>
                  <a:gd name="T18" fmla="*/ 0 w 60"/>
                  <a:gd name="T19" fmla="*/ 1 h 192"/>
                  <a:gd name="T20" fmla="*/ 0 w 60"/>
                  <a:gd name="T21" fmla="*/ 1 h 192"/>
                  <a:gd name="T22" fmla="*/ 0 w 60"/>
                  <a:gd name="T23" fmla="*/ 1 h 192"/>
                  <a:gd name="T24" fmla="*/ 0 w 60"/>
                  <a:gd name="T25" fmla="*/ 1 h 192"/>
                  <a:gd name="T26" fmla="*/ 0 w 60"/>
                  <a:gd name="T27" fmla="*/ 1 h 192"/>
                  <a:gd name="T28" fmla="*/ 0 w 60"/>
                  <a:gd name="T29" fmla="*/ 1 h 192"/>
                  <a:gd name="T30" fmla="*/ 0 w 60"/>
                  <a:gd name="T31" fmla="*/ 1 h 192"/>
                  <a:gd name="T32" fmla="*/ 0 w 60"/>
                  <a:gd name="T33" fmla="*/ 1 h 192"/>
                  <a:gd name="T34" fmla="*/ 0 w 60"/>
                  <a:gd name="T35" fmla="*/ 1 h 192"/>
                  <a:gd name="T36" fmla="*/ 0 w 60"/>
                  <a:gd name="T37" fmla="*/ 1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92">
                    <a:moveTo>
                      <a:pt x="27" y="6"/>
                    </a:moveTo>
                    <a:lnTo>
                      <a:pt x="0" y="0"/>
                    </a:lnTo>
                    <a:lnTo>
                      <a:pt x="6" y="14"/>
                    </a:lnTo>
                    <a:lnTo>
                      <a:pt x="20" y="47"/>
                    </a:lnTo>
                    <a:lnTo>
                      <a:pt x="18" y="64"/>
                    </a:lnTo>
                    <a:lnTo>
                      <a:pt x="22" y="90"/>
                    </a:lnTo>
                    <a:lnTo>
                      <a:pt x="25" y="115"/>
                    </a:lnTo>
                    <a:lnTo>
                      <a:pt x="27" y="144"/>
                    </a:lnTo>
                    <a:lnTo>
                      <a:pt x="29" y="175"/>
                    </a:lnTo>
                    <a:lnTo>
                      <a:pt x="47" y="192"/>
                    </a:lnTo>
                    <a:lnTo>
                      <a:pt x="60" y="188"/>
                    </a:lnTo>
                    <a:lnTo>
                      <a:pt x="60" y="159"/>
                    </a:lnTo>
                    <a:lnTo>
                      <a:pt x="58" y="132"/>
                    </a:lnTo>
                    <a:lnTo>
                      <a:pt x="56" y="103"/>
                    </a:lnTo>
                    <a:lnTo>
                      <a:pt x="56" y="74"/>
                    </a:lnTo>
                    <a:lnTo>
                      <a:pt x="51" y="45"/>
                    </a:lnTo>
                    <a:lnTo>
                      <a:pt x="33" y="22"/>
                    </a:lnTo>
                    <a:lnTo>
                      <a:pt x="37" y="6"/>
                    </a:lnTo>
                    <a:lnTo>
                      <a:pt x="27"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28" name="Freeform 346"/>
              <p:cNvSpPr>
                <a:spLocks/>
              </p:cNvSpPr>
              <p:nvPr/>
            </p:nvSpPr>
            <p:spPr bwMode="auto">
              <a:xfrm>
                <a:off x="2535" y="1732"/>
                <a:ext cx="318" cy="346"/>
              </a:xfrm>
              <a:custGeom>
                <a:avLst/>
                <a:gdLst>
                  <a:gd name="T0" fmla="*/ 0 w 675"/>
                  <a:gd name="T1" fmla="*/ 180 h 677"/>
                  <a:gd name="T2" fmla="*/ 15 w 675"/>
                  <a:gd name="T3" fmla="*/ 199 h 677"/>
                  <a:gd name="T4" fmla="*/ 44 w 675"/>
                  <a:gd name="T5" fmla="*/ 221 h 677"/>
                  <a:gd name="T6" fmla="*/ 70 w 675"/>
                  <a:gd name="T7" fmla="*/ 242 h 677"/>
                  <a:gd name="T8" fmla="*/ 93 w 675"/>
                  <a:gd name="T9" fmla="*/ 261 h 677"/>
                  <a:gd name="T10" fmla="*/ 116 w 675"/>
                  <a:gd name="T11" fmla="*/ 280 h 677"/>
                  <a:gd name="T12" fmla="*/ 139 w 675"/>
                  <a:gd name="T13" fmla="*/ 298 h 677"/>
                  <a:gd name="T14" fmla="*/ 151 w 675"/>
                  <a:gd name="T15" fmla="*/ 314 h 677"/>
                  <a:gd name="T16" fmla="*/ 181 w 675"/>
                  <a:gd name="T17" fmla="*/ 331 h 677"/>
                  <a:gd name="T18" fmla="*/ 198 w 675"/>
                  <a:gd name="T19" fmla="*/ 346 h 677"/>
                  <a:gd name="T20" fmla="*/ 223 w 675"/>
                  <a:gd name="T21" fmla="*/ 340 h 677"/>
                  <a:gd name="T22" fmla="*/ 248 w 675"/>
                  <a:gd name="T23" fmla="*/ 313 h 677"/>
                  <a:gd name="T24" fmla="*/ 283 w 675"/>
                  <a:gd name="T25" fmla="*/ 288 h 677"/>
                  <a:gd name="T26" fmla="*/ 318 w 675"/>
                  <a:gd name="T27" fmla="*/ 261 h 677"/>
                  <a:gd name="T28" fmla="*/ 293 w 675"/>
                  <a:gd name="T29" fmla="*/ 242 h 677"/>
                  <a:gd name="T30" fmla="*/ 277 w 675"/>
                  <a:gd name="T31" fmla="*/ 210 h 677"/>
                  <a:gd name="T32" fmla="*/ 283 w 675"/>
                  <a:gd name="T33" fmla="*/ 180 h 677"/>
                  <a:gd name="T34" fmla="*/ 276 w 675"/>
                  <a:gd name="T35" fmla="*/ 136 h 677"/>
                  <a:gd name="T36" fmla="*/ 273 w 675"/>
                  <a:gd name="T37" fmla="*/ 112 h 677"/>
                  <a:gd name="T38" fmla="*/ 258 w 675"/>
                  <a:gd name="T39" fmla="*/ 80 h 677"/>
                  <a:gd name="T40" fmla="*/ 252 w 675"/>
                  <a:gd name="T41" fmla="*/ 47 h 677"/>
                  <a:gd name="T42" fmla="*/ 257 w 675"/>
                  <a:gd name="T43" fmla="*/ 6 h 677"/>
                  <a:gd name="T44" fmla="*/ 237 w 675"/>
                  <a:gd name="T45" fmla="*/ 0 h 677"/>
                  <a:gd name="T46" fmla="*/ 208 w 675"/>
                  <a:gd name="T47" fmla="*/ 3 h 677"/>
                  <a:gd name="T48" fmla="*/ 174 w 675"/>
                  <a:gd name="T49" fmla="*/ 4 h 677"/>
                  <a:gd name="T50" fmla="*/ 136 w 675"/>
                  <a:gd name="T51" fmla="*/ 16 h 677"/>
                  <a:gd name="T52" fmla="*/ 113 w 675"/>
                  <a:gd name="T53" fmla="*/ 29 h 677"/>
                  <a:gd name="T54" fmla="*/ 103 w 675"/>
                  <a:gd name="T55" fmla="*/ 41 h 677"/>
                  <a:gd name="T56" fmla="*/ 108 w 675"/>
                  <a:gd name="T57" fmla="*/ 70 h 677"/>
                  <a:gd name="T58" fmla="*/ 113 w 675"/>
                  <a:gd name="T59" fmla="*/ 93 h 677"/>
                  <a:gd name="T60" fmla="*/ 77 w 675"/>
                  <a:gd name="T61" fmla="*/ 101 h 677"/>
                  <a:gd name="T62" fmla="*/ 65 w 675"/>
                  <a:gd name="T63" fmla="*/ 122 h 677"/>
                  <a:gd name="T64" fmla="*/ 42 w 675"/>
                  <a:gd name="T65" fmla="*/ 136 h 677"/>
                  <a:gd name="T66" fmla="*/ 16 w 675"/>
                  <a:gd name="T67" fmla="*/ 150 h 6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75" h="677">
                    <a:moveTo>
                      <a:pt x="8" y="309"/>
                    </a:moveTo>
                    <a:lnTo>
                      <a:pt x="0" y="353"/>
                    </a:lnTo>
                    <a:lnTo>
                      <a:pt x="0" y="367"/>
                    </a:lnTo>
                    <a:lnTo>
                      <a:pt x="31" y="390"/>
                    </a:lnTo>
                    <a:lnTo>
                      <a:pt x="62" y="411"/>
                    </a:lnTo>
                    <a:lnTo>
                      <a:pt x="93" y="433"/>
                    </a:lnTo>
                    <a:lnTo>
                      <a:pt x="124" y="454"/>
                    </a:lnTo>
                    <a:lnTo>
                      <a:pt x="149" y="473"/>
                    </a:lnTo>
                    <a:lnTo>
                      <a:pt x="172" y="491"/>
                    </a:lnTo>
                    <a:lnTo>
                      <a:pt x="198" y="510"/>
                    </a:lnTo>
                    <a:lnTo>
                      <a:pt x="221" y="530"/>
                    </a:lnTo>
                    <a:lnTo>
                      <a:pt x="246" y="547"/>
                    </a:lnTo>
                    <a:lnTo>
                      <a:pt x="269" y="566"/>
                    </a:lnTo>
                    <a:lnTo>
                      <a:pt x="295" y="584"/>
                    </a:lnTo>
                    <a:lnTo>
                      <a:pt x="320" y="603"/>
                    </a:lnTo>
                    <a:lnTo>
                      <a:pt x="320" y="615"/>
                    </a:lnTo>
                    <a:lnTo>
                      <a:pt x="335" y="629"/>
                    </a:lnTo>
                    <a:lnTo>
                      <a:pt x="384" y="648"/>
                    </a:lnTo>
                    <a:lnTo>
                      <a:pt x="384" y="677"/>
                    </a:lnTo>
                    <a:lnTo>
                      <a:pt x="421" y="677"/>
                    </a:lnTo>
                    <a:lnTo>
                      <a:pt x="448" y="671"/>
                    </a:lnTo>
                    <a:lnTo>
                      <a:pt x="473" y="665"/>
                    </a:lnTo>
                    <a:lnTo>
                      <a:pt x="500" y="638"/>
                    </a:lnTo>
                    <a:lnTo>
                      <a:pt x="527" y="613"/>
                    </a:lnTo>
                    <a:lnTo>
                      <a:pt x="564" y="588"/>
                    </a:lnTo>
                    <a:lnTo>
                      <a:pt x="601" y="563"/>
                    </a:lnTo>
                    <a:lnTo>
                      <a:pt x="638" y="535"/>
                    </a:lnTo>
                    <a:lnTo>
                      <a:pt x="675" y="510"/>
                    </a:lnTo>
                    <a:lnTo>
                      <a:pt x="659" y="481"/>
                    </a:lnTo>
                    <a:lnTo>
                      <a:pt x="622" y="473"/>
                    </a:lnTo>
                    <a:lnTo>
                      <a:pt x="609" y="442"/>
                    </a:lnTo>
                    <a:lnTo>
                      <a:pt x="587" y="411"/>
                    </a:lnTo>
                    <a:lnTo>
                      <a:pt x="603" y="398"/>
                    </a:lnTo>
                    <a:lnTo>
                      <a:pt x="601" y="353"/>
                    </a:lnTo>
                    <a:lnTo>
                      <a:pt x="601" y="311"/>
                    </a:lnTo>
                    <a:lnTo>
                      <a:pt x="585" y="266"/>
                    </a:lnTo>
                    <a:lnTo>
                      <a:pt x="589" y="256"/>
                    </a:lnTo>
                    <a:lnTo>
                      <a:pt x="580" y="219"/>
                    </a:lnTo>
                    <a:lnTo>
                      <a:pt x="572" y="185"/>
                    </a:lnTo>
                    <a:lnTo>
                      <a:pt x="547" y="157"/>
                    </a:lnTo>
                    <a:lnTo>
                      <a:pt x="519" y="121"/>
                    </a:lnTo>
                    <a:lnTo>
                      <a:pt x="535" y="91"/>
                    </a:lnTo>
                    <a:lnTo>
                      <a:pt x="549" y="64"/>
                    </a:lnTo>
                    <a:lnTo>
                      <a:pt x="545" y="12"/>
                    </a:lnTo>
                    <a:lnTo>
                      <a:pt x="552" y="2"/>
                    </a:lnTo>
                    <a:lnTo>
                      <a:pt x="504" y="0"/>
                    </a:lnTo>
                    <a:lnTo>
                      <a:pt x="477" y="0"/>
                    </a:lnTo>
                    <a:lnTo>
                      <a:pt x="442" y="6"/>
                    </a:lnTo>
                    <a:lnTo>
                      <a:pt x="405" y="8"/>
                    </a:lnTo>
                    <a:lnTo>
                      <a:pt x="370" y="8"/>
                    </a:lnTo>
                    <a:lnTo>
                      <a:pt x="329" y="20"/>
                    </a:lnTo>
                    <a:lnTo>
                      <a:pt x="289" y="31"/>
                    </a:lnTo>
                    <a:lnTo>
                      <a:pt x="271" y="41"/>
                    </a:lnTo>
                    <a:lnTo>
                      <a:pt x="240" y="57"/>
                    </a:lnTo>
                    <a:lnTo>
                      <a:pt x="211" y="70"/>
                    </a:lnTo>
                    <a:lnTo>
                      <a:pt x="219" y="80"/>
                    </a:lnTo>
                    <a:lnTo>
                      <a:pt x="223" y="107"/>
                    </a:lnTo>
                    <a:lnTo>
                      <a:pt x="229" y="136"/>
                    </a:lnTo>
                    <a:lnTo>
                      <a:pt x="248" y="169"/>
                    </a:lnTo>
                    <a:lnTo>
                      <a:pt x="240" y="181"/>
                    </a:lnTo>
                    <a:lnTo>
                      <a:pt x="205" y="183"/>
                    </a:lnTo>
                    <a:lnTo>
                      <a:pt x="163" y="198"/>
                    </a:lnTo>
                    <a:lnTo>
                      <a:pt x="163" y="221"/>
                    </a:lnTo>
                    <a:lnTo>
                      <a:pt x="139" y="239"/>
                    </a:lnTo>
                    <a:lnTo>
                      <a:pt x="116" y="254"/>
                    </a:lnTo>
                    <a:lnTo>
                      <a:pt x="89" y="266"/>
                    </a:lnTo>
                    <a:lnTo>
                      <a:pt x="60" y="280"/>
                    </a:lnTo>
                    <a:lnTo>
                      <a:pt x="33" y="293"/>
                    </a:lnTo>
                    <a:lnTo>
                      <a:pt x="8" y="309"/>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729" name="Freeform 347"/>
              <p:cNvSpPr>
                <a:spLocks/>
              </p:cNvSpPr>
              <p:nvPr/>
            </p:nvSpPr>
            <p:spPr bwMode="auto">
              <a:xfrm>
                <a:off x="2450" y="1889"/>
                <a:ext cx="9" cy="10"/>
              </a:xfrm>
              <a:custGeom>
                <a:avLst/>
                <a:gdLst>
                  <a:gd name="T0" fmla="*/ 1 w 17"/>
                  <a:gd name="T1" fmla="*/ 0 h 21"/>
                  <a:gd name="T2" fmla="*/ 1 w 17"/>
                  <a:gd name="T3" fmla="*/ 0 h 21"/>
                  <a:gd name="T4" fmla="*/ 0 w 17"/>
                  <a:gd name="T5" fmla="*/ 0 h 21"/>
                  <a:gd name="T6" fmla="*/ 1 w 17"/>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1">
                    <a:moveTo>
                      <a:pt x="17" y="0"/>
                    </a:moveTo>
                    <a:lnTo>
                      <a:pt x="15" y="15"/>
                    </a:lnTo>
                    <a:lnTo>
                      <a:pt x="0" y="21"/>
                    </a:lnTo>
                    <a:lnTo>
                      <a:pt x="17"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30" name="Freeform 348"/>
              <p:cNvSpPr>
                <a:spLocks/>
              </p:cNvSpPr>
              <p:nvPr/>
            </p:nvSpPr>
            <p:spPr bwMode="auto">
              <a:xfrm>
                <a:off x="2413" y="1897"/>
                <a:ext cx="6" cy="7"/>
              </a:xfrm>
              <a:custGeom>
                <a:avLst/>
                <a:gdLst>
                  <a:gd name="T0" fmla="*/ 0 w 18"/>
                  <a:gd name="T1" fmla="*/ 0 h 16"/>
                  <a:gd name="T2" fmla="*/ 0 w 18"/>
                  <a:gd name="T3" fmla="*/ 0 h 16"/>
                  <a:gd name="T4" fmla="*/ 0 w 18"/>
                  <a:gd name="T5" fmla="*/ 0 h 16"/>
                  <a:gd name="T6" fmla="*/ 0 w 18"/>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6">
                    <a:moveTo>
                      <a:pt x="18" y="0"/>
                    </a:moveTo>
                    <a:lnTo>
                      <a:pt x="0" y="16"/>
                    </a:lnTo>
                    <a:lnTo>
                      <a:pt x="0" y="4"/>
                    </a:lnTo>
                    <a:lnTo>
                      <a:pt x="18"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31" name="Freeform 349"/>
              <p:cNvSpPr>
                <a:spLocks/>
              </p:cNvSpPr>
              <p:nvPr/>
            </p:nvSpPr>
            <p:spPr bwMode="auto">
              <a:xfrm>
                <a:off x="2426" y="1905"/>
                <a:ext cx="7" cy="3"/>
              </a:xfrm>
              <a:custGeom>
                <a:avLst/>
                <a:gdLst>
                  <a:gd name="T0" fmla="*/ 1 w 14"/>
                  <a:gd name="T1" fmla="*/ 0 h 7"/>
                  <a:gd name="T2" fmla="*/ 1 w 14"/>
                  <a:gd name="T3" fmla="*/ 0 h 7"/>
                  <a:gd name="T4" fmla="*/ 0 w 14"/>
                  <a:gd name="T5" fmla="*/ 0 h 7"/>
                  <a:gd name="T6" fmla="*/ 1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2" y="7"/>
                    </a:lnTo>
                    <a:lnTo>
                      <a:pt x="0" y="0"/>
                    </a:lnTo>
                    <a:lnTo>
                      <a:pt x="1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32" name="Freeform 350"/>
              <p:cNvSpPr>
                <a:spLocks/>
              </p:cNvSpPr>
              <p:nvPr/>
            </p:nvSpPr>
            <p:spPr bwMode="auto">
              <a:xfrm>
                <a:off x="2459" y="1882"/>
                <a:ext cx="7" cy="1"/>
              </a:xfrm>
              <a:custGeom>
                <a:avLst/>
                <a:gdLst>
                  <a:gd name="T0" fmla="*/ 1 w 12"/>
                  <a:gd name="T1" fmla="*/ 0 h 4"/>
                  <a:gd name="T2" fmla="*/ 1 w 12"/>
                  <a:gd name="T3" fmla="*/ 0 h 4"/>
                  <a:gd name="T4" fmla="*/ 0 w 12"/>
                  <a:gd name="T5" fmla="*/ 0 h 4"/>
                  <a:gd name="T6" fmla="*/ 1 w 1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
                    <a:moveTo>
                      <a:pt x="8" y="4"/>
                    </a:moveTo>
                    <a:lnTo>
                      <a:pt x="12" y="0"/>
                    </a:lnTo>
                    <a:lnTo>
                      <a:pt x="0" y="4"/>
                    </a:lnTo>
                    <a:lnTo>
                      <a:pt x="8"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33" name="Freeform 351"/>
              <p:cNvSpPr>
                <a:spLocks/>
              </p:cNvSpPr>
              <p:nvPr/>
            </p:nvSpPr>
            <p:spPr bwMode="auto">
              <a:xfrm>
                <a:off x="2289" y="2126"/>
                <a:ext cx="4" cy="2"/>
              </a:xfrm>
              <a:custGeom>
                <a:avLst/>
                <a:gdLst>
                  <a:gd name="T0" fmla="*/ 1 w 7"/>
                  <a:gd name="T1" fmla="*/ 1 h 4"/>
                  <a:gd name="T2" fmla="*/ 1 w 7"/>
                  <a:gd name="T3" fmla="*/ 1 h 4"/>
                  <a:gd name="T4" fmla="*/ 0 w 7"/>
                  <a:gd name="T5" fmla="*/ 0 h 4"/>
                  <a:gd name="T6" fmla="*/ 1 w 7"/>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4">
                    <a:moveTo>
                      <a:pt x="7" y="4"/>
                    </a:moveTo>
                    <a:lnTo>
                      <a:pt x="1" y="2"/>
                    </a:lnTo>
                    <a:lnTo>
                      <a:pt x="0" y="0"/>
                    </a:lnTo>
                    <a:lnTo>
                      <a:pt x="7"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34" name="Freeform 352"/>
              <p:cNvSpPr>
                <a:spLocks/>
              </p:cNvSpPr>
              <p:nvPr/>
            </p:nvSpPr>
            <p:spPr bwMode="auto">
              <a:xfrm>
                <a:off x="2588" y="1746"/>
                <a:ext cx="0" cy="1"/>
              </a:xfrm>
              <a:custGeom>
                <a:avLst/>
                <a:gdLst>
                  <a:gd name="T0" fmla="*/ 1 w 2"/>
                  <a:gd name="T1" fmla="*/ 1 h 2"/>
                  <a:gd name="T2" fmla="*/ 1 w 2"/>
                  <a:gd name="T3" fmla="*/ 0 h 2"/>
                  <a:gd name="T4" fmla="*/ 0 w 2"/>
                  <a:gd name="T5" fmla="*/ 0 h 2"/>
                  <a:gd name="T6" fmla="*/ 1 w 2"/>
                  <a:gd name="T7" fmla="*/ 0 h 2"/>
                  <a:gd name="T8" fmla="*/ 1 w 2"/>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2"/>
                    </a:moveTo>
                    <a:lnTo>
                      <a:pt x="2" y="0"/>
                    </a:lnTo>
                    <a:lnTo>
                      <a:pt x="0" y="0"/>
                    </a:lnTo>
                    <a:lnTo>
                      <a:pt x="2" y="0"/>
                    </a:lnTo>
                    <a:lnTo>
                      <a:pt x="2"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35" name="Freeform 353"/>
              <p:cNvSpPr>
                <a:spLocks/>
              </p:cNvSpPr>
              <p:nvPr/>
            </p:nvSpPr>
            <p:spPr bwMode="auto">
              <a:xfrm>
                <a:off x="2811" y="1805"/>
                <a:ext cx="247" cy="265"/>
              </a:xfrm>
              <a:custGeom>
                <a:avLst/>
                <a:gdLst>
                  <a:gd name="T0" fmla="*/ 0 w 522"/>
                  <a:gd name="T1" fmla="*/ 1 h 519"/>
                  <a:gd name="T2" fmla="*/ 0 w 522"/>
                  <a:gd name="T3" fmla="*/ 1 h 519"/>
                  <a:gd name="T4" fmla="*/ 0 w 522"/>
                  <a:gd name="T5" fmla="*/ 1 h 519"/>
                  <a:gd name="T6" fmla="*/ 0 w 522"/>
                  <a:gd name="T7" fmla="*/ 1 h 519"/>
                  <a:gd name="T8" fmla="*/ 0 w 522"/>
                  <a:gd name="T9" fmla="*/ 1 h 519"/>
                  <a:gd name="T10" fmla="*/ 0 w 522"/>
                  <a:gd name="T11" fmla="*/ 1 h 519"/>
                  <a:gd name="T12" fmla="*/ 0 w 522"/>
                  <a:gd name="T13" fmla="*/ 1 h 519"/>
                  <a:gd name="T14" fmla="*/ 0 w 522"/>
                  <a:gd name="T15" fmla="*/ 1 h 519"/>
                  <a:gd name="T16" fmla="*/ 0 w 522"/>
                  <a:gd name="T17" fmla="*/ 1 h 519"/>
                  <a:gd name="T18" fmla="*/ 0 w 522"/>
                  <a:gd name="T19" fmla="*/ 1 h 519"/>
                  <a:gd name="T20" fmla="*/ 0 w 522"/>
                  <a:gd name="T21" fmla="*/ 1 h 519"/>
                  <a:gd name="T22" fmla="*/ 0 w 522"/>
                  <a:gd name="T23" fmla="*/ 1 h 519"/>
                  <a:gd name="T24" fmla="*/ 0 w 522"/>
                  <a:gd name="T25" fmla="*/ 1 h 519"/>
                  <a:gd name="T26" fmla="*/ 0 w 522"/>
                  <a:gd name="T27" fmla="*/ 1 h 519"/>
                  <a:gd name="T28" fmla="*/ 0 w 522"/>
                  <a:gd name="T29" fmla="*/ 1 h 519"/>
                  <a:gd name="T30" fmla="*/ 0 w 522"/>
                  <a:gd name="T31" fmla="*/ 1 h 519"/>
                  <a:gd name="T32" fmla="*/ 0 w 522"/>
                  <a:gd name="T33" fmla="*/ 1 h 519"/>
                  <a:gd name="T34" fmla="*/ 0 w 522"/>
                  <a:gd name="T35" fmla="*/ 1 h 519"/>
                  <a:gd name="T36" fmla="*/ 0 w 522"/>
                  <a:gd name="T37" fmla="*/ 1 h 519"/>
                  <a:gd name="T38" fmla="*/ 0 w 522"/>
                  <a:gd name="T39" fmla="*/ 1 h 519"/>
                  <a:gd name="T40" fmla="*/ 0 w 522"/>
                  <a:gd name="T41" fmla="*/ 1 h 519"/>
                  <a:gd name="T42" fmla="*/ 0 w 522"/>
                  <a:gd name="T43" fmla="*/ 1 h 519"/>
                  <a:gd name="T44" fmla="*/ 0 w 522"/>
                  <a:gd name="T45" fmla="*/ 1 h 519"/>
                  <a:gd name="T46" fmla="*/ 0 w 522"/>
                  <a:gd name="T47" fmla="*/ 1 h 519"/>
                  <a:gd name="T48" fmla="*/ 0 w 522"/>
                  <a:gd name="T49" fmla="*/ 1 h 519"/>
                  <a:gd name="T50" fmla="*/ 0 w 522"/>
                  <a:gd name="T51" fmla="*/ 1 h 519"/>
                  <a:gd name="T52" fmla="*/ 0 w 522"/>
                  <a:gd name="T53" fmla="*/ 1 h 519"/>
                  <a:gd name="T54" fmla="*/ 0 w 522"/>
                  <a:gd name="T55" fmla="*/ 1 h 519"/>
                  <a:gd name="T56" fmla="*/ 0 w 522"/>
                  <a:gd name="T57" fmla="*/ 1 h 519"/>
                  <a:gd name="T58" fmla="*/ 0 w 522"/>
                  <a:gd name="T59" fmla="*/ 1 h 519"/>
                  <a:gd name="T60" fmla="*/ 0 w 522"/>
                  <a:gd name="T61" fmla="*/ 0 h 519"/>
                  <a:gd name="T62" fmla="*/ 0 w 522"/>
                  <a:gd name="T63" fmla="*/ 1 h 519"/>
                  <a:gd name="T64" fmla="*/ 0 w 522"/>
                  <a:gd name="T65" fmla="*/ 1 h 519"/>
                  <a:gd name="T66" fmla="*/ 0 w 522"/>
                  <a:gd name="T67" fmla="*/ 1 h 519"/>
                  <a:gd name="T68" fmla="*/ 0 w 522"/>
                  <a:gd name="T69" fmla="*/ 1 h 519"/>
                  <a:gd name="T70" fmla="*/ 0 w 522"/>
                  <a:gd name="T71" fmla="*/ 1 h 519"/>
                  <a:gd name="T72" fmla="*/ 0 w 522"/>
                  <a:gd name="T73" fmla="*/ 1 h 519"/>
                  <a:gd name="T74" fmla="*/ 0 w 522"/>
                  <a:gd name="T75" fmla="*/ 1 h 519"/>
                  <a:gd name="T76" fmla="*/ 0 w 522"/>
                  <a:gd name="T77" fmla="*/ 1 h 519"/>
                  <a:gd name="T78" fmla="*/ 0 w 522"/>
                  <a:gd name="T79" fmla="*/ 1 h 519"/>
                  <a:gd name="T80" fmla="*/ 0 w 522"/>
                  <a:gd name="T81" fmla="*/ 1 h 519"/>
                  <a:gd name="T82" fmla="*/ 0 w 522"/>
                  <a:gd name="T83" fmla="*/ 1 h 519"/>
                  <a:gd name="T84" fmla="*/ 0 w 522"/>
                  <a:gd name="T85" fmla="*/ 1 h 519"/>
                  <a:gd name="T86" fmla="*/ 0 w 522"/>
                  <a:gd name="T87" fmla="*/ 1 h 519"/>
                  <a:gd name="T88" fmla="*/ 0 w 522"/>
                  <a:gd name="T89" fmla="*/ 1 h 519"/>
                  <a:gd name="T90" fmla="*/ 0 w 522"/>
                  <a:gd name="T91" fmla="*/ 1 h 519"/>
                  <a:gd name="T92" fmla="*/ 0 w 522"/>
                  <a:gd name="T93" fmla="*/ 1 h 519"/>
                  <a:gd name="T94" fmla="*/ 0 w 522"/>
                  <a:gd name="T95" fmla="*/ 1 h 519"/>
                  <a:gd name="T96" fmla="*/ 0 w 522"/>
                  <a:gd name="T97" fmla="*/ 1 h 519"/>
                  <a:gd name="T98" fmla="*/ 0 w 522"/>
                  <a:gd name="T99" fmla="*/ 1 h 519"/>
                  <a:gd name="T100" fmla="*/ 0 w 522"/>
                  <a:gd name="T101" fmla="*/ 1 h 519"/>
                  <a:gd name="T102" fmla="*/ 0 w 522"/>
                  <a:gd name="T103" fmla="*/ 1 h 519"/>
                  <a:gd name="T104" fmla="*/ 0 w 522"/>
                  <a:gd name="T105" fmla="*/ 1 h 519"/>
                  <a:gd name="T106" fmla="*/ 0 w 522"/>
                  <a:gd name="T107" fmla="*/ 1 h 519"/>
                  <a:gd name="T108" fmla="*/ 0 w 522"/>
                  <a:gd name="T109" fmla="*/ 1 h 519"/>
                  <a:gd name="T110" fmla="*/ 0 w 522"/>
                  <a:gd name="T111" fmla="*/ 1 h 519"/>
                  <a:gd name="T112" fmla="*/ 0 w 522"/>
                  <a:gd name="T113" fmla="*/ 1 h 5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22" h="519">
                    <a:moveTo>
                      <a:pt x="489" y="519"/>
                    </a:moveTo>
                    <a:lnTo>
                      <a:pt x="489" y="500"/>
                    </a:lnTo>
                    <a:lnTo>
                      <a:pt x="522" y="500"/>
                    </a:lnTo>
                    <a:lnTo>
                      <a:pt x="520" y="463"/>
                    </a:lnTo>
                    <a:lnTo>
                      <a:pt x="518" y="424"/>
                    </a:lnTo>
                    <a:lnTo>
                      <a:pt x="516" y="390"/>
                    </a:lnTo>
                    <a:lnTo>
                      <a:pt x="514" y="353"/>
                    </a:lnTo>
                    <a:lnTo>
                      <a:pt x="512" y="318"/>
                    </a:lnTo>
                    <a:lnTo>
                      <a:pt x="510" y="283"/>
                    </a:lnTo>
                    <a:lnTo>
                      <a:pt x="508" y="246"/>
                    </a:lnTo>
                    <a:lnTo>
                      <a:pt x="504" y="211"/>
                    </a:lnTo>
                    <a:lnTo>
                      <a:pt x="502" y="174"/>
                    </a:lnTo>
                    <a:lnTo>
                      <a:pt x="500" y="139"/>
                    </a:lnTo>
                    <a:lnTo>
                      <a:pt x="499" y="110"/>
                    </a:lnTo>
                    <a:lnTo>
                      <a:pt x="497" y="81"/>
                    </a:lnTo>
                    <a:lnTo>
                      <a:pt x="502" y="58"/>
                    </a:lnTo>
                    <a:lnTo>
                      <a:pt x="485" y="44"/>
                    </a:lnTo>
                    <a:lnTo>
                      <a:pt x="435" y="31"/>
                    </a:lnTo>
                    <a:lnTo>
                      <a:pt x="429" y="17"/>
                    </a:lnTo>
                    <a:lnTo>
                      <a:pt x="386" y="9"/>
                    </a:lnTo>
                    <a:lnTo>
                      <a:pt x="363" y="23"/>
                    </a:lnTo>
                    <a:lnTo>
                      <a:pt x="338" y="39"/>
                    </a:lnTo>
                    <a:lnTo>
                      <a:pt x="342" y="89"/>
                    </a:lnTo>
                    <a:lnTo>
                      <a:pt x="309" y="110"/>
                    </a:lnTo>
                    <a:lnTo>
                      <a:pt x="272" y="93"/>
                    </a:lnTo>
                    <a:lnTo>
                      <a:pt x="235" y="73"/>
                    </a:lnTo>
                    <a:lnTo>
                      <a:pt x="198" y="64"/>
                    </a:lnTo>
                    <a:lnTo>
                      <a:pt x="183" y="29"/>
                    </a:lnTo>
                    <a:lnTo>
                      <a:pt x="146" y="21"/>
                    </a:lnTo>
                    <a:lnTo>
                      <a:pt x="111" y="11"/>
                    </a:lnTo>
                    <a:lnTo>
                      <a:pt x="64" y="0"/>
                    </a:lnTo>
                    <a:lnTo>
                      <a:pt x="62" y="31"/>
                    </a:lnTo>
                    <a:lnTo>
                      <a:pt x="41" y="48"/>
                    </a:lnTo>
                    <a:lnTo>
                      <a:pt x="22" y="66"/>
                    </a:lnTo>
                    <a:lnTo>
                      <a:pt x="20" y="99"/>
                    </a:lnTo>
                    <a:lnTo>
                      <a:pt x="4" y="112"/>
                    </a:lnTo>
                    <a:lnTo>
                      <a:pt x="0" y="122"/>
                    </a:lnTo>
                    <a:lnTo>
                      <a:pt x="16" y="167"/>
                    </a:lnTo>
                    <a:lnTo>
                      <a:pt x="16" y="209"/>
                    </a:lnTo>
                    <a:lnTo>
                      <a:pt x="18" y="254"/>
                    </a:lnTo>
                    <a:lnTo>
                      <a:pt x="2" y="267"/>
                    </a:lnTo>
                    <a:lnTo>
                      <a:pt x="24" y="298"/>
                    </a:lnTo>
                    <a:lnTo>
                      <a:pt x="37" y="329"/>
                    </a:lnTo>
                    <a:lnTo>
                      <a:pt x="74" y="337"/>
                    </a:lnTo>
                    <a:lnTo>
                      <a:pt x="90" y="366"/>
                    </a:lnTo>
                    <a:lnTo>
                      <a:pt x="136" y="378"/>
                    </a:lnTo>
                    <a:lnTo>
                      <a:pt x="163" y="401"/>
                    </a:lnTo>
                    <a:lnTo>
                      <a:pt x="186" y="388"/>
                    </a:lnTo>
                    <a:lnTo>
                      <a:pt x="221" y="368"/>
                    </a:lnTo>
                    <a:lnTo>
                      <a:pt x="254" y="388"/>
                    </a:lnTo>
                    <a:lnTo>
                      <a:pt x="287" y="405"/>
                    </a:lnTo>
                    <a:lnTo>
                      <a:pt x="320" y="424"/>
                    </a:lnTo>
                    <a:lnTo>
                      <a:pt x="355" y="444"/>
                    </a:lnTo>
                    <a:lnTo>
                      <a:pt x="388" y="463"/>
                    </a:lnTo>
                    <a:lnTo>
                      <a:pt x="421" y="483"/>
                    </a:lnTo>
                    <a:lnTo>
                      <a:pt x="456" y="500"/>
                    </a:lnTo>
                    <a:lnTo>
                      <a:pt x="489" y="51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36" name="Freeform 354"/>
              <p:cNvSpPr>
                <a:spLocks/>
              </p:cNvSpPr>
              <p:nvPr/>
            </p:nvSpPr>
            <p:spPr bwMode="auto">
              <a:xfrm>
                <a:off x="2475" y="1964"/>
                <a:ext cx="260" cy="289"/>
              </a:xfrm>
              <a:custGeom>
                <a:avLst/>
                <a:gdLst>
                  <a:gd name="T0" fmla="*/ 0 w 547"/>
                  <a:gd name="T1" fmla="*/ 1 h 564"/>
                  <a:gd name="T2" fmla="*/ 0 w 547"/>
                  <a:gd name="T3" fmla="*/ 1 h 564"/>
                  <a:gd name="T4" fmla="*/ 0 w 547"/>
                  <a:gd name="T5" fmla="*/ 1 h 564"/>
                  <a:gd name="T6" fmla="*/ 0 w 547"/>
                  <a:gd name="T7" fmla="*/ 1 h 564"/>
                  <a:gd name="T8" fmla="*/ 0 w 547"/>
                  <a:gd name="T9" fmla="*/ 1 h 564"/>
                  <a:gd name="T10" fmla="*/ 0 w 547"/>
                  <a:gd name="T11" fmla="*/ 1 h 564"/>
                  <a:gd name="T12" fmla="*/ 0 w 547"/>
                  <a:gd name="T13" fmla="*/ 1 h 564"/>
                  <a:gd name="T14" fmla="*/ 0 w 547"/>
                  <a:gd name="T15" fmla="*/ 1 h 564"/>
                  <a:gd name="T16" fmla="*/ 0 w 547"/>
                  <a:gd name="T17" fmla="*/ 1 h 564"/>
                  <a:gd name="T18" fmla="*/ 0 w 547"/>
                  <a:gd name="T19" fmla="*/ 1 h 564"/>
                  <a:gd name="T20" fmla="*/ 0 w 547"/>
                  <a:gd name="T21" fmla="*/ 1 h 564"/>
                  <a:gd name="T22" fmla="*/ 0 w 547"/>
                  <a:gd name="T23" fmla="*/ 1 h 564"/>
                  <a:gd name="T24" fmla="*/ 0 w 547"/>
                  <a:gd name="T25" fmla="*/ 1 h 564"/>
                  <a:gd name="T26" fmla="*/ 0 w 547"/>
                  <a:gd name="T27" fmla="*/ 1 h 564"/>
                  <a:gd name="T28" fmla="*/ 0 w 547"/>
                  <a:gd name="T29" fmla="*/ 1 h 564"/>
                  <a:gd name="T30" fmla="*/ 0 w 547"/>
                  <a:gd name="T31" fmla="*/ 1 h 564"/>
                  <a:gd name="T32" fmla="*/ 0 w 547"/>
                  <a:gd name="T33" fmla="*/ 1 h 564"/>
                  <a:gd name="T34" fmla="*/ 0 w 547"/>
                  <a:gd name="T35" fmla="*/ 1 h 564"/>
                  <a:gd name="T36" fmla="*/ 0 w 547"/>
                  <a:gd name="T37" fmla="*/ 1 h 564"/>
                  <a:gd name="T38" fmla="*/ 0 w 547"/>
                  <a:gd name="T39" fmla="*/ 1 h 564"/>
                  <a:gd name="T40" fmla="*/ 0 w 547"/>
                  <a:gd name="T41" fmla="*/ 1 h 564"/>
                  <a:gd name="T42" fmla="*/ 0 w 547"/>
                  <a:gd name="T43" fmla="*/ 1 h 564"/>
                  <a:gd name="T44" fmla="*/ 0 w 547"/>
                  <a:gd name="T45" fmla="*/ 0 h 564"/>
                  <a:gd name="T46" fmla="*/ 0 w 547"/>
                  <a:gd name="T47" fmla="*/ 1 h 564"/>
                  <a:gd name="T48" fmla="*/ 0 w 547"/>
                  <a:gd name="T49" fmla="*/ 1 h 564"/>
                  <a:gd name="T50" fmla="*/ 0 w 547"/>
                  <a:gd name="T51" fmla="*/ 1 h 564"/>
                  <a:gd name="T52" fmla="*/ 0 w 547"/>
                  <a:gd name="T53" fmla="*/ 1 h 564"/>
                  <a:gd name="T54" fmla="*/ 0 w 547"/>
                  <a:gd name="T55" fmla="*/ 1 h 564"/>
                  <a:gd name="T56" fmla="*/ 0 w 547"/>
                  <a:gd name="T57" fmla="*/ 1 h 564"/>
                  <a:gd name="T58" fmla="*/ 0 w 547"/>
                  <a:gd name="T59" fmla="*/ 1 h 564"/>
                  <a:gd name="T60" fmla="*/ 0 w 547"/>
                  <a:gd name="T61" fmla="*/ 1 h 564"/>
                  <a:gd name="T62" fmla="*/ 0 w 547"/>
                  <a:gd name="T63" fmla="*/ 1 h 564"/>
                  <a:gd name="T64" fmla="*/ 0 w 547"/>
                  <a:gd name="T65" fmla="*/ 1 h 564"/>
                  <a:gd name="T66" fmla="*/ 0 w 547"/>
                  <a:gd name="T67" fmla="*/ 1 h 564"/>
                  <a:gd name="T68" fmla="*/ 0 w 547"/>
                  <a:gd name="T69" fmla="*/ 1 h 564"/>
                  <a:gd name="T70" fmla="*/ 0 w 547"/>
                  <a:gd name="T71" fmla="*/ 1 h 564"/>
                  <a:gd name="T72" fmla="*/ 0 w 547"/>
                  <a:gd name="T73" fmla="*/ 1 h 564"/>
                  <a:gd name="T74" fmla="*/ 0 w 547"/>
                  <a:gd name="T75" fmla="*/ 1 h 564"/>
                  <a:gd name="T76" fmla="*/ 0 w 547"/>
                  <a:gd name="T77" fmla="*/ 1 h 5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47" h="564">
                    <a:moveTo>
                      <a:pt x="124" y="518"/>
                    </a:moveTo>
                    <a:lnTo>
                      <a:pt x="120" y="529"/>
                    </a:lnTo>
                    <a:lnTo>
                      <a:pt x="124" y="531"/>
                    </a:lnTo>
                    <a:lnTo>
                      <a:pt x="141" y="564"/>
                    </a:lnTo>
                    <a:lnTo>
                      <a:pt x="149" y="558"/>
                    </a:lnTo>
                    <a:lnTo>
                      <a:pt x="169" y="562"/>
                    </a:lnTo>
                    <a:lnTo>
                      <a:pt x="184" y="555"/>
                    </a:lnTo>
                    <a:lnTo>
                      <a:pt x="196" y="545"/>
                    </a:lnTo>
                    <a:lnTo>
                      <a:pt x="200" y="558"/>
                    </a:lnTo>
                    <a:lnTo>
                      <a:pt x="223" y="555"/>
                    </a:lnTo>
                    <a:lnTo>
                      <a:pt x="231" y="504"/>
                    </a:lnTo>
                    <a:lnTo>
                      <a:pt x="240" y="496"/>
                    </a:lnTo>
                    <a:lnTo>
                      <a:pt x="260" y="479"/>
                    </a:lnTo>
                    <a:lnTo>
                      <a:pt x="265" y="463"/>
                    </a:lnTo>
                    <a:lnTo>
                      <a:pt x="271" y="442"/>
                    </a:lnTo>
                    <a:lnTo>
                      <a:pt x="293" y="450"/>
                    </a:lnTo>
                    <a:lnTo>
                      <a:pt x="298" y="436"/>
                    </a:lnTo>
                    <a:lnTo>
                      <a:pt x="304" y="432"/>
                    </a:lnTo>
                    <a:lnTo>
                      <a:pt x="318" y="415"/>
                    </a:lnTo>
                    <a:lnTo>
                      <a:pt x="337" y="413"/>
                    </a:lnTo>
                    <a:lnTo>
                      <a:pt x="341" y="399"/>
                    </a:lnTo>
                    <a:lnTo>
                      <a:pt x="384" y="378"/>
                    </a:lnTo>
                    <a:lnTo>
                      <a:pt x="415" y="382"/>
                    </a:lnTo>
                    <a:lnTo>
                      <a:pt x="421" y="382"/>
                    </a:lnTo>
                    <a:lnTo>
                      <a:pt x="452" y="370"/>
                    </a:lnTo>
                    <a:lnTo>
                      <a:pt x="486" y="368"/>
                    </a:lnTo>
                    <a:lnTo>
                      <a:pt x="523" y="368"/>
                    </a:lnTo>
                    <a:lnTo>
                      <a:pt x="541" y="333"/>
                    </a:lnTo>
                    <a:lnTo>
                      <a:pt x="543" y="306"/>
                    </a:lnTo>
                    <a:lnTo>
                      <a:pt x="545" y="279"/>
                    </a:lnTo>
                    <a:lnTo>
                      <a:pt x="547" y="250"/>
                    </a:lnTo>
                    <a:lnTo>
                      <a:pt x="547" y="223"/>
                    </a:lnTo>
                    <a:lnTo>
                      <a:pt x="510" y="223"/>
                    </a:lnTo>
                    <a:lnTo>
                      <a:pt x="510" y="194"/>
                    </a:lnTo>
                    <a:lnTo>
                      <a:pt x="461" y="175"/>
                    </a:lnTo>
                    <a:lnTo>
                      <a:pt x="446" y="161"/>
                    </a:lnTo>
                    <a:lnTo>
                      <a:pt x="446" y="149"/>
                    </a:lnTo>
                    <a:lnTo>
                      <a:pt x="421" y="130"/>
                    </a:lnTo>
                    <a:lnTo>
                      <a:pt x="395" y="112"/>
                    </a:lnTo>
                    <a:lnTo>
                      <a:pt x="372" y="93"/>
                    </a:lnTo>
                    <a:lnTo>
                      <a:pt x="347" y="76"/>
                    </a:lnTo>
                    <a:lnTo>
                      <a:pt x="324" y="56"/>
                    </a:lnTo>
                    <a:lnTo>
                      <a:pt x="298" y="37"/>
                    </a:lnTo>
                    <a:lnTo>
                      <a:pt x="275" y="19"/>
                    </a:lnTo>
                    <a:lnTo>
                      <a:pt x="250" y="0"/>
                    </a:lnTo>
                    <a:lnTo>
                      <a:pt x="221" y="0"/>
                    </a:lnTo>
                    <a:lnTo>
                      <a:pt x="192" y="0"/>
                    </a:lnTo>
                    <a:lnTo>
                      <a:pt x="196" y="41"/>
                    </a:lnTo>
                    <a:lnTo>
                      <a:pt x="200" y="81"/>
                    </a:lnTo>
                    <a:lnTo>
                      <a:pt x="202" y="122"/>
                    </a:lnTo>
                    <a:lnTo>
                      <a:pt x="205" y="163"/>
                    </a:lnTo>
                    <a:lnTo>
                      <a:pt x="209" y="204"/>
                    </a:lnTo>
                    <a:lnTo>
                      <a:pt x="213" y="242"/>
                    </a:lnTo>
                    <a:lnTo>
                      <a:pt x="217" y="283"/>
                    </a:lnTo>
                    <a:lnTo>
                      <a:pt x="221" y="324"/>
                    </a:lnTo>
                    <a:lnTo>
                      <a:pt x="231" y="330"/>
                    </a:lnTo>
                    <a:lnTo>
                      <a:pt x="225" y="363"/>
                    </a:lnTo>
                    <a:lnTo>
                      <a:pt x="192" y="363"/>
                    </a:lnTo>
                    <a:lnTo>
                      <a:pt x="161" y="363"/>
                    </a:lnTo>
                    <a:lnTo>
                      <a:pt x="128" y="363"/>
                    </a:lnTo>
                    <a:lnTo>
                      <a:pt x="97" y="363"/>
                    </a:lnTo>
                    <a:lnTo>
                      <a:pt x="93" y="359"/>
                    </a:lnTo>
                    <a:lnTo>
                      <a:pt x="46" y="370"/>
                    </a:lnTo>
                    <a:lnTo>
                      <a:pt x="41" y="372"/>
                    </a:lnTo>
                    <a:lnTo>
                      <a:pt x="21" y="361"/>
                    </a:lnTo>
                    <a:lnTo>
                      <a:pt x="6" y="392"/>
                    </a:lnTo>
                    <a:lnTo>
                      <a:pt x="0" y="390"/>
                    </a:lnTo>
                    <a:lnTo>
                      <a:pt x="8" y="429"/>
                    </a:lnTo>
                    <a:lnTo>
                      <a:pt x="17" y="442"/>
                    </a:lnTo>
                    <a:lnTo>
                      <a:pt x="27" y="481"/>
                    </a:lnTo>
                    <a:lnTo>
                      <a:pt x="23" y="489"/>
                    </a:lnTo>
                    <a:lnTo>
                      <a:pt x="45" y="491"/>
                    </a:lnTo>
                    <a:lnTo>
                      <a:pt x="54" y="494"/>
                    </a:lnTo>
                    <a:lnTo>
                      <a:pt x="74" y="491"/>
                    </a:lnTo>
                    <a:lnTo>
                      <a:pt x="97" y="483"/>
                    </a:lnTo>
                    <a:lnTo>
                      <a:pt x="101" y="477"/>
                    </a:lnTo>
                    <a:lnTo>
                      <a:pt x="112" y="508"/>
                    </a:lnTo>
                    <a:lnTo>
                      <a:pt x="124" y="51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37" name="Freeform 355"/>
              <p:cNvSpPr>
                <a:spLocks/>
              </p:cNvSpPr>
              <p:nvPr/>
            </p:nvSpPr>
            <p:spPr bwMode="auto">
              <a:xfrm>
                <a:off x="2882" y="1750"/>
                <a:ext cx="3" cy="4"/>
              </a:xfrm>
              <a:custGeom>
                <a:avLst/>
                <a:gdLst>
                  <a:gd name="T0" fmla="*/ 0 w 7"/>
                  <a:gd name="T1" fmla="*/ 1 h 6"/>
                  <a:gd name="T2" fmla="*/ 0 w 7"/>
                  <a:gd name="T3" fmla="*/ 1 h 6"/>
                  <a:gd name="T4" fmla="*/ 0 w 7"/>
                  <a:gd name="T5" fmla="*/ 0 h 6"/>
                  <a:gd name="T6" fmla="*/ 0 w 7"/>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4"/>
                    </a:moveTo>
                    <a:lnTo>
                      <a:pt x="4" y="6"/>
                    </a:lnTo>
                    <a:lnTo>
                      <a:pt x="0" y="0"/>
                    </a:lnTo>
                    <a:lnTo>
                      <a:pt x="7"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38" name="Freeform 356"/>
              <p:cNvSpPr>
                <a:spLocks/>
              </p:cNvSpPr>
              <p:nvPr/>
            </p:nvSpPr>
            <p:spPr bwMode="auto">
              <a:xfrm>
                <a:off x="2403" y="1919"/>
                <a:ext cx="191" cy="244"/>
              </a:xfrm>
              <a:custGeom>
                <a:avLst/>
                <a:gdLst>
                  <a:gd name="T0" fmla="*/ 0 w 405"/>
                  <a:gd name="T1" fmla="*/ 1 h 479"/>
                  <a:gd name="T2" fmla="*/ 0 w 405"/>
                  <a:gd name="T3" fmla="*/ 1 h 479"/>
                  <a:gd name="T4" fmla="*/ 0 w 405"/>
                  <a:gd name="T5" fmla="*/ 1 h 479"/>
                  <a:gd name="T6" fmla="*/ 0 w 405"/>
                  <a:gd name="T7" fmla="*/ 1 h 479"/>
                  <a:gd name="T8" fmla="*/ 0 w 405"/>
                  <a:gd name="T9" fmla="*/ 1 h 479"/>
                  <a:gd name="T10" fmla="*/ 0 w 405"/>
                  <a:gd name="T11" fmla="*/ 1 h 479"/>
                  <a:gd name="T12" fmla="*/ 0 w 405"/>
                  <a:gd name="T13" fmla="*/ 1 h 479"/>
                  <a:gd name="T14" fmla="*/ 0 w 405"/>
                  <a:gd name="T15" fmla="*/ 1 h 479"/>
                  <a:gd name="T16" fmla="*/ 0 w 405"/>
                  <a:gd name="T17" fmla="*/ 1 h 479"/>
                  <a:gd name="T18" fmla="*/ 0 w 405"/>
                  <a:gd name="T19" fmla="*/ 1 h 479"/>
                  <a:gd name="T20" fmla="*/ 0 w 405"/>
                  <a:gd name="T21" fmla="*/ 1 h 479"/>
                  <a:gd name="T22" fmla="*/ 0 w 405"/>
                  <a:gd name="T23" fmla="*/ 1 h 479"/>
                  <a:gd name="T24" fmla="*/ 0 w 405"/>
                  <a:gd name="T25" fmla="*/ 1 h 479"/>
                  <a:gd name="T26" fmla="*/ 0 w 405"/>
                  <a:gd name="T27" fmla="*/ 1 h 479"/>
                  <a:gd name="T28" fmla="*/ 0 w 405"/>
                  <a:gd name="T29" fmla="*/ 1 h 479"/>
                  <a:gd name="T30" fmla="*/ 0 w 405"/>
                  <a:gd name="T31" fmla="*/ 1 h 479"/>
                  <a:gd name="T32" fmla="*/ 0 w 405"/>
                  <a:gd name="T33" fmla="*/ 1 h 479"/>
                  <a:gd name="T34" fmla="*/ 0 w 405"/>
                  <a:gd name="T35" fmla="*/ 1 h 479"/>
                  <a:gd name="T36" fmla="*/ 0 w 405"/>
                  <a:gd name="T37" fmla="*/ 1 h 479"/>
                  <a:gd name="T38" fmla="*/ 0 w 405"/>
                  <a:gd name="T39" fmla="*/ 1 h 479"/>
                  <a:gd name="T40" fmla="*/ 0 w 405"/>
                  <a:gd name="T41" fmla="*/ 1 h 479"/>
                  <a:gd name="T42" fmla="*/ 0 w 405"/>
                  <a:gd name="T43" fmla="*/ 1 h 479"/>
                  <a:gd name="T44" fmla="*/ 0 w 405"/>
                  <a:gd name="T45" fmla="*/ 0 h 479"/>
                  <a:gd name="T46" fmla="*/ 0 w 405"/>
                  <a:gd name="T47" fmla="*/ 1 h 479"/>
                  <a:gd name="T48" fmla="*/ 0 w 405"/>
                  <a:gd name="T49" fmla="*/ 1 h 479"/>
                  <a:gd name="T50" fmla="*/ 0 w 405"/>
                  <a:gd name="T51" fmla="*/ 1 h 479"/>
                  <a:gd name="T52" fmla="*/ 0 w 405"/>
                  <a:gd name="T53" fmla="*/ 1 h 479"/>
                  <a:gd name="T54" fmla="*/ 0 w 405"/>
                  <a:gd name="T55" fmla="*/ 1 h 479"/>
                  <a:gd name="T56" fmla="*/ 0 w 405"/>
                  <a:gd name="T57" fmla="*/ 1 h 479"/>
                  <a:gd name="T58" fmla="*/ 0 w 405"/>
                  <a:gd name="T59" fmla="*/ 1 h 479"/>
                  <a:gd name="T60" fmla="*/ 0 w 405"/>
                  <a:gd name="T61" fmla="*/ 1 h 479"/>
                  <a:gd name="T62" fmla="*/ 0 w 405"/>
                  <a:gd name="T63" fmla="*/ 1 h 479"/>
                  <a:gd name="T64" fmla="*/ 0 w 405"/>
                  <a:gd name="T65" fmla="*/ 1 h 479"/>
                  <a:gd name="T66" fmla="*/ 0 w 405"/>
                  <a:gd name="T67" fmla="*/ 1 h 479"/>
                  <a:gd name="T68" fmla="*/ 0 w 405"/>
                  <a:gd name="T69" fmla="*/ 1 h 479"/>
                  <a:gd name="T70" fmla="*/ 0 w 405"/>
                  <a:gd name="T71" fmla="*/ 1 h 479"/>
                  <a:gd name="T72" fmla="*/ 0 w 405"/>
                  <a:gd name="T73" fmla="*/ 1 h 479"/>
                  <a:gd name="T74" fmla="*/ 0 w 405"/>
                  <a:gd name="T75" fmla="*/ 1 h 479"/>
                  <a:gd name="T76" fmla="*/ 0 w 405"/>
                  <a:gd name="T77" fmla="*/ 1 h 479"/>
                  <a:gd name="T78" fmla="*/ 0 w 405"/>
                  <a:gd name="T79" fmla="*/ 1 h 479"/>
                  <a:gd name="T80" fmla="*/ 0 w 405"/>
                  <a:gd name="T81" fmla="*/ 1 h 479"/>
                  <a:gd name="T82" fmla="*/ 0 w 405"/>
                  <a:gd name="T83" fmla="*/ 1 h 479"/>
                  <a:gd name="T84" fmla="*/ 0 w 405"/>
                  <a:gd name="T85" fmla="*/ 1 h 479"/>
                  <a:gd name="T86" fmla="*/ 0 w 405"/>
                  <a:gd name="T87" fmla="*/ 1 h 479"/>
                  <a:gd name="T88" fmla="*/ 0 w 405"/>
                  <a:gd name="T89" fmla="*/ 1 h 479"/>
                  <a:gd name="T90" fmla="*/ 0 w 405"/>
                  <a:gd name="T91" fmla="*/ 1 h 479"/>
                  <a:gd name="T92" fmla="*/ 0 w 405"/>
                  <a:gd name="T93" fmla="*/ 1 h 479"/>
                  <a:gd name="T94" fmla="*/ 0 w 405"/>
                  <a:gd name="T95" fmla="*/ 1 h 479"/>
                  <a:gd name="T96" fmla="*/ 0 w 405"/>
                  <a:gd name="T97" fmla="*/ 1 h 479"/>
                  <a:gd name="T98" fmla="*/ 0 w 405"/>
                  <a:gd name="T99" fmla="*/ 1 h 479"/>
                  <a:gd name="T100" fmla="*/ 0 w 405"/>
                  <a:gd name="T101" fmla="*/ 1 h 479"/>
                  <a:gd name="T102" fmla="*/ 0 w 405"/>
                  <a:gd name="T103" fmla="*/ 1 h 479"/>
                  <a:gd name="T104" fmla="*/ 0 w 405"/>
                  <a:gd name="T105" fmla="*/ 1 h 479"/>
                  <a:gd name="T106" fmla="*/ 0 w 405"/>
                  <a:gd name="T107" fmla="*/ 1 h 4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5" h="479">
                    <a:moveTo>
                      <a:pt x="21" y="413"/>
                    </a:moveTo>
                    <a:lnTo>
                      <a:pt x="13" y="428"/>
                    </a:lnTo>
                    <a:lnTo>
                      <a:pt x="21" y="384"/>
                    </a:lnTo>
                    <a:lnTo>
                      <a:pt x="31" y="337"/>
                    </a:lnTo>
                    <a:lnTo>
                      <a:pt x="21" y="300"/>
                    </a:lnTo>
                    <a:lnTo>
                      <a:pt x="23" y="262"/>
                    </a:lnTo>
                    <a:lnTo>
                      <a:pt x="2" y="238"/>
                    </a:lnTo>
                    <a:lnTo>
                      <a:pt x="0" y="248"/>
                    </a:lnTo>
                    <a:lnTo>
                      <a:pt x="4" y="227"/>
                    </a:lnTo>
                    <a:lnTo>
                      <a:pt x="37" y="227"/>
                    </a:lnTo>
                    <a:lnTo>
                      <a:pt x="70" y="227"/>
                    </a:lnTo>
                    <a:lnTo>
                      <a:pt x="101" y="227"/>
                    </a:lnTo>
                    <a:lnTo>
                      <a:pt x="134" y="227"/>
                    </a:lnTo>
                    <a:lnTo>
                      <a:pt x="134" y="196"/>
                    </a:lnTo>
                    <a:lnTo>
                      <a:pt x="136" y="163"/>
                    </a:lnTo>
                    <a:lnTo>
                      <a:pt x="168" y="147"/>
                    </a:lnTo>
                    <a:lnTo>
                      <a:pt x="168" y="99"/>
                    </a:lnTo>
                    <a:lnTo>
                      <a:pt x="170" y="50"/>
                    </a:lnTo>
                    <a:lnTo>
                      <a:pt x="198" y="50"/>
                    </a:lnTo>
                    <a:lnTo>
                      <a:pt x="225" y="50"/>
                    </a:lnTo>
                    <a:lnTo>
                      <a:pt x="252" y="50"/>
                    </a:lnTo>
                    <a:lnTo>
                      <a:pt x="279" y="50"/>
                    </a:lnTo>
                    <a:lnTo>
                      <a:pt x="281" y="0"/>
                    </a:lnTo>
                    <a:lnTo>
                      <a:pt x="312" y="23"/>
                    </a:lnTo>
                    <a:lnTo>
                      <a:pt x="343" y="44"/>
                    </a:lnTo>
                    <a:lnTo>
                      <a:pt x="374" y="66"/>
                    </a:lnTo>
                    <a:lnTo>
                      <a:pt x="405" y="87"/>
                    </a:lnTo>
                    <a:lnTo>
                      <a:pt x="376" y="87"/>
                    </a:lnTo>
                    <a:lnTo>
                      <a:pt x="347" y="87"/>
                    </a:lnTo>
                    <a:lnTo>
                      <a:pt x="351" y="128"/>
                    </a:lnTo>
                    <a:lnTo>
                      <a:pt x="355" y="168"/>
                    </a:lnTo>
                    <a:lnTo>
                      <a:pt x="357" y="209"/>
                    </a:lnTo>
                    <a:lnTo>
                      <a:pt x="360" y="250"/>
                    </a:lnTo>
                    <a:lnTo>
                      <a:pt x="364" y="291"/>
                    </a:lnTo>
                    <a:lnTo>
                      <a:pt x="368" y="329"/>
                    </a:lnTo>
                    <a:lnTo>
                      <a:pt x="372" y="370"/>
                    </a:lnTo>
                    <a:lnTo>
                      <a:pt x="376" y="411"/>
                    </a:lnTo>
                    <a:lnTo>
                      <a:pt x="386" y="417"/>
                    </a:lnTo>
                    <a:lnTo>
                      <a:pt x="380" y="450"/>
                    </a:lnTo>
                    <a:lnTo>
                      <a:pt x="347" y="450"/>
                    </a:lnTo>
                    <a:lnTo>
                      <a:pt x="316" y="450"/>
                    </a:lnTo>
                    <a:lnTo>
                      <a:pt x="283" y="450"/>
                    </a:lnTo>
                    <a:lnTo>
                      <a:pt x="252" y="450"/>
                    </a:lnTo>
                    <a:lnTo>
                      <a:pt x="248" y="446"/>
                    </a:lnTo>
                    <a:lnTo>
                      <a:pt x="201" y="457"/>
                    </a:lnTo>
                    <a:lnTo>
                      <a:pt x="196" y="459"/>
                    </a:lnTo>
                    <a:lnTo>
                      <a:pt x="176" y="448"/>
                    </a:lnTo>
                    <a:lnTo>
                      <a:pt x="161" y="479"/>
                    </a:lnTo>
                    <a:lnTo>
                      <a:pt x="155" y="477"/>
                    </a:lnTo>
                    <a:lnTo>
                      <a:pt x="130" y="452"/>
                    </a:lnTo>
                    <a:lnTo>
                      <a:pt x="105" y="424"/>
                    </a:lnTo>
                    <a:lnTo>
                      <a:pt x="74" y="407"/>
                    </a:lnTo>
                    <a:lnTo>
                      <a:pt x="46" y="409"/>
                    </a:lnTo>
                    <a:lnTo>
                      <a:pt x="21" y="4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39" name="Freeform 357"/>
              <p:cNvSpPr>
                <a:spLocks/>
              </p:cNvSpPr>
              <p:nvPr/>
            </p:nvSpPr>
            <p:spPr bwMode="auto">
              <a:xfrm>
                <a:off x="2466" y="1751"/>
                <a:ext cx="187" cy="161"/>
              </a:xfrm>
              <a:custGeom>
                <a:avLst/>
                <a:gdLst>
                  <a:gd name="T0" fmla="*/ 97 w 395"/>
                  <a:gd name="T1" fmla="*/ 40 h 314"/>
                  <a:gd name="T2" fmla="*/ 82 w 395"/>
                  <a:gd name="T3" fmla="*/ 50 h 314"/>
                  <a:gd name="T4" fmla="*/ 69 w 395"/>
                  <a:gd name="T5" fmla="*/ 59 h 314"/>
                  <a:gd name="T6" fmla="*/ 61 w 395"/>
                  <a:gd name="T7" fmla="*/ 75 h 314"/>
                  <a:gd name="T8" fmla="*/ 54 w 395"/>
                  <a:gd name="T9" fmla="*/ 90 h 314"/>
                  <a:gd name="T10" fmla="*/ 56 w 395"/>
                  <a:gd name="T11" fmla="*/ 107 h 314"/>
                  <a:gd name="T12" fmla="*/ 48 w 395"/>
                  <a:gd name="T13" fmla="*/ 122 h 314"/>
                  <a:gd name="T14" fmla="*/ 41 w 395"/>
                  <a:gd name="T15" fmla="*/ 135 h 314"/>
                  <a:gd name="T16" fmla="*/ 29 w 395"/>
                  <a:gd name="T17" fmla="*/ 144 h 314"/>
                  <a:gd name="T18" fmla="*/ 17 w 395"/>
                  <a:gd name="T19" fmla="*/ 153 h 314"/>
                  <a:gd name="T20" fmla="*/ 0 w 395"/>
                  <a:gd name="T21" fmla="*/ 161 h 314"/>
                  <a:gd name="T22" fmla="*/ 17 w 395"/>
                  <a:gd name="T23" fmla="*/ 161 h 314"/>
                  <a:gd name="T24" fmla="*/ 35 w 395"/>
                  <a:gd name="T25" fmla="*/ 161 h 314"/>
                  <a:gd name="T26" fmla="*/ 52 w 395"/>
                  <a:gd name="T27" fmla="*/ 161 h 314"/>
                  <a:gd name="T28" fmla="*/ 70 w 395"/>
                  <a:gd name="T29" fmla="*/ 161 h 314"/>
                  <a:gd name="T30" fmla="*/ 73 w 395"/>
                  <a:gd name="T31" fmla="*/ 138 h 314"/>
                  <a:gd name="T32" fmla="*/ 85 w 395"/>
                  <a:gd name="T33" fmla="*/ 130 h 314"/>
                  <a:gd name="T34" fmla="*/ 98 w 395"/>
                  <a:gd name="T35" fmla="*/ 124 h 314"/>
                  <a:gd name="T36" fmla="*/ 112 w 395"/>
                  <a:gd name="T37" fmla="*/ 116 h 314"/>
                  <a:gd name="T38" fmla="*/ 125 w 395"/>
                  <a:gd name="T39" fmla="*/ 110 h 314"/>
                  <a:gd name="T40" fmla="*/ 135 w 395"/>
                  <a:gd name="T41" fmla="*/ 103 h 314"/>
                  <a:gd name="T42" fmla="*/ 147 w 395"/>
                  <a:gd name="T43" fmla="*/ 93 h 314"/>
                  <a:gd name="T44" fmla="*/ 147 w 395"/>
                  <a:gd name="T45" fmla="*/ 82 h 314"/>
                  <a:gd name="T46" fmla="*/ 167 w 395"/>
                  <a:gd name="T47" fmla="*/ 74 h 314"/>
                  <a:gd name="T48" fmla="*/ 183 w 395"/>
                  <a:gd name="T49" fmla="*/ 73 h 314"/>
                  <a:gd name="T50" fmla="*/ 187 w 395"/>
                  <a:gd name="T51" fmla="*/ 67 h 314"/>
                  <a:gd name="T52" fmla="*/ 178 w 395"/>
                  <a:gd name="T53" fmla="*/ 50 h 314"/>
                  <a:gd name="T54" fmla="*/ 175 w 395"/>
                  <a:gd name="T55" fmla="*/ 35 h 314"/>
                  <a:gd name="T56" fmla="*/ 173 w 395"/>
                  <a:gd name="T57" fmla="*/ 21 h 314"/>
                  <a:gd name="T58" fmla="*/ 169 w 395"/>
                  <a:gd name="T59" fmla="*/ 16 h 314"/>
                  <a:gd name="T60" fmla="*/ 160 w 395"/>
                  <a:gd name="T61" fmla="*/ 13 h 314"/>
                  <a:gd name="T62" fmla="*/ 155 w 395"/>
                  <a:gd name="T63" fmla="*/ 13 h 314"/>
                  <a:gd name="T64" fmla="*/ 129 w 395"/>
                  <a:gd name="T65" fmla="*/ 12 h 314"/>
                  <a:gd name="T66" fmla="*/ 121 w 395"/>
                  <a:gd name="T67" fmla="*/ 0 h 314"/>
                  <a:gd name="T68" fmla="*/ 113 w 395"/>
                  <a:gd name="T69" fmla="*/ 9 h 314"/>
                  <a:gd name="T70" fmla="*/ 105 w 395"/>
                  <a:gd name="T71" fmla="*/ 24 h 314"/>
                  <a:gd name="T72" fmla="*/ 97 w 395"/>
                  <a:gd name="T73" fmla="*/ 40 h 3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95" h="314">
                    <a:moveTo>
                      <a:pt x="205" y="78"/>
                    </a:moveTo>
                    <a:lnTo>
                      <a:pt x="174" y="97"/>
                    </a:lnTo>
                    <a:lnTo>
                      <a:pt x="145" y="116"/>
                    </a:lnTo>
                    <a:lnTo>
                      <a:pt x="129" y="146"/>
                    </a:lnTo>
                    <a:lnTo>
                      <a:pt x="114" y="175"/>
                    </a:lnTo>
                    <a:lnTo>
                      <a:pt x="118" y="209"/>
                    </a:lnTo>
                    <a:lnTo>
                      <a:pt x="102" y="237"/>
                    </a:lnTo>
                    <a:lnTo>
                      <a:pt x="87" y="264"/>
                    </a:lnTo>
                    <a:lnTo>
                      <a:pt x="62" y="281"/>
                    </a:lnTo>
                    <a:lnTo>
                      <a:pt x="36" y="299"/>
                    </a:lnTo>
                    <a:lnTo>
                      <a:pt x="0" y="314"/>
                    </a:lnTo>
                    <a:lnTo>
                      <a:pt x="36" y="314"/>
                    </a:lnTo>
                    <a:lnTo>
                      <a:pt x="73" y="314"/>
                    </a:lnTo>
                    <a:lnTo>
                      <a:pt x="110" y="314"/>
                    </a:lnTo>
                    <a:lnTo>
                      <a:pt x="147" y="314"/>
                    </a:lnTo>
                    <a:lnTo>
                      <a:pt x="155" y="270"/>
                    </a:lnTo>
                    <a:lnTo>
                      <a:pt x="180" y="254"/>
                    </a:lnTo>
                    <a:lnTo>
                      <a:pt x="207" y="241"/>
                    </a:lnTo>
                    <a:lnTo>
                      <a:pt x="236" y="227"/>
                    </a:lnTo>
                    <a:lnTo>
                      <a:pt x="263" y="215"/>
                    </a:lnTo>
                    <a:lnTo>
                      <a:pt x="286" y="200"/>
                    </a:lnTo>
                    <a:lnTo>
                      <a:pt x="310" y="182"/>
                    </a:lnTo>
                    <a:lnTo>
                      <a:pt x="310" y="159"/>
                    </a:lnTo>
                    <a:lnTo>
                      <a:pt x="352" y="144"/>
                    </a:lnTo>
                    <a:lnTo>
                      <a:pt x="387" y="142"/>
                    </a:lnTo>
                    <a:lnTo>
                      <a:pt x="395" y="130"/>
                    </a:lnTo>
                    <a:lnTo>
                      <a:pt x="376" y="97"/>
                    </a:lnTo>
                    <a:lnTo>
                      <a:pt x="370" y="68"/>
                    </a:lnTo>
                    <a:lnTo>
                      <a:pt x="366" y="41"/>
                    </a:lnTo>
                    <a:lnTo>
                      <a:pt x="358" y="31"/>
                    </a:lnTo>
                    <a:lnTo>
                      <a:pt x="337" y="25"/>
                    </a:lnTo>
                    <a:lnTo>
                      <a:pt x="327" y="25"/>
                    </a:lnTo>
                    <a:lnTo>
                      <a:pt x="273" y="23"/>
                    </a:lnTo>
                    <a:lnTo>
                      <a:pt x="255" y="0"/>
                    </a:lnTo>
                    <a:lnTo>
                      <a:pt x="238" y="18"/>
                    </a:lnTo>
                    <a:lnTo>
                      <a:pt x="221" y="47"/>
                    </a:lnTo>
                    <a:lnTo>
                      <a:pt x="205" y="78"/>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740" name="Freeform 358"/>
              <p:cNvSpPr>
                <a:spLocks/>
              </p:cNvSpPr>
              <p:nvPr/>
            </p:nvSpPr>
            <p:spPr bwMode="auto">
              <a:xfrm>
                <a:off x="2672" y="1992"/>
                <a:ext cx="245" cy="230"/>
              </a:xfrm>
              <a:custGeom>
                <a:avLst/>
                <a:gdLst>
                  <a:gd name="T0" fmla="*/ 0 w 519"/>
                  <a:gd name="T1" fmla="*/ 1 h 452"/>
                  <a:gd name="T2" fmla="*/ 0 w 519"/>
                  <a:gd name="T3" fmla="*/ 1 h 452"/>
                  <a:gd name="T4" fmla="*/ 0 w 519"/>
                  <a:gd name="T5" fmla="*/ 1 h 452"/>
                  <a:gd name="T6" fmla="*/ 0 w 519"/>
                  <a:gd name="T7" fmla="*/ 1 h 452"/>
                  <a:gd name="T8" fmla="*/ 0 w 519"/>
                  <a:gd name="T9" fmla="*/ 1 h 452"/>
                  <a:gd name="T10" fmla="*/ 0 w 519"/>
                  <a:gd name="T11" fmla="*/ 1 h 452"/>
                  <a:gd name="T12" fmla="*/ 0 w 519"/>
                  <a:gd name="T13" fmla="*/ 1 h 452"/>
                  <a:gd name="T14" fmla="*/ 0 w 519"/>
                  <a:gd name="T15" fmla="*/ 1 h 452"/>
                  <a:gd name="T16" fmla="*/ 0 w 519"/>
                  <a:gd name="T17" fmla="*/ 1 h 452"/>
                  <a:gd name="T18" fmla="*/ 0 w 519"/>
                  <a:gd name="T19" fmla="*/ 1 h 452"/>
                  <a:gd name="T20" fmla="*/ 0 w 519"/>
                  <a:gd name="T21" fmla="*/ 1 h 452"/>
                  <a:gd name="T22" fmla="*/ 0 w 519"/>
                  <a:gd name="T23" fmla="*/ 1 h 452"/>
                  <a:gd name="T24" fmla="*/ 0 w 519"/>
                  <a:gd name="T25" fmla="*/ 1 h 452"/>
                  <a:gd name="T26" fmla="*/ 0 w 519"/>
                  <a:gd name="T27" fmla="*/ 1 h 452"/>
                  <a:gd name="T28" fmla="*/ 0 w 519"/>
                  <a:gd name="T29" fmla="*/ 1 h 452"/>
                  <a:gd name="T30" fmla="*/ 0 w 519"/>
                  <a:gd name="T31" fmla="*/ 1 h 452"/>
                  <a:gd name="T32" fmla="*/ 0 w 519"/>
                  <a:gd name="T33" fmla="*/ 1 h 452"/>
                  <a:gd name="T34" fmla="*/ 0 w 519"/>
                  <a:gd name="T35" fmla="*/ 1 h 452"/>
                  <a:gd name="T36" fmla="*/ 0 w 519"/>
                  <a:gd name="T37" fmla="*/ 1 h 452"/>
                  <a:gd name="T38" fmla="*/ 0 w 519"/>
                  <a:gd name="T39" fmla="*/ 1 h 452"/>
                  <a:gd name="T40" fmla="*/ 0 w 519"/>
                  <a:gd name="T41" fmla="*/ 1 h 452"/>
                  <a:gd name="T42" fmla="*/ 0 w 519"/>
                  <a:gd name="T43" fmla="*/ 1 h 452"/>
                  <a:gd name="T44" fmla="*/ 0 w 519"/>
                  <a:gd name="T45" fmla="*/ 1 h 452"/>
                  <a:gd name="T46" fmla="*/ 0 w 519"/>
                  <a:gd name="T47" fmla="*/ 0 h 452"/>
                  <a:gd name="T48" fmla="*/ 0 w 519"/>
                  <a:gd name="T49" fmla="*/ 1 h 452"/>
                  <a:gd name="T50" fmla="*/ 0 w 519"/>
                  <a:gd name="T51" fmla="*/ 1 h 452"/>
                  <a:gd name="T52" fmla="*/ 0 w 519"/>
                  <a:gd name="T53" fmla="*/ 1 h 452"/>
                  <a:gd name="T54" fmla="*/ 0 w 519"/>
                  <a:gd name="T55" fmla="*/ 1 h 452"/>
                  <a:gd name="T56" fmla="*/ 0 w 519"/>
                  <a:gd name="T57" fmla="*/ 1 h 452"/>
                  <a:gd name="T58" fmla="*/ 0 w 519"/>
                  <a:gd name="T59" fmla="*/ 1 h 452"/>
                  <a:gd name="T60" fmla="*/ 0 w 519"/>
                  <a:gd name="T61" fmla="*/ 1 h 452"/>
                  <a:gd name="T62" fmla="*/ 0 w 519"/>
                  <a:gd name="T63" fmla="*/ 1 h 452"/>
                  <a:gd name="T64" fmla="*/ 0 w 519"/>
                  <a:gd name="T65" fmla="*/ 1 h 452"/>
                  <a:gd name="T66" fmla="*/ 0 w 519"/>
                  <a:gd name="T67" fmla="*/ 1 h 452"/>
                  <a:gd name="T68" fmla="*/ 0 w 519"/>
                  <a:gd name="T69" fmla="*/ 1 h 452"/>
                  <a:gd name="T70" fmla="*/ 0 w 519"/>
                  <a:gd name="T71" fmla="*/ 1 h 452"/>
                  <a:gd name="T72" fmla="*/ 0 w 519"/>
                  <a:gd name="T73" fmla="*/ 1 h 452"/>
                  <a:gd name="T74" fmla="*/ 0 w 519"/>
                  <a:gd name="T75" fmla="*/ 1 h 452"/>
                  <a:gd name="T76" fmla="*/ 0 w 519"/>
                  <a:gd name="T77" fmla="*/ 1 h 452"/>
                  <a:gd name="T78" fmla="*/ 0 w 519"/>
                  <a:gd name="T79" fmla="*/ 1 h 452"/>
                  <a:gd name="T80" fmla="*/ 0 w 519"/>
                  <a:gd name="T81" fmla="*/ 1 h 452"/>
                  <a:gd name="T82" fmla="*/ 0 w 519"/>
                  <a:gd name="T83" fmla="*/ 1 h 452"/>
                  <a:gd name="T84" fmla="*/ 0 w 519"/>
                  <a:gd name="T85" fmla="*/ 1 h 452"/>
                  <a:gd name="T86" fmla="*/ 0 w 519"/>
                  <a:gd name="T87" fmla="*/ 1 h 452"/>
                  <a:gd name="T88" fmla="*/ 0 w 519"/>
                  <a:gd name="T89" fmla="*/ 1 h 452"/>
                  <a:gd name="T90" fmla="*/ 0 w 519"/>
                  <a:gd name="T91" fmla="*/ 1 h 452"/>
                  <a:gd name="T92" fmla="*/ 0 w 519"/>
                  <a:gd name="T93" fmla="*/ 1 h 452"/>
                  <a:gd name="T94" fmla="*/ 0 w 519"/>
                  <a:gd name="T95" fmla="*/ 1 h 452"/>
                  <a:gd name="T96" fmla="*/ 0 w 519"/>
                  <a:gd name="T97" fmla="*/ 1 h 452"/>
                  <a:gd name="T98" fmla="*/ 0 w 519"/>
                  <a:gd name="T99" fmla="*/ 1 h 452"/>
                  <a:gd name="T100" fmla="*/ 0 w 519"/>
                  <a:gd name="T101" fmla="*/ 1 h 452"/>
                  <a:gd name="T102" fmla="*/ 0 w 519"/>
                  <a:gd name="T103" fmla="*/ 1 h 452"/>
                  <a:gd name="T104" fmla="*/ 0 w 519"/>
                  <a:gd name="T105" fmla="*/ 1 h 452"/>
                  <a:gd name="T106" fmla="*/ 0 w 519"/>
                  <a:gd name="T107" fmla="*/ 1 h 452"/>
                  <a:gd name="T108" fmla="*/ 0 w 519"/>
                  <a:gd name="T109" fmla="*/ 1 h 452"/>
                  <a:gd name="T110" fmla="*/ 0 w 519"/>
                  <a:gd name="T111" fmla="*/ 1 h 452"/>
                  <a:gd name="T112" fmla="*/ 0 w 519"/>
                  <a:gd name="T113" fmla="*/ 1 h 452"/>
                  <a:gd name="T114" fmla="*/ 0 w 519"/>
                  <a:gd name="T115" fmla="*/ 1 h 452"/>
                  <a:gd name="T116" fmla="*/ 0 w 519"/>
                  <a:gd name="T117" fmla="*/ 1 h 452"/>
                  <a:gd name="T118" fmla="*/ 0 w 519"/>
                  <a:gd name="T119" fmla="*/ 1 h 4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9" h="452">
                    <a:moveTo>
                      <a:pt x="56" y="413"/>
                    </a:moveTo>
                    <a:lnTo>
                      <a:pt x="44" y="415"/>
                    </a:lnTo>
                    <a:lnTo>
                      <a:pt x="25" y="400"/>
                    </a:lnTo>
                    <a:lnTo>
                      <a:pt x="25" y="388"/>
                    </a:lnTo>
                    <a:lnTo>
                      <a:pt x="31" y="386"/>
                    </a:lnTo>
                    <a:lnTo>
                      <a:pt x="4" y="359"/>
                    </a:lnTo>
                    <a:lnTo>
                      <a:pt x="0" y="326"/>
                    </a:lnTo>
                    <a:lnTo>
                      <a:pt x="6" y="326"/>
                    </a:lnTo>
                    <a:lnTo>
                      <a:pt x="37" y="314"/>
                    </a:lnTo>
                    <a:lnTo>
                      <a:pt x="71" y="312"/>
                    </a:lnTo>
                    <a:lnTo>
                      <a:pt x="108" y="312"/>
                    </a:lnTo>
                    <a:lnTo>
                      <a:pt x="126" y="277"/>
                    </a:lnTo>
                    <a:lnTo>
                      <a:pt x="128" y="250"/>
                    </a:lnTo>
                    <a:lnTo>
                      <a:pt x="130" y="223"/>
                    </a:lnTo>
                    <a:lnTo>
                      <a:pt x="132" y="194"/>
                    </a:lnTo>
                    <a:lnTo>
                      <a:pt x="132" y="167"/>
                    </a:lnTo>
                    <a:lnTo>
                      <a:pt x="159" y="161"/>
                    </a:lnTo>
                    <a:lnTo>
                      <a:pt x="184" y="155"/>
                    </a:lnTo>
                    <a:lnTo>
                      <a:pt x="211" y="128"/>
                    </a:lnTo>
                    <a:lnTo>
                      <a:pt x="238" y="103"/>
                    </a:lnTo>
                    <a:lnTo>
                      <a:pt x="275" y="78"/>
                    </a:lnTo>
                    <a:lnTo>
                      <a:pt x="312" y="53"/>
                    </a:lnTo>
                    <a:lnTo>
                      <a:pt x="349" y="25"/>
                    </a:lnTo>
                    <a:lnTo>
                      <a:pt x="386" y="0"/>
                    </a:lnTo>
                    <a:lnTo>
                      <a:pt x="432" y="12"/>
                    </a:lnTo>
                    <a:lnTo>
                      <a:pt x="459" y="35"/>
                    </a:lnTo>
                    <a:lnTo>
                      <a:pt x="482" y="22"/>
                    </a:lnTo>
                    <a:lnTo>
                      <a:pt x="484" y="22"/>
                    </a:lnTo>
                    <a:lnTo>
                      <a:pt x="488" y="49"/>
                    </a:lnTo>
                    <a:lnTo>
                      <a:pt x="492" y="78"/>
                    </a:lnTo>
                    <a:lnTo>
                      <a:pt x="519" y="122"/>
                    </a:lnTo>
                    <a:lnTo>
                      <a:pt x="512" y="138"/>
                    </a:lnTo>
                    <a:lnTo>
                      <a:pt x="510" y="167"/>
                    </a:lnTo>
                    <a:lnTo>
                      <a:pt x="510" y="194"/>
                    </a:lnTo>
                    <a:lnTo>
                      <a:pt x="508" y="223"/>
                    </a:lnTo>
                    <a:lnTo>
                      <a:pt x="506" y="252"/>
                    </a:lnTo>
                    <a:lnTo>
                      <a:pt x="490" y="276"/>
                    </a:lnTo>
                    <a:lnTo>
                      <a:pt x="475" y="299"/>
                    </a:lnTo>
                    <a:lnTo>
                      <a:pt x="461" y="320"/>
                    </a:lnTo>
                    <a:lnTo>
                      <a:pt x="446" y="343"/>
                    </a:lnTo>
                    <a:lnTo>
                      <a:pt x="446" y="374"/>
                    </a:lnTo>
                    <a:lnTo>
                      <a:pt x="409" y="396"/>
                    </a:lnTo>
                    <a:lnTo>
                      <a:pt x="376" y="392"/>
                    </a:lnTo>
                    <a:lnTo>
                      <a:pt x="341" y="390"/>
                    </a:lnTo>
                    <a:lnTo>
                      <a:pt x="302" y="407"/>
                    </a:lnTo>
                    <a:lnTo>
                      <a:pt x="277" y="398"/>
                    </a:lnTo>
                    <a:lnTo>
                      <a:pt x="252" y="388"/>
                    </a:lnTo>
                    <a:lnTo>
                      <a:pt x="219" y="398"/>
                    </a:lnTo>
                    <a:lnTo>
                      <a:pt x="196" y="376"/>
                    </a:lnTo>
                    <a:lnTo>
                      <a:pt x="163" y="373"/>
                    </a:lnTo>
                    <a:lnTo>
                      <a:pt x="130" y="382"/>
                    </a:lnTo>
                    <a:lnTo>
                      <a:pt x="124" y="411"/>
                    </a:lnTo>
                    <a:lnTo>
                      <a:pt x="114" y="435"/>
                    </a:lnTo>
                    <a:lnTo>
                      <a:pt x="112" y="452"/>
                    </a:lnTo>
                    <a:lnTo>
                      <a:pt x="83" y="427"/>
                    </a:lnTo>
                    <a:lnTo>
                      <a:pt x="73" y="438"/>
                    </a:lnTo>
                    <a:lnTo>
                      <a:pt x="71" y="444"/>
                    </a:lnTo>
                    <a:lnTo>
                      <a:pt x="71" y="442"/>
                    </a:lnTo>
                    <a:lnTo>
                      <a:pt x="64" y="425"/>
                    </a:lnTo>
                    <a:lnTo>
                      <a:pt x="56" y="4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41" name="Freeform 359"/>
              <p:cNvSpPr>
                <a:spLocks/>
              </p:cNvSpPr>
              <p:nvPr/>
            </p:nvSpPr>
            <p:spPr bwMode="auto">
              <a:xfrm>
                <a:off x="2394" y="2127"/>
                <a:ext cx="95" cy="84"/>
              </a:xfrm>
              <a:custGeom>
                <a:avLst/>
                <a:gdLst>
                  <a:gd name="T0" fmla="*/ 0 w 200"/>
                  <a:gd name="T1" fmla="*/ 1 h 163"/>
                  <a:gd name="T2" fmla="*/ 0 w 200"/>
                  <a:gd name="T3" fmla="*/ 1 h 163"/>
                  <a:gd name="T4" fmla="*/ 0 w 200"/>
                  <a:gd name="T5" fmla="*/ 1 h 163"/>
                  <a:gd name="T6" fmla="*/ 0 w 200"/>
                  <a:gd name="T7" fmla="*/ 1 h 163"/>
                  <a:gd name="T8" fmla="*/ 0 w 200"/>
                  <a:gd name="T9" fmla="*/ 1 h 163"/>
                  <a:gd name="T10" fmla="*/ 0 w 200"/>
                  <a:gd name="T11" fmla="*/ 1 h 163"/>
                  <a:gd name="T12" fmla="*/ 0 w 200"/>
                  <a:gd name="T13" fmla="*/ 1 h 163"/>
                  <a:gd name="T14" fmla="*/ 0 w 200"/>
                  <a:gd name="T15" fmla="*/ 1 h 163"/>
                  <a:gd name="T16" fmla="*/ 0 w 200"/>
                  <a:gd name="T17" fmla="*/ 1 h 163"/>
                  <a:gd name="T18" fmla="*/ 0 w 200"/>
                  <a:gd name="T19" fmla="*/ 1 h 163"/>
                  <a:gd name="T20" fmla="*/ 0 w 200"/>
                  <a:gd name="T21" fmla="*/ 1 h 163"/>
                  <a:gd name="T22" fmla="*/ 0 w 200"/>
                  <a:gd name="T23" fmla="*/ 1 h 163"/>
                  <a:gd name="T24" fmla="*/ 0 w 200"/>
                  <a:gd name="T25" fmla="*/ 1 h 163"/>
                  <a:gd name="T26" fmla="*/ 0 w 200"/>
                  <a:gd name="T27" fmla="*/ 1 h 163"/>
                  <a:gd name="T28" fmla="*/ 0 w 200"/>
                  <a:gd name="T29" fmla="*/ 1 h 163"/>
                  <a:gd name="T30" fmla="*/ 0 w 200"/>
                  <a:gd name="T31" fmla="*/ 1 h 163"/>
                  <a:gd name="T32" fmla="*/ 0 w 200"/>
                  <a:gd name="T33" fmla="*/ 1 h 163"/>
                  <a:gd name="T34" fmla="*/ 0 w 200"/>
                  <a:gd name="T35" fmla="*/ 1 h 163"/>
                  <a:gd name="T36" fmla="*/ 0 w 200"/>
                  <a:gd name="T37" fmla="*/ 1 h 163"/>
                  <a:gd name="T38" fmla="*/ 0 w 200"/>
                  <a:gd name="T39" fmla="*/ 1 h 163"/>
                  <a:gd name="T40" fmla="*/ 0 w 200"/>
                  <a:gd name="T41" fmla="*/ 1 h 163"/>
                  <a:gd name="T42" fmla="*/ 0 w 200"/>
                  <a:gd name="T43" fmla="*/ 1 h 163"/>
                  <a:gd name="T44" fmla="*/ 0 w 200"/>
                  <a:gd name="T45" fmla="*/ 1 h 163"/>
                  <a:gd name="T46" fmla="*/ 0 w 200"/>
                  <a:gd name="T47" fmla="*/ 1 h 163"/>
                  <a:gd name="T48" fmla="*/ 0 w 200"/>
                  <a:gd name="T49" fmla="*/ 1 h 163"/>
                  <a:gd name="T50" fmla="*/ 0 w 200"/>
                  <a:gd name="T51" fmla="*/ 1 h 163"/>
                  <a:gd name="T52" fmla="*/ 0 w 200"/>
                  <a:gd name="T53" fmla="*/ 1 h 163"/>
                  <a:gd name="T54" fmla="*/ 0 w 200"/>
                  <a:gd name="T55" fmla="*/ 1 h 163"/>
                  <a:gd name="T56" fmla="*/ 0 w 200"/>
                  <a:gd name="T57" fmla="*/ 1 h 163"/>
                  <a:gd name="T58" fmla="*/ 0 w 200"/>
                  <a:gd name="T59" fmla="*/ 1 h 163"/>
                  <a:gd name="T60" fmla="*/ 0 w 200"/>
                  <a:gd name="T61" fmla="*/ 1 h 163"/>
                  <a:gd name="T62" fmla="*/ 0 w 200"/>
                  <a:gd name="T63" fmla="*/ 1 h 163"/>
                  <a:gd name="T64" fmla="*/ 0 w 200"/>
                  <a:gd name="T65" fmla="*/ 0 h 163"/>
                  <a:gd name="T66" fmla="*/ 0 w 200"/>
                  <a:gd name="T67" fmla="*/ 1 h 163"/>
                  <a:gd name="T68" fmla="*/ 0 w 200"/>
                  <a:gd name="T69" fmla="*/ 1 h 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0" h="163">
                    <a:moveTo>
                      <a:pt x="39" y="6"/>
                    </a:moveTo>
                    <a:lnTo>
                      <a:pt x="31" y="21"/>
                    </a:lnTo>
                    <a:lnTo>
                      <a:pt x="16" y="48"/>
                    </a:lnTo>
                    <a:lnTo>
                      <a:pt x="0" y="74"/>
                    </a:lnTo>
                    <a:lnTo>
                      <a:pt x="22" y="101"/>
                    </a:lnTo>
                    <a:lnTo>
                      <a:pt x="29" y="93"/>
                    </a:lnTo>
                    <a:lnTo>
                      <a:pt x="24" y="101"/>
                    </a:lnTo>
                    <a:lnTo>
                      <a:pt x="28" y="105"/>
                    </a:lnTo>
                    <a:lnTo>
                      <a:pt x="28" y="114"/>
                    </a:lnTo>
                    <a:lnTo>
                      <a:pt x="64" y="114"/>
                    </a:lnTo>
                    <a:lnTo>
                      <a:pt x="68" y="107"/>
                    </a:lnTo>
                    <a:lnTo>
                      <a:pt x="109" y="116"/>
                    </a:lnTo>
                    <a:lnTo>
                      <a:pt x="119" y="126"/>
                    </a:lnTo>
                    <a:lnTo>
                      <a:pt x="74" y="116"/>
                    </a:lnTo>
                    <a:lnTo>
                      <a:pt x="47" y="126"/>
                    </a:lnTo>
                    <a:lnTo>
                      <a:pt x="22" y="136"/>
                    </a:lnTo>
                    <a:lnTo>
                      <a:pt x="24" y="151"/>
                    </a:lnTo>
                    <a:lnTo>
                      <a:pt x="49" y="147"/>
                    </a:lnTo>
                    <a:lnTo>
                      <a:pt x="62" y="145"/>
                    </a:lnTo>
                    <a:lnTo>
                      <a:pt x="62" y="147"/>
                    </a:lnTo>
                    <a:lnTo>
                      <a:pt x="29" y="153"/>
                    </a:lnTo>
                    <a:lnTo>
                      <a:pt x="22" y="163"/>
                    </a:lnTo>
                    <a:lnTo>
                      <a:pt x="66" y="155"/>
                    </a:lnTo>
                    <a:lnTo>
                      <a:pt x="93" y="151"/>
                    </a:lnTo>
                    <a:lnTo>
                      <a:pt x="123" y="149"/>
                    </a:lnTo>
                    <a:lnTo>
                      <a:pt x="152" y="157"/>
                    </a:lnTo>
                    <a:lnTo>
                      <a:pt x="200" y="161"/>
                    </a:lnTo>
                    <a:lnTo>
                      <a:pt x="190" y="122"/>
                    </a:lnTo>
                    <a:lnTo>
                      <a:pt x="181" y="109"/>
                    </a:lnTo>
                    <a:lnTo>
                      <a:pt x="173" y="70"/>
                    </a:lnTo>
                    <a:lnTo>
                      <a:pt x="148" y="45"/>
                    </a:lnTo>
                    <a:lnTo>
                      <a:pt x="123" y="17"/>
                    </a:lnTo>
                    <a:lnTo>
                      <a:pt x="92" y="0"/>
                    </a:lnTo>
                    <a:lnTo>
                      <a:pt x="64" y="2"/>
                    </a:lnTo>
                    <a:lnTo>
                      <a:pt x="39"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42" name="Freeform 360"/>
              <p:cNvSpPr>
                <a:spLocks/>
              </p:cNvSpPr>
              <p:nvPr/>
            </p:nvSpPr>
            <p:spPr bwMode="auto">
              <a:xfrm>
                <a:off x="2781" y="1726"/>
                <a:ext cx="61" cy="137"/>
              </a:xfrm>
              <a:custGeom>
                <a:avLst/>
                <a:gdLst>
                  <a:gd name="T0" fmla="*/ 0 w 130"/>
                  <a:gd name="T1" fmla="*/ 1 h 267"/>
                  <a:gd name="T2" fmla="*/ 0 w 130"/>
                  <a:gd name="T3" fmla="*/ 1 h 267"/>
                  <a:gd name="T4" fmla="*/ 0 w 130"/>
                  <a:gd name="T5" fmla="*/ 1 h 267"/>
                  <a:gd name="T6" fmla="*/ 0 w 130"/>
                  <a:gd name="T7" fmla="*/ 1 h 267"/>
                  <a:gd name="T8" fmla="*/ 0 w 130"/>
                  <a:gd name="T9" fmla="*/ 1 h 267"/>
                  <a:gd name="T10" fmla="*/ 0 w 130"/>
                  <a:gd name="T11" fmla="*/ 1 h 267"/>
                  <a:gd name="T12" fmla="*/ 0 w 130"/>
                  <a:gd name="T13" fmla="*/ 1 h 267"/>
                  <a:gd name="T14" fmla="*/ 0 w 130"/>
                  <a:gd name="T15" fmla="*/ 1 h 267"/>
                  <a:gd name="T16" fmla="*/ 0 w 130"/>
                  <a:gd name="T17" fmla="*/ 1 h 267"/>
                  <a:gd name="T18" fmla="*/ 0 w 130"/>
                  <a:gd name="T19" fmla="*/ 1 h 267"/>
                  <a:gd name="T20" fmla="*/ 0 w 130"/>
                  <a:gd name="T21" fmla="*/ 0 h 267"/>
                  <a:gd name="T22" fmla="*/ 0 w 130"/>
                  <a:gd name="T23" fmla="*/ 1 h 267"/>
                  <a:gd name="T24" fmla="*/ 0 w 130"/>
                  <a:gd name="T25" fmla="*/ 1 h 267"/>
                  <a:gd name="T26" fmla="*/ 0 w 130"/>
                  <a:gd name="T27" fmla="*/ 1 h 267"/>
                  <a:gd name="T28" fmla="*/ 0 w 130"/>
                  <a:gd name="T29" fmla="*/ 1 h 267"/>
                  <a:gd name="T30" fmla="*/ 0 w 130"/>
                  <a:gd name="T31" fmla="*/ 1 h 267"/>
                  <a:gd name="T32" fmla="*/ 0 w 130"/>
                  <a:gd name="T33" fmla="*/ 1 h 267"/>
                  <a:gd name="T34" fmla="*/ 0 w 130"/>
                  <a:gd name="T35" fmla="*/ 1 h 267"/>
                  <a:gd name="T36" fmla="*/ 0 w 130"/>
                  <a:gd name="T37" fmla="*/ 1 h 267"/>
                  <a:gd name="T38" fmla="*/ 0 w 130"/>
                  <a:gd name="T39" fmla="*/ 1 h 267"/>
                  <a:gd name="T40" fmla="*/ 0 w 130"/>
                  <a:gd name="T41" fmla="*/ 1 h 267"/>
                  <a:gd name="T42" fmla="*/ 0 w 130"/>
                  <a:gd name="T43" fmla="*/ 1 h 267"/>
                  <a:gd name="T44" fmla="*/ 0 w 130"/>
                  <a:gd name="T45" fmla="*/ 1 h 267"/>
                  <a:gd name="T46" fmla="*/ 0 w 130"/>
                  <a:gd name="T47" fmla="*/ 1 h 2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267">
                    <a:moveTo>
                      <a:pt x="86" y="254"/>
                    </a:moveTo>
                    <a:lnTo>
                      <a:pt x="70" y="267"/>
                    </a:lnTo>
                    <a:lnTo>
                      <a:pt x="61" y="230"/>
                    </a:lnTo>
                    <a:lnTo>
                      <a:pt x="53" y="196"/>
                    </a:lnTo>
                    <a:lnTo>
                      <a:pt x="28" y="168"/>
                    </a:lnTo>
                    <a:lnTo>
                      <a:pt x="0" y="132"/>
                    </a:lnTo>
                    <a:lnTo>
                      <a:pt x="16" y="102"/>
                    </a:lnTo>
                    <a:lnTo>
                      <a:pt x="30" y="75"/>
                    </a:lnTo>
                    <a:lnTo>
                      <a:pt x="26" y="23"/>
                    </a:lnTo>
                    <a:lnTo>
                      <a:pt x="33" y="13"/>
                    </a:lnTo>
                    <a:lnTo>
                      <a:pt x="68" y="0"/>
                    </a:lnTo>
                    <a:lnTo>
                      <a:pt x="82" y="7"/>
                    </a:lnTo>
                    <a:lnTo>
                      <a:pt x="90" y="19"/>
                    </a:lnTo>
                    <a:lnTo>
                      <a:pt x="109" y="9"/>
                    </a:lnTo>
                    <a:lnTo>
                      <a:pt x="93" y="48"/>
                    </a:lnTo>
                    <a:lnTo>
                      <a:pt x="115" y="75"/>
                    </a:lnTo>
                    <a:lnTo>
                      <a:pt x="97" y="99"/>
                    </a:lnTo>
                    <a:lnTo>
                      <a:pt x="82" y="122"/>
                    </a:lnTo>
                    <a:lnTo>
                      <a:pt x="109" y="139"/>
                    </a:lnTo>
                    <a:lnTo>
                      <a:pt x="130" y="155"/>
                    </a:lnTo>
                    <a:lnTo>
                      <a:pt x="128" y="186"/>
                    </a:lnTo>
                    <a:lnTo>
                      <a:pt x="107" y="203"/>
                    </a:lnTo>
                    <a:lnTo>
                      <a:pt x="88" y="221"/>
                    </a:lnTo>
                    <a:lnTo>
                      <a:pt x="86" y="25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43" name="Freeform 361"/>
              <p:cNvSpPr>
                <a:spLocks/>
              </p:cNvSpPr>
              <p:nvPr/>
            </p:nvSpPr>
            <p:spPr bwMode="auto">
              <a:xfrm>
                <a:off x="2486" y="2285"/>
                <a:ext cx="66" cy="80"/>
              </a:xfrm>
              <a:custGeom>
                <a:avLst/>
                <a:gdLst>
                  <a:gd name="T0" fmla="*/ 0 w 138"/>
                  <a:gd name="T1" fmla="*/ 1 h 159"/>
                  <a:gd name="T2" fmla="*/ 0 w 138"/>
                  <a:gd name="T3" fmla="*/ 1 h 159"/>
                  <a:gd name="T4" fmla="*/ 0 w 138"/>
                  <a:gd name="T5" fmla="*/ 1 h 159"/>
                  <a:gd name="T6" fmla="*/ 0 w 138"/>
                  <a:gd name="T7" fmla="*/ 1 h 159"/>
                  <a:gd name="T8" fmla="*/ 0 w 138"/>
                  <a:gd name="T9" fmla="*/ 1 h 159"/>
                  <a:gd name="T10" fmla="*/ 0 w 138"/>
                  <a:gd name="T11" fmla="*/ 1 h 159"/>
                  <a:gd name="T12" fmla="*/ 0 w 138"/>
                  <a:gd name="T13" fmla="*/ 1 h 159"/>
                  <a:gd name="T14" fmla="*/ 0 w 138"/>
                  <a:gd name="T15" fmla="*/ 0 h 159"/>
                  <a:gd name="T16" fmla="*/ 0 w 138"/>
                  <a:gd name="T17" fmla="*/ 0 h 159"/>
                  <a:gd name="T18" fmla="*/ 0 w 138"/>
                  <a:gd name="T19" fmla="*/ 1 h 159"/>
                  <a:gd name="T20" fmla="*/ 0 w 138"/>
                  <a:gd name="T21" fmla="*/ 1 h 159"/>
                  <a:gd name="T22" fmla="*/ 0 w 138"/>
                  <a:gd name="T23" fmla="*/ 1 h 159"/>
                  <a:gd name="T24" fmla="*/ 0 w 138"/>
                  <a:gd name="T25" fmla="*/ 1 h 159"/>
                  <a:gd name="T26" fmla="*/ 0 w 138"/>
                  <a:gd name="T27" fmla="*/ 1 h 159"/>
                  <a:gd name="T28" fmla="*/ 0 w 138"/>
                  <a:gd name="T29" fmla="*/ 1 h 159"/>
                  <a:gd name="T30" fmla="*/ 0 w 138"/>
                  <a:gd name="T31" fmla="*/ 1 h 159"/>
                  <a:gd name="T32" fmla="*/ 0 w 138"/>
                  <a:gd name="T33" fmla="*/ 1 h 159"/>
                  <a:gd name="T34" fmla="*/ 0 w 138"/>
                  <a:gd name="T35" fmla="*/ 1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9">
                    <a:moveTo>
                      <a:pt x="134" y="159"/>
                    </a:moveTo>
                    <a:lnTo>
                      <a:pt x="99" y="136"/>
                    </a:lnTo>
                    <a:lnTo>
                      <a:pt x="64" y="115"/>
                    </a:lnTo>
                    <a:lnTo>
                      <a:pt x="33" y="87"/>
                    </a:lnTo>
                    <a:lnTo>
                      <a:pt x="0" y="60"/>
                    </a:lnTo>
                    <a:lnTo>
                      <a:pt x="12" y="49"/>
                    </a:lnTo>
                    <a:lnTo>
                      <a:pt x="27" y="25"/>
                    </a:lnTo>
                    <a:lnTo>
                      <a:pt x="43" y="0"/>
                    </a:lnTo>
                    <a:lnTo>
                      <a:pt x="60" y="0"/>
                    </a:lnTo>
                    <a:lnTo>
                      <a:pt x="70" y="39"/>
                    </a:lnTo>
                    <a:lnTo>
                      <a:pt x="78" y="47"/>
                    </a:lnTo>
                    <a:lnTo>
                      <a:pt x="93" y="37"/>
                    </a:lnTo>
                    <a:lnTo>
                      <a:pt x="103" y="35"/>
                    </a:lnTo>
                    <a:lnTo>
                      <a:pt x="103" y="70"/>
                    </a:lnTo>
                    <a:lnTo>
                      <a:pt x="103" y="78"/>
                    </a:lnTo>
                    <a:lnTo>
                      <a:pt x="124" y="97"/>
                    </a:lnTo>
                    <a:lnTo>
                      <a:pt x="138" y="113"/>
                    </a:lnTo>
                    <a:lnTo>
                      <a:pt x="134" y="15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44" name="Freeform 362"/>
              <p:cNvSpPr>
                <a:spLocks/>
              </p:cNvSpPr>
              <p:nvPr/>
            </p:nvSpPr>
            <p:spPr bwMode="auto">
              <a:xfrm>
                <a:off x="1356" y="2264"/>
                <a:ext cx="50" cy="47"/>
              </a:xfrm>
              <a:custGeom>
                <a:avLst/>
                <a:gdLst>
                  <a:gd name="T0" fmla="*/ 0 w 107"/>
                  <a:gd name="T1" fmla="*/ 1 h 92"/>
                  <a:gd name="T2" fmla="*/ 0 w 107"/>
                  <a:gd name="T3" fmla="*/ 1 h 92"/>
                  <a:gd name="T4" fmla="*/ 0 w 107"/>
                  <a:gd name="T5" fmla="*/ 1 h 92"/>
                  <a:gd name="T6" fmla="*/ 0 w 107"/>
                  <a:gd name="T7" fmla="*/ 0 h 92"/>
                  <a:gd name="T8" fmla="*/ 0 w 107"/>
                  <a:gd name="T9" fmla="*/ 1 h 92"/>
                  <a:gd name="T10" fmla="*/ 0 w 107"/>
                  <a:gd name="T11" fmla="*/ 1 h 92"/>
                  <a:gd name="T12" fmla="*/ 0 w 107"/>
                  <a:gd name="T13" fmla="*/ 1 h 92"/>
                  <a:gd name="T14" fmla="*/ 0 w 107"/>
                  <a:gd name="T15" fmla="*/ 1 h 92"/>
                  <a:gd name="T16" fmla="*/ 0 w 107"/>
                  <a:gd name="T17" fmla="*/ 1 h 92"/>
                  <a:gd name="T18" fmla="*/ 0 w 107"/>
                  <a:gd name="T19" fmla="*/ 1 h 92"/>
                  <a:gd name="T20" fmla="*/ 0 w 107"/>
                  <a:gd name="T21" fmla="*/ 1 h 92"/>
                  <a:gd name="T22" fmla="*/ 0 w 107"/>
                  <a:gd name="T23" fmla="*/ 1 h 92"/>
                  <a:gd name="T24" fmla="*/ 0 w 107"/>
                  <a:gd name="T25" fmla="*/ 1 h 92"/>
                  <a:gd name="T26" fmla="*/ 0 w 107"/>
                  <a:gd name="T27" fmla="*/ 1 h 92"/>
                  <a:gd name="T28" fmla="*/ 0 w 107"/>
                  <a:gd name="T29" fmla="*/ 1 h 92"/>
                  <a:gd name="T30" fmla="*/ 0 w 107"/>
                  <a:gd name="T31" fmla="*/ 1 h 92"/>
                  <a:gd name="T32" fmla="*/ 0 w 107"/>
                  <a:gd name="T33" fmla="*/ 1 h 92"/>
                  <a:gd name="T34" fmla="*/ 0 w 107"/>
                  <a:gd name="T35" fmla="*/ 1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7" h="92">
                    <a:moveTo>
                      <a:pt x="0" y="59"/>
                    </a:moveTo>
                    <a:lnTo>
                      <a:pt x="2" y="30"/>
                    </a:lnTo>
                    <a:lnTo>
                      <a:pt x="2" y="4"/>
                    </a:lnTo>
                    <a:lnTo>
                      <a:pt x="14" y="0"/>
                    </a:lnTo>
                    <a:lnTo>
                      <a:pt x="23" y="16"/>
                    </a:lnTo>
                    <a:lnTo>
                      <a:pt x="39" y="22"/>
                    </a:lnTo>
                    <a:lnTo>
                      <a:pt x="49" y="32"/>
                    </a:lnTo>
                    <a:lnTo>
                      <a:pt x="95" y="14"/>
                    </a:lnTo>
                    <a:lnTo>
                      <a:pt x="101" y="20"/>
                    </a:lnTo>
                    <a:lnTo>
                      <a:pt x="107" y="30"/>
                    </a:lnTo>
                    <a:lnTo>
                      <a:pt x="82" y="53"/>
                    </a:lnTo>
                    <a:lnTo>
                      <a:pt x="97" y="78"/>
                    </a:lnTo>
                    <a:lnTo>
                      <a:pt x="68" y="92"/>
                    </a:lnTo>
                    <a:lnTo>
                      <a:pt x="62" y="66"/>
                    </a:lnTo>
                    <a:lnTo>
                      <a:pt x="58" y="74"/>
                    </a:lnTo>
                    <a:lnTo>
                      <a:pt x="41" y="59"/>
                    </a:lnTo>
                    <a:lnTo>
                      <a:pt x="8" y="49"/>
                    </a:lnTo>
                    <a:lnTo>
                      <a:pt x="0" y="5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45" name="Freeform 363"/>
              <p:cNvSpPr>
                <a:spLocks/>
              </p:cNvSpPr>
              <p:nvPr/>
            </p:nvSpPr>
            <p:spPr bwMode="auto">
              <a:xfrm>
                <a:off x="1408" y="2265"/>
                <a:ext cx="38" cy="45"/>
              </a:xfrm>
              <a:custGeom>
                <a:avLst/>
                <a:gdLst>
                  <a:gd name="T0" fmla="*/ 0 w 79"/>
                  <a:gd name="T1" fmla="*/ 1 h 86"/>
                  <a:gd name="T2" fmla="*/ 0 w 79"/>
                  <a:gd name="T3" fmla="*/ 1 h 86"/>
                  <a:gd name="T4" fmla="*/ 0 w 79"/>
                  <a:gd name="T5" fmla="*/ 1 h 86"/>
                  <a:gd name="T6" fmla="*/ 0 w 79"/>
                  <a:gd name="T7" fmla="*/ 1 h 86"/>
                  <a:gd name="T8" fmla="*/ 0 w 79"/>
                  <a:gd name="T9" fmla="*/ 1 h 86"/>
                  <a:gd name="T10" fmla="*/ 0 w 79"/>
                  <a:gd name="T11" fmla="*/ 1 h 86"/>
                  <a:gd name="T12" fmla="*/ 0 w 79"/>
                  <a:gd name="T13" fmla="*/ 1 h 86"/>
                  <a:gd name="T14" fmla="*/ 0 w 79"/>
                  <a:gd name="T15" fmla="*/ 0 h 86"/>
                  <a:gd name="T16" fmla="*/ 0 w 79"/>
                  <a:gd name="T17" fmla="*/ 1 h 86"/>
                  <a:gd name="T18" fmla="*/ 0 w 79"/>
                  <a:gd name="T19" fmla="*/ 1 h 86"/>
                  <a:gd name="T20" fmla="*/ 0 w 79"/>
                  <a:gd name="T21" fmla="*/ 1 h 86"/>
                  <a:gd name="T22" fmla="*/ 0 w 79"/>
                  <a:gd name="T23" fmla="*/ 1 h 86"/>
                  <a:gd name="T24" fmla="*/ 0 w 79"/>
                  <a:gd name="T25" fmla="*/ 1 h 86"/>
                  <a:gd name="T26" fmla="*/ 0 w 79"/>
                  <a:gd name="T27" fmla="*/ 1 h 86"/>
                  <a:gd name="T28" fmla="*/ 0 w 79"/>
                  <a:gd name="T29" fmla="*/ 1 h 86"/>
                  <a:gd name="T30" fmla="*/ 0 w 79"/>
                  <a:gd name="T31" fmla="*/ 1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 h="86">
                    <a:moveTo>
                      <a:pt x="46" y="47"/>
                    </a:moveTo>
                    <a:lnTo>
                      <a:pt x="58" y="49"/>
                    </a:lnTo>
                    <a:lnTo>
                      <a:pt x="54" y="41"/>
                    </a:lnTo>
                    <a:lnTo>
                      <a:pt x="44" y="39"/>
                    </a:lnTo>
                    <a:lnTo>
                      <a:pt x="35" y="29"/>
                    </a:lnTo>
                    <a:lnTo>
                      <a:pt x="11" y="18"/>
                    </a:lnTo>
                    <a:lnTo>
                      <a:pt x="2" y="10"/>
                    </a:lnTo>
                    <a:lnTo>
                      <a:pt x="0" y="0"/>
                    </a:lnTo>
                    <a:lnTo>
                      <a:pt x="33" y="2"/>
                    </a:lnTo>
                    <a:lnTo>
                      <a:pt x="56" y="16"/>
                    </a:lnTo>
                    <a:lnTo>
                      <a:pt x="77" y="31"/>
                    </a:lnTo>
                    <a:lnTo>
                      <a:pt x="79" y="60"/>
                    </a:lnTo>
                    <a:lnTo>
                      <a:pt x="66" y="70"/>
                    </a:lnTo>
                    <a:lnTo>
                      <a:pt x="58" y="86"/>
                    </a:lnTo>
                    <a:lnTo>
                      <a:pt x="50" y="74"/>
                    </a:lnTo>
                    <a:lnTo>
                      <a:pt x="46" y="4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46" name="Freeform 364"/>
              <p:cNvSpPr>
                <a:spLocks/>
              </p:cNvSpPr>
              <p:nvPr/>
            </p:nvSpPr>
            <p:spPr bwMode="auto">
              <a:xfrm>
                <a:off x="1803" y="2340"/>
                <a:ext cx="47" cy="69"/>
              </a:xfrm>
              <a:custGeom>
                <a:avLst/>
                <a:gdLst>
                  <a:gd name="T0" fmla="*/ 0 w 99"/>
                  <a:gd name="T1" fmla="*/ 1 h 134"/>
                  <a:gd name="T2" fmla="*/ 0 w 99"/>
                  <a:gd name="T3" fmla="*/ 1 h 134"/>
                  <a:gd name="T4" fmla="*/ 0 w 99"/>
                  <a:gd name="T5" fmla="*/ 0 h 134"/>
                  <a:gd name="T6" fmla="*/ 0 w 99"/>
                  <a:gd name="T7" fmla="*/ 1 h 134"/>
                  <a:gd name="T8" fmla="*/ 0 w 99"/>
                  <a:gd name="T9" fmla="*/ 1 h 134"/>
                  <a:gd name="T10" fmla="*/ 0 w 99"/>
                  <a:gd name="T11" fmla="*/ 1 h 134"/>
                  <a:gd name="T12" fmla="*/ 0 w 99"/>
                  <a:gd name="T13" fmla="*/ 1 h 134"/>
                  <a:gd name="T14" fmla="*/ 0 w 99"/>
                  <a:gd name="T15" fmla="*/ 1 h 134"/>
                  <a:gd name="T16" fmla="*/ 0 w 99"/>
                  <a:gd name="T17" fmla="*/ 1 h 134"/>
                  <a:gd name="T18" fmla="*/ 0 w 99"/>
                  <a:gd name="T19" fmla="*/ 1 h 134"/>
                  <a:gd name="T20" fmla="*/ 0 w 99"/>
                  <a:gd name="T21" fmla="*/ 1 h 134"/>
                  <a:gd name="T22" fmla="*/ 0 w 99"/>
                  <a:gd name="T23" fmla="*/ 1 h 134"/>
                  <a:gd name="T24" fmla="*/ 0 w 99"/>
                  <a:gd name="T25" fmla="*/ 1 h 134"/>
                  <a:gd name="T26" fmla="*/ 0 w 99"/>
                  <a:gd name="T27" fmla="*/ 1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134">
                    <a:moveTo>
                      <a:pt x="78" y="35"/>
                    </a:moveTo>
                    <a:lnTo>
                      <a:pt x="47" y="6"/>
                    </a:lnTo>
                    <a:lnTo>
                      <a:pt x="23" y="0"/>
                    </a:lnTo>
                    <a:lnTo>
                      <a:pt x="16" y="13"/>
                    </a:lnTo>
                    <a:lnTo>
                      <a:pt x="6" y="44"/>
                    </a:lnTo>
                    <a:lnTo>
                      <a:pt x="18" y="91"/>
                    </a:lnTo>
                    <a:lnTo>
                      <a:pt x="0" y="128"/>
                    </a:lnTo>
                    <a:lnTo>
                      <a:pt x="22" y="132"/>
                    </a:lnTo>
                    <a:lnTo>
                      <a:pt x="54" y="134"/>
                    </a:lnTo>
                    <a:lnTo>
                      <a:pt x="76" y="99"/>
                    </a:lnTo>
                    <a:lnTo>
                      <a:pt x="99" y="64"/>
                    </a:lnTo>
                    <a:lnTo>
                      <a:pt x="91" y="43"/>
                    </a:lnTo>
                    <a:lnTo>
                      <a:pt x="89" y="48"/>
                    </a:lnTo>
                    <a:lnTo>
                      <a:pt x="78" y="3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47" name="Freeform 365"/>
              <p:cNvSpPr>
                <a:spLocks/>
              </p:cNvSpPr>
              <p:nvPr/>
            </p:nvSpPr>
            <p:spPr bwMode="auto">
              <a:xfrm>
                <a:off x="1416" y="2211"/>
                <a:ext cx="192" cy="322"/>
              </a:xfrm>
              <a:custGeom>
                <a:avLst/>
                <a:gdLst>
                  <a:gd name="T0" fmla="*/ 75 w 405"/>
                  <a:gd name="T1" fmla="*/ 30 h 630"/>
                  <a:gd name="T2" fmla="*/ 68 w 405"/>
                  <a:gd name="T3" fmla="*/ 27 h 630"/>
                  <a:gd name="T4" fmla="*/ 55 w 405"/>
                  <a:gd name="T5" fmla="*/ 56 h 630"/>
                  <a:gd name="T6" fmla="*/ 36 w 405"/>
                  <a:gd name="T7" fmla="*/ 85 h 630"/>
                  <a:gd name="T8" fmla="*/ 28 w 405"/>
                  <a:gd name="T9" fmla="*/ 71 h 630"/>
                  <a:gd name="T10" fmla="*/ 23 w 405"/>
                  <a:gd name="T11" fmla="*/ 91 h 630"/>
                  <a:gd name="T12" fmla="*/ 24 w 405"/>
                  <a:gd name="T13" fmla="*/ 107 h 630"/>
                  <a:gd name="T14" fmla="*/ 24 w 405"/>
                  <a:gd name="T15" fmla="*/ 133 h 630"/>
                  <a:gd name="T16" fmla="*/ 27 w 405"/>
                  <a:gd name="T17" fmla="*/ 163 h 630"/>
                  <a:gd name="T18" fmla="*/ 18 w 405"/>
                  <a:gd name="T19" fmla="*/ 186 h 630"/>
                  <a:gd name="T20" fmla="*/ 6 w 405"/>
                  <a:gd name="T21" fmla="*/ 202 h 630"/>
                  <a:gd name="T22" fmla="*/ 2 w 405"/>
                  <a:gd name="T23" fmla="*/ 212 h 630"/>
                  <a:gd name="T24" fmla="*/ 25 w 405"/>
                  <a:gd name="T25" fmla="*/ 232 h 630"/>
                  <a:gd name="T26" fmla="*/ 58 w 405"/>
                  <a:gd name="T27" fmla="*/ 242 h 630"/>
                  <a:gd name="T28" fmla="*/ 68 w 405"/>
                  <a:gd name="T29" fmla="*/ 249 h 630"/>
                  <a:gd name="T30" fmla="*/ 89 w 405"/>
                  <a:gd name="T31" fmla="*/ 274 h 630"/>
                  <a:gd name="T32" fmla="*/ 111 w 405"/>
                  <a:gd name="T33" fmla="*/ 284 h 630"/>
                  <a:gd name="T34" fmla="*/ 140 w 405"/>
                  <a:gd name="T35" fmla="*/ 290 h 630"/>
                  <a:gd name="T36" fmla="*/ 144 w 405"/>
                  <a:gd name="T37" fmla="*/ 322 h 630"/>
                  <a:gd name="T38" fmla="*/ 151 w 405"/>
                  <a:gd name="T39" fmla="*/ 267 h 630"/>
                  <a:gd name="T40" fmla="*/ 141 w 405"/>
                  <a:gd name="T41" fmla="*/ 229 h 630"/>
                  <a:gd name="T42" fmla="*/ 155 w 405"/>
                  <a:gd name="T43" fmla="*/ 223 h 630"/>
                  <a:gd name="T44" fmla="*/ 145 w 405"/>
                  <a:gd name="T45" fmla="*/ 206 h 630"/>
                  <a:gd name="T46" fmla="*/ 172 w 405"/>
                  <a:gd name="T47" fmla="*/ 206 h 630"/>
                  <a:gd name="T48" fmla="*/ 174 w 405"/>
                  <a:gd name="T49" fmla="*/ 205 h 630"/>
                  <a:gd name="T50" fmla="*/ 189 w 405"/>
                  <a:gd name="T51" fmla="*/ 215 h 630"/>
                  <a:gd name="T52" fmla="*/ 189 w 405"/>
                  <a:gd name="T53" fmla="*/ 200 h 630"/>
                  <a:gd name="T54" fmla="*/ 185 w 405"/>
                  <a:gd name="T55" fmla="*/ 176 h 630"/>
                  <a:gd name="T56" fmla="*/ 181 w 405"/>
                  <a:gd name="T57" fmla="*/ 135 h 630"/>
                  <a:gd name="T58" fmla="*/ 171 w 405"/>
                  <a:gd name="T59" fmla="*/ 120 h 630"/>
                  <a:gd name="T60" fmla="*/ 143 w 405"/>
                  <a:gd name="T61" fmla="*/ 104 h 630"/>
                  <a:gd name="T62" fmla="*/ 119 w 405"/>
                  <a:gd name="T63" fmla="*/ 103 h 630"/>
                  <a:gd name="T64" fmla="*/ 108 w 405"/>
                  <a:gd name="T65" fmla="*/ 83 h 630"/>
                  <a:gd name="T66" fmla="*/ 93 w 405"/>
                  <a:gd name="T67" fmla="*/ 61 h 630"/>
                  <a:gd name="T68" fmla="*/ 109 w 405"/>
                  <a:gd name="T69" fmla="*/ 29 h 630"/>
                  <a:gd name="T70" fmla="*/ 128 w 405"/>
                  <a:gd name="T71" fmla="*/ 9 h 630"/>
                  <a:gd name="T72" fmla="*/ 119 w 405"/>
                  <a:gd name="T73" fmla="*/ 1 h 630"/>
                  <a:gd name="T74" fmla="*/ 90 w 405"/>
                  <a:gd name="T75" fmla="*/ 21 h 6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5" h="630">
                    <a:moveTo>
                      <a:pt x="171" y="42"/>
                    </a:moveTo>
                    <a:lnTo>
                      <a:pt x="159" y="58"/>
                    </a:lnTo>
                    <a:lnTo>
                      <a:pt x="163" y="50"/>
                    </a:lnTo>
                    <a:lnTo>
                      <a:pt x="144" y="52"/>
                    </a:lnTo>
                    <a:lnTo>
                      <a:pt x="120" y="83"/>
                    </a:lnTo>
                    <a:lnTo>
                      <a:pt x="116" y="110"/>
                    </a:lnTo>
                    <a:lnTo>
                      <a:pt x="80" y="145"/>
                    </a:lnTo>
                    <a:lnTo>
                      <a:pt x="76" y="167"/>
                    </a:lnTo>
                    <a:lnTo>
                      <a:pt x="68" y="149"/>
                    </a:lnTo>
                    <a:lnTo>
                      <a:pt x="60" y="139"/>
                    </a:lnTo>
                    <a:lnTo>
                      <a:pt x="62" y="168"/>
                    </a:lnTo>
                    <a:lnTo>
                      <a:pt x="49" y="178"/>
                    </a:lnTo>
                    <a:lnTo>
                      <a:pt x="41" y="194"/>
                    </a:lnTo>
                    <a:lnTo>
                      <a:pt x="51" y="209"/>
                    </a:lnTo>
                    <a:lnTo>
                      <a:pt x="58" y="244"/>
                    </a:lnTo>
                    <a:lnTo>
                      <a:pt x="51" y="260"/>
                    </a:lnTo>
                    <a:lnTo>
                      <a:pt x="53" y="289"/>
                    </a:lnTo>
                    <a:lnTo>
                      <a:pt x="56" y="318"/>
                    </a:lnTo>
                    <a:lnTo>
                      <a:pt x="60" y="322"/>
                    </a:lnTo>
                    <a:lnTo>
                      <a:pt x="39" y="364"/>
                    </a:lnTo>
                    <a:lnTo>
                      <a:pt x="18" y="374"/>
                    </a:lnTo>
                    <a:lnTo>
                      <a:pt x="12" y="395"/>
                    </a:lnTo>
                    <a:lnTo>
                      <a:pt x="0" y="401"/>
                    </a:lnTo>
                    <a:lnTo>
                      <a:pt x="4" y="415"/>
                    </a:lnTo>
                    <a:lnTo>
                      <a:pt x="31" y="434"/>
                    </a:lnTo>
                    <a:lnTo>
                      <a:pt x="53" y="453"/>
                    </a:lnTo>
                    <a:lnTo>
                      <a:pt x="84" y="453"/>
                    </a:lnTo>
                    <a:lnTo>
                      <a:pt x="122" y="473"/>
                    </a:lnTo>
                    <a:lnTo>
                      <a:pt x="124" y="471"/>
                    </a:lnTo>
                    <a:lnTo>
                      <a:pt x="144" y="488"/>
                    </a:lnTo>
                    <a:lnTo>
                      <a:pt x="161" y="508"/>
                    </a:lnTo>
                    <a:lnTo>
                      <a:pt x="188" y="537"/>
                    </a:lnTo>
                    <a:lnTo>
                      <a:pt x="194" y="554"/>
                    </a:lnTo>
                    <a:lnTo>
                      <a:pt x="235" y="556"/>
                    </a:lnTo>
                    <a:lnTo>
                      <a:pt x="262" y="556"/>
                    </a:lnTo>
                    <a:lnTo>
                      <a:pt x="295" y="568"/>
                    </a:lnTo>
                    <a:lnTo>
                      <a:pt x="281" y="614"/>
                    </a:lnTo>
                    <a:lnTo>
                      <a:pt x="303" y="630"/>
                    </a:lnTo>
                    <a:lnTo>
                      <a:pt x="310" y="576"/>
                    </a:lnTo>
                    <a:lnTo>
                      <a:pt x="318" y="523"/>
                    </a:lnTo>
                    <a:lnTo>
                      <a:pt x="305" y="483"/>
                    </a:lnTo>
                    <a:lnTo>
                      <a:pt x="297" y="448"/>
                    </a:lnTo>
                    <a:lnTo>
                      <a:pt x="322" y="446"/>
                    </a:lnTo>
                    <a:lnTo>
                      <a:pt x="328" y="436"/>
                    </a:lnTo>
                    <a:lnTo>
                      <a:pt x="308" y="428"/>
                    </a:lnTo>
                    <a:lnTo>
                      <a:pt x="305" y="403"/>
                    </a:lnTo>
                    <a:lnTo>
                      <a:pt x="334" y="403"/>
                    </a:lnTo>
                    <a:lnTo>
                      <a:pt x="363" y="403"/>
                    </a:lnTo>
                    <a:lnTo>
                      <a:pt x="359" y="397"/>
                    </a:lnTo>
                    <a:lnTo>
                      <a:pt x="367" y="401"/>
                    </a:lnTo>
                    <a:lnTo>
                      <a:pt x="386" y="388"/>
                    </a:lnTo>
                    <a:lnTo>
                      <a:pt x="398" y="421"/>
                    </a:lnTo>
                    <a:lnTo>
                      <a:pt x="405" y="422"/>
                    </a:lnTo>
                    <a:lnTo>
                      <a:pt x="398" y="391"/>
                    </a:lnTo>
                    <a:lnTo>
                      <a:pt x="378" y="362"/>
                    </a:lnTo>
                    <a:lnTo>
                      <a:pt x="390" y="345"/>
                    </a:lnTo>
                    <a:lnTo>
                      <a:pt x="374" y="296"/>
                    </a:lnTo>
                    <a:lnTo>
                      <a:pt x="382" y="265"/>
                    </a:lnTo>
                    <a:lnTo>
                      <a:pt x="390" y="232"/>
                    </a:lnTo>
                    <a:lnTo>
                      <a:pt x="361" y="234"/>
                    </a:lnTo>
                    <a:lnTo>
                      <a:pt x="332" y="236"/>
                    </a:lnTo>
                    <a:lnTo>
                      <a:pt x="301" y="203"/>
                    </a:lnTo>
                    <a:lnTo>
                      <a:pt x="275" y="201"/>
                    </a:lnTo>
                    <a:lnTo>
                      <a:pt x="250" y="201"/>
                    </a:lnTo>
                    <a:lnTo>
                      <a:pt x="225" y="188"/>
                    </a:lnTo>
                    <a:lnTo>
                      <a:pt x="227" y="163"/>
                    </a:lnTo>
                    <a:lnTo>
                      <a:pt x="210" y="120"/>
                    </a:lnTo>
                    <a:lnTo>
                      <a:pt x="196" y="120"/>
                    </a:lnTo>
                    <a:lnTo>
                      <a:pt x="210" y="89"/>
                    </a:lnTo>
                    <a:lnTo>
                      <a:pt x="229" y="56"/>
                    </a:lnTo>
                    <a:lnTo>
                      <a:pt x="248" y="25"/>
                    </a:lnTo>
                    <a:lnTo>
                      <a:pt x="270" y="17"/>
                    </a:lnTo>
                    <a:lnTo>
                      <a:pt x="274" y="0"/>
                    </a:lnTo>
                    <a:lnTo>
                      <a:pt x="252" y="2"/>
                    </a:lnTo>
                    <a:lnTo>
                      <a:pt x="221" y="21"/>
                    </a:lnTo>
                    <a:lnTo>
                      <a:pt x="190" y="41"/>
                    </a:lnTo>
                    <a:lnTo>
                      <a:pt x="171" y="42"/>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748" name="Freeform 366"/>
              <p:cNvSpPr>
                <a:spLocks/>
              </p:cNvSpPr>
              <p:nvPr/>
            </p:nvSpPr>
            <p:spPr bwMode="auto">
              <a:xfrm>
                <a:off x="1697" y="2285"/>
                <a:ext cx="75" cy="140"/>
              </a:xfrm>
              <a:custGeom>
                <a:avLst/>
                <a:gdLst>
                  <a:gd name="T0" fmla="*/ 0 w 159"/>
                  <a:gd name="T1" fmla="*/ 1 h 274"/>
                  <a:gd name="T2" fmla="*/ 0 w 159"/>
                  <a:gd name="T3" fmla="*/ 1 h 274"/>
                  <a:gd name="T4" fmla="*/ 0 w 159"/>
                  <a:gd name="T5" fmla="*/ 1 h 274"/>
                  <a:gd name="T6" fmla="*/ 0 w 159"/>
                  <a:gd name="T7" fmla="*/ 1 h 274"/>
                  <a:gd name="T8" fmla="*/ 0 w 159"/>
                  <a:gd name="T9" fmla="*/ 1 h 274"/>
                  <a:gd name="T10" fmla="*/ 0 w 159"/>
                  <a:gd name="T11" fmla="*/ 1 h 274"/>
                  <a:gd name="T12" fmla="*/ 0 w 159"/>
                  <a:gd name="T13" fmla="*/ 1 h 274"/>
                  <a:gd name="T14" fmla="*/ 0 w 159"/>
                  <a:gd name="T15" fmla="*/ 1 h 274"/>
                  <a:gd name="T16" fmla="*/ 0 w 159"/>
                  <a:gd name="T17" fmla="*/ 1 h 274"/>
                  <a:gd name="T18" fmla="*/ 0 w 159"/>
                  <a:gd name="T19" fmla="*/ 1 h 274"/>
                  <a:gd name="T20" fmla="*/ 0 w 159"/>
                  <a:gd name="T21" fmla="*/ 1 h 274"/>
                  <a:gd name="T22" fmla="*/ 0 w 159"/>
                  <a:gd name="T23" fmla="*/ 1 h 274"/>
                  <a:gd name="T24" fmla="*/ 0 w 159"/>
                  <a:gd name="T25" fmla="*/ 0 h 274"/>
                  <a:gd name="T26" fmla="*/ 0 w 159"/>
                  <a:gd name="T27" fmla="*/ 1 h 274"/>
                  <a:gd name="T28" fmla="*/ 0 w 159"/>
                  <a:gd name="T29" fmla="*/ 1 h 274"/>
                  <a:gd name="T30" fmla="*/ 0 w 159"/>
                  <a:gd name="T31" fmla="*/ 1 h 274"/>
                  <a:gd name="T32" fmla="*/ 0 w 159"/>
                  <a:gd name="T33" fmla="*/ 1 h 274"/>
                  <a:gd name="T34" fmla="*/ 0 w 159"/>
                  <a:gd name="T35" fmla="*/ 1 h 274"/>
                  <a:gd name="T36" fmla="*/ 0 w 159"/>
                  <a:gd name="T37" fmla="*/ 1 h 274"/>
                  <a:gd name="T38" fmla="*/ 0 w 159"/>
                  <a:gd name="T39" fmla="*/ 1 h 274"/>
                  <a:gd name="T40" fmla="*/ 0 w 159"/>
                  <a:gd name="T41" fmla="*/ 1 h 274"/>
                  <a:gd name="T42" fmla="*/ 0 w 159"/>
                  <a:gd name="T43" fmla="*/ 1 h 274"/>
                  <a:gd name="T44" fmla="*/ 0 w 159"/>
                  <a:gd name="T45" fmla="*/ 1 h 274"/>
                  <a:gd name="T46" fmla="*/ 0 w 159"/>
                  <a:gd name="T47" fmla="*/ 1 h 274"/>
                  <a:gd name="T48" fmla="*/ 0 w 159"/>
                  <a:gd name="T49" fmla="*/ 1 h 274"/>
                  <a:gd name="T50" fmla="*/ 0 w 159"/>
                  <a:gd name="T51" fmla="*/ 1 h 274"/>
                  <a:gd name="T52" fmla="*/ 0 w 159"/>
                  <a:gd name="T53" fmla="*/ 1 h 274"/>
                  <a:gd name="T54" fmla="*/ 0 w 159"/>
                  <a:gd name="T55" fmla="*/ 1 h 274"/>
                  <a:gd name="T56" fmla="*/ 0 w 159"/>
                  <a:gd name="T57" fmla="*/ 1 h 274"/>
                  <a:gd name="T58" fmla="*/ 0 w 159"/>
                  <a:gd name="T59" fmla="*/ 1 h 2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9" h="274">
                    <a:moveTo>
                      <a:pt x="128" y="196"/>
                    </a:moveTo>
                    <a:lnTo>
                      <a:pt x="111" y="175"/>
                    </a:lnTo>
                    <a:lnTo>
                      <a:pt x="115" y="142"/>
                    </a:lnTo>
                    <a:lnTo>
                      <a:pt x="130" y="134"/>
                    </a:lnTo>
                    <a:lnTo>
                      <a:pt x="136" y="115"/>
                    </a:lnTo>
                    <a:lnTo>
                      <a:pt x="134" y="86"/>
                    </a:lnTo>
                    <a:lnTo>
                      <a:pt x="99" y="62"/>
                    </a:lnTo>
                    <a:lnTo>
                      <a:pt x="91" y="76"/>
                    </a:lnTo>
                    <a:lnTo>
                      <a:pt x="93" y="39"/>
                    </a:lnTo>
                    <a:lnTo>
                      <a:pt x="74" y="23"/>
                    </a:lnTo>
                    <a:lnTo>
                      <a:pt x="55" y="6"/>
                    </a:lnTo>
                    <a:lnTo>
                      <a:pt x="62" y="12"/>
                    </a:lnTo>
                    <a:lnTo>
                      <a:pt x="49" y="0"/>
                    </a:lnTo>
                    <a:lnTo>
                      <a:pt x="53" y="8"/>
                    </a:lnTo>
                    <a:lnTo>
                      <a:pt x="22" y="37"/>
                    </a:lnTo>
                    <a:lnTo>
                      <a:pt x="35" y="53"/>
                    </a:lnTo>
                    <a:lnTo>
                      <a:pt x="12" y="68"/>
                    </a:lnTo>
                    <a:lnTo>
                      <a:pt x="0" y="97"/>
                    </a:lnTo>
                    <a:lnTo>
                      <a:pt x="18" y="126"/>
                    </a:lnTo>
                    <a:lnTo>
                      <a:pt x="37" y="124"/>
                    </a:lnTo>
                    <a:lnTo>
                      <a:pt x="41" y="146"/>
                    </a:lnTo>
                    <a:lnTo>
                      <a:pt x="55" y="167"/>
                    </a:lnTo>
                    <a:lnTo>
                      <a:pt x="45" y="200"/>
                    </a:lnTo>
                    <a:lnTo>
                      <a:pt x="49" y="245"/>
                    </a:lnTo>
                    <a:lnTo>
                      <a:pt x="72" y="274"/>
                    </a:lnTo>
                    <a:lnTo>
                      <a:pt x="91" y="274"/>
                    </a:lnTo>
                    <a:lnTo>
                      <a:pt x="126" y="256"/>
                    </a:lnTo>
                    <a:lnTo>
                      <a:pt x="159" y="250"/>
                    </a:lnTo>
                    <a:lnTo>
                      <a:pt x="144" y="223"/>
                    </a:lnTo>
                    <a:lnTo>
                      <a:pt x="128" y="19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49" name="Freeform 367"/>
              <p:cNvSpPr>
                <a:spLocks/>
              </p:cNvSpPr>
              <p:nvPr/>
            </p:nvSpPr>
            <p:spPr bwMode="auto">
              <a:xfrm>
                <a:off x="1750" y="2335"/>
                <a:ext cx="62" cy="80"/>
              </a:xfrm>
              <a:custGeom>
                <a:avLst/>
                <a:gdLst>
                  <a:gd name="T0" fmla="*/ 0 w 132"/>
                  <a:gd name="T1" fmla="*/ 1 h 155"/>
                  <a:gd name="T2" fmla="*/ 0 w 132"/>
                  <a:gd name="T3" fmla="*/ 1 h 155"/>
                  <a:gd name="T4" fmla="*/ 0 w 132"/>
                  <a:gd name="T5" fmla="*/ 1 h 155"/>
                  <a:gd name="T6" fmla="*/ 0 w 132"/>
                  <a:gd name="T7" fmla="*/ 1 h 155"/>
                  <a:gd name="T8" fmla="*/ 0 w 132"/>
                  <a:gd name="T9" fmla="*/ 1 h 155"/>
                  <a:gd name="T10" fmla="*/ 0 w 132"/>
                  <a:gd name="T11" fmla="*/ 1 h 155"/>
                  <a:gd name="T12" fmla="*/ 0 w 132"/>
                  <a:gd name="T13" fmla="*/ 1 h 155"/>
                  <a:gd name="T14" fmla="*/ 0 w 132"/>
                  <a:gd name="T15" fmla="*/ 1 h 155"/>
                  <a:gd name="T16" fmla="*/ 0 w 132"/>
                  <a:gd name="T17" fmla="*/ 0 h 155"/>
                  <a:gd name="T18" fmla="*/ 0 w 132"/>
                  <a:gd name="T19" fmla="*/ 1 h 155"/>
                  <a:gd name="T20" fmla="*/ 0 w 132"/>
                  <a:gd name="T21" fmla="*/ 1 h 155"/>
                  <a:gd name="T22" fmla="*/ 0 w 132"/>
                  <a:gd name="T23" fmla="*/ 1 h 155"/>
                  <a:gd name="T24" fmla="*/ 0 w 132"/>
                  <a:gd name="T25" fmla="*/ 1 h 155"/>
                  <a:gd name="T26" fmla="*/ 0 w 132"/>
                  <a:gd name="T27" fmla="*/ 1 h 155"/>
                  <a:gd name="T28" fmla="*/ 0 w 132"/>
                  <a:gd name="T29" fmla="*/ 1 h 155"/>
                  <a:gd name="T30" fmla="*/ 0 w 132"/>
                  <a:gd name="T31" fmla="*/ 1 h 155"/>
                  <a:gd name="T32" fmla="*/ 0 w 132"/>
                  <a:gd name="T33" fmla="*/ 1 h 155"/>
                  <a:gd name="T34" fmla="*/ 0 w 132"/>
                  <a:gd name="T35" fmla="*/ 1 h 155"/>
                  <a:gd name="T36" fmla="*/ 0 w 132"/>
                  <a:gd name="T37" fmla="*/ 1 h 155"/>
                  <a:gd name="T38" fmla="*/ 0 w 132"/>
                  <a:gd name="T39" fmla="*/ 1 h 1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2" h="155">
                    <a:moveTo>
                      <a:pt x="17" y="97"/>
                    </a:moveTo>
                    <a:lnTo>
                      <a:pt x="0" y="76"/>
                    </a:lnTo>
                    <a:lnTo>
                      <a:pt x="4" y="43"/>
                    </a:lnTo>
                    <a:lnTo>
                      <a:pt x="19" y="35"/>
                    </a:lnTo>
                    <a:lnTo>
                      <a:pt x="25" y="16"/>
                    </a:lnTo>
                    <a:lnTo>
                      <a:pt x="31" y="2"/>
                    </a:lnTo>
                    <a:lnTo>
                      <a:pt x="70" y="4"/>
                    </a:lnTo>
                    <a:lnTo>
                      <a:pt x="101" y="2"/>
                    </a:lnTo>
                    <a:lnTo>
                      <a:pt x="99" y="0"/>
                    </a:lnTo>
                    <a:lnTo>
                      <a:pt x="132" y="2"/>
                    </a:lnTo>
                    <a:lnTo>
                      <a:pt x="128" y="21"/>
                    </a:lnTo>
                    <a:lnTo>
                      <a:pt x="118" y="52"/>
                    </a:lnTo>
                    <a:lnTo>
                      <a:pt x="130" y="99"/>
                    </a:lnTo>
                    <a:lnTo>
                      <a:pt x="112" y="136"/>
                    </a:lnTo>
                    <a:lnTo>
                      <a:pt x="91" y="130"/>
                    </a:lnTo>
                    <a:lnTo>
                      <a:pt x="62" y="136"/>
                    </a:lnTo>
                    <a:lnTo>
                      <a:pt x="64" y="155"/>
                    </a:lnTo>
                    <a:lnTo>
                      <a:pt x="48" y="151"/>
                    </a:lnTo>
                    <a:lnTo>
                      <a:pt x="33" y="124"/>
                    </a:lnTo>
                    <a:lnTo>
                      <a:pt x="17" y="9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50" name="Freeform 368"/>
              <p:cNvSpPr>
                <a:spLocks/>
              </p:cNvSpPr>
              <p:nvPr/>
            </p:nvSpPr>
            <p:spPr bwMode="auto">
              <a:xfrm>
                <a:off x="1693" y="2241"/>
                <a:ext cx="12" cy="14"/>
              </a:xfrm>
              <a:custGeom>
                <a:avLst/>
                <a:gdLst>
                  <a:gd name="T0" fmla="*/ 0 w 31"/>
                  <a:gd name="T1" fmla="*/ 0 h 25"/>
                  <a:gd name="T2" fmla="*/ 0 w 31"/>
                  <a:gd name="T3" fmla="*/ 0 h 25"/>
                  <a:gd name="T4" fmla="*/ 0 w 31"/>
                  <a:gd name="T5" fmla="*/ 1 h 25"/>
                  <a:gd name="T6" fmla="*/ 0 w 31"/>
                  <a:gd name="T7" fmla="*/ 1 h 25"/>
                  <a:gd name="T8" fmla="*/ 0 w 31"/>
                  <a:gd name="T9" fmla="*/ 1 h 25"/>
                  <a:gd name="T10" fmla="*/ 0 w 31"/>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5">
                    <a:moveTo>
                      <a:pt x="9" y="0"/>
                    </a:moveTo>
                    <a:lnTo>
                      <a:pt x="31" y="0"/>
                    </a:lnTo>
                    <a:lnTo>
                      <a:pt x="21" y="25"/>
                    </a:lnTo>
                    <a:lnTo>
                      <a:pt x="0" y="23"/>
                    </a:lnTo>
                    <a:lnTo>
                      <a:pt x="13" y="8"/>
                    </a:lnTo>
                    <a:lnTo>
                      <a:pt x="9"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51" name="Freeform 369"/>
              <p:cNvSpPr>
                <a:spLocks/>
              </p:cNvSpPr>
              <p:nvPr/>
            </p:nvSpPr>
            <p:spPr bwMode="auto">
              <a:xfrm>
                <a:off x="1508" y="2213"/>
                <a:ext cx="214" cy="222"/>
              </a:xfrm>
              <a:custGeom>
                <a:avLst/>
                <a:gdLst>
                  <a:gd name="T0" fmla="*/ 0 w 452"/>
                  <a:gd name="T1" fmla="*/ 1 h 434"/>
                  <a:gd name="T2" fmla="*/ 0 w 452"/>
                  <a:gd name="T3" fmla="*/ 1 h 434"/>
                  <a:gd name="T4" fmla="*/ 0 w 452"/>
                  <a:gd name="T5" fmla="*/ 1 h 434"/>
                  <a:gd name="T6" fmla="*/ 0 w 452"/>
                  <a:gd name="T7" fmla="*/ 1 h 434"/>
                  <a:gd name="T8" fmla="*/ 0 w 452"/>
                  <a:gd name="T9" fmla="*/ 1 h 434"/>
                  <a:gd name="T10" fmla="*/ 0 w 452"/>
                  <a:gd name="T11" fmla="*/ 1 h 434"/>
                  <a:gd name="T12" fmla="*/ 0 w 452"/>
                  <a:gd name="T13" fmla="*/ 1 h 434"/>
                  <a:gd name="T14" fmla="*/ 0 w 452"/>
                  <a:gd name="T15" fmla="*/ 1 h 434"/>
                  <a:gd name="T16" fmla="*/ 0 w 452"/>
                  <a:gd name="T17" fmla="*/ 1 h 434"/>
                  <a:gd name="T18" fmla="*/ 0 w 452"/>
                  <a:gd name="T19" fmla="*/ 1 h 434"/>
                  <a:gd name="T20" fmla="*/ 0 w 452"/>
                  <a:gd name="T21" fmla="*/ 1 h 434"/>
                  <a:gd name="T22" fmla="*/ 0 w 452"/>
                  <a:gd name="T23" fmla="*/ 1 h 434"/>
                  <a:gd name="T24" fmla="*/ 0 w 452"/>
                  <a:gd name="T25" fmla="*/ 1 h 434"/>
                  <a:gd name="T26" fmla="*/ 0 w 452"/>
                  <a:gd name="T27" fmla="*/ 1 h 434"/>
                  <a:gd name="T28" fmla="*/ 0 w 452"/>
                  <a:gd name="T29" fmla="*/ 1 h 434"/>
                  <a:gd name="T30" fmla="*/ 0 w 452"/>
                  <a:gd name="T31" fmla="*/ 1 h 434"/>
                  <a:gd name="T32" fmla="*/ 0 w 452"/>
                  <a:gd name="T33" fmla="*/ 1 h 434"/>
                  <a:gd name="T34" fmla="*/ 0 w 452"/>
                  <a:gd name="T35" fmla="*/ 1 h 434"/>
                  <a:gd name="T36" fmla="*/ 0 w 452"/>
                  <a:gd name="T37" fmla="*/ 1 h 434"/>
                  <a:gd name="T38" fmla="*/ 0 w 452"/>
                  <a:gd name="T39" fmla="*/ 1 h 434"/>
                  <a:gd name="T40" fmla="*/ 0 w 452"/>
                  <a:gd name="T41" fmla="*/ 1 h 434"/>
                  <a:gd name="T42" fmla="*/ 0 w 452"/>
                  <a:gd name="T43" fmla="*/ 1 h 434"/>
                  <a:gd name="T44" fmla="*/ 0 w 452"/>
                  <a:gd name="T45" fmla="*/ 1 h 434"/>
                  <a:gd name="T46" fmla="*/ 0 w 452"/>
                  <a:gd name="T47" fmla="*/ 1 h 434"/>
                  <a:gd name="T48" fmla="*/ 0 w 452"/>
                  <a:gd name="T49" fmla="*/ 1 h 434"/>
                  <a:gd name="T50" fmla="*/ 0 w 452"/>
                  <a:gd name="T51" fmla="*/ 1 h 434"/>
                  <a:gd name="T52" fmla="*/ 0 w 452"/>
                  <a:gd name="T53" fmla="*/ 1 h 434"/>
                  <a:gd name="T54" fmla="*/ 0 w 452"/>
                  <a:gd name="T55" fmla="*/ 1 h 434"/>
                  <a:gd name="T56" fmla="*/ 0 w 452"/>
                  <a:gd name="T57" fmla="*/ 1 h 434"/>
                  <a:gd name="T58" fmla="*/ 0 w 452"/>
                  <a:gd name="T59" fmla="*/ 1 h 434"/>
                  <a:gd name="T60" fmla="*/ 0 w 452"/>
                  <a:gd name="T61" fmla="*/ 1 h 434"/>
                  <a:gd name="T62" fmla="*/ 0 w 452"/>
                  <a:gd name="T63" fmla="*/ 1 h 434"/>
                  <a:gd name="T64" fmla="*/ 0 w 452"/>
                  <a:gd name="T65" fmla="*/ 1 h 434"/>
                  <a:gd name="T66" fmla="*/ 0 w 452"/>
                  <a:gd name="T67" fmla="*/ 1 h 434"/>
                  <a:gd name="T68" fmla="*/ 0 w 452"/>
                  <a:gd name="T69" fmla="*/ 1 h 434"/>
                  <a:gd name="T70" fmla="*/ 0 w 452"/>
                  <a:gd name="T71" fmla="*/ 1 h 434"/>
                  <a:gd name="T72" fmla="*/ 0 w 452"/>
                  <a:gd name="T73" fmla="*/ 1 h 434"/>
                  <a:gd name="T74" fmla="*/ 0 w 452"/>
                  <a:gd name="T75" fmla="*/ 1 h 434"/>
                  <a:gd name="T76" fmla="*/ 0 w 452"/>
                  <a:gd name="T77" fmla="*/ 1 h 4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52" h="434">
                    <a:moveTo>
                      <a:pt x="376" y="95"/>
                    </a:moveTo>
                    <a:lnTo>
                      <a:pt x="374" y="89"/>
                    </a:lnTo>
                    <a:lnTo>
                      <a:pt x="366" y="79"/>
                    </a:lnTo>
                    <a:lnTo>
                      <a:pt x="353" y="81"/>
                    </a:lnTo>
                    <a:lnTo>
                      <a:pt x="361" y="79"/>
                    </a:lnTo>
                    <a:lnTo>
                      <a:pt x="351" y="69"/>
                    </a:lnTo>
                    <a:lnTo>
                      <a:pt x="384" y="58"/>
                    </a:lnTo>
                    <a:lnTo>
                      <a:pt x="349" y="58"/>
                    </a:lnTo>
                    <a:lnTo>
                      <a:pt x="312" y="60"/>
                    </a:lnTo>
                    <a:lnTo>
                      <a:pt x="324" y="64"/>
                    </a:lnTo>
                    <a:lnTo>
                      <a:pt x="291" y="79"/>
                    </a:lnTo>
                    <a:lnTo>
                      <a:pt x="244" y="64"/>
                    </a:lnTo>
                    <a:lnTo>
                      <a:pt x="213" y="64"/>
                    </a:lnTo>
                    <a:lnTo>
                      <a:pt x="182" y="64"/>
                    </a:lnTo>
                    <a:lnTo>
                      <a:pt x="171" y="40"/>
                    </a:lnTo>
                    <a:lnTo>
                      <a:pt x="134" y="25"/>
                    </a:lnTo>
                    <a:lnTo>
                      <a:pt x="120" y="0"/>
                    </a:lnTo>
                    <a:lnTo>
                      <a:pt x="110" y="15"/>
                    </a:lnTo>
                    <a:lnTo>
                      <a:pt x="126" y="25"/>
                    </a:lnTo>
                    <a:lnTo>
                      <a:pt x="118" y="27"/>
                    </a:lnTo>
                    <a:lnTo>
                      <a:pt x="74" y="44"/>
                    </a:lnTo>
                    <a:lnTo>
                      <a:pt x="68" y="52"/>
                    </a:lnTo>
                    <a:lnTo>
                      <a:pt x="78" y="100"/>
                    </a:lnTo>
                    <a:lnTo>
                      <a:pt x="62" y="118"/>
                    </a:lnTo>
                    <a:lnTo>
                      <a:pt x="45" y="93"/>
                    </a:lnTo>
                    <a:lnTo>
                      <a:pt x="62" y="60"/>
                    </a:lnTo>
                    <a:lnTo>
                      <a:pt x="52" y="29"/>
                    </a:lnTo>
                    <a:lnTo>
                      <a:pt x="74" y="11"/>
                    </a:lnTo>
                    <a:lnTo>
                      <a:pt x="52" y="19"/>
                    </a:lnTo>
                    <a:lnTo>
                      <a:pt x="33" y="50"/>
                    </a:lnTo>
                    <a:lnTo>
                      <a:pt x="14" y="83"/>
                    </a:lnTo>
                    <a:lnTo>
                      <a:pt x="0" y="114"/>
                    </a:lnTo>
                    <a:lnTo>
                      <a:pt x="14" y="114"/>
                    </a:lnTo>
                    <a:lnTo>
                      <a:pt x="31" y="157"/>
                    </a:lnTo>
                    <a:lnTo>
                      <a:pt x="29" y="182"/>
                    </a:lnTo>
                    <a:lnTo>
                      <a:pt x="54" y="195"/>
                    </a:lnTo>
                    <a:lnTo>
                      <a:pt x="79" y="195"/>
                    </a:lnTo>
                    <a:lnTo>
                      <a:pt x="105" y="197"/>
                    </a:lnTo>
                    <a:lnTo>
                      <a:pt x="136" y="230"/>
                    </a:lnTo>
                    <a:lnTo>
                      <a:pt x="165" y="228"/>
                    </a:lnTo>
                    <a:lnTo>
                      <a:pt x="194" y="226"/>
                    </a:lnTo>
                    <a:lnTo>
                      <a:pt x="186" y="259"/>
                    </a:lnTo>
                    <a:lnTo>
                      <a:pt x="178" y="290"/>
                    </a:lnTo>
                    <a:lnTo>
                      <a:pt x="194" y="339"/>
                    </a:lnTo>
                    <a:lnTo>
                      <a:pt x="182" y="356"/>
                    </a:lnTo>
                    <a:lnTo>
                      <a:pt x="202" y="385"/>
                    </a:lnTo>
                    <a:lnTo>
                      <a:pt x="209" y="416"/>
                    </a:lnTo>
                    <a:lnTo>
                      <a:pt x="236" y="434"/>
                    </a:lnTo>
                    <a:lnTo>
                      <a:pt x="254" y="432"/>
                    </a:lnTo>
                    <a:lnTo>
                      <a:pt x="258" y="434"/>
                    </a:lnTo>
                    <a:lnTo>
                      <a:pt x="293" y="409"/>
                    </a:lnTo>
                    <a:lnTo>
                      <a:pt x="322" y="382"/>
                    </a:lnTo>
                    <a:lnTo>
                      <a:pt x="328" y="372"/>
                    </a:lnTo>
                    <a:lnTo>
                      <a:pt x="306" y="364"/>
                    </a:lnTo>
                    <a:lnTo>
                      <a:pt x="297" y="321"/>
                    </a:lnTo>
                    <a:lnTo>
                      <a:pt x="285" y="302"/>
                    </a:lnTo>
                    <a:lnTo>
                      <a:pt x="318" y="312"/>
                    </a:lnTo>
                    <a:lnTo>
                      <a:pt x="349" y="323"/>
                    </a:lnTo>
                    <a:lnTo>
                      <a:pt x="355" y="310"/>
                    </a:lnTo>
                    <a:lnTo>
                      <a:pt x="384" y="298"/>
                    </a:lnTo>
                    <a:lnTo>
                      <a:pt x="411" y="287"/>
                    </a:lnTo>
                    <a:lnTo>
                      <a:pt x="421" y="265"/>
                    </a:lnTo>
                    <a:lnTo>
                      <a:pt x="417" y="265"/>
                    </a:lnTo>
                    <a:lnTo>
                      <a:pt x="399" y="236"/>
                    </a:lnTo>
                    <a:lnTo>
                      <a:pt x="411" y="207"/>
                    </a:lnTo>
                    <a:lnTo>
                      <a:pt x="434" y="192"/>
                    </a:lnTo>
                    <a:lnTo>
                      <a:pt x="421" y="176"/>
                    </a:lnTo>
                    <a:lnTo>
                      <a:pt x="452" y="147"/>
                    </a:lnTo>
                    <a:lnTo>
                      <a:pt x="448" y="139"/>
                    </a:lnTo>
                    <a:lnTo>
                      <a:pt x="413" y="137"/>
                    </a:lnTo>
                    <a:lnTo>
                      <a:pt x="392" y="137"/>
                    </a:lnTo>
                    <a:lnTo>
                      <a:pt x="399" y="135"/>
                    </a:lnTo>
                    <a:lnTo>
                      <a:pt x="411" y="118"/>
                    </a:lnTo>
                    <a:lnTo>
                      <a:pt x="421" y="110"/>
                    </a:lnTo>
                    <a:lnTo>
                      <a:pt x="399" y="91"/>
                    </a:lnTo>
                    <a:lnTo>
                      <a:pt x="388" y="93"/>
                    </a:lnTo>
                    <a:lnTo>
                      <a:pt x="374" y="85"/>
                    </a:lnTo>
                    <a:lnTo>
                      <a:pt x="376" y="9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52" name="Freeform 370"/>
              <p:cNvSpPr>
                <a:spLocks/>
              </p:cNvSpPr>
              <p:nvPr/>
            </p:nvSpPr>
            <p:spPr bwMode="auto">
              <a:xfrm>
                <a:off x="1654" y="2235"/>
                <a:ext cx="7" cy="3"/>
              </a:xfrm>
              <a:custGeom>
                <a:avLst/>
                <a:gdLst>
                  <a:gd name="T0" fmla="*/ 0 w 16"/>
                  <a:gd name="T1" fmla="*/ 2 h 4"/>
                  <a:gd name="T2" fmla="*/ 0 w 16"/>
                  <a:gd name="T3" fmla="*/ 2 h 4"/>
                  <a:gd name="T4" fmla="*/ 0 w 16"/>
                  <a:gd name="T5" fmla="*/ 0 h 4"/>
                  <a:gd name="T6" fmla="*/ 0 w 16"/>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4">
                    <a:moveTo>
                      <a:pt x="16" y="4"/>
                    </a:moveTo>
                    <a:lnTo>
                      <a:pt x="16" y="2"/>
                    </a:lnTo>
                    <a:lnTo>
                      <a:pt x="0" y="0"/>
                    </a:lnTo>
                    <a:lnTo>
                      <a:pt x="16"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53" name="Freeform 371"/>
              <p:cNvSpPr>
                <a:spLocks/>
              </p:cNvSpPr>
              <p:nvPr/>
            </p:nvSpPr>
            <p:spPr bwMode="auto">
              <a:xfrm>
                <a:off x="1349" y="2000"/>
                <a:ext cx="164" cy="62"/>
              </a:xfrm>
              <a:custGeom>
                <a:avLst/>
                <a:gdLst>
                  <a:gd name="T0" fmla="*/ 0 w 345"/>
                  <a:gd name="T1" fmla="*/ 1 h 122"/>
                  <a:gd name="T2" fmla="*/ 0 w 345"/>
                  <a:gd name="T3" fmla="*/ 1 h 122"/>
                  <a:gd name="T4" fmla="*/ 0 w 345"/>
                  <a:gd name="T5" fmla="*/ 1 h 122"/>
                  <a:gd name="T6" fmla="*/ 0 w 345"/>
                  <a:gd name="T7" fmla="*/ 1 h 122"/>
                  <a:gd name="T8" fmla="*/ 0 w 345"/>
                  <a:gd name="T9" fmla="*/ 1 h 122"/>
                  <a:gd name="T10" fmla="*/ 0 w 345"/>
                  <a:gd name="T11" fmla="*/ 1 h 122"/>
                  <a:gd name="T12" fmla="*/ 0 w 345"/>
                  <a:gd name="T13" fmla="*/ 0 h 122"/>
                  <a:gd name="T14" fmla="*/ 0 w 345"/>
                  <a:gd name="T15" fmla="*/ 1 h 122"/>
                  <a:gd name="T16" fmla="*/ 0 w 345"/>
                  <a:gd name="T17" fmla="*/ 1 h 122"/>
                  <a:gd name="T18" fmla="*/ 0 w 345"/>
                  <a:gd name="T19" fmla="*/ 1 h 122"/>
                  <a:gd name="T20" fmla="*/ 0 w 345"/>
                  <a:gd name="T21" fmla="*/ 1 h 122"/>
                  <a:gd name="T22" fmla="*/ 0 w 345"/>
                  <a:gd name="T23" fmla="*/ 1 h 122"/>
                  <a:gd name="T24" fmla="*/ 0 w 345"/>
                  <a:gd name="T25" fmla="*/ 1 h 122"/>
                  <a:gd name="T26" fmla="*/ 0 w 345"/>
                  <a:gd name="T27" fmla="*/ 1 h 122"/>
                  <a:gd name="T28" fmla="*/ 0 w 345"/>
                  <a:gd name="T29" fmla="*/ 1 h 122"/>
                  <a:gd name="T30" fmla="*/ 0 w 345"/>
                  <a:gd name="T31" fmla="*/ 1 h 122"/>
                  <a:gd name="T32" fmla="*/ 0 w 345"/>
                  <a:gd name="T33" fmla="*/ 1 h 122"/>
                  <a:gd name="T34" fmla="*/ 0 w 345"/>
                  <a:gd name="T35" fmla="*/ 1 h 122"/>
                  <a:gd name="T36" fmla="*/ 0 w 345"/>
                  <a:gd name="T37" fmla="*/ 1 h 122"/>
                  <a:gd name="T38" fmla="*/ 0 w 345"/>
                  <a:gd name="T39" fmla="*/ 1 h 122"/>
                  <a:gd name="T40" fmla="*/ 0 w 345"/>
                  <a:gd name="T41" fmla="*/ 1 h 122"/>
                  <a:gd name="T42" fmla="*/ 0 w 345"/>
                  <a:gd name="T43" fmla="*/ 1 h 122"/>
                  <a:gd name="T44" fmla="*/ 0 w 345"/>
                  <a:gd name="T45" fmla="*/ 1 h 122"/>
                  <a:gd name="T46" fmla="*/ 0 w 345"/>
                  <a:gd name="T47" fmla="*/ 1 h 122"/>
                  <a:gd name="T48" fmla="*/ 0 w 345"/>
                  <a:gd name="T49" fmla="*/ 1 h 122"/>
                  <a:gd name="T50" fmla="*/ 0 w 345"/>
                  <a:gd name="T51" fmla="*/ 1 h 122"/>
                  <a:gd name="T52" fmla="*/ 0 w 345"/>
                  <a:gd name="T53" fmla="*/ 1 h 122"/>
                  <a:gd name="T54" fmla="*/ 0 w 345"/>
                  <a:gd name="T55" fmla="*/ 1 h 122"/>
                  <a:gd name="T56" fmla="*/ 0 w 345"/>
                  <a:gd name="T57" fmla="*/ 1 h 122"/>
                  <a:gd name="T58" fmla="*/ 0 w 345"/>
                  <a:gd name="T59" fmla="*/ 1 h 122"/>
                  <a:gd name="T60" fmla="*/ 0 w 345"/>
                  <a:gd name="T61" fmla="*/ 1 h 122"/>
                  <a:gd name="T62" fmla="*/ 0 w 345"/>
                  <a:gd name="T63" fmla="*/ 1 h 122"/>
                  <a:gd name="T64" fmla="*/ 0 w 345"/>
                  <a:gd name="T65" fmla="*/ 1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5" h="122">
                    <a:moveTo>
                      <a:pt x="242" y="48"/>
                    </a:moveTo>
                    <a:lnTo>
                      <a:pt x="242" y="52"/>
                    </a:lnTo>
                    <a:lnTo>
                      <a:pt x="209" y="35"/>
                    </a:lnTo>
                    <a:lnTo>
                      <a:pt x="176" y="17"/>
                    </a:lnTo>
                    <a:lnTo>
                      <a:pt x="151" y="8"/>
                    </a:lnTo>
                    <a:lnTo>
                      <a:pt x="126" y="2"/>
                    </a:lnTo>
                    <a:lnTo>
                      <a:pt x="114" y="0"/>
                    </a:lnTo>
                    <a:lnTo>
                      <a:pt x="73" y="8"/>
                    </a:lnTo>
                    <a:lnTo>
                      <a:pt x="35" y="15"/>
                    </a:lnTo>
                    <a:lnTo>
                      <a:pt x="17" y="39"/>
                    </a:lnTo>
                    <a:lnTo>
                      <a:pt x="0" y="50"/>
                    </a:lnTo>
                    <a:lnTo>
                      <a:pt x="11" y="46"/>
                    </a:lnTo>
                    <a:lnTo>
                      <a:pt x="38" y="35"/>
                    </a:lnTo>
                    <a:lnTo>
                      <a:pt x="66" y="21"/>
                    </a:lnTo>
                    <a:lnTo>
                      <a:pt x="108" y="21"/>
                    </a:lnTo>
                    <a:lnTo>
                      <a:pt x="93" y="27"/>
                    </a:lnTo>
                    <a:lnTo>
                      <a:pt x="122" y="35"/>
                    </a:lnTo>
                    <a:lnTo>
                      <a:pt x="139" y="40"/>
                    </a:lnTo>
                    <a:lnTo>
                      <a:pt x="149" y="46"/>
                    </a:lnTo>
                    <a:lnTo>
                      <a:pt x="195" y="58"/>
                    </a:lnTo>
                    <a:lnTo>
                      <a:pt x="205" y="79"/>
                    </a:lnTo>
                    <a:lnTo>
                      <a:pt x="244" y="99"/>
                    </a:lnTo>
                    <a:lnTo>
                      <a:pt x="226" y="122"/>
                    </a:lnTo>
                    <a:lnTo>
                      <a:pt x="257" y="122"/>
                    </a:lnTo>
                    <a:lnTo>
                      <a:pt x="290" y="120"/>
                    </a:lnTo>
                    <a:lnTo>
                      <a:pt x="318" y="116"/>
                    </a:lnTo>
                    <a:lnTo>
                      <a:pt x="345" y="112"/>
                    </a:lnTo>
                    <a:lnTo>
                      <a:pt x="319" y="101"/>
                    </a:lnTo>
                    <a:lnTo>
                      <a:pt x="296" y="87"/>
                    </a:lnTo>
                    <a:lnTo>
                      <a:pt x="294" y="75"/>
                    </a:lnTo>
                    <a:lnTo>
                      <a:pt x="271" y="68"/>
                    </a:lnTo>
                    <a:lnTo>
                      <a:pt x="246" y="58"/>
                    </a:lnTo>
                    <a:lnTo>
                      <a:pt x="242" y="4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54" name="Freeform 372"/>
              <p:cNvSpPr>
                <a:spLocks/>
              </p:cNvSpPr>
              <p:nvPr/>
            </p:nvSpPr>
            <p:spPr bwMode="auto">
              <a:xfrm>
                <a:off x="1376" y="2024"/>
                <a:ext cx="10" cy="7"/>
              </a:xfrm>
              <a:custGeom>
                <a:avLst/>
                <a:gdLst>
                  <a:gd name="T0" fmla="*/ 0 w 17"/>
                  <a:gd name="T1" fmla="*/ 0 h 16"/>
                  <a:gd name="T2" fmla="*/ 1 w 17"/>
                  <a:gd name="T3" fmla="*/ 0 h 16"/>
                  <a:gd name="T4" fmla="*/ 1 w 17"/>
                  <a:gd name="T5" fmla="*/ 0 h 16"/>
                  <a:gd name="T6" fmla="*/ 0 w 17"/>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0" y="16"/>
                    </a:moveTo>
                    <a:lnTo>
                      <a:pt x="17" y="16"/>
                    </a:lnTo>
                    <a:lnTo>
                      <a:pt x="6" y="0"/>
                    </a:lnTo>
                    <a:lnTo>
                      <a:pt x="0" y="1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55" name="Freeform 373"/>
              <p:cNvSpPr>
                <a:spLocks/>
              </p:cNvSpPr>
              <p:nvPr/>
            </p:nvSpPr>
            <p:spPr bwMode="auto">
              <a:xfrm>
                <a:off x="1397" y="2072"/>
                <a:ext cx="6" cy="4"/>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1 h 6"/>
                  <a:gd name="T12" fmla="*/ 1 w 10"/>
                  <a:gd name="T13" fmla="*/ 1 h 6"/>
                  <a:gd name="T14" fmla="*/ 0 w 10"/>
                  <a:gd name="T15" fmla="*/ 1 h 6"/>
                  <a:gd name="T16" fmla="*/ 0 w 10"/>
                  <a:gd name="T17" fmla="*/ 1 h 6"/>
                  <a:gd name="T18" fmla="*/ 0 w 10"/>
                  <a:gd name="T19" fmla="*/ 0 h 6"/>
                  <a:gd name="T20" fmla="*/ 1 w 10"/>
                  <a:gd name="T21" fmla="*/ 0 h 6"/>
                  <a:gd name="T22" fmla="*/ 0 w 10"/>
                  <a:gd name="T23" fmla="*/ 0 h 6"/>
                  <a:gd name="T24" fmla="*/ 0 w 10"/>
                  <a:gd name="T25" fmla="*/ 1 h 6"/>
                  <a:gd name="T26" fmla="*/ 0 w 10"/>
                  <a:gd name="T27" fmla="*/ 1 h 6"/>
                  <a:gd name="T28" fmla="*/ 0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 h="6">
                    <a:moveTo>
                      <a:pt x="10" y="4"/>
                    </a:moveTo>
                    <a:lnTo>
                      <a:pt x="10" y="2"/>
                    </a:lnTo>
                    <a:lnTo>
                      <a:pt x="8" y="2"/>
                    </a:lnTo>
                    <a:lnTo>
                      <a:pt x="6" y="2"/>
                    </a:lnTo>
                    <a:lnTo>
                      <a:pt x="4" y="2"/>
                    </a:lnTo>
                    <a:lnTo>
                      <a:pt x="4" y="4"/>
                    </a:lnTo>
                    <a:lnTo>
                      <a:pt x="2" y="4"/>
                    </a:lnTo>
                    <a:lnTo>
                      <a:pt x="0" y="4"/>
                    </a:lnTo>
                    <a:lnTo>
                      <a:pt x="0" y="2"/>
                    </a:lnTo>
                    <a:lnTo>
                      <a:pt x="0" y="0"/>
                    </a:lnTo>
                    <a:lnTo>
                      <a:pt x="2" y="0"/>
                    </a:lnTo>
                    <a:lnTo>
                      <a:pt x="0" y="0"/>
                    </a:lnTo>
                    <a:lnTo>
                      <a:pt x="0" y="2"/>
                    </a:lnTo>
                    <a:lnTo>
                      <a:pt x="0" y="4"/>
                    </a:lnTo>
                    <a:lnTo>
                      <a:pt x="0" y="6"/>
                    </a:lnTo>
                    <a:lnTo>
                      <a:pt x="2" y="6"/>
                    </a:lnTo>
                    <a:lnTo>
                      <a:pt x="4" y="6"/>
                    </a:lnTo>
                    <a:lnTo>
                      <a:pt x="6" y="4"/>
                    </a:lnTo>
                    <a:lnTo>
                      <a:pt x="8" y="4"/>
                    </a:lnTo>
                    <a:lnTo>
                      <a:pt x="10"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56" name="Freeform 374"/>
              <p:cNvSpPr>
                <a:spLocks/>
              </p:cNvSpPr>
              <p:nvPr/>
            </p:nvSpPr>
            <p:spPr bwMode="auto">
              <a:xfrm>
                <a:off x="1423" y="2065"/>
                <a:ext cx="1" cy="3"/>
              </a:xfrm>
              <a:custGeom>
                <a:avLst/>
                <a:gdLst>
                  <a:gd name="T0" fmla="*/ 0 w 4"/>
                  <a:gd name="T1" fmla="*/ 0 h 4"/>
                  <a:gd name="T2" fmla="*/ 0 w 4"/>
                  <a:gd name="T3" fmla="*/ 0 h 4"/>
                  <a:gd name="T4" fmla="*/ 0 w 4"/>
                  <a:gd name="T5" fmla="*/ 2 h 4"/>
                  <a:gd name="T6" fmla="*/ 0 w 4"/>
                  <a:gd name="T7" fmla="*/ 2 h 4"/>
                  <a:gd name="T8" fmla="*/ 0 w 4"/>
                  <a:gd name="T9" fmla="*/ 2 h 4"/>
                  <a:gd name="T10" fmla="*/ 0 w 4"/>
                  <a:gd name="T11" fmla="*/ 2 h 4"/>
                  <a:gd name="T12" fmla="*/ 0 w 4"/>
                  <a:gd name="T13" fmla="*/ 2 h 4"/>
                  <a:gd name="T14" fmla="*/ 0 w 4"/>
                  <a:gd name="T15" fmla="*/ 2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4" y="0"/>
                    </a:moveTo>
                    <a:lnTo>
                      <a:pt x="2" y="0"/>
                    </a:lnTo>
                    <a:lnTo>
                      <a:pt x="2" y="2"/>
                    </a:lnTo>
                    <a:lnTo>
                      <a:pt x="0" y="2"/>
                    </a:lnTo>
                    <a:lnTo>
                      <a:pt x="0" y="4"/>
                    </a:lnTo>
                    <a:lnTo>
                      <a:pt x="0" y="2"/>
                    </a:lnTo>
                    <a:lnTo>
                      <a:pt x="2" y="2"/>
                    </a:lnTo>
                    <a:lnTo>
                      <a:pt x="4" y="2"/>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57" name="Freeform 375"/>
              <p:cNvSpPr>
                <a:spLocks/>
              </p:cNvSpPr>
              <p:nvPr/>
            </p:nvSpPr>
            <p:spPr bwMode="auto">
              <a:xfrm>
                <a:off x="1419" y="2067"/>
                <a:ext cx="3" cy="1"/>
              </a:xfrm>
              <a:custGeom>
                <a:avLst/>
                <a:gdLst>
                  <a:gd name="T0" fmla="*/ 2 w 4"/>
                  <a:gd name="T1" fmla="*/ 0 h 2"/>
                  <a:gd name="T2" fmla="*/ 2 w 4"/>
                  <a:gd name="T3" fmla="*/ 0 h 2"/>
                  <a:gd name="T4" fmla="*/ 0 w 4"/>
                  <a:gd name="T5" fmla="*/ 0 h 2"/>
                  <a:gd name="T6" fmla="*/ 0 w 4"/>
                  <a:gd name="T7" fmla="*/ 1 h 2"/>
                  <a:gd name="T8" fmla="*/ 2 w 4"/>
                  <a:gd name="T9" fmla="*/ 1 h 2"/>
                  <a:gd name="T10" fmla="*/ 2 w 4"/>
                  <a:gd name="T11" fmla="*/ 0 h 2"/>
                  <a:gd name="T12" fmla="*/ 2 w 4"/>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4" y="0"/>
                    </a:moveTo>
                    <a:lnTo>
                      <a:pt x="2" y="0"/>
                    </a:lnTo>
                    <a:lnTo>
                      <a:pt x="0" y="0"/>
                    </a:lnTo>
                    <a:lnTo>
                      <a:pt x="0" y="2"/>
                    </a:lnTo>
                    <a:lnTo>
                      <a:pt x="2" y="2"/>
                    </a:lnTo>
                    <a:lnTo>
                      <a:pt x="2" y="0"/>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58" name="Freeform 376"/>
              <p:cNvSpPr>
                <a:spLocks/>
              </p:cNvSpPr>
              <p:nvPr/>
            </p:nvSpPr>
            <p:spPr bwMode="auto">
              <a:xfrm>
                <a:off x="1657" y="2092"/>
                <a:ext cx="3" cy="1"/>
              </a:xfrm>
              <a:custGeom>
                <a:avLst/>
                <a:gdLst>
                  <a:gd name="T0" fmla="*/ 1 w 6"/>
                  <a:gd name="T1" fmla="*/ 0 h 2"/>
                  <a:gd name="T2" fmla="*/ 1 w 6"/>
                  <a:gd name="T3" fmla="*/ 0 h 2"/>
                  <a:gd name="T4" fmla="*/ 1 w 6"/>
                  <a:gd name="T5" fmla="*/ 0 h 2"/>
                  <a:gd name="T6" fmla="*/ 1 w 6"/>
                  <a:gd name="T7" fmla="*/ 1 h 2"/>
                  <a:gd name="T8" fmla="*/ 0 w 6"/>
                  <a:gd name="T9" fmla="*/ 1 h 2"/>
                  <a:gd name="T10" fmla="*/ 1 w 6"/>
                  <a:gd name="T11" fmla="*/ 1 h 2"/>
                  <a:gd name="T12" fmla="*/ 1 w 6"/>
                  <a:gd name="T13" fmla="*/ 1 h 2"/>
                  <a:gd name="T14" fmla="*/ 1 w 6"/>
                  <a:gd name="T15" fmla="*/ 0 h 2"/>
                  <a:gd name="T16" fmla="*/ 1 w 6"/>
                  <a:gd name="T17" fmla="*/ 1 h 2"/>
                  <a:gd name="T18" fmla="*/ 1 w 6"/>
                  <a:gd name="T19" fmla="*/ 0 h 2"/>
                  <a:gd name="T20" fmla="*/ 1 w 6"/>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
                    <a:moveTo>
                      <a:pt x="6" y="0"/>
                    </a:moveTo>
                    <a:lnTo>
                      <a:pt x="4" y="0"/>
                    </a:lnTo>
                    <a:lnTo>
                      <a:pt x="2" y="0"/>
                    </a:lnTo>
                    <a:lnTo>
                      <a:pt x="2" y="2"/>
                    </a:lnTo>
                    <a:lnTo>
                      <a:pt x="0" y="2"/>
                    </a:lnTo>
                    <a:lnTo>
                      <a:pt x="2" y="2"/>
                    </a:lnTo>
                    <a:lnTo>
                      <a:pt x="4" y="2"/>
                    </a:lnTo>
                    <a:lnTo>
                      <a:pt x="4" y="0"/>
                    </a:lnTo>
                    <a:lnTo>
                      <a:pt x="4" y="2"/>
                    </a:lnTo>
                    <a:lnTo>
                      <a:pt x="4" y="0"/>
                    </a:lnTo>
                    <a:lnTo>
                      <a:pt x="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59" name="Freeform 377"/>
              <p:cNvSpPr>
                <a:spLocks/>
              </p:cNvSpPr>
              <p:nvPr/>
            </p:nvSpPr>
            <p:spPr bwMode="auto">
              <a:xfrm>
                <a:off x="1662" y="2085"/>
                <a:ext cx="3" cy="1"/>
              </a:xfrm>
              <a:custGeom>
                <a:avLst/>
                <a:gdLst>
                  <a:gd name="T0" fmla="*/ 2 w 4"/>
                  <a:gd name="T1" fmla="*/ 1 h 2"/>
                  <a:gd name="T2" fmla="*/ 2 w 4"/>
                  <a:gd name="T3" fmla="*/ 0 h 2"/>
                  <a:gd name="T4" fmla="*/ 2 w 4"/>
                  <a:gd name="T5" fmla="*/ 0 h 2"/>
                  <a:gd name="T6" fmla="*/ 0 w 4"/>
                  <a:gd name="T7" fmla="*/ 0 h 2"/>
                  <a:gd name="T8" fmla="*/ 2 w 4"/>
                  <a:gd name="T9" fmla="*/ 0 h 2"/>
                  <a:gd name="T10" fmla="*/ 2 w 4"/>
                  <a:gd name="T11" fmla="*/ 1 h 2"/>
                  <a:gd name="T12" fmla="*/ 2 w 4"/>
                  <a:gd name="T13" fmla="*/ 1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4" y="2"/>
                    </a:moveTo>
                    <a:lnTo>
                      <a:pt x="4" y="0"/>
                    </a:lnTo>
                    <a:lnTo>
                      <a:pt x="2" y="0"/>
                    </a:lnTo>
                    <a:lnTo>
                      <a:pt x="0" y="0"/>
                    </a:lnTo>
                    <a:lnTo>
                      <a:pt x="2" y="0"/>
                    </a:lnTo>
                    <a:lnTo>
                      <a:pt x="2" y="2"/>
                    </a:lnTo>
                    <a:lnTo>
                      <a:pt x="4"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60" name="Freeform 378"/>
              <p:cNvSpPr>
                <a:spLocks/>
              </p:cNvSpPr>
              <p:nvPr/>
            </p:nvSpPr>
            <p:spPr bwMode="auto">
              <a:xfrm>
                <a:off x="1661" y="2091"/>
                <a:ext cx="2" cy="1"/>
              </a:xfrm>
              <a:custGeom>
                <a:avLst/>
                <a:gdLst>
                  <a:gd name="T0" fmla="*/ 1 w 4"/>
                  <a:gd name="T1" fmla="*/ 0 h 2"/>
                  <a:gd name="T2" fmla="*/ 1 w 4"/>
                  <a:gd name="T3" fmla="*/ 0 h 2"/>
                  <a:gd name="T4" fmla="*/ 1 w 4"/>
                  <a:gd name="T5" fmla="*/ 1 h 2"/>
                  <a:gd name="T6" fmla="*/ 0 w 4"/>
                  <a:gd name="T7" fmla="*/ 1 h 2"/>
                  <a:gd name="T8" fmla="*/ 0 w 4"/>
                  <a:gd name="T9" fmla="*/ 0 h 2"/>
                  <a:gd name="T10" fmla="*/ 1 w 4"/>
                  <a:gd name="T11" fmla="*/ 0 h 2"/>
                  <a:gd name="T12" fmla="*/ 1 w 4"/>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4" y="0"/>
                    </a:moveTo>
                    <a:lnTo>
                      <a:pt x="2" y="0"/>
                    </a:lnTo>
                    <a:lnTo>
                      <a:pt x="2" y="2"/>
                    </a:lnTo>
                    <a:lnTo>
                      <a:pt x="0" y="2"/>
                    </a:lnTo>
                    <a:lnTo>
                      <a:pt x="0" y="0"/>
                    </a:lnTo>
                    <a:lnTo>
                      <a:pt x="2" y="0"/>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61" name="Freeform 379"/>
              <p:cNvSpPr>
                <a:spLocks/>
              </p:cNvSpPr>
              <p:nvPr/>
            </p:nvSpPr>
            <p:spPr bwMode="auto">
              <a:xfrm>
                <a:off x="1655" y="2092"/>
                <a:ext cx="2" cy="1"/>
              </a:xfrm>
              <a:custGeom>
                <a:avLst/>
                <a:gdLst>
                  <a:gd name="T0" fmla="*/ 2 w 2"/>
                  <a:gd name="T1" fmla="*/ 0 h 1"/>
                  <a:gd name="T2" fmla="*/ 0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0" y="0"/>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62" name="Freeform 380"/>
              <p:cNvSpPr>
                <a:spLocks/>
              </p:cNvSpPr>
              <p:nvPr/>
            </p:nvSpPr>
            <p:spPr bwMode="auto">
              <a:xfrm>
                <a:off x="1659" y="2095"/>
                <a:ext cx="1" cy="0"/>
              </a:xfrm>
              <a:custGeom>
                <a:avLst/>
                <a:gdLst>
                  <a:gd name="T0" fmla="*/ 1 w 2"/>
                  <a:gd name="T1" fmla="*/ 0 w 2"/>
                  <a:gd name="T2" fmla="*/ 1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63" name="Rectangle 381"/>
              <p:cNvSpPr>
                <a:spLocks noChangeArrowheads="1"/>
              </p:cNvSpPr>
              <p:nvPr/>
            </p:nvSpPr>
            <p:spPr bwMode="auto">
              <a:xfrm>
                <a:off x="1658" y="2095"/>
                <a:ext cx="1" cy="0"/>
              </a:xfrm>
              <a:prstGeom prst="rect">
                <a:avLst/>
              </a:prstGeom>
              <a:grpFill/>
              <a:ln w="3175">
                <a:solidFill>
                  <a:schemeClr val="accent3">
                    <a:lumMod val="85000"/>
                  </a:schemeClr>
                </a:solidFill>
                <a:miter lim="800000"/>
                <a:headEnd/>
                <a:tailEnd/>
              </a:ln>
            </p:spPr>
            <p:txBody>
              <a:bodyPr/>
              <a:lstStyle/>
              <a:p>
                <a:pPr>
                  <a:defRPr/>
                </a:pPr>
                <a:endParaRPr lang="es-ES"/>
              </a:p>
            </p:txBody>
          </p:sp>
          <p:sp>
            <p:nvSpPr>
              <p:cNvPr id="6764" name="Freeform 382"/>
              <p:cNvSpPr>
                <a:spLocks/>
              </p:cNvSpPr>
              <p:nvPr/>
            </p:nvSpPr>
            <p:spPr bwMode="auto">
              <a:xfrm>
                <a:off x="1545" y="2063"/>
                <a:ext cx="56" cy="45"/>
              </a:xfrm>
              <a:custGeom>
                <a:avLst/>
                <a:gdLst>
                  <a:gd name="T0" fmla="*/ 0 w 118"/>
                  <a:gd name="T1" fmla="*/ 1 h 87"/>
                  <a:gd name="T2" fmla="*/ 0 w 118"/>
                  <a:gd name="T3" fmla="*/ 1 h 87"/>
                  <a:gd name="T4" fmla="*/ 0 w 118"/>
                  <a:gd name="T5" fmla="*/ 1 h 87"/>
                  <a:gd name="T6" fmla="*/ 0 w 118"/>
                  <a:gd name="T7" fmla="*/ 1 h 87"/>
                  <a:gd name="T8" fmla="*/ 0 w 118"/>
                  <a:gd name="T9" fmla="*/ 1 h 87"/>
                  <a:gd name="T10" fmla="*/ 0 w 118"/>
                  <a:gd name="T11" fmla="*/ 1 h 87"/>
                  <a:gd name="T12" fmla="*/ 0 w 118"/>
                  <a:gd name="T13" fmla="*/ 1 h 87"/>
                  <a:gd name="T14" fmla="*/ 0 w 118"/>
                  <a:gd name="T15" fmla="*/ 1 h 87"/>
                  <a:gd name="T16" fmla="*/ 0 w 118"/>
                  <a:gd name="T17" fmla="*/ 1 h 87"/>
                  <a:gd name="T18" fmla="*/ 0 w 118"/>
                  <a:gd name="T19" fmla="*/ 1 h 87"/>
                  <a:gd name="T20" fmla="*/ 0 w 118"/>
                  <a:gd name="T21" fmla="*/ 1 h 87"/>
                  <a:gd name="T22" fmla="*/ 0 w 118"/>
                  <a:gd name="T23" fmla="*/ 1 h 87"/>
                  <a:gd name="T24" fmla="*/ 0 w 118"/>
                  <a:gd name="T25" fmla="*/ 1 h 87"/>
                  <a:gd name="T26" fmla="*/ 0 w 118"/>
                  <a:gd name="T27" fmla="*/ 0 h 87"/>
                  <a:gd name="T28" fmla="*/ 0 w 118"/>
                  <a:gd name="T29" fmla="*/ 1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8" h="87">
                    <a:moveTo>
                      <a:pt x="9" y="6"/>
                    </a:moveTo>
                    <a:lnTo>
                      <a:pt x="5" y="33"/>
                    </a:lnTo>
                    <a:lnTo>
                      <a:pt x="0" y="46"/>
                    </a:lnTo>
                    <a:lnTo>
                      <a:pt x="3" y="70"/>
                    </a:lnTo>
                    <a:lnTo>
                      <a:pt x="13" y="87"/>
                    </a:lnTo>
                    <a:lnTo>
                      <a:pt x="27" y="66"/>
                    </a:lnTo>
                    <a:lnTo>
                      <a:pt x="44" y="56"/>
                    </a:lnTo>
                    <a:lnTo>
                      <a:pt x="60" y="58"/>
                    </a:lnTo>
                    <a:lnTo>
                      <a:pt x="102" y="60"/>
                    </a:lnTo>
                    <a:lnTo>
                      <a:pt x="118" y="46"/>
                    </a:lnTo>
                    <a:lnTo>
                      <a:pt x="81" y="29"/>
                    </a:lnTo>
                    <a:lnTo>
                      <a:pt x="89" y="21"/>
                    </a:lnTo>
                    <a:lnTo>
                      <a:pt x="71" y="13"/>
                    </a:lnTo>
                    <a:lnTo>
                      <a:pt x="25" y="0"/>
                    </a:lnTo>
                    <a:lnTo>
                      <a:pt x="9"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65" name="Freeform 383"/>
              <p:cNvSpPr>
                <a:spLocks/>
              </p:cNvSpPr>
              <p:nvPr/>
            </p:nvSpPr>
            <p:spPr bwMode="auto">
              <a:xfrm>
                <a:off x="1504" y="2064"/>
                <a:ext cx="46" cy="35"/>
              </a:xfrm>
              <a:custGeom>
                <a:avLst/>
                <a:gdLst>
                  <a:gd name="T0" fmla="*/ 0 w 95"/>
                  <a:gd name="T1" fmla="*/ 1 h 68"/>
                  <a:gd name="T2" fmla="*/ 0 w 95"/>
                  <a:gd name="T3" fmla="*/ 1 h 68"/>
                  <a:gd name="T4" fmla="*/ 0 w 95"/>
                  <a:gd name="T5" fmla="*/ 1 h 68"/>
                  <a:gd name="T6" fmla="*/ 0 w 95"/>
                  <a:gd name="T7" fmla="*/ 1 h 68"/>
                  <a:gd name="T8" fmla="*/ 0 w 95"/>
                  <a:gd name="T9" fmla="*/ 1 h 68"/>
                  <a:gd name="T10" fmla="*/ 0 w 95"/>
                  <a:gd name="T11" fmla="*/ 1 h 68"/>
                  <a:gd name="T12" fmla="*/ 0 w 95"/>
                  <a:gd name="T13" fmla="*/ 1 h 68"/>
                  <a:gd name="T14" fmla="*/ 0 w 95"/>
                  <a:gd name="T15" fmla="*/ 1 h 68"/>
                  <a:gd name="T16" fmla="*/ 0 w 95"/>
                  <a:gd name="T17" fmla="*/ 1 h 68"/>
                  <a:gd name="T18" fmla="*/ 0 w 95"/>
                  <a:gd name="T19" fmla="*/ 1 h 68"/>
                  <a:gd name="T20" fmla="*/ 0 w 95"/>
                  <a:gd name="T21" fmla="*/ 1 h 68"/>
                  <a:gd name="T22" fmla="*/ 0 w 95"/>
                  <a:gd name="T23" fmla="*/ 1 h 68"/>
                  <a:gd name="T24" fmla="*/ 0 w 95"/>
                  <a:gd name="T25" fmla="*/ 0 h 68"/>
                  <a:gd name="T26" fmla="*/ 0 w 95"/>
                  <a:gd name="T27" fmla="*/ 1 h 68"/>
                  <a:gd name="T28" fmla="*/ 0 w 95"/>
                  <a:gd name="T29" fmla="*/ 1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5" h="68">
                    <a:moveTo>
                      <a:pt x="95" y="4"/>
                    </a:moveTo>
                    <a:lnTo>
                      <a:pt x="91" y="31"/>
                    </a:lnTo>
                    <a:lnTo>
                      <a:pt x="86" y="44"/>
                    </a:lnTo>
                    <a:lnTo>
                      <a:pt x="89" y="68"/>
                    </a:lnTo>
                    <a:lnTo>
                      <a:pt x="55" y="66"/>
                    </a:lnTo>
                    <a:lnTo>
                      <a:pt x="22" y="64"/>
                    </a:lnTo>
                    <a:lnTo>
                      <a:pt x="0" y="52"/>
                    </a:lnTo>
                    <a:lnTo>
                      <a:pt x="18" y="46"/>
                    </a:lnTo>
                    <a:lnTo>
                      <a:pt x="45" y="48"/>
                    </a:lnTo>
                    <a:lnTo>
                      <a:pt x="72" y="48"/>
                    </a:lnTo>
                    <a:lnTo>
                      <a:pt x="60" y="19"/>
                    </a:lnTo>
                    <a:lnTo>
                      <a:pt x="47" y="8"/>
                    </a:lnTo>
                    <a:lnTo>
                      <a:pt x="43" y="0"/>
                    </a:lnTo>
                    <a:lnTo>
                      <a:pt x="76" y="2"/>
                    </a:lnTo>
                    <a:lnTo>
                      <a:pt x="95"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66" name="Freeform 384"/>
              <p:cNvSpPr>
                <a:spLocks/>
              </p:cNvSpPr>
              <p:nvPr/>
            </p:nvSpPr>
            <p:spPr bwMode="auto">
              <a:xfrm>
                <a:off x="1545" y="2026"/>
                <a:ext cx="3" cy="1"/>
              </a:xfrm>
              <a:custGeom>
                <a:avLst/>
                <a:gdLst>
                  <a:gd name="T0" fmla="*/ 0 w 7"/>
                  <a:gd name="T1" fmla="*/ 0 h 4"/>
                  <a:gd name="T2" fmla="*/ 0 w 7"/>
                  <a:gd name="T3" fmla="*/ 0 h 4"/>
                  <a:gd name="T4" fmla="*/ 0 w 7"/>
                  <a:gd name="T5" fmla="*/ 0 h 4"/>
                  <a:gd name="T6" fmla="*/ 0 w 7"/>
                  <a:gd name="T7" fmla="*/ 0 h 4"/>
                  <a:gd name="T8" fmla="*/ 0 w 7"/>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3" y="4"/>
                    </a:moveTo>
                    <a:lnTo>
                      <a:pt x="2" y="2"/>
                    </a:lnTo>
                    <a:lnTo>
                      <a:pt x="0" y="0"/>
                    </a:lnTo>
                    <a:lnTo>
                      <a:pt x="7" y="2"/>
                    </a:lnTo>
                    <a:lnTo>
                      <a:pt x="3"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67" name="Freeform 385"/>
              <p:cNvSpPr>
                <a:spLocks/>
              </p:cNvSpPr>
              <p:nvPr/>
            </p:nvSpPr>
            <p:spPr bwMode="auto">
              <a:xfrm>
                <a:off x="1707" y="2177"/>
                <a:ext cx="4" cy="7"/>
              </a:xfrm>
              <a:custGeom>
                <a:avLst/>
                <a:gdLst>
                  <a:gd name="T0" fmla="*/ 1 w 7"/>
                  <a:gd name="T1" fmla="*/ 1 h 13"/>
                  <a:gd name="T2" fmla="*/ 0 w 7"/>
                  <a:gd name="T3" fmla="*/ 1 h 13"/>
                  <a:gd name="T4" fmla="*/ 1 w 7"/>
                  <a:gd name="T5" fmla="*/ 0 h 13"/>
                  <a:gd name="T6" fmla="*/ 1 w 7"/>
                  <a:gd name="T7" fmla="*/ 1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3" y="13"/>
                    </a:moveTo>
                    <a:lnTo>
                      <a:pt x="0" y="8"/>
                    </a:lnTo>
                    <a:lnTo>
                      <a:pt x="7" y="0"/>
                    </a:lnTo>
                    <a:lnTo>
                      <a:pt x="3" y="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68" name="Freeform 386"/>
              <p:cNvSpPr>
                <a:spLocks/>
              </p:cNvSpPr>
              <p:nvPr/>
            </p:nvSpPr>
            <p:spPr bwMode="auto">
              <a:xfrm>
                <a:off x="1312" y="2235"/>
                <a:ext cx="51" cy="58"/>
              </a:xfrm>
              <a:custGeom>
                <a:avLst/>
                <a:gdLst>
                  <a:gd name="T0" fmla="*/ 0 w 109"/>
                  <a:gd name="T1" fmla="*/ 1 h 115"/>
                  <a:gd name="T2" fmla="*/ 0 w 109"/>
                  <a:gd name="T3" fmla="*/ 1 h 115"/>
                  <a:gd name="T4" fmla="*/ 0 w 109"/>
                  <a:gd name="T5" fmla="*/ 1 h 115"/>
                  <a:gd name="T6" fmla="*/ 0 w 109"/>
                  <a:gd name="T7" fmla="*/ 1 h 115"/>
                  <a:gd name="T8" fmla="*/ 0 w 109"/>
                  <a:gd name="T9" fmla="*/ 0 h 115"/>
                  <a:gd name="T10" fmla="*/ 0 w 109"/>
                  <a:gd name="T11" fmla="*/ 1 h 115"/>
                  <a:gd name="T12" fmla="*/ 0 w 109"/>
                  <a:gd name="T13" fmla="*/ 1 h 115"/>
                  <a:gd name="T14" fmla="*/ 0 w 109"/>
                  <a:gd name="T15" fmla="*/ 1 h 115"/>
                  <a:gd name="T16" fmla="*/ 0 w 109"/>
                  <a:gd name="T17" fmla="*/ 1 h 115"/>
                  <a:gd name="T18" fmla="*/ 0 w 109"/>
                  <a:gd name="T19" fmla="*/ 1 h 115"/>
                  <a:gd name="T20" fmla="*/ 0 w 109"/>
                  <a:gd name="T21" fmla="*/ 1 h 115"/>
                  <a:gd name="T22" fmla="*/ 0 w 109"/>
                  <a:gd name="T23" fmla="*/ 1 h 115"/>
                  <a:gd name="T24" fmla="*/ 0 w 109"/>
                  <a:gd name="T25" fmla="*/ 1 h 115"/>
                  <a:gd name="T26" fmla="*/ 0 w 109"/>
                  <a:gd name="T27" fmla="*/ 1 h 115"/>
                  <a:gd name="T28" fmla="*/ 0 w 109"/>
                  <a:gd name="T29" fmla="*/ 1 h 115"/>
                  <a:gd name="T30" fmla="*/ 0 w 109"/>
                  <a:gd name="T31" fmla="*/ 1 h 115"/>
                  <a:gd name="T32" fmla="*/ 0 w 109"/>
                  <a:gd name="T33" fmla="*/ 1 h 115"/>
                  <a:gd name="T34" fmla="*/ 0 w 109"/>
                  <a:gd name="T35" fmla="*/ 1 h 115"/>
                  <a:gd name="T36" fmla="*/ 0 w 109"/>
                  <a:gd name="T37" fmla="*/ 1 h 115"/>
                  <a:gd name="T38" fmla="*/ 0 w 109"/>
                  <a:gd name="T39" fmla="*/ 1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15">
                    <a:moveTo>
                      <a:pt x="23" y="58"/>
                    </a:moveTo>
                    <a:lnTo>
                      <a:pt x="0" y="27"/>
                    </a:lnTo>
                    <a:lnTo>
                      <a:pt x="6" y="10"/>
                    </a:lnTo>
                    <a:lnTo>
                      <a:pt x="6" y="4"/>
                    </a:lnTo>
                    <a:lnTo>
                      <a:pt x="10" y="0"/>
                    </a:lnTo>
                    <a:lnTo>
                      <a:pt x="56" y="10"/>
                    </a:lnTo>
                    <a:lnTo>
                      <a:pt x="76" y="6"/>
                    </a:lnTo>
                    <a:lnTo>
                      <a:pt x="93" y="31"/>
                    </a:lnTo>
                    <a:lnTo>
                      <a:pt x="109" y="56"/>
                    </a:lnTo>
                    <a:lnTo>
                      <a:pt x="97" y="60"/>
                    </a:lnTo>
                    <a:lnTo>
                      <a:pt x="97" y="86"/>
                    </a:lnTo>
                    <a:lnTo>
                      <a:pt x="95" y="115"/>
                    </a:lnTo>
                    <a:lnTo>
                      <a:pt x="80" y="89"/>
                    </a:lnTo>
                    <a:lnTo>
                      <a:pt x="80" y="101"/>
                    </a:lnTo>
                    <a:lnTo>
                      <a:pt x="72" y="89"/>
                    </a:lnTo>
                    <a:lnTo>
                      <a:pt x="64" y="66"/>
                    </a:lnTo>
                    <a:lnTo>
                      <a:pt x="41" y="49"/>
                    </a:lnTo>
                    <a:lnTo>
                      <a:pt x="22" y="31"/>
                    </a:lnTo>
                    <a:lnTo>
                      <a:pt x="29" y="51"/>
                    </a:lnTo>
                    <a:lnTo>
                      <a:pt x="23" y="5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69" name="Freeform 387"/>
              <p:cNvSpPr>
                <a:spLocks/>
              </p:cNvSpPr>
              <p:nvPr/>
            </p:nvSpPr>
            <p:spPr bwMode="auto">
              <a:xfrm>
                <a:off x="1565" y="2205"/>
                <a:ext cx="2" cy="3"/>
              </a:xfrm>
              <a:custGeom>
                <a:avLst/>
                <a:gdLst>
                  <a:gd name="T0" fmla="*/ 0 w 6"/>
                  <a:gd name="T1" fmla="*/ 0 h 8"/>
                  <a:gd name="T2" fmla="*/ 0 w 6"/>
                  <a:gd name="T3" fmla="*/ 0 h 8"/>
                  <a:gd name="T4" fmla="*/ 0 w 6"/>
                  <a:gd name="T5" fmla="*/ 0 h 8"/>
                  <a:gd name="T6" fmla="*/ 0 w 6"/>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2" y="0"/>
                    </a:moveTo>
                    <a:lnTo>
                      <a:pt x="0" y="2"/>
                    </a:lnTo>
                    <a:lnTo>
                      <a:pt x="6" y="8"/>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70" name="Freeform 388"/>
              <p:cNvSpPr>
                <a:spLocks/>
              </p:cNvSpPr>
              <p:nvPr/>
            </p:nvSpPr>
            <p:spPr bwMode="auto">
              <a:xfrm>
                <a:off x="1729" y="2191"/>
                <a:ext cx="3" cy="5"/>
              </a:xfrm>
              <a:custGeom>
                <a:avLst/>
                <a:gdLst>
                  <a:gd name="T0" fmla="*/ 0 w 8"/>
                  <a:gd name="T1" fmla="*/ 1 h 8"/>
                  <a:gd name="T2" fmla="*/ 0 w 8"/>
                  <a:gd name="T3" fmla="*/ 1 h 8"/>
                  <a:gd name="T4" fmla="*/ 0 w 8"/>
                  <a:gd name="T5" fmla="*/ 0 h 8"/>
                  <a:gd name="T6" fmla="*/ 0 w 8"/>
                  <a:gd name="T7" fmla="*/ 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8" y="6"/>
                    </a:moveTo>
                    <a:lnTo>
                      <a:pt x="2" y="8"/>
                    </a:lnTo>
                    <a:lnTo>
                      <a:pt x="0" y="0"/>
                    </a:lnTo>
                    <a:lnTo>
                      <a:pt x="8"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71" name="Freeform 389"/>
              <p:cNvSpPr>
                <a:spLocks/>
              </p:cNvSpPr>
              <p:nvPr/>
            </p:nvSpPr>
            <p:spPr bwMode="auto">
              <a:xfrm>
                <a:off x="1703" y="2147"/>
                <a:ext cx="2" cy="8"/>
              </a:xfrm>
              <a:custGeom>
                <a:avLst/>
                <a:gdLst>
                  <a:gd name="T0" fmla="*/ 0 w 6"/>
                  <a:gd name="T1" fmla="*/ 1 h 15"/>
                  <a:gd name="T2" fmla="*/ 0 w 6"/>
                  <a:gd name="T3" fmla="*/ 1 h 15"/>
                  <a:gd name="T4" fmla="*/ 0 w 6"/>
                  <a:gd name="T5" fmla="*/ 0 h 15"/>
                  <a:gd name="T6" fmla="*/ 0 w 6"/>
                  <a:gd name="T7" fmla="*/ 0 h 15"/>
                  <a:gd name="T8" fmla="*/ 0 w 6"/>
                  <a:gd name="T9" fmla="*/ 1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5">
                    <a:moveTo>
                      <a:pt x="6" y="9"/>
                    </a:moveTo>
                    <a:lnTo>
                      <a:pt x="2" y="15"/>
                    </a:lnTo>
                    <a:lnTo>
                      <a:pt x="0" y="0"/>
                    </a:lnTo>
                    <a:lnTo>
                      <a:pt x="4" y="0"/>
                    </a:lnTo>
                    <a:lnTo>
                      <a:pt x="6" y="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72" name="Freeform 390"/>
              <p:cNvSpPr>
                <a:spLocks/>
              </p:cNvSpPr>
              <p:nvPr/>
            </p:nvSpPr>
            <p:spPr bwMode="auto">
              <a:xfrm>
                <a:off x="1251" y="2169"/>
                <a:ext cx="36" cy="23"/>
              </a:xfrm>
              <a:custGeom>
                <a:avLst/>
                <a:gdLst>
                  <a:gd name="T0" fmla="*/ 36 w 76"/>
                  <a:gd name="T1" fmla="*/ 17 h 49"/>
                  <a:gd name="T2" fmla="*/ 31 w 76"/>
                  <a:gd name="T3" fmla="*/ 23 h 49"/>
                  <a:gd name="T4" fmla="*/ 23 w 76"/>
                  <a:gd name="T5" fmla="*/ 21 h 49"/>
                  <a:gd name="T6" fmla="*/ 12 w 76"/>
                  <a:gd name="T7" fmla="*/ 16 h 49"/>
                  <a:gd name="T8" fmla="*/ 0 w 76"/>
                  <a:gd name="T9" fmla="*/ 12 h 49"/>
                  <a:gd name="T10" fmla="*/ 13 w 76"/>
                  <a:gd name="T11" fmla="*/ 0 h 49"/>
                  <a:gd name="T12" fmla="*/ 23 w 76"/>
                  <a:gd name="T13" fmla="*/ 8 h 49"/>
                  <a:gd name="T14" fmla="*/ 36 w 76"/>
                  <a:gd name="T15" fmla="*/ 9 h 49"/>
                  <a:gd name="T16" fmla="*/ 36 w 76"/>
                  <a:gd name="T17" fmla="*/ 1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49">
                    <a:moveTo>
                      <a:pt x="76" y="37"/>
                    </a:moveTo>
                    <a:lnTo>
                      <a:pt x="66" y="49"/>
                    </a:lnTo>
                    <a:lnTo>
                      <a:pt x="49" y="45"/>
                    </a:lnTo>
                    <a:lnTo>
                      <a:pt x="26" y="35"/>
                    </a:lnTo>
                    <a:lnTo>
                      <a:pt x="0" y="26"/>
                    </a:lnTo>
                    <a:lnTo>
                      <a:pt x="27" y="0"/>
                    </a:lnTo>
                    <a:lnTo>
                      <a:pt x="49" y="16"/>
                    </a:lnTo>
                    <a:lnTo>
                      <a:pt x="76" y="20"/>
                    </a:lnTo>
                    <a:lnTo>
                      <a:pt x="76" y="37"/>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773" name="Freeform 391"/>
              <p:cNvSpPr>
                <a:spLocks/>
              </p:cNvSpPr>
              <p:nvPr/>
            </p:nvSpPr>
            <p:spPr bwMode="auto">
              <a:xfrm>
                <a:off x="1695" y="2213"/>
                <a:ext cx="2" cy="5"/>
              </a:xfrm>
              <a:custGeom>
                <a:avLst/>
                <a:gdLst>
                  <a:gd name="T0" fmla="*/ 0 w 6"/>
                  <a:gd name="T1" fmla="*/ 1 h 9"/>
                  <a:gd name="T2" fmla="*/ 0 w 6"/>
                  <a:gd name="T3" fmla="*/ 1 h 9"/>
                  <a:gd name="T4" fmla="*/ 0 w 6"/>
                  <a:gd name="T5" fmla="*/ 0 h 9"/>
                  <a:gd name="T6" fmla="*/ 0 w 6"/>
                  <a:gd name="T7" fmla="*/ 0 h 9"/>
                  <a:gd name="T8" fmla="*/ 0 w 6"/>
                  <a:gd name="T9" fmla="*/ 1 h 9"/>
                  <a:gd name="T10" fmla="*/ 0 w 6"/>
                  <a:gd name="T11" fmla="*/ 1 h 9"/>
                  <a:gd name="T12" fmla="*/ 0 w 6"/>
                  <a:gd name="T13" fmla="*/ 1 h 9"/>
                  <a:gd name="T14" fmla="*/ 0 w 6"/>
                  <a:gd name="T15" fmla="*/ 1 h 9"/>
                  <a:gd name="T16" fmla="*/ 0 w 6"/>
                  <a:gd name="T17" fmla="*/ 1 h 9"/>
                  <a:gd name="T18" fmla="*/ 0 w 6"/>
                  <a:gd name="T19" fmla="*/ 1 h 9"/>
                  <a:gd name="T20" fmla="*/ 0 w 6"/>
                  <a:gd name="T21" fmla="*/ 1 h 9"/>
                  <a:gd name="T22" fmla="*/ 0 w 6"/>
                  <a:gd name="T23" fmla="*/ 1 h 9"/>
                  <a:gd name="T24" fmla="*/ 0 w 6"/>
                  <a:gd name="T25" fmla="*/ 1 h 9"/>
                  <a:gd name="T26" fmla="*/ 0 w 6"/>
                  <a:gd name="T27" fmla="*/ 1 h 9"/>
                  <a:gd name="T28" fmla="*/ 0 w 6"/>
                  <a:gd name="T29" fmla="*/ 1 h 9"/>
                  <a:gd name="T30" fmla="*/ 0 w 6"/>
                  <a:gd name="T31" fmla="*/ 1 h 9"/>
                  <a:gd name="T32" fmla="*/ 0 w 6"/>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 h="9">
                    <a:moveTo>
                      <a:pt x="6" y="4"/>
                    </a:moveTo>
                    <a:lnTo>
                      <a:pt x="6" y="2"/>
                    </a:lnTo>
                    <a:lnTo>
                      <a:pt x="6" y="0"/>
                    </a:lnTo>
                    <a:lnTo>
                      <a:pt x="4" y="0"/>
                    </a:lnTo>
                    <a:lnTo>
                      <a:pt x="2" y="2"/>
                    </a:lnTo>
                    <a:lnTo>
                      <a:pt x="2" y="4"/>
                    </a:lnTo>
                    <a:lnTo>
                      <a:pt x="0" y="5"/>
                    </a:lnTo>
                    <a:lnTo>
                      <a:pt x="2" y="5"/>
                    </a:lnTo>
                    <a:lnTo>
                      <a:pt x="2" y="7"/>
                    </a:lnTo>
                    <a:lnTo>
                      <a:pt x="0" y="7"/>
                    </a:lnTo>
                    <a:lnTo>
                      <a:pt x="0" y="9"/>
                    </a:lnTo>
                    <a:lnTo>
                      <a:pt x="0" y="7"/>
                    </a:lnTo>
                    <a:lnTo>
                      <a:pt x="2" y="7"/>
                    </a:lnTo>
                    <a:lnTo>
                      <a:pt x="4" y="7"/>
                    </a:lnTo>
                    <a:lnTo>
                      <a:pt x="6" y="7"/>
                    </a:lnTo>
                    <a:lnTo>
                      <a:pt x="6" y="5"/>
                    </a:lnTo>
                    <a:lnTo>
                      <a:pt x="6"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74" name="Freeform 392"/>
              <p:cNvSpPr>
                <a:spLocks/>
              </p:cNvSpPr>
              <p:nvPr/>
            </p:nvSpPr>
            <p:spPr bwMode="auto">
              <a:xfrm>
                <a:off x="1698" y="2211"/>
                <a:ext cx="2" cy="1"/>
              </a:xfrm>
              <a:custGeom>
                <a:avLst/>
                <a:gdLst>
                  <a:gd name="T0" fmla="*/ 0 w 2"/>
                  <a:gd name="T1" fmla="*/ 0 h 2"/>
                  <a:gd name="T2" fmla="*/ 0 w 2"/>
                  <a:gd name="T3" fmla="*/ 1 h 2"/>
                  <a:gd name="T4" fmla="*/ 0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0"/>
                    </a:moveTo>
                    <a:lnTo>
                      <a:pt x="0" y="2"/>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75" name="Freeform 393"/>
              <p:cNvSpPr>
                <a:spLocks/>
              </p:cNvSpPr>
              <p:nvPr/>
            </p:nvSpPr>
            <p:spPr bwMode="auto">
              <a:xfrm>
                <a:off x="1262" y="2141"/>
                <a:ext cx="100" cy="56"/>
              </a:xfrm>
              <a:custGeom>
                <a:avLst/>
                <a:gdLst>
                  <a:gd name="T0" fmla="*/ 0 w 210"/>
                  <a:gd name="T1" fmla="*/ 1 h 111"/>
                  <a:gd name="T2" fmla="*/ 0 w 210"/>
                  <a:gd name="T3" fmla="*/ 1 h 111"/>
                  <a:gd name="T4" fmla="*/ 0 w 210"/>
                  <a:gd name="T5" fmla="*/ 1 h 111"/>
                  <a:gd name="T6" fmla="*/ 0 w 210"/>
                  <a:gd name="T7" fmla="*/ 1 h 111"/>
                  <a:gd name="T8" fmla="*/ 0 w 210"/>
                  <a:gd name="T9" fmla="*/ 1 h 111"/>
                  <a:gd name="T10" fmla="*/ 0 w 210"/>
                  <a:gd name="T11" fmla="*/ 1 h 111"/>
                  <a:gd name="T12" fmla="*/ 0 w 210"/>
                  <a:gd name="T13" fmla="*/ 1 h 111"/>
                  <a:gd name="T14" fmla="*/ 0 w 210"/>
                  <a:gd name="T15" fmla="*/ 1 h 111"/>
                  <a:gd name="T16" fmla="*/ 0 w 210"/>
                  <a:gd name="T17" fmla="*/ 1 h 111"/>
                  <a:gd name="T18" fmla="*/ 0 w 210"/>
                  <a:gd name="T19" fmla="*/ 1 h 111"/>
                  <a:gd name="T20" fmla="*/ 0 w 210"/>
                  <a:gd name="T21" fmla="*/ 1 h 111"/>
                  <a:gd name="T22" fmla="*/ 0 w 210"/>
                  <a:gd name="T23" fmla="*/ 1 h 111"/>
                  <a:gd name="T24" fmla="*/ 0 w 210"/>
                  <a:gd name="T25" fmla="*/ 1 h 111"/>
                  <a:gd name="T26" fmla="*/ 0 w 210"/>
                  <a:gd name="T27" fmla="*/ 1 h 111"/>
                  <a:gd name="T28" fmla="*/ 0 w 210"/>
                  <a:gd name="T29" fmla="*/ 0 h 111"/>
                  <a:gd name="T30" fmla="*/ 0 w 210"/>
                  <a:gd name="T31" fmla="*/ 1 h 111"/>
                  <a:gd name="T32" fmla="*/ 0 w 210"/>
                  <a:gd name="T33" fmla="*/ 1 h 111"/>
                  <a:gd name="T34" fmla="*/ 0 w 210"/>
                  <a:gd name="T35" fmla="*/ 1 h 111"/>
                  <a:gd name="T36" fmla="*/ 0 w 210"/>
                  <a:gd name="T37" fmla="*/ 1 h 111"/>
                  <a:gd name="T38" fmla="*/ 0 w 210"/>
                  <a:gd name="T39" fmla="*/ 1 h 111"/>
                  <a:gd name="T40" fmla="*/ 0 w 210"/>
                  <a:gd name="T41" fmla="*/ 1 h 111"/>
                  <a:gd name="T42" fmla="*/ 0 w 210"/>
                  <a:gd name="T43" fmla="*/ 1 h 111"/>
                  <a:gd name="T44" fmla="*/ 0 w 210"/>
                  <a:gd name="T45" fmla="*/ 1 h 111"/>
                  <a:gd name="T46" fmla="*/ 0 w 210"/>
                  <a:gd name="T47" fmla="*/ 1 h 111"/>
                  <a:gd name="T48" fmla="*/ 0 w 210"/>
                  <a:gd name="T49" fmla="*/ 1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111">
                    <a:moveTo>
                      <a:pt x="113" y="76"/>
                    </a:moveTo>
                    <a:lnTo>
                      <a:pt x="101" y="80"/>
                    </a:lnTo>
                    <a:lnTo>
                      <a:pt x="84" y="87"/>
                    </a:lnTo>
                    <a:lnTo>
                      <a:pt x="72" y="111"/>
                    </a:lnTo>
                    <a:lnTo>
                      <a:pt x="64" y="111"/>
                    </a:lnTo>
                    <a:lnTo>
                      <a:pt x="61" y="97"/>
                    </a:lnTo>
                    <a:lnTo>
                      <a:pt x="49" y="93"/>
                    </a:lnTo>
                    <a:lnTo>
                      <a:pt x="49" y="76"/>
                    </a:lnTo>
                    <a:lnTo>
                      <a:pt x="22" y="72"/>
                    </a:lnTo>
                    <a:lnTo>
                      <a:pt x="0" y="56"/>
                    </a:lnTo>
                    <a:lnTo>
                      <a:pt x="22" y="25"/>
                    </a:lnTo>
                    <a:lnTo>
                      <a:pt x="43" y="6"/>
                    </a:lnTo>
                    <a:lnTo>
                      <a:pt x="49" y="6"/>
                    </a:lnTo>
                    <a:lnTo>
                      <a:pt x="80" y="4"/>
                    </a:lnTo>
                    <a:lnTo>
                      <a:pt x="111" y="0"/>
                    </a:lnTo>
                    <a:lnTo>
                      <a:pt x="138" y="2"/>
                    </a:lnTo>
                    <a:lnTo>
                      <a:pt x="165" y="2"/>
                    </a:lnTo>
                    <a:lnTo>
                      <a:pt x="187" y="18"/>
                    </a:lnTo>
                    <a:lnTo>
                      <a:pt x="181" y="14"/>
                    </a:lnTo>
                    <a:lnTo>
                      <a:pt x="185" y="21"/>
                    </a:lnTo>
                    <a:lnTo>
                      <a:pt x="196" y="21"/>
                    </a:lnTo>
                    <a:lnTo>
                      <a:pt x="210" y="35"/>
                    </a:lnTo>
                    <a:lnTo>
                      <a:pt x="183" y="39"/>
                    </a:lnTo>
                    <a:lnTo>
                      <a:pt x="156" y="43"/>
                    </a:lnTo>
                    <a:lnTo>
                      <a:pt x="113" y="7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76" name="Freeform 394"/>
              <p:cNvSpPr>
                <a:spLocks/>
              </p:cNvSpPr>
              <p:nvPr/>
            </p:nvSpPr>
            <p:spPr bwMode="auto">
              <a:xfrm>
                <a:off x="1705" y="2162"/>
                <a:ext cx="6" cy="7"/>
              </a:xfrm>
              <a:custGeom>
                <a:avLst/>
                <a:gdLst>
                  <a:gd name="T0" fmla="*/ 1 w 11"/>
                  <a:gd name="T1" fmla="*/ 1 h 13"/>
                  <a:gd name="T2" fmla="*/ 0 w 11"/>
                  <a:gd name="T3" fmla="*/ 0 h 13"/>
                  <a:gd name="T4" fmla="*/ 1 w 11"/>
                  <a:gd name="T5" fmla="*/ 1 h 13"/>
                  <a:gd name="T6" fmla="*/ 1 w 11"/>
                  <a:gd name="T7" fmla="*/ 1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3">
                    <a:moveTo>
                      <a:pt x="11" y="11"/>
                    </a:moveTo>
                    <a:lnTo>
                      <a:pt x="0" y="0"/>
                    </a:lnTo>
                    <a:lnTo>
                      <a:pt x="11" y="13"/>
                    </a:lnTo>
                    <a:lnTo>
                      <a:pt x="11" y="1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77" name="Freeform 395"/>
              <p:cNvSpPr>
                <a:spLocks/>
              </p:cNvSpPr>
              <p:nvPr/>
            </p:nvSpPr>
            <p:spPr bwMode="auto">
              <a:xfrm>
                <a:off x="1287" y="2158"/>
                <a:ext cx="75" cy="82"/>
              </a:xfrm>
              <a:custGeom>
                <a:avLst/>
                <a:gdLst>
                  <a:gd name="T0" fmla="*/ 0 w 159"/>
                  <a:gd name="T1" fmla="*/ 1 h 159"/>
                  <a:gd name="T2" fmla="*/ 0 w 159"/>
                  <a:gd name="T3" fmla="*/ 1 h 159"/>
                  <a:gd name="T4" fmla="*/ 0 w 159"/>
                  <a:gd name="T5" fmla="*/ 1 h 159"/>
                  <a:gd name="T6" fmla="*/ 0 w 159"/>
                  <a:gd name="T7" fmla="*/ 1 h 159"/>
                  <a:gd name="T8" fmla="*/ 0 w 159"/>
                  <a:gd name="T9" fmla="*/ 1 h 159"/>
                  <a:gd name="T10" fmla="*/ 0 w 159"/>
                  <a:gd name="T11" fmla="*/ 1 h 159"/>
                  <a:gd name="T12" fmla="*/ 0 w 159"/>
                  <a:gd name="T13" fmla="*/ 1 h 159"/>
                  <a:gd name="T14" fmla="*/ 0 w 159"/>
                  <a:gd name="T15" fmla="*/ 1 h 159"/>
                  <a:gd name="T16" fmla="*/ 0 w 159"/>
                  <a:gd name="T17" fmla="*/ 1 h 159"/>
                  <a:gd name="T18" fmla="*/ 0 w 159"/>
                  <a:gd name="T19" fmla="*/ 1 h 159"/>
                  <a:gd name="T20" fmla="*/ 0 w 159"/>
                  <a:gd name="T21" fmla="*/ 1 h 159"/>
                  <a:gd name="T22" fmla="*/ 0 w 159"/>
                  <a:gd name="T23" fmla="*/ 1 h 159"/>
                  <a:gd name="T24" fmla="*/ 0 w 159"/>
                  <a:gd name="T25" fmla="*/ 1 h 159"/>
                  <a:gd name="T26" fmla="*/ 0 w 159"/>
                  <a:gd name="T27" fmla="*/ 1 h 159"/>
                  <a:gd name="T28" fmla="*/ 0 w 159"/>
                  <a:gd name="T29" fmla="*/ 1 h 159"/>
                  <a:gd name="T30" fmla="*/ 0 w 159"/>
                  <a:gd name="T31" fmla="*/ 1 h 159"/>
                  <a:gd name="T32" fmla="*/ 0 w 159"/>
                  <a:gd name="T33" fmla="*/ 1 h 159"/>
                  <a:gd name="T34" fmla="*/ 0 w 159"/>
                  <a:gd name="T35" fmla="*/ 0 h 159"/>
                  <a:gd name="T36" fmla="*/ 0 w 159"/>
                  <a:gd name="T37" fmla="*/ 1 h 159"/>
                  <a:gd name="T38" fmla="*/ 0 w 159"/>
                  <a:gd name="T39" fmla="*/ 1 h 159"/>
                  <a:gd name="T40" fmla="*/ 0 w 159"/>
                  <a:gd name="T41" fmla="*/ 1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9" h="159">
                    <a:moveTo>
                      <a:pt x="62" y="41"/>
                    </a:moveTo>
                    <a:lnTo>
                      <a:pt x="50" y="45"/>
                    </a:lnTo>
                    <a:lnTo>
                      <a:pt x="33" y="52"/>
                    </a:lnTo>
                    <a:lnTo>
                      <a:pt x="21" y="76"/>
                    </a:lnTo>
                    <a:lnTo>
                      <a:pt x="13" y="76"/>
                    </a:lnTo>
                    <a:lnTo>
                      <a:pt x="0" y="79"/>
                    </a:lnTo>
                    <a:lnTo>
                      <a:pt x="31" y="114"/>
                    </a:lnTo>
                    <a:lnTo>
                      <a:pt x="62" y="149"/>
                    </a:lnTo>
                    <a:lnTo>
                      <a:pt x="108" y="159"/>
                    </a:lnTo>
                    <a:lnTo>
                      <a:pt x="128" y="155"/>
                    </a:lnTo>
                    <a:lnTo>
                      <a:pt x="128" y="130"/>
                    </a:lnTo>
                    <a:lnTo>
                      <a:pt x="130" y="110"/>
                    </a:lnTo>
                    <a:lnTo>
                      <a:pt x="137" y="87"/>
                    </a:lnTo>
                    <a:lnTo>
                      <a:pt x="139" y="95"/>
                    </a:lnTo>
                    <a:lnTo>
                      <a:pt x="143" y="66"/>
                    </a:lnTo>
                    <a:lnTo>
                      <a:pt x="149" y="35"/>
                    </a:lnTo>
                    <a:lnTo>
                      <a:pt x="149" y="6"/>
                    </a:lnTo>
                    <a:lnTo>
                      <a:pt x="159" y="0"/>
                    </a:lnTo>
                    <a:lnTo>
                      <a:pt x="132" y="4"/>
                    </a:lnTo>
                    <a:lnTo>
                      <a:pt x="105" y="8"/>
                    </a:lnTo>
                    <a:lnTo>
                      <a:pt x="62" y="4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78" name="Freeform 396"/>
              <p:cNvSpPr>
                <a:spLocks/>
              </p:cNvSpPr>
              <p:nvPr/>
            </p:nvSpPr>
            <p:spPr bwMode="auto">
              <a:xfrm>
                <a:off x="1703" y="2191"/>
                <a:ext cx="1" cy="4"/>
              </a:xfrm>
              <a:custGeom>
                <a:avLst/>
                <a:gdLst>
                  <a:gd name="T0" fmla="*/ 0 w 4"/>
                  <a:gd name="T1" fmla="*/ 1 h 8"/>
                  <a:gd name="T2" fmla="*/ 0 w 4"/>
                  <a:gd name="T3" fmla="*/ 0 h 8"/>
                  <a:gd name="T4" fmla="*/ 0 w 4"/>
                  <a:gd name="T5" fmla="*/ 1 h 8"/>
                  <a:gd name="T6" fmla="*/ 0 w 4"/>
                  <a:gd name="T7" fmla="*/ 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8">
                    <a:moveTo>
                      <a:pt x="4" y="8"/>
                    </a:moveTo>
                    <a:lnTo>
                      <a:pt x="4" y="0"/>
                    </a:lnTo>
                    <a:lnTo>
                      <a:pt x="0" y="4"/>
                    </a:lnTo>
                    <a:lnTo>
                      <a:pt x="4"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79" name="Freeform 397"/>
              <p:cNvSpPr>
                <a:spLocks/>
              </p:cNvSpPr>
              <p:nvPr/>
            </p:nvSpPr>
            <p:spPr bwMode="auto">
              <a:xfrm>
                <a:off x="1688" y="2117"/>
                <a:ext cx="1" cy="1"/>
              </a:xfrm>
              <a:custGeom>
                <a:avLst/>
                <a:gdLst>
                  <a:gd name="T0" fmla="*/ 0 w 2"/>
                  <a:gd name="T1" fmla="*/ 1 h 2"/>
                  <a:gd name="T2" fmla="*/ 0 w 2"/>
                  <a:gd name="T3" fmla="*/ 0 h 2"/>
                  <a:gd name="T4" fmla="*/ 1 w 2"/>
                  <a:gd name="T5" fmla="*/ 1 h 2"/>
                  <a:gd name="T6" fmla="*/ 0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0" y="0"/>
                    </a:lnTo>
                    <a:lnTo>
                      <a:pt x="2" y="2"/>
                    </a:lnTo>
                    <a:lnTo>
                      <a:pt x="0"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80" name="Freeform 398"/>
              <p:cNvSpPr>
                <a:spLocks/>
              </p:cNvSpPr>
              <p:nvPr/>
            </p:nvSpPr>
            <p:spPr bwMode="auto">
              <a:xfrm>
                <a:off x="1701" y="2133"/>
                <a:ext cx="2" cy="5"/>
              </a:xfrm>
              <a:custGeom>
                <a:avLst/>
                <a:gdLst>
                  <a:gd name="T0" fmla="*/ 0 w 6"/>
                  <a:gd name="T1" fmla="*/ 0 h 9"/>
                  <a:gd name="T2" fmla="*/ 0 w 6"/>
                  <a:gd name="T3" fmla="*/ 1 h 9"/>
                  <a:gd name="T4" fmla="*/ 0 w 6"/>
                  <a:gd name="T5" fmla="*/ 1 h 9"/>
                  <a:gd name="T6" fmla="*/ 0 w 6"/>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6" y="0"/>
                    </a:moveTo>
                    <a:lnTo>
                      <a:pt x="6" y="1"/>
                    </a:lnTo>
                    <a:lnTo>
                      <a:pt x="0" y="9"/>
                    </a:lnTo>
                    <a:lnTo>
                      <a:pt x="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81" name="Freeform 399"/>
              <p:cNvSpPr>
                <a:spLocks/>
              </p:cNvSpPr>
              <p:nvPr/>
            </p:nvSpPr>
            <p:spPr bwMode="auto">
              <a:xfrm>
                <a:off x="1680" y="2095"/>
                <a:ext cx="4" cy="1"/>
              </a:xfrm>
              <a:custGeom>
                <a:avLst/>
                <a:gdLst>
                  <a:gd name="T0" fmla="*/ 1 w 8"/>
                  <a:gd name="T1" fmla="*/ 0 h 4"/>
                  <a:gd name="T2" fmla="*/ 1 w 8"/>
                  <a:gd name="T3" fmla="*/ 0 h 4"/>
                  <a:gd name="T4" fmla="*/ 1 w 8"/>
                  <a:gd name="T5" fmla="*/ 0 h 4"/>
                  <a:gd name="T6" fmla="*/ 1 w 8"/>
                  <a:gd name="T7" fmla="*/ 0 h 4"/>
                  <a:gd name="T8" fmla="*/ 1 w 8"/>
                  <a:gd name="T9" fmla="*/ 0 h 4"/>
                  <a:gd name="T10" fmla="*/ 1 w 8"/>
                  <a:gd name="T11" fmla="*/ 0 h 4"/>
                  <a:gd name="T12" fmla="*/ 0 w 8"/>
                  <a:gd name="T13" fmla="*/ 0 h 4"/>
                  <a:gd name="T14" fmla="*/ 1 w 8"/>
                  <a:gd name="T15" fmla="*/ 0 h 4"/>
                  <a:gd name="T16" fmla="*/ 1 w 8"/>
                  <a:gd name="T17" fmla="*/ 0 h 4"/>
                  <a:gd name="T18" fmla="*/ 1 w 8"/>
                  <a:gd name="T19" fmla="*/ 0 h 4"/>
                  <a:gd name="T20" fmla="*/ 1 w 8"/>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4">
                    <a:moveTo>
                      <a:pt x="8" y="0"/>
                    </a:moveTo>
                    <a:lnTo>
                      <a:pt x="6" y="0"/>
                    </a:lnTo>
                    <a:lnTo>
                      <a:pt x="4" y="0"/>
                    </a:lnTo>
                    <a:lnTo>
                      <a:pt x="4" y="2"/>
                    </a:lnTo>
                    <a:lnTo>
                      <a:pt x="2" y="2"/>
                    </a:lnTo>
                    <a:lnTo>
                      <a:pt x="2" y="4"/>
                    </a:lnTo>
                    <a:lnTo>
                      <a:pt x="0" y="4"/>
                    </a:lnTo>
                    <a:lnTo>
                      <a:pt x="2" y="4"/>
                    </a:lnTo>
                    <a:lnTo>
                      <a:pt x="4" y="4"/>
                    </a:lnTo>
                    <a:lnTo>
                      <a:pt x="6" y="2"/>
                    </a:lnTo>
                    <a:lnTo>
                      <a:pt x="8"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82" name="Freeform 400"/>
              <p:cNvSpPr>
                <a:spLocks/>
              </p:cNvSpPr>
              <p:nvPr/>
            </p:nvSpPr>
            <p:spPr bwMode="auto">
              <a:xfrm>
                <a:off x="1700" y="2117"/>
                <a:ext cx="3" cy="3"/>
              </a:xfrm>
              <a:custGeom>
                <a:avLst/>
                <a:gdLst>
                  <a:gd name="T0" fmla="*/ 0 w 8"/>
                  <a:gd name="T1" fmla="*/ 0 h 5"/>
                  <a:gd name="T2" fmla="*/ 0 w 8"/>
                  <a:gd name="T3" fmla="*/ 1 h 5"/>
                  <a:gd name="T4" fmla="*/ 0 w 8"/>
                  <a:gd name="T5" fmla="*/ 1 h 5"/>
                  <a:gd name="T6" fmla="*/ 0 w 8"/>
                  <a:gd name="T7" fmla="*/ 1 h 5"/>
                  <a:gd name="T8" fmla="*/ 0 w 8"/>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4" y="0"/>
                    </a:moveTo>
                    <a:lnTo>
                      <a:pt x="2" y="2"/>
                    </a:lnTo>
                    <a:lnTo>
                      <a:pt x="0" y="5"/>
                    </a:lnTo>
                    <a:lnTo>
                      <a:pt x="8" y="3"/>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83" name="Freeform 401"/>
              <p:cNvSpPr>
                <a:spLocks/>
              </p:cNvSpPr>
              <p:nvPr/>
            </p:nvSpPr>
            <p:spPr bwMode="auto">
              <a:xfrm>
                <a:off x="1701" y="2106"/>
                <a:ext cx="2" cy="2"/>
              </a:xfrm>
              <a:custGeom>
                <a:avLst/>
                <a:gdLst>
                  <a:gd name="T0" fmla="*/ 0 w 6"/>
                  <a:gd name="T1" fmla="*/ 1 h 4"/>
                  <a:gd name="T2" fmla="*/ 0 w 6"/>
                  <a:gd name="T3" fmla="*/ 1 h 4"/>
                  <a:gd name="T4" fmla="*/ 0 w 6"/>
                  <a:gd name="T5" fmla="*/ 0 h 4"/>
                  <a:gd name="T6" fmla="*/ 0 w 6"/>
                  <a:gd name="T7" fmla="*/ 1 h 4"/>
                  <a:gd name="T8" fmla="*/ 0 w 6"/>
                  <a:gd name="T9" fmla="*/ 0 h 4"/>
                  <a:gd name="T10" fmla="*/ 0 w 6"/>
                  <a:gd name="T11" fmla="*/ 1 h 4"/>
                  <a:gd name="T12" fmla="*/ 0 w 6"/>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6" y="4"/>
                    </a:moveTo>
                    <a:lnTo>
                      <a:pt x="4" y="4"/>
                    </a:lnTo>
                    <a:lnTo>
                      <a:pt x="0" y="0"/>
                    </a:lnTo>
                    <a:lnTo>
                      <a:pt x="2" y="2"/>
                    </a:lnTo>
                    <a:lnTo>
                      <a:pt x="2" y="0"/>
                    </a:lnTo>
                    <a:lnTo>
                      <a:pt x="6" y="2"/>
                    </a:lnTo>
                    <a:lnTo>
                      <a:pt x="6"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84" name="Freeform 402"/>
              <p:cNvSpPr>
                <a:spLocks/>
              </p:cNvSpPr>
              <p:nvPr/>
            </p:nvSpPr>
            <p:spPr bwMode="auto">
              <a:xfrm>
                <a:off x="1269" y="2091"/>
                <a:ext cx="20" cy="47"/>
              </a:xfrm>
              <a:custGeom>
                <a:avLst/>
                <a:gdLst>
                  <a:gd name="T0" fmla="*/ 12 w 45"/>
                  <a:gd name="T1" fmla="*/ 38 h 99"/>
                  <a:gd name="T2" fmla="*/ 4 w 45"/>
                  <a:gd name="T3" fmla="*/ 47 h 99"/>
                  <a:gd name="T4" fmla="*/ 0 w 45"/>
                  <a:gd name="T5" fmla="*/ 47 h 99"/>
                  <a:gd name="T6" fmla="*/ 3 w 45"/>
                  <a:gd name="T7" fmla="*/ 29 h 99"/>
                  <a:gd name="T8" fmla="*/ 5 w 45"/>
                  <a:gd name="T9" fmla="*/ 12 h 99"/>
                  <a:gd name="T10" fmla="*/ 18 w 45"/>
                  <a:gd name="T11" fmla="*/ 0 h 99"/>
                  <a:gd name="T12" fmla="*/ 20 w 45"/>
                  <a:gd name="T13" fmla="*/ 3 h 99"/>
                  <a:gd name="T14" fmla="*/ 16 w 45"/>
                  <a:gd name="T15" fmla="*/ 20 h 99"/>
                  <a:gd name="T16" fmla="*/ 12 w 45"/>
                  <a:gd name="T17" fmla="*/ 38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99">
                    <a:moveTo>
                      <a:pt x="27" y="80"/>
                    </a:moveTo>
                    <a:lnTo>
                      <a:pt x="10" y="99"/>
                    </a:lnTo>
                    <a:lnTo>
                      <a:pt x="0" y="99"/>
                    </a:lnTo>
                    <a:lnTo>
                      <a:pt x="6" y="62"/>
                    </a:lnTo>
                    <a:lnTo>
                      <a:pt x="12" y="25"/>
                    </a:lnTo>
                    <a:lnTo>
                      <a:pt x="41" y="0"/>
                    </a:lnTo>
                    <a:lnTo>
                      <a:pt x="45" y="6"/>
                    </a:lnTo>
                    <a:lnTo>
                      <a:pt x="35" y="43"/>
                    </a:lnTo>
                    <a:lnTo>
                      <a:pt x="27" y="80"/>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785" name="Freeform 403"/>
              <p:cNvSpPr>
                <a:spLocks/>
              </p:cNvSpPr>
              <p:nvPr/>
            </p:nvSpPr>
            <p:spPr bwMode="auto">
              <a:xfrm>
                <a:off x="1218" y="2103"/>
                <a:ext cx="69" cy="80"/>
              </a:xfrm>
              <a:custGeom>
                <a:avLst/>
                <a:gdLst>
                  <a:gd name="T0" fmla="*/ 6 w 139"/>
                  <a:gd name="T1" fmla="*/ 71 h 156"/>
                  <a:gd name="T2" fmla="*/ 0 w 139"/>
                  <a:gd name="T3" fmla="*/ 64 h 156"/>
                  <a:gd name="T4" fmla="*/ 1 w 139"/>
                  <a:gd name="T5" fmla="*/ 50 h 156"/>
                  <a:gd name="T6" fmla="*/ 12 w 139"/>
                  <a:gd name="T7" fmla="*/ 35 h 156"/>
                  <a:gd name="T8" fmla="*/ 33 w 139"/>
                  <a:gd name="T9" fmla="*/ 31 h 156"/>
                  <a:gd name="T10" fmla="*/ 22 w 139"/>
                  <a:gd name="T11" fmla="*/ 13 h 156"/>
                  <a:gd name="T12" fmla="*/ 28 w 139"/>
                  <a:gd name="T13" fmla="*/ 11 h 156"/>
                  <a:gd name="T14" fmla="*/ 29 w 139"/>
                  <a:gd name="T15" fmla="*/ 0 h 156"/>
                  <a:gd name="T16" fmla="*/ 44 w 139"/>
                  <a:gd name="T17" fmla="*/ 0 h 156"/>
                  <a:gd name="T18" fmla="*/ 60 w 139"/>
                  <a:gd name="T19" fmla="*/ 0 h 156"/>
                  <a:gd name="T20" fmla="*/ 57 w 139"/>
                  <a:gd name="T21" fmla="*/ 19 h 156"/>
                  <a:gd name="T22" fmla="*/ 54 w 139"/>
                  <a:gd name="T23" fmla="*/ 38 h 156"/>
                  <a:gd name="T24" fmla="*/ 59 w 139"/>
                  <a:gd name="T25" fmla="*/ 38 h 156"/>
                  <a:gd name="T26" fmla="*/ 64 w 139"/>
                  <a:gd name="T27" fmla="*/ 39 h 156"/>
                  <a:gd name="T28" fmla="*/ 69 w 139"/>
                  <a:gd name="T29" fmla="*/ 41 h 156"/>
                  <a:gd name="T30" fmla="*/ 59 w 139"/>
                  <a:gd name="T31" fmla="*/ 51 h 156"/>
                  <a:gd name="T32" fmla="*/ 48 w 139"/>
                  <a:gd name="T33" fmla="*/ 67 h 156"/>
                  <a:gd name="T34" fmla="*/ 34 w 139"/>
                  <a:gd name="T35" fmla="*/ 80 h 156"/>
                  <a:gd name="T36" fmla="*/ 21 w 139"/>
                  <a:gd name="T37" fmla="*/ 76 h 156"/>
                  <a:gd name="T38" fmla="*/ 6 w 139"/>
                  <a:gd name="T39" fmla="*/ 71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9" h="156">
                    <a:moveTo>
                      <a:pt x="13" y="138"/>
                    </a:moveTo>
                    <a:lnTo>
                      <a:pt x="0" y="124"/>
                    </a:lnTo>
                    <a:lnTo>
                      <a:pt x="3" y="97"/>
                    </a:lnTo>
                    <a:lnTo>
                      <a:pt x="25" y="68"/>
                    </a:lnTo>
                    <a:lnTo>
                      <a:pt x="67" y="60"/>
                    </a:lnTo>
                    <a:lnTo>
                      <a:pt x="44" y="26"/>
                    </a:lnTo>
                    <a:lnTo>
                      <a:pt x="56" y="22"/>
                    </a:lnTo>
                    <a:lnTo>
                      <a:pt x="58" y="0"/>
                    </a:lnTo>
                    <a:lnTo>
                      <a:pt x="89" y="0"/>
                    </a:lnTo>
                    <a:lnTo>
                      <a:pt x="120" y="0"/>
                    </a:lnTo>
                    <a:lnTo>
                      <a:pt x="114" y="37"/>
                    </a:lnTo>
                    <a:lnTo>
                      <a:pt x="108" y="74"/>
                    </a:lnTo>
                    <a:lnTo>
                      <a:pt x="118" y="74"/>
                    </a:lnTo>
                    <a:lnTo>
                      <a:pt x="129" y="76"/>
                    </a:lnTo>
                    <a:lnTo>
                      <a:pt x="139" y="80"/>
                    </a:lnTo>
                    <a:lnTo>
                      <a:pt x="118" y="99"/>
                    </a:lnTo>
                    <a:lnTo>
                      <a:pt x="96" y="130"/>
                    </a:lnTo>
                    <a:lnTo>
                      <a:pt x="69" y="156"/>
                    </a:lnTo>
                    <a:lnTo>
                      <a:pt x="42" y="148"/>
                    </a:lnTo>
                    <a:lnTo>
                      <a:pt x="13" y="138"/>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786" name="Freeform 404"/>
              <p:cNvSpPr>
                <a:spLocks/>
              </p:cNvSpPr>
              <p:nvPr/>
            </p:nvSpPr>
            <p:spPr bwMode="auto">
              <a:xfrm>
                <a:off x="1443" y="2091"/>
                <a:ext cx="33" cy="13"/>
              </a:xfrm>
              <a:custGeom>
                <a:avLst/>
                <a:gdLst>
                  <a:gd name="T0" fmla="*/ 0 w 72"/>
                  <a:gd name="T1" fmla="*/ 0 h 27"/>
                  <a:gd name="T2" fmla="*/ 0 w 72"/>
                  <a:gd name="T3" fmla="*/ 0 h 27"/>
                  <a:gd name="T4" fmla="*/ 0 w 72"/>
                  <a:gd name="T5" fmla="*/ 0 h 27"/>
                  <a:gd name="T6" fmla="*/ 0 w 72"/>
                  <a:gd name="T7" fmla="*/ 0 h 27"/>
                  <a:gd name="T8" fmla="*/ 0 w 72"/>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27">
                    <a:moveTo>
                      <a:pt x="29" y="0"/>
                    </a:moveTo>
                    <a:lnTo>
                      <a:pt x="0" y="10"/>
                    </a:lnTo>
                    <a:lnTo>
                      <a:pt x="39" y="27"/>
                    </a:lnTo>
                    <a:lnTo>
                      <a:pt x="72" y="22"/>
                    </a:lnTo>
                    <a:lnTo>
                      <a:pt x="29"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87" name="Freeform 405"/>
              <p:cNvSpPr>
                <a:spLocks/>
              </p:cNvSpPr>
              <p:nvPr/>
            </p:nvSpPr>
            <p:spPr bwMode="auto">
              <a:xfrm>
                <a:off x="1618" y="2091"/>
                <a:ext cx="26" cy="9"/>
              </a:xfrm>
              <a:custGeom>
                <a:avLst/>
                <a:gdLst>
                  <a:gd name="T0" fmla="*/ 1 w 52"/>
                  <a:gd name="T1" fmla="*/ 0 h 20"/>
                  <a:gd name="T2" fmla="*/ 1 w 52"/>
                  <a:gd name="T3" fmla="*/ 0 h 20"/>
                  <a:gd name="T4" fmla="*/ 1 w 52"/>
                  <a:gd name="T5" fmla="*/ 0 h 20"/>
                  <a:gd name="T6" fmla="*/ 0 w 52"/>
                  <a:gd name="T7" fmla="*/ 0 h 20"/>
                  <a:gd name="T8" fmla="*/ 1 w 52"/>
                  <a:gd name="T9" fmla="*/ 0 h 20"/>
                  <a:gd name="T10" fmla="*/ 1 w 52"/>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20">
                    <a:moveTo>
                      <a:pt x="52" y="10"/>
                    </a:moveTo>
                    <a:lnTo>
                      <a:pt x="48" y="12"/>
                    </a:lnTo>
                    <a:lnTo>
                      <a:pt x="11" y="20"/>
                    </a:lnTo>
                    <a:lnTo>
                      <a:pt x="0" y="16"/>
                    </a:lnTo>
                    <a:lnTo>
                      <a:pt x="3" y="0"/>
                    </a:lnTo>
                    <a:lnTo>
                      <a:pt x="52" y="1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88" name="Freeform 406"/>
              <p:cNvSpPr>
                <a:spLocks/>
              </p:cNvSpPr>
              <p:nvPr/>
            </p:nvSpPr>
            <p:spPr bwMode="auto">
              <a:xfrm>
                <a:off x="1653" y="2114"/>
                <a:ext cx="5" cy="1"/>
              </a:xfrm>
              <a:custGeom>
                <a:avLst/>
                <a:gdLst>
                  <a:gd name="T0" fmla="*/ 1 w 10"/>
                  <a:gd name="T1" fmla="*/ 1 h 2"/>
                  <a:gd name="T2" fmla="*/ 1 w 10"/>
                  <a:gd name="T3" fmla="*/ 0 h 2"/>
                  <a:gd name="T4" fmla="*/ 0 w 10"/>
                  <a:gd name="T5" fmla="*/ 1 h 2"/>
                  <a:gd name="T6" fmla="*/ 1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10" y="2"/>
                    </a:moveTo>
                    <a:lnTo>
                      <a:pt x="4" y="0"/>
                    </a:lnTo>
                    <a:lnTo>
                      <a:pt x="0" y="2"/>
                    </a:lnTo>
                    <a:lnTo>
                      <a:pt x="10"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89" name="Freeform 407"/>
              <p:cNvSpPr>
                <a:spLocks/>
              </p:cNvSpPr>
              <p:nvPr/>
            </p:nvSpPr>
            <p:spPr bwMode="auto">
              <a:xfrm>
                <a:off x="899" y="1814"/>
                <a:ext cx="420" cy="353"/>
              </a:xfrm>
              <a:custGeom>
                <a:avLst/>
                <a:gdLst>
                  <a:gd name="T0" fmla="*/ 0 w 888"/>
                  <a:gd name="T1" fmla="*/ 1 h 688"/>
                  <a:gd name="T2" fmla="*/ 0 w 888"/>
                  <a:gd name="T3" fmla="*/ 1 h 688"/>
                  <a:gd name="T4" fmla="*/ 0 w 888"/>
                  <a:gd name="T5" fmla="*/ 1 h 688"/>
                  <a:gd name="T6" fmla="*/ 0 w 888"/>
                  <a:gd name="T7" fmla="*/ 1 h 688"/>
                  <a:gd name="T8" fmla="*/ 0 w 888"/>
                  <a:gd name="T9" fmla="*/ 1 h 688"/>
                  <a:gd name="T10" fmla="*/ 0 w 888"/>
                  <a:gd name="T11" fmla="*/ 0 h 688"/>
                  <a:gd name="T12" fmla="*/ 0 w 888"/>
                  <a:gd name="T13" fmla="*/ 1 h 688"/>
                  <a:gd name="T14" fmla="*/ 0 w 888"/>
                  <a:gd name="T15" fmla="*/ 1 h 688"/>
                  <a:gd name="T16" fmla="*/ 0 w 888"/>
                  <a:gd name="T17" fmla="*/ 1 h 688"/>
                  <a:gd name="T18" fmla="*/ 0 w 888"/>
                  <a:gd name="T19" fmla="*/ 1 h 688"/>
                  <a:gd name="T20" fmla="*/ 0 w 888"/>
                  <a:gd name="T21" fmla="*/ 1 h 688"/>
                  <a:gd name="T22" fmla="*/ 0 w 888"/>
                  <a:gd name="T23" fmla="*/ 1 h 688"/>
                  <a:gd name="T24" fmla="*/ 0 w 888"/>
                  <a:gd name="T25" fmla="*/ 1 h 688"/>
                  <a:gd name="T26" fmla="*/ 0 w 888"/>
                  <a:gd name="T27" fmla="*/ 1 h 688"/>
                  <a:gd name="T28" fmla="*/ 0 w 888"/>
                  <a:gd name="T29" fmla="*/ 1 h 688"/>
                  <a:gd name="T30" fmla="*/ 0 w 888"/>
                  <a:gd name="T31" fmla="*/ 1 h 688"/>
                  <a:gd name="T32" fmla="*/ 0 w 888"/>
                  <a:gd name="T33" fmla="*/ 1 h 688"/>
                  <a:gd name="T34" fmla="*/ 0 w 888"/>
                  <a:gd name="T35" fmla="*/ 1 h 688"/>
                  <a:gd name="T36" fmla="*/ 0 w 888"/>
                  <a:gd name="T37" fmla="*/ 1 h 688"/>
                  <a:gd name="T38" fmla="*/ 0 w 888"/>
                  <a:gd name="T39" fmla="*/ 1 h 688"/>
                  <a:gd name="T40" fmla="*/ 0 w 888"/>
                  <a:gd name="T41" fmla="*/ 1 h 688"/>
                  <a:gd name="T42" fmla="*/ 0 w 888"/>
                  <a:gd name="T43" fmla="*/ 1 h 688"/>
                  <a:gd name="T44" fmla="*/ 0 w 888"/>
                  <a:gd name="T45" fmla="*/ 1 h 688"/>
                  <a:gd name="T46" fmla="*/ 0 w 888"/>
                  <a:gd name="T47" fmla="*/ 1 h 688"/>
                  <a:gd name="T48" fmla="*/ 0 w 888"/>
                  <a:gd name="T49" fmla="*/ 1 h 688"/>
                  <a:gd name="T50" fmla="*/ 0 w 888"/>
                  <a:gd name="T51" fmla="*/ 1 h 688"/>
                  <a:gd name="T52" fmla="*/ 0 w 888"/>
                  <a:gd name="T53" fmla="*/ 1 h 688"/>
                  <a:gd name="T54" fmla="*/ 0 w 888"/>
                  <a:gd name="T55" fmla="*/ 1 h 688"/>
                  <a:gd name="T56" fmla="*/ 0 w 888"/>
                  <a:gd name="T57" fmla="*/ 1 h 688"/>
                  <a:gd name="T58" fmla="*/ 0 w 888"/>
                  <a:gd name="T59" fmla="*/ 1 h 688"/>
                  <a:gd name="T60" fmla="*/ 0 w 888"/>
                  <a:gd name="T61" fmla="*/ 1 h 688"/>
                  <a:gd name="T62" fmla="*/ 0 w 888"/>
                  <a:gd name="T63" fmla="*/ 1 h 688"/>
                  <a:gd name="T64" fmla="*/ 0 w 888"/>
                  <a:gd name="T65" fmla="*/ 1 h 688"/>
                  <a:gd name="T66" fmla="*/ 0 w 888"/>
                  <a:gd name="T67" fmla="*/ 1 h 688"/>
                  <a:gd name="T68" fmla="*/ 0 w 888"/>
                  <a:gd name="T69" fmla="*/ 1 h 688"/>
                  <a:gd name="T70" fmla="*/ 0 w 888"/>
                  <a:gd name="T71" fmla="*/ 1 h 688"/>
                  <a:gd name="T72" fmla="*/ 0 w 888"/>
                  <a:gd name="T73" fmla="*/ 1 h 688"/>
                  <a:gd name="T74" fmla="*/ 0 w 888"/>
                  <a:gd name="T75" fmla="*/ 1 h 688"/>
                  <a:gd name="T76" fmla="*/ 0 w 888"/>
                  <a:gd name="T77" fmla="*/ 1 h 688"/>
                  <a:gd name="T78" fmla="*/ 0 w 888"/>
                  <a:gd name="T79" fmla="*/ 1 h 688"/>
                  <a:gd name="T80" fmla="*/ 0 w 888"/>
                  <a:gd name="T81" fmla="*/ 1 h 688"/>
                  <a:gd name="T82" fmla="*/ 0 w 888"/>
                  <a:gd name="T83" fmla="*/ 1 h 688"/>
                  <a:gd name="T84" fmla="*/ 0 w 888"/>
                  <a:gd name="T85" fmla="*/ 1 h 6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8" h="688">
                    <a:moveTo>
                      <a:pt x="153" y="359"/>
                    </a:moveTo>
                    <a:lnTo>
                      <a:pt x="132" y="369"/>
                    </a:lnTo>
                    <a:lnTo>
                      <a:pt x="112" y="334"/>
                    </a:lnTo>
                    <a:lnTo>
                      <a:pt x="79" y="301"/>
                    </a:lnTo>
                    <a:lnTo>
                      <a:pt x="85" y="270"/>
                    </a:lnTo>
                    <a:lnTo>
                      <a:pt x="74" y="241"/>
                    </a:lnTo>
                    <a:lnTo>
                      <a:pt x="64" y="219"/>
                    </a:lnTo>
                    <a:lnTo>
                      <a:pt x="43" y="219"/>
                    </a:lnTo>
                    <a:lnTo>
                      <a:pt x="27" y="202"/>
                    </a:lnTo>
                    <a:lnTo>
                      <a:pt x="12" y="184"/>
                    </a:lnTo>
                    <a:lnTo>
                      <a:pt x="39" y="188"/>
                    </a:lnTo>
                    <a:lnTo>
                      <a:pt x="44" y="149"/>
                    </a:lnTo>
                    <a:lnTo>
                      <a:pt x="27" y="124"/>
                    </a:lnTo>
                    <a:lnTo>
                      <a:pt x="10" y="99"/>
                    </a:lnTo>
                    <a:lnTo>
                      <a:pt x="4" y="53"/>
                    </a:lnTo>
                    <a:lnTo>
                      <a:pt x="0" y="4"/>
                    </a:lnTo>
                    <a:lnTo>
                      <a:pt x="39" y="2"/>
                    </a:lnTo>
                    <a:lnTo>
                      <a:pt x="77" y="0"/>
                    </a:lnTo>
                    <a:lnTo>
                      <a:pt x="103" y="14"/>
                    </a:lnTo>
                    <a:lnTo>
                      <a:pt x="128" y="25"/>
                    </a:lnTo>
                    <a:lnTo>
                      <a:pt x="153" y="37"/>
                    </a:lnTo>
                    <a:lnTo>
                      <a:pt x="178" y="51"/>
                    </a:lnTo>
                    <a:lnTo>
                      <a:pt x="225" y="51"/>
                    </a:lnTo>
                    <a:lnTo>
                      <a:pt x="269" y="51"/>
                    </a:lnTo>
                    <a:lnTo>
                      <a:pt x="275" y="33"/>
                    </a:lnTo>
                    <a:lnTo>
                      <a:pt x="329" y="33"/>
                    </a:lnTo>
                    <a:lnTo>
                      <a:pt x="357" y="70"/>
                    </a:lnTo>
                    <a:lnTo>
                      <a:pt x="368" y="109"/>
                    </a:lnTo>
                    <a:lnTo>
                      <a:pt x="388" y="124"/>
                    </a:lnTo>
                    <a:lnTo>
                      <a:pt x="407" y="140"/>
                    </a:lnTo>
                    <a:lnTo>
                      <a:pt x="430" y="111"/>
                    </a:lnTo>
                    <a:lnTo>
                      <a:pt x="475" y="117"/>
                    </a:lnTo>
                    <a:lnTo>
                      <a:pt x="488" y="151"/>
                    </a:lnTo>
                    <a:lnTo>
                      <a:pt x="504" y="186"/>
                    </a:lnTo>
                    <a:lnTo>
                      <a:pt x="516" y="231"/>
                    </a:lnTo>
                    <a:lnTo>
                      <a:pt x="537" y="248"/>
                    </a:lnTo>
                    <a:lnTo>
                      <a:pt x="576" y="254"/>
                    </a:lnTo>
                    <a:lnTo>
                      <a:pt x="556" y="305"/>
                    </a:lnTo>
                    <a:lnTo>
                      <a:pt x="537" y="357"/>
                    </a:lnTo>
                    <a:lnTo>
                      <a:pt x="531" y="407"/>
                    </a:lnTo>
                    <a:lnTo>
                      <a:pt x="543" y="444"/>
                    </a:lnTo>
                    <a:lnTo>
                      <a:pt x="554" y="479"/>
                    </a:lnTo>
                    <a:lnTo>
                      <a:pt x="564" y="502"/>
                    </a:lnTo>
                    <a:lnTo>
                      <a:pt x="574" y="528"/>
                    </a:lnTo>
                    <a:lnTo>
                      <a:pt x="578" y="529"/>
                    </a:lnTo>
                    <a:lnTo>
                      <a:pt x="612" y="547"/>
                    </a:lnTo>
                    <a:lnTo>
                      <a:pt x="643" y="545"/>
                    </a:lnTo>
                    <a:lnTo>
                      <a:pt x="678" y="537"/>
                    </a:lnTo>
                    <a:lnTo>
                      <a:pt x="702" y="535"/>
                    </a:lnTo>
                    <a:lnTo>
                      <a:pt x="715" y="539"/>
                    </a:lnTo>
                    <a:lnTo>
                      <a:pt x="725" y="529"/>
                    </a:lnTo>
                    <a:lnTo>
                      <a:pt x="723" y="524"/>
                    </a:lnTo>
                    <a:lnTo>
                      <a:pt x="748" y="497"/>
                    </a:lnTo>
                    <a:lnTo>
                      <a:pt x="766" y="450"/>
                    </a:lnTo>
                    <a:lnTo>
                      <a:pt x="800" y="431"/>
                    </a:lnTo>
                    <a:lnTo>
                      <a:pt x="831" y="429"/>
                    </a:lnTo>
                    <a:lnTo>
                      <a:pt x="864" y="425"/>
                    </a:lnTo>
                    <a:lnTo>
                      <a:pt x="872" y="423"/>
                    </a:lnTo>
                    <a:lnTo>
                      <a:pt x="886" y="433"/>
                    </a:lnTo>
                    <a:lnTo>
                      <a:pt x="888" y="438"/>
                    </a:lnTo>
                    <a:lnTo>
                      <a:pt x="857" y="485"/>
                    </a:lnTo>
                    <a:lnTo>
                      <a:pt x="851" y="498"/>
                    </a:lnTo>
                    <a:lnTo>
                      <a:pt x="851" y="504"/>
                    </a:lnTo>
                    <a:lnTo>
                      <a:pt x="851" y="508"/>
                    </a:lnTo>
                    <a:lnTo>
                      <a:pt x="835" y="545"/>
                    </a:lnTo>
                    <a:lnTo>
                      <a:pt x="830" y="529"/>
                    </a:lnTo>
                    <a:lnTo>
                      <a:pt x="822" y="539"/>
                    </a:lnTo>
                    <a:lnTo>
                      <a:pt x="793" y="564"/>
                    </a:lnTo>
                    <a:lnTo>
                      <a:pt x="762" y="564"/>
                    </a:lnTo>
                    <a:lnTo>
                      <a:pt x="731" y="564"/>
                    </a:lnTo>
                    <a:lnTo>
                      <a:pt x="729" y="586"/>
                    </a:lnTo>
                    <a:lnTo>
                      <a:pt x="717" y="590"/>
                    </a:lnTo>
                    <a:lnTo>
                      <a:pt x="740" y="624"/>
                    </a:lnTo>
                    <a:lnTo>
                      <a:pt x="698" y="632"/>
                    </a:lnTo>
                    <a:lnTo>
                      <a:pt x="676" y="661"/>
                    </a:lnTo>
                    <a:lnTo>
                      <a:pt x="673" y="688"/>
                    </a:lnTo>
                    <a:lnTo>
                      <a:pt x="642" y="656"/>
                    </a:lnTo>
                    <a:lnTo>
                      <a:pt x="609" y="623"/>
                    </a:lnTo>
                    <a:lnTo>
                      <a:pt x="622" y="634"/>
                    </a:lnTo>
                    <a:lnTo>
                      <a:pt x="603" y="623"/>
                    </a:lnTo>
                    <a:lnTo>
                      <a:pt x="587" y="624"/>
                    </a:lnTo>
                    <a:lnTo>
                      <a:pt x="595" y="626"/>
                    </a:lnTo>
                    <a:lnTo>
                      <a:pt x="562" y="636"/>
                    </a:lnTo>
                    <a:lnTo>
                      <a:pt x="529" y="644"/>
                    </a:lnTo>
                    <a:lnTo>
                      <a:pt x="492" y="628"/>
                    </a:lnTo>
                    <a:lnTo>
                      <a:pt x="455" y="611"/>
                    </a:lnTo>
                    <a:lnTo>
                      <a:pt x="419" y="593"/>
                    </a:lnTo>
                    <a:lnTo>
                      <a:pt x="382" y="576"/>
                    </a:lnTo>
                    <a:lnTo>
                      <a:pt x="360" y="561"/>
                    </a:lnTo>
                    <a:lnTo>
                      <a:pt x="337" y="549"/>
                    </a:lnTo>
                    <a:lnTo>
                      <a:pt x="314" y="535"/>
                    </a:lnTo>
                    <a:lnTo>
                      <a:pt x="289" y="512"/>
                    </a:lnTo>
                    <a:lnTo>
                      <a:pt x="265" y="491"/>
                    </a:lnTo>
                    <a:lnTo>
                      <a:pt x="262" y="464"/>
                    </a:lnTo>
                    <a:lnTo>
                      <a:pt x="275" y="458"/>
                    </a:lnTo>
                    <a:lnTo>
                      <a:pt x="269" y="448"/>
                    </a:lnTo>
                    <a:lnTo>
                      <a:pt x="279" y="425"/>
                    </a:lnTo>
                    <a:lnTo>
                      <a:pt x="267" y="394"/>
                    </a:lnTo>
                    <a:lnTo>
                      <a:pt x="256" y="365"/>
                    </a:lnTo>
                    <a:lnTo>
                      <a:pt x="236" y="338"/>
                    </a:lnTo>
                    <a:lnTo>
                      <a:pt x="217" y="310"/>
                    </a:lnTo>
                    <a:lnTo>
                      <a:pt x="225" y="314"/>
                    </a:lnTo>
                    <a:lnTo>
                      <a:pt x="211" y="295"/>
                    </a:lnTo>
                    <a:lnTo>
                      <a:pt x="205" y="289"/>
                    </a:lnTo>
                    <a:lnTo>
                      <a:pt x="209" y="287"/>
                    </a:lnTo>
                    <a:lnTo>
                      <a:pt x="184" y="274"/>
                    </a:lnTo>
                    <a:lnTo>
                      <a:pt x="190" y="266"/>
                    </a:lnTo>
                    <a:lnTo>
                      <a:pt x="176" y="264"/>
                    </a:lnTo>
                    <a:lnTo>
                      <a:pt x="186" y="241"/>
                    </a:lnTo>
                    <a:lnTo>
                      <a:pt x="174" y="229"/>
                    </a:lnTo>
                    <a:lnTo>
                      <a:pt x="153" y="190"/>
                    </a:lnTo>
                    <a:lnTo>
                      <a:pt x="153" y="180"/>
                    </a:lnTo>
                    <a:lnTo>
                      <a:pt x="132" y="165"/>
                    </a:lnTo>
                    <a:lnTo>
                      <a:pt x="120" y="132"/>
                    </a:lnTo>
                    <a:lnTo>
                      <a:pt x="107" y="99"/>
                    </a:lnTo>
                    <a:lnTo>
                      <a:pt x="107" y="54"/>
                    </a:lnTo>
                    <a:lnTo>
                      <a:pt x="85" y="45"/>
                    </a:lnTo>
                    <a:lnTo>
                      <a:pt x="60" y="29"/>
                    </a:lnTo>
                    <a:lnTo>
                      <a:pt x="56" y="68"/>
                    </a:lnTo>
                    <a:lnTo>
                      <a:pt x="52" y="109"/>
                    </a:lnTo>
                    <a:lnTo>
                      <a:pt x="70" y="140"/>
                    </a:lnTo>
                    <a:lnTo>
                      <a:pt x="87" y="173"/>
                    </a:lnTo>
                    <a:lnTo>
                      <a:pt x="95" y="200"/>
                    </a:lnTo>
                    <a:lnTo>
                      <a:pt x="105" y="227"/>
                    </a:lnTo>
                    <a:lnTo>
                      <a:pt x="108" y="223"/>
                    </a:lnTo>
                    <a:lnTo>
                      <a:pt x="114" y="268"/>
                    </a:lnTo>
                    <a:lnTo>
                      <a:pt x="120" y="312"/>
                    </a:lnTo>
                    <a:lnTo>
                      <a:pt x="134" y="320"/>
                    </a:lnTo>
                    <a:lnTo>
                      <a:pt x="149" y="339"/>
                    </a:lnTo>
                    <a:lnTo>
                      <a:pt x="153" y="35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90" name="Freeform 408"/>
              <p:cNvSpPr>
                <a:spLocks/>
              </p:cNvSpPr>
              <p:nvPr/>
            </p:nvSpPr>
            <p:spPr bwMode="auto">
              <a:xfrm>
                <a:off x="1459" y="1961"/>
                <a:ext cx="7" cy="1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18" y="27"/>
                    </a:moveTo>
                    <a:lnTo>
                      <a:pt x="12" y="0"/>
                    </a:lnTo>
                    <a:lnTo>
                      <a:pt x="0" y="23"/>
                    </a:lnTo>
                    <a:lnTo>
                      <a:pt x="4" y="29"/>
                    </a:lnTo>
                    <a:lnTo>
                      <a:pt x="18" y="2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91" name="Freeform 409"/>
              <p:cNvSpPr>
                <a:spLocks/>
              </p:cNvSpPr>
              <p:nvPr/>
            </p:nvSpPr>
            <p:spPr bwMode="auto">
              <a:xfrm>
                <a:off x="1472" y="1927"/>
                <a:ext cx="11" cy="17"/>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12" y="35"/>
                    </a:moveTo>
                    <a:lnTo>
                      <a:pt x="18" y="18"/>
                    </a:lnTo>
                    <a:lnTo>
                      <a:pt x="0" y="0"/>
                    </a:lnTo>
                    <a:lnTo>
                      <a:pt x="24" y="24"/>
                    </a:lnTo>
                    <a:lnTo>
                      <a:pt x="12" y="3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92" name="Freeform 410"/>
              <p:cNvSpPr>
                <a:spLocks/>
              </p:cNvSpPr>
              <p:nvPr/>
            </p:nvSpPr>
            <p:spPr bwMode="auto">
              <a:xfrm>
                <a:off x="1486" y="1955"/>
                <a:ext cx="8" cy="13"/>
              </a:xfrm>
              <a:custGeom>
                <a:avLst/>
                <a:gdLst>
                  <a:gd name="T0" fmla="*/ 1 w 15"/>
                  <a:gd name="T1" fmla="*/ 0 h 27"/>
                  <a:gd name="T2" fmla="*/ 1 w 15"/>
                  <a:gd name="T3" fmla="*/ 0 h 27"/>
                  <a:gd name="T4" fmla="*/ 1 w 15"/>
                  <a:gd name="T5" fmla="*/ 0 h 27"/>
                  <a:gd name="T6" fmla="*/ 0 w 15"/>
                  <a:gd name="T7" fmla="*/ 0 h 27"/>
                  <a:gd name="T8" fmla="*/ 1 w 15"/>
                  <a:gd name="T9" fmla="*/ 0 h 27"/>
                  <a:gd name="T10" fmla="*/ 1 w 15"/>
                  <a:gd name="T11" fmla="*/ 0 h 27"/>
                  <a:gd name="T12" fmla="*/ 1 w 15"/>
                  <a:gd name="T13" fmla="*/ 0 h 27"/>
                  <a:gd name="T14" fmla="*/ 1 w 15"/>
                  <a:gd name="T15" fmla="*/ 0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27">
                    <a:moveTo>
                      <a:pt x="9" y="27"/>
                    </a:moveTo>
                    <a:lnTo>
                      <a:pt x="15" y="15"/>
                    </a:lnTo>
                    <a:lnTo>
                      <a:pt x="1" y="0"/>
                    </a:lnTo>
                    <a:lnTo>
                      <a:pt x="0" y="1"/>
                    </a:lnTo>
                    <a:lnTo>
                      <a:pt x="7" y="9"/>
                    </a:lnTo>
                    <a:lnTo>
                      <a:pt x="13" y="15"/>
                    </a:lnTo>
                    <a:lnTo>
                      <a:pt x="7" y="25"/>
                    </a:lnTo>
                    <a:lnTo>
                      <a:pt x="9" y="2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93" name="Freeform 411"/>
              <p:cNvSpPr>
                <a:spLocks/>
              </p:cNvSpPr>
              <p:nvPr/>
            </p:nvSpPr>
            <p:spPr bwMode="auto">
              <a:xfrm>
                <a:off x="1523" y="2035"/>
                <a:ext cx="10" cy="8"/>
              </a:xfrm>
              <a:custGeom>
                <a:avLst/>
                <a:gdLst>
                  <a:gd name="T0" fmla="*/ 0 w 21"/>
                  <a:gd name="T1" fmla="*/ 0 h 13"/>
                  <a:gd name="T2" fmla="*/ 0 w 21"/>
                  <a:gd name="T3" fmla="*/ 1 h 13"/>
                  <a:gd name="T4" fmla="*/ 0 w 21"/>
                  <a:gd name="T5" fmla="*/ 1 h 13"/>
                  <a:gd name="T6" fmla="*/ 0 w 21"/>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3">
                    <a:moveTo>
                      <a:pt x="21" y="0"/>
                    </a:moveTo>
                    <a:lnTo>
                      <a:pt x="19" y="5"/>
                    </a:lnTo>
                    <a:lnTo>
                      <a:pt x="0" y="13"/>
                    </a:lnTo>
                    <a:lnTo>
                      <a:pt x="21"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94" name="Freeform 412"/>
              <p:cNvSpPr>
                <a:spLocks/>
              </p:cNvSpPr>
              <p:nvPr/>
            </p:nvSpPr>
            <p:spPr bwMode="auto">
              <a:xfrm>
                <a:off x="1517" y="2010"/>
                <a:ext cx="6" cy="7"/>
              </a:xfrm>
              <a:custGeom>
                <a:avLst/>
                <a:gdLst>
                  <a:gd name="T0" fmla="*/ 1 w 12"/>
                  <a:gd name="T1" fmla="*/ 1 h 12"/>
                  <a:gd name="T2" fmla="*/ 1 w 12"/>
                  <a:gd name="T3" fmla="*/ 0 h 12"/>
                  <a:gd name="T4" fmla="*/ 0 w 12"/>
                  <a:gd name="T5" fmla="*/ 1 h 12"/>
                  <a:gd name="T6" fmla="*/ 1 w 12"/>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4"/>
                    </a:moveTo>
                    <a:lnTo>
                      <a:pt x="6" y="0"/>
                    </a:lnTo>
                    <a:lnTo>
                      <a:pt x="0" y="12"/>
                    </a:lnTo>
                    <a:lnTo>
                      <a:pt x="12"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95" name="Freeform 413"/>
              <p:cNvSpPr>
                <a:spLocks/>
              </p:cNvSpPr>
              <p:nvPr/>
            </p:nvSpPr>
            <p:spPr bwMode="auto">
              <a:xfrm>
                <a:off x="1454" y="1932"/>
                <a:ext cx="16" cy="1"/>
              </a:xfrm>
              <a:custGeom>
                <a:avLst/>
                <a:gdLst>
                  <a:gd name="T0" fmla="*/ 0 w 35"/>
                  <a:gd name="T1" fmla="*/ 0 h 4"/>
                  <a:gd name="T2" fmla="*/ 0 w 35"/>
                  <a:gd name="T3" fmla="*/ 0 h 4"/>
                  <a:gd name="T4" fmla="*/ 0 w 35"/>
                  <a:gd name="T5" fmla="*/ 0 h 4"/>
                  <a:gd name="T6" fmla="*/ 0 w 35"/>
                  <a:gd name="T7" fmla="*/ 0 h 4"/>
                  <a:gd name="T8" fmla="*/ 0 w 3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4">
                    <a:moveTo>
                      <a:pt x="13" y="0"/>
                    </a:moveTo>
                    <a:lnTo>
                      <a:pt x="35" y="2"/>
                    </a:lnTo>
                    <a:lnTo>
                      <a:pt x="23" y="4"/>
                    </a:lnTo>
                    <a:lnTo>
                      <a:pt x="0" y="0"/>
                    </a:lnTo>
                    <a:lnTo>
                      <a:pt x="13"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96" name="Freeform 414"/>
              <p:cNvSpPr>
                <a:spLocks/>
              </p:cNvSpPr>
              <p:nvPr/>
            </p:nvSpPr>
            <p:spPr bwMode="auto">
              <a:xfrm>
                <a:off x="1465" y="1979"/>
                <a:ext cx="3" cy="7"/>
              </a:xfrm>
              <a:custGeom>
                <a:avLst/>
                <a:gdLst>
                  <a:gd name="T0" fmla="*/ 0 w 8"/>
                  <a:gd name="T1" fmla="*/ 1 h 14"/>
                  <a:gd name="T2" fmla="*/ 0 w 8"/>
                  <a:gd name="T3" fmla="*/ 1 h 14"/>
                  <a:gd name="T4" fmla="*/ 0 w 8"/>
                  <a:gd name="T5" fmla="*/ 0 h 14"/>
                  <a:gd name="T6" fmla="*/ 0 w 8"/>
                  <a:gd name="T7" fmla="*/ 1 h 14"/>
                  <a:gd name="T8" fmla="*/ 0 w 8"/>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
                    <a:moveTo>
                      <a:pt x="8" y="12"/>
                    </a:moveTo>
                    <a:lnTo>
                      <a:pt x="4" y="4"/>
                    </a:lnTo>
                    <a:lnTo>
                      <a:pt x="0" y="0"/>
                    </a:lnTo>
                    <a:lnTo>
                      <a:pt x="4" y="14"/>
                    </a:lnTo>
                    <a:lnTo>
                      <a:pt x="8" y="1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97" name="Freeform 415"/>
              <p:cNvSpPr>
                <a:spLocks/>
              </p:cNvSpPr>
              <p:nvPr/>
            </p:nvSpPr>
            <p:spPr bwMode="auto">
              <a:xfrm>
                <a:off x="3560" y="2841"/>
                <a:ext cx="10" cy="8"/>
              </a:xfrm>
              <a:custGeom>
                <a:avLst/>
                <a:gdLst>
                  <a:gd name="T0" fmla="*/ 1 w 17"/>
                  <a:gd name="T1" fmla="*/ 0 h 15"/>
                  <a:gd name="T2" fmla="*/ 0 w 17"/>
                  <a:gd name="T3" fmla="*/ 1 h 15"/>
                  <a:gd name="T4" fmla="*/ 1 w 17"/>
                  <a:gd name="T5" fmla="*/ 1 h 15"/>
                  <a:gd name="T6" fmla="*/ 1 w 17"/>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5">
                    <a:moveTo>
                      <a:pt x="16" y="0"/>
                    </a:moveTo>
                    <a:lnTo>
                      <a:pt x="0" y="15"/>
                    </a:lnTo>
                    <a:lnTo>
                      <a:pt x="17" y="6"/>
                    </a:lnTo>
                    <a:lnTo>
                      <a:pt x="1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98" name="Freeform 416"/>
              <p:cNvSpPr>
                <a:spLocks/>
              </p:cNvSpPr>
              <p:nvPr/>
            </p:nvSpPr>
            <p:spPr bwMode="auto">
              <a:xfrm>
                <a:off x="4394" y="2661"/>
                <a:ext cx="632" cy="549"/>
              </a:xfrm>
              <a:custGeom>
                <a:avLst/>
                <a:gdLst>
                  <a:gd name="T0" fmla="*/ 0 w 1335"/>
                  <a:gd name="T1" fmla="*/ 1 h 1074"/>
                  <a:gd name="T2" fmla="*/ 0 w 1335"/>
                  <a:gd name="T3" fmla="*/ 1 h 1074"/>
                  <a:gd name="T4" fmla="*/ 0 w 1335"/>
                  <a:gd name="T5" fmla="*/ 1 h 1074"/>
                  <a:gd name="T6" fmla="*/ 0 w 1335"/>
                  <a:gd name="T7" fmla="*/ 1 h 1074"/>
                  <a:gd name="T8" fmla="*/ 0 w 1335"/>
                  <a:gd name="T9" fmla="*/ 1 h 1074"/>
                  <a:gd name="T10" fmla="*/ 0 w 1335"/>
                  <a:gd name="T11" fmla="*/ 1 h 1074"/>
                  <a:gd name="T12" fmla="*/ 0 w 1335"/>
                  <a:gd name="T13" fmla="*/ 1 h 1074"/>
                  <a:gd name="T14" fmla="*/ 0 w 1335"/>
                  <a:gd name="T15" fmla="*/ 1 h 1074"/>
                  <a:gd name="T16" fmla="*/ 0 w 1335"/>
                  <a:gd name="T17" fmla="*/ 1 h 1074"/>
                  <a:gd name="T18" fmla="*/ 0 w 1335"/>
                  <a:gd name="T19" fmla="*/ 1 h 1074"/>
                  <a:gd name="T20" fmla="*/ 0 w 1335"/>
                  <a:gd name="T21" fmla="*/ 1 h 1074"/>
                  <a:gd name="T22" fmla="*/ 0 w 1335"/>
                  <a:gd name="T23" fmla="*/ 1 h 1074"/>
                  <a:gd name="T24" fmla="*/ 0 w 1335"/>
                  <a:gd name="T25" fmla="*/ 1 h 1074"/>
                  <a:gd name="T26" fmla="*/ 0 w 1335"/>
                  <a:gd name="T27" fmla="*/ 1 h 1074"/>
                  <a:gd name="T28" fmla="*/ 0 w 1335"/>
                  <a:gd name="T29" fmla="*/ 1 h 1074"/>
                  <a:gd name="T30" fmla="*/ 0 w 1335"/>
                  <a:gd name="T31" fmla="*/ 1 h 1074"/>
                  <a:gd name="T32" fmla="*/ 0 w 1335"/>
                  <a:gd name="T33" fmla="*/ 1 h 1074"/>
                  <a:gd name="T34" fmla="*/ 0 w 1335"/>
                  <a:gd name="T35" fmla="*/ 1 h 1074"/>
                  <a:gd name="T36" fmla="*/ 0 w 1335"/>
                  <a:gd name="T37" fmla="*/ 1 h 1074"/>
                  <a:gd name="T38" fmla="*/ 0 w 1335"/>
                  <a:gd name="T39" fmla="*/ 1 h 1074"/>
                  <a:gd name="T40" fmla="*/ 0 w 1335"/>
                  <a:gd name="T41" fmla="*/ 1 h 1074"/>
                  <a:gd name="T42" fmla="*/ 0 w 1335"/>
                  <a:gd name="T43" fmla="*/ 1 h 1074"/>
                  <a:gd name="T44" fmla="*/ 0 w 1335"/>
                  <a:gd name="T45" fmla="*/ 1 h 1074"/>
                  <a:gd name="T46" fmla="*/ 0 w 1335"/>
                  <a:gd name="T47" fmla="*/ 1 h 1074"/>
                  <a:gd name="T48" fmla="*/ 0 w 1335"/>
                  <a:gd name="T49" fmla="*/ 1 h 1074"/>
                  <a:gd name="T50" fmla="*/ 0 w 1335"/>
                  <a:gd name="T51" fmla="*/ 1 h 1074"/>
                  <a:gd name="T52" fmla="*/ 0 w 1335"/>
                  <a:gd name="T53" fmla="*/ 1 h 1074"/>
                  <a:gd name="T54" fmla="*/ 0 w 1335"/>
                  <a:gd name="T55" fmla="*/ 1 h 1074"/>
                  <a:gd name="T56" fmla="*/ 0 w 1335"/>
                  <a:gd name="T57" fmla="*/ 1 h 1074"/>
                  <a:gd name="T58" fmla="*/ 0 w 1335"/>
                  <a:gd name="T59" fmla="*/ 1 h 1074"/>
                  <a:gd name="T60" fmla="*/ 0 w 1335"/>
                  <a:gd name="T61" fmla="*/ 1 h 1074"/>
                  <a:gd name="T62" fmla="*/ 0 w 1335"/>
                  <a:gd name="T63" fmla="*/ 1 h 1074"/>
                  <a:gd name="T64" fmla="*/ 0 w 1335"/>
                  <a:gd name="T65" fmla="*/ 1 h 1074"/>
                  <a:gd name="T66" fmla="*/ 0 w 1335"/>
                  <a:gd name="T67" fmla="*/ 1 h 1074"/>
                  <a:gd name="T68" fmla="*/ 0 w 1335"/>
                  <a:gd name="T69" fmla="*/ 1 h 1074"/>
                  <a:gd name="T70" fmla="*/ 0 w 1335"/>
                  <a:gd name="T71" fmla="*/ 1 h 1074"/>
                  <a:gd name="T72" fmla="*/ 0 w 1335"/>
                  <a:gd name="T73" fmla="*/ 1 h 1074"/>
                  <a:gd name="T74" fmla="*/ 0 w 1335"/>
                  <a:gd name="T75" fmla="*/ 1 h 1074"/>
                  <a:gd name="T76" fmla="*/ 0 w 1335"/>
                  <a:gd name="T77" fmla="*/ 1 h 1074"/>
                  <a:gd name="T78" fmla="*/ 0 w 1335"/>
                  <a:gd name="T79" fmla="*/ 1 h 1074"/>
                  <a:gd name="T80" fmla="*/ 0 w 1335"/>
                  <a:gd name="T81" fmla="*/ 1 h 1074"/>
                  <a:gd name="T82" fmla="*/ 0 w 1335"/>
                  <a:gd name="T83" fmla="*/ 1 h 1074"/>
                  <a:gd name="T84" fmla="*/ 0 w 1335"/>
                  <a:gd name="T85" fmla="*/ 1 h 1074"/>
                  <a:gd name="T86" fmla="*/ 0 w 1335"/>
                  <a:gd name="T87" fmla="*/ 1 h 1074"/>
                  <a:gd name="T88" fmla="*/ 0 w 1335"/>
                  <a:gd name="T89" fmla="*/ 1 h 1074"/>
                  <a:gd name="T90" fmla="*/ 0 w 1335"/>
                  <a:gd name="T91" fmla="*/ 1 h 1074"/>
                  <a:gd name="T92" fmla="*/ 0 w 1335"/>
                  <a:gd name="T93" fmla="*/ 1 h 1074"/>
                  <a:gd name="T94" fmla="*/ 0 w 1335"/>
                  <a:gd name="T95" fmla="*/ 1 h 1074"/>
                  <a:gd name="T96" fmla="*/ 0 w 1335"/>
                  <a:gd name="T97" fmla="*/ 1 h 1074"/>
                  <a:gd name="T98" fmla="*/ 0 w 1335"/>
                  <a:gd name="T99" fmla="*/ 1 h 1074"/>
                  <a:gd name="T100" fmla="*/ 0 w 1335"/>
                  <a:gd name="T101" fmla="*/ 1 h 1074"/>
                  <a:gd name="T102" fmla="*/ 0 w 1335"/>
                  <a:gd name="T103" fmla="*/ 1 h 1074"/>
                  <a:gd name="T104" fmla="*/ 0 w 1335"/>
                  <a:gd name="T105" fmla="*/ 1 h 1074"/>
                  <a:gd name="T106" fmla="*/ 0 w 1335"/>
                  <a:gd name="T107" fmla="*/ 1 h 1074"/>
                  <a:gd name="T108" fmla="*/ 0 w 1335"/>
                  <a:gd name="T109" fmla="*/ 1 h 1074"/>
                  <a:gd name="T110" fmla="*/ 0 w 1335"/>
                  <a:gd name="T111" fmla="*/ 1 h 10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35" h="1074">
                    <a:moveTo>
                      <a:pt x="783" y="23"/>
                    </a:moveTo>
                    <a:lnTo>
                      <a:pt x="768" y="21"/>
                    </a:lnTo>
                    <a:lnTo>
                      <a:pt x="760" y="17"/>
                    </a:lnTo>
                    <a:lnTo>
                      <a:pt x="754" y="23"/>
                    </a:lnTo>
                    <a:lnTo>
                      <a:pt x="746" y="19"/>
                    </a:lnTo>
                    <a:lnTo>
                      <a:pt x="758" y="27"/>
                    </a:lnTo>
                    <a:lnTo>
                      <a:pt x="771" y="35"/>
                    </a:lnTo>
                    <a:lnTo>
                      <a:pt x="766" y="50"/>
                    </a:lnTo>
                    <a:lnTo>
                      <a:pt x="756" y="56"/>
                    </a:lnTo>
                    <a:lnTo>
                      <a:pt x="727" y="50"/>
                    </a:lnTo>
                    <a:lnTo>
                      <a:pt x="715" y="58"/>
                    </a:lnTo>
                    <a:lnTo>
                      <a:pt x="705" y="68"/>
                    </a:lnTo>
                    <a:lnTo>
                      <a:pt x="700" y="64"/>
                    </a:lnTo>
                    <a:lnTo>
                      <a:pt x="696" y="72"/>
                    </a:lnTo>
                    <a:lnTo>
                      <a:pt x="682" y="91"/>
                    </a:lnTo>
                    <a:lnTo>
                      <a:pt x="680" y="101"/>
                    </a:lnTo>
                    <a:lnTo>
                      <a:pt x="667" y="113"/>
                    </a:lnTo>
                    <a:lnTo>
                      <a:pt x="651" y="142"/>
                    </a:lnTo>
                    <a:lnTo>
                      <a:pt x="661" y="145"/>
                    </a:lnTo>
                    <a:lnTo>
                      <a:pt x="667" y="151"/>
                    </a:lnTo>
                    <a:lnTo>
                      <a:pt x="657" y="163"/>
                    </a:lnTo>
                    <a:lnTo>
                      <a:pt x="669" y="176"/>
                    </a:lnTo>
                    <a:lnTo>
                      <a:pt x="643" y="157"/>
                    </a:lnTo>
                    <a:lnTo>
                      <a:pt x="640" y="163"/>
                    </a:lnTo>
                    <a:lnTo>
                      <a:pt x="616" y="153"/>
                    </a:lnTo>
                    <a:lnTo>
                      <a:pt x="609" y="173"/>
                    </a:lnTo>
                    <a:lnTo>
                      <a:pt x="603" y="173"/>
                    </a:lnTo>
                    <a:lnTo>
                      <a:pt x="597" y="178"/>
                    </a:lnTo>
                    <a:lnTo>
                      <a:pt x="599" y="169"/>
                    </a:lnTo>
                    <a:lnTo>
                      <a:pt x="607" y="145"/>
                    </a:lnTo>
                    <a:lnTo>
                      <a:pt x="572" y="113"/>
                    </a:lnTo>
                    <a:lnTo>
                      <a:pt x="570" y="120"/>
                    </a:lnTo>
                    <a:lnTo>
                      <a:pt x="554" y="126"/>
                    </a:lnTo>
                    <a:lnTo>
                      <a:pt x="552" y="120"/>
                    </a:lnTo>
                    <a:lnTo>
                      <a:pt x="547" y="126"/>
                    </a:lnTo>
                    <a:lnTo>
                      <a:pt x="539" y="124"/>
                    </a:lnTo>
                    <a:lnTo>
                      <a:pt x="533" y="145"/>
                    </a:lnTo>
                    <a:lnTo>
                      <a:pt x="527" y="136"/>
                    </a:lnTo>
                    <a:lnTo>
                      <a:pt x="510" y="153"/>
                    </a:lnTo>
                    <a:lnTo>
                      <a:pt x="510" y="165"/>
                    </a:lnTo>
                    <a:lnTo>
                      <a:pt x="498" y="163"/>
                    </a:lnTo>
                    <a:lnTo>
                      <a:pt x="504" y="180"/>
                    </a:lnTo>
                    <a:lnTo>
                      <a:pt x="488" y="175"/>
                    </a:lnTo>
                    <a:lnTo>
                      <a:pt x="479" y="190"/>
                    </a:lnTo>
                    <a:lnTo>
                      <a:pt x="481" y="192"/>
                    </a:lnTo>
                    <a:lnTo>
                      <a:pt x="484" y="190"/>
                    </a:lnTo>
                    <a:lnTo>
                      <a:pt x="477" y="200"/>
                    </a:lnTo>
                    <a:lnTo>
                      <a:pt x="475" y="209"/>
                    </a:lnTo>
                    <a:lnTo>
                      <a:pt x="483" y="211"/>
                    </a:lnTo>
                    <a:lnTo>
                      <a:pt x="465" y="211"/>
                    </a:lnTo>
                    <a:lnTo>
                      <a:pt x="457" y="211"/>
                    </a:lnTo>
                    <a:lnTo>
                      <a:pt x="450" y="209"/>
                    </a:lnTo>
                    <a:lnTo>
                      <a:pt x="446" y="217"/>
                    </a:lnTo>
                    <a:lnTo>
                      <a:pt x="450" y="235"/>
                    </a:lnTo>
                    <a:lnTo>
                      <a:pt x="442" y="239"/>
                    </a:lnTo>
                    <a:lnTo>
                      <a:pt x="442" y="270"/>
                    </a:lnTo>
                    <a:lnTo>
                      <a:pt x="432" y="242"/>
                    </a:lnTo>
                    <a:lnTo>
                      <a:pt x="422" y="213"/>
                    </a:lnTo>
                    <a:lnTo>
                      <a:pt x="411" y="225"/>
                    </a:lnTo>
                    <a:lnTo>
                      <a:pt x="390" y="256"/>
                    </a:lnTo>
                    <a:lnTo>
                      <a:pt x="390" y="281"/>
                    </a:lnTo>
                    <a:lnTo>
                      <a:pt x="357" y="318"/>
                    </a:lnTo>
                    <a:lnTo>
                      <a:pt x="331" y="332"/>
                    </a:lnTo>
                    <a:lnTo>
                      <a:pt x="304" y="347"/>
                    </a:lnTo>
                    <a:lnTo>
                      <a:pt x="267" y="355"/>
                    </a:lnTo>
                    <a:lnTo>
                      <a:pt x="236" y="365"/>
                    </a:lnTo>
                    <a:lnTo>
                      <a:pt x="205" y="376"/>
                    </a:lnTo>
                    <a:lnTo>
                      <a:pt x="198" y="370"/>
                    </a:lnTo>
                    <a:lnTo>
                      <a:pt x="151" y="401"/>
                    </a:lnTo>
                    <a:lnTo>
                      <a:pt x="106" y="430"/>
                    </a:lnTo>
                    <a:lnTo>
                      <a:pt x="93" y="444"/>
                    </a:lnTo>
                    <a:lnTo>
                      <a:pt x="95" y="419"/>
                    </a:lnTo>
                    <a:lnTo>
                      <a:pt x="77" y="456"/>
                    </a:lnTo>
                    <a:lnTo>
                      <a:pt x="62" y="496"/>
                    </a:lnTo>
                    <a:lnTo>
                      <a:pt x="58" y="529"/>
                    </a:lnTo>
                    <a:lnTo>
                      <a:pt x="62" y="557"/>
                    </a:lnTo>
                    <a:lnTo>
                      <a:pt x="64" y="584"/>
                    </a:lnTo>
                    <a:lnTo>
                      <a:pt x="56" y="591"/>
                    </a:lnTo>
                    <a:lnTo>
                      <a:pt x="56" y="582"/>
                    </a:lnTo>
                    <a:lnTo>
                      <a:pt x="46" y="562"/>
                    </a:lnTo>
                    <a:lnTo>
                      <a:pt x="46" y="601"/>
                    </a:lnTo>
                    <a:lnTo>
                      <a:pt x="39" y="586"/>
                    </a:lnTo>
                    <a:lnTo>
                      <a:pt x="35" y="584"/>
                    </a:lnTo>
                    <a:lnTo>
                      <a:pt x="41" y="619"/>
                    </a:lnTo>
                    <a:lnTo>
                      <a:pt x="44" y="655"/>
                    </a:lnTo>
                    <a:lnTo>
                      <a:pt x="48" y="686"/>
                    </a:lnTo>
                    <a:lnTo>
                      <a:pt x="54" y="719"/>
                    </a:lnTo>
                    <a:lnTo>
                      <a:pt x="50" y="748"/>
                    </a:lnTo>
                    <a:lnTo>
                      <a:pt x="48" y="776"/>
                    </a:lnTo>
                    <a:lnTo>
                      <a:pt x="44" y="803"/>
                    </a:lnTo>
                    <a:lnTo>
                      <a:pt x="41" y="832"/>
                    </a:lnTo>
                    <a:lnTo>
                      <a:pt x="17" y="869"/>
                    </a:lnTo>
                    <a:lnTo>
                      <a:pt x="2" y="873"/>
                    </a:lnTo>
                    <a:lnTo>
                      <a:pt x="0" y="896"/>
                    </a:lnTo>
                    <a:lnTo>
                      <a:pt x="23" y="909"/>
                    </a:lnTo>
                    <a:lnTo>
                      <a:pt x="44" y="923"/>
                    </a:lnTo>
                    <a:lnTo>
                      <a:pt x="87" y="919"/>
                    </a:lnTo>
                    <a:lnTo>
                      <a:pt x="126" y="904"/>
                    </a:lnTo>
                    <a:lnTo>
                      <a:pt x="134" y="900"/>
                    </a:lnTo>
                    <a:lnTo>
                      <a:pt x="153" y="882"/>
                    </a:lnTo>
                    <a:lnTo>
                      <a:pt x="190" y="882"/>
                    </a:lnTo>
                    <a:lnTo>
                      <a:pt x="225" y="882"/>
                    </a:lnTo>
                    <a:lnTo>
                      <a:pt x="269" y="880"/>
                    </a:lnTo>
                    <a:lnTo>
                      <a:pt x="300" y="849"/>
                    </a:lnTo>
                    <a:lnTo>
                      <a:pt x="343" y="834"/>
                    </a:lnTo>
                    <a:lnTo>
                      <a:pt x="386" y="818"/>
                    </a:lnTo>
                    <a:lnTo>
                      <a:pt x="424" y="811"/>
                    </a:lnTo>
                    <a:lnTo>
                      <a:pt x="465" y="803"/>
                    </a:lnTo>
                    <a:lnTo>
                      <a:pt x="506" y="797"/>
                    </a:lnTo>
                    <a:lnTo>
                      <a:pt x="547" y="789"/>
                    </a:lnTo>
                    <a:lnTo>
                      <a:pt x="570" y="797"/>
                    </a:lnTo>
                    <a:lnTo>
                      <a:pt x="614" y="814"/>
                    </a:lnTo>
                    <a:lnTo>
                      <a:pt x="624" y="826"/>
                    </a:lnTo>
                    <a:lnTo>
                      <a:pt x="628" y="834"/>
                    </a:lnTo>
                    <a:lnTo>
                      <a:pt x="632" y="851"/>
                    </a:lnTo>
                    <a:lnTo>
                      <a:pt x="636" y="876"/>
                    </a:lnTo>
                    <a:lnTo>
                      <a:pt x="640" y="902"/>
                    </a:lnTo>
                    <a:lnTo>
                      <a:pt x="632" y="902"/>
                    </a:lnTo>
                    <a:lnTo>
                      <a:pt x="647" y="917"/>
                    </a:lnTo>
                    <a:lnTo>
                      <a:pt x="655" y="911"/>
                    </a:lnTo>
                    <a:lnTo>
                      <a:pt x="692" y="876"/>
                    </a:lnTo>
                    <a:lnTo>
                      <a:pt x="731" y="847"/>
                    </a:lnTo>
                    <a:lnTo>
                      <a:pt x="746" y="830"/>
                    </a:lnTo>
                    <a:lnTo>
                      <a:pt x="736" y="857"/>
                    </a:lnTo>
                    <a:lnTo>
                      <a:pt x="715" y="888"/>
                    </a:lnTo>
                    <a:lnTo>
                      <a:pt x="692" y="917"/>
                    </a:lnTo>
                    <a:lnTo>
                      <a:pt x="676" y="929"/>
                    </a:lnTo>
                    <a:lnTo>
                      <a:pt x="700" y="929"/>
                    </a:lnTo>
                    <a:lnTo>
                      <a:pt x="727" y="894"/>
                    </a:lnTo>
                    <a:lnTo>
                      <a:pt x="736" y="911"/>
                    </a:lnTo>
                    <a:lnTo>
                      <a:pt x="709" y="940"/>
                    </a:lnTo>
                    <a:lnTo>
                      <a:pt x="729" y="940"/>
                    </a:lnTo>
                    <a:lnTo>
                      <a:pt x="735" y="942"/>
                    </a:lnTo>
                    <a:lnTo>
                      <a:pt x="742" y="960"/>
                    </a:lnTo>
                    <a:lnTo>
                      <a:pt x="729" y="995"/>
                    </a:lnTo>
                    <a:lnTo>
                      <a:pt x="731" y="1033"/>
                    </a:lnTo>
                    <a:lnTo>
                      <a:pt x="764" y="1047"/>
                    </a:lnTo>
                    <a:lnTo>
                      <a:pt x="787" y="1055"/>
                    </a:lnTo>
                    <a:lnTo>
                      <a:pt x="808" y="1064"/>
                    </a:lnTo>
                    <a:lnTo>
                      <a:pt x="855" y="1047"/>
                    </a:lnTo>
                    <a:lnTo>
                      <a:pt x="855" y="1041"/>
                    </a:lnTo>
                    <a:lnTo>
                      <a:pt x="874" y="1032"/>
                    </a:lnTo>
                    <a:lnTo>
                      <a:pt x="861" y="1049"/>
                    </a:lnTo>
                    <a:lnTo>
                      <a:pt x="868" y="1051"/>
                    </a:lnTo>
                    <a:lnTo>
                      <a:pt x="882" y="1051"/>
                    </a:lnTo>
                    <a:lnTo>
                      <a:pt x="888" y="1068"/>
                    </a:lnTo>
                    <a:lnTo>
                      <a:pt x="894" y="1074"/>
                    </a:lnTo>
                    <a:lnTo>
                      <a:pt x="903" y="1063"/>
                    </a:lnTo>
                    <a:lnTo>
                      <a:pt x="965" y="1032"/>
                    </a:lnTo>
                    <a:lnTo>
                      <a:pt x="994" y="1028"/>
                    </a:lnTo>
                    <a:lnTo>
                      <a:pt x="1035" y="1016"/>
                    </a:lnTo>
                    <a:lnTo>
                      <a:pt x="1051" y="997"/>
                    </a:lnTo>
                    <a:lnTo>
                      <a:pt x="1085" y="958"/>
                    </a:lnTo>
                    <a:lnTo>
                      <a:pt x="1120" y="919"/>
                    </a:lnTo>
                    <a:lnTo>
                      <a:pt x="1151" y="876"/>
                    </a:lnTo>
                    <a:lnTo>
                      <a:pt x="1163" y="867"/>
                    </a:lnTo>
                    <a:lnTo>
                      <a:pt x="1202" y="836"/>
                    </a:lnTo>
                    <a:lnTo>
                      <a:pt x="1217" y="826"/>
                    </a:lnTo>
                    <a:lnTo>
                      <a:pt x="1242" y="791"/>
                    </a:lnTo>
                    <a:lnTo>
                      <a:pt x="1270" y="754"/>
                    </a:lnTo>
                    <a:lnTo>
                      <a:pt x="1293" y="719"/>
                    </a:lnTo>
                    <a:lnTo>
                      <a:pt x="1316" y="684"/>
                    </a:lnTo>
                    <a:lnTo>
                      <a:pt x="1316" y="657"/>
                    </a:lnTo>
                    <a:lnTo>
                      <a:pt x="1318" y="632"/>
                    </a:lnTo>
                    <a:lnTo>
                      <a:pt x="1328" y="601"/>
                    </a:lnTo>
                    <a:lnTo>
                      <a:pt x="1335" y="572"/>
                    </a:lnTo>
                    <a:lnTo>
                      <a:pt x="1332" y="549"/>
                    </a:lnTo>
                    <a:lnTo>
                      <a:pt x="1320" y="527"/>
                    </a:lnTo>
                    <a:lnTo>
                      <a:pt x="1306" y="506"/>
                    </a:lnTo>
                    <a:lnTo>
                      <a:pt x="1287" y="483"/>
                    </a:lnTo>
                    <a:lnTo>
                      <a:pt x="1293" y="438"/>
                    </a:lnTo>
                    <a:lnTo>
                      <a:pt x="1289" y="448"/>
                    </a:lnTo>
                    <a:lnTo>
                      <a:pt x="1273" y="432"/>
                    </a:lnTo>
                    <a:lnTo>
                      <a:pt x="1270" y="448"/>
                    </a:lnTo>
                    <a:lnTo>
                      <a:pt x="1258" y="438"/>
                    </a:lnTo>
                    <a:lnTo>
                      <a:pt x="1258" y="407"/>
                    </a:lnTo>
                    <a:lnTo>
                      <a:pt x="1246" y="378"/>
                    </a:lnTo>
                    <a:lnTo>
                      <a:pt x="1250" y="366"/>
                    </a:lnTo>
                    <a:lnTo>
                      <a:pt x="1240" y="357"/>
                    </a:lnTo>
                    <a:lnTo>
                      <a:pt x="1217" y="332"/>
                    </a:lnTo>
                    <a:lnTo>
                      <a:pt x="1180" y="304"/>
                    </a:lnTo>
                    <a:lnTo>
                      <a:pt x="1180" y="268"/>
                    </a:lnTo>
                    <a:lnTo>
                      <a:pt x="1178" y="233"/>
                    </a:lnTo>
                    <a:lnTo>
                      <a:pt x="1173" y="206"/>
                    </a:lnTo>
                    <a:lnTo>
                      <a:pt x="1177" y="169"/>
                    </a:lnTo>
                    <a:lnTo>
                      <a:pt x="1171" y="153"/>
                    </a:lnTo>
                    <a:lnTo>
                      <a:pt x="1151" y="132"/>
                    </a:lnTo>
                    <a:lnTo>
                      <a:pt x="1130" y="136"/>
                    </a:lnTo>
                    <a:lnTo>
                      <a:pt x="1128" y="109"/>
                    </a:lnTo>
                    <a:lnTo>
                      <a:pt x="1124" y="83"/>
                    </a:lnTo>
                    <a:lnTo>
                      <a:pt x="1122" y="49"/>
                    </a:lnTo>
                    <a:lnTo>
                      <a:pt x="1113" y="27"/>
                    </a:lnTo>
                    <a:lnTo>
                      <a:pt x="1107" y="8"/>
                    </a:lnTo>
                    <a:lnTo>
                      <a:pt x="1103" y="0"/>
                    </a:lnTo>
                    <a:lnTo>
                      <a:pt x="1085" y="31"/>
                    </a:lnTo>
                    <a:lnTo>
                      <a:pt x="1080" y="47"/>
                    </a:lnTo>
                    <a:lnTo>
                      <a:pt x="1070" y="68"/>
                    </a:lnTo>
                    <a:lnTo>
                      <a:pt x="1076" y="70"/>
                    </a:lnTo>
                    <a:lnTo>
                      <a:pt x="1074" y="76"/>
                    </a:lnTo>
                    <a:lnTo>
                      <a:pt x="1064" y="89"/>
                    </a:lnTo>
                    <a:lnTo>
                      <a:pt x="1064" y="105"/>
                    </a:lnTo>
                    <a:lnTo>
                      <a:pt x="1058" y="107"/>
                    </a:lnTo>
                    <a:lnTo>
                      <a:pt x="1056" y="138"/>
                    </a:lnTo>
                    <a:lnTo>
                      <a:pt x="1052" y="169"/>
                    </a:lnTo>
                    <a:lnTo>
                      <a:pt x="1029" y="211"/>
                    </a:lnTo>
                    <a:lnTo>
                      <a:pt x="1006" y="256"/>
                    </a:lnTo>
                    <a:lnTo>
                      <a:pt x="979" y="260"/>
                    </a:lnTo>
                    <a:lnTo>
                      <a:pt x="957" y="240"/>
                    </a:lnTo>
                    <a:lnTo>
                      <a:pt x="923" y="217"/>
                    </a:lnTo>
                    <a:lnTo>
                      <a:pt x="888" y="194"/>
                    </a:lnTo>
                    <a:lnTo>
                      <a:pt x="868" y="173"/>
                    </a:lnTo>
                    <a:lnTo>
                      <a:pt x="849" y="149"/>
                    </a:lnTo>
                    <a:lnTo>
                      <a:pt x="872" y="113"/>
                    </a:lnTo>
                    <a:lnTo>
                      <a:pt x="882" y="91"/>
                    </a:lnTo>
                    <a:lnTo>
                      <a:pt x="888" y="95"/>
                    </a:lnTo>
                    <a:lnTo>
                      <a:pt x="895" y="81"/>
                    </a:lnTo>
                    <a:lnTo>
                      <a:pt x="911" y="58"/>
                    </a:lnTo>
                    <a:lnTo>
                      <a:pt x="895" y="47"/>
                    </a:lnTo>
                    <a:lnTo>
                      <a:pt x="882" y="64"/>
                    </a:lnTo>
                    <a:lnTo>
                      <a:pt x="878" y="52"/>
                    </a:lnTo>
                    <a:lnTo>
                      <a:pt x="870" y="52"/>
                    </a:lnTo>
                    <a:lnTo>
                      <a:pt x="874" y="49"/>
                    </a:lnTo>
                    <a:lnTo>
                      <a:pt x="845" y="52"/>
                    </a:lnTo>
                    <a:lnTo>
                      <a:pt x="822" y="50"/>
                    </a:lnTo>
                    <a:lnTo>
                      <a:pt x="806" y="41"/>
                    </a:lnTo>
                    <a:lnTo>
                      <a:pt x="783" y="2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799" name="Freeform 417"/>
              <p:cNvSpPr>
                <a:spLocks/>
              </p:cNvSpPr>
              <p:nvPr/>
            </p:nvSpPr>
            <p:spPr bwMode="auto">
              <a:xfrm>
                <a:off x="4764" y="3244"/>
                <a:ext cx="62" cy="54"/>
              </a:xfrm>
              <a:custGeom>
                <a:avLst/>
                <a:gdLst>
                  <a:gd name="T0" fmla="*/ 0 w 132"/>
                  <a:gd name="T1" fmla="*/ 1 h 107"/>
                  <a:gd name="T2" fmla="*/ 0 w 132"/>
                  <a:gd name="T3" fmla="*/ 1 h 107"/>
                  <a:gd name="T4" fmla="*/ 0 w 132"/>
                  <a:gd name="T5" fmla="*/ 1 h 107"/>
                  <a:gd name="T6" fmla="*/ 0 w 132"/>
                  <a:gd name="T7" fmla="*/ 1 h 107"/>
                  <a:gd name="T8" fmla="*/ 0 w 132"/>
                  <a:gd name="T9" fmla="*/ 1 h 107"/>
                  <a:gd name="T10" fmla="*/ 0 w 132"/>
                  <a:gd name="T11" fmla="*/ 1 h 107"/>
                  <a:gd name="T12" fmla="*/ 0 w 132"/>
                  <a:gd name="T13" fmla="*/ 1 h 107"/>
                  <a:gd name="T14" fmla="*/ 0 w 132"/>
                  <a:gd name="T15" fmla="*/ 1 h 107"/>
                  <a:gd name="T16" fmla="*/ 0 w 132"/>
                  <a:gd name="T17" fmla="*/ 1 h 107"/>
                  <a:gd name="T18" fmla="*/ 0 w 132"/>
                  <a:gd name="T19" fmla="*/ 0 h 107"/>
                  <a:gd name="T20" fmla="*/ 0 w 132"/>
                  <a:gd name="T21" fmla="*/ 1 h 107"/>
                  <a:gd name="T22" fmla="*/ 0 w 132"/>
                  <a:gd name="T23" fmla="*/ 1 h 107"/>
                  <a:gd name="T24" fmla="*/ 0 w 132"/>
                  <a:gd name="T25" fmla="*/ 1 h 107"/>
                  <a:gd name="T26" fmla="*/ 0 w 132"/>
                  <a:gd name="T27" fmla="*/ 1 h 107"/>
                  <a:gd name="T28" fmla="*/ 0 w 132"/>
                  <a:gd name="T29" fmla="*/ 1 h 107"/>
                  <a:gd name="T30" fmla="*/ 0 w 132"/>
                  <a:gd name="T31" fmla="*/ 1 h 107"/>
                  <a:gd name="T32" fmla="*/ 0 w 132"/>
                  <a:gd name="T33" fmla="*/ 1 h 107"/>
                  <a:gd name="T34" fmla="*/ 0 w 132"/>
                  <a:gd name="T35" fmla="*/ 1 h 107"/>
                  <a:gd name="T36" fmla="*/ 0 w 132"/>
                  <a:gd name="T37" fmla="*/ 1 h 107"/>
                  <a:gd name="T38" fmla="*/ 0 w 132"/>
                  <a:gd name="T39" fmla="*/ 1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2" h="107">
                    <a:moveTo>
                      <a:pt x="52" y="82"/>
                    </a:moveTo>
                    <a:lnTo>
                      <a:pt x="16" y="107"/>
                    </a:lnTo>
                    <a:lnTo>
                      <a:pt x="0" y="95"/>
                    </a:lnTo>
                    <a:lnTo>
                      <a:pt x="2" y="95"/>
                    </a:lnTo>
                    <a:lnTo>
                      <a:pt x="2" y="60"/>
                    </a:lnTo>
                    <a:lnTo>
                      <a:pt x="6" y="56"/>
                    </a:lnTo>
                    <a:lnTo>
                      <a:pt x="10" y="60"/>
                    </a:lnTo>
                    <a:lnTo>
                      <a:pt x="16" y="33"/>
                    </a:lnTo>
                    <a:lnTo>
                      <a:pt x="19" y="6"/>
                    </a:lnTo>
                    <a:lnTo>
                      <a:pt x="29" y="0"/>
                    </a:lnTo>
                    <a:lnTo>
                      <a:pt x="56" y="12"/>
                    </a:lnTo>
                    <a:lnTo>
                      <a:pt x="83" y="21"/>
                    </a:lnTo>
                    <a:lnTo>
                      <a:pt x="91" y="8"/>
                    </a:lnTo>
                    <a:lnTo>
                      <a:pt x="132" y="4"/>
                    </a:lnTo>
                    <a:lnTo>
                      <a:pt x="103" y="52"/>
                    </a:lnTo>
                    <a:lnTo>
                      <a:pt x="97" y="51"/>
                    </a:lnTo>
                    <a:lnTo>
                      <a:pt x="58" y="91"/>
                    </a:lnTo>
                    <a:lnTo>
                      <a:pt x="64" y="83"/>
                    </a:lnTo>
                    <a:lnTo>
                      <a:pt x="56" y="83"/>
                    </a:lnTo>
                    <a:lnTo>
                      <a:pt x="52" y="8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00" name="Freeform 418"/>
              <p:cNvSpPr>
                <a:spLocks/>
              </p:cNvSpPr>
              <p:nvPr/>
            </p:nvSpPr>
            <p:spPr bwMode="auto">
              <a:xfrm>
                <a:off x="5226" y="2842"/>
                <a:ext cx="35" cy="42"/>
              </a:xfrm>
              <a:custGeom>
                <a:avLst/>
                <a:gdLst>
                  <a:gd name="T0" fmla="*/ 0 w 76"/>
                  <a:gd name="T1" fmla="*/ 1 h 79"/>
                  <a:gd name="T2" fmla="*/ 0 w 76"/>
                  <a:gd name="T3" fmla="*/ 1 h 79"/>
                  <a:gd name="T4" fmla="*/ 0 w 76"/>
                  <a:gd name="T5" fmla="*/ 1 h 79"/>
                  <a:gd name="T6" fmla="*/ 0 w 76"/>
                  <a:gd name="T7" fmla="*/ 1 h 79"/>
                  <a:gd name="T8" fmla="*/ 0 w 76"/>
                  <a:gd name="T9" fmla="*/ 0 h 79"/>
                  <a:gd name="T10" fmla="*/ 0 w 76"/>
                  <a:gd name="T11" fmla="*/ 1 h 79"/>
                  <a:gd name="T12" fmla="*/ 0 w 76"/>
                  <a:gd name="T13" fmla="*/ 1 h 79"/>
                  <a:gd name="T14" fmla="*/ 0 w 76"/>
                  <a:gd name="T15" fmla="*/ 1 h 79"/>
                  <a:gd name="T16" fmla="*/ 0 w 76"/>
                  <a:gd name="T17" fmla="*/ 1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79">
                    <a:moveTo>
                      <a:pt x="76" y="79"/>
                    </a:moveTo>
                    <a:lnTo>
                      <a:pt x="56" y="77"/>
                    </a:lnTo>
                    <a:lnTo>
                      <a:pt x="31" y="50"/>
                    </a:lnTo>
                    <a:lnTo>
                      <a:pt x="4" y="23"/>
                    </a:lnTo>
                    <a:lnTo>
                      <a:pt x="0" y="0"/>
                    </a:lnTo>
                    <a:lnTo>
                      <a:pt x="19" y="19"/>
                    </a:lnTo>
                    <a:lnTo>
                      <a:pt x="39" y="39"/>
                    </a:lnTo>
                    <a:lnTo>
                      <a:pt x="56" y="60"/>
                    </a:lnTo>
                    <a:lnTo>
                      <a:pt x="76" y="7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01" name="Freeform 419"/>
              <p:cNvSpPr>
                <a:spLocks/>
              </p:cNvSpPr>
              <p:nvPr/>
            </p:nvSpPr>
            <p:spPr bwMode="auto">
              <a:xfrm>
                <a:off x="5022" y="3239"/>
                <a:ext cx="180" cy="119"/>
              </a:xfrm>
              <a:custGeom>
                <a:avLst/>
                <a:gdLst>
                  <a:gd name="T0" fmla="*/ 0 w 378"/>
                  <a:gd name="T1" fmla="*/ 1 h 231"/>
                  <a:gd name="T2" fmla="*/ 0 w 378"/>
                  <a:gd name="T3" fmla="*/ 1 h 231"/>
                  <a:gd name="T4" fmla="*/ 0 w 378"/>
                  <a:gd name="T5" fmla="*/ 1 h 231"/>
                  <a:gd name="T6" fmla="*/ 0 w 378"/>
                  <a:gd name="T7" fmla="*/ 1 h 231"/>
                  <a:gd name="T8" fmla="*/ 0 w 378"/>
                  <a:gd name="T9" fmla="*/ 1 h 231"/>
                  <a:gd name="T10" fmla="*/ 0 w 378"/>
                  <a:gd name="T11" fmla="*/ 1 h 231"/>
                  <a:gd name="T12" fmla="*/ 0 w 378"/>
                  <a:gd name="T13" fmla="*/ 1 h 231"/>
                  <a:gd name="T14" fmla="*/ 0 w 378"/>
                  <a:gd name="T15" fmla="*/ 1 h 231"/>
                  <a:gd name="T16" fmla="*/ 0 w 378"/>
                  <a:gd name="T17" fmla="*/ 1 h 231"/>
                  <a:gd name="T18" fmla="*/ 0 w 378"/>
                  <a:gd name="T19" fmla="*/ 1 h 231"/>
                  <a:gd name="T20" fmla="*/ 0 w 378"/>
                  <a:gd name="T21" fmla="*/ 1 h 231"/>
                  <a:gd name="T22" fmla="*/ 0 w 378"/>
                  <a:gd name="T23" fmla="*/ 1 h 231"/>
                  <a:gd name="T24" fmla="*/ 0 w 378"/>
                  <a:gd name="T25" fmla="*/ 1 h 231"/>
                  <a:gd name="T26" fmla="*/ 0 w 378"/>
                  <a:gd name="T27" fmla="*/ 1 h 231"/>
                  <a:gd name="T28" fmla="*/ 0 w 378"/>
                  <a:gd name="T29" fmla="*/ 1 h 231"/>
                  <a:gd name="T30" fmla="*/ 0 w 378"/>
                  <a:gd name="T31" fmla="*/ 1 h 231"/>
                  <a:gd name="T32" fmla="*/ 0 w 378"/>
                  <a:gd name="T33" fmla="*/ 1 h 231"/>
                  <a:gd name="T34" fmla="*/ 0 w 378"/>
                  <a:gd name="T35" fmla="*/ 1 h 231"/>
                  <a:gd name="T36" fmla="*/ 0 w 378"/>
                  <a:gd name="T37" fmla="*/ 1 h 231"/>
                  <a:gd name="T38" fmla="*/ 0 w 378"/>
                  <a:gd name="T39" fmla="*/ 1 h 231"/>
                  <a:gd name="T40" fmla="*/ 0 w 378"/>
                  <a:gd name="T41" fmla="*/ 1 h 231"/>
                  <a:gd name="T42" fmla="*/ 0 w 378"/>
                  <a:gd name="T43" fmla="*/ 1 h 231"/>
                  <a:gd name="T44" fmla="*/ 0 w 378"/>
                  <a:gd name="T45" fmla="*/ 1 h 231"/>
                  <a:gd name="T46" fmla="*/ 0 w 378"/>
                  <a:gd name="T47" fmla="*/ 1 h 231"/>
                  <a:gd name="T48" fmla="*/ 0 w 378"/>
                  <a:gd name="T49" fmla="*/ 1 h 231"/>
                  <a:gd name="T50" fmla="*/ 0 w 378"/>
                  <a:gd name="T51" fmla="*/ 1 h 231"/>
                  <a:gd name="T52" fmla="*/ 0 w 378"/>
                  <a:gd name="T53" fmla="*/ 1 h 231"/>
                  <a:gd name="T54" fmla="*/ 0 w 378"/>
                  <a:gd name="T55" fmla="*/ 1 h 231"/>
                  <a:gd name="T56" fmla="*/ 0 w 378"/>
                  <a:gd name="T57" fmla="*/ 1 h 231"/>
                  <a:gd name="T58" fmla="*/ 0 w 378"/>
                  <a:gd name="T59" fmla="*/ 1 h 231"/>
                  <a:gd name="T60" fmla="*/ 0 w 378"/>
                  <a:gd name="T61" fmla="*/ 1 h 231"/>
                  <a:gd name="T62" fmla="*/ 0 w 378"/>
                  <a:gd name="T63" fmla="*/ 0 h 231"/>
                  <a:gd name="T64" fmla="*/ 0 w 378"/>
                  <a:gd name="T65" fmla="*/ 1 h 231"/>
                  <a:gd name="T66" fmla="*/ 0 w 378"/>
                  <a:gd name="T67" fmla="*/ 1 h 231"/>
                  <a:gd name="T68" fmla="*/ 0 w 378"/>
                  <a:gd name="T69" fmla="*/ 1 h 231"/>
                  <a:gd name="T70" fmla="*/ 0 w 378"/>
                  <a:gd name="T71" fmla="*/ 1 h 231"/>
                  <a:gd name="T72" fmla="*/ 0 w 378"/>
                  <a:gd name="T73" fmla="*/ 1 h 231"/>
                  <a:gd name="T74" fmla="*/ 0 w 378"/>
                  <a:gd name="T75" fmla="*/ 1 h 231"/>
                  <a:gd name="T76" fmla="*/ 0 w 378"/>
                  <a:gd name="T77" fmla="*/ 1 h 231"/>
                  <a:gd name="T78" fmla="*/ 0 w 378"/>
                  <a:gd name="T79" fmla="*/ 1 h 231"/>
                  <a:gd name="T80" fmla="*/ 0 w 378"/>
                  <a:gd name="T81" fmla="*/ 1 h 231"/>
                  <a:gd name="T82" fmla="*/ 0 w 378"/>
                  <a:gd name="T83" fmla="*/ 1 h 231"/>
                  <a:gd name="T84" fmla="*/ 0 w 378"/>
                  <a:gd name="T85" fmla="*/ 1 h 231"/>
                  <a:gd name="T86" fmla="*/ 0 w 378"/>
                  <a:gd name="T87" fmla="*/ 1 h 231"/>
                  <a:gd name="T88" fmla="*/ 0 w 378"/>
                  <a:gd name="T89" fmla="*/ 1 h 231"/>
                  <a:gd name="T90" fmla="*/ 0 w 378"/>
                  <a:gd name="T91" fmla="*/ 1 h 231"/>
                  <a:gd name="T92" fmla="*/ 0 w 378"/>
                  <a:gd name="T93" fmla="*/ 1 h 231"/>
                  <a:gd name="T94" fmla="*/ 0 w 378"/>
                  <a:gd name="T95" fmla="*/ 1 h 2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8" h="231">
                    <a:moveTo>
                      <a:pt x="246" y="125"/>
                    </a:moveTo>
                    <a:lnTo>
                      <a:pt x="232" y="103"/>
                    </a:lnTo>
                    <a:lnTo>
                      <a:pt x="230" y="101"/>
                    </a:lnTo>
                    <a:lnTo>
                      <a:pt x="221" y="105"/>
                    </a:lnTo>
                    <a:lnTo>
                      <a:pt x="234" y="128"/>
                    </a:lnTo>
                    <a:lnTo>
                      <a:pt x="207" y="134"/>
                    </a:lnTo>
                    <a:lnTo>
                      <a:pt x="192" y="138"/>
                    </a:lnTo>
                    <a:lnTo>
                      <a:pt x="186" y="152"/>
                    </a:lnTo>
                    <a:lnTo>
                      <a:pt x="172" y="167"/>
                    </a:lnTo>
                    <a:lnTo>
                      <a:pt x="130" y="200"/>
                    </a:lnTo>
                    <a:lnTo>
                      <a:pt x="54" y="231"/>
                    </a:lnTo>
                    <a:lnTo>
                      <a:pt x="38" y="225"/>
                    </a:lnTo>
                    <a:lnTo>
                      <a:pt x="13" y="216"/>
                    </a:lnTo>
                    <a:lnTo>
                      <a:pt x="2" y="210"/>
                    </a:lnTo>
                    <a:lnTo>
                      <a:pt x="6" y="208"/>
                    </a:lnTo>
                    <a:lnTo>
                      <a:pt x="0" y="206"/>
                    </a:lnTo>
                    <a:lnTo>
                      <a:pt x="17" y="194"/>
                    </a:lnTo>
                    <a:lnTo>
                      <a:pt x="25" y="188"/>
                    </a:lnTo>
                    <a:lnTo>
                      <a:pt x="35" y="181"/>
                    </a:lnTo>
                    <a:lnTo>
                      <a:pt x="37" y="185"/>
                    </a:lnTo>
                    <a:lnTo>
                      <a:pt x="50" y="169"/>
                    </a:lnTo>
                    <a:lnTo>
                      <a:pt x="64" y="163"/>
                    </a:lnTo>
                    <a:lnTo>
                      <a:pt x="83" y="154"/>
                    </a:lnTo>
                    <a:lnTo>
                      <a:pt x="124" y="130"/>
                    </a:lnTo>
                    <a:lnTo>
                      <a:pt x="141" y="128"/>
                    </a:lnTo>
                    <a:lnTo>
                      <a:pt x="199" y="99"/>
                    </a:lnTo>
                    <a:lnTo>
                      <a:pt x="228" y="88"/>
                    </a:lnTo>
                    <a:lnTo>
                      <a:pt x="263" y="66"/>
                    </a:lnTo>
                    <a:lnTo>
                      <a:pt x="254" y="66"/>
                    </a:lnTo>
                    <a:lnTo>
                      <a:pt x="281" y="47"/>
                    </a:lnTo>
                    <a:lnTo>
                      <a:pt x="343" y="4"/>
                    </a:lnTo>
                    <a:lnTo>
                      <a:pt x="356" y="0"/>
                    </a:lnTo>
                    <a:lnTo>
                      <a:pt x="343" y="8"/>
                    </a:lnTo>
                    <a:lnTo>
                      <a:pt x="341" y="26"/>
                    </a:lnTo>
                    <a:lnTo>
                      <a:pt x="372" y="16"/>
                    </a:lnTo>
                    <a:lnTo>
                      <a:pt x="366" y="24"/>
                    </a:lnTo>
                    <a:lnTo>
                      <a:pt x="370" y="26"/>
                    </a:lnTo>
                    <a:lnTo>
                      <a:pt x="368" y="28"/>
                    </a:lnTo>
                    <a:lnTo>
                      <a:pt x="378" y="26"/>
                    </a:lnTo>
                    <a:lnTo>
                      <a:pt x="360" y="45"/>
                    </a:lnTo>
                    <a:lnTo>
                      <a:pt x="320" y="70"/>
                    </a:lnTo>
                    <a:lnTo>
                      <a:pt x="281" y="97"/>
                    </a:lnTo>
                    <a:lnTo>
                      <a:pt x="259" y="103"/>
                    </a:lnTo>
                    <a:lnTo>
                      <a:pt x="259" y="111"/>
                    </a:lnTo>
                    <a:lnTo>
                      <a:pt x="246" y="109"/>
                    </a:lnTo>
                    <a:lnTo>
                      <a:pt x="259" y="117"/>
                    </a:lnTo>
                    <a:lnTo>
                      <a:pt x="259" y="126"/>
                    </a:lnTo>
                    <a:lnTo>
                      <a:pt x="246" y="1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02" name="Freeform 420"/>
              <p:cNvSpPr>
                <a:spLocks/>
              </p:cNvSpPr>
              <p:nvPr/>
            </p:nvSpPr>
            <p:spPr bwMode="auto">
              <a:xfrm>
                <a:off x="5205" y="3121"/>
                <a:ext cx="102" cy="139"/>
              </a:xfrm>
              <a:custGeom>
                <a:avLst/>
                <a:gdLst>
                  <a:gd name="T0" fmla="*/ 0 w 218"/>
                  <a:gd name="T1" fmla="*/ 1 h 271"/>
                  <a:gd name="T2" fmla="*/ 0 w 218"/>
                  <a:gd name="T3" fmla="*/ 1 h 271"/>
                  <a:gd name="T4" fmla="*/ 0 w 218"/>
                  <a:gd name="T5" fmla="*/ 1 h 271"/>
                  <a:gd name="T6" fmla="*/ 0 w 218"/>
                  <a:gd name="T7" fmla="*/ 1 h 271"/>
                  <a:gd name="T8" fmla="*/ 0 w 218"/>
                  <a:gd name="T9" fmla="*/ 1 h 271"/>
                  <a:gd name="T10" fmla="*/ 0 w 218"/>
                  <a:gd name="T11" fmla="*/ 1 h 271"/>
                  <a:gd name="T12" fmla="*/ 0 w 218"/>
                  <a:gd name="T13" fmla="*/ 1 h 271"/>
                  <a:gd name="T14" fmla="*/ 0 w 218"/>
                  <a:gd name="T15" fmla="*/ 1 h 271"/>
                  <a:gd name="T16" fmla="*/ 0 w 218"/>
                  <a:gd name="T17" fmla="*/ 1 h 271"/>
                  <a:gd name="T18" fmla="*/ 0 w 218"/>
                  <a:gd name="T19" fmla="*/ 1 h 271"/>
                  <a:gd name="T20" fmla="*/ 0 w 218"/>
                  <a:gd name="T21" fmla="*/ 1 h 271"/>
                  <a:gd name="T22" fmla="*/ 0 w 218"/>
                  <a:gd name="T23" fmla="*/ 1 h 271"/>
                  <a:gd name="T24" fmla="*/ 0 w 218"/>
                  <a:gd name="T25" fmla="*/ 1 h 271"/>
                  <a:gd name="T26" fmla="*/ 0 w 218"/>
                  <a:gd name="T27" fmla="*/ 1 h 271"/>
                  <a:gd name="T28" fmla="*/ 0 w 218"/>
                  <a:gd name="T29" fmla="*/ 1 h 271"/>
                  <a:gd name="T30" fmla="*/ 0 w 218"/>
                  <a:gd name="T31" fmla="*/ 1 h 271"/>
                  <a:gd name="T32" fmla="*/ 0 w 218"/>
                  <a:gd name="T33" fmla="*/ 1 h 271"/>
                  <a:gd name="T34" fmla="*/ 0 w 218"/>
                  <a:gd name="T35" fmla="*/ 1 h 271"/>
                  <a:gd name="T36" fmla="*/ 0 w 218"/>
                  <a:gd name="T37" fmla="*/ 1 h 271"/>
                  <a:gd name="T38" fmla="*/ 0 w 218"/>
                  <a:gd name="T39" fmla="*/ 1 h 271"/>
                  <a:gd name="T40" fmla="*/ 0 w 218"/>
                  <a:gd name="T41" fmla="*/ 1 h 271"/>
                  <a:gd name="T42" fmla="*/ 0 w 218"/>
                  <a:gd name="T43" fmla="*/ 1 h 271"/>
                  <a:gd name="T44" fmla="*/ 0 w 218"/>
                  <a:gd name="T45" fmla="*/ 1 h 271"/>
                  <a:gd name="T46" fmla="*/ 0 w 218"/>
                  <a:gd name="T47" fmla="*/ 0 h 271"/>
                  <a:gd name="T48" fmla="*/ 0 w 218"/>
                  <a:gd name="T49" fmla="*/ 1 h 271"/>
                  <a:gd name="T50" fmla="*/ 0 w 218"/>
                  <a:gd name="T51" fmla="*/ 1 h 271"/>
                  <a:gd name="T52" fmla="*/ 0 w 218"/>
                  <a:gd name="T53" fmla="*/ 1 h 271"/>
                  <a:gd name="T54" fmla="*/ 0 w 218"/>
                  <a:gd name="T55" fmla="*/ 1 h 271"/>
                  <a:gd name="T56" fmla="*/ 0 w 218"/>
                  <a:gd name="T57" fmla="*/ 1 h 271"/>
                  <a:gd name="T58" fmla="*/ 0 w 218"/>
                  <a:gd name="T59" fmla="*/ 1 h 271"/>
                  <a:gd name="T60" fmla="*/ 0 w 218"/>
                  <a:gd name="T61" fmla="*/ 1 h 271"/>
                  <a:gd name="T62" fmla="*/ 0 w 218"/>
                  <a:gd name="T63" fmla="*/ 1 h 271"/>
                  <a:gd name="T64" fmla="*/ 0 w 218"/>
                  <a:gd name="T65" fmla="*/ 1 h 271"/>
                  <a:gd name="T66" fmla="*/ 0 w 218"/>
                  <a:gd name="T67" fmla="*/ 1 h 271"/>
                  <a:gd name="T68" fmla="*/ 0 w 218"/>
                  <a:gd name="T69" fmla="*/ 1 h 271"/>
                  <a:gd name="T70" fmla="*/ 0 w 218"/>
                  <a:gd name="T71" fmla="*/ 1 h 271"/>
                  <a:gd name="T72" fmla="*/ 0 w 218"/>
                  <a:gd name="T73" fmla="*/ 1 h 2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8" h="271">
                    <a:moveTo>
                      <a:pt x="28" y="184"/>
                    </a:moveTo>
                    <a:lnTo>
                      <a:pt x="39" y="201"/>
                    </a:lnTo>
                    <a:lnTo>
                      <a:pt x="49" y="219"/>
                    </a:lnTo>
                    <a:lnTo>
                      <a:pt x="0" y="261"/>
                    </a:lnTo>
                    <a:lnTo>
                      <a:pt x="10" y="271"/>
                    </a:lnTo>
                    <a:lnTo>
                      <a:pt x="57" y="244"/>
                    </a:lnTo>
                    <a:lnTo>
                      <a:pt x="103" y="215"/>
                    </a:lnTo>
                    <a:lnTo>
                      <a:pt x="124" y="186"/>
                    </a:lnTo>
                    <a:lnTo>
                      <a:pt x="159" y="178"/>
                    </a:lnTo>
                    <a:lnTo>
                      <a:pt x="175" y="161"/>
                    </a:lnTo>
                    <a:lnTo>
                      <a:pt x="218" y="124"/>
                    </a:lnTo>
                    <a:lnTo>
                      <a:pt x="212" y="120"/>
                    </a:lnTo>
                    <a:lnTo>
                      <a:pt x="177" y="133"/>
                    </a:lnTo>
                    <a:lnTo>
                      <a:pt x="142" y="116"/>
                    </a:lnTo>
                    <a:lnTo>
                      <a:pt x="152" y="79"/>
                    </a:lnTo>
                    <a:lnTo>
                      <a:pt x="138" y="101"/>
                    </a:lnTo>
                    <a:lnTo>
                      <a:pt x="121" y="91"/>
                    </a:lnTo>
                    <a:lnTo>
                      <a:pt x="126" y="77"/>
                    </a:lnTo>
                    <a:lnTo>
                      <a:pt x="134" y="50"/>
                    </a:lnTo>
                    <a:lnTo>
                      <a:pt x="144" y="35"/>
                    </a:lnTo>
                    <a:lnTo>
                      <a:pt x="138" y="33"/>
                    </a:lnTo>
                    <a:lnTo>
                      <a:pt x="123" y="15"/>
                    </a:lnTo>
                    <a:lnTo>
                      <a:pt x="117" y="4"/>
                    </a:lnTo>
                    <a:lnTo>
                      <a:pt x="115" y="0"/>
                    </a:lnTo>
                    <a:lnTo>
                      <a:pt x="111" y="27"/>
                    </a:lnTo>
                    <a:lnTo>
                      <a:pt x="115" y="38"/>
                    </a:lnTo>
                    <a:lnTo>
                      <a:pt x="109" y="71"/>
                    </a:lnTo>
                    <a:lnTo>
                      <a:pt x="113" y="58"/>
                    </a:lnTo>
                    <a:lnTo>
                      <a:pt x="119" y="66"/>
                    </a:lnTo>
                    <a:lnTo>
                      <a:pt x="119" y="69"/>
                    </a:lnTo>
                    <a:lnTo>
                      <a:pt x="113" y="81"/>
                    </a:lnTo>
                    <a:lnTo>
                      <a:pt x="107" y="99"/>
                    </a:lnTo>
                    <a:lnTo>
                      <a:pt x="119" y="95"/>
                    </a:lnTo>
                    <a:lnTo>
                      <a:pt x="109" y="102"/>
                    </a:lnTo>
                    <a:lnTo>
                      <a:pt x="101" y="120"/>
                    </a:lnTo>
                    <a:lnTo>
                      <a:pt x="70" y="161"/>
                    </a:lnTo>
                    <a:lnTo>
                      <a:pt x="28" y="18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03" name="Freeform 421"/>
              <p:cNvSpPr>
                <a:spLocks/>
              </p:cNvSpPr>
              <p:nvPr/>
            </p:nvSpPr>
            <p:spPr bwMode="auto">
              <a:xfrm>
                <a:off x="5021" y="3360"/>
                <a:ext cx="11" cy="6"/>
              </a:xfrm>
              <a:custGeom>
                <a:avLst/>
                <a:gdLst>
                  <a:gd name="T0" fmla="*/ 1 w 21"/>
                  <a:gd name="T1" fmla="*/ 1 h 12"/>
                  <a:gd name="T2" fmla="*/ 1 w 21"/>
                  <a:gd name="T3" fmla="*/ 1 h 12"/>
                  <a:gd name="T4" fmla="*/ 1 w 21"/>
                  <a:gd name="T5" fmla="*/ 0 h 12"/>
                  <a:gd name="T6" fmla="*/ 0 w 21"/>
                  <a:gd name="T7" fmla="*/ 1 h 12"/>
                  <a:gd name="T8" fmla="*/ 1 w 21"/>
                  <a:gd name="T9" fmla="*/ 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21" y="6"/>
                    </a:moveTo>
                    <a:lnTo>
                      <a:pt x="21" y="2"/>
                    </a:lnTo>
                    <a:lnTo>
                      <a:pt x="11" y="0"/>
                    </a:lnTo>
                    <a:lnTo>
                      <a:pt x="0" y="12"/>
                    </a:lnTo>
                    <a:lnTo>
                      <a:pt x="21"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04" name="Freeform 422"/>
              <p:cNvSpPr>
                <a:spLocks/>
              </p:cNvSpPr>
              <p:nvPr/>
            </p:nvSpPr>
            <p:spPr bwMode="auto">
              <a:xfrm>
                <a:off x="3529" y="2857"/>
                <a:ext cx="8" cy="7"/>
              </a:xfrm>
              <a:custGeom>
                <a:avLst/>
                <a:gdLst>
                  <a:gd name="T0" fmla="*/ 0 w 18"/>
                  <a:gd name="T1" fmla="*/ 0 h 14"/>
                  <a:gd name="T2" fmla="*/ 0 w 18"/>
                  <a:gd name="T3" fmla="*/ 1 h 14"/>
                  <a:gd name="T4" fmla="*/ 0 w 18"/>
                  <a:gd name="T5" fmla="*/ 1 h 14"/>
                  <a:gd name="T6" fmla="*/ 0 w 18"/>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4">
                    <a:moveTo>
                      <a:pt x="6" y="0"/>
                    </a:moveTo>
                    <a:lnTo>
                      <a:pt x="0" y="14"/>
                    </a:lnTo>
                    <a:lnTo>
                      <a:pt x="18" y="12"/>
                    </a:lnTo>
                    <a:lnTo>
                      <a:pt x="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05" name="Freeform 423"/>
              <p:cNvSpPr>
                <a:spLocks/>
              </p:cNvSpPr>
              <p:nvPr/>
            </p:nvSpPr>
            <p:spPr bwMode="auto">
              <a:xfrm>
                <a:off x="5191" y="2631"/>
                <a:ext cx="19" cy="12"/>
              </a:xfrm>
              <a:custGeom>
                <a:avLst/>
                <a:gdLst>
                  <a:gd name="T0" fmla="*/ 1 w 37"/>
                  <a:gd name="T1" fmla="*/ 1 h 23"/>
                  <a:gd name="T2" fmla="*/ 1 w 37"/>
                  <a:gd name="T3" fmla="*/ 1 h 23"/>
                  <a:gd name="T4" fmla="*/ 1 w 37"/>
                  <a:gd name="T5" fmla="*/ 0 h 23"/>
                  <a:gd name="T6" fmla="*/ 0 w 37"/>
                  <a:gd name="T7" fmla="*/ 1 h 23"/>
                  <a:gd name="T8" fmla="*/ 1 w 37"/>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23">
                    <a:moveTo>
                      <a:pt x="37" y="23"/>
                    </a:moveTo>
                    <a:lnTo>
                      <a:pt x="37" y="21"/>
                    </a:lnTo>
                    <a:lnTo>
                      <a:pt x="4" y="0"/>
                    </a:lnTo>
                    <a:lnTo>
                      <a:pt x="0" y="12"/>
                    </a:lnTo>
                    <a:lnTo>
                      <a:pt x="37" y="2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06" name="Freeform 424"/>
              <p:cNvSpPr>
                <a:spLocks/>
              </p:cNvSpPr>
              <p:nvPr/>
            </p:nvSpPr>
            <p:spPr bwMode="auto">
              <a:xfrm>
                <a:off x="5148" y="2579"/>
                <a:ext cx="13" cy="16"/>
              </a:xfrm>
              <a:custGeom>
                <a:avLst/>
                <a:gdLst>
                  <a:gd name="T0" fmla="*/ 0 w 29"/>
                  <a:gd name="T1" fmla="*/ 0 h 27"/>
                  <a:gd name="T2" fmla="*/ 0 w 29"/>
                  <a:gd name="T3" fmla="*/ 1 h 27"/>
                  <a:gd name="T4" fmla="*/ 0 w 29"/>
                  <a:gd name="T5" fmla="*/ 1 h 27"/>
                  <a:gd name="T6" fmla="*/ 0 w 29"/>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27">
                    <a:moveTo>
                      <a:pt x="0" y="0"/>
                    </a:moveTo>
                    <a:lnTo>
                      <a:pt x="29" y="27"/>
                    </a:lnTo>
                    <a:lnTo>
                      <a:pt x="8" y="19"/>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07" name="Freeform 425"/>
              <p:cNvSpPr>
                <a:spLocks/>
              </p:cNvSpPr>
              <p:nvPr/>
            </p:nvSpPr>
            <p:spPr bwMode="auto">
              <a:xfrm>
                <a:off x="5216" y="2648"/>
                <a:ext cx="13" cy="14"/>
              </a:xfrm>
              <a:custGeom>
                <a:avLst/>
                <a:gdLst>
                  <a:gd name="T0" fmla="*/ 0 w 29"/>
                  <a:gd name="T1" fmla="*/ 1 h 25"/>
                  <a:gd name="T2" fmla="*/ 0 w 29"/>
                  <a:gd name="T3" fmla="*/ 1 h 25"/>
                  <a:gd name="T4" fmla="*/ 0 w 29"/>
                  <a:gd name="T5" fmla="*/ 0 h 25"/>
                  <a:gd name="T6" fmla="*/ 0 w 29"/>
                  <a:gd name="T7" fmla="*/ 1 h 25"/>
                  <a:gd name="T8" fmla="*/ 0 w 29"/>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29" y="25"/>
                    </a:moveTo>
                    <a:lnTo>
                      <a:pt x="4" y="8"/>
                    </a:lnTo>
                    <a:lnTo>
                      <a:pt x="0" y="0"/>
                    </a:lnTo>
                    <a:lnTo>
                      <a:pt x="29" y="19"/>
                    </a:lnTo>
                    <a:lnTo>
                      <a:pt x="29"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08" name="Freeform 426"/>
              <p:cNvSpPr>
                <a:spLocks/>
              </p:cNvSpPr>
              <p:nvPr/>
            </p:nvSpPr>
            <p:spPr bwMode="auto">
              <a:xfrm>
                <a:off x="5156" y="2606"/>
                <a:ext cx="10" cy="11"/>
              </a:xfrm>
              <a:custGeom>
                <a:avLst/>
                <a:gdLst>
                  <a:gd name="T0" fmla="*/ 1 w 17"/>
                  <a:gd name="T1" fmla="*/ 1 h 22"/>
                  <a:gd name="T2" fmla="*/ 1 w 17"/>
                  <a:gd name="T3" fmla="*/ 0 h 22"/>
                  <a:gd name="T4" fmla="*/ 0 w 17"/>
                  <a:gd name="T5" fmla="*/ 1 h 22"/>
                  <a:gd name="T6" fmla="*/ 1 w 17"/>
                  <a:gd name="T7" fmla="*/ 1 h 22"/>
                  <a:gd name="T8" fmla="*/ 1 w 17"/>
                  <a:gd name="T9" fmla="*/ 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2">
                    <a:moveTo>
                      <a:pt x="17" y="22"/>
                    </a:moveTo>
                    <a:lnTo>
                      <a:pt x="9" y="0"/>
                    </a:lnTo>
                    <a:lnTo>
                      <a:pt x="0" y="8"/>
                    </a:lnTo>
                    <a:lnTo>
                      <a:pt x="5" y="10"/>
                    </a:lnTo>
                    <a:lnTo>
                      <a:pt x="17" y="2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09" name="Freeform 427"/>
              <p:cNvSpPr>
                <a:spLocks/>
              </p:cNvSpPr>
              <p:nvPr/>
            </p:nvSpPr>
            <p:spPr bwMode="auto">
              <a:xfrm>
                <a:off x="5210" y="2612"/>
                <a:ext cx="7" cy="26"/>
              </a:xfrm>
              <a:custGeom>
                <a:avLst/>
                <a:gdLst>
                  <a:gd name="T0" fmla="*/ 0 w 16"/>
                  <a:gd name="T1" fmla="*/ 0 h 49"/>
                  <a:gd name="T2" fmla="*/ 0 w 16"/>
                  <a:gd name="T3" fmla="*/ 1 h 49"/>
                  <a:gd name="T4" fmla="*/ 0 w 16"/>
                  <a:gd name="T5" fmla="*/ 1 h 49"/>
                  <a:gd name="T6" fmla="*/ 0 w 1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49">
                    <a:moveTo>
                      <a:pt x="0" y="0"/>
                    </a:moveTo>
                    <a:lnTo>
                      <a:pt x="16" y="49"/>
                    </a:lnTo>
                    <a:lnTo>
                      <a:pt x="0" y="10"/>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10" name="Freeform 428"/>
              <p:cNvSpPr>
                <a:spLocks/>
              </p:cNvSpPr>
              <p:nvPr/>
            </p:nvSpPr>
            <p:spPr bwMode="auto">
              <a:xfrm>
                <a:off x="5178" y="2598"/>
                <a:ext cx="19" cy="19"/>
              </a:xfrm>
              <a:custGeom>
                <a:avLst/>
                <a:gdLst>
                  <a:gd name="T0" fmla="*/ 0 w 41"/>
                  <a:gd name="T1" fmla="*/ 1 h 37"/>
                  <a:gd name="T2" fmla="*/ 0 w 41"/>
                  <a:gd name="T3" fmla="*/ 1 h 37"/>
                  <a:gd name="T4" fmla="*/ 0 w 41"/>
                  <a:gd name="T5" fmla="*/ 1 h 37"/>
                  <a:gd name="T6" fmla="*/ 0 w 41"/>
                  <a:gd name="T7" fmla="*/ 0 h 37"/>
                  <a:gd name="T8" fmla="*/ 0 w 41"/>
                  <a:gd name="T9" fmla="*/ 1 h 37"/>
                  <a:gd name="T10" fmla="*/ 0 w 41"/>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37">
                    <a:moveTo>
                      <a:pt x="37" y="37"/>
                    </a:moveTo>
                    <a:lnTo>
                      <a:pt x="41" y="37"/>
                    </a:lnTo>
                    <a:lnTo>
                      <a:pt x="20" y="19"/>
                    </a:lnTo>
                    <a:lnTo>
                      <a:pt x="0" y="0"/>
                    </a:lnTo>
                    <a:lnTo>
                      <a:pt x="20" y="17"/>
                    </a:lnTo>
                    <a:lnTo>
                      <a:pt x="37" y="3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11" name="Freeform 429"/>
              <p:cNvSpPr>
                <a:spLocks/>
              </p:cNvSpPr>
              <p:nvPr/>
            </p:nvSpPr>
            <p:spPr bwMode="auto">
              <a:xfrm>
                <a:off x="5285" y="2739"/>
                <a:ext cx="8" cy="1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9">
                    <a:moveTo>
                      <a:pt x="16" y="29"/>
                    </a:moveTo>
                    <a:lnTo>
                      <a:pt x="18" y="10"/>
                    </a:lnTo>
                    <a:lnTo>
                      <a:pt x="14" y="12"/>
                    </a:lnTo>
                    <a:lnTo>
                      <a:pt x="6" y="0"/>
                    </a:lnTo>
                    <a:lnTo>
                      <a:pt x="0" y="29"/>
                    </a:lnTo>
                    <a:lnTo>
                      <a:pt x="16" y="2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12" name="Freeform 430"/>
              <p:cNvSpPr>
                <a:spLocks/>
              </p:cNvSpPr>
              <p:nvPr/>
            </p:nvSpPr>
            <p:spPr bwMode="auto">
              <a:xfrm>
                <a:off x="1860" y="3445"/>
                <a:ext cx="22" cy="17"/>
              </a:xfrm>
              <a:custGeom>
                <a:avLst/>
                <a:gdLst>
                  <a:gd name="T0" fmla="*/ 0 w 49"/>
                  <a:gd name="T1" fmla="*/ 0 h 37"/>
                  <a:gd name="T2" fmla="*/ 0 w 49"/>
                  <a:gd name="T3" fmla="*/ 0 h 37"/>
                  <a:gd name="T4" fmla="*/ 0 w 49"/>
                  <a:gd name="T5" fmla="*/ 0 h 37"/>
                  <a:gd name="T6" fmla="*/ 0 w 49"/>
                  <a:gd name="T7" fmla="*/ 0 h 37"/>
                  <a:gd name="T8" fmla="*/ 0 w 49"/>
                  <a:gd name="T9" fmla="*/ 0 h 37"/>
                  <a:gd name="T10" fmla="*/ 0 w 49"/>
                  <a:gd name="T11" fmla="*/ 0 h 37"/>
                  <a:gd name="T12" fmla="*/ 0 w 49"/>
                  <a:gd name="T13" fmla="*/ 0 h 37"/>
                  <a:gd name="T14" fmla="*/ 0 w 49"/>
                  <a:gd name="T15" fmla="*/ 0 h 37"/>
                  <a:gd name="T16" fmla="*/ 0 w 49"/>
                  <a:gd name="T17" fmla="*/ 0 h 37"/>
                  <a:gd name="T18" fmla="*/ 0 w 49"/>
                  <a:gd name="T19" fmla="*/ 0 h 37"/>
                  <a:gd name="T20" fmla="*/ 0 w 49"/>
                  <a:gd name="T21" fmla="*/ 0 h 37"/>
                  <a:gd name="T22" fmla="*/ 0 w 49"/>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37">
                    <a:moveTo>
                      <a:pt x="49" y="15"/>
                    </a:moveTo>
                    <a:lnTo>
                      <a:pt x="39" y="8"/>
                    </a:lnTo>
                    <a:lnTo>
                      <a:pt x="29" y="8"/>
                    </a:lnTo>
                    <a:lnTo>
                      <a:pt x="24" y="6"/>
                    </a:lnTo>
                    <a:lnTo>
                      <a:pt x="10" y="0"/>
                    </a:lnTo>
                    <a:lnTo>
                      <a:pt x="10" y="11"/>
                    </a:lnTo>
                    <a:lnTo>
                      <a:pt x="0" y="25"/>
                    </a:lnTo>
                    <a:lnTo>
                      <a:pt x="10" y="37"/>
                    </a:lnTo>
                    <a:lnTo>
                      <a:pt x="16" y="29"/>
                    </a:lnTo>
                    <a:lnTo>
                      <a:pt x="22" y="27"/>
                    </a:lnTo>
                    <a:lnTo>
                      <a:pt x="22" y="23"/>
                    </a:lnTo>
                    <a:lnTo>
                      <a:pt x="49" y="1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13" name="Freeform 431"/>
              <p:cNvSpPr>
                <a:spLocks/>
              </p:cNvSpPr>
              <p:nvPr/>
            </p:nvSpPr>
            <p:spPr bwMode="auto">
              <a:xfrm>
                <a:off x="1844" y="3446"/>
                <a:ext cx="17" cy="13"/>
              </a:xfrm>
              <a:custGeom>
                <a:avLst/>
                <a:gdLst>
                  <a:gd name="T0" fmla="*/ 0 w 37"/>
                  <a:gd name="T1" fmla="*/ 1 h 25"/>
                  <a:gd name="T2" fmla="*/ 0 w 37"/>
                  <a:gd name="T3" fmla="*/ 1 h 25"/>
                  <a:gd name="T4" fmla="*/ 0 w 37"/>
                  <a:gd name="T5" fmla="*/ 0 h 25"/>
                  <a:gd name="T6" fmla="*/ 0 w 37"/>
                  <a:gd name="T7" fmla="*/ 1 h 25"/>
                  <a:gd name="T8" fmla="*/ 0 w 37"/>
                  <a:gd name="T9" fmla="*/ 1 h 25"/>
                  <a:gd name="T10" fmla="*/ 0 w 37"/>
                  <a:gd name="T11" fmla="*/ 1 h 25"/>
                  <a:gd name="T12" fmla="*/ 0 w 37"/>
                  <a:gd name="T13" fmla="*/ 1 h 25"/>
                  <a:gd name="T14" fmla="*/ 0 w 37"/>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5">
                    <a:moveTo>
                      <a:pt x="10" y="9"/>
                    </a:moveTo>
                    <a:lnTo>
                      <a:pt x="2" y="2"/>
                    </a:lnTo>
                    <a:lnTo>
                      <a:pt x="37" y="0"/>
                    </a:lnTo>
                    <a:lnTo>
                      <a:pt x="20" y="19"/>
                    </a:lnTo>
                    <a:lnTo>
                      <a:pt x="0" y="25"/>
                    </a:lnTo>
                    <a:lnTo>
                      <a:pt x="12" y="15"/>
                    </a:lnTo>
                    <a:lnTo>
                      <a:pt x="6" y="13"/>
                    </a:lnTo>
                    <a:lnTo>
                      <a:pt x="10" y="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14" name="Freeform 432"/>
              <p:cNvSpPr>
                <a:spLocks/>
              </p:cNvSpPr>
              <p:nvPr/>
            </p:nvSpPr>
            <p:spPr bwMode="auto">
              <a:xfrm>
                <a:off x="2852" y="2781"/>
                <a:ext cx="212" cy="231"/>
              </a:xfrm>
              <a:custGeom>
                <a:avLst/>
                <a:gdLst>
                  <a:gd name="T0" fmla="*/ 0 w 447"/>
                  <a:gd name="T1" fmla="*/ 1 h 453"/>
                  <a:gd name="T2" fmla="*/ 0 w 447"/>
                  <a:gd name="T3" fmla="*/ 1 h 453"/>
                  <a:gd name="T4" fmla="*/ 0 w 447"/>
                  <a:gd name="T5" fmla="*/ 1 h 453"/>
                  <a:gd name="T6" fmla="*/ 0 w 447"/>
                  <a:gd name="T7" fmla="*/ 1 h 453"/>
                  <a:gd name="T8" fmla="*/ 0 w 447"/>
                  <a:gd name="T9" fmla="*/ 1 h 453"/>
                  <a:gd name="T10" fmla="*/ 0 w 447"/>
                  <a:gd name="T11" fmla="*/ 1 h 453"/>
                  <a:gd name="T12" fmla="*/ 0 w 447"/>
                  <a:gd name="T13" fmla="*/ 1 h 453"/>
                  <a:gd name="T14" fmla="*/ 0 w 447"/>
                  <a:gd name="T15" fmla="*/ 1 h 453"/>
                  <a:gd name="T16" fmla="*/ 0 w 447"/>
                  <a:gd name="T17" fmla="*/ 1 h 453"/>
                  <a:gd name="T18" fmla="*/ 0 w 447"/>
                  <a:gd name="T19" fmla="*/ 1 h 453"/>
                  <a:gd name="T20" fmla="*/ 0 w 447"/>
                  <a:gd name="T21" fmla="*/ 1 h 453"/>
                  <a:gd name="T22" fmla="*/ 0 w 447"/>
                  <a:gd name="T23" fmla="*/ 1 h 453"/>
                  <a:gd name="T24" fmla="*/ 0 w 447"/>
                  <a:gd name="T25" fmla="*/ 1 h 453"/>
                  <a:gd name="T26" fmla="*/ 0 w 447"/>
                  <a:gd name="T27" fmla="*/ 1 h 453"/>
                  <a:gd name="T28" fmla="*/ 0 w 447"/>
                  <a:gd name="T29" fmla="*/ 1 h 453"/>
                  <a:gd name="T30" fmla="*/ 0 w 447"/>
                  <a:gd name="T31" fmla="*/ 1 h 453"/>
                  <a:gd name="T32" fmla="*/ 0 w 447"/>
                  <a:gd name="T33" fmla="*/ 1 h 453"/>
                  <a:gd name="T34" fmla="*/ 0 w 447"/>
                  <a:gd name="T35" fmla="*/ 1 h 453"/>
                  <a:gd name="T36" fmla="*/ 0 w 447"/>
                  <a:gd name="T37" fmla="*/ 1 h 453"/>
                  <a:gd name="T38" fmla="*/ 0 w 447"/>
                  <a:gd name="T39" fmla="*/ 1 h 453"/>
                  <a:gd name="T40" fmla="*/ 0 w 447"/>
                  <a:gd name="T41" fmla="*/ 1 h 453"/>
                  <a:gd name="T42" fmla="*/ 0 w 447"/>
                  <a:gd name="T43" fmla="*/ 1 h 453"/>
                  <a:gd name="T44" fmla="*/ 0 w 447"/>
                  <a:gd name="T45" fmla="*/ 1 h 453"/>
                  <a:gd name="T46" fmla="*/ 0 w 447"/>
                  <a:gd name="T47" fmla="*/ 1 h 453"/>
                  <a:gd name="T48" fmla="*/ 0 w 447"/>
                  <a:gd name="T49" fmla="*/ 0 h 453"/>
                  <a:gd name="T50" fmla="*/ 0 w 447"/>
                  <a:gd name="T51" fmla="*/ 1 h 453"/>
                  <a:gd name="T52" fmla="*/ 0 w 447"/>
                  <a:gd name="T53" fmla="*/ 1 h 453"/>
                  <a:gd name="T54" fmla="*/ 0 w 447"/>
                  <a:gd name="T55" fmla="*/ 1 h 453"/>
                  <a:gd name="T56" fmla="*/ 0 w 447"/>
                  <a:gd name="T57" fmla="*/ 1 h 453"/>
                  <a:gd name="T58" fmla="*/ 0 w 447"/>
                  <a:gd name="T59" fmla="*/ 1 h 453"/>
                  <a:gd name="T60" fmla="*/ 0 w 447"/>
                  <a:gd name="T61" fmla="*/ 1 h 453"/>
                  <a:gd name="T62" fmla="*/ 0 w 447"/>
                  <a:gd name="T63" fmla="*/ 1 h 453"/>
                  <a:gd name="T64" fmla="*/ 0 w 447"/>
                  <a:gd name="T65" fmla="*/ 1 h 453"/>
                  <a:gd name="T66" fmla="*/ 0 w 447"/>
                  <a:gd name="T67" fmla="*/ 1 h 453"/>
                  <a:gd name="T68" fmla="*/ 0 w 447"/>
                  <a:gd name="T69" fmla="*/ 1 h 453"/>
                  <a:gd name="T70" fmla="*/ 0 w 447"/>
                  <a:gd name="T71" fmla="*/ 1 h 453"/>
                  <a:gd name="T72" fmla="*/ 0 w 447"/>
                  <a:gd name="T73" fmla="*/ 1 h 453"/>
                  <a:gd name="T74" fmla="*/ 0 w 447"/>
                  <a:gd name="T75" fmla="*/ 1 h 453"/>
                  <a:gd name="T76" fmla="*/ 0 w 447"/>
                  <a:gd name="T77" fmla="*/ 1 h 453"/>
                  <a:gd name="T78" fmla="*/ 0 w 447"/>
                  <a:gd name="T79" fmla="*/ 1 h 453"/>
                  <a:gd name="T80" fmla="*/ 0 w 447"/>
                  <a:gd name="T81" fmla="*/ 1 h 453"/>
                  <a:gd name="T82" fmla="*/ 0 w 447"/>
                  <a:gd name="T83" fmla="*/ 1 h 453"/>
                  <a:gd name="T84" fmla="*/ 0 w 447"/>
                  <a:gd name="T85" fmla="*/ 1 h 453"/>
                  <a:gd name="T86" fmla="*/ 0 w 447"/>
                  <a:gd name="T87" fmla="*/ 1 h 453"/>
                  <a:gd name="T88" fmla="*/ 0 w 447"/>
                  <a:gd name="T89" fmla="*/ 1 h 453"/>
                  <a:gd name="T90" fmla="*/ 0 w 447"/>
                  <a:gd name="T91" fmla="*/ 1 h 453"/>
                  <a:gd name="T92" fmla="*/ 0 w 447"/>
                  <a:gd name="T93" fmla="*/ 1 h 4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7" h="453">
                    <a:moveTo>
                      <a:pt x="265" y="296"/>
                    </a:moveTo>
                    <a:lnTo>
                      <a:pt x="265" y="244"/>
                    </a:lnTo>
                    <a:lnTo>
                      <a:pt x="267" y="192"/>
                    </a:lnTo>
                    <a:lnTo>
                      <a:pt x="300" y="192"/>
                    </a:lnTo>
                    <a:lnTo>
                      <a:pt x="302" y="157"/>
                    </a:lnTo>
                    <a:lnTo>
                      <a:pt x="304" y="122"/>
                    </a:lnTo>
                    <a:lnTo>
                      <a:pt x="304" y="87"/>
                    </a:lnTo>
                    <a:lnTo>
                      <a:pt x="306" y="52"/>
                    </a:lnTo>
                    <a:lnTo>
                      <a:pt x="345" y="46"/>
                    </a:lnTo>
                    <a:lnTo>
                      <a:pt x="383" y="42"/>
                    </a:lnTo>
                    <a:lnTo>
                      <a:pt x="395" y="56"/>
                    </a:lnTo>
                    <a:lnTo>
                      <a:pt x="422" y="40"/>
                    </a:lnTo>
                    <a:lnTo>
                      <a:pt x="447" y="31"/>
                    </a:lnTo>
                    <a:lnTo>
                      <a:pt x="411" y="21"/>
                    </a:lnTo>
                    <a:lnTo>
                      <a:pt x="387" y="25"/>
                    </a:lnTo>
                    <a:lnTo>
                      <a:pt x="339" y="31"/>
                    </a:lnTo>
                    <a:lnTo>
                      <a:pt x="288" y="36"/>
                    </a:lnTo>
                    <a:lnTo>
                      <a:pt x="257" y="31"/>
                    </a:lnTo>
                    <a:lnTo>
                      <a:pt x="224" y="23"/>
                    </a:lnTo>
                    <a:lnTo>
                      <a:pt x="221" y="15"/>
                    </a:lnTo>
                    <a:lnTo>
                      <a:pt x="182" y="15"/>
                    </a:lnTo>
                    <a:lnTo>
                      <a:pt x="143" y="13"/>
                    </a:lnTo>
                    <a:lnTo>
                      <a:pt x="104" y="13"/>
                    </a:lnTo>
                    <a:lnTo>
                      <a:pt x="66" y="11"/>
                    </a:lnTo>
                    <a:lnTo>
                      <a:pt x="40" y="0"/>
                    </a:lnTo>
                    <a:lnTo>
                      <a:pt x="0" y="11"/>
                    </a:lnTo>
                    <a:lnTo>
                      <a:pt x="0" y="33"/>
                    </a:lnTo>
                    <a:lnTo>
                      <a:pt x="21" y="79"/>
                    </a:lnTo>
                    <a:lnTo>
                      <a:pt x="44" y="124"/>
                    </a:lnTo>
                    <a:lnTo>
                      <a:pt x="66" y="170"/>
                    </a:lnTo>
                    <a:lnTo>
                      <a:pt x="87" y="217"/>
                    </a:lnTo>
                    <a:lnTo>
                      <a:pt x="91" y="236"/>
                    </a:lnTo>
                    <a:lnTo>
                      <a:pt x="85" y="234"/>
                    </a:lnTo>
                    <a:lnTo>
                      <a:pt x="91" y="273"/>
                    </a:lnTo>
                    <a:lnTo>
                      <a:pt x="97" y="312"/>
                    </a:lnTo>
                    <a:lnTo>
                      <a:pt x="100" y="351"/>
                    </a:lnTo>
                    <a:lnTo>
                      <a:pt x="106" y="389"/>
                    </a:lnTo>
                    <a:lnTo>
                      <a:pt x="126" y="417"/>
                    </a:lnTo>
                    <a:lnTo>
                      <a:pt x="143" y="442"/>
                    </a:lnTo>
                    <a:lnTo>
                      <a:pt x="162" y="420"/>
                    </a:lnTo>
                    <a:lnTo>
                      <a:pt x="174" y="446"/>
                    </a:lnTo>
                    <a:lnTo>
                      <a:pt x="223" y="453"/>
                    </a:lnTo>
                    <a:lnTo>
                      <a:pt x="252" y="438"/>
                    </a:lnTo>
                    <a:lnTo>
                      <a:pt x="256" y="403"/>
                    </a:lnTo>
                    <a:lnTo>
                      <a:pt x="257" y="368"/>
                    </a:lnTo>
                    <a:lnTo>
                      <a:pt x="261" y="331"/>
                    </a:lnTo>
                    <a:lnTo>
                      <a:pt x="265" y="29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15" name="Freeform 433"/>
              <p:cNvSpPr>
                <a:spLocks/>
              </p:cNvSpPr>
              <p:nvPr/>
            </p:nvSpPr>
            <p:spPr bwMode="auto">
              <a:xfrm>
                <a:off x="1569" y="2641"/>
                <a:ext cx="199" cy="254"/>
              </a:xfrm>
              <a:custGeom>
                <a:avLst/>
                <a:gdLst>
                  <a:gd name="T0" fmla="*/ 0 w 420"/>
                  <a:gd name="T1" fmla="*/ 1 h 497"/>
                  <a:gd name="T2" fmla="*/ 0 w 420"/>
                  <a:gd name="T3" fmla="*/ 1 h 497"/>
                  <a:gd name="T4" fmla="*/ 0 w 420"/>
                  <a:gd name="T5" fmla="*/ 1 h 497"/>
                  <a:gd name="T6" fmla="*/ 0 w 420"/>
                  <a:gd name="T7" fmla="*/ 1 h 497"/>
                  <a:gd name="T8" fmla="*/ 0 w 420"/>
                  <a:gd name="T9" fmla="*/ 1 h 497"/>
                  <a:gd name="T10" fmla="*/ 0 w 420"/>
                  <a:gd name="T11" fmla="*/ 1 h 497"/>
                  <a:gd name="T12" fmla="*/ 0 w 420"/>
                  <a:gd name="T13" fmla="*/ 1 h 497"/>
                  <a:gd name="T14" fmla="*/ 0 w 420"/>
                  <a:gd name="T15" fmla="*/ 1 h 497"/>
                  <a:gd name="T16" fmla="*/ 0 w 420"/>
                  <a:gd name="T17" fmla="*/ 1 h 497"/>
                  <a:gd name="T18" fmla="*/ 0 w 420"/>
                  <a:gd name="T19" fmla="*/ 1 h 497"/>
                  <a:gd name="T20" fmla="*/ 0 w 420"/>
                  <a:gd name="T21" fmla="*/ 1 h 497"/>
                  <a:gd name="T22" fmla="*/ 0 w 420"/>
                  <a:gd name="T23" fmla="*/ 1 h 497"/>
                  <a:gd name="T24" fmla="*/ 0 w 420"/>
                  <a:gd name="T25" fmla="*/ 1 h 497"/>
                  <a:gd name="T26" fmla="*/ 0 w 420"/>
                  <a:gd name="T27" fmla="*/ 1 h 497"/>
                  <a:gd name="T28" fmla="*/ 0 w 420"/>
                  <a:gd name="T29" fmla="*/ 1 h 497"/>
                  <a:gd name="T30" fmla="*/ 0 w 420"/>
                  <a:gd name="T31" fmla="*/ 1 h 497"/>
                  <a:gd name="T32" fmla="*/ 0 w 420"/>
                  <a:gd name="T33" fmla="*/ 1 h 497"/>
                  <a:gd name="T34" fmla="*/ 0 w 420"/>
                  <a:gd name="T35" fmla="*/ 1 h 497"/>
                  <a:gd name="T36" fmla="*/ 0 w 420"/>
                  <a:gd name="T37" fmla="*/ 1 h 497"/>
                  <a:gd name="T38" fmla="*/ 0 w 420"/>
                  <a:gd name="T39" fmla="*/ 1 h 497"/>
                  <a:gd name="T40" fmla="*/ 0 w 420"/>
                  <a:gd name="T41" fmla="*/ 1 h 497"/>
                  <a:gd name="T42" fmla="*/ 0 w 420"/>
                  <a:gd name="T43" fmla="*/ 1 h 497"/>
                  <a:gd name="T44" fmla="*/ 0 w 420"/>
                  <a:gd name="T45" fmla="*/ 1 h 497"/>
                  <a:gd name="T46" fmla="*/ 0 w 420"/>
                  <a:gd name="T47" fmla="*/ 1 h 497"/>
                  <a:gd name="T48" fmla="*/ 0 w 420"/>
                  <a:gd name="T49" fmla="*/ 1 h 497"/>
                  <a:gd name="T50" fmla="*/ 0 w 420"/>
                  <a:gd name="T51" fmla="*/ 1 h 497"/>
                  <a:gd name="T52" fmla="*/ 0 w 420"/>
                  <a:gd name="T53" fmla="*/ 1 h 497"/>
                  <a:gd name="T54" fmla="*/ 0 w 420"/>
                  <a:gd name="T55" fmla="*/ 1 h 497"/>
                  <a:gd name="T56" fmla="*/ 0 w 420"/>
                  <a:gd name="T57" fmla="*/ 1 h 497"/>
                  <a:gd name="T58" fmla="*/ 0 w 420"/>
                  <a:gd name="T59" fmla="*/ 1 h 497"/>
                  <a:gd name="T60" fmla="*/ 0 w 420"/>
                  <a:gd name="T61" fmla="*/ 1 h 497"/>
                  <a:gd name="T62" fmla="*/ 0 w 420"/>
                  <a:gd name="T63" fmla="*/ 0 h 497"/>
                  <a:gd name="T64" fmla="*/ 0 w 420"/>
                  <a:gd name="T65" fmla="*/ 1 h 497"/>
                  <a:gd name="T66" fmla="*/ 0 w 420"/>
                  <a:gd name="T67" fmla="*/ 1 h 497"/>
                  <a:gd name="T68" fmla="*/ 0 w 420"/>
                  <a:gd name="T69" fmla="*/ 1 h 497"/>
                  <a:gd name="T70" fmla="*/ 0 w 420"/>
                  <a:gd name="T71" fmla="*/ 1 h 497"/>
                  <a:gd name="T72" fmla="*/ 0 w 420"/>
                  <a:gd name="T73" fmla="*/ 1 h 497"/>
                  <a:gd name="T74" fmla="*/ 0 w 420"/>
                  <a:gd name="T75" fmla="*/ 1 h 497"/>
                  <a:gd name="T76" fmla="*/ 0 w 420"/>
                  <a:gd name="T77" fmla="*/ 1 h 497"/>
                  <a:gd name="T78" fmla="*/ 0 w 420"/>
                  <a:gd name="T79" fmla="*/ 1 h 497"/>
                  <a:gd name="T80" fmla="*/ 0 w 420"/>
                  <a:gd name="T81" fmla="*/ 1 h 497"/>
                  <a:gd name="T82" fmla="*/ 0 w 420"/>
                  <a:gd name="T83" fmla="*/ 1 h 497"/>
                  <a:gd name="T84" fmla="*/ 0 w 420"/>
                  <a:gd name="T85" fmla="*/ 1 h 497"/>
                  <a:gd name="T86" fmla="*/ 0 w 420"/>
                  <a:gd name="T87" fmla="*/ 1 h 497"/>
                  <a:gd name="T88" fmla="*/ 0 w 420"/>
                  <a:gd name="T89" fmla="*/ 1 h 497"/>
                  <a:gd name="T90" fmla="*/ 0 w 420"/>
                  <a:gd name="T91" fmla="*/ 1 h 497"/>
                  <a:gd name="T92" fmla="*/ 0 w 420"/>
                  <a:gd name="T93" fmla="*/ 1 h 497"/>
                  <a:gd name="T94" fmla="*/ 0 w 420"/>
                  <a:gd name="T95" fmla="*/ 1 h 497"/>
                  <a:gd name="T96" fmla="*/ 0 w 420"/>
                  <a:gd name="T97" fmla="*/ 1 h 497"/>
                  <a:gd name="T98" fmla="*/ 0 w 420"/>
                  <a:gd name="T99" fmla="*/ 1 h 497"/>
                  <a:gd name="T100" fmla="*/ 0 w 420"/>
                  <a:gd name="T101" fmla="*/ 1 h 497"/>
                  <a:gd name="T102" fmla="*/ 0 w 420"/>
                  <a:gd name="T103" fmla="*/ 1 h 497"/>
                  <a:gd name="T104" fmla="*/ 0 w 420"/>
                  <a:gd name="T105" fmla="*/ 1 h 497"/>
                  <a:gd name="T106" fmla="*/ 0 w 420"/>
                  <a:gd name="T107" fmla="*/ 1 h 497"/>
                  <a:gd name="T108" fmla="*/ 0 w 420"/>
                  <a:gd name="T109" fmla="*/ 1 h 497"/>
                  <a:gd name="T110" fmla="*/ 0 w 420"/>
                  <a:gd name="T111" fmla="*/ 1 h 497"/>
                  <a:gd name="T112" fmla="*/ 0 w 420"/>
                  <a:gd name="T113" fmla="*/ 1 h 497"/>
                  <a:gd name="T114" fmla="*/ 0 w 420"/>
                  <a:gd name="T115" fmla="*/ 1 h 497"/>
                  <a:gd name="T116" fmla="*/ 0 w 420"/>
                  <a:gd name="T117" fmla="*/ 1 h 4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0" h="497">
                    <a:moveTo>
                      <a:pt x="283" y="392"/>
                    </a:moveTo>
                    <a:lnTo>
                      <a:pt x="275" y="433"/>
                    </a:lnTo>
                    <a:lnTo>
                      <a:pt x="267" y="473"/>
                    </a:lnTo>
                    <a:lnTo>
                      <a:pt x="260" y="466"/>
                    </a:lnTo>
                    <a:lnTo>
                      <a:pt x="221" y="471"/>
                    </a:lnTo>
                    <a:lnTo>
                      <a:pt x="211" y="493"/>
                    </a:lnTo>
                    <a:lnTo>
                      <a:pt x="194" y="469"/>
                    </a:lnTo>
                    <a:lnTo>
                      <a:pt x="153" y="462"/>
                    </a:lnTo>
                    <a:lnTo>
                      <a:pt x="147" y="458"/>
                    </a:lnTo>
                    <a:lnTo>
                      <a:pt x="120" y="497"/>
                    </a:lnTo>
                    <a:lnTo>
                      <a:pt x="97" y="493"/>
                    </a:lnTo>
                    <a:lnTo>
                      <a:pt x="81" y="458"/>
                    </a:lnTo>
                    <a:lnTo>
                      <a:pt x="68" y="425"/>
                    </a:lnTo>
                    <a:lnTo>
                      <a:pt x="60" y="392"/>
                    </a:lnTo>
                    <a:lnTo>
                      <a:pt x="60" y="363"/>
                    </a:lnTo>
                    <a:lnTo>
                      <a:pt x="42" y="338"/>
                    </a:lnTo>
                    <a:lnTo>
                      <a:pt x="31" y="312"/>
                    </a:lnTo>
                    <a:lnTo>
                      <a:pt x="23" y="295"/>
                    </a:lnTo>
                    <a:lnTo>
                      <a:pt x="23" y="279"/>
                    </a:lnTo>
                    <a:lnTo>
                      <a:pt x="37" y="247"/>
                    </a:lnTo>
                    <a:lnTo>
                      <a:pt x="27" y="243"/>
                    </a:lnTo>
                    <a:lnTo>
                      <a:pt x="21" y="212"/>
                    </a:lnTo>
                    <a:lnTo>
                      <a:pt x="23" y="181"/>
                    </a:lnTo>
                    <a:lnTo>
                      <a:pt x="29" y="159"/>
                    </a:lnTo>
                    <a:lnTo>
                      <a:pt x="29" y="113"/>
                    </a:lnTo>
                    <a:lnTo>
                      <a:pt x="35" y="103"/>
                    </a:lnTo>
                    <a:lnTo>
                      <a:pt x="17" y="74"/>
                    </a:lnTo>
                    <a:lnTo>
                      <a:pt x="0" y="45"/>
                    </a:lnTo>
                    <a:lnTo>
                      <a:pt x="44" y="47"/>
                    </a:lnTo>
                    <a:lnTo>
                      <a:pt x="60" y="35"/>
                    </a:lnTo>
                    <a:lnTo>
                      <a:pt x="87" y="18"/>
                    </a:lnTo>
                    <a:lnTo>
                      <a:pt x="114" y="0"/>
                    </a:lnTo>
                    <a:lnTo>
                      <a:pt x="141" y="2"/>
                    </a:lnTo>
                    <a:lnTo>
                      <a:pt x="143" y="35"/>
                    </a:lnTo>
                    <a:lnTo>
                      <a:pt x="147" y="66"/>
                    </a:lnTo>
                    <a:lnTo>
                      <a:pt x="172" y="93"/>
                    </a:lnTo>
                    <a:lnTo>
                      <a:pt x="198" y="103"/>
                    </a:lnTo>
                    <a:lnTo>
                      <a:pt x="227" y="117"/>
                    </a:lnTo>
                    <a:lnTo>
                      <a:pt x="263" y="142"/>
                    </a:lnTo>
                    <a:lnTo>
                      <a:pt x="302" y="150"/>
                    </a:lnTo>
                    <a:lnTo>
                      <a:pt x="312" y="165"/>
                    </a:lnTo>
                    <a:lnTo>
                      <a:pt x="316" y="202"/>
                    </a:lnTo>
                    <a:lnTo>
                      <a:pt x="310" y="202"/>
                    </a:lnTo>
                    <a:lnTo>
                      <a:pt x="324" y="217"/>
                    </a:lnTo>
                    <a:lnTo>
                      <a:pt x="327" y="247"/>
                    </a:lnTo>
                    <a:lnTo>
                      <a:pt x="358" y="250"/>
                    </a:lnTo>
                    <a:lnTo>
                      <a:pt x="389" y="254"/>
                    </a:lnTo>
                    <a:lnTo>
                      <a:pt x="393" y="287"/>
                    </a:lnTo>
                    <a:lnTo>
                      <a:pt x="415" y="307"/>
                    </a:lnTo>
                    <a:lnTo>
                      <a:pt x="420" y="322"/>
                    </a:lnTo>
                    <a:lnTo>
                      <a:pt x="413" y="351"/>
                    </a:lnTo>
                    <a:lnTo>
                      <a:pt x="407" y="378"/>
                    </a:lnTo>
                    <a:lnTo>
                      <a:pt x="411" y="392"/>
                    </a:lnTo>
                    <a:lnTo>
                      <a:pt x="407" y="396"/>
                    </a:lnTo>
                    <a:lnTo>
                      <a:pt x="407" y="390"/>
                    </a:lnTo>
                    <a:lnTo>
                      <a:pt x="372" y="365"/>
                    </a:lnTo>
                    <a:lnTo>
                      <a:pt x="329" y="371"/>
                    </a:lnTo>
                    <a:lnTo>
                      <a:pt x="287" y="376"/>
                    </a:lnTo>
                    <a:lnTo>
                      <a:pt x="283" y="39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16" name="Freeform 434"/>
              <p:cNvSpPr>
                <a:spLocks/>
              </p:cNvSpPr>
              <p:nvPr/>
            </p:nvSpPr>
            <p:spPr bwMode="auto">
              <a:xfrm>
                <a:off x="2978" y="2797"/>
                <a:ext cx="145" cy="174"/>
              </a:xfrm>
              <a:custGeom>
                <a:avLst/>
                <a:gdLst>
                  <a:gd name="T0" fmla="*/ 0 w 308"/>
                  <a:gd name="T1" fmla="*/ 1 h 343"/>
                  <a:gd name="T2" fmla="*/ 0 w 308"/>
                  <a:gd name="T3" fmla="*/ 1 h 343"/>
                  <a:gd name="T4" fmla="*/ 0 w 308"/>
                  <a:gd name="T5" fmla="*/ 1 h 343"/>
                  <a:gd name="T6" fmla="*/ 0 w 308"/>
                  <a:gd name="T7" fmla="*/ 1 h 343"/>
                  <a:gd name="T8" fmla="*/ 0 w 308"/>
                  <a:gd name="T9" fmla="*/ 1 h 343"/>
                  <a:gd name="T10" fmla="*/ 0 w 308"/>
                  <a:gd name="T11" fmla="*/ 1 h 343"/>
                  <a:gd name="T12" fmla="*/ 0 w 308"/>
                  <a:gd name="T13" fmla="*/ 1 h 343"/>
                  <a:gd name="T14" fmla="*/ 0 w 308"/>
                  <a:gd name="T15" fmla="*/ 1 h 343"/>
                  <a:gd name="T16" fmla="*/ 0 w 308"/>
                  <a:gd name="T17" fmla="*/ 1 h 343"/>
                  <a:gd name="T18" fmla="*/ 0 w 308"/>
                  <a:gd name="T19" fmla="*/ 1 h 343"/>
                  <a:gd name="T20" fmla="*/ 0 w 308"/>
                  <a:gd name="T21" fmla="*/ 1 h 343"/>
                  <a:gd name="T22" fmla="*/ 0 w 308"/>
                  <a:gd name="T23" fmla="*/ 1 h 343"/>
                  <a:gd name="T24" fmla="*/ 0 w 308"/>
                  <a:gd name="T25" fmla="*/ 0 h 343"/>
                  <a:gd name="T26" fmla="*/ 0 w 308"/>
                  <a:gd name="T27" fmla="*/ 1 h 343"/>
                  <a:gd name="T28" fmla="*/ 0 w 308"/>
                  <a:gd name="T29" fmla="*/ 1 h 343"/>
                  <a:gd name="T30" fmla="*/ 0 w 308"/>
                  <a:gd name="T31" fmla="*/ 1 h 343"/>
                  <a:gd name="T32" fmla="*/ 0 w 308"/>
                  <a:gd name="T33" fmla="*/ 1 h 343"/>
                  <a:gd name="T34" fmla="*/ 0 w 308"/>
                  <a:gd name="T35" fmla="*/ 1 h 343"/>
                  <a:gd name="T36" fmla="*/ 0 w 308"/>
                  <a:gd name="T37" fmla="*/ 1 h 343"/>
                  <a:gd name="T38" fmla="*/ 0 w 308"/>
                  <a:gd name="T39" fmla="*/ 1 h 343"/>
                  <a:gd name="T40" fmla="*/ 0 w 308"/>
                  <a:gd name="T41" fmla="*/ 1 h 343"/>
                  <a:gd name="T42" fmla="*/ 0 w 308"/>
                  <a:gd name="T43" fmla="*/ 1 h 343"/>
                  <a:gd name="T44" fmla="*/ 0 w 308"/>
                  <a:gd name="T45" fmla="*/ 1 h 343"/>
                  <a:gd name="T46" fmla="*/ 0 w 308"/>
                  <a:gd name="T47" fmla="*/ 1 h 343"/>
                  <a:gd name="T48" fmla="*/ 0 w 308"/>
                  <a:gd name="T49" fmla="*/ 1 h 343"/>
                  <a:gd name="T50" fmla="*/ 0 w 308"/>
                  <a:gd name="T51" fmla="*/ 1 h 343"/>
                  <a:gd name="T52" fmla="*/ 0 w 308"/>
                  <a:gd name="T53" fmla="*/ 1 h 343"/>
                  <a:gd name="T54" fmla="*/ 0 w 308"/>
                  <a:gd name="T55" fmla="*/ 1 h 343"/>
                  <a:gd name="T56" fmla="*/ 0 w 308"/>
                  <a:gd name="T57" fmla="*/ 1 h 343"/>
                  <a:gd name="T58" fmla="*/ 0 w 308"/>
                  <a:gd name="T59" fmla="*/ 1 h 343"/>
                  <a:gd name="T60" fmla="*/ 0 w 308"/>
                  <a:gd name="T61" fmla="*/ 1 h 343"/>
                  <a:gd name="T62" fmla="*/ 0 w 308"/>
                  <a:gd name="T63" fmla="*/ 1 h 343"/>
                  <a:gd name="T64" fmla="*/ 0 w 308"/>
                  <a:gd name="T65" fmla="*/ 1 h 343"/>
                  <a:gd name="T66" fmla="*/ 0 w 308"/>
                  <a:gd name="T67" fmla="*/ 1 h 343"/>
                  <a:gd name="T68" fmla="*/ 0 w 308"/>
                  <a:gd name="T69" fmla="*/ 1 h 3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8" h="343">
                    <a:moveTo>
                      <a:pt x="0" y="265"/>
                    </a:moveTo>
                    <a:lnTo>
                      <a:pt x="0" y="213"/>
                    </a:lnTo>
                    <a:lnTo>
                      <a:pt x="2" y="161"/>
                    </a:lnTo>
                    <a:lnTo>
                      <a:pt x="35" y="161"/>
                    </a:lnTo>
                    <a:lnTo>
                      <a:pt x="37" y="126"/>
                    </a:lnTo>
                    <a:lnTo>
                      <a:pt x="39" y="91"/>
                    </a:lnTo>
                    <a:lnTo>
                      <a:pt x="39" y="56"/>
                    </a:lnTo>
                    <a:lnTo>
                      <a:pt x="41" y="21"/>
                    </a:lnTo>
                    <a:lnTo>
                      <a:pt x="80" y="15"/>
                    </a:lnTo>
                    <a:lnTo>
                      <a:pt x="118" y="11"/>
                    </a:lnTo>
                    <a:lnTo>
                      <a:pt x="130" y="25"/>
                    </a:lnTo>
                    <a:lnTo>
                      <a:pt x="157" y="9"/>
                    </a:lnTo>
                    <a:lnTo>
                      <a:pt x="182" y="0"/>
                    </a:lnTo>
                    <a:lnTo>
                      <a:pt x="202" y="38"/>
                    </a:lnTo>
                    <a:lnTo>
                      <a:pt x="221" y="75"/>
                    </a:lnTo>
                    <a:lnTo>
                      <a:pt x="244" y="93"/>
                    </a:lnTo>
                    <a:lnTo>
                      <a:pt x="250" y="102"/>
                    </a:lnTo>
                    <a:lnTo>
                      <a:pt x="260" y="112"/>
                    </a:lnTo>
                    <a:lnTo>
                      <a:pt x="272" y="145"/>
                    </a:lnTo>
                    <a:lnTo>
                      <a:pt x="301" y="159"/>
                    </a:lnTo>
                    <a:lnTo>
                      <a:pt x="308" y="164"/>
                    </a:lnTo>
                    <a:lnTo>
                      <a:pt x="306" y="166"/>
                    </a:lnTo>
                    <a:lnTo>
                      <a:pt x="262" y="196"/>
                    </a:lnTo>
                    <a:lnTo>
                      <a:pt x="229" y="225"/>
                    </a:lnTo>
                    <a:lnTo>
                      <a:pt x="211" y="259"/>
                    </a:lnTo>
                    <a:lnTo>
                      <a:pt x="192" y="271"/>
                    </a:lnTo>
                    <a:lnTo>
                      <a:pt x="173" y="302"/>
                    </a:lnTo>
                    <a:lnTo>
                      <a:pt x="124" y="296"/>
                    </a:lnTo>
                    <a:lnTo>
                      <a:pt x="97" y="287"/>
                    </a:lnTo>
                    <a:lnTo>
                      <a:pt x="80" y="312"/>
                    </a:lnTo>
                    <a:lnTo>
                      <a:pt x="62" y="337"/>
                    </a:lnTo>
                    <a:lnTo>
                      <a:pt x="27" y="343"/>
                    </a:lnTo>
                    <a:lnTo>
                      <a:pt x="16" y="339"/>
                    </a:lnTo>
                    <a:lnTo>
                      <a:pt x="22" y="302"/>
                    </a:lnTo>
                    <a:lnTo>
                      <a:pt x="0" y="26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17" name="Freeform 435"/>
              <p:cNvSpPr>
                <a:spLocks/>
              </p:cNvSpPr>
              <p:nvPr/>
            </p:nvSpPr>
            <p:spPr bwMode="auto">
              <a:xfrm>
                <a:off x="3350" y="2673"/>
                <a:ext cx="3" cy="9"/>
              </a:xfrm>
              <a:custGeom>
                <a:avLst/>
                <a:gdLst>
                  <a:gd name="T0" fmla="*/ 0 w 8"/>
                  <a:gd name="T1" fmla="*/ 0 h 20"/>
                  <a:gd name="T2" fmla="*/ 0 w 8"/>
                  <a:gd name="T3" fmla="*/ 0 h 20"/>
                  <a:gd name="T4" fmla="*/ 0 w 8"/>
                  <a:gd name="T5" fmla="*/ 0 h 20"/>
                  <a:gd name="T6" fmla="*/ 0 w 8"/>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8" y="20"/>
                    </a:moveTo>
                    <a:lnTo>
                      <a:pt x="8" y="16"/>
                    </a:lnTo>
                    <a:lnTo>
                      <a:pt x="0" y="0"/>
                    </a:lnTo>
                    <a:lnTo>
                      <a:pt x="8" y="2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18" name="Freeform 436"/>
              <p:cNvSpPr>
                <a:spLocks/>
              </p:cNvSpPr>
              <p:nvPr/>
            </p:nvSpPr>
            <p:spPr bwMode="auto">
              <a:xfrm>
                <a:off x="3080" y="3007"/>
                <a:ext cx="36" cy="39"/>
              </a:xfrm>
              <a:custGeom>
                <a:avLst/>
                <a:gdLst>
                  <a:gd name="T0" fmla="*/ 0 w 76"/>
                  <a:gd name="T1" fmla="*/ 1 h 75"/>
                  <a:gd name="T2" fmla="*/ 0 w 76"/>
                  <a:gd name="T3" fmla="*/ 1 h 75"/>
                  <a:gd name="T4" fmla="*/ 0 w 76"/>
                  <a:gd name="T5" fmla="*/ 1 h 75"/>
                  <a:gd name="T6" fmla="*/ 0 w 76"/>
                  <a:gd name="T7" fmla="*/ 1 h 75"/>
                  <a:gd name="T8" fmla="*/ 0 w 76"/>
                  <a:gd name="T9" fmla="*/ 1 h 75"/>
                  <a:gd name="T10" fmla="*/ 0 w 76"/>
                  <a:gd name="T11" fmla="*/ 1 h 75"/>
                  <a:gd name="T12" fmla="*/ 0 w 76"/>
                  <a:gd name="T13" fmla="*/ 0 h 75"/>
                  <a:gd name="T14" fmla="*/ 0 w 76"/>
                  <a:gd name="T15" fmla="*/ 1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5">
                    <a:moveTo>
                      <a:pt x="33" y="9"/>
                    </a:moveTo>
                    <a:lnTo>
                      <a:pt x="0" y="42"/>
                    </a:lnTo>
                    <a:lnTo>
                      <a:pt x="24" y="75"/>
                    </a:lnTo>
                    <a:lnTo>
                      <a:pt x="37" y="64"/>
                    </a:lnTo>
                    <a:lnTo>
                      <a:pt x="68" y="40"/>
                    </a:lnTo>
                    <a:lnTo>
                      <a:pt x="76" y="17"/>
                    </a:lnTo>
                    <a:lnTo>
                      <a:pt x="47" y="0"/>
                    </a:lnTo>
                    <a:lnTo>
                      <a:pt x="33" y="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19" name="Freeform 437"/>
              <p:cNvSpPr>
                <a:spLocks/>
              </p:cNvSpPr>
              <p:nvPr/>
            </p:nvSpPr>
            <p:spPr bwMode="auto">
              <a:xfrm>
                <a:off x="3341" y="2686"/>
                <a:ext cx="119" cy="262"/>
              </a:xfrm>
              <a:custGeom>
                <a:avLst/>
                <a:gdLst>
                  <a:gd name="T0" fmla="*/ 0 w 256"/>
                  <a:gd name="T1" fmla="*/ 1 h 512"/>
                  <a:gd name="T2" fmla="*/ 0 w 256"/>
                  <a:gd name="T3" fmla="*/ 1 h 512"/>
                  <a:gd name="T4" fmla="*/ 0 w 256"/>
                  <a:gd name="T5" fmla="*/ 1 h 512"/>
                  <a:gd name="T6" fmla="*/ 0 w 256"/>
                  <a:gd name="T7" fmla="*/ 1 h 512"/>
                  <a:gd name="T8" fmla="*/ 0 w 256"/>
                  <a:gd name="T9" fmla="*/ 1 h 512"/>
                  <a:gd name="T10" fmla="*/ 0 w 256"/>
                  <a:gd name="T11" fmla="*/ 1 h 512"/>
                  <a:gd name="T12" fmla="*/ 0 w 256"/>
                  <a:gd name="T13" fmla="*/ 1 h 512"/>
                  <a:gd name="T14" fmla="*/ 0 w 256"/>
                  <a:gd name="T15" fmla="*/ 1 h 512"/>
                  <a:gd name="T16" fmla="*/ 0 w 256"/>
                  <a:gd name="T17" fmla="*/ 1 h 512"/>
                  <a:gd name="T18" fmla="*/ 0 w 256"/>
                  <a:gd name="T19" fmla="*/ 1 h 512"/>
                  <a:gd name="T20" fmla="*/ 0 w 256"/>
                  <a:gd name="T21" fmla="*/ 1 h 512"/>
                  <a:gd name="T22" fmla="*/ 0 w 256"/>
                  <a:gd name="T23" fmla="*/ 1 h 512"/>
                  <a:gd name="T24" fmla="*/ 0 w 256"/>
                  <a:gd name="T25" fmla="*/ 1 h 512"/>
                  <a:gd name="T26" fmla="*/ 0 w 256"/>
                  <a:gd name="T27" fmla="*/ 1 h 512"/>
                  <a:gd name="T28" fmla="*/ 0 w 256"/>
                  <a:gd name="T29" fmla="*/ 1 h 512"/>
                  <a:gd name="T30" fmla="*/ 0 w 256"/>
                  <a:gd name="T31" fmla="*/ 1 h 512"/>
                  <a:gd name="T32" fmla="*/ 0 w 256"/>
                  <a:gd name="T33" fmla="*/ 1 h 512"/>
                  <a:gd name="T34" fmla="*/ 0 w 256"/>
                  <a:gd name="T35" fmla="*/ 1 h 512"/>
                  <a:gd name="T36" fmla="*/ 0 w 256"/>
                  <a:gd name="T37" fmla="*/ 1 h 512"/>
                  <a:gd name="T38" fmla="*/ 0 w 256"/>
                  <a:gd name="T39" fmla="*/ 1 h 512"/>
                  <a:gd name="T40" fmla="*/ 0 w 256"/>
                  <a:gd name="T41" fmla="*/ 1 h 512"/>
                  <a:gd name="T42" fmla="*/ 0 w 256"/>
                  <a:gd name="T43" fmla="*/ 1 h 512"/>
                  <a:gd name="T44" fmla="*/ 0 w 256"/>
                  <a:gd name="T45" fmla="*/ 1 h 512"/>
                  <a:gd name="T46" fmla="*/ 0 w 256"/>
                  <a:gd name="T47" fmla="*/ 1 h 512"/>
                  <a:gd name="T48" fmla="*/ 0 w 256"/>
                  <a:gd name="T49" fmla="*/ 1 h 512"/>
                  <a:gd name="T50" fmla="*/ 0 w 256"/>
                  <a:gd name="T51" fmla="*/ 1 h 512"/>
                  <a:gd name="T52" fmla="*/ 0 w 256"/>
                  <a:gd name="T53" fmla="*/ 1 h 512"/>
                  <a:gd name="T54" fmla="*/ 0 w 256"/>
                  <a:gd name="T55" fmla="*/ 1 h 512"/>
                  <a:gd name="T56" fmla="*/ 0 w 256"/>
                  <a:gd name="T57" fmla="*/ 1 h 512"/>
                  <a:gd name="T58" fmla="*/ 0 w 256"/>
                  <a:gd name="T59" fmla="*/ 0 h 512"/>
                  <a:gd name="T60" fmla="*/ 0 w 256"/>
                  <a:gd name="T61" fmla="*/ 0 h 512"/>
                  <a:gd name="T62" fmla="*/ 0 w 256"/>
                  <a:gd name="T63" fmla="*/ 1 h 512"/>
                  <a:gd name="T64" fmla="*/ 0 w 256"/>
                  <a:gd name="T65" fmla="*/ 1 h 512"/>
                  <a:gd name="T66" fmla="*/ 0 w 256"/>
                  <a:gd name="T67" fmla="*/ 1 h 512"/>
                  <a:gd name="T68" fmla="*/ 0 w 256"/>
                  <a:gd name="T69" fmla="*/ 1 h 512"/>
                  <a:gd name="T70" fmla="*/ 0 w 256"/>
                  <a:gd name="T71" fmla="*/ 1 h 512"/>
                  <a:gd name="T72" fmla="*/ 0 w 256"/>
                  <a:gd name="T73" fmla="*/ 1 h 512"/>
                  <a:gd name="T74" fmla="*/ 0 w 256"/>
                  <a:gd name="T75" fmla="*/ 1 h 512"/>
                  <a:gd name="T76" fmla="*/ 0 w 256"/>
                  <a:gd name="T77" fmla="*/ 1 h 512"/>
                  <a:gd name="T78" fmla="*/ 0 w 256"/>
                  <a:gd name="T79" fmla="*/ 1 h 512"/>
                  <a:gd name="T80" fmla="*/ 0 w 256"/>
                  <a:gd name="T81" fmla="*/ 1 h 512"/>
                  <a:gd name="T82" fmla="*/ 0 w 256"/>
                  <a:gd name="T83" fmla="*/ 1 h 512"/>
                  <a:gd name="T84" fmla="*/ 0 w 256"/>
                  <a:gd name="T85" fmla="*/ 1 h 512"/>
                  <a:gd name="T86" fmla="*/ 0 w 256"/>
                  <a:gd name="T87" fmla="*/ 1 h 512"/>
                  <a:gd name="T88" fmla="*/ 0 w 256"/>
                  <a:gd name="T89" fmla="*/ 1 h 512"/>
                  <a:gd name="T90" fmla="*/ 0 w 256"/>
                  <a:gd name="T91" fmla="*/ 1 h 5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6" h="512">
                    <a:moveTo>
                      <a:pt x="93" y="144"/>
                    </a:moveTo>
                    <a:lnTo>
                      <a:pt x="79" y="146"/>
                    </a:lnTo>
                    <a:lnTo>
                      <a:pt x="50" y="161"/>
                    </a:lnTo>
                    <a:lnTo>
                      <a:pt x="42" y="192"/>
                    </a:lnTo>
                    <a:lnTo>
                      <a:pt x="33" y="221"/>
                    </a:lnTo>
                    <a:lnTo>
                      <a:pt x="39" y="260"/>
                    </a:lnTo>
                    <a:lnTo>
                      <a:pt x="44" y="299"/>
                    </a:lnTo>
                    <a:lnTo>
                      <a:pt x="27" y="326"/>
                    </a:lnTo>
                    <a:lnTo>
                      <a:pt x="8" y="351"/>
                    </a:lnTo>
                    <a:lnTo>
                      <a:pt x="0" y="402"/>
                    </a:lnTo>
                    <a:lnTo>
                      <a:pt x="8" y="444"/>
                    </a:lnTo>
                    <a:lnTo>
                      <a:pt x="19" y="493"/>
                    </a:lnTo>
                    <a:lnTo>
                      <a:pt x="62" y="512"/>
                    </a:lnTo>
                    <a:lnTo>
                      <a:pt x="91" y="497"/>
                    </a:lnTo>
                    <a:lnTo>
                      <a:pt x="120" y="481"/>
                    </a:lnTo>
                    <a:lnTo>
                      <a:pt x="132" y="446"/>
                    </a:lnTo>
                    <a:lnTo>
                      <a:pt x="143" y="412"/>
                    </a:lnTo>
                    <a:lnTo>
                      <a:pt x="157" y="379"/>
                    </a:lnTo>
                    <a:lnTo>
                      <a:pt x="168" y="344"/>
                    </a:lnTo>
                    <a:lnTo>
                      <a:pt x="180" y="309"/>
                    </a:lnTo>
                    <a:lnTo>
                      <a:pt x="192" y="274"/>
                    </a:lnTo>
                    <a:lnTo>
                      <a:pt x="203" y="239"/>
                    </a:lnTo>
                    <a:lnTo>
                      <a:pt x="215" y="204"/>
                    </a:lnTo>
                    <a:lnTo>
                      <a:pt x="229" y="181"/>
                    </a:lnTo>
                    <a:lnTo>
                      <a:pt x="229" y="126"/>
                    </a:lnTo>
                    <a:lnTo>
                      <a:pt x="246" y="142"/>
                    </a:lnTo>
                    <a:lnTo>
                      <a:pt x="256" y="123"/>
                    </a:lnTo>
                    <a:lnTo>
                      <a:pt x="244" y="74"/>
                    </a:lnTo>
                    <a:lnTo>
                      <a:pt x="232" y="26"/>
                    </a:lnTo>
                    <a:lnTo>
                      <a:pt x="223" y="0"/>
                    </a:lnTo>
                    <a:lnTo>
                      <a:pt x="215" y="0"/>
                    </a:lnTo>
                    <a:lnTo>
                      <a:pt x="205" y="12"/>
                    </a:lnTo>
                    <a:lnTo>
                      <a:pt x="199" y="49"/>
                    </a:lnTo>
                    <a:lnTo>
                      <a:pt x="186" y="57"/>
                    </a:lnTo>
                    <a:lnTo>
                      <a:pt x="182" y="63"/>
                    </a:lnTo>
                    <a:lnTo>
                      <a:pt x="172" y="57"/>
                    </a:lnTo>
                    <a:lnTo>
                      <a:pt x="174" y="78"/>
                    </a:lnTo>
                    <a:lnTo>
                      <a:pt x="166" y="94"/>
                    </a:lnTo>
                    <a:lnTo>
                      <a:pt x="170" y="97"/>
                    </a:lnTo>
                    <a:lnTo>
                      <a:pt x="153" y="109"/>
                    </a:lnTo>
                    <a:lnTo>
                      <a:pt x="155" y="97"/>
                    </a:lnTo>
                    <a:lnTo>
                      <a:pt x="143" y="123"/>
                    </a:lnTo>
                    <a:lnTo>
                      <a:pt x="137" y="125"/>
                    </a:lnTo>
                    <a:lnTo>
                      <a:pt x="130" y="123"/>
                    </a:lnTo>
                    <a:lnTo>
                      <a:pt x="118" y="142"/>
                    </a:lnTo>
                    <a:lnTo>
                      <a:pt x="93" y="14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20" name="Freeform 438"/>
              <p:cNvSpPr>
                <a:spLocks/>
              </p:cNvSpPr>
              <p:nvPr/>
            </p:nvSpPr>
            <p:spPr bwMode="auto">
              <a:xfrm>
                <a:off x="3184" y="2634"/>
                <a:ext cx="47" cy="149"/>
              </a:xfrm>
              <a:custGeom>
                <a:avLst/>
                <a:gdLst>
                  <a:gd name="T0" fmla="*/ 0 w 103"/>
                  <a:gd name="T1" fmla="*/ 1 h 292"/>
                  <a:gd name="T2" fmla="*/ 0 w 103"/>
                  <a:gd name="T3" fmla="*/ 1 h 292"/>
                  <a:gd name="T4" fmla="*/ 0 w 103"/>
                  <a:gd name="T5" fmla="*/ 1 h 292"/>
                  <a:gd name="T6" fmla="*/ 0 w 103"/>
                  <a:gd name="T7" fmla="*/ 1 h 292"/>
                  <a:gd name="T8" fmla="*/ 0 w 103"/>
                  <a:gd name="T9" fmla="*/ 1 h 292"/>
                  <a:gd name="T10" fmla="*/ 0 w 103"/>
                  <a:gd name="T11" fmla="*/ 1 h 292"/>
                  <a:gd name="T12" fmla="*/ 0 w 103"/>
                  <a:gd name="T13" fmla="*/ 1 h 292"/>
                  <a:gd name="T14" fmla="*/ 0 w 103"/>
                  <a:gd name="T15" fmla="*/ 1 h 292"/>
                  <a:gd name="T16" fmla="*/ 0 w 103"/>
                  <a:gd name="T17" fmla="*/ 1 h 292"/>
                  <a:gd name="T18" fmla="*/ 0 w 103"/>
                  <a:gd name="T19" fmla="*/ 1 h 292"/>
                  <a:gd name="T20" fmla="*/ 0 w 103"/>
                  <a:gd name="T21" fmla="*/ 1 h 292"/>
                  <a:gd name="T22" fmla="*/ 0 w 103"/>
                  <a:gd name="T23" fmla="*/ 1 h 292"/>
                  <a:gd name="T24" fmla="*/ 0 w 103"/>
                  <a:gd name="T25" fmla="*/ 1 h 292"/>
                  <a:gd name="T26" fmla="*/ 0 w 103"/>
                  <a:gd name="T27" fmla="*/ 1 h 292"/>
                  <a:gd name="T28" fmla="*/ 0 w 103"/>
                  <a:gd name="T29" fmla="*/ 1 h 292"/>
                  <a:gd name="T30" fmla="*/ 0 w 103"/>
                  <a:gd name="T31" fmla="*/ 1 h 292"/>
                  <a:gd name="T32" fmla="*/ 0 w 103"/>
                  <a:gd name="T33" fmla="*/ 1 h 292"/>
                  <a:gd name="T34" fmla="*/ 0 w 103"/>
                  <a:gd name="T35" fmla="*/ 0 h 292"/>
                  <a:gd name="T36" fmla="*/ 0 w 103"/>
                  <a:gd name="T37" fmla="*/ 1 h 292"/>
                  <a:gd name="T38" fmla="*/ 0 w 103"/>
                  <a:gd name="T39" fmla="*/ 1 h 292"/>
                  <a:gd name="T40" fmla="*/ 0 w 103"/>
                  <a:gd name="T41" fmla="*/ 1 h 292"/>
                  <a:gd name="T42" fmla="*/ 0 w 103"/>
                  <a:gd name="T43" fmla="*/ 1 h 292"/>
                  <a:gd name="T44" fmla="*/ 0 w 103"/>
                  <a:gd name="T45" fmla="*/ 1 h 292"/>
                  <a:gd name="T46" fmla="*/ 0 w 103"/>
                  <a:gd name="T47" fmla="*/ 1 h 292"/>
                  <a:gd name="T48" fmla="*/ 0 w 103"/>
                  <a:gd name="T49" fmla="*/ 1 h 292"/>
                  <a:gd name="T50" fmla="*/ 0 w 103"/>
                  <a:gd name="T51" fmla="*/ 1 h 292"/>
                  <a:gd name="T52" fmla="*/ 0 w 103"/>
                  <a:gd name="T53" fmla="*/ 1 h 292"/>
                  <a:gd name="T54" fmla="*/ 0 w 103"/>
                  <a:gd name="T55" fmla="*/ 1 h 292"/>
                  <a:gd name="T56" fmla="*/ 0 w 103"/>
                  <a:gd name="T57" fmla="*/ 1 h 2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3" h="292">
                    <a:moveTo>
                      <a:pt x="60" y="205"/>
                    </a:moveTo>
                    <a:lnTo>
                      <a:pt x="49" y="244"/>
                    </a:lnTo>
                    <a:lnTo>
                      <a:pt x="64" y="269"/>
                    </a:lnTo>
                    <a:lnTo>
                      <a:pt x="80" y="292"/>
                    </a:lnTo>
                    <a:lnTo>
                      <a:pt x="76" y="271"/>
                    </a:lnTo>
                    <a:lnTo>
                      <a:pt x="93" y="254"/>
                    </a:lnTo>
                    <a:lnTo>
                      <a:pt x="99" y="227"/>
                    </a:lnTo>
                    <a:lnTo>
                      <a:pt x="103" y="199"/>
                    </a:lnTo>
                    <a:lnTo>
                      <a:pt x="84" y="176"/>
                    </a:lnTo>
                    <a:lnTo>
                      <a:pt x="64" y="155"/>
                    </a:lnTo>
                    <a:lnTo>
                      <a:pt x="59" y="116"/>
                    </a:lnTo>
                    <a:lnTo>
                      <a:pt x="64" y="89"/>
                    </a:lnTo>
                    <a:lnTo>
                      <a:pt x="76" y="81"/>
                    </a:lnTo>
                    <a:lnTo>
                      <a:pt x="78" y="81"/>
                    </a:lnTo>
                    <a:lnTo>
                      <a:pt x="68" y="52"/>
                    </a:lnTo>
                    <a:lnTo>
                      <a:pt x="59" y="11"/>
                    </a:lnTo>
                    <a:lnTo>
                      <a:pt x="45" y="4"/>
                    </a:lnTo>
                    <a:lnTo>
                      <a:pt x="12" y="0"/>
                    </a:lnTo>
                    <a:lnTo>
                      <a:pt x="14" y="7"/>
                    </a:lnTo>
                    <a:lnTo>
                      <a:pt x="33" y="38"/>
                    </a:lnTo>
                    <a:lnTo>
                      <a:pt x="26" y="52"/>
                    </a:lnTo>
                    <a:lnTo>
                      <a:pt x="26" y="81"/>
                    </a:lnTo>
                    <a:lnTo>
                      <a:pt x="24" y="110"/>
                    </a:lnTo>
                    <a:lnTo>
                      <a:pt x="18" y="120"/>
                    </a:lnTo>
                    <a:lnTo>
                      <a:pt x="0" y="157"/>
                    </a:lnTo>
                    <a:lnTo>
                      <a:pt x="16" y="174"/>
                    </a:lnTo>
                    <a:lnTo>
                      <a:pt x="26" y="190"/>
                    </a:lnTo>
                    <a:lnTo>
                      <a:pt x="47" y="192"/>
                    </a:lnTo>
                    <a:lnTo>
                      <a:pt x="60" y="20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21" name="Freeform 439"/>
              <p:cNvSpPr>
                <a:spLocks/>
              </p:cNvSpPr>
              <p:nvPr/>
            </p:nvSpPr>
            <p:spPr bwMode="auto">
              <a:xfrm>
                <a:off x="3143" y="2655"/>
                <a:ext cx="165" cy="318"/>
              </a:xfrm>
              <a:custGeom>
                <a:avLst/>
                <a:gdLst>
                  <a:gd name="T0" fmla="*/ 0 w 351"/>
                  <a:gd name="T1" fmla="*/ 1 h 623"/>
                  <a:gd name="T2" fmla="*/ 0 w 351"/>
                  <a:gd name="T3" fmla="*/ 1 h 623"/>
                  <a:gd name="T4" fmla="*/ 0 w 351"/>
                  <a:gd name="T5" fmla="*/ 1 h 623"/>
                  <a:gd name="T6" fmla="*/ 0 w 351"/>
                  <a:gd name="T7" fmla="*/ 1 h 623"/>
                  <a:gd name="T8" fmla="*/ 0 w 351"/>
                  <a:gd name="T9" fmla="*/ 1 h 623"/>
                  <a:gd name="T10" fmla="*/ 0 w 351"/>
                  <a:gd name="T11" fmla="*/ 1 h 623"/>
                  <a:gd name="T12" fmla="*/ 0 w 351"/>
                  <a:gd name="T13" fmla="*/ 1 h 623"/>
                  <a:gd name="T14" fmla="*/ 0 w 351"/>
                  <a:gd name="T15" fmla="*/ 0 h 623"/>
                  <a:gd name="T16" fmla="*/ 0 w 351"/>
                  <a:gd name="T17" fmla="*/ 1 h 623"/>
                  <a:gd name="T18" fmla="*/ 0 w 351"/>
                  <a:gd name="T19" fmla="*/ 1 h 623"/>
                  <a:gd name="T20" fmla="*/ 0 w 351"/>
                  <a:gd name="T21" fmla="*/ 1 h 623"/>
                  <a:gd name="T22" fmla="*/ 0 w 351"/>
                  <a:gd name="T23" fmla="*/ 1 h 623"/>
                  <a:gd name="T24" fmla="*/ 0 w 351"/>
                  <a:gd name="T25" fmla="*/ 1 h 623"/>
                  <a:gd name="T26" fmla="*/ 0 w 351"/>
                  <a:gd name="T27" fmla="*/ 1 h 623"/>
                  <a:gd name="T28" fmla="*/ 0 w 351"/>
                  <a:gd name="T29" fmla="*/ 1 h 623"/>
                  <a:gd name="T30" fmla="*/ 0 w 351"/>
                  <a:gd name="T31" fmla="*/ 1 h 623"/>
                  <a:gd name="T32" fmla="*/ 0 w 351"/>
                  <a:gd name="T33" fmla="*/ 1 h 623"/>
                  <a:gd name="T34" fmla="*/ 0 w 351"/>
                  <a:gd name="T35" fmla="*/ 1 h 623"/>
                  <a:gd name="T36" fmla="*/ 0 w 351"/>
                  <a:gd name="T37" fmla="*/ 1 h 623"/>
                  <a:gd name="T38" fmla="*/ 0 w 351"/>
                  <a:gd name="T39" fmla="*/ 1 h 623"/>
                  <a:gd name="T40" fmla="*/ 0 w 351"/>
                  <a:gd name="T41" fmla="*/ 1 h 623"/>
                  <a:gd name="T42" fmla="*/ 0 w 351"/>
                  <a:gd name="T43" fmla="*/ 1 h 623"/>
                  <a:gd name="T44" fmla="*/ 0 w 351"/>
                  <a:gd name="T45" fmla="*/ 1 h 623"/>
                  <a:gd name="T46" fmla="*/ 0 w 351"/>
                  <a:gd name="T47" fmla="*/ 1 h 623"/>
                  <a:gd name="T48" fmla="*/ 0 w 351"/>
                  <a:gd name="T49" fmla="*/ 1 h 623"/>
                  <a:gd name="T50" fmla="*/ 0 w 351"/>
                  <a:gd name="T51" fmla="*/ 1 h 623"/>
                  <a:gd name="T52" fmla="*/ 0 w 351"/>
                  <a:gd name="T53" fmla="*/ 1 h 623"/>
                  <a:gd name="T54" fmla="*/ 0 w 351"/>
                  <a:gd name="T55" fmla="*/ 1 h 623"/>
                  <a:gd name="T56" fmla="*/ 0 w 351"/>
                  <a:gd name="T57" fmla="*/ 1 h 623"/>
                  <a:gd name="T58" fmla="*/ 0 w 351"/>
                  <a:gd name="T59" fmla="*/ 1 h 623"/>
                  <a:gd name="T60" fmla="*/ 0 w 351"/>
                  <a:gd name="T61" fmla="*/ 1 h 623"/>
                  <a:gd name="T62" fmla="*/ 0 w 351"/>
                  <a:gd name="T63" fmla="*/ 1 h 623"/>
                  <a:gd name="T64" fmla="*/ 0 w 351"/>
                  <a:gd name="T65" fmla="*/ 1 h 623"/>
                  <a:gd name="T66" fmla="*/ 0 w 351"/>
                  <a:gd name="T67" fmla="*/ 1 h 623"/>
                  <a:gd name="T68" fmla="*/ 0 w 351"/>
                  <a:gd name="T69" fmla="*/ 1 h 623"/>
                  <a:gd name="T70" fmla="*/ 0 w 351"/>
                  <a:gd name="T71" fmla="*/ 1 h 6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1" h="623">
                    <a:moveTo>
                      <a:pt x="144" y="388"/>
                    </a:moveTo>
                    <a:lnTo>
                      <a:pt x="142" y="363"/>
                    </a:lnTo>
                    <a:lnTo>
                      <a:pt x="140" y="351"/>
                    </a:lnTo>
                    <a:lnTo>
                      <a:pt x="153" y="351"/>
                    </a:lnTo>
                    <a:lnTo>
                      <a:pt x="192" y="320"/>
                    </a:lnTo>
                    <a:lnTo>
                      <a:pt x="215" y="287"/>
                    </a:lnTo>
                    <a:lnTo>
                      <a:pt x="244" y="270"/>
                    </a:lnTo>
                    <a:lnTo>
                      <a:pt x="273" y="252"/>
                    </a:lnTo>
                    <a:lnTo>
                      <a:pt x="316" y="225"/>
                    </a:lnTo>
                    <a:lnTo>
                      <a:pt x="343" y="179"/>
                    </a:lnTo>
                    <a:lnTo>
                      <a:pt x="351" y="150"/>
                    </a:lnTo>
                    <a:lnTo>
                      <a:pt x="347" y="152"/>
                    </a:lnTo>
                    <a:lnTo>
                      <a:pt x="343" y="97"/>
                    </a:lnTo>
                    <a:lnTo>
                      <a:pt x="347" y="78"/>
                    </a:lnTo>
                    <a:lnTo>
                      <a:pt x="347" y="26"/>
                    </a:lnTo>
                    <a:lnTo>
                      <a:pt x="349" y="0"/>
                    </a:lnTo>
                    <a:lnTo>
                      <a:pt x="347" y="0"/>
                    </a:lnTo>
                    <a:lnTo>
                      <a:pt x="312" y="18"/>
                    </a:lnTo>
                    <a:lnTo>
                      <a:pt x="277" y="33"/>
                    </a:lnTo>
                    <a:lnTo>
                      <a:pt x="258" y="35"/>
                    </a:lnTo>
                    <a:lnTo>
                      <a:pt x="235" y="45"/>
                    </a:lnTo>
                    <a:lnTo>
                      <a:pt x="196" y="39"/>
                    </a:lnTo>
                    <a:lnTo>
                      <a:pt x="176" y="41"/>
                    </a:lnTo>
                    <a:lnTo>
                      <a:pt x="161" y="41"/>
                    </a:lnTo>
                    <a:lnTo>
                      <a:pt x="149" y="49"/>
                    </a:lnTo>
                    <a:lnTo>
                      <a:pt x="144" y="76"/>
                    </a:lnTo>
                    <a:lnTo>
                      <a:pt x="149" y="115"/>
                    </a:lnTo>
                    <a:lnTo>
                      <a:pt x="169" y="136"/>
                    </a:lnTo>
                    <a:lnTo>
                      <a:pt x="188" y="159"/>
                    </a:lnTo>
                    <a:lnTo>
                      <a:pt x="184" y="187"/>
                    </a:lnTo>
                    <a:lnTo>
                      <a:pt x="178" y="214"/>
                    </a:lnTo>
                    <a:lnTo>
                      <a:pt x="161" y="231"/>
                    </a:lnTo>
                    <a:lnTo>
                      <a:pt x="165" y="252"/>
                    </a:lnTo>
                    <a:lnTo>
                      <a:pt x="149" y="229"/>
                    </a:lnTo>
                    <a:lnTo>
                      <a:pt x="134" y="204"/>
                    </a:lnTo>
                    <a:lnTo>
                      <a:pt x="145" y="165"/>
                    </a:lnTo>
                    <a:lnTo>
                      <a:pt x="132" y="152"/>
                    </a:lnTo>
                    <a:lnTo>
                      <a:pt x="111" y="150"/>
                    </a:lnTo>
                    <a:lnTo>
                      <a:pt x="101" y="134"/>
                    </a:lnTo>
                    <a:lnTo>
                      <a:pt x="76" y="144"/>
                    </a:lnTo>
                    <a:lnTo>
                      <a:pt x="50" y="156"/>
                    </a:lnTo>
                    <a:lnTo>
                      <a:pt x="25" y="165"/>
                    </a:lnTo>
                    <a:lnTo>
                      <a:pt x="0" y="175"/>
                    </a:lnTo>
                    <a:lnTo>
                      <a:pt x="6" y="196"/>
                    </a:lnTo>
                    <a:lnTo>
                      <a:pt x="4" y="210"/>
                    </a:lnTo>
                    <a:lnTo>
                      <a:pt x="21" y="210"/>
                    </a:lnTo>
                    <a:lnTo>
                      <a:pt x="54" y="223"/>
                    </a:lnTo>
                    <a:lnTo>
                      <a:pt x="85" y="237"/>
                    </a:lnTo>
                    <a:lnTo>
                      <a:pt x="85" y="283"/>
                    </a:lnTo>
                    <a:lnTo>
                      <a:pt x="80" y="316"/>
                    </a:lnTo>
                    <a:lnTo>
                      <a:pt x="83" y="349"/>
                    </a:lnTo>
                    <a:lnTo>
                      <a:pt x="72" y="382"/>
                    </a:lnTo>
                    <a:lnTo>
                      <a:pt x="64" y="413"/>
                    </a:lnTo>
                    <a:lnTo>
                      <a:pt x="43" y="435"/>
                    </a:lnTo>
                    <a:lnTo>
                      <a:pt x="23" y="454"/>
                    </a:lnTo>
                    <a:lnTo>
                      <a:pt x="29" y="481"/>
                    </a:lnTo>
                    <a:lnTo>
                      <a:pt x="35" y="508"/>
                    </a:lnTo>
                    <a:lnTo>
                      <a:pt x="37" y="549"/>
                    </a:lnTo>
                    <a:lnTo>
                      <a:pt x="37" y="588"/>
                    </a:lnTo>
                    <a:lnTo>
                      <a:pt x="41" y="623"/>
                    </a:lnTo>
                    <a:lnTo>
                      <a:pt x="64" y="623"/>
                    </a:lnTo>
                    <a:lnTo>
                      <a:pt x="66" y="598"/>
                    </a:lnTo>
                    <a:lnTo>
                      <a:pt x="58" y="590"/>
                    </a:lnTo>
                    <a:lnTo>
                      <a:pt x="97" y="557"/>
                    </a:lnTo>
                    <a:lnTo>
                      <a:pt x="124" y="541"/>
                    </a:lnTo>
                    <a:lnTo>
                      <a:pt x="153" y="524"/>
                    </a:lnTo>
                    <a:lnTo>
                      <a:pt x="153" y="508"/>
                    </a:lnTo>
                    <a:lnTo>
                      <a:pt x="157" y="475"/>
                    </a:lnTo>
                    <a:lnTo>
                      <a:pt x="161" y="442"/>
                    </a:lnTo>
                    <a:lnTo>
                      <a:pt x="155" y="454"/>
                    </a:lnTo>
                    <a:lnTo>
                      <a:pt x="149" y="421"/>
                    </a:lnTo>
                    <a:lnTo>
                      <a:pt x="144" y="38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22" name="Freeform 440"/>
              <p:cNvSpPr>
                <a:spLocks/>
              </p:cNvSpPr>
              <p:nvPr/>
            </p:nvSpPr>
            <p:spPr bwMode="auto">
              <a:xfrm>
                <a:off x="2920" y="2882"/>
                <a:ext cx="253" cy="245"/>
              </a:xfrm>
              <a:custGeom>
                <a:avLst/>
                <a:gdLst>
                  <a:gd name="T0" fmla="*/ 0 w 537"/>
                  <a:gd name="T1" fmla="*/ 1 h 479"/>
                  <a:gd name="T2" fmla="*/ 0 w 537"/>
                  <a:gd name="T3" fmla="*/ 1 h 479"/>
                  <a:gd name="T4" fmla="*/ 0 w 537"/>
                  <a:gd name="T5" fmla="*/ 1 h 479"/>
                  <a:gd name="T6" fmla="*/ 0 w 537"/>
                  <a:gd name="T7" fmla="*/ 1 h 479"/>
                  <a:gd name="T8" fmla="*/ 0 w 537"/>
                  <a:gd name="T9" fmla="*/ 1 h 479"/>
                  <a:gd name="T10" fmla="*/ 0 w 537"/>
                  <a:gd name="T11" fmla="*/ 1 h 479"/>
                  <a:gd name="T12" fmla="*/ 0 w 537"/>
                  <a:gd name="T13" fmla="*/ 1 h 479"/>
                  <a:gd name="T14" fmla="*/ 0 w 537"/>
                  <a:gd name="T15" fmla="*/ 1 h 479"/>
                  <a:gd name="T16" fmla="*/ 0 w 537"/>
                  <a:gd name="T17" fmla="*/ 1 h 479"/>
                  <a:gd name="T18" fmla="*/ 0 w 537"/>
                  <a:gd name="T19" fmla="*/ 1 h 479"/>
                  <a:gd name="T20" fmla="*/ 0 w 537"/>
                  <a:gd name="T21" fmla="*/ 1 h 479"/>
                  <a:gd name="T22" fmla="*/ 0 w 537"/>
                  <a:gd name="T23" fmla="*/ 1 h 479"/>
                  <a:gd name="T24" fmla="*/ 0 w 537"/>
                  <a:gd name="T25" fmla="*/ 1 h 479"/>
                  <a:gd name="T26" fmla="*/ 0 w 537"/>
                  <a:gd name="T27" fmla="*/ 1 h 479"/>
                  <a:gd name="T28" fmla="*/ 0 w 537"/>
                  <a:gd name="T29" fmla="*/ 1 h 479"/>
                  <a:gd name="T30" fmla="*/ 0 w 537"/>
                  <a:gd name="T31" fmla="*/ 1 h 479"/>
                  <a:gd name="T32" fmla="*/ 0 w 537"/>
                  <a:gd name="T33" fmla="*/ 1 h 479"/>
                  <a:gd name="T34" fmla="*/ 0 w 537"/>
                  <a:gd name="T35" fmla="*/ 1 h 479"/>
                  <a:gd name="T36" fmla="*/ 0 w 537"/>
                  <a:gd name="T37" fmla="*/ 1 h 479"/>
                  <a:gd name="T38" fmla="*/ 0 w 537"/>
                  <a:gd name="T39" fmla="*/ 1 h 479"/>
                  <a:gd name="T40" fmla="*/ 0 w 537"/>
                  <a:gd name="T41" fmla="*/ 1 h 479"/>
                  <a:gd name="T42" fmla="*/ 0 w 537"/>
                  <a:gd name="T43" fmla="*/ 1 h 479"/>
                  <a:gd name="T44" fmla="*/ 0 w 537"/>
                  <a:gd name="T45" fmla="*/ 1 h 479"/>
                  <a:gd name="T46" fmla="*/ 0 w 537"/>
                  <a:gd name="T47" fmla="*/ 0 h 479"/>
                  <a:gd name="T48" fmla="*/ 0 w 537"/>
                  <a:gd name="T49" fmla="*/ 1 h 479"/>
                  <a:gd name="T50" fmla="*/ 0 w 537"/>
                  <a:gd name="T51" fmla="*/ 1 h 479"/>
                  <a:gd name="T52" fmla="*/ 0 w 537"/>
                  <a:gd name="T53" fmla="*/ 1 h 479"/>
                  <a:gd name="T54" fmla="*/ 0 w 537"/>
                  <a:gd name="T55" fmla="*/ 1 h 479"/>
                  <a:gd name="T56" fmla="*/ 0 w 537"/>
                  <a:gd name="T57" fmla="*/ 1 h 479"/>
                  <a:gd name="T58" fmla="*/ 0 w 537"/>
                  <a:gd name="T59" fmla="*/ 1 h 479"/>
                  <a:gd name="T60" fmla="*/ 0 w 537"/>
                  <a:gd name="T61" fmla="*/ 1 h 479"/>
                  <a:gd name="T62" fmla="*/ 0 w 537"/>
                  <a:gd name="T63" fmla="*/ 1 h 479"/>
                  <a:gd name="T64" fmla="*/ 0 w 537"/>
                  <a:gd name="T65" fmla="*/ 1 h 479"/>
                  <a:gd name="T66" fmla="*/ 0 w 537"/>
                  <a:gd name="T67" fmla="*/ 1 h 479"/>
                  <a:gd name="T68" fmla="*/ 0 w 537"/>
                  <a:gd name="T69" fmla="*/ 1 h 4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7" h="479">
                    <a:moveTo>
                      <a:pt x="122" y="99"/>
                    </a:moveTo>
                    <a:lnTo>
                      <a:pt x="118" y="134"/>
                    </a:lnTo>
                    <a:lnTo>
                      <a:pt x="114" y="171"/>
                    </a:lnTo>
                    <a:lnTo>
                      <a:pt x="113" y="206"/>
                    </a:lnTo>
                    <a:lnTo>
                      <a:pt x="109" y="241"/>
                    </a:lnTo>
                    <a:lnTo>
                      <a:pt x="80" y="256"/>
                    </a:lnTo>
                    <a:lnTo>
                      <a:pt x="31" y="249"/>
                    </a:lnTo>
                    <a:lnTo>
                      <a:pt x="19" y="223"/>
                    </a:lnTo>
                    <a:lnTo>
                      <a:pt x="0" y="245"/>
                    </a:lnTo>
                    <a:lnTo>
                      <a:pt x="16" y="280"/>
                    </a:lnTo>
                    <a:lnTo>
                      <a:pt x="27" y="315"/>
                    </a:lnTo>
                    <a:lnTo>
                      <a:pt x="41" y="351"/>
                    </a:lnTo>
                    <a:lnTo>
                      <a:pt x="54" y="386"/>
                    </a:lnTo>
                    <a:lnTo>
                      <a:pt x="41" y="404"/>
                    </a:lnTo>
                    <a:lnTo>
                      <a:pt x="45" y="421"/>
                    </a:lnTo>
                    <a:lnTo>
                      <a:pt x="54" y="460"/>
                    </a:lnTo>
                    <a:lnTo>
                      <a:pt x="66" y="458"/>
                    </a:lnTo>
                    <a:lnTo>
                      <a:pt x="81" y="470"/>
                    </a:lnTo>
                    <a:lnTo>
                      <a:pt x="103" y="479"/>
                    </a:lnTo>
                    <a:lnTo>
                      <a:pt x="136" y="468"/>
                    </a:lnTo>
                    <a:lnTo>
                      <a:pt x="171" y="456"/>
                    </a:lnTo>
                    <a:lnTo>
                      <a:pt x="204" y="456"/>
                    </a:lnTo>
                    <a:lnTo>
                      <a:pt x="239" y="454"/>
                    </a:lnTo>
                    <a:lnTo>
                      <a:pt x="281" y="448"/>
                    </a:lnTo>
                    <a:lnTo>
                      <a:pt x="304" y="442"/>
                    </a:lnTo>
                    <a:lnTo>
                      <a:pt x="339" y="421"/>
                    </a:lnTo>
                    <a:lnTo>
                      <a:pt x="374" y="402"/>
                    </a:lnTo>
                    <a:lnTo>
                      <a:pt x="394" y="379"/>
                    </a:lnTo>
                    <a:lnTo>
                      <a:pt x="415" y="357"/>
                    </a:lnTo>
                    <a:lnTo>
                      <a:pt x="436" y="334"/>
                    </a:lnTo>
                    <a:lnTo>
                      <a:pt x="458" y="311"/>
                    </a:lnTo>
                    <a:lnTo>
                      <a:pt x="483" y="282"/>
                    </a:lnTo>
                    <a:lnTo>
                      <a:pt x="506" y="252"/>
                    </a:lnTo>
                    <a:lnTo>
                      <a:pt x="522" y="216"/>
                    </a:lnTo>
                    <a:lnTo>
                      <a:pt x="537" y="179"/>
                    </a:lnTo>
                    <a:lnTo>
                      <a:pt x="514" y="179"/>
                    </a:lnTo>
                    <a:lnTo>
                      <a:pt x="506" y="196"/>
                    </a:lnTo>
                    <a:lnTo>
                      <a:pt x="475" y="183"/>
                    </a:lnTo>
                    <a:lnTo>
                      <a:pt x="477" y="156"/>
                    </a:lnTo>
                    <a:lnTo>
                      <a:pt x="492" y="136"/>
                    </a:lnTo>
                    <a:lnTo>
                      <a:pt x="510" y="144"/>
                    </a:lnTo>
                    <a:lnTo>
                      <a:pt x="510" y="105"/>
                    </a:lnTo>
                    <a:lnTo>
                      <a:pt x="508" y="64"/>
                    </a:lnTo>
                    <a:lnTo>
                      <a:pt x="502" y="37"/>
                    </a:lnTo>
                    <a:lnTo>
                      <a:pt x="496" y="10"/>
                    </a:lnTo>
                    <a:lnTo>
                      <a:pt x="463" y="6"/>
                    </a:lnTo>
                    <a:lnTo>
                      <a:pt x="432" y="0"/>
                    </a:lnTo>
                    <a:lnTo>
                      <a:pt x="428" y="0"/>
                    </a:lnTo>
                    <a:lnTo>
                      <a:pt x="384" y="30"/>
                    </a:lnTo>
                    <a:lnTo>
                      <a:pt x="351" y="59"/>
                    </a:lnTo>
                    <a:lnTo>
                      <a:pt x="333" y="93"/>
                    </a:lnTo>
                    <a:lnTo>
                      <a:pt x="314" y="105"/>
                    </a:lnTo>
                    <a:lnTo>
                      <a:pt x="295" y="136"/>
                    </a:lnTo>
                    <a:lnTo>
                      <a:pt x="246" y="130"/>
                    </a:lnTo>
                    <a:lnTo>
                      <a:pt x="219" y="121"/>
                    </a:lnTo>
                    <a:lnTo>
                      <a:pt x="202" y="146"/>
                    </a:lnTo>
                    <a:lnTo>
                      <a:pt x="184" y="171"/>
                    </a:lnTo>
                    <a:lnTo>
                      <a:pt x="149" y="177"/>
                    </a:lnTo>
                    <a:lnTo>
                      <a:pt x="138" y="173"/>
                    </a:lnTo>
                    <a:lnTo>
                      <a:pt x="144" y="136"/>
                    </a:lnTo>
                    <a:lnTo>
                      <a:pt x="122" y="99"/>
                    </a:lnTo>
                    <a:lnTo>
                      <a:pt x="374" y="256"/>
                    </a:lnTo>
                    <a:lnTo>
                      <a:pt x="341" y="289"/>
                    </a:lnTo>
                    <a:lnTo>
                      <a:pt x="365" y="322"/>
                    </a:lnTo>
                    <a:lnTo>
                      <a:pt x="378" y="311"/>
                    </a:lnTo>
                    <a:lnTo>
                      <a:pt x="409" y="287"/>
                    </a:lnTo>
                    <a:lnTo>
                      <a:pt x="417" y="264"/>
                    </a:lnTo>
                    <a:lnTo>
                      <a:pt x="388" y="247"/>
                    </a:lnTo>
                    <a:lnTo>
                      <a:pt x="374" y="256"/>
                    </a:lnTo>
                    <a:lnTo>
                      <a:pt x="122" y="99"/>
                    </a:lnTo>
                    <a:close/>
                  </a:path>
                </a:pathLst>
              </a:custGeom>
              <a:grpFill/>
              <a:ln w="3175">
                <a:solidFill>
                  <a:schemeClr val="accent3">
                    <a:lumMod val="85000"/>
                  </a:schemeClr>
                </a:solidFill>
                <a:round/>
                <a:headEnd/>
                <a:tailEnd/>
              </a:ln>
            </p:spPr>
            <p:txBody>
              <a:bodyPr/>
              <a:lstStyle/>
              <a:p>
                <a:pPr>
                  <a:defRPr/>
                </a:pPr>
                <a:endParaRPr lang="es-ES"/>
              </a:p>
            </p:txBody>
          </p:sp>
          <p:sp>
            <p:nvSpPr>
              <p:cNvPr id="6823" name="Freeform 441"/>
              <p:cNvSpPr>
                <a:spLocks/>
              </p:cNvSpPr>
              <p:nvPr/>
            </p:nvSpPr>
            <p:spPr bwMode="auto">
              <a:xfrm>
                <a:off x="2920" y="2882"/>
                <a:ext cx="253" cy="245"/>
              </a:xfrm>
              <a:custGeom>
                <a:avLst/>
                <a:gdLst>
                  <a:gd name="T0" fmla="*/ 0 w 537"/>
                  <a:gd name="T1" fmla="*/ 1 h 479"/>
                  <a:gd name="T2" fmla="*/ 0 w 537"/>
                  <a:gd name="T3" fmla="*/ 1 h 479"/>
                  <a:gd name="T4" fmla="*/ 0 w 537"/>
                  <a:gd name="T5" fmla="*/ 1 h 479"/>
                  <a:gd name="T6" fmla="*/ 0 w 537"/>
                  <a:gd name="T7" fmla="*/ 1 h 479"/>
                  <a:gd name="T8" fmla="*/ 0 w 537"/>
                  <a:gd name="T9" fmla="*/ 1 h 479"/>
                  <a:gd name="T10" fmla="*/ 0 w 537"/>
                  <a:gd name="T11" fmla="*/ 1 h 479"/>
                  <a:gd name="T12" fmla="*/ 0 w 537"/>
                  <a:gd name="T13" fmla="*/ 1 h 479"/>
                  <a:gd name="T14" fmla="*/ 0 w 537"/>
                  <a:gd name="T15" fmla="*/ 1 h 479"/>
                  <a:gd name="T16" fmla="*/ 0 w 537"/>
                  <a:gd name="T17" fmla="*/ 1 h 479"/>
                  <a:gd name="T18" fmla="*/ 0 w 537"/>
                  <a:gd name="T19" fmla="*/ 1 h 479"/>
                  <a:gd name="T20" fmla="*/ 0 w 537"/>
                  <a:gd name="T21" fmla="*/ 1 h 479"/>
                  <a:gd name="T22" fmla="*/ 0 w 537"/>
                  <a:gd name="T23" fmla="*/ 1 h 479"/>
                  <a:gd name="T24" fmla="*/ 0 w 537"/>
                  <a:gd name="T25" fmla="*/ 1 h 479"/>
                  <a:gd name="T26" fmla="*/ 0 w 537"/>
                  <a:gd name="T27" fmla="*/ 1 h 479"/>
                  <a:gd name="T28" fmla="*/ 0 w 537"/>
                  <a:gd name="T29" fmla="*/ 1 h 479"/>
                  <a:gd name="T30" fmla="*/ 0 w 537"/>
                  <a:gd name="T31" fmla="*/ 1 h 479"/>
                  <a:gd name="T32" fmla="*/ 0 w 537"/>
                  <a:gd name="T33" fmla="*/ 1 h 479"/>
                  <a:gd name="T34" fmla="*/ 0 w 537"/>
                  <a:gd name="T35" fmla="*/ 1 h 479"/>
                  <a:gd name="T36" fmla="*/ 0 w 537"/>
                  <a:gd name="T37" fmla="*/ 1 h 479"/>
                  <a:gd name="T38" fmla="*/ 0 w 537"/>
                  <a:gd name="T39" fmla="*/ 1 h 479"/>
                  <a:gd name="T40" fmla="*/ 0 w 537"/>
                  <a:gd name="T41" fmla="*/ 1 h 479"/>
                  <a:gd name="T42" fmla="*/ 0 w 537"/>
                  <a:gd name="T43" fmla="*/ 1 h 479"/>
                  <a:gd name="T44" fmla="*/ 0 w 537"/>
                  <a:gd name="T45" fmla="*/ 1 h 479"/>
                  <a:gd name="T46" fmla="*/ 0 w 537"/>
                  <a:gd name="T47" fmla="*/ 1 h 479"/>
                  <a:gd name="T48" fmla="*/ 0 w 537"/>
                  <a:gd name="T49" fmla="*/ 1 h 479"/>
                  <a:gd name="T50" fmla="*/ 0 w 537"/>
                  <a:gd name="T51" fmla="*/ 1 h 479"/>
                  <a:gd name="T52" fmla="*/ 0 w 537"/>
                  <a:gd name="T53" fmla="*/ 1 h 479"/>
                  <a:gd name="T54" fmla="*/ 0 w 537"/>
                  <a:gd name="T55" fmla="*/ 1 h 479"/>
                  <a:gd name="T56" fmla="*/ 0 w 537"/>
                  <a:gd name="T57" fmla="*/ 1 h 479"/>
                  <a:gd name="T58" fmla="*/ 0 w 537"/>
                  <a:gd name="T59" fmla="*/ 1 h 479"/>
                  <a:gd name="T60" fmla="*/ 0 w 537"/>
                  <a:gd name="T61" fmla="*/ 1 h 479"/>
                  <a:gd name="T62" fmla="*/ 0 w 537"/>
                  <a:gd name="T63" fmla="*/ 1 h 479"/>
                  <a:gd name="T64" fmla="*/ 0 w 537"/>
                  <a:gd name="T65" fmla="*/ 1 h 479"/>
                  <a:gd name="T66" fmla="*/ 0 w 537"/>
                  <a:gd name="T67" fmla="*/ 1 h 479"/>
                  <a:gd name="T68" fmla="*/ 0 w 537"/>
                  <a:gd name="T69" fmla="*/ 1 h 479"/>
                  <a:gd name="T70" fmla="*/ 0 w 537"/>
                  <a:gd name="T71" fmla="*/ 1 h 479"/>
                  <a:gd name="T72" fmla="*/ 0 w 537"/>
                  <a:gd name="T73" fmla="*/ 1 h 479"/>
                  <a:gd name="T74" fmla="*/ 0 w 537"/>
                  <a:gd name="T75" fmla="*/ 1 h 479"/>
                  <a:gd name="T76" fmla="*/ 0 w 537"/>
                  <a:gd name="T77" fmla="*/ 1 h 479"/>
                  <a:gd name="T78" fmla="*/ 0 w 537"/>
                  <a:gd name="T79" fmla="*/ 1 h 479"/>
                  <a:gd name="T80" fmla="*/ 0 w 537"/>
                  <a:gd name="T81" fmla="*/ 1 h 479"/>
                  <a:gd name="T82" fmla="*/ 0 w 537"/>
                  <a:gd name="T83" fmla="*/ 1 h 479"/>
                  <a:gd name="T84" fmla="*/ 0 w 537"/>
                  <a:gd name="T85" fmla="*/ 1 h 479"/>
                  <a:gd name="T86" fmla="*/ 0 w 537"/>
                  <a:gd name="T87" fmla="*/ 1 h 479"/>
                  <a:gd name="T88" fmla="*/ 0 w 537"/>
                  <a:gd name="T89" fmla="*/ 1 h 479"/>
                  <a:gd name="T90" fmla="*/ 0 w 537"/>
                  <a:gd name="T91" fmla="*/ 1 h 479"/>
                  <a:gd name="T92" fmla="*/ 0 w 537"/>
                  <a:gd name="T93" fmla="*/ 0 h 479"/>
                  <a:gd name="T94" fmla="*/ 0 w 537"/>
                  <a:gd name="T95" fmla="*/ 0 h 479"/>
                  <a:gd name="T96" fmla="*/ 0 w 537"/>
                  <a:gd name="T97" fmla="*/ 1 h 479"/>
                  <a:gd name="T98" fmla="*/ 0 w 537"/>
                  <a:gd name="T99" fmla="*/ 1 h 479"/>
                  <a:gd name="T100" fmla="*/ 0 w 537"/>
                  <a:gd name="T101" fmla="*/ 1 h 479"/>
                  <a:gd name="T102" fmla="*/ 0 w 537"/>
                  <a:gd name="T103" fmla="*/ 1 h 479"/>
                  <a:gd name="T104" fmla="*/ 0 w 537"/>
                  <a:gd name="T105" fmla="*/ 1 h 479"/>
                  <a:gd name="T106" fmla="*/ 0 w 537"/>
                  <a:gd name="T107" fmla="*/ 1 h 479"/>
                  <a:gd name="T108" fmla="*/ 0 w 537"/>
                  <a:gd name="T109" fmla="*/ 1 h 479"/>
                  <a:gd name="T110" fmla="*/ 0 w 537"/>
                  <a:gd name="T111" fmla="*/ 1 h 479"/>
                  <a:gd name="T112" fmla="*/ 0 w 537"/>
                  <a:gd name="T113" fmla="*/ 1 h 479"/>
                  <a:gd name="T114" fmla="*/ 0 w 537"/>
                  <a:gd name="T115" fmla="*/ 1 h 479"/>
                  <a:gd name="T116" fmla="*/ 0 w 537"/>
                  <a:gd name="T117" fmla="*/ 1 h 479"/>
                  <a:gd name="T118" fmla="*/ 0 w 537"/>
                  <a:gd name="T119" fmla="*/ 1 h 479"/>
                  <a:gd name="T120" fmla="*/ 0 w 537"/>
                  <a:gd name="T121" fmla="*/ 1 h 4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7" h="479">
                    <a:moveTo>
                      <a:pt x="122" y="99"/>
                    </a:moveTo>
                    <a:lnTo>
                      <a:pt x="118" y="134"/>
                    </a:lnTo>
                    <a:lnTo>
                      <a:pt x="114" y="171"/>
                    </a:lnTo>
                    <a:lnTo>
                      <a:pt x="113" y="206"/>
                    </a:lnTo>
                    <a:lnTo>
                      <a:pt x="109" y="241"/>
                    </a:lnTo>
                    <a:lnTo>
                      <a:pt x="80" y="256"/>
                    </a:lnTo>
                    <a:lnTo>
                      <a:pt x="31" y="249"/>
                    </a:lnTo>
                    <a:lnTo>
                      <a:pt x="19" y="223"/>
                    </a:lnTo>
                    <a:lnTo>
                      <a:pt x="0" y="245"/>
                    </a:lnTo>
                    <a:lnTo>
                      <a:pt x="16" y="280"/>
                    </a:lnTo>
                    <a:lnTo>
                      <a:pt x="27" y="315"/>
                    </a:lnTo>
                    <a:lnTo>
                      <a:pt x="41" y="351"/>
                    </a:lnTo>
                    <a:lnTo>
                      <a:pt x="54" y="386"/>
                    </a:lnTo>
                    <a:lnTo>
                      <a:pt x="41" y="404"/>
                    </a:lnTo>
                    <a:lnTo>
                      <a:pt x="45" y="421"/>
                    </a:lnTo>
                    <a:lnTo>
                      <a:pt x="54" y="460"/>
                    </a:lnTo>
                    <a:lnTo>
                      <a:pt x="66" y="458"/>
                    </a:lnTo>
                    <a:lnTo>
                      <a:pt x="81" y="470"/>
                    </a:lnTo>
                    <a:lnTo>
                      <a:pt x="103" y="479"/>
                    </a:lnTo>
                    <a:lnTo>
                      <a:pt x="136" y="468"/>
                    </a:lnTo>
                    <a:lnTo>
                      <a:pt x="171" y="456"/>
                    </a:lnTo>
                    <a:lnTo>
                      <a:pt x="204" y="456"/>
                    </a:lnTo>
                    <a:lnTo>
                      <a:pt x="239" y="454"/>
                    </a:lnTo>
                    <a:lnTo>
                      <a:pt x="281" y="448"/>
                    </a:lnTo>
                    <a:lnTo>
                      <a:pt x="304" y="442"/>
                    </a:lnTo>
                    <a:lnTo>
                      <a:pt x="339" y="421"/>
                    </a:lnTo>
                    <a:lnTo>
                      <a:pt x="374" y="402"/>
                    </a:lnTo>
                    <a:lnTo>
                      <a:pt x="394" y="379"/>
                    </a:lnTo>
                    <a:lnTo>
                      <a:pt x="415" y="357"/>
                    </a:lnTo>
                    <a:lnTo>
                      <a:pt x="436" y="334"/>
                    </a:lnTo>
                    <a:lnTo>
                      <a:pt x="458" y="311"/>
                    </a:lnTo>
                    <a:lnTo>
                      <a:pt x="483" y="282"/>
                    </a:lnTo>
                    <a:lnTo>
                      <a:pt x="506" y="252"/>
                    </a:lnTo>
                    <a:lnTo>
                      <a:pt x="522" y="216"/>
                    </a:lnTo>
                    <a:lnTo>
                      <a:pt x="537" y="179"/>
                    </a:lnTo>
                    <a:lnTo>
                      <a:pt x="514" y="179"/>
                    </a:lnTo>
                    <a:lnTo>
                      <a:pt x="506" y="196"/>
                    </a:lnTo>
                    <a:lnTo>
                      <a:pt x="475" y="183"/>
                    </a:lnTo>
                    <a:lnTo>
                      <a:pt x="477" y="156"/>
                    </a:lnTo>
                    <a:lnTo>
                      <a:pt x="492" y="136"/>
                    </a:lnTo>
                    <a:lnTo>
                      <a:pt x="510" y="144"/>
                    </a:lnTo>
                    <a:lnTo>
                      <a:pt x="510" y="105"/>
                    </a:lnTo>
                    <a:lnTo>
                      <a:pt x="508" y="64"/>
                    </a:lnTo>
                    <a:lnTo>
                      <a:pt x="502" y="37"/>
                    </a:lnTo>
                    <a:lnTo>
                      <a:pt x="496" y="10"/>
                    </a:lnTo>
                    <a:lnTo>
                      <a:pt x="463" y="6"/>
                    </a:lnTo>
                    <a:lnTo>
                      <a:pt x="432" y="0"/>
                    </a:lnTo>
                    <a:lnTo>
                      <a:pt x="428" y="0"/>
                    </a:lnTo>
                    <a:lnTo>
                      <a:pt x="384" y="30"/>
                    </a:lnTo>
                    <a:lnTo>
                      <a:pt x="351" y="59"/>
                    </a:lnTo>
                    <a:lnTo>
                      <a:pt x="333" y="93"/>
                    </a:lnTo>
                    <a:lnTo>
                      <a:pt x="314" y="105"/>
                    </a:lnTo>
                    <a:lnTo>
                      <a:pt x="295" y="136"/>
                    </a:lnTo>
                    <a:lnTo>
                      <a:pt x="246" y="130"/>
                    </a:lnTo>
                    <a:lnTo>
                      <a:pt x="219" y="121"/>
                    </a:lnTo>
                    <a:lnTo>
                      <a:pt x="202" y="146"/>
                    </a:lnTo>
                    <a:lnTo>
                      <a:pt x="184" y="171"/>
                    </a:lnTo>
                    <a:lnTo>
                      <a:pt x="149" y="177"/>
                    </a:lnTo>
                    <a:lnTo>
                      <a:pt x="138" y="173"/>
                    </a:lnTo>
                    <a:lnTo>
                      <a:pt x="144" y="136"/>
                    </a:lnTo>
                    <a:lnTo>
                      <a:pt x="122" y="9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24" name="Freeform 442"/>
              <p:cNvSpPr>
                <a:spLocks/>
              </p:cNvSpPr>
              <p:nvPr/>
            </p:nvSpPr>
            <p:spPr bwMode="auto">
              <a:xfrm>
                <a:off x="3080" y="3007"/>
                <a:ext cx="36" cy="39"/>
              </a:xfrm>
              <a:custGeom>
                <a:avLst/>
                <a:gdLst>
                  <a:gd name="T0" fmla="*/ 0 w 76"/>
                  <a:gd name="T1" fmla="*/ 1 h 75"/>
                  <a:gd name="T2" fmla="*/ 0 w 76"/>
                  <a:gd name="T3" fmla="*/ 1 h 75"/>
                  <a:gd name="T4" fmla="*/ 0 w 76"/>
                  <a:gd name="T5" fmla="*/ 1 h 75"/>
                  <a:gd name="T6" fmla="*/ 0 w 76"/>
                  <a:gd name="T7" fmla="*/ 1 h 75"/>
                  <a:gd name="T8" fmla="*/ 0 w 76"/>
                  <a:gd name="T9" fmla="*/ 1 h 75"/>
                  <a:gd name="T10" fmla="*/ 0 w 76"/>
                  <a:gd name="T11" fmla="*/ 1 h 75"/>
                  <a:gd name="T12" fmla="*/ 0 w 76"/>
                  <a:gd name="T13" fmla="*/ 0 h 75"/>
                  <a:gd name="T14" fmla="*/ 0 w 76"/>
                  <a:gd name="T15" fmla="*/ 1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5">
                    <a:moveTo>
                      <a:pt x="33" y="9"/>
                    </a:moveTo>
                    <a:lnTo>
                      <a:pt x="0" y="42"/>
                    </a:lnTo>
                    <a:lnTo>
                      <a:pt x="24" y="75"/>
                    </a:lnTo>
                    <a:lnTo>
                      <a:pt x="37" y="64"/>
                    </a:lnTo>
                    <a:lnTo>
                      <a:pt x="68" y="40"/>
                    </a:lnTo>
                    <a:lnTo>
                      <a:pt x="76" y="17"/>
                    </a:lnTo>
                    <a:lnTo>
                      <a:pt x="47" y="0"/>
                    </a:lnTo>
                    <a:lnTo>
                      <a:pt x="33" y="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25" name="Freeform 443"/>
              <p:cNvSpPr>
                <a:spLocks/>
              </p:cNvSpPr>
              <p:nvPr/>
            </p:nvSpPr>
            <p:spPr bwMode="auto">
              <a:xfrm>
                <a:off x="2892" y="2892"/>
                <a:ext cx="3" cy="10"/>
              </a:xfrm>
              <a:custGeom>
                <a:avLst/>
                <a:gdLst>
                  <a:gd name="T0" fmla="*/ 1 w 6"/>
                  <a:gd name="T1" fmla="*/ 1 h 19"/>
                  <a:gd name="T2" fmla="*/ 0 w 6"/>
                  <a:gd name="T3" fmla="*/ 1 h 19"/>
                  <a:gd name="T4" fmla="*/ 1 w 6"/>
                  <a:gd name="T5" fmla="*/ 0 h 19"/>
                  <a:gd name="T6" fmla="*/ 1 w 6"/>
                  <a:gd name="T7" fmla="*/ 1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9">
                    <a:moveTo>
                      <a:pt x="6" y="19"/>
                    </a:moveTo>
                    <a:lnTo>
                      <a:pt x="0" y="17"/>
                    </a:lnTo>
                    <a:lnTo>
                      <a:pt x="2" y="0"/>
                    </a:lnTo>
                    <a:lnTo>
                      <a:pt x="6" y="1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26" name="Freeform 444"/>
              <p:cNvSpPr>
                <a:spLocks/>
              </p:cNvSpPr>
              <p:nvPr/>
            </p:nvSpPr>
            <p:spPr bwMode="auto">
              <a:xfrm>
                <a:off x="3144" y="2952"/>
                <a:ext cx="19" cy="30"/>
              </a:xfrm>
              <a:custGeom>
                <a:avLst/>
                <a:gdLst>
                  <a:gd name="T0" fmla="*/ 0 w 39"/>
                  <a:gd name="T1" fmla="*/ 0 h 60"/>
                  <a:gd name="T2" fmla="*/ 0 w 39"/>
                  <a:gd name="T3" fmla="*/ 1 h 60"/>
                  <a:gd name="T4" fmla="*/ 0 w 39"/>
                  <a:gd name="T5" fmla="*/ 1 h 60"/>
                  <a:gd name="T6" fmla="*/ 0 w 39"/>
                  <a:gd name="T7" fmla="*/ 1 h 60"/>
                  <a:gd name="T8" fmla="*/ 0 w 39"/>
                  <a:gd name="T9" fmla="*/ 1 h 60"/>
                  <a:gd name="T10" fmla="*/ 0 w 39"/>
                  <a:gd name="T11" fmla="*/ 1 h 60"/>
                  <a:gd name="T12" fmla="*/ 0 w 39"/>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60">
                    <a:moveTo>
                      <a:pt x="17" y="0"/>
                    </a:moveTo>
                    <a:lnTo>
                      <a:pt x="2" y="20"/>
                    </a:lnTo>
                    <a:lnTo>
                      <a:pt x="0" y="47"/>
                    </a:lnTo>
                    <a:lnTo>
                      <a:pt x="31" y="60"/>
                    </a:lnTo>
                    <a:lnTo>
                      <a:pt x="39" y="43"/>
                    </a:lnTo>
                    <a:lnTo>
                      <a:pt x="35" y="8"/>
                    </a:lnTo>
                    <a:lnTo>
                      <a:pt x="17"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27" name="Freeform 445"/>
              <p:cNvSpPr>
                <a:spLocks/>
              </p:cNvSpPr>
              <p:nvPr/>
            </p:nvSpPr>
            <p:spPr bwMode="auto">
              <a:xfrm>
                <a:off x="2852" y="2564"/>
                <a:ext cx="194" cy="235"/>
              </a:xfrm>
              <a:custGeom>
                <a:avLst/>
                <a:gdLst>
                  <a:gd name="T0" fmla="*/ 0 w 413"/>
                  <a:gd name="T1" fmla="*/ 1 h 459"/>
                  <a:gd name="T2" fmla="*/ 0 w 413"/>
                  <a:gd name="T3" fmla="*/ 1 h 459"/>
                  <a:gd name="T4" fmla="*/ 0 w 413"/>
                  <a:gd name="T5" fmla="*/ 1 h 459"/>
                  <a:gd name="T6" fmla="*/ 0 w 413"/>
                  <a:gd name="T7" fmla="*/ 1 h 459"/>
                  <a:gd name="T8" fmla="*/ 0 w 413"/>
                  <a:gd name="T9" fmla="*/ 1 h 459"/>
                  <a:gd name="T10" fmla="*/ 0 w 413"/>
                  <a:gd name="T11" fmla="*/ 1 h 459"/>
                  <a:gd name="T12" fmla="*/ 0 w 413"/>
                  <a:gd name="T13" fmla="*/ 1 h 459"/>
                  <a:gd name="T14" fmla="*/ 0 w 413"/>
                  <a:gd name="T15" fmla="*/ 1 h 459"/>
                  <a:gd name="T16" fmla="*/ 0 w 413"/>
                  <a:gd name="T17" fmla="*/ 1 h 459"/>
                  <a:gd name="T18" fmla="*/ 0 w 413"/>
                  <a:gd name="T19" fmla="*/ 1 h 459"/>
                  <a:gd name="T20" fmla="*/ 0 w 413"/>
                  <a:gd name="T21" fmla="*/ 1 h 459"/>
                  <a:gd name="T22" fmla="*/ 0 w 413"/>
                  <a:gd name="T23" fmla="*/ 1 h 459"/>
                  <a:gd name="T24" fmla="*/ 0 w 413"/>
                  <a:gd name="T25" fmla="*/ 1 h 459"/>
                  <a:gd name="T26" fmla="*/ 0 w 413"/>
                  <a:gd name="T27" fmla="*/ 1 h 459"/>
                  <a:gd name="T28" fmla="*/ 0 w 413"/>
                  <a:gd name="T29" fmla="*/ 1 h 459"/>
                  <a:gd name="T30" fmla="*/ 0 w 413"/>
                  <a:gd name="T31" fmla="*/ 1 h 459"/>
                  <a:gd name="T32" fmla="*/ 0 w 413"/>
                  <a:gd name="T33" fmla="*/ 1 h 459"/>
                  <a:gd name="T34" fmla="*/ 0 w 413"/>
                  <a:gd name="T35" fmla="*/ 1 h 459"/>
                  <a:gd name="T36" fmla="*/ 0 w 413"/>
                  <a:gd name="T37" fmla="*/ 1 h 459"/>
                  <a:gd name="T38" fmla="*/ 0 w 413"/>
                  <a:gd name="T39" fmla="*/ 1 h 459"/>
                  <a:gd name="T40" fmla="*/ 0 w 413"/>
                  <a:gd name="T41" fmla="*/ 1 h 459"/>
                  <a:gd name="T42" fmla="*/ 0 w 413"/>
                  <a:gd name="T43" fmla="*/ 1 h 459"/>
                  <a:gd name="T44" fmla="*/ 0 w 413"/>
                  <a:gd name="T45" fmla="*/ 1 h 459"/>
                  <a:gd name="T46" fmla="*/ 0 w 413"/>
                  <a:gd name="T47" fmla="*/ 1 h 459"/>
                  <a:gd name="T48" fmla="*/ 0 w 413"/>
                  <a:gd name="T49" fmla="*/ 1 h 459"/>
                  <a:gd name="T50" fmla="*/ 0 w 413"/>
                  <a:gd name="T51" fmla="*/ 1 h 459"/>
                  <a:gd name="T52" fmla="*/ 0 w 413"/>
                  <a:gd name="T53" fmla="*/ 1 h 459"/>
                  <a:gd name="T54" fmla="*/ 0 w 413"/>
                  <a:gd name="T55" fmla="*/ 1 h 459"/>
                  <a:gd name="T56" fmla="*/ 0 w 413"/>
                  <a:gd name="T57" fmla="*/ 1 h 459"/>
                  <a:gd name="T58" fmla="*/ 0 w 413"/>
                  <a:gd name="T59" fmla="*/ 1 h 459"/>
                  <a:gd name="T60" fmla="*/ 0 w 413"/>
                  <a:gd name="T61" fmla="*/ 1 h 459"/>
                  <a:gd name="T62" fmla="*/ 0 w 413"/>
                  <a:gd name="T63" fmla="*/ 1 h 459"/>
                  <a:gd name="T64" fmla="*/ 0 w 413"/>
                  <a:gd name="T65" fmla="*/ 0 h 459"/>
                  <a:gd name="T66" fmla="*/ 0 w 413"/>
                  <a:gd name="T67" fmla="*/ 1 h 459"/>
                  <a:gd name="T68" fmla="*/ 0 w 413"/>
                  <a:gd name="T69" fmla="*/ 1 h 459"/>
                  <a:gd name="T70" fmla="*/ 0 w 413"/>
                  <a:gd name="T71" fmla="*/ 1 h 459"/>
                  <a:gd name="T72" fmla="*/ 0 w 413"/>
                  <a:gd name="T73" fmla="*/ 1 h 459"/>
                  <a:gd name="T74" fmla="*/ 0 w 413"/>
                  <a:gd name="T75" fmla="*/ 1 h 459"/>
                  <a:gd name="T76" fmla="*/ 0 w 413"/>
                  <a:gd name="T77" fmla="*/ 1 h 459"/>
                  <a:gd name="T78" fmla="*/ 0 w 413"/>
                  <a:gd name="T79" fmla="*/ 1 h 459"/>
                  <a:gd name="T80" fmla="*/ 0 w 413"/>
                  <a:gd name="T81" fmla="*/ 1 h 459"/>
                  <a:gd name="T82" fmla="*/ 0 w 413"/>
                  <a:gd name="T83" fmla="*/ 1 h 459"/>
                  <a:gd name="T84" fmla="*/ 0 w 413"/>
                  <a:gd name="T85" fmla="*/ 1 h 459"/>
                  <a:gd name="T86" fmla="*/ 0 w 413"/>
                  <a:gd name="T87" fmla="*/ 1 h 459"/>
                  <a:gd name="T88" fmla="*/ 0 w 413"/>
                  <a:gd name="T89" fmla="*/ 1 h 459"/>
                  <a:gd name="T90" fmla="*/ 0 w 413"/>
                  <a:gd name="T91" fmla="*/ 1 h 459"/>
                  <a:gd name="T92" fmla="*/ 0 w 413"/>
                  <a:gd name="T93" fmla="*/ 1 h 459"/>
                  <a:gd name="T94" fmla="*/ 0 w 413"/>
                  <a:gd name="T95" fmla="*/ 1 h 459"/>
                  <a:gd name="T96" fmla="*/ 0 w 413"/>
                  <a:gd name="T97" fmla="*/ 1 h 459"/>
                  <a:gd name="T98" fmla="*/ 0 w 413"/>
                  <a:gd name="T99" fmla="*/ 1 h 459"/>
                  <a:gd name="T100" fmla="*/ 0 w 413"/>
                  <a:gd name="T101" fmla="*/ 1 h 459"/>
                  <a:gd name="T102" fmla="*/ 0 w 413"/>
                  <a:gd name="T103" fmla="*/ 1 h 459"/>
                  <a:gd name="T104" fmla="*/ 0 w 413"/>
                  <a:gd name="T105" fmla="*/ 1 h 4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3" h="459">
                    <a:moveTo>
                      <a:pt x="411" y="269"/>
                    </a:moveTo>
                    <a:lnTo>
                      <a:pt x="378" y="271"/>
                    </a:lnTo>
                    <a:lnTo>
                      <a:pt x="343" y="271"/>
                    </a:lnTo>
                    <a:lnTo>
                      <a:pt x="343" y="302"/>
                    </a:lnTo>
                    <a:lnTo>
                      <a:pt x="343" y="332"/>
                    </a:lnTo>
                    <a:lnTo>
                      <a:pt x="341" y="363"/>
                    </a:lnTo>
                    <a:lnTo>
                      <a:pt x="341" y="392"/>
                    </a:lnTo>
                    <a:lnTo>
                      <a:pt x="364" y="421"/>
                    </a:lnTo>
                    <a:lnTo>
                      <a:pt x="387" y="448"/>
                    </a:lnTo>
                    <a:lnTo>
                      <a:pt x="339" y="454"/>
                    </a:lnTo>
                    <a:lnTo>
                      <a:pt x="288" y="459"/>
                    </a:lnTo>
                    <a:lnTo>
                      <a:pt x="257" y="454"/>
                    </a:lnTo>
                    <a:lnTo>
                      <a:pt x="224" y="446"/>
                    </a:lnTo>
                    <a:lnTo>
                      <a:pt x="221" y="438"/>
                    </a:lnTo>
                    <a:lnTo>
                      <a:pt x="182" y="438"/>
                    </a:lnTo>
                    <a:lnTo>
                      <a:pt x="143" y="436"/>
                    </a:lnTo>
                    <a:lnTo>
                      <a:pt x="104" y="436"/>
                    </a:lnTo>
                    <a:lnTo>
                      <a:pt x="66" y="434"/>
                    </a:lnTo>
                    <a:lnTo>
                      <a:pt x="40" y="423"/>
                    </a:lnTo>
                    <a:lnTo>
                      <a:pt x="0" y="434"/>
                    </a:lnTo>
                    <a:lnTo>
                      <a:pt x="4" y="403"/>
                    </a:lnTo>
                    <a:lnTo>
                      <a:pt x="5" y="372"/>
                    </a:lnTo>
                    <a:lnTo>
                      <a:pt x="21" y="326"/>
                    </a:lnTo>
                    <a:lnTo>
                      <a:pt x="36" y="277"/>
                    </a:lnTo>
                    <a:lnTo>
                      <a:pt x="54" y="252"/>
                    </a:lnTo>
                    <a:lnTo>
                      <a:pt x="71" y="227"/>
                    </a:lnTo>
                    <a:lnTo>
                      <a:pt x="66" y="176"/>
                    </a:lnTo>
                    <a:lnTo>
                      <a:pt x="56" y="147"/>
                    </a:lnTo>
                    <a:lnTo>
                      <a:pt x="46" y="118"/>
                    </a:lnTo>
                    <a:lnTo>
                      <a:pt x="58" y="99"/>
                    </a:lnTo>
                    <a:lnTo>
                      <a:pt x="40" y="54"/>
                    </a:lnTo>
                    <a:lnTo>
                      <a:pt x="25" y="8"/>
                    </a:lnTo>
                    <a:lnTo>
                      <a:pt x="52" y="0"/>
                    </a:lnTo>
                    <a:lnTo>
                      <a:pt x="81" y="2"/>
                    </a:lnTo>
                    <a:lnTo>
                      <a:pt x="110" y="2"/>
                    </a:lnTo>
                    <a:lnTo>
                      <a:pt x="137" y="4"/>
                    </a:lnTo>
                    <a:lnTo>
                      <a:pt x="166" y="4"/>
                    </a:lnTo>
                    <a:lnTo>
                      <a:pt x="180" y="41"/>
                    </a:lnTo>
                    <a:lnTo>
                      <a:pt x="193" y="76"/>
                    </a:lnTo>
                    <a:lnTo>
                      <a:pt x="217" y="85"/>
                    </a:lnTo>
                    <a:lnTo>
                      <a:pt x="257" y="78"/>
                    </a:lnTo>
                    <a:lnTo>
                      <a:pt x="265" y="43"/>
                    </a:lnTo>
                    <a:lnTo>
                      <a:pt x="300" y="47"/>
                    </a:lnTo>
                    <a:lnTo>
                      <a:pt x="298" y="54"/>
                    </a:lnTo>
                    <a:lnTo>
                      <a:pt x="343" y="60"/>
                    </a:lnTo>
                    <a:lnTo>
                      <a:pt x="343" y="105"/>
                    </a:lnTo>
                    <a:lnTo>
                      <a:pt x="345" y="147"/>
                    </a:lnTo>
                    <a:lnTo>
                      <a:pt x="356" y="188"/>
                    </a:lnTo>
                    <a:lnTo>
                      <a:pt x="356" y="204"/>
                    </a:lnTo>
                    <a:lnTo>
                      <a:pt x="383" y="196"/>
                    </a:lnTo>
                    <a:lnTo>
                      <a:pt x="413" y="190"/>
                    </a:lnTo>
                    <a:lnTo>
                      <a:pt x="411" y="231"/>
                    </a:lnTo>
                    <a:lnTo>
                      <a:pt x="411" y="26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28" name="Freeform 446"/>
              <p:cNvSpPr>
                <a:spLocks/>
              </p:cNvSpPr>
              <p:nvPr/>
            </p:nvSpPr>
            <p:spPr bwMode="auto">
              <a:xfrm>
                <a:off x="2858" y="2538"/>
                <a:ext cx="17" cy="25"/>
              </a:xfrm>
              <a:custGeom>
                <a:avLst/>
                <a:gdLst>
                  <a:gd name="T0" fmla="*/ 0 w 37"/>
                  <a:gd name="T1" fmla="*/ 1 h 50"/>
                  <a:gd name="T2" fmla="*/ 0 w 37"/>
                  <a:gd name="T3" fmla="*/ 1 h 50"/>
                  <a:gd name="T4" fmla="*/ 0 w 37"/>
                  <a:gd name="T5" fmla="*/ 0 h 50"/>
                  <a:gd name="T6" fmla="*/ 0 w 37"/>
                  <a:gd name="T7" fmla="*/ 1 h 50"/>
                  <a:gd name="T8" fmla="*/ 0 w 37"/>
                  <a:gd name="T9" fmla="*/ 1 h 50"/>
                  <a:gd name="T10" fmla="*/ 0 w 37"/>
                  <a:gd name="T11" fmla="*/ 1 h 50"/>
                  <a:gd name="T12" fmla="*/ 0 w 37"/>
                  <a:gd name="T13" fmla="*/ 1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50">
                    <a:moveTo>
                      <a:pt x="6" y="50"/>
                    </a:moveTo>
                    <a:lnTo>
                      <a:pt x="0" y="19"/>
                    </a:lnTo>
                    <a:lnTo>
                      <a:pt x="23" y="0"/>
                    </a:lnTo>
                    <a:lnTo>
                      <a:pt x="37" y="5"/>
                    </a:lnTo>
                    <a:lnTo>
                      <a:pt x="20" y="17"/>
                    </a:lnTo>
                    <a:lnTo>
                      <a:pt x="18" y="46"/>
                    </a:lnTo>
                    <a:lnTo>
                      <a:pt x="6" y="5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29" name="Freeform 447"/>
              <p:cNvSpPr>
                <a:spLocks/>
              </p:cNvSpPr>
              <p:nvPr/>
            </p:nvSpPr>
            <p:spPr bwMode="auto">
              <a:xfrm>
                <a:off x="1498" y="2349"/>
                <a:ext cx="620" cy="757"/>
              </a:xfrm>
              <a:custGeom>
                <a:avLst/>
                <a:gdLst>
                  <a:gd name="T0" fmla="*/ 0 w 1310"/>
                  <a:gd name="T1" fmla="*/ 1 h 1484"/>
                  <a:gd name="T2" fmla="*/ 0 w 1310"/>
                  <a:gd name="T3" fmla="*/ 1 h 1484"/>
                  <a:gd name="T4" fmla="*/ 0 w 1310"/>
                  <a:gd name="T5" fmla="*/ 1 h 1484"/>
                  <a:gd name="T6" fmla="*/ 0 w 1310"/>
                  <a:gd name="T7" fmla="*/ 1 h 1484"/>
                  <a:gd name="T8" fmla="*/ 0 w 1310"/>
                  <a:gd name="T9" fmla="*/ 1 h 1484"/>
                  <a:gd name="T10" fmla="*/ 0 w 1310"/>
                  <a:gd name="T11" fmla="*/ 1 h 1484"/>
                  <a:gd name="T12" fmla="*/ 0 w 1310"/>
                  <a:gd name="T13" fmla="*/ 1 h 1484"/>
                  <a:gd name="T14" fmla="*/ 0 w 1310"/>
                  <a:gd name="T15" fmla="*/ 1 h 1484"/>
                  <a:gd name="T16" fmla="*/ 0 w 1310"/>
                  <a:gd name="T17" fmla="*/ 1 h 1484"/>
                  <a:gd name="T18" fmla="*/ 0 w 1310"/>
                  <a:gd name="T19" fmla="*/ 1 h 1484"/>
                  <a:gd name="T20" fmla="*/ 0 w 1310"/>
                  <a:gd name="T21" fmla="*/ 1 h 1484"/>
                  <a:gd name="T22" fmla="*/ 0 w 1310"/>
                  <a:gd name="T23" fmla="*/ 1 h 1484"/>
                  <a:gd name="T24" fmla="*/ 0 w 1310"/>
                  <a:gd name="T25" fmla="*/ 1 h 1484"/>
                  <a:gd name="T26" fmla="*/ 0 w 1310"/>
                  <a:gd name="T27" fmla="*/ 1 h 1484"/>
                  <a:gd name="T28" fmla="*/ 0 w 1310"/>
                  <a:gd name="T29" fmla="*/ 1 h 1484"/>
                  <a:gd name="T30" fmla="*/ 0 w 1310"/>
                  <a:gd name="T31" fmla="*/ 1 h 1484"/>
                  <a:gd name="T32" fmla="*/ 0 w 1310"/>
                  <a:gd name="T33" fmla="*/ 1 h 1484"/>
                  <a:gd name="T34" fmla="*/ 0 w 1310"/>
                  <a:gd name="T35" fmla="*/ 1 h 1484"/>
                  <a:gd name="T36" fmla="*/ 0 w 1310"/>
                  <a:gd name="T37" fmla="*/ 1 h 1484"/>
                  <a:gd name="T38" fmla="*/ 0 w 1310"/>
                  <a:gd name="T39" fmla="*/ 1 h 1484"/>
                  <a:gd name="T40" fmla="*/ 0 w 1310"/>
                  <a:gd name="T41" fmla="*/ 1 h 1484"/>
                  <a:gd name="T42" fmla="*/ 0 w 1310"/>
                  <a:gd name="T43" fmla="*/ 1 h 1484"/>
                  <a:gd name="T44" fmla="*/ 0 w 1310"/>
                  <a:gd name="T45" fmla="*/ 1 h 1484"/>
                  <a:gd name="T46" fmla="*/ 0 w 1310"/>
                  <a:gd name="T47" fmla="*/ 1 h 1484"/>
                  <a:gd name="T48" fmla="*/ 0 w 1310"/>
                  <a:gd name="T49" fmla="*/ 1 h 1484"/>
                  <a:gd name="T50" fmla="*/ 0 w 1310"/>
                  <a:gd name="T51" fmla="*/ 1 h 1484"/>
                  <a:gd name="T52" fmla="*/ 0 w 1310"/>
                  <a:gd name="T53" fmla="*/ 1 h 1484"/>
                  <a:gd name="T54" fmla="*/ 0 w 1310"/>
                  <a:gd name="T55" fmla="*/ 1 h 1484"/>
                  <a:gd name="T56" fmla="*/ 0 w 1310"/>
                  <a:gd name="T57" fmla="*/ 1 h 1484"/>
                  <a:gd name="T58" fmla="*/ 0 w 1310"/>
                  <a:gd name="T59" fmla="*/ 1 h 1484"/>
                  <a:gd name="T60" fmla="*/ 0 w 1310"/>
                  <a:gd name="T61" fmla="*/ 1 h 1484"/>
                  <a:gd name="T62" fmla="*/ 0 w 1310"/>
                  <a:gd name="T63" fmla="*/ 1 h 1484"/>
                  <a:gd name="T64" fmla="*/ 0 w 1310"/>
                  <a:gd name="T65" fmla="*/ 1 h 1484"/>
                  <a:gd name="T66" fmla="*/ 0 w 1310"/>
                  <a:gd name="T67" fmla="*/ 1 h 1484"/>
                  <a:gd name="T68" fmla="*/ 0 w 1310"/>
                  <a:gd name="T69" fmla="*/ 1 h 1484"/>
                  <a:gd name="T70" fmla="*/ 0 w 1310"/>
                  <a:gd name="T71" fmla="*/ 1 h 1484"/>
                  <a:gd name="T72" fmla="*/ 0 w 1310"/>
                  <a:gd name="T73" fmla="*/ 1 h 1484"/>
                  <a:gd name="T74" fmla="*/ 0 w 1310"/>
                  <a:gd name="T75" fmla="*/ 1 h 1484"/>
                  <a:gd name="T76" fmla="*/ 0 w 1310"/>
                  <a:gd name="T77" fmla="*/ 1 h 1484"/>
                  <a:gd name="T78" fmla="*/ 0 w 1310"/>
                  <a:gd name="T79" fmla="*/ 1 h 1484"/>
                  <a:gd name="T80" fmla="*/ 0 w 1310"/>
                  <a:gd name="T81" fmla="*/ 1 h 1484"/>
                  <a:gd name="T82" fmla="*/ 0 w 1310"/>
                  <a:gd name="T83" fmla="*/ 1 h 1484"/>
                  <a:gd name="T84" fmla="*/ 0 w 1310"/>
                  <a:gd name="T85" fmla="*/ 1 h 1484"/>
                  <a:gd name="T86" fmla="*/ 0 w 1310"/>
                  <a:gd name="T87" fmla="*/ 1 h 1484"/>
                  <a:gd name="T88" fmla="*/ 0 w 1310"/>
                  <a:gd name="T89" fmla="*/ 1 h 1484"/>
                  <a:gd name="T90" fmla="*/ 0 w 1310"/>
                  <a:gd name="T91" fmla="*/ 1 h 1484"/>
                  <a:gd name="T92" fmla="*/ 0 w 1310"/>
                  <a:gd name="T93" fmla="*/ 1 h 1484"/>
                  <a:gd name="T94" fmla="*/ 0 w 1310"/>
                  <a:gd name="T95" fmla="*/ 1 h 1484"/>
                  <a:gd name="T96" fmla="*/ 0 w 1310"/>
                  <a:gd name="T97" fmla="*/ 1 h 1484"/>
                  <a:gd name="T98" fmla="*/ 0 w 1310"/>
                  <a:gd name="T99" fmla="*/ 1 h 1484"/>
                  <a:gd name="T100" fmla="*/ 0 w 1310"/>
                  <a:gd name="T101" fmla="*/ 1 h 1484"/>
                  <a:gd name="T102" fmla="*/ 0 w 1310"/>
                  <a:gd name="T103" fmla="*/ 1 h 1484"/>
                  <a:gd name="T104" fmla="*/ 0 w 1310"/>
                  <a:gd name="T105" fmla="*/ 1 h 1484"/>
                  <a:gd name="T106" fmla="*/ 0 w 1310"/>
                  <a:gd name="T107" fmla="*/ 1 h 1484"/>
                  <a:gd name="T108" fmla="*/ 0 w 1310"/>
                  <a:gd name="T109" fmla="*/ 1 h 1484"/>
                  <a:gd name="T110" fmla="*/ 0 w 1310"/>
                  <a:gd name="T111" fmla="*/ 1 h 1484"/>
                  <a:gd name="T112" fmla="*/ 0 w 1310"/>
                  <a:gd name="T113" fmla="*/ 1 h 14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10" h="1484">
                    <a:moveTo>
                      <a:pt x="994" y="291"/>
                    </a:moveTo>
                    <a:lnTo>
                      <a:pt x="988" y="297"/>
                    </a:lnTo>
                    <a:lnTo>
                      <a:pt x="975" y="320"/>
                    </a:lnTo>
                    <a:lnTo>
                      <a:pt x="984" y="291"/>
                    </a:lnTo>
                    <a:lnTo>
                      <a:pt x="981" y="285"/>
                    </a:lnTo>
                    <a:lnTo>
                      <a:pt x="975" y="287"/>
                    </a:lnTo>
                    <a:lnTo>
                      <a:pt x="979" y="270"/>
                    </a:lnTo>
                    <a:lnTo>
                      <a:pt x="967" y="258"/>
                    </a:lnTo>
                    <a:lnTo>
                      <a:pt x="953" y="260"/>
                    </a:lnTo>
                    <a:lnTo>
                      <a:pt x="949" y="254"/>
                    </a:lnTo>
                    <a:lnTo>
                      <a:pt x="938" y="248"/>
                    </a:lnTo>
                    <a:lnTo>
                      <a:pt x="924" y="241"/>
                    </a:lnTo>
                    <a:lnTo>
                      <a:pt x="911" y="235"/>
                    </a:lnTo>
                    <a:lnTo>
                      <a:pt x="899" y="233"/>
                    </a:lnTo>
                    <a:lnTo>
                      <a:pt x="882" y="223"/>
                    </a:lnTo>
                    <a:lnTo>
                      <a:pt x="882" y="227"/>
                    </a:lnTo>
                    <a:lnTo>
                      <a:pt x="858" y="233"/>
                    </a:lnTo>
                    <a:lnTo>
                      <a:pt x="847" y="256"/>
                    </a:lnTo>
                    <a:lnTo>
                      <a:pt x="847" y="260"/>
                    </a:lnTo>
                    <a:lnTo>
                      <a:pt x="833" y="266"/>
                    </a:lnTo>
                    <a:lnTo>
                      <a:pt x="810" y="299"/>
                    </a:lnTo>
                    <a:lnTo>
                      <a:pt x="812" y="272"/>
                    </a:lnTo>
                    <a:lnTo>
                      <a:pt x="802" y="279"/>
                    </a:lnTo>
                    <a:lnTo>
                      <a:pt x="791" y="274"/>
                    </a:lnTo>
                    <a:lnTo>
                      <a:pt x="779" y="274"/>
                    </a:lnTo>
                    <a:lnTo>
                      <a:pt x="769" y="237"/>
                    </a:lnTo>
                    <a:lnTo>
                      <a:pt x="746" y="248"/>
                    </a:lnTo>
                    <a:lnTo>
                      <a:pt x="723" y="262"/>
                    </a:lnTo>
                    <a:lnTo>
                      <a:pt x="711" y="258"/>
                    </a:lnTo>
                    <a:lnTo>
                      <a:pt x="734" y="243"/>
                    </a:lnTo>
                    <a:lnTo>
                      <a:pt x="756" y="202"/>
                    </a:lnTo>
                    <a:lnTo>
                      <a:pt x="777" y="177"/>
                    </a:lnTo>
                    <a:lnTo>
                      <a:pt x="800" y="152"/>
                    </a:lnTo>
                    <a:lnTo>
                      <a:pt x="791" y="132"/>
                    </a:lnTo>
                    <a:lnTo>
                      <a:pt x="775" y="119"/>
                    </a:lnTo>
                    <a:lnTo>
                      <a:pt x="767" y="86"/>
                    </a:lnTo>
                    <a:lnTo>
                      <a:pt x="760" y="53"/>
                    </a:lnTo>
                    <a:lnTo>
                      <a:pt x="760" y="57"/>
                    </a:lnTo>
                    <a:lnTo>
                      <a:pt x="746" y="37"/>
                    </a:lnTo>
                    <a:lnTo>
                      <a:pt x="748" y="45"/>
                    </a:lnTo>
                    <a:lnTo>
                      <a:pt x="744" y="45"/>
                    </a:lnTo>
                    <a:lnTo>
                      <a:pt x="742" y="47"/>
                    </a:lnTo>
                    <a:lnTo>
                      <a:pt x="719" y="82"/>
                    </a:lnTo>
                    <a:lnTo>
                      <a:pt x="697" y="117"/>
                    </a:lnTo>
                    <a:lnTo>
                      <a:pt x="665" y="115"/>
                    </a:lnTo>
                    <a:lnTo>
                      <a:pt x="643" y="111"/>
                    </a:lnTo>
                    <a:lnTo>
                      <a:pt x="622" y="105"/>
                    </a:lnTo>
                    <a:lnTo>
                      <a:pt x="593" y="111"/>
                    </a:lnTo>
                    <a:lnTo>
                      <a:pt x="595" y="130"/>
                    </a:lnTo>
                    <a:lnTo>
                      <a:pt x="579" y="126"/>
                    </a:lnTo>
                    <a:lnTo>
                      <a:pt x="546" y="132"/>
                    </a:lnTo>
                    <a:lnTo>
                      <a:pt x="511" y="150"/>
                    </a:lnTo>
                    <a:lnTo>
                      <a:pt x="492" y="150"/>
                    </a:lnTo>
                    <a:lnTo>
                      <a:pt x="469" y="121"/>
                    </a:lnTo>
                    <a:lnTo>
                      <a:pt x="465" y="76"/>
                    </a:lnTo>
                    <a:lnTo>
                      <a:pt x="475" y="43"/>
                    </a:lnTo>
                    <a:lnTo>
                      <a:pt x="461" y="22"/>
                    </a:lnTo>
                    <a:lnTo>
                      <a:pt x="457" y="0"/>
                    </a:lnTo>
                    <a:lnTo>
                      <a:pt x="438" y="2"/>
                    </a:lnTo>
                    <a:lnTo>
                      <a:pt x="442" y="2"/>
                    </a:lnTo>
                    <a:lnTo>
                      <a:pt x="432" y="24"/>
                    </a:lnTo>
                    <a:lnTo>
                      <a:pt x="405" y="35"/>
                    </a:lnTo>
                    <a:lnTo>
                      <a:pt x="376" y="47"/>
                    </a:lnTo>
                    <a:lnTo>
                      <a:pt x="370" y="60"/>
                    </a:lnTo>
                    <a:lnTo>
                      <a:pt x="339" y="49"/>
                    </a:lnTo>
                    <a:lnTo>
                      <a:pt x="306" y="39"/>
                    </a:lnTo>
                    <a:lnTo>
                      <a:pt x="318" y="58"/>
                    </a:lnTo>
                    <a:lnTo>
                      <a:pt x="327" y="101"/>
                    </a:lnTo>
                    <a:lnTo>
                      <a:pt x="349" y="109"/>
                    </a:lnTo>
                    <a:lnTo>
                      <a:pt x="343" y="119"/>
                    </a:lnTo>
                    <a:lnTo>
                      <a:pt x="314" y="146"/>
                    </a:lnTo>
                    <a:lnTo>
                      <a:pt x="279" y="171"/>
                    </a:lnTo>
                    <a:lnTo>
                      <a:pt x="275" y="169"/>
                    </a:lnTo>
                    <a:lnTo>
                      <a:pt x="257" y="171"/>
                    </a:lnTo>
                    <a:lnTo>
                      <a:pt x="230" y="153"/>
                    </a:lnTo>
                    <a:lnTo>
                      <a:pt x="223" y="152"/>
                    </a:lnTo>
                    <a:lnTo>
                      <a:pt x="211" y="119"/>
                    </a:lnTo>
                    <a:lnTo>
                      <a:pt x="192" y="132"/>
                    </a:lnTo>
                    <a:lnTo>
                      <a:pt x="184" y="128"/>
                    </a:lnTo>
                    <a:lnTo>
                      <a:pt x="188" y="134"/>
                    </a:lnTo>
                    <a:lnTo>
                      <a:pt x="159" y="134"/>
                    </a:lnTo>
                    <a:lnTo>
                      <a:pt x="130" y="134"/>
                    </a:lnTo>
                    <a:lnTo>
                      <a:pt x="133" y="159"/>
                    </a:lnTo>
                    <a:lnTo>
                      <a:pt x="153" y="167"/>
                    </a:lnTo>
                    <a:lnTo>
                      <a:pt x="147" y="177"/>
                    </a:lnTo>
                    <a:lnTo>
                      <a:pt x="122" y="179"/>
                    </a:lnTo>
                    <a:lnTo>
                      <a:pt x="130" y="214"/>
                    </a:lnTo>
                    <a:lnTo>
                      <a:pt x="143" y="254"/>
                    </a:lnTo>
                    <a:lnTo>
                      <a:pt x="135" y="307"/>
                    </a:lnTo>
                    <a:lnTo>
                      <a:pt x="128" y="361"/>
                    </a:lnTo>
                    <a:lnTo>
                      <a:pt x="116" y="359"/>
                    </a:lnTo>
                    <a:lnTo>
                      <a:pt x="89" y="367"/>
                    </a:lnTo>
                    <a:lnTo>
                      <a:pt x="62" y="380"/>
                    </a:lnTo>
                    <a:lnTo>
                      <a:pt x="35" y="392"/>
                    </a:lnTo>
                    <a:lnTo>
                      <a:pt x="27" y="421"/>
                    </a:lnTo>
                    <a:lnTo>
                      <a:pt x="17" y="450"/>
                    </a:lnTo>
                    <a:lnTo>
                      <a:pt x="0" y="481"/>
                    </a:lnTo>
                    <a:lnTo>
                      <a:pt x="15" y="510"/>
                    </a:lnTo>
                    <a:lnTo>
                      <a:pt x="31" y="539"/>
                    </a:lnTo>
                    <a:lnTo>
                      <a:pt x="29" y="555"/>
                    </a:lnTo>
                    <a:lnTo>
                      <a:pt x="42" y="559"/>
                    </a:lnTo>
                    <a:lnTo>
                      <a:pt x="62" y="574"/>
                    </a:lnTo>
                    <a:lnTo>
                      <a:pt x="89" y="580"/>
                    </a:lnTo>
                    <a:lnTo>
                      <a:pt x="112" y="563"/>
                    </a:lnTo>
                    <a:lnTo>
                      <a:pt x="114" y="592"/>
                    </a:lnTo>
                    <a:lnTo>
                      <a:pt x="116" y="619"/>
                    </a:lnTo>
                    <a:lnTo>
                      <a:pt x="151" y="617"/>
                    </a:lnTo>
                    <a:lnTo>
                      <a:pt x="195" y="619"/>
                    </a:lnTo>
                    <a:lnTo>
                      <a:pt x="211" y="607"/>
                    </a:lnTo>
                    <a:lnTo>
                      <a:pt x="238" y="590"/>
                    </a:lnTo>
                    <a:lnTo>
                      <a:pt x="265" y="572"/>
                    </a:lnTo>
                    <a:lnTo>
                      <a:pt x="292" y="574"/>
                    </a:lnTo>
                    <a:lnTo>
                      <a:pt x="294" y="607"/>
                    </a:lnTo>
                    <a:lnTo>
                      <a:pt x="298" y="638"/>
                    </a:lnTo>
                    <a:lnTo>
                      <a:pt x="323" y="665"/>
                    </a:lnTo>
                    <a:lnTo>
                      <a:pt x="349" y="675"/>
                    </a:lnTo>
                    <a:lnTo>
                      <a:pt x="378" y="689"/>
                    </a:lnTo>
                    <a:lnTo>
                      <a:pt x="414" y="714"/>
                    </a:lnTo>
                    <a:lnTo>
                      <a:pt x="453" y="722"/>
                    </a:lnTo>
                    <a:lnTo>
                      <a:pt x="463" y="737"/>
                    </a:lnTo>
                    <a:lnTo>
                      <a:pt x="467" y="774"/>
                    </a:lnTo>
                    <a:lnTo>
                      <a:pt x="461" y="774"/>
                    </a:lnTo>
                    <a:lnTo>
                      <a:pt x="475" y="789"/>
                    </a:lnTo>
                    <a:lnTo>
                      <a:pt x="478" y="819"/>
                    </a:lnTo>
                    <a:lnTo>
                      <a:pt x="509" y="822"/>
                    </a:lnTo>
                    <a:lnTo>
                      <a:pt x="540" y="826"/>
                    </a:lnTo>
                    <a:lnTo>
                      <a:pt x="544" y="859"/>
                    </a:lnTo>
                    <a:lnTo>
                      <a:pt x="566" y="879"/>
                    </a:lnTo>
                    <a:lnTo>
                      <a:pt x="571" y="894"/>
                    </a:lnTo>
                    <a:lnTo>
                      <a:pt x="564" y="923"/>
                    </a:lnTo>
                    <a:lnTo>
                      <a:pt x="558" y="950"/>
                    </a:lnTo>
                    <a:lnTo>
                      <a:pt x="562" y="964"/>
                    </a:lnTo>
                    <a:lnTo>
                      <a:pt x="558" y="968"/>
                    </a:lnTo>
                    <a:lnTo>
                      <a:pt x="564" y="985"/>
                    </a:lnTo>
                    <a:lnTo>
                      <a:pt x="570" y="1038"/>
                    </a:lnTo>
                    <a:lnTo>
                      <a:pt x="616" y="1045"/>
                    </a:lnTo>
                    <a:lnTo>
                      <a:pt x="641" y="1047"/>
                    </a:lnTo>
                    <a:lnTo>
                      <a:pt x="651" y="1080"/>
                    </a:lnTo>
                    <a:lnTo>
                      <a:pt x="661" y="1111"/>
                    </a:lnTo>
                    <a:lnTo>
                      <a:pt x="678" y="1109"/>
                    </a:lnTo>
                    <a:lnTo>
                      <a:pt x="696" y="1113"/>
                    </a:lnTo>
                    <a:lnTo>
                      <a:pt x="694" y="1142"/>
                    </a:lnTo>
                    <a:lnTo>
                      <a:pt x="694" y="1173"/>
                    </a:lnTo>
                    <a:lnTo>
                      <a:pt x="715" y="1175"/>
                    </a:lnTo>
                    <a:lnTo>
                      <a:pt x="729" y="1224"/>
                    </a:lnTo>
                    <a:lnTo>
                      <a:pt x="709" y="1241"/>
                    </a:lnTo>
                    <a:lnTo>
                      <a:pt x="688" y="1261"/>
                    </a:lnTo>
                    <a:lnTo>
                      <a:pt x="670" y="1282"/>
                    </a:lnTo>
                    <a:lnTo>
                      <a:pt x="653" y="1305"/>
                    </a:lnTo>
                    <a:lnTo>
                      <a:pt x="635" y="1326"/>
                    </a:lnTo>
                    <a:lnTo>
                      <a:pt x="618" y="1348"/>
                    </a:lnTo>
                    <a:lnTo>
                      <a:pt x="618" y="1350"/>
                    </a:lnTo>
                    <a:lnTo>
                      <a:pt x="635" y="1346"/>
                    </a:lnTo>
                    <a:lnTo>
                      <a:pt x="676" y="1377"/>
                    </a:lnTo>
                    <a:lnTo>
                      <a:pt x="686" y="1379"/>
                    </a:lnTo>
                    <a:lnTo>
                      <a:pt x="705" y="1390"/>
                    </a:lnTo>
                    <a:lnTo>
                      <a:pt x="740" y="1416"/>
                    </a:lnTo>
                    <a:lnTo>
                      <a:pt x="775" y="1441"/>
                    </a:lnTo>
                    <a:lnTo>
                      <a:pt x="771" y="1458"/>
                    </a:lnTo>
                    <a:lnTo>
                      <a:pt x="779" y="1484"/>
                    </a:lnTo>
                    <a:lnTo>
                      <a:pt x="791" y="1460"/>
                    </a:lnTo>
                    <a:lnTo>
                      <a:pt x="802" y="1437"/>
                    </a:lnTo>
                    <a:lnTo>
                      <a:pt x="804" y="1414"/>
                    </a:lnTo>
                    <a:lnTo>
                      <a:pt x="814" y="1390"/>
                    </a:lnTo>
                    <a:lnTo>
                      <a:pt x="827" y="1373"/>
                    </a:lnTo>
                    <a:lnTo>
                      <a:pt x="823" y="1350"/>
                    </a:lnTo>
                    <a:lnTo>
                      <a:pt x="825" y="1348"/>
                    </a:lnTo>
                    <a:lnTo>
                      <a:pt x="841" y="1354"/>
                    </a:lnTo>
                    <a:lnTo>
                      <a:pt x="849" y="1356"/>
                    </a:lnTo>
                    <a:lnTo>
                      <a:pt x="833" y="1383"/>
                    </a:lnTo>
                    <a:lnTo>
                      <a:pt x="820" y="1410"/>
                    </a:lnTo>
                    <a:lnTo>
                      <a:pt x="810" y="1418"/>
                    </a:lnTo>
                    <a:lnTo>
                      <a:pt x="812" y="1422"/>
                    </a:lnTo>
                    <a:lnTo>
                      <a:pt x="833" y="1390"/>
                    </a:lnTo>
                    <a:lnTo>
                      <a:pt x="856" y="1359"/>
                    </a:lnTo>
                    <a:lnTo>
                      <a:pt x="870" y="1328"/>
                    </a:lnTo>
                    <a:lnTo>
                      <a:pt x="884" y="1297"/>
                    </a:lnTo>
                    <a:lnTo>
                      <a:pt x="893" y="1280"/>
                    </a:lnTo>
                    <a:lnTo>
                      <a:pt x="895" y="1280"/>
                    </a:lnTo>
                    <a:lnTo>
                      <a:pt x="895" y="1249"/>
                    </a:lnTo>
                    <a:lnTo>
                      <a:pt x="895" y="1218"/>
                    </a:lnTo>
                    <a:lnTo>
                      <a:pt x="887" y="1199"/>
                    </a:lnTo>
                    <a:lnTo>
                      <a:pt x="887" y="1185"/>
                    </a:lnTo>
                    <a:lnTo>
                      <a:pt x="893" y="1171"/>
                    </a:lnTo>
                    <a:lnTo>
                      <a:pt x="887" y="1169"/>
                    </a:lnTo>
                    <a:lnTo>
                      <a:pt x="901" y="1166"/>
                    </a:lnTo>
                    <a:lnTo>
                      <a:pt x="930" y="1138"/>
                    </a:lnTo>
                    <a:lnTo>
                      <a:pt x="959" y="1109"/>
                    </a:lnTo>
                    <a:lnTo>
                      <a:pt x="986" y="1102"/>
                    </a:lnTo>
                    <a:lnTo>
                      <a:pt x="1012" y="1084"/>
                    </a:lnTo>
                    <a:lnTo>
                      <a:pt x="1023" y="1074"/>
                    </a:lnTo>
                    <a:lnTo>
                      <a:pt x="1046" y="1076"/>
                    </a:lnTo>
                    <a:lnTo>
                      <a:pt x="1035" y="1078"/>
                    </a:lnTo>
                    <a:lnTo>
                      <a:pt x="1058" y="1071"/>
                    </a:lnTo>
                    <a:lnTo>
                      <a:pt x="1062" y="1069"/>
                    </a:lnTo>
                    <a:lnTo>
                      <a:pt x="1101" y="1069"/>
                    </a:lnTo>
                    <a:lnTo>
                      <a:pt x="1108" y="1047"/>
                    </a:lnTo>
                    <a:lnTo>
                      <a:pt x="1130" y="1036"/>
                    </a:lnTo>
                    <a:lnTo>
                      <a:pt x="1134" y="993"/>
                    </a:lnTo>
                    <a:lnTo>
                      <a:pt x="1149" y="964"/>
                    </a:lnTo>
                    <a:lnTo>
                      <a:pt x="1165" y="935"/>
                    </a:lnTo>
                    <a:lnTo>
                      <a:pt x="1170" y="882"/>
                    </a:lnTo>
                    <a:lnTo>
                      <a:pt x="1178" y="865"/>
                    </a:lnTo>
                    <a:lnTo>
                      <a:pt x="1180" y="828"/>
                    </a:lnTo>
                    <a:lnTo>
                      <a:pt x="1182" y="791"/>
                    </a:lnTo>
                    <a:lnTo>
                      <a:pt x="1180" y="762"/>
                    </a:lnTo>
                    <a:lnTo>
                      <a:pt x="1180" y="735"/>
                    </a:lnTo>
                    <a:lnTo>
                      <a:pt x="1174" y="724"/>
                    </a:lnTo>
                    <a:lnTo>
                      <a:pt x="1180" y="687"/>
                    </a:lnTo>
                    <a:lnTo>
                      <a:pt x="1190" y="685"/>
                    </a:lnTo>
                    <a:lnTo>
                      <a:pt x="1194" y="696"/>
                    </a:lnTo>
                    <a:lnTo>
                      <a:pt x="1211" y="665"/>
                    </a:lnTo>
                    <a:lnTo>
                      <a:pt x="1229" y="636"/>
                    </a:lnTo>
                    <a:lnTo>
                      <a:pt x="1229" y="632"/>
                    </a:lnTo>
                    <a:lnTo>
                      <a:pt x="1236" y="623"/>
                    </a:lnTo>
                    <a:lnTo>
                      <a:pt x="1256" y="596"/>
                    </a:lnTo>
                    <a:lnTo>
                      <a:pt x="1275" y="568"/>
                    </a:lnTo>
                    <a:lnTo>
                      <a:pt x="1304" y="526"/>
                    </a:lnTo>
                    <a:lnTo>
                      <a:pt x="1310" y="473"/>
                    </a:lnTo>
                    <a:lnTo>
                      <a:pt x="1296" y="435"/>
                    </a:lnTo>
                    <a:lnTo>
                      <a:pt x="1283" y="394"/>
                    </a:lnTo>
                    <a:lnTo>
                      <a:pt x="1254" y="390"/>
                    </a:lnTo>
                    <a:lnTo>
                      <a:pt x="1227" y="386"/>
                    </a:lnTo>
                    <a:lnTo>
                      <a:pt x="1192" y="353"/>
                    </a:lnTo>
                    <a:lnTo>
                      <a:pt x="1155" y="320"/>
                    </a:lnTo>
                    <a:lnTo>
                      <a:pt x="1108" y="309"/>
                    </a:lnTo>
                    <a:lnTo>
                      <a:pt x="1077" y="309"/>
                    </a:lnTo>
                    <a:lnTo>
                      <a:pt x="1046" y="303"/>
                    </a:lnTo>
                    <a:lnTo>
                      <a:pt x="1017" y="295"/>
                    </a:lnTo>
                    <a:lnTo>
                      <a:pt x="992" y="303"/>
                    </a:lnTo>
                    <a:lnTo>
                      <a:pt x="994" y="29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30" name="Freeform 448"/>
              <p:cNvSpPr>
                <a:spLocks/>
              </p:cNvSpPr>
              <p:nvPr/>
            </p:nvSpPr>
            <p:spPr bwMode="auto">
              <a:xfrm>
                <a:off x="1864" y="2452"/>
                <a:ext cx="37" cy="33"/>
              </a:xfrm>
              <a:custGeom>
                <a:avLst/>
                <a:gdLst>
                  <a:gd name="T0" fmla="*/ 0 w 80"/>
                  <a:gd name="T1" fmla="*/ 1 h 66"/>
                  <a:gd name="T2" fmla="*/ 0 w 80"/>
                  <a:gd name="T3" fmla="*/ 1 h 66"/>
                  <a:gd name="T4" fmla="*/ 0 w 80"/>
                  <a:gd name="T5" fmla="*/ 1 h 66"/>
                  <a:gd name="T6" fmla="*/ 0 w 80"/>
                  <a:gd name="T7" fmla="*/ 1 h 66"/>
                  <a:gd name="T8" fmla="*/ 0 w 80"/>
                  <a:gd name="T9" fmla="*/ 1 h 66"/>
                  <a:gd name="T10" fmla="*/ 0 w 80"/>
                  <a:gd name="T11" fmla="*/ 1 h 66"/>
                  <a:gd name="T12" fmla="*/ 0 w 80"/>
                  <a:gd name="T13" fmla="*/ 1 h 66"/>
                  <a:gd name="T14" fmla="*/ 0 w 80"/>
                  <a:gd name="T15" fmla="*/ 0 h 66"/>
                  <a:gd name="T16" fmla="*/ 0 w 80"/>
                  <a:gd name="T17" fmla="*/ 1 h 66"/>
                  <a:gd name="T18" fmla="*/ 0 w 80"/>
                  <a:gd name="T19" fmla="*/ 1 h 66"/>
                  <a:gd name="T20" fmla="*/ 0 w 80"/>
                  <a:gd name="T21" fmla="*/ 1 h 66"/>
                  <a:gd name="T22" fmla="*/ 0 w 80"/>
                  <a:gd name="T23" fmla="*/ 1 h 66"/>
                  <a:gd name="T24" fmla="*/ 0 w 80"/>
                  <a:gd name="T25" fmla="*/ 1 h 66"/>
                  <a:gd name="T26" fmla="*/ 0 w 80"/>
                  <a:gd name="T27" fmla="*/ 1 h 66"/>
                  <a:gd name="T28" fmla="*/ 0 w 80"/>
                  <a:gd name="T29" fmla="*/ 1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66">
                    <a:moveTo>
                      <a:pt x="41" y="60"/>
                    </a:moveTo>
                    <a:lnTo>
                      <a:pt x="35" y="64"/>
                    </a:lnTo>
                    <a:lnTo>
                      <a:pt x="18" y="56"/>
                    </a:lnTo>
                    <a:lnTo>
                      <a:pt x="12" y="66"/>
                    </a:lnTo>
                    <a:lnTo>
                      <a:pt x="0" y="37"/>
                    </a:lnTo>
                    <a:lnTo>
                      <a:pt x="4" y="37"/>
                    </a:lnTo>
                    <a:lnTo>
                      <a:pt x="2" y="21"/>
                    </a:lnTo>
                    <a:lnTo>
                      <a:pt x="14" y="0"/>
                    </a:lnTo>
                    <a:lnTo>
                      <a:pt x="47" y="6"/>
                    </a:lnTo>
                    <a:lnTo>
                      <a:pt x="80" y="10"/>
                    </a:lnTo>
                    <a:lnTo>
                      <a:pt x="64" y="43"/>
                    </a:lnTo>
                    <a:lnTo>
                      <a:pt x="62" y="46"/>
                    </a:lnTo>
                    <a:lnTo>
                      <a:pt x="58" y="54"/>
                    </a:lnTo>
                    <a:lnTo>
                      <a:pt x="52" y="54"/>
                    </a:lnTo>
                    <a:lnTo>
                      <a:pt x="41" y="6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31" name="Freeform 449"/>
              <p:cNvSpPr>
                <a:spLocks/>
              </p:cNvSpPr>
              <p:nvPr/>
            </p:nvSpPr>
            <p:spPr bwMode="auto">
              <a:xfrm>
                <a:off x="2818" y="2405"/>
                <a:ext cx="31" cy="26"/>
              </a:xfrm>
              <a:custGeom>
                <a:avLst/>
                <a:gdLst>
                  <a:gd name="T0" fmla="*/ 0 w 64"/>
                  <a:gd name="T1" fmla="*/ 1 h 50"/>
                  <a:gd name="T2" fmla="*/ 0 w 64"/>
                  <a:gd name="T3" fmla="*/ 1 h 50"/>
                  <a:gd name="T4" fmla="*/ 0 w 64"/>
                  <a:gd name="T5" fmla="*/ 1 h 50"/>
                  <a:gd name="T6" fmla="*/ 0 w 64"/>
                  <a:gd name="T7" fmla="*/ 0 h 50"/>
                  <a:gd name="T8" fmla="*/ 0 w 64"/>
                  <a:gd name="T9" fmla="*/ 1 h 50"/>
                  <a:gd name="T10" fmla="*/ 0 w 64"/>
                  <a:gd name="T11" fmla="*/ 1 h 50"/>
                  <a:gd name="T12" fmla="*/ 0 w 64"/>
                  <a:gd name="T13" fmla="*/ 1 h 50"/>
                  <a:gd name="T14" fmla="*/ 0 w 64"/>
                  <a:gd name="T15" fmla="*/ 1 h 50"/>
                  <a:gd name="T16" fmla="*/ 0 w 64"/>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50">
                    <a:moveTo>
                      <a:pt x="12" y="50"/>
                    </a:moveTo>
                    <a:lnTo>
                      <a:pt x="0" y="46"/>
                    </a:lnTo>
                    <a:lnTo>
                      <a:pt x="4" y="33"/>
                    </a:lnTo>
                    <a:lnTo>
                      <a:pt x="12" y="0"/>
                    </a:lnTo>
                    <a:lnTo>
                      <a:pt x="37" y="4"/>
                    </a:lnTo>
                    <a:lnTo>
                      <a:pt x="62" y="6"/>
                    </a:lnTo>
                    <a:lnTo>
                      <a:pt x="64" y="50"/>
                    </a:lnTo>
                    <a:lnTo>
                      <a:pt x="37" y="50"/>
                    </a:lnTo>
                    <a:lnTo>
                      <a:pt x="12" y="5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32" name="Freeform 450"/>
              <p:cNvSpPr>
                <a:spLocks/>
              </p:cNvSpPr>
              <p:nvPr/>
            </p:nvSpPr>
            <p:spPr bwMode="auto">
              <a:xfrm>
                <a:off x="2802" y="2377"/>
                <a:ext cx="7" cy="9"/>
              </a:xfrm>
              <a:custGeom>
                <a:avLst/>
                <a:gdLst>
                  <a:gd name="T0" fmla="*/ 0 w 15"/>
                  <a:gd name="T1" fmla="*/ 0 h 19"/>
                  <a:gd name="T2" fmla="*/ 0 w 15"/>
                  <a:gd name="T3" fmla="*/ 0 h 19"/>
                  <a:gd name="T4" fmla="*/ 0 w 15"/>
                  <a:gd name="T5" fmla="*/ 0 h 19"/>
                  <a:gd name="T6" fmla="*/ 0 w 15"/>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9">
                    <a:moveTo>
                      <a:pt x="15" y="1"/>
                    </a:moveTo>
                    <a:lnTo>
                      <a:pt x="12" y="0"/>
                    </a:lnTo>
                    <a:lnTo>
                      <a:pt x="0" y="19"/>
                    </a:lnTo>
                    <a:lnTo>
                      <a:pt x="15" y="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33" name="Freeform 451"/>
              <p:cNvSpPr>
                <a:spLocks/>
              </p:cNvSpPr>
              <p:nvPr/>
            </p:nvSpPr>
            <p:spPr bwMode="auto">
              <a:xfrm>
                <a:off x="2808" y="2409"/>
                <a:ext cx="90" cy="118"/>
              </a:xfrm>
              <a:custGeom>
                <a:avLst/>
                <a:gdLst>
                  <a:gd name="T0" fmla="*/ 0 w 190"/>
                  <a:gd name="T1" fmla="*/ 1 h 234"/>
                  <a:gd name="T2" fmla="*/ 0 w 190"/>
                  <a:gd name="T3" fmla="*/ 1 h 234"/>
                  <a:gd name="T4" fmla="*/ 0 w 190"/>
                  <a:gd name="T5" fmla="*/ 1 h 234"/>
                  <a:gd name="T6" fmla="*/ 0 w 190"/>
                  <a:gd name="T7" fmla="*/ 1 h 234"/>
                  <a:gd name="T8" fmla="*/ 0 w 190"/>
                  <a:gd name="T9" fmla="*/ 1 h 234"/>
                  <a:gd name="T10" fmla="*/ 0 w 190"/>
                  <a:gd name="T11" fmla="*/ 1 h 234"/>
                  <a:gd name="T12" fmla="*/ 0 w 190"/>
                  <a:gd name="T13" fmla="*/ 1 h 234"/>
                  <a:gd name="T14" fmla="*/ 0 w 190"/>
                  <a:gd name="T15" fmla="*/ 1 h 234"/>
                  <a:gd name="T16" fmla="*/ 0 w 190"/>
                  <a:gd name="T17" fmla="*/ 1 h 234"/>
                  <a:gd name="T18" fmla="*/ 0 w 190"/>
                  <a:gd name="T19" fmla="*/ 1 h 234"/>
                  <a:gd name="T20" fmla="*/ 0 w 190"/>
                  <a:gd name="T21" fmla="*/ 1 h 234"/>
                  <a:gd name="T22" fmla="*/ 0 w 190"/>
                  <a:gd name="T23" fmla="*/ 1 h 234"/>
                  <a:gd name="T24" fmla="*/ 0 w 190"/>
                  <a:gd name="T25" fmla="*/ 1 h 234"/>
                  <a:gd name="T26" fmla="*/ 0 w 190"/>
                  <a:gd name="T27" fmla="*/ 1 h 234"/>
                  <a:gd name="T28" fmla="*/ 0 w 190"/>
                  <a:gd name="T29" fmla="*/ 1 h 234"/>
                  <a:gd name="T30" fmla="*/ 0 w 190"/>
                  <a:gd name="T31" fmla="*/ 1 h 234"/>
                  <a:gd name="T32" fmla="*/ 0 w 190"/>
                  <a:gd name="T33" fmla="*/ 1 h 234"/>
                  <a:gd name="T34" fmla="*/ 0 w 190"/>
                  <a:gd name="T35" fmla="*/ 1 h 234"/>
                  <a:gd name="T36" fmla="*/ 0 w 190"/>
                  <a:gd name="T37" fmla="*/ 1 h 234"/>
                  <a:gd name="T38" fmla="*/ 0 w 190"/>
                  <a:gd name="T39" fmla="*/ 1 h 234"/>
                  <a:gd name="T40" fmla="*/ 0 w 190"/>
                  <a:gd name="T41" fmla="*/ 1 h 234"/>
                  <a:gd name="T42" fmla="*/ 0 w 190"/>
                  <a:gd name="T43" fmla="*/ 1 h 234"/>
                  <a:gd name="T44" fmla="*/ 0 w 190"/>
                  <a:gd name="T45" fmla="*/ 1 h 234"/>
                  <a:gd name="T46" fmla="*/ 0 w 190"/>
                  <a:gd name="T47" fmla="*/ 1 h 234"/>
                  <a:gd name="T48" fmla="*/ 0 w 190"/>
                  <a:gd name="T49" fmla="*/ 1 h 234"/>
                  <a:gd name="T50" fmla="*/ 0 w 190"/>
                  <a:gd name="T51" fmla="*/ 1 h 234"/>
                  <a:gd name="T52" fmla="*/ 0 w 190"/>
                  <a:gd name="T53" fmla="*/ 1 h 234"/>
                  <a:gd name="T54" fmla="*/ 0 w 190"/>
                  <a:gd name="T55" fmla="*/ 1 h 234"/>
                  <a:gd name="T56" fmla="*/ 0 w 190"/>
                  <a:gd name="T57" fmla="*/ 1 h 234"/>
                  <a:gd name="T58" fmla="*/ 0 w 190"/>
                  <a:gd name="T59" fmla="*/ 1 h 234"/>
                  <a:gd name="T60" fmla="*/ 0 w 190"/>
                  <a:gd name="T61" fmla="*/ 1 h 234"/>
                  <a:gd name="T62" fmla="*/ 0 w 190"/>
                  <a:gd name="T63" fmla="*/ 1 h 234"/>
                  <a:gd name="T64" fmla="*/ 0 w 190"/>
                  <a:gd name="T65" fmla="*/ 1 h 234"/>
                  <a:gd name="T66" fmla="*/ 0 w 190"/>
                  <a:gd name="T67" fmla="*/ 0 h 234"/>
                  <a:gd name="T68" fmla="*/ 0 w 190"/>
                  <a:gd name="T69" fmla="*/ 0 h 234"/>
                  <a:gd name="T70" fmla="*/ 0 w 190"/>
                  <a:gd name="T71" fmla="*/ 0 h 234"/>
                  <a:gd name="T72" fmla="*/ 0 w 190"/>
                  <a:gd name="T73" fmla="*/ 1 h 234"/>
                  <a:gd name="T74" fmla="*/ 0 w 190"/>
                  <a:gd name="T75" fmla="*/ 1 h 234"/>
                  <a:gd name="T76" fmla="*/ 0 w 190"/>
                  <a:gd name="T77" fmla="*/ 1 h 234"/>
                  <a:gd name="T78" fmla="*/ 0 w 190"/>
                  <a:gd name="T79" fmla="*/ 1 h 2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34">
                    <a:moveTo>
                      <a:pt x="31" y="44"/>
                    </a:moveTo>
                    <a:lnTo>
                      <a:pt x="27" y="60"/>
                    </a:lnTo>
                    <a:lnTo>
                      <a:pt x="17" y="60"/>
                    </a:lnTo>
                    <a:lnTo>
                      <a:pt x="38" y="77"/>
                    </a:lnTo>
                    <a:lnTo>
                      <a:pt x="19" y="75"/>
                    </a:lnTo>
                    <a:lnTo>
                      <a:pt x="7" y="110"/>
                    </a:lnTo>
                    <a:lnTo>
                      <a:pt x="0" y="110"/>
                    </a:lnTo>
                    <a:lnTo>
                      <a:pt x="11" y="135"/>
                    </a:lnTo>
                    <a:lnTo>
                      <a:pt x="19" y="143"/>
                    </a:lnTo>
                    <a:lnTo>
                      <a:pt x="7" y="135"/>
                    </a:lnTo>
                    <a:lnTo>
                      <a:pt x="23" y="157"/>
                    </a:lnTo>
                    <a:lnTo>
                      <a:pt x="19" y="157"/>
                    </a:lnTo>
                    <a:lnTo>
                      <a:pt x="38" y="180"/>
                    </a:lnTo>
                    <a:lnTo>
                      <a:pt x="34" y="178"/>
                    </a:lnTo>
                    <a:lnTo>
                      <a:pt x="56" y="205"/>
                    </a:lnTo>
                    <a:lnTo>
                      <a:pt x="77" y="234"/>
                    </a:lnTo>
                    <a:lnTo>
                      <a:pt x="89" y="217"/>
                    </a:lnTo>
                    <a:lnTo>
                      <a:pt x="98" y="223"/>
                    </a:lnTo>
                    <a:lnTo>
                      <a:pt x="104" y="215"/>
                    </a:lnTo>
                    <a:lnTo>
                      <a:pt x="98" y="199"/>
                    </a:lnTo>
                    <a:lnTo>
                      <a:pt x="95" y="190"/>
                    </a:lnTo>
                    <a:lnTo>
                      <a:pt x="93" y="178"/>
                    </a:lnTo>
                    <a:lnTo>
                      <a:pt x="124" y="176"/>
                    </a:lnTo>
                    <a:lnTo>
                      <a:pt x="126" y="153"/>
                    </a:lnTo>
                    <a:lnTo>
                      <a:pt x="145" y="174"/>
                    </a:lnTo>
                    <a:lnTo>
                      <a:pt x="164" y="166"/>
                    </a:lnTo>
                    <a:lnTo>
                      <a:pt x="170" y="176"/>
                    </a:lnTo>
                    <a:lnTo>
                      <a:pt x="182" y="166"/>
                    </a:lnTo>
                    <a:lnTo>
                      <a:pt x="190" y="114"/>
                    </a:lnTo>
                    <a:lnTo>
                      <a:pt x="170" y="81"/>
                    </a:lnTo>
                    <a:lnTo>
                      <a:pt x="186" y="60"/>
                    </a:lnTo>
                    <a:lnTo>
                      <a:pt x="184" y="33"/>
                    </a:lnTo>
                    <a:lnTo>
                      <a:pt x="147" y="36"/>
                    </a:lnTo>
                    <a:lnTo>
                      <a:pt x="149" y="0"/>
                    </a:lnTo>
                    <a:lnTo>
                      <a:pt x="116" y="0"/>
                    </a:lnTo>
                    <a:lnTo>
                      <a:pt x="83" y="0"/>
                    </a:lnTo>
                    <a:lnTo>
                      <a:pt x="85" y="44"/>
                    </a:lnTo>
                    <a:lnTo>
                      <a:pt x="58" y="44"/>
                    </a:lnTo>
                    <a:lnTo>
                      <a:pt x="33" y="44"/>
                    </a:lnTo>
                    <a:lnTo>
                      <a:pt x="31" y="4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34" name="Freeform 452"/>
              <p:cNvSpPr>
                <a:spLocks/>
              </p:cNvSpPr>
              <p:nvPr/>
            </p:nvSpPr>
            <p:spPr bwMode="auto">
              <a:xfrm>
                <a:off x="1696" y="2827"/>
                <a:ext cx="131" cy="158"/>
              </a:xfrm>
              <a:custGeom>
                <a:avLst/>
                <a:gdLst>
                  <a:gd name="T0" fmla="*/ 0 w 278"/>
                  <a:gd name="T1" fmla="*/ 1 h 308"/>
                  <a:gd name="T2" fmla="*/ 0 w 278"/>
                  <a:gd name="T3" fmla="*/ 1 h 308"/>
                  <a:gd name="T4" fmla="*/ 0 w 278"/>
                  <a:gd name="T5" fmla="*/ 1 h 308"/>
                  <a:gd name="T6" fmla="*/ 0 w 278"/>
                  <a:gd name="T7" fmla="*/ 1 h 308"/>
                  <a:gd name="T8" fmla="*/ 0 w 278"/>
                  <a:gd name="T9" fmla="*/ 1 h 308"/>
                  <a:gd name="T10" fmla="*/ 0 w 278"/>
                  <a:gd name="T11" fmla="*/ 1 h 308"/>
                  <a:gd name="T12" fmla="*/ 0 w 278"/>
                  <a:gd name="T13" fmla="*/ 1 h 308"/>
                  <a:gd name="T14" fmla="*/ 0 w 278"/>
                  <a:gd name="T15" fmla="*/ 1 h 308"/>
                  <a:gd name="T16" fmla="*/ 0 w 278"/>
                  <a:gd name="T17" fmla="*/ 1 h 308"/>
                  <a:gd name="T18" fmla="*/ 0 w 278"/>
                  <a:gd name="T19" fmla="*/ 1 h 308"/>
                  <a:gd name="T20" fmla="*/ 0 w 278"/>
                  <a:gd name="T21" fmla="*/ 1 h 308"/>
                  <a:gd name="T22" fmla="*/ 0 w 278"/>
                  <a:gd name="T23" fmla="*/ 1 h 308"/>
                  <a:gd name="T24" fmla="*/ 0 w 278"/>
                  <a:gd name="T25" fmla="*/ 1 h 308"/>
                  <a:gd name="T26" fmla="*/ 0 w 278"/>
                  <a:gd name="T27" fmla="*/ 1 h 308"/>
                  <a:gd name="T28" fmla="*/ 0 w 278"/>
                  <a:gd name="T29" fmla="*/ 1 h 308"/>
                  <a:gd name="T30" fmla="*/ 0 w 278"/>
                  <a:gd name="T31" fmla="*/ 1 h 308"/>
                  <a:gd name="T32" fmla="*/ 0 w 278"/>
                  <a:gd name="T33" fmla="*/ 1 h 308"/>
                  <a:gd name="T34" fmla="*/ 0 w 278"/>
                  <a:gd name="T35" fmla="*/ 1 h 308"/>
                  <a:gd name="T36" fmla="*/ 0 w 278"/>
                  <a:gd name="T37" fmla="*/ 1 h 308"/>
                  <a:gd name="T38" fmla="*/ 0 w 278"/>
                  <a:gd name="T39" fmla="*/ 1 h 308"/>
                  <a:gd name="T40" fmla="*/ 0 w 278"/>
                  <a:gd name="T41" fmla="*/ 1 h 308"/>
                  <a:gd name="T42" fmla="*/ 0 w 278"/>
                  <a:gd name="T43" fmla="*/ 1 h 308"/>
                  <a:gd name="T44" fmla="*/ 0 w 278"/>
                  <a:gd name="T45" fmla="*/ 1 h 308"/>
                  <a:gd name="T46" fmla="*/ 0 w 278"/>
                  <a:gd name="T47" fmla="*/ 1 h 308"/>
                  <a:gd name="T48" fmla="*/ 0 w 278"/>
                  <a:gd name="T49" fmla="*/ 1 h 308"/>
                  <a:gd name="T50" fmla="*/ 0 w 278"/>
                  <a:gd name="T51" fmla="*/ 1 h 308"/>
                  <a:gd name="T52" fmla="*/ 0 w 278"/>
                  <a:gd name="T53" fmla="*/ 1 h 308"/>
                  <a:gd name="T54" fmla="*/ 0 w 278"/>
                  <a:gd name="T55" fmla="*/ 0 h 308"/>
                  <a:gd name="T56" fmla="*/ 0 w 278"/>
                  <a:gd name="T57" fmla="*/ 1 h 308"/>
                  <a:gd name="T58" fmla="*/ 0 w 278"/>
                  <a:gd name="T59" fmla="*/ 1 h 308"/>
                  <a:gd name="T60" fmla="*/ 0 w 278"/>
                  <a:gd name="T61" fmla="*/ 1 h 3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78" h="308">
                    <a:moveTo>
                      <a:pt x="16" y="27"/>
                    </a:moveTo>
                    <a:lnTo>
                      <a:pt x="8" y="68"/>
                    </a:lnTo>
                    <a:lnTo>
                      <a:pt x="0" y="108"/>
                    </a:lnTo>
                    <a:lnTo>
                      <a:pt x="31" y="139"/>
                    </a:lnTo>
                    <a:lnTo>
                      <a:pt x="64" y="170"/>
                    </a:lnTo>
                    <a:lnTo>
                      <a:pt x="91" y="184"/>
                    </a:lnTo>
                    <a:lnTo>
                      <a:pt x="119" y="196"/>
                    </a:lnTo>
                    <a:lnTo>
                      <a:pt x="150" y="213"/>
                    </a:lnTo>
                    <a:lnTo>
                      <a:pt x="179" y="231"/>
                    </a:lnTo>
                    <a:lnTo>
                      <a:pt x="167" y="267"/>
                    </a:lnTo>
                    <a:lnTo>
                      <a:pt x="153" y="302"/>
                    </a:lnTo>
                    <a:lnTo>
                      <a:pt x="192" y="306"/>
                    </a:lnTo>
                    <a:lnTo>
                      <a:pt x="231" y="308"/>
                    </a:lnTo>
                    <a:lnTo>
                      <a:pt x="252" y="300"/>
                    </a:lnTo>
                    <a:lnTo>
                      <a:pt x="278" y="260"/>
                    </a:lnTo>
                    <a:lnTo>
                      <a:pt x="276" y="236"/>
                    </a:lnTo>
                    <a:lnTo>
                      <a:pt x="276" y="205"/>
                    </a:lnTo>
                    <a:lnTo>
                      <a:pt x="278" y="176"/>
                    </a:lnTo>
                    <a:lnTo>
                      <a:pt x="260" y="172"/>
                    </a:lnTo>
                    <a:lnTo>
                      <a:pt x="243" y="174"/>
                    </a:lnTo>
                    <a:lnTo>
                      <a:pt x="233" y="143"/>
                    </a:lnTo>
                    <a:lnTo>
                      <a:pt x="223" y="110"/>
                    </a:lnTo>
                    <a:lnTo>
                      <a:pt x="198" y="108"/>
                    </a:lnTo>
                    <a:lnTo>
                      <a:pt x="152" y="101"/>
                    </a:lnTo>
                    <a:lnTo>
                      <a:pt x="146" y="48"/>
                    </a:lnTo>
                    <a:lnTo>
                      <a:pt x="140" y="31"/>
                    </a:lnTo>
                    <a:lnTo>
                      <a:pt x="140" y="25"/>
                    </a:lnTo>
                    <a:lnTo>
                      <a:pt x="105" y="0"/>
                    </a:lnTo>
                    <a:lnTo>
                      <a:pt x="62" y="6"/>
                    </a:lnTo>
                    <a:lnTo>
                      <a:pt x="20" y="11"/>
                    </a:lnTo>
                    <a:lnTo>
                      <a:pt x="16" y="2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35" name="Freeform 453"/>
              <p:cNvSpPr>
                <a:spLocks/>
              </p:cNvSpPr>
              <p:nvPr/>
            </p:nvSpPr>
            <p:spPr bwMode="auto">
              <a:xfrm>
                <a:off x="2772" y="2442"/>
                <a:ext cx="2" cy="8"/>
              </a:xfrm>
              <a:custGeom>
                <a:avLst/>
                <a:gdLst>
                  <a:gd name="T0" fmla="*/ 0 w 10"/>
                  <a:gd name="T1" fmla="*/ 1 h 14"/>
                  <a:gd name="T2" fmla="*/ 0 w 10"/>
                  <a:gd name="T3" fmla="*/ 1 h 14"/>
                  <a:gd name="T4" fmla="*/ 0 w 10"/>
                  <a:gd name="T5" fmla="*/ 1 h 14"/>
                  <a:gd name="T6" fmla="*/ 0 w 10"/>
                  <a:gd name="T7" fmla="*/ 0 h 14"/>
                  <a:gd name="T8" fmla="*/ 0 w 10"/>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4"/>
                    </a:moveTo>
                    <a:lnTo>
                      <a:pt x="4" y="14"/>
                    </a:lnTo>
                    <a:lnTo>
                      <a:pt x="0" y="8"/>
                    </a:lnTo>
                    <a:lnTo>
                      <a:pt x="6" y="0"/>
                    </a:lnTo>
                    <a:lnTo>
                      <a:pt x="10"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36" name="Freeform 454"/>
              <p:cNvSpPr>
                <a:spLocks/>
              </p:cNvSpPr>
              <p:nvPr/>
            </p:nvSpPr>
            <p:spPr bwMode="auto">
              <a:xfrm>
                <a:off x="2785" y="2418"/>
                <a:ext cx="1" cy="2"/>
              </a:xfrm>
              <a:custGeom>
                <a:avLst/>
                <a:gdLst>
                  <a:gd name="T0" fmla="*/ 0 w 2"/>
                  <a:gd name="T1" fmla="*/ 0 h 6"/>
                  <a:gd name="T2" fmla="*/ 0 w 2"/>
                  <a:gd name="T3" fmla="*/ 0 h 6"/>
                  <a:gd name="T4" fmla="*/ 1 w 2"/>
                  <a:gd name="T5" fmla="*/ 0 h 6"/>
                  <a:gd name="T6" fmla="*/ 0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0" y="6"/>
                    </a:moveTo>
                    <a:lnTo>
                      <a:pt x="0" y="2"/>
                    </a:lnTo>
                    <a:lnTo>
                      <a:pt x="2" y="0"/>
                    </a:lnTo>
                    <a:lnTo>
                      <a:pt x="0"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37" name="Freeform 455"/>
              <p:cNvSpPr>
                <a:spLocks/>
              </p:cNvSpPr>
              <p:nvPr/>
            </p:nvSpPr>
            <p:spPr bwMode="auto">
              <a:xfrm>
                <a:off x="3135" y="2470"/>
                <a:ext cx="173" cy="208"/>
              </a:xfrm>
              <a:custGeom>
                <a:avLst/>
                <a:gdLst>
                  <a:gd name="T0" fmla="*/ 0 w 364"/>
                  <a:gd name="T1" fmla="*/ 1 h 405"/>
                  <a:gd name="T2" fmla="*/ 0 w 364"/>
                  <a:gd name="T3" fmla="*/ 1 h 405"/>
                  <a:gd name="T4" fmla="*/ 0 w 364"/>
                  <a:gd name="T5" fmla="*/ 1 h 405"/>
                  <a:gd name="T6" fmla="*/ 0 w 364"/>
                  <a:gd name="T7" fmla="*/ 1 h 405"/>
                  <a:gd name="T8" fmla="*/ 0 w 364"/>
                  <a:gd name="T9" fmla="*/ 1 h 405"/>
                  <a:gd name="T10" fmla="*/ 0 w 364"/>
                  <a:gd name="T11" fmla="*/ 0 h 405"/>
                  <a:gd name="T12" fmla="*/ 0 w 364"/>
                  <a:gd name="T13" fmla="*/ 0 h 405"/>
                  <a:gd name="T14" fmla="*/ 0 w 364"/>
                  <a:gd name="T15" fmla="*/ 0 h 405"/>
                  <a:gd name="T16" fmla="*/ 0 w 364"/>
                  <a:gd name="T17" fmla="*/ 1 h 405"/>
                  <a:gd name="T18" fmla="*/ 0 w 364"/>
                  <a:gd name="T19" fmla="*/ 1 h 405"/>
                  <a:gd name="T20" fmla="*/ 0 w 364"/>
                  <a:gd name="T21" fmla="*/ 1 h 405"/>
                  <a:gd name="T22" fmla="*/ 0 w 364"/>
                  <a:gd name="T23" fmla="*/ 1 h 405"/>
                  <a:gd name="T24" fmla="*/ 0 w 364"/>
                  <a:gd name="T25" fmla="*/ 1 h 405"/>
                  <a:gd name="T26" fmla="*/ 0 w 364"/>
                  <a:gd name="T27" fmla="*/ 1 h 405"/>
                  <a:gd name="T28" fmla="*/ 0 w 364"/>
                  <a:gd name="T29" fmla="*/ 1 h 405"/>
                  <a:gd name="T30" fmla="*/ 0 w 364"/>
                  <a:gd name="T31" fmla="*/ 1 h 405"/>
                  <a:gd name="T32" fmla="*/ 0 w 364"/>
                  <a:gd name="T33" fmla="*/ 1 h 405"/>
                  <a:gd name="T34" fmla="*/ 0 w 364"/>
                  <a:gd name="T35" fmla="*/ 1 h 405"/>
                  <a:gd name="T36" fmla="*/ 0 w 364"/>
                  <a:gd name="T37" fmla="*/ 1 h 405"/>
                  <a:gd name="T38" fmla="*/ 0 w 364"/>
                  <a:gd name="T39" fmla="*/ 1 h 405"/>
                  <a:gd name="T40" fmla="*/ 0 w 364"/>
                  <a:gd name="T41" fmla="*/ 1 h 405"/>
                  <a:gd name="T42" fmla="*/ 0 w 364"/>
                  <a:gd name="T43" fmla="*/ 1 h 405"/>
                  <a:gd name="T44" fmla="*/ 0 w 364"/>
                  <a:gd name="T45" fmla="*/ 1 h 405"/>
                  <a:gd name="T46" fmla="*/ 0 w 364"/>
                  <a:gd name="T47" fmla="*/ 1 h 405"/>
                  <a:gd name="T48" fmla="*/ 0 w 364"/>
                  <a:gd name="T49" fmla="*/ 1 h 405"/>
                  <a:gd name="T50" fmla="*/ 0 w 364"/>
                  <a:gd name="T51" fmla="*/ 1 h 405"/>
                  <a:gd name="T52" fmla="*/ 0 w 364"/>
                  <a:gd name="T53" fmla="*/ 1 h 405"/>
                  <a:gd name="T54" fmla="*/ 0 w 364"/>
                  <a:gd name="T55" fmla="*/ 1 h 405"/>
                  <a:gd name="T56" fmla="*/ 0 w 364"/>
                  <a:gd name="T57" fmla="*/ 1 h 405"/>
                  <a:gd name="T58" fmla="*/ 0 w 364"/>
                  <a:gd name="T59" fmla="*/ 1 h 405"/>
                  <a:gd name="T60" fmla="*/ 0 w 364"/>
                  <a:gd name="T61" fmla="*/ 1 h 405"/>
                  <a:gd name="T62" fmla="*/ 0 w 364"/>
                  <a:gd name="T63" fmla="*/ 1 h 405"/>
                  <a:gd name="T64" fmla="*/ 0 w 364"/>
                  <a:gd name="T65" fmla="*/ 1 h 405"/>
                  <a:gd name="T66" fmla="*/ 0 w 364"/>
                  <a:gd name="T67" fmla="*/ 1 h 405"/>
                  <a:gd name="T68" fmla="*/ 0 w 364"/>
                  <a:gd name="T69" fmla="*/ 1 h 405"/>
                  <a:gd name="T70" fmla="*/ 0 w 364"/>
                  <a:gd name="T71" fmla="*/ 1 h 405"/>
                  <a:gd name="T72" fmla="*/ 0 w 364"/>
                  <a:gd name="T73" fmla="*/ 1 h 405"/>
                  <a:gd name="T74" fmla="*/ 0 w 364"/>
                  <a:gd name="T75" fmla="*/ 1 h 405"/>
                  <a:gd name="T76" fmla="*/ 0 w 364"/>
                  <a:gd name="T77" fmla="*/ 1 h 405"/>
                  <a:gd name="T78" fmla="*/ 0 w 364"/>
                  <a:gd name="T79" fmla="*/ 1 h 405"/>
                  <a:gd name="T80" fmla="*/ 0 w 364"/>
                  <a:gd name="T81" fmla="*/ 1 h 405"/>
                  <a:gd name="T82" fmla="*/ 0 w 364"/>
                  <a:gd name="T83" fmla="*/ 1 h 405"/>
                  <a:gd name="T84" fmla="*/ 0 w 364"/>
                  <a:gd name="T85" fmla="*/ 1 h 405"/>
                  <a:gd name="T86" fmla="*/ 0 w 364"/>
                  <a:gd name="T87" fmla="*/ 1 h 405"/>
                  <a:gd name="T88" fmla="*/ 0 w 364"/>
                  <a:gd name="T89" fmla="*/ 1 h 4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4" h="405">
                    <a:moveTo>
                      <a:pt x="277" y="89"/>
                    </a:moveTo>
                    <a:lnTo>
                      <a:pt x="273" y="75"/>
                    </a:lnTo>
                    <a:lnTo>
                      <a:pt x="244" y="56"/>
                    </a:lnTo>
                    <a:lnTo>
                      <a:pt x="213" y="37"/>
                    </a:lnTo>
                    <a:lnTo>
                      <a:pt x="182" y="17"/>
                    </a:lnTo>
                    <a:lnTo>
                      <a:pt x="151" y="0"/>
                    </a:lnTo>
                    <a:lnTo>
                      <a:pt x="122" y="0"/>
                    </a:lnTo>
                    <a:lnTo>
                      <a:pt x="93" y="0"/>
                    </a:lnTo>
                    <a:lnTo>
                      <a:pt x="64" y="2"/>
                    </a:lnTo>
                    <a:lnTo>
                      <a:pt x="35" y="2"/>
                    </a:lnTo>
                    <a:lnTo>
                      <a:pt x="48" y="48"/>
                    </a:lnTo>
                    <a:lnTo>
                      <a:pt x="38" y="52"/>
                    </a:lnTo>
                    <a:lnTo>
                      <a:pt x="38" y="72"/>
                    </a:lnTo>
                    <a:lnTo>
                      <a:pt x="46" y="83"/>
                    </a:lnTo>
                    <a:lnTo>
                      <a:pt x="27" y="106"/>
                    </a:lnTo>
                    <a:lnTo>
                      <a:pt x="7" y="130"/>
                    </a:lnTo>
                    <a:lnTo>
                      <a:pt x="0" y="130"/>
                    </a:lnTo>
                    <a:lnTo>
                      <a:pt x="0" y="159"/>
                    </a:lnTo>
                    <a:lnTo>
                      <a:pt x="2" y="186"/>
                    </a:lnTo>
                    <a:lnTo>
                      <a:pt x="13" y="217"/>
                    </a:lnTo>
                    <a:lnTo>
                      <a:pt x="27" y="246"/>
                    </a:lnTo>
                    <a:lnTo>
                      <a:pt x="42" y="273"/>
                    </a:lnTo>
                    <a:lnTo>
                      <a:pt x="44" y="279"/>
                    </a:lnTo>
                    <a:lnTo>
                      <a:pt x="79" y="298"/>
                    </a:lnTo>
                    <a:lnTo>
                      <a:pt x="114" y="320"/>
                    </a:lnTo>
                    <a:lnTo>
                      <a:pt x="147" y="324"/>
                    </a:lnTo>
                    <a:lnTo>
                      <a:pt x="161" y="331"/>
                    </a:lnTo>
                    <a:lnTo>
                      <a:pt x="170" y="372"/>
                    </a:lnTo>
                    <a:lnTo>
                      <a:pt x="180" y="401"/>
                    </a:lnTo>
                    <a:lnTo>
                      <a:pt x="193" y="401"/>
                    </a:lnTo>
                    <a:lnTo>
                      <a:pt x="213" y="399"/>
                    </a:lnTo>
                    <a:lnTo>
                      <a:pt x="252" y="405"/>
                    </a:lnTo>
                    <a:lnTo>
                      <a:pt x="275" y="395"/>
                    </a:lnTo>
                    <a:lnTo>
                      <a:pt x="294" y="393"/>
                    </a:lnTo>
                    <a:lnTo>
                      <a:pt x="329" y="378"/>
                    </a:lnTo>
                    <a:lnTo>
                      <a:pt x="364" y="360"/>
                    </a:lnTo>
                    <a:lnTo>
                      <a:pt x="341" y="337"/>
                    </a:lnTo>
                    <a:lnTo>
                      <a:pt x="335" y="300"/>
                    </a:lnTo>
                    <a:lnTo>
                      <a:pt x="331" y="271"/>
                    </a:lnTo>
                    <a:lnTo>
                      <a:pt x="327" y="258"/>
                    </a:lnTo>
                    <a:lnTo>
                      <a:pt x="335" y="223"/>
                    </a:lnTo>
                    <a:lnTo>
                      <a:pt x="312" y="190"/>
                    </a:lnTo>
                    <a:lnTo>
                      <a:pt x="327" y="139"/>
                    </a:lnTo>
                    <a:lnTo>
                      <a:pt x="302" y="114"/>
                    </a:lnTo>
                    <a:lnTo>
                      <a:pt x="277" y="8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38" name="Freeform 456"/>
              <p:cNvSpPr>
                <a:spLocks/>
              </p:cNvSpPr>
              <p:nvPr/>
            </p:nvSpPr>
            <p:spPr bwMode="auto">
              <a:xfrm>
                <a:off x="3288" y="2563"/>
                <a:ext cx="7" cy="14"/>
              </a:xfrm>
              <a:custGeom>
                <a:avLst/>
                <a:gdLst>
                  <a:gd name="T0" fmla="*/ 1 w 14"/>
                  <a:gd name="T1" fmla="*/ 1 h 25"/>
                  <a:gd name="T2" fmla="*/ 1 w 14"/>
                  <a:gd name="T3" fmla="*/ 0 h 25"/>
                  <a:gd name="T4" fmla="*/ 0 w 14"/>
                  <a:gd name="T5" fmla="*/ 1 h 25"/>
                  <a:gd name="T6" fmla="*/ 1 w 14"/>
                  <a:gd name="T7" fmla="*/ 1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14" y="25"/>
                    </a:moveTo>
                    <a:lnTo>
                      <a:pt x="6" y="0"/>
                    </a:lnTo>
                    <a:lnTo>
                      <a:pt x="0" y="8"/>
                    </a:lnTo>
                    <a:lnTo>
                      <a:pt x="14"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39" name="Freeform 457"/>
              <p:cNvSpPr>
                <a:spLocks/>
              </p:cNvSpPr>
              <p:nvPr/>
            </p:nvSpPr>
            <p:spPr bwMode="auto">
              <a:xfrm>
                <a:off x="3138" y="2368"/>
                <a:ext cx="85" cy="109"/>
              </a:xfrm>
              <a:custGeom>
                <a:avLst/>
                <a:gdLst>
                  <a:gd name="T0" fmla="*/ 0 w 183"/>
                  <a:gd name="T1" fmla="*/ 1 h 213"/>
                  <a:gd name="T2" fmla="*/ 0 w 183"/>
                  <a:gd name="T3" fmla="*/ 0 h 213"/>
                  <a:gd name="T4" fmla="*/ 0 w 183"/>
                  <a:gd name="T5" fmla="*/ 1 h 213"/>
                  <a:gd name="T6" fmla="*/ 0 w 183"/>
                  <a:gd name="T7" fmla="*/ 1 h 213"/>
                  <a:gd name="T8" fmla="*/ 0 w 183"/>
                  <a:gd name="T9" fmla="*/ 1 h 213"/>
                  <a:gd name="T10" fmla="*/ 0 w 183"/>
                  <a:gd name="T11" fmla="*/ 1 h 213"/>
                  <a:gd name="T12" fmla="*/ 0 w 183"/>
                  <a:gd name="T13" fmla="*/ 1 h 213"/>
                  <a:gd name="T14" fmla="*/ 0 w 183"/>
                  <a:gd name="T15" fmla="*/ 1 h 213"/>
                  <a:gd name="T16" fmla="*/ 0 w 183"/>
                  <a:gd name="T17" fmla="*/ 1 h 213"/>
                  <a:gd name="T18" fmla="*/ 0 w 183"/>
                  <a:gd name="T19" fmla="*/ 1 h 213"/>
                  <a:gd name="T20" fmla="*/ 0 w 183"/>
                  <a:gd name="T21" fmla="*/ 1 h 213"/>
                  <a:gd name="T22" fmla="*/ 0 w 183"/>
                  <a:gd name="T23" fmla="*/ 1 h 213"/>
                  <a:gd name="T24" fmla="*/ 0 w 183"/>
                  <a:gd name="T25" fmla="*/ 1 h 213"/>
                  <a:gd name="T26" fmla="*/ 0 w 183"/>
                  <a:gd name="T27" fmla="*/ 1 h 213"/>
                  <a:gd name="T28" fmla="*/ 0 w 183"/>
                  <a:gd name="T29" fmla="*/ 1 h 213"/>
                  <a:gd name="T30" fmla="*/ 0 w 183"/>
                  <a:gd name="T31" fmla="*/ 1 h 213"/>
                  <a:gd name="T32" fmla="*/ 0 w 183"/>
                  <a:gd name="T33" fmla="*/ 1 h 213"/>
                  <a:gd name="T34" fmla="*/ 0 w 183"/>
                  <a:gd name="T35" fmla="*/ 1 h 213"/>
                  <a:gd name="T36" fmla="*/ 0 w 183"/>
                  <a:gd name="T37" fmla="*/ 1 h 213"/>
                  <a:gd name="T38" fmla="*/ 0 w 183"/>
                  <a:gd name="T39" fmla="*/ 1 h 213"/>
                  <a:gd name="T40" fmla="*/ 0 w 183"/>
                  <a:gd name="T41" fmla="*/ 1 h 213"/>
                  <a:gd name="T42" fmla="*/ 0 w 183"/>
                  <a:gd name="T43" fmla="*/ 1 h 213"/>
                  <a:gd name="T44" fmla="*/ 0 w 183"/>
                  <a:gd name="T45" fmla="*/ 1 h 213"/>
                  <a:gd name="T46" fmla="*/ 0 w 183"/>
                  <a:gd name="T47" fmla="*/ 1 h 213"/>
                  <a:gd name="T48" fmla="*/ 0 w 183"/>
                  <a:gd name="T49" fmla="*/ 1 h 2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213">
                    <a:moveTo>
                      <a:pt x="161" y="31"/>
                    </a:moveTo>
                    <a:lnTo>
                      <a:pt x="148" y="0"/>
                    </a:lnTo>
                    <a:lnTo>
                      <a:pt x="132" y="18"/>
                    </a:lnTo>
                    <a:lnTo>
                      <a:pt x="93" y="18"/>
                    </a:lnTo>
                    <a:lnTo>
                      <a:pt x="78" y="23"/>
                    </a:lnTo>
                    <a:lnTo>
                      <a:pt x="70" y="19"/>
                    </a:lnTo>
                    <a:lnTo>
                      <a:pt x="45" y="21"/>
                    </a:lnTo>
                    <a:lnTo>
                      <a:pt x="43" y="29"/>
                    </a:lnTo>
                    <a:lnTo>
                      <a:pt x="39" y="62"/>
                    </a:lnTo>
                    <a:lnTo>
                      <a:pt x="57" y="78"/>
                    </a:lnTo>
                    <a:lnTo>
                      <a:pt x="35" y="103"/>
                    </a:lnTo>
                    <a:lnTo>
                      <a:pt x="14" y="128"/>
                    </a:lnTo>
                    <a:lnTo>
                      <a:pt x="8" y="171"/>
                    </a:lnTo>
                    <a:lnTo>
                      <a:pt x="0" y="213"/>
                    </a:lnTo>
                    <a:lnTo>
                      <a:pt x="10" y="213"/>
                    </a:lnTo>
                    <a:lnTo>
                      <a:pt x="30" y="202"/>
                    </a:lnTo>
                    <a:lnTo>
                      <a:pt x="59" y="202"/>
                    </a:lnTo>
                    <a:lnTo>
                      <a:pt x="88" y="200"/>
                    </a:lnTo>
                    <a:lnTo>
                      <a:pt x="117" y="200"/>
                    </a:lnTo>
                    <a:lnTo>
                      <a:pt x="146" y="200"/>
                    </a:lnTo>
                    <a:lnTo>
                      <a:pt x="146" y="157"/>
                    </a:lnTo>
                    <a:lnTo>
                      <a:pt x="169" y="118"/>
                    </a:lnTo>
                    <a:lnTo>
                      <a:pt x="183" y="89"/>
                    </a:lnTo>
                    <a:lnTo>
                      <a:pt x="171" y="60"/>
                    </a:lnTo>
                    <a:lnTo>
                      <a:pt x="161" y="3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40" name="Freeform 458"/>
              <p:cNvSpPr>
                <a:spLocks/>
              </p:cNvSpPr>
              <p:nvPr/>
            </p:nvSpPr>
            <p:spPr bwMode="auto">
              <a:xfrm>
                <a:off x="2861" y="2348"/>
                <a:ext cx="303" cy="363"/>
              </a:xfrm>
              <a:custGeom>
                <a:avLst/>
                <a:gdLst>
                  <a:gd name="T0" fmla="*/ 0 w 642"/>
                  <a:gd name="T1" fmla="*/ 1 h 712"/>
                  <a:gd name="T2" fmla="*/ 0 w 642"/>
                  <a:gd name="T3" fmla="*/ 1 h 712"/>
                  <a:gd name="T4" fmla="*/ 0 w 642"/>
                  <a:gd name="T5" fmla="*/ 1 h 712"/>
                  <a:gd name="T6" fmla="*/ 0 w 642"/>
                  <a:gd name="T7" fmla="*/ 1 h 712"/>
                  <a:gd name="T8" fmla="*/ 0 w 642"/>
                  <a:gd name="T9" fmla="*/ 1 h 712"/>
                  <a:gd name="T10" fmla="*/ 0 w 642"/>
                  <a:gd name="T11" fmla="*/ 1 h 712"/>
                  <a:gd name="T12" fmla="*/ 0 w 642"/>
                  <a:gd name="T13" fmla="*/ 1 h 712"/>
                  <a:gd name="T14" fmla="*/ 0 w 642"/>
                  <a:gd name="T15" fmla="*/ 1 h 712"/>
                  <a:gd name="T16" fmla="*/ 0 w 642"/>
                  <a:gd name="T17" fmla="*/ 1 h 712"/>
                  <a:gd name="T18" fmla="*/ 0 w 642"/>
                  <a:gd name="T19" fmla="*/ 1 h 712"/>
                  <a:gd name="T20" fmla="*/ 0 w 642"/>
                  <a:gd name="T21" fmla="*/ 1 h 712"/>
                  <a:gd name="T22" fmla="*/ 0 w 642"/>
                  <a:gd name="T23" fmla="*/ 1 h 712"/>
                  <a:gd name="T24" fmla="*/ 0 w 642"/>
                  <a:gd name="T25" fmla="*/ 1 h 712"/>
                  <a:gd name="T26" fmla="*/ 0 w 642"/>
                  <a:gd name="T27" fmla="*/ 1 h 712"/>
                  <a:gd name="T28" fmla="*/ 0 w 642"/>
                  <a:gd name="T29" fmla="*/ 1 h 712"/>
                  <a:gd name="T30" fmla="*/ 0 w 642"/>
                  <a:gd name="T31" fmla="*/ 1 h 712"/>
                  <a:gd name="T32" fmla="*/ 0 w 642"/>
                  <a:gd name="T33" fmla="*/ 1 h 712"/>
                  <a:gd name="T34" fmla="*/ 0 w 642"/>
                  <a:gd name="T35" fmla="*/ 1 h 712"/>
                  <a:gd name="T36" fmla="*/ 0 w 642"/>
                  <a:gd name="T37" fmla="*/ 1 h 712"/>
                  <a:gd name="T38" fmla="*/ 0 w 642"/>
                  <a:gd name="T39" fmla="*/ 1 h 712"/>
                  <a:gd name="T40" fmla="*/ 0 w 642"/>
                  <a:gd name="T41" fmla="*/ 1 h 712"/>
                  <a:gd name="T42" fmla="*/ 0 w 642"/>
                  <a:gd name="T43" fmla="*/ 1 h 712"/>
                  <a:gd name="T44" fmla="*/ 0 w 642"/>
                  <a:gd name="T45" fmla="*/ 1 h 712"/>
                  <a:gd name="T46" fmla="*/ 0 w 642"/>
                  <a:gd name="T47" fmla="*/ 1 h 712"/>
                  <a:gd name="T48" fmla="*/ 0 w 642"/>
                  <a:gd name="T49" fmla="*/ 1 h 712"/>
                  <a:gd name="T50" fmla="*/ 0 w 642"/>
                  <a:gd name="T51" fmla="*/ 1 h 712"/>
                  <a:gd name="T52" fmla="*/ 0 w 642"/>
                  <a:gd name="T53" fmla="*/ 1 h 712"/>
                  <a:gd name="T54" fmla="*/ 0 w 642"/>
                  <a:gd name="T55" fmla="*/ 1 h 712"/>
                  <a:gd name="T56" fmla="*/ 0 w 642"/>
                  <a:gd name="T57" fmla="*/ 1 h 712"/>
                  <a:gd name="T58" fmla="*/ 0 w 642"/>
                  <a:gd name="T59" fmla="*/ 1 h 712"/>
                  <a:gd name="T60" fmla="*/ 0 w 642"/>
                  <a:gd name="T61" fmla="*/ 1 h 712"/>
                  <a:gd name="T62" fmla="*/ 0 w 642"/>
                  <a:gd name="T63" fmla="*/ 1 h 712"/>
                  <a:gd name="T64" fmla="*/ 0 w 642"/>
                  <a:gd name="T65" fmla="*/ 1 h 712"/>
                  <a:gd name="T66" fmla="*/ 0 w 642"/>
                  <a:gd name="T67" fmla="*/ 1 h 712"/>
                  <a:gd name="T68" fmla="*/ 0 w 642"/>
                  <a:gd name="T69" fmla="*/ 1 h 712"/>
                  <a:gd name="T70" fmla="*/ 0 w 642"/>
                  <a:gd name="T71" fmla="*/ 1 h 712"/>
                  <a:gd name="T72" fmla="*/ 0 w 642"/>
                  <a:gd name="T73" fmla="*/ 1 h 712"/>
                  <a:gd name="T74" fmla="*/ 0 w 642"/>
                  <a:gd name="T75" fmla="*/ 1 h 712"/>
                  <a:gd name="T76" fmla="*/ 0 w 642"/>
                  <a:gd name="T77" fmla="*/ 1 h 712"/>
                  <a:gd name="T78" fmla="*/ 0 w 642"/>
                  <a:gd name="T79" fmla="*/ 1 h 712"/>
                  <a:gd name="T80" fmla="*/ 0 w 642"/>
                  <a:gd name="T81" fmla="*/ 1 h 712"/>
                  <a:gd name="T82" fmla="*/ 0 w 642"/>
                  <a:gd name="T83" fmla="*/ 1 h 712"/>
                  <a:gd name="T84" fmla="*/ 0 w 642"/>
                  <a:gd name="T85" fmla="*/ 1 h 712"/>
                  <a:gd name="T86" fmla="*/ 0 w 642"/>
                  <a:gd name="T87" fmla="*/ 1 h 712"/>
                  <a:gd name="T88" fmla="*/ 0 w 642"/>
                  <a:gd name="T89" fmla="*/ 1 h 712"/>
                  <a:gd name="T90" fmla="*/ 0 w 642"/>
                  <a:gd name="T91" fmla="*/ 1 h 712"/>
                  <a:gd name="T92" fmla="*/ 0 w 642"/>
                  <a:gd name="T93" fmla="*/ 1 h 712"/>
                  <a:gd name="T94" fmla="*/ 0 w 642"/>
                  <a:gd name="T95" fmla="*/ 1 h 7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2" h="712">
                    <a:moveTo>
                      <a:pt x="585" y="254"/>
                    </a:moveTo>
                    <a:lnTo>
                      <a:pt x="570" y="281"/>
                    </a:lnTo>
                    <a:lnTo>
                      <a:pt x="562" y="305"/>
                    </a:lnTo>
                    <a:lnTo>
                      <a:pt x="564" y="305"/>
                    </a:lnTo>
                    <a:lnTo>
                      <a:pt x="566" y="307"/>
                    </a:lnTo>
                    <a:lnTo>
                      <a:pt x="566" y="309"/>
                    </a:lnTo>
                    <a:lnTo>
                      <a:pt x="572" y="340"/>
                    </a:lnTo>
                    <a:lnTo>
                      <a:pt x="578" y="371"/>
                    </a:lnTo>
                    <a:lnTo>
                      <a:pt x="580" y="371"/>
                    </a:lnTo>
                    <a:lnTo>
                      <a:pt x="580" y="400"/>
                    </a:lnTo>
                    <a:lnTo>
                      <a:pt x="582" y="427"/>
                    </a:lnTo>
                    <a:lnTo>
                      <a:pt x="593" y="458"/>
                    </a:lnTo>
                    <a:lnTo>
                      <a:pt x="607" y="487"/>
                    </a:lnTo>
                    <a:lnTo>
                      <a:pt x="622" y="514"/>
                    </a:lnTo>
                    <a:lnTo>
                      <a:pt x="591" y="520"/>
                    </a:lnTo>
                    <a:lnTo>
                      <a:pt x="560" y="528"/>
                    </a:lnTo>
                    <a:lnTo>
                      <a:pt x="541" y="557"/>
                    </a:lnTo>
                    <a:lnTo>
                      <a:pt x="549" y="588"/>
                    </a:lnTo>
                    <a:lnTo>
                      <a:pt x="545" y="621"/>
                    </a:lnTo>
                    <a:lnTo>
                      <a:pt x="543" y="654"/>
                    </a:lnTo>
                    <a:lnTo>
                      <a:pt x="576" y="677"/>
                    </a:lnTo>
                    <a:lnTo>
                      <a:pt x="585" y="663"/>
                    </a:lnTo>
                    <a:lnTo>
                      <a:pt x="580" y="712"/>
                    </a:lnTo>
                    <a:lnTo>
                      <a:pt x="570" y="710"/>
                    </a:lnTo>
                    <a:lnTo>
                      <a:pt x="556" y="710"/>
                    </a:lnTo>
                    <a:lnTo>
                      <a:pt x="529" y="673"/>
                    </a:lnTo>
                    <a:lnTo>
                      <a:pt x="508" y="658"/>
                    </a:lnTo>
                    <a:lnTo>
                      <a:pt x="494" y="644"/>
                    </a:lnTo>
                    <a:lnTo>
                      <a:pt x="481" y="658"/>
                    </a:lnTo>
                    <a:lnTo>
                      <a:pt x="436" y="642"/>
                    </a:lnTo>
                    <a:lnTo>
                      <a:pt x="432" y="630"/>
                    </a:lnTo>
                    <a:lnTo>
                      <a:pt x="405" y="634"/>
                    </a:lnTo>
                    <a:lnTo>
                      <a:pt x="394" y="615"/>
                    </a:lnTo>
                    <a:lnTo>
                      <a:pt x="364" y="621"/>
                    </a:lnTo>
                    <a:lnTo>
                      <a:pt x="337" y="629"/>
                    </a:lnTo>
                    <a:lnTo>
                      <a:pt x="337" y="613"/>
                    </a:lnTo>
                    <a:lnTo>
                      <a:pt x="326" y="572"/>
                    </a:lnTo>
                    <a:lnTo>
                      <a:pt x="324" y="530"/>
                    </a:lnTo>
                    <a:lnTo>
                      <a:pt x="324" y="485"/>
                    </a:lnTo>
                    <a:lnTo>
                      <a:pt x="279" y="479"/>
                    </a:lnTo>
                    <a:lnTo>
                      <a:pt x="281" y="472"/>
                    </a:lnTo>
                    <a:lnTo>
                      <a:pt x="246" y="468"/>
                    </a:lnTo>
                    <a:lnTo>
                      <a:pt x="238" y="503"/>
                    </a:lnTo>
                    <a:lnTo>
                      <a:pt x="198" y="510"/>
                    </a:lnTo>
                    <a:lnTo>
                      <a:pt x="174" y="501"/>
                    </a:lnTo>
                    <a:lnTo>
                      <a:pt x="161" y="466"/>
                    </a:lnTo>
                    <a:lnTo>
                      <a:pt x="147" y="429"/>
                    </a:lnTo>
                    <a:lnTo>
                      <a:pt x="118" y="429"/>
                    </a:lnTo>
                    <a:lnTo>
                      <a:pt x="91" y="427"/>
                    </a:lnTo>
                    <a:lnTo>
                      <a:pt x="62" y="427"/>
                    </a:lnTo>
                    <a:lnTo>
                      <a:pt x="33" y="425"/>
                    </a:lnTo>
                    <a:lnTo>
                      <a:pt x="6" y="429"/>
                    </a:lnTo>
                    <a:lnTo>
                      <a:pt x="0" y="423"/>
                    </a:lnTo>
                    <a:lnTo>
                      <a:pt x="12" y="419"/>
                    </a:lnTo>
                    <a:lnTo>
                      <a:pt x="14" y="390"/>
                    </a:lnTo>
                    <a:lnTo>
                      <a:pt x="31" y="378"/>
                    </a:lnTo>
                    <a:lnTo>
                      <a:pt x="48" y="384"/>
                    </a:lnTo>
                    <a:lnTo>
                      <a:pt x="56" y="373"/>
                    </a:lnTo>
                    <a:lnTo>
                      <a:pt x="78" y="371"/>
                    </a:lnTo>
                    <a:lnTo>
                      <a:pt x="81" y="388"/>
                    </a:lnTo>
                    <a:lnTo>
                      <a:pt x="107" y="363"/>
                    </a:lnTo>
                    <a:lnTo>
                      <a:pt x="132" y="338"/>
                    </a:lnTo>
                    <a:lnTo>
                      <a:pt x="136" y="309"/>
                    </a:lnTo>
                    <a:lnTo>
                      <a:pt x="142" y="280"/>
                    </a:lnTo>
                    <a:lnTo>
                      <a:pt x="165" y="249"/>
                    </a:lnTo>
                    <a:lnTo>
                      <a:pt x="188" y="218"/>
                    </a:lnTo>
                    <a:lnTo>
                      <a:pt x="192" y="188"/>
                    </a:lnTo>
                    <a:lnTo>
                      <a:pt x="198" y="159"/>
                    </a:lnTo>
                    <a:lnTo>
                      <a:pt x="202" y="130"/>
                    </a:lnTo>
                    <a:lnTo>
                      <a:pt x="207" y="103"/>
                    </a:lnTo>
                    <a:lnTo>
                      <a:pt x="217" y="70"/>
                    </a:lnTo>
                    <a:lnTo>
                      <a:pt x="215" y="41"/>
                    </a:lnTo>
                    <a:lnTo>
                      <a:pt x="242" y="6"/>
                    </a:lnTo>
                    <a:lnTo>
                      <a:pt x="277" y="26"/>
                    </a:lnTo>
                    <a:lnTo>
                      <a:pt x="308" y="35"/>
                    </a:lnTo>
                    <a:lnTo>
                      <a:pt x="341" y="45"/>
                    </a:lnTo>
                    <a:lnTo>
                      <a:pt x="357" y="22"/>
                    </a:lnTo>
                    <a:lnTo>
                      <a:pt x="370" y="24"/>
                    </a:lnTo>
                    <a:lnTo>
                      <a:pt x="405" y="12"/>
                    </a:lnTo>
                    <a:lnTo>
                      <a:pt x="430" y="12"/>
                    </a:lnTo>
                    <a:lnTo>
                      <a:pt x="442" y="0"/>
                    </a:lnTo>
                    <a:lnTo>
                      <a:pt x="469" y="4"/>
                    </a:lnTo>
                    <a:lnTo>
                      <a:pt x="494" y="6"/>
                    </a:lnTo>
                    <a:lnTo>
                      <a:pt x="512" y="12"/>
                    </a:lnTo>
                    <a:lnTo>
                      <a:pt x="521" y="20"/>
                    </a:lnTo>
                    <a:lnTo>
                      <a:pt x="549" y="35"/>
                    </a:lnTo>
                    <a:lnTo>
                      <a:pt x="566" y="33"/>
                    </a:lnTo>
                    <a:lnTo>
                      <a:pt x="580" y="24"/>
                    </a:lnTo>
                    <a:lnTo>
                      <a:pt x="605" y="47"/>
                    </a:lnTo>
                    <a:lnTo>
                      <a:pt x="628" y="70"/>
                    </a:lnTo>
                    <a:lnTo>
                      <a:pt x="624" y="103"/>
                    </a:lnTo>
                    <a:lnTo>
                      <a:pt x="642" y="119"/>
                    </a:lnTo>
                    <a:lnTo>
                      <a:pt x="620" y="144"/>
                    </a:lnTo>
                    <a:lnTo>
                      <a:pt x="599" y="169"/>
                    </a:lnTo>
                    <a:lnTo>
                      <a:pt x="593" y="212"/>
                    </a:lnTo>
                    <a:lnTo>
                      <a:pt x="585" y="25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41" name="Freeform 459"/>
              <p:cNvSpPr>
                <a:spLocks/>
              </p:cNvSpPr>
              <p:nvPr/>
            </p:nvSpPr>
            <p:spPr bwMode="auto">
              <a:xfrm>
                <a:off x="3013" y="2611"/>
                <a:ext cx="186" cy="192"/>
              </a:xfrm>
              <a:custGeom>
                <a:avLst/>
                <a:gdLst>
                  <a:gd name="T0" fmla="*/ 0 w 393"/>
                  <a:gd name="T1" fmla="*/ 1 h 376"/>
                  <a:gd name="T2" fmla="*/ 0 w 393"/>
                  <a:gd name="T3" fmla="*/ 1 h 376"/>
                  <a:gd name="T4" fmla="*/ 0 w 393"/>
                  <a:gd name="T5" fmla="*/ 1 h 376"/>
                  <a:gd name="T6" fmla="*/ 0 w 393"/>
                  <a:gd name="T7" fmla="*/ 1 h 376"/>
                  <a:gd name="T8" fmla="*/ 0 w 393"/>
                  <a:gd name="T9" fmla="*/ 1 h 376"/>
                  <a:gd name="T10" fmla="*/ 0 w 393"/>
                  <a:gd name="T11" fmla="*/ 1 h 376"/>
                  <a:gd name="T12" fmla="*/ 0 w 393"/>
                  <a:gd name="T13" fmla="*/ 1 h 376"/>
                  <a:gd name="T14" fmla="*/ 0 w 393"/>
                  <a:gd name="T15" fmla="*/ 1 h 376"/>
                  <a:gd name="T16" fmla="*/ 0 w 393"/>
                  <a:gd name="T17" fmla="*/ 1 h 376"/>
                  <a:gd name="T18" fmla="*/ 0 w 393"/>
                  <a:gd name="T19" fmla="*/ 1 h 376"/>
                  <a:gd name="T20" fmla="*/ 0 w 393"/>
                  <a:gd name="T21" fmla="*/ 1 h 376"/>
                  <a:gd name="T22" fmla="*/ 0 w 393"/>
                  <a:gd name="T23" fmla="*/ 1 h 376"/>
                  <a:gd name="T24" fmla="*/ 0 w 393"/>
                  <a:gd name="T25" fmla="*/ 1 h 376"/>
                  <a:gd name="T26" fmla="*/ 0 w 393"/>
                  <a:gd name="T27" fmla="*/ 1 h 376"/>
                  <a:gd name="T28" fmla="*/ 0 w 393"/>
                  <a:gd name="T29" fmla="*/ 1 h 376"/>
                  <a:gd name="T30" fmla="*/ 0 w 393"/>
                  <a:gd name="T31" fmla="*/ 1 h 376"/>
                  <a:gd name="T32" fmla="*/ 0 w 393"/>
                  <a:gd name="T33" fmla="*/ 1 h 376"/>
                  <a:gd name="T34" fmla="*/ 0 w 393"/>
                  <a:gd name="T35" fmla="*/ 1 h 376"/>
                  <a:gd name="T36" fmla="*/ 0 w 393"/>
                  <a:gd name="T37" fmla="*/ 1 h 376"/>
                  <a:gd name="T38" fmla="*/ 0 w 393"/>
                  <a:gd name="T39" fmla="*/ 1 h 376"/>
                  <a:gd name="T40" fmla="*/ 0 w 393"/>
                  <a:gd name="T41" fmla="*/ 1 h 376"/>
                  <a:gd name="T42" fmla="*/ 0 w 393"/>
                  <a:gd name="T43" fmla="*/ 1 h 376"/>
                  <a:gd name="T44" fmla="*/ 0 w 393"/>
                  <a:gd name="T45" fmla="*/ 1 h 376"/>
                  <a:gd name="T46" fmla="*/ 0 w 393"/>
                  <a:gd name="T47" fmla="*/ 1 h 376"/>
                  <a:gd name="T48" fmla="*/ 0 w 393"/>
                  <a:gd name="T49" fmla="*/ 1 h 376"/>
                  <a:gd name="T50" fmla="*/ 0 w 393"/>
                  <a:gd name="T51" fmla="*/ 1 h 376"/>
                  <a:gd name="T52" fmla="*/ 0 w 393"/>
                  <a:gd name="T53" fmla="*/ 1 h 376"/>
                  <a:gd name="T54" fmla="*/ 0 w 393"/>
                  <a:gd name="T55" fmla="*/ 1 h 376"/>
                  <a:gd name="T56" fmla="*/ 0 w 393"/>
                  <a:gd name="T57" fmla="*/ 1 h 376"/>
                  <a:gd name="T58" fmla="*/ 0 w 393"/>
                  <a:gd name="T59" fmla="*/ 1 h 376"/>
                  <a:gd name="T60" fmla="*/ 0 w 393"/>
                  <a:gd name="T61" fmla="*/ 1 h 376"/>
                  <a:gd name="T62" fmla="*/ 0 w 393"/>
                  <a:gd name="T63" fmla="*/ 1 h 376"/>
                  <a:gd name="T64" fmla="*/ 0 w 393"/>
                  <a:gd name="T65" fmla="*/ 0 h 376"/>
                  <a:gd name="T66" fmla="*/ 0 w 393"/>
                  <a:gd name="T67" fmla="*/ 1 h 376"/>
                  <a:gd name="T68" fmla="*/ 0 w 393"/>
                  <a:gd name="T69" fmla="*/ 1 h 376"/>
                  <a:gd name="T70" fmla="*/ 0 w 393"/>
                  <a:gd name="T71" fmla="*/ 1 h 376"/>
                  <a:gd name="T72" fmla="*/ 0 w 393"/>
                  <a:gd name="T73" fmla="*/ 1 h 376"/>
                  <a:gd name="T74" fmla="*/ 0 w 393"/>
                  <a:gd name="T75" fmla="*/ 1 h 376"/>
                  <a:gd name="T76" fmla="*/ 0 w 393"/>
                  <a:gd name="T77" fmla="*/ 1 h 376"/>
                  <a:gd name="T78" fmla="*/ 0 w 393"/>
                  <a:gd name="T79" fmla="*/ 1 h 376"/>
                  <a:gd name="T80" fmla="*/ 0 w 393"/>
                  <a:gd name="T81" fmla="*/ 1 h 376"/>
                  <a:gd name="T82" fmla="*/ 0 w 393"/>
                  <a:gd name="T83" fmla="*/ 1 h 376"/>
                  <a:gd name="T84" fmla="*/ 0 w 393"/>
                  <a:gd name="T85" fmla="*/ 1 h 376"/>
                  <a:gd name="T86" fmla="*/ 0 w 393"/>
                  <a:gd name="T87" fmla="*/ 1 h 376"/>
                  <a:gd name="T88" fmla="*/ 0 w 393"/>
                  <a:gd name="T89" fmla="*/ 1 h 376"/>
                  <a:gd name="T90" fmla="*/ 0 w 393"/>
                  <a:gd name="T91" fmla="*/ 1 h 376"/>
                  <a:gd name="T92" fmla="*/ 0 w 393"/>
                  <a:gd name="T93" fmla="*/ 1 h 376"/>
                  <a:gd name="T94" fmla="*/ 0 w 393"/>
                  <a:gd name="T95" fmla="*/ 1 h 376"/>
                  <a:gd name="T96" fmla="*/ 0 w 393"/>
                  <a:gd name="T97" fmla="*/ 1 h 376"/>
                  <a:gd name="T98" fmla="*/ 0 w 393"/>
                  <a:gd name="T99" fmla="*/ 1 h 376"/>
                  <a:gd name="T100" fmla="*/ 0 w 393"/>
                  <a:gd name="T101" fmla="*/ 1 h 376"/>
                  <a:gd name="T102" fmla="*/ 0 w 393"/>
                  <a:gd name="T103" fmla="*/ 1 h 376"/>
                  <a:gd name="T104" fmla="*/ 0 w 393"/>
                  <a:gd name="T105" fmla="*/ 1 h 376"/>
                  <a:gd name="T106" fmla="*/ 0 w 393"/>
                  <a:gd name="T107" fmla="*/ 1 h 3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93" h="376">
                    <a:moveTo>
                      <a:pt x="70" y="180"/>
                    </a:moveTo>
                    <a:lnTo>
                      <a:pt x="37" y="182"/>
                    </a:lnTo>
                    <a:lnTo>
                      <a:pt x="2" y="182"/>
                    </a:lnTo>
                    <a:lnTo>
                      <a:pt x="2" y="213"/>
                    </a:lnTo>
                    <a:lnTo>
                      <a:pt x="2" y="243"/>
                    </a:lnTo>
                    <a:lnTo>
                      <a:pt x="0" y="274"/>
                    </a:lnTo>
                    <a:lnTo>
                      <a:pt x="0" y="303"/>
                    </a:lnTo>
                    <a:lnTo>
                      <a:pt x="23" y="332"/>
                    </a:lnTo>
                    <a:lnTo>
                      <a:pt x="46" y="359"/>
                    </a:lnTo>
                    <a:lnTo>
                      <a:pt x="70" y="355"/>
                    </a:lnTo>
                    <a:lnTo>
                      <a:pt x="106" y="365"/>
                    </a:lnTo>
                    <a:lnTo>
                      <a:pt x="153" y="376"/>
                    </a:lnTo>
                    <a:lnTo>
                      <a:pt x="184" y="347"/>
                    </a:lnTo>
                    <a:lnTo>
                      <a:pt x="221" y="318"/>
                    </a:lnTo>
                    <a:lnTo>
                      <a:pt x="230" y="295"/>
                    </a:lnTo>
                    <a:lnTo>
                      <a:pt x="256" y="289"/>
                    </a:lnTo>
                    <a:lnTo>
                      <a:pt x="281" y="283"/>
                    </a:lnTo>
                    <a:lnTo>
                      <a:pt x="275" y="262"/>
                    </a:lnTo>
                    <a:lnTo>
                      <a:pt x="300" y="252"/>
                    </a:lnTo>
                    <a:lnTo>
                      <a:pt x="325" y="243"/>
                    </a:lnTo>
                    <a:lnTo>
                      <a:pt x="351" y="231"/>
                    </a:lnTo>
                    <a:lnTo>
                      <a:pt x="376" y="221"/>
                    </a:lnTo>
                    <a:lnTo>
                      <a:pt x="360" y="204"/>
                    </a:lnTo>
                    <a:lnTo>
                      <a:pt x="378" y="167"/>
                    </a:lnTo>
                    <a:lnTo>
                      <a:pt x="384" y="157"/>
                    </a:lnTo>
                    <a:lnTo>
                      <a:pt x="386" y="128"/>
                    </a:lnTo>
                    <a:lnTo>
                      <a:pt x="386" y="99"/>
                    </a:lnTo>
                    <a:lnTo>
                      <a:pt x="393" y="85"/>
                    </a:lnTo>
                    <a:lnTo>
                      <a:pt x="374" y="54"/>
                    </a:lnTo>
                    <a:lnTo>
                      <a:pt x="372" y="47"/>
                    </a:lnTo>
                    <a:lnTo>
                      <a:pt x="337" y="25"/>
                    </a:lnTo>
                    <a:lnTo>
                      <a:pt x="302" y="6"/>
                    </a:lnTo>
                    <a:lnTo>
                      <a:pt x="300" y="0"/>
                    </a:lnTo>
                    <a:lnTo>
                      <a:pt x="269" y="6"/>
                    </a:lnTo>
                    <a:lnTo>
                      <a:pt x="238" y="14"/>
                    </a:lnTo>
                    <a:lnTo>
                      <a:pt x="219" y="43"/>
                    </a:lnTo>
                    <a:lnTo>
                      <a:pt x="227" y="74"/>
                    </a:lnTo>
                    <a:lnTo>
                      <a:pt x="223" y="107"/>
                    </a:lnTo>
                    <a:lnTo>
                      <a:pt x="221" y="140"/>
                    </a:lnTo>
                    <a:lnTo>
                      <a:pt x="254" y="163"/>
                    </a:lnTo>
                    <a:lnTo>
                      <a:pt x="263" y="149"/>
                    </a:lnTo>
                    <a:lnTo>
                      <a:pt x="258" y="198"/>
                    </a:lnTo>
                    <a:lnTo>
                      <a:pt x="248" y="196"/>
                    </a:lnTo>
                    <a:lnTo>
                      <a:pt x="234" y="196"/>
                    </a:lnTo>
                    <a:lnTo>
                      <a:pt x="207" y="159"/>
                    </a:lnTo>
                    <a:lnTo>
                      <a:pt x="186" y="144"/>
                    </a:lnTo>
                    <a:lnTo>
                      <a:pt x="172" y="130"/>
                    </a:lnTo>
                    <a:lnTo>
                      <a:pt x="159" y="144"/>
                    </a:lnTo>
                    <a:lnTo>
                      <a:pt x="114" y="128"/>
                    </a:lnTo>
                    <a:lnTo>
                      <a:pt x="110" y="116"/>
                    </a:lnTo>
                    <a:lnTo>
                      <a:pt x="83" y="120"/>
                    </a:lnTo>
                    <a:lnTo>
                      <a:pt x="72" y="101"/>
                    </a:lnTo>
                    <a:lnTo>
                      <a:pt x="70" y="142"/>
                    </a:lnTo>
                    <a:lnTo>
                      <a:pt x="70" y="18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42" name="Freeform 460"/>
              <p:cNvSpPr>
                <a:spLocks/>
              </p:cNvSpPr>
              <p:nvPr/>
            </p:nvSpPr>
            <p:spPr bwMode="auto">
              <a:xfrm>
                <a:off x="3064" y="2755"/>
                <a:ext cx="120" cy="132"/>
              </a:xfrm>
              <a:custGeom>
                <a:avLst/>
                <a:gdLst>
                  <a:gd name="T0" fmla="*/ 0 w 254"/>
                  <a:gd name="T1" fmla="*/ 1 h 258"/>
                  <a:gd name="T2" fmla="*/ 0 w 254"/>
                  <a:gd name="T3" fmla="*/ 1 h 258"/>
                  <a:gd name="T4" fmla="*/ 0 w 254"/>
                  <a:gd name="T5" fmla="*/ 1 h 258"/>
                  <a:gd name="T6" fmla="*/ 0 w 254"/>
                  <a:gd name="T7" fmla="*/ 1 h 258"/>
                  <a:gd name="T8" fmla="*/ 0 w 254"/>
                  <a:gd name="T9" fmla="*/ 1 h 258"/>
                  <a:gd name="T10" fmla="*/ 0 w 254"/>
                  <a:gd name="T11" fmla="*/ 1 h 258"/>
                  <a:gd name="T12" fmla="*/ 0 w 254"/>
                  <a:gd name="T13" fmla="*/ 1 h 258"/>
                  <a:gd name="T14" fmla="*/ 0 w 254"/>
                  <a:gd name="T15" fmla="*/ 1 h 258"/>
                  <a:gd name="T16" fmla="*/ 0 w 254"/>
                  <a:gd name="T17" fmla="*/ 1 h 258"/>
                  <a:gd name="T18" fmla="*/ 0 w 254"/>
                  <a:gd name="T19" fmla="*/ 1 h 258"/>
                  <a:gd name="T20" fmla="*/ 0 w 254"/>
                  <a:gd name="T21" fmla="*/ 1 h 258"/>
                  <a:gd name="T22" fmla="*/ 0 w 254"/>
                  <a:gd name="T23" fmla="*/ 1 h 258"/>
                  <a:gd name="T24" fmla="*/ 0 w 254"/>
                  <a:gd name="T25" fmla="*/ 1 h 258"/>
                  <a:gd name="T26" fmla="*/ 0 w 254"/>
                  <a:gd name="T27" fmla="*/ 1 h 258"/>
                  <a:gd name="T28" fmla="*/ 0 w 254"/>
                  <a:gd name="T29" fmla="*/ 0 h 258"/>
                  <a:gd name="T30" fmla="*/ 0 w 254"/>
                  <a:gd name="T31" fmla="*/ 1 h 258"/>
                  <a:gd name="T32" fmla="*/ 0 w 254"/>
                  <a:gd name="T33" fmla="*/ 1 h 258"/>
                  <a:gd name="T34" fmla="*/ 0 w 254"/>
                  <a:gd name="T35" fmla="*/ 1 h 258"/>
                  <a:gd name="T36" fmla="*/ 0 w 254"/>
                  <a:gd name="T37" fmla="*/ 1 h 258"/>
                  <a:gd name="T38" fmla="*/ 0 w 254"/>
                  <a:gd name="T39" fmla="*/ 1 h 258"/>
                  <a:gd name="T40" fmla="*/ 0 w 254"/>
                  <a:gd name="T41" fmla="*/ 1 h 258"/>
                  <a:gd name="T42" fmla="*/ 0 w 254"/>
                  <a:gd name="T43" fmla="*/ 1 h 258"/>
                  <a:gd name="T44" fmla="*/ 0 w 254"/>
                  <a:gd name="T45" fmla="*/ 1 h 258"/>
                  <a:gd name="T46" fmla="*/ 0 w 254"/>
                  <a:gd name="T47" fmla="*/ 1 h 258"/>
                  <a:gd name="T48" fmla="*/ 0 w 254"/>
                  <a:gd name="T49" fmla="*/ 1 h 258"/>
                  <a:gd name="T50" fmla="*/ 0 w 254"/>
                  <a:gd name="T51" fmla="*/ 1 h 258"/>
                  <a:gd name="T52" fmla="*/ 0 w 254"/>
                  <a:gd name="T53" fmla="*/ 1 h 258"/>
                  <a:gd name="T54" fmla="*/ 0 w 254"/>
                  <a:gd name="T55" fmla="*/ 1 h 258"/>
                  <a:gd name="T56" fmla="*/ 0 w 254"/>
                  <a:gd name="T57" fmla="*/ 1 h 2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4" h="258">
                    <a:moveTo>
                      <a:pt x="126" y="246"/>
                    </a:moveTo>
                    <a:lnTo>
                      <a:pt x="119" y="241"/>
                    </a:lnTo>
                    <a:lnTo>
                      <a:pt x="90" y="227"/>
                    </a:lnTo>
                    <a:lnTo>
                      <a:pt x="78" y="194"/>
                    </a:lnTo>
                    <a:lnTo>
                      <a:pt x="68" y="184"/>
                    </a:lnTo>
                    <a:lnTo>
                      <a:pt x="62" y="175"/>
                    </a:lnTo>
                    <a:lnTo>
                      <a:pt x="39" y="157"/>
                    </a:lnTo>
                    <a:lnTo>
                      <a:pt x="20" y="120"/>
                    </a:lnTo>
                    <a:lnTo>
                      <a:pt x="0" y="82"/>
                    </a:lnTo>
                    <a:lnTo>
                      <a:pt x="47" y="93"/>
                    </a:lnTo>
                    <a:lnTo>
                      <a:pt x="78" y="64"/>
                    </a:lnTo>
                    <a:lnTo>
                      <a:pt x="115" y="35"/>
                    </a:lnTo>
                    <a:lnTo>
                      <a:pt x="124" y="12"/>
                    </a:lnTo>
                    <a:lnTo>
                      <a:pt x="150" y="6"/>
                    </a:lnTo>
                    <a:lnTo>
                      <a:pt x="175" y="0"/>
                    </a:lnTo>
                    <a:lnTo>
                      <a:pt x="173" y="14"/>
                    </a:lnTo>
                    <a:lnTo>
                      <a:pt x="190" y="14"/>
                    </a:lnTo>
                    <a:lnTo>
                      <a:pt x="223" y="27"/>
                    </a:lnTo>
                    <a:lnTo>
                      <a:pt x="254" y="41"/>
                    </a:lnTo>
                    <a:lnTo>
                      <a:pt x="254" y="87"/>
                    </a:lnTo>
                    <a:lnTo>
                      <a:pt x="249" y="120"/>
                    </a:lnTo>
                    <a:lnTo>
                      <a:pt x="252" y="153"/>
                    </a:lnTo>
                    <a:lnTo>
                      <a:pt x="241" y="186"/>
                    </a:lnTo>
                    <a:lnTo>
                      <a:pt x="233" y="217"/>
                    </a:lnTo>
                    <a:lnTo>
                      <a:pt x="212" y="239"/>
                    </a:lnTo>
                    <a:lnTo>
                      <a:pt x="192" y="258"/>
                    </a:lnTo>
                    <a:lnTo>
                      <a:pt x="159" y="254"/>
                    </a:lnTo>
                    <a:lnTo>
                      <a:pt x="128" y="248"/>
                    </a:lnTo>
                    <a:lnTo>
                      <a:pt x="126" y="24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43" name="Freeform 461"/>
              <p:cNvSpPr>
                <a:spLocks/>
              </p:cNvSpPr>
              <p:nvPr/>
            </p:nvSpPr>
            <p:spPr bwMode="auto">
              <a:xfrm>
                <a:off x="1789" y="3037"/>
                <a:ext cx="77" cy="93"/>
              </a:xfrm>
              <a:custGeom>
                <a:avLst/>
                <a:gdLst>
                  <a:gd name="T0" fmla="*/ 0 w 165"/>
                  <a:gd name="T1" fmla="*/ 1 h 182"/>
                  <a:gd name="T2" fmla="*/ 0 w 165"/>
                  <a:gd name="T3" fmla="*/ 1 h 182"/>
                  <a:gd name="T4" fmla="*/ 0 w 165"/>
                  <a:gd name="T5" fmla="*/ 1 h 182"/>
                  <a:gd name="T6" fmla="*/ 0 w 165"/>
                  <a:gd name="T7" fmla="*/ 1 h 182"/>
                  <a:gd name="T8" fmla="*/ 0 w 165"/>
                  <a:gd name="T9" fmla="*/ 1 h 182"/>
                  <a:gd name="T10" fmla="*/ 0 w 165"/>
                  <a:gd name="T11" fmla="*/ 0 h 182"/>
                  <a:gd name="T12" fmla="*/ 0 w 165"/>
                  <a:gd name="T13" fmla="*/ 1 h 182"/>
                  <a:gd name="T14" fmla="*/ 0 w 165"/>
                  <a:gd name="T15" fmla="*/ 1 h 182"/>
                  <a:gd name="T16" fmla="*/ 0 w 165"/>
                  <a:gd name="T17" fmla="*/ 1 h 182"/>
                  <a:gd name="T18" fmla="*/ 0 w 165"/>
                  <a:gd name="T19" fmla="*/ 1 h 182"/>
                  <a:gd name="T20" fmla="*/ 0 w 165"/>
                  <a:gd name="T21" fmla="*/ 1 h 182"/>
                  <a:gd name="T22" fmla="*/ 0 w 165"/>
                  <a:gd name="T23" fmla="*/ 1 h 182"/>
                  <a:gd name="T24" fmla="*/ 0 w 165"/>
                  <a:gd name="T25" fmla="*/ 1 h 182"/>
                  <a:gd name="T26" fmla="*/ 0 w 165"/>
                  <a:gd name="T27" fmla="*/ 1 h 182"/>
                  <a:gd name="T28" fmla="*/ 0 w 165"/>
                  <a:gd name="T29" fmla="*/ 1 h 182"/>
                  <a:gd name="T30" fmla="*/ 0 w 165"/>
                  <a:gd name="T31" fmla="*/ 1 h 182"/>
                  <a:gd name="T32" fmla="*/ 0 w 165"/>
                  <a:gd name="T33" fmla="*/ 1 h 182"/>
                  <a:gd name="T34" fmla="*/ 0 w 165"/>
                  <a:gd name="T35" fmla="*/ 1 h 182"/>
                  <a:gd name="T36" fmla="*/ 0 w 165"/>
                  <a:gd name="T37" fmla="*/ 1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5" h="182">
                    <a:moveTo>
                      <a:pt x="161" y="95"/>
                    </a:moveTo>
                    <a:lnTo>
                      <a:pt x="126" y="70"/>
                    </a:lnTo>
                    <a:lnTo>
                      <a:pt x="91" y="44"/>
                    </a:lnTo>
                    <a:lnTo>
                      <a:pt x="72" y="33"/>
                    </a:lnTo>
                    <a:lnTo>
                      <a:pt x="62" y="31"/>
                    </a:lnTo>
                    <a:lnTo>
                      <a:pt x="21" y="0"/>
                    </a:lnTo>
                    <a:lnTo>
                      <a:pt x="4" y="4"/>
                    </a:lnTo>
                    <a:lnTo>
                      <a:pt x="6" y="6"/>
                    </a:lnTo>
                    <a:lnTo>
                      <a:pt x="4" y="48"/>
                    </a:lnTo>
                    <a:lnTo>
                      <a:pt x="2" y="89"/>
                    </a:lnTo>
                    <a:lnTo>
                      <a:pt x="4" y="95"/>
                    </a:lnTo>
                    <a:lnTo>
                      <a:pt x="0" y="126"/>
                    </a:lnTo>
                    <a:lnTo>
                      <a:pt x="18" y="157"/>
                    </a:lnTo>
                    <a:lnTo>
                      <a:pt x="58" y="172"/>
                    </a:lnTo>
                    <a:lnTo>
                      <a:pt x="111" y="182"/>
                    </a:lnTo>
                    <a:lnTo>
                      <a:pt x="142" y="171"/>
                    </a:lnTo>
                    <a:lnTo>
                      <a:pt x="165" y="138"/>
                    </a:lnTo>
                    <a:lnTo>
                      <a:pt x="157" y="112"/>
                    </a:lnTo>
                    <a:lnTo>
                      <a:pt x="161" y="9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44" name="Freeform 462"/>
              <p:cNvSpPr>
                <a:spLocks/>
              </p:cNvSpPr>
              <p:nvPr/>
            </p:nvSpPr>
            <p:spPr bwMode="auto">
              <a:xfrm>
                <a:off x="1601" y="2875"/>
                <a:ext cx="242" cy="588"/>
              </a:xfrm>
              <a:custGeom>
                <a:avLst/>
                <a:gdLst>
                  <a:gd name="T0" fmla="*/ 0 w 514"/>
                  <a:gd name="T1" fmla="*/ 1 h 1152"/>
                  <a:gd name="T2" fmla="*/ 0 w 514"/>
                  <a:gd name="T3" fmla="*/ 1 h 1152"/>
                  <a:gd name="T4" fmla="*/ 0 w 514"/>
                  <a:gd name="T5" fmla="*/ 1 h 1152"/>
                  <a:gd name="T6" fmla="*/ 0 w 514"/>
                  <a:gd name="T7" fmla="*/ 1 h 1152"/>
                  <a:gd name="T8" fmla="*/ 0 w 514"/>
                  <a:gd name="T9" fmla="*/ 1 h 1152"/>
                  <a:gd name="T10" fmla="*/ 0 w 514"/>
                  <a:gd name="T11" fmla="*/ 1 h 1152"/>
                  <a:gd name="T12" fmla="*/ 0 w 514"/>
                  <a:gd name="T13" fmla="*/ 1 h 1152"/>
                  <a:gd name="T14" fmla="*/ 0 w 514"/>
                  <a:gd name="T15" fmla="*/ 1 h 1152"/>
                  <a:gd name="T16" fmla="*/ 0 w 514"/>
                  <a:gd name="T17" fmla="*/ 1 h 1152"/>
                  <a:gd name="T18" fmla="*/ 0 w 514"/>
                  <a:gd name="T19" fmla="*/ 1 h 1152"/>
                  <a:gd name="T20" fmla="*/ 0 w 514"/>
                  <a:gd name="T21" fmla="*/ 1 h 1152"/>
                  <a:gd name="T22" fmla="*/ 0 w 514"/>
                  <a:gd name="T23" fmla="*/ 1 h 1152"/>
                  <a:gd name="T24" fmla="*/ 0 w 514"/>
                  <a:gd name="T25" fmla="*/ 1 h 1152"/>
                  <a:gd name="T26" fmla="*/ 0 w 514"/>
                  <a:gd name="T27" fmla="*/ 1 h 1152"/>
                  <a:gd name="T28" fmla="*/ 0 w 514"/>
                  <a:gd name="T29" fmla="*/ 1 h 1152"/>
                  <a:gd name="T30" fmla="*/ 0 w 514"/>
                  <a:gd name="T31" fmla="*/ 1 h 1152"/>
                  <a:gd name="T32" fmla="*/ 0 w 514"/>
                  <a:gd name="T33" fmla="*/ 1 h 1152"/>
                  <a:gd name="T34" fmla="*/ 0 w 514"/>
                  <a:gd name="T35" fmla="*/ 1 h 1152"/>
                  <a:gd name="T36" fmla="*/ 0 w 514"/>
                  <a:gd name="T37" fmla="*/ 1 h 1152"/>
                  <a:gd name="T38" fmla="*/ 0 w 514"/>
                  <a:gd name="T39" fmla="*/ 1 h 1152"/>
                  <a:gd name="T40" fmla="*/ 0 w 514"/>
                  <a:gd name="T41" fmla="*/ 1 h 1152"/>
                  <a:gd name="T42" fmla="*/ 0 w 514"/>
                  <a:gd name="T43" fmla="*/ 1 h 1152"/>
                  <a:gd name="T44" fmla="*/ 0 w 514"/>
                  <a:gd name="T45" fmla="*/ 1 h 1152"/>
                  <a:gd name="T46" fmla="*/ 0 w 514"/>
                  <a:gd name="T47" fmla="*/ 1 h 1152"/>
                  <a:gd name="T48" fmla="*/ 0 w 514"/>
                  <a:gd name="T49" fmla="*/ 1 h 1152"/>
                  <a:gd name="T50" fmla="*/ 0 w 514"/>
                  <a:gd name="T51" fmla="*/ 1 h 1152"/>
                  <a:gd name="T52" fmla="*/ 0 w 514"/>
                  <a:gd name="T53" fmla="*/ 1 h 1152"/>
                  <a:gd name="T54" fmla="*/ 0 w 514"/>
                  <a:gd name="T55" fmla="*/ 1 h 1152"/>
                  <a:gd name="T56" fmla="*/ 0 w 514"/>
                  <a:gd name="T57" fmla="*/ 1 h 1152"/>
                  <a:gd name="T58" fmla="*/ 0 w 514"/>
                  <a:gd name="T59" fmla="*/ 1 h 1152"/>
                  <a:gd name="T60" fmla="*/ 0 w 514"/>
                  <a:gd name="T61" fmla="*/ 1 h 1152"/>
                  <a:gd name="T62" fmla="*/ 0 w 514"/>
                  <a:gd name="T63" fmla="*/ 1 h 1152"/>
                  <a:gd name="T64" fmla="*/ 0 w 514"/>
                  <a:gd name="T65" fmla="*/ 1 h 1152"/>
                  <a:gd name="T66" fmla="*/ 0 w 514"/>
                  <a:gd name="T67" fmla="*/ 1 h 1152"/>
                  <a:gd name="T68" fmla="*/ 0 w 514"/>
                  <a:gd name="T69" fmla="*/ 1 h 1152"/>
                  <a:gd name="T70" fmla="*/ 0 w 514"/>
                  <a:gd name="T71" fmla="*/ 1 h 1152"/>
                  <a:gd name="T72" fmla="*/ 0 w 514"/>
                  <a:gd name="T73" fmla="*/ 1 h 1152"/>
                  <a:gd name="T74" fmla="*/ 0 w 514"/>
                  <a:gd name="T75" fmla="*/ 1 h 1152"/>
                  <a:gd name="T76" fmla="*/ 0 w 514"/>
                  <a:gd name="T77" fmla="*/ 1 h 1152"/>
                  <a:gd name="T78" fmla="*/ 0 w 514"/>
                  <a:gd name="T79" fmla="*/ 1 h 1152"/>
                  <a:gd name="T80" fmla="*/ 0 w 514"/>
                  <a:gd name="T81" fmla="*/ 1 h 1152"/>
                  <a:gd name="T82" fmla="*/ 0 w 514"/>
                  <a:gd name="T83" fmla="*/ 1 h 1152"/>
                  <a:gd name="T84" fmla="*/ 0 w 514"/>
                  <a:gd name="T85" fmla="*/ 1 h 1152"/>
                  <a:gd name="T86" fmla="*/ 0 w 514"/>
                  <a:gd name="T87" fmla="*/ 1 h 1152"/>
                  <a:gd name="T88" fmla="*/ 0 w 514"/>
                  <a:gd name="T89" fmla="*/ 1 h 1152"/>
                  <a:gd name="T90" fmla="*/ 0 w 514"/>
                  <a:gd name="T91" fmla="*/ 1 h 1152"/>
                  <a:gd name="T92" fmla="*/ 0 w 514"/>
                  <a:gd name="T93" fmla="*/ 1 h 1152"/>
                  <a:gd name="T94" fmla="*/ 0 w 514"/>
                  <a:gd name="T95" fmla="*/ 1 h 1152"/>
                  <a:gd name="T96" fmla="*/ 0 w 514"/>
                  <a:gd name="T97" fmla="*/ 1 h 1152"/>
                  <a:gd name="T98" fmla="*/ 0 w 514"/>
                  <a:gd name="T99" fmla="*/ 1 h 1152"/>
                  <a:gd name="T100" fmla="*/ 0 w 514"/>
                  <a:gd name="T101" fmla="*/ 1 h 1152"/>
                  <a:gd name="T102" fmla="*/ 0 w 514"/>
                  <a:gd name="T103" fmla="*/ 1 h 1152"/>
                  <a:gd name="T104" fmla="*/ 0 w 514"/>
                  <a:gd name="T105" fmla="*/ 1 h 1152"/>
                  <a:gd name="T106" fmla="*/ 0 w 514"/>
                  <a:gd name="T107" fmla="*/ 1 h 1152"/>
                  <a:gd name="T108" fmla="*/ 0 w 514"/>
                  <a:gd name="T109" fmla="*/ 1 h 1152"/>
                  <a:gd name="T110" fmla="*/ 0 w 514"/>
                  <a:gd name="T111" fmla="*/ 1 h 1152"/>
                  <a:gd name="T112" fmla="*/ 0 w 514"/>
                  <a:gd name="T113" fmla="*/ 1 h 1152"/>
                  <a:gd name="T114" fmla="*/ 0 w 514"/>
                  <a:gd name="T115" fmla="*/ 1 h 1152"/>
                  <a:gd name="T116" fmla="*/ 0 w 514"/>
                  <a:gd name="T117" fmla="*/ 1 h 1152"/>
                  <a:gd name="T118" fmla="*/ 0 w 514"/>
                  <a:gd name="T119" fmla="*/ 1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4" h="1152">
                    <a:moveTo>
                      <a:pt x="329" y="731"/>
                    </a:moveTo>
                    <a:lnTo>
                      <a:pt x="287" y="731"/>
                    </a:lnTo>
                    <a:lnTo>
                      <a:pt x="254" y="723"/>
                    </a:lnTo>
                    <a:lnTo>
                      <a:pt x="279" y="775"/>
                    </a:lnTo>
                    <a:lnTo>
                      <a:pt x="289" y="779"/>
                    </a:lnTo>
                    <a:lnTo>
                      <a:pt x="300" y="777"/>
                    </a:lnTo>
                    <a:lnTo>
                      <a:pt x="310" y="770"/>
                    </a:lnTo>
                    <a:lnTo>
                      <a:pt x="320" y="799"/>
                    </a:lnTo>
                    <a:lnTo>
                      <a:pt x="302" y="793"/>
                    </a:lnTo>
                    <a:lnTo>
                      <a:pt x="279" y="793"/>
                    </a:lnTo>
                    <a:lnTo>
                      <a:pt x="302" y="804"/>
                    </a:lnTo>
                    <a:lnTo>
                      <a:pt x="281" y="834"/>
                    </a:lnTo>
                    <a:lnTo>
                      <a:pt x="283" y="865"/>
                    </a:lnTo>
                    <a:lnTo>
                      <a:pt x="279" y="880"/>
                    </a:lnTo>
                    <a:lnTo>
                      <a:pt x="244" y="898"/>
                    </a:lnTo>
                    <a:lnTo>
                      <a:pt x="246" y="932"/>
                    </a:lnTo>
                    <a:lnTo>
                      <a:pt x="294" y="958"/>
                    </a:lnTo>
                    <a:lnTo>
                      <a:pt x="312" y="969"/>
                    </a:lnTo>
                    <a:lnTo>
                      <a:pt x="302" y="987"/>
                    </a:lnTo>
                    <a:lnTo>
                      <a:pt x="312" y="991"/>
                    </a:lnTo>
                    <a:lnTo>
                      <a:pt x="294" y="1014"/>
                    </a:lnTo>
                    <a:lnTo>
                      <a:pt x="279" y="1039"/>
                    </a:lnTo>
                    <a:lnTo>
                      <a:pt x="277" y="1068"/>
                    </a:lnTo>
                    <a:lnTo>
                      <a:pt x="260" y="1062"/>
                    </a:lnTo>
                    <a:lnTo>
                      <a:pt x="254" y="1064"/>
                    </a:lnTo>
                    <a:lnTo>
                      <a:pt x="269" y="1072"/>
                    </a:lnTo>
                    <a:lnTo>
                      <a:pt x="256" y="1093"/>
                    </a:lnTo>
                    <a:lnTo>
                      <a:pt x="256" y="1101"/>
                    </a:lnTo>
                    <a:lnTo>
                      <a:pt x="269" y="1124"/>
                    </a:lnTo>
                    <a:lnTo>
                      <a:pt x="262" y="1124"/>
                    </a:lnTo>
                    <a:lnTo>
                      <a:pt x="283" y="1134"/>
                    </a:lnTo>
                    <a:lnTo>
                      <a:pt x="302" y="1152"/>
                    </a:lnTo>
                    <a:lnTo>
                      <a:pt x="250" y="1138"/>
                    </a:lnTo>
                    <a:lnTo>
                      <a:pt x="192" y="1132"/>
                    </a:lnTo>
                    <a:lnTo>
                      <a:pt x="174" y="1117"/>
                    </a:lnTo>
                    <a:lnTo>
                      <a:pt x="155" y="1088"/>
                    </a:lnTo>
                    <a:lnTo>
                      <a:pt x="137" y="1090"/>
                    </a:lnTo>
                    <a:lnTo>
                      <a:pt x="108" y="1041"/>
                    </a:lnTo>
                    <a:lnTo>
                      <a:pt x="128" y="1018"/>
                    </a:lnTo>
                    <a:lnTo>
                      <a:pt x="122" y="967"/>
                    </a:lnTo>
                    <a:lnTo>
                      <a:pt x="116" y="925"/>
                    </a:lnTo>
                    <a:lnTo>
                      <a:pt x="114" y="896"/>
                    </a:lnTo>
                    <a:lnTo>
                      <a:pt x="106" y="880"/>
                    </a:lnTo>
                    <a:lnTo>
                      <a:pt x="93" y="872"/>
                    </a:lnTo>
                    <a:lnTo>
                      <a:pt x="114" y="865"/>
                    </a:lnTo>
                    <a:lnTo>
                      <a:pt x="89" y="849"/>
                    </a:lnTo>
                    <a:lnTo>
                      <a:pt x="75" y="810"/>
                    </a:lnTo>
                    <a:lnTo>
                      <a:pt x="60" y="789"/>
                    </a:lnTo>
                    <a:lnTo>
                      <a:pt x="58" y="758"/>
                    </a:lnTo>
                    <a:lnTo>
                      <a:pt x="46" y="708"/>
                    </a:lnTo>
                    <a:lnTo>
                      <a:pt x="42" y="669"/>
                    </a:lnTo>
                    <a:lnTo>
                      <a:pt x="48" y="644"/>
                    </a:lnTo>
                    <a:lnTo>
                      <a:pt x="44" y="622"/>
                    </a:lnTo>
                    <a:lnTo>
                      <a:pt x="35" y="591"/>
                    </a:lnTo>
                    <a:lnTo>
                      <a:pt x="25" y="558"/>
                    </a:lnTo>
                    <a:lnTo>
                      <a:pt x="41" y="533"/>
                    </a:lnTo>
                    <a:lnTo>
                      <a:pt x="33" y="508"/>
                    </a:lnTo>
                    <a:lnTo>
                      <a:pt x="39" y="459"/>
                    </a:lnTo>
                    <a:lnTo>
                      <a:pt x="31" y="438"/>
                    </a:lnTo>
                    <a:lnTo>
                      <a:pt x="15" y="407"/>
                    </a:lnTo>
                    <a:lnTo>
                      <a:pt x="0" y="376"/>
                    </a:lnTo>
                    <a:lnTo>
                      <a:pt x="0" y="351"/>
                    </a:lnTo>
                    <a:lnTo>
                      <a:pt x="6" y="328"/>
                    </a:lnTo>
                    <a:lnTo>
                      <a:pt x="4" y="298"/>
                    </a:lnTo>
                    <a:lnTo>
                      <a:pt x="4" y="271"/>
                    </a:lnTo>
                    <a:lnTo>
                      <a:pt x="17" y="238"/>
                    </a:lnTo>
                    <a:lnTo>
                      <a:pt x="31" y="203"/>
                    </a:lnTo>
                    <a:lnTo>
                      <a:pt x="39" y="194"/>
                    </a:lnTo>
                    <a:lnTo>
                      <a:pt x="27" y="170"/>
                    </a:lnTo>
                    <a:lnTo>
                      <a:pt x="21" y="118"/>
                    </a:lnTo>
                    <a:lnTo>
                      <a:pt x="27" y="99"/>
                    </a:lnTo>
                    <a:lnTo>
                      <a:pt x="56" y="83"/>
                    </a:lnTo>
                    <a:lnTo>
                      <a:pt x="62" y="44"/>
                    </a:lnTo>
                    <a:lnTo>
                      <a:pt x="56" y="39"/>
                    </a:lnTo>
                    <a:lnTo>
                      <a:pt x="83" y="0"/>
                    </a:lnTo>
                    <a:lnTo>
                      <a:pt x="89" y="4"/>
                    </a:lnTo>
                    <a:lnTo>
                      <a:pt x="130" y="11"/>
                    </a:lnTo>
                    <a:lnTo>
                      <a:pt x="147" y="35"/>
                    </a:lnTo>
                    <a:lnTo>
                      <a:pt x="157" y="13"/>
                    </a:lnTo>
                    <a:lnTo>
                      <a:pt x="196" y="8"/>
                    </a:lnTo>
                    <a:lnTo>
                      <a:pt x="203" y="15"/>
                    </a:lnTo>
                    <a:lnTo>
                      <a:pt x="234" y="46"/>
                    </a:lnTo>
                    <a:lnTo>
                      <a:pt x="267" y="77"/>
                    </a:lnTo>
                    <a:lnTo>
                      <a:pt x="294" y="91"/>
                    </a:lnTo>
                    <a:lnTo>
                      <a:pt x="322" y="103"/>
                    </a:lnTo>
                    <a:lnTo>
                      <a:pt x="353" y="120"/>
                    </a:lnTo>
                    <a:lnTo>
                      <a:pt x="382" y="138"/>
                    </a:lnTo>
                    <a:lnTo>
                      <a:pt x="370" y="174"/>
                    </a:lnTo>
                    <a:lnTo>
                      <a:pt x="356" y="209"/>
                    </a:lnTo>
                    <a:lnTo>
                      <a:pt x="395" y="213"/>
                    </a:lnTo>
                    <a:lnTo>
                      <a:pt x="434" y="215"/>
                    </a:lnTo>
                    <a:lnTo>
                      <a:pt x="455" y="207"/>
                    </a:lnTo>
                    <a:lnTo>
                      <a:pt x="481" y="167"/>
                    </a:lnTo>
                    <a:lnTo>
                      <a:pt x="479" y="143"/>
                    </a:lnTo>
                    <a:lnTo>
                      <a:pt x="500" y="145"/>
                    </a:lnTo>
                    <a:lnTo>
                      <a:pt x="514" y="194"/>
                    </a:lnTo>
                    <a:lnTo>
                      <a:pt x="494" y="211"/>
                    </a:lnTo>
                    <a:lnTo>
                      <a:pt x="473" y="231"/>
                    </a:lnTo>
                    <a:lnTo>
                      <a:pt x="455" y="252"/>
                    </a:lnTo>
                    <a:lnTo>
                      <a:pt x="438" y="275"/>
                    </a:lnTo>
                    <a:lnTo>
                      <a:pt x="420" y="296"/>
                    </a:lnTo>
                    <a:lnTo>
                      <a:pt x="403" y="318"/>
                    </a:lnTo>
                    <a:lnTo>
                      <a:pt x="405" y="322"/>
                    </a:lnTo>
                    <a:lnTo>
                      <a:pt x="403" y="364"/>
                    </a:lnTo>
                    <a:lnTo>
                      <a:pt x="401" y="405"/>
                    </a:lnTo>
                    <a:lnTo>
                      <a:pt x="405" y="430"/>
                    </a:lnTo>
                    <a:lnTo>
                      <a:pt x="397" y="446"/>
                    </a:lnTo>
                    <a:lnTo>
                      <a:pt x="411" y="488"/>
                    </a:lnTo>
                    <a:lnTo>
                      <a:pt x="455" y="519"/>
                    </a:lnTo>
                    <a:lnTo>
                      <a:pt x="457" y="547"/>
                    </a:lnTo>
                    <a:lnTo>
                      <a:pt x="479" y="562"/>
                    </a:lnTo>
                    <a:lnTo>
                      <a:pt x="467" y="595"/>
                    </a:lnTo>
                    <a:lnTo>
                      <a:pt x="453" y="628"/>
                    </a:lnTo>
                    <a:lnTo>
                      <a:pt x="426" y="634"/>
                    </a:lnTo>
                    <a:lnTo>
                      <a:pt x="399" y="642"/>
                    </a:lnTo>
                    <a:lnTo>
                      <a:pt x="374" y="647"/>
                    </a:lnTo>
                    <a:lnTo>
                      <a:pt x="347" y="655"/>
                    </a:lnTo>
                    <a:lnTo>
                      <a:pt x="322" y="651"/>
                    </a:lnTo>
                    <a:lnTo>
                      <a:pt x="329" y="665"/>
                    </a:lnTo>
                    <a:lnTo>
                      <a:pt x="337" y="713"/>
                    </a:lnTo>
                    <a:lnTo>
                      <a:pt x="329" y="73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45" name="Freeform 463"/>
              <p:cNvSpPr>
                <a:spLocks/>
              </p:cNvSpPr>
              <p:nvPr/>
            </p:nvSpPr>
            <p:spPr bwMode="auto">
              <a:xfrm>
                <a:off x="1741" y="3469"/>
                <a:ext cx="61" cy="43"/>
              </a:xfrm>
              <a:custGeom>
                <a:avLst/>
                <a:gdLst>
                  <a:gd name="T0" fmla="*/ 0 w 126"/>
                  <a:gd name="T1" fmla="*/ 1 h 84"/>
                  <a:gd name="T2" fmla="*/ 0 w 126"/>
                  <a:gd name="T3" fmla="*/ 0 h 84"/>
                  <a:gd name="T4" fmla="*/ 0 w 126"/>
                  <a:gd name="T5" fmla="*/ 1 h 84"/>
                  <a:gd name="T6" fmla="*/ 0 w 126"/>
                  <a:gd name="T7" fmla="*/ 1 h 84"/>
                  <a:gd name="T8" fmla="*/ 0 w 126"/>
                  <a:gd name="T9" fmla="*/ 1 h 84"/>
                  <a:gd name="T10" fmla="*/ 0 w 126"/>
                  <a:gd name="T11" fmla="*/ 1 h 84"/>
                  <a:gd name="T12" fmla="*/ 0 w 126"/>
                  <a:gd name="T13" fmla="*/ 1 h 84"/>
                  <a:gd name="T14" fmla="*/ 0 w 126"/>
                  <a:gd name="T15" fmla="*/ 1 h 84"/>
                  <a:gd name="T16" fmla="*/ 0 w 126"/>
                  <a:gd name="T17" fmla="*/ 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84">
                    <a:moveTo>
                      <a:pt x="12" y="18"/>
                    </a:moveTo>
                    <a:lnTo>
                      <a:pt x="0" y="0"/>
                    </a:lnTo>
                    <a:lnTo>
                      <a:pt x="18" y="41"/>
                    </a:lnTo>
                    <a:lnTo>
                      <a:pt x="33" y="82"/>
                    </a:lnTo>
                    <a:lnTo>
                      <a:pt x="80" y="82"/>
                    </a:lnTo>
                    <a:lnTo>
                      <a:pt x="126" y="84"/>
                    </a:lnTo>
                    <a:lnTo>
                      <a:pt x="122" y="74"/>
                    </a:lnTo>
                    <a:lnTo>
                      <a:pt x="56" y="51"/>
                    </a:lnTo>
                    <a:lnTo>
                      <a:pt x="12" y="1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46" name="Freeform 464"/>
              <p:cNvSpPr>
                <a:spLocks/>
              </p:cNvSpPr>
              <p:nvPr/>
            </p:nvSpPr>
            <p:spPr bwMode="auto">
              <a:xfrm>
                <a:off x="1571" y="2791"/>
                <a:ext cx="175" cy="701"/>
              </a:xfrm>
              <a:custGeom>
                <a:avLst/>
                <a:gdLst>
                  <a:gd name="T0" fmla="*/ 0 w 370"/>
                  <a:gd name="T1" fmla="*/ 1 h 1371"/>
                  <a:gd name="T2" fmla="*/ 0 w 370"/>
                  <a:gd name="T3" fmla="*/ 1 h 1371"/>
                  <a:gd name="T4" fmla="*/ 0 w 370"/>
                  <a:gd name="T5" fmla="*/ 1 h 1371"/>
                  <a:gd name="T6" fmla="*/ 0 w 370"/>
                  <a:gd name="T7" fmla="*/ 1 h 1371"/>
                  <a:gd name="T8" fmla="*/ 0 w 370"/>
                  <a:gd name="T9" fmla="*/ 1 h 1371"/>
                  <a:gd name="T10" fmla="*/ 0 w 370"/>
                  <a:gd name="T11" fmla="*/ 1 h 1371"/>
                  <a:gd name="T12" fmla="*/ 0 w 370"/>
                  <a:gd name="T13" fmla="*/ 1 h 1371"/>
                  <a:gd name="T14" fmla="*/ 0 w 370"/>
                  <a:gd name="T15" fmla="*/ 1 h 1371"/>
                  <a:gd name="T16" fmla="*/ 0 w 370"/>
                  <a:gd name="T17" fmla="*/ 1 h 1371"/>
                  <a:gd name="T18" fmla="*/ 0 w 370"/>
                  <a:gd name="T19" fmla="*/ 1 h 1371"/>
                  <a:gd name="T20" fmla="*/ 0 w 370"/>
                  <a:gd name="T21" fmla="*/ 1 h 1371"/>
                  <a:gd name="T22" fmla="*/ 0 w 370"/>
                  <a:gd name="T23" fmla="*/ 1 h 1371"/>
                  <a:gd name="T24" fmla="*/ 0 w 370"/>
                  <a:gd name="T25" fmla="*/ 1 h 1371"/>
                  <a:gd name="T26" fmla="*/ 0 w 370"/>
                  <a:gd name="T27" fmla="*/ 1 h 1371"/>
                  <a:gd name="T28" fmla="*/ 0 w 370"/>
                  <a:gd name="T29" fmla="*/ 1 h 1371"/>
                  <a:gd name="T30" fmla="*/ 0 w 370"/>
                  <a:gd name="T31" fmla="*/ 1 h 1371"/>
                  <a:gd name="T32" fmla="*/ 0 w 370"/>
                  <a:gd name="T33" fmla="*/ 1 h 1371"/>
                  <a:gd name="T34" fmla="*/ 0 w 370"/>
                  <a:gd name="T35" fmla="*/ 1 h 1371"/>
                  <a:gd name="T36" fmla="*/ 0 w 370"/>
                  <a:gd name="T37" fmla="*/ 1 h 1371"/>
                  <a:gd name="T38" fmla="*/ 0 w 370"/>
                  <a:gd name="T39" fmla="*/ 1 h 1371"/>
                  <a:gd name="T40" fmla="*/ 0 w 370"/>
                  <a:gd name="T41" fmla="*/ 1 h 1371"/>
                  <a:gd name="T42" fmla="*/ 0 w 370"/>
                  <a:gd name="T43" fmla="*/ 1 h 1371"/>
                  <a:gd name="T44" fmla="*/ 0 w 370"/>
                  <a:gd name="T45" fmla="*/ 1 h 1371"/>
                  <a:gd name="T46" fmla="*/ 0 w 370"/>
                  <a:gd name="T47" fmla="*/ 1 h 1371"/>
                  <a:gd name="T48" fmla="*/ 0 w 370"/>
                  <a:gd name="T49" fmla="*/ 1 h 1371"/>
                  <a:gd name="T50" fmla="*/ 0 w 370"/>
                  <a:gd name="T51" fmla="*/ 1 h 1371"/>
                  <a:gd name="T52" fmla="*/ 0 w 370"/>
                  <a:gd name="T53" fmla="*/ 1 h 1371"/>
                  <a:gd name="T54" fmla="*/ 0 w 370"/>
                  <a:gd name="T55" fmla="*/ 1 h 1371"/>
                  <a:gd name="T56" fmla="*/ 0 w 370"/>
                  <a:gd name="T57" fmla="*/ 1 h 1371"/>
                  <a:gd name="T58" fmla="*/ 0 w 370"/>
                  <a:gd name="T59" fmla="*/ 1 h 1371"/>
                  <a:gd name="T60" fmla="*/ 0 w 370"/>
                  <a:gd name="T61" fmla="*/ 1 h 1371"/>
                  <a:gd name="T62" fmla="*/ 0 w 370"/>
                  <a:gd name="T63" fmla="*/ 1 h 1371"/>
                  <a:gd name="T64" fmla="*/ 0 w 370"/>
                  <a:gd name="T65" fmla="*/ 1 h 1371"/>
                  <a:gd name="T66" fmla="*/ 0 w 370"/>
                  <a:gd name="T67" fmla="*/ 1 h 1371"/>
                  <a:gd name="T68" fmla="*/ 0 w 370"/>
                  <a:gd name="T69" fmla="*/ 1 h 1371"/>
                  <a:gd name="T70" fmla="*/ 0 w 370"/>
                  <a:gd name="T71" fmla="*/ 1 h 1371"/>
                  <a:gd name="T72" fmla="*/ 0 w 370"/>
                  <a:gd name="T73" fmla="*/ 1 h 1371"/>
                  <a:gd name="T74" fmla="*/ 0 w 370"/>
                  <a:gd name="T75" fmla="*/ 1 h 1371"/>
                  <a:gd name="T76" fmla="*/ 0 w 370"/>
                  <a:gd name="T77" fmla="*/ 1 h 1371"/>
                  <a:gd name="T78" fmla="*/ 0 w 370"/>
                  <a:gd name="T79" fmla="*/ 1 h 1371"/>
                  <a:gd name="T80" fmla="*/ 0 w 370"/>
                  <a:gd name="T81" fmla="*/ 1 h 1371"/>
                  <a:gd name="T82" fmla="*/ 0 w 370"/>
                  <a:gd name="T83" fmla="*/ 0 h 1371"/>
                  <a:gd name="T84" fmla="*/ 0 w 370"/>
                  <a:gd name="T85" fmla="*/ 1 h 1371"/>
                  <a:gd name="T86" fmla="*/ 0 w 370"/>
                  <a:gd name="T87" fmla="*/ 1 h 1371"/>
                  <a:gd name="T88" fmla="*/ 0 w 370"/>
                  <a:gd name="T89" fmla="*/ 1 h 1371"/>
                  <a:gd name="T90" fmla="*/ 0 w 370"/>
                  <a:gd name="T91" fmla="*/ 1 h 13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0" h="1371">
                    <a:moveTo>
                      <a:pt x="23" y="487"/>
                    </a:moveTo>
                    <a:lnTo>
                      <a:pt x="31" y="514"/>
                    </a:lnTo>
                    <a:lnTo>
                      <a:pt x="37" y="543"/>
                    </a:lnTo>
                    <a:lnTo>
                      <a:pt x="41" y="572"/>
                    </a:lnTo>
                    <a:lnTo>
                      <a:pt x="45" y="601"/>
                    </a:lnTo>
                    <a:lnTo>
                      <a:pt x="41" y="634"/>
                    </a:lnTo>
                    <a:lnTo>
                      <a:pt x="37" y="669"/>
                    </a:lnTo>
                    <a:lnTo>
                      <a:pt x="33" y="702"/>
                    </a:lnTo>
                    <a:lnTo>
                      <a:pt x="31" y="737"/>
                    </a:lnTo>
                    <a:lnTo>
                      <a:pt x="23" y="748"/>
                    </a:lnTo>
                    <a:lnTo>
                      <a:pt x="35" y="781"/>
                    </a:lnTo>
                    <a:lnTo>
                      <a:pt x="46" y="812"/>
                    </a:lnTo>
                    <a:lnTo>
                      <a:pt x="54" y="849"/>
                    </a:lnTo>
                    <a:lnTo>
                      <a:pt x="50" y="882"/>
                    </a:lnTo>
                    <a:lnTo>
                      <a:pt x="70" y="915"/>
                    </a:lnTo>
                    <a:lnTo>
                      <a:pt x="72" y="921"/>
                    </a:lnTo>
                    <a:lnTo>
                      <a:pt x="85" y="915"/>
                    </a:lnTo>
                    <a:lnTo>
                      <a:pt x="97" y="915"/>
                    </a:lnTo>
                    <a:lnTo>
                      <a:pt x="107" y="909"/>
                    </a:lnTo>
                    <a:lnTo>
                      <a:pt x="103" y="931"/>
                    </a:lnTo>
                    <a:lnTo>
                      <a:pt x="112" y="940"/>
                    </a:lnTo>
                    <a:lnTo>
                      <a:pt x="109" y="936"/>
                    </a:lnTo>
                    <a:lnTo>
                      <a:pt x="109" y="948"/>
                    </a:lnTo>
                    <a:lnTo>
                      <a:pt x="112" y="969"/>
                    </a:lnTo>
                    <a:lnTo>
                      <a:pt x="114" y="995"/>
                    </a:lnTo>
                    <a:lnTo>
                      <a:pt x="116" y="1008"/>
                    </a:lnTo>
                    <a:lnTo>
                      <a:pt x="134" y="1024"/>
                    </a:lnTo>
                    <a:lnTo>
                      <a:pt x="124" y="1049"/>
                    </a:lnTo>
                    <a:lnTo>
                      <a:pt x="134" y="1057"/>
                    </a:lnTo>
                    <a:lnTo>
                      <a:pt x="126" y="1059"/>
                    </a:lnTo>
                    <a:lnTo>
                      <a:pt x="128" y="1068"/>
                    </a:lnTo>
                    <a:lnTo>
                      <a:pt x="130" y="1088"/>
                    </a:lnTo>
                    <a:lnTo>
                      <a:pt x="132" y="1086"/>
                    </a:lnTo>
                    <a:lnTo>
                      <a:pt x="122" y="1101"/>
                    </a:lnTo>
                    <a:lnTo>
                      <a:pt x="120" y="1090"/>
                    </a:lnTo>
                    <a:lnTo>
                      <a:pt x="109" y="1090"/>
                    </a:lnTo>
                    <a:lnTo>
                      <a:pt x="110" y="1076"/>
                    </a:lnTo>
                    <a:lnTo>
                      <a:pt x="103" y="1078"/>
                    </a:lnTo>
                    <a:lnTo>
                      <a:pt x="93" y="1080"/>
                    </a:lnTo>
                    <a:lnTo>
                      <a:pt x="78" y="1111"/>
                    </a:lnTo>
                    <a:lnTo>
                      <a:pt x="81" y="1107"/>
                    </a:lnTo>
                    <a:lnTo>
                      <a:pt x="93" y="1101"/>
                    </a:lnTo>
                    <a:lnTo>
                      <a:pt x="110" y="1109"/>
                    </a:lnTo>
                    <a:lnTo>
                      <a:pt x="134" y="1126"/>
                    </a:lnTo>
                    <a:lnTo>
                      <a:pt x="124" y="1134"/>
                    </a:lnTo>
                    <a:lnTo>
                      <a:pt x="132" y="1140"/>
                    </a:lnTo>
                    <a:lnTo>
                      <a:pt x="118" y="1146"/>
                    </a:lnTo>
                    <a:lnTo>
                      <a:pt x="145" y="1144"/>
                    </a:lnTo>
                    <a:lnTo>
                      <a:pt x="147" y="1140"/>
                    </a:lnTo>
                    <a:lnTo>
                      <a:pt x="159" y="1154"/>
                    </a:lnTo>
                    <a:lnTo>
                      <a:pt x="159" y="1163"/>
                    </a:lnTo>
                    <a:lnTo>
                      <a:pt x="138" y="1159"/>
                    </a:lnTo>
                    <a:lnTo>
                      <a:pt x="128" y="1157"/>
                    </a:lnTo>
                    <a:lnTo>
                      <a:pt x="143" y="1181"/>
                    </a:lnTo>
                    <a:lnTo>
                      <a:pt x="157" y="1206"/>
                    </a:lnTo>
                    <a:lnTo>
                      <a:pt x="159" y="1220"/>
                    </a:lnTo>
                    <a:lnTo>
                      <a:pt x="165" y="1231"/>
                    </a:lnTo>
                    <a:lnTo>
                      <a:pt x="159" y="1237"/>
                    </a:lnTo>
                    <a:lnTo>
                      <a:pt x="174" y="1247"/>
                    </a:lnTo>
                    <a:lnTo>
                      <a:pt x="188" y="1262"/>
                    </a:lnTo>
                    <a:lnTo>
                      <a:pt x="186" y="1268"/>
                    </a:lnTo>
                    <a:lnTo>
                      <a:pt x="200" y="1278"/>
                    </a:lnTo>
                    <a:lnTo>
                      <a:pt x="207" y="1287"/>
                    </a:lnTo>
                    <a:lnTo>
                      <a:pt x="200" y="1284"/>
                    </a:lnTo>
                    <a:lnTo>
                      <a:pt x="215" y="1297"/>
                    </a:lnTo>
                    <a:lnTo>
                      <a:pt x="217" y="1307"/>
                    </a:lnTo>
                    <a:lnTo>
                      <a:pt x="231" y="1324"/>
                    </a:lnTo>
                    <a:lnTo>
                      <a:pt x="235" y="1332"/>
                    </a:lnTo>
                    <a:lnTo>
                      <a:pt x="250" y="1340"/>
                    </a:lnTo>
                    <a:lnTo>
                      <a:pt x="254" y="1346"/>
                    </a:lnTo>
                    <a:lnTo>
                      <a:pt x="250" y="1348"/>
                    </a:lnTo>
                    <a:lnTo>
                      <a:pt x="267" y="1353"/>
                    </a:lnTo>
                    <a:lnTo>
                      <a:pt x="312" y="1371"/>
                    </a:lnTo>
                    <a:lnTo>
                      <a:pt x="314" y="1324"/>
                    </a:lnTo>
                    <a:lnTo>
                      <a:pt x="337" y="1313"/>
                    </a:lnTo>
                    <a:lnTo>
                      <a:pt x="370" y="1315"/>
                    </a:lnTo>
                    <a:lnTo>
                      <a:pt x="318" y="1301"/>
                    </a:lnTo>
                    <a:lnTo>
                      <a:pt x="260" y="1295"/>
                    </a:lnTo>
                    <a:lnTo>
                      <a:pt x="242" y="1280"/>
                    </a:lnTo>
                    <a:lnTo>
                      <a:pt x="223" y="1251"/>
                    </a:lnTo>
                    <a:lnTo>
                      <a:pt x="205" y="1253"/>
                    </a:lnTo>
                    <a:lnTo>
                      <a:pt x="176" y="1204"/>
                    </a:lnTo>
                    <a:lnTo>
                      <a:pt x="196" y="1181"/>
                    </a:lnTo>
                    <a:lnTo>
                      <a:pt x="190" y="1130"/>
                    </a:lnTo>
                    <a:lnTo>
                      <a:pt x="184" y="1088"/>
                    </a:lnTo>
                    <a:lnTo>
                      <a:pt x="182" y="1059"/>
                    </a:lnTo>
                    <a:lnTo>
                      <a:pt x="174" y="1043"/>
                    </a:lnTo>
                    <a:lnTo>
                      <a:pt x="161" y="1035"/>
                    </a:lnTo>
                    <a:lnTo>
                      <a:pt x="182" y="1028"/>
                    </a:lnTo>
                    <a:lnTo>
                      <a:pt x="157" y="1012"/>
                    </a:lnTo>
                    <a:lnTo>
                      <a:pt x="143" y="973"/>
                    </a:lnTo>
                    <a:lnTo>
                      <a:pt x="128" y="952"/>
                    </a:lnTo>
                    <a:lnTo>
                      <a:pt x="126" y="921"/>
                    </a:lnTo>
                    <a:lnTo>
                      <a:pt x="114" y="871"/>
                    </a:lnTo>
                    <a:lnTo>
                      <a:pt x="110" y="832"/>
                    </a:lnTo>
                    <a:lnTo>
                      <a:pt x="116" y="807"/>
                    </a:lnTo>
                    <a:lnTo>
                      <a:pt x="112" y="785"/>
                    </a:lnTo>
                    <a:lnTo>
                      <a:pt x="103" y="754"/>
                    </a:lnTo>
                    <a:lnTo>
                      <a:pt x="93" y="721"/>
                    </a:lnTo>
                    <a:lnTo>
                      <a:pt x="109" y="696"/>
                    </a:lnTo>
                    <a:lnTo>
                      <a:pt x="101" y="671"/>
                    </a:lnTo>
                    <a:lnTo>
                      <a:pt x="107" y="622"/>
                    </a:lnTo>
                    <a:lnTo>
                      <a:pt x="99" y="601"/>
                    </a:lnTo>
                    <a:lnTo>
                      <a:pt x="83" y="570"/>
                    </a:lnTo>
                    <a:lnTo>
                      <a:pt x="68" y="539"/>
                    </a:lnTo>
                    <a:lnTo>
                      <a:pt x="68" y="514"/>
                    </a:lnTo>
                    <a:lnTo>
                      <a:pt x="74" y="491"/>
                    </a:lnTo>
                    <a:lnTo>
                      <a:pt x="72" y="461"/>
                    </a:lnTo>
                    <a:lnTo>
                      <a:pt x="72" y="434"/>
                    </a:lnTo>
                    <a:lnTo>
                      <a:pt x="85" y="401"/>
                    </a:lnTo>
                    <a:lnTo>
                      <a:pt x="99" y="366"/>
                    </a:lnTo>
                    <a:lnTo>
                      <a:pt x="107" y="357"/>
                    </a:lnTo>
                    <a:lnTo>
                      <a:pt x="95" y="333"/>
                    </a:lnTo>
                    <a:lnTo>
                      <a:pt x="89" y="281"/>
                    </a:lnTo>
                    <a:lnTo>
                      <a:pt x="95" y="262"/>
                    </a:lnTo>
                    <a:lnTo>
                      <a:pt x="124" y="246"/>
                    </a:lnTo>
                    <a:lnTo>
                      <a:pt x="130" y="207"/>
                    </a:lnTo>
                    <a:lnTo>
                      <a:pt x="124" y="202"/>
                    </a:lnTo>
                    <a:lnTo>
                      <a:pt x="101" y="198"/>
                    </a:lnTo>
                    <a:lnTo>
                      <a:pt x="85" y="163"/>
                    </a:lnTo>
                    <a:lnTo>
                      <a:pt x="72" y="130"/>
                    </a:lnTo>
                    <a:lnTo>
                      <a:pt x="64" y="97"/>
                    </a:lnTo>
                    <a:lnTo>
                      <a:pt x="64" y="68"/>
                    </a:lnTo>
                    <a:lnTo>
                      <a:pt x="46" y="43"/>
                    </a:lnTo>
                    <a:lnTo>
                      <a:pt x="35" y="17"/>
                    </a:lnTo>
                    <a:lnTo>
                      <a:pt x="27" y="0"/>
                    </a:lnTo>
                    <a:lnTo>
                      <a:pt x="17" y="14"/>
                    </a:lnTo>
                    <a:lnTo>
                      <a:pt x="6" y="31"/>
                    </a:lnTo>
                    <a:lnTo>
                      <a:pt x="0" y="31"/>
                    </a:lnTo>
                    <a:lnTo>
                      <a:pt x="8" y="79"/>
                    </a:lnTo>
                    <a:lnTo>
                      <a:pt x="17" y="128"/>
                    </a:lnTo>
                    <a:lnTo>
                      <a:pt x="17" y="171"/>
                    </a:lnTo>
                    <a:lnTo>
                      <a:pt x="17" y="211"/>
                    </a:lnTo>
                    <a:lnTo>
                      <a:pt x="15" y="229"/>
                    </a:lnTo>
                    <a:lnTo>
                      <a:pt x="21" y="275"/>
                    </a:lnTo>
                    <a:lnTo>
                      <a:pt x="23" y="316"/>
                    </a:lnTo>
                    <a:lnTo>
                      <a:pt x="21" y="370"/>
                    </a:lnTo>
                    <a:lnTo>
                      <a:pt x="21" y="425"/>
                    </a:lnTo>
                    <a:lnTo>
                      <a:pt x="23" y="448"/>
                    </a:lnTo>
                    <a:lnTo>
                      <a:pt x="23" y="48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47" name="Freeform 465"/>
              <p:cNvSpPr>
                <a:spLocks/>
              </p:cNvSpPr>
              <p:nvPr/>
            </p:nvSpPr>
            <p:spPr bwMode="auto">
              <a:xfrm>
                <a:off x="1711" y="3467"/>
                <a:ext cx="47" cy="44"/>
              </a:xfrm>
              <a:custGeom>
                <a:avLst/>
                <a:gdLst>
                  <a:gd name="T0" fmla="*/ 0 w 97"/>
                  <a:gd name="T1" fmla="*/ 1 h 86"/>
                  <a:gd name="T2" fmla="*/ 0 w 97"/>
                  <a:gd name="T3" fmla="*/ 1 h 86"/>
                  <a:gd name="T4" fmla="*/ 0 w 97"/>
                  <a:gd name="T5" fmla="*/ 1 h 86"/>
                  <a:gd name="T6" fmla="*/ 0 w 97"/>
                  <a:gd name="T7" fmla="*/ 1 h 86"/>
                  <a:gd name="T8" fmla="*/ 0 w 97"/>
                  <a:gd name="T9" fmla="*/ 1 h 86"/>
                  <a:gd name="T10" fmla="*/ 0 w 97"/>
                  <a:gd name="T11" fmla="*/ 1 h 86"/>
                  <a:gd name="T12" fmla="*/ 0 w 97"/>
                  <a:gd name="T13" fmla="*/ 1 h 86"/>
                  <a:gd name="T14" fmla="*/ 0 w 97"/>
                  <a:gd name="T15" fmla="*/ 1 h 86"/>
                  <a:gd name="T16" fmla="*/ 0 w 97"/>
                  <a:gd name="T17" fmla="*/ 1 h 86"/>
                  <a:gd name="T18" fmla="*/ 0 w 97"/>
                  <a:gd name="T19" fmla="*/ 1 h 86"/>
                  <a:gd name="T20" fmla="*/ 0 w 97"/>
                  <a:gd name="T21" fmla="*/ 1 h 86"/>
                  <a:gd name="T22" fmla="*/ 0 w 97"/>
                  <a:gd name="T23" fmla="*/ 1 h 86"/>
                  <a:gd name="T24" fmla="*/ 0 w 97"/>
                  <a:gd name="T25" fmla="*/ 1 h 86"/>
                  <a:gd name="T26" fmla="*/ 0 w 97"/>
                  <a:gd name="T27" fmla="*/ 1 h 86"/>
                  <a:gd name="T28" fmla="*/ 0 w 97"/>
                  <a:gd name="T29" fmla="*/ 1 h 86"/>
                  <a:gd name="T30" fmla="*/ 0 w 97"/>
                  <a:gd name="T31" fmla="*/ 1 h 86"/>
                  <a:gd name="T32" fmla="*/ 0 w 97"/>
                  <a:gd name="T33" fmla="*/ 1 h 86"/>
                  <a:gd name="T34" fmla="*/ 0 w 97"/>
                  <a:gd name="T35" fmla="*/ 1 h 86"/>
                  <a:gd name="T36" fmla="*/ 0 w 97"/>
                  <a:gd name="T37" fmla="*/ 1 h 86"/>
                  <a:gd name="T38" fmla="*/ 0 w 97"/>
                  <a:gd name="T39" fmla="*/ 1 h 86"/>
                  <a:gd name="T40" fmla="*/ 0 w 97"/>
                  <a:gd name="T41" fmla="*/ 1 h 86"/>
                  <a:gd name="T42" fmla="*/ 0 w 97"/>
                  <a:gd name="T43" fmla="*/ 0 h 86"/>
                  <a:gd name="T44" fmla="*/ 0 w 97"/>
                  <a:gd name="T45" fmla="*/ 1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7" h="86">
                    <a:moveTo>
                      <a:pt x="64" y="4"/>
                    </a:moveTo>
                    <a:lnTo>
                      <a:pt x="82" y="45"/>
                    </a:lnTo>
                    <a:lnTo>
                      <a:pt x="97" y="86"/>
                    </a:lnTo>
                    <a:lnTo>
                      <a:pt x="88" y="84"/>
                    </a:lnTo>
                    <a:lnTo>
                      <a:pt x="74" y="86"/>
                    </a:lnTo>
                    <a:lnTo>
                      <a:pt x="39" y="82"/>
                    </a:lnTo>
                    <a:lnTo>
                      <a:pt x="27" y="80"/>
                    </a:lnTo>
                    <a:lnTo>
                      <a:pt x="0" y="76"/>
                    </a:lnTo>
                    <a:lnTo>
                      <a:pt x="8" y="72"/>
                    </a:lnTo>
                    <a:lnTo>
                      <a:pt x="24" y="66"/>
                    </a:lnTo>
                    <a:lnTo>
                      <a:pt x="33" y="72"/>
                    </a:lnTo>
                    <a:lnTo>
                      <a:pt x="43" y="72"/>
                    </a:lnTo>
                    <a:lnTo>
                      <a:pt x="27" y="64"/>
                    </a:lnTo>
                    <a:lnTo>
                      <a:pt x="47" y="68"/>
                    </a:lnTo>
                    <a:lnTo>
                      <a:pt x="57" y="70"/>
                    </a:lnTo>
                    <a:lnTo>
                      <a:pt x="74" y="74"/>
                    </a:lnTo>
                    <a:lnTo>
                      <a:pt x="78" y="74"/>
                    </a:lnTo>
                    <a:lnTo>
                      <a:pt x="41" y="53"/>
                    </a:lnTo>
                    <a:lnTo>
                      <a:pt x="57" y="35"/>
                    </a:lnTo>
                    <a:lnTo>
                      <a:pt x="31" y="35"/>
                    </a:lnTo>
                    <a:lnTo>
                      <a:pt x="22" y="8"/>
                    </a:lnTo>
                    <a:lnTo>
                      <a:pt x="33" y="0"/>
                    </a:lnTo>
                    <a:lnTo>
                      <a:pt x="64"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48" name="Freeform 466"/>
              <p:cNvSpPr>
                <a:spLocks/>
              </p:cNvSpPr>
              <p:nvPr/>
            </p:nvSpPr>
            <p:spPr bwMode="auto">
              <a:xfrm>
                <a:off x="1596" y="3263"/>
                <a:ext cx="14" cy="29"/>
              </a:xfrm>
              <a:custGeom>
                <a:avLst/>
                <a:gdLst>
                  <a:gd name="T0" fmla="*/ 1 w 27"/>
                  <a:gd name="T1" fmla="*/ 0 h 56"/>
                  <a:gd name="T2" fmla="*/ 0 w 27"/>
                  <a:gd name="T3" fmla="*/ 1 h 56"/>
                  <a:gd name="T4" fmla="*/ 1 w 27"/>
                  <a:gd name="T5" fmla="*/ 1 h 56"/>
                  <a:gd name="T6" fmla="*/ 1 w 27"/>
                  <a:gd name="T7" fmla="*/ 1 h 56"/>
                  <a:gd name="T8" fmla="*/ 1 w 27"/>
                  <a:gd name="T9" fmla="*/ 1 h 56"/>
                  <a:gd name="T10" fmla="*/ 1 w 27"/>
                  <a:gd name="T11" fmla="*/ 1 h 56"/>
                  <a:gd name="T12" fmla="*/ 1 w 27"/>
                  <a:gd name="T13" fmla="*/ 1 h 56"/>
                  <a:gd name="T14" fmla="*/ 1 w 27"/>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56">
                    <a:moveTo>
                      <a:pt x="10" y="0"/>
                    </a:moveTo>
                    <a:lnTo>
                      <a:pt x="0" y="6"/>
                    </a:lnTo>
                    <a:lnTo>
                      <a:pt x="14" y="56"/>
                    </a:lnTo>
                    <a:lnTo>
                      <a:pt x="25" y="52"/>
                    </a:lnTo>
                    <a:lnTo>
                      <a:pt x="27" y="43"/>
                    </a:lnTo>
                    <a:lnTo>
                      <a:pt x="19" y="19"/>
                    </a:lnTo>
                    <a:lnTo>
                      <a:pt x="25" y="17"/>
                    </a:lnTo>
                    <a:lnTo>
                      <a:pt x="1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49" name="Freeform 467"/>
              <p:cNvSpPr>
                <a:spLocks/>
              </p:cNvSpPr>
              <p:nvPr/>
            </p:nvSpPr>
            <p:spPr bwMode="auto">
              <a:xfrm>
                <a:off x="1625" y="3396"/>
                <a:ext cx="14" cy="25"/>
              </a:xfrm>
              <a:custGeom>
                <a:avLst/>
                <a:gdLst>
                  <a:gd name="T0" fmla="*/ 0 w 29"/>
                  <a:gd name="T1" fmla="*/ 0 h 48"/>
                  <a:gd name="T2" fmla="*/ 0 w 29"/>
                  <a:gd name="T3" fmla="*/ 1 h 48"/>
                  <a:gd name="T4" fmla="*/ 0 w 29"/>
                  <a:gd name="T5" fmla="*/ 1 h 48"/>
                  <a:gd name="T6" fmla="*/ 0 w 29"/>
                  <a:gd name="T7" fmla="*/ 1 h 48"/>
                  <a:gd name="T8" fmla="*/ 0 w 29"/>
                  <a:gd name="T9" fmla="*/ 1 h 48"/>
                  <a:gd name="T10" fmla="*/ 0 w 29"/>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48">
                    <a:moveTo>
                      <a:pt x="16" y="0"/>
                    </a:moveTo>
                    <a:lnTo>
                      <a:pt x="0" y="19"/>
                    </a:lnTo>
                    <a:lnTo>
                      <a:pt x="18" y="40"/>
                    </a:lnTo>
                    <a:lnTo>
                      <a:pt x="29" y="48"/>
                    </a:lnTo>
                    <a:lnTo>
                      <a:pt x="29" y="33"/>
                    </a:lnTo>
                    <a:lnTo>
                      <a:pt x="1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50" name="Freeform 468"/>
              <p:cNvSpPr>
                <a:spLocks/>
              </p:cNvSpPr>
              <p:nvPr/>
            </p:nvSpPr>
            <p:spPr bwMode="auto">
              <a:xfrm>
                <a:off x="1386" y="2422"/>
                <a:ext cx="88" cy="126"/>
              </a:xfrm>
              <a:custGeom>
                <a:avLst/>
                <a:gdLst>
                  <a:gd name="T0" fmla="*/ 0 w 190"/>
                  <a:gd name="T1" fmla="*/ 1 h 244"/>
                  <a:gd name="T2" fmla="*/ 0 w 190"/>
                  <a:gd name="T3" fmla="*/ 1 h 244"/>
                  <a:gd name="T4" fmla="*/ 0 w 190"/>
                  <a:gd name="T5" fmla="*/ 1 h 244"/>
                  <a:gd name="T6" fmla="*/ 0 w 190"/>
                  <a:gd name="T7" fmla="*/ 1 h 244"/>
                  <a:gd name="T8" fmla="*/ 0 w 190"/>
                  <a:gd name="T9" fmla="*/ 1 h 244"/>
                  <a:gd name="T10" fmla="*/ 0 w 190"/>
                  <a:gd name="T11" fmla="*/ 1 h 244"/>
                  <a:gd name="T12" fmla="*/ 0 w 190"/>
                  <a:gd name="T13" fmla="*/ 1 h 244"/>
                  <a:gd name="T14" fmla="*/ 0 w 190"/>
                  <a:gd name="T15" fmla="*/ 1 h 244"/>
                  <a:gd name="T16" fmla="*/ 0 w 190"/>
                  <a:gd name="T17" fmla="*/ 1 h 244"/>
                  <a:gd name="T18" fmla="*/ 0 w 190"/>
                  <a:gd name="T19" fmla="*/ 1 h 244"/>
                  <a:gd name="T20" fmla="*/ 0 w 190"/>
                  <a:gd name="T21" fmla="*/ 1 h 244"/>
                  <a:gd name="T22" fmla="*/ 0 w 190"/>
                  <a:gd name="T23" fmla="*/ 1 h 244"/>
                  <a:gd name="T24" fmla="*/ 0 w 190"/>
                  <a:gd name="T25" fmla="*/ 1 h 244"/>
                  <a:gd name="T26" fmla="*/ 0 w 190"/>
                  <a:gd name="T27" fmla="*/ 1 h 244"/>
                  <a:gd name="T28" fmla="*/ 0 w 190"/>
                  <a:gd name="T29" fmla="*/ 1 h 244"/>
                  <a:gd name="T30" fmla="*/ 0 w 190"/>
                  <a:gd name="T31" fmla="*/ 1 h 244"/>
                  <a:gd name="T32" fmla="*/ 0 w 190"/>
                  <a:gd name="T33" fmla="*/ 1 h 244"/>
                  <a:gd name="T34" fmla="*/ 0 w 190"/>
                  <a:gd name="T35" fmla="*/ 1 h 244"/>
                  <a:gd name="T36" fmla="*/ 0 w 190"/>
                  <a:gd name="T37" fmla="*/ 1 h 244"/>
                  <a:gd name="T38" fmla="*/ 0 w 190"/>
                  <a:gd name="T39" fmla="*/ 1 h 244"/>
                  <a:gd name="T40" fmla="*/ 0 w 190"/>
                  <a:gd name="T41" fmla="*/ 1 h 244"/>
                  <a:gd name="T42" fmla="*/ 0 w 190"/>
                  <a:gd name="T43" fmla="*/ 1 h 244"/>
                  <a:gd name="T44" fmla="*/ 0 w 190"/>
                  <a:gd name="T45" fmla="*/ 1 h 244"/>
                  <a:gd name="T46" fmla="*/ 0 w 190"/>
                  <a:gd name="T47" fmla="*/ 1 h 244"/>
                  <a:gd name="T48" fmla="*/ 0 w 190"/>
                  <a:gd name="T49" fmla="*/ 1 h 244"/>
                  <a:gd name="T50" fmla="*/ 0 w 190"/>
                  <a:gd name="T51" fmla="*/ 1 h 244"/>
                  <a:gd name="T52" fmla="*/ 0 w 190"/>
                  <a:gd name="T53" fmla="*/ 1 h 244"/>
                  <a:gd name="T54" fmla="*/ 0 w 190"/>
                  <a:gd name="T55" fmla="*/ 1 h 244"/>
                  <a:gd name="T56" fmla="*/ 0 w 190"/>
                  <a:gd name="T57" fmla="*/ 1 h 244"/>
                  <a:gd name="T58" fmla="*/ 0 w 190"/>
                  <a:gd name="T59" fmla="*/ 1 h 244"/>
                  <a:gd name="T60" fmla="*/ 0 w 190"/>
                  <a:gd name="T61" fmla="*/ 0 h 244"/>
                  <a:gd name="T62" fmla="*/ 0 w 190"/>
                  <a:gd name="T63" fmla="*/ 1 h 244"/>
                  <a:gd name="T64" fmla="*/ 0 w 190"/>
                  <a:gd name="T65" fmla="*/ 1 h 244"/>
                  <a:gd name="T66" fmla="*/ 0 w 190"/>
                  <a:gd name="T67" fmla="*/ 1 h 244"/>
                  <a:gd name="T68" fmla="*/ 0 w 190"/>
                  <a:gd name="T69" fmla="*/ 1 h 244"/>
                  <a:gd name="T70" fmla="*/ 0 w 190"/>
                  <a:gd name="T71" fmla="*/ 1 h 2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0" h="244">
                    <a:moveTo>
                      <a:pt x="0" y="97"/>
                    </a:moveTo>
                    <a:lnTo>
                      <a:pt x="4" y="135"/>
                    </a:lnTo>
                    <a:lnTo>
                      <a:pt x="0" y="141"/>
                    </a:lnTo>
                    <a:lnTo>
                      <a:pt x="24" y="153"/>
                    </a:lnTo>
                    <a:lnTo>
                      <a:pt x="29" y="143"/>
                    </a:lnTo>
                    <a:lnTo>
                      <a:pt x="33" y="151"/>
                    </a:lnTo>
                    <a:lnTo>
                      <a:pt x="33" y="176"/>
                    </a:lnTo>
                    <a:lnTo>
                      <a:pt x="20" y="182"/>
                    </a:lnTo>
                    <a:lnTo>
                      <a:pt x="24" y="205"/>
                    </a:lnTo>
                    <a:lnTo>
                      <a:pt x="16" y="221"/>
                    </a:lnTo>
                    <a:lnTo>
                      <a:pt x="27" y="217"/>
                    </a:lnTo>
                    <a:lnTo>
                      <a:pt x="64" y="244"/>
                    </a:lnTo>
                    <a:lnTo>
                      <a:pt x="74" y="230"/>
                    </a:lnTo>
                    <a:lnTo>
                      <a:pt x="78" y="213"/>
                    </a:lnTo>
                    <a:lnTo>
                      <a:pt x="86" y="199"/>
                    </a:lnTo>
                    <a:lnTo>
                      <a:pt x="91" y="178"/>
                    </a:lnTo>
                    <a:lnTo>
                      <a:pt x="95" y="178"/>
                    </a:lnTo>
                    <a:lnTo>
                      <a:pt x="95" y="184"/>
                    </a:lnTo>
                    <a:lnTo>
                      <a:pt x="101" y="184"/>
                    </a:lnTo>
                    <a:lnTo>
                      <a:pt x="99" y="176"/>
                    </a:lnTo>
                    <a:lnTo>
                      <a:pt x="105" y="168"/>
                    </a:lnTo>
                    <a:lnTo>
                      <a:pt x="126" y="159"/>
                    </a:lnTo>
                    <a:lnTo>
                      <a:pt x="163" y="135"/>
                    </a:lnTo>
                    <a:lnTo>
                      <a:pt x="184" y="91"/>
                    </a:lnTo>
                    <a:lnTo>
                      <a:pt x="190" y="91"/>
                    </a:lnTo>
                    <a:lnTo>
                      <a:pt x="179" y="62"/>
                    </a:lnTo>
                    <a:lnTo>
                      <a:pt x="188" y="58"/>
                    </a:lnTo>
                    <a:lnTo>
                      <a:pt x="150" y="38"/>
                    </a:lnTo>
                    <a:lnTo>
                      <a:pt x="119" y="38"/>
                    </a:lnTo>
                    <a:lnTo>
                      <a:pt x="97" y="19"/>
                    </a:lnTo>
                    <a:lnTo>
                      <a:pt x="70" y="0"/>
                    </a:lnTo>
                    <a:lnTo>
                      <a:pt x="56" y="13"/>
                    </a:lnTo>
                    <a:lnTo>
                      <a:pt x="27" y="29"/>
                    </a:lnTo>
                    <a:lnTo>
                      <a:pt x="20" y="60"/>
                    </a:lnTo>
                    <a:lnTo>
                      <a:pt x="16" y="77"/>
                    </a:lnTo>
                    <a:lnTo>
                      <a:pt x="0" y="9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51" name="Freeform 469"/>
              <p:cNvSpPr>
                <a:spLocks/>
              </p:cNvSpPr>
              <p:nvPr/>
            </p:nvSpPr>
            <p:spPr bwMode="auto">
              <a:xfrm>
                <a:off x="1397" y="2503"/>
                <a:ext cx="4" cy="4"/>
              </a:xfrm>
              <a:custGeom>
                <a:avLst/>
                <a:gdLst>
                  <a:gd name="T0" fmla="*/ 1 w 8"/>
                  <a:gd name="T1" fmla="*/ 1 h 8"/>
                  <a:gd name="T2" fmla="*/ 1 w 8"/>
                  <a:gd name="T3" fmla="*/ 1 h 8"/>
                  <a:gd name="T4" fmla="*/ 0 w 8"/>
                  <a:gd name="T5" fmla="*/ 0 h 8"/>
                  <a:gd name="T6" fmla="*/ 1 w 8"/>
                  <a:gd name="T7" fmla="*/ 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8" y="2"/>
                    </a:moveTo>
                    <a:lnTo>
                      <a:pt x="2" y="8"/>
                    </a:lnTo>
                    <a:lnTo>
                      <a:pt x="0" y="0"/>
                    </a:lnTo>
                    <a:lnTo>
                      <a:pt x="8"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52" name="Freeform 470"/>
              <p:cNvSpPr>
                <a:spLocks/>
              </p:cNvSpPr>
              <p:nvPr/>
            </p:nvSpPr>
            <p:spPr bwMode="auto">
              <a:xfrm>
                <a:off x="1380" y="2450"/>
                <a:ext cx="207" cy="357"/>
              </a:xfrm>
              <a:custGeom>
                <a:avLst/>
                <a:gdLst>
                  <a:gd name="T0" fmla="*/ 0 w 440"/>
                  <a:gd name="T1" fmla="*/ 1 h 696"/>
                  <a:gd name="T2" fmla="*/ 0 w 440"/>
                  <a:gd name="T3" fmla="*/ 1 h 696"/>
                  <a:gd name="T4" fmla="*/ 0 w 440"/>
                  <a:gd name="T5" fmla="*/ 1 h 696"/>
                  <a:gd name="T6" fmla="*/ 0 w 440"/>
                  <a:gd name="T7" fmla="*/ 1 h 696"/>
                  <a:gd name="T8" fmla="*/ 0 w 440"/>
                  <a:gd name="T9" fmla="*/ 1 h 696"/>
                  <a:gd name="T10" fmla="*/ 0 w 440"/>
                  <a:gd name="T11" fmla="*/ 1 h 696"/>
                  <a:gd name="T12" fmla="*/ 0 w 440"/>
                  <a:gd name="T13" fmla="*/ 1 h 696"/>
                  <a:gd name="T14" fmla="*/ 0 w 440"/>
                  <a:gd name="T15" fmla="*/ 1 h 696"/>
                  <a:gd name="T16" fmla="*/ 0 w 440"/>
                  <a:gd name="T17" fmla="*/ 1 h 696"/>
                  <a:gd name="T18" fmla="*/ 0 w 440"/>
                  <a:gd name="T19" fmla="*/ 1 h 696"/>
                  <a:gd name="T20" fmla="*/ 0 w 440"/>
                  <a:gd name="T21" fmla="*/ 1 h 696"/>
                  <a:gd name="T22" fmla="*/ 0 w 440"/>
                  <a:gd name="T23" fmla="*/ 1 h 696"/>
                  <a:gd name="T24" fmla="*/ 0 w 440"/>
                  <a:gd name="T25" fmla="*/ 1 h 696"/>
                  <a:gd name="T26" fmla="*/ 0 w 440"/>
                  <a:gd name="T27" fmla="*/ 1 h 696"/>
                  <a:gd name="T28" fmla="*/ 0 w 440"/>
                  <a:gd name="T29" fmla="*/ 1 h 696"/>
                  <a:gd name="T30" fmla="*/ 0 w 440"/>
                  <a:gd name="T31" fmla="*/ 1 h 696"/>
                  <a:gd name="T32" fmla="*/ 0 w 440"/>
                  <a:gd name="T33" fmla="*/ 1 h 696"/>
                  <a:gd name="T34" fmla="*/ 0 w 440"/>
                  <a:gd name="T35" fmla="*/ 1 h 696"/>
                  <a:gd name="T36" fmla="*/ 0 w 440"/>
                  <a:gd name="T37" fmla="*/ 1 h 696"/>
                  <a:gd name="T38" fmla="*/ 0 w 440"/>
                  <a:gd name="T39" fmla="*/ 1 h 696"/>
                  <a:gd name="T40" fmla="*/ 0 w 440"/>
                  <a:gd name="T41" fmla="*/ 1 h 696"/>
                  <a:gd name="T42" fmla="*/ 0 w 440"/>
                  <a:gd name="T43" fmla="*/ 1 h 696"/>
                  <a:gd name="T44" fmla="*/ 0 w 440"/>
                  <a:gd name="T45" fmla="*/ 1 h 696"/>
                  <a:gd name="T46" fmla="*/ 0 w 440"/>
                  <a:gd name="T47" fmla="*/ 1 h 696"/>
                  <a:gd name="T48" fmla="*/ 0 w 440"/>
                  <a:gd name="T49" fmla="*/ 1 h 696"/>
                  <a:gd name="T50" fmla="*/ 0 w 440"/>
                  <a:gd name="T51" fmla="*/ 1 h 696"/>
                  <a:gd name="T52" fmla="*/ 0 w 440"/>
                  <a:gd name="T53" fmla="*/ 1 h 696"/>
                  <a:gd name="T54" fmla="*/ 0 w 440"/>
                  <a:gd name="T55" fmla="*/ 1 h 696"/>
                  <a:gd name="T56" fmla="*/ 0 w 440"/>
                  <a:gd name="T57" fmla="*/ 1 h 696"/>
                  <a:gd name="T58" fmla="*/ 0 w 440"/>
                  <a:gd name="T59" fmla="*/ 1 h 696"/>
                  <a:gd name="T60" fmla="*/ 0 w 440"/>
                  <a:gd name="T61" fmla="*/ 1 h 696"/>
                  <a:gd name="T62" fmla="*/ 0 w 440"/>
                  <a:gd name="T63" fmla="*/ 1 h 696"/>
                  <a:gd name="T64" fmla="*/ 0 w 440"/>
                  <a:gd name="T65" fmla="*/ 1 h 696"/>
                  <a:gd name="T66" fmla="*/ 0 w 440"/>
                  <a:gd name="T67" fmla="*/ 1 h 696"/>
                  <a:gd name="T68" fmla="*/ 0 w 440"/>
                  <a:gd name="T69" fmla="*/ 1 h 696"/>
                  <a:gd name="T70" fmla="*/ 0 w 440"/>
                  <a:gd name="T71" fmla="*/ 1 h 696"/>
                  <a:gd name="T72" fmla="*/ 0 w 440"/>
                  <a:gd name="T73" fmla="*/ 1 h 696"/>
                  <a:gd name="T74" fmla="*/ 0 w 440"/>
                  <a:gd name="T75" fmla="*/ 1 h 696"/>
                  <a:gd name="T76" fmla="*/ 0 w 440"/>
                  <a:gd name="T77" fmla="*/ 1 h 696"/>
                  <a:gd name="T78" fmla="*/ 0 w 440"/>
                  <a:gd name="T79" fmla="*/ 1 h 696"/>
                  <a:gd name="T80" fmla="*/ 0 w 440"/>
                  <a:gd name="T81" fmla="*/ 1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0" h="696">
                    <a:moveTo>
                      <a:pt x="432" y="529"/>
                    </a:moveTo>
                    <a:lnTo>
                      <a:pt x="426" y="551"/>
                    </a:lnTo>
                    <a:lnTo>
                      <a:pt x="424" y="582"/>
                    </a:lnTo>
                    <a:lnTo>
                      <a:pt x="430" y="613"/>
                    </a:lnTo>
                    <a:lnTo>
                      <a:pt x="440" y="617"/>
                    </a:lnTo>
                    <a:lnTo>
                      <a:pt x="426" y="649"/>
                    </a:lnTo>
                    <a:lnTo>
                      <a:pt x="426" y="665"/>
                    </a:lnTo>
                    <a:lnTo>
                      <a:pt x="416" y="679"/>
                    </a:lnTo>
                    <a:lnTo>
                      <a:pt x="405" y="696"/>
                    </a:lnTo>
                    <a:lnTo>
                      <a:pt x="399" y="696"/>
                    </a:lnTo>
                    <a:lnTo>
                      <a:pt x="376" y="679"/>
                    </a:lnTo>
                    <a:lnTo>
                      <a:pt x="362" y="661"/>
                    </a:lnTo>
                    <a:lnTo>
                      <a:pt x="333" y="644"/>
                    </a:lnTo>
                    <a:lnTo>
                      <a:pt x="304" y="626"/>
                    </a:lnTo>
                    <a:lnTo>
                      <a:pt x="275" y="611"/>
                    </a:lnTo>
                    <a:lnTo>
                      <a:pt x="246" y="593"/>
                    </a:lnTo>
                    <a:lnTo>
                      <a:pt x="217" y="564"/>
                    </a:lnTo>
                    <a:lnTo>
                      <a:pt x="188" y="537"/>
                    </a:lnTo>
                    <a:lnTo>
                      <a:pt x="190" y="518"/>
                    </a:lnTo>
                    <a:lnTo>
                      <a:pt x="166" y="475"/>
                    </a:lnTo>
                    <a:lnTo>
                      <a:pt x="145" y="434"/>
                    </a:lnTo>
                    <a:lnTo>
                      <a:pt x="130" y="407"/>
                    </a:lnTo>
                    <a:lnTo>
                      <a:pt x="114" y="382"/>
                    </a:lnTo>
                    <a:lnTo>
                      <a:pt x="99" y="353"/>
                    </a:lnTo>
                    <a:lnTo>
                      <a:pt x="85" y="326"/>
                    </a:lnTo>
                    <a:lnTo>
                      <a:pt x="71" y="297"/>
                    </a:lnTo>
                    <a:lnTo>
                      <a:pt x="56" y="269"/>
                    </a:lnTo>
                    <a:lnTo>
                      <a:pt x="33" y="250"/>
                    </a:lnTo>
                    <a:lnTo>
                      <a:pt x="9" y="231"/>
                    </a:lnTo>
                    <a:lnTo>
                      <a:pt x="11" y="221"/>
                    </a:lnTo>
                    <a:lnTo>
                      <a:pt x="0" y="171"/>
                    </a:lnTo>
                    <a:lnTo>
                      <a:pt x="15" y="149"/>
                    </a:lnTo>
                    <a:lnTo>
                      <a:pt x="31" y="126"/>
                    </a:lnTo>
                    <a:lnTo>
                      <a:pt x="35" y="149"/>
                    </a:lnTo>
                    <a:lnTo>
                      <a:pt x="27" y="165"/>
                    </a:lnTo>
                    <a:lnTo>
                      <a:pt x="38" y="161"/>
                    </a:lnTo>
                    <a:lnTo>
                      <a:pt x="75" y="188"/>
                    </a:lnTo>
                    <a:lnTo>
                      <a:pt x="85" y="174"/>
                    </a:lnTo>
                    <a:lnTo>
                      <a:pt x="89" y="157"/>
                    </a:lnTo>
                    <a:lnTo>
                      <a:pt x="97" y="143"/>
                    </a:lnTo>
                    <a:lnTo>
                      <a:pt x="102" y="122"/>
                    </a:lnTo>
                    <a:lnTo>
                      <a:pt x="106" y="122"/>
                    </a:lnTo>
                    <a:lnTo>
                      <a:pt x="106" y="128"/>
                    </a:lnTo>
                    <a:lnTo>
                      <a:pt x="112" y="128"/>
                    </a:lnTo>
                    <a:lnTo>
                      <a:pt x="110" y="120"/>
                    </a:lnTo>
                    <a:lnTo>
                      <a:pt x="116" y="112"/>
                    </a:lnTo>
                    <a:lnTo>
                      <a:pt x="137" y="103"/>
                    </a:lnTo>
                    <a:lnTo>
                      <a:pt x="174" y="79"/>
                    </a:lnTo>
                    <a:lnTo>
                      <a:pt x="195" y="35"/>
                    </a:lnTo>
                    <a:lnTo>
                      <a:pt x="201" y="35"/>
                    </a:lnTo>
                    <a:lnTo>
                      <a:pt x="190" y="6"/>
                    </a:lnTo>
                    <a:lnTo>
                      <a:pt x="199" y="2"/>
                    </a:lnTo>
                    <a:lnTo>
                      <a:pt x="201" y="0"/>
                    </a:lnTo>
                    <a:lnTo>
                      <a:pt x="221" y="17"/>
                    </a:lnTo>
                    <a:lnTo>
                      <a:pt x="238" y="37"/>
                    </a:lnTo>
                    <a:lnTo>
                      <a:pt x="265" y="66"/>
                    </a:lnTo>
                    <a:lnTo>
                      <a:pt x="271" y="83"/>
                    </a:lnTo>
                    <a:lnTo>
                      <a:pt x="312" y="85"/>
                    </a:lnTo>
                    <a:lnTo>
                      <a:pt x="339" y="85"/>
                    </a:lnTo>
                    <a:lnTo>
                      <a:pt x="372" y="97"/>
                    </a:lnTo>
                    <a:lnTo>
                      <a:pt x="358" y="143"/>
                    </a:lnTo>
                    <a:lnTo>
                      <a:pt x="380" y="159"/>
                    </a:lnTo>
                    <a:lnTo>
                      <a:pt x="368" y="157"/>
                    </a:lnTo>
                    <a:lnTo>
                      <a:pt x="341" y="165"/>
                    </a:lnTo>
                    <a:lnTo>
                      <a:pt x="314" y="178"/>
                    </a:lnTo>
                    <a:lnTo>
                      <a:pt x="287" y="190"/>
                    </a:lnTo>
                    <a:lnTo>
                      <a:pt x="279" y="219"/>
                    </a:lnTo>
                    <a:lnTo>
                      <a:pt x="269" y="248"/>
                    </a:lnTo>
                    <a:lnTo>
                      <a:pt x="252" y="279"/>
                    </a:lnTo>
                    <a:lnTo>
                      <a:pt x="267" y="308"/>
                    </a:lnTo>
                    <a:lnTo>
                      <a:pt x="283" y="337"/>
                    </a:lnTo>
                    <a:lnTo>
                      <a:pt x="281" y="353"/>
                    </a:lnTo>
                    <a:lnTo>
                      <a:pt x="294" y="357"/>
                    </a:lnTo>
                    <a:lnTo>
                      <a:pt x="314" y="372"/>
                    </a:lnTo>
                    <a:lnTo>
                      <a:pt x="341" y="378"/>
                    </a:lnTo>
                    <a:lnTo>
                      <a:pt x="364" y="361"/>
                    </a:lnTo>
                    <a:lnTo>
                      <a:pt x="366" y="390"/>
                    </a:lnTo>
                    <a:lnTo>
                      <a:pt x="368" y="417"/>
                    </a:lnTo>
                    <a:lnTo>
                      <a:pt x="403" y="415"/>
                    </a:lnTo>
                    <a:lnTo>
                      <a:pt x="420" y="444"/>
                    </a:lnTo>
                    <a:lnTo>
                      <a:pt x="438" y="473"/>
                    </a:lnTo>
                    <a:lnTo>
                      <a:pt x="432" y="483"/>
                    </a:lnTo>
                    <a:lnTo>
                      <a:pt x="432" y="52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53" name="Freeform 471"/>
              <p:cNvSpPr>
                <a:spLocks/>
              </p:cNvSpPr>
              <p:nvPr/>
            </p:nvSpPr>
            <p:spPr bwMode="auto">
              <a:xfrm>
                <a:off x="3749" y="1418"/>
                <a:ext cx="807" cy="638"/>
              </a:xfrm>
              <a:custGeom>
                <a:avLst/>
                <a:gdLst>
                  <a:gd name="T0" fmla="*/ 0 w 1712"/>
                  <a:gd name="T1" fmla="*/ 1 h 1246"/>
                  <a:gd name="T2" fmla="*/ 0 w 1712"/>
                  <a:gd name="T3" fmla="*/ 1 h 1246"/>
                  <a:gd name="T4" fmla="*/ 0 w 1712"/>
                  <a:gd name="T5" fmla="*/ 1 h 1246"/>
                  <a:gd name="T6" fmla="*/ 0 w 1712"/>
                  <a:gd name="T7" fmla="*/ 1 h 1246"/>
                  <a:gd name="T8" fmla="*/ 0 w 1712"/>
                  <a:gd name="T9" fmla="*/ 1 h 1246"/>
                  <a:gd name="T10" fmla="*/ 0 w 1712"/>
                  <a:gd name="T11" fmla="*/ 1 h 1246"/>
                  <a:gd name="T12" fmla="*/ 0 w 1712"/>
                  <a:gd name="T13" fmla="*/ 1 h 1246"/>
                  <a:gd name="T14" fmla="*/ 0 w 1712"/>
                  <a:gd name="T15" fmla="*/ 1 h 1246"/>
                  <a:gd name="T16" fmla="*/ 0 w 1712"/>
                  <a:gd name="T17" fmla="*/ 1 h 1246"/>
                  <a:gd name="T18" fmla="*/ 0 w 1712"/>
                  <a:gd name="T19" fmla="*/ 1 h 1246"/>
                  <a:gd name="T20" fmla="*/ 0 w 1712"/>
                  <a:gd name="T21" fmla="*/ 1 h 1246"/>
                  <a:gd name="T22" fmla="*/ 0 w 1712"/>
                  <a:gd name="T23" fmla="*/ 1 h 1246"/>
                  <a:gd name="T24" fmla="*/ 0 w 1712"/>
                  <a:gd name="T25" fmla="*/ 1 h 1246"/>
                  <a:gd name="T26" fmla="*/ 0 w 1712"/>
                  <a:gd name="T27" fmla="*/ 1 h 1246"/>
                  <a:gd name="T28" fmla="*/ 0 w 1712"/>
                  <a:gd name="T29" fmla="*/ 1 h 1246"/>
                  <a:gd name="T30" fmla="*/ 0 w 1712"/>
                  <a:gd name="T31" fmla="*/ 1 h 1246"/>
                  <a:gd name="T32" fmla="*/ 0 w 1712"/>
                  <a:gd name="T33" fmla="*/ 1 h 1246"/>
                  <a:gd name="T34" fmla="*/ 0 w 1712"/>
                  <a:gd name="T35" fmla="*/ 1 h 1246"/>
                  <a:gd name="T36" fmla="*/ 0 w 1712"/>
                  <a:gd name="T37" fmla="*/ 1 h 1246"/>
                  <a:gd name="T38" fmla="*/ 0 w 1712"/>
                  <a:gd name="T39" fmla="*/ 1 h 1246"/>
                  <a:gd name="T40" fmla="*/ 0 w 1712"/>
                  <a:gd name="T41" fmla="*/ 1 h 1246"/>
                  <a:gd name="T42" fmla="*/ 0 w 1712"/>
                  <a:gd name="T43" fmla="*/ 1 h 1246"/>
                  <a:gd name="T44" fmla="*/ 0 w 1712"/>
                  <a:gd name="T45" fmla="*/ 1 h 1246"/>
                  <a:gd name="T46" fmla="*/ 0 w 1712"/>
                  <a:gd name="T47" fmla="*/ 1 h 1246"/>
                  <a:gd name="T48" fmla="*/ 0 w 1712"/>
                  <a:gd name="T49" fmla="*/ 0 h 1246"/>
                  <a:gd name="T50" fmla="*/ 0 w 1712"/>
                  <a:gd name="T51" fmla="*/ 1 h 1246"/>
                  <a:gd name="T52" fmla="*/ 0 w 1712"/>
                  <a:gd name="T53" fmla="*/ 1 h 1246"/>
                  <a:gd name="T54" fmla="*/ 0 w 1712"/>
                  <a:gd name="T55" fmla="*/ 1 h 1246"/>
                  <a:gd name="T56" fmla="*/ 0 w 1712"/>
                  <a:gd name="T57" fmla="*/ 1 h 1246"/>
                  <a:gd name="T58" fmla="*/ 0 w 1712"/>
                  <a:gd name="T59" fmla="*/ 1 h 1246"/>
                  <a:gd name="T60" fmla="*/ 0 w 1712"/>
                  <a:gd name="T61" fmla="*/ 1 h 1246"/>
                  <a:gd name="T62" fmla="*/ 0 w 1712"/>
                  <a:gd name="T63" fmla="*/ 1 h 1246"/>
                  <a:gd name="T64" fmla="*/ 0 w 1712"/>
                  <a:gd name="T65" fmla="*/ 1 h 1246"/>
                  <a:gd name="T66" fmla="*/ 0 w 1712"/>
                  <a:gd name="T67" fmla="*/ 1 h 1246"/>
                  <a:gd name="T68" fmla="*/ 0 w 1712"/>
                  <a:gd name="T69" fmla="*/ 1 h 1246"/>
                  <a:gd name="T70" fmla="*/ 0 w 1712"/>
                  <a:gd name="T71" fmla="*/ 1 h 1246"/>
                  <a:gd name="T72" fmla="*/ 0 w 1712"/>
                  <a:gd name="T73" fmla="*/ 1 h 1246"/>
                  <a:gd name="T74" fmla="*/ 0 w 1712"/>
                  <a:gd name="T75" fmla="*/ 1 h 1246"/>
                  <a:gd name="T76" fmla="*/ 0 w 1712"/>
                  <a:gd name="T77" fmla="*/ 1 h 1246"/>
                  <a:gd name="T78" fmla="*/ 0 w 1712"/>
                  <a:gd name="T79" fmla="*/ 1 h 1246"/>
                  <a:gd name="T80" fmla="*/ 0 w 1712"/>
                  <a:gd name="T81" fmla="*/ 1 h 1246"/>
                  <a:gd name="T82" fmla="*/ 0 w 1712"/>
                  <a:gd name="T83" fmla="*/ 1 h 1246"/>
                  <a:gd name="T84" fmla="*/ 0 w 1712"/>
                  <a:gd name="T85" fmla="*/ 1 h 1246"/>
                  <a:gd name="T86" fmla="*/ 0 w 1712"/>
                  <a:gd name="T87" fmla="*/ 1 h 1246"/>
                  <a:gd name="T88" fmla="*/ 0 w 1712"/>
                  <a:gd name="T89" fmla="*/ 1 h 1246"/>
                  <a:gd name="T90" fmla="*/ 0 w 1712"/>
                  <a:gd name="T91" fmla="*/ 1 h 1246"/>
                  <a:gd name="T92" fmla="*/ 0 w 1712"/>
                  <a:gd name="T93" fmla="*/ 1 h 1246"/>
                  <a:gd name="T94" fmla="*/ 0 w 1712"/>
                  <a:gd name="T95" fmla="*/ 1 h 1246"/>
                  <a:gd name="T96" fmla="*/ 0 w 1712"/>
                  <a:gd name="T97" fmla="*/ 1 h 1246"/>
                  <a:gd name="T98" fmla="*/ 0 w 1712"/>
                  <a:gd name="T99" fmla="*/ 1 h 1246"/>
                  <a:gd name="T100" fmla="*/ 0 w 1712"/>
                  <a:gd name="T101" fmla="*/ 1 h 1246"/>
                  <a:gd name="T102" fmla="*/ 0 w 1712"/>
                  <a:gd name="T103" fmla="*/ 1 h 1246"/>
                  <a:gd name="T104" fmla="*/ 0 w 1712"/>
                  <a:gd name="T105" fmla="*/ 1 h 1246"/>
                  <a:gd name="T106" fmla="*/ 0 w 1712"/>
                  <a:gd name="T107" fmla="*/ 1 h 1246"/>
                  <a:gd name="T108" fmla="*/ 0 w 1712"/>
                  <a:gd name="T109" fmla="*/ 1 h 1246"/>
                  <a:gd name="T110" fmla="*/ 0 w 1712"/>
                  <a:gd name="T111" fmla="*/ 1 h 1246"/>
                  <a:gd name="T112" fmla="*/ 0 w 1712"/>
                  <a:gd name="T113" fmla="*/ 1 h 1246"/>
                  <a:gd name="T114" fmla="*/ 0 w 1712"/>
                  <a:gd name="T115" fmla="*/ 1 h 1246"/>
                  <a:gd name="T116" fmla="*/ 0 w 1712"/>
                  <a:gd name="T117" fmla="*/ 1 h 12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12" h="1246">
                    <a:moveTo>
                      <a:pt x="764" y="907"/>
                    </a:moveTo>
                    <a:lnTo>
                      <a:pt x="741" y="928"/>
                    </a:lnTo>
                    <a:lnTo>
                      <a:pt x="718" y="950"/>
                    </a:lnTo>
                    <a:lnTo>
                      <a:pt x="687" y="961"/>
                    </a:lnTo>
                    <a:lnTo>
                      <a:pt x="669" y="950"/>
                    </a:lnTo>
                    <a:lnTo>
                      <a:pt x="623" y="944"/>
                    </a:lnTo>
                    <a:lnTo>
                      <a:pt x="601" y="979"/>
                    </a:lnTo>
                    <a:lnTo>
                      <a:pt x="586" y="948"/>
                    </a:lnTo>
                    <a:lnTo>
                      <a:pt x="572" y="957"/>
                    </a:lnTo>
                    <a:lnTo>
                      <a:pt x="531" y="954"/>
                    </a:lnTo>
                    <a:lnTo>
                      <a:pt x="502" y="950"/>
                    </a:lnTo>
                    <a:lnTo>
                      <a:pt x="469" y="936"/>
                    </a:lnTo>
                    <a:lnTo>
                      <a:pt x="464" y="928"/>
                    </a:lnTo>
                    <a:lnTo>
                      <a:pt x="435" y="915"/>
                    </a:lnTo>
                    <a:lnTo>
                      <a:pt x="423" y="903"/>
                    </a:lnTo>
                    <a:lnTo>
                      <a:pt x="409" y="907"/>
                    </a:lnTo>
                    <a:lnTo>
                      <a:pt x="367" y="874"/>
                    </a:lnTo>
                    <a:lnTo>
                      <a:pt x="340" y="859"/>
                    </a:lnTo>
                    <a:lnTo>
                      <a:pt x="326" y="872"/>
                    </a:lnTo>
                    <a:lnTo>
                      <a:pt x="324" y="868"/>
                    </a:lnTo>
                    <a:lnTo>
                      <a:pt x="293" y="847"/>
                    </a:lnTo>
                    <a:lnTo>
                      <a:pt x="254" y="826"/>
                    </a:lnTo>
                    <a:lnTo>
                      <a:pt x="237" y="820"/>
                    </a:lnTo>
                    <a:lnTo>
                      <a:pt x="223" y="779"/>
                    </a:lnTo>
                    <a:lnTo>
                      <a:pt x="243" y="781"/>
                    </a:lnTo>
                    <a:lnTo>
                      <a:pt x="248" y="767"/>
                    </a:lnTo>
                    <a:lnTo>
                      <a:pt x="227" y="738"/>
                    </a:lnTo>
                    <a:lnTo>
                      <a:pt x="227" y="725"/>
                    </a:lnTo>
                    <a:lnTo>
                      <a:pt x="223" y="715"/>
                    </a:lnTo>
                    <a:lnTo>
                      <a:pt x="217" y="707"/>
                    </a:lnTo>
                    <a:lnTo>
                      <a:pt x="212" y="700"/>
                    </a:lnTo>
                    <a:lnTo>
                      <a:pt x="212" y="690"/>
                    </a:lnTo>
                    <a:lnTo>
                      <a:pt x="208" y="680"/>
                    </a:lnTo>
                    <a:lnTo>
                      <a:pt x="196" y="676"/>
                    </a:lnTo>
                    <a:lnTo>
                      <a:pt x="181" y="670"/>
                    </a:lnTo>
                    <a:lnTo>
                      <a:pt x="171" y="667"/>
                    </a:lnTo>
                    <a:lnTo>
                      <a:pt x="128" y="655"/>
                    </a:lnTo>
                    <a:lnTo>
                      <a:pt x="105" y="643"/>
                    </a:lnTo>
                    <a:lnTo>
                      <a:pt x="89" y="618"/>
                    </a:lnTo>
                    <a:lnTo>
                      <a:pt x="53" y="608"/>
                    </a:lnTo>
                    <a:lnTo>
                      <a:pt x="51" y="601"/>
                    </a:lnTo>
                    <a:lnTo>
                      <a:pt x="60" y="601"/>
                    </a:lnTo>
                    <a:lnTo>
                      <a:pt x="62" y="601"/>
                    </a:lnTo>
                    <a:lnTo>
                      <a:pt x="66" y="599"/>
                    </a:lnTo>
                    <a:lnTo>
                      <a:pt x="47" y="554"/>
                    </a:lnTo>
                    <a:lnTo>
                      <a:pt x="18" y="552"/>
                    </a:lnTo>
                    <a:lnTo>
                      <a:pt x="0" y="521"/>
                    </a:lnTo>
                    <a:lnTo>
                      <a:pt x="12" y="492"/>
                    </a:lnTo>
                    <a:lnTo>
                      <a:pt x="33" y="479"/>
                    </a:lnTo>
                    <a:lnTo>
                      <a:pt x="49" y="479"/>
                    </a:lnTo>
                    <a:lnTo>
                      <a:pt x="66" y="482"/>
                    </a:lnTo>
                    <a:lnTo>
                      <a:pt x="88" y="457"/>
                    </a:lnTo>
                    <a:lnTo>
                      <a:pt x="121" y="449"/>
                    </a:lnTo>
                    <a:lnTo>
                      <a:pt x="144" y="430"/>
                    </a:lnTo>
                    <a:lnTo>
                      <a:pt x="167" y="411"/>
                    </a:lnTo>
                    <a:lnTo>
                      <a:pt x="159" y="393"/>
                    </a:lnTo>
                    <a:lnTo>
                      <a:pt x="167" y="385"/>
                    </a:lnTo>
                    <a:lnTo>
                      <a:pt x="167" y="378"/>
                    </a:lnTo>
                    <a:lnTo>
                      <a:pt x="152" y="351"/>
                    </a:lnTo>
                    <a:lnTo>
                      <a:pt x="138" y="323"/>
                    </a:lnTo>
                    <a:lnTo>
                      <a:pt x="119" y="314"/>
                    </a:lnTo>
                    <a:lnTo>
                      <a:pt x="155" y="300"/>
                    </a:lnTo>
                    <a:lnTo>
                      <a:pt x="196" y="304"/>
                    </a:lnTo>
                    <a:lnTo>
                      <a:pt x="184" y="290"/>
                    </a:lnTo>
                    <a:lnTo>
                      <a:pt x="181" y="257"/>
                    </a:lnTo>
                    <a:lnTo>
                      <a:pt x="177" y="226"/>
                    </a:lnTo>
                    <a:lnTo>
                      <a:pt x="225" y="234"/>
                    </a:lnTo>
                    <a:lnTo>
                      <a:pt x="254" y="232"/>
                    </a:lnTo>
                    <a:lnTo>
                      <a:pt x="239" y="192"/>
                    </a:lnTo>
                    <a:lnTo>
                      <a:pt x="252" y="182"/>
                    </a:lnTo>
                    <a:lnTo>
                      <a:pt x="266" y="157"/>
                    </a:lnTo>
                    <a:lnTo>
                      <a:pt x="287" y="153"/>
                    </a:lnTo>
                    <a:lnTo>
                      <a:pt x="291" y="159"/>
                    </a:lnTo>
                    <a:lnTo>
                      <a:pt x="303" y="172"/>
                    </a:lnTo>
                    <a:lnTo>
                      <a:pt x="347" y="199"/>
                    </a:lnTo>
                    <a:lnTo>
                      <a:pt x="371" y="203"/>
                    </a:lnTo>
                    <a:lnTo>
                      <a:pt x="415" y="236"/>
                    </a:lnTo>
                    <a:lnTo>
                      <a:pt x="427" y="265"/>
                    </a:lnTo>
                    <a:lnTo>
                      <a:pt x="438" y="296"/>
                    </a:lnTo>
                    <a:lnTo>
                      <a:pt x="473" y="302"/>
                    </a:lnTo>
                    <a:lnTo>
                      <a:pt x="510" y="308"/>
                    </a:lnTo>
                    <a:lnTo>
                      <a:pt x="553" y="321"/>
                    </a:lnTo>
                    <a:lnTo>
                      <a:pt x="597" y="335"/>
                    </a:lnTo>
                    <a:lnTo>
                      <a:pt x="625" y="364"/>
                    </a:lnTo>
                    <a:lnTo>
                      <a:pt x="652" y="393"/>
                    </a:lnTo>
                    <a:lnTo>
                      <a:pt x="694" y="395"/>
                    </a:lnTo>
                    <a:lnTo>
                      <a:pt x="737" y="399"/>
                    </a:lnTo>
                    <a:lnTo>
                      <a:pt x="780" y="401"/>
                    </a:lnTo>
                    <a:lnTo>
                      <a:pt x="822" y="403"/>
                    </a:lnTo>
                    <a:lnTo>
                      <a:pt x="834" y="413"/>
                    </a:lnTo>
                    <a:lnTo>
                      <a:pt x="873" y="420"/>
                    </a:lnTo>
                    <a:lnTo>
                      <a:pt x="909" y="428"/>
                    </a:lnTo>
                    <a:lnTo>
                      <a:pt x="935" y="438"/>
                    </a:lnTo>
                    <a:lnTo>
                      <a:pt x="956" y="424"/>
                    </a:lnTo>
                    <a:lnTo>
                      <a:pt x="979" y="411"/>
                    </a:lnTo>
                    <a:lnTo>
                      <a:pt x="1016" y="407"/>
                    </a:lnTo>
                    <a:lnTo>
                      <a:pt x="1053" y="405"/>
                    </a:lnTo>
                    <a:lnTo>
                      <a:pt x="1080" y="382"/>
                    </a:lnTo>
                    <a:lnTo>
                      <a:pt x="1107" y="358"/>
                    </a:lnTo>
                    <a:lnTo>
                      <a:pt x="1088" y="339"/>
                    </a:lnTo>
                    <a:lnTo>
                      <a:pt x="1082" y="304"/>
                    </a:lnTo>
                    <a:lnTo>
                      <a:pt x="1127" y="316"/>
                    </a:lnTo>
                    <a:lnTo>
                      <a:pt x="1156" y="300"/>
                    </a:lnTo>
                    <a:lnTo>
                      <a:pt x="1187" y="290"/>
                    </a:lnTo>
                    <a:lnTo>
                      <a:pt x="1192" y="265"/>
                    </a:lnTo>
                    <a:lnTo>
                      <a:pt x="1227" y="248"/>
                    </a:lnTo>
                    <a:lnTo>
                      <a:pt x="1280" y="250"/>
                    </a:lnTo>
                    <a:lnTo>
                      <a:pt x="1270" y="230"/>
                    </a:lnTo>
                    <a:lnTo>
                      <a:pt x="1204" y="195"/>
                    </a:lnTo>
                    <a:lnTo>
                      <a:pt x="1189" y="211"/>
                    </a:lnTo>
                    <a:lnTo>
                      <a:pt x="1177" y="203"/>
                    </a:lnTo>
                    <a:lnTo>
                      <a:pt x="1146" y="205"/>
                    </a:lnTo>
                    <a:lnTo>
                      <a:pt x="1121" y="190"/>
                    </a:lnTo>
                    <a:lnTo>
                      <a:pt x="1129" y="188"/>
                    </a:lnTo>
                    <a:lnTo>
                      <a:pt x="1125" y="159"/>
                    </a:lnTo>
                    <a:lnTo>
                      <a:pt x="1121" y="130"/>
                    </a:lnTo>
                    <a:lnTo>
                      <a:pt x="1163" y="137"/>
                    </a:lnTo>
                    <a:lnTo>
                      <a:pt x="1185" y="112"/>
                    </a:lnTo>
                    <a:lnTo>
                      <a:pt x="1175" y="87"/>
                    </a:lnTo>
                    <a:lnTo>
                      <a:pt x="1175" y="40"/>
                    </a:lnTo>
                    <a:lnTo>
                      <a:pt x="1154" y="27"/>
                    </a:lnTo>
                    <a:lnTo>
                      <a:pt x="1140" y="21"/>
                    </a:lnTo>
                    <a:lnTo>
                      <a:pt x="1161" y="2"/>
                    </a:lnTo>
                    <a:lnTo>
                      <a:pt x="1198" y="0"/>
                    </a:lnTo>
                    <a:lnTo>
                      <a:pt x="1235" y="0"/>
                    </a:lnTo>
                    <a:lnTo>
                      <a:pt x="1313" y="23"/>
                    </a:lnTo>
                    <a:lnTo>
                      <a:pt x="1342" y="48"/>
                    </a:lnTo>
                    <a:lnTo>
                      <a:pt x="1373" y="73"/>
                    </a:lnTo>
                    <a:lnTo>
                      <a:pt x="1404" y="100"/>
                    </a:lnTo>
                    <a:lnTo>
                      <a:pt x="1433" y="126"/>
                    </a:lnTo>
                    <a:lnTo>
                      <a:pt x="1466" y="139"/>
                    </a:lnTo>
                    <a:lnTo>
                      <a:pt x="1520" y="155"/>
                    </a:lnTo>
                    <a:lnTo>
                      <a:pt x="1551" y="166"/>
                    </a:lnTo>
                    <a:lnTo>
                      <a:pt x="1590" y="207"/>
                    </a:lnTo>
                    <a:lnTo>
                      <a:pt x="1634" y="201"/>
                    </a:lnTo>
                    <a:lnTo>
                      <a:pt x="1681" y="186"/>
                    </a:lnTo>
                    <a:lnTo>
                      <a:pt x="1700" y="219"/>
                    </a:lnTo>
                    <a:lnTo>
                      <a:pt x="1706" y="261"/>
                    </a:lnTo>
                    <a:lnTo>
                      <a:pt x="1712" y="306"/>
                    </a:lnTo>
                    <a:lnTo>
                      <a:pt x="1671" y="300"/>
                    </a:lnTo>
                    <a:lnTo>
                      <a:pt x="1665" y="320"/>
                    </a:lnTo>
                    <a:lnTo>
                      <a:pt x="1687" y="352"/>
                    </a:lnTo>
                    <a:lnTo>
                      <a:pt x="1708" y="387"/>
                    </a:lnTo>
                    <a:lnTo>
                      <a:pt x="1695" y="395"/>
                    </a:lnTo>
                    <a:lnTo>
                      <a:pt x="1702" y="405"/>
                    </a:lnTo>
                    <a:lnTo>
                      <a:pt x="1667" y="385"/>
                    </a:lnTo>
                    <a:lnTo>
                      <a:pt x="1667" y="405"/>
                    </a:lnTo>
                    <a:lnTo>
                      <a:pt x="1646" y="420"/>
                    </a:lnTo>
                    <a:lnTo>
                      <a:pt x="1636" y="424"/>
                    </a:lnTo>
                    <a:lnTo>
                      <a:pt x="1648" y="444"/>
                    </a:lnTo>
                    <a:lnTo>
                      <a:pt x="1611" y="432"/>
                    </a:lnTo>
                    <a:lnTo>
                      <a:pt x="1600" y="440"/>
                    </a:lnTo>
                    <a:lnTo>
                      <a:pt x="1580" y="473"/>
                    </a:lnTo>
                    <a:lnTo>
                      <a:pt x="1561" y="492"/>
                    </a:lnTo>
                    <a:lnTo>
                      <a:pt x="1545" y="502"/>
                    </a:lnTo>
                    <a:lnTo>
                      <a:pt x="1528" y="517"/>
                    </a:lnTo>
                    <a:lnTo>
                      <a:pt x="1508" y="531"/>
                    </a:lnTo>
                    <a:lnTo>
                      <a:pt x="1483" y="541"/>
                    </a:lnTo>
                    <a:lnTo>
                      <a:pt x="1497" y="519"/>
                    </a:lnTo>
                    <a:lnTo>
                      <a:pt x="1475" y="511"/>
                    </a:lnTo>
                    <a:lnTo>
                      <a:pt x="1483" y="475"/>
                    </a:lnTo>
                    <a:lnTo>
                      <a:pt x="1466" y="465"/>
                    </a:lnTo>
                    <a:lnTo>
                      <a:pt x="1444" y="469"/>
                    </a:lnTo>
                    <a:lnTo>
                      <a:pt x="1431" y="492"/>
                    </a:lnTo>
                    <a:lnTo>
                      <a:pt x="1413" y="517"/>
                    </a:lnTo>
                    <a:lnTo>
                      <a:pt x="1392" y="531"/>
                    </a:lnTo>
                    <a:lnTo>
                      <a:pt x="1375" y="533"/>
                    </a:lnTo>
                    <a:lnTo>
                      <a:pt x="1386" y="558"/>
                    </a:lnTo>
                    <a:lnTo>
                      <a:pt x="1429" y="572"/>
                    </a:lnTo>
                    <a:lnTo>
                      <a:pt x="1446" y="603"/>
                    </a:lnTo>
                    <a:lnTo>
                      <a:pt x="1470" y="597"/>
                    </a:lnTo>
                    <a:lnTo>
                      <a:pt x="1495" y="579"/>
                    </a:lnTo>
                    <a:lnTo>
                      <a:pt x="1536" y="595"/>
                    </a:lnTo>
                    <a:lnTo>
                      <a:pt x="1555" y="599"/>
                    </a:lnTo>
                    <a:lnTo>
                      <a:pt x="1555" y="616"/>
                    </a:lnTo>
                    <a:lnTo>
                      <a:pt x="1538" y="614"/>
                    </a:lnTo>
                    <a:lnTo>
                      <a:pt x="1516" y="628"/>
                    </a:lnTo>
                    <a:lnTo>
                      <a:pt x="1505" y="645"/>
                    </a:lnTo>
                    <a:lnTo>
                      <a:pt x="1499" y="657"/>
                    </a:lnTo>
                    <a:lnTo>
                      <a:pt x="1493" y="696"/>
                    </a:lnTo>
                    <a:lnTo>
                      <a:pt x="1539" y="723"/>
                    </a:lnTo>
                    <a:lnTo>
                      <a:pt x="1561" y="752"/>
                    </a:lnTo>
                    <a:lnTo>
                      <a:pt x="1584" y="781"/>
                    </a:lnTo>
                    <a:lnTo>
                      <a:pt x="1619" y="812"/>
                    </a:lnTo>
                    <a:lnTo>
                      <a:pt x="1569" y="797"/>
                    </a:lnTo>
                    <a:lnTo>
                      <a:pt x="1570" y="800"/>
                    </a:lnTo>
                    <a:lnTo>
                      <a:pt x="1600" y="820"/>
                    </a:lnTo>
                    <a:lnTo>
                      <a:pt x="1631" y="839"/>
                    </a:lnTo>
                    <a:lnTo>
                      <a:pt x="1600" y="862"/>
                    </a:lnTo>
                    <a:lnTo>
                      <a:pt x="1590" y="868"/>
                    </a:lnTo>
                    <a:lnTo>
                      <a:pt x="1609" y="872"/>
                    </a:lnTo>
                    <a:lnTo>
                      <a:pt x="1629" y="870"/>
                    </a:lnTo>
                    <a:lnTo>
                      <a:pt x="1652" y="882"/>
                    </a:lnTo>
                    <a:lnTo>
                      <a:pt x="1640" y="895"/>
                    </a:lnTo>
                    <a:lnTo>
                      <a:pt x="1652" y="895"/>
                    </a:lnTo>
                    <a:lnTo>
                      <a:pt x="1650" y="903"/>
                    </a:lnTo>
                    <a:lnTo>
                      <a:pt x="1640" y="911"/>
                    </a:lnTo>
                    <a:lnTo>
                      <a:pt x="1644" y="917"/>
                    </a:lnTo>
                    <a:lnTo>
                      <a:pt x="1646" y="926"/>
                    </a:lnTo>
                    <a:lnTo>
                      <a:pt x="1640" y="926"/>
                    </a:lnTo>
                    <a:lnTo>
                      <a:pt x="1650" y="940"/>
                    </a:lnTo>
                    <a:lnTo>
                      <a:pt x="1642" y="942"/>
                    </a:lnTo>
                    <a:lnTo>
                      <a:pt x="1623" y="952"/>
                    </a:lnTo>
                    <a:lnTo>
                      <a:pt x="1631" y="961"/>
                    </a:lnTo>
                    <a:lnTo>
                      <a:pt x="1625" y="981"/>
                    </a:lnTo>
                    <a:lnTo>
                      <a:pt x="1615" y="1008"/>
                    </a:lnTo>
                    <a:lnTo>
                      <a:pt x="1609" y="1010"/>
                    </a:lnTo>
                    <a:lnTo>
                      <a:pt x="1615" y="1018"/>
                    </a:lnTo>
                    <a:lnTo>
                      <a:pt x="1601" y="1027"/>
                    </a:lnTo>
                    <a:lnTo>
                      <a:pt x="1598" y="1025"/>
                    </a:lnTo>
                    <a:lnTo>
                      <a:pt x="1613" y="1033"/>
                    </a:lnTo>
                    <a:lnTo>
                      <a:pt x="1615" y="1050"/>
                    </a:lnTo>
                    <a:lnTo>
                      <a:pt x="1605" y="1049"/>
                    </a:lnTo>
                    <a:lnTo>
                      <a:pt x="1605" y="1058"/>
                    </a:lnTo>
                    <a:lnTo>
                      <a:pt x="1600" y="1066"/>
                    </a:lnTo>
                    <a:lnTo>
                      <a:pt x="1596" y="1070"/>
                    </a:lnTo>
                    <a:lnTo>
                      <a:pt x="1594" y="1083"/>
                    </a:lnTo>
                    <a:lnTo>
                      <a:pt x="1576" y="1085"/>
                    </a:lnTo>
                    <a:lnTo>
                      <a:pt x="1572" y="1089"/>
                    </a:lnTo>
                    <a:lnTo>
                      <a:pt x="1574" y="1097"/>
                    </a:lnTo>
                    <a:lnTo>
                      <a:pt x="1565" y="1109"/>
                    </a:lnTo>
                    <a:lnTo>
                      <a:pt x="1538" y="1130"/>
                    </a:lnTo>
                    <a:lnTo>
                      <a:pt x="1539" y="1134"/>
                    </a:lnTo>
                    <a:lnTo>
                      <a:pt x="1528" y="1144"/>
                    </a:lnTo>
                    <a:lnTo>
                      <a:pt x="1508" y="1147"/>
                    </a:lnTo>
                    <a:lnTo>
                      <a:pt x="1507" y="1149"/>
                    </a:lnTo>
                    <a:lnTo>
                      <a:pt x="1503" y="1151"/>
                    </a:lnTo>
                    <a:lnTo>
                      <a:pt x="1487" y="1155"/>
                    </a:lnTo>
                    <a:lnTo>
                      <a:pt x="1479" y="1151"/>
                    </a:lnTo>
                    <a:lnTo>
                      <a:pt x="1472" y="1159"/>
                    </a:lnTo>
                    <a:lnTo>
                      <a:pt x="1470" y="1165"/>
                    </a:lnTo>
                    <a:lnTo>
                      <a:pt x="1458" y="1163"/>
                    </a:lnTo>
                    <a:lnTo>
                      <a:pt x="1441" y="1138"/>
                    </a:lnTo>
                    <a:lnTo>
                      <a:pt x="1433" y="1147"/>
                    </a:lnTo>
                    <a:lnTo>
                      <a:pt x="1441" y="1175"/>
                    </a:lnTo>
                    <a:lnTo>
                      <a:pt x="1433" y="1165"/>
                    </a:lnTo>
                    <a:lnTo>
                      <a:pt x="1433" y="1178"/>
                    </a:lnTo>
                    <a:lnTo>
                      <a:pt x="1427" y="1177"/>
                    </a:lnTo>
                    <a:lnTo>
                      <a:pt x="1415" y="1190"/>
                    </a:lnTo>
                    <a:lnTo>
                      <a:pt x="1406" y="1180"/>
                    </a:lnTo>
                    <a:lnTo>
                      <a:pt x="1404" y="1188"/>
                    </a:lnTo>
                    <a:lnTo>
                      <a:pt x="1392" y="1188"/>
                    </a:lnTo>
                    <a:lnTo>
                      <a:pt x="1373" y="1200"/>
                    </a:lnTo>
                    <a:lnTo>
                      <a:pt x="1355" y="1206"/>
                    </a:lnTo>
                    <a:lnTo>
                      <a:pt x="1348" y="1208"/>
                    </a:lnTo>
                    <a:lnTo>
                      <a:pt x="1346" y="1225"/>
                    </a:lnTo>
                    <a:lnTo>
                      <a:pt x="1353" y="1246"/>
                    </a:lnTo>
                    <a:lnTo>
                      <a:pt x="1336" y="1242"/>
                    </a:lnTo>
                    <a:lnTo>
                      <a:pt x="1328" y="1206"/>
                    </a:lnTo>
                    <a:lnTo>
                      <a:pt x="1318" y="1196"/>
                    </a:lnTo>
                    <a:lnTo>
                      <a:pt x="1305" y="1198"/>
                    </a:lnTo>
                    <a:lnTo>
                      <a:pt x="1293" y="1194"/>
                    </a:lnTo>
                    <a:lnTo>
                      <a:pt x="1280" y="1188"/>
                    </a:lnTo>
                    <a:lnTo>
                      <a:pt x="1278" y="1192"/>
                    </a:lnTo>
                    <a:lnTo>
                      <a:pt x="1266" y="1198"/>
                    </a:lnTo>
                    <a:lnTo>
                      <a:pt x="1233" y="1184"/>
                    </a:lnTo>
                    <a:lnTo>
                      <a:pt x="1218" y="1173"/>
                    </a:lnTo>
                    <a:lnTo>
                      <a:pt x="1214" y="1147"/>
                    </a:lnTo>
                    <a:lnTo>
                      <a:pt x="1173" y="1136"/>
                    </a:lnTo>
                    <a:lnTo>
                      <a:pt x="1160" y="1134"/>
                    </a:lnTo>
                    <a:lnTo>
                      <a:pt x="1140" y="1155"/>
                    </a:lnTo>
                    <a:lnTo>
                      <a:pt x="1129" y="1155"/>
                    </a:lnTo>
                    <a:lnTo>
                      <a:pt x="1123" y="1157"/>
                    </a:lnTo>
                    <a:lnTo>
                      <a:pt x="1115" y="1155"/>
                    </a:lnTo>
                    <a:lnTo>
                      <a:pt x="1101" y="1157"/>
                    </a:lnTo>
                    <a:lnTo>
                      <a:pt x="1094" y="1163"/>
                    </a:lnTo>
                    <a:lnTo>
                      <a:pt x="1076" y="1157"/>
                    </a:lnTo>
                    <a:lnTo>
                      <a:pt x="1068" y="1165"/>
                    </a:lnTo>
                    <a:lnTo>
                      <a:pt x="1053" y="1167"/>
                    </a:lnTo>
                    <a:lnTo>
                      <a:pt x="1061" y="1211"/>
                    </a:lnTo>
                    <a:lnTo>
                      <a:pt x="1045" y="1204"/>
                    </a:lnTo>
                    <a:lnTo>
                      <a:pt x="1041" y="1198"/>
                    </a:lnTo>
                    <a:lnTo>
                      <a:pt x="1032" y="1192"/>
                    </a:lnTo>
                    <a:lnTo>
                      <a:pt x="1006" y="1200"/>
                    </a:lnTo>
                    <a:lnTo>
                      <a:pt x="991" y="1178"/>
                    </a:lnTo>
                    <a:lnTo>
                      <a:pt x="973" y="1171"/>
                    </a:lnTo>
                    <a:lnTo>
                      <a:pt x="977" y="1140"/>
                    </a:lnTo>
                    <a:lnTo>
                      <a:pt x="956" y="1130"/>
                    </a:lnTo>
                    <a:lnTo>
                      <a:pt x="946" y="1105"/>
                    </a:lnTo>
                    <a:lnTo>
                      <a:pt x="944" y="1101"/>
                    </a:lnTo>
                    <a:lnTo>
                      <a:pt x="909" y="1105"/>
                    </a:lnTo>
                    <a:lnTo>
                      <a:pt x="909" y="1087"/>
                    </a:lnTo>
                    <a:lnTo>
                      <a:pt x="908" y="1074"/>
                    </a:lnTo>
                    <a:lnTo>
                      <a:pt x="923" y="1045"/>
                    </a:lnTo>
                    <a:lnTo>
                      <a:pt x="927" y="1029"/>
                    </a:lnTo>
                    <a:lnTo>
                      <a:pt x="921" y="998"/>
                    </a:lnTo>
                    <a:lnTo>
                      <a:pt x="913" y="967"/>
                    </a:lnTo>
                    <a:lnTo>
                      <a:pt x="900" y="959"/>
                    </a:lnTo>
                    <a:lnTo>
                      <a:pt x="873" y="932"/>
                    </a:lnTo>
                    <a:lnTo>
                      <a:pt x="867" y="944"/>
                    </a:lnTo>
                    <a:lnTo>
                      <a:pt x="832" y="932"/>
                    </a:lnTo>
                    <a:lnTo>
                      <a:pt x="834" y="915"/>
                    </a:lnTo>
                    <a:lnTo>
                      <a:pt x="820" y="911"/>
                    </a:lnTo>
                    <a:lnTo>
                      <a:pt x="822" y="905"/>
                    </a:lnTo>
                    <a:lnTo>
                      <a:pt x="809" y="901"/>
                    </a:lnTo>
                    <a:lnTo>
                      <a:pt x="791" y="911"/>
                    </a:lnTo>
                    <a:lnTo>
                      <a:pt x="764" y="90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54" name="Freeform 472"/>
              <p:cNvSpPr>
                <a:spLocks/>
              </p:cNvSpPr>
              <p:nvPr/>
            </p:nvSpPr>
            <p:spPr bwMode="auto">
              <a:xfrm>
                <a:off x="4366" y="2061"/>
                <a:ext cx="34" cy="34"/>
              </a:xfrm>
              <a:custGeom>
                <a:avLst/>
                <a:gdLst>
                  <a:gd name="T0" fmla="*/ 0 w 72"/>
                  <a:gd name="T1" fmla="*/ 0 h 66"/>
                  <a:gd name="T2" fmla="*/ 0 w 72"/>
                  <a:gd name="T3" fmla="*/ 1 h 66"/>
                  <a:gd name="T4" fmla="*/ 0 w 72"/>
                  <a:gd name="T5" fmla="*/ 1 h 66"/>
                  <a:gd name="T6" fmla="*/ 0 w 72"/>
                  <a:gd name="T7" fmla="*/ 1 h 66"/>
                  <a:gd name="T8" fmla="*/ 0 w 72"/>
                  <a:gd name="T9" fmla="*/ 1 h 66"/>
                  <a:gd name="T10" fmla="*/ 0 w 72"/>
                  <a:gd name="T11" fmla="*/ 1 h 66"/>
                  <a:gd name="T12" fmla="*/ 0 w 72"/>
                  <a:gd name="T13" fmla="*/ 1 h 66"/>
                  <a:gd name="T14" fmla="*/ 0 w 72"/>
                  <a:gd name="T15" fmla="*/ 1 h 66"/>
                  <a:gd name="T16" fmla="*/ 0 w 72"/>
                  <a:gd name="T17" fmla="*/ 1 h 66"/>
                  <a:gd name="T18" fmla="*/ 0 w 72"/>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66">
                    <a:moveTo>
                      <a:pt x="54" y="0"/>
                    </a:moveTo>
                    <a:lnTo>
                      <a:pt x="21" y="6"/>
                    </a:lnTo>
                    <a:lnTo>
                      <a:pt x="0" y="23"/>
                    </a:lnTo>
                    <a:lnTo>
                      <a:pt x="0" y="54"/>
                    </a:lnTo>
                    <a:lnTo>
                      <a:pt x="27" y="66"/>
                    </a:lnTo>
                    <a:lnTo>
                      <a:pt x="41" y="62"/>
                    </a:lnTo>
                    <a:lnTo>
                      <a:pt x="58" y="39"/>
                    </a:lnTo>
                    <a:lnTo>
                      <a:pt x="72" y="16"/>
                    </a:lnTo>
                    <a:lnTo>
                      <a:pt x="68" y="2"/>
                    </a:lnTo>
                    <a:lnTo>
                      <a:pt x="5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55" name="Freeform 473"/>
              <p:cNvSpPr>
                <a:spLocks/>
              </p:cNvSpPr>
              <p:nvPr/>
            </p:nvSpPr>
            <p:spPr bwMode="auto">
              <a:xfrm>
                <a:off x="4633" y="1644"/>
                <a:ext cx="134" cy="155"/>
              </a:xfrm>
              <a:custGeom>
                <a:avLst/>
                <a:gdLst>
                  <a:gd name="T0" fmla="*/ 0 w 285"/>
                  <a:gd name="T1" fmla="*/ 1 h 302"/>
                  <a:gd name="T2" fmla="*/ 0 w 285"/>
                  <a:gd name="T3" fmla="*/ 1 h 302"/>
                  <a:gd name="T4" fmla="*/ 0 w 285"/>
                  <a:gd name="T5" fmla="*/ 1 h 302"/>
                  <a:gd name="T6" fmla="*/ 0 w 285"/>
                  <a:gd name="T7" fmla="*/ 1 h 302"/>
                  <a:gd name="T8" fmla="*/ 0 w 285"/>
                  <a:gd name="T9" fmla="*/ 1 h 302"/>
                  <a:gd name="T10" fmla="*/ 0 w 285"/>
                  <a:gd name="T11" fmla="*/ 1 h 302"/>
                  <a:gd name="T12" fmla="*/ 0 w 285"/>
                  <a:gd name="T13" fmla="*/ 1 h 302"/>
                  <a:gd name="T14" fmla="*/ 0 w 285"/>
                  <a:gd name="T15" fmla="*/ 1 h 302"/>
                  <a:gd name="T16" fmla="*/ 0 w 285"/>
                  <a:gd name="T17" fmla="*/ 1 h 302"/>
                  <a:gd name="T18" fmla="*/ 0 w 285"/>
                  <a:gd name="T19" fmla="*/ 1 h 302"/>
                  <a:gd name="T20" fmla="*/ 0 w 285"/>
                  <a:gd name="T21" fmla="*/ 1 h 302"/>
                  <a:gd name="T22" fmla="*/ 0 w 285"/>
                  <a:gd name="T23" fmla="*/ 1 h 302"/>
                  <a:gd name="T24" fmla="*/ 0 w 285"/>
                  <a:gd name="T25" fmla="*/ 1 h 302"/>
                  <a:gd name="T26" fmla="*/ 0 w 285"/>
                  <a:gd name="T27" fmla="*/ 1 h 302"/>
                  <a:gd name="T28" fmla="*/ 0 w 285"/>
                  <a:gd name="T29" fmla="*/ 1 h 302"/>
                  <a:gd name="T30" fmla="*/ 0 w 285"/>
                  <a:gd name="T31" fmla="*/ 1 h 302"/>
                  <a:gd name="T32" fmla="*/ 0 w 285"/>
                  <a:gd name="T33" fmla="*/ 1 h 302"/>
                  <a:gd name="T34" fmla="*/ 0 w 285"/>
                  <a:gd name="T35" fmla="*/ 1 h 302"/>
                  <a:gd name="T36" fmla="*/ 0 w 285"/>
                  <a:gd name="T37" fmla="*/ 1 h 302"/>
                  <a:gd name="T38" fmla="*/ 0 w 285"/>
                  <a:gd name="T39" fmla="*/ 1 h 302"/>
                  <a:gd name="T40" fmla="*/ 0 w 285"/>
                  <a:gd name="T41" fmla="*/ 1 h 302"/>
                  <a:gd name="T42" fmla="*/ 0 w 285"/>
                  <a:gd name="T43" fmla="*/ 1 h 302"/>
                  <a:gd name="T44" fmla="*/ 0 w 285"/>
                  <a:gd name="T45" fmla="*/ 1 h 302"/>
                  <a:gd name="T46" fmla="*/ 0 w 285"/>
                  <a:gd name="T47" fmla="*/ 1 h 302"/>
                  <a:gd name="T48" fmla="*/ 0 w 285"/>
                  <a:gd name="T49" fmla="*/ 1 h 302"/>
                  <a:gd name="T50" fmla="*/ 0 w 285"/>
                  <a:gd name="T51" fmla="*/ 1 h 302"/>
                  <a:gd name="T52" fmla="*/ 0 w 285"/>
                  <a:gd name="T53" fmla="*/ 1 h 302"/>
                  <a:gd name="T54" fmla="*/ 0 w 285"/>
                  <a:gd name="T55" fmla="*/ 1 h 302"/>
                  <a:gd name="T56" fmla="*/ 0 w 285"/>
                  <a:gd name="T57" fmla="*/ 1 h 302"/>
                  <a:gd name="T58" fmla="*/ 0 w 285"/>
                  <a:gd name="T59" fmla="*/ 1 h 302"/>
                  <a:gd name="T60" fmla="*/ 0 w 285"/>
                  <a:gd name="T61" fmla="*/ 1 h 302"/>
                  <a:gd name="T62" fmla="*/ 0 w 285"/>
                  <a:gd name="T63" fmla="*/ 1 h 302"/>
                  <a:gd name="T64" fmla="*/ 0 w 285"/>
                  <a:gd name="T65" fmla="*/ 1 h 302"/>
                  <a:gd name="T66" fmla="*/ 0 w 285"/>
                  <a:gd name="T67" fmla="*/ 1 h 302"/>
                  <a:gd name="T68" fmla="*/ 0 w 285"/>
                  <a:gd name="T69" fmla="*/ 1 h 302"/>
                  <a:gd name="T70" fmla="*/ 0 w 285"/>
                  <a:gd name="T71" fmla="*/ 1 h 302"/>
                  <a:gd name="T72" fmla="*/ 0 w 285"/>
                  <a:gd name="T73" fmla="*/ 1 h 302"/>
                  <a:gd name="T74" fmla="*/ 0 w 285"/>
                  <a:gd name="T75" fmla="*/ 1 h 302"/>
                  <a:gd name="T76" fmla="*/ 0 w 285"/>
                  <a:gd name="T77" fmla="*/ 1 h 302"/>
                  <a:gd name="T78" fmla="*/ 0 w 285"/>
                  <a:gd name="T79" fmla="*/ 1 h 302"/>
                  <a:gd name="T80" fmla="*/ 0 w 285"/>
                  <a:gd name="T81" fmla="*/ 1 h 302"/>
                  <a:gd name="T82" fmla="*/ 0 w 285"/>
                  <a:gd name="T83" fmla="*/ 1 h 302"/>
                  <a:gd name="T84" fmla="*/ 0 w 285"/>
                  <a:gd name="T85" fmla="*/ 1 h 302"/>
                  <a:gd name="T86" fmla="*/ 0 w 285"/>
                  <a:gd name="T87" fmla="*/ 0 h 302"/>
                  <a:gd name="T88" fmla="*/ 0 w 285"/>
                  <a:gd name="T89" fmla="*/ 1 h 302"/>
                  <a:gd name="T90" fmla="*/ 0 w 285"/>
                  <a:gd name="T91" fmla="*/ 1 h 302"/>
                  <a:gd name="T92" fmla="*/ 0 w 285"/>
                  <a:gd name="T93" fmla="*/ 1 h 302"/>
                  <a:gd name="T94" fmla="*/ 0 w 285"/>
                  <a:gd name="T95" fmla="*/ 1 h 302"/>
                  <a:gd name="T96" fmla="*/ 0 w 285"/>
                  <a:gd name="T97" fmla="*/ 1 h 302"/>
                  <a:gd name="T98" fmla="*/ 0 w 285"/>
                  <a:gd name="T99" fmla="*/ 1 h 302"/>
                  <a:gd name="T100" fmla="*/ 0 w 285"/>
                  <a:gd name="T101" fmla="*/ 1 h 302"/>
                  <a:gd name="T102" fmla="*/ 0 w 285"/>
                  <a:gd name="T103" fmla="*/ 1 h 302"/>
                  <a:gd name="T104" fmla="*/ 0 w 285"/>
                  <a:gd name="T105" fmla="*/ 1 h 3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5" h="302">
                    <a:moveTo>
                      <a:pt x="267" y="228"/>
                    </a:moveTo>
                    <a:lnTo>
                      <a:pt x="260" y="219"/>
                    </a:lnTo>
                    <a:lnTo>
                      <a:pt x="260" y="236"/>
                    </a:lnTo>
                    <a:lnTo>
                      <a:pt x="246" y="242"/>
                    </a:lnTo>
                    <a:lnTo>
                      <a:pt x="242" y="258"/>
                    </a:lnTo>
                    <a:lnTo>
                      <a:pt x="234" y="240"/>
                    </a:lnTo>
                    <a:lnTo>
                      <a:pt x="227" y="259"/>
                    </a:lnTo>
                    <a:lnTo>
                      <a:pt x="192" y="258"/>
                    </a:lnTo>
                    <a:lnTo>
                      <a:pt x="182" y="252"/>
                    </a:lnTo>
                    <a:lnTo>
                      <a:pt x="172" y="244"/>
                    </a:lnTo>
                    <a:lnTo>
                      <a:pt x="178" y="261"/>
                    </a:lnTo>
                    <a:lnTo>
                      <a:pt x="186" y="271"/>
                    </a:lnTo>
                    <a:lnTo>
                      <a:pt x="171" y="287"/>
                    </a:lnTo>
                    <a:lnTo>
                      <a:pt x="167" y="302"/>
                    </a:lnTo>
                    <a:lnTo>
                      <a:pt x="136" y="279"/>
                    </a:lnTo>
                    <a:lnTo>
                      <a:pt x="134" y="256"/>
                    </a:lnTo>
                    <a:lnTo>
                      <a:pt x="95" y="259"/>
                    </a:lnTo>
                    <a:lnTo>
                      <a:pt x="50" y="269"/>
                    </a:lnTo>
                    <a:lnTo>
                      <a:pt x="39" y="285"/>
                    </a:lnTo>
                    <a:lnTo>
                      <a:pt x="0" y="279"/>
                    </a:lnTo>
                    <a:lnTo>
                      <a:pt x="8" y="265"/>
                    </a:lnTo>
                    <a:lnTo>
                      <a:pt x="29" y="244"/>
                    </a:lnTo>
                    <a:lnTo>
                      <a:pt x="48" y="223"/>
                    </a:lnTo>
                    <a:lnTo>
                      <a:pt x="81" y="221"/>
                    </a:lnTo>
                    <a:lnTo>
                      <a:pt x="114" y="219"/>
                    </a:lnTo>
                    <a:lnTo>
                      <a:pt x="120" y="223"/>
                    </a:lnTo>
                    <a:lnTo>
                      <a:pt x="138" y="215"/>
                    </a:lnTo>
                    <a:lnTo>
                      <a:pt x="134" y="194"/>
                    </a:lnTo>
                    <a:lnTo>
                      <a:pt x="130" y="163"/>
                    </a:lnTo>
                    <a:lnTo>
                      <a:pt x="143" y="155"/>
                    </a:lnTo>
                    <a:lnTo>
                      <a:pt x="143" y="164"/>
                    </a:lnTo>
                    <a:lnTo>
                      <a:pt x="153" y="178"/>
                    </a:lnTo>
                    <a:lnTo>
                      <a:pt x="171" y="163"/>
                    </a:lnTo>
                    <a:lnTo>
                      <a:pt x="186" y="145"/>
                    </a:lnTo>
                    <a:lnTo>
                      <a:pt x="188" y="118"/>
                    </a:lnTo>
                    <a:lnTo>
                      <a:pt x="192" y="89"/>
                    </a:lnTo>
                    <a:lnTo>
                      <a:pt x="174" y="60"/>
                    </a:lnTo>
                    <a:lnTo>
                      <a:pt x="163" y="27"/>
                    </a:lnTo>
                    <a:lnTo>
                      <a:pt x="165" y="9"/>
                    </a:lnTo>
                    <a:lnTo>
                      <a:pt x="180" y="19"/>
                    </a:lnTo>
                    <a:lnTo>
                      <a:pt x="190" y="13"/>
                    </a:lnTo>
                    <a:lnTo>
                      <a:pt x="186" y="7"/>
                    </a:lnTo>
                    <a:lnTo>
                      <a:pt x="172" y="7"/>
                    </a:lnTo>
                    <a:lnTo>
                      <a:pt x="176" y="0"/>
                    </a:lnTo>
                    <a:lnTo>
                      <a:pt x="190" y="6"/>
                    </a:lnTo>
                    <a:lnTo>
                      <a:pt x="219" y="38"/>
                    </a:lnTo>
                    <a:lnTo>
                      <a:pt x="250" y="71"/>
                    </a:lnTo>
                    <a:lnTo>
                      <a:pt x="254" y="116"/>
                    </a:lnTo>
                    <a:lnTo>
                      <a:pt x="244" y="130"/>
                    </a:lnTo>
                    <a:lnTo>
                      <a:pt x="266" y="176"/>
                    </a:lnTo>
                    <a:lnTo>
                      <a:pt x="285" y="213"/>
                    </a:lnTo>
                    <a:lnTo>
                      <a:pt x="273" y="248"/>
                    </a:lnTo>
                    <a:lnTo>
                      <a:pt x="267" y="22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56" name="Freeform 474"/>
              <p:cNvSpPr>
                <a:spLocks/>
              </p:cNvSpPr>
              <p:nvPr/>
            </p:nvSpPr>
            <p:spPr bwMode="auto">
              <a:xfrm>
                <a:off x="4679" y="1568"/>
                <a:ext cx="79" cy="76"/>
              </a:xfrm>
              <a:custGeom>
                <a:avLst/>
                <a:gdLst>
                  <a:gd name="T0" fmla="*/ 0 w 165"/>
                  <a:gd name="T1" fmla="*/ 1 h 152"/>
                  <a:gd name="T2" fmla="*/ 0 w 165"/>
                  <a:gd name="T3" fmla="*/ 1 h 152"/>
                  <a:gd name="T4" fmla="*/ 0 w 165"/>
                  <a:gd name="T5" fmla="*/ 1 h 152"/>
                  <a:gd name="T6" fmla="*/ 0 w 165"/>
                  <a:gd name="T7" fmla="*/ 0 h 152"/>
                  <a:gd name="T8" fmla="*/ 0 w 165"/>
                  <a:gd name="T9" fmla="*/ 1 h 152"/>
                  <a:gd name="T10" fmla="*/ 0 w 165"/>
                  <a:gd name="T11" fmla="*/ 1 h 152"/>
                  <a:gd name="T12" fmla="*/ 0 w 165"/>
                  <a:gd name="T13" fmla="*/ 1 h 152"/>
                  <a:gd name="T14" fmla="*/ 0 w 165"/>
                  <a:gd name="T15" fmla="*/ 1 h 152"/>
                  <a:gd name="T16" fmla="*/ 0 w 165"/>
                  <a:gd name="T17" fmla="*/ 1 h 152"/>
                  <a:gd name="T18" fmla="*/ 0 w 165"/>
                  <a:gd name="T19" fmla="*/ 1 h 152"/>
                  <a:gd name="T20" fmla="*/ 0 w 165"/>
                  <a:gd name="T21" fmla="*/ 1 h 152"/>
                  <a:gd name="T22" fmla="*/ 0 w 165"/>
                  <a:gd name="T23" fmla="*/ 1 h 152"/>
                  <a:gd name="T24" fmla="*/ 0 w 165"/>
                  <a:gd name="T25" fmla="*/ 1 h 152"/>
                  <a:gd name="T26" fmla="*/ 0 w 165"/>
                  <a:gd name="T27" fmla="*/ 1 h 152"/>
                  <a:gd name="T28" fmla="*/ 0 w 165"/>
                  <a:gd name="T29" fmla="*/ 1 h 152"/>
                  <a:gd name="T30" fmla="*/ 0 w 165"/>
                  <a:gd name="T31" fmla="*/ 1 h 152"/>
                  <a:gd name="T32" fmla="*/ 0 w 165"/>
                  <a:gd name="T33" fmla="*/ 1 h 152"/>
                  <a:gd name="T34" fmla="*/ 0 w 165"/>
                  <a:gd name="T35" fmla="*/ 1 h 152"/>
                  <a:gd name="T36" fmla="*/ 0 w 165"/>
                  <a:gd name="T37" fmla="*/ 1 h 152"/>
                  <a:gd name="T38" fmla="*/ 0 w 165"/>
                  <a:gd name="T39" fmla="*/ 1 h 152"/>
                  <a:gd name="T40" fmla="*/ 0 w 165"/>
                  <a:gd name="T41" fmla="*/ 1 h 152"/>
                  <a:gd name="T42" fmla="*/ 0 w 165"/>
                  <a:gd name="T43" fmla="*/ 1 h 152"/>
                  <a:gd name="T44" fmla="*/ 0 w 165"/>
                  <a:gd name="T45" fmla="*/ 1 h 152"/>
                  <a:gd name="T46" fmla="*/ 0 w 165"/>
                  <a:gd name="T47" fmla="*/ 1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152">
                    <a:moveTo>
                      <a:pt x="128" y="57"/>
                    </a:moveTo>
                    <a:lnTo>
                      <a:pt x="99" y="51"/>
                    </a:lnTo>
                    <a:lnTo>
                      <a:pt x="50" y="26"/>
                    </a:lnTo>
                    <a:lnTo>
                      <a:pt x="0" y="0"/>
                    </a:lnTo>
                    <a:lnTo>
                      <a:pt x="9" y="20"/>
                    </a:lnTo>
                    <a:lnTo>
                      <a:pt x="25" y="51"/>
                    </a:lnTo>
                    <a:lnTo>
                      <a:pt x="40" y="82"/>
                    </a:lnTo>
                    <a:lnTo>
                      <a:pt x="19" y="84"/>
                    </a:lnTo>
                    <a:lnTo>
                      <a:pt x="13" y="88"/>
                    </a:lnTo>
                    <a:lnTo>
                      <a:pt x="15" y="103"/>
                    </a:lnTo>
                    <a:lnTo>
                      <a:pt x="21" y="125"/>
                    </a:lnTo>
                    <a:lnTo>
                      <a:pt x="42" y="152"/>
                    </a:lnTo>
                    <a:lnTo>
                      <a:pt x="50" y="144"/>
                    </a:lnTo>
                    <a:lnTo>
                      <a:pt x="68" y="142"/>
                    </a:lnTo>
                    <a:lnTo>
                      <a:pt x="29" y="117"/>
                    </a:lnTo>
                    <a:lnTo>
                      <a:pt x="44" y="115"/>
                    </a:lnTo>
                    <a:lnTo>
                      <a:pt x="58" y="109"/>
                    </a:lnTo>
                    <a:lnTo>
                      <a:pt x="122" y="130"/>
                    </a:lnTo>
                    <a:lnTo>
                      <a:pt x="124" y="121"/>
                    </a:lnTo>
                    <a:lnTo>
                      <a:pt x="139" y="95"/>
                    </a:lnTo>
                    <a:lnTo>
                      <a:pt x="165" y="84"/>
                    </a:lnTo>
                    <a:lnTo>
                      <a:pt x="149" y="72"/>
                    </a:lnTo>
                    <a:lnTo>
                      <a:pt x="137" y="45"/>
                    </a:lnTo>
                    <a:lnTo>
                      <a:pt x="128" y="5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57" name="Freeform 475"/>
              <p:cNvSpPr>
                <a:spLocks/>
              </p:cNvSpPr>
              <p:nvPr/>
            </p:nvSpPr>
            <p:spPr bwMode="auto">
              <a:xfrm>
                <a:off x="4619" y="1791"/>
                <a:ext cx="39" cy="53"/>
              </a:xfrm>
              <a:custGeom>
                <a:avLst/>
                <a:gdLst>
                  <a:gd name="T0" fmla="*/ 0 w 83"/>
                  <a:gd name="T1" fmla="*/ 1 h 104"/>
                  <a:gd name="T2" fmla="*/ 0 w 83"/>
                  <a:gd name="T3" fmla="*/ 1 h 104"/>
                  <a:gd name="T4" fmla="*/ 0 w 83"/>
                  <a:gd name="T5" fmla="*/ 1 h 104"/>
                  <a:gd name="T6" fmla="*/ 0 w 83"/>
                  <a:gd name="T7" fmla="*/ 1 h 104"/>
                  <a:gd name="T8" fmla="*/ 0 w 83"/>
                  <a:gd name="T9" fmla="*/ 1 h 104"/>
                  <a:gd name="T10" fmla="*/ 0 w 83"/>
                  <a:gd name="T11" fmla="*/ 1 h 104"/>
                  <a:gd name="T12" fmla="*/ 0 w 83"/>
                  <a:gd name="T13" fmla="*/ 1 h 104"/>
                  <a:gd name="T14" fmla="*/ 0 w 83"/>
                  <a:gd name="T15" fmla="*/ 1 h 104"/>
                  <a:gd name="T16" fmla="*/ 0 w 83"/>
                  <a:gd name="T17" fmla="*/ 1 h 104"/>
                  <a:gd name="T18" fmla="*/ 0 w 83"/>
                  <a:gd name="T19" fmla="*/ 1 h 104"/>
                  <a:gd name="T20" fmla="*/ 0 w 83"/>
                  <a:gd name="T21" fmla="*/ 1 h 104"/>
                  <a:gd name="T22" fmla="*/ 0 w 83"/>
                  <a:gd name="T23" fmla="*/ 1 h 104"/>
                  <a:gd name="T24" fmla="*/ 0 w 83"/>
                  <a:gd name="T25" fmla="*/ 1 h 104"/>
                  <a:gd name="T26" fmla="*/ 0 w 83"/>
                  <a:gd name="T27" fmla="*/ 1 h 104"/>
                  <a:gd name="T28" fmla="*/ 0 w 83"/>
                  <a:gd name="T29" fmla="*/ 1 h 104"/>
                  <a:gd name="T30" fmla="*/ 0 w 83"/>
                  <a:gd name="T31" fmla="*/ 0 h 104"/>
                  <a:gd name="T32" fmla="*/ 0 w 83"/>
                  <a:gd name="T33" fmla="*/ 1 h 104"/>
                  <a:gd name="T34" fmla="*/ 0 w 83"/>
                  <a:gd name="T35" fmla="*/ 1 h 104"/>
                  <a:gd name="T36" fmla="*/ 0 w 83"/>
                  <a:gd name="T37" fmla="*/ 1 h 104"/>
                  <a:gd name="T38" fmla="*/ 0 w 83"/>
                  <a:gd name="T39" fmla="*/ 1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 h="104">
                    <a:moveTo>
                      <a:pt x="83" y="36"/>
                    </a:moveTo>
                    <a:lnTo>
                      <a:pt x="81" y="64"/>
                    </a:lnTo>
                    <a:lnTo>
                      <a:pt x="79" y="91"/>
                    </a:lnTo>
                    <a:lnTo>
                      <a:pt x="70" y="104"/>
                    </a:lnTo>
                    <a:lnTo>
                      <a:pt x="56" y="83"/>
                    </a:lnTo>
                    <a:lnTo>
                      <a:pt x="60" y="100"/>
                    </a:lnTo>
                    <a:lnTo>
                      <a:pt x="50" y="93"/>
                    </a:lnTo>
                    <a:lnTo>
                      <a:pt x="41" y="64"/>
                    </a:lnTo>
                    <a:lnTo>
                      <a:pt x="42" y="46"/>
                    </a:lnTo>
                    <a:lnTo>
                      <a:pt x="19" y="29"/>
                    </a:lnTo>
                    <a:lnTo>
                      <a:pt x="31" y="48"/>
                    </a:lnTo>
                    <a:lnTo>
                      <a:pt x="17" y="48"/>
                    </a:lnTo>
                    <a:lnTo>
                      <a:pt x="11" y="35"/>
                    </a:lnTo>
                    <a:lnTo>
                      <a:pt x="15" y="35"/>
                    </a:lnTo>
                    <a:lnTo>
                      <a:pt x="0" y="19"/>
                    </a:lnTo>
                    <a:lnTo>
                      <a:pt x="35" y="0"/>
                    </a:lnTo>
                    <a:lnTo>
                      <a:pt x="54" y="11"/>
                    </a:lnTo>
                    <a:lnTo>
                      <a:pt x="64" y="17"/>
                    </a:lnTo>
                    <a:lnTo>
                      <a:pt x="68" y="23"/>
                    </a:lnTo>
                    <a:lnTo>
                      <a:pt x="83" y="3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58" name="Freeform 476"/>
              <p:cNvSpPr>
                <a:spLocks/>
              </p:cNvSpPr>
              <p:nvPr/>
            </p:nvSpPr>
            <p:spPr bwMode="auto">
              <a:xfrm>
                <a:off x="4657" y="1782"/>
                <a:ext cx="35" cy="31"/>
              </a:xfrm>
              <a:custGeom>
                <a:avLst/>
                <a:gdLst>
                  <a:gd name="T0" fmla="*/ 0 w 76"/>
                  <a:gd name="T1" fmla="*/ 1 h 60"/>
                  <a:gd name="T2" fmla="*/ 0 w 76"/>
                  <a:gd name="T3" fmla="*/ 1 h 60"/>
                  <a:gd name="T4" fmla="*/ 0 w 76"/>
                  <a:gd name="T5" fmla="*/ 1 h 60"/>
                  <a:gd name="T6" fmla="*/ 0 w 76"/>
                  <a:gd name="T7" fmla="*/ 1 h 60"/>
                  <a:gd name="T8" fmla="*/ 0 w 76"/>
                  <a:gd name="T9" fmla="*/ 1 h 60"/>
                  <a:gd name="T10" fmla="*/ 0 w 76"/>
                  <a:gd name="T11" fmla="*/ 1 h 60"/>
                  <a:gd name="T12" fmla="*/ 0 w 76"/>
                  <a:gd name="T13" fmla="*/ 1 h 60"/>
                  <a:gd name="T14" fmla="*/ 0 w 76"/>
                  <a:gd name="T15" fmla="*/ 1 h 60"/>
                  <a:gd name="T16" fmla="*/ 0 w 76"/>
                  <a:gd name="T17" fmla="*/ 0 h 60"/>
                  <a:gd name="T18" fmla="*/ 0 w 76"/>
                  <a:gd name="T19" fmla="*/ 1 h 60"/>
                  <a:gd name="T20" fmla="*/ 0 w 76"/>
                  <a:gd name="T21" fmla="*/ 1 h 60"/>
                  <a:gd name="T22" fmla="*/ 0 w 76"/>
                  <a:gd name="T23" fmla="*/ 1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60">
                    <a:moveTo>
                      <a:pt x="62" y="37"/>
                    </a:moveTo>
                    <a:lnTo>
                      <a:pt x="37" y="37"/>
                    </a:lnTo>
                    <a:lnTo>
                      <a:pt x="33" y="60"/>
                    </a:lnTo>
                    <a:lnTo>
                      <a:pt x="14" y="45"/>
                    </a:lnTo>
                    <a:lnTo>
                      <a:pt x="4" y="33"/>
                    </a:lnTo>
                    <a:lnTo>
                      <a:pt x="0" y="35"/>
                    </a:lnTo>
                    <a:lnTo>
                      <a:pt x="20" y="12"/>
                    </a:lnTo>
                    <a:lnTo>
                      <a:pt x="37" y="10"/>
                    </a:lnTo>
                    <a:lnTo>
                      <a:pt x="53" y="0"/>
                    </a:lnTo>
                    <a:lnTo>
                      <a:pt x="68" y="10"/>
                    </a:lnTo>
                    <a:lnTo>
                      <a:pt x="76" y="20"/>
                    </a:lnTo>
                    <a:lnTo>
                      <a:pt x="62" y="3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59" name="Freeform 477"/>
              <p:cNvSpPr>
                <a:spLocks/>
              </p:cNvSpPr>
              <p:nvPr/>
            </p:nvSpPr>
            <p:spPr bwMode="auto">
              <a:xfrm>
                <a:off x="4633" y="1928"/>
                <a:ext cx="8" cy="13"/>
              </a:xfrm>
              <a:custGeom>
                <a:avLst/>
                <a:gdLst>
                  <a:gd name="T0" fmla="*/ 0 w 15"/>
                  <a:gd name="T1" fmla="*/ 1 h 25"/>
                  <a:gd name="T2" fmla="*/ 1 w 15"/>
                  <a:gd name="T3" fmla="*/ 1 h 25"/>
                  <a:gd name="T4" fmla="*/ 1 w 15"/>
                  <a:gd name="T5" fmla="*/ 0 h 25"/>
                  <a:gd name="T6" fmla="*/ 0 w 15"/>
                  <a:gd name="T7" fmla="*/ 1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5">
                    <a:moveTo>
                      <a:pt x="0" y="25"/>
                    </a:moveTo>
                    <a:lnTo>
                      <a:pt x="15" y="4"/>
                    </a:lnTo>
                    <a:lnTo>
                      <a:pt x="13" y="0"/>
                    </a:lnTo>
                    <a:lnTo>
                      <a:pt x="0"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60" name="Freeform 478"/>
              <p:cNvSpPr>
                <a:spLocks/>
              </p:cNvSpPr>
              <p:nvPr/>
            </p:nvSpPr>
            <p:spPr bwMode="auto">
              <a:xfrm>
                <a:off x="4708" y="1705"/>
                <a:ext cx="5" cy="7"/>
              </a:xfrm>
              <a:custGeom>
                <a:avLst/>
                <a:gdLst>
                  <a:gd name="T0" fmla="*/ 1 w 9"/>
                  <a:gd name="T1" fmla="*/ 1 h 12"/>
                  <a:gd name="T2" fmla="*/ 1 w 9"/>
                  <a:gd name="T3" fmla="*/ 0 h 12"/>
                  <a:gd name="T4" fmla="*/ 0 w 9"/>
                  <a:gd name="T5" fmla="*/ 1 h 12"/>
                  <a:gd name="T6" fmla="*/ 1 w 9"/>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10"/>
                    </a:moveTo>
                    <a:lnTo>
                      <a:pt x="2" y="0"/>
                    </a:lnTo>
                    <a:lnTo>
                      <a:pt x="0" y="12"/>
                    </a:lnTo>
                    <a:lnTo>
                      <a:pt x="9" y="1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61" name="Freeform 479"/>
              <p:cNvSpPr>
                <a:spLocks/>
              </p:cNvSpPr>
              <p:nvPr/>
            </p:nvSpPr>
            <p:spPr bwMode="auto">
              <a:xfrm>
                <a:off x="4632" y="1818"/>
                <a:ext cx="3" cy="3"/>
              </a:xfrm>
              <a:custGeom>
                <a:avLst/>
                <a:gdLst>
                  <a:gd name="T0" fmla="*/ 0 w 8"/>
                  <a:gd name="T1" fmla="*/ 0 h 6"/>
                  <a:gd name="T2" fmla="*/ 0 w 8"/>
                  <a:gd name="T3" fmla="*/ 1 h 6"/>
                  <a:gd name="T4" fmla="*/ 0 w 8"/>
                  <a:gd name="T5" fmla="*/ 1 h 6"/>
                  <a:gd name="T6" fmla="*/ 0 w 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6" y="0"/>
                    </a:moveTo>
                    <a:lnTo>
                      <a:pt x="8" y="6"/>
                    </a:lnTo>
                    <a:lnTo>
                      <a:pt x="0" y="6"/>
                    </a:lnTo>
                    <a:lnTo>
                      <a:pt x="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62" name="Freeform 480"/>
              <p:cNvSpPr>
                <a:spLocks/>
              </p:cNvSpPr>
              <p:nvPr/>
            </p:nvSpPr>
            <p:spPr bwMode="auto">
              <a:xfrm>
                <a:off x="4486" y="1615"/>
                <a:ext cx="70" cy="99"/>
              </a:xfrm>
              <a:custGeom>
                <a:avLst/>
                <a:gdLst>
                  <a:gd name="T0" fmla="*/ 0 w 151"/>
                  <a:gd name="T1" fmla="*/ 1 h 194"/>
                  <a:gd name="T2" fmla="*/ 0 w 151"/>
                  <a:gd name="T3" fmla="*/ 1 h 194"/>
                  <a:gd name="T4" fmla="*/ 0 w 151"/>
                  <a:gd name="T5" fmla="*/ 1 h 194"/>
                  <a:gd name="T6" fmla="*/ 0 w 151"/>
                  <a:gd name="T7" fmla="*/ 1 h 194"/>
                  <a:gd name="T8" fmla="*/ 0 w 151"/>
                  <a:gd name="T9" fmla="*/ 1 h 194"/>
                  <a:gd name="T10" fmla="*/ 0 w 151"/>
                  <a:gd name="T11" fmla="*/ 1 h 194"/>
                  <a:gd name="T12" fmla="*/ 0 w 151"/>
                  <a:gd name="T13" fmla="*/ 1 h 194"/>
                  <a:gd name="T14" fmla="*/ 0 w 151"/>
                  <a:gd name="T15" fmla="*/ 1 h 194"/>
                  <a:gd name="T16" fmla="*/ 0 w 151"/>
                  <a:gd name="T17" fmla="*/ 1 h 194"/>
                  <a:gd name="T18" fmla="*/ 0 w 151"/>
                  <a:gd name="T19" fmla="*/ 1 h 194"/>
                  <a:gd name="T20" fmla="*/ 0 w 151"/>
                  <a:gd name="T21" fmla="*/ 0 h 194"/>
                  <a:gd name="T22" fmla="*/ 0 w 151"/>
                  <a:gd name="T23" fmla="*/ 1 h 194"/>
                  <a:gd name="T24" fmla="*/ 0 w 151"/>
                  <a:gd name="T25" fmla="*/ 1 h 194"/>
                  <a:gd name="T26" fmla="*/ 0 w 151"/>
                  <a:gd name="T27" fmla="*/ 1 h 194"/>
                  <a:gd name="T28" fmla="*/ 0 w 151"/>
                  <a:gd name="T29" fmla="*/ 1 h 194"/>
                  <a:gd name="T30" fmla="*/ 0 w 151"/>
                  <a:gd name="T31" fmla="*/ 1 h 194"/>
                  <a:gd name="T32" fmla="*/ 0 w 151"/>
                  <a:gd name="T33" fmla="*/ 1 h 194"/>
                  <a:gd name="T34" fmla="*/ 0 w 151"/>
                  <a:gd name="T35" fmla="*/ 1 h 194"/>
                  <a:gd name="T36" fmla="*/ 0 w 151"/>
                  <a:gd name="T37" fmla="*/ 1 h 194"/>
                  <a:gd name="T38" fmla="*/ 0 w 151"/>
                  <a:gd name="T39" fmla="*/ 1 h 194"/>
                  <a:gd name="T40" fmla="*/ 0 w 151"/>
                  <a:gd name="T41" fmla="*/ 1 h 194"/>
                  <a:gd name="T42" fmla="*/ 0 w 151"/>
                  <a:gd name="T43" fmla="*/ 1 h 194"/>
                  <a:gd name="T44" fmla="*/ 0 w 151"/>
                  <a:gd name="T45" fmla="*/ 1 h 194"/>
                  <a:gd name="T46" fmla="*/ 0 w 151"/>
                  <a:gd name="T47" fmla="*/ 1 h 194"/>
                  <a:gd name="T48" fmla="*/ 0 w 151"/>
                  <a:gd name="T49" fmla="*/ 1 h 194"/>
                  <a:gd name="T50" fmla="*/ 0 w 151"/>
                  <a:gd name="T51" fmla="*/ 1 h 194"/>
                  <a:gd name="T52" fmla="*/ 0 w 151"/>
                  <a:gd name="T53" fmla="*/ 1 h 194"/>
                  <a:gd name="T54" fmla="*/ 0 w 151"/>
                  <a:gd name="T55" fmla="*/ 1 h 194"/>
                  <a:gd name="T56" fmla="*/ 0 w 151"/>
                  <a:gd name="T57" fmla="*/ 1 h 194"/>
                  <a:gd name="T58" fmla="*/ 0 w 151"/>
                  <a:gd name="T59" fmla="*/ 1 h 1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1" h="194">
                    <a:moveTo>
                      <a:pt x="40" y="130"/>
                    </a:moveTo>
                    <a:lnTo>
                      <a:pt x="19" y="125"/>
                    </a:lnTo>
                    <a:lnTo>
                      <a:pt x="0" y="107"/>
                    </a:lnTo>
                    <a:lnTo>
                      <a:pt x="19" y="88"/>
                    </a:lnTo>
                    <a:lnTo>
                      <a:pt x="39" y="55"/>
                    </a:lnTo>
                    <a:lnTo>
                      <a:pt x="50" y="47"/>
                    </a:lnTo>
                    <a:lnTo>
                      <a:pt x="87" y="59"/>
                    </a:lnTo>
                    <a:lnTo>
                      <a:pt x="75" y="39"/>
                    </a:lnTo>
                    <a:lnTo>
                      <a:pt x="85" y="35"/>
                    </a:lnTo>
                    <a:lnTo>
                      <a:pt x="106" y="20"/>
                    </a:lnTo>
                    <a:lnTo>
                      <a:pt x="106" y="0"/>
                    </a:lnTo>
                    <a:lnTo>
                      <a:pt x="141" y="20"/>
                    </a:lnTo>
                    <a:lnTo>
                      <a:pt x="147" y="26"/>
                    </a:lnTo>
                    <a:lnTo>
                      <a:pt x="132" y="45"/>
                    </a:lnTo>
                    <a:lnTo>
                      <a:pt x="143" y="82"/>
                    </a:lnTo>
                    <a:lnTo>
                      <a:pt x="128" y="103"/>
                    </a:lnTo>
                    <a:lnTo>
                      <a:pt x="110" y="126"/>
                    </a:lnTo>
                    <a:lnTo>
                      <a:pt x="116" y="144"/>
                    </a:lnTo>
                    <a:lnTo>
                      <a:pt x="151" y="163"/>
                    </a:lnTo>
                    <a:lnTo>
                      <a:pt x="139" y="175"/>
                    </a:lnTo>
                    <a:lnTo>
                      <a:pt x="114" y="187"/>
                    </a:lnTo>
                    <a:lnTo>
                      <a:pt x="114" y="194"/>
                    </a:lnTo>
                    <a:lnTo>
                      <a:pt x="83" y="189"/>
                    </a:lnTo>
                    <a:lnTo>
                      <a:pt x="75" y="194"/>
                    </a:lnTo>
                    <a:lnTo>
                      <a:pt x="60" y="187"/>
                    </a:lnTo>
                    <a:lnTo>
                      <a:pt x="48" y="181"/>
                    </a:lnTo>
                    <a:lnTo>
                      <a:pt x="56" y="161"/>
                    </a:lnTo>
                    <a:lnTo>
                      <a:pt x="60" y="159"/>
                    </a:lnTo>
                    <a:lnTo>
                      <a:pt x="46" y="152"/>
                    </a:lnTo>
                    <a:lnTo>
                      <a:pt x="40" y="13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63" name="Freeform 481"/>
              <p:cNvSpPr>
                <a:spLocks/>
              </p:cNvSpPr>
              <p:nvPr/>
            </p:nvSpPr>
            <p:spPr bwMode="auto">
              <a:xfrm>
                <a:off x="4540" y="1699"/>
                <a:ext cx="60" cy="82"/>
              </a:xfrm>
              <a:custGeom>
                <a:avLst/>
                <a:gdLst>
                  <a:gd name="T0" fmla="*/ 0 w 128"/>
                  <a:gd name="T1" fmla="*/ 1 h 159"/>
                  <a:gd name="T2" fmla="*/ 0 w 128"/>
                  <a:gd name="T3" fmla="*/ 1 h 159"/>
                  <a:gd name="T4" fmla="*/ 0 w 128"/>
                  <a:gd name="T5" fmla="*/ 1 h 159"/>
                  <a:gd name="T6" fmla="*/ 0 w 128"/>
                  <a:gd name="T7" fmla="*/ 1 h 159"/>
                  <a:gd name="T8" fmla="*/ 0 w 128"/>
                  <a:gd name="T9" fmla="*/ 1 h 159"/>
                  <a:gd name="T10" fmla="*/ 0 w 128"/>
                  <a:gd name="T11" fmla="*/ 1 h 159"/>
                  <a:gd name="T12" fmla="*/ 0 w 128"/>
                  <a:gd name="T13" fmla="*/ 1 h 159"/>
                  <a:gd name="T14" fmla="*/ 0 w 128"/>
                  <a:gd name="T15" fmla="*/ 1 h 159"/>
                  <a:gd name="T16" fmla="*/ 0 w 128"/>
                  <a:gd name="T17" fmla="*/ 1 h 159"/>
                  <a:gd name="T18" fmla="*/ 0 w 128"/>
                  <a:gd name="T19" fmla="*/ 1 h 159"/>
                  <a:gd name="T20" fmla="*/ 0 w 128"/>
                  <a:gd name="T21" fmla="*/ 1 h 159"/>
                  <a:gd name="T22" fmla="*/ 0 w 128"/>
                  <a:gd name="T23" fmla="*/ 1 h 159"/>
                  <a:gd name="T24" fmla="*/ 0 w 128"/>
                  <a:gd name="T25" fmla="*/ 1 h 159"/>
                  <a:gd name="T26" fmla="*/ 0 w 128"/>
                  <a:gd name="T27" fmla="*/ 1 h 159"/>
                  <a:gd name="T28" fmla="*/ 0 w 128"/>
                  <a:gd name="T29" fmla="*/ 1 h 159"/>
                  <a:gd name="T30" fmla="*/ 0 w 128"/>
                  <a:gd name="T31" fmla="*/ 1 h 159"/>
                  <a:gd name="T32" fmla="*/ 0 w 128"/>
                  <a:gd name="T33" fmla="*/ 1 h 159"/>
                  <a:gd name="T34" fmla="*/ 0 w 128"/>
                  <a:gd name="T35" fmla="*/ 1 h 159"/>
                  <a:gd name="T36" fmla="*/ 0 w 128"/>
                  <a:gd name="T37" fmla="*/ 1 h 159"/>
                  <a:gd name="T38" fmla="*/ 0 w 128"/>
                  <a:gd name="T39" fmla="*/ 1 h 159"/>
                  <a:gd name="T40" fmla="*/ 0 w 128"/>
                  <a:gd name="T41" fmla="*/ 0 h 159"/>
                  <a:gd name="T42" fmla="*/ 0 w 128"/>
                  <a:gd name="T43" fmla="*/ 1 h 159"/>
                  <a:gd name="T44" fmla="*/ 0 w 128"/>
                  <a:gd name="T45" fmla="*/ 1 h 159"/>
                  <a:gd name="T46" fmla="*/ 0 w 128"/>
                  <a:gd name="T47" fmla="*/ 1 h 159"/>
                  <a:gd name="T48" fmla="*/ 0 w 128"/>
                  <a:gd name="T49" fmla="*/ 1 h 159"/>
                  <a:gd name="T50" fmla="*/ 0 w 128"/>
                  <a:gd name="T51" fmla="*/ 1 h 159"/>
                  <a:gd name="T52" fmla="*/ 0 w 128"/>
                  <a:gd name="T53" fmla="*/ 1 h 159"/>
                  <a:gd name="T54" fmla="*/ 0 w 128"/>
                  <a:gd name="T55" fmla="*/ 1 h 159"/>
                  <a:gd name="T56" fmla="*/ 0 w 128"/>
                  <a:gd name="T57" fmla="*/ 1 h 159"/>
                  <a:gd name="T58" fmla="*/ 0 w 128"/>
                  <a:gd name="T59" fmla="*/ 1 h 159"/>
                  <a:gd name="T60" fmla="*/ 0 w 128"/>
                  <a:gd name="T61" fmla="*/ 1 h 1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8" h="159">
                    <a:moveTo>
                      <a:pt x="74" y="155"/>
                    </a:moveTo>
                    <a:lnTo>
                      <a:pt x="72" y="150"/>
                    </a:lnTo>
                    <a:lnTo>
                      <a:pt x="60" y="153"/>
                    </a:lnTo>
                    <a:lnTo>
                      <a:pt x="52" y="159"/>
                    </a:lnTo>
                    <a:lnTo>
                      <a:pt x="47" y="153"/>
                    </a:lnTo>
                    <a:lnTo>
                      <a:pt x="49" y="150"/>
                    </a:lnTo>
                    <a:lnTo>
                      <a:pt x="47" y="146"/>
                    </a:lnTo>
                    <a:lnTo>
                      <a:pt x="41" y="136"/>
                    </a:lnTo>
                    <a:lnTo>
                      <a:pt x="35" y="117"/>
                    </a:lnTo>
                    <a:lnTo>
                      <a:pt x="33" y="103"/>
                    </a:lnTo>
                    <a:lnTo>
                      <a:pt x="33" y="99"/>
                    </a:lnTo>
                    <a:lnTo>
                      <a:pt x="12" y="76"/>
                    </a:lnTo>
                    <a:lnTo>
                      <a:pt x="6" y="70"/>
                    </a:lnTo>
                    <a:lnTo>
                      <a:pt x="10" y="66"/>
                    </a:lnTo>
                    <a:lnTo>
                      <a:pt x="23" y="70"/>
                    </a:lnTo>
                    <a:lnTo>
                      <a:pt x="23" y="64"/>
                    </a:lnTo>
                    <a:lnTo>
                      <a:pt x="2" y="37"/>
                    </a:lnTo>
                    <a:lnTo>
                      <a:pt x="0" y="31"/>
                    </a:lnTo>
                    <a:lnTo>
                      <a:pt x="0" y="24"/>
                    </a:lnTo>
                    <a:lnTo>
                      <a:pt x="25" y="12"/>
                    </a:lnTo>
                    <a:lnTo>
                      <a:pt x="37" y="0"/>
                    </a:lnTo>
                    <a:lnTo>
                      <a:pt x="72" y="37"/>
                    </a:lnTo>
                    <a:lnTo>
                      <a:pt x="107" y="74"/>
                    </a:lnTo>
                    <a:lnTo>
                      <a:pt x="128" y="126"/>
                    </a:lnTo>
                    <a:lnTo>
                      <a:pt x="113" y="134"/>
                    </a:lnTo>
                    <a:lnTo>
                      <a:pt x="99" y="142"/>
                    </a:lnTo>
                    <a:lnTo>
                      <a:pt x="89" y="140"/>
                    </a:lnTo>
                    <a:lnTo>
                      <a:pt x="87" y="144"/>
                    </a:lnTo>
                    <a:lnTo>
                      <a:pt x="84" y="148"/>
                    </a:lnTo>
                    <a:lnTo>
                      <a:pt x="78" y="150"/>
                    </a:lnTo>
                    <a:lnTo>
                      <a:pt x="74" y="15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64" name="Freeform 482"/>
              <p:cNvSpPr>
                <a:spLocks/>
              </p:cNvSpPr>
              <p:nvPr/>
            </p:nvSpPr>
            <p:spPr bwMode="auto">
              <a:xfrm>
                <a:off x="4529" y="1961"/>
                <a:ext cx="24" cy="61"/>
              </a:xfrm>
              <a:custGeom>
                <a:avLst/>
                <a:gdLst>
                  <a:gd name="T0" fmla="*/ 1 w 48"/>
                  <a:gd name="T1" fmla="*/ 1 h 120"/>
                  <a:gd name="T2" fmla="*/ 1 w 48"/>
                  <a:gd name="T3" fmla="*/ 1 h 120"/>
                  <a:gd name="T4" fmla="*/ 0 w 48"/>
                  <a:gd name="T5" fmla="*/ 1 h 120"/>
                  <a:gd name="T6" fmla="*/ 1 w 48"/>
                  <a:gd name="T7" fmla="*/ 1 h 120"/>
                  <a:gd name="T8" fmla="*/ 1 w 48"/>
                  <a:gd name="T9" fmla="*/ 0 h 120"/>
                  <a:gd name="T10" fmla="*/ 1 w 48"/>
                  <a:gd name="T11" fmla="*/ 1 h 120"/>
                  <a:gd name="T12" fmla="*/ 1 w 48"/>
                  <a:gd name="T13" fmla="*/ 1 h 120"/>
                  <a:gd name="T14" fmla="*/ 1 w 48"/>
                  <a:gd name="T15" fmla="*/ 1 h 120"/>
                  <a:gd name="T16" fmla="*/ 1 w 48"/>
                  <a:gd name="T17" fmla="*/ 1 h 120"/>
                  <a:gd name="T18" fmla="*/ 1 w 48"/>
                  <a:gd name="T19" fmla="*/ 1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120">
                    <a:moveTo>
                      <a:pt x="31" y="120"/>
                    </a:moveTo>
                    <a:lnTo>
                      <a:pt x="6" y="91"/>
                    </a:lnTo>
                    <a:lnTo>
                      <a:pt x="0" y="49"/>
                    </a:lnTo>
                    <a:lnTo>
                      <a:pt x="13" y="23"/>
                    </a:lnTo>
                    <a:lnTo>
                      <a:pt x="25" y="0"/>
                    </a:lnTo>
                    <a:lnTo>
                      <a:pt x="48" y="6"/>
                    </a:lnTo>
                    <a:lnTo>
                      <a:pt x="44" y="35"/>
                    </a:lnTo>
                    <a:lnTo>
                      <a:pt x="41" y="64"/>
                    </a:lnTo>
                    <a:lnTo>
                      <a:pt x="35" y="93"/>
                    </a:lnTo>
                    <a:lnTo>
                      <a:pt x="31" y="12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65" name="Freeform 483"/>
              <p:cNvSpPr>
                <a:spLocks/>
              </p:cNvSpPr>
              <p:nvPr/>
            </p:nvSpPr>
            <p:spPr bwMode="auto">
              <a:xfrm>
                <a:off x="3885" y="1443"/>
                <a:ext cx="468" cy="199"/>
              </a:xfrm>
              <a:custGeom>
                <a:avLst/>
                <a:gdLst>
                  <a:gd name="T0" fmla="*/ 0 w 993"/>
                  <a:gd name="T1" fmla="*/ 1 h 390"/>
                  <a:gd name="T2" fmla="*/ 0 w 993"/>
                  <a:gd name="T3" fmla="*/ 1 h 390"/>
                  <a:gd name="T4" fmla="*/ 0 w 993"/>
                  <a:gd name="T5" fmla="*/ 1 h 390"/>
                  <a:gd name="T6" fmla="*/ 0 w 993"/>
                  <a:gd name="T7" fmla="*/ 1 h 390"/>
                  <a:gd name="T8" fmla="*/ 0 w 993"/>
                  <a:gd name="T9" fmla="*/ 1 h 390"/>
                  <a:gd name="T10" fmla="*/ 0 w 993"/>
                  <a:gd name="T11" fmla="*/ 1 h 390"/>
                  <a:gd name="T12" fmla="*/ 0 w 993"/>
                  <a:gd name="T13" fmla="*/ 1 h 390"/>
                  <a:gd name="T14" fmla="*/ 0 w 993"/>
                  <a:gd name="T15" fmla="*/ 1 h 390"/>
                  <a:gd name="T16" fmla="*/ 0 w 993"/>
                  <a:gd name="T17" fmla="*/ 1 h 390"/>
                  <a:gd name="T18" fmla="*/ 0 w 993"/>
                  <a:gd name="T19" fmla="*/ 1 h 390"/>
                  <a:gd name="T20" fmla="*/ 0 w 993"/>
                  <a:gd name="T21" fmla="*/ 1 h 390"/>
                  <a:gd name="T22" fmla="*/ 0 w 993"/>
                  <a:gd name="T23" fmla="*/ 1 h 390"/>
                  <a:gd name="T24" fmla="*/ 0 w 993"/>
                  <a:gd name="T25" fmla="*/ 1 h 390"/>
                  <a:gd name="T26" fmla="*/ 0 w 993"/>
                  <a:gd name="T27" fmla="*/ 1 h 390"/>
                  <a:gd name="T28" fmla="*/ 0 w 993"/>
                  <a:gd name="T29" fmla="*/ 1 h 390"/>
                  <a:gd name="T30" fmla="*/ 0 w 993"/>
                  <a:gd name="T31" fmla="*/ 0 h 390"/>
                  <a:gd name="T32" fmla="*/ 0 w 993"/>
                  <a:gd name="T33" fmla="*/ 1 h 390"/>
                  <a:gd name="T34" fmla="*/ 0 w 993"/>
                  <a:gd name="T35" fmla="*/ 1 h 390"/>
                  <a:gd name="T36" fmla="*/ 0 w 993"/>
                  <a:gd name="T37" fmla="*/ 1 h 390"/>
                  <a:gd name="T38" fmla="*/ 0 w 993"/>
                  <a:gd name="T39" fmla="*/ 1 h 390"/>
                  <a:gd name="T40" fmla="*/ 0 w 993"/>
                  <a:gd name="T41" fmla="*/ 1 h 390"/>
                  <a:gd name="T42" fmla="*/ 0 w 993"/>
                  <a:gd name="T43" fmla="*/ 1 h 390"/>
                  <a:gd name="T44" fmla="*/ 0 w 993"/>
                  <a:gd name="T45" fmla="*/ 1 h 390"/>
                  <a:gd name="T46" fmla="*/ 0 w 993"/>
                  <a:gd name="T47" fmla="*/ 1 h 390"/>
                  <a:gd name="T48" fmla="*/ 0 w 993"/>
                  <a:gd name="T49" fmla="*/ 1 h 390"/>
                  <a:gd name="T50" fmla="*/ 0 w 993"/>
                  <a:gd name="T51" fmla="*/ 1 h 390"/>
                  <a:gd name="T52" fmla="*/ 0 w 993"/>
                  <a:gd name="T53" fmla="*/ 1 h 390"/>
                  <a:gd name="T54" fmla="*/ 0 w 993"/>
                  <a:gd name="T55" fmla="*/ 1 h 390"/>
                  <a:gd name="T56" fmla="*/ 0 w 993"/>
                  <a:gd name="T57" fmla="*/ 1 h 390"/>
                  <a:gd name="T58" fmla="*/ 0 w 993"/>
                  <a:gd name="T59" fmla="*/ 1 h 390"/>
                  <a:gd name="T60" fmla="*/ 0 w 993"/>
                  <a:gd name="T61" fmla="*/ 1 h 390"/>
                  <a:gd name="T62" fmla="*/ 0 w 993"/>
                  <a:gd name="T63" fmla="*/ 1 h 390"/>
                  <a:gd name="T64" fmla="*/ 0 w 993"/>
                  <a:gd name="T65" fmla="*/ 1 h 390"/>
                  <a:gd name="T66" fmla="*/ 0 w 993"/>
                  <a:gd name="T67" fmla="*/ 1 h 390"/>
                  <a:gd name="T68" fmla="*/ 0 w 993"/>
                  <a:gd name="T69" fmla="*/ 1 h 3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93" h="390">
                    <a:moveTo>
                      <a:pt x="622" y="380"/>
                    </a:moveTo>
                    <a:lnTo>
                      <a:pt x="586" y="372"/>
                    </a:lnTo>
                    <a:lnTo>
                      <a:pt x="547" y="365"/>
                    </a:lnTo>
                    <a:lnTo>
                      <a:pt x="535" y="355"/>
                    </a:lnTo>
                    <a:lnTo>
                      <a:pt x="493" y="353"/>
                    </a:lnTo>
                    <a:lnTo>
                      <a:pt x="450" y="351"/>
                    </a:lnTo>
                    <a:lnTo>
                      <a:pt x="407" y="347"/>
                    </a:lnTo>
                    <a:lnTo>
                      <a:pt x="365" y="345"/>
                    </a:lnTo>
                    <a:lnTo>
                      <a:pt x="338" y="316"/>
                    </a:lnTo>
                    <a:lnTo>
                      <a:pt x="310" y="287"/>
                    </a:lnTo>
                    <a:lnTo>
                      <a:pt x="266" y="273"/>
                    </a:lnTo>
                    <a:lnTo>
                      <a:pt x="223" y="260"/>
                    </a:lnTo>
                    <a:lnTo>
                      <a:pt x="186" y="254"/>
                    </a:lnTo>
                    <a:lnTo>
                      <a:pt x="151" y="248"/>
                    </a:lnTo>
                    <a:lnTo>
                      <a:pt x="140" y="217"/>
                    </a:lnTo>
                    <a:lnTo>
                      <a:pt x="128" y="188"/>
                    </a:lnTo>
                    <a:lnTo>
                      <a:pt x="84" y="155"/>
                    </a:lnTo>
                    <a:lnTo>
                      <a:pt x="60" y="151"/>
                    </a:lnTo>
                    <a:lnTo>
                      <a:pt x="16" y="124"/>
                    </a:lnTo>
                    <a:lnTo>
                      <a:pt x="4" y="111"/>
                    </a:lnTo>
                    <a:lnTo>
                      <a:pt x="0" y="105"/>
                    </a:lnTo>
                    <a:lnTo>
                      <a:pt x="16" y="93"/>
                    </a:lnTo>
                    <a:lnTo>
                      <a:pt x="43" y="82"/>
                    </a:lnTo>
                    <a:lnTo>
                      <a:pt x="72" y="64"/>
                    </a:lnTo>
                    <a:lnTo>
                      <a:pt x="101" y="47"/>
                    </a:lnTo>
                    <a:lnTo>
                      <a:pt x="163" y="54"/>
                    </a:lnTo>
                    <a:lnTo>
                      <a:pt x="173" y="66"/>
                    </a:lnTo>
                    <a:lnTo>
                      <a:pt x="217" y="74"/>
                    </a:lnTo>
                    <a:lnTo>
                      <a:pt x="262" y="82"/>
                    </a:lnTo>
                    <a:lnTo>
                      <a:pt x="285" y="64"/>
                    </a:lnTo>
                    <a:lnTo>
                      <a:pt x="256" y="39"/>
                    </a:lnTo>
                    <a:lnTo>
                      <a:pt x="264" y="0"/>
                    </a:lnTo>
                    <a:lnTo>
                      <a:pt x="314" y="12"/>
                    </a:lnTo>
                    <a:lnTo>
                      <a:pt x="367" y="23"/>
                    </a:lnTo>
                    <a:lnTo>
                      <a:pt x="388" y="45"/>
                    </a:lnTo>
                    <a:lnTo>
                      <a:pt x="434" y="68"/>
                    </a:lnTo>
                    <a:lnTo>
                      <a:pt x="485" y="58"/>
                    </a:lnTo>
                    <a:lnTo>
                      <a:pt x="526" y="66"/>
                    </a:lnTo>
                    <a:lnTo>
                      <a:pt x="568" y="76"/>
                    </a:lnTo>
                    <a:lnTo>
                      <a:pt x="584" y="89"/>
                    </a:lnTo>
                    <a:lnTo>
                      <a:pt x="646" y="105"/>
                    </a:lnTo>
                    <a:lnTo>
                      <a:pt x="681" y="99"/>
                    </a:lnTo>
                    <a:lnTo>
                      <a:pt x="716" y="91"/>
                    </a:lnTo>
                    <a:lnTo>
                      <a:pt x="748" y="66"/>
                    </a:lnTo>
                    <a:lnTo>
                      <a:pt x="805" y="78"/>
                    </a:lnTo>
                    <a:lnTo>
                      <a:pt x="834" y="82"/>
                    </a:lnTo>
                    <a:lnTo>
                      <a:pt x="838" y="111"/>
                    </a:lnTo>
                    <a:lnTo>
                      <a:pt x="842" y="140"/>
                    </a:lnTo>
                    <a:lnTo>
                      <a:pt x="834" y="142"/>
                    </a:lnTo>
                    <a:lnTo>
                      <a:pt x="859" y="157"/>
                    </a:lnTo>
                    <a:lnTo>
                      <a:pt x="890" y="155"/>
                    </a:lnTo>
                    <a:lnTo>
                      <a:pt x="902" y="163"/>
                    </a:lnTo>
                    <a:lnTo>
                      <a:pt x="917" y="147"/>
                    </a:lnTo>
                    <a:lnTo>
                      <a:pt x="983" y="182"/>
                    </a:lnTo>
                    <a:lnTo>
                      <a:pt x="993" y="202"/>
                    </a:lnTo>
                    <a:lnTo>
                      <a:pt x="940" y="200"/>
                    </a:lnTo>
                    <a:lnTo>
                      <a:pt x="905" y="217"/>
                    </a:lnTo>
                    <a:lnTo>
                      <a:pt x="900" y="242"/>
                    </a:lnTo>
                    <a:lnTo>
                      <a:pt x="869" y="252"/>
                    </a:lnTo>
                    <a:lnTo>
                      <a:pt x="840" y="268"/>
                    </a:lnTo>
                    <a:lnTo>
                      <a:pt x="795" y="256"/>
                    </a:lnTo>
                    <a:lnTo>
                      <a:pt x="801" y="291"/>
                    </a:lnTo>
                    <a:lnTo>
                      <a:pt x="820" y="310"/>
                    </a:lnTo>
                    <a:lnTo>
                      <a:pt x="793" y="334"/>
                    </a:lnTo>
                    <a:lnTo>
                      <a:pt x="766" y="357"/>
                    </a:lnTo>
                    <a:lnTo>
                      <a:pt x="729" y="359"/>
                    </a:lnTo>
                    <a:lnTo>
                      <a:pt x="692" y="363"/>
                    </a:lnTo>
                    <a:lnTo>
                      <a:pt x="669" y="376"/>
                    </a:lnTo>
                    <a:lnTo>
                      <a:pt x="648" y="390"/>
                    </a:lnTo>
                    <a:lnTo>
                      <a:pt x="622" y="38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66" name="Freeform 484"/>
              <p:cNvSpPr>
                <a:spLocks/>
              </p:cNvSpPr>
              <p:nvPr/>
            </p:nvSpPr>
            <p:spPr bwMode="auto">
              <a:xfrm>
                <a:off x="3317" y="1380"/>
                <a:ext cx="558" cy="267"/>
              </a:xfrm>
              <a:custGeom>
                <a:avLst/>
                <a:gdLst>
                  <a:gd name="T0" fmla="*/ 0 w 1179"/>
                  <a:gd name="T1" fmla="*/ 1 h 522"/>
                  <a:gd name="T2" fmla="*/ 0 w 1179"/>
                  <a:gd name="T3" fmla="*/ 1 h 522"/>
                  <a:gd name="T4" fmla="*/ 0 w 1179"/>
                  <a:gd name="T5" fmla="*/ 1 h 522"/>
                  <a:gd name="T6" fmla="*/ 0 w 1179"/>
                  <a:gd name="T7" fmla="*/ 1 h 522"/>
                  <a:gd name="T8" fmla="*/ 0 w 1179"/>
                  <a:gd name="T9" fmla="*/ 1 h 522"/>
                  <a:gd name="T10" fmla="*/ 0 w 1179"/>
                  <a:gd name="T11" fmla="*/ 1 h 522"/>
                  <a:gd name="T12" fmla="*/ 0 w 1179"/>
                  <a:gd name="T13" fmla="*/ 1 h 522"/>
                  <a:gd name="T14" fmla="*/ 0 w 1179"/>
                  <a:gd name="T15" fmla="*/ 1 h 522"/>
                  <a:gd name="T16" fmla="*/ 0 w 1179"/>
                  <a:gd name="T17" fmla="*/ 1 h 522"/>
                  <a:gd name="T18" fmla="*/ 0 w 1179"/>
                  <a:gd name="T19" fmla="*/ 1 h 522"/>
                  <a:gd name="T20" fmla="*/ 0 w 1179"/>
                  <a:gd name="T21" fmla="*/ 1 h 522"/>
                  <a:gd name="T22" fmla="*/ 0 w 1179"/>
                  <a:gd name="T23" fmla="*/ 1 h 522"/>
                  <a:gd name="T24" fmla="*/ 0 w 1179"/>
                  <a:gd name="T25" fmla="*/ 1 h 522"/>
                  <a:gd name="T26" fmla="*/ 0 w 1179"/>
                  <a:gd name="T27" fmla="*/ 1 h 522"/>
                  <a:gd name="T28" fmla="*/ 0 w 1179"/>
                  <a:gd name="T29" fmla="*/ 1 h 522"/>
                  <a:gd name="T30" fmla="*/ 0 w 1179"/>
                  <a:gd name="T31" fmla="*/ 1 h 522"/>
                  <a:gd name="T32" fmla="*/ 0 w 1179"/>
                  <a:gd name="T33" fmla="*/ 1 h 522"/>
                  <a:gd name="T34" fmla="*/ 0 w 1179"/>
                  <a:gd name="T35" fmla="*/ 1 h 522"/>
                  <a:gd name="T36" fmla="*/ 0 w 1179"/>
                  <a:gd name="T37" fmla="*/ 1 h 522"/>
                  <a:gd name="T38" fmla="*/ 0 w 1179"/>
                  <a:gd name="T39" fmla="*/ 1 h 522"/>
                  <a:gd name="T40" fmla="*/ 0 w 1179"/>
                  <a:gd name="T41" fmla="*/ 1 h 522"/>
                  <a:gd name="T42" fmla="*/ 0 w 1179"/>
                  <a:gd name="T43" fmla="*/ 1 h 522"/>
                  <a:gd name="T44" fmla="*/ 0 w 1179"/>
                  <a:gd name="T45" fmla="*/ 1 h 522"/>
                  <a:gd name="T46" fmla="*/ 0 w 1179"/>
                  <a:gd name="T47" fmla="*/ 1 h 522"/>
                  <a:gd name="T48" fmla="*/ 0 w 1179"/>
                  <a:gd name="T49" fmla="*/ 1 h 522"/>
                  <a:gd name="T50" fmla="*/ 0 w 1179"/>
                  <a:gd name="T51" fmla="*/ 1 h 522"/>
                  <a:gd name="T52" fmla="*/ 0 w 1179"/>
                  <a:gd name="T53" fmla="*/ 1 h 522"/>
                  <a:gd name="T54" fmla="*/ 0 w 1179"/>
                  <a:gd name="T55" fmla="*/ 1 h 522"/>
                  <a:gd name="T56" fmla="*/ 0 w 1179"/>
                  <a:gd name="T57" fmla="*/ 1 h 522"/>
                  <a:gd name="T58" fmla="*/ 0 w 1179"/>
                  <a:gd name="T59" fmla="*/ 1 h 522"/>
                  <a:gd name="T60" fmla="*/ 0 w 1179"/>
                  <a:gd name="T61" fmla="*/ 1 h 522"/>
                  <a:gd name="T62" fmla="*/ 0 w 1179"/>
                  <a:gd name="T63" fmla="*/ 1 h 522"/>
                  <a:gd name="T64" fmla="*/ 0 w 1179"/>
                  <a:gd name="T65" fmla="*/ 1 h 522"/>
                  <a:gd name="T66" fmla="*/ 0 w 1179"/>
                  <a:gd name="T67" fmla="*/ 1 h 522"/>
                  <a:gd name="T68" fmla="*/ 0 w 1179"/>
                  <a:gd name="T69" fmla="*/ 1 h 522"/>
                  <a:gd name="T70" fmla="*/ 0 w 1179"/>
                  <a:gd name="T71" fmla="*/ 1 h 522"/>
                  <a:gd name="T72" fmla="*/ 0 w 1179"/>
                  <a:gd name="T73" fmla="*/ 1 h 522"/>
                  <a:gd name="T74" fmla="*/ 0 w 1179"/>
                  <a:gd name="T75" fmla="*/ 1 h 522"/>
                  <a:gd name="T76" fmla="*/ 0 w 1179"/>
                  <a:gd name="T77" fmla="*/ 1 h 522"/>
                  <a:gd name="T78" fmla="*/ 0 w 1179"/>
                  <a:gd name="T79" fmla="*/ 1 h 522"/>
                  <a:gd name="T80" fmla="*/ 0 w 1179"/>
                  <a:gd name="T81" fmla="*/ 1 h 522"/>
                  <a:gd name="T82" fmla="*/ 0 w 1179"/>
                  <a:gd name="T83" fmla="*/ 1 h 522"/>
                  <a:gd name="T84" fmla="*/ 0 w 1179"/>
                  <a:gd name="T85" fmla="*/ 1 h 522"/>
                  <a:gd name="T86" fmla="*/ 0 w 1179"/>
                  <a:gd name="T87" fmla="*/ 1 h 522"/>
                  <a:gd name="T88" fmla="*/ 0 w 1179"/>
                  <a:gd name="T89" fmla="*/ 1 h 522"/>
                  <a:gd name="T90" fmla="*/ 0 w 1179"/>
                  <a:gd name="T91" fmla="*/ 1 h 522"/>
                  <a:gd name="T92" fmla="*/ 0 w 1179"/>
                  <a:gd name="T93" fmla="*/ 1 h 522"/>
                  <a:gd name="T94" fmla="*/ 0 w 1179"/>
                  <a:gd name="T95" fmla="*/ 1 h 522"/>
                  <a:gd name="T96" fmla="*/ 0 w 1179"/>
                  <a:gd name="T97" fmla="*/ 1 h 522"/>
                  <a:gd name="T98" fmla="*/ 0 w 1179"/>
                  <a:gd name="T99" fmla="*/ 1 h 522"/>
                  <a:gd name="T100" fmla="*/ 0 w 1179"/>
                  <a:gd name="T101" fmla="*/ 1 h 522"/>
                  <a:gd name="T102" fmla="*/ 0 w 1179"/>
                  <a:gd name="T103" fmla="*/ 1 h 522"/>
                  <a:gd name="T104" fmla="*/ 0 w 1179"/>
                  <a:gd name="T105" fmla="*/ 1 h 522"/>
                  <a:gd name="T106" fmla="*/ 0 w 1179"/>
                  <a:gd name="T107" fmla="*/ 1 h 5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79" h="522">
                    <a:moveTo>
                      <a:pt x="161" y="310"/>
                    </a:moveTo>
                    <a:lnTo>
                      <a:pt x="136" y="308"/>
                    </a:lnTo>
                    <a:lnTo>
                      <a:pt x="99" y="326"/>
                    </a:lnTo>
                    <a:lnTo>
                      <a:pt x="95" y="328"/>
                    </a:lnTo>
                    <a:lnTo>
                      <a:pt x="70" y="291"/>
                    </a:lnTo>
                    <a:lnTo>
                      <a:pt x="35" y="264"/>
                    </a:lnTo>
                    <a:lnTo>
                      <a:pt x="0" y="235"/>
                    </a:lnTo>
                    <a:lnTo>
                      <a:pt x="6" y="194"/>
                    </a:lnTo>
                    <a:lnTo>
                      <a:pt x="8" y="153"/>
                    </a:lnTo>
                    <a:lnTo>
                      <a:pt x="45" y="169"/>
                    </a:lnTo>
                    <a:lnTo>
                      <a:pt x="51" y="153"/>
                    </a:lnTo>
                    <a:lnTo>
                      <a:pt x="72" y="138"/>
                    </a:lnTo>
                    <a:lnTo>
                      <a:pt x="95" y="120"/>
                    </a:lnTo>
                    <a:lnTo>
                      <a:pt x="138" y="118"/>
                    </a:lnTo>
                    <a:lnTo>
                      <a:pt x="177" y="138"/>
                    </a:lnTo>
                    <a:lnTo>
                      <a:pt x="217" y="155"/>
                    </a:lnTo>
                    <a:lnTo>
                      <a:pt x="262" y="153"/>
                    </a:lnTo>
                    <a:lnTo>
                      <a:pt x="318" y="151"/>
                    </a:lnTo>
                    <a:lnTo>
                      <a:pt x="376" y="161"/>
                    </a:lnTo>
                    <a:lnTo>
                      <a:pt x="382" y="149"/>
                    </a:lnTo>
                    <a:lnTo>
                      <a:pt x="349" y="112"/>
                    </a:lnTo>
                    <a:lnTo>
                      <a:pt x="363" y="72"/>
                    </a:lnTo>
                    <a:lnTo>
                      <a:pt x="390" y="72"/>
                    </a:lnTo>
                    <a:lnTo>
                      <a:pt x="355" y="54"/>
                    </a:lnTo>
                    <a:lnTo>
                      <a:pt x="392" y="48"/>
                    </a:lnTo>
                    <a:lnTo>
                      <a:pt x="431" y="43"/>
                    </a:lnTo>
                    <a:lnTo>
                      <a:pt x="466" y="33"/>
                    </a:lnTo>
                    <a:lnTo>
                      <a:pt x="502" y="21"/>
                    </a:lnTo>
                    <a:lnTo>
                      <a:pt x="537" y="12"/>
                    </a:lnTo>
                    <a:lnTo>
                      <a:pt x="572" y="2"/>
                    </a:lnTo>
                    <a:lnTo>
                      <a:pt x="599" y="0"/>
                    </a:lnTo>
                    <a:lnTo>
                      <a:pt x="619" y="23"/>
                    </a:lnTo>
                    <a:lnTo>
                      <a:pt x="677" y="43"/>
                    </a:lnTo>
                    <a:lnTo>
                      <a:pt x="698" y="54"/>
                    </a:lnTo>
                    <a:lnTo>
                      <a:pt x="721" y="58"/>
                    </a:lnTo>
                    <a:lnTo>
                      <a:pt x="758" y="43"/>
                    </a:lnTo>
                    <a:lnTo>
                      <a:pt x="795" y="29"/>
                    </a:lnTo>
                    <a:lnTo>
                      <a:pt x="803" y="35"/>
                    </a:lnTo>
                    <a:lnTo>
                      <a:pt x="797" y="52"/>
                    </a:lnTo>
                    <a:lnTo>
                      <a:pt x="838" y="79"/>
                    </a:lnTo>
                    <a:lnTo>
                      <a:pt x="876" y="107"/>
                    </a:lnTo>
                    <a:lnTo>
                      <a:pt x="917" y="134"/>
                    </a:lnTo>
                    <a:lnTo>
                      <a:pt x="958" y="161"/>
                    </a:lnTo>
                    <a:lnTo>
                      <a:pt x="964" y="153"/>
                    </a:lnTo>
                    <a:lnTo>
                      <a:pt x="987" y="161"/>
                    </a:lnTo>
                    <a:lnTo>
                      <a:pt x="1024" y="155"/>
                    </a:lnTo>
                    <a:lnTo>
                      <a:pt x="1065" y="178"/>
                    </a:lnTo>
                    <a:lnTo>
                      <a:pt x="1105" y="204"/>
                    </a:lnTo>
                    <a:lnTo>
                      <a:pt x="1144" y="194"/>
                    </a:lnTo>
                    <a:lnTo>
                      <a:pt x="1179" y="231"/>
                    </a:lnTo>
                    <a:lnTo>
                      <a:pt x="1165" y="256"/>
                    </a:lnTo>
                    <a:lnTo>
                      <a:pt x="1152" y="266"/>
                    </a:lnTo>
                    <a:lnTo>
                      <a:pt x="1167" y="306"/>
                    </a:lnTo>
                    <a:lnTo>
                      <a:pt x="1138" y="308"/>
                    </a:lnTo>
                    <a:lnTo>
                      <a:pt x="1090" y="300"/>
                    </a:lnTo>
                    <a:lnTo>
                      <a:pt x="1094" y="331"/>
                    </a:lnTo>
                    <a:lnTo>
                      <a:pt x="1097" y="364"/>
                    </a:lnTo>
                    <a:lnTo>
                      <a:pt x="1109" y="378"/>
                    </a:lnTo>
                    <a:lnTo>
                      <a:pt x="1068" y="374"/>
                    </a:lnTo>
                    <a:lnTo>
                      <a:pt x="1032" y="388"/>
                    </a:lnTo>
                    <a:lnTo>
                      <a:pt x="1051" y="397"/>
                    </a:lnTo>
                    <a:lnTo>
                      <a:pt x="1065" y="425"/>
                    </a:lnTo>
                    <a:lnTo>
                      <a:pt x="1080" y="452"/>
                    </a:lnTo>
                    <a:lnTo>
                      <a:pt x="1080" y="459"/>
                    </a:lnTo>
                    <a:lnTo>
                      <a:pt x="1072" y="467"/>
                    </a:lnTo>
                    <a:lnTo>
                      <a:pt x="1034" y="442"/>
                    </a:lnTo>
                    <a:lnTo>
                      <a:pt x="993" y="448"/>
                    </a:lnTo>
                    <a:lnTo>
                      <a:pt x="952" y="452"/>
                    </a:lnTo>
                    <a:lnTo>
                      <a:pt x="909" y="452"/>
                    </a:lnTo>
                    <a:lnTo>
                      <a:pt x="880" y="450"/>
                    </a:lnTo>
                    <a:lnTo>
                      <a:pt x="865" y="471"/>
                    </a:lnTo>
                    <a:lnTo>
                      <a:pt x="832" y="465"/>
                    </a:lnTo>
                    <a:lnTo>
                      <a:pt x="799" y="461"/>
                    </a:lnTo>
                    <a:lnTo>
                      <a:pt x="780" y="479"/>
                    </a:lnTo>
                    <a:lnTo>
                      <a:pt x="750" y="500"/>
                    </a:lnTo>
                    <a:lnTo>
                      <a:pt x="721" y="522"/>
                    </a:lnTo>
                    <a:lnTo>
                      <a:pt x="692" y="506"/>
                    </a:lnTo>
                    <a:lnTo>
                      <a:pt x="663" y="490"/>
                    </a:lnTo>
                    <a:lnTo>
                      <a:pt x="659" y="459"/>
                    </a:lnTo>
                    <a:lnTo>
                      <a:pt x="626" y="436"/>
                    </a:lnTo>
                    <a:lnTo>
                      <a:pt x="593" y="434"/>
                    </a:lnTo>
                    <a:lnTo>
                      <a:pt x="562" y="432"/>
                    </a:lnTo>
                    <a:lnTo>
                      <a:pt x="530" y="430"/>
                    </a:lnTo>
                    <a:lnTo>
                      <a:pt x="498" y="428"/>
                    </a:lnTo>
                    <a:lnTo>
                      <a:pt x="466" y="390"/>
                    </a:lnTo>
                    <a:lnTo>
                      <a:pt x="427" y="368"/>
                    </a:lnTo>
                    <a:lnTo>
                      <a:pt x="386" y="349"/>
                    </a:lnTo>
                    <a:lnTo>
                      <a:pt x="349" y="363"/>
                    </a:lnTo>
                    <a:lnTo>
                      <a:pt x="310" y="376"/>
                    </a:lnTo>
                    <a:lnTo>
                      <a:pt x="320" y="411"/>
                    </a:lnTo>
                    <a:lnTo>
                      <a:pt x="328" y="444"/>
                    </a:lnTo>
                    <a:lnTo>
                      <a:pt x="336" y="479"/>
                    </a:lnTo>
                    <a:lnTo>
                      <a:pt x="345" y="512"/>
                    </a:lnTo>
                    <a:lnTo>
                      <a:pt x="309" y="500"/>
                    </a:lnTo>
                    <a:lnTo>
                      <a:pt x="274" y="490"/>
                    </a:lnTo>
                    <a:lnTo>
                      <a:pt x="278" y="463"/>
                    </a:lnTo>
                    <a:lnTo>
                      <a:pt x="223" y="463"/>
                    </a:lnTo>
                    <a:lnTo>
                      <a:pt x="198" y="454"/>
                    </a:lnTo>
                    <a:lnTo>
                      <a:pt x="184" y="446"/>
                    </a:lnTo>
                    <a:lnTo>
                      <a:pt x="157" y="409"/>
                    </a:lnTo>
                    <a:lnTo>
                      <a:pt x="142" y="399"/>
                    </a:lnTo>
                    <a:lnTo>
                      <a:pt x="177" y="397"/>
                    </a:lnTo>
                    <a:lnTo>
                      <a:pt x="163" y="382"/>
                    </a:lnTo>
                    <a:lnTo>
                      <a:pt x="181" y="366"/>
                    </a:lnTo>
                    <a:lnTo>
                      <a:pt x="219" y="366"/>
                    </a:lnTo>
                    <a:lnTo>
                      <a:pt x="210" y="353"/>
                    </a:lnTo>
                    <a:lnTo>
                      <a:pt x="202" y="312"/>
                    </a:lnTo>
                    <a:lnTo>
                      <a:pt x="161" y="31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67" name="Freeform 485"/>
              <p:cNvSpPr>
                <a:spLocks/>
              </p:cNvSpPr>
              <p:nvPr/>
            </p:nvSpPr>
            <p:spPr bwMode="auto">
              <a:xfrm>
                <a:off x="3231" y="1596"/>
                <a:ext cx="119" cy="48"/>
              </a:xfrm>
              <a:custGeom>
                <a:avLst/>
                <a:gdLst>
                  <a:gd name="T0" fmla="*/ 0 w 254"/>
                  <a:gd name="T1" fmla="*/ 1 h 95"/>
                  <a:gd name="T2" fmla="*/ 0 w 254"/>
                  <a:gd name="T3" fmla="*/ 1 h 95"/>
                  <a:gd name="T4" fmla="*/ 0 w 254"/>
                  <a:gd name="T5" fmla="*/ 0 h 95"/>
                  <a:gd name="T6" fmla="*/ 0 w 254"/>
                  <a:gd name="T7" fmla="*/ 1 h 95"/>
                  <a:gd name="T8" fmla="*/ 0 w 254"/>
                  <a:gd name="T9" fmla="*/ 1 h 95"/>
                  <a:gd name="T10" fmla="*/ 0 w 254"/>
                  <a:gd name="T11" fmla="*/ 1 h 95"/>
                  <a:gd name="T12" fmla="*/ 0 w 254"/>
                  <a:gd name="T13" fmla="*/ 1 h 95"/>
                  <a:gd name="T14" fmla="*/ 0 w 254"/>
                  <a:gd name="T15" fmla="*/ 1 h 95"/>
                  <a:gd name="T16" fmla="*/ 0 w 254"/>
                  <a:gd name="T17" fmla="*/ 1 h 95"/>
                  <a:gd name="T18" fmla="*/ 0 w 254"/>
                  <a:gd name="T19" fmla="*/ 1 h 95"/>
                  <a:gd name="T20" fmla="*/ 0 w 254"/>
                  <a:gd name="T21" fmla="*/ 1 h 95"/>
                  <a:gd name="T22" fmla="*/ 0 w 254"/>
                  <a:gd name="T23" fmla="*/ 1 h 95"/>
                  <a:gd name="T24" fmla="*/ 0 w 254"/>
                  <a:gd name="T25" fmla="*/ 1 h 95"/>
                  <a:gd name="T26" fmla="*/ 0 w 254"/>
                  <a:gd name="T27" fmla="*/ 1 h 95"/>
                  <a:gd name="T28" fmla="*/ 0 w 254"/>
                  <a:gd name="T29" fmla="*/ 1 h 95"/>
                  <a:gd name="T30" fmla="*/ 0 w 254"/>
                  <a:gd name="T31" fmla="*/ 1 h 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4" h="95">
                    <a:moveTo>
                      <a:pt x="51" y="33"/>
                    </a:moveTo>
                    <a:lnTo>
                      <a:pt x="0" y="2"/>
                    </a:lnTo>
                    <a:lnTo>
                      <a:pt x="2" y="0"/>
                    </a:lnTo>
                    <a:lnTo>
                      <a:pt x="37" y="2"/>
                    </a:lnTo>
                    <a:lnTo>
                      <a:pt x="70" y="4"/>
                    </a:lnTo>
                    <a:lnTo>
                      <a:pt x="116" y="23"/>
                    </a:lnTo>
                    <a:lnTo>
                      <a:pt x="163" y="40"/>
                    </a:lnTo>
                    <a:lnTo>
                      <a:pt x="208" y="58"/>
                    </a:lnTo>
                    <a:lnTo>
                      <a:pt x="254" y="77"/>
                    </a:lnTo>
                    <a:lnTo>
                      <a:pt x="244" y="95"/>
                    </a:lnTo>
                    <a:lnTo>
                      <a:pt x="213" y="91"/>
                    </a:lnTo>
                    <a:lnTo>
                      <a:pt x="169" y="91"/>
                    </a:lnTo>
                    <a:lnTo>
                      <a:pt x="124" y="89"/>
                    </a:lnTo>
                    <a:lnTo>
                      <a:pt x="84" y="93"/>
                    </a:lnTo>
                    <a:lnTo>
                      <a:pt x="82" y="64"/>
                    </a:lnTo>
                    <a:lnTo>
                      <a:pt x="51" y="3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68" name="Freeform 486"/>
              <p:cNvSpPr>
                <a:spLocks/>
              </p:cNvSpPr>
              <p:nvPr/>
            </p:nvSpPr>
            <p:spPr bwMode="auto">
              <a:xfrm>
                <a:off x="3686" y="1607"/>
                <a:ext cx="142" cy="78"/>
              </a:xfrm>
              <a:custGeom>
                <a:avLst/>
                <a:gdLst>
                  <a:gd name="T0" fmla="*/ 0 w 300"/>
                  <a:gd name="T1" fmla="*/ 1 h 153"/>
                  <a:gd name="T2" fmla="*/ 0 w 300"/>
                  <a:gd name="T3" fmla="*/ 1 h 153"/>
                  <a:gd name="T4" fmla="*/ 0 w 300"/>
                  <a:gd name="T5" fmla="*/ 1 h 153"/>
                  <a:gd name="T6" fmla="*/ 0 w 300"/>
                  <a:gd name="T7" fmla="*/ 1 h 153"/>
                  <a:gd name="T8" fmla="*/ 0 w 300"/>
                  <a:gd name="T9" fmla="*/ 1 h 153"/>
                  <a:gd name="T10" fmla="*/ 0 w 300"/>
                  <a:gd name="T11" fmla="*/ 1 h 153"/>
                  <a:gd name="T12" fmla="*/ 0 w 300"/>
                  <a:gd name="T13" fmla="*/ 1 h 153"/>
                  <a:gd name="T14" fmla="*/ 0 w 300"/>
                  <a:gd name="T15" fmla="*/ 1 h 153"/>
                  <a:gd name="T16" fmla="*/ 0 w 300"/>
                  <a:gd name="T17" fmla="*/ 1 h 153"/>
                  <a:gd name="T18" fmla="*/ 0 w 300"/>
                  <a:gd name="T19" fmla="*/ 1 h 153"/>
                  <a:gd name="T20" fmla="*/ 0 w 300"/>
                  <a:gd name="T21" fmla="*/ 1 h 153"/>
                  <a:gd name="T22" fmla="*/ 0 w 300"/>
                  <a:gd name="T23" fmla="*/ 0 h 153"/>
                  <a:gd name="T24" fmla="*/ 0 w 300"/>
                  <a:gd name="T25" fmla="*/ 1 h 153"/>
                  <a:gd name="T26" fmla="*/ 0 w 300"/>
                  <a:gd name="T27" fmla="*/ 1 h 153"/>
                  <a:gd name="T28" fmla="*/ 0 w 300"/>
                  <a:gd name="T29" fmla="*/ 1 h 153"/>
                  <a:gd name="T30" fmla="*/ 0 w 300"/>
                  <a:gd name="T31" fmla="*/ 1 h 153"/>
                  <a:gd name="T32" fmla="*/ 0 w 300"/>
                  <a:gd name="T33" fmla="*/ 1 h 153"/>
                  <a:gd name="T34" fmla="*/ 0 w 300"/>
                  <a:gd name="T35" fmla="*/ 1 h 153"/>
                  <a:gd name="T36" fmla="*/ 0 w 300"/>
                  <a:gd name="T37" fmla="*/ 1 h 153"/>
                  <a:gd name="T38" fmla="*/ 0 w 300"/>
                  <a:gd name="T39" fmla="*/ 1 h 153"/>
                  <a:gd name="T40" fmla="*/ 0 w 300"/>
                  <a:gd name="T41" fmla="*/ 1 h 153"/>
                  <a:gd name="T42" fmla="*/ 0 w 300"/>
                  <a:gd name="T43" fmla="*/ 1 h 153"/>
                  <a:gd name="T44" fmla="*/ 0 w 300"/>
                  <a:gd name="T45" fmla="*/ 1 h 153"/>
                  <a:gd name="T46" fmla="*/ 0 w 300"/>
                  <a:gd name="T47" fmla="*/ 1 h 153"/>
                  <a:gd name="T48" fmla="*/ 0 w 300"/>
                  <a:gd name="T49" fmla="*/ 1 h 153"/>
                  <a:gd name="T50" fmla="*/ 0 w 300"/>
                  <a:gd name="T51" fmla="*/ 1 h 153"/>
                  <a:gd name="T52" fmla="*/ 0 w 300"/>
                  <a:gd name="T53" fmla="*/ 1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 h="153">
                    <a:moveTo>
                      <a:pt x="98" y="89"/>
                    </a:moveTo>
                    <a:lnTo>
                      <a:pt x="65" y="68"/>
                    </a:lnTo>
                    <a:lnTo>
                      <a:pt x="23" y="64"/>
                    </a:lnTo>
                    <a:lnTo>
                      <a:pt x="0" y="37"/>
                    </a:lnTo>
                    <a:lnTo>
                      <a:pt x="19" y="19"/>
                    </a:lnTo>
                    <a:lnTo>
                      <a:pt x="52" y="23"/>
                    </a:lnTo>
                    <a:lnTo>
                      <a:pt x="85" y="29"/>
                    </a:lnTo>
                    <a:lnTo>
                      <a:pt x="100" y="8"/>
                    </a:lnTo>
                    <a:lnTo>
                      <a:pt x="129" y="10"/>
                    </a:lnTo>
                    <a:lnTo>
                      <a:pt x="172" y="10"/>
                    </a:lnTo>
                    <a:lnTo>
                      <a:pt x="213" y="6"/>
                    </a:lnTo>
                    <a:lnTo>
                      <a:pt x="254" y="0"/>
                    </a:lnTo>
                    <a:lnTo>
                      <a:pt x="292" y="25"/>
                    </a:lnTo>
                    <a:lnTo>
                      <a:pt x="300" y="43"/>
                    </a:lnTo>
                    <a:lnTo>
                      <a:pt x="277" y="62"/>
                    </a:lnTo>
                    <a:lnTo>
                      <a:pt x="254" y="81"/>
                    </a:lnTo>
                    <a:lnTo>
                      <a:pt x="221" y="89"/>
                    </a:lnTo>
                    <a:lnTo>
                      <a:pt x="199" y="114"/>
                    </a:lnTo>
                    <a:lnTo>
                      <a:pt x="182" y="111"/>
                    </a:lnTo>
                    <a:lnTo>
                      <a:pt x="166" y="111"/>
                    </a:lnTo>
                    <a:lnTo>
                      <a:pt x="145" y="124"/>
                    </a:lnTo>
                    <a:lnTo>
                      <a:pt x="133" y="153"/>
                    </a:lnTo>
                    <a:lnTo>
                      <a:pt x="79" y="145"/>
                    </a:lnTo>
                    <a:lnTo>
                      <a:pt x="25" y="140"/>
                    </a:lnTo>
                    <a:lnTo>
                      <a:pt x="23" y="114"/>
                    </a:lnTo>
                    <a:lnTo>
                      <a:pt x="62" y="103"/>
                    </a:lnTo>
                    <a:lnTo>
                      <a:pt x="98" y="8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69" name="Freeform 487"/>
              <p:cNvSpPr>
                <a:spLocks/>
              </p:cNvSpPr>
              <p:nvPr/>
            </p:nvSpPr>
            <p:spPr bwMode="auto">
              <a:xfrm>
                <a:off x="3423" y="1618"/>
                <a:ext cx="217" cy="146"/>
              </a:xfrm>
              <a:custGeom>
                <a:avLst/>
                <a:gdLst>
                  <a:gd name="T0" fmla="*/ 0 w 460"/>
                  <a:gd name="T1" fmla="*/ 1 h 287"/>
                  <a:gd name="T2" fmla="*/ 0 w 460"/>
                  <a:gd name="T3" fmla="*/ 1 h 287"/>
                  <a:gd name="T4" fmla="*/ 0 w 460"/>
                  <a:gd name="T5" fmla="*/ 1 h 287"/>
                  <a:gd name="T6" fmla="*/ 0 w 460"/>
                  <a:gd name="T7" fmla="*/ 1 h 287"/>
                  <a:gd name="T8" fmla="*/ 0 w 460"/>
                  <a:gd name="T9" fmla="*/ 1 h 287"/>
                  <a:gd name="T10" fmla="*/ 0 w 460"/>
                  <a:gd name="T11" fmla="*/ 1 h 287"/>
                  <a:gd name="T12" fmla="*/ 0 w 460"/>
                  <a:gd name="T13" fmla="*/ 1 h 287"/>
                  <a:gd name="T14" fmla="*/ 0 w 460"/>
                  <a:gd name="T15" fmla="*/ 1 h 287"/>
                  <a:gd name="T16" fmla="*/ 0 w 460"/>
                  <a:gd name="T17" fmla="*/ 1 h 287"/>
                  <a:gd name="T18" fmla="*/ 0 w 460"/>
                  <a:gd name="T19" fmla="*/ 1 h 287"/>
                  <a:gd name="T20" fmla="*/ 0 w 460"/>
                  <a:gd name="T21" fmla="*/ 1 h 287"/>
                  <a:gd name="T22" fmla="*/ 0 w 460"/>
                  <a:gd name="T23" fmla="*/ 1 h 287"/>
                  <a:gd name="T24" fmla="*/ 0 w 460"/>
                  <a:gd name="T25" fmla="*/ 1 h 287"/>
                  <a:gd name="T26" fmla="*/ 0 w 460"/>
                  <a:gd name="T27" fmla="*/ 1 h 287"/>
                  <a:gd name="T28" fmla="*/ 0 w 460"/>
                  <a:gd name="T29" fmla="*/ 1 h 287"/>
                  <a:gd name="T30" fmla="*/ 0 w 460"/>
                  <a:gd name="T31" fmla="*/ 1 h 287"/>
                  <a:gd name="T32" fmla="*/ 0 w 460"/>
                  <a:gd name="T33" fmla="*/ 1 h 287"/>
                  <a:gd name="T34" fmla="*/ 0 w 460"/>
                  <a:gd name="T35" fmla="*/ 1 h 287"/>
                  <a:gd name="T36" fmla="*/ 0 w 460"/>
                  <a:gd name="T37" fmla="*/ 1 h 287"/>
                  <a:gd name="T38" fmla="*/ 0 w 460"/>
                  <a:gd name="T39" fmla="*/ 1 h 287"/>
                  <a:gd name="T40" fmla="*/ 0 w 460"/>
                  <a:gd name="T41" fmla="*/ 1 h 287"/>
                  <a:gd name="T42" fmla="*/ 0 w 460"/>
                  <a:gd name="T43" fmla="*/ 1 h 287"/>
                  <a:gd name="T44" fmla="*/ 0 w 460"/>
                  <a:gd name="T45" fmla="*/ 1 h 287"/>
                  <a:gd name="T46" fmla="*/ 0 w 460"/>
                  <a:gd name="T47" fmla="*/ 1 h 287"/>
                  <a:gd name="T48" fmla="*/ 0 w 460"/>
                  <a:gd name="T49" fmla="*/ 1 h 287"/>
                  <a:gd name="T50" fmla="*/ 0 w 460"/>
                  <a:gd name="T51" fmla="*/ 1 h 287"/>
                  <a:gd name="T52" fmla="*/ 0 w 460"/>
                  <a:gd name="T53" fmla="*/ 1 h 287"/>
                  <a:gd name="T54" fmla="*/ 0 w 460"/>
                  <a:gd name="T55" fmla="*/ 1 h 287"/>
                  <a:gd name="T56" fmla="*/ 0 w 460"/>
                  <a:gd name="T57" fmla="*/ 1 h 287"/>
                  <a:gd name="T58" fmla="*/ 0 w 460"/>
                  <a:gd name="T59" fmla="*/ 1 h 287"/>
                  <a:gd name="T60" fmla="*/ 0 w 460"/>
                  <a:gd name="T61" fmla="*/ 1 h 287"/>
                  <a:gd name="T62" fmla="*/ 0 w 460"/>
                  <a:gd name="T63" fmla="*/ 1 h 287"/>
                  <a:gd name="T64" fmla="*/ 0 w 460"/>
                  <a:gd name="T65" fmla="*/ 1 h 287"/>
                  <a:gd name="T66" fmla="*/ 0 w 460"/>
                  <a:gd name="T67" fmla="*/ 1 h 287"/>
                  <a:gd name="T68" fmla="*/ 0 w 460"/>
                  <a:gd name="T69" fmla="*/ 1 h 287"/>
                  <a:gd name="T70" fmla="*/ 0 w 460"/>
                  <a:gd name="T71" fmla="*/ 1 h 287"/>
                  <a:gd name="T72" fmla="*/ 0 w 460"/>
                  <a:gd name="T73" fmla="*/ 1 h 287"/>
                  <a:gd name="T74" fmla="*/ 0 w 460"/>
                  <a:gd name="T75" fmla="*/ 0 h 287"/>
                  <a:gd name="T76" fmla="*/ 0 w 460"/>
                  <a:gd name="T77" fmla="*/ 0 h 287"/>
                  <a:gd name="T78" fmla="*/ 0 w 460"/>
                  <a:gd name="T79" fmla="*/ 1 h 287"/>
                  <a:gd name="T80" fmla="*/ 0 w 460"/>
                  <a:gd name="T81" fmla="*/ 1 h 287"/>
                  <a:gd name="T82" fmla="*/ 0 w 460"/>
                  <a:gd name="T83" fmla="*/ 1 h 287"/>
                  <a:gd name="T84" fmla="*/ 0 w 460"/>
                  <a:gd name="T85" fmla="*/ 1 h 287"/>
                  <a:gd name="T86" fmla="*/ 0 w 460"/>
                  <a:gd name="T87" fmla="*/ 1 h 287"/>
                  <a:gd name="T88" fmla="*/ 0 w 460"/>
                  <a:gd name="T89" fmla="*/ 1 h 287"/>
                  <a:gd name="T90" fmla="*/ 0 w 460"/>
                  <a:gd name="T91" fmla="*/ 0 h 287"/>
                  <a:gd name="T92" fmla="*/ 0 w 460"/>
                  <a:gd name="T93" fmla="*/ 1 h 287"/>
                  <a:gd name="T94" fmla="*/ 0 w 460"/>
                  <a:gd name="T95" fmla="*/ 1 h 287"/>
                  <a:gd name="T96" fmla="*/ 0 w 460"/>
                  <a:gd name="T97" fmla="*/ 1 h 287"/>
                  <a:gd name="T98" fmla="*/ 0 w 460"/>
                  <a:gd name="T99" fmla="*/ 1 h 287"/>
                  <a:gd name="T100" fmla="*/ 0 w 460"/>
                  <a:gd name="T101" fmla="*/ 1 h 287"/>
                  <a:gd name="T102" fmla="*/ 0 w 460"/>
                  <a:gd name="T103" fmla="*/ 1 h 287"/>
                  <a:gd name="T104" fmla="*/ 0 w 460"/>
                  <a:gd name="T105" fmla="*/ 1 h 287"/>
                  <a:gd name="T106" fmla="*/ 0 w 460"/>
                  <a:gd name="T107" fmla="*/ 1 h 287"/>
                  <a:gd name="T108" fmla="*/ 0 w 460"/>
                  <a:gd name="T109" fmla="*/ 1 h 2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0" h="287">
                    <a:moveTo>
                      <a:pt x="436" y="223"/>
                    </a:moveTo>
                    <a:lnTo>
                      <a:pt x="425" y="252"/>
                    </a:lnTo>
                    <a:lnTo>
                      <a:pt x="396" y="268"/>
                    </a:lnTo>
                    <a:lnTo>
                      <a:pt x="386" y="287"/>
                    </a:lnTo>
                    <a:lnTo>
                      <a:pt x="367" y="283"/>
                    </a:lnTo>
                    <a:lnTo>
                      <a:pt x="338" y="274"/>
                    </a:lnTo>
                    <a:lnTo>
                      <a:pt x="324" y="235"/>
                    </a:lnTo>
                    <a:lnTo>
                      <a:pt x="297" y="231"/>
                    </a:lnTo>
                    <a:lnTo>
                      <a:pt x="270" y="214"/>
                    </a:lnTo>
                    <a:lnTo>
                      <a:pt x="243" y="196"/>
                    </a:lnTo>
                    <a:lnTo>
                      <a:pt x="190" y="177"/>
                    </a:lnTo>
                    <a:lnTo>
                      <a:pt x="161" y="181"/>
                    </a:lnTo>
                    <a:lnTo>
                      <a:pt x="124" y="185"/>
                    </a:lnTo>
                    <a:lnTo>
                      <a:pt x="101" y="208"/>
                    </a:lnTo>
                    <a:lnTo>
                      <a:pt x="91" y="208"/>
                    </a:lnTo>
                    <a:lnTo>
                      <a:pt x="82" y="177"/>
                    </a:lnTo>
                    <a:lnTo>
                      <a:pt x="74" y="144"/>
                    </a:lnTo>
                    <a:lnTo>
                      <a:pt x="55" y="132"/>
                    </a:lnTo>
                    <a:lnTo>
                      <a:pt x="53" y="134"/>
                    </a:lnTo>
                    <a:lnTo>
                      <a:pt x="58" y="124"/>
                    </a:lnTo>
                    <a:lnTo>
                      <a:pt x="64" y="122"/>
                    </a:lnTo>
                    <a:lnTo>
                      <a:pt x="55" y="107"/>
                    </a:lnTo>
                    <a:lnTo>
                      <a:pt x="41" y="111"/>
                    </a:lnTo>
                    <a:lnTo>
                      <a:pt x="41" y="113"/>
                    </a:lnTo>
                    <a:lnTo>
                      <a:pt x="31" y="74"/>
                    </a:lnTo>
                    <a:lnTo>
                      <a:pt x="35" y="72"/>
                    </a:lnTo>
                    <a:lnTo>
                      <a:pt x="53" y="74"/>
                    </a:lnTo>
                    <a:lnTo>
                      <a:pt x="68" y="84"/>
                    </a:lnTo>
                    <a:lnTo>
                      <a:pt x="78" y="80"/>
                    </a:lnTo>
                    <a:lnTo>
                      <a:pt x="80" y="76"/>
                    </a:lnTo>
                    <a:lnTo>
                      <a:pt x="84" y="64"/>
                    </a:lnTo>
                    <a:lnTo>
                      <a:pt x="53" y="33"/>
                    </a:lnTo>
                    <a:lnTo>
                      <a:pt x="27" y="31"/>
                    </a:lnTo>
                    <a:lnTo>
                      <a:pt x="27" y="60"/>
                    </a:lnTo>
                    <a:lnTo>
                      <a:pt x="27" y="64"/>
                    </a:lnTo>
                    <a:lnTo>
                      <a:pt x="8" y="26"/>
                    </a:lnTo>
                    <a:lnTo>
                      <a:pt x="8" y="8"/>
                    </a:lnTo>
                    <a:lnTo>
                      <a:pt x="0" y="0"/>
                    </a:lnTo>
                    <a:lnTo>
                      <a:pt x="55" y="0"/>
                    </a:lnTo>
                    <a:lnTo>
                      <a:pt x="51" y="27"/>
                    </a:lnTo>
                    <a:lnTo>
                      <a:pt x="86" y="37"/>
                    </a:lnTo>
                    <a:lnTo>
                      <a:pt x="122" y="49"/>
                    </a:lnTo>
                    <a:lnTo>
                      <a:pt x="165" y="59"/>
                    </a:lnTo>
                    <a:lnTo>
                      <a:pt x="159" y="37"/>
                    </a:lnTo>
                    <a:lnTo>
                      <a:pt x="175" y="29"/>
                    </a:lnTo>
                    <a:lnTo>
                      <a:pt x="200" y="0"/>
                    </a:lnTo>
                    <a:lnTo>
                      <a:pt x="239" y="29"/>
                    </a:lnTo>
                    <a:lnTo>
                      <a:pt x="264" y="68"/>
                    </a:lnTo>
                    <a:lnTo>
                      <a:pt x="307" y="84"/>
                    </a:lnTo>
                    <a:lnTo>
                      <a:pt x="332" y="97"/>
                    </a:lnTo>
                    <a:lnTo>
                      <a:pt x="386" y="130"/>
                    </a:lnTo>
                    <a:lnTo>
                      <a:pt x="438" y="165"/>
                    </a:lnTo>
                    <a:lnTo>
                      <a:pt x="460" y="202"/>
                    </a:lnTo>
                    <a:lnTo>
                      <a:pt x="448" y="212"/>
                    </a:lnTo>
                    <a:lnTo>
                      <a:pt x="436" y="22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70" name="Freeform 488"/>
              <p:cNvSpPr>
                <a:spLocks/>
              </p:cNvSpPr>
              <p:nvPr/>
            </p:nvSpPr>
            <p:spPr bwMode="auto">
              <a:xfrm>
                <a:off x="3578" y="1704"/>
                <a:ext cx="200" cy="174"/>
              </a:xfrm>
              <a:custGeom>
                <a:avLst/>
                <a:gdLst>
                  <a:gd name="T0" fmla="*/ 0 w 422"/>
                  <a:gd name="T1" fmla="*/ 1 h 343"/>
                  <a:gd name="T2" fmla="*/ 0 w 422"/>
                  <a:gd name="T3" fmla="*/ 1 h 343"/>
                  <a:gd name="T4" fmla="*/ 0 w 422"/>
                  <a:gd name="T5" fmla="*/ 1 h 343"/>
                  <a:gd name="T6" fmla="*/ 0 w 422"/>
                  <a:gd name="T7" fmla="*/ 1 h 343"/>
                  <a:gd name="T8" fmla="*/ 0 w 422"/>
                  <a:gd name="T9" fmla="*/ 1 h 343"/>
                  <a:gd name="T10" fmla="*/ 0 w 422"/>
                  <a:gd name="T11" fmla="*/ 1 h 343"/>
                  <a:gd name="T12" fmla="*/ 0 w 422"/>
                  <a:gd name="T13" fmla="*/ 1 h 343"/>
                  <a:gd name="T14" fmla="*/ 0 w 422"/>
                  <a:gd name="T15" fmla="*/ 1 h 343"/>
                  <a:gd name="T16" fmla="*/ 0 w 422"/>
                  <a:gd name="T17" fmla="*/ 1 h 343"/>
                  <a:gd name="T18" fmla="*/ 0 w 422"/>
                  <a:gd name="T19" fmla="*/ 1 h 343"/>
                  <a:gd name="T20" fmla="*/ 0 w 422"/>
                  <a:gd name="T21" fmla="*/ 1 h 343"/>
                  <a:gd name="T22" fmla="*/ 0 w 422"/>
                  <a:gd name="T23" fmla="*/ 1 h 343"/>
                  <a:gd name="T24" fmla="*/ 0 w 422"/>
                  <a:gd name="T25" fmla="*/ 1 h 343"/>
                  <a:gd name="T26" fmla="*/ 0 w 422"/>
                  <a:gd name="T27" fmla="*/ 1 h 343"/>
                  <a:gd name="T28" fmla="*/ 0 w 422"/>
                  <a:gd name="T29" fmla="*/ 1 h 343"/>
                  <a:gd name="T30" fmla="*/ 0 w 422"/>
                  <a:gd name="T31" fmla="*/ 1 h 343"/>
                  <a:gd name="T32" fmla="*/ 0 w 422"/>
                  <a:gd name="T33" fmla="*/ 1 h 343"/>
                  <a:gd name="T34" fmla="*/ 0 w 422"/>
                  <a:gd name="T35" fmla="*/ 1 h 343"/>
                  <a:gd name="T36" fmla="*/ 0 w 422"/>
                  <a:gd name="T37" fmla="*/ 1 h 343"/>
                  <a:gd name="T38" fmla="*/ 0 w 422"/>
                  <a:gd name="T39" fmla="*/ 1 h 343"/>
                  <a:gd name="T40" fmla="*/ 0 w 422"/>
                  <a:gd name="T41" fmla="*/ 1 h 343"/>
                  <a:gd name="T42" fmla="*/ 0 w 422"/>
                  <a:gd name="T43" fmla="*/ 1 h 343"/>
                  <a:gd name="T44" fmla="*/ 0 w 422"/>
                  <a:gd name="T45" fmla="*/ 1 h 343"/>
                  <a:gd name="T46" fmla="*/ 0 w 422"/>
                  <a:gd name="T47" fmla="*/ 1 h 343"/>
                  <a:gd name="T48" fmla="*/ 0 w 422"/>
                  <a:gd name="T49" fmla="*/ 1 h 343"/>
                  <a:gd name="T50" fmla="*/ 0 w 422"/>
                  <a:gd name="T51" fmla="*/ 1 h 343"/>
                  <a:gd name="T52" fmla="*/ 0 w 422"/>
                  <a:gd name="T53" fmla="*/ 1 h 343"/>
                  <a:gd name="T54" fmla="*/ 0 w 422"/>
                  <a:gd name="T55" fmla="*/ 1 h 343"/>
                  <a:gd name="T56" fmla="*/ 0 w 422"/>
                  <a:gd name="T57" fmla="*/ 1 h 343"/>
                  <a:gd name="T58" fmla="*/ 0 w 422"/>
                  <a:gd name="T59" fmla="*/ 1 h 343"/>
                  <a:gd name="T60" fmla="*/ 0 w 422"/>
                  <a:gd name="T61" fmla="*/ 1 h 343"/>
                  <a:gd name="T62" fmla="*/ 0 w 422"/>
                  <a:gd name="T63" fmla="*/ 1 h 343"/>
                  <a:gd name="T64" fmla="*/ 0 w 422"/>
                  <a:gd name="T65" fmla="*/ 1 h 343"/>
                  <a:gd name="T66" fmla="*/ 0 w 422"/>
                  <a:gd name="T67" fmla="*/ 1 h 343"/>
                  <a:gd name="T68" fmla="*/ 0 w 422"/>
                  <a:gd name="T69" fmla="*/ 1 h 343"/>
                  <a:gd name="T70" fmla="*/ 0 w 422"/>
                  <a:gd name="T71" fmla="*/ 1 h 343"/>
                  <a:gd name="T72" fmla="*/ 0 w 422"/>
                  <a:gd name="T73" fmla="*/ 1 h 343"/>
                  <a:gd name="T74" fmla="*/ 0 w 422"/>
                  <a:gd name="T75" fmla="*/ 1 h 343"/>
                  <a:gd name="T76" fmla="*/ 0 w 422"/>
                  <a:gd name="T77" fmla="*/ 0 h 343"/>
                  <a:gd name="T78" fmla="*/ 0 w 422"/>
                  <a:gd name="T79" fmla="*/ 1 h 343"/>
                  <a:gd name="T80" fmla="*/ 0 w 422"/>
                  <a:gd name="T81" fmla="*/ 1 h 343"/>
                  <a:gd name="T82" fmla="*/ 0 w 422"/>
                  <a:gd name="T83" fmla="*/ 1 h 343"/>
                  <a:gd name="T84" fmla="*/ 0 w 422"/>
                  <a:gd name="T85" fmla="*/ 1 h 343"/>
                  <a:gd name="T86" fmla="*/ 0 w 422"/>
                  <a:gd name="T87" fmla="*/ 1 h 343"/>
                  <a:gd name="T88" fmla="*/ 0 w 422"/>
                  <a:gd name="T89" fmla="*/ 1 h 343"/>
                  <a:gd name="T90" fmla="*/ 0 w 422"/>
                  <a:gd name="T91" fmla="*/ 1 h 343"/>
                  <a:gd name="T92" fmla="*/ 0 w 422"/>
                  <a:gd name="T93" fmla="*/ 1 h 343"/>
                  <a:gd name="T94" fmla="*/ 0 w 422"/>
                  <a:gd name="T95" fmla="*/ 1 h 343"/>
                  <a:gd name="T96" fmla="*/ 0 w 422"/>
                  <a:gd name="T97" fmla="*/ 1 h 343"/>
                  <a:gd name="T98" fmla="*/ 0 w 422"/>
                  <a:gd name="T99" fmla="*/ 1 h 343"/>
                  <a:gd name="T100" fmla="*/ 0 w 422"/>
                  <a:gd name="T101" fmla="*/ 1 h 343"/>
                  <a:gd name="T102" fmla="*/ 0 w 422"/>
                  <a:gd name="T103" fmla="*/ 1 h 343"/>
                  <a:gd name="T104" fmla="*/ 0 w 422"/>
                  <a:gd name="T105" fmla="*/ 1 h 343"/>
                  <a:gd name="T106" fmla="*/ 0 w 422"/>
                  <a:gd name="T107" fmla="*/ 1 h 343"/>
                  <a:gd name="T108" fmla="*/ 0 w 422"/>
                  <a:gd name="T109" fmla="*/ 1 h 343"/>
                  <a:gd name="T110" fmla="*/ 0 w 422"/>
                  <a:gd name="T111" fmla="*/ 1 h 3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2" h="343">
                    <a:moveTo>
                      <a:pt x="4" y="149"/>
                    </a:moveTo>
                    <a:lnTo>
                      <a:pt x="0" y="155"/>
                    </a:lnTo>
                    <a:lnTo>
                      <a:pt x="0" y="175"/>
                    </a:lnTo>
                    <a:lnTo>
                      <a:pt x="13" y="184"/>
                    </a:lnTo>
                    <a:lnTo>
                      <a:pt x="10" y="192"/>
                    </a:lnTo>
                    <a:lnTo>
                      <a:pt x="17" y="225"/>
                    </a:lnTo>
                    <a:lnTo>
                      <a:pt x="23" y="256"/>
                    </a:lnTo>
                    <a:lnTo>
                      <a:pt x="54" y="268"/>
                    </a:lnTo>
                    <a:lnTo>
                      <a:pt x="62" y="281"/>
                    </a:lnTo>
                    <a:lnTo>
                      <a:pt x="39" y="326"/>
                    </a:lnTo>
                    <a:lnTo>
                      <a:pt x="66" y="334"/>
                    </a:lnTo>
                    <a:lnTo>
                      <a:pt x="93" y="343"/>
                    </a:lnTo>
                    <a:lnTo>
                      <a:pt x="141" y="341"/>
                    </a:lnTo>
                    <a:lnTo>
                      <a:pt x="176" y="334"/>
                    </a:lnTo>
                    <a:lnTo>
                      <a:pt x="211" y="326"/>
                    </a:lnTo>
                    <a:lnTo>
                      <a:pt x="211" y="308"/>
                    </a:lnTo>
                    <a:lnTo>
                      <a:pt x="217" y="279"/>
                    </a:lnTo>
                    <a:lnTo>
                      <a:pt x="248" y="266"/>
                    </a:lnTo>
                    <a:lnTo>
                      <a:pt x="256" y="256"/>
                    </a:lnTo>
                    <a:lnTo>
                      <a:pt x="287" y="258"/>
                    </a:lnTo>
                    <a:lnTo>
                      <a:pt x="291" y="215"/>
                    </a:lnTo>
                    <a:lnTo>
                      <a:pt x="316" y="194"/>
                    </a:lnTo>
                    <a:lnTo>
                      <a:pt x="296" y="173"/>
                    </a:lnTo>
                    <a:lnTo>
                      <a:pt x="325" y="171"/>
                    </a:lnTo>
                    <a:lnTo>
                      <a:pt x="331" y="153"/>
                    </a:lnTo>
                    <a:lnTo>
                      <a:pt x="339" y="126"/>
                    </a:lnTo>
                    <a:lnTo>
                      <a:pt x="322" y="93"/>
                    </a:lnTo>
                    <a:lnTo>
                      <a:pt x="339" y="70"/>
                    </a:lnTo>
                    <a:lnTo>
                      <a:pt x="376" y="62"/>
                    </a:lnTo>
                    <a:lnTo>
                      <a:pt x="415" y="52"/>
                    </a:lnTo>
                    <a:lnTo>
                      <a:pt x="413" y="45"/>
                    </a:lnTo>
                    <a:lnTo>
                      <a:pt x="422" y="45"/>
                    </a:lnTo>
                    <a:lnTo>
                      <a:pt x="395" y="43"/>
                    </a:lnTo>
                    <a:lnTo>
                      <a:pt x="386" y="41"/>
                    </a:lnTo>
                    <a:lnTo>
                      <a:pt x="362" y="43"/>
                    </a:lnTo>
                    <a:lnTo>
                      <a:pt x="322" y="62"/>
                    </a:lnTo>
                    <a:lnTo>
                      <a:pt x="310" y="18"/>
                    </a:lnTo>
                    <a:lnTo>
                      <a:pt x="300" y="18"/>
                    </a:lnTo>
                    <a:lnTo>
                      <a:pt x="293" y="0"/>
                    </a:lnTo>
                    <a:lnTo>
                      <a:pt x="277" y="6"/>
                    </a:lnTo>
                    <a:lnTo>
                      <a:pt x="273" y="29"/>
                    </a:lnTo>
                    <a:lnTo>
                      <a:pt x="248" y="41"/>
                    </a:lnTo>
                    <a:lnTo>
                      <a:pt x="242" y="49"/>
                    </a:lnTo>
                    <a:lnTo>
                      <a:pt x="221" y="49"/>
                    </a:lnTo>
                    <a:lnTo>
                      <a:pt x="203" y="52"/>
                    </a:lnTo>
                    <a:lnTo>
                      <a:pt x="194" y="45"/>
                    </a:lnTo>
                    <a:lnTo>
                      <a:pt x="163" y="39"/>
                    </a:lnTo>
                    <a:lnTo>
                      <a:pt x="132" y="35"/>
                    </a:lnTo>
                    <a:lnTo>
                      <a:pt x="120" y="45"/>
                    </a:lnTo>
                    <a:lnTo>
                      <a:pt x="108" y="56"/>
                    </a:lnTo>
                    <a:lnTo>
                      <a:pt x="97" y="85"/>
                    </a:lnTo>
                    <a:lnTo>
                      <a:pt x="68" y="101"/>
                    </a:lnTo>
                    <a:lnTo>
                      <a:pt x="58" y="120"/>
                    </a:lnTo>
                    <a:lnTo>
                      <a:pt x="39" y="116"/>
                    </a:lnTo>
                    <a:lnTo>
                      <a:pt x="10" y="107"/>
                    </a:lnTo>
                    <a:lnTo>
                      <a:pt x="4" y="14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71" name="Freeform 489"/>
              <p:cNvSpPr>
                <a:spLocks/>
              </p:cNvSpPr>
              <p:nvPr/>
            </p:nvSpPr>
            <p:spPr bwMode="auto">
              <a:xfrm>
                <a:off x="3153" y="1756"/>
                <a:ext cx="32" cy="20"/>
              </a:xfrm>
              <a:custGeom>
                <a:avLst/>
                <a:gdLst>
                  <a:gd name="T0" fmla="*/ 0 w 66"/>
                  <a:gd name="T1" fmla="*/ 0 h 39"/>
                  <a:gd name="T2" fmla="*/ 0 w 66"/>
                  <a:gd name="T3" fmla="*/ 1 h 39"/>
                  <a:gd name="T4" fmla="*/ 0 w 66"/>
                  <a:gd name="T5" fmla="*/ 1 h 39"/>
                  <a:gd name="T6" fmla="*/ 0 w 66"/>
                  <a:gd name="T7" fmla="*/ 1 h 39"/>
                  <a:gd name="T8" fmla="*/ 0 w 66"/>
                  <a:gd name="T9" fmla="*/ 1 h 39"/>
                  <a:gd name="T10" fmla="*/ 0 w 66"/>
                  <a:gd name="T11" fmla="*/ 1 h 39"/>
                  <a:gd name="T12" fmla="*/ 0 w 66"/>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39">
                    <a:moveTo>
                      <a:pt x="66" y="0"/>
                    </a:moveTo>
                    <a:lnTo>
                      <a:pt x="24" y="11"/>
                    </a:lnTo>
                    <a:lnTo>
                      <a:pt x="0" y="23"/>
                    </a:lnTo>
                    <a:lnTo>
                      <a:pt x="12" y="39"/>
                    </a:lnTo>
                    <a:lnTo>
                      <a:pt x="47" y="27"/>
                    </a:lnTo>
                    <a:lnTo>
                      <a:pt x="47" y="19"/>
                    </a:lnTo>
                    <a:lnTo>
                      <a:pt x="6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72" name="Line 490"/>
              <p:cNvSpPr>
                <a:spLocks noChangeShapeType="1"/>
              </p:cNvSpPr>
              <p:nvPr/>
            </p:nvSpPr>
            <p:spPr bwMode="auto">
              <a:xfrm>
                <a:off x="3766" y="1732"/>
                <a:ext cx="5" cy="3"/>
              </a:xfrm>
              <a:prstGeom prst="line">
                <a:avLst/>
              </a:prstGeom>
              <a:grpFill/>
              <a:ln w="3175">
                <a:solidFill>
                  <a:schemeClr val="accent3">
                    <a:lumMod val="85000"/>
                  </a:schemeClr>
                </a:solidFill>
                <a:round/>
                <a:headEnd/>
                <a:tailEnd/>
              </a:ln>
            </p:spPr>
            <p:txBody>
              <a:bodyPr/>
              <a:lstStyle/>
              <a:p>
                <a:pPr>
                  <a:defRPr/>
                </a:pPr>
                <a:endParaRPr lang="es-ES"/>
              </a:p>
            </p:txBody>
          </p:sp>
          <p:sp>
            <p:nvSpPr>
              <p:cNvPr id="6873" name="Line 491"/>
              <p:cNvSpPr>
                <a:spLocks noChangeShapeType="1"/>
              </p:cNvSpPr>
              <p:nvPr/>
            </p:nvSpPr>
            <p:spPr bwMode="auto">
              <a:xfrm>
                <a:off x="3770" y="1734"/>
                <a:ext cx="1" cy="3"/>
              </a:xfrm>
              <a:prstGeom prst="line">
                <a:avLst/>
              </a:prstGeom>
              <a:grpFill/>
              <a:ln w="3175">
                <a:solidFill>
                  <a:schemeClr val="accent3">
                    <a:lumMod val="85000"/>
                  </a:schemeClr>
                </a:solidFill>
                <a:round/>
                <a:headEnd/>
                <a:tailEnd/>
              </a:ln>
            </p:spPr>
            <p:txBody>
              <a:bodyPr/>
              <a:lstStyle/>
              <a:p>
                <a:pPr>
                  <a:defRPr/>
                </a:pPr>
                <a:endParaRPr lang="es-ES"/>
              </a:p>
            </p:txBody>
          </p:sp>
          <p:sp>
            <p:nvSpPr>
              <p:cNvPr id="6874" name="Line 492"/>
              <p:cNvSpPr>
                <a:spLocks noChangeShapeType="1"/>
              </p:cNvSpPr>
              <p:nvPr/>
            </p:nvSpPr>
            <p:spPr bwMode="auto">
              <a:xfrm flipH="1">
                <a:off x="3766" y="1737"/>
                <a:ext cx="4" cy="2"/>
              </a:xfrm>
              <a:prstGeom prst="line">
                <a:avLst/>
              </a:prstGeom>
              <a:grpFill/>
              <a:ln w="3175">
                <a:solidFill>
                  <a:schemeClr val="accent3">
                    <a:lumMod val="85000"/>
                  </a:schemeClr>
                </a:solidFill>
                <a:round/>
                <a:headEnd/>
                <a:tailEnd/>
              </a:ln>
            </p:spPr>
            <p:txBody>
              <a:bodyPr/>
              <a:lstStyle/>
              <a:p>
                <a:pPr>
                  <a:defRPr/>
                </a:pPr>
                <a:endParaRPr lang="es-ES"/>
              </a:p>
            </p:txBody>
          </p:sp>
          <p:sp>
            <p:nvSpPr>
              <p:cNvPr id="6875" name="Line 493"/>
              <p:cNvSpPr>
                <a:spLocks noChangeShapeType="1"/>
              </p:cNvSpPr>
              <p:nvPr/>
            </p:nvSpPr>
            <p:spPr bwMode="auto">
              <a:xfrm flipH="1">
                <a:off x="3762" y="1737"/>
                <a:ext cx="4" cy="6"/>
              </a:xfrm>
              <a:prstGeom prst="line">
                <a:avLst/>
              </a:prstGeom>
              <a:grpFill/>
              <a:ln w="3175">
                <a:solidFill>
                  <a:schemeClr val="accent3">
                    <a:lumMod val="85000"/>
                  </a:schemeClr>
                </a:solidFill>
                <a:round/>
                <a:headEnd/>
                <a:tailEnd/>
              </a:ln>
            </p:spPr>
            <p:txBody>
              <a:bodyPr/>
              <a:lstStyle/>
              <a:p>
                <a:pPr>
                  <a:defRPr/>
                </a:pPr>
                <a:endParaRPr lang="es-ES"/>
              </a:p>
            </p:txBody>
          </p:sp>
          <p:sp>
            <p:nvSpPr>
              <p:cNvPr id="6876" name="Line 494"/>
              <p:cNvSpPr>
                <a:spLocks noChangeShapeType="1"/>
              </p:cNvSpPr>
              <p:nvPr/>
            </p:nvSpPr>
            <p:spPr bwMode="auto">
              <a:xfrm flipH="1">
                <a:off x="3758" y="1742"/>
                <a:ext cx="5" cy="4"/>
              </a:xfrm>
              <a:prstGeom prst="line">
                <a:avLst/>
              </a:prstGeom>
              <a:grpFill/>
              <a:ln w="3175">
                <a:solidFill>
                  <a:schemeClr val="accent3">
                    <a:lumMod val="85000"/>
                  </a:schemeClr>
                </a:solidFill>
                <a:round/>
                <a:headEnd/>
                <a:tailEnd/>
              </a:ln>
            </p:spPr>
            <p:txBody>
              <a:bodyPr/>
              <a:lstStyle/>
              <a:p>
                <a:pPr>
                  <a:defRPr/>
                </a:pPr>
                <a:endParaRPr lang="es-ES"/>
              </a:p>
            </p:txBody>
          </p:sp>
          <p:sp>
            <p:nvSpPr>
              <p:cNvPr id="6877" name="Line 495"/>
              <p:cNvSpPr>
                <a:spLocks noChangeShapeType="1"/>
              </p:cNvSpPr>
              <p:nvPr/>
            </p:nvSpPr>
            <p:spPr bwMode="auto">
              <a:xfrm flipH="1">
                <a:off x="3756" y="1744"/>
                <a:ext cx="3" cy="5"/>
              </a:xfrm>
              <a:prstGeom prst="line">
                <a:avLst/>
              </a:prstGeom>
              <a:grpFill/>
              <a:ln w="3175">
                <a:solidFill>
                  <a:schemeClr val="accent3">
                    <a:lumMod val="85000"/>
                  </a:schemeClr>
                </a:solidFill>
                <a:round/>
                <a:headEnd/>
                <a:tailEnd/>
              </a:ln>
            </p:spPr>
            <p:txBody>
              <a:bodyPr/>
              <a:lstStyle/>
              <a:p>
                <a:pPr>
                  <a:defRPr/>
                </a:pPr>
                <a:endParaRPr lang="es-ES"/>
              </a:p>
            </p:txBody>
          </p:sp>
          <p:sp>
            <p:nvSpPr>
              <p:cNvPr id="6878" name="Line 496"/>
              <p:cNvSpPr>
                <a:spLocks noChangeShapeType="1"/>
              </p:cNvSpPr>
              <p:nvPr/>
            </p:nvSpPr>
            <p:spPr bwMode="auto">
              <a:xfrm flipH="1">
                <a:off x="3756" y="1748"/>
                <a:ext cx="1" cy="7"/>
              </a:xfrm>
              <a:prstGeom prst="line">
                <a:avLst/>
              </a:prstGeom>
              <a:grpFill/>
              <a:ln w="3175">
                <a:solidFill>
                  <a:schemeClr val="accent3">
                    <a:lumMod val="85000"/>
                  </a:schemeClr>
                </a:solidFill>
                <a:round/>
                <a:headEnd/>
                <a:tailEnd/>
              </a:ln>
            </p:spPr>
            <p:txBody>
              <a:bodyPr/>
              <a:lstStyle/>
              <a:p>
                <a:pPr>
                  <a:defRPr/>
                </a:pPr>
                <a:endParaRPr lang="es-ES"/>
              </a:p>
            </p:txBody>
          </p:sp>
          <p:sp>
            <p:nvSpPr>
              <p:cNvPr id="6879" name="Line 497"/>
              <p:cNvSpPr>
                <a:spLocks noChangeShapeType="1"/>
              </p:cNvSpPr>
              <p:nvPr/>
            </p:nvSpPr>
            <p:spPr bwMode="auto">
              <a:xfrm>
                <a:off x="3756" y="1755"/>
                <a:ext cx="1" cy="6"/>
              </a:xfrm>
              <a:prstGeom prst="line">
                <a:avLst/>
              </a:prstGeom>
              <a:grpFill/>
              <a:ln w="3175">
                <a:solidFill>
                  <a:schemeClr val="accent3">
                    <a:lumMod val="85000"/>
                  </a:schemeClr>
                </a:solidFill>
                <a:round/>
                <a:headEnd/>
                <a:tailEnd/>
              </a:ln>
            </p:spPr>
            <p:txBody>
              <a:bodyPr/>
              <a:lstStyle/>
              <a:p>
                <a:pPr>
                  <a:defRPr/>
                </a:pPr>
                <a:endParaRPr lang="es-ES"/>
              </a:p>
            </p:txBody>
          </p:sp>
          <p:sp>
            <p:nvSpPr>
              <p:cNvPr id="6880" name="Line 498"/>
              <p:cNvSpPr>
                <a:spLocks noChangeShapeType="1"/>
              </p:cNvSpPr>
              <p:nvPr/>
            </p:nvSpPr>
            <p:spPr bwMode="auto">
              <a:xfrm>
                <a:off x="3765" y="1777"/>
                <a:ext cx="1" cy="1"/>
              </a:xfrm>
              <a:prstGeom prst="line">
                <a:avLst/>
              </a:prstGeom>
              <a:grpFill/>
              <a:ln w="3175">
                <a:solidFill>
                  <a:schemeClr val="accent3">
                    <a:lumMod val="85000"/>
                  </a:schemeClr>
                </a:solidFill>
                <a:round/>
                <a:headEnd/>
                <a:tailEnd/>
              </a:ln>
            </p:spPr>
            <p:txBody>
              <a:bodyPr/>
              <a:lstStyle/>
              <a:p>
                <a:pPr>
                  <a:defRPr/>
                </a:pPr>
                <a:endParaRPr lang="es-ES"/>
              </a:p>
            </p:txBody>
          </p:sp>
          <p:sp>
            <p:nvSpPr>
              <p:cNvPr id="6881" name="Line 499"/>
              <p:cNvSpPr>
                <a:spLocks noChangeShapeType="1"/>
              </p:cNvSpPr>
              <p:nvPr/>
            </p:nvSpPr>
            <p:spPr bwMode="auto">
              <a:xfrm>
                <a:off x="3765" y="1776"/>
                <a:ext cx="1" cy="9"/>
              </a:xfrm>
              <a:prstGeom prst="line">
                <a:avLst/>
              </a:prstGeom>
              <a:grpFill/>
              <a:ln w="3175">
                <a:solidFill>
                  <a:schemeClr val="accent3">
                    <a:lumMod val="85000"/>
                  </a:schemeClr>
                </a:solidFill>
                <a:round/>
                <a:headEnd/>
                <a:tailEnd/>
              </a:ln>
            </p:spPr>
            <p:txBody>
              <a:bodyPr/>
              <a:lstStyle/>
              <a:p>
                <a:pPr>
                  <a:defRPr/>
                </a:pPr>
                <a:endParaRPr lang="es-ES"/>
              </a:p>
            </p:txBody>
          </p:sp>
          <p:sp>
            <p:nvSpPr>
              <p:cNvPr id="6882" name="Line 500"/>
              <p:cNvSpPr>
                <a:spLocks noChangeShapeType="1"/>
              </p:cNvSpPr>
              <p:nvPr/>
            </p:nvSpPr>
            <p:spPr bwMode="auto">
              <a:xfrm>
                <a:off x="3766" y="1784"/>
                <a:ext cx="6" cy="7"/>
              </a:xfrm>
              <a:prstGeom prst="line">
                <a:avLst/>
              </a:prstGeom>
              <a:grpFill/>
              <a:ln w="3175">
                <a:solidFill>
                  <a:schemeClr val="accent3">
                    <a:lumMod val="85000"/>
                  </a:schemeClr>
                </a:solidFill>
                <a:round/>
                <a:headEnd/>
                <a:tailEnd/>
              </a:ln>
            </p:spPr>
            <p:txBody>
              <a:bodyPr/>
              <a:lstStyle/>
              <a:p>
                <a:pPr>
                  <a:defRPr/>
                </a:pPr>
                <a:endParaRPr lang="es-ES"/>
              </a:p>
            </p:txBody>
          </p:sp>
          <p:sp>
            <p:nvSpPr>
              <p:cNvPr id="6883" name="Line 501"/>
              <p:cNvSpPr>
                <a:spLocks noChangeShapeType="1"/>
              </p:cNvSpPr>
              <p:nvPr/>
            </p:nvSpPr>
            <p:spPr bwMode="auto">
              <a:xfrm>
                <a:off x="3771" y="1790"/>
                <a:ext cx="8" cy="3"/>
              </a:xfrm>
              <a:prstGeom prst="line">
                <a:avLst/>
              </a:prstGeom>
              <a:grpFill/>
              <a:ln w="3175">
                <a:solidFill>
                  <a:schemeClr val="accent3">
                    <a:lumMod val="85000"/>
                  </a:schemeClr>
                </a:solidFill>
                <a:round/>
                <a:headEnd/>
                <a:tailEnd/>
              </a:ln>
            </p:spPr>
            <p:txBody>
              <a:bodyPr/>
              <a:lstStyle/>
              <a:p>
                <a:pPr>
                  <a:defRPr/>
                </a:pPr>
                <a:endParaRPr lang="es-ES"/>
              </a:p>
            </p:txBody>
          </p:sp>
          <p:sp>
            <p:nvSpPr>
              <p:cNvPr id="6884" name="Line 502"/>
              <p:cNvSpPr>
                <a:spLocks noChangeShapeType="1"/>
              </p:cNvSpPr>
              <p:nvPr/>
            </p:nvSpPr>
            <p:spPr bwMode="auto">
              <a:xfrm>
                <a:off x="3778" y="1793"/>
                <a:ext cx="1" cy="7"/>
              </a:xfrm>
              <a:prstGeom prst="line">
                <a:avLst/>
              </a:prstGeom>
              <a:grpFill/>
              <a:ln w="3175">
                <a:solidFill>
                  <a:schemeClr val="accent3">
                    <a:lumMod val="85000"/>
                  </a:schemeClr>
                </a:solidFill>
                <a:round/>
                <a:headEnd/>
                <a:tailEnd/>
              </a:ln>
            </p:spPr>
            <p:txBody>
              <a:bodyPr/>
              <a:lstStyle/>
              <a:p>
                <a:pPr>
                  <a:defRPr/>
                </a:pPr>
                <a:endParaRPr lang="es-ES"/>
              </a:p>
            </p:txBody>
          </p:sp>
          <p:sp>
            <p:nvSpPr>
              <p:cNvPr id="6885" name="Line 503"/>
              <p:cNvSpPr>
                <a:spLocks noChangeShapeType="1"/>
              </p:cNvSpPr>
              <p:nvPr/>
            </p:nvSpPr>
            <p:spPr bwMode="auto">
              <a:xfrm>
                <a:off x="3778" y="1799"/>
                <a:ext cx="1" cy="6"/>
              </a:xfrm>
              <a:prstGeom prst="line">
                <a:avLst/>
              </a:prstGeom>
              <a:grpFill/>
              <a:ln w="3175">
                <a:solidFill>
                  <a:schemeClr val="accent3">
                    <a:lumMod val="85000"/>
                  </a:schemeClr>
                </a:solidFill>
                <a:round/>
                <a:headEnd/>
                <a:tailEnd/>
              </a:ln>
            </p:spPr>
            <p:txBody>
              <a:bodyPr/>
              <a:lstStyle/>
              <a:p>
                <a:pPr>
                  <a:defRPr/>
                </a:pPr>
                <a:endParaRPr lang="es-ES"/>
              </a:p>
            </p:txBody>
          </p:sp>
          <p:sp>
            <p:nvSpPr>
              <p:cNvPr id="6886" name="Line 504"/>
              <p:cNvSpPr>
                <a:spLocks noChangeShapeType="1"/>
              </p:cNvSpPr>
              <p:nvPr/>
            </p:nvSpPr>
            <p:spPr bwMode="auto">
              <a:xfrm>
                <a:off x="3779" y="1804"/>
                <a:ext cx="2" cy="1"/>
              </a:xfrm>
              <a:prstGeom prst="line">
                <a:avLst/>
              </a:prstGeom>
              <a:grpFill/>
              <a:ln w="3175">
                <a:solidFill>
                  <a:schemeClr val="accent3">
                    <a:lumMod val="85000"/>
                  </a:schemeClr>
                </a:solidFill>
                <a:round/>
                <a:headEnd/>
                <a:tailEnd/>
              </a:ln>
            </p:spPr>
            <p:txBody>
              <a:bodyPr/>
              <a:lstStyle/>
              <a:p>
                <a:pPr>
                  <a:defRPr/>
                </a:pPr>
                <a:endParaRPr lang="es-ES"/>
              </a:p>
            </p:txBody>
          </p:sp>
          <p:sp>
            <p:nvSpPr>
              <p:cNvPr id="6887" name="Line 505"/>
              <p:cNvSpPr>
                <a:spLocks noChangeShapeType="1"/>
              </p:cNvSpPr>
              <p:nvPr/>
            </p:nvSpPr>
            <p:spPr bwMode="auto">
              <a:xfrm flipV="1">
                <a:off x="3856" y="1784"/>
                <a:ext cx="8" cy="5"/>
              </a:xfrm>
              <a:prstGeom prst="line">
                <a:avLst/>
              </a:prstGeom>
              <a:grpFill/>
              <a:ln w="3175">
                <a:solidFill>
                  <a:schemeClr val="accent3">
                    <a:lumMod val="85000"/>
                  </a:schemeClr>
                </a:solidFill>
                <a:round/>
                <a:headEnd/>
                <a:tailEnd/>
              </a:ln>
            </p:spPr>
            <p:txBody>
              <a:bodyPr/>
              <a:lstStyle/>
              <a:p>
                <a:pPr>
                  <a:defRPr/>
                </a:pPr>
                <a:endParaRPr lang="es-ES"/>
              </a:p>
            </p:txBody>
          </p:sp>
          <p:sp>
            <p:nvSpPr>
              <p:cNvPr id="6888" name="Line 506"/>
              <p:cNvSpPr>
                <a:spLocks noChangeShapeType="1"/>
              </p:cNvSpPr>
              <p:nvPr/>
            </p:nvSpPr>
            <p:spPr bwMode="auto">
              <a:xfrm flipV="1">
                <a:off x="3863" y="1775"/>
                <a:ext cx="2" cy="10"/>
              </a:xfrm>
              <a:prstGeom prst="line">
                <a:avLst/>
              </a:prstGeom>
              <a:grpFill/>
              <a:ln w="3175">
                <a:solidFill>
                  <a:schemeClr val="accent3">
                    <a:lumMod val="85000"/>
                  </a:schemeClr>
                </a:solidFill>
                <a:round/>
                <a:headEnd/>
                <a:tailEnd/>
              </a:ln>
            </p:spPr>
            <p:txBody>
              <a:bodyPr/>
              <a:lstStyle/>
              <a:p>
                <a:pPr>
                  <a:defRPr/>
                </a:pPr>
                <a:endParaRPr lang="es-ES"/>
              </a:p>
            </p:txBody>
          </p:sp>
          <p:sp>
            <p:nvSpPr>
              <p:cNvPr id="6889" name="Line 507"/>
              <p:cNvSpPr>
                <a:spLocks noChangeShapeType="1"/>
              </p:cNvSpPr>
              <p:nvPr/>
            </p:nvSpPr>
            <p:spPr bwMode="auto">
              <a:xfrm flipV="1">
                <a:off x="3865" y="1758"/>
                <a:ext cx="3" cy="18"/>
              </a:xfrm>
              <a:prstGeom prst="line">
                <a:avLst/>
              </a:prstGeom>
              <a:grpFill/>
              <a:ln w="3175">
                <a:solidFill>
                  <a:schemeClr val="accent3">
                    <a:lumMod val="85000"/>
                  </a:schemeClr>
                </a:solidFill>
                <a:round/>
                <a:headEnd/>
                <a:tailEnd/>
              </a:ln>
            </p:spPr>
            <p:txBody>
              <a:bodyPr/>
              <a:lstStyle/>
              <a:p>
                <a:pPr>
                  <a:defRPr/>
                </a:pPr>
                <a:endParaRPr lang="es-ES"/>
              </a:p>
            </p:txBody>
          </p:sp>
          <p:sp>
            <p:nvSpPr>
              <p:cNvPr id="6890" name="Line 508"/>
              <p:cNvSpPr>
                <a:spLocks noChangeShapeType="1"/>
              </p:cNvSpPr>
              <p:nvPr/>
            </p:nvSpPr>
            <p:spPr bwMode="auto">
              <a:xfrm flipH="1" flipV="1">
                <a:off x="3864" y="1757"/>
                <a:ext cx="4" cy="3"/>
              </a:xfrm>
              <a:prstGeom prst="line">
                <a:avLst/>
              </a:prstGeom>
              <a:grpFill/>
              <a:ln w="3175">
                <a:solidFill>
                  <a:schemeClr val="accent3">
                    <a:lumMod val="85000"/>
                  </a:schemeClr>
                </a:solidFill>
                <a:round/>
                <a:headEnd/>
                <a:tailEnd/>
              </a:ln>
            </p:spPr>
            <p:txBody>
              <a:bodyPr/>
              <a:lstStyle/>
              <a:p>
                <a:pPr>
                  <a:defRPr/>
                </a:pPr>
                <a:endParaRPr lang="es-ES"/>
              </a:p>
            </p:txBody>
          </p:sp>
          <p:sp>
            <p:nvSpPr>
              <p:cNvPr id="6891" name="Line 509"/>
              <p:cNvSpPr>
                <a:spLocks noChangeShapeType="1"/>
              </p:cNvSpPr>
              <p:nvPr/>
            </p:nvSpPr>
            <p:spPr bwMode="auto">
              <a:xfrm flipH="1" flipV="1">
                <a:off x="3841" y="1751"/>
                <a:ext cx="4" cy="2"/>
              </a:xfrm>
              <a:prstGeom prst="line">
                <a:avLst/>
              </a:prstGeom>
              <a:grpFill/>
              <a:ln w="3175">
                <a:solidFill>
                  <a:schemeClr val="accent3">
                    <a:lumMod val="85000"/>
                  </a:schemeClr>
                </a:solidFill>
                <a:round/>
                <a:headEnd/>
                <a:tailEnd/>
              </a:ln>
            </p:spPr>
            <p:txBody>
              <a:bodyPr/>
              <a:lstStyle/>
              <a:p>
                <a:pPr>
                  <a:defRPr/>
                </a:pPr>
                <a:endParaRPr lang="es-ES"/>
              </a:p>
            </p:txBody>
          </p:sp>
          <p:sp>
            <p:nvSpPr>
              <p:cNvPr id="6892" name="Line 510"/>
              <p:cNvSpPr>
                <a:spLocks noChangeShapeType="1"/>
              </p:cNvSpPr>
              <p:nvPr/>
            </p:nvSpPr>
            <p:spPr bwMode="auto">
              <a:xfrm flipH="1">
                <a:off x="3828" y="1751"/>
                <a:ext cx="14" cy="10"/>
              </a:xfrm>
              <a:prstGeom prst="line">
                <a:avLst/>
              </a:prstGeom>
              <a:grpFill/>
              <a:ln w="3175">
                <a:solidFill>
                  <a:schemeClr val="accent3">
                    <a:lumMod val="85000"/>
                  </a:schemeClr>
                </a:solidFill>
                <a:round/>
                <a:headEnd/>
                <a:tailEnd/>
              </a:ln>
            </p:spPr>
            <p:txBody>
              <a:bodyPr/>
              <a:lstStyle/>
              <a:p>
                <a:pPr>
                  <a:defRPr/>
                </a:pPr>
                <a:endParaRPr lang="es-ES"/>
              </a:p>
            </p:txBody>
          </p:sp>
          <p:sp>
            <p:nvSpPr>
              <p:cNvPr id="6893" name="Freeform 511"/>
              <p:cNvSpPr>
                <a:spLocks/>
              </p:cNvSpPr>
              <p:nvPr/>
            </p:nvSpPr>
            <p:spPr bwMode="auto">
              <a:xfrm>
                <a:off x="3198" y="1776"/>
                <a:ext cx="18" cy="29"/>
              </a:xfrm>
              <a:custGeom>
                <a:avLst/>
                <a:gdLst>
                  <a:gd name="T0" fmla="*/ 0 w 41"/>
                  <a:gd name="T1" fmla="*/ 1 h 58"/>
                  <a:gd name="T2" fmla="*/ 0 w 41"/>
                  <a:gd name="T3" fmla="*/ 1 h 58"/>
                  <a:gd name="T4" fmla="*/ 0 w 41"/>
                  <a:gd name="T5" fmla="*/ 1 h 58"/>
                  <a:gd name="T6" fmla="*/ 0 w 41"/>
                  <a:gd name="T7" fmla="*/ 1 h 58"/>
                  <a:gd name="T8" fmla="*/ 0 w 41"/>
                  <a:gd name="T9" fmla="*/ 0 h 58"/>
                  <a:gd name="T10" fmla="*/ 0 w 41"/>
                  <a:gd name="T11" fmla="*/ 1 h 58"/>
                  <a:gd name="T12" fmla="*/ 0 w 41"/>
                  <a:gd name="T13" fmla="*/ 1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8">
                    <a:moveTo>
                      <a:pt x="35" y="31"/>
                    </a:moveTo>
                    <a:lnTo>
                      <a:pt x="16" y="52"/>
                    </a:lnTo>
                    <a:lnTo>
                      <a:pt x="0" y="58"/>
                    </a:lnTo>
                    <a:lnTo>
                      <a:pt x="10" y="29"/>
                    </a:lnTo>
                    <a:lnTo>
                      <a:pt x="22" y="0"/>
                    </a:lnTo>
                    <a:lnTo>
                      <a:pt x="41" y="7"/>
                    </a:lnTo>
                    <a:lnTo>
                      <a:pt x="35" y="3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94" name="Freeform 512"/>
              <p:cNvSpPr>
                <a:spLocks/>
              </p:cNvSpPr>
              <p:nvPr/>
            </p:nvSpPr>
            <p:spPr bwMode="auto">
              <a:xfrm>
                <a:off x="3203" y="1727"/>
                <a:ext cx="93" cy="95"/>
              </a:xfrm>
              <a:custGeom>
                <a:avLst/>
                <a:gdLst>
                  <a:gd name="T0" fmla="*/ 0 w 196"/>
                  <a:gd name="T1" fmla="*/ 1 h 186"/>
                  <a:gd name="T2" fmla="*/ 0 w 196"/>
                  <a:gd name="T3" fmla="*/ 1 h 186"/>
                  <a:gd name="T4" fmla="*/ 0 w 196"/>
                  <a:gd name="T5" fmla="*/ 1 h 186"/>
                  <a:gd name="T6" fmla="*/ 0 w 196"/>
                  <a:gd name="T7" fmla="*/ 1 h 186"/>
                  <a:gd name="T8" fmla="*/ 0 w 196"/>
                  <a:gd name="T9" fmla="*/ 1 h 186"/>
                  <a:gd name="T10" fmla="*/ 0 w 196"/>
                  <a:gd name="T11" fmla="*/ 1 h 186"/>
                  <a:gd name="T12" fmla="*/ 0 w 196"/>
                  <a:gd name="T13" fmla="*/ 1 h 186"/>
                  <a:gd name="T14" fmla="*/ 0 w 196"/>
                  <a:gd name="T15" fmla="*/ 1 h 186"/>
                  <a:gd name="T16" fmla="*/ 0 w 196"/>
                  <a:gd name="T17" fmla="*/ 1 h 186"/>
                  <a:gd name="T18" fmla="*/ 0 w 196"/>
                  <a:gd name="T19" fmla="*/ 1 h 186"/>
                  <a:gd name="T20" fmla="*/ 0 w 196"/>
                  <a:gd name="T21" fmla="*/ 1 h 186"/>
                  <a:gd name="T22" fmla="*/ 0 w 196"/>
                  <a:gd name="T23" fmla="*/ 1 h 186"/>
                  <a:gd name="T24" fmla="*/ 0 w 196"/>
                  <a:gd name="T25" fmla="*/ 1 h 186"/>
                  <a:gd name="T26" fmla="*/ 0 w 196"/>
                  <a:gd name="T27" fmla="*/ 1 h 186"/>
                  <a:gd name="T28" fmla="*/ 0 w 196"/>
                  <a:gd name="T29" fmla="*/ 1 h 186"/>
                  <a:gd name="T30" fmla="*/ 0 w 196"/>
                  <a:gd name="T31" fmla="*/ 1 h 186"/>
                  <a:gd name="T32" fmla="*/ 0 w 196"/>
                  <a:gd name="T33" fmla="*/ 1 h 186"/>
                  <a:gd name="T34" fmla="*/ 0 w 196"/>
                  <a:gd name="T35" fmla="*/ 1 h 186"/>
                  <a:gd name="T36" fmla="*/ 0 w 196"/>
                  <a:gd name="T37" fmla="*/ 1 h 186"/>
                  <a:gd name="T38" fmla="*/ 0 w 196"/>
                  <a:gd name="T39" fmla="*/ 1 h 186"/>
                  <a:gd name="T40" fmla="*/ 0 w 196"/>
                  <a:gd name="T41" fmla="*/ 0 h 186"/>
                  <a:gd name="T42" fmla="*/ 0 w 196"/>
                  <a:gd name="T43" fmla="*/ 1 h 186"/>
                  <a:gd name="T44" fmla="*/ 0 w 196"/>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6" h="186">
                    <a:moveTo>
                      <a:pt x="124" y="13"/>
                    </a:moveTo>
                    <a:lnTo>
                      <a:pt x="76" y="13"/>
                    </a:lnTo>
                    <a:lnTo>
                      <a:pt x="29" y="17"/>
                    </a:lnTo>
                    <a:lnTo>
                      <a:pt x="17" y="21"/>
                    </a:lnTo>
                    <a:lnTo>
                      <a:pt x="16" y="36"/>
                    </a:lnTo>
                    <a:lnTo>
                      <a:pt x="2" y="50"/>
                    </a:lnTo>
                    <a:lnTo>
                      <a:pt x="0" y="48"/>
                    </a:lnTo>
                    <a:lnTo>
                      <a:pt x="8" y="97"/>
                    </a:lnTo>
                    <a:lnTo>
                      <a:pt x="27" y="104"/>
                    </a:lnTo>
                    <a:lnTo>
                      <a:pt x="21" y="128"/>
                    </a:lnTo>
                    <a:lnTo>
                      <a:pt x="2" y="149"/>
                    </a:lnTo>
                    <a:lnTo>
                      <a:pt x="4" y="168"/>
                    </a:lnTo>
                    <a:lnTo>
                      <a:pt x="45" y="186"/>
                    </a:lnTo>
                    <a:lnTo>
                      <a:pt x="74" y="164"/>
                    </a:lnTo>
                    <a:lnTo>
                      <a:pt x="103" y="145"/>
                    </a:lnTo>
                    <a:lnTo>
                      <a:pt x="136" y="126"/>
                    </a:lnTo>
                    <a:lnTo>
                      <a:pt x="169" y="104"/>
                    </a:lnTo>
                    <a:lnTo>
                      <a:pt x="167" y="67"/>
                    </a:lnTo>
                    <a:lnTo>
                      <a:pt x="167" y="33"/>
                    </a:lnTo>
                    <a:lnTo>
                      <a:pt x="196" y="3"/>
                    </a:lnTo>
                    <a:lnTo>
                      <a:pt x="186" y="0"/>
                    </a:lnTo>
                    <a:lnTo>
                      <a:pt x="155" y="7"/>
                    </a:lnTo>
                    <a:lnTo>
                      <a:pt x="124" y="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95" name="Freeform 513"/>
              <p:cNvSpPr>
                <a:spLocks/>
              </p:cNvSpPr>
              <p:nvPr/>
            </p:nvSpPr>
            <p:spPr bwMode="auto">
              <a:xfrm>
                <a:off x="3656" y="1639"/>
                <a:ext cx="124" cy="96"/>
              </a:xfrm>
              <a:custGeom>
                <a:avLst/>
                <a:gdLst>
                  <a:gd name="T0" fmla="*/ 0 w 263"/>
                  <a:gd name="T1" fmla="*/ 1 h 186"/>
                  <a:gd name="T2" fmla="*/ 0 w 263"/>
                  <a:gd name="T3" fmla="*/ 1 h 186"/>
                  <a:gd name="T4" fmla="*/ 0 w 263"/>
                  <a:gd name="T5" fmla="*/ 1 h 186"/>
                  <a:gd name="T6" fmla="*/ 0 w 263"/>
                  <a:gd name="T7" fmla="*/ 1 h 186"/>
                  <a:gd name="T8" fmla="*/ 0 w 263"/>
                  <a:gd name="T9" fmla="*/ 1 h 186"/>
                  <a:gd name="T10" fmla="*/ 0 w 263"/>
                  <a:gd name="T11" fmla="*/ 1 h 186"/>
                  <a:gd name="T12" fmla="*/ 0 w 263"/>
                  <a:gd name="T13" fmla="*/ 1 h 186"/>
                  <a:gd name="T14" fmla="*/ 0 w 263"/>
                  <a:gd name="T15" fmla="*/ 1 h 186"/>
                  <a:gd name="T16" fmla="*/ 0 w 263"/>
                  <a:gd name="T17" fmla="*/ 1 h 186"/>
                  <a:gd name="T18" fmla="*/ 0 w 263"/>
                  <a:gd name="T19" fmla="*/ 1 h 186"/>
                  <a:gd name="T20" fmla="*/ 0 w 263"/>
                  <a:gd name="T21" fmla="*/ 1 h 186"/>
                  <a:gd name="T22" fmla="*/ 0 w 263"/>
                  <a:gd name="T23" fmla="*/ 1 h 186"/>
                  <a:gd name="T24" fmla="*/ 0 w 263"/>
                  <a:gd name="T25" fmla="*/ 1 h 186"/>
                  <a:gd name="T26" fmla="*/ 0 w 263"/>
                  <a:gd name="T27" fmla="*/ 1 h 186"/>
                  <a:gd name="T28" fmla="*/ 0 w 263"/>
                  <a:gd name="T29" fmla="*/ 1 h 186"/>
                  <a:gd name="T30" fmla="*/ 0 w 263"/>
                  <a:gd name="T31" fmla="*/ 1 h 186"/>
                  <a:gd name="T32" fmla="*/ 0 w 263"/>
                  <a:gd name="T33" fmla="*/ 1 h 186"/>
                  <a:gd name="T34" fmla="*/ 0 w 263"/>
                  <a:gd name="T35" fmla="*/ 1 h 186"/>
                  <a:gd name="T36" fmla="*/ 0 w 263"/>
                  <a:gd name="T37" fmla="*/ 1 h 186"/>
                  <a:gd name="T38" fmla="*/ 0 w 263"/>
                  <a:gd name="T39" fmla="*/ 1 h 186"/>
                  <a:gd name="T40" fmla="*/ 0 w 263"/>
                  <a:gd name="T41" fmla="*/ 0 h 186"/>
                  <a:gd name="T42" fmla="*/ 0 w 263"/>
                  <a:gd name="T43" fmla="*/ 1 h 186"/>
                  <a:gd name="T44" fmla="*/ 0 w 263"/>
                  <a:gd name="T45" fmla="*/ 1 h 186"/>
                  <a:gd name="T46" fmla="*/ 0 w 263"/>
                  <a:gd name="T47" fmla="*/ 1 h 186"/>
                  <a:gd name="T48" fmla="*/ 0 w 263"/>
                  <a:gd name="T49" fmla="*/ 1 h 186"/>
                  <a:gd name="T50" fmla="*/ 0 w 263"/>
                  <a:gd name="T51" fmla="*/ 1 h 186"/>
                  <a:gd name="T52" fmla="*/ 0 w 263"/>
                  <a:gd name="T53" fmla="*/ 1 h 186"/>
                  <a:gd name="T54" fmla="*/ 0 w 263"/>
                  <a:gd name="T55" fmla="*/ 1 h 186"/>
                  <a:gd name="T56" fmla="*/ 0 w 263"/>
                  <a:gd name="T57" fmla="*/ 1 h 186"/>
                  <a:gd name="T58" fmla="*/ 0 w 263"/>
                  <a:gd name="T59" fmla="*/ 1 h 186"/>
                  <a:gd name="T60" fmla="*/ 0 w 263"/>
                  <a:gd name="T61" fmla="*/ 1 h 186"/>
                  <a:gd name="T62" fmla="*/ 0 w 263"/>
                  <a:gd name="T63" fmla="*/ 1 h 186"/>
                  <a:gd name="T64" fmla="*/ 0 w 263"/>
                  <a:gd name="T65" fmla="*/ 1 h 186"/>
                  <a:gd name="T66" fmla="*/ 0 w 263"/>
                  <a:gd name="T67" fmla="*/ 1 h 186"/>
                  <a:gd name="T68" fmla="*/ 0 w 263"/>
                  <a:gd name="T69" fmla="*/ 1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 h="186">
                    <a:moveTo>
                      <a:pt x="221" y="165"/>
                    </a:moveTo>
                    <a:lnTo>
                      <a:pt x="197" y="167"/>
                    </a:lnTo>
                    <a:lnTo>
                      <a:pt x="157" y="186"/>
                    </a:lnTo>
                    <a:lnTo>
                      <a:pt x="145" y="142"/>
                    </a:lnTo>
                    <a:lnTo>
                      <a:pt x="135" y="142"/>
                    </a:lnTo>
                    <a:lnTo>
                      <a:pt x="128" y="124"/>
                    </a:lnTo>
                    <a:lnTo>
                      <a:pt x="112" y="130"/>
                    </a:lnTo>
                    <a:lnTo>
                      <a:pt x="108" y="153"/>
                    </a:lnTo>
                    <a:lnTo>
                      <a:pt x="83" y="165"/>
                    </a:lnTo>
                    <a:lnTo>
                      <a:pt x="77" y="173"/>
                    </a:lnTo>
                    <a:lnTo>
                      <a:pt x="56" y="173"/>
                    </a:lnTo>
                    <a:lnTo>
                      <a:pt x="38" y="176"/>
                    </a:lnTo>
                    <a:lnTo>
                      <a:pt x="29" y="169"/>
                    </a:lnTo>
                    <a:lnTo>
                      <a:pt x="36" y="143"/>
                    </a:lnTo>
                    <a:lnTo>
                      <a:pt x="44" y="120"/>
                    </a:lnTo>
                    <a:lnTo>
                      <a:pt x="34" y="105"/>
                    </a:lnTo>
                    <a:lnTo>
                      <a:pt x="13" y="93"/>
                    </a:lnTo>
                    <a:lnTo>
                      <a:pt x="0" y="78"/>
                    </a:lnTo>
                    <a:lnTo>
                      <a:pt x="33" y="48"/>
                    </a:lnTo>
                    <a:lnTo>
                      <a:pt x="64" y="19"/>
                    </a:lnTo>
                    <a:lnTo>
                      <a:pt x="87" y="0"/>
                    </a:lnTo>
                    <a:lnTo>
                      <a:pt x="129" y="4"/>
                    </a:lnTo>
                    <a:lnTo>
                      <a:pt x="162" y="25"/>
                    </a:lnTo>
                    <a:lnTo>
                      <a:pt x="126" y="39"/>
                    </a:lnTo>
                    <a:lnTo>
                      <a:pt x="87" y="50"/>
                    </a:lnTo>
                    <a:lnTo>
                      <a:pt x="89" y="76"/>
                    </a:lnTo>
                    <a:lnTo>
                      <a:pt x="143" y="81"/>
                    </a:lnTo>
                    <a:lnTo>
                      <a:pt x="197" y="89"/>
                    </a:lnTo>
                    <a:lnTo>
                      <a:pt x="215" y="120"/>
                    </a:lnTo>
                    <a:lnTo>
                      <a:pt x="244" y="122"/>
                    </a:lnTo>
                    <a:lnTo>
                      <a:pt x="263" y="167"/>
                    </a:lnTo>
                    <a:lnTo>
                      <a:pt x="259" y="169"/>
                    </a:lnTo>
                    <a:lnTo>
                      <a:pt x="257" y="169"/>
                    </a:lnTo>
                    <a:lnTo>
                      <a:pt x="230" y="167"/>
                    </a:lnTo>
                    <a:lnTo>
                      <a:pt x="221" y="16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96" name="Freeform 514"/>
              <p:cNvSpPr>
                <a:spLocks/>
              </p:cNvSpPr>
              <p:nvPr/>
            </p:nvSpPr>
            <p:spPr bwMode="auto">
              <a:xfrm>
                <a:off x="3464" y="1560"/>
                <a:ext cx="233" cy="166"/>
              </a:xfrm>
              <a:custGeom>
                <a:avLst/>
                <a:gdLst>
                  <a:gd name="T0" fmla="*/ 0 w 493"/>
                  <a:gd name="T1" fmla="*/ 1 h 326"/>
                  <a:gd name="T2" fmla="*/ 0 w 493"/>
                  <a:gd name="T3" fmla="*/ 1 h 326"/>
                  <a:gd name="T4" fmla="*/ 0 w 493"/>
                  <a:gd name="T5" fmla="*/ 1 h 326"/>
                  <a:gd name="T6" fmla="*/ 0 w 493"/>
                  <a:gd name="T7" fmla="*/ 1 h 326"/>
                  <a:gd name="T8" fmla="*/ 0 w 493"/>
                  <a:gd name="T9" fmla="*/ 1 h 326"/>
                  <a:gd name="T10" fmla="*/ 0 w 493"/>
                  <a:gd name="T11" fmla="*/ 1 h 326"/>
                  <a:gd name="T12" fmla="*/ 0 w 493"/>
                  <a:gd name="T13" fmla="*/ 1 h 326"/>
                  <a:gd name="T14" fmla="*/ 0 w 493"/>
                  <a:gd name="T15" fmla="*/ 1 h 326"/>
                  <a:gd name="T16" fmla="*/ 0 w 493"/>
                  <a:gd name="T17" fmla="*/ 1 h 326"/>
                  <a:gd name="T18" fmla="*/ 0 w 493"/>
                  <a:gd name="T19" fmla="*/ 1 h 326"/>
                  <a:gd name="T20" fmla="*/ 0 w 493"/>
                  <a:gd name="T21" fmla="*/ 1 h 326"/>
                  <a:gd name="T22" fmla="*/ 0 w 493"/>
                  <a:gd name="T23" fmla="*/ 1 h 326"/>
                  <a:gd name="T24" fmla="*/ 0 w 493"/>
                  <a:gd name="T25" fmla="*/ 1 h 326"/>
                  <a:gd name="T26" fmla="*/ 0 w 493"/>
                  <a:gd name="T27" fmla="*/ 1 h 326"/>
                  <a:gd name="T28" fmla="*/ 0 w 493"/>
                  <a:gd name="T29" fmla="*/ 1 h 326"/>
                  <a:gd name="T30" fmla="*/ 0 w 493"/>
                  <a:gd name="T31" fmla="*/ 1 h 326"/>
                  <a:gd name="T32" fmla="*/ 0 w 493"/>
                  <a:gd name="T33" fmla="*/ 0 h 326"/>
                  <a:gd name="T34" fmla="*/ 0 w 493"/>
                  <a:gd name="T35" fmla="*/ 1 h 326"/>
                  <a:gd name="T36" fmla="*/ 0 w 493"/>
                  <a:gd name="T37" fmla="*/ 1 h 326"/>
                  <a:gd name="T38" fmla="*/ 0 w 493"/>
                  <a:gd name="T39" fmla="*/ 1 h 326"/>
                  <a:gd name="T40" fmla="*/ 0 w 493"/>
                  <a:gd name="T41" fmla="*/ 1 h 326"/>
                  <a:gd name="T42" fmla="*/ 0 w 493"/>
                  <a:gd name="T43" fmla="*/ 1 h 326"/>
                  <a:gd name="T44" fmla="*/ 0 w 493"/>
                  <a:gd name="T45" fmla="*/ 1 h 326"/>
                  <a:gd name="T46" fmla="*/ 0 w 493"/>
                  <a:gd name="T47" fmla="*/ 1 h 326"/>
                  <a:gd name="T48" fmla="*/ 0 w 493"/>
                  <a:gd name="T49" fmla="*/ 1 h 326"/>
                  <a:gd name="T50" fmla="*/ 0 w 493"/>
                  <a:gd name="T51" fmla="*/ 1 h 326"/>
                  <a:gd name="T52" fmla="*/ 0 w 493"/>
                  <a:gd name="T53" fmla="*/ 1 h 326"/>
                  <a:gd name="T54" fmla="*/ 0 w 493"/>
                  <a:gd name="T55" fmla="*/ 1 h 326"/>
                  <a:gd name="T56" fmla="*/ 0 w 493"/>
                  <a:gd name="T57" fmla="*/ 1 h 326"/>
                  <a:gd name="T58" fmla="*/ 0 w 493"/>
                  <a:gd name="T59" fmla="*/ 1 h 326"/>
                  <a:gd name="T60" fmla="*/ 0 w 493"/>
                  <a:gd name="T61" fmla="*/ 1 h 326"/>
                  <a:gd name="T62" fmla="*/ 0 w 493"/>
                  <a:gd name="T63" fmla="*/ 1 h 326"/>
                  <a:gd name="T64" fmla="*/ 0 w 493"/>
                  <a:gd name="T65" fmla="*/ 1 h 326"/>
                  <a:gd name="T66" fmla="*/ 0 w 493"/>
                  <a:gd name="T67" fmla="*/ 1 h 326"/>
                  <a:gd name="T68" fmla="*/ 0 w 493"/>
                  <a:gd name="T69" fmla="*/ 1 h 326"/>
                  <a:gd name="T70" fmla="*/ 0 w 493"/>
                  <a:gd name="T71" fmla="*/ 1 h 326"/>
                  <a:gd name="T72" fmla="*/ 0 w 493"/>
                  <a:gd name="T73" fmla="*/ 1 h 326"/>
                  <a:gd name="T74" fmla="*/ 0 w 493"/>
                  <a:gd name="T75" fmla="*/ 1 h 326"/>
                  <a:gd name="T76" fmla="*/ 0 w 493"/>
                  <a:gd name="T77" fmla="*/ 1 h 326"/>
                  <a:gd name="T78" fmla="*/ 0 w 493"/>
                  <a:gd name="T79" fmla="*/ 1 h 326"/>
                  <a:gd name="T80" fmla="*/ 0 w 493"/>
                  <a:gd name="T81" fmla="*/ 1 h 326"/>
                  <a:gd name="T82" fmla="*/ 0 w 493"/>
                  <a:gd name="T83" fmla="*/ 1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93" h="326">
                    <a:moveTo>
                      <a:pt x="351" y="279"/>
                    </a:moveTo>
                    <a:lnTo>
                      <a:pt x="299" y="244"/>
                    </a:lnTo>
                    <a:lnTo>
                      <a:pt x="245" y="211"/>
                    </a:lnTo>
                    <a:lnTo>
                      <a:pt x="220" y="198"/>
                    </a:lnTo>
                    <a:lnTo>
                      <a:pt x="177" y="182"/>
                    </a:lnTo>
                    <a:lnTo>
                      <a:pt x="152" y="143"/>
                    </a:lnTo>
                    <a:lnTo>
                      <a:pt x="113" y="114"/>
                    </a:lnTo>
                    <a:lnTo>
                      <a:pt x="88" y="143"/>
                    </a:lnTo>
                    <a:lnTo>
                      <a:pt x="72" y="151"/>
                    </a:lnTo>
                    <a:lnTo>
                      <a:pt x="78" y="173"/>
                    </a:lnTo>
                    <a:lnTo>
                      <a:pt x="35" y="163"/>
                    </a:lnTo>
                    <a:lnTo>
                      <a:pt x="26" y="130"/>
                    </a:lnTo>
                    <a:lnTo>
                      <a:pt x="18" y="95"/>
                    </a:lnTo>
                    <a:lnTo>
                      <a:pt x="10" y="62"/>
                    </a:lnTo>
                    <a:lnTo>
                      <a:pt x="0" y="27"/>
                    </a:lnTo>
                    <a:lnTo>
                      <a:pt x="39" y="14"/>
                    </a:lnTo>
                    <a:lnTo>
                      <a:pt x="76" y="0"/>
                    </a:lnTo>
                    <a:lnTo>
                      <a:pt x="117" y="19"/>
                    </a:lnTo>
                    <a:lnTo>
                      <a:pt x="156" y="41"/>
                    </a:lnTo>
                    <a:lnTo>
                      <a:pt x="188" y="79"/>
                    </a:lnTo>
                    <a:lnTo>
                      <a:pt x="220" y="81"/>
                    </a:lnTo>
                    <a:lnTo>
                      <a:pt x="252" y="83"/>
                    </a:lnTo>
                    <a:lnTo>
                      <a:pt x="283" y="85"/>
                    </a:lnTo>
                    <a:lnTo>
                      <a:pt x="316" y="87"/>
                    </a:lnTo>
                    <a:lnTo>
                      <a:pt x="349" y="110"/>
                    </a:lnTo>
                    <a:lnTo>
                      <a:pt x="353" y="141"/>
                    </a:lnTo>
                    <a:lnTo>
                      <a:pt x="382" y="157"/>
                    </a:lnTo>
                    <a:lnTo>
                      <a:pt x="411" y="173"/>
                    </a:lnTo>
                    <a:lnTo>
                      <a:pt x="440" y="151"/>
                    </a:lnTo>
                    <a:lnTo>
                      <a:pt x="470" y="130"/>
                    </a:lnTo>
                    <a:lnTo>
                      <a:pt x="493" y="157"/>
                    </a:lnTo>
                    <a:lnTo>
                      <a:pt x="470" y="176"/>
                    </a:lnTo>
                    <a:lnTo>
                      <a:pt x="439" y="205"/>
                    </a:lnTo>
                    <a:lnTo>
                      <a:pt x="406" y="235"/>
                    </a:lnTo>
                    <a:lnTo>
                      <a:pt x="419" y="250"/>
                    </a:lnTo>
                    <a:lnTo>
                      <a:pt x="440" y="262"/>
                    </a:lnTo>
                    <a:lnTo>
                      <a:pt x="450" y="277"/>
                    </a:lnTo>
                    <a:lnTo>
                      <a:pt x="442" y="300"/>
                    </a:lnTo>
                    <a:lnTo>
                      <a:pt x="435" y="326"/>
                    </a:lnTo>
                    <a:lnTo>
                      <a:pt x="404" y="320"/>
                    </a:lnTo>
                    <a:lnTo>
                      <a:pt x="373" y="316"/>
                    </a:lnTo>
                    <a:lnTo>
                      <a:pt x="351" y="27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97" name="Freeform 515"/>
              <p:cNvSpPr>
                <a:spLocks/>
              </p:cNvSpPr>
              <p:nvPr/>
            </p:nvSpPr>
            <p:spPr bwMode="auto">
              <a:xfrm>
                <a:off x="2964" y="1627"/>
                <a:ext cx="37" cy="29"/>
              </a:xfrm>
              <a:custGeom>
                <a:avLst/>
                <a:gdLst>
                  <a:gd name="T0" fmla="*/ 0 w 78"/>
                  <a:gd name="T1" fmla="*/ 1 h 56"/>
                  <a:gd name="T2" fmla="*/ 0 w 78"/>
                  <a:gd name="T3" fmla="*/ 1 h 56"/>
                  <a:gd name="T4" fmla="*/ 0 w 78"/>
                  <a:gd name="T5" fmla="*/ 1 h 56"/>
                  <a:gd name="T6" fmla="*/ 0 w 78"/>
                  <a:gd name="T7" fmla="*/ 1 h 56"/>
                  <a:gd name="T8" fmla="*/ 0 w 78"/>
                  <a:gd name="T9" fmla="*/ 1 h 56"/>
                  <a:gd name="T10" fmla="*/ 0 w 78"/>
                  <a:gd name="T11" fmla="*/ 1 h 56"/>
                  <a:gd name="T12" fmla="*/ 0 w 78"/>
                  <a:gd name="T13" fmla="*/ 1 h 56"/>
                  <a:gd name="T14" fmla="*/ 0 w 78"/>
                  <a:gd name="T15" fmla="*/ 1 h 56"/>
                  <a:gd name="T16" fmla="*/ 0 w 78"/>
                  <a:gd name="T17" fmla="*/ 1 h 56"/>
                  <a:gd name="T18" fmla="*/ 0 w 78"/>
                  <a:gd name="T19" fmla="*/ 1 h 56"/>
                  <a:gd name="T20" fmla="*/ 0 w 78"/>
                  <a:gd name="T21" fmla="*/ 0 h 56"/>
                  <a:gd name="T22" fmla="*/ 0 w 78"/>
                  <a:gd name="T23" fmla="*/ 1 h 56"/>
                  <a:gd name="T24" fmla="*/ 0 w 78"/>
                  <a:gd name="T25" fmla="*/ 1 h 56"/>
                  <a:gd name="T26" fmla="*/ 0 w 78"/>
                  <a:gd name="T27" fmla="*/ 1 h 56"/>
                  <a:gd name="T28" fmla="*/ 0 w 78"/>
                  <a:gd name="T29" fmla="*/ 1 h 56"/>
                  <a:gd name="T30" fmla="*/ 0 w 78"/>
                  <a:gd name="T31" fmla="*/ 1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 h="56">
                    <a:moveTo>
                      <a:pt x="21" y="56"/>
                    </a:moveTo>
                    <a:lnTo>
                      <a:pt x="0" y="15"/>
                    </a:lnTo>
                    <a:lnTo>
                      <a:pt x="8" y="15"/>
                    </a:lnTo>
                    <a:lnTo>
                      <a:pt x="8" y="9"/>
                    </a:lnTo>
                    <a:lnTo>
                      <a:pt x="18" y="6"/>
                    </a:lnTo>
                    <a:lnTo>
                      <a:pt x="25" y="7"/>
                    </a:lnTo>
                    <a:lnTo>
                      <a:pt x="29" y="2"/>
                    </a:lnTo>
                    <a:lnTo>
                      <a:pt x="33" y="4"/>
                    </a:lnTo>
                    <a:lnTo>
                      <a:pt x="41" y="4"/>
                    </a:lnTo>
                    <a:lnTo>
                      <a:pt x="45" y="2"/>
                    </a:lnTo>
                    <a:lnTo>
                      <a:pt x="54" y="0"/>
                    </a:lnTo>
                    <a:lnTo>
                      <a:pt x="62" y="7"/>
                    </a:lnTo>
                    <a:lnTo>
                      <a:pt x="68" y="4"/>
                    </a:lnTo>
                    <a:lnTo>
                      <a:pt x="74" y="11"/>
                    </a:lnTo>
                    <a:lnTo>
                      <a:pt x="78" y="39"/>
                    </a:lnTo>
                    <a:lnTo>
                      <a:pt x="21" y="5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98" name="Freeform 516"/>
              <p:cNvSpPr>
                <a:spLocks/>
              </p:cNvSpPr>
              <p:nvPr/>
            </p:nvSpPr>
            <p:spPr bwMode="auto">
              <a:xfrm>
                <a:off x="2992" y="1591"/>
                <a:ext cx="86" cy="56"/>
              </a:xfrm>
              <a:custGeom>
                <a:avLst/>
                <a:gdLst>
                  <a:gd name="T0" fmla="*/ 0 w 182"/>
                  <a:gd name="T1" fmla="*/ 1 h 111"/>
                  <a:gd name="T2" fmla="*/ 0 w 182"/>
                  <a:gd name="T3" fmla="*/ 0 h 111"/>
                  <a:gd name="T4" fmla="*/ 0 w 182"/>
                  <a:gd name="T5" fmla="*/ 1 h 111"/>
                  <a:gd name="T6" fmla="*/ 0 w 182"/>
                  <a:gd name="T7" fmla="*/ 1 h 111"/>
                  <a:gd name="T8" fmla="*/ 0 w 182"/>
                  <a:gd name="T9" fmla="*/ 1 h 111"/>
                  <a:gd name="T10" fmla="*/ 0 w 182"/>
                  <a:gd name="T11" fmla="*/ 1 h 111"/>
                  <a:gd name="T12" fmla="*/ 0 w 182"/>
                  <a:gd name="T13" fmla="*/ 1 h 111"/>
                  <a:gd name="T14" fmla="*/ 0 w 182"/>
                  <a:gd name="T15" fmla="*/ 1 h 111"/>
                  <a:gd name="T16" fmla="*/ 0 w 182"/>
                  <a:gd name="T17" fmla="*/ 1 h 111"/>
                  <a:gd name="T18" fmla="*/ 0 w 182"/>
                  <a:gd name="T19" fmla="*/ 1 h 111"/>
                  <a:gd name="T20" fmla="*/ 0 w 182"/>
                  <a:gd name="T21" fmla="*/ 1 h 111"/>
                  <a:gd name="T22" fmla="*/ 0 w 182"/>
                  <a:gd name="T23" fmla="*/ 1 h 111"/>
                  <a:gd name="T24" fmla="*/ 0 w 182"/>
                  <a:gd name="T25" fmla="*/ 1 h 111"/>
                  <a:gd name="T26" fmla="*/ 0 w 182"/>
                  <a:gd name="T27" fmla="*/ 1 h 111"/>
                  <a:gd name="T28" fmla="*/ 0 w 182"/>
                  <a:gd name="T29" fmla="*/ 1 h 111"/>
                  <a:gd name="T30" fmla="*/ 0 w 182"/>
                  <a:gd name="T31" fmla="*/ 1 h 111"/>
                  <a:gd name="T32" fmla="*/ 0 w 182"/>
                  <a:gd name="T33" fmla="*/ 1 h 111"/>
                  <a:gd name="T34" fmla="*/ 0 w 182"/>
                  <a:gd name="T35" fmla="*/ 1 h 111"/>
                  <a:gd name="T36" fmla="*/ 0 w 182"/>
                  <a:gd name="T37" fmla="*/ 1 h 111"/>
                  <a:gd name="T38" fmla="*/ 0 w 182"/>
                  <a:gd name="T39" fmla="*/ 1 h 111"/>
                  <a:gd name="T40" fmla="*/ 0 w 182"/>
                  <a:gd name="T41" fmla="*/ 1 h 111"/>
                  <a:gd name="T42" fmla="*/ 0 w 182"/>
                  <a:gd name="T43" fmla="*/ 1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2" h="111">
                    <a:moveTo>
                      <a:pt x="10" y="10"/>
                    </a:moveTo>
                    <a:lnTo>
                      <a:pt x="2" y="0"/>
                    </a:lnTo>
                    <a:lnTo>
                      <a:pt x="0" y="23"/>
                    </a:lnTo>
                    <a:lnTo>
                      <a:pt x="14" y="45"/>
                    </a:lnTo>
                    <a:lnTo>
                      <a:pt x="0" y="64"/>
                    </a:lnTo>
                    <a:lnTo>
                      <a:pt x="10" y="76"/>
                    </a:lnTo>
                    <a:lnTo>
                      <a:pt x="16" y="83"/>
                    </a:lnTo>
                    <a:lnTo>
                      <a:pt x="20" y="111"/>
                    </a:lnTo>
                    <a:lnTo>
                      <a:pt x="55" y="105"/>
                    </a:lnTo>
                    <a:lnTo>
                      <a:pt x="107" y="111"/>
                    </a:lnTo>
                    <a:lnTo>
                      <a:pt x="119" y="101"/>
                    </a:lnTo>
                    <a:lnTo>
                      <a:pt x="124" y="95"/>
                    </a:lnTo>
                    <a:lnTo>
                      <a:pt x="130" y="87"/>
                    </a:lnTo>
                    <a:lnTo>
                      <a:pt x="175" y="85"/>
                    </a:lnTo>
                    <a:lnTo>
                      <a:pt x="161" y="68"/>
                    </a:lnTo>
                    <a:lnTo>
                      <a:pt x="167" y="54"/>
                    </a:lnTo>
                    <a:lnTo>
                      <a:pt x="175" y="31"/>
                    </a:lnTo>
                    <a:lnTo>
                      <a:pt x="182" y="17"/>
                    </a:lnTo>
                    <a:lnTo>
                      <a:pt x="124" y="6"/>
                    </a:lnTo>
                    <a:lnTo>
                      <a:pt x="78" y="21"/>
                    </a:lnTo>
                    <a:lnTo>
                      <a:pt x="43" y="15"/>
                    </a:lnTo>
                    <a:lnTo>
                      <a:pt x="10" y="1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899" name="Freeform 517"/>
              <p:cNvSpPr>
                <a:spLocks/>
              </p:cNvSpPr>
              <p:nvPr/>
            </p:nvSpPr>
            <p:spPr bwMode="auto">
              <a:xfrm>
                <a:off x="2949" y="1623"/>
                <a:ext cx="25" cy="55"/>
              </a:xfrm>
              <a:custGeom>
                <a:avLst/>
                <a:gdLst>
                  <a:gd name="T0" fmla="*/ 0 w 54"/>
                  <a:gd name="T1" fmla="*/ 1 h 107"/>
                  <a:gd name="T2" fmla="*/ 0 w 54"/>
                  <a:gd name="T3" fmla="*/ 1 h 107"/>
                  <a:gd name="T4" fmla="*/ 0 w 54"/>
                  <a:gd name="T5" fmla="*/ 1 h 107"/>
                  <a:gd name="T6" fmla="*/ 0 w 54"/>
                  <a:gd name="T7" fmla="*/ 1 h 107"/>
                  <a:gd name="T8" fmla="*/ 0 w 54"/>
                  <a:gd name="T9" fmla="*/ 1 h 107"/>
                  <a:gd name="T10" fmla="*/ 0 w 54"/>
                  <a:gd name="T11" fmla="*/ 1 h 107"/>
                  <a:gd name="T12" fmla="*/ 0 w 54"/>
                  <a:gd name="T13" fmla="*/ 1 h 107"/>
                  <a:gd name="T14" fmla="*/ 0 w 54"/>
                  <a:gd name="T15" fmla="*/ 1 h 107"/>
                  <a:gd name="T16" fmla="*/ 0 w 54"/>
                  <a:gd name="T17" fmla="*/ 0 h 107"/>
                  <a:gd name="T18" fmla="*/ 0 w 54"/>
                  <a:gd name="T19" fmla="*/ 1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7">
                    <a:moveTo>
                      <a:pt x="0" y="25"/>
                    </a:moveTo>
                    <a:lnTo>
                      <a:pt x="8" y="76"/>
                    </a:lnTo>
                    <a:lnTo>
                      <a:pt x="29" y="107"/>
                    </a:lnTo>
                    <a:lnTo>
                      <a:pt x="37" y="97"/>
                    </a:lnTo>
                    <a:lnTo>
                      <a:pt x="54" y="66"/>
                    </a:lnTo>
                    <a:lnTo>
                      <a:pt x="54" y="64"/>
                    </a:lnTo>
                    <a:lnTo>
                      <a:pt x="33" y="23"/>
                    </a:lnTo>
                    <a:lnTo>
                      <a:pt x="25" y="4"/>
                    </a:lnTo>
                    <a:lnTo>
                      <a:pt x="6" y="0"/>
                    </a:lnTo>
                    <a:lnTo>
                      <a:pt x="0"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00" name="Freeform 518"/>
              <p:cNvSpPr>
                <a:spLocks/>
              </p:cNvSpPr>
              <p:nvPr/>
            </p:nvSpPr>
            <p:spPr bwMode="auto">
              <a:xfrm>
                <a:off x="3289" y="1641"/>
                <a:ext cx="68" cy="50"/>
              </a:xfrm>
              <a:custGeom>
                <a:avLst/>
                <a:gdLst>
                  <a:gd name="T0" fmla="*/ 0 w 142"/>
                  <a:gd name="T1" fmla="*/ 1 h 97"/>
                  <a:gd name="T2" fmla="*/ 0 w 142"/>
                  <a:gd name="T3" fmla="*/ 0 h 97"/>
                  <a:gd name="T4" fmla="*/ 0 w 142"/>
                  <a:gd name="T5" fmla="*/ 1 h 97"/>
                  <a:gd name="T6" fmla="*/ 0 w 142"/>
                  <a:gd name="T7" fmla="*/ 1 h 97"/>
                  <a:gd name="T8" fmla="*/ 0 w 142"/>
                  <a:gd name="T9" fmla="*/ 1 h 97"/>
                  <a:gd name="T10" fmla="*/ 0 w 142"/>
                  <a:gd name="T11" fmla="*/ 1 h 97"/>
                  <a:gd name="T12" fmla="*/ 0 w 142"/>
                  <a:gd name="T13" fmla="*/ 1 h 97"/>
                  <a:gd name="T14" fmla="*/ 0 w 142"/>
                  <a:gd name="T15" fmla="*/ 1 h 97"/>
                  <a:gd name="T16" fmla="*/ 0 w 142"/>
                  <a:gd name="T17" fmla="*/ 1 h 97"/>
                  <a:gd name="T18" fmla="*/ 0 w 142"/>
                  <a:gd name="T19" fmla="*/ 1 h 97"/>
                  <a:gd name="T20" fmla="*/ 0 w 142"/>
                  <a:gd name="T21" fmla="*/ 1 h 97"/>
                  <a:gd name="T22" fmla="*/ 0 w 142"/>
                  <a:gd name="T23" fmla="*/ 1 h 97"/>
                  <a:gd name="T24" fmla="*/ 0 w 142"/>
                  <a:gd name="T25" fmla="*/ 1 h 97"/>
                  <a:gd name="T26" fmla="*/ 0 w 142"/>
                  <a:gd name="T27" fmla="*/ 1 h 97"/>
                  <a:gd name="T28" fmla="*/ 0 w 142"/>
                  <a:gd name="T29" fmla="*/ 1 h 97"/>
                  <a:gd name="T30" fmla="*/ 0 w 142"/>
                  <a:gd name="T31" fmla="*/ 1 h 97"/>
                  <a:gd name="T32" fmla="*/ 0 w 142"/>
                  <a:gd name="T33" fmla="*/ 1 h 97"/>
                  <a:gd name="T34" fmla="*/ 0 w 142"/>
                  <a:gd name="T35" fmla="*/ 1 h 97"/>
                  <a:gd name="T36" fmla="*/ 0 w 142"/>
                  <a:gd name="T37" fmla="*/ 1 h 97"/>
                  <a:gd name="T38" fmla="*/ 0 w 142"/>
                  <a:gd name="T39" fmla="*/ 1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 h="97">
                    <a:moveTo>
                      <a:pt x="18" y="15"/>
                    </a:moveTo>
                    <a:lnTo>
                      <a:pt x="0" y="0"/>
                    </a:lnTo>
                    <a:lnTo>
                      <a:pt x="45" y="2"/>
                    </a:lnTo>
                    <a:lnTo>
                      <a:pt x="89" y="2"/>
                    </a:lnTo>
                    <a:lnTo>
                      <a:pt x="120" y="6"/>
                    </a:lnTo>
                    <a:lnTo>
                      <a:pt x="118" y="41"/>
                    </a:lnTo>
                    <a:lnTo>
                      <a:pt x="132" y="46"/>
                    </a:lnTo>
                    <a:lnTo>
                      <a:pt x="120" y="60"/>
                    </a:lnTo>
                    <a:lnTo>
                      <a:pt x="142" y="91"/>
                    </a:lnTo>
                    <a:lnTo>
                      <a:pt x="130" y="97"/>
                    </a:lnTo>
                    <a:lnTo>
                      <a:pt x="120" y="91"/>
                    </a:lnTo>
                    <a:lnTo>
                      <a:pt x="117" y="85"/>
                    </a:lnTo>
                    <a:lnTo>
                      <a:pt x="111" y="79"/>
                    </a:lnTo>
                    <a:lnTo>
                      <a:pt x="103" y="79"/>
                    </a:lnTo>
                    <a:lnTo>
                      <a:pt x="93" y="77"/>
                    </a:lnTo>
                    <a:lnTo>
                      <a:pt x="84" y="74"/>
                    </a:lnTo>
                    <a:lnTo>
                      <a:pt x="72" y="72"/>
                    </a:lnTo>
                    <a:lnTo>
                      <a:pt x="45" y="60"/>
                    </a:lnTo>
                    <a:lnTo>
                      <a:pt x="31" y="39"/>
                    </a:lnTo>
                    <a:lnTo>
                      <a:pt x="18" y="1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01" name="Freeform 519"/>
              <p:cNvSpPr>
                <a:spLocks/>
              </p:cNvSpPr>
              <p:nvPr/>
            </p:nvSpPr>
            <p:spPr bwMode="auto">
              <a:xfrm>
                <a:off x="3345" y="1635"/>
                <a:ext cx="57" cy="68"/>
              </a:xfrm>
              <a:custGeom>
                <a:avLst/>
                <a:gdLst>
                  <a:gd name="T0" fmla="*/ 0 w 123"/>
                  <a:gd name="T1" fmla="*/ 1 h 130"/>
                  <a:gd name="T2" fmla="*/ 0 w 123"/>
                  <a:gd name="T3" fmla="*/ 1 h 130"/>
                  <a:gd name="T4" fmla="*/ 0 w 123"/>
                  <a:gd name="T5" fmla="*/ 1 h 130"/>
                  <a:gd name="T6" fmla="*/ 0 w 123"/>
                  <a:gd name="T7" fmla="*/ 1 h 130"/>
                  <a:gd name="T8" fmla="*/ 0 w 123"/>
                  <a:gd name="T9" fmla="*/ 1 h 130"/>
                  <a:gd name="T10" fmla="*/ 0 w 123"/>
                  <a:gd name="T11" fmla="*/ 0 h 130"/>
                  <a:gd name="T12" fmla="*/ 0 w 123"/>
                  <a:gd name="T13" fmla="*/ 1 h 130"/>
                  <a:gd name="T14" fmla="*/ 0 w 123"/>
                  <a:gd name="T15" fmla="*/ 1 h 130"/>
                  <a:gd name="T16" fmla="*/ 0 w 123"/>
                  <a:gd name="T17" fmla="*/ 1 h 130"/>
                  <a:gd name="T18" fmla="*/ 0 w 123"/>
                  <a:gd name="T19" fmla="*/ 1 h 130"/>
                  <a:gd name="T20" fmla="*/ 0 w 123"/>
                  <a:gd name="T21" fmla="*/ 1 h 130"/>
                  <a:gd name="T22" fmla="*/ 0 w 123"/>
                  <a:gd name="T23" fmla="*/ 1 h 130"/>
                  <a:gd name="T24" fmla="*/ 0 w 123"/>
                  <a:gd name="T25" fmla="*/ 1 h 130"/>
                  <a:gd name="T26" fmla="*/ 0 w 123"/>
                  <a:gd name="T27" fmla="*/ 1 h 130"/>
                  <a:gd name="T28" fmla="*/ 0 w 123"/>
                  <a:gd name="T29" fmla="*/ 1 h 130"/>
                  <a:gd name="T30" fmla="*/ 0 w 123"/>
                  <a:gd name="T31" fmla="*/ 1 h 1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3" h="130">
                    <a:moveTo>
                      <a:pt x="24" y="103"/>
                    </a:moveTo>
                    <a:lnTo>
                      <a:pt x="2" y="72"/>
                    </a:lnTo>
                    <a:lnTo>
                      <a:pt x="14" y="58"/>
                    </a:lnTo>
                    <a:lnTo>
                      <a:pt x="0" y="53"/>
                    </a:lnTo>
                    <a:lnTo>
                      <a:pt x="2" y="18"/>
                    </a:lnTo>
                    <a:lnTo>
                      <a:pt x="12" y="0"/>
                    </a:lnTo>
                    <a:lnTo>
                      <a:pt x="62" y="8"/>
                    </a:lnTo>
                    <a:lnTo>
                      <a:pt x="82" y="33"/>
                    </a:lnTo>
                    <a:lnTo>
                      <a:pt x="123" y="58"/>
                    </a:lnTo>
                    <a:lnTo>
                      <a:pt x="103" y="62"/>
                    </a:lnTo>
                    <a:lnTo>
                      <a:pt x="95" y="107"/>
                    </a:lnTo>
                    <a:lnTo>
                      <a:pt x="92" y="130"/>
                    </a:lnTo>
                    <a:lnTo>
                      <a:pt x="62" y="113"/>
                    </a:lnTo>
                    <a:lnTo>
                      <a:pt x="66" y="105"/>
                    </a:lnTo>
                    <a:lnTo>
                      <a:pt x="57" y="84"/>
                    </a:lnTo>
                    <a:lnTo>
                      <a:pt x="24" y="10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02" name="Freeform 520"/>
              <p:cNvSpPr>
                <a:spLocks/>
              </p:cNvSpPr>
              <p:nvPr/>
            </p:nvSpPr>
            <p:spPr bwMode="auto">
              <a:xfrm>
                <a:off x="3324" y="1678"/>
                <a:ext cx="26" cy="16"/>
              </a:xfrm>
              <a:custGeom>
                <a:avLst/>
                <a:gdLst>
                  <a:gd name="T0" fmla="*/ 0 w 58"/>
                  <a:gd name="T1" fmla="*/ 1 h 31"/>
                  <a:gd name="T2" fmla="*/ 0 w 58"/>
                  <a:gd name="T3" fmla="*/ 1 h 31"/>
                  <a:gd name="T4" fmla="*/ 0 w 58"/>
                  <a:gd name="T5" fmla="*/ 1 h 31"/>
                  <a:gd name="T6" fmla="*/ 0 w 58"/>
                  <a:gd name="T7" fmla="*/ 1 h 31"/>
                  <a:gd name="T8" fmla="*/ 0 w 58"/>
                  <a:gd name="T9" fmla="*/ 0 h 31"/>
                  <a:gd name="T10" fmla="*/ 0 w 58"/>
                  <a:gd name="T11" fmla="*/ 1 h 31"/>
                  <a:gd name="T12" fmla="*/ 0 w 58"/>
                  <a:gd name="T13" fmla="*/ 1 h 31"/>
                  <a:gd name="T14" fmla="*/ 0 w 58"/>
                  <a:gd name="T15" fmla="*/ 1 h 31"/>
                  <a:gd name="T16" fmla="*/ 0 w 58"/>
                  <a:gd name="T17" fmla="*/ 1 h 31"/>
                  <a:gd name="T18" fmla="*/ 0 w 58"/>
                  <a:gd name="T19" fmla="*/ 1 h 31"/>
                  <a:gd name="T20" fmla="*/ 0 w 58"/>
                  <a:gd name="T21" fmla="*/ 1 h 31"/>
                  <a:gd name="T22" fmla="*/ 0 w 58"/>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31">
                    <a:moveTo>
                      <a:pt x="58" y="25"/>
                    </a:moveTo>
                    <a:lnTo>
                      <a:pt x="46" y="31"/>
                    </a:lnTo>
                    <a:lnTo>
                      <a:pt x="8" y="9"/>
                    </a:lnTo>
                    <a:lnTo>
                      <a:pt x="4" y="2"/>
                    </a:lnTo>
                    <a:lnTo>
                      <a:pt x="0" y="0"/>
                    </a:lnTo>
                    <a:lnTo>
                      <a:pt x="12" y="2"/>
                    </a:lnTo>
                    <a:lnTo>
                      <a:pt x="21" y="5"/>
                    </a:lnTo>
                    <a:lnTo>
                      <a:pt x="29" y="7"/>
                    </a:lnTo>
                    <a:lnTo>
                      <a:pt x="39" y="7"/>
                    </a:lnTo>
                    <a:lnTo>
                      <a:pt x="45" y="13"/>
                    </a:lnTo>
                    <a:lnTo>
                      <a:pt x="48" y="19"/>
                    </a:lnTo>
                    <a:lnTo>
                      <a:pt x="58"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03" name="Freeform 521"/>
              <p:cNvSpPr>
                <a:spLocks/>
              </p:cNvSpPr>
              <p:nvPr/>
            </p:nvSpPr>
            <p:spPr bwMode="auto">
              <a:xfrm>
                <a:off x="2961" y="1639"/>
                <a:ext cx="92" cy="100"/>
              </a:xfrm>
              <a:custGeom>
                <a:avLst/>
                <a:gdLst>
                  <a:gd name="T0" fmla="*/ 0 w 194"/>
                  <a:gd name="T1" fmla="*/ 1 h 196"/>
                  <a:gd name="T2" fmla="*/ 0 w 194"/>
                  <a:gd name="T3" fmla="*/ 1 h 196"/>
                  <a:gd name="T4" fmla="*/ 0 w 194"/>
                  <a:gd name="T5" fmla="*/ 1 h 196"/>
                  <a:gd name="T6" fmla="*/ 0 w 194"/>
                  <a:gd name="T7" fmla="*/ 1 h 196"/>
                  <a:gd name="T8" fmla="*/ 0 w 194"/>
                  <a:gd name="T9" fmla="*/ 1 h 196"/>
                  <a:gd name="T10" fmla="*/ 0 w 194"/>
                  <a:gd name="T11" fmla="*/ 1 h 196"/>
                  <a:gd name="T12" fmla="*/ 0 w 194"/>
                  <a:gd name="T13" fmla="*/ 1 h 196"/>
                  <a:gd name="T14" fmla="*/ 0 w 194"/>
                  <a:gd name="T15" fmla="*/ 1 h 196"/>
                  <a:gd name="T16" fmla="*/ 0 w 194"/>
                  <a:gd name="T17" fmla="*/ 1 h 196"/>
                  <a:gd name="T18" fmla="*/ 0 w 194"/>
                  <a:gd name="T19" fmla="*/ 1 h 196"/>
                  <a:gd name="T20" fmla="*/ 0 w 194"/>
                  <a:gd name="T21" fmla="*/ 0 h 196"/>
                  <a:gd name="T22" fmla="*/ 0 w 194"/>
                  <a:gd name="T23" fmla="*/ 1 h 196"/>
                  <a:gd name="T24" fmla="*/ 0 w 194"/>
                  <a:gd name="T25" fmla="*/ 1 h 196"/>
                  <a:gd name="T26" fmla="*/ 0 w 194"/>
                  <a:gd name="T27" fmla="*/ 1 h 196"/>
                  <a:gd name="T28" fmla="*/ 0 w 194"/>
                  <a:gd name="T29" fmla="*/ 1 h 196"/>
                  <a:gd name="T30" fmla="*/ 0 w 194"/>
                  <a:gd name="T31" fmla="*/ 1 h 196"/>
                  <a:gd name="T32" fmla="*/ 0 w 194"/>
                  <a:gd name="T33" fmla="*/ 1 h 196"/>
                  <a:gd name="T34" fmla="*/ 0 w 194"/>
                  <a:gd name="T35" fmla="*/ 1 h 196"/>
                  <a:gd name="T36" fmla="*/ 0 w 194"/>
                  <a:gd name="T37" fmla="*/ 1 h 196"/>
                  <a:gd name="T38" fmla="*/ 0 w 194"/>
                  <a:gd name="T39" fmla="*/ 1 h 196"/>
                  <a:gd name="T40" fmla="*/ 0 w 194"/>
                  <a:gd name="T41" fmla="*/ 1 h 196"/>
                  <a:gd name="T42" fmla="*/ 0 w 194"/>
                  <a:gd name="T43" fmla="*/ 1 h 196"/>
                  <a:gd name="T44" fmla="*/ 0 w 194"/>
                  <a:gd name="T45" fmla="*/ 1 h 196"/>
                  <a:gd name="T46" fmla="*/ 0 w 194"/>
                  <a:gd name="T47" fmla="*/ 1 h 196"/>
                  <a:gd name="T48" fmla="*/ 0 w 194"/>
                  <a:gd name="T49" fmla="*/ 1 h 196"/>
                  <a:gd name="T50" fmla="*/ 0 w 194"/>
                  <a:gd name="T51" fmla="*/ 1 h 196"/>
                  <a:gd name="T52" fmla="*/ 0 w 194"/>
                  <a:gd name="T53" fmla="*/ 1 h 196"/>
                  <a:gd name="T54" fmla="*/ 0 w 194"/>
                  <a:gd name="T55" fmla="*/ 1 h 196"/>
                  <a:gd name="T56" fmla="*/ 0 w 194"/>
                  <a:gd name="T57" fmla="*/ 1 h 196"/>
                  <a:gd name="T58" fmla="*/ 0 w 194"/>
                  <a:gd name="T59" fmla="*/ 1 h 196"/>
                  <a:gd name="T60" fmla="*/ 0 w 194"/>
                  <a:gd name="T61" fmla="*/ 1 h 196"/>
                  <a:gd name="T62" fmla="*/ 0 w 194"/>
                  <a:gd name="T63" fmla="*/ 1 h 196"/>
                  <a:gd name="T64" fmla="*/ 0 w 194"/>
                  <a:gd name="T65" fmla="*/ 1 h 196"/>
                  <a:gd name="T66" fmla="*/ 0 w 194"/>
                  <a:gd name="T67" fmla="*/ 1 h 196"/>
                  <a:gd name="T68" fmla="*/ 0 w 194"/>
                  <a:gd name="T69" fmla="*/ 1 h 196"/>
                  <a:gd name="T70" fmla="*/ 0 w 194"/>
                  <a:gd name="T71" fmla="*/ 1 h 196"/>
                  <a:gd name="T72" fmla="*/ 0 w 194"/>
                  <a:gd name="T73" fmla="*/ 1 h 196"/>
                  <a:gd name="T74" fmla="*/ 0 w 194"/>
                  <a:gd name="T75" fmla="*/ 1 h 196"/>
                  <a:gd name="T76" fmla="*/ 0 w 194"/>
                  <a:gd name="T77" fmla="*/ 1 h 196"/>
                  <a:gd name="T78" fmla="*/ 0 w 194"/>
                  <a:gd name="T79" fmla="*/ 1 h 196"/>
                  <a:gd name="T80" fmla="*/ 0 w 194"/>
                  <a:gd name="T81" fmla="*/ 1 h 196"/>
                  <a:gd name="T82" fmla="*/ 0 w 194"/>
                  <a:gd name="T83" fmla="*/ 1 h 196"/>
                  <a:gd name="T84" fmla="*/ 0 w 194"/>
                  <a:gd name="T85" fmla="*/ 1 h 196"/>
                  <a:gd name="T86" fmla="*/ 0 w 194"/>
                  <a:gd name="T87" fmla="*/ 1 h 196"/>
                  <a:gd name="T88" fmla="*/ 0 w 194"/>
                  <a:gd name="T89" fmla="*/ 1 h 196"/>
                  <a:gd name="T90" fmla="*/ 0 w 194"/>
                  <a:gd name="T91" fmla="*/ 1 h 196"/>
                  <a:gd name="T92" fmla="*/ 0 w 194"/>
                  <a:gd name="T93" fmla="*/ 1 h 196"/>
                  <a:gd name="T94" fmla="*/ 0 w 194"/>
                  <a:gd name="T95" fmla="*/ 1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6">
                    <a:moveTo>
                      <a:pt x="37" y="103"/>
                    </a:moveTo>
                    <a:lnTo>
                      <a:pt x="16" y="93"/>
                    </a:lnTo>
                    <a:lnTo>
                      <a:pt x="0" y="76"/>
                    </a:lnTo>
                    <a:lnTo>
                      <a:pt x="8" y="66"/>
                    </a:lnTo>
                    <a:lnTo>
                      <a:pt x="25" y="35"/>
                    </a:lnTo>
                    <a:lnTo>
                      <a:pt x="25" y="33"/>
                    </a:lnTo>
                    <a:lnTo>
                      <a:pt x="82" y="16"/>
                    </a:lnTo>
                    <a:lnTo>
                      <a:pt x="117" y="10"/>
                    </a:lnTo>
                    <a:lnTo>
                      <a:pt x="169" y="16"/>
                    </a:lnTo>
                    <a:lnTo>
                      <a:pt x="181" y="6"/>
                    </a:lnTo>
                    <a:lnTo>
                      <a:pt x="186" y="0"/>
                    </a:lnTo>
                    <a:lnTo>
                      <a:pt x="194" y="14"/>
                    </a:lnTo>
                    <a:lnTo>
                      <a:pt x="182" y="37"/>
                    </a:lnTo>
                    <a:lnTo>
                      <a:pt x="146" y="29"/>
                    </a:lnTo>
                    <a:lnTo>
                      <a:pt x="111" y="41"/>
                    </a:lnTo>
                    <a:lnTo>
                      <a:pt x="128" y="56"/>
                    </a:lnTo>
                    <a:lnTo>
                      <a:pt x="113" y="56"/>
                    </a:lnTo>
                    <a:lnTo>
                      <a:pt x="117" y="64"/>
                    </a:lnTo>
                    <a:lnTo>
                      <a:pt x="103" y="60"/>
                    </a:lnTo>
                    <a:lnTo>
                      <a:pt x="109" y="68"/>
                    </a:lnTo>
                    <a:lnTo>
                      <a:pt x="87" y="45"/>
                    </a:lnTo>
                    <a:lnTo>
                      <a:pt x="80" y="50"/>
                    </a:lnTo>
                    <a:lnTo>
                      <a:pt x="93" y="81"/>
                    </a:lnTo>
                    <a:lnTo>
                      <a:pt x="99" y="99"/>
                    </a:lnTo>
                    <a:lnTo>
                      <a:pt x="87" y="91"/>
                    </a:lnTo>
                    <a:lnTo>
                      <a:pt x="91" y="105"/>
                    </a:lnTo>
                    <a:lnTo>
                      <a:pt x="86" y="109"/>
                    </a:lnTo>
                    <a:lnTo>
                      <a:pt x="128" y="136"/>
                    </a:lnTo>
                    <a:lnTo>
                      <a:pt x="126" y="149"/>
                    </a:lnTo>
                    <a:lnTo>
                      <a:pt x="111" y="142"/>
                    </a:lnTo>
                    <a:lnTo>
                      <a:pt x="101" y="145"/>
                    </a:lnTo>
                    <a:lnTo>
                      <a:pt x="111" y="163"/>
                    </a:lnTo>
                    <a:lnTo>
                      <a:pt x="91" y="163"/>
                    </a:lnTo>
                    <a:lnTo>
                      <a:pt x="103" y="196"/>
                    </a:lnTo>
                    <a:lnTo>
                      <a:pt x="87" y="188"/>
                    </a:lnTo>
                    <a:lnTo>
                      <a:pt x="82" y="196"/>
                    </a:lnTo>
                    <a:lnTo>
                      <a:pt x="66" y="178"/>
                    </a:lnTo>
                    <a:lnTo>
                      <a:pt x="62" y="186"/>
                    </a:lnTo>
                    <a:lnTo>
                      <a:pt x="45" y="153"/>
                    </a:lnTo>
                    <a:lnTo>
                      <a:pt x="43" y="140"/>
                    </a:lnTo>
                    <a:lnTo>
                      <a:pt x="70" y="130"/>
                    </a:lnTo>
                    <a:lnTo>
                      <a:pt x="99" y="138"/>
                    </a:lnTo>
                    <a:lnTo>
                      <a:pt x="97" y="132"/>
                    </a:lnTo>
                    <a:lnTo>
                      <a:pt x="80" y="124"/>
                    </a:lnTo>
                    <a:lnTo>
                      <a:pt x="45" y="122"/>
                    </a:lnTo>
                    <a:lnTo>
                      <a:pt x="37" y="124"/>
                    </a:lnTo>
                    <a:lnTo>
                      <a:pt x="29" y="105"/>
                    </a:lnTo>
                    <a:lnTo>
                      <a:pt x="37" y="10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04" name="Freeform 522"/>
              <p:cNvSpPr>
                <a:spLocks/>
              </p:cNvSpPr>
              <p:nvPr/>
            </p:nvSpPr>
            <p:spPr bwMode="auto">
              <a:xfrm>
                <a:off x="3020" y="1760"/>
                <a:ext cx="42" cy="9"/>
              </a:xfrm>
              <a:custGeom>
                <a:avLst/>
                <a:gdLst>
                  <a:gd name="T0" fmla="*/ 0 w 88"/>
                  <a:gd name="T1" fmla="*/ 0 h 19"/>
                  <a:gd name="T2" fmla="*/ 0 w 88"/>
                  <a:gd name="T3" fmla="*/ 0 h 19"/>
                  <a:gd name="T4" fmla="*/ 0 w 88"/>
                  <a:gd name="T5" fmla="*/ 0 h 19"/>
                  <a:gd name="T6" fmla="*/ 0 w 88"/>
                  <a:gd name="T7" fmla="*/ 0 h 19"/>
                  <a:gd name="T8" fmla="*/ 0 w 88"/>
                  <a:gd name="T9" fmla="*/ 0 h 19"/>
                  <a:gd name="T10" fmla="*/ 0 w 88"/>
                  <a:gd name="T11" fmla="*/ 0 h 19"/>
                  <a:gd name="T12" fmla="*/ 0 w 88"/>
                  <a:gd name="T13" fmla="*/ 0 h 19"/>
                  <a:gd name="T14" fmla="*/ 0 w 88"/>
                  <a:gd name="T15" fmla="*/ 0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19">
                    <a:moveTo>
                      <a:pt x="68" y="9"/>
                    </a:moveTo>
                    <a:lnTo>
                      <a:pt x="18" y="0"/>
                    </a:lnTo>
                    <a:lnTo>
                      <a:pt x="4" y="0"/>
                    </a:lnTo>
                    <a:lnTo>
                      <a:pt x="0" y="9"/>
                    </a:lnTo>
                    <a:lnTo>
                      <a:pt x="31" y="15"/>
                    </a:lnTo>
                    <a:lnTo>
                      <a:pt x="62" y="19"/>
                    </a:lnTo>
                    <a:lnTo>
                      <a:pt x="88" y="11"/>
                    </a:lnTo>
                    <a:lnTo>
                      <a:pt x="68" y="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05" name="Freeform 523"/>
              <p:cNvSpPr>
                <a:spLocks/>
              </p:cNvSpPr>
              <p:nvPr/>
            </p:nvSpPr>
            <p:spPr bwMode="auto">
              <a:xfrm>
                <a:off x="3007" y="1692"/>
                <a:ext cx="23" cy="18"/>
              </a:xfrm>
              <a:custGeom>
                <a:avLst/>
                <a:gdLst>
                  <a:gd name="T0" fmla="*/ 0 w 51"/>
                  <a:gd name="T1" fmla="*/ 1 h 35"/>
                  <a:gd name="T2" fmla="*/ 0 w 51"/>
                  <a:gd name="T3" fmla="*/ 1 h 35"/>
                  <a:gd name="T4" fmla="*/ 0 w 51"/>
                  <a:gd name="T5" fmla="*/ 0 h 35"/>
                  <a:gd name="T6" fmla="*/ 0 w 51"/>
                  <a:gd name="T7" fmla="*/ 1 h 35"/>
                  <a:gd name="T8" fmla="*/ 0 w 51"/>
                  <a:gd name="T9" fmla="*/ 1 h 35"/>
                  <a:gd name="T10" fmla="*/ 0 w 5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5">
                    <a:moveTo>
                      <a:pt x="51" y="33"/>
                    </a:moveTo>
                    <a:lnTo>
                      <a:pt x="23" y="9"/>
                    </a:lnTo>
                    <a:lnTo>
                      <a:pt x="0" y="0"/>
                    </a:lnTo>
                    <a:lnTo>
                      <a:pt x="25" y="17"/>
                    </a:lnTo>
                    <a:lnTo>
                      <a:pt x="49" y="35"/>
                    </a:lnTo>
                    <a:lnTo>
                      <a:pt x="51" y="3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06" name="Freeform 524"/>
              <p:cNvSpPr>
                <a:spLocks/>
              </p:cNvSpPr>
              <p:nvPr/>
            </p:nvSpPr>
            <p:spPr bwMode="auto">
              <a:xfrm>
                <a:off x="3049" y="1686"/>
                <a:ext cx="9" cy="4"/>
              </a:xfrm>
              <a:custGeom>
                <a:avLst/>
                <a:gdLst>
                  <a:gd name="T0" fmla="*/ 0 w 20"/>
                  <a:gd name="T1" fmla="*/ 1 h 8"/>
                  <a:gd name="T2" fmla="*/ 0 w 20"/>
                  <a:gd name="T3" fmla="*/ 1 h 8"/>
                  <a:gd name="T4" fmla="*/ 0 w 20"/>
                  <a:gd name="T5" fmla="*/ 0 h 8"/>
                  <a:gd name="T6" fmla="*/ 0 w 20"/>
                  <a:gd name="T7" fmla="*/ 1 h 8"/>
                  <a:gd name="T8" fmla="*/ 0 w 20"/>
                  <a:gd name="T9" fmla="*/ 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8">
                    <a:moveTo>
                      <a:pt x="20" y="8"/>
                    </a:moveTo>
                    <a:lnTo>
                      <a:pt x="8" y="4"/>
                    </a:lnTo>
                    <a:lnTo>
                      <a:pt x="0" y="0"/>
                    </a:lnTo>
                    <a:lnTo>
                      <a:pt x="18" y="4"/>
                    </a:lnTo>
                    <a:lnTo>
                      <a:pt x="20"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07" name="Freeform 525"/>
              <p:cNvSpPr>
                <a:spLocks/>
              </p:cNvSpPr>
              <p:nvPr/>
            </p:nvSpPr>
            <p:spPr bwMode="auto">
              <a:xfrm>
                <a:off x="2970" y="1704"/>
                <a:ext cx="5" cy="4"/>
              </a:xfrm>
              <a:custGeom>
                <a:avLst/>
                <a:gdLst>
                  <a:gd name="T0" fmla="*/ 0 w 9"/>
                  <a:gd name="T1" fmla="*/ 0 h 10"/>
                  <a:gd name="T2" fmla="*/ 1 w 9"/>
                  <a:gd name="T3" fmla="*/ 0 h 10"/>
                  <a:gd name="T4" fmla="*/ 1 w 9"/>
                  <a:gd name="T5" fmla="*/ 0 h 10"/>
                  <a:gd name="T6" fmla="*/ 0 w 9"/>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0"/>
                    </a:moveTo>
                    <a:lnTo>
                      <a:pt x="9" y="8"/>
                    </a:lnTo>
                    <a:lnTo>
                      <a:pt x="2" y="10"/>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08" name="Freeform 526"/>
              <p:cNvSpPr>
                <a:spLocks/>
              </p:cNvSpPr>
              <p:nvPr/>
            </p:nvSpPr>
            <p:spPr bwMode="auto">
              <a:xfrm>
                <a:off x="3050" y="1700"/>
                <a:ext cx="3" cy="4"/>
              </a:xfrm>
              <a:custGeom>
                <a:avLst/>
                <a:gdLst>
                  <a:gd name="T0" fmla="*/ 0 w 8"/>
                  <a:gd name="T1" fmla="*/ 0 h 10"/>
                  <a:gd name="T2" fmla="*/ 0 w 8"/>
                  <a:gd name="T3" fmla="*/ 0 h 10"/>
                  <a:gd name="T4" fmla="*/ 0 w 8"/>
                  <a:gd name="T5" fmla="*/ 0 h 10"/>
                  <a:gd name="T6" fmla="*/ 0 w 8"/>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6" y="10"/>
                    </a:lnTo>
                    <a:lnTo>
                      <a:pt x="0" y="4"/>
                    </a:lnTo>
                    <a:lnTo>
                      <a:pt x="8"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09" name="Freeform 527"/>
              <p:cNvSpPr>
                <a:spLocks/>
              </p:cNvSpPr>
              <p:nvPr/>
            </p:nvSpPr>
            <p:spPr bwMode="auto">
              <a:xfrm>
                <a:off x="2765" y="1540"/>
                <a:ext cx="172" cy="172"/>
              </a:xfrm>
              <a:custGeom>
                <a:avLst/>
                <a:gdLst>
                  <a:gd name="T0" fmla="*/ 0 w 365"/>
                  <a:gd name="T1" fmla="*/ 0 h 339"/>
                  <a:gd name="T2" fmla="*/ 0 w 365"/>
                  <a:gd name="T3" fmla="*/ 1 h 339"/>
                  <a:gd name="T4" fmla="*/ 0 w 365"/>
                  <a:gd name="T5" fmla="*/ 1 h 339"/>
                  <a:gd name="T6" fmla="*/ 0 w 365"/>
                  <a:gd name="T7" fmla="*/ 1 h 339"/>
                  <a:gd name="T8" fmla="*/ 0 w 365"/>
                  <a:gd name="T9" fmla="*/ 1 h 339"/>
                  <a:gd name="T10" fmla="*/ 0 w 365"/>
                  <a:gd name="T11" fmla="*/ 1 h 339"/>
                  <a:gd name="T12" fmla="*/ 0 w 365"/>
                  <a:gd name="T13" fmla="*/ 1 h 339"/>
                  <a:gd name="T14" fmla="*/ 0 w 365"/>
                  <a:gd name="T15" fmla="*/ 1 h 339"/>
                  <a:gd name="T16" fmla="*/ 0 w 365"/>
                  <a:gd name="T17" fmla="*/ 1 h 339"/>
                  <a:gd name="T18" fmla="*/ 0 w 365"/>
                  <a:gd name="T19" fmla="*/ 1 h 339"/>
                  <a:gd name="T20" fmla="*/ 0 w 365"/>
                  <a:gd name="T21" fmla="*/ 1 h 339"/>
                  <a:gd name="T22" fmla="*/ 0 w 365"/>
                  <a:gd name="T23" fmla="*/ 1 h 339"/>
                  <a:gd name="T24" fmla="*/ 0 w 365"/>
                  <a:gd name="T25" fmla="*/ 1 h 339"/>
                  <a:gd name="T26" fmla="*/ 0 w 365"/>
                  <a:gd name="T27" fmla="*/ 1 h 339"/>
                  <a:gd name="T28" fmla="*/ 0 w 365"/>
                  <a:gd name="T29" fmla="*/ 1 h 339"/>
                  <a:gd name="T30" fmla="*/ 0 w 365"/>
                  <a:gd name="T31" fmla="*/ 1 h 339"/>
                  <a:gd name="T32" fmla="*/ 0 w 365"/>
                  <a:gd name="T33" fmla="*/ 1 h 339"/>
                  <a:gd name="T34" fmla="*/ 0 w 365"/>
                  <a:gd name="T35" fmla="*/ 1 h 339"/>
                  <a:gd name="T36" fmla="*/ 0 w 365"/>
                  <a:gd name="T37" fmla="*/ 1 h 339"/>
                  <a:gd name="T38" fmla="*/ 0 w 365"/>
                  <a:gd name="T39" fmla="*/ 1 h 339"/>
                  <a:gd name="T40" fmla="*/ 0 w 365"/>
                  <a:gd name="T41" fmla="*/ 1 h 339"/>
                  <a:gd name="T42" fmla="*/ 0 w 365"/>
                  <a:gd name="T43" fmla="*/ 1 h 339"/>
                  <a:gd name="T44" fmla="*/ 0 w 365"/>
                  <a:gd name="T45" fmla="*/ 1 h 339"/>
                  <a:gd name="T46" fmla="*/ 0 w 365"/>
                  <a:gd name="T47" fmla="*/ 1 h 339"/>
                  <a:gd name="T48" fmla="*/ 0 w 365"/>
                  <a:gd name="T49" fmla="*/ 1 h 339"/>
                  <a:gd name="T50" fmla="*/ 0 w 365"/>
                  <a:gd name="T51" fmla="*/ 1 h 339"/>
                  <a:gd name="T52" fmla="*/ 0 w 365"/>
                  <a:gd name="T53" fmla="*/ 1 h 339"/>
                  <a:gd name="T54" fmla="*/ 0 w 365"/>
                  <a:gd name="T55" fmla="*/ 1 h 339"/>
                  <a:gd name="T56" fmla="*/ 0 w 365"/>
                  <a:gd name="T57" fmla="*/ 1 h 339"/>
                  <a:gd name="T58" fmla="*/ 0 w 365"/>
                  <a:gd name="T59" fmla="*/ 1 h 339"/>
                  <a:gd name="T60" fmla="*/ 0 w 365"/>
                  <a:gd name="T61" fmla="*/ 1 h 339"/>
                  <a:gd name="T62" fmla="*/ 0 w 365"/>
                  <a:gd name="T63" fmla="*/ 1 h 3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5" h="339">
                    <a:moveTo>
                      <a:pt x="204" y="16"/>
                    </a:moveTo>
                    <a:lnTo>
                      <a:pt x="157" y="0"/>
                    </a:lnTo>
                    <a:lnTo>
                      <a:pt x="125" y="4"/>
                    </a:lnTo>
                    <a:lnTo>
                      <a:pt x="107" y="2"/>
                    </a:lnTo>
                    <a:lnTo>
                      <a:pt x="107" y="4"/>
                    </a:lnTo>
                    <a:lnTo>
                      <a:pt x="101" y="12"/>
                    </a:lnTo>
                    <a:lnTo>
                      <a:pt x="94" y="21"/>
                    </a:lnTo>
                    <a:lnTo>
                      <a:pt x="72" y="21"/>
                    </a:lnTo>
                    <a:lnTo>
                      <a:pt x="61" y="37"/>
                    </a:lnTo>
                    <a:lnTo>
                      <a:pt x="41" y="21"/>
                    </a:lnTo>
                    <a:lnTo>
                      <a:pt x="24" y="35"/>
                    </a:lnTo>
                    <a:lnTo>
                      <a:pt x="6" y="37"/>
                    </a:lnTo>
                    <a:lnTo>
                      <a:pt x="4" y="53"/>
                    </a:lnTo>
                    <a:lnTo>
                      <a:pt x="0" y="68"/>
                    </a:lnTo>
                    <a:lnTo>
                      <a:pt x="2" y="78"/>
                    </a:lnTo>
                    <a:lnTo>
                      <a:pt x="2" y="91"/>
                    </a:lnTo>
                    <a:lnTo>
                      <a:pt x="24" y="103"/>
                    </a:lnTo>
                    <a:lnTo>
                      <a:pt x="24" y="118"/>
                    </a:lnTo>
                    <a:lnTo>
                      <a:pt x="53" y="97"/>
                    </a:lnTo>
                    <a:lnTo>
                      <a:pt x="94" y="107"/>
                    </a:lnTo>
                    <a:lnTo>
                      <a:pt x="115" y="146"/>
                    </a:lnTo>
                    <a:lnTo>
                      <a:pt x="144" y="171"/>
                    </a:lnTo>
                    <a:lnTo>
                      <a:pt x="171" y="196"/>
                    </a:lnTo>
                    <a:lnTo>
                      <a:pt x="179" y="200"/>
                    </a:lnTo>
                    <a:lnTo>
                      <a:pt x="181" y="200"/>
                    </a:lnTo>
                    <a:lnTo>
                      <a:pt x="204" y="212"/>
                    </a:lnTo>
                    <a:lnTo>
                      <a:pt x="241" y="237"/>
                    </a:lnTo>
                    <a:lnTo>
                      <a:pt x="258" y="244"/>
                    </a:lnTo>
                    <a:lnTo>
                      <a:pt x="276" y="258"/>
                    </a:lnTo>
                    <a:lnTo>
                      <a:pt x="295" y="297"/>
                    </a:lnTo>
                    <a:lnTo>
                      <a:pt x="283" y="330"/>
                    </a:lnTo>
                    <a:lnTo>
                      <a:pt x="297" y="339"/>
                    </a:lnTo>
                    <a:lnTo>
                      <a:pt x="311" y="314"/>
                    </a:lnTo>
                    <a:lnTo>
                      <a:pt x="322" y="301"/>
                    </a:lnTo>
                    <a:lnTo>
                      <a:pt x="328" y="291"/>
                    </a:lnTo>
                    <a:lnTo>
                      <a:pt x="311" y="275"/>
                    </a:lnTo>
                    <a:lnTo>
                      <a:pt x="318" y="243"/>
                    </a:lnTo>
                    <a:lnTo>
                      <a:pt x="336" y="248"/>
                    </a:lnTo>
                    <a:lnTo>
                      <a:pt x="359" y="266"/>
                    </a:lnTo>
                    <a:lnTo>
                      <a:pt x="365" y="250"/>
                    </a:lnTo>
                    <a:lnTo>
                      <a:pt x="326" y="227"/>
                    </a:lnTo>
                    <a:lnTo>
                      <a:pt x="285" y="206"/>
                    </a:lnTo>
                    <a:lnTo>
                      <a:pt x="291" y="194"/>
                    </a:lnTo>
                    <a:lnTo>
                      <a:pt x="280" y="188"/>
                    </a:lnTo>
                    <a:lnTo>
                      <a:pt x="241" y="177"/>
                    </a:lnTo>
                    <a:lnTo>
                      <a:pt x="225" y="153"/>
                    </a:lnTo>
                    <a:lnTo>
                      <a:pt x="210" y="128"/>
                    </a:lnTo>
                    <a:lnTo>
                      <a:pt x="179" y="111"/>
                    </a:lnTo>
                    <a:lnTo>
                      <a:pt x="167" y="80"/>
                    </a:lnTo>
                    <a:lnTo>
                      <a:pt x="163" y="62"/>
                    </a:lnTo>
                    <a:lnTo>
                      <a:pt x="189" y="47"/>
                    </a:lnTo>
                    <a:lnTo>
                      <a:pt x="206" y="51"/>
                    </a:lnTo>
                    <a:lnTo>
                      <a:pt x="200" y="27"/>
                    </a:lnTo>
                    <a:lnTo>
                      <a:pt x="204" y="16"/>
                    </a:lnTo>
                    <a:lnTo>
                      <a:pt x="175" y="111"/>
                    </a:lnTo>
                    <a:lnTo>
                      <a:pt x="173" y="111"/>
                    </a:lnTo>
                    <a:lnTo>
                      <a:pt x="171" y="111"/>
                    </a:lnTo>
                    <a:lnTo>
                      <a:pt x="171" y="113"/>
                    </a:lnTo>
                    <a:lnTo>
                      <a:pt x="173" y="113"/>
                    </a:lnTo>
                    <a:lnTo>
                      <a:pt x="175" y="111"/>
                    </a:lnTo>
                    <a:lnTo>
                      <a:pt x="204" y="16"/>
                    </a:lnTo>
                    <a:lnTo>
                      <a:pt x="181" y="196"/>
                    </a:lnTo>
                    <a:lnTo>
                      <a:pt x="183" y="196"/>
                    </a:lnTo>
                    <a:lnTo>
                      <a:pt x="181" y="196"/>
                    </a:lnTo>
                    <a:lnTo>
                      <a:pt x="204" y="16"/>
                    </a:lnTo>
                    <a:close/>
                  </a:path>
                </a:pathLst>
              </a:custGeom>
              <a:grpFill/>
              <a:ln w="3175">
                <a:solidFill>
                  <a:schemeClr val="accent3">
                    <a:lumMod val="85000"/>
                  </a:schemeClr>
                </a:solidFill>
                <a:round/>
                <a:headEnd/>
                <a:tailEnd/>
              </a:ln>
            </p:spPr>
            <p:txBody>
              <a:bodyPr/>
              <a:lstStyle/>
              <a:p>
                <a:pPr>
                  <a:defRPr/>
                </a:pPr>
                <a:endParaRPr lang="es-ES"/>
              </a:p>
            </p:txBody>
          </p:sp>
          <p:sp>
            <p:nvSpPr>
              <p:cNvPr id="6910" name="Freeform 528"/>
              <p:cNvSpPr>
                <a:spLocks/>
              </p:cNvSpPr>
              <p:nvPr/>
            </p:nvSpPr>
            <p:spPr bwMode="auto">
              <a:xfrm>
                <a:off x="2765" y="1540"/>
                <a:ext cx="172" cy="172"/>
              </a:xfrm>
              <a:custGeom>
                <a:avLst/>
                <a:gdLst>
                  <a:gd name="T0" fmla="*/ 0 w 365"/>
                  <a:gd name="T1" fmla="*/ 1 h 339"/>
                  <a:gd name="T2" fmla="*/ 0 w 365"/>
                  <a:gd name="T3" fmla="*/ 0 h 339"/>
                  <a:gd name="T4" fmla="*/ 0 w 365"/>
                  <a:gd name="T5" fmla="*/ 1 h 339"/>
                  <a:gd name="T6" fmla="*/ 0 w 365"/>
                  <a:gd name="T7" fmla="*/ 1 h 339"/>
                  <a:gd name="T8" fmla="*/ 0 w 365"/>
                  <a:gd name="T9" fmla="*/ 1 h 339"/>
                  <a:gd name="T10" fmla="*/ 0 w 365"/>
                  <a:gd name="T11" fmla="*/ 1 h 339"/>
                  <a:gd name="T12" fmla="*/ 0 w 365"/>
                  <a:gd name="T13" fmla="*/ 1 h 339"/>
                  <a:gd name="T14" fmla="*/ 0 w 365"/>
                  <a:gd name="T15" fmla="*/ 1 h 339"/>
                  <a:gd name="T16" fmla="*/ 0 w 365"/>
                  <a:gd name="T17" fmla="*/ 1 h 339"/>
                  <a:gd name="T18" fmla="*/ 0 w 365"/>
                  <a:gd name="T19" fmla="*/ 1 h 339"/>
                  <a:gd name="T20" fmla="*/ 0 w 365"/>
                  <a:gd name="T21" fmla="*/ 1 h 339"/>
                  <a:gd name="T22" fmla="*/ 0 w 365"/>
                  <a:gd name="T23" fmla="*/ 1 h 339"/>
                  <a:gd name="T24" fmla="*/ 0 w 365"/>
                  <a:gd name="T25" fmla="*/ 1 h 339"/>
                  <a:gd name="T26" fmla="*/ 0 w 365"/>
                  <a:gd name="T27" fmla="*/ 1 h 339"/>
                  <a:gd name="T28" fmla="*/ 0 w 365"/>
                  <a:gd name="T29" fmla="*/ 1 h 339"/>
                  <a:gd name="T30" fmla="*/ 0 w 365"/>
                  <a:gd name="T31" fmla="*/ 1 h 339"/>
                  <a:gd name="T32" fmla="*/ 0 w 365"/>
                  <a:gd name="T33" fmla="*/ 1 h 339"/>
                  <a:gd name="T34" fmla="*/ 0 w 365"/>
                  <a:gd name="T35" fmla="*/ 1 h 339"/>
                  <a:gd name="T36" fmla="*/ 0 w 365"/>
                  <a:gd name="T37" fmla="*/ 1 h 339"/>
                  <a:gd name="T38" fmla="*/ 0 w 365"/>
                  <a:gd name="T39" fmla="*/ 1 h 339"/>
                  <a:gd name="T40" fmla="*/ 0 w 365"/>
                  <a:gd name="T41" fmla="*/ 1 h 339"/>
                  <a:gd name="T42" fmla="*/ 0 w 365"/>
                  <a:gd name="T43" fmla="*/ 1 h 339"/>
                  <a:gd name="T44" fmla="*/ 0 w 365"/>
                  <a:gd name="T45" fmla="*/ 1 h 339"/>
                  <a:gd name="T46" fmla="*/ 0 w 365"/>
                  <a:gd name="T47" fmla="*/ 1 h 339"/>
                  <a:gd name="T48" fmla="*/ 0 w 365"/>
                  <a:gd name="T49" fmla="*/ 1 h 339"/>
                  <a:gd name="T50" fmla="*/ 0 w 365"/>
                  <a:gd name="T51" fmla="*/ 1 h 339"/>
                  <a:gd name="T52" fmla="*/ 0 w 365"/>
                  <a:gd name="T53" fmla="*/ 1 h 339"/>
                  <a:gd name="T54" fmla="*/ 0 w 365"/>
                  <a:gd name="T55" fmla="*/ 1 h 339"/>
                  <a:gd name="T56" fmla="*/ 0 w 365"/>
                  <a:gd name="T57" fmla="*/ 1 h 339"/>
                  <a:gd name="T58" fmla="*/ 0 w 365"/>
                  <a:gd name="T59" fmla="*/ 1 h 339"/>
                  <a:gd name="T60" fmla="*/ 0 w 365"/>
                  <a:gd name="T61" fmla="*/ 1 h 339"/>
                  <a:gd name="T62" fmla="*/ 0 w 365"/>
                  <a:gd name="T63" fmla="*/ 1 h 339"/>
                  <a:gd name="T64" fmla="*/ 0 w 365"/>
                  <a:gd name="T65" fmla="*/ 1 h 339"/>
                  <a:gd name="T66" fmla="*/ 0 w 365"/>
                  <a:gd name="T67" fmla="*/ 1 h 339"/>
                  <a:gd name="T68" fmla="*/ 0 w 365"/>
                  <a:gd name="T69" fmla="*/ 1 h 339"/>
                  <a:gd name="T70" fmla="*/ 0 w 365"/>
                  <a:gd name="T71" fmla="*/ 1 h 339"/>
                  <a:gd name="T72" fmla="*/ 0 w 365"/>
                  <a:gd name="T73" fmla="*/ 1 h 339"/>
                  <a:gd name="T74" fmla="*/ 0 w 365"/>
                  <a:gd name="T75" fmla="*/ 1 h 339"/>
                  <a:gd name="T76" fmla="*/ 0 w 365"/>
                  <a:gd name="T77" fmla="*/ 1 h 339"/>
                  <a:gd name="T78" fmla="*/ 0 w 365"/>
                  <a:gd name="T79" fmla="*/ 1 h 339"/>
                  <a:gd name="T80" fmla="*/ 0 w 365"/>
                  <a:gd name="T81" fmla="*/ 1 h 339"/>
                  <a:gd name="T82" fmla="*/ 0 w 365"/>
                  <a:gd name="T83" fmla="*/ 1 h 339"/>
                  <a:gd name="T84" fmla="*/ 0 w 365"/>
                  <a:gd name="T85" fmla="*/ 1 h 339"/>
                  <a:gd name="T86" fmla="*/ 0 w 365"/>
                  <a:gd name="T87" fmla="*/ 1 h 339"/>
                  <a:gd name="T88" fmla="*/ 0 w 365"/>
                  <a:gd name="T89" fmla="*/ 1 h 339"/>
                  <a:gd name="T90" fmla="*/ 0 w 365"/>
                  <a:gd name="T91" fmla="*/ 1 h 339"/>
                  <a:gd name="T92" fmla="*/ 0 w 365"/>
                  <a:gd name="T93" fmla="*/ 1 h 339"/>
                  <a:gd name="T94" fmla="*/ 0 w 365"/>
                  <a:gd name="T95" fmla="*/ 1 h 339"/>
                  <a:gd name="T96" fmla="*/ 0 w 365"/>
                  <a:gd name="T97" fmla="*/ 1 h 339"/>
                  <a:gd name="T98" fmla="*/ 0 w 365"/>
                  <a:gd name="T99" fmla="*/ 1 h 339"/>
                  <a:gd name="T100" fmla="*/ 0 w 365"/>
                  <a:gd name="T101" fmla="*/ 1 h 339"/>
                  <a:gd name="T102" fmla="*/ 0 w 365"/>
                  <a:gd name="T103" fmla="*/ 1 h 339"/>
                  <a:gd name="T104" fmla="*/ 0 w 365"/>
                  <a:gd name="T105" fmla="*/ 1 h 339"/>
                  <a:gd name="T106" fmla="*/ 0 w 365"/>
                  <a:gd name="T107" fmla="*/ 1 h 3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5" h="339">
                    <a:moveTo>
                      <a:pt x="204" y="16"/>
                    </a:moveTo>
                    <a:lnTo>
                      <a:pt x="157" y="0"/>
                    </a:lnTo>
                    <a:lnTo>
                      <a:pt x="125" y="4"/>
                    </a:lnTo>
                    <a:lnTo>
                      <a:pt x="107" y="2"/>
                    </a:lnTo>
                    <a:lnTo>
                      <a:pt x="107" y="4"/>
                    </a:lnTo>
                    <a:lnTo>
                      <a:pt x="101" y="12"/>
                    </a:lnTo>
                    <a:lnTo>
                      <a:pt x="94" y="21"/>
                    </a:lnTo>
                    <a:lnTo>
                      <a:pt x="72" y="21"/>
                    </a:lnTo>
                    <a:lnTo>
                      <a:pt x="61" y="37"/>
                    </a:lnTo>
                    <a:lnTo>
                      <a:pt x="41" y="21"/>
                    </a:lnTo>
                    <a:lnTo>
                      <a:pt x="24" y="35"/>
                    </a:lnTo>
                    <a:lnTo>
                      <a:pt x="6" y="37"/>
                    </a:lnTo>
                    <a:lnTo>
                      <a:pt x="4" y="53"/>
                    </a:lnTo>
                    <a:lnTo>
                      <a:pt x="0" y="68"/>
                    </a:lnTo>
                    <a:lnTo>
                      <a:pt x="2" y="78"/>
                    </a:lnTo>
                    <a:lnTo>
                      <a:pt x="2" y="91"/>
                    </a:lnTo>
                    <a:lnTo>
                      <a:pt x="24" y="103"/>
                    </a:lnTo>
                    <a:lnTo>
                      <a:pt x="24" y="118"/>
                    </a:lnTo>
                    <a:lnTo>
                      <a:pt x="53" y="97"/>
                    </a:lnTo>
                    <a:lnTo>
                      <a:pt x="94" y="107"/>
                    </a:lnTo>
                    <a:lnTo>
                      <a:pt x="115" y="146"/>
                    </a:lnTo>
                    <a:lnTo>
                      <a:pt x="144" y="171"/>
                    </a:lnTo>
                    <a:lnTo>
                      <a:pt x="171" y="196"/>
                    </a:lnTo>
                    <a:lnTo>
                      <a:pt x="179" y="200"/>
                    </a:lnTo>
                    <a:lnTo>
                      <a:pt x="181" y="200"/>
                    </a:lnTo>
                    <a:lnTo>
                      <a:pt x="204" y="212"/>
                    </a:lnTo>
                    <a:lnTo>
                      <a:pt x="241" y="237"/>
                    </a:lnTo>
                    <a:lnTo>
                      <a:pt x="258" y="244"/>
                    </a:lnTo>
                    <a:lnTo>
                      <a:pt x="276" y="258"/>
                    </a:lnTo>
                    <a:lnTo>
                      <a:pt x="295" y="297"/>
                    </a:lnTo>
                    <a:lnTo>
                      <a:pt x="283" y="330"/>
                    </a:lnTo>
                    <a:lnTo>
                      <a:pt x="297" y="339"/>
                    </a:lnTo>
                    <a:lnTo>
                      <a:pt x="311" y="314"/>
                    </a:lnTo>
                    <a:lnTo>
                      <a:pt x="322" y="301"/>
                    </a:lnTo>
                    <a:lnTo>
                      <a:pt x="328" y="291"/>
                    </a:lnTo>
                    <a:lnTo>
                      <a:pt x="311" y="275"/>
                    </a:lnTo>
                    <a:lnTo>
                      <a:pt x="318" y="243"/>
                    </a:lnTo>
                    <a:lnTo>
                      <a:pt x="336" y="248"/>
                    </a:lnTo>
                    <a:lnTo>
                      <a:pt x="359" y="266"/>
                    </a:lnTo>
                    <a:lnTo>
                      <a:pt x="365" y="250"/>
                    </a:lnTo>
                    <a:lnTo>
                      <a:pt x="326" y="227"/>
                    </a:lnTo>
                    <a:lnTo>
                      <a:pt x="285" y="206"/>
                    </a:lnTo>
                    <a:lnTo>
                      <a:pt x="291" y="194"/>
                    </a:lnTo>
                    <a:lnTo>
                      <a:pt x="280" y="188"/>
                    </a:lnTo>
                    <a:lnTo>
                      <a:pt x="241" y="177"/>
                    </a:lnTo>
                    <a:lnTo>
                      <a:pt x="225" y="153"/>
                    </a:lnTo>
                    <a:lnTo>
                      <a:pt x="210" y="128"/>
                    </a:lnTo>
                    <a:lnTo>
                      <a:pt x="179" y="111"/>
                    </a:lnTo>
                    <a:lnTo>
                      <a:pt x="167" y="80"/>
                    </a:lnTo>
                    <a:lnTo>
                      <a:pt x="163" y="62"/>
                    </a:lnTo>
                    <a:lnTo>
                      <a:pt x="189" y="47"/>
                    </a:lnTo>
                    <a:lnTo>
                      <a:pt x="206" y="51"/>
                    </a:lnTo>
                    <a:lnTo>
                      <a:pt x="200" y="27"/>
                    </a:lnTo>
                    <a:lnTo>
                      <a:pt x="204" y="1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11" name="Freeform 529"/>
              <p:cNvSpPr>
                <a:spLocks/>
              </p:cNvSpPr>
              <p:nvPr/>
            </p:nvSpPr>
            <p:spPr bwMode="auto">
              <a:xfrm>
                <a:off x="2846" y="1596"/>
                <a:ext cx="2" cy="1"/>
              </a:xfrm>
              <a:custGeom>
                <a:avLst/>
                <a:gdLst>
                  <a:gd name="T0" fmla="*/ 1 w 4"/>
                  <a:gd name="T1" fmla="*/ 0 h 2"/>
                  <a:gd name="T2" fmla="*/ 1 w 4"/>
                  <a:gd name="T3" fmla="*/ 0 h 2"/>
                  <a:gd name="T4" fmla="*/ 0 w 4"/>
                  <a:gd name="T5" fmla="*/ 0 h 2"/>
                  <a:gd name="T6" fmla="*/ 0 w 4"/>
                  <a:gd name="T7" fmla="*/ 1 h 2"/>
                  <a:gd name="T8" fmla="*/ 1 w 4"/>
                  <a:gd name="T9" fmla="*/ 1 h 2"/>
                  <a:gd name="T10" fmla="*/ 1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2" y="0"/>
                    </a:lnTo>
                    <a:lnTo>
                      <a:pt x="0" y="0"/>
                    </a:lnTo>
                    <a:lnTo>
                      <a:pt x="0" y="2"/>
                    </a:lnTo>
                    <a:lnTo>
                      <a:pt x="2" y="2"/>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12" name="Freeform 530"/>
              <p:cNvSpPr>
                <a:spLocks/>
              </p:cNvSpPr>
              <p:nvPr/>
            </p:nvSpPr>
            <p:spPr bwMode="auto">
              <a:xfrm>
                <a:off x="2850" y="1639"/>
                <a:ext cx="1" cy="1"/>
              </a:xfrm>
              <a:custGeom>
                <a:avLst/>
                <a:gdLst>
                  <a:gd name="T0" fmla="*/ 0 w 2"/>
                  <a:gd name="T1" fmla="*/ 0 h 1"/>
                  <a:gd name="T2" fmla="*/ 1 w 2"/>
                  <a:gd name="T3" fmla="*/ 0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2" y="0"/>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13" name="Freeform 531"/>
              <p:cNvSpPr>
                <a:spLocks/>
              </p:cNvSpPr>
              <p:nvPr/>
            </p:nvSpPr>
            <p:spPr bwMode="auto">
              <a:xfrm>
                <a:off x="2853" y="1705"/>
                <a:ext cx="46" cy="32"/>
              </a:xfrm>
              <a:custGeom>
                <a:avLst/>
                <a:gdLst>
                  <a:gd name="T0" fmla="*/ 0 w 96"/>
                  <a:gd name="T1" fmla="*/ 1 h 60"/>
                  <a:gd name="T2" fmla="*/ 0 w 96"/>
                  <a:gd name="T3" fmla="*/ 1 h 60"/>
                  <a:gd name="T4" fmla="*/ 0 w 96"/>
                  <a:gd name="T5" fmla="*/ 1 h 60"/>
                  <a:gd name="T6" fmla="*/ 0 w 96"/>
                  <a:gd name="T7" fmla="*/ 1 h 60"/>
                  <a:gd name="T8" fmla="*/ 0 w 96"/>
                  <a:gd name="T9" fmla="*/ 1 h 60"/>
                  <a:gd name="T10" fmla="*/ 0 w 96"/>
                  <a:gd name="T11" fmla="*/ 1 h 60"/>
                  <a:gd name="T12" fmla="*/ 0 w 96"/>
                  <a:gd name="T13" fmla="*/ 1 h 60"/>
                  <a:gd name="T14" fmla="*/ 0 w 96"/>
                  <a:gd name="T15" fmla="*/ 0 h 60"/>
                  <a:gd name="T16" fmla="*/ 0 w 96"/>
                  <a:gd name="T17" fmla="*/ 1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60">
                    <a:moveTo>
                      <a:pt x="83" y="37"/>
                    </a:moveTo>
                    <a:lnTo>
                      <a:pt x="85" y="60"/>
                    </a:lnTo>
                    <a:lnTo>
                      <a:pt x="46" y="44"/>
                    </a:lnTo>
                    <a:lnTo>
                      <a:pt x="7" y="27"/>
                    </a:lnTo>
                    <a:lnTo>
                      <a:pt x="0" y="10"/>
                    </a:lnTo>
                    <a:lnTo>
                      <a:pt x="27" y="6"/>
                    </a:lnTo>
                    <a:lnTo>
                      <a:pt x="62" y="4"/>
                    </a:lnTo>
                    <a:lnTo>
                      <a:pt x="96" y="0"/>
                    </a:lnTo>
                    <a:lnTo>
                      <a:pt x="83" y="3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14" name="Freeform 532"/>
              <p:cNvSpPr>
                <a:spLocks/>
              </p:cNvSpPr>
              <p:nvPr/>
            </p:nvSpPr>
            <p:spPr bwMode="auto">
              <a:xfrm>
                <a:off x="2788" y="1648"/>
                <a:ext cx="23" cy="46"/>
              </a:xfrm>
              <a:custGeom>
                <a:avLst/>
                <a:gdLst>
                  <a:gd name="T0" fmla="*/ 0 w 50"/>
                  <a:gd name="T1" fmla="*/ 1 h 90"/>
                  <a:gd name="T2" fmla="*/ 0 w 50"/>
                  <a:gd name="T3" fmla="*/ 1 h 90"/>
                  <a:gd name="T4" fmla="*/ 0 w 50"/>
                  <a:gd name="T5" fmla="*/ 1 h 90"/>
                  <a:gd name="T6" fmla="*/ 0 w 50"/>
                  <a:gd name="T7" fmla="*/ 1 h 90"/>
                  <a:gd name="T8" fmla="*/ 0 w 50"/>
                  <a:gd name="T9" fmla="*/ 1 h 90"/>
                  <a:gd name="T10" fmla="*/ 0 w 50"/>
                  <a:gd name="T11" fmla="*/ 0 h 90"/>
                  <a:gd name="T12" fmla="*/ 0 w 50"/>
                  <a:gd name="T13" fmla="*/ 1 h 90"/>
                  <a:gd name="T14" fmla="*/ 0 w 50"/>
                  <a:gd name="T15" fmla="*/ 1 h 90"/>
                  <a:gd name="T16" fmla="*/ 0 w 50"/>
                  <a:gd name="T17" fmla="*/ 1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90">
                    <a:moveTo>
                      <a:pt x="27" y="76"/>
                    </a:moveTo>
                    <a:lnTo>
                      <a:pt x="15" y="90"/>
                    </a:lnTo>
                    <a:lnTo>
                      <a:pt x="8" y="68"/>
                    </a:lnTo>
                    <a:lnTo>
                      <a:pt x="4" y="41"/>
                    </a:lnTo>
                    <a:lnTo>
                      <a:pt x="0" y="14"/>
                    </a:lnTo>
                    <a:lnTo>
                      <a:pt x="31" y="0"/>
                    </a:lnTo>
                    <a:lnTo>
                      <a:pt x="50" y="28"/>
                    </a:lnTo>
                    <a:lnTo>
                      <a:pt x="45" y="74"/>
                    </a:lnTo>
                    <a:lnTo>
                      <a:pt x="27" y="7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15" name="Freeform 533"/>
              <p:cNvSpPr>
                <a:spLocks/>
              </p:cNvSpPr>
              <p:nvPr/>
            </p:nvSpPr>
            <p:spPr bwMode="auto">
              <a:xfrm>
                <a:off x="2773" y="1600"/>
                <a:ext cx="1" cy="1"/>
              </a:xfrm>
              <a:custGeom>
                <a:avLst/>
                <a:gdLst>
                  <a:gd name="T0" fmla="*/ 0 w 1"/>
                  <a:gd name="T1" fmla="*/ 0 h 2"/>
                  <a:gd name="T2" fmla="*/ 0 w 1"/>
                  <a:gd name="T3" fmla="*/ 1 h 2"/>
                  <a:gd name="T4" fmla="*/ 0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2"/>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17" name="Freeform 535"/>
              <p:cNvSpPr>
                <a:spLocks/>
              </p:cNvSpPr>
              <p:nvPr/>
            </p:nvSpPr>
            <p:spPr bwMode="auto">
              <a:xfrm>
                <a:off x="3048" y="1635"/>
                <a:ext cx="43" cy="35"/>
              </a:xfrm>
              <a:custGeom>
                <a:avLst/>
                <a:gdLst>
                  <a:gd name="T0" fmla="*/ 0 w 90"/>
                  <a:gd name="T1" fmla="*/ 1 h 68"/>
                  <a:gd name="T2" fmla="*/ 0 w 90"/>
                  <a:gd name="T3" fmla="*/ 1 h 68"/>
                  <a:gd name="T4" fmla="*/ 0 w 90"/>
                  <a:gd name="T5" fmla="*/ 1 h 68"/>
                  <a:gd name="T6" fmla="*/ 0 w 90"/>
                  <a:gd name="T7" fmla="*/ 1 h 68"/>
                  <a:gd name="T8" fmla="*/ 0 w 90"/>
                  <a:gd name="T9" fmla="*/ 1 h 68"/>
                  <a:gd name="T10" fmla="*/ 0 w 90"/>
                  <a:gd name="T11" fmla="*/ 1 h 68"/>
                  <a:gd name="T12" fmla="*/ 0 w 90"/>
                  <a:gd name="T13" fmla="*/ 1 h 68"/>
                  <a:gd name="T14" fmla="*/ 0 w 90"/>
                  <a:gd name="T15" fmla="*/ 1 h 68"/>
                  <a:gd name="T16" fmla="*/ 0 w 90"/>
                  <a:gd name="T17" fmla="*/ 1 h 68"/>
                  <a:gd name="T18" fmla="*/ 0 w 90"/>
                  <a:gd name="T19" fmla="*/ 0 h 68"/>
                  <a:gd name="T20" fmla="*/ 0 w 90"/>
                  <a:gd name="T21" fmla="*/ 1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68">
                    <a:moveTo>
                      <a:pt x="10" y="2"/>
                    </a:moveTo>
                    <a:lnTo>
                      <a:pt x="4" y="10"/>
                    </a:lnTo>
                    <a:lnTo>
                      <a:pt x="12" y="24"/>
                    </a:lnTo>
                    <a:lnTo>
                      <a:pt x="0" y="47"/>
                    </a:lnTo>
                    <a:lnTo>
                      <a:pt x="20" y="51"/>
                    </a:lnTo>
                    <a:lnTo>
                      <a:pt x="8" y="68"/>
                    </a:lnTo>
                    <a:lnTo>
                      <a:pt x="43" y="43"/>
                    </a:lnTo>
                    <a:lnTo>
                      <a:pt x="90" y="35"/>
                    </a:lnTo>
                    <a:lnTo>
                      <a:pt x="76" y="24"/>
                    </a:lnTo>
                    <a:lnTo>
                      <a:pt x="55" y="0"/>
                    </a:lnTo>
                    <a:lnTo>
                      <a:pt x="10"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18" name="Freeform 536"/>
              <p:cNvSpPr>
                <a:spLocks/>
              </p:cNvSpPr>
              <p:nvPr/>
            </p:nvSpPr>
            <p:spPr bwMode="auto">
              <a:xfrm>
                <a:off x="2980" y="1370"/>
                <a:ext cx="122" cy="84"/>
              </a:xfrm>
              <a:custGeom>
                <a:avLst/>
                <a:gdLst>
                  <a:gd name="T0" fmla="*/ 0 w 260"/>
                  <a:gd name="T1" fmla="*/ 1 h 164"/>
                  <a:gd name="T2" fmla="*/ 0 w 260"/>
                  <a:gd name="T3" fmla="*/ 1 h 164"/>
                  <a:gd name="T4" fmla="*/ 0 w 260"/>
                  <a:gd name="T5" fmla="*/ 1 h 164"/>
                  <a:gd name="T6" fmla="*/ 0 w 260"/>
                  <a:gd name="T7" fmla="*/ 1 h 164"/>
                  <a:gd name="T8" fmla="*/ 0 w 260"/>
                  <a:gd name="T9" fmla="*/ 1 h 164"/>
                  <a:gd name="T10" fmla="*/ 0 w 260"/>
                  <a:gd name="T11" fmla="*/ 1 h 164"/>
                  <a:gd name="T12" fmla="*/ 0 w 260"/>
                  <a:gd name="T13" fmla="*/ 1 h 164"/>
                  <a:gd name="T14" fmla="*/ 0 w 260"/>
                  <a:gd name="T15" fmla="*/ 1 h 164"/>
                  <a:gd name="T16" fmla="*/ 0 w 260"/>
                  <a:gd name="T17" fmla="*/ 1 h 164"/>
                  <a:gd name="T18" fmla="*/ 0 w 260"/>
                  <a:gd name="T19" fmla="*/ 1 h 164"/>
                  <a:gd name="T20" fmla="*/ 0 w 260"/>
                  <a:gd name="T21" fmla="*/ 1 h 164"/>
                  <a:gd name="T22" fmla="*/ 0 w 260"/>
                  <a:gd name="T23" fmla="*/ 1 h 164"/>
                  <a:gd name="T24" fmla="*/ 0 w 260"/>
                  <a:gd name="T25" fmla="*/ 1 h 164"/>
                  <a:gd name="T26" fmla="*/ 0 w 260"/>
                  <a:gd name="T27" fmla="*/ 1 h 164"/>
                  <a:gd name="T28" fmla="*/ 0 w 260"/>
                  <a:gd name="T29" fmla="*/ 0 h 164"/>
                  <a:gd name="T30" fmla="*/ 0 w 260"/>
                  <a:gd name="T31" fmla="*/ 1 h 164"/>
                  <a:gd name="T32" fmla="*/ 0 w 260"/>
                  <a:gd name="T33" fmla="*/ 1 h 164"/>
                  <a:gd name="T34" fmla="*/ 0 w 260"/>
                  <a:gd name="T35" fmla="*/ 1 h 164"/>
                  <a:gd name="T36" fmla="*/ 0 w 260"/>
                  <a:gd name="T37" fmla="*/ 1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164">
                    <a:moveTo>
                      <a:pt x="260" y="89"/>
                    </a:moveTo>
                    <a:lnTo>
                      <a:pt x="248" y="100"/>
                    </a:lnTo>
                    <a:lnTo>
                      <a:pt x="256" y="133"/>
                    </a:lnTo>
                    <a:lnTo>
                      <a:pt x="221" y="151"/>
                    </a:lnTo>
                    <a:lnTo>
                      <a:pt x="223" y="164"/>
                    </a:lnTo>
                    <a:lnTo>
                      <a:pt x="173" y="155"/>
                    </a:lnTo>
                    <a:lnTo>
                      <a:pt x="122" y="147"/>
                    </a:lnTo>
                    <a:lnTo>
                      <a:pt x="72" y="145"/>
                    </a:lnTo>
                    <a:lnTo>
                      <a:pt x="21" y="145"/>
                    </a:lnTo>
                    <a:lnTo>
                      <a:pt x="6" y="133"/>
                    </a:lnTo>
                    <a:lnTo>
                      <a:pt x="23" y="110"/>
                    </a:lnTo>
                    <a:lnTo>
                      <a:pt x="0" y="64"/>
                    </a:lnTo>
                    <a:lnTo>
                      <a:pt x="43" y="33"/>
                    </a:lnTo>
                    <a:lnTo>
                      <a:pt x="87" y="5"/>
                    </a:lnTo>
                    <a:lnTo>
                      <a:pt x="126" y="0"/>
                    </a:lnTo>
                    <a:lnTo>
                      <a:pt x="171" y="7"/>
                    </a:lnTo>
                    <a:lnTo>
                      <a:pt x="215" y="15"/>
                    </a:lnTo>
                    <a:lnTo>
                      <a:pt x="221" y="58"/>
                    </a:lnTo>
                    <a:lnTo>
                      <a:pt x="260" y="8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19" name="Freeform 537"/>
              <p:cNvSpPr>
                <a:spLocks/>
              </p:cNvSpPr>
              <p:nvPr/>
            </p:nvSpPr>
            <p:spPr bwMode="auto">
              <a:xfrm>
                <a:off x="2777" y="1353"/>
                <a:ext cx="32" cy="38"/>
              </a:xfrm>
              <a:custGeom>
                <a:avLst/>
                <a:gdLst>
                  <a:gd name="T0" fmla="*/ 0 w 68"/>
                  <a:gd name="T1" fmla="*/ 1 h 75"/>
                  <a:gd name="T2" fmla="*/ 0 w 68"/>
                  <a:gd name="T3" fmla="*/ 1 h 75"/>
                  <a:gd name="T4" fmla="*/ 0 w 68"/>
                  <a:gd name="T5" fmla="*/ 1 h 75"/>
                  <a:gd name="T6" fmla="*/ 0 w 68"/>
                  <a:gd name="T7" fmla="*/ 1 h 75"/>
                  <a:gd name="T8" fmla="*/ 0 w 68"/>
                  <a:gd name="T9" fmla="*/ 1 h 75"/>
                  <a:gd name="T10" fmla="*/ 0 w 68"/>
                  <a:gd name="T11" fmla="*/ 1 h 75"/>
                  <a:gd name="T12" fmla="*/ 0 w 68"/>
                  <a:gd name="T13" fmla="*/ 1 h 75"/>
                  <a:gd name="T14" fmla="*/ 0 w 68"/>
                  <a:gd name="T15" fmla="*/ 1 h 75"/>
                  <a:gd name="T16" fmla="*/ 0 w 68"/>
                  <a:gd name="T17" fmla="*/ 1 h 75"/>
                  <a:gd name="T18" fmla="*/ 0 w 68"/>
                  <a:gd name="T19" fmla="*/ 0 h 75"/>
                  <a:gd name="T20" fmla="*/ 0 w 68"/>
                  <a:gd name="T21" fmla="*/ 1 h 75"/>
                  <a:gd name="T22" fmla="*/ 0 w 68"/>
                  <a:gd name="T23" fmla="*/ 1 h 75"/>
                  <a:gd name="T24" fmla="*/ 0 w 68"/>
                  <a:gd name="T25" fmla="*/ 1 h 75"/>
                  <a:gd name="T26" fmla="*/ 0 w 68"/>
                  <a:gd name="T27" fmla="*/ 1 h 75"/>
                  <a:gd name="T28" fmla="*/ 0 w 68"/>
                  <a:gd name="T29" fmla="*/ 1 h 75"/>
                  <a:gd name="T30" fmla="*/ 0 w 68"/>
                  <a:gd name="T31" fmla="*/ 1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75">
                    <a:moveTo>
                      <a:pt x="37" y="68"/>
                    </a:moveTo>
                    <a:lnTo>
                      <a:pt x="35" y="75"/>
                    </a:lnTo>
                    <a:lnTo>
                      <a:pt x="13" y="71"/>
                    </a:lnTo>
                    <a:lnTo>
                      <a:pt x="7" y="66"/>
                    </a:lnTo>
                    <a:lnTo>
                      <a:pt x="2" y="48"/>
                    </a:lnTo>
                    <a:lnTo>
                      <a:pt x="0" y="13"/>
                    </a:lnTo>
                    <a:lnTo>
                      <a:pt x="15" y="9"/>
                    </a:lnTo>
                    <a:lnTo>
                      <a:pt x="21" y="13"/>
                    </a:lnTo>
                    <a:lnTo>
                      <a:pt x="23" y="5"/>
                    </a:lnTo>
                    <a:lnTo>
                      <a:pt x="44" y="0"/>
                    </a:lnTo>
                    <a:lnTo>
                      <a:pt x="52" y="13"/>
                    </a:lnTo>
                    <a:lnTo>
                      <a:pt x="68" y="13"/>
                    </a:lnTo>
                    <a:lnTo>
                      <a:pt x="60" y="29"/>
                    </a:lnTo>
                    <a:lnTo>
                      <a:pt x="40" y="44"/>
                    </a:lnTo>
                    <a:lnTo>
                      <a:pt x="40" y="48"/>
                    </a:lnTo>
                    <a:lnTo>
                      <a:pt x="37" y="6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20" name="Freeform 538"/>
              <p:cNvSpPr>
                <a:spLocks/>
              </p:cNvSpPr>
              <p:nvPr/>
            </p:nvSpPr>
            <p:spPr bwMode="auto">
              <a:xfrm>
                <a:off x="2815" y="1369"/>
                <a:ext cx="19" cy="18"/>
              </a:xfrm>
              <a:custGeom>
                <a:avLst/>
                <a:gdLst>
                  <a:gd name="T0" fmla="*/ 0 w 41"/>
                  <a:gd name="T1" fmla="*/ 0 h 37"/>
                  <a:gd name="T2" fmla="*/ 0 w 41"/>
                  <a:gd name="T3" fmla="*/ 0 h 37"/>
                  <a:gd name="T4" fmla="*/ 0 w 41"/>
                  <a:gd name="T5" fmla="*/ 0 h 37"/>
                  <a:gd name="T6" fmla="*/ 0 w 41"/>
                  <a:gd name="T7" fmla="*/ 0 h 37"/>
                  <a:gd name="T8" fmla="*/ 0 w 41"/>
                  <a:gd name="T9" fmla="*/ 0 h 37"/>
                  <a:gd name="T10" fmla="*/ 0 w 41"/>
                  <a:gd name="T11" fmla="*/ 0 h 37"/>
                  <a:gd name="T12" fmla="*/ 0 w 41"/>
                  <a:gd name="T13" fmla="*/ 0 h 37"/>
                  <a:gd name="T14" fmla="*/ 0 w 41"/>
                  <a:gd name="T15" fmla="*/ 0 h 37"/>
                  <a:gd name="T16" fmla="*/ 0 w 41"/>
                  <a:gd name="T17" fmla="*/ 0 h 37"/>
                  <a:gd name="T18" fmla="*/ 0 w 41"/>
                  <a:gd name="T19" fmla="*/ 0 h 37"/>
                  <a:gd name="T20" fmla="*/ 0 w 41"/>
                  <a:gd name="T21" fmla="*/ 0 h 37"/>
                  <a:gd name="T22" fmla="*/ 0 w 41"/>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7">
                    <a:moveTo>
                      <a:pt x="41" y="11"/>
                    </a:moveTo>
                    <a:lnTo>
                      <a:pt x="39" y="5"/>
                    </a:lnTo>
                    <a:lnTo>
                      <a:pt x="27" y="0"/>
                    </a:lnTo>
                    <a:lnTo>
                      <a:pt x="25" y="11"/>
                    </a:lnTo>
                    <a:lnTo>
                      <a:pt x="16" y="9"/>
                    </a:lnTo>
                    <a:lnTo>
                      <a:pt x="4" y="4"/>
                    </a:lnTo>
                    <a:lnTo>
                      <a:pt x="0" y="11"/>
                    </a:lnTo>
                    <a:lnTo>
                      <a:pt x="0" y="19"/>
                    </a:lnTo>
                    <a:lnTo>
                      <a:pt x="21" y="37"/>
                    </a:lnTo>
                    <a:lnTo>
                      <a:pt x="31" y="31"/>
                    </a:lnTo>
                    <a:lnTo>
                      <a:pt x="31" y="23"/>
                    </a:lnTo>
                    <a:lnTo>
                      <a:pt x="41" y="1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21" name="Freeform 539"/>
              <p:cNvSpPr>
                <a:spLocks/>
              </p:cNvSpPr>
              <p:nvPr/>
            </p:nvSpPr>
            <p:spPr bwMode="auto">
              <a:xfrm>
                <a:off x="2779" y="1339"/>
                <a:ext cx="27" cy="19"/>
              </a:xfrm>
              <a:custGeom>
                <a:avLst/>
                <a:gdLst>
                  <a:gd name="T0" fmla="*/ 0 w 56"/>
                  <a:gd name="T1" fmla="*/ 1 h 38"/>
                  <a:gd name="T2" fmla="*/ 0 w 56"/>
                  <a:gd name="T3" fmla="*/ 1 h 38"/>
                  <a:gd name="T4" fmla="*/ 0 w 56"/>
                  <a:gd name="T5" fmla="*/ 1 h 38"/>
                  <a:gd name="T6" fmla="*/ 0 w 56"/>
                  <a:gd name="T7" fmla="*/ 1 h 38"/>
                  <a:gd name="T8" fmla="*/ 0 w 56"/>
                  <a:gd name="T9" fmla="*/ 1 h 38"/>
                  <a:gd name="T10" fmla="*/ 0 w 56"/>
                  <a:gd name="T11" fmla="*/ 0 h 38"/>
                  <a:gd name="T12" fmla="*/ 0 w 56"/>
                  <a:gd name="T13" fmla="*/ 1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38">
                    <a:moveTo>
                      <a:pt x="46" y="25"/>
                    </a:moveTo>
                    <a:lnTo>
                      <a:pt x="5" y="27"/>
                    </a:lnTo>
                    <a:lnTo>
                      <a:pt x="0" y="38"/>
                    </a:lnTo>
                    <a:lnTo>
                      <a:pt x="1" y="21"/>
                    </a:lnTo>
                    <a:lnTo>
                      <a:pt x="29" y="17"/>
                    </a:lnTo>
                    <a:lnTo>
                      <a:pt x="56" y="0"/>
                    </a:lnTo>
                    <a:lnTo>
                      <a:pt x="46"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22" name="Freeform 540"/>
              <p:cNvSpPr>
                <a:spLocks/>
              </p:cNvSpPr>
              <p:nvPr/>
            </p:nvSpPr>
            <p:spPr bwMode="auto">
              <a:xfrm>
                <a:off x="2799" y="1380"/>
                <a:ext cx="13" cy="7"/>
              </a:xfrm>
              <a:custGeom>
                <a:avLst/>
                <a:gdLst>
                  <a:gd name="T0" fmla="*/ 0 w 29"/>
                  <a:gd name="T1" fmla="*/ 0 h 16"/>
                  <a:gd name="T2" fmla="*/ 0 w 29"/>
                  <a:gd name="T3" fmla="*/ 0 h 16"/>
                  <a:gd name="T4" fmla="*/ 0 w 29"/>
                  <a:gd name="T5" fmla="*/ 0 h 16"/>
                  <a:gd name="T6" fmla="*/ 0 w 29"/>
                  <a:gd name="T7" fmla="*/ 0 h 16"/>
                  <a:gd name="T8" fmla="*/ 0 w 29"/>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6"/>
                    </a:moveTo>
                    <a:lnTo>
                      <a:pt x="20" y="0"/>
                    </a:lnTo>
                    <a:lnTo>
                      <a:pt x="0" y="2"/>
                    </a:lnTo>
                    <a:lnTo>
                      <a:pt x="22" y="16"/>
                    </a:lnTo>
                    <a:lnTo>
                      <a:pt x="29"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23" name="Freeform 541"/>
              <p:cNvSpPr>
                <a:spLocks/>
              </p:cNvSpPr>
              <p:nvPr/>
            </p:nvSpPr>
            <p:spPr bwMode="auto">
              <a:xfrm>
                <a:off x="2825" y="1390"/>
                <a:ext cx="5" cy="3"/>
              </a:xfrm>
              <a:custGeom>
                <a:avLst/>
                <a:gdLst>
                  <a:gd name="T0" fmla="*/ 1 w 8"/>
                  <a:gd name="T1" fmla="*/ 0 h 8"/>
                  <a:gd name="T2" fmla="*/ 1 w 8"/>
                  <a:gd name="T3" fmla="*/ 0 h 8"/>
                  <a:gd name="T4" fmla="*/ 0 w 8"/>
                  <a:gd name="T5" fmla="*/ 0 h 8"/>
                  <a:gd name="T6" fmla="*/ 1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8" y="4"/>
                    </a:moveTo>
                    <a:lnTo>
                      <a:pt x="2" y="0"/>
                    </a:lnTo>
                    <a:lnTo>
                      <a:pt x="0" y="8"/>
                    </a:lnTo>
                    <a:lnTo>
                      <a:pt x="8"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24" name="Freeform 542"/>
              <p:cNvSpPr>
                <a:spLocks/>
              </p:cNvSpPr>
              <p:nvPr/>
            </p:nvSpPr>
            <p:spPr bwMode="auto">
              <a:xfrm>
                <a:off x="2968" y="1306"/>
                <a:ext cx="60" cy="30"/>
              </a:xfrm>
              <a:custGeom>
                <a:avLst/>
                <a:gdLst>
                  <a:gd name="T0" fmla="*/ 0 w 126"/>
                  <a:gd name="T1" fmla="*/ 1 h 58"/>
                  <a:gd name="T2" fmla="*/ 0 w 126"/>
                  <a:gd name="T3" fmla="*/ 1 h 58"/>
                  <a:gd name="T4" fmla="*/ 0 w 126"/>
                  <a:gd name="T5" fmla="*/ 0 h 58"/>
                  <a:gd name="T6" fmla="*/ 0 w 126"/>
                  <a:gd name="T7" fmla="*/ 1 h 58"/>
                  <a:gd name="T8" fmla="*/ 0 w 126"/>
                  <a:gd name="T9" fmla="*/ 1 h 58"/>
                  <a:gd name="T10" fmla="*/ 0 w 126"/>
                  <a:gd name="T11" fmla="*/ 1 h 58"/>
                  <a:gd name="T12" fmla="*/ 0 w 126"/>
                  <a:gd name="T13" fmla="*/ 1 h 58"/>
                  <a:gd name="T14" fmla="*/ 0 w 126"/>
                  <a:gd name="T15" fmla="*/ 1 h 58"/>
                  <a:gd name="T16" fmla="*/ 0 w 126"/>
                  <a:gd name="T17" fmla="*/ 1 h 58"/>
                  <a:gd name="T18" fmla="*/ 0 w 126"/>
                  <a:gd name="T19" fmla="*/ 1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58">
                    <a:moveTo>
                      <a:pt x="126" y="36"/>
                    </a:moveTo>
                    <a:lnTo>
                      <a:pt x="116" y="3"/>
                    </a:lnTo>
                    <a:lnTo>
                      <a:pt x="48" y="0"/>
                    </a:lnTo>
                    <a:lnTo>
                      <a:pt x="0" y="13"/>
                    </a:lnTo>
                    <a:lnTo>
                      <a:pt x="4" y="25"/>
                    </a:lnTo>
                    <a:lnTo>
                      <a:pt x="21" y="44"/>
                    </a:lnTo>
                    <a:lnTo>
                      <a:pt x="31" y="44"/>
                    </a:lnTo>
                    <a:lnTo>
                      <a:pt x="72" y="52"/>
                    </a:lnTo>
                    <a:lnTo>
                      <a:pt x="112" y="58"/>
                    </a:lnTo>
                    <a:lnTo>
                      <a:pt x="126" y="3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25" name="Freeform 543"/>
              <p:cNvSpPr>
                <a:spLocks/>
              </p:cNvSpPr>
              <p:nvPr/>
            </p:nvSpPr>
            <p:spPr bwMode="auto">
              <a:xfrm>
                <a:off x="2943" y="1326"/>
                <a:ext cx="95" cy="43"/>
              </a:xfrm>
              <a:custGeom>
                <a:avLst/>
                <a:gdLst>
                  <a:gd name="T0" fmla="*/ 0 w 202"/>
                  <a:gd name="T1" fmla="*/ 1 h 85"/>
                  <a:gd name="T2" fmla="*/ 0 w 202"/>
                  <a:gd name="T3" fmla="*/ 1 h 85"/>
                  <a:gd name="T4" fmla="*/ 0 w 202"/>
                  <a:gd name="T5" fmla="*/ 1 h 85"/>
                  <a:gd name="T6" fmla="*/ 0 w 202"/>
                  <a:gd name="T7" fmla="*/ 1 h 85"/>
                  <a:gd name="T8" fmla="*/ 0 w 202"/>
                  <a:gd name="T9" fmla="*/ 1 h 85"/>
                  <a:gd name="T10" fmla="*/ 0 w 202"/>
                  <a:gd name="T11" fmla="*/ 1 h 85"/>
                  <a:gd name="T12" fmla="*/ 0 w 202"/>
                  <a:gd name="T13" fmla="*/ 1 h 85"/>
                  <a:gd name="T14" fmla="*/ 0 w 202"/>
                  <a:gd name="T15" fmla="*/ 1 h 85"/>
                  <a:gd name="T16" fmla="*/ 0 w 202"/>
                  <a:gd name="T17" fmla="*/ 0 h 85"/>
                  <a:gd name="T18" fmla="*/ 0 w 202"/>
                  <a:gd name="T19" fmla="*/ 1 h 85"/>
                  <a:gd name="T20" fmla="*/ 0 w 202"/>
                  <a:gd name="T21" fmla="*/ 1 h 85"/>
                  <a:gd name="T22" fmla="*/ 0 w 202"/>
                  <a:gd name="T23" fmla="*/ 1 h 85"/>
                  <a:gd name="T24" fmla="*/ 0 w 202"/>
                  <a:gd name="T25" fmla="*/ 1 h 85"/>
                  <a:gd name="T26" fmla="*/ 0 w 202"/>
                  <a:gd name="T27" fmla="*/ 1 h 85"/>
                  <a:gd name="T28" fmla="*/ 0 w 202"/>
                  <a:gd name="T29" fmla="*/ 1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2" h="85">
                    <a:moveTo>
                      <a:pt x="103" y="58"/>
                    </a:moveTo>
                    <a:lnTo>
                      <a:pt x="55" y="64"/>
                    </a:lnTo>
                    <a:lnTo>
                      <a:pt x="8" y="70"/>
                    </a:lnTo>
                    <a:lnTo>
                      <a:pt x="0" y="72"/>
                    </a:lnTo>
                    <a:lnTo>
                      <a:pt x="12" y="25"/>
                    </a:lnTo>
                    <a:lnTo>
                      <a:pt x="37" y="23"/>
                    </a:lnTo>
                    <a:lnTo>
                      <a:pt x="72" y="47"/>
                    </a:lnTo>
                    <a:lnTo>
                      <a:pt x="88" y="33"/>
                    </a:lnTo>
                    <a:lnTo>
                      <a:pt x="84" y="0"/>
                    </a:lnTo>
                    <a:lnTo>
                      <a:pt x="125" y="8"/>
                    </a:lnTo>
                    <a:lnTo>
                      <a:pt x="165" y="14"/>
                    </a:lnTo>
                    <a:lnTo>
                      <a:pt x="183" y="39"/>
                    </a:lnTo>
                    <a:lnTo>
                      <a:pt x="202" y="80"/>
                    </a:lnTo>
                    <a:lnTo>
                      <a:pt x="163" y="85"/>
                    </a:lnTo>
                    <a:lnTo>
                      <a:pt x="103" y="5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26" name="Freeform 544"/>
              <p:cNvSpPr>
                <a:spLocks/>
              </p:cNvSpPr>
              <p:nvPr/>
            </p:nvSpPr>
            <p:spPr bwMode="auto">
              <a:xfrm>
                <a:off x="2944" y="1358"/>
                <a:ext cx="76" cy="45"/>
              </a:xfrm>
              <a:custGeom>
                <a:avLst/>
                <a:gdLst>
                  <a:gd name="T0" fmla="*/ 0 w 163"/>
                  <a:gd name="T1" fmla="*/ 1 h 86"/>
                  <a:gd name="T2" fmla="*/ 0 w 163"/>
                  <a:gd name="T3" fmla="*/ 1 h 86"/>
                  <a:gd name="T4" fmla="*/ 0 w 163"/>
                  <a:gd name="T5" fmla="*/ 1 h 86"/>
                  <a:gd name="T6" fmla="*/ 0 w 163"/>
                  <a:gd name="T7" fmla="*/ 1 h 86"/>
                  <a:gd name="T8" fmla="*/ 0 w 163"/>
                  <a:gd name="T9" fmla="*/ 0 h 86"/>
                  <a:gd name="T10" fmla="*/ 0 w 163"/>
                  <a:gd name="T11" fmla="*/ 1 h 86"/>
                  <a:gd name="T12" fmla="*/ 0 w 163"/>
                  <a:gd name="T13" fmla="*/ 1 h 86"/>
                  <a:gd name="T14" fmla="*/ 0 w 163"/>
                  <a:gd name="T15" fmla="*/ 1 h 86"/>
                  <a:gd name="T16" fmla="*/ 0 w 163"/>
                  <a:gd name="T17" fmla="*/ 1 h 86"/>
                  <a:gd name="T18" fmla="*/ 0 w 163"/>
                  <a:gd name="T19" fmla="*/ 1 h 86"/>
                  <a:gd name="T20" fmla="*/ 0 w 163"/>
                  <a:gd name="T21" fmla="*/ 1 h 86"/>
                  <a:gd name="T22" fmla="*/ 0 w 163"/>
                  <a:gd name="T23" fmla="*/ 1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3" h="86">
                    <a:moveTo>
                      <a:pt x="6" y="60"/>
                    </a:moveTo>
                    <a:lnTo>
                      <a:pt x="0" y="14"/>
                    </a:lnTo>
                    <a:lnTo>
                      <a:pt x="8" y="12"/>
                    </a:lnTo>
                    <a:lnTo>
                      <a:pt x="55" y="6"/>
                    </a:lnTo>
                    <a:lnTo>
                      <a:pt x="103" y="0"/>
                    </a:lnTo>
                    <a:lnTo>
                      <a:pt x="163" y="27"/>
                    </a:lnTo>
                    <a:lnTo>
                      <a:pt x="119" y="55"/>
                    </a:lnTo>
                    <a:lnTo>
                      <a:pt x="76" y="86"/>
                    </a:lnTo>
                    <a:lnTo>
                      <a:pt x="51" y="84"/>
                    </a:lnTo>
                    <a:lnTo>
                      <a:pt x="49" y="68"/>
                    </a:lnTo>
                    <a:lnTo>
                      <a:pt x="24" y="64"/>
                    </a:lnTo>
                    <a:lnTo>
                      <a:pt x="6" y="6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27" name="Freeform 545"/>
              <p:cNvSpPr>
                <a:spLocks/>
              </p:cNvSpPr>
              <p:nvPr/>
            </p:nvSpPr>
            <p:spPr bwMode="auto">
              <a:xfrm>
                <a:off x="2714" y="1418"/>
                <a:ext cx="51" cy="48"/>
              </a:xfrm>
              <a:custGeom>
                <a:avLst/>
                <a:gdLst>
                  <a:gd name="T0" fmla="*/ 0 w 108"/>
                  <a:gd name="T1" fmla="*/ 1 h 95"/>
                  <a:gd name="T2" fmla="*/ 0 w 108"/>
                  <a:gd name="T3" fmla="*/ 1 h 95"/>
                  <a:gd name="T4" fmla="*/ 0 w 108"/>
                  <a:gd name="T5" fmla="*/ 1 h 95"/>
                  <a:gd name="T6" fmla="*/ 0 w 108"/>
                  <a:gd name="T7" fmla="*/ 1 h 95"/>
                  <a:gd name="T8" fmla="*/ 0 w 108"/>
                  <a:gd name="T9" fmla="*/ 0 h 95"/>
                  <a:gd name="T10" fmla="*/ 0 w 108"/>
                  <a:gd name="T11" fmla="*/ 1 h 95"/>
                  <a:gd name="T12" fmla="*/ 0 w 108"/>
                  <a:gd name="T13" fmla="*/ 1 h 95"/>
                  <a:gd name="T14" fmla="*/ 0 w 108"/>
                  <a:gd name="T15" fmla="*/ 1 h 95"/>
                  <a:gd name="T16" fmla="*/ 0 w 108"/>
                  <a:gd name="T17" fmla="*/ 1 h 95"/>
                  <a:gd name="T18" fmla="*/ 0 w 108"/>
                  <a:gd name="T19" fmla="*/ 1 h 95"/>
                  <a:gd name="T20" fmla="*/ 0 w 108"/>
                  <a:gd name="T21" fmla="*/ 1 h 95"/>
                  <a:gd name="T22" fmla="*/ 0 w 108"/>
                  <a:gd name="T23" fmla="*/ 1 h 95"/>
                  <a:gd name="T24" fmla="*/ 0 w 108"/>
                  <a:gd name="T25" fmla="*/ 1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95">
                    <a:moveTo>
                      <a:pt x="81" y="54"/>
                    </a:moveTo>
                    <a:lnTo>
                      <a:pt x="105" y="40"/>
                    </a:lnTo>
                    <a:lnTo>
                      <a:pt x="97" y="27"/>
                    </a:lnTo>
                    <a:lnTo>
                      <a:pt x="108" y="3"/>
                    </a:lnTo>
                    <a:lnTo>
                      <a:pt x="74" y="0"/>
                    </a:lnTo>
                    <a:lnTo>
                      <a:pt x="37" y="23"/>
                    </a:lnTo>
                    <a:lnTo>
                      <a:pt x="10" y="60"/>
                    </a:lnTo>
                    <a:lnTo>
                      <a:pt x="0" y="73"/>
                    </a:lnTo>
                    <a:lnTo>
                      <a:pt x="25" y="73"/>
                    </a:lnTo>
                    <a:lnTo>
                      <a:pt x="62" y="75"/>
                    </a:lnTo>
                    <a:lnTo>
                      <a:pt x="68" y="87"/>
                    </a:lnTo>
                    <a:lnTo>
                      <a:pt x="77" y="95"/>
                    </a:lnTo>
                    <a:lnTo>
                      <a:pt x="81" y="5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28" name="Freeform 546"/>
              <p:cNvSpPr>
                <a:spLocks/>
              </p:cNvSpPr>
              <p:nvPr/>
            </p:nvSpPr>
            <p:spPr bwMode="auto">
              <a:xfrm>
                <a:off x="2858" y="1393"/>
                <a:ext cx="138" cy="106"/>
              </a:xfrm>
              <a:custGeom>
                <a:avLst/>
                <a:gdLst>
                  <a:gd name="T0" fmla="*/ 0 w 293"/>
                  <a:gd name="T1" fmla="*/ 1 h 206"/>
                  <a:gd name="T2" fmla="*/ 0 w 293"/>
                  <a:gd name="T3" fmla="*/ 0 h 206"/>
                  <a:gd name="T4" fmla="*/ 0 w 293"/>
                  <a:gd name="T5" fmla="*/ 1 h 206"/>
                  <a:gd name="T6" fmla="*/ 0 w 293"/>
                  <a:gd name="T7" fmla="*/ 1 h 206"/>
                  <a:gd name="T8" fmla="*/ 0 w 293"/>
                  <a:gd name="T9" fmla="*/ 1 h 206"/>
                  <a:gd name="T10" fmla="*/ 0 w 293"/>
                  <a:gd name="T11" fmla="*/ 1 h 206"/>
                  <a:gd name="T12" fmla="*/ 0 w 293"/>
                  <a:gd name="T13" fmla="*/ 1 h 206"/>
                  <a:gd name="T14" fmla="*/ 0 w 293"/>
                  <a:gd name="T15" fmla="*/ 1 h 206"/>
                  <a:gd name="T16" fmla="*/ 0 w 293"/>
                  <a:gd name="T17" fmla="*/ 1 h 206"/>
                  <a:gd name="T18" fmla="*/ 0 w 293"/>
                  <a:gd name="T19" fmla="*/ 1 h 206"/>
                  <a:gd name="T20" fmla="*/ 0 w 293"/>
                  <a:gd name="T21" fmla="*/ 1 h 206"/>
                  <a:gd name="T22" fmla="*/ 0 w 293"/>
                  <a:gd name="T23" fmla="*/ 1 h 206"/>
                  <a:gd name="T24" fmla="*/ 0 w 293"/>
                  <a:gd name="T25" fmla="*/ 1 h 206"/>
                  <a:gd name="T26" fmla="*/ 0 w 293"/>
                  <a:gd name="T27" fmla="*/ 1 h 206"/>
                  <a:gd name="T28" fmla="*/ 0 w 293"/>
                  <a:gd name="T29" fmla="*/ 1 h 206"/>
                  <a:gd name="T30" fmla="*/ 0 w 293"/>
                  <a:gd name="T31" fmla="*/ 1 h 206"/>
                  <a:gd name="T32" fmla="*/ 0 w 293"/>
                  <a:gd name="T33" fmla="*/ 1 h 206"/>
                  <a:gd name="T34" fmla="*/ 0 w 293"/>
                  <a:gd name="T35" fmla="*/ 1 h 206"/>
                  <a:gd name="T36" fmla="*/ 0 w 293"/>
                  <a:gd name="T37" fmla="*/ 1 h 206"/>
                  <a:gd name="T38" fmla="*/ 0 w 293"/>
                  <a:gd name="T39" fmla="*/ 1 h 206"/>
                  <a:gd name="T40" fmla="*/ 0 w 293"/>
                  <a:gd name="T41" fmla="*/ 1 h 206"/>
                  <a:gd name="T42" fmla="*/ 0 w 293"/>
                  <a:gd name="T43" fmla="*/ 1 h 206"/>
                  <a:gd name="T44" fmla="*/ 0 w 293"/>
                  <a:gd name="T45" fmla="*/ 1 h 206"/>
                  <a:gd name="T46" fmla="*/ 0 w 293"/>
                  <a:gd name="T47" fmla="*/ 1 h 206"/>
                  <a:gd name="T48" fmla="*/ 0 w 293"/>
                  <a:gd name="T49" fmla="*/ 1 h 206"/>
                  <a:gd name="T50" fmla="*/ 0 w 293"/>
                  <a:gd name="T51" fmla="*/ 1 h 206"/>
                  <a:gd name="T52" fmla="*/ 0 w 293"/>
                  <a:gd name="T53" fmla="*/ 1 h 206"/>
                  <a:gd name="T54" fmla="*/ 0 w 293"/>
                  <a:gd name="T55" fmla="*/ 1 h 206"/>
                  <a:gd name="T56" fmla="*/ 0 w 293"/>
                  <a:gd name="T57" fmla="*/ 1 h 206"/>
                  <a:gd name="T58" fmla="*/ 0 w 293"/>
                  <a:gd name="T59" fmla="*/ 1 h 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3" h="206">
                    <a:moveTo>
                      <a:pt x="120" y="10"/>
                    </a:moveTo>
                    <a:lnTo>
                      <a:pt x="115" y="0"/>
                    </a:lnTo>
                    <a:lnTo>
                      <a:pt x="78" y="2"/>
                    </a:lnTo>
                    <a:lnTo>
                      <a:pt x="39" y="16"/>
                    </a:lnTo>
                    <a:lnTo>
                      <a:pt x="0" y="23"/>
                    </a:lnTo>
                    <a:lnTo>
                      <a:pt x="12" y="35"/>
                    </a:lnTo>
                    <a:lnTo>
                      <a:pt x="2" y="37"/>
                    </a:lnTo>
                    <a:lnTo>
                      <a:pt x="6" y="70"/>
                    </a:lnTo>
                    <a:lnTo>
                      <a:pt x="22" y="111"/>
                    </a:lnTo>
                    <a:lnTo>
                      <a:pt x="27" y="140"/>
                    </a:lnTo>
                    <a:lnTo>
                      <a:pt x="31" y="138"/>
                    </a:lnTo>
                    <a:lnTo>
                      <a:pt x="70" y="153"/>
                    </a:lnTo>
                    <a:lnTo>
                      <a:pt x="78" y="163"/>
                    </a:lnTo>
                    <a:lnTo>
                      <a:pt x="93" y="161"/>
                    </a:lnTo>
                    <a:lnTo>
                      <a:pt x="113" y="161"/>
                    </a:lnTo>
                    <a:lnTo>
                      <a:pt x="149" y="188"/>
                    </a:lnTo>
                    <a:lnTo>
                      <a:pt x="180" y="190"/>
                    </a:lnTo>
                    <a:lnTo>
                      <a:pt x="188" y="196"/>
                    </a:lnTo>
                    <a:lnTo>
                      <a:pt x="213" y="194"/>
                    </a:lnTo>
                    <a:lnTo>
                      <a:pt x="258" y="206"/>
                    </a:lnTo>
                    <a:lnTo>
                      <a:pt x="264" y="194"/>
                    </a:lnTo>
                    <a:lnTo>
                      <a:pt x="289" y="157"/>
                    </a:lnTo>
                    <a:lnTo>
                      <a:pt x="293" y="138"/>
                    </a:lnTo>
                    <a:lnTo>
                      <a:pt x="277" y="99"/>
                    </a:lnTo>
                    <a:lnTo>
                      <a:pt x="262" y="87"/>
                    </a:lnTo>
                    <a:lnTo>
                      <a:pt x="279" y="64"/>
                    </a:lnTo>
                    <a:lnTo>
                      <a:pt x="256" y="18"/>
                    </a:lnTo>
                    <a:lnTo>
                      <a:pt x="204" y="14"/>
                    </a:lnTo>
                    <a:lnTo>
                      <a:pt x="149" y="8"/>
                    </a:lnTo>
                    <a:lnTo>
                      <a:pt x="120" y="1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29" name="Freeform 547"/>
              <p:cNvSpPr>
                <a:spLocks/>
              </p:cNvSpPr>
              <p:nvPr/>
            </p:nvSpPr>
            <p:spPr bwMode="auto">
              <a:xfrm>
                <a:off x="2955" y="1514"/>
                <a:ext cx="136" cy="87"/>
              </a:xfrm>
              <a:custGeom>
                <a:avLst/>
                <a:gdLst>
                  <a:gd name="T0" fmla="*/ 0 w 287"/>
                  <a:gd name="T1" fmla="*/ 1 h 170"/>
                  <a:gd name="T2" fmla="*/ 0 w 287"/>
                  <a:gd name="T3" fmla="*/ 1 h 170"/>
                  <a:gd name="T4" fmla="*/ 0 w 287"/>
                  <a:gd name="T5" fmla="*/ 1 h 170"/>
                  <a:gd name="T6" fmla="*/ 0 w 287"/>
                  <a:gd name="T7" fmla="*/ 1 h 170"/>
                  <a:gd name="T8" fmla="*/ 0 w 287"/>
                  <a:gd name="T9" fmla="*/ 1 h 170"/>
                  <a:gd name="T10" fmla="*/ 0 w 287"/>
                  <a:gd name="T11" fmla="*/ 1 h 170"/>
                  <a:gd name="T12" fmla="*/ 0 w 287"/>
                  <a:gd name="T13" fmla="*/ 1 h 170"/>
                  <a:gd name="T14" fmla="*/ 0 w 287"/>
                  <a:gd name="T15" fmla="*/ 1 h 170"/>
                  <a:gd name="T16" fmla="*/ 0 w 287"/>
                  <a:gd name="T17" fmla="*/ 1 h 170"/>
                  <a:gd name="T18" fmla="*/ 0 w 287"/>
                  <a:gd name="T19" fmla="*/ 1 h 170"/>
                  <a:gd name="T20" fmla="*/ 0 w 287"/>
                  <a:gd name="T21" fmla="*/ 1 h 170"/>
                  <a:gd name="T22" fmla="*/ 0 w 287"/>
                  <a:gd name="T23" fmla="*/ 1 h 170"/>
                  <a:gd name="T24" fmla="*/ 0 w 287"/>
                  <a:gd name="T25" fmla="*/ 1 h 170"/>
                  <a:gd name="T26" fmla="*/ 0 w 287"/>
                  <a:gd name="T27" fmla="*/ 1 h 170"/>
                  <a:gd name="T28" fmla="*/ 0 w 287"/>
                  <a:gd name="T29" fmla="*/ 1 h 170"/>
                  <a:gd name="T30" fmla="*/ 0 w 287"/>
                  <a:gd name="T31" fmla="*/ 1 h 170"/>
                  <a:gd name="T32" fmla="*/ 0 w 287"/>
                  <a:gd name="T33" fmla="*/ 1 h 170"/>
                  <a:gd name="T34" fmla="*/ 0 w 287"/>
                  <a:gd name="T35" fmla="*/ 0 h 170"/>
                  <a:gd name="T36" fmla="*/ 0 w 287"/>
                  <a:gd name="T37" fmla="*/ 0 h 170"/>
                  <a:gd name="T38" fmla="*/ 0 w 287"/>
                  <a:gd name="T39" fmla="*/ 1 h 170"/>
                  <a:gd name="T40" fmla="*/ 0 w 287"/>
                  <a:gd name="T41" fmla="*/ 1 h 170"/>
                  <a:gd name="T42" fmla="*/ 0 w 287"/>
                  <a:gd name="T43" fmla="*/ 1 h 170"/>
                  <a:gd name="T44" fmla="*/ 0 w 287"/>
                  <a:gd name="T45" fmla="*/ 1 h 170"/>
                  <a:gd name="T46" fmla="*/ 0 w 287"/>
                  <a:gd name="T47" fmla="*/ 1 h 170"/>
                  <a:gd name="T48" fmla="*/ 0 w 287"/>
                  <a:gd name="T49" fmla="*/ 1 h 170"/>
                  <a:gd name="T50" fmla="*/ 0 w 287"/>
                  <a:gd name="T51" fmla="*/ 1 h 170"/>
                  <a:gd name="T52" fmla="*/ 0 w 287"/>
                  <a:gd name="T53" fmla="*/ 1 h 170"/>
                  <a:gd name="T54" fmla="*/ 0 w 287"/>
                  <a:gd name="T55" fmla="*/ 1 h 170"/>
                  <a:gd name="T56" fmla="*/ 0 w 287"/>
                  <a:gd name="T57" fmla="*/ 1 h 1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7" h="170">
                    <a:moveTo>
                      <a:pt x="263" y="137"/>
                    </a:moveTo>
                    <a:lnTo>
                      <a:pt x="259" y="166"/>
                    </a:lnTo>
                    <a:lnTo>
                      <a:pt x="201" y="155"/>
                    </a:lnTo>
                    <a:lnTo>
                      <a:pt x="155" y="170"/>
                    </a:lnTo>
                    <a:lnTo>
                      <a:pt x="120" y="164"/>
                    </a:lnTo>
                    <a:lnTo>
                      <a:pt x="87" y="159"/>
                    </a:lnTo>
                    <a:lnTo>
                      <a:pt x="79" y="149"/>
                    </a:lnTo>
                    <a:lnTo>
                      <a:pt x="77" y="137"/>
                    </a:lnTo>
                    <a:lnTo>
                      <a:pt x="66" y="133"/>
                    </a:lnTo>
                    <a:lnTo>
                      <a:pt x="58" y="132"/>
                    </a:lnTo>
                    <a:lnTo>
                      <a:pt x="44" y="124"/>
                    </a:lnTo>
                    <a:lnTo>
                      <a:pt x="0" y="79"/>
                    </a:lnTo>
                    <a:lnTo>
                      <a:pt x="17" y="73"/>
                    </a:lnTo>
                    <a:lnTo>
                      <a:pt x="40" y="40"/>
                    </a:lnTo>
                    <a:lnTo>
                      <a:pt x="70" y="11"/>
                    </a:lnTo>
                    <a:lnTo>
                      <a:pt x="71" y="9"/>
                    </a:lnTo>
                    <a:lnTo>
                      <a:pt x="128" y="15"/>
                    </a:lnTo>
                    <a:lnTo>
                      <a:pt x="178" y="0"/>
                    </a:lnTo>
                    <a:lnTo>
                      <a:pt x="180" y="0"/>
                    </a:lnTo>
                    <a:lnTo>
                      <a:pt x="201" y="21"/>
                    </a:lnTo>
                    <a:lnTo>
                      <a:pt x="225" y="44"/>
                    </a:lnTo>
                    <a:lnTo>
                      <a:pt x="234" y="75"/>
                    </a:lnTo>
                    <a:lnTo>
                      <a:pt x="242" y="106"/>
                    </a:lnTo>
                    <a:lnTo>
                      <a:pt x="267" y="106"/>
                    </a:lnTo>
                    <a:lnTo>
                      <a:pt x="285" y="112"/>
                    </a:lnTo>
                    <a:lnTo>
                      <a:pt x="287" y="120"/>
                    </a:lnTo>
                    <a:lnTo>
                      <a:pt x="273" y="128"/>
                    </a:lnTo>
                    <a:lnTo>
                      <a:pt x="269" y="126"/>
                    </a:lnTo>
                    <a:lnTo>
                      <a:pt x="263" y="13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30" name="Freeform 548"/>
              <p:cNvSpPr>
                <a:spLocks/>
              </p:cNvSpPr>
              <p:nvPr/>
            </p:nvSpPr>
            <p:spPr bwMode="auto">
              <a:xfrm>
                <a:off x="2836" y="1463"/>
                <a:ext cx="93" cy="45"/>
              </a:xfrm>
              <a:custGeom>
                <a:avLst/>
                <a:gdLst>
                  <a:gd name="T0" fmla="*/ 0 w 195"/>
                  <a:gd name="T1" fmla="*/ 1 h 89"/>
                  <a:gd name="T2" fmla="*/ 0 w 195"/>
                  <a:gd name="T3" fmla="*/ 1 h 89"/>
                  <a:gd name="T4" fmla="*/ 0 w 195"/>
                  <a:gd name="T5" fmla="*/ 1 h 89"/>
                  <a:gd name="T6" fmla="*/ 0 w 195"/>
                  <a:gd name="T7" fmla="*/ 1 h 89"/>
                  <a:gd name="T8" fmla="*/ 0 w 195"/>
                  <a:gd name="T9" fmla="*/ 1 h 89"/>
                  <a:gd name="T10" fmla="*/ 0 w 195"/>
                  <a:gd name="T11" fmla="*/ 1 h 89"/>
                  <a:gd name="T12" fmla="*/ 0 w 195"/>
                  <a:gd name="T13" fmla="*/ 1 h 89"/>
                  <a:gd name="T14" fmla="*/ 0 w 195"/>
                  <a:gd name="T15" fmla="*/ 1 h 89"/>
                  <a:gd name="T16" fmla="*/ 0 w 195"/>
                  <a:gd name="T17" fmla="*/ 1 h 89"/>
                  <a:gd name="T18" fmla="*/ 0 w 195"/>
                  <a:gd name="T19" fmla="*/ 1 h 89"/>
                  <a:gd name="T20" fmla="*/ 0 w 195"/>
                  <a:gd name="T21" fmla="*/ 1 h 89"/>
                  <a:gd name="T22" fmla="*/ 0 w 195"/>
                  <a:gd name="T23" fmla="*/ 1 h 89"/>
                  <a:gd name="T24" fmla="*/ 0 w 195"/>
                  <a:gd name="T25" fmla="*/ 1 h 89"/>
                  <a:gd name="T26" fmla="*/ 0 w 195"/>
                  <a:gd name="T27" fmla="*/ 1 h 89"/>
                  <a:gd name="T28" fmla="*/ 0 w 195"/>
                  <a:gd name="T29" fmla="*/ 1 h 89"/>
                  <a:gd name="T30" fmla="*/ 0 w 195"/>
                  <a:gd name="T31" fmla="*/ 0 h 89"/>
                  <a:gd name="T32" fmla="*/ 0 w 195"/>
                  <a:gd name="T33" fmla="*/ 1 h 89"/>
                  <a:gd name="T34" fmla="*/ 0 w 195"/>
                  <a:gd name="T35" fmla="*/ 1 h 89"/>
                  <a:gd name="T36" fmla="*/ 0 w 195"/>
                  <a:gd name="T37" fmla="*/ 1 h 89"/>
                  <a:gd name="T38" fmla="*/ 0 w 195"/>
                  <a:gd name="T39" fmla="*/ 1 h 89"/>
                  <a:gd name="T40" fmla="*/ 0 w 195"/>
                  <a:gd name="T41" fmla="*/ 1 h 89"/>
                  <a:gd name="T42" fmla="*/ 0 w 195"/>
                  <a:gd name="T43" fmla="*/ 1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5" h="89">
                    <a:moveTo>
                      <a:pt x="159" y="25"/>
                    </a:moveTo>
                    <a:lnTo>
                      <a:pt x="195" y="52"/>
                    </a:lnTo>
                    <a:lnTo>
                      <a:pt x="194" y="56"/>
                    </a:lnTo>
                    <a:lnTo>
                      <a:pt x="184" y="62"/>
                    </a:lnTo>
                    <a:lnTo>
                      <a:pt x="176" y="66"/>
                    </a:lnTo>
                    <a:lnTo>
                      <a:pt x="176" y="70"/>
                    </a:lnTo>
                    <a:lnTo>
                      <a:pt x="166" y="79"/>
                    </a:lnTo>
                    <a:lnTo>
                      <a:pt x="151" y="83"/>
                    </a:lnTo>
                    <a:lnTo>
                      <a:pt x="141" y="83"/>
                    </a:lnTo>
                    <a:lnTo>
                      <a:pt x="131" y="81"/>
                    </a:lnTo>
                    <a:lnTo>
                      <a:pt x="83" y="75"/>
                    </a:lnTo>
                    <a:lnTo>
                      <a:pt x="66" y="89"/>
                    </a:lnTo>
                    <a:lnTo>
                      <a:pt x="50" y="81"/>
                    </a:lnTo>
                    <a:lnTo>
                      <a:pt x="7" y="43"/>
                    </a:lnTo>
                    <a:lnTo>
                      <a:pt x="0" y="29"/>
                    </a:lnTo>
                    <a:lnTo>
                      <a:pt x="66" y="0"/>
                    </a:lnTo>
                    <a:lnTo>
                      <a:pt x="73" y="4"/>
                    </a:lnTo>
                    <a:lnTo>
                      <a:pt x="77" y="2"/>
                    </a:lnTo>
                    <a:lnTo>
                      <a:pt x="116" y="17"/>
                    </a:lnTo>
                    <a:lnTo>
                      <a:pt x="124" y="27"/>
                    </a:lnTo>
                    <a:lnTo>
                      <a:pt x="139" y="25"/>
                    </a:lnTo>
                    <a:lnTo>
                      <a:pt x="159"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31" name="Freeform 549"/>
              <p:cNvSpPr>
                <a:spLocks/>
              </p:cNvSpPr>
              <p:nvPr/>
            </p:nvSpPr>
            <p:spPr bwMode="auto">
              <a:xfrm>
                <a:off x="2703" y="1456"/>
                <a:ext cx="50" cy="34"/>
              </a:xfrm>
              <a:custGeom>
                <a:avLst/>
                <a:gdLst>
                  <a:gd name="T0" fmla="*/ 0 w 106"/>
                  <a:gd name="T1" fmla="*/ 0 h 66"/>
                  <a:gd name="T2" fmla="*/ 0 w 106"/>
                  <a:gd name="T3" fmla="*/ 1 h 66"/>
                  <a:gd name="T4" fmla="*/ 0 w 106"/>
                  <a:gd name="T5" fmla="*/ 1 h 66"/>
                  <a:gd name="T6" fmla="*/ 0 w 106"/>
                  <a:gd name="T7" fmla="*/ 1 h 66"/>
                  <a:gd name="T8" fmla="*/ 0 w 106"/>
                  <a:gd name="T9" fmla="*/ 1 h 66"/>
                  <a:gd name="T10" fmla="*/ 0 w 106"/>
                  <a:gd name="T11" fmla="*/ 1 h 66"/>
                  <a:gd name="T12" fmla="*/ 0 w 106"/>
                  <a:gd name="T13" fmla="*/ 1 h 66"/>
                  <a:gd name="T14" fmla="*/ 0 w 106"/>
                  <a:gd name="T15" fmla="*/ 1 h 66"/>
                  <a:gd name="T16" fmla="*/ 0 w 106"/>
                  <a:gd name="T17" fmla="*/ 1 h 66"/>
                  <a:gd name="T18" fmla="*/ 0 w 106"/>
                  <a:gd name="T19" fmla="*/ 1 h 66"/>
                  <a:gd name="T20" fmla="*/ 0 w 106"/>
                  <a:gd name="T21" fmla="*/ 1 h 66"/>
                  <a:gd name="T22" fmla="*/ 0 w 106"/>
                  <a:gd name="T23" fmla="*/ 1 h 66"/>
                  <a:gd name="T24" fmla="*/ 0 w 106"/>
                  <a:gd name="T25" fmla="*/ 1 h 66"/>
                  <a:gd name="T26" fmla="*/ 0 w 106"/>
                  <a:gd name="T27" fmla="*/ 1 h 66"/>
                  <a:gd name="T28" fmla="*/ 0 w 106"/>
                  <a:gd name="T29" fmla="*/ 0 h 66"/>
                  <a:gd name="T30" fmla="*/ 0 w 106"/>
                  <a:gd name="T31" fmla="*/ 0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66">
                    <a:moveTo>
                      <a:pt x="23" y="0"/>
                    </a:moveTo>
                    <a:lnTo>
                      <a:pt x="0" y="10"/>
                    </a:lnTo>
                    <a:lnTo>
                      <a:pt x="11" y="24"/>
                    </a:lnTo>
                    <a:lnTo>
                      <a:pt x="50" y="47"/>
                    </a:lnTo>
                    <a:lnTo>
                      <a:pt x="64" y="47"/>
                    </a:lnTo>
                    <a:lnTo>
                      <a:pt x="66" y="51"/>
                    </a:lnTo>
                    <a:lnTo>
                      <a:pt x="95" y="66"/>
                    </a:lnTo>
                    <a:lnTo>
                      <a:pt x="97" y="66"/>
                    </a:lnTo>
                    <a:lnTo>
                      <a:pt x="97" y="60"/>
                    </a:lnTo>
                    <a:lnTo>
                      <a:pt x="104" y="45"/>
                    </a:lnTo>
                    <a:lnTo>
                      <a:pt x="106" y="26"/>
                    </a:lnTo>
                    <a:lnTo>
                      <a:pt x="100" y="22"/>
                    </a:lnTo>
                    <a:lnTo>
                      <a:pt x="91" y="14"/>
                    </a:lnTo>
                    <a:lnTo>
                      <a:pt x="85" y="2"/>
                    </a:lnTo>
                    <a:lnTo>
                      <a:pt x="48" y="0"/>
                    </a:lnTo>
                    <a:lnTo>
                      <a:pt x="23"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32" name="Freeform 550"/>
              <p:cNvSpPr>
                <a:spLocks/>
              </p:cNvSpPr>
              <p:nvPr/>
            </p:nvSpPr>
            <p:spPr bwMode="auto">
              <a:xfrm>
                <a:off x="2750" y="1390"/>
                <a:ext cx="121" cy="140"/>
              </a:xfrm>
              <a:custGeom>
                <a:avLst/>
                <a:gdLst>
                  <a:gd name="T0" fmla="*/ 29 w 256"/>
                  <a:gd name="T1" fmla="*/ 26 h 276"/>
                  <a:gd name="T2" fmla="*/ 31 w 256"/>
                  <a:gd name="T3" fmla="*/ 27 h 276"/>
                  <a:gd name="T4" fmla="*/ 31 w 256"/>
                  <a:gd name="T5" fmla="*/ 24 h 276"/>
                  <a:gd name="T6" fmla="*/ 37 w 256"/>
                  <a:gd name="T7" fmla="*/ 20 h 276"/>
                  <a:gd name="T8" fmla="*/ 46 w 256"/>
                  <a:gd name="T9" fmla="*/ 25 h 276"/>
                  <a:gd name="T10" fmla="*/ 42 w 256"/>
                  <a:gd name="T11" fmla="*/ 19 h 276"/>
                  <a:gd name="T12" fmla="*/ 37 w 256"/>
                  <a:gd name="T13" fmla="*/ 12 h 276"/>
                  <a:gd name="T14" fmla="*/ 36 w 256"/>
                  <a:gd name="T15" fmla="*/ 10 h 276"/>
                  <a:gd name="T16" fmla="*/ 33 w 256"/>
                  <a:gd name="T17" fmla="*/ 0 h 276"/>
                  <a:gd name="T18" fmla="*/ 43 w 256"/>
                  <a:gd name="T19" fmla="*/ 2 h 276"/>
                  <a:gd name="T20" fmla="*/ 47 w 256"/>
                  <a:gd name="T21" fmla="*/ 2 h 276"/>
                  <a:gd name="T22" fmla="*/ 49 w 256"/>
                  <a:gd name="T23" fmla="*/ 8 h 276"/>
                  <a:gd name="T24" fmla="*/ 63 w 256"/>
                  <a:gd name="T25" fmla="*/ 10 h 276"/>
                  <a:gd name="T26" fmla="*/ 63 w 256"/>
                  <a:gd name="T27" fmla="*/ 15 h 276"/>
                  <a:gd name="T28" fmla="*/ 67 w 256"/>
                  <a:gd name="T29" fmla="*/ 18 h 276"/>
                  <a:gd name="T30" fmla="*/ 86 w 256"/>
                  <a:gd name="T31" fmla="*/ 9 h 276"/>
                  <a:gd name="T32" fmla="*/ 86 w 256"/>
                  <a:gd name="T33" fmla="*/ 10 h 276"/>
                  <a:gd name="T34" fmla="*/ 102 w 256"/>
                  <a:gd name="T35" fmla="*/ 16 h 276"/>
                  <a:gd name="T36" fmla="*/ 108 w 256"/>
                  <a:gd name="T37" fmla="*/ 16 h 276"/>
                  <a:gd name="T38" fmla="*/ 114 w 256"/>
                  <a:gd name="T39" fmla="*/ 22 h 276"/>
                  <a:gd name="T40" fmla="*/ 109 w 256"/>
                  <a:gd name="T41" fmla="*/ 23 h 276"/>
                  <a:gd name="T42" fmla="*/ 111 w 256"/>
                  <a:gd name="T43" fmla="*/ 40 h 276"/>
                  <a:gd name="T44" fmla="*/ 119 w 256"/>
                  <a:gd name="T45" fmla="*/ 60 h 276"/>
                  <a:gd name="T46" fmla="*/ 121 w 256"/>
                  <a:gd name="T47" fmla="*/ 75 h 276"/>
                  <a:gd name="T48" fmla="*/ 118 w 256"/>
                  <a:gd name="T49" fmla="*/ 73 h 276"/>
                  <a:gd name="T50" fmla="*/ 86 w 256"/>
                  <a:gd name="T51" fmla="*/ 88 h 276"/>
                  <a:gd name="T52" fmla="*/ 90 w 256"/>
                  <a:gd name="T53" fmla="*/ 95 h 276"/>
                  <a:gd name="T54" fmla="*/ 110 w 256"/>
                  <a:gd name="T55" fmla="*/ 114 h 276"/>
                  <a:gd name="T56" fmla="*/ 98 w 256"/>
                  <a:gd name="T57" fmla="*/ 125 h 276"/>
                  <a:gd name="T58" fmla="*/ 101 w 256"/>
                  <a:gd name="T59" fmla="*/ 135 h 276"/>
                  <a:gd name="T60" fmla="*/ 96 w 256"/>
                  <a:gd name="T61" fmla="*/ 137 h 276"/>
                  <a:gd name="T62" fmla="*/ 80 w 256"/>
                  <a:gd name="T63" fmla="*/ 137 h 276"/>
                  <a:gd name="T64" fmla="*/ 68 w 256"/>
                  <a:gd name="T65" fmla="*/ 137 h 276"/>
                  <a:gd name="T66" fmla="*/ 64 w 256"/>
                  <a:gd name="T67" fmla="*/ 140 h 276"/>
                  <a:gd name="T68" fmla="*/ 52 w 256"/>
                  <a:gd name="T69" fmla="*/ 138 h 276"/>
                  <a:gd name="T70" fmla="*/ 38 w 256"/>
                  <a:gd name="T71" fmla="*/ 135 h 276"/>
                  <a:gd name="T72" fmla="*/ 24 w 256"/>
                  <a:gd name="T73" fmla="*/ 137 h 276"/>
                  <a:gd name="T74" fmla="*/ 29 w 256"/>
                  <a:gd name="T75" fmla="*/ 111 h 276"/>
                  <a:gd name="T76" fmla="*/ 9 w 256"/>
                  <a:gd name="T77" fmla="*/ 102 h 276"/>
                  <a:gd name="T78" fmla="*/ 6 w 256"/>
                  <a:gd name="T79" fmla="*/ 101 h 276"/>
                  <a:gd name="T80" fmla="*/ 6 w 256"/>
                  <a:gd name="T81" fmla="*/ 99 h 276"/>
                  <a:gd name="T82" fmla="*/ 2 w 256"/>
                  <a:gd name="T83" fmla="*/ 89 h 276"/>
                  <a:gd name="T84" fmla="*/ 3 w 256"/>
                  <a:gd name="T85" fmla="*/ 79 h 276"/>
                  <a:gd name="T86" fmla="*/ 0 w 256"/>
                  <a:gd name="T87" fmla="*/ 77 h 276"/>
                  <a:gd name="T88" fmla="*/ 2 w 256"/>
                  <a:gd name="T89" fmla="*/ 56 h 276"/>
                  <a:gd name="T90" fmla="*/ 13 w 256"/>
                  <a:gd name="T91" fmla="*/ 49 h 276"/>
                  <a:gd name="T92" fmla="*/ 9 w 256"/>
                  <a:gd name="T93" fmla="*/ 43 h 276"/>
                  <a:gd name="T94" fmla="*/ 15 w 256"/>
                  <a:gd name="T95" fmla="*/ 30 h 276"/>
                  <a:gd name="T96" fmla="*/ 12 w 256"/>
                  <a:gd name="T97" fmla="*/ 30 h 276"/>
                  <a:gd name="T98" fmla="*/ 15 w 256"/>
                  <a:gd name="T99" fmla="*/ 23 h 276"/>
                  <a:gd name="T100" fmla="*/ 29 w 256"/>
                  <a:gd name="T101" fmla="*/ 26 h 2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6" h="276">
                    <a:moveTo>
                      <a:pt x="62" y="51"/>
                    </a:moveTo>
                    <a:lnTo>
                      <a:pt x="66" y="53"/>
                    </a:lnTo>
                    <a:lnTo>
                      <a:pt x="66" y="47"/>
                    </a:lnTo>
                    <a:lnTo>
                      <a:pt x="78" y="39"/>
                    </a:lnTo>
                    <a:lnTo>
                      <a:pt x="97" y="49"/>
                    </a:lnTo>
                    <a:lnTo>
                      <a:pt x="88" y="37"/>
                    </a:lnTo>
                    <a:lnTo>
                      <a:pt x="78" y="24"/>
                    </a:lnTo>
                    <a:lnTo>
                      <a:pt x="76" y="20"/>
                    </a:lnTo>
                    <a:lnTo>
                      <a:pt x="70" y="0"/>
                    </a:lnTo>
                    <a:lnTo>
                      <a:pt x="92" y="4"/>
                    </a:lnTo>
                    <a:lnTo>
                      <a:pt x="99" y="4"/>
                    </a:lnTo>
                    <a:lnTo>
                      <a:pt x="103" y="16"/>
                    </a:lnTo>
                    <a:lnTo>
                      <a:pt x="134" y="20"/>
                    </a:lnTo>
                    <a:lnTo>
                      <a:pt x="134" y="29"/>
                    </a:lnTo>
                    <a:lnTo>
                      <a:pt x="142" y="35"/>
                    </a:lnTo>
                    <a:lnTo>
                      <a:pt x="183" y="18"/>
                    </a:lnTo>
                    <a:lnTo>
                      <a:pt x="181" y="20"/>
                    </a:lnTo>
                    <a:lnTo>
                      <a:pt x="216" y="31"/>
                    </a:lnTo>
                    <a:lnTo>
                      <a:pt x="229" y="31"/>
                    </a:lnTo>
                    <a:lnTo>
                      <a:pt x="241" y="43"/>
                    </a:lnTo>
                    <a:lnTo>
                      <a:pt x="231" y="45"/>
                    </a:lnTo>
                    <a:lnTo>
                      <a:pt x="235" y="78"/>
                    </a:lnTo>
                    <a:lnTo>
                      <a:pt x="251" y="119"/>
                    </a:lnTo>
                    <a:lnTo>
                      <a:pt x="256" y="148"/>
                    </a:lnTo>
                    <a:lnTo>
                      <a:pt x="249" y="144"/>
                    </a:lnTo>
                    <a:lnTo>
                      <a:pt x="183" y="173"/>
                    </a:lnTo>
                    <a:lnTo>
                      <a:pt x="190" y="187"/>
                    </a:lnTo>
                    <a:lnTo>
                      <a:pt x="233" y="225"/>
                    </a:lnTo>
                    <a:lnTo>
                      <a:pt x="208" y="247"/>
                    </a:lnTo>
                    <a:lnTo>
                      <a:pt x="214" y="266"/>
                    </a:lnTo>
                    <a:lnTo>
                      <a:pt x="204" y="270"/>
                    </a:lnTo>
                    <a:lnTo>
                      <a:pt x="169" y="270"/>
                    </a:lnTo>
                    <a:lnTo>
                      <a:pt x="144" y="270"/>
                    </a:lnTo>
                    <a:lnTo>
                      <a:pt x="136" y="276"/>
                    </a:lnTo>
                    <a:lnTo>
                      <a:pt x="109" y="272"/>
                    </a:lnTo>
                    <a:lnTo>
                      <a:pt x="80" y="266"/>
                    </a:lnTo>
                    <a:lnTo>
                      <a:pt x="51" y="270"/>
                    </a:lnTo>
                    <a:lnTo>
                      <a:pt x="62" y="218"/>
                    </a:lnTo>
                    <a:lnTo>
                      <a:pt x="18" y="202"/>
                    </a:lnTo>
                    <a:lnTo>
                      <a:pt x="12" y="200"/>
                    </a:lnTo>
                    <a:lnTo>
                      <a:pt x="12" y="196"/>
                    </a:lnTo>
                    <a:lnTo>
                      <a:pt x="4" y="175"/>
                    </a:lnTo>
                    <a:lnTo>
                      <a:pt x="6" y="156"/>
                    </a:lnTo>
                    <a:lnTo>
                      <a:pt x="0" y="152"/>
                    </a:lnTo>
                    <a:lnTo>
                      <a:pt x="4" y="111"/>
                    </a:lnTo>
                    <a:lnTo>
                      <a:pt x="28" y="97"/>
                    </a:lnTo>
                    <a:lnTo>
                      <a:pt x="20" y="84"/>
                    </a:lnTo>
                    <a:lnTo>
                      <a:pt x="31" y="60"/>
                    </a:lnTo>
                    <a:lnTo>
                      <a:pt x="26" y="59"/>
                    </a:lnTo>
                    <a:lnTo>
                      <a:pt x="31" y="45"/>
                    </a:lnTo>
                    <a:lnTo>
                      <a:pt x="62" y="51"/>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933" name="Freeform 551"/>
              <p:cNvSpPr>
                <a:spLocks/>
              </p:cNvSpPr>
              <p:nvPr/>
            </p:nvSpPr>
            <p:spPr bwMode="auto">
              <a:xfrm>
                <a:off x="2843" y="1397"/>
                <a:ext cx="8" cy="3"/>
              </a:xfrm>
              <a:custGeom>
                <a:avLst/>
                <a:gdLst>
                  <a:gd name="T0" fmla="*/ 0 w 18"/>
                  <a:gd name="T1" fmla="*/ 0 h 8"/>
                  <a:gd name="T2" fmla="*/ 0 w 18"/>
                  <a:gd name="T3" fmla="*/ 0 h 8"/>
                  <a:gd name="T4" fmla="*/ 0 w 18"/>
                  <a:gd name="T5" fmla="*/ 0 h 8"/>
                  <a:gd name="T6" fmla="*/ 0 w 1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8">
                    <a:moveTo>
                      <a:pt x="0" y="8"/>
                    </a:moveTo>
                    <a:lnTo>
                      <a:pt x="18" y="8"/>
                    </a:lnTo>
                    <a:lnTo>
                      <a:pt x="10" y="0"/>
                    </a:lnTo>
                    <a:lnTo>
                      <a:pt x="0"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34" name="Freeform 552"/>
              <p:cNvSpPr>
                <a:spLocks/>
              </p:cNvSpPr>
              <p:nvPr/>
            </p:nvSpPr>
            <p:spPr bwMode="auto">
              <a:xfrm>
                <a:off x="2747" y="1478"/>
                <a:ext cx="9" cy="13"/>
              </a:xfrm>
              <a:custGeom>
                <a:avLst/>
                <a:gdLst>
                  <a:gd name="T0" fmla="*/ 1 w 15"/>
                  <a:gd name="T1" fmla="*/ 0 h 25"/>
                  <a:gd name="T2" fmla="*/ 0 w 15"/>
                  <a:gd name="T3" fmla="*/ 1 h 25"/>
                  <a:gd name="T4" fmla="*/ 0 w 15"/>
                  <a:gd name="T5" fmla="*/ 1 h 25"/>
                  <a:gd name="T6" fmla="*/ 1 w 15"/>
                  <a:gd name="T7" fmla="*/ 1 h 25"/>
                  <a:gd name="T8" fmla="*/ 1 w 15"/>
                  <a:gd name="T9" fmla="*/ 1 h 25"/>
                  <a:gd name="T10" fmla="*/ 1 w 1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5">
                    <a:moveTo>
                      <a:pt x="7" y="0"/>
                    </a:moveTo>
                    <a:lnTo>
                      <a:pt x="0" y="15"/>
                    </a:lnTo>
                    <a:lnTo>
                      <a:pt x="0" y="21"/>
                    </a:lnTo>
                    <a:lnTo>
                      <a:pt x="15" y="25"/>
                    </a:lnTo>
                    <a:lnTo>
                      <a:pt x="15" y="21"/>
                    </a:lnTo>
                    <a:lnTo>
                      <a:pt x="7"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35" name="Freeform 553"/>
              <p:cNvSpPr>
                <a:spLocks/>
              </p:cNvSpPr>
              <p:nvPr/>
            </p:nvSpPr>
            <p:spPr bwMode="auto">
              <a:xfrm>
                <a:off x="3039" y="1504"/>
                <a:ext cx="61" cy="68"/>
              </a:xfrm>
              <a:custGeom>
                <a:avLst/>
                <a:gdLst>
                  <a:gd name="T0" fmla="*/ 0 w 130"/>
                  <a:gd name="T1" fmla="*/ 0 h 134"/>
                  <a:gd name="T2" fmla="*/ 0 w 130"/>
                  <a:gd name="T3" fmla="*/ 1 h 134"/>
                  <a:gd name="T4" fmla="*/ 0 w 130"/>
                  <a:gd name="T5" fmla="*/ 1 h 134"/>
                  <a:gd name="T6" fmla="*/ 0 w 130"/>
                  <a:gd name="T7" fmla="*/ 1 h 134"/>
                  <a:gd name="T8" fmla="*/ 0 w 130"/>
                  <a:gd name="T9" fmla="*/ 1 h 134"/>
                  <a:gd name="T10" fmla="*/ 0 w 130"/>
                  <a:gd name="T11" fmla="*/ 1 h 134"/>
                  <a:gd name="T12" fmla="*/ 0 w 130"/>
                  <a:gd name="T13" fmla="*/ 1 h 134"/>
                  <a:gd name="T14" fmla="*/ 0 w 130"/>
                  <a:gd name="T15" fmla="*/ 1 h 134"/>
                  <a:gd name="T16" fmla="*/ 0 w 130"/>
                  <a:gd name="T17" fmla="*/ 1 h 134"/>
                  <a:gd name="T18" fmla="*/ 0 w 130"/>
                  <a:gd name="T19" fmla="*/ 1 h 134"/>
                  <a:gd name="T20" fmla="*/ 0 w 130"/>
                  <a:gd name="T21" fmla="*/ 1 h 134"/>
                  <a:gd name="T22" fmla="*/ 0 w 130"/>
                  <a:gd name="T23" fmla="*/ 1 h 134"/>
                  <a:gd name="T24" fmla="*/ 0 w 130"/>
                  <a:gd name="T25" fmla="*/ 1 h 134"/>
                  <a:gd name="T26" fmla="*/ 0 w 130"/>
                  <a:gd name="T27" fmla="*/ 1 h 134"/>
                  <a:gd name="T28" fmla="*/ 0 w 130"/>
                  <a:gd name="T29" fmla="*/ 1 h 134"/>
                  <a:gd name="T30" fmla="*/ 0 w 130"/>
                  <a:gd name="T31" fmla="*/ 0 h 1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 h="134">
                    <a:moveTo>
                      <a:pt x="25" y="0"/>
                    </a:moveTo>
                    <a:lnTo>
                      <a:pt x="0" y="22"/>
                    </a:lnTo>
                    <a:lnTo>
                      <a:pt x="2" y="22"/>
                    </a:lnTo>
                    <a:lnTo>
                      <a:pt x="23" y="43"/>
                    </a:lnTo>
                    <a:lnTo>
                      <a:pt x="47" y="66"/>
                    </a:lnTo>
                    <a:lnTo>
                      <a:pt x="56" y="97"/>
                    </a:lnTo>
                    <a:lnTo>
                      <a:pt x="64" y="128"/>
                    </a:lnTo>
                    <a:lnTo>
                      <a:pt x="89" y="128"/>
                    </a:lnTo>
                    <a:lnTo>
                      <a:pt x="107" y="134"/>
                    </a:lnTo>
                    <a:lnTo>
                      <a:pt x="105" y="117"/>
                    </a:lnTo>
                    <a:lnTo>
                      <a:pt x="130" y="91"/>
                    </a:lnTo>
                    <a:lnTo>
                      <a:pt x="107" y="70"/>
                    </a:lnTo>
                    <a:lnTo>
                      <a:pt x="83" y="49"/>
                    </a:lnTo>
                    <a:lnTo>
                      <a:pt x="58" y="26"/>
                    </a:lnTo>
                    <a:lnTo>
                      <a:pt x="35" y="4"/>
                    </a:lnTo>
                    <a:lnTo>
                      <a:pt x="25"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36" name="Freeform 554"/>
              <p:cNvSpPr>
                <a:spLocks/>
              </p:cNvSpPr>
              <p:nvPr/>
            </p:nvSpPr>
            <p:spPr bwMode="auto">
              <a:xfrm>
                <a:off x="2732" y="1109"/>
                <a:ext cx="291" cy="223"/>
              </a:xfrm>
              <a:custGeom>
                <a:avLst/>
                <a:gdLst>
                  <a:gd name="T0" fmla="*/ 167 w 612"/>
                  <a:gd name="T1" fmla="*/ 28 h 434"/>
                  <a:gd name="T2" fmla="*/ 162 w 612"/>
                  <a:gd name="T3" fmla="*/ 25 h 434"/>
                  <a:gd name="T4" fmla="*/ 158 w 612"/>
                  <a:gd name="T5" fmla="*/ 28 h 434"/>
                  <a:gd name="T6" fmla="*/ 146 w 612"/>
                  <a:gd name="T7" fmla="*/ 27 h 434"/>
                  <a:gd name="T8" fmla="*/ 141 w 612"/>
                  <a:gd name="T9" fmla="*/ 39 h 434"/>
                  <a:gd name="T10" fmla="*/ 139 w 612"/>
                  <a:gd name="T11" fmla="*/ 46 h 434"/>
                  <a:gd name="T12" fmla="*/ 126 w 612"/>
                  <a:gd name="T13" fmla="*/ 50 h 434"/>
                  <a:gd name="T14" fmla="*/ 119 w 612"/>
                  <a:gd name="T15" fmla="*/ 50 h 434"/>
                  <a:gd name="T16" fmla="*/ 118 w 612"/>
                  <a:gd name="T17" fmla="*/ 57 h 434"/>
                  <a:gd name="T18" fmla="*/ 111 w 612"/>
                  <a:gd name="T19" fmla="*/ 60 h 434"/>
                  <a:gd name="T20" fmla="*/ 108 w 612"/>
                  <a:gd name="T21" fmla="*/ 67 h 434"/>
                  <a:gd name="T22" fmla="*/ 95 w 612"/>
                  <a:gd name="T23" fmla="*/ 75 h 434"/>
                  <a:gd name="T24" fmla="*/ 101 w 612"/>
                  <a:gd name="T25" fmla="*/ 80 h 434"/>
                  <a:gd name="T26" fmla="*/ 87 w 612"/>
                  <a:gd name="T27" fmla="*/ 92 h 434"/>
                  <a:gd name="T28" fmla="*/ 77 w 612"/>
                  <a:gd name="T29" fmla="*/ 102 h 434"/>
                  <a:gd name="T30" fmla="*/ 78 w 612"/>
                  <a:gd name="T31" fmla="*/ 107 h 434"/>
                  <a:gd name="T32" fmla="*/ 60 w 612"/>
                  <a:gd name="T33" fmla="*/ 118 h 434"/>
                  <a:gd name="T34" fmla="*/ 68 w 612"/>
                  <a:gd name="T35" fmla="*/ 120 h 434"/>
                  <a:gd name="T36" fmla="*/ 63 w 612"/>
                  <a:gd name="T37" fmla="*/ 128 h 434"/>
                  <a:gd name="T38" fmla="*/ 48 w 612"/>
                  <a:gd name="T39" fmla="*/ 128 h 434"/>
                  <a:gd name="T40" fmla="*/ 39 w 612"/>
                  <a:gd name="T41" fmla="*/ 137 h 434"/>
                  <a:gd name="T42" fmla="*/ 23 w 612"/>
                  <a:gd name="T43" fmla="*/ 136 h 434"/>
                  <a:gd name="T44" fmla="*/ 32 w 612"/>
                  <a:gd name="T45" fmla="*/ 140 h 434"/>
                  <a:gd name="T46" fmla="*/ 24 w 612"/>
                  <a:gd name="T47" fmla="*/ 148 h 434"/>
                  <a:gd name="T48" fmla="*/ 16 w 612"/>
                  <a:gd name="T49" fmla="*/ 148 h 434"/>
                  <a:gd name="T50" fmla="*/ 4 w 612"/>
                  <a:gd name="T51" fmla="*/ 152 h 434"/>
                  <a:gd name="T52" fmla="*/ 18 w 612"/>
                  <a:gd name="T53" fmla="*/ 156 h 434"/>
                  <a:gd name="T54" fmla="*/ 2 w 612"/>
                  <a:gd name="T55" fmla="*/ 164 h 434"/>
                  <a:gd name="T56" fmla="*/ 18 w 612"/>
                  <a:gd name="T57" fmla="*/ 166 h 434"/>
                  <a:gd name="T58" fmla="*/ 29 w 612"/>
                  <a:gd name="T59" fmla="*/ 169 h 434"/>
                  <a:gd name="T60" fmla="*/ 0 w 612"/>
                  <a:gd name="T61" fmla="*/ 171 h 434"/>
                  <a:gd name="T62" fmla="*/ 0 w 612"/>
                  <a:gd name="T63" fmla="*/ 176 h 434"/>
                  <a:gd name="T64" fmla="*/ 2 w 612"/>
                  <a:gd name="T65" fmla="*/ 185 h 434"/>
                  <a:gd name="T66" fmla="*/ 17 w 612"/>
                  <a:gd name="T67" fmla="*/ 181 h 434"/>
                  <a:gd name="T68" fmla="*/ 18 w 612"/>
                  <a:gd name="T69" fmla="*/ 181 h 434"/>
                  <a:gd name="T70" fmla="*/ 5 w 612"/>
                  <a:gd name="T71" fmla="*/ 195 h 434"/>
                  <a:gd name="T72" fmla="*/ 16 w 612"/>
                  <a:gd name="T73" fmla="*/ 197 h 434"/>
                  <a:gd name="T74" fmla="*/ 9 w 612"/>
                  <a:gd name="T75" fmla="*/ 207 h 434"/>
                  <a:gd name="T76" fmla="*/ 39 w 612"/>
                  <a:gd name="T77" fmla="*/ 223 h 434"/>
                  <a:gd name="T78" fmla="*/ 69 w 612"/>
                  <a:gd name="T79" fmla="*/ 194 h 434"/>
                  <a:gd name="T80" fmla="*/ 83 w 612"/>
                  <a:gd name="T81" fmla="*/ 207 h 434"/>
                  <a:gd name="T82" fmla="*/ 92 w 612"/>
                  <a:gd name="T83" fmla="*/ 170 h 434"/>
                  <a:gd name="T84" fmla="*/ 87 w 612"/>
                  <a:gd name="T85" fmla="*/ 141 h 434"/>
                  <a:gd name="T86" fmla="*/ 108 w 612"/>
                  <a:gd name="T87" fmla="*/ 116 h 434"/>
                  <a:gd name="T88" fmla="*/ 109 w 612"/>
                  <a:gd name="T89" fmla="*/ 82 h 434"/>
                  <a:gd name="T90" fmla="*/ 133 w 612"/>
                  <a:gd name="T91" fmla="*/ 51 h 434"/>
                  <a:gd name="T92" fmla="*/ 170 w 612"/>
                  <a:gd name="T93" fmla="*/ 42 h 434"/>
                  <a:gd name="T94" fmla="*/ 183 w 612"/>
                  <a:gd name="T95" fmla="*/ 28 h 434"/>
                  <a:gd name="T96" fmla="*/ 224 w 612"/>
                  <a:gd name="T97" fmla="*/ 39 h 434"/>
                  <a:gd name="T98" fmla="*/ 252 w 612"/>
                  <a:gd name="T99" fmla="*/ 16 h 434"/>
                  <a:gd name="T100" fmla="*/ 283 w 612"/>
                  <a:gd name="T101" fmla="*/ 25 h 434"/>
                  <a:gd name="T102" fmla="*/ 284 w 612"/>
                  <a:gd name="T103" fmla="*/ 20 h 434"/>
                  <a:gd name="T104" fmla="*/ 291 w 612"/>
                  <a:gd name="T105" fmla="*/ 12 h 434"/>
                  <a:gd name="T106" fmla="*/ 260 w 612"/>
                  <a:gd name="T107" fmla="*/ 6 h 434"/>
                  <a:gd name="T108" fmla="*/ 256 w 612"/>
                  <a:gd name="T109" fmla="*/ 6 h 434"/>
                  <a:gd name="T110" fmla="*/ 246 w 612"/>
                  <a:gd name="T111" fmla="*/ 3 h 434"/>
                  <a:gd name="T112" fmla="*/ 221 w 612"/>
                  <a:gd name="T113" fmla="*/ 15 h 434"/>
                  <a:gd name="T114" fmla="*/ 214 w 612"/>
                  <a:gd name="T115" fmla="*/ 3 h 434"/>
                  <a:gd name="T116" fmla="*/ 193 w 612"/>
                  <a:gd name="T117" fmla="*/ 15 h 434"/>
                  <a:gd name="T118" fmla="*/ 189 w 612"/>
                  <a:gd name="T119" fmla="*/ 16 h 434"/>
                  <a:gd name="T120" fmla="*/ 171 w 612"/>
                  <a:gd name="T121" fmla="*/ 23 h 4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2" h="434">
                    <a:moveTo>
                      <a:pt x="360" y="44"/>
                    </a:moveTo>
                    <a:lnTo>
                      <a:pt x="360" y="46"/>
                    </a:lnTo>
                    <a:lnTo>
                      <a:pt x="351" y="54"/>
                    </a:lnTo>
                    <a:lnTo>
                      <a:pt x="351" y="35"/>
                    </a:lnTo>
                    <a:lnTo>
                      <a:pt x="349" y="46"/>
                    </a:lnTo>
                    <a:lnTo>
                      <a:pt x="341" y="48"/>
                    </a:lnTo>
                    <a:lnTo>
                      <a:pt x="337" y="38"/>
                    </a:lnTo>
                    <a:lnTo>
                      <a:pt x="331" y="46"/>
                    </a:lnTo>
                    <a:lnTo>
                      <a:pt x="333" y="54"/>
                    </a:lnTo>
                    <a:lnTo>
                      <a:pt x="316" y="50"/>
                    </a:lnTo>
                    <a:lnTo>
                      <a:pt x="318" y="56"/>
                    </a:lnTo>
                    <a:lnTo>
                      <a:pt x="306" y="52"/>
                    </a:lnTo>
                    <a:lnTo>
                      <a:pt x="300" y="62"/>
                    </a:lnTo>
                    <a:lnTo>
                      <a:pt x="300" y="73"/>
                    </a:lnTo>
                    <a:lnTo>
                      <a:pt x="296" y="75"/>
                    </a:lnTo>
                    <a:lnTo>
                      <a:pt x="269" y="81"/>
                    </a:lnTo>
                    <a:lnTo>
                      <a:pt x="296" y="83"/>
                    </a:lnTo>
                    <a:lnTo>
                      <a:pt x="292" y="89"/>
                    </a:lnTo>
                    <a:lnTo>
                      <a:pt x="273" y="89"/>
                    </a:lnTo>
                    <a:lnTo>
                      <a:pt x="269" y="91"/>
                    </a:lnTo>
                    <a:lnTo>
                      <a:pt x="265" y="97"/>
                    </a:lnTo>
                    <a:lnTo>
                      <a:pt x="265" y="100"/>
                    </a:lnTo>
                    <a:lnTo>
                      <a:pt x="258" y="93"/>
                    </a:lnTo>
                    <a:lnTo>
                      <a:pt x="250" y="97"/>
                    </a:lnTo>
                    <a:lnTo>
                      <a:pt x="232" y="110"/>
                    </a:lnTo>
                    <a:lnTo>
                      <a:pt x="256" y="106"/>
                    </a:lnTo>
                    <a:lnTo>
                      <a:pt x="248" y="110"/>
                    </a:lnTo>
                    <a:lnTo>
                      <a:pt x="252" y="116"/>
                    </a:lnTo>
                    <a:lnTo>
                      <a:pt x="250" y="118"/>
                    </a:lnTo>
                    <a:lnTo>
                      <a:pt x="234" y="116"/>
                    </a:lnTo>
                    <a:lnTo>
                      <a:pt x="232" y="122"/>
                    </a:lnTo>
                    <a:lnTo>
                      <a:pt x="252" y="128"/>
                    </a:lnTo>
                    <a:lnTo>
                      <a:pt x="228" y="130"/>
                    </a:lnTo>
                    <a:lnTo>
                      <a:pt x="209" y="135"/>
                    </a:lnTo>
                    <a:lnTo>
                      <a:pt x="197" y="145"/>
                    </a:lnTo>
                    <a:lnTo>
                      <a:pt x="199" y="145"/>
                    </a:lnTo>
                    <a:lnTo>
                      <a:pt x="192" y="153"/>
                    </a:lnTo>
                    <a:lnTo>
                      <a:pt x="197" y="155"/>
                    </a:lnTo>
                    <a:lnTo>
                      <a:pt x="213" y="155"/>
                    </a:lnTo>
                    <a:lnTo>
                      <a:pt x="190" y="162"/>
                    </a:lnTo>
                    <a:lnTo>
                      <a:pt x="182" y="172"/>
                    </a:lnTo>
                    <a:lnTo>
                      <a:pt x="184" y="180"/>
                    </a:lnTo>
                    <a:lnTo>
                      <a:pt x="184" y="186"/>
                    </a:lnTo>
                    <a:lnTo>
                      <a:pt x="190" y="190"/>
                    </a:lnTo>
                    <a:lnTo>
                      <a:pt x="161" y="199"/>
                    </a:lnTo>
                    <a:lnTo>
                      <a:pt x="159" y="201"/>
                    </a:lnTo>
                    <a:lnTo>
                      <a:pt x="170" y="197"/>
                    </a:lnTo>
                    <a:lnTo>
                      <a:pt x="164" y="209"/>
                    </a:lnTo>
                    <a:lnTo>
                      <a:pt x="151" y="213"/>
                    </a:lnTo>
                    <a:lnTo>
                      <a:pt x="141" y="217"/>
                    </a:lnTo>
                    <a:lnTo>
                      <a:pt x="126" y="230"/>
                    </a:lnTo>
                    <a:lnTo>
                      <a:pt x="118" y="240"/>
                    </a:lnTo>
                    <a:lnTo>
                      <a:pt x="130" y="246"/>
                    </a:lnTo>
                    <a:lnTo>
                      <a:pt x="143" y="234"/>
                    </a:lnTo>
                    <a:lnTo>
                      <a:pt x="155" y="230"/>
                    </a:lnTo>
                    <a:lnTo>
                      <a:pt x="153" y="240"/>
                    </a:lnTo>
                    <a:lnTo>
                      <a:pt x="133" y="250"/>
                    </a:lnTo>
                    <a:lnTo>
                      <a:pt x="122" y="250"/>
                    </a:lnTo>
                    <a:lnTo>
                      <a:pt x="102" y="246"/>
                    </a:lnTo>
                    <a:lnTo>
                      <a:pt x="100" y="250"/>
                    </a:lnTo>
                    <a:lnTo>
                      <a:pt x="87" y="257"/>
                    </a:lnTo>
                    <a:lnTo>
                      <a:pt x="81" y="263"/>
                    </a:lnTo>
                    <a:lnTo>
                      <a:pt x="83" y="267"/>
                    </a:lnTo>
                    <a:lnTo>
                      <a:pt x="75" y="265"/>
                    </a:lnTo>
                    <a:lnTo>
                      <a:pt x="83" y="273"/>
                    </a:lnTo>
                    <a:lnTo>
                      <a:pt x="48" y="265"/>
                    </a:lnTo>
                    <a:lnTo>
                      <a:pt x="46" y="273"/>
                    </a:lnTo>
                    <a:lnTo>
                      <a:pt x="58" y="273"/>
                    </a:lnTo>
                    <a:lnTo>
                      <a:pt x="68" y="273"/>
                    </a:lnTo>
                    <a:lnTo>
                      <a:pt x="56" y="277"/>
                    </a:lnTo>
                    <a:lnTo>
                      <a:pt x="35" y="281"/>
                    </a:lnTo>
                    <a:lnTo>
                      <a:pt x="50" y="289"/>
                    </a:lnTo>
                    <a:lnTo>
                      <a:pt x="48" y="292"/>
                    </a:lnTo>
                    <a:lnTo>
                      <a:pt x="33" y="285"/>
                    </a:lnTo>
                    <a:lnTo>
                      <a:pt x="33" y="289"/>
                    </a:lnTo>
                    <a:lnTo>
                      <a:pt x="19" y="290"/>
                    </a:lnTo>
                    <a:lnTo>
                      <a:pt x="23" y="294"/>
                    </a:lnTo>
                    <a:lnTo>
                      <a:pt x="9" y="296"/>
                    </a:lnTo>
                    <a:lnTo>
                      <a:pt x="2" y="294"/>
                    </a:lnTo>
                    <a:lnTo>
                      <a:pt x="0" y="302"/>
                    </a:lnTo>
                    <a:lnTo>
                      <a:pt x="37" y="304"/>
                    </a:lnTo>
                    <a:lnTo>
                      <a:pt x="0" y="306"/>
                    </a:lnTo>
                    <a:lnTo>
                      <a:pt x="11" y="318"/>
                    </a:lnTo>
                    <a:lnTo>
                      <a:pt x="4" y="320"/>
                    </a:lnTo>
                    <a:lnTo>
                      <a:pt x="6" y="320"/>
                    </a:lnTo>
                    <a:lnTo>
                      <a:pt x="2" y="327"/>
                    </a:lnTo>
                    <a:lnTo>
                      <a:pt x="38" y="323"/>
                    </a:lnTo>
                    <a:lnTo>
                      <a:pt x="56" y="321"/>
                    </a:lnTo>
                    <a:lnTo>
                      <a:pt x="60" y="320"/>
                    </a:lnTo>
                    <a:lnTo>
                      <a:pt x="62" y="329"/>
                    </a:lnTo>
                    <a:lnTo>
                      <a:pt x="54" y="333"/>
                    </a:lnTo>
                    <a:lnTo>
                      <a:pt x="35" y="329"/>
                    </a:lnTo>
                    <a:lnTo>
                      <a:pt x="0" y="333"/>
                    </a:lnTo>
                    <a:lnTo>
                      <a:pt x="6" y="339"/>
                    </a:lnTo>
                    <a:lnTo>
                      <a:pt x="6" y="341"/>
                    </a:lnTo>
                    <a:lnTo>
                      <a:pt x="0" y="343"/>
                    </a:lnTo>
                    <a:lnTo>
                      <a:pt x="17" y="345"/>
                    </a:lnTo>
                    <a:lnTo>
                      <a:pt x="11" y="353"/>
                    </a:lnTo>
                    <a:lnTo>
                      <a:pt x="4" y="360"/>
                    </a:lnTo>
                    <a:lnTo>
                      <a:pt x="17" y="358"/>
                    </a:lnTo>
                    <a:lnTo>
                      <a:pt x="21" y="366"/>
                    </a:lnTo>
                    <a:lnTo>
                      <a:pt x="35" y="353"/>
                    </a:lnTo>
                    <a:lnTo>
                      <a:pt x="46" y="351"/>
                    </a:lnTo>
                    <a:lnTo>
                      <a:pt x="38" y="362"/>
                    </a:lnTo>
                    <a:lnTo>
                      <a:pt x="37" y="353"/>
                    </a:lnTo>
                    <a:lnTo>
                      <a:pt x="23" y="374"/>
                    </a:lnTo>
                    <a:lnTo>
                      <a:pt x="27" y="376"/>
                    </a:lnTo>
                    <a:lnTo>
                      <a:pt x="11" y="380"/>
                    </a:lnTo>
                    <a:lnTo>
                      <a:pt x="9" y="391"/>
                    </a:lnTo>
                    <a:lnTo>
                      <a:pt x="23" y="387"/>
                    </a:lnTo>
                    <a:lnTo>
                      <a:pt x="33" y="384"/>
                    </a:lnTo>
                    <a:lnTo>
                      <a:pt x="33" y="391"/>
                    </a:lnTo>
                    <a:lnTo>
                      <a:pt x="31" y="401"/>
                    </a:lnTo>
                    <a:lnTo>
                      <a:pt x="19" y="403"/>
                    </a:lnTo>
                    <a:lnTo>
                      <a:pt x="21" y="420"/>
                    </a:lnTo>
                    <a:lnTo>
                      <a:pt x="44" y="432"/>
                    </a:lnTo>
                    <a:lnTo>
                      <a:pt x="81" y="434"/>
                    </a:lnTo>
                    <a:lnTo>
                      <a:pt x="124" y="399"/>
                    </a:lnTo>
                    <a:lnTo>
                      <a:pt x="143" y="397"/>
                    </a:lnTo>
                    <a:lnTo>
                      <a:pt x="145" y="378"/>
                    </a:lnTo>
                    <a:lnTo>
                      <a:pt x="153" y="372"/>
                    </a:lnTo>
                    <a:lnTo>
                      <a:pt x="161" y="395"/>
                    </a:lnTo>
                    <a:lnTo>
                      <a:pt x="174" y="403"/>
                    </a:lnTo>
                    <a:lnTo>
                      <a:pt x="190" y="370"/>
                    </a:lnTo>
                    <a:lnTo>
                      <a:pt x="194" y="339"/>
                    </a:lnTo>
                    <a:lnTo>
                      <a:pt x="194" y="331"/>
                    </a:lnTo>
                    <a:lnTo>
                      <a:pt x="205" y="320"/>
                    </a:lnTo>
                    <a:lnTo>
                      <a:pt x="184" y="308"/>
                    </a:lnTo>
                    <a:lnTo>
                      <a:pt x="182" y="275"/>
                    </a:lnTo>
                    <a:lnTo>
                      <a:pt x="182" y="240"/>
                    </a:lnTo>
                    <a:lnTo>
                      <a:pt x="205" y="226"/>
                    </a:lnTo>
                    <a:lnTo>
                      <a:pt x="228" y="225"/>
                    </a:lnTo>
                    <a:lnTo>
                      <a:pt x="215" y="209"/>
                    </a:lnTo>
                    <a:lnTo>
                      <a:pt x="234" y="168"/>
                    </a:lnTo>
                    <a:lnTo>
                      <a:pt x="230" y="159"/>
                    </a:lnTo>
                    <a:lnTo>
                      <a:pt x="254" y="153"/>
                    </a:lnTo>
                    <a:lnTo>
                      <a:pt x="265" y="133"/>
                    </a:lnTo>
                    <a:lnTo>
                      <a:pt x="279" y="100"/>
                    </a:lnTo>
                    <a:lnTo>
                      <a:pt x="312" y="93"/>
                    </a:lnTo>
                    <a:lnTo>
                      <a:pt x="314" y="79"/>
                    </a:lnTo>
                    <a:lnTo>
                      <a:pt x="358" y="81"/>
                    </a:lnTo>
                    <a:lnTo>
                      <a:pt x="354" y="64"/>
                    </a:lnTo>
                    <a:lnTo>
                      <a:pt x="366" y="64"/>
                    </a:lnTo>
                    <a:lnTo>
                      <a:pt x="384" y="54"/>
                    </a:lnTo>
                    <a:lnTo>
                      <a:pt x="411" y="69"/>
                    </a:lnTo>
                    <a:lnTo>
                      <a:pt x="440" y="75"/>
                    </a:lnTo>
                    <a:lnTo>
                      <a:pt x="471" y="75"/>
                    </a:lnTo>
                    <a:lnTo>
                      <a:pt x="486" y="69"/>
                    </a:lnTo>
                    <a:lnTo>
                      <a:pt x="494" y="44"/>
                    </a:lnTo>
                    <a:lnTo>
                      <a:pt x="529" y="31"/>
                    </a:lnTo>
                    <a:lnTo>
                      <a:pt x="570" y="42"/>
                    </a:lnTo>
                    <a:lnTo>
                      <a:pt x="572" y="64"/>
                    </a:lnTo>
                    <a:lnTo>
                      <a:pt x="595" y="48"/>
                    </a:lnTo>
                    <a:lnTo>
                      <a:pt x="612" y="48"/>
                    </a:lnTo>
                    <a:lnTo>
                      <a:pt x="612" y="38"/>
                    </a:lnTo>
                    <a:lnTo>
                      <a:pt x="597" y="38"/>
                    </a:lnTo>
                    <a:lnTo>
                      <a:pt x="583" y="38"/>
                    </a:lnTo>
                    <a:lnTo>
                      <a:pt x="564" y="29"/>
                    </a:lnTo>
                    <a:lnTo>
                      <a:pt x="612" y="23"/>
                    </a:lnTo>
                    <a:lnTo>
                      <a:pt x="587" y="11"/>
                    </a:lnTo>
                    <a:lnTo>
                      <a:pt x="564" y="7"/>
                    </a:lnTo>
                    <a:lnTo>
                      <a:pt x="546" y="11"/>
                    </a:lnTo>
                    <a:lnTo>
                      <a:pt x="544" y="27"/>
                    </a:lnTo>
                    <a:lnTo>
                      <a:pt x="541" y="17"/>
                    </a:lnTo>
                    <a:lnTo>
                      <a:pt x="539" y="11"/>
                    </a:lnTo>
                    <a:lnTo>
                      <a:pt x="537" y="11"/>
                    </a:lnTo>
                    <a:lnTo>
                      <a:pt x="533" y="0"/>
                    </a:lnTo>
                    <a:lnTo>
                      <a:pt x="517" y="5"/>
                    </a:lnTo>
                    <a:lnTo>
                      <a:pt x="502" y="21"/>
                    </a:lnTo>
                    <a:lnTo>
                      <a:pt x="494" y="5"/>
                    </a:lnTo>
                    <a:lnTo>
                      <a:pt x="465" y="29"/>
                    </a:lnTo>
                    <a:lnTo>
                      <a:pt x="477" y="9"/>
                    </a:lnTo>
                    <a:lnTo>
                      <a:pt x="471" y="7"/>
                    </a:lnTo>
                    <a:lnTo>
                      <a:pt x="451" y="5"/>
                    </a:lnTo>
                    <a:lnTo>
                      <a:pt x="451" y="11"/>
                    </a:lnTo>
                    <a:lnTo>
                      <a:pt x="424" y="29"/>
                    </a:lnTo>
                    <a:lnTo>
                      <a:pt x="405" y="29"/>
                    </a:lnTo>
                    <a:lnTo>
                      <a:pt x="409" y="25"/>
                    </a:lnTo>
                    <a:lnTo>
                      <a:pt x="382" y="27"/>
                    </a:lnTo>
                    <a:lnTo>
                      <a:pt x="397" y="31"/>
                    </a:lnTo>
                    <a:lnTo>
                      <a:pt x="393" y="38"/>
                    </a:lnTo>
                    <a:lnTo>
                      <a:pt x="378" y="36"/>
                    </a:lnTo>
                    <a:lnTo>
                      <a:pt x="360" y="44"/>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937" name="Freeform 555"/>
              <p:cNvSpPr>
                <a:spLocks/>
              </p:cNvSpPr>
              <p:nvPr/>
            </p:nvSpPr>
            <p:spPr bwMode="auto">
              <a:xfrm>
                <a:off x="2777" y="976"/>
                <a:ext cx="108" cy="49"/>
              </a:xfrm>
              <a:custGeom>
                <a:avLst/>
                <a:gdLst>
                  <a:gd name="T0" fmla="*/ 0 w 228"/>
                  <a:gd name="T1" fmla="*/ 1 h 97"/>
                  <a:gd name="T2" fmla="*/ 0 w 228"/>
                  <a:gd name="T3" fmla="*/ 1 h 97"/>
                  <a:gd name="T4" fmla="*/ 0 w 228"/>
                  <a:gd name="T5" fmla="*/ 1 h 97"/>
                  <a:gd name="T6" fmla="*/ 0 w 228"/>
                  <a:gd name="T7" fmla="*/ 1 h 97"/>
                  <a:gd name="T8" fmla="*/ 0 w 228"/>
                  <a:gd name="T9" fmla="*/ 1 h 97"/>
                  <a:gd name="T10" fmla="*/ 0 w 228"/>
                  <a:gd name="T11" fmla="*/ 1 h 97"/>
                  <a:gd name="T12" fmla="*/ 0 w 228"/>
                  <a:gd name="T13" fmla="*/ 1 h 97"/>
                  <a:gd name="T14" fmla="*/ 0 w 228"/>
                  <a:gd name="T15" fmla="*/ 1 h 97"/>
                  <a:gd name="T16" fmla="*/ 0 w 228"/>
                  <a:gd name="T17" fmla="*/ 1 h 97"/>
                  <a:gd name="T18" fmla="*/ 0 w 228"/>
                  <a:gd name="T19" fmla="*/ 1 h 97"/>
                  <a:gd name="T20" fmla="*/ 0 w 228"/>
                  <a:gd name="T21" fmla="*/ 1 h 97"/>
                  <a:gd name="T22" fmla="*/ 0 w 228"/>
                  <a:gd name="T23" fmla="*/ 1 h 97"/>
                  <a:gd name="T24" fmla="*/ 0 w 228"/>
                  <a:gd name="T25" fmla="*/ 1 h 97"/>
                  <a:gd name="T26" fmla="*/ 0 w 228"/>
                  <a:gd name="T27" fmla="*/ 1 h 97"/>
                  <a:gd name="T28" fmla="*/ 0 w 228"/>
                  <a:gd name="T29" fmla="*/ 1 h 97"/>
                  <a:gd name="T30" fmla="*/ 0 w 228"/>
                  <a:gd name="T31" fmla="*/ 1 h 97"/>
                  <a:gd name="T32" fmla="*/ 0 w 228"/>
                  <a:gd name="T33" fmla="*/ 1 h 97"/>
                  <a:gd name="T34" fmla="*/ 0 w 228"/>
                  <a:gd name="T35" fmla="*/ 1 h 97"/>
                  <a:gd name="T36" fmla="*/ 0 w 228"/>
                  <a:gd name="T37" fmla="*/ 1 h 97"/>
                  <a:gd name="T38" fmla="*/ 0 w 228"/>
                  <a:gd name="T39" fmla="*/ 1 h 97"/>
                  <a:gd name="T40" fmla="*/ 0 w 228"/>
                  <a:gd name="T41" fmla="*/ 1 h 97"/>
                  <a:gd name="T42" fmla="*/ 0 w 228"/>
                  <a:gd name="T43" fmla="*/ 1 h 97"/>
                  <a:gd name="T44" fmla="*/ 0 w 228"/>
                  <a:gd name="T45" fmla="*/ 1 h 97"/>
                  <a:gd name="T46" fmla="*/ 0 w 228"/>
                  <a:gd name="T47" fmla="*/ 1 h 97"/>
                  <a:gd name="T48" fmla="*/ 0 w 228"/>
                  <a:gd name="T49" fmla="*/ 1 h 97"/>
                  <a:gd name="T50" fmla="*/ 0 w 228"/>
                  <a:gd name="T51" fmla="*/ 1 h 97"/>
                  <a:gd name="T52" fmla="*/ 0 w 228"/>
                  <a:gd name="T53" fmla="*/ 1 h 97"/>
                  <a:gd name="T54" fmla="*/ 0 w 228"/>
                  <a:gd name="T55" fmla="*/ 1 h 97"/>
                  <a:gd name="T56" fmla="*/ 0 w 228"/>
                  <a:gd name="T57" fmla="*/ 1 h 97"/>
                  <a:gd name="T58" fmla="*/ 0 w 228"/>
                  <a:gd name="T59" fmla="*/ 1 h 97"/>
                  <a:gd name="T60" fmla="*/ 0 w 228"/>
                  <a:gd name="T61" fmla="*/ 1 h 97"/>
                  <a:gd name="T62" fmla="*/ 0 w 228"/>
                  <a:gd name="T63" fmla="*/ 0 h 97"/>
                  <a:gd name="T64" fmla="*/ 0 w 228"/>
                  <a:gd name="T65" fmla="*/ 1 h 97"/>
                  <a:gd name="T66" fmla="*/ 0 w 228"/>
                  <a:gd name="T67" fmla="*/ 1 h 97"/>
                  <a:gd name="T68" fmla="*/ 0 w 228"/>
                  <a:gd name="T69" fmla="*/ 1 h 97"/>
                  <a:gd name="T70" fmla="*/ 0 w 228"/>
                  <a:gd name="T71" fmla="*/ 1 h 97"/>
                  <a:gd name="T72" fmla="*/ 0 w 228"/>
                  <a:gd name="T73" fmla="*/ 1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8" h="97">
                    <a:moveTo>
                      <a:pt x="56" y="8"/>
                    </a:moveTo>
                    <a:lnTo>
                      <a:pt x="25" y="8"/>
                    </a:lnTo>
                    <a:lnTo>
                      <a:pt x="0" y="10"/>
                    </a:lnTo>
                    <a:lnTo>
                      <a:pt x="4" y="21"/>
                    </a:lnTo>
                    <a:lnTo>
                      <a:pt x="23" y="19"/>
                    </a:lnTo>
                    <a:lnTo>
                      <a:pt x="25" y="27"/>
                    </a:lnTo>
                    <a:lnTo>
                      <a:pt x="9" y="29"/>
                    </a:lnTo>
                    <a:lnTo>
                      <a:pt x="37" y="43"/>
                    </a:lnTo>
                    <a:lnTo>
                      <a:pt x="62" y="50"/>
                    </a:lnTo>
                    <a:lnTo>
                      <a:pt x="77" y="43"/>
                    </a:lnTo>
                    <a:lnTo>
                      <a:pt x="93" y="35"/>
                    </a:lnTo>
                    <a:lnTo>
                      <a:pt x="95" y="41"/>
                    </a:lnTo>
                    <a:lnTo>
                      <a:pt x="122" y="37"/>
                    </a:lnTo>
                    <a:lnTo>
                      <a:pt x="124" y="44"/>
                    </a:lnTo>
                    <a:lnTo>
                      <a:pt x="69" y="54"/>
                    </a:lnTo>
                    <a:lnTo>
                      <a:pt x="64" y="60"/>
                    </a:lnTo>
                    <a:lnTo>
                      <a:pt x="130" y="60"/>
                    </a:lnTo>
                    <a:lnTo>
                      <a:pt x="104" y="64"/>
                    </a:lnTo>
                    <a:lnTo>
                      <a:pt x="114" y="68"/>
                    </a:lnTo>
                    <a:lnTo>
                      <a:pt x="75" y="72"/>
                    </a:lnTo>
                    <a:lnTo>
                      <a:pt x="118" y="85"/>
                    </a:lnTo>
                    <a:lnTo>
                      <a:pt x="135" y="97"/>
                    </a:lnTo>
                    <a:lnTo>
                      <a:pt x="141" y="91"/>
                    </a:lnTo>
                    <a:lnTo>
                      <a:pt x="161" y="70"/>
                    </a:lnTo>
                    <a:lnTo>
                      <a:pt x="172" y="54"/>
                    </a:lnTo>
                    <a:lnTo>
                      <a:pt x="178" y="46"/>
                    </a:lnTo>
                    <a:lnTo>
                      <a:pt x="228" y="35"/>
                    </a:lnTo>
                    <a:lnTo>
                      <a:pt x="170" y="23"/>
                    </a:lnTo>
                    <a:lnTo>
                      <a:pt x="164" y="13"/>
                    </a:lnTo>
                    <a:lnTo>
                      <a:pt x="147" y="15"/>
                    </a:lnTo>
                    <a:lnTo>
                      <a:pt x="145" y="10"/>
                    </a:lnTo>
                    <a:lnTo>
                      <a:pt x="114" y="0"/>
                    </a:lnTo>
                    <a:lnTo>
                      <a:pt x="118" y="31"/>
                    </a:lnTo>
                    <a:lnTo>
                      <a:pt x="81" y="6"/>
                    </a:lnTo>
                    <a:lnTo>
                      <a:pt x="66" y="15"/>
                    </a:lnTo>
                    <a:lnTo>
                      <a:pt x="48" y="12"/>
                    </a:lnTo>
                    <a:lnTo>
                      <a:pt x="56"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38" name="Freeform 556"/>
              <p:cNvSpPr>
                <a:spLocks/>
              </p:cNvSpPr>
              <p:nvPr/>
            </p:nvSpPr>
            <p:spPr bwMode="auto">
              <a:xfrm>
                <a:off x="2848" y="971"/>
                <a:ext cx="89" cy="15"/>
              </a:xfrm>
              <a:custGeom>
                <a:avLst/>
                <a:gdLst>
                  <a:gd name="T0" fmla="*/ 0 w 190"/>
                  <a:gd name="T1" fmla="*/ 1 h 29"/>
                  <a:gd name="T2" fmla="*/ 0 w 190"/>
                  <a:gd name="T3" fmla="*/ 1 h 29"/>
                  <a:gd name="T4" fmla="*/ 0 w 190"/>
                  <a:gd name="T5" fmla="*/ 1 h 29"/>
                  <a:gd name="T6" fmla="*/ 0 w 190"/>
                  <a:gd name="T7" fmla="*/ 1 h 29"/>
                  <a:gd name="T8" fmla="*/ 0 w 190"/>
                  <a:gd name="T9" fmla="*/ 1 h 29"/>
                  <a:gd name="T10" fmla="*/ 0 w 190"/>
                  <a:gd name="T11" fmla="*/ 1 h 29"/>
                  <a:gd name="T12" fmla="*/ 0 w 190"/>
                  <a:gd name="T13" fmla="*/ 1 h 29"/>
                  <a:gd name="T14" fmla="*/ 0 w 190"/>
                  <a:gd name="T15" fmla="*/ 1 h 29"/>
                  <a:gd name="T16" fmla="*/ 0 w 190"/>
                  <a:gd name="T17" fmla="*/ 1 h 29"/>
                  <a:gd name="T18" fmla="*/ 0 w 190"/>
                  <a:gd name="T19" fmla="*/ 1 h 29"/>
                  <a:gd name="T20" fmla="*/ 0 w 190"/>
                  <a:gd name="T21" fmla="*/ 1 h 29"/>
                  <a:gd name="T22" fmla="*/ 0 w 190"/>
                  <a:gd name="T23" fmla="*/ 1 h 29"/>
                  <a:gd name="T24" fmla="*/ 0 w 190"/>
                  <a:gd name="T25" fmla="*/ 1 h 29"/>
                  <a:gd name="T26" fmla="*/ 0 w 190"/>
                  <a:gd name="T27" fmla="*/ 0 h 29"/>
                  <a:gd name="T28" fmla="*/ 0 w 190"/>
                  <a:gd name="T29" fmla="*/ 1 h 29"/>
                  <a:gd name="T30" fmla="*/ 0 w 190"/>
                  <a:gd name="T31" fmla="*/ 1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0" h="29">
                    <a:moveTo>
                      <a:pt x="83" y="8"/>
                    </a:moveTo>
                    <a:lnTo>
                      <a:pt x="33" y="2"/>
                    </a:lnTo>
                    <a:lnTo>
                      <a:pt x="19" y="6"/>
                    </a:lnTo>
                    <a:lnTo>
                      <a:pt x="0" y="8"/>
                    </a:lnTo>
                    <a:lnTo>
                      <a:pt x="2" y="14"/>
                    </a:lnTo>
                    <a:lnTo>
                      <a:pt x="77" y="18"/>
                    </a:lnTo>
                    <a:lnTo>
                      <a:pt x="41" y="23"/>
                    </a:lnTo>
                    <a:lnTo>
                      <a:pt x="99" y="29"/>
                    </a:lnTo>
                    <a:lnTo>
                      <a:pt x="163" y="27"/>
                    </a:lnTo>
                    <a:lnTo>
                      <a:pt x="190" y="12"/>
                    </a:lnTo>
                    <a:lnTo>
                      <a:pt x="174" y="6"/>
                    </a:lnTo>
                    <a:lnTo>
                      <a:pt x="114" y="4"/>
                    </a:lnTo>
                    <a:lnTo>
                      <a:pt x="105" y="4"/>
                    </a:lnTo>
                    <a:lnTo>
                      <a:pt x="93" y="0"/>
                    </a:lnTo>
                    <a:lnTo>
                      <a:pt x="87" y="4"/>
                    </a:lnTo>
                    <a:lnTo>
                      <a:pt x="83"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39" name="Freeform 557"/>
              <p:cNvSpPr>
                <a:spLocks/>
              </p:cNvSpPr>
              <p:nvPr/>
            </p:nvSpPr>
            <p:spPr bwMode="auto">
              <a:xfrm>
                <a:off x="2881" y="1002"/>
                <a:ext cx="42" cy="11"/>
              </a:xfrm>
              <a:custGeom>
                <a:avLst/>
                <a:gdLst>
                  <a:gd name="T0" fmla="*/ 0 w 91"/>
                  <a:gd name="T1" fmla="*/ 1 h 20"/>
                  <a:gd name="T2" fmla="*/ 0 w 91"/>
                  <a:gd name="T3" fmla="*/ 1 h 20"/>
                  <a:gd name="T4" fmla="*/ 0 w 91"/>
                  <a:gd name="T5" fmla="*/ 1 h 20"/>
                  <a:gd name="T6" fmla="*/ 0 w 91"/>
                  <a:gd name="T7" fmla="*/ 1 h 20"/>
                  <a:gd name="T8" fmla="*/ 0 w 91"/>
                  <a:gd name="T9" fmla="*/ 1 h 20"/>
                  <a:gd name="T10" fmla="*/ 0 w 91"/>
                  <a:gd name="T11" fmla="*/ 0 h 20"/>
                  <a:gd name="T12" fmla="*/ 0 w 91"/>
                  <a:gd name="T13" fmla="*/ 1 h 20"/>
                  <a:gd name="T14" fmla="*/ 0 w 91"/>
                  <a:gd name="T15" fmla="*/ 1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20">
                    <a:moveTo>
                      <a:pt x="68" y="20"/>
                    </a:moveTo>
                    <a:lnTo>
                      <a:pt x="38" y="20"/>
                    </a:lnTo>
                    <a:lnTo>
                      <a:pt x="9" y="20"/>
                    </a:lnTo>
                    <a:lnTo>
                      <a:pt x="17" y="8"/>
                    </a:lnTo>
                    <a:lnTo>
                      <a:pt x="0" y="2"/>
                    </a:lnTo>
                    <a:lnTo>
                      <a:pt x="54" y="0"/>
                    </a:lnTo>
                    <a:lnTo>
                      <a:pt x="91" y="12"/>
                    </a:lnTo>
                    <a:lnTo>
                      <a:pt x="68" y="2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40" name="Freeform 558"/>
              <p:cNvSpPr>
                <a:spLocks/>
              </p:cNvSpPr>
              <p:nvPr/>
            </p:nvSpPr>
            <p:spPr bwMode="auto">
              <a:xfrm>
                <a:off x="2844" y="1144"/>
                <a:ext cx="14" cy="8"/>
              </a:xfrm>
              <a:custGeom>
                <a:avLst/>
                <a:gdLst>
                  <a:gd name="T0" fmla="*/ 0 w 31"/>
                  <a:gd name="T1" fmla="*/ 0 h 18"/>
                  <a:gd name="T2" fmla="*/ 0 w 31"/>
                  <a:gd name="T3" fmla="*/ 0 h 18"/>
                  <a:gd name="T4" fmla="*/ 0 w 31"/>
                  <a:gd name="T5" fmla="*/ 0 h 18"/>
                  <a:gd name="T6" fmla="*/ 0 w 31"/>
                  <a:gd name="T7" fmla="*/ 0 h 18"/>
                  <a:gd name="T8" fmla="*/ 0 w 31"/>
                  <a:gd name="T9" fmla="*/ 0 h 18"/>
                  <a:gd name="T10" fmla="*/ 0 w 31"/>
                  <a:gd name="T11" fmla="*/ 0 h 18"/>
                  <a:gd name="T12" fmla="*/ 0 w 31"/>
                  <a:gd name="T13" fmla="*/ 0 h 18"/>
                  <a:gd name="T14" fmla="*/ 0 w 31"/>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8">
                    <a:moveTo>
                      <a:pt x="18" y="0"/>
                    </a:moveTo>
                    <a:lnTo>
                      <a:pt x="6" y="16"/>
                    </a:lnTo>
                    <a:lnTo>
                      <a:pt x="0" y="18"/>
                    </a:lnTo>
                    <a:lnTo>
                      <a:pt x="12" y="16"/>
                    </a:lnTo>
                    <a:lnTo>
                      <a:pt x="18" y="18"/>
                    </a:lnTo>
                    <a:lnTo>
                      <a:pt x="31" y="4"/>
                    </a:lnTo>
                    <a:lnTo>
                      <a:pt x="20" y="8"/>
                    </a:lnTo>
                    <a:lnTo>
                      <a:pt x="18"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41" name="Freeform 559"/>
              <p:cNvSpPr>
                <a:spLocks/>
              </p:cNvSpPr>
              <p:nvPr/>
            </p:nvSpPr>
            <p:spPr bwMode="auto">
              <a:xfrm>
                <a:off x="2906" y="1126"/>
                <a:ext cx="151" cy="173"/>
              </a:xfrm>
              <a:custGeom>
                <a:avLst/>
                <a:gdLst>
                  <a:gd name="T0" fmla="*/ 0 w 322"/>
                  <a:gd name="T1" fmla="*/ 1 h 339"/>
                  <a:gd name="T2" fmla="*/ 0 w 322"/>
                  <a:gd name="T3" fmla="*/ 1 h 339"/>
                  <a:gd name="T4" fmla="*/ 0 w 322"/>
                  <a:gd name="T5" fmla="*/ 1 h 339"/>
                  <a:gd name="T6" fmla="*/ 0 w 322"/>
                  <a:gd name="T7" fmla="*/ 1 h 339"/>
                  <a:gd name="T8" fmla="*/ 0 w 322"/>
                  <a:gd name="T9" fmla="*/ 1 h 339"/>
                  <a:gd name="T10" fmla="*/ 0 w 322"/>
                  <a:gd name="T11" fmla="*/ 1 h 339"/>
                  <a:gd name="T12" fmla="*/ 0 w 322"/>
                  <a:gd name="T13" fmla="*/ 1 h 339"/>
                  <a:gd name="T14" fmla="*/ 0 w 322"/>
                  <a:gd name="T15" fmla="*/ 1 h 339"/>
                  <a:gd name="T16" fmla="*/ 0 w 322"/>
                  <a:gd name="T17" fmla="*/ 1 h 339"/>
                  <a:gd name="T18" fmla="*/ 0 w 322"/>
                  <a:gd name="T19" fmla="*/ 0 h 339"/>
                  <a:gd name="T20" fmla="*/ 0 w 322"/>
                  <a:gd name="T21" fmla="*/ 1 h 339"/>
                  <a:gd name="T22" fmla="*/ 0 w 322"/>
                  <a:gd name="T23" fmla="*/ 1 h 339"/>
                  <a:gd name="T24" fmla="*/ 0 w 322"/>
                  <a:gd name="T25" fmla="*/ 1 h 339"/>
                  <a:gd name="T26" fmla="*/ 0 w 322"/>
                  <a:gd name="T27" fmla="*/ 1 h 339"/>
                  <a:gd name="T28" fmla="*/ 0 w 322"/>
                  <a:gd name="T29" fmla="*/ 1 h 339"/>
                  <a:gd name="T30" fmla="*/ 0 w 322"/>
                  <a:gd name="T31" fmla="*/ 1 h 339"/>
                  <a:gd name="T32" fmla="*/ 0 w 322"/>
                  <a:gd name="T33" fmla="*/ 1 h 339"/>
                  <a:gd name="T34" fmla="*/ 0 w 322"/>
                  <a:gd name="T35" fmla="*/ 1 h 339"/>
                  <a:gd name="T36" fmla="*/ 0 w 322"/>
                  <a:gd name="T37" fmla="*/ 1 h 339"/>
                  <a:gd name="T38" fmla="*/ 0 w 322"/>
                  <a:gd name="T39" fmla="*/ 1 h 339"/>
                  <a:gd name="T40" fmla="*/ 0 w 322"/>
                  <a:gd name="T41" fmla="*/ 1 h 339"/>
                  <a:gd name="T42" fmla="*/ 0 w 322"/>
                  <a:gd name="T43" fmla="*/ 1 h 339"/>
                  <a:gd name="T44" fmla="*/ 0 w 322"/>
                  <a:gd name="T45" fmla="*/ 1 h 339"/>
                  <a:gd name="T46" fmla="*/ 0 w 322"/>
                  <a:gd name="T47" fmla="*/ 1 h 339"/>
                  <a:gd name="T48" fmla="*/ 0 w 322"/>
                  <a:gd name="T49" fmla="*/ 1 h 339"/>
                  <a:gd name="T50" fmla="*/ 0 w 322"/>
                  <a:gd name="T51" fmla="*/ 1 h 339"/>
                  <a:gd name="T52" fmla="*/ 0 w 322"/>
                  <a:gd name="T53" fmla="*/ 1 h 339"/>
                  <a:gd name="T54" fmla="*/ 0 w 322"/>
                  <a:gd name="T55" fmla="*/ 1 h 339"/>
                  <a:gd name="T56" fmla="*/ 0 w 322"/>
                  <a:gd name="T57" fmla="*/ 1 h 339"/>
                  <a:gd name="T58" fmla="*/ 0 w 322"/>
                  <a:gd name="T59" fmla="*/ 1 h 339"/>
                  <a:gd name="T60" fmla="*/ 0 w 322"/>
                  <a:gd name="T61" fmla="*/ 1 h 339"/>
                  <a:gd name="T62" fmla="*/ 0 w 322"/>
                  <a:gd name="T63" fmla="*/ 1 h 339"/>
                  <a:gd name="T64" fmla="*/ 0 w 322"/>
                  <a:gd name="T65" fmla="*/ 1 h 339"/>
                  <a:gd name="T66" fmla="*/ 0 w 322"/>
                  <a:gd name="T67" fmla="*/ 1 h 339"/>
                  <a:gd name="T68" fmla="*/ 0 w 322"/>
                  <a:gd name="T69" fmla="*/ 1 h 339"/>
                  <a:gd name="T70" fmla="*/ 0 w 322"/>
                  <a:gd name="T71" fmla="*/ 1 h 339"/>
                  <a:gd name="T72" fmla="*/ 0 w 322"/>
                  <a:gd name="T73" fmla="*/ 1 h 339"/>
                  <a:gd name="T74" fmla="*/ 0 w 322"/>
                  <a:gd name="T75" fmla="*/ 1 h 339"/>
                  <a:gd name="T76" fmla="*/ 0 w 322"/>
                  <a:gd name="T77" fmla="*/ 1 h 339"/>
                  <a:gd name="T78" fmla="*/ 0 w 322"/>
                  <a:gd name="T79" fmla="*/ 1 h 339"/>
                  <a:gd name="T80" fmla="*/ 0 w 322"/>
                  <a:gd name="T81" fmla="*/ 1 h 339"/>
                  <a:gd name="T82" fmla="*/ 0 w 322"/>
                  <a:gd name="T83" fmla="*/ 1 h 339"/>
                  <a:gd name="T84" fmla="*/ 0 w 322"/>
                  <a:gd name="T85" fmla="*/ 1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2" h="339">
                    <a:moveTo>
                      <a:pt x="270" y="182"/>
                    </a:moveTo>
                    <a:lnTo>
                      <a:pt x="260" y="170"/>
                    </a:lnTo>
                    <a:lnTo>
                      <a:pt x="260" y="141"/>
                    </a:lnTo>
                    <a:lnTo>
                      <a:pt x="227" y="104"/>
                    </a:lnTo>
                    <a:lnTo>
                      <a:pt x="242" y="81"/>
                    </a:lnTo>
                    <a:lnTo>
                      <a:pt x="206" y="60"/>
                    </a:lnTo>
                    <a:lnTo>
                      <a:pt x="204" y="38"/>
                    </a:lnTo>
                    <a:lnTo>
                      <a:pt x="206" y="33"/>
                    </a:lnTo>
                    <a:lnTo>
                      <a:pt x="204" y="11"/>
                    </a:lnTo>
                    <a:lnTo>
                      <a:pt x="163" y="0"/>
                    </a:lnTo>
                    <a:lnTo>
                      <a:pt x="128" y="13"/>
                    </a:lnTo>
                    <a:lnTo>
                      <a:pt x="120" y="38"/>
                    </a:lnTo>
                    <a:lnTo>
                      <a:pt x="105" y="44"/>
                    </a:lnTo>
                    <a:lnTo>
                      <a:pt x="74" y="44"/>
                    </a:lnTo>
                    <a:lnTo>
                      <a:pt x="45" y="38"/>
                    </a:lnTo>
                    <a:lnTo>
                      <a:pt x="18" y="23"/>
                    </a:lnTo>
                    <a:lnTo>
                      <a:pt x="0" y="33"/>
                    </a:lnTo>
                    <a:lnTo>
                      <a:pt x="72" y="62"/>
                    </a:lnTo>
                    <a:lnTo>
                      <a:pt x="97" y="106"/>
                    </a:lnTo>
                    <a:lnTo>
                      <a:pt x="111" y="137"/>
                    </a:lnTo>
                    <a:lnTo>
                      <a:pt x="120" y="135"/>
                    </a:lnTo>
                    <a:lnTo>
                      <a:pt x="134" y="145"/>
                    </a:lnTo>
                    <a:lnTo>
                      <a:pt x="140" y="168"/>
                    </a:lnTo>
                    <a:lnTo>
                      <a:pt x="95" y="203"/>
                    </a:lnTo>
                    <a:lnTo>
                      <a:pt x="78" y="221"/>
                    </a:lnTo>
                    <a:lnTo>
                      <a:pt x="56" y="230"/>
                    </a:lnTo>
                    <a:lnTo>
                      <a:pt x="62" y="269"/>
                    </a:lnTo>
                    <a:lnTo>
                      <a:pt x="70" y="312"/>
                    </a:lnTo>
                    <a:lnTo>
                      <a:pt x="99" y="322"/>
                    </a:lnTo>
                    <a:lnTo>
                      <a:pt x="99" y="327"/>
                    </a:lnTo>
                    <a:lnTo>
                      <a:pt x="111" y="325"/>
                    </a:lnTo>
                    <a:lnTo>
                      <a:pt x="120" y="339"/>
                    </a:lnTo>
                    <a:lnTo>
                      <a:pt x="128" y="335"/>
                    </a:lnTo>
                    <a:lnTo>
                      <a:pt x="194" y="322"/>
                    </a:lnTo>
                    <a:lnTo>
                      <a:pt x="207" y="316"/>
                    </a:lnTo>
                    <a:lnTo>
                      <a:pt x="242" y="316"/>
                    </a:lnTo>
                    <a:lnTo>
                      <a:pt x="262" y="296"/>
                    </a:lnTo>
                    <a:lnTo>
                      <a:pt x="283" y="275"/>
                    </a:lnTo>
                    <a:lnTo>
                      <a:pt x="302" y="256"/>
                    </a:lnTo>
                    <a:lnTo>
                      <a:pt x="322" y="236"/>
                    </a:lnTo>
                    <a:lnTo>
                      <a:pt x="273" y="207"/>
                    </a:lnTo>
                    <a:lnTo>
                      <a:pt x="287" y="197"/>
                    </a:lnTo>
                    <a:lnTo>
                      <a:pt x="270" y="18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42" name="Freeform 560"/>
              <p:cNvSpPr>
                <a:spLocks/>
              </p:cNvSpPr>
              <p:nvPr/>
            </p:nvSpPr>
            <p:spPr bwMode="auto">
              <a:xfrm>
                <a:off x="2801" y="1534"/>
                <a:ext cx="1" cy="3"/>
              </a:xfrm>
              <a:custGeom>
                <a:avLst/>
                <a:gdLst>
                  <a:gd name="T0" fmla="*/ 0 w 4"/>
                  <a:gd name="T1" fmla="*/ 0 h 7"/>
                  <a:gd name="T2" fmla="*/ 0 w 4"/>
                  <a:gd name="T3" fmla="*/ 0 h 7"/>
                  <a:gd name="T4" fmla="*/ 0 w 4"/>
                  <a:gd name="T5" fmla="*/ 0 h 7"/>
                  <a:gd name="T6" fmla="*/ 0 w 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2" y="0"/>
                    </a:moveTo>
                    <a:lnTo>
                      <a:pt x="0" y="7"/>
                    </a:lnTo>
                    <a:lnTo>
                      <a:pt x="4" y="7"/>
                    </a:lnTo>
                    <a:lnTo>
                      <a:pt x="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43" name="Freeform 561"/>
              <p:cNvSpPr>
                <a:spLocks/>
              </p:cNvSpPr>
              <p:nvPr/>
            </p:nvSpPr>
            <p:spPr bwMode="auto">
              <a:xfrm>
                <a:off x="2802" y="1501"/>
                <a:ext cx="106" cy="47"/>
              </a:xfrm>
              <a:custGeom>
                <a:avLst/>
                <a:gdLst>
                  <a:gd name="T0" fmla="*/ 0 w 225"/>
                  <a:gd name="T1" fmla="*/ 1 h 92"/>
                  <a:gd name="T2" fmla="*/ 0 w 225"/>
                  <a:gd name="T3" fmla="*/ 1 h 92"/>
                  <a:gd name="T4" fmla="*/ 0 w 225"/>
                  <a:gd name="T5" fmla="*/ 1 h 92"/>
                  <a:gd name="T6" fmla="*/ 0 w 225"/>
                  <a:gd name="T7" fmla="*/ 1 h 92"/>
                  <a:gd name="T8" fmla="*/ 0 w 225"/>
                  <a:gd name="T9" fmla="*/ 1 h 92"/>
                  <a:gd name="T10" fmla="*/ 0 w 225"/>
                  <a:gd name="T11" fmla="*/ 1 h 92"/>
                  <a:gd name="T12" fmla="*/ 0 w 225"/>
                  <a:gd name="T13" fmla="*/ 1 h 92"/>
                  <a:gd name="T14" fmla="*/ 0 w 225"/>
                  <a:gd name="T15" fmla="*/ 1 h 92"/>
                  <a:gd name="T16" fmla="*/ 0 w 225"/>
                  <a:gd name="T17" fmla="*/ 1 h 92"/>
                  <a:gd name="T18" fmla="*/ 0 w 225"/>
                  <a:gd name="T19" fmla="*/ 1 h 92"/>
                  <a:gd name="T20" fmla="*/ 0 w 225"/>
                  <a:gd name="T21" fmla="*/ 1 h 92"/>
                  <a:gd name="T22" fmla="*/ 0 w 225"/>
                  <a:gd name="T23" fmla="*/ 1 h 92"/>
                  <a:gd name="T24" fmla="*/ 0 w 225"/>
                  <a:gd name="T25" fmla="*/ 1 h 92"/>
                  <a:gd name="T26" fmla="*/ 0 w 225"/>
                  <a:gd name="T27" fmla="*/ 1 h 92"/>
                  <a:gd name="T28" fmla="*/ 0 w 225"/>
                  <a:gd name="T29" fmla="*/ 1 h 92"/>
                  <a:gd name="T30" fmla="*/ 0 w 225"/>
                  <a:gd name="T31" fmla="*/ 1 h 92"/>
                  <a:gd name="T32" fmla="*/ 0 w 225"/>
                  <a:gd name="T33" fmla="*/ 1 h 92"/>
                  <a:gd name="T34" fmla="*/ 0 w 225"/>
                  <a:gd name="T35" fmla="*/ 0 h 92"/>
                  <a:gd name="T36" fmla="*/ 0 w 225"/>
                  <a:gd name="T37" fmla="*/ 1 h 92"/>
                  <a:gd name="T38" fmla="*/ 0 w 225"/>
                  <a:gd name="T39" fmla="*/ 1 h 92"/>
                  <a:gd name="T40" fmla="*/ 0 w 225"/>
                  <a:gd name="T41" fmla="*/ 1 h 92"/>
                  <a:gd name="T42" fmla="*/ 0 w 225"/>
                  <a:gd name="T43" fmla="*/ 1 h 92"/>
                  <a:gd name="T44" fmla="*/ 0 w 225"/>
                  <a:gd name="T45" fmla="*/ 1 h 92"/>
                  <a:gd name="T46" fmla="*/ 0 w 225"/>
                  <a:gd name="T47" fmla="*/ 1 h 92"/>
                  <a:gd name="T48" fmla="*/ 0 w 225"/>
                  <a:gd name="T49" fmla="*/ 1 h 92"/>
                  <a:gd name="T50" fmla="*/ 0 w 225"/>
                  <a:gd name="T51" fmla="*/ 1 h 92"/>
                  <a:gd name="T52" fmla="*/ 0 w 225"/>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5" h="92">
                    <a:moveTo>
                      <a:pt x="79" y="74"/>
                    </a:moveTo>
                    <a:lnTo>
                      <a:pt x="47" y="78"/>
                    </a:lnTo>
                    <a:lnTo>
                      <a:pt x="29" y="76"/>
                    </a:lnTo>
                    <a:lnTo>
                      <a:pt x="6" y="70"/>
                    </a:lnTo>
                    <a:lnTo>
                      <a:pt x="2" y="70"/>
                    </a:lnTo>
                    <a:lnTo>
                      <a:pt x="2" y="66"/>
                    </a:lnTo>
                    <a:lnTo>
                      <a:pt x="0" y="63"/>
                    </a:lnTo>
                    <a:lnTo>
                      <a:pt x="0" y="53"/>
                    </a:lnTo>
                    <a:lnTo>
                      <a:pt x="21" y="57"/>
                    </a:lnTo>
                    <a:lnTo>
                      <a:pt x="27" y="57"/>
                    </a:lnTo>
                    <a:lnTo>
                      <a:pt x="35" y="51"/>
                    </a:lnTo>
                    <a:lnTo>
                      <a:pt x="60" y="51"/>
                    </a:lnTo>
                    <a:lnTo>
                      <a:pt x="95" y="51"/>
                    </a:lnTo>
                    <a:lnTo>
                      <a:pt x="105" y="47"/>
                    </a:lnTo>
                    <a:lnTo>
                      <a:pt x="99" y="28"/>
                    </a:lnTo>
                    <a:lnTo>
                      <a:pt x="124" y="6"/>
                    </a:lnTo>
                    <a:lnTo>
                      <a:pt x="140" y="14"/>
                    </a:lnTo>
                    <a:lnTo>
                      <a:pt x="157" y="0"/>
                    </a:lnTo>
                    <a:lnTo>
                      <a:pt x="205" y="6"/>
                    </a:lnTo>
                    <a:lnTo>
                      <a:pt x="225" y="33"/>
                    </a:lnTo>
                    <a:lnTo>
                      <a:pt x="213" y="47"/>
                    </a:lnTo>
                    <a:lnTo>
                      <a:pt x="211" y="49"/>
                    </a:lnTo>
                    <a:lnTo>
                      <a:pt x="200" y="74"/>
                    </a:lnTo>
                    <a:lnTo>
                      <a:pt x="198" y="76"/>
                    </a:lnTo>
                    <a:lnTo>
                      <a:pt x="138" y="92"/>
                    </a:lnTo>
                    <a:lnTo>
                      <a:pt x="126" y="90"/>
                    </a:lnTo>
                    <a:lnTo>
                      <a:pt x="79" y="7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44" name="Freeform 562"/>
              <p:cNvSpPr>
                <a:spLocks/>
              </p:cNvSpPr>
              <p:nvPr/>
            </p:nvSpPr>
            <p:spPr bwMode="auto">
              <a:xfrm>
                <a:off x="2892" y="1571"/>
                <a:ext cx="58" cy="51"/>
              </a:xfrm>
              <a:custGeom>
                <a:avLst/>
                <a:gdLst>
                  <a:gd name="T0" fmla="*/ 0 w 120"/>
                  <a:gd name="T1" fmla="*/ 1 h 101"/>
                  <a:gd name="T2" fmla="*/ 0 w 120"/>
                  <a:gd name="T3" fmla="*/ 1 h 101"/>
                  <a:gd name="T4" fmla="*/ 0 w 120"/>
                  <a:gd name="T5" fmla="*/ 1 h 101"/>
                  <a:gd name="T6" fmla="*/ 0 w 120"/>
                  <a:gd name="T7" fmla="*/ 1 h 101"/>
                  <a:gd name="T8" fmla="*/ 0 w 120"/>
                  <a:gd name="T9" fmla="*/ 1 h 101"/>
                  <a:gd name="T10" fmla="*/ 0 w 120"/>
                  <a:gd name="T11" fmla="*/ 1 h 101"/>
                  <a:gd name="T12" fmla="*/ 0 w 120"/>
                  <a:gd name="T13" fmla="*/ 1 h 101"/>
                  <a:gd name="T14" fmla="*/ 0 w 120"/>
                  <a:gd name="T15" fmla="*/ 1 h 101"/>
                  <a:gd name="T16" fmla="*/ 0 w 120"/>
                  <a:gd name="T17" fmla="*/ 1 h 101"/>
                  <a:gd name="T18" fmla="*/ 0 w 120"/>
                  <a:gd name="T19" fmla="*/ 1 h 101"/>
                  <a:gd name="T20" fmla="*/ 0 w 120"/>
                  <a:gd name="T21" fmla="*/ 1 h 101"/>
                  <a:gd name="T22" fmla="*/ 0 w 120"/>
                  <a:gd name="T23" fmla="*/ 1 h 101"/>
                  <a:gd name="T24" fmla="*/ 0 w 120"/>
                  <a:gd name="T25" fmla="*/ 1 h 101"/>
                  <a:gd name="T26" fmla="*/ 0 w 120"/>
                  <a:gd name="T27" fmla="*/ 1 h 101"/>
                  <a:gd name="T28" fmla="*/ 0 w 120"/>
                  <a:gd name="T29" fmla="*/ 1 h 101"/>
                  <a:gd name="T30" fmla="*/ 0 w 120"/>
                  <a:gd name="T31" fmla="*/ 1 h 101"/>
                  <a:gd name="T32" fmla="*/ 0 w 120"/>
                  <a:gd name="T33" fmla="*/ 1 h 101"/>
                  <a:gd name="T34" fmla="*/ 0 w 120"/>
                  <a:gd name="T35" fmla="*/ 1 h 101"/>
                  <a:gd name="T36" fmla="*/ 0 w 120"/>
                  <a:gd name="T37" fmla="*/ 1 h 101"/>
                  <a:gd name="T38" fmla="*/ 0 w 120"/>
                  <a:gd name="T39" fmla="*/ 1 h 101"/>
                  <a:gd name="T40" fmla="*/ 0 w 120"/>
                  <a:gd name="T41" fmla="*/ 1 h 101"/>
                  <a:gd name="T42" fmla="*/ 0 w 120"/>
                  <a:gd name="T43" fmla="*/ 1 h 101"/>
                  <a:gd name="T44" fmla="*/ 0 w 120"/>
                  <a:gd name="T45" fmla="*/ 1 h 101"/>
                  <a:gd name="T46" fmla="*/ 0 w 120"/>
                  <a:gd name="T47" fmla="*/ 1 h 101"/>
                  <a:gd name="T48" fmla="*/ 0 w 120"/>
                  <a:gd name="T49" fmla="*/ 1 h 101"/>
                  <a:gd name="T50" fmla="*/ 0 w 120"/>
                  <a:gd name="T51" fmla="*/ 1 h 101"/>
                  <a:gd name="T52" fmla="*/ 0 w 120"/>
                  <a:gd name="T53" fmla="*/ 1 h 101"/>
                  <a:gd name="T54" fmla="*/ 0 w 120"/>
                  <a:gd name="T55" fmla="*/ 1 h 101"/>
                  <a:gd name="T56" fmla="*/ 0 w 120"/>
                  <a:gd name="T57" fmla="*/ 1 h 101"/>
                  <a:gd name="T58" fmla="*/ 0 w 120"/>
                  <a:gd name="T59" fmla="*/ 1 h 101"/>
                  <a:gd name="T60" fmla="*/ 0 w 120"/>
                  <a:gd name="T61" fmla="*/ 1 h 101"/>
                  <a:gd name="T62" fmla="*/ 0 w 120"/>
                  <a:gd name="T63" fmla="*/ 1 h 101"/>
                  <a:gd name="T64" fmla="*/ 0 w 120"/>
                  <a:gd name="T65" fmla="*/ 1 h 101"/>
                  <a:gd name="T66" fmla="*/ 0 w 120"/>
                  <a:gd name="T67" fmla="*/ 0 h 101"/>
                  <a:gd name="T68" fmla="*/ 0 w 120"/>
                  <a:gd name="T69" fmla="*/ 0 h 101"/>
                  <a:gd name="T70" fmla="*/ 0 w 120"/>
                  <a:gd name="T71" fmla="*/ 1 h 101"/>
                  <a:gd name="T72" fmla="*/ 0 w 120"/>
                  <a:gd name="T73" fmla="*/ 1 h 101"/>
                  <a:gd name="T74" fmla="*/ 0 w 120"/>
                  <a:gd name="T75" fmla="*/ 1 h 101"/>
                  <a:gd name="T76" fmla="*/ 0 w 120"/>
                  <a:gd name="T77" fmla="*/ 1 h 101"/>
                  <a:gd name="T78" fmla="*/ 0 w 120"/>
                  <a:gd name="T79" fmla="*/ 1 h 101"/>
                  <a:gd name="T80" fmla="*/ 0 w 120"/>
                  <a:gd name="T81" fmla="*/ 1 h 101"/>
                  <a:gd name="T82" fmla="*/ 0 w 120"/>
                  <a:gd name="T83" fmla="*/ 1 h 101"/>
                  <a:gd name="T84" fmla="*/ 0 w 120"/>
                  <a:gd name="T85" fmla="*/ 1 h 101"/>
                  <a:gd name="T86" fmla="*/ 0 w 120"/>
                  <a:gd name="T87" fmla="*/ 1 h 101"/>
                  <a:gd name="T88" fmla="*/ 0 w 120"/>
                  <a:gd name="T89" fmla="*/ 1 h 1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01">
                    <a:moveTo>
                      <a:pt x="108" y="14"/>
                    </a:moveTo>
                    <a:lnTo>
                      <a:pt x="108" y="20"/>
                    </a:lnTo>
                    <a:lnTo>
                      <a:pt x="107" y="25"/>
                    </a:lnTo>
                    <a:lnTo>
                      <a:pt x="101" y="31"/>
                    </a:lnTo>
                    <a:lnTo>
                      <a:pt x="103" y="33"/>
                    </a:lnTo>
                    <a:lnTo>
                      <a:pt x="107" y="39"/>
                    </a:lnTo>
                    <a:lnTo>
                      <a:pt x="120" y="47"/>
                    </a:lnTo>
                    <a:lnTo>
                      <a:pt x="110" y="51"/>
                    </a:lnTo>
                    <a:lnTo>
                      <a:pt x="118" y="56"/>
                    </a:lnTo>
                    <a:lnTo>
                      <a:pt x="118" y="64"/>
                    </a:lnTo>
                    <a:lnTo>
                      <a:pt x="101" y="68"/>
                    </a:lnTo>
                    <a:lnTo>
                      <a:pt x="108" y="74"/>
                    </a:lnTo>
                    <a:lnTo>
                      <a:pt x="105" y="78"/>
                    </a:lnTo>
                    <a:lnTo>
                      <a:pt x="99" y="74"/>
                    </a:lnTo>
                    <a:lnTo>
                      <a:pt x="91" y="86"/>
                    </a:lnTo>
                    <a:lnTo>
                      <a:pt x="87" y="87"/>
                    </a:lnTo>
                    <a:lnTo>
                      <a:pt x="95" y="99"/>
                    </a:lnTo>
                    <a:lnTo>
                      <a:pt x="87" y="101"/>
                    </a:lnTo>
                    <a:lnTo>
                      <a:pt x="81" y="99"/>
                    </a:lnTo>
                    <a:lnTo>
                      <a:pt x="72" y="91"/>
                    </a:lnTo>
                    <a:lnTo>
                      <a:pt x="64" y="87"/>
                    </a:lnTo>
                    <a:lnTo>
                      <a:pt x="64" y="86"/>
                    </a:lnTo>
                    <a:lnTo>
                      <a:pt x="50" y="74"/>
                    </a:lnTo>
                    <a:lnTo>
                      <a:pt x="48" y="68"/>
                    </a:lnTo>
                    <a:lnTo>
                      <a:pt x="41" y="64"/>
                    </a:lnTo>
                    <a:lnTo>
                      <a:pt x="17" y="43"/>
                    </a:lnTo>
                    <a:lnTo>
                      <a:pt x="17" y="41"/>
                    </a:lnTo>
                    <a:lnTo>
                      <a:pt x="13" y="39"/>
                    </a:lnTo>
                    <a:lnTo>
                      <a:pt x="8" y="23"/>
                    </a:lnTo>
                    <a:lnTo>
                      <a:pt x="0" y="18"/>
                    </a:lnTo>
                    <a:lnTo>
                      <a:pt x="0" y="2"/>
                    </a:lnTo>
                    <a:lnTo>
                      <a:pt x="8" y="2"/>
                    </a:lnTo>
                    <a:lnTo>
                      <a:pt x="15" y="10"/>
                    </a:lnTo>
                    <a:lnTo>
                      <a:pt x="23" y="0"/>
                    </a:lnTo>
                    <a:lnTo>
                      <a:pt x="33" y="0"/>
                    </a:lnTo>
                    <a:lnTo>
                      <a:pt x="41" y="4"/>
                    </a:lnTo>
                    <a:lnTo>
                      <a:pt x="62" y="8"/>
                    </a:lnTo>
                    <a:lnTo>
                      <a:pt x="66" y="4"/>
                    </a:lnTo>
                    <a:lnTo>
                      <a:pt x="72" y="8"/>
                    </a:lnTo>
                    <a:lnTo>
                      <a:pt x="74" y="4"/>
                    </a:lnTo>
                    <a:lnTo>
                      <a:pt x="81" y="8"/>
                    </a:lnTo>
                    <a:lnTo>
                      <a:pt x="85" y="6"/>
                    </a:lnTo>
                    <a:lnTo>
                      <a:pt x="93" y="14"/>
                    </a:lnTo>
                    <a:lnTo>
                      <a:pt x="99" y="14"/>
                    </a:lnTo>
                    <a:lnTo>
                      <a:pt x="108" y="1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45" name="Freeform 563"/>
              <p:cNvSpPr>
                <a:spLocks/>
              </p:cNvSpPr>
              <p:nvPr/>
            </p:nvSpPr>
            <p:spPr bwMode="auto">
              <a:xfrm>
                <a:off x="2861" y="1544"/>
                <a:ext cx="83" cy="71"/>
              </a:xfrm>
              <a:custGeom>
                <a:avLst/>
                <a:gdLst>
                  <a:gd name="T0" fmla="*/ 0 w 174"/>
                  <a:gd name="T1" fmla="*/ 1 h 137"/>
                  <a:gd name="T2" fmla="*/ 0 w 174"/>
                  <a:gd name="T3" fmla="*/ 1 h 137"/>
                  <a:gd name="T4" fmla="*/ 0 w 174"/>
                  <a:gd name="T5" fmla="*/ 1 h 137"/>
                  <a:gd name="T6" fmla="*/ 0 w 174"/>
                  <a:gd name="T7" fmla="*/ 1 h 137"/>
                  <a:gd name="T8" fmla="*/ 0 w 174"/>
                  <a:gd name="T9" fmla="*/ 1 h 137"/>
                  <a:gd name="T10" fmla="*/ 0 w 174"/>
                  <a:gd name="T11" fmla="*/ 0 h 137"/>
                  <a:gd name="T12" fmla="*/ 0 w 174"/>
                  <a:gd name="T13" fmla="*/ 1 h 137"/>
                  <a:gd name="T14" fmla="*/ 0 w 174"/>
                  <a:gd name="T15" fmla="*/ 1 h 137"/>
                  <a:gd name="T16" fmla="*/ 0 w 174"/>
                  <a:gd name="T17" fmla="*/ 1 h 137"/>
                  <a:gd name="T18" fmla="*/ 0 w 174"/>
                  <a:gd name="T19" fmla="*/ 1 h 137"/>
                  <a:gd name="T20" fmla="*/ 0 w 174"/>
                  <a:gd name="T21" fmla="*/ 1 h 137"/>
                  <a:gd name="T22" fmla="*/ 0 w 174"/>
                  <a:gd name="T23" fmla="*/ 1 h 137"/>
                  <a:gd name="T24" fmla="*/ 0 w 174"/>
                  <a:gd name="T25" fmla="*/ 1 h 137"/>
                  <a:gd name="T26" fmla="*/ 0 w 174"/>
                  <a:gd name="T27" fmla="*/ 1 h 137"/>
                  <a:gd name="T28" fmla="*/ 0 w 174"/>
                  <a:gd name="T29" fmla="*/ 1 h 137"/>
                  <a:gd name="T30" fmla="*/ 0 w 174"/>
                  <a:gd name="T31" fmla="*/ 1 h 137"/>
                  <a:gd name="T32" fmla="*/ 0 w 174"/>
                  <a:gd name="T33" fmla="*/ 1 h 137"/>
                  <a:gd name="T34" fmla="*/ 0 w 174"/>
                  <a:gd name="T35" fmla="*/ 1 h 137"/>
                  <a:gd name="T36" fmla="*/ 0 w 174"/>
                  <a:gd name="T37" fmla="*/ 1 h 137"/>
                  <a:gd name="T38" fmla="*/ 0 w 174"/>
                  <a:gd name="T39" fmla="*/ 1 h 137"/>
                  <a:gd name="T40" fmla="*/ 0 w 174"/>
                  <a:gd name="T41" fmla="*/ 1 h 137"/>
                  <a:gd name="T42" fmla="*/ 0 w 174"/>
                  <a:gd name="T43" fmla="*/ 1 h 137"/>
                  <a:gd name="T44" fmla="*/ 0 w 174"/>
                  <a:gd name="T45" fmla="*/ 1 h 137"/>
                  <a:gd name="T46" fmla="*/ 0 w 174"/>
                  <a:gd name="T47" fmla="*/ 1 h 137"/>
                  <a:gd name="T48" fmla="*/ 0 w 174"/>
                  <a:gd name="T49" fmla="*/ 1 h 137"/>
                  <a:gd name="T50" fmla="*/ 0 w 174"/>
                  <a:gd name="T51" fmla="*/ 1 h 137"/>
                  <a:gd name="T52" fmla="*/ 0 w 174"/>
                  <a:gd name="T53" fmla="*/ 1 h 137"/>
                  <a:gd name="T54" fmla="*/ 0 w 174"/>
                  <a:gd name="T55" fmla="*/ 1 h 137"/>
                  <a:gd name="T56" fmla="*/ 0 w 174"/>
                  <a:gd name="T57" fmla="*/ 1 h 137"/>
                  <a:gd name="T58" fmla="*/ 0 w 174"/>
                  <a:gd name="T59" fmla="*/ 1 h 137"/>
                  <a:gd name="T60" fmla="*/ 0 w 174"/>
                  <a:gd name="T61" fmla="*/ 1 h 137"/>
                  <a:gd name="T62" fmla="*/ 0 w 174"/>
                  <a:gd name="T63" fmla="*/ 1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37">
                    <a:moveTo>
                      <a:pt x="157" y="64"/>
                    </a:moveTo>
                    <a:lnTo>
                      <a:pt x="163" y="64"/>
                    </a:lnTo>
                    <a:lnTo>
                      <a:pt x="165" y="54"/>
                    </a:lnTo>
                    <a:lnTo>
                      <a:pt x="174" y="52"/>
                    </a:lnTo>
                    <a:lnTo>
                      <a:pt x="174" y="50"/>
                    </a:lnTo>
                    <a:lnTo>
                      <a:pt x="165" y="48"/>
                    </a:lnTo>
                    <a:lnTo>
                      <a:pt x="161" y="44"/>
                    </a:lnTo>
                    <a:lnTo>
                      <a:pt x="165" y="42"/>
                    </a:lnTo>
                    <a:lnTo>
                      <a:pt x="161" y="41"/>
                    </a:lnTo>
                    <a:lnTo>
                      <a:pt x="151" y="27"/>
                    </a:lnTo>
                    <a:lnTo>
                      <a:pt x="109" y="23"/>
                    </a:lnTo>
                    <a:lnTo>
                      <a:pt x="81" y="0"/>
                    </a:lnTo>
                    <a:lnTo>
                      <a:pt x="79" y="4"/>
                    </a:lnTo>
                    <a:lnTo>
                      <a:pt x="76" y="4"/>
                    </a:lnTo>
                    <a:lnTo>
                      <a:pt x="76" y="8"/>
                    </a:lnTo>
                    <a:lnTo>
                      <a:pt x="68" y="8"/>
                    </a:lnTo>
                    <a:lnTo>
                      <a:pt x="64" y="11"/>
                    </a:lnTo>
                    <a:lnTo>
                      <a:pt x="54" y="13"/>
                    </a:lnTo>
                    <a:lnTo>
                      <a:pt x="56" y="19"/>
                    </a:lnTo>
                    <a:lnTo>
                      <a:pt x="58" y="23"/>
                    </a:lnTo>
                    <a:lnTo>
                      <a:pt x="62" y="29"/>
                    </a:lnTo>
                    <a:lnTo>
                      <a:pt x="56" y="29"/>
                    </a:lnTo>
                    <a:lnTo>
                      <a:pt x="46" y="33"/>
                    </a:lnTo>
                    <a:lnTo>
                      <a:pt x="46" y="37"/>
                    </a:lnTo>
                    <a:lnTo>
                      <a:pt x="48" y="42"/>
                    </a:lnTo>
                    <a:lnTo>
                      <a:pt x="41" y="42"/>
                    </a:lnTo>
                    <a:lnTo>
                      <a:pt x="35" y="39"/>
                    </a:lnTo>
                    <a:lnTo>
                      <a:pt x="33" y="41"/>
                    </a:lnTo>
                    <a:lnTo>
                      <a:pt x="31" y="41"/>
                    </a:lnTo>
                    <a:lnTo>
                      <a:pt x="27" y="37"/>
                    </a:lnTo>
                    <a:lnTo>
                      <a:pt x="21" y="42"/>
                    </a:lnTo>
                    <a:lnTo>
                      <a:pt x="8" y="42"/>
                    </a:lnTo>
                    <a:lnTo>
                      <a:pt x="0" y="39"/>
                    </a:lnTo>
                    <a:lnTo>
                      <a:pt x="6" y="50"/>
                    </a:lnTo>
                    <a:lnTo>
                      <a:pt x="14" y="62"/>
                    </a:lnTo>
                    <a:lnTo>
                      <a:pt x="21" y="54"/>
                    </a:lnTo>
                    <a:lnTo>
                      <a:pt x="45" y="91"/>
                    </a:lnTo>
                    <a:lnTo>
                      <a:pt x="52" y="99"/>
                    </a:lnTo>
                    <a:lnTo>
                      <a:pt x="81" y="116"/>
                    </a:lnTo>
                    <a:lnTo>
                      <a:pt x="118" y="136"/>
                    </a:lnTo>
                    <a:lnTo>
                      <a:pt x="126" y="137"/>
                    </a:lnTo>
                    <a:lnTo>
                      <a:pt x="128" y="137"/>
                    </a:lnTo>
                    <a:lnTo>
                      <a:pt x="128" y="136"/>
                    </a:lnTo>
                    <a:lnTo>
                      <a:pt x="114" y="124"/>
                    </a:lnTo>
                    <a:lnTo>
                      <a:pt x="112" y="118"/>
                    </a:lnTo>
                    <a:lnTo>
                      <a:pt x="105" y="114"/>
                    </a:lnTo>
                    <a:lnTo>
                      <a:pt x="81" y="93"/>
                    </a:lnTo>
                    <a:lnTo>
                      <a:pt x="81" y="91"/>
                    </a:lnTo>
                    <a:lnTo>
                      <a:pt x="77" y="89"/>
                    </a:lnTo>
                    <a:lnTo>
                      <a:pt x="72" y="73"/>
                    </a:lnTo>
                    <a:lnTo>
                      <a:pt x="64" y="68"/>
                    </a:lnTo>
                    <a:lnTo>
                      <a:pt x="64" y="52"/>
                    </a:lnTo>
                    <a:lnTo>
                      <a:pt x="72" y="52"/>
                    </a:lnTo>
                    <a:lnTo>
                      <a:pt x="79" y="60"/>
                    </a:lnTo>
                    <a:lnTo>
                      <a:pt x="87" y="50"/>
                    </a:lnTo>
                    <a:lnTo>
                      <a:pt x="97" y="50"/>
                    </a:lnTo>
                    <a:lnTo>
                      <a:pt x="105" y="54"/>
                    </a:lnTo>
                    <a:lnTo>
                      <a:pt x="126" y="58"/>
                    </a:lnTo>
                    <a:lnTo>
                      <a:pt x="130" y="54"/>
                    </a:lnTo>
                    <a:lnTo>
                      <a:pt x="136" y="58"/>
                    </a:lnTo>
                    <a:lnTo>
                      <a:pt x="138" y="54"/>
                    </a:lnTo>
                    <a:lnTo>
                      <a:pt x="145" y="58"/>
                    </a:lnTo>
                    <a:lnTo>
                      <a:pt x="149" y="56"/>
                    </a:lnTo>
                    <a:lnTo>
                      <a:pt x="157" y="6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46" name="Freeform 564"/>
              <p:cNvSpPr>
                <a:spLocks/>
              </p:cNvSpPr>
              <p:nvPr/>
            </p:nvSpPr>
            <p:spPr bwMode="auto">
              <a:xfrm>
                <a:off x="2911" y="1615"/>
                <a:ext cx="23" cy="11"/>
              </a:xfrm>
              <a:custGeom>
                <a:avLst/>
                <a:gdLst>
                  <a:gd name="T0" fmla="*/ 1 w 46"/>
                  <a:gd name="T1" fmla="*/ 1 h 20"/>
                  <a:gd name="T2" fmla="*/ 1 w 46"/>
                  <a:gd name="T3" fmla="*/ 1 h 20"/>
                  <a:gd name="T4" fmla="*/ 1 w 46"/>
                  <a:gd name="T5" fmla="*/ 1 h 20"/>
                  <a:gd name="T6" fmla="*/ 1 w 46"/>
                  <a:gd name="T7" fmla="*/ 1 h 20"/>
                  <a:gd name="T8" fmla="*/ 1 w 46"/>
                  <a:gd name="T9" fmla="*/ 0 h 20"/>
                  <a:gd name="T10" fmla="*/ 1 w 46"/>
                  <a:gd name="T11" fmla="*/ 1 h 20"/>
                  <a:gd name="T12" fmla="*/ 0 w 46"/>
                  <a:gd name="T13" fmla="*/ 0 h 20"/>
                  <a:gd name="T14" fmla="*/ 1 w 46"/>
                  <a:gd name="T15" fmla="*/ 1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20">
                    <a:moveTo>
                      <a:pt x="46" y="20"/>
                    </a:moveTo>
                    <a:lnTo>
                      <a:pt x="46" y="14"/>
                    </a:lnTo>
                    <a:lnTo>
                      <a:pt x="40" y="12"/>
                    </a:lnTo>
                    <a:lnTo>
                      <a:pt x="31" y="4"/>
                    </a:lnTo>
                    <a:lnTo>
                      <a:pt x="23" y="0"/>
                    </a:lnTo>
                    <a:lnTo>
                      <a:pt x="21" y="2"/>
                    </a:lnTo>
                    <a:lnTo>
                      <a:pt x="0" y="0"/>
                    </a:lnTo>
                    <a:lnTo>
                      <a:pt x="46" y="2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47" name="Freeform 565"/>
              <p:cNvSpPr>
                <a:spLocks/>
              </p:cNvSpPr>
              <p:nvPr/>
            </p:nvSpPr>
            <p:spPr bwMode="auto">
              <a:xfrm>
                <a:off x="2601" y="1461"/>
                <a:ext cx="179" cy="162"/>
              </a:xfrm>
              <a:custGeom>
                <a:avLst/>
                <a:gdLst>
                  <a:gd name="T0" fmla="*/ 176 w 378"/>
                  <a:gd name="T1" fmla="*/ 129 h 322"/>
                  <a:gd name="T2" fmla="*/ 176 w 378"/>
                  <a:gd name="T3" fmla="*/ 136 h 322"/>
                  <a:gd name="T4" fmla="*/ 174 w 378"/>
                  <a:gd name="T5" fmla="*/ 136 h 322"/>
                  <a:gd name="T6" fmla="*/ 174 w 378"/>
                  <a:gd name="T7" fmla="*/ 137 h 322"/>
                  <a:gd name="T8" fmla="*/ 159 w 378"/>
                  <a:gd name="T9" fmla="*/ 149 h 322"/>
                  <a:gd name="T10" fmla="*/ 140 w 378"/>
                  <a:gd name="T11" fmla="*/ 143 h 322"/>
                  <a:gd name="T12" fmla="*/ 135 w 378"/>
                  <a:gd name="T13" fmla="*/ 141 h 322"/>
                  <a:gd name="T14" fmla="*/ 134 w 378"/>
                  <a:gd name="T15" fmla="*/ 143 h 322"/>
                  <a:gd name="T16" fmla="*/ 121 w 378"/>
                  <a:gd name="T17" fmla="*/ 142 h 322"/>
                  <a:gd name="T18" fmla="*/ 112 w 378"/>
                  <a:gd name="T19" fmla="*/ 149 h 322"/>
                  <a:gd name="T20" fmla="*/ 114 w 378"/>
                  <a:gd name="T21" fmla="*/ 162 h 322"/>
                  <a:gd name="T22" fmla="*/ 93 w 378"/>
                  <a:gd name="T23" fmla="*/ 161 h 322"/>
                  <a:gd name="T24" fmla="*/ 93 w 378"/>
                  <a:gd name="T25" fmla="*/ 158 h 322"/>
                  <a:gd name="T26" fmla="*/ 89 w 378"/>
                  <a:gd name="T27" fmla="*/ 159 h 322"/>
                  <a:gd name="T28" fmla="*/ 49 w 378"/>
                  <a:gd name="T29" fmla="*/ 149 h 322"/>
                  <a:gd name="T30" fmla="*/ 42 w 378"/>
                  <a:gd name="T31" fmla="*/ 143 h 322"/>
                  <a:gd name="T32" fmla="*/ 47 w 378"/>
                  <a:gd name="T33" fmla="*/ 134 h 322"/>
                  <a:gd name="T34" fmla="*/ 49 w 378"/>
                  <a:gd name="T35" fmla="*/ 119 h 322"/>
                  <a:gd name="T36" fmla="*/ 51 w 378"/>
                  <a:gd name="T37" fmla="*/ 104 h 322"/>
                  <a:gd name="T38" fmla="*/ 58 w 378"/>
                  <a:gd name="T39" fmla="*/ 112 h 322"/>
                  <a:gd name="T40" fmla="*/ 51 w 378"/>
                  <a:gd name="T41" fmla="*/ 99 h 322"/>
                  <a:gd name="T42" fmla="*/ 52 w 378"/>
                  <a:gd name="T43" fmla="*/ 93 h 322"/>
                  <a:gd name="T44" fmla="*/ 45 w 378"/>
                  <a:gd name="T45" fmla="*/ 87 h 322"/>
                  <a:gd name="T46" fmla="*/ 39 w 378"/>
                  <a:gd name="T47" fmla="*/ 74 h 322"/>
                  <a:gd name="T48" fmla="*/ 40 w 378"/>
                  <a:gd name="T49" fmla="*/ 71 h 322"/>
                  <a:gd name="T50" fmla="*/ 32 w 378"/>
                  <a:gd name="T51" fmla="*/ 68 h 322"/>
                  <a:gd name="T52" fmla="*/ 23 w 378"/>
                  <a:gd name="T53" fmla="*/ 65 h 322"/>
                  <a:gd name="T54" fmla="*/ 11 w 378"/>
                  <a:gd name="T55" fmla="*/ 59 h 322"/>
                  <a:gd name="T56" fmla="*/ 4 w 378"/>
                  <a:gd name="T57" fmla="*/ 56 h 322"/>
                  <a:gd name="T58" fmla="*/ 5 w 378"/>
                  <a:gd name="T59" fmla="*/ 53 h 322"/>
                  <a:gd name="T60" fmla="*/ 8 w 378"/>
                  <a:gd name="T61" fmla="*/ 52 h 322"/>
                  <a:gd name="T62" fmla="*/ 0 w 378"/>
                  <a:gd name="T63" fmla="*/ 51 h 322"/>
                  <a:gd name="T64" fmla="*/ 18 w 378"/>
                  <a:gd name="T65" fmla="*/ 43 h 322"/>
                  <a:gd name="T66" fmla="*/ 28 w 378"/>
                  <a:gd name="T67" fmla="*/ 45 h 322"/>
                  <a:gd name="T68" fmla="*/ 45 w 378"/>
                  <a:gd name="T69" fmla="*/ 46 h 322"/>
                  <a:gd name="T70" fmla="*/ 42 w 378"/>
                  <a:gd name="T71" fmla="*/ 27 h 322"/>
                  <a:gd name="T72" fmla="*/ 46 w 378"/>
                  <a:gd name="T73" fmla="*/ 26 h 322"/>
                  <a:gd name="T74" fmla="*/ 51 w 378"/>
                  <a:gd name="T75" fmla="*/ 31 h 322"/>
                  <a:gd name="T76" fmla="*/ 73 w 378"/>
                  <a:gd name="T77" fmla="*/ 30 h 322"/>
                  <a:gd name="T78" fmla="*/ 68 w 378"/>
                  <a:gd name="T79" fmla="*/ 29 h 322"/>
                  <a:gd name="T80" fmla="*/ 88 w 378"/>
                  <a:gd name="T81" fmla="*/ 18 h 322"/>
                  <a:gd name="T82" fmla="*/ 90 w 378"/>
                  <a:gd name="T83" fmla="*/ 6 h 322"/>
                  <a:gd name="T84" fmla="*/ 102 w 378"/>
                  <a:gd name="T85" fmla="*/ 0 h 322"/>
                  <a:gd name="T86" fmla="*/ 107 w 378"/>
                  <a:gd name="T87" fmla="*/ 7 h 322"/>
                  <a:gd name="T88" fmla="*/ 126 w 378"/>
                  <a:gd name="T89" fmla="*/ 19 h 322"/>
                  <a:gd name="T90" fmla="*/ 133 w 378"/>
                  <a:gd name="T91" fmla="*/ 19 h 322"/>
                  <a:gd name="T92" fmla="*/ 134 w 378"/>
                  <a:gd name="T93" fmla="*/ 21 h 322"/>
                  <a:gd name="T94" fmla="*/ 147 w 378"/>
                  <a:gd name="T95" fmla="*/ 28 h 322"/>
                  <a:gd name="T96" fmla="*/ 148 w 378"/>
                  <a:gd name="T97" fmla="*/ 28 h 322"/>
                  <a:gd name="T98" fmla="*/ 155 w 378"/>
                  <a:gd name="T99" fmla="*/ 30 h 322"/>
                  <a:gd name="T100" fmla="*/ 158 w 378"/>
                  <a:gd name="T101" fmla="*/ 31 h 322"/>
                  <a:gd name="T102" fmla="*/ 179 w 378"/>
                  <a:gd name="T103" fmla="*/ 39 h 322"/>
                  <a:gd name="T104" fmla="*/ 174 w 378"/>
                  <a:gd name="T105" fmla="*/ 65 h 322"/>
                  <a:gd name="T106" fmla="*/ 169 w 378"/>
                  <a:gd name="T107" fmla="*/ 68 h 322"/>
                  <a:gd name="T108" fmla="*/ 165 w 378"/>
                  <a:gd name="T109" fmla="*/ 70 h 322"/>
                  <a:gd name="T110" fmla="*/ 153 w 378"/>
                  <a:gd name="T111" fmla="*/ 90 h 322"/>
                  <a:gd name="T112" fmla="*/ 159 w 378"/>
                  <a:gd name="T113" fmla="*/ 86 h 322"/>
                  <a:gd name="T114" fmla="*/ 167 w 378"/>
                  <a:gd name="T115" fmla="*/ 96 h 322"/>
                  <a:gd name="T116" fmla="*/ 166 w 378"/>
                  <a:gd name="T117" fmla="*/ 104 h 322"/>
                  <a:gd name="T118" fmla="*/ 164 w 378"/>
                  <a:gd name="T119" fmla="*/ 111 h 322"/>
                  <a:gd name="T120" fmla="*/ 165 w 378"/>
                  <a:gd name="T121" fmla="*/ 116 h 322"/>
                  <a:gd name="T122" fmla="*/ 165 w 378"/>
                  <a:gd name="T123" fmla="*/ 123 h 322"/>
                  <a:gd name="T124" fmla="*/ 176 w 378"/>
                  <a:gd name="T125" fmla="*/ 129 h 3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8" h="322">
                    <a:moveTo>
                      <a:pt x="371" y="256"/>
                    </a:moveTo>
                    <a:lnTo>
                      <a:pt x="371" y="271"/>
                    </a:lnTo>
                    <a:lnTo>
                      <a:pt x="367" y="271"/>
                    </a:lnTo>
                    <a:lnTo>
                      <a:pt x="367" y="273"/>
                    </a:lnTo>
                    <a:lnTo>
                      <a:pt x="336" y="297"/>
                    </a:lnTo>
                    <a:lnTo>
                      <a:pt x="295" y="285"/>
                    </a:lnTo>
                    <a:lnTo>
                      <a:pt x="285" y="281"/>
                    </a:lnTo>
                    <a:lnTo>
                      <a:pt x="282" y="285"/>
                    </a:lnTo>
                    <a:lnTo>
                      <a:pt x="256" y="283"/>
                    </a:lnTo>
                    <a:lnTo>
                      <a:pt x="237" y="297"/>
                    </a:lnTo>
                    <a:lnTo>
                      <a:pt x="241" y="322"/>
                    </a:lnTo>
                    <a:lnTo>
                      <a:pt x="196" y="320"/>
                    </a:lnTo>
                    <a:lnTo>
                      <a:pt x="196" y="314"/>
                    </a:lnTo>
                    <a:lnTo>
                      <a:pt x="187" y="316"/>
                    </a:lnTo>
                    <a:lnTo>
                      <a:pt x="103" y="297"/>
                    </a:lnTo>
                    <a:lnTo>
                      <a:pt x="88" y="285"/>
                    </a:lnTo>
                    <a:lnTo>
                      <a:pt x="99" y="266"/>
                    </a:lnTo>
                    <a:lnTo>
                      <a:pt x="103" y="237"/>
                    </a:lnTo>
                    <a:lnTo>
                      <a:pt x="107" y="207"/>
                    </a:lnTo>
                    <a:lnTo>
                      <a:pt x="123" y="223"/>
                    </a:lnTo>
                    <a:lnTo>
                      <a:pt x="107" y="196"/>
                    </a:lnTo>
                    <a:lnTo>
                      <a:pt x="109" y="184"/>
                    </a:lnTo>
                    <a:lnTo>
                      <a:pt x="94" y="173"/>
                    </a:lnTo>
                    <a:lnTo>
                      <a:pt x="82" y="147"/>
                    </a:lnTo>
                    <a:lnTo>
                      <a:pt x="84" y="142"/>
                    </a:lnTo>
                    <a:lnTo>
                      <a:pt x="68" y="136"/>
                    </a:lnTo>
                    <a:lnTo>
                      <a:pt x="49" y="130"/>
                    </a:lnTo>
                    <a:lnTo>
                      <a:pt x="24" y="118"/>
                    </a:lnTo>
                    <a:lnTo>
                      <a:pt x="8" y="112"/>
                    </a:lnTo>
                    <a:lnTo>
                      <a:pt x="10" y="105"/>
                    </a:lnTo>
                    <a:lnTo>
                      <a:pt x="16" y="103"/>
                    </a:lnTo>
                    <a:lnTo>
                      <a:pt x="0" y="101"/>
                    </a:lnTo>
                    <a:lnTo>
                      <a:pt x="37" y="85"/>
                    </a:lnTo>
                    <a:lnTo>
                      <a:pt x="59" y="89"/>
                    </a:lnTo>
                    <a:lnTo>
                      <a:pt x="95" y="91"/>
                    </a:lnTo>
                    <a:lnTo>
                      <a:pt x="88" y="54"/>
                    </a:lnTo>
                    <a:lnTo>
                      <a:pt x="97" y="52"/>
                    </a:lnTo>
                    <a:lnTo>
                      <a:pt x="107" y="62"/>
                    </a:lnTo>
                    <a:lnTo>
                      <a:pt x="154" y="60"/>
                    </a:lnTo>
                    <a:lnTo>
                      <a:pt x="144" y="58"/>
                    </a:lnTo>
                    <a:lnTo>
                      <a:pt x="185" y="35"/>
                    </a:lnTo>
                    <a:lnTo>
                      <a:pt x="189" y="12"/>
                    </a:lnTo>
                    <a:lnTo>
                      <a:pt x="216" y="0"/>
                    </a:lnTo>
                    <a:lnTo>
                      <a:pt x="227" y="14"/>
                    </a:lnTo>
                    <a:lnTo>
                      <a:pt x="266" y="37"/>
                    </a:lnTo>
                    <a:lnTo>
                      <a:pt x="280" y="37"/>
                    </a:lnTo>
                    <a:lnTo>
                      <a:pt x="282" y="41"/>
                    </a:lnTo>
                    <a:lnTo>
                      <a:pt x="311" y="56"/>
                    </a:lnTo>
                    <a:lnTo>
                      <a:pt x="313" y="56"/>
                    </a:lnTo>
                    <a:lnTo>
                      <a:pt x="328" y="60"/>
                    </a:lnTo>
                    <a:lnTo>
                      <a:pt x="334" y="62"/>
                    </a:lnTo>
                    <a:lnTo>
                      <a:pt x="378" y="78"/>
                    </a:lnTo>
                    <a:lnTo>
                      <a:pt x="367" y="130"/>
                    </a:lnTo>
                    <a:lnTo>
                      <a:pt x="357" y="136"/>
                    </a:lnTo>
                    <a:lnTo>
                      <a:pt x="349" y="140"/>
                    </a:lnTo>
                    <a:lnTo>
                      <a:pt x="324" y="178"/>
                    </a:lnTo>
                    <a:lnTo>
                      <a:pt x="336" y="171"/>
                    </a:lnTo>
                    <a:lnTo>
                      <a:pt x="353" y="190"/>
                    </a:lnTo>
                    <a:lnTo>
                      <a:pt x="351" y="206"/>
                    </a:lnTo>
                    <a:lnTo>
                      <a:pt x="347" y="221"/>
                    </a:lnTo>
                    <a:lnTo>
                      <a:pt x="349" y="231"/>
                    </a:lnTo>
                    <a:lnTo>
                      <a:pt x="349" y="244"/>
                    </a:lnTo>
                    <a:lnTo>
                      <a:pt x="371" y="256"/>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948" name="Freeform 566"/>
              <p:cNvSpPr>
                <a:spLocks/>
              </p:cNvSpPr>
              <p:nvPr/>
            </p:nvSpPr>
            <p:spPr bwMode="auto">
              <a:xfrm>
                <a:off x="2794" y="1618"/>
                <a:ext cx="13" cy="25"/>
              </a:xfrm>
              <a:custGeom>
                <a:avLst/>
                <a:gdLst>
                  <a:gd name="T0" fmla="*/ 0 w 27"/>
                  <a:gd name="T1" fmla="*/ 0 h 51"/>
                  <a:gd name="T2" fmla="*/ 0 w 27"/>
                  <a:gd name="T3" fmla="*/ 0 h 51"/>
                  <a:gd name="T4" fmla="*/ 0 w 27"/>
                  <a:gd name="T5" fmla="*/ 0 h 51"/>
                  <a:gd name="T6" fmla="*/ 0 w 27"/>
                  <a:gd name="T7" fmla="*/ 0 h 51"/>
                  <a:gd name="T8" fmla="*/ 0 w 27"/>
                  <a:gd name="T9" fmla="*/ 0 h 51"/>
                  <a:gd name="T10" fmla="*/ 0 w 27"/>
                  <a:gd name="T11" fmla="*/ 0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51">
                    <a:moveTo>
                      <a:pt x="19" y="51"/>
                    </a:moveTo>
                    <a:lnTo>
                      <a:pt x="5" y="43"/>
                    </a:lnTo>
                    <a:lnTo>
                      <a:pt x="0" y="22"/>
                    </a:lnTo>
                    <a:lnTo>
                      <a:pt x="19" y="0"/>
                    </a:lnTo>
                    <a:lnTo>
                      <a:pt x="27" y="22"/>
                    </a:lnTo>
                    <a:lnTo>
                      <a:pt x="19" y="5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49" name="Freeform 567"/>
              <p:cNvSpPr>
                <a:spLocks/>
              </p:cNvSpPr>
              <p:nvPr/>
            </p:nvSpPr>
            <p:spPr bwMode="auto">
              <a:xfrm>
                <a:off x="2895" y="1510"/>
                <a:ext cx="92" cy="50"/>
              </a:xfrm>
              <a:custGeom>
                <a:avLst/>
                <a:gdLst>
                  <a:gd name="T0" fmla="*/ 0 w 196"/>
                  <a:gd name="T1" fmla="*/ 1 h 95"/>
                  <a:gd name="T2" fmla="*/ 0 w 196"/>
                  <a:gd name="T3" fmla="*/ 1 h 95"/>
                  <a:gd name="T4" fmla="*/ 0 w 196"/>
                  <a:gd name="T5" fmla="*/ 1 h 95"/>
                  <a:gd name="T6" fmla="*/ 0 w 196"/>
                  <a:gd name="T7" fmla="*/ 1 h 95"/>
                  <a:gd name="T8" fmla="*/ 0 w 196"/>
                  <a:gd name="T9" fmla="*/ 1 h 95"/>
                  <a:gd name="T10" fmla="*/ 0 w 196"/>
                  <a:gd name="T11" fmla="*/ 1 h 95"/>
                  <a:gd name="T12" fmla="*/ 0 w 196"/>
                  <a:gd name="T13" fmla="*/ 1 h 95"/>
                  <a:gd name="T14" fmla="*/ 0 w 196"/>
                  <a:gd name="T15" fmla="*/ 1 h 95"/>
                  <a:gd name="T16" fmla="*/ 0 w 196"/>
                  <a:gd name="T17" fmla="*/ 1 h 95"/>
                  <a:gd name="T18" fmla="*/ 0 w 196"/>
                  <a:gd name="T19" fmla="*/ 1 h 95"/>
                  <a:gd name="T20" fmla="*/ 0 w 196"/>
                  <a:gd name="T21" fmla="*/ 1 h 95"/>
                  <a:gd name="T22" fmla="*/ 0 w 196"/>
                  <a:gd name="T23" fmla="*/ 0 h 95"/>
                  <a:gd name="T24" fmla="*/ 0 w 196"/>
                  <a:gd name="T25" fmla="*/ 1 h 95"/>
                  <a:gd name="T26" fmla="*/ 0 w 196"/>
                  <a:gd name="T27" fmla="*/ 1 h 95"/>
                  <a:gd name="T28" fmla="*/ 0 w 196"/>
                  <a:gd name="T29" fmla="*/ 1 h 95"/>
                  <a:gd name="T30" fmla="*/ 0 w 196"/>
                  <a:gd name="T31" fmla="*/ 1 h 95"/>
                  <a:gd name="T32" fmla="*/ 0 w 196"/>
                  <a:gd name="T33" fmla="*/ 1 h 95"/>
                  <a:gd name="T34" fmla="*/ 0 w 196"/>
                  <a:gd name="T35" fmla="*/ 1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 h="95">
                    <a:moveTo>
                      <a:pt x="81" y="95"/>
                    </a:moveTo>
                    <a:lnTo>
                      <a:pt x="39" y="91"/>
                    </a:lnTo>
                    <a:lnTo>
                      <a:pt x="11" y="68"/>
                    </a:lnTo>
                    <a:lnTo>
                      <a:pt x="2" y="62"/>
                    </a:lnTo>
                    <a:lnTo>
                      <a:pt x="0" y="58"/>
                    </a:lnTo>
                    <a:lnTo>
                      <a:pt x="2" y="56"/>
                    </a:lnTo>
                    <a:lnTo>
                      <a:pt x="13" y="31"/>
                    </a:lnTo>
                    <a:lnTo>
                      <a:pt x="15" y="29"/>
                    </a:lnTo>
                    <a:lnTo>
                      <a:pt x="27" y="15"/>
                    </a:lnTo>
                    <a:lnTo>
                      <a:pt x="35" y="21"/>
                    </a:lnTo>
                    <a:lnTo>
                      <a:pt x="73" y="21"/>
                    </a:lnTo>
                    <a:lnTo>
                      <a:pt x="122" y="0"/>
                    </a:lnTo>
                    <a:lnTo>
                      <a:pt x="172" y="2"/>
                    </a:lnTo>
                    <a:lnTo>
                      <a:pt x="196" y="19"/>
                    </a:lnTo>
                    <a:lnTo>
                      <a:pt x="166" y="48"/>
                    </a:lnTo>
                    <a:lnTo>
                      <a:pt x="143" y="81"/>
                    </a:lnTo>
                    <a:lnTo>
                      <a:pt x="126" y="87"/>
                    </a:lnTo>
                    <a:lnTo>
                      <a:pt x="81" y="9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50" name="Freeform 568"/>
              <p:cNvSpPr>
                <a:spLocks/>
              </p:cNvSpPr>
              <p:nvPr/>
            </p:nvSpPr>
            <p:spPr bwMode="auto">
              <a:xfrm>
                <a:off x="2850" y="1639"/>
                <a:ext cx="1" cy="1"/>
              </a:xfrm>
              <a:custGeom>
                <a:avLst/>
                <a:gdLst>
                  <a:gd name="T0" fmla="*/ 0 w 2"/>
                  <a:gd name="T1" fmla="*/ 0 h 1"/>
                  <a:gd name="T2" fmla="*/ 1 w 2"/>
                  <a:gd name="T3" fmla="*/ 0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2" y="0"/>
                    </a:lnTo>
                    <a:lnTo>
                      <a:pt x="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51" name="Freeform 569"/>
              <p:cNvSpPr>
                <a:spLocks/>
              </p:cNvSpPr>
              <p:nvPr/>
            </p:nvSpPr>
            <p:spPr bwMode="auto">
              <a:xfrm>
                <a:off x="3002" y="1009"/>
                <a:ext cx="1883" cy="630"/>
              </a:xfrm>
              <a:custGeom>
                <a:avLst/>
                <a:gdLst>
                  <a:gd name="T0" fmla="*/ 0 w 3991"/>
                  <a:gd name="T1" fmla="*/ 1 h 1231"/>
                  <a:gd name="T2" fmla="*/ 0 w 3991"/>
                  <a:gd name="T3" fmla="*/ 1 h 1231"/>
                  <a:gd name="T4" fmla="*/ 0 w 3991"/>
                  <a:gd name="T5" fmla="*/ 1 h 1231"/>
                  <a:gd name="T6" fmla="*/ 0 w 3991"/>
                  <a:gd name="T7" fmla="*/ 1 h 1231"/>
                  <a:gd name="T8" fmla="*/ 0 w 3991"/>
                  <a:gd name="T9" fmla="*/ 1 h 1231"/>
                  <a:gd name="T10" fmla="*/ 0 w 3991"/>
                  <a:gd name="T11" fmla="*/ 1 h 1231"/>
                  <a:gd name="T12" fmla="*/ 0 w 3991"/>
                  <a:gd name="T13" fmla="*/ 1 h 1231"/>
                  <a:gd name="T14" fmla="*/ 0 w 3991"/>
                  <a:gd name="T15" fmla="*/ 1 h 1231"/>
                  <a:gd name="T16" fmla="*/ 0 w 3991"/>
                  <a:gd name="T17" fmla="*/ 1 h 1231"/>
                  <a:gd name="T18" fmla="*/ 0 w 3991"/>
                  <a:gd name="T19" fmla="*/ 1 h 1231"/>
                  <a:gd name="T20" fmla="*/ 0 w 3991"/>
                  <a:gd name="T21" fmla="*/ 1 h 1231"/>
                  <a:gd name="T22" fmla="*/ 0 w 3991"/>
                  <a:gd name="T23" fmla="*/ 1 h 1231"/>
                  <a:gd name="T24" fmla="*/ 0 w 3991"/>
                  <a:gd name="T25" fmla="*/ 1 h 1231"/>
                  <a:gd name="T26" fmla="*/ 0 w 3991"/>
                  <a:gd name="T27" fmla="*/ 1 h 1231"/>
                  <a:gd name="T28" fmla="*/ 0 w 3991"/>
                  <a:gd name="T29" fmla="*/ 1 h 1231"/>
                  <a:gd name="T30" fmla="*/ 0 w 3991"/>
                  <a:gd name="T31" fmla="*/ 1 h 1231"/>
                  <a:gd name="T32" fmla="*/ 0 w 3991"/>
                  <a:gd name="T33" fmla="*/ 1 h 1231"/>
                  <a:gd name="T34" fmla="*/ 0 w 3991"/>
                  <a:gd name="T35" fmla="*/ 1 h 1231"/>
                  <a:gd name="T36" fmla="*/ 0 w 3991"/>
                  <a:gd name="T37" fmla="*/ 1 h 1231"/>
                  <a:gd name="T38" fmla="*/ 0 w 3991"/>
                  <a:gd name="T39" fmla="*/ 1 h 1231"/>
                  <a:gd name="T40" fmla="*/ 0 w 3991"/>
                  <a:gd name="T41" fmla="*/ 1 h 1231"/>
                  <a:gd name="T42" fmla="*/ 0 w 3991"/>
                  <a:gd name="T43" fmla="*/ 1 h 1231"/>
                  <a:gd name="T44" fmla="*/ 0 w 3991"/>
                  <a:gd name="T45" fmla="*/ 1 h 1231"/>
                  <a:gd name="T46" fmla="*/ 0 w 3991"/>
                  <a:gd name="T47" fmla="*/ 1 h 1231"/>
                  <a:gd name="T48" fmla="*/ 0 w 3991"/>
                  <a:gd name="T49" fmla="*/ 1 h 1231"/>
                  <a:gd name="T50" fmla="*/ 0 w 3991"/>
                  <a:gd name="T51" fmla="*/ 1 h 1231"/>
                  <a:gd name="T52" fmla="*/ 0 w 3991"/>
                  <a:gd name="T53" fmla="*/ 1 h 1231"/>
                  <a:gd name="T54" fmla="*/ 0 w 3991"/>
                  <a:gd name="T55" fmla="*/ 1 h 1231"/>
                  <a:gd name="T56" fmla="*/ 0 w 3991"/>
                  <a:gd name="T57" fmla="*/ 1 h 1231"/>
                  <a:gd name="T58" fmla="*/ 0 w 3991"/>
                  <a:gd name="T59" fmla="*/ 1 h 1231"/>
                  <a:gd name="T60" fmla="*/ 0 w 3991"/>
                  <a:gd name="T61" fmla="*/ 1 h 1231"/>
                  <a:gd name="T62" fmla="*/ 0 w 3991"/>
                  <a:gd name="T63" fmla="*/ 1 h 1231"/>
                  <a:gd name="T64" fmla="*/ 0 w 3991"/>
                  <a:gd name="T65" fmla="*/ 1 h 1231"/>
                  <a:gd name="T66" fmla="*/ 0 w 3991"/>
                  <a:gd name="T67" fmla="*/ 1 h 1231"/>
                  <a:gd name="T68" fmla="*/ 0 w 3991"/>
                  <a:gd name="T69" fmla="*/ 1 h 1231"/>
                  <a:gd name="T70" fmla="*/ 0 w 3991"/>
                  <a:gd name="T71" fmla="*/ 1 h 1231"/>
                  <a:gd name="T72" fmla="*/ 0 w 3991"/>
                  <a:gd name="T73" fmla="*/ 1 h 1231"/>
                  <a:gd name="T74" fmla="*/ 0 w 3991"/>
                  <a:gd name="T75" fmla="*/ 1 h 1231"/>
                  <a:gd name="T76" fmla="*/ 0 w 3991"/>
                  <a:gd name="T77" fmla="*/ 1 h 1231"/>
                  <a:gd name="T78" fmla="*/ 0 w 3991"/>
                  <a:gd name="T79" fmla="*/ 1 h 1231"/>
                  <a:gd name="T80" fmla="*/ 0 w 3991"/>
                  <a:gd name="T81" fmla="*/ 1 h 1231"/>
                  <a:gd name="T82" fmla="*/ 0 w 3991"/>
                  <a:gd name="T83" fmla="*/ 1 h 1231"/>
                  <a:gd name="T84" fmla="*/ 0 w 3991"/>
                  <a:gd name="T85" fmla="*/ 1 h 1231"/>
                  <a:gd name="T86" fmla="*/ 0 w 3991"/>
                  <a:gd name="T87" fmla="*/ 1 h 1231"/>
                  <a:gd name="T88" fmla="*/ 0 w 3991"/>
                  <a:gd name="T89" fmla="*/ 1 h 1231"/>
                  <a:gd name="T90" fmla="*/ 0 w 3991"/>
                  <a:gd name="T91" fmla="*/ 1 h 1231"/>
                  <a:gd name="T92" fmla="*/ 0 w 3991"/>
                  <a:gd name="T93" fmla="*/ 1 h 1231"/>
                  <a:gd name="T94" fmla="*/ 0 w 3991"/>
                  <a:gd name="T95" fmla="*/ 1 h 1231"/>
                  <a:gd name="T96" fmla="*/ 0 w 3991"/>
                  <a:gd name="T97" fmla="*/ 1 h 1231"/>
                  <a:gd name="T98" fmla="*/ 0 w 3991"/>
                  <a:gd name="T99" fmla="*/ 1 h 1231"/>
                  <a:gd name="T100" fmla="*/ 0 w 3991"/>
                  <a:gd name="T101" fmla="*/ 1 h 1231"/>
                  <a:gd name="T102" fmla="*/ 0 w 3991"/>
                  <a:gd name="T103" fmla="*/ 1 h 1231"/>
                  <a:gd name="T104" fmla="*/ 0 w 3991"/>
                  <a:gd name="T105" fmla="*/ 1 h 1231"/>
                  <a:gd name="T106" fmla="*/ 0 w 3991"/>
                  <a:gd name="T107" fmla="*/ 1 h 1231"/>
                  <a:gd name="T108" fmla="*/ 0 w 3991"/>
                  <a:gd name="T109" fmla="*/ 1 h 1231"/>
                  <a:gd name="T110" fmla="*/ 0 w 3991"/>
                  <a:gd name="T111" fmla="*/ 1 h 1231"/>
                  <a:gd name="T112" fmla="*/ 0 w 3991"/>
                  <a:gd name="T113" fmla="*/ 1 h 1231"/>
                  <a:gd name="T114" fmla="*/ 0 w 3991"/>
                  <a:gd name="T115" fmla="*/ 1 h 1231"/>
                  <a:gd name="T116" fmla="*/ 0 w 3991"/>
                  <a:gd name="T117" fmla="*/ 1 h 1231"/>
                  <a:gd name="T118" fmla="*/ 0 w 3991"/>
                  <a:gd name="T119" fmla="*/ 1 h 1231"/>
                  <a:gd name="T120" fmla="*/ 0 w 3991"/>
                  <a:gd name="T121" fmla="*/ 1 h 12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991" h="1231">
                    <a:moveTo>
                      <a:pt x="3690" y="262"/>
                    </a:moveTo>
                    <a:lnTo>
                      <a:pt x="3615" y="246"/>
                    </a:lnTo>
                    <a:lnTo>
                      <a:pt x="3539" y="232"/>
                    </a:lnTo>
                    <a:lnTo>
                      <a:pt x="3473" y="231"/>
                    </a:lnTo>
                    <a:lnTo>
                      <a:pt x="3411" y="227"/>
                    </a:lnTo>
                    <a:lnTo>
                      <a:pt x="3433" y="240"/>
                    </a:lnTo>
                    <a:lnTo>
                      <a:pt x="3469" y="262"/>
                    </a:lnTo>
                    <a:lnTo>
                      <a:pt x="3466" y="267"/>
                    </a:lnTo>
                    <a:lnTo>
                      <a:pt x="3442" y="265"/>
                    </a:lnTo>
                    <a:lnTo>
                      <a:pt x="3407" y="254"/>
                    </a:lnTo>
                    <a:lnTo>
                      <a:pt x="3394" y="254"/>
                    </a:lnTo>
                    <a:lnTo>
                      <a:pt x="3357" y="234"/>
                    </a:lnTo>
                    <a:lnTo>
                      <a:pt x="3330" y="244"/>
                    </a:lnTo>
                    <a:lnTo>
                      <a:pt x="3229" y="238"/>
                    </a:lnTo>
                    <a:lnTo>
                      <a:pt x="3227" y="254"/>
                    </a:lnTo>
                    <a:lnTo>
                      <a:pt x="3194" y="240"/>
                    </a:lnTo>
                    <a:lnTo>
                      <a:pt x="3155" y="231"/>
                    </a:lnTo>
                    <a:lnTo>
                      <a:pt x="3119" y="207"/>
                    </a:lnTo>
                    <a:lnTo>
                      <a:pt x="3058" y="196"/>
                    </a:lnTo>
                    <a:lnTo>
                      <a:pt x="2998" y="200"/>
                    </a:lnTo>
                    <a:lnTo>
                      <a:pt x="2938" y="201"/>
                    </a:lnTo>
                    <a:lnTo>
                      <a:pt x="2923" y="198"/>
                    </a:lnTo>
                    <a:lnTo>
                      <a:pt x="2878" y="186"/>
                    </a:lnTo>
                    <a:lnTo>
                      <a:pt x="2863" y="190"/>
                    </a:lnTo>
                    <a:lnTo>
                      <a:pt x="2865" y="182"/>
                    </a:lnTo>
                    <a:lnTo>
                      <a:pt x="2847" y="180"/>
                    </a:lnTo>
                    <a:lnTo>
                      <a:pt x="2816" y="174"/>
                    </a:lnTo>
                    <a:lnTo>
                      <a:pt x="2834" y="170"/>
                    </a:lnTo>
                    <a:lnTo>
                      <a:pt x="2777" y="157"/>
                    </a:lnTo>
                    <a:lnTo>
                      <a:pt x="2743" y="165"/>
                    </a:lnTo>
                    <a:lnTo>
                      <a:pt x="2735" y="165"/>
                    </a:lnTo>
                    <a:lnTo>
                      <a:pt x="2739" y="157"/>
                    </a:lnTo>
                    <a:lnTo>
                      <a:pt x="2737" y="155"/>
                    </a:lnTo>
                    <a:lnTo>
                      <a:pt x="2653" y="149"/>
                    </a:lnTo>
                    <a:lnTo>
                      <a:pt x="2572" y="141"/>
                    </a:lnTo>
                    <a:lnTo>
                      <a:pt x="2591" y="149"/>
                    </a:lnTo>
                    <a:lnTo>
                      <a:pt x="2556" y="157"/>
                    </a:lnTo>
                    <a:lnTo>
                      <a:pt x="2570" y="159"/>
                    </a:lnTo>
                    <a:lnTo>
                      <a:pt x="2580" y="161"/>
                    </a:lnTo>
                    <a:lnTo>
                      <a:pt x="2591" y="170"/>
                    </a:lnTo>
                    <a:lnTo>
                      <a:pt x="2605" y="182"/>
                    </a:lnTo>
                    <a:lnTo>
                      <a:pt x="2562" y="180"/>
                    </a:lnTo>
                    <a:lnTo>
                      <a:pt x="2572" y="186"/>
                    </a:lnTo>
                    <a:lnTo>
                      <a:pt x="2576" y="194"/>
                    </a:lnTo>
                    <a:lnTo>
                      <a:pt x="2508" y="178"/>
                    </a:lnTo>
                    <a:lnTo>
                      <a:pt x="2487" y="186"/>
                    </a:lnTo>
                    <a:lnTo>
                      <a:pt x="2428" y="174"/>
                    </a:lnTo>
                    <a:lnTo>
                      <a:pt x="2419" y="170"/>
                    </a:lnTo>
                    <a:lnTo>
                      <a:pt x="2432" y="190"/>
                    </a:lnTo>
                    <a:lnTo>
                      <a:pt x="2427" y="205"/>
                    </a:lnTo>
                    <a:lnTo>
                      <a:pt x="2388" y="194"/>
                    </a:lnTo>
                    <a:lnTo>
                      <a:pt x="2341" y="174"/>
                    </a:lnTo>
                    <a:lnTo>
                      <a:pt x="2287" y="155"/>
                    </a:lnTo>
                    <a:lnTo>
                      <a:pt x="2271" y="159"/>
                    </a:lnTo>
                    <a:lnTo>
                      <a:pt x="2312" y="186"/>
                    </a:lnTo>
                    <a:lnTo>
                      <a:pt x="2256" y="155"/>
                    </a:lnTo>
                    <a:lnTo>
                      <a:pt x="2167" y="145"/>
                    </a:lnTo>
                    <a:lnTo>
                      <a:pt x="2078" y="136"/>
                    </a:lnTo>
                    <a:lnTo>
                      <a:pt x="2029" y="124"/>
                    </a:lnTo>
                    <a:lnTo>
                      <a:pt x="2035" y="118"/>
                    </a:lnTo>
                    <a:lnTo>
                      <a:pt x="1998" y="118"/>
                    </a:lnTo>
                    <a:lnTo>
                      <a:pt x="1915" y="120"/>
                    </a:lnTo>
                    <a:lnTo>
                      <a:pt x="1888" y="108"/>
                    </a:lnTo>
                    <a:lnTo>
                      <a:pt x="1851" y="108"/>
                    </a:lnTo>
                    <a:lnTo>
                      <a:pt x="1851" y="104"/>
                    </a:lnTo>
                    <a:lnTo>
                      <a:pt x="1812" y="110"/>
                    </a:lnTo>
                    <a:lnTo>
                      <a:pt x="1847" y="114"/>
                    </a:lnTo>
                    <a:lnTo>
                      <a:pt x="1804" y="128"/>
                    </a:lnTo>
                    <a:lnTo>
                      <a:pt x="1758" y="134"/>
                    </a:lnTo>
                    <a:lnTo>
                      <a:pt x="1760" y="126"/>
                    </a:lnTo>
                    <a:lnTo>
                      <a:pt x="1806" y="97"/>
                    </a:lnTo>
                    <a:lnTo>
                      <a:pt x="1851" y="64"/>
                    </a:lnTo>
                    <a:lnTo>
                      <a:pt x="1830" y="58"/>
                    </a:lnTo>
                    <a:lnTo>
                      <a:pt x="1810" y="50"/>
                    </a:lnTo>
                    <a:lnTo>
                      <a:pt x="1843" y="58"/>
                    </a:lnTo>
                    <a:lnTo>
                      <a:pt x="1814" y="41"/>
                    </a:lnTo>
                    <a:lnTo>
                      <a:pt x="1808" y="42"/>
                    </a:lnTo>
                    <a:lnTo>
                      <a:pt x="1791" y="41"/>
                    </a:lnTo>
                    <a:lnTo>
                      <a:pt x="1754" y="29"/>
                    </a:lnTo>
                    <a:lnTo>
                      <a:pt x="1676" y="29"/>
                    </a:lnTo>
                    <a:lnTo>
                      <a:pt x="1649" y="31"/>
                    </a:lnTo>
                    <a:lnTo>
                      <a:pt x="1645" y="17"/>
                    </a:lnTo>
                    <a:lnTo>
                      <a:pt x="1612" y="15"/>
                    </a:lnTo>
                    <a:lnTo>
                      <a:pt x="1574" y="15"/>
                    </a:lnTo>
                    <a:lnTo>
                      <a:pt x="1603" y="6"/>
                    </a:lnTo>
                    <a:lnTo>
                      <a:pt x="1545" y="0"/>
                    </a:lnTo>
                    <a:lnTo>
                      <a:pt x="1508" y="19"/>
                    </a:lnTo>
                    <a:lnTo>
                      <a:pt x="1523" y="31"/>
                    </a:lnTo>
                    <a:lnTo>
                      <a:pt x="1545" y="33"/>
                    </a:lnTo>
                    <a:lnTo>
                      <a:pt x="1488" y="37"/>
                    </a:lnTo>
                    <a:lnTo>
                      <a:pt x="1508" y="42"/>
                    </a:lnTo>
                    <a:lnTo>
                      <a:pt x="1469" y="44"/>
                    </a:lnTo>
                    <a:lnTo>
                      <a:pt x="1434" y="46"/>
                    </a:lnTo>
                    <a:lnTo>
                      <a:pt x="1364" y="46"/>
                    </a:lnTo>
                    <a:lnTo>
                      <a:pt x="1393" y="48"/>
                    </a:lnTo>
                    <a:lnTo>
                      <a:pt x="1339" y="58"/>
                    </a:lnTo>
                    <a:lnTo>
                      <a:pt x="1285" y="68"/>
                    </a:lnTo>
                    <a:lnTo>
                      <a:pt x="1267" y="72"/>
                    </a:lnTo>
                    <a:lnTo>
                      <a:pt x="1265" y="87"/>
                    </a:lnTo>
                    <a:lnTo>
                      <a:pt x="1246" y="85"/>
                    </a:lnTo>
                    <a:lnTo>
                      <a:pt x="1281" y="95"/>
                    </a:lnTo>
                    <a:lnTo>
                      <a:pt x="1258" y="97"/>
                    </a:lnTo>
                    <a:lnTo>
                      <a:pt x="1287" y="104"/>
                    </a:lnTo>
                    <a:lnTo>
                      <a:pt x="1287" y="108"/>
                    </a:lnTo>
                    <a:lnTo>
                      <a:pt x="1223" y="114"/>
                    </a:lnTo>
                    <a:lnTo>
                      <a:pt x="1157" y="120"/>
                    </a:lnTo>
                    <a:lnTo>
                      <a:pt x="1167" y="134"/>
                    </a:lnTo>
                    <a:lnTo>
                      <a:pt x="1196" y="155"/>
                    </a:lnTo>
                    <a:lnTo>
                      <a:pt x="1229" y="163"/>
                    </a:lnTo>
                    <a:lnTo>
                      <a:pt x="1273" y="178"/>
                    </a:lnTo>
                    <a:lnTo>
                      <a:pt x="1296" y="207"/>
                    </a:lnTo>
                    <a:lnTo>
                      <a:pt x="1302" y="217"/>
                    </a:lnTo>
                    <a:lnTo>
                      <a:pt x="1291" y="219"/>
                    </a:lnTo>
                    <a:lnTo>
                      <a:pt x="1269" y="198"/>
                    </a:lnTo>
                    <a:lnTo>
                      <a:pt x="1263" y="209"/>
                    </a:lnTo>
                    <a:lnTo>
                      <a:pt x="1250" y="190"/>
                    </a:lnTo>
                    <a:lnTo>
                      <a:pt x="1263" y="176"/>
                    </a:lnTo>
                    <a:lnTo>
                      <a:pt x="1211" y="170"/>
                    </a:lnTo>
                    <a:lnTo>
                      <a:pt x="1157" y="155"/>
                    </a:lnTo>
                    <a:lnTo>
                      <a:pt x="1114" y="161"/>
                    </a:lnTo>
                    <a:lnTo>
                      <a:pt x="1136" y="170"/>
                    </a:lnTo>
                    <a:lnTo>
                      <a:pt x="1085" y="168"/>
                    </a:lnTo>
                    <a:lnTo>
                      <a:pt x="1099" y="180"/>
                    </a:lnTo>
                    <a:lnTo>
                      <a:pt x="1157" y="190"/>
                    </a:lnTo>
                    <a:lnTo>
                      <a:pt x="1168" y="198"/>
                    </a:lnTo>
                    <a:lnTo>
                      <a:pt x="1083" y="184"/>
                    </a:lnTo>
                    <a:lnTo>
                      <a:pt x="1054" y="143"/>
                    </a:lnTo>
                    <a:lnTo>
                      <a:pt x="1035" y="141"/>
                    </a:lnTo>
                    <a:lnTo>
                      <a:pt x="1056" y="163"/>
                    </a:lnTo>
                    <a:lnTo>
                      <a:pt x="1033" y="176"/>
                    </a:lnTo>
                    <a:lnTo>
                      <a:pt x="1042" y="190"/>
                    </a:lnTo>
                    <a:lnTo>
                      <a:pt x="1077" y="211"/>
                    </a:lnTo>
                    <a:lnTo>
                      <a:pt x="1075" y="236"/>
                    </a:lnTo>
                    <a:lnTo>
                      <a:pt x="1099" y="258"/>
                    </a:lnTo>
                    <a:lnTo>
                      <a:pt x="1163" y="256"/>
                    </a:lnTo>
                    <a:lnTo>
                      <a:pt x="1196" y="265"/>
                    </a:lnTo>
                    <a:lnTo>
                      <a:pt x="1209" y="287"/>
                    </a:lnTo>
                    <a:lnTo>
                      <a:pt x="1221" y="300"/>
                    </a:lnTo>
                    <a:lnTo>
                      <a:pt x="1256" y="308"/>
                    </a:lnTo>
                    <a:lnTo>
                      <a:pt x="1203" y="300"/>
                    </a:lnTo>
                    <a:lnTo>
                      <a:pt x="1184" y="271"/>
                    </a:lnTo>
                    <a:lnTo>
                      <a:pt x="1165" y="262"/>
                    </a:lnTo>
                    <a:lnTo>
                      <a:pt x="1120" y="269"/>
                    </a:lnTo>
                    <a:lnTo>
                      <a:pt x="1147" y="304"/>
                    </a:lnTo>
                    <a:lnTo>
                      <a:pt x="1124" y="337"/>
                    </a:lnTo>
                    <a:lnTo>
                      <a:pt x="1114" y="343"/>
                    </a:lnTo>
                    <a:lnTo>
                      <a:pt x="1099" y="349"/>
                    </a:lnTo>
                    <a:lnTo>
                      <a:pt x="1029" y="339"/>
                    </a:lnTo>
                    <a:lnTo>
                      <a:pt x="1021" y="333"/>
                    </a:lnTo>
                    <a:lnTo>
                      <a:pt x="1066" y="335"/>
                    </a:lnTo>
                    <a:lnTo>
                      <a:pt x="1058" y="339"/>
                    </a:lnTo>
                    <a:lnTo>
                      <a:pt x="1089" y="335"/>
                    </a:lnTo>
                    <a:lnTo>
                      <a:pt x="1083" y="327"/>
                    </a:lnTo>
                    <a:lnTo>
                      <a:pt x="1105" y="295"/>
                    </a:lnTo>
                    <a:lnTo>
                      <a:pt x="1105" y="279"/>
                    </a:lnTo>
                    <a:lnTo>
                      <a:pt x="1062" y="254"/>
                    </a:lnTo>
                    <a:lnTo>
                      <a:pt x="1042" y="223"/>
                    </a:lnTo>
                    <a:lnTo>
                      <a:pt x="1023" y="194"/>
                    </a:lnTo>
                    <a:lnTo>
                      <a:pt x="998" y="180"/>
                    </a:lnTo>
                    <a:lnTo>
                      <a:pt x="998" y="151"/>
                    </a:lnTo>
                    <a:lnTo>
                      <a:pt x="959" y="137"/>
                    </a:lnTo>
                    <a:lnTo>
                      <a:pt x="907" y="141"/>
                    </a:lnTo>
                    <a:lnTo>
                      <a:pt x="901" y="182"/>
                    </a:lnTo>
                    <a:lnTo>
                      <a:pt x="882" y="198"/>
                    </a:lnTo>
                    <a:lnTo>
                      <a:pt x="889" y="205"/>
                    </a:lnTo>
                    <a:lnTo>
                      <a:pt x="905" y="205"/>
                    </a:lnTo>
                    <a:lnTo>
                      <a:pt x="911" y="227"/>
                    </a:lnTo>
                    <a:lnTo>
                      <a:pt x="918" y="240"/>
                    </a:lnTo>
                    <a:lnTo>
                      <a:pt x="951" y="248"/>
                    </a:lnTo>
                    <a:lnTo>
                      <a:pt x="973" y="263"/>
                    </a:lnTo>
                    <a:lnTo>
                      <a:pt x="984" y="265"/>
                    </a:lnTo>
                    <a:lnTo>
                      <a:pt x="975" y="285"/>
                    </a:lnTo>
                    <a:lnTo>
                      <a:pt x="936" y="265"/>
                    </a:lnTo>
                    <a:lnTo>
                      <a:pt x="876" y="250"/>
                    </a:lnTo>
                    <a:lnTo>
                      <a:pt x="820" y="242"/>
                    </a:lnTo>
                    <a:lnTo>
                      <a:pt x="765" y="232"/>
                    </a:lnTo>
                    <a:lnTo>
                      <a:pt x="754" y="242"/>
                    </a:lnTo>
                    <a:lnTo>
                      <a:pt x="783" y="263"/>
                    </a:lnTo>
                    <a:lnTo>
                      <a:pt x="763" y="273"/>
                    </a:lnTo>
                    <a:lnTo>
                      <a:pt x="761" y="283"/>
                    </a:lnTo>
                    <a:lnTo>
                      <a:pt x="746" y="279"/>
                    </a:lnTo>
                    <a:lnTo>
                      <a:pt x="740" y="263"/>
                    </a:lnTo>
                    <a:lnTo>
                      <a:pt x="705" y="269"/>
                    </a:lnTo>
                    <a:lnTo>
                      <a:pt x="676" y="273"/>
                    </a:lnTo>
                    <a:lnTo>
                      <a:pt x="647" y="285"/>
                    </a:lnTo>
                    <a:lnTo>
                      <a:pt x="606" y="283"/>
                    </a:lnTo>
                    <a:lnTo>
                      <a:pt x="618" y="277"/>
                    </a:lnTo>
                    <a:lnTo>
                      <a:pt x="608" y="265"/>
                    </a:lnTo>
                    <a:lnTo>
                      <a:pt x="628" y="262"/>
                    </a:lnTo>
                    <a:lnTo>
                      <a:pt x="583" y="275"/>
                    </a:lnTo>
                    <a:lnTo>
                      <a:pt x="579" y="279"/>
                    </a:lnTo>
                    <a:lnTo>
                      <a:pt x="529" y="289"/>
                    </a:lnTo>
                    <a:lnTo>
                      <a:pt x="502" y="298"/>
                    </a:lnTo>
                    <a:lnTo>
                      <a:pt x="504" y="304"/>
                    </a:lnTo>
                    <a:lnTo>
                      <a:pt x="480" y="308"/>
                    </a:lnTo>
                    <a:lnTo>
                      <a:pt x="480" y="329"/>
                    </a:lnTo>
                    <a:lnTo>
                      <a:pt x="440" y="329"/>
                    </a:lnTo>
                    <a:lnTo>
                      <a:pt x="411" y="310"/>
                    </a:lnTo>
                    <a:lnTo>
                      <a:pt x="449" y="296"/>
                    </a:lnTo>
                    <a:lnTo>
                      <a:pt x="405" y="275"/>
                    </a:lnTo>
                    <a:lnTo>
                      <a:pt x="354" y="271"/>
                    </a:lnTo>
                    <a:lnTo>
                      <a:pt x="383" y="285"/>
                    </a:lnTo>
                    <a:lnTo>
                      <a:pt x="395" y="320"/>
                    </a:lnTo>
                    <a:lnTo>
                      <a:pt x="407" y="343"/>
                    </a:lnTo>
                    <a:lnTo>
                      <a:pt x="407" y="358"/>
                    </a:lnTo>
                    <a:lnTo>
                      <a:pt x="393" y="358"/>
                    </a:lnTo>
                    <a:lnTo>
                      <a:pt x="383" y="345"/>
                    </a:lnTo>
                    <a:lnTo>
                      <a:pt x="354" y="341"/>
                    </a:lnTo>
                    <a:lnTo>
                      <a:pt x="329" y="360"/>
                    </a:lnTo>
                    <a:lnTo>
                      <a:pt x="304" y="378"/>
                    </a:lnTo>
                    <a:lnTo>
                      <a:pt x="329" y="407"/>
                    </a:lnTo>
                    <a:lnTo>
                      <a:pt x="271" y="399"/>
                    </a:lnTo>
                    <a:lnTo>
                      <a:pt x="232" y="386"/>
                    </a:lnTo>
                    <a:lnTo>
                      <a:pt x="234" y="401"/>
                    </a:lnTo>
                    <a:lnTo>
                      <a:pt x="261" y="413"/>
                    </a:lnTo>
                    <a:lnTo>
                      <a:pt x="277" y="424"/>
                    </a:lnTo>
                    <a:lnTo>
                      <a:pt x="242" y="428"/>
                    </a:lnTo>
                    <a:lnTo>
                      <a:pt x="190" y="403"/>
                    </a:lnTo>
                    <a:lnTo>
                      <a:pt x="174" y="376"/>
                    </a:lnTo>
                    <a:lnTo>
                      <a:pt x="172" y="364"/>
                    </a:lnTo>
                    <a:lnTo>
                      <a:pt x="176" y="364"/>
                    </a:lnTo>
                    <a:lnTo>
                      <a:pt x="141" y="349"/>
                    </a:lnTo>
                    <a:lnTo>
                      <a:pt x="128" y="341"/>
                    </a:lnTo>
                    <a:lnTo>
                      <a:pt x="95" y="322"/>
                    </a:lnTo>
                    <a:lnTo>
                      <a:pt x="114" y="327"/>
                    </a:lnTo>
                    <a:lnTo>
                      <a:pt x="184" y="341"/>
                    </a:lnTo>
                    <a:lnTo>
                      <a:pt x="252" y="357"/>
                    </a:lnTo>
                    <a:lnTo>
                      <a:pt x="318" y="341"/>
                    </a:lnTo>
                    <a:lnTo>
                      <a:pt x="323" y="318"/>
                    </a:lnTo>
                    <a:lnTo>
                      <a:pt x="298" y="300"/>
                    </a:lnTo>
                    <a:lnTo>
                      <a:pt x="226" y="277"/>
                    </a:lnTo>
                    <a:lnTo>
                      <a:pt x="153" y="254"/>
                    </a:lnTo>
                    <a:lnTo>
                      <a:pt x="112" y="256"/>
                    </a:lnTo>
                    <a:lnTo>
                      <a:pt x="100" y="258"/>
                    </a:lnTo>
                    <a:lnTo>
                      <a:pt x="108" y="248"/>
                    </a:lnTo>
                    <a:lnTo>
                      <a:pt x="93" y="250"/>
                    </a:lnTo>
                    <a:lnTo>
                      <a:pt x="73" y="238"/>
                    </a:lnTo>
                    <a:lnTo>
                      <a:pt x="97" y="236"/>
                    </a:lnTo>
                    <a:lnTo>
                      <a:pt x="66" y="231"/>
                    </a:lnTo>
                    <a:lnTo>
                      <a:pt x="56" y="238"/>
                    </a:lnTo>
                    <a:lnTo>
                      <a:pt x="42" y="234"/>
                    </a:lnTo>
                    <a:lnTo>
                      <a:pt x="42" y="244"/>
                    </a:lnTo>
                    <a:lnTo>
                      <a:pt x="25" y="244"/>
                    </a:lnTo>
                    <a:lnTo>
                      <a:pt x="2" y="260"/>
                    </a:lnTo>
                    <a:lnTo>
                      <a:pt x="0" y="265"/>
                    </a:lnTo>
                    <a:lnTo>
                      <a:pt x="2" y="287"/>
                    </a:lnTo>
                    <a:lnTo>
                      <a:pt x="38" y="308"/>
                    </a:lnTo>
                    <a:lnTo>
                      <a:pt x="23" y="331"/>
                    </a:lnTo>
                    <a:lnTo>
                      <a:pt x="56" y="368"/>
                    </a:lnTo>
                    <a:lnTo>
                      <a:pt x="56" y="397"/>
                    </a:lnTo>
                    <a:lnTo>
                      <a:pt x="66" y="409"/>
                    </a:lnTo>
                    <a:lnTo>
                      <a:pt x="83" y="424"/>
                    </a:lnTo>
                    <a:lnTo>
                      <a:pt x="69" y="434"/>
                    </a:lnTo>
                    <a:lnTo>
                      <a:pt x="118" y="463"/>
                    </a:lnTo>
                    <a:lnTo>
                      <a:pt x="98" y="483"/>
                    </a:lnTo>
                    <a:lnTo>
                      <a:pt x="79" y="502"/>
                    </a:lnTo>
                    <a:lnTo>
                      <a:pt x="58" y="523"/>
                    </a:lnTo>
                    <a:lnTo>
                      <a:pt x="38" y="543"/>
                    </a:lnTo>
                    <a:lnTo>
                      <a:pt x="58" y="543"/>
                    </a:lnTo>
                    <a:lnTo>
                      <a:pt x="54" y="543"/>
                    </a:lnTo>
                    <a:lnTo>
                      <a:pt x="60" y="549"/>
                    </a:lnTo>
                    <a:lnTo>
                      <a:pt x="106" y="564"/>
                    </a:lnTo>
                    <a:lnTo>
                      <a:pt x="77" y="562"/>
                    </a:lnTo>
                    <a:lnTo>
                      <a:pt x="54" y="574"/>
                    </a:lnTo>
                    <a:lnTo>
                      <a:pt x="46" y="583"/>
                    </a:lnTo>
                    <a:lnTo>
                      <a:pt x="56" y="616"/>
                    </a:lnTo>
                    <a:lnTo>
                      <a:pt x="42" y="638"/>
                    </a:lnTo>
                    <a:lnTo>
                      <a:pt x="60" y="663"/>
                    </a:lnTo>
                    <a:lnTo>
                      <a:pt x="79" y="704"/>
                    </a:lnTo>
                    <a:lnTo>
                      <a:pt x="124" y="711"/>
                    </a:lnTo>
                    <a:lnTo>
                      <a:pt x="168" y="719"/>
                    </a:lnTo>
                    <a:lnTo>
                      <a:pt x="174" y="762"/>
                    </a:lnTo>
                    <a:lnTo>
                      <a:pt x="213" y="793"/>
                    </a:lnTo>
                    <a:lnTo>
                      <a:pt x="201" y="804"/>
                    </a:lnTo>
                    <a:lnTo>
                      <a:pt x="209" y="837"/>
                    </a:lnTo>
                    <a:lnTo>
                      <a:pt x="232" y="830"/>
                    </a:lnTo>
                    <a:lnTo>
                      <a:pt x="281" y="835"/>
                    </a:lnTo>
                    <a:lnTo>
                      <a:pt x="285" y="847"/>
                    </a:lnTo>
                    <a:lnTo>
                      <a:pt x="323" y="880"/>
                    </a:lnTo>
                    <a:lnTo>
                      <a:pt x="362" y="913"/>
                    </a:lnTo>
                    <a:lnTo>
                      <a:pt x="381" y="909"/>
                    </a:lnTo>
                    <a:lnTo>
                      <a:pt x="426" y="923"/>
                    </a:lnTo>
                    <a:lnTo>
                      <a:pt x="471" y="936"/>
                    </a:lnTo>
                    <a:lnTo>
                      <a:pt x="490" y="991"/>
                    </a:lnTo>
                    <a:lnTo>
                      <a:pt x="465" y="1000"/>
                    </a:lnTo>
                    <a:lnTo>
                      <a:pt x="455" y="1022"/>
                    </a:lnTo>
                    <a:lnTo>
                      <a:pt x="461" y="1029"/>
                    </a:lnTo>
                    <a:lnTo>
                      <a:pt x="438" y="1043"/>
                    </a:lnTo>
                    <a:lnTo>
                      <a:pt x="422" y="1047"/>
                    </a:lnTo>
                    <a:lnTo>
                      <a:pt x="447" y="1066"/>
                    </a:lnTo>
                    <a:lnTo>
                      <a:pt x="438" y="1064"/>
                    </a:lnTo>
                    <a:lnTo>
                      <a:pt x="434" y="1076"/>
                    </a:lnTo>
                    <a:lnTo>
                      <a:pt x="430" y="1068"/>
                    </a:lnTo>
                    <a:lnTo>
                      <a:pt x="428" y="1089"/>
                    </a:lnTo>
                    <a:lnTo>
                      <a:pt x="401" y="1093"/>
                    </a:lnTo>
                    <a:lnTo>
                      <a:pt x="395" y="1101"/>
                    </a:lnTo>
                    <a:lnTo>
                      <a:pt x="440" y="1124"/>
                    </a:lnTo>
                    <a:lnTo>
                      <a:pt x="486" y="1148"/>
                    </a:lnTo>
                    <a:lnTo>
                      <a:pt x="488" y="1146"/>
                    </a:lnTo>
                    <a:lnTo>
                      <a:pt x="523" y="1148"/>
                    </a:lnTo>
                    <a:lnTo>
                      <a:pt x="556" y="1150"/>
                    </a:lnTo>
                    <a:lnTo>
                      <a:pt x="602" y="1169"/>
                    </a:lnTo>
                    <a:lnTo>
                      <a:pt x="649" y="1186"/>
                    </a:lnTo>
                    <a:lnTo>
                      <a:pt x="694" y="1204"/>
                    </a:lnTo>
                    <a:lnTo>
                      <a:pt x="740" y="1223"/>
                    </a:lnTo>
                    <a:lnTo>
                      <a:pt x="790" y="1231"/>
                    </a:lnTo>
                    <a:lnTo>
                      <a:pt x="765" y="1204"/>
                    </a:lnTo>
                    <a:lnTo>
                      <a:pt x="738" y="1175"/>
                    </a:lnTo>
                    <a:lnTo>
                      <a:pt x="734" y="1150"/>
                    </a:lnTo>
                    <a:lnTo>
                      <a:pt x="732" y="1159"/>
                    </a:lnTo>
                    <a:lnTo>
                      <a:pt x="715" y="1130"/>
                    </a:lnTo>
                    <a:lnTo>
                      <a:pt x="705" y="1120"/>
                    </a:lnTo>
                    <a:lnTo>
                      <a:pt x="721" y="1084"/>
                    </a:lnTo>
                    <a:lnTo>
                      <a:pt x="752" y="1070"/>
                    </a:lnTo>
                    <a:lnTo>
                      <a:pt x="767" y="1060"/>
                    </a:lnTo>
                    <a:lnTo>
                      <a:pt x="765" y="1053"/>
                    </a:lnTo>
                    <a:lnTo>
                      <a:pt x="740" y="1016"/>
                    </a:lnTo>
                    <a:lnTo>
                      <a:pt x="705" y="989"/>
                    </a:lnTo>
                    <a:lnTo>
                      <a:pt x="670" y="960"/>
                    </a:lnTo>
                    <a:lnTo>
                      <a:pt x="676" y="919"/>
                    </a:lnTo>
                    <a:lnTo>
                      <a:pt x="678" y="878"/>
                    </a:lnTo>
                    <a:lnTo>
                      <a:pt x="715" y="894"/>
                    </a:lnTo>
                    <a:lnTo>
                      <a:pt x="721" y="878"/>
                    </a:lnTo>
                    <a:lnTo>
                      <a:pt x="742" y="863"/>
                    </a:lnTo>
                    <a:lnTo>
                      <a:pt x="765" y="845"/>
                    </a:lnTo>
                    <a:lnTo>
                      <a:pt x="808" y="843"/>
                    </a:lnTo>
                    <a:lnTo>
                      <a:pt x="847" y="863"/>
                    </a:lnTo>
                    <a:lnTo>
                      <a:pt x="887" y="880"/>
                    </a:lnTo>
                    <a:lnTo>
                      <a:pt x="932" y="878"/>
                    </a:lnTo>
                    <a:lnTo>
                      <a:pt x="988" y="876"/>
                    </a:lnTo>
                    <a:lnTo>
                      <a:pt x="1046" y="886"/>
                    </a:lnTo>
                    <a:lnTo>
                      <a:pt x="1052" y="874"/>
                    </a:lnTo>
                    <a:lnTo>
                      <a:pt x="1019" y="837"/>
                    </a:lnTo>
                    <a:lnTo>
                      <a:pt x="1033" y="797"/>
                    </a:lnTo>
                    <a:lnTo>
                      <a:pt x="1060" y="797"/>
                    </a:lnTo>
                    <a:lnTo>
                      <a:pt x="1025" y="779"/>
                    </a:lnTo>
                    <a:lnTo>
                      <a:pt x="1062" y="773"/>
                    </a:lnTo>
                    <a:lnTo>
                      <a:pt x="1101" y="768"/>
                    </a:lnTo>
                    <a:lnTo>
                      <a:pt x="1136" y="758"/>
                    </a:lnTo>
                    <a:lnTo>
                      <a:pt x="1172" y="746"/>
                    </a:lnTo>
                    <a:lnTo>
                      <a:pt x="1207" y="737"/>
                    </a:lnTo>
                    <a:lnTo>
                      <a:pt x="1242" y="727"/>
                    </a:lnTo>
                    <a:lnTo>
                      <a:pt x="1269" y="725"/>
                    </a:lnTo>
                    <a:lnTo>
                      <a:pt x="1289" y="748"/>
                    </a:lnTo>
                    <a:lnTo>
                      <a:pt x="1347" y="768"/>
                    </a:lnTo>
                    <a:lnTo>
                      <a:pt x="1368" y="779"/>
                    </a:lnTo>
                    <a:lnTo>
                      <a:pt x="1391" y="783"/>
                    </a:lnTo>
                    <a:lnTo>
                      <a:pt x="1428" y="768"/>
                    </a:lnTo>
                    <a:lnTo>
                      <a:pt x="1465" y="754"/>
                    </a:lnTo>
                    <a:lnTo>
                      <a:pt x="1473" y="760"/>
                    </a:lnTo>
                    <a:lnTo>
                      <a:pt x="1467" y="777"/>
                    </a:lnTo>
                    <a:lnTo>
                      <a:pt x="1508" y="804"/>
                    </a:lnTo>
                    <a:lnTo>
                      <a:pt x="1546" y="832"/>
                    </a:lnTo>
                    <a:lnTo>
                      <a:pt x="1587" y="859"/>
                    </a:lnTo>
                    <a:lnTo>
                      <a:pt x="1628" y="886"/>
                    </a:lnTo>
                    <a:lnTo>
                      <a:pt x="1634" y="878"/>
                    </a:lnTo>
                    <a:lnTo>
                      <a:pt x="1657" y="886"/>
                    </a:lnTo>
                    <a:lnTo>
                      <a:pt x="1694" y="880"/>
                    </a:lnTo>
                    <a:lnTo>
                      <a:pt x="1735" y="903"/>
                    </a:lnTo>
                    <a:lnTo>
                      <a:pt x="1775" y="929"/>
                    </a:lnTo>
                    <a:lnTo>
                      <a:pt x="1814" y="919"/>
                    </a:lnTo>
                    <a:lnTo>
                      <a:pt x="1849" y="956"/>
                    </a:lnTo>
                    <a:lnTo>
                      <a:pt x="1870" y="952"/>
                    </a:lnTo>
                    <a:lnTo>
                      <a:pt x="1886" y="940"/>
                    </a:lnTo>
                    <a:lnTo>
                      <a:pt x="1913" y="929"/>
                    </a:lnTo>
                    <a:lnTo>
                      <a:pt x="1942" y="911"/>
                    </a:lnTo>
                    <a:lnTo>
                      <a:pt x="1971" y="894"/>
                    </a:lnTo>
                    <a:lnTo>
                      <a:pt x="2033" y="901"/>
                    </a:lnTo>
                    <a:lnTo>
                      <a:pt x="2043" y="913"/>
                    </a:lnTo>
                    <a:lnTo>
                      <a:pt x="2087" y="921"/>
                    </a:lnTo>
                    <a:lnTo>
                      <a:pt x="2132" y="929"/>
                    </a:lnTo>
                    <a:lnTo>
                      <a:pt x="2155" y="911"/>
                    </a:lnTo>
                    <a:lnTo>
                      <a:pt x="2126" y="886"/>
                    </a:lnTo>
                    <a:lnTo>
                      <a:pt x="2134" y="847"/>
                    </a:lnTo>
                    <a:lnTo>
                      <a:pt x="2184" y="859"/>
                    </a:lnTo>
                    <a:lnTo>
                      <a:pt x="2237" y="870"/>
                    </a:lnTo>
                    <a:lnTo>
                      <a:pt x="2258" y="892"/>
                    </a:lnTo>
                    <a:lnTo>
                      <a:pt x="2304" y="915"/>
                    </a:lnTo>
                    <a:lnTo>
                      <a:pt x="2355" y="905"/>
                    </a:lnTo>
                    <a:lnTo>
                      <a:pt x="2396" y="913"/>
                    </a:lnTo>
                    <a:lnTo>
                      <a:pt x="2438" y="923"/>
                    </a:lnTo>
                    <a:lnTo>
                      <a:pt x="2454" y="936"/>
                    </a:lnTo>
                    <a:lnTo>
                      <a:pt x="2516" y="952"/>
                    </a:lnTo>
                    <a:lnTo>
                      <a:pt x="2551" y="946"/>
                    </a:lnTo>
                    <a:lnTo>
                      <a:pt x="2586" y="938"/>
                    </a:lnTo>
                    <a:lnTo>
                      <a:pt x="2618" y="913"/>
                    </a:lnTo>
                    <a:lnTo>
                      <a:pt x="2675" y="925"/>
                    </a:lnTo>
                    <a:lnTo>
                      <a:pt x="2704" y="929"/>
                    </a:lnTo>
                    <a:lnTo>
                      <a:pt x="2746" y="936"/>
                    </a:lnTo>
                    <a:lnTo>
                      <a:pt x="2768" y="911"/>
                    </a:lnTo>
                    <a:lnTo>
                      <a:pt x="2758" y="886"/>
                    </a:lnTo>
                    <a:lnTo>
                      <a:pt x="2758" y="839"/>
                    </a:lnTo>
                    <a:lnTo>
                      <a:pt x="2737" y="826"/>
                    </a:lnTo>
                    <a:lnTo>
                      <a:pt x="2723" y="820"/>
                    </a:lnTo>
                    <a:lnTo>
                      <a:pt x="2744" y="801"/>
                    </a:lnTo>
                    <a:lnTo>
                      <a:pt x="2781" y="799"/>
                    </a:lnTo>
                    <a:lnTo>
                      <a:pt x="2818" y="799"/>
                    </a:lnTo>
                    <a:lnTo>
                      <a:pt x="2896" y="822"/>
                    </a:lnTo>
                    <a:lnTo>
                      <a:pt x="2925" y="847"/>
                    </a:lnTo>
                    <a:lnTo>
                      <a:pt x="2956" y="872"/>
                    </a:lnTo>
                    <a:lnTo>
                      <a:pt x="2987" y="899"/>
                    </a:lnTo>
                    <a:lnTo>
                      <a:pt x="3016" y="925"/>
                    </a:lnTo>
                    <a:lnTo>
                      <a:pt x="3049" y="938"/>
                    </a:lnTo>
                    <a:lnTo>
                      <a:pt x="3103" y="954"/>
                    </a:lnTo>
                    <a:lnTo>
                      <a:pt x="3134" y="965"/>
                    </a:lnTo>
                    <a:lnTo>
                      <a:pt x="3173" y="1006"/>
                    </a:lnTo>
                    <a:lnTo>
                      <a:pt x="3217" y="1000"/>
                    </a:lnTo>
                    <a:lnTo>
                      <a:pt x="3264" y="985"/>
                    </a:lnTo>
                    <a:lnTo>
                      <a:pt x="3283" y="1018"/>
                    </a:lnTo>
                    <a:lnTo>
                      <a:pt x="3289" y="1060"/>
                    </a:lnTo>
                    <a:lnTo>
                      <a:pt x="3295" y="1105"/>
                    </a:lnTo>
                    <a:lnTo>
                      <a:pt x="3254" y="1099"/>
                    </a:lnTo>
                    <a:lnTo>
                      <a:pt x="3248" y="1119"/>
                    </a:lnTo>
                    <a:lnTo>
                      <a:pt x="3270" y="1151"/>
                    </a:lnTo>
                    <a:lnTo>
                      <a:pt x="3291" y="1186"/>
                    </a:lnTo>
                    <a:lnTo>
                      <a:pt x="3278" y="1194"/>
                    </a:lnTo>
                    <a:lnTo>
                      <a:pt x="3285" y="1204"/>
                    </a:lnTo>
                    <a:lnTo>
                      <a:pt x="3291" y="1210"/>
                    </a:lnTo>
                    <a:lnTo>
                      <a:pt x="3287" y="1198"/>
                    </a:lnTo>
                    <a:lnTo>
                      <a:pt x="3293" y="1198"/>
                    </a:lnTo>
                    <a:lnTo>
                      <a:pt x="3309" y="1175"/>
                    </a:lnTo>
                    <a:lnTo>
                      <a:pt x="3318" y="1171"/>
                    </a:lnTo>
                    <a:lnTo>
                      <a:pt x="3328" y="1188"/>
                    </a:lnTo>
                    <a:lnTo>
                      <a:pt x="3351" y="1190"/>
                    </a:lnTo>
                    <a:lnTo>
                      <a:pt x="3386" y="1177"/>
                    </a:lnTo>
                    <a:lnTo>
                      <a:pt x="3398" y="1151"/>
                    </a:lnTo>
                    <a:lnTo>
                      <a:pt x="3407" y="1124"/>
                    </a:lnTo>
                    <a:lnTo>
                      <a:pt x="3413" y="1089"/>
                    </a:lnTo>
                    <a:lnTo>
                      <a:pt x="3417" y="1055"/>
                    </a:lnTo>
                    <a:lnTo>
                      <a:pt x="3419" y="1020"/>
                    </a:lnTo>
                    <a:lnTo>
                      <a:pt x="3421" y="985"/>
                    </a:lnTo>
                    <a:lnTo>
                      <a:pt x="3407" y="954"/>
                    </a:lnTo>
                    <a:lnTo>
                      <a:pt x="3394" y="923"/>
                    </a:lnTo>
                    <a:lnTo>
                      <a:pt x="3374" y="901"/>
                    </a:lnTo>
                    <a:lnTo>
                      <a:pt x="3367" y="878"/>
                    </a:lnTo>
                    <a:lnTo>
                      <a:pt x="3357" y="853"/>
                    </a:lnTo>
                    <a:lnTo>
                      <a:pt x="3336" y="828"/>
                    </a:lnTo>
                    <a:lnTo>
                      <a:pt x="3303" y="808"/>
                    </a:lnTo>
                    <a:lnTo>
                      <a:pt x="3322" y="808"/>
                    </a:lnTo>
                    <a:lnTo>
                      <a:pt x="3247" y="770"/>
                    </a:lnTo>
                    <a:lnTo>
                      <a:pt x="3210" y="764"/>
                    </a:lnTo>
                    <a:lnTo>
                      <a:pt x="3219" y="781"/>
                    </a:lnTo>
                    <a:lnTo>
                      <a:pt x="3192" y="793"/>
                    </a:lnTo>
                    <a:lnTo>
                      <a:pt x="3192" y="779"/>
                    </a:lnTo>
                    <a:lnTo>
                      <a:pt x="3177" y="773"/>
                    </a:lnTo>
                    <a:lnTo>
                      <a:pt x="3173" y="781"/>
                    </a:lnTo>
                    <a:lnTo>
                      <a:pt x="3150" y="758"/>
                    </a:lnTo>
                    <a:lnTo>
                      <a:pt x="3099" y="750"/>
                    </a:lnTo>
                    <a:lnTo>
                      <a:pt x="3111" y="719"/>
                    </a:lnTo>
                    <a:lnTo>
                      <a:pt x="3121" y="686"/>
                    </a:lnTo>
                    <a:lnTo>
                      <a:pt x="3130" y="665"/>
                    </a:lnTo>
                    <a:lnTo>
                      <a:pt x="3140" y="642"/>
                    </a:lnTo>
                    <a:lnTo>
                      <a:pt x="3132" y="624"/>
                    </a:lnTo>
                    <a:lnTo>
                      <a:pt x="3144" y="593"/>
                    </a:lnTo>
                    <a:lnTo>
                      <a:pt x="3179" y="589"/>
                    </a:lnTo>
                    <a:lnTo>
                      <a:pt x="3216" y="583"/>
                    </a:lnTo>
                    <a:lnTo>
                      <a:pt x="3225" y="583"/>
                    </a:lnTo>
                    <a:lnTo>
                      <a:pt x="3239" y="589"/>
                    </a:lnTo>
                    <a:lnTo>
                      <a:pt x="3245" y="583"/>
                    </a:lnTo>
                    <a:lnTo>
                      <a:pt x="3312" y="589"/>
                    </a:lnTo>
                    <a:lnTo>
                      <a:pt x="3312" y="581"/>
                    </a:lnTo>
                    <a:lnTo>
                      <a:pt x="3309" y="576"/>
                    </a:lnTo>
                    <a:lnTo>
                      <a:pt x="3361" y="578"/>
                    </a:lnTo>
                    <a:lnTo>
                      <a:pt x="3404" y="587"/>
                    </a:lnTo>
                    <a:lnTo>
                      <a:pt x="3388" y="593"/>
                    </a:lnTo>
                    <a:lnTo>
                      <a:pt x="3400" y="603"/>
                    </a:lnTo>
                    <a:lnTo>
                      <a:pt x="3429" y="599"/>
                    </a:lnTo>
                    <a:lnTo>
                      <a:pt x="3450" y="591"/>
                    </a:lnTo>
                    <a:lnTo>
                      <a:pt x="3491" y="591"/>
                    </a:lnTo>
                    <a:lnTo>
                      <a:pt x="3485" y="585"/>
                    </a:lnTo>
                    <a:lnTo>
                      <a:pt x="3456" y="581"/>
                    </a:lnTo>
                    <a:lnTo>
                      <a:pt x="3444" y="572"/>
                    </a:lnTo>
                    <a:lnTo>
                      <a:pt x="3444" y="539"/>
                    </a:lnTo>
                    <a:lnTo>
                      <a:pt x="3442" y="504"/>
                    </a:lnTo>
                    <a:lnTo>
                      <a:pt x="3500" y="502"/>
                    </a:lnTo>
                    <a:lnTo>
                      <a:pt x="3514" y="498"/>
                    </a:lnTo>
                    <a:lnTo>
                      <a:pt x="3545" y="531"/>
                    </a:lnTo>
                    <a:lnTo>
                      <a:pt x="3549" y="527"/>
                    </a:lnTo>
                    <a:lnTo>
                      <a:pt x="3568" y="543"/>
                    </a:lnTo>
                    <a:lnTo>
                      <a:pt x="3584" y="508"/>
                    </a:lnTo>
                    <a:lnTo>
                      <a:pt x="3601" y="508"/>
                    </a:lnTo>
                    <a:lnTo>
                      <a:pt x="3570" y="479"/>
                    </a:lnTo>
                    <a:lnTo>
                      <a:pt x="3578" y="473"/>
                    </a:lnTo>
                    <a:lnTo>
                      <a:pt x="3625" y="477"/>
                    </a:lnTo>
                    <a:lnTo>
                      <a:pt x="3632" y="483"/>
                    </a:lnTo>
                    <a:lnTo>
                      <a:pt x="3605" y="481"/>
                    </a:lnTo>
                    <a:lnTo>
                      <a:pt x="3628" y="506"/>
                    </a:lnTo>
                    <a:lnTo>
                      <a:pt x="3650" y="531"/>
                    </a:lnTo>
                    <a:lnTo>
                      <a:pt x="3634" y="543"/>
                    </a:lnTo>
                    <a:lnTo>
                      <a:pt x="3628" y="570"/>
                    </a:lnTo>
                    <a:lnTo>
                      <a:pt x="3621" y="597"/>
                    </a:lnTo>
                    <a:lnTo>
                      <a:pt x="3619" y="632"/>
                    </a:lnTo>
                    <a:lnTo>
                      <a:pt x="3592" y="638"/>
                    </a:lnTo>
                    <a:lnTo>
                      <a:pt x="3603" y="649"/>
                    </a:lnTo>
                    <a:lnTo>
                      <a:pt x="3607" y="675"/>
                    </a:lnTo>
                    <a:lnTo>
                      <a:pt x="3632" y="704"/>
                    </a:lnTo>
                    <a:lnTo>
                      <a:pt x="3656" y="735"/>
                    </a:lnTo>
                    <a:lnTo>
                      <a:pt x="3700" y="771"/>
                    </a:lnTo>
                    <a:lnTo>
                      <a:pt x="3745" y="810"/>
                    </a:lnTo>
                    <a:lnTo>
                      <a:pt x="3789" y="847"/>
                    </a:lnTo>
                    <a:lnTo>
                      <a:pt x="3834" y="886"/>
                    </a:lnTo>
                    <a:lnTo>
                      <a:pt x="3844" y="863"/>
                    </a:lnTo>
                    <a:lnTo>
                      <a:pt x="3818" y="812"/>
                    </a:lnTo>
                    <a:lnTo>
                      <a:pt x="3830" y="806"/>
                    </a:lnTo>
                    <a:lnTo>
                      <a:pt x="3851" y="808"/>
                    </a:lnTo>
                    <a:lnTo>
                      <a:pt x="3846" y="802"/>
                    </a:lnTo>
                    <a:lnTo>
                      <a:pt x="3818" y="768"/>
                    </a:lnTo>
                    <a:lnTo>
                      <a:pt x="3853" y="752"/>
                    </a:lnTo>
                    <a:lnTo>
                      <a:pt x="3807" y="713"/>
                    </a:lnTo>
                    <a:lnTo>
                      <a:pt x="3807" y="694"/>
                    </a:lnTo>
                    <a:lnTo>
                      <a:pt x="3809" y="688"/>
                    </a:lnTo>
                    <a:lnTo>
                      <a:pt x="3809" y="696"/>
                    </a:lnTo>
                    <a:lnTo>
                      <a:pt x="3830" y="704"/>
                    </a:lnTo>
                    <a:lnTo>
                      <a:pt x="3807" y="678"/>
                    </a:lnTo>
                    <a:lnTo>
                      <a:pt x="3791" y="676"/>
                    </a:lnTo>
                    <a:lnTo>
                      <a:pt x="3760" y="638"/>
                    </a:lnTo>
                    <a:lnTo>
                      <a:pt x="3745" y="642"/>
                    </a:lnTo>
                    <a:lnTo>
                      <a:pt x="3718" y="630"/>
                    </a:lnTo>
                    <a:lnTo>
                      <a:pt x="3704" y="591"/>
                    </a:lnTo>
                    <a:lnTo>
                      <a:pt x="3687" y="568"/>
                    </a:lnTo>
                    <a:lnTo>
                      <a:pt x="3706" y="562"/>
                    </a:lnTo>
                    <a:lnTo>
                      <a:pt x="3727" y="570"/>
                    </a:lnTo>
                    <a:lnTo>
                      <a:pt x="3721" y="560"/>
                    </a:lnTo>
                    <a:lnTo>
                      <a:pt x="3735" y="547"/>
                    </a:lnTo>
                    <a:lnTo>
                      <a:pt x="3760" y="568"/>
                    </a:lnTo>
                    <a:lnTo>
                      <a:pt x="3762" y="552"/>
                    </a:lnTo>
                    <a:lnTo>
                      <a:pt x="3811" y="543"/>
                    </a:lnTo>
                    <a:lnTo>
                      <a:pt x="3859" y="562"/>
                    </a:lnTo>
                    <a:lnTo>
                      <a:pt x="3859" y="552"/>
                    </a:lnTo>
                    <a:lnTo>
                      <a:pt x="3873" y="529"/>
                    </a:lnTo>
                    <a:lnTo>
                      <a:pt x="3875" y="525"/>
                    </a:lnTo>
                    <a:lnTo>
                      <a:pt x="3875" y="516"/>
                    </a:lnTo>
                    <a:lnTo>
                      <a:pt x="3877" y="510"/>
                    </a:lnTo>
                    <a:lnTo>
                      <a:pt x="3906" y="492"/>
                    </a:lnTo>
                    <a:lnTo>
                      <a:pt x="3935" y="475"/>
                    </a:lnTo>
                    <a:lnTo>
                      <a:pt x="3919" y="471"/>
                    </a:lnTo>
                    <a:lnTo>
                      <a:pt x="3927" y="469"/>
                    </a:lnTo>
                    <a:lnTo>
                      <a:pt x="3989" y="483"/>
                    </a:lnTo>
                    <a:lnTo>
                      <a:pt x="3991" y="475"/>
                    </a:lnTo>
                    <a:lnTo>
                      <a:pt x="3964" y="459"/>
                    </a:lnTo>
                    <a:lnTo>
                      <a:pt x="3935" y="446"/>
                    </a:lnTo>
                    <a:lnTo>
                      <a:pt x="3919" y="440"/>
                    </a:lnTo>
                    <a:lnTo>
                      <a:pt x="3873" y="411"/>
                    </a:lnTo>
                    <a:lnTo>
                      <a:pt x="3871" y="417"/>
                    </a:lnTo>
                    <a:lnTo>
                      <a:pt x="3838" y="399"/>
                    </a:lnTo>
                    <a:lnTo>
                      <a:pt x="3857" y="403"/>
                    </a:lnTo>
                    <a:lnTo>
                      <a:pt x="3886" y="397"/>
                    </a:lnTo>
                    <a:lnTo>
                      <a:pt x="3838" y="362"/>
                    </a:lnTo>
                    <a:lnTo>
                      <a:pt x="3789" y="329"/>
                    </a:lnTo>
                    <a:lnTo>
                      <a:pt x="3739" y="295"/>
                    </a:lnTo>
                    <a:lnTo>
                      <a:pt x="3690" y="26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52" name="Freeform 570"/>
              <p:cNvSpPr>
                <a:spLocks/>
              </p:cNvSpPr>
              <p:nvPr/>
            </p:nvSpPr>
            <p:spPr bwMode="auto">
              <a:xfrm>
                <a:off x="510" y="1144"/>
                <a:ext cx="136" cy="78"/>
              </a:xfrm>
              <a:custGeom>
                <a:avLst/>
                <a:gdLst>
                  <a:gd name="T0" fmla="*/ 0 w 289"/>
                  <a:gd name="T1" fmla="*/ 1 h 154"/>
                  <a:gd name="T2" fmla="*/ 0 w 289"/>
                  <a:gd name="T3" fmla="*/ 1 h 154"/>
                  <a:gd name="T4" fmla="*/ 0 w 289"/>
                  <a:gd name="T5" fmla="*/ 1 h 154"/>
                  <a:gd name="T6" fmla="*/ 0 w 289"/>
                  <a:gd name="T7" fmla="*/ 1 h 154"/>
                  <a:gd name="T8" fmla="*/ 0 w 289"/>
                  <a:gd name="T9" fmla="*/ 1 h 154"/>
                  <a:gd name="T10" fmla="*/ 0 w 289"/>
                  <a:gd name="T11" fmla="*/ 1 h 154"/>
                  <a:gd name="T12" fmla="*/ 0 w 289"/>
                  <a:gd name="T13" fmla="*/ 1 h 154"/>
                  <a:gd name="T14" fmla="*/ 0 w 289"/>
                  <a:gd name="T15" fmla="*/ 1 h 154"/>
                  <a:gd name="T16" fmla="*/ 0 w 289"/>
                  <a:gd name="T17" fmla="*/ 1 h 154"/>
                  <a:gd name="T18" fmla="*/ 0 w 289"/>
                  <a:gd name="T19" fmla="*/ 1 h 154"/>
                  <a:gd name="T20" fmla="*/ 0 w 289"/>
                  <a:gd name="T21" fmla="*/ 1 h 154"/>
                  <a:gd name="T22" fmla="*/ 0 w 289"/>
                  <a:gd name="T23" fmla="*/ 1 h 154"/>
                  <a:gd name="T24" fmla="*/ 0 w 289"/>
                  <a:gd name="T25" fmla="*/ 1 h 154"/>
                  <a:gd name="T26" fmla="*/ 0 w 289"/>
                  <a:gd name="T27" fmla="*/ 1 h 154"/>
                  <a:gd name="T28" fmla="*/ 0 w 289"/>
                  <a:gd name="T29" fmla="*/ 1 h 154"/>
                  <a:gd name="T30" fmla="*/ 0 w 289"/>
                  <a:gd name="T31" fmla="*/ 0 h 154"/>
                  <a:gd name="T32" fmla="*/ 0 w 289"/>
                  <a:gd name="T33" fmla="*/ 1 h 154"/>
                  <a:gd name="T34" fmla="*/ 0 w 289"/>
                  <a:gd name="T35" fmla="*/ 1 h 154"/>
                  <a:gd name="T36" fmla="*/ 0 w 289"/>
                  <a:gd name="T37" fmla="*/ 1 h 154"/>
                  <a:gd name="T38" fmla="*/ 0 w 289"/>
                  <a:gd name="T39" fmla="*/ 1 h 154"/>
                  <a:gd name="T40" fmla="*/ 0 w 289"/>
                  <a:gd name="T41" fmla="*/ 1 h 154"/>
                  <a:gd name="T42" fmla="*/ 0 w 289"/>
                  <a:gd name="T43" fmla="*/ 1 h 154"/>
                  <a:gd name="T44" fmla="*/ 0 w 289"/>
                  <a:gd name="T45" fmla="*/ 1 h 154"/>
                  <a:gd name="T46" fmla="*/ 0 w 289"/>
                  <a:gd name="T47" fmla="*/ 1 h 154"/>
                  <a:gd name="T48" fmla="*/ 0 w 289"/>
                  <a:gd name="T49" fmla="*/ 1 h 154"/>
                  <a:gd name="T50" fmla="*/ 0 w 289"/>
                  <a:gd name="T51" fmla="*/ 1 h 154"/>
                  <a:gd name="T52" fmla="*/ 0 w 289"/>
                  <a:gd name="T53" fmla="*/ 1 h 154"/>
                  <a:gd name="T54" fmla="*/ 0 w 289"/>
                  <a:gd name="T55" fmla="*/ 1 h 154"/>
                  <a:gd name="T56" fmla="*/ 0 w 289"/>
                  <a:gd name="T57" fmla="*/ 1 h 154"/>
                  <a:gd name="T58" fmla="*/ 0 w 289"/>
                  <a:gd name="T59" fmla="*/ 1 h 154"/>
                  <a:gd name="T60" fmla="*/ 0 w 289"/>
                  <a:gd name="T61" fmla="*/ 1 h 154"/>
                  <a:gd name="T62" fmla="*/ 0 w 289"/>
                  <a:gd name="T63" fmla="*/ 1 h 154"/>
                  <a:gd name="T64" fmla="*/ 0 w 289"/>
                  <a:gd name="T65" fmla="*/ 1 h 154"/>
                  <a:gd name="T66" fmla="*/ 0 w 289"/>
                  <a:gd name="T67" fmla="*/ 1 h 154"/>
                  <a:gd name="T68" fmla="*/ 0 w 289"/>
                  <a:gd name="T69" fmla="*/ 1 h 154"/>
                  <a:gd name="T70" fmla="*/ 0 w 289"/>
                  <a:gd name="T71" fmla="*/ 1 h 154"/>
                  <a:gd name="T72" fmla="*/ 0 w 289"/>
                  <a:gd name="T73" fmla="*/ 1 h 154"/>
                  <a:gd name="T74" fmla="*/ 0 w 289"/>
                  <a:gd name="T75" fmla="*/ 1 h 154"/>
                  <a:gd name="T76" fmla="*/ 0 w 289"/>
                  <a:gd name="T77" fmla="*/ 1 h 154"/>
                  <a:gd name="T78" fmla="*/ 0 w 289"/>
                  <a:gd name="T79" fmla="*/ 1 h 154"/>
                  <a:gd name="T80" fmla="*/ 0 w 289"/>
                  <a:gd name="T81" fmla="*/ 1 h 154"/>
                  <a:gd name="T82" fmla="*/ 0 w 289"/>
                  <a:gd name="T83" fmla="*/ 1 h 154"/>
                  <a:gd name="T84" fmla="*/ 0 w 289"/>
                  <a:gd name="T85" fmla="*/ 1 h 154"/>
                  <a:gd name="T86" fmla="*/ 0 w 289"/>
                  <a:gd name="T87" fmla="*/ 1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9" h="154">
                    <a:moveTo>
                      <a:pt x="289" y="94"/>
                    </a:moveTo>
                    <a:lnTo>
                      <a:pt x="281" y="82"/>
                    </a:lnTo>
                    <a:lnTo>
                      <a:pt x="266" y="64"/>
                    </a:lnTo>
                    <a:lnTo>
                      <a:pt x="250" y="63"/>
                    </a:lnTo>
                    <a:lnTo>
                      <a:pt x="252" y="66"/>
                    </a:lnTo>
                    <a:lnTo>
                      <a:pt x="242" y="63"/>
                    </a:lnTo>
                    <a:lnTo>
                      <a:pt x="217" y="64"/>
                    </a:lnTo>
                    <a:lnTo>
                      <a:pt x="198" y="78"/>
                    </a:lnTo>
                    <a:lnTo>
                      <a:pt x="196" y="86"/>
                    </a:lnTo>
                    <a:lnTo>
                      <a:pt x="184" y="86"/>
                    </a:lnTo>
                    <a:lnTo>
                      <a:pt x="194" y="72"/>
                    </a:lnTo>
                    <a:lnTo>
                      <a:pt x="215" y="51"/>
                    </a:lnTo>
                    <a:lnTo>
                      <a:pt x="215" y="33"/>
                    </a:lnTo>
                    <a:lnTo>
                      <a:pt x="192" y="12"/>
                    </a:lnTo>
                    <a:lnTo>
                      <a:pt x="192" y="20"/>
                    </a:lnTo>
                    <a:lnTo>
                      <a:pt x="177" y="0"/>
                    </a:lnTo>
                    <a:lnTo>
                      <a:pt x="132" y="30"/>
                    </a:lnTo>
                    <a:lnTo>
                      <a:pt x="89" y="61"/>
                    </a:lnTo>
                    <a:lnTo>
                      <a:pt x="45" y="90"/>
                    </a:lnTo>
                    <a:lnTo>
                      <a:pt x="0" y="119"/>
                    </a:lnTo>
                    <a:lnTo>
                      <a:pt x="21" y="101"/>
                    </a:lnTo>
                    <a:lnTo>
                      <a:pt x="41" y="92"/>
                    </a:lnTo>
                    <a:lnTo>
                      <a:pt x="54" y="90"/>
                    </a:lnTo>
                    <a:lnTo>
                      <a:pt x="68" y="84"/>
                    </a:lnTo>
                    <a:lnTo>
                      <a:pt x="66" y="90"/>
                    </a:lnTo>
                    <a:lnTo>
                      <a:pt x="76" y="88"/>
                    </a:lnTo>
                    <a:lnTo>
                      <a:pt x="49" y="99"/>
                    </a:lnTo>
                    <a:lnTo>
                      <a:pt x="47" y="113"/>
                    </a:lnTo>
                    <a:lnTo>
                      <a:pt x="99" y="113"/>
                    </a:lnTo>
                    <a:lnTo>
                      <a:pt x="84" y="136"/>
                    </a:lnTo>
                    <a:lnTo>
                      <a:pt x="107" y="144"/>
                    </a:lnTo>
                    <a:lnTo>
                      <a:pt x="124" y="146"/>
                    </a:lnTo>
                    <a:lnTo>
                      <a:pt x="116" y="154"/>
                    </a:lnTo>
                    <a:lnTo>
                      <a:pt x="136" y="148"/>
                    </a:lnTo>
                    <a:lnTo>
                      <a:pt x="147" y="144"/>
                    </a:lnTo>
                    <a:lnTo>
                      <a:pt x="146" y="138"/>
                    </a:lnTo>
                    <a:lnTo>
                      <a:pt x="182" y="121"/>
                    </a:lnTo>
                    <a:lnTo>
                      <a:pt x="194" y="115"/>
                    </a:lnTo>
                    <a:lnTo>
                      <a:pt x="198" y="105"/>
                    </a:lnTo>
                    <a:lnTo>
                      <a:pt x="202" y="113"/>
                    </a:lnTo>
                    <a:lnTo>
                      <a:pt x="221" y="111"/>
                    </a:lnTo>
                    <a:lnTo>
                      <a:pt x="231" y="105"/>
                    </a:lnTo>
                    <a:lnTo>
                      <a:pt x="252" y="105"/>
                    </a:lnTo>
                    <a:lnTo>
                      <a:pt x="289" y="9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53" name="Freeform 571"/>
              <p:cNvSpPr>
                <a:spLocks/>
              </p:cNvSpPr>
              <p:nvPr/>
            </p:nvSpPr>
            <p:spPr bwMode="auto">
              <a:xfrm>
                <a:off x="4564" y="1398"/>
                <a:ext cx="132" cy="159"/>
              </a:xfrm>
              <a:custGeom>
                <a:avLst/>
                <a:gdLst>
                  <a:gd name="T0" fmla="*/ 0 w 278"/>
                  <a:gd name="T1" fmla="*/ 1 h 310"/>
                  <a:gd name="T2" fmla="*/ 0 w 278"/>
                  <a:gd name="T3" fmla="*/ 1 h 310"/>
                  <a:gd name="T4" fmla="*/ 0 w 278"/>
                  <a:gd name="T5" fmla="*/ 1 h 310"/>
                  <a:gd name="T6" fmla="*/ 0 w 278"/>
                  <a:gd name="T7" fmla="*/ 1 h 310"/>
                  <a:gd name="T8" fmla="*/ 0 w 278"/>
                  <a:gd name="T9" fmla="*/ 1 h 310"/>
                  <a:gd name="T10" fmla="*/ 0 w 278"/>
                  <a:gd name="T11" fmla="*/ 1 h 310"/>
                  <a:gd name="T12" fmla="*/ 0 w 278"/>
                  <a:gd name="T13" fmla="*/ 1 h 310"/>
                  <a:gd name="T14" fmla="*/ 0 w 278"/>
                  <a:gd name="T15" fmla="*/ 0 h 310"/>
                  <a:gd name="T16" fmla="*/ 0 w 278"/>
                  <a:gd name="T17" fmla="*/ 1 h 310"/>
                  <a:gd name="T18" fmla="*/ 0 w 278"/>
                  <a:gd name="T19" fmla="*/ 1 h 310"/>
                  <a:gd name="T20" fmla="*/ 0 w 278"/>
                  <a:gd name="T21" fmla="*/ 1 h 310"/>
                  <a:gd name="T22" fmla="*/ 0 w 278"/>
                  <a:gd name="T23" fmla="*/ 1 h 310"/>
                  <a:gd name="T24" fmla="*/ 0 w 278"/>
                  <a:gd name="T25" fmla="*/ 1 h 310"/>
                  <a:gd name="T26" fmla="*/ 0 w 278"/>
                  <a:gd name="T27" fmla="*/ 1 h 310"/>
                  <a:gd name="T28" fmla="*/ 0 w 278"/>
                  <a:gd name="T29" fmla="*/ 1 h 310"/>
                  <a:gd name="T30" fmla="*/ 0 w 278"/>
                  <a:gd name="T31" fmla="*/ 1 h 310"/>
                  <a:gd name="T32" fmla="*/ 0 w 278"/>
                  <a:gd name="T33" fmla="*/ 1 h 310"/>
                  <a:gd name="T34" fmla="*/ 0 w 278"/>
                  <a:gd name="T35" fmla="*/ 1 h 310"/>
                  <a:gd name="T36" fmla="*/ 0 w 278"/>
                  <a:gd name="T37" fmla="*/ 1 h 310"/>
                  <a:gd name="T38" fmla="*/ 0 w 278"/>
                  <a:gd name="T39" fmla="*/ 1 h 310"/>
                  <a:gd name="T40" fmla="*/ 0 w 278"/>
                  <a:gd name="T41" fmla="*/ 1 h 310"/>
                  <a:gd name="T42" fmla="*/ 0 w 278"/>
                  <a:gd name="T43" fmla="*/ 1 h 310"/>
                  <a:gd name="T44" fmla="*/ 0 w 278"/>
                  <a:gd name="T45" fmla="*/ 1 h 310"/>
                  <a:gd name="T46" fmla="*/ 0 w 278"/>
                  <a:gd name="T47" fmla="*/ 1 h 310"/>
                  <a:gd name="T48" fmla="*/ 0 w 278"/>
                  <a:gd name="T49" fmla="*/ 1 h 310"/>
                  <a:gd name="T50" fmla="*/ 0 w 278"/>
                  <a:gd name="T51" fmla="*/ 1 h 310"/>
                  <a:gd name="T52" fmla="*/ 0 w 278"/>
                  <a:gd name="T53" fmla="*/ 1 h 310"/>
                  <a:gd name="T54" fmla="*/ 0 w 278"/>
                  <a:gd name="T55" fmla="*/ 1 h 310"/>
                  <a:gd name="T56" fmla="*/ 0 w 278"/>
                  <a:gd name="T57" fmla="*/ 1 h 310"/>
                  <a:gd name="T58" fmla="*/ 0 w 278"/>
                  <a:gd name="T59" fmla="*/ 1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78" h="310">
                    <a:moveTo>
                      <a:pt x="245" y="213"/>
                    </a:moveTo>
                    <a:lnTo>
                      <a:pt x="210" y="180"/>
                    </a:lnTo>
                    <a:lnTo>
                      <a:pt x="171" y="147"/>
                    </a:lnTo>
                    <a:lnTo>
                      <a:pt x="132" y="116"/>
                    </a:lnTo>
                    <a:lnTo>
                      <a:pt x="94" y="85"/>
                    </a:lnTo>
                    <a:lnTo>
                      <a:pt x="86" y="72"/>
                    </a:lnTo>
                    <a:lnTo>
                      <a:pt x="47" y="37"/>
                    </a:lnTo>
                    <a:lnTo>
                      <a:pt x="8" y="0"/>
                    </a:lnTo>
                    <a:lnTo>
                      <a:pt x="0" y="6"/>
                    </a:lnTo>
                    <a:lnTo>
                      <a:pt x="30" y="27"/>
                    </a:lnTo>
                    <a:lnTo>
                      <a:pt x="28" y="39"/>
                    </a:lnTo>
                    <a:lnTo>
                      <a:pt x="14" y="39"/>
                    </a:lnTo>
                    <a:lnTo>
                      <a:pt x="45" y="72"/>
                    </a:lnTo>
                    <a:lnTo>
                      <a:pt x="76" y="105"/>
                    </a:lnTo>
                    <a:lnTo>
                      <a:pt x="105" y="134"/>
                    </a:lnTo>
                    <a:lnTo>
                      <a:pt x="132" y="170"/>
                    </a:lnTo>
                    <a:lnTo>
                      <a:pt x="156" y="207"/>
                    </a:lnTo>
                    <a:lnTo>
                      <a:pt x="183" y="238"/>
                    </a:lnTo>
                    <a:lnTo>
                      <a:pt x="208" y="269"/>
                    </a:lnTo>
                    <a:lnTo>
                      <a:pt x="231" y="308"/>
                    </a:lnTo>
                    <a:lnTo>
                      <a:pt x="241" y="308"/>
                    </a:lnTo>
                    <a:lnTo>
                      <a:pt x="235" y="283"/>
                    </a:lnTo>
                    <a:lnTo>
                      <a:pt x="264" y="296"/>
                    </a:lnTo>
                    <a:lnTo>
                      <a:pt x="278" y="310"/>
                    </a:lnTo>
                    <a:lnTo>
                      <a:pt x="254" y="281"/>
                    </a:lnTo>
                    <a:lnTo>
                      <a:pt x="196" y="236"/>
                    </a:lnTo>
                    <a:lnTo>
                      <a:pt x="185" y="188"/>
                    </a:lnTo>
                    <a:lnTo>
                      <a:pt x="194" y="188"/>
                    </a:lnTo>
                    <a:lnTo>
                      <a:pt x="231" y="201"/>
                    </a:lnTo>
                    <a:lnTo>
                      <a:pt x="245" y="2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54" name="Freeform 572"/>
              <p:cNvSpPr>
                <a:spLocks/>
              </p:cNvSpPr>
              <p:nvPr/>
            </p:nvSpPr>
            <p:spPr bwMode="auto">
              <a:xfrm>
                <a:off x="3251" y="1020"/>
                <a:ext cx="135" cy="55"/>
              </a:xfrm>
              <a:custGeom>
                <a:avLst/>
                <a:gdLst>
                  <a:gd name="T0" fmla="*/ 0 w 287"/>
                  <a:gd name="T1" fmla="*/ 1 h 107"/>
                  <a:gd name="T2" fmla="*/ 0 w 287"/>
                  <a:gd name="T3" fmla="*/ 1 h 107"/>
                  <a:gd name="T4" fmla="*/ 0 w 287"/>
                  <a:gd name="T5" fmla="*/ 1 h 107"/>
                  <a:gd name="T6" fmla="*/ 0 w 287"/>
                  <a:gd name="T7" fmla="*/ 1 h 107"/>
                  <a:gd name="T8" fmla="*/ 0 w 287"/>
                  <a:gd name="T9" fmla="*/ 1 h 107"/>
                  <a:gd name="T10" fmla="*/ 0 w 287"/>
                  <a:gd name="T11" fmla="*/ 1 h 107"/>
                  <a:gd name="T12" fmla="*/ 0 w 287"/>
                  <a:gd name="T13" fmla="*/ 1 h 107"/>
                  <a:gd name="T14" fmla="*/ 0 w 287"/>
                  <a:gd name="T15" fmla="*/ 1 h 107"/>
                  <a:gd name="T16" fmla="*/ 0 w 287"/>
                  <a:gd name="T17" fmla="*/ 1 h 107"/>
                  <a:gd name="T18" fmla="*/ 0 w 287"/>
                  <a:gd name="T19" fmla="*/ 1 h 107"/>
                  <a:gd name="T20" fmla="*/ 0 w 287"/>
                  <a:gd name="T21" fmla="*/ 1 h 107"/>
                  <a:gd name="T22" fmla="*/ 0 w 287"/>
                  <a:gd name="T23" fmla="*/ 1 h 107"/>
                  <a:gd name="T24" fmla="*/ 0 w 287"/>
                  <a:gd name="T25" fmla="*/ 1 h 107"/>
                  <a:gd name="T26" fmla="*/ 0 w 287"/>
                  <a:gd name="T27" fmla="*/ 1 h 107"/>
                  <a:gd name="T28" fmla="*/ 0 w 287"/>
                  <a:gd name="T29" fmla="*/ 1 h 107"/>
                  <a:gd name="T30" fmla="*/ 0 w 287"/>
                  <a:gd name="T31" fmla="*/ 1 h 107"/>
                  <a:gd name="T32" fmla="*/ 0 w 287"/>
                  <a:gd name="T33" fmla="*/ 1 h 107"/>
                  <a:gd name="T34" fmla="*/ 0 w 287"/>
                  <a:gd name="T35" fmla="*/ 1 h 107"/>
                  <a:gd name="T36" fmla="*/ 0 w 287"/>
                  <a:gd name="T37" fmla="*/ 1 h 107"/>
                  <a:gd name="T38" fmla="*/ 0 w 287"/>
                  <a:gd name="T39" fmla="*/ 1 h 107"/>
                  <a:gd name="T40" fmla="*/ 0 w 287"/>
                  <a:gd name="T41" fmla="*/ 1 h 107"/>
                  <a:gd name="T42" fmla="*/ 0 w 287"/>
                  <a:gd name="T43" fmla="*/ 1 h 107"/>
                  <a:gd name="T44" fmla="*/ 0 w 287"/>
                  <a:gd name="T45" fmla="*/ 1 h 107"/>
                  <a:gd name="T46" fmla="*/ 0 w 287"/>
                  <a:gd name="T47" fmla="*/ 1 h 107"/>
                  <a:gd name="T48" fmla="*/ 0 w 287"/>
                  <a:gd name="T49" fmla="*/ 1 h 107"/>
                  <a:gd name="T50" fmla="*/ 0 w 287"/>
                  <a:gd name="T51" fmla="*/ 1 h 107"/>
                  <a:gd name="T52" fmla="*/ 0 w 287"/>
                  <a:gd name="T53" fmla="*/ 1 h 107"/>
                  <a:gd name="T54" fmla="*/ 0 w 287"/>
                  <a:gd name="T55" fmla="*/ 1 h 107"/>
                  <a:gd name="T56" fmla="*/ 0 w 287"/>
                  <a:gd name="T57" fmla="*/ 1 h 107"/>
                  <a:gd name="T58" fmla="*/ 0 w 287"/>
                  <a:gd name="T59" fmla="*/ 1 h 107"/>
                  <a:gd name="T60" fmla="*/ 0 w 287"/>
                  <a:gd name="T61" fmla="*/ 1 h 107"/>
                  <a:gd name="T62" fmla="*/ 0 w 287"/>
                  <a:gd name="T63" fmla="*/ 1 h 107"/>
                  <a:gd name="T64" fmla="*/ 0 w 287"/>
                  <a:gd name="T65" fmla="*/ 1 h 107"/>
                  <a:gd name="T66" fmla="*/ 0 w 287"/>
                  <a:gd name="T67" fmla="*/ 0 h 107"/>
                  <a:gd name="T68" fmla="*/ 0 w 287"/>
                  <a:gd name="T69" fmla="*/ 1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7" h="107">
                    <a:moveTo>
                      <a:pt x="287" y="8"/>
                    </a:moveTo>
                    <a:lnTo>
                      <a:pt x="263" y="22"/>
                    </a:lnTo>
                    <a:lnTo>
                      <a:pt x="201" y="37"/>
                    </a:lnTo>
                    <a:lnTo>
                      <a:pt x="137" y="53"/>
                    </a:lnTo>
                    <a:lnTo>
                      <a:pt x="122" y="54"/>
                    </a:lnTo>
                    <a:lnTo>
                      <a:pt x="130" y="60"/>
                    </a:lnTo>
                    <a:lnTo>
                      <a:pt x="126" y="64"/>
                    </a:lnTo>
                    <a:lnTo>
                      <a:pt x="112" y="68"/>
                    </a:lnTo>
                    <a:lnTo>
                      <a:pt x="114" y="72"/>
                    </a:lnTo>
                    <a:lnTo>
                      <a:pt x="89" y="70"/>
                    </a:lnTo>
                    <a:lnTo>
                      <a:pt x="97" y="80"/>
                    </a:lnTo>
                    <a:lnTo>
                      <a:pt x="87" y="84"/>
                    </a:lnTo>
                    <a:lnTo>
                      <a:pt x="93" y="95"/>
                    </a:lnTo>
                    <a:lnTo>
                      <a:pt x="64" y="89"/>
                    </a:lnTo>
                    <a:lnTo>
                      <a:pt x="93" y="97"/>
                    </a:lnTo>
                    <a:lnTo>
                      <a:pt x="77" y="99"/>
                    </a:lnTo>
                    <a:lnTo>
                      <a:pt x="81" y="107"/>
                    </a:lnTo>
                    <a:lnTo>
                      <a:pt x="15" y="101"/>
                    </a:lnTo>
                    <a:lnTo>
                      <a:pt x="27" y="95"/>
                    </a:lnTo>
                    <a:lnTo>
                      <a:pt x="0" y="93"/>
                    </a:lnTo>
                    <a:lnTo>
                      <a:pt x="27" y="80"/>
                    </a:lnTo>
                    <a:lnTo>
                      <a:pt x="37" y="80"/>
                    </a:lnTo>
                    <a:lnTo>
                      <a:pt x="25" y="74"/>
                    </a:lnTo>
                    <a:lnTo>
                      <a:pt x="33" y="68"/>
                    </a:lnTo>
                    <a:lnTo>
                      <a:pt x="46" y="62"/>
                    </a:lnTo>
                    <a:lnTo>
                      <a:pt x="37" y="60"/>
                    </a:lnTo>
                    <a:lnTo>
                      <a:pt x="41" y="54"/>
                    </a:lnTo>
                    <a:lnTo>
                      <a:pt x="25" y="53"/>
                    </a:lnTo>
                    <a:lnTo>
                      <a:pt x="42" y="47"/>
                    </a:lnTo>
                    <a:lnTo>
                      <a:pt x="60" y="43"/>
                    </a:lnTo>
                    <a:lnTo>
                      <a:pt x="112" y="27"/>
                    </a:lnTo>
                    <a:lnTo>
                      <a:pt x="120" y="22"/>
                    </a:lnTo>
                    <a:lnTo>
                      <a:pt x="219" y="10"/>
                    </a:lnTo>
                    <a:lnTo>
                      <a:pt x="260" y="0"/>
                    </a:lnTo>
                    <a:lnTo>
                      <a:pt x="287"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55" name="Freeform 573"/>
              <p:cNvSpPr>
                <a:spLocks/>
              </p:cNvSpPr>
              <p:nvPr/>
            </p:nvSpPr>
            <p:spPr bwMode="auto">
              <a:xfrm>
                <a:off x="3239" y="1075"/>
                <a:ext cx="81" cy="43"/>
              </a:xfrm>
              <a:custGeom>
                <a:avLst/>
                <a:gdLst>
                  <a:gd name="T0" fmla="*/ 0 w 168"/>
                  <a:gd name="T1" fmla="*/ 1 h 83"/>
                  <a:gd name="T2" fmla="*/ 0 w 168"/>
                  <a:gd name="T3" fmla="*/ 1 h 83"/>
                  <a:gd name="T4" fmla="*/ 0 w 168"/>
                  <a:gd name="T5" fmla="*/ 1 h 83"/>
                  <a:gd name="T6" fmla="*/ 0 w 168"/>
                  <a:gd name="T7" fmla="*/ 1 h 83"/>
                  <a:gd name="T8" fmla="*/ 0 w 168"/>
                  <a:gd name="T9" fmla="*/ 1 h 83"/>
                  <a:gd name="T10" fmla="*/ 0 w 168"/>
                  <a:gd name="T11" fmla="*/ 1 h 83"/>
                  <a:gd name="T12" fmla="*/ 0 w 168"/>
                  <a:gd name="T13" fmla="*/ 0 h 83"/>
                  <a:gd name="T14" fmla="*/ 0 w 168"/>
                  <a:gd name="T15" fmla="*/ 1 h 83"/>
                  <a:gd name="T16" fmla="*/ 0 w 168"/>
                  <a:gd name="T17" fmla="*/ 1 h 83"/>
                  <a:gd name="T18" fmla="*/ 0 w 168"/>
                  <a:gd name="T19" fmla="*/ 1 h 83"/>
                  <a:gd name="T20" fmla="*/ 0 w 168"/>
                  <a:gd name="T21" fmla="*/ 1 h 83"/>
                  <a:gd name="T22" fmla="*/ 0 w 168"/>
                  <a:gd name="T23" fmla="*/ 1 h 83"/>
                  <a:gd name="T24" fmla="*/ 0 w 168"/>
                  <a:gd name="T25" fmla="*/ 1 h 83"/>
                  <a:gd name="T26" fmla="*/ 0 w 168"/>
                  <a:gd name="T27" fmla="*/ 1 h 83"/>
                  <a:gd name="T28" fmla="*/ 0 w 168"/>
                  <a:gd name="T29" fmla="*/ 1 h 83"/>
                  <a:gd name="T30" fmla="*/ 0 w 168"/>
                  <a:gd name="T31" fmla="*/ 1 h 83"/>
                  <a:gd name="T32" fmla="*/ 0 w 168"/>
                  <a:gd name="T33" fmla="*/ 1 h 83"/>
                  <a:gd name="T34" fmla="*/ 0 w 168"/>
                  <a:gd name="T35" fmla="*/ 1 h 83"/>
                  <a:gd name="T36" fmla="*/ 0 w 168"/>
                  <a:gd name="T37" fmla="*/ 1 h 83"/>
                  <a:gd name="T38" fmla="*/ 0 w 168"/>
                  <a:gd name="T39" fmla="*/ 1 h 83"/>
                  <a:gd name="T40" fmla="*/ 0 w 168"/>
                  <a:gd name="T41" fmla="*/ 1 h 83"/>
                  <a:gd name="T42" fmla="*/ 0 w 168"/>
                  <a:gd name="T43" fmla="*/ 1 h 83"/>
                  <a:gd name="T44" fmla="*/ 0 w 168"/>
                  <a:gd name="T45" fmla="*/ 1 h 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8" h="83">
                    <a:moveTo>
                      <a:pt x="168" y="79"/>
                    </a:moveTo>
                    <a:lnTo>
                      <a:pt x="106" y="52"/>
                    </a:lnTo>
                    <a:lnTo>
                      <a:pt x="87" y="21"/>
                    </a:lnTo>
                    <a:lnTo>
                      <a:pt x="87" y="17"/>
                    </a:lnTo>
                    <a:lnTo>
                      <a:pt x="91" y="11"/>
                    </a:lnTo>
                    <a:lnTo>
                      <a:pt x="96" y="2"/>
                    </a:lnTo>
                    <a:lnTo>
                      <a:pt x="32" y="0"/>
                    </a:lnTo>
                    <a:lnTo>
                      <a:pt x="23" y="11"/>
                    </a:lnTo>
                    <a:lnTo>
                      <a:pt x="15" y="19"/>
                    </a:lnTo>
                    <a:lnTo>
                      <a:pt x="25" y="25"/>
                    </a:lnTo>
                    <a:lnTo>
                      <a:pt x="13" y="39"/>
                    </a:lnTo>
                    <a:lnTo>
                      <a:pt x="0" y="42"/>
                    </a:lnTo>
                    <a:lnTo>
                      <a:pt x="17" y="58"/>
                    </a:lnTo>
                    <a:lnTo>
                      <a:pt x="36" y="56"/>
                    </a:lnTo>
                    <a:lnTo>
                      <a:pt x="50" y="58"/>
                    </a:lnTo>
                    <a:lnTo>
                      <a:pt x="64" y="60"/>
                    </a:lnTo>
                    <a:lnTo>
                      <a:pt x="73" y="70"/>
                    </a:lnTo>
                    <a:lnTo>
                      <a:pt x="71" y="74"/>
                    </a:lnTo>
                    <a:lnTo>
                      <a:pt x="93" y="79"/>
                    </a:lnTo>
                    <a:lnTo>
                      <a:pt x="114" y="81"/>
                    </a:lnTo>
                    <a:lnTo>
                      <a:pt x="137" y="81"/>
                    </a:lnTo>
                    <a:lnTo>
                      <a:pt x="157" y="83"/>
                    </a:lnTo>
                    <a:lnTo>
                      <a:pt x="168" y="7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56" name="Freeform 574"/>
              <p:cNvSpPr>
                <a:spLocks/>
              </p:cNvSpPr>
              <p:nvPr/>
            </p:nvSpPr>
            <p:spPr bwMode="auto">
              <a:xfrm>
                <a:off x="4115" y="1030"/>
                <a:ext cx="93" cy="24"/>
              </a:xfrm>
              <a:custGeom>
                <a:avLst/>
                <a:gdLst>
                  <a:gd name="T0" fmla="*/ 0 w 197"/>
                  <a:gd name="T1" fmla="*/ 1 h 44"/>
                  <a:gd name="T2" fmla="*/ 0 w 197"/>
                  <a:gd name="T3" fmla="*/ 0 h 44"/>
                  <a:gd name="T4" fmla="*/ 0 w 197"/>
                  <a:gd name="T5" fmla="*/ 1 h 44"/>
                  <a:gd name="T6" fmla="*/ 0 w 197"/>
                  <a:gd name="T7" fmla="*/ 1 h 44"/>
                  <a:gd name="T8" fmla="*/ 0 w 197"/>
                  <a:gd name="T9" fmla="*/ 1 h 44"/>
                  <a:gd name="T10" fmla="*/ 0 w 197"/>
                  <a:gd name="T11" fmla="*/ 1 h 44"/>
                  <a:gd name="T12" fmla="*/ 0 w 197"/>
                  <a:gd name="T13" fmla="*/ 1 h 44"/>
                  <a:gd name="T14" fmla="*/ 0 w 197"/>
                  <a:gd name="T15" fmla="*/ 1 h 44"/>
                  <a:gd name="T16" fmla="*/ 0 w 197"/>
                  <a:gd name="T17" fmla="*/ 1 h 44"/>
                  <a:gd name="T18" fmla="*/ 0 w 197"/>
                  <a:gd name="T19" fmla="*/ 1 h 44"/>
                  <a:gd name="T20" fmla="*/ 0 w 197"/>
                  <a:gd name="T21" fmla="*/ 1 h 44"/>
                  <a:gd name="T22" fmla="*/ 0 w 197"/>
                  <a:gd name="T23" fmla="*/ 1 h 44"/>
                  <a:gd name="T24" fmla="*/ 0 w 197"/>
                  <a:gd name="T25" fmla="*/ 1 h 44"/>
                  <a:gd name="T26" fmla="*/ 0 w 197"/>
                  <a:gd name="T27" fmla="*/ 1 h 44"/>
                  <a:gd name="T28" fmla="*/ 0 w 197"/>
                  <a:gd name="T29" fmla="*/ 1 h 44"/>
                  <a:gd name="T30" fmla="*/ 0 w 197"/>
                  <a:gd name="T31" fmla="*/ 1 h 44"/>
                  <a:gd name="T32" fmla="*/ 0 w 197"/>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7" h="44">
                    <a:moveTo>
                      <a:pt x="197" y="19"/>
                    </a:moveTo>
                    <a:lnTo>
                      <a:pt x="73" y="0"/>
                    </a:lnTo>
                    <a:lnTo>
                      <a:pt x="89" y="5"/>
                    </a:lnTo>
                    <a:lnTo>
                      <a:pt x="71" y="3"/>
                    </a:lnTo>
                    <a:lnTo>
                      <a:pt x="85" y="13"/>
                    </a:lnTo>
                    <a:lnTo>
                      <a:pt x="25" y="1"/>
                    </a:lnTo>
                    <a:lnTo>
                      <a:pt x="2" y="9"/>
                    </a:lnTo>
                    <a:lnTo>
                      <a:pt x="0" y="11"/>
                    </a:lnTo>
                    <a:lnTo>
                      <a:pt x="11" y="19"/>
                    </a:lnTo>
                    <a:lnTo>
                      <a:pt x="19" y="27"/>
                    </a:lnTo>
                    <a:lnTo>
                      <a:pt x="95" y="44"/>
                    </a:lnTo>
                    <a:lnTo>
                      <a:pt x="99" y="36"/>
                    </a:lnTo>
                    <a:lnTo>
                      <a:pt x="159" y="36"/>
                    </a:lnTo>
                    <a:lnTo>
                      <a:pt x="188" y="34"/>
                    </a:lnTo>
                    <a:lnTo>
                      <a:pt x="174" y="31"/>
                    </a:lnTo>
                    <a:lnTo>
                      <a:pt x="195" y="27"/>
                    </a:lnTo>
                    <a:lnTo>
                      <a:pt x="197" y="1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57" name="Freeform 575"/>
              <p:cNvSpPr>
                <a:spLocks/>
              </p:cNvSpPr>
              <p:nvPr/>
            </p:nvSpPr>
            <p:spPr bwMode="auto">
              <a:xfrm>
                <a:off x="3597" y="973"/>
                <a:ext cx="72" cy="19"/>
              </a:xfrm>
              <a:custGeom>
                <a:avLst/>
                <a:gdLst>
                  <a:gd name="T0" fmla="*/ 0 w 151"/>
                  <a:gd name="T1" fmla="*/ 1 h 37"/>
                  <a:gd name="T2" fmla="*/ 0 w 151"/>
                  <a:gd name="T3" fmla="*/ 1 h 37"/>
                  <a:gd name="T4" fmla="*/ 0 w 151"/>
                  <a:gd name="T5" fmla="*/ 1 h 37"/>
                  <a:gd name="T6" fmla="*/ 0 w 151"/>
                  <a:gd name="T7" fmla="*/ 0 h 37"/>
                  <a:gd name="T8" fmla="*/ 0 w 151"/>
                  <a:gd name="T9" fmla="*/ 1 h 37"/>
                  <a:gd name="T10" fmla="*/ 0 w 151"/>
                  <a:gd name="T11" fmla="*/ 1 h 37"/>
                  <a:gd name="T12" fmla="*/ 0 w 151"/>
                  <a:gd name="T13" fmla="*/ 1 h 37"/>
                  <a:gd name="T14" fmla="*/ 0 w 151"/>
                  <a:gd name="T15" fmla="*/ 1 h 37"/>
                  <a:gd name="T16" fmla="*/ 0 w 151"/>
                  <a:gd name="T17" fmla="*/ 1 h 37"/>
                  <a:gd name="T18" fmla="*/ 0 w 151"/>
                  <a:gd name="T19" fmla="*/ 1 h 37"/>
                  <a:gd name="T20" fmla="*/ 0 w 151"/>
                  <a:gd name="T21" fmla="*/ 1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1" h="37">
                    <a:moveTo>
                      <a:pt x="131" y="10"/>
                    </a:moveTo>
                    <a:lnTo>
                      <a:pt x="93" y="4"/>
                    </a:lnTo>
                    <a:lnTo>
                      <a:pt x="75" y="10"/>
                    </a:lnTo>
                    <a:lnTo>
                      <a:pt x="64" y="0"/>
                    </a:lnTo>
                    <a:lnTo>
                      <a:pt x="5" y="8"/>
                    </a:lnTo>
                    <a:lnTo>
                      <a:pt x="0" y="17"/>
                    </a:lnTo>
                    <a:lnTo>
                      <a:pt x="19" y="19"/>
                    </a:lnTo>
                    <a:lnTo>
                      <a:pt x="50" y="31"/>
                    </a:lnTo>
                    <a:lnTo>
                      <a:pt x="151" y="37"/>
                    </a:lnTo>
                    <a:lnTo>
                      <a:pt x="141" y="27"/>
                    </a:lnTo>
                    <a:lnTo>
                      <a:pt x="131" y="1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58" name="Freeform 576"/>
              <p:cNvSpPr>
                <a:spLocks/>
              </p:cNvSpPr>
              <p:nvPr/>
            </p:nvSpPr>
            <p:spPr bwMode="auto">
              <a:xfrm>
                <a:off x="3680" y="984"/>
                <a:ext cx="53" cy="21"/>
              </a:xfrm>
              <a:custGeom>
                <a:avLst/>
                <a:gdLst>
                  <a:gd name="T0" fmla="*/ 0 w 114"/>
                  <a:gd name="T1" fmla="*/ 1 h 41"/>
                  <a:gd name="T2" fmla="*/ 0 w 114"/>
                  <a:gd name="T3" fmla="*/ 1 h 41"/>
                  <a:gd name="T4" fmla="*/ 0 w 114"/>
                  <a:gd name="T5" fmla="*/ 1 h 41"/>
                  <a:gd name="T6" fmla="*/ 0 w 114"/>
                  <a:gd name="T7" fmla="*/ 1 h 41"/>
                  <a:gd name="T8" fmla="*/ 0 w 114"/>
                  <a:gd name="T9" fmla="*/ 0 h 41"/>
                  <a:gd name="T10" fmla="*/ 0 w 114"/>
                  <a:gd name="T11" fmla="*/ 1 h 41"/>
                  <a:gd name="T12" fmla="*/ 0 w 114"/>
                  <a:gd name="T13" fmla="*/ 1 h 41"/>
                  <a:gd name="T14" fmla="*/ 0 w 114"/>
                  <a:gd name="T15" fmla="*/ 1 h 41"/>
                  <a:gd name="T16" fmla="*/ 0 w 114"/>
                  <a:gd name="T17" fmla="*/ 1 h 41"/>
                  <a:gd name="T18" fmla="*/ 0 w 114"/>
                  <a:gd name="T19" fmla="*/ 1 h 41"/>
                  <a:gd name="T20" fmla="*/ 0 w 114"/>
                  <a:gd name="T21" fmla="*/ 1 h 41"/>
                  <a:gd name="T22" fmla="*/ 0 w 114"/>
                  <a:gd name="T23" fmla="*/ 1 h 41"/>
                  <a:gd name="T24" fmla="*/ 0 w 114"/>
                  <a:gd name="T25" fmla="*/ 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41">
                    <a:moveTo>
                      <a:pt x="110" y="24"/>
                    </a:moveTo>
                    <a:lnTo>
                      <a:pt x="52" y="8"/>
                    </a:lnTo>
                    <a:lnTo>
                      <a:pt x="39" y="18"/>
                    </a:lnTo>
                    <a:lnTo>
                      <a:pt x="29" y="2"/>
                    </a:lnTo>
                    <a:lnTo>
                      <a:pt x="14" y="0"/>
                    </a:lnTo>
                    <a:lnTo>
                      <a:pt x="21" y="6"/>
                    </a:lnTo>
                    <a:lnTo>
                      <a:pt x="0" y="8"/>
                    </a:lnTo>
                    <a:lnTo>
                      <a:pt x="4" y="12"/>
                    </a:lnTo>
                    <a:lnTo>
                      <a:pt x="16" y="20"/>
                    </a:lnTo>
                    <a:lnTo>
                      <a:pt x="2" y="26"/>
                    </a:lnTo>
                    <a:lnTo>
                      <a:pt x="10" y="41"/>
                    </a:lnTo>
                    <a:lnTo>
                      <a:pt x="114" y="28"/>
                    </a:lnTo>
                    <a:lnTo>
                      <a:pt x="110" y="2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59" name="Freeform 577"/>
              <p:cNvSpPr>
                <a:spLocks/>
              </p:cNvSpPr>
              <p:nvPr/>
            </p:nvSpPr>
            <p:spPr bwMode="auto">
              <a:xfrm>
                <a:off x="3567" y="962"/>
                <a:ext cx="56" cy="11"/>
              </a:xfrm>
              <a:custGeom>
                <a:avLst/>
                <a:gdLst>
                  <a:gd name="T0" fmla="*/ 0 w 120"/>
                  <a:gd name="T1" fmla="*/ 0 h 23"/>
                  <a:gd name="T2" fmla="*/ 0 w 120"/>
                  <a:gd name="T3" fmla="*/ 0 h 23"/>
                  <a:gd name="T4" fmla="*/ 0 w 120"/>
                  <a:gd name="T5" fmla="*/ 0 h 23"/>
                  <a:gd name="T6" fmla="*/ 0 w 120"/>
                  <a:gd name="T7" fmla="*/ 0 h 23"/>
                  <a:gd name="T8" fmla="*/ 0 w 120"/>
                  <a:gd name="T9" fmla="*/ 0 h 23"/>
                  <a:gd name="T10" fmla="*/ 0 w 120"/>
                  <a:gd name="T11" fmla="*/ 0 h 23"/>
                  <a:gd name="T12" fmla="*/ 0 w 120"/>
                  <a:gd name="T13" fmla="*/ 0 h 23"/>
                  <a:gd name="T14" fmla="*/ 0 w 120"/>
                  <a:gd name="T15" fmla="*/ 0 h 23"/>
                  <a:gd name="T16" fmla="*/ 0 w 120"/>
                  <a:gd name="T17" fmla="*/ 0 h 23"/>
                  <a:gd name="T18" fmla="*/ 0 w 120"/>
                  <a:gd name="T19" fmla="*/ 0 h 23"/>
                  <a:gd name="T20" fmla="*/ 0 w 12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23">
                    <a:moveTo>
                      <a:pt x="120" y="11"/>
                    </a:moveTo>
                    <a:lnTo>
                      <a:pt x="65" y="0"/>
                    </a:lnTo>
                    <a:lnTo>
                      <a:pt x="5" y="7"/>
                    </a:lnTo>
                    <a:lnTo>
                      <a:pt x="21" y="9"/>
                    </a:lnTo>
                    <a:lnTo>
                      <a:pt x="17" y="15"/>
                    </a:lnTo>
                    <a:lnTo>
                      <a:pt x="0" y="17"/>
                    </a:lnTo>
                    <a:lnTo>
                      <a:pt x="34" y="19"/>
                    </a:lnTo>
                    <a:lnTo>
                      <a:pt x="25" y="23"/>
                    </a:lnTo>
                    <a:lnTo>
                      <a:pt x="118" y="21"/>
                    </a:lnTo>
                    <a:lnTo>
                      <a:pt x="106" y="15"/>
                    </a:lnTo>
                    <a:lnTo>
                      <a:pt x="120" y="1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60" name="Freeform 578"/>
              <p:cNvSpPr>
                <a:spLocks/>
              </p:cNvSpPr>
              <p:nvPr/>
            </p:nvSpPr>
            <p:spPr bwMode="auto">
              <a:xfrm>
                <a:off x="4219" y="1040"/>
                <a:ext cx="59" cy="11"/>
              </a:xfrm>
              <a:custGeom>
                <a:avLst/>
                <a:gdLst>
                  <a:gd name="T0" fmla="*/ 0 w 126"/>
                  <a:gd name="T1" fmla="*/ 0 h 23"/>
                  <a:gd name="T2" fmla="*/ 0 w 126"/>
                  <a:gd name="T3" fmla="*/ 0 h 23"/>
                  <a:gd name="T4" fmla="*/ 0 w 126"/>
                  <a:gd name="T5" fmla="*/ 0 h 23"/>
                  <a:gd name="T6" fmla="*/ 0 w 126"/>
                  <a:gd name="T7" fmla="*/ 0 h 23"/>
                  <a:gd name="T8" fmla="*/ 0 w 126"/>
                  <a:gd name="T9" fmla="*/ 0 h 23"/>
                  <a:gd name="T10" fmla="*/ 0 w 126"/>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6" h="23">
                    <a:moveTo>
                      <a:pt x="126" y="12"/>
                    </a:moveTo>
                    <a:lnTo>
                      <a:pt x="29" y="4"/>
                    </a:lnTo>
                    <a:lnTo>
                      <a:pt x="0" y="0"/>
                    </a:lnTo>
                    <a:lnTo>
                      <a:pt x="11" y="10"/>
                    </a:lnTo>
                    <a:lnTo>
                      <a:pt x="114" y="23"/>
                    </a:lnTo>
                    <a:lnTo>
                      <a:pt x="126" y="1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61" name="Freeform 579"/>
              <p:cNvSpPr>
                <a:spLocks/>
              </p:cNvSpPr>
              <p:nvPr/>
            </p:nvSpPr>
            <p:spPr bwMode="auto">
              <a:xfrm>
                <a:off x="2938" y="1390"/>
                <a:ext cx="30" cy="11"/>
              </a:xfrm>
              <a:custGeom>
                <a:avLst/>
                <a:gdLst>
                  <a:gd name="T0" fmla="*/ 0 w 62"/>
                  <a:gd name="T1" fmla="*/ 0 h 24"/>
                  <a:gd name="T2" fmla="*/ 0 w 62"/>
                  <a:gd name="T3" fmla="*/ 0 h 24"/>
                  <a:gd name="T4" fmla="*/ 0 w 62"/>
                  <a:gd name="T5" fmla="*/ 0 h 24"/>
                  <a:gd name="T6" fmla="*/ 0 w 62"/>
                  <a:gd name="T7" fmla="*/ 0 h 24"/>
                  <a:gd name="T8" fmla="*/ 0 w 62"/>
                  <a:gd name="T9" fmla="*/ 0 h 24"/>
                  <a:gd name="T10" fmla="*/ 0 w 62"/>
                  <a:gd name="T11" fmla="*/ 0 h 24"/>
                  <a:gd name="T12" fmla="*/ 0 w 62"/>
                  <a:gd name="T13" fmla="*/ 0 h 24"/>
                  <a:gd name="T14" fmla="*/ 0 w 62"/>
                  <a:gd name="T15" fmla="*/ 0 h 24"/>
                  <a:gd name="T16" fmla="*/ 0 w 62"/>
                  <a:gd name="T17" fmla="*/ 0 h 24"/>
                  <a:gd name="T18" fmla="*/ 0 w 62"/>
                  <a:gd name="T19" fmla="*/ 0 h 24"/>
                  <a:gd name="T20" fmla="*/ 0 w 62"/>
                  <a:gd name="T21" fmla="*/ 0 h 24"/>
                  <a:gd name="T22" fmla="*/ 0 w 62"/>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24">
                    <a:moveTo>
                      <a:pt x="17" y="0"/>
                    </a:moveTo>
                    <a:lnTo>
                      <a:pt x="15" y="8"/>
                    </a:lnTo>
                    <a:lnTo>
                      <a:pt x="0" y="6"/>
                    </a:lnTo>
                    <a:lnTo>
                      <a:pt x="0" y="8"/>
                    </a:lnTo>
                    <a:lnTo>
                      <a:pt x="4" y="10"/>
                    </a:lnTo>
                    <a:lnTo>
                      <a:pt x="0" y="12"/>
                    </a:lnTo>
                    <a:lnTo>
                      <a:pt x="0" y="18"/>
                    </a:lnTo>
                    <a:lnTo>
                      <a:pt x="13" y="20"/>
                    </a:lnTo>
                    <a:lnTo>
                      <a:pt x="62" y="24"/>
                    </a:lnTo>
                    <a:lnTo>
                      <a:pt x="60" y="8"/>
                    </a:lnTo>
                    <a:lnTo>
                      <a:pt x="35" y="4"/>
                    </a:lnTo>
                    <a:lnTo>
                      <a:pt x="17"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62" name="Freeform 580"/>
              <p:cNvSpPr>
                <a:spLocks/>
              </p:cNvSpPr>
              <p:nvPr/>
            </p:nvSpPr>
            <p:spPr bwMode="auto">
              <a:xfrm>
                <a:off x="4192" y="1065"/>
                <a:ext cx="47" cy="10"/>
              </a:xfrm>
              <a:custGeom>
                <a:avLst/>
                <a:gdLst>
                  <a:gd name="T0" fmla="*/ 0 w 98"/>
                  <a:gd name="T1" fmla="*/ 1 h 20"/>
                  <a:gd name="T2" fmla="*/ 0 w 98"/>
                  <a:gd name="T3" fmla="*/ 1 h 20"/>
                  <a:gd name="T4" fmla="*/ 0 w 98"/>
                  <a:gd name="T5" fmla="*/ 0 h 20"/>
                  <a:gd name="T6" fmla="*/ 0 w 98"/>
                  <a:gd name="T7" fmla="*/ 1 h 20"/>
                  <a:gd name="T8" fmla="*/ 0 w 98"/>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20">
                    <a:moveTo>
                      <a:pt x="98" y="20"/>
                    </a:moveTo>
                    <a:lnTo>
                      <a:pt x="0" y="14"/>
                    </a:lnTo>
                    <a:lnTo>
                      <a:pt x="32" y="0"/>
                    </a:lnTo>
                    <a:lnTo>
                      <a:pt x="89" y="16"/>
                    </a:lnTo>
                    <a:lnTo>
                      <a:pt x="98" y="2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63" name="Freeform 581"/>
              <p:cNvSpPr>
                <a:spLocks/>
              </p:cNvSpPr>
              <p:nvPr/>
            </p:nvSpPr>
            <p:spPr bwMode="auto">
              <a:xfrm>
                <a:off x="3223" y="1135"/>
                <a:ext cx="26" cy="13"/>
              </a:xfrm>
              <a:custGeom>
                <a:avLst/>
                <a:gdLst>
                  <a:gd name="T0" fmla="*/ 1 w 52"/>
                  <a:gd name="T1" fmla="*/ 1 h 25"/>
                  <a:gd name="T2" fmla="*/ 1 w 52"/>
                  <a:gd name="T3" fmla="*/ 1 h 25"/>
                  <a:gd name="T4" fmla="*/ 0 w 52"/>
                  <a:gd name="T5" fmla="*/ 1 h 25"/>
                  <a:gd name="T6" fmla="*/ 1 w 52"/>
                  <a:gd name="T7" fmla="*/ 0 h 25"/>
                  <a:gd name="T8" fmla="*/ 1 w 52"/>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5">
                    <a:moveTo>
                      <a:pt x="52" y="14"/>
                    </a:moveTo>
                    <a:lnTo>
                      <a:pt x="13" y="25"/>
                    </a:lnTo>
                    <a:lnTo>
                      <a:pt x="0" y="8"/>
                    </a:lnTo>
                    <a:lnTo>
                      <a:pt x="11" y="0"/>
                    </a:lnTo>
                    <a:lnTo>
                      <a:pt x="52" y="1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64" name="Freeform 582"/>
              <p:cNvSpPr>
                <a:spLocks/>
              </p:cNvSpPr>
              <p:nvPr/>
            </p:nvSpPr>
            <p:spPr bwMode="auto">
              <a:xfrm>
                <a:off x="641" y="1101"/>
                <a:ext cx="35" cy="10"/>
              </a:xfrm>
              <a:custGeom>
                <a:avLst/>
                <a:gdLst>
                  <a:gd name="T0" fmla="*/ 0 w 74"/>
                  <a:gd name="T1" fmla="*/ 1 h 18"/>
                  <a:gd name="T2" fmla="*/ 0 w 74"/>
                  <a:gd name="T3" fmla="*/ 1 h 18"/>
                  <a:gd name="T4" fmla="*/ 0 w 74"/>
                  <a:gd name="T5" fmla="*/ 0 h 18"/>
                  <a:gd name="T6" fmla="*/ 0 w 74"/>
                  <a:gd name="T7" fmla="*/ 1 h 18"/>
                  <a:gd name="T8" fmla="*/ 0 w 74"/>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8">
                    <a:moveTo>
                      <a:pt x="68" y="12"/>
                    </a:moveTo>
                    <a:lnTo>
                      <a:pt x="0" y="18"/>
                    </a:lnTo>
                    <a:lnTo>
                      <a:pt x="37" y="0"/>
                    </a:lnTo>
                    <a:lnTo>
                      <a:pt x="74" y="8"/>
                    </a:lnTo>
                    <a:lnTo>
                      <a:pt x="68" y="1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65" name="Freeform 583"/>
              <p:cNvSpPr>
                <a:spLocks/>
              </p:cNvSpPr>
              <p:nvPr/>
            </p:nvSpPr>
            <p:spPr bwMode="auto">
              <a:xfrm>
                <a:off x="3129" y="965"/>
                <a:ext cx="43" cy="10"/>
              </a:xfrm>
              <a:custGeom>
                <a:avLst/>
                <a:gdLst>
                  <a:gd name="T0" fmla="*/ 0 w 91"/>
                  <a:gd name="T1" fmla="*/ 1 h 18"/>
                  <a:gd name="T2" fmla="*/ 0 w 91"/>
                  <a:gd name="T3" fmla="*/ 1 h 18"/>
                  <a:gd name="T4" fmla="*/ 0 w 91"/>
                  <a:gd name="T5" fmla="*/ 1 h 18"/>
                  <a:gd name="T6" fmla="*/ 0 w 91"/>
                  <a:gd name="T7" fmla="*/ 1 h 18"/>
                  <a:gd name="T8" fmla="*/ 0 w 91"/>
                  <a:gd name="T9" fmla="*/ 1 h 18"/>
                  <a:gd name="T10" fmla="*/ 0 w 91"/>
                  <a:gd name="T11" fmla="*/ 1 h 18"/>
                  <a:gd name="T12" fmla="*/ 0 w 91"/>
                  <a:gd name="T13" fmla="*/ 0 h 18"/>
                  <a:gd name="T14" fmla="*/ 0 w 91"/>
                  <a:gd name="T15" fmla="*/ 1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18">
                    <a:moveTo>
                      <a:pt x="91" y="4"/>
                    </a:moveTo>
                    <a:lnTo>
                      <a:pt x="33" y="12"/>
                    </a:lnTo>
                    <a:lnTo>
                      <a:pt x="15" y="18"/>
                    </a:lnTo>
                    <a:lnTo>
                      <a:pt x="0" y="16"/>
                    </a:lnTo>
                    <a:lnTo>
                      <a:pt x="17" y="12"/>
                    </a:lnTo>
                    <a:lnTo>
                      <a:pt x="48" y="4"/>
                    </a:lnTo>
                    <a:lnTo>
                      <a:pt x="74" y="0"/>
                    </a:lnTo>
                    <a:lnTo>
                      <a:pt x="91"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66" name="Freeform 584"/>
              <p:cNvSpPr>
                <a:spLocks/>
              </p:cNvSpPr>
              <p:nvPr/>
            </p:nvSpPr>
            <p:spPr bwMode="auto">
              <a:xfrm>
                <a:off x="4765" y="1568"/>
                <a:ext cx="14" cy="19"/>
              </a:xfrm>
              <a:custGeom>
                <a:avLst/>
                <a:gdLst>
                  <a:gd name="T0" fmla="*/ 0 w 29"/>
                  <a:gd name="T1" fmla="*/ 0 h 41"/>
                  <a:gd name="T2" fmla="*/ 0 w 29"/>
                  <a:gd name="T3" fmla="*/ 0 h 41"/>
                  <a:gd name="T4" fmla="*/ 0 w 29"/>
                  <a:gd name="T5" fmla="*/ 0 h 41"/>
                  <a:gd name="T6" fmla="*/ 0 w 29"/>
                  <a:gd name="T7" fmla="*/ 0 h 41"/>
                  <a:gd name="T8" fmla="*/ 0 w 29"/>
                  <a:gd name="T9" fmla="*/ 0 h 41"/>
                  <a:gd name="T10" fmla="*/ 0 w 29"/>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41">
                    <a:moveTo>
                      <a:pt x="29" y="0"/>
                    </a:moveTo>
                    <a:lnTo>
                      <a:pt x="4" y="12"/>
                    </a:lnTo>
                    <a:lnTo>
                      <a:pt x="0" y="41"/>
                    </a:lnTo>
                    <a:lnTo>
                      <a:pt x="12" y="24"/>
                    </a:lnTo>
                    <a:lnTo>
                      <a:pt x="25" y="6"/>
                    </a:lnTo>
                    <a:lnTo>
                      <a:pt x="29"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67" name="Freeform 585"/>
              <p:cNvSpPr>
                <a:spLocks/>
              </p:cNvSpPr>
              <p:nvPr/>
            </p:nvSpPr>
            <p:spPr bwMode="auto">
              <a:xfrm>
                <a:off x="4676" y="1101"/>
                <a:ext cx="18" cy="13"/>
              </a:xfrm>
              <a:custGeom>
                <a:avLst/>
                <a:gdLst>
                  <a:gd name="T0" fmla="*/ 0 w 37"/>
                  <a:gd name="T1" fmla="*/ 0 h 23"/>
                  <a:gd name="T2" fmla="*/ 0 w 37"/>
                  <a:gd name="T3" fmla="*/ 1 h 23"/>
                  <a:gd name="T4" fmla="*/ 0 w 37"/>
                  <a:gd name="T5" fmla="*/ 1 h 23"/>
                  <a:gd name="T6" fmla="*/ 0 w 37"/>
                  <a:gd name="T7" fmla="*/ 1 h 23"/>
                  <a:gd name="T8" fmla="*/ 0 w 37"/>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23">
                    <a:moveTo>
                      <a:pt x="8" y="0"/>
                    </a:moveTo>
                    <a:lnTo>
                      <a:pt x="0" y="12"/>
                    </a:lnTo>
                    <a:lnTo>
                      <a:pt x="19" y="23"/>
                    </a:lnTo>
                    <a:lnTo>
                      <a:pt x="37" y="20"/>
                    </a:lnTo>
                    <a:lnTo>
                      <a:pt x="8"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68" name="Freeform 586"/>
              <p:cNvSpPr>
                <a:spLocks/>
              </p:cNvSpPr>
              <p:nvPr/>
            </p:nvSpPr>
            <p:spPr bwMode="auto">
              <a:xfrm>
                <a:off x="3334" y="1120"/>
                <a:ext cx="26" cy="9"/>
              </a:xfrm>
              <a:custGeom>
                <a:avLst/>
                <a:gdLst>
                  <a:gd name="T0" fmla="*/ 0 w 58"/>
                  <a:gd name="T1" fmla="*/ 1 h 17"/>
                  <a:gd name="T2" fmla="*/ 0 w 58"/>
                  <a:gd name="T3" fmla="*/ 0 h 17"/>
                  <a:gd name="T4" fmla="*/ 0 w 58"/>
                  <a:gd name="T5" fmla="*/ 1 h 17"/>
                  <a:gd name="T6" fmla="*/ 0 w 58"/>
                  <a:gd name="T7" fmla="*/ 1 h 17"/>
                  <a:gd name="T8" fmla="*/ 0 w 58"/>
                  <a:gd name="T9" fmla="*/ 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7">
                    <a:moveTo>
                      <a:pt x="58" y="17"/>
                    </a:moveTo>
                    <a:lnTo>
                      <a:pt x="6" y="0"/>
                    </a:lnTo>
                    <a:lnTo>
                      <a:pt x="0" y="4"/>
                    </a:lnTo>
                    <a:lnTo>
                      <a:pt x="37" y="17"/>
                    </a:lnTo>
                    <a:lnTo>
                      <a:pt x="58" y="1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69" name="Freeform 587"/>
              <p:cNvSpPr>
                <a:spLocks/>
              </p:cNvSpPr>
              <p:nvPr/>
            </p:nvSpPr>
            <p:spPr bwMode="auto">
              <a:xfrm>
                <a:off x="2951" y="1323"/>
                <a:ext cx="17" cy="9"/>
              </a:xfrm>
              <a:custGeom>
                <a:avLst/>
                <a:gdLst>
                  <a:gd name="T0" fmla="*/ 0 w 35"/>
                  <a:gd name="T1" fmla="*/ 1 h 16"/>
                  <a:gd name="T2" fmla="*/ 0 w 35"/>
                  <a:gd name="T3" fmla="*/ 1 h 16"/>
                  <a:gd name="T4" fmla="*/ 0 w 35"/>
                  <a:gd name="T5" fmla="*/ 1 h 16"/>
                  <a:gd name="T6" fmla="*/ 0 w 35"/>
                  <a:gd name="T7" fmla="*/ 0 h 16"/>
                  <a:gd name="T8" fmla="*/ 0 w 35"/>
                  <a:gd name="T9" fmla="*/ 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6">
                    <a:moveTo>
                      <a:pt x="35" y="4"/>
                    </a:moveTo>
                    <a:lnTo>
                      <a:pt x="4" y="16"/>
                    </a:lnTo>
                    <a:lnTo>
                      <a:pt x="0" y="4"/>
                    </a:lnTo>
                    <a:lnTo>
                      <a:pt x="29" y="0"/>
                    </a:lnTo>
                    <a:lnTo>
                      <a:pt x="35"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70" name="Freeform 588"/>
              <p:cNvSpPr>
                <a:spLocks/>
              </p:cNvSpPr>
              <p:nvPr/>
            </p:nvSpPr>
            <p:spPr bwMode="auto">
              <a:xfrm>
                <a:off x="4764" y="1312"/>
                <a:ext cx="10" cy="10"/>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3">
                    <a:moveTo>
                      <a:pt x="21" y="8"/>
                    </a:moveTo>
                    <a:lnTo>
                      <a:pt x="10" y="23"/>
                    </a:lnTo>
                    <a:lnTo>
                      <a:pt x="0" y="12"/>
                    </a:lnTo>
                    <a:lnTo>
                      <a:pt x="10" y="0"/>
                    </a:lnTo>
                    <a:lnTo>
                      <a:pt x="21"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71" name="Freeform 589"/>
              <p:cNvSpPr>
                <a:spLocks/>
              </p:cNvSpPr>
              <p:nvPr/>
            </p:nvSpPr>
            <p:spPr bwMode="auto">
              <a:xfrm>
                <a:off x="4585" y="1128"/>
                <a:ext cx="21" cy="6"/>
              </a:xfrm>
              <a:custGeom>
                <a:avLst/>
                <a:gdLst>
                  <a:gd name="T0" fmla="*/ 0 w 45"/>
                  <a:gd name="T1" fmla="*/ 1 h 10"/>
                  <a:gd name="T2" fmla="*/ 0 w 45"/>
                  <a:gd name="T3" fmla="*/ 1 h 10"/>
                  <a:gd name="T4" fmla="*/ 0 w 45"/>
                  <a:gd name="T5" fmla="*/ 1 h 10"/>
                  <a:gd name="T6" fmla="*/ 0 w 45"/>
                  <a:gd name="T7" fmla="*/ 0 h 10"/>
                  <a:gd name="T8" fmla="*/ 0 w 45"/>
                  <a:gd name="T9" fmla="*/ 1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0">
                    <a:moveTo>
                      <a:pt x="45" y="4"/>
                    </a:moveTo>
                    <a:lnTo>
                      <a:pt x="41" y="10"/>
                    </a:lnTo>
                    <a:lnTo>
                      <a:pt x="0" y="2"/>
                    </a:lnTo>
                    <a:lnTo>
                      <a:pt x="39" y="0"/>
                    </a:lnTo>
                    <a:lnTo>
                      <a:pt x="45"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72" name="Freeform 590"/>
              <p:cNvSpPr>
                <a:spLocks/>
              </p:cNvSpPr>
              <p:nvPr/>
            </p:nvSpPr>
            <p:spPr bwMode="auto">
              <a:xfrm>
                <a:off x="3435" y="1071"/>
                <a:ext cx="17" cy="6"/>
              </a:xfrm>
              <a:custGeom>
                <a:avLst/>
                <a:gdLst>
                  <a:gd name="T0" fmla="*/ 0 w 39"/>
                  <a:gd name="T1" fmla="*/ 1 h 12"/>
                  <a:gd name="T2" fmla="*/ 0 w 39"/>
                  <a:gd name="T3" fmla="*/ 1 h 12"/>
                  <a:gd name="T4" fmla="*/ 0 w 39"/>
                  <a:gd name="T5" fmla="*/ 0 h 12"/>
                  <a:gd name="T6" fmla="*/ 0 w 39"/>
                  <a:gd name="T7" fmla="*/ 1 h 12"/>
                  <a:gd name="T8" fmla="*/ 0 w 39"/>
                  <a:gd name="T9" fmla="*/ 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2">
                    <a:moveTo>
                      <a:pt x="39" y="10"/>
                    </a:moveTo>
                    <a:lnTo>
                      <a:pt x="0" y="12"/>
                    </a:lnTo>
                    <a:lnTo>
                      <a:pt x="4" y="0"/>
                    </a:lnTo>
                    <a:lnTo>
                      <a:pt x="24" y="8"/>
                    </a:lnTo>
                    <a:lnTo>
                      <a:pt x="39" y="1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73" name="Freeform 591"/>
              <p:cNvSpPr>
                <a:spLocks/>
              </p:cNvSpPr>
              <p:nvPr/>
            </p:nvSpPr>
            <p:spPr bwMode="auto">
              <a:xfrm>
                <a:off x="3246" y="966"/>
                <a:ext cx="30" cy="5"/>
              </a:xfrm>
              <a:custGeom>
                <a:avLst/>
                <a:gdLst>
                  <a:gd name="T0" fmla="*/ 0 w 62"/>
                  <a:gd name="T1" fmla="*/ 0 h 8"/>
                  <a:gd name="T2" fmla="*/ 0 w 62"/>
                  <a:gd name="T3" fmla="*/ 1 h 8"/>
                  <a:gd name="T4" fmla="*/ 0 w 62"/>
                  <a:gd name="T5" fmla="*/ 1 h 8"/>
                  <a:gd name="T6" fmla="*/ 0 w 6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8">
                    <a:moveTo>
                      <a:pt x="62" y="0"/>
                    </a:moveTo>
                    <a:lnTo>
                      <a:pt x="0" y="2"/>
                    </a:lnTo>
                    <a:lnTo>
                      <a:pt x="35" y="8"/>
                    </a:lnTo>
                    <a:lnTo>
                      <a:pt x="6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74" name="Freeform 592"/>
              <p:cNvSpPr>
                <a:spLocks/>
              </p:cNvSpPr>
              <p:nvPr/>
            </p:nvSpPr>
            <p:spPr bwMode="auto">
              <a:xfrm>
                <a:off x="3277" y="963"/>
                <a:ext cx="28" cy="2"/>
              </a:xfrm>
              <a:custGeom>
                <a:avLst/>
                <a:gdLst>
                  <a:gd name="T0" fmla="*/ 0 w 58"/>
                  <a:gd name="T1" fmla="*/ 0 h 5"/>
                  <a:gd name="T2" fmla="*/ 0 w 58"/>
                  <a:gd name="T3" fmla="*/ 0 h 5"/>
                  <a:gd name="T4" fmla="*/ 0 w 58"/>
                  <a:gd name="T5" fmla="*/ 0 h 5"/>
                  <a:gd name="T6" fmla="*/ 0 w 5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
                    <a:moveTo>
                      <a:pt x="58" y="4"/>
                    </a:moveTo>
                    <a:lnTo>
                      <a:pt x="0" y="5"/>
                    </a:lnTo>
                    <a:lnTo>
                      <a:pt x="49" y="0"/>
                    </a:lnTo>
                    <a:lnTo>
                      <a:pt x="58"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75" name="Freeform 593"/>
              <p:cNvSpPr>
                <a:spLocks/>
              </p:cNvSpPr>
              <p:nvPr/>
            </p:nvSpPr>
            <p:spPr bwMode="auto">
              <a:xfrm>
                <a:off x="3870" y="1056"/>
                <a:ext cx="20" cy="3"/>
              </a:xfrm>
              <a:custGeom>
                <a:avLst/>
                <a:gdLst>
                  <a:gd name="T0" fmla="*/ 0 w 43"/>
                  <a:gd name="T1" fmla="*/ 0 h 8"/>
                  <a:gd name="T2" fmla="*/ 0 w 43"/>
                  <a:gd name="T3" fmla="*/ 0 h 8"/>
                  <a:gd name="T4" fmla="*/ 0 w 43"/>
                  <a:gd name="T5" fmla="*/ 0 h 8"/>
                  <a:gd name="T6" fmla="*/ 0 w 4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8">
                    <a:moveTo>
                      <a:pt x="41" y="0"/>
                    </a:moveTo>
                    <a:lnTo>
                      <a:pt x="0" y="4"/>
                    </a:lnTo>
                    <a:lnTo>
                      <a:pt x="43" y="8"/>
                    </a:lnTo>
                    <a:lnTo>
                      <a:pt x="41"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76" name="Freeform 594"/>
              <p:cNvSpPr>
                <a:spLocks/>
              </p:cNvSpPr>
              <p:nvPr/>
            </p:nvSpPr>
            <p:spPr bwMode="auto">
              <a:xfrm>
                <a:off x="4804" y="1469"/>
                <a:ext cx="7" cy="10"/>
              </a:xfrm>
              <a:custGeom>
                <a:avLst/>
                <a:gdLst>
                  <a:gd name="T0" fmla="*/ 1 w 12"/>
                  <a:gd name="T1" fmla="*/ 0 h 21"/>
                  <a:gd name="T2" fmla="*/ 1 w 12"/>
                  <a:gd name="T3" fmla="*/ 0 h 21"/>
                  <a:gd name="T4" fmla="*/ 0 w 12"/>
                  <a:gd name="T5" fmla="*/ 0 h 21"/>
                  <a:gd name="T6" fmla="*/ 1 w 12"/>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1">
                    <a:moveTo>
                      <a:pt x="12" y="1"/>
                    </a:moveTo>
                    <a:lnTo>
                      <a:pt x="2" y="21"/>
                    </a:lnTo>
                    <a:lnTo>
                      <a:pt x="0" y="0"/>
                    </a:lnTo>
                    <a:lnTo>
                      <a:pt x="12" y="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77" name="Freeform 595"/>
              <p:cNvSpPr>
                <a:spLocks/>
              </p:cNvSpPr>
              <p:nvPr/>
            </p:nvSpPr>
            <p:spPr bwMode="auto">
              <a:xfrm>
                <a:off x="4753" y="1586"/>
                <a:ext cx="7" cy="13"/>
              </a:xfrm>
              <a:custGeom>
                <a:avLst/>
                <a:gdLst>
                  <a:gd name="T0" fmla="*/ 1 w 13"/>
                  <a:gd name="T1" fmla="*/ 0 h 23"/>
                  <a:gd name="T2" fmla="*/ 0 w 13"/>
                  <a:gd name="T3" fmla="*/ 1 h 23"/>
                  <a:gd name="T4" fmla="*/ 0 w 13"/>
                  <a:gd name="T5" fmla="*/ 1 h 23"/>
                  <a:gd name="T6" fmla="*/ 1 w 13"/>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3">
                    <a:moveTo>
                      <a:pt x="13" y="0"/>
                    </a:moveTo>
                    <a:lnTo>
                      <a:pt x="0" y="23"/>
                    </a:lnTo>
                    <a:lnTo>
                      <a:pt x="0" y="6"/>
                    </a:lnTo>
                    <a:lnTo>
                      <a:pt x="13"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78" name="Freeform 596"/>
              <p:cNvSpPr>
                <a:spLocks/>
              </p:cNvSpPr>
              <p:nvPr/>
            </p:nvSpPr>
            <p:spPr bwMode="auto">
              <a:xfrm>
                <a:off x="4182" y="1059"/>
                <a:ext cx="9" cy="6"/>
              </a:xfrm>
              <a:custGeom>
                <a:avLst/>
                <a:gdLst>
                  <a:gd name="T0" fmla="*/ 0 w 22"/>
                  <a:gd name="T1" fmla="*/ 0 h 9"/>
                  <a:gd name="T2" fmla="*/ 0 w 22"/>
                  <a:gd name="T3" fmla="*/ 0 h 9"/>
                  <a:gd name="T4" fmla="*/ 0 w 22"/>
                  <a:gd name="T5" fmla="*/ 1 h 9"/>
                  <a:gd name="T6" fmla="*/ 0 w 2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9">
                    <a:moveTo>
                      <a:pt x="22" y="0"/>
                    </a:moveTo>
                    <a:lnTo>
                      <a:pt x="0" y="0"/>
                    </a:lnTo>
                    <a:lnTo>
                      <a:pt x="22" y="9"/>
                    </a:lnTo>
                    <a:lnTo>
                      <a:pt x="22"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79" name="Freeform 597"/>
              <p:cNvSpPr>
                <a:spLocks/>
              </p:cNvSpPr>
              <p:nvPr/>
            </p:nvSpPr>
            <p:spPr bwMode="auto">
              <a:xfrm>
                <a:off x="3116" y="968"/>
                <a:ext cx="28" cy="2"/>
              </a:xfrm>
              <a:custGeom>
                <a:avLst/>
                <a:gdLst>
                  <a:gd name="T0" fmla="*/ 0 w 60"/>
                  <a:gd name="T1" fmla="*/ 0 h 4"/>
                  <a:gd name="T2" fmla="*/ 0 w 60"/>
                  <a:gd name="T3" fmla="*/ 1 h 4"/>
                  <a:gd name="T4" fmla="*/ 0 w 60"/>
                  <a:gd name="T5" fmla="*/ 0 h 4"/>
                  <a:gd name="T6" fmla="*/ 0 w 60"/>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4">
                    <a:moveTo>
                      <a:pt x="60" y="0"/>
                    </a:moveTo>
                    <a:lnTo>
                      <a:pt x="0" y="4"/>
                    </a:lnTo>
                    <a:lnTo>
                      <a:pt x="12" y="0"/>
                    </a:lnTo>
                    <a:lnTo>
                      <a:pt x="6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80" name="Freeform 598"/>
              <p:cNvSpPr>
                <a:spLocks/>
              </p:cNvSpPr>
              <p:nvPr/>
            </p:nvSpPr>
            <p:spPr bwMode="auto">
              <a:xfrm>
                <a:off x="3521" y="1087"/>
                <a:ext cx="13" cy="4"/>
              </a:xfrm>
              <a:custGeom>
                <a:avLst/>
                <a:gdLst>
                  <a:gd name="T0" fmla="*/ 0 w 27"/>
                  <a:gd name="T1" fmla="*/ 0 h 8"/>
                  <a:gd name="T2" fmla="*/ 0 w 27"/>
                  <a:gd name="T3" fmla="*/ 1 h 8"/>
                  <a:gd name="T4" fmla="*/ 0 w 27"/>
                  <a:gd name="T5" fmla="*/ 1 h 8"/>
                  <a:gd name="T6" fmla="*/ 0 w 27"/>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8">
                    <a:moveTo>
                      <a:pt x="27" y="0"/>
                    </a:moveTo>
                    <a:lnTo>
                      <a:pt x="2" y="8"/>
                    </a:lnTo>
                    <a:lnTo>
                      <a:pt x="0" y="2"/>
                    </a:lnTo>
                    <a:lnTo>
                      <a:pt x="27"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81" name="Freeform 599"/>
              <p:cNvSpPr>
                <a:spLocks/>
              </p:cNvSpPr>
              <p:nvPr/>
            </p:nvSpPr>
            <p:spPr bwMode="auto">
              <a:xfrm>
                <a:off x="3230" y="972"/>
                <a:ext cx="19" cy="1"/>
              </a:xfrm>
              <a:custGeom>
                <a:avLst/>
                <a:gdLst>
                  <a:gd name="T0" fmla="*/ 0 w 41"/>
                  <a:gd name="T1" fmla="*/ 0 h 4"/>
                  <a:gd name="T2" fmla="*/ 0 w 41"/>
                  <a:gd name="T3" fmla="*/ 0 h 4"/>
                  <a:gd name="T4" fmla="*/ 0 w 41"/>
                  <a:gd name="T5" fmla="*/ 0 h 4"/>
                  <a:gd name="T6" fmla="*/ 0 w 41"/>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4">
                    <a:moveTo>
                      <a:pt x="41" y="0"/>
                    </a:moveTo>
                    <a:lnTo>
                      <a:pt x="0" y="0"/>
                    </a:lnTo>
                    <a:lnTo>
                      <a:pt x="20" y="4"/>
                    </a:lnTo>
                    <a:lnTo>
                      <a:pt x="41"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82" name="Freeform 600"/>
              <p:cNvSpPr>
                <a:spLocks/>
              </p:cNvSpPr>
              <p:nvPr/>
            </p:nvSpPr>
            <p:spPr bwMode="auto">
              <a:xfrm>
                <a:off x="4860" y="1380"/>
                <a:ext cx="24" cy="14"/>
              </a:xfrm>
              <a:custGeom>
                <a:avLst/>
                <a:gdLst>
                  <a:gd name="T0" fmla="*/ 1 w 48"/>
                  <a:gd name="T1" fmla="*/ 1 h 25"/>
                  <a:gd name="T2" fmla="*/ 0 w 48"/>
                  <a:gd name="T3" fmla="*/ 0 h 25"/>
                  <a:gd name="T4" fmla="*/ 1 w 48"/>
                  <a:gd name="T5" fmla="*/ 1 h 25"/>
                  <a:gd name="T6" fmla="*/ 1 w 48"/>
                  <a:gd name="T7" fmla="*/ 1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5">
                    <a:moveTo>
                      <a:pt x="48" y="25"/>
                    </a:moveTo>
                    <a:lnTo>
                      <a:pt x="0" y="0"/>
                    </a:lnTo>
                    <a:lnTo>
                      <a:pt x="40" y="17"/>
                    </a:lnTo>
                    <a:lnTo>
                      <a:pt x="48" y="2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83" name="Freeform 601"/>
              <p:cNvSpPr>
                <a:spLocks/>
              </p:cNvSpPr>
              <p:nvPr/>
            </p:nvSpPr>
            <p:spPr bwMode="auto">
              <a:xfrm>
                <a:off x="4098" y="1035"/>
                <a:ext cx="13" cy="7"/>
              </a:xfrm>
              <a:custGeom>
                <a:avLst/>
                <a:gdLst>
                  <a:gd name="T0" fmla="*/ 0 w 27"/>
                  <a:gd name="T1" fmla="*/ 1 h 14"/>
                  <a:gd name="T2" fmla="*/ 0 w 27"/>
                  <a:gd name="T3" fmla="*/ 0 h 14"/>
                  <a:gd name="T4" fmla="*/ 0 w 27"/>
                  <a:gd name="T5" fmla="*/ 1 h 14"/>
                  <a:gd name="T6" fmla="*/ 0 w 27"/>
                  <a:gd name="T7" fmla="*/ 1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4">
                    <a:moveTo>
                      <a:pt x="23" y="6"/>
                    </a:moveTo>
                    <a:lnTo>
                      <a:pt x="0" y="0"/>
                    </a:lnTo>
                    <a:lnTo>
                      <a:pt x="27" y="14"/>
                    </a:lnTo>
                    <a:lnTo>
                      <a:pt x="23"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84" name="Freeform 602"/>
              <p:cNvSpPr>
                <a:spLocks/>
              </p:cNvSpPr>
              <p:nvPr/>
            </p:nvSpPr>
            <p:spPr bwMode="auto">
              <a:xfrm>
                <a:off x="2951" y="1315"/>
                <a:ext cx="13" cy="3"/>
              </a:xfrm>
              <a:custGeom>
                <a:avLst/>
                <a:gdLst>
                  <a:gd name="T0" fmla="*/ 1 w 25"/>
                  <a:gd name="T1" fmla="*/ 2 h 4"/>
                  <a:gd name="T2" fmla="*/ 0 w 25"/>
                  <a:gd name="T3" fmla="*/ 2 h 4"/>
                  <a:gd name="T4" fmla="*/ 1 w 25"/>
                  <a:gd name="T5" fmla="*/ 0 h 4"/>
                  <a:gd name="T6" fmla="*/ 1 w 25"/>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4">
                    <a:moveTo>
                      <a:pt x="25" y="4"/>
                    </a:moveTo>
                    <a:lnTo>
                      <a:pt x="0" y="4"/>
                    </a:lnTo>
                    <a:lnTo>
                      <a:pt x="8" y="0"/>
                    </a:lnTo>
                    <a:lnTo>
                      <a:pt x="25" y="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85" name="Freeform 603"/>
              <p:cNvSpPr>
                <a:spLocks/>
              </p:cNvSpPr>
              <p:nvPr/>
            </p:nvSpPr>
            <p:spPr bwMode="auto">
              <a:xfrm>
                <a:off x="2846" y="1596"/>
                <a:ext cx="2" cy="1"/>
              </a:xfrm>
              <a:custGeom>
                <a:avLst/>
                <a:gdLst>
                  <a:gd name="T0" fmla="*/ 1 w 4"/>
                  <a:gd name="T1" fmla="*/ 0 h 2"/>
                  <a:gd name="T2" fmla="*/ 1 w 4"/>
                  <a:gd name="T3" fmla="*/ 0 h 2"/>
                  <a:gd name="T4" fmla="*/ 0 w 4"/>
                  <a:gd name="T5" fmla="*/ 0 h 2"/>
                  <a:gd name="T6" fmla="*/ 0 w 4"/>
                  <a:gd name="T7" fmla="*/ 1 h 2"/>
                  <a:gd name="T8" fmla="*/ 1 w 4"/>
                  <a:gd name="T9" fmla="*/ 1 h 2"/>
                  <a:gd name="T10" fmla="*/ 1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2" y="0"/>
                    </a:lnTo>
                    <a:lnTo>
                      <a:pt x="0" y="0"/>
                    </a:lnTo>
                    <a:lnTo>
                      <a:pt x="0" y="2"/>
                    </a:lnTo>
                    <a:lnTo>
                      <a:pt x="2" y="2"/>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86" name="Freeform 604"/>
              <p:cNvSpPr>
                <a:spLocks/>
              </p:cNvSpPr>
              <p:nvPr/>
            </p:nvSpPr>
            <p:spPr bwMode="auto">
              <a:xfrm>
                <a:off x="2899" y="1490"/>
                <a:ext cx="82" cy="31"/>
              </a:xfrm>
              <a:custGeom>
                <a:avLst/>
                <a:gdLst>
                  <a:gd name="T0" fmla="*/ 0 w 173"/>
                  <a:gd name="T1" fmla="*/ 0 h 62"/>
                  <a:gd name="T2" fmla="*/ 0 w 173"/>
                  <a:gd name="T3" fmla="*/ 1 h 62"/>
                  <a:gd name="T4" fmla="*/ 0 w 173"/>
                  <a:gd name="T5" fmla="*/ 1 h 62"/>
                  <a:gd name="T6" fmla="*/ 0 w 173"/>
                  <a:gd name="T7" fmla="*/ 1 h 62"/>
                  <a:gd name="T8" fmla="*/ 0 w 173"/>
                  <a:gd name="T9" fmla="*/ 1 h 62"/>
                  <a:gd name="T10" fmla="*/ 0 w 173"/>
                  <a:gd name="T11" fmla="*/ 1 h 62"/>
                  <a:gd name="T12" fmla="*/ 0 w 173"/>
                  <a:gd name="T13" fmla="*/ 1 h 62"/>
                  <a:gd name="T14" fmla="*/ 0 w 173"/>
                  <a:gd name="T15" fmla="*/ 1 h 62"/>
                  <a:gd name="T16" fmla="*/ 0 w 173"/>
                  <a:gd name="T17" fmla="*/ 1 h 62"/>
                  <a:gd name="T18" fmla="*/ 0 w 173"/>
                  <a:gd name="T19" fmla="*/ 1 h 62"/>
                  <a:gd name="T20" fmla="*/ 0 w 173"/>
                  <a:gd name="T21" fmla="*/ 1 h 62"/>
                  <a:gd name="T22" fmla="*/ 0 w 173"/>
                  <a:gd name="T23" fmla="*/ 1 h 62"/>
                  <a:gd name="T24" fmla="*/ 0 w 173"/>
                  <a:gd name="T25" fmla="*/ 1 h 62"/>
                  <a:gd name="T26" fmla="*/ 0 w 173"/>
                  <a:gd name="T27" fmla="*/ 1 h 62"/>
                  <a:gd name="T28" fmla="*/ 0 w 173"/>
                  <a:gd name="T29" fmla="*/ 1 h 62"/>
                  <a:gd name="T30" fmla="*/ 0 w 173"/>
                  <a:gd name="T31" fmla="*/ 1 h 62"/>
                  <a:gd name="T32" fmla="*/ 0 w 173"/>
                  <a:gd name="T33" fmla="*/ 1 h 62"/>
                  <a:gd name="T34" fmla="*/ 0 w 173"/>
                  <a:gd name="T35" fmla="*/ 1 h 62"/>
                  <a:gd name="T36" fmla="*/ 0 w 173"/>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3" h="62">
                    <a:moveTo>
                      <a:pt x="64" y="0"/>
                    </a:moveTo>
                    <a:lnTo>
                      <a:pt x="63" y="4"/>
                    </a:lnTo>
                    <a:lnTo>
                      <a:pt x="53" y="10"/>
                    </a:lnTo>
                    <a:lnTo>
                      <a:pt x="45" y="14"/>
                    </a:lnTo>
                    <a:lnTo>
                      <a:pt x="45" y="18"/>
                    </a:lnTo>
                    <a:lnTo>
                      <a:pt x="35" y="27"/>
                    </a:lnTo>
                    <a:lnTo>
                      <a:pt x="20" y="31"/>
                    </a:lnTo>
                    <a:lnTo>
                      <a:pt x="10" y="31"/>
                    </a:lnTo>
                    <a:lnTo>
                      <a:pt x="0" y="29"/>
                    </a:lnTo>
                    <a:lnTo>
                      <a:pt x="20" y="56"/>
                    </a:lnTo>
                    <a:lnTo>
                      <a:pt x="28" y="62"/>
                    </a:lnTo>
                    <a:lnTo>
                      <a:pt x="66" y="62"/>
                    </a:lnTo>
                    <a:lnTo>
                      <a:pt x="115" y="41"/>
                    </a:lnTo>
                    <a:lnTo>
                      <a:pt x="165" y="43"/>
                    </a:lnTo>
                    <a:lnTo>
                      <a:pt x="173" y="18"/>
                    </a:lnTo>
                    <a:lnTo>
                      <a:pt x="128" y="6"/>
                    </a:lnTo>
                    <a:lnTo>
                      <a:pt x="103" y="8"/>
                    </a:lnTo>
                    <a:lnTo>
                      <a:pt x="95" y="2"/>
                    </a:lnTo>
                    <a:lnTo>
                      <a:pt x="6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87" name="Freeform 605"/>
              <p:cNvSpPr>
                <a:spLocks/>
              </p:cNvSpPr>
              <p:nvPr/>
            </p:nvSpPr>
            <p:spPr bwMode="auto">
              <a:xfrm>
                <a:off x="2859" y="1541"/>
                <a:ext cx="41" cy="27"/>
              </a:xfrm>
              <a:custGeom>
                <a:avLst/>
                <a:gdLst>
                  <a:gd name="T0" fmla="*/ 0 w 87"/>
                  <a:gd name="T1" fmla="*/ 1 h 52"/>
                  <a:gd name="T2" fmla="*/ 0 w 87"/>
                  <a:gd name="T3" fmla="*/ 1 h 52"/>
                  <a:gd name="T4" fmla="*/ 0 w 87"/>
                  <a:gd name="T5" fmla="*/ 1 h 52"/>
                  <a:gd name="T6" fmla="*/ 0 w 87"/>
                  <a:gd name="T7" fmla="*/ 1 h 52"/>
                  <a:gd name="T8" fmla="*/ 0 w 87"/>
                  <a:gd name="T9" fmla="*/ 1 h 52"/>
                  <a:gd name="T10" fmla="*/ 0 w 87"/>
                  <a:gd name="T11" fmla="*/ 1 h 52"/>
                  <a:gd name="T12" fmla="*/ 0 w 87"/>
                  <a:gd name="T13" fmla="*/ 1 h 52"/>
                  <a:gd name="T14" fmla="*/ 0 w 87"/>
                  <a:gd name="T15" fmla="*/ 1 h 52"/>
                  <a:gd name="T16" fmla="*/ 0 w 87"/>
                  <a:gd name="T17" fmla="*/ 1 h 52"/>
                  <a:gd name="T18" fmla="*/ 0 w 87"/>
                  <a:gd name="T19" fmla="*/ 1 h 52"/>
                  <a:gd name="T20" fmla="*/ 0 w 87"/>
                  <a:gd name="T21" fmla="*/ 1 h 52"/>
                  <a:gd name="T22" fmla="*/ 0 w 87"/>
                  <a:gd name="T23" fmla="*/ 1 h 52"/>
                  <a:gd name="T24" fmla="*/ 0 w 87"/>
                  <a:gd name="T25" fmla="*/ 1 h 52"/>
                  <a:gd name="T26" fmla="*/ 0 w 87"/>
                  <a:gd name="T27" fmla="*/ 1 h 52"/>
                  <a:gd name="T28" fmla="*/ 0 w 87"/>
                  <a:gd name="T29" fmla="*/ 1 h 52"/>
                  <a:gd name="T30" fmla="*/ 0 w 87"/>
                  <a:gd name="T31" fmla="*/ 1 h 52"/>
                  <a:gd name="T32" fmla="*/ 0 w 87"/>
                  <a:gd name="T33" fmla="*/ 1 h 52"/>
                  <a:gd name="T34" fmla="*/ 0 w 87"/>
                  <a:gd name="T35" fmla="*/ 1 h 52"/>
                  <a:gd name="T36" fmla="*/ 0 w 87"/>
                  <a:gd name="T37" fmla="*/ 1 h 52"/>
                  <a:gd name="T38" fmla="*/ 0 w 87"/>
                  <a:gd name="T39" fmla="*/ 1 h 52"/>
                  <a:gd name="T40" fmla="*/ 0 w 87"/>
                  <a:gd name="T41" fmla="*/ 1 h 52"/>
                  <a:gd name="T42" fmla="*/ 0 w 87"/>
                  <a:gd name="T43" fmla="*/ 1 h 52"/>
                  <a:gd name="T44" fmla="*/ 0 w 87"/>
                  <a:gd name="T45" fmla="*/ 0 h 52"/>
                  <a:gd name="T46" fmla="*/ 0 w 87"/>
                  <a:gd name="T47" fmla="*/ 1 h 52"/>
                  <a:gd name="T48" fmla="*/ 0 w 87"/>
                  <a:gd name="T49" fmla="*/ 1 h 52"/>
                  <a:gd name="T50" fmla="*/ 0 w 87"/>
                  <a:gd name="T51" fmla="*/ 1 h 52"/>
                  <a:gd name="T52" fmla="*/ 0 w 87"/>
                  <a:gd name="T53" fmla="*/ 1 h 52"/>
                  <a:gd name="T54" fmla="*/ 0 w 87"/>
                  <a:gd name="T55" fmla="*/ 1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52">
                    <a:moveTo>
                      <a:pt x="14" y="52"/>
                    </a:moveTo>
                    <a:lnTo>
                      <a:pt x="27" y="52"/>
                    </a:lnTo>
                    <a:lnTo>
                      <a:pt x="33" y="47"/>
                    </a:lnTo>
                    <a:lnTo>
                      <a:pt x="37" y="51"/>
                    </a:lnTo>
                    <a:lnTo>
                      <a:pt x="39" y="51"/>
                    </a:lnTo>
                    <a:lnTo>
                      <a:pt x="41" y="49"/>
                    </a:lnTo>
                    <a:lnTo>
                      <a:pt x="47" y="52"/>
                    </a:lnTo>
                    <a:lnTo>
                      <a:pt x="54" y="52"/>
                    </a:lnTo>
                    <a:lnTo>
                      <a:pt x="52" y="47"/>
                    </a:lnTo>
                    <a:lnTo>
                      <a:pt x="52" y="43"/>
                    </a:lnTo>
                    <a:lnTo>
                      <a:pt x="62" y="39"/>
                    </a:lnTo>
                    <a:lnTo>
                      <a:pt x="68" y="39"/>
                    </a:lnTo>
                    <a:lnTo>
                      <a:pt x="64" y="33"/>
                    </a:lnTo>
                    <a:lnTo>
                      <a:pt x="62" y="29"/>
                    </a:lnTo>
                    <a:lnTo>
                      <a:pt x="60" y="23"/>
                    </a:lnTo>
                    <a:lnTo>
                      <a:pt x="70" y="21"/>
                    </a:lnTo>
                    <a:lnTo>
                      <a:pt x="74" y="18"/>
                    </a:lnTo>
                    <a:lnTo>
                      <a:pt x="82" y="18"/>
                    </a:lnTo>
                    <a:lnTo>
                      <a:pt x="82" y="14"/>
                    </a:lnTo>
                    <a:lnTo>
                      <a:pt x="85" y="14"/>
                    </a:lnTo>
                    <a:lnTo>
                      <a:pt x="87" y="10"/>
                    </a:lnTo>
                    <a:lnTo>
                      <a:pt x="78" y="4"/>
                    </a:lnTo>
                    <a:lnTo>
                      <a:pt x="76" y="0"/>
                    </a:lnTo>
                    <a:lnTo>
                      <a:pt x="16" y="16"/>
                    </a:lnTo>
                    <a:lnTo>
                      <a:pt x="4" y="14"/>
                    </a:lnTo>
                    <a:lnTo>
                      <a:pt x="0" y="25"/>
                    </a:lnTo>
                    <a:lnTo>
                      <a:pt x="6" y="49"/>
                    </a:lnTo>
                    <a:lnTo>
                      <a:pt x="14" y="5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88" name="Freeform 606"/>
              <p:cNvSpPr>
                <a:spLocks/>
              </p:cNvSpPr>
              <p:nvPr/>
            </p:nvSpPr>
            <p:spPr bwMode="auto">
              <a:xfrm>
                <a:off x="2811" y="1143"/>
                <a:ext cx="146" cy="237"/>
              </a:xfrm>
              <a:custGeom>
                <a:avLst/>
                <a:gdLst>
                  <a:gd name="T0" fmla="*/ 101 w 309"/>
                  <a:gd name="T1" fmla="*/ 92 h 465"/>
                  <a:gd name="T2" fmla="*/ 85 w 309"/>
                  <a:gd name="T3" fmla="*/ 102 h 465"/>
                  <a:gd name="T4" fmla="*/ 75 w 309"/>
                  <a:gd name="T5" fmla="*/ 111 h 465"/>
                  <a:gd name="T6" fmla="*/ 72 w 309"/>
                  <a:gd name="T7" fmla="*/ 124 h 465"/>
                  <a:gd name="T8" fmla="*/ 90 w 309"/>
                  <a:gd name="T9" fmla="*/ 150 h 465"/>
                  <a:gd name="T10" fmla="*/ 84 w 309"/>
                  <a:gd name="T11" fmla="*/ 166 h 465"/>
                  <a:gd name="T12" fmla="*/ 79 w 309"/>
                  <a:gd name="T13" fmla="*/ 163 h 465"/>
                  <a:gd name="T14" fmla="*/ 92 w 309"/>
                  <a:gd name="T15" fmla="*/ 166 h 465"/>
                  <a:gd name="T16" fmla="*/ 82 w 309"/>
                  <a:gd name="T17" fmla="*/ 171 h 465"/>
                  <a:gd name="T18" fmla="*/ 67 w 309"/>
                  <a:gd name="T19" fmla="*/ 179 h 465"/>
                  <a:gd name="T20" fmla="*/ 70 w 309"/>
                  <a:gd name="T21" fmla="*/ 191 h 465"/>
                  <a:gd name="T22" fmla="*/ 71 w 309"/>
                  <a:gd name="T23" fmla="*/ 195 h 465"/>
                  <a:gd name="T24" fmla="*/ 66 w 309"/>
                  <a:gd name="T25" fmla="*/ 223 h 465"/>
                  <a:gd name="T26" fmla="*/ 43 w 309"/>
                  <a:gd name="T27" fmla="*/ 237 h 465"/>
                  <a:gd name="T28" fmla="*/ 23 w 309"/>
                  <a:gd name="T29" fmla="*/ 222 h 465"/>
                  <a:gd name="T30" fmla="*/ 9 w 309"/>
                  <a:gd name="T31" fmla="*/ 192 h 465"/>
                  <a:gd name="T32" fmla="*/ 5 w 309"/>
                  <a:gd name="T33" fmla="*/ 185 h 465"/>
                  <a:gd name="T34" fmla="*/ 3 w 309"/>
                  <a:gd name="T35" fmla="*/ 173 h 465"/>
                  <a:gd name="T36" fmla="*/ 12 w 309"/>
                  <a:gd name="T37" fmla="*/ 140 h 465"/>
                  <a:gd name="T38" fmla="*/ 17 w 309"/>
                  <a:gd name="T39" fmla="*/ 130 h 465"/>
                  <a:gd name="T40" fmla="*/ 7 w 309"/>
                  <a:gd name="T41" fmla="*/ 108 h 465"/>
                  <a:gd name="T42" fmla="*/ 17 w 309"/>
                  <a:gd name="T43" fmla="*/ 83 h 465"/>
                  <a:gd name="T44" fmla="*/ 22 w 309"/>
                  <a:gd name="T45" fmla="*/ 74 h 465"/>
                  <a:gd name="T46" fmla="*/ 29 w 309"/>
                  <a:gd name="T47" fmla="*/ 48 h 465"/>
                  <a:gd name="T48" fmla="*/ 46 w 309"/>
                  <a:gd name="T49" fmla="*/ 35 h 465"/>
                  <a:gd name="T50" fmla="*/ 68 w 309"/>
                  <a:gd name="T51" fmla="*/ 15 h 465"/>
                  <a:gd name="T52" fmla="*/ 90 w 309"/>
                  <a:gd name="T53" fmla="*/ 9 h 465"/>
                  <a:gd name="T54" fmla="*/ 94 w 309"/>
                  <a:gd name="T55" fmla="*/ 0 h 465"/>
                  <a:gd name="T56" fmla="*/ 139 w 309"/>
                  <a:gd name="T57" fmla="*/ 37 h 465"/>
                  <a:gd name="T58" fmla="*/ 129 w 309"/>
                  <a:gd name="T59" fmla="*/ 53 h 465"/>
                  <a:gd name="T60" fmla="*/ 123 w 309"/>
                  <a:gd name="T61" fmla="*/ 58 h 465"/>
                  <a:gd name="T62" fmla="*/ 114 w 309"/>
                  <a:gd name="T63" fmla="*/ 62 h 465"/>
                  <a:gd name="T64" fmla="*/ 116 w 309"/>
                  <a:gd name="T65" fmla="*/ 79 h 4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9" h="465">
                    <a:moveTo>
                      <a:pt x="245" y="155"/>
                    </a:moveTo>
                    <a:lnTo>
                      <a:pt x="214" y="180"/>
                    </a:lnTo>
                    <a:lnTo>
                      <a:pt x="192" y="192"/>
                    </a:lnTo>
                    <a:lnTo>
                      <a:pt x="179" y="201"/>
                    </a:lnTo>
                    <a:lnTo>
                      <a:pt x="163" y="203"/>
                    </a:lnTo>
                    <a:lnTo>
                      <a:pt x="159" y="217"/>
                    </a:lnTo>
                    <a:lnTo>
                      <a:pt x="153" y="223"/>
                    </a:lnTo>
                    <a:lnTo>
                      <a:pt x="152" y="244"/>
                    </a:lnTo>
                    <a:lnTo>
                      <a:pt x="159" y="281"/>
                    </a:lnTo>
                    <a:lnTo>
                      <a:pt x="190" y="294"/>
                    </a:lnTo>
                    <a:lnTo>
                      <a:pt x="204" y="310"/>
                    </a:lnTo>
                    <a:lnTo>
                      <a:pt x="177" y="325"/>
                    </a:lnTo>
                    <a:lnTo>
                      <a:pt x="167" y="314"/>
                    </a:lnTo>
                    <a:lnTo>
                      <a:pt x="167" y="320"/>
                    </a:lnTo>
                    <a:lnTo>
                      <a:pt x="132" y="321"/>
                    </a:lnTo>
                    <a:lnTo>
                      <a:pt x="194" y="325"/>
                    </a:lnTo>
                    <a:lnTo>
                      <a:pt x="177" y="341"/>
                    </a:lnTo>
                    <a:lnTo>
                      <a:pt x="173" y="335"/>
                    </a:lnTo>
                    <a:lnTo>
                      <a:pt x="155" y="351"/>
                    </a:lnTo>
                    <a:lnTo>
                      <a:pt x="142" y="351"/>
                    </a:lnTo>
                    <a:lnTo>
                      <a:pt x="152" y="358"/>
                    </a:lnTo>
                    <a:lnTo>
                      <a:pt x="148" y="374"/>
                    </a:lnTo>
                    <a:lnTo>
                      <a:pt x="153" y="384"/>
                    </a:lnTo>
                    <a:lnTo>
                      <a:pt x="150" y="382"/>
                    </a:lnTo>
                    <a:lnTo>
                      <a:pt x="146" y="409"/>
                    </a:lnTo>
                    <a:lnTo>
                      <a:pt x="140" y="438"/>
                    </a:lnTo>
                    <a:lnTo>
                      <a:pt x="95" y="446"/>
                    </a:lnTo>
                    <a:lnTo>
                      <a:pt x="90" y="465"/>
                    </a:lnTo>
                    <a:lnTo>
                      <a:pt x="58" y="465"/>
                    </a:lnTo>
                    <a:lnTo>
                      <a:pt x="49" y="436"/>
                    </a:lnTo>
                    <a:lnTo>
                      <a:pt x="43" y="415"/>
                    </a:lnTo>
                    <a:lnTo>
                      <a:pt x="18" y="376"/>
                    </a:lnTo>
                    <a:lnTo>
                      <a:pt x="20" y="366"/>
                    </a:lnTo>
                    <a:lnTo>
                      <a:pt x="10" y="362"/>
                    </a:lnTo>
                    <a:lnTo>
                      <a:pt x="0" y="343"/>
                    </a:lnTo>
                    <a:lnTo>
                      <a:pt x="6" y="339"/>
                    </a:lnTo>
                    <a:lnTo>
                      <a:pt x="22" y="306"/>
                    </a:lnTo>
                    <a:lnTo>
                      <a:pt x="26" y="275"/>
                    </a:lnTo>
                    <a:lnTo>
                      <a:pt x="26" y="267"/>
                    </a:lnTo>
                    <a:lnTo>
                      <a:pt x="37" y="256"/>
                    </a:lnTo>
                    <a:lnTo>
                      <a:pt x="16" y="244"/>
                    </a:lnTo>
                    <a:lnTo>
                      <a:pt x="14" y="211"/>
                    </a:lnTo>
                    <a:lnTo>
                      <a:pt x="14" y="176"/>
                    </a:lnTo>
                    <a:lnTo>
                      <a:pt x="37" y="162"/>
                    </a:lnTo>
                    <a:lnTo>
                      <a:pt x="60" y="161"/>
                    </a:lnTo>
                    <a:lnTo>
                      <a:pt x="47" y="145"/>
                    </a:lnTo>
                    <a:lnTo>
                      <a:pt x="66" y="104"/>
                    </a:lnTo>
                    <a:lnTo>
                      <a:pt x="62" y="95"/>
                    </a:lnTo>
                    <a:lnTo>
                      <a:pt x="86" y="89"/>
                    </a:lnTo>
                    <a:lnTo>
                      <a:pt x="97" y="69"/>
                    </a:lnTo>
                    <a:lnTo>
                      <a:pt x="111" y="36"/>
                    </a:lnTo>
                    <a:lnTo>
                      <a:pt x="144" y="29"/>
                    </a:lnTo>
                    <a:lnTo>
                      <a:pt x="146" y="15"/>
                    </a:lnTo>
                    <a:lnTo>
                      <a:pt x="190" y="17"/>
                    </a:lnTo>
                    <a:lnTo>
                      <a:pt x="186" y="0"/>
                    </a:lnTo>
                    <a:lnTo>
                      <a:pt x="198" y="0"/>
                    </a:lnTo>
                    <a:lnTo>
                      <a:pt x="270" y="29"/>
                    </a:lnTo>
                    <a:lnTo>
                      <a:pt x="295" y="73"/>
                    </a:lnTo>
                    <a:lnTo>
                      <a:pt x="309" y="104"/>
                    </a:lnTo>
                    <a:lnTo>
                      <a:pt x="272" y="104"/>
                    </a:lnTo>
                    <a:lnTo>
                      <a:pt x="262" y="108"/>
                    </a:lnTo>
                    <a:lnTo>
                      <a:pt x="260" y="114"/>
                    </a:lnTo>
                    <a:lnTo>
                      <a:pt x="254" y="112"/>
                    </a:lnTo>
                    <a:lnTo>
                      <a:pt x="241" y="122"/>
                    </a:lnTo>
                    <a:lnTo>
                      <a:pt x="237" y="137"/>
                    </a:lnTo>
                    <a:lnTo>
                      <a:pt x="245" y="155"/>
                    </a:lnTo>
                    <a:close/>
                  </a:path>
                </a:pathLst>
              </a:custGeom>
              <a:grpFill/>
              <a:ln w="3175" cap="flat" cmpd="sng">
                <a:solidFill>
                  <a:schemeClr val="accent3">
                    <a:lumMod val="85000"/>
                  </a:schemeClr>
                </a:solidFill>
                <a:prstDash val="solid"/>
                <a:round/>
                <a:headEnd type="none" w="med" len="med"/>
                <a:tailEnd type="none" w="med" len="med"/>
              </a:ln>
              <a:effectLst/>
            </p:spPr>
            <p:txBody>
              <a:bodyPr/>
              <a:lstStyle/>
              <a:p>
                <a:pPr>
                  <a:defRPr/>
                </a:pPr>
                <a:endParaRPr lang="es-ES"/>
              </a:p>
            </p:txBody>
          </p:sp>
          <p:sp>
            <p:nvSpPr>
              <p:cNvPr id="6989" name="Freeform 607"/>
              <p:cNvSpPr>
                <a:spLocks/>
              </p:cNvSpPr>
              <p:nvPr/>
            </p:nvSpPr>
            <p:spPr bwMode="auto">
              <a:xfrm>
                <a:off x="2905" y="1337"/>
                <a:ext cx="6" cy="14"/>
              </a:xfrm>
              <a:custGeom>
                <a:avLst/>
                <a:gdLst>
                  <a:gd name="T0" fmla="*/ 0 w 16"/>
                  <a:gd name="T1" fmla="*/ 0 h 29"/>
                  <a:gd name="T2" fmla="*/ 0 w 16"/>
                  <a:gd name="T3" fmla="*/ 0 h 29"/>
                  <a:gd name="T4" fmla="*/ 0 w 16"/>
                  <a:gd name="T5" fmla="*/ 0 h 29"/>
                  <a:gd name="T6" fmla="*/ 0 w 16"/>
                  <a:gd name="T7" fmla="*/ 0 h 29"/>
                  <a:gd name="T8" fmla="*/ 0 w 16"/>
                  <a:gd name="T9" fmla="*/ 0 h 29"/>
                  <a:gd name="T10" fmla="*/ 0 w 16"/>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9">
                    <a:moveTo>
                      <a:pt x="16" y="0"/>
                    </a:moveTo>
                    <a:lnTo>
                      <a:pt x="16" y="7"/>
                    </a:lnTo>
                    <a:lnTo>
                      <a:pt x="8" y="25"/>
                    </a:lnTo>
                    <a:lnTo>
                      <a:pt x="6" y="29"/>
                    </a:lnTo>
                    <a:lnTo>
                      <a:pt x="0" y="15"/>
                    </a:lnTo>
                    <a:lnTo>
                      <a:pt x="16"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90" name="Freeform 608"/>
              <p:cNvSpPr>
                <a:spLocks/>
              </p:cNvSpPr>
              <p:nvPr/>
            </p:nvSpPr>
            <p:spPr bwMode="auto">
              <a:xfrm>
                <a:off x="2754" y="1525"/>
                <a:ext cx="61" cy="33"/>
              </a:xfrm>
              <a:custGeom>
                <a:avLst/>
                <a:gdLst>
                  <a:gd name="T0" fmla="*/ 0 w 130"/>
                  <a:gd name="T1" fmla="*/ 1 h 64"/>
                  <a:gd name="T2" fmla="*/ 0 w 130"/>
                  <a:gd name="T3" fmla="*/ 1 h 64"/>
                  <a:gd name="T4" fmla="*/ 0 w 130"/>
                  <a:gd name="T5" fmla="*/ 1 h 64"/>
                  <a:gd name="T6" fmla="*/ 0 w 130"/>
                  <a:gd name="T7" fmla="*/ 1 h 64"/>
                  <a:gd name="T8" fmla="*/ 0 w 130"/>
                  <a:gd name="T9" fmla="*/ 1 h 64"/>
                  <a:gd name="T10" fmla="*/ 0 w 130"/>
                  <a:gd name="T11" fmla="*/ 1 h 64"/>
                  <a:gd name="T12" fmla="*/ 0 w 130"/>
                  <a:gd name="T13" fmla="*/ 1 h 64"/>
                  <a:gd name="T14" fmla="*/ 0 w 130"/>
                  <a:gd name="T15" fmla="*/ 1 h 64"/>
                  <a:gd name="T16" fmla="*/ 0 w 130"/>
                  <a:gd name="T17" fmla="*/ 1 h 64"/>
                  <a:gd name="T18" fmla="*/ 0 w 130"/>
                  <a:gd name="T19" fmla="*/ 1 h 64"/>
                  <a:gd name="T20" fmla="*/ 0 w 130"/>
                  <a:gd name="T21" fmla="*/ 1 h 64"/>
                  <a:gd name="T22" fmla="*/ 0 w 130"/>
                  <a:gd name="T23" fmla="*/ 1 h 64"/>
                  <a:gd name="T24" fmla="*/ 0 w 130"/>
                  <a:gd name="T25" fmla="*/ 0 h 64"/>
                  <a:gd name="T26" fmla="*/ 0 w 130"/>
                  <a:gd name="T27" fmla="*/ 1 h 64"/>
                  <a:gd name="T28" fmla="*/ 0 w 130"/>
                  <a:gd name="T29" fmla="*/ 1 h 64"/>
                  <a:gd name="T30" fmla="*/ 0 w 130"/>
                  <a:gd name="T31" fmla="*/ 1 h 64"/>
                  <a:gd name="T32" fmla="*/ 0 w 130"/>
                  <a:gd name="T33" fmla="*/ 1 h 64"/>
                  <a:gd name="T34" fmla="*/ 0 w 130"/>
                  <a:gd name="T35" fmla="*/ 1 h 64"/>
                  <a:gd name="T36" fmla="*/ 0 w 130"/>
                  <a:gd name="T37" fmla="*/ 1 h 64"/>
                  <a:gd name="T38" fmla="*/ 0 w 130"/>
                  <a:gd name="T39" fmla="*/ 1 h 64"/>
                  <a:gd name="T40" fmla="*/ 0 w 130"/>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 h="64">
                    <a:moveTo>
                      <a:pt x="124" y="39"/>
                    </a:moveTo>
                    <a:lnTo>
                      <a:pt x="117" y="48"/>
                    </a:lnTo>
                    <a:lnTo>
                      <a:pt x="95" y="48"/>
                    </a:lnTo>
                    <a:lnTo>
                      <a:pt x="84" y="64"/>
                    </a:lnTo>
                    <a:lnTo>
                      <a:pt x="64" y="48"/>
                    </a:lnTo>
                    <a:lnTo>
                      <a:pt x="47" y="62"/>
                    </a:lnTo>
                    <a:lnTo>
                      <a:pt x="29" y="64"/>
                    </a:lnTo>
                    <a:lnTo>
                      <a:pt x="12" y="45"/>
                    </a:lnTo>
                    <a:lnTo>
                      <a:pt x="0" y="52"/>
                    </a:lnTo>
                    <a:lnTo>
                      <a:pt x="25" y="14"/>
                    </a:lnTo>
                    <a:lnTo>
                      <a:pt x="33" y="10"/>
                    </a:lnTo>
                    <a:lnTo>
                      <a:pt x="43" y="4"/>
                    </a:lnTo>
                    <a:lnTo>
                      <a:pt x="72" y="0"/>
                    </a:lnTo>
                    <a:lnTo>
                      <a:pt x="101" y="6"/>
                    </a:lnTo>
                    <a:lnTo>
                      <a:pt x="101" y="16"/>
                    </a:lnTo>
                    <a:lnTo>
                      <a:pt x="101" y="19"/>
                    </a:lnTo>
                    <a:lnTo>
                      <a:pt x="99" y="23"/>
                    </a:lnTo>
                    <a:lnTo>
                      <a:pt x="107" y="23"/>
                    </a:lnTo>
                    <a:lnTo>
                      <a:pt x="130" y="29"/>
                    </a:lnTo>
                    <a:lnTo>
                      <a:pt x="130" y="31"/>
                    </a:lnTo>
                    <a:lnTo>
                      <a:pt x="124" y="3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91" name="Freeform 609"/>
              <p:cNvSpPr>
                <a:spLocks/>
              </p:cNvSpPr>
              <p:nvPr/>
            </p:nvSpPr>
            <p:spPr bwMode="auto">
              <a:xfrm>
                <a:off x="2977" y="1434"/>
                <a:ext cx="255" cy="152"/>
              </a:xfrm>
              <a:custGeom>
                <a:avLst/>
                <a:gdLst>
                  <a:gd name="T0" fmla="*/ 0 w 543"/>
                  <a:gd name="T1" fmla="*/ 0 h 298"/>
                  <a:gd name="T2" fmla="*/ 0 w 543"/>
                  <a:gd name="T3" fmla="*/ 1 h 298"/>
                  <a:gd name="T4" fmla="*/ 0 w 543"/>
                  <a:gd name="T5" fmla="*/ 1 h 298"/>
                  <a:gd name="T6" fmla="*/ 0 w 543"/>
                  <a:gd name="T7" fmla="*/ 1 h 298"/>
                  <a:gd name="T8" fmla="*/ 0 w 543"/>
                  <a:gd name="T9" fmla="*/ 1 h 298"/>
                  <a:gd name="T10" fmla="*/ 0 w 543"/>
                  <a:gd name="T11" fmla="*/ 1 h 298"/>
                  <a:gd name="T12" fmla="*/ 0 w 543"/>
                  <a:gd name="T13" fmla="*/ 1 h 298"/>
                  <a:gd name="T14" fmla="*/ 0 w 543"/>
                  <a:gd name="T15" fmla="*/ 1 h 298"/>
                  <a:gd name="T16" fmla="*/ 0 w 543"/>
                  <a:gd name="T17" fmla="*/ 1 h 298"/>
                  <a:gd name="T18" fmla="*/ 0 w 543"/>
                  <a:gd name="T19" fmla="*/ 1 h 298"/>
                  <a:gd name="T20" fmla="*/ 0 w 543"/>
                  <a:gd name="T21" fmla="*/ 1 h 298"/>
                  <a:gd name="T22" fmla="*/ 0 w 543"/>
                  <a:gd name="T23" fmla="*/ 1 h 298"/>
                  <a:gd name="T24" fmla="*/ 0 w 543"/>
                  <a:gd name="T25" fmla="*/ 1 h 298"/>
                  <a:gd name="T26" fmla="*/ 0 w 543"/>
                  <a:gd name="T27" fmla="*/ 1 h 298"/>
                  <a:gd name="T28" fmla="*/ 0 w 543"/>
                  <a:gd name="T29" fmla="*/ 1 h 298"/>
                  <a:gd name="T30" fmla="*/ 0 w 543"/>
                  <a:gd name="T31" fmla="*/ 1 h 298"/>
                  <a:gd name="T32" fmla="*/ 0 w 543"/>
                  <a:gd name="T33" fmla="*/ 1 h 298"/>
                  <a:gd name="T34" fmla="*/ 0 w 543"/>
                  <a:gd name="T35" fmla="*/ 1 h 298"/>
                  <a:gd name="T36" fmla="*/ 0 w 543"/>
                  <a:gd name="T37" fmla="*/ 1 h 298"/>
                  <a:gd name="T38" fmla="*/ 0 w 543"/>
                  <a:gd name="T39" fmla="*/ 1 h 298"/>
                  <a:gd name="T40" fmla="*/ 0 w 543"/>
                  <a:gd name="T41" fmla="*/ 1 h 298"/>
                  <a:gd name="T42" fmla="*/ 0 w 543"/>
                  <a:gd name="T43" fmla="*/ 1 h 298"/>
                  <a:gd name="T44" fmla="*/ 0 w 543"/>
                  <a:gd name="T45" fmla="*/ 1 h 298"/>
                  <a:gd name="T46" fmla="*/ 0 w 543"/>
                  <a:gd name="T47" fmla="*/ 1 h 298"/>
                  <a:gd name="T48" fmla="*/ 0 w 543"/>
                  <a:gd name="T49" fmla="*/ 1 h 298"/>
                  <a:gd name="T50" fmla="*/ 0 w 543"/>
                  <a:gd name="T51" fmla="*/ 1 h 298"/>
                  <a:gd name="T52" fmla="*/ 0 w 543"/>
                  <a:gd name="T53" fmla="*/ 1 h 298"/>
                  <a:gd name="T54" fmla="*/ 0 w 543"/>
                  <a:gd name="T55" fmla="*/ 1 h 298"/>
                  <a:gd name="T56" fmla="*/ 0 w 543"/>
                  <a:gd name="T57" fmla="*/ 1 h 298"/>
                  <a:gd name="T58" fmla="*/ 0 w 543"/>
                  <a:gd name="T59" fmla="*/ 1 h 298"/>
                  <a:gd name="T60" fmla="*/ 0 w 543"/>
                  <a:gd name="T61" fmla="*/ 1 h 298"/>
                  <a:gd name="T62" fmla="*/ 0 w 543"/>
                  <a:gd name="T63" fmla="*/ 1 h 298"/>
                  <a:gd name="T64" fmla="*/ 0 w 543"/>
                  <a:gd name="T65" fmla="*/ 1 h 298"/>
                  <a:gd name="T66" fmla="*/ 0 w 543"/>
                  <a:gd name="T67" fmla="*/ 1 h 298"/>
                  <a:gd name="T68" fmla="*/ 0 w 543"/>
                  <a:gd name="T69" fmla="*/ 1 h 298"/>
                  <a:gd name="T70" fmla="*/ 0 w 543"/>
                  <a:gd name="T71" fmla="*/ 1 h 298"/>
                  <a:gd name="T72" fmla="*/ 0 w 543"/>
                  <a:gd name="T73" fmla="*/ 1 h 298"/>
                  <a:gd name="T74" fmla="*/ 0 w 543"/>
                  <a:gd name="T75" fmla="*/ 1 h 298"/>
                  <a:gd name="T76" fmla="*/ 0 w 543"/>
                  <a:gd name="T77" fmla="*/ 1 h 298"/>
                  <a:gd name="T78" fmla="*/ 0 w 543"/>
                  <a:gd name="T79" fmla="*/ 1 h 298"/>
                  <a:gd name="T80" fmla="*/ 0 w 543"/>
                  <a:gd name="T81" fmla="*/ 1 h 298"/>
                  <a:gd name="T82" fmla="*/ 0 w 543"/>
                  <a:gd name="T83" fmla="*/ 1 h 298"/>
                  <a:gd name="T84" fmla="*/ 0 w 543"/>
                  <a:gd name="T85" fmla="*/ 1 h 298"/>
                  <a:gd name="T86" fmla="*/ 0 w 543"/>
                  <a:gd name="T87" fmla="*/ 1 h 298"/>
                  <a:gd name="T88" fmla="*/ 0 w 543"/>
                  <a:gd name="T89" fmla="*/ 1 h 298"/>
                  <a:gd name="T90" fmla="*/ 0 w 543"/>
                  <a:gd name="T91" fmla="*/ 1 h 298"/>
                  <a:gd name="T92" fmla="*/ 0 w 543"/>
                  <a:gd name="T93" fmla="*/ 1 h 298"/>
                  <a:gd name="T94" fmla="*/ 0 w 543"/>
                  <a:gd name="T95" fmla="*/ 1 h 298"/>
                  <a:gd name="T96" fmla="*/ 0 w 543"/>
                  <a:gd name="T97" fmla="*/ 1 h 298"/>
                  <a:gd name="T98" fmla="*/ 0 w 543"/>
                  <a:gd name="T99" fmla="*/ 1 h 298"/>
                  <a:gd name="T100" fmla="*/ 0 w 543"/>
                  <a:gd name="T101" fmla="*/ 1 h 298"/>
                  <a:gd name="T102" fmla="*/ 0 w 543"/>
                  <a:gd name="T103" fmla="*/ 1 h 298"/>
                  <a:gd name="T104" fmla="*/ 0 w 543"/>
                  <a:gd name="T105" fmla="*/ 1 h 298"/>
                  <a:gd name="T106" fmla="*/ 0 w 543"/>
                  <a:gd name="T107" fmla="*/ 1 h 298"/>
                  <a:gd name="T108" fmla="*/ 0 w 543"/>
                  <a:gd name="T109" fmla="*/ 1 h 298"/>
                  <a:gd name="T110" fmla="*/ 0 w 543"/>
                  <a:gd name="T111" fmla="*/ 1 h 298"/>
                  <a:gd name="T112" fmla="*/ 0 w 543"/>
                  <a:gd name="T113" fmla="*/ 0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43" h="298">
                    <a:moveTo>
                      <a:pt x="285" y="0"/>
                    </a:moveTo>
                    <a:lnTo>
                      <a:pt x="262" y="7"/>
                    </a:lnTo>
                    <a:lnTo>
                      <a:pt x="227" y="25"/>
                    </a:lnTo>
                    <a:lnTo>
                      <a:pt x="229" y="38"/>
                    </a:lnTo>
                    <a:lnTo>
                      <a:pt x="179" y="29"/>
                    </a:lnTo>
                    <a:lnTo>
                      <a:pt x="128" y="21"/>
                    </a:lnTo>
                    <a:lnTo>
                      <a:pt x="78" y="19"/>
                    </a:lnTo>
                    <a:lnTo>
                      <a:pt x="27" y="19"/>
                    </a:lnTo>
                    <a:lnTo>
                      <a:pt x="43" y="58"/>
                    </a:lnTo>
                    <a:lnTo>
                      <a:pt x="39" y="77"/>
                    </a:lnTo>
                    <a:lnTo>
                      <a:pt x="14" y="114"/>
                    </a:lnTo>
                    <a:lnTo>
                      <a:pt x="8" y="126"/>
                    </a:lnTo>
                    <a:lnTo>
                      <a:pt x="0" y="151"/>
                    </a:lnTo>
                    <a:lnTo>
                      <a:pt x="24" y="168"/>
                    </a:lnTo>
                    <a:lnTo>
                      <a:pt x="25" y="166"/>
                    </a:lnTo>
                    <a:lnTo>
                      <a:pt x="82" y="172"/>
                    </a:lnTo>
                    <a:lnTo>
                      <a:pt x="132" y="157"/>
                    </a:lnTo>
                    <a:lnTo>
                      <a:pt x="157" y="135"/>
                    </a:lnTo>
                    <a:lnTo>
                      <a:pt x="167" y="139"/>
                    </a:lnTo>
                    <a:lnTo>
                      <a:pt x="190" y="161"/>
                    </a:lnTo>
                    <a:lnTo>
                      <a:pt x="215" y="184"/>
                    </a:lnTo>
                    <a:lnTo>
                      <a:pt x="239" y="205"/>
                    </a:lnTo>
                    <a:lnTo>
                      <a:pt x="262" y="226"/>
                    </a:lnTo>
                    <a:lnTo>
                      <a:pt x="287" y="211"/>
                    </a:lnTo>
                    <a:lnTo>
                      <a:pt x="295" y="217"/>
                    </a:lnTo>
                    <a:lnTo>
                      <a:pt x="293" y="199"/>
                    </a:lnTo>
                    <a:lnTo>
                      <a:pt x="299" y="211"/>
                    </a:lnTo>
                    <a:lnTo>
                      <a:pt x="320" y="217"/>
                    </a:lnTo>
                    <a:lnTo>
                      <a:pt x="289" y="219"/>
                    </a:lnTo>
                    <a:lnTo>
                      <a:pt x="303" y="226"/>
                    </a:lnTo>
                    <a:lnTo>
                      <a:pt x="328" y="234"/>
                    </a:lnTo>
                    <a:lnTo>
                      <a:pt x="355" y="240"/>
                    </a:lnTo>
                    <a:lnTo>
                      <a:pt x="324" y="259"/>
                    </a:lnTo>
                    <a:lnTo>
                      <a:pt x="345" y="269"/>
                    </a:lnTo>
                    <a:lnTo>
                      <a:pt x="359" y="283"/>
                    </a:lnTo>
                    <a:lnTo>
                      <a:pt x="363" y="298"/>
                    </a:lnTo>
                    <a:lnTo>
                      <a:pt x="407" y="281"/>
                    </a:lnTo>
                    <a:lnTo>
                      <a:pt x="427" y="277"/>
                    </a:lnTo>
                    <a:lnTo>
                      <a:pt x="444" y="267"/>
                    </a:lnTo>
                    <a:lnTo>
                      <a:pt x="421" y="265"/>
                    </a:lnTo>
                    <a:lnTo>
                      <a:pt x="392" y="242"/>
                    </a:lnTo>
                    <a:lnTo>
                      <a:pt x="398" y="225"/>
                    </a:lnTo>
                    <a:lnTo>
                      <a:pt x="396" y="234"/>
                    </a:lnTo>
                    <a:lnTo>
                      <a:pt x="403" y="226"/>
                    </a:lnTo>
                    <a:lnTo>
                      <a:pt x="446" y="211"/>
                    </a:lnTo>
                    <a:lnTo>
                      <a:pt x="493" y="195"/>
                    </a:lnTo>
                    <a:lnTo>
                      <a:pt x="508" y="192"/>
                    </a:lnTo>
                    <a:lnTo>
                      <a:pt x="518" y="170"/>
                    </a:lnTo>
                    <a:lnTo>
                      <a:pt x="543" y="161"/>
                    </a:lnTo>
                    <a:lnTo>
                      <a:pt x="524" y="106"/>
                    </a:lnTo>
                    <a:lnTo>
                      <a:pt x="479" y="93"/>
                    </a:lnTo>
                    <a:lnTo>
                      <a:pt x="434" y="79"/>
                    </a:lnTo>
                    <a:lnTo>
                      <a:pt x="415" y="83"/>
                    </a:lnTo>
                    <a:lnTo>
                      <a:pt x="376" y="50"/>
                    </a:lnTo>
                    <a:lnTo>
                      <a:pt x="338" y="17"/>
                    </a:lnTo>
                    <a:lnTo>
                      <a:pt x="334" y="5"/>
                    </a:lnTo>
                    <a:lnTo>
                      <a:pt x="285"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92" name="Freeform 610"/>
              <p:cNvSpPr>
                <a:spLocks/>
              </p:cNvSpPr>
              <p:nvPr/>
            </p:nvSpPr>
            <p:spPr bwMode="auto">
              <a:xfrm>
                <a:off x="2934" y="1555"/>
                <a:ext cx="64" cy="81"/>
              </a:xfrm>
              <a:custGeom>
                <a:avLst/>
                <a:gdLst>
                  <a:gd name="T0" fmla="*/ 0 w 136"/>
                  <a:gd name="T1" fmla="*/ 1 h 159"/>
                  <a:gd name="T2" fmla="*/ 0 w 136"/>
                  <a:gd name="T3" fmla="*/ 1 h 159"/>
                  <a:gd name="T4" fmla="*/ 0 w 136"/>
                  <a:gd name="T5" fmla="*/ 1 h 159"/>
                  <a:gd name="T6" fmla="*/ 0 w 136"/>
                  <a:gd name="T7" fmla="*/ 1 h 159"/>
                  <a:gd name="T8" fmla="*/ 0 w 136"/>
                  <a:gd name="T9" fmla="*/ 1 h 159"/>
                  <a:gd name="T10" fmla="*/ 0 w 136"/>
                  <a:gd name="T11" fmla="*/ 1 h 159"/>
                  <a:gd name="T12" fmla="*/ 0 w 136"/>
                  <a:gd name="T13" fmla="*/ 1 h 159"/>
                  <a:gd name="T14" fmla="*/ 0 w 136"/>
                  <a:gd name="T15" fmla="*/ 1 h 159"/>
                  <a:gd name="T16" fmla="*/ 0 w 136"/>
                  <a:gd name="T17" fmla="*/ 1 h 159"/>
                  <a:gd name="T18" fmla="*/ 0 w 136"/>
                  <a:gd name="T19" fmla="*/ 1 h 159"/>
                  <a:gd name="T20" fmla="*/ 0 w 136"/>
                  <a:gd name="T21" fmla="*/ 1 h 159"/>
                  <a:gd name="T22" fmla="*/ 0 w 136"/>
                  <a:gd name="T23" fmla="*/ 1 h 159"/>
                  <a:gd name="T24" fmla="*/ 0 w 136"/>
                  <a:gd name="T25" fmla="*/ 1 h 159"/>
                  <a:gd name="T26" fmla="*/ 0 w 136"/>
                  <a:gd name="T27" fmla="*/ 1 h 159"/>
                  <a:gd name="T28" fmla="*/ 0 w 136"/>
                  <a:gd name="T29" fmla="*/ 1 h 159"/>
                  <a:gd name="T30" fmla="*/ 0 w 136"/>
                  <a:gd name="T31" fmla="*/ 1 h 159"/>
                  <a:gd name="T32" fmla="*/ 0 w 136"/>
                  <a:gd name="T33" fmla="*/ 1 h 159"/>
                  <a:gd name="T34" fmla="*/ 0 w 136"/>
                  <a:gd name="T35" fmla="*/ 1 h 159"/>
                  <a:gd name="T36" fmla="*/ 0 w 136"/>
                  <a:gd name="T37" fmla="*/ 1 h 159"/>
                  <a:gd name="T38" fmla="*/ 0 w 136"/>
                  <a:gd name="T39" fmla="*/ 1 h 159"/>
                  <a:gd name="T40" fmla="*/ 0 w 136"/>
                  <a:gd name="T41" fmla="*/ 1 h 159"/>
                  <a:gd name="T42" fmla="*/ 0 w 136"/>
                  <a:gd name="T43" fmla="*/ 1 h 159"/>
                  <a:gd name="T44" fmla="*/ 0 w 136"/>
                  <a:gd name="T45" fmla="*/ 1 h 159"/>
                  <a:gd name="T46" fmla="*/ 0 w 136"/>
                  <a:gd name="T47" fmla="*/ 1 h 159"/>
                  <a:gd name="T48" fmla="*/ 0 w 136"/>
                  <a:gd name="T49" fmla="*/ 1 h 159"/>
                  <a:gd name="T50" fmla="*/ 0 w 136"/>
                  <a:gd name="T51" fmla="*/ 1 h 159"/>
                  <a:gd name="T52" fmla="*/ 0 w 136"/>
                  <a:gd name="T53" fmla="*/ 1 h 159"/>
                  <a:gd name="T54" fmla="*/ 0 w 136"/>
                  <a:gd name="T55" fmla="*/ 1 h 159"/>
                  <a:gd name="T56" fmla="*/ 0 w 136"/>
                  <a:gd name="T57" fmla="*/ 1 h 159"/>
                  <a:gd name="T58" fmla="*/ 0 w 136"/>
                  <a:gd name="T59" fmla="*/ 1 h 159"/>
                  <a:gd name="T60" fmla="*/ 0 w 136"/>
                  <a:gd name="T61" fmla="*/ 1 h 159"/>
                  <a:gd name="T62" fmla="*/ 0 w 136"/>
                  <a:gd name="T63" fmla="*/ 1 h 159"/>
                  <a:gd name="T64" fmla="*/ 0 w 136"/>
                  <a:gd name="T65" fmla="*/ 1 h 159"/>
                  <a:gd name="T66" fmla="*/ 0 w 136"/>
                  <a:gd name="T67" fmla="*/ 1 h 159"/>
                  <a:gd name="T68" fmla="*/ 0 w 136"/>
                  <a:gd name="T69" fmla="*/ 1 h 159"/>
                  <a:gd name="T70" fmla="*/ 0 w 136"/>
                  <a:gd name="T71" fmla="*/ 1 h 159"/>
                  <a:gd name="T72" fmla="*/ 0 w 136"/>
                  <a:gd name="T73" fmla="*/ 1 h 159"/>
                  <a:gd name="T74" fmla="*/ 0 w 136"/>
                  <a:gd name="T75" fmla="*/ 1 h 159"/>
                  <a:gd name="T76" fmla="*/ 0 w 136"/>
                  <a:gd name="T77" fmla="*/ 1 h 159"/>
                  <a:gd name="T78" fmla="*/ 0 w 136"/>
                  <a:gd name="T79" fmla="*/ 1 h 159"/>
                  <a:gd name="T80" fmla="*/ 0 w 136"/>
                  <a:gd name="T81" fmla="*/ 1 h 159"/>
                  <a:gd name="T82" fmla="*/ 0 w 136"/>
                  <a:gd name="T83" fmla="*/ 1 h 159"/>
                  <a:gd name="T84" fmla="*/ 0 w 136"/>
                  <a:gd name="T85" fmla="*/ 1 h 159"/>
                  <a:gd name="T86" fmla="*/ 0 w 136"/>
                  <a:gd name="T87" fmla="*/ 1 h 159"/>
                  <a:gd name="T88" fmla="*/ 0 w 136"/>
                  <a:gd name="T89" fmla="*/ 1 h 159"/>
                  <a:gd name="T90" fmla="*/ 0 w 136"/>
                  <a:gd name="T91" fmla="*/ 1 h 159"/>
                  <a:gd name="T92" fmla="*/ 0 w 136"/>
                  <a:gd name="T93" fmla="*/ 1 h 159"/>
                  <a:gd name="T94" fmla="*/ 0 w 136"/>
                  <a:gd name="T95" fmla="*/ 0 h 159"/>
                  <a:gd name="T96" fmla="*/ 0 w 136"/>
                  <a:gd name="T97" fmla="*/ 1 h 159"/>
                  <a:gd name="T98" fmla="*/ 0 w 136"/>
                  <a:gd name="T99" fmla="*/ 1 h 159"/>
                  <a:gd name="T100" fmla="*/ 0 w 136"/>
                  <a:gd name="T101" fmla="*/ 1 h 159"/>
                  <a:gd name="T102" fmla="*/ 0 w 136"/>
                  <a:gd name="T103" fmla="*/ 1 h 159"/>
                  <a:gd name="T104" fmla="*/ 0 w 136"/>
                  <a:gd name="T105" fmla="*/ 1 h 159"/>
                  <a:gd name="T106" fmla="*/ 0 w 136"/>
                  <a:gd name="T107" fmla="*/ 1 h 1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6" h="159">
                    <a:moveTo>
                      <a:pt x="23" y="31"/>
                    </a:moveTo>
                    <a:lnTo>
                      <a:pt x="23" y="33"/>
                    </a:lnTo>
                    <a:lnTo>
                      <a:pt x="14" y="35"/>
                    </a:lnTo>
                    <a:lnTo>
                      <a:pt x="12" y="45"/>
                    </a:lnTo>
                    <a:lnTo>
                      <a:pt x="21" y="45"/>
                    </a:lnTo>
                    <a:lnTo>
                      <a:pt x="21" y="51"/>
                    </a:lnTo>
                    <a:lnTo>
                      <a:pt x="20" y="56"/>
                    </a:lnTo>
                    <a:lnTo>
                      <a:pt x="14" y="62"/>
                    </a:lnTo>
                    <a:lnTo>
                      <a:pt x="16" y="64"/>
                    </a:lnTo>
                    <a:lnTo>
                      <a:pt x="20" y="70"/>
                    </a:lnTo>
                    <a:lnTo>
                      <a:pt x="33" y="78"/>
                    </a:lnTo>
                    <a:lnTo>
                      <a:pt x="23" y="82"/>
                    </a:lnTo>
                    <a:lnTo>
                      <a:pt x="31" y="87"/>
                    </a:lnTo>
                    <a:lnTo>
                      <a:pt x="31" y="95"/>
                    </a:lnTo>
                    <a:lnTo>
                      <a:pt x="14" y="99"/>
                    </a:lnTo>
                    <a:lnTo>
                      <a:pt x="21" y="105"/>
                    </a:lnTo>
                    <a:lnTo>
                      <a:pt x="18" y="109"/>
                    </a:lnTo>
                    <a:lnTo>
                      <a:pt x="12" y="105"/>
                    </a:lnTo>
                    <a:lnTo>
                      <a:pt x="4" y="117"/>
                    </a:lnTo>
                    <a:lnTo>
                      <a:pt x="0" y="118"/>
                    </a:lnTo>
                    <a:lnTo>
                      <a:pt x="8" y="130"/>
                    </a:lnTo>
                    <a:lnTo>
                      <a:pt x="0" y="132"/>
                    </a:lnTo>
                    <a:lnTo>
                      <a:pt x="0" y="138"/>
                    </a:lnTo>
                    <a:lnTo>
                      <a:pt x="21" y="149"/>
                    </a:lnTo>
                    <a:lnTo>
                      <a:pt x="31" y="159"/>
                    </a:lnTo>
                    <a:lnTo>
                      <a:pt x="37" y="134"/>
                    </a:lnTo>
                    <a:lnTo>
                      <a:pt x="56" y="138"/>
                    </a:lnTo>
                    <a:lnTo>
                      <a:pt x="64" y="157"/>
                    </a:lnTo>
                    <a:lnTo>
                      <a:pt x="72" y="157"/>
                    </a:lnTo>
                    <a:lnTo>
                      <a:pt x="72" y="151"/>
                    </a:lnTo>
                    <a:lnTo>
                      <a:pt x="82" y="148"/>
                    </a:lnTo>
                    <a:lnTo>
                      <a:pt x="89" y="149"/>
                    </a:lnTo>
                    <a:lnTo>
                      <a:pt x="93" y="144"/>
                    </a:lnTo>
                    <a:lnTo>
                      <a:pt x="97" y="146"/>
                    </a:lnTo>
                    <a:lnTo>
                      <a:pt x="105" y="146"/>
                    </a:lnTo>
                    <a:lnTo>
                      <a:pt x="109" y="144"/>
                    </a:lnTo>
                    <a:lnTo>
                      <a:pt x="118" y="142"/>
                    </a:lnTo>
                    <a:lnTo>
                      <a:pt x="126" y="149"/>
                    </a:lnTo>
                    <a:lnTo>
                      <a:pt x="132" y="146"/>
                    </a:lnTo>
                    <a:lnTo>
                      <a:pt x="122" y="134"/>
                    </a:lnTo>
                    <a:lnTo>
                      <a:pt x="136" y="115"/>
                    </a:lnTo>
                    <a:lnTo>
                      <a:pt x="122" y="93"/>
                    </a:lnTo>
                    <a:lnTo>
                      <a:pt x="124" y="70"/>
                    </a:lnTo>
                    <a:lnTo>
                      <a:pt x="122" y="58"/>
                    </a:lnTo>
                    <a:lnTo>
                      <a:pt x="111" y="54"/>
                    </a:lnTo>
                    <a:lnTo>
                      <a:pt x="103" y="53"/>
                    </a:lnTo>
                    <a:lnTo>
                      <a:pt x="89" y="45"/>
                    </a:lnTo>
                    <a:lnTo>
                      <a:pt x="45" y="0"/>
                    </a:lnTo>
                    <a:lnTo>
                      <a:pt x="0" y="8"/>
                    </a:lnTo>
                    <a:lnTo>
                      <a:pt x="10" y="22"/>
                    </a:lnTo>
                    <a:lnTo>
                      <a:pt x="14" y="23"/>
                    </a:lnTo>
                    <a:lnTo>
                      <a:pt x="10" y="25"/>
                    </a:lnTo>
                    <a:lnTo>
                      <a:pt x="14" y="29"/>
                    </a:lnTo>
                    <a:lnTo>
                      <a:pt x="23" y="3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93" name="Freeform 611"/>
              <p:cNvSpPr>
                <a:spLocks/>
              </p:cNvSpPr>
              <p:nvPr/>
            </p:nvSpPr>
            <p:spPr bwMode="auto">
              <a:xfrm>
                <a:off x="887" y="1094"/>
                <a:ext cx="1029" cy="545"/>
              </a:xfrm>
              <a:custGeom>
                <a:avLst/>
                <a:gdLst>
                  <a:gd name="T0" fmla="*/ 0 w 2183"/>
                  <a:gd name="T1" fmla="*/ 1 h 1064"/>
                  <a:gd name="T2" fmla="*/ 0 w 2183"/>
                  <a:gd name="T3" fmla="*/ 1 h 1064"/>
                  <a:gd name="T4" fmla="*/ 0 w 2183"/>
                  <a:gd name="T5" fmla="*/ 1 h 1064"/>
                  <a:gd name="T6" fmla="*/ 0 w 2183"/>
                  <a:gd name="T7" fmla="*/ 1 h 1064"/>
                  <a:gd name="T8" fmla="*/ 0 w 2183"/>
                  <a:gd name="T9" fmla="*/ 1 h 1064"/>
                  <a:gd name="T10" fmla="*/ 0 w 2183"/>
                  <a:gd name="T11" fmla="*/ 1 h 1064"/>
                  <a:gd name="T12" fmla="*/ 0 w 2183"/>
                  <a:gd name="T13" fmla="*/ 1 h 1064"/>
                  <a:gd name="T14" fmla="*/ 0 w 2183"/>
                  <a:gd name="T15" fmla="*/ 1 h 1064"/>
                  <a:gd name="T16" fmla="*/ 0 w 2183"/>
                  <a:gd name="T17" fmla="*/ 1 h 1064"/>
                  <a:gd name="T18" fmla="*/ 0 w 2183"/>
                  <a:gd name="T19" fmla="*/ 1 h 1064"/>
                  <a:gd name="T20" fmla="*/ 0 w 2183"/>
                  <a:gd name="T21" fmla="*/ 1 h 1064"/>
                  <a:gd name="T22" fmla="*/ 0 w 2183"/>
                  <a:gd name="T23" fmla="*/ 1 h 1064"/>
                  <a:gd name="T24" fmla="*/ 0 w 2183"/>
                  <a:gd name="T25" fmla="*/ 1 h 1064"/>
                  <a:gd name="T26" fmla="*/ 0 w 2183"/>
                  <a:gd name="T27" fmla="*/ 1 h 1064"/>
                  <a:gd name="T28" fmla="*/ 0 w 2183"/>
                  <a:gd name="T29" fmla="*/ 1 h 1064"/>
                  <a:gd name="T30" fmla="*/ 0 w 2183"/>
                  <a:gd name="T31" fmla="*/ 1 h 1064"/>
                  <a:gd name="T32" fmla="*/ 0 w 2183"/>
                  <a:gd name="T33" fmla="*/ 1 h 1064"/>
                  <a:gd name="T34" fmla="*/ 0 w 2183"/>
                  <a:gd name="T35" fmla="*/ 1 h 1064"/>
                  <a:gd name="T36" fmla="*/ 0 w 2183"/>
                  <a:gd name="T37" fmla="*/ 1 h 1064"/>
                  <a:gd name="T38" fmla="*/ 0 w 2183"/>
                  <a:gd name="T39" fmla="*/ 1 h 1064"/>
                  <a:gd name="T40" fmla="*/ 0 w 2183"/>
                  <a:gd name="T41" fmla="*/ 1 h 1064"/>
                  <a:gd name="T42" fmla="*/ 0 w 2183"/>
                  <a:gd name="T43" fmla="*/ 1 h 1064"/>
                  <a:gd name="T44" fmla="*/ 0 w 2183"/>
                  <a:gd name="T45" fmla="*/ 1 h 1064"/>
                  <a:gd name="T46" fmla="*/ 0 w 2183"/>
                  <a:gd name="T47" fmla="*/ 1 h 1064"/>
                  <a:gd name="T48" fmla="*/ 0 w 2183"/>
                  <a:gd name="T49" fmla="*/ 1 h 1064"/>
                  <a:gd name="T50" fmla="*/ 0 w 2183"/>
                  <a:gd name="T51" fmla="*/ 1 h 1064"/>
                  <a:gd name="T52" fmla="*/ 0 w 2183"/>
                  <a:gd name="T53" fmla="*/ 1 h 1064"/>
                  <a:gd name="T54" fmla="*/ 0 w 2183"/>
                  <a:gd name="T55" fmla="*/ 1 h 1064"/>
                  <a:gd name="T56" fmla="*/ 0 w 2183"/>
                  <a:gd name="T57" fmla="*/ 1 h 1064"/>
                  <a:gd name="T58" fmla="*/ 0 w 2183"/>
                  <a:gd name="T59" fmla="*/ 1 h 1064"/>
                  <a:gd name="T60" fmla="*/ 0 w 2183"/>
                  <a:gd name="T61" fmla="*/ 1 h 1064"/>
                  <a:gd name="T62" fmla="*/ 0 w 2183"/>
                  <a:gd name="T63" fmla="*/ 1 h 1064"/>
                  <a:gd name="T64" fmla="*/ 0 w 2183"/>
                  <a:gd name="T65" fmla="*/ 1 h 1064"/>
                  <a:gd name="T66" fmla="*/ 0 w 2183"/>
                  <a:gd name="T67" fmla="*/ 1 h 1064"/>
                  <a:gd name="T68" fmla="*/ 0 w 2183"/>
                  <a:gd name="T69" fmla="*/ 1 h 1064"/>
                  <a:gd name="T70" fmla="*/ 0 w 2183"/>
                  <a:gd name="T71" fmla="*/ 1 h 1064"/>
                  <a:gd name="T72" fmla="*/ 0 w 2183"/>
                  <a:gd name="T73" fmla="*/ 1 h 1064"/>
                  <a:gd name="T74" fmla="*/ 0 w 2183"/>
                  <a:gd name="T75" fmla="*/ 1 h 1064"/>
                  <a:gd name="T76" fmla="*/ 0 w 2183"/>
                  <a:gd name="T77" fmla="*/ 1 h 1064"/>
                  <a:gd name="T78" fmla="*/ 0 w 2183"/>
                  <a:gd name="T79" fmla="*/ 1 h 1064"/>
                  <a:gd name="T80" fmla="*/ 0 w 2183"/>
                  <a:gd name="T81" fmla="*/ 1 h 1064"/>
                  <a:gd name="T82" fmla="*/ 0 w 2183"/>
                  <a:gd name="T83" fmla="*/ 1 h 1064"/>
                  <a:gd name="T84" fmla="*/ 0 w 2183"/>
                  <a:gd name="T85" fmla="*/ 1 h 1064"/>
                  <a:gd name="T86" fmla="*/ 0 w 2183"/>
                  <a:gd name="T87" fmla="*/ 1 h 1064"/>
                  <a:gd name="T88" fmla="*/ 0 w 2183"/>
                  <a:gd name="T89" fmla="*/ 1 h 1064"/>
                  <a:gd name="T90" fmla="*/ 0 w 2183"/>
                  <a:gd name="T91" fmla="*/ 1 h 1064"/>
                  <a:gd name="T92" fmla="*/ 0 w 2183"/>
                  <a:gd name="T93" fmla="*/ 1 h 1064"/>
                  <a:gd name="T94" fmla="*/ 0 w 2183"/>
                  <a:gd name="T95" fmla="*/ 1 h 1064"/>
                  <a:gd name="T96" fmla="*/ 0 w 2183"/>
                  <a:gd name="T97" fmla="*/ 1 h 1064"/>
                  <a:gd name="T98" fmla="*/ 0 w 2183"/>
                  <a:gd name="T99" fmla="*/ 1 h 1064"/>
                  <a:gd name="T100" fmla="*/ 0 w 2183"/>
                  <a:gd name="T101" fmla="*/ 1 h 1064"/>
                  <a:gd name="T102" fmla="*/ 0 w 2183"/>
                  <a:gd name="T103" fmla="*/ 1 h 1064"/>
                  <a:gd name="T104" fmla="*/ 0 w 2183"/>
                  <a:gd name="T105" fmla="*/ 1 h 1064"/>
                  <a:gd name="T106" fmla="*/ 0 w 2183"/>
                  <a:gd name="T107" fmla="*/ 1 h 1064"/>
                  <a:gd name="T108" fmla="*/ 0 w 2183"/>
                  <a:gd name="T109" fmla="*/ 1 h 1064"/>
                  <a:gd name="T110" fmla="*/ 0 w 2183"/>
                  <a:gd name="T111" fmla="*/ 1 h 1064"/>
                  <a:gd name="T112" fmla="*/ 0 w 2183"/>
                  <a:gd name="T113" fmla="*/ 1 h 10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83" h="1064">
                    <a:moveTo>
                      <a:pt x="1609" y="186"/>
                    </a:moveTo>
                    <a:lnTo>
                      <a:pt x="1595" y="174"/>
                    </a:lnTo>
                    <a:lnTo>
                      <a:pt x="1630" y="176"/>
                    </a:lnTo>
                    <a:lnTo>
                      <a:pt x="1648" y="184"/>
                    </a:lnTo>
                    <a:lnTo>
                      <a:pt x="1663" y="182"/>
                    </a:lnTo>
                    <a:lnTo>
                      <a:pt x="1649" y="162"/>
                    </a:lnTo>
                    <a:lnTo>
                      <a:pt x="1663" y="166"/>
                    </a:lnTo>
                    <a:lnTo>
                      <a:pt x="1671" y="168"/>
                    </a:lnTo>
                    <a:lnTo>
                      <a:pt x="1680" y="178"/>
                    </a:lnTo>
                    <a:lnTo>
                      <a:pt x="1742" y="157"/>
                    </a:lnTo>
                    <a:lnTo>
                      <a:pt x="1754" y="139"/>
                    </a:lnTo>
                    <a:lnTo>
                      <a:pt x="1750" y="122"/>
                    </a:lnTo>
                    <a:lnTo>
                      <a:pt x="1752" y="112"/>
                    </a:lnTo>
                    <a:lnTo>
                      <a:pt x="1783" y="102"/>
                    </a:lnTo>
                    <a:lnTo>
                      <a:pt x="1766" y="98"/>
                    </a:lnTo>
                    <a:lnTo>
                      <a:pt x="1791" y="87"/>
                    </a:lnTo>
                    <a:lnTo>
                      <a:pt x="1750" y="77"/>
                    </a:lnTo>
                    <a:lnTo>
                      <a:pt x="1779" y="73"/>
                    </a:lnTo>
                    <a:lnTo>
                      <a:pt x="1704" y="71"/>
                    </a:lnTo>
                    <a:lnTo>
                      <a:pt x="1696" y="89"/>
                    </a:lnTo>
                    <a:lnTo>
                      <a:pt x="1700" y="96"/>
                    </a:lnTo>
                    <a:lnTo>
                      <a:pt x="1696" y="102"/>
                    </a:lnTo>
                    <a:lnTo>
                      <a:pt x="1675" y="102"/>
                    </a:lnTo>
                    <a:lnTo>
                      <a:pt x="1616" y="147"/>
                    </a:lnTo>
                    <a:lnTo>
                      <a:pt x="1597" y="151"/>
                    </a:lnTo>
                    <a:lnTo>
                      <a:pt x="1593" y="126"/>
                    </a:lnTo>
                    <a:lnTo>
                      <a:pt x="1601" y="118"/>
                    </a:lnTo>
                    <a:lnTo>
                      <a:pt x="1616" y="96"/>
                    </a:lnTo>
                    <a:lnTo>
                      <a:pt x="1595" y="87"/>
                    </a:lnTo>
                    <a:lnTo>
                      <a:pt x="1551" y="118"/>
                    </a:lnTo>
                    <a:lnTo>
                      <a:pt x="1560" y="91"/>
                    </a:lnTo>
                    <a:lnTo>
                      <a:pt x="1553" y="85"/>
                    </a:lnTo>
                    <a:lnTo>
                      <a:pt x="1578" y="79"/>
                    </a:lnTo>
                    <a:lnTo>
                      <a:pt x="1560" y="73"/>
                    </a:lnTo>
                    <a:lnTo>
                      <a:pt x="1535" y="71"/>
                    </a:lnTo>
                    <a:lnTo>
                      <a:pt x="1531" y="69"/>
                    </a:lnTo>
                    <a:lnTo>
                      <a:pt x="1553" y="58"/>
                    </a:lnTo>
                    <a:lnTo>
                      <a:pt x="1551" y="54"/>
                    </a:lnTo>
                    <a:lnTo>
                      <a:pt x="1564" y="56"/>
                    </a:lnTo>
                    <a:lnTo>
                      <a:pt x="1554" y="34"/>
                    </a:lnTo>
                    <a:lnTo>
                      <a:pt x="1564" y="15"/>
                    </a:lnTo>
                    <a:lnTo>
                      <a:pt x="1551" y="5"/>
                    </a:lnTo>
                    <a:lnTo>
                      <a:pt x="1541" y="5"/>
                    </a:lnTo>
                    <a:lnTo>
                      <a:pt x="1547" y="0"/>
                    </a:lnTo>
                    <a:lnTo>
                      <a:pt x="1527" y="5"/>
                    </a:lnTo>
                    <a:lnTo>
                      <a:pt x="1539" y="5"/>
                    </a:lnTo>
                    <a:lnTo>
                      <a:pt x="1502" y="13"/>
                    </a:lnTo>
                    <a:lnTo>
                      <a:pt x="1506" y="19"/>
                    </a:lnTo>
                    <a:lnTo>
                      <a:pt x="1481" y="21"/>
                    </a:lnTo>
                    <a:lnTo>
                      <a:pt x="1469" y="42"/>
                    </a:lnTo>
                    <a:lnTo>
                      <a:pt x="1475" y="44"/>
                    </a:lnTo>
                    <a:lnTo>
                      <a:pt x="1458" y="48"/>
                    </a:lnTo>
                    <a:lnTo>
                      <a:pt x="1446" y="65"/>
                    </a:lnTo>
                    <a:lnTo>
                      <a:pt x="1502" y="81"/>
                    </a:lnTo>
                    <a:lnTo>
                      <a:pt x="1487" y="85"/>
                    </a:lnTo>
                    <a:lnTo>
                      <a:pt x="1489" y="83"/>
                    </a:lnTo>
                    <a:lnTo>
                      <a:pt x="1475" y="91"/>
                    </a:lnTo>
                    <a:lnTo>
                      <a:pt x="1459" y="102"/>
                    </a:lnTo>
                    <a:lnTo>
                      <a:pt x="1485" y="95"/>
                    </a:lnTo>
                    <a:lnTo>
                      <a:pt x="1473" y="106"/>
                    </a:lnTo>
                    <a:lnTo>
                      <a:pt x="1423" y="124"/>
                    </a:lnTo>
                    <a:lnTo>
                      <a:pt x="1401" y="147"/>
                    </a:lnTo>
                    <a:lnTo>
                      <a:pt x="1388" y="160"/>
                    </a:lnTo>
                    <a:lnTo>
                      <a:pt x="1372" y="160"/>
                    </a:lnTo>
                    <a:lnTo>
                      <a:pt x="1372" y="166"/>
                    </a:lnTo>
                    <a:lnTo>
                      <a:pt x="1370" y="160"/>
                    </a:lnTo>
                    <a:lnTo>
                      <a:pt x="1374" y="160"/>
                    </a:lnTo>
                    <a:lnTo>
                      <a:pt x="1392" y="157"/>
                    </a:lnTo>
                    <a:lnTo>
                      <a:pt x="1384" y="153"/>
                    </a:lnTo>
                    <a:lnTo>
                      <a:pt x="1392" y="147"/>
                    </a:lnTo>
                    <a:lnTo>
                      <a:pt x="1378" y="149"/>
                    </a:lnTo>
                    <a:lnTo>
                      <a:pt x="1413" y="116"/>
                    </a:lnTo>
                    <a:lnTo>
                      <a:pt x="1390" y="122"/>
                    </a:lnTo>
                    <a:lnTo>
                      <a:pt x="1394" y="118"/>
                    </a:lnTo>
                    <a:lnTo>
                      <a:pt x="1366" y="112"/>
                    </a:lnTo>
                    <a:lnTo>
                      <a:pt x="1345" y="118"/>
                    </a:lnTo>
                    <a:lnTo>
                      <a:pt x="1351" y="129"/>
                    </a:lnTo>
                    <a:lnTo>
                      <a:pt x="1368" y="133"/>
                    </a:lnTo>
                    <a:lnTo>
                      <a:pt x="1343" y="135"/>
                    </a:lnTo>
                    <a:lnTo>
                      <a:pt x="1335" y="124"/>
                    </a:lnTo>
                    <a:lnTo>
                      <a:pt x="1328" y="135"/>
                    </a:lnTo>
                    <a:lnTo>
                      <a:pt x="1277" y="133"/>
                    </a:lnTo>
                    <a:lnTo>
                      <a:pt x="1229" y="133"/>
                    </a:lnTo>
                    <a:lnTo>
                      <a:pt x="1213" y="124"/>
                    </a:lnTo>
                    <a:lnTo>
                      <a:pt x="1194" y="122"/>
                    </a:lnTo>
                    <a:lnTo>
                      <a:pt x="1184" y="110"/>
                    </a:lnTo>
                    <a:lnTo>
                      <a:pt x="1176" y="96"/>
                    </a:lnTo>
                    <a:lnTo>
                      <a:pt x="1097" y="116"/>
                    </a:lnTo>
                    <a:lnTo>
                      <a:pt x="1114" y="122"/>
                    </a:lnTo>
                    <a:lnTo>
                      <a:pt x="1153" y="112"/>
                    </a:lnTo>
                    <a:lnTo>
                      <a:pt x="1176" y="108"/>
                    </a:lnTo>
                    <a:lnTo>
                      <a:pt x="1130" y="124"/>
                    </a:lnTo>
                    <a:lnTo>
                      <a:pt x="1107" y="128"/>
                    </a:lnTo>
                    <a:lnTo>
                      <a:pt x="1091" y="164"/>
                    </a:lnTo>
                    <a:lnTo>
                      <a:pt x="1081" y="159"/>
                    </a:lnTo>
                    <a:lnTo>
                      <a:pt x="1076" y="180"/>
                    </a:lnTo>
                    <a:lnTo>
                      <a:pt x="1066" y="155"/>
                    </a:lnTo>
                    <a:lnTo>
                      <a:pt x="1083" y="155"/>
                    </a:lnTo>
                    <a:lnTo>
                      <a:pt x="1078" y="139"/>
                    </a:lnTo>
                    <a:lnTo>
                      <a:pt x="1064" y="147"/>
                    </a:lnTo>
                    <a:lnTo>
                      <a:pt x="1064" y="133"/>
                    </a:lnTo>
                    <a:lnTo>
                      <a:pt x="1047" y="128"/>
                    </a:lnTo>
                    <a:lnTo>
                      <a:pt x="952" y="137"/>
                    </a:lnTo>
                    <a:lnTo>
                      <a:pt x="917" y="129"/>
                    </a:lnTo>
                    <a:lnTo>
                      <a:pt x="955" y="118"/>
                    </a:lnTo>
                    <a:lnTo>
                      <a:pt x="967" y="114"/>
                    </a:lnTo>
                    <a:lnTo>
                      <a:pt x="942" y="95"/>
                    </a:lnTo>
                    <a:lnTo>
                      <a:pt x="924" y="98"/>
                    </a:lnTo>
                    <a:lnTo>
                      <a:pt x="860" y="83"/>
                    </a:lnTo>
                    <a:lnTo>
                      <a:pt x="798" y="67"/>
                    </a:lnTo>
                    <a:lnTo>
                      <a:pt x="764" y="81"/>
                    </a:lnTo>
                    <a:lnTo>
                      <a:pt x="750" y="79"/>
                    </a:lnTo>
                    <a:lnTo>
                      <a:pt x="762" y="71"/>
                    </a:lnTo>
                    <a:lnTo>
                      <a:pt x="767" y="56"/>
                    </a:lnTo>
                    <a:lnTo>
                      <a:pt x="760" y="62"/>
                    </a:lnTo>
                    <a:lnTo>
                      <a:pt x="748" y="71"/>
                    </a:lnTo>
                    <a:lnTo>
                      <a:pt x="733" y="77"/>
                    </a:lnTo>
                    <a:lnTo>
                      <a:pt x="721" y="83"/>
                    </a:lnTo>
                    <a:lnTo>
                      <a:pt x="709" y="60"/>
                    </a:lnTo>
                    <a:lnTo>
                      <a:pt x="700" y="46"/>
                    </a:lnTo>
                    <a:lnTo>
                      <a:pt x="702" y="54"/>
                    </a:lnTo>
                    <a:lnTo>
                      <a:pt x="649" y="71"/>
                    </a:lnTo>
                    <a:lnTo>
                      <a:pt x="651" y="65"/>
                    </a:lnTo>
                    <a:lnTo>
                      <a:pt x="595" y="75"/>
                    </a:lnTo>
                    <a:lnTo>
                      <a:pt x="651" y="56"/>
                    </a:lnTo>
                    <a:lnTo>
                      <a:pt x="612" y="60"/>
                    </a:lnTo>
                    <a:lnTo>
                      <a:pt x="548" y="77"/>
                    </a:lnTo>
                    <a:lnTo>
                      <a:pt x="486" y="93"/>
                    </a:lnTo>
                    <a:lnTo>
                      <a:pt x="479" y="102"/>
                    </a:lnTo>
                    <a:lnTo>
                      <a:pt x="457" y="98"/>
                    </a:lnTo>
                    <a:lnTo>
                      <a:pt x="453" y="104"/>
                    </a:lnTo>
                    <a:lnTo>
                      <a:pt x="403" y="89"/>
                    </a:lnTo>
                    <a:lnTo>
                      <a:pt x="355" y="73"/>
                    </a:lnTo>
                    <a:lnTo>
                      <a:pt x="308" y="110"/>
                    </a:lnTo>
                    <a:lnTo>
                      <a:pt x="263" y="149"/>
                    </a:lnTo>
                    <a:lnTo>
                      <a:pt x="217" y="188"/>
                    </a:lnTo>
                    <a:lnTo>
                      <a:pt x="172" y="224"/>
                    </a:lnTo>
                    <a:lnTo>
                      <a:pt x="130" y="265"/>
                    </a:lnTo>
                    <a:lnTo>
                      <a:pt x="85" y="306"/>
                    </a:lnTo>
                    <a:lnTo>
                      <a:pt x="42" y="345"/>
                    </a:lnTo>
                    <a:lnTo>
                      <a:pt x="0" y="385"/>
                    </a:lnTo>
                    <a:lnTo>
                      <a:pt x="54" y="383"/>
                    </a:lnTo>
                    <a:lnTo>
                      <a:pt x="41" y="393"/>
                    </a:lnTo>
                    <a:lnTo>
                      <a:pt x="48" y="399"/>
                    </a:lnTo>
                    <a:lnTo>
                      <a:pt x="46" y="434"/>
                    </a:lnTo>
                    <a:lnTo>
                      <a:pt x="72" y="426"/>
                    </a:lnTo>
                    <a:lnTo>
                      <a:pt x="93" y="414"/>
                    </a:lnTo>
                    <a:lnTo>
                      <a:pt x="132" y="403"/>
                    </a:lnTo>
                    <a:lnTo>
                      <a:pt x="139" y="440"/>
                    </a:lnTo>
                    <a:lnTo>
                      <a:pt x="134" y="473"/>
                    </a:lnTo>
                    <a:lnTo>
                      <a:pt x="126" y="506"/>
                    </a:lnTo>
                    <a:lnTo>
                      <a:pt x="139" y="523"/>
                    </a:lnTo>
                    <a:lnTo>
                      <a:pt x="155" y="540"/>
                    </a:lnTo>
                    <a:lnTo>
                      <a:pt x="124" y="572"/>
                    </a:lnTo>
                    <a:lnTo>
                      <a:pt x="151" y="550"/>
                    </a:lnTo>
                    <a:lnTo>
                      <a:pt x="151" y="556"/>
                    </a:lnTo>
                    <a:lnTo>
                      <a:pt x="126" y="572"/>
                    </a:lnTo>
                    <a:lnTo>
                      <a:pt x="130" y="573"/>
                    </a:lnTo>
                    <a:lnTo>
                      <a:pt x="114" y="585"/>
                    </a:lnTo>
                    <a:lnTo>
                      <a:pt x="104" y="585"/>
                    </a:lnTo>
                    <a:lnTo>
                      <a:pt x="106" y="597"/>
                    </a:lnTo>
                    <a:lnTo>
                      <a:pt x="101" y="589"/>
                    </a:lnTo>
                    <a:lnTo>
                      <a:pt x="97" y="603"/>
                    </a:lnTo>
                    <a:lnTo>
                      <a:pt x="112" y="603"/>
                    </a:lnTo>
                    <a:lnTo>
                      <a:pt x="103" y="603"/>
                    </a:lnTo>
                    <a:lnTo>
                      <a:pt x="103" y="610"/>
                    </a:lnTo>
                    <a:lnTo>
                      <a:pt x="97" y="606"/>
                    </a:lnTo>
                    <a:lnTo>
                      <a:pt x="99" y="632"/>
                    </a:lnTo>
                    <a:lnTo>
                      <a:pt x="137" y="608"/>
                    </a:lnTo>
                    <a:lnTo>
                      <a:pt x="122" y="630"/>
                    </a:lnTo>
                    <a:lnTo>
                      <a:pt x="132" y="634"/>
                    </a:lnTo>
                    <a:lnTo>
                      <a:pt x="114" y="628"/>
                    </a:lnTo>
                    <a:lnTo>
                      <a:pt x="110" y="653"/>
                    </a:lnTo>
                    <a:lnTo>
                      <a:pt x="118" y="649"/>
                    </a:lnTo>
                    <a:lnTo>
                      <a:pt x="95" y="672"/>
                    </a:lnTo>
                    <a:lnTo>
                      <a:pt x="108" y="665"/>
                    </a:lnTo>
                    <a:lnTo>
                      <a:pt x="106" y="674"/>
                    </a:lnTo>
                    <a:lnTo>
                      <a:pt x="149" y="651"/>
                    </a:lnTo>
                    <a:lnTo>
                      <a:pt x="136" y="670"/>
                    </a:lnTo>
                    <a:lnTo>
                      <a:pt x="134" y="682"/>
                    </a:lnTo>
                    <a:lnTo>
                      <a:pt x="130" y="670"/>
                    </a:lnTo>
                    <a:lnTo>
                      <a:pt x="95" y="690"/>
                    </a:lnTo>
                    <a:lnTo>
                      <a:pt x="97" y="698"/>
                    </a:lnTo>
                    <a:lnTo>
                      <a:pt x="106" y="690"/>
                    </a:lnTo>
                    <a:lnTo>
                      <a:pt x="126" y="694"/>
                    </a:lnTo>
                    <a:lnTo>
                      <a:pt x="93" y="701"/>
                    </a:lnTo>
                    <a:lnTo>
                      <a:pt x="83" y="705"/>
                    </a:lnTo>
                    <a:lnTo>
                      <a:pt x="99" y="707"/>
                    </a:lnTo>
                    <a:lnTo>
                      <a:pt x="79" y="715"/>
                    </a:lnTo>
                    <a:lnTo>
                      <a:pt x="103" y="723"/>
                    </a:lnTo>
                    <a:lnTo>
                      <a:pt x="110" y="719"/>
                    </a:lnTo>
                    <a:lnTo>
                      <a:pt x="118" y="721"/>
                    </a:lnTo>
                    <a:lnTo>
                      <a:pt x="106" y="725"/>
                    </a:lnTo>
                    <a:lnTo>
                      <a:pt x="120" y="725"/>
                    </a:lnTo>
                    <a:lnTo>
                      <a:pt x="110" y="731"/>
                    </a:lnTo>
                    <a:lnTo>
                      <a:pt x="136" y="721"/>
                    </a:lnTo>
                    <a:lnTo>
                      <a:pt x="139" y="717"/>
                    </a:lnTo>
                    <a:lnTo>
                      <a:pt x="126" y="731"/>
                    </a:lnTo>
                    <a:lnTo>
                      <a:pt x="114" y="731"/>
                    </a:lnTo>
                    <a:lnTo>
                      <a:pt x="108" y="738"/>
                    </a:lnTo>
                    <a:lnTo>
                      <a:pt x="132" y="731"/>
                    </a:lnTo>
                    <a:lnTo>
                      <a:pt x="132" y="738"/>
                    </a:lnTo>
                    <a:lnTo>
                      <a:pt x="151" y="725"/>
                    </a:lnTo>
                    <a:lnTo>
                      <a:pt x="141" y="742"/>
                    </a:lnTo>
                    <a:lnTo>
                      <a:pt x="161" y="736"/>
                    </a:lnTo>
                    <a:lnTo>
                      <a:pt x="134" y="752"/>
                    </a:lnTo>
                    <a:lnTo>
                      <a:pt x="149" y="762"/>
                    </a:lnTo>
                    <a:lnTo>
                      <a:pt x="163" y="746"/>
                    </a:lnTo>
                    <a:lnTo>
                      <a:pt x="155" y="767"/>
                    </a:lnTo>
                    <a:lnTo>
                      <a:pt x="159" y="767"/>
                    </a:lnTo>
                    <a:lnTo>
                      <a:pt x="145" y="767"/>
                    </a:lnTo>
                    <a:lnTo>
                      <a:pt x="159" y="773"/>
                    </a:lnTo>
                    <a:lnTo>
                      <a:pt x="172" y="767"/>
                    </a:lnTo>
                    <a:lnTo>
                      <a:pt x="163" y="779"/>
                    </a:lnTo>
                    <a:lnTo>
                      <a:pt x="170" y="781"/>
                    </a:lnTo>
                    <a:lnTo>
                      <a:pt x="159" y="787"/>
                    </a:lnTo>
                    <a:lnTo>
                      <a:pt x="168" y="793"/>
                    </a:lnTo>
                    <a:lnTo>
                      <a:pt x="219" y="793"/>
                    </a:lnTo>
                    <a:lnTo>
                      <a:pt x="271" y="793"/>
                    </a:lnTo>
                    <a:lnTo>
                      <a:pt x="322" y="793"/>
                    </a:lnTo>
                    <a:lnTo>
                      <a:pt x="372" y="793"/>
                    </a:lnTo>
                    <a:lnTo>
                      <a:pt x="422" y="793"/>
                    </a:lnTo>
                    <a:lnTo>
                      <a:pt x="473" y="793"/>
                    </a:lnTo>
                    <a:lnTo>
                      <a:pt x="523" y="793"/>
                    </a:lnTo>
                    <a:lnTo>
                      <a:pt x="574" y="793"/>
                    </a:lnTo>
                    <a:lnTo>
                      <a:pt x="626" y="793"/>
                    </a:lnTo>
                    <a:lnTo>
                      <a:pt x="676" y="793"/>
                    </a:lnTo>
                    <a:lnTo>
                      <a:pt x="727" y="793"/>
                    </a:lnTo>
                    <a:lnTo>
                      <a:pt x="777" y="793"/>
                    </a:lnTo>
                    <a:lnTo>
                      <a:pt x="828" y="793"/>
                    </a:lnTo>
                    <a:lnTo>
                      <a:pt x="878" y="793"/>
                    </a:lnTo>
                    <a:lnTo>
                      <a:pt x="928" y="793"/>
                    </a:lnTo>
                    <a:lnTo>
                      <a:pt x="981" y="791"/>
                    </a:lnTo>
                    <a:lnTo>
                      <a:pt x="992" y="777"/>
                    </a:lnTo>
                    <a:lnTo>
                      <a:pt x="988" y="800"/>
                    </a:lnTo>
                    <a:lnTo>
                      <a:pt x="1023" y="806"/>
                    </a:lnTo>
                    <a:lnTo>
                      <a:pt x="1066" y="824"/>
                    </a:lnTo>
                    <a:lnTo>
                      <a:pt x="1093" y="820"/>
                    </a:lnTo>
                    <a:lnTo>
                      <a:pt x="1116" y="829"/>
                    </a:lnTo>
                    <a:lnTo>
                      <a:pt x="1157" y="820"/>
                    </a:lnTo>
                    <a:lnTo>
                      <a:pt x="1182" y="835"/>
                    </a:lnTo>
                    <a:lnTo>
                      <a:pt x="1207" y="853"/>
                    </a:lnTo>
                    <a:lnTo>
                      <a:pt x="1233" y="868"/>
                    </a:lnTo>
                    <a:lnTo>
                      <a:pt x="1260" y="884"/>
                    </a:lnTo>
                    <a:lnTo>
                      <a:pt x="1262" y="901"/>
                    </a:lnTo>
                    <a:lnTo>
                      <a:pt x="1271" y="899"/>
                    </a:lnTo>
                    <a:lnTo>
                      <a:pt x="1270" y="909"/>
                    </a:lnTo>
                    <a:lnTo>
                      <a:pt x="1293" y="926"/>
                    </a:lnTo>
                    <a:lnTo>
                      <a:pt x="1285" y="959"/>
                    </a:lnTo>
                    <a:lnTo>
                      <a:pt x="1279" y="994"/>
                    </a:lnTo>
                    <a:lnTo>
                      <a:pt x="1264" y="1016"/>
                    </a:lnTo>
                    <a:lnTo>
                      <a:pt x="1227" y="1050"/>
                    </a:lnTo>
                    <a:lnTo>
                      <a:pt x="1237" y="1064"/>
                    </a:lnTo>
                    <a:lnTo>
                      <a:pt x="1268" y="1054"/>
                    </a:lnTo>
                    <a:lnTo>
                      <a:pt x="1301" y="1043"/>
                    </a:lnTo>
                    <a:lnTo>
                      <a:pt x="1333" y="1033"/>
                    </a:lnTo>
                    <a:lnTo>
                      <a:pt x="1364" y="1021"/>
                    </a:lnTo>
                    <a:lnTo>
                      <a:pt x="1368" y="998"/>
                    </a:lnTo>
                    <a:lnTo>
                      <a:pt x="1405" y="994"/>
                    </a:lnTo>
                    <a:lnTo>
                      <a:pt x="1442" y="992"/>
                    </a:lnTo>
                    <a:lnTo>
                      <a:pt x="1473" y="969"/>
                    </a:lnTo>
                    <a:lnTo>
                      <a:pt x="1502" y="946"/>
                    </a:lnTo>
                    <a:lnTo>
                      <a:pt x="1562" y="944"/>
                    </a:lnTo>
                    <a:lnTo>
                      <a:pt x="1620" y="940"/>
                    </a:lnTo>
                    <a:lnTo>
                      <a:pt x="1642" y="926"/>
                    </a:lnTo>
                    <a:lnTo>
                      <a:pt x="1669" y="903"/>
                    </a:lnTo>
                    <a:lnTo>
                      <a:pt x="1694" y="876"/>
                    </a:lnTo>
                    <a:lnTo>
                      <a:pt x="1721" y="849"/>
                    </a:lnTo>
                    <a:lnTo>
                      <a:pt x="1723" y="857"/>
                    </a:lnTo>
                    <a:lnTo>
                      <a:pt x="1739" y="855"/>
                    </a:lnTo>
                    <a:lnTo>
                      <a:pt x="1758" y="864"/>
                    </a:lnTo>
                    <a:lnTo>
                      <a:pt x="1744" y="909"/>
                    </a:lnTo>
                    <a:lnTo>
                      <a:pt x="1752" y="934"/>
                    </a:lnTo>
                    <a:lnTo>
                      <a:pt x="1760" y="938"/>
                    </a:lnTo>
                    <a:lnTo>
                      <a:pt x="1787" y="926"/>
                    </a:lnTo>
                    <a:lnTo>
                      <a:pt x="1785" y="928"/>
                    </a:lnTo>
                    <a:lnTo>
                      <a:pt x="1830" y="917"/>
                    </a:lnTo>
                    <a:lnTo>
                      <a:pt x="1837" y="899"/>
                    </a:lnTo>
                    <a:lnTo>
                      <a:pt x="1839" y="909"/>
                    </a:lnTo>
                    <a:lnTo>
                      <a:pt x="1847" y="909"/>
                    </a:lnTo>
                    <a:lnTo>
                      <a:pt x="1824" y="924"/>
                    </a:lnTo>
                    <a:lnTo>
                      <a:pt x="1868" y="926"/>
                    </a:lnTo>
                    <a:lnTo>
                      <a:pt x="1841" y="936"/>
                    </a:lnTo>
                    <a:lnTo>
                      <a:pt x="1839" y="928"/>
                    </a:lnTo>
                    <a:lnTo>
                      <a:pt x="1793" y="952"/>
                    </a:lnTo>
                    <a:lnTo>
                      <a:pt x="1801" y="948"/>
                    </a:lnTo>
                    <a:lnTo>
                      <a:pt x="1774" y="961"/>
                    </a:lnTo>
                    <a:lnTo>
                      <a:pt x="1783" y="955"/>
                    </a:lnTo>
                    <a:lnTo>
                      <a:pt x="1770" y="975"/>
                    </a:lnTo>
                    <a:lnTo>
                      <a:pt x="1777" y="994"/>
                    </a:lnTo>
                    <a:lnTo>
                      <a:pt x="1797" y="988"/>
                    </a:lnTo>
                    <a:lnTo>
                      <a:pt x="1839" y="953"/>
                    </a:lnTo>
                    <a:lnTo>
                      <a:pt x="1845" y="959"/>
                    </a:lnTo>
                    <a:lnTo>
                      <a:pt x="1855" y="953"/>
                    </a:lnTo>
                    <a:lnTo>
                      <a:pt x="1859" y="955"/>
                    </a:lnTo>
                    <a:lnTo>
                      <a:pt x="1898" y="944"/>
                    </a:lnTo>
                    <a:lnTo>
                      <a:pt x="1936" y="930"/>
                    </a:lnTo>
                    <a:lnTo>
                      <a:pt x="1927" y="926"/>
                    </a:lnTo>
                    <a:lnTo>
                      <a:pt x="1934" y="922"/>
                    </a:lnTo>
                    <a:lnTo>
                      <a:pt x="1919" y="907"/>
                    </a:lnTo>
                    <a:lnTo>
                      <a:pt x="1907" y="915"/>
                    </a:lnTo>
                    <a:lnTo>
                      <a:pt x="1882" y="911"/>
                    </a:lnTo>
                    <a:lnTo>
                      <a:pt x="1861" y="901"/>
                    </a:lnTo>
                    <a:lnTo>
                      <a:pt x="1845" y="893"/>
                    </a:lnTo>
                    <a:lnTo>
                      <a:pt x="1847" y="866"/>
                    </a:lnTo>
                    <a:lnTo>
                      <a:pt x="1836" y="864"/>
                    </a:lnTo>
                    <a:lnTo>
                      <a:pt x="1857" y="839"/>
                    </a:lnTo>
                    <a:lnTo>
                      <a:pt x="1832" y="841"/>
                    </a:lnTo>
                    <a:lnTo>
                      <a:pt x="1830" y="833"/>
                    </a:lnTo>
                    <a:lnTo>
                      <a:pt x="1801" y="829"/>
                    </a:lnTo>
                    <a:lnTo>
                      <a:pt x="1808" y="827"/>
                    </a:lnTo>
                    <a:lnTo>
                      <a:pt x="1839" y="827"/>
                    </a:lnTo>
                    <a:lnTo>
                      <a:pt x="1878" y="814"/>
                    </a:lnTo>
                    <a:lnTo>
                      <a:pt x="1880" y="800"/>
                    </a:lnTo>
                    <a:lnTo>
                      <a:pt x="1888" y="800"/>
                    </a:lnTo>
                    <a:lnTo>
                      <a:pt x="1886" y="793"/>
                    </a:lnTo>
                    <a:lnTo>
                      <a:pt x="1851" y="781"/>
                    </a:lnTo>
                    <a:lnTo>
                      <a:pt x="1808" y="793"/>
                    </a:lnTo>
                    <a:lnTo>
                      <a:pt x="1766" y="806"/>
                    </a:lnTo>
                    <a:lnTo>
                      <a:pt x="1735" y="826"/>
                    </a:lnTo>
                    <a:lnTo>
                      <a:pt x="1702" y="847"/>
                    </a:lnTo>
                    <a:lnTo>
                      <a:pt x="1655" y="872"/>
                    </a:lnTo>
                    <a:lnTo>
                      <a:pt x="1684" y="849"/>
                    </a:lnTo>
                    <a:lnTo>
                      <a:pt x="1715" y="824"/>
                    </a:lnTo>
                    <a:lnTo>
                      <a:pt x="1682" y="812"/>
                    </a:lnTo>
                    <a:lnTo>
                      <a:pt x="1713" y="824"/>
                    </a:lnTo>
                    <a:lnTo>
                      <a:pt x="1756" y="794"/>
                    </a:lnTo>
                    <a:lnTo>
                      <a:pt x="1801" y="779"/>
                    </a:lnTo>
                    <a:lnTo>
                      <a:pt x="1834" y="750"/>
                    </a:lnTo>
                    <a:lnTo>
                      <a:pt x="1898" y="748"/>
                    </a:lnTo>
                    <a:lnTo>
                      <a:pt x="1962" y="746"/>
                    </a:lnTo>
                    <a:lnTo>
                      <a:pt x="2018" y="746"/>
                    </a:lnTo>
                    <a:lnTo>
                      <a:pt x="2072" y="715"/>
                    </a:lnTo>
                    <a:lnTo>
                      <a:pt x="2122" y="703"/>
                    </a:lnTo>
                    <a:lnTo>
                      <a:pt x="2179" y="674"/>
                    </a:lnTo>
                    <a:lnTo>
                      <a:pt x="2165" y="667"/>
                    </a:lnTo>
                    <a:lnTo>
                      <a:pt x="2179" y="663"/>
                    </a:lnTo>
                    <a:lnTo>
                      <a:pt x="2157" y="661"/>
                    </a:lnTo>
                    <a:lnTo>
                      <a:pt x="2175" y="657"/>
                    </a:lnTo>
                    <a:lnTo>
                      <a:pt x="2175" y="653"/>
                    </a:lnTo>
                    <a:lnTo>
                      <a:pt x="2181" y="641"/>
                    </a:lnTo>
                    <a:lnTo>
                      <a:pt x="2183" y="630"/>
                    </a:lnTo>
                    <a:lnTo>
                      <a:pt x="2165" y="620"/>
                    </a:lnTo>
                    <a:lnTo>
                      <a:pt x="2167" y="620"/>
                    </a:lnTo>
                    <a:lnTo>
                      <a:pt x="2148" y="624"/>
                    </a:lnTo>
                    <a:lnTo>
                      <a:pt x="2152" y="603"/>
                    </a:lnTo>
                    <a:lnTo>
                      <a:pt x="2124" y="606"/>
                    </a:lnTo>
                    <a:lnTo>
                      <a:pt x="2140" y="606"/>
                    </a:lnTo>
                    <a:lnTo>
                      <a:pt x="2093" y="620"/>
                    </a:lnTo>
                    <a:lnTo>
                      <a:pt x="2057" y="632"/>
                    </a:lnTo>
                    <a:lnTo>
                      <a:pt x="2068" y="628"/>
                    </a:lnTo>
                    <a:lnTo>
                      <a:pt x="2055" y="618"/>
                    </a:lnTo>
                    <a:lnTo>
                      <a:pt x="2072" y="620"/>
                    </a:lnTo>
                    <a:lnTo>
                      <a:pt x="2126" y="601"/>
                    </a:lnTo>
                    <a:lnTo>
                      <a:pt x="2089" y="606"/>
                    </a:lnTo>
                    <a:lnTo>
                      <a:pt x="2157" y="587"/>
                    </a:lnTo>
                    <a:lnTo>
                      <a:pt x="2117" y="572"/>
                    </a:lnTo>
                    <a:lnTo>
                      <a:pt x="2107" y="573"/>
                    </a:lnTo>
                    <a:lnTo>
                      <a:pt x="2115" y="566"/>
                    </a:lnTo>
                    <a:lnTo>
                      <a:pt x="2091" y="577"/>
                    </a:lnTo>
                    <a:lnTo>
                      <a:pt x="2101" y="568"/>
                    </a:lnTo>
                    <a:lnTo>
                      <a:pt x="2099" y="566"/>
                    </a:lnTo>
                    <a:lnTo>
                      <a:pt x="2086" y="570"/>
                    </a:lnTo>
                    <a:lnTo>
                      <a:pt x="2089" y="562"/>
                    </a:lnTo>
                    <a:lnTo>
                      <a:pt x="2072" y="572"/>
                    </a:lnTo>
                    <a:lnTo>
                      <a:pt x="2080" y="564"/>
                    </a:lnTo>
                    <a:lnTo>
                      <a:pt x="2084" y="558"/>
                    </a:lnTo>
                    <a:lnTo>
                      <a:pt x="2088" y="544"/>
                    </a:lnTo>
                    <a:lnTo>
                      <a:pt x="2080" y="552"/>
                    </a:lnTo>
                    <a:lnTo>
                      <a:pt x="2080" y="546"/>
                    </a:lnTo>
                    <a:lnTo>
                      <a:pt x="2066" y="533"/>
                    </a:lnTo>
                    <a:lnTo>
                      <a:pt x="2051" y="527"/>
                    </a:lnTo>
                    <a:lnTo>
                      <a:pt x="2064" y="527"/>
                    </a:lnTo>
                    <a:lnTo>
                      <a:pt x="2055" y="519"/>
                    </a:lnTo>
                    <a:lnTo>
                      <a:pt x="2064" y="517"/>
                    </a:lnTo>
                    <a:lnTo>
                      <a:pt x="2053" y="515"/>
                    </a:lnTo>
                    <a:lnTo>
                      <a:pt x="2060" y="515"/>
                    </a:lnTo>
                    <a:lnTo>
                      <a:pt x="2049" y="508"/>
                    </a:lnTo>
                    <a:lnTo>
                      <a:pt x="2055" y="508"/>
                    </a:lnTo>
                    <a:lnTo>
                      <a:pt x="2062" y="511"/>
                    </a:lnTo>
                    <a:lnTo>
                      <a:pt x="2084" y="498"/>
                    </a:lnTo>
                    <a:lnTo>
                      <a:pt x="2072" y="488"/>
                    </a:lnTo>
                    <a:lnTo>
                      <a:pt x="2064" y="482"/>
                    </a:lnTo>
                    <a:lnTo>
                      <a:pt x="2076" y="475"/>
                    </a:lnTo>
                    <a:lnTo>
                      <a:pt x="2064" y="467"/>
                    </a:lnTo>
                    <a:lnTo>
                      <a:pt x="2062" y="461"/>
                    </a:lnTo>
                    <a:lnTo>
                      <a:pt x="2047" y="463"/>
                    </a:lnTo>
                    <a:lnTo>
                      <a:pt x="2066" y="455"/>
                    </a:lnTo>
                    <a:lnTo>
                      <a:pt x="2066" y="449"/>
                    </a:lnTo>
                    <a:lnTo>
                      <a:pt x="2041" y="455"/>
                    </a:lnTo>
                    <a:lnTo>
                      <a:pt x="2066" y="438"/>
                    </a:lnTo>
                    <a:lnTo>
                      <a:pt x="2058" y="430"/>
                    </a:lnTo>
                    <a:lnTo>
                      <a:pt x="2047" y="428"/>
                    </a:lnTo>
                    <a:lnTo>
                      <a:pt x="2058" y="420"/>
                    </a:lnTo>
                    <a:lnTo>
                      <a:pt x="2053" y="416"/>
                    </a:lnTo>
                    <a:lnTo>
                      <a:pt x="2045" y="399"/>
                    </a:lnTo>
                    <a:lnTo>
                      <a:pt x="2045" y="393"/>
                    </a:lnTo>
                    <a:lnTo>
                      <a:pt x="2033" y="395"/>
                    </a:lnTo>
                    <a:lnTo>
                      <a:pt x="2043" y="385"/>
                    </a:lnTo>
                    <a:lnTo>
                      <a:pt x="2026" y="395"/>
                    </a:lnTo>
                    <a:lnTo>
                      <a:pt x="2026" y="403"/>
                    </a:lnTo>
                    <a:lnTo>
                      <a:pt x="2010" y="405"/>
                    </a:lnTo>
                    <a:lnTo>
                      <a:pt x="2016" y="414"/>
                    </a:lnTo>
                    <a:lnTo>
                      <a:pt x="2008" y="418"/>
                    </a:lnTo>
                    <a:lnTo>
                      <a:pt x="1996" y="428"/>
                    </a:lnTo>
                    <a:lnTo>
                      <a:pt x="1983" y="442"/>
                    </a:lnTo>
                    <a:lnTo>
                      <a:pt x="1977" y="451"/>
                    </a:lnTo>
                    <a:lnTo>
                      <a:pt x="1971" y="438"/>
                    </a:lnTo>
                    <a:lnTo>
                      <a:pt x="1944" y="453"/>
                    </a:lnTo>
                    <a:lnTo>
                      <a:pt x="1921" y="469"/>
                    </a:lnTo>
                    <a:lnTo>
                      <a:pt x="1927" y="455"/>
                    </a:lnTo>
                    <a:lnTo>
                      <a:pt x="1915" y="461"/>
                    </a:lnTo>
                    <a:lnTo>
                      <a:pt x="1921" y="447"/>
                    </a:lnTo>
                    <a:lnTo>
                      <a:pt x="1905" y="465"/>
                    </a:lnTo>
                    <a:lnTo>
                      <a:pt x="1874" y="475"/>
                    </a:lnTo>
                    <a:lnTo>
                      <a:pt x="1913" y="455"/>
                    </a:lnTo>
                    <a:lnTo>
                      <a:pt x="1909" y="434"/>
                    </a:lnTo>
                    <a:lnTo>
                      <a:pt x="1874" y="442"/>
                    </a:lnTo>
                    <a:lnTo>
                      <a:pt x="1867" y="440"/>
                    </a:lnTo>
                    <a:lnTo>
                      <a:pt x="1880" y="432"/>
                    </a:lnTo>
                    <a:lnTo>
                      <a:pt x="1890" y="436"/>
                    </a:lnTo>
                    <a:lnTo>
                      <a:pt x="1900" y="418"/>
                    </a:lnTo>
                    <a:lnTo>
                      <a:pt x="1894" y="413"/>
                    </a:lnTo>
                    <a:lnTo>
                      <a:pt x="1901" y="397"/>
                    </a:lnTo>
                    <a:lnTo>
                      <a:pt x="1870" y="393"/>
                    </a:lnTo>
                    <a:lnTo>
                      <a:pt x="1909" y="389"/>
                    </a:lnTo>
                    <a:lnTo>
                      <a:pt x="1915" y="372"/>
                    </a:lnTo>
                    <a:lnTo>
                      <a:pt x="1921" y="362"/>
                    </a:lnTo>
                    <a:lnTo>
                      <a:pt x="1909" y="364"/>
                    </a:lnTo>
                    <a:lnTo>
                      <a:pt x="1872" y="349"/>
                    </a:lnTo>
                    <a:lnTo>
                      <a:pt x="1882" y="339"/>
                    </a:lnTo>
                    <a:lnTo>
                      <a:pt x="1870" y="341"/>
                    </a:lnTo>
                    <a:lnTo>
                      <a:pt x="1863" y="329"/>
                    </a:lnTo>
                    <a:lnTo>
                      <a:pt x="1865" y="323"/>
                    </a:lnTo>
                    <a:lnTo>
                      <a:pt x="1837" y="312"/>
                    </a:lnTo>
                    <a:lnTo>
                      <a:pt x="1808" y="321"/>
                    </a:lnTo>
                    <a:lnTo>
                      <a:pt x="1779" y="321"/>
                    </a:lnTo>
                    <a:lnTo>
                      <a:pt x="1789" y="318"/>
                    </a:lnTo>
                    <a:lnTo>
                      <a:pt x="1737" y="312"/>
                    </a:lnTo>
                    <a:lnTo>
                      <a:pt x="1715" y="337"/>
                    </a:lnTo>
                    <a:lnTo>
                      <a:pt x="1717" y="347"/>
                    </a:lnTo>
                    <a:lnTo>
                      <a:pt x="1698" y="370"/>
                    </a:lnTo>
                    <a:lnTo>
                      <a:pt x="1706" y="370"/>
                    </a:lnTo>
                    <a:lnTo>
                      <a:pt x="1700" y="395"/>
                    </a:lnTo>
                    <a:lnTo>
                      <a:pt x="1688" y="409"/>
                    </a:lnTo>
                    <a:lnTo>
                      <a:pt x="1680" y="409"/>
                    </a:lnTo>
                    <a:lnTo>
                      <a:pt x="1638" y="444"/>
                    </a:lnTo>
                    <a:lnTo>
                      <a:pt x="1669" y="478"/>
                    </a:lnTo>
                    <a:lnTo>
                      <a:pt x="1651" y="509"/>
                    </a:lnTo>
                    <a:lnTo>
                      <a:pt x="1636" y="539"/>
                    </a:lnTo>
                    <a:lnTo>
                      <a:pt x="1595" y="558"/>
                    </a:lnTo>
                    <a:lnTo>
                      <a:pt x="1554" y="577"/>
                    </a:lnTo>
                    <a:lnTo>
                      <a:pt x="1533" y="587"/>
                    </a:lnTo>
                    <a:lnTo>
                      <a:pt x="1537" y="612"/>
                    </a:lnTo>
                    <a:lnTo>
                      <a:pt x="1525" y="663"/>
                    </a:lnTo>
                    <a:lnTo>
                      <a:pt x="1510" y="682"/>
                    </a:lnTo>
                    <a:lnTo>
                      <a:pt x="1500" y="699"/>
                    </a:lnTo>
                    <a:lnTo>
                      <a:pt x="1494" y="707"/>
                    </a:lnTo>
                    <a:lnTo>
                      <a:pt x="1489" y="694"/>
                    </a:lnTo>
                    <a:lnTo>
                      <a:pt x="1467" y="717"/>
                    </a:lnTo>
                    <a:lnTo>
                      <a:pt x="1473" y="727"/>
                    </a:lnTo>
                    <a:lnTo>
                      <a:pt x="1452" y="705"/>
                    </a:lnTo>
                    <a:lnTo>
                      <a:pt x="1428" y="717"/>
                    </a:lnTo>
                    <a:lnTo>
                      <a:pt x="1452" y="699"/>
                    </a:lnTo>
                    <a:lnTo>
                      <a:pt x="1430" y="672"/>
                    </a:lnTo>
                    <a:lnTo>
                      <a:pt x="1436" y="663"/>
                    </a:lnTo>
                    <a:lnTo>
                      <a:pt x="1432" y="637"/>
                    </a:lnTo>
                    <a:lnTo>
                      <a:pt x="1446" y="603"/>
                    </a:lnTo>
                    <a:lnTo>
                      <a:pt x="1459" y="568"/>
                    </a:lnTo>
                    <a:lnTo>
                      <a:pt x="1425" y="566"/>
                    </a:lnTo>
                    <a:lnTo>
                      <a:pt x="1388" y="564"/>
                    </a:lnTo>
                    <a:lnTo>
                      <a:pt x="1378" y="570"/>
                    </a:lnTo>
                    <a:lnTo>
                      <a:pt x="1392" y="560"/>
                    </a:lnTo>
                    <a:lnTo>
                      <a:pt x="1364" y="546"/>
                    </a:lnTo>
                    <a:lnTo>
                      <a:pt x="1339" y="535"/>
                    </a:lnTo>
                    <a:lnTo>
                      <a:pt x="1308" y="504"/>
                    </a:lnTo>
                    <a:lnTo>
                      <a:pt x="1270" y="492"/>
                    </a:lnTo>
                    <a:lnTo>
                      <a:pt x="1223" y="504"/>
                    </a:lnTo>
                    <a:lnTo>
                      <a:pt x="1225" y="500"/>
                    </a:lnTo>
                    <a:lnTo>
                      <a:pt x="1215" y="504"/>
                    </a:lnTo>
                    <a:lnTo>
                      <a:pt x="1240" y="461"/>
                    </a:lnTo>
                    <a:lnTo>
                      <a:pt x="1237" y="442"/>
                    </a:lnTo>
                    <a:lnTo>
                      <a:pt x="1211" y="445"/>
                    </a:lnTo>
                    <a:lnTo>
                      <a:pt x="1200" y="459"/>
                    </a:lnTo>
                    <a:lnTo>
                      <a:pt x="1209" y="442"/>
                    </a:lnTo>
                    <a:lnTo>
                      <a:pt x="1207" y="428"/>
                    </a:lnTo>
                    <a:lnTo>
                      <a:pt x="1248" y="378"/>
                    </a:lnTo>
                    <a:lnTo>
                      <a:pt x="1304" y="337"/>
                    </a:lnTo>
                    <a:lnTo>
                      <a:pt x="1308" y="329"/>
                    </a:lnTo>
                    <a:lnTo>
                      <a:pt x="1337" y="318"/>
                    </a:lnTo>
                    <a:lnTo>
                      <a:pt x="1330" y="316"/>
                    </a:lnTo>
                    <a:lnTo>
                      <a:pt x="1341" y="318"/>
                    </a:lnTo>
                    <a:lnTo>
                      <a:pt x="1353" y="308"/>
                    </a:lnTo>
                    <a:lnTo>
                      <a:pt x="1368" y="304"/>
                    </a:lnTo>
                    <a:lnTo>
                      <a:pt x="1370" y="298"/>
                    </a:lnTo>
                    <a:lnTo>
                      <a:pt x="1413" y="290"/>
                    </a:lnTo>
                    <a:lnTo>
                      <a:pt x="1417" y="279"/>
                    </a:lnTo>
                    <a:lnTo>
                      <a:pt x="1386" y="271"/>
                    </a:lnTo>
                    <a:lnTo>
                      <a:pt x="1392" y="269"/>
                    </a:lnTo>
                    <a:lnTo>
                      <a:pt x="1361" y="263"/>
                    </a:lnTo>
                    <a:lnTo>
                      <a:pt x="1361" y="255"/>
                    </a:lnTo>
                    <a:lnTo>
                      <a:pt x="1399" y="263"/>
                    </a:lnTo>
                    <a:lnTo>
                      <a:pt x="1440" y="271"/>
                    </a:lnTo>
                    <a:lnTo>
                      <a:pt x="1452" y="259"/>
                    </a:lnTo>
                    <a:lnTo>
                      <a:pt x="1459" y="254"/>
                    </a:lnTo>
                    <a:lnTo>
                      <a:pt x="1475" y="259"/>
                    </a:lnTo>
                    <a:lnTo>
                      <a:pt x="1475" y="254"/>
                    </a:lnTo>
                    <a:lnTo>
                      <a:pt x="1490" y="257"/>
                    </a:lnTo>
                    <a:lnTo>
                      <a:pt x="1549" y="226"/>
                    </a:lnTo>
                    <a:lnTo>
                      <a:pt x="1556" y="217"/>
                    </a:lnTo>
                    <a:lnTo>
                      <a:pt x="1504" y="209"/>
                    </a:lnTo>
                    <a:lnTo>
                      <a:pt x="1471" y="193"/>
                    </a:lnTo>
                    <a:lnTo>
                      <a:pt x="1531" y="203"/>
                    </a:lnTo>
                    <a:lnTo>
                      <a:pt x="1551" y="215"/>
                    </a:lnTo>
                    <a:lnTo>
                      <a:pt x="1609" y="18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94" name="Freeform 612"/>
              <p:cNvSpPr>
                <a:spLocks/>
              </p:cNvSpPr>
              <p:nvPr/>
            </p:nvSpPr>
            <p:spPr bwMode="auto">
              <a:xfrm>
                <a:off x="1655" y="1071"/>
                <a:ext cx="281" cy="198"/>
              </a:xfrm>
              <a:custGeom>
                <a:avLst/>
                <a:gdLst>
                  <a:gd name="T0" fmla="*/ 0 w 597"/>
                  <a:gd name="T1" fmla="*/ 1 h 388"/>
                  <a:gd name="T2" fmla="*/ 0 w 597"/>
                  <a:gd name="T3" fmla="*/ 1 h 388"/>
                  <a:gd name="T4" fmla="*/ 0 w 597"/>
                  <a:gd name="T5" fmla="*/ 1 h 388"/>
                  <a:gd name="T6" fmla="*/ 0 w 597"/>
                  <a:gd name="T7" fmla="*/ 1 h 388"/>
                  <a:gd name="T8" fmla="*/ 0 w 597"/>
                  <a:gd name="T9" fmla="*/ 1 h 388"/>
                  <a:gd name="T10" fmla="*/ 0 w 597"/>
                  <a:gd name="T11" fmla="*/ 1 h 388"/>
                  <a:gd name="T12" fmla="*/ 0 w 597"/>
                  <a:gd name="T13" fmla="*/ 1 h 388"/>
                  <a:gd name="T14" fmla="*/ 0 w 597"/>
                  <a:gd name="T15" fmla="*/ 1 h 388"/>
                  <a:gd name="T16" fmla="*/ 0 w 597"/>
                  <a:gd name="T17" fmla="*/ 1 h 388"/>
                  <a:gd name="T18" fmla="*/ 0 w 597"/>
                  <a:gd name="T19" fmla="*/ 1 h 388"/>
                  <a:gd name="T20" fmla="*/ 0 w 597"/>
                  <a:gd name="T21" fmla="*/ 1 h 388"/>
                  <a:gd name="T22" fmla="*/ 0 w 597"/>
                  <a:gd name="T23" fmla="*/ 1 h 388"/>
                  <a:gd name="T24" fmla="*/ 0 w 597"/>
                  <a:gd name="T25" fmla="*/ 1 h 388"/>
                  <a:gd name="T26" fmla="*/ 0 w 597"/>
                  <a:gd name="T27" fmla="*/ 1 h 388"/>
                  <a:gd name="T28" fmla="*/ 0 w 597"/>
                  <a:gd name="T29" fmla="*/ 1 h 388"/>
                  <a:gd name="T30" fmla="*/ 0 w 597"/>
                  <a:gd name="T31" fmla="*/ 1 h 388"/>
                  <a:gd name="T32" fmla="*/ 0 w 597"/>
                  <a:gd name="T33" fmla="*/ 1 h 388"/>
                  <a:gd name="T34" fmla="*/ 0 w 597"/>
                  <a:gd name="T35" fmla="*/ 1 h 388"/>
                  <a:gd name="T36" fmla="*/ 0 w 597"/>
                  <a:gd name="T37" fmla="*/ 1 h 388"/>
                  <a:gd name="T38" fmla="*/ 0 w 597"/>
                  <a:gd name="T39" fmla="*/ 1 h 388"/>
                  <a:gd name="T40" fmla="*/ 0 w 597"/>
                  <a:gd name="T41" fmla="*/ 1 h 388"/>
                  <a:gd name="T42" fmla="*/ 0 w 597"/>
                  <a:gd name="T43" fmla="*/ 1 h 388"/>
                  <a:gd name="T44" fmla="*/ 0 w 597"/>
                  <a:gd name="T45" fmla="*/ 1 h 388"/>
                  <a:gd name="T46" fmla="*/ 0 w 597"/>
                  <a:gd name="T47" fmla="*/ 1 h 388"/>
                  <a:gd name="T48" fmla="*/ 0 w 597"/>
                  <a:gd name="T49" fmla="*/ 1 h 388"/>
                  <a:gd name="T50" fmla="*/ 0 w 597"/>
                  <a:gd name="T51" fmla="*/ 1 h 388"/>
                  <a:gd name="T52" fmla="*/ 0 w 597"/>
                  <a:gd name="T53" fmla="*/ 1 h 388"/>
                  <a:gd name="T54" fmla="*/ 0 w 597"/>
                  <a:gd name="T55" fmla="*/ 1 h 388"/>
                  <a:gd name="T56" fmla="*/ 0 w 597"/>
                  <a:gd name="T57" fmla="*/ 1 h 388"/>
                  <a:gd name="T58" fmla="*/ 0 w 597"/>
                  <a:gd name="T59" fmla="*/ 1 h 388"/>
                  <a:gd name="T60" fmla="*/ 0 w 597"/>
                  <a:gd name="T61" fmla="*/ 1 h 388"/>
                  <a:gd name="T62" fmla="*/ 0 w 597"/>
                  <a:gd name="T63" fmla="*/ 1 h 388"/>
                  <a:gd name="T64" fmla="*/ 0 w 597"/>
                  <a:gd name="T65" fmla="*/ 1 h 388"/>
                  <a:gd name="T66" fmla="*/ 0 w 597"/>
                  <a:gd name="T67" fmla="*/ 1 h 388"/>
                  <a:gd name="T68" fmla="*/ 0 w 597"/>
                  <a:gd name="T69" fmla="*/ 1 h 388"/>
                  <a:gd name="T70" fmla="*/ 0 w 597"/>
                  <a:gd name="T71" fmla="*/ 1 h 388"/>
                  <a:gd name="T72" fmla="*/ 0 w 597"/>
                  <a:gd name="T73" fmla="*/ 1 h 388"/>
                  <a:gd name="T74" fmla="*/ 0 w 597"/>
                  <a:gd name="T75" fmla="*/ 1 h 388"/>
                  <a:gd name="T76" fmla="*/ 0 w 597"/>
                  <a:gd name="T77" fmla="*/ 1 h 388"/>
                  <a:gd name="T78" fmla="*/ 0 w 597"/>
                  <a:gd name="T79" fmla="*/ 1 h 388"/>
                  <a:gd name="T80" fmla="*/ 0 w 597"/>
                  <a:gd name="T81" fmla="*/ 1 h 388"/>
                  <a:gd name="T82" fmla="*/ 0 w 597"/>
                  <a:gd name="T83" fmla="*/ 1 h 388"/>
                  <a:gd name="T84" fmla="*/ 0 w 597"/>
                  <a:gd name="T85" fmla="*/ 1 h 388"/>
                  <a:gd name="T86" fmla="*/ 0 w 597"/>
                  <a:gd name="T87" fmla="*/ 1 h 388"/>
                  <a:gd name="T88" fmla="*/ 0 w 597"/>
                  <a:gd name="T89" fmla="*/ 1 h 388"/>
                  <a:gd name="T90" fmla="*/ 0 w 597"/>
                  <a:gd name="T91" fmla="*/ 1 h 388"/>
                  <a:gd name="T92" fmla="*/ 0 w 597"/>
                  <a:gd name="T93" fmla="*/ 1 h 388"/>
                  <a:gd name="T94" fmla="*/ 0 w 597"/>
                  <a:gd name="T95" fmla="*/ 1 h 388"/>
                  <a:gd name="T96" fmla="*/ 0 w 597"/>
                  <a:gd name="T97" fmla="*/ 1 h 388"/>
                  <a:gd name="T98" fmla="*/ 0 w 597"/>
                  <a:gd name="T99" fmla="*/ 1 h 388"/>
                  <a:gd name="T100" fmla="*/ 0 w 597"/>
                  <a:gd name="T101" fmla="*/ 1 h 388"/>
                  <a:gd name="T102" fmla="*/ 0 w 597"/>
                  <a:gd name="T103" fmla="*/ 1 h 388"/>
                  <a:gd name="T104" fmla="*/ 0 w 597"/>
                  <a:gd name="T105" fmla="*/ 1 h 388"/>
                  <a:gd name="T106" fmla="*/ 0 w 597"/>
                  <a:gd name="T107" fmla="*/ 1 h 388"/>
                  <a:gd name="T108" fmla="*/ 0 w 597"/>
                  <a:gd name="T109" fmla="*/ 1 h 388"/>
                  <a:gd name="T110" fmla="*/ 0 w 597"/>
                  <a:gd name="T111" fmla="*/ 1 h 388"/>
                  <a:gd name="T112" fmla="*/ 0 w 597"/>
                  <a:gd name="T113" fmla="*/ 1 h 388"/>
                  <a:gd name="T114" fmla="*/ 0 w 597"/>
                  <a:gd name="T115" fmla="*/ 1 h 388"/>
                  <a:gd name="T116" fmla="*/ 0 w 597"/>
                  <a:gd name="T117" fmla="*/ 1 h 388"/>
                  <a:gd name="T118" fmla="*/ 0 w 597"/>
                  <a:gd name="T119" fmla="*/ 1 h 388"/>
                  <a:gd name="T120" fmla="*/ 0 w 597"/>
                  <a:gd name="T121" fmla="*/ 1 h 388"/>
                  <a:gd name="T122" fmla="*/ 0 w 597"/>
                  <a:gd name="T123" fmla="*/ 1 h 3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7" h="388">
                    <a:moveTo>
                      <a:pt x="418" y="103"/>
                    </a:moveTo>
                    <a:lnTo>
                      <a:pt x="411" y="105"/>
                    </a:lnTo>
                    <a:lnTo>
                      <a:pt x="451" y="90"/>
                    </a:lnTo>
                    <a:lnTo>
                      <a:pt x="436" y="88"/>
                    </a:lnTo>
                    <a:lnTo>
                      <a:pt x="403" y="95"/>
                    </a:lnTo>
                    <a:lnTo>
                      <a:pt x="422" y="84"/>
                    </a:lnTo>
                    <a:lnTo>
                      <a:pt x="444" y="80"/>
                    </a:lnTo>
                    <a:lnTo>
                      <a:pt x="413" y="70"/>
                    </a:lnTo>
                    <a:lnTo>
                      <a:pt x="387" y="84"/>
                    </a:lnTo>
                    <a:lnTo>
                      <a:pt x="389" y="78"/>
                    </a:lnTo>
                    <a:lnTo>
                      <a:pt x="378" y="84"/>
                    </a:lnTo>
                    <a:lnTo>
                      <a:pt x="387" y="70"/>
                    </a:lnTo>
                    <a:lnTo>
                      <a:pt x="376" y="78"/>
                    </a:lnTo>
                    <a:lnTo>
                      <a:pt x="387" y="64"/>
                    </a:lnTo>
                    <a:lnTo>
                      <a:pt x="382" y="66"/>
                    </a:lnTo>
                    <a:lnTo>
                      <a:pt x="347" y="82"/>
                    </a:lnTo>
                    <a:lnTo>
                      <a:pt x="362" y="70"/>
                    </a:lnTo>
                    <a:lnTo>
                      <a:pt x="353" y="70"/>
                    </a:lnTo>
                    <a:lnTo>
                      <a:pt x="387" y="58"/>
                    </a:lnTo>
                    <a:lnTo>
                      <a:pt x="356" y="57"/>
                    </a:lnTo>
                    <a:lnTo>
                      <a:pt x="343" y="64"/>
                    </a:lnTo>
                    <a:lnTo>
                      <a:pt x="356" y="53"/>
                    </a:lnTo>
                    <a:lnTo>
                      <a:pt x="333" y="60"/>
                    </a:lnTo>
                    <a:lnTo>
                      <a:pt x="376" y="49"/>
                    </a:lnTo>
                    <a:lnTo>
                      <a:pt x="358" y="39"/>
                    </a:lnTo>
                    <a:lnTo>
                      <a:pt x="300" y="39"/>
                    </a:lnTo>
                    <a:lnTo>
                      <a:pt x="320" y="51"/>
                    </a:lnTo>
                    <a:lnTo>
                      <a:pt x="283" y="49"/>
                    </a:lnTo>
                    <a:lnTo>
                      <a:pt x="294" y="62"/>
                    </a:lnTo>
                    <a:lnTo>
                      <a:pt x="277" y="57"/>
                    </a:lnTo>
                    <a:lnTo>
                      <a:pt x="279" y="58"/>
                    </a:lnTo>
                    <a:lnTo>
                      <a:pt x="275" y="55"/>
                    </a:lnTo>
                    <a:lnTo>
                      <a:pt x="275" y="45"/>
                    </a:lnTo>
                    <a:lnTo>
                      <a:pt x="267" y="47"/>
                    </a:lnTo>
                    <a:lnTo>
                      <a:pt x="254" y="47"/>
                    </a:lnTo>
                    <a:lnTo>
                      <a:pt x="256" y="51"/>
                    </a:lnTo>
                    <a:lnTo>
                      <a:pt x="244" y="51"/>
                    </a:lnTo>
                    <a:lnTo>
                      <a:pt x="232" y="55"/>
                    </a:lnTo>
                    <a:lnTo>
                      <a:pt x="240" y="43"/>
                    </a:lnTo>
                    <a:lnTo>
                      <a:pt x="230" y="47"/>
                    </a:lnTo>
                    <a:lnTo>
                      <a:pt x="263" y="31"/>
                    </a:lnTo>
                    <a:lnTo>
                      <a:pt x="256" y="4"/>
                    </a:lnTo>
                    <a:lnTo>
                      <a:pt x="196" y="10"/>
                    </a:lnTo>
                    <a:lnTo>
                      <a:pt x="197" y="14"/>
                    </a:lnTo>
                    <a:lnTo>
                      <a:pt x="176" y="16"/>
                    </a:lnTo>
                    <a:lnTo>
                      <a:pt x="161" y="20"/>
                    </a:lnTo>
                    <a:lnTo>
                      <a:pt x="186" y="26"/>
                    </a:lnTo>
                    <a:lnTo>
                      <a:pt x="157" y="26"/>
                    </a:lnTo>
                    <a:lnTo>
                      <a:pt x="176" y="33"/>
                    </a:lnTo>
                    <a:lnTo>
                      <a:pt x="139" y="29"/>
                    </a:lnTo>
                    <a:lnTo>
                      <a:pt x="137" y="45"/>
                    </a:lnTo>
                    <a:lnTo>
                      <a:pt x="145" y="45"/>
                    </a:lnTo>
                    <a:lnTo>
                      <a:pt x="151" y="57"/>
                    </a:lnTo>
                    <a:lnTo>
                      <a:pt x="124" y="53"/>
                    </a:lnTo>
                    <a:lnTo>
                      <a:pt x="116" y="60"/>
                    </a:lnTo>
                    <a:lnTo>
                      <a:pt x="130" y="72"/>
                    </a:lnTo>
                    <a:lnTo>
                      <a:pt x="108" y="86"/>
                    </a:lnTo>
                    <a:lnTo>
                      <a:pt x="73" y="86"/>
                    </a:lnTo>
                    <a:lnTo>
                      <a:pt x="120" y="74"/>
                    </a:lnTo>
                    <a:lnTo>
                      <a:pt x="101" y="57"/>
                    </a:lnTo>
                    <a:lnTo>
                      <a:pt x="139" y="18"/>
                    </a:lnTo>
                    <a:lnTo>
                      <a:pt x="178" y="0"/>
                    </a:lnTo>
                    <a:lnTo>
                      <a:pt x="97" y="8"/>
                    </a:lnTo>
                    <a:lnTo>
                      <a:pt x="52" y="31"/>
                    </a:lnTo>
                    <a:lnTo>
                      <a:pt x="0" y="74"/>
                    </a:lnTo>
                    <a:lnTo>
                      <a:pt x="54" y="88"/>
                    </a:lnTo>
                    <a:lnTo>
                      <a:pt x="6" y="88"/>
                    </a:lnTo>
                    <a:lnTo>
                      <a:pt x="11" y="105"/>
                    </a:lnTo>
                    <a:lnTo>
                      <a:pt x="40" y="109"/>
                    </a:lnTo>
                    <a:lnTo>
                      <a:pt x="44" y="107"/>
                    </a:lnTo>
                    <a:lnTo>
                      <a:pt x="56" y="105"/>
                    </a:lnTo>
                    <a:lnTo>
                      <a:pt x="68" y="117"/>
                    </a:lnTo>
                    <a:lnTo>
                      <a:pt x="159" y="121"/>
                    </a:lnTo>
                    <a:lnTo>
                      <a:pt x="135" y="109"/>
                    </a:lnTo>
                    <a:lnTo>
                      <a:pt x="178" y="126"/>
                    </a:lnTo>
                    <a:lnTo>
                      <a:pt x="163" y="115"/>
                    </a:lnTo>
                    <a:lnTo>
                      <a:pt x="232" y="121"/>
                    </a:lnTo>
                    <a:lnTo>
                      <a:pt x="227" y="107"/>
                    </a:lnTo>
                    <a:lnTo>
                      <a:pt x="244" y="99"/>
                    </a:lnTo>
                    <a:lnTo>
                      <a:pt x="244" y="107"/>
                    </a:lnTo>
                    <a:lnTo>
                      <a:pt x="261" y="113"/>
                    </a:lnTo>
                    <a:lnTo>
                      <a:pt x="256" y="124"/>
                    </a:lnTo>
                    <a:lnTo>
                      <a:pt x="273" y="126"/>
                    </a:lnTo>
                    <a:lnTo>
                      <a:pt x="269" y="130"/>
                    </a:lnTo>
                    <a:lnTo>
                      <a:pt x="279" y="130"/>
                    </a:lnTo>
                    <a:lnTo>
                      <a:pt x="285" y="148"/>
                    </a:lnTo>
                    <a:lnTo>
                      <a:pt x="261" y="155"/>
                    </a:lnTo>
                    <a:lnTo>
                      <a:pt x="260" y="161"/>
                    </a:lnTo>
                    <a:lnTo>
                      <a:pt x="291" y="150"/>
                    </a:lnTo>
                    <a:lnTo>
                      <a:pt x="304" y="153"/>
                    </a:lnTo>
                    <a:lnTo>
                      <a:pt x="316" y="167"/>
                    </a:lnTo>
                    <a:lnTo>
                      <a:pt x="323" y="159"/>
                    </a:lnTo>
                    <a:lnTo>
                      <a:pt x="320" y="175"/>
                    </a:lnTo>
                    <a:lnTo>
                      <a:pt x="333" y="175"/>
                    </a:lnTo>
                    <a:lnTo>
                      <a:pt x="327" y="212"/>
                    </a:lnTo>
                    <a:lnTo>
                      <a:pt x="306" y="223"/>
                    </a:lnTo>
                    <a:lnTo>
                      <a:pt x="343" y="227"/>
                    </a:lnTo>
                    <a:lnTo>
                      <a:pt x="360" y="216"/>
                    </a:lnTo>
                    <a:lnTo>
                      <a:pt x="387" y="235"/>
                    </a:lnTo>
                    <a:lnTo>
                      <a:pt x="376" y="243"/>
                    </a:lnTo>
                    <a:lnTo>
                      <a:pt x="349" y="243"/>
                    </a:lnTo>
                    <a:lnTo>
                      <a:pt x="335" y="247"/>
                    </a:lnTo>
                    <a:lnTo>
                      <a:pt x="343" y="231"/>
                    </a:lnTo>
                    <a:lnTo>
                      <a:pt x="291" y="231"/>
                    </a:lnTo>
                    <a:lnTo>
                      <a:pt x="256" y="245"/>
                    </a:lnTo>
                    <a:lnTo>
                      <a:pt x="261" y="264"/>
                    </a:lnTo>
                    <a:lnTo>
                      <a:pt x="203" y="276"/>
                    </a:lnTo>
                    <a:lnTo>
                      <a:pt x="207" y="283"/>
                    </a:lnTo>
                    <a:lnTo>
                      <a:pt x="203" y="287"/>
                    </a:lnTo>
                    <a:lnTo>
                      <a:pt x="203" y="274"/>
                    </a:lnTo>
                    <a:lnTo>
                      <a:pt x="161" y="272"/>
                    </a:lnTo>
                    <a:lnTo>
                      <a:pt x="130" y="295"/>
                    </a:lnTo>
                    <a:lnTo>
                      <a:pt x="161" y="307"/>
                    </a:lnTo>
                    <a:lnTo>
                      <a:pt x="192" y="301"/>
                    </a:lnTo>
                    <a:lnTo>
                      <a:pt x="196" y="297"/>
                    </a:lnTo>
                    <a:lnTo>
                      <a:pt x="219" y="297"/>
                    </a:lnTo>
                    <a:lnTo>
                      <a:pt x="225" y="285"/>
                    </a:lnTo>
                    <a:lnTo>
                      <a:pt x="232" y="293"/>
                    </a:lnTo>
                    <a:lnTo>
                      <a:pt x="230" y="305"/>
                    </a:lnTo>
                    <a:lnTo>
                      <a:pt x="248" y="295"/>
                    </a:lnTo>
                    <a:lnTo>
                      <a:pt x="258" y="295"/>
                    </a:lnTo>
                    <a:lnTo>
                      <a:pt x="252" y="309"/>
                    </a:lnTo>
                    <a:lnTo>
                      <a:pt x="267" y="320"/>
                    </a:lnTo>
                    <a:lnTo>
                      <a:pt x="269" y="326"/>
                    </a:lnTo>
                    <a:lnTo>
                      <a:pt x="287" y="330"/>
                    </a:lnTo>
                    <a:lnTo>
                      <a:pt x="269" y="336"/>
                    </a:lnTo>
                    <a:lnTo>
                      <a:pt x="285" y="347"/>
                    </a:lnTo>
                    <a:lnTo>
                      <a:pt x="314" y="361"/>
                    </a:lnTo>
                    <a:lnTo>
                      <a:pt x="354" y="375"/>
                    </a:lnTo>
                    <a:lnTo>
                      <a:pt x="395" y="388"/>
                    </a:lnTo>
                    <a:lnTo>
                      <a:pt x="395" y="373"/>
                    </a:lnTo>
                    <a:lnTo>
                      <a:pt x="372" y="347"/>
                    </a:lnTo>
                    <a:lnTo>
                      <a:pt x="349" y="324"/>
                    </a:lnTo>
                    <a:lnTo>
                      <a:pt x="376" y="338"/>
                    </a:lnTo>
                    <a:lnTo>
                      <a:pt x="382" y="328"/>
                    </a:lnTo>
                    <a:lnTo>
                      <a:pt x="399" y="347"/>
                    </a:lnTo>
                    <a:lnTo>
                      <a:pt x="403" y="343"/>
                    </a:lnTo>
                    <a:lnTo>
                      <a:pt x="411" y="351"/>
                    </a:lnTo>
                    <a:lnTo>
                      <a:pt x="430" y="357"/>
                    </a:lnTo>
                    <a:lnTo>
                      <a:pt x="436" y="363"/>
                    </a:lnTo>
                    <a:lnTo>
                      <a:pt x="436" y="351"/>
                    </a:lnTo>
                    <a:lnTo>
                      <a:pt x="446" y="351"/>
                    </a:lnTo>
                    <a:lnTo>
                      <a:pt x="449" y="326"/>
                    </a:lnTo>
                    <a:lnTo>
                      <a:pt x="457" y="336"/>
                    </a:lnTo>
                    <a:lnTo>
                      <a:pt x="461" y="324"/>
                    </a:lnTo>
                    <a:lnTo>
                      <a:pt x="463" y="314"/>
                    </a:lnTo>
                    <a:lnTo>
                      <a:pt x="455" y="312"/>
                    </a:lnTo>
                    <a:lnTo>
                      <a:pt x="453" y="307"/>
                    </a:lnTo>
                    <a:lnTo>
                      <a:pt x="457" y="299"/>
                    </a:lnTo>
                    <a:lnTo>
                      <a:pt x="453" y="293"/>
                    </a:lnTo>
                    <a:lnTo>
                      <a:pt x="446" y="291"/>
                    </a:lnTo>
                    <a:lnTo>
                      <a:pt x="440" y="289"/>
                    </a:lnTo>
                    <a:lnTo>
                      <a:pt x="432" y="280"/>
                    </a:lnTo>
                    <a:lnTo>
                      <a:pt x="428" y="283"/>
                    </a:lnTo>
                    <a:lnTo>
                      <a:pt x="434" y="276"/>
                    </a:lnTo>
                    <a:lnTo>
                      <a:pt x="426" y="278"/>
                    </a:lnTo>
                    <a:lnTo>
                      <a:pt x="426" y="270"/>
                    </a:lnTo>
                    <a:lnTo>
                      <a:pt x="426" y="260"/>
                    </a:lnTo>
                    <a:lnTo>
                      <a:pt x="411" y="262"/>
                    </a:lnTo>
                    <a:lnTo>
                      <a:pt x="415" y="256"/>
                    </a:lnTo>
                    <a:lnTo>
                      <a:pt x="413" y="248"/>
                    </a:lnTo>
                    <a:lnTo>
                      <a:pt x="409" y="239"/>
                    </a:lnTo>
                    <a:lnTo>
                      <a:pt x="428" y="252"/>
                    </a:lnTo>
                    <a:lnTo>
                      <a:pt x="436" y="245"/>
                    </a:lnTo>
                    <a:lnTo>
                      <a:pt x="434" y="235"/>
                    </a:lnTo>
                    <a:lnTo>
                      <a:pt x="446" y="235"/>
                    </a:lnTo>
                    <a:lnTo>
                      <a:pt x="444" y="231"/>
                    </a:lnTo>
                    <a:lnTo>
                      <a:pt x="457" y="235"/>
                    </a:lnTo>
                    <a:lnTo>
                      <a:pt x="479" y="243"/>
                    </a:lnTo>
                    <a:lnTo>
                      <a:pt x="486" y="239"/>
                    </a:lnTo>
                    <a:lnTo>
                      <a:pt x="469" y="250"/>
                    </a:lnTo>
                    <a:lnTo>
                      <a:pt x="515" y="237"/>
                    </a:lnTo>
                    <a:lnTo>
                      <a:pt x="494" y="248"/>
                    </a:lnTo>
                    <a:lnTo>
                      <a:pt x="475" y="260"/>
                    </a:lnTo>
                    <a:lnTo>
                      <a:pt x="482" y="260"/>
                    </a:lnTo>
                    <a:lnTo>
                      <a:pt x="479" y="268"/>
                    </a:lnTo>
                    <a:lnTo>
                      <a:pt x="492" y="268"/>
                    </a:lnTo>
                    <a:lnTo>
                      <a:pt x="488" y="278"/>
                    </a:lnTo>
                    <a:lnTo>
                      <a:pt x="494" y="272"/>
                    </a:lnTo>
                    <a:lnTo>
                      <a:pt x="502" y="278"/>
                    </a:lnTo>
                    <a:lnTo>
                      <a:pt x="515" y="280"/>
                    </a:lnTo>
                    <a:lnTo>
                      <a:pt x="517" y="266"/>
                    </a:lnTo>
                    <a:lnTo>
                      <a:pt x="519" y="264"/>
                    </a:lnTo>
                    <a:lnTo>
                      <a:pt x="529" y="250"/>
                    </a:lnTo>
                    <a:lnTo>
                      <a:pt x="539" y="260"/>
                    </a:lnTo>
                    <a:lnTo>
                      <a:pt x="544" y="252"/>
                    </a:lnTo>
                    <a:lnTo>
                      <a:pt x="556" y="250"/>
                    </a:lnTo>
                    <a:lnTo>
                      <a:pt x="548" y="248"/>
                    </a:lnTo>
                    <a:lnTo>
                      <a:pt x="568" y="245"/>
                    </a:lnTo>
                    <a:lnTo>
                      <a:pt x="554" y="241"/>
                    </a:lnTo>
                    <a:lnTo>
                      <a:pt x="570" y="235"/>
                    </a:lnTo>
                    <a:lnTo>
                      <a:pt x="587" y="235"/>
                    </a:lnTo>
                    <a:lnTo>
                      <a:pt x="587" y="233"/>
                    </a:lnTo>
                    <a:lnTo>
                      <a:pt x="581" y="227"/>
                    </a:lnTo>
                    <a:lnTo>
                      <a:pt x="597" y="227"/>
                    </a:lnTo>
                    <a:lnTo>
                      <a:pt x="577" y="217"/>
                    </a:lnTo>
                    <a:lnTo>
                      <a:pt x="572" y="223"/>
                    </a:lnTo>
                    <a:lnTo>
                      <a:pt x="562" y="223"/>
                    </a:lnTo>
                    <a:lnTo>
                      <a:pt x="564" y="217"/>
                    </a:lnTo>
                    <a:lnTo>
                      <a:pt x="544" y="225"/>
                    </a:lnTo>
                    <a:lnTo>
                      <a:pt x="543" y="221"/>
                    </a:lnTo>
                    <a:lnTo>
                      <a:pt x="556" y="206"/>
                    </a:lnTo>
                    <a:lnTo>
                      <a:pt x="548" y="214"/>
                    </a:lnTo>
                    <a:lnTo>
                      <a:pt x="521" y="212"/>
                    </a:lnTo>
                    <a:lnTo>
                      <a:pt x="541" y="208"/>
                    </a:lnTo>
                    <a:lnTo>
                      <a:pt x="519" y="210"/>
                    </a:lnTo>
                    <a:lnTo>
                      <a:pt x="535" y="206"/>
                    </a:lnTo>
                    <a:lnTo>
                      <a:pt x="521" y="204"/>
                    </a:lnTo>
                    <a:lnTo>
                      <a:pt x="543" y="200"/>
                    </a:lnTo>
                    <a:lnTo>
                      <a:pt x="543" y="198"/>
                    </a:lnTo>
                    <a:lnTo>
                      <a:pt x="527" y="192"/>
                    </a:lnTo>
                    <a:lnTo>
                      <a:pt x="523" y="192"/>
                    </a:lnTo>
                    <a:lnTo>
                      <a:pt x="529" y="183"/>
                    </a:lnTo>
                    <a:lnTo>
                      <a:pt x="513" y="192"/>
                    </a:lnTo>
                    <a:lnTo>
                      <a:pt x="508" y="185"/>
                    </a:lnTo>
                    <a:lnTo>
                      <a:pt x="500" y="190"/>
                    </a:lnTo>
                    <a:lnTo>
                      <a:pt x="506" y="183"/>
                    </a:lnTo>
                    <a:lnTo>
                      <a:pt x="488" y="188"/>
                    </a:lnTo>
                    <a:lnTo>
                      <a:pt x="498" y="179"/>
                    </a:lnTo>
                    <a:lnTo>
                      <a:pt x="486" y="179"/>
                    </a:lnTo>
                    <a:lnTo>
                      <a:pt x="475" y="175"/>
                    </a:lnTo>
                    <a:lnTo>
                      <a:pt x="463" y="173"/>
                    </a:lnTo>
                    <a:lnTo>
                      <a:pt x="484" y="169"/>
                    </a:lnTo>
                    <a:lnTo>
                      <a:pt x="446" y="163"/>
                    </a:lnTo>
                    <a:lnTo>
                      <a:pt x="465" y="161"/>
                    </a:lnTo>
                    <a:lnTo>
                      <a:pt x="446" y="157"/>
                    </a:lnTo>
                    <a:lnTo>
                      <a:pt x="475" y="157"/>
                    </a:lnTo>
                    <a:lnTo>
                      <a:pt x="463" y="153"/>
                    </a:lnTo>
                    <a:lnTo>
                      <a:pt x="480" y="150"/>
                    </a:lnTo>
                    <a:lnTo>
                      <a:pt x="453" y="148"/>
                    </a:lnTo>
                    <a:lnTo>
                      <a:pt x="465" y="144"/>
                    </a:lnTo>
                    <a:lnTo>
                      <a:pt x="451" y="144"/>
                    </a:lnTo>
                    <a:lnTo>
                      <a:pt x="473" y="142"/>
                    </a:lnTo>
                    <a:lnTo>
                      <a:pt x="455" y="140"/>
                    </a:lnTo>
                    <a:lnTo>
                      <a:pt x="508" y="144"/>
                    </a:lnTo>
                    <a:lnTo>
                      <a:pt x="467" y="132"/>
                    </a:lnTo>
                    <a:lnTo>
                      <a:pt x="438" y="132"/>
                    </a:lnTo>
                    <a:lnTo>
                      <a:pt x="508" y="126"/>
                    </a:lnTo>
                    <a:lnTo>
                      <a:pt x="494" y="109"/>
                    </a:lnTo>
                    <a:lnTo>
                      <a:pt x="455" y="124"/>
                    </a:lnTo>
                    <a:lnTo>
                      <a:pt x="436" y="128"/>
                    </a:lnTo>
                    <a:lnTo>
                      <a:pt x="479" y="113"/>
                    </a:lnTo>
                    <a:lnTo>
                      <a:pt x="438" y="119"/>
                    </a:lnTo>
                    <a:lnTo>
                      <a:pt x="496" y="101"/>
                    </a:lnTo>
                    <a:lnTo>
                      <a:pt x="463" y="97"/>
                    </a:lnTo>
                    <a:lnTo>
                      <a:pt x="451" y="99"/>
                    </a:lnTo>
                    <a:lnTo>
                      <a:pt x="465" y="91"/>
                    </a:lnTo>
                    <a:lnTo>
                      <a:pt x="428" y="103"/>
                    </a:lnTo>
                    <a:lnTo>
                      <a:pt x="407" y="117"/>
                    </a:lnTo>
                    <a:lnTo>
                      <a:pt x="418" y="10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95" name="Freeform 613"/>
              <p:cNvSpPr>
                <a:spLocks/>
              </p:cNvSpPr>
              <p:nvPr/>
            </p:nvSpPr>
            <p:spPr bwMode="auto">
              <a:xfrm>
                <a:off x="1744" y="941"/>
                <a:ext cx="344" cy="85"/>
              </a:xfrm>
              <a:custGeom>
                <a:avLst/>
                <a:gdLst>
                  <a:gd name="T0" fmla="*/ 0 w 729"/>
                  <a:gd name="T1" fmla="*/ 1 h 167"/>
                  <a:gd name="T2" fmla="*/ 0 w 729"/>
                  <a:gd name="T3" fmla="*/ 1 h 167"/>
                  <a:gd name="T4" fmla="*/ 0 w 729"/>
                  <a:gd name="T5" fmla="*/ 1 h 167"/>
                  <a:gd name="T6" fmla="*/ 0 w 729"/>
                  <a:gd name="T7" fmla="*/ 1 h 167"/>
                  <a:gd name="T8" fmla="*/ 0 w 729"/>
                  <a:gd name="T9" fmla="*/ 1 h 167"/>
                  <a:gd name="T10" fmla="*/ 0 w 729"/>
                  <a:gd name="T11" fmla="*/ 1 h 167"/>
                  <a:gd name="T12" fmla="*/ 0 w 729"/>
                  <a:gd name="T13" fmla="*/ 1 h 167"/>
                  <a:gd name="T14" fmla="*/ 0 w 729"/>
                  <a:gd name="T15" fmla="*/ 1 h 167"/>
                  <a:gd name="T16" fmla="*/ 0 w 729"/>
                  <a:gd name="T17" fmla="*/ 1 h 167"/>
                  <a:gd name="T18" fmla="*/ 0 w 729"/>
                  <a:gd name="T19" fmla="*/ 1 h 167"/>
                  <a:gd name="T20" fmla="*/ 0 w 729"/>
                  <a:gd name="T21" fmla="*/ 1 h 167"/>
                  <a:gd name="T22" fmla="*/ 0 w 729"/>
                  <a:gd name="T23" fmla="*/ 1 h 167"/>
                  <a:gd name="T24" fmla="*/ 0 w 729"/>
                  <a:gd name="T25" fmla="*/ 1 h 167"/>
                  <a:gd name="T26" fmla="*/ 0 w 729"/>
                  <a:gd name="T27" fmla="*/ 1 h 167"/>
                  <a:gd name="T28" fmla="*/ 0 w 729"/>
                  <a:gd name="T29" fmla="*/ 1 h 167"/>
                  <a:gd name="T30" fmla="*/ 0 w 729"/>
                  <a:gd name="T31" fmla="*/ 1 h 167"/>
                  <a:gd name="T32" fmla="*/ 0 w 729"/>
                  <a:gd name="T33" fmla="*/ 1 h 167"/>
                  <a:gd name="T34" fmla="*/ 0 w 729"/>
                  <a:gd name="T35" fmla="*/ 1 h 167"/>
                  <a:gd name="T36" fmla="*/ 0 w 729"/>
                  <a:gd name="T37" fmla="*/ 1 h 167"/>
                  <a:gd name="T38" fmla="*/ 0 w 729"/>
                  <a:gd name="T39" fmla="*/ 1 h 167"/>
                  <a:gd name="T40" fmla="*/ 0 w 729"/>
                  <a:gd name="T41" fmla="*/ 1 h 167"/>
                  <a:gd name="T42" fmla="*/ 0 w 729"/>
                  <a:gd name="T43" fmla="*/ 1 h 167"/>
                  <a:gd name="T44" fmla="*/ 0 w 729"/>
                  <a:gd name="T45" fmla="*/ 1 h 167"/>
                  <a:gd name="T46" fmla="*/ 0 w 729"/>
                  <a:gd name="T47" fmla="*/ 1 h 167"/>
                  <a:gd name="T48" fmla="*/ 0 w 729"/>
                  <a:gd name="T49" fmla="*/ 1 h 167"/>
                  <a:gd name="T50" fmla="*/ 0 w 729"/>
                  <a:gd name="T51" fmla="*/ 0 h 167"/>
                  <a:gd name="T52" fmla="*/ 0 w 729"/>
                  <a:gd name="T53" fmla="*/ 1 h 167"/>
                  <a:gd name="T54" fmla="*/ 0 w 729"/>
                  <a:gd name="T55" fmla="*/ 1 h 167"/>
                  <a:gd name="T56" fmla="*/ 0 w 729"/>
                  <a:gd name="T57" fmla="*/ 1 h 167"/>
                  <a:gd name="T58" fmla="*/ 0 w 729"/>
                  <a:gd name="T59" fmla="*/ 1 h 167"/>
                  <a:gd name="T60" fmla="*/ 0 w 729"/>
                  <a:gd name="T61" fmla="*/ 1 h 167"/>
                  <a:gd name="T62" fmla="*/ 0 w 729"/>
                  <a:gd name="T63" fmla="*/ 1 h 167"/>
                  <a:gd name="T64" fmla="*/ 0 w 729"/>
                  <a:gd name="T65" fmla="*/ 1 h 167"/>
                  <a:gd name="T66" fmla="*/ 0 w 729"/>
                  <a:gd name="T67" fmla="*/ 1 h 167"/>
                  <a:gd name="T68" fmla="*/ 0 w 729"/>
                  <a:gd name="T69" fmla="*/ 1 h 167"/>
                  <a:gd name="T70" fmla="*/ 0 w 729"/>
                  <a:gd name="T71" fmla="*/ 1 h 167"/>
                  <a:gd name="T72" fmla="*/ 0 w 729"/>
                  <a:gd name="T73" fmla="*/ 1 h 167"/>
                  <a:gd name="T74" fmla="*/ 0 w 729"/>
                  <a:gd name="T75" fmla="*/ 1 h 167"/>
                  <a:gd name="T76" fmla="*/ 0 w 729"/>
                  <a:gd name="T77" fmla="*/ 1 h 167"/>
                  <a:gd name="T78" fmla="*/ 0 w 729"/>
                  <a:gd name="T79" fmla="*/ 1 h 167"/>
                  <a:gd name="T80" fmla="*/ 0 w 729"/>
                  <a:gd name="T81" fmla="*/ 1 h 167"/>
                  <a:gd name="T82" fmla="*/ 0 w 729"/>
                  <a:gd name="T83" fmla="*/ 1 h 167"/>
                  <a:gd name="T84" fmla="*/ 0 w 729"/>
                  <a:gd name="T85" fmla="*/ 1 h 167"/>
                  <a:gd name="T86" fmla="*/ 0 w 729"/>
                  <a:gd name="T87" fmla="*/ 1 h 167"/>
                  <a:gd name="T88" fmla="*/ 0 w 729"/>
                  <a:gd name="T89" fmla="*/ 1 h 167"/>
                  <a:gd name="T90" fmla="*/ 0 w 729"/>
                  <a:gd name="T91" fmla="*/ 1 h 167"/>
                  <a:gd name="T92" fmla="*/ 0 w 729"/>
                  <a:gd name="T93" fmla="*/ 1 h 167"/>
                  <a:gd name="T94" fmla="*/ 0 w 729"/>
                  <a:gd name="T95" fmla="*/ 1 h 1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9" h="167">
                    <a:moveTo>
                      <a:pt x="182" y="122"/>
                    </a:moveTo>
                    <a:lnTo>
                      <a:pt x="134" y="138"/>
                    </a:lnTo>
                    <a:lnTo>
                      <a:pt x="109" y="126"/>
                    </a:lnTo>
                    <a:lnTo>
                      <a:pt x="132" y="116"/>
                    </a:lnTo>
                    <a:lnTo>
                      <a:pt x="87" y="111"/>
                    </a:lnTo>
                    <a:lnTo>
                      <a:pt x="200" y="99"/>
                    </a:lnTo>
                    <a:lnTo>
                      <a:pt x="151" y="66"/>
                    </a:lnTo>
                    <a:lnTo>
                      <a:pt x="217" y="64"/>
                    </a:lnTo>
                    <a:lnTo>
                      <a:pt x="246" y="74"/>
                    </a:lnTo>
                    <a:lnTo>
                      <a:pt x="229" y="60"/>
                    </a:lnTo>
                    <a:lnTo>
                      <a:pt x="334" y="48"/>
                    </a:lnTo>
                    <a:lnTo>
                      <a:pt x="388" y="35"/>
                    </a:lnTo>
                    <a:lnTo>
                      <a:pt x="277" y="45"/>
                    </a:lnTo>
                    <a:lnTo>
                      <a:pt x="167" y="52"/>
                    </a:lnTo>
                    <a:lnTo>
                      <a:pt x="260" y="41"/>
                    </a:lnTo>
                    <a:lnTo>
                      <a:pt x="149" y="54"/>
                    </a:lnTo>
                    <a:lnTo>
                      <a:pt x="116" y="47"/>
                    </a:lnTo>
                    <a:lnTo>
                      <a:pt x="219" y="39"/>
                    </a:lnTo>
                    <a:lnTo>
                      <a:pt x="111" y="41"/>
                    </a:lnTo>
                    <a:lnTo>
                      <a:pt x="178" y="33"/>
                    </a:lnTo>
                    <a:lnTo>
                      <a:pt x="91" y="31"/>
                    </a:lnTo>
                    <a:lnTo>
                      <a:pt x="208" y="17"/>
                    </a:lnTo>
                    <a:lnTo>
                      <a:pt x="349" y="25"/>
                    </a:lnTo>
                    <a:lnTo>
                      <a:pt x="332" y="4"/>
                    </a:lnTo>
                    <a:lnTo>
                      <a:pt x="444" y="8"/>
                    </a:lnTo>
                    <a:lnTo>
                      <a:pt x="419" y="0"/>
                    </a:lnTo>
                    <a:lnTo>
                      <a:pt x="574" y="8"/>
                    </a:lnTo>
                    <a:lnTo>
                      <a:pt x="729" y="16"/>
                    </a:lnTo>
                    <a:lnTo>
                      <a:pt x="626" y="29"/>
                    </a:lnTo>
                    <a:lnTo>
                      <a:pt x="522" y="43"/>
                    </a:lnTo>
                    <a:lnTo>
                      <a:pt x="644" y="33"/>
                    </a:lnTo>
                    <a:lnTo>
                      <a:pt x="533" y="54"/>
                    </a:lnTo>
                    <a:lnTo>
                      <a:pt x="419" y="76"/>
                    </a:lnTo>
                    <a:lnTo>
                      <a:pt x="314" y="85"/>
                    </a:lnTo>
                    <a:lnTo>
                      <a:pt x="374" y="95"/>
                    </a:lnTo>
                    <a:lnTo>
                      <a:pt x="293" y="101"/>
                    </a:lnTo>
                    <a:lnTo>
                      <a:pt x="359" y="107"/>
                    </a:lnTo>
                    <a:lnTo>
                      <a:pt x="266" y="126"/>
                    </a:lnTo>
                    <a:lnTo>
                      <a:pt x="260" y="140"/>
                    </a:lnTo>
                    <a:lnTo>
                      <a:pt x="184" y="143"/>
                    </a:lnTo>
                    <a:lnTo>
                      <a:pt x="242" y="161"/>
                    </a:lnTo>
                    <a:lnTo>
                      <a:pt x="167" y="167"/>
                    </a:lnTo>
                    <a:lnTo>
                      <a:pt x="84" y="165"/>
                    </a:lnTo>
                    <a:lnTo>
                      <a:pt x="0" y="163"/>
                    </a:lnTo>
                    <a:lnTo>
                      <a:pt x="58" y="145"/>
                    </a:lnTo>
                    <a:lnTo>
                      <a:pt x="47" y="132"/>
                    </a:lnTo>
                    <a:lnTo>
                      <a:pt x="134" y="142"/>
                    </a:lnTo>
                    <a:lnTo>
                      <a:pt x="182" y="12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96" name="Freeform 614"/>
              <p:cNvSpPr>
                <a:spLocks/>
              </p:cNvSpPr>
              <p:nvPr/>
            </p:nvSpPr>
            <p:spPr bwMode="auto">
              <a:xfrm>
                <a:off x="1329" y="1073"/>
                <a:ext cx="190" cy="78"/>
              </a:xfrm>
              <a:custGeom>
                <a:avLst/>
                <a:gdLst>
                  <a:gd name="T0" fmla="*/ 0 w 403"/>
                  <a:gd name="T1" fmla="*/ 1 h 153"/>
                  <a:gd name="T2" fmla="*/ 0 w 403"/>
                  <a:gd name="T3" fmla="*/ 1 h 153"/>
                  <a:gd name="T4" fmla="*/ 0 w 403"/>
                  <a:gd name="T5" fmla="*/ 1 h 153"/>
                  <a:gd name="T6" fmla="*/ 0 w 403"/>
                  <a:gd name="T7" fmla="*/ 1 h 153"/>
                  <a:gd name="T8" fmla="*/ 0 w 403"/>
                  <a:gd name="T9" fmla="*/ 1 h 153"/>
                  <a:gd name="T10" fmla="*/ 0 w 403"/>
                  <a:gd name="T11" fmla="*/ 1 h 153"/>
                  <a:gd name="T12" fmla="*/ 0 w 403"/>
                  <a:gd name="T13" fmla="*/ 1 h 153"/>
                  <a:gd name="T14" fmla="*/ 0 w 403"/>
                  <a:gd name="T15" fmla="*/ 1 h 153"/>
                  <a:gd name="T16" fmla="*/ 0 w 403"/>
                  <a:gd name="T17" fmla="*/ 1 h 153"/>
                  <a:gd name="T18" fmla="*/ 0 w 403"/>
                  <a:gd name="T19" fmla="*/ 1 h 153"/>
                  <a:gd name="T20" fmla="*/ 0 w 403"/>
                  <a:gd name="T21" fmla="*/ 1 h 153"/>
                  <a:gd name="T22" fmla="*/ 0 w 403"/>
                  <a:gd name="T23" fmla="*/ 1 h 153"/>
                  <a:gd name="T24" fmla="*/ 0 w 403"/>
                  <a:gd name="T25" fmla="*/ 1 h 153"/>
                  <a:gd name="T26" fmla="*/ 0 w 403"/>
                  <a:gd name="T27" fmla="*/ 1 h 153"/>
                  <a:gd name="T28" fmla="*/ 0 w 403"/>
                  <a:gd name="T29" fmla="*/ 1 h 153"/>
                  <a:gd name="T30" fmla="*/ 0 w 403"/>
                  <a:gd name="T31" fmla="*/ 1 h 153"/>
                  <a:gd name="T32" fmla="*/ 0 w 403"/>
                  <a:gd name="T33" fmla="*/ 1 h 153"/>
                  <a:gd name="T34" fmla="*/ 0 w 403"/>
                  <a:gd name="T35" fmla="*/ 1 h 153"/>
                  <a:gd name="T36" fmla="*/ 0 w 403"/>
                  <a:gd name="T37" fmla="*/ 1 h 153"/>
                  <a:gd name="T38" fmla="*/ 0 w 403"/>
                  <a:gd name="T39" fmla="*/ 1 h 153"/>
                  <a:gd name="T40" fmla="*/ 0 w 403"/>
                  <a:gd name="T41" fmla="*/ 1 h 153"/>
                  <a:gd name="T42" fmla="*/ 0 w 403"/>
                  <a:gd name="T43" fmla="*/ 0 h 153"/>
                  <a:gd name="T44" fmla="*/ 0 w 403"/>
                  <a:gd name="T45" fmla="*/ 1 h 153"/>
                  <a:gd name="T46" fmla="*/ 0 w 403"/>
                  <a:gd name="T47" fmla="*/ 1 h 153"/>
                  <a:gd name="T48" fmla="*/ 0 w 403"/>
                  <a:gd name="T49" fmla="*/ 1 h 153"/>
                  <a:gd name="T50" fmla="*/ 0 w 403"/>
                  <a:gd name="T51" fmla="*/ 1 h 153"/>
                  <a:gd name="T52" fmla="*/ 0 w 403"/>
                  <a:gd name="T53" fmla="*/ 1 h 153"/>
                  <a:gd name="T54" fmla="*/ 0 w 403"/>
                  <a:gd name="T55" fmla="*/ 1 h 153"/>
                  <a:gd name="T56" fmla="*/ 0 w 403"/>
                  <a:gd name="T57" fmla="*/ 1 h 153"/>
                  <a:gd name="T58" fmla="*/ 0 w 403"/>
                  <a:gd name="T59" fmla="*/ 1 h 153"/>
                  <a:gd name="T60" fmla="*/ 0 w 403"/>
                  <a:gd name="T61" fmla="*/ 1 h 153"/>
                  <a:gd name="T62" fmla="*/ 0 w 403"/>
                  <a:gd name="T63" fmla="*/ 1 h 153"/>
                  <a:gd name="T64" fmla="*/ 0 w 403"/>
                  <a:gd name="T65" fmla="*/ 1 h 153"/>
                  <a:gd name="T66" fmla="*/ 0 w 403"/>
                  <a:gd name="T67" fmla="*/ 1 h 153"/>
                  <a:gd name="T68" fmla="*/ 0 w 403"/>
                  <a:gd name="T69" fmla="*/ 1 h 153"/>
                  <a:gd name="T70" fmla="*/ 0 w 403"/>
                  <a:gd name="T71" fmla="*/ 1 h 153"/>
                  <a:gd name="T72" fmla="*/ 0 w 403"/>
                  <a:gd name="T73" fmla="*/ 1 h 153"/>
                  <a:gd name="T74" fmla="*/ 0 w 403"/>
                  <a:gd name="T75" fmla="*/ 1 h 153"/>
                  <a:gd name="T76" fmla="*/ 0 w 403"/>
                  <a:gd name="T77" fmla="*/ 1 h 153"/>
                  <a:gd name="T78" fmla="*/ 0 w 403"/>
                  <a:gd name="T79" fmla="*/ 1 h 153"/>
                  <a:gd name="T80" fmla="*/ 0 w 403"/>
                  <a:gd name="T81" fmla="*/ 1 h 153"/>
                  <a:gd name="T82" fmla="*/ 0 w 403"/>
                  <a:gd name="T83" fmla="*/ 1 h 153"/>
                  <a:gd name="T84" fmla="*/ 0 w 403"/>
                  <a:gd name="T85" fmla="*/ 1 h 153"/>
                  <a:gd name="T86" fmla="*/ 0 w 403"/>
                  <a:gd name="T87" fmla="*/ 1 h 153"/>
                  <a:gd name="T88" fmla="*/ 0 w 403"/>
                  <a:gd name="T89" fmla="*/ 1 h 153"/>
                  <a:gd name="T90" fmla="*/ 0 w 403"/>
                  <a:gd name="T91" fmla="*/ 1 h 153"/>
                  <a:gd name="T92" fmla="*/ 0 w 403"/>
                  <a:gd name="T93" fmla="*/ 1 h 153"/>
                  <a:gd name="T94" fmla="*/ 0 w 403"/>
                  <a:gd name="T95" fmla="*/ 1 h 153"/>
                  <a:gd name="T96" fmla="*/ 0 w 403"/>
                  <a:gd name="T97" fmla="*/ 1 h 153"/>
                  <a:gd name="T98" fmla="*/ 0 w 403"/>
                  <a:gd name="T99" fmla="*/ 1 h 153"/>
                  <a:gd name="T100" fmla="*/ 0 w 403"/>
                  <a:gd name="T101" fmla="*/ 1 h 153"/>
                  <a:gd name="T102" fmla="*/ 0 w 403"/>
                  <a:gd name="T103" fmla="*/ 1 h 153"/>
                  <a:gd name="T104" fmla="*/ 0 w 403"/>
                  <a:gd name="T105" fmla="*/ 1 h 153"/>
                  <a:gd name="T106" fmla="*/ 0 w 403"/>
                  <a:gd name="T107" fmla="*/ 1 h 1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3" h="153">
                    <a:moveTo>
                      <a:pt x="264" y="138"/>
                    </a:moveTo>
                    <a:lnTo>
                      <a:pt x="250" y="128"/>
                    </a:lnTo>
                    <a:lnTo>
                      <a:pt x="240" y="124"/>
                    </a:lnTo>
                    <a:lnTo>
                      <a:pt x="198" y="139"/>
                    </a:lnTo>
                    <a:lnTo>
                      <a:pt x="130" y="145"/>
                    </a:lnTo>
                    <a:lnTo>
                      <a:pt x="60" y="153"/>
                    </a:lnTo>
                    <a:lnTo>
                      <a:pt x="62" y="136"/>
                    </a:lnTo>
                    <a:lnTo>
                      <a:pt x="0" y="116"/>
                    </a:lnTo>
                    <a:lnTo>
                      <a:pt x="14" y="101"/>
                    </a:lnTo>
                    <a:lnTo>
                      <a:pt x="85" y="97"/>
                    </a:lnTo>
                    <a:lnTo>
                      <a:pt x="157" y="93"/>
                    </a:lnTo>
                    <a:lnTo>
                      <a:pt x="91" y="85"/>
                    </a:lnTo>
                    <a:lnTo>
                      <a:pt x="19" y="81"/>
                    </a:lnTo>
                    <a:lnTo>
                      <a:pt x="14" y="74"/>
                    </a:lnTo>
                    <a:lnTo>
                      <a:pt x="103" y="56"/>
                    </a:lnTo>
                    <a:lnTo>
                      <a:pt x="35" y="58"/>
                    </a:lnTo>
                    <a:lnTo>
                      <a:pt x="54" y="52"/>
                    </a:lnTo>
                    <a:lnTo>
                      <a:pt x="21" y="52"/>
                    </a:lnTo>
                    <a:lnTo>
                      <a:pt x="68" y="33"/>
                    </a:lnTo>
                    <a:lnTo>
                      <a:pt x="66" y="27"/>
                    </a:lnTo>
                    <a:lnTo>
                      <a:pt x="128" y="13"/>
                    </a:lnTo>
                    <a:lnTo>
                      <a:pt x="188" y="0"/>
                    </a:lnTo>
                    <a:lnTo>
                      <a:pt x="194" y="8"/>
                    </a:lnTo>
                    <a:lnTo>
                      <a:pt x="165" y="23"/>
                    </a:lnTo>
                    <a:lnTo>
                      <a:pt x="190" y="19"/>
                    </a:lnTo>
                    <a:lnTo>
                      <a:pt x="211" y="12"/>
                    </a:lnTo>
                    <a:lnTo>
                      <a:pt x="237" y="25"/>
                    </a:lnTo>
                    <a:lnTo>
                      <a:pt x="221" y="33"/>
                    </a:lnTo>
                    <a:lnTo>
                      <a:pt x="233" y="31"/>
                    </a:lnTo>
                    <a:lnTo>
                      <a:pt x="264" y="29"/>
                    </a:lnTo>
                    <a:lnTo>
                      <a:pt x="268" y="19"/>
                    </a:lnTo>
                    <a:lnTo>
                      <a:pt x="271" y="12"/>
                    </a:lnTo>
                    <a:lnTo>
                      <a:pt x="299" y="25"/>
                    </a:lnTo>
                    <a:lnTo>
                      <a:pt x="283" y="54"/>
                    </a:lnTo>
                    <a:lnTo>
                      <a:pt x="308" y="44"/>
                    </a:lnTo>
                    <a:lnTo>
                      <a:pt x="332" y="6"/>
                    </a:lnTo>
                    <a:lnTo>
                      <a:pt x="370" y="6"/>
                    </a:lnTo>
                    <a:lnTo>
                      <a:pt x="378" y="25"/>
                    </a:lnTo>
                    <a:lnTo>
                      <a:pt x="353" y="66"/>
                    </a:lnTo>
                    <a:lnTo>
                      <a:pt x="357" y="85"/>
                    </a:lnTo>
                    <a:lnTo>
                      <a:pt x="365" y="87"/>
                    </a:lnTo>
                    <a:lnTo>
                      <a:pt x="403" y="99"/>
                    </a:lnTo>
                    <a:lnTo>
                      <a:pt x="397" y="107"/>
                    </a:lnTo>
                    <a:lnTo>
                      <a:pt x="380" y="114"/>
                    </a:lnTo>
                    <a:lnTo>
                      <a:pt x="386" y="107"/>
                    </a:lnTo>
                    <a:lnTo>
                      <a:pt x="368" y="112"/>
                    </a:lnTo>
                    <a:lnTo>
                      <a:pt x="359" y="112"/>
                    </a:lnTo>
                    <a:lnTo>
                      <a:pt x="341" y="120"/>
                    </a:lnTo>
                    <a:lnTo>
                      <a:pt x="332" y="118"/>
                    </a:lnTo>
                    <a:lnTo>
                      <a:pt x="320" y="134"/>
                    </a:lnTo>
                    <a:lnTo>
                      <a:pt x="359" y="120"/>
                    </a:lnTo>
                    <a:lnTo>
                      <a:pt x="355" y="128"/>
                    </a:lnTo>
                    <a:lnTo>
                      <a:pt x="341" y="138"/>
                    </a:lnTo>
                    <a:lnTo>
                      <a:pt x="264" y="13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97" name="Freeform 615"/>
              <p:cNvSpPr>
                <a:spLocks/>
              </p:cNvSpPr>
              <p:nvPr/>
            </p:nvSpPr>
            <p:spPr bwMode="auto">
              <a:xfrm>
                <a:off x="1273" y="1057"/>
                <a:ext cx="137" cy="52"/>
              </a:xfrm>
              <a:custGeom>
                <a:avLst/>
                <a:gdLst>
                  <a:gd name="T0" fmla="*/ 0 w 293"/>
                  <a:gd name="T1" fmla="*/ 1 h 103"/>
                  <a:gd name="T2" fmla="*/ 0 w 293"/>
                  <a:gd name="T3" fmla="*/ 1 h 103"/>
                  <a:gd name="T4" fmla="*/ 0 w 293"/>
                  <a:gd name="T5" fmla="*/ 1 h 103"/>
                  <a:gd name="T6" fmla="*/ 0 w 293"/>
                  <a:gd name="T7" fmla="*/ 1 h 103"/>
                  <a:gd name="T8" fmla="*/ 0 w 293"/>
                  <a:gd name="T9" fmla="*/ 1 h 103"/>
                  <a:gd name="T10" fmla="*/ 0 w 293"/>
                  <a:gd name="T11" fmla="*/ 1 h 103"/>
                  <a:gd name="T12" fmla="*/ 0 w 293"/>
                  <a:gd name="T13" fmla="*/ 1 h 103"/>
                  <a:gd name="T14" fmla="*/ 0 w 293"/>
                  <a:gd name="T15" fmla="*/ 1 h 103"/>
                  <a:gd name="T16" fmla="*/ 0 w 293"/>
                  <a:gd name="T17" fmla="*/ 1 h 103"/>
                  <a:gd name="T18" fmla="*/ 0 w 293"/>
                  <a:gd name="T19" fmla="*/ 0 h 103"/>
                  <a:gd name="T20" fmla="*/ 0 w 293"/>
                  <a:gd name="T21" fmla="*/ 1 h 103"/>
                  <a:gd name="T22" fmla="*/ 0 w 293"/>
                  <a:gd name="T23" fmla="*/ 1 h 103"/>
                  <a:gd name="T24" fmla="*/ 0 w 293"/>
                  <a:gd name="T25" fmla="*/ 1 h 103"/>
                  <a:gd name="T26" fmla="*/ 0 w 293"/>
                  <a:gd name="T27" fmla="*/ 1 h 103"/>
                  <a:gd name="T28" fmla="*/ 0 w 293"/>
                  <a:gd name="T29" fmla="*/ 1 h 103"/>
                  <a:gd name="T30" fmla="*/ 0 w 293"/>
                  <a:gd name="T31" fmla="*/ 1 h 103"/>
                  <a:gd name="T32" fmla="*/ 0 w 293"/>
                  <a:gd name="T33" fmla="*/ 1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3" h="103">
                    <a:moveTo>
                      <a:pt x="132" y="70"/>
                    </a:moveTo>
                    <a:lnTo>
                      <a:pt x="89" y="91"/>
                    </a:lnTo>
                    <a:lnTo>
                      <a:pt x="23" y="103"/>
                    </a:lnTo>
                    <a:lnTo>
                      <a:pt x="13" y="79"/>
                    </a:lnTo>
                    <a:lnTo>
                      <a:pt x="0" y="70"/>
                    </a:lnTo>
                    <a:lnTo>
                      <a:pt x="42" y="50"/>
                    </a:lnTo>
                    <a:lnTo>
                      <a:pt x="58" y="41"/>
                    </a:lnTo>
                    <a:lnTo>
                      <a:pt x="108" y="17"/>
                    </a:lnTo>
                    <a:lnTo>
                      <a:pt x="106" y="2"/>
                    </a:lnTo>
                    <a:lnTo>
                      <a:pt x="198" y="0"/>
                    </a:lnTo>
                    <a:lnTo>
                      <a:pt x="219" y="6"/>
                    </a:lnTo>
                    <a:lnTo>
                      <a:pt x="227" y="10"/>
                    </a:lnTo>
                    <a:lnTo>
                      <a:pt x="271" y="6"/>
                    </a:lnTo>
                    <a:lnTo>
                      <a:pt x="293" y="27"/>
                    </a:lnTo>
                    <a:lnTo>
                      <a:pt x="229" y="44"/>
                    </a:lnTo>
                    <a:lnTo>
                      <a:pt x="163" y="60"/>
                    </a:lnTo>
                    <a:lnTo>
                      <a:pt x="132" y="7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98" name="Freeform 616"/>
              <p:cNvSpPr>
                <a:spLocks/>
              </p:cNvSpPr>
              <p:nvPr/>
            </p:nvSpPr>
            <p:spPr bwMode="auto">
              <a:xfrm>
                <a:off x="1839" y="1453"/>
                <a:ext cx="93" cy="91"/>
              </a:xfrm>
              <a:custGeom>
                <a:avLst/>
                <a:gdLst>
                  <a:gd name="T0" fmla="*/ 0 w 196"/>
                  <a:gd name="T1" fmla="*/ 1 h 181"/>
                  <a:gd name="T2" fmla="*/ 0 w 196"/>
                  <a:gd name="T3" fmla="*/ 1 h 181"/>
                  <a:gd name="T4" fmla="*/ 0 w 196"/>
                  <a:gd name="T5" fmla="*/ 1 h 181"/>
                  <a:gd name="T6" fmla="*/ 0 w 196"/>
                  <a:gd name="T7" fmla="*/ 1 h 181"/>
                  <a:gd name="T8" fmla="*/ 0 w 196"/>
                  <a:gd name="T9" fmla="*/ 1 h 181"/>
                  <a:gd name="T10" fmla="*/ 0 w 196"/>
                  <a:gd name="T11" fmla="*/ 1 h 181"/>
                  <a:gd name="T12" fmla="*/ 0 w 196"/>
                  <a:gd name="T13" fmla="*/ 1 h 181"/>
                  <a:gd name="T14" fmla="*/ 0 w 196"/>
                  <a:gd name="T15" fmla="*/ 1 h 181"/>
                  <a:gd name="T16" fmla="*/ 0 w 196"/>
                  <a:gd name="T17" fmla="*/ 1 h 181"/>
                  <a:gd name="T18" fmla="*/ 0 w 196"/>
                  <a:gd name="T19" fmla="*/ 1 h 181"/>
                  <a:gd name="T20" fmla="*/ 0 w 196"/>
                  <a:gd name="T21" fmla="*/ 1 h 181"/>
                  <a:gd name="T22" fmla="*/ 0 w 196"/>
                  <a:gd name="T23" fmla="*/ 1 h 181"/>
                  <a:gd name="T24" fmla="*/ 0 w 196"/>
                  <a:gd name="T25" fmla="*/ 1 h 181"/>
                  <a:gd name="T26" fmla="*/ 0 w 196"/>
                  <a:gd name="T27" fmla="*/ 1 h 181"/>
                  <a:gd name="T28" fmla="*/ 0 w 196"/>
                  <a:gd name="T29" fmla="*/ 1 h 181"/>
                  <a:gd name="T30" fmla="*/ 0 w 196"/>
                  <a:gd name="T31" fmla="*/ 0 h 181"/>
                  <a:gd name="T32" fmla="*/ 0 w 196"/>
                  <a:gd name="T33" fmla="*/ 0 h 181"/>
                  <a:gd name="T34" fmla="*/ 0 w 196"/>
                  <a:gd name="T35" fmla="*/ 1 h 181"/>
                  <a:gd name="T36" fmla="*/ 0 w 196"/>
                  <a:gd name="T37" fmla="*/ 1 h 181"/>
                  <a:gd name="T38" fmla="*/ 0 w 196"/>
                  <a:gd name="T39" fmla="*/ 1 h 181"/>
                  <a:gd name="T40" fmla="*/ 0 w 196"/>
                  <a:gd name="T41" fmla="*/ 1 h 181"/>
                  <a:gd name="T42" fmla="*/ 0 w 196"/>
                  <a:gd name="T43" fmla="*/ 1 h 181"/>
                  <a:gd name="T44" fmla="*/ 0 w 196"/>
                  <a:gd name="T45" fmla="*/ 1 h 181"/>
                  <a:gd name="T46" fmla="*/ 0 w 196"/>
                  <a:gd name="T47" fmla="*/ 1 h 181"/>
                  <a:gd name="T48" fmla="*/ 0 w 196"/>
                  <a:gd name="T49" fmla="*/ 1 h 181"/>
                  <a:gd name="T50" fmla="*/ 0 w 196"/>
                  <a:gd name="T51" fmla="*/ 1 h 181"/>
                  <a:gd name="T52" fmla="*/ 0 w 196"/>
                  <a:gd name="T53" fmla="*/ 1 h 181"/>
                  <a:gd name="T54" fmla="*/ 0 w 196"/>
                  <a:gd name="T55" fmla="*/ 1 h 181"/>
                  <a:gd name="T56" fmla="*/ 0 w 196"/>
                  <a:gd name="T57" fmla="*/ 1 h 181"/>
                  <a:gd name="T58" fmla="*/ 0 w 196"/>
                  <a:gd name="T59" fmla="*/ 1 h 181"/>
                  <a:gd name="T60" fmla="*/ 0 w 196"/>
                  <a:gd name="T61" fmla="*/ 1 h 181"/>
                  <a:gd name="T62" fmla="*/ 0 w 196"/>
                  <a:gd name="T63" fmla="*/ 1 h 181"/>
                  <a:gd name="T64" fmla="*/ 0 w 196"/>
                  <a:gd name="T65" fmla="*/ 1 h 181"/>
                  <a:gd name="T66" fmla="*/ 0 w 196"/>
                  <a:gd name="T67" fmla="*/ 1 h 181"/>
                  <a:gd name="T68" fmla="*/ 0 w 196"/>
                  <a:gd name="T69" fmla="*/ 1 h 181"/>
                  <a:gd name="T70" fmla="*/ 0 w 196"/>
                  <a:gd name="T71" fmla="*/ 1 h 181"/>
                  <a:gd name="T72" fmla="*/ 0 w 196"/>
                  <a:gd name="T73" fmla="*/ 1 h 181"/>
                  <a:gd name="T74" fmla="*/ 0 w 196"/>
                  <a:gd name="T75" fmla="*/ 1 h 181"/>
                  <a:gd name="T76" fmla="*/ 0 w 196"/>
                  <a:gd name="T77" fmla="*/ 1 h 181"/>
                  <a:gd name="T78" fmla="*/ 0 w 196"/>
                  <a:gd name="T79" fmla="*/ 1 h 181"/>
                  <a:gd name="T80" fmla="*/ 0 w 196"/>
                  <a:gd name="T81" fmla="*/ 1 h 181"/>
                  <a:gd name="T82" fmla="*/ 0 w 196"/>
                  <a:gd name="T83" fmla="*/ 1 h 181"/>
                  <a:gd name="T84" fmla="*/ 0 w 196"/>
                  <a:gd name="T85" fmla="*/ 1 h 181"/>
                  <a:gd name="T86" fmla="*/ 0 w 196"/>
                  <a:gd name="T87" fmla="*/ 1 h 181"/>
                  <a:gd name="T88" fmla="*/ 0 w 196"/>
                  <a:gd name="T89" fmla="*/ 1 h 181"/>
                  <a:gd name="T90" fmla="*/ 0 w 196"/>
                  <a:gd name="T91" fmla="*/ 1 h 181"/>
                  <a:gd name="T92" fmla="*/ 0 w 196"/>
                  <a:gd name="T93" fmla="*/ 1 h 181"/>
                  <a:gd name="T94" fmla="*/ 0 w 196"/>
                  <a:gd name="T95" fmla="*/ 1 h 181"/>
                  <a:gd name="T96" fmla="*/ 0 w 196"/>
                  <a:gd name="T97" fmla="*/ 1 h 181"/>
                  <a:gd name="T98" fmla="*/ 0 w 196"/>
                  <a:gd name="T99" fmla="*/ 1 h 181"/>
                  <a:gd name="T100" fmla="*/ 0 w 196"/>
                  <a:gd name="T101" fmla="*/ 1 h 181"/>
                  <a:gd name="T102" fmla="*/ 0 w 196"/>
                  <a:gd name="T103" fmla="*/ 1 h 181"/>
                  <a:gd name="T104" fmla="*/ 0 w 196"/>
                  <a:gd name="T105" fmla="*/ 1 h 181"/>
                  <a:gd name="T106" fmla="*/ 0 w 196"/>
                  <a:gd name="T107" fmla="*/ 1 h 181"/>
                  <a:gd name="T108" fmla="*/ 0 w 196"/>
                  <a:gd name="T109" fmla="*/ 1 h 181"/>
                  <a:gd name="T110" fmla="*/ 0 w 196"/>
                  <a:gd name="T111" fmla="*/ 1 h 181"/>
                  <a:gd name="T112" fmla="*/ 0 w 196"/>
                  <a:gd name="T113" fmla="*/ 1 h 181"/>
                  <a:gd name="T114" fmla="*/ 0 w 196"/>
                  <a:gd name="T115" fmla="*/ 1 h 181"/>
                  <a:gd name="T116" fmla="*/ 0 w 196"/>
                  <a:gd name="T117" fmla="*/ 1 h 181"/>
                  <a:gd name="T118" fmla="*/ 0 w 196"/>
                  <a:gd name="T119" fmla="*/ 1 h 1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6" h="181">
                    <a:moveTo>
                      <a:pt x="102" y="144"/>
                    </a:moveTo>
                    <a:lnTo>
                      <a:pt x="102" y="136"/>
                    </a:lnTo>
                    <a:lnTo>
                      <a:pt x="48" y="144"/>
                    </a:lnTo>
                    <a:lnTo>
                      <a:pt x="0" y="140"/>
                    </a:lnTo>
                    <a:lnTo>
                      <a:pt x="11" y="127"/>
                    </a:lnTo>
                    <a:lnTo>
                      <a:pt x="35" y="111"/>
                    </a:lnTo>
                    <a:lnTo>
                      <a:pt x="11" y="111"/>
                    </a:lnTo>
                    <a:lnTo>
                      <a:pt x="21" y="105"/>
                    </a:lnTo>
                    <a:lnTo>
                      <a:pt x="48" y="92"/>
                    </a:lnTo>
                    <a:lnTo>
                      <a:pt x="52" y="94"/>
                    </a:lnTo>
                    <a:lnTo>
                      <a:pt x="58" y="84"/>
                    </a:lnTo>
                    <a:lnTo>
                      <a:pt x="50" y="78"/>
                    </a:lnTo>
                    <a:lnTo>
                      <a:pt x="64" y="72"/>
                    </a:lnTo>
                    <a:lnTo>
                      <a:pt x="95" y="32"/>
                    </a:lnTo>
                    <a:lnTo>
                      <a:pt x="128" y="4"/>
                    </a:lnTo>
                    <a:lnTo>
                      <a:pt x="143" y="0"/>
                    </a:lnTo>
                    <a:lnTo>
                      <a:pt x="157" y="0"/>
                    </a:lnTo>
                    <a:lnTo>
                      <a:pt x="135" y="10"/>
                    </a:lnTo>
                    <a:lnTo>
                      <a:pt x="141" y="16"/>
                    </a:lnTo>
                    <a:lnTo>
                      <a:pt x="128" y="28"/>
                    </a:lnTo>
                    <a:lnTo>
                      <a:pt x="93" y="72"/>
                    </a:lnTo>
                    <a:lnTo>
                      <a:pt x="122" y="51"/>
                    </a:lnTo>
                    <a:lnTo>
                      <a:pt x="116" y="59"/>
                    </a:lnTo>
                    <a:lnTo>
                      <a:pt x="137" y="57"/>
                    </a:lnTo>
                    <a:lnTo>
                      <a:pt x="118" y="68"/>
                    </a:lnTo>
                    <a:lnTo>
                      <a:pt x="118" y="74"/>
                    </a:lnTo>
                    <a:lnTo>
                      <a:pt x="137" y="78"/>
                    </a:lnTo>
                    <a:lnTo>
                      <a:pt x="134" y="86"/>
                    </a:lnTo>
                    <a:lnTo>
                      <a:pt x="163" y="76"/>
                    </a:lnTo>
                    <a:lnTo>
                      <a:pt x="161" y="82"/>
                    </a:lnTo>
                    <a:lnTo>
                      <a:pt x="186" y="80"/>
                    </a:lnTo>
                    <a:lnTo>
                      <a:pt x="166" y="99"/>
                    </a:lnTo>
                    <a:lnTo>
                      <a:pt x="172" y="107"/>
                    </a:lnTo>
                    <a:lnTo>
                      <a:pt x="163" y="115"/>
                    </a:lnTo>
                    <a:lnTo>
                      <a:pt x="196" y="107"/>
                    </a:lnTo>
                    <a:lnTo>
                      <a:pt x="163" y="127"/>
                    </a:lnTo>
                    <a:lnTo>
                      <a:pt x="168" y="134"/>
                    </a:lnTo>
                    <a:lnTo>
                      <a:pt x="165" y="134"/>
                    </a:lnTo>
                    <a:lnTo>
                      <a:pt x="165" y="144"/>
                    </a:lnTo>
                    <a:lnTo>
                      <a:pt x="194" y="123"/>
                    </a:lnTo>
                    <a:lnTo>
                      <a:pt x="180" y="144"/>
                    </a:lnTo>
                    <a:lnTo>
                      <a:pt x="194" y="136"/>
                    </a:lnTo>
                    <a:lnTo>
                      <a:pt x="196" y="148"/>
                    </a:lnTo>
                    <a:lnTo>
                      <a:pt x="170" y="181"/>
                    </a:lnTo>
                    <a:lnTo>
                      <a:pt x="159" y="175"/>
                    </a:lnTo>
                    <a:lnTo>
                      <a:pt x="161" y="163"/>
                    </a:lnTo>
                    <a:lnTo>
                      <a:pt x="143" y="171"/>
                    </a:lnTo>
                    <a:lnTo>
                      <a:pt x="159" y="144"/>
                    </a:lnTo>
                    <a:lnTo>
                      <a:pt x="153" y="136"/>
                    </a:lnTo>
                    <a:lnTo>
                      <a:pt x="135" y="154"/>
                    </a:lnTo>
                    <a:lnTo>
                      <a:pt x="143" y="146"/>
                    </a:lnTo>
                    <a:lnTo>
                      <a:pt x="97" y="173"/>
                    </a:lnTo>
                    <a:lnTo>
                      <a:pt x="95" y="165"/>
                    </a:lnTo>
                    <a:lnTo>
                      <a:pt x="134" y="142"/>
                    </a:lnTo>
                    <a:lnTo>
                      <a:pt x="124" y="146"/>
                    </a:lnTo>
                    <a:lnTo>
                      <a:pt x="130" y="138"/>
                    </a:lnTo>
                    <a:lnTo>
                      <a:pt x="116" y="142"/>
                    </a:lnTo>
                    <a:lnTo>
                      <a:pt x="102" y="150"/>
                    </a:lnTo>
                    <a:lnTo>
                      <a:pt x="91" y="148"/>
                    </a:lnTo>
                    <a:lnTo>
                      <a:pt x="102" y="14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6999" name="Freeform 617"/>
              <p:cNvSpPr>
                <a:spLocks/>
              </p:cNvSpPr>
              <p:nvPr/>
            </p:nvSpPr>
            <p:spPr bwMode="auto">
              <a:xfrm>
                <a:off x="1660" y="1022"/>
                <a:ext cx="163" cy="30"/>
              </a:xfrm>
              <a:custGeom>
                <a:avLst/>
                <a:gdLst>
                  <a:gd name="T0" fmla="*/ 0 w 345"/>
                  <a:gd name="T1" fmla="*/ 1 h 60"/>
                  <a:gd name="T2" fmla="*/ 0 w 345"/>
                  <a:gd name="T3" fmla="*/ 1 h 60"/>
                  <a:gd name="T4" fmla="*/ 0 w 345"/>
                  <a:gd name="T5" fmla="*/ 1 h 60"/>
                  <a:gd name="T6" fmla="*/ 0 w 345"/>
                  <a:gd name="T7" fmla="*/ 1 h 60"/>
                  <a:gd name="T8" fmla="*/ 0 w 345"/>
                  <a:gd name="T9" fmla="*/ 0 h 60"/>
                  <a:gd name="T10" fmla="*/ 0 w 345"/>
                  <a:gd name="T11" fmla="*/ 1 h 60"/>
                  <a:gd name="T12" fmla="*/ 0 w 345"/>
                  <a:gd name="T13" fmla="*/ 1 h 60"/>
                  <a:gd name="T14" fmla="*/ 0 w 345"/>
                  <a:gd name="T15" fmla="*/ 1 h 60"/>
                  <a:gd name="T16" fmla="*/ 0 w 345"/>
                  <a:gd name="T17" fmla="*/ 1 h 60"/>
                  <a:gd name="T18" fmla="*/ 0 w 345"/>
                  <a:gd name="T19" fmla="*/ 1 h 60"/>
                  <a:gd name="T20" fmla="*/ 0 w 345"/>
                  <a:gd name="T21" fmla="*/ 1 h 60"/>
                  <a:gd name="T22" fmla="*/ 0 w 345"/>
                  <a:gd name="T23" fmla="*/ 1 h 60"/>
                  <a:gd name="T24" fmla="*/ 0 w 345"/>
                  <a:gd name="T25" fmla="*/ 1 h 60"/>
                  <a:gd name="T26" fmla="*/ 0 w 345"/>
                  <a:gd name="T27" fmla="*/ 1 h 60"/>
                  <a:gd name="T28" fmla="*/ 0 w 345"/>
                  <a:gd name="T29" fmla="*/ 1 h 60"/>
                  <a:gd name="T30" fmla="*/ 0 w 345"/>
                  <a:gd name="T31" fmla="*/ 1 h 60"/>
                  <a:gd name="T32" fmla="*/ 0 w 345"/>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5" h="60">
                    <a:moveTo>
                      <a:pt x="139" y="31"/>
                    </a:moveTo>
                    <a:lnTo>
                      <a:pt x="102" y="16"/>
                    </a:lnTo>
                    <a:lnTo>
                      <a:pt x="153" y="18"/>
                    </a:lnTo>
                    <a:lnTo>
                      <a:pt x="62" y="12"/>
                    </a:lnTo>
                    <a:lnTo>
                      <a:pt x="79" y="0"/>
                    </a:lnTo>
                    <a:lnTo>
                      <a:pt x="0" y="2"/>
                    </a:lnTo>
                    <a:lnTo>
                      <a:pt x="71" y="14"/>
                    </a:lnTo>
                    <a:lnTo>
                      <a:pt x="58" y="37"/>
                    </a:lnTo>
                    <a:lnTo>
                      <a:pt x="46" y="60"/>
                    </a:lnTo>
                    <a:lnTo>
                      <a:pt x="120" y="58"/>
                    </a:lnTo>
                    <a:lnTo>
                      <a:pt x="192" y="56"/>
                    </a:lnTo>
                    <a:lnTo>
                      <a:pt x="263" y="56"/>
                    </a:lnTo>
                    <a:lnTo>
                      <a:pt x="337" y="54"/>
                    </a:lnTo>
                    <a:lnTo>
                      <a:pt x="345" y="41"/>
                    </a:lnTo>
                    <a:lnTo>
                      <a:pt x="291" y="29"/>
                    </a:lnTo>
                    <a:lnTo>
                      <a:pt x="215" y="29"/>
                    </a:lnTo>
                    <a:lnTo>
                      <a:pt x="139" y="3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00" name="Freeform 618"/>
              <p:cNvSpPr>
                <a:spLocks/>
              </p:cNvSpPr>
              <p:nvPr/>
            </p:nvSpPr>
            <p:spPr bwMode="auto">
              <a:xfrm>
                <a:off x="1717" y="963"/>
                <a:ext cx="104" cy="39"/>
              </a:xfrm>
              <a:custGeom>
                <a:avLst/>
                <a:gdLst>
                  <a:gd name="T0" fmla="*/ 0 w 219"/>
                  <a:gd name="T1" fmla="*/ 1 h 77"/>
                  <a:gd name="T2" fmla="*/ 0 w 219"/>
                  <a:gd name="T3" fmla="*/ 1 h 77"/>
                  <a:gd name="T4" fmla="*/ 0 w 219"/>
                  <a:gd name="T5" fmla="*/ 0 h 77"/>
                  <a:gd name="T6" fmla="*/ 0 w 219"/>
                  <a:gd name="T7" fmla="*/ 1 h 77"/>
                  <a:gd name="T8" fmla="*/ 0 w 219"/>
                  <a:gd name="T9" fmla="*/ 1 h 77"/>
                  <a:gd name="T10" fmla="*/ 0 w 219"/>
                  <a:gd name="T11" fmla="*/ 1 h 77"/>
                  <a:gd name="T12" fmla="*/ 0 w 219"/>
                  <a:gd name="T13" fmla="*/ 1 h 77"/>
                  <a:gd name="T14" fmla="*/ 0 w 219"/>
                  <a:gd name="T15" fmla="*/ 1 h 77"/>
                  <a:gd name="T16" fmla="*/ 0 w 219"/>
                  <a:gd name="T17" fmla="*/ 1 h 77"/>
                  <a:gd name="T18" fmla="*/ 0 w 219"/>
                  <a:gd name="T19" fmla="*/ 1 h 77"/>
                  <a:gd name="T20" fmla="*/ 0 w 219"/>
                  <a:gd name="T21" fmla="*/ 1 h 77"/>
                  <a:gd name="T22" fmla="*/ 0 w 219"/>
                  <a:gd name="T23" fmla="*/ 1 h 77"/>
                  <a:gd name="T24" fmla="*/ 0 w 219"/>
                  <a:gd name="T25" fmla="*/ 1 h 77"/>
                  <a:gd name="T26" fmla="*/ 0 w 219"/>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77">
                    <a:moveTo>
                      <a:pt x="45" y="21"/>
                    </a:moveTo>
                    <a:lnTo>
                      <a:pt x="29" y="13"/>
                    </a:lnTo>
                    <a:lnTo>
                      <a:pt x="103" y="0"/>
                    </a:lnTo>
                    <a:lnTo>
                      <a:pt x="194" y="15"/>
                    </a:lnTo>
                    <a:lnTo>
                      <a:pt x="172" y="38"/>
                    </a:lnTo>
                    <a:lnTo>
                      <a:pt x="219" y="44"/>
                    </a:lnTo>
                    <a:lnTo>
                      <a:pt x="140" y="60"/>
                    </a:lnTo>
                    <a:lnTo>
                      <a:pt x="105" y="75"/>
                    </a:lnTo>
                    <a:lnTo>
                      <a:pt x="91" y="64"/>
                    </a:lnTo>
                    <a:lnTo>
                      <a:pt x="89" y="77"/>
                    </a:lnTo>
                    <a:lnTo>
                      <a:pt x="12" y="54"/>
                    </a:lnTo>
                    <a:lnTo>
                      <a:pt x="103" y="46"/>
                    </a:lnTo>
                    <a:lnTo>
                      <a:pt x="0" y="35"/>
                    </a:lnTo>
                    <a:lnTo>
                      <a:pt x="45" y="2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01" name="Freeform 619"/>
              <p:cNvSpPr>
                <a:spLocks/>
              </p:cNvSpPr>
              <p:nvPr/>
            </p:nvSpPr>
            <p:spPr bwMode="auto">
              <a:xfrm>
                <a:off x="1417" y="1022"/>
                <a:ext cx="139" cy="35"/>
              </a:xfrm>
              <a:custGeom>
                <a:avLst/>
                <a:gdLst>
                  <a:gd name="T0" fmla="*/ 0 w 295"/>
                  <a:gd name="T1" fmla="*/ 1 h 70"/>
                  <a:gd name="T2" fmla="*/ 0 w 295"/>
                  <a:gd name="T3" fmla="*/ 1 h 70"/>
                  <a:gd name="T4" fmla="*/ 0 w 295"/>
                  <a:gd name="T5" fmla="*/ 1 h 70"/>
                  <a:gd name="T6" fmla="*/ 0 w 295"/>
                  <a:gd name="T7" fmla="*/ 1 h 70"/>
                  <a:gd name="T8" fmla="*/ 0 w 295"/>
                  <a:gd name="T9" fmla="*/ 1 h 70"/>
                  <a:gd name="T10" fmla="*/ 0 w 295"/>
                  <a:gd name="T11" fmla="*/ 1 h 70"/>
                  <a:gd name="T12" fmla="*/ 0 w 295"/>
                  <a:gd name="T13" fmla="*/ 1 h 70"/>
                  <a:gd name="T14" fmla="*/ 0 w 295"/>
                  <a:gd name="T15" fmla="*/ 1 h 70"/>
                  <a:gd name="T16" fmla="*/ 0 w 295"/>
                  <a:gd name="T17" fmla="*/ 1 h 70"/>
                  <a:gd name="T18" fmla="*/ 0 w 295"/>
                  <a:gd name="T19" fmla="*/ 1 h 70"/>
                  <a:gd name="T20" fmla="*/ 0 w 295"/>
                  <a:gd name="T21" fmla="*/ 1 h 70"/>
                  <a:gd name="T22" fmla="*/ 0 w 295"/>
                  <a:gd name="T23" fmla="*/ 1 h 70"/>
                  <a:gd name="T24" fmla="*/ 0 w 295"/>
                  <a:gd name="T25" fmla="*/ 0 h 70"/>
                  <a:gd name="T26" fmla="*/ 0 w 295"/>
                  <a:gd name="T27" fmla="*/ 1 h 70"/>
                  <a:gd name="T28" fmla="*/ 0 w 295"/>
                  <a:gd name="T29" fmla="*/ 1 h 70"/>
                  <a:gd name="T30" fmla="*/ 0 w 295"/>
                  <a:gd name="T31" fmla="*/ 1 h 70"/>
                  <a:gd name="T32" fmla="*/ 0 w 295"/>
                  <a:gd name="T33" fmla="*/ 1 h 70"/>
                  <a:gd name="T34" fmla="*/ 0 w 295"/>
                  <a:gd name="T35" fmla="*/ 1 h 70"/>
                  <a:gd name="T36" fmla="*/ 0 w 295"/>
                  <a:gd name="T37" fmla="*/ 1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5" h="70">
                    <a:moveTo>
                      <a:pt x="80" y="70"/>
                    </a:moveTo>
                    <a:lnTo>
                      <a:pt x="51" y="60"/>
                    </a:lnTo>
                    <a:lnTo>
                      <a:pt x="146" y="45"/>
                    </a:lnTo>
                    <a:lnTo>
                      <a:pt x="72" y="43"/>
                    </a:lnTo>
                    <a:lnTo>
                      <a:pt x="0" y="43"/>
                    </a:lnTo>
                    <a:lnTo>
                      <a:pt x="70" y="33"/>
                    </a:lnTo>
                    <a:lnTo>
                      <a:pt x="39" y="29"/>
                    </a:lnTo>
                    <a:lnTo>
                      <a:pt x="83" y="25"/>
                    </a:lnTo>
                    <a:lnTo>
                      <a:pt x="64" y="18"/>
                    </a:lnTo>
                    <a:lnTo>
                      <a:pt x="147" y="21"/>
                    </a:lnTo>
                    <a:lnTo>
                      <a:pt x="206" y="37"/>
                    </a:lnTo>
                    <a:lnTo>
                      <a:pt x="208" y="12"/>
                    </a:lnTo>
                    <a:lnTo>
                      <a:pt x="258" y="0"/>
                    </a:lnTo>
                    <a:lnTo>
                      <a:pt x="239" y="29"/>
                    </a:lnTo>
                    <a:lnTo>
                      <a:pt x="295" y="27"/>
                    </a:lnTo>
                    <a:lnTo>
                      <a:pt x="250" y="50"/>
                    </a:lnTo>
                    <a:lnTo>
                      <a:pt x="215" y="49"/>
                    </a:lnTo>
                    <a:lnTo>
                      <a:pt x="147" y="58"/>
                    </a:lnTo>
                    <a:lnTo>
                      <a:pt x="80" y="7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02" name="Freeform 620"/>
              <p:cNvSpPr>
                <a:spLocks/>
              </p:cNvSpPr>
              <p:nvPr/>
            </p:nvSpPr>
            <p:spPr bwMode="auto">
              <a:xfrm>
                <a:off x="1602" y="1196"/>
                <a:ext cx="87" cy="47"/>
              </a:xfrm>
              <a:custGeom>
                <a:avLst/>
                <a:gdLst>
                  <a:gd name="T0" fmla="*/ 0 w 184"/>
                  <a:gd name="T1" fmla="*/ 1 h 91"/>
                  <a:gd name="T2" fmla="*/ 0 w 184"/>
                  <a:gd name="T3" fmla="*/ 1 h 91"/>
                  <a:gd name="T4" fmla="*/ 0 w 184"/>
                  <a:gd name="T5" fmla="*/ 1 h 91"/>
                  <a:gd name="T6" fmla="*/ 0 w 184"/>
                  <a:gd name="T7" fmla="*/ 1 h 91"/>
                  <a:gd name="T8" fmla="*/ 0 w 184"/>
                  <a:gd name="T9" fmla="*/ 1 h 91"/>
                  <a:gd name="T10" fmla="*/ 0 w 184"/>
                  <a:gd name="T11" fmla="*/ 1 h 91"/>
                  <a:gd name="T12" fmla="*/ 0 w 184"/>
                  <a:gd name="T13" fmla="*/ 1 h 91"/>
                  <a:gd name="T14" fmla="*/ 0 w 184"/>
                  <a:gd name="T15" fmla="*/ 1 h 91"/>
                  <a:gd name="T16" fmla="*/ 0 w 184"/>
                  <a:gd name="T17" fmla="*/ 1 h 91"/>
                  <a:gd name="T18" fmla="*/ 0 w 184"/>
                  <a:gd name="T19" fmla="*/ 0 h 91"/>
                  <a:gd name="T20" fmla="*/ 0 w 184"/>
                  <a:gd name="T21" fmla="*/ 1 h 91"/>
                  <a:gd name="T22" fmla="*/ 0 w 184"/>
                  <a:gd name="T23" fmla="*/ 1 h 91"/>
                  <a:gd name="T24" fmla="*/ 0 w 184"/>
                  <a:gd name="T25" fmla="*/ 1 h 91"/>
                  <a:gd name="T26" fmla="*/ 0 w 184"/>
                  <a:gd name="T27" fmla="*/ 1 h 91"/>
                  <a:gd name="T28" fmla="*/ 0 w 184"/>
                  <a:gd name="T29" fmla="*/ 1 h 91"/>
                  <a:gd name="T30" fmla="*/ 0 w 184"/>
                  <a:gd name="T31" fmla="*/ 1 h 91"/>
                  <a:gd name="T32" fmla="*/ 0 w 184"/>
                  <a:gd name="T33" fmla="*/ 1 h 91"/>
                  <a:gd name="T34" fmla="*/ 0 w 184"/>
                  <a:gd name="T35" fmla="*/ 1 h 91"/>
                  <a:gd name="T36" fmla="*/ 0 w 184"/>
                  <a:gd name="T37" fmla="*/ 1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4" h="91">
                    <a:moveTo>
                      <a:pt x="130" y="68"/>
                    </a:moveTo>
                    <a:lnTo>
                      <a:pt x="112" y="62"/>
                    </a:lnTo>
                    <a:lnTo>
                      <a:pt x="114" y="58"/>
                    </a:lnTo>
                    <a:lnTo>
                      <a:pt x="100" y="64"/>
                    </a:lnTo>
                    <a:lnTo>
                      <a:pt x="38" y="91"/>
                    </a:lnTo>
                    <a:lnTo>
                      <a:pt x="37" y="72"/>
                    </a:lnTo>
                    <a:lnTo>
                      <a:pt x="0" y="74"/>
                    </a:lnTo>
                    <a:lnTo>
                      <a:pt x="38" y="55"/>
                    </a:lnTo>
                    <a:lnTo>
                      <a:pt x="62" y="27"/>
                    </a:lnTo>
                    <a:lnTo>
                      <a:pt x="87" y="0"/>
                    </a:lnTo>
                    <a:lnTo>
                      <a:pt x="100" y="8"/>
                    </a:lnTo>
                    <a:lnTo>
                      <a:pt x="99" y="20"/>
                    </a:lnTo>
                    <a:lnTo>
                      <a:pt x="112" y="14"/>
                    </a:lnTo>
                    <a:lnTo>
                      <a:pt x="159" y="45"/>
                    </a:lnTo>
                    <a:lnTo>
                      <a:pt x="143" y="62"/>
                    </a:lnTo>
                    <a:lnTo>
                      <a:pt x="180" y="62"/>
                    </a:lnTo>
                    <a:lnTo>
                      <a:pt x="184" y="70"/>
                    </a:lnTo>
                    <a:lnTo>
                      <a:pt x="153" y="80"/>
                    </a:lnTo>
                    <a:lnTo>
                      <a:pt x="130" y="6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03" name="Freeform 621"/>
              <p:cNvSpPr>
                <a:spLocks/>
              </p:cNvSpPr>
              <p:nvPr/>
            </p:nvSpPr>
            <p:spPr bwMode="auto">
              <a:xfrm>
                <a:off x="1537" y="1068"/>
                <a:ext cx="78" cy="34"/>
              </a:xfrm>
              <a:custGeom>
                <a:avLst/>
                <a:gdLst>
                  <a:gd name="T0" fmla="*/ 0 w 165"/>
                  <a:gd name="T1" fmla="*/ 0 h 68"/>
                  <a:gd name="T2" fmla="*/ 0 w 165"/>
                  <a:gd name="T3" fmla="*/ 0 h 68"/>
                  <a:gd name="T4" fmla="*/ 0 w 165"/>
                  <a:gd name="T5" fmla="*/ 1 h 68"/>
                  <a:gd name="T6" fmla="*/ 0 w 165"/>
                  <a:gd name="T7" fmla="*/ 1 h 68"/>
                  <a:gd name="T8" fmla="*/ 0 w 165"/>
                  <a:gd name="T9" fmla="*/ 1 h 68"/>
                  <a:gd name="T10" fmla="*/ 0 w 165"/>
                  <a:gd name="T11" fmla="*/ 1 h 68"/>
                  <a:gd name="T12" fmla="*/ 0 w 165"/>
                  <a:gd name="T13" fmla="*/ 1 h 68"/>
                  <a:gd name="T14" fmla="*/ 0 w 165"/>
                  <a:gd name="T15" fmla="*/ 1 h 68"/>
                  <a:gd name="T16" fmla="*/ 0 w 165"/>
                  <a:gd name="T17" fmla="*/ 1 h 68"/>
                  <a:gd name="T18" fmla="*/ 0 w 165"/>
                  <a:gd name="T19" fmla="*/ 1 h 68"/>
                  <a:gd name="T20" fmla="*/ 0 w 165"/>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5" h="68">
                    <a:moveTo>
                      <a:pt x="165" y="0"/>
                    </a:moveTo>
                    <a:lnTo>
                      <a:pt x="70" y="0"/>
                    </a:lnTo>
                    <a:lnTo>
                      <a:pt x="80" y="16"/>
                    </a:lnTo>
                    <a:lnTo>
                      <a:pt x="58" y="27"/>
                    </a:lnTo>
                    <a:lnTo>
                      <a:pt x="0" y="29"/>
                    </a:lnTo>
                    <a:lnTo>
                      <a:pt x="35" y="49"/>
                    </a:lnTo>
                    <a:lnTo>
                      <a:pt x="70" y="68"/>
                    </a:lnTo>
                    <a:lnTo>
                      <a:pt x="76" y="56"/>
                    </a:lnTo>
                    <a:lnTo>
                      <a:pt x="120" y="56"/>
                    </a:lnTo>
                    <a:lnTo>
                      <a:pt x="142" y="27"/>
                    </a:lnTo>
                    <a:lnTo>
                      <a:pt x="165"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04" name="Freeform 622"/>
              <p:cNvSpPr>
                <a:spLocks/>
              </p:cNvSpPr>
              <p:nvPr/>
            </p:nvSpPr>
            <p:spPr bwMode="auto">
              <a:xfrm>
                <a:off x="1610" y="1062"/>
                <a:ext cx="80" cy="32"/>
              </a:xfrm>
              <a:custGeom>
                <a:avLst/>
                <a:gdLst>
                  <a:gd name="T0" fmla="*/ 0 w 171"/>
                  <a:gd name="T1" fmla="*/ 1 h 64"/>
                  <a:gd name="T2" fmla="*/ 0 w 171"/>
                  <a:gd name="T3" fmla="*/ 1 h 64"/>
                  <a:gd name="T4" fmla="*/ 0 w 171"/>
                  <a:gd name="T5" fmla="*/ 1 h 64"/>
                  <a:gd name="T6" fmla="*/ 0 w 171"/>
                  <a:gd name="T7" fmla="*/ 1 h 64"/>
                  <a:gd name="T8" fmla="*/ 0 w 171"/>
                  <a:gd name="T9" fmla="*/ 1 h 64"/>
                  <a:gd name="T10" fmla="*/ 0 w 171"/>
                  <a:gd name="T11" fmla="*/ 1 h 64"/>
                  <a:gd name="T12" fmla="*/ 0 w 171"/>
                  <a:gd name="T13" fmla="*/ 1 h 64"/>
                  <a:gd name="T14" fmla="*/ 0 w 171"/>
                  <a:gd name="T15" fmla="*/ 1 h 64"/>
                  <a:gd name="T16" fmla="*/ 0 w 171"/>
                  <a:gd name="T17" fmla="*/ 1 h 64"/>
                  <a:gd name="T18" fmla="*/ 0 w 171"/>
                  <a:gd name="T19" fmla="*/ 0 h 64"/>
                  <a:gd name="T20" fmla="*/ 0 w 171"/>
                  <a:gd name="T21" fmla="*/ 1 h 64"/>
                  <a:gd name="T22" fmla="*/ 0 w 171"/>
                  <a:gd name="T23" fmla="*/ 1 h 64"/>
                  <a:gd name="T24" fmla="*/ 0 w 171"/>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1" h="64">
                    <a:moveTo>
                      <a:pt x="105" y="36"/>
                    </a:moveTo>
                    <a:lnTo>
                      <a:pt x="49" y="40"/>
                    </a:lnTo>
                    <a:lnTo>
                      <a:pt x="56" y="46"/>
                    </a:lnTo>
                    <a:lnTo>
                      <a:pt x="29" y="62"/>
                    </a:lnTo>
                    <a:lnTo>
                      <a:pt x="0" y="64"/>
                    </a:lnTo>
                    <a:lnTo>
                      <a:pt x="6" y="60"/>
                    </a:lnTo>
                    <a:lnTo>
                      <a:pt x="37" y="15"/>
                    </a:lnTo>
                    <a:lnTo>
                      <a:pt x="56" y="13"/>
                    </a:lnTo>
                    <a:lnTo>
                      <a:pt x="53" y="5"/>
                    </a:lnTo>
                    <a:lnTo>
                      <a:pt x="74" y="0"/>
                    </a:lnTo>
                    <a:lnTo>
                      <a:pt x="171" y="5"/>
                    </a:lnTo>
                    <a:lnTo>
                      <a:pt x="146" y="17"/>
                    </a:lnTo>
                    <a:lnTo>
                      <a:pt x="105" y="3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05" name="Freeform 623"/>
              <p:cNvSpPr>
                <a:spLocks/>
              </p:cNvSpPr>
              <p:nvPr/>
            </p:nvSpPr>
            <p:spPr bwMode="auto">
              <a:xfrm>
                <a:off x="909" y="1466"/>
                <a:ext cx="44" cy="45"/>
              </a:xfrm>
              <a:custGeom>
                <a:avLst/>
                <a:gdLst>
                  <a:gd name="T0" fmla="*/ 0 w 91"/>
                  <a:gd name="T1" fmla="*/ 1 h 87"/>
                  <a:gd name="T2" fmla="*/ 0 w 91"/>
                  <a:gd name="T3" fmla="*/ 1 h 87"/>
                  <a:gd name="T4" fmla="*/ 0 w 91"/>
                  <a:gd name="T5" fmla="*/ 1 h 87"/>
                  <a:gd name="T6" fmla="*/ 0 w 91"/>
                  <a:gd name="T7" fmla="*/ 1 h 87"/>
                  <a:gd name="T8" fmla="*/ 0 w 91"/>
                  <a:gd name="T9" fmla="*/ 1 h 87"/>
                  <a:gd name="T10" fmla="*/ 0 w 91"/>
                  <a:gd name="T11" fmla="*/ 1 h 87"/>
                  <a:gd name="T12" fmla="*/ 0 w 91"/>
                  <a:gd name="T13" fmla="*/ 1 h 87"/>
                  <a:gd name="T14" fmla="*/ 0 w 91"/>
                  <a:gd name="T15" fmla="*/ 1 h 87"/>
                  <a:gd name="T16" fmla="*/ 0 w 91"/>
                  <a:gd name="T17" fmla="*/ 1 h 87"/>
                  <a:gd name="T18" fmla="*/ 0 w 91"/>
                  <a:gd name="T19" fmla="*/ 1 h 87"/>
                  <a:gd name="T20" fmla="*/ 0 w 91"/>
                  <a:gd name="T21" fmla="*/ 1 h 87"/>
                  <a:gd name="T22" fmla="*/ 0 w 91"/>
                  <a:gd name="T23" fmla="*/ 1 h 87"/>
                  <a:gd name="T24" fmla="*/ 0 w 91"/>
                  <a:gd name="T25" fmla="*/ 1 h 87"/>
                  <a:gd name="T26" fmla="*/ 0 w 91"/>
                  <a:gd name="T27" fmla="*/ 0 h 87"/>
                  <a:gd name="T28" fmla="*/ 0 w 91"/>
                  <a:gd name="T29" fmla="*/ 1 h 87"/>
                  <a:gd name="T30" fmla="*/ 0 w 91"/>
                  <a:gd name="T31" fmla="*/ 1 h 87"/>
                  <a:gd name="T32" fmla="*/ 0 w 91"/>
                  <a:gd name="T33" fmla="*/ 1 h 87"/>
                  <a:gd name="T34" fmla="*/ 0 w 91"/>
                  <a:gd name="T35" fmla="*/ 1 h 87"/>
                  <a:gd name="T36" fmla="*/ 0 w 91"/>
                  <a:gd name="T37" fmla="*/ 1 h 87"/>
                  <a:gd name="T38" fmla="*/ 0 w 91"/>
                  <a:gd name="T39" fmla="*/ 1 h 87"/>
                  <a:gd name="T40" fmla="*/ 0 w 91"/>
                  <a:gd name="T41" fmla="*/ 1 h 87"/>
                  <a:gd name="T42" fmla="*/ 0 w 91"/>
                  <a:gd name="T43" fmla="*/ 1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1" h="87">
                    <a:moveTo>
                      <a:pt x="64" y="60"/>
                    </a:moveTo>
                    <a:lnTo>
                      <a:pt x="58" y="64"/>
                    </a:lnTo>
                    <a:lnTo>
                      <a:pt x="35" y="64"/>
                    </a:lnTo>
                    <a:lnTo>
                      <a:pt x="43" y="56"/>
                    </a:lnTo>
                    <a:lnTo>
                      <a:pt x="33" y="54"/>
                    </a:lnTo>
                    <a:lnTo>
                      <a:pt x="18" y="50"/>
                    </a:lnTo>
                    <a:lnTo>
                      <a:pt x="39" y="40"/>
                    </a:lnTo>
                    <a:lnTo>
                      <a:pt x="20" y="33"/>
                    </a:lnTo>
                    <a:lnTo>
                      <a:pt x="18" y="25"/>
                    </a:lnTo>
                    <a:lnTo>
                      <a:pt x="6" y="23"/>
                    </a:lnTo>
                    <a:lnTo>
                      <a:pt x="4" y="17"/>
                    </a:lnTo>
                    <a:lnTo>
                      <a:pt x="20" y="9"/>
                    </a:lnTo>
                    <a:lnTo>
                      <a:pt x="12" y="9"/>
                    </a:lnTo>
                    <a:lnTo>
                      <a:pt x="0" y="0"/>
                    </a:lnTo>
                    <a:lnTo>
                      <a:pt x="33" y="7"/>
                    </a:lnTo>
                    <a:lnTo>
                      <a:pt x="64" y="13"/>
                    </a:lnTo>
                    <a:lnTo>
                      <a:pt x="72" y="31"/>
                    </a:lnTo>
                    <a:lnTo>
                      <a:pt x="88" y="52"/>
                    </a:lnTo>
                    <a:lnTo>
                      <a:pt x="89" y="81"/>
                    </a:lnTo>
                    <a:lnTo>
                      <a:pt x="91" y="87"/>
                    </a:lnTo>
                    <a:lnTo>
                      <a:pt x="47" y="73"/>
                    </a:lnTo>
                    <a:lnTo>
                      <a:pt x="64" y="6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06" name="Freeform 624"/>
              <p:cNvSpPr>
                <a:spLocks/>
              </p:cNvSpPr>
              <p:nvPr/>
            </p:nvSpPr>
            <p:spPr bwMode="auto">
              <a:xfrm>
                <a:off x="1379" y="1013"/>
                <a:ext cx="101" cy="22"/>
              </a:xfrm>
              <a:custGeom>
                <a:avLst/>
                <a:gdLst>
                  <a:gd name="T0" fmla="*/ 0 w 213"/>
                  <a:gd name="T1" fmla="*/ 1 h 44"/>
                  <a:gd name="T2" fmla="*/ 0 w 213"/>
                  <a:gd name="T3" fmla="*/ 1 h 44"/>
                  <a:gd name="T4" fmla="*/ 0 w 213"/>
                  <a:gd name="T5" fmla="*/ 1 h 44"/>
                  <a:gd name="T6" fmla="*/ 0 w 213"/>
                  <a:gd name="T7" fmla="*/ 1 h 44"/>
                  <a:gd name="T8" fmla="*/ 0 w 213"/>
                  <a:gd name="T9" fmla="*/ 1 h 44"/>
                  <a:gd name="T10" fmla="*/ 0 w 213"/>
                  <a:gd name="T11" fmla="*/ 1 h 44"/>
                  <a:gd name="T12" fmla="*/ 0 w 213"/>
                  <a:gd name="T13" fmla="*/ 1 h 44"/>
                  <a:gd name="T14" fmla="*/ 0 w 213"/>
                  <a:gd name="T15" fmla="*/ 1 h 44"/>
                  <a:gd name="T16" fmla="*/ 0 w 213"/>
                  <a:gd name="T17" fmla="*/ 1 h 44"/>
                  <a:gd name="T18" fmla="*/ 0 w 213"/>
                  <a:gd name="T19" fmla="*/ 1 h 44"/>
                  <a:gd name="T20" fmla="*/ 0 w 213"/>
                  <a:gd name="T21" fmla="*/ 1 h 44"/>
                  <a:gd name="T22" fmla="*/ 0 w 213"/>
                  <a:gd name="T23" fmla="*/ 1 h 44"/>
                  <a:gd name="T24" fmla="*/ 0 w 213"/>
                  <a:gd name="T25" fmla="*/ 1 h 44"/>
                  <a:gd name="T26" fmla="*/ 0 w 213"/>
                  <a:gd name="T27" fmla="*/ 0 h 44"/>
                  <a:gd name="T28" fmla="*/ 0 w 213"/>
                  <a:gd name="T29" fmla="*/ 1 h 44"/>
                  <a:gd name="T30" fmla="*/ 0 w 213"/>
                  <a:gd name="T31" fmla="*/ 1 h 44"/>
                  <a:gd name="T32" fmla="*/ 0 w 213"/>
                  <a:gd name="T33" fmla="*/ 1 h 44"/>
                  <a:gd name="T34" fmla="*/ 0 w 213"/>
                  <a:gd name="T35" fmla="*/ 1 h 44"/>
                  <a:gd name="T36" fmla="*/ 0 w 213"/>
                  <a:gd name="T37" fmla="*/ 1 h 44"/>
                  <a:gd name="T38" fmla="*/ 0 w 213"/>
                  <a:gd name="T39" fmla="*/ 1 h 44"/>
                  <a:gd name="T40" fmla="*/ 0 w 213"/>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3" h="44">
                    <a:moveTo>
                      <a:pt x="128" y="23"/>
                    </a:moveTo>
                    <a:lnTo>
                      <a:pt x="132" y="19"/>
                    </a:lnTo>
                    <a:lnTo>
                      <a:pt x="104" y="27"/>
                    </a:lnTo>
                    <a:lnTo>
                      <a:pt x="81" y="35"/>
                    </a:lnTo>
                    <a:lnTo>
                      <a:pt x="77" y="31"/>
                    </a:lnTo>
                    <a:lnTo>
                      <a:pt x="62" y="42"/>
                    </a:lnTo>
                    <a:lnTo>
                      <a:pt x="40" y="44"/>
                    </a:lnTo>
                    <a:lnTo>
                      <a:pt x="40" y="36"/>
                    </a:lnTo>
                    <a:lnTo>
                      <a:pt x="23" y="40"/>
                    </a:lnTo>
                    <a:lnTo>
                      <a:pt x="0" y="40"/>
                    </a:lnTo>
                    <a:lnTo>
                      <a:pt x="13" y="31"/>
                    </a:lnTo>
                    <a:lnTo>
                      <a:pt x="91" y="15"/>
                    </a:lnTo>
                    <a:lnTo>
                      <a:pt x="143" y="2"/>
                    </a:lnTo>
                    <a:lnTo>
                      <a:pt x="180" y="0"/>
                    </a:lnTo>
                    <a:lnTo>
                      <a:pt x="213" y="3"/>
                    </a:lnTo>
                    <a:lnTo>
                      <a:pt x="184" y="11"/>
                    </a:lnTo>
                    <a:lnTo>
                      <a:pt x="190" y="15"/>
                    </a:lnTo>
                    <a:lnTo>
                      <a:pt x="180" y="17"/>
                    </a:lnTo>
                    <a:lnTo>
                      <a:pt x="145" y="25"/>
                    </a:lnTo>
                    <a:lnTo>
                      <a:pt x="126" y="33"/>
                    </a:lnTo>
                    <a:lnTo>
                      <a:pt x="128" y="2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07" name="Freeform 625"/>
              <p:cNvSpPr>
                <a:spLocks/>
              </p:cNvSpPr>
              <p:nvPr/>
            </p:nvSpPr>
            <p:spPr bwMode="auto">
              <a:xfrm>
                <a:off x="1582" y="1025"/>
                <a:ext cx="62" cy="23"/>
              </a:xfrm>
              <a:custGeom>
                <a:avLst/>
                <a:gdLst>
                  <a:gd name="T0" fmla="*/ 0 w 132"/>
                  <a:gd name="T1" fmla="*/ 1 h 44"/>
                  <a:gd name="T2" fmla="*/ 0 w 132"/>
                  <a:gd name="T3" fmla="*/ 1 h 44"/>
                  <a:gd name="T4" fmla="*/ 0 w 132"/>
                  <a:gd name="T5" fmla="*/ 1 h 44"/>
                  <a:gd name="T6" fmla="*/ 0 w 132"/>
                  <a:gd name="T7" fmla="*/ 1 h 44"/>
                  <a:gd name="T8" fmla="*/ 0 w 132"/>
                  <a:gd name="T9" fmla="*/ 1 h 44"/>
                  <a:gd name="T10" fmla="*/ 0 w 132"/>
                  <a:gd name="T11" fmla="*/ 1 h 44"/>
                  <a:gd name="T12" fmla="*/ 0 w 132"/>
                  <a:gd name="T13" fmla="*/ 1 h 44"/>
                  <a:gd name="T14" fmla="*/ 0 w 132"/>
                  <a:gd name="T15" fmla="*/ 1 h 44"/>
                  <a:gd name="T16" fmla="*/ 0 w 132"/>
                  <a:gd name="T17" fmla="*/ 1 h 44"/>
                  <a:gd name="T18" fmla="*/ 0 w 132"/>
                  <a:gd name="T19" fmla="*/ 1 h 44"/>
                  <a:gd name="T20" fmla="*/ 0 w 132"/>
                  <a:gd name="T21" fmla="*/ 1 h 44"/>
                  <a:gd name="T22" fmla="*/ 0 w 132"/>
                  <a:gd name="T23" fmla="*/ 1 h 44"/>
                  <a:gd name="T24" fmla="*/ 0 w 132"/>
                  <a:gd name="T25" fmla="*/ 1 h 44"/>
                  <a:gd name="T26" fmla="*/ 0 w 132"/>
                  <a:gd name="T27" fmla="*/ 1 h 44"/>
                  <a:gd name="T28" fmla="*/ 0 w 132"/>
                  <a:gd name="T29" fmla="*/ 1 h 44"/>
                  <a:gd name="T30" fmla="*/ 0 w 132"/>
                  <a:gd name="T31" fmla="*/ 1 h 44"/>
                  <a:gd name="T32" fmla="*/ 0 w 132"/>
                  <a:gd name="T33" fmla="*/ 1 h 44"/>
                  <a:gd name="T34" fmla="*/ 0 w 132"/>
                  <a:gd name="T35" fmla="*/ 0 h 44"/>
                  <a:gd name="T36" fmla="*/ 0 w 132"/>
                  <a:gd name="T37" fmla="*/ 1 h 44"/>
                  <a:gd name="T38" fmla="*/ 0 w 132"/>
                  <a:gd name="T39" fmla="*/ 1 h 44"/>
                  <a:gd name="T40" fmla="*/ 0 w 132"/>
                  <a:gd name="T41" fmla="*/ 1 h 44"/>
                  <a:gd name="T42" fmla="*/ 0 w 132"/>
                  <a:gd name="T43" fmla="*/ 1 h 44"/>
                  <a:gd name="T44" fmla="*/ 0 w 132"/>
                  <a:gd name="T45" fmla="*/ 1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2" h="44">
                    <a:moveTo>
                      <a:pt x="62" y="13"/>
                    </a:moveTo>
                    <a:lnTo>
                      <a:pt x="41" y="8"/>
                    </a:lnTo>
                    <a:lnTo>
                      <a:pt x="48" y="10"/>
                    </a:lnTo>
                    <a:lnTo>
                      <a:pt x="33" y="13"/>
                    </a:lnTo>
                    <a:lnTo>
                      <a:pt x="33" y="19"/>
                    </a:lnTo>
                    <a:lnTo>
                      <a:pt x="33" y="23"/>
                    </a:lnTo>
                    <a:lnTo>
                      <a:pt x="0" y="27"/>
                    </a:lnTo>
                    <a:lnTo>
                      <a:pt x="85" y="25"/>
                    </a:lnTo>
                    <a:lnTo>
                      <a:pt x="33" y="35"/>
                    </a:lnTo>
                    <a:lnTo>
                      <a:pt x="31" y="41"/>
                    </a:lnTo>
                    <a:lnTo>
                      <a:pt x="81" y="44"/>
                    </a:lnTo>
                    <a:lnTo>
                      <a:pt x="87" y="39"/>
                    </a:lnTo>
                    <a:lnTo>
                      <a:pt x="93" y="35"/>
                    </a:lnTo>
                    <a:lnTo>
                      <a:pt x="110" y="35"/>
                    </a:lnTo>
                    <a:lnTo>
                      <a:pt x="118" y="27"/>
                    </a:lnTo>
                    <a:lnTo>
                      <a:pt x="109" y="25"/>
                    </a:lnTo>
                    <a:lnTo>
                      <a:pt x="132" y="8"/>
                    </a:lnTo>
                    <a:lnTo>
                      <a:pt x="126" y="0"/>
                    </a:lnTo>
                    <a:lnTo>
                      <a:pt x="103" y="4"/>
                    </a:lnTo>
                    <a:lnTo>
                      <a:pt x="68" y="2"/>
                    </a:lnTo>
                    <a:lnTo>
                      <a:pt x="81" y="13"/>
                    </a:lnTo>
                    <a:lnTo>
                      <a:pt x="70" y="15"/>
                    </a:lnTo>
                    <a:lnTo>
                      <a:pt x="62" y="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08" name="Freeform 626"/>
              <p:cNvSpPr>
                <a:spLocks/>
              </p:cNvSpPr>
              <p:nvPr/>
            </p:nvSpPr>
            <p:spPr bwMode="auto">
              <a:xfrm>
                <a:off x="1610" y="987"/>
                <a:ext cx="53" cy="20"/>
              </a:xfrm>
              <a:custGeom>
                <a:avLst/>
                <a:gdLst>
                  <a:gd name="T0" fmla="*/ 0 w 115"/>
                  <a:gd name="T1" fmla="*/ 0 h 41"/>
                  <a:gd name="T2" fmla="*/ 0 w 115"/>
                  <a:gd name="T3" fmla="*/ 0 h 41"/>
                  <a:gd name="T4" fmla="*/ 0 w 115"/>
                  <a:gd name="T5" fmla="*/ 0 h 41"/>
                  <a:gd name="T6" fmla="*/ 0 w 115"/>
                  <a:gd name="T7" fmla="*/ 0 h 41"/>
                  <a:gd name="T8" fmla="*/ 0 w 115"/>
                  <a:gd name="T9" fmla="*/ 0 h 41"/>
                  <a:gd name="T10" fmla="*/ 0 w 115"/>
                  <a:gd name="T11" fmla="*/ 0 h 41"/>
                  <a:gd name="T12" fmla="*/ 0 w 115"/>
                  <a:gd name="T13" fmla="*/ 0 h 41"/>
                  <a:gd name="T14" fmla="*/ 0 w 115"/>
                  <a:gd name="T15" fmla="*/ 0 h 41"/>
                  <a:gd name="T16" fmla="*/ 0 w 115"/>
                  <a:gd name="T17" fmla="*/ 0 h 41"/>
                  <a:gd name="T18" fmla="*/ 0 w 115"/>
                  <a:gd name="T19" fmla="*/ 0 h 41"/>
                  <a:gd name="T20" fmla="*/ 0 w 115"/>
                  <a:gd name="T21" fmla="*/ 0 h 41"/>
                  <a:gd name="T22" fmla="*/ 0 w 115"/>
                  <a:gd name="T23" fmla="*/ 0 h 41"/>
                  <a:gd name="T24" fmla="*/ 0 w 115"/>
                  <a:gd name="T25" fmla="*/ 0 h 41"/>
                  <a:gd name="T26" fmla="*/ 0 w 115"/>
                  <a:gd name="T27" fmla="*/ 0 h 41"/>
                  <a:gd name="T28" fmla="*/ 0 w 115"/>
                  <a:gd name="T29" fmla="*/ 0 h 41"/>
                  <a:gd name="T30" fmla="*/ 0 w 115"/>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5" h="41">
                    <a:moveTo>
                      <a:pt x="72" y="8"/>
                    </a:moveTo>
                    <a:lnTo>
                      <a:pt x="74" y="6"/>
                    </a:lnTo>
                    <a:lnTo>
                      <a:pt x="103" y="8"/>
                    </a:lnTo>
                    <a:lnTo>
                      <a:pt x="113" y="12"/>
                    </a:lnTo>
                    <a:lnTo>
                      <a:pt x="109" y="23"/>
                    </a:lnTo>
                    <a:lnTo>
                      <a:pt x="115" y="33"/>
                    </a:lnTo>
                    <a:lnTo>
                      <a:pt x="86" y="41"/>
                    </a:lnTo>
                    <a:lnTo>
                      <a:pt x="55" y="27"/>
                    </a:lnTo>
                    <a:lnTo>
                      <a:pt x="0" y="25"/>
                    </a:lnTo>
                    <a:lnTo>
                      <a:pt x="12" y="18"/>
                    </a:lnTo>
                    <a:lnTo>
                      <a:pt x="39" y="16"/>
                    </a:lnTo>
                    <a:lnTo>
                      <a:pt x="37" y="8"/>
                    </a:lnTo>
                    <a:lnTo>
                      <a:pt x="18" y="10"/>
                    </a:lnTo>
                    <a:lnTo>
                      <a:pt x="12" y="2"/>
                    </a:lnTo>
                    <a:lnTo>
                      <a:pt x="72" y="0"/>
                    </a:lnTo>
                    <a:lnTo>
                      <a:pt x="72"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09" name="Freeform 627"/>
              <p:cNvSpPr>
                <a:spLocks/>
              </p:cNvSpPr>
              <p:nvPr/>
            </p:nvSpPr>
            <p:spPr bwMode="auto">
              <a:xfrm>
                <a:off x="1520" y="1128"/>
                <a:ext cx="48" cy="23"/>
              </a:xfrm>
              <a:custGeom>
                <a:avLst/>
                <a:gdLst>
                  <a:gd name="T0" fmla="*/ 0 w 103"/>
                  <a:gd name="T1" fmla="*/ 0 h 47"/>
                  <a:gd name="T2" fmla="*/ 0 w 103"/>
                  <a:gd name="T3" fmla="*/ 0 h 47"/>
                  <a:gd name="T4" fmla="*/ 0 w 103"/>
                  <a:gd name="T5" fmla="*/ 0 h 47"/>
                  <a:gd name="T6" fmla="*/ 0 w 103"/>
                  <a:gd name="T7" fmla="*/ 0 h 47"/>
                  <a:gd name="T8" fmla="*/ 0 w 103"/>
                  <a:gd name="T9" fmla="*/ 0 h 47"/>
                  <a:gd name="T10" fmla="*/ 0 w 103"/>
                  <a:gd name="T11" fmla="*/ 0 h 47"/>
                  <a:gd name="T12" fmla="*/ 0 w 103"/>
                  <a:gd name="T13" fmla="*/ 0 h 47"/>
                  <a:gd name="T14" fmla="*/ 0 w 103"/>
                  <a:gd name="T15" fmla="*/ 0 h 47"/>
                  <a:gd name="T16" fmla="*/ 0 w 103"/>
                  <a:gd name="T17" fmla="*/ 0 h 47"/>
                  <a:gd name="T18" fmla="*/ 0 w 103"/>
                  <a:gd name="T19" fmla="*/ 0 h 47"/>
                  <a:gd name="T20" fmla="*/ 0 w 103"/>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 h="47">
                    <a:moveTo>
                      <a:pt x="87" y="24"/>
                    </a:moveTo>
                    <a:lnTo>
                      <a:pt x="91" y="20"/>
                    </a:lnTo>
                    <a:lnTo>
                      <a:pt x="62" y="0"/>
                    </a:lnTo>
                    <a:lnTo>
                      <a:pt x="49" y="12"/>
                    </a:lnTo>
                    <a:lnTo>
                      <a:pt x="45" y="10"/>
                    </a:lnTo>
                    <a:lnTo>
                      <a:pt x="37" y="20"/>
                    </a:lnTo>
                    <a:lnTo>
                      <a:pt x="0" y="28"/>
                    </a:lnTo>
                    <a:lnTo>
                      <a:pt x="60" y="47"/>
                    </a:lnTo>
                    <a:lnTo>
                      <a:pt x="103" y="33"/>
                    </a:lnTo>
                    <a:lnTo>
                      <a:pt x="91" y="33"/>
                    </a:lnTo>
                    <a:lnTo>
                      <a:pt x="87" y="2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10" name="Freeform 628"/>
              <p:cNvSpPr>
                <a:spLocks/>
              </p:cNvSpPr>
              <p:nvPr/>
            </p:nvSpPr>
            <p:spPr bwMode="auto">
              <a:xfrm>
                <a:off x="1786" y="1069"/>
                <a:ext cx="46" cy="15"/>
              </a:xfrm>
              <a:custGeom>
                <a:avLst/>
                <a:gdLst>
                  <a:gd name="T0" fmla="*/ 0 w 101"/>
                  <a:gd name="T1" fmla="*/ 0 h 27"/>
                  <a:gd name="T2" fmla="*/ 0 w 101"/>
                  <a:gd name="T3" fmla="*/ 1 h 27"/>
                  <a:gd name="T4" fmla="*/ 0 w 101"/>
                  <a:gd name="T5" fmla="*/ 1 h 27"/>
                  <a:gd name="T6" fmla="*/ 0 w 101"/>
                  <a:gd name="T7" fmla="*/ 1 h 27"/>
                  <a:gd name="T8" fmla="*/ 0 w 101"/>
                  <a:gd name="T9" fmla="*/ 1 h 27"/>
                  <a:gd name="T10" fmla="*/ 0 w 101"/>
                  <a:gd name="T11" fmla="*/ 1 h 27"/>
                  <a:gd name="T12" fmla="*/ 0 w 101"/>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 h="27">
                    <a:moveTo>
                      <a:pt x="70" y="0"/>
                    </a:moveTo>
                    <a:lnTo>
                      <a:pt x="6" y="2"/>
                    </a:lnTo>
                    <a:lnTo>
                      <a:pt x="0" y="12"/>
                    </a:lnTo>
                    <a:lnTo>
                      <a:pt x="8" y="18"/>
                    </a:lnTo>
                    <a:lnTo>
                      <a:pt x="20" y="27"/>
                    </a:lnTo>
                    <a:lnTo>
                      <a:pt x="101" y="23"/>
                    </a:lnTo>
                    <a:lnTo>
                      <a:pt x="70"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11" name="Freeform 629"/>
              <p:cNvSpPr>
                <a:spLocks/>
              </p:cNvSpPr>
              <p:nvPr/>
            </p:nvSpPr>
            <p:spPr bwMode="auto">
              <a:xfrm>
                <a:off x="1762" y="1154"/>
                <a:ext cx="31" cy="19"/>
              </a:xfrm>
              <a:custGeom>
                <a:avLst/>
                <a:gdLst>
                  <a:gd name="T0" fmla="*/ 0 w 64"/>
                  <a:gd name="T1" fmla="*/ 1 h 37"/>
                  <a:gd name="T2" fmla="*/ 0 w 64"/>
                  <a:gd name="T3" fmla="*/ 1 h 37"/>
                  <a:gd name="T4" fmla="*/ 0 w 64"/>
                  <a:gd name="T5" fmla="*/ 1 h 37"/>
                  <a:gd name="T6" fmla="*/ 0 w 64"/>
                  <a:gd name="T7" fmla="*/ 0 h 37"/>
                  <a:gd name="T8" fmla="*/ 0 w 64"/>
                  <a:gd name="T9" fmla="*/ 1 h 37"/>
                  <a:gd name="T10" fmla="*/ 0 w 6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37">
                    <a:moveTo>
                      <a:pt x="56" y="23"/>
                    </a:moveTo>
                    <a:lnTo>
                      <a:pt x="6" y="37"/>
                    </a:lnTo>
                    <a:lnTo>
                      <a:pt x="0" y="19"/>
                    </a:lnTo>
                    <a:lnTo>
                      <a:pt x="41" y="0"/>
                    </a:lnTo>
                    <a:lnTo>
                      <a:pt x="64" y="10"/>
                    </a:lnTo>
                    <a:lnTo>
                      <a:pt x="56" y="2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12" name="Freeform 630"/>
              <p:cNvSpPr>
                <a:spLocks/>
              </p:cNvSpPr>
              <p:nvPr/>
            </p:nvSpPr>
            <p:spPr bwMode="auto">
              <a:xfrm>
                <a:off x="1673" y="993"/>
                <a:ext cx="34" cy="14"/>
              </a:xfrm>
              <a:custGeom>
                <a:avLst/>
                <a:gdLst>
                  <a:gd name="T0" fmla="*/ 0 w 72"/>
                  <a:gd name="T1" fmla="*/ 1 h 27"/>
                  <a:gd name="T2" fmla="*/ 0 w 72"/>
                  <a:gd name="T3" fmla="*/ 0 h 27"/>
                  <a:gd name="T4" fmla="*/ 0 w 72"/>
                  <a:gd name="T5" fmla="*/ 1 h 27"/>
                  <a:gd name="T6" fmla="*/ 0 w 72"/>
                  <a:gd name="T7" fmla="*/ 1 h 27"/>
                  <a:gd name="T8" fmla="*/ 0 w 72"/>
                  <a:gd name="T9" fmla="*/ 1 h 27"/>
                  <a:gd name="T10" fmla="*/ 0 w 72"/>
                  <a:gd name="T11" fmla="*/ 1 h 27"/>
                  <a:gd name="T12" fmla="*/ 0 w 72"/>
                  <a:gd name="T13" fmla="*/ 1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27">
                    <a:moveTo>
                      <a:pt x="0" y="13"/>
                    </a:moveTo>
                    <a:lnTo>
                      <a:pt x="10" y="0"/>
                    </a:lnTo>
                    <a:lnTo>
                      <a:pt x="72" y="11"/>
                    </a:lnTo>
                    <a:lnTo>
                      <a:pt x="64" y="17"/>
                    </a:lnTo>
                    <a:lnTo>
                      <a:pt x="8" y="27"/>
                    </a:lnTo>
                    <a:lnTo>
                      <a:pt x="2" y="19"/>
                    </a:lnTo>
                    <a:lnTo>
                      <a:pt x="0" y="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13" name="Freeform 631"/>
              <p:cNvSpPr>
                <a:spLocks/>
              </p:cNvSpPr>
              <p:nvPr/>
            </p:nvSpPr>
            <p:spPr bwMode="auto">
              <a:xfrm>
                <a:off x="1636" y="1039"/>
                <a:ext cx="34" cy="12"/>
              </a:xfrm>
              <a:custGeom>
                <a:avLst/>
                <a:gdLst>
                  <a:gd name="T0" fmla="*/ 0 w 74"/>
                  <a:gd name="T1" fmla="*/ 0 h 25"/>
                  <a:gd name="T2" fmla="*/ 0 w 74"/>
                  <a:gd name="T3" fmla="*/ 0 h 25"/>
                  <a:gd name="T4" fmla="*/ 0 w 74"/>
                  <a:gd name="T5" fmla="*/ 0 h 25"/>
                  <a:gd name="T6" fmla="*/ 0 w 74"/>
                  <a:gd name="T7" fmla="*/ 0 h 25"/>
                  <a:gd name="T8" fmla="*/ 0 w 74"/>
                  <a:gd name="T9" fmla="*/ 0 h 25"/>
                  <a:gd name="T10" fmla="*/ 0 w 7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25">
                    <a:moveTo>
                      <a:pt x="20" y="23"/>
                    </a:moveTo>
                    <a:lnTo>
                      <a:pt x="0" y="19"/>
                    </a:lnTo>
                    <a:lnTo>
                      <a:pt x="57" y="0"/>
                    </a:lnTo>
                    <a:lnTo>
                      <a:pt x="74" y="16"/>
                    </a:lnTo>
                    <a:lnTo>
                      <a:pt x="66" y="25"/>
                    </a:lnTo>
                    <a:lnTo>
                      <a:pt x="20" y="2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14" name="Freeform 632"/>
              <p:cNvSpPr>
                <a:spLocks/>
              </p:cNvSpPr>
              <p:nvPr/>
            </p:nvSpPr>
            <p:spPr bwMode="auto">
              <a:xfrm>
                <a:off x="1501" y="1066"/>
                <a:ext cx="29" cy="16"/>
              </a:xfrm>
              <a:custGeom>
                <a:avLst/>
                <a:gdLst>
                  <a:gd name="T0" fmla="*/ 0 w 61"/>
                  <a:gd name="T1" fmla="*/ 1 h 27"/>
                  <a:gd name="T2" fmla="*/ 0 w 61"/>
                  <a:gd name="T3" fmla="*/ 1 h 27"/>
                  <a:gd name="T4" fmla="*/ 0 w 61"/>
                  <a:gd name="T5" fmla="*/ 0 h 27"/>
                  <a:gd name="T6" fmla="*/ 0 w 61"/>
                  <a:gd name="T7" fmla="*/ 1 h 27"/>
                  <a:gd name="T8" fmla="*/ 0 w 61"/>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7">
                    <a:moveTo>
                      <a:pt x="18" y="27"/>
                    </a:moveTo>
                    <a:lnTo>
                      <a:pt x="0" y="8"/>
                    </a:lnTo>
                    <a:lnTo>
                      <a:pt x="53" y="0"/>
                    </a:lnTo>
                    <a:lnTo>
                      <a:pt x="61" y="8"/>
                    </a:lnTo>
                    <a:lnTo>
                      <a:pt x="18" y="2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15" name="Freeform 633"/>
              <p:cNvSpPr>
                <a:spLocks/>
              </p:cNvSpPr>
              <p:nvPr/>
            </p:nvSpPr>
            <p:spPr bwMode="auto">
              <a:xfrm>
                <a:off x="1930" y="935"/>
                <a:ext cx="622" cy="362"/>
              </a:xfrm>
              <a:custGeom>
                <a:avLst/>
                <a:gdLst>
                  <a:gd name="T0" fmla="*/ 0 w 1316"/>
                  <a:gd name="T1" fmla="*/ 1 h 708"/>
                  <a:gd name="T2" fmla="*/ 0 w 1316"/>
                  <a:gd name="T3" fmla="*/ 1 h 708"/>
                  <a:gd name="T4" fmla="*/ 0 w 1316"/>
                  <a:gd name="T5" fmla="*/ 1 h 708"/>
                  <a:gd name="T6" fmla="*/ 0 w 1316"/>
                  <a:gd name="T7" fmla="*/ 1 h 708"/>
                  <a:gd name="T8" fmla="*/ 0 w 1316"/>
                  <a:gd name="T9" fmla="*/ 1 h 708"/>
                  <a:gd name="T10" fmla="*/ 0 w 1316"/>
                  <a:gd name="T11" fmla="*/ 1 h 708"/>
                  <a:gd name="T12" fmla="*/ 0 w 1316"/>
                  <a:gd name="T13" fmla="*/ 1 h 708"/>
                  <a:gd name="T14" fmla="*/ 0 w 1316"/>
                  <a:gd name="T15" fmla="*/ 1 h 708"/>
                  <a:gd name="T16" fmla="*/ 0 w 1316"/>
                  <a:gd name="T17" fmla="*/ 1 h 708"/>
                  <a:gd name="T18" fmla="*/ 0 w 1316"/>
                  <a:gd name="T19" fmla="*/ 1 h 708"/>
                  <a:gd name="T20" fmla="*/ 0 w 1316"/>
                  <a:gd name="T21" fmla="*/ 1 h 708"/>
                  <a:gd name="T22" fmla="*/ 0 w 1316"/>
                  <a:gd name="T23" fmla="*/ 1 h 708"/>
                  <a:gd name="T24" fmla="*/ 0 w 1316"/>
                  <a:gd name="T25" fmla="*/ 1 h 708"/>
                  <a:gd name="T26" fmla="*/ 0 w 1316"/>
                  <a:gd name="T27" fmla="*/ 1 h 708"/>
                  <a:gd name="T28" fmla="*/ 0 w 1316"/>
                  <a:gd name="T29" fmla="*/ 1 h 708"/>
                  <a:gd name="T30" fmla="*/ 0 w 1316"/>
                  <a:gd name="T31" fmla="*/ 1 h 708"/>
                  <a:gd name="T32" fmla="*/ 0 w 1316"/>
                  <a:gd name="T33" fmla="*/ 1 h 708"/>
                  <a:gd name="T34" fmla="*/ 0 w 1316"/>
                  <a:gd name="T35" fmla="*/ 1 h 708"/>
                  <a:gd name="T36" fmla="*/ 0 w 1316"/>
                  <a:gd name="T37" fmla="*/ 1 h 708"/>
                  <a:gd name="T38" fmla="*/ 0 w 1316"/>
                  <a:gd name="T39" fmla="*/ 1 h 708"/>
                  <a:gd name="T40" fmla="*/ 0 w 1316"/>
                  <a:gd name="T41" fmla="*/ 1 h 708"/>
                  <a:gd name="T42" fmla="*/ 0 w 1316"/>
                  <a:gd name="T43" fmla="*/ 1 h 708"/>
                  <a:gd name="T44" fmla="*/ 0 w 1316"/>
                  <a:gd name="T45" fmla="*/ 1 h 708"/>
                  <a:gd name="T46" fmla="*/ 0 w 1316"/>
                  <a:gd name="T47" fmla="*/ 1 h 708"/>
                  <a:gd name="T48" fmla="*/ 0 w 1316"/>
                  <a:gd name="T49" fmla="*/ 1 h 708"/>
                  <a:gd name="T50" fmla="*/ 0 w 1316"/>
                  <a:gd name="T51" fmla="*/ 1 h 708"/>
                  <a:gd name="T52" fmla="*/ 0 w 1316"/>
                  <a:gd name="T53" fmla="*/ 1 h 708"/>
                  <a:gd name="T54" fmla="*/ 0 w 1316"/>
                  <a:gd name="T55" fmla="*/ 1 h 708"/>
                  <a:gd name="T56" fmla="*/ 0 w 1316"/>
                  <a:gd name="T57" fmla="*/ 1 h 708"/>
                  <a:gd name="T58" fmla="*/ 0 w 1316"/>
                  <a:gd name="T59" fmla="*/ 1 h 708"/>
                  <a:gd name="T60" fmla="*/ 0 w 1316"/>
                  <a:gd name="T61" fmla="*/ 1 h 708"/>
                  <a:gd name="T62" fmla="*/ 0 w 1316"/>
                  <a:gd name="T63" fmla="*/ 1 h 708"/>
                  <a:gd name="T64" fmla="*/ 0 w 1316"/>
                  <a:gd name="T65" fmla="*/ 1 h 708"/>
                  <a:gd name="T66" fmla="*/ 0 w 1316"/>
                  <a:gd name="T67" fmla="*/ 1 h 708"/>
                  <a:gd name="T68" fmla="*/ 0 w 1316"/>
                  <a:gd name="T69" fmla="*/ 1 h 708"/>
                  <a:gd name="T70" fmla="*/ 0 w 1316"/>
                  <a:gd name="T71" fmla="*/ 1 h 708"/>
                  <a:gd name="T72" fmla="*/ 0 w 1316"/>
                  <a:gd name="T73" fmla="*/ 1 h 708"/>
                  <a:gd name="T74" fmla="*/ 0 w 1316"/>
                  <a:gd name="T75" fmla="*/ 1 h 708"/>
                  <a:gd name="T76" fmla="*/ 0 w 1316"/>
                  <a:gd name="T77" fmla="*/ 1 h 708"/>
                  <a:gd name="T78" fmla="*/ 0 w 1316"/>
                  <a:gd name="T79" fmla="*/ 1 h 708"/>
                  <a:gd name="T80" fmla="*/ 0 w 1316"/>
                  <a:gd name="T81" fmla="*/ 1 h 708"/>
                  <a:gd name="T82" fmla="*/ 0 w 1316"/>
                  <a:gd name="T83" fmla="*/ 1 h 708"/>
                  <a:gd name="T84" fmla="*/ 0 w 1316"/>
                  <a:gd name="T85" fmla="*/ 1 h 708"/>
                  <a:gd name="T86" fmla="*/ 0 w 1316"/>
                  <a:gd name="T87" fmla="*/ 1 h 708"/>
                  <a:gd name="T88" fmla="*/ 0 w 1316"/>
                  <a:gd name="T89" fmla="*/ 1 h 708"/>
                  <a:gd name="T90" fmla="*/ 0 w 1316"/>
                  <a:gd name="T91" fmla="*/ 1 h 708"/>
                  <a:gd name="T92" fmla="*/ 0 w 1316"/>
                  <a:gd name="T93" fmla="*/ 1 h 708"/>
                  <a:gd name="T94" fmla="*/ 0 w 1316"/>
                  <a:gd name="T95" fmla="*/ 1 h 708"/>
                  <a:gd name="T96" fmla="*/ 0 w 1316"/>
                  <a:gd name="T97" fmla="*/ 1 h 708"/>
                  <a:gd name="T98" fmla="*/ 0 w 1316"/>
                  <a:gd name="T99" fmla="*/ 1 h 708"/>
                  <a:gd name="T100" fmla="*/ 0 w 1316"/>
                  <a:gd name="T101" fmla="*/ 1 h 708"/>
                  <a:gd name="T102" fmla="*/ 0 w 1316"/>
                  <a:gd name="T103" fmla="*/ 1 h 708"/>
                  <a:gd name="T104" fmla="*/ 0 w 1316"/>
                  <a:gd name="T105" fmla="*/ 1 h 708"/>
                  <a:gd name="T106" fmla="*/ 0 w 1316"/>
                  <a:gd name="T107" fmla="*/ 1 h 708"/>
                  <a:gd name="T108" fmla="*/ 0 w 1316"/>
                  <a:gd name="T109" fmla="*/ 1 h 708"/>
                  <a:gd name="T110" fmla="*/ 0 w 1316"/>
                  <a:gd name="T111" fmla="*/ 1 h 708"/>
                  <a:gd name="T112" fmla="*/ 0 w 1316"/>
                  <a:gd name="T113" fmla="*/ 1 h 7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16" h="708">
                    <a:moveTo>
                      <a:pt x="279" y="514"/>
                    </a:moveTo>
                    <a:lnTo>
                      <a:pt x="244" y="522"/>
                    </a:lnTo>
                    <a:lnTo>
                      <a:pt x="230" y="532"/>
                    </a:lnTo>
                    <a:lnTo>
                      <a:pt x="228" y="539"/>
                    </a:lnTo>
                    <a:lnTo>
                      <a:pt x="252" y="537"/>
                    </a:lnTo>
                    <a:lnTo>
                      <a:pt x="240" y="543"/>
                    </a:lnTo>
                    <a:lnTo>
                      <a:pt x="225" y="561"/>
                    </a:lnTo>
                    <a:lnTo>
                      <a:pt x="244" y="553"/>
                    </a:lnTo>
                    <a:lnTo>
                      <a:pt x="259" y="549"/>
                    </a:lnTo>
                    <a:lnTo>
                      <a:pt x="265" y="530"/>
                    </a:lnTo>
                    <a:lnTo>
                      <a:pt x="269" y="539"/>
                    </a:lnTo>
                    <a:lnTo>
                      <a:pt x="281" y="543"/>
                    </a:lnTo>
                    <a:lnTo>
                      <a:pt x="285" y="557"/>
                    </a:lnTo>
                    <a:lnTo>
                      <a:pt x="267" y="549"/>
                    </a:lnTo>
                    <a:lnTo>
                      <a:pt x="269" y="557"/>
                    </a:lnTo>
                    <a:lnTo>
                      <a:pt x="240" y="565"/>
                    </a:lnTo>
                    <a:lnTo>
                      <a:pt x="265" y="563"/>
                    </a:lnTo>
                    <a:lnTo>
                      <a:pt x="273" y="563"/>
                    </a:lnTo>
                    <a:lnTo>
                      <a:pt x="232" y="570"/>
                    </a:lnTo>
                    <a:lnTo>
                      <a:pt x="244" y="574"/>
                    </a:lnTo>
                    <a:lnTo>
                      <a:pt x="232" y="584"/>
                    </a:lnTo>
                    <a:lnTo>
                      <a:pt x="246" y="584"/>
                    </a:lnTo>
                    <a:lnTo>
                      <a:pt x="240" y="588"/>
                    </a:lnTo>
                    <a:lnTo>
                      <a:pt x="238" y="590"/>
                    </a:lnTo>
                    <a:lnTo>
                      <a:pt x="252" y="592"/>
                    </a:lnTo>
                    <a:lnTo>
                      <a:pt x="236" y="594"/>
                    </a:lnTo>
                    <a:lnTo>
                      <a:pt x="254" y="599"/>
                    </a:lnTo>
                    <a:lnTo>
                      <a:pt x="252" y="607"/>
                    </a:lnTo>
                    <a:lnTo>
                      <a:pt x="261" y="607"/>
                    </a:lnTo>
                    <a:lnTo>
                      <a:pt x="254" y="613"/>
                    </a:lnTo>
                    <a:lnTo>
                      <a:pt x="250" y="619"/>
                    </a:lnTo>
                    <a:lnTo>
                      <a:pt x="261" y="631"/>
                    </a:lnTo>
                    <a:lnTo>
                      <a:pt x="259" y="636"/>
                    </a:lnTo>
                    <a:lnTo>
                      <a:pt x="271" y="636"/>
                    </a:lnTo>
                    <a:lnTo>
                      <a:pt x="267" y="644"/>
                    </a:lnTo>
                    <a:lnTo>
                      <a:pt x="273" y="642"/>
                    </a:lnTo>
                    <a:lnTo>
                      <a:pt x="273" y="648"/>
                    </a:lnTo>
                    <a:lnTo>
                      <a:pt x="277" y="652"/>
                    </a:lnTo>
                    <a:lnTo>
                      <a:pt x="267" y="654"/>
                    </a:lnTo>
                    <a:lnTo>
                      <a:pt x="281" y="656"/>
                    </a:lnTo>
                    <a:lnTo>
                      <a:pt x="275" y="660"/>
                    </a:lnTo>
                    <a:lnTo>
                      <a:pt x="277" y="660"/>
                    </a:lnTo>
                    <a:lnTo>
                      <a:pt x="275" y="665"/>
                    </a:lnTo>
                    <a:lnTo>
                      <a:pt x="288" y="663"/>
                    </a:lnTo>
                    <a:lnTo>
                      <a:pt x="288" y="671"/>
                    </a:lnTo>
                    <a:lnTo>
                      <a:pt x="285" y="673"/>
                    </a:lnTo>
                    <a:lnTo>
                      <a:pt x="288" y="675"/>
                    </a:lnTo>
                    <a:lnTo>
                      <a:pt x="287" y="677"/>
                    </a:lnTo>
                    <a:lnTo>
                      <a:pt x="298" y="679"/>
                    </a:lnTo>
                    <a:lnTo>
                      <a:pt x="316" y="675"/>
                    </a:lnTo>
                    <a:lnTo>
                      <a:pt x="347" y="665"/>
                    </a:lnTo>
                    <a:lnTo>
                      <a:pt x="345" y="673"/>
                    </a:lnTo>
                    <a:lnTo>
                      <a:pt x="358" y="667"/>
                    </a:lnTo>
                    <a:lnTo>
                      <a:pt x="339" y="679"/>
                    </a:lnTo>
                    <a:lnTo>
                      <a:pt x="354" y="679"/>
                    </a:lnTo>
                    <a:lnTo>
                      <a:pt x="343" y="689"/>
                    </a:lnTo>
                    <a:lnTo>
                      <a:pt x="358" y="685"/>
                    </a:lnTo>
                    <a:lnTo>
                      <a:pt x="356" y="689"/>
                    </a:lnTo>
                    <a:lnTo>
                      <a:pt x="368" y="689"/>
                    </a:lnTo>
                    <a:lnTo>
                      <a:pt x="356" y="700"/>
                    </a:lnTo>
                    <a:lnTo>
                      <a:pt x="372" y="693"/>
                    </a:lnTo>
                    <a:lnTo>
                      <a:pt x="356" y="702"/>
                    </a:lnTo>
                    <a:lnTo>
                      <a:pt x="362" y="708"/>
                    </a:lnTo>
                    <a:lnTo>
                      <a:pt x="385" y="698"/>
                    </a:lnTo>
                    <a:lnTo>
                      <a:pt x="403" y="706"/>
                    </a:lnTo>
                    <a:lnTo>
                      <a:pt x="407" y="700"/>
                    </a:lnTo>
                    <a:lnTo>
                      <a:pt x="401" y="696"/>
                    </a:lnTo>
                    <a:lnTo>
                      <a:pt x="385" y="689"/>
                    </a:lnTo>
                    <a:lnTo>
                      <a:pt x="413" y="691"/>
                    </a:lnTo>
                    <a:lnTo>
                      <a:pt x="418" y="687"/>
                    </a:lnTo>
                    <a:lnTo>
                      <a:pt x="413" y="681"/>
                    </a:lnTo>
                    <a:lnTo>
                      <a:pt x="416" y="681"/>
                    </a:lnTo>
                    <a:lnTo>
                      <a:pt x="413" y="677"/>
                    </a:lnTo>
                    <a:lnTo>
                      <a:pt x="428" y="677"/>
                    </a:lnTo>
                    <a:lnTo>
                      <a:pt x="413" y="671"/>
                    </a:lnTo>
                    <a:lnTo>
                      <a:pt x="426" y="671"/>
                    </a:lnTo>
                    <a:lnTo>
                      <a:pt x="428" y="667"/>
                    </a:lnTo>
                    <a:lnTo>
                      <a:pt x="426" y="663"/>
                    </a:lnTo>
                    <a:lnTo>
                      <a:pt x="436" y="662"/>
                    </a:lnTo>
                    <a:lnTo>
                      <a:pt x="430" y="656"/>
                    </a:lnTo>
                    <a:lnTo>
                      <a:pt x="442" y="656"/>
                    </a:lnTo>
                    <a:lnTo>
                      <a:pt x="440" y="650"/>
                    </a:lnTo>
                    <a:lnTo>
                      <a:pt x="449" y="640"/>
                    </a:lnTo>
                    <a:lnTo>
                      <a:pt x="451" y="636"/>
                    </a:lnTo>
                    <a:lnTo>
                      <a:pt x="444" y="627"/>
                    </a:lnTo>
                    <a:lnTo>
                      <a:pt x="449" y="627"/>
                    </a:lnTo>
                    <a:lnTo>
                      <a:pt x="440" y="615"/>
                    </a:lnTo>
                    <a:lnTo>
                      <a:pt x="461" y="607"/>
                    </a:lnTo>
                    <a:lnTo>
                      <a:pt x="478" y="607"/>
                    </a:lnTo>
                    <a:lnTo>
                      <a:pt x="473" y="601"/>
                    </a:lnTo>
                    <a:lnTo>
                      <a:pt x="473" y="598"/>
                    </a:lnTo>
                    <a:lnTo>
                      <a:pt x="484" y="598"/>
                    </a:lnTo>
                    <a:lnTo>
                      <a:pt x="486" y="592"/>
                    </a:lnTo>
                    <a:lnTo>
                      <a:pt x="492" y="594"/>
                    </a:lnTo>
                    <a:lnTo>
                      <a:pt x="490" y="590"/>
                    </a:lnTo>
                    <a:lnTo>
                      <a:pt x="496" y="588"/>
                    </a:lnTo>
                    <a:lnTo>
                      <a:pt x="506" y="584"/>
                    </a:lnTo>
                    <a:lnTo>
                      <a:pt x="494" y="578"/>
                    </a:lnTo>
                    <a:lnTo>
                      <a:pt x="515" y="578"/>
                    </a:lnTo>
                    <a:lnTo>
                      <a:pt x="511" y="567"/>
                    </a:lnTo>
                    <a:lnTo>
                      <a:pt x="496" y="561"/>
                    </a:lnTo>
                    <a:lnTo>
                      <a:pt x="521" y="555"/>
                    </a:lnTo>
                    <a:lnTo>
                      <a:pt x="521" y="534"/>
                    </a:lnTo>
                    <a:lnTo>
                      <a:pt x="546" y="532"/>
                    </a:lnTo>
                    <a:lnTo>
                      <a:pt x="544" y="522"/>
                    </a:lnTo>
                    <a:lnTo>
                      <a:pt x="562" y="520"/>
                    </a:lnTo>
                    <a:lnTo>
                      <a:pt x="572" y="516"/>
                    </a:lnTo>
                    <a:lnTo>
                      <a:pt x="599" y="510"/>
                    </a:lnTo>
                    <a:lnTo>
                      <a:pt x="597" y="508"/>
                    </a:lnTo>
                    <a:lnTo>
                      <a:pt x="612" y="495"/>
                    </a:lnTo>
                    <a:lnTo>
                      <a:pt x="624" y="495"/>
                    </a:lnTo>
                    <a:lnTo>
                      <a:pt x="612" y="506"/>
                    </a:lnTo>
                    <a:lnTo>
                      <a:pt x="626" y="508"/>
                    </a:lnTo>
                    <a:lnTo>
                      <a:pt x="665" y="499"/>
                    </a:lnTo>
                    <a:lnTo>
                      <a:pt x="665" y="493"/>
                    </a:lnTo>
                    <a:lnTo>
                      <a:pt x="678" y="493"/>
                    </a:lnTo>
                    <a:lnTo>
                      <a:pt x="699" y="487"/>
                    </a:lnTo>
                    <a:lnTo>
                      <a:pt x="705" y="483"/>
                    </a:lnTo>
                    <a:lnTo>
                      <a:pt x="729" y="462"/>
                    </a:lnTo>
                    <a:lnTo>
                      <a:pt x="765" y="444"/>
                    </a:lnTo>
                    <a:lnTo>
                      <a:pt x="767" y="433"/>
                    </a:lnTo>
                    <a:lnTo>
                      <a:pt x="771" y="423"/>
                    </a:lnTo>
                    <a:lnTo>
                      <a:pt x="798" y="439"/>
                    </a:lnTo>
                    <a:lnTo>
                      <a:pt x="812" y="435"/>
                    </a:lnTo>
                    <a:lnTo>
                      <a:pt x="825" y="431"/>
                    </a:lnTo>
                    <a:lnTo>
                      <a:pt x="833" y="431"/>
                    </a:lnTo>
                    <a:lnTo>
                      <a:pt x="887" y="419"/>
                    </a:lnTo>
                    <a:lnTo>
                      <a:pt x="942" y="408"/>
                    </a:lnTo>
                    <a:lnTo>
                      <a:pt x="959" y="400"/>
                    </a:lnTo>
                    <a:lnTo>
                      <a:pt x="979" y="390"/>
                    </a:lnTo>
                    <a:lnTo>
                      <a:pt x="990" y="384"/>
                    </a:lnTo>
                    <a:lnTo>
                      <a:pt x="1006" y="377"/>
                    </a:lnTo>
                    <a:lnTo>
                      <a:pt x="1021" y="371"/>
                    </a:lnTo>
                    <a:lnTo>
                      <a:pt x="948" y="363"/>
                    </a:lnTo>
                    <a:lnTo>
                      <a:pt x="887" y="375"/>
                    </a:lnTo>
                    <a:lnTo>
                      <a:pt x="886" y="369"/>
                    </a:lnTo>
                    <a:lnTo>
                      <a:pt x="928" y="359"/>
                    </a:lnTo>
                    <a:lnTo>
                      <a:pt x="866" y="359"/>
                    </a:lnTo>
                    <a:lnTo>
                      <a:pt x="897" y="347"/>
                    </a:lnTo>
                    <a:lnTo>
                      <a:pt x="897" y="344"/>
                    </a:lnTo>
                    <a:lnTo>
                      <a:pt x="901" y="342"/>
                    </a:lnTo>
                    <a:lnTo>
                      <a:pt x="955" y="338"/>
                    </a:lnTo>
                    <a:lnTo>
                      <a:pt x="953" y="328"/>
                    </a:lnTo>
                    <a:lnTo>
                      <a:pt x="951" y="328"/>
                    </a:lnTo>
                    <a:lnTo>
                      <a:pt x="901" y="326"/>
                    </a:lnTo>
                    <a:lnTo>
                      <a:pt x="918" y="322"/>
                    </a:lnTo>
                    <a:lnTo>
                      <a:pt x="897" y="311"/>
                    </a:lnTo>
                    <a:lnTo>
                      <a:pt x="946" y="326"/>
                    </a:lnTo>
                    <a:lnTo>
                      <a:pt x="986" y="342"/>
                    </a:lnTo>
                    <a:lnTo>
                      <a:pt x="1004" y="361"/>
                    </a:lnTo>
                    <a:lnTo>
                      <a:pt x="1023" y="355"/>
                    </a:lnTo>
                    <a:lnTo>
                      <a:pt x="1027" y="349"/>
                    </a:lnTo>
                    <a:lnTo>
                      <a:pt x="1031" y="361"/>
                    </a:lnTo>
                    <a:lnTo>
                      <a:pt x="1043" y="355"/>
                    </a:lnTo>
                    <a:lnTo>
                      <a:pt x="1043" y="344"/>
                    </a:lnTo>
                    <a:lnTo>
                      <a:pt x="1044" y="328"/>
                    </a:lnTo>
                    <a:lnTo>
                      <a:pt x="1029" y="332"/>
                    </a:lnTo>
                    <a:lnTo>
                      <a:pt x="1037" y="322"/>
                    </a:lnTo>
                    <a:lnTo>
                      <a:pt x="1027" y="324"/>
                    </a:lnTo>
                    <a:lnTo>
                      <a:pt x="1021" y="320"/>
                    </a:lnTo>
                    <a:lnTo>
                      <a:pt x="1029" y="314"/>
                    </a:lnTo>
                    <a:lnTo>
                      <a:pt x="973" y="301"/>
                    </a:lnTo>
                    <a:lnTo>
                      <a:pt x="965" y="305"/>
                    </a:lnTo>
                    <a:lnTo>
                      <a:pt x="967" y="299"/>
                    </a:lnTo>
                    <a:lnTo>
                      <a:pt x="988" y="291"/>
                    </a:lnTo>
                    <a:lnTo>
                      <a:pt x="953" y="291"/>
                    </a:lnTo>
                    <a:lnTo>
                      <a:pt x="940" y="291"/>
                    </a:lnTo>
                    <a:lnTo>
                      <a:pt x="932" y="287"/>
                    </a:lnTo>
                    <a:lnTo>
                      <a:pt x="982" y="280"/>
                    </a:lnTo>
                    <a:lnTo>
                      <a:pt x="930" y="280"/>
                    </a:lnTo>
                    <a:lnTo>
                      <a:pt x="928" y="282"/>
                    </a:lnTo>
                    <a:lnTo>
                      <a:pt x="928" y="278"/>
                    </a:lnTo>
                    <a:lnTo>
                      <a:pt x="944" y="272"/>
                    </a:lnTo>
                    <a:lnTo>
                      <a:pt x="938" y="268"/>
                    </a:lnTo>
                    <a:lnTo>
                      <a:pt x="975" y="270"/>
                    </a:lnTo>
                    <a:lnTo>
                      <a:pt x="986" y="262"/>
                    </a:lnTo>
                    <a:lnTo>
                      <a:pt x="981" y="256"/>
                    </a:lnTo>
                    <a:lnTo>
                      <a:pt x="1000" y="262"/>
                    </a:lnTo>
                    <a:lnTo>
                      <a:pt x="1023" y="260"/>
                    </a:lnTo>
                    <a:lnTo>
                      <a:pt x="1041" y="264"/>
                    </a:lnTo>
                    <a:lnTo>
                      <a:pt x="1012" y="264"/>
                    </a:lnTo>
                    <a:lnTo>
                      <a:pt x="1056" y="272"/>
                    </a:lnTo>
                    <a:lnTo>
                      <a:pt x="1093" y="262"/>
                    </a:lnTo>
                    <a:lnTo>
                      <a:pt x="1095" y="254"/>
                    </a:lnTo>
                    <a:lnTo>
                      <a:pt x="1064" y="254"/>
                    </a:lnTo>
                    <a:lnTo>
                      <a:pt x="1062" y="258"/>
                    </a:lnTo>
                    <a:lnTo>
                      <a:pt x="1052" y="247"/>
                    </a:lnTo>
                    <a:lnTo>
                      <a:pt x="1064" y="235"/>
                    </a:lnTo>
                    <a:lnTo>
                      <a:pt x="1126" y="241"/>
                    </a:lnTo>
                    <a:lnTo>
                      <a:pt x="1122" y="229"/>
                    </a:lnTo>
                    <a:lnTo>
                      <a:pt x="1097" y="229"/>
                    </a:lnTo>
                    <a:lnTo>
                      <a:pt x="1091" y="218"/>
                    </a:lnTo>
                    <a:lnTo>
                      <a:pt x="1068" y="218"/>
                    </a:lnTo>
                    <a:lnTo>
                      <a:pt x="1095" y="214"/>
                    </a:lnTo>
                    <a:lnTo>
                      <a:pt x="1068" y="208"/>
                    </a:lnTo>
                    <a:lnTo>
                      <a:pt x="1070" y="202"/>
                    </a:lnTo>
                    <a:lnTo>
                      <a:pt x="1124" y="216"/>
                    </a:lnTo>
                    <a:lnTo>
                      <a:pt x="1122" y="194"/>
                    </a:lnTo>
                    <a:lnTo>
                      <a:pt x="1081" y="192"/>
                    </a:lnTo>
                    <a:lnTo>
                      <a:pt x="1126" y="188"/>
                    </a:lnTo>
                    <a:lnTo>
                      <a:pt x="1101" y="187"/>
                    </a:lnTo>
                    <a:lnTo>
                      <a:pt x="1087" y="181"/>
                    </a:lnTo>
                    <a:lnTo>
                      <a:pt x="1079" y="181"/>
                    </a:lnTo>
                    <a:lnTo>
                      <a:pt x="1066" y="171"/>
                    </a:lnTo>
                    <a:lnTo>
                      <a:pt x="1103" y="167"/>
                    </a:lnTo>
                    <a:lnTo>
                      <a:pt x="1165" y="167"/>
                    </a:lnTo>
                    <a:lnTo>
                      <a:pt x="1163" y="154"/>
                    </a:lnTo>
                    <a:lnTo>
                      <a:pt x="1128" y="152"/>
                    </a:lnTo>
                    <a:lnTo>
                      <a:pt x="1110" y="146"/>
                    </a:lnTo>
                    <a:lnTo>
                      <a:pt x="1153" y="146"/>
                    </a:lnTo>
                    <a:lnTo>
                      <a:pt x="1108" y="138"/>
                    </a:lnTo>
                    <a:lnTo>
                      <a:pt x="1099" y="146"/>
                    </a:lnTo>
                    <a:lnTo>
                      <a:pt x="1089" y="140"/>
                    </a:lnTo>
                    <a:lnTo>
                      <a:pt x="1108" y="119"/>
                    </a:lnTo>
                    <a:lnTo>
                      <a:pt x="1141" y="109"/>
                    </a:lnTo>
                    <a:lnTo>
                      <a:pt x="1155" y="101"/>
                    </a:lnTo>
                    <a:lnTo>
                      <a:pt x="1143" y="103"/>
                    </a:lnTo>
                    <a:lnTo>
                      <a:pt x="1161" y="86"/>
                    </a:lnTo>
                    <a:lnTo>
                      <a:pt x="1188" y="86"/>
                    </a:lnTo>
                    <a:lnTo>
                      <a:pt x="1190" y="76"/>
                    </a:lnTo>
                    <a:lnTo>
                      <a:pt x="1139" y="86"/>
                    </a:lnTo>
                    <a:lnTo>
                      <a:pt x="1134" y="80"/>
                    </a:lnTo>
                    <a:lnTo>
                      <a:pt x="1180" y="74"/>
                    </a:lnTo>
                    <a:lnTo>
                      <a:pt x="1229" y="68"/>
                    </a:lnTo>
                    <a:lnTo>
                      <a:pt x="1139" y="66"/>
                    </a:lnTo>
                    <a:lnTo>
                      <a:pt x="1264" y="59"/>
                    </a:lnTo>
                    <a:lnTo>
                      <a:pt x="1258" y="55"/>
                    </a:lnTo>
                    <a:lnTo>
                      <a:pt x="1316" y="43"/>
                    </a:lnTo>
                    <a:lnTo>
                      <a:pt x="1240" y="37"/>
                    </a:lnTo>
                    <a:lnTo>
                      <a:pt x="1200" y="43"/>
                    </a:lnTo>
                    <a:lnTo>
                      <a:pt x="1155" y="47"/>
                    </a:lnTo>
                    <a:lnTo>
                      <a:pt x="1151" y="43"/>
                    </a:lnTo>
                    <a:lnTo>
                      <a:pt x="1070" y="66"/>
                    </a:lnTo>
                    <a:lnTo>
                      <a:pt x="1099" y="51"/>
                    </a:lnTo>
                    <a:lnTo>
                      <a:pt x="1118" y="35"/>
                    </a:lnTo>
                    <a:lnTo>
                      <a:pt x="1087" y="33"/>
                    </a:lnTo>
                    <a:lnTo>
                      <a:pt x="1076" y="39"/>
                    </a:lnTo>
                    <a:lnTo>
                      <a:pt x="1015" y="47"/>
                    </a:lnTo>
                    <a:lnTo>
                      <a:pt x="1046" y="41"/>
                    </a:lnTo>
                    <a:lnTo>
                      <a:pt x="1054" y="35"/>
                    </a:lnTo>
                    <a:lnTo>
                      <a:pt x="907" y="41"/>
                    </a:lnTo>
                    <a:lnTo>
                      <a:pt x="950" y="31"/>
                    </a:lnTo>
                    <a:lnTo>
                      <a:pt x="1037" y="31"/>
                    </a:lnTo>
                    <a:lnTo>
                      <a:pt x="1134" y="22"/>
                    </a:lnTo>
                    <a:lnTo>
                      <a:pt x="1066" y="16"/>
                    </a:lnTo>
                    <a:lnTo>
                      <a:pt x="1068" y="10"/>
                    </a:lnTo>
                    <a:lnTo>
                      <a:pt x="868" y="14"/>
                    </a:lnTo>
                    <a:lnTo>
                      <a:pt x="895" y="12"/>
                    </a:lnTo>
                    <a:lnTo>
                      <a:pt x="1048" y="8"/>
                    </a:lnTo>
                    <a:lnTo>
                      <a:pt x="986" y="0"/>
                    </a:lnTo>
                    <a:lnTo>
                      <a:pt x="798" y="4"/>
                    </a:lnTo>
                    <a:lnTo>
                      <a:pt x="810" y="8"/>
                    </a:lnTo>
                    <a:lnTo>
                      <a:pt x="794" y="12"/>
                    </a:lnTo>
                    <a:lnTo>
                      <a:pt x="791" y="14"/>
                    </a:lnTo>
                    <a:lnTo>
                      <a:pt x="744" y="10"/>
                    </a:lnTo>
                    <a:lnTo>
                      <a:pt x="676" y="8"/>
                    </a:lnTo>
                    <a:lnTo>
                      <a:pt x="688" y="14"/>
                    </a:lnTo>
                    <a:lnTo>
                      <a:pt x="639" y="12"/>
                    </a:lnTo>
                    <a:lnTo>
                      <a:pt x="723" y="16"/>
                    </a:lnTo>
                    <a:lnTo>
                      <a:pt x="765" y="24"/>
                    </a:lnTo>
                    <a:lnTo>
                      <a:pt x="727" y="18"/>
                    </a:lnTo>
                    <a:lnTo>
                      <a:pt x="727" y="20"/>
                    </a:lnTo>
                    <a:lnTo>
                      <a:pt x="666" y="18"/>
                    </a:lnTo>
                    <a:lnTo>
                      <a:pt x="692" y="28"/>
                    </a:lnTo>
                    <a:lnTo>
                      <a:pt x="670" y="28"/>
                    </a:lnTo>
                    <a:lnTo>
                      <a:pt x="668" y="33"/>
                    </a:lnTo>
                    <a:lnTo>
                      <a:pt x="665" y="37"/>
                    </a:lnTo>
                    <a:lnTo>
                      <a:pt x="554" y="24"/>
                    </a:lnTo>
                    <a:lnTo>
                      <a:pt x="546" y="37"/>
                    </a:lnTo>
                    <a:lnTo>
                      <a:pt x="548" y="41"/>
                    </a:lnTo>
                    <a:lnTo>
                      <a:pt x="498" y="33"/>
                    </a:lnTo>
                    <a:lnTo>
                      <a:pt x="475" y="45"/>
                    </a:lnTo>
                    <a:lnTo>
                      <a:pt x="469" y="45"/>
                    </a:lnTo>
                    <a:lnTo>
                      <a:pt x="477" y="28"/>
                    </a:lnTo>
                    <a:lnTo>
                      <a:pt x="366" y="33"/>
                    </a:lnTo>
                    <a:lnTo>
                      <a:pt x="399" y="47"/>
                    </a:lnTo>
                    <a:lnTo>
                      <a:pt x="370" y="41"/>
                    </a:lnTo>
                    <a:lnTo>
                      <a:pt x="321" y="39"/>
                    </a:lnTo>
                    <a:lnTo>
                      <a:pt x="321" y="45"/>
                    </a:lnTo>
                    <a:lnTo>
                      <a:pt x="314" y="53"/>
                    </a:lnTo>
                    <a:lnTo>
                      <a:pt x="273" y="53"/>
                    </a:lnTo>
                    <a:lnTo>
                      <a:pt x="267" y="60"/>
                    </a:lnTo>
                    <a:lnTo>
                      <a:pt x="261" y="55"/>
                    </a:lnTo>
                    <a:lnTo>
                      <a:pt x="159" y="76"/>
                    </a:lnTo>
                    <a:lnTo>
                      <a:pt x="223" y="76"/>
                    </a:lnTo>
                    <a:lnTo>
                      <a:pt x="205" y="80"/>
                    </a:lnTo>
                    <a:lnTo>
                      <a:pt x="201" y="88"/>
                    </a:lnTo>
                    <a:lnTo>
                      <a:pt x="178" y="99"/>
                    </a:lnTo>
                    <a:lnTo>
                      <a:pt x="97" y="109"/>
                    </a:lnTo>
                    <a:lnTo>
                      <a:pt x="9" y="123"/>
                    </a:lnTo>
                    <a:lnTo>
                      <a:pt x="4" y="128"/>
                    </a:lnTo>
                    <a:lnTo>
                      <a:pt x="4" y="136"/>
                    </a:lnTo>
                    <a:lnTo>
                      <a:pt x="50" y="140"/>
                    </a:lnTo>
                    <a:lnTo>
                      <a:pt x="42" y="146"/>
                    </a:lnTo>
                    <a:lnTo>
                      <a:pt x="38" y="148"/>
                    </a:lnTo>
                    <a:lnTo>
                      <a:pt x="71" y="150"/>
                    </a:lnTo>
                    <a:lnTo>
                      <a:pt x="118" y="146"/>
                    </a:lnTo>
                    <a:lnTo>
                      <a:pt x="112" y="155"/>
                    </a:lnTo>
                    <a:lnTo>
                      <a:pt x="54" y="157"/>
                    </a:lnTo>
                    <a:lnTo>
                      <a:pt x="100" y="159"/>
                    </a:lnTo>
                    <a:lnTo>
                      <a:pt x="81" y="159"/>
                    </a:lnTo>
                    <a:lnTo>
                      <a:pt x="0" y="163"/>
                    </a:lnTo>
                    <a:lnTo>
                      <a:pt x="29" y="167"/>
                    </a:lnTo>
                    <a:lnTo>
                      <a:pt x="52" y="175"/>
                    </a:lnTo>
                    <a:lnTo>
                      <a:pt x="25" y="181"/>
                    </a:lnTo>
                    <a:lnTo>
                      <a:pt x="81" y="194"/>
                    </a:lnTo>
                    <a:lnTo>
                      <a:pt x="73" y="188"/>
                    </a:lnTo>
                    <a:lnTo>
                      <a:pt x="89" y="188"/>
                    </a:lnTo>
                    <a:lnTo>
                      <a:pt x="102" y="188"/>
                    </a:lnTo>
                    <a:lnTo>
                      <a:pt x="139" y="185"/>
                    </a:lnTo>
                    <a:lnTo>
                      <a:pt x="157" y="183"/>
                    </a:lnTo>
                    <a:lnTo>
                      <a:pt x="257" y="200"/>
                    </a:lnTo>
                    <a:lnTo>
                      <a:pt x="250" y="212"/>
                    </a:lnTo>
                    <a:lnTo>
                      <a:pt x="271" y="225"/>
                    </a:lnTo>
                    <a:lnTo>
                      <a:pt x="279" y="233"/>
                    </a:lnTo>
                    <a:lnTo>
                      <a:pt x="273" y="239"/>
                    </a:lnTo>
                    <a:lnTo>
                      <a:pt x="263" y="245"/>
                    </a:lnTo>
                    <a:lnTo>
                      <a:pt x="279" y="245"/>
                    </a:lnTo>
                    <a:lnTo>
                      <a:pt x="281" y="258"/>
                    </a:lnTo>
                    <a:lnTo>
                      <a:pt x="283" y="266"/>
                    </a:lnTo>
                    <a:lnTo>
                      <a:pt x="279" y="276"/>
                    </a:lnTo>
                    <a:lnTo>
                      <a:pt x="287" y="280"/>
                    </a:lnTo>
                    <a:lnTo>
                      <a:pt x="283" y="295"/>
                    </a:lnTo>
                    <a:lnTo>
                      <a:pt x="269" y="301"/>
                    </a:lnTo>
                    <a:lnTo>
                      <a:pt x="261" y="311"/>
                    </a:lnTo>
                    <a:lnTo>
                      <a:pt x="279" y="311"/>
                    </a:lnTo>
                    <a:lnTo>
                      <a:pt x="246" y="320"/>
                    </a:lnTo>
                    <a:lnTo>
                      <a:pt x="259" y="332"/>
                    </a:lnTo>
                    <a:lnTo>
                      <a:pt x="288" y="324"/>
                    </a:lnTo>
                    <a:lnTo>
                      <a:pt x="302" y="301"/>
                    </a:lnTo>
                    <a:lnTo>
                      <a:pt x="306" y="318"/>
                    </a:lnTo>
                    <a:lnTo>
                      <a:pt x="321" y="313"/>
                    </a:lnTo>
                    <a:lnTo>
                      <a:pt x="316" y="318"/>
                    </a:lnTo>
                    <a:lnTo>
                      <a:pt x="337" y="324"/>
                    </a:lnTo>
                    <a:lnTo>
                      <a:pt x="316" y="328"/>
                    </a:lnTo>
                    <a:lnTo>
                      <a:pt x="339" y="328"/>
                    </a:lnTo>
                    <a:lnTo>
                      <a:pt x="321" y="336"/>
                    </a:lnTo>
                    <a:lnTo>
                      <a:pt x="333" y="334"/>
                    </a:lnTo>
                    <a:lnTo>
                      <a:pt x="327" y="336"/>
                    </a:lnTo>
                    <a:lnTo>
                      <a:pt x="343" y="344"/>
                    </a:lnTo>
                    <a:lnTo>
                      <a:pt x="329" y="342"/>
                    </a:lnTo>
                    <a:lnTo>
                      <a:pt x="347" y="349"/>
                    </a:lnTo>
                    <a:lnTo>
                      <a:pt x="345" y="349"/>
                    </a:lnTo>
                    <a:lnTo>
                      <a:pt x="343" y="357"/>
                    </a:lnTo>
                    <a:lnTo>
                      <a:pt x="347" y="361"/>
                    </a:lnTo>
                    <a:lnTo>
                      <a:pt x="269" y="349"/>
                    </a:lnTo>
                    <a:lnTo>
                      <a:pt x="263" y="359"/>
                    </a:lnTo>
                    <a:lnTo>
                      <a:pt x="345" y="377"/>
                    </a:lnTo>
                    <a:lnTo>
                      <a:pt x="331" y="384"/>
                    </a:lnTo>
                    <a:lnTo>
                      <a:pt x="335" y="390"/>
                    </a:lnTo>
                    <a:lnTo>
                      <a:pt x="327" y="396"/>
                    </a:lnTo>
                    <a:lnTo>
                      <a:pt x="329" y="400"/>
                    </a:lnTo>
                    <a:lnTo>
                      <a:pt x="337" y="402"/>
                    </a:lnTo>
                    <a:lnTo>
                      <a:pt x="339" y="406"/>
                    </a:lnTo>
                    <a:lnTo>
                      <a:pt x="325" y="404"/>
                    </a:lnTo>
                    <a:lnTo>
                      <a:pt x="314" y="411"/>
                    </a:lnTo>
                    <a:lnTo>
                      <a:pt x="323" y="411"/>
                    </a:lnTo>
                    <a:lnTo>
                      <a:pt x="259" y="429"/>
                    </a:lnTo>
                    <a:lnTo>
                      <a:pt x="265" y="433"/>
                    </a:lnTo>
                    <a:lnTo>
                      <a:pt x="302" y="429"/>
                    </a:lnTo>
                    <a:lnTo>
                      <a:pt x="316" y="423"/>
                    </a:lnTo>
                    <a:lnTo>
                      <a:pt x="304" y="433"/>
                    </a:lnTo>
                    <a:lnTo>
                      <a:pt x="314" y="439"/>
                    </a:lnTo>
                    <a:lnTo>
                      <a:pt x="265" y="435"/>
                    </a:lnTo>
                    <a:lnTo>
                      <a:pt x="254" y="433"/>
                    </a:lnTo>
                    <a:lnTo>
                      <a:pt x="273" y="441"/>
                    </a:lnTo>
                    <a:lnTo>
                      <a:pt x="248" y="439"/>
                    </a:lnTo>
                    <a:lnTo>
                      <a:pt x="232" y="450"/>
                    </a:lnTo>
                    <a:lnTo>
                      <a:pt x="279" y="442"/>
                    </a:lnTo>
                    <a:lnTo>
                      <a:pt x="273" y="444"/>
                    </a:lnTo>
                    <a:lnTo>
                      <a:pt x="290" y="446"/>
                    </a:lnTo>
                    <a:lnTo>
                      <a:pt x="304" y="442"/>
                    </a:lnTo>
                    <a:lnTo>
                      <a:pt x="314" y="444"/>
                    </a:lnTo>
                    <a:lnTo>
                      <a:pt x="300" y="448"/>
                    </a:lnTo>
                    <a:lnTo>
                      <a:pt x="318" y="448"/>
                    </a:lnTo>
                    <a:lnTo>
                      <a:pt x="308" y="450"/>
                    </a:lnTo>
                    <a:lnTo>
                      <a:pt x="312" y="456"/>
                    </a:lnTo>
                    <a:lnTo>
                      <a:pt x="267" y="448"/>
                    </a:lnTo>
                    <a:lnTo>
                      <a:pt x="223" y="460"/>
                    </a:lnTo>
                    <a:lnTo>
                      <a:pt x="283" y="460"/>
                    </a:lnTo>
                    <a:lnTo>
                      <a:pt x="298" y="466"/>
                    </a:lnTo>
                    <a:lnTo>
                      <a:pt x="283" y="462"/>
                    </a:lnTo>
                    <a:lnTo>
                      <a:pt x="223" y="466"/>
                    </a:lnTo>
                    <a:lnTo>
                      <a:pt x="228" y="472"/>
                    </a:lnTo>
                    <a:lnTo>
                      <a:pt x="254" y="473"/>
                    </a:lnTo>
                    <a:lnTo>
                      <a:pt x="240" y="477"/>
                    </a:lnTo>
                    <a:lnTo>
                      <a:pt x="236" y="481"/>
                    </a:lnTo>
                    <a:lnTo>
                      <a:pt x="228" y="481"/>
                    </a:lnTo>
                    <a:lnTo>
                      <a:pt x="244" y="487"/>
                    </a:lnTo>
                    <a:lnTo>
                      <a:pt x="221" y="487"/>
                    </a:lnTo>
                    <a:lnTo>
                      <a:pt x="217" y="497"/>
                    </a:lnTo>
                    <a:lnTo>
                      <a:pt x="261" y="485"/>
                    </a:lnTo>
                    <a:lnTo>
                      <a:pt x="308" y="472"/>
                    </a:lnTo>
                    <a:lnTo>
                      <a:pt x="296" y="477"/>
                    </a:lnTo>
                    <a:lnTo>
                      <a:pt x="215" y="503"/>
                    </a:lnTo>
                    <a:lnTo>
                      <a:pt x="226" y="504"/>
                    </a:lnTo>
                    <a:lnTo>
                      <a:pt x="217" y="508"/>
                    </a:lnTo>
                    <a:lnTo>
                      <a:pt x="257" y="503"/>
                    </a:lnTo>
                    <a:lnTo>
                      <a:pt x="221" y="512"/>
                    </a:lnTo>
                    <a:lnTo>
                      <a:pt x="225" y="516"/>
                    </a:lnTo>
                    <a:lnTo>
                      <a:pt x="228" y="520"/>
                    </a:lnTo>
                    <a:lnTo>
                      <a:pt x="246" y="520"/>
                    </a:lnTo>
                    <a:lnTo>
                      <a:pt x="279" y="51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16" name="Freeform 634"/>
              <p:cNvSpPr>
                <a:spLocks/>
              </p:cNvSpPr>
              <p:nvPr/>
            </p:nvSpPr>
            <p:spPr bwMode="auto">
              <a:xfrm>
                <a:off x="2043" y="1121"/>
                <a:ext cx="31" cy="16"/>
              </a:xfrm>
              <a:custGeom>
                <a:avLst/>
                <a:gdLst>
                  <a:gd name="T0" fmla="*/ 0 w 66"/>
                  <a:gd name="T1" fmla="*/ 1 h 31"/>
                  <a:gd name="T2" fmla="*/ 0 w 66"/>
                  <a:gd name="T3" fmla="*/ 0 h 31"/>
                  <a:gd name="T4" fmla="*/ 0 w 66"/>
                  <a:gd name="T5" fmla="*/ 1 h 31"/>
                  <a:gd name="T6" fmla="*/ 0 w 66"/>
                  <a:gd name="T7" fmla="*/ 1 h 31"/>
                  <a:gd name="T8" fmla="*/ 0 w 66"/>
                  <a:gd name="T9" fmla="*/ 1 h 31"/>
                  <a:gd name="T10" fmla="*/ 0 w 66"/>
                  <a:gd name="T11" fmla="*/ 1 h 31"/>
                  <a:gd name="T12" fmla="*/ 0 w 66"/>
                  <a:gd name="T13" fmla="*/ 1 h 31"/>
                  <a:gd name="T14" fmla="*/ 0 w 66"/>
                  <a:gd name="T15" fmla="*/ 1 h 31"/>
                  <a:gd name="T16" fmla="*/ 0 w 66"/>
                  <a:gd name="T17" fmla="*/ 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1">
                    <a:moveTo>
                      <a:pt x="66" y="21"/>
                    </a:moveTo>
                    <a:lnTo>
                      <a:pt x="17" y="0"/>
                    </a:lnTo>
                    <a:lnTo>
                      <a:pt x="2" y="8"/>
                    </a:lnTo>
                    <a:lnTo>
                      <a:pt x="4" y="10"/>
                    </a:lnTo>
                    <a:lnTo>
                      <a:pt x="0" y="17"/>
                    </a:lnTo>
                    <a:lnTo>
                      <a:pt x="6" y="23"/>
                    </a:lnTo>
                    <a:lnTo>
                      <a:pt x="19" y="27"/>
                    </a:lnTo>
                    <a:lnTo>
                      <a:pt x="12" y="31"/>
                    </a:lnTo>
                    <a:lnTo>
                      <a:pt x="66" y="2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17" name="Freeform 635"/>
              <p:cNvSpPr>
                <a:spLocks/>
              </p:cNvSpPr>
              <p:nvPr/>
            </p:nvSpPr>
            <p:spPr bwMode="auto">
              <a:xfrm>
                <a:off x="2376" y="1185"/>
                <a:ext cx="128" cy="51"/>
              </a:xfrm>
              <a:custGeom>
                <a:avLst/>
                <a:gdLst>
                  <a:gd name="T0" fmla="*/ 0 w 271"/>
                  <a:gd name="T1" fmla="*/ 0 h 101"/>
                  <a:gd name="T2" fmla="*/ 0 w 271"/>
                  <a:gd name="T3" fmla="*/ 1 h 101"/>
                  <a:gd name="T4" fmla="*/ 0 w 271"/>
                  <a:gd name="T5" fmla="*/ 1 h 101"/>
                  <a:gd name="T6" fmla="*/ 0 w 271"/>
                  <a:gd name="T7" fmla="*/ 1 h 101"/>
                  <a:gd name="T8" fmla="*/ 0 w 271"/>
                  <a:gd name="T9" fmla="*/ 1 h 101"/>
                  <a:gd name="T10" fmla="*/ 0 w 271"/>
                  <a:gd name="T11" fmla="*/ 1 h 101"/>
                  <a:gd name="T12" fmla="*/ 0 w 271"/>
                  <a:gd name="T13" fmla="*/ 1 h 101"/>
                  <a:gd name="T14" fmla="*/ 0 w 271"/>
                  <a:gd name="T15" fmla="*/ 1 h 101"/>
                  <a:gd name="T16" fmla="*/ 0 w 271"/>
                  <a:gd name="T17" fmla="*/ 1 h 101"/>
                  <a:gd name="T18" fmla="*/ 0 w 271"/>
                  <a:gd name="T19" fmla="*/ 1 h 101"/>
                  <a:gd name="T20" fmla="*/ 0 w 271"/>
                  <a:gd name="T21" fmla="*/ 1 h 101"/>
                  <a:gd name="T22" fmla="*/ 0 w 271"/>
                  <a:gd name="T23" fmla="*/ 1 h 101"/>
                  <a:gd name="T24" fmla="*/ 0 w 271"/>
                  <a:gd name="T25" fmla="*/ 1 h 101"/>
                  <a:gd name="T26" fmla="*/ 0 w 271"/>
                  <a:gd name="T27" fmla="*/ 0 h 101"/>
                  <a:gd name="T28" fmla="*/ 0 w 271"/>
                  <a:gd name="T29" fmla="*/ 1 h 101"/>
                  <a:gd name="T30" fmla="*/ 0 w 271"/>
                  <a:gd name="T31" fmla="*/ 1 h 101"/>
                  <a:gd name="T32" fmla="*/ 0 w 271"/>
                  <a:gd name="T33" fmla="*/ 1 h 101"/>
                  <a:gd name="T34" fmla="*/ 0 w 271"/>
                  <a:gd name="T35" fmla="*/ 1 h 101"/>
                  <a:gd name="T36" fmla="*/ 0 w 271"/>
                  <a:gd name="T37" fmla="*/ 1 h 101"/>
                  <a:gd name="T38" fmla="*/ 0 w 271"/>
                  <a:gd name="T39" fmla="*/ 1 h 101"/>
                  <a:gd name="T40" fmla="*/ 0 w 271"/>
                  <a:gd name="T41" fmla="*/ 1 h 101"/>
                  <a:gd name="T42" fmla="*/ 0 w 271"/>
                  <a:gd name="T43" fmla="*/ 1 h 101"/>
                  <a:gd name="T44" fmla="*/ 0 w 271"/>
                  <a:gd name="T45" fmla="*/ 1 h 101"/>
                  <a:gd name="T46" fmla="*/ 0 w 271"/>
                  <a:gd name="T47" fmla="*/ 1 h 101"/>
                  <a:gd name="T48" fmla="*/ 0 w 271"/>
                  <a:gd name="T49" fmla="*/ 1 h 101"/>
                  <a:gd name="T50" fmla="*/ 0 w 271"/>
                  <a:gd name="T51" fmla="*/ 1 h 101"/>
                  <a:gd name="T52" fmla="*/ 0 w 271"/>
                  <a:gd name="T53" fmla="*/ 1 h 101"/>
                  <a:gd name="T54" fmla="*/ 0 w 271"/>
                  <a:gd name="T55" fmla="*/ 1 h 101"/>
                  <a:gd name="T56" fmla="*/ 0 w 271"/>
                  <a:gd name="T57" fmla="*/ 1 h 101"/>
                  <a:gd name="T58" fmla="*/ 0 w 271"/>
                  <a:gd name="T59" fmla="*/ 1 h 101"/>
                  <a:gd name="T60" fmla="*/ 0 w 271"/>
                  <a:gd name="T61" fmla="*/ 1 h 101"/>
                  <a:gd name="T62" fmla="*/ 0 w 271"/>
                  <a:gd name="T63" fmla="*/ 1 h 101"/>
                  <a:gd name="T64" fmla="*/ 0 w 271"/>
                  <a:gd name="T65" fmla="*/ 1 h 101"/>
                  <a:gd name="T66" fmla="*/ 0 w 271"/>
                  <a:gd name="T67" fmla="*/ 1 h 101"/>
                  <a:gd name="T68" fmla="*/ 0 w 271"/>
                  <a:gd name="T69" fmla="*/ 1 h 101"/>
                  <a:gd name="T70" fmla="*/ 0 w 271"/>
                  <a:gd name="T71" fmla="*/ 1 h 101"/>
                  <a:gd name="T72" fmla="*/ 0 w 271"/>
                  <a:gd name="T73" fmla="*/ 1 h 101"/>
                  <a:gd name="T74" fmla="*/ 0 w 271"/>
                  <a:gd name="T75" fmla="*/ 1 h 101"/>
                  <a:gd name="T76" fmla="*/ 0 w 271"/>
                  <a:gd name="T77" fmla="*/ 1 h 101"/>
                  <a:gd name="T78" fmla="*/ 0 w 271"/>
                  <a:gd name="T79" fmla="*/ 1 h 101"/>
                  <a:gd name="T80" fmla="*/ 0 w 271"/>
                  <a:gd name="T81" fmla="*/ 1 h 101"/>
                  <a:gd name="T82" fmla="*/ 0 w 271"/>
                  <a:gd name="T83" fmla="*/ 1 h 101"/>
                  <a:gd name="T84" fmla="*/ 0 w 271"/>
                  <a:gd name="T85" fmla="*/ 1 h 101"/>
                  <a:gd name="T86" fmla="*/ 0 w 271"/>
                  <a:gd name="T87" fmla="*/ 1 h 101"/>
                  <a:gd name="T88" fmla="*/ 0 w 271"/>
                  <a:gd name="T89" fmla="*/ 1 h 101"/>
                  <a:gd name="T90" fmla="*/ 0 w 271"/>
                  <a:gd name="T91" fmla="*/ 1 h 101"/>
                  <a:gd name="T92" fmla="*/ 0 w 271"/>
                  <a:gd name="T93" fmla="*/ 1 h 101"/>
                  <a:gd name="T94" fmla="*/ 0 w 271"/>
                  <a:gd name="T95" fmla="*/ 1 h 101"/>
                  <a:gd name="T96" fmla="*/ 0 w 271"/>
                  <a:gd name="T97" fmla="*/ 1 h 101"/>
                  <a:gd name="T98" fmla="*/ 0 w 271"/>
                  <a:gd name="T99" fmla="*/ 1 h 101"/>
                  <a:gd name="T100" fmla="*/ 0 w 271"/>
                  <a:gd name="T101" fmla="*/ 1 h 101"/>
                  <a:gd name="T102" fmla="*/ 0 w 271"/>
                  <a:gd name="T103" fmla="*/ 0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71" h="101">
                    <a:moveTo>
                      <a:pt x="207" y="0"/>
                    </a:moveTo>
                    <a:lnTo>
                      <a:pt x="205" y="8"/>
                    </a:lnTo>
                    <a:lnTo>
                      <a:pt x="180" y="14"/>
                    </a:lnTo>
                    <a:lnTo>
                      <a:pt x="162" y="12"/>
                    </a:lnTo>
                    <a:lnTo>
                      <a:pt x="159" y="25"/>
                    </a:lnTo>
                    <a:lnTo>
                      <a:pt x="157" y="19"/>
                    </a:lnTo>
                    <a:lnTo>
                      <a:pt x="135" y="12"/>
                    </a:lnTo>
                    <a:lnTo>
                      <a:pt x="128" y="21"/>
                    </a:lnTo>
                    <a:lnTo>
                      <a:pt x="110" y="12"/>
                    </a:lnTo>
                    <a:lnTo>
                      <a:pt x="95" y="31"/>
                    </a:lnTo>
                    <a:lnTo>
                      <a:pt x="81" y="37"/>
                    </a:lnTo>
                    <a:lnTo>
                      <a:pt x="71" y="27"/>
                    </a:lnTo>
                    <a:lnTo>
                      <a:pt x="79" y="21"/>
                    </a:lnTo>
                    <a:lnTo>
                      <a:pt x="42" y="0"/>
                    </a:lnTo>
                    <a:lnTo>
                      <a:pt x="48" y="8"/>
                    </a:lnTo>
                    <a:lnTo>
                      <a:pt x="52" y="19"/>
                    </a:lnTo>
                    <a:lnTo>
                      <a:pt x="35" y="12"/>
                    </a:lnTo>
                    <a:lnTo>
                      <a:pt x="27" y="15"/>
                    </a:lnTo>
                    <a:lnTo>
                      <a:pt x="25" y="19"/>
                    </a:lnTo>
                    <a:lnTo>
                      <a:pt x="31" y="23"/>
                    </a:lnTo>
                    <a:lnTo>
                      <a:pt x="29" y="23"/>
                    </a:lnTo>
                    <a:lnTo>
                      <a:pt x="7" y="21"/>
                    </a:lnTo>
                    <a:lnTo>
                      <a:pt x="13" y="29"/>
                    </a:lnTo>
                    <a:lnTo>
                      <a:pt x="0" y="29"/>
                    </a:lnTo>
                    <a:lnTo>
                      <a:pt x="58" y="33"/>
                    </a:lnTo>
                    <a:lnTo>
                      <a:pt x="48" y="39"/>
                    </a:lnTo>
                    <a:lnTo>
                      <a:pt x="56" y="45"/>
                    </a:lnTo>
                    <a:lnTo>
                      <a:pt x="5" y="50"/>
                    </a:lnTo>
                    <a:lnTo>
                      <a:pt x="46" y="60"/>
                    </a:lnTo>
                    <a:lnTo>
                      <a:pt x="58" y="64"/>
                    </a:lnTo>
                    <a:lnTo>
                      <a:pt x="52" y="70"/>
                    </a:lnTo>
                    <a:lnTo>
                      <a:pt x="60" y="70"/>
                    </a:lnTo>
                    <a:lnTo>
                      <a:pt x="54" y="74"/>
                    </a:lnTo>
                    <a:lnTo>
                      <a:pt x="31" y="83"/>
                    </a:lnTo>
                    <a:lnTo>
                      <a:pt x="50" y="89"/>
                    </a:lnTo>
                    <a:lnTo>
                      <a:pt x="87" y="91"/>
                    </a:lnTo>
                    <a:lnTo>
                      <a:pt x="145" y="101"/>
                    </a:lnTo>
                    <a:lnTo>
                      <a:pt x="186" y="87"/>
                    </a:lnTo>
                    <a:lnTo>
                      <a:pt x="226" y="74"/>
                    </a:lnTo>
                    <a:lnTo>
                      <a:pt x="252" y="58"/>
                    </a:lnTo>
                    <a:lnTo>
                      <a:pt x="263" y="50"/>
                    </a:lnTo>
                    <a:lnTo>
                      <a:pt x="271" y="48"/>
                    </a:lnTo>
                    <a:lnTo>
                      <a:pt x="261" y="43"/>
                    </a:lnTo>
                    <a:lnTo>
                      <a:pt x="271" y="39"/>
                    </a:lnTo>
                    <a:lnTo>
                      <a:pt x="271" y="33"/>
                    </a:lnTo>
                    <a:lnTo>
                      <a:pt x="248" y="33"/>
                    </a:lnTo>
                    <a:lnTo>
                      <a:pt x="254" y="27"/>
                    </a:lnTo>
                    <a:lnTo>
                      <a:pt x="242" y="25"/>
                    </a:lnTo>
                    <a:lnTo>
                      <a:pt x="240" y="14"/>
                    </a:lnTo>
                    <a:lnTo>
                      <a:pt x="252" y="4"/>
                    </a:lnTo>
                    <a:lnTo>
                      <a:pt x="232" y="8"/>
                    </a:lnTo>
                    <a:lnTo>
                      <a:pt x="207"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18" name="Freeform 636"/>
              <p:cNvSpPr>
                <a:spLocks/>
              </p:cNvSpPr>
              <p:nvPr/>
            </p:nvSpPr>
            <p:spPr bwMode="auto">
              <a:xfrm>
                <a:off x="2528" y="1382"/>
                <a:ext cx="58" cy="69"/>
              </a:xfrm>
              <a:custGeom>
                <a:avLst/>
                <a:gdLst>
                  <a:gd name="T0" fmla="*/ 0 w 121"/>
                  <a:gd name="T1" fmla="*/ 1 h 136"/>
                  <a:gd name="T2" fmla="*/ 0 w 121"/>
                  <a:gd name="T3" fmla="*/ 1 h 136"/>
                  <a:gd name="T4" fmla="*/ 0 w 121"/>
                  <a:gd name="T5" fmla="*/ 1 h 136"/>
                  <a:gd name="T6" fmla="*/ 0 w 121"/>
                  <a:gd name="T7" fmla="*/ 1 h 136"/>
                  <a:gd name="T8" fmla="*/ 0 w 121"/>
                  <a:gd name="T9" fmla="*/ 1 h 136"/>
                  <a:gd name="T10" fmla="*/ 0 w 121"/>
                  <a:gd name="T11" fmla="*/ 1 h 136"/>
                  <a:gd name="T12" fmla="*/ 0 w 121"/>
                  <a:gd name="T13" fmla="*/ 1 h 136"/>
                  <a:gd name="T14" fmla="*/ 0 w 121"/>
                  <a:gd name="T15" fmla="*/ 0 h 136"/>
                  <a:gd name="T16" fmla="*/ 0 w 121"/>
                  <a:gd name="T17" fmla="*/ 1 h 136"/>
                  <a:gd name="T18" fmla="*/ 0 w 121"/>
                  <a:gd name="T19" fmla="*/ 1 h 136"/>
                  <a:gd name="T20" fmla="*/ 0 w 121"/>
                  <a:gd name="T21" fmla="*/ 1 h 136"/>
                  <a:gd name="T22" fmla="*/ 0 w 121"/>
                  <a:gd name="T23" fmla="*/ 1 h 136"/>
                  <a:gd name="T24" fmla="*/ 0 w 121"/>
                  <a:gd name="T25" fmla="*/ 1 h 136"/>
                  <a:gd name="T26" fmla="*/ 0 w 121"/>
                  <a:gd name="T27" fmla="*/ 1 h 136"/>
                  <a:gd name="T28" fmla="*/ 0 w 121"/>
                  <a:gd name="T29" fmla="*/ 1 h 136"/>
                  <a:gd name="T30" fmla="*/ 0 w 121"/>
                  <a:gd name="T31" fmla="*/ 1 h 136"/>
                  <a:gd name="T32" fmla="*/ 0 w 121"/>
                  <a:gd name="T33" fmla="*/ 1 h 136"/>
                  <a:gd name="T34" fmla="*/ 0 w 121"/>
                  <a:gd name="T35" fmla="*/ 1 h 136"/>
                  <a:gd name="T36" fmla="*/ 0 w 121"/>
                  <a:gd name="T37" fmla="*/ 1 h 136"/>
                  <a:gd name="T38" fmla="*/ 0 w 121"/>
                  <a:gd name="T39" fmla="*/ 1 h 136"/>
                  <a:gd name="T40" fmla="*/ 0 w 121"/>
                  <a:gd name="T41" fmla="*/ 1 h 136"/>
                  <a:gd name="T42" fmla="*/ 0 w 121"/>
                  <a:gd name="T43" fmla="*/ 1 h 136"/>
                  <a:gd name="T44" fmla="*/ 0 w 121"/>
                  <a:gd name="T45" fmla="*/ 1 h 136"/>
                  <a:gd name="T46" fmla="*/ 0 w 121"/>
                  <a:gd name="T47" fmla="*/ 1 h 136"/>
                  <a:gd name="T48" fmla="*/ 0 w 121"/>
                  <a:gd name="T49" fmla="*/ 1 h 136"/>
                  <a:gd name="T50" fmla="*/ 0 w 121"/>
                  <a:gd name="T51" fmla="*/ 1 h 136"/>
                  <a:gd name="T52" fmla="*/ 0 w 121"/>
                  <a:gd name="T53" fmla="*/ 1 h 136"/>
                  <a:gd name="T54" fmla="*/ 0 w 121"/>
                  <a:gd name="T55" fmla="*/ 1 h 136"/>
                  <a:gd name="T56" fmla="*/ 0 w 121"/>
                  <a:gd name="T57" fmla="*/ 1 h 136"/>
                  <a:gd name="T58" fmla="*/ 0 w 121"/>
                  <a:gd name="T59" fmla="*/ 1 h 136"/>
                  <a:gd name="T60" fmla="*/ 0 w 121"/>
                  <a:gd name="T61" fmla="*/ 1 h 1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1" h="136">
                    <a:moveTo>
                      <a:pt x="119" y="99"/>
                    </a:moveTo>
                    <a:lnTo>
                      <a:pt x="121" y="72"/>
                    </a:lnTo>
                    <a:lnTo>
                      <a:pt x="121" y="44"/>
                    </a:lnTo>
                    <a:lnTo>
                      <a:pt x="103" y="35"/>
                    </a:lnTo>
                    <a:lnTo>
                      <a:pt x="95" y="39"/>
                    </a:lnTo>
                    <a:lnTo>
                      <a:pt x="72" y="35"/>
                    </a:lnTo>
                    <a:lnTo>
                      <a:pt x="93" y="10"/>
                    </a:lnTo>
                    <a:lnTo>
                      <a:pt x="97" y="0"/>
                    </a:lnTo>
                    <a:lnTo>
                      <a:pt x="86" y="6"/>
                    </a:lnTo>
                    <a:lnTo>
                      <a:pt x="76" y="6"/>
                    </a:lnTo>
                    <a:lnTo>
                      <a:pt x="53" y="19"/>
                    </a:lnTo>
                    <a:lnTo>
                      <a:pt x="62" y="25"/>
                    </a:lnTo>
                    <a:lnTo>
                      <a:pt x="53" y="35"/>
                    </a:lnTo>
                    <a:lnTo>
                      <a:pt x="18" y="39"/>
                    </a:lnTo>
                    <a:lnTo>
                      <a:pt x="20" y="50"/>
                    </a:lnTo>
                    <a:lnTo>
                      <a:pt x="8" y="64"/>
                    </a:lnTo>
                    <a:lnTo>
                      <a:pt x="39" y="73"/>
                    </a:lnTo>
                    <a:lnTo>
                      <a:pt x="16" y="99"/>
                    </a:lnTo>
                    <a:lnTo>
                      <a:pt x="41" y="91"/>
                    </a:lnTo>
                    <a:lnTo>
                      <a:pt x="16" y="106"/>
                    </a:lnTo>
                    <a:lnTo>
                      <a:pt x="0" y="110"/>
                    </a:lnTo>
                    <a:lnTo>
                      <a:pt x="10" y="114"/>
                    </a:lnTo>
                    <a:lnTo>
                      <a:pt x="0" y="122"/>
                    </a:lnTo>
                    <a:lnTo>
                      <a:pt x="14" y="126"/>
                    </a:lnTo>
                    <a:lnTo>
                      <a:pt x="10" y="132"/>
                    </a:lnTo>
                    <a:lnTo>
                      <a:pt x="20" y="132"/>
                    </a:lnTo>
                    <a:lnTo>
                      <a:pt x="18" y="136"/>
                    </a:lnTo>
                    <a:lnTo>
                      <a:pt x="51" y="132"/>
                    </a:lnTo>
                    <a:lnTo>
                      <a:pt x="80" y="118"/>
                    </a:lnTo>
                    <a:lnTo>
                      <a:pt x="109" y="114"/>
                    </a:lnTo>
                    <a:lnTo>
                      <a:pt x="119" y="9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19" name="Freeform 637"/>
              <p:cNvSpPr>
                <a:spLocks/>
              </p:cNvSpPr>
              <p:nvPr/>
            </p:nvSpPr>
            <p:spPr bwMode="auto">
              <a:xfrm>
                <a:off x="2590" y="1322"/>
                <a:ext cx="102" cy="157"/>
              </a:xfrm>
              <a:custGeom>
                <a:avLst/>
                <a:gdLst>
                  <a:gd name="T0" fmla="*/ 0 w 215"/>
                  <a:gd name="T1" fmla="*/ 1 h 307"/>
                  <a:gd name="T2" fmla="*/ 0 w 215"/>
                  <a:gd name="T3" fmla="*/ 1 h 307"/>
                  <a:gd name="T4" fmla="*/ 0 w 215"/>
                  <a:gd name="T5" fmla="*/ 1 h 307"/>
                  <a:gd name="T6" fmla="*/ 0 w 215"/>
                  <a:gd name="T7" fmla="*/ 1 h 307"/>
                  <a:gd name="T8" fmla="*/ 0 w 215"/>
                  <a:gd name="T9" fmla="*/ 1 h 307"/>
                  <a:gd name="T10" fmla="*/ 0 w 215"/>
                  <a:gd name="T11" fmla="*/ 1 h 307"/>
                  <a:gd name="T12" fmla="*/ 0 w 215"/>
                  <a:gd name="T13" fmla="*/ 1 h 307"/>
                  <a:gd name="T14" fmla="*/ 0 w 215"/>
                  <a:gd name="T15" fmla="*/ 1 h 307"/>
                  <a:gd name="T16" fmla="*/ 0 w 215"/>
                  <a:gd name="T17" fmla="*/ 1 h 307"/>
                  <a:gd name="T18" fmla="*/ 0 w 215"/>
                  <a:gd name="T19" fmla="*/ 1 h 307"/>
                  <a:gd name="T20" fmla="*/ 0 w 215"/>
                  <a:gd name="T21" fmla="*/ 1 h 307"/>
                  <a:gd name="T22" fmla="*/ 0 w 215"/>
                  <a:gd name="T23" fmla="*/ 1 h 307"/>
                  <a:gd name="T24" fmla="*/ 0 w 215"/>
                  <a:gd name="T25" fmla="*/ 1 h 307"/>
                  <a:gd name="T26" fmla="*/ 0 w 215"/>
                  <a:gd name="T27" fmla="*/ 1 h 307"/>
                  <a:gd name="T28" fmla="*/ 0 w 215"/>
                  <a:gd name="T29" fmla="*/ 1 h 307"/>
                  <a:gd name="T30" fmla="*/ 0 w 215"/>
                  <a:gd name="T31" fmla="*/ 1 h 307"/>
                  <a:gd name="T32" fmla="*/ 0 w 215"/>
                  <a:gd name="T33" fmla="*/ 1 h 307"/>
                  <a:gd name="T34" fmla="*/ 0 w 215"/>
                  <a:gd name="T35" fmla="*/ 1 h 307"/>
                  <a:gd name="T36" fmla="*/ 0 w 215"/>
                  <a:gd name="T37" fmla="*/ 1 h 307"/>
                  <a:gd name="T38" fmla="*/ 0 w 215"/>
                  <a:gd name="T39" fmla="*/ 1 h 307"/>
                  <a:gd name="T40" fmla="*/ 0 w 215"/>
                  <a:gd name="T41" fmla="*/ 1 h 307"/>
                  <a:gd name="T42" fmla="*/ 0 w 215"/>
                  <a:gd name="T43" fmla="*/ 1 h 307"/>
                  <a:gd name="T44" fmla="*/ 0 w 215"/>
                  <a:gd name="T45" fmla="*/ 1 h 307"/>
                  <a:gd name="T46" fmla="*/ 0 w 215"/>
                  <a:gd name="T47" fmla="*/ 1 h 307"/>
                  <a:gd name="T48" fmla="*/ 0 w 215"/>
                  <a:gd name="T49" fmla="*/ 1 h 307"/>
                  <a:gd name="T50" fmla="*/ 0 w 215"/>
                  <a:gd name="T51" fmla="*/ 1 h 307"/>
                  <a:gd name="T52" fmla="*/ 0 w 215"/>
                  <a:gd name="T53" fmla="*/ 0 h 307"/>
                  <a:gd name="T54" fmla="*/ 0 w 215"/>
                  <a:gd name="T55" fmla="*/ 1 h 307"/>
                  <a:gd name="T56" fmla="*/ 0 w 215"/>
                  <a:gd name="T57" fmla="*/ 1 h 307"/>
                  <a:gd name="T58" fmla="*/ 0 w 215"/>
                  <a:gd name="T59" fmla="*/ 1 h 307"/>
                  <a:gd name="T60" fmla="*/ 0 w 215"/>
                  <a:gd name="T61" fmla="*/ 1 h 307"/>
                  <a:gd name="T62" fmla="*/ 0 w 215"/>
                  <a:gd name="T63" fmla="*/ 1 h 307"/>
                  <a:gd name="T64" fmla="*/ 0 w 215"/>
                  <a:gd name="T65" fmla="*/ 1 h 3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 h="307">
                    <a:moveTo>
                      <a:pt x="2" y="117"/>
                    </a:moveTo>
                    <a:lnTo>
                      <a:pt x="18" y="94"/>
                    </a:lnTo>
                    <a:lnTo>
                      <a:pt x="27" y="94"/>
                    </a:lnTo>
                    <a:lnTo>
                      <a:pt x="33" y="94"/>
                    </a:lnTo>
                    <a:lnTo>
                      <a:pt x="31" y="105"/>
                    </a:lnTo>
                    <a:lnTo>
                      <a:pt x="23" y="123"/>
                    </a:lnTo>
                    <a:lnTo>
                      <a:pt x="27" y="138"/>
                    </a:lnTo>
                    <a:lnTo>
                      <a:pt x="43" y="136"/>
                    </a:lnTo>
                    <a:lnTo>
                      <a:pt x="74" y="128"/>
                    </a:lnTo>
                    <a:lnTo>
                      <a:pt x="64" y="140"/>
                    </a:lnTo>
                    <a:lnTo>
                      <a:pt x="80" y="156"/>
                    </a:lnTo>
                    <a:lnTo>
                      <a:pt x="80" y="187"/>
                    </a:lnTo>
                    <a:lnTo>
                      <a:pt x="72" y="189"/>
                    </a:lnTo>
                    <a:lnTo>
                      <a:pt x="33" y="204"/>
                    </a:lnTo>
                    <a:lnTo>
                      <a:pt x="39" y="204"/>
                    </a:lnTo>
                    <a:lnTo>
                      <a:pt x="49" y="216"/>
                    </a:lnTo>
                    <a:lnTo>
                      <a:pt x="22" y="235"/>
                    </a:lnTo>
                    <a:lnTo>
                      <a:pt x="18" y="245"/>
                    </a:lnTo>
                    <a:lnTo>
                      <a:pt x="47" y="249"/>
                    </a:lnTo>
                    <a:lnTo>
                      <a:pt x="60" y="256"/>
                    </a:lnTo>
                    <a:lnTo>
                      <a:pt x="93" y="247"/>
                    </a:lnTo>
                    <a:lnTo>
                      <a:pt x="82" y="258"/>
                    </a:lnTo>
                    <a:lnTo>
                      <a:pt x="56" y="264"/>
                    </a:lnTo>
                    <a:lnTo>
                      <a:pt x="27" y="284"/>
                    </a:lnTo>
                    <a:lnTo>
                      <a:pt x="0" y="305"/>
                    </a:lnTo>
                    <a:lnTo>
                      <a:pt x="10" y="307"/>
                    </a:lnTo>
                    <a:lnTo>
                      <a:pt x="18" y="305"/>
                    </a:lnTo>
                    <a:lnTo>
                      <a:pt x="53" y="299"/>
                    </a:lnTo>
                    <a:lnTo>
                      <a:pt x="64" y="291"/>
                    </a:lnTo>
                    <a:lnTo>
                      <a:pt x="89" y="286"/>
                    </a:lnTo>
                    <a:lnTo>
                      <a:pt x="122" y="282"/>
                    </a:lnTo>
                    <a:lnTo>
                      <a:pt x="171" y="284"/>
                    </a:lnTo>
                    <a:lnTo>
                      <a:pt x="206" y="262"/>
                    </a:lnTo>
                    <a:lnTo>
                      <a:pt x="181" y="254"/>
                    </a:lnTo>
                    <a:lnTo>
                      <a:pt x="190" y="245"/>
                    </a:lnTo>
                    <a:lnTo>
                      <a:pt x="215" y="220"/>
                    </a:lnTo>
                    <a:lnTo>
                      <a:pt x="206" y="206"/>
                    </a:lnTo>
                    <a:lnTo>
                      <a:pt x="171" y="208"/>
                    </a:lnTo>
                    <a:lnTo>
                      <a:pt x="175" y="196"/>
                    </a:lnTo>
                    <a:lnTo>
                      <a:pt x="151" y="175"/>
                    </a:lnTo>
                    <a:lnTo>
                      <a:pt x="161" y="177"/>
                    </a:lnTo>
                    <a:lnTo>
                      <a:pt x="159" y="163"/>
                    </a:lnTo>
                    <a:lnTo>
                      <a:pt x="138" y="142"/>
                    </a:lnTo>
                    <a:lnTo>
                      <a:pt x="107" y="97"/>
                    </a:lnTo>
                    <a:lnTo>
                      <a:pt x="68" y="92"/>
                    </a:lnTo>
                    <a:lnTo>
                      <a:pt x="91" y="84"/>
                    </a:lnTo>
                    <a:lnTo>
                      <a:pt x="76" y="80"/>
                    </a:lnTo>
                    <a:lnTo>
                      <a:pt x="86" y="76"/>
                    </a:lnTo>
                    <a:lnTo>
                      <a:pt x="115" y="37"/>
                    </a:lnTo>
                    <a:lnTo>
                      <a:pt x="60" y="35"/>
                    </a:lnTo>
                    <a:lnTo>
                      <a:pt x="49" y="33"/>
                    </a:lnTo>
                    <a:lnTo>
                      <a:pt x="56" y="28"/>
                    </a:lnTo>
                    <a:lnTo>
                      <a:pt x="80" y="4"/>
                    </a:lnTo>
                    <a:lnTo>
                      <a:pt x="35" y="0"/>
                    </a:lnTo>
                    <a:lnTo>
                      <a:pt x="25" y="12"/>
                    </a:lnTo>
                    <a:lnTo>
                      <a:pt x="23" y="24"/>
                    </a:lnTo>
                    <a:lnTo>
                      <a:pt x="14" y="26"/>
                    </a:lnTo>
                    <a:lnTo>
                      <a:pt x="10" y="37"/>
                    </a:lnTo>
                    <a:lnTo>
                      <a:pt x="10" y="43"/>
                    </a:lnTo>
                    <a:lnTo>
                      <a:pt x="10" y="49"/>
                    </a:lnTo>
                    <a:lnTo>
                      <a:pt x="0" y="64"/>
                    </a:lnTo>
                    <a:lnTo>
                      <a:pt x="4" y="68"/>
                    </a:lnTo>
                    <a:lnTo>
                      <a:pt x="0" y="72"/>
                    </a:lnTo>
                    <a:lnTo>
                      <a:pt x="20" y="66"/>
                    </a:lnTo>
                    <a:lnTo>
                      <a:pt x="18" y="70"/>
                    </a:lnTo>
                    <a:lnTo>
                      <a:pt x="2" y="11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20" name="Freeform 638"/>
              <p:cNvSpPr>
                <a:spLocks/>
              </p:cNvSpPr>
              <p:nvPr/>
            </p:nvSpPr>
            <p:spPr bwMode="auto">
              <a:xfrm>
                <a:off x="2563" y="1383"/>
                <a:ext cx="31" cy="23"/>
              </a:xfrm>
              <a:custGeom>
                <a:avLst/>
                <a:gdLst>
                  <a:gd name="T0" fmla="*/ 0 w 66"/>
                  <a:gd name="T1" fmla="*/ 1 h 42"/>
                  <a:gd name="T2" fmla="*/ 0 w 66"/>
                  <a:gd name="T3" fmla="*/ 1 h 42"/>
                  <a:gd name="T4" fmla="*/ 0 w 66"/>
                  <a:gd name="T5" fmla="*/ 0 h 42"/>
                  <a:gd name="T6" fmla="*/ 0 w 66"/>
                  <a:gd name="T7" fmla="*/ 1 h 42"/>
                  <a:gd name="T8" fmla="*/ 0 w 66"/>
                  <a:gd name="T9" fmla="*/ 1 h 42"/>
                  <a:gd name="T10" fmla="*/ 0 w 66"/>
                  <a:gd name="T11" fmla="*/ 1 h 42"/>
                  <a:gd name="T12" fmla="*/ 0 w 66"/>
                  <a:gd name="T13" fmla="*/ 1 h 42"/>
                  <a:gd name="T14" fmla="*/ 0 w 66"/>
                  <a:gd name="T15" fmla="*/ 1 h 42"/>
                  <a:gd name="T16" fmla="*/ 0 w 66"/>
                  <a:gd name="T17" fmla="*/ 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42">
                    <a:moveTo>
                      <a:pt x="66" y="29"/>
                    </a:moveTo>
                    <a:lnTo>
                      <a:pt x="64" y="19"/>
                    </a:lnTo>
                    <a:lnTo>
                      <a:pt x="45" y="0"/>
                    </a:lnTo>
                    <a:lnTo>
                      <a:pt x="21" y="8"/>
                    </a:lnTo>
                    <a:lnTo>
                      <a:pt x="0" y="33"/>
                    </a:lnTo>
                    <a:lnTo>
                      <a:pt x="23" y="37"/>
                    </a:lnTo>
                    <a:lnTo>
                      <a:pt x="31" y="33"/>
                    </a:lnTo>
                    <a:lnTo>
                      <a:pt x="49" y="42"/>
                    </a:lnTo>
                    <a:lnTo>
                      <a:pt x="66" y="2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21" name="Freeform 639"/>
              <p:cNvSpPr>
                <a:spLocks/>
              </p:cNvSpPr>
              <p:nvPr/>
            </p:nvSpPr>
            <p:spPr bwMode="auto">
              <a:xfrm>
                <a:off x="2581" y="1342"/>
                <a:ext cx="14" cy="7"/>
              </a:xfrm>
              <a:custGeom>
                <a:avLst/>
                <a:gdLst>
                  <a:gd name="T0" fmla="*/ 0 w 29"/>
                  <a:gd name="T1" fmla="*/ 0 h 16"/>
                  <a:gd name="T2" fmla="*/ 0 w 29"/>
                  <a:gd name="T3" fmla="*/ 0 h 16"/>
                  <a:gd name="T4" fmla="*/ 0 w 29"/>
                  <a:gd name="T5" fmla="*/ 0 h 16"/>
                  <a:gd name="T6" fmla="*/ 0 w 29"/>
                  <a:gd name="T7" fmla="*/ 0 h 16"/>
                  <a:gd name="T8" fmla="*/ 0 w 29"/>
                  <a:gd name="T9" fmla="*/ 0 h 16"/>
                  <a:gd name="T10" fmla="*/ 0 w 29"/>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16">
                    <a:moveTo>
                      <a:pt x="15" y="2"/>
                    </a:moveTo>
                    <a:lnTo>
                      <a:pt x="10" y="0"/>
                    </a:lnTo>
                    <a:lnTo>
                      <a:pt x="0" y="6"/>
                    </a:lnTo>
                    <a:lnTo>
                      <a:pt x="25" y="16"/>
                    </a:lnTo>
                    <a:lnTo>
                      <a:pt x="29" y="10"/>
                    </a:lnTo>
                    <a:lnTo>
                      <a:pt x="15" y="2"/>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22" name="Freeform 640"/>
              <p:cNvSpPr>
                <a:spLocks/>
              </p:cNvSpPr>
              <p:nvPr/>
            </p:nvSpPr>
            <p:spPr bwMode="auto">
              <a:xfrm>
                <a:off x="2578" y="1327"/>
                <a:ext cx="11" cy="9"/>
              </a:xfrm>
              <a:custGeom>
                <a:avLst/>
                <a:gdLst>
                  <a:gd name="T0" fmla="*/ 0 w 23"/>
                  <a:gd name="T1" fmla="*/ 1 h 18"/>
                  <a:gd name="T2" fmla="*/ 0 w 23"/>
                  <a:gd name="T3" fmla="*/ 0 h 18"/>
                  <a:gd name="T4" fmla="*/ 0 w 23"/>
                  <a:gd name="T5" fmla="*/ 1 h 18"/>
                  <a:gd name="T6" fmla="*/ 0 w 23"/>
                  <a:gd name="T7" fmla="*/ 1 h 18"/>
                  <a:gd name="T8" fmla="*/ 0 w 23"/>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3" y="6"/>
                    </a:moveTo>
                    <a:lnTo>
                      <a:pt x="21" y="0"/>
                    </a:lnTo>
                    <a:lnTo>
                      <a:pt x="4" y="6"/>
                    </a:lnTo>
                    <a:lnTo>
                      <a:pt x="0" y="18"/>
                    </a:lnTo>
                    <a:lnTo>
                      <a:pt x="23"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23" name="Freeform 641"/>
              <p:cNvSpPr>
                <a:spLocks/>
              </p:cNvSpPr>
              <p:nvPr/>
            </p:nvSpPr>
            <p:spPr bwMode="auto">
              <a:xfrm>
                <a:off x="2650" y="1289"/>
                <a:ext cx="4" cy="8"/>
              </a:xfrm>
              <a:custGeom>
                <a:avLst/>
                <a:gdLst>
                  <a:gd name="T0" fmla="*/ 0 w 12"/>
                  <a:gd name="T1" fmla="*/ 0 h 15"/>
                  <a:gd name="T2" fmla="*/ 0 w 12"/>
                  <a:gd name="T3" fmla="*/ 1 h 15"/>
                  <a:gd name="T4" fmla="*/ 0 w 12"/>
                  <a:gd name="T5" fmla="*/ 1 h 15"/>
                  <a:gd name="T6" fmla="*/ 0 w 12"/>
                  <a:gd name="T7" fmla="*/ 1 h 15"/>
                  <a:gd name="T8" fmla="*/ 0 w 12"/>
                  <a:gd name="T9" fmla="*/ 0 h 15"/>
                  <a:gd name="T10" fmla="*/ 0 w 1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5">
                    <a:moveTo>
                      <a:pt x="4" y="0"/>
                    </a:moveTo>
                    <a:lnTo>
                      <a:pt x="2" y="5"/>
                    </a:lnTo>
                    <a:lnTo>
                      <a:pt x="0" y="9"/>
                    </a:lnTo>
                    <a:lnTo>
                      <a:pt x="4" y="15"/>
                    </a:lnTo>
                    <a:lnTo>
                      <a:pt x="12" y="0"/>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24" name="Freeform 642"/>
              <p:cNvSpPr>
                <a:spLocks/>
              </p:cNvSpPr>
              <p:nvPr/>
            </p:nvSpPr>
            <p:spPr bwMode="auto">
              <a:xfrm>
                <a:off x="2588" y="1361"/>
                <a:ext cx="6" cy="3"/>
              </a:xfrm>
              <a:custGeom>
                <a:avLst/>
                <a:gdLst>
                  <a:gd name="T0" fmla="*/ 0 w 14"/>
                  <a:gd name="T1" fmla="*/ 0 h 8"/>
                  <a:gd name="T2" fmla="*/ 0 w 14"/>
                  <a:gd name="T3" fmla="*/ 0 h 8"/>
                  <a:gd name="T4" fmla="*/ 0 w 14"/>
                  <a:gd name="T5" fmla="*/ 0 h 8"/>
                  <a:gd name="T6" fmla="*/ 0 w 14"/>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8">
                    <a:moveTo>
                      <a:pt x="2" y="8"/>
                    </a:moveTo>
                    <a:lnTo>
                      <a:pt x="14" y="2"/>
                    </a:lnTo>
                    <a:lnTo>
                      <a:pt x="0" y="0"/>
                    </a:lnTo>
                    <a:lnTo>
                      <a:pt x="2"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25" name="Freeform 643"/>
              <p:cNvSpPr>
                <a:spLocks/>
              </p:cNvSpPr>
              <p:nvPr/>
            </p:nvSpPr>
            <p:spPr bwMode="auto">
              <a:xfrm>
                <a:off x="2688" y="1621"/>
                <a:ext cx="6" cy="4"/>
              </a:xfrm>
              <a:custGeom>
                <a:avLst/>
                <a:gdLst>
                  <a:gd name="T0" fmla="*/ 1 w 9"/>
                  <a:gd name="T1" fmla="*/ 0 h 6"/>
                  <a:gd name="T2" fmla="*/ 0 w 9"/>
                  <a:gd name="T3" fmla="*/ 1 h 6"/>
                  <a:gd name="T4" fmla="*/ 1 w 9"/>
                  <a:gd name="T5" fmla="*/ 1 h 6"/>
                  <a:gd name="T6" fmla="*/ 1 w 9"/>
                  <a:gd name="T7" fmla="*/ 1 h 6"/>
                  <a:gd name="T8" fmla="*/ 1 w 9"/>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6">
                    <a:moveTo>
                      <a:pt x="9" y="0"/>
                    </a:moveTo>
                    <a:lnTo>
                      <a:pt x="0" y="2"/>
                    </a:lnTo>
                    <a:lnTo>
                      <a:pt x="2" y="4"/>
                    </a:lnTo>
                    <a:lnTo>
                      <a:pt x="9" y="6"/>
                    </a:lnTo>
                    <a:lnTo>
                      <a:pt x="9"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26" name="Freeform 644"/>
              <p:cNvSpPr>
                <a:spLocks/>
              </p:cNvSpPr>
              <p:nvPr/>
            </p:nvSpPr>
            <p:spPr bwMode="auto">
              <a:xfrm>
                <a:off x="2287" y="1712"/>
                <a:ext cx="9" cy="5"/>
              </a:xfrm>
              <a:custGeom>
                <a:avLst/>
                <a:gdLst>
                  <a:gd name="T0" fmla="*/ 0 w 21"/>
                  <a:gd name="T1" fmla="*/ 1 h 8"/>
                  <a:gd name="T2" fmla="*/ 0 w 21"/>
                  <a:gd name="T3" fmla="*/ 0 h 8"/>
                  <a:gd name="T4" fmla="*/ 0 w 21"/>
                  <a:gd name="T5" fmla="*/ 1 h 8"/>
                  <a:gd name="T6" fmla="*/ 0 w 21"/>
                  <a:gd name="T7" fmla="*/ 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8">
                    <a:moveTo>
                      <a:pt x="4" y="8"/>
                    </a:moveTo>
                    <a:lnTo>
                      <a:pt x="0" y="0"/>
                    </a:lnTo>
                    <a:lnTo>
                      <a:pt x="21" y="4"/>
                    </a:lnTo>
                    <a:lnTo>
                      <a:pt x="4" y="8"/>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27" name="Freeform 645"/>
              <p:cNvSpPr>
                <a:spLocks/>
              </p:cNvSpPr>
              <p:nvPr/>
            </p:nvSpPr>
            <p:spPr bwMode="auto">
              <a:xfrm>
                <a:off x="2247" y="1701"/>
                <a:ext cx="9" cy="3"/>
              </a:xfrm>
              <a:custGeom>
                <a:avLst/>
                <a:gdLst>
                  <a:gd name="T0" fmla="*/ 1 w 16"/>
                  <a:gd name="T1" fmla="*/ 0 h 4"/>
                  <a:gd name="T2" fmla="*/ 0 w 16"/>
                  <a:gd name="T3" fmla="*/ 2 h 4"/>
                  <a:gd name="T4" fmla="*/ 1 w 16"/>
                  <a:gd name="T5" fmla="*/ 2 h 4"/>
                  <a:gd name="T6" fmla="*/ 1 w 1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4">
                    <a:moveTo>
                      <a:pt x="4" y="0"/>
                    </a:moveTo>
                    <a:lnTo>
                      <a:pt x="0" y="2"/>
                    </a:lnTo>
                    <a:lnTo>
                      <a:pt x="16" y="4"/>
                    </a:lnTo>
                    <a:lnTo>
                      <a:pt x="4"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28" name="Freeform 646"/>
              <p:cNvSpPr>
                <a:spLocks/>
              </p:cNvSpPr>
              <p:nvPr/>
            </p:nvSpPr>
            <p:spPr bwMode="auto">
              <a:xfrm>
                <a:off x="2266" y="1696"/>
                <a:ext cx="5" cy="2"/>
              </a:xfrm>
              <a:custGeom>
                <a:avLst/>
                <a:gdLst>
                  <a:gd name="T0" fmla="*/ 0 w 12"/>
                  <a:gd name="T1" fmla="*/ 1 h 3"/>
                  <a:gd name="T2" fmla="*/ 0 w 12"/>
                  <a:gd name="T3" fmla="*/ 1 h 3"/>
                  <a:gd name="T4" fmla="*/ 0 w 12"/>
                  <a:gd name="T5" fmla="*/ 0 h 3"/>
                  <a:gd name="T6" fmla="*/ 0 w 12"/>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0" y="3"/>
                    </a:lnTo>
                    <a:lnTo>
                      <a:pt x="4" y="0"/>
                    </a:lnTo>
                    <a:lnTo>
                      <a:pt x="12" y="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29" name="Freeform 647"/>
              <p:cNvSpPr>
                <a:spLocks/>
              </p:cNvSpPr>
              <p:nvPr/>
            </p:nvSpPr>
            <p:spPr bwMode="auto">
              <a:xfrm>
                <a:off x="1688" y="1820"/>
                <a:ext cx="5" cy="2"/>
              </a:xfrm>
              <a:custGeom>
                <a:avLst/>
                <a:gdLst>
                  <a:gd name="T0" fmla="*/ 1 w 8"/>
                  <a:gd name="T1" fmla="*/ 0 h 6"/>
                  <a:gd name="T2" fmla="*/ 1 w 8"/>
                  <a:gd name="T3" fmla="*/ 0 h 6"/>
                  <a:gd name="T4" fmla="*/ 1 w 8"/>
                  <a:gd name="T5" fmla="*/ 0 h 6"/>
                  <a:gd name="T6" fmla="*/ 1 w 8"/>
                  <a:gd name="T7" fmla="*/ 0 h 6"/>
                  <a:gd name="T8" fmla="*/ 0 w 8"/>
                  <a:gd name="T9" fmla="*/ 0 h 6"/>
                  <a:gd name="T10" fmla="*/ 1 w 8"/>
                  <a:gd name="T11" fmla="*/ 0 h 6"/>
                  <a:gd name="T12" fmla="*/ 1 w 8"/>
                  <a:gd name="T13" fmla="*/ 0 h 6"/>
                  <a:gd name="T14" fmla="*/ 1 w 8"/>
                  <a:gd name="T15" fmla="*/ 0 h 6"/>
                  <a:gd name="T16" fmla="*/ 1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6">
                    <a:moveTo>
                      <a:pt x="8" y="0"/>
                    </a:moveTo>
                    <a:lnTo>
                      <a:pt x="6" y="0"/>
                    </a:lnTo>
                    <a:lnTo>
                      <a:pt x="4" y="4"/>
                    </a:lnTo>
                    <a:lnTo>
                      <a:pt x="2" y="4"/>
                    </a:lnTo>
                    <a:lnTo>
                      <a:pt x="0" y="6"/>
                    </a:lnTo>
                    <a:lnTo>
                      <a:pt x="2" y="6"/>
                    </a:lnTo>
                    <a:lnTo>
                      <a:pt x="4" y="4"/>
                    </a:lnTo>
                    <a:lnTo>
                      <a:pt x="6" y="2"/>
                    </a:lnTo>
                    <a:lnTo>
                      <a:pt x="8"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30" name="Freeform 648"/>
              <p:cNvSpPr>
                <a:spLocks/>
              </p:cNvSpPr>
              <p:nvPr/>
            </p:nvSpPr>
            <p:spPr bwMode="auto">
              <a:xfrm>
                <a:off x="2531" y="1629"/>
                <a:ext cx="49" cy="95"/>
              </a:xfrm>
              <a:custGeom>
                <a:avLst/>
                <a:gdLst>
                  <a:gd name="T0" fmla="*/ 0 w 103"/>
                  <a:gd name="T1" fmla="*/ 0 h 188"/>
                  <a:gd name="T2" fmla="*/ 0 w 103"/>
                  <a:gd name="T3" fmla="*/ 1 h 188"/>
                  <a:gd name="T4" fmla="*/ 0 w 103"/>
                  <a:gd name="T5" fmla="*/ 1 h 188"/>
                  <a:gd name="T6" fmla="*/ 0 w 103"/>
                  <a:gd name="T7" fmla="*/ 1 h 188"/>
                  <a:gd name="T8" fmla="*/ 0 w 103"/>
                  <a:gd name="T9" fmla="*/ 1 h 188"/>
                  <a:gd name="T10" fmla="*/ 0 w 103"/>
                  <a:gd name="T11" fmla="*/ 1 h 188"/>
                  <a:gd name="T12" fmla="*/ 0 w 103"/>
                  <a:gd name="T13" fmla="*/ 1 h 188"/>
                  <a:gd name="T14" fmla="*/ 0 w 103"/>
                  <a:gd name="T15" fmla="*/ 1 h 188"/>
                  <a:gd name="T16" fmla="*/ 0 w 103"/>
                  <a:gd name="T17" fmla="*/ 1 h 188"/>
                  <a:gd name="T18" fmla="*/ 0 w 103"/>
                  <a:gd name="T19" fmla="*/ 1 h 188"/>
                  <a:gd name="T20" fmla="*/ 0 w 103"/>
                  <a:gd name="T21" fmla="*/ 1 h 188"/>
                  <a:gd name="T22" fmla="*/ 0 w 103"/>
                  <a:gd name="T23" fmla="*/ 1 h 188"/>
                  <a:gd name="T24" fmla="*/ 0 w 103"/>
                  <a:gd name="T25" fmla="*/ 1 h 188"/>
                  <a:gd name="T26" fmla="*/ 0 w 103"/>
                  <a:gd name="T27" fmla="*/ 1 h 188"/>
                  <a:gd name="T28" fmla="*/ 0 w 103"/>
                  <a:gd name="T29" fmla="*/ 1 h 188"/>
                  <a:gd name="T30" fmla="*/ 0 w 103"/>
                  <a:gd name="T31" fmla="*/ 1 h 188"/>
                  <a:gd name="T32" fmla="*/ 0 w 103"/>
                  <a:gd name="T33" fmla="*/ 1 h 188"/>
                  <a:gd name="T34" fmla="*/ 0 w 103"/>
                  <a:gd name="T35" fmla="*/ 1 h 188"/>
                  <a:gd name="T36" fmla="*/ 0 w 103"/>
                  <a:gd name="T37" fmla="*/ 1 h 188"/>
                  <a:gd name="T38" fmla="*/ 0 w 103"/>
                  <a:gd name="T39" fmla="*/ 1 h 188"/>
                  <a:gd name="T40" fmla="*/ 0 w 103"/>
                  <a:gd name="T41" fmla="*/ 0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88">
                    <a:moveTo>
                      <a:pt x="47" y="0"/>
                    </a:moveTo>
                    <a:lnTo>
                      <a:pt x="29" y="2"/>
                    </a:lnTo>
                    <a:lnTo>
                      <a:pt x="29" y="47"/>
                    </a:lnTo>
                    <a:lnTo>
                      <a:pt x="18" y="72"/>
                    </a:lnTo>
                    <a:lnTo>
                      <a:pt x="6" y="99"/>
                    </a:lnTo>
                    <a:lnTo>
                      <a:pt x="0" y="124"/>
                    </a:lnTo>
                    <a:lnTo>
                      <a:pt x="16" y="134"/>
                    </a:lnTo>
                    <a:lnTo>
                      <a:pt x="22" y="136"/>
                    </a:lnTo>
                    <a:lnTo>
                      <a:pt x="20" y="188"/>
                    </a:lnTo>
                    <a:lnTo>
                      <a:pt x="64" y="183"/>
                    </a:lnTo>
                    <a:lnTo>
                      <a:pt x="62" y="173"/>
                    </a:lnTo>
                    <a:lnTo>
                      <a:pt x="74" y="150"/>
                    </a:lnTo>
                    <a:lnTo>
                      <a:pt x="72" y="142"/>
                    </a:lnTo>
                    <a:lnTo>
                      <a:pt x="76" y="121"/>
                    </a:lnTo>
                    <a:lnTo>
                      <a:pt x="64" y="91"/>
                    </a:lnTo>
                    <a:lnTo>
                      <a:pt x="74" y="90"/>
                    </a:lnTo>
                    <a:lnTo>
                      <a:pt x="86" y="43"/>
                    </a:lnTo>
                    <a:lnTo>
                      <a:pt x="103" y="24"/>
                    </a:lnTo>
                    <a:lnTo>
                      <a:pt x="97" y="6"/>
                    </a:lnTo>
                    <a:lnTo>
                      <a:pt x="57" y="4"/>
                    </a:lnTo>
                    <a:lnTo>
                      <a:pt x="47"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31" name="Freeform 649"/>
              <p:cNvSpPr>
                <a:spLocks/>
              </p:cNvSpPr>
              <p:nvPr/>
            </p:nvSpPr>
            <p:spPr bwMode="auto">
              <a:xfrm>
                <a:off x="2541" y="1598"/>
                <a:ext cx="176" cy="145"/>
              </a:xfrm>
              <a:custGeom>
                <a:avLst/>
                <a:gdLst>
                  <a:gd name="T0" fmla="*/ 0 w 374"/>
                  <a:gd name="T1" fmla="*/ 1 h 285"/>
                  <a:gd name="T2" fmla="*/ 0 w 374"/>
                  <a:gd name="T3" fmla="*/ 1 h 285"/>
                  <a:gd name="T4" fmla="*/ 0 w 374"/>
                  <a:gd name="T5" fmla="*/ 1 h 285"/>
                  <a:gd name="T6" fmla="*/ 0 w 374"/>
                  <a:gd name="T7" fmla="*/ 1 h 285"/>
                  <a:gd name="T8" fmla="*/ 0 w 374"/>
                  <a:gd name="T9" fmla="*/ 1 h 285"/>
                  <a:gd name="T10" fmla="*/ 0 w 374"/>
                  <a:gd name="T11" fmla="*/ 1 h 285"/>
                  <a:gd name="T12" fmla="*/ 0 w 374"/>
                  <a:gd name="T13" fmla="*/ 1 h 285"/>
                  <a:gd name="T14" fmla="*/ 0 w 374"/>
                  <a:gd name="T15" fmla="*/ 1 h 285"/>
                  <a:gd name="T16" fmla="*/ 0 w 374"/>
                  <a:gd name="T17" fmla="*/ 1 h 285"/>
                  <a:gd name="T18" fmla="*/ 0 w 374"/>
                  <a:gd name="T19" fmla="*/ 0 h 285"/>
                  <a:gd name="T20" fmla="*/ 0 w 374"/>
                  <a:gd name="T21" fmla="*/ 1 h 285"/>
                  <a:gd name="T22" fmla="*/ 0 w 374"/>
                  <a:gd name="T23" fmla="*/ 1 h 285"/>
                  <a:gd name="T24" fmla="*/ 0 w 374"/>
                  <a:gd name="T25" fmla="*/ 1 h 285"/>
                  <a:gd name="T26" fmla="*/ 0 w 374"/>
                  <a:gd name="T27" fmla="*/ 1 h 285"/>
                  <a:gd name="T28" fmla="*/ 0 w 374"/>
                  <a:gd name="T29" fmla="*/ 1 h 285"/>
                  <a:gd name="T30" fmla="*/ 0 w 374"/>
                  <a:gd name="T31" fmla="*/ 1 h 285"/>
                  <a:gd name="T32" fmla="*/ 0 w 374"/>
                  <a:gd name="T33" fmla="*/ 1 h 285"/>
                  <a:gd name="T34" fmla="*/ 0 w 374"/>
                  <a:gd name="T35" fmla="*/ 1 h 285"/>
                  <a:gd name="T36" fmla="*/ 0 w 374"/>
                  <a:gd name="T37" fmla="*/ 1 h 285"/>
                  <a:gd name="T38" fmla="*/ 0 w 374"/>
                  <a:gd name="T39" fmla="*/ 1 h 285"/>
                  <a:gd name="T40" fmla="*/ 0 w 374"/>
                  <a:gd name="T41" fmla="*/ 1 h 285"/>
                  <a:gd name="T42" fmla="*/ 0 w 374"/>
                  <a:gd name="T43" fmla="*/ 1 h 285"/>
                  <a:gd name="T44" fmla="*/ 0 w 374"/>
                  <a:gd name="T45" fmla="*/ 1 h 285"/>
                  <a:gd name="T46" fmla="*/ 0 w 374"/>
                  <a:gd name="T47" fmla="*/ 1 h 285"/>
                  <a:gd name="T48" fmla="*/ 0 w 374"/>
                  <a:gd name="T49" fmla="*/ 1 h 285"/>
                  <a:gd name="T50" fmla="*/ 0 w 374"/>
                  <a:gd name="T51" fmla="*/ 1 h 285"/>
                  <a:gd name="T52" fmla="*/ 0 w 374"/>
                  <a:gd name="T53" fmla="*/ 1 h 285"/>
                  <a:gd name="T54" fmla="*/ 0 w 374"/>
                  <a:gd name="T55" fmla="*/ 1 h 285"/>
                  <a:gd name="T56" fmla="*/ 0 w 374"/>
                  <a:gd name="T57" fmla="*/ 1 h 285"/>
                  <a:gd name="T58" fmla="*/ 0 w 374"/>
                  <a:gd name="T59" fmla="*/ 1 h 285"/>
                  <a:gd name="T60" fmla="*/ 0 w 374"/>
                  <a:gd name="T61" fmla="*/ 1 h 285"/>
                  <a:gd name="T62" fmla="*/ 0 w 374"/>
                  <a:gd name="T63" fmla="*/ 1 h 285"/>
                  <a:gd name="T64" fmla="*/ 0 w 374"/>
                  <a:gd name="T65" fmla="*/ 1 h 285"/>
                  <a:gd name="T66" fmla="*/ 0 w 374"/>
                  <a:gd name="T67" fmla="*/ 1 h 285"/>
                  <a:gd name="T68" fmla="*/ 0 w 374"/>
                  <a:gd name="T69" fmla="*/ 1 h 285"/>
                  <a:gd name="T70" fmla="*/ 0 w 374"/>
                  <a:gd name="T71" fmla="*/ 1 h 285"/>
                  <a:gd name="T72" fmla="*/ 0 w 374"/>
                  <a:gd name="T73" fmla="*/ 1 h 285"/>
                  <a:gd name="T74" fmla="*/ 0 w 374"/>
                  <a:gd name="T75" fmla="*/ 1 h 285"/>
                  <a:gd name="T76" fmla="*/ 0 w 374"/>
                  <a:gd name="T77" fmla="*/ 1 h 285"/>
                  <a:gd name="T78" fmla="*/ 0 w 374"/>
                  <a:gd name="T79" fmla="*/ 1 h 285"/>
                  <a:gd name="T80" fmla="*/ 0 w 374"/>
                  <a:gd name="T81" fmla="*/ 1 h 285"/>
                  <a:gd name="T82" fmla="*/ 0 w 374"/>
                  <a:gd name="T83" fmla="*/ 1 h 285"/>
                  <a:gd name="T84" fmla="*/ 0 w 374"/>
                  <a:gd name="T85" fmla="*/ 1 h 285"/>
                  <a:gd name="T86" fmla="*/ 0 w 374"/>
                  <a:gd name="T87" fmla="*/ 1 h 285"/>
                  <a:gd name="T88" fmla="*/ 0 w 374"/>
                  <a:gd name="T89" fmla="*/ 1 h 285"/>
                  <a:gd name="T90" fmla="*/ 0 w 374"/>
                  <a:gd name="T91" fmla="*/ 1 h 285"/>
                  <a:gd name="T92" fmla="*/ 0 w 374"/>
                  <a:gd name="T93" fmla="*/ 1 h 2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4" h="285">
                    <a:moveTo>
                      <a:pt x="75" y="70"/>
                    </a:moveTo>
                    <a:lnTo>
                      <a:pt x="35" y="68"/>
                    </a:lnTo>
                    <a:lnTo>
                      <a:pt x="25" y="64"/>
                    </a:lnTo>
                    <a:lnTo>
                      <a:pt x="7" y="66"/>
                    </a:lnTo>
                    <a:lnTo>
                      <a:pt x="6" y="55"/>
                    </a:lnTo>
                    <a:lnTo>
                      <a:pt x="4" y="47"/>
                    </a:lnTo>
                    <a:lnTo>
                      <a:pt x="4" y="43"/>
                    </a:lnTo>
                    <a:lnTo>
                      <a:pt x="0" y="35"/>
                    </a:lnTo>
                    <a:lnTo>
                      <a:pt x="0" y="20"/>
                    </a:lnTo>
                    <a:lnTo>
                      <a:pt x="46" y="0"/>
                    </a:lnTo>
                    <a:lnTo>
                      <a:pt x="83" y="4"/>
                    </a:lnTo>
                    <a:lnTo>
                      <a:pt x="118" y="6"/>
                    </a:lnTo>
                    <a:lnTo>
                      <a:pt x="153" y="8"/>
                    </a:lnTo>
                    <a:lnTo>
                      <a:pt x="188" y="10"/>
                    </a:lnTo>
                    <a:lnTo>
                      <a:pt x="221" y="12"/>
                    </a:lnTo>
                    <a:lnTo>
                      <a:pt x="236" y="24"/>
                    </a:lnTo>
                    <a:lnTo>
                      <a:pt x="320" y="43"/>
                    </a:lnTo>
                    <a:lnTo>
                      <a:pt x="322" y="45"/>
                    </a:lnTo>
                    <a:lnTo>
                      <a:pt x="329" y="47"/>
                    </a:lnTo>
                    <a:lnTo>
                      <a:pt x="374" y="49"/>
                    </a:lnTo>
                    <a:lnTo>
                      <a:pt x="366" y="74"/>
                    </a:lnTo>
                    <a:lnTo>
                      <a:pt x="333" y="92"/>
                    </a:lnTo>
                    <a:lnTo>
                      <a:pt x="300" y="111"/>
                    </a:lnTo>
                    <a:lnTo>
                      <a:pt x="283" y="136"/>
                    </a:lnTo>
                    <a:lnTo>
                      <a:pt x="265" y="163"/>
                    </a:lnTo>
                    <a:lnTo>
                      <a:pt x="277" y="192"/>
                    </a:lnTo>
                    <a:lnTo>
                      <a:pt x="252" y="221"/>
                    </a:lnTo>
                    <a:lnTo>
                      <a:pt x="244" y="231"/>
                    </a:lnTo>
                    <a:lnTo>
                      <a:pt x="219" y="247"/>
                    </a:lnTo>
                    <a:lnTo>
                      <a:pt x="203" y="262"/>
                    </a:lnTo>
                    <a:lnTo>
                      <a:pt x="166" y="266"/>
                    </a:lnTo>
                    <a:lnTo>
                      <a:pt x="130" y="270"/>
                    </a:lnTo>
                    <a:lnTo>
                      <a:pt x="106" y="285"/>
                    </a:lnTo>
                    <a:lnTo>
                      <a:pt x="104" y="285"/>
                    </a:lnTo>
                    <a:lnTo>
                      <a:pt x="85" y="285"/>
                    </a:lnTo>
                    <a:lnTo>
                      <a:pt x="77" y="258"/>
                    </a:lnTo>
                    <a:lnTo>
                      <a:pt x="52" y="247"/>
                    </a:lnTo>
                    <a:lnTo>
                      <a:pt x="42" y="247"/>
                    </a:lnTo>
                    <a:lnTo>
                      <a:pt x="40" y="237"/>
                    </a:lnTo>
                    <a:lnTo>
                      <a:pt x="52" y="214"/>
                    </a:lnTo>
                    <a:lnTo>
                      <a:pt x="50" y="206"/>
                    </a:lnTo>
                    <a:lnTo>
                      <a:pt x="54" y="185"/>
                    </a:lnTo>
                    <a:lnTo>
                      <a:pt x="42" y="155"/>
                    </a:lnTo>
                    <a:lnTo>
                      <a:pt x="52" y="154"/>
                    </a:lnTo>
                    <a:lnTo>
                      <a:pt x="64" y="107"/>
                    </a:lnTo>
                    <a:lnTo>
                      <a:pt x="81" y="88"/>
                    </a:lnTo>
                    <a:lnTo>
                      <a:pt x="75" y="7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32" name="Freeform 650"/>
              <p:cNvSpPr>
                <a:spLocks/>
              </p:cNvSpPr>
              <p:nvPr/>
            </p:nvSpPr>
            <p:spPr bwMode="auto">
              <a:xfrm>
                <a:off x="2704" y="1675"/>
                <a:ext cx="16" cy="9"/>
              </a:xfrm>
              <a:custGeom>
                <a:avLst/>
                <a:gdLst>
                  <a:gd name="T0" fmla="*/ 1 w 31"/>
                  <a:gd name="T1" fmla="*/ 1 h 17"/>
                  <a:gd name="T2" fmla="*/ 1 w 31"/>
                  <a:gd name="T3" fmla="*/ 1 h 17"/>
                  <a:gd name="T4" fmla="*/ 0 w 31"/>
                  <a:gd name="T5" fmla="*/ 1 h 17"/>
                  <a:gd name="T6" fmla="*/ 1 w 31"/>
                  <a:gd name="T7" fmla="*/ 0 h 17"/>
                  <a:gd name="T8" fmla="*/ 1 w 31"/>
                  <a:gd name="T9" fmla="*/ 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31" y="6"/>
                    </a:moveTo>
                    <a:lnTo>
                      <a:pt x="15" y="17"/>
                    </a:lnTo>
                    <a:lnTo>
                      <a:pt x="0" y="8"/>
                    </a:lnTo>
                    <a:lnTo>
                      <a:pt x="19" y="0"/>
                    </a:lnTo>
                    <a:lnTo>
                      <a:pt x="31" y="6"/>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33" name="Freeform 651"/>
              <p:cNvSpPr>
                <a:spLocks/>
              </p:cNvSpPr>
              <p:nvPr/>
            </p:nvSpPr>
            <p:spPr bwMode="auto">
              <a:xfrm>
                <a:off x="853" y="1492"/>
                <a:ext cx="864" cy="468"/>
              </a:xfrm>
              <a:custGeom>
                <a:avLst/>
                <a:gdLst>
                  <a:gd name="T0" fmla="*/ 0 w 1830"/>
                  <a:gd name="T1" fmla="*/ 1 h 913"/>
                  <a:gd name="T2" fmla="*/ 0 w 1830"/>
                  <a:gd name="T3" fmla="*/ 1 h 913"/>
                  <a:gd name="T4" fmla="*/ 0 w 1830"/>
                  <a:gd name="T5" fmla="*/ 1 h 913"/>
                  <a:gd name="T6" fmla="*/ 0 w 1830"/>
                  <a:gd name="T7" fmla="*/ 1 h 913"/>
                  <a:gd name="T8" fmla="*/ 0 w 1830"/>
                  <a:gd name="T9" fmla="*/ 1 h 913"/>
                  <a:gd name="T10" fmla="*/ 0 w 1830"/>
                  <a:gd name="T11" fmla="*/ 1 h 913"/>
                  <a:gd name="T12" fmla="*/ 0 w 1830"/>
                  <a:gd name="T13" fmla="*/ 1 h 913"/>
                  <a:gd name="T14" fmla="*/ 0 w 1830"/>
                  <a:gd name="T15" fmla="*/ 1 h 913"/>
                  <a:gd name="T16" fmla="*/ 0 w 1830"/>
                  <a:gd name="T17" fmla="*/ 1 h 913"/>
                  <a:gd name="T18" fmla="*/ 0 w 1830"/>
                  <a:gd name="T19" fmla="*/ 1 h 913"/>
                  <a:gd name="T20" fmla="*/ 0 w 1830"/>
                  <a:gd name="T21" fmla="*/ 1 h 913"/>
                  <a:gd name="T22" fmla="*/ 0 w 1830"/>
                  <a:gd name="T23" fmla="*/ 1 h 913"/>
                  <a:gd name="T24" fmla="*/ 0 w 1830"/>
                  <a:gd name="T25" fmla="*/ 1 h 913"/>
                  <a:gd name="T26" fmla="*/ 0 w 1830"/>
                  <a:gd name="T27" fmla="*/ 1 h 913"/>
                  <a:gd name="T28" fmla="*/ 0 w 1830"/>
                  <a:gd name="T29" fmla="*/ 1 h 913"/>
                  <a:gd name="T30" fmla="*/ 0 w 1830"/>
                  <a:gd name="T31" fmla="*/ 1 h 913"/>
                  <a:gd name="T32" fmla="*/ 0 w 1830"/>
                  <a:gd name="T33" fmla="*/ 1 h 913"/>
                  <a:gd name="T34" fmla="*/ 0 w 1830"/>
                  <a:gd name="T35" fmla="*/ 1 h 913"/>
                  <a:gd name="T36" fmla="*/ 0 w 1830"/>
                  <a:gd name="T37" fmla="*/ 1 h 913"/>
                  <a:gd name="T38" fmla="*/ 0 w 1830"/>
                  <a:gd name="T39" fmla="*/ 1 h 913"/>
                  <a:gd name="T40" fmla="*/ 0 w 1830"/>
                  <a:gd name="T41" fmla="*/ 1 h 913"/>
                  <a:gd name="T42" fmla="*/ 0 w 1830"/>
                  <a:gd name="T43" fmla="*/ 1 h 913"/>
                  <a:gd name="T44" fmla="*/ 0 w 1830"/>
                  <a:gd name="T45" fmla="*/ 1 h 913"/>
                  <a:gd name="T46" fmla="*/ 0 w 1830"/>
                  <a:gd name="T47" fmla="*/ 1 h 913"/>
                  <a:gd name="T48" fmla="*/ 0 w 1830"/>
                  <a:gd name="T49" fmla="*/ 1 h 913"/>
                  <a:gd name="T50" fmla="*/ 0 w 1830"/>
                  <a:gd name="T51" fmla="*/ 1 h 913"/>
                  <a:gd name="T52" fmla="*/ 0 w 1830"/>
                  <a:gd name="T53" fmla="*/ 1 h 913"/>
                  <a:gd name="T54" fmla="*/ 0 w 1830"/>
                  <a:gd name="T55" fmla="*/ 1 h 913"/>
                  <a:gd name="T56" fmla="*/ 0 w 1830"/>
                  <a:gd name="T57" fmla="*/ 1 h 913"/>
                  <a:gd name="T58" fmla="*/ 0 w 1830"/>
                  <a:gd name="T59" fmla="*/ 1 h 913"/>
                  <a:gd name="T60" fmla="*/ 0 w 1830"/>
                  <a:gd name="T61" fmla="*/ 1 h 913"/>
                  <a:gd name="T62" fmla="*/ 0 w 1830"/>
                  <a:gd name="T63" fmla="*/ 1 h 913"/>
                  <a:gd name="T64" fmla="*/ 0 w 1830"/>
                  <a:gd name="T65" fmla="*/ 1 h 913"/>
                  <a:gd name="T66" fmla="*/ 0 w 1830"/>
                  <a:gd name="T67" fmla="*/ 1 h 913"/>
                  <a:gd name="T68" fmla="*/ 0 w 1830"/>
                  <a:gd name="T69" fmla="*/ 1 h 913"/>
                  <a:gd name="T70" fmla="*/ 0 w 1830"/>
                  <a:gd name="T71" fmla="*/ 1 h 913"/>
                  <a:gd name="T72" fmla="*/ 0 w 1830"/>
                  <a:gd name="T73" fmla="*/ 1 h 913"/>
                  <a:gd name="T74" fmla="*/ 0 w 1830"/>
                  <a:gd name="T75" fmla="*/ 1 h 913"/>
                  <a:gd name="T76" fmla="*/ 0 w 1830"/>
                  <a:gd name="T77" fmla="*/ 1 h 913"/>
                  <a:gd name="T78" fmla="*/ 0 w 1830"/>
                  <a:gd name="T79" fmla="*/ 1 h 913"/>
                  <a:gd name="T80" fmla="*/ 0 w 1830"/>
                  <a:gd name="T81" fmla="*/ 1 h 913"/>
                  <a:gd name="T82" fmla="*/ 0 w 1830"/>
                  <a:gd name="T83" fmla="*/ 1 h 913"/>
                  <a:gd name="T84" fmla="*/ 0 w 1830"/>
                  <a:gd name="T85" fmla="*/ 1 h 913"/>
                  <a:gd name="T86" fmla="*/ 0 w 1830"/>
                  <a:gd name="T87" fmla="*/ 1 h 913"/>
                  <a:gd name="T88" fmla="*/ 0 w 1830"/>
                  <a:gd name="T89" fmla="*/ 1 h 913"/>
                  <a:gd name="T90" fmla="*/ 0 w 1830"/>
                  <a:gd name="T91" fmla="*/ 1 h 913"/>
                  <a:gd name="T92" fmla="*/ 0 w 1830"/>
                  <a:gd name="T93" fmla="*/ 1 h 913"/>
                  <a:gd name="T94" fmla="*/ 0 w 1830"/>
                  <a:gd name="T95" fmla="*/ 1 h 913"/>
                  <a:gd name="T96" fmla="*/ 0 w 1830"/>
                  <a:gd name="T97" fmla="*/ 1 h 913"/>
                  <a:gd name="T98" fmla="*/ 0 w 1830"/>
                  <a:gd name="T99" fmla="*/ 1 h 913"/>
                  <a:gd name="T100" fmla="*/ 0 w 1830"/>
                  <a:gd name="T101" fmla="*/ 1 h 913"/>
                  <a:gd name="T102" fmla="*/ 0 w 1830"/>
                  <a:gd name="T103" fmla="*/ 1 h 913"/>
                  <a:gd name="T104" fmla="*/ 0 w 1830"/>
                  <a:gd name="T105" fmla="*/ 1 h 913"/>
                  <a:gd name="T106" fmla="*/ 0 w 1830"/>
                  <a:gd name="T107" fmla="*/ 1 h 913"/>
                  <a:gd name="T108" fmla="*/ 0 w 1830"/>
                  <a:gd name="T109" fmla="*/ 1 h 913"/>
                  <a:gd name="T110" fmla="*/ 0 w 1830"/>
                  <a:gd name="T111" fmla="*/ 1 h 9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0" h="913">
                    <a:moveTo>
                      <a:pt x="1826" y="169"/>
                    </a:moveTo>
                    <a:lnTo>
                      <a:pt x="1824" y="157"/>
                    </a:lnTo>
                    <a:lnTo>
                      <a:pt x="1816" y="132"/>
                    </a:lnTo>
                    <a:lnTo>
                      <a:pt x="1830" y="87"/>
                    </a:lnTo>
                    <a:lnTo>
                      <a:pt x="1811" y="78"/>
                    </a:lnTo>
                    <a:lnTo>
                      <a:pt x="1795" y="80"/>
                    </a:lnTo>
                    <a:lnTo>
                      <a:pt x="1793" y="72"/>
                    </a:lnTo>
                    <a:lnTo>
                      <a:pt x="1766" y="99"/>
                    </a:lnTo>
                    <a:lnTo>
                      <a:pt x="1741" y="126"/>
                    </a:lnTo>
                    <a:lnTo>
                      <a:pt x="1714" y="149"/>
                    </a:lnTo>
                    <a:lnTo>
                      <a:pt x="1692" y="163"/>
                    </a:lnTo>
                    <a:lnTo>
                      <a:pt x="1634" y="167"/>
                    </a:lnTo>
                    <a:lnTo>
                      <a:pt x="1574" y="169"/>
                    </a:lnTo>
                    <a:lnTo>
                      <a:pt x="1545" y="192"/>
                    </a:lnTo>
                    <a:lnTo>
                      <a:pt x="1514" y="215"/>
                    </a:lnTo>
                    <a:lnTo>
                      <a:pt x="1477" y="217"/>
                    </a:lnTo>
                    <a:lnTo>
                      <a:pt x="1440" y="221"/>
                    </a:lnTo>
                    <a:lnTo>
                      <a:pt x="1436" y="244"/>
                    </a:lnTo>
                    <a:lnTo>
                      <a:pt x="1405" y="256"/>
                    </a:lnTo>
                    <a:lnTo>
                      <a:pt x="1373" y="266"/>
                    </a:lnTo>
                    <a:lnTo>
                      <a:pt x="1340" y="277"/>
                    </a:lnTo>
                    <a:lnTo>
                      <a:pt x="1309" y="287"/>
                    </a:lnTo>
                    <a:lnTo>
                      <a:pt x="1299" y="273"/>
                    </a:lnTo>
                    <a:lnTo>
                      <a:pt x="1336" y="239"/>
                    </a:lnTo>
                    <a:lnTo>
                      <a:pt x="1351" y="217"/>
                    </a:lnTo>
                    <a:lnTo>
                      <a:pt x="1357" y="182"/>
                    </a:lnTo>
                    <a:lnTo>
                      <a:pt x="1365" y="149"/>
                    </a:lnTo>
                    <a:lnTo>
                      <a:pt x="1342" y="132"/>
                    </a:lnTo>
                    <a:lnTo>
                      <a:pt x="1343" y="122"/>
                    </a:lnTo>
                    <a:lnTo>
                      <a:pt x="1334" y="124"/>
                    </a:lnTo>
                    <a:lnTo>
                      <a:pt x="1332" y="107"/>
                    </a:lnTo>
                    <a:lnTo>
                      <a:pt x="1305" y="91"/>
                    </a:lnTo>
                    <a:lnTo>
                      <a:pt x="1279" y="76"/>
                    </a:lnTo>
                    <a:lnTo>
                      <a:pt x="1254" y="58"/>
                    </a:lnTo>
                    <a:lnTo>
                      <a:pt x="1229" y="43"/>
                    </a:lnTo>
                    <a:lnTo>
                      <a:pt x="1188" y="52"/>
                    </a:lnTo>
                    <a:lnTo>
                      <a:pt x="1165" y="43"/>
                    </a:lnTo>
                    <a:lnTo>
                      <a:pt x="1138" y="47"/>
                    </a:lnTo>
                    <a:lnTo>
                      <a:pt x="1095" y="29"/>
                    </a:lnTo>
                    <a:lnTo>
                      <a:pt x="1060" y="23"/>
                    </a:lnTo>
                    <a:lnTo>
                      <a:pt x="1064" y="0"/>
                    </a:lnTo>
                    <a:lnTo>
                      <a:pt x="1053" y="14"/>
                    </a:lnTo>
                    <a:lnTo>
                      <a:pt x="1000" y="16"/>
                    </a:lnTo>
                    <a:lnTo>
                      <a:pt x="950" y="16"/>
                    </a:lnTo>
                    <a:lnTo>
                      <a:pt x="900" y="16"/>
                    </a:lnTo>
                    <a:lnTo>
                      <a:pt x="849" y="16"/>
                    </a:lnTo>
                    <a:lnTo>
                      <a:pt x="799" y="16"/>
                    </a:lnTo>
                    <a:lnTo>
                      <a:pt x="748" y="16"/>
                    </a:lnTo>
                    <a:lnTo>
                      <a:pt x="698" y="16"/>
                    </a:lnTo>
                    <a:lnTo>
                      <a:pt x="646" y="16"/>
                    </a:lnTo>
                    <a:lnTo>
                      <a:pt x="595" y="16"/>
                    </a:lnTo>
                    <a:lnTo>
                      <a:pt x="545" y="16"/>
                    </a:lnTo>
                    <a:lnTo>
                      <a:pt x="494" y="16"/>
                    </a:lnTo>
                    <a:lnTo>
                      <a:pt x="444" y="16"/>
                    </a:lnTo>
                    <a:lnTo>
                      <a:pt x="394" y="16"/>
                    </a:lnTo>
                    <a:lnTo>
                      <a:pt x="343" y="16"/>
                    </a:lnTo>
                    <a:lnTo>
                      <a:pt x="291" y="16"/>
                    </a:lnTo>
                    <a:lnTo>
                      <a:pt x="240" y="16"/>
                    </a:lnTo>
                    <a:lnTo>
                      <a:pt x="231" y="45"/>
                    </a:lnTo>
                    <a:lnTo>
                      <a:pt x="215" y="76"/>
                    </a:lnTo>
                    <a:lnTo>
                      <a:pt x="192" y="87"/>
                    </a:lnTo>
                    <a:lnTo>
                      <a:pt x="196" y="78"/>
                    </a:lnTo>
                    <a:lnTo>
                      <a:pt x="200" y="81"/>
                    </a:lnTo>
                    <a:lnTo>
                      <a:pt x="223" y="54"/>
                    </a:lnTo>
                    <a:lnTo>
                      <a:pt x="196" y="74"/>
                    </a:lnTo>
                    <a:lnTo>
                      <a:pt x="192" y="76"/>
                    </a:lnTo>
                    <a:lnTo>
                      <a:pt x="209" y="60"/>
                    </a:lnTo>
                    <a:lnTo>
                      <a:pt x="219" y="47"/>
                    </a:lnTo>
                    <a:lnTo>
                      <a:pt x="173" y="37"/>
                    </a:lnTo>
                    <a:lnTo>
                      <a:pt x="159" y="87"/>
                    </a:lnTo>
                    <a:lnTo>
                      <a:pt x="155" y="93"/>
                    </a:lnTo>
                    <a:lnTo>
                      <a:pt x="153" y="99"/>
                    </a:lnTo>
                    <a:lnTo>
                      <a:pt x="149" y="107"/>
                    </a:lnTo>
                    <a:lnTo>
                      <a:pt x="147" y="103"/>
                    </a:lnTo>
                    <a:lnTo>
                      <a:pt x="138" y="116"/>
                    </a:lnTo>
                    <a:lnTo>
                      <a:pt x="159" y="120"/>
                    </a:lnTo>
                    <a:lnTo>
                      <a:pt x="144" y="120"/>
                    </a:lnTo>
                    <a:lnTo>
                      <a:pt x="128" y="138"/>
                    </a:lnTo>
                    <a:lnTo>
                      <a:pt x="91" y="188"/>
                    </a:lnTo>
                    <a:lnTo>
                      <a:pt x="56" y="237"/>
                    </a:lnTo>
                    <a:lnTo>
                      <a:pt x="45" y="268"/>
                    </a:lnTo>
                    <a:lnTo>
                      <a:pt x="33" y="299"/>
                    </a:lnTo>
                    <a:lnTo>
                      <a:pt x="2" y="334"/>
                    </a:lnTo>
                    <a:lnTo>
                      <a:pt x="4" y="347"/>
                    </a:lnTo>
                    <a:lnTo>
                      <a:pt x="0" y="376"/>
                    </a:lnTo>
                    <a:lnTo>
                      <a:pt x="4" y="399"/>
                    </a:lnTo>
                    <a:lnTo>
                      <a:pt x="8" y="425"/>
                    </a:lnTo>
                    <a:lnTo>
                      <a:pt x="6" y="419"/>
                    </a:lnTo>
                    <a:lnTo>
                      <a:pt x="2" y="425"/>
                    </a:lnTo>
                    <a:lnTo>
                      <a:pt x="18" y="427"/>
                    </a:lnTo>
                    <a:lnTo>
                      <a:pt x="25" y="427"/>
                    </a:lnTo>
                    <a:lnTo>
                      <a:pt x="21" y="446"/>
                    </a:lnTo>
                    <a:lnTo>
                      <a:pt x="14" y="440"/>
                    </a:lnTo>
                    <a:lnTo>
                      <a:pt x="8" y="446"/>
                    </a:lnTo>
                    <a:lnTo>
                      <a:pt x="18" y="465"/>
                    </a:lnTo>
                    <a:lnTo>
                      <a:pt x="10" y="481"/>
                    </a:lnTo>
                    <a:lnTo>
                      <a:pt x="16" y="502"/>
                    </a:lnTo>
                    <a:lnTo>
                      <a:pt x="23" y="525"/>
                    </a:lnTo>
                    <a:lnTo>
                      <a:pt x="18" y="556"/>
                    </a:lnTo>
                    <a:lnTo>
                      <a:pt x="35" y="560"/>
                    </a:lnTo>
                    <a:lnTo>
                      <a:pt x="68" y="578"/>
                    </a:lnTo>
                    <a:lnTo>
                      <a:pt x="101" y="603"/>
                    </a:lnTo>
                    <a:lnTo>
                      <a:pt x="101" y="634"/>
                    </a:lnTo>
                    <a:lnTo>
                      <a:pt x="140" y="632"/>
                    </a:lnTo>
                    <a:lnTo>
                      <a:pt x="178" y="630"/>
                    </a:lnTo>
                    <a:lnTo>
                      <a:pt x="204" y="644"/>
                    </a:lnTo>
                    <a:lnTo>
                      <a:pt x="229" y="655"/>
                    </a:lnTo>
                    <a:lnTo>
                      <a:pt x="254" y="667"/>
                    </a:lnTo>
                    <a:lnTo>
                      <a:pt x="279" y="681"/>
                    </a:lnTo>
                    <a:lnTo>
                      <a:pt x="326" y="681"/>
                    </a:lnTo>
                    <a:lnTo>
                      <a:pt x="370" y="681"/>
                    </a:lnTo>
                    <a:lnTo>
                      <a:pt x="376" y="663"/>
                    </a:lnTo>
                    <a:lnTo>
                      <a:pt x="430" y="663"/>
                    </a:lnTo>
                    <a:lnTo>
                      <a:pt x="458" y="700"/>
                    </a:lnTo>
                    <a:lnTo>
                      <a:pt x="469" y="739"/>
                    </a:lnTo>
                    <a:lnTo>
                      <a:pt x="489" y="754"/>
                    </a:lnTo>
                    <a:lnTo>
                      <a:pt x="508" y="770"/>
                    </a:lnTo>
                    <a:lnTo>
                      <a:pt x="531" y="741"/>
                    </a:lnTo>
                    <a:lnTo>
                      <a:pt x="576" y="747"/>
                    </a:lnTo>
                    <a:lnTo>
                      <a:pt x="589" y="781"/>
                    </a:lnTo>
                    <a:lnTo>
                      <a:pt x="605" y="816"/>
                    </a:lnTo>
                    <a:lnTo>
                      <a:pt x="617" y="861"/>
                    </a:lnTo>
                    <a:lnTo>
                      <a:pt x="638" y="878"/>
                    </a:lnTo>
                    <a:lnTo>
                      <a:pt x="677" y="884"/>
                    </a:lnTo>
                    <a:lnTo>
                      <a:pt x="675" y="842"/>
                    </a:lnTo>
                    <a:lnTo>
                      <a:pt x="673" y="836"/>
                    </a:lnTo>
                    <a:lnTo>
                      <a:pt x="669" y="828"/>
                    </a:lnTo>
                    <a:lnTo>
                      <a:pt x="680" y="832"/>
                    </a:lnTo>
                    <a:lnTo>
                      <a:pt x="684" y="814"/>
                    </a:lnTo>
                    <a:lnTo>
                      <a:pt x="694" y="807"/>
                    </a:lnTo>
                    <a:lnTo>
                      <a:pt x="712" y="795"/>
                    </a:lnTo>
                    <a:lnTo>
                      <a:pt x="719" y="787"/>
                    </a:lnTo>
                    <a:lnTo>
                      <a:pt x="721" y="783"/>
                    </a:lnTo>
                    <a:lnTo>
                      <a:pt x="737" y="783"/>
                    </a:lnTo>
                    <a:lnTo>
                      <a:pt x="729" y="789"/>
                    </a:lnTo>
                    <a:lnTo>
                      <a:pt x="746" y="779"/>
                    </a:lnTo>
                    <a:lnTo>
                      <a:pt x="739" y="781"/>
                    </a:lnTo>
                    <a:lnTo>
                      <a:pt x="777" y="754"/>
                    </a:lnTo>
                    <a:lnTo>
                      <a:pt x="781" y="743"/>
                    </a:lnTo>
                    <a:lnTo>
                      <a:pt x="791" y="748"/>
                    </a:lnTo>
                    <a:lnTo>
                      <a:pt x="787" y="752"/>
                    </a:lnTo>
                    <a:lnTo>
                      <a:pt x="812" y="737"/>
                    </a:lnTo>
                    <a:lnTo>
                      <a:pt x="818" y="737"/>
                    </a:lnTo>
                    <a:lnTo>
                      <a:pt x="843" y="741"/>
                    </a:lnTo>
                    <a:lnTo>
                      <a:pt x="870" y="743"/>
                    </a:lnTo>
                    <a:lnTo>
                      <a:pt x="888" y="741"/>
                    </a:lnTo>
                    <a:lnTo>
                      <a:pt x="898" y="754"/>
                    </a:lnTo>
                    <a:lnTo>
                      <a:pt x="917" y="760"/>
                    </a:lnTo>
                    <a:lnTo>
                      <a:pt x="934" y="762"/>
                    </a:lnTo>
                    <a:lnTo>
                      <a:pt x="932" y="748"/>
                    </a:lnTo>
                    <a:lnTo>
                      <a:pt x="958" y="764"/>
                    </a:lnTo>
                    <a:lnTo>
                      <a:pt x="952" y="772"/>
                    </a:lnTo>
                    <a:lnTo>
                      <a:pt x="964" y="760"/>
                    </a:lnTo>
                    <a:lnTo>
                      <a:pt x="948" y="743"/>
                    </a:lnTo>
                    <a:lnTo>
                      <a:pt x="960" y="735"/>
                    </a:lnTo>
                    <a:lnTo>
                      <a:pt x="956" y="733"/>
                    </a:lnTo>
                    <a:lnTo>
                      <a:pt x="952" y="729"/>
                    </a:lnTo>
                    <a:lnTo>
                      <a:pt x="931" y="723"/>
                    </a:lnTo>
                    <a:lnTo>
                      <a:pt x="952" y="723"/>
                    </a:lnTo>
                    <a:lnTo>
                      <a:pt x="1004" y="719"/>
                    </a:lnTo>
                    <a:lnTo>
                      <a:pt x="1014" y="704"/>
                    </a:lnTo>
                    <a:lnTo>
                      <a:pt x="1012" y="721"/>
                    </a:lnTo>
                    <a:lnTo>
                      <a:pt x="1027" y="719"/>
                    </a:lnTo>
                    <a:lnTo>
                      <a:pt x="1043" y="712"/>
                    </a:lnTo>
                    <a:lnTo>
                      <a:pt x="1035" y="717"/>
                    </a:lnTo>
                    <a:lnTo>
                      <a:pt x="1066" y="715"/>
                    </a:lnTo>
                    <a:lnTo>
                      <a:pt x="1058" y="715"/>
                    </a:lnTo>
                    <a:lnTo>
                      <a:pt x="1078" y="721"/>
                    </a:lnTo>
                    <a:lnTo>
                      <a:pt x="1084" y="721"/>
                    </a:lnTo>
                    <a:lnTo>
                      <a:pt x="1090" y="731"/>
                    </a:lnTo>
                    <a:lnTo>
                      <a:pt x="1084" y="727"/>
                    </a:lnTo>
                    <a:lnTo>
                      <a:pt x="1090" y="743"/>
                    </a:lnTo>
                    <a:lnTo>
                      <a:pt x="1136" y="727"/>
                    </a:lnTo>
                    <a:lnTo>
                      <a:pt x="1152" y="752"/>
                    </a:lnTo>
                    <a:lnTo>
                      <a:pt x="1169" y="778"/>
                    </a:lnTo>
                    <a:lnTo>
                      <a:pt x="1159" y="820"/>
                    </a:lnTo>
                    <a:lnTo>
                      <a:pt x="1157" y="814"/>
                    </a:lnTo>
                    <a:lnTo>
                      <a:pt x="1161" y="820"/>
                    </a:lnTo>
                    <a:lnTo>
                      <a:pt x="1167" y="810"/>
                    </a:lnTo>
                    <a:lnTo>
                      <a:pt x="1163" y="834"/>
                    </a:lnTo>
                    <a:lnTo>
                      <a:pt x="1171" y="847"/>
                    </a:lnTo>
                    <a:lnTo>
                      <a:pt x="1175" y="851"/>
                    </a:lnTo>
                    <a:lnTo>
                      <a:pt x="1177" y="863"/>
                    </a:lnTo>
                    <a:lnTo>
                      <a:pt x="1183" y="857"/>
                    </a:lnTo>
                    <a:lnTo>
                      <a:pt x="1179" y="865"/>
                    </a:lnTo>
                    <a:lnTo>
                      <a:pt x="1184" y="888"/>
                    </a:lnTo>
                    <a:lnTo>
                      <a:pt x="1198" y="913"/>
                    </a:lnTo>
                    <a:lnTo>
                      <a:pt x="1219" y="909"/>
                    </a:lnTo>
                    <a:lnTo>
                      <a:pt x="1231" y="878"/>
                    </a:lnTo>
                    <a:lnTo>
                      <a:pt x="1241" y="847"/>
                    </a:lnTo>
                    <a:lnTo>
                      <a:pt x="1235" y="814"/>
                    </a:lnTo>
                    <a:lnTo>
                      <a:pt x="1229" y="783"/>
                    </a:lnTo>
                    <a:lnTo>
                      <a:pt x="1235" y="812"/>
                    </a:lnTo>
                    <a:lnTo>
                      <a:pt x="1231" y="781"/>
                    </a:lnTo>
                    <a:lnTo>
                      <a:pt x="1229" y="750"/>
                    </a:lnTo>
                    <a:lnTo>
                      <a:pt x="1227" y="721"/>
                    </a:lnTo>
                    <a:lnTo>
                      <a:pt x="1225" y="690"/>
                    </a:lnTo>
                    <a:lnTo>
                      <a:pt x="1235" y="683"/>
                    </a:lnTo>
                    <a:lnTo>
                      <a:pt x="1237" y="679"/>
                    </a:lnTo>
                    <a:lnTo>
                      <a:pt x="1250" y="659"/>
                    </a:lnTo>
                    <a:lnTo>
                      <a:pt x="1260" y="644"/>
                    </a:lnTo>
                    <a:lnTo>
                      <a:pt x="1262" y="640"/>
                    </a:lnTo>
                    <a:lnTo>
                      <a:pt x="1272" y="638"/>
                    </a:lnTo>
                    <a:lnTo>
                      <a:pt x="1316" y="607"/>
                    </a:lnTo>
                    <a:lnTo>
                      <a:pt x="1320" y="605"/>
                    </a:lnTo>
                    <a:lnTo>
                      <a:pt x="1353" y="584"/>
                    </a:lnTo>
                    <a:lnTo>
                      <a:pt x="1367" y="578"/>
                    </a:lnTo>
                    <a:lnTo>
                      <a:pt x="1390" y="556"/>
                    </a:lnTo>
                    <a:lnTo>
                      <a:pt x="1429" y="543"/>
                    </a:lnTo>
                    <a:lnTo>
                      <a:pt x="1405" y="535"/>
                    </a:lnTo>
                    <a:lnTo>
                      <a:pt x="1421" y="537"/>
                    </a:lnTo>
                    <a:lnTo>
                      <a:pt x="1425" y="529"/>
                    </a:lnTo>
                    <a:lnTo>
                      <a:pt x="1409" y="522"/>
                    </a:lnTo>
                    <a:lnTo>
                      <a:pt x="1444" y="522"/>
                    </a:lnTo>
                    <a:lnTo>
                      <a:pt x="1454" y="506"/>
                    </a:lnTo>
                    <a:lnTo>
                      <a:pt x="1444" y="512"/>
                    </a:lnTo>
                    <a:lnTo>
                      <a:pt x="1436" y="504"/>
                    </a:lnTo>
                    <a:lnTo>
                      <a:pt x="1425" y="498"/>
                    </a:lnTo>
                    <a:lnTo>
                      <a:pt x="1427" y="496"/>
                    </a:lnTo>
                    <a:lnTo>
                      <a:pt x="1440" y="498"/>
                    </a:lnTo>
                    <a:lnTo>
                      <a:pt x="1450" y="496"/>
                    </a:lnTo>
                    <a:lnTo>
                      <a:pt x="1456" y="500"/>
                    </a:lnTo>
                    <a:lnTo>
                      <a:pt x="1458" y="475"/>
                    </a:lnTo>
                    <a:lnTo>
                      <a:pt x="1462" y="512"/>
                    </a:lnTo>
                    <a:lnTo>
                      <a:pt x="1450" y="465"/>
                    </a:lnTo>
                    <a:lnTo>
                      <a:pt x="1438" y="463"/>
                    </a:lnTo>
                    <a:lnTo>
                      <a:pt x="1429" y="452"/>
                    </a:lnTo>
                    <a:lnTo>
                      <a:pt x="1450" y="461"/>
                    </a:lnTo>
                    <a:lnTo>
                      <a:pt x="1440" y="444"/>
                    </a:lnTo>
                    <a:lnTo>
                      <a:pt x="1454" y="454"/>
                    </a:lnTo>
                    <a:lnTo>
                      <a:pt x="1438" y="423"/>
                    </a:lnTo>
                    <a:lnTo>
                      <a:pt x="1458" y="436"/>
                    </a:lnTo>
                    <a:lnTo>
                      <a:pt x="1442" y="411"/>
                    </a:lnTo>
                    <a:lnTo>
                      <a:pt x="1435" y="411"/>
                    </a:lnTo>
                    <a:lnTo>
                      <a:pt x="1446" y="398"/>
                    </a:lnTo>
                    <a:lnTo>
                      <a:pt x="1442" y="411"/>
                    </a:lnTo>
                    <a:lnTo>
                      <a:pt x="1462" y="421"/>
                    </a:lnTo>
                    <a:lnTo>
                      <a:pt x="1456" y="401"/>
                    </a:lnTo>
                    <a:lnTo>
                      <a:pt x="1462" y="413"/>
                    </a:lnTo>
                    <a:lnTo>
                      <a:pt x="1468" y="380"/>
                    </a:lnTo>
                    <a:lnTo>
                      <a:pt x="1489" y="372"/>
                    </a:lnTo>
                    <a:lnTo>
                      <a:pt x="1475" y="392"/>
                    </a:lnTo>
                    <a:lnTo>
                      <a:pt x="1471" y="403"/>
                    </a:lnTo>
                    <a:lnTo>
                      <a:pt x="1468" y="413"/>
                    </a:lnTo>
                    <a:lnTo>
                      <a:pt x="1479" y="419"/>
                    </a:lnTo>
                    <a:lnTo>
                      <a:pt x="1473" y="429"/>
                    </a:lnTo>
                    <a:lnTo>
                      <a:pt x="1475" y="436"/>
                    </a:lnTo>
                    <a:lnTo>
                      <a:pt x="1469" y="442"/>
                    </a:lnTo>
                    <a:lnTo>
                      <a:pt x="1462" y="456"/>
                    </a:lnTo>
                    <a:lnTo>
                      <a:pt x="1502" y="411"/>
                    </a:lnTo>
                    <a:lnTo>
                      <a:pt x="1499" y="372"/>
                    </a:lnTo>
                    <a:lnTo>
                      <a:pt x="1516" y="355"/>
                    </a:lnTo>
                    <a:lnTo>
                      <a:pt x="1500" y="366"/>
                    </a:lnTo>
                    <a:lnTo>
                      <a:pt x="1514" y="380"/>
                    </a:lnTo>
                    <a:lnTo>
                      <a:pt x="1512" y="392"/>
                    </a:lnTo>
                    <a:lnTo>
                      <a:pt x="1551" y="355"/>
                    </a:lnTo>
                    <a:lnTo>
                      <a:pt x="1549" y="359"/>
                    </a:lnTo>
                    <a:lnTo>
                      <a:pt x="1557" y="334"/>
                    </a:lnTo>
                    <a:lnTo>
                      <a:pt x="1570" y="308"/>
                    </a:lnTo>
                    <a:lnTo>
                      <a:pt x="1566" y="318"/>
                    </a:lnTo>
                    <a:lnTo>
                      <a:pt x="1578" y="312"/>
                    </a:lnTo>
                    <a:lnTo>
                      <a:pt x="1613" y="306"/>
                    </a:lnTo>
                    <a:lnTo>
                      <a:pt x="1646" y="299"/>
                    </a:lnTo>
                    <a:lnTo>
                      <a:pt x="1654" y="287"/>
                    </a:lnTo>
                    <a:lnTo>
                      <a:pt x="1659" y="289"/>
                    </a:lnTo>
                    <a:lnTo>
                      <a:pt x="1673" y="297"/>
                    </a:lnTo>
                    <a:lnTo>
                      <a:pt x="1681" y="299"/>
                    </a:lnTo>
                    <a:lnTo>
                      <a:pt x="1700" y="289"/>
                    </a:lnTo>
                    <a:lnTo>
                      <a:pt x="1698" y="273"/>
                    </a:lnTo>
                    <a:lnTo>
                      <a:pt x="1700" y="283"/>
                    </a:lnTo>
                    <a:lnTo>
                      <a:pt x="1681" y="277"/>
                    </a:lnTo>
                    <a:lnTo>
                      <a:pt x="1685" y="254"/>
                    </a:lnTo>
                    <a:lnTo>
                      <a:pt x="1687" y="248"/>
                    </a:lnTo>
                    <a:lnTo>
                      <a:pt x="1721" y="209"/>
                    </a:lnTo>
                    <a:lnTo>
                      <a:pt x="1731" y="204"/>
                    </a:lnTo>
                    <a:lnTo>
                      <a:pt x="1737" y="206"/>
                    </a:lnTo>
                    <a:lnTo>
                      <a:pt x="1766" y="182"/>
                    </a:lnTo>
                    <a:lnTo>
                      <a:pt x="1766" y="186"/>
                    </a:lnTo>
                    <a:lnTo>
                      <a:pt x="1774" y="184"/>
                    </a:lnTo>
                    <a:lnTo>
                      <a:pt x="1789" y="188"/>
                    </a:lnTo>
                    <a:lnTo>
                      <a:pt x="1826" y="169"/>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34" name="Freeform 652"/>
              <p:cNvSpPr>
                <a:spLocks/>
              </p:cNvSpPr>
              <p:nvPr/>
            </p:nvSpPr>
            <p:spPr bwMode="auto">
              <a:xfrm>
                <a:off x="504" y="1106"/>
                <a:ext cx="550" cy="285"/>
              </a:xfrm>
              <a:custGeom>
                <a:avLst/>
                <a:gdLst>
                  <a:gd name="T0" fmla="*/ 0 w 1165"/>
                  <a:gd name="T1" fmla="*/ 1 h 558"/>
                  <a:gd name="T2" fmla="*/ 0 w 1165"/>
                  <a:gd name="T3" fmla="*/ 1 h 558"/>
                  <a:gd name="T4" fmla="*/ 0 w 1165"/>
                  <a:gd name="T5" fmla="*/ 1 h 558"/>
                  <a:gd name="T6" fmla="*/ 0 w 1165"/>
                  <a:gd name="T7" fmla="*/ 1 h 558"/>
                  <a:gd name="T8" fmla="*/ 0 w 1165"/>
                  <a:gd name="T9" fmla="*/ 1 h 558"/>
                  <a:gd name="T10" fmla="*/ 0 w 1165"/>
                  <a:gd name="T11" fmla="*/ 1 h 558"/>
                  <a:gd name="T12" fmla="*/ 0 w 1165"/>
                  <a:gd name="T13" fmla="*/ 1 h 558"/>
                  <a:gd name="T14" fmla="*/ 0 w 1165"/>
                  <a:gd name="T15" fmla="*/ 1 h 558"/>
                  <a:gd name="T16" fmla="*/ 0 w 1165"/>
                  <a:gd name="T17" fmla="*/ 1 h 558"/>
                  <a:gd name="T18" fmla="*/ 0 w 1165"/>
                  <a:gd name="T19" fmla="*/ 1 h 558"/>
                  <a:gd name="T20" fmla="*/ 0 w 1165"/>
                  <a:gd name="T21" fmla="*/ 1 h 558"/>
                  <a:gd name="T22" fmla="*/ 0 w 1165"/>
                  <a:gd name="T23" fmla="*/ 1 h 558"/>
                  <a:gd name="T24" fmla="*/ 0 w 1165"/>
                  <a:gd name="T25" fmla="*/ 1 h 558"/>
                  <a:gd name="T26" fmla="*/ 0 w 1165"/>
                  <a:gd name="T27" fmla="*/ 1 h 558"/>
                  <a:gd name="T28" fmla="*/ 0 w 1165"/>
                  <a:gd name="T29" fmla="*/ 1 h 558"/>
                  <a:gd name="T30" fmla="*/ 0 w 1165"/>
                  <a:gd name="T31" fmla="*/ 1 h 558"/>
                  <a:gd name="T32" fmla="*/ 0 w 1165"/>
                  <a:gd name="T33" fmla="*/ 1 h 558"/>
                  <a:gd name="T34" fmla="*/ 0 w 1165"/>
                  <a:gd name="T35" fmla="*/ 1 h 558"/>
                  <a:gd name="T36" fmla="*/ 0 w 1165"/>
                  <a:gd name="T37" fmla="*/ 1 h 558"/>
                  <a:gd name="T38" fmla="*/ 0 w 1165"/>
                  <a:gd name="T39" fmla="*/ 1 h 558"/>
                  <a:gd name="T40" fmla="*/ 0 w 1165"/>
                  <a:gd name="T41" fmla="*/ 1 h 558"/>
                  <a:gd name="T42" fmla="*/ 0 w 1165"/>
                  <a:gd name="T43" fmla="*/ 1 h 558"/>
                  <a:gd name="T44" fmla="*/ 0 w 1165"/>
                  <a:gd name="T45" fmla="*/ 1 h 558"/>
                  <a:gd name="T46" fmla="*/ 0 w 1165"/>
                  <a:gd name="T47" fmla="*/ 1 h 558"/>
                  <a:gd name="T48" fmla="*/ 0 w 1165"/>
                  <a:gd name="T49" fmla="*/ 1 h 558"/>
                  <a:gd name="T50" fmla="*/ 0 w 1165"/>
                  <a:gd name="T51" fmla="*/ 1 h 558"/>
                  <a:gd name="T52" fmla="*/ 0 w 1165"/>
                  <a:gd name="T53" fmla="*/ 1 h 558"/>
                  <a:gd name="T54" fmla="*/ 0 w 1165"/>
                  <a:gd name="T55" fmla="*/ 1 h 558"/>
                  <a:gd name="T56" fmla="*/ 0 w 1165"/>
                  <a:gd name="T57" fmla="*/ 1 h 558"/>
                  <a:gd name="T58" fmla="*/ 0 w 1165"/>
                  <a:gd name="T59" fmla="*/ 1 h 558"/>
                  <a:gd name="T60" fmla="*/ 0 w 1165"/>
                  <a:gd name="T61" fmla="*/ 1 h 558"/>
                  <a:gd name="T62" fmla="*/ 0 w 1165"/>
                  <a:gd name="T63" fmla="*/ 1 h 558"/>
                  <a:gd name="T64" fmla="*/ 0 w 1165"/>
                  <a:gd name="T65" fmla="*/ 1 h 558"/>
                  <a:gd name="T66" fmla="*/ 0 w 1165"/>
                  <a:gd name="T67" fmla="*/ 1 h 558"/>
                  <a:gd name="T68" fmla="*/ 0 w 1165"/>
                  <a:gd name="T69" fmla="*/ 1 h 558"/>
                  <a:gd name="T70" fmla="*/ 0 w 1165"/>
                  <a:gd name="T71" fmla="*/ 1 h 558"/>
                  <a:gd name="T72" fmla="*/ 0 w 1165"/>
                  <a:gd name="T73" fmla="*/ 1 h 558"/>
                  <a:gd name="T74" fmla="*/ 0 w 1165"/>
                  <a:gd name="T75" fmla="*/ 1 h 558"/>
                  <a:gd name="T76" fmla="*/ 0 w 1165"/>
                  <a:gd name="T77" fmla="*/ 1 h 558"/>
                  <a:gd name="T78" fmla="*/ 0 w 1165"/>
                  <a:gd name="T79" fmla="*/ 1 h 558"/>
                  <a:gd name="T80" fmla="*/ 0 w 1165"/>
                  <a:gd name="T81" fmla="*/ 1 h 558"/>
                  <a:gd name="T82" fmla="*/ 0 w 1165"/>
                  <a:gd name="T83" fmla="*/ 1 h 558"/>
                  <a:gd name="T84" fmla="*/ 0 w 1165"/>
                  <a:gd name="T85" fmla="*/ 1 h 558"/>
                  <a:gd name="T86" fmla="*/ 0 w 1165"/>
                  <a:gd name="T87" fmla="*/ 1 h 558"/>
                  <a:gd name="T88" fmla="*/ 0 w 1165"/>
                  <a:gd name="T89" fmla="*/ 1 h 558"/>
                  <a:gd name="T90" fmla="*/ 0 w 1165"/>
                  <a:gd name="T91" fmla="*/ 1 h 558"/>
                  <a:gd name="T92" fmla="*/ 0 w 1165"/>
                  <a:gd name="T93" fmla="*/ 1 h 558"/>
                  <a:gd name="T94" fmla="*/ 0 w 1165"/>
                  <a:gd name="T95" fmla="*/ 1 h 558"/>
                  <a:gd name="T96" fmla="*/ 0 w 1165"/>
                  <a:gd name="T97" fmla="*/ 1 h 558"/>
                  <a:gd name="T98" fmla="*/ 0 w 1165"/>
                  <a:gd name="T99" fmla="*/ 1 h 558"/>
                  <a:gd name="T100" fmla="*/ 0 w 1165"/>
                  <a:gd name="T101" fmla="*/ 1 h 558"/>
                  <a:gd name="T102" fmla="*/ 0 w 1165"/>
                  <a:gd name="T103" fmla="*/ 1 h 558"/>
                  <a:gd name="T104" fmla="*/ 0 w 1165"/>
                  <a:gd name="T105" fmla="*/ 1 h 558"/>
                  <a:gd name="T106" fmla="*/ 0 w 1165"/>
                  <a:gd name="T107" fmla="*/ 1 h 5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65" h="558">
                    <a:moveTo>
                      <a:pt x="944" y="541"/>
                    </a:moveTo>
                    <a:lnTo>
                      <a:pt x="965" y="519"/>
                    </a:lnTo>
                    <a:lnTo>
                      <a:pt x="949" y="502"/>
                    </a:lnTo>
                    <a:lnTo>
                      <a:pt x="936" y="485"/>
                    </a:lnTo>
                    <a:lnTo>
                      <a:pt x="944" y="452"/>
                    </a:lnTo>
                    <a:lnTo>
                      <a:pt x="949" y="419"/>
                    </a:lnTo>
                    <a:lnTo>
                      <a:pt x="942" y="382"/>
                    </a:lnTo>
                    <a:lnTo>
                      <a:pt x="903" y="393"/>
                    </a:lnTo>
                    <a:lnTo>
                      <a:pt x="882" y="405"/>
                    </a:lnTo>
                    <a:lnTo>
                      <a:pt x="856" y="413"/>
                    </a:lnTo>
                    <a:lnTo>
                      <a:pt x="858" y="378"/>
                    </a:lnTo>
                    <a:lnTo>
                      <a:pt x="851" y="372"/>
                    </a:lnTo>
                    <a:lnTo>
                      <a:pt x="864" y="362"/>
                    </a:lnTo>
                    <a:lnTo>
                      <a:pt x="810" y="364"/>
                    </a:lnTo>
                    <a:lnTo>
                      <a:pt x="852" y="324"/>
                    </a:lnTo>
                    <a:lnTo>
                      <a:pt x="895" y="285"/>
                    </a:lnTo>
                    <a:lnTo>
                      <a:pt x="940" y="244"/>
                    </a:lnTo>
                    <a:lnTo>
                      <a:pt x="982" y="203"/>
                    </a:lnTo>
                    <a:lnTo>
                      <a:pt x="1027" y="167"/>
                    </a:lnTo>
                    <a:lnTo>
                      <a:pt x="1073" y="128"/>
                    </a:lnTo>
                    <a:lnTo>
                      <a:pt x="1118" y="89"/>
                    </a:lnTo>
                    <a:lnTo>
                      <a:pt x="1165" y="52"/>
                    </a:lnTo>
                    <a:lnTo>
                      <a:pt x="1108" y="37"/>
                    </a:lnTo>
                    <a:lnTo>
                      <a:pt x="1056" y="33"/>
                    </a:lnTo>
                    <a:lnTo>
                      <a:pt x="1004" y="27"/>
                    </a:lnTo>
                    <a:lnTo>
                      <a:pt x="936" y="23"/>
                    </a:lnTo>
                    <a:lnTo>
                      <a:pt x="932" y="19"/>
                    </a:lnTo>
                    <a:lnTo>
                      <a:pt x="907" y="13"/>
                    </a:lnTo>
                    <a:lnTo>
                      <a:pt x="891" y="12"/>
                    </a:lnTo>
                    <a:lnTo>
                      <a:pt x="883" y="8"/>
                    </a:lnTo>
                    <a:lnTo>
                      <a:pt x="858" y="12"/>
                    </a:lnTo>
                    <a:lnTo>
                      <a:pt x="876" y="2"/>
                    </a:lnTo>
                    <a:lnTo>
                      <a:pt x="858" y="0"/>
                    </a:lnTo>
                    <a:lnTo>
                      <a:pt x="788" y="15"/>
                    </a:lnTo>
                    <a:lnTo>
                      <a:pt x="775" y="13"/>
                    </a:lnTo>
                    <a:lnTo>
                      <a:pt x="752" y="21"/>
                    </a:lnTo>
                    <a:lnTo>
                      <a:pt x="750" y="25"/>
                    </a:lnTo>
                    <a:lnTo>
                      <a:pt x="734" y="35"/>
                    </a:lnTo>
                    <a:lnTo>
                      <a:pt x="744" y="21"/>
                    </a:lnTo>
                    <a:lnTo>
                      <a:pt x="686" y="33"/>
                    </a:lnTo>
                    <a:lnTo>
                      <a:pt x="626" y="54"/>
                    </a:lnTo>
                    <a:lnTo>
                      <a:pt x="566" y="75"/>
                    </a:lnTo>
                    <a:lnTo>
                      <a:pt x="517" y="77"/>
                    </a:lnTo>
                    <a:lnTo>
                      <a:pt x="486" y="93"/>
                    </a:lnTo>
                    <a:lnTo>
                      <a:pt x="507" y="126"/>
                    </a:lnTo>
                    <a:lnTo>
                      <a:pt x="498" y="134"/>
                    </a:lnTo>
                    <a:lnTo>
                      <a:pt x="540" y="141"/>
                    </a:lnTo>
                    <a:lnTo>
                      <a:pt x="529" y="153"/>
                    </a:lnTo>
                    <a:lnTo>
                      <a:pt x="560" y="153"/>
                    </a:lnTo>
                    <a:lnTo>
                      <a:pt x="519" y="153"/>
                    </a:lnTo>
                    <a:lnTo>
                      <a:pt x="515" y="141"/>
                    </a:lnTo>
                    <a:lnTo>
                      <a:pt x="509" y="159"/>
                    </a:lnTo>
                    <a:lnTo>
                      <a:pt x="521" y="167"/>
                    </a:lnTo>
                    <a:lnTo>
                      <a:pt x="502" y="169"/>
                    </a:lnTo>
                    <a:lnTo>
                      <a:pt x="445" y="165"/>
                    </a:lnTo>
                    <a:lnTo>
                      <a:pt x="471" y="151"/>
                    </a:lnTo>
                    <a:lnTo>
                      <a:pt x="403" y="163"/>
                    </a:lnTo>
                    <a:lnTo>
                      <a:pt x="319" y="184"/>
                    </a:lnTo>
                    <a:lnTo>
                      <a:pt x="348" y="194"/>
                    </a:lnTo>
                    <a:lnTo>
                      <a:pt x="329" y="198"/>
                    </a:lnTo>
                    <a:lnTo>
                      <a:pt x="323" y="219"/>
                    </a:lnTo>
                    <a:lnTo>
                      <a:pt x="395" y="219"/>
                    </a:lnTo>
                    <a:lnTo>
                      <a:pt x="405" y="225"/>
                    </a:lnTo>
                    <a:lnTo>
                      <a:pt x="465" y="205"/>
                    </a:lnTo>
                    <a:lnTo>
                      <a:pt x="451" y="219"/>
                    </a:lnTo>
                    <a:lnTo>
                      <a:pt x="442" y="225"/>
                    </a:lnTo>
                    <a:lnTo>
                      <a:pt x="428" y="244"/>
                    </a:lnTo>
                    <a:lnTo>
                      <a:pt x="381" y="256"/>
                    </a:lnTo>
                    <a:lnTo>
                      <a:pt x="316" y="271"/>
                    </a:lnTo>
                    <a:lnTo>
                      <a:pt x="327" y="264"/>
                    </a:lnTo>
                    <a:lnTo>
                      <a:pt x="304" y="269"/>
                    </a:lnTo>
                    <a:lnTo>
                      <a:pt x="273" y="285"/>
                    </a:lnTo>
                    <a:lnTo>
                      <a:pt x="277" y="285"/>
                    </a:lnTo>
                    <a:lnTo>
                      <a:pt x="265" y="291"/>
                    </a:lnTo>
                    <a:lnTo>
                      <a:pt x="219" y="308"/>
                    </a:lnTo>
                    <a:lnTo>
                      <a:pt x="203" y="312"/>
                    </a:lnTo>
                    <a:lnTo>
                      <a:pt x="207" y="316"/>
                    </a:lnTo>
                    <a:lnTo>
                      <a:pt x="190" y="322"/>
                    </a:lnTo>
                    <a:lnTo>
                      <a:pt x="195" y="333"/>
                    </a:lnTo>
                    <a:lnTo>
                      <a:pt x="228" y="322"/>
                    </a:lnTo>
                    <a:lnTo>
                      <a:pt x="199" y="335"/>
                    </a:lnTo>
                    <a:lnTo>
                      <a:pt x="199" y="339"/>
                    </a:lnTo>
                    <a:lnTo>
                      <a:pt x="232" y="345"/>
                    </a:lnTo>
                    <a:lnTo>
                      <a:pt x="221" y="345"/>
                    </a:lnTo>
                    <a:lnTo>
                      <a:pt x="226" y="351"/>
                    </a:lnTo>
                    <a:lnTo>
                      <a:pt x="205" y="351"/>
                    </a:lnTo>
                    <a:lnTo>
                      <a:pt x="193" y="345"/>
                    </a:lnTo>
                    <a:lnTo>
                      <a:pt x="170" y="357"/>
                    </a:lnTo>
                    <a:lnTo>
                      <a:pt x="182" y="382"/>
                    </a:lnTo>
                    <a:lnTo>
                      <a:pt x="230" y="368"/>
                    </a:lnTo>
                    <a:lnTo>
                      <a:pt x="261" y="353"/>
                    </a:lnTo>
                    <a:lnTo>
                      <a:pt x="230" y="374"/>
                    </a:lnTo>
                    <a:lnTo>
                      <a:pt x="213" y="395"/>
                    </a:lnTo>
                    <a:lnTo>
                      <a:pt x="201" y="407"/>
                    </a:lnTo>
                    <a:lnTo>
                      <a:pt x="203" y="407"/>
                    </a:lnTo>
                    <a:lnTo>
                      <a:pt x="186" y="423"/>
                    </a:lnTo>
                    <a:lnTo>
                      <a:pt x="242" y="413"/>
                    </a:lnTo>
                    <a:lnTo>
                      <a:pt x="255" y="415"/>
                    </a:lnTo>
                    <a:lnTo>
                      <a:pt x="257" y="430"/>
                    </a:lnTo>
                    <a:lnTo>
                      <a:pt x="290" y="409"/>
                    </a:lnTo>
                    <a:lnTo>
                      <a:pt x="300" y="409"/>
                    </a:lnTo>
                    <a:lnTo>
                      <a:pt x="281" y="417"/>
                    </a:lnTo>
                    <a:lnTo>
                      <a:pt x="283" y="424"/>
                    </a:lnTo>
                    <a:lnTo>
                      <a:pt x="335" y="409"/>
                    </a:lnTo>
                    <a:lnTo>
                      <a:pt x="288" y="438"/>
                    </a:lnTo>
                    <a:lnTo>
                      <a:pt x="296" y="438"/>
                    </a:lnTo>
                    <a:lnTo>
                      <a:pt x="288" y="438"/>
                    </a:lnTo>
                    <a:lnTo>
                      <a:pt x="261" y="459"/>
                    </a:lnTo>
                    <a:lnTo>
                      <a:pt x="246" y="463"/>
                    </a:lnTo>
                    <a:lnTo>
                      <a:pt x="199" y="488"/>
                    </a:lnTo>
                    <a:lnTo>
                      <a:pt x="126" y="510"/>
                    </a:lnTo>
                    <a:lnTo>
                      <a:pt x="120" y="521"/>
                    </a:lnTo>
                    <a:lnTo>
                      <a:pt x="108" y="521"/>
                    </a:lnTo>
                    <a:lnTo>
                      <a:pt x="102" y="527"/>
                    </a:lnTo>
                    <a:lnTo>
                      <a:pt x="102" y="519"/>
                    </a:lnTo>
                    <a:lnTo>
                      <a:pt x="77" y="519"/>
                    </a:lnTo>
                    <a:lnTo>
                      <a:pt x="0" y="552"/>
                    </a:lnTo>
                    <a:lnTo>
                      <a:pt x="3" y="551"/>
                    </a:lnTo>
                    <a:lnTo>
                      <a:pt x="9" y="554"/>
                    </a:lnTo>
                    <a:lnTo>
                      <a:pt x="27" y="545"/>
                    </a:lnTo>
                    <a:lnTo>
                      <a:pt x="31" y="549"/>
                    </a:lnTo>
                    <a:lnTo>
                      <a:pt x="65" y="533"/>
                    </a:lnTo>
                    <a:lnTo>
                      <a:pt x="83" y="533"/>
                    </a:lnTo>
                    <a:lnTo>
                      <a:pt x="71" y="535"/>
                    </a:lnTo>
                    <a:lnTo>
                      <a:pt x="106" y="529"/>
                    </a:lnTo>
                    <a:lnTo>
                      <a:pt x="131" y="527"/>
                    </a:lnTo>
                    <a:lnTo>
                      <a:pt x="137" y="523"/>
                    </a:lnTo>
                    <a:lnTo>
                      <a:pt x="170" y="516"/>
                    </a:lnTo>
                    <a:lnTo>
                      <a:pt x="180" y="514"/>
                    </a:lnTo>
                    <a:lnTo>
                      <a:pt x="188" y="506"/>
                    </a:lnTo>
                    <a:lnTo>
                      <a:pt x="277" y="473"/>
                    </a:lnTo>
                    <a:lnTo>
                      <a:pt x="354" y="444"/>
                    </a:lnTo>
                    <a:lnTo>
                      <a:pt x="424" y="415"/>
                    </a:lnTo>
                    <a:lnTo>
                      <a:pt x="410" y="405"/>
                    </a:lnTo>
                    <a:lnTo>
                      <a:pt x="469" y="380"/>
                    </a:lnTo>
                    <a:lnTo>
                      <a:pt x="482" y="378"/>
                    </a:lnTo>
                    <a:lnTo>
                      <a:pt x="492" y="366"/>
                    </a:lnTo>
                    <a:lnTo>
                      <a:pt x="542" y="345"/>
                    </a:lnTo>
                    <a:lnTo>
                      <a:pt x="593" y="329"/>
                    </a:lnTo>
                    <a:lnTo>
                      <a:pt x="628" y="324"/>
                    </a:lnTo>
                    <a:lnTo>
                      <a:pt x="606" y="333"/>
                    </a:lnTo>
                    <a:lnTo>
                      <a:pt x="612" y="343"/>
                    </a:lnTo>
                    <a:lnTo>
                      <a:pt x="600" y="341"/>
                    </a:lnTo>
                    <a:lnTo>
                      <a:pt x="548" y="349"/>
                    </a:lnTo>
                    <a:lnTo>
                      <a:pt x="498" y="386"/>
                    </a:lnTo>
                    <a:lnTo>
                      <a:pt x="523" y="382"/>
                    </a:lnTo>
                    <a:lnTo>
                      <a:pt x="484" y="397"/>
                    </a:lnTo>
                    <a:lnTo>
                      <a:pt x="504" y="401"/>
                    </a:lnTo>
                    <a:lnTo>
                      <a:pt x="540" y="384"/>
                    </a:lnTo>
                    <a:lnTo>
                      <a:pt x="531" y="392"/>
                    </a:lnTo>
                    <a:lnTo>
                      <a:pt x="542" y="386"/>
                    </a:lnTo>
                    <a:lnTo>
                      <a:pt x="550" y="386"/>
                    </a:lnTo>
                    <a:lnTo>
                      <a:pt x="556" y="380"/>
                    </a:lnTo>
                    <a:lnTo>
                      <a:pt x="558" y="384"/>
                    </a:lnTo>
                    <a:lnTo>
                      <a:pt x="575" y="374"/>
                    </a:lnTo>
                    <a:lnTo>
                      <a:pt x="591" y="376"/>
                    </a:lnTo>
                    <a:lnTo>
                      <a:pt x="626" y="361"/>
                    </a:lnTo>
                    <a:lnTo>
                      <a:pt x="620" y="357"/>
                    </a:lnTo>
                    <a:lnTo>
                      <a:pt x="630" y="353"/>
                    </a:lnTo>
                    <a:lnTo>
                      <a:pt x="624" y="349"/>
                    </a:lnTo>
                    <a:lnTo>
                      <a:pt x="639" y="343"/>
                    </a:lnTo>
                    <a:lnTo>
                      <a:pt x="668" y="329"/>
                    </a:lnTo>
                    <a:lnTo>
                      <a:pt x="647" y="341"/>
                    </a:lnTo>
                    <a:lnTo>
                      <a:pt x="661" y="339"/>
                    </a:lnTo>
                    <a:lnTo>
                      <a:pt x="659" y="343"/>
                    </a:lnTo>
                    <a:lnTo>
                      <a:pt x="699" y="335"/>
                    </a:lnTo>
                    <a:lnTo>
                      <a:pt x="688" y="337"/>
                    </a:lnTo>
                    <a:lnTo>
                      <a:pt x="686" y="345"/>
                    </a:lnTo>
                    <a:lnTo>
                      <a:pt x="680" y="349"/>
                    </a:lnTo>
                    <a:lnTo>
                      <a:pt x="692" y="349"/>
                    </a:lnTo>
                    <a:lnTo>
                      <a:pt x="694" y="351"/>
                    </a:lnTo>
                    <a:lnTo>
                      <a:pt x="684" y="359"/>
                    </a:lnTo>
                    <a:lnTo>
                      <a:pt x="694" y="362"/>
                    </a:lnTo>
                    <a:lnTo>
                      <a:pt x="723" y="353"/>
                    </a:lnTo>
                    <a:lnTo>
                      <a:pt x="711" y="361"/>
                    </a:lnTo>
                    <a:lnTo>
                      <a:pt x="719" y="368"/>
                    </a:lnTo>
                    <a:lnTo>
                      <a:pt x="756" y="372"/>
                    </a:lnTo>
                    <a:lnTo>
                      <a:pt x="792" y="374"/>
                    </a:lnTo>
                    <a:lnTo>
                      <a:pt x="794" y="384"/>
                    </a:lnTo>
                    <a:lnTo>
                      <a:pt x="831" y="376"/>
                    </a:lnTo>
                    <a:lnTo>
                      <a:pt x="847" y="380"/>
                    </a:lnTo>
                    <a:lnTo>
                      <a:pt x="833" y="386"/>
                    </a:lnTo>
                    <a:lnTo>
                      <a:pt x="841" y="376"/>
                    </a:lnTo>
                    <a:lnTo>
                      <a:pt x="823" y="388"/>
                    </a:lnTo>
                    <a:lnTo>
                      <a:pt x="841" y="411"/>
                    </a:lnTo>
                    <a:lnTo>
                      <a:pt x="860" y="436"/>
                    </a:lnTo>
                    <a:lnTo>
                      <a:pt x="876" y="434"/>
                    </a:lnTo>
                    <a:lnTo>
                      <a:pt x="870" y="413"/>
                    </a:lnTo>
                    <a:lnTo>
                      <a:pt x="882" y="415"/>
                    </a:lnTo>
                    <a:lnTo>
                      <a:pt x="895" y="413"/>
                    </a:lnTo>
                    <a:lnTo>
                      <a:pt x="899" y="413"/>
                    </a:lnTo>
                    <a:lnTo>
                      <a:pt x="889" y="424"/>
                    </a:lnTo>
                    <a:lnTo>
                      <a:pt x="891" y="430"/>
                    </a:lnTo>
                    <a:lnTo>
                      <a:pt x="893" y="436"/>
                    </a:lnTo>
                    <a:lnTo>
                      <a:pt x="922" y="403"/>
                    </a:lnTo>
                    <a:lnTo>
                      <a:pt x="918" y="423"/>
                    </a:lnTo>
                    <a:lnTo>
                      <a:pt x="924" y="438"/>
                    </a:lnTo>
                    <a:lnTo>
                      <a:pt x="930" y="434"/>
                    </a:lnTo>
                    <a:lnTo>
                      <a:pt x="932" y="442"/>
                    </a:lnTo>
                    <a:lnTo>
                      <a:pt x="924" y="448"/>
                    </a:lnTo>
                    <a:lnTo>
                      <a:pt x="940" y="448"/>
                    </a:lnTo>
                    <a:lnTo>
                      <a:pt x="930" y="448"/>
                    </a:lnTo>
                    <a:lnTo>
                      <a:pt x="930" y="459"/>
                    </a:lnTo>
                    <a:lnTo>
                      <a:pt x="922" y="456"/>
                    </a:lnTo>
                    <a:lnTo>
                      <a:pt x="924" y="469"/>
                    </a:lnTo>
                    <a:lnTo>
                      <a:pt x="913" y="471"/>
                    </a:lnTo>
                    <a:lnTo>
                      <a:pt x="914" y="475"/>
                    </a:lnTo>
                    <a:lnTo>
                      <a:pt x="920" y="490"/>
                    </a:lnTo>
                    <a:lnTo>
                      <a:pt x="932" y="508"/>
                    </a:lnTo>
                    <a:lnTo>
                      <a:pt x="920" y="510"/>
                    </a:lnTo>
                    <a:lnTo>
                      <a:pt x="893" y="531"/>
                    </a:lnTo>
                    <a:lnTo>
                      <a:pt x="905" y="525"/>
                    </a:lnTo>
                    <a:lnTo>
                      <a:pt x="942" y="512"/>
                    </a:lnTo>
                    <a:lnTo>
                      <a:pt x="920" y="541"/>
                    </a:lnTo>
                    <a:lnTo>
                      <a:pt x="911" y="545"/>
                    </a:lnTo>
                    <a:lnTo>
                      <a:pt x="932" y="539"/>
                    </a:lnTo>
                    <a:lnTo>
                      <a:pt x="918" y="549"/>
                    </a:lnTo>
                    <a:lnTo>
                      <a:pt x="911" y="558"/>
                    </a:lnTo>
                    <a:lnTo>
                      <a:pt x="944" y="54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35" name="Freeform 653"/>
              <p:cNvSpPr>
                <a:spLocks/>
              </p:cNvSpPr>
              <p:nvPr/>
            </p:nvSpPr>
            <p:spPr bwMode="auto">
              <a:xfrm>
                <a:off x="659" y="1334"/>
                <a:ext cx="39" cy="22"/>
              </a:xfrm>
              <a:custGeom>
                <a:avLst/>
                <a:gdLst>
                  <a:gd name="T0" fmla="*/ 0 w 83"/>
                  <a:gd name="T1" fmla="*/ 1 h 44"/>
                  <a:gd name="T2" fmla="*/ 0 w 83"/>
                  <a:gd name="T3" fmla="*/ 1 h 44"/>
                  <a:gd name="T4" fmla="*/ 0 w 83"/>
                  <a:gd name="T5" fmla="*/ 1 h 44"/>
                  <a:gd name="T6" fmla="*/ 0 w 83"/>
                  <a:gd name="T7" fmla="*/ 1 h 44"/>
                  <a:gd name="T8" fmla="*/ 0 w 83"/>
                  <a:gd name="T9" fmla="*/ 0 h 44"/>
                  <a:gd name="T10" fmla="*/ 0 w 83"/>
                  <a:gd name="T11" fmla="*/ 1 h 44"/>
                  <a:gd name="T12" fmla="*/ 0 w 83"/>
                  <a:gd name="T13" fmla="*/ 1 h 44"/>
                  <a:gd name="T14" fmla="*/ 0 w 83"/>
                  <a:gd name="T15" fmla="*/ 1 h 44"/>
                  <a:gd name="T16" fmla="*/ 0 w 83"/>
                  <a:gd name="T17" fmla="*/ 1 h 44"/>
                  <a:gd name="T18" fmla="*/ 0 w 83"/>
                  <a:gd name="T19" fmla="*/ 1 h 44"/>
                  <a:gd name="T20" fmla="*/ 0 w 83"/>
                  <a:gd name="T21" fmla="*/ 1 h 44"/>
                  <a:gd name="T22" fmla="*/ 0 w 83"/>
                  <a:gd name="T23" fmla="*/ 1 h 44"/>
                  <a:gd name="T24" fmla="*/ 0 w 83"/>
                  <a:gd name="T25" fmla="*/ 1 h 44"/>
                  <a:gd name="T26" fmla="*/ 0 w 83"/>
                  <a:gd name="T27" fmla="*/ 1 h 44"/>
                  <a:gd name="T28" fmla="*/ 0 w 83"/>
                  <a:gd name="T29" fmla="*/ 1 h 44"/>
                  <a:gd name="T30" fmla="*/ 0 w 83"/>
                  <a:gd name="T31" fmla="*/ 1 h 44"/>
                  <a:gd name="T32" fmla="*/ 0 w 83"/>
                  <a:gd name="T33" fmla="*/ 1 h 44"/>
                  <a:gd name="T34" fmla="*/ 0 w 83"/>
                  <a:gd name="T35" fmla="*/ 1 h 44"/>
                  <a:gd name="T36" fmla="*/ 0 w 83"/>
                  <a:gd name="T37" fmla="*/ 1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3" h="44">
                    <a:moveTo>
                      <a:pt x="83" y="11"/>
                    </a:moveTo>
                    <a:lnTo>
                      <a:pt x="76" y="10"/>
                    </a:lnTo>
                    <a:lnTo>
                      <a:pt x="80" y="4"/>
                    </a:lnTo>
                    <a:lnTo>
                      <a:pt x="76" y="2"/>
                    </a:lnTo>
                    <a:lnTo>
                      <a:pt x="66" y="0"/>
                    </a:lnTo>
                    <a:lnTo>
                      <a:pt x="60" y="8"/>
                    </a:lnTo>
                    <a:lnTo>
                      <a:pt x="52" y="6"/>
                    </a:lnTo>
                    <a:lnTo>
                      <a:pt x="39" y="10"/>
                    </a:lnTo>
                    <a:lnTo>
                      <a:pt x="27" y="23"/>
                    </a:lnTo>
                    <a:lnTo>
                      <a:pt x="27" y="11"/>
                    </a:lnTo>
                    <a:lnTo>
                      <a:pt x="4" y="25"/>
                    </a:lnTo>
                    <a:lnTo>
                      <a:pt x="2" y="37"/>
                    </a:lnTo>
                    <a:lnTo>
                      <a:pt x="6" y="31"/>
                    </a:lnTo>
                    <a:lnTo>
                      <a:pt x="16" y="33"/>
                    </a:lnTo>
                    <a:lnTo>
                      <a:pt x="0" y="44"/>
                    </a:lnTo>
                    <a:lnTo>
                      <a:pt x="18" y="33"/>
                    </a:lnTo>
                    <a:lnTo>
                      <a:pt x="54" y="23"/>
                    </a:lnTo>
                    <a:lnTo>
                      <a:pt x="60" y="17"/>
                    </a:lnTo>
                    <a:lnTo>
                      <a:pt x="83" y="11"/>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36" name="Freeform 654"/>
              <p:cNvSpPr>
                <a:spLocks/>
              </p:cNvSpPr>
              <p:nvPr/>
            </p:nvSpPr>
            <p:spPr bwMode="auto">
              <a:xfrm>
                <a:off x="566" y="1233"/>
                <a:ext cx="33" cy="13"/>
              </a:xfrm>
              <a:custGeom>
                <a:avLst/>
                <a:gdLst>
                  <a:gd name="T0" fmla="*/ 0 w 72"/>
                  <a:gd name="T1" fmla="*/ 1 h 25"/>
                  <a:gd name="T2" fmla="*/ 0 w 72"/>
                  <a:gd name="T3" fmla="*/ 1 h 25"/>
                  <a:gd name="T4" fmla="*/ 0 w 72"/>
                  <a:gd name="T5" fmla="*/ 1 h 25"/>
                  <a:gd name="T6" fmla="*/ 0 w 72"/>
                  <a:gd name="T7" fmla="*/ 1 h 25"/>
                  <a:gd name="T8" fmla="*/ 0 w 72"/>
                  <a:gd name="T9" fmla="*/ 1 h 25"/>
                  <a:gd name="T10" fmla="*/ 0 w 72"/>
                  <a:gd name="T11" fmla="*/ 0 h 25"/>
                  <a:gd name="T12" fmla="*/ 0 w 72"/>
                  <a:gd name="T13" fmla="*/ 0 h 25"/>
                  <a:gd name="T14" fmla="*/ 0 w 72"/>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25">
                    <a:moveTo>
                      <a:pt x="72" y="14"/>
                    </a:moveTo>
                    <a:lnTo>
                      <a:pt x="35" y="25"/>
                    </a:lnTo>
                    <a:lnTo>
                      <a:pt x="24" y="10"/>
                    </a:lnTo>
                    <a:lnTo>
                      <a:pt x="28" y="16"/>
                    </a:lnTo>
                    <a:lnTo>
                      <a:pt x="0" y="14"/>
                    </a:lnTo>
                    <a:lnTo>
                      <a:pt x="10" y="0"/>
                    </a:lnTo>
                    <a:lnTo>
                      <a:pt x="39" y="0"/>
                    </a:lnTo>
                    <a:lnTo>
                      <a:pt x="72" y="1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37" name="Freeform 655"/>
              <p:cNvSpPr>
                <a:spLocks/>
              </p:cNvSpPr>
              <p:nvPr/>
            </p:nvSpPr>
            <p:spPr bwMode="auto">
              <a:xfrm>
                <a:off x="906" y="1364"/>
                <a:ext cx="18" cy="29"/>
              </a:xfrm>
              <a:custGeom>
                <a:avLst/>
                <a:gdLst>
                  <a:gd name="T0" fmla="*/ 1 w 35"/>
                  <a:gd name="T1" fmla="*/ 1 h 58"/>
                  <a:gd name="T2" fmla="*/ 1 w 35"/>
                  <a:gd name="T3" fmla="*/ 1 h 58"/>
                  <a:gd name="T4" fmla="*/ 1 w 35"/>
                  <a:gd name="T5" fmla="*/ 1 h 58"/>
                  <a:gd name="T6" fmla="*/ 0 w 35"/>
                  <a:gd name="T7" fmla="*/ 1 h 58"/>
                  <a:gd name="T8" fmla="*/ 1 w 35"/>
                  <a:gd name="T9" fmla="*/ 1 h 58"/>
                  <a:gd name="T10" fmla="*/ 1 w 35"/>
                  <a:gd name="T11" fmla="*/ 1 h 58"/>
                  <a:gd name="T12" fmla="*/ 1 w 35"/>
                  <a:gd name="T13" fmla="*/ 1 h 58"/>
                  <a:gd name="T14" fmla="*/ 1 w 35"/>
                  <a:gd name="T15" fmla="*/ 1 h 58"/>
                  <a:gd name="T16" fmla="*/ 1 w 35"/>
                  <a:gd name="T17" fmla="*/ 1 h 58"/>
                  <a:gd name="T18" fmla="*/ 1 w 35"/>
                  <a:gd name="T19" fmla="*/ 0 h 58"/>
                  <a:gd name="T20" fmla="*/ 1 w 35"/>
                  <a:gd name="T21" fmla="*/ 1 h 58"/>
                  <a:gd name="T22" fmla="*/ 1 w 35"/>
                  <a:gd name="T23" fmla="*/ 1 h 58"/>
                  <a:gd name="T24" fmla="*/ 1 w 35"/>
                  <a:gd name="T25" fmla="*/ 1 h 58"/>
                  <a:gd name="T26" fmla="*/ 1 w 35"/>
                  <a:gd name="T27" fmla="*/ 1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58">
                    <a:moveTo>
                      <a:pt x="22" y="54"/>
                    </a:moveTo>
                    <a:lnTo>
                      <a:pt x="16" y="58"/>
                    </a:lnTo>
                    <a:lnTo>
                      <a:pt x="14" y="47"/>
                    </a:lnTo>
                    <a:lnTo>
                      <a:pt x="0" y="39"/>
                    </a:lnTo>
                    <a:lnTo>
                      <a:pt x="12" y="35"/>
                    </a:lnTo>
                    <a:lnTo>
                      <a:pt x="20" y="25"/>
                    </a:lnTo>
                    <a:lnTo>
                      <a:pt x="8" y="27"/>
                    </a:lnTo>
                    <a:lnTo>
                      <a:pt x="22" y="15"/>
                    </a:lnTo>
                    <a:lnTo>
                      <a:pt x="20" y="6"/>
                    </a:lnTo>
                    <a:lnTo>
                      <a:pt x="31" y="0"/>
                    </a:lnTo>
                    <a:lnTo>
                      <a:pt x="35" y="29"/>
                    </a:lnTo>
                    <a:lnTo>
                      <a:pt x="29" y="25"/>
                    </a:lnTo>
                    <a:lnTo>
                      <a:pt x="28" y="33"/>
                    </a:lnTo>
                    <a:lnTo>
                      <a:pt x="22" y="54"/>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38" name="Freeform 656"/>
              <p:cNvSpPr>
                <a:spLocks/>
              </p:cNvSpPr>
              <p:nvPr/>
            </p:nvSpPr>
            <p:spPr bwMode="auto">
              <a:xfrm>
                <a:off x="918" y="1329"/>
                <a:ext cx="17" cy="21"/>
              </a:xfrm>
              <a:custGeom>
                <a:avLst/>
                <a:gdLst>
                  <a:gd name="T0" fmla="*/ 0 w 38"/>
                  <a:gd name="T1" fmla="*/ 0 h 43"/>
                  <a:gd name="T2" fmla="*/ 0 w 38"/>
                  <a:gd name="T3" fmla="*/ 0 h 43"/>
                  <a:gd name="T4" fmla="*/ 0 w 38"/>
                  <a:gd name="T5" fmla="*/ 0 h 43"/>
                  <a:gd name="T6" fmla="*/ 0 w 38"/>
                  <a:gd name="T7" fmla="*/ 0 h 43"/>
                  <a:gd name="T8" fmla="*/ 0 w 38"/>
                  <a:gd name="T9" fmla="*/ 0 h 43"/>
                  <a:gd name="T10" fmla="*/ 0 w 38"/>
                  <a:gd name="T11" fmla="*/ 0 h 43"/>
                  <a:gd name="T12" fmla="*/ 0 w 38"/>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43">
                    <a:moveTo>
                      <a:pt x="37" y="23"/>
                    </a:moveTo>
                    <a:lnTo>
                      <a:pt x="27" y="27"/>
                    </a:lnTo>
                    <a:lnTo>
                      <a:pt x="0" y="43"/>
                    </a:lnTo>
                    <a:lnTo>
                      <a:pt x="7" y="33"/>
                    </a:lnTo>
                    <a:lnTo>
                      <a:pt x="29" y="0"/>
                    </a:lnTo>
                    <a:lnTo>
                      <a:pt x="38" y="2"/>
                    </a:lnTo>
                    <a:lnTo>
                      <a:pt x="37" y="2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39" name="Freeform 657"/>
              <p:cNvSpPr>
                <a:spLocks/>
              </p:cNvSpPr>
              <p:nvPr/>
            </p:nvSpPr>
            <p:spPr bwMode="auto">
              <a:xfrm>
                <a:off x="476" y="1387"/>
                <a:ext cx="26" cy="11"/>
              </a:xfrm>
              <a:custGeom>
                <a:avLst/>
                <a:gdLst>
                  <a:gd name="T0" fmla="*/ 0 w 57"/>
                  <a:gd name="T1" fmla="*/ 1 h 19"/>
                  <a:gd name="T2" fmla="*/ 0 w 57"/>
                  <a:gd name="T3" fmla="*/ 0 h 19"/>
                  <a:gd name="T4" fmla="*/ 0 w 57"/>
                  <a:gd name="T5" fmla="*/ 1 h 19"/>
                  <a:gd name="T6" fmla="*/ 0 w 57"/>
                  <a:gd name="T7" fmla="*/ 1 h 19"/>
                  <a:gd name="T8" fmla="*/ 0 w 5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9">
                    <a:moveTo>
                      <a:pt x="57" y="13"/>
                    </a:moveTo>
                    <a:lnTo>
                      <a:pt x="45" y="0"/>
                    </a:lnTo>
                    <a:lnTo>
                      <a:pt x="0" y="15"/>
                    </a:lnTo>
                    <a:lnTo>
                      <a:pt x="14" y="19"/>
                    </a:lnTo>
                    <a:lnTo>
                      <a:pt x="57" y="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40" name="Freeform 658"/>
              <p:cNvSpPr>
                <a:spLocks/>
              </p:cNvSpPr>
              <p:nvPr/>
            </p:nvSpPr>
            <p:spPr bwMode="auto">
              <a:xfrm>
                <a:off x="550" y="1290"/>
                <a:ext cx="21" cy="10"/>
              </a:xfrm>
              <a:custGeom>
                <a:avLst/>
                <a:gdLst>
                  <a:gd name="T0" fmla="*/ 0 w 43"/>
                  <a:gd name="T1" fmla="*/ 1 h 19"/>
                  <a:gd name="T2" fmla="*/ 0 w 43"/>
                  <a:gd name="T3" fmla="*/ 1 h 19"/>
                  <a:gd name="T4" fmla="*/ 0 w 43"/>
                  <a:gd name="T5" fmla="*/ 1 h 19"/>
                  <a:gd name="T6" fmla="*/ 0 w 43"/>
                  <a:gd name="T7" fmla="*/ 0 h 19"/>
                  <a:gd name="T8" fmla="*/ 0 w 43"/>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9">
                    <a:moveTo>
                      <a:pt x="41" y="13"/>
                    </a:moveTo>
                    <a:lnTo>
                      <a:pt x="26" y="19"/>
                    </a:lnTo>
                    <a:lnTo>
                      <a:pt x="0" y="11"/>
                    </a:lnTo>
                    <a:lnTo>
                      <a:pt x="43" y="0"/>
                    </a:lnTo>
                    <a:lnTo>
                      <a:pt x="41" y="13"/>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41" name="Freeform 659"/>
              <p:cNvSpPr>
                <a:spLocks/>
              </p:cNvSpPr>
              <p:nvPr/>
            </p:nvSpPr>
            <p:spPr bwMode="auto">
              <a:xfrm>
                <a:off x="905" y="1329"/>
                <a:ext cx="19" cy="15"/>
              </a:xfrm>
              <a:custGeom>
                <a:avLst/>
                <a:gdLst>
                  <a:gd name="T0" fmla="*/ 1 w 38"/>
                  <a:gd name="T1" fmla="*/ 1 h 29"/>
                  <a:gd name="T2" fmla="*/ 1 w 38"/>
                  <a:gd name="T3" fmla="*/ 1 h 29"/>
                  <a:gd name="T4" fmla="*/ 1 w 38"/>
                  <a:gd name="T5" fmla="*/ 1 h 29"/>
                  <a:gd name="T6" fmla="*/ 1 w 38"/>
                  <a:gd name="T7" fmla="*/ 1 h 29"/>
                  <a:gd name="T8" fmla="*/ 1 w 38"/>
                  <a:gd name="T9" fmla="*/ 1 h 29"/>
                  <a:gd name="T10" fmla="*/ 1 w 38"/>
                  <a:gd name="T11" fmla="*/ 1 h 29"/>
                  <a:gd name="T12" fmla="*/ 1 w 38"/>
                  <a:gd name="T13" fmla="*/ 0 h 29"/>
                  <a:gd name="T14" fmla="*/ 1 w 38"/>
                  <a:gd name="T15" fmla="*/ 1 h 29"/>
                  <a:gd name="T16" fmla="*/ 1 w 38"/>
                  <a:gd name="T17" fmla="*/ 1 h 29"/>
                  <a:gd name="T18" fmla="*/ 0 w 38"/>
                  <a:gd name="T19" fmla="*/ 1 h 29"/>
                  <a:gd name="T20" fmla="*/ 1 w 38"/>
                  <a:gd name="T21" fmla="*/ 1 h 29"/>
                  <a:gd name="T22" fmla="*/ 1 w 38"/>
                  <a:gd name="T23" fmla="*/ 1 h 29"/>
                  <a:gd name="T24" fmla="*/ 1 w 38"/>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9">
                    <a:moveTo>
                      <a:pt x="31" y="27"/>
                    </a:moveTo>
                    <a:lnTo>
                      <a:pt x="27" y="20"/>
                    </a:lnTo>
                    <a:lnTo>
                      <a:pt x="19" y="10"/>
                    </a:lnTo>
                    <a:lnTo>
                      <a:pt x="38" y="16"/>
                    </a:lnTo>
                    <a:lnTo>
                      <a:pt x="36" y="12"/>
                    </a:lnTo>
                    <a:lnTo>
                      <a:pt x="25" y="10"/>
                    </a:lnTo>
                    <a:lnTo>
                      <a:pt x="31" y="0"/>
                    </a:lnTo>
                    <a:lnTo>
                      <a:pt x="13" y="6"/>
                    </a:lnTo>
                    <a:lnTo>
                      <a:pt x="9" y="14"/>
                    </a:lnTo>
                    <a:lnTo>
                      <a:pt x="0" y="16"/>
                    </a:lnTo>
                    <a:lnTo>
                      <a:pt x="7" y="29"/>
                    </a:lnTo>
                    <a:lnTo>
                      <a:pt x="13" y="18"/>
                    </a:lnTo>
                    <a:lnTo>
                      <a:pt x="31" y="2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42" name="Freeform 660"/>
              <p:cNvSpPr>
                <a:spLocks/>
              </p:cNvSpPr>
              <p:nvPr/>
            </p:nvSpPr>
            <p:spPr bwMode="auto">
              <a:xfrm>
                <a:off x="904" y="1343"/>
                <a:ext cx="12" cy="22"/>
              </a:xfrm>
              <a:custGeom>
                <a:avLst/>
                <a:gdLst>
                  <a:gd name="T0" fmla="*/ 0 w 25"/>
                  <a:gd name="T1" fmla="*/ 0 h 45"/>
                  <a:gd name="T2" fmla="*/ 0 w 25"/>
                  <a:gd name="T3" fmla="*/ 0 h 45"/>
                  <a:gd name="T4" fmla="*/ 0 w 25"/>
                  <a:gd name="T5" fmla="*/ 0 h 45"/>
                  <a:gd name="T6" fmla="*/ 0 w 25"/>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45">
                    <a:moveTo>
                      <a:pt x="0" y="45"/>
                    </a:moveTo>
                    <a:lnTo>
                      <a:pt x="25" y="0"/>
                    </a:lnTo>
                    <a:lnTo>
                      <a:pt x="7" y="8"/>
                    </a:lnTo>
                    <a:lnTo>
                      <a:pt x="0" y="45"/>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43" name="Freeform 661"/>
              <p:cNvSpPr>
                <a:spLocks/>
              </p:cNvSpPr>
              <p:nvPr/>
            </p:nvSpPr>
            <p:spPr bwMode="auto">
              <a:xfrm>
                <a:off x="909" y="1355"/>
                <a:ext cx="12" cy="11"/>
              </a:xfrm>
              <a:custGeom>
                <a:avLst/>
                <a:gdLst>
                  <a:gd name="T0" fmla="*/ 0 w 25"/>
                  <a:gd name="T1" fmla="*/ 0 h 23"/>
                  <a:gd name="T2" fmla="*/ 0 w 25"/>
                  <a:gd name="T3" fmla="*/ 0 h 23"/>
                  <a:gd name="T4" fmla="*/ 0 w 25"/>
                  <a:gd name="T5" fmla="*/ 0 h 23"/>
                  <a:gd name="T6" fmla="*/ 0 w 2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25" y="7"/>
                    </a:moveTo>
                    <a:lnTo>
                      <a:pt x="0" y="23"/>
                    </a:lnTo>
                    <a:lnTo>
                      <a:pt x="14" y="0"/>
                    </a:lnTo>
                    <a:lnTo>
                      <a:pt x="25" y="7"/>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44" name="Freeform 662"/>
              <p:cNvSpPr>
                <a:spLocks/>
              </p:cNvSpPr>
              <p:nvPr/>
            </p:nvSpPr>
            <p:spPr bwMode="auto">
              <a:xfrm>
                <a:off x="1589" y="1651"/>
                <a:ext cx="34" cy="10"/>
              </a:xfrm>
              <a:custGeom>
                <a:avLst/>
                <a:gdLst>
                  <a:gd name="T0" fmla="*/ 0 w 71"/>
                  <a:gd name="T1" fmla="*/ 0 h 18"/>
                  <a:gd name="T2" fmla="*/ 0 w 71"/>
                  <a:gd name="T3" fmla="*/ 1 h 18"/>
                  <a:gd name="T4" fmla="*/ 0 w 71"/>
                  <a:gd name="T5" fmla="*/ 0 h 18"/>
                  <a:gd name="T6" fmla="*/ 0 w 71"/>
                  <a:gd name="T7" fmla="*/ 1 h 18"/>
                  <a:gd name="T8" fmla="*/ 0 w 71"/>
                  <a:gd name="T9" fmla="*/ 1 h 18"/>
                  <a:gd name="T10" fmla="*/ 0 w 71"/>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8">
                    <a:moveTo>
                      <a:pt x="71" y="0"/>
                    </a:moveTo>
                    <a:lnTo>
                      <a:pt x="52" y="6"/>
                    </a:lnTo>
                    <a:lnTo>
                      <a:pt x="56" y="0"/>
                    </a:lnTo>
                    <a:lnTo>
                      <a:pt x="0" y="18"/>
                    </a:lnTo>
                    <a:lnTo>
                      <a:pt x="36" y="10"/>
                    </a:lnTo>
                    <a:lnTo>
                      <a:pt x="71" y="0"/>
                    </a:lnTo>
                    <a:close/>
                  </a:path>
                </a:pathLst>
              </a:custGeom>
              <a:grpFill/>
              <a:ln w="3175">
                <a:solidFill>
                  <a:schemeClr val="accent3">
                    <a:lumMod val="85000"/>
                  </a:schemeClr>
                </a:solidFill>
                <a:prstDash val="solid"/>
                <a:round/>
                <a:headEnd/>
                <a:tailEnd/>
              </a:ln>
            </p:spPr>
            <p:txBody>
              <a:bodyPr/>
              <a:lstStyle/>
              <a:p>
                <a:pPr>
                  <a:defRPr/>
                </a:pPr>
                <a:endParaRPr lang="es-ES"/>
              </a:p>
            </p:txBody>
          </p:sp>
          <p:sp>
            <p:nvSpPr>
              <p:cNvPr id="7045" name="Freeform 663"/>
              <p:cNvSpPr>
                <a:spLocks/>
              </p:cNvSpPr>
              <p:nvPr/>
            </p:nvSpPr>
            <p:spPr bwMode="auto">
              <a:xfrm>
                <a:off x="2403" y="1912"/>
                <a:ext cx="132" cy="134"/>
              </a:xfrm>
              <a:custGeom>
                <a:avLst/>
                <a:gdLst>
                  <a:gd name="T0" fmla="*/ 0 w 281"/>
                  <a:gd name="T1" fmla="*/ 1 h 262"/>
                  <a:gd name="T2" fmla="*/ 0 w 281"/>
                  <a:gd name="T3" fmla="*/ 1 h 262"/>
                  <a:gd name="T4" fmla="*/ 0 w 281"/>
                  <a:gd name="T5" fmla="*/ 1 h 262"/>
                  <a:gd name="T6" fmla="*/ 0 w 281"/>
                  <a:gd name="T7" fmla="*/ 1 h 262"/>
                  <a:gd name="T8" fmla="*/ 0 w 281"/>
                  <a:gd name="T9" fmla="*/ 1 h 262"/>
                  <a:gd name="T10" fmla="*/ 0 w 281"/>
                  <a:gd name="T11" fmla="*/ 1 h 262"/>
                  <a:gd name="T12" fmla="*/ 0 w 281"/>
                  <a:gd name="T13" fmla="*/ 1 h 262"/>
                  <a:gd name="T14" fmla="*/ 0 w 281"/>
                  <a:gd name="T15" fmla="*/ 1 h 262"/>
                  <a:gd name="T16" fmla="*/ 0 w 281"/>
                  <a:gd name="T17" fmla="*/ 1 h 262"/>
                  <a:gd name="T18" fmla="*/ 0 w 281"/>
                  <a:gd name="T19" fmla="*/ 1 h 262"/>
                  <a:gd name="T20" fmla="*/ 0 w 281"/>
                  <a:gd name="T21" fmla="*/ 0 h 262"/>
                  <a:gd name="T22" fmla="*/ 0 w 281"/>
                  <a:gd name="T23" fmla="*/ 0 h 262"/>
                  <a:gd name="T24" fmla="*/ 0 w 281"/>
                  <a:gd name="T25" fmla="*/ 0 h 262"/>
                  <a:gd name="T26" fmla="*/ 0 w 281"/>
                  <a:gd name="T27" fmla="*/ 0 h 262"/>
                  <a:gd name="T28" fmla="*/ 0 w 281"/>
                  <a:gd name="T29" fmla="*/ 0 h 262"/>
                  <a:gd name="T30" fmla="*/ 0 w 281"/>
                  <a:gd name="T31" fmla="*/ 1 h 262"/>
                  <a:gd name="T32" fmla="*/ 0 w 281"/>
                  <a:gd name="T33" fmla="*/ 1 h 262"/>
                  <a:gd name="T34" fmla="*/ 0 w 281"/>
                  <a:gd name="T35" fmla="*/ 1 h 262"/>
                  <a:gd name="T36" fmla="*/ 0 w 281"/>
                  <a:gd name="T37" fmla="*/ 1 h 262"/>
                  <a:gd name="T38" fmla="*/ 0 w 281"/>
                  <a:gd name="T39" fmla="*/ 1 h 262"/>
                  <a:gd name="T40" fmla="*/ 0 w 281"/>
                  <a:gd name="T41" fmla="*/ 1 h 262"/>
                  <a:gd name="T42" fmla="*/ 0 w 281"/>
                  <a:gd name="T43" fmla="*/ 1 h 262"/>
                  <a:gd name="T44" fmla="*/ 0 w 281"/>
                  <a:gd name="T45" fmla="*/ 1 h 262"/>
                  <a:gd name="T46" fmla="*/ 0 w 281"/>
                  <a:gd name="T47" fmla="*/ 1 h 262"/>
                  <a:gd name="T48" fmla="*/ 0 w 281"/>
                  <a:gd name="T49" fmla="*/ 1 h 262"/>
                  <a:gd name="T50" fmla="*/ 0 w 281"/>
                  <a:gd name="T51" fmla="*/ 1 h 262"/>
                  <a:gd name="T52" fmla="*/ 0 w 281"/>
                  <a:gd name="T53" fmla="*/ 1 h 262"/>
                  <a:gd name="T54" fmla="*/ 0 w 281"/>
                  <a:gd name="T55" fmla="*/ 1 h 262"/>
                  <a:gd name="T56" fmla="*/ 0 w 281"/>
                  <a:gd name="T57" fmla="*/ 1 h 262"/>
                  <a:gd name="T58" fmla="*/ 0 w 281"/>
                  <a:gd name="T59" fmla="*/ 1 h 2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1" h="262">
                    <a:moveTo>
                      <a:pt x="4" y="241"/>
                    </a:moveTo>
                    <a:lnTo>
                      <a:pt x="0" y="262"/>
                    </a:lnTo>
                    <a:lnTo>
                      <a:pt x="2" y="241"/>
                    </a:lnTo>
                    <a:lnTo>
                      <a:pt x="23" y="194"/>
                    </a:lnTo>
                    <a:lnTo>
                      <a:pt x="44" y="148"/>
                    </a:lnTo>
                    <a:lnTo>
                      <a:pt x="39" y="151"/>
                    </a:lnTo>
                    <a:lnTo>
                      <a:pt x="66" y="120"/>
                    </a:lnTo>
                    <a:lnTo>
                      <a:pt x="77" y="91"/>
                    </a:lnTo>
                    <a:lnTo>
                      <a:pt x="89" y="62"/>
                    </a:lnTo>
                    <a:lnTo>
                      <a:pt x="116" y="39"/>
                    </a:lnTo>
                    <a:lnTo>
                      <a:pt x="134" y="0"/>
                    </a:lnTo>
                    <a:lnTo>
                      <a:pt x="170" y="0"/>
                    </a:lnTo>
                    <a:lnTo>
                      <a:pt x="207" y="0"/>
                    </a:lnTo>
                    <a:lnTo>
                      <a:pt x="244" y="0"/>
                    </a:lnTo>
                    <a:lnTo>
                      <a:pt x="281" y="0"/>
                    </a:lnTo>
                    <a:lnTo>
                      <a:pt x="281" y="14"/>
                    </a:lnTo>
                    <a:lnTo>
                      <a:pt x="279" y="64"/>
                    </a:lnTo>
                    <a:lnTo>
                      <a:pt x="252" y="64"/>
                    </a:lnTo>
                    <a:lnTo>
                      <a:pt x="225" y="64"/>
                    </a:lnTo>
                    <a:lnTo>
                      <a:pt x="198" y="64"/>
                    </a:lnTo>
                    <a:lnTo>
                      <a:pt x="170" y="64"/>
                    </a:lnTo>
                    <a:lnTo>
                      <a:pt x="168" y="113"/>
                    </a:lnTo>
                    <a:lnTo>
                      <a:pt x="168" y="161"/>
                    </a:lnTo>
                    <a:lnTo>
                      <a:pt x="136" y="177"/>
                    </a:lnTo>
                    <a:lnTo>
                      <a:pt x="134" y="210"/>
                    </a:lnTo>
                    <a:lnTo>
                      <a:pt x="134" y="241"/>
                    </a:lnTo>
                    <a:lnTo>
                      <a:pt x="101" y="241"/>
                    </a:lnTo>
                    <a:lnTo>
                      <a:pt x="70" y="241"/>
                    </a:lnTo>
                    <a:lnTo>
                      <a:pt x="37" y="241"/>
                    </a:lnTo>
                    <a:lnTo>
                      <a:pt x="4" y="241"/>
                    </a:lnTo>
                    <a:close/>
                  </a:path>
                </a:pathLst>
              </a:custGeom>
              <a:grpFill/>
              <a:ln w="3175">
                <a:solidFill>
                  <a:schemeClr val="accent3">
                    <a:lumMod val="85000"/>
                  </a:schemeClr>
                </a:solidFill>
                <a:prstDash val="solid"/>
                <a:round/>
                <a:headEnd/>
                <a:tailEnd/>
              </a:ln>
            </p:spPr>
            <p:txBody>
              <a:bodyPr/>
              <a:lstStyle/>
              <a:p>
                <a:pPr>
                  <a:defRPr/>
                </a:pPr>
                <a:endParaRPr lang="es-ES"/>
              </a:p>
            </p:txBody>
          </p:sp>
        </p:grpSp>
        <p:cxnSp>
          <p:nvCxnSpPr>
            <p:cNvPr id="12296" name="Straight Connector 7058"/>
            <p:cNvCxnSpPr>
              <a:cxnSpLocks noChangeShapeType="1"/>
              <a:stCxn id="643" idx="1"/>
              <a:endCxn id="641" idx="1"/>
            </p:cNvCxnSpPr>
            <p:nvPr/>
          </p:nvCxnSpPr>
          <p:spPr bwMode="auto">
            <a:xfrm flipH="1" flipV="1">
              <a:off x="6653169" y="2991954"/>
              <a:ext cx="765540" cy="412086"/>
            </a:xfrm>
            <a:prstGeom prst="line">
              <a:avLst/>
            </a:prstGeom>
            <a:noFill/>
            <a:ln w="19050" algn="ctr">
              <a:solidFill>
                <a:schemeClr val="accent1"/>
              </a:solidFill>
              <a:round/>
              <a:headEnd/>
              <a:tailEnd/>
            </a:ln>
          </p:spPr>
        </p:cxnSp>
        <p:sp>
          <p:nvSpPr>
            <p:cNvPr id="12299" name="Oval 7061"/>
            <p:cNvSpPr>
              <a:spLocks noChangeAspect="1"/>
            </p:cNvSpPr>
            <p:nvPr/>
          </p:nvSpPr>
          <p:spPr bwMode="auto">
            <a:xfrm>
              <a:off x="6562944" y="2933700"/>
              <a:ext cx="130175" cy="130175"/>
            </a:xfrm>
            <a:prstGeom prst="ellipse">
              <a:avLst/>
            </a:prstGeom>
            <a:solidFill>
              <a:schemeClr val="accent1"/>
            </a:solidFill>
            <a:ln w="9525" algn="ctr">
              <a:solidFill>
                <a:schemeClr val="accent1"/>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00" name="Oval 7062"/>
            <p:cNvSpPr>
              <a:spLocks noChangeAspect="1"/>
            </p:cNvSpPr>
            <p:nvPr/>
          </p:nvSpPr>
          <p:spPr bwMode="auto">
            <a:xfrm>
              <a:off x="6207344" y="3073400"/>
              <a:ext cx="130175" cy="130175"/>
            </a:xfrm>
            <a:prstGeom prst="ellipse">
              <a:avLst/>
            </a:prstGeom>
            <a:solidFill>
              <a:schemeClr val="accent1"/>
            </a:solidFill>
            <a:ln w="9525" algn="ctr">
              <a:solidFill>
                <a:schemeClr val="accent1"/>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01" name="Oval 7063"/>
            <p:cNvSpPr>
              <a:spLocks noChangeAspect="1"/>
            </p:cNvSpPr>
            <p:nvPr/>
          </p:nvSpPr>
          <p:spPr bwMode="auto">
            <a:xfrm>
              <a:off x="6194644" y="2792413"/>
              <a:ext cx="130175" cy="131762"/>
            </a:xfrm>
            <a:prstGeom prst="ellipse">
              <a:avLst/>
            </a:prstGeom>
            <a:solidFill>
              <a:schemeClr val="accent1"/>
            </a:solidFill>
            <a:ln w="9525" algn="ctr">
              <a:solidFill>
                <a:schemeClr val="accent1"/>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02" name="Oval 7064"/>
            <p:cNvSpPr>
              <a:spLocks noChangeAspect="1"/>
            </p:cNvSpPr>
            <p:nvPr/>
          </p:nvSpPr>
          <p:spPr bwMode="auto">
            <a:xfrm>
              <a:off x="6751856" y="2171700"/>
              <a:ext cx="131763" cy="131763"/>
            </a:xfrm>
            <a:prstGeom prst="ellipse">
              <a:avLst/>
            </a:prstGeom>
            <a:solidFill>
              <a:schemeClr val="accent1"/>
            </a:solidFill>
            <a:ln w="9525" algn="ctr">
              <a:solidFill>
                <a:schemeClr val="accent1"/>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03" name="Oval 7065"/>
            <p:cNvSpPr>
              <a:spLocks noChangeAspect="1"/>
            </p:cNvSpPr>
            <p:nvPr/>
          </p:nvSpPr>
          <p:spPr bwMode="auto">
            <a:xfrm>
              <a:off x="6802656" y="2019300"/>
              <a:ext cx="131763" cy="130175"/>
            </a:xfrm>
            <a:prstGeom prst="ellipse">
              <a:avLst/>
            </a:prstGeom>
            <a:solidFill>
              <a:schemeClr val="accent1"/>
            </a:solidFill>
            <a:ln w="9525" algn="ctr">
              <a:solidFill>
                <a:schemeClr val="accent1"/>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41" name="Text Placeholder 3"/>
            <p:cNvSpPr txBox="1">
              <a:spLocks/>
            </p:cNvSpPr>
            <p:nvPr/>
          </p:nvSpPr>
          <p:spPr bwMode="auto">
            <a:xfrm>
              <a:off x="6653169" y="2907343"/>
              <a:ext cx="982083" cy="16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accent1"/>
                </a:buClr>
                <a:buSzPct val="140000"/>
                <a:buFont typeface="Wingdings" panose="05000000000000000000" pitchFamily="2" charset="2"/>
                <a:buNone/>
                <a:defRPr sz="900" b="1">
                  <a:solidFill>
                    <a:schemeClr val="tx1"/>
                  </a:solidFill>
                  <a:latin typeface="+mn-lt"/>
                  <a:ea typeface="ＭＳ Ｐゴシック" pitchFamily="34" charset="-128"/>
                  <a:cs typeface="ＭＳ Ｐゴシック" charset="-128"/>
                </a:defRPr>
              </a:lvl1pPr>
              <a:lvl2pPr marL="762000" indent="-190500" algn="l" rtl="0" eaLnBrk="0" fontAlgn="base" hangingPunct="0">
                <a:spcBef>
                  <a:spcPct val="20000"/>
                </a:spcBef>
                <a:spcAft>
                  <a:spcPct val="0"/>
                </a:spcAft>
                <a:buClr>
                  <a:schemeClr val="tx1"/>
                </a:buClr>
                <a:buSzPct val="136000"/>
                <a:buFont typeface="Wingdings" panose="05000000000000000000" pitchFamily="2" charset="2"/>
                <a:buNone/>
                <a:defRPr>
                  <a:solidFill>
                    <a:schemeClr val="tx1"/>
                  </a:solidFill>
                  <a:latin typeface="+mn-lt"/>
                  <a:ea typeface="ＭＳ Ｐゴシック" pitchFamily="34" charset="-128"/>
                </a:defRPr>
              </a:lvl2pPr>
              <a:lvl3pPr marL="1524000" indent="-187325" algn="l" rtl="0" eaLnBrk="0" fontAlgn="base" hangingPunct="0">
                <a:spcBef>
                  <a:spcPct val="20000"/>
                </a:spcBef>
                <a:spcAft>
                  <a:spcPct val="0"/>
                </a:spcAft>
                <a:buClr>
                  <a:schemeClr val="tx2"/>
                </a:buClr>
                <a:buFont typeface="Wingdings" panose="05000000000000000000" pitchFamily="2" charset="2"/>
                <a:buNone/>
                <a:defRPr sz="1600">
                  <a:solidFill>
                    <a:schemeClr val="tx1"/>
                  </a:solidFill>
                  <a:latin typeface="+mn-lt"/>
                  <a:ea typeface="ＭＳ Ｐゴシック" pitchFamily="34" charset="-128"/>
                </a:defRPr>
              </a:lvl3pPr>
              <a:lvl4pPr marL="2100263" indent="-192088" algn="l" rtl="0" eaLnBrk="0" fontAlgn="base" hangingPunct="0">
                <a:spcBef>
                  <a:spcPct val="20000"/>
                </a:spcBef>
                <a:spcAft>
                  <a:spcPct val="0"/>
                </a:spcAft>
                <a:buClr>
                  <a:schemeClr val="bg2"/>
                </a:buClr>
                <a:buFont typeface="Wingdings" panose="05000000000000000000" pitchFamily="2" charset="2"/>
                <a:buNone/>
                <a:defRPr sz="1500">
                  <a:solidFill>
                    <a:schemeClr val="tx1"/>
                  </a:solidFill>
                  <a:latin typeface="+mn-lt"/>
                  <a:ea typeface="ＭＳ Ｐゴシック" pitchFamily="34" charset="-128"/>
                </a:defRPr>
              </a:lvl4pPr>
              <a:lvl5pPr marL="2667000" indent="-190500" algn="l" rtl="0" eaLnBrk="0" fontAlgn="base" hangingPunct="0">
                <a:spcBef>
                  <a:spcPct val="20000"/>
                </a:spcBef>
                <a:spcAft>
                  <a:spcPct val="0"/>
                </a:spcAft>
                <a:buClr>
                  <a:schemeClr val="bg2"/>
                </a:buClr>
                <a:buNone/>
                <a:defRPr sz="1200">
                  <a:solidFill>
                    <a:schemeClr val="tx1"/>
                  </a:solidFill>
                  <a:latin typeface="+mn-lt"/>
                  <a:ea typeface="ＭＳ Ｐゴシック" pitchFamily="34" charset="-128"/>
                </a:defRPr>
              </a:lvl5pPr>
              <a:lvl6pPr marL="3124200" indent="-190500" algn="l" rtl="0" fontAlgn="base">
                <a:spcBef>
                  <a:spcPct val="20000"/>
                </a:spcBef>
                <a:spcAft>
                  <a:spcPct val="0"/>
                </a:spcAft>
                <a:buClr>
                  <a:schemeClr val="bg2"/>
                </a:buClr>
                <a:buChar char="•"/>
                <a:defRPr sz="1400">
                  <a:solidFill>
                    <a:schemeClr val="tx1"/>
                  </a:solidFill>
                  <a:latin typeface="+mn-lt"/>
                  <a:ea typeface="+mj-ea"/>
                </a:defRPr>
              </a:lvl6pPr>
              <a:lvl7pPr marL="3581400" indent="-190500" algn="l" rtl="0" fontAlgn="base">
                <a:spcBef>
                  <a:spcPct val="20000"/>
                </a:spcBef>
                <a:spcAft>
                  <a:spcPct val="0"/>
                </a:spcAft>
                <a:buClr>
                  <a:schemeClr val="bg2"/>
                </a:buClr>
                <a:buChar char="•"/>
                <a:defRPr sz="1400">
                  <a:solidFill>
                    <a:schemeClr val="tx1"/>
                  </a:solidFill>
                  <a:latin typeface="+mn-lt"/>
                  <a:ea typeface="+mj-ea"/>
                </a:defRPr>
              </a:lvl7pPr>
              <a:lvl8pPr marL="4038600" indent="-190500" algn="l" rtl="0" fontAlgn="base">
                <a:spcBef>
                  <a:spcPct val="20000"/>
                </a:spcBef>
                <a:spcAft>
                  <a:spcPct val="0"/>
                </a:spcAft>
                <a:buClr>
                  <a:schemeClr val="bg2"/>
                </a:buClr>
                <a:buChar char="•"/>
                <a:defRPr sz="1400">
                  <a:solidFill>
                    <a:schemeClr val="tx1"/>
                  </a:solidFill>
                  <a:latin typeface="+mn-lt"/>
                  <a:ea typeface="+mj-ea"/>
                </a:defRPr>
              </a:lvl8pPr>
              <a:lvl9pPr marL="4495800" indent="-190500" algn="l" rtl="0" fontAlgn="base">
                <a:spcBef>
                  <a:spcPct val="20000"/>
                </a:spcBef>
                <a:spcAft>
                  <a:spcPct val="0"/>
                </a:spcAft>
                <a:buClr>
                  <a:schemeClr val="bg2"/>
                </a:buClr>
                <a:buChar char="•"/>
                <a:defRPr sz="1400">
                  <a:solidFill>
                    <a:schemeClr val="tx1"/>
                  </a:solidFill>
                  <a:latin typeface="+mn-lt"/>
                  <a:ea typeface="+mj-ea"/>
                </a:defRPr>
              </a:lvl9pPr>
            </a:lstStyle>
            <a:p>
              <a:r>
                <a:rPr lang="es-ES" altLang="en-US" sz="1050" kern="0" dirty="0" smtClean="0">
                  <a:solidFill>
                    <a:schemeClr val="accent1"/>
                  </a:solidFill>
                </a:rPr>
                <a:t>Barcelona</a:t>
              </a:r>
              <a:endParaRPr lang="en-US" altLang="en-US" sz="1050" kern="0" dirty="0" smtClean="0">
                <a:solidFill>
                  <a:schemeClr val="accent1"/>
                </a:solidFill>
              </a:endParaRPr>
            </a:p>
          </p:txBody>
        </p:sp>
        <p:pic>
          <p:nvPicPr>
            <p:cNvPr id="643" name="Picture 3" descr="F:\antonio\port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709" y="3203026"/>
              <a:ext cx="1080000" cy="40202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44" name="Picture 7" descr="http://commons.mbsdl.eu/logos/spacebe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1090" y="2194269"/>
              <a:ext cx="945950" cy="38835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45" name="Picture 6" descr="http://studiolab.ide.tudelft.nl/studiolab/persuasivegamedesign/files/2013/07/TU_Delft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8142" y="1303924"/>
              <a:ext cx="1120092" cy="31308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47" name="Picture 10" descr="http://noticias.universia.es/es/images/migracion/m/ma/mat/matriculaciones1290648934467.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431" y="3469944"/>
              <a:ext cx="677775" cy="39188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48" name="Text Placeholder 3"/>
            <p:cNvSpPr txBox="1">
              <a:spLocks/>
            </p:cNvSpPr>
            <p:nvPr/>
          </p:nvSpPr>
          <p:spPr bwMode="auto">
            <a:xfrm>
              <a:off x="6952341" y="1983194"/>
              <a:ext cx="982083" cy="16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accent1"/>
                </a:buClr>
                <a:buSzPct val="140000"/>
                <a:buFont typeface="Wingdings" panose="05000000000000000000" pitchFamily="2" charset="2"/>
                <a:buNone/>
                <a:defRPr sz="900" b="1">
                  <a:solidFill>
                    <a:schemeClr val="tx1"/>
                  </a:solidFill>
                  <a:latin typeface="+mn-lt"/>
                  <a:ea typeface="ＭＳ Ｐゴシック" pitchFamily="34" charset="-128"/>
                  <a:cs typeface="ＭＳ Ｐゴシック" charset="-128"/>
                </a:defRPr>
              </a:lvl1pPr>
              <a:lvl2pPr marL="762000" indent="-190500" algn="l" rtl="0" eaLnBrk="0" fontAlgn="base" hangingPunct="0">
                <a:spcBef>
                  <a:spcPct val="20000"/>
                </a:spcBef>
                <a:spcAft>
                  <a:spcPct val="0"/>
                </a:spcAft>
                <a:buClr>
                  <a:schemeClr val="tx1"/>
                </a:buClr>
                <a:buSzPct val="136000"/>
                <a:buFont typeface="Wingdings" panose="05000000000000000000" pitchFamily="2" charset="2"/>
                <a:buNone/>
                <a:defRPr>
                  <a:solidFill>
                    <a:schemeClr val="tx1"/>
                  </a:solidFill>
                  <a:latin typeface="+mn-lt"/>
                  <a:ea typeface="ＭＳ Ｐゴシック" pitchFamily="34" charset="-128"/>
                </a:defRPr>
              </a:lvl2pPr>
              <a:lvl3pPr marL="1524000" indent="-187325" algn="l" rtl="0" eaLnBrk="0" fontAlgn="base" hangingPunct="0">
                <a:spcBef>
                  <a:spcPct val="20000"/>
                </a:spcBef>
                <a:spcAft>
                  <a:spcPct val="0"/>
                </a:spcAft>
                <a:buClr>
                  <a:schemeClr val="tx2"/>
                </a:buClr>
                <a:buFont typeface="Wingdings" panose="05000000000000000000" pitchFamily="2" charset="2"/>
                <a:buNone/>
                <a:defRPr sz="1600">
                  <a:solidFill>
                    <a:schemeClr val="tx1"/>
                  </a:solidFill>
                  <a:latin typeface="+mn-lt"/>
                  <a:ea typeface="ＭＳ Ｐゴシック" pitchFamily="34" charset="-128"/>
                </a:defRPr>
              </a:lvl3pPr>
              <a:lvl4pPr marL="2100263" indent="-192088" algn="l" rtl="0" eaLnBrk="0" fontAlgn="base" hangingPunct="0">
                <a:spcBef>
                  <a:spcPct val="20000"/>
                </a:spcBef>
                <a:spcAft>
                  <a:spcPct val="0"/>
                </a:spcAft>
                <a:buClr>
                  <a:schemeClr val="bg2"/>
                </a:buClr>
                <a:buFont typeface="Wingdings" panose="05000000000000000000" pitchFamily="2" charset="2"/>
                <a:buNone/>
                <a:defRPr sz="1500">
                  <a:solidFill>
                    <a:schemeClr val="tx1"/>
                  </a:solidFill>
                  <a:latin typeface="+mn-lt"/>
                  <a:ea typeface="ＭＳ Ｐゴシック" pitchFamily="34" charset="-128"/>
                </a:defRPr>
              </a:lvl4pPr>
              <a:lvl5pPr marL="2667000" indent="-190500" algn="l" rtl="0" eaLnBrk="0" fontAlgn="base" hangingPunct="0">
                <a:spcBef>
                  <a:spcPct val="20000"/>
                </a:spcBef>
                <a:spcAft>
                  <a:spcPct val="0"/>
                </a:spcAft>
                <a:buClr>
                  <a:schemeClr val="bg2"/>
                </a:buClr>
                <a:buNone/>
                <a:defRPr sz="1200">
                  <a:solidFill>
                    <a:schemeClr val="tx1"/>
                  </a:solidFill>
                  <a:latin typeface="+mn-lt"/>
                  <a:ea typeface="ＭＳ Ｐゴシック" pitchFamily="34" charset="-128"/>
                </a:defRPr>
              </a:lvl5pPr>
              <a:lvl6pPr marL="3124200" indent="-190500" algn="l" rtl="0" fontAlgn="base">
                <a:spcBef>
                  <a:spcPct val="20000"/>
                </a:spcBef>
                <a:spcAft>
                  <a:spcPct val="0"/>
                </a:spcAft>
                <a:buClr>
                  <a:schemeClr val="bg2"/>
                </a:buClr>
                <a:buChar char="•"/>
                <a:defRPr sz="1400">
                  <a:solidFill>
                    <a:schemeClr val="tx1"/>
                  </a:solidFill>
                  <a:latin typeface="+mn-lt"/>
                  <a:ea typeface="+mj-ea"/>
                </a:defRPr>
              </a:lvl6pPr>
              <a:lvl7pPr marL="3581400" indent="-190500" algn="l" rtl="0" fontAlgn="base">
                <a:spcBef>
                  <a:spcPct val="20000"/>
                </a:spcBef>
                <a:spcAft>
                  <a:spcPct val="0"/>
                </a:spcAft>
                <a:buClr>
                  <a:schemeClr val="bg2"/>
                </a:buClr>
                <a:buChar char="•"/>
                <a:defRPr sz="1400">
                  <a:solidFill>
                    <a:schemeClr val="tx1"/>
                  </a:solidFill>
                  <a:latin typeface="+mn-lt"/>
                  <a:ea typeface="+mj-ea"/>
                </a:defRPr>
              </a:lvl7pPr>
              <a:lvl8pPr marL="4038600" indent="-190500" algn="l" rtl="0" fontAlgn="base">
                <a:spcBef>
                  <a:spcPct val="20000"/>
                </a:spcBef>
                <a:spcAft>
                  <a:spcPct val="0"/>
                </a:spcAft>
                <a:buClr>
                  <a:schemeClr val="bg2"/>
                </a:buClr>
                <a:buChar char="•"/>
                <a:defRPr sz="1400">
                  <a:solidFill>
                    <a:schemeClr val="tx1"/>
                  </a:solidFill>
                  <a:latin typeface="+mn-lt"/>
                  <a:ea typeface="+mj-ea"/>
                </a:defRPr>
              </a:lvl8pPr>
              <a:lvl9pPr marL="4495800" indent="-190500" algn="l" rtl="0" fontAlgn="base">
                <a:spcBef>
                  <a:spcPct val="20000"/>
                </a:spcBef>
                <a:spcAft>
                  <a:spcPct val="0"/>
                </a:spcAft>
                <a:buClr>
                  <a:schemeClr val="bg2"/>
                </a:buClr>
                <a:buChar char="•"/>
                <a:defRPr sz="1400">
                  <a:solidFill>
                    <a:schemeClr val="tx1"/>
                  </a:solidFill>
                  <a:latin typeface="+mn-lt"/>
                  <a:ea typeface="+mj-ea"/>
                </a:defRPr>
              </a:lvl9pPr>
            </a:lstStyle>
            <a:p>
              <a:r>
                <a:rPr lang="es-ES" altLang="en-US" sz="1050" kern="0" dirty="0" err="1" smtClean="0">
                  <a:solidFill>
                    <a:schemeClr val="accent1"/>
                  </a:solidFill>
                </a:rPr>
                <a:t>Delft</a:t>
              </a:r>
              <a:endParaRPr lang="en-US" altLang="en-US" sz="1050" kern="0" dirty="0" smtClean="0">
                <a:solidFill>
                  <a:schemeClr val="accent1"/>
                </a:solidFill>
              </a:endParaRPr>
            </a:p>
          </p:txBody>
        </p:sp>
        <p:cxnSp>
          <p:nvCxnSpPr>
            <p:cNvPr id="649" name="Straight Connector 7058"/>
            <p:cNvCxnSpPr>
              <a:cxnSpLocks noChangeShapeType="1"/>
              <a:stCxn id="645" idx="2"/>
              <a:endCxn id="12303" idx="0"/>
            </p:cNvCxnSpPr>
            <p:nvPr/>
          </p:nvCxnSpPr>
          <p:spPr bwMode="auto">
            <a:xfrm>
              <a:off x="6868188" y="1617010"/>
              <a:ext cx="350" cy="402290"/>
            </a:xfrm>
            <a:prstGeom prst="line">
              <a:avLst/>
            </a:prstGeom>
            <a:noFill/>
            <a:ln w="19050" algn="ctr">
              <a:solidFill>
                <a:schemeClr val="accent1"/>
              </a:solidFill>
              <a:round/>
              <a:headEnd/>
              <a:tailEnd/>
            </a:ln>
          </p:spPr>
        </p:cxnSp>
        <p:sp>
          <p:nvSpPr>
            <p:cNvPr id="654" name="Text Placeholder 3"/>
            <p:cNvSpPr txBox="1">
              <a:spLocks/>
            </p:cNvSpPr>
            <p:nvPr/>
          </p:nvSpPr>
          <p:spPr bwMode="auto">
            <a:xfrm>
              <a:off x="6562170" y="2335221"/>
              <a:ext cx="982083" cy="16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accent1"/>
                </a:buClr>
                <a:buSzPct val="140000"/>
                <a:buFont typeface="Wingdings" panose="05000000000000000000" pitchFamily="2" charset="2"/>
                <a:buNone/>
                <a:defRPr sz="900" b="1">
                  <a:solidFill>
                    <a:schemeClr val="tx1"/>
                  </a:solidFill>
                  <a:latin typeface="+mn-lt"/>
                  <a:ea typeface="ＭＳ Ｐゴシック" pitchFamily="34" charset="-128"/>
                  <a:cs typeface="ＭＳ Ｐゴシック" charset="-128"/>
                </a:defRPr>
              </a:lvl1pPr>
              <a:lvl2pPr marL="762000" indent="-190500" algn="l" rtl="0" eaLnBrk="0" fontAlgn="base" hangingPunct="0">
                <a:spcBef>
                  <a:spcPct val="20000"/>
                </a:spcBef>
                <a:spcAft>
                  <a:spcPct val="0"/>
                </a:spcAft>
                <a:buClr>
                  <a:schemeClr val="tx1"/>
                </a:buClr>
                <a:buSzPct val="136000"/>
                <a:buFont typeface="Wingdings" panose="05000000000000000000" pitchFamily="2" charset="2"/>
                <a:buNone/>
                <a:defRPr>
                  <a:solidFill>
                    <a:schemeClr val="tx1"/>
                  </a:solidFill>
                  <a:latin typeface="+mn-lt"/>
                  <a:ea typeface="ＭＳ Ｐゴシック" pitchFamily="34" charset="-128"/>
                </a:defRPr>
              </a:lvl2pPr>
              <a:lvl3pPr marL="1524000" indent="-187325" algn="l" rtl="0" eaLnBrk="0" fontAlgn="base" hangingPunct="0">
                <a:spcBef>
                  <a:spcPct val="20000"/>
                </a:spcBef>
                <a:spcAft>
                  <a:spcPct val="0"/>
                </a:spcAft>
                <a:buClr>
                  <a:schemeClr val="tx2"/>
                </a:buClr>
                <a:buFont typeface="Wingdings" panose="05000000000000000000" pitchFamily="2" charset="2"/>
                <a:buNone/>
                <a:defRPr sz="1600">
                  <a:solidFill>
                    <a:schemeClr val="tx1"/>
                  </a:solidFill>
                  <a:latin typeface="+mn-lt"/>
                  <a:ea typeface="ＭＳ Ｐゴシック" pitchFamily="34" charset="-128"/>
                </a:defRPr>
              </a:lvl3pPr>
              <a:lvl4pPr marL="2100263" indent="-192088" algn="l" rtl="0" eaLnBrk="0" fontAlgn="base" hangingPunct="0">
                <a:spcBef>
                  <a:spcPct val="20000"/>
                </a:spcBef>
                <a:spcAft>
                  <a:spcPct val="0"/>
                </a:spcAft>
                <a:buClr>
                  <a:schemeClr val="bg2"/>
                </a:buClr>
                <a:buFont typeface="Wingdings" panose="05000000000000000000" pitchFamily="2" charset="2"/>
                <a:buNone/>
                <a:defRPr sz="1500">
                  <a:solidFill>
                    <a:schemeClr val="tx1"/>
                  </a:solidFill>
                  <a:latin typeface="+mn-lt"/>
                  <a:ea typeface="ＭＳ Ｐゴシック" pitchFamily="34" charset="-128"/>
                </a:defRPr>
              </a:lvl4pPr>
              <a:lvl5pPr marL="2667000" indent="-190500" algn="l" rtl="0" eaLnBrk="0" fontAlgn="base" hangingPunct="0">
                <a:spcBef>
                  <a:spcPct val="20000"/>
                </a:spcBef>
                <a:spcAft>
                  <a:spcPct val="0"/>
                </a:spcAft>
                <a:buClr>
                  <a:schemeClr val="bg2"/>
                </a:buClr>
                <a:buNone/>
                <a:defRPr sz="1200">
                  <a:solidFill>
                    <a:schemeClr val="tx1"/>
                  </a:solidFill>
                  <a:latin typeface="+mn-lt"/>
                  <a:ea typeface="ＭＳ Ｐゴシック" pitchFamily="34" charset="-128"/>
                </a:defRPr>
              </a:lvl5pPr>
              <a:lvl6pPr marL="3124200" indent="-190500" algn="l" rtl="0" fontAlgn="base">
                <a:spcBef>
                  <a:spcPct val="20000"/>
                </a:spcBef>
                <a:spcAft>
                  <a:spcPct val="0"/>
                </a:spcAft>
                <a:buClr>
                  <a:schemeClr val="bg2"/>
                </a:buClr>
                <a:buChar char="•"/>
                <a:defRPr sz="1400">
                  <a:solidFill>
                    <a:schemeClr val="tx1"/>
                  </a:solidFill>
                  <a:latin typeface="+mn-lt"/>
                  <a:ea typeface="+mj-ea"/>
                </a:defRPr>
              </a:lvl6pPr>
              <a:lvl7pPr marL="3581400" indent="-190500" algn="l" rtl="0" fontAlgn="base">
                <a:spcBef>
                  <a:spcPct val="20000"/>
                </a:spcBef>
                <a:spcAft>
                  <a:spcPct val="0"/>
                </a:spcAft>
                <a:buClr>
                  <a:schemeClr val="bg2"/>
                </a:buClr>
                <a:buChar char="•"/>
                <a:defRPr sz="1400">
                  <a:solidFill>
                    <a:schemeClr val="tx1"/>
                  </a:solidFill>
                  <a:latin typeface="+mn-lt"/>
                  <a:ea typeface="+mj-ea"/>
                </a:defRPr>
              </a:lvl7pPr>
              <a:lvl8pPr marL="4038600" indent="-190500" algn="l" rtl="0" fontAlgn="base">
                <a:spcBef>
                  <a:spcPct val="20000"/>
                </a:spcBef>
                <a:spcAft>
                  <a:spcPct val="0"/>
                </a:spcAft>
                <a:buClr>
                  <a:schemeClr val="bg2"/>
                </a:buClr>
                <a:buChar char="•"/>
                <a:defRPr sz="1400">
                  <a:solidFill>
                    <a:schemeClr val="tx1"/>
                  </a:solidFill>
                  <a:latin typeface="+mn-lt"/>
                  <a:ea typeface="+mj-ea"/>
                </a:defRPr>
              </a:lvl8pPr>
              <a:lvl9pPr marL="4495800" indent="-190500" algn="l" rtl="0" fontAlgn="base">
                <a:spcBef>
                  <a:spcPct val="20000"/>
                </a:spcBef>
                <a:spcAft>
                  <a:spcPct val="0"/>
                </a:spcAft>
                <a:buClr>
                  <a:schemeClr val="bg2"/>
                </a:buClr>
                <a:buChar char="•"/>
                <a:defRPr sz="1400">
                  <a:solidFill>
                    <a:schemeClr val="tx1"/>
                  </a:solidFill>
                  <a:latin typeface="+mn-lt"/>
                  <a:ea typeface="+mj-ea"/>
                </a:defRPr>
              </a:lvl9pPr>
            </a:lstStyle>
            <a:p>
              <a:r>
                <a:rPr lang="es-ES" altLang="en-US" sz="1050" kern="0" dirty="0" err="1" smtClean="0">
                  <a:solidFill>
                    <a:schemeClr val="accent1"/>
                  </a:solidFill>
                </a:rPr>
                <a:t>Liège</a:t>
              </a:r>
              <a:endParaRPr lang="en-US" altLang="en-US" sz="1050" kern="0" dirty="0" smtClean="0">
                <a:solidFill>
                  <a:schemeClr val="accent1"/>
                </a:solidFill>
              </a:endParaRPr>
            </a:p>
          </p:txBody>
        </p:sp>
        <p:sp>
          <p:nvSpPr>
            <p:cNvPr id="655" name="Text Placeholder 3"/>
            <p:cNvSpPr txBox="1">
              <a:spLocks/>
            </p:cNvSpPr>
            <p:nvPr/>
          </p:nvSpPr>
          <p:spPr bwMode="auto">
            <a:xfrm>
              <a:off x="6281803" y="3105060"/>
              <a:ext cx="684555" cy="11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accent1"/>
                </a:buClr>
                <a:buSzPct val="140000"/>
                <a:buFont typeface="Wingdings" panose="05000000000000000000" pitchFamily="2" charset="2"/>
                <a:buNone/>
                <a:defRPr sz="900" b="1">
                  <a:solidFill>
                    <a:schemeClr val="tx1"/>
                  </a:solidFill>
                  <a:latin typeface="+mn-lt"/>
                  <a:ea typeface="ＭＳ Ｐゴシック" pitchFamily="34" charset="-128"/>
                  <a:cs typeface="ＭＳ Ｐゴシック" charset="-128"/>
                </a:defRPr>
              </a:lvl1pPr>
              <a:lvl2pPr marL="762000" indent="-190500" algn="l" rtl="0" eaLnBrk="0" fontAlgn="base" hangingPunct="0">
                <a:spcBef>
                  <a:spcPct val="20000"/>
                </a:spcBef>
                <a:spcAft>
                  <a:spcPct val="0"/>
                </a:spcAft>
                <a:buClr>
                  <a:schemeClr val="tx1"/>
                </a:buClr>
                <a:buSzPct val="136000"/>
                <a:buFont typeface="Wingdings" panose="05000000000000000000" pitchFamily="2" charset="2"/>
                <a:buNone/>
                <a:defRPr>
                  <a:solidFill>
                    <a:schemeClr val="tx1"/>
                  </a:solidFill>
                  <a:latin typeface="+mn-lt"/>
                  <a:ea typeface="ＭＳ Ｐゴシック" pitchFamily="34" charset="-128"/>
                </a:defRPr>
              </a:lvl2pPr>
              <a:lvl3pPr marL="1524000" indent="-187325" algn="l" rtl="0" eaLnBrk="0" fontAlgn="base" hangingPunct="0">
                <a:spcBef>
                  <a:spcPct val="20000"/>
                </a:spcBef>
                <a:spcAft>
                  <a:spcPct val="0"/>
                </a:spcAft>
                <a:buClr>
                  <a:schemeClr val="tx2"/>
                </a:buClr>
                <a:buFont typeface="Wingdings" panose="05000000000000000000" pitchFamily="2" charset="2"/>
                <a:buNone/>
                <a:defRPr sz="1600">
                  <a:solidFill>
                    <a:schemeClr val="tx1"/>
                  </a:solidFill>
                  <a:latin typeface="+mn-lt"/>
                  <a:ea typeface="ＭＳ Ｐゴシック" pitchFamily="34" charset="-128"/>
                </a:defRPr>
              </a:lvl3pPr>
              <a:lvl4pPr marL="2100263" indent="-192088" algn="l" rtl="0" eaLnBrk="0" fontAlgn="base" hangingPunct="0">
                <a:spcBef>
                  <a:spcPct val="20000"/>
                </a:spcBef>
                <a:spcAft>
                  <a:spcPct val="0"/>
                </a:spcAft>
                <a:buClr>
                  <a:schemeClr val="bg2"/>
                </a:buClr>
                <a:buFont typeface="Wingdings" panose="05000000000000000000" pitchFamily="2" charset="2"/>
                <a:buNone/>
                <a:defRPr sz="1500">
                  <a:solidFill>
                    <a:schemeClr val="tx1"/>
                  </a:solidFill>
                  <a:latin typeface="+mn-lt"/>
                  <a:ea typeface="ＭＳ Ｐゴシック" pitchFamily="34" charset="-128"/>
                </a:defRPr>
              </a:lvl4pPr>
              <a:lvl5pPr marL="2667000" indent="-190500" algn="l" rtl="0" eaLnBrk="0" fontAlgn="base" hangingPunct="0">
                <a:spcBef>
                  <a:spcPct val="20000"/>
                </a:spcBef>
                <a:spcAft>
                  <a:spcPct val="0"/>
                </a:spcAft>
                <a:buClr>
                  <a:schemeClr val="bg2"/>
                </a:buClr>
                <a:buNone/>
                <a:defRPr sz="1200">
                  <a:solidFill>
                    <a:schemeClr val="tx1"/>
                  </a:solidFill>
                  <a:latin typeface="+mn-lt"/>
                  <a:ea typeface="ＭＳ Ｐゴシック" pitchFamily="34" charset="-128"/>
                </a:defRPr>
              </a:lvl5pPr>
              <a:lvl6pPr marL="3124200" indent="-190500" algn="l" rtl="0" fontAlgn="base">
                <a:spcBef>
                  <a:spcPct val="20000"/>
                </a:spcBef>
                <a:spcAft>
                  <a:spcPct val="0"/>
                </a:spcAft>
                <a:buClr>
                  <a:schemeClr val="bg2"/>
                </a:buClr>
                <a:buChar char="•"/>
                <a:defRPr sz="1400">
                  <a:solidFill>
                    <a:schemeClr val="tx1"/>
                  </a:solidFill>
                  <a:latin typeface="+mn-lt"/>
                  <a:ea typeface="+mj-ea"/>
                </a:defRPr>
              </a:lvl6pPr>
              <a:lvl7pPr marL="3581400" indent="-190500" algn="l" rtl="0" fontAlgn="base">
                <a:spcBef>
                  <a:spcPct val="20000"/>
                </a:spcBef>
                <a:spcAft>
                  <a:spcPct val="0"/>
                </a:spcAft>
                <a:buClr>
                  <a:schemeClr val="bg2"/>
                </a:buClr>
                <a:buChar char="•"/>
                <a:defRPr sz="1400">
                  <a:solidFill>
                    <a:schemeClr val="tx1"/>
                  </a:solidFill>
                  <a:latin typeface="+mn-lt"/>
                  <a:ea typeface="+mj-ea"/>
                </a:defRPr>
              </a:lvl7pPr>
              <a:lvl8pPr marL="4038600" indent="-190500" algn="l" rtl="0" fontAlgn="base">
                <a:spcBef>
                  <a:spcPct val="20000"/>
                </a:spcBef>
                <a:spcAft>
                  <a:spcPct val="0"/>
                </a:spcAft>
                <a:buClr>
                  <a:schemeClr val="bg2"/>
                </a:buClr>
                <a:buChar char="•"/>
                <a:defRPr sz="1400">
                  <a:solidFill>
                    <a:schemeClr val="tx1"/>
                  </a:solidFill>
                  <a:latin typeface="+mn-lt"/>
                  <a:ea typeface="+mj-ea"/>
                </a:defRPr>
              </a:lvl8pPr>
              <a:lvl9pPr marL="4495800" indent="-190500" algn="l" rtl="0" fontAlgn="base">
                <a:spcBef>
                  <a:spcPct val="20000"/>
                </a:spcBef>
                <a:spcAft>
                  <a:spcPct val="0"/>
                </a:spcAft>
                <a:buClr>
                  <a:schemeClr val="bg2"/>
                </a:buClr>
                <a:buChar char="•"/>
                <a:defRPr sz="1400">
                  <a:solidFill>
                    <a:schemeClr val="tx1"/>
                  </a:solidFill>
                  <a:latin typeface="+mn-lt"/>
                  <a:ea typeface="+mj-ea"/>
                </a:defRPr>
              </a:lvl9pPr>
            </a:lstStyle>
            <a:p>
              <a:r>
                <a:rPr lang="es-ES" altLang="en-US" sz="1050" kern="0" dirty="0" smtClean="0">
                  <a:solidFill>
                    <a:schemeClr val="accent1"/>
                  </a:solidFill>
                </a:rPr>
                <a:t>Madrid</a:t>
              </a:r>
              <a:endParaRPr lang="en-US" altLang="en-US" sz="1050" kern="0" dirty="0" smtClean="0">
                <a:solidFill>
                  <a:schemeClr val="accent1"/>
                </a:solidFill>
              </a:endParaRPr>
            </a:p>
          </p:txBody>
        </p:sp>
        <p:sp>
          <p:nvSpPr>
            <p:cNvPr id="656" name="Text Placeholder 3"/>
            <p:cNvSpPr txBox="1">
              <a:spLocks/>
            </p:cNvSpPr>
            <p:nvPr/>
          </p:nvSpPr>
          <p:spPr bwMode="auto">
            <a:xfrm>
              <a:off x="6257496" y="2700651"/>
              <a:ext cx="982083" cy="16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accent1"/>
                </a:buClr>
                <a:buSzPct val="140000"/>
                <a:buFont typeface="Wingdings" panose="05000000000000000000" pitchFamily="2" charset="2"/>
                <a:buNone/>
                <a:defRPr sz="900" b="1">
                  <a:solidFill>
                    <a:schemeClr val="tx1"/>
                  </a:solidFill>
                  <a:latin typeface="+mn-lt"/>
                  <a:ea typeface="ＭＳ Ｐゴシック" pitchFamily="34" charset="-128"/>
                  <a:cs typeface="ＭＳ Ｐゴシック" charset="-128"/>
                </a:defRPr>
              </a:lvl1pPr>
              <a:lvl2pPr marL="762000" indent="-190500" algn="l" rtl="0" eaLnBrk="0" fontAlgn="base" hangingPunct="0">
                <a:spcBef>
                  <a:spcPct val="20000"/>
                </a:spcBef>
                <a:spcAft>
                  <a:spcPct val="0"/>
                </a:spcAft>
                <a:buClr>
                  <a:schemeClr val="tx1"/>
                </a:buClr>
                <a:buSzPct val="136000"/>
                <a:buFont typeface="Wingdings" panose="05000000000000000000" pitchFamily="2" charset="2"/>
                <a:buNone/>
                <a:defRPr>
                  <a:solidFill>
                    <a:schemeClr val="tx1"/>
                  </a:solidFill>
                  <a:latin typeface="+mn-lt"/>
                  <a:ea typeface="ＭＳ Ｐゴシック" pitchFamily="34" charset="-128"/>
                </a:defRPr>
              </a:lvl2pPr>
              <a:lvl3pPr marL="1524000" indent="-187325" algn="l" rtl="0" eaLnBrk="0" fontAlgn="base" hangingPunct="0">
                <a:spcBef>
                  <a:spcPct val="20000"/>
                </a:spcBef>
                <a:spcAft>
                  <a:spcPct val="0"/>
                </a:spcAft>
                <a:buClr>
                  <a:schemeClr val="tx2"/>
                </a:buClr>
                <a:buFont typeface="Wingdings" panose="05000000000000000000" pitchFamily="2" charset="2"/>
                <a:buNone/>
                <a:defRPr sz="1600">
                  <a:solidFill>
                    <a:schemeClr val="tx1"/>
                  </a:solidFill>
                  <a:latin typeface="+mn-lt"/>
                  <a:ea typeface="ＭＳ Ｐゴシック" pitchFamily="34" charset="-128"/>
                </a:defRPr>
              </a:lvl3pPr>
              <a:lvl4pPr marL="2100263" indent="-192088" algn="l" rtl="0" eaLnBrk="0" fontAlgn="base" hangingPunct="0">
                <a:spcBef>
                  <a:spcPct val="20000"/>
                </a:spcBef>
                <a:spcAft>
                  <a:spcPct val="0"/>
                </a:spcAft>
                <a:buClr>
                  <a:schemeClr val="bg2"/>
                </a:buClr>
                <a:buFont typeface="Wingdings" panose="05000000000000000000" pitchFamily="2" charset="2"/>
                <a:buNone/>
                <a:defRPr sz="1500">
                  <a:solidFill>
                    <a:schemeClr val="tx1"/>
                  </a:solidFill>
                  <a:latin typeface="+mn-lt"/>
                  <a:ea typeface="ＭＳ Ｐゴシック" pitchFamily="34" charset="-128"/>
                </a:defRPr>
              </a:lvl4pPr>
              <a:lvl5pPr marL="2667000" indent="-190500" algn="l" rtl="0" eaLnBrk="0" fontAlgn="base" hangingPunct="0">
                <a:spcBef>
                  <a:spcPct val="20000"/>
                </a:spcBef>
                <a:spcAft>
                  <a:spcPct val="0"/>
                </a:spcAft>
                <a:buClr>
                  <a:schemeClr val="bg2"/>
                </a:buClr>
                <a:buNone/>
                <a:defRPr sz="1200">
                  <a:solidFill>
                    <a:schemeClr val="tx1"/>
                  </a:solidFill>
                  <a:latin typeface="+mn-lt"/>
                  <a:ea typeface="ＭＳ Ｐゴシック" pitchFamily="34" charset="-128"/>
                </a:defRPr>
              </a:lvl5pPr>
              <a:lvl6pPr marL="3124200" indent="-190500" algn="l" rtl="0" fontAlgn="base">
                <a:spcBef>
                  <a:spcPct val="20000"/>
                </a:spcBef>
                <a:spcAft>
                  <a:spcPct val="0"/>
                </a:spcAft>
                <a:buClr>
                  <a:schemeClr val="bg2"/>
                </a:buClr>
                <a:buChar char="•"/>
                <a:defRPr sz="1400">
                  <a:solidFill>
                    <a:schemeClr val="tx1"/>
                  </a:solidFill>
                  <a:latin typeface="+mn-lt"/>
                  <a:ea typeface="+mj-ea"/>
                </a:defRPr>
              </a:lvl6pPr>
              <a:lvl7pPr marL="3581400" indent="-190500" algn="l" rtl="0" fontAlgn="base">
                <a:spcBef>
                  <a:spcPct val="20000"/>
                </a:spcBef>
                <a:spcAft>
                  <a:spcPct val="0"/>
                </a:spcAft>
                <a:buClr>
                  <a:schemeClr val="bg2"/>
                </a:buClr>
                <a:buChar char="•"/>
                <a:defRPr sz="1400">
                  <a:solidFill>
                    <a:schemeClr val="tx1"/>
                  </a:solidFill>
                  <a:latin typeface="+mn-lt"/>
                  <a:ea typeface="+mj-ea"/>
                </a:defRPr>
              </a:lvl7pPr>
              <a:lvl8pPr marL="4038600" indent="-190500" algn="l" rtl="0" fontAlgn="base">
                <a:spcBef>
                  <a:spcPct val="20000"/>
                </a:spcBef>
                <a:spcAft>
                  <a:spcPct val="0"/>
                </a:spcAft>
                <a:buClr>
                  <a:schemeClr val="bg2"/>
                </a:buClr>
                <a:buChar char="•"/>
                <a:defRPr sz="1400">
                  <a:solidFill>
                    <a:schemeClr val="tx1"/>
                  </a:solidFill>
                  <a:latin typeface="+mn-lt"/>
                  <a:ea typeface="+mj-ea"/>
                </a:defRPr>
              </a:lvl8pPr>
              <a:lvl9pPr marL="4495800" indent="-190500" algn="l" rtl="0" fontAlgn="base">
                <a:spcBef>
                  <a:spcPct val="20000"/>
                </a:spcBef>
                <a:spcAft>
                  <a:spcPct val="0"/>
                </a:spcAft>
                <a:buClr>
                  <a:schemeClr val="bg2"/>
                </a:buClr>
                <a:buChar char="•"/>
                <a:defRPr sz="1400">
                  <a:solidFill>
                    <a:schemeClr val="tx1"/>
                  </a:solidFill>
                  <a:latin typeface="+mn-lt"/>
                  <a:ea typeface="+mj-ea"/>
                </a:defRPr>
              </a:lvl9pPr>
            </a:lstStyle>
            <a:p>
              <a:r>
                <a:rPr lang="es-ES" altLang="en-US" sz="1050" kern="0" dirty="0" smtClean="0">
                  <a:solidFill>
                    <a:schemeClr val="accent1"/>
                  </a:solidFill>
                </a:rPr>
                <a:t>Santander</a:t>
              </a:r>
              <a:endParaRPr lang="en-US" altLang="en-US" sz="1050" kern="0" dirty="0" smtClean="0">
                <a:solidFill>
                  <a:schemeClr val="accent1"/>
                </a:solidFill>
              </a:endParaRPr>
            </a:p>
          </p:txBody>
        </p:sp>
        <p:pic>
          <p:nvPicPr>
            <p:cNvPr id="657" name="Picture 8" descr="http://www.nexiantraining.es/blog/wp-content/uploads/2013/09/U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5678" y="1917994"/>
              <a:ext cx="530225" cy="53181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661" name="Straight Connector 7058"/>
            <p:cNvCxnSpPr>
              <a:cxnSpLocks noChangeShapeType="1"/>
              <a:stCxn id="644" idx="1"/>
              <a:endCxn id="12302" idx="6"/>
            </p:cNvCxnSpPr>
            <p:nvPr/>
          </p:nvCxnSpPr>
          <p:spPr bwMode="auto">
            <a:xfrm flipH="1" flipV="1">
              <a:off x="6883619" y="2237582"/>
              <a:ext cx="527471" cy="150862"/>
            </a:xfrm>
            <a:prstGeom prst="line">
              <a:avLst/>
            </a:prstGeom>
            <a:noFill/>
            <a:ln w="19050" algn="ctr">
              <a:solidFill>
                <a:schemeClr val="accent1"/>
              </a:solidFill>
              <a:round/>
              <a:headEnd/>
              <a:tailEnd/>
            </a:ln>
          </p:spPr>
        </p:cxnSp>
        <p:cxnSp>
          <p:nvCxnSpPr>
            <p:cNvPr id="667" name="Straight Connector 7058"/>
            <p:cNvCxnSpPr>
              <a:cxnSpLocks noChangeShapeType="1"/>
              <a:stCxn id="12301" idx="0"/>
              <a:endCxn id="657" idx="2"/>
            </p:cNvCxnSpPr>
            <p:nvPr/>
          </p:nvCxnSpPr>
          <p:spPr bwMode="auto">
            <a:xfrm flipV="1">
              <a:off x="6259732" y="2449806"/>
              <a:ext cx="1059" cy="342607"/>
            </a:xfrm>
            <a:prstGeom prst="line">
              <a:avLst/>
            </a:prstGeom>
            <a:noFill/>
            <a:ln w="19050" algn="ctr">
              <a:solidFill>
                <a:schemeClr val="accent1"/>
              </a:solidFill>
              <a:round/>
              <a:headEnd/>
              <a:tailEnd/>
            </a:ln>
          </p:spPr>
        </p:cxnSp>
        <p:cxnSp>
          <p:nvCxnSpPr>
            <p:cNvPr id="669" name="Straight Connector 7058"/>
            <p:cNvCxnSpPr>
              <a:cxnSpLocks noChangeShapeType="1"/>
              <a:stCxn id="12300" idx="4"/>
              <a:endCxn id="647" idx="0"/>
            </p:cNvCxnSpPr>
            <p:nvPr/>
          </p:nvCxnSpPr>
          <p:spPr bwMode="auto">
            <a:xfrm flipH="1">
              <a:off x="6254319" y="3203575"/>
              <a:ext cx="18113" cy="266369"/>
            </a:xfrm>
            <a:prstGeom prst="line">
              <a:avLst/>
            </a:prstGeom>
            <a:noFill/>
            <a:ln w="19050" algn="ctr">
              <a:solidFill>
                <a:schemeClr val="accent1"/>
              </a:solidFill>
              <a:round/>
              <a:headEnd/>
              <a:tailEnd/>
            </a:ln>
          </p:spPr>
        </p:cxnSp>
      </p:grpSp>
      <p:sp>
        <p:nvSpPr>
          <p:cNvPr id="19" name="Rectangle 18"/>
          <p:cNvSpPr/>
          <p:nvPr/>
        </p:nvSpPr>
        <p:spPr bwMode="auto">
          <a:xfrm>
            <a:off x="0" y="6324600"/>
            <a:ext cx="9144000"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a typeface="ＭＳ Ｐゴシック" charset="-128"/>
              <a:cs typeface="ＭＳ Ｐゴシック" charset="-128"/>
            </a:endParaRPr>
          </a:p>
        </p:txBody>
      </p:sp>
      <p:sp>
        <p:nvSpPr>
          <p:cNvPr id="673" name="Rectangle 672"/>
          <p:cNvSpPr/>
          <p:nvPr/>
        </p:nvSpPr>
        <p:spPr bwMode="auto">
          <a:xfrm>
            <a:off x="-12701" y="-28156"/>
            <a:ext cx="5842858" cy="661935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060" name="Title 1"/>
          <p:cNvSpPr>
            <a:spLocks noGrp="1"/>
          </p:cNvSpPr>
          <p:nvPr>
            <p:ph type="title"/>
          </p:nvPr>
        </p:nvSpPr>
        <p:spPr>
          <a:xfrm>
            <a:off x="511175" y="287338"/>
            <a:ext cx="8307388" cy="550862"/>
          </a:xfrm>
        </p:spPr>
        <p:txBody>
          <a:bodyPr/>
          <a:lstStyle/>
          <a:p>
            <a:pPr>
              <a:defRPr/>
            </a:pPr>
            <a:r>
              <a:rPr lang="es-ES" dirty="0" err="1" smtClean="0"/>
              <a:t>Consortium</a:t>
            </a:r>
            <a:endParaRPr lang="en-US" dirty="0"/>
          </a:p>
        </p:txBody>
      </p:sp>
      <p:sp>
        <p:nvSpPr>
          <p:cNvPr id="12298" name="Text Placeholder 3"/>
          <p:cNvSpPr>
            <a:spLocks noGrp="1"/>
          </p:cNvSpPr>
          <p:nvPr>
            <p:ph type="body" sz="quarter" idx="13"/>
          </p:nvPr>
        </p:nvSpPr>
        <p:spPr>
          <a:xfrm>
            <a:off x="512763" y="122238"/>
            <a:ext cx="8305800" cy="188912"/>
          </a:xfrm>
        </p:spPr>
        <p:txBody>
          <a:bodyPr/>
          <a:lstStyle/>
          <a:p>
            <a:r>
              <a:rPr lang="es-ES" altLang="en-US" dirty="0" smtClean="0"/>
              <a:t>MBSDL</a:t>
            </a:r>
            <a:endParaRPr lang="en-US" altLang="en-US" dirty="0" smtClean="0"/>
          </a:p>
        </p:txBody>
      </p:sp>
      <p:sp>
        <p:nvSpPr>
          <p:cNvPr id="650" name="Content Placeholder 2"/>
          <p:cNvSpPr>
            <a:spLocks noGrp="1"/>
          </p:cNvSpPr>
          <p:nvPr>
            <p:ph idx="1"/>
          </p:nvPr>
        </p:nvSpPr>
        <p:spPr>
          <a:xfrm>
            <a:off x="548097" y="1005901"/>
            <a:ext cx="5292954" cy="5288363"/>
          </a:xfrm>
        </p:spPr>
        <p:txBody>
          <a:bodyPr/>
          <a:lstStyle/>
          <a:p>
            <a:pPr marL="0" lvl="1" indent="0">
              <a:buClr>
                <a:schemeClr val="accent1"/>
              </a:buClr>
              <a:buSzPct val="140000"/>
              <a:buNone/>
            </a:pPr>
            <a:r>
              <a:rPr lang="es-ES" b="1" dirty="0">
                <a:solidFill>
                  <a:schemeClr val="accent1"/>
                </a:solidFill>
                <a:cs typeface="ＭＳ Ｐゴシック" charset="-128"/>
              </a:rPr>
              <a:t>Project </a:t>
            </a:r>
            <a:r>
              <a:rPr lang="es-ES" b="1" dirty="0" err="1">
                <a:solidFill>
                  <a:schemeClr val="accent1"/>
                </a:solidFill>
                <a:cs typeface="ＭＳ Ｐゴシック" charset="-128"/>
              </a:rPr>
              <a:t>Coordination</a:t>
            </a:r>
            <a:endParaRPr lang="es-ES" b="1" dirty="0">
              <a:solidFill>
                <a:schemeClr val="accent1"/>
              </a:solidFill>
              <a:cs typeface="ＭＳ Ｐゴシック" charset="-128"/>
            </a:endParaRPr>
          </a:p>
          <a:p>
            <a:r>
              <a:rPr lang="es-ES" sz="1600" dirty="0" smtClean="0"/>
              <a:t>Indra</a:t>
            </a:r>
            <a:endParaRPr lang="es-ES" sz="1600" dirty="0"/>
          </a:p>
          <a:p>
            <a:pPr marL="0" indent="0">
              <a:buNone/>
            </a:pPr>
            <a:endParaRPr lang="es-ES" sz="1600" dirty="0"/>
          </a:p>
          <a:p>
            <a:pPr marL="0" lvl="1" indent="0">
              <a:buClr>
                <a:schemeClr val="accent1"/>
              </a:buClr>
              <a:buSzPct val="140000"/>
              <a:buNone/>
            </a:pPr>
            <a:r>
              <a:rPr lang="es-ES" b="1" dirty="0" err="1" smtClean="0">
                <a:solidFill>
                  <a:schemeClr val="accent1"/>
                </a:solidFill>
                <a:cs typeface="ＭＳ Ｐゴシック" charset="-128"/>
              </a:rPr>
              <a:t>Model</a:t>
            </a:r>
            <a:r>
              <a:rPr lang="es-ES" b="1" dirty="0" err="1">
                <a:solidFill>
                  <a:schemeClr val="accent1"/>
                </a:solidFill>
                <a:cs typeface="ＭＳ Ｐゴシック" charset="-128"/>
              </a:rPr>
              <a:t>-</a:t>
            </a:r>
            <a:r>
              <a:rPr lang="es-ES" b="1" dirty="0" err="1" smtClean="0">
                <a:solidFill>
                  <a:schemeClr val="accent1"/>
                </a:solidFill>
                <a:cs typeface="ＭＳ Ｐゴシック" charset="-128"/>
              </a:rPr>
              <a:t>Based</a:t>
            </a:r>
            <a:r>
              <a:rPr lang="es-ES" b="1" dirty="0" smtClean="0">
                <a:solidFill>
                  <a:schemeClr val="accent1"/>
                </a:solidFill>
                <a:cs typeface="ＭＳ Ｐゴシック" charset="-128"/>
              </a:rPr>
              <a:t> </a:t>
            </a:r>
            <a:r>
              <a:rPr lang="es-ES" b="1" dirty="0" err="1">
                <a:solidFill>
                  <a:schemeClr val="accent1"/>
                </a:solidFill>
                <a:cs typeface="ＭＳ Ｐゴシック" charset="-128"/>
              </a:rPr>
              <a:t>Methodology</a:t>
            </a:r>
            <a:r>
              <a:rPr lang="es-ES" b="1" dirty="0">
                <a:solidFill>
                  <a:schemeClr val="accent1"/>
                </a:solidFill>
                <a:cs typeface="ＭＳ Ｐゴシック" charset="-128"/>
              </a:rPr>
              <a:t> </a:t>
            </a:r>
            <a:r>
              <a:rPr lang="es-ES" b="1" dirty="0" err="1">
                <a:solidFill>
                  <a:schemeClr val="accent1"/>
                </a:solidFill>
                <a:cs typeface="ＭＳ Ｐゴシック" charset="-128"/>
              </a:rPr>
              <a:t>Review</a:t>
            </a:r>
            <a:endParaRPr lang="es-ES" b="1" dirty="0">
              <a:solidFill>
                <a:schemeClr val="accent1"/>
              </a:solidFill>
              <a:cs typeface="ＭＳ Ｐゴシック" charset="-128"/>
            </a:endParaRPr>
          </a:p>
          <a:p>
            <a:r>
              <a:rPr lang="es-ES" sz="1600" dirty="0" smtClean="0"/>
              <a:t>Universidad de Cantabria (UC)</a:t>
            </a:r>
          </a:p>
          <a:p>
            <a:r>
              <a:rPr lang="es-ES" sz="1600" dirty="0"/>
              <a:t>Universidad Politécnica de Madrid (UPM)</a:t>
            </a:r>
          </a:p>
          <a:p>
            <a:r>
              <a:rPr lang="es-ES" sz="1600" dirty="0" err="1" smtClean="0"/>
              <a:t>Spacebel</a:t>
            </a:r>
            <a:endParaRPr lang="es-ES" sz="1600" dirty="0"/>
          </a:p>
          <a:p>
            <a:pPr marL="0" indent="0">
              <a:buNone/>
            </a:pPr>
            <a:endParaRPr lang="es-ES" sz="1600" dirty="0"/>
          </a:p>
          <a:p>
            <a:pPr marL="0" lvl="1" indent="0">
              <a:buClr>
                <a:schemeClr val="accent1"/>
              </a:buClr>
              <a:buSzPct val="140000"/>
              <a:buNone/>
            </a:pPr>
            <a:r>
              <a:rPr lang="es-ES" b="1" dirty="0" smtClean="0">
                <a:solidFill>
                  <a:schemeClr val="accent1"/>
                </a:solidFill>
                <a:cs typeface="ＭＳ Ｐゴシック" charset="-128"/>
              </a:rPr>
              <a:t>TASTE </a:t>
            </a:r>
            <a:r>
              <a:rPr lang="es-ES" b="1" dirty="0" err="1" smtClean="0">
                <a:solidFill>
                  <a:schemeClr val="accent1"/>
                </a:solidFill>
                <a:cs typeface="ＭＳ Ｐゴシック" charset="-128"/>
              </a:rPr>
              <a:t>Extension</a:t>
            </a:r>
            <a:endParaRPr lang="es-ES" b="1" dirty="0">
              <a:solidFill>
                <a:schemeClr val="accent1"/>
              </a:solidFill>
              <a:cs typeface="ＭＳ Ｐゴシック" charset="-128"/>
            </a:endParaRPr>
          </a:p>
          <a:p>
            <a:r>
              <a:rPr lang="es-ES" sz="1600" dirty="0" smtClean="0"/>
              <a:t>Indra</a:t>
            </a:r>
            <a:endParaRPr lang="es-ES" sz="1600" dirty="0"/>
          </a:p>
          <a:p>
            <a:r>
              <a:rPr lang="es-ES" sz="1600" dirty="0" smtClean="0"/>
              <a:t>UC</a:t>
            </a:r>
          </a:p>
          <a:p>
            <a:r>
              <a:rPr lang="es-ES" sz="1600" dirty="0" smtClean="0"/>
              <a:t>UPM</a:t>
            </a:r>
            <a:endParaRPr lang="es-ES" sz="1600" dirty="0"/>
          </a:p>
          <a:p>
            <a:pPr marL="0" indent="0">
              <a:buFont typeface="Wingdings" panose="05000000000000000000" pitchFamily="2" charset="2"/>
              <a:buNone/>
            </a:pPr>
            <a:endParaRPr lang="es-ES" sz="1600" b="1" dirty="0" smtClean="0">
              <a:solidFill>
                <a:schemeClr val="accent1"/>
              </a:solidFill>
            </a:endParaRPr>
          </a:p>
          <a:p>
            <a:pPr marL="0" lvl="1" indent="0">
              <a:buClr>
                <a:schemeClr val="accent1"/>
              </a:buClr>
              <a:buSzPct val="140000"/>
              <a:buNone/>
            </a:pPr>
            <a:r>
              <a:rPr lang="es-ES" altLang="en-US" b="1" dirty="0" err="1">
                <a:solidFill>
                  <a:schemeClr val="accent1"/>
                </a:solidFill>
                <a:cs typeface="ＭＳ Ｐゴシック" charset="-128"/>
              </a:rPr>
              <a:t>Proof</a:t>
            </a:r>
            <a:r>
              <a:rPr lang="es-ES" altLang="en-US" b="1" dirty="0">
                <a:solidFill>
                  <a:schemeClr val="accent1"/>
                </a:solidFill>
                <a:cs typeface="ＭＳ Ｐゴシック" charset="-128"/>
              </a:rPr>
              <a:t> of </a:t>
            </a:r>
            <a:r>
              <a:rPr lang="es-ES" altLang="en-US" b="1" dirty="0" smtClean="0">
                <a:solidFill>
                  <a:schemeClr val="accent1"/>
                </a:solidFill>
                <a:cs typeface="ＭＳ Ｐゴシック" charset="-128"/>
              </a:rPr>
              <a:t>Concept </a:t>
            </a:r>
            <a:r>
              <a:rPr lang="es-ES" altLang="en-US" b="1" dirty="0">
                <a:solidFill>
                  <a:schemeClr val="accent1"/>
                </a:solidFill>
                <a:cs typeface="ＭＳ Ｐゴシック" charset="-128"/>
              </a:rPr>
              <a:t>in a </a:t>
            </a:r>
            <a:r>
              <a:rPr lang="es-ES" altLang="en-US" b="1" dirty="0" err="1">
                <a:solidFill>
                  <a:schemeClr val="accent1"/>
                </a:solidFill>
                <a:cs typeface="ＭＳ Ｐゴシック" charset="-128"/>
              </a:rPr>
              <a:t>M</a:t>
            </a:r>
            <a:r>
              <a:rPr lang="es-ES" altLang="en-US" b="1" dirty="0" err="1" smtClean="0">
                <a:solidFill>
                  <a:schemeClr val="accent1"/>
                </a:solidFill>
                <a:cs typeface="ＭＳ Ｐゴシック" charset="-128"/>
              </a:rPr>
              <a:t>ission</a:t>
            </a:r>
            <a:endParaRPr lang="en-US" altLang="en-US" b="1" dirty="0">
              <a:solidFill>
                <a:schemeClr val="accent1"/>
              </a:solidFill>
              <a:cs typeface="ＭＳ Ｐゴシック" charset="-128"/>
            </a:endParaRPr>
          </a:p>
          <a:p>
            <a:r>
              <a:rPr lang="es-ES" sz="1600" dirty="0" smtClean="0"/>
              <a:t>TU </a:t>
            </a:r>
            <a:r>
              <a:rPr lang="es-ES" sz="1600" dirty="0" err="1" smtClean="0"/>
              <a:t>Delf</a:t>
            </a:r>
            <a:r>
              <a:rPr lang="es-ES" sz="1600" dirty="0" smtClean="0"/>
              <a:t> (</a:t>
            </a:r>
            <a:r>
              <a:rPr lang="es-ES" sz="1600" dirty="0" err="1" smtClean="0"/>
              <a:t>Mission</a:t>
            </a:r>
            <a:r>
              <a:rPr lang="es-ES" sz="1600" dirty="0" smtClean="0"/>
              <a:t> </a:t>
            </a:r>
            <a:r>
              <a:rPr lang="es-ES" sz="1600" dirty="0" err="1" smtClean="0"/>
              <a:t>Definition</a:t>
            </a:r>
            <a:r>
              <a:rPr lang="es-ES" sz="1600" dirty="0" smtClean="0"/>
              <a:t>)</a:t>
            </a:r>
          </a:p>
          <a:p>
            <a:r>
              <a:rPr lang="es-ES" sz="1600" dirty="0" err="1" smtClean="0"/>
              <a:t>Spacebel</a:t>
            </a:r>
            <a:r>
              <a:rPr lang="es-ES" sz="1600" dirty="0" smtClean="0"/>
              <a:t> (</a:t>
            </a:r>
            <a:r>
              <a:rPr lang="es-ES" sz="1600" dirty="0" err="1" smtClean="0"/>
              <a:t>Mission</a:t>
            </a:r>
            <a:r>
              <a:rPr lang="es-ES" sz="1600" dirty="0" smtClean="0"/>
              <a:t> </a:t>
            </a:r>
            <a:r>
              <a:rPr lang="es-ES" sz="1600" dirty="0" err="1" smtClean="0"/>
              <a:t>Implementation</a:t>
            </a:r>
            <a:r>
              <a:rPr lang="es-ES" sz="1600" dirty="0" smtClean="0"/>
              <a:t>)</a:t>
            </a:r>
            <a:endParaRPr lang="es-E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JUCMNAV: CODE/CONDITION EDITOR</a:t>
            </a:r>
            <a:endParaRPr lang="en-US" dirty="0"/>
          </a:p>
        </p:txBody>
      </p:sp>
      <p:sp>
        <p:nvSpPr>
          <p:cNvPr id="4" name="Text Placeholder 3"/>
          <p:cNvSpPr>
            <a:spLocks noGrp="1"/>
          </p:cNvSpPr>
          <p:nvPr>
            <p:ph type="body" sz="quarter" idx="13"/>
          </p:nvPr>
        </p:nvSpPr>
        <p:spPr/>
        <p:txBody>
          <a:bodyPr/>
          <a:lstStyle/>
          <a:p>
            <a:r>
              <a:rPr lang="es-ES" dirty="0"/>
              <a:t>03 </a:t>
            </a:r>
            <a:r>
              <a:rPr lang="es-ES" dirty="0" err="1"/>
              <a:t>Mission</a:t>
            </a:r>
            <a:r>
              <a:rPr lang="es-ES" dirty="0"/>
              <a:t> </a:t>
            </a:r>
            <a:r>
              <a:rPr lang="es-ES" dirty="0" err="1"/>
              <a:t>Proof</a:t>
            </a:r>
            <a:r>
              <a:rPr lang="es-ES" dirty="0"/>
              <a:t> of concept </a:t>
            </a:r>
            <a:endParaRPr lang="en-GB" dirty="0"/>
          </a:p>
        </p:txBody>
      </p:sp>
      <p:pic>
        <p:nvPicPr>
          <p:cNvPr id="7" name="Content Placeholder 6" descr="TASTE-VM - VMware Workstation"/>
          <p:cNvPicPr>
            <a:picLocks noGrp="1" noChangeAspect="1"/>
          </p:cNvPicPr>
          <p:nvPr>
            <p:ph idx="1"/>
          </p:nvPr>
        </p:nvPicPr>
        <p:blipFill rotWithShape="1">
          <a:blip r:embed="rId2">
            <a:extLst>
              <a:ext uri="{28A0092B-C50C-407E-A947-70E740481C1C}">
                <a14:useLocalDpi xmlns:a14="http://schemas.microsoft.com/office/drawing/2010/main" val="0"/>
              </a:ext>
            </a:extLst>
          </a:blip>
          <a:srcRect l="4014" t="15582" r="26651" b="1128"/>
          <a:stretch/>
        </p:blipFill>
        <p:spPr>
          <a:xfrm>
            <a:off x="3886200" y="1752600"/>
            <a:ext cx="4934608" cy="3704897"/>
          </a:xfrm>
        </p:spPr>
      </p:pic>
      <p:sp>
        <p:nvSpPr>
          <p:cNvPr id="9" name="TextBox 8"/>
          <p:cNvSpPr txBox="1"/>
          <p:nvPr/>
        </p:nvSpPr>
        <p:spPr bwMode="auto">
          <a:xfrm>
            <a:off x="304800" y="2057400"/>
            <a:ext cx="3352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en-US" dirty="0" smtClean="0"/>
              <a:t>Editor for</a:t>
            </a:r>
          </a:p>
          <a:p>
            <a:pPr marL="342900" indent="-342900">
              <a:buFont typeface="Arial" panose="020B0604020202020204" pitchFamily="34" charset="0"/>
              <a:buChar char="•"/>
            </a:pPr>
            <a:r>
              <a:rPr lang="en-US" sz="2000" dirty="0" smtClean="0"/>
              <a:t>Responsibility code</a:t>
            </a:r>
          </a:p>
          <a:p>
            <a:pPr marL="342900" indent="-342900">
              <a:buFont typeface="Arial" panose="020B0604020202020204" pitchFamily="34" charset="0"/>
              <a:buChar char="•"/>
            </a:pPr>
            <a:r>
              <a:rPr lang="en-US" sz="2000" dirty="0" smtClean="0"/>
              <a:t>Requirement condition</a:t>
            </a:r>
          </a:p>
        </p:txBody>
      </p:sp>
      <p:sp>
        <p:nvSpPr>
          <p:cNvPr id="10" name="TextBox 9"/>
          <p:cNvSpPr txBox="1"/>
          <p:nvPr/>
        </p:nvSpPr>
        <p:spPr bwMode="auto">
          <a:xfrm>
            <a:off x="304800" y="3429000"/>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en-US" dirty="0" smtClean="0"/>
              <a:t>Variables list</a:t>
            </a:r>
          </a:p>
          <a:p>
            <a:r>
              <a:rPr lang="en-US" dirty="0" smtClean="0"/>
              <a:t>Variables creation</a:t>
            </a:r>
          </a:p>
        </p:txBody>
      </p:sp>
      <p:sp>
        <p:nvSpPr>
          <p:cNvPr id="3" name="Rectangular Callout 2"/>
          <p:cNvSpPr/>
          <p:nvPr/>
        </p:nvSpPr>
        <p:spPr bwMode="auto">
          <a:xfrm>
            <a:off x="1080407" y="5109864"/>
            <a:ext cx="1905000" cy="833735"/>
          </a:xfrm>
          <a:prstGeom prst="wedgeRectCallout">
            <a:avLst>
              <a:gd name="adj1" fmla="val 122310"/>
              <a:gd name="adj2" fmla="val -176435"/>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BE" sz="2400" b="1" i="0" u="none" strike="noStrike" cap="none" normalizeH="0" baseline="0" dirty="0" err="1" smtClean="0">
                <a:ln>
                  <a:noFill/>
                </a:ln>
                <a:solidFill>
                  <a:schemeClr val="tx1"/>
                </a:solidFill>
                <a:effectLst/>
                <a:latin typeface="Arial" charset="0"/>
                <a:ea typeface="ＭＳ Ｐゴシック" charset="-128"/>
                <a:cs typeface="ＭＳ Ｐゴシック" charset="-128"/>
              </a:rPr>
              <a:t>Syntax</a:t>
            </a:r>
            <a:r>
              <a:rPr kumimoji="0" lang="fr-BE" sz="2400" b="1" i="0" u="none" strike="noStrike" cap="none" normalizeH="0" baseline="0" dirty="0" smtClean="0">
                <a:ln>
                  <a:noFill/>
                </a:ln>
                <a:solidFill>
                  <a:schemeClr val="tx1"/>
                </a:solidFill>
                <a:effectLst/>
                <a:latin typeface="Arial" charset="0"/>
                <a:ea typeface="ＭＳ Ｐゴシック" charset="-128"/>
                <a:cs typeface="ＭＳ Ｐゴシック" charset="-128"/>
              </a:rPr>
              <a:t> </a:t>
            </a:r>
            <a:r>
              <a:rPr kumimoji="0" lang="fr-BE" sz="2400" b="1" i="0" u="none" strike="noStrike" cap="none" normalizeH="0" baseline="0" dirty="0" err="1" smtClean="0">
                <a:ln>
                  <a:noFill/>
                </a:ln>
                <a:solidFill>
                  <a:schemeClr val="tx1"/>
                </a:solidFill>
                <a:effectLst/>
                <a:latin typeface="Arial" charset="0"/>
                <a:ea typeface="ＭＳ Ｐゴシック" charset="-128"/>
                <a:cs typeface="ＭＳ Ｐゴシック" charset="-128"/>
              </a:rPr>
              <a:t>Verification</a:t>
            </a:r>
            <a:endParaRPr kumimoji="0" lang="en-US" sz="2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4160610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JUCMNAV: SCENARIO EXECUTION</a:t>
            </a:r>
            <a:endParaRPr lang="en-US" dirty="0"/>
          </a:p>
        </p:txBody>
      </p:sp>
      <p:pic>
        <p:nvPicPr>
          <p:cNvPr id="5" name="Content Placeholder 4" descr="TASTE-VM - VMware Workstation"/>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4539" y="1464885"/>
            <a:ext cx="6385559" cy="3990975"/>
          </a:xfrm>
        </p:spPr>
      </p:pic>
      <p:sp>
        <p:nvSpPr>
          <p:cNvPr id="4" name="Text Placeholder 3"/>
          <p:cNvSpPr>
            <a:spLocks noGrp="1"/>
          </p:cNvSpPr>
          <p:nvPr>
            <p:ph type="body" sz="quarter" idx="13"/>
          </p:nvPr>
        </p:nvSpPr>
        <p:spPr/>
        <p:txBody>
          <a:bodyPr/>
          <a:lstStyle/>
          <a:p>
            <a:r>
              <a:rPr lang="es-ES" dirty="0">
                <a:solidFill>
                  <a:srgbClr val="000000"/>
                </a:solidFill>
              </a:rPr>
              <a:t>03 </a:t>
            </a:r>
            <a:r>
              <a:rPr lang="es-ES" dirty="0" err="1">
                <a:solidFill>
                  <a:srgbClr val="000000"/>
                </a:solidFill>
              </a:rPr>
              <a:t>Mission</a:t>
            </a:r>
            <a:r>
              <a:rPr lang="es-ES" dirty="0">
                <a:solidFill>
                  <a:srgbClr val="000000"/>
                </a:solidFill>
              </a:rPr>
              <a:t> </a:t>
            </a:r>
            <a:r>
              <a:rPr lang="es-ES" dirty="0" err="1">
                <a:solidFill>
                  <a:srgbClr val="000000"/>
                </a:solidFill>
              </a:rPr>
              <a:t>Proof</a:t>
            </a:r>
            <a:r>
              <a:rPr lang="es-ES" dirty="0">
                <a:solidFill>
                  <a:srgbClr val="000000"/>
                </a:solidFill>
              </a:rPr>
              <a:t> of concept </a:t>
            </a:r>
            <a:endParaRPr lang="en-GB" dirty="0">
              <a:solidFill>
                <a:srgbClr val="000000"/>
              </a:solidFill>
            </a:endParaRPr>
          </a:p>
        </p:txBody>
      </p:sp>
      <p:sp>
        <p:nvSpPr>
          <p:cNvPr id="6" name="TextBox 5"/>
          <p:cNvSpPr txBox="1"/>
          <p:nvPr/>
        </p:nvSpPr>
        <p:spPr bwMode="auto">
          <a:xfrm>
            <a:off x="90559" y="1976936"/>
            <a:ext cx="24769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r>
              <a:rPr lang="en-US" dirty="0" smtClean="0"/>
              <a:t>Scenario:</a:t>
            </a:r>
          </a:p>
          <a:p>
            <a:pPr marL="342900" indent="-342900">
              <a:buFont typeface="Arial" panose="020B0604020202020204" pitchFamily="34" charset="0"/>
              <a:buChar char="•"/>
            </a:pPr>
            <a:r>
              <a:rPr lang="en-US" dirty="0" smtClean="0"/>
              <a:t>Start points</a:t>
            </a:r>
          </a:p>
          <a:p>
            <a:pPr marL="342900" indent="-342900">
              <a:buFont typeface="Arial" panose="020B0604020202020204" pitchFamily="34" charset="0"/>
              <a:buChar char="•"/>
            </a:pPr>
            <a:r>
              <a:rPr lang="en-US" dirty="0" smtClean="0"/>
              <a:t>Initializations</a:t>
            </a:r>
          </a:p>
          <a:p>
            <a:pPr marL="342900" indent="-342900">
              <a:buFont typeface="Arial" panose="020B0604020202020204" pitchFamily="34" charset="0"/>
              <a:buChar char="•"/>
            </a:pPr>
            <a:r>
              <a:rPr lang="en-US" dirty="0" smtClean="0"/>
              <a:t>End points</a:t>
            </a:r>
          </a:p>
          <a:p>
            <a:pPr marL="342900" indent="-342900">
              <a:buFont typeface="Arial" panose="020B0604020202020204" pitchFamily="34" charset="0"/>
              <a:buChar char="•"/>
            </a:pPr>
            <a:r>
              <a:rPr lang="en-US" dirty="0" smtClean="0"/>
              <a:t>Inclusions</a:t>
            </a:r>
          </a:p>
        </p:txBody>
      </p:sp>
      <p:sp>
        <p:nvSpPr>
          <p:cNvPr id="7" name="TextBox 6"/>
          <p:cNvSpPr txBox="1"/>
          <p:nvPr/>
        </p:nvSpPr>
        <p:spPr bwMode="auto">
          <a:xfrm>
            <a:off x="90559" y="3886200"/>
            <a:ext cx="25939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r>
              <a:rPr lang="en-US" dirty="0" smtClean="0"/>
              <a:t>Scenario Group:</a:t>
            </a:r>
          </a:p>
          <a:p>
            <a:pPr marL="342900" indent="-342900">
              <a:buFont typeface="Arial" panose="020B0604020202020204" pitchFamily="34" charset="0"/>
              <a:buChar char="•"/>
            </a:pPr>
            <a:r>
              <a:rPr lang="en-US" dirty="0" smtClean="0"/>
              <a:t>Run all</a:t>
            </a:r>
          </a:p>
          <a:p>
            <a:pPr marL="342900" indent="-342900">
              <a:buFont typeface="Arial" panose="020B0604020202020204" pitchFamily="34" charset="0"/>
              <a:buChar char="•"/>
            </a:pPr>
            <a:r>
              <a:rPr lang="en-US" dirty="0" smtClean="0"/>
              <a:t>Coverage</a:t>
            </a:r>
          </a:p>
          <a:p>
            <a:pPr marL="342900" indent="-342900">
              <a:buFont typeface="Arial" panose="020B0604020202020204" pitchFamily="34" charset="0"/>
              <a:buChar char="•"/>
            </a:pPr>
            <a:endParaRPr lang="en-US" dirty="0" smtClean="0"/>
          </a:p>
        </p:txBody>
      </p:sp>
      <p:sp>
        <p:nvSpPr>
          <p:cNvPr id="8" name="TextBox 7"/>
          <p:cNvSpPr txBox="1"/>
          <p:nvPr/>
        </p:nvSpPr>
        <p:spPr bwMode="auto">
          <a:xfrm>
            <a:off x="152400" y="5728138"/>
            <a:ext cx="89017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r>
              <a:rPr lang="en-US" dirty="0" smtClean="0"/>
              <a:t>Unsatisfied Conditions reported as errors in problems panel</a:t>
            </a:r>
          </a:p>
        </p:txBody>
      </p:sp>
    </p:spTree>
    <p:extLst>
      <p:ext uri="{BB962C8B-B14F-4D97-AF65-F5344CB8AC3E}">
        <p14:creationId xmlns:p14="http://schemas.microsoft.com/office/powerpoint/2010/main" val="4139678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JUCMNAV: Message </a:t>
            </a:r>
            <a:r>
              <a:rPr lang="en-US" dirty="0"/>
              <a:t>sequence </a:t>
            </a:r>
            <a:r>
              <a:rPr lang="en-US" dirty="0" smtClean="0"/>
              <a:t>chart Export</a:t>
            </a:r>
            <a:endParaRPr lang="en-US" dirty="0"/>
          </a:p>
        </p:txBody>
      </p:sp>
      <p:pic>
        <p:nvPicPr>
          <p:cNvPr id="5" name="Content Placeholder 4" descr="TASTE-VM - VMware Workstation"/>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0240" y="1447800"/>
            <a:ext cx="6949439" cy="4343400"/>
          </a:xfrm>
        </p:spPr>
      </p:pic>
      <p:sp>
        <p:nvSpPr>
          <p:cNvPr id="4" name="Text Placeholder 3"/>
          <p:cNvSpPr>
            <a:spLocks noGrp="1"/>
          </p:cNvSpPr>
          <p:nvPr>
            <p:ph type="body" sz="quarter" idx="13"/>
          </p:nvPr>
        </p:nvSpPr>
        <p:spPr/>
        <p:txBody>
          <a:bodyPr/>
          <a:lstStyle/>
          <a:p>
            <a:r>
              <a:rPr lang="es-ES" dirty="0">
                <a:solidFill>
                  <a:srgbClr val="000000"/>
                </a:solidFill>
              </a:rPr>
              <a:t>03 </a:t>
            </a:r>
            <a:r>
              <a:rPr lang="es-ES" dirty="0" err="1">
                <a:solidFill>
                  <a:srgbClr val="000000"/>
                </a:solidFill>
              </a:rPr>
              <a:t>Mission</a:t>
            </a:r>
            <a:r>
              <a:rPr lang="es-ES" dirty="0">
                <a:solidFill>
                  <a:srgbClr val="000000"/>
                </a:solidFill>
              </a:rPr>
              <a:t> </a:t>
            </a:r>
            <a:r>
              <a:rPr lang="es-ES" dirty="0" err="1">
                <a:solidFill>
                  <a:srgbClr val="000000"/>
                </a:solidFill>
              </a:rPr>
              <a:t>Proof</a:t>
            </a:r>
            <a:r>
              <a:rPr lang="es-ES" dirty="0">
                <a:solidFill>
                  <a:srgbClr val="000000"/>
                </a:solidFill>
              </a:rPr>
              <a:t> of concept </a:t>
            </a:r>
            <a:endParaRPr lang="en-GB" dirty="0">
              <a:solidFill>
                <a:srgbClr val="000000"/>
              </a:solidFill>
            </a:endParaRPr>
          </a:p>
        </p:txBody>
      </p:sp>
      <p:sp>
        <p:nvSpPr>
          <p:cNvPr id="6" name="TextBox 5"/>
          <p:cNvSpPr txBox="1"/>
          <p:nvPr/>
        </p:nvSpPr>
        <p:spPr bwMode="auto">
          <a:xfrm>
            <a:off x="152400" y="2438400"/>
            <a:ext cx="182879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en-US" dirty="0" smtClean="0"/>
              <a:t>Once Executed scenarios can be exported and viewed as MSC</a:t>
            </a:r>
          </a:p>
        </p:txBody>
      </p:sp>
    </p:spTree>
    <p:extLst>
      <p:ext uri="{BB962C8B-B14F-4D97-AF65-F5344CB8AC3E}">
        <p14:creationId xmlns:p14="http://schemas.microsoft.com/office/powerpoint/2010/main" val="2919846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GENDOC: MODEL BASED SSS Generation</a:t>
            </a:r>
            <a:endParaRPr lang="en-US" dirty="0"/>
          </a:p>
        </p:txBody>
      </p:sp>
      <p:pic>
        <p:nvPicPr>
          <p:cNvPr id="5" name="Content Placeholder 4" descr="TASTE-VM - VMware Workstation"/>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1524000"/>
            <a:ext cx="6583679" cy="4114800"/>
          </a:xfrm>
        </p:spPr>
      </p:pic>
      <p:sp>
        <p:nvSpPr>
          <p:cNvPr id="4" name="Text Placeholder 3"/>
          <p:cNvSpPr>
            <a:spLocks noGrp="1"/>
          </p:cNvSpPr>
          <p:nvPr>
            <p:ph type="body" sz="quarter" idx="13"/>
          </p:nvPr>
        </p:nvSpPr>
        <p:spPr/>
        <p:txBody>
          <a:bodyPr/>
          <a:lstStyle/>
          <a:p>
            <a:r>
              <a:rPr lang="es-ES" dirty="0">
                <a:solidFill>
                  <a:srgbClr val="000000"/>
                </a:solidFill>
              </a:rPr>
              <a:t>03 </a:t>
            </a:r>
            <a:r>
              <a:rPr lang="es-ES" dirty="0" err="1">
                <a:solidFill>
                  <a:srgbClr val="000000"/>
                </a:solidFill>
              </a:rPr>
              <a:t>Mission</a:t>
            </a:r>
            <a:r>
              <a:rPr lang="es-ES" dirty="0">
                <a:solidFill>
                  <a:srgbClr val="000000"/>
                </a:solidFill>
              </a:rPr>
              <a:t> </a:t>
            </a:r>
            <a:r>
              <a:rPr lang="es-ES" dirty="0" err="1">
                <a:solidFill>
                  <a:srgbClr val="000000"/>
                </a:solidFill>
              </a:rPr>
              <a:t>Proof</a:t>
            </a:r>
            <a:r>
              <a:rPr lang="es-ES" dirty="0">
                <a:solidFill>
                  <a:srgbClr val="000000"/>
                </a:solidFill>
              </a:rPr>
              <a:t> of concept </a:t>
            </a:r>
            <a:endParaRPr lang="en-GB" dirty="0">
              <a:solidFill>
                <a:srgbClr val="000000"/>
              </a:solidFill>
            </a:endParaRPr>
          </a:p>
        </p:txBody>
      </p:sp>
      <p:sp>
        <p:nvSpPr>
          <p:cNvPr id="7" name="TextBox 6"/>
          <p:cNvSpPr txBox="1"/>
          <p:nvPr/>
        </p:nvSpPr>
        <p:spPr bwMode="auto">
          <a:xfrm>
            <a:off x="152399" y="1524000"/>
            <a:ext cx="2286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en-US" sz="1800" dirty="0"/>
              <a:t>Template based Model2Txt </a:t>
            </a:r>
            <a:r>
              <a:rPr lang="en-US" sz="1800" dirty="0" smtClean="0"/>
              <a:t>transformation</a:t>
            </a:r>
          </a:p>
          <a:p>
            <a:endParaRPr lang="en-US" sz="1800" dirty="0"/>
          </a:p>
          <a:p>
            <a:r>
              <a:rPr lang="en-US" sz="1800" dirty="0" smtClean="0"/>
              <a:t>EMF </a:t>
            </a:r>
          </a:p>
          <a:p>
            <a:endParaRPr lang="en-US" sz="1800" dirty="0"/>
          </a:p>
          <a:p>
            <a:r>
              <a:rPr lang="en-US" sz="1800" dirty="0" smtClean="0"/>
              <a:t>Embedded </a:t>
            </a:r>
            <a:r>
              <a:rPr lang="en-US" sz="1800" dirty="0" err="1" smtClean="0"/>
              <a:t>Acceleo</a:t>
            </a:r>
            <a:r>
              <a:rPr lang="en-US" sz="1800" dirty="0" smtClean="0"/>
              <a:t> in .</a:t>
            </a:r>
            <a:r>
              <a:rPr lang="en-US" sz="1800" dirty="0" err="1" smtClean="0"/>
              <a:t>odt</a:t>
            </a:r>
            <a:r>
              <a:rPr lang="en-US" sz="1800" dirty="0" smtClean="0"/>
              <a:t> or .</a:t>
            </a:r>
            <a:r>
              <a:rPr lang="en-US" sz="1800" dirty="0" err="1" smtClean="0"/>
              <a:t>docx</a:t>
            </a:r>
            <a:r>
              <a:rPr lang="en-US" sz="1800" dirty="0" smtClean="0"/>
              <a:t> templates</a:t>
            </a:r>
          </a:p>
          <a:p>
            <a:endParaRPr lang="en-US" sz="1800" dirty="0"/>
          </a:p>
          <a:p>
            <a:r>
              <a:rPr lang="en-US" sz="1800" dirty="0" smtClean="0"/>
              <a:t>Support for tables and figures</a:t>
            </a:r>
          </a:p>
          <a:p>
            <a:endParaRPr lang="en-US" sz="1800" dirty="0"/>
          </a:p>
          <a:p>
            <a:r>
              <a:rPr lang="en-US" sz="1800" dirty="0" smtClean="0"/>
              <a:t>Test coverage and requirements traceability's</a:t>
            </a:r>
          </a:p>
        </p:txBody>
      </p:sp>
      <p:pic>
        <p:nvPicPr>
          <p:cNvPr id="1026" name="Picture 2" descr="C:\Users\dte\Desktop\logo-gendo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97" y="2484060"/>
            <a:ext cx="1212523"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720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RDAL METAMODEL: System OVERVIEW</a:t>
            </a:r>
            <a:endParaRPr lang="en-US" dirty="0"/>
          </a:p>
        </p:txBody>
      </p:sp>
      <p:sp>
        <p:nvSpPr>
          <p:cNvPr id="4" name="Text Placeholder 3"/>
          <p:cNvSpPr>
            <a:spLocks noGrp="1"/>
          </p:cNvSpPr>
          <p:nvPr>
            <p:ph type="body" sz="quarter" idx="13"/>
          </p:nvPr>
        </p:nvSpPr>
        <p:spPr/>
        <p:txBody>
          <a:bodyPr/>
          <a:lstStyle/>
          <a:p>
            <a:r>
              <a:rPr lang="es-ES" dirty="0">
                <a:solidFill>
                  <a:srgbClr val="000000"/>
                </a:solidFill>
              </a:rPr>
              <a:t>03 </a:t>
            </a:r>
            <a:r>
              <a:rPr lang="es-ES" dirty="0" err="1">
                <a:solidFill>
                  <a:srgbClr val="000000"/>
                </a:solidFill>
              </a:rPr>
              <a:t>Mission</a:t>
            </a:r>
            <a:r>
              <a:rPr lang="es-ES" dirty="0">
                <a:solidFill>
                  <a:srgbClr val="000000"/>
                </a:solidFill>
              </a:rPr>
              <a:t> </a:t>
            </a:r>
            <a:r>
              <a:rPr lang="es-ES" dirty="0" err="1">
                <a:solidFill>
                  <a:srgbClr val="000000"/>
                </a:solidFill>
              </a:rPr>
              <a:t>Proof</a:t>
            </a:r>
            <a:r>
              <a:rPr lang="es-ES" dirty="0">
                <a:solidFill>
                  <a:srgbClr val="000000"/>
                </a:solidFill>
              </a:rPr>
              <a:t> of concept </a:t>
            </a:r>
            <a:endParaRPr lang="en-GB" dirty="0">
              <a:solidFill>
                <a:srgbClr val="000000"/>
              </a:solidFill>
            </a:endParaRPr>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371600"/>
            <a:ext cx="5472215" cy="4448175"/>
          </a:xfrm>
        </p:spPr>
      </p:pic>
      <p:sp>
        <p:nvSpPr>
          <p:cNvPr id="8" name="TextBox 7"/>
          <p:cNvSpPr txBox="1"/>
          <p:nvPr/>
        </p:nvSpPr>
        <p:spPr bwMode="auto">
          <a:xfrm>
            <a:off x="304800" y="1295400"/>
            <a:ext cx="2819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en-US" sz="2000" dirty="0" smtClean="0"/>
              <a:t>Identification of</a:t>
            </a:r>
          </a:p>
          <a:p>
            <a:r>
              <a:rPr lang="en-US" sz="2000" dirty="0" smtClean="0"/>
              <a:t>the System and</a:t>
            </a:r>
          </a:p>
          <a:p>
            <a:r>
              <a:rPr lang="en-US" sz="2000" dirty="0" smtClean="0"/>
              <a:t>its Environment.</a:t>
            </a:r>
          </a:p>
          <a:p>
            <a:endParaRPr lang="en-US" sz="2000" dirty="0" smtClean="0"/>
          </a:p>
          <a:p>
            <a:r>
              <a:rPr lang="en-US" sz="2000" dirty="0" smtClean="0"/>
              <a:t>Identification of</a:t>
            </a:r>
            <a:br>
              <a:rPr lang="en-US" sz="2000" dirty="0" smtClean="0"/>
            </a:br>
            <a:r>
              <a:rPr lang="en-US" sz="2000" dirty="0" smtClean="0"/>
              <a:t>Data Interface.</a:t>
            </a:r>
          </a:p>
          <a:p>
            <a:endParaRPr lang="en-US" sz="2000" dirty="0" smtClean="0"/>
          </a:p>
          <a:p>
            <a:r>
              <a:rPr lang="en-US" sz="2000" dirty="0" smtClean="0"/>
              <a:t>Concept of</a:t>
            </a:r>
          </a:p>
          <a:p>
            <a:pPr marL="342900" indent="-342900">
              <a:buFont typeface="Arial" panose="020B0604020202020204" pitchFamily="34" charset="0"/>
              <a:buChar char="•"/>
            </a:pPr>
            <a:r>
              <a:rPr lang="en-US" sz="2000" dirty="0" smtClean="0"/>
              <a:t>Monitored Variables</a:t>
            </a:r>
          </a:p>
          <a:p>
            <a:pPr marL="342900" indent="-342900">
              <a:buFont typeface="Arial" panose="020B0604020202020204" pitchFamily="34" charset="0"/>
              <a:buChar char="•"/>
            </a:pPr>
            <a:r>
              <a:rPr lang="en-US" sz="2000" dirty="0" smtClean="0"/>
              <a:t>Controlled Variables</a:t>
            </a:r>
          </a:p>
          <a:p>
            <a:r>
              <a:rPr lang="en-US" sz="2000" dirty="0" smtClean="0"/>
              <a:t>but only at top level.</a:t>
            </a:r>
            <a:endParaRPr lang="en-US" sz="2000" dirty="0"/>
          </a:p>
          <a:p>
            <a:endParaRPr lang="en-US" sz="2000" dirty="0" smtClean="0"/>
          </a:p>
          <a:p>
            <a:r>
              <a:rPr lang="en-US" sz="2000" dirty="0" smtClean="0"/>
              <a:t>Similar to Simulink Block inputs/outputs.</a:t>
            </a:r>
          </a:p>
        </p:txBody>
      </p:sp>
    </p:spTree>
    <p:extLst>
      <p:ext uri="{BB962C8B-B14F-4D97-AF65-F5344CB8AC3E}">
        <p14:creationId xmlns:p14="http://schemas.microsoft.com/office/powerpoint/2010/main" val="1133166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RDAL METAMODEL: Requirement</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295400"/>
            <a:ext cx="7299434" cy="3253965"/>
          </a:xfrm>
        </p:spPr>
      </p:pic>
      <p:sp>
        <p:nvSpPr>
          <p:cNvPr id="4" name="Text Placeholder 3"/>
          <p:cNvSpPr>
            <a:spLocks noGrp="1"/>
          </p:cNvSpPr>
          <p:nvPr>
            <p:ph type="body" sz="quarter" idx="13"/>
          </p:nvPr>
        </p:nvSpPr>
        <p:spPr/>
        <p:txBody>
          <a:bodyPr/>
          <a:lstStyle/>
          <a:p>
            <a:r>
              <a:rPr lang="es-ES" dirty="0">
                <a:solidFill>
                  <a:srgbClr val="000000"/>
                </a:solidFill>
              </a:rPr>
              <a:t>03 </a:t>
            </a:r>
            <a:r>
              <a:rPr lang="es-ES" dirty="0" err="1">
                <a:solidFill>
                  <a:srgbClr val="000000"/>
                </a:solidFill>
              </a:rPr>
              <a:t>Mission</a:t>
            </a:r>
            <a:r>
              <a:rPr lang="es-ES" dirty="0">
                <a:solidFill>
                  <a:srgbClr val="000000"/>
                </a:solidFill>
              </a:rPr>
              <a:t> </a:t>
            </a:r>
            <a:r>
              <a:rPr lang="es-ES" dirty="0" err="1">
                <a:solidFill>
                  <a:srgbClr val="000000"/>
                </a:solidFill>
              </a:rPr>
              <a:t>Proof</a:t>
            </a:r>
            <a:r>
              <a:rPr lang="es-ES" dirty="0">
                <a:solidFill>
                  <a:srgbClr val="000000"/>
                </a:solidFill>
              </a:rPr>
              <a:t> of concept </a:t>
            </a:r>
            <a:endParaRPr lang="en-GB" dirty="0">
              <a:solidFill>
                <a:srgbClr val="000000"/>
              </a:solidFill>
            </a:endParaRPr>
          </a:p>
        </p:txBody>
      </p:sp>
      <p:sp>
        <p:nvSpPr>
          <p:cNvPr id="6" name="TextBox 5"/>
          <p:cNvSpPr txBox="1"/>
          <p:nvPr/>
        </p:nvSpPr>
        <p:spPr bwMode="auto">
          <a:xfrm>
            <a:off x="381000" y="4724400"/>
            <a:ext cx="757470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r>
              <a:rPr lang="en-US" sz="2000" dirty="0" smtClean="0"/>
              <a:t>Organized in Packages</a:t>
            </a:r>
          </a:p>
          <a:p>
            <a:r>
              <a:rPr lang="en-US" sz="2000" dirty="0" smtClean="0"/>
              <a:t>Complex structure, oversized for mid-size project</a:t>
            </a:r>
          </a:p>
          <a:p>
            <a:r>
              <a:rPr lang="en-US" sz="2000" dirty="0" smtClean="0"/>
              <a:t>Reference to external models (traceability) through </a:t>
            </a:r>
            <a:r>
              <a:rPr lang="en-US" sz="2000" dirty="0" err="1" smtClean="0"/>
              <a:t>EObject</a:t>
            </a:r>
            <a:endParaRPr lang="en-US" sz="2000" dirty="0" smtClean="0"/>
          </a:p>
          <a:p>
            <a:r>
              <a:rPr lang="en-US" sz="2000" dirty="0" smtClean="0"/>
              <a:t>Natural language</a:t>
            </a:r>
          </a:p>
          <a:p>
            <a:r>
              <a:rPr lang="en-US" sz="2000" dirty="0" smtClean="0"/>
              <a:t>Formal languages: BLESS, Lute, OCL but no provers support</a:t>
            </a:r>
          </a:p>
        </p:txBody>
      </p:sp>
    </p:spTree>
    <p:extLst>
      <p:ext uri="{BB962C8B-B14F-4D97-AF65-F5344CB8AC3E}">
        <p14:creationId xmlns:p14="http://schemas.microsoft.com/office/powerpoint/2010/main" val="3079925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RDAL TOOLING: RDALTE</a:t>
            </a:r>
            <a:endParaRPr lang="en-US" dirty="0"/>
          </a:p>
        </p:txBody>
      </p:sp>
      <p:pic>
        <p:nvPicPr>
          <p:cNvPr id="5" name="Content Placeholder 4" descr="TASTE-VM - VMware Workstation"/>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6128" y="1219200"/>
            <a:ext cx="6217919" cy="3886200"/>
          </a:xfrm>
        </p:spPr>
      </p:pic>
      <p:sp>
        <p:nvSpPr>
          <p:cNvPr id="4" name="Text Placeholder 3"/>
          <p:cNvSpPr>
            <a:spLocks noGrp="1"/>
          </p:cNvSpPr>
          <p:nvPr>
            <p:ph type="body" sz="quarter" idx="13"/>
          </p:nvPr>
        </p:nvSpPr>
        <p:spPr/>
        <p:txBody>
          <a:bodyPr/>
          <a:lstStyle/>
          <a:p>
            <a:r>
              <a:rPr lang="es-ES" dirty="0">
                <a:solidFill>
                  <a:srgbClr val="000000"/>
                </a:solidFill>
              </a:rPr>
              <a:t>03 </a:t>
            </a:r>
            <a:r>
              <a:rPr lang="es-ES" dirty="0" err="1">
                <a:solidFill>
                  <a:srgbClr val="000000"/>
                </a:solidFill>
              </a:rPr>
              <a:t>Mission</a:t>
            </a:r>
            <a:r>
              <a:rPr lang="es-ES" dirty="0">
                <a:solidFill>
                  <a:srgbClr val="000000"/>
                </a:solidFill>
              </a:rPr>
              <a:t> </a:t>
            </a:r>
            <a:r>
              <a:rPr lang="es-ES" dirty="0" err="1">
                <a:solidFill>
                  <a:srgbClr val="000000"/>
                </a:solidFill>
              </a:rPr>
              <a:t>Proof</a:t>
            </a:r>
            <a:r>
              <a:rPr lang="es-ES" dirty="0">
                <a:solidFill>
                  <a:srgbClr val="000000"/>
                </a:solidFill>
              </a:rPr>
              <a:t> of concept </a:t>
            </a:r>
            <a:endParaRPr lang="en-GB" dirty="0">
              <a:solidFill>
                <a:srgbClr val="000000"/>
              </a:solidFill>
            </a:endParaRPr>
          </a:p>
        </p:txBody>
      </p:sp>
      <p:sp>
        <p:nvSpPr>
          <p:cNvPr id="6" name="TextBox 5"/>
          <p:cNvSpPr txBox="1"/>
          <p:nvPr/>
        </p:nvSpPr>
        <p:spPr bwMode="auto">
          <a:xfrm>
            <a:off x="76200" y="1524000"/>
            <a:ext cx="264687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r>
              <a:rPr lang="en-US" dirty="0" smtClean="0"/>
              <a:t>EMF meta-model</a:t>
            </a:r>
          </a:p>
          <a:p>
            <a:endParaRPr lang="en-US" dirty="0"/>
          </a:p>
          <a:p>
            <a:r>
              <a:rPr lang="en-US" dirty="0" smtClean="0"/>
              <a:t>EMF Sample</a:t>
            </a:r>
            <a:br>
              <a:rPr lang="en-US" dirty="0" smtClean="0"/>
            </a:br>
            <a:r>
              <a:rPr lang="en-US" dirty="0" smtClean="0"/>
              <a:t>Reflective </a:t>
            </a:r>
            <a:br>
              <a:rPr lang="en-US" dirty="0" smtClean="0"/>
            </a:br>
            <a:r>
              <a:rPr lang="en-US" dirty="0" smtClean="0"/>
              <a:t>Model Editor</a:t>
            </a:r>
          </a:p>
          <a:p>
            <a:endParaRPr lang="en-US" dirty="0" smtClean="0"/>
          </a:p>
          <a:p>
            <a:r>
              <a:rPr lang="en-US" dirty="0" smtClean="0"/>
              <a:t>Live validation</a:t>
            </a:r>
            <a:endParaRPr lang="en-US" dirty="0"/>
          </a:p>
          <a:p>
            <a:endParaRPr lang="en-US" dirty="0" smtClean="0"/>
          </a:p>
          <a:p>
            <a:r>
              <a:rPr lang="en-US" dirty="0" smtClean="0"/>
              <a:t>Export to textual</a:t>
            </a:r>
            <a:br>
              <a:rPr lang="en-US" dirty="0" smtClean="0"/>
            </a:br>
            <a:r>
              <a:rPr lang="en-US" dirty="0" smtClean="0"/>
              <a:t>representation</a:t>
            </a:r>
          </a:p>
        </p:txBody>
      </p:sp>
      <p:sp>
        <p:nvSpPr>
          <p:cNvPr id="7" name="TextBox 6"/>
          <p:cNvSpPr txBox="1"/>
          <p:nvPr/>
        </p:nvSpPr>
        <p:spPr bwMode="auto">
          <a:xfrm>
            <a:off x="381000" y="5636566"/>
            <a:ext cx="84966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r>
              <a:rPr lang="en-US" sz="2000" dirty="0" smtClean="0"/>
              <a:t>RDAL Graphical Representation V2 not yet implemented by RDALTE</a:t>
            </a:r>
          </a:p>
        </p:txBody>
      </p:sp>
    </p:spTree>
    <p:extLst>
      <p:ext uri="{BB962C8B-B14F-4D97-AF65-F5344CB8AC3E}">
        <p14:creationId xmlns:p14="http://schemas.microsoft.com/office/powerpoint/2010/main" val="1059440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GENDOC: MODEL BASED </a:t>
            </a:r>
            <a:r>
              <a:rPr lang="en-US" dirty="0" smtClean="0"/>
              <a:t>SRS Generation</a:t>
            </a:r>
            <a:endParaRPr lang="en-US" dirty="0"/>
          </a:p>
        </p:txBody>
      </p:sp>
      <p:sp>
        <p:nvSpPr>
          <p:cNvPr id="4" name="Text Placeholder 3"/>
          <p:cNvSpPr>
            <a:spLocks noGrp="1"/>
          </p:cNvSpPr>
          <p:nvPr>
            <p:ph type="body" sz="quarter" idx="13"/>
          </p:nvPr>
        </p:nvSpPr>
        <p:spPr/>
        <p:txBody>
          <a:bodyPr/>
          <a:lstStyle/>
          <a:p>
            <a:r>
              <a:rPr lang="es-ES" dirty="0">
                <a:solidFill>
                  <a:srgbClr val="000000"/>
                </a:solidFill>
              </a:rPr>
              <a:t>03 </a:t>
            </a:r>
            <a:r>
              <a:rPr lang="es-ES" dirty="0" err="1">
                <a:solidFill>
                  <a:srgbClr val="000000"/>
                </a:solidFill>
              </a:rPr>
              <a:t>Mission</a:t>
            </a:r>
            <a:r>
              <a:rPr lang="es-ES" dirty="0">
                <a:solidFill>
                  <a:srgbClr val="000000"/>
                </a:solidFill>
              </a:rPr>
              <a:t> </a:t>
            </a:r>
            <a:r>
              <a:rPr lang="es-ES" dirty="0" err="1">
                <a:solidFill>
                  <a:srgbClr val="000000"/>
                </a:solidFill>
              </a:rPr>
              <a:t>Proof</a:t>
            </a:r>
            <a:r>
              <a:rPr lang="es-ES" dirty="0">
                <a:solidFill>
                  <a:srgbClr val="000000"/>
                </a:solidFill>
              </a:rPr>
              <a:t> of concept </a:t>
            </a:r>
            <a:endParaRPr lang="en-GB" dirty="0">
              <a:solidFill>
                <a:srgbClr val="000000"/>
              </a:solidFill>
            </a:endParaRPr>
          </a:p>
        </p:txBody>
      </p:sp>
      <p:sp>
        <p:nvSpPr>
          <p:cNvPr id="6" name="TextBox 5"/>
          <p:cNvSpPr txBox="1"/>
          <p:nvPr/>
        </p:nvSpPr>
        <p:spPr bwMode="auto">
          <a:xfrm>
            <a:off x="685800" y="5453861"/>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en-US" dirty="0" smtClean="0"/>
              <a:t>Same M2T tooling as for </a:t>
            </a:r>
            <a:r>
              <a:rPr lang="en-US" dirty="0" err="1" smtClean="0"/>
              <a:t>jUCMnav</a:t>
            </a:r>
            <a:endParaRPr lang="en-US" dirty="0" smtClean="0"/>
          </a:p>
          <a:p>
            <a:r>
              <a:rPr lang="en-US" dirty="0" smtClean="0"/>
              <a:t>No graphical representation</a:t>
            </a:r>
          </a:p>
        </p:txBody>
      </p:sp>
      <p:pic>
        <p:nvPicPr>
          <p:cNvPr id="8" name="Content Placeholder 7" descr="TASTE-VM - VMware Workst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838200"/>
            <a:ext cx="7117079" cy="4448175"/>
          </a:xfrm>
        </p:spPr>
      </p:pic>
    </p:spTree>
    <p:extLst>
      <p:ext uri="{BB962C8B-B14F-4D97-AF65-F5344CB8AC3E}">
        <p14:creationId xmlns:p14="http://schemas.microsoft.com/office/powerpoint/2010/main" val="3061493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TASTE: AADL </a:t>
            </a:r>
            <a:r>
              <a:rPr lang="en-US" dirty="0"/>
              <a:t>and ASN.1 OPEN-SOURCE EDITOR</a:t>
            </a:r>
          </a:p>
        </p:txBody>
      </p:sp>
      <p:pic>
        <p:nvPicPr>
          <p:cNvPr id="5" name="Content Placeholder 4" descr="TASTE-VM - VMware Workst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600200"/>
            <a:ext cx="7117079" cy="4448175"/>
          </a:xfrm>
        </p:spPr>
      </p:pic>
      <p:sp>
        <p:nvSpPr>
          <p:cNvPr id="4" name="Text Placeholder 3"/>
          <p:cNvSpPr>
            <a:spLocks noGrp="1"/>
          </p:cNvSpPr>
          <p:nvPr>
            <p:ph type="body" sz="quarter" idx="13"/>
          </p:nvPr>
        </p:nvSpPr>
        <p:spPr/>
        <p:txBody>
          <a:bodyPr/>
          <a:lstStyle/>
          <a:p>
            <a:r>
              <a:rPr lang="es-ES" dirty="0">
                <a:solidFill>
                  <a:srgbClr val="000000"/>
                </a:solidFill>
              </a:rPr>
              <a:t>03 </a:t>
            </a:r>
            <a:r>
              <a:rPr lang="es-ES" dirty="0" err="1">
                <a:solidFill>
                  <a:srgbClr val="000000"/>
                </a:solidFill>
              </a:rPr>
              <a:t>Mission</a:t>
            </a:r>
            <a:r>
              <a:rPr lang="es-ES" dirty="0">
                <a:solidFill>
                  <a:srgbClr val="000000"/>
                </a:solidFill>
              </a:rPr>
              <a:t> </a:t>
            </a:r>
            <a:r>
              <a:rPr lang="es-ES" dirty="0" err="1">
                <a:solidFill>
                  <a:srgbClr val="000000"/>
                </a:solidFill>
              </a:rPr>
              <a:t>Proof</a:t>
            </a:r>
            <a:r>
              <a:rPr lang="es-ES" dirty="0">
                <a:solidFill>
                  <a:srgbClr val="000000"/>
                </a:solidFill>
              </a:rPr>
              <a:t> of concept </a:t>
            </a:r>
            <a:endParaRPr lang="en-GB" dirty="0">
              <a:solidFill>
                <a:srgbClr val="000000"/>
              </a:solidFill>
            </a:endParaRPr>
          </a:p>
        </p:txBody>
      </p:sp>
      <p:sp>
        <p:nvSpPr>
          <p:cNvPr id="6" name="Rectangular Callout 5"/>
          <p:cNvSpPr/>
          <p:nvPr/>
        </p:nvSpPr>
        <p:spPr bwMode="auto">
          <a:xfrm>
            <a:off x="2133600" y="4876800"/>
            <a:ext cx="990600" cy="609600"/>
          </a:xfrm>
          <a:prstGeom prst="wedgeRectCallout">
            <a:avLst>
              <a:gd name="adj1" fmla="val 126382"/>
              <a:gd name="adj2" fmla="val 10776"/>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solidFill>
                  <a:schemeClr val="tx1"/>
                </a:solidFill>
                <a:latin typeface="Arial" charset="0"/>
                <a:ea typeface="ＭＳ Ｐゴシック" charset="-128"/>
                <a:cs typeface="ＭＳ Ｐゴシック" charset="-128"/>
              </a:rPr>
              <a:t>Chaser GNC</a:t>
            </a:r>
            <a:br>
              <a:rPr lang="en-US" sz="1200" dirty="0" smtClean="0">
                <a:solidFill>
                  <a:schemeClr val="tx1"/>
                </a:solidFill>
                <a:latin typeface="Arial" charset="0"/>
                <a:ea typeface="ＭＳ Ｐゴシック" charset="-128"/>
                <a:cs typeface="ＭＳ Ｐゴシック" charset="-128"/>
              </a:rPr>
            </a:br>
            <a:r>
              <a:rPr lang="en-US" sz="1200" dirty="0" smtClean="0">
                <a:solidFill>
                  <a:srgbClr val="00B050"/>
                </a:solidFill>
                <a:latin typeface="Arial" charset="0"/>
                <a:ea typeface="ＭＳ Ｐゴシック" charset="-128"/>
                <a:cs typeface="ＭＳ Ｐゴシック" charset="-128"/>
              </a:rPr>
              <a:t>Simulink</a:t>
            </a:r>
            <a:endParaRPr kumimoji="0" lang="en-US" sz="1200" b="1" i="0" u="none" strike="noStrike" cap="none" normalizeH="0" baseline="0" dirty="0">
              <a:ln>
                <a:noFill/>
              </a:ln>
              <a:solidFill>
                <a:srgbClr val="00B050"/>
              </a:solidFill>
              <a:effectLst/>
              <a:latin typeface="Arial" charset="0"/>
              <a:ea typeface="ＭＳ Ｐゴシック" charset="-128"/>
              <a:cs typeface="ＭＳ Ｐゴシック" charset="-128"/>
            </a:endParaRPr>
          </a:p>
        </p:txBody>
      </p:sp>
      <p:sp>
        <p:nvSpPr>
          <p:cNvPr id="7" name="Rectangular Callout 6"/>
          <p:cNvSpPr/>
          <p:nvPr/>
        </p:nvSpPr>
        <p:spPr bwMode="auto">
          <a:xfrm>
            <a:off x="6955221" y="2743200"/>
            <a:ext cx="1295400" cy="685800"/>
          </a:xfrm>
          <a:prstGeom prst="wedgeRectCallout">
            <a:avLst>
              <a:gd name="adj1" fmla="val -101204"/>
              <a:gd name="adj2" fmla="val 110776"/>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solidFill>
                  <a:schemeClr val="tx1"/>
                </a:solidFill>
                <a:latin typeface="Arial" charset="0"/>
                <a:ea typeface="ＭＳ Ｐゴシック" charset="-128"/>
                <a:cs typeface="ＭＳ Ｐゴシック" charset="-128"/>
              </a:rPr>
              <a:t>Chaser</a:t>
            </a:r>
            <a:br>
              <a:rPr lang="en-US" sz="1200" dirty="0" smtClean="0">
                <a:solidFill>
                  <a:schemeClr val="tx1"/>
                </a:solidFill>
                <a:latin typeface="Arial" charset="0"/>
                <a:ea typeface="ＭＳ Ｐゴシック" charset="-128"/>
                <a:cs typeface="ＭＳ Ｐゴシック" charset="-128"/>
              </a:rPr>
            </a:br>
            <a:r>
              <a:rPr lang="en-US" sz="1200" dirty="0" smtClean="0">
                <a:solidFill>
                  <a:schemeClr val="tx1"/>
                </a:solidFill>
                <a:latin typeface="Arial" charset="0"/>
                <a:ea typeface="ＭＳ Ｐゴシック" charset="-128"/>
                <a:cs typeface="ＭＳ Ｐゴシック" charset="-128"/>
              </a:rPr>
              <a:t>System modes</a:t>
            </a:r>
            <a:br>
              <a:rPr lang="en-US" sz="1200" dirty="0" smtClean="0">
                <a:solidFill>
                  <a:schemeClr val="tx1"/>
                </a:solidFill>
                <a:latin typeface="Arial" charset="0"/>
                <a:ea typeface="ＭＳ Ｐゴシック" charset="-128"/>
                <a:cs typeface="ＭＳ Ｐゴシック" charset="-128"/>
              </a:rPr>
            </a:br>
            <a:r>
              <a:rPr lang="en-US" sz="1200" dirty="0" smtClean="0">
                <a:solidFill>
                  <a:srgbClr val="00B050"/>
                </a:solidFill>
                <a:latin typeface="Arial" charset="0"/>
                <a:ea typeface="ＭＳ Ｐゴシック" charset="-128"/>
                <a:cs typeface="ＭＳ Ｐゴシック" charset="-128"/>
              </a:rPr>
              <a:t>SDL</a:t>
            </a:r>
            <a:endParaRPr kumimoji="0" lang="en-US" sz="1200" b="1" i="0" u="none" strike="noStrike" cap="none" normalizeH="0" baseline="0" dirty="0">
              <a:ln>
                <a:noFill/>
              </a:ln>
              <a:solidFill>
                <a:srgbClr val="00B050"/>
              </a:solidFill>
              <a:effectLst/>
              <a:latin typeface="Arial" charset="0"/>
              <a:ea typeface="ＭＳ Ｐゴシック" charset="-128"/>
              <a:cs typeface="ＭＳ Ｐゴシック" charset="-128"/>
            </a:endParaRPr>
          </a:p>
        </p:txBody>
      </p:sp>
      <p:sp>
        <p:nvSpPr>
          <p:cNvPr id="9" name="24-Point Star 8"/>
          <p:cNvSpPr/>
          <p:nvPr/>
        </p:nvSpPr>
        <p:spPr bwMode="auto">
          <a:xfrm>
            <a:off x="2895600" y="1229711"/>
            <a:ext cx="3886200" cy="903889"/>
          </a:xfrm>
          <a:prstGeom prst="star2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charset="-128"/>
                <a:cs typeface="ＭＳ Ｐゴシック" charset="-128"/>
              </a:rPr>
              <a:t>Model2Code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128"/>
                <a:cs typeface="ＭＳ Ｐゴシック" charset="-128"/>
              </a:rPr>
              <a:t>C, Ada, GUI, VHDL</a:t>
            </a:r>
            <a:endParaRPr kumimoji="0" lang="en-US" sz="1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969229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OpenGEODE</a:t>
            </a:r>
            <a:r>
              <a:rPr lang="en-US" dirty="0"/>
              <a:t>: SDL OPEN-SOURCE EDITOR</a:t>
            </a:r>
          </a:p>
        </p:txBody>
      </p:sp>
      <p:pic>
        <p:nvPicPr>
          <p:cNvPr id="5" name="Content Placeholder 4" descr="TASTE-VM - VMware Workst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447800"/>
            <a:ext cx="7117079" cy="4448175"/>
          </a:xfrm>
        </p:spPr>
      </p:pic>
      <p:sp>
        <p:nvSpPr>
          <p:cNvPr id="4" name="Text Placeholder 3"/>
          <p:cNvSpPr>
            <a:spLocks noGrp="1"/>
          </p:cNvSpPr>
          <p:nvPr>
            <p:ph type="body" sz="quarter" idx="13"/>
          </p:nvPr>
        </p:nvSpPr>
        <p:spPr/>
        <p:txBody>
          <a:bodyPr/>
          <a:lstStyle/>
          <a:p>
            <a:r>
              <a:rPr lang="es-ES" dirty="0">
                <a:solidFill>
                  <a:srgbClr val="000000"/>
                </a:solidFill>
              </a:rPr>
              <a:t>03 </a:t>
            </a:r>
            <a:r>
              <a:rPr lang="es-ES" dirty="0" err="1">
                <a:solidFill>
                  <a:srgbClr val="000000"/>
                </a:solidFill>
              </a:rPr>
              <a:t>Mission</a:t>
            </a:r>
            <a:r>
              <a:rPr lang="es-ES" dirty="0">
                <a:solidFill>
                  <a:srgbClr val="000000"/>
                </a:solidFill>
              </a:rPr>
              <a:t> </a:t>
            </a:r>
            <a:r>
              <a:rPr lang="es-ES" dirty="0" err="1">
                <a:solidFill>
                  <a:srgbClr val="000000"/>
                </a:solidFill>
              </a:rPr>
              <a:t>Proof</a:t>
            </a:r>
            <a:r>
              <a:rPr lang="es-ES" dirty="0">
                <a:solidFill>
                  <a:srgbClr val="000000"/>
                </a:solidFill>
              </a:rPr>
              <a:t> of concept </a:t>
            </a:r>
            <a:endParaRPr lang="en-GB" dirty="0">
              <a:solidFill>
                <a:srgbClr val="000000"/>
              </a:solidFill>
            </a:endParaRPr>
          </a:p>
        </p:txBody>
      </p:sp>
      <p:sp>
        <p:nvSpPr>
          <p:cNvPr id="6" name="Rectangular Callout 5"/>
          <p:cNvSpPr/>
          <p:nvPr/>
        </p:nvSpPr>
        <p:spPr bwMode="auto">
          <a:xfrm>
            <a:off x="152400" y="3359368"/>
            <a:ext cx="1295400" cy="526831"/>
          </a:xfrm>
          <a:prstGeom prst="wedgeRectCallout">
            <a:avLst>
              <a:gd name="adj1" fmla="val 145719"/>
              <a:gd name="adj2" fmla="val 46208"/>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charset="-128"/>
                <a:cs typeface="ＭＳ Ｐゴシック" charset="-128"/>
              </a:rPr>
              <a:t>SDL Events:</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128"/>
                <a:cs typeface="ＭＳ Ｐゴシック" charset="-128"/>
              </a:rPr>
              <a:t>TC, FDIR,…</a:t>
            </a:r>
            <a:endParaRPr kumimoji="0" lang="en-US" sz="1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7" name="Rectangular Callout 6"/>
          <p:cNvSpPr/>
          <p:nvPr/>
        </p:nvSpPr>
        <p:spPr bwMode="auto">
          <a:xfrm>
            <a:off x="152400" y="2133600"/>
            <a:ext cx="1143000" cy="533400"/>
          </a:xfrm>
          <a:prstGeom prst="wedgeRectCallout">
            <a:avLst>
              <a:gd name="adj1" fmla="val 69512"/>
              <a:gd name="adj2" fmla="val -2025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charset="-128"/>
                <a:cs typeface="ＭＳ Ｐゴシック" charset="-128"/>
              </a:rPr>
              <a:t>SDL variables</a:t>
            </a:r>
            <a:endParaRPr kumimoji="0" lang="en-US" sz="1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9" name="Rectangular Callout 8"/>
          <p:cNvSpPr/>
          <p:nvPr/>
        </p:nvSpPr>
        <p:spPr bwMode="auto">
          <a:xfrm>
            <a:off x="165538" y="4343400"/>
            <a:ext cx="1600200" cy="526831"/>
          </a:xfrm>
          <a:prstGeom prst="wedgeRectCallout">
            <a:avLst>
              <a:gd name="adj1" fmla="val 116983"/>
              <a:gd name="adj2" fmla="val 10298"/>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charset="-128"/>
                <a:cs typeface="ＭＳ Ｐゴシック" charset="-128"/>
              </a:rPr>
              <a:t>SDL Actions:</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charset="-128"/>
                <a:cs typeface="ＭＳ Ｐゴシック" charset="-128"/>
              </a:rPr>
              <a:t>On/Off, counters</a:t>
            </a:r>
          </a:p>
        </p:txBody>
      </p:sp>
      <p:sp>
        <p:nvSpPr>
          <p:cNvPr id="10" name="Rectangular Callout 9"/>
          <p:cNvSpPr/>
          <p:nvPr/>
        </p:nvSpPr>
        <p:spPr bwMode="auto">
          <a:xfrm>
            <a:off x="152400" y="5022631"/>
            <a:ext cx="1524000" cy="526831"/>
          </a:xfrm>
          <a:prstGeom prst="wedgeRectCallout">
            <a:avLst>
              <a:gd name="adj1" fmla="val 116408"/>
              <a:gd name="adj2" fmla="val -37582"/>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charset="-128"/>
                <a:cs typeface="ＭＳ Ｐゴシック" charset="-128"/>
              </a:rPr>
              <a:t>SDL States:</a:t>
            </a:r>
            <a:br>
              <a:rPr lang="en-US" sz="1400" dirty="0" smtClean="0">
                <a:solidFill>
                  <a:schemeClr val="tx1"/>
                </a:solidFill>
                <a:latin typeface="Arial" charset="0"/>
                <a:ea typeface="ＭＳ Ｐゴシック" charset="-128"/>
                <a:cs typeface="ＭＳ Ｐゴシック" charset="-128"/>
              </a:rPr>
            </a:br>
            <a:r>
              <a:rPr lang="en-US" sz="1400" dirty="0" smtClean="0">
                <a:solidFill>
                  <a:schemeClr val="tx1"/>
                </a:solidFill>
                <a:latin typeface="Arial" charset="0"/>
                <a:ea typeface="ＭＳ Ｐゴシック" charset="-128"/>
                <a:cs typeface="ＭＳ Ｐゴシック" charset="-128"/>
              </a:rPr>
              <a:t>System modes</a:t>
            </a:r>
          </a:p>
        </p:txBody>
      </p:sp>
      <p:sp>
        <p:nvSpPr>
          <p:cNvPr id="14" name="Rectangular Callout 13"/>
          <p:cNvSpPr/>
          <p:nvPr/>
        </p:nvSpPr>
        <p:spPr bwMode="auto">
          <a:xfrm>
            <a:off x="7756634" y="4079983"/>
            <a:ext cx="1295400" cy="526831"/>
          </a:xfrm>
          <a:prstGeom prst="wedgeRectCallout">
            <a:avLst>
              <a:gd name="adj1" fmla="val -56918"/>
              <a:gd name="adj2" fmla="val 116532"/>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charset="-128"/>
                <a:cs typeface="ＭＳ Ｐゴシック" charset="-128"/>
              </a:rPr>
              <a:t>ASN.1</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charset="-128"/>
                <a:cs typeface="ＭＳ Ｐゴシック" charset="-128"/>
              </a:rPr>
              <a:t>Data Model</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5" name="Rectangular Callout 14"/>
          <p:cNvSpPr/>
          <p:nvPr/>
        </p:nvSpPr>
        <p:spPr bwMode="auto">
          <a:xfrm>
            <a:off x="7756634" y="2403584"/>
            <a:ext cx="1295400" cy="526831"/>
          </a:xfrm>
          <a:prstGeom prst="wedgeRectCallout">
            <a:avLst>
              <a:gd name="adj1" fmla="val -56918"/>
              <a:gd name="adj2" fmla="val 116532"/>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charset="-128"/>
                <a:cs typeface="ＭＳ Ｐゴシック" charset="-128"/>
              </a:rPr>
              <a:t>Equivalent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charset="-128"/>
                <a:cs typeface="ＭＳ Ｐゴシック" charset="-128"/>
              </a:rPr>
              <a:t>FSM</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2" name="24-Point Star 11"/>
          <p:cNvSpPr/>
          <p:nvPr/>
        </p:nvSpPr>
        <p:spPr bwMode="auto">
          <a:xfrm>
            <a:off x="2895600" y="1229711"/>
            <a:ext cx="2971800" cy="903889"/>
          </a:xfrm>
          <a:prstGeom prst="star2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charset="-128"/>
                <a:cs typeface="ＭＳ Ｐゴシック" charset="-128"/>
              </a:rPr>
              <a:t>Model2Code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128"/>
                <a:cs typeface="ＭＳ Ｐゴシック" charset="-128"/>
              </a:rPr>
              <a:t>Ada and LLVM</a:t>
            </a:r>
            <a:endParaRPr kumimoji="0" lang="en-US" sz="1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7" name="Rectangular Callout 16"/>
          <p:cNvSpPr/>
          <p:nvPr/>
        </p:nvSpPr>
        <p:spPr bwMode="auto">
          <a:xfrm>
            <a:off x="7467600" y="5638801"/>
            <a:ext cx="1584434" cy="304800"/>
          </a:xfrm>
          <a:prstGeom prst="wedgeRectCallout">
            <a:avLst>
              <a:gd name="adj1" fmla="val -170711"/>
              <a:gd name="adj2" fmla="val -8097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charset="-128"/>
                <a:cs typeface="ＭＳ Ｐゴシック" charset="-128"/>
              </a:rPr>
              <a:t>Static Analysis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172013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5" y="287338"/>
            <a:ext cx="8307388" cy="398462"/>
          </a:xfrm>
        </p:spPr>
        <p:txBody>
          <a:bodyPr/>
          <a:lstStyle/>
          <a:p>
            <a:r>
              <a:rPr lang="es-ES" dirty="0" smtClean="0"/>
              <a:t>TOC</a:t>
            </a:r>
            <a:endParaRPr lang="en-US" dirty="0"/>
          </a:p>
        </p:txBody>
      </p:sp>
      <p:sp>
        <p:nvSpPr>
          <p:cNvPr id="4" name="Text Placeholder 3"/>
          <p:cNvSpPr>
            <a:spLocks noGrp="1"/>
          </p:cNvSpPr>
          <p:nvPr>
            <p:ph type="body" sz="quarter" idx="13"/>
          </p:nvPr>
        </p:nvSpPr>
        <p:spPr/>
        <p:txBody>
          <a:bodyPr/>
          <a:lstStyle/>
          <a:p>
            <a:r>
              <a:rPr lang="es-ES" dirty="0" smtClean="0"/>
              <a:t>MBSDL</a:t>
            </a:r>
            <a:endParaRPr lang="en-US" dirty="0"/>
          </a:p>
        </p:txBody>
      </p:sp>
      <p:sp>
        <p:nvSpPr>
          <p:cNvPr id="5" name="Marcador de contenido 6"/>
          <p:cNvSpPr>
            <a:spLocks noGrp="1"/>
          </p:cNvSpPr>
          <p:nvPr>
            <p:ph idx="1"/>
          </p:nvPr>
        </p:nvSpPr>
        <p:spPr>
          <a:xfrm>
            <a:off x="511175" y="1916113"/>
            <a:ext cx="8329613" cy="4448175"/>
          </a:xfrm>
        </p:spPr>
        <p:txBody>
          <a:bodyPr/>
          <a:lstStyle/>
          <a:p>
            <a:pPr eaLnBrk="1" hangingPunct="1">
              <a:buFont typeface="Wingdings" pitchFamily="2" charset="2"/>
              <a:buNone/>
            </a:pPr>
            <a:r>
              <a:rPr lang="es-ES_tradnl" sz="2800" dirty="0" smtClean="0"/>
              <a:t>01</a:t>
            </a:r>
            <a:r>
              <a:rPr lang="es-ES_tradnl" sz="2400" b="1" dirty="0" smtClean="0"/>
              <a:t> </a:t>
            </a:r>
            <a:r>
              <a:rPr lang="es-ES" sz="2400" dirty="0" err="1" smtClean="0"/>
              <a:t>Model</a:t>
            </a:r>
            <a:r>
              <a:rPr lang="es-ES" sz="2400" dirty="0" smtClean="0"/>
              <a:t> </a:t>
            </a:r>
            <a:r>
              <a:rPr lang="es-ES" sz="2400" dirty="0" err="1" smtClean="0"/>
              <a:t>Based</a:t>
            </a:r>
            <a:r>
              <a:rPr lang="es-ES" sz="2400" dirty="0" smtClean="0"/>
              <a:t> </a:t>
            </a:r>
            <a:r>
              <a:rPr lang="es-ES" sz="2400" dirty="0" err="1" smtClean="0"/>
              <a:t>Methodology</a:t>
            </a:r>
            <a:r>
              <a:rPr lang="es-ES" sz="2400" dirty="0" smtClean="0"/>
              <a:t> (P. López, UC)</a:t>
            </a:r>
            <a:endParaRPr lang="es-ES_tradnl" sz="2400" b="1" dirty="0" smtClean="0"/>
          </a:p>
          <a:p>
            <a:pPr eaLnBrk="1" hangingPunct="1">
              <a:buFontTx/>
              <a:buNone/>
            </a:pPr>
            <a:r>
              <a:rPr lang="es-ES_tradnl" sz="2800" dirty="0" smtClean="0"/>
              <a:t>02</a:t>
            </a:r>
            <a:r>
              <a:rPr lang="es-ES_tradnl" sz="2400" b="1" dirty="0" smtClean="0"/>
              <a:t> </a:t>
            </a:r>
            <a:r>
              <a:rPr lang="es-ES" sz="2400" dirty="0" err="1"/>
              <a:t>Timing</a:t>
            </a:r>
            <a:r>
              <a:rPr lang="es-ES" sz="2400" dirty="0"/>
              <a:t> </a:t>
            </a:r>
            <a:r>
              <a:rPr lang="es-ES" sz="2400" dirty="0" err="1"/>
              <a:t>Analysis</a:t>
            </a:r>
            <a:r>
              <a:rPr lang="es-ES" sz="2400" dirty="0"/>
              <a:t> in TASTE (</a:t>
            </a:r>
            <a:r>
              <a:rPr lang="es-ES" sz="2400" dirty="0" smtClean="0"/>
              <a:t>J. Garrido, UPM)</a:t>
            </a:r>
          </a:p>
          <a:p>
            <a:pPr eaLnBrk="1" hangingPunct="1">
              <a:buFontTx/>
              <a:buNone/>
            </a:pPr>
            <a:r>
              <a:rPr lang="es-ES_tradnl" sz="2800" dirty="0" smtClean="0"/>
              <a:t>03</a:t>
            </a:r>
            <a:r>
              <a:rPr lang="es-ES_tradnl" sz="2400" b="1" dirty="0" smtClean="0"/>
              <a:t> </a:t>
            </a:r>
            <a:r>
              <a:rPr lang="es-ES" sz="2400" dirty="0" err="1" smtClean="0"/>
              <a:t>Mission</a:t>
            </a:r>
            <a:r>
              <a:rPr lang="es-ES" sz="2400" dirty="0" smtClean="0"/>
              <a:t> </a:t>
            </a:r>
            <a:r>
              <a:rPr lang="es-ES" sz="2400" dirty="0" err="1" smtClean="0"/>
              <a:t>Proof</a:t>
            </a:r>
            <a:r>
              <a:rPr lang="es-ES" sz="2400" dirty="0" smtClean="0"/>
              <a:t> of concept (D. Torette, </a:t>
            </a:r>
            <a:r>
              <a:rPr lang="es-ES" sz="2400" dirty="0" err="1" smtClean="0"/>
              <a:t>Spacebel</a:t>
            </a:r>
            <a:r>
              <a:rPr lang="es-ES" sz="2400" dirty="0" smtClean="0"/>
              <a:t>)</a:t>
            </a:r>
          </a:p>
          <a:p>
            <a:pPr eaLnBrk="1" hangingPunct="1">
              <a:buNone/>
            </a:pPr>
            <a:r>
              <a:rPr lang="es-ES_tradnl" sz="2800" dirty="0" smtClean="0"/>
              <a:t>04</a:t>
            </a:r>
            <a:r>
              <a:rPr lang="es-ES_tradnl" sz="2400" dirty="0" smtClean="0"/>
              <a:t> </a:t>
            </a:r>
            <a:r>
              <a:rPr lang="es-ES" sz="2400" dirty="0" err="1" smtClean="0"/>
              <a:t>Conclusions</a:t>
            </a:r>
            <a:endParaRPr lang="es-ES" sz="2400" dirty="0"/>
          </a:p>
          <a:p>
            <a:pPr eaLnBrk="1" hangingPunct="1">
              <a:buClr>
                <a:schemeClr val="tx2"/>
              </a:buClr>
            </a:pPr>
            <a:endParaRPr lang="es-ES" sz="2200" dirty="0" smtClean="0"/>
          </a:p>
        </p:txBody>
      </p:sp>
    </p:spTree>
    <p:extLst>
      <p:ext uri="{BB962C8B-B14F-4D97-AF65-F5344CB8AC3E}">
        <p14:creationId xmlns:p14="http://schemas.microsoft.com/office/powerpoint/2010/main" val="829901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6"/>
          <p:cNvSpPr>
            <a:spLocks noGrp="1"/>
          </p:cNvSpPr>
          <p:nvPr>
            <p:ph idx="1"/>
          </p:nvPr>
        </p:nvSpPr>
        <p:spPr>
          <a:xfrm>
            <a:off x="511175" y="1916113"/>
            <a:ext cx="8329613" cy="4448175"/>
          </a:xfrm>
        </p:spPr>
        <p:txBody>
          <a:bodyPr/>
          <a:lstStyle/>
          <a:p>
            <a:pPr eaLnBrk="1" hangingPunct="1">
              <a:buFont typeface="Wingdings" pitchFamily="2" charset="2"/>
              <a:buNone/>
            </a:pPr>
            <a:r>
              <a:rPr lang="es-ES_tradnl" sz="2800" dirty="0" smtClean="0"/>
              <a:t>01</a:t>
            </a:r>
            <a:r>
              <a:rPr lang="es-ES_tradnl" sz="2400" b="1" dirty="0" smtClean="0"/>
              <a:t> </a:t>
            </a:r>
            <a:r>
              <a:rPr lang="es-ES" sz="2400" dirty="0" err="1" smtClean="0"/>
              <a:t>Model</a:t>
            </a:r>
            <a:r>
              <a:rPr lang="es-ES" sz="2400" dirty="0" smtClean="0"/>
              <a:t> </a:t>
            </a:r>
            <a:r>
              <a:rPr lang="es-ES" sz="2400" dirty="0" err="1" smtClean="0"/>
              <a:t>Based</a:t>
            </a:r>
            <a:r>
              <a:rPr lang="es-ES" sz="2400" dirty="0" smtClean="0"/>
              <a:t> </a:t>
            </a:r>
            <a:r>
              <a:rPr lang="es-ES" sz="2400" dirty="0" err="1" smtClean="0"/>
              <a:t>Methodology</a:t>
            </a:r>
            <a:r>
              <a:rPr lang="es-ES" sz="2400" dirty="0" smtClean="0"/>
              <a:t> (P. López, UC)</a:t>
            </a:r>
            <a:endParaRPr lang="es-ES_tradnl" sz="2400" b="1" dirty="0" smtClean="0"/>
          </a:p>
          <a:p>
            <a:pPr eaLnBrk="1" hangingPunct="1">
              <a:buFontTx/>
              <a:buNone/>
            </a:pPr>
            <a:r>
              <a:rPr lang="es-ES_tradnl" sz="2800" dirty="0" smtClean="0"/>
              <a:t>02</a:t>
            </a:r>
            <a:r>
              <a:rPr lang="es-ES_tradnl" sz="2400" b="1" dirty="0" smtClean="0"/>
              <a:t> </a:t>
            </a:r>
            <a:r>
              <a:rPr lang="es-ES" sz="2400" dirty="0" err="1"/>
              <a:t>Timing</a:t>
            </a:r>
            <a:r>
              <a:rPr lang="es-ES" sz="2400" dirty="0"/>
              <a:t> </a:t>
            </a:r>
            <a:r>
              <a:rPr lang="es-ES" sz="2400" dirty="0" err="1"/>
              <a:t>Analysis</a:t>
            </a:r>
            <a:r>
              <a:rPr lang="es-ES" sz="2400" dirty="0"/>
              <a:t> in TASTE (</a:t>
            </a:r>
            <a:r>
              <a:rPr lang="es-ES" sz="2400" dirty="0" smtClean="0"/>
              <a:t>J. Garrido, UPM)</a:t>
            </a:r>
          </a:p>
          <a:p>
            <a:pPr eaLnBrk="1" hangingPunct="1">
              <a:buFontTx/>
              <a:buNone/>
            </a:pPr>
            <a:r>
              <a:rPr lang="es-ES_tradnl" sz="2800" dirty="0" smtClean="0"/>
              <a:t>03</a:t>
            </a:r>
            <a:r>
              <a:rPr lang="es-ES_tradnl" sz="2400" dirty="0" smtClean="0"/>
              <a:t> </a:t>
            </a:r>
            <a:r>
              <a:rPr lang="es-ES" sz="2400" dirty="0" err="1" smtClean="0"/>
              <a:t>Mission</a:t>
            </a:r>
            <a:r>
              <a:rPr lang="es-ES" sz="2400" dirty="0" smtClean="0"/>
              <a:t> </a:t>
            </a:r>
            <a:r>
              <a:rPr lang="es-ES" sz="2400" dirty="0" err="1" smtClean="0"/>
              <a:t>Proof</a:t>
            </a:r>
            <a:r>
              <a:rPr lang="es-ES" sz="2400" dirty="0" smtClean="0"/>
              <a:t> of concept (D. Torette, </a:t>
            </a:r>
            <a:r>
              <a:rPr lang="es-ES" sz="2400" dirty="0" err="1" smtClean="0"/>
              <a:t>Spacebel</a:t>
            </a:r>
            <a:r>
              <a:rPr lang="es-ES" sz="2400" dirty="0" smtClean="0"/>
              <a:t>)</a:t>
            </a:r>
          </a:p>
          <a:p>
            <a:pPr eaLnBrk="1" hangingPunct="1">
              <a:buNone/>
            </a:pPr>
            <a:r>
              <a:rPr lang="es-ES_tradnl" sz="2800" b="1" dirty="0" smtClean="0">
                <a:solidFill>
                  <a:schemeClr val="accent1"/>
                </a:solidFill>
              </a:rPr>
              <a:t>04</a:t>
            </a:r>
            <a:r>
              <a:rPr lang="es-ES_tradnl" sz="2400" b="1" dirty="0" smtClean="0">
                <a:solidFill>
                  <a:schemeClr val="accent1"/>
                </a:solidFill>
              </a:rPr>
              <a:t> </a:t>
            </a:r>
            <a:r>
              <a:rPr lang="es-ES" sz="2400" b="1" dirty="0" err="1" smtClean="0">
                <a:solidFill>
                  <a:schemeClr val="accent1"/>
                </a:solidFill>
              </a:rPr>
              <a:t>Conclusions</a:t>
            </a:r>
            <a:endParaRPr lang="es-ES" sz="2400" b="1" dirty="0">
              <a:solidFill>
                <a:schemeClr val="accent1"/>
              </a:solidFill>
            </a:endParaRPr>
          </a:p>
          <a:p>
            <a:pPr eaLnBrk="1" hangingPunct="1">
              <a:buClr>
                <a:schemeClr val="tx2"/>
              </a:buClr>
            </a:pPr>
            <a:endParaRPr lang="es-ES" sz="2200" dirty="0" smtClean="0"/>
          </a:p>
        </p:txBody>
      </p:sp>
    </p:spTree>
    <p:extLst>
      <p:ext uri="{BB962C8B-B14F-4D97-AF65-F5344CB8AC3E}">
        <p14:creationId xmlns:p14="http://schemas.microsoft.com/office/powerpoint/2010/main" val="3321519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n-US" dirty="0" smtClean="0"/>
              <a:t>Conclusions</a:t>
            </a:r>
          </a:p>
        </p:txBody>
      </p:sp>
      <p:sp>
        <p:nvSpPr>
          <p:cNvPr id="9"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n-US" dirty="0" smtClean="0"/>
              <a:t>04 Conclusions</a:t>
            </a:r>
            <a:endParaRPr lang="en-US" dirty="0"/>
          </a:p>
        </p:txBody>
      </p:sp>
      <p:sp>
        <p:nvSpPr>
          <p:cNvPr id="5" name="Content Placeholder 4"/>
          <p:cNvSpPr>
            <a:spLocks noGrp="1"/>
          </p:cNvSpPr>
          <p:nvPr>
            <p:ph idx="1"/>
          </p:nvPr>
        </p:nvSpPr>
        <p:spPr/>
        <p:txBody>
          <a:bodyPr/>
          <a:lstStyle/>
          <a:p>
            <a:r>
              <a:rPr lang="en-US" dirty="0" smtClean="0"/>
              <a:t>Software Requirements Specification has been integrated into a Model Based Software Development Lifecycle</a:t>
            </a:r>
          </a:p>
          <a:p>
            <a:r>
              <a:rPr lang="en-US" dirty="0" smtClean="0"/>
              <a:t>Use Case Maps and </a:t>
            </a:r>
            <a:r>
              <a:rPr lang="en-US" dirty="0" err="1" smtClean="0"/>
              <a:t>rdal</a:t>
            </a:r>
            <a:r>
              <a:rPr lang="en-US" dirty="0" smtClean="0"/>
              <a:t> language tools have been integrated in TASTE</a:t>
            </a:r>
          </a:p>
          <a:p>
            <a:r>
              <a:rPr lang="en-US" dirty="0" smtClean="0"/>
              <a:t>The methodology and the tools have been evaluated on a realistic mission</a:t>
            </a:r>
          </a:p>
          <a:p>
            <a:r>
              <a:rPr lang="en-US" dirty="0" err="1" smtClean="0"/>
              <a:t>Rapitime</a:t>
            </a:r>
            <a:r>
              <a:rPr lang="en-US" dirty="0" smtClean="0"/>
              <a:t> has been integrated in TASTE</a:t>
            </a:r>
          </a:p>
          <a:p>
            <a:endParaRPr lang="en-US" dirty="0" smtClean="0"/>
          </a:p>
          <a:p>
            <a:r>
              <a:rPr lang="en-US" b="1" dirty="0" smtClean="0"/>
              <a:t>Software Requirements can be adequately modelled using </a:t>
            </a:r>
            <a:r>
              <a:rPr lang="en-US" b="1" dirty="0" err="1" smtClean="0"/>
              <a:t>rdal</a:t>
            </a:r>
            <a:r>
              <a:rPr lang="en-US" b="1" dirty="0" smtClean="0"/>
              <a:t> and UCM, providing a bridge with system architects</a:t>
            </a:r>
          </a:p>
          <a:p>
            <a:r>
              <a:rPr lang="en-US" b="1" dirty="0" smtClean="0"/>
              <a:t>TASTE is an excellent platform to add new functionality</a:t>
            </a:r>
          </a:p>
          <a:p>
            <a:endParaRPr lang="en-US" dirty="0" smtClean="0"/>
          </a:p>
          <a:p>
            <a:endParaRPr lang="en-US" dirty="0"/>
          </a:p>
        </p:txBody>
      </p:sp>
    </p:spTree>
    <p:extLst>
      <p:ext uri="{BB962C8B-B14F-4D97-AF65-F5344CB8AC3E}">
        <p14:creationId xmlns:p14="http://schemas.microsoft.com/office/powerpoint/2010/main" val="1446764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970305" y="228600"/>
            <a:ext cx="2206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Clr>
                <a:schemeClr val="accent1"/>
              </a:buClr>
              <a:buSzPct val="14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136000"/>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Font typeface="Wingdings" panose="05000000000000000000" pitchFamily="2" charset="2"/>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400" dirty="0"/>
              <a:t>Joan </a:t>
            </a:r>
            <a:r>
              <a:rPr lang="en-US" altLang="en-US" sz="1400" dirty="0" smtClean="0"/>
              <a:t>Clua</a:t>
            </a:r>
            <a:r>
              <a:rPr lang="en-US" altLang="en-US" sz="1200" b="0" dirty="0"/>
              <a:t/>
            </a:r>
            <a:br>
              <a:rPr lang="en-US" altLang="en-US" sz="1200" b="0" dirty="0"/>
            </a:br>
            <a:r>
              <a:rPr lang="en-US" altLang="en-US" sz="1000" b="0" dirty="0">
                <a:solidFill>
                  <a:srgbClr val="33C0D5"/>
                </a:solidFill>
              </a:rPr>
              <a:t>jclua@indra.es</a:t>
            </a:r>
            <a:r>
              <a:rPr lang="en-US" altLang="en-US" sz="1000" b="0" dirty="0"/>
              <a:t/>
            </a:r>
            <a:br>
              <a:rPr lang="en-US" altLang="en-US" sz="1000" b="0" dirty="0"/>
            </a:br>
            <a:endParaRPr lang="en-US" altLang="en-US" sz="600" b="0" dirty="0" smtClean="0"/>
          </a:p>
          <a:p>
            <a:pPr eaLnBrk="1" hangingPunct="1">
              <a:spcBef>
                <a:spcPct val="0"/>
              </a:spcBef>
              <a:buClrTx/>
              <a:buSzTx/>
              <a:buFontTx/>
              <a:buNone/>
            </a:pPr>
            <a:r>
              <a:rPr lang="en-US" altLang="en-US" sz="1400" dirty="0" smtClean="0"/>
              <a:t>Joan Ametller</a:t>
            </a:r>
          </a:p>
          <a:p>
            <a:pPr eaLnBrk="1" hangingPunct="1">
              <a:spcBef>
                <a:spcPct val="0"/>
              </a:spcBef>
              <a:buClrTx/>
              <a:buSzTx/>
              <a:buFontTx/>
              <a:buNone/>
            </a:pPr>
            <a:r>
              <a:rPr lang="es-ES" altLang="en-US" sz="1400" dirty="0" smtClean="0"/>
              <a:t>Marc García</a:t>
            </a:r>
          </a:p>
          <a:p>
            <a:pPr eaLnBrk="1" hangingPunct="1">
              <a:spcBef>
                <a:spcPct val="0"/>
              </a:spcBef>
              <a:buClrTx/>
              <a:buSzTx/>
              <a:buFontTx/>
              <a:buNone/>
            </a:pPr>
            <a:r>
              <a:rPr lang="es-ES" altLang="en-US" sz="1400" dirty="0" smtClean="0"/>
              <a:t>Laura Perea</a:t>
            </a:r>
          </a:p>
          <a:p>
            <a:pPr eaLnBrk="1" hangingPunct="1">
              <a:spcBef>
                <a:spcPct val="0"/>
              </a:spcBef>
              <a:buClrTx/>
              <a:buSzTx/>
              <a:buFontTx/>
              <a:buNone/>
            </a:pPr>
            <a:r>
              <a:rPr lang="es-ES" altLang="en-US" sz="1400" dirty="0" smtClean="0"/>
              <a:t>Marcos Venteo</a:t>
            </a:r>
            <a:endParaRPr lang="en-US" altLang="en-US" sz="1400" dirty="0"/>
          </a:p>
        </p:txBody>
      </p:sp>
      <p:sp>
        <p:nvSpPr>
          <p:cNvPr id="3" name="Rectangle 5"/>
          <p:cNvSpPr>
            <a:spLocks noChangeArrowheads="1"/>
          </p:cNvSpPr>
          <p:nvPr/>
        </p:nvSpPr>
        <p:spPr bwMode="auto">
          <a:xfrm>
            <a:off x="1970305" y="3443326"/>
            <a:ext cx="2601695" cy="74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Clr>
                <a:schemeClr val="accent1"/>
              </a:buClr>
              <a:buSzPct val="14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136000"/>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Font typeface="Wingdings" panose="05000000000000000000" pitchFamily="2" charset="2"/>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None/>
            </a:pPr>
            <a:r>
              <a:rPr lang="en-US" altLang="en-US" sz="1400" dirty="0" smtClean="0"/>
              <a:t>Patricia López Martínez</a:t>
            </a:r>
            <a:r>
              <a:rPr lang="en-US" altLang="en-US" sz="1200" b="0" dirty="0"/>
              <a:t/>
            </a:r>
            <a:br>
              <a:rPr lang="en-US" altLang="en-US" sz="1200" b="0" dirty="0"/>
            </a:br>
            <a:r>
              <a:rPr lang="en-US" altLang="en-US" sz="1000" b="0" dirty="0">
                <a:solidFill>
                  <a:srgbClr val="33C0D5"/>
                </a:solidFill>
              </a:rPr>
              <a:t>lopezpa@unican.es</a:t>
            </a:r>
          </a:p>
          <a:p>
            <a:pPr eaLnBrk="1" hangingPunct="1">
              <a:spcBef>
                <a:spcPct val="0"/>
              </a:spcBef>
              <a:buClrTx/>
              <a:buSzTx/>
              <a:buNone/>
            </a:pPr>
            <a:endParaRPr lang="en-US" altLang="en-US" sz="600" dirty="0"/>
          </a:p>
          <a:p>
            <a:pPr eaLnBrk="1" hangingPunct="1">
              <a:spcBef>
                <a:spcPct val="0"/>
              </a:spcBef>
              <a:buClrTx/>
              <a:buSzTx/>
              <a:buNone/>
            </a:pPr>
            <a:r>
              <a:rPr lang="en-US" altLang="en-US" sz="1400" dirty="0" smtClean="0"/>
              <a:t>Michael González </a:t>
            </a:r>
            <a:r>
              <a:rPr lang="en-US" altLang="en-US" sz="1400" dirty="0" err="1" smtClean="0"/>
              <a:t>Harbour</a:t>
            </a:r>
            <a:endParaRPr lang="en-US" altLang="en-US" sz="1400" dirty="0"/>
          </a:p>
          <a:p>
            <a:pPr eaLnBrk="1" hangingPunct="1">
              <a:spcBef>
                <a:spcPct val="0"/>
              </a:spcBef>
              <a:buClrTx/>
              <a:buSzTx/>
              <a:buFontTx/>
              <a:buNone/>
            </a:pPr>
            <a:r>
              <a:rPr lang="en-US" altLang="en-US" sz="1200" b="0" dirty="0"/>
              <a:t/>
            </a:r>
            <a:br>
              <a:rPr lang="en-US" altLang="en-US" sz="1200" b="0" dirty="0"/>
            </a:br>
            <a:endParaRPr lang="en-US" altLang="en-US" sz="1000" b="0" dirty="0">
              <a:solidFill>
                <a:srgbClr val="00B0CA"/>
              </a:solidFill>
            </a:endParaRPr>
          </a:p>
        </p:txBody>
      </p:sp>
      <p:sp>
        <p:nvSpPr>
          <p:cNvPr id="5" name="Rectangle 5"/>
          <p:cNvSpPr>
            <a:spLocks noChangeArrowheads="1"/>
          </p:cNvSpPr>
          <p:nvPr/>
        </p:nvSpPr>
        <p:spPr bwMode="auto">
          <a:xfrm>
            <a:off x="1970305" y="1830955"/>
            <a:ext cx="2206800" cy="10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Clr>
                <a:schemeClr val="accent1"/>
              </a:buClr>
              <a:buSzPct val="14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136000"/>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Font typeface="Wingdings" panose="05000000000000000000" pitchFamily="2" charset="2"/>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400" dirty="0" smtClean="0"/>
              <a:t>Dominique Torette</a:t>
            </a:r>
            <a:r>
              <a:rPr lang="en-US" altLang="en-US" sz="1200" b="0" dirty="0"/>
              <a:t/>
            </a:r>
            <a:br>
              <a:rPr lang="en-US" altLang="en-US" sz="1200" b="0" dirty="0"/>
            </a:br>
            <a:r>
              <a:rPr lang="en-US" altLang="en-US" sz="1000" b="0" dirty="0" smtClean="0">
                <a:solidFill>
                  <a:srgbClr val="33C0D5"/>
                </a:solidFill>
              </a:rPr>
              <a:t>Dominique.Torette@spacebel.be</a:t>
            </a:r>
            <a:r>
              <a:rPr lang="en-US" altLang="en-US" sz="1200" b="0" dirty="0"/>
              <a:t/>
            </a:r>
            <a:br>
              <a:rPr lang="en-US" altLang="en-US" sz="1200" b="0" dirty="0"/>
            </a:br>
            <a:endParaRPr lang="en-US" altLang="en-US" sz="600" b="0" dirty="0" smtClean="0"/>
          </a:p>
          <a:p>
            <a:pPr eaLnBrk="1" hangingPunct="1">
              <a:spcBef>
                <a:spcPct val="0"/>
              </a:spcBef>
              <a:buClrTx/>
              <a:buSzTx/>
              <a:buFontTx/>
              <a:buNone/>
            </a:pPr>
            <a:r>
              <a:rPr lang="en-US" altLang="en-US" sz="1400" dirty="0"/>
              <a:t>Paul </a:t>
            </a:r>
            <a:r>
              <a:rPr lang="en-US" altLang="en-US" sz="1400" dirty="0" smtClean="0"/>
              <a:t>Parisis</a:t>
            </a:r>
            <a:endParaRPr lang="es-ES" altLang="en-US" sz="1400" dirty="0" smtClean="0"/>
          </a:p>
          <a:p>
            <a:pPr eaLnBrk="1" hangingPunct="1">
              <a:spcBef>
                <a:spcPct val="0"/>
              </a:spcBef>
              <a:buClrTx/>
              <a:buSzTx/>
              <a:buFontTx/>
              <a:buNone/>
            </a:pPr>
            <a:r>
              <a:rPr lang="es-ES" altLang="en-US" sz="1400" dirty="0" err="1" smtClean="0"/>
              <a:t>Philippe</a:t>
            </a:r>
            <a:r>
              <a:rPr lang="es-ES" altLang="en-US" sz="1400" dirty="0" smtClean="0"/>
              <a:t> </a:t>
            </a:r>
            <a:r>
              <a:rPr lang="es-ES" altLang="en-US" sz="1400" dirty="0" err="1"/>
              <a:t>Créten</a:t>
            </a:r>
            <a:endParaRPr lang="en-US" altLang="en-US" sz="1400" dirty="0"/>
          </a:p>
        </p:txBody>
      </p:sp>
      <p:pic>
        <p:nvPicPr>
          <p:cNvPr id="6" name="Picture 14" descr="F:\antonio\port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050" y="152400"/>
            <a:ext cx="1371600" cy="51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ttp://commons.mbsdl.eu/logos/spacebe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050" y="1752600"/>
            <a:ext cx="1576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studiolab.ide.tudelft.nl/studiolab/persuasivegamedesign/files/2013/07/TU_Delft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575" y="5943600"/>
            <a:ext cx="1546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www.nexiantraining.es/blog/wp-content/uploads/2013/09/U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3478251"/>
            <a:ext cx="647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http://noticias.universia.es/es/images/migracion/m/ma/mat/matriculaciones1290648934467.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688" y="4706105"/>
            <a:ext cx="13065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1970305" y="4688762"/>
            <a:ext cx="2601695" cy="7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Clr>
                <a:schemeClr val="accent1"/>
              </a:buClr>
              <a:buSzPct val="14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136000"/>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Font typeface="Wingdings" panose="05000000000000000000" pitchFamily="2" charset="2"/>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None/>
            </a:pPr>
            <a:r>
              <a:rPr lang="en-US" altLang="en-US" sz="1400" dirty="0" smtClean="0"/>
              <a:t>Jorge Garrido</a:t>
            </a:r>
            <a:r>
              <a:rPr lang="en-US" altLang="en-US" sz="1200" b="0" dirty="0"/>
              <a:t/>
            </a:r>
            <a:br>
              <a:rPr lang="en-US" altLang="en-US" sz="1200" b="0" dirty="0"/>
            </a:br>
            <a:r>
              <a:rPr lang="en-US" altLang="en-US" sz="1000" b="0" dirty="0">
                <a:solidFill>
                  <a:srgbClr val="33C0D5"/>
                </a:solidFill>
              </a:rPr>
              <a:t>jgarrido@dit.upm.es</a:t>
            </a:r>
          </a:p>
          <a:p>
            <a:pPr eaLnBrk="1" hangingPunct="1">
              <a:spcBef>
                <a:spcPct val="0"/>
              </a:spcBef>
              <a:buClrTx/>
              <a:buSzTx/>
              <a:buFontTx/>
              <a:buNone/>
            </a:pPr>
            <a:endParaRPr lang="en-US" altLang="en-US" sz="600" dirty="0"/>
          </a:p>
          <a:p>
            <a:pPr eaLnBrk="1" hangingPunct="1">
              <a:spcBef>
                <a:spcPct val="0"/>
              </a:spcBef>
              <a:buClrTx/>
              <a:buSzTx/>
              <a:buNone/>
            </a:pPr>
            <a:r>
              <a:rPr lang="en-US" altLang="en-US" sz="1400" dirty="0" smtClean="0"/>
              <a:t>Juan Antonio de la Puente</a:t>
            </a:r>
            <a:endParaRPr lang="en-US" altLang="en-US" sz="1400" dirty="0"/>
          </a:p>
          <a:p>
            <a:pPr eaLnBrk="1" hangingPunct="1">
              <a:spcBef>
                <a:spcPct val="0"/>
              </a:spcBef>
              <a:buClrTx/>
              <a:buSzTx/>
              <a:buFontTx/>
              <a:buNone/>
            </a:pPr>
            <a:r>
              <a:rPr lang="en-US" altLang="en-US" sz="1200" b="0" dirty="0"/>
              <a:t/>
            </a:r>
            <a:br>
              <a:rPr lang="en-US" altLang="en-US" sz="1200" b="0" dirty="0"/>
            </a:br>
            <a:endParaRPr lang="en-US" altLang="en-US" sz="1000" b="0" dirty="0">
              <a:solidFill>
                <a:srgbClr val="00B0CA"/>
              </a:solidFill>
            </a:endParaRPr>
          </a:p>
        </p:txBody>
      </p:sp>
      <p:sp>
        <p:nvSpPr>
          <p:cNvPr id="12" name="Rectangle 5"/>
          <p:cNvSpPr>
            <a:spLocks noChangeArrowheads="1"/>
          </p:cNvSpPr>
          <p:nvPr/>
        </p:nvSpPr>
        <p:spPr bwMode="auto">
          <a:xfrm>
            <a:off x="1970305" y="5998609"/>
            <a:ext cx="2601695" cy="47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Clr>
                <a:schemeClr val="accent1"/>
              </a:buClr>
              <a:buSzPct val="14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136000"/>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Font typeface="Wingdings" panose="05000000000000000000" pitchFamily="2" charset="2"/>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400" dirty="0" smtClean="0"/>
              <a:t>Jian Guo</a:t>
            </a:r>
            <a:r>
              <a:rPr lang="en-US" altLang="en-US" sz="1200" b="0" dirty="0"/>
              <a:t/>
            </a:r>
            <a:br>
              <a:rPr lang="en-US" altLang="en-US" sz="1200" b="0" dirty="0"/>
            </a:br>
            <a:r>
              <a:rPr lang="en-US" altLang="en-US" sz="1000" b="0" dirty="0">
                <a:solidFill>
                  <a:srgbClr val="33C0D5"/>
                </a:solidFill>
              </a:rPr>
              <a:t>J.Guo@tudelft.nl</a:t>
            </a:r>
            <a:r>
              <a:rPr lang="en-US" altLang="en-US" sz="1200" b="0" dirty="0"/>
              <a:t/>
            </a:r>
            <a:br>
              <a:rPr lang="en-US" altLang="en-US" sz="1200" b="0" dirty="0"/>
            </a:br>
            <a:endParaRPr lang="en-US" altLang="en-US" sz="1000" b="0" dirty="0">
              <a:solidFill>
                <a:srgbClr val="00B0CA"/>
              </a:solidFill>
            </a:endParaRPr>
          </a:p>
        </p:txBody>
      </p:sp>
      <p:pic>
        <p:nvPicPr>
          <p:cNvPr id="13" name="Imagen 12" descr="iStock_000001262929Large.jpg"/>
          <p:cNvPicPr>
            <a:picLocks noChangeAspect="1"/>
          </p:cNvPicPr>
          <p:nvPr/>
        </p:nvPicPr>
        <p:blipFill>
          <a:blip r:embed="rId8" cstate="print">
            <a:extLst>
              <a:ext uri="{28A0092B-C50C-407E-A947-70E740481C1C}">
                <a14:useLocalDpi xmlns:a14="http://schemas.microsoft.com/office/drawing/2010/main" val="0"/>
              </a:ext>
            </a:extLst>
          </a:blip>
          <a:srcRect t="1259" r="26485" b="2353"/>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 Título"/>
          <p:cNvSpPr txBox="1">
            <a:spLocks/>
          </p:cNvSpPr>
          <p:nvPr/>
        </p:nvSpPr>
        <p:spPr bwMode="auto">
          <a:xfrm>
            <a:off x="4572000" y="0"/>
            <a:ext cx="4343400" cy="3049588"/>
          </a:xfrm>
          <a:prstGeom prst="rect">
            <a:avLst/>
          </a:prstGeom>
          <a:noFill/>
          <a:ln>
            <a:noFill/>
          </a:ln>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100" b="1" cap="all">
                <a:solidFill>
                  <a:schemeClr val="accent1"/>
                </a:solidFill>
                <a:latin typeface="Arial"/>
                <a:ea typeface="ＭＳ Ｐゴシック" pitchFamily="34" charset="-128"/>
                <a:cs typeface="Arial"/>
              </a:defRPr>
            </a:lvl1pPr>
            <a:lvl2pPr algn="l" rtl="0" eaLnBrk="0" fontAlgn="base" hangingPunct="0">
              <a:spcBef>
                <a:spcPct val="0"/>
              </a:spcBef>
              <a:spcAft>
                <a:spcPct val="0"/>
              </a:spcAft>
              <a:defRPr sz="2100" b="1">
                <a:solidFill>
                  <a:schemeClr val="accent1"/>
                </a:solidFill>
                <a:latin typeface="Arial" charset="0"/>
                <a:ea typeface="ＭＳ Ｐゴシック" pitchFamily="34" charset="-128"/>
                <a:cs typeface="Arial" pitchFamily="34" charset="0"/>
              </a:defRPr>
            </a:lvl2pPr>
            <a:lvl3pPr algn="l" rtl="0" eaLnBrk="0" fontAlgn="base" hangingPunct="0">
              <a:spcBef>
                <a:spcPct val="0"/>
              </a:spcBef>
              <a:spcAft>
                <a:spcPct val="0"/>
              </a:spcAft>
              <a:defRPr sz="2100" b="1">
                <a:solidFill>
                  <a:schemeClr val="accent1"/>
                </a:solidFill>
                <a:latin typeface="Arial" charset="0"/>
                <a:ea typeface="ＭＳ Ｐゴシック" pitchFamily="34" charset="-128"/>
                <a:cs typeface="Arial" pitchFamily="34" charset="0"/>
              </a:defRPr>
            </a:lvl3pPr>
            <a:lvl4pPr algn="l" rtl="0" eaLnBrk="0" fontAlgn="base" hangingPunct="0">
              <a:spcBef>
                <a:spcPct val="0"/>
              </a:spcBef>
              <a:spcAft>
                <a:spcPct val="0"/>
              </a:spcAft>
              <a:defRPr sz="2100" b="1">
                <a:solidFill>
                  <a:schemeClr val="accent1"/>
                </a:solidFill>
                <a:latin typeface="Arial" charset="0"/>
                <a:ea typeface="ＭＳ Ｐゴシック" pitchFamily="34" charset="-128"/>
                <a:cs typeface="Arial" pitchFamily="34" charset="0"/>
              </a:defRPr>
            </a:lvl4pPr>
            <a:lvl5pPr algn="l" rtl="0" eaLnBrk="0" fontAlgn="base" hangingPunct="0">
              <a:spcBef>
                <a:spcPct val="0"/>
              </a:spcBef>
              <a:spcAft>
                <a:spcPct val="0"/>
              </a:spcAft>
              <a:defRPr sz="2100" b="1">
                <a:solidFill>
                  <a:schemeClr val="accent1"/>
                </a:solidFill>
                <a:latin typeface="Arial" charset="0"/>
                <a:ea typeface="ＭＳ Ｐゴシック" pitchFamily="34" charset="-128"/>
                <a:cs typeface="Arial" pitchFamily="34" charset="0"/>
              </a:defRPr>
            </a:lvl5pPr>
            <a:lvl6pPr marL="457200" algn="l" rtl="0" fontAlgn="base">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6pPr>
            <a:lvl7pPr marL="914400" algn="l" rtl="0" fontAlgn="base">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7pPr>
            <a:lvl8pPr marL="1371600" algn="l" rtl="0" fontAlgn="base">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8pPr>
            <a:lvl9pPr marL="1828800" algn="l" rtl="0" fontAlgn="base">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9pPr>
          </a:lstStyle>
          <a:p>
            <a:pPr>
              <a:defRPr/>
            </a:pPr>
            <a:r>
              <a:rPr lang="es-ES" sz="3600" kern="0" dirty="0" err="1" smtClean="0">
                <a:solidFill>
                  <a:schemeClr val="bg1"/>
                </a:solidFill>
                <a:latin typeface="Neo Sans" pitchFamily="34" charset="0"/>
              </a:rPr>
              <a:t>Model</a:t>
            </a:r>
            <a:r>
              <a:rPr lang="es-ES" sz="3600" kern="0" dirty="0" smtClean="0">
                <a:solidFill>
                  <a:schemeClr val="bg1"/>
                </a:solidFill>
                <a:latin typeface="Neo Sans" pitchFamily="34" charset="0"/>
              </a:rPr>
              <a:t>-BASED SOFTWARE  DEVELOPMENT LIFECYCLE</a:t>
            </a:r>
            <a:endParaRPr lang="es-ES" sz="3600" kern="0" dirty="0">
              <a:solidFill>
                <a:schemeClr val="bg1"/>
              </a:solidFill>
              <a:latin typeface="Neo Sans" pitchFamily="34" charset="0"/>
            </a:endParaRPr>
          </a:p>
        </p:txBody>
      </p:sp>
      <p:pic>
        <p:nvPicPr>
          <p:cNvPr id="15"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3536" y="2291614"/>
            <a:ext cx="2209800" cy="82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p:cNvSpPr>
            <a:spLocks noChangeArrowheads="1"/>
          </p:cNvSpPr>
          <p:nvPr/>
        </p:nvSpPr>
        <p:spPr bwMode="auto">
          <a:xfrm>
            <a:off x="4613086" y="3120975"/>
            <a:ext cx="45813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FFFFFF"/>
                </a:solidFill>
                <a:latin typeface="Roboto"/>
              </a:rPr>
              <a:t>TEC-ED &amp; TEC-SW Final Presentation </a:t>
            </a:r>
            <a:r>
              <a:rPr lang="en-US" altLang="en-US" sz="1600" dirty="0" smtClean="0">
                <a:solidFill>
                  <a:srgbClr val="FFFFFF"/>
                </a:solidFill>
                <a:latin typeface="Roboto"/>
              </a:rPr>
              <a:t>Days</a:t>
            </a:r>
          </a:p>
          <a:p>
            <a:r>
              <a:rPr lang="en-US" altLang="en-US" sz="1600" dirty="0" smtClean="0">
                <a:solidFill>
                  <a:srgbClr val="FFFFFF"/>
                </a:solidFill>
                <a:latin typeface="Roboto"/>
              </a:rPr>
              <a:t>December </a:t>
            </a:r>
            <a:r>
              <a:rPr lang="en-US" altLang="en-US" sz="1600" dirty="0">
                <a:solidFill>
                  <a:srgbClr val="FFFFFF"/>
                </a:solidFill>
                <a:latin typeface="Roboto"/>
              </a:rPr>
              <a:t>9</a:t>
            </a:r>
            <a:r>
              <a:rPr lang="en-US" altLang="en-US" sz="1600" baseline="30000" dirty="0">
                <a:solidFill>
                  <a:srgbClr val="FFFFFF"/>
                </a:solidFill>
                <a:latin typeface="Roboto"/>
              </a:rPr>
              <a:t>th</a:t>
            </a:r>
            <a:r>
              <a:rPr lang="en-US" altLang="en-US" sz="1600" dirty="0">
                <a:solidFill>
                  <a:srgbClr val="FFFFFF"/>
                </a:solidFill>
                <a:latin typeface="Roboto"/>
              </a:rPr>
              <a:t> 2015</a:t>
            </a:r>
          </a:p>
        </p:txBody>
      </p:sp>
      <p:sp>
        <p:nvSpPr>
          <p:cNvPr id="17" name="Rectangle 12"/>
          <p:cNvSpPr>
            <a:spLocks noChangeArrowheads="1"/>
          </p:cNvSpPr>
          <p:nvPr/>
        </p:nvSpPr>
        <p:spPr bwMode="auto">
          <a:xfrm>
            <a:off x="4572000" y="5884076"/>
            <a:ext cx="4597208" cy="987562"/>
          </a:xfrm>
          <a:prstGeom prst="rect">
            <a:avLst/>
          </a:prstGeom>
          <a:solidFill>
            <a:schemeClr val="bg1"/>
          </a:solidFill>
          <a:ln>
            <a:noFill/>
          </a:ln>
          <a:extLst/>
        </p:spPr>
        <p:txBody>
          <a:bodyPr wrap="square">
            <a:no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2800" kern="0" cap="all" dirty="0">
                <a:latin typeface="Neo Sans" pitchFamily="34" charset="0"/>
                <a:cs typeface="Arial"/>
              </a:rPr>
              <a:t>Thank you very much for your attention</a:t>
            </a:r>
          </a:p>
        </p:txBody>
      </p:sp>
      <p:cxnSp>
        <p:nvCxnSpPr>
          <p:cNvPr id="19" name="Straight Connector 18"/>
          <p:cNvCxnSpPr/>
          <p:nvPr/>
        </p:nvCxnSpPr>
        <p:spPr bwMode="auto">
          <a:xfrm>
            <a:off x="1905000" y="228600"/>
            <a:ext cx="0" cy="619339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457627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6"/>
          <p:cNvSpPr>
            <a:spLocks noGrp="1"/>
          </p:cNvSpPr>
          <p:nvPr>
            <p:ph idx="1"/>
          </p:nvPr>
        </p:nvSpPr>
        <p:spPr>
          <a:xfrm>
            <a:off x="511175" y="1916113"/>
            <a:ext cx="8329613" cy="4448175"/>
          </a:xfrm>
        </p:spPr>
        <p:txBody>
          <a:bodyPr/>
          <a:lstStyle/>
          <a:p>
            <a:pPr eaLnBrk="1" hangingPunct="1">
              <a:buFont typeface="Wingdings" pitchFamily="2" charset="2"/>
              <a:buNone/>
            </a:pPr>
            <a:r>
              <a:rPr lang="es-ES_tradnl" sz="2800" b="1" dirty="0" smtClean="0">
                <a:solidFill>
                  <a:schemeClr val="accent1"/>
                </a:solidFill>
              </a:rPr>
              <a:t>01</a:t>
            </a:r>
            <a:r>
              <a:rPr lang="es-ES_tradnl" sz="2400" b="1" dirty="0" smtClean="0">
                <a:solidFill>
                  <a:schemeClr val="accent1"/>
                </a:solidFill>
              </a:rPr>
              <a:t> </a:t>
            </a:r>
            <a:r>
              <a:rPr lang="es-ES" sz="2400" b="1" dirty="0" err="1" smtClean="0">
                <a:solidFill>
                  <a:schemeClr val="accent1"/>
                </a:solidFill>
              </a:rPr>
              <a:t>Model</a:t>
            </a:r>
            <a:r>
              <a:rPr lang="es-ES" sz="2400" b="1" dirty="0" smtClean="0">
                <a:solidFill>
                  <a:schemeClr val="accent1"/>
                </a:solidFill>
              </a:rPr>
              <a:t> </a:t>
            </a:r>
            <a:r>
              <a:rPr lang="es-ES" sz="2400" b="1" dirty="0" err="1" smtClean="0">
                <a:solidFill>
                  <a:schemeClr val="accent1"/>
                </a:solidFill>
              </a:rPr>
              <a:t>Based</a:t>
            </a:r>
            <a:r>
              <a:rPr lang="es-ES" sz="2400" b="1" dirty="0" smtClean="0">
                <a:solidFill>
                  <a:schemeClr val="accent1"/>
                </a:solidFill>
              </a:rPr>
              <a:t> </a:t>
            </a:r>
            <a:r>
              <a:rPr lang="es-ES" sz="2400" b="1" dirty="0" err="1" smtClean="0">
                <a:solidFill>
                  <a:schemeClr val="accent1"/>
                </a:solidFill>
              </a:rPr>
              <a:t>Methodology</a:t>
            </a:r>
            <a:r>
              <a:rPr lang="es-ES" sz="2400" b="1" dirty="0" smtClean="0">
                <a:solidFill>
                  <a:schemeClr val="accent1"/>
                </a:solidFill>
              </a:rPr>
              <a:t> (P. López, UC)</a:t>
            </a:r>
            <a:endParaRPr lang="es-ES_tradnl" sz="2400" b="1" dirty="0" smtClean="0">
              <a:solidFill>
                <a:schemeClr val="accent1"/>
              </a:solidFill>
            </a:endParaRPr>
          </a:p>
          <a:p>
            <a:pPr eaLnBrk="1" hangingPunct="1">
              <a:buFontTx/>
              <a:buNone/>
            </a:pPr>
            <a:r>
              <a:rPr lang="es-ES_tradnl" sz="2800" dirty="0" smtClean="0"/>
              <a:t>02</a:t>
            </a:r>
            <a:r>
              <a:rPr lang="es-ES_tradnl" sz="2400" b="1" dirty="0" smtClean="0"/>
              <a:t> </a:t>
            </a:r>
            <a:r>
              <a:rPr lang="es-ES" sz="2400" dirty="0" err="1"/>
              <a:t>Timing</a:t>
            </a:r>
            <a:r>
              <a:rPr lang="es-ES" sz="2400" dirty="0"/>
              <a:t> </a:t>
            </a:r>
            <a:r>
              <a:rPr lang="es-ES" sz="2400" dirty="0" err="1"/>
              <a:t>Analysis</a:t>
            </a:r>
            <a:r>
              <a:rPr lang="es-ES" sz="2400" dirty="0"/>
              <a:t> in TASTE (</a:t>
            </a:r>
            <a:r>
              <a:rPr lang="es-ES" sz="2400" dirty="0" smtClean="0"/>
              <a:t>J. Garrido, UPM)</a:t>
            </a:r>
          </a:p>
          <a:p>
            <a:pPr eaLnBrk="1" hangingPunct="1">
              <a:buFontTx/>
              <a:buNone/>
            </a:pPr>
            <a:r>
              <a:rPr lang="es-ES_tradnl" sz="2800" dirty="0" smtClean="0"/>
              <a:t>03</a:t>
            </a:r>
            <a:r>
              <a:rPr lang="es-ES_tradnl" sz="2400" b="1" dirty="0" smtClean="0"/>
              <a:t> </a:t>
            </a:r>
            <a:r>
              <a:rPr lang="es-ES" sz="2400" dirty="0" err="1" smtClean="0"/>
              <a:t>Mission</a:t>
            </a:r>
            <a:r>
              <a:rPr lang="es-ES" sz="2400" dirty="0" smtClean="0"/>
              <a:t> </a:t>
            </a:r>
            <a:r>
              <a:rPr lang="es-ES" sz="2400" dirty="0" err="1" smtClean="0"/>
              <a:t>Proof</a:t>
            </a:r>
            <a:r>
              <a:rPr lang="es-ES" sz="2400" dirty="0" smtClean="0"/>
              <a:t> of concept (D. Torette, </a:t>
            </a:r>
            <a:r>
              <a:rPr lang="es-ES" sz="2400" dirty="0" err="1" smtClean="0"/>
              <a:t>Spacebel</a:t>
            </a:r>
            <a:r>
              <a:rPr lang="es-ES" sz="2400" dirty="0" smtClean="0"/>
              <a:t>)</a:t>
            </a:r>
          </a:p>
          <a:p>
            <a:pPr eaLnBrk="1" hangingPunct="1">
              <a:buNone/>
            </a:pPr>
            <a:r>
              <a:rPr lang="es-ES_tradnl" sz="2800" dirty="0" smtClean="0"/>
              <a:t>04</a:t>
            </a:r>
            <a:r>
              <a:rPr lang="es-ES_tradnl" sz="2400" dirty="0" smtClean="0"/>
              <a:t> </a:t>
            </a:r>
            <a:r>
              <a:rPr lang="es-ES" sz="2400" dirty="0" err="1" smtClean="0"/>
              <a:t>Conclusions</a:t>
            </a:r>
            <a:endParaRPr lang="es-ES" sz="2400" dirty="0"/>
          </a:p>
          <a:p>
            <a:pPr eaLnBrk="1" hangingPunct="1">
              <a:buClr>
                <a:schemeClr val="tx2"/>
              </a:buClr>
            </a:pPr>
            <a:endParaRPr lang="es-ES" sz="2200" dirty="0" smtClean="0"/>
          </a:p>
        </p:txBody>
      </p:sp>
    </p:spTree>
    <p:extLst>
      <p:ext uri="{BB962C8B-B14F-4D97-AF65-F5344CB8AC3E}">
        <p14:creationId xmlns:p14="http://schemas.microsoft.com/office/powerpoint/2010/main" val="1413720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MBSDL – Starting point</a:t>
            </a:r>
            <a:endParaRPr lang="en-GB" dirty="0"/>
          </a:p>
        </p:txBody>
      </p:sp>
      <p:pic>
        <p:nvPicPr>
          <p:cNvPr id="5" name="1 Marcador de contenido"/>
          <p:cNvPicPr>
            <a:picLocks noGrp="1" noChangeAspect="1"/>
          </p:cNvPicPr>
          <p:nvPr>
            <p:ph idx="1"/>
          </p:nvPr>
        </p:nvPicPr>
        <p:blipFill>
          <a:blip r:embed="rId3" cstate="print"/>
          <a:srcRect/>
          <a:stretch>
            <a:fillRect/>
          </a:stretch>
        </p:blipFill>
        <p:spPr>
          <a:xfrm>
            <a:off x="755650" y="1341438"/>
            <a:ext cx="7070725" cy="4695825"/>
          </a:xfrm>
          <a:effectLst>
            <a:outerShdw blurRad="292100" dist="139700" dir="2700000" algn="tl" rotWithShape="0">
              <a:srgbClr val="333333">
                <a:alpha val="64999"/>
              </a:srgbClr>
            </a:outerShdw>
          </a:effectLst>
        </p:spPr>
      </p:pic>
      <p:sp>
        <p:nvSpPr>
          <p:cNvPr id="6"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01 </a:t>
            </a:r>
            <a:r>
              <a:rPr lang="es-ES" dirty="0" err="1" smtClean="0"/>
              <a:t>Model</a:t>
            </a:r>
            <a:r>
              <a:rPr lang="es-ES" dirty="0" smtClean="0"/>
              <a:t> </a:t>
            </a:r>
            <a:r>
              <a:rPr lang="es-ES" dirty="0" err="1" smtClean="0"/>
              <a:t>Based</a:t>
            </a:r>
            <a:r>
              <a:rPr lang="es-ES" dirty="0" smtClean="0"/>
              <a:t> </a:t>
            </a:r>
            <a:r>
              <a:rPr lang="es-ES" dirty="0" err="1" smtClean="0"/>
              <a:t>Methodology</a:t>
            </a:r>
            <a:r>
              <a:rPr lang="es-ES" dirty="0" smtClean="0"/>
              <a:t> </a:t>
            </a:r>
            <a:endParaRPr lang="en-GB" dirty="0"/>
          </a:p>
        </p:txBody>
      </p:sp>
    </p:spTree>
    <p:extLst>
      <p:ext uri="{BB962C8B-B14F-4D97-AF65-F5344CB8AC3E}">
        <p14:creationId xmlns:p14="http://schemas.microsoft.com/office/powerpoint/2010/main" val="826559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MBSDL – Early model-based analysis</a:t>
            </a:r>
            <a:endParaRPr lang="en-GB" dirty="0"/>
          </a:p>
        </p:txBody>
      </p:sp>
      <p:pic>
        <p:nvPicPr>
          <p:cNvPr id="6" name="3 Marcador de contenido"/>
          <p:cNvPicPr>
            <a:picLocks noGrp="1" noChangeAspect="1"/>
          </p:cNvPicPr>
          <p:nvPr>
            <p:ph idx="1"/>
          </p:nvPr>
        </p:nvPicPr>
        <p:blipFill>
          <a:blip r:embed="rId3" cstate="print"/>
          <a:srcRect/>
          <a:stretch>
            <a:fillRect/>
          </a:stretch>
        </p:blipFill>
        <p:spPr>
          <a:xfrm>
            <a:off x="914400" y="2286000"/>
            <a:ext cx="7539038" cy="2811463"/>
          </a:xfrm>
          <a:effectLst>
            <a:outerShdw blurRad="292100" dist="139700" dir="2700000" algn="tl" rotWithShape="0">
              <a:srgbClr val="333333">
                <a:alpha val="64999"/>
              </a:srgbClr>
            </a:outerShdw>
          </a:effectLst>
        </p:spPr>
      </p:pic>
      <p:sp>
        <p:nvSpPr>
          <p:cNvPr id="5"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01 </a:t>
            </a:r>
            <a:r>
              <a:rPr lang="es-ES" dirty="0" err="1" smtClean="0"/>
              <a:t>Model</a:t>
            </a:r>
            <a:r>
              <a:rPr lang="es-ES" dirty="0" smtClean="0"/>
              <a:t> </a:t>
            </a:r>
            <a:r>
              <a:rPr lang="es-ES" dirty="0" err="1" smtClean="0"/>
              <a:t>Based</a:t>
            </a:r>
            <a:r>
              <a:rPr lang="es-ES" dirty="0" smtClean="0"/>
              <a:t> </a:t>
            </a:r>
            <a:r>
              <a:rPr lang="es-ES" dirty="0" err="1" smtClean="0"/>
              <a:t>Methodology</a:t>
            </a:r>
            <a:r>
              <a:rPr lang="es-ES" dirty="0" smtClean="0"/>
              <a:t> </a:t>
            </a:r>
            <a:endParaRPr lang="en-GB" dirty="0"/>
          </a:p>
        </p:txBody>
      </p:sp>
    </p:spTree>
    <p:extLst>
      <p:ext uri="{BB962C8B-B14F-4D97-AF65-F5344CB8AC3E}">
        <p14:creationId xmlns:p14="http://schemas.microsoft.com/office/powerpoint/2010/main" val="2592619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1175" y="287338"/>
            <a:ext cx="8307388" cy="398462"/>
          </a:xfrm>
        </p:spPr>
        <p:txBody>
          <a:bodyPr/>
          <a:lstStyle/>
          <a:p>
            <a:r>
              <a:rPr lang="en-GB" dirty="0" smtClean="0"/>
              <a:t>MBSDL </a:t>
            </a:r>
            <a:r>
              <a:rPr lang="en-GB" dirty="0" err="1" smtClean="0"/>
              <a:t>DEfinition</a:t>
            </a:r>
            <a:endParaRPr lang="en-GB" dirty="0"/>
          </a:p>
        </p:txBody>
      </p:sp>
      <p:grpSp>
        <p:nvGrpSpPr>
          <p:cNvPr id="5" name="103 Grupo"/>
          <p:cNvGrpSpPr>
            <a:grpSpLocks/>
          </p:cNvGrpSpPr>
          <p:nvPr/>
        </p:nvGrpSpPr>
        <p:grpSpPr bwMode="auto">
          <a:xfrm>
            <a:off x="723900" y="1928813"/>
            <a:ext cx="7734300" cy="2911475"/>
            <a:chOff x="509673" y="2237375"/>
            <a:chExt cx="7734735" cy="2911389"/>
          </a:xfrm>
        </p:grpSpPr>
        <p:grpSp>
          <p:nvGrpSpPr>
            <p:cNvPr id="6" name="102 Grupo"/>
            <p:cNvGrpSpPr>
              <a:grpSpLocks/>
            </p:cNvGrpSpPr>
            <p:nvPr/>
          </p:nvGrpSpPr>
          <p:grpSpPr bwMode="auto">
            <a:xfrm>
              <a:off x="509673" y="2237375"/>
              <a:ext cx="7734735" cy="2911389"/>
              <a:chOff x="509673" y="2237375"/>
              <a:chExt cx="7734735" cy="2911389"/>
            </a:xfrm>
          </p:grpSpPr>
          <p:sp>
            <p:nvSpPr>
              <p:cNvPr id="9" name="8 Forma libre"/>
              <p:cNvSpPr/>
              <p:nvPr/>
            </p:nvSpPr>
            <p:spPr>
              <a:xfrm>
                <a:off x="509673" y="2237375"/>
                <a:ext cx="7734735" cy="2911389"/>
              </a:xfrm>
              <a:custGeom>
                <a:avLst/>
                <a:gdLst>
                  <a:gd name="connsiteX0" fmla="*/ 0 w 7807569"/>
                  <a:gd name="connsiteY0" fmla="*/ 890954 h 3274646"/>
                  <a:gd name="connsiteX1" fmla="*/ 0 w 7807569"/>
                  <a:gd name="connsiteY1" fmla="*/ 15631 h 3274646"/>
                  <a:gd name="connsiteX2" fmla="*/ 6283569 w 7807569"/>
                  <a:gd name="connsiteY2" fmla="*/ 0 h 3274646"/>
                  <a:gd name="connsiteX3" fmla="*/ 7807569 w 7807569"/>
                  <a:gd name="connsiteY3" fmla="*/ 2790093 h 3274646"/>
                  <a:gd name="connsiteX4" fmla="*/ 6299200 w 7807569"/>
                  <a:gd name="connsiteY4" fmla="*/ 3274646 h 3274646"/>
                  <a:gd name="connsiteX5" fmla="*/ 4314092 w 7807569"/>
                  <a:gd name="connsiteY5" fmla="*/ 3251200 h 3274646"/>
                  <a:gd name="connsiteX6" fmla="*/ 4321907 w 7807569"/>
                  <a:gd name="connsiteY6" fmla="*/ 1500554 h 3274646"/>
                  <a:gd name="connsiteX7" fmla="*/ 3571630 w 7807569"/>
                  <a:gd name="connsiteY7" fmla="*/ 820616 h 3274646"/>
                  <a:gd name="connsiteX8" fmla="*/ 0 w 7807569"/>
                  <a:gd name="connsiteY8" fmla="*/ 890954 h 3274646"/>
                  <a:gd name="connsiteX0" fmla="*/ 0 w 8339015"/>
                  <a:gd name="connsiteY0" fmla="*/ 898770 h 3282462"/>
                  <a:gd name="connsiteX1" fmla="*/ 0 w 8339015"/>
                  <a:gd name="connsiteY1" fmla="*/ 23447 h 3282462"/>
                  <a:gd name="connsiteX2" fmla="*/ 8339015 w 8339015"/>
                  <a:gd name="connsiteY2" fmla="*/ 0 h 3282462"/>
                  <a:gd name="connsiteX3" fmla="*/ 7807569 w 8339015"/>
                  <a:gd name="connsiteY3" fmla="*/ 2797909 h 3282462"/>
                  <a:gd name="connsiteX4" fmla="*/ 6299200 w 8339015"/>
                  <a:gd name="connsiteY4" fmla="*/ 3282462 h 3282462"/>
                  <a:gd name="connsiteX5" fmla="*/ 4314092 w 8339015"/>
                  <a:gd name="connsiteY5" fmla="*/ 3259016 h 3282462"/>
                  <a:gd name="connsiteX6" fmla="*/ 4321907 w 8339015"/>
                  <a:gd name="connsiteY6" fmla="*/ 1508370 h 3282462"/>
                  <a:gd name="connsiteX7" fmla="*/ 3571630 w 8339015"/>
                  <a:gd name="connsiteY7" fmla="*/ 828432 h 3282462"/>
                  <a:gd name="connsiteX8" fmla="*/ 0 w 8339015"/>
                  <a:gd name="connsiteY8" fmla="*/ 898770 h 3282462"/>
                  <a:gd name="connsiteX0" fmla="*/ 0 w 8346831"/>
                  <a:gd name="connsiteY0" fmla="*/ 898770 h 3282462"/>
                  <a:gd name="connsiteX1" fmla="*/ 0 w 8346831"/>
                  <a:gd name="connsiteY1" fmla="*/ 23447 h 3282462"/>
                  <a:gd name="connsiteX2" fmla="*/ 8339015 w 8346831"/>
                  <a:gd name="connsiteY2" fmla="*/ 0 h 3282462"/>
                  <a:gd name="connsiteX3" fmla="*/ 8346831 w 8346831"/>
                  <a:gd name="connsiteY3" fmla="*/ 765909 h 3282462"/>
                  <a:gd name="connsiteX4" fmla="*/ 6299200 w 8346831"/>
                  <a:gd name="connsiteY4" fmla="*/ 3282462 h 3282462"/>
                  <a:gd name="connsiteX5" fmla="*/ 4314092 w 8346831"/>
                  <a:gd name="connsiteY5" fmla="*/ 3259016 h 3282462"/>
                  <a:gd name="connsiteX6" fmla="*/ 4321907 w 8346831"/>
                  <a:gd name="connsiteY6" fmla="*/ 1508370 h 3282462"/>
                  <a:gd name="connsiteX7" fmla="*/ 3571630 w 8346831"/>
                  <a:gd name="connsiteY7" fmla="*/ 828432 h 3282462"/>
                  <a:gd name="connsiteX8" fmla="*/ 0 w 8346831"/>
                  <a:gd name="connsiteY8" fmla="*/ 898770 h 3282462"/>
                  <a:gd name="connsiteX0" fmla="*/ 0 w 8346831"/>
                  <a:gd name="connsiteY0" fmla="*/ 898770 h 3282462"/>
                  <a:gd name="connsiteX1" fmla="*/ 0 w 8346831"/>
                  <a:gd name="connsiteY1" fmla="*/ 23447 h 3282462"/>
                  <a:gd name="connsiteX2" fmla="*/ 8339015 w 8346831"/>
                  <a:gd name="connsiteY2" fmla="*/ 0 h 3282462"/>
                  <a:gd name="connsiteX3" fmla="*/ 8346831 w 8346831"/>
                  <a:gd name="connsiteY3" fmla="*/ 765909 h 3282462"/>
                  <a:gd name="connsiteX4" fmla="*/ 6299200 w 8346831"/>
                  <a:gd name="connsiteY4" fmla="*/ 3282462 h 3282462"/>
                  <a:gd name="connsiteX5" fmla="*/ 4314092 w 8346831"/>
                  <a:gd name="connsiteY5" fmla="*/ 3259016 h 3282462"/>
                  <a:gd name="connsiteX6" fmla="*/ 4329723 w 8346831"/>
                  <a:gd name="connsiteY6" fmla="*/ 1609970 h 3282462"/>
                  <a:gd name="connsiteX7" fmla="*/ 3571630 w 8346831"/>
                  <a:gd name="connsiteY7" fmla="*/ 828432 h 3282462"/>
                  <a:gd name="connsiteX8" fmla="*/ 0 w 8346831"/>
                  <a:gd name="connsiteY8" fmla="*/ 898770 h 3282462"/>
                  <a:gd name="connsiteX0" fmla="*/ 0 w 8346831"/>
                  <a:gd name="connsiteY0" fmla="*/ 898770 h 3282462"/>
                  <a:gd name="connsiteX1" fmla="*/ 0 w 8346831"/>
                  <a:gd name="connsiteY1" fmla="*/ 23447 h 3282462"/>
                  <a:gd name="connsiteX2" fmla="*/ 8339015 w 8346831"/>
                  <a:gd name="connsiteY2" fmla="*/ 0 h 3282462"/>
                  <a:gd name="connsiteX3" fmla="*/ 8346831 w 8346831"/>
                  <a:gd name="connsiteY3" fmla="*/ 765909 h 3282462"/>
                  <a:gd name="connsiteX4" fmla="*/ 6299200 w 8346831"/>
                  <a:gd name="connsiteY4" fmla="*/ 3282462 h 3282462"/>
                  <a:gd name="connsiteX5" fmla="*/ 4314092 w 8346831"/>
                  <a:gd name="connsiteY5" fmla="*/ 3259016 h 3282462"/>
                  <a:gd name="connsiteX6" fmla="*/ 4329723 w 8346831"/>
                  <a:gd name="connsiteY6" fmla="*/ 1461477 h 3282462"/>
                  <a:gd name="connsiteX7" fmla="*/ 3571630 w 8346831"/>
                  <a:gd name="connsiteY7" fmla="*/ 828432 h 3282462"/>
                  <a:gd name="connsiteX8" fmla="*/ 0 w 8346831"/>
                  <a:gd name="connsiteY8" fmla="*/ 898770 h 3282462"/>
                  <a:gd name="connsiteX0" fmla="*/ 0 w 8346831"/>
                  <a:gd name="connsiteY0" fmla="*/ 898770 h 3282462"/>
                  <a:gd name="connsiteX1" fmla="*/ 0 w 8346831"/>
                  <a:gd name="connsiteY1" fmla="*/ 23447 h 3282462"/>
                  <a:gd name="connsiteX2" fmla="*/ 8339015 w 8346831"/>
                  <a:gd name="connsiteY2" fmla="*/ 0 h 3282462"/>
                  <a:gd name="connsiteX3" fmla="*/ 8346831 w 8346831"/>
                  <a:gd name="connsiteY3" fmla="*/ 765909 h 3282462"/>
                  <a:gd name="connsiteX4" fmla="*/ 6299200 w 8346831"/>
                  <a:gd name="connsiteY4" fmla="*/ 3282462 h 3282462"/>
                  <a:gd name="connsiteX5" fmla="*/ 4314092 w 8346831"/>
                  <a:gd name="connsiteY5" fmla="*/ 3259016 h 3282462"/>
                  <a:gd name="connsiteX6" fmla="*/ 4329723 w 8346831"/>
                  <a:gd name="connsiteY6" fmla="*/ 1461477 h 3282462"/>
                  <a:gd name="connsiteX7" fmla="*/ 3767014 w 8346831"/>
                  <a:gd name="connsiteY7" fmla="*/ 844063 h 3282462"/>
                  <a:gd name="connsiteX8" fmla="*/ 0 w 8346831"/>
                  <a:gd name="connsiteY8" fmla="*/ 898770 h 3282462"/>
                  <a:gd name="connsiteX0" fmla="*/ 0 w 8346831"/>
                  <a:gd name="connsiteY0" fmla="*/ 898770 h 3282462"/>
                  <a:gd name="connsiteX1" fmla="*/ 0 w 8346831"/>
                  <a:gd name="connsiteY1" fmla="*/ 23447 h 3282462"/>
                  <a:gd name="connsiteX2" fmla="*/ 8339015 w 8346831"/>
                  <a:gd name="connsiteY2" fmla="*/ 0 h 3282462"/>
                  <a:gd name="connsiteX3" fmla="*/ 8346831 w 8346831"/>
                  <a:gd name="connsiteY3" fmla="*/ 765909 h 3282462"/>
                  <a:gd name="connsiteX4" fmla="*/ 6299200 w 8346831"/>
                  <a:gd name="connsiteY4" fmla="*/ 3282462 h 3282462"/>
                  <a:gd name="connsiteX5" fmla="*/ 4314092 w 8346831"/>
                  <a:gd name="connsiteY5" fmla="*/ 3259016 h 3282462"/>
                  <a:gd name="connsiteX6" fmla="*/ 4329723 w 8346831"/>
                  <a:gd name="connsiteY6" fmla="*/ 1461477 h 3282462"/>
                  <a:gd name="connsiteX7" fmla="*/ 3743568 w 8346831"/>
                  <a:gd name="connsiteY7" fmla="*/ 851878 h 3282462"/>
                  <a:gd name="connsiteX8" fmla="*/ 0 w 8346831"/>
                  <a:gd name="connsiteY8" fmla="*/ 898770 h 328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6831" h="3282462">
                    <a:moveTo>
                      <a:pt x="0" y="898770"/>
                    </a:moveTo>
                    <a:lnTo>
                      <a:pt x="0" y="23447"/>
                    </a:lnTo>
                    <a:lnTo>
                      <a:pt x="8339015" y="0"/>
                    </a:lnTo>
                    <a:cubicBezTo>
                      <a:pt x="8341620" y="255303"/>
                      <a:pt x="8344226" y="510606"/>
                      <a:pt x="8346831" y="765909"/>
                    </a:cubicBezTo>
                    <a:lnTo>
                      <a:pt x="6299200" y="3282462"/>
                    </a:lnTo>
                    <a:lnTo>
                      <a:pt x="4314092" y="3259016"/>
                    </a:lnTo>
                    <a:lnTo>
                      <a:pt x="4329723" y="1461477"/>
                    </a:lnTo>
                    <a:lnTo>
                      <a:pt x="3743568" y="851878"/>
                    </a:lnTo>
                    <a:lnTo>
                      <a:pt x="0" y="898770"/>
                    </a:lnTo>
                    <a:close/>
                  </a:path>
                </a:pathLst>
              </a:custGeom>
              <a:solidFill>
                <a:srgbClr val="D0E3D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cxnSp>
            <p:nvCxnSpPr>
              <p:cNvPr id="11" name="10 Conector recto de flecha"/>
              <p:cNvCxnSpPr/>
              <p:nvPr/>
            </p:nvCxnSpPr>
            <p:spPr>
              <a:xfrm flipV="1">
                <a:off x="4359577" y="4770950"/>
                <a:ext cx="200036" cy="0"/>
              </a:xfrm>
              <a:prstGeom prst="straightConnector1">
                <a:avLst/>
              </a:prstGeom>
              <a:ln>
                <a:solidFill>
                  <a:schemeClr val="tx2">
                    <a:lumMod val="50000"/>
                  </a:schemeClr>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7" name="84 CuadroTexto"/>
            <p:cNvSpPr txBox="1">
              <a:spLocks noChangeArrowheads="1"/>
            </p:cNvSpPr>
            <p:nvPr/>
          </p:nvSpPr>
          <p:spPr bwMode="auto">
            <a:xfrm>
              <a:off x="4662807" y="2820352"/>
              <a:ext cx="2004350" cy="523205"/>
            </a:xfrm>
            <a:prstGeom prst="rect">
              <a:avLst/>
            </a:prstGeom>
            <a:noFill/>
            <a:ln w="9525">
              <a:noFill/>
              <a:miter lim="800000"/>
              <a:headEnd/>
              <a:tailEnd/>
            </a:ln>
          </p:spPr>
          <p:txBody>
            <a:bodyPr wrap="square">
              <a:spAutoFit/>
            </a:bodyPr>
            <a:lstStyle/>
            <a:p>
              <a:pPr algn="ctr"/>
              <a:r>
                <a:rPr lang="en-US" sz="1400" b="0" dirty="0"/>
                <a:t>Driven by </a:t>
              </a:r>
              <a:r>
                <a:rPr lang="en-US" sz="1400" b="0" dirty="0" smtClean="0"/>
                <a:t>specification of the problem</a:t>
              </a:r>
              <a:endParaRPr lang="en-US" sz="1400" b="0" dirty="0"/>
            </a:p>
          </p:txBody>
        </p:sp>
        <p:sp>
          <p:nvSpPr>
            <p:cNvPr id="8" name="88 CuadroTexto"/>
            <p:cNvSpPr txBox="1">
              <a:spLocks noChangeArrowheads="1"/>
            </p:cNvSpPr>
            <p:nvPr/>
          </p:nvSpPr>
          <p:spPr bwMode="auto">
            <a:xfrm>
              <a:off x="3595947" y="2363165"/>
              <a:ext cx="2113198" cy="338544"/>
            </a:xfrm>
            <a:prstGeom prst="rect">
              <a:avLst/>
            </a:prstGeom>
            <a:noFill/>
            <a:ln w="9525">
              <a:noFill/>
              <a:miter lim="800000"/>
              <a:headEnd/>
              <a:tailEnd/>
            </a:ln>
          </p:spPr>
          <p:txBody>
            <a:bodyPr wrap="none">
              <a:spAutoFit/>
            </a:bodyPr>
            <a:lstStyle/>
            <a:p>
              <a:pPr algn="ctr"/>
              <a:r>
                <a:rPr lang="en-US" sz="1600" dirty="0"/>
                <a:t>Specification </a:t>
              </a:r>
              <a:r>
                <a:rPr lang="en-US" sz="1600" dirty="0" smtClean="0"/>
                <a:t>Model</a:t>
              </a:r>
            </a:p>
          </p:txBody>
        </p:sp>
      </p:grpSp>
      <p:sp>
        <p:nvSpPr>
          <p:cNvPr id="13" name="12 CuadroTexto"/>
          <p:cNvSpPr txBox="1">
            <a:spLocks noChangeArrowheads="1"/>
          </p:cNvSpPr>
          <p:nvPr/>
        </p:nvSpPr>
        <p:spPr bwMode="auto">
          <a:xfrm>
            <a:off x="3154362" y="2952750"/>
            <a:ext cx="2019300" cy="307777"/>
          </a:xfrm>
          <a:prstGeom prst="rect">
            <a:avLst/>
          </a:prstGeom>
          <a:noFill/>
          <a:ln w="9525">
            <a:noFill/>
            <a:miter lim="800000"/>
            <a:headEnd/>
            <a:tailEnd/>
          </a:ln>
        </p:spPr>
        <p:txBody>
          <a:bodyPr>
            <a:spAutoFit/>
          </a:bodyPr>
          <a:lstStyle/>
          <a:p>
            <a:pPr algn="ctr"/>
            <a:r>
              <a:rPr lang="en-US" sz="1400" b="0" dirty="0"/>
              <a:t>Traceability</a:t>
            </a:r>
          </a:p>
        </p:txBody>
      </p:sp>
      <p:grpSp>
        <p:nvGrpSpPr>
          <p:cNvPr id="14" name="27 Grupo"/>
          <p:cNvGrpSpPr>
            <a:grpSpLocks/>
          </p:cNvGrpSpPr>
          <p:nvPr/>
        </p:nvGrpSpPr>
        <p:grpSpPr bwMode="auto">
          <a:xfrm>
            <a:off x="4195762" y="3216275"/>
            <a:ext cx="409575" cy="376238"/>
            <a:chOff x="7470322" y="5804477"/>
            <a:chExt cx="442977" cy="422680"/>
          </a:xfrm>
        </p:grpSpPr>
        <p:cxnSp>
          <p:nvCxnSpPr>
            <p:cNvPr id="15" name="14 Conector recto de flecha"/>
            <p:cNvCxnSpPr/>
            <p:nvPr/>
          </p:nvCxnSpPr>
          <p:spPr>
            <a:xfrm flipV="1">
              <a:off x="7470322" y="5804477"/>
              <a:ext cx="393186" cy="3138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10800000" flipV="1">
              <a:off x="7520115" y="5913268"/>
              <a:ext cx="393184" cy="3138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104 Grupo"/>
          <p:cNvGrpSpPr>
            <a:grpSpLocks/>
          </p:cNvGrpSpPr>
          <p:nvPr/>
        </p:nvGrpSpPr>
        <p:grpSpPr bwMode="auto">
          <a:xfrm>
            <a:off x="1499268" y="2982913"/>
            <a:ext cx="4264944" cy="3001962"/>
            <a:chOff x="1284676" y="3291021"/>
            <a:chExt cx="4265610" cy="3001503"/>
          </a:xfrm>
        </p:grpSpPr>
        <p:grpSp>
          <p:nvGrpSpPr>
            <p:cNvPr id="18" name="99 Grupo"/>
            <p:cNvGrpSpPr>
              <a:grpSpLocks/>
            </p:cNvGrpSpPr>
            <p:nvPr/>
          </p:nvGrpSpPr>
          <p:grpSpPr bwMode="auto">
            <a:xfrm>
              <a:off x="1284676" y="3291021"/>
              <a:ext cx="4265610" cy="3001503"/>
              <a:chOff x="1284676" y="3291021"/>
              <a:chExt cx="4265610" cy="3001503"/>
            </a:xfrm>
          </p:grpSpPr>
          <p:sp>
            <p:nvSpPr>
              <p:cNvPr id="20" name="19 Forma libre"/>
              <p:cNvSpPr/>
              <p:nvPr/>
            </p:nvSpPr>
            <p:spPr>
              <a:xfrm>
                <a:off x="1331640" y="3291021"/>
                <a:ext cx="4218646" cy="3001503"/>
              </a:xfrm>
              <a:custGeom>
                <a:avLst/>
                <a:gdLst>
                  <a:gd name="connsiteX0" fmla="*/ 0 w 4400061"/>
                  <a:gd name="connsiteY0" fmla="*/ 39077 h 3384062"/>
                  <a:gd name="connsiteX1" fmla="*/ 0 w 4400061"/>
                  <a:gd name="connsiteY1" fmla="*/ 867508 h 3384062"/>
                  <a:gd name="connsiteX2" fmla="*/ 2180492 w 4400061"/>
                  <a:gd name="connsiteY2" fmla="*/ 3384062 h 3384062"/>
                  <a:gd name="connsiteX3" fmla="*/ 4392246 w 4400061"/>
                  <a:gd name="connsiteY3" fmla="*/ 3368431 h 3384062"/>
                  <a:gd name="connsiteX4" fmla="*/ 4400061 w 4400061"/>
                  <a:gd name="connsiteY4" fmla="*/ 2493108 h 3384062"/>
                  <a:gd name="connsiteX5" fmla="*/ 2024184 w 4400061"/>
                  <a:gd name="connsiteY5" fmla="*/ 0 h 3384062"/>
                  <a:gd name="connsiteX6" fmla="*/ 0 w 4400061"/>
                  <a:gd name="connsiteY6" fmla="*/ 39077 h 3384062"/>
                  <a:gd name="connsiteX0" fmla="*/ 0 w 4400061"/>
                  <a:gd name="connsiteY0" fmla="*/ 39077 h 3384062"/>
                  <a:gd name="connsiteX1" fmla="*/ 0 w 4400061"/>
                  <a:gd name="connsiteY1" fmla="*/ 867508 h 3384062"/>
                  <a:gd name="connsiteX2" fmla="*/ 2180492 w 4400061"/>
                  <a:gd name="connsiteY2" fmla="*/ 3384062 h 3384062"/>
                  <a:gd name="connsiteX3" fmla="*/ 4392246 w 4400061"/>
                  <a:gd name="connsiteY3" fmla="*/ 3368431 h 3384062"/>
                  <a:gd name="connsiteX4" fmla="*/ 4400061 w 4400061"/>
                  <a:gd name="connsiteY4" fmla="*/ 2493108 h 3384062"/>
                  <a:gd name="connsiteX5" fmla="*/ 3212123 w 4400061"/>
                  <a:gd name="connsiteY5" fmla="*/ 1250462 h 3384062"/>
                  <a:gd name="connsiteX6" fmla="*/ 2024184 w 4400061"/>
                  <a:gd name="connsiteY6" fmla="*/ 0 h 3384062"/>
                  <a:gd name="connsiteX7" fmla="*/ 0 w 4400061"/>
                  <a:gd name="connsiteY7" fmla="*/ 39077 h 3384062"/>
                  <a:gd name="connsiteX0" fmla="*/ 0 w 4400061"/>
                  <a:gd name="connsiteY0" fmla="*/ 39077 h 3384062"/>
                  <a:gd name="connsiteX1" fmla="*/ 0 w 4400061"/>
                  <a:gd name="connsiteY1" fmla="*/ 867508 h 3384062"/>
                  <a:gd name="connsiteX2" fmla="*/ 2180492 w 4400061"/>
                  <a:gd name="connsiteY2" fmla="*/ 3384062 h 3384062"/>
                  <a:gd name="connsiteX3" fmla="*/ 4392246 w 4400061"/>
                  <a:gd name="connsiteY3" fmla="*/ 3368431 h 3384062"/>
                  <a:gd name="connsiteX4" fmla="*/ 4400061 w 4400061"/>
                  <a:gd name="connsiteY4" fmla="*/ 2493108 h 3384062"/>
                  <a:gd name="connsiteX5" fmla="*/ 4064000 w 4400061"/>
                  <a:gd name="connsiteY5" fmla="*/ 2141416 h 3384062"/>
                  <a:gd name="connsiteX6" fmla="*/ 3212123 w 4400061"/>
                  <a:gd name="connsiteY6" fmla="*/ 1250462 h 3384062"/>
                  <a:gd name="connsiteX7" fmla="*/ 2024184 w 4400061"/>
                  <a:gd name="connsiteY7" fmla="*/ 0 h 3384062"/>
                  <a:gd name="connsiteX8" fmla="*/ 0 w 4400061"/>
                  <a:gd name="connsiteY8" fmla="*/ 39077 h 3384062"/>
                  <a:gd name="connsiteX0" fmla="*/ 0 w 4400061"/>
                  <a:gd name="connsiteY0" fmla="*/ 39077 h 3384062"/>
                  <a:gd name="connsiteX1" fmla="*/ 0 w 4400061"/>
                  <a:gd name="connsiteY1" fmla="*/ 867508 h 3384062"/>
                  <a:gd name="connsiteX2" fmla="*/ 2180492 w 4400061"/>
                  <a:gd name="connsiteY2" fmla="*/ 3384062 h 3384062"/>
                  <a:gd name="connsiteX3" fmla="*/ 4392246 w 4400061"/>
                  <a:gd name="connsiteY3" fmla="*/ 3368431 h 3384062"/>
                  <a:gd name="connsiteX4" fmla="*/ 4400061 w 4400061"/>
                  <a:gd name="connsiteY4" fmla="*/ 2493108 h 3384062"/>
                  <a:gd name="connsiteX5" fmla="*/ 4064000 w 4400061"/>
                  <a:gd name="connsiteY5" fmla="*/ 2141416 h 3384062"/>
                  <a:gd name="connsiteX6" fmla="*/ 3767015 w 4400061"/>
                  <a:gd name="connsiteY6" fmla="*/ 1820985 h 3384062"/>
                  <a:gd name="connsiteX7" fmla="*/ 3212123 w 4400061"/>
                  <a:gd name="connsiteY7" fmla="*/ 1250462 h 3384062"/>
                  <a:gd name="connsiteX8" fmla="*/ 2024184 w 4400061"/>
                  <a:gd name="connsiteY8" fmla="*/ 0 h 3384062"/>
                  <a:gd name="connsiteX9" fmla="*/ 0 w 4400061"/>
                  <a:gd name="connsiteY9" fmla="*/ 39077 h 3384062"/>
                  <a:gd name="connsiteX0" fmla="*/ 0 w 4400061"/>
                  <a:gd name="connsiteY0" fmla="*/ 39077 h 3384062"/>
                  <a:gd name="connsiteX1" fmla="*/ 0 w 4400061"/>
                  <a:gd name="connsiteY1" fmla="*/ 867508 h 3384062"/>
                  <a:gd name="connsiteX2" fmla="*/ 2180492 w 4400061"/>
                  <a:gd name="connsiteY2" fmla="*/ 3384062 h 3384062"/>
                  <a:gd name="connsiteX3" fmla="*/ 4392246 w 4400061"/>
                  <a:gd name="connsiteY3" fmla="*/ 3368431 h 3384062"/>
                  <a:gd name="connsiteX4" fmla="*/ 4400061 w 4400061"/>
                  <a:gd name="connsiteY4" fmla="*/ 2493108 h 3384062"/>
                  <a:gd name="connsiteX5" fmla="*/ 4064000 w 4400061"/>
                  <a:gd name="connsiteY5" fmla="*/ 2141416 h 3384062"/>
                  <a:gd name="connsiteX6" fmla="*/ 3219938 w 4400061"/>
                  <a:gd name="connsiteY6" fmla="*/ 2149231 h 3384062"/>
                  <a:gd name="connsiteX7" fmla="*/ 3212123 w 4400061"/>
                  <a:gd name="connsiteY7" fmla="*/ 1250462 h 3384062"/>
                  <a:gd name="connsiteX8" fmla="*/ 2024184 w 4400061"/>
                  <a:gd name="connsiteY8" fmla="*/ 0 h 3384062"/>
                  <a:gd name="connsiteX9" fmla="*/ 0 w 4400061"/>
                  <a:gd name="connsiteY9" fmla="*/ 39077 h 3384062"/>
                  <a:gd name="connsiteX0" fmla="*/ 0 w 4400061"/>
                  <a:gd name="connsiteY0" fmla="*/ 39077 h 3384062"/>
                  <a:gd name="connsiteX1" fmla="*/ 0 w 4400061"/>
                  <a:gd name="connsiteY1" fmla="*/ 867508 h 3384062"/>
                  <a:gd name="connsiteX2" fmla="*/ 2180492 w 4400061"/>
                  <a:gd name="connsiteY2" fmla="*/ 3384062 h 3384062"/>
                  <a:gd name="connsiteX3" fmla="*/ 4392246 w 4400061"/>
                  <a:gd name="connsiteY3" fmla="*/ 3368431 h 3384062"/>
                  <a:gd name="connsiteX4" fmla="*/ 4400061 w 4400061"/>
                  <a:gd name="connsiteY4" fmla="*/ 2493108 h 3384062"/>
                  <a:gd name="connsiteX5" fmla="*/ 4064000 w 4400061"/>
                  <a:gd name="connsiteY5" fmla="*/ 2141416 h 3384062"/>
                  <a:gd name="connsiteX6" fmla="*/ 3204307 w 4400061"/>
                  <a:gd name="connsiteY6" fmla="*/ 2125785 h 3384062"/>
                  <a:gd name="connsiteX7" fmla="*/ 3212123 w 4400061"/>
                  <a:gd name="connsiteY7" fmla="*/ 1250462 h 3384062"/>
                  <a:gd name="connsiteX8" fmla="*/ 2024184 w 4400061"/>
                  <a:gd name="connsiteY8" fmla="*/ 0 h 3384062"/>
                  <a:gd name="connsiteX9" fmla="*/ 0 w 4400061"/>
                  <a:gd name="connsiteY9" fmla="*/ 39077 h 3384062"/>
                  <a:gd name="connsiteX0" fmla="*/ 0 w 4400061"/>
                  <a:gd name="connsiteY0" fmla="*/ 39077 h 3384062"/>
                  <a:gd name="connsiteX1" fmla="*/ 0 w 4400061"/>
                  <a:gd name="connsiteY1" fmla="*/ 1096108 h 3384062"/>
                  <a:gd name="connsiteX2" fmla="*/ 2180492 w 4400061"/>
                  <a:gd name="connsiteY2" fmla="*/ 3384062 h 3384062"/>
                  <a:gd name="connsiteX3" fmla="*/ 4392246 w 4400061"/>
                  <a:gd name="connsiteY3" fmla="*/ 3368431 h 3384062"/>
                  <a:gd name="connsiteX4" fmla="*/ 4400061 w 4400061"/>
                  <a:gd name="connsiteY4" fmla="*/ 2493108 h 3384062"/>
                  <a:gd name="connsiteX5" fmla="*/ 4064000 w 4400061"/>
                  <a:gd name="connsiteY5" fmla="*/ 2141416 h 3384062"/>
                  <a:gd name="connsiteX6" fmla="*/ 3204307 w 4400061"/>
                  <a:gd name="connsiteY6" fmla="*/ 2125785 h 3384062"/>
                  <a:gd name="connsiteX7" fmla="*/ 3212123 w 4400061"/>
                  <a:gd name="connsiteY7" fmla="*/ 1250462 h 3384062"/>
                  <a:gd name="connsiteX8" fmla="*/ 2024184 w 4400061"/>
                  <a:gd name="connsiteY8" fmla="*/ 0 h 3384062"/>
                  <a:gd name="connsiteX9" fmla="*/ 0 w 4400061"/>
                  <a:gd name="connsiteY9" fmla="*/ 39077 h 338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061" h="3384062">
                    <a:moveTo>
                      <a:pt x="0" y="39077"/>
                    </a:moveTo>
                    <a:lnTo>
                      <a:pt x="0" y="1096108"/>
                    </a:lnTo>
                    <a:lnTo>
                      <a:pt x="2180492" y="3384062"/>
                    </a:lnTo>
                    <a:lnTo>
                      <a:pt x="4392246" y="3368431"/>
                    </a:lnTo>
                    <a:lnTo>
                      <a:pt x="4400061" y="2493108"/>
                    </a:lnTo>
                    <a:lnTo>
                      <a:pt x="4064000" y="2141416"/>
                    </a:lnTo>
                    <a:lnTo>
                      <a:pt x="3204307" y="2125785"/>
                    </a:lnTo>
                    <a:cubicBezTo>
                      <a:pt x="3206912" y="1834011"/>
                      <a:pt x="3209518" y="1542236"/>
                      <a:pt x="3212123" y="1250462"/>
                    </a:cubicBezTo>
                    <a:lnTo>
                      <a:pt x="2024184" y="0"/>
                    </a:lnTo>
                    <a:lnTo>
                      <a:pt x="0" y="39077"/>
                    </a:lnTo>
                    <a:close/>
                  </a:path>
                </a:pathLst>
              </a:custGeom>
              <a:solidFill>
                <a:srgbClr val="FFCC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21" name="83 CuadroTexto"/>
              <p:cNvSpPr txBox="1">
                <a:spLocks noChangeArrowheads="1"/>
              </p:cNvSpPr>
              <p:nvPr/>
            </p:nvSpPr>
            <p:spPr bwMode="auto">
              <a:xfrm>
                <a:off x="1284676" y="4009769"/>
                <a:ext cx="1925828" cy="523140"/>
              </a:xfrm>
              <a:prstGeom prst="rect">
                <a:avLst/>
              </a:prstGeom>
              <a:noFill/>
              <a:ln w="9525">
                <a:noFill/>
                <a:miter lim="800000"/>
                <a:headEnd/>
                <a:tailEnd/>
              </a:ln>
            </p:spPr>
            <p:txBody>
              <a:bodyPr wrap="none">
                <a:spAutoFit/>
              </a:bodyPr>
              <a:lstStyle/>
              <a:p>
                <a:pPr algn="ctr"/>
                <a:r>
                  <a:rPr lang="en-US" sz="1400" b="0"/>
                  <a:t>Driven by architecture</a:t>
                </a:r>
              </a:p>
              <a:p>
                <a:pPr algn="ctr"/>
                <a:r>
                  <a:rPr lang="en-US" sz="1400" b="0"/>
                  <a:t>   of the solution</a:t>
                </a:r>
              </a:p>
            </p:txBody>
          </p:sp>
        </p:grpSp>
        <p:sp>
          <p:nvSpPr>
            <p:cNvPr id="19" name="87 CuadroTexto"/>
            <p:cNvSpPr txBox="1">
              <a:spLocks noChangeArrowheads="1"/>
            </p:cNvSpPr>
            <p:nvPr/>
          </p:nvSpPr>
          <p:spPr bwMode="auto">
            <a:xfrm>
              <a:off x="2622751" y="5053957"/>
              <a:ext cx="1518601" cy="584686"/>
            </a:xfrm>
            <a:prstGeom prst="rect">
              <a:avLst/>
            </a:prstGeom>
            <a:noFill/>
            <a:ln w="9525">
              <a:noFill/>
              <a:miter lim="800000"/>
              <a:headEnd/>
              <a:tailEnd/>
            </a:ln>
          </p:spPr>
          <p:txBody>
            <a:bodyPr wrap="none">
              <a:spAutoFit/>
            </a:bodyPr>
            <a:lstStyle/>
            <a:p>
              <a:pPr algn="ctr"/>
              <a:r>
                <a:rPr lang="en-US" sz="1600" dirty="0"/>
                <a:t>Design </a:t>
              </a:r>
              <a:r>
                <a:rPr lang="en-US" sz="1600" dirty="0" smtClean="0"/>
                <a:t>Model</a:t>
              </a:r>
            </a:p>
            <a:p>
              <a:pPr algn="ctr"/>
              <a:r>
                <a:rPr lang="en-US" sz="1600" dirty="0" smtClean="0"/>
                <a:t>(AADL)</a:t>
              </a:r>
              <a:endParaRPr lang="en-US" sz="1600" dirty="0"/>
            </a:p>
          </p:txBody>
        </p:sp>
      </p:grpSp>
      <p:grpSp>
        <p:nvGrpSpPr>
          <p:cNvPr id="22" name="105 Grupo"/>
          <p:cNvGrpSpPr>
            <a:grpSpLocks/>
          </p:cNvGrpSpPr>
          <p:nvPr/>
        </p:nvGrpSpPr>
        <p:grpSpPr bwMode="auto">
          <a:xfrm>
            <a:off x="885825" y="1447800"/>
            <a:ext cx="7524750" cy="4359275"/>
            <a:chOff x="670817" y="1772816"/>
            <a:chExt cx="7525096" cy="4342304"/>
          </a:xfrm>
        </p:grpSpPr>
        <p:sp>
          <p:nvSpPr>
            <p:cNvPr id="23" name="65 CuadroTexto"/>
            <p:cNvSpPr txBox="1">
              <a:spLocks noChangeArrowheads="1"/>
            </p:cNvSpPr>
            <p:nvPr/>
          </p:nvSpPr>
          <p:spPr bwMode="auto">
            <a:xfrm>
              <a:off x="1137911" y="4885335"/>
              <a:ext cx="882014" cy="521183"/>
            </a:xfrm>
            <a:prstGeom prst="rect">
              <a:avLst/>
            </a:prstGeom>
            <a:noFill/>
            <a:ln w="9525">
              <a:noFill/>
              <a:miter lim="800000"/>
              <a:headEnd/>
              <a:tailEnd/>
            </a:ln>
          </p:spPr>
          <p:txBody>
            <a:bodyPr wrap="none">
              <a:spAutoFit/>
            </a:bodyPr>
            <a:lstStyle/>
            <a:p>
              <a:r>
                <a:rPr lang="en-US" sz="1400" b="0">
                  <a:solidFill>
                    <a:srgbClr val="C00000"/>
                  </a:solidFill>
                </a:rPr>
                <a:t>Build the</a:t>
              </a:r>
            </a:p>
            <a:p>
              <a:r>
                <a:rPr lang="en-US" sz="1400" b="0">
                  <a:solidFill>
                    <a:srgbClr val="C00000"/>
                  </a:solidFill>
                </a:rPr>
                <a:t>System</a:t>
              </a:r>
            </a:p>
          </p:txBody>
        </p:sp>
        <p:cxnSp>
          <p:nvCxnSpPr>
            <p:cNvPr id="24" name="23 Conector recto de flecha"/>
            <p:cNvCxnSpPr/>
            <p:nvPr/>
          </p:nvCxnSpPr>
          <p:spPr>
            <a:xfrm>
              <a:off x="1682100" y="4720396"/>
              <a:ext cx="501673" cy="575600"/>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5" name="101 Grupo"/>
            <p:cNvGrpSpPr>
              <a:grpSpLocks/>
            </p:cNvGrpSpPr>
            <p:nvPr/>
          </p:nvGrpSpPr>
          <p:grpSpPr bwMode="auto">
            <a:xfrm>
              <a:off x="670817" y="1772816"/>
              <a:ext cx="7525096" cy="4342304"/>
              <a:chOff x="670817" y="1772816"/>
              <a:chExt cx="7525096" cy="4342304"/>
            </a:xfrm>
          </p:grpSpPr>
          <p:cxnSp>
            <p:nvCxnSpPr>
              <p:cNvPr id="26" name="25 Conector recto de flecha"/>
              <p:cNvCxnSpPr/>
              <p:nvPr/>
            </p:nvCxnSpPr>
            <p:spPr>
              <a:xfrm flipV="1">
                <a:off x="5855830" y="3945549"/>
                <a:ext cx="501673" cy="574020"/>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grpSp>
            <p:nvGrpSpPr>
              <p:cNvPr id="27" name="100 Grupo"/>
              <p:cNvGrpSpPr>
                <a:grpSpLocks/>
              </p:cNvGrpSpPr>
              <p:nvPr/>
            </p:nvGrpSpPr>
            <p:grpSpPr bwMode="auto">
              <a:xfrm>
                <a:off x="670817" y="1772816"/>
                <a:ext cx="7525096" cy="4342304"/>
                <a:chOff x="670817" y="1772816"/>
                <a:chExt cx="7525096" cy="4342304"/>
              </a:xfrm>
            </p:grpSpPr>
            <p:sp>
              <p:nvSpPr>
                <p:cNvPr id="28" name="27 Rectángulo"/>
                <p:cNvSpPr/>
                <p:nvPr/>
              </p:nvSpPr>
              <p:spPr>
                <a:xfrm>
                  <a:off x="1670988" y="3433202"/>
                  <a:ext cx="1668539" cy="51234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29" name="28 Rectángulo"/>
                <p:cNvSpPr/>
                <p:nvPr/>
              </p:nvSpPr>
              <p:spPr>
                <a:xfrm>
                  <a:off x="2625119" y="4519569"/>
                  <a:ext cx="1666952" cy="51076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30" name="29 Rectángulo"/>
                <p:cNvSpPr/>
                <p:nvPr/>
              </p:nvSpPr>
              <p:spPr>
                <a:xfrm>
                  <a:off x="3706257" y="5604354"/>
                  <a:ext cx="1668539" cy="51076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cxnSp>
              <p:nvCxnSpPr>
                <p:cNvPr id="31" name="30 Conector recto de flecha"/>
                <p:cNvCxnSpPr/>
                <p:nvPr/>
              </p:nvCxnSpPr>
              <p:spPr>
                <a:xfrm>
                  <a:off x="3007724" y="3956619"/>
                  <a:ext cx="501673" cy="57401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4033297" y="5050892"/>
                  <a:ext cx="501673" cy="575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64 CuadroTexto"/>
                <p:cNvSpPr txBox="1">
                  <a:spLocks noChangeArrowheads="1"/>
                </p:cNvSpPr>
                <p:nvPr/>
              </p:nvSpPr>
              <p:spPr bwMode="auto">
                <a:xfrm>
                  <a:off x="1927739" y="3433376"/>
                  <a:ext cx="1229881" cy="521183"/>
                </a:xfrm>
                <a:prstGeom prst="rect">
                  <a:avLst/>
                </a:prstGeom>
                <a:noFill/>
                <a:ln w="9525">
                  <a:noFill/>
                  <a:miter lim="800000"/>
                  <a:headEnd/>
                  <a:tailEnd/>
                </a:ln>
              </p:spPr>
              <p:txBody>
                <a:bodyPr wrap="none">
                  <a:spAutoFit/>
                </a:bodyPr>
                <a:lstStyle/>
                <a:p>
                  <a:pPr algn="ctr"/>
                  <a:r>
                    <a:rPr lang="en-US" sz="1400" b="0"/>
                    <a:t>Architectural </a:t>
                  </a:r>
                  <a:br>
                    <a:rPr lang="en-US" sz="1400" b="0"/>
                  </a:br>
                  <a:r>
                    <a:rPr lang="en-US" sz="1400" b="0"/>
                    <a:t>Design</a:t>
                  </a:r>
                </a:p>
              </p:txBody>
            </p:sp>
            <p:sp>
              <p:nvSpPr>
                <p:cNvPr id="34" name="68 CuadroTexto"/>
                <p:cNvSpPr txBox="1">
                  <a:spLocks noChangeArrowheads="1"/>
                </p:cNvSpPr>
                <p:nvPr/>
              </p:nvSpPr>
              <p:spPr bwMode="auto">
                <a:xfrm>
                  <a:off x="3094339" y="4542562"/>
                  <a:ext cx="841936" cy="521183"/>
                </a:xfrm>
                <a:prstGeom prst="rect">
                  <a:avLst/>
                </a:prstGeom>
                <a:noFill/>
                <a:ln w="9525">
                  <a:noFill/>
                  <a:miter lim="800000"/>
                  <a:headEnd/>
                  <a:tailEnd/>
                </a:ln>
              </p:spPr>
              <p:txBody>
                <a:bodyPr wrap="none">
                  <a:spAutoFit/>
                </a:bodyPr>
                <a:lstStyle/>
                <a:p>
                  <a:pPr algn="ctr"/>
                  <a:r>
                    <a:rPr lang="en-US" sz="1400" b="0"/>
                    <a:t>Detailed</a:t>
                  </a:r>
                  <a:br>
                    <a:rPr lang="en-US" sz="1400" b="0"/>
                  </a:br>
                  <a:r>
                    <a:rPr lang="en-US" sz="1400" b="0"/>
                    <a:t>Design</a:t>
                  </a:r>
                </a:p>
              </p:txBody>
            </p:sp>
            <p:sp>
              <p:nvSpPr>
                <p:cNvPr id="35" name="69 CuadroTexto"/>
                <p:cNvSpPr txBox="1">
                  <a:spLocks noChangeArrowheads="1"/>
                </p:cNvSpPr>
                <p:nvPr/>
              </p:nvSpPr>
              <p:spPr bwMode="auto">
                <a:xfrm>
                  <a:off x="3868319" y="5687132"/>
                  <a:ext cx="1407822" cy="306579"/>
                </a:xfrm>
                <a:prstGeom prst="rect">
                  <a:avLst/>
                </a:prstGeom>
                <a:noFill/>
                <a:ln w="9525">
                  <a:noFill/>
                  <a:miter lim="800000"/>
                  <a:headEnd/>
                  <a:tailEnd/>
                </a:ln>
              </p:spPr>
              <p:txBody>
                <a:bodyPr wrap="none">
                  <a:spAutoFit/>
                </a:bodyPr>
                <a:lstStyle/>
                <a:p>
                  <a:pPr algn="ctr"/>
                  <a:r>
                    <a:rPr lang="en-US" sz="1400" b="0"/>
                    <a:t>Implementation</a:t>
                  </a:r>
                </a:p>
              </p:txBody>
            </p:sp>
            <p:grpSp>
              <p:nvGrpSpPr>
                <p:cNvPr id="36" name="98 Grupo"/>
                <p:cNvGrpSpPr>
                  <a:grpSpLocks/>
                </p:cNvGrpSpPr>
                <p:nvPr/>
              </p:nvGrpSpPr>
              <p:grpSpPr bwMode="auto">
                <a:xfrm>
                  <a:off x="670817" y="1987876"/>
                  <a:ext cx="1835234" cy="1445327"/>
                  <a:chOff x="670817" y="1987876"/>
                  <a:chExt cx="1835234" cy="1445327"/>
                </a:xfrm>
              </p:grpSpPr>
              <p:cxnSp>
                <p:nvCxnSpPr>
                  <p:cNvPr id="48" name="47 Conector recto de flecha"/>
                  <p:cNvCxnSpPr/>
                  <p:nvPr/>
                </p:nvCxnSpPr>
                <p:spPr>
                  <a:xfrm>
                    <a:off x="2005965" y="2859184"/>
                    <a:ext cx="500086" cy="57401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9" name="92 Grupo"/>
                  <p:cNvGrpSpPr>
                    <a:grpSpLocks/>
                  </p:cNvGrpSpPr>
                  <p:nvPr/>
                </p:nvGrpSpPr>
                <p:grpSpPr bwMode="auto">
                  <a:xfrm>
                    <a:off x="670817" y="1987876"/>
                    <a:ext cx="1668538" cy="898532"/>
                    <a:chOff x="670817" y="1987876"/>
                    <a:chExt cx="1668538" cy="898532"/>
                  </a:xfrm>
                </p:grpSpPr>
                <p:sp>
                  <p:nvSpPr>
                    <p:cNvPr id="50" name="49 Rectángulo"/>
                    <p:cNvSpPr/>
                    <p:nvPr/>
                  </p:nvSpPr>
                  <p:spPr>
                    <a:xfrm>
                      <a:off x="670817" y="2346836"/>
                      <a:ext cx="1668538" cy="51076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cxnSp>
                  <p:nvCxnSpPr>
                    <p:cNvPr id="51" name="50 Conector recto de flecha"/>
                    <p:cNvCxnSpPr>
                      <a:endCxn id="50" idx="0"/>
                    </p:cNvCxnSpPr>
                    <p:nvPr/>
                  </p:nvCxnSpPr>
                  <p:spPr>
                    <a:xfrm>
                      <a:off x="1115337" y="1987876"/>
                      <a:ext cx="390543" cy="358960"/>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63 CuadroTexto"/>
                    <p:cNvSpPr txBox="1">
                      <a:spLocks noChangeArrowheads="1"/>
                    </p:cNvSpPr>
                    <p:nvPr/>
                  </p:nvSpPr>
                  <p:spPr bwMode="auto">
                    <a:xfrm>
                      <a:off x="825698" y="2365225"/>
                      <a:ext cx="1298811" cy="521183"/>
                    </a:xfrm>
                    <a:prstGeom prst="rect">
                      <a:avLst/>
                    </a:prstGeom>
                    <a:noFill/>
                    <a:ln w="9525">
                      <a:noFill/>
                      <a:miter lim="800000"/>
                      <a:headEnd/>
                      <a:tailEnd/>
                    </a:ln>
                  </p:spPr>
                  <p:txBody>
                    <a:bodyPr wrap="none">
                      <a:spAutoFit/>
                    </a:bodyPr>
                    <a:lstStyle/>
                    <a:p>
                      <a:pPr algn="ctr"/>
                      <a:r>
                        <a:rPr lang="en-US" sz="1400" b="0" dirty="0"/>
                        <a:t>Requirements</a:t>
                      </a:r>
                      <a:br>
                        <a:rPr lang="en-US" sz="1400" b="0" dirty="0"/>
                      </a:br>
                      <a:r>
                        <a:rPr lang="en-US" sz="1400" b="0" dirty="0"/>
                        <a:t>Engineering</a:t>
                      </a:r>
                    </a:p>
                  </p:txBody>
                </p:sp>
              </p:grpSp>
            </p:grpSp>
            <p:cxnSp>
              <p:nvCxnSpPr>
                <p:cNvPr id="37" name="36 Conector recto de flecha"/>
                <p:cNvCxnSpPr/>
                <p:nvPr/>
              </p:nvCxnSpPr>
              <p:spPr>
                <a:xfrm flipV="1">
                  <a:off x="4941388" y="5028754"/>
                  <a:ext cx="500085" cy="575600"/>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38" name="37 Rectángulo"/>
                <p:cNvSpPr/>
                <p:nvPr/>
              </p:nvSpPr>
              <p:spPr>
                <a:xfrm>
                  <a:off x="5474813" y="3433202"/>
                  <a:ext cx="1668539" cy="512348"/>
                </a:xfrm>
                <a:prstGeom prst="rect">
                  <a:avLst/>
                </a:prstGeom>
                <a:solidFill>
                  <a:schemeClr val="bg1"/>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39" name="38 Rectángulo"/>
                <p:cNvSpPr/>
                <p:nvPr/>
              </p:nvSpPr>
              <p:spPr>
                <a:xfrm>
                  <a:off x="6476571" y="2346836"/>
                  <a:ext cx="1666952" cy="512348"/>
                </a:xfrm>
                <a:prstGeom prst="rect">
                  <a:avLst/>
                </a:prstGeom>
                <a:solidFill>
                  <a:schemeClr val="bg1"/>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cxnSp>
              <p:nvCxnSpPr>
                <p:cNvPr id="40" name="39 Conector recto de flecha"/>
                <p:cNvCxnSpPr/>
                <p:nvPr/>
              </p:nvCxnSpPr>
              <p:spPr>
                <a:xfrm flipV="1">
                  <a:off x="6776623" y="2873415"/>
                  <a:ext cx="500085" cy="575600"/>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41" name="70 CuadroTexto"/>
                <p:cNvSpPr txBox="1">
                  <a:spLocks noChangeArrowheads="1"/>
                </p:cNvSpPr>
                <p:nvPr/>
              </p:nvSpPr>
              <p:spPr bwMode="auto">
                <a:xfrm>
                  <a:off x="5796260" y="3419168"/>
                  <a:ext cx="1029495" cy="735788"/>
                </a:xfrm>
                <a:prstGeom prst="rect">
                  <a:avLst/>
                </a:prstGeom>
                <a:noFill/>
                <a:ln w="9525">
                  <a:noFill/>
                  <a:miter lim="800000"/>
                  <a:headEnd/>
                  <a:tailEnd/>
                </a:ln>
              </p:spPr>
              <p:txBody>
                <a:bodyPr wrap="none">
                  <a:spAutoFit/>
                </a:bodyPr>
                <a:lstStyle/>
                <a:p>
                  <a:pPr algn="ctr"/>
                  <a:r>
                    <a:rPr lang="en-US" sz="1400" b="0"/>
                    <a:t>Integration</a:t>
                  </a:r>
                  <a:br>
                    <a:rPr lang="en-US" sz="1400" b="0"/>
                  </a:br>
                  <a:r>
                    <a:rPr lang="en-US" sz="1400" b="0"/>
                    <a:t>Testing</a:t>
                  </a:r>
                </a:p>
                <a:p>
                  <a:pPr algn="ctr"/>
                  <a:endParaRPr lang="en-US" sz="1400" b="0"/>
                </a:p>
              </p:txBody>
            </p:sp>
            <p:sp>
              <p:nvSpPr>
                <p:cNvPr id="42" name="71 CuadroTexto"/>
                <p:cNvSpPr txBox="1">
                  <a:spLocks noChangeArrowheads="1"/>
                </p:cNvSpPr>
                <p:nvPr/>
              </p:nvSpPr>
              <p:spPr bwMode="auto">
                <a:xfrm>
                  <a:off x="6867123" y="2341277"/>
                  <a:ext cx="782622" cy="521183"/>
                </a:xfrm>
                <a:prstGeom prst="rect">
                  <a:avLst/>
                </a:prstGeom>
                <a:noFill/>
                <a:ln w="9525">
                  <a:noFill/>
                  <a:miter lim="800000"/>
                  <a:headEnd/>
                  <a:tailEnd/>
                </a:ln>
              </p:spPr>
              <p:txBody>
                <a:bodyPr wrap="none">
                  <a:spAutoFit/>
                </a:bodyPr>
                <a:lstStyle/>
                <a:p>
                  <a:pPr algn="ctr"/>
                  <a:r>
                    <a:rPr lang="en-US" sz="1400" b="0"/>
                    <a:t>System</a:t>
                  </a:r>
                </a:p>
                <a:p>
                  <a:pPr algn="ctr"/>
                  <a:r>
                    <a:rPr lang="en-US" sz="1400" b="0"/>
                    <a:t>Testing</a:t>
                  </a:r>
                </a:p>
              </p:txBody>
            </p:sp>
            <p:sp>
              <p:nvSpPr>
                <p:cNvPr id="43" name="72 CuadroTexto"/>
                <p:cNvSpPr txBox="1">
                  <a:spLocks noChangeArrowheads="1"/>
                </p:cNvSpPr>
                <p:nvPr/>
              </p:nvSpPr>
              <p:spPr bwMode="auto">
                <a:xfrm>
                  <a:off x="7038339" y="4665469"/>
                  <a:ext cx="810836" cy="521183"/>
                </a:xfrm>
                <a:prstGeom prst="rect">
                  <a:avLst/>
                </a:prstGeom>
                <a:noFill/>
                <a:ln w="9525">
                  <a:noFill/>
                  <a:miter lim="800000"/>
                  <a:headEnd/>
                  <a:tailEnd/>
                </a:ln>
              </p:spPr>
              <p:txBody>
                <a:bodyPr wrap="none">
                  <a:spAutoFit/>
                </a:bodyPr>
                <a:lstStyle/>
                <a:p>
                  <a:r>
                    <a:rPr lang="en-US" sz="1400" b="0">
                      <a:solidFill>
                        <a:srgbClr val="3333FF"/>
                      </a:solidFill>
                    </a:rPr>
                    <a:t>Test the</a:t>
                  </a:r>
                </a:p>
                <a:p>
                  <a:r>
                    <a:rPr lang="en-US" sz="1400" b="0">
                      <a:solidFill>
                        <a:srgbClr val="3333FF"/>
                      </a:solidFill>
                    </a:rPr>
                    <a:t>System</a:t>
                  </a:r>
                </a:p>
              </p:txBody>
            </p:sp>
            <p:cxnSp>
              <p:nvCxnSpPr>
                <p:cNvPr id="44" name="43 Conector recto de flecha"/>
                <p:cNvCxnSpPr/>
                <p:nvPr/>
              </p:nvCxnSpPr>
              <p:spPr>
                <a:xfrm flipV="1">
                  <a:off x="7695827" y="1772816"/>
                  <a:ext cx="500086" cy="574020"/>
                </a:xfrm>
                <a:prstGeom prst="straightConnector1">
                  <a:avLst/>
                </a:prstGeom>
                <a:ln w="28575">
                  <a:solidFill>
                    <a:srgbClr val="3333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flipV="1">
                  <a:off x="6757572" y="4378831"/>
                  <a:ext cx="500085" cy="574020"/>
                </a:xfrm>
                <a:prstGeom prst="straightConnector1">
                  <a:avLst/>
                </a:prstGeom>
                <a:ln w="28575">
                  <a:solidFill>
                    <a:srgbClr val="3333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6" name="45 Rectángulo"/>
                <p:cNvSpPr/>
                <p:nvPr/>
              </p:nvSpPr>
              <p:spPr>
                <a:xfrm>
                  <a:off x="4607998" y="4514824"/>
                  <a:ext cx="1668539" cy="510767"/>
                </a:xfrm>
                <a:prstGeom prst="rect">
                  <a:avLst/>
                </a:prstGeom>
                <a:solidFill>
                  <a:schemeClr val="bg1"/>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47" name="82 CuadroTexto"/>
                <p:cNvSpPr txBox="1">
                  <a:spLocks noChangeArrowheads="1"/>
                </p:cNvSpPr>
                <p:nvPr/>
              </p:nvSpPr>
              <p:spPr bwMode="auto">
                <a:xfrm>
                  <a:off x="5022232" y="4496339"/>
                  <a:ext cx="797948" cy="521183"/>
                </a:xfrm>
                <a:prstGeom prst="rect">
                  <a:avLst/>
                </a:prstGeom>
                <a:noFill/>
                <a:ln w="9525">
                  <a:noFill/>
                  <a:miter lim="800000"/>
                  <a:headEnd/>
                  <a:tailEnd/>
                </a:ln>
              </p:spPr>
              <p:txBody>
                <a:bodyPr wrap="none">
                  <a:spAutoFit/>
                </a:bodyPr>
                <a:lstStyle/>
                <a:p>
                  <a:pPr algn="ctr"/>
                  <a:r>
                    <a:rPr lang="en-US" sz="1400" b="0"/>
                    <a:t>Unit</a:t>
                  </a:r>
                  <a:br>
                    <a:rPr lang="en-US" sz="1400" b="0"/>
                  </a:br>
                  <a:r>
                    <a:rPr lang="en-US" sz="1400" b="0"/>
                    <a:t> Testing</a:t>
                  </a:r>
                </a:p>
              </p:txBody>
            </p:sp>
          </p:grpSp>
        </p:grpSp>
      </p:grpSp>
      <p:sp>
        <p:nvSpPr>
          <p:cNvPr id="53" name="2 Marcador de contenido"/>
          <p:cNvSpPr>
            <a:spLocks noGrp="1"/>
          </p:cNvSpPr>
          <p:nvPr>
            <p:ph idx="1"/>
          </p:nvPr>
        </p:nvSpPr>
        <p:spPr>
          <a:xfrm>
            <a:off x="381000" y="762000"/>
            <a:ext cx="8632826" cy="838200"/>
          </a:xfrm>
        </p:spPr>
        <p:txBody>
          <a:bodyPr/>
          <a:lstStyle/>
          <a:p>
            <a:pPr marL="0" indent="0">
              <a:buNone/>
            </a:pPr>
            <a:r>
              <a:rPr lang="es-ES" altLang="en-US" dirty="0" err="1" smtClean="0"/>
              <a:t>An</a:t>
            </a:r>
            <a:r>
              <a:rPr lang="es-ES" altLang="en-US" dirty="0" smtClean="0"/>
              <a:t> </a:t>
            </a:r>
            <a:r>
              <a:rPr lang="es-ES" altLang="en-US" dirty="0" err="1" smtClean="0"/>
              <a:t>architecture-centric</a:t>
            </a:r>
            <a:r>
              <a:rPr lang="es-ES" altLang="en-US" dirty="0" smtClean="0"/>
              <a:t> and </a:t>
            </a:r>
            <a:r>
              <a:rPr lang="es-ES" altLang="en-US" dirty="0" err="1" smtClean="0"/>
              <a:t>specification-centric</a:t>
            </a:r>
            <a:r>
              <a:rPr lang="es-ES" altLang="en-US" dirty="0" smtClean="0"/>
              <a:t> </a:t>
            </a:r>
            <a:r>
              <a:rPr lang="es-ES" altLang="en-US" dirty="0" err="1" smtClean="0"/>
              <a:t>lifecycle</a:t>
            </a:r>
            <a:endParaRPr lang="es-ES" altLang="en-US" dirty="0" smtClean="0"/>
          </a:p>
        </p:txBody>
      </p:sp>
      <p:sp>
        <p:nvSpPr>
          <p:cNvPr id="54" name="88 CuadroTexto"/>
          <p:cNvSpPr txBox="1">
            <a:spLocks noChangeArrowheads="1"/>
          </p:cNvSpPr>
          <p:nvPr/>
        </p:nvSpPr>
        <p:spPr bwMode="auto">
          <a:xfrm>
            <a:off x="4495800" y="2283207"/>
            <a:ext cx="889988" cy="338554"/>
          </a:xfrm>
          <a:prstGeom prst="rect">
            <a:avLst/>
          </a:prstGeom>
          <a:noFill/>
          <a:ln w="9525">
            <a:noFill/>
            <a:miter lim="800000"/>
            <a:headEnd/>
            <a:tailEnd/>
          </a:ln>
        </p:spPr>
        <p:txBody>
          <a:bodyPr wrap="none">
            <a:spAutoFit/>
          </a:bodyPr>
          <a:lstStyle/>
          <a:p>
            <a:pPr algn="ctr"/>
            <a:r>
              <a:rPr lang="en-US" sz="1600" dirty="0" smtClean="0"/>
              <a:t>(RDAL)</a:t>
            </a:r>
          </a:p>
        </p:txBody>
      </p:sp>
      <p:sp>
        <p:nvSpPr>
          <p:cNvPr id="55"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01 </a:t>
            </a:r>
            <a:r>
              <a:rPr lang="es-ES" dirty="0" err="1" smtClean="0"/>
              <a:t>Model</a:t>
            </a:r>
            <a:r>
              <a:rPr lang="es-ES" dirty="0" smtClean="0"/>
              <a:t> </a:t>
            </a:r>
            <a:r>
              <a:rPr lang="es-ES" dirty="0" err="1" smtClean="0"/>
              <a:t>Based</a:t>
            </a:r>
            <a:r>
              <a:rPr lang="es-ES" dirty="0" smtClean="0"/>
              <a:t> </a:t>
            </a:r>
            <a:r>
              <a:rPr lang="es-ES" dirty="0" err="1" smtClean="0"/>
              <a:t>Methodology</a:t>
            </a:r>
            <a:r>
              <a:rPr lang="es-ES" dirty="0" smtClean="0"/>
              <a:t> </a:t>
            </a:r>
            <a:endParaRPr lang="en-GB" dirty="0"/>
          </a:p>
        </p:txBody>
      </p:sp>
    </p:spTree>
    <p:extLst>
      <p:ext uri="{BB962C8B-B14F-4D97-AF65-F5344CB8AC3E}">
        <p14:creationId xmlns:p14="http://schemas.microsoft.com/office/powerpoint/2010/main" val="39541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par>
                                <p:cTn id="18" presetID="4"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box(in)">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1175" y="287338"/>
            <a:ext cx="8307388" cy="474662"/>
          </a:xfrm>
        </p:spPr>
        <p:txBody>
          <a:bodyPr/>
          <a:lstStyle/>
          <a:p>
            <a:r>
              <a:rPr lang="en-GB" dirty="0" smtClean="0"/>
              <a:t>RDAL Language</a:t>
            </a:r>
            <a:endParaRPr lang="en-GB" dirty="0"/>
          </a:p>
        </p:txBody>
      </p:sp>
      <p:pic>
        <p:nvPicPr>
          <p:cNvPr id="5" name="Picture 5"/>
          <p:cNvPicPr>
            <a:picLocks noChangeAspect="1" noChangeArrowheads="1"/>
          </p:cNvPicPr>
          <p:nvPr/>
        </p:nvPicPr>
        <p:blipFill>
          <a:blip r:embed="rId3" cstate="print"/>
          <a:srcRect/>
          <a:stretch>
            <a:fillRect/>
          </a:stretch>
        </p:blipFill>
        <p:spPr bwMode="auto">
          <a:xfrm>
            <a:off x="1447800" y="2590800"/>
            <a:ext cx="6019800" cy="2047306"/>
          </a:xfrm>
          <a:prstGeom prst="rect">
            <a:avLst/>
          </a:prstGeom>
          <a:noFill/>
          <a:ln w="19050" algn="ctr">
            <a:noFill/>
            <a:prstDash val="dash"/>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1628775" y="4626166"/>
            <a:ext cx="6143625" cy="1153879"/>
          </a:xfrm>
          <a:prstGeom prst="rect">
            <a:avLst/>
          </a:prstGeom>
          <a:noFill/>
          <a:ln w="19050" algn="ctr">
            <a:noFill/>
            <a:prstDash val="dash"/>
            <a:miter lim="800000"/>
            <a:headEnd/>
            <a:tailEnd/>
          </a:ln>
        </p:spPr>
      </p:pic>
      <p:sp>
        <p:nvSpPr>
          <p:cNvPr id="7" name="2 Marcador de contenido"/>
          <p:cNvSpPr>
            <a:spLocks noGrp="1"/>
          </p:cNvSpPr>
          <p:nvPr>
            <p:ph idx="1"/>
          </p:nvPr>
        </p:nvSpPr>
        <p:spPr>
          <a:xfrm>
            <a:off x="381000" y="762000"/>
            <a:ext cx="8632826" cy="838200"/>
          </a:xfrm>
        </p:spPr>
        <p:txBody>
          <a:bodyPr/>
          <a:lstStyle/>
          <a:p>
            <a:pPr marL="0" indent="0"/>
            <a:r>
              <a:rPr lang="es-ES" altLang="en-US" dirty="0" smtClean="0"/>
              <a:t>  RDAL: </a:t>
            </a:r>
            <a:r>
              <a:rPr lang="en-US" dirty="0" smtClean="0"/>
              <a:t>Requirements Definition and Analysis Annex</a:t>
            </a:r>
            <a:r>
              <a:rPr lang="es-ES" altLang="en-US" dirty="0" smtClean="0"/>
              <a:t> </a:t>
            </a:r>
          </a:p>
          <a:p>
            <a:pPr marL="474662" lvl="1" indent="0"/>
            <a:r>
              <a:rPr lang="es-ES" altLang="en-US" dirty="0" smtClean="0"/>
              <a:t> AADL </a:t>
            </a:r>
            <a:r>
              <a:rPr lang="es-ES" altLang="en-US" dirty="0" err="1" smtClean="0"/>
              <a:t>Annex</a:t>
            </a:r>
            <a:r>
              <a:rPr lang="es-ES" altLang="en-US" dirty="0" smtClean="0"/>
              <a:t> </a:t>
            </a:r>
            <a:r>
              <a:rPr lang="es-ES" altLang="en-US" dirty="0" err="1" smtClean="0"/>
              <a:t>but</a:t>
            </a:r>
            <a:r>
              <a:rPr lang="es-ES" altLang="en-US" dirty="0" smtClean="0"/>
              <a:t> </a:t>
            </a:r>
            <a:r>
              <a:rPr lang="es-ES" altLang="en-US" dirty="0" err="1" smtClean="0"/>
              <a:t>independent</a:t>
            </a:r>
            <a:r>
              <a:rPr lang="es-ES" altLang="en-US" dirty="0" smtClean="0"/>
              <a:t> </a:t>
            </a:r>
            <a:r>
              <a:rPr lang="es-ES" altLang="en-US" dirty="0" err="1" smtClean="0"/>
              <a:t>from</a:t>
            </a:r>
            <a:r>
              <a:rPr lang="es-ES" altLang="en-US" dirty="0" smtClean="0"/>
              <a:t> </a:t>
            </a:r>
            <a:r>
              <a:rPr lang="es-ES" altLang="en-US" dirty="0" err="1" smtClean="0"/>
              <a:t>it</a:t>
            </a:r>
            <a:endParaRPr lang="es-ES" altLang="en-US" dirty="0" smtClean="0"/>
          </a:p>
          <a:p>
            <a:pPr marL="474662" lvl="1" indent="0"/>
            <a:r>
              <a:rPr lang="es-ES" altLang="en-US" dirty="0" smtClean="0"/>
              <a:t> In </a:t>
            </a:r>
            <a:r>
              <a:rPr lang="es-ES" altLang="en-US" dirty="0" err="1" smtClean="0"/>
              <a:t>process</a:t>
            </a:r>
            <a:r>
              <a:rPr lang="es-ES" altLang="en-US" dirty="0" smtClean="0"/>
              <a:t> of </a:t>
            </a:r>
            <a:r>
              <a:rPr lang="es-ES" altLang="en-US" dirty="0" err="1" smtClean="0"/>
              <a:t>standarization</a:t>
            </a:r>
            <a:endParaRPr lang="es-ES" altLang="en-US" dirty="0" smtClean="0"/>
          </a:p>
          <a:p>
            <a:pPr marL="474662" lvl="1" indent="0"/>
            <a:r>
              <a:rPr lang="es-ES" altLang="en-US" dirty="0" smtClean="0"/>
              <a:t> </a:t>
            </a:r>
            <a:r>
              <a:rPr lang="es-ES" altLang="en-US" dirty="0" err="1" smtClean="0"/>
              <a:t>Traceability</a:t>
            </a:r>
            <a:r>
              <a:rPr lang="es-ES" altLang="en-US" dirty="0" smtClean="0"/>
              <a:t> </a:t>
            </a:r>
            <a:r>
              <a:rPr lang="es-ES" altLang="en-US" dirty="0" err="1" smtClean="0"/>
              <a:t>to</a:t>
            </a:r>
            <a:r>
              <a:rPr lang="es-ES" altLang="en-US" dirty="0" smtClean="0"/>
              <a:t> </a:t>
            </a:r>
            <a:r>
              <a:rPr lang="es-ES" altLang="en-US" dirty="0" err="1" smtClean="0"/>
              <a:t>design</a:t>
            </a:r>
            <a:r>
              <a:rPr lang="es-ES" altLang="en-US" dirty="0" smtClean="0"/>
              <a:t> </a:t>
            </a:r>
            <a:r>
              <a:rPr lang="es-ES" altLang="en-US" dirty="0" err="1" smtClean="0"/>
              <a:t>elements</a:t>
            </a:r>
            <a:r>
              <a:rPr lang="es-ES" altLang="en-US" dirty="0" smtClean="0"/>
              <a:t>, </a:t>
            </a:r>
            <a:r>
              <a:rPr lang="es-ES" altLang="en-US" dirty="0" err="1" smtClean="0"/>
              <a:t>functional</a:t>
            </a:r>
            <a:r>
              <a:rPr lang="es-ES" altLang="en-US" dirty="0" smtClean="0"/>
              <a:t> </a:t>
            </a:r>
            <a:r>
              <a:rPr lang="es-ES" altLang="en-US" dirty="0" err="1" smtClean="0"/>
              <a:t>models</a:t>
            </a:r>
            <a:r>
              <a:rPr lang="es-ES" altLang="en-US" dirty="0" smtClean="0"/>
              <a:t>, reactive </a:t>
            </a:r>
            <a:r>
              <a:rPr lang="es-ES" altLang="en-US" dirty="0" err="1" smtClean="0"/>
              <a:t>models</a:t>
            </a:r>
            <a:r>
              <a:rPr lang="es-ES" altLang="en-US" dirty="0" smtClean="0"/>
              <a:t>, V&amp;V </a:t>
            </a:r>
            <a:r>
              <a:rPr lang="es-ES" altLang="en-US" dirty="0" err="1" smtClean="0"/>
              <a:t>Actitivites</a:t>
            </a:r>
            <a:r>
              <a:rPr lang="es-ES" altLang="en-US" dirty="0" smtClean="0"/>
              <a:t>, etc.</a:t>
            </a:r>
          </a:p>
          <a:p>
            <a:pPr marL="474662" lvl="1" indent="0"/>
            <a:endParaRPr lang="es-ES" altLang="en-US" dirty="0" smtClean="0"/>
          </a:p>
          <a:p>
            <a:pPr marL="0" indent="0">
              <a:buNone/>
            </a:pPr>
            <a:endParaRPr lang="es-ES" altLang="en-US" dirty="0" smtClean="0"/>
          </a:p>
        </p:txBody>
      </p:sp>
      <p:sp>
        <p:nvSpPr>
          <p:cNvPr id="8" name="3 Marcador de texto"/>
          <p:cNvSpPr txBox="1">
            <a:spLocks/>
          </p:cNvSpPr>
          <p:nvPr/>
        </p:nvSpPr>
        <p:spPr>
          <a:xfrm>
            <a:off x="513338" y="122464"/>
            <a:ext cx="8305227" cy="1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spcBef>
                <a:spcPct val="20000"/>
              </a:spcBef>
              <a:buClr>
                <a:schemeClr val="accent1"/>
              </a:buClr>
              <a:buSzPct val="140000"/>
              <a:buFont typeface="Wingdings" panose="05000000000000000000" pitchFamily="2" charset="2"/>
              <a:buNone/>
              <a:defRPr sz="900">
                <a:latin typeface="+mn-lt"/>
                <a:cs typeface="ＭＳ Ｐゴシック" charset="-128"/>
              </a:defRPr>
            </a:lvl1pPr>
            <a:lvl2pPr marL="762000" indent="-190500">
              <a:spcBef>
                <a:spcPct val="20000"/>
              </a:spcBef>
              <a:buClr>
                <a:schemeClr val="tx1"/>
              </a:buClr>
              <a:buSzPct val="136000"/>
              <a:buFont typeface="Wingdings" panose="05000000000000000000" pitchFamily="2" charset="2"/>
              <a:buNone/>
              <a:defRPr>
                <a:latin typeface="+mn-lt"/>
              </a:defRPr>
            </a:lvl2pPr>
            <a:lvl3pPr marL="1524000" indent="-187325">
              <a:spcBef>
                <a:spcPct val="20000"/>
              </a:spcBef>
              <a:buClr>
                <a:schemeClr val="tx2"/>
              </a:buClr>
              <a:buFont typeface="Wingdings" panose="05000000000000000000" pitchFamily="2" charset="2"/>
              <a:buNone/>
              <a:defRPr sz="1600">
                <a:latin typeface="+mn-lt"/>
              </a:defRPr>
            </a:lvl3pPr>
            <a:lvl4pPr marL="2100263" indent="-192088">
              <a:spcBef>
                <a:spcPct val="20000"/>
              </a:spcBef>
              <a:buClr>
                <a:schemeClr val="bg2"/>
              </a:buClr>
              <a:buFont typeface="Wingdings" panose="05000000000000000000" pitchFamily="2" charset="2"/>
              <a:buNone/>
              <a:defRPr sz="1500">
                <a:latin typeface="+mn-lt"/>
              </a:defRPr>
            </a:lvl4pPr>
            <a:lvl5pPr marL="2667000" indent="-190500">
              <a:spcBef>
                <a:spcPct val="20000"/>
              </a:spcBef>
              <a:buClr>
                <a:schemeClr val="bg2"/>
              </a:buClr>
              <a:buNone/>
              <a:defRPr sz="1200">
                <a:latin typeface="+mn-lt"/>
              </a:defRPr>
            </a:lvl5pPr>
            <a:lvl6pPr marL="3124200" indent="-190500" fontAlgn="base">
              <a:spcBef>
                <a:spcPct val="20000"/>
              </a:spcBef>
              <a:spcAft>
                <a:spcPct val="0"/>
              </a:spcAft>
              <a:buClr>
                <a:schemeClr val="bg2"/>
              </a:buClr>
              <a:buChar char="•"/>
              <a:defRPr sz="1400">
                <a:latin typeface="+mn-lt"/>
                <a:ea typeface="+mj-ea"/>
              </a:defRPr>
            </a:lvl6pPr>
            <a:lvl7pPr marL="3581400" indent="-190500" fontAlgn="base">
              <a:spcBef>
                <a:spcPct val="20000"/>
              </a:spcBef>
              <a:spcAft>
                <a:spcPct val="0"/>
              </a:spcAft>
              <a:buClr>
                <a:schemeClr val="bg2"/>
              </a:buClr>
              <a:buChar char="•"/>
              <a:defRPr sz="1400">
                <a:latin typeface="+mn-lt"/>
                <a:ea typeface="+mj-ea"/>
              </a:defRPr>
            </a:lvl7pPr>
            <a:lvl8pPr marL="4038600" indent="-190500" fontAlgn="base">
              <a:spcBef>
                <a:spcPct val="20000"/>
              </a:spcBef>
              <a:spcAft>
                <a:spcPct val="0"/>
              </a:spcAft>
              <a:buClr>
                <a:schemeClr val="bg2"/>
              </a:buClr>
              <a:buChar char="•"/>
              <a:defRPr sz="1400">
                <a:latin typeface="+mn-lt"/>
                <a:ea typeface="+mj-ea"/>
              </a:defRPr>
            </a:lvl8pPr>
            <a:lvl9pPr marL="4495800" indent="-190500" fontAlgn="base">
              <a:spcBef>
                <a:spcPct val="20000"/>
              </a:spcBef>
              <a:spcAft>
                <a:spcPct val="0"/>
              </a:spcAft>
              <a:buClr>
                <a:schemeClr val="bg2"/>
              </a:buClr>
              <a:buChar char="•"/>
              <a:defRPr sz="1400">
                <a:latin typeface="+mn-lt"/>
                <a:ea typeface="+mj-ea"/>
              </a:defRPr>
            </a:lvl9pPr>
          </a:lstStyle>
          <a:p>
            <a:r>
              <a:rPr lang="es-ES" dirty="0" smtClean="0"/>
              <a:t>01 </a:t>
            </a:r>
            <a:r>
              <a:rPr lang="es-ES" dirty="0" err="1" smtClean="0"/>
              <a:t>Model</a:t>
            </a:r>
            <a:r>
              <a:rPr lang="es-ES" dirty="0" smtClean="0"/>
              <a:t> </a:t>
            </a:r>
            <a:r>
              <a:rPr lang="es-ES" dirty="0" err="1" smtClean="0"/>
              <a:t>Based</a:t>
            </a:r>
            <a:r>
              <a:rPr lang="es-ES" dirty="0" smtClean="0"/>
              <a:t> </a:t>
            </a:r>
            <a:r>
              <a:rPr lang="es-ES" dirty="0" err="1" smtClean="0"/>
              <a:t>Methodology</a:t>
            </a:r>
            <a:r>
              <a:rPr lang="es-ES" dirty="0" smtClean="0"/>
              <a:t> </a:t>
            </a:r>
            <a:endParaRPr lang="en-GB" dirty="0"/>
          </a:p>
        </p:txBody>
      </p:sp>
    </p:spTree>
    <p:extLst>
      <p:ext uri="{BB962C8B-B14F-4D97-AF65-F5344CB8AC3E}">
        <p14:creationId xmlns:p14="http://schemas.microsoft.com/office/powerpoint/2010/main" val="1517780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DRApresentacion">
  <a:themeElements>
    <a:clrScheme name="INDRApresentacion 1">
      <a:dk1>
        <a:srgbClr val="000000"/>
      </a:dk1>
      <a:lt1>
        <a:srgbClr val="FFFFFF"/>
      </a:lt1>
      <a:dk2>
        <a:srgbClr val="5A5A5A"/>
      </a:dk2>
      <a:lt2>
        <a:srgbClr val="B4B4B4"/>
      </a:lt2>
      <a:accent1>
        <a:srgbClr val="00B0CA"/>
      </a:accent1>
      <a:accent2>
        <a:srgbClr val="40DAFF"/>
      </a:accent2>
      <a:accent3>
        <a:srgbClr val="FFFFFF"/>
      </a:accent3>
      <a:accent4>
        <a:srgbClr val="000000"/>
      </a:accent4>
      <a:accent5>
        <a:srgbClr val="AAD4E1"/>
      </a:accent5>
      <a:accent6>
        <a:srgbClr val="39C5E7"/>
      </a:accent6>
      <a:hlink>
        <a:srgbClr val="7FE6FF"/>
      </a:hlink>
      <a:folHlink>
        <a:srgbClr val="BFF3FF"/>
      </a:folHlink>
    </a:clrScheme>
    <a:fontScheme name="INDRApresentacion">
      <a:majorFont>
        <a:latin typeface="Arial"/>
        <a:ea typeface="ＭＳ Ｐゴシック"/>
        <a:cs typeface="ＭＳ Ｐゴシック"/>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anchor="t" anchorCtr="0" compatLnSpc="1">
        <a:prstTxWarp prst="textNoShape">
          <a:avLst/>
        </a:prstTxWarp>
      </a:bodyPr>
      <a:lstStyle>
        <a:defPPr>
          <a:defRPr dirty="0" smtClean="0"/>
        </a:defPPr>
      </a:lstStyle>
    </a:txDef>
  </a:objectDefaults>
  <a:extraClrSchemeLst>
    <a:extraClrScheme>
      <a:clrScheme name="INDRApresentacion 1">
        <a:dk1>
          <a:srgbClr val="000000"/>
        </a:dk1>
        <a:lt1>
          <a:srgbClr val="FFFFFF"/>
        </a:lt1>
        <a:dk2>
          <a:srgbClr val="5A5A5A"/>
        </a:dk2>
        <a:lt2>
          <a:srgbClr val="B4B4B4"/>
        </a:lt2>
        <a:accent1>
          <a:srgbClr val="00B0CA"/>
        </a:accent1>
        <a:accent2>
          <a:srgbClr val="40DAFF"/>
        </a:accent2>
        <a:accent3>
          <a:srgbClr val="FFFFFF"/>
        </a:accent3>
        <a:accent4>
          <a:srgbClr val="000000"/>
        </a:accent4>
        <a:accent5>
          <a:srgbClr val="AAD4E1"/>
        </a:accent5>
        <a:accent6>
          <a:srgbClr val="39C5E7"/>
        </a:accent6>
        <a:hlink>
          <a:srgbClr val="7FE6FF"/>
        </a:hlink>
        <a:folHlink>
          <a:srgbClr val="BFF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FFC81EB24B4F946B9F994D5ACCD1A2A" ma:contentTypeVersion="5" ma:contentTypeDescription="Crear nuevo documento." ma:contentTypeScope="" ma:versionID="77e7dbd32fe02793af4c96031393b0ce">
  <xsd:schema xmlns:xsd="http://www.w3.org/2001/XMLSchema" xmlns:xs="http://www.w3.org/2001/XMLSchema" xmlns:p="http://schemas.microsoft.com/office/2006/metadata/properties" xmlns:ns1="http://schemas.microsoft.com/sharepoint/v3" xmlns:ns2="cf31cae9-1b49-483c-99cf-d7eebd73fad9" targetNamespace="http://schemas.microsoft.com/office/2006/metadata/properties" ma:root="true" ma:fieldsID="316eb9b825083ec9c4f0798eb91656e8" ns1:_="" ns2:_="">
    <xsd:import namespace="http://schemas.microsoft.com/sharepoint/v3"/>
    <xsd:import namespace="cf31cae9-1b49-483c-99cf-d7eebd73fad9"/>
    <xsd:element name="properties">
      <xsd:complexType>
        <xsd:sequence>
          <xsd:element name="documentManagement">
            <xsd:complexType>
              <xsd:all>
                <xsd:element ref="ns1:VariationsItemGroupID" minOccurs="0"/>
                <xsd:element ref="ns1:DocumentSetDescription" minOccurs="0"/>
                <xsd:element ref="ns2:c11a8234d27e49f1991d5991400fdd09"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ariationsItemGroupID" ma:index="8" nillable="true" ma:displayName="Identificador de grupo de elementos" ma:description="" ma:hidden="true" ma:internalName="VariationsItemGroupID">
      <xsd:simpleType>
        <xsd:restriction base="dms:Unknown"/>
      </xsd:simpleType>
    </xsd:element>
    <xsd:element name="DocumentSetDescription" ma:index="9" nillable="true" ma:displayName="Descripción" ma:description="Una descripción del conjunto de documentos"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31cae9-1b49-483c-99cf-d7eebd73fad9" elementFormDefault="qualified">
    <xsd:import namespace="http://schemas.microsoft.com/office/2006/documentManagement/types"/>
    <xsd:import namespace="http://schemas.microsoft.com/office/infopath/2007/PartnerControls"/>
    <xsd:element name="c11a8234d27e49f1991d5991400fdd09" ma:index="10" nillable="true" ma:taxonomy="true" ma:internalName="c11a8234d27e49f1991d5991400fdd09" ma:taxonomyFieldName="UsoMarcaCategory" ma:displayName="Categoría de Uso de la marca" ma:fieldId="{c11a8234-d27e-49f1-991d-5991400fdd09}" ma:sspId="b39e3fdb-c9a4-4184-9a3d-90311fc097d3" ma:termSetId="f1d027e7-b552-45da-a6c0-f21dc7d9762a" ma:anchorId="00000000-0000-0000-0000-000000000000" ma:open="true" ma:isKeyword="false">
      <xsd:complexType>
        <xsd:sequence>
          <xsd:element ref="pc:Terms" minOccurs="0" maxOccurs="1"/>
        </xsd:sequence>
      </xsd:complexType>
    </xsd:element>
    <xsd:element name="TaxCatchAll" ma:index="11" nillable="true" ma:displayName="Taxonomy Catch All Column" ma:hidden="true" ma:list="{b6fbf1f0-a9d7-4aa3-b3ea-c075e0aa34b2}" ma:internalName="TaxCatchAll" ma:showField="CatchAllData" ma:web="cf31cae9-1b49-483c-99cf-d7eebd73fad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b6fbf1f0-a9d7-4aa3-b3ea-c075e0aa34b2}" ma:internalName="TaxCatchAllLabel" ma:readOnly="true" ma:showField="CatchAllDataLabel" ma:web="cf31cae9-1b49-483c-99cf-d7eebd73fa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335382-ECD1-4E20-B8EA-0064FDB00FEA}">
  <ds:schemaRefs>
    <ds:schemaRef ds:uri="http://schemas.microsoft.com/office/2006/metadata/longProperties"/>
  </ds:schemaRefs>
</ds:datastoreItem>
</file>

<file path=customXml/itemProps2.xml><?xml version="1.0" encoding="utf-8"?>
<ds:datastoreItem xmlns:ds="http://schemas.openxmlformats.org/officeDocument/2006/customXml" ds:itemID="{E1ABAB64-03AA-4491-BDD6-158FA19CC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f31cae9-1b49-483c-99cf-d7eebd73f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1436</TotalTime>
  <Words>2968</Words>
  <Application>Microsoft Office PowerPoint</Application>
  <PresentationFormat>On-screen Show (4:3)</PresentationFormat>
  <Paragraphs>490</Paragraphs>
  <Slides>42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ＭＳ Ｐゴシック</vt:lpstr>
      <vt:lpstr>Arial</vt:lpstr>
      <vt:lpstr>Calibri</vt:lpstr>
      <vt:lpstr>Neo Sans</vt:lpstr>
      <vt:lpstr>Roboto</vt:lpstr>
      <vt:lpstr>Times New Roman</vt:lpstr>
      <vt:lpstr>Wingdings</vt:lpstr>
      <vt:lpstr>INDRApresentacion</vt:lpstr>
      <vt:lpstr>Model-BASED SOFTWARE  DEVELOPMENT LIFECYCLE</vt:lpstr>
      <vt:lpstr>Project Overview</vt:lpstr>
      <vt:lpstr>Consortium</vt:lpstr>
      <vt:lpstr>TOC</vt:lpstr>
      <vt:lpstr>PowerPoint Presentation</vt:lpstr>
      <vt:lpstr>MBSDL – Starting point</vt:lpstr>
      <vt:lpstr>MBSDL – Early model-based analysis</vt:lpstr>
      <vt:lpstr>MBSDL DEfinition</vt:lpstr>
      <vt:lpstr>RDAL Language</vt:lpstr>
      <vt:lpstr>SOFTWARE REQUIREMENTS SPECIFICATION IN MBSDL</vt:lpstr>
      <vt:lpstr>TOOL Selection</vt:lpstr>
      <vt:lpstr>PowerPoint Presentation</vt:lpstr>
      <vt:lpstr>WORK OVERVIEW</vt:lpstr>
      <vt:lpstr>Rapitime overview</vt:lpstr>
      <vt:lpstr>Integration overview</vt:lpstr>
      <vt:lpstr>Integration results</vt:lpstr>
      <vt:lpstr>Integration results</vt:lpstr>
      <vt:lpstr>Integration results</vt:lpstr>
      <vt:lpstr>Integration results</vt:lpstr>
      <vt:lpstr>Integration results</vt:lpstr>
      <vt:lpstr>Integration results</vt:lpstr>
      <vt:lpstr>PowerPoint Presentation</vt:lpstr>
      <vt:lpstr>Use case</vt:lpstr>
      <vt:lpstr>Outputs</vt:lpstr>
      <vt:lpstr>User Requirements Notation (URN)</vt:lpstr>
      <vt:lpstr>Use Case Maps (UCM)</vt:lpstr>
      <vt:lpstr>jUCMNav</vt:lpstr>
      <vt:lpstr>JUCMNaV: Perspective</vt:lpstr>
      <vt:lpstr>JUCMNaV: Palette</vt:lpstr>
      <vt:lpstr>JUCMNAV: CODE/CONDITION EDITOR</vt:lpstr>
      <vt:lpstr>JUCMNAV: SCENARIO EXECUTION</vt:lpstr>
      <vt:lpstr>JUCMNAV: Message sequence chart Export</vt:lpstr>
      <vt:lpstr>GENDOC: MODEL BASED SSS Generation</vt:lpstr>
      <vt:lpstr>RDAL METAMODEL: System OVERVIEW</vt:lpstr>
      <vt:lpstr>RDAL METAMODEL: Requirement</vt:lpstr>
      <vt:lpstr>RDAL TOOLING: RDALTE</vt:lpstr>
      <vt:lpstr>GENDOC: MODEL BASED SRS Generation</vt:lpstr>
      <vt:lpstr>TASTE: AADL and ASN.1 OPEN-SOURCE EDITOR</vt:lpstr>
      <vt:lpstr>OpenGEODE: SDL OPEN-SOURCE EDITOR</vt:lpstr>
      <vt:lpstr>PowerPoint Presentation</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Corporativa (Inglés)</dc:title>
  <dc:creator>Shetty, Sakshya</dc:creator>
  <cp:lastModifiedBy>Clua Lara, Joan</cp:lastModifiedBy>
  <cp:revision>129</cp:revision>
  <dcterms:modified xsi:type="dcterms:W3CDTF">2015-12-07T15:17:08Z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0x0101001FFC81EB24B4F946B9F994D5ACCD1A2A</vt:lpwstr>
  </property>
  <property fmtid="{D5CDD505-2E9C-101B-9397-08002B2CF9AE}" pid="3" name="UsoMarcaCategory">
    <vt:lpwstr>372;#Presentaciones corporativas|5df5ec9b-fda1-4c28-b1d0-a3a94703908f</vt:lpwstr>
  </property>
  <property fmtid="{D5CDD505-2E9C-101B-9397-08002B2CF9AE}" pid="4" name="DocumentSetDescription">
    <vt:lpwstr/>
  </property>
  <property fmtid="{D5CDD505-2E9C-101B-9397-08002B2CF9AE}" pid="5" name="VariationsItemGroupID">
    <vt:lpwstr>571c854b-bb83-4696-bac5-2910c4cf7310</vt:lpwstr>
  </property>
  <property fmtid="{D5CDD505-2E9C-101B-9397-08002B2CF9AE}" pid="6" name="c11a8234d27e49f1991d5991400fdd09">
    <vt:lpwstr>Presentaciones corporativas|5df5ec9b-fda1-4c28-b1d0-a3a94703908f</vt:lpwstr>
  </property>
  <property fmtid="{D5CDD505-2E9C-101B-9397-08002B2CF9AE}" pid="7" name="TaxCatchAll">
    <vt:lpwstr>372;#Presentaciones corporativas|5df5ec9b-fda1-4c28-b1d0-a3a94703908f</vt:lpwstr>
  </property>
</Properties>
</file>