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6" r:id="rId6"/>
    <p:sldId id="267" r:id="rId7"/>
    <p:sldId id="271" r:id="rId8"/>
    <p:sldId id="272" r:id="rId9"/>
    <p:sldId id="270" r:id="rId10"/>
    <p:sldId id="274" r:id="rId11"/>
    <p:sldId id="276" r:id="rId12"/>
    <p:sldId id="273" r:id="rId13"/>
    <p:sldId id="27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8"/>
    <p:restoredTop sz="96232"/>
  </p:normalViewPr>
  <p:slideViewPr>
    <p:cSldViewPr snapToGrid="0" snapToObjects="1">
      <p:cViewPr varScale="1">
        <p:scale>
          <a:sx n="126" d="100"/>
          <a:sy n="126" d="100"/>
        </p:scale>
        <p:origin x="2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6B823-2760-DA49-95A0-6541406500B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5F462-9C07-3344-8D14-DEE4D02954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86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C7D503E2-42FE-9D4F-BF2C-59D4AD520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930"/>
            <a:ext cx="12192000" cy="685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4623E50-31E7-5A4D-9DCF-CB3F76007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035" y="4471788"/>
            <a:ext cx="462280" cy="720090"/>
          </a:xfrm>
          <a:prstGeom prst="rect">
            <a:avLst/>
          </a:prstGeom>
        </p:spPr>
      </p:pic>
      <p:sp>
        <p:nvSpPr>
          <p:cNvPr id="17" name="Titre 16">
            <a:extLst>
              <a:ext uri="{FF2B5EF4-FFF2-40B4-BE49-F238E27FC236}">
                <a16:creationId xmlns:a16="http://schemas.microsoft.com/office/drawing/2014/main" xmlns="" id="{38980045-ED2B-684C-AE6E-9D0868CD1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863" y="6034048"/>
            <a:ext cx="6116273" cy="341632"/>
          </a:xfrm>
        </p:spPr>
        <p:txBody>
          <a:bodyPr wrap="square">
            <a:spAutoFit/>
          </a:bodyPr>
          <a:lstStyle>
            <a:lvl1pPr algn="ctr"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PLACE – </a:t>
            </a:r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4727739-9849-5D4F-9C85-8A033CBAA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0315" y="4426405"/>
            <a:ext cx="8992250" cy="903700"/>
          </a:xfrm>
        </p:spPr>
        <p:txBody>
          <a:bodyPr lIns="0" tIns="72000" rIns="0" bIns="0" anchor="ctr" anchorCtr="0">
            <a:sp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ENTER YOUR TITLE HERE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5C6BC04-227F-7543-B3EB-3B3DDB7DA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5383522"/>
            <a:ext cx="4475163" cy="3635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800" dirty="0">
                <a:solidFill>
                  <a:schemeClr val="bg1"/>
                </a:solidFill>
              </a:rPr>
              <a:t>VENUE - AUDIENCE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AAA2CB4-E978-D94F-859F-CF4B16C2D1EB}"/>
              </a:ext>
            </a:extLst>
          </p:cNvPr>
          <p:cNvSpPr txBox="1"/>
          <p:nvPr userDrawn="1"/>
        </p:nvSpPr>
        <p:spPr>
          <a:xfrm rot="16200000">
            <a:off x="9598582" y="1038958"/>
            <a:ext cx="485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rPr>
              <a:t>Copyright © 2021 by </a:t>
            </a:r>
            <a:r>
              <a:rPr lang="fr-FR" sz="700" dirty="0" err="1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rPr>
              <a:t>Spacebel</a:t>
            </a: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rPr>
              <a:t> - All </a:t>
            </a:r>
            <a:r>
              <a:rPr lang="fr-FR" sz="700" dirty="0" err="1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rPr>
              <a:t>rights</a:t>
            </a:r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rPr>
              <a:t> </a:t>
            </a:r>
            <a:r>
              <a:rPr lang="fr-FR" sz="700" dirty="0" err="1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rPr>
              <a:t>reserved</a:t>
            </a:r>
            <a:endParaRPr lang="fr-FR" sz="700" dirty="0">
              <a:solidFill>
                <a:schemeClr val="bg1">
                  <a:lumMod val="50000"/>
                </a:schemeClr>
              </a:solidFill>
              <a:latin typeface="DINOT" panose="020B0504020101020102" pitchFamily="34" charset="77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B9E7C53E-7DA3-8E4B-B170-81B0ED071115}"/>
              </a:ext>
            </a:extLst>
          </p:cNvPr>
          <p:cNvSpPr/>
          <p:nvPr userDrawn="1"/>
        </p:nvSpPr>
        <p:spPr>
          <a:xfrm>
            <a:off x="4956005" y="6417951"/>
            <a:ext cx="2279985" cy="285750"/>
          </a:xfrm>
          <a:prstGeom prst="roundRect">
            <a:avLst/>
          </a:prstGeom>
          <a:solidFill>
            <a:schemeClr val="bg1">
              <a:alpha val="51463"/>
            </a:schemeClr>
          </a:solidFill>
          <a:ln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n-lt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xmlns="" id="{6FF4E770-D72C-0E49-8AA1-2775F3788E58}"/>
              </a:ext>
            </a:extLst>
          </p:cNvPr>
          <p:cNvSpPr txBox="1">
            <a:spLocks/>
          </p:cNvSpPr>
          <p:nvPr userDrawn="1"/>
        </p:nvSpPr>
        <p:spPr>
          <a:xfrm>
            <a:off x="4214017" y="6417951"/>
            <a:ext cx="3763963" cy="2857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0">
                <a:solidFill>
                  <a:schemeClr val="bg1"/>
                </a:solidFill>
                <a:latin typeface="DINOT" panose="020B0504020101020102" pitchFamily="34" charset="77"/>
                <a:ea typeface="DIN Condensed" panose="020B0606040000020204" pitchFamily="34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0389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6AECB31B-F3E2-3844-9C9E-8E9B6B762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40AFC71-3EAD-274C-BFAB-6ACDC6FCC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66" y="6452394"/>
            <a:ext cx="646331" cy="215444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xmlns="" id="{708A1AFC-9450-C94F-86B6-07FA2CA5E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84486" y="6326526"/>
            <a:ext cx="80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4231441-B323-254A-A561-32CB6A9FE3A0}" type="datetime1">
              <a:rPr lang="fr-BE" smtClean="0"/>
              <a:pPr/>
              <a:t>15-06-23</a:t>
            </a:fld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xmlns="" id="{9C290737-B4C3-E24F-869F-5E87AA1C75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466" y="1253213"/>
            <a:ext cx="9360000" cy="4799691"/>
          </a:xfrm>
        </p:spPr>
        <p:txBody>
          <a:bodyPr lIns="0" tIns="0" rIns="0" bIns="0"/>
          <a:lstStyle>
            <a:lvl1pPr marL="311150" indent="-304800">
              <a:lnSpc>
                <a:spcPct val="100000"/>
              </a:lnSpc>
              <a:buFontTx/>
              <a:buBlip>
                <a:blip r:embed="rId4"/>
              </a:buBlip>
              <a:tabLst/>
              <a:defRPr sz="1800" b="0" i="0">
                <a:solidFill>
                  <a:srgbClr val="039BD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Tx/>
              <a:buBlip>
                <a:blip r:embed="rId5"/>
              </a:buBlip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Tx/>
              <a:buBlip>
                <a:blip r:embed="rId6"/>
              </a:buBlip>
              <a:defRPr sz="14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3pPr>
            <a:lvl4pPr>
              <a:defRPr sz="12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4pPr>
          </a:lstStyle>
          <a:p>
            <a:pPr lvl="0"/>
            <a:r>
              <a:rPr lang="fr-FR" dirty="0" smtClean="0"/>
              <a:t>01 SECTION TITLE</a:t>
            </a:r>
          </a:p>
          <a:p>
            <a:pPr lvl="1"/>
            <a:r>
              <a:rPr lang="fr-FR" dirty="0" smtClean="0"/>
              <a:t>TITLE 1</a:t>
            </a:r>
          </a:p>
          <a:p>
            <a:pPr lvl="1"/>
            <a:r>
              <a:rPr lang="fr-FR" dirty="0" smtClean="0"/>
              <a:t>TITLE 2</a:t>
            </a:r>
            <a:endParaRPr lang="fr-FR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xmlns="" id="{A5CE77DA-C863-BA4F-A732-337B2619E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66" y="393984"/>
            <a:ext cx="9360000" cy="67710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TABLE OF CONTENTS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5BC54E58-FC1C-8341-9FC7-3A81D6BA9A45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9BA74FA3-EC0A-BF42-A124-1D69A572B3B9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xmlns="" id="{85B6DA2C-A611-E74D-A961-6B94E48CC13F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fr-FR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61E899B-5C15-4144-8448-BB11B51EAAE3}"/>
              </a:ext>
            </a:extLst>
          </p:cNvPr>
          <p:cNvSpPr txBox="1"/>
          <p:nvPr userDrawn="1"/>
        </p:nvSpPr>
        <p:spPr>
          <a:xfrm rot="16200000">
            <a:off x="9598582" y="1038958"/>
            <a:ext cx="485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Copyright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 © 2021 by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Spacebel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 - All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rights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reserved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DINOT" panose="020B0504020101020102" pitchFamily="34" charset="77"/>
            </a:endParaRPr>
          </a:p>
        </p:txBody>
      </p:sp>
      <p:sp>
        <p:nvSpPr>
          <p:cNvPr id="21" name="Rectangle : coins arrondis 14">
            <a:extLst>
              <a:ext uri="{FF2B5EF4-FFF2-40B4-BE49-F238E27FC236}">
                <a16:creationId xmlns:a16="http://schemas.microsoft.com/office/drawing/2014/main" xmlns="" id="{A202A3BE-F0D2-8B43-BEE8-2DF129CCB81D}"/>
              </a:ext>
            </a:extLst>
          </p:cNvPr>
          <p:cNvSpPr/>
          <p:nvPr userDrawn="1"/>
        </p:nvSpPr>
        <p:spPr>
          <a:xfrm>
            <a:off x="4956005" y="6417951"/>
            <a:ext cx="2279985" cy="285750"/>
          </a:xfrm>
          <a:prstGeom prst="roundRect">
            <a:avLst/>
          </a:prstGeom>
          <a:solidFill>
            <a:schemeClr val="bg1">
              <a:alpha val="51463"/>
            </a:schemeClr>
          </a:solidFill>
          <a:ln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xmlns="" id="{6FBC6E1A-635D-3C48-ADB8-D2831C467E9D}"/>
              </a:ext>
            </a:extLst>
          </p:cNvPr>
          <p:cNvSpPr txBox="1">
            <a:spLocks/>
          </p:cNvSpPr>
          <p:nvPr userDrawn="1"/>
        </p:nvSpPr>
        <p:spPr>
          <a:xfrm>
            <a:off x="4214017" y="6417951"/>
            <a:ext cx="3763963" cy="2857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0">
                <a:solidFill>
                  <a:schemeClr val="bg1"/>
                </a:solidFill>
                <a:latin typeface="DINOT" panose="020B0504020101020102" pitchFamily="34" charset="77"/>
                <a:ea typeface="DIN Condensed" panose="020B0606040000020204" pitchFamily="34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22898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51734F6-A094-624E-93E4-26997EDFA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40AFC71-3EAD-274C-BFAB-6ACDC6FCC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66" y="6452394"/>
            <a:ext cx="646331" cy="21544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3B3C7F6A-A46B-B44B-957C-24762297CB95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FED2087-DB2D-D24A-99DB-DFAD38FDECE0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65D934D9-43C6-134E-A8BE-0B94B0C7D82E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DINOT" panose="020B0504020101020102" pitchFamily="34" charset="77"/>
              </a:rPr>
              <a:pPr/>
              <a:t>‹#›</a:t>
            </a:fld>
            <a:endParaRPr lang="fr-FR" sz="900" b="0" i="0" dirty="0">
              <a:latin typeface="DINOT" panose="020B0504020101020102" pitchFamily="34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DE699B34-45F6-BB4F-A039-56112E2D4F6A}"/>
              </a:ext>
            </a:extLst>
          </p:cNvPr>
          <p:cNvSpPr txBox="1"/>
          <p:nvPr userDrawn="1"/>
        </p:nvSpPr>
        <p:spPr>
          <a:xfrm rot="16200000">
            <a:off x="9598582" y="1038958"/>
            <a:ext cx="485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Copyright © 2021 by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Spacebel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 - All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reserved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DINOT" panose="020B0504020101020102" pitchFamily="34" charset="77"/>
            </a:endParaRP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D90A6CA1-818C-0E40-97F8-7CD38FBBE6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3743" y="3251036"/>
            <a:ext cx="9165658" cy="1023510"/>
          </a:xfrm>
        </p:spPr>
        <p:txBody>
          <a:bodyPr lIns="0" tIns="0" rIns="0" bIns="0"/>
          <a:lstStyle>
            <a:lvl1pPr marL="6350" indent="0">
              <a:buFontTx/>
              <a:buNone/>
              <a:tabLst/>
              <a:defRPr b="0" i="0">
                <a:solidFill>
                  <a:srgbClr val="039BD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2pPr>
            <a:lvl3pPr marL="1143000" indent="-228600">
              <a:buFontTx/>
              <a:buBlip>
                <a:blip r:embed="rId4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4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BAA1A1D1-1F07-864E-9D98-0024D1ACEB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95277" y="1051560"/>
            <a:ext cx="9164124" cy="219947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71C92F06-F670-3B4F-8B82-59742CCD0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149" y="2451400"/>
            <a:ext cx="1453174" cy="1385929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600" b="0" i="0" cap="all" baseline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2" name="Rectangle : coins arrondis 14">
            <a:extLst>
              <a:ext uri="{FF2B5EF4-FFF2-40B4-BE49-F238E27FC236}">
                <a16:creationId xmlns:a16="http://schemas.microsoft.com/office/drawing/2014/main" xmlns="" id="{A202A3BE-F0D2-8B43-BEE8-2DF129CCB81D}"/>
              </a:ext>
            </a:extLst>
          </p:cNvPr>
          <p:cNvSpPr/>
          <p:nvPr userDrawn="1"/>
        </p:nvSpPr>
        <p:spPr>
          <a:xfrm>
            <a:off x="4956005" y="6417951"/>
            <a:ext cx="2279985" cy="285750"/>
          </a:xfrm>
          <a:prstGeom prst="roundRect">
            <a:avLst/>
          </a:prstGeom>
          <a:solidFill>
            <a:schemeClr val="bg1">
              <a:alpha val="51463"/>
            </a:schemeClr>
          </a:solidFill>
          <a:ln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6FBC6E1A-635D-3C48-ADB8-D2831C467E9D}"/>
              </a:ext>
            </a:extLst>
          </p:cNvPr>
          <p:cNvSpPr txBox="1">
            <a:spLocks/>
          </p:cNvSpPr>
          <p:nvPr userDrawn="1"/>
        </p:nvSpPr>
        <p:spPr>
          <a:xfrm>
            <a:off x="4214017" y="6417951"/>
            <a:ext cx="3763963" cy="2857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0">
                <a:solidFill>
                  <a:schemeClr val="bg1"/>
                </a:solidFill>
                <a:latin typeface="DINOT" panose="020B0504020101020102" pitchFamily="34" charset="77"/>
                <a:ea typeface="DIN Condensed" panose="020B0606040000020204" pitchFamily="34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82956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51734F6-A094-624E-93E4-26997EDFA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40AFC71-3EAD-274C-BFAB-6ACDC6FCC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66" y="6452394"/>
            <a:ext cx="646331" cy="21544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3B3C7F6A-A46B-B44B-957C-24762297CB95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FED2087-DB2D-D24A-99DB-DFAD38FDECE0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xmlns="" id="{65D934D9-43C6-134E-A8BE-0B94B0C7D82E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DINOT" panose="020B0504020101020102" pitchFamily="34" charset="77"/>
              </a:rPr>
              <a:pPr/>
              <a:t>‹#›</a:t>
            </a:fld>
            <a:endParaRPr lang="fr-FR" sz="900" b="0" i="0" dirty="0">
              <a:latin typeface="DINOT" panose="020B0504020101020102" pitchFamily="34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DE699B34-45F6-BB4F-A039-56112E2D4F6A}"/>
              </a:ext>
            </a:extLst>
          </p:cNvPr>
          <p:cNvSpPr txBox="1"/>
          <p:nvPr userDrawn="1"/>
        </p:nvSpPr>
        <p:spPr>
          <a:xfrm rot="16200000">
            <a:off x="9598582" y="1038958"/>
            <a:ext cx="485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Copyright © 2021 by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Spacebel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 - All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DINOT" panose="020B0504020101020102" pitchFamily="34" charset="77"/>
              </a:rPr>
              <a:t>reserved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DINOT" panose="020B0504020101020102" pitchFamily="34" charset="77"/>
            </a:endParaRPr>
          </a:p>
        </p:txBody>
      </p:sp>
      <p:sp>
        <p:nvSpPr>
          <p:cNvPr id="12" name="Rectangle : coins arrondis 14">
            <a:extLst>
              <a:ext uri="{FF2B5EF4-FFF2-40B4-BE49-F238E27FC236}">
                <a16:creationId xmlns:a16="http://schemas.microsoft.com/office/drawing/2014/main" xmlns="" id="{A202A3BE-F0D2-8B43-BEE8-2DF129CCB81D}"/>
              </a:ext>
            </a:extLst>
          </p:cNvPr>
          <p:cNvSpPr/>
          <p:nvPr userDrawn="1"/>
        </p:nvSpPr>
        <p:spPr>
          <a:xfrm>
            <a:off x="4956005" y="6417951"/>
            <a:ext cx="2279985" cy="285750"/>
          </a:xfrm>
          <a:prstGeom prst="roundRect">
            <a:avLst/>
          </a:prstGeom>
          <a:solidFill>
            <a:schemeClr val="bg1">
              <a:alpha val="51463"/>
            </a:schemeClr>
          </a:solidFill>
          <a:ln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6FBC6E1A-635D-3C48-ADB8-D2831C467E9D}"/>
              </a:ext>
            </a:extLst>
          </p:cNvPr>
          <p:cNvSpPr txBox="1">
            <a:spLocks/>
          </p:cNvSpPr>
          <p:nvPr userDrawn="1"/>
        </p:nvSpPr>
        <p:spPr>
          <a:xfrm>
            <a:off x="4214017" y="6417951"/>
            <a:ext cx="3763963" cy="2857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0">
                <a:solidFill>
                  <a:schemeClr val="bg1"/>
                </a:solidFill>
                <a:latin typeface="DINOT" panose="020B0504020101020102" pitchFamily="34" charset="77"/>
                <a:ea typeface="DIN Condensed" panose="020B0606040000020204" pitchFamily="34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95521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4E9CD21A-C8F3-A54A-8D57-D6A1D4D289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241" y="809620"/>
            <a:ext cx="9360000" cy="615553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21AE1B0-3A60-9C4F-B607-8621A24B7F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66" y="6452394"/>
            <a:ext cx="646331" cy="215444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455679DD-0A5F-724F-B2F6-FCD1DBBE551B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92C71C3D-F567-BB40-89EC-FF12F8AE2027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xmlns="" id="{2BA3F7B3-0EDE-3344-AD12-679A0497507D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xmlns="" id="{C3E2833E-601C-E44A-8A7E-24EAC1B11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961" y="579586"/>
            <a:ext cx="9360000" cy="2285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039BD8"/>
                </a:solidFill>
                <a:latin typeface="+mn-lt"/>
              </a:defRPr>
            </a:lvl1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to </a:t>
            </a:r>
            <a:r>
              <a:rPr lang="fr-FR" dirty="0" smtClean="0"/>
              <a:t>&lt;AUDIENCE&gt;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AB47667-8AE3-3E49-B1BF-4E84448DACD9}"/>
              </a:ext>
            </a:extLst>
          </p:cNvPr>
          <p:cNvSpPr txBox="1"/>
          <p:nvPr userDrawn="1"/>
        </p:nvSpPr>
        <p:spPr>
          <a:xfrm rot="16200000">
            <a:off x="9598582" y="1038958"/>
            <a:ext cx="485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Copyright © 2021 by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Spacebel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- All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rights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reserved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749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4E9CD21A-C8F3-A54A-8D57-D6A1D4D289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241" y="809620"/>
            <a:ext cx="9360000" cy="615553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21AE1B0-3A60-9C4F-B607-8621A24B7F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66" y="6452394"/>
            <a:ext cx="646331" cy="215444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xmlns="" id="{B8002512-EF5C-CB48-90D1-CC9E2212A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466" y="1927467"/>
            <a:ext cx="9360000" cy="4351651"/>
          </a:xfrm>
        </p:spPr>
        <p:txBody>
          <a:bodyPr lIns="0" tIns="0" rIns="0" bIns="0"/>
          <a:lstStyle>
            <a:lvl1pPr marL="311150" indent="-304800">
              <a:buFontTx/>
              <a:buBlip>
                <a:blip r:embed="rId4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5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6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455679DD-0A5F-724F-B2F6-FCD1DBBE551B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92C71C3D-F567-BB40-89EC-FF12F8AE2027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xmlns="" id="{2BA3F7B3-0EDE-3344-AD12-679A0497507D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AB47667-8AE3-3E49-B1BF-4E84448DACD9}"/>
              </a:ext>
            </a:extLst>
          </p:cNvPr>
          <p:cNvSpPr txBox="1"/>
          <p:nvPr userDrawn="1"/>
        </p:nvSpPr>
        <p:spPr>
          <a:xfrm rot="16200000">
            <a:off x="9598582" y="1038958"/>
            <a:ext cx="485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Copyright © 2021 by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Spacebel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- All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rights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reserved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Espace réservé du texte 29">
            <a:extLst>
              <a:ext uri="{FF2B5EF4-FFF2-40B4-BE49-F238E27FC236}">
                <a16:creationId xmlns:a16="http://schemas.microsoft.com/office/drawing/2014/main" xmlns="" id="{C3E2833E-601C-E44A-8A7E-24EAC1B11D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961" y="579586"/>
            <a:ext cx="9360000" cy="2285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039BD8"/>
                </a:solidFill>
                <a:latin typeface="+mn-lt"/>
              </a:defRPr>
            </a:lvl1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to </a:t>
            </a:r>
            <a:r>
              <a:rPr lang="fr-FR" dirty="0" smtClean="0"/>
              <a:t>&lt;AUDIENCE&gt;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3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4E9CD21A-C8F3-A54A-8D57-D6A1D4D289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241" y="809620"/>
            <a:ext cx="9360000" cy="615553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21AE1B0-3A60-9C4F-B607-8621A24B7F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66" y="6452394"/>
            <a:ext cx="646331" cy="215444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xmlns="" id="{B8002512-EF5C-CB48-90D1-CC9E2212A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466" y="1927468"/>
            <a:ext cx="9360000" cy="1375290"/>
          </a:xfrm>
        </p:spPr>
        <p:txBody>
          <a:bodyPr lIns="0" tIns="0" rIns="0" bIns="0"/>
          <a:lstStyle>
            <a:lvl1pPr marL="311150" indent="-304800">
              <a:buFontTx/>
              <a:buBlip>
                <a:blip r:embed="rId4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5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6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xmlns="" id="{97E3CF20-D8E4-CB4B-9F11-E58F39F649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466" y="3415352"/>
            <a:ext cx="9360000" cy="1375290"/>
          </a:xfrm>
        </p:spPr>
        <p:txBody>
          <a:bodyPr lIns="0" tIns="0" rIns="0" bIns="0"/>
          <a:lstStyle>
            <a:lvl1pPr marL="311150" indent="-304800">
              <a:buFontTx/>
              <a:buBlip>
                <a:blip r:embed="rId4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5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6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xmlns="" id="{FC2A80EC-5DC7-FF4D-89C6-D05F06912B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466" y="4902958"/>
            <a:ext cx="9360000" cy="1375290"/>
          </a:xfrm>
        </p:spPr>
        <p:txBody>
          <a:bodyPr lIns="0" tIns="0" rIns="0" bIns="0"/>
          <a:lstStyle>
            <a:lvl1pPr marL="311150" indent="-304800">
              <a:buFontTx/>
              <a:buBlip>
                <a:blip r:embed="rId4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5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6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455679DD-0A5F-724F-B2F6-FCD1DBBE551B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92C71C3D-F567-BB40-89EC-FF12F8AE2027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xmlns="" id="{2BA3F7B3-0EDE-3344-AD12-679A0497507D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AB47667-8AE3-3E49-B1BF-4E84448DACD9}"/>
              </a:ext>
            </a:extLst>
          </p:cNvPr>
          <p:cNvSpPr txBox="1"/>
          <p:nvPr userDrawn="1"/>
        </p:nvSpPr>
        <p:spPr>
          <a:xfrm rot="16200000">
            <a:off x="9598582" y="1038958"/>
            <a:ext cx="485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Copyright © 2021 by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Spacebel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- All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rights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reserved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Espace réservé du texte 29">
            <a:extLst>
              <a:ext uri="{FF2B5EF4-FFF2-40B4-BE49-F238E27FC236}">
                <a16:creationId xmlns:a16="http://schemas.microsoft.com/office/drawing/2014/main" xmlns="" id="{C3E2833E-601C-E44A-8A7E-24EAC1B11D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961" y="579586"/>
            <a:ext cx="9360000" cy="2285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039BD8"/>
                </a:solidFill>
                <a:latin typeface="+mn-lt"/>
              </a:defRPr>
            </a:lvl1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to </a:t>
            </a:r>
            <a:r>
              <a:rPr lang="fr-FR" dirty="0" smtClean="0"/>
              <a:t>&lt;AUDIENCE&gt;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21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-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D1DF6D47-DE9D-CF46-8D66-94ECB10366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185" y="1964698"/>
            <a:ext cx="4500000" cy="4351338"/>
          </a:xfrm>
        </p:spPr>
        <p:txBody>
          <a:bodyPr lIns="0" tIns="0" rIns="0" bIns="0"/>
          <a:lstStyle>
            <a:lvl1pPr marL="515938" indent="-381000">
              <a:buFontTx/>
              <a:buBlip>
                <a:blip r:embed="rId3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762000" indent="-209550"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err="1" smtClean="0"/>
              <a:t>Sub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1</a:t>
            </a:r>
          </a:p>
          <a:p>
            <a:pPr lvl="2"/>
            <a:r>
              <a:rPr lang="fr-FR" dirty="0" err="1" smtClean="0"/>
              <a:t>Sub</a:t>
            </a:r>
            <a:r>
              <a:rPr lang="fr-FR" dirty="0" smtClean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06E57EB5-7F09-7C4E-BAEE-7210FC8C0021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266466" y="1964698"/>
            <a:ext cx="4500000" cy="4351338"/>
          </a:xfrm>
        </p:spPr>
        <p:txBody>
          <a:bodyPr lIns="0" tIns="0" rIns="0" bIns="0"/>
          <a:lstStyle>
            <a:lvl1pPr marL="134938" indent="0">
              <a:buFontTx/>
              <a:buNone/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762000" indent="-209550"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2pPr>
            <a:lvl3pPr>
              <a:defRPr sz="18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4pPr>
          </a:lstStyle>
          <a:p>
            <a:pPr lvl="0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F17FD0D-46F8-F047-828E-EDCF92D28D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466" y="6452394"/>
            <a:ext cx="646331" cy="215444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3A95C65E-5DA2-C644-A44C-C3FC65449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66" y="809620"/>
            <a:ext cx="9360000" cy="615553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2F2F0A7D-896D-ED45-A829-7096A7CCF001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40E06264-178F-2E42-B16A-06E7C86801C2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xmlns="" id="{DACBD860-4E10-0540-BED0-8DD16609A4A5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438BF7A-DFA8-7043-8861-0D5173229ECF}"/>
              </a:ext>
            </a:extLst>
          </p:cNvPr>
          <p:cNvSpPr txBox="1"/>
          <p:nvPr userDrawn="1"/>
        </p:nvSpPr>
        <p:spPr>
          <a:xfrm rot="16200000">
            <a:off x="9598582" y="1038958"/>
            <a:ext cx="485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Copyright © 2021 by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Spacebel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- All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rights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reserved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Espace réservé du texte 29">
            <a:extLst>
              <a:ext uri="{FF2B5EF4-FFF2-40B4-BE49-F238E27FC236}">
                <a16:creationId xmlns:a16="http://schemas.microsoft.com/office/drawing/2014/main" xmlns="" id="{C3E2833E-601C-E44A-8A7E-24EAC1B11D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961" y="579586"/>
            <a:ext cx="9360000" cy="2285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039BD8"/>
                </a:solidFill>
                <a:latin typeface="+mn-lt"/>
              </a:defRPr>
            </a:lvl1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to </a:t>
            </a:r>
            <a:r>
              <a:rPr lang="fr-FR" dirty="0" smtClean="0"/>
              <a:t>&lt;AUDIENCE&gt;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45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D1DF6D47-DE9D-CF46-8D66-94ECB10366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905" y="2684864"/>
            <a:ext cx="4500000" cy="3644386"/>
          </a:xfrm>
        </p:spPr>
        <p:txBody>
          <a:bodyPr lIns="0" tIns="0" rIns="0" bIns="0">
            <a:normAutofit/>
          </a:bodyPr>
          <a:lstStyle>
            <a:lvl1pPr marL="515938" indent="-381000">
              <a:buFontTx/>
              <a:buBlip>
                <a:blip r:embed="rId3"/>
              </a:buBlip>
              <a:tabLst/>
              <a:defRPr sz="24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762000" indent="-209550"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06E57EB5-7F09-7C4E-BAEE-7210FC8C0021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266466" y="2674833"/>
            <a:ext cx="4500000" cy="3654417"/>
          </a:xfrm>
        </p:spPr>
        <p:txBody>
          <a:bodyPr lIns="0" tIns="0" rIns="0" bIns="0">
            <a:normAutofit/>
          </a:bodyPr>
          <a:lstStyle>
            <a:lvl1pPr marL="592138" indent="-457200">
              <a:buFontTx/>
              <a:buNone/>
              <a:tabLst/>
              <a:defRPr lang="fr-FR" sz="24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62000" indent="-209550"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2pPr>
            <a:lvl3pPr>
              <a:defRPr sz="18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4pPr>
          </a:lstStyle>
          <a:p>
            <a:pPr marL="515938" lvl="0" indent="-381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</a:pPr>
            <a:r>
              <a:rPr lang="fr-FR" dirty="0" err="1" smtClean="0"/>
              <a:t>Text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F17FD0D-46F8-F047-828E-EDCF92D28D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466" y="6452394"/>
            <a:ext cx="646331" cy="215444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3A95C65E-5DA2-C644-A44C-C3FC65449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66" y="809620"/>
            <a:ext cx="9360000" cy="615553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2F2F0A7D-896D-ED45-A829-7096A7CCF001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40E06264-178F-2E42-B16A-06E7C86801C2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xmlns="" id="{DACBD860-4E10-0540-BED0-8DD16609A4A5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438BF7A-DFA8-7043-8861-0D5173229ECF}"/>
              </a:ext>
            </a:extLst>
          </p:cNvPr>
          <p:cNvSpPr txBox="1"/>
          <p:nvPr userDrawn="1"/>
        </p:nvSpPr>
        <p:spPr>
          <a:xfrm rot="16200000">
            <a:off x="9598582" y="1038958"/>
            <a:ext cx="485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Copyright © 2021 by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Spacebel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- All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rights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reserved</a:t>
            </a:r>
            <a:endParaRPr lang="fr-FR" sz="7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xmlns="" id="{B8002512-EF5C-CB48-90D1-CC9E2212A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86" y="1822819"/>
            <a:ext cx="4500719" cy="838800"/>
          </a:xfrm>
        </p:spPr>
        <p:txBody>
          <a:bodyPr lIns="144000" tIns="0" rIns="0" bIns="0"/>
          <a:lstStyle>
            <a:lvl1pPr marL="6350" indent="0">
              <a:buFontTx/>
              <a:buNone/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5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6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B8002512-EF5C-CB48-90D1-CC9E2212A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65747" y="1822818"/>
            <a:ext cx="4500719" cy="838800"/>
          </a:xfrm>
        </p:spPr>
        <p:txBody>
          <a:bodyPr lIns="144000" tIns="0" rIns="0" bIns="0"/>
          <a:lstStyle>
            <a:lvl1pPr marL="6350" indent="0">
              <a:buFontTx/>
              <a:buNone/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5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6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24" name="Espace réservé du texte 29">
            <a:extLst>
              <a:ext uri="{FF2B5EF4-FFF2-40B4-BE49-F238E27FC236}">
                <a16:creationId xmlns:a16="http://schemas.microsoft.com/office/drawing/2014/main" xmlns="" id="{C3E2833E-601C-E44A-8A7E-24EAC1B11D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5961" y="579586"/>
            <a:ext cx="9360000" cy="2285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039BD8"/>
                </a:solidFill>
                <a:latin typeface="+mn-lt"/>
              </a:defRPr>
            </a:lvl1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to </a:t>
            </a:r>
            <a:r>
              <a:rPr lang="fr-FR" dirty="0" smtClean="0"/>
              <a:t>&lt;AUDIENCE&gt;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66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CCF23996-A7E2-CA48-8860-E1D02154B224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8DE9D05-1E0D-6743-BCDC-A6E905E6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9A8B374-4ED4-1440-95B0-23A1EE20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B27B9ECC-9723-C242-8769-3E3891D26142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3C24B795-B486-F34F-A49F-5C2F089784FE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fr-FR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xmlns="" id="{4A50CB44-41CA-0E4C-8283-87DA3ACF6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4080" y="6326526"/>
            <a:ext cx="888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4231441-B323-254A-A561-32CB6A9FE3A0}" type="datetime1">
              <a:rPr lang="fr-BE" smtClean="0"/>
              <a:pPr/>
              <a:t>15-06-23</a:t>
            </a:fld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6FF4E770-D72C-0E49-8AA1-2775F3788E58}"/>
              </a:ext>
            </a:extLst>
          </p:cNvPr>
          <p:cNvSpPr txBox="1">
            <a:spLocks/>
          </p:cNvSpPr>
          <p:nvPr userDrawn="1"/>
        </p:nvSpPr>
        <p:spPr>
          <a:xfrm>
            <a:off x="4214017" y="6417951"/>
            <a:ext cx="3763963" cy="2857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0">
                <a:solidFill>
                  <a:schemeClr val="bg1"/>
                </a:solidFill>
                <a:latin typeface="DINOT" panose="020B0504020101020102" pitchFamily="34" charset="77"/>
                <a:ea typeface="DIN Condensed" panose="020B0606040000020204" pitchFamily="34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</a:rPr>
              <a:t>COMMERCIAL IN CONFIDENCE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9E321407-137B-1549-BE4B-90A25C3E27C4}"/>
              </a:ext>
            </a:extLst>
          </p:cNvPr>
          <p:cNvSpPr txBox="1">
            <a:spLocks/>
          </p:cNvSpPr>
          <p:nvPr userDrawn="1"/>
        </p:nvSpPr>
        <p:spPr>
          <a:xfrm>
            <a:off x="4238195" y="6396037"/>
            <a:ext cx="3763963" cy="2857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0">
                <a:solidFill>
                  <a:schemeClr val="bg1"/>
                </a:solidFill>
                <a:latin typeface="DINOT" panose="020B0504020101020102" pitchFamily="34" charset="77"/>
                <a:ea typeface="DIN Condensed" panose="020B0606040000020204" pitchFamily="34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4388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6" r:id="rId4"/>
    <p:sldLayoutId id="2147483650" r:id="rId5"/>
    <p:sldLayoutId id="2147483668" r:id="rId6"/>
    <p:sldLayoutId id="2147483667" r:id="rId7"/>
    <p:sldLayoutId id="2147483662" r:id="rId8"/>
    <p:sldLayoutId id="2147483670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1.sld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24/11/21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0315" y="4564904"/>
            <a:ext cx="8992250" cy="626701"/>
          </a:xfrm>
        </p:spPr>
        <p:txBody>
          <a:bodyPr/>
          <a:lstStyle/>
          <a:p>
            <a:r>
              <a:rPr lang="en-US" sz="4000" b="1" dirty="0" smtClean="0"/>
              <a:t>GSTP Armony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39800" y="5383522"/>
            <a:ext cx="5848275" cy="363537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51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smtClean="0"/>
              <a:t>Initial goals are </a:t>
            </a:r>
            <a:r>
              <a:rPr lang="en-GB" dirty="0" smtClean="0"/>
              <a:t>fulfilled</a:t>
            </a:r>
          </a:p>
          <a:p>
            <a:r>
              <a:rPr lang="en-GB" dirty="0" smtClean="0"/>
              <a:t>We are now integrating the emulator in </a:t>
            </a:r>
            <a:r>
              <a:rPr lang="en-GB" smtClean="0"/>
              <a:t>an operational TOMS</a:t>
            </a:r>
            <a:endParaRPr lang="en-GB" dirty="0" smtClean="0"/>
          </a:p>
          <a:p>
            <a:pPr lvl="0"/>
            <a:r>
              <a:rPr lang="en-GB" dirty="0" smtClean="0"/>
              <a:t>What’s Next</a:t>
            </a:r>
          </a:p>
          <a:p>
            <a:pPr lvl="1"/>
            <a:r>
              <a:rPr lang="en-GB" dirty="0" smtClean="0"/>
              <a:t>Upgrade </a:t>
            </a:r>
            <a:r>
              <a:rPr lang="en-GB" dirty="0"/>
              <a:t>to ECSS SMP </a:t>
            </a:r>
            <a:r>
              <a:rPr lang="en-GB" dirty="0" smtClean="0"/>
              <a:t>standard: done 05/2023</a:t>
            </a:r>
            <a:endParaRPr lang="en-US" dirty="0"/>
          </a:p>
          <a:p>
            <a:pPr lvl="1"/>
            <a:r>
              <a:rPr lang="en-GB" dirty="0" smtClean="0"/>
              <a:t>Extend </a:t>
            </a:r>
            <a:r>
              <a:rPr lang="en-GB" dirty="0"/>
              <a:t>the target ARM </a:t>
            </a:r>
            <a:r>
              <a:rPr lang="en-GB" dirty="0" smtClean="0"/>
              <a:t>CPU: R5</a:t>
            </a:r>
            <a:r>
              <a:rPr lang="en-GB" dirty="0"/>
              <a:t>, R4F and </a:t>
            </a:r>
            <a:r>
              <a:rPr lang="en-GB" dirty="0" smtClean="0"/>
              <a:t>R52</a:t>
            </a:r>
            <a:endParaRPr lang="en-US" dirty="0"/>
          </a:p>
          <a:p>
            <a:pPr lvl="1"/>
            <a:r>
              <a:rPr lang="en-GB" dirty="0"/>
              <a:t>Extend the Armony library of standard and custom IP</a:t>
            </a:r>
            <a:endParaRPr lang="en-US" dirty="0"/>
          </a:p>
          <a:p>
            <a:pPr lvl="1"/>
            <a:r>
              <a:rPr lang="en-GB" dirty="0" smtClean="0"/>
              <a:t>Improve performance</a:t>
            </a:r>
          </a:p>
          <a:p>
            <a:pPr lvl="2"/>
            <a:r>
              <a:rPr lang="en-GB" dirty="0" smtClean="0"/>
              <a:t>Reduce critical path in kernel feature</a:t>
            </a:r>
          </a:p>
          <a:p>
            <a:pPr lvl="2"/>
            <a:r>
              <a:rPr lang="en-GB" dirty="0" smtClean="0"/>
              <a:t>Embed kernel services closer to JIT engine</a:t>
            </a:r>
          </a:p>
          <a:p>
            <a:pPr lvl="2"/>
            <a:r>
              <a:rPr lang="en-GB" dirty="0" smtClean="0"/>
              <a:t>Parallelisation of multi-core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4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Background &amp; Justification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OBSW developed for ARM processors are more and more present in spacecraft OBC and payloads</a:t>
            </a:r>
          </a:p>
          <a:p>
            <a:r>
              <a:rPr lang="en-GB" dirty="0" smtClean="0"/>
              <a:t>SPACEBEL strongly believes in the interest of full numerical solution of the validation of embedded software</a:t>
            </a:r>
          </a:p>
          <a:p>
            <a:r>
              <a:rPr lang="en-GB" dirty="0" smtClean="0"/>
              <a:t>ARM emulators COTS do not match the specific needs and constraints of space application validation</a:t>
            </a:r>
          </a:p>
          <a:p>
            <a:pPr lvl="1"/>
            <a:r>
              <a:rPr lang="en-GB" dirty="0" smtClean="0"/>
              <a:t>Precise timing evaluation</a:t>
            </a:r>
          </a:p>
          <a:p>
            <a:pPr lvl="1"/>
            <a:r>
              <a:rPr lang="en-GB" dirty="0" smtClean="0"/>
              <a:t>Non-invasive debugging capabilities</a:t>
            </a:r>
          </a:p>
          <a:p>
            <a:pPr lvl="1"/>
            <a:r>
              <a:rPr lang="en-GB" dirty="0" smtClean="0"/>
              <a:t>Integration within existing simulation infrastructure</a:t>
            </a:r>
          </a:p>
          <a:p>
            <a:pPr lvl="1"/>
            <a:r>
              <a:rPr lang="en-GB" dirty="0" smtClean="0"/>
              <a:t>Scaling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1383963" y="6326188"/>
            <a:ext cx="808037" cy="365125"/>
          </a:xfrm>
        </p:spPr>
        <p:txBody>
          <a:bodyPr/>
          <a:lstStyle/>
          <a:p>
            <a:fld id="{C4231441-B323-254A-A561-32CB6A9FE3A0}" type="datetime1">
              <a:rPr lang="fr-BE" smtClean="0"/>
              <a:pPr/>
              <a:t>15-06-23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05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Goal of the 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Design a generic &amp; modular ARM processor emulator</a:t>
            </a:r>
          </a:p>
          <a:p>
            <a:pPr lvl="1"/>
            <a:r>
              <a:rPr lang="en-US" dirty="0" smtClean="0"/>
              <a:t>Cortex-A9 Zynq-70xx main target @650MHz</a:t>
            </a:r>
          </a:p>
          <a:p>
            <a:pPr lvl="1"/>
            <a:r>
              <a:rPr lang="en-US" dirty="0" smtClean="0"/>
              <a:t>Simulation Model packages, SMP2 compliant &amp; SMP compatible</a:t>
            </a:r>
          </a:p>
          <a:p>
            <a:pPr lvl="1"/>
            <a:r>
              <a:rPr lang="en-US" dirty="0" smtClean="0"/>
              <a:t>With easy extension to build </a:t>
            </a:r>
            <a:r>
              <a:rPr lang="en-US" dirty="0" err="1" smtClean="0"/>
              <a:t>SoC</a:t>
            </a:r>
            <a:r>
              <a:rPr lang="en-US" dirty="0" smtClean="0"/>
              <a:t> virtual platform</a:t>
            </a:r>
          </a:p>
          <a:p>
            <a:endParaRPr lang="en-US" dirty="0" smtClean="0"/>
          </a:p>
          <a:p>
            <a:r>
              <a:rPr lang="en-US" dirty="0" smtClean="0"/>
              <a:t>Develop a </a:t>
            </a:r>
            <a:r>
              <a:rPr lang="en-US" dirty="0"/>
              <a:t>X</a:t>
            </a:r>
            <a:r>
              <a:rPr lang="en-US" dirty="0" smtClean="0"/>
              <a:t>ilinx Zynq-70x0 ARM A9 emulator</a:t>
            </a:r>
          </a:p>
          <a:p>
            <a:pPr lvl="1"/>
            <a:r>
              <a:rPr lang="en-US" dirty="0" smtClean="0"/>
              <a:t>With </a:t>
            </a:r>
            <a:r>
              <a:rPr lang="en-US" b="1" dirty="0" smtClean="0"/>
              <a:t>real-time</a:t>
            </a:r>
            <a:r>
              <a:rPr lang="en-US" dirty="0" smtClean="0"/>
              <a:t> execution of an </a:t>
            </a:r>
            <a:r>
              <a:rPr lang="en-US" b="1" dirty="0" smtClean="0"/>
              <a:t>unaltered</a:t>
            </a:r>
            <a:r>
              <a:rPr lang="en-US" dirty="0" smtClean="0"/>
              <a:t> OBSW</a:t>
            </a:r>
          </a:p>
          <a:p>
            <a:pPr lvl="1"/>
            <a:r>
              <a:rPr lang="en-US" dirty="0" smtClean="0"/>
              <a:t>With debug and introspection means for OBSW VS&amp;QA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1383963" y="6326188"/>
            <a:ext cx="808037" cy="365125"/>
          </a:xfrm>
        </p:spPr>
        <p:txBody>
          <a:bodyPr/>
          <a:lstStyle/>
          <a:p>
            <a:fld id="{C4231441-B323-254A-A561-32CB6A9FE3A0}" type="datetime1">
              <a:rPr lang="fr-BE" smtClean="0"/>
              <a:pPr/>
              <a:t>15-06-23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96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06466" y="3689951"/>
            <a:ext cx="9360000" cy="2589167"/>
          </a:xfrm>
        </p:spPr>
        <p:txBody>
          <a:bodyPr/>
          <a:lstStyle/>
          <a:p>
            <a:r>
              <a:rPr lang="en-GB" dirty="0" smtClean="0"/>
              <a:t>Actual dates matched the schedule, except for the CDR</a:t>
            </a:r>
          </a:p>
          <a:p>
            <a:pPr lvl="1"/>
            <a:r>
              <a:rPr lang="en-GB" dirty="0" smtClean="0"/>
              <a:t>Needed to change the reference OBSW for final acceptation</a:t>
            </a:r>
          </a:p>
          <a:p>
            <a:pPr lvl="2"/>
            <a:r>
              <a:rPr lang="en-GB" dirty="0" smtClean="0"/>
              <a:t>Instruction set upgrade (T16/T32/SIMD)</a:t>
            </a:r>
          </a:p>
          <a:p>
            <a:pPr lvl="2"/>
            <a:r>
              <a:rPr lang="en-GB" dirty="0" smtClean="0"/>
              <a:t>Additional peripheral and I/O extension</a:t>
            </a:r>
          </a:p>
          <a:p>
            <a:pPr lvl="2"/>
            <a:r>
              <a:rPr lang="en-GB" dirty="0" smtClean="0"/>
              <a:t>Additional feature (MMU)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78691"/>
              </p:ext>
            </p:extLst>
          </p:nvPr>
        </p:nvGraphicFramePr>
        <p:xfrm>
          <a:off x="2327300" y="1630462"/>
          <a:ext cx="48913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975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Initial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Actual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09/2021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PDR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01/2021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12/2020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DDR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07/2021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06/2021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CDR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02/2021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11/2022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76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Description of </a:t>
            </a:r>
            <a:r>
              <a:rPr lang="en-GB" smtClean="0"/>
              <a:t>the Solution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Internal JIT engine of the core</a:t>
            </a:r>
          </a:p>
          <a:p>
            <a:pPr lvl="1"/>
            <a:r>
              <a:rPr lang="en-GB" dirty="0" smtClean="0"/>
              <a:t>External unmodified TCC compiler included as library (LGPL)</a:t>
            </a:r>
          </a:p>
          <a:p>
            <a:pPr lvl="1"/>
            <a:r>
              <a:rPr lang="en-GB" dirty="0" smtClean="0"/>
              <a:t>Deterministically generates Execution Block based on</a:t>
            </a:r>
            <a:br>
              <a:rPr lang="en-GB" dirty="0" smtClean="0"/>
            </a:br>
            <a:r>
              <a:rPr lang="en-GB" dirty="0" smtClean="0"/>
              <a:t>instructions lines read from memory, and</a:t>
            </a:r>
            <a:br>
              <a:rPr lang="en-GB" dirty="0" smtClean="0"/>
            </a:br>
            <a:r>
              <a:rPr lang="en-GB" dirty="0" smtClean="0"/>
              <a:t>currently active optimisations</a:t>
            </a:r>
          </a:p>
          <a:p>
            <a:pPr lvl="1"/>
            <a:r>
              <a:rPr lang="en-GB" dirty="0" smtClean="0"/>
              <a:t>Just-In-Time compilation is very fast because of the under-usage</a:t>
            </a:r>
            <a:br>
              <a:rPr lang="en-GB" dirty="0" smtClean="0"/>
            </a:br>
            <a:r>
              <a:rPr lang="en-GB" dirty="0" smtClean="0"/>
              <a:t>host hardware, and smart arrangement of blocks</a:t>
            </a:r>
          </a:p>
          <a:p>
            <a:pPr lvl="1"/>
            <a:r>
              <a:rPr lang="en-GB" dirty="0" smtClean="0"/>
              <a:t>Block discovery at runtime, in parallel of the OBSW execution</a:t>
            </a:r>
          </a:p>
          <a:p>
            <a:r>
              <a:rPr lang="en-GB" dirty="0" smtClean="0"/>
              <a:t>Time correlation module</a:t>
            </a:r>
          </a:p>
          <a:p>
            <a:pPr lvl="1"/>
            <a:r>
              <a:rPr lang="en-GB" dirty="0" smtClean="0"/>
              <a:t>Synchronize OBSW timeline with the extension/simulator ones</a:t>
            </a:r>
            <a:br>
              <a:rPr lang="en-GB" dirty="0" smtClean="0"/>
            </a:br>
            <a:r>
              <a:rPr lang="en-GB" dirty="0" smtClean="0"/>
              <a:t>down to the nanosecond</a:t>
            </a:r>
          </a:p>
          <a:p>
            <a:r>
              <a:rPr lang="en-GB" dirty="0" smtClean="0"/>
              <a:t>Environment Extension IF</a:t>
            </a:r>
          </a:p>
          <a:p>
            <a:pPr lvl="1"/>
            <a:r>
              <a:rPr lang="en-GB" dirty="0" smtClean="0"/>
              <a:t>Easy integration at the level of memory bus access, coprocessor, interrupt signal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38502"/>
              </p:ext>
            </p:extLst>
          </p:nvPr>
        </p:nvGraphicFramePr>
        <p:xfrm>
          <a:off x="7859990" y="1876534"/>
          <a:ext cx="3045756" cy="352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Slide" r:id="rId4" imgW="6120405" imgH="3441126" progId="PowerPoint.Slide.12">
                  <p:embed/>
                </p:oleObj>
              </mc:Choice>
              <mc:Fallback>
                <p:oleObj name="Slide" r:id="rId4" imgW="6120405" imgH="3441126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982" t="13664" r="21361" b="1448"/>
                      <a:stretch>
                        <a:fillRect/>
                      </a:stretch>
                    </p:blipFill>
                    <p:spPr bwMode="auto">
                      <a:xfrm>
                        <a:off x="7859990" y="1876534"/>
                        <a:ext cx="3045756" cy="3525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56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 Logic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smtClean="0"/>
              <a:t>Emulator developed iteratively</a:t>
            </a:r>
          </a:p>
          <a:p>
            <a:pPr lvl="1"/>
            <a:r>
              <a:rPr lang="en-GB" dirty="0" smtClean="0"/>
              <a:t>Quickly stabilize a first version</a:t>
            </a:r>
          </a:p>
          <a:p>
            <a:pPr lvl="2"/>
            <a:r>
              <a:rPr lang="en-GB" dirty="0" smtClean="0"/>
              <a:t>To prove target performance</a:t>
            </a:r>
          </a:p>
          <a:p>
            <a:pPr lvl="2"/>
            <a:r>
              <a:rPr lang="en-GB" dirty="0" smtClean="0"/>
              <a:t>To define a modular architecture that will allow parallel development and easy evolution</a:t>
            </a:r>
          </a:p>
          <a:p>
            <a:pPr lvl="1"/>
            <a:r>
              <a:rPr lang="en-GB" dirty="0" smtClean="0"/>
              <a:t>Validate first versions if JIT engine with a reference ARM emulator</a:t>
            </a:r>
          </a:p>
          <a:p>
            <a:pPr lvl="1"/>
            <a:r>
              <a:rPr lang="en-GB" dirty="0" smtClean="0"/>
              <a:t>Each iteration support complete cycle: design, implementation &amp; verification, to provide fully validated added-value</a:t>
            </a:r>
          </a:p>
          <a:p>
            <a:endParaRPr lang="en-GB" dirty="0" smtClean="0"/>
          </a:p>
          <a:p>
            <a:r>
              <a:rPr lang="en-GB" dirty="0" smtClean="0"/>
              <a:t>Additional studies were led in parallel to support design &amp; implementation choices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6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How it has been validated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smtClean="0"/>
              <a:t>Armony comes as two products</a:t>
            </a:r>
          </a:p>
          <a:p>
            <a:pPr lvl="1"/>
            <a:r>
              <a:rPr lang="en-GB" dirty="0" smtClean="0"/>
              <a:t>Standalone: only ARM-A9 emulator, limited extension</a:t>
            </a:r>
          </a:p>
          <a:p>
            <a:pPr lvl="2"/>
            <a:r>
              <a:rPr lang="en-GB" dirty="0" smtClean="0"/>
              <a:t>Validation performed by the point-of-view of the OBSW</a:t>
            </a:r>
          </a:p>
          <a:p>
            <a:pPr lvl="2"/>
            <a:r>
              <a:rPr lang="en-GB" dirty="0" smtClean="0"/>
              <a:t>All registers &amp; context dumped during the run of reference </a:t>
            </a:r>
            <a:r>
              <a:rPr lang="en-GB" dirty="0" err="1" smtClean="0"/>
              <a:t>softwares</a:t>
            </a:r>
            <a:r>
              <a:rPr lang="en-GB" dirty="0" smtClean="0"/>
              <a:t>, thanks to the tracing capabilities of the emulator</a:t>
            </a:r>
            <a:endParaRPr lang="en-GB" dirty="0"/>
          </a:p>
          <a:p>
            <a:pPr lvl="2"/>
            <a:r>
              <a:rPr lang="en-GB" dirty="0" smtClean="0"/>
              <a:t>Comparison with the same results from QEMU</a:t>
            </a:r>
          </a:p>
          <a:p>
            <a:pPr lvl="1"/>
            <a:r>
              <a:rPr lang="en-GB" dirty="0" err="1" smtClean="0"/>
              <a:t>Zynq</a:t>
            </a:r>
            <a:r>
              <a:rPr lang="en-GB" dirty="0" smtClean="0"/>
              <a:t> virtual platform</a:t>
            </a:r>
          </a:p>
          <a:p>
            <a:pPr lvl="2"/>
            <a:r>
              <a:rPr lang="en-GB" dirty="0" smtClean="0"/>
              <a:t>Several level of reference software: bare-metal, </a:t>
            </a:r>
            <a:r>
              <a:rPr lang="en-GB" dirty="0" err="1" smtClean="0"/>
              <a:t>FreeRTOS</a:t>
            </a:r>
            <a:r>
              <a:rPr lang="en-GB" dirty="0" smtClean="0"/>
              <a:t> system, XtratuM, XNG</a:t>
            </a:r>
          </a:p>
          <a:p>
            <a:pPr lvl="2"/>
            <a:r>
              <a:rPr lang="en-GB" dirty="0" smtClean="0"/>
              <a:t>Peripheral unit-testing</a:t>
            </a:r>
          </a:p>
          <a:p>
            <a:pPr lvl="2"/>
            <a:r>
              <a:rPr lang="en-GB" dirty="0" smtClean="0"/>
              <a:t>OBSW-profile reference image made by CNES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1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06466" y="1927467"/>
            <a:ext cx="9360000" cy="4351651"/>
          </a:xfrm>
        </p:spPr>
        <p:txBody>
          <a:bodyPr/>
          <a:lstStyle/>
          <a:p>
            <a:r>
              <a:rPr lang="en-GB" dirty="0" smtClean="0"/>
              <a:t>Genericity of ARM</a:t>
            </a:r>
          </a:p>
          <a:p>
            <a:pPr lvl="1"/>
            <a:r>
              <a:rPr lang="en-GB" dirty="0" smtClean="0"/>
              <a:t>Not only the emulator architecture must be modular, but the elaboration of cores, instruction set, memory, coprocessor and peripheral must allow numerous different configurations</a:t>
            </a:r>
          </a:p>
          <a:p>
            <a:r>
              <a:rPr lang="en-GB" dirty="0" smtClean="0"/>
              <a:t>Challenging to integrate black box OBSW</a:t>
            </a:r>
          </a:p>
          <a:p>
            <a:pPr lvl="1"/>
            <a:r>
              <a:rPr lang="en-GB" dirty="0" smtClean="0"/>
              <a:t>We created a code discovery algorithm that is capable to detect instruction and compile executable block from any kind of image format (no symbol required)</a:t>
            </a:r>
          </a:p>
          <a:p>
            <a:pPr lvl="1"/>
            <a:r>
              <a:rPr lang="en-GB" dirty="0" smtClean="0"/>
              <a:t>No source makes </a:t>
            </a:r>
            <a:r>
              <a:rPr lang="en-GB" dirty="0" err="1" smtClean="0"/>
              <a:t>bugfix</a:t>
            </a:r>
            <a:r>
              <a:rPr lang="en-GB" dirty="0" smtClean="0"/>
              <a:t> very difficult</a:t>
            </a:r>
          </a:p>
          <a:p>
            <a:pPr lvl="1"/>
            <a:r>
              <a:rPr lang="en-GB" dirty="0" smtClean="0"/>
              <a:t>Astonishing to find out that Thumb is still used</a:t>
            </a:r>
          </a:p>
          <a:p>
            <a:pPr lvl="1"/>
            <a:r>
              <a:rPr lang="en-GB" dirty="0" smtClean="0"/>
              <a:t>Also to find out that old/banned instructions are </a:t>
            </a:r>
            <a:r>
              <a:rPr lang="en-GB" smtClean="0"/>
              <a:t>still used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6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smtClean="0"/>
              <a:t>TSP </a:t>
            </a:r>
            <a:r>
              <a:rPr lang="en-GB" dirty="0" smtClean="0"/>
              <a:t>demonstrator executed at 411 MIPS</a:t>
            </a:r>
          </a:p>
          <a:p>
            <a:pPr lvl="1"/>
            <a:r>
              <a:rPr lang="en-GB" dirty="0" smtClean="0"/>
              <a:t>Centos 8.2/</a:t>
            </a:r>
            <a:r>
              <a:rPr lang="en-GB" dirty="0"/>
              <a:t>Intel® i9-12900K Core @ </a:t>
            </a:r>
            <a:r>
              <a:rPr lang="en-GB" dirty="0" smtClean="0"/>
              <a:t>3.20GHz</a:t>
            </a:r>
          </a:p>
          <a:p>
            <a:r>
              <a:rPr lang="en-GB" dirty="0" smtClean="0"/>
              <a:t>Compilation time by JIT engine of the OBSW</a:t>
            </a:r>
          </a:p>
          <a:p>
            <a:pPr lvl="1"/>
            <a:r>
              <a:rPr lang="en-GB" dirty="0" smtClean="0"/>
              <a:t>~70.000 instructions</a:t>
            </a:r>
          </a:p>
          <a:p>
            <a:pPr lvl="1"/>
            <a:r>
              <a:rPr lang="en-GB" dirty="0" smtClean="0"/>
              <a:t>20 seconds, distributed on the whole execution of the OBSW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390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inutes" ma:contentTypeID="0x010100AC1FD8F8AB14284A9DCFC37F3AFF850100E2A204553A10954AA1B32827CE8BFDE2" ma:contentTypeVersion="12" ma:contentTypeDescription="" ma:contentTypeScope="" ma:versionID="79379ec83fcde78e125ea2096de73253">
  <xsd:schema xmlns:xsd="http://www.w3.org/2001/XMLSchema" xmlns:xs="http://www.w3.org/2001/XMLSchema" xmlns:p="http://schemas.microsoft.com/office/2006/metadata/properties" xmlns:ns1="http://schemas.microsoft.com/sharepoint/v3" xmlns:ns2="7cb1b09b-36bb-4ce8-910e-79960ef06dba" targetNamespace="http://schemas.microsoft.com/office/2006/metadata/properties" ma:root="true" ma:fieldsID="74c1e7c75319e9cc1048a3656ecd0d24" ns1:_="" ns2:_="">
    <xsd:import namespace="http://schemas.microsoft.com/sharepoint/v3"/>
    <xsd:import namespace="7cb1b09b-36bb-4ce8-910e-79960ef06dba"/>
    <xsd:element name="properties">
      <xsd:complexType>
        <xsd:sequence>
          <xsd:element name="documentManagement">
            <xsd:complexType>
              <xsd:all>
                <xsd:element ref="ns2:DocIdentifier" minOccurs="0"/>
                <xsd:element ref="ns2:DocAuthor" minOccurs="0"/>
                <xsd:element ref="ns2:DocIssue" minOccurs="0"/>
                <xsd:element ref="ns2:DocIssueDate" minOccurs="0"/>
                <xsd:element ref="ns1:UserField1" minOccurs="0"/>
                <xsd:element ref="ns1:UserField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serField1" ma:index="12" nillable="true" ma:displayName="User Field 1" ma:internalName="UserField1">
      <xsd:simpleType>
        <xsd:restriction base="dms:Text"/>
      </xsd:simpleType>
    </xsd:element>
    <xsd:element name="UserField2" ma:index="13" nillable="true" ma:displayName="User Field 2" ma:internalName="UserField2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1b09b-36bb-4ce8-910e-79960ef06dba" elementFormDefault="qualified">
    <xsd:import namespace="http://schemas.microsoft.com/office/2006/documentManagement/types"/>
    <xsd:import namespace="http://schemas.microsoft.com/office/infopath/2007/PartnerControls"/>
    <xsd:element name="DocIdentifier" ma:index="1" nillable="true" ma:displayName="DocIdentifier" ma:internalName="DocIdentifier">
      <xsd:simpleType>
        <xsd:restriction base="dms:Text">
          <xsd:maxLength value="255"/>
        </xsd:restriction>
      </xsd:simpleType>
    </xsd:element>
    <xsd:element name="DocAuthor" ma:index="3" nillable="true" ma:displayName="DocAuthor" ma:list="{9b5a8cc3-d496-41ce-ac53-6b54c3e31490}" ma:internalName="DocAuthor" ma:showField="Title" ma:web="7cb1b09b-36bb-4ce8-910e-79960ef06dba">
      <xsd:simpleType>
        <xsd:restriction base="dms:Lookup"/>
      </xsd:simpleType>
    </xsd:element>
    <xsd:element name="DocIssue" ma:index="4" nillable="true" ma:displayName="DocIssue" ma:description="Format: 1.0, A, ... (following project conventions)" ma:internalName="DocIssue">
      <xsd:simpleType>
        <xsd:restriction base="dms:Text">
          <xsd:maxLength value="255"/>
        </xsd:restriction>
      </xsd:simpleType>
    </xsd:element>
    <xsd:element name="DocIssueDate" ma:index="5" nillable="true" ma:displayName="DocIssueDate" ma:format="DateOnly" ma:internalName="DocIssu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ssueDate xmlns="7cb1b09b-36bb-4ce8-910e-79960ef06dba">2021-09-28T22:00:00+00:00</DocIssueDate>
    <UserField1 xmlns="http://schemas.microsoft.com/sharepoint/v3" xsi:nil="true"/>
    <DocIssue xmlns="7cb1b09b-36bb-4ce8-910e-79960ef06dba">na</DocIssue>
    <DocIdentifier xmlns="7cb1b09b-36bb-4ce8-910e-79960ef06dba">none</DocIdentifier>
    <UserField2 xmlns="http://schemas.microsoft.com/sharepoint/v3" xsi:nil="true"/>
    <DocAuthor xmlns="7cb1b09b-36bb-4ce8-910e-79960ef06dba">6</DocAutho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D84D66-D523-4BA4-BCA1-645C00A54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b1b09b-36bb-4ce8-910e-79960ef06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19B6C5-E002-47E6-A392-EF93BCFDD9F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cb1b09b-36bb-4ce8-910e-79960ef06dba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7EE0E2-8548-4048-A67F-F3D99C5AE4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8015</TotalTime>
  <Words>534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DIN Condensed</vt:lpstr>
      <vt:lpstr>DINOT</vt:lpstr>
      <vt:lpstr>Thème Office</vt:lpstr>
      <vt:lpstr>Slide</vt:lpstr>
      <vt:lpstr>24/11/21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Anthony De Sousa</dc:creator>
  <cp:lastModifiedBy>Christophe Moulard</cp:lastModifiedBy>
  <cp:revision>193</cp:revision>
  <dcterms:created xsi:type="dcterms:W3CDTF">2021-04-15T15:15:12Z</dcterms:created>
  <dcterms:modified xsi:type="dcterms:W3CDTF">2023-06-15T08:11:41Z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0x010100AC1FD8F8AB14284A9DCFC37F3AFF850100E2A204553A10954AA1B32827CE8BFDE2</vt:lpwstr>
  </property>
  <property fmtid="{D5CDD505-2E9C-101B-9397-08002B2CF9AE}" pid="3" name="DocDiffusion0">
    <vt:lpwstr>Limited distribution</vt:lpwstr>
  </property>
  <property fmtid="{D5CDD505-2E9C-101B-9397-08002B2CF9AE}" pid="4" name="DocOrigin0">
    <vt:lpwstr>Spacebel</vt:lpwstr>
  </property>
</Properties>
</file>