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7"/>
  </p:notesMasterIdLst>
  <p:sldIdLst>
    <p:sldId id="273" r:id="rId2"/>
    <p:sldId id="275" r:id="rId3"/>
    <p:sldId id="276" r:id="rId4"/>
    <p:sldId id="499" r:id="rId5"/>
    <p:sldId id="500" r:id="rId6"/>
    <p:sldId id="496" r:id="rId7"/>
    <p:sldId id="490" r:id="rId8"/>
    <p:sldId id="493" r:id="rId9"/>
    <p:sldId id="494" r:id="rId10"/>
    <p:sldId id="495" r:id="rId11"/>
    <p:sldId id="277" r:id="rId12"/>
    <p:sldId id="278" r:id="rId13"/>
    <p:sldId id="279" r:id="rId14"/>
    <p:sldId id="280" r:id="rId15"/>
    <p:sldId id="281" r:id="rId16"/>
    <p:sldId id="282" r:id="rId17"/>
    <p:sldId id="283" r:id="rId18"/>
    <p:sldId id="284" r:id="rId19"/>
    <p:sldId id="285" r:id="rId20"/>
    <p:sldId id="288" r:id="rId21"/>
    <p:sldId id="318" r:id="rId22"/>
    <p:sldId id="319" r:id="rId23"/>
    <p:sldId id="320" r:id="rId24"/>
    <p:sldId id="322" r:id="rId25"/>
    <p:sldId id="321" r:id="rId26"/>
    <p:sldId id="323" r:id="rId27"/>
    <p:sldId id="324" r:id="rId28"/>
    <p:sldId id="325" r:id="rId29"/>
    <p:sldId id="326" r:id="rId30"/>
    <p:sldId id="327" r:id="rId31"/>
    <p:sldId id="332" r:id="rId32"/>
    <p:sldId id="333" r:id="rId33"/>
    <p:sldId id="334" r:id="rId34"/>
    <p:sldId id="335" r:id="rId35"/>
    <p:sldId id="336" r:id="rId36"/>
    <p:sldId id="337" r:id="rId37"/>
    <p:sldId id="338" r:id="rId38"/>
    <p:sldId id="339" r:id="rId39"/>
    <p:sldId id="340" r:id="rId40"/>
    <p:sldId id="291" r:id="rId41"/>
    <p:sldId id="293" r:id="rId42"/>
    <p:sldId id="341" r:id="rId43"/>
    <p:sldId id="501" r:id="rId44"/>
    <p:sldId id="502" r:id="rId45"/>
    <p:sldId id="354" r:id="rId46"/>
    <p:sldId id="392" r:id="rId47"/>
    <p:sldId id="356" r:id="rId48"/>
    <p:sldId id="350" r:id="rId49"/>
    <p:sldId id="357" r:id="rId50"/>
    <p:sldId id="359" r:id="rId51"/>
    <p:sldId id="384" r:id="rId52"/>
    <p:sldId id="385" r:id="rId53"/>
    <p:sldId id="503" r:id="rId54"/>
    <p:sldId id="386" r:id="rId55"/>
    <p:sldId id="398" r:id="rId56"/>
    <p:sldId id="456" r:id="rId57"/>
    <p:sldId id="457" r:id="rId58"/>
    <p:sldId id="411" r:id="rId59"/>
    <p:sldId id="513" r:id="rId60"/>
    <p:sldId id="504" r:id="rId61"/>
    <p:sldId id="505" r:id="rId62"/>
    <p:sldId id="506" r:id="rId63"/>
    <p:sldId id="507" r:id="rId64"/>
    <p:sldId id="508" r:id="rId65"/>
    <p:sldId id="509" r:id="rId66"/>
    <p:sldId id="415" r:id="rId67"/>
    <p:sldId id="417" r:id="rId68"/>
    <p:sldId id="510" r:id="rId69"/>
    <p:sldId id="418" r:id="rId70"/>
    <p:sldId id="461" r:id="rId71"/>
    <p:sldId id="463" r:id="rId72"/>
    <p:sldId id="464" r:id="rId73"/>
    <p:sldId id="466" r:id="rId74"/>
    <p:sldId id="467" r:id="rId75"/>
    <p:sldId id="468" r:id="rId76"/>
    <p:sldId id="469" r:id="rId77"/>
    <p:sldId id="470" r:id="rId78"/>
    <p:sldId id="471" r:id="rId79"/>
    <p:sldId id="472" r:id="rId80"/>
    <p:sldId id="473" r:id="rId81"/>
    <p:sldId id="476" r:id="rId82"/>
    <p:sldId id="478" r:id="rId83"/>
    <p:sldId id="474" r:id="rId84"/>
    <p:sldId id="479" r:id="rId85"/>
    <p:sldId id="483" r:id="rId86"/>
    <p:sldId id="484" r:id="rId87"/>
    <p:sldId id="485" r:id="rId88"/>
    <p:sldId id="486" r:id="rId89"/>
    <p:sldId id="487" r:id="rId90"/>
    <p:sldId id="511" r:id="rId91"/>
    <p:sldId id="482" r:id="rId92"/>
    <p:sldId id="512" r:id="rId93"/>
    <p:sldId id="514" r:id="rId94"/>
    <p:sldId id="488" r:id="rId95"/>
    <p:sldId id="449" r:id="rId96"/>
  </p:sldIdLst>
  <p:sldSz cx="12192000" cy="6858000"/>
  <p:notesSz cx="6742113" cy="9872663"/>
  <p:defaultTextStyle>
    <a:defPPr>
      <a:defRPr lang="en-US"/>
    </a:defPPr>
    <a:lvl1pPr marL="0" algn="l" defTabSz="914282" rtl="0" eaLnBrk="1" latinLnBrk="0" hangingPunct="1">
      <a:defRPr sz="1800" kern="1200">
        <a:solidFill>
          <a:schemeClr val="tx1"/>
        </a:solidFill>
        <a:latin typeface="+mn-lt"/>
        <a:ea typeface="+mn-ea"/>
        <a:cs typeface="+mn-cs"/>
      </a:defRPr>
    </a:lvl1pPr>
    <a:lvl2pPr marL="457141"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1" algn="l" defTabSz="914282" rtl="0" eaLnBrk="1" latinLnBrk="0" hangingPunct="1">
      <a:defRPr sz="1800" kern="1200">
        <a:solidFill>
          <a:schemeClr val="tx1"/>
        </a:solidFill>
        <a:latin typeface="+mn-lt"/>
        <a:ea typeface="+mn-ea"/>
        <a:cs typeface="+mn-cs"/>
      </a:defRPr>
    </a:lvl4pPr>
    <a:lvl5pPr marL="1828560" algn="l" defTabSz="914282" rtl="0" eaLnBrk="1" latinLnBrk="0" hangingPunct="1">
      <a:defRPr sz="1800" kern="1200">
        <a:solidFill>
          <a:schemeClr val="tx1"/>
        </a:solidFill>
        <a:latin typeface="+mn-lt"/>
        <a:ea typeface="+mn-ea"/>
        <a:cs typeface="+mn-cs"/>
      </a:defRPr>
    </a:lvl5pPr>
    <a:lvl6pPr marL="2285701" algn="l" defTabSz="914282" rtl="0" eaLnBrk="1" latinLnBrk="0" hangingPunct="1">
      <a:defRPr sz="1800" kern="1200">
        <a:solidFill>
          <a:schemeClr val="tx1"/>
        </a:solidFill>
        <a:latin typeface="+mn-lt"/>
        <a:ea typeface="+mn-ea"/>
        <a:cs typeface="+mn-cs"/>
      </a:defRPr>
    </a:lvl6pPr>
    <a:lvl7pPr marL="2742842" algn="l" defTabSz="914282" rtl="0" eaLnBrk="1" latinLnBrk="0" hangingPunct="1">
      <a:defRPr sz="1800" kern="1200">
        <a:solidFill>
          <a:schemeClr val="tx1"/>
        </a:solidFill>
        <a:latin typeface="+mn-lt"/>
        <a:ea typeface="+mn-ea"/>
        <a:cs typeface="+mn-cs"/>
      </a:defRPr>
    </a:lvl7pPr>
    <a:lvl8pPr marL="3199982" algn="l" defTabSz="914282" rtl="0" eaLnBrk="1" latinLnBrk="0" hangingPunct="1">
      <a:defRPr sz="1800" kern="1200">
        <a:solidFill>
          <a:schemeClr val="tx1"/>
        </a:solidFill>
        <a:latin typeface="+mn-lt"/>
        <a:ea typeface="+mn-ea"/>
        <a:cs typeface="+mn-cs"/>
      </a:defRPr>
    </a:lvl8pPr>
    <a:lvl9pPr marL="3657121" algn="l" defTabSz="91428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28" autoAdjust="0"/>
  </p:normalViewPr>
  <p:slideViewPr>
    <p:cSldViewPr snapToGrid="0">
      <p:cViewPr varScale="1">
        <p:scale>
          <a:sx n="85" d="100"/>
          <a:sy n="85" d="100"/>
        </p:scale>
        <p:origin x="-246" y="-78"/>
      </p:cViewPr>
      <p:guideLst>
        <p:guide orient="horz" pos="2160"/>
        <p:guide orient="horz" pos="3757"/>
        <p:guide orient="horz" pos="869"/>
        <p:guide orient="horz" pos="2313"/>
        <p:guide pos="3840"/>
        <p:guide pos="215"/>
        <p:guide pos="748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DAVID\esa\SDML\Test%20results\EDFA%20performan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AVID\esa\SDML\Test%20results\Test%20data\Spectra%20for%20ESA%20EDF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AVID\esa\SDML\Test%20results\Circulator%20perform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3"/>
          <c:order val="2"/>
          <c:tx>
            <c:v>CW power</c:v>
          </c:tx>
          <c:spPr>
            <a:ln w="12700">
              <a:solidFill>
                <a:schemeClr val="tx2"/>
              </a:solidFill>
            </a:ln>
          </c:spPr>
          <c:marker>
            <c:symbol val="diamond"/>
            <c:size val="5"/>
            <c:spPr>
              <a:solidFill>
                <a:schemeClr val="accent1"/>
              </a:solidFill>
            </c:spPr>
          </c:marker>
          <c:xVal>
            <c:numRef>
              <c:f>CW!$A$11:$A$43</c:f>
              <c:numCache>
                <c:formatCode>General</c:formatCode>
                <c:ptCount val="33"/>
                <c:pt idx="0">
                  <c:v>1000</c:v>
                </c:pt>
                <c:pt idx="1">
                  <c:v>1100</c:v>
                </c:pt>
                <c:pt idx="2">
                  <c:v>1200</c:v>
                </c:pt>
                <c:pt idx="3">
                  <c:v>1300</c:v>
                </c:pt>
                <c:pt idx="4">
                  <c:v>1400</c:v>
                </c:pt>
                <c:pt idx="5">
                  <c:v>1500</c:v>
                </c:pt>
                <c:pt idx="6">
                  <c:v>1600</c:v>
                </c:pt>
                <c:pt idx="7">
                  <c:v>1800</c:v>
                </c:pt>
                <c:pt idx="8">
                  <c:v>2000</c:v>
                </c:pt>
                <c:pt idx="9">
                  <c:v>2200</c:v>
                </c:pt>
                <c:pt idx="10">
                  <c:v>2400</c:v>
                </c:pt>
                <c:pt idx="11">
                  <c:v>2600</c:v>
                </c:pt>
                <c:pt idx="12">
                  <c:v>2800</c:v>
                </c:pt>
                <c:pt idx="13">
                  <c:v>3000</c:v>
                </c:pt>
                <c:pt idx="14">
                  <c:v>3250</c:v>
                </c:pt>
                <c:pt idx="15">
                  <c:v>3500</c:v>
                </c:pt>
                <c:pt idx="16">
                  <c:v>3750</c:v>
                </c:pt>
                <c:pt idx="17">
                  <c:v>4000</c:v>
                </c:pt>
                <c:pt idx="18">
                  <c:v>4250</c:v>
                </c:pt>
                <c:pt idx="19">
                  <c:v>4500</c:v>
                </c:pt>
                <c:pt idx="20">
                  <c:v>4750</c:v>
                </c:pt>
                <c:pt idx="21">
                  <c:v>5000</c:v>
                </c:pt>
              </c:numCache>
            </c:numRef>
          </c:xVal>
          <c:yVal>
            <c:numRef>
              <c:f>CW!$E$11:$E$43</c:f>
              <c:numCache>
                <c:formatCode>General</c:formatCode>
                <c:ptCount val="33"/>
                <c:pt idx="3">
                  <c:v>83.945998651939775</c:v>
                </c:pt>
                <c:pt idx="4">
                  <c:v>131.82567385564084</c:v>
                </c:pt>
                <c:pt idx="5">
                  <c:v>185.78044550916997</c:v>
                </c:pt>
                <c:pt idx="6">
                  <c:v>240.43628000069339</c:v>
                </c:pt>
                <c:pt idx="7">
                  <c:v>354.81338923357566</c:v>
                </c:pt>
                <c:pt idx="8">
                  <c:v>473.15125896148055</c:v>
                </c:pt>
                <c:pt idx="9">
                  <c:v>598.41159506032011</c:v>
                </c:pt>
                <c:pt idx="10">
                  <c:v>724.43596007499082</c:v>
                </c:pt>
                <c:pt idx="11">
                  <c:v>851.13803820237763</c:v>
                </c:pt>
                <c:pt idx="12">
                  <c:v>981.74794301998475</c:v>
                </c:pt>
                <c:pt idx="13">
                  <c:v>1111.7317272815924</c:v>
                </c:pt>
                <c:pt idx="14">
                  <c:v>1273.5030810166625</c:v>
                </c:pt>
                <c:pt idx="15">
                  <c:v>1435.4894333536568</c:v>
                </c:pt>
                <c:pt idx="16">
                  <c:v>1599.5580286146685</c:v>
                </c:pt>
                <c:pt idx="17">
                  <c:v>1794.7336268325284</c:v>
                </c:pt>
                <c:pt idx="18">
                  <c:v>1945.3600816226642</c:v>
                </c:pt>
                <c:pt idx="19">
                  <c:v>2118.3611352485018</c:v>
                </c:pt>
                <c:pt idx="20">
                  <c:v>2275.0974307720735</c:v>
                </c:pt>
                <c:pt idx="21">
                  <c:v>2437.8108183687527</c:v>
                </c:pt>
                <c:pt idx="22">
                  <c:v>2426.6100950824189</c:v>
                </c:pt>
                <c:pt idx="23">
                  <c:v>2415.4608344449425</c:v>
                </c:pt>
                <c:pt idx="24">
                  <c:v>2415.4608344449425</c:v>
                </c:pt>
                <c:pt idx="25">
                  <c:v>2409.9054286865976</c:v>
                </c:pt>
                <c:pt idx="26">
                  <c:v>2404.3628000069366</c:v>
                </c:pt>
                <c:pt idx="27">
                  <c:v>2398.8329190194918</c:v>
                </c:pt>
                <c:pt idx="28">
                  <c:v>2398.8329190194918</c:v>
                </c:pt>
                <c:pt idx="29">
                  <c:v>2398.8329190194918</c:v>
                </c:pt>
                <c:pt idx="30">
                  <c:v>2398.8329190194918</c:v>
                </c:pt>
                <c:pt idx="31">
                  <c:v>2393.3157564053895</c:v>
                </c:pt>
                <c:pt idx="32">
                  <c:v>2393.3157564053895</c:v>
                </c:pt>
              </c:numCache>
            </c:numRef>
          </c:yVal>
          <c:smooth val="0"/>
        </c:ser>
        <c:ser>
          <c:idx val="1"/>
          <c:order val="0"/>
          <c:tx>
            <c:v>Pulsed average power</c:v>
          </c:tx>
          <c:spPr>
            <a:ln w="12700">
              <a:solidFill>
                <a:schemeClr val="accent3"/>
              </a:solidFill>
            </a:ln>
          </c:spPr>
          <c:marker>
            <c:symbol val="square"/>
            <c:size val="4"/>
            <c:spPr>
              <a:solidFill>
                <a:schemeClr val="accent3"/>
              </a:solidFill>
              <a:ln>
                <a:solidFill>
                  <a:schemeClr val="accent3"/>
                </a:solidFill>
              </a:ln>
            </c:spPr>
          </c:marker>
          <c:xVal>
            <c:numRef>
              <c:f>Pulsed!$A$11:$A$33</c:f>
              <c:numCache>
                <c:formatCode>General</c:formatCode>
                <c:ptCount val="23"/>
                <c:pt idx="0">
                  <c:v>1200</c:v>
                </c:pt>
                <c:pt idx="1">
                  <c:v>1500</c:v>
                </c:pt>
                <c:pt idx="2">
                  <c:v>1800</c:v>
                </c:pt>
                <c:pt idx="3">
                  <c:v>2100</c:v>
                </c:pt>
                <c:pt idx="4">
                  <c:v>2400</c:v>
                </c:pt>
                <c:pt idx="5">
                  <c:v>2700</c:v>
                </c:pt>
                <c:pt idx="6">
                  <c:v>3000</c:v>
                </c:pt>
                <c:pt idx="7">
                  <c:v>3300</c:v>
                </c:pt>
                <c:pt idx="8">
                  <c:v>3600</c:v>
                </c:pt>
                <c:pt idx="9">
                  <c:v>3900</c:v>
                </c:pt>
                <c:pt idx="10">
                  <c:v>4200</c:v>
                </c:pt>
                <c:pt idx="11">
                  <c:v>4200</c:v>
                </c:pt>
                <c:pt idx="12">
                  <c:v>4500</c:v>
                </c:pt>
                <c:pt idx="13">
                  <c:v>4800</c:v>
                </c:pt>
                <c:pt idx="14">
                  <c:v>5100</c:v>
                </c:pt>
                <c:pt idx="15">
                  <c:v>5400</c:v>
                </c:pt>
                <c:pt idx="16">
                  <c:v>5700</c:v>
                </c:pt>
                <c:pt idx="17">
                  <c:v>6000</c:v>
                </c:pt>
                <c:pt idx="18">
                  <c:v>6300</c:v>
                </c:pt>
                <c:pt idx="19">
                  <c:v>4800</c:v>
                </c:pt>
                <c:pt idx="20">
                  <c:v>4500</c:v>
                </c:pt>
                <c:pt idx="21">
                  <c:v>4200</c:v>
                </c:pt>
                <c:pt idx="22">
                  <c:v>3000</c:v>
                </c:pt>
              </c:numCache>
            </c:numRef>
          </c:xVal>
          <c:yVal>
            <c:numRef>
              <c:f>Pulsed!$C$11:$C$29</c:f>
              <c:numCache>
                <c:formatCode>General</c:formatCode>
                <c:ptCount val="19"/>
                <c:pt idx="1">
                  <c:v>148</c:v>
                </c:pt>
                <c:pt idx="2">
                  <c:v>297</c:v>
                </c:pt>
                <c:pt idx="3">
                  <c:v>460</c:v>
                </c:pt>
                <c:pt idx="4">
                  <c:v>620</c:v>
                </c:pt>
                <c:pt idx="5">
                  <c:v>800</c:v>
                </c:pt>
                <c:pt idx="6">
                  <c:v>970</c:v>
                </c:pt>
                <c:pt idx="7">
                  <c:v>1140</c:v>
                </c:pt>
                <c:pt idx="8">
                  <c:v>1320</c:v>
                </c:pt>
                <c:pt idx="9">
                  <c:v>1500</c:v>
                </c:pt>
                <c:pt idx="10">
                  <c:v>1680</c:v>
                </c:pt>
                <c:pt idx="11">
                  <c:v>1680</c:v>
                </c:pt>
                <c:pt idx="12">
                  <c:v>1840</c:v>
                </c:pt>
                <c:pt idx="13">
                  <c:v>2000</c:v>
                </c:pt>
                <c:pt idx="14">
                  <c:v>2160</c:v>
                </c:pt>
                <c:pt idx="15">
                  <c:v>2300</c:v>
                </c:pt>
                <c:pt idx="16">
                  <c:v>2400</c:v>
                </c:pt>
                <c:pt idx="17">
                  <c:v>2450</c:v>
                </c:pt>
                <c:pt idx="18">
                  <c:v>2500</c:v>
                </c:pt>
              </c:numCache>
            </c:numRef>
          </c:yVal>
          <c:smooth val="0"/>
        </c:ser>
        <c:dLbls>
          <c:showLegendKey val="0"/>
          <c:showVal val="0"/>
          <c:showCatName val="0"/>
          <c:showSerName val="0"/>
          <c:showPercent val="0"/>
          <c:showBubbleSize val="0"/>
        </c:dLbls>
        <c:axId val="147386368"/>
        <c:axId val="150450176"/>
      </c:scatterChart>
      <c:scatterChart>
        <c:scatterStyle val="lineMarker"/>
        <c:varyColors val="0"/>
        <c:ser>
          <c:idx val="2"/>
          <c:order val="1"/>
          <c:tx>
            <c:v>Peak power</c:v>
          </c:tx>
          <c:spPr>
            <a:ln w="12700">
              <a:noFill/>
            </a:ln>
          </c:spPr>
          <c:marker>
            <c:symbol val="triangle"/>
            <c:size val="5"/>
            <c:spPr>
              <a:solidFill>
                <a:schemeClr val="accent2"/>
              </a:solidFill>
              <a:ln>
                <a:solidFill>
                  <a:schemeClr val="accent2"/>
                </a:solidFill>
              </a:ln>
            </c:spPr>
          </c:marker>
          <c:xVal>
            <c:numRef>
              <c:f>Pulsed!$A$11:$A$29</c:f>
              <c:numCache>
                <c:formatCode>General</c:formatCode>
                <c:ptCount val="19"/>
                <c:pt idx="0">
                  <c:v>1200</c:v>
                </c:pt>
                <c:pt idx="1">
                  <c:v>1500</c:v>
                </c:pt>
                <c:pt idx="2">
                  <c:v>1800</c:v>
                </c:pt>
                <c:pt idx="3">
                  <c:v>2100</c:v>
                </c:pt>
                <c:pt idx="4">
                  <c:v>2400</c:v>
                </c:pt>
                <c:pt idx="5">
                  <c:v>2700</c:v>
                </c:pt>
                <c:pt idx="6">
                  <c:v>3000</c:v>
                </c:pt>
                <c:pt idx="7">
                  <c:v>3300</c:v>
                </c:pt>
                <c:pt idx="8">
                  <c:v>3600</c:v>
                </c:pt>
                <c:pt idx="9">
                  <c:v>3900</c:v>
                </c:pt>
                <c:pt idx="10">
                  <c:v>4200</c:v>
                </c:pt>
                <c:pt idx="11">
                  <c:v>4200</c:v>
                </c:pt>
                <c:pt idx="12">
                  <c:v>4500</c:v>
                </c:pt>
                <c:pt idx="13">
                  <c:v>4800</c:v>
                </c:pt>
                <c:pt idx="14">
                  <c:v>5100</c:v>
                </c:pt>
                <c:pt idx="15">
                  <c:v>5400</c:v>
                </c:pt>
                <c:pt idx="16">
                  <c:v>5700</c:v>
                </c:pt>
                <c:pt idx="17">
                  <c:v>6000</c:v>
                </c:pt>
                <c:pt idx="18">
                  <c:v>6300</c:v>
                </c:pt>
              </c:numCache>
            </c:numRef>
          </c:xVal>
          <c:yVal>
            <c:numRef>
              <c:f>Pulsed!$D$11:$D$29</c:f>
              <c:numCache>
                <c:formatCode>General</c:formatCode>
                <c:ptCount val="19"/>
                <c:pt idx="0">
                  <c:v>5.454545454545455</c:v>
                </c:pt>
                <c:pt idx="1">
                  <c:v>37.467532467532472</c:v>
                </c:pt>
                <c:pt idx="2">
                  <c:v>74.025974025974023</c:v>
                </c:pt>
                <c:pt idx="3">
                  <c:v>110.38961038961038</c:v>
                </c:pt>
                <c:pt idx="4">
                  <c:v>144.80519480519482</c:v>
                </c:pt>
                <c:pt idx="5">
                  <c:v>184.41558441558442</c:v>
                </c:pt>
                <c:pt idx="6">
                  <c:v>210.3896103896104</c:v>
                </c:pt>
                <c:pt idx="7">
                  <c:v>238.3116883116883</c:v>
                </c:pt>
                <c:pt idx="8">
                  <c:v>268.18181818181819</c:v>
                </c:pt>
                <c:pt idx="9">
                  <c:v>288.96103896103898</c:v>
                </c:pt>
                <c:pt idx="10">
                  <c:v>303.89610389610391</c:v>
                </c:pt>
                <c:pt idx="11">
                  <c:v>325.97402597402595</c:v>
                </c:pt>
                <c:pt idx="12">
                  <c:v>342.85714285714283</c:v>
                </c:pt>
                <c:pt idx="13">
                  <c:v>361.03896103896102</c:v>
                </c:pt>
                <c:pt idx="14">
                  <c:v>392.20779220779218</c:v>
                </c:pt>
                <c:pt idx="15">
                  <c:v>428.57142857142856</c:v>
                </c:pt>
                <c:pt idx="16">
                  <c:v>441.55844155844153</c:v>
                </c:pt>
                <c:pt idx="17">
                  <c:v>444.80519480519479</c:v>
                </c:pt>
                <c:pt idx="18">
                  <c:v>454.54545454545456</c:v>
                </c:pt>
              </c:numCache>
            </c:numRef>
          </c:yVal>
          <c:smooth val="0"/>
        </c:ser>
        <c:dLbls>
          <c:showLegendKey val="0"/>
          <c:showVal val="0"/>
          <c:showCatName val="0"/>
          <c:showSerName val="0"/>
          <c:showPercent val="0"/>
          <c:showBubbleSize val="0"/>
        </c:dLbls>
        <c:axId val="171289600"/>
        <c:axId val="150452096"/>
      </c:scatterChart>
      <c:valAx>
        <c:axId val="147386368"/>
        <c:scaling>
          <c:orientation val="minMax"/>
        </c:scaling>
        <c:delete val="0"/>
        <c:axPos val="b"/>
        <c:majorGridlines/>
        <c:minorGridlines/>
        <c:title>
          <c:tx>
            <c:rich>
              <a:bodyPr/>
              <a:lstStyle/>
              <a:p>
                <a:pPr>
                  <a:defRPr/>
                </a:pPr>
                <a:r>
                  <a:rPr lang="en-US"/>
                  <a:t>Diode current (mA)</a:t>
                </a:r>
              </a:p>
            </c:rich>
          </c:tx>
          <c:layout/>
          <c:overlay val="0"/>
        </c:title>
        <c:numFmt formatCode="General" sourceLinked="1"/>
        <c:majorTickMark val="out"/>
        <c:minorTickMark val="none"/>
        <c:tickLblPos val="nextTo"/>
        <c:crossAx val="150450176"/>
        <c:crosses val="autoZero"/>
        <c:crossBetween val="midCat"/>
      </c:valAx>
      <c:valAx>
        <c:axId val="150450176"/>
        <c:scaling>
          <c:orientation val="minMax"/>
        </c:scaling>
        <c:delete val="0"/>
        <c:axPos val="l"/>
        <c:majorGridlines/>
        <c:minorGridlines/>
        <c:title>
          <c:tx>
            <c:rich>
              <a:bodyPr/>
              <a:lstStyle/>
              <a:p>
                <a:pPr>
                  <a:defRPr/>
                </a:pPr>
                <a:r>
                  <a:rPr lang="en-US"/>
                  <a:t>Average power (mW)</a:t>
                </a:r>
              </a:p>
            </c:rich>
          </c:tx>
          <c:layout/>
          <c:overlay val="0"/>
        </c:title>
        <c:numFmt formatCode="General" sourceLinked="1"/>
        <c:majorTickMark val="out"/>
        <c:minorTickMark val="none"/>
        <c:tickLblPos val="nextTo"/>
        <c:crossAx val="147386368"/>
        <c:crosses val="autoZero"/>
        <c:crossBetween val="midCat"/>
      </c:valAx>
      <c:valAx>
        <c:axId val="150452096"/>
        <c:scaling>
          <c:orientation val="minMax"/>
        </c:scaling>
        <c:delete val="0"/>
        <c:axPos val="r"/>
        <c:title>
          <c:tx>
            <c:rich>
              <a:bodyPr rot="-5400000" vert="horz"/>
              <a:lstStyle/>
              <a:p>
                <a:pPr>
                  <a:defRPr/>
                </a:pPr>
                <a:r>
                  <a:rPr lang="en-US"/>
                  <a:t>Peak power (W)</a:t>
                </a:r>
              </a:p>
            </c:rich>
          </c:tx>
          <c:layout/>
          <c:overlay val="0"/>
        </c:title>
        <c:numFmt formatCode="General" sourceLinked="1"/>
        <c:majorTickMark val="out"/>
        <c:minorTickMark val="none"/>
        <c:tickLblPos val="nextTo"/>
        <c:crossAx val="171289600"/>
        <c:crosses val="max"/>
        <c:crossBetween val="midCat"/>
      </c:valAx>
      <c:valAx>
        <c:axId val="171289600"/>
        <c:scaling>
          <c:orientation val="minMax"/>
        </c:scaling>
        <c:delete val="1"/>
        <c:axPos val="b"/>
        <c:numFmt formatCode="General" sourceLinked="1"/>
        <c:majorTickMark val="out"/>
        <c:minorTickMark val="none"/>
        <c:tickLblPos val="nextTo"/>
        <c:crossAx val="150452096"/>
        <c:crosses val="autoZero"/>
        <c:crossBetween val="midCat"/>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1400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Sheet1!$B$11:$B$261</c:f>
              <c:numCache>
                <c:formatCode>General</c:formatCode>
                <c:ptCount val="251"/>
                <c:pt idx="0">
                  <c:v>-70.293999999999997</c:v>
                </c:pt>
                <c:pt idx="1">
                  <c:v>-68.634</c:v>
                </c:pt>
                <c:pt idx="2">
                  <c:v>-69.010000000000005</c:v>
                </c:pt>
                <c:pt idx="3">
                  <c:v>-68.768000000000001</c:v>
                </c:pt>
                <c:pt idx="4">
                  <c:v>-70.281000000000006</c:v>
                </c:pt>
                <c:pt idx="5">
                  <c:v>-69.201999999999998</c:v>
                </c:pt>
                <c:pt idx="6">
                  <c:v>-69.284999999999997</c:v>
                </c:pt>
                <c:pt idx="7">
                  <c:v>-68.960999999999999</c:v>
                </c:pt>
                <c:pt idx="8">
                  <c:v>-69.251000000000005</c:v>
                </c:pt>
                <c:pt idx="9">
                  <c:v>-68.793999999999997</c:v>
                </c:pt>
                <c:pt idx="10">
                  <c:v>-68.864999999999995</c:v>
                </c:pt>
                <c:pt idx="11">
                  <c:v>-69.665999999999997</c:v>
                </c:pt>
                <c:pt idx="12">
                  <c:v>-70.207999999999998</c:v>
                </c:pt>
                <c:pt idx="13">
                  <c:v>-69.174000000000007</c:v>
                </c:pt>
                <c:pt idx="14">
                  <c:v>-69.510999999999996</c:v>
                </c:pt>
                <c:pt idx="15">
                  <c:v>-68.456999999999994</c:v>
                </c:pt>
                <c:pt idx="16">
                  <c:v>-68.813000000000002</c:v>
                </c:pt>
                <c:pt idx="17">
                  <c:v>-68.503</c:v>
                </c:pt>
                <c:pt idx="18">
                  <c:v>-69.680000000000007</c:v>
                </c:pt>
                <c:pt idx="19">
                  <c:v>-69.117999999999995</c:v>
                </c:pt>
                <c:pt idx="20">
                  <c:v>-69.619</c:v>
                </c:pt>
                <c:pt idx="21">
                  <c:v>-68.721999999999994</c:v>
                </c:pt>
                <c:pt idx="22">
                  <c:v>-68.718000000000004</c:v>
                </c:pt>
                <c:pt idx="23">
                  <c:v>-68.974000000000004</c:v>
                </c:pt>
                <c:pt idx="24">
                  <c:v>-70.152000000000001</c:v>
                </c:pt>
                <c:pt idx="25">
                  <c:v>-68.816999999999993</c:v>
                </c:pt>
                <c:pt idx="26">
                  <c:v>-69.926000000000002</c:v>
                </c:pt>
                <c:pt idx="27">
                  <c:v>-70.540000000000006</c:v>
                </c:pt>
                <c:pt idx="28">
                  <c:v>-69.492000000000004</c:v>
                </c:pt>
                <c:pt idx="29">
                  <c:v>-69.643000000000001</c:v>
                </c:pt>
                <c:pt idx="30">
                  <c:v>-69.334000000000003</c:v>
                </c:pt>
                <c:pt idx="31">
                  <c:v>-70.486000000000004</c:v>
                </c:pt>
                <c:pt idx="32">
                  <c:v>-69.314999999999998</c:v>
                </c:pt>
                <c:pt idx="33">
                  <c:v>-68.45</c:v>
                </c:pt>
                <c:pt idx="34">
                  <c:v>-69.84</c:v>
                </c:pt>
                <c:pt idx="35">
                  <c:v>-70</c:v>
                </c:pt>
                <c:pt idx="36">
                  <c:v>-70.510000000000005</c:v>
                </c:pt>
                <c:pt idx="37">
                  <c:v>-69.658000000000001</c:v>
                </c:pt>
                <c:pt idx="38">
                  <c:v>-69.63</c:v>
                </c:pt>
                <c:pt idx="39">
                  <c:v>-68.777000000000001</c:v>
                </c:pt>
                <c:pt idx="40">
                  <c:v>-69.14</c:v>
                </c:pt>
                <c:pt idx="41">
                  <c:v>-69.56</c:v>
                </c:pt>
                <c:pt idx="42">
                  <c:v>-69.254000000000005</c:v>
                </c:pt>
                <c:pt idx="43">
                  <c:v>-68.983999999999995</c:v>
                </c:pt>
                <c:pt idx="44">
                  <c:v>-68.183000000000007</c:v>
                </c:pt>
                <c:pt idx="45">
                  <c:v>-71.447000000000003</c:v>
                </c:pt>
                <c:pt idx="46">
                  <c:v>-69.158000000000001</c:v>
                </c:pt>
                <c:pt idx="47">
                  <c:v>-68.647999999999996</c:v>
                </c:pt>
                <c:pt idx="48">
                  <c:v>-70.293000000000006</c:v>
                </c:pt>
                <c:pt idx="49">
                  <c:v>-69.942999999999998</c:v>
                </c:pt>
                <c:pt idx="50">
                  <c:v>-69.075000000000003</c:v>
                </c:pt>
                <c:pt idx="51">
                  <c:v>-69.733999999999995</c:v>
                </c:pt>
                <c:pt idx="52">
                  <c:v>-70.988</c:v>
                </c:pt>
                <c:pt idx="53">
                  <c:v>-68.701999999999998</c:v>
                </c:pt>
                <c:pt idx="54">
                  <c:v>-69.614999999999995</c:v>
                </c:pt>
                <c:pt idx="55">
                  <c:v>-70.296999999999997</c:v>
                </c:pt>
                <c:pt idx="56">
                  <c:v>-70.100999999999999</c:v>
                </c:pt>
                <c:pt idx="57">
                  <c:v>-69.772999999999996</c:v>
                </c:pt>
                <c:pt idx="58">
                  <c:v>-69.98</c:v>
                </c:pt>
                <c:pt idx="59">
                  <c:v>-69.069000000000003</c:v>
                </c:pt>
                <c:pt idx="60">
                  <c:v>-70.353999999999999</c:v>
                </c:pt>
                <c:pt idx="61">
                  <c:v>-68.650999999999996</c:v>
                </c:pt>
                <c:pt idx="62">
                  <c:v>-69.700999999999993</c:v>
                </c:pt>
                <c:pt idx="63">
                  <c:v>-70.228999999999999</c:v>
                </c:pt>
                <c:pt idx="64">
                  <c:v>-70.951999999999998</c:v>
                </c:pt>
                <c:pt idx="65">
                  <c:v>-69.557000000000002</c:v>
                </c:pt>
                <c:pt idx="66">
                  <c:v>-68.744</c:v>
                </c:pt>
                <c:pt idx="67">
                  <c:v>-69.856999999999999</c:v>
                </c:pt>
                <c:pt idx="68">
                  <c:v>-69.563999999999993</c:v>
                </c:pt>
                <c:pt idx="69">
                  <c:v>-70.099000000000004</c:v>
                </c:pt>
                <c:pt idx="70">
                  <c:v>-70.242000000000004</c:v>
                </c:pt>
                <c:pt idx="71">
                  <c:v>-72.62</c:v>
                </c:pt>
                <c:pt idx="72">
                  <c:v>-69.212999999999994</c:v>
                </c:pt>
                <c:pt idx="73">
                  <c:v>-69.007999999999996</c:v>
                </c:pt>
                <c:pt idx="74">
                  <c:v>-68.739999999999995</c:v>
                </c:pt>
                <c:pt idx="75">
                  <c:v>-68.989000000000004</c:v>
                </c:pt>
                <c:pt idx="76">
                  <c:v>-70.394999999999996</c:v>
                </c:pt>
                <c:pt idx="77">
                  <c:v>-69.126000000000005</c:v>
                </c:pt>
                <c:pt idx="78">
                  <c:v>-69.128</c:v>
                </c:pt>
                <c:pt idx="79">
                  <c:v>-68.78</c:v>
                </c:pt>
                <c:pt idx="80">
                  <c:v>-69.11</c:v>
                </c:pt>
                <c:pt idx="81">
                  <c:v>-69.884</c:v>
                </c:pt>
                <c:pt idx="82">
                  <c:v>-69.899000000000001</c:v>
                </c:pt>
                <c:pt idx="83">
                  <c:v>-68.614000000000004</c:v>
                </c:pt>
                <c:pt idx="84">
                  <c:v>-69.438000000000002</c:v>
                </c:pt>
                <c:pt idx="85">
                  <c:v>-70.091999999999999</c:v>
                </c:pt>
                <c:pt idx="86">
                  <c:v>-69.397000000000006</c:v>
                </c:pt>
                <c:pt idx="87">
                  <c:v>-69.253</c:v>
                </c:pt>
                <c:pt idx="88">
                  <c:v>-68.912999999999997</c:v>
                </c:pt>
                <c:pt idx="89">
                  <c:v>-70.430999999999997</c:v>
                </c:pt>
                <c:pt idx="90">
                  <c:v>-68.55</c:v>
                </c:pt>
                <c:pt idx="91">
                  <c:v>-68.807000000000002</c:v>
                </c:pt>
                <c:pt idx="92">
                  <c:v>-68.915999999999997</c:v>
                </c:pt>
                <c:pt idx="93">
                  <c:v>-68.962000000000003</c:v>
                </c:pt>
                <c:pt idx="94">
                  <c:v>-68.674000000000007</c:v>
                </c:pt>
                <c:pt idx="95">
                  <c:v>-67.653000000000006</c:v>
                </c:pt>
                <c:pt idx="96">
                  <c:v>-67.090999999999994</c:v>
                </c:pt>
                <c:pt idx="97">
                  <c:v>-66.277000000000001</c:v>
                </c:pt>
                <c:pt idx="98">
                  <c:v>-65.897999999999996</c:v>
                </c:pt>
                <c:pt idx="99">
                  <c:v>-65.177000000000007</c:v>
                </c:pt>
                <c:pt idx="100">
                  <c:v>-65.167000000000002</c:v>
                </c:pt>
                <c:pt idx="101">
                  <c:v>-64.052999999999997</c:v>
                </c:pt>
                <c:pt idx="102">
                  <c:v>-62.52</c:v>
                </c:pt>
                <c:pt idx="103">
                  <c:v>-61.514000000000003</c:v>
                </c:pt>
                <c:pt idx="104">
                  <c:v>-59.351999999999997</c:v>
                </c:pt>
                <c:pt idx="105">
                  <c:v>-57.54</c:v>
                </c:pt>
                <c:pt idx="106">
                  <c:v>-57.087000000000003</c:v>
                </c:pt>
                <c:pt idx="107">
                  <c:v>-56.482999999999997</c:v>
                </c:pt>
                <c:pt idx="108">
                  <c:v>-55.651000000000003</c:v>
                </c:pt>
                <c:pt idx="109">
                  <c:v>-54.875</c:v>
                </c:pt>
                <c:pt idx="110">
                  <c:v>-53.445999999999998</c:v>
                </c:pt>
                <c:pt idx="111">
                  <c:v>-52.143000000000001</c:v>
                </c:pt>
                <c:pt idx="112">
                  <c:v>-51.496000000000002</c:v>
                </c:pt>
                <c:pt idx="113">
                  <c:v>-50.36</c:v>
                </c:pt>
                <c:pt idx="114">
                  <c:v>-49.673000000000002</c:v>
                </c:pt>
                <c:pt idx="115">
                  <c:v>-49.371000000000002</c:v>
                </c:pt>
                <c:pt idx="116">
                  <c:v>-47.53</c:v>
                </c:pt>
                <c:pt idx="117">
                  <c:v>-46.024000000000001</c:v>
                </c:pt>
                <c:pt idx="118">
                  <c:v>-43.926000000000002</c:v>
                </c:pt>
                <c:pt idx="119">
                  <c:v>-40.319000000000003</c:v>
                </c:pt>
                <c:pt idx="120">
                  <c:v>-38.497999999999998</c:v>
                </c:pt>
                <c:pt idx="121">
                  <c:v>-36.783000000000001</c:v>
                </c:pt>
                <c:pt idx="122">
                  <c:v>-35.000999999999998</c:v>
                </c:pt>
                <c:pt idx="123">
                  <c:v>-32.890999999999998</c:v>
                </c:pt>
                <c:pt idx="124">
                  <c:v>-30.393000000000001</c:v>
                </c:pt>
                <c:pt idx="125">
                  <c:v>-29.062999999999999</c:v>
                </c:pt>
                <c:pt idx="126">
                  <c:v>-28.702999999999999</c:v>
                </c:pt>
                <c:pt idx="127">
                  <c:v>-28.648</c:v>
                </c:pt>
                <c:pt idx="128">
                  <c:v>-28.648</c:v>
                </c:pt>
                <c:pt idx="129">
                  <c:v>-28.931999999999999</c:v>
                </c:pt>
                <c:pt idx="130">
                  <c:v>-29.856000000000002</c:v>
                </c:pt>
                <c:pt idx="131">
                  <c:v>-32.000999999999998</c:v>
                </c:pt>
                <c:pt idx="132">
                  <c:v>-34.298000000000002</c:v>
                </c:pt>
                <c:pt idx="133">
                  <c:v>-36.820999999999998</c:v>
                </c:pt>
                <c:pt idx="134">
                  <c:v>-38.557000000000002</c:v>
                </c:pt>
                <c:pt idx="135">
                  <c:v>-40.045999999999999</c:v>
                </c:pt>
                <c:pt idx="136">
                  <c:v>-42.231999999999999</c:v>
                </c:pt>
                <c:pt idx="137">
                  <c:v>-44.661000000000001</c:v>
                </c:pt>
                <c:pt idx="138">
                  <c:v>-46.508000000000003</c:v>
                </c:pt>
                <c:pt idx="139">
                  <c:v>-48.273000000000003</c:v>
                </c:pt>
                <c:pt idx="140">
                  <c:v>-49.655999999999999</c:v>
                </c:pt>
                <c:pt idx="141">
                  <c:v>-50.417999999999999</c:v>
                </c:pt>
                <c:pt idx="142">
                  <c:v>-51.466999999999999</c:v>
                </c:pt>
                <c:pt idx="143">
                  <c:v>-52.825000000000003</c:v>
                </c:pt>
                <c:pt idx="144">
                  <c:v>-54.546999999999997</c:v>
                </c:pt>
                <c:pt idx="145">
                  <c:v>-56.511000000000003</c:v>
                </c:pt>
                <c:pt idx="146">
                  <c:v>-57.683</c:v>
                </c:pt>
                <c:pt idx="147">
                  <c:v>-58.412999999999997</c:v>
                </c:pt>
                <c:pt idx="148">
                  <c:v>-59.085999999999999</c:v>
                </c:pt>
                <c:pt idx="149">
                  <c:v>-59.805999999999997</c:v>
                </c:pt>
                <c:pt idx="150">
                  <c:v>-60.676000000000002</c:v>
                </c:pt>
                <c:pt idx="151">
                  <c:v>-61.908999999999999</c:v>
                </c:pt>
                <c:pt idx="152">
                  <c:v>-63.664000000000001</c:v>
                </c:pt>
                <c:pt idx="153">
                  <c:v>-64.23</c:v>
                </c:pt>
                <c:pt idx="154">
                  <c:v>-65.728999999999999</c:v>
                </c:pt>
                <c:pt idx="155">
                  <c:v>-66.453000000000003</c:v>
                </c:pt>
                <c:pt idx="156">
                  <c:v>-67.025000000000006</c:v>
                </c:pt>
                <c:pt idx="157">
                  <c:v>-66.709999999999994</c:v>
                </c:pt>
                <c:pt idx="158">
                  <c:v>-68.688999999999993</c:v>
                </c:pt>
                <c:pt idx="159">
                  <c:v>-68.366</c:v>
                </c:pt>
                <c:pt idx="160">
                  <c:v>-67.94</c:v>
                </c:pt>
                <c:pt idx="161">
                  <c:v>-69.539000000000001</c:v>
                </c:pt>
                <c:pt idx="162">
                  <c:v>-69.046999999999997</c:v>
                </c:pt>
                <c:pt idx="163">
                  <c:v>-68.516000000000005</c:v>
                </c:pt>
                <c:pt idx="164">
                  <c:v>-70</c:v>
                </c:pt>
                <c:pt idx="165">
                  <c:v>-68.183000000000007</c:v>
                </c:pt>
                <c:pt idx="166">
                  <c:v>-69.064999999999998</c:v>
                </c:pt>
                <c:pt idx="167">
                  <c:v>-70.043000000000006</c:v>
                </c:pt>
                <c:pt idx="168">
                  <c:v>-69.588999999999999</c:v>
                </c:pt>
                <c:pt idx="169">
                  <c:v>-69.346000000000004</c:v>
                </c:pt>
                <c:pt idx="170">
                  <c:v>-68.58</c:v>
                </c:pt>
                <c:pt idx="171">
                  <c:v>-68.382000000000005</c:v>
                </c:pt>
                <c:pt idx="172">
                  <c:v>-69.414000000000001</c:v>
                </c:pt>
                <c:pt idx="173">
                  <c:v>-69.204999999999998</c:v>
                </c:pt>
                <c:pt idx="174">
                  <c:v>-69.231999999999999</c:v>
                </c:pt>
                <c:pt idx="175">
                  <c:v>-69.358999999999995</c:v>
                </c:pt>
                <c:pt idx="176">
                  <c:v>-70.600999999999999</c:v>
                </c:pt>
                <c:pt idx="177">
                  <c:v>-69.783000000000001</c:v>
                </c:pt>
                <c:pt idx="178">
                  <c:v>-70.268000000000001</c:v>
                </c:pt>
                <c:pt idx="179">
                  <c:v>-69.625</c:v>
                </c:pt>
                <c:pt idx="180">
                  <c:v>-69.513000000000005</c:v>
                </c:pt>
                <c:pt idx="181">
                  <c:v>-69.584000000000003</c:v>
                </c:pt>
                <c:pt idx="182">
                  <c:v>-69.662000000000006</c:v>
                </c:pt>
                <c:pt idx="183">
                  <c:v>-69.102999999999994</c:v>
                </c:pt>
                <c:pt idx="184">
                  <c:v>-68.12</c:v>
                </c:pt>
                <c:pt idx="185">
                  <c:v>-71.028000000000006</c:v>
                </c:pt>
                <c:pt idx="186">
                  <c:v>-69.287999999999997</c:v>
                </c:pt>
                <c:pt idx="187">
                  <c:v>-69.739999999999995</c:v>
                </c:pt>
                <c:pt idx="188">
                  <c:v>-69.555000000000007</c:v>
                </c:pt>
                <c:pt idx="189">
                  <c:v>-69.426000000000002</c:v>
                </c:pt>
                <c:pt idx="190">
                  <c:v>-68.908000000000001</c:v>
                </c:pt>
                <c:pt idx="191">
                  <c:v>-69.960999999999999</c:v>
                </c:pt>
                <c:pt idx="192">
                  <c:v>-68.831999999999994</c:v>
                </c:pt>
                <c:pt idx="193">
                  <c:v>-68.727000000000004</c:v>
                </c:pt>
                <c:pt idx="194">
                  <c:v>-68.332999999999998</c:v>
                </c:pt>
                <c:pt idx="195">
                  <c:v>-70.144000000000005</c:v>
                </c:pt>
                <c:pt idx="196">
                  <c:v>-68.638999999999996</c:v>
                </c:pt>
                <c:pt idx="197">
                  <c:v>-69.266999999999996</c:v>
                </c:pt>
                <c:pt idx="198">
                  <c:v>-69.137</c:v>
                </c:pt>
                <c:pt idx="199">
                  <c:v>-70.213999999999999</c:v>
                </c:pt>
                <c:pt idx="200">
                  <c:v>-68.92</c:v>
                </c:pt>
                <c:pt idx="201">
                  <c:v>-70.471999999999994</c:v>
                </c:pt>
                <c:pt idx="202">
                  <c:v>-69.049000000000007</c:v>
                </c:pt>
                <c:pt idx="203">
                  <c:v>-70.480999999999995</c:v>
                </c:pt>
                <c:pt idx="204">
                  <c:v>-69.753</c:v>
                </c:pt>
                <c:pt idx="205">
                  <c:v>-69.510000000000005</c:v>
                </c:pt>
                <c:pt idx="206">
                  <c:v>-70.367000000000004</c:v>
                </c:pt>
                <c:pt idx="207">
                  <c:v>-71.078999999999994</c:v>
                </c:pt>
                <c:pt idx="208">
                  <c:v>-69.338999999999999</c:v>
                </c:pt>
                <c:pt idx="209">
                  <c:v>-69.570999999999998</c:v>
                </c:pt>
                <c:pt idx="210">
                  <c:v>-69.373999999999995</c:v>
                </c:pt>
                <c:pt idx="211">
                  <c:v>-69.783000000000001</c:v>
                </c:pt>
                <c:pt idx="212">
                  <c:v>-70.141999999999996</c:v>
                </c:pt>
                <c:pt idx="213">
                  <c:v>-69.554000000000002</c:v>
                </c:pt>
                <c:pt idx="214">
                  <c:v>-68.98</c:v>
                </c:pt>
                <c:pt idx="215">
                  <c:v>-70.775000000000006</c:v>
                </c:pt>
                <c:pt idx="216">
                  <c:v>-69.491</c:v>
                </c:pt>
                <c:pt idx="217">
                  <c:v>-69.337999999999994</c:v>
                </c:pt>
                <c:pt idx="218">
                  <c:v>-70.397999999999996</c:v>
                </c:pt>
                <c:pt idx="219">
                  <c:v>-69.031000000000006</c:v>
                </c:pt>
                <c:pt idx="220">
                  <c:v>-69.257999999999996</c:v>
                </c:pt>
                <c:pt idx="221">
                  <c:v>-69.947999999999993</c:v>
                </c:pt>
                <c:pt idx="222">
                  <c:v>-69.406000000000006</c:v>
                </c:pt>
                <c:pt idx="223">
                  <c:v>-69.117000000000004</c:v>
                </c:pt>
                <c:pt idx="224">
                  <c:v>-68.846000000000004</c:v>
                </c:pt>
                <c:pt idx="225">
                  <c:v>-68.718999999999994</c:v>
                </c:pt>
                <c:pt idx="226">
                  <c:v>-69.331000000000003</c:v>
                </c:pt>
                <c:pt idx="227">
                  <c:v>-68.912999999999997</c:v>
                </c:pt>
                <c:pt idx="228">
                  <c:v>-69.641000000000005</c:v>
                </c:pt>
                <c:pt idx="229">
                  <c:v>-69.584000000000003</c:v>
                </c:pt>
                <c:pt idx="230">
                  <c:v>-69.242999999999995</c:v>
                </c:pt>
                <c:pt idx="231">
                  <c:v>-68.885000000000005</c:v>
                </c:pt>
                <c:pt idx="232">
                  <c:v>-68.637</c:v>
                </c:pt>
                <c:pt idx="233">
                  <c:v>-70.195999999999998</c:v>
                </c:pt>
                <c:pt idx="234">
                  <c:v>-68.623999999999995</c:v>
                </c:pt>
                <c:pt idx="235">
                  <c:v>-69.673000000000002</c:v>
                </c:pt>
                <c:pt idx="236">
                  <c:v>-70.084000000000003</c:v>
                </c:pt>
                <c:pt idx="237">
                  <c:v>-70.006</c:v>
                </c:pt>
                <c:pt idx="238">
                  <c:v>-69.370999999999995</c:v>
                </c:pt>
                <c:pt idx="239">
                  <c:v>-70.212000000000003</c:v>
                </c:pt>
                <c:pt idx="240">
                  <c:v>-68.942999999999998</c:v>
                </c:pt>
                <c:pt idx="241">
                  <c:v>-69.594999999999999</c:v>
                </c:pt>
                <c:pt idx="242">
                  <c:v>-69.274000000000001</c:v>
                </c:pt>
                <c:pt idx="243">
                  <c:v>-69.69</c:v>
                </c:pt>
                <c:pt idx="244">
                  <c:v>-69.150000000000006</c:v>
                </c:pt>
                <c:pt idx="245">
                  <c:v>-68.180999999999997</c:v>
                </c:pt>
                <c:pt idx="246">
                  <c:v>-68.882999999999996</c:v>
                </c:pt>
                <c:pt idx="247">
                  <c:v>-69.805000000000007</c:v>
                </c:pt>
                <c:pt idx="248">
                  <c:v>-70.091999999999999</c:v>
                </c:pt>
                <c:pt idx="249">
                  <c:v>-69.158000000000001</c:v>
                </c:pt>
                <c:pt idx="250">
                  <c:v>-69.465999999999994</c:v>
                </c:pt>
              </c:numCache>
            </c:numRef>
          </c:yVal>
          <c:smooth val="1"/>
        </c:ser>
        <c:ser>
          <c:idx val="1"/>
          <c:order val="1"/>
          <c:tx>
            <c:v>2000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Sheet1!$C$11:$C$261</c:f>
              <c:numCache>
                <c:formatCode>General</c:formatCode>
                <c:ptCount val="251"/>
                <c:pt idx="0">
                  <c:v>-62.235999999999997</c:v>
                </c:pt>
                <c:pt idx="1">
                  <c:v>-62.222000000000001</c:v>
                </c:pt>
                <c:pt idx="2">
                  <c:v>-62.225000000000001</c:v>
                </c:pt>
                <c:pt idx="3">
                  <c:v>-62.328000000000003</c:v>
                </c:pt>
                <c:pt idx="4">
                  <c:v>-61.906999999999996</c:v>
                </c:pt>
                <c:pt idx="5">
                  <c:v>-62.209000000000003</c:v>
                </c:pt>
                <c:pt idx="6">
                  <c:v>-62.101999999999997</c:v>
                </c:pt>
                <c:pt idx="7">
                  <c:v>-62.387999999999998</c:v>
                </c:pt>
                <c:pt idx="8">
                  <c:v>-62.246000000000002</c:v>
                </c:pt>
                <c:pt idx="9">
                  <c:v>-62.25</c:v>
                </c:pt>
                <c:pt idx="10">
                  <c:v>-62.36</c:v>
                </c:pt>
                <c:pt idx="11">
                  <c:v>-62.158000000000001</c:v>
                </c:pt>
                <c:pt idx="12">
                  <c:v>-62.265000000000001</c:v>
                </c:pt>
                <c:pt idx="13">
                  <c:v>-62.316000000000003</c:v>
                </c:pt>
                <c:pt idx="14">
                  <c:v>-62.5</c:v>
                </c:pt>
                <c:pt idx="15">
                  <c:v>-62.24</c:v>
                </c:pt>
                <c:pt idx="16">
                  <c:v>-62.161999999999999</c:v>
                </c:pt>
                <c:pt idx="17">
                  <c:v>-62.12</c:v>
                </c:pt>
                <c:pt idx="18">
                  <c:v>-62.212000000000003</c:v>
                </c:pt>
                <c:pt idx="19">
                  <c:v>-62.399000000000001</c:v>
                </c:pt>
                <c:pt idx="20">
                  <c:v>-62.198</c:v>
                </c:pt>
                <c:pt idx="21">
                  <c:v>-62.41</c:v>
                </c:pt>
                <c:pt idx="22">
                  <c:v>-62.375999999999998</c:v>
                </c:pt>
                <c:pt idx="23">
                  <c:v>-62.448999999999998</c:v>
                </c:pt>
                <c:pt idx="24">
                  <c:v>-62.44</c:v>
                </c:pt>
                <c:pt idx="25">
                  <c:v>-62.076999999999998</c:v>
                </c:pt>
                <c:pt idx="26">
                  <c:v>-62.15</c:v>
                </c:pt>
                <c:pt idx="27">
                  <c:v>-62.465000000000003</c:v>
                </c:pt>
                <c:pt idx="28">
                  <c:v>-62.308</c:v>
                </c:pt>
                <c:pt idx="29">
                  <c:v>-62.351999999999997</c:v>
                </c:pt>
                <c:pt idx="30">
                  <c:v>-62.344000000000001</c:v>
                </c:pt>
                <c:pt idx="31">
                  <c:v>-62.25</c:v>
                </c:pt>
                <c:pt idx="32">
                  <c:v>-62.283999999999999</c:v>
                </c:pt>
                <c:pt idx="33">
                  <c:v>-62.572000000000003</c:v>
                </c:pt>
                <c:pt idx="34">
                  <c:v>-62.430999999999997</c:v>
                </c:pt>
                <c:pt idx="35">
                  <c:v>-62.216999999999999</c:v>
                </c:pt>
                <c:pt idx="36">
                  <c:v>-62.267000000000003</c:v>
                </c:pt>
                <c:pt idx="37">
                  <c:v>-62.347999999999999</c:v>
                </c:pt>
                <c:pt idx="38">
                  <c:v>-62.317999999999998</c:v>
                </c:pt>
                <c:pt idx="39">
                  <c:v>-62.448</c:v>
                </c:pt>
                <c:pt idx="40">
                  <c:v>-62.439</c:v>
                </c:pt>
                <c:pt idx="41">
                  <c:v>-62.564</c:v>
                </c:pt>
                <c:pt idx="42">
                  <c:v>-62.158000000000001</c:v>
                </c:pt>
                <c:pt idx="43">
                  <c:v>-62.38</c:v>
                </c:pt>
                <c:pt idx="44">
                  <c:v>-62.277000000000001</c:v>
                </c:pt>
                <c:pt idx="45">
                  <c:v>-62.408000000000001</c:v>
                </c:pt>
                <c:pt idx="46">
                  <c:v>-62.412999999999997</c:v>
                </c:pt>
                <c:pt idx="47">
                  <c:v>-62.56</c:v>
                </c:pt>
                <c:pt idx="48">
                  <c:v>-62.307000000000002</c:v>
                </c:pt>
                <c:pt idx="49">
                  <c:v>-62.268000000000001</c:v>
                </c:pt>
                <c:pt idx="50">
                  <c:v>-62.2</c:v>
                </c:pt>
                <c:pt idx="51">
                  <c:v>-62.262</c:v>
                </c:pt>
                <c:pt idx="52">
                  <c:v>-62.414000000000001</c:v>
                </c:pt>
                <c:pt idx="53">
                  <c:v>-62.465000000000003</c:v>
                </c:pt>
                <c:pt idx="54">
                  <c:v>-62.435000000000002</c:v>
                </c:pt>
                <c:pt idx="55">
                  <c:v>-62.459000000000003</c:v>
                </c:pt>
                <c:pt idx="56">
                  <c:v>-62.548999999999999</c:v>
                </c:pt>
                <c:pt idx="57">
                  <c:v>-62.136000000000003</c:v>
                </c:pt>
                <c:pt idx="58">
                  <c:v>-62.337000000000003</c:v>
                </c:pt>
                <c:pt idx="59">
                  <c:v>-62.137</c:v>
                </c:pt>
                <c:pt idx="60">
                  <c:v>-62.585999999999999</c:v>
                </c:pt>
                <c:pt idx="61">
                  <c:v>-62.203000000000003</c:v>
                </c:pt>
                <c:pt idx="62">
                  <c:v>-62.415999999999997</c:v>
                </c:pt>
                <c:pt idx="63">
                  <c:v>-62.417000000000002</c:v>
                </c:pt>
                <c:pt idx="64">
                  <c:v>-62.488</c:v>
                </c:pt>
                <c:pt idx="65">
                  <c:v>-62.110999999999997</c:v>
                </c:pt>
                <c:pt idx="66">
                  <c:v>-62.231999999999999</c:v>
                </c:pt>
                <c:pt idx="67">
                  <c:v>-62.183</c:v>
                </c:pt>
                <c:pt idx="68">
                  <c:v>-62.076999999999998</c:v>
                </c:pt>
                <c:pt idx="69">
                  <c:v>-62.326000000000001</c:v>
                </c:pt>
                <c:pt idx="70">
                  <c:v>-62.207000000000001</c:v>
                </c:pt>
                <c:pt idx="71">
                  <c:v>-62.348999999999997</c:v>
                </c:pt>
                <c:pt idx="72">
                  <c:v>-62.177999999999997</c:v>
                </c:pt>
                <c:pt idx="73">
                  <c:v>-61.981999999999999</c:v>
                </c:pt>
                <c:pt idx="74">
                  <c:v>-62.085999999999999</c:v>
                </c:pt>
                <c:pt idx="75">
                  <c:v>-62.040999999999997</c:v>
                </c:pt>
                <c:pt idx="76">
                  <c:v>-62.542999999999999</c:v>
                </c:pt>
                <c:pt idx="77">
                  <c:v>-62.201000000000001</c:v>
                </c:pt>
                <c:pt idx="78">
                  <c:v>-62.198999999999998</c:v>
                </c:pt>
                <c:pt idx="79">
                  <c:v>-62.055999999999997</c:v>
                </c:pt>
                <c:pt idx="80">
                  <c:v>-62.182000000000002</c:v>
                </c:pt>
                <c:pt idx="81">
                  <c:v>-62.201000000000001</c:v>
                </c:pt>
                <c:pt idx="82">
                  <c:v>-62.036000000000001</c:v>
                </c:pt>
                <c:pt idx="83">
                  <c:v>-62.365000000000002</c:v>
                </c:pt>
                <c:pt idx="84">
                  <c:v>-62.164000000000001</c:v>
                </c:pt>
                <c:pt idx="85">
                  <c:v>-62.167000000000002</c:v>
                </c:pt>
                <c:pt idx="86">
                  <c:v>-62.018999999999998</c:v>
                </c:pt>
                <c:pt idx="87">
                  <c:v>-61.915999999999997</c:v>
                </c:pt>
                <c:pt idx="88">
                  <c:v>-62.067999999999998</c:v>
                </c:pt>
                <c:pt idx="89">
                  <c:v>-62.046999999999997</c:v>
                </c:pt>
                <c:pt idx="90">
                  <c:v>-61.738</c:v>
                </c:pt>
                <c:pt idx="91">
                  <c:v>-61.786000000000001</c:v>
                </c:pt>
                <c:pt idx="92">
                  <c:v>-61.4</c:v>
                </c:pt>
                <c:pt idx="93">
                  <c:v>-61.204999999999998</c:v>
                </c:pt>
                <c:pt idx="94">
                  <c:v>-60.960999999999999</c:v>
                </c:pt>
                <c:pt idx="95">
                  <c:v>-60.509</c:v>
                </c:pt>
                <c:pt idx="96">
                  <c:v>-60.177999999999997</c:v>
                </c:pt>
                <c:pt idx="97">
                  <c:v>-59.551000000000002</c:v>
                </c:pt>
                <c:pt idx="98">
                  <c:v>-59.176000000000002</c:v>
                </c:pt>
                <c:pt idx="99">
                  <c:v>-58.667000000000002</c:v>
                </c:pt>
                <c:pt idx="100">
                  <c:v>-58.267000000000003</c:v>
                </c:pt>
                <c:pt idx="101">
                  <c:v>-57.395000000000003</c:v>
                </c:pt>
                <c:pt idx="102">
                  <c:v>-56.183</c:v>
                </c:pt>
                <c:pt idx="103">
                  <c:v>-54.841000000000001</c:v>
                </c:pt>
                <c:pt idx="104">
                  <c:v>-52.2</c:v>
                </c:pt>
                <c:pt idx="105">
                  <c:v>-51.328000000000003</c:v>
                </c:pt>
                <c:pt idx="106">
                  <c:v>-51.027999999999999</c:v>
                </c:pt>
                <c:pt idx="107">
                  <c:v>-50.113999999999997</c:v>
                </c:pt>
                <c:pt idx="108">
                  <c:v>-49.165999999999997</c:v>
                </c:pt>
                <c:pt idx="109">
                  <c:v>-48.264000000000003</c:v>
                </c:pt>
                <c:pt idx="110">
                  <c:v>-46.524999999999999</c:v>
                </c:pt>
                <c:pt idx="111">
                  <c:v>-45.473999999999997</c:v>
                </c:pt>
                <c:pt idx="112">
                  <c:v>-44.734999999999999</c:v>
                </c:pt>
                <c:pt idx="113">
                  <c:v>-43.84</c:v>
                </c:pt>
                <c:pt idx="114">
                  <c:v>-43.31</c:v>
                </c:pt>
                <c:pt idx="115">
                  <c:v>-42.710999999999999</c:v>
                </c:pt>
                <c:pt idx="116">
                  <c:v>-40.948</c:v>
                </c:pt>
                <c:pt idx="117">
                  <c:v>-39.923000000000002</c:v>
                </c:pt>
                <c:pt idx="118">
                  <c:v>-37.225999999999999</c:v>
                </c:pt>
                <c:pt idx="119">
                  <c:v>-33.18</c:v>
                </c:pt>
                <c:pt idx="120">
                  <c:v>-31.61</c:v>
                </c:pt>
                <c:pt idx="121">
                  <c:v>-30.288</c:v>
                </c:pt>
                <c:pt idx="122">
                  <c:v>-28.625</c:v>
                </c:pt>
                <c:pt idx="123">
                  <c:v>-26.318999999999999</c:v>
                </c:pt>
                <c:pt idx="124">
                  <c:v>-23.861999999999998</c:v>
                </c:pt>
                <c:pt idx="125">
                  <c:v>-22.786999999999999</c:v>
                </c:pt>
                <c:pt idx="126">
                  <c:v>-22.596</c:v>
                </c:pt>
                <c:pt idx="127">
                  <c:v>-22.571000000000002</c:v>
                </c:pt>
                <c:pt idx="128">
                  <c:v>-22.571999999999999</c:v>
                </c:pt>
                <c:pt idx="129">
                  <c:v>-22.79</c:v>
                </c:pt>
                <c:pt idx="130">
                  <c:v>-23.885999999999999</c:v>
                </c:pt>
                <c:pt idx="131">
                  <c:v>-26.268000000000001</c:v>
                </c:pt>
                <c:pt idx="132">
                  <c:v>-28.530999999999999</c:v>
                </c:pt>
                <c:pt idx="133">
                  <c:v>-30.768000000000001</c:v>
                </c:pt>
                <c:pt idx="134">
                  <c:v>-32.463000000000001</c:v>
                </c:pt>
                <c:pt idx="135">
                  <c:v>-34.070999999999998</c:v>
                </c:pt>
                <c:pt idx="136">
                  <c:v>-36.625999999999998</c:v>
                </c:pt>
                <c:pt idx="137">
                  <c:v>-39.293999999999997</c:v>
                </c:pt>
                <c:pt idx="138">
                  <c:v>-40.863</c:v>
                </c:pt>
                <c:pt idx="139">
                  <c:v>-42.363999999999997</c:v>
                </c:pt>
                <c:pt idx="140">
                  <c:v>-43.7</c:v>
                </c:pt>
                <c:pt idx="141">
                  <c:v>-44.505000000000003</c:v>
                </c:pt>
                <c:pt idx="142">
                  <c:v>-45.631</c:v>
                </c:pt>
                <c:pt idx="143">
                  <c:v>-46.959000000000003</c:v>
                </c:pt>
                <c:pt idx="144">
                  <c:v>-48.866999999999997</c:v>
                </c:pt>
                <c:pt idx="145">
                  <c:v>-50.878999999999998</c:v>
                </c:pt>
                <c:pt idx="146">
                  <c:v>-51.923999999999999</c:v>
                </c:pt>
                <c:pt idx="147">
                  <c:v>-52.540999999999997</c:v>
                </c:pt>
                <c:pt idx="148">
                  <c:v>-53.17</c:v>
                </c:pt>
                <c:pt idx="149">
                  <c:v>-53.911999999999999</c:v>
                </c:pt>
                <c:pt idx="150">
                  <c:v>-54.811999999999998</c:v>
                </c:pt>
                <c:pt idx="151">
                  <c:v>-56.067999999999998</c:v>
                </c:pt>
                <c:pt idx="152">
                  <c:v>-57.274000000000001</c:v>
                </c:pt>
                <c:pt idx="153">
                  <c:v>-58.353999999999999</c:v>
                </c:pt>
                <c:pt idx="154">
                  <c:v>-59.468000000000004</c:v>
                </c:pt>
                <c:pt idx="155">
                  <c:v>-60.256999999999998</c:v>
                </c:pt>
                <c:pt idx="156">
                  <c:v>-60.558</c:v>
                </c:pt>
                <c:pt idx="157">
                  <c:v>-60.966000000000001</c:v>
                </c:pt>
                <c:pt idx="158">
                  <c:v>-61.116</c:v>
                </c:pt>
                <c:pt idx="159">
                  <c:v>-61.593000000000004</c:v>
                </c:pt>
                <c:pt idx="160">
                  <c:v>-61.631</c:v>
                </c:pt>
                <c:pt idx="161">
                  <c:v>-61.677</c:v>
                </c:pt>
                <c:pt idx="162">
                  <c:v>-61.89</c:v>
                </c:pt>
                <c:pt idx="163">
                  <c:v>-62.003</c:v>
                </c:pt>
                <c:pt idx="164">
                  <c:v>-62.014000000000003</c:v>
                </c:pt>
                <c:pt idx="165">
                  <c:v>-62.033000000000001</c:v>
                </c:pt>
                <c:pt idx="166">
                  <c:v>-62.225000000000001</c:v>
                </c:pt>
                <c:pt idx="167">
                  <c:v>-62.432000000000002</c:v>
                </c:pt>
                <c:pt idx="168">
                  <c:v>-62.476999999999997</c:v>
                </c:pt>
                <c:pt idx="169">
                  <c:v>-62.313000000000002</c:v>
                </c:pt>
                <c:pt idx="170">
                  <c:v>-62.395000000000003</c:v>
                </c:pt>
                <c:pt idx="171">
                  <c:v>-62.046999999999997</c:v>
                </c:pt>
                <c:pt idx="172">
                  <c:v>-62.469000000000001</c:v>
                </c:pt>
                <c:pt idx="173">
                  <c:v>-62.523000000000003</c:v>
                </c:pt>
                <c:pt idx="174">
                  <c:v>-62.402000000000001</c:v>
                </c:pt>
                <c:pt idx="175">
                  <c:v>-62.478000000000002</c:v>
                </c:pt>
                <c:pt idx="176">
                  <c:v>-62.41</c:v>
                </c:pt>
                <c:pt idx="177">
                  <c:v>-62.756999999999998</c:v>
                </c:pt>
                <c:pt idx="178">
                  <c:v>-62.35</c:v>
                </c:pt>
                <c:pt idx="179">
                  <c:v>-62.363</c:v>
                </c:pt>
                <c:pt idx="180">
                  <c:v>-62.463999999999999</c:v>
                </c:pt>
                <c:pt idx="181">
                  <c:v>-62.281999999999996</c:v>
                </c:pt>
                <c:pt idx="182">
                  <c:v>-62.468000000000004</c:v>
                </c:pt>
                <c:pt idx="183">
                  <c:v>-62.55</c:v>
                </c:pt>
                <c:pt idx="184">
                  <c:v>-62.503</c:v>
                </c:pt>
                <c:pt idx="185">
                  <c:v>-62.607999999999997</c:v>
                </c:pt>
                <c:pt idx="186">
                  <c:v>-62.561</c:v>
                </c:pt>
                <c:pt idx="187">
                  <c:v>-62.662999999999997</c:v>
                </c:pt>
                <c:pt idx="188">
                  <c:v>-62.744</c:v>
                </c:pt>
                <c:pt idx="189">
                  <c:v>-62.3</c:v>
                </c:pt>
                <c:pt idx="190">
                  <c:v>-62.439</c:v>
                </c:pt>
                <c:pt idx="191">
                  <c:v>-62.667000000000002</c:v>
                </c:pt>
                <c:pt idx="192">
                  <c:v>-62.537999999999997</c:v>
                </c:pt>
                <c:pt idx="193">
                  <c:v>-62.56</c:v>
                </c:pt>
                <c:pt idx="194">
                  <c:v>-62.625</c:v>
                </c:pt>
                <c:pt idx="195">
                  <c:v>-62.637999999999998</c:v>
                </c:pt>
                <c:pt idx="196">
                  <c:v>-62.514000000000003</c:v>
                </c:pt>
                <c:pt idx="197">
                  <c:v>-62.552</c:v>
                </c:pt>
                <c:pt idx="198">
                  <c:v>-62.634</c:v>
                </c:pt>
                <c:pt idx="199">
                  <c:v>-62.322000000000003</c:v>
                </c:pt>
                <c:pt idx="200">
                  <c:v>-62.470999999999997</c:v>
                </c:pt>
                <c:pt idx="201">
                  <c:v>-62.563000000000002</c:v>
                </c:pt>
                <c:pt idx="202">
                  <c:v>-62.463999999999999</c:v>
                </c:pt>
                <c:pt idx="203">
                  <c:v>-62.506999999999998</c:v>
                </c:pt>
                <c:pt idx="204">
                  <c:v>-62.648000000000003</c:v>
                </c:pt>
                <c:pt idx="205">
                  <c:v>-62.73</c:v>
                </c:pt>
                <c:pt idx="206">
                  <c:v>-62.423999999999999</c:v>
                </c:pt>
                <c:pt idx="207">
                  <c:v>-62.438000000000002</c:v>
                </c:pt>
                <c:pt idx="208">
                  <c:v>-62.774999999999999</c:v>
                </c:pt>
                <c:pt idx="209">
                  <c:v>-62.606999999999999</c:v>
                </c:pt>
                <c:pt idx="210">
                  <c:v>-62.435000000000002</c:v>
                </c:pt>
                <c:pt idx="211">
                  <c:v>-62.564</c:v>
                </c:pt>
                <c:pt idx="212">
                  <c:v>-62.441000000000003</c:v>
                </c:pt>
                <c:pt idx="213">
                  <c:v>-62.646999999999998</c:v>
                </c:pt>
                <c:pt idx="214">
                  <c:v>-62.338999999999999</c:v>
                </c:pt>
                <c:pt idx="215">
                  <c:v>-62.337000000000003</c:v>
                </c:pt>
                <c:pt idx="216">
                  <c:v>-62.45</c:v>
                </c:pt>
                <c:pt idx="217">
                  <c:v>-62.47</c:v>
                </c:pt>
                <c:pt idx="218">
                  <c:v>-62.521999999999998</c:v>
                </c:pt>
                <c:pt idx="219">
                  <c:v>-62.420999999999999</c:v>
                </c:pt>
                <c:pt idx="220">
                  <c:v>-62.473999999999997</c:v>
                </c:pt>
                <c:pt idx="221">
                  <c:v>-62.47</c:v>
                </c:pt>
                <c:pt idx="222">
                  <c:v>-62.347000000000001</c:v>
                </c:pt>
                <c:pt idx="223">
                  <c:v>-62.484000000000002</c:v>
                </c:pt>
                <c:pt idx="224">
                  <c:v>-62.366</c:v>
                </c:pt>
                <c:pt idx="225">
                  <c:v>-62.457999999999998</c:v>
                </c:pt>
                <c:pt idx="226">
                  <c:v>-62.414999999999999</c:v>
                </c:pt>
                <c:pt idx="227">
                  <c:v>-62.485999999999997</c:v>
                </c:pt>
                <c:pt idx="228">
                  <c:v>-62.317999999999998</c:v>
                </c:pt>
                <c:pt idx="229">
                  <c:v>-62.597999999999999</c:v>
                </c:pt>
                <c:pt idx="230">
                  <c:v>-62.557000000000002</c:v>
                </c:pt>
                <c:pt idx="231">
                  <c:v>-62.671999999999997</c:v>
                </c:pt>
                <c:pt idx="232">
                  <c:v>-62.264000000000003</c:v>
                </c:pt>
                <c:pt idx="233">
                  <c:v>-62.414000000000001</c:v>
                </c:pt>
                <c:pt idx="234">
                  <c:v>-62.716999999999999</c:v>
                </c:pt>
                <c:pt idx="235">
                  <c:v>-62.621000000000002</c:v>
                </c:pt>
                <c:pt idx="236">
                  <c:v>-62.357999999999997</c:v>
                </c:pt>
                <c:pt idx="237">
                  <c:v>-62.704999999999998</c:v>
                </c:pt>
                <c:pt idx="238">
                  <c:v>-62.531999999999996</c:v>
                </c:pt>
                <c:pt idx="239">
                  <c:v>-62.235999999999997</c:v>
                </c:pt>
                <c:pt idx="240">
                  <c:v>-62.335000000000001</c:v>
                </c:pt>
                <c:pt idx="241">
                  <c:v>-62.393000000000001</c:v>
                </c:pt>
                <c:pt idx="242">
                  <c:v>-62.48</c:v>
                </c:pt>
                <c:pt idx="243">
                  <c:v>-62.295000000000002</c:v>
                </c:pt>
                <c:pt idx="244">
                  <c:v>-62.359000000000002</c:v>
                </c:pt>
                <c:pt idx="245">
                  <c:v>-62.381999999999998</c:v>
                </c:pt>
                <c:pt idx="246">
                  <c:v>-62.392000000000003</c:v>
                </c:pt>
                <c:pt idx="247">
                  <c:v>-62.552999999999997</c:v>
                </c:pt>
                <c:pt idx="248">
                  <c:v>-62.639000000000003</c:v>
                </c:pt>
                <c:pt idx="249">
                  <c:v>-62.59</c:v>
                </c:pt>
                <c:pt idx="250">
                  <c:v>-62.331000000000003</c:v>
                </c:pt>
              </c:numCache>
            </c:numRef>
          </c:yVal>
          <c:smooth val="1"/>
        </c:ser>
        <c:ser>
          <c:idx val="2"/>
          <c:order val="2"/>
          <c:tx>
            <c:v>2500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Sheet1!$D$11:$D$261</c:f>
              <c:numCache>
                <c:formatCode>General</c:formatCode>
                <c:ptCount val="251"/>
                <c:pt idx="0">
                  <c:v>-60.084000000000003</c:v>
                </c:pt>
                <c:pt idx="1">
                  <c:v>-60.067999999999998</c:v>
                </c:pt>
                <c:pt idx="2">
                  <c:v>-59.869</c:v>
                </c:pt>
                <c:pt idx="3">
                  <c:v>-60.034999999999997</c:v>
                </c:pt>
                <c:pt idx="4">
                  <c:v>-60.021999999999998</c:v>
                </c:pt>
                <c:pt idx="5">
                  <c:v>-60.097999999999999</c:v>
                </c:pt>
                <c:pt idx="6">
                  <c:v>-60.037999999999997</c:v>
                </c:pt>
                <c:pt idx="7">
                  <c:v>-60.017000000000003</c:v>
                </c:pt>
                <c:pt idx="8">
                  <c:v>-59.972000000000001</c:v>
                </c:pt>
                <c:pt idx="9">
                  <c:v>-60.137</c:v>
                </c:pt>
                <c:pt idx="10">
                  <c:v>-60.131999999999998</c:v>
                </c:pt>
                <c:pt idx="11">
                  <c:v>-59.927</c:v>
                </c:pt>
                <c:pt idx="12">
                  <c:v>-59.959000000000003</c:v>
                </c:pt>
                <c:pt idx="13">
                  <c:v>-60.021000000000001</c:v>
                </c:pt>
                <c:pt idx="14">
                  <c:v>-60.058</c:v>
                </c:pt>
                <c:pt idx="15">
                  <c:v>-59.905999999999999</c:v>
                </c:pt>
                <c:pt idx="16">
                  <c:v>-60.037999999999997</c:v>
                </c:pt>
                <c:pt idx="17">
                  <c:v>-59.956000000000003</c:v>
                </c:pt>
                <c:pt idx="18">
                  <c:v>-59.997999999999998</c:v>
                </c:pt>
                <c:pt idx="19">
                  <c:v>-60.131999999999998</c:v>
                </c:pt>
                <c:pt idx="20">
                  <c:v>-60.113999999999997</c:v>
                </c:pt>
                <c:pt idx="21">
                  <c:v>-60.16</c:v>
                </c:pt>
                <c:pt idx="22">
                  <c:v>-59.923000000000002</c:v>
                </c:pt>
                <c:pt idx="23">
                  <c:v>-60.148000000000003</c:v>
                </c:pt>
                <c:pt idx="24">
                  <c:v>-60.155000000000001</c:v>
                </c:pt>
                <c:pt idx="25">
                  <c:v>-60.082999999999998</c:v>
                </c:pt>
                <c:pt idx="26">
                  <c:v>-60.136000000000003</c:v>
                </c:pt>
                <c:pt idx="27">
                  <c:v>-60.148000000000003</c:v>
                </c:pt>
                <c:pt idx="28">
                  <c:v>-60.058999999999997</c:v>
                </c:pt>
                <c:pt idx="29">
                  <c:v>-59.966999999999999</c:v>
                </c:pt>
                <c:pt idx="30">
                  <c:v>-60.255000000000003</c:v>
                </c:pt>
                <c:pt idx="31">
                  <c:v>-60.142000000000003</c:v>
                </c:pt>
                <c:pt idx="32">
                  <c:v>-60.156999999999996</c:v>
                </c:pt>
                <c:pt idx="33">
                  <c:v>-60.258000000000003</c:v>
                </c:pt>
                <c:pt idx="34">
                  <c:v>-60.23</c:v>
                </c:pt>
                <c:pt idx="35">
                  <c:v>-60.19</c:v>
                </c:pt>
                <c:pt idx="36">
                  <c:v>-60.02</c:v>
                </c:pt>
                <c:pt idx="37">
                  <c:v>-60.124000000000002</c:v>
                </c:pt>
                <c:pt idx="38">
                  <c:v>-60.203000000000003</c:v>
                </c:pt>
                <c:pt idx="39">
                  <c:v>-60.215000000000003</c:v>
                </c:pt>
                <c:pt idx="40">
                  <c:v>-60.145000000000003</c:v>
                </c:pt>
                <c:pt idx="41">
                  <c:v>-60.341000000000001</c:v>
                </c:pt>
                <c:pt idx="42">
                  <c:v>-60.125999999999998</c:v>
                </c:pt>
                <c:pt idx="43">
                  <c:v>-60.128999999999998</c:v>
                </c:pt>
                <c:pt idx="44">
                  <c:v>-60.292000000000002</c:v>
                </c:pt>
                <c:pt idx="45">
                  <c:v>-60.081000000000003</c:v>
                </c:pt>
                <c:pt idx="46">
                  <c:v>-60.07</c:v>
                </c:pt>
                <c:pt idx="47">
                  <c:v>-60.146000000000001</c:v>
                </c:pt>
                <c:pt idx="48">
                  <c:v>-60.148000000000003</c:v>
                </c:pt>
                <c:pt idx="49">
                  <c:v>-60.164999999999999</c:v>
                </c:pt>
                <c:pt idx="50">
                  <c:v>-60.283000000000001</c:v>
                </c:pt>
                <c:pt idx="51">
                  <c:v>-60.058</c:v>
                </c:pt>
                <c:pt idx="52">
                  <c:v>-60.137</c:v>
                </c:pt>
                <c:pt idx="53">
                  <c:v>-60.106999999999999</c:v>
                </c:pt>
                <c:pt idx="54">
                  <c:v>-60.078000000000003</c:v>
                </c:pt>
                <c:pt idx="55">
                  <c:v>-60.167999999999999</c:v>
                </c:pt>
                <c:pt idx="56">
                  <c:v>-60.170999999999999</c:v>
                </c:pt>
                <c:pt idx="57">
                  <c:v>-60.284999999999997</c:v>
                </c:pt>
                <c:pt idx="58">
                  <c:v>-60.048999999999999</c:v>
                </c:pt>
                <c:pt idx="59">
                  <c:v>-60.064</c:v>
                </c:pt>
                <c:pt idx="60">
                  <c:v>-60.055</c:v>
                </c:pt>
                <c:pt idx="61">
                  <c:v>-60.177999999999997</c:v>
                </c:pt>
                <c:pt idx="62">
                  <c:v>-60.14</c:v>
                </c:pt>
                <c:pt idx="63">
                  <c:v>-60.206000000000003</c:v>
                </c:pt>
                <c:pt idx="64">
                  <c:v>-60.067999999999998</c:v>
                </c:pt>
                <c:pt idx="65">
                  <c:v>-60.209000000000003</c:v>
                </c:pt>
                <c:pt idx="66">
                  <c:v>-60.180999999999997</c:v>
                </c:pt>
                <c:pt idx="67">
                  <c:v>-60.052999999999997</c:v>
                </c:pt>
                <c:pt idx="68">
                  <c:v>-60.206000000000003</c:v>
                </c:pt>
                <c:pt idx="69">
                  <c:v>-60.113999999999997</c:v>
                </c:pt>
                <c:pt idx="70">
                  <c:v>-60.16</c:v>
                </c:pt>
                <c:pt idx="71">
                  <c:v>-60.167000000000002</c:v>
                </c:pt>
                <c:pt idx="72">
                  <c:v>-60.076000000000001</c:v>
                </c:pt>
                <c:pt idx="73">
                  <c:v>-60.131</c:v>
                </c:pt>
                <c:pt idx="74">
                  <c:v>-60.048999999999999</c:v>
                </c:pt>
                <c:pt idx="75">
                  <c:v>-59.908000000000001</c:v>
                </c:pt>
                <c:pt idx="76">
                  <c:v>-60.003</c:v>
                </c:pt>
                <c:pt idx="77">
                  <c:v>-60.110999999999997</c:v>
                </c:pt>
                <c:pt idx="78">
                  <c:v>-60.13</c:v>
                </c:pt>
                <c:pt idx="79">
                  <c:v>-60.274999999999999</c:v>
                </c:pt>
                <c:pt idx="80">
                  <c:v>-60.072000000000003</c:v>
                </c:pt>
                <c:pt idx="81">
                  <c:v>-59.984000000000002</c:v>
                </c:pt>
                <c:pt idx="82">
                  <c:v>-60.052</c:v>
                </c:pt>
                <c:pt idx="83">
                  <c:v>-60.095999999999997</c:v>
                </c:pt>
                <c:pt idx="84">
                  <c:v>-60.009</c:v>
                </c:pt>
                <c:pt idx="85">
                  <c:v>-59.889000000000003</c:v>
                </c:pt>
                <c:pt idx="86">
                  <c:v>-59.774999999999999</c:v>
                </c:pt>
                <c:pt idx="87">
                  <c:v>-59.902000000000001</c:v>
                </c:pt>
                <c:pt idx="88">
                  <c:v>-59.887999999999998</c:v>
                </c:pt>
                <c:pt idx="89">
                  <c:v>-59.731999999999999</c:v>
                </c:pt>
                <c:pt idx="90">
                  <c:v>-59.57</c:v>
                </c:pt>
                <c:pt idx="91">
                  <c:v>-59.509</c:v>
                </c:pt>
                <c:pt idx="92">
                  <c:v>-59.265999999999998</c:v>
                </c:pt>
                <c:pt idx="93">
                  <c:v>-59.255000000000003</c:v>
                </c:pt>
                <c:pt idx="94">
                  <c:v>-58.994999999999997</c:v>
                </c:pt>
                <c:pt idx="95">
                  <c:v>-58.595999999999997</c:v>
                </c:pt>
                <c:pt idx="96">
                  <c:v>-58.24</c:v>
                </c:pt>
                <c:pt idx="97">
                  <c:v>-57.640999999999998</c:v>
                </c:pt>
                <c:pt idx="98">
                  <c:v>-57.228999999999999</c:v>
                </c:pt>
                <c:pt idx="99">
                  <c:v>-56.731000000000002</c:v>
                </c:pt>
                <c:pt idx="100">
                  <c:v>-56.287999999999997</c:v>
                </c:pt>
                <c:pt idx="101">
                  <c:v>-55.506</c:v>
                </c:pt>
                <c:pt idx="102">
                  <c:v>-54.137</c:v>
                </c:pt>
                <c:pt idx="103">
                  <c:v>-52.945</c:v>
                </c:pt>
                <c:pt idx="104">
                  <c:v>-50.484999999999999</c:v>
                </c:pt>
                <c:pt idx="105">
                  <c:v>-49.191000000000003</c:v>
                </c:pt>
                <c:pt idx="106">
                  <c:v>-48.773000000000003</c:v>
                </c:pt>
                <c:pt idx="107">
                  <c:v>-48.075000000000003</c:v>
                </c:pt>
                <c:pt idx="108">
                  <c:v>-47.372</c:v>
                </c:pt>
                <c:pt idx="109">
                  <c:v>-46.63</c:v>
                </c:pt>
                <c:pt idx="110">
                  <c:v>-45.006999999999998</c:v>
                </c:pt>
                <c:pt idx="111">
                  <c:v>-43.896000000000001</c:v>
                </c:pt>
                <c:pt idx="112">
                  <c:v>-43.152000000000001</c:v>
                </c:pt>
                <c:pt idx="113">
                  <c:v>-42.070999999999998</c:v>
                </c:pt>
                <c:pt idx="114">
                  <c:v>-41.369</c:v>
                </c:pt>
                <c:pt idx="115">
                  <c:v>-40.761000000000003</c:v>
                </c:pt>
                <c:pt idx="116">
                  <c:v>-38.994</c:v>
                </c:pt>
                <c:pt idx="117">
                  <c:v>-37.719000000000001</c:v>
                </c:pt>
                <c:pt idx="118">
                  <c:v>-34.898000000000003</c:v>
                </c:pt>
                <c:pt idx="119">
                  <c:v>-31.259</c:v>
                </c:pt>
                <c:pt idx="120">
                  <c:v>-29.733000000000001</c:v>
                </c:pt>
                <c:pt idx="121">
                  <c:v>-28.16</c:v>
                </c:pt>
                <c:pt idx="122">
                  <c:v>-26.236999999999998</c:v>
                </c:pt>
                <c:pt idx="123">
                  <c:v>-23.913</c:v>
                </c:pt>
                <c:pt idx="124">
                  <c:v>-21.515000000000001</c:v>
                </c:pt>
                <c:pt idx="125">
                  <c:v>-20.359000000000002</c:v>
                </c:pt>
                <c:pt idx="126">
                  <c:v>-20.05</c:v>
                </c:pt>
                <c:pt idx="127">
                  <c:v>-20.027999999999999</c:v>
                </c:pt>
                <c:pt idx="128">
                  <c:v>-20.138999999999999</c:v>
                </c:pt>
                <c:pt idx="129">
                  <c:v>-20.437000000000001</c:v>
                </c:pt>
                <c:pt idx="130">
                  <c:v>-21.518000000000001</c:v>
                </c:pt>
                <c:pt idx="131">
                  <c:v>-23.838999999999999</c:v>
                </c:pt>
                <c:pt idx="132">
                  <c:v>-26.236000000000001</c:v>
                </c:pt>
                <c:pt idx="133">
                  <c:v>-28.611999999999998</c:v>
                </c:pt>
                <c:pt idx="134">
                  <c:v>-30.135000000000002</c:v>
                </c:pt>
                <c:pt idx="135">
                  <c:v>-31.576000000000001</c:v>
                </c:pt>
                <c:pt idx="136">
                  <c:v>-33.837000000000003</c:v>
                </c:pt>
                <c:pt idx="137">
                  <c:v>-36.600999999999999</c:v>
                </c:pt>
                <c:pt idx="138">
                  <c:v>-38.436</c:v>
                </c:pt>
                <c:pt idx="139">
                  <c:v>-40.225000000000001</c:v>
                </c:pt>
                <c:pt idx="140">
                  <c:v>-41.598999999999997</c:v>
                </c:pt>
                <c:pt idx="141">
                  <c:v>-42.356000000000002</c:v>
                </c:pt>
                <c:pt idx="142">
                  <c:v>-43.411000000000001</c:v>
                </c:pt>
                <c:pt idx="143">
                  <c:v>-44.744</c:v>
                </c:pt>
                <c:pt idx="144">
                  <c:v>-46.384999999999998</c:v>
                </c:pt>
                <c:pt idx="145">
                  <c:v>-48.597000000000001</c:v>
                </c:pt>
                <c:pt idx="146">
                  <c:v>-49.728000000000002</c:v>
                </c:pt>
                <c:pt idx="147">
                  <c:v>-50.411999999999999</c:v>
                </c:pt>
                <c:pt idx="148">
                  <c:v>-51.116999999999997</c:v>
                </c:pt>
                <c:pt idx="149">
                  <c:v>-51.776000000000003</c:v>
                </c:pt>
                <c:pt idx="150">
                  <c:v>-52.64</c:v>
                </c:pt>
                <c:pt idx="151">
                  <c:v>-53.963000000000001</c:v>
                </c:pt>
                <c:pt idx="152">
                  <c:v>-55.043999999999997</c:v>
                </c:pt>
                <c:pt idx="153">
                  <c:v>-56.151000000000003</c:v>
                </c:pt>
                <c:pt idx="154">
                  <c:v>-57.247</c:v>
                </c:pt>
                <c:pt idx="155">
                  <c:v>-57.896999999999998</c:v>
                </c:pt>
                <c:pt idx="156">
                  <c:v>-58.384999999999998</c:v>
                </c:pt>
                <c:pt idx="157">
                  <c:v>-58.686</c:v>
                </c:pt>
                <c:pt idx="158">
                  <c:v>-59.225999999999999</c:v>
                </c:pt>
                <c:pt idx="159">
                  <c:v>-59.223999999999997</c:v>
                </c:pt>
                <c:pt idx="160">
                  <c:v>-59.68</c:v>
                </c:pt>
                <c:pt idx="161">
                  <c:v>-59.779000000000003</c:v>
                </c:pt>
                <c:pt idx="162">
                  <c:v>-59.868000000000002</c:v>
                </c:pt>
                <c:pt idx="163">
                  <c:v>-59.927</c:v>
                </c:pt>
                <c:pt idx="164">
                  <c:v>-60.15</c:v>
                </c:pt>
                <c:pt idx="165">
                  <c:v>-60.003999999999998</c:v>
                </c:pt>
                <c:pt idx="166">
                  <c:v>-60.131999999999998</c:v>
                </c:pt>
                <c:pt idx="167">
                  <c:v>-60.076000000000001</c:v>
                </c:pt>
                <c:pt idx="168">
                  <c:v>-60.131999999999998</c:v>
                </c:pt>
                <c:pt idx="169">
                  <c:v>-60.283000000000001</c:v>
                </c:pt>
                <c:pt idx="170">
                  <c:v>-60.177</c:v>
                </c:pt>
                <c:pt idx="171">
                  <c:v>-60.167999999999999</c:v>
                </c:pt>
                <c:pt idx="172">
                  <c:v>-60.271000000000001</c:v>
                </c:pt>
                <c:pt idx="173">
                  <c:v>-60.134</c:v>
                </c:pt>
                <c:pt idx="174">
                  <c:v>-60.304000000000002</c:v>
                </c:pt>
                <c:pt idx="175">
                  <c:v>-60.276000000000003</c:v>
                </c:pt>
                <c:pt idx="176">
                  <c:v>-60.277999999999999</c:v>
                </c:pt>
                <c:pt idx="177">
                  <c:v>-60.386000000000003</c:v>
                </c:pt>
                <c:pt idx="178">
                  <c:v>-60.290999999999997</c:v>
                </c:pt>
                <c:pt idx="179">
                  <c:v>-60.517000000000003</c:v>
                </c:pt>
                <c:pt idx="180">
                  <c:v>-60.392000000000003</c:v>
                </c:pt>
                <c:pt idx="181">
                  <c:v>-60.442</c:v>
                </c:pt>
                <c:pt idx="182">
                  <c:v>-60.405999999999999</c:v>
                </c:pt>
                <c:pt idx="183">
                  <c:v>-60.396000000000001</c:v>
                </c:pt>
                <c:pt idx="184">
                  <c:v>-60.381</c:v>
                </c:pt>
                <c:pt idx="185">
                  <c:v>-60.418999999999997</c:v>
                </c:pt>
                <c:pt idx="186">
                  <c:v>-60.244999999999997</c:v>
                </c:pt>
                <c:pt idx="187">
                  <c:v>-60.433</c:v>
                </c:pt>
                <c:pt idx="188">
                  <c:v>-60.375</c:v>
                </c:pt>
                <c:pt idx="189">
                  <c:v>-60.383000000000003</c:v>
                </c:pt>
                <c:pt idx="190">
                  <c:v>-60.408000000000001</c:v>
                </c:pt>
                <c:pt idx="191">
                  <c:v>-60.243000000000002</c:v>
                </c:pt>
                <c:pt idx="192">
                  <c:v>-60.335999999999999</c:v>
                </c:pt>
                <c:pt idx="193">
                  <c:v>-60.600999999999999</c:v>
                </c:pt>
                <c:pt idx="194">
                  <c:v>-60.509</c:v>
                </c:pt>
                <c:pt idx="195">
                  <c:v>-60.377000000000002</c:v>
                </c:pt>
                <c:pt idx="196">
                  <c:v>-60.34</c:v>
                </c:pt>
                <c:pt idx="197">
                  <c:v>-60.320999999999998</c:v>
                </c:pt>
                <c:pt idx="198">
                  <c:v>-60.478999999999999</c:v>
                </c:pt>
                <c:pt idx="199">
                  <c:v>-60.4</c:v>
                </c:pt>
                <c:pt idx="200">
                  <c:v>-60.506999999999998</c:v>
                </c:pt>
                <c:pt idx="201">
                  <c:v>-60.33</c:v>
                </c:pt>
                <c:pt idx="202">
                  <c:v>-60.331000000000003</c:v>
                </c:pt>
                <c:pt idx="203">
                  <c:v>-60.433</c:v>
                </c:pt>
                <c:pt idx="204">
                  <c:v>-60.444000000000003</c:v>
                </c:pt>
                <c:pt idx="205">
                  <c:v>-60.332000000000001</c:v>
                </c:pt>
                <c:pt idx="206">
                  <c:v>-60.314</c:v>
                </c:pt>
                <c:pt idx="207">
                  <c:v>-60.411000000000001</c:v>
                </c:pt>
                <c:pt idx="208">
                  <c:v>-60.353000000000002</c:v>
                </c:pt>
                <c:pt idx="209">
                  <c:v>-60.46</c:v>
                </c:pt>
                <c:pt idx="210">
                  <c:v>-60.31</c:v>
                </c:pt>
                <c:pt idx="211">
                  <c:v>-60.35</c:v>
                </c:pt>
                <c:pt idx="212">
                  <c:v>-60.415999999999997</c:v>
                </c:pt>
                <c:pt idx="213">
                  <c:v>-60.42</c:v>
                </c:pt>
                <c:pt idx="214">
                  <c:v>-60.372</c:v>
                </c:pt>
                <c:pt idx="215">
                  <c:v>-60.402000000000001</c:v>
                </c:pt>
                <c:pt idx="216">
                  <c:v>-60.28</c:v>
                </c:pt>
                <c:pt idx="217">
                  <c:v>-60.386000000000003</c:v>
                </c:pt>
                <c:pt idx="218">
                  <c:v>-60.344000000000001</c:v>
                </c:pt>
                <c:pt idx="219">
                  <c:v>-60.356999999999999</c:v>
                </c:pt>
                <c:pt idx="220">
                  <c:v>-60.305</c:v>
                </c:pt>
                <c:pt idx="221">
                  <c:v>-60.308999999999997</c:v>
                </c:pt>
                <c:pt idx="222">
                  <c:v>-60.353999999999999</c:v>
                </c:pt>
                <c:pt idx="223">
                  <c:v>-60.231999999999999</c:v>
                </c:pt>
                <c:pt idx="224">
                  <c:v>-60.366999999999997</c:v>
                </c:pt>
                <c:pt idx="225">
                  <c:v>-60.472000000000001</c:v>
                </c:pt>
                <c:pt idx="226">
                  <c:v>-60.365000000000002</c:v>
                </c:pt>
                <c:pt idx="227">
                  <c:v>-60.26</c:v>
                </c:pt>
                <c:pt idx="228">
                  <c:v>-60.319000000000003</c:v>
                </c:pt>
                <c:pt idx="229">
                  <c:v>-60.345999999999997</c:v>
                </c:pt>
                <c:pt idx="230">
                  <c:v>-60.283999999999999</c:v>
                </c:pt>
                <c:pt idx="231">
                  <c:v>-60.353999999999999</c:v>
                </c:pt>
                <c:pt idx="232">
                  <c:v>-60.338999999999999</c:v>
                </c:pt>
                <c:pt idx="233">
                  <c:v>-60.36</c:v>
                </c:pt>
                <c:pt idx="234">
                  <c:v>-60.353000000000002</c:v>
                </c:pt>
                <c:pt idx="235">
                  <c:v>-60.36</c:v>
                </c:pt>
                <c:pt idx="236">
                  <c:v>-60.28</c:v>
                </c:pt>
                <c:pt idx="237">
                  <c:v>-60.308999999999997</c:v>
                </c:pt>
                <c:pt idx="238">
                  <c:v>-60.311</c:v>
                </c:pt>
                <c:pt idx="239">
                  <c:v>-60.337000000000003</c:v>
                </c:pt>
                <c:pt idx="240">
                  <c:v>-60.36</c:v>
                </c:pt>
                <c:pt idx="241">
                  <c:v>-60.45</c:v>
                </c:pt>
                <c:pt idx="242">
                  <c:v>-60.322000000000003</c:v>
                </c:pt>
                <c:pt idx="243">
                  <c:v>-60.292999999999999</c:v>
                </c:pt>
                <c:pt idx="244">
                  <c:v>-60.36</c:v>
                </c:pt>
                <c:pt idx="245">
                  <c:v>-60.331000000000003</c:v>
                </c:pt>
                <c:pt idx="246">
                  <c:v>-60.521999999999998</c:v>
                </c:pt>
                <c:pt idx="247">
                  <c:v>-60.424999999999997</c:v>
                </c:pt>
                <c:pt idx="248">
                  <c:v>-60.497999999999998</c:v>
                </c:pt>
                <c:pt idx="249">
                  <c:v>-60.426000000000002</c:v>
                </c:pt>
                <c:pt idx="250">
                  <c:v>-60.317999999999998</c:v>
                </c:pt>
              </c:numCache>
            </c:numRef>
          </c:yVal>
          <c:smooth val="1"/>
        </c:ser>
        <c:ser>
          <c:idx val="3"/>
          <c:order val="3"/>
          <c:tx>
            <c:v>3000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Sheet1!$E$11:$E$261</c:f>
              <c:numCache>
                <c:formatCode>General</c:formatCode>
                <c:ptCount val="251"/>
                <c:pt idx="0">
                  <c:v>-58.514000000000003</c:v>
                </c:pt>
                <c:pt idx="1">
                  <c:v>-58.398000000000003</c:v>
                </c:pt>
                <c:pt idx="2">
                  <c:v>-58.527999999999999</c:v>
                </c:pt>
                <c:pt idx="3">
                  <c:v>-58.558999999999997</c:v>
                </c:pt>
                <c:pt idx="4">
                  <c:v>-58.609000000000002</c:v>
                </c:pt>
                <c:pt idx="5">
                  <c:v>-58.552</c:v>
                </c:pt>
                <c:pt idx="6">
                  <c:v>-58.463999999999999</c:v>
                </c:pt>
                <c:pt idx="7">
                  <c:v>-58.533999999999999</c:v>
                </c:pt>
                <c:pt idx="8">
                  <c:v>-58.554000000000002</c:v>
                </c:pt>
                <c:pt idx="9">
                  <c:v>-58.607999999999997</c:v>
                </c:pt>
                <c:pt idx="10">
                  <c:v>-58.540999999999997</c:v>
                </c:pt>
                <c:pt idx="11">
                  <c:v>-58.557000000000002</c:v>
                </c:pt>
                <c:pt idx="12">
                  <c:v>-58.573999999999998</c:v>
                </c:pt>
                <c:pt idx="13">
                  <c:v>-58.655000000000001</c:v>
                </c:pt>
                <c:pt idx="14">
                  <c:v>-58.473999999999997</c:v>
                </c:pt>
                <c:pt idx="15">
                  <c:v>-58.552</c:v>
                </c:pt>
                <c:pt idx="16">
                  <c:v>-58.398000000000003</c:v>
                </c:pt>
                <c:pt idx="17">
                  <c:v>-58.673999999999999</c:v>
                </c:pt>
                <c:pt idx="18">
                  <c:v>-58.552</c:v>
                </c:pt>
                <c:pt idx="19">
                  <c:v>-58.643999999999998</c:v>
                </c:pt>
                <c:pt idx="20">
                  <c:v>-58.569000000000003</c:v>
                </c:pt>
                <c:pt idx="21">
                  <c:v>-58.542000000000002</c:v>
                </c:pt>
                <c:pt idx="22">
                  <c:v>-58.692999999999998</c:v>
                </c:pt>
                <c:pt idx="23">
                  <c:v>-58.695999999999998</c:v>
                </c:pt>
                <c:pt idx="24">
                  <c:v>-58.503</c:v>
                </c:pt>
                <c:pt idx="25">
                  <c:v>-58.619</c:v>
                </c:pt>
                <c:pt idx="26">
                  <c:v>-58.58</c:v>
                </c:pt>
                <c:pt idx="27">
                  <c:v>-58.668999999999997</c:v>
                </c:pt>
                <c:pt idx="28">
                  <c:v>-58.649000000000001</c:v>
                </c:pt>
                <c:pt idx="29">
                  <c:v>-58.716999999999999</c:v>
                </c:pt>
                <c:pt idx="30">
                  <c:v>-58.622</c:v>
                </c:pt>
                <c:pt idx="31">
                  <c:v>-58.607999999999997</c:v>
                </c:pt>
                <c:pt idx="32">
                  <c:v>-58.564</c:v>
                </c:pt>
                <c:pt idx="33">
                  <c:v>-58.691000000000003</c:v>
                </c:pt>
                <c:pt idx="34">
                  <c:v>-58.66</c:v>
                </c:pt>
                <c:pt idx="35">
                  <c:v>-58.585000000000001</c:v>
                </c:pt>
                <c:pt idx="36">
                  <c:v>-58.713000000000001</c:v>
                </c:pt>
                <c:pt idx="37">
                  <c:v>-58.731000000000002</c:v>
                </c:pt>
                <c:pt idx="38">
                  <c:v>-58.606999999999999</c:v>
                </c:pt>
                <c:pt idx="39">
                  <c:v>-58.704000000000001</c:v>
                </c:pt>
                <c:pt idx="40">
                  <c:v>-58.793999999999997</c:v>
                </c:pt>
                <c:pt idx="41">
                  <c:v>-58.734000000000002</c:v>
                </c:pt>
                <c:pt idx="42">
                  <c:v>-58.709000000000003</c:v>
                </c:pt>
                <c:pt idx="43">
                  <c:v>-58.664000000000001</c:v>
                </c:pt>
                <c:pt idx="44">
                  <c:v>-58.773000000000003</c:v>
                </c:pt>
                <c:pt idx="45">
                  <c:v>-58.584000000000003</c:v>
                </c:pt>
                <c:pt idx="46">
                  <c:v>-58.707999999999998</c:v>
                </c:pt>
                <c:pt idx="47">
                  <c:v>-58.719000000000001</c:v>
                </c:pt>
                <c:pt idx="48">
                  <c:v>-58.679000000000002</c:v>
                </c:pt>
                <c:pt idx="49">
                  <c:v>-58.639000000000003</c:v>
                </c:pt>
                <c:pt idx="50">
                  <c:v>-58.69</c:v>
                </c:pt>
                <c:pt idx="51">
                  <c:v>-58.76</c:v>
                </c:pt>
                <c:pt idx="52">
                  <c:v>-58.588000000000001</c:v>
                </c:pt>
                <c:pt idx="53">
                  <c:v>-58.66</c:v>
                </c:pt>
                <c:pt idx="54">
                  <c:v>-58.713000000000001</c:v>
                </c:pt>
                <c:pt idx="55">
                  <c:v>-58.743000000000002</c:v>
                </c:pt>
                <c:pt idx="56">
                  <c:v>-58.811999999999998</c:v>
                </c:pt>
                <c:pt idx="57">
                  <c:v>-58.701999999999998</c:v>
                </c:pt>
                <c:pt idx="58">
                  <c:v>-58.716999999999999</c:v>
                </c:pt>
                <c:pt idx="59">
                  <c:v>-58.622999999999998</c:v>
                </c:pt>
                <c:pt idx="60">
                  <c:v>-58.69</c:v>
                </c:pt>
                <c:pt idx="61">
                  <c:v>-58.746000000000002</c:v>
                </c:pt>
                <c:pt idx="62">
                  <c:v>-58.665999999999997</c:v>
                </c:pt>
                <c:pt idx="63">
                  <c:v>-58.636000000000003</c:v>
                </c:pt>
                <c:pt idx="64">
                  <c:v>-58.584000000000003</c:v>
                </c:pt>
                <c:pt idx="65">
                  <c:v>-58.722000000000001</c:v>
                </c:pt>
                <c:pt idx="66">
                  <c:v>-58.741</c:v>
                </c:pt>
                <c:pt idx="67">
                  <c:v>-58.728000000000002</c:v>
                </c:pt>
                <c:pt idx="68">
                  <c:v>-58.633000000000003</c:v>
                </c:pt>
                <c:pt idx="69">
                  <c:v>-58.634</c:v>
                </c:pt>
                <c:pt idx="70">
                  <c:v>-58.731000000000002</c:v>
                </c:pt>
                <c:pt idx="71">
                  <c:v>-58.728999999999999</c:v>
                </c:pt>
                <c:pt idx="72">
                  <c:v>-58.618000000000002</c:v>
                </c:pt>
                <c:pt idx="73">
                  <c:v>-58.670999999999999</c:v>
                </c:pt>
                <c:pt idx="74">
                  <c:v>-58.654000000000003</c:v>
                </c:pt>
                <c:pt idx="75">
                  <c:v>-58.777000000000001</c:v>
                </c:pt>
                <c:pt idx="76">
                  <c:v>-58.673999999999999</c:v>
                </c:pt>
                <c:pt idx="77">
                  <c:v>-58.613</c:v>
                </c:pt>
                <c:pt idx="78">
                  <c:v>-58.548999999999999</c:v>
                </c:pt>
                <c:pt idx="79">
                  <c:v>-58.570999999999998</c:v>
                </c:pt>
                <c:pt idx="80">
                  <c:v>-58.686</c:v>
                </c:pt>
                <c:pt idx="81">
                  <c:v>-58.591000000000001</c:v>
                </c:pt>
                <c:pt idx="82">
                  <c:v>-58.572000000000003</c:v>
                </c:pt>
                <c:pt idx="83">
                  <c:v>-58.484999999999999</c:v>
                </c:pt>
                <c:pt idx="84">
                  <c:v>-58.514000000000003</c:v>
                </c:pt>
                <c:pt idx="85">
                  <c:v>-58.558</c:v>
                </c:pt>
                <c:pt idx="86">
                  <c:v>-58.417999999999999</c:v>
                </c:pt>
                <c:pt idx="87">
                  <c:v>-58.469000000000001</c:v>
                </c:pt>
                <c:pt idx="88">
                  <c:v>-58.277999999999999</c:v>
                </c:pt>
                <c:pt idx="89">
                  <c:v>-58.225999999999999</c:v>
                </c:pt>
                <c:pt idx="90">
                  <c:v>-58.082000000000001</c:v>
                </c:pt>
                <c:pt idx="91">
                  <c:v>-57.932000000000002</c:v>
                </c:pt>
                <c:pt idx="92">
                  <c:v>-57.768999999999998</c:v>
                </c:pt>
                <c:pt idx="93">
                  <c:v>-57.651000000000003</c:v>
                </c:pt>
                <c:pt idx="94">
                  <c:v>-57.42</c:v>
                </c:pt>
                <c:pt idx="95">
                  <c:v>-56.863</c:v>
                </c:pt>
                <c:pt idx="96">
                  <c:v>-56.417000000000002</c:v>
                </c:pt>
                <c:pt idx="97">
                  <c:v>-55.84</c:v>
                </c:pt>
                <c:pt idx="98">
                  <c:v>-55.439</c:v>
                </c:pt>
                <c:pt idx="99">
                  <c:v>-54.970999999999997</c:v>
                </c:pt>
                <c:pt idx="100">
                  <c:v>-54.448999999999998</c:v>
                </c:pt>
                <c:pt idx="101">
                  <c:v>-53.654000000000003</c:v>
                </c:pt>
                <c:pt idx="102">
                  <c:v>-52.472000000000001</c:v>
                </c:pt>
                <c:pt idx="103">
                  <c:v>-51.279000000000003</c:v>
                </c:pt>
                <c:pt idx="104">
                  <c:v>-48.835000000000001</c:v>
                </c:pt>
                <c:pt idx="105">
                  <c:v>-47.600999999999999</c:v>
                </c:pt>
                <c:pt idx="106">
                  <c:v>-47.215000000000003</c:v>
                </c:pt>
                <c:pt idx="107">
                  <c:v>-46.29</c:v>
                </c:pt>
                <c:pt idx="108">
                  <c:v>-45.360999999999997</c:v>
                </c:pt>
                <c:pt idx="109">
                  <c:v>-44.512</c:v>
                </c:pt>
                <c:pt idx="110">
                  <c:v>-42.854999999999997</c:v>
                </c:pt>
                <c:pt idx="111">
                  <c:v>-41.795000000000002</c:v>
                </c:pt>
                <c:pt idx="112">
                  <c:v>-41.155000000000001</c:v>
                </c:pt>
                <c:pt idx="113">
                  <c:v>-40.152999999999999</c:v>
                </c:pt>
                <c:pt idx="114">
                  <c:v>-39.533999999999999</c:v>
                </c:pt>
                <c:pt idx="115">
                  <c:v>-38.823</c:v>
                </c:pt>
                <c:pt idx="116">
                  <c:v>-37.271000000000001</c:v>
                </c:pt>
                <c:pt idx="117">
                  <c:v>-36.030999999999999</c:v>
                </c:pt>
                <c:pt idx="118">
                  <c:v>-32.848999999999997</c:v>
                </c:pt>
                <c:pt idx="119">
                  <c:v>-29.21</c:v>
                </c:pt>
                <c:pt idx="120">
                  <c:v>-27.815000000000001</c:v>
                </c:pt>
                <c:pt idx="121">
                  <c:v>-26.588000000000001</c:v>
                </c:pt>
                <c:pt idx="122">
                  <c:v>-24.861000000000001</c:v>
                </c:pt>
                <c:pt idx="123">
                  <c:v>-22.548999999999999</c:v>
                </c:pt>
                <c:pt idx="124">
                  <c:v>-20.117000000000001</c:v>
                </c:pt>
                <c:pt idx="125">
                  <c:v>-19.048999999999999</c:v>
                </c:pt>
                <c:pt idx="126">
                  <c:v>-18.829999999999998</c:v>
                </c:pt>
                <c:pt idx="127">
                  <c:v>-18.768000000000001</c:v>
                </c:pt>
                <c:pt idx="128">
                  <c:v>-18.844999999999999</c:v>
                </c:pt>
                <c:pt idx="129">
                  <c:v>-19.105</c:v>
                </c:pt>
                <c:pt idx="130">
                  <c:v>-20.131</c:v>
                </c:pt>
                <c:pt idx="131">
                  <c:v>-22.451000000000001</c:v>
                </c:pt>
                <c:pt idx="132">
                  <c:v>-24.652999999999999</c:v>
                </c:pt>
                <c:pt idx="133">
                  <c:v>-26.846</c:v>
                </c:pt>
                <c:pt idx="134">
                  <c:v>-28.553999999999998</c:v>
                </c:pt>
                <c:pt idx="135">
                  <c:v>-30.14</c:v>
                </c:pt>
                <c:pt idx="136">
                  <c:v>-32.716000000000001</c:v>
                </c:pt>
                <c:pt idx="137">
                  <c:v>-35.338000000000001</c:v>
                </c:pt>
                <c:pt idx="138">
                  <c:v>-37.078000000000003</c:v>
                </c:pt>
                <c:pt idx="139">
                  <c:v>-38.607999999999997</c:v>
                </c:pt>
                <c:pt idx="140">
                  <c:v>-39.936999999999998</c:v>
                </c:pt>
                <c:pt idx="141">
                  <c:v>-40.744999999999997</c:v>
                </c:pt>
                <c:pt idx="142">
                  <c:v>-41.73</c:v>
                </c:pt>
                <c:pt idx="143">
                  <c:v>-43.13</c:v>
                </c:pt>
                <c:pt idx="144">
                  <c:v>-44.966999999999999</c:v>
                </c:pt>
                <c:pt idx="145">
                  <c:v>-47.052</c:v>
                </c:pt>
                <c:pt idx="146">
                  <c:v>-48.098999999999997</c:v>
                </c:pt>
                <c:pt idx="147">
                  <c:v>-48.698</c:v>
                </c:pt>
                <c:pt idx="148">
                  <c:v>-49.38</c:v>
                </c:pt>
                <c:pt idx="149">
                  <c:v>-50.070999999999998</c:v>
                </c:pt>
                <c:pt idx="150">
                  <c:v>-50.924999999999997</c:v>
                </c:pt>
                <c:pt idx="151">
                  <c:v>-52.151000000000003</c:v>
                </c:pt>
                <c:pt idx="152">
                  <c:v>-53.231000000000002</c:v>
                </c:pt>
                <c:pt idx="153">
                  <c:v>-54.473999999999997</c:v>
                </c:pt>
                <c:pt idx="154">
                  <c:v>-55.741</c:v>
                </c:pt>
                <c:pt idx="155">
                  <c:v>-56.362000000000002</c:v>
                </c:pt>
                <c:pt idx="156">
                  <c:v>-56.808</c:v>
                </c:pt>
                <c:pt idx="157">
                  <c:v>-57.286999999999999</c:v>
                </c:pt>
                <c:pt idx="158">
                  <c:v>-57.750999999999998</c:v>
                </c:pt>
                <c:pt idx="159">
                  <c:v>-57.893000000000001</c:v>
                </c:pt>
                <c:pt idx="160">
                  <c:v>-58.137999999999998</c:v>
                </c:pt>
                <c:pt idx="161">
                  <c:v>-58.320999999999998</c:v>
                </c:pt>
                <c:pt idx="162">
                  <c:v>-58.314</c:v>
                </c:pt>
                <c:pt idx="163">
                  <c:v>-58.34</c:v>
                </c:pt>
                <c:pt idx="164">
                  <c:v>-58.56</c:v>
                </c:pt>
                <c:pt idx="165">
                  <c:v>-58.575000000000003</c:v>
                </c:pt>
                <c:pt idx="166">
                  <c:v>-58.646999999999998</c:v>
                </c:pt>
                <c:pt idx="167">
                  <c:v>-58.673999999999999</c:v>
                </c:pt>
                <c:pt idx="168">
                  <c:v>-58.746000000000002</c:v>
                </c:pt>
                <c:pt idx="169">
                  <c:v>-58.728999999999999</c:v>
                </c:pt>
                <c:pt idx="170">
                  <c:v>-58.787999999999997</c:v>
                </c:pt>
                <c:pt idx="171">
                  <c:v>-58.792999999999999</c:v>
                </c:pt>
                <c:pt idx="172">
                  <c:v>-58.826999999999998</c:v>
                </c:pt>
                <c:pt idx="173">
                  <c:v>-58.831000000000003</c:v>
                </c:pt>
                <c:pt idx="174">
                  <c:v>-58.884</c:v>
                </c:pt>
                <c:pt idx="175">
                  <c:v>-58.808999999999997</c:v>
                </c:pt>
                <c:pt idx="176">
                  <c:v>-58.853000000000002</c:v>
                </c:pt>
                <c:pt idx="177">
                  <c:v>-58.911000000000001</c:v>
                </c:pt>
                <c:pt idx="178">
                  <c:v>-58.841000000000001</c:v>
                </c:pt>
                <c:pt idx="179">
                  <c:v>-58.918999999999997</c:v>
                </c:pt>
                <c:pt idx="180">
                  <c:v>-58.945999999999998</c:v>
                </c:pt>
                <c:pt idx="181">
                  <c:v>-58.834000000000003</c:v>
                </c:pt>
                <c:pt idx="182">
                  <c:v>-58.92</c:v>
                </c:pt>
                <c:pt idx="183">
                  <c:v>-58.932000000000002</c:v>
                </c:pt>
                <c:pt idx="184">
                  <c:v>-58.843000000000004</c:v>
                </c:pt>
                <c:pt idx="185">
                  <c:v>-58.914999999999999</c:v>
                </c:pt>
                <c:pt idx="186">
                  <c:v>-59.033000000000001</c:v>
                </c:pt>
                <c:pt idx="187">
                  <c:v>-58.963999999999999</c:v>
                </c:pt>
                <c:pt idx="188">
                  <c:v>-58.951999999999998</c:v>
                </c:pt>
                <c:pt idx="189">
                  <c:v>-58.936</c:v>
                </c:pt>
                <c:pt idx="190">
                  <c:v>-59.008000000000003</c:v>
                </c:pt>
                <c:pt idx="191">
                  <c:v>-58.905999999999999</c:v>
                </c:pt>
                <c:pt idx="192">
                  <c:v>-58.941000000000003</c:v>
                </c:pt>
                <c:pt idx="193">
                  <c:v>-59.015999999999998</c:v>
                </c:pt>
                <c:pt idx="194">
                  <c:v>-58.944000000000003</c:v>
                </c:pt>
                <c:pt idx="195">
                  <c:v>-59.030999999999999</c:v>
                </c:pt>
                <c:pt idx="196">
                  <c:v>-58.92</c:v>
                </c:pt>
                <c:pt idx="197">
                  <c:v>-58.898000000000003</c:v>
                </c:pt>
                <c:pt idx="198">
                  <c:v>-59.061</c:v>
                </c:pt>
                <c:pt idx="199">
                  <c:v>-58.969000000000001</c:v>
                </c:pt>
                <c:pt idx="200">
                  <c:v>-58.817999999999998</c:v>
                </c:pt>
                <c:pt idx="201">
                  <c:v>-58.807000000000002</c:v>
                </c:pt>
                <c:pt idx="202">
                  <c:v>-58.874000000000002</c:v>
                </c:pt>
                <c:pt idx="203">
                  <c:v>-58.871000000000002</c:v>
                </c:pt>
                <c:pt idx="204">
                  <c:v>-58.896999999999998</c:v>
                </c:pt>
                <c:pt idx="205">
                  <c:v>-58.981000000000002</c:v>
                </c:pt>
                <c:pt idx="206">
                  <c:v>-58.872</c:v>
                </c:pt>
                <c:pt idx="207">
                  <c:v>-58.94</c:v>
                </c:pt>
                <c:pt idx="208">
                  <c:v>-58.920999999999999</c:v>
                </c:pt>
                <c:pt idx="209">
                  <c:v>-58.954999999999998</c:v>
                </c:pt>
                <c:pt idx="210">
                  <c:v>-58.875999999999998</c:v>
                </c:pt>
                <c:pt idx="211">
                  <c:v>-58.942999999999998</c:v>
                </c:pt>
                <c:pt idx="212">
                  <c:v>-58.853000000000002</c:v>
                </c:pt>
                <c:pt idx="213">
                  <c:v>-58.905999999999999</c:v>
                </c:pt>
                <c:pt idx="214">
                  <c:v>-58.991999999999997</c:v>
                </c:pt>
                <c:pt idx="215">
                  <c:v>-58.953000000000003</c:v>
                </c:pt>
                <c:pt idx="216">
                  <c:v>-58.853999999999999</c:v>
                </c:pt>
                <c:pt idx="217">
                  <c:v>-58.954000000000001</c:v>
                </c:pt>
                <c:pt idx="218">
                  <c:v>-58.872999999999998</c:v>
                </c:pt>
                <c:pt idx="219">
                  <c:v>-59.014000000000003</c:v>
                </c:pt>
                <c:pt idx="220">
                  <c:v>-58.935000000000002</c:v>
                </c:pt>
                <c:pt idx="221">
                  <c:v>-58.920999999999999</c:v>
                </c:pt>
                <c:pt idx="222">
                  <c:v>-58.935000000000002</c:v>
                </c:pt>
                <c:pt idx="223">
                  <c:v>-58.918999999999997</c:v>
                </c:pt>
                <c:pt idx="224">
                  <c:v>-58.893000000000001</c:v>
                </c:pt>
                <c:pt idx="225">
                  <c:v>-58.942999999999998</c:v>
                </c:pt>
                <c:pt idx="226">
                  <c:v>-58.905000000000001</c:v>
                </c:pt>
                <c:pt idx="227">
                  <c:v>-58.927</c:v>
                </c:pt>
                <c:pt idx="228">
                  <c:v>-58.911999999999999</c:v>
                </c:pt>
                <c:pt idx="229">
                  <c:v>-58.945</c:v>
                </c:pt>
                <c:pt idx="230">
                  <c:v>-59.015000000000001</c:v>
                </c:pt>
                <c:pt idx="231">
                  <c:v>-58.884999999999998</c:v>
                </c:pt>
                <c:pt idx="232">
                  <c:v>-59.067999999999998</c:v>
                </c:pt>
                <c:pt idx="233">
                  <c:v>-58.985999999999997</c:v>
                </c:pt>
                <c:pt idx="234">
                  <c:v>-58.978999999999999</c:v>
                </c:pt>
                <c:pt idx="235">
                  <c:v>-58.892000000000003</c:v>
                </c:pt>
                <c:pt idx="236">
                  <c:v>-59.000999999999998</c:v>
                </c:pt>
                <c:pt idx="237">
                  <c:v>-59.024000000000001</c:v>
                </c:pt>
                <c:pt idx="238">
                  <c:v>-59.003999999999998</c:v>
                </c:pt>
                <c:pt idx="239">
                  <c:v>-58.869</c:v>
                </c:pt>
                <c:pt idx="240">
                  <c:v>-58.850999999999999</c:v>
                </c:pt>
                <c:pt idx="241">
                  <c:v>-58.847999999999999</c:v>
                </c:pt>
                <c:pt idx="242">
                  <c:v>-58.923999999999999</c:v>
                </c:pt>
                <c:pt idx="243">
                  <c:v>-58.728000000000002</c:v>
                </c:pt>
                <c:pt idx="244">
                  <c:v>-58.841999999999999</c:v>
                </c:pt>
                <c:pt idx="245">
                  <c:v>-58.923000000000002</c:v>
                </c:pt>
                <c:pt idx="246">
                  <c:v>-58.774999999999999</c:v>
                </c:pt>
                <c:pt idx="247">
                  <c:v>-58.941000000000003</c:v>
                </c:pt>
                <c:pt idx="248">
                  <c:v>-58.914999999999999</c:v>
                </c:pt>
                <c:pt idx="249">
                  <c:v>-58.878</c:v>
                </c:pt>
                <c:pt idx="250">
                  <c:v>-58.927</c:v>
                </c:pt>
              </c:numCache>
            </c:numRef>
          </c:yVal>
          <c:smooth val="1"/>
        </c:ser>
        <c:ser>
          <c:idx val="4"/>
          <c:order val="4"/>
          <c:tx>
            <c:v>3500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Sheet1!$F$11:$F$261</c:f>
              <c:numCache>
                <c:formatCode>General</c:formatCode>
                <c:ptCount val="251"/>
                <c:pt idx="0">
                  <c:v>-57.420999999999999</c:v>
                </c:pt>
                <c:pt idx="1">
                  <c:v>-57.484999999999999</c:v>
                </c:pt>
                <c:pt idx="2">
                  <c:v>-57.548000000000002</c:v>
                </c:pt>
                <c:pt idx="3">
                  <c:v>-57.472000000000001</c:v>
                </c:pt>
                <c:pt idx="4">
                  <c:v>-57.444000000000003</c:v>
                </c:pt>
                <c:pt idx="5">
                  <c:v>-57.496000000000002</c:v>
                </c:pt>
                <c:pt idx="6">
                  <c:v>-57.414000000000001</c:v>
                </c:pt>
                <c:pt idx="7">
                  <c:v>-57.552999999999997</c:v>
                </c:pt>
                <c:pt idx="8">
                  <c:v>-57.551000000000002</c:v>
                </c:pt>
                <c:pt idx="9">
                  <c:v>-57.472000000000001</c:v>
                </c:pt>
                <c:pt idx="10">
                  <c:v>-57.442</c:v>
                </c:pt>
                <c:pt idx="11">
                  <c:v>-57.521999999999998</c:v>
                </c:pt>
                <c:pt idx="12">
                  <c:v>-57.506</c:v>
                </c:pt>
                <c:pt idx="13">
                  <c:v>-57.5</c:v>
                </c:pt>
                <c:pt idx="14">
                  <c:v>-57.412999999999997</c:v>
                </c:pt>
                <c:pt idx="15">
                  <c:v>-57.472999999999999</c:v>
                </c:pt>
                <c:pt idx="16">
                  <c:v>-57.529000000000003</c:v>
                </c:pt>
                <c:pt idx="17">
                  <c:v>-57.536000000000001</c:v>
                </c:pt>
                <c:pt idx="18">
                  <c:v>-57.524999999999999</c:v>
                </c:pt>
                <c:pt idx="19">
                  <c:v>-57.497999999999998</c:v>
                </c:pt>
                <c:pt idx="20">
                  <c:v>-57.56</c:v>
                </c:pt>
                <c:pt idx="21">
                  <c:v>-57.439</c:v>
                </c:pt>
                <c:pt idx="22">
                  <c:v>-57.601999999999997</c:v>
                </c:pt>
                <c:pt idx="23">
                  <c:v>-57.518000000000001</c:v>
                </c:pt>
                <c:pt idx="24">
                  <c:v>-57.537999999999997</c:v>
                </c:pt>
                <c:pt idx="25">
                  <c:v>-57.56</c:v>
                </c:pt>
                <c:pt idx="26">
                  <c:v>-57.61</c:v>
                </c:pt>
                <c:pt idx="27">
                  <c:v>-57.679000000000002</c:v>
                </c:pt>
                <c:pt idx="28">
                  <c:v>-57.545999999999999</c:v>
                </c:pt>
                <c:pt idx="29">
                  <c:v>-57.552</c:v>
                </c:pt>
                <c:pt idx="30">
                  <c:v>-57.610999999999997</c:v>
                </c:pt>
                <c:pt idx="31">
                  <c:v>-57.552999999999997</c:v>
                </c:pt>
                <c:pt idx="32">
                  <c:v>-57.648000000000003</c:v>
                </c:pt>
                <c:pt idx="33">
                  <c:v>-57.567</c:v>
                </c:pt>
                <c:pt idx="34">
                  <c:v>-57.594000000000001</c:v>
                </c:pt>
                <c:pt idx="35">
                  <c:v>-57.624000000000002</c:v>
                </c:pt>
                <c:pt idx="36">
                  <c:v>-57.585000000000001</c:v>
                </c:pt>
                <c:pt idx="37">
                  <c:v>-57.612000000000002</c:v>
                </c:pt>
                <c:pt idx="38">
                  <c:v>-57.567999999999998</c:v>
                </c:pt>
                <c:pt idx="39">
                  <c:v>-57.642000000000003</c:v>
                </c:pt>
                <c:pt idx="40">
                  <c:v>-57.606000000000002</c:v>
                </c:pt>
                <c:pt idx="41">
                  <c:v>-57.595999999999997</c:v>
                </c:pt>
                <c:pt idx="42">
                  <c:v>-57.637999999999998</c:v>
                </c:pt>
                <c:pt idx="43">
                  <c:v>-57.631</c:v>
                </c:pt>
                <c:pt idx="44">
                  <c:v>-57.649000000000001</c:v>
                </c:pt>
                <c:pt idx="45">
                  <c:v>-57.655000000000001</c:v>
                </c:pt>
                <c:pt idx="46">
                  <c:v>-57.554000000000002</c:v>
                </c:pt>
                <c:pt idx="47">
                  <c:v>-57.625</c:v>
                </c:pt>
                <c:pt idx="48">
                  <c:v>-57.597999999999999</c:v>
                </c:pt>
                <c:pt idx="49">
                  <c:v>-57.634</c:v>
                </c:pt>
                <c:pt idx="50">
                  <c:v>-57.518000000000001</c:v>
                </c:pt>
                <c:pt idx="51">
                  <c:v>-57.603000000000002</c:v>
                </c:pt>
                <c:pt idx="52">
                  <c:v>-57.692</c:v>
                </c:pt>
                <c:pt idx="53">
                  <c:v>-57.658999999999999</c:v>
                </c:pt>
                <c:pt idx="54">
                  <c:v>-57.646000000000001</c:v>
                </c:pt>
                <c:pt idx="55">
                  <c:v>-57.677</c:v>
                </c:pt>
                <c:pt idx="56">
                  <c:v>-57.661000000000001</c:v>
                </c:pt>
                <c:pt idx="57">
                  <c:v>-57.587000000000003</c:v>
                </c:pt>
                <c:pt idx="58">
                  <c:v>-57.615000000000002</c:v>
                </c:pt>
                <c:pt idx="59">
                  <c:v>-57.625999999999998</c:v>
                </c:pt>
                <c:pt idx="60">
                  <c:v>-57.564</c:v>
                </c:pt>
                <c:pt idx="61">
                  <c:v>-57.654000000000003</c:v>
                </c:pt>
                <c:pt idx="62">
                  <c:v>-57.645000000000003</c:v>
                </c:pt>
                <c:pt idx="63">
                  <c:v>-57.667999999999999</c:v>
                </c:pt>
                <c:pt idx="64">
                  <c:v>-57.655999999999999</c:v>
                </c:pt>
                <c:pt idx="65">
                  <c:v>-57.521000000000001</c:v>
                </c:pt>
                <c:pt idx="66">
                  <c:v>-57.622999999999998</c:v>
                </c:pt>
                <c:pt idx="67">
                  <c:v>-57.536999999999999</c:v>
                </c:pt>
                <c:pt idx="68">
                  <c:v>-57.572000000000003</c:v>
                </c:pt>
                <c:pt idx="69">
                  <c:v>-57.612000000000002</c:v>
                </c:pt>
                <c:pt idx="70">
                  <c:v>-57.6</c:v>
                </c:pt>
                <c:pt idx="71">
                  <c:v>-57.616</c:v>
                </c:pt>
                <c:pt idx="72">
                  <c:v>-57.661000000000001</c:v>
                </c:pt>
                <c:pt idx="73">
                  <c:v>-57.567</c:v>
                </c:pt>
                <c:pt idx="74">
                  <c:v>-57.58</c:v>
                </c:pt>
                <c:pt idx="75">
                  <c:v>-57.551000000000002</c:v>
                </c:pt>
                <c:pt idx="76">
                  <c:v>-57.585999999999999</c:v>
                </c:pt>
                <c:pt idx="77">
                  <c:v>-57.601999999999997</c:v>
                </c:pt>
                <c:pt idx="78">
                  <c:v>-57.575000000000003</c:v>
                </c:pt>
                <c:pt idx="79">
                  <c:v>-57.634999999999998</c:v>
                </c:pt>
                <c:pt idx="80">
                  <c:v>-57.539000000000001</c:v>
                </c:pt>
                <c:pt idx="81">
                  <c:v>-57.546999999999997</c:v>
                </c:pt>
                <c:pt idx="82">
                  <c:v>-57.515000000000001</c:v>
                </c:pt>
                <c:pt idx="83">
                  <c:v>-57.487000000000002</c:v>
                </c:pt>
                <c:pt idx="84">
                  <c:v>-57.42</c:v>
                </c:pt>
                <c:pt idx="85">
                  <c:v>-57.42</c:v>
                </c:pt>
                <c:pt idx="86">
                  <c:v>-57.436999999999998</c:v>
                </c:pt>
                <c:pt idx="87">
                  <c:v>-57.378</c:v>
                </c:pt>
                <c:pt idx="88">
                  <c:v>-57.37</c:v>
                </c:pt>
                <c:pt idx="89">
                  <c:v>-57.192999999999998</c:v>
                </c:pt>
                <c:pt idx="90">
                  <c:v>-57.145000000000003</c:v>
                </c:pt>
                <c:pt idx="91">
                  <c:v>-56.954999999999998</c:v>
                </c:pt>
                <c:pt idx="92">
                  <c:v>-56.735999999999997</c:v>
                </c:pt>
                <c:pt idx="93">
                  <c:v>-56.692</c:v>
                </c:pt>
                <c:pt idx="94">
                  <c:v>-56.396000000000001</c:v>
                </c:pt>
                <c:pt idx="95">
                  <c:v>-55.991</c:v>
                </c:pt>
                <c:pt idx="96">
                  <c:v>-55.578000000000003</c:v>
                </c:pt>
                <c:pt idx="97">
                  <c:v>-55.055999999999997</c:v>
                </c:pt>
                <c:pt idx="98">
                  <c:v>-54.633000000000003</c:v>
                </c:pt>
                <c:pt idx="99">
                  <c:v>-54.164999999999999</c:v>
                </c:pt>
                <c:pt idx="100">
                  <c:v>-53.661999999999999</c:v>
                </c:pt>
                <c:pt idx="101">
                  <c:v>-52.76</c:v>
                </c:pt>
                <c:pt idx="102">
                  <c:v>-51.555999999999997</c:v>
                </c:pt>
                <c:pt idx="103">
                  <c:v>-50.435000000000002</c:v>
                </c:pt>
                <c:pt idx="104">
                  <c:v>-47.904000000000003</c:v>
                </c:pt>
                <c:pt idx="105">
                  <c:v>-46.704999999999998</c:v>
                </c:pt>
                <c:pt idx="106">
                  <c:v>-46.226999999999997</c:v>
                </c:pt>
                <c:pt idx="107">
                  <c:v>-45.384</c:v>
                </c:pt>
                <c:pt idx="108">
                  <c:v>-44.652000000000001</c:v>
                </c:pt>
                <c:pt idx="109">
                  <c:v>-44</c:v>
                </c:pt>
                <c:pt idx="110">
                  <c:v>-42.308999999999997</c:v>
                </c:pt>
                <c:pt idx="111">
                  <c:v>-41.371000000000002</c:v>
                </c:pt>
                <c:pt idx="112">
                  <c:v>-40.603000000000002</c:v>
                </c:pt>
                <c:pt idx="113">
                  <c:v>-39.512</c:v>
                </c:pt>
                <c:pt idx="114">
                  <c:v>-38.823999999999998</c:v>
                </c:pt>
                <c:pt idx="115">
                  <c:v>-38.200000000000003</c:v>
                </c:pt>
                <c:pt idx="116">
                  <c:v>-36.552999999999997</c:v>
                </c:pt>
                <c:pt idx="117">
                  <c:v>-35.11</c:v>
                </c:pt>
                <c:pt idx="118">
                  <c:v>-32.103000000000002</c:v>
                </c:pt>
                <c:pt idx="119">
                  <c:v>-28.51</c:v>
                </c:pt>
                <c:pt idx="120">
                  <c:v>-27.100999999999999</c:v>
                </c:pt>
                <c:pt idx="121">
                  <c:v>-25.695</c:v>
                </c:pt>
                <c:pt idx="122">
                  <c:v>-23.792000000000002</c:v>
                </c:pt>
                <c:pt idx="123">
                  <c:v>-21.408000000000001</c:v>
                </c:pt>
                <c:pt idx="124">
                  <c:v>-19.047999999999998</c:v>
                </c:pt>
                <c:pt idx="125">
                  <c:v>-17.948</c:v>
                </c:pt>
                <c:pt idx="126">
                  <c:v>-17.695</c:v>
                </c:pt>
                <c:pt idx="127">
                  <c:v>-17.657</c:v>
                </c:pt>
                <c:pt idx="128">
                  <c:v>-17.698</c:v>
                </c:pt>
                <c:pt idx="129">
                  <c:v>-17.96</c:v>
                </c:pt>
                <c:pt idx="130">
                  <c:v>-19.065999999999999</c:v>
                </c:pt>
                <c:pt idx="131">
                  <c:v>-21.265999999999998</c:v>
                </c:pt>
                <c:pt idx="132">
                  <c:v>-23.75</c:v>
                </c:pt>
                <c:pt idx="133">
                  <c:v>-26.065999999999999</c:v>
                </c:pt>
                <c:pt idx="134">
                  <c:v>-27.64</c:v>
                </c:pt>
                <c:pt idx="135">
                  <c:v>-29.04</c:v>
                </c:pt>
                <c:pt idx="136">
                  <c:v>-31.312000000000001</c:v>
                </c:pt>
                <c:pt idx="137">
                  <c:v>-34.064</c:v>
                </c:pt>
                <c:pt idx="138">
                  <c:v>-35.991999999999997</c:v>
                </c:pt>
                <c:pt idx="139">
                  <c:v>-37.718000000000004</c:v>
                </c:pt>
                <c:pt idx="140">
                  <c:v>-39.112000000000002</c:v>
                </c:pt>
                <c:pt idx="141">
                  <c:v>-39.874000000000002</c:v>
                </c:pt>
                <c:pt idx="142">
                  <c:v>-40.850999999999999</c:v>
                </c:pt>
                <c:pt idx="143">
                  <c:v>-42.292999999999999</c:v>
                </c:pt>
                <c:pt idx="144">
                  <c:v>-43.826000000000001</c:v>
                </c:pt>
                <c:pt idx="145">
                  <c:v>-45.915999999999997</c:v>
                </c:pt>
                <c:pt idx="146">
                  <c:v>-47.1</c:v>
                </c:pt>
                <c:pt idx="147">
                  <c:v>-47.798000000000002</c:v>
                </c:pt>
                <c:pt idx="148">
                  <c:v>-48.427</c:v>
                </c:pt>
                <c:pt idx="149">
                  <c:v>-49.124000000000002</c:v>
                </c:pt>
                <c:pt idx="150">
                  <c:v>-49.935000000000002</c:v>
                </c:pt>
                <c:pt idx="151">
                  <c:v>-51.271999999999998</c:v>
                </c:pt>
                <c:pt idx="152">
                  <c:v>-52.28</c:v>
                </c:pt>
                <c:pt idx="153">
                  <c:v>-53.503</c:v>
                </c:pt>
                <c:pt idx="154">
                  <c:v>-54.668999999999997</c:v>
                </c:pt>
                <c:pt idx="155">
                  <c:v>-55.311</c:v>
                </c:pt>
                <c:pt idx="156">
                  <c:v>-55.743000000000002</c:v>
                </c:pt>
                <c:pt idx="157">
                  <c:v>-56.18</c:v>
                </c:pt>
                <c:pt idx="158">
                  <c:v>-56.616</c:v>
                </c:pt>
                <c:pt idx="159">
                  <c:v>-56.798999999999999</c:v>
                </c:pt>
                <c:pt idx="160">
                  <c:v>-57.121000000000002</c:v>
                </c:pt>
                <c:pt idx="161">
                  <c:v>-57.232999999999997</c:v>
                </c:pt>
                <c:pt idx="162">
                  <c:v>-57.281999999999996</c:v>
                </c:pt>
                <c:pt idx="163">
                  <c:v>-57.418999999999997</c:v>
                </c:pt>
                <c:pt idx="164">
                  <c:v>-57.445999999999998</c:v>
                </c:pt>
                <c:pt idx="165">
                  <c:v>-57.555999999999997</c:v>
                </c:pt>
                <c:pt idx="166">
                  <c:v>-57.557000000000002</c:v>
                </c:pt>
                <c:pt idx="167">
                  <c:v>-57.543999999999997</c:v>
                </c:pt>
                <c:pt idx="168">
                  <c:v>-57.709000000000003</c:v>
                </c:pt>
                <c:pt idx="169">
                  <c:v>-57.576000000000001</c:v>
                </c:pt>
                <c:pt idx="170">
                  <c:v>-57.706000000000003</c:v>
                </c:pt>
                <c:pt idx="171">
                  <c:v>-57.718000000000004</c:v>
                </c:pt>
                <c:pt idx="172">
                  <c:v>-57.741</c:v>
                </c:pt>
                <c:pt idx="173">
                  <c:v>-57.731000000000002</c:v>
                </c:pt>
                <c:pt idx="174">
                  <c:v>-57.795000000000002</c:v>
                </c:pt>
                <c:pt idx="175">
                  <c:v>-57.86</c:v>
                </c:pt>
                <c:pt idx="176">
                  <c:v>-57.875999999999998</c:v>
                </c:pt>
                <c:pt idx="177">
                  <c:v>-57.779000000000003</c:v>
                </c:pt>
                <c:pt idx="178">
                  <c:v>-57.878999999999998</c:v>
                </c:pt>
                <c:pt idx="179">
                  <c:v>-57.768999999999998</c:v>
                </c:pt>
                <c:pt idx="180">
                  <c:v>-57.920999999999999</c:v>
                </c:pt>
                <c:pt idx="181">
                  <c:v>-57.9</c:v>
                </c:pt>
                <c:pt idx="182">
                  <c:v>-57.866999999999997</c:v>
                </c:pt>
                <c:pt idx="183">
                  <c:v>-57.895000000000003</c:v>
                </c:pt>
                <c:pt idx="184">
                  <c:v>-57.822000000000003</c:v>
                </c:pt>
                <c:pt idx="185">
                  <c:v>-57.863999999999997</c:v>
                </c:pt>
                <c:pt idx="186">
                  <c:v>-57.963000000000001</c:v>
                </c:pt>
                <c:pt idx="187">
                  <c:v>-57.948</c:v>
                </c:pt>
                <c:pt idx="188">
                  <c:v>-57.948</c:v>
                </c:pt>
                <c:pt idx="189">
                  <c:v>-57.890999999999998</c:v>
                </c:pt>
                <c:pt idx="190">
                  <c:v>-57.841000000000001</c:v>
                </c:pt>
                <c:pt idx="191">
                  <c:v>-57.820999999999998</c:v>
                </c:pt>
                <c:pt idx="192">
                  <c:v>-57.892000000000003</c:v>
                </c:pt>
                <c:pt idx="193">
                  <c:v>-57.88</c:v>
                </c:pt>
                <c:pt idx="194">
                  <c:v>-57.912999999999997</c:v>
                </c:pt>
                <c:pt idx="195">
                  <c:v>-57.966999999999999</c:v>
                </c:pt>
                <c:pt idx="196">
                  <c:v>-57.976999999999997</c:v>
                </c:pt>
                <c:pt idx="197">
                  <c:v>-57.948</c:v>
                </c:pt>
                <c:pt idx="198">
                  <c:v>-57.884</c:v>
                </c:pt>
                <c:pt idx="199">
                  <c:v>-57.951000000000001</c:v>
                </c:pt>
                <c:pt idx="200">
                  <c:v>-57.917999999999999</c:v>
                </c:pt>
                <c:pt idx="201">
                  <c:v>-57.886000000000003</c:v>
                </c:pt>
                <c:pt idx="202">
                  <c:v>-57.914999999999999</c:v>
                </c:pt>
                <c:pt idx="203">
                  <c:v>-57.866</c:v>
                </c:pt>
                <c:pt idx="204">
                  <c:v>-57.856999999999999</c:v>
                </c:pt>
                <c:pt idx="205">
                  <c:v>-57.965000000000003</c:v>
                </c:pt>
                <c:pt idx="206">
                  <c:v>-57.890999999999998</c:v>
                </c:pt>
                <c:pt idx="207">
                  <c:v>-57.866999999999997</c:v>
                </c:pt>
                <c:pt idx="208">
                  <c:v>-57.83</c:v>
                </c:pt>
                <c:pt idx="209">
                  <c:v>-57.87</c:v>
                </c:pt>
                <c:pt idx="210">
                  <c:v>-57.89</c:v>
                </c:pt>
                <c:pt idx="211">
                  <c:v>-57.954000000000001</c:v>
                </c:pt>
                <c:pt idx="212">
                  <c:v>-57.966999999999999</c:v>
                </c:pt>
                <c:pt idx="213">
                  <c:v>-57.88</c:v>
                </c:pt>
                <c:pt idx="214">
                  <c:v>-57.889000000000003</c:v>
                </c:pt>
                <c:pt idx="215">
                  <c:v>-57.932000000000002</c:v>
                </c:pt>
                <c:pt idx="216">
                  <c:v>-57.874000000000002</c:v>
                </c:pt>
                <c:pt idx="217">
                  <c:v>-57.951999999999998</c:v>
                </c:pt>
                <c:pt idx="218">
                  <c:v>-57.904000000000003</c:v>
                </c:pt>
                <c:pt idx="219">
                  <c:v>-57.953000000000003</c:v>
                </c:pt>
                <c:pt idx="220">
                  <c:v>-57.825000000000003</c:v>
                </c:pt>
                <c:pt idx="221">
                  <c:v>-57.792999999999999</c:v>
                </c:pt>
                <c:pt idx="222">
                  <c:v>-57.845999999999997</c:v>
                </c:pt>
                <c:pt idx="223">
                  <c:v>-57.845999999999997</c:v>
                </c:pt>
                <c:pt idx="224">
                  <c:v>-57.938000000000002</c:v>
                </c:pt>
                <c:pt idx="225">
                  <c:v>-57.823999999999998</c:v>
                </c:pt>
                <c:pt idx="226">
                  <c:v>-57.89</c:v>
                </c:pt>
                <c:pt idx="227">
                  <c:v>-57.951000000000001</c:v>
                </c:pt>
                <c:pt idx="228">
                  <c:v>-57.874000000000002</c:v>
                </c:pt>
                <c:pt idx="229">
                  <c:v>-57.884999999999998</c:v>
                </c:pt>
                <c:pt idx="230">
                  <c:v>-57.85</c:v>
                </c:pt>
                <c:pt idx="231">
                  <c:v>-57.938000000000002</c:v>
                </c:pt>
                <c:pt idx="232">
                  <c:v>-57.92</c:v>
                </c:pt>
                <c:pt idx="233">
                  <c:v>-57.884</c:v>
                </c:pt>
                <c:pt idx="234">
                  <c:v>-57.856999999999999</c:v>
                </c:pt>
                <c:pt idx="235">
                  <c:v>-57.898000000000003</c:v>
                </c:pt>
                <c:pt idx="236">
                  <c:v>-57.926000000000002</c:v>
                </c:pt>
                <c:pt idx="237">
                  <c:v>-57.899000000000001</c:v>
                </c:pt>
                <c:pt idx="238">
                  <c:v>-57.960999999999999</c:v>
                </c:pt>
                <c:pt idx="239">
                  <c:v>-57.918999999999997</c:v>
                </c:pt>
                <c:pt idx="240">
                  <c:v>-57.911999999999999</c:v>
                </c:pt>
                <c:pt idx="241">
                  <c:v>-57.947000000000003</c:v>
                </c:pt>
                <c:pt idx="242">
                  <c:v>-57.8</c:v>
                </c:pt>
                <c:pt idx="243">
                  <c:v>-57.881</c:v>
                </c:pt>
                <c:pt idx="244">
                  <c:v>-57.95</c:v>
                </c:pt>
                <c:pt idx="245">
                  <c:v>-57.893999999999998</c:v>
                </c:pt>
                <c:pt idx="246">
                  <c:v>-57.987000000000002</c:v>
                </c:pt>
                <c:pt idx="247">
                  <c:v>-57.863999999999997</c:v>
                </c:pt>
                <c:pt idx="248">
                  <c:v>-57.93</c:v>
                </c:pt>
                <c:pt idx="249">
                  <c:v>-58</c:v>
                </c:pt>
                <c:pt idx="250">
                  <c:v>-57.923999999999999</c:v>
                </c:pt>
              </c:numCache>
            </c:numRef>
          </c:yVal>
          <c:smooth val="1"/>
        </c:ser>
        <c:ser>
          <c:idx val="5"/>
          <c:order val="5"/>
          <c:tx>
            <c:v>4000mA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Sheet1!$G$11:$G$261</c:f>
              <c:numCache>
                <c:formatCode>General</c:formatCode>
                <c:ptCount val="251"/>
                <c:pt idx="0">
                  <c:v>-56.642000000000003</c:v>
                </c:pt>
                <c:pt idx="1">
                  <c:v>-56.633000000000003</c:v>
                </c:pt>
                <c:pt idx="2">
                  <c:v>-56.536000000000001</c:v>
                </c:pt>
                <c:pt idx="3">
                  <c:v>-56.598999999999997</c:v>
                </c:pt>
                <c:pt idx="4">
                  <c:v>-56.631999999999998</c:v>
                </c:pt>
                <c:pt idx="5">
                  <c:v>-56.64</c:v>
                </c:pt>
                <c:pt idx="6">
                  <c:v>-56.548000000000002</c:v>
                </c:pt>
                <c:pt idx="7">
                  <c:v>-56.597000000000001</c:v>
                </c:pt>
                <c:pt idx="8">
                  <c:v>-56.564999999999998</c:v>
                </c:pt>
                <c:pt idx="9">
                  <c:v>-56.642000000000003</c:v>
                </c:pt>
                <c:pt idx="10">
                  <c:v>-56.628999999999998</c:v>
                </c:pt>
                <c:pt idx="11">
                  <c:v>-56.634</c:v>
                </c:pt>
                <c:pt idx="12">
                  <c:v>-56.624000000000002</c:v>
                </c:pt>
                <c:pt idx="13">
                  <c:v>-56.588999999999999</c:v>
                </c:pt>
                <c:pt idx="14">
                  <c:v>-56.598999999999997</c:v>
                </c:pt>
                <c:pt idx="15">
                  <c:v>-56.671999999999997</c:v>
                </c:pt>
                <c:pt idx="16">
                  <c:v>-56.677</c:v>
                </c:pt>
                <c:pt idx="17">
                  <c:v>-56.716999999999999</c:v>
                </c:pt>
                <c:pt idx="18">
                  <c:v>-56.622999999999998</c:v>
                </c:pt>
                <c:pt idx="19">
                  <c:v>-56.613999999999997</c:v>
                </c:pt>
                <c:pt idx="20">
                  <c:v>-56.652999999999999</c:v>
                </c:pt>
                <c:pt idx="21">
                  <c:v>-56.621000000000002</c:v>
                </c:pt>
                <c:pt idx="22">
                  <c:v>-56.71</c:v>
                </c:pt>
                <c:pt idx="23">
                  <c:v>-56.686</c:v>
                </c:pt>
                <c:pt idx="24">
                  <c:v>-56.585999999999999</c:v>
                </c:pt>
                <c:pt idx="25">
                  <c:v>-56.676000000000002</c:v>
                </c:pt>
                <c:pt idx="26">
                  <c:v>-56.722999999999999</c:v>
                </c:pt>
                <c:pt idx="27">
                  <c:v>-56.718000000000004</c:v>
                </c:pt>
                <c:pt idx="28">
                  <c:v>-56.627000000000002</c:v>
                </c:pt>
                <c:pt idx="29">
                  <c:v>-56.728000000000002</c:v>
                </c:pt>
                <c:pt idx="30">
                  <c:v>-56.691000000000003</c:v>
                </c:pt>
                <c:pt idx="31">
                  <c:v>-56.683</c:v>
                </c:pt>
                <c:pt idx="32">
                  <c:v>-56.726999999999997</c:v>
                </c:pt>
                <c:pt idx="33">
                  <c:v>-56.777000000000001</c:v>
                </c:pt>
                <c:pt idx="34">
                  <c:v>-56.735999999999997</c:v>
                </c:pt>
                <c:pt idx="35">
                  <c:v>-56.793999999999997</c:v>
                </c:pt>
                <c:pt idx="36">
                  <c:v>-56.741</c:v>
                </c:pt>
                <c:pt idx="37">
                  <c:v>-56.820999999999998</c:v>
                </c:pt>
                <c:pt idx="38">
                  <c:v>-56.758000000000003</c:v>
                </c:pt>
                <c:pt idx="39">
                  <c:v>-56.677999999999997</c:v>
                </c:pt>
                <c:pt idx="40">
                  <c:v>-56.762999999999998</c:v>
                </c:pt>
                <c:pt idx="41">
                  <c:v>-56.780999999999999</c:v>
                </c:pt>
                <c:pt idx="42">
                  <c:v>-56.793999999999997</c:v>
                </c:pt>
                <c:pt idx="43">
                  <c:v>-56.698</c:v>
                </c:pt>
                <c:pt idx="44">
                  <c:v>-56.764000000000003</c:v>
                </c:pt>
                <c:pt idx="45">
                  <c:v>-56.777000000000001</c:v>
                </c:pt>
                <c:pt idx="46">
                  <c:v>-56.753999999999998</c:v>
                </c:pt>
                <c:pt idx="47">
                  <c:v>-56.767000000000003</c:v>
                </c:pt>
                <c:pt idx="48">
                  <c:v>-56.79</c:v>
                </c:pt>
                <c:pt idx="49">
                  <c:v>-56.78</c:v>
                </c:pt>
                <c:pt idx="50">
                  <c:v>-56.798000000000002</c:v>
                </c:pt>
                <c:pt idx="51">
                  <c:v>-56.768000000000001</c:v>
                </c:pt>
                <c:pt idx="52">
                  <c:v>-56.822000000000003</c:v>
                </c:pt>
                <c:pt idx="53">
                  <c:v>-56.780999999999999</c:v>
                </c:pt>
                <c:pt idx="54">
                  <c:v>-56.768999999999998</c:v>
                </c:pt>
                <c:pt idx="55">
                  <c:v>-56.804000000000002</c:v>
                </c:pt>
                <c:pt idx="56">
                  <c:v>-56.774999999999999</c:v>
                </c:pt>
                <c:pt idx="57">
                  <c:v>-56.74</c:v>
                </c:pt>
                <c:pt idx="58">
                  <c:v>-56.765999999999998</c:v>
                </c:pt>
                <c:pt idx="59">
                  <c:v>-56.761000000000003</c:v>
                </c:pt>
                <c:pt idx="60">
                  <c:v>-56.703000000000003</c:v>
                </c:pt>
                <c:pt idx="61">
                  <c:v>-56.715000000000003</c:v>
                </c:pt>
                <c:pt idx="62">
                  <c:v>-56.798000000000002</c:v>
                </c:pt>
                <c:pt idx="63">
                  <c:v>-56.755000000000003</c:v>
                </c:pt>
                <c:pt idx="64">
                  <c:v>-56.747999999999998</c:v>
                </c:pt>
                <c:pt idx="65">
                  <c:v>-56.764000000000003</c:v>
                </c:pt>
                <c:pt idx="66">
                  <c:v>-56.837000000000003</c:v>
                </c:pt>
                <c:pt idx="67">
                  <c:v>-56.798999999999999</c:v>
                </c:pt>
                <c:pt idx="68">
                  <c:v>-56.783000000000001</c:v>
                </c:pt>
                <c:pt idx="69">
                  <c:v>-56.84</c:v>
                </c:pt>
                <c:pt idx="70">
                  <c:v>-56.753999999999998</c:v>
                </c:pt>
                <c:pt idx="71">
                  <c:v>-56.747999999999998</c:v>
                </c:pt>
                <c:pt idx="72">
                  <c:v>-56.695</c:v>
                </c:pt>
                <c:pt idx="73">
                  <c:v>-56.765000000000001</c:v>
                </c:pt>
                <c:pt idx="74">
                  <c:v>-56.703000000000003</c:v>
                </c:pt>
                <c:pt idx="75">
                  <c:v>-56.777999999999999</c:v>
                </c:pt>
                <c:pt idx="76">
                  <c:v>-56.716999999999999</c:v>
                </c:pt>
                <c:pt idx="77">
                  <c:v>-56.776000000000003</c:v>
                </c:pt>
                <c:pt idx="78">
                  <c:v>-56.79</c:v>
                </c:pt>
                <c:pt idx="79">
                  <c:v>-56.747999999999998</c:v>
                </c:pt>
                <c:pt idx="80">
                  <c:v>-56.716999999999999</c:v>
                </c:pt>
                <c:pt idx="81">
                  <c:v>-56.652999999999999</c:v>
                </c:pt>
                <c:pt idx="82">
                  <c:v>-56.637</c:v>
                </c:pt>
                <c:pt idx="83">
                  <c:v>-56.735999999999997</c:v>
                </c:pt>
                <c:pt idx="84">
                  <c:v>-56.639000000000003</c:v>
                </c:pt>
                <c:pt idx="85">
                  <c:v>-56.606999999999999</c:v>
                </c:pt>
                <c:pt idx="86">
                  <c:v>-56.603000000000002</c:v>
                </c:pt>
                <c:pt idx="87">
                  <c:v>-56.531999999999996</c:v>
                </c:pt>
                <c:pt idx="88">
                  <c:v>-56.488</c:v>
                </c:pt>
                <c:pt idx="89">
                  <c:v>-56.469000000000001</c:v>
                </c:pt>
                <c:pt idx="90">
                  <c:v>-56.357999999999997</c:v>
                </c:pt>
                <c:pt idx="91">
                  <c:v>-56.121000000000002</c:v>
                </c:pt>
                <c:pt idx="92">
                  <c:v>-55.984000000000002</c:v>
                </c:pt>
                <c:pt idx="93">
                  <c:v>-55.813000000000002</c:v>
                </c:pt>
                <c:pt idx="94">
                  <c:v>-55.523000000000003</c:v>
                </c:pt>
                <c:pt idx="95">
                  <c:v>-55.168999999999997</c:v>
                </c:pt>
                <c:pt idx="96">
                  <c:v>-54.738999999999997</c:v>
                </c:pt>
                <c:pt idx="97">
                  <c:v>-54.271000000000001</c:v>
                </c:pt>
                <c:pt idx="98">
                  <c:v>-53.734000000000002</c:v>
                </c:pt>
                <c:pt idx="99">
                  <c:v>-53.238</c:v>
                </c:pt>
                <c:pt idx="100">
                  <c:v>-52.764000000000003</c:v>
                </c:pt>
                <c:pt idx="101">
                  <c:v>-51.805999999999997</c:v>
                </c:pt>
                <c:pt idx="102">
                  <c:v>-50.68</c:v>
                </c:pt>
                <c:pt idx="103">
                  <c:v>-49.48</c:v>
                </c:pt>
                <c:pt idx="104">
                  <c:v>-47.061999999999998</c:v>
                </c:pt>
                <c:pt idx="105">
                  <c:v>-45.963000000000001</c:v>
                </c:pt>
                <c:pt idx="106">
                  <c:v>-45.405999999999999</c:v>
                </c:pt>
                <c:pt idx="107">
                  <c:v>-44.482999999999997</c:v>
                </c:pt>
                <c:pt idx="108">
                  <c:v>-43.848999999999997</c:v>
                </c:pt>
                <c:pt idx="109">
                  <c:v>-43.156999999999996</c:v>
                </c:pt>
                <c:pt idx="110">
                  <c:v>-41.332000000000001</c:v>
                </c:pt>
                <c:pt idx="111">
                  <c:v>-40.570999999999998</c:v>
                </c:pt>
                <c:pt idx="112">
                  <c:v>-39.716999999999999</c:v>
                </c:pt>
                <c:pt idx="113">
                  <c:v>-38.747</c:v>
                </c:pt>
                <c:pt idx="114">
                  <c:v>-38.154000000000003</c:v>
                </c:pt>
                <c:pt idx="115">
                  <c:v>-37.44</c:v>
                </c:pt>
                <c:pt idx="116">
                  <c:v>-35.765000000000001</c:v>
                </c:pt>
                <c:pt idx="117">
                  <c:v>-34.357999999999997</c:v>
                </c:pt>
                <c:pt idx="118">
                  <c:v>-30.821999999999999</c:v>
                </c:pt>
                <c:pt idx="119">
                  <c:v>-27.431999999999999</c:v>
                </c:pt>
                <c:pt idx="120">
                  <c:v>-26.059000000000001</c:v>
                </c:pt>
                <c:pt idx="121">
                  <c:v>-24.623000000000001</c:v>
                </c:pt>
                <c:pt idx="122">
                  <c:v>-22.577000000000002</c:v>
                </c:pt>
                <c:pt idx="123">
                  <c:v>-19.977</c:v>
                </c:pt>
                <c:pt idx="124">
                  <c:v>-17.763999999999999</c:v>
                </c:pt>
                <c:pt idx="125">
                  <c:v>-16.841999999999999</c:v>
                </c:pt>
                <c:pt idx="126">
                  <c:v>-16.667000000000002</c:v>
                </c:pt>
                <c:pt idx="127">
                  <c:v>-16.628</c:v>
                </c:pt>
                <c:pt idx="128">
                  <c:v>-16.71</c:v>
                </c:pt>
                <c:pt idx="129">
                  <c:v>-17.074999999999999</c:v>
                </c:pt>
                <c:pt idx="130">
                  <c:v>-18.491</c:v>
                </c:pt>
                <c:pt idx="131">
                  <c:v>-21.032</c:v>
                </c:pt>
                <c:pt idx="132">
                  <c:v>-23.420999999999999</c:v>
                </c:pt>
                <c:pt idx="133">
                  <c:v>-25.478000000000002</c:v>
                </c:pt>
                <c:pt idx="134">
                  <c:v>-27.158000000000001</c:v>
                </c:pt>
                <c:pt idx="135">
                  <c:v>-28.663</c:v>
                </c:pt>
                <c:pt idx="136">
                  <c:v>-31.114000000000001</c:v>
                </c:pt>
                <c:pt idx="137">
                  <c:v>-33.863</c:v>
                </c:pt>
                <c:pt idx="138">
                  <c:v>-35.656999999999996</c:v>
                </c:pt>
                <c:pt idx="139">
                  <c:v>-37.314</c:v>
                </c:pt>
                <c:pt idx="140">
                  <c:v>-38.561999999999998</c:v>
                </c:pt>
                <c:pt idx="141">
                  <c:v>-39.207999999999998</c:v>
                </c:pt>
                <c:pt idx="142">
                  <c:v>-40.277000000000001</c:v>
                </c:pt>
                <c:pt idx="143">
                  <c:v>-41.601999999999997</c:v>
                </c:pt>
                <c:pt idx="144">
                  <c:v>-43.228000000000002</c:v>
                </c:pt>
                <c:pt idx="145">
                  <c:v>-45.366999999999997</c:v>
                </c:pt>
                <c:pt idx="146">
                  <c:v>-46.494999999999997</c:v>
                </c:pt>
                <c:pt idx="147">
                  <c:v>-47.228999999999999</c:v>
                </c:pt>
                <c:pt idx="148">
                  <c:v>-47.927</c:v>
                </c:pt>
                <c:pt idx="149">
                  <c:v>-48.673000000000002</c:v>
                </c:pt>
                <c:pt idx="150">
                  <c:v>-49.53</c:v>
                </c:pt>
                <c:pt idx="151">
                  <c:v>-50.707000000000001</c:v>
                </c:pt>
                <c:pt idx="152">
                  <c:v>-51.744</c:v>
                </c:pt>
                <c:pt idx="153">
                  <c:v>-52.84</c:v>
                </c:pt>
                <c:pt idx="154">
                  <c:v>-53.875</c:v>
                </c:pt>
                <c:pt idx="155">
                  <c:v>-54.526000000000003</c:v>
                </c:pt>
                <c:pt idx="156">
                  <c:v>-54.948999999999998</c:v>
                </c:pt>
                <c:pt idx="157">
                  <c:v>-55.344999999999999</c:v>
                </c:pt>
                <c:pt idx="158">
                  <c:v>-55.731999999999999</c:v>
                </c:pt>
                <c:pt idx="159">
                  <c:v>-56.085999999999999</c:v>
                </c:pt>
                <c:pt idx="160">
                  <c:v>-56.351999999999997</c:v>
                </c:pt>
                <c:pt idx="161">
                  <c:v>-56.405000000000001</c:v>
                </c:pt>
                <c:pt idx="162">
                  <c:v>-56.47</c:v>
                </c:pt>
                <c:pt idx="163">
                  <c:v>-56.634999999999998</c:v>
                </c:pt>
                <c:pt idx="164">
                  <c:v>-56.637999999999998</c:v>
                </c:pt>
                <c:pt idx="165">
                  <c:v>-56.688000000000002</c:v>
                </c:pt>
                <c:pt idx="166">
                  <c:v>-56.741</c:v>
                </c:pt>
                <c:pt idx="167">
                  <c:v>-56.758000000000003</c:v>
                </c:pt>
                <c:pt idx="168">
                  <c:v>-56.856000000000002</c:v>
                </c:pt>
                <c:pt idx="169">
                  <c:v>-56.844000000000001</c:v>
                </c:pt>
                <c:pt idx="170">
                  <c:v>-56.982999999999997</c:v>
                </c:pt>
                <c:pt idx="171">
                  <c:v>-56.893999999999998</c:v>
                </c:pt>
                <c:pt idx="172">
                  <c:v>-56.929000000000002</c:v>
                </c:pt>
                <c:pt idx="173">
                  <c:v>-56.898000000000003</c:v>
                </c:pt>
                <c:pt idx="174">
                  <c:v>-56.965000000000003</c:v>
                </c:pt>
                <c:pt idx="175">
                  <c:v>-57.064</c:v>
                </c:pt>
                <c:pt idx="176">
                  <c:v>-57.063000000000002</c:v>
                </c:pt>
                <c:pt idx="177">
                  <c:v>-56.968000000000004</c:v>
                </c:pt>
                <c:pt idx="178">
                  <c:v>-56.981999999999999</c:v>
                </c:pt>
                <c:pt idx="179">
                  <c:v>-57.073</c:v>
                </c:pt>
                <c:pt idx="180">
                  <c:v>-57.030999999999999</c:v>
                </c:pt>
                <c:pt idx="181">
                  <c:v>-56.987000000000002</c:v>
                </c:pt>
                <c:pt idx="182">
                  <c:v>-56.978000000000002</c:v>
                </c:pt>
                <c:pt idx="183">
                  <c:v>-57.003</c:v>
                </c:pt>
                <c:pt idx="184">
                  <c:v>-57.045999999999999</c:v>
                </c:pt>
                <c:pt idx="185">
                  <c:v>-57.085000000000001</c:v>
                </c:pt>
                <c:pt idx="186">
                  <c:v>-57.101999999999997</c:v>
                </c:pt>
                <c:pt idx="187">
                  <c:v>-57.115000000000002</c:v>
                </c:pt>
                <c:pt idx="188">
                  <c:v>-57.058</c:v>
                </c:pt>
                <c:pt idx="189">
                  <c:v>-57.046999999999997</c:v>
                </c:pt>
                <c:pt idx="190">
                  <c:v>-57.103999999999999</c:v>
                </c:pt>
                <c:pt idx="191">
                  <c:v>-57.082999999999998</c:v>
                </c:pt>
                <c:pt idx="192">
                  <c:v>-57.118000000000002</c:v>
                </c:pt>
                <c:pt idx="193">
                  <c:v>-57.069000000000003</c:v>
                </c:pt>
                <c:pt idx="194">
                  <c:v>-57.061</c:v>
                </c:pt>
                <c:pt idx="195">
                  <c:v>-57.133000000000003</c:v>
                </c:pt>
                <c:pt idx="196">
                  <c:v>-57.103999999999999</c:v>
                </c:pt>
                <c:pt idx="197">
                  <c:v>-57.143000000000001</c:v>
                </c:pt>
                <c:pt idx="198">
                  <c:v>-57.152000000000001</c:v>
                </c:pt>
                <c:pt idx="199">
                  <c:v>-57.094999999999999</c:v>
                </c:pt>
                <c:pt idx="200">
                  <c:v>-57.017000000000003</c:v>
                </c:pt>
                <c:pt idx="201">
                  <c:v>-57.113999999999997</c:v>
                </c:pt>
                <c:pt idx="202">
                  <c:v>-57.119</c:v>
                </c:pt>
                <c:pt idx="203">
                  <c:v>-57.091000000000001</c:v>
                </c:pt>
                <c:pt idx="204">
                  <c:v>-57.066000000000003</c:v>
                </c:pt>
                <c:pt idx="205">
                  <c:v>-57.054000000000002</c:v>
                </c:pt>
                <c:pt idx="206">
                  <c:v>-57.076000000000001</c:v>
                </c:pt>
                <c:pt idx="207">
                  <c:v>-57.110999999999997</c:v>
                </c:pt>
                <c:pt idx="208">
                  <c:v>-57.088000000000001</c:v>
                </c:pt>
                <c:pt idx="209">
                  <c:v>-57.067</c:v>
                </c:pt>
                <c:pt idx="210">
                  <c:v>-57.088000000000001</c:v>
                </c:pt>
                <c:pt idx="211">
                  <c:v>-57.081000000000003</c:v>
                </c:pt>
                <c:pt idx="212">
                  <c:v>-57.087000000000003</c:v>
                </c:pt>
                <c:pt idx="213">
                  <c:v>-56.975999999999999</c:v>
                </c:pt>
                <c:pt idx="214">
                  <c:v>-57.109000000000002</c:v>
                </c:pt>
                <c:pt idx="215">
                  <c:v>-57.002000000000002</c:v>
                </c:pt>
                <c:pt idx="216">
                  <c:v>-57.027999999999999</c:v>
                </c:pt>
                <c:pt idx="217">
                  <c:v>-57.021999999999998</c:v>
                </c:pt>
                <c:pt idx="218">
                  <c:v>-57.037999999999997</c:v>
                </c:pt>
                <c:pt idx="219">
                  <c:v>-57.021999999999998</c:v>
                </c:pt>
                <c:pt idx="220">
                  <c:v>-57.003</c:v>
                </c:pt>
                <c:pt idx="221">
                  <c:v>-57.097000000000001</c:v>
                </c:pt>
                <c:pt idx="222">
                  <c:v>-57.005000000000003</c:v>
                </c:pt>
                <c:pt idx="223">
                  <c:v>-57.051000000000002</c:v>
                </c:pt>
                <c:pt idx="224">
                  <c:v>-57.040999999999997</c:v>
                </c:pt>
                <c:pt idx="225">
                  <c:v>-57.088999999999999</c:v>
                </c:pt>
                <c:pt idx="226">
                  <c:v>-57.069000000000003</c:v>
                </c:pt>
                <c:pt idx="227">
                  <c:v>-57.079000000000001</c:v>
                </c:pt>
                <c:pt idx="228">
                  <c:v>-57.058</c:v>
                </c:pt>
                <c:pt idx="229">
                  <c:v>-57.088999999999999</c:v>
                </c:pt>
                <c:pt idx="230">
                  <c:v>-57.066000000000003</c:v>
                </c:pt>
                <c:pt idx="231">
                  <c:v>-57.064999999999998</c:v>
                </c:pt>
                <c:pt idx="232">
                  <c:v>-57.145000000000003</c:v>
                </c:pt>
                <c:pt idx="233">
                  <c:v>-57.061999999999998</c:v>
                </c:pt>
                <c:pt idx="234">
                  <c:v>-57.076999999999998</c:v>
                </c:pt>
                <c:pt idx="235">
                  <c:v>-56.991</c:v>
                </c:pt>
                <c:pt idx="236">
                  <c:v>-57.146000000000001</c:v>
                </c:pt>
                <c:pt idx="237">
                  <c:v>-57.072000000000003</c:v>
                </c:pt>
                <c:pt idx="238">
                  <c:v>-57.094000000000001</c:v>
                </c:pt>
                <c:pt idx="239">
                  <c:v>-57.015000000000001</c:v>
                </c:pt>
                <c:pt idx="240">
                  <c:v>-57.05</c:v>
                </c:pt>
                <c:pt idx="241">
                  <c:v>-57.055999999999997</c:v>
                </c:pt>
                <c:pt idx="242">
                  <c:v>-57.112000000000002</c:v>
                </c:pt>
                <c:pt idx="243">
                  <c:v>-57.087000000000003</c:v>
                </c:pt>
                <c:pt idx="244">
                  <c:v>-57.119</c:v>
                </c:pt>
                <c:pt idx="245">
                  <c:v>-57.078000000000003</c:v>
                </c:pt>
                <c:pt idx="246">
                  <c:v>-57.143999999999998</c:v>
                </c:pt>
                <c:pt idx="247">
                  <c:v>-57.109000000000002</c:v>
                </c:pt>
                <c:pt idx="248">
                  <c:v>-57.091000000000001</c:v>
                </c:pt>
                <c:pt idx="249">
                  <c:v>-57.119</c:v>
                </c:pt>
                <c:pt idx="250">
                  <c:v>-57.052999999999997</c:v>
                </c:pt>
              </c:numCache>
            </c:numRef>
          </c:yVal>
          <c:smooth val="1"/>
        </c:ser>
        <c:ser>
          <c:idx val="6"/>
          <c:order val="6"/>
          <c:tx>
            <c:v>4500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Sheet1!$H$11:$H$261</c:f>
              <c:numCache>
                <c:formatCode>General</c:formatCode>
                <c:ptCount val="251"/>
                <c:pt idx="0">
                  <c:v>-55.811999999999998</c:v>
                </c:pt>
                <c:pt idx="1">
                  <c:v>-55.828000000000003</c:v>
                </c:pt>
                <c:pt idx="2">
                  <c:v>-55.805</c:v>
                </c:pt>
                <c:pt idx="3">
                  <c:v>-55.871000000000002</c:v>
                </c:pt>
                <c:pt idx="4">
                  <c:v>-55.853999999999999</c:v>
                </c:pt>
                <c:pt idx="5">
                  <c:v>-55.843000000000004</c:v>
                </c:pt>
                <c:pt idx="6">
                  <c:v>-55.802999999999997</c:v>
                </c:pt>
                <c:pt idx="7">
                  <c:v>-55.808</c:v>
                </c:pt>
                <c:pt idx="8">
                  <c:v>-55.835000000000001</c:v>
                </c:pt>
                <c:pt idx="9">
                  <c:v>-55.83</c:v>
                </c:pt>
                <c:pt idx="10">
                  <c:v>-55.817</c:v>
                </c:pt>
                <c:pt idx="11">
                  <c:v>-55.807000000000002</c:v>
                </c:pt>
                <c:pt idx="12">
                  <c:v>-55.79</c:v>
                </c:pt>
                <c:pt idx="13">
                  <c:v>-55.793999999999997</c:v>
                </c:pt>
                <c:pt idx="14">
                  <c:v>-55.904000000000003</c:v>
                </c:pt>
                <c:pt idx="15">
                  <c:v>-55.908999999999999</c:v>
                </c:pt>
                <c:pt idx="16">
                  <c:v>-55.851999999999997</c:v>
                </c:pt>
                <c:pt idx="17">
                  <c:v>-55.853999999999999</c:v>
                </c:pt>
                <c:pt idx="18">
                  <c:v>-55.774999999999999</c:v>
                </c:pt>
                <c:pt idx="19">
                  <c:v>-55.865000000000002</c:v>
                </c:pt>
                <c:pt idx="20">
                  <c:v>-55.881</c:v>
                </c:pt>
                <c:pt idx="21">
                  <c:v>-55.854999999999997</c:v>
                </c:pt>
                <c:pt idx="22">
                  <c:v>-55.86</c:v>
                </c:pt>
                <c:pt idx="23">
                  <c:v>-55.896000000000001</c:v>
                </c:pt>
                <c:pt idx="24">
                  <c:v>-55.878</c:v>
                </c:pt>
                <c:pt idx="25">
                  <c:v>-55.941000000000003</c:v>
                </c:pt>
                <c:pt idx="26">
                  <c:v>-55.898000000000003</c:v>
                </c:pt>
                <c:pt idx="27">
                  <c:v>-55.939</c:v>
                </c:pt>
                <c:pt idx="28">
                  <c:v>-55.905000000000001</c:v>
                </c:pt>
                <c:pt idx="29">
                  <c:v>-55.914999999999999</c:v>
                </c:pt>
                <c:pt idx="30">
                  <c:v>-55.908999999999999</c:v>
                </c:pt>
                <c:pt idx="31">
                  <c:v>-55.881</c:v>
                </c:pt>
                <c:pt idx="32">
                  <c:v>-55.905000000000001</c:v>
                </c:pt>
                <c:pt idx="33">
                  <c:v>-55.850999999999999</c:v>
                </c:pt>
                <c:pt idx="34">
                  <c:v>-55.953000000000003</c:v>
                </c:pt>
                <c:pt idx="35">
                  <c:v>-55.898000000000003</c:v>
                </c:pt>
                <c:pt idx="36">
                  <c:v>-55.927</c:v>
                </c:pt>
                <c:pt idx="37">
                  <c:v>-55.945</c:v>
                </c:pt>
                <c:pt idx="38">
                  <c:v>-55.938000000000002</c:v>
                </c:pt>
                <c:pt idx="39">
                  <c:v>-55.985999999999997</c:v>
                </c:pt>
                <c:pt idx="40">
                  <c:v>-55.904000000000003</c:v>
                </c:pt>
                <c:pt idx="41">
                  <c:v>-55.936999999999998</c:v>
                </c:pt>
                <c:pt idx="42">
                  <c:v>-55.930999999999997</c:v>
                </c:pt>
                <c:pt idx="43">
                  <c:v>-55.942</c:v>
                </c:pt>
                <c:pt idx="44">
                  <c:v>-55.984999999999999</c:v>
                </c:pt>
                <c:pt idx="45">
                  <c:v>-55.890999999999998</c:v>
                </c:pt>
                <c:pt idx="46">
                  <c:v>-55.988999999999997</c:v>
                </c:pt>
                <c:pt idx="47">
                  <c:v>-55.957999999999998</c:v>
                </c:pt>
                <c:pt idx="48">
                  <c:v>-55.975999999999999</c:v>
                </c:pt>
                <c:pt idx="49">
                  <c:v>-55.969000000000001</c:v>
                </c:pt>
                <c:pt idx="50">
                  <c:v>-55.966000000000001</c:v>
                </c:pt>
                <c:pt idx="51">
                  <c:v>-55.924999999999997</c:v>
                </c:pt>
                <c:pt idx="52">
                  <c:v>-56.006</c:v>
                </c:pt>
                <c:pt idx="53">
                  <c:v>-55.956000000000003</c:v>
                </c:pt>
                <c:pt idx="54">
                  <c:v>-56.000999999999998</c:v>
                </c:pt>
                <c:pt idx="55">
                  <c:v>-56.045999999999999</c:v>
                </c:pt>
                <c:pt idx="56">
                  <c:v>-55.984000000000002</c:v>
                </c:pt>
                <c:pt idx="57">
                  <c:v>-55.902999999999999</c:v>
                </c:pt>
                <c:pt idx="58">
                  <c:v>-55.94</c:v>
                </c:pt>
                <c:pt idx="59">
                  <c:v>-55.981999999999999</c:v>
                </c:pt>
                <c:pt idx="60">
                  <c:v>-56.043999999999997</c:v>
                </c:pt>
                <c:pt idx="61">
                  <c:v>-56.018000000000001</c:v>
                </c:pt>
                <c:pt idx="62">
                  <c:v>-55.942</c:v>
                </c:pt>
                <c:pt idx="63">
                  <c:v>-55.973999999999997</c:v>
                </c:pt>
                <c:pt idx="64">
                  <c:v>-55.973999999999997</c:v>
                </c:pt>
                <c:pt idx="65">
                  <c:v>-55.987000000000002</c:v>
                </c:pt>
                <c:pt idx="66">
                  <c:v>-55.982999999999997</c:v>
                </c:pt>
                <c:pt idx="67">
                  <c:v>-56.017000000000003</c:v>
                </c:pt>
                <c:pt idx="68">
                  <c:v>-56.003</c:v>
                </c:pt>
                <c:pt idx="69">
                  <c:v>-55.98</c:v>
                </c:pt>
                <c:pt idx="70">
                  <c:v>-55.978999999999999</c:v>
                </c:pt>
                <c:pt idx="71">
                  <c:v>-55.978000000000002</c:v>
                </c:pt>
                <c:pt idx="72">
                  <c:v>-55.984999999999999</c:v>
                </c:pt>
                <c:pt idx="73">
                  <c:v>-55.957999999999998</c:v>
                </c:pt>
                <c:pt idx="74">
                  <c:v>-55.988</c:v>
                </c:pt>
                <c:pt idx="75">
                  <c:v>-55.976999999999997</c:v>
                </c:pt>
                <c:pt idx="76">
                  <c:v>-55.948999999999998</c:v>
                </c:pt>
                <c:pt idx="77">
                  <c:v>-55.972000000000001</c:v>
                </c:pt>
                <c:pt idx="78">
                  <c:v>-55.982999999999997</c:v>
                </c:pt>
                <c:pt idx="79">
                  <c:v>-55.942</c:v>
                </c:pt>
                <c:pt idx="80">
                  <c:v>-55.98</c:v>
                </c:pt>
                <c:pt idx="81">
                  <c:v>-55.923999999999999</c:v>
                </c:pt>
                <c:pt idx="82">
                  <c:v>-55.884</c:v>
                </c:pt>
                <c:pt idx="83">
                  <c:v>-55.869</c:v>
                </c:pt>
                <c:pt idx="84">
                  <c:v>-55.841999999999999</c:v>
                </c:pt>
                <c:pt idx="85">
                  <c:v>-55.786000000000001</c:v>
                </c:pt>
                <c:pt idx="86">
                  <c:v>-55.76</c:v>
                </c:pt>
                <c:pt idx="87">
                  <c:v>-55.756</c:v>
                </c:pt>
                <c:pt idx="88">
                  <c:v>-55.686</c:v>
                </c:pt>
                <c:pt idx="89">
                  <c:v>-55.606999999999999</c:v>
                </c:pt>
                <c:pt idx="90">
                  <c:v>-55.54</c:v>
                </c:pt>
                <c:pt idx="91">
                  <c:v>-55.287999999999997</c:v>
                </c:pt>
                <c:pt idx="92">
                  <c:v>-55.19</c:v>
                </c:pt>
                <c:pt idx="93">
                  <c:v>-55.029000000000003</c:v>
                </c:pt>
                <c:pt idx="94">
                  <c:v>-54.636000000000003</c:v>
                </c:pt>
                <c:pt idx="95">
                  <c:v>-54.186999999999998</c:v>
                </c:pt>
                <c:pt idx="96">
                  <c:v>-53.808999999999997</c:v>
                </c:pt>
                <c:pt idx="97">
                  <c:v>-53.243000000000002</c:v>
                </c:pt>
                <c:pt idx="98">
                  <c:v>-52.781999999999996</c:v>
                </c:pt>
                <c:pt idx="99">
                  <c:v>-52.250999999999998</c:v>
                </c:pt>
                <c:pt idx="100">
                  <c:v>-51.710999999999999</c:v>
                </c:pt>
                <c:pt idx="101">
                  <c:v>-50.67</c:v>
                </c:pt>
                <c:pt idx="102">
                  <c:v>-49.720999999999997</c:v>
                </c:pt>
                <c:pt idx="103">
                  <c:v>-48.512999999999998</c:v>
                </c:pt>
                <c:pt idx="104">
                  <c:v>-45.975999999999999</c:v>
                </c:pt>
                <c:pt idx="105">
                  <c:v>-44.927999999999997</c:v>
                </c:pt>
                <c:pt idx="106">
                  <c:v>-44.412999999999997</c:v>
                </c:pt>
                <c:pt idx="107">
                  <c:v>-43.387999999999998</c:v>
                </c:pt>
                <c:pt idx="108">
                  <c:v>-42.732999999999997</c:v>
                </c:pt>
                <c:pt idx="109">
                  <c:v>-42.015000000000001</c:v>
                </c:pt>
                <c:pt idx="110">
                  <c:v>-40.399000000000001</c:v>
                </c:pt>
                <c:pt idx="111">
                  <c:v>-39.603000000000002</c:v>
                </c:pt>
                <c:pt idx="112">
                  <c:v>-38.808</c:v>
                </c:pt>
                <c:pt idx="113">
                  <c:v>-37.896999999999998</c:v>
                </c:pt>
                <c:pt idx="114">
                  <c:v>-37.276000000000003</c:v>
                </c:pt>
                <c:pt idx="115">
                  <c:v>-36.506999999999998</c:v>
                </c:pt>
                <c:pt idx="116">
                  <c:v>-34.921999999999997</c:v>
                </c:pt>
                <c:pt idx="117">
                  <c:v>-33.51</c:v>
                </c:pt>
                <c:pt idx="118">
                  <c:v>-30.021999999999998</c:v>
                </c:pt>
                <c:pt idx="119">
                  <c:v>-26.376000000000001</c:v>
                </c:pt>
                <c:pt idx="120">
                  <c:v>-25.06</c:v>
                </c:pt>
                <c:pt idx="121">
                  <c:v>-23.91</c:v>
                </c:pt>
                <c:pt idx="122">
                  <c:v>-22.132000000000001</c:v>
                </c:pt>
                <c:pt idx="123">
                  <c:v>-19.748999999999999</c:v>
                </c:pt>
                <c:pt idx="124">
                  <c:v>-17.422999999999998</c:v>
                </c:pt>
                <c:pt idx="125">
                  <c:v>-16.459</c:v>
                </c:pt>
                <c:pt idx="126">
                  <c:v>-16.297999999999998</c:v>
                </c:pt>
                <c:pt idx="127">
                  <c:v>-16.265999999999998</c:v>
                </c:pt>
                <c:pt idx="128">
                  <c:v>-16.222999999999999</c:v>
                </c:pt>
                <c:pt idx="129">
                  <c:v>-16.483000000000001</c:v>
                </c:pt>
                <c:pt idx="130">
                  <c:v>-17.696000000000002</c:v>
                </c:pt>
                <c:pt idx="131">
                  <c:v>-20.143999999999998</c:v>
                </c:pt>
                <c:pt idx="132">
                  <c:v>-22.288</c:v>
                </c:pt>
                <c:pt idx="133">
                  <c:v>-24.251999999999999</c:v>
                </c:pt>
                <c:pt idx="134">
                  <c:v>-25.931000000000001</c:v>
                </c:pt>
                <c:pt idx="135">
                  <c:v>-27.600999999999999</c:v>
                </c:pt>
                <c:pt idx="136">
                  <c:v>-30.334</c:v>
                </c:pt>
                <c:pt idx="137">
                  <c:v>-33.146999999999998</c:v>
                </c:pt>
                <c:pt idx="138">
                  <c:v>-34.832999999999998</c:v>
                </c:pt>
                <c:pt idx="139">
                  <c:v>-36.356999999999999</c:v>
                </c:pt>
                <c:pt idx="140">
                  <c:v>-37.618000000000002</c:v>
                </c:pt>
                <c:pt idx="141">
                  <c:v>-38.442</c:v>
                </c:pt>
                <c:pt idx="142">
                  <c:v>-39.472000000000001</c:v>
                </c:pt>
                <c:pt idx="143">
                  <c:v>-40.835000000000001</c:v>
                </c:pt>
                <c:pt idx="144">
                  <c:v>-42.600999999999999</c:v>
                </c:pt>
                <c:pt idx="145">
                  <c:v>-44.582999999999998</c:v>
                </c:pt>
                <c:pt idx="146">
                  <c:v>-45.478000000000002</c:v>
                </c:pt>
                <c:pt idx="147">
                  <c:v>-46.256</c:v>
                </c:pt>
                <c:pt idx="148">
                  <c:v>-46.945</c:v>
                </c:pt>
                <c:pt idx="149">
                  <c:v>-47.767000000000003</c:v>
                </c:pt>
                <c:pt idx="150">
                  <c:v>-48.610999999999997</c:v>
                </c:pt>
                <c:pt idx="151">
                  <c:v>-49.731000000000002</c:v>
                </c:pt>
                <c:pt idx="152">
                  <c:v>-50.746000000000002</c:v>
                </c:pt>
                <c:pt idx="153">
                  <c:v>-51.808999999999997</c:v>
                </c:pt>
                <c:pt idx="154">
                  <c:v>-52.911999999999999</c:v>
                </c:pt>
                <c:pt idx="155">
                  <c:v>-53.627000000000002</c:v>
                </c:pt>
                <c:pt idx="156">
                  <c:v>-54.06</c:v>
                </c:pt>
                <c:pt idx="157">
                  <c:v>-54.521999999999998</c:v>
                </c:pt>
                <c:pt idx="158">
                  <c:v>-54.923999999999999</c:v>
                </c:pt>
                <c:pt idx="159">
                  <c:v>-55.228000000000002</c:v>
                </c:pt>
                <c:pt idx="160">
                  <c:v>-55.43</c:v>
                </c:pt>
                <c:pt idx="161">
                  <c:v>-55.603999999999999</c:v>
                </c:pt>
                <c:pt idx="162">
                  <c:v>-55.667999999999999</c:v>
                </c:pt>
                <c:pt idx="163">
                  <c:v>-55.761000000000003</c:v>
                </c:pt>
                <c:pt idx="164">
                  <c:v>-55.808999999999997</c:v>
                </c:pt>
                <c:pt idx="165">
                  <c:v>-55.87</c:v>
                </c:pt>
                <c:pt idx="166">
                  <c:v>-55.987000000000002</c:v>
                </c:pt>
                <c:pt idx="167">
                  <c:v>-56.026000000000003</c:v>
                </c:pt>
                <c:pt idx="168">
                  <c:v>-56.078000000000003</c:v>
                </c:pt>
                <c:pt idx="169">
                  <c:v>-56.048999999999999</c:v>
                </c:pt>
                <c:pt idx="170">
                  <c:v>-56.081000000000003</c:v>
                </c:pt>
                <c:pt idx="171">
                  <c:v>-56.084000000000003</c:v>
                </c:pt>
                <c:pt idx="172">
                  <c:v>-56.134</c:v>
                </c:pt>
                <c:pt idx="173">
                  <c:v>-56.15</c:v>
                </c:pt>
                <c:pt idx="174">
                  <c:v>-56.137</c:v>
                </c:pt>
                <c:pt idx="175">
                  <c:v>-56.226999999999997</c:v>
                </c:pt>
                <c:pt idx="176">
                  <c:v>-56.25</c:v>
                </c:pt>
                <c:pt idx="177">
                  <c:v>-56.194000000000003</c:v>
                </c:pt>
                <c:pt idx="178">
                  <c:v>-56.210999999999999</c:v>
                </c:pt>
                <c:pt idx="179">
                  <c:v>-56.311</c:v>
                </c:pt>
                <c:pt idx="180">
                  <c:v>-56.223999999999997</c:v>
                </c:pt>
                <c:pt idx="181">
                  <c:v>-56.26</c:v>
                </c:pt>
                <c:pt idx="182">
                  <c:v>-56.228000000000002</c:v>
                </c:pt>
                <c:pt idx="183">
                  <c:v>-56.274000000000001</c:v>
                </c:pt>
                <c:pt idx="184">
                  <c:v>-56.25</c:v>
                </c:pt>
                <c:pt idx="185">
                  <c:v>-56.283000000000001</c:v>
                </c:pt>
                <c:pt idx="186">
                  <c:v>-56.286000000000001</c:v>
                </c:pt>
                <c:pt idx="187">
                  <c:v>-56.241999999999997</c:v>
                </c:pt>
                <c:pt idx="188">
                  <c:v>-56.262</c:v>
                </c:pt>
                <c:pt idx="189">
                  <c:v>-56.280999999999999</c:v>
                </c:pt>
                <c:pt idx="190">
                  <c:v>-56.273000000000003</c:v>
                </c:pt>
                <c:pt idx="191">
                  <c:v>-56.296999999999997</c:v>
                </c:pt>
                <c:pt idx="192">
                  <c:v>-56.262999999999998</c:v>
                </c:pt>
                <c:pt idx="193">
                  <c:v>-56.268000000000001</c:v>
                </c:pt>
                <c:pt idx="194">
                  <c:v>-56.286999999999999</c:v>
                </c:pt>
                <c:pt idx="195">
                  <c:v>-56.360999999999997</c:v>
                </c:pt>
                <c:pt idx="196">
                  <c:v>-56.286999999999999</c:v>
                </c:pt>
                <c:pt idx="197">
                  <c:v>-56.341999999999999</c:v>
                </c:pt>
                <c:pt idx="198">
                  <c:v>-56.308999999999997</c:v>
                </c:pt>
                <c:pt idx="199">
                  <c:v>-56.359000000000002</c:v>
                </c:pt>
                <c:pt idx="200">
                  <c:v>-56.304000000000002</c:v>
                </c:pt>
                <c:pt idx="201">
                  <c:v>-56.283000000000001</c:v>
                </c:pt>
                <c:pt idx="202">
                  <c:v>-56.28</c:v>
                </c:pt>
                <c:pt idx="203">
                  <c:v>-56.302999999999997</c:v>
                </c:pt>
                <c:pt idx="204">
                  <c:v>-56.363</c:v>
                </c:pt>
                <c:pt idx="205">
                  <c:v>-56.231000000000002</c:v>
                </c:pt>
                <c:pt idx="206">
                  <c:v>-56.311</c:v>
                </c:pt>
                <c:pt idx="207">
                  <c:v>-56.262</c:v>
                </c:pt>
                <c:pt idx="208">
                  <c:v>-56.277999999999999</c:v>
                </c:pt>
                <c:pt idx="209">
                  <c:v>-56.279000000000003</c:v>
                </c:pt>
                <c:pt idx="210">
                  <c:v>-56.332999999999998</c:v>
                </c:pt>
                <c:pt idx="211">
                  <c:v>-56.256</c:v>
                </c:pt>
                <c:pt idx="212">
                  <c:v>-56.304000000000002</c:v>
                </c:pt>
                <c:pt idx="213">
                  <c:v>-56.323999999999998</c:v>
                </c:pt>
                <c:pt idx="214">
                  <c:v>-56.276000000000003</c:v>
                </c:pt>
                <c:pt idx="215">
                  <c:v>-56.316000000000003</c:v>
                </c:pt>
                <c:pt idx="216">
                  <c:v>-56.345999999999997</c:v>
                </c:pt>
                <c:pt idx="217">
                  <c:v>-56.381999999999998</c:v>
                </c:pt>
                <c:pt idx="218">
                  <c:v>-56.335999999999999</c:v>
                </c:pt>
                <c:pt idx="219">
                  <c:v>-56.286000000000001</c:v>
                </c:pt>
                <c:pt idx="220">
                  <c:v>-56.241999999999997</c:v>
                </c:pt>
                <c:pt idx="221">
                  <c:v>-56.307000000000002</c:v>
                </c:pt>
                <c:pt idx="222">
                  <c:v>-56.253</c:v>
                </c:pt>
                <c:pt idx="223">
                  <c:v>-56.247999999999998</c:v>
                </c:pt>
                <c:pt idx="224">
                  <c:v>-56.258000000000003</c:v>
                </c:pt>
                <c:pt idx="225">
                  <c:v>-56.345999999999997</c:v>
                </c:pt>
                <c:pt idx="226">
                  <c:v>-56.265999999999998</c:v>
                </c:pt>
                <c:pt idx="227">
                  <c:v>-56.296999999999997</c:v>
                </c:pt>
                <c:pt idx="228">
                  <c:v>-56.252000000000002</c:v>
                </c:pt>
                <c:pt idx="229">
                  <c:v>-56.308</c:v>
                </c:pt>
                <c:pt idx="230">
                  <c:v>-56.281999999999996</c:v>
                </c:pt>
                <c:pt idx="231">
                  <c:v>-56.326000000000001</c:v>
                </c:pt>
                <c:pt idx="232">
                  <c:v>-56.350999999999999</c:v>
                </c:pt>
                <c:pt idx="233">
                  <c:v>-56.228999999999999</c:v>
                </c:pt>
                <c:pt idx="234">
                  <c:v>-56.241</c:v>
                </c:pt>
                <c:pt idx="235">
                  <c:v>-56.341999999999999</c:v>
                </c:pt>
                <c:pt idx="236">
                  <c:v>-56.322000000000003</c:v>
                </c:pt>
                <c:pt idx="237">
                  <c:v>-56.337000000000003</c:v>
                </c:pt>
                <c:pt idx="238">
                  <c:v>-56.249000000000002</c:v>
                </c:pt>
                <c:pt idx="239">
                  <c:v>-56.305</c:v>
                </c:pt>
                <c:pt idx="240">
                  <c:v>-56.250999999999998</c:v>
                </c:pt>
                <c:pt idx="241">
                  <c:v>-56.375999999999998</c:v>
                </c:pt>
                <c:pt idx="242">
                  <c:v>-56.378999999999998</c:v>
                </c:pt>
                <c:pt idx="243">
                  <c:v>-56.28</c:v>
                </c:pt>
                <c:pt idx="244">
                  <c:v>-56.268999999999998</c:v>
                </c:pt>
                <c:pt idx="245">
                  <c:v>-56.314999999999998</c:v>
                </c:pt>
                <c:pt idx="246">
                  <c:v>-56.351999999999997</c:v>
                </c:pt>
                <c:pt idx="247">
                  <c:v>-56.338000000000001</c:v>
                </c:pt>
                <c:pt idx="248">
                  <c:v>-56.341999999999999</c:v>
                </c:pt>
                <c:pt idx="249">
                  <c:v>-56.247</c:v>
                </c:pt>
                <c:pt idx="250">
                  <c:v>-56.276000000000003</c:v>
                </c:pt>
              </c:numCache>
            </c:numRef>
          </c:yVal>
          <c:smooth val="1"/>
        </c:ser>
        <c:ser>
          <c:idx val="7"/>
          <c:order val="7"/>
          <c:tx>
            <c:v>5000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Sheet1!$I$11:$I$261</c:f>
              <c:numCache>
                <c:formatCode>General</c:formatCode>
                <c:ptCount val="251"/>
                <c:pt idx="0">
                  <c:v>-54.616</c:v>
                </c:pt>
                <c:pt idx="1">
                  <c:v>-54.665999999999997</c:v>
                </c:pt>
                <c:pt idx="2">
                  <c:v>-54.670999999999999</c:v>
                </c:pt>
                <c:pt idx="3">
                  <c:v>-54.654000000000003</c:v>
                </c:pt>
                <c:pt idx="4">
                  <c:v>-54.665999999999997</c:v>
                </c:pt>
                <c:pt idx="5">
                  <c:v>-54.643999999999998</c:v>
                </c:pt>
                <c:pt idx="6">
                  <c:v>-54.682000000000002</c:v>
                </c:pt>
                <c:pt idx="7">
                  <c:v>-54.661999999999999</c:v>
                </c:pt>
                <c:pt idx="8">
                  <c:v>-54.725000000000001</c:v>
                </c:pt>
                <c:pt idx="9">
                  <c:v>-54.658999999999999</c:v>
                </c:pt>
                <c:pt idx="10">
                  <c:v>-54.713999999999999</c:v>
                </c:pt>
                <c:pt idx="11">
                  <c:v>-54.683999999999997</c:v>
                </c:pt>
                <c:pt idx="12">
                  <c:v>-54.689</c:v>
                </c:pt>
                <c:pt idx="13">
                  <c:v>-54.741999999999997</c:v>
                </c:pt>
                <c:pt idx="14">
                  <c:v>-54.682000000000002</c:v>
                </c:pt>
                <c:pt idx="15">
                  <c:v>-54.7</c:v>
                </c:pt>
                <c:pt idx="16">
                  <c:v>-54.692</c:v>
                </c:pt>
                <c:pt idx="17">
                  <c:v>-54.709000000000003</c:v>
                </c:pt>
                <c:pt idx="18">
                  <c:v>-54.719000000000001</c:v>
                </c:pt>
                <c:pt idx="19">
                  <c:v>-54.662999999999997</c:v>
                </c:pt>
                <c:pt idx="20">
                  <c:v>-54.744</c:v>
                </c:pt>
                <c:pt idx="21">
                  <c:v>-54.72</c:v>
                </c:pt>
                <c:pt idx="22">
                  <c:v>-54.7</c:v>
                </c:pt>
                <c:pt idx="23">
                  <c:v>-54.715000000000003</c:v>
                </c:pt>
                <c:pt idx="24">
                  <c:v>-54.704999999999998</c:v>
                </c:pt>
                <c:pt idx="25">
                  <c:v>-54.758000000000003</c:v>
                </c:pt>
                <c:pt idx="26">
                  <c:v>-54.744</c:v>
                </c:pt>
                <c:pt idx="27">
                  <c:v>-54.71</c:v>
                </c:pt>
                <c:pt idx="28">
                  <c:v>-54.728000000000002</c:v>
                </c:pt>
                <c:pt idx="29">
                  <c:v>-54.744</c:v>
                </c:pt>
                <c:pt idx="30">
                  <c:v>-54.744</c:v>
                </c:pt>
                <c:pt idx="31">
                  <c:v>-54.786999999999999</c:v>
                </c:pt>
                <c:pt idx="32">
                  <c:v>-54.758000000000003</c:v>
                </c:pt>
                <c:pt idx="33">
                  <c:v>-54.808999999999997</c:v>
                </c:pt>
                <c:pt idx="34">
                  <c:v>-54.768000000000001</c:v>
                </c:pt>
                <c:pt idx="35">
                  <c:v>-54.747</c:v>
                </c:pt>
                <c:pt idx="36">
                  <c:v>-54.695</c:v>
                </c:pt>
                <c:pt idx="37">
                  <c:v>-54.743000000000002</c:v>
                </c:pt>
                <c:pt idx="38">
                  <c:v>-54.813000000000002</c:v>
                </c:pt>
                <c:pt idx="39">
                  <c:v>-54.817999999999998</c:v>
                </c:pt>
                <c:pt idx="40">
                  <c:v>-54.777000000000001</c:v>
                </c:pt>
                <c:pt idx="41">
                  <c:v>-54.790999999999997</c:v>
                </c:pt>
                <c:pt idx="42">
                  <c:v>-54.82</c:v>
                </c:pt>
                <c:pt idx="43">
                  <c:v>-54.923000000000002</c:v>
                </c:pt>
                <c:pt idx="44">
                  <c:v>-54.838999999999999</c:v>
                </c:pt>
                <c:pt idx="45">
                  <c:v>-54.844999999999999</c:v>
                </c:pt>
                <c:pt idx="46">
                  <c:v>-54.860999999999997</c:v>
                </c:pt>
                <c:pt idx="47">
                  <c:v>-54.817</c:v>
                </c:pt>
                <c:pt idx="48">
                  <c:v>-54.819000000000003</c:v>
                </c:pt>
                <c:pt idx="49">
                  <c:v>-54.853000000000002</c:v>
                </c:pt>
                <c:pt idx="50">
                  <c:v>-54.807000000000002</c:v>
                </c:pt>
                <c:pt idx="51">
                  <c:v>-54.811</c:v>
                </c:pt>
                <c:pt idx="52">
                  <c:v>-54.826999999999998</c:v>
                </c:pt>
                <c:pt idx="53">
                  <c:v>-54.79</c:v>
                </c:pt>
                <c:pt idx="54">
                  <c:v>-54.831000000000003</c:v>
                </c:pt>
                <c:pt idx="55">
                  <c:v>-54.874000000000002</c:v>
                </c:pt>
                <c:pt idx="56">
                  <c:v>-54.853000000000002</c:v>
                </c:pt>
                <c:pt idx="57">
                  <c:v>-54.813000000000002</c:v>
                </c:pt>
                <c:pt idx="58">
                  <c:v>-54.884</c:v>
                </c:pt>
                <c:pt idx="59">
                  <c:v>-54.801000000000002</c:v>
                </c:pt>
                <c:pt idx="60">
                  <c:v>-54.81</c:v>
                </c:pt>
                <c:pt idx="61">
                  <c:v>-54.805</c:v>
                </c:pt>
                <c:pt idx="62">
                  <c:v>-54.798000000000002</c:v>
                </c:pt>
                <c:pt idx="63">
                  <c:v>-54.814</c:v>
                </c:pt>
                <c:pt idx="64">
                  <c:v>-54.927</c:v>
                </c:pt>
                <c:pt idx="65">
                  <c:v>-54.82</c:v>
                </c:pt>
                <c:pt idx="66">
                  <c:v>-54.832000000000001</c:v>
                </c:pt>
                <c:pt idx="67">
                  <c:v>-54.798000000000002</c:v>
                </c:pt>
                <c:pt idx="68">
                  <c:v>-54.853999999999999</c:v>
                </c:pt>
                <c:pt idx="69">
                  <c:v>-54.911000000000001</c:v>
                </c:pt>
                <c:pt idx="70">
                  <c:v>-54.902999999999999</c:v>
                </c:pt>
                <c:pt idx="71">
                  <c:v>-54.866999999999997</c:v>
                </c:pt>
                <c:pt idx="72">
                  <c:v>-54.87</c:v>
                </c:pt>
                <c:pt idx="73">
                  <c:v>-54.857999999999997</c:v>
                </c:pt>
                <c:pt idx="74">
                  <c:v>-54.875</c:v>
                </c:pt>
                <c:pt idx="75">
                  <c:v>-54.878999999999998</c:v>
                </c:pt>
                <c:pt idx="76">
                  <c:v>-54.844999999999999</c:v>
                </c:pt>
                <c:pt idx="77">
                  <c:v>-54.831000000000003</c:v>
                </c:pt>
                <c:pt idx="78">
                  <c:v>-54.853000000000002</c:v>
                </c:pt>
                <c:pt idx="79">
                  <c:v>-54.793999999999997</c:v>
                </c:pt>
                <c:pt idx="80">
                  <c:v>-54.777000000000001</c:v>
                </c:pt>
                <c:pt idx="81">
                  <c:v>-54.817999999999998</c:v>
                </c:pt>
                <c:pt idx="82">
                  <c:v>-54.756999999999998</c:v>
                </c:pt>
                <c:pt idx="83">
                  <c:v>-54.747999999999998</c:v>
                </c:pt>
                <c:pt idx="84">
                  <c:v>-54.73</c:v>
                </c:pt>
                <c:pt idx="85">
                  <c:v>-54.709000000000003</c:v>
                </c:pt>
                <c:pt idx="86">
                  <c:v>-54.735999999999997</c:v>
                </c:pt>
                <c:pt idx="87">
                  <c:v>-54.655999999999999</c:v>
                </c:pt>
                <c:pt idx="88">
                  <c:v>-54.613</c:v>
                </c:pt>
                <c:pt idx="89">
                  <c:v>-54.555</c:v>
                </c:pt>
                <c:pt idx="90">
                  <c:v>-54.476999999999997</c:v>
                </c:pt>
                <c:pt idx="91">
                  <c:v>-54.31</c:v>
                </c:pt>
                <c:pt idx="92">
                  <c:v>-54.127000000000002</c:v>
                </c:pt>
                <c:pt idx="93">
                  <c:v>-54.023000000000003</c:v>
                </c:pt>
                <c:pt idx="94">
                  <c:v>-53.716000000000001</c:v>
                </c:pt>
                <c:pt idx="95">
                  <c:v>-53.356999999999999</c:v>
                </c:pt>
                <c:pt idx="96">
                  <c:v>-52.929000000000002</c:v>
                </c:pt>
                <c:pt idx="97">
                  <c:v>-52.473999999999997</c:v>
                </c:pt>
                <c:pt idx="98">
                  <c:v>-51.929000000000002</c:v>
                </c:pt>
                <c:pt idx="99">
                  <c:v>-51.502000000000002</c:v>
                </c:pt>
                <c:pt idx="100">
                  <c:v>-50.999000000000002</c:v>
                </c:pt>
                <c:pt idx="101">
                  <c:v>-49.902999999999999</c:v>
                </c:pt>
                <c:pt idx="102">
                  <c:v>-49.01</c:v>
                </c:pt>
                <c:pt idx="103">
                  <c:v>-47.881999999999998</c:v>
                </c:pt>
                <c:pt idx="104">
                  <c:v>-45.411999999999999</c:v>
                </c:pt>
                <c:pt idx="105">
                  <c:v>-44.521999999999998</c:v>
                </c:pt>
                <c:pt idx="106">
                  <c:v>-44.125</c:v>
                </c:pt>
                <c:pt idx="107">
                  <c:v>-43.100999999999999</c:v>
                </c:pt>
                <c:pt idx="108">
                  <c:v>-42.377000000000002</c:v>
                </c:pt>
                <c:pt idx="109">
                  <c:v>-41.639000000000003</c:v>
                </c:pt>
                <c:pt idx="110">
                  <c:v>-40.037999999999997</c:v>
                </c:pt>
                <c:pt idx="111">
                  <c:v>-39.283000000000001</c:v>
                </c:pt>
                <c:pt idx="112">
                  <c:v>-38.503</c:v>
                </c:pt>
                <c:pt idx="113">
                  <c:v>-37.604999999999997</c:v>
                </c:pt>
                <c:pt idx="114">
                  <c:v>-36.970999999999997</c:v>
                </c:pt>
                <c:pt idx="115">
                  <c:v>-36.228999999999999</c:v>
                </c:pt>
                <c:pt idx="116">
                  <c:v>-34.707000000000001</c:v>
                </c:pt>
                <c:pt idx="117">
                  <c:v>-33.182000000000002</c:v>
                </c:pt>
                <c:pt idx="118">
                  <c:v>-29.437999999999999</c:v>
                </c:pt>
                <c:pt idx="119">
                  <c:v>-26.145</c:v>
                </c:pt>
                <c:pt idx="120">
                  <c:v>-24.847000000000001</c:v>
                </c:pt>
                <c:pt idx="121">
                  <c:v>-23.74</c:v>
                </c:pt>
                <c:pt idx="122">
                  <c:v>-21.887</c:v>
                </c:pt>
                <c:pt idx="123">
                  <c:v>-19.334</c:v>
                </c:pt>
                <c:pt idx="124">
                  <c:v>-16.917000000000002</c:v>
                </c:pt>
                <c:pt idx="125">
                  <c:v>-16.007000000000001</c:v>
                </c:pt>
                <c:pt idx="126">
                  <c:v>-16.045000000000002</c:v>
                </c:pt>
                <c:pt idx="127">
                  <c:v>-15.968999999999999</c:v>
                </c:pt>
                <c:pt idx="128">
                  <c:v>-15.944000000000001</c:v>
                </c:pt>
                <c:pt idx="129">
                  <c:v>-16.22</c:v>
                </c:pt>
                <c:pt idx="130">
                  <c:v>-17.37</c:v>
                </c:pt>
                <c:pt idx="131">
                  <c:v>-19.649000000000001</c:v>
                </c:pt>
                <c:pt idx="132">
                  <c:v>-21.736999999999998</c:v>
                </c:pt>
                <c:pt idx="133">
                  <c:v>-23.776</c:v>
                </c:pt>
                <c:pt idx="134">
                  <c:v>-25.492999999999999</c:v>
                </c:pt>
                <c:pt idx="135">
                  <c:v>-27.423999999999999</c:v>
                </c:pt>
                <c:pt idx="136">
                  <c:v>-30.053999999999998</c:v>
                </c:pt>
                <c:pt idx="137">
                  <c:v>-32.520000000000003</c:v>
                </c:pt>
                <c:pt idx="138">
                  <c:v>-34.206000000000003</c:v>
                </c:pt>
                <c:pt idx="139">
                  <c:v>-35.771999999999998</c:v>
                </c:pt>
                <c:pt idx="140">
                  <c:v>-37.112000000000002</c:v>
                </c:pt>
                <c:pt idx="141">
                  <c:v>-37.874000000000002</c:v>
                </c:pt>
                <c:pt idx="142">
                  <c:v>-38.863999999999997</c:v>
                </c:pt>
                <c:pt idx="143">
                  <c:v>-40.125</c:v>
                </c:pt>
                <c:pt idx="144">
                  <c:v>-41.871000000000002</c:v>
                </c:pt>
                <c:pt idx="145">
                  <c:v>-44.036000000000001</c:v>
                </c:pt>
                <c:pt idx="146">
                  <c:v>-45.017000000000003</c:v>
                </c:pt>
                <c:pt idx="147">
                  <c:v>-45.655000000000001</c:v>
                </c:pt>
                <c:pt idx="148">
                  <c:v>-46.262</c:v>
                </c:pt>
                <c:pt idx="149">
                  <c:v>-47.002000000000002</c:v>
                </c:pt>
                <c:pt idx="150">
                  <c:v>-47.750999999999998</c:v>
                </c:pt>
                <c:pt idx="151">
                  <c:v>-48.83</c:v>
                </c:pt>
                <c:pt idx="152">
                  <c:v>-49.875999999999998</c:v>
                </c:pt>
                <c:pt idx="153">
                  <c:v>-51.02</c:v>
                </c:pt>
                <c:pt idx="154">
                  <c:v>-52.151000000000003</c:v>
                </c:pt>
                <c:pt idx="155">
                  <c:v>-52.706000000000003</c:v>
                </c:pt>
                <c:pt idx="156">
                  <c:v>-53.173999999999999</c:v>
                </c:pt>
                <c:pt idx="157">
                  <c:v>-53.521999999999998</c:v>
                </c:pt>
                <c:pt idx="158">
                  <c:v>-54.02</c:v>
                </c:pt>
                <c:pt idx="159">
                  <c:v>-54.219000000000001</c:v>
                </c:pt>
                <c:pt idx="160">
                  <c:v>-54.396000000000001</c:v>
                </c:pt>
                <c:pt idx="161">
                  <c:v>-54.552999999999997</c:v>
                </c:pt>
                <c:pt idx="162">
                  <c:v>-54.656999999999996</c:v>
                </c:pt>
                <c:pt idx="163">
                  <c:v>-54.735999999999997</c:v>
                </c:pt>
                <c:pt idx="164">
                  <c:v>-54.764000000000003</c:v>
                </c:pt>
                <c:pt idx="165">
                  <c:v>-54.726999999999997</c:v>
                </c:pt>
                <c:pt idx="166">
                  <c:v>-54.878999999999998</c:v>
                </c:pt>
                <c:pt idx="167">
                  <c:v>-54.848999999999997</c:v>
                </c:pt>
                <c:pt idx="168">
                  <c:v>-54.8</c:v>
                </c:pt>
                <c:pt idx="169">
                  <c:v>-54.917999999999999</c:v>
                </c:pt>
                <c:pt idx="170">
                  <c:v>-54.933</c:v>
                </c:pt>
                <c:pt idx="171">
                  <c:v>-54.912999999999997</c:v>
                </c:pt>
                <c:pt idx="172">
                  <c:v>-54.963000000000001</c:v>
                </c:pt>
                <c:pt idx="173">
                  <c:v>-55.033999999999999</c:v>
                </c:pt>
                <c:pt idx="174">
                  <c:v>-54.988999999999997</c:v>
                </c:pt>
                <c:pt idx="175">
                  <c:v>-55.087000000000003</c:v>
                </c:pt>
                <c:pt idx="176">
                  <c:v>-55.078000000000003</c:v>
                </c:pt>
                <c:pt idx="177">
                  <c:v>-55.058999999999997</c:v>
                </c:pt>
                <c:pt idx="178">
                  <c:v>-55.134</c:v>
                </c:pt>
                <c:pt idx="179">
                  <c:v>-54.999000000000002</c:v>
                </c:pt>
                <c:pt idx="180">
                  <c:v>-55.152000000000001</c:v>
                </c:pt>
                <c:pt idx="181">
                  <c:v>-55.058</c:v>
                </c:pt>
                <c:pt idx="182">
                  <c:v>-55.097000000000001</c:v>
                </c:pt>
                <c:pt idx="183">
                  <c:v>-55.168999999999997</c:v>
                </c:pt>
                <c:pt idx="184">
                  <c:v>-55.155000000000001</c:v>
                </c:pt>
                <c:pt idx="185">
                  <c:v>-55.122999999999998</c:v>
                </c:pt>
                <c:pt idx="186">
                  <c:v>-55.131999999999998</c:v>
                </c:pt>
                <c:pt idx="187">
                  <c:v>-55.124000000000002</c:v>
                </c:pt>
                <c:pt idx="188">
                  <c:v>-55.15</c:v>
                </c:pt>
                <c:pt idx="189">
                  <c:v>-55.167000000000002</c:v>
                </c:pt>
                <c:pt idx="190">
                  <c:v>-55.203000000000003</c:v>
                </c:pt>
                <c:pt idx="191">
                  <c:v>-55.197000000000003</c:v>
                </c:pt>
                <c:pt idx="192">
                  <c:v>-55.170999999999999</c:v>
                </c:pt>
                <c:pt idx="193">
                  <c:v>-55.177999999999997</c:v>
                </c:pt>
                <c:pt idx="194">
                  <c:v>-55.182000000000002</c:v>
                </c:pt>
                <c:pt idx="195">
                  <c:v>-55.192</c:v>
                </c:pt>
                <c:pt idx="196">
                  <c:v>-55.204999999999998</c:v>
                </c:pt>
                <c:pt idx="197">
                  <c:v>-55.185000000000002</c:v>
                </c:pt>
                <c:pt idx="198">
                  <c:v>-55.162999999999997</c:v>
                </c:pt>
                <c:pt idx="199">
                  <c:v>-55.189</c:v>
                </c:pt>
                <c:pt idx="200">
                  <c:v>-55.186</c:v>
                </c:pt>
                <c:pt idx="201">
                  <c:v>-55.170999999999999</c:v>
                </c:pt>
                <c:pt idx="202">
                  <c:v>-55.215000000000003</c:v>
                </c:pt>
                <c:pt idx="203">
                  <c:v>-55.209000000000003</c:v>
                </c:pt>
                <c:pt idx="204">
                  <c:v>-55.249000000000002</c:v>
                </c:pt>
                <c:pt idx="205">
                  <c:v>-55.223999999999997</c:v>
                </c:pt>
                <c:pt idx="206">
                  <c:v>-55.137</c:v>
                </c:pt>
                <c:pt idx="207">
                  <c:v>-55.177999999999997</c:v>
                </c:pt>
                <c:pt idx="208">
                  <c:v>-55.210999999999999</c:v>
                </c:pt>
                <c:pt idx="209">
                  <c:v>-55.186</c:v>
                </c:pt>
                <c:pt idx="210">
                  <c:v>-55.171999999999997</c:v>
                </c:pt>
                <c:pt idx="211">
                  <c:v>-55.113999999999997</c:v>
                </c:pt>
                <c:pt idx="212">
                  <c:v>-55.161999999999999</c:v>
                </c:pt>
                <c:pt idx="213">
                  <c:v>-55.207999999999998</c:v>
                </c:pt>
                <c:pt idx="214">
                  <c:v>-55.201999999999998</c:v>
                </c:pt>
                <c:pt idx="215">
                  <c:v>-55.209000000000003</c:v>
                </c:pt>
                <c:pt idx="216">
                  <c:v>-55.206000000000003</c:v>
                </c:pt>
                <c:pt idx="217">
                  <c:v>-55.183</c:v>
                </c:pt>
                <c:pt idx="218">
                  <c:v>-55.18</c:v>
                </c:pt>
                <c:pt idx="219">
                  <c:v>-55.237000000000002</c:v>
                </c:pt>
                <c:pt idx="220">
                  <c:v>-55.179000000000002</c:v>
                </c:pt>
                <c:pt idx="221">
                  <c:v>-55.24</c:v>
                </c:pt>
                <c:pt idx="222">
                  <c:v>-55.110999999999997</c:v>
                </c:pt>
                <c:pt idx="223">
                  <c:v>-55.228000000000002</c:v>
                </c:pt>
                <c:pt idx="224">
                  <c:v>-55.209000000000003</c:v>
                </c:pt>
                <c:pt idx="225">
                  <c:v>-55.225999999999999</c:v>
                </c:pt>
                <c:pt idx="226">
                  <c:v>-55.19</c:v>
                </c:pt>
                <c:pt idx="227">
                  <c:v>-55.143999999999998</c:v>
                </c:pt>
                <c:pt idx="228">
                  <c:v>-55.152999999999999</c:v>
                </c:pt>
                <c:pt idx="229">
                  <c:v>-55.183</c:v>
                </c:pt>
                <c:pt idx="230">
                  <c:v>-55.19</c:v>
                </c:pt>
                <c:pt idx="231">
                  <c:v>-55.148000000000003</c:v>
                </c:pt>
                <c:pt idx="232">
                  <c:v>-55.155999999999999</c:v>
                </c:pt>
                <c:pt idx="233">
                  <c:v>-55.2</c:v>
                </c:pt>
                <c:pt idx="234">
                  <c:v>-55.265000000000001</c:v>
                </c:pt>
                <c:pt idx="235">
                  <c:v>-55.165999999999997</c:v>
                </c:pt>
                <c:pt idx="236">
                  <c:v>-55.110999999999997</c:v>
                </c:pt>
                <c:pt idx="237">
                  <c:v>-55.2</c:v>
                </c:pt>
                <c:pt idx="238">
                  <c:v>-55.195</c:v>
                </c:pt>
                <c:pt idx="239">
                  <c:v>-55.231000000000002</c:v>
                </c:pt>
                <c:pt idx="240">
                  <c:v>-55.204999999999998</c:v>
                </c:pt>
                <c:pt idx="241">
                  <c:v>-55.198999999999998</c:v>
                </c:pt>
                <c:pt idx="242">
                  <c:v>-55.158999999999999</c:v>
                </c:pt>
                <c:pt idx="243">
                  <c:v>-55.154000000000003</c:v>
                </c:pt>
                <c:pt idx="244">
                  <c:v>-55.216999999999999</c:v>
                </c:pt>
                <c:pt idx="245">
                  <c:v>-55.203000000000003</c:v>
                </c:pt>
                <c:pt idx="246">
                  <c:v>-55.203000000000003</c:v>
                </c:pt>
                <c:pt idx="247">
                  <c:v>-55.207999999999998</c:v>
                </c:pt>
                <c:pt idx="248">
                  <c:v>-55.207999999999998</c:v>
                </c:pt>
                <c:pt idx="249">
                  <c:v>-55.201999999999998</c:v>
                </c:pt>
                <c:pt idx="250">
                  <c:v>-55.228999999999999</c:v>
                </c:pt>
              </c:numCache>
            </c:numRef>
          </c:yVal>
          <c:smooth val="1"/>
        </c:ser>
        <c:ser>
          <c:idx val="8"/>
          <c:order val="8"/>
          <c:tx>
            <c:v>5500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Sheet1!$N$11:$N$261</c:f>
              <c:numCache>
                <c:formatCode>General</c:formatCode>
                <c:ptCount val="251"/>
                <c:pt idx="0">
                  <c:v>-52.154000000000003</c:v>
                </c:pt>
                <c:pt idx="1">
                  <c:v>-52.137</c:v>
                </c:pt>
                <c:pt idx="2">
                  <c:v>-52.017000000000003</c:v>
                </c:pt>
                <c:pt idx="3">
                  <c:v>-52.207000000000001</c:v>
                </c:pt>
                <c:pt idx="4">
                  <c:v>-52.075000000000003</c:v>
                </c:pt>
                <c:pt idx="5">
                  <c:v>-52.072000000000003</c:v>
                </c:pt>
                <c:pt idx="6">
                  <c:v>-52.046999999999997</c:v>
                </c:pt>
                <c:pt idx="7">
                  <c:v>-52.101999999999997</c:v>
                </c:pt>
                <c:pt idx="8">
                  <c:v>-52.094000000000001</c:v>
                </c:pt>
                <c:pt idx="9">
                  <c:v>-52.052999999999997</c:v>
                </c:pt>
                <c:pt idx="10">
                  <c:v>-52.066000000000003</c:v>
                </c:pt>
                <c:pt idx="11">
                  <c:v>-52.143999999999998</c:v>
                </c:pt>
                <c:pt idx="12">
                  <c:v>-52.078000000000003</c:v>
                </c:pt>
                <c:pt idx="13">
                  <c:v>-52.109000000000002</c:v>
                </c:pt>
                <c:pt idx="14">
                  <c:v>-52.203000000000003</c:v>
                </c:pt>
                <c:pt idx="15">
                  <c:v>-52.095999999999997</c:v>
                </c:pt>
                <c:pt idx="16">
                  <c:v>-52.131</c:v>
                </c:pt>
                <c:pt idx="17">
                  <c:v>-52.238999999999997</c:v>
                </c:pt>
                <c:pt idx="18">
                  <c:v>-52.11</c:v>
                </c:pt>
                <c:pt idx="19">
                  <c:v>-52.127000000000002</c:v>
                </c:pt>
                <c:pt idx="20">
                  <c:v>-52.195</c:v>
                </c:pt>
                <c:pt idx="21">
                  <c:v>-52.116</c:v>
                </c:pt>
                <c:pt idx="22">
                  <c:v>-52.158000000000001</c:v>
                </c:pt>
                <c:pt idx="23">
                  <c:v>-52.21</c:v>
                </c:pt>
                <c:pt idx="24">
                  <c:v>-52.204000000000001</c:v>
                </c:pt>
                <c:pt idx="25">
                  <c:v>-52.177</c:v>
                </c:pt>
                <c:pt idx="26">
                  <c:v>-52.261000000000003</c:v>
                </c:pt>
                <c:pt idx="27">
                  <c:v>-52.249000000000002</c:v>
                </c:pt>
                <c:pt idx="28">
                  <c:v>-52.314999999999998</c:v>
                </c:pt>
                <c:pt idx="29">
                  <c:v>-52.313000000000002</c:v>
                </c:pt>
                <c:pt idx="30">
                  <c:v>-52.228000000000002</c:v>
                </c:pt>
                <c:pt idx="31">
                  <c:v>-52.152000000000001</c:v>
                </c:pt>
                <c:pt idx="32">
                  <c:v>-52.302</c:v>
                </c:pt>
                <c:pt idx="33">
                  <c:v>-52.25</c:v>
                </c:pt>
                <c:pt idx="34">
                  <c:v>-52.19</c:v>
                </c:pt>
                <c:pt idx="35">
                  <c:v>-52.154000000000003</c:v>
                </c:pt>
                <c:pt idx="36">
                  <c:v>-52.401000000000003</c:v>
                </c:pt>
                <c:pt idx="37">
                  <c:v>-52.301000000000002</c:v>
                </c:pt>
                <c:pt idx="38">
                  <c:v>-52.328000000000003</c:v>
                </c:pt>
                <c:pt idx="39">
                  <c:v>-52.317</c:v>
                </c:pt>
                <c:pt idx="40">
                  <c:v>-52.215000000000003</c:v>
                </c:pt>
                <c:pt idx="41">
                  <c:v>-52.261000000000003</c:v>
                </c:pt>
                <c:pt idx="42">
                  <c:v>-52.28</c:v>
                </c:pt>
                <c:pt idx="43">
                  <c:v>-52.284999999999997</c:v>
                </c:pt>
                <c:pt idx="44">
                  <c:v>-52.274000000000001</c:v>
                </c:pt>
                <c:pt idx="45">
                  <c:v>-52.223999999999997</c:v>
                </c:pt>
                <c:pt idx="46">
                  <c:v>-52.402000000000001</c:v>
                </c:pt>
                <c:pt idx="47">
                  <c:v>-52.255000000000003</c:v>
                </c:pt>
                <c:pt idx="48">
                  <c:v>-52.262</c:v>
                </c:pt>
                <c:pt idx="49">
                  <c:v>-52.301000000000002</c:v>
                </c:pt>
                <c:pt idx="50">
                  <c:v>-52.307000000000002</c:v>
                </c:pt>
                <c:pt idx="51">
                  <c:v>-52.198</c:v>
                </c:pt>
                <c:pt idx="52">
                  <c:v>-52.204999999999998</c:v>
                </c:pt>
                <c:pt idx="53">
                  <c:v>-52.375</c:v>
                </c:pt>
                <c:pt idx="54">
                  <c:v>-52.331000000000003</c:v>
                </c:pt>
                <c:pt idx="55">
                  <c:v>-52.427999999999997</c:v>
                </c:pt>
                <c:pt idx="56">
                  <c:v>-52.289000000000001</c:v>
                </c:pt>
                <c:pt idx="57">
                  <c:v>-52.314</c:v>
                </c:pt>
                <c:pt idx="58">
                  <c:v>-52.183</c:v>
                </c:pt>
                <c:pt idx="59">
                  <c:v>-52.344999999999999</c:v>
                </c:pt>
                <c:pt idx="60">
                  <c:v>-52.359000000000002</c:v>
                </c:pt>
                <c:pt idx="61">
                  <c:v>-52.357999999999997</c:v>
                </c:pt>
                <c:pt idx="62">
                  <c:v>-52.384</c:v>
                </c:pt>
                <c:pt idx="63">
                  <c:v>-52.417000000000002</c:v>
                </c:pt>
                <c:pt idx="64">
                  <c:v>-52.286999999999999</c:v>
                </c:pt>
                <c:pt idx="65">
                  <c:v>-52.259</c:v>
                </c:pt>
                <c:pt idx="66">
                  <c:v>-52.386000000000003</c:v>
                </c:pt>
                <c:pt idx="67">
                  <c:v>-52.366</c:v>
                </c:pt>
                <c:pt idx="68">
                  <c:v>-52.281999999999996</c:v>
                </c:pt>
                <c:pt idx="69">
                  <c:v>-52.383000000000003</c:v>
                </c:pt>
                <c:pt idx="70">
                  <c:v>-52.4</c:v>
                </c:pt>
                <c:pt idx="71">
                  <c:v>-52.317999999999998</c:v>
                </c:pt>
                <c:pt idx="72">
                  <c:v>-52.262</c:v>
                </c:pt>
                <c:pt idx="73">
                  <c:v>-52.256999999999998</c:v>
                </c:pt>
                <c:pt idx="74">
                  <c:v>-52.353000000000002</c:v>
                </c:pt>
                <c:pt idx="75">
                  <c:v>-52.353000000000002</c:v>
                </c:pt>
                <c:pt idx="76">
                  <c:v>-52.317999999999998</c:v>
                </c:pt>
                <c:pt idx="77">
                  <c:v>-52.258000000000003</c:v>
                </c:pt>
                <c:pt idx="78">
                  <c:v>-52.366</c:v>
                </c:pt>
                <c:pt idx="79">
                  <c:v>-52.36</c:v>
                </c:pt>
                <c:pt idx="80">
                  <c:v>-52.298999999999999</c:v>
                </c:pt>
                <c:pt idx="81">
                  <c:v>-52.295000000000002</c:v>
                </c:pt>
                <c:pt idx="82">
                  <c:v>-52.360999999999997</c:v>
                </c:pt>
                <c:pt idx="83">
                  <c:v>-52.241</c:v>
                </c:pt>
                <c:pt idx="84">
                  <c:v>-52.301000000000002</c:v>
                </c:pt>
                <c:pt idx="85">
                  <c:v>-52.284999999999997</c:v>
                </c:pt>
                <c:pt idx="86">
                  <c:v>-52.238</c:v>
                </c:pt>
                <c:pt idx="87">
                  <c:v>-52.241999999999997</c:v>
                </c:pt>
                <c:pt idx="88">
                  <c:v>-52.281999999999996</c:v>
                </c:pt>
                <c:pt idx="89">
                  <c:v>-52.146000000000001</c:v>
                </c:pt>
                <c:pt idx="90">
                  <c:v>-52.107999999999997</c:v>
                </c:pt>
                <c:pt idx="91">
                  <c:v>-51.997</c:v>
                </c:pt>
                <c:pt idx="92">
                  <c:v>-51.832999999999998</c:v>
                </c:pt>
                <c:pt idx="93">
                  <c:v>-51.725999999999999</c:v>
                </c:pt>
                <c:pt idx="94">
                  <c:v>-51.540999999999997</c:v>
                </c:pt>
                <c:pt idx="95">
                  <c:v>-51.271999999999998</c:v>
                </c:pt>
                <c:pt idx="96">
                  <c:v>-50.965000000000003</c:v>
                </c:pt>
                <c:pt idx="97">
                  <c:v>-50.661999999999999</c:v>
                </c:pt>
                <c:pt idx="98">
                  <c:v>-50.021000000000001</c:v>
                </c:pt>
                <c:pt idx="99">
                  <c:v>-49.679000000000002</c:v>
                </c:pt>
                <c:pt idx="100">
                  <c:v>-49.115000000000002</c:v>
                </c:pt>
                <c:pt idx="101">
                  <c:v>-48.134</c:v>
                </c:pt>
                <c:pt idx="102">
                  <c:v>-47.542000000000002</c:v>
                </c:pt>
                <c:pt idx="103">
                  <c:v>-46.204999999999998</c:v>
                </c:pt>
                <c:pt idx="104">
                  <c:v>-44.085999999999999</c:v>
                </c:pt>
                <c:pt idx="105">
                  <c:v>-43.36</c:v>
                </c:pt>
                <c:pt idx="106">
                  <c:v>-42.631</c:v>
                </c:pt>
                <c:pt idx="107">
                  <c:v>-41.847999999999999</c:v>
                </c:pt>
                <c:pt idx="108">
                  <c:v>-41.552</c:v>
                </c:pt>
                <c:pt idx="109">
                  <c:v>-40.845999999999997</c:v>
                </c:pt>
                <c:pt idx="110">
                  <c:v>-39.548999999999999</c:v>
                </c:pt>
                <c:pt idx="111">
                  <c:v>-38.887999999999998</c:v>
                </c:pt>
                <c:pt idx="112">
                  <c:v>-37.975999999999999</c:v>
                </c:pt>
                <c:pt idx="113">
                  <c:v>-37.128</c:v>
                </c:pt>
                <c:pt idx="114">
                  <c:v>-36.585999999999999</c:v>
                </c:pt>
                <c:pt idx="115">
                  <c:v>-35.756999999999998</c:v>
                </c:pt>
                <c:pt idx="116">
                  <c:v>-34.369</c:v>
                </c:pt>
                <c:pt idx="117">
                  <c:v>-32.177</c:v>
                </c:pt>
                <c:pt idx="118">
                  <c:v>-28.420999999999999</c:v>
                </c:pt>
                <c:pt idx="119">
                  <c:v>-25.302</c:v>
                </c:pt>
                <c:pt idx="120">
                  <c:v>-24.1</c:v>
                </c:pt>
                <c:pt idx="121">
                  <c:v>-23.047999999999998</c:v>
                </c:pt>
                <c:pt idx="122">
                  <c:v>-21.219000000000001</c:v>
                </c:pt>
                <c:pt idx="123">
                  <c:v>-18.814</c:v>
                </c:pt>
                <c:pt idx="124">
                  <c:v>-16.812000000000001</c:v>
                </c:pt>
                <c:pt idx="125">
                  <c:v>-16.062999999999999</c:v>
                </c:pt>
                <c:pt idx="126">
                  <c:v>-15.863</c:v>
                </c:pt>
                <c:pt idx="127">
                  <c:v>-15.72</c:v>
                </c:pt>
                <c:pt idx="128">
                  <c:v>-15.771000000000001</c:v>
                </c:pt>
                <c:pt idx="129">
                  <c:v>-16.141999999999999</c:v>
                </c:pt>
                <c:pt idx="130">
                  <c:v>-17.489000000000001</c:v>
                </c:pt>
                <c:pt idx="131">
                  <c:v>-19.731999999999999</c:v>
                </c:pt>
                <c:pt idx="132">
                  <c:v>-21.762</c:v>
                </c:pt>
                <c:pt idx="133">
                  <c:v>-23.899000000000001</c:v>
                </c:pt>
                <c:pt idx="134">
                  <c:v>-25.946999999999999</c:v>
                </c:pt>
                <c:pt idx="135">
                  <c:v>-27.911000000000001</c:v>
                </c:pt>
                <c:pt idx="136">
                  <c:v>-30.256</c:v>
                </c:pt>
                <c:pt idx="137">
                  <c:v>-32.530999999999999</c:v>
                </c:pt>
                <c:pt idx="138">
                  <c:v>-33.99</c:v>
                </c:pt>
                <c:pt idx="139">
                  <c:v>-35.563000000000002</c:v>
                </c:pt>
                <c:pt idx="140">
                  <c:v>-36.991999999999997</c:v>
                </c:pt>
                <c:pt idx="141">
                  <c:v>-37.819000000000003</c:v>
                </c:pt>
                <c:pt idx="142">
                  <c:v>-38.948</c:v>
                </c:pt>
                <c:pt idx="143">
                  <c:v>-40.036000000000001</c:v>
                </c:pt>
                <c:pt idx="144">
                  <c:v>-41.222999999999999</c:v>
                </c:pt>
                <c:pt idx="145">
                  <c:v>-43.087000000000003</c:v>
                </c:pt>
                <c:pt idx="146">
                  <c:v>-44.204000000000001</c:v>
                </c:pt>
                <c:pt idx="147">
                  <c:v>-44.84</c:v>
                </c:pt>
                <c:pt idx="148">
                  <c:v>-45.582000000000001</c:v>
                </c:pt>
                <c:pt idx="149">
                  <c:v>-46.305</c:v>
                </c:pt>
                <c:pt idx="150">
                  <c:v>-47.100999999999999</c:v>
                </c:pt>
                <c:pt idx="151">
                  <c:v>-47.968000000000004</c:v>
                </c:pt>
                <c:pt idx="152">
                  <c:v>-48.844999999999999</c:v>
                </c:pt>
                <c:pt idx="153">
                  <c:v>-49.728000000000002</c:v>
                </c:pt>
                <c:pt idx="154">
                  <c:v>-50.591000000000001</c:v>
                </c:pt>
                <c:pt idx="155">
                  <c:v>-51.042000000000002</c:v>
                </c:pt>
                <c:pt idx="156">
                  <c:v>-51.267000000000003</c:v>
                </c:pt>
                <c:pt idx="157">
                  <c:v>-51.595999999999997</c:v>
                </c:pt>
                <c:pt idx="158">
                  <c:v>-51.845999999999997</c:v>
                </c:pt>
                <c:pt idx="159">
                  <c:v>-52.040999999999997</c:v>
                </c:pt>
                <c:pt idx="160">
                  <c:v>-52.149000000000001</c:v>
                </c:pt>
                <c:pt idx="161">
                  <c:v>-52.201000000000001</c:v>
                </c:pt>
                <c:pt idx="162">
                  <c:v>-52.304000000000002</c:v>
                </c:pt>
                <c:pt idx="163">
                  <c:v>-51.997</c:v>
                </c:pt>
                <c:pt idx="164">
                  <c:v>-51.926000000000002</c:v>
                </c:pt>
                <c:pt idx="165">
                  <c:v>-52.343000000000004</c:v>
                </c:pt>
                <c:pt idx="166">
                  <c:v>-52.127000000000002</c:v>
                </c:pt>
                <c:pt idx="167">
                  <c:v>-52.156999999999996</c:v>
                </c:pt>
                <c:pt idx="168">
                  <c:v>-51.710999999999999</c:v>
                </c:pt>
                <c:pt idx="169">
                  <c:v>-51.752000000000002</c:v>
                </c:pt>
                <c:pt idx="170">
                  <c:v>-49.363</c:v>
                </c:pt>
                <c:pt idx="171">
                  <c:v>-51.01</c:v>
                </c:pt>
                <c:pt idx="172">
                  <c:v>-51.395000000000003</c:v>
                </c:pt>
                <c:pt idx="173">
                  <c:v>-52</c:v>
                </c:pt>
                <c:pt idx="174">
                  <c:v>-52.314999999999998</c:v>
                </c:pt>
                <c:pt idx="175">
                  <c:v>-52.39</c:v>
                </c:pt>
                <c:pt idx="176">
                  <c:v>-52.125</c:v>
                </c:pt>
                <c:pt idx="177">
                  <c:v>-52.500999999999998</c:v>
                </c:pt>
                <c:pt idx="178">
                  <c:v>-52.338000000000001</c:v>
                </c:pt>
                <c:pt idx="179">
                  <c:v>-52.655000000000001</c:v>
                </c:pt>
                <c:pt idx="180">
                  <c:v>-52.613</c:v>
                </c:pt>
                <c:pt idx="181">
                  <c:v>-52.543999999999997</c:v>
                </c:pt>
                <c:pt idx="182">
                  <c:v>-52.603000000000002</c:v>
                </c:pt>
                <c:pt idx="183">
                  <c:v>-52.566000000000003</c:v>
                </c:pt>
                <c:pt idx="184">
                  <c:v>-52.692999999999998</c:v>
                </c:pt>
                <c:pt idx="185">
                  <c:v>-52.698</c:v>
                </c:pt>
                <c:pt idx="186">
                  <c:v>-52.676000000000002</c:v>
                </c:pt>
                <c:pt idx="187">
                  <c:v>-52.822000000000003</c:v>
                </c:pt>
                <c:pt idx="188">
                  <c:v>-52.600999999999999</c:v>
                </c:pt>
                <c:pt idx="189">
                  <c:v>-52.639000000000003</c:v>
                </c:pt>
                <c:pt idx="190">
                  <c:v>-52.695</c:v>
                </c:pt>
                <c:pt idx="191">
                  <c:v>-52.762</c:v>
                </c:pt>
                <c:pt idx="192">
                  <c:v>-52.706000000000003</c:v>
                </c:pt>
                <c:pt idx="193">
                  <c:v>-52.698</c:v>
                </c:pt>
                <c:pt idx="194">
                  <c:v>-52.628999999999998</c:v>
                </c:pt>
                <c:pt idx="195">
                  <c:v>-52.76</c:v>
                </c:pt>
                <c:pt idx="196">
                  <c:v>-52.722000000000001</c:v>
                </c:pt>
                <c:pt idx="197">
                  <c:v>-52.62</c:v>
                </c:pt>
                <c:pt idx="198">
                  <c:v>-52.744</c:v>
                </c:pt>
                <c:pt idx="199">
                  <c:v>-52.698999999999998</c:v>
                </c:pt>
                <c:pt idx="200">
                  <c:v>-52.7</c:v>
                </c:pt>
                <c:pt idx="201">
                  <c:v>-52.688000000000002</c:v>
                </c:pt>
                <c:pt idx="202">
                  <c:v>-52.712000000000003</c:v>
                </c:pt>
                <c:pt idx="203">
                  <c:v>-52.744999999999997</c:v>
                </c:pt>
                <c:pt idx="204">
                  <c:v>-52.747999999999998</c:v>
                </c:pt>
                <c:pt idx="205">
                  <c:v>-52.701999999999998</c:v>
                </c:pt>
                <c:pt idx="206">
                  <c:v>-52.798000000000002</c:v>
                </c:pt>
                <c:pt idx="207">
                  <c:v>-52.737000000000002</c:v>
                </c:pt>
                <c:pt idx="208">
                  <c:v>-52.698</c:v>
                </c:pt>
                <c:pt idx="209">
                  <c:v>-52.720999999999997</c:v>
                </c:pt>
                <c:pt idx="210">
                  <c:v>-52.747999999999998</c:v>
                </c:pt>
                <c:pt idx="211">
                  <c:v>-52.616999999999997</c:v>
                </c:pt>
                <c:pt idx="212">
                  <c:v>-52.65</c:v>
                </c:pt>
                <c:pt idx="213">
                  <c:v>-52.789000000000001</c:v>
                </c:pt>
                <c:pt idx="214">
                  <c:v>-52.694000000000003</c:v>
                </c:pt>
                <c:pt idx="215">
                  <c:v>-52.682000000000002</c:v>
                </c:pt>
                <c:pt idx="216">
                  <c:v>-52.707999999999998</c:v>
                </c:pt>
                <c:pt idx="217">
                  <c:v>-52.762</c:v>
                </c:pt>
                <c:pt idx="218">
                  <c:v>-52.72</c:v>
                </c:pt>
                <c:pt idx="219">
                  <c:v>-52.753999999999998</c:v>
                </c:pt>
                <c:pt idx="220">
                  <c:v>-52.744</c:v>
                </c:pt>
                <c:pt idx="221">
                  <c:v>-52.698</c:v>
                </c:pt>
                <c:pt idx="222">
                  <c:v>-52.755000000000003</c:v>
                </c:pt>
                <c:pt idx="223">
                  <c:v>-52.84</c:v>
                </c:pt>
                <c:pt idx="224">
                  <c:v>-52.725999999999999</c:v>
                </c:pt>
                <c:pt idx="225">
                  <c:v>-52.593000000000004</c:v>
                </c:pt>
                <c:pt idx="226">
                  <c:v>-52.764000000000003</c:v>
                </c:pt>
                <c:pt idx="227">
                  <c:v>-52.713999999999999</c:v>
                </c:pt>
                <c:pt idx="228">
                  <c:v>-52.685000000000002</c:v>
                </c:pt>
                <c:pt idx="229">
                  <c:v>-52.789000000000001</c:v>
                </c:pt>
                <c:pt idx="230">
                  <c:v>-52.697000000000003</c:v>
                </c:pt>
                <c:pt idx="231">
                  <c:v>-52.722000000000001</c:v>
                </c:pt>
                <c:pt idx="232">
                  <c:v>-52.652000000000001</c:v>
                </c:pt>
                <c:pt idx="233">
                  <c:v>-52.765000000000001</c:v>
                </c:pt>
                <c:pt idx="234">
                  <c:v>-52.676000000000002</c:v>
                </c:pt>
                <c:pt idx="235">
                  <c:v>-52.667000000000002</c:v>
                </c:pt>
                <c:pt idx="236">
                  <c:v>-52.746000000000002</c:v>
                </c:pt>
                <c:pt idx="237">
                  <c:v>-52.707000000000001</c:v>
                </c:pt>
                <c:pt idx="238">
                  <c:v>-52.658000000000001</c:v>
                </c:pt>
                <c:pt idx="239">
                  <c:v>-52.728000000000002</c:v>
                </c:pt>
                <c:pt idx="240">
                  <c:v>-52.795000000000002</c:v>
                </c:pt>
                <c:pt idx="241">
                  <c:v>-52.661000000000001</c:v>
                </c:pt>
                <c:pt idx="242">
                  <c:v>-52.652000000000001</c:v>
                </c:pt>
                <c:pt idx="243">
                  <c:v>-52.670999999999999</c:v>
                </c:pt>
                <c:pt idx="244">
                  <c:v>-52.69</c:v>
                </c:pt>
                <c:pt idx="245">
                  <c:v>-52.652000000000001</c:v>
                </c:pt>
                <c:pt idx="246">
                  <c:v>-52.707000000000001</c:v>
                </c:pt>
                <c:pt idx="247">
                  <c:v>-52.667999999999999</c:v>
                </c:pt>
                <c:pt idx="248">
                  <c:v>-52.661999999999999</c:v>
                </c:pt>
                <c:pt idx="249">
                  <c:v>-52.701000000000001</c:v>
                </c:pt>
                <c:pt idx="250">
                  <c:v>-52.697000000000003</c:v>
                </c:pt>
              </c:numCache>
            </c:numRef>
          </c:yVal>
          <c:smooth val="1"/>
        </c:ser>
        <c:ser>
          <c:idx val="9"/>
          <c:order val="9"/>
          <c:tx>
            <c:v>6000 mA</c:v>
          </c:tx>
          <c:spPr>
            <a:ln w="19050"/>
          </c:spPr>
          <c:marker>
            <c:symbol val="none"/>
          </c:marker>
          <c:xVal>
            <c:numRef>
              <c:f>Sheet1!$A$11:$A$261</c:f>
              <c:numCache>
                <c:formatCode>General</c:formatCode>
                <c:ptCount val="251"/>
                <c:pt idx="0">
                  <c:v>1556.85</c:v>
                </c:pt>
                <c:pt idx="1">
                  <c:v>1556.854</c:v>
                </c:pt>
                <c:pt idx="2">
                  <c:v>1556.8579999999999</c:v>
                </c:pt>
                <c:pt idx="3">
                  <c:v>1556.8620000000001</c:v>
                </c:pt>
                <c:pt idx="4">
                  <c:v>1556.866</c:v>
                </c:pt>
                <c:pt idx="5">
                  <c:v>1556.87</c:v>
                </c:pt>
                <c:pt idx="6">
                  <c:v>1556.874</c:v>
                </c:pt>
                <c:pt idx="7">
                  <c:v>1556.8779999999999</c:v>
                </c:pt>
                <c:pt idx="8">
                  <c:v>1556.8820000000001</c:v>
                </c:pt>
                <c:pt idx="9">
                  <c:v>1556.886</c:v>
                </c:pt>
                <c:pt idx="10">
                  <c:v>1556.89</c:v>
                </c:pt>
                <c:pt idx="11">
                  <c:v>1556.894</c:v>
                </c:pt>
                <c:pt idx="12">
                  <c:v>1556.8979999999999</c:v>
                </c:pt>
                <c:pt idx="13">
                  <c:v>1556.902</c:v>
                </c:pt>
                <c:pt idx="14">
                  <c:v>1556.9059999999999</c:v>
                </c:pt>
                <c:pt idx="15">
                  <c:v>1556.91</c:v>
                </c:pt>
                <c:pt idx="16">
                  <c:v>1556.914</c:v>
                </c:pt>
                <c:pt idx="17">
                  <c:v>1556.9179999999999</c:v>
                </c:pt>
                <c:pt idx="18">
                  <c:v>1556.922</c:v>
                </c:pt>
                <c:pt idx="19">
                  <c:v>1556.9259999999999</c:v>
                </c:pt>
                <c:pt idx="20">
                  <c:v>1556.93</c:v>
                </c:pt>
                <c:pt idx="21">
                  <c:v>1556.934</c:v>
                </c:pt>
                <c:pt idx="22">
                  <c:v>1556.9380000000001</c:v>
                </c:pt>
                <c:pt idx="23">
                  <c:v>1556.942</c:v>
                </c:pt>
                <c:pt idx="24">
                  <c:v>1556.9459999999999</c:v>
                </c:pt>
                <c:pt idx="25">
                  <c:v>1556.95</c:v>
                </c:pt>
                <c:pt idx="26">
                  <c:v>1556.954</c:v>
                </c:pt>
                <c:pt idx="27">
                  <c:v>1556.9580000000001</c:v>
                </c:pt>
                <c:pt idx="28">
                  <c:v>1556.962</c:v>
                </c:pt>
                <c:pt idx="29">
                  <c:v>1556.9659999999999</c:v>
                </c:pt>
                <c:pt idx="30">
                  <c:v>1556.97</c:v>
                </c:pt>
                <c:pt idx="31">
                  <c:v>1556.9739999999999</c:v>
                </c:pt>
                <c:pt idx="32">
                  <c:v>1556.9780000000001</c:v>
                </c:pt>
                <c:pt idx="33">
                  <c:v>1556.982</c:v>
                </c:pt>
                <c:pt idx="34">
                  <c:v>1556.9860000000001</c:v>
                </c:pt>
                <c:pt idx="35">
                  <c:v>1556.99</c:v>
                </c:pt>
                <c:pt idx="36">
                  <c:v>1556.9939999999999</c:v>
                </c:pt>
                <c:pt idx="37">
                  <c:v>1556.998</c:v>
                </c:pt>
                <c:pt idx="38">
                  <c:v>1557.002</c:v>
                </c:pt>
                <c:pt idx="39">
                  <c:v>1557.0060000000001</c:v>
                </c:pt>
                <c:pt idx="40">
                  <c:v>1557.01</c:v>
                </c:pt>
                <c:pt idx="41">
                  <c:v>1557.0139999999999</c:v>
                </c:pt>
                <c:pt idx="42">
                  <c:v>1557.018</c:v>
                </c:pt>
                <c:pt idx="43">
                  <c:v>1557.0219999999999</c:v>
                </c:pt>
                <c:pt idx="44">
                  <c:v>1557.0260000000001</c:v>
                </c:pt>
                <c:pt idx="45">
                  <c:v>1557.03</c:v>
                </c:pt>
                <c:pt idx="46">
                  <c:v>1557.0340000000001</c:v>
                </c:pt>
                <c:pt idx="47">
                  <c:v>1557.038</c:v>
                </c:pt>
                <c:pt idx="48">
                  <c:v>1557.0419999999999</c:v>
                </c:pt>
                <c:pt idx="49">
                  <c:v>1557.046</c:v>
                </c:pt>
                <c:pt idx="50">
                  <c:v>1557.05</c:v>
                </c:pt>
                <c:pt idx="51">
                  <c:v>1557.0540000000001</c:v>
                </c:pt>
                <c:pt idx="52">
                  <c:v>1557.058</c:v>
                </c:pt>
                <c:pt idx="53">
                  <c:v>1557.0619999999999</c:v>
                </c:pt>
                <c:pt idx="54">
                  <c:v>1557.066</c:v>
                </c:pt>
                <c:pt idx="55">
                  <c:v>1557.07</c:v>
                </c:pt>
                <c:pt idx="56">
                  <c:v>1557.0740000000001</c:v>
                </c:pt>
                <c:pt idx="57">
                  <c:v>1557.078</c:v>
                </c:pt>
                <c:pt idx="58">
                  <c:v>1557.0820000000001</c:v>
                </c:pt>
                <c:pt idx="59">
                  <c:v>1557.086</c:v>
                </c:pt>
                <c:pt idx="60">
                  <c:v>1557.09</c:v>
                </c:pt>
                <c:pt idx="61">
                  <c:v>1557.0940000000001</c:v>
                </c:pt>
                <c:pt idx="62">
                  <c:v>1557.098</c:v>
                </c:pt>
                <c:pt idx="63">
                  <c:v>1557.1020000000001</c:v>
                </c:pt>
                <c:pt idx="64">
                  <c:v>1557.106</c:v>
                </c:pt>
                <c:pt idx="65">
                  <c:v>1557.11</c:v>
                </c:pt>
                <c:pt idx="66">
                  <c:v>1557.114</c:v>
                </c:pt>
                <c:pt idx="67">
                  <c:v>1557.1179999999999</c:v>
                </c:pt>
                <c:pt idx="68">
                  <c:v>1557.1220000000001</c:v>
                </c:pt>
                <c:pt idx="69">
                  <c:v>1557.126</c:v>
                </c:pt>
                <c:pt idx="70">
                  <c:v>1557.13</c:v>
                </c:pt>
                <c:pt idx="71">
                  <c:v>1557.134</c:v>
                </c:pt>
                <c:pt idx="72">
                  <c:v>1557.1379999999999</c:v>
                </c:pt>
                <c:pt idx="73">
                  <c:v>1557.1420000000001</c:v>
                </c:pt>
                <c:pt idx="74">
                  <c:v>1557.146</c:v>
                </c:pt>
                <c:pt idx="75">
                  <c:v>1557.15</c:v>
                </c:pt>
                <c:pt idx="76">
                  <c:v>1557.154</c:v>
                </c:pt>
                <c:pt idx="77">
                  <c:v>1557.1579999999999</c:v>
                </c:pt>
                <c:pt idx="78">
                  <c:v>1557.162</c:v>
                </c:pt>
                <c:pt idx="79">
                  <c:v>1557.1659999999999</c:v>
                </c:pt>
                <c:pt idx="80">
                  <c:v>1557.17</c:v>
                </c:pt>
                <c:pt idx="81">
                  <c:v>1557.174</c:v>
                </c:pt>
                <c:pt idx="82">
                  <c:v>1557.1780000000001</c:v>
                </c:pt>
                <c:pt idx="83">
                  <c:v>1557.182</c:v>
                </c:pt>
                <c:pt idx="84">
                  <c:v>1557.1859999999999</c:v>
                </c:pt>
                <c:pt idx="85">
                  <c:v>1557.19</c:v>
                </c:pt>
                <c:pt idx="86">
                  <c:v>1557.194</c:v>
                </c:pt>
                <c:pt idx="87">
                  <c:v>1557.1980000000001</c:v>
                </c:pt>
                <c:pt idx="88">
                  <c:v>1557.202</c:v>
                </c:pt>
                <c:pt idx="89">
                  <c:v>1557.2059999999999</c:v>
                </c:pt>
                <c:pt idx="90">
                  <c:v>1557.21</c:v>
                </c:pt>
                <c:pt idx="91">
                  <c:v>1557.2139999999999</c:v>
                </c:pt>
                <c:pt idx="92">
                  <c:v>1557.2180000000001</c:v>
                </c:pt>
                <c:pt idx="93">
                  <c:v>1557.222</c:v>
                </c:pt>
                <c:pt idx="94">
                  <c:v>1557.2260000000001</c:v>
                </c:pt>
                <c:pt idx="95">
                  <c:v>1557.23</c:v>
                </c:pt>
                <c:pt idx="96">
                  <c:v>1557.2339999999999</c:v>
                </c:pt>
                <c:pt idx="97">
                  <c:v>1557.2380000000001</c:v>
                </c:pt>
                <c:pt idx="98">
                  <c:v>1557.242</c:v>
                </c:pt>
                <c:pt idx="99">
                  <c:v>1557.2460000000001</c:v>
                </c:pt>
                <c:pt idx="100">
                  <c:v>1557.25</c:v>
                </c:pt>
                <c:pt idx="101">
                  <c:v>1557.2539999999999</c:v>
                </c:pt>
                <c:pt idx="102">
                  <c:v>1557.258</c:v>
                </c:pt>
                <c:pt idx="103">
                  <c:v>1557.2619999999999</c:v>
                </c:pt>
                <c:pt idx="104">
                  <c:v>1557.2660000000001</c:v>
                </c:pt>
                <c:pt idx="105">
                  <c:v>1557.27</c:v>
                </c:pt>
                <c:pt idx="106">
                  <c:v>1557.2739999999999</c:v>
                </c:pt>
                <c:pt idx="107">
                  <c:v>1557.278</c:v>
                </c:pt>
                <c:pt idx="108">
                  <c:v>1557.2819999999999</c:v>
                </c:pt>
                <c:pt idx="109">
                  <c:v>1557.2860000000001</c:v>
                </c:pt>
                <c:pt idx="110">
                  <c:v>1557.29</c:v>
                </c:pt>
                <c:pt idx="111">
                  <c:v>1557.2940000000001</c:v>
                </c:pt>
                <c:pt idx="112">
                  <c:v>1557.298</c:v>
                </c:pt>
                <c:pt idx="113">
                  <c:v>1557.3019999999999</c:v>
                </c:pt>
                <c:pt idx="114">
                  <c:v>1557.306</c:v>
                </c:pt>
                <c:pt idx="115">
                  <c:v>1557.31</c:v>
                </c:pt>
                <c:pt idx="116">
                  <c:v>1557.3140000000001</c:v>
                </c:pt>
                <c:pt idx="117">
                  <c:v>1557.318</c:v>
                </c:pt>
                <c:pt idx="118">
                  <c:v>1557.3219999999999</c:v>
                </c:pt>
                <c:pt idx="119">
                  <c:v>1557.326</c:v>
                </c:pt>
                <c:pt idx="120">
                  <c:v>1557.33</c:v>
                </c:pt>
                <c:pt idx="121">
                  <c:v>1557.3340000000001</c:v>
                </c:pt>
                <c:pt idx="122">
                  <c:v>1557.338</c:v>
                </c:pt>
                <c:pt idx="123">
                  <c:v>1557.3420000000001</c:v>
                </c:pt>
                <c:pt idx="124">
                  <c:v>1557.346</c:v>
                </c:pt>
                <c:pt idx="125">
                  <c:v>1557.35</c:v>
                </c:pt>
                <c:pt idx="126">
                  <c:v>1557.354</c:v>
                </c:pt>
                <c:pt idx="127">
                  <c:v>1557.3579999999999</c:v>
                </c:pt>
                <c:pt idx="128">
                  <c:v>1557.3620000000001</c:v>
                </c:pt>
                <c:pt idx="129">
                  <c:v>1557.366</c:v>
                </c:pt>
                <c:pt idx="130">
                  <c:v>1557.37</c:v>
                </c:pt>
                <c:pt idx="131">
                  <c:v>1557.374</c:v>
                </c:pt>
                <c:pt idx="132">
                  <c:v>1557.3779999999999</c:v>
                </c:pt>
                <c:pt idx="133">
                  <c:v>1557.3820000000001</c:v>
                </c:pt>
                <c:pt idx="134">
                  <c:v>1557.386</c:v>
                </c:pt>
                <c:pt idx="135">
                  <c:v>1557.39</c:v>
                </c:pt>
                <c:pt idx="136">
                  <c:v>1557.394</c:v>
                </c:pt>
                <c:pt idx="137">
                  <c:v>1557.3979999999999</c:v>
                </c:pt>
                <c:pt idx="138">
                  <c:v>1557.402</c:v>
                </c:pt>
                <c:pt idx="139">
                  <c:v>1557.4059999999999</c:v>
                </c:pt>
                <c:pt idx="140">
                  <c:v>1557.41</c:v>
                </c:pt>
                <c:pt idx="141">
                  <c:v>1557.414</c:v>
                </c:pt>
                <c:pt idx="142">
                  <c:v>1557.4179999999999</c:v>
                </c:pt>
                <c:pt idx="143">
                  <c:v>1557.422</c:v>
                </c:pt>
                <c:pt idx="144">
                  <c:v>1557.4259999999999</c:v>
                </c:pt>
                <c:pt idx="145">
                  <c:v>1557.43</c:v>
                </c:pt>
                <c:pt idx="146">
                  <c:v>1557.434</c:v>
                </c:pt>
                <c:pt idx="147">
                  <c:v>1557.4380000000001</c:v>
                </c:pt>
                <c:pt idx="148">
                  <c:v>1557.442</c:v>
                </c:pt>
                <c:pt idx="149">
                  <c:v>1557.4459999999999</c:v>
                </c:pt>
                <c:pt idx="150">
                  <c:v>1557.45</c:v>
                </c:pt>
                <c:pt idx="151">
                  <c:v>1557.454</c:v>
                </c:pt>
                <c:pt idx="152">
                  <c:v>1557.4580000000001</c:v>
                </c:pt>
                <c:pt idx="153">
                  <c:v>1557.462</c:v>
                </c:pt>
                <c:pt idx="154">
                  <c:v>1557.4659999999999</c:v>
                </c:pt>
                <c:pt idx="155">
                  <c:v>1557.47</c:v>
                </c:pt>
                <c:pt idx="156">
                  <c:v>1557.4739999999999</c:v>
                </c:pt>
                <c:pt idx="157">
                  <c:v>1557.4780000000001</c:v>
                </c:pt>
                <c:pt idx="158">
                  <c:v>1557.482</c:v>
                </c:pt>
                <c:pt idx="159">
                  <c:v>1557.4860000000001</c:v>
                </c:pt>
                <c:pt idx="160">
                  <c:v>1557.49</c:v>
                </c:pt>
                <c:pt idx="161">
                  <c:v>1557.4939999999999</c:v>
                </c:pt>
                <c:pt idx="162">
                  <c:v>1557.498</c:v>
                </c:pt>
                <c:pt idx="163">
                  <c:v>1557.502</c:v>
                </c:pt>
                <c:pt idx="164">
                  <c:v>1557.5060000000001</c:v>
                </c:pt>
                <c:pt idx="165">
                  <c:v>1557.51</c:v>
                </c:pt>
                <c:pt idx="166">
                  <c:v>1557.5139999999999</c:v>
                </c:pt>
                <c:pt idx="167">
                  <c:v>1557.518</c:v>
                </c:pt>
                <c:pt idx="168">
                  <c:v>1557.5219999999999</c:v>
                </c:pt>
                <c:pt idx="169">
                  <c:v>1557.5260000000001</c:v>
                </c:pt>
                <c:pt idx="170">
                  <c:v>1557.53</c:v>
                </c:pt>
                <c:pt idx="171">
                  <c:v>1557.5340000000001</c:v>
                </c:pt>
                <c:pt idx="172">
                  <c:v>1557.538</c:v>
                </c:pt>
                <c:pt idx="173">
                  <c:v>1557.5419999999999</c:v>
                </c:pt>
                <c:pt idx="174">
                  <c:v>1557.546</c:v>
                </c:pt>
                <c:pt idx="175">
                  <c:v>1557.55</c:v>
                </c:pt>
                <c:pt idx="176">
                  <c:v>1557.5540000000001</c:v>
                </c:pt>
                <c:pt idx="177">
                  <c:v>1557.558</c:v>
                </c:pt>
                <c:pt idx="178">
                  <c:v>1557.5619999999999</c:v>
                </c:pt>
                <c:pt idx="179">
                  <c:v>1557.566</c:v>
                </c:pt>
                <c:pt idx="180">
                  <c:v>1557.57</c:v>
                </c:pt>
                <c:pt idx="181">
                  <c:v>1557.5740000000001</c:v>
                </c:pt>
                <c:pt idx="182">
                  <c:v>1557.578</c:v>
                </c:pt>
                <c:pt idx="183">
                  <c:v>1557.5820000000001</c:v>
                </c:pt>
                <c:pt idx="184">
                  <c:v>1557.586</c:v>
                </c:pt>
                <c:pt idx="185">
                  <c:v>1557.59</c:v>
                </c:pt>
                <c:pt idx="186">
                  <c:v>1557.5940000000001</c:v>
                </c:pt>
                <c:pt idx="187">
                  <c:v>1557.598</c:v>
                </c:pt>
                <c:pt idx="188">
                  <c:v>1557.6020000000001</c:v>
                </c:pt>
                <c:pt idx="189">
                  <c:v>1557.606</c:v>
                </c:pt>
                <c:pt idx="190">
                  <c:v>1557.61</c:v>
                </c:pt>
                <c:pt idx="191">
                  <c:v>1557.614</c:v>
                </c:pt>
                <c:pt idx="192">
                  <c:v>1557.6179999999999</c:v>
                </c:pt>
                <c:pt idx="193">
                  <c:v>1557.6220000000001</c:v>
                </c:pt>
                <c:pt idx="194">
                  <c:v>1557.626</c:v>
                </c:pt>
                <c:pt idx="195">
                  <c:v>1557.63</c:v>
                </c:pt>
                <c:pt idx="196">
                  <c:v>1557.634</c:v>
                </c:pt>
                <c:pt idx="197">
                  <c:v>1557.6379999999999</c:v>
                </c:pt>
                <c:pt idx="198">
                  <c:v>1557.6420000000001</c:v>
                </c:pt>
                <c:pt idx="199">
                  <c:v>1557.646</c:v>
                </c:pt>
                <c:pt idx="200">
                  <c:v>1557.65</c:v>
                </c:pt>
                <c:pt idx="201">
                  <c:v>1557.654</c:v>
                </c:pt>
                <c:pt idx="202">
                  <c:v>1557.6579999999999</c:v>
                </c:pt>
                <c:pt idx="203">
                  <c:v>1557.662</c:v>
                </c:pt>
                <c:pt idx="204">
                  <c:v>1557.6659999999999</c:v>
                </c:pt>
                <c:pt idx="205">
                  <c:v>1557.67</c:v>
                </c:pt>
                <c:pt idx="206">
                  <c:v>1557.674</c:v>
                </c:pt>
                <c:pt idx="207">
                  <c:v>1557.6780000000001</c:v>
                </c:pt>
                <c:pt idx="208">
                  <c:v>1557.682</c:v>
                </c:pt>
                <c:pt idx="209">
                  <c:v>1557.6859999999999</c:v>
                </c:pt>
                <c:pt idx="210">
                  <c:v>1557.69</c:v>
                </c:pt>
                <c:pt idx="211">
                  <c:v>1557.694</c:v>
                </c:pt>
                <c:pt idx="212">
                  <c:v>1557.6980000000001</c:v>
                </c:pt>
                <c:pt idx="213">
                  <c:v>1557.702</c:v>
                </c:pt>
                <c:pt idx="214">
                  <c:v>1557.7059999999999</c:v>
                </c:pt>
                <c:pt idx="215">
                  <c:v>1557.71</c:v>
                </c:pt>
                <c:pt idx="216">
                  <c:v>1557.7139999999999</c:v>
                </c:pt>
                <c:pt idx="217">
                  <c:v>1557.7180000000001</c:v>
                </c:pt>
                <c:pt idx="218">
                  <c:v>1557.722</c:v>
                </c:pt>
                <c:pt idx="219">
                  <c:v>1557.7260000000001</c:v>
                </c:pt>
                <c:pt idx="220">
                  <c:v>1557.73</c:v>
                </c:pt>
                <c:pt idx="221">
                  <c:v>1557.7339999999999</c:v>
                </c:pt>
                <c:pt idx="222">
                  <c:v>1557.7380000000001</c:v>
                </c:pt>
                <c:pt idx="223">
                  <c:v>1557.742</c:v>
                </c:pt>
                <c:pt idx="224">
                  <c:v>1557.7460000000001</c:v>
                </c:pt>
                <c:pt idx="225">
                  <c:v>1557.75</c:v>
                </c:pt>
                <c:pt idx="226">
                  <c:v>1557.7539999999999</c:v>
                </c:pt>
                <c:pt idx="227">
                  <c:v>1557.758</c:v>
                </c:pt>
                <c:pt idx="228">
                  <c:v>1557.7619999999999</c:v>
                </c:pt>
                <c:pt idx="229">
                  <c:v>1557.7660000000001</c:v>
                </c:pt>
                <c:pt idx="230">
                  <c:v>1557.77</c:v>
                </c:pt>
                <c:pt idx="231">
                  <c:v>1557.7739999999999</c:v>
                </c:pt>
                <c:pt idx="232">
                  <c:v>1557.778</c:v>
                </c:pt>
                <c:pt idx="233">
                  <c:v>1557.7819999999999</c:v>
                </c:pt>
                <c:pt idx="234">
                  <c:v>1557.7860000000001</c:v>
                </c:pt>
                <c:pt idx="235">
                  <c:v>1557.79</c:v>
                </c:pt>
                <c:pt idx="236">
                  <c:v>1557.7940000000001</c:v>
                </c:pt>
                <c:pt idx="237">
                  <c:v>1557.798</c:v>
                </c:pt>
                <c:pt idx="238">
                  <c:v>1557.8019999999999</c:v>
                </c:pt>
                <c:pt idx="239">
                  <c:v>1557.806</c:v>
                </c:pt>
                <c:pt idx="240">
                  <c:v>1557.81</c:v>
                </c:pt>
                <c:pt idx="241">
                  <c:v>1557.8140000000001</c:v>
                </c:pt>
                <c:pt idx="242">
                  <c:v>1557.818</c:v>
                </c:pt>
                <c:pt idx="243">
                  <c:v>1557.8219999999999</c:v>
                </c:pt>
                <c:pt idx="244">
                  <c:v>1557.826</c:v>
                </c:pt>
                <c:pt idx="245">
                  <c:v>1557.83</c:v>
                </c:pt>
                <c:pt idx="246">
                  <c:v>1557.8340000000001</c:v>
                </c:pt>
                <c:pt idx="247">
                  <c:v>1557.838</c:v>
                </c:pt>
                <c:pt idx="248">
                  <c:v>1557.8420000000001</c:v>
                </c:pt>
                <c:pt idx="249">
                  <c:v>1557.846</c:v>
                </c:pt>
                <c:pt idx="250">
                  <c:v>1557.85</c:v>
                </c:pt>
              </c:numCache>
            </c:numRef>
          </c:xVal>
          <c:yVal>
            <c:numRef>
              <c:f>Sheet1!$S$11:$S$261</c:f>
              <c:numCache>
                <c:formatCode>General</c:formatCode>
                <c:ptCount val="251"/>
                <c:pt idx="0">
                  <c:v>-50.192</c:v>
                </c:pt>
                <c:pt idx="1">
                  <c:v>-50.277999999999999</c:v>
                </c:pt>
                <c:pt idx="2">
                  <c:v>-50.177</c:v>
                </c:pt>
                <c:pt idx="3">
                  <c:v>-50.262</c:v>
                </c:pt>
                <c:pt idx="4">
                  <c:v>-50.320999999999998</c:v>
                </c:pt>
                <c:pt idx="5">
                  <c:v>-50.139000000000003</c:v>
                </c:pt>
                <c:pt idx="6">
                  <c:v>-50.271999999999998</c:v>
                </c:pt>
                <c:pt idx="7">
                  <c:v>-50.234999999999999</c:v>
                </c:pt>
                <c:pt idx="8">
                  <c:v>-50.201000000000001</c:v>
                </c:pt>
                <c:pt idx="9">
                  <c:v>-50.246000000000002</c:v>
                </c:pt>
                <c:pt idx="10">
                  <c:v>-50.179000000000002</c:v>
                </c:pt>
                <c:pt idx="11">
                  <c:v>-50.170999999999999</c:v>
                </c:pt>
                <c:pt idx="12">
                  <c:v>-50.279000000000003</c:v>
                </c:pt>
                <c:pt idx="13">
                  <c:v>-50.188000000000002</c:v>
                </c:pt>
                <c:pt idx="14">
                  <c:v>-50.209000000000003</c:v>
                </c:pt>
                <c:pt idx="15">
                  <c:v>-50.201000000000001</c:v>
                </c:pt>
                <c:pt idx="16">
                  <c:v>-50.26</c:v>
                </c:pt>
                <c:pt idx="17">
                  <c:v>-50.238999999999997</c:v>
                </c:pt>
                <c:pt idx="18">
                  <c:v>-50.2</c:v>
                </c:pt>
                <c:pt idx="19">
                  <c:v>-50.308</c:v>
                </c:pt>
                <c:pt idx="20">
                  <c:v>-50.271999999999998</c:v>
                </c:pt>
                <c:pt idx="21">
                  <c:v>-50.256999999999998</c:v>
                </c:pt>
                <c:pt idx="22">
                  <c:v>-50.188000000000002</c:v>
                </c:pt>
                <c:pt idx="23">
                  <c:v>-50.308999999999997</c:v>
                </c:pt>
                <c:pt idx="24">
                  <c:v>-50.4</c:v>
                </c:pt>
                <c:pt idx="25">
                  <c:v>-50.277999999999999</c:v>
                </c:pt>
                <c:pt idx="26">
                  <c:v>-50.389000000000003</c:v>
                </c:pt>
                <c:pt idx="27">
                  <c:v>-50.267000000000003</c:v>
                </c:pt>
                <c:pt idx="28">
                  <c:v>-50.314</c:v>
                </c:pt>
                <c:pt idx="29">
                  <c:v>-50.37</c:v>
                </c:pt>
                <c:pt idx="30">
                  <c:v>-50.338999999999999</c:v>
                </c:pt>
                <c:pt idx="31">
                  <c:v>-50.262</c:v>
                </c:pt>
                <c:pt idx="32">
                  <c:v>-50.204000000000001</c:v>
                </c:pt>
                <c:pt idx="33">
                  <c:v>-50.322000000000003</c:v>
                </c:pt>
                <c:pt idx="34">
                  <c:v>-50.261000000000003</c:v>
                </c:pt>
                <c:pt idx="35">
                  <c:v>-50.371000000000002</c:v>
                </c:pt>
                <c:pt idx="36">
                  <c:v>-50.353999999999999</c:v>
                </c:pt>
                <c:pt idx="37">
                  <c:v>-50.247</c:v>
                </c:pt>
                <c:pt idx="38">
                  <c:v>-50.360999999999997</c:v>
                </c:pt>
                <c:pt idx="39">
                  <c:v>-50.277999999999999</c:v>
                </c:pt>
                <c:pt idx="40">
                  <c:v>-50.261000000000003</c:v>
                </c:pt>
                <c:pt idx="41">
                  <c:v>-50.344999999999999</c:v>
                </c:pt>
                <c:pt idx="42">
                  <c:v>-50.335999999999999</c:v>
                </c:pt>
                <c:pt idx="43">
                  <c:v>-50.334000000000003</c:v>
                </c:pt>
                <c:pt idx="44">
                  <c:v>-50.247</c:v>
                </c:pt>
                <c:pt idx="45">
                  <c:v>-50.411000000000001</c:v>
                </c:pt>
                <c:pt idx="46">
                  <c:v>-50.326000000000001</c:v>
                </c:pt>
                <c:pt idx="47">
                  <c:v>-50.478999999999999</c:v>
                </c:pt>
                <c:pt idx="48">
                  <c:v>-50.421999999999997</c:v>
                </c:pt>
                <c:pt idx="49">
                  <c:v>-50.387</c:v>
                </c:pt>
                <c:pt idx="50">
                  <c:v>-50.368000000000002</c:v>
                </c:pt>
                <c:pt idx="51">
                  <c:v>-50.351999999999997</c:v>
                </c:pt>
                <c:pt idx="52">
                  <c:v>-50.438000000000002</c:v>
                </c:pt>
                <c:pt idx="53">
                  <c:v>-50.252000000000002</c:v>
                </c:pt>
                <c:pt idx="54">
                  <c:v>-50.308999999999997</c:v>
                </c:pt>
                <c:pt idx="55">
                  <c:v>-50.527000000000001</c:v>
                </c:pt>
                <c:pt idx="56">
                  <c:v>-50.311</c:v>
                </c:pt>
                <c:pt idx="57">
                  <c:v>-50.401000000000003</c:v>
                </c:pt>
                <c:pt idx="58">
                  <c:v>-50.341999999999999</c:v>
                </c:pt>
                <c:pt idx="59">
                  <c:v>-50.42</c:v>
                </c:pt>
                <c:pt idx="60">
                  <c:v>-50.476999999999997</c:v>
                </c:pt>
                <c:pt idx="61">
                  <c:v>-50.392000000000003</c:v>
                </c:pt>
                <c:pt idx="62">
                  <c:v>-50.421999999999997</c:v>
                </c:pt>
                <c:pt idx="63">
                  <c:v>-50.436</c:v>
                </c:pt>
                <c:pt idx="64">
                  <c:v>-50.325000000000003</c:v>
                </c:pt>
                <c:pt idx="65">
                  <c:v>-50.491999999999997</c:v>
                </c:pt>
                <c:pt idx="66">
                  <c:v>-50.4</c:v>
                </c:pt>
                <c:pt idx="67">
                  <c:v>-50.478000000000002</c:v>
                </c:pt>
                <c:pt idx="68">
                  <c:v>-50.4</c:v>
                </c:pt>
                <c:pt idx="69">
                  <c:v>-50.360999999999997</c:v>
                </c:pt>
                <c:pt idx="70">
                  <c:v>-50.505000000000003</c:v>
                </c:pt>
                <c:pt idx="71">
                  <c:v>-50.497999999999998</c:v>
                </c:pt>
                <c:pt idx="72">
                  <c:v>-50.463999999999999</c:v>
                </c:pt>
                <c:pt idx="73">
                  <c:v>-50.427</c:v>
                </c:pt>
                <c:pt idx="74">
                  <c:v>-50.512</c:v>
                </c:pt>
                <c:pt idx="75">
                  <c:v>-50.48</c:v>
                </c:pt>
                <c:pt idx="76">
                  <c:v>-50.374000000000002</c:v>
                </c:pt>
                <c:pt idx="77">
                  <c:v>-50.527000000000001</c:v>
                </c:pt>
                <c:pt idx="78">
                  <c:v>-50.345999999999997</c:v>
                </c:pt>
                <c:pt idx="79">
                  <c:v>-50.412999999999997</c:v>
                </c:pt>
                <c:pt idx="80">
                  <c:v>-50.426000000000002</c:v>
                </c:pt>
                <c:pt idx="81">
                  <c:v>-50.494999999999997</c:v>
                </c:pt>
                <c:pt idx="82">
                  <c:v>-50.341000000000001</c:v>
                </c:pt>
                <c:pt idx="83">
                  <c:v>-50.457999999999998</c:v>
                </c:pt>
                <c:pt idx="84">
                  <c:v>-50.356000000000002</c:v>
                </c:pt>
                <c:pt idx="85">
                  <c:v>-50.485999999999997</c:v>
                </c:pt>
                <c:pt idx="86">
                  <c:v>-50.287999999999997</c:v>
                </c:pt>
                <c:pt idx="87">
                  <c:v>-50.338000000000001</c:v>
                </c:pt>
                <c:pt idx="88">
                  <c:v>-50.249000000000002</c:v>
                </c:pt>
                <c:pt idx="89">
                  <c:v>-50.302</c:v>
                </c:pt>
                <c:pt idx="90">
                  <c:v>-50.210999999999999</c:v>
                </c:pt>
                <c:pt idx="91">
                  <c:v>-50.057000000000002</c:v>
                </c:pt>
                <c:pt idx="92">
                  <c:v>-50.151000000000003</c:v>
                </c:pt>
                <c:pt idx="93">
                  <c:v>-49.956000000000003</c:v>
                </c:pt>
                <c:pt idx="94">
                  <c:v>-49.76</c:v>
                </c:pt>
                <c:pt idx="95">
                  <c:v>-49.715000000000003</c:v>
                </c:pt>
                <c:pt idx="96">
                  <c:v>-49.475999999999999</c:v>
                </c:pt>
                <c:pt idx="97">
                  <c:v>-49.195</c:v>
                </c:pt>
                <c:pt idx="98">
                  <c:v>-48.704999999999998</c:v>
                </c:pt>
                <c:pt idx="99">
                  <c:v>-48.338000000000001</c:v>
                </c:pt>
                <c:pt idx="100">
                  <c:v>-47.988999999999997</c:v>
                </c:pt>
                <c:pt idx="101">
                  <c:v>-47.198</c:v>
                </c:pt>
                <c:pt idx="102">
                  <c:v>-46.673000000000002</c:v>
                </c:pt>
                <c:pt idx="103">
                  <c:v>-45.55</c:v>
                </c:pt>
                <c:pt idx="104">
                  <c:v>-43.320999999999998</c:v>
                </c:pt>
                <c:pt idx="105">
                  <c:v>-42.661000000000001</c:v>
                </c:pt>
                <c:pt idx="106">
                  <c:v>-42.360999999999997</c:v>
                </c:pt>
                <c:pt idx="107">
                  <c:v>-41.747999999999998</c:v>
                </c:pt>
                <c:pt idx="108">
                  <c:v>-41.375</c:v>
                </c:pt>
                <c:pt idx="109">
                  <c:v>-40.664000000000001</c:v>
                </c:pt>
                <c:pt idx="110">
                  <c:v>-39.091000000000001</c:v>
                </c:pt>
                <c:pt idx="111">
                  <c:v>-38.082000000000001</c:v>
                </c:pt>
                <c:pt idx="112">
                  <c:v>-36.814999999999998</c:v>
                </c:pt>
                <c:pt idx="113">
                  <c:v>-35.923000000000002</c:v>
                </c:pt>
                <c:pt idx="114">
                  <c:v>-35.293999999999997</c:v>
                </c:pt>
                <c:pt idx="115">
                  <c:v>-34.468000000000004</c:v>
                </c:pt>
                <c:pt idx="116">
                  <c:v>-33.015000000000001</c:v>
                </c:pt>
                <c:pt idx="117">
                  <c:v>-31.574000000000002</c:v>
                </c:pt>
                <c:pt idx="118">
                  <c:v>-28.728999999999999</c:v>
                </c:pt>
                <c:pt idx="119">
                  <c:v>-25.323</c:v>
                </c:pt>
                <c:pt idx="120">
                  <c:v>-23.942</c:v>
                </c:pt>
                <c:pt idx="121">
                  <c:v>-22.404</c:v>
                </c:pt>
                <c:pt idx="122">
                  <c:v>-20.277999999999999</c:v>
                </c:pt>
                <c:pt idx="123">
                  <c:v>-17.858000000000001</c:v>
                </c:pt>
                <c:pt idx="124">
                  <c:v>-15.987</c:v>
                </c:pt>
                <c:pt idx="125">
                  <c:v>-15.326000000000001</c:v>
                </c:pt>
                <c:pt idx="126">
                  <c:v>-15.194000000000001</c:v>
                </c:pt>
                <c:pt idx="127">
                  <c:v>-15.180999999999999</c:v>
                </c:pt>
                <c:pt idx="128">
                  <c:v>-15.356999999999999</c:v>
                </c:pt>
                <c:pt idx="129">
                  <c:v>-15.74</c:v>
                </c:pt>
                <c:pt idx="130">
                  <c:v>-17.175999999999998</c:v>
                </c:pt>
                <c:pt idx="131">
                  <c:v>-19.788</c:v>
                </c:pt>
                <c:pt idx="132">
                  <c:v>-21.841000000000001</c:v>
                </c:pt>
                <c:pt idx="133">
                  <c:v>-24.341999999999999</c:v>
                </c:pt>
                <c:pt idx="134">
                  <c:v>-26.332999999999998</c:v>
                </c:pt>
                <c:pt idx="135">
                  <c:v>-28.036999999999999</c:v>
                </c:pt>
                <c:pt idx="136">
                  <c:v>-30.209</c:v>
                </c:pt>
                <c:pt idx="137">
                  <c:v>-32.65</c:v>
                </c:pt>
                <c:pt idx="138">
                  <c:v>-34.097000000000001</c:v>
                </c:pt>
                <c:pt idx="139">
                  <c:v>-35.591999999999999</c:v>
                </c:pt>
                <c:pt idx="140">
                  <c:v>-36.691000000000003</c:v>
                </c:pt>
                <c:pt idx="141">
                  <c:v>-37.551000000000002</c:v>
                </c:pt>
                <c:pt idx="142">
                  <c:v>-38.789000000000001</c:v>
                </c:pt>
                <c:pt idx="143">
                  <c:v>-40.137999999999998</c:v>
                </c:pt>
                <c:pt idx="144">
                  <c:v>-41.273000000000003</c:v>
                </c:pt>
                <c:pt idx="145">
                  <c:v>-43.048999999999999</c:v>
                </c:pt>
                <c:pt idx="146">
                  <c:v>-43.948999999999998</c:v>
                </c:pt>
                <c:pt idx="147">
                  <c:v>-44.695999999999998</c:v>
                </c:pt>
                <c:pt idx="148">
                  <c:v>-45.420999999999999</c:v>
                </c:pt>
                <c:pt idx="149">
                  <c:v>-46.116999999999997</c:v>
                </c:pt>
                <c:pt idx="150">
                  <c:v>-46.597999999999999</c:v>
                </c:pt>
                <c:pt idx="151">
                  <c:v>-47.412999999999997</c:v>
                </c:pt>
                <c:pt idx="152">
                  <c:v>-48.28</c:v>
                </c:pt>
                <c:pt idx="153">
                  <c:v>-48.924999999999997</c:v>
                </c:pt>
                <c:pt idx="154">
                  <c:v>-49.392000000000003</c:v>
                </c:pt>
                <c:pt idx="155">
                  <c:v>-49.645000000000003</c:v>
                </c:pt>
                <c:pt idx="156">
                  <c:v>-49.777999999999999</c:v>
                </c:pt>
                <c:pt idx="157">
                  <c:v>-49.976999999999997</c:v>
                </c:pt>
                <c:pt idx="158">
                  <c:v>-50.08</c:v>
                </c:pt>
                <c:pt idx="159">
                  <c:v>-50.220999999999997</c:v>
                </c:pt>
                <c:pt idx="160">
                  <c:v>-50.097999999999999</c:v>
                </c:pt>
                <c:pt idx="161">
                  <c:v>-50.095999999999997</c:v>
                </c:pt>
                <c:pt idx="162">
                  <c:v>-49.866</c:v>
                </c:pt>
                <c:pt idx="163">
                  <c:v>-49.75</c:v>
                </c:pt>
                <c:pt idx="164">
                  <c:v>-48.856000000000002</c:v>
                </c:pt>
                <c:pt idx="165">
                  <c:v>-49.713999999999999</c:v>
                </c:pt>
                <c:pt idx="166">
                  <c:v>-47.918999999999997</c:v>
                </c:pt>
                <c:pt idx="167">
                  <c:v>-46.99</c:v>
                </c:pt>
                <c:pt idx="168">
                  <c:v>-46.337000000000003</c:v>
                </c:pt>
                <c:pt idx="169">
                  <c:v>-45.816000000000003</c:v>
                </c:pt>
                <c:pt idx="170">
                  <c:v>-44.719000000000001</c:v>
                </c:pt>
                <c:pt idx="171">
                  <c:v>-43.619</c:v>
                </c:pt>
                <c:pt idx="172">
                  <c:v>-48.067999999999998</c:v>
                </c:pt>
                <c:pt idx="173">
                  <c:v>-46.942999999999998</c:v>
                </c:pt>
                <c:pt idx="174">
                  <c:v>-47.128999999999998</c:v>
                </c:pt>
                <c:pt idx="175">
                  <c:v>-47.332999999999998</c:v>
                </c:pt>
                <c:pt idx="176">
                  <c:v>-48.856999999999999</c:v>
                </c:pt>
                <c:pt idx="177">
                  <c:v>-49.771000000000001</c:v>
                </c:pt>
                <c:pt idx="178">
                  <c:v>-50.326999999999998</c:v>
                </c:pt>
                <c:pt idx="179">
                  <c:v>-49.585000000000001</c:v>
                </c:pt>
                <c:pt idx="180">
                  <c:v>-50.287999999999997</c:v>
                </c:pt>
                <c:pt idx="181">
                  <c:v>-50.466999999999999</c:v>
                </c:pt>
                <c:pt idx="182">
                  <c:v>-50.542999999999999</c:v>
                </c:pt>
                <c:pt idx="183">
                  <c:v>-50.526000000000003</c:v>
                </c:pt>
                <c:pt idx="184">
                  <c:v>-50.595999999999997</c:v>
                </c:pt>
                <c:pt idx="185">
                  <c:v>-50.640999999999998</c:v>
                </c:pt>
                <c:pt idx="186">
                  <c:v>-50.655000000000001</c:v>
                </c:pt>
                <c:pt idx="187">
                  <c:v>-50.481999999999999</c:v>
                </c:pt>
                <c:pt idx="188">
                  <c:v>-50.524000000000001</c:v>
                </c:pt>
                <c:pt idx="189">
                  <c:v>-50.594999999999999</c:v>
                </c:pt>
                <c:pt idx="190">
                  <c:v>-50.531999999999996</c:v>
                </c:pt>
                <c:pt idx="191">
                  <c:v>-50.555999999999997</c:v>
                </c:pt>
                <c:pt idx="192">
                  <c:v>-50.649000000000001</c:v>
                </c:pt>
                <c:pt idx="193">
                  <c:v>-50.613999999999997</c:v>
                </c:pt>
                <c:pt idx="194">
                  <c:v>-50.7</c:v>
                </c:pt>
                <c:pt idx="195">
                  <c:v>-50.665999999999997</c:v>
                </c:pt>
                <c:pt idx="196">
                  <c:v>-50.697000000000003</c:v>
                </c:pt>
                <c:pt idx="197">
                  <c:v>-50.768999999999998</c:v>
                </c:pt>
                <c:pt idx="198">
                  <c:v>-50.722000000000001</c:v>
                </c:pt>
                <c:pt idx="199">
                  <c:v>-50.73</c:v>
                </c:pt>
                <c:pt idx="200">
                  <c:v>-50.646000000000001</c:v>
                </c:pt>
                <c:pt idx="201">
                  <c:v>-50.679000000000002</c:v>
                </c:pt>
                <c:pt idx="202">
                  <c:v>-50.738</c:v>
                </c:pt>
                <c:pt idx="203">
                  <c:v>-50.648000000000003</c:v>
                </c:pt>
                <c:pt idx="204">
                  <c:v>-50.661999999999999</c:v>
                </c:pt>
                <c:pt idx="205">
                  <c:v>-50.706000000000003</c:v>
                </c:pt>
                <c:pt idx="206">
                  <c:v>-50.759</c:v>
                </c:pt>
                <c:pt idx="207">
                  <c:v>-50.646999999999998</c:v>
                </c:pt>
                <c:pt idx="208">
                  <c:v>-50.627000000000002</c:v>
                </c:pt>
                <c:pt idx="209">
                  <c:v>-50.701999999999998</c:v>
                </c:pt>
                <c:pt idx="210">
                  <c:v>-50.749000000000002</c:v>
                </c:pt>
                <c:pt idx="211">
                  <c:v>-50.628</c:v>
                </c:pt>
                <c:pt idx="212">
                  <c:v>-50.683</c:v>
                </c:pt>
                <c:pt idx="213">
                  <c:v>-50.709000000000003</c:v>
                </c:pt>
                <c:pt idx="214">
                  <c:v>-50.658000000000001</c:v>
                </c:pt>
                <c:pt idx="215">
                  <c:v>-50.61</c:v>
                </c:pt>
                <c:pt idx="216">
                  <c:v>-50.569000000000003</c:v>
                </c:pt>
                <c:pt idx="217">
                  <c:v>-50.741</c:v>
                </c:pt>
                <c:pt idx="218">
                  <c:v>-50.704999999999998</c:v>
                </c:pt>
                <c:pt idx="219">
                  <c:v>-50.621000000000002</c:v>
                </c:pt>
                <c:pt idx="220">
                  <c:v>-50.664999999999999</c:v>
                </c:pt>
                <c:pt idx="221">
                  <c:v>-50.628999999999998</c:v>
                </c:pt>
                <c:pt idx="222">
                  <c:v>-50.662999999999997</c:v>
                </c:pt>
                <c:pt idx="223">
                  <c:v>-50.662999999999997</c:v>
                </c:pt>
                <c:pt idx="224">
                  <c:v>-50.607999999999997</c:v>
                </c:pt>
                <c:pt idx="225">
                  <c:v>-50.692</c:v>
                </c:pt>
                <c:pt idx="226">
                  <c:v>-50.631999999999998</c:v>
                </c:pt>
                <c:pt idx="227">
                  <c:v>-50.679000000000002</c:v>
                </c:pt>
                <c:pt idx="228">
                  <c:v>-50.639000000000003</c:v>
                </c:pt>
                <c:pt idx="229">
                  <c:v>-50.689</c:v>
                </c:pt>
                <c:pt idx="230">
                  <c:v>-50.567</c:v>
                </c:pt>
                <c:pt idx="231">
                  <c:v>-50.875999999999998</c:v>
                </c:pt>
                <c:pt idx="232">
                  <c:v>-50.491999999999997</c:v>
                </c:pt>
                <c:pt idx="233">
                  <c:v>-50.695999999999998</c:v>
                </c:pt>
                <c:pt idx="234">
                  <c:v>-50.561</c:v>
                </c:pt>
                <c:pt idx="235">
                  <c:v>-50.720999999999997</c:v>
                </c:pt>
                <c:pt idx="236">
                  <c:v>-50.927999999999997</c:v>
                </c:pt>
                <c:pt idx="237">
                  <c:v>-50.631</c:v>
                </c:pt>
                <c:pt idx="238">
                  <c:v>-50.639000000000003</c:v>
                </c:pt>
                <c:pt idx="239">
                  <c:v>-50.658999999999999</c:v>
                </c:pt>
                <c:pt idx="240">
                  <c:v>-50.579000000000001</c:v>
                </c:pt>
                <c:pt idx="241">
                  <c:v>-50.628999999999998</c:v>
                </c:pt>
                <c:pt idx="242">
                  <c:v>-50.673999999999999</c:v>
                </c:pt>
                <c:pt idx="243">
                  <c:v>-50.765999999999998</c:v>
                </c:pt>
                <c:pt idx="244">
                  <c:v>-50.573999999999998</c:v>
                </c:pt>
                <c:pt idx="245">
                  <c:v>-50.533000000000001</c:v>
                </c:pt>
                <c:pt idx="246">
                  <c:v>-50.625999999999998</c:v>
                </c:pt>
                <c:pt idx="247">
                  <c:v>-50.652000000000001</c:v>
                </c:pt>
                <c:pt idx="248">
                  <c:v>-50.676000000000002</c:v>
                </c:pt>
                <c:pt idx="249">
                  <c:v>-50.713000000000001</c:v>
                </c:pt>
                <c:pt idx="250">
                  <c:v>-50.694000000000003</c:v>
                </c:pt>
              </c:numCache>
            </c:numRef>
          </c:yVal>
          <c:smooth val="1"/>
        </c:ser>
        <c:dLbls>
          <c:showLegendKey val="0"/>
          <c:showVal val="0"/>
          <c:showCatName val="0"/>
          <c:showSerName val="0"/>
          <c:showPercent val="0"/>
          <c:showBubbleSize val="0"/>
        </c:dLbls>
        <c:axId val="147192832"/>
        <c:axId val="147195008"/>
      </c:scatterChart>
      <c:valAx>
        <c:axId val="147192832"/>
        <c:scaling>
          <c:orientation val="minMax"/>
        </c:scaling>
        <c:delete val="0"/>
        <c:axPos val="b"/>
        <c:majorGridlines/>
        <c:minorGridlines/>
        <c:title>
          <c:tx>
            <c:rich>
              <a:bodyPr/>
              <a:lstStyle/>
              <a:p>
                <a:pPr>
                  <a:defRPr/>
                </a:pPr>
                <a:r>
                  <a:rPr lang="en-US"/>
                  <a:t>Wavelength (nm)</a:t>
                </a:r>
              </a:p>
            </c:rich>
          </c:tx>
          <c:layout/>
          <c:overlay val="0"/>
        </c:title>
        <c:numFmt formatCode="General" sourceLinked="1"/>
        <c:majorTickMark val="out"/>
        <c:minorTickMark val="none"/>
        <c:tickLblPos val="nextTo"/>
        <c:crossAx val="147195008"/>
        <c:crossesAt val="-80"/>
        <c:crossBetween val="midCat"/>
      </c:valAx>
      <c:valAx>
        <c:axId val="147195008"/>
        <c:scaling>
          <c:orientation val="minMax"/>
          <c:max val="0"/>
          <c:min val="-80"/>
        </c:scaling>
        <c:delete val="0"/>
        <c:axPos val="l"/>
        <c:majorGridlines/>
        <c:minorGridlines/>
        <c:title>
          <c:tx>
            <c:rich>
              <a:bodyPr/>
              <a:lstStyle/>
              <a:p>
                <a:pPr>
                  <a:defRPr/>
                </a:pPr>
                <a:r>
                  <a:rPr lang="en-US"/>
                  <a:t>Signal (dB)</a:t>
                </a:r>
              </a:p>
            </c:rich>
          </c:tx>
          <c:layout/>
          <c:overlay val="0"/>
        </c:title>
        <c:numFmt formatCode="General" sourceLinked="1"/>
        <c:majorTickMark val="out"/>
        <c:minorTickMark val="none"/>
        <c:tickLblPos val="nextTo"/>
        <c:crossAx val="147192832"/>
        <c:crosses val="autoZero"/>
        <c:crossBetween val="midCat"/>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1"/>
          <c:tx>
            <c:v>Min</c:v>
          </c:tx>
          <c:xVal>
            <c:numRef>
              <c:f>CW!$A$8:$A$18</c:f>
              <c:numCache>
                <c:formatCode>General</c:formatCode>
                <c:ptCount val="11"/>
                <c:pt idx="0">
                  <c:v>1400</c:v>
                </c:pt>
                <c:pt idx="1">
                  <c:v>1700</c:v>
                </c:pt>
                <c:pt idx="2">
                  <c:v>2000</c:v>
                </c:pt>
                <c:pt idx="3">
                  <c:v>2500</c:v>
                </c:pt>
                <c:pt idx="4">
                  <c:v>3000</c:v>
                </c:pt>
                <c:pt idx="5">
                  <c:v>3500</c:v>
                </c:pt>
                <c:pt idx="6">
                  <c:v>4000</c:v>
                </c:pt>
                <c:pt idx="7">
                  <c:v>4500</c:v>
                </c:pt>
                <c:pt idx="8">
                  <c:v>5000</c:v>
                </c:pt>
                <c:pt idx="9">
                  <c:v>5100</c:v>
                </c:pt>
                <c:pt idx="10">
                  <c:v>5200</c:v>
                </c:pt>
              </c:numCache>
            </c:numRef>
          </c:xVal>
          <c:yVal>
            <c:numRef>
              <c:f>CW!$P$8:$P$18</c:f>
              <c:numCache>
                <c:formatCode>General</c:formatCode>
                <c:ptCount val="11"/>
                <c:pt idx="0">
                  <c:v>0.56999999999999995</c:v>
                </c:pt>
                <c:pt idx="1">
                  <c:v>0.35416666666666669</c:v>
                </c:pt>
                <c:pt idx="2">
                  <c:v>0.82835820895522383</c:v>
                </c:pt>
                <c:pt idx="3">
                  <c:v>0.35970149253731343</c:v>
                </c:pt>
                <c:pt idx="4">
                  <c:v>0.45360824742268041</c:v>
                </c:pt>
                <c:pt idx="5">
                  <c:v>0.53174603174603174</c:v>
                </c:pt>
                <c:pt idx="6">
                  <c:v>0.5903225806451613</c:v>
                </c:pt>
                <c:pt idx="7">
                  <c:v>0.51837837837837841</c:v>
                </c:pt>
                <c:pt idx="8">
                  <c:v>0.54976303317535546</c:v>
                </c:pt>
                <c:pt idx="9">
                  <c:v>0.46958525345622121</c:v>
                </c:pt>
                <c:pt idx="10">
                  <c:v>0.64954954954954958</c:v>
                </c:pt>
              </c:numCache>
            </c:numRef>
          </c:yVal>
          <c:smooth val="0"/>
        </c:ser>
        <c:ser>
          <c:idx val="2"/>
          <c:order val="2"/>
          <c:tx>
            <c:v>Mean</c:v>
          </c:tx>
          <c:xVal>
            <c:numRef>
              <c:f>CW!$A$8:$A$18</c:f>
              <c:numCache>
                <c:formatCode>General</c:formatCode>
                <c:ptCount val="11"/>
                <c:pt idx="0">
                  <c:v>1400</c:v>
                </c:pt>
                <c:pt idx="1">
                  <c:v>1700</c:v>
                </c:pt>
                <c:pt idx="2">
                  <c:v>2000</c:v>
                </c:pt>
                <c:pt idx="3">
                  <c:v>2500</c:v>
                </c:pt>
                <c:pt idx="4">
                  <c:v>3000</c:v>
                </c:pt>
                <c:pt idx="5">
                  <c:v>3500</c:v>
                </c:pt>
                <c:pt idx="6">
                  <c:v>4000</c:v>
                </c:pt>
                <c:pt idx="7">
                  <c:v>4500</c:v>
                </c:pt>
                <c:pt idx="8">
                  <c:v>5000</c:v>
                </c:pt>
                <c:pt idx="9">
                  <c:v>5100</c:v>
                </c:pt>
                <c:pt idx="10">
                  <c:v>5200</c:v>
                </c:pt>
              </c:numCache>
            </c:numRef>
          </c:xVal>
          <c:yVal>
            <c:numRef>
              <c:f>CW!$Q$8:$Q$18</c:f>
              <c:numCache>
                <c:formatCode>General</c:formatCode>
                <c:ptCount val="11"/>
                <c:pt idx="0">
                  <c:v>0.78</c:v>
                </c:pt>
                <c:pt idx="1">
                  <c:v>0.67083333333333328</c:v>
                </c:pt>
                <c:pt idx="2">
                  <c:v>1.4328358208955223</c:v>
                </c:pt>
                <c:pt idx="3">
                  <c:v>0.85074626865671643</c:v>
                </c:pt>
                <c:pt idx="4">
                  <c:v>1.0206185567010309</c:v>
                </c:pt>
                <c:pt idx="5">
                  <c:v>1.2563492063492063</c:v>
                </c:pt>
                <c:pt idx="6">
                  <c:v>1.1148387096774193</c:v>
                </c:pt>
                <c:pt idx="7">
                  <c:v>1.1962162162162162</c:v>
                </c:pt>
                <c:pt idx="8">
                  <c:v>1.0526066350710901</c:v>
                </c:pt>
                <c:pt idx="9">
                  <c:v>0.89124423963133637</c:v>
                </c:pt>
                <c:pt idx="10">
                  <c:v>1.1927927927927928</c:v>
                </c:pt>
              </c:numCache>
            </c:numRef>
          </c:yVal>
          <c:smooth val="0"/>
        </c:ser>
        <c:ser>
          <c:idx val="3"/>
          <c:order val="3"/>
          <c:tx>
            <c:v>Max</c:v>
          </c:tx>
          <c:xVal>
            <c:numRef>
              <c:f>CW!$A$8:$A$18</c:f>
              <c:numCache>
                <c:formatCode>General</c:formatCode>
                <c:ptCount val="11"/>
                <c:pt idx="0">
                  <c:v>1400</c:v>
                </c:pt>
                <c:pt idx="1">
                  <c:v>1700</c:v>
                </c:pt>
                <c:pt idx="2">
                  <c:v>2000</c:v>
                </c:pt>
                <c:pt idx="3">
                  <c:v>2500</c:v>
                </c:pt>
                <c:pt idx="4">
                  <c:v>3000</c:v>
                </c:pt>
                <c:pt idx="5">
                  <c:v>3500</c:v>
                </c:pt>
                <c:pt idx="6">
                  <c:v>4000</c:v>
                </c:pt>
                <c:pt idx="7">
                  <c:v>4500</c:v>
                </c:pt>
                <c:pt idx="8">
                  <c:v>5000</c:v>
                </c:pt>
                <c:pt idx="9">
                  <c:v>5100</c:v>
                </c:pt>
                <c:pt idx="10">
                  <c:v>5200</c:v>
                </c:pt>
              </c:numCache>
            </c:numRef>
          </c:xVal>
          <c:yVal>
            <c:numRef>
              <c:f>CW!$R$8:$R$18</c:f>
              <c:numCache>
                <c:formatCode>General</c:formatCode>
                <c:ptCount val="11"/>
                <c:pt idx="0">
                  <c:v>1.06</c:v>
                </c:pt>
                <c:pt idx="1">
                  <c:v>1.1708333333333334</c:v>
                </c:pt>
                <c:pt idx="2">
                  <c:v>2.2238805970149254</c:v>
                </c:pt>
                <c:pt idx="3">
                  <c:v>1.6955223880597015</c:v>
                </c:pt>
                <c:pt idx="4">
                  <c:v>1.8072164948453608</c:v>
                </c:pt>
                <c:pt idx="5">
                  <c:v>1.7904761904761906</c:v>
                </c:pt>
                <c:pt idx="6">
                  <c:v>1.9812903225806451</c:v>
                </c:pt>
                <c:pt idx="7">
                  <c:v>2.1259459459459458</c:v>
                </c:pt>
                <c:pt idx="8">
                  <c:v>1.8691943127962085</c:v>
                </c:pt>
                <c:pt idx="9">
                  <c:v>2.1843317972350231</c:v>
                </c:pt>
                <c:pt idx="10">
                  <c:v>1.9211711711711712</c:v>
                </c:pt>
              </c:numCache>
            </c:numRef>
          </c:yVal>
          <c:smooth val="0"/>
        </c:ser>
        <c:dLbls>
          <c:showLegendKey val="0"/>
          <c:showVal val="0"/>
          <c:showCatName val="0"/>
          <c:showSerName val="0"/>
          <c:showPercent val="0"/>
          <c:showBubbleSize val="0"/>
        </c:dLbls>
        <c:axId val="146008320"/>
        <c:axId val="146010496"/>
      </c:scatterChart>
      <c:scatterChart>
        <c:scatterStyle val="lineMarker"/>
        <c:varyColors val="0"/>
        <c:ser>
          <c:idx val="0"/>
          <c:order val="0"/>
          <c:tx>
            <c:v>Power</c:v>
          </c:tx>
          <c:spPr>
            <a:ln w="12700"/>
          </c:spPr>
          <c:xVal>
            <c:numRef>
              <c:f>CW!$A$8:$A$18</c:f>
              <c:numCache>
                <c:formatCode>General</c:formatCode>
                <c:ptCount val="11"/>
                <c:pt idx="0">
                  <c:v>1400</c:v>
                </c:pt>
                <c:pt idx="1">
                  <c:v>1700</c:v>
                </c:pt>
                <c:pt idx="2">
                  <c:v>2000</c:v>
                </c:pt>
                <c:pt idx="3">
                  <c:v>2500</c:v>
                </c:pt>
                <c:pt idx="4">
                  <c:v>3000</c:v>
                </c:pt>
                <c:pt idx="5">
                  <c:v>3500</c:v>
                </c:pt>
                <c:pt idx="6">
                  <c:v>4000</c:v>
                </c:pt>
                <c:pt idx="7">
                  <c:v>4500</c:v>
                </c:pt>
                <c:pt idx="8">
                  <c:v>5000</c:v>
                </c:pt>
                <c:pt idx="9">
                  <c:v>5100</c:v>
                </c:pt>
                <c:pt idx="10">
                  <c:v>5200</c:v>
                </c:pt>
              </c:numCache>
            </c:numRef>
          </c:xVal>
          <c:yVal>
            <c:numRef>
              <c:f>CW!$K$8:$K$18</c:f>
              <c:numCache>
                <c:formatCode>General</c:formatCode>
                <c:ptCount val="11"/>
                <c:pt idx="0">
                  <c:v>100</c:v>
                </c:pt>
                <c:pt idx="1">
                  <c:v>240</c:v>
                </c:pt>
                <c:pt idx="2">
                  <c:v>402</c:v>
                </c:pt>
                <c:pt idx="3">
                  <c:v>670</c:v>
                </c:pt>
                <c:pt idx="4">
                  <c:v>970</c:v>
                </c:pt>
                <c:pt idx="5">
                  <c:v>1260</c:v>
                </c:pt>
                <c:pt idx="6">
                  <c:v>1550</c:v>
                </c:pt>
                <c:pt idx="7">
                  <c:v>1850</c:v>
                </c:pt>
                <c:pt idx="8">
                  <c:v>2110</c:v>
                </c:pt>
                <c:pt idx="9">
                  <c:v>2170</c:v>
                </c:pt>
                <c:pt idx="10">
                  <c:v>2220</c:v>
                </c:pt>
              </c:numCache>
            </c:numRef>
          </c:yVal>
          <c:smooth val="0"/>
        </c:ser>
        <c:dLbls>
          <c:showLegendKey val="0"/>
          <c:showVal val="0"/>
          <c:showCatName val="0"/>
          <c:showSerName val="0"/>
          <c:showPercent val="0"/>
          <c:showBubbleSize val="0"/>
        </c:dLbls>
        <c:axId val="146014208"/>
        <c:axId val="146012416"/>
      </c:scatterChart>
      <c:valAx>
        <c:axId val="146008320"/>
        <c:scaling>
          <c:orientation val="minMax"/>
        </c:scaling>
        <c:delete val="0"/>
        <c:axPos val="b"/>
        <c:majorGridlines/>
        <c:minorGridlines/>
        <c:title>
          <c:tx>
            <c:rich>
              <a:bodyPr/>
              <a:lstStyle/>
              <a:p>
                <a:pPr>
                  <a:defRPr/>
                </a:pPr>
                <a:r>
                  <a:rPr lang="en-US"/>
                  <a:t>Diode current (mA)</a:t>
                </a:r>
              </a:p>
            </c:rich>
          </c:tx>
          <c:layout/>
          <c:overlay val="0"/>
        </c:title>
        <c:numFmt formatCode="General" sourceLinked="1"/>
        <c:majorTickMark val="out"/>
        <c:minorTickMark val="none"/>
        <c:tickLblPos val="nextTo"/>
        <c:crossAx val="146010496"/>
        <c:crosses val="autoZero"/>
        <c:crossBetween val="midCat"/>
      </c:valAx>
      <c:valAx>
        <c:axId val="146010496"/>
        <c:scaling>
          <c:orientation val="minMax"/>
        </c:scaling>
        <c:delete val="0"/>
        <c:axPos val="l"/>
        <c:majorGridlines/>
        <c:minorGridlines/>
        <c:title>
          <c:tx>
            <c:rich>
              <a:bodyPr/>
              <a:lstStyle/>
              <a:p>
                <a:pPr>
                  <a:defRPr/>
                </a:pPr>
                <a:r>
                  <a:rPr lang="en-US"/>
                  <a:t>Port 1 - Port 3 crosstalk (x10</a:t>
                </a:r>
                <a:r>
                  <a:rPr lang="en-US" baseline="30000"/>
                  <a:t>-6</a:t>
                </a:r>
                <a:r>
                  <a:rPr lang="en-US"/>
                  <a:t>)</a:t>
                </a:r>
              </a:p>
            </c:rich>
          </c:tx>
          <c:layout/>
          <c:overlay val="0"/>
        </c:title>
        <c:numFmt formatCode="General" sourceLinked="1"/>
        <c:majorTickMark val="out"/>
        <c:minorTickMark val="none"/>
        <c:tickLblPos val="nextTo"/>
        <c:crossAx val="146008320"/>
        <c:crosses val="autoZero"/>
        <c:crossBetween val="midCat"/>
      </c:valAx>
      <c:valAx>
        <c:axId val="146012416"/>
        <c:scaling>
          <c:orientation val="minMax"/>
        </c:scaling>
        <c:delete val="0"/>
        <c:axPos val="r"/>
        <c:numFmt formatCode="General" sourceLinked="1"/>
        <c:majorTickMark val="out"/>
        <c:minorTickMark val="none"/>
        <c:tickLblPos val="nextTo"/>
        <c:crossAx val="146014208"/>
        <c:crosses val="max"/>
        <c:crossBetween val="midCat"/>
      </c:valAx>
      <c:valAx>
        <c:axId val="146014208"/>
        <c:scaling>
          <c:orientation val="minMax"/>
        </c:scaling>
        <c:delete val="1"/>
        <c:axPos val="b"/>
        <c:numFmt formatCode="General" sourceLinked="1"/>
        <c:majorTickMark val="out"/>
        <c:minorTickMark val="none"/>
        <c:tickLblPos val="nextTo"/>
        <c:crossAx val="146012416"/>
        <c:crosses val="autoZero"/>
        <c:crossBetween val="midCat"/>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412BE0FA-DF19-47D9-BB0B-3D13498656B1}" type="datetimeFigureOut">
              <a:rPr lang="en-GB" smtClean="0"/>
              <a:t>19/11/2018</a:t>
            </a:fld>
            <a:endParaRPr lang="en-GB"/>
          </a:p>
        </p:txBody>
      </p:sp>
      <p:sp>
        <p:nvSpPr>
          <p:cNvPr id="4" name="Slide Image Placeholder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9578CBF3-AFF5-438E-8577-331721590CC8}" type="slidenum">
              <a:rPr lang="en-GB" smtClean="0"/>
              <a:t>‹#›</a:t>
            </a:fld>
            <a:endParaRPr lang="en-GB"/>
          </a:p>
        </p:txBody>
      </p:sp>
    </p:spTree>
    <p:extLst>
      <p:ext uri="{BB962C8B-B14F-4D97-AF65-F5344CB8AC3E}">
        <p14:creationId xmlns:p14="http://schemas.microsoft.com/office/powerpoint/2010/main" val="343302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D60B7C7-0D5B-441E-9899-FDC8AEAA56D5}" type="slidenum">
              <a:rPr lang="en-GB" smtClean="0"/>
              <a:t>22</a:t>
            </a:fld>
            <a:endParaRPr lang="en-GB"/>
          </a:p>
        </p:txBody>
      </p:sp>
    </p:spTree>
    <p:extLst>
      <p:ext uri="{BB962C8B-B14F-4D97-AF65-F5344CB8AC3E}">
        <p14:creationId xmlns:p14="http://schemas.microsoft.com/office/powerpoint/2010/main" val="324831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83363"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60B7C7-0D5B-441E-9899-FDC8AEAA56D5}" type="slidenum">
              <a:rPr lang="en-GB" smtClean="0"/>
              <a:t>30</a:t>
            </a:fld>
            <a:endParaRPr lang="en-GB"/>
          </a:p>
        </p:txBody>
      </p:sp>
    </p:spTree>
    <p:extLst>
      <p:ext uri="{BB962C8B-B14F-4D97-AF65-F5344CB8AC3E}">
        <p14:creationId xmlns:p14="http://schemas.microsoft.com/office/powerpoint/2010/main" val="256097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78CBF3-AFF5-438E-8577-331721590CC8}" type="slidenum">
              <a:rPr lang="en-GB" smtClean="0"/>
              <a:t>82</a:t>
            </a:fld>
            <a:endParaRPr lang="en-GB" dirty="0"/>
          </a:p>
        </p:txBody>
      </p:sp>
    </p:spTree>
    <p:extLst>
      <p:ext uri="{BB962C8B-B14F-4D97-AF65-F5344CB8AC3E}">
        <p14:creationId xmlns:p14="http://schemas.microsoft.com/office/powerpoint/2010/main" val="19425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78CBF3-AFF5-438E-8577-331721590CC8}" type="slidenum">
              <a:rPr lang="en-GB" smtClean="0"/>
              <a:t>89</a:t>
            </a:fld>
            <a:endParaRPr lang="en-GB" dirty="0"/>
          </a:p>
        </p:txBody>
      </p:sp>
    </p:spTree>
    <p:extLst>
      <p:ext uri="{BB962C8B-B14F-4D97-AF65-F5344CB8AC3E}">
        <p14:creationId xmlns:p14="http://schemas.microsoft.com/office/powerpoint/2010/main" val="313602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78CBF3-AFF5-438E-8577-331721590CC8}" type="slidenum">
              <a:rPr lang="en-GB" smtClean="0"/>
              <a:t>92</a:t>
            </a:fld>
            <a:endParaRPr lang="en-GB"/>
          </a:p>
        </p:txBody>
      </p:sp>
    </p:spTree>
    <p:extLst>
      <p:ext uri="{BB962C8B-B14F-4D97-AF65-F5344CB8AC3E}">
        <p14:creationId xmlns:p14="http://schemas.microsoft.com/office/powerpoint/2010/main" val="26045477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p:bg>
      <p:bgPr>
        <a:solidFill>
          <a:schemeClr val="bg1"/>
        </a:solidFill>
        <a:effectLst/>
      </p:bgPr>
    </p:bg>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2"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913932 h 6858000"/>
              <a:gd name="connsiteX3" fmla="*/ 10085021 w 12192000"/>
              <a:gd name="connsiteY3" fmla="*/ 4694848 h 6858000"/>
              <a:gd name="connsiteX4" fmla="*/ 6221046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5913932"/>
                </a:lnTo>
                <a:lnTo>
                  <a:pt x="10085021" y="4694848"/>
                </a:lnTo>
                <a:lnTo>
                  <a:pt x="6221046" y="6858000"/>
                </a:lnTo>
                <a:lnTo>
                  <a:pt x="0" y="6858000"/>
                </a:lnTo>
                <a:close/>
              </a:path>
            </a:pathLst>
          </a:custGeom>
          <a:solidFill>
            <a:schemeClr val="bg1">
              <a:lumMod val="95000"/>
            </a:schemeClr>
          </a:solidFill>
        </p:spPr>
        <p:txBody>
          <a:bodyPr wrap="square">
            <a:noAutofit/>
          </a:bodyPr>
          <a:lstStyle>
            <a:lvl1pPr>
              <a:defRPr sz="958"/>
            </a:lvl1pPr>
          </a:lstStyle>
          <a:p>
            <a:r>
              <a:rPr lang="en-US" smtClean="0"/>
              <a:t>Click icon to add picture</a:t>
            </a:r>
            <a:endParaRPr lang="en-GB" dirty="0"/>
          </a:p>
        </p:txBody>
      </p:sp>
      <p:sp>
        <p:nvSpPr>
          <p:cNvPr id="5" name="Subtitle 2"/>
          <p:cNvSpPr>
            <a:spLocks noGrp="1"/>
          </p:cNvSpPr>
          <p:nvPr>
            <p:ph type="subTitle" idx="1"/>
          </p:nvPr>
        </p:nvSpPr>
        <p:spPr>
          <a:xfrm>
            <a:off x="342002" y="3956400"/>
            <a:ext cx="5752801" cy="653620"/>
          </a:xfrm>
          <a:prstGeom prst="rect">
            <a:avLst/>
          </a:prstGeom>
        </p:spPr>
        <p:txBody>
          <a:bodyPr lIns="0" tIns="0" rIns="0" bIns="0" anchor="t" anchorCtr="0">
            <a:noAutofit/>
          </a:bodyPr>
          <a:lstStyle>
            <a:lvl1pPr marL="0" indent="0" algn="l">
              <a:lnSpc>
                <a:spcPct val="100000"/>
              </a:lnSpc>
              <a:spcBef>
                <a:spcPts val="0"/>
              </a:spcBef>
              <a:buNone/>
              <a:defRPr sz="2400" b="0" i="0">
                <a:solidFill>
                  <a:schemeClr val="tx1"/>
                </a:solidFill>
                <a:latin typeface="Arial" charset="0"/>
                <a:ea typeface="Arial" charset="0"/>
                <a:cs typeface="Arial" charset="0"/>
              </a:defRPr>
            </a:lvl1pPr>
            <a:lvl2pPr marL="365123" indent="0" algn="ctr">
              <a:buNone/>
              <a:defRPr sz="1596"/>
            </a:lvl2pPr>
            <a:lvl3pPr marL="730239" indent="0" algn="ctr">
              <a:buNone/>
              <a:defRPr sz="1437"/>
            </a:lvl3pPr>
            <a:lvl4pPr marL="1095363" indent="0" algn="ctr">
              <a:buNone/>
              <a:defRPr sz="1277"/>
            </a:lvl4pPr>
            <a:lvl5pPr marL="1460484" indent="0" algn="ctr">
              <a:buNone/>
              <a:defRPr sz="1277"/>
            </a:lvl5pPr>
            <a:lvl6pPr marL="1825604" indent="0" algn="ctr">
              <a:buNone/>
              <a:defRPr sz="1277"/>
            </a:lvl6pPr>
            <a:lvl7pPr marL="2190722" indent="0" algn="ctr">
              <a:buNone/>
              <a:defRPr sz="1277"/>
            </a:lvl7pPr>
            <a:lvl8pPr marL="2555844" indent="0" algn="ctr">
              <a:buNone/>
              <a:defRPr sz="1277"/>
            </a:lvl8pPr>
            <a:lvl9pPr marL="2920966" indent="0" algn="ctr">
              <a:buNone/>
              <a:defRPr sz="1277"/>
            </a:lvl9pPr>
          </a:lstStyle>
          <a:p>
            <a:r>
              <a:rPr lang="en-US" smtClean="0"/>
              <a:t>Click to edit Master subtitle style</a:t>
            </a:r>
            <a:endParaRPr lang="en-US" dirty="0"/>
          </a:p>
        </p:txBody>
      </p:sp>
      <p:sp>
        <p:nvSpPr>
          <p:cNvPr id="2" name="Title 1"/>
          <p:cNvSpPr>
            <a:spLocks noGrp="1"/>
          </p:cNvSpPr>
          <p:nvPr>
            <p:ph type="title"/>
          </p:nvPr>
        </p:nvSpPr>
        <p:spPr>
          <a:xfrm>
            <a:off x="342002" y="1379712"/>
            <a:ext cx="5752801" cy="1458000"/>
          </a:xfrm>
          <a:prstGeom prst="rect">
            <a:avLst/>
          </a:prstGeom>
        </p:spPr>
        <p:txBody>
          <a:bodyPr lIns="0" tIns="0" rIns="0" bIns="0" anchor="t" anchorCtr="0">
            <a:normAutofit/>
          </a:bodyPr>
          <a:lstStyle>
            <a:lvl1pPr>
              <a:lnSpc>
                <a:spcPct val="85000"/>
              </a:lnSpc>
              <a:defRPr sz="3600"/>
            </a:lvl1pPr>
          </a:lstStyle>
          <a:p>
            <a:r>
              <a:rPr lang="en-US" smtClean="0"/>
              <a:t>Click to edit Master title style</a:t>
            </a:r>
            <a:endParaRPr lang="en-GB" dirty="0"/>
          </a:p>
        </p:txBody>
      </p:sp>
      <p:sp>
        <p:nvSpPr>
          <p:cNvPr id="6" name="Text Placeholder 5"/>
          <p:cNvSpPr>
            <a:spLocks noGrp="1"/>
          </p:cNvSpPr>
          <p:nvPr>
            <p:ph type="body" sz="quarter" idx="11" hasCustomPrompt="1"/>
          </p:nvPr>
        </p:nvSpPr>
        <p:spPr>
          <a:xfrm>
            <a:off x="342017" y="5445889"/>
            <a:ext cx="5749925" cy="503597"/>
          </a:xfrm>
        </p:spPr>
        <p:txBody>
          <a:bodyPr>
            <a:normAutofit/>
          </a:bodyPr>
          <a:lstStyle>
            <a:lvl1pPr marL="0" indent="0">
              <a:lnSpc>
                <a:spcPct val="100000"/>
              </a:lnSpc>
              <a:spcBef>
                <a:spcPts val="0"/>
              </a:spcBef>
              <a:buNone/>
              <a:defRPr sz="2400">
                <a:latin typeface="Arial" panose="020B0604020202020204" pitchFamily="34" charset="0"/>
                <a:cs typeface="Arial" panose="020B0604020202020204" pitchFamily="34" charset="0"/>
              </a:defRPr>
            </a:lvl1pPr>
          </a:lstStyle>
          <a:p>
            <a:pPr lvl="0"/>
            <a:r>
              <a:rPr lang="en-US" dirty="0" smtClean="0"/>
              <a:t>00 Month Year</a:t>
            </a:r>
            <a:endParaRPr lang="en-GB" dirty="0"/>
          </a:p>
        </p:txBody>
      </p:sp>
      <p:grpSp>
        <p:nvGrpSpPr>
          <p:cNvPr id="9" name="Group 8"/>
          <p:cNvGrpSpPr/>
          <p:nvPr userDrawn="1"/>
        </p:nvGrpSpPr>
        <p:grpSpPr>
          <a:xfrm>
            <a:off x="5404981" y="0"/>
            <a:ext cx="6948766" cy="6889671"/>
            <a:chOff x="5404981" y="0"/>
            <a:chExt cx="6948766" cy="6889671"/>
          </a:xfrm>
        </p:grpSpPr>
        <p:grpSp>
          <p:nvGrpSpPr>
            <p:cNvPr id="4" name="Group 3"/>
            <p:cNvGrpSpPr/>
            <p:nvPr/>
          </p:nvGrpSpPr>
          <p:grpSpPr>
            <a:xfrm>
              <a:off x="6162373" y="4694582"/>
              <a:ext cx="6191374" cy="2195089"/>
              <a:chOff x="6070375" y="4694571"/>
              <a:chExt cx="6191374" cy="2195089"/>
            </a:xfrm>
          </p:grpSpPr>
          <p:sp>
            <p:nvSpPr>
              <p:cNvPr id="12" name="Rectangle 7"/>
              <p:cNvSpPr/>
              <p:nvPr/>
            </p:nvSpPr>
            <p:spPr>
              <a:xfrm>
                <a:off x="9990515" y="4694572"/>
                <a:ext cx="2271234" cy="2192822"/>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15595 w 2321915"/>
                  <a:gd name="connsiteY0" fmla="*/ 0 h 4917440"/>
                  <a:gd name="connsiteX1" fmla="*/ 2311755 w 2321915"/>
                  <a:gd name="connsiteY1" fmla="*/ 1330960 h 4917440"/>
                  <a:gd name="connsiteX2" fmla="*/ 2321915 w 2321915"/>
                  <a:gd name="connsiteY2" fmla="*/ 4917440 h 4917440"/>
                  <a:gd name="connsiteX3" fmla="*/ 355 w 2321915"/>
                  <a:gd name="connsiteY3" fmla="*/ 3578860 h 4917440"/>
                  <a:gd name="connsiteX4" fmla="*/ 15595 w 2321915"/>
                  <a:gd name="connsiteY4" fmla="*/ 0 h 4917440"/>
                  <a:gd name="connsiteX0" fmla="*/ 46393 w 2321716"/>
                  <a:gd name="connsiteY0" fmla="*/ 0 h 4898067"/>
                  <a:gd name="connsiteX1" fmla="*/ 2311556 w 2321716"/>
                  <a:gd name="connsiteY1" fmla="*/ 1311587 h 4898067"/>
                  <a:gd name="connsiteX2" fmla="*/ 2321716 w 2321716"/>
                  <a:gd name="connsiteY2" fmla="*/ 4898067 h 4898067"/>
                  <a:gd name="connsiteX3" fmla="*/ 156 w 2321716"/>
                  <a:gd name="connsiteY3" fmla="*/ 3559487 h 4898067"/>
                  <a:gd name="connsiteX4" fmla="*/ 46393 w 2321716"/>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11881 w 2275323"/>
                  <a:gd name="connsiteY3" fmla="*/ 3578860 h 4898067"/>
                  <a:gd name="connsiteX4" fmla="*/ 0 w 2275323"/>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7807 w 2275323"/>
                  <a:gd name="connsiteY3" fmla="*/ 3576823 h 4898067"/>
                  <a:gd name="connsiteX4" fmla="*/ 0 w 2275323"/>
                  <a:gd name="connsiteY4" fmla="*/ 0 h 4898067"/>
                  <a:gd name="connsiteX0" fmla="*/ 2067 w 2277390"/>
                  <a:gd name="connsiteY0" fmla="*/ 0 h 4898067"/>
                  <a:gd name="connsiteX1" fmla="*/ 2267230 w 2277390"/>
                  <a:gd name="connsiteY1" fmla="*/ 1311587 h 4898067"/>
                  <a:gd name="connsiteX2" fmla="*/ 2277390 w 2277390"/>
                  <a:gd name="connsiteY2" fmla="*/ 4898067 h 4898067"/>
                  <a:gd name="connsiteX3" fmla="*/ 856 w 2277390"/>
                  <a:gd name="connsiteY3" fmla="*/ 2164643 h 4898067"/>
                  <a:gd name="connsiteX4" fmla="*/ 2067 w 2277390"/>
                  <a:gd name="connsiteY4" fmla="*/ 0 h 4898067"/>
                  <a:gd name="connsiteX0" fmla="*/ 458 w 2277585"/>
                  <a:gd name="connsiteY0" fmla="*/ 0 h 4898067"/>
                  <a:gd name="connsiteX1" fmla="*/ 2267425 w 2277585"/>
                  <a:gd name="connsiteY1" fmla="*/ 1311587 h 4898067"/>
                  <a:gd name="connsiteX2" fmla="*/ 2277585 w 2277585"/>
                  <a:gd name="connsiteY2" fmla="*/ 4898067 h 4898067"/>
                  <a:gd name="connsiteX3" fmla="*/ 1051 w 2277585"/>
                  <a:gd name="connsiteY3" fmla="*/ 2164643 h 4898067"/>
                  <a:gd name="connsiteX4" fmla="*/ 458 w 2277585"/>
                  <a:gd name="connsiteY4" fmla="*/ 0 h 4898067"/>
                  <a:gd name="connsiteX0" fmla="*/ 0 w 2280734"/>
                  <a:gd name="connsiteY0" fmla="*/ 0 h 4898067"/>
                  <a:gd name="connsiteX1" fmla="*/ 2270574 w 2280734"/>
                  <a:gd name="connsiteY1" fmla="*/ 1311587 h 4898067"/>
                  <a:gd name="connsiteX2" fmla="*/ 2280734 w 2280734"/>
                  <a:gd name="connsiteY2" fmla="*/ 4898067 h 4898067"/>
                  <a:gd name="connsiteX3" fmla="*/ 4200 w 2280734"/>
                  <a:gd name="connsiteY3" fmla="*/ 2164643 h 4898067"/>
                  <a:gd name="connsiteX4" fmla="*/ 0 w 2280734"/>
                  <a:gd name="connsiteY4" fmla="*/ 0 h 4898067"/>
                  <a:gd name="connsiteX0" fmla="*/ 0 w 2271417"/>
                  <a:gd name="connsiteY0" fmla="*/ 0 h 2761906"/>
                  <a:gd name="connsiteX1" fmla="*/ 2270574 w 2271417"/>
                  <a:gd name="connsiteY1" fmla="*/ 1311587 h 2761906"/>
                  <a:gd name="connsiteX2" fmla="*/ 2269208 w 2271417"/>
                  <a:gd name="connsiteY2" fmla="*/ 2761906 h 2761906"/>
                  <a:gd name="connsiteX3" fmla="*/ 4200 w 2271417"/>
                  <a:gd name="connsiteY3" fmla="*/ 2164643 h 2761906"/>
                  <a:gd name="connsiteX4" fmla="*/ 0 w 2271417"/>
                  <a:gd name="connsiteY4" fmla="*/ 0 h 2761906"/>
                  <a:gd name="connsiteX0" fmla="*/ 0 w 2270672"/>
                  <a:gd name="connsiteY0" fmla="*/ 0 h 2272312"/>
                  <a:gd name="connsiteX1" fmla="*/ 2270574 w 2270672"/>
                  <a:gd name="connsiteY1" fmla="*/ 1311587 h 2272312"/>
                  <a:gd name="connsiteX2" fmla="*/ 2191857 w 2270672"/>
                  <a:gd name="connsiteY2" fmla="*/ 1963532 h 2272312"/>
                  <a:gd name="connsiteX3" fmla="*/ 4200 w 2270672"/>
                  <a:gd name="connsiteY3" fmla="*/ 2164643 h 2272312"/>
                  <a:gd name="connsiteX4" fmla="*/ 0 w 2270672"/>
                  <a:gd name="connsiteY4" fmla="*/ 0 h 2272312"/>
                  <a:gd name="connsiteX0" fmla="*/ 0 w 2271234"/>
                  <a:gd name="connsiteY0" fmla="*/ 0 h 2295112"/>
                  <a:gd name="connsiteX1" fmla="*/ 2270574 w 2271234"/>
                  <a:gd name="connsiteY1" fmla="*/ 1311587 h 2295112"/>
                  <a:gd name="connsiteX2" fmla="*/ 2266446 w 2271234"/>
                  <a:gd name="connsiteY2" fmla="*/ 2192822 h 2295112"/>
                  <a:gd name="connsiteX3" fmla="*/ 4200 w 2271234"/>
                  <a:gd name="connsiteY3" fmla="*/ 2164643 h 2295112"/>
                  <a:gd name="connsiteX4" fmla="*/ 0 w 2271234"/>
                  <a:gd name="connsiteY4" fmla="*/ 0 h 2295112"/>
                  <a:gd name="connsiteX0" fmla="*/ 0 w 2271234"/>
                  <a:gd name="connsiteY0" fmla="*/ 0 h 2370327"/>
                  <a:gd name="connsiteX1" fmla="*/ 2270574 w 2271234"/>
                  <a:gd name="connsiteY1" fmla="*/ 1311587 h 2370327"/>
                  <a:gd name="connsiteX2" fmla="*/ 2266446 w 2271234"/>
                  <a:gd name="connsiteY2" fmla="*/ 2192822 h 2370327"/>
                  <a:gd name="connsiteX3" fmla="*/ 4200 w 2271234"/>
                  <a:gd name="connsiteY3" fmla="*/ 2164643 h 2370327"/>
                  <a:gd name="connsiteX4" fmla="*/ 0 w 2271234"/>
                  <a:gd name="connsiteY4" fmla="*/ 0 h 2370327"/>
                  <a:gd name="connsiteX0" fmla="*/ 0 w 2271234"/>
                  <a:gd name="connsiteY0" fmla="*/ 0 h 2192822"/>
                  <a:gd name="connsiteX1" fmla="*/ 2270574 w 2271234"/>
                  <a:gd name="connsiteY1" fmla="*/ 1311587 h 2192822"/>
                  <a:gd name="connsiteX2" fmla="*/ 2266446 w 2271234"/>
                  <a:gd name="connsiteY2" fmla="*/ 2192822 h 2192822"/>
                  <a:gd name="connsiteX3" fmla="*/ 4200 w 2271234"/>
                  <a:gd name="connsiteY3" fmla="*/ 2164643 h 2192822"/>
                  <a:gd name="connsiteX4" fmla="*/ 0 w 2271234"/>
                  <a:gd name="connsiteY4" fmla="*/ 0 h 2192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234" h="2192822">
                    <a:moveTo>
                      <a:pt x="0" y="0"/>
                    </a:moveTo>
                    <a:lnTo>
                      <a:pt x="2270574" y="1311587"/>
                    </a:lnTo>
                    <a:cubicBezTo>
                      <a:pt x="2273961" y="2507080"/>
                      <a:pt x="2263059" y="997329"/>
                      <a:pt x="2266446" y="2192822"/>
                    </a:cubicBezTo>
                    <a:lnTo>
                      <a:pt x="4200" y="2164643"/>
                    </a:lnTo>
                    <a:cubicBezTo>
                      <a:pt x="813" y="975923"/>
                      <a:pt x="3387" y="1188720"/>
                      <a:pt x="0" y="0"/>
                    </a:cubicBezTo>
                    <a:close/>
                  </a:path>
                </a:pathLst>
              </a:custGeom>
              <a:solidFill>
                <a:srgbClr val="002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6" name="Rectangle 7"/>
              <p:cNvSpPr/>
              <p:nvPr/>
            </p:nvSpPr>
            <p:spPr>
              <a:xfrm flipH="1">
                <a:off x="6070375" y="4694571"/>
                <a:ext cx="3925553" cy="2195089"/>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0 w 2306320"/>
                  <a:gd name="connsiteY0" fmla="*/ 0 h 3574016"/>
                  <a:gd name="connsiteX1" fmla="*/ 2296160 w 2306320"/>
                  <a:gd name="connsiteY1" fmla="*/ 1330960 h 3574016"/>
                  <a:gd name="connsiteX2" fmla="*/ 2306320 w 2306320"/>
                  <a:gd name="connsiteY2" fmla="*/ 3574016 h 3574016"/>
                  <a:gd name="connsiteX3" fmla="*/ 10160 w 2306320"/>
                  <a:gd name="connsiteY3" fmla="*/ 3566160 h 3574016"/>
                  <a:gd name="connsiteX4" fmla="*/ 0 w 2306320"/>
                  <a:gd name="connsiteY4" fmla="*/ 0 h 3574016"/>
                  <a:gd name="connsiteX0" fmla="*/ 0 w 2306320"/>
                  <a:gd name="connsiteY0" fmla="*/ 0 h 4055621"/>
                  <a:gd name="connsiteX1" fmla="*/ 2296160 w 2306320"/>
                  <a:gd name="connsiteY1" fmla="*/ 1330960 h 4055621"/>
                  <a:gd name="connsiteX2" fmla="*/ 2306320 w 2306320"/>
                  <a:gd name="connsiteY2" fmla="*/ 4055621 h 4055621"/>
                  <a:gd name="connsiteX3" fmla="*/ 10160 w 2306320"/>
                  <a:gd name="connsiteY3" fmla="*/ 3566160 h 4055621"/>
                  <a:gd name="connsiteX4" fmla="*/ 0 w 2306320"/>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312257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32412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691666 h 4055621"/>
                  <a:gd name="connsiteX4" fmla="*/ 3078 w 2309398"/>
                  <a:gd name="connsiteY4" fmla="*/ 0 h 4055621"/>
                  <a:gd name="connsiteX0" fmla="*/ 3078 w 2423978"/>
                  <a:gd name="connsiteY0" fmla="*/ 0 h 4055621"/>
                  <a:gd name="connsiteX1" fmla="*/ 2423909 w 2423978"/>
                  <a:gd name="connsiteY1" fmla="*/ 1378487 h 4055621"/>
                  <a:gd name="connsiteX2" fmla="*/ 2309398 w 2423978"/>
                  <a:gd name="connsiteY2" fmla="*/ 4055621 h 4055621"/>
                  <a:gd name="connsiteX3" fmla="*/ 771 w 2423978"/>
                  <a:gd name="connsiteY3" fmla="*/ 2691666 h 4055621"/>
                  <a:gd name="connsiteX4" fmla="*/ 3078 w 2423978"/>
                  <a:gd name="connsiteY4" fmla="*/ 0 h 4055621"/>
                  <a:gd name="connsiteX0" fmla="*/ 3078 w 2424097"/>
                  <a:gd name="connsiteY0" fmla="*/ 0 h 4087306"/>
                  <a:gd name="connsiteX1" fmla="*/ 2423909 w 2424097"/>
                  <a:gd name="connsiteY1" fmla="*/ 1378487 h 4087306"/>
                  <a:gd name="connsiteX2" fmla="*/ 2387318 w 2424097"/>
                  <a:gd name="connsiteY2" fmla="*/ 4087306 h 4087306"/>
                  <a:gd name="connsiteX3" fmla="*/ 771 w 2424097"/>
                  <a:gd name="connsiteY3" fmla="*/ 2691666 h 4087306"/>
                  <a:gd name="connsiteX4" fmla="*/ 3078 w 2424097"/>
                  <a:gd name="connsiteY4" fmla="*/ 0 h 4087306"/>
                  <a:gd name="connsiteX0" fmla="*/ 3078 w 2423985"/>
                  <a:gd name="connsiteY0" fmla="*/ 0 h 4053473"/>
                  <a:gd name="connsiteX1" fmla="*/ 2423909 w 2423985"/>
                  <a:gd name="connsiteY1" fmla="*/ 1378487 h 4053473"/>
                  <a:gd name="connsiteX2" fmla="*/ 2320756 w 2423985"/>
                  <a:gd name="connsiteY2" fmla="*/ 4053473 h 4053473"/>
                  <a:gd name="connsiteX3" fmla="*/ 771 w 2423985"/>
                  <a:gd name="connsiteY3" fmla="*/ 2691666 h 4053473"/>
                  <a:gd name="connsiteX4" fmla="*/ 3078 w 2423985"/>
                  <a:gd name="connsiteY4" fmla="*/ 0 h 4053473"/>
                  <a:gd name="connsiteX0" fmla="*/ 3078 w 2329325"/>
                  <a:gd name="connsiteY0" fmla="*/ 0 h 4053473"/>
                  <a:gd name="connsiteX1" fmla="*/ 2328820 w 2329325"/>
                  <a:gd name="connsiteY1" fmla="*/ 1325322 h 4053473"/>
                  <a:gd name="connsiteX2" fmla="*/ 2320756 w 2329325"/>
                  <a:gd name="connsiteY2" fmla="*/ 4053473 h 4053473"/>
                  <a:gd name="connsiteX3" fmla="*/ 771 w 2329325"/>
                  <a:gd name="connsiteY3" fmla="*/ 2691666 h 4053473"/>
                  <a:gd name="connsiteX4" fmla="*/ 3078 w 2329325"/>
                  <a:gd name="connsiteY4" fmla="*/ 0 h 4053473"/>
                  <a:gd name="connsiteX0" fmla="*/ 3078 w 4816978"/>
                  <a:gd name="connsiteY0" fmla="*/ 0 h 4053473"/>
                  <a:gd name="connsiteX1" fmla="*/ 4816975 w 4816978"/>
                  <a:gd name="connsiteY1" fmla="*/ 2738203 h 4053473"/>
                  <a:gd name="connsiteX2" fmla="*/ 2320756 w 4816978"/>
                  <a:gd name="connsiteY2" fmla="*/ 4053473 h 4053473"/>
                  <a:gd name="connsiteX3" fmla="*/ 771 w 4816978"/>
                  <a:gd name="connsiteY3" fmla="*/ 2691666 h 4053473"/>
                  <a:gd name="connsiteX4" fmla="*/ 3078 w 4816978"/>
                  <a:gd name="connsiteY4" fmla="*/ 0 h 4053473"/>
                  <a:gd name="connsiteX0" fmla="*/ 3078 w 4816976"/>
                  <a:gd name="connsiteY0" fmla="*/ 0 h 4053473"/>
                  <a:gd name="connsiteX1" fmla="*/ 4816975 w 4816976"/>
                  <a:gd name="connsiteY1" fmla="*/ 2738203 h 4053473"/>
                  <a:gd name="connsiteX2" fmla="*/ 2320756 w 4816976"/>
                  <a:gd name="connsiteY2" fmla="*/ 4053473 h 4053473"/>
                  <a:gd name="connsiteX3" fmla="*/ 771 w 4816976"/>
                  <a:gd name="connsiteY3" fmla="*/ 2691666 h 4053473"/>
                  <a:gd name="connsiteX4" fmla="*/ 3078 w 4816976"/>
                  <a:gd name="connsiteY4" fmla="*/ 0 h 4053473"/>
                  <a:gd name="connsiteX0" fmla="*/ 3078 w 4816975"/>
                  <a:gd name="connsiteY0" fmla="*/ 0 h 3055054"/>
                  <a:gd name="connsiteX1" fmla="*/ 4816975 w 4816975"/>
                  <a:gd name="connsiteY1" fmla="*/ 2738203 h 3055054"/>
                  <a:gd name="connsiteX2" fmla="*/ 771 w 4816975"/>
                  <a:gd name="connsiteY2" fmla="*/ 2691666 h 3055054"/>
                  <a:gd name="connsiteX3" fmla="*/ 3078 w 4816975"/>
                  <a:gd name="connsiteY3" fmla="*/ 0 h 3055054"/>
                  <a:gd name="connsiteX0" fmla="*/ 3078 w 4816975"/>
                  <a:gd name="connsiteY0" fmla="*/ 0 h 2901678"/>
                  <a:gd name="connsiteX1" fmla="*/ 4816975 w 4816975"/>
                  <a:gd name="connsiteY1" fmla="*/ 2738203 h 2901678"/>
                  <a:gd name="connsiteX2" fmla="*/ 771 w 4816975"/>
                  <a:gd name="connsiteY2" fmla="*/ 2691666 h 2901678"/>
                  <a:gd name="connsiteX3" fmla="*/ 3078 w 4816975"/>
                  <a:gd name="connsiteY3" fmla="*/ 0 h 2901678"/>
                  <a:gd name="connsiteX0" fmla="*/ 3078 w 4816975"/>
                  <a:gd name="connsiteY0" fmla="*/ 0 h 2738203"/>
                  <a:gd name="connsiteX1" fmla="*/ 4816975 w 4816975"/>
                  <a:gd name="connsiteY1" fmla="*/ 2738203 h 2738203"/>
                  <a:gd name="connsiteX2" fmla="*/ 771 w 4816975"/>
                  <a:gd name="connsiteY2" fmla="*/ 2691666 h 2738203"/>
                  <a:gd name="connsiteX3" fmla="*/ 3078 w 4816975"/>
                  <a:gd name="connsiteY3" fmla="*/ 0 h 2738203"/>
                  <a:gd name="connsiteX0" fmla="*/ 3078 w 4816975"/>
                  <a:gd name="connsiteY0" fmla="*/ 0 h 2738203"/>
                  <a:gd name="connsiteX1" fmla="*/ 4816975 w 4816975"/>
                  <a:gd name="connsiteY1" fmla="*/ 2738203 h 2738203"/>
                  <a:gd name="connsiteX2" fmla="*/ 771 w 4816975"/>
                  <a:gd name="connsiteY2" fmla="*/ 2726127 h 2738203"/>
                  <a:gd name="connsiteX3" fmla="*/ 3078 w 4816975"/>
                  <a:gd name="connsiteY3" fmla="*/ 0 h 2738203"/>
                </a:gdLst>
                <a:ahLst/>
                <a:cxnLst>
                  <a:cxn ang="0">
                    <a:pos x="connsiteX0" y="connsiteY0"/>
                  </a:cxn>
                  <a:cxn ang="0">
                    <a:pos x="connsiteX1" y="connsiteY1"/>
                  </a:cxn>
                  <a:cxn ang="0">
                    <a:pos x="connsiteX2" y="connsiteY2"/>
                  </a:cxn>
                  <a:cxn ang="0">
                    <a:pos x="connsiteX3" y="connsiteY3"/>
                  </a:cxn>
                </a:cxnLst>
                <a:rect l="l" t="t" r="r" b="b"/>
                <a:pathLst>
                  <a:path w="4816975" h="2738203">
                    <a:moveTo>
                      <a:pt x="3078" y="0"/>
                    </a:moveTo>
                    <a:lnTo>
                      <a:pt x="4816975" y="2738203"/>
                    </a:lnTo>
                    <a:lnTo>
                      <a:pt x="771" y="2726127"/>
                    </a:lnTo>
                    <a:cubicBezTo>
                      <a:pt x="-2616" y="1537407"/>
                      <a:pt x="6465" y="1188720"/>
                      <a:pt x="3078" y="0"/>
                    </a:cubicBezTo>
                    <a:close/>
                  </a:path>
                </a:pathLst>
              </a:custGeom>
              <a:solidFill>
                <a:srgbClr val="9A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412" y="6234487"/>
                <a:ext cx="1432907" cy="304084"/>
              </a:xfrm>
              <a:prstGeom prst="rect">
                <a:avLst/>
              </a:prstGeom>
            </p:spPr>
          </p:pic>
        </p:grpSp>
        <p:grpSp>
          <p:nvGrpSpPr>
            <p:cNvPr id="15" name="Group 14"/>
            <p:cNvGrpSpPr/>
            <p:nvPr/>
          </p:nvGrpSpPr>
          <p:grpSpPr>
            <a:xfrm>
              <a:off x="6162371" y="4694578"/>
              <a:ext cx="6191374" cy="2195089"/>
              <a:chOff x="6070375" y="4694571"/>
              <a:chExt cx="6191374" cy="2195089"/>
            </a:xfrm>
          </p:grpSpPr>
          <p:sp>
            <p:nvSpPr>
              <p:cNvPr id="17" name="Rectangle 7"/>
              <p:cNvSpPr/>
              <p:nvPr/>
            </p:nvSpPr>
            <p:spPr>
              <a:xfrm>
                <a:off x="9990515" y="4694572"/>
                <a:ext cx="2271234" cy="2192822"/>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15595 w 2321915"/>
                  <a:gd name="connsiteY0" fmla="*/ 0 h 4917440"/>
                  <a:gd name="connsiteX1" fmla="*/ 2311755 w 2321915"/>
                  <a:gd name="connsiteY1" fmla="*/ 1330960 h 4917440"/>
                  <a:gd name="connsiteX2" fmla="*/ 2321915 w 2321915"/>
                  <a:gd name="connsiteY2" fmla="*/ 4917440 h 4917440"/>
                  <a:gd name="connsiteX3" fmla="*/ 355 w 2321915"/>
                  <a:gd name="connsiteY3" fmla="*/ 3578860 h 4917440"/>
                  <a:gd name="connsiteX4" fmla="*/ 15595 w 2321915"/>
                  <a:gd name="connsiteY4" fmla="*/ 0 h 4917440"/>
                  <a:gd name="connsiteX0" fmla="*/ 46393 w 2321716"/>
                  <a:gd name="connsiteY0" fmla="*/ 0 h 4898067"/>
                  <a:gd name="connsiteX1" fmla="*/ 2311556 w 2321716"/>
                  <a:gd name="connsiteY1" fmla="*/ 1311587 h 4898067"/>
                  <a:gd name="connsiteX2" fmla="*/ 2321716 w 2321716"/>
                  <a:gd name="connsiteY2" fmla="*/ 4898067 h 4898067"/>
                  <a:gd name="connsiteX3" fmla="*/ 156 w 2321716"/>
                  <a:gd name="connsiteY3" fmla="*/ 3559487 h 4898067"/>
                  <a:gd name="connsiteX4" fmla="*/ 46393 w 2321716"/>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11881 w 2275323"/>
                  <a:gd name="connsiteY3" fmla="*/ 3578860 h 4898067"/>
                  <a:gd name="connsiteX4" fmla="*/ 0 w 2275323"/>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7807 w 2275323"/>
                  <a:gd name="connsiteY3" fmla="*/ 3576823 h 4898067"/>
                  <a:gd name="connsiteX4" fmla="*/ 0 w 2275323"/>
                  <a:gd name="connsiteY4" fmla="*/ 0 h 4898067"/>
                  <a:gd name="connsiteX0" fmla="*/ 2067 w 2277390"/>
                  <a:gd name="connsiteY0" fmla="*/ 0 h 4898067"/>
                  <a:gd name="connsiteX1" fmla="*/ 2267230 w 2277390"/>
                  <a:gd name="connsiteY1" fmla="*/ 1311587 h 4898067"/>
                  <a:gd name="connsiteX2" fmla="*/ 2277390 w 2277390"/>
                  <a:gd name="connsiteY2" fmla="*/ 4898067 h 4898067"/>
                  <a:gd name="connsiteX3" fmla="*/ 856 w 2277390"/>
                  <a:gd name="connsiteY3" fmla="*/ 2164643 h 4898067"/>
                  <a:gd name="connsiteX4" fmla="*/ 2067 w 2277390"/>
                  <a:gd name="connsiteY4" fmla="*/ 0 h 4898067"/>
                  <a:gd name="connsiteX0" fmla="*/ 458 w 2277585"/>
                  <a:gd name="connsiteY0" fmla="*/ 0 h 4898067"/>
                  <a:gd name="connsiteX1" fmla="*/ 2267425 w 2277585"/>
                  <a:gd name="connsiteY1" fmla="*/ 1311587 h 4898067"/>
                  <a:gd name="connsiteX2" fmla="*/ 2277585 w 2277585"/>
                  <a:gd name="connsiteY2" fmla="*/ 4898067 h 4898067"/>
                  <a:gd name="connsiteX3" fmla="*/ 1051 w 2277585"/>
                  <a:gd name="connsiteY3" fmla="*/ 2164643 h 4898067"/>
                  <a:gd name="connsiteX4" fmla="*/ 458 w 2277585"/>
                  <a:gd name="connsiteY4" fmla="*/ 0 h 4898067"/>
                  <a:gd name="connsiteX0" fmla="*/ 0 w 2280734"/>
                  <a:gd name="connsiteY0" fmla="*/ 0 h 4898067"/>
                  <a:gd name="connsiteX1" fmla="*/ 2270574 w 2280734"/>
                  <a:gd name="connsiteY1" fmla="*/ 1311587 h 4898067"/>
                  <a:gd name="connsiteX2" fmla="*/ 2280734 w 2280734"/>
                  <a:gd name="connsiteY2" fmla="*/ 4898067 h 4898067"/>
                  <a:gd name="connsiteX3" fmla="*/ 4200 w 2280734"/>
                  <a:gd name="connsiteY3" fmla="*/ 2164643 h 4898067"/>
                  <a:gd name="connsiteX4" fmla="*/ 0 w 2280734"/>
                  <a:gd name="connsiteY4" fmla="*/ 0 h 4898067"/>
                  <a:gd name="connsiteX0" fmla="*/ 0 w 2271417"/>
                  <a:gd name="connsiteY0" fmla="*/ 0 h 2761906"/>
                  <a:gd name="connsiteX1" fmla="*/ 2270574 w 2271417"/>
                  <a:gd name="connsiteY1" fmla="*/ 1311587 h 2761906"/>
                  <a:gd name="connsiteX2" fmla="*/ 2269208 w 2271417"/>
                  <a:gd name="connsiteY2" fmla="*/ 2761906 h 2761906"/>
                  <a:gd name="connsiteX3" fmla="*/ 4200 w 2271417"/>
                  <a:gd name="connsiteY3" fmla="*/ 2164643 h 2761906"/>
                  <a:gd name="connsiteX4" fmla="*/ 0 w 2271417"/>
                  <a:gd name="connsiteY4" fmla="*/ 0 h 2761906"/>
                  <a:gd name="connsiteX0" fmla="*/ 0 w 2270672"/>
                  <a:gd name="connsiteY0" fmla="*/ 0 h 2272312"/>
                  <a:gd name="connsiteX1" fmla="*/ 2270574 w 2270672"/>
                  <a:gd name="connsiteY1" fmla="*/ 1311587 h 2272312"/>
                  <a:gd name="connsiteX2" fmla="*/ 2191857 w 2270672"/>
                  <a:gd name="connsiteY2" fmla="*/ 1963532 h 2272312"/>
                  <a:gd name="connsiteX3" fmla="*/ 4200 w 2270672"/>
                  <a:gd name="connsiteY3" fmla="*/ 2164643 h 2272312"/>
                  <a:gd name="connsiteX4" fmla="*/ 0 w 2270672"/>
                  <a:gd name="connsiteY4" fmla="*/ 0 h 2272312"/>
                  <a:gd name="connsiteX0" fmla="*/ 0 w 2271234"/>
                  <a:gd name="connsiteY0" fmla="*/ 0 h 2295112"/>
                  <a:gd name="connsiteX1" fmla="*/ 2270574 w 2271234"/>
                  <a:gd name="connsiteY1" fmla="*/ 1311587 h 2295112"/>
                  <a:gd name="connsiteX2" fmla="*/ 2266446 w 2271234"/>
                  <a:gd name="connsiteY2" fmla="*/ 2192822 h 2295112"/>
                  <a:gd name="connsiteX3" fmla="*/ 4200 w 2271234"/>
                  <a:gd name="connsiteY3" fmla="*/ 2164643 h 2295112"/>
                  <a:gd name="connsiteX4" fmla="*/ 0 w 2271234"/>
                  <a:gd name="connsiteY4" fmla="*/ 0 h 2295112"/>
                  <a:gd name="connsiteX0" fmla="*/ 0 w 2271234"/>
                  <a:gd name="connsiteY0" fmla="*/ 0 h 2370327"/>
                  <a:gd name="connsiteX1" fmla="*/ 2270574 w 2271234"/>
                  <a:gd name="connsiteY1" fmla="*/ 1311587 h 2370327"/>
                  <a:gd name="connsiteX2" fmla="*/ 2266446 w 2271234"/>
                  <a:gd name="connsiteY2" fmla="*/ 2192822 h 2370327"/>
                  <a:gd name="connsiteX3" fmla="*/ 4200 w 2271234"/>
                  <a:gd name="connsiteY3" fmla="*/ 2164643 h 2370327"/>
                  <a:gd name="connsiteX4" fmla="*/ 0 w 2271234"/>
                  <a:gd name="connsiteY4" fmla="*/ 0 h 2370327"/>
                  <a:gd name="connsiteX0" fmla="*/ 0 w 2271234"/>
                  <a:gd name="connsiteY0" fmla="*/ 0 h 2192822"/>
                  <a:gd name="connsiteX1" fmla="*/ 2270574 w 2271234"/>
                  <a:gd name="connsiteY1" fmla="*/ 1311587 h 2192822"/>
                  <a:gd name="connsiteX2" fmla="*/ 2266446 w 2271234"/>
                  <a:gd name="connsiteY2" fmla="*/ 2192822 h 2192822"/>
                  <a:gd name="connsiteX3" fmla="*/ 4200 w 2271234"/>
                  <a:gd name="connsiteY3" fmla="*/ 2164643 h 2192822"/>
                  <a:gd name="connsiteX4" fmla="*/ 0 w 2271234"/>
                  <a:gd name="connsiteY4" fmla="*/ 0 h 2192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234" h="2192822">
                    <a:moveTo>
                      <a:pt x="0" y="0"/>
                    </a:moveTo>
                    <a:lnTo>
                      <a:pt x="2270574" y="1311587"/>
                    </a:lnTo>
                    <a:cubicBezTo>
                      <a:pt x="2273961" y="2507080"/>
                      <a:pt x="2263059" y="997329"/>
                      <a:pt x="2266446" y="2192822"/>
                    </a:cubicBezTo>
                    <a:lnTo>
                      <a:pt x="4200" y="2164643"/>
                    </a:lnTo>
                    <a:cubicBezTo>
                      <a:pt x="813" y="975923"/>
                      <a:pt x="3387" y="1188720"/>
                      <a:pt x="0" y="0"/>
                    </a:cubicBezTo>
                    <a:close/>
                  </a:path>
                </a:pathLst>
              </a:custGeom>
              <a:solidFill>
                <a:srgbClr val="002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20" name="Rectangle 7"/>
              <p:cNvSpPr/>
              <p:nvPr/>
            </p:nvSpPr>
            <p:spPr>
              <a:xfrm flipH="1">
                <a:off x="6070375" y="4694571"/>
                <a:ext cx="3925553" cy="2195089"/>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0 w 2306320"/>
                  <a:gd name="connsiteY0" fmla="*/ 0 h 3574016"/>
                  <a:gd name="connsiteX1" fmla="*/ 2296160 w 2306320"/>
                  <a:gd name="connsiteY1" fmla="*/ 1330960 h 3574016"/>
                  <a:gd name="connsiteX2" fmla="*/ 2306320 w 2306320"/>
                  <a:gd name="connsiteY2" fmla="*/ 3574016 h 3574016"/>
                  <a:gd name="connsiteX3" fmla="*/ 10160 w 2306320"/>
                  <a:gd name="connsiteY3" fmla="*/ 3566160 h 3574016"/>
                  <a:gd name="connsiteX4" fmla="*/ 0 w 2306320"/>
                  <a:gd name="connsiteY4" fmla="*/ 0 h 3574016"/>
                  <a:gd name="connsiteX0" fmla="*/ 0 w 2306320"/>
                  <a:gd name="connsiteY0" fmla="*/ 0 h 4055621"/>
                  <a:gd name="connsiteX1" fmla="*/ 2296160 w 2306320"/>
                  <a:gd name="connsiteY1" fmla="*/ 1330960 h 4055621"/>
                  <a:gd name="connsiteX2" fmla="*/ 2306320 w 2306320"/>
                  <a:gd name="connsiteY2" fmla="*/ 4055621 h 4055621"/>
                  <a:gd name="connsiteX3" fmla="*/ 10160 w 2306320"/>
                  <a:gd name="connsiteY3" fmla="*/ 3566160 h 4055621"/>
                  <a:gd name="connsiteX4" fmla="*/ 0 w 2306320"/>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312257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32412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691666 h 4055621"/>
                  <a:gd name="connsiteX4" fmla="*/ 3078 w 2309398"/>
                  <a:gd name="connsiteY4" fmla="*/ 0 h 4055621"/>
                  <a:gd name="connsiteX0" fmla="*/ 3078 w 2423978"/>
                  <a:gd name="connsiteY0" fmla="*/ 0 h 4055621"/>
                  <a:gd name="connsiteX1" fmla="*/ 2423909 w 2423978"/>
                  <a:gd name="connsiteY1" fmla="*/ 1378487 h 4055621"/>
                  <a:gd name="connsiteX2" fmla="*/ 2309398 w 2423978"/>
                  <a:gd name="connsiteY2" fmla="*/ 4055621 h 4055621"/>
                  <a:gd name="connsiteX3" fmla="*/ 771 w 2423978"/>
                  <a:gd name="connsiteY3" fmla="*/ 2691666 h 4055621"/>
                  <a:gd name="connsiteX4" fmla="*/ 3078 w 2423978"/>
                  <a:gd name="connsiteY4" fmla="*/ 0 h 4055621"/>
                  <a:gd name="connsiteX0" fmla="*/ 3078 w 2424097"/>
                  <a:gd name="connsiteY0" fmla="*/ 0 h 4087306"/>
                  <a:gd name="connsiteX1" fmla="*/ 2423909 w 2424097"/>
                  <a:gd name="connsiteY1" fmla="*/ 1378487 h 4087306"/>
                  <a:gd name="connsiteX2" fmla="*/ 2387318 w 2424097"/>
                  <a:gd name="connsiteY2" fmla="*/ 4087306 h 4087306"/>
                  <a:gd name="connsiteX3" fmla="*/ 771 w 2424097"/>
                  <a:gd name="connsiteY3" fmla="*/ 2691666 h 4087306"/>
                  <a:gd name="connsiteX4" fmla="*/ 3078 w 2424097"/>
                  <a:gd name="connsiteY4" fmla="*/ 0 h 4087306"/>
                  <a:gd name="connsiteX0" fmla="*/ 3078 w 2423985"/>
                  <a:gd name="connsiteY0" fmla="*/ 0 h 4053473"/>
                  <a:gd name="connsiteX1" fmla="*/ 2423909 w 2423985"/>
                  <a:gd name="connsiteY1" fmla="*/ 1378487 h 4053473"/>
                  <a:gd name="connsiteX2" fmla="*/ 2320756 w 2423985"/>
                  <a:gd name="connsiteY2" fmla="*/ 4053473 h 4053473"/>
                  <a:gd name="connsiteX3" fmla="*/ 771 w 2423985"/>
                  <a:gd name="connsiteY3" fmla="*/ 2691666 h 4053473"/>
                  <a:gd name="connsiteX4" fmla="*/ 3078 w 2423985"/>
                  <a:gd name="connsiteY4" fmla="*/ 0 h 4053473"/>
                  <a:gd name="connsiteX0" fmla="*/ 3078 w 2329325"/>
                  <a:gd name="connsiteY0" fmla="*/ 0 h 4053473"/>
                  <a:gd name="connsiteX1" fmla="*/ 2328820 w 2329325"/>
                  <a:gd name="connsiteY1" fmla="*/ 1325322 h 4053473"/>
                  <a:gd name="connsiteX2" fmla="*/ 2320756 w 2329325"/>
                  <a:gd name="connsiteY2" fmla="*/ 4053473 h 4053473"/>
                  <a:gd name="connsiteX3" fmla="*/ 771 w 2329325"/>
                  <a:gd name="connsiteY3" fmla="*/ 2691666 h 4053473"/>
                  <a:gd name="connsiteX4" fmla="*/ 3078 w 2329325"/>
                  <a:gd name="connsiteY4" fmla="*/ 0 h 4053473"/>
                  <a:gd name="connsiteX0" fmla="*/ 3078 w 4816978"/>
                  <a:gd name="connsiteY0" fmla="*/ 0 h 4053473"/>
                  <a:gd name="connsiteX1" fmla="*/ 4816975 w 4816978"/>
                  <a:gd name="connsiteY1" fmla="*/ 2738203 h 4053473"/>
                  <a:gd name="connsiteX2" fmla="*/ 2320756 w 4816978"/>
                  <a:gd name="connsiteY2" fmla="*/ 4053473 h 4053473"/>
                  <a:gd name="connsiteX3" fmla="*/ 771 w 4816978"/>
                  <a:gd name="connsiteY3" fmla="*/ 2691666 h 4053473"/>
                  <a:gd name="connsiteX4" fmla="*/ 3078 w 4816978"/>
                  <a:gd name="connsiteY4" fmla="*/ 0 h 4053473"/>
                  <a:gd name="connsiteX0" fmla="*/ 3078 w 4816976"/>
                  <a:gd name="connsiteY0" fmla="*/ 0 h 4053473"/>
                  <a:gd name="connsiteX1" fmla="*/ 4816975 w 4816976"/>
                  <a:gd name="connsiteY1" fmla="*/ 2738203 h 4053473"/>
                  <a:gd name="connsiteX2" fmla="*/ 2320756 w 4816976"/>
                  <a:gd name="connsiteY2" fmla="*/ 4053473 h 4053473"/>
                  <a:gd name="connsiteX3" fmla="*/ 771 w 4816976"/>
                  <a:gd name="connsiteY3" fmla="*/ 2691666 h 4053473"/>
                  <a:gd name="connsiteX4" fmla="*/ 3078 w 4816976"/>
                  <a:gd name="connsiteY4" fmla="*/ 0 h 4053473"/>
                  <a:gd name="connsiteX0" fmla="*/ 3078 w 4816975"/>
                  <a:gd name="connsiteY0" fmla="*/ 0 h 3055054"/>
                  <a:gd name="connsiteX1" fmla="*/ 4816975 w 4816975"/>
                  <a:gd name="connsiteY1" fmla="*/ 2738203 h 3055054"/>
                  <a:gd name="connsiteX2" fmla="*/ 771 w 4816975"/>
                  <a:gd name="connsiteY2" fmla="*/ 2691666 h 3055054"/>
                  <a:gd name="connsiteX3" fmla="*/ 3078 w 4816975"/>
                  <a:gd name="connsiteY3" fmla="*/ 0 h 3055054"/>
                  <a:gd name="connsiteX0" fmla="*/ 3078 w 4816975"/>
                  <a:gd name="connsiteY0" fmla="*/ 0 h 2901678"/>
                  <a:gd name="connsiteX1" fmla="*/ 4816975 w 4816975"/>
                  <a:gd name="connsiteY1" fmla="*/ 2738203 h 2901678"/>
                  <a:gd name="connsiteX2" fmla="*/ 771 w 4816975"/>
                  <a:gd name="connsiteY2" fmla="*/ 2691666 h 2901678"/>
                  <a:gd name="connsiteX3" fmla="*/ 3078 w 4816975"/>
                  <a:gd name="connsiteY3" fmla="*/ 0 h 2901678"/>
                  <a:gd name="connsiteX0" fmla="*/ 3078 w 4816975"/>
                  <a:gd name="connsiteY0" fmla="*/ 0 h 2738203"/>
                  <a:gd name="connsiteX1" fmla="*/ 4816975 w 4816975"/>
                  <a:gd name="connsiteY1" fmla="*/ 2738203 h 2738203"/>
                  <a:gd name="connsiteX2" fmla="*/ 771 w 4816975"/>
                  <a:gd name="connsiteY2" fmla="*/ 2691666 h 2738203"/>
                  <a:gd name="connsiteX3" fmla="*/ 3078 w 4816975"/>
                  <a:gd name="connsiteY3" fmla="*/ 0 h 2738203"/>
                  <a:gd name="connsiteX0" fmla="*/ 3078 w 4816975"/>
                  <a:gd name="connsiteY0" fmla="*/ 0 h 2738203"/>
                  <a:gd name="connsiteX1" fmla="*/ 4816975 w 4816975"/>
                  <a:gd name="connsiteY1" fmla="*/ 2738203 h 2738203"/>
                  <a:gd name="connsiteX2" fmla="*/ 771 w 4816975"/>
                  <a:gd name="connsiteY2" fmla="*/ 2726127 h 2738203"/>
                  <a:gd name="connsiteX3" fmla="*/ 3078 w 4816975"/>
                  <a:gd name="connsiteY3" fmla="*/ 0 h 2738203"/>
                </a:gdLst>
                <a:ahLst/>
                <a:cxnLst>
                  <a:cxn ang="0">
                    <a:pos x="connsiteX0" y="connsiteY0"/>
                  </a:cxn>
                  <a:cxn ang="0">
                    <a:pos x="connsiteX1" y="connsiteY1"/>
                  </a:cxn>
                  <a:cxn ang="0">
                    <a:pos x="connsiteX2" y="connsiteY2"/>
                  </a:cxn>
                  <a:cxn ang="0">
                    <a:pos x="connsiteX3" y="connsiteY3"/>
                  </a:cxn>
                </a:cxnLst>
                <a:rect l="l" t="t" r="r" b="b"/>
                <a:pathLst>
                  <a:path w="4816975" h="2738203">
                    <a:moveTo>
                      <a:pt x="3078" y="0"/>
                    </a:moveTo>
                    <a:lnTo>
                      <a:pt x="4816975" y="2738203"/>
                    </a:lnTo>
                    <a:lnTo>
                      <a:pt x="771" y="2726127"/>
                    </a:lnTo>
                    <a:cubicBezTo>
                      <a:pt x="-2616" y="1537407"/>
                      <a:pt x="6465" y="1188720"/>
                      <a:pt x="3078" y="0"/>
                    </a:cubicBezTo>
                    <a:close/>
                  </a:path>
                </a:pathLst>
              </a:custGeom>
              <a:solidFill>
                <a:srgbClr val="9A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837" y="6234487"/>
                <a:ext cx="1432907" cy="304084"/>
              </a:xfrm>
              <a:prstGeom prst="rect">
                <a:avLst/>
              </a:prstGeom>
            </p:spPr>
          </p:pic>
        </p:grpSp>
        <p:sp>
          <p:nvSpPr>
            <p:cNvPr id="3" name="Rectangle 2"/>
            <p:cNvSpPr/>
            <p:nvPr/>
          </p:nvSpPr>
          <p:spPr>
            <a:xfrm>
              <a:off x="5404981" y="0"/>
              <a:ext cx="6787020" cy="6857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gr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ase_studies">
    <p:spTree>
      <p:nvGrpSpPr>
        <p:cNvPr id="1" name=""/>
        <p:cNvGrpSpPr/>
        <p:nvPr/>
      </p:nvGrpSpPr>
      <p:grpSpPr>
        <a:xfrm>
          <a:off x="0" y="0"/>
          <a:ext cx="0" cy="0"/>
          <a:chOff x="0" y="0"/>
          <a:chExt cx="0" cy="0"/>
        </a:xfrm>
      </p:grpSpPr>
      <p:sp>
        <p:nvSpPr>
          <p:cNvPr id="19" name="Text Placeholder 13"/>
          <p:cNvSpPr>
            <a:spLocks noGrp="1"/>
          </p:cNvSpPr>
          <p:nvPr>
            <p:ph type="body" sz="quarter" idx="15"/>
          </p:nvPr>
        </p:nvSpPr>
        <p:spPr>
          <a:xfrm>
            <a:off x="4264373" y="1377997"/>
            <a:ext cx="3657601" cy="709611"/>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21" name="Text Placeholder 17"/>
          <p:cNvSpPr>
            <a:spLocks noGrp="1"/>
          </p:cNvSpPr>
          <p:nvPr>
            <p:ph type="body" sz="quarter" idx="17"/>
          </p:nvPr>
        </p:nvSpPr>
        <p:spPr>
          <a:xfrm>
            <a:off x="4262773" y="2085794"/>
            <a:ext cx="3659188" cy="1386000"/>
          </a:xfrm>
          <a:prstGeom prst="rect">
            <a:avLst/>
          </a:prstGeom>
        </p:spPr>
        <p:txBody>
          <a:bodyPr lIns="180000" tIns="72000" rIns="180000" bIns="72000">
            <a:noAutofit/>
          </a:bodyPr>
          <a:lstStyle>
            <a:lvl1pPr marL="180000" indent="-180000">
              <a:defRPr sz="1600">
                <a:solidFill>
                  <a:srgbClr val="002744"/>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2" name="Text Placeholder 13"/>
          <p:cNvSpPr>
            <a:spLocks noGrp="1"/>
          </p:cNvSpPr>
          <p:nvPr>
            <p:ph type="body" sz="quarter" idx="18"/>
          </p:nvPr>
        </p:nvSpPr>
        <p:spPr>
          <a:xfrm>
            <a:off x="8198024" y="1377997"/>
            <a:ext cx="3657601" cy="709611"/>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24" name="Text Placeholder 17"/>
          <p:cNvSpPr>
            <a:spLocks noGrp="1"/>
          </p:cNvSpPr>
          <p:nvPr>
            <p:ph type="body" sz="quarter" idx="20"/>
          </p:nvPr>
        </p:nvSpPr>
        <p:spPr>
          <a:xfrm>
            <a:off x="8196426" y="2085794"/>
            <a:ext cx="3659188" cy="1386000"/>
          </a:xfrm>
          <a:prstGeom prst="rect">
            <a:avLst/>
          </a:prstGeom>
        </p:spPr>
        <p:txBody>
          <a:bodyPr lIns="180000" tIns="72000" rIns="180000" bIns="72000">
            <a:noAutofit/>
          </a:bodyPr>
          <a:lstStyle>
            <a:lvl1pPr marL="180000" indent="-180000">
              <a:defRPr sz="1600">
                <a:solidFill>
                  <a:srgbClr val="002744"/>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14" name="Text Placeholder 13"/>
          <p:cNvSpPr>
            <a:spLocks noGrp="1"/>
          </p:cNvSpPr>
          <p:nvPr>
            <p:ph type="body" sz="quarter" idx="12"/>
          </p:nvPr>
        </p:nvSpPr>
        <p:spPr>
          <a:xfrm>
            <a:off x="330723" y="1377997"/>
            <a:ext cx="3657601" cy="709611"/>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16" name="Picture Placeholder 15"/>
          <p:cNvSpPr>
            <a:spLocks noGrp="1"/>
          </p:cNvSpPr>
          <p:nvPr>
            <p:ph type="pic" sz="quarter" idx="13"/>
          </p:nvPr>
        </p:nvSpPr>
        <p:spPr>
          <a:xfrm>
            <a:off x="443168" y="3566018"/>
            <a:ext cx="3433154" cy="1846676"/>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18" name="Text Placeholder 17"/>
          <p:cNvSpPr>
            <a:spLocks noGrp="1"/>
          </p:cNvSpPr>
          <p:nvPr>
            <p:ph type="body" sz="quarter" idx="14"/>
          </p:nvPr>
        </p:nvSpPr>
        <p:spPr>
          <a:xfrm>
            <a:off x="329125" y="2085794"/>
            <a:ext cx="3659188" cy="1386000"/>
          </a:xfrm>
          <a:prstGeom prst="rect">
            <a:avLst/>
          </a:prstGeom>
        </p:spPr>
        <p:txBody>
          <a:bodyPr lIns="180000" tIns="72000" rIns="180000" bIns="72000">
            <a:noAutofit/>
          </a:bodyPr>
          <a:lstStyle>
            <a:lvl1pPr marL="180000" indent="-180000">
              <a:defRPr sz="1600">
                <a:solidFill>
                  <a:srgbClr val="002744"/>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5" name="Text Placeholder 17"/>
          <p:cNvSpPr>
            <a:spLocks noGrp="1"/>
          </p:cNvSpPr>
          <p:nvPr>
            <p:ph type="body" sz="quarter" idx="21"/>
          </p:nvPr>
        </p:nvSpPr>
        <p:spPr>
          <a:xfrm>
            <a:off x="4259225" y="5481155"/>
            <a:ext cx="3659188"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6" name="Text Placeholder 17"/>
          <p:cNvSpPr>
            <a:spLocks noGrp="1"/>
          </p:cNvSpPr>
          <p:nvPr>
            <p:ph type="body" sz="quarter" idx="22"/>
          </p:nvPr>
        </p:nvSpPr>
        <p:spPr>
          <a:xfrm>
            <a:off x="8196426" y="5481155"/>
            <a:ext cx="3659188"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7" name="Text Placeholder 17"/>
          <p:cNvSpPr>
            <a:spLocks noGrp="1"/>
          </p:cNvSpPr>
          <p:nvPr>
            <p:ph type="body" sz="quarter" idx="23"/>
          </p:nvPr>
        </p:nvSpPr>
        <p:spPr>
          <a:xfrm>
            <a:off x="329125" y="5481155"/>
            <a:ext cx="3659188"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33" name="Rectangle 32"/>
          <p:cNvSpPr/>
          <p:nvPr/>
        </p:nvSpPr>
        <p:spPr>
          <a:xfrm>
            <a:off x="329120" y="1379538"/>
            <a:ext cx="3659188" cy="41229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28" name="Picture Placeholder 15"/>
          <p:cNvSpPr>
            <a:spLocks noGrp="1"/>
          </p:cNvSpPr>
          <p:nvPr>
            <p:ph type="pic" sz="quarter" idx="24"/>
          </p:nvPr>
        </p:nvSpPr>
        <p:spPr>
          <a:xfrm>
            <a:off x="4374813" y="3566018"/>
            <a:ext cx="3433154" cy="1846676"/>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29" name="Picture Placeholder 15"/>
          <p:cNvSpPr>
            <a:spLocks noGrp="1"/>
          </p:cNvSpPr>
          <p:nvPr>
            <p:ph type="pic" sz="quarter" idx="25"/>
          </p:nvPr>
        </p:nvSpPr>
        <p:spPr>
          <a:xfrm>
            <a:off x="8306455" y="3566018"/>
            <a:ext cx="3433154" cy="1846676"/>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23" name="Rectangle 22"/>
          <p:cNvSpPr/>
          <p:nvPr/>
        </p:nvSpPr>
        <p:spPr>
          <a:xfrm>
            <a:off x="4261307" y="1379538"/>
            <a:ext cx="3659188" cy="41229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30" name="Rectangle 29"/>
          <p:cNvSpPr/>
          <p:nvPr/>
        </p:nvSpPr>
        <p:spPr>
          <a:xfrm>
            <a:off x="8193494" y="1379538"/>
            <a:ext cx="3659188" cy="41229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31" name="Footer Placeholder 3"/>
          <p:cNvSpPr>
            <a:spLocks noGrp="1"/>
          </p:cNvSpPr>
          <p:nvPr>
            <p:ph type="ftr" sz="quarter" idx="3"/>
          </p:nvPr>
        </p:nvSpPr>
        <p:spPr>
          <a:xfrm>
            <a:off x="592417" y="6396576"/>
            <a:ext cx="4825735" cy="241195"/>
          </a:xfrm>
          <a:prstGeom prst="rect">
            <a:avLst/>
          </a:prstGeom>
        </p:spPr>
        <p:txBody>
          <a:bodyPr vert="horz" lIns="0" tIns="0" rIns="0" bIns="0" rtlCol="0" anchor="t" anchorCtr="0"/>
          <a:lstStyle>
            <a:lvl1pPr algn="l">
              <a:defRPr sz="1000">
                <a:solidFill>
                  <a:schemeClr val="bg2"/>
                </a:solidFill>
              </a:defRPr>
            </a:lvl1pPr>
          </a:lstStyle>
          <a:p>
            <a:r>
              <a:rPr lang="en-GB" dirty="0" smtClean="0"/>
              <a:t>Presentation title | Month Year | ©</a:t>
            </a:r>
            <a:endParaRPr lang="en-US" dirty="0"/>
          </a:p>
        </p:txBody>
      </p:sp>
      <p:sp>
        <p:nvSpPr>
          <p:cNvPr id="32"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36"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Tree>
    <p:extLst>
      <p:ext uri="{BB962C8B-B14F-4D97-AF65-F5344CB8AC3E}">
        <p14:creationId xmlns:p14="http://schemas.microsoft.com/office/powerpoint/2010/main" val="26019693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ase_studies">
    <p:spTree>
      <p:nvGrpSpPr>
        <p:cNvPr id="1" name=""/>
        <p:cNvGrpSpPr/>
        <p:nvPr/>
      </p:nvGrpSpPr>
      <p:grpSpPr>
        <a:xfrm>
          <a:off x="0" y="0"/>
          <a:ext cx="0" cy="0"/>
          <a:chOff x="0" y="0"/>
          <a:chExt cx="0" cy="0"/>
        </a:xfrm>
      </p:grpSpPr>
      <p:sp>
        <p:nvSpPr>
          <p:cNvPr id="16" name="Picture Placeholder 15"/>
          <p:cNvSpPr>
            <a:spLocks noGrp="1"/>
          </p:cNvSpPr>
          <p:nvPr>
            <p:ph type="pic" sz="quarter" idx="13"/>
          </p:nvPr>
        </p:nvSpPr>
        <p:spPr>
          <a:xfrm>
            <a:off x="1255776" y="1807074"/>
            <a:ext cx="3779519" cy="1283748"/>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27" name="Text Placeholder 17"/>
          <p:cNvSpPr>
            <a:spLocks noGrp="1"/>
          </p:cNvSpPr>
          <p:nvPr>
            <p:ph type="body" sz="quarter" idx="23"/>
          </p:nvPr>
        </p:nvSpPr>
        <p:spPr>
          <a:xfrm>
            <a:off x="341313" y="3157728"/>
            <a:ext cx="5596191"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33" name="Rectangle 32"/>
          <p:cNvSpPr/>
          <p:nvPr/>
        </p:nvSpPr>
        <p:spPr>
          <a:xfrm>
            <a:off x="329120" y="1379538"/>
            <a:ext cx="5608384" cy="17781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31" name="Footer Placeholder 3"/>
          <p:cNvSpPr>
            <a:spLocks noGrp="1"/>
          </p:cNvSpPr>
          <p:nvPr>
            <p:ph type="ftr" sz="quarter" idx="3"/>
          </p:nvPr>
        </p:nvSpPr>
        <p:spPr>
          <a:xfrm>
            <a:off x="592417" y="6396576"/>
            <a:ext cx="4825735" cy="241195"/>
          </a:xfrm>
          <a:prstGeom prst="rect">
            <a:avLst/>
          </a:prstGeom>
        </p:spPr>
        <p:txBody>
          <a:bodyPr vert="horz" lIns="0" tIns="0" rIns="0" bIns="0" rtlCol="0" anchor="t" anchorCtr="0"/>
          <a:lstStyle>
            <a:lvl1pPr algn="l">
              <a:defRPr sz="1000">
                <a:solidFill>
                  <a:schemeClr val="bg2"/>
                </a:solidFill>
              </a:defRPr>
            </a:lvl1pPr>
          </a:lstStyle>
          <a:p>
            <a:r>
              <a:rPr lang="en-GB" dirty="0" smtClean="0"/>
              <a:t>Presentation title | Month Year | ©</a:t>
            </a:r>
            <a:endParaRPr lang="en-US" dirty="0"/>
          </a:p>
        </p:txBody>
      </p:sp>
      <p:sp>
        <p:nvSpPr>
          <p:cNvPr id="32"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36"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
        <p:nvSpPr>
          <p:cNvPr id="35" name="Picture Placeholder 15"/>
          <p:cNvSpPr>
            <a:spLocks noGrp="1"/>
          </p:cNvSpPr>
          <p:nvPr>
            <p:ph type="pic" sz="quarter" idx="25"/>
          </p:nvPr>
        </p:nvSpPr>
        <p:spPr>
          <a:xfrm>
            <a:off x="7194360" y="1807074"/>
            <a:ext cx="3779519" cy="1283748"/>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37" name="Text Placeholder 17"/>
          <p:cNvSpPr>
            <a:spLocks noGrp="1"/>
          </p:cNvSpPr>
          <p:nvPr>
            <p:ph type="body" sz="quarter" idx="26"/>
          </p:nvPr>
        </p:nvSpPr>
        <p:spPr>
          <a:xfrm>
            <a:off x="6279897" y="3157728"/>
            <a:ext cx="5596191"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38" name="Rectangle 37"/>
          <p:cNvSpPr/>
          <p:nvPr userDrawn="1"/>
        </p:nvSpPr>
        <p:spPr>
          <a:xfrm>
            <a:off x="6267704" y="1379538"/>
            <a:ext cx="5608384" cy="17781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40" name="Picture Placeholder 15"/>
          <p:cNvSpPr>
            <a:spLocks noGrp="1"/>
          </p:cNvSpPr>
          <p:nvPr>
            <p:ph type="pic" sz="quarter" idx="28"/>
          </p:nvPr>
        </p:nvSpPr>
        <p:spPr>
          <a:xfrm>
            <a:off x="1255776" y="4141112"/>
            <a:ext cx="3779519" cy="1283748"/>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41" name="Text Placeholder 17"/>
          <p:cNvSpPr>
            <a:spLocks noGrp="1"/>
          </p:cNvSpPr>
          <p:nvPr>
            <p:ph type="body" sz="quarter" idx="29"/>
          </p:nvPr>
        </p:nvSpPr>
        <p:spPr>
          <a:xfrm>
            <a:off x="341313" y="5491766"/>
            <a:ext cx="5596191"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42" name="Rectangle 41"/>
          <p:cNvSpPr/>
          <p:nvPr userDrawn="1"/>
        </p:nvSpPr>
        <p:spPr>
          <a:xfrm>
            <a:off x="329120" y="3713576"/>
            <a:ext cx="5608384" cy="17781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44" name="Picture Placeholder 15"/>
          <p:cNvSpPr>
            <a:spLocks noGrp="1"/>
          </p:cNvSpPr>
          <p:nvPr>
            <p:ph type="pic" sz="quarter" idx="31"/>
          </p:nvPr>
        </p:nvSpPr>
        <p:spPr>
          <a:xfrm>
            <a:off x="7194360" y="4141112"/>
            <a:ext cx="3779519" cy="1283748"/>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45" name="Text Placeholder 17"/>
          <p:cNvSpPr>
            <a:spLocks noGrp="1"/>
          </p:cNvSpPr>
          <p:nvPr>
            <p:ph type="body" sz="quarter" idx="32"/>
          </p:nvPr>
        </p:nvSpPr>
        <p:spPr>
          <a:xfrm>
            <a:off x="6279897" y="5491766"/>
            <a:ext cx="5596191"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46" name="Rectangle 45"/>
          <p:cNvSpPr/>
          <p:nvPr userDrawn="1"/>
        </p:nvSpPr>
        <p:spPr>
          <a:xfrm>
            <a:off x="6267704" y="3713576"/>
            <a:ext cx="5608384" cy="177819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47" name="Text Placeholder 13"/>
          <p:cNvSpPr>
            <a:spLocks noGrp="1"/>
          </p:cNvSpPr>
          <p:nvPr>
            <p:ph type="body" sz="quarter" idx="33"/>
          </p:nvPr>
        </p:nvSpPr>
        <p:spPr>
          <a:xfrm>
            <a:off x="330723" y="1337850"/>
            <a:ext cx="5606781" cy="414227"/>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48" name="Text Placeholder 13"/>
          <p:cNvSpPr>
            <a:spLocks noGrp="1"/>
          </p:cNvSpPr>
          <p:nvPr>
            <p:ph type="body" sz="quarter" idx="34"/>
          </p:nvPr>
        </p:nvSpPr>
        <p:spPr>
          <a:xfrm>
            <a:off x="6269307" y="1337850"/>
            <a:ext cx="5606781" cy="414227"/>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49" name="Text Placeholder 13"/>
          <p:cNvSpPr>
            <a:spLocks noGrp="1"/>
          </p:cNvSpPr>
          <p:nvPr>
            <p:ph type="body" sz="quarter" idx="35"/>
          </p:nvPr>
        </p:nvSpPr>
        <p:spPr>
          <a:xfrm>
            <a:off x="330723" y="3671888"/>
            <a:ext cx="5606781" cy="414227"/>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50" name="Text Placeholder 13"/>
          <p:cNvSpPr>
            <a:spLocks noGrp="1"/>
          </p:cNvSpPr>
          <p:nvPr>
            <p:ph type="body" sz="quarter" idx="36"/>
          </p:nvPr>
        </p:nvSpPr>
        <p:spPr>
          <a:xfrm>
            <a:off x="6269307" y="3671888"/>
            <a:ext cx="5606781" cy="414227"/>
          </a:xfrm>
          <a:prstGeom prst="rect">
            <a:avLst/>
          </a:prstGeom>
          <a:solidFill>
            <a:schemeClr val="accent2"/>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38714060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_Title_blue">
    <p:bg>
      <p:bgPr>
        <a:solidFill>
          <a:schemeClr val="tx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341313" y="3184696"/>
            <a:ext cx="8902699" cy="488608"/>
          </a:xfrm>
          <a:prstGeom prst="rect">
            <a:avLst/>
          </a:prstGeom>
        </p:spPr>
        <p:txBody>
          <a:bodyPr lIns="0" tIns="0" rIns="0" bIns="0" anchor="b" anchorCtr="0">
            <a:noAutofit/>
          </a:bodyPr>
          <a:lstStyle>
            <a:lvl1pPr>
              <a:defRPr sz="3600">
                <a:solidFill>
                  <a:schemeClr val="bg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342013" y="6405477"/>
            <a:ext cx="311143" cy="241195"/>
          </a:xfrm>
          <a:prstGeom prst="rect">
            <a:avLst/>
          </a:prstGeom>
        </p:spPr>
        <p:txBody>
          <a:bodyPr lIns="0" tIns="0" rIns="0" bIns="0" anchor="t" anchorCtr="0"/>
          <a:lstStyle>
            <a:lvl1pPr>
              <a:defRPr sz="1000">
                <a:solidFill>
                  <a:schemeClr val="bg1"/>
                </a:solidFill>
              </a:defRPr>
            </a:lvl1pPr>
          </a:lstStyle>
          <a:p>
            <a:fld id="{5187ED5D-E68E-0646-B6EF-57ED1E00E6FB}"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6001" y="384001"/>
            <a:ext cx="8784363" cy="764744"/>
          </a:xfrm>
        </p:spPr>
        <p:txBody>
          <a:bodyPr/>
          <a:lstStyle>
            <a:lvl1pPr>
              <a:defRPr>
                <a:solidFill>
                  <a:srgbClr val="000F5E"/>
                </a:solidFill>
              </a:defRPr>
            </a:lvl1pPr>
          </a:lstStyle>
          <a:p>
            <a:r>
              <a:rPr lang="en-US" smtClean="0"/>
              <a:t>Click to edit Master title style</a:t>
            </a:r>
            <a:endParaRPr lang="en-GB" dirty="0"/>
          </a:p>
        </p:txBody>
      </p:sp>
      <p:sp>
        <p:nvSpPr>
          <p:cNvPr id="10" name="Slide Number Placeholder 5"/>
          <p:cNvSpPr>
            <a:spLocks noGrp="1"/>
          </p:cNvSpPr>
          <p:nvPr>
            <p:ph type="sldNum" sz="quarter" idx="4"/>
          </p:nvPr>
        </p:nvSpPr>
        <p:spPr>
          <a:xfrm>
            <a:off x="10889919" y="6501341"/>
            <a:ext cx="720000" cy="216000"/>
          </a:xfrm>
          <a:prstGeom prst="rect">
            <a:avLst/>
          </a:prstGeom>
        </p:spPr>
        <p:txBody>
          <a:bodyPr vert="horz" wrap="square" lIns="0" tIns="0" rIns="0" bIns="0" rtlCol="0" anchor="t" anchorCtr="0"/>
          <a:lstStyle>
            <a:lvl1pPr>
              <a:defRPr lang="en-GB" smtClean="0"/>
            </a:lvl1pPr>
          </a:lstStyle>
          <a:p>
            <a:fld id="{84D111C9-AE51-4082-9409-505987EEA9A7}" type="slidenum">
              <a:rPr lang="en-GB" smtClean="0"/>
              <a:pPr/>
              <a:t>‹#›</a:t>
            </a:fld>
            <a:endParaRPr lang="en-GB" dirty="0"/>
          </a:p>
        </p:txBody>
      </p:sp>
    </p:spTree>
    <p:extLst>
      <p:ext uri="{BB962C8B-B14F-4D97-AF65-F5344CB8AC3E}">
        <p14:creationId xmlns:p14="http://schemas.microsoft.com/office/powerpoint/2010/main" val="60696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76001" y="384001"/>
            <a:ext cx="8784363" cy="764744"/>
          </a:xfrm>
        </p:spPr>
        <p:txBody>
          <a:bodyPr/>
          <a:lstStyle>
            <a:lvl1pPr>
              <a:defRPr>
                <a:solidFill>
                  <a:srgbClr val="000F5E"/>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576002" y="1260000"/>
            <a:ext cx="5342201" cy="4800000"/>
          </a:xfrm>
        </p:spPr>
        <p:txBody>
          <a:bodyPr/>
          <a:lstStyle>
            <a:lvl1pPr>
              <a:defRPr>
                <a:solidFill>
                  <a:srgbClr val="000F5E"/>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2"/>
          <p:cNvSpPr>
            <a:spLocks noGrp="1"/>
          </p:cNvSpPr>
          <p:nvPr>
            <p:ph idx="12"/>
          </p:nvPr>
        </p:nvSpPr>
        <p:spPr>
          <a:xfrm>
            <a:off x="6267722" y="1260000"/>
            <a:ext cx="5342201" cy="4800000"/>
          </a:xfrm>
        </p:spPr>
        <p:txBody>
          <a:bodyPr/>
          <a:lstStyle>
            <a:lvl1pPr>
              <a:defRPr>
                <a:solidFill>
                  <a:srgbClr val="000F5E"/>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5"/>
          <p:cNvSpPr>
            <a:spLocks noGrp="1"/>
          </p:cNvSpPr>
          <p:nvPr>
            <p:ph type="sldNum" sz="quarter" idx="4"/>
          </p:nvPr>
        </p:nvSpPr>
        <p:spPr>
          <a:xfrm>
            <a:off x="10889919" y="6501341"/>
            <a:ext cx="720000" cy="216000"/>
          </a:xfrm>
          <a:prstGeom prst="rect">
            <a:avLst/>
          </a:prstGeom>
        </p:spPr>
        <p:txBody>
          <a:bodyPr vert="horz" wrap="square" lIns="0" tIns="0" rIns="0" bIns="0" rtlCol="0" anchor="t" anchorCtr="0"/>
          <a:lstStyle>
            <a:lvl1pPr>
              <a:defRPr lang="en-GB" smtClean="0"/>
            </a:lvl1pPr>
          </a:lstStyle>
          <a:p>
            <a:fld id="{84D111C9-AE51-4082-9409-505987EEA9A7}" type="slidenum">
              <a:rPr lang="en-GB" smtClean="0"/>
              <a:pPr/>
              <a:t>‹#›</a:t>
            </a:fld>
            <a:endParaRPr lang="en-GB" dirty="0"/>
          </a:p>
        </p:txBody>
      </p:sp>
    </p:spTree>
    <p:extLst>
      <p:ext uri="{BB962C8B-B14F-4D97-AF65-F5344CB8AC3E}">
        <p14:creationId xmlns:p14="http://schemas.microsoft.com/office/powerpoint/2010/main" val="8979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vider_imag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8971" y="4152"/>
            <a:ext cx="7033035" cy="6876106"/>
          </a:xfrm>
          <a:custGeom>
            <a:avLst/>
            <a:gdLst>
              <a:gd name="connsiteX0" fmla="*/ 0 w 7028508"/>
              <a:gd name="connsiteY0" fmla="*/ 0 h 6876107"/>
              <a:gd name="connsiteX1" fmla="*/ 7028508 w 7028508"/>
              <a:gd name="connsiteY1" fmla="*/ 0 h 6876107"/>
              <a:gd name="connsiteX2" fmla="*/ 7028508 w 7028508"/>
              <a:gd name="connsiteY2" fmla="*/ 6876107 h 6876107"/>
              <a:gd name="connsiteX3" fmla="*/ 0 w 7028508"/>
              <a:gd name="connsiteY3" fmla="*/ 6876107 h 6876107"/>
              <a:gd name="connsiteX4" fmla="*/ 0 w 7028508"/>
              <a:gd name="connsiteY4" fmla="*/ 0 h 6876107"/>
              <a:gd name="connsiteX0" fmla="*/ 0 w 7037561"/>
              <a:gd name="connsiteY0" fmla="*/ 0 h 6876107"/>
              <a:gd name="connsiteX1" fmla="*/ 7037561 w 7037561"/>
              <a:gd name="connsiteY1" fmla="*/ 4431672 h 6876107"/>
              <a:gd name="connsiteX2" fmla="*/ 7028508 w 7037561"/>
              <a:gd name="connsiteY2" fmla="*/ 6876107 h 6876107"/>
              <a:gd name="connsiteX3" fmla="*/ 0 w 7037561"/>
              <a:gd name="connsiteY3" fmla="*/ 6876107 h 6876107"/>
              <a:gd name="connsiteX4" fmla="*/ 0 w 7037561"/>
              <a:gd name="connsiteY4" fmla="*/ 0 h 6876107"/>
              <a:gd name="connsiteX0" fmla="*/ 0 w 7033035"/>
              <a:gd name="connsiteY0" fmla="*/ 0 h 6876107"/>
              <a:gd name="connsiteX1" fmla="*/ 7033035 w 7033035"/>
              <a:gd name="connsiteY1" fmla="*/ 3530852 h 6876107"/>
              <a:gd name="connsiteX2" fmla="*/ 7028508 w 7033035"/>
              <a:gd name="connsiteY2" fmla="*/ 6876107 h 6876107"/>
              <a:gd name="connsiteX3" fmla="*/ 0 w 7033035"/>
              <a:gd name="connsiteY3" fmla="*/ 6876107 h 6876107"/>
              <a:gd name="connsiteX4" fmla="*/ 0 w 7033035"/>
              <a:gd name="connsiteY4" fmla="*/ 0 h 6876107"/>
              <a:gd name="connsiteX0" fmla="*/ 0 w 7033035"/>
              <a:gd name="connsiteY0" fmla="*/ 0 h 6876107"/>
              <a:gd name="connsiteX1" fmla="*/ 484360 w 7033035"/>
              <a:gd name="connsiteY1" fmla="*/ 244445 h 6876107"/>
              <a:gd name="connsiteX2" fmla="*/ 7033035 w 7033035"/>
              <a:gd name="connsiteY2" fmla="*/ 3530852 h 6876107"/>
              <a:gd name="connsiteX3" fmla="*/ 7028508 w 7033035"/>
              <a:gd name="connsiteY3" fmla="*/ 6876107 h 6876107"/>
              <a:gd name="connsiteX4" fmla="*/ 0 w 7033035"/>
              <a:gd name="connsiteY4" fmla="*/ 6876107 h 6876107"/>
              <a:gd name="connsiteX5" fmla="*/ 0 w 7033035"/>
              <a:gd name="connsiteY5" fmla="*/ 0 h 6876107"/>
              <a:gd name="connsiteX0" fmla="*/ 0 w 7033035"/>
              <a:gd name="connsiteY0" fmla="*/ 0 h 6876107"/>
              <a:gd name="connsiteX1" fmla="*/ 683536 w 7033035"/>
              <a:gd name="connsiteY1" fmla="*/ 1 h 6876107"/>
              <a:gd name="connsiteX2" fmla="*/ 7033035 w 7033035"/>
              <a:gd name="connsiteY2" fmla="*/ 3530852 h 6876107"/>
              <a:gd name="connsiteX3" fmla="*/ 7028508 w 7033035"/>
              <a:gd name="connsiteY3" fmla="*/ 6876107 h 6876107"/>
              <a:gd name="connsiteX4" fmla="*/ 0 w 7033035"/>
              <a:gd name="connsiteY4" fmla="*/ 6876107 h 6876107"/>
              <a:gd name="connsiteX5" fmla="*/ 0 w 7033035"/>
              <a:gd name="connsiteY5" fmla="*/ 0 h 6876107"/>
              <a:gd name="connsiteX0" fmla="*/ 0 w 7033035"/>
              <a:gd name="connsiteY0" fmla="*/ 0 h 6876107"/>
              <a:gd name="connsiteX1" fmla="*/ 683536 w 7033035"/>
              <a:gd name="connsiteY1" fmla="*/ 1 h 6876107"/>
              <a:gd name="connsiteX2" fmla="*/ 7033035 w 7033035"/>
              <a:gd name="connsiteY2" fmla="*/ 3530852 h 6876107"/>
              <a:gd name="connsiteX3" fmla="*/ 7028508 w 7033035"/>
              <a:gd name="connsiteY3" fmla="*/ 6876107 h 6876107"/>
              <a:gd name="connsiteX4" fmla="*/ 0 w 7033035"/>
              <a:gd name="connsiteY4" fmla="*/ 3232088 h 6876107"/>
              <a:gd name="connsiteX5" fmla="*/ 0 w 7033035"/>
              <a:gd name="connsiteY5" fmla="*/ 0 h 6876107"/>
              <a:gd name="connsiteX0" fmla="*/ 0 w 7033035"/>
              <a:gd name="connsiteY0" fmla="*/ 0 h 6876107"/>
              <a:gd name="connsiteX1" fmla="*/ 683536 w 7033035"/>
              <a:gd name="connsiteY1" fmla="*/ 1 h 6876107"/>
              <a:gd name="connsiteX2" fmla="*/ 7033035 w 7033035"/>
              <a:gd name="connsiteY2" fmla="*/ 3530852 h 6876107"/>
              <a:gd name="connsiteX3" fmla="*/ 7028508 w 7033035"/>
              <a:gd name="connsiteY3" fmla="*/ 6876107 h 6876107"/>
              <a:gd name="connsiteX4" fmla="*/ 0 w 7033035"/>
              <a:gd name="connsiteY4" fmla="*/ 5051834 h 6876107"/>
              <a:gd name="connsiteX5" fmla="*/ 0 w 7033035"/>
              <a:gd name="connsiteY5" fmla="*/ 0 h 6876107"/>
              <a:gd name="connsiteX0" fmla="*/ 0 w 7033035"/>
              <a:gd name="connsiteY0" fmla="*/ 0 h 6876107"/>
              <a:gd name="connsiteX1" fmla="*/ 683536 w 7033035"/>
              <a:gd name="connsiteY1" fmla="*/ 1 h 6876107"/>
              <a:gd name="connsiteX2" fmla="*/ 7033035 w 7033035"/>
              <a:gd name="connsiteY2" fmla="*/ 3530852 h 6876107"/>
              <a:gd name="connsiteX3" fmla="*/ 7028508 w 7033035"/>
              <a:gd name="connsiteY3" fmla="*/ 6876107 h 6876107"/>
              <a:gd name="connsiteX4" fmla="*/ 3286408 w 7033035"/>
              <a:gd name="connsiteY4" fmla="*/ 5911914 h 6876107"/>
              <a:gd name="connsiteX5" fmla="*/ 0 w 7033035"/>
              <a:gd name="connsiteY5" fmla="*/ 5051834 h 6876107"/>
              <a:gd name="connsiteX6" fmla="*/ 0 w 7033035"/>
              <a:gd name="connsiteY6" fmla="*/ 0 h 6876107"/>
              <a:gd name="connsiteX0" fmla="*/ 0 w 7033035"/>
              <a:gd name="connsiteY0" fmla="*/ 0 h 6876107"/>
              <a:gd name="connsiteX1" fmla="*/ 683536 w 7033035"/>
              <a:gd name="connsiteY1" fmla="*/ 1 h 6876107"/>
              <a:gd name="connsiteX2" fmla="*/ 7033035 w 7033035"/>
              <a:gd name="connsiteY2" fmla="*/ 3530852 h 6876107"/>
              <a:gd name="connsiteX3" fmla="*/ 7028508 w 7033035"/>
              <a:gd name="connsiteY3" fmla="*/ 6876107 h 6876107"/>
              <a:gd name="connsiteX4" fmla="*/ 3114392 w 7033035"/>
              <a:gd name="connsiteY4" fmla="*/ 6867054 h 6876107"/>
              <a:gd name="connsiteX5" fmla="*/ 0 w 7033035"/>
              <a:gd name="connsiteY5" fmla="*/ 5051834 h 6876107"/>
              <a:gd name="connsiteX6" fmla="*/ 0 w 7033035"/>
              <a:gd name="connsiteY6" fmla="*/ 0 h 687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035" h="6876107">
                <a:moveTo>
                  <a:pt x="0" y="0"/>
                </a:moveTo>
                <a:lnTo>
                  <a:pt x="683536" y="1"/>
                </a:lnTo>
                <a:lnTo>
                  <a:pt x="7033035" y="3530852"/>
                </a:lnTo>
                <a:cubicBezTo>
                  <a:pt x="7030017" y="4345664"/>
                  <a:pt x="7031526" y="6061295"/>
                  <a:pt x="7028508" y="6876107"/>
                </a:cubicBezTo>
                <a:lnTo>
                  <a:pt x="3114392" y="6867054"/>
                </a:lnTo>
                <a:lnTo>
                  <a:pt x="0" y="5051834"/>
                </a:lnTo>
                <a:lnTo>
                  <a:pt x="0" y="0"/>
                </a:lnTo>
                <a:close/>
              </a:path>
            </a:pathLst>
          </a:custGeom>
          <a:solidFill>
            <a:schemeClr val="bg1">
              <a:lumMod val="95000"/>
            </a:schemeClr>
          </a:solidFill>
        </p:spPr>
        <p:txBody>
          <a:bodyPr anchor="ctr" anchorCtr="0">
            <a:normAutofit/>
          </a:bodyPr>
          <a:lstStyle>
            <a:lvl1pPr>
              <a:defRPr sz="798"/>
            </a:lvl1pPr>
          </a:lstStyle>
          <a:p>
            <a:r>
              <a:rPr lang="en-US" dirty="0" smtClean="0"/>
              <a:t>Click icon to add picture</a:t>
            </a:r>
            <a:endParaRPr lang="en-GB"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752" y="6209879"/>
            <a:ext cx="1526651" cy="355983"/>
          </a:xfrm>
          <a:prstGeom prst="rect">
            <a:avLst/>
          </a:prstGeom>
        </p:spPr>
      </p:pic>
      <p:grpSp>
        <p:nvGrpSpPr>
          <p:cNvPr id="7" name="Group 6"/>
          <p:cNvGrpSpPr/>
          <p:nvPr/>
        </p:nvGrpSpPr>
        <p:grpSpPr>
          <a:xfrm>
            <a:off x="4954045" y="-166254"/>
            <a:ext cx="7241130" cy="6692468"/>
            <a:chOff x="4954045" y="-166254"/>
            <a:chExt cx="7241130" cy="6692468"/>
          </a:xfrm>
        </p:grpSpPr>
        <p:sp>
          <p:nvSpPr>
            <p:cNvPr id="17" name="Freeform 16"/>
            <p:cNvSpPr/>
            <p:nvPr/>
          </p:nvSpPr>
          <p:spPr>
            <a:xfrm>
              <a:off x="4959351" y="-166254"/>
              <a:ext cx="7235824" cy="6668655"/>
            </a:xfrm>
            <a:custGeom>
              <a:avLst/>
              <a:gdLst>
                <a:gd name="connsiteX0" fmla="*/ 0 w 7235825"/>
                <a:gd name="connsiteY0" fmla="*/ 0 h 6668655"/>
                <a:gd name="connsiteX1" fmla="*/ 1 w 7235825"/>
                <a:gd name="connsiteY1" fmla="*/ 0 h 6668655"/>
                <a:gd name="connsiteX2" fmla="*/ 1 w 7235825"/>
                <a:gd name="connsiteY2" fmla="*/ 426606 h 6668655"/>
                <a:gd name="connsiteX3" fmla="*/ 806451 w 7235825"/>
                <a:gd name="connsiteY3" fmla="*/ 1156 h 6668655"/>
                <a:gd name="connsiteX4" fmla="*/ 512951 w 7235825"/>
                <a:gd name="connsiteY4" fmla="*/ 0 h 6668655"/>
                <a:gd name="connsiteX5" fmla="*/ 7232650 w 7235825"/>
                <a:gd name="connsiteY5" fmla="*/ 0 h 6668655"/>
                <a:gd name="connsiteX6" fmla="*/ 7235825 w 7235825"/>
                <a:gd name="connsiteY6" fmla="*/ 2468130 h 6668655"/>
                <a:gd name="connsiteX7" fmla="*/ 0 w 7235825"/>
                <a:gd name="connsiteY7" fmla="*/ 6668655 h 666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5825" h="6668655">
                  <a:moveTo>
                    <a:pt x="0" y="0"/>
                  </a:moveTo>
                  <a:lnTo>
                    <a:pt x="1" y="0"/>
                  </a:lnTo>
                  <a:lnTo>
                    <a:pt x="1" y="426606"/>
                  </a:lnTo>
                  <a:lnTo>
                    <a:pt x="806451" y="1156"/>
                  </a:lnTo>
                  <a:lnTo>
                    <a:pt x="512951" y="0"/>
                  </a:lnTo>
                  <a:lnTo>
                    <a:pt x="7232650" y="0"/>
                  </a:lnTo>
                  <a:cubicBezTo>
                    <a:pt x="7234767" y="1278852"/>
                    <a:pt x="7233708" y="1189278"/>
                    <a:pt x="7235825" y="2468130"/>
                  </a:cubicBezTo>
                  <a:lnTo>
                    <a:pt x="0" y="6668655"/>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2" name="Rectangle 1"/>
            <p:cNvSpPr/>
            <p:nvPr/>
          </p:nvSpPr>
          <p:spPr>
            <a:xfrm>
              <a:off x="4954045" y="1"/>
              <a:ext cx="4972832" cy="6526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grpSp>
      <p:sp>
        <p:nvSpPr>
          <p:cNvPr id="5" name="Subtitle 2"/>
          <p:cNvSpPr>
            <a:spLocks noGrp="1"/>
          </p:cNvSpPr>
          <p:nvPr>
            <p:ph type="subTitle" idx="1"/>
          </p:nvPr>
        </p:nvSpPr>
        <p:spPr>
          <a:xfrm>
            <a:off x="5372915" y="2373589"/>
            <a:ext cx="4965701" cy="653620"/>
          </a:xfrm>
          <a:prstGeom prst="rect">
            <a:avLst/>
          </a:prstGeom>
        </p:spPr>
        <p:txBody>
          <a:bodyPr lIns="0" tIns="0" rIns="0" bIns="0" anchor="t" anchorCtr="0">
            <a:noAutofit/>
          </a:bodyPr>
          <a:lstStyle>
            <a:lvl1pPr marL="0" indent="0" algn="l">
              <a:buNone/>
              <a:defRPr sz="2400" b="0" i="0">
                <a:solidFill>
                  <a:schemeClr val="bg1"/>
                </a:solidFill>
                <a:latin typeface="+mn-lt"/>
                <a:ea typeface="Arial" charset="0"/>
                <a:cs typeface="Arial" charset="0"/>
              </a:defRPr>
            </a:lvl1pPr>
            <a:lvl2pPr marL="365123" indent="0" algn="ctr">
              <a:buNone/>
              <a:defRPr sz="1596"/>
            </a:lvl2pPr>
            <a:lvl3pPr marL="730239" indent="0" algn="ctr">
              <a:buNone/>
              <a:defRPr sz="1437"/>
            </a:lvl3pPr>
            <a:lvl4pPr marL="1095363" indent="0" algn="ctr">
              <a:buNone/>
              <a:defRPr sz="1277"/>
            </a:lvl4pPr>
            <a:lvl5pPr marL="1460484" indent="0" algn="ctr">
              <a:buNone/>
              <a:defRPr sz="1277"/>
            </a:lvl5pPr>
            <a:lvl6pPr marL="1825604" indent="0" algn="ctr">
              <a:buNone/>
              <a:defRPr sz="1277"/>
            </a:lvl6pPr>
            <a:lvl7pPr marL="2190722" indent="0" algn="ctr">
              <a:buNone/>
              <a:defRPr sz="1277"/>
            </a:lvl7pPr>
            <a:lvl8pPr marL="2555844" indent="0" algn="ctr">
              <a:buNone/>
              <a:defRPr sz="1277"/>
            </a:lvl8pPr>
            <a:lvl9pPr marL="2920966" indent="0" algn="ctr">
              <a:buNone/>
              <a:defRPr sz="1277"/>
            </a:lvl9pPr>
          </a:lstStyle>
          <a:p>
            <a:r>
              <a:rPr lang="en-US" smtClean="0"/>
              <a:t>Click to edit Master subtitle style</a:t>
            </a:r>
            <a:endParaRPr lang="en-US" dirty="0"/>
          </a:p>
        </p:txBody>
      </p:sp>
      <p:sp>
        <p:nvSpPr>
          <p:cNvPr id="6" name="Text Placeholder 5"/>
          <p:cNvSpPr>
            <a:spLocks noGrp="1"/>
          </p:cNvSpPr>
          <p:nvPr>
            <p:ph type="body" sz="quarter" idx="14" hasCustomPrompt="1"/>
          </p:nvPr>
        </p:nvSpPr>
        <p:spPr>
          <a:xfrm>
            <a:off x="5377322" y="1379538"/>
            <a:ext cx="4186569" cy="944562"/>
          </a:xfrm>
        </p:spPr>
        <p:txBody>
          <a:bodyPr anchor="t" anchorCtr="0">
            <a:noAutofit/>
          </a:bodyPr>
          <a:lstStyle>
            <a:lvl1pPr marL="0" indent="0">
              <a:buNone/>
              <a:defRPr sz="3600">
                <a:solidFill>
                  <a:schemeClr val="bg1"/>
                </a:solidFill>
              </a:defRPr>
            </a:lvl1pPr>
          </a:lstStyle>
          <a:p>
            <a:pPr lvl="0"/>
            <a:r>
              <a:rPr lang="en-US" dirty="0" smtClean="0"/>
              <a:t>Click to add text</a:t>
            </a:r>
            <a:endParaRPr lang="en-US"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Divider">
    <p:bg>
      <p:bgPr>
        <a:solidFill>
          <a:schemeClr val="bg1"/>
        </a:solidFill>
        <a:effectLst/>
      </p:bgPr>
    </p:bg>
    <p:spTree>
      <p:nvGrpSpPr>
        <p:cNvPr id="1" name=""/>
        <p:cNvGrpSpPr/>
        <p:nvPr/>
      </p:nvGrpSpPr>
      <p:grpSpPr>
        <a:xfrm>
          <a:off x="0" y="0"/>
          <a:ext cx="0" cy="0"/>
          <a:chOff x="0" y="0"/>
          <a:chExt cx="0" cy="0"/>
        </a:xfrm>
      </p:grpSpPr>
      <p:sp>
        <p:nvSpPr>
          <p:cNvPr id="11" name="Rectangle 9"/>
          <p:cNvSpPr/>
          <p:nvPr/>
        </p:nvSpPr>
        <p:spPr>
          <a:xfrm>
            <a:off x="2258417" y="-10160"/>
            <a:ext cx="9604524" cy="5535163"/>
          </a:xfrm>
          <a:custGeom>
            <a:avLst/>
            <a:gdLst>
              <a:gd name="connsiteX0" fmla="*/ 0 w 3210560"/>
              <a:gd name="connsiteY0" fmla="*/ 0 h 3596640"/>
              <a:gd name="connsiteX1" fmla="*/ 3210560 w 3210560"/>
              <a:gd name="connsiteY1" fmla="*/ 0 h 3596640"/>
              <a:gd name="connsiteX2" fmla="*/ 3210560 w 3210560"/>
              <a:gd name="connsiteY2" fmla="*/ 3596640 h 3596640"/>
              <a:gd name="connsiteX3" fmla="*/ 0 w 3210560"/>
              <a:gd name="connsiteY3" fmla="*/ 3596640 h 3596640"/>
              <a:gd name="connsiteX4" fmla="*/ 0 w 3210560"/>
              <a:gd name="connsiteY4" fmla="*/ 0 h 3596640"/>
              <a:gd name="connsiteX0" fmla="*/ 0 w 3464560"/>
              <a:gd name="connsiteY0" fmla="*/ 1940560 h 5537200"/>
              <a:gd name="connsiteX1" fmla="*/ 3464560 w 3464560"/>
              <a:gd name="connsiteY1" fmla="*/ 0 h 5537200"/>
              <a:gd name="connsiteX2" fmla="*/ 3210560 w 3464560"/>
              <a:gd name="connsiteY2" fmla="*/ 5537200 h 5537200"/>
              <a:gd name="connsiteX3" fmla="*/ 0 w 3464560"/>
              <a:gd name="connsiteY3" fmla="*/ 5537200 h 5537200"/>
              <a:gd name="connsiteX4" fmla="*/ 0 w 3464560"/>
              <a:gd name="connsiteY4" fmla="*/ 1940560 h 5537200"/>
              <a:gd name="connsiteX0" fmla="*/ 0 w 3464560"/>
              <a:gd name="connsiteY0" fmla="*/ 1940560 h 5537200"/>
              <a:gd name="connsiteX1" fmla="*/ 3464560 w 3464560"/>
              <a:gd name="connsiteY1" fmla="*/ 0 h 5537200"/>
              <a:gd name="connsiteX2" fmla="*/ 2001520 w 3464560"/>
              <a:gd name="connsiteY2" fmla="*/ 3108960 h 5537200"/>
              <a:gd name="connsiteX3" fmla="*/ 0 w 3464560"/>
              <a:gd name="connsiteY3" fmla="*/ 5537200 h 5537200"/>
              <a:gd name="connsiteX4" fmla="*/ 0 w 3464560"/>
              <a:gd name="connsiteY4" fmla="*/ 1940560 h 5537200"/>
              <a:gd name="connsiteX0" fmla="*/ 0 w 9580880"/>
              <a:gd name="connsiteY0" fmla="*/ 1940560 h 5537200"/>
              <a:gd name="connsiteX1" fmla="*/ 3464560 w 9580880"/>
              <a:gd name="connsiteY1" fmla="*/ 0 h 5537200"/>
              <a:gd name="connsiteX2" fmla="*/ 9580880 w 9580880"/>
              <a:gd name="connsiteY2" fmla="*/ 20320 h 5537200"/>
              <a:gd name="connsiteX3" fmla="*/ 0 w 9580880"/>
              <a:gd name="connsiteY3" fmla="*/ 5537200 h 5537200"/>
              <a:gd name="connsiteX4" fmla="*/ 0 w 9580880"/>
              <a:gd name="connsiteY4" fmla="*/ 1940560 h 5537200"/>
              <a:gd name="connsiteX0" fmla="*/ 0 w 9589026"/>
              <a:gd name="connsiteY0" fmla="*/ 1950742 h 5537200"/>
              <a:gd name="connsiteX1" fmla="*/ 3472706 w 9589026"/>
              <a:gd name="connsiteY1" fmla="*/ 0 h 5537200"/>
              <a:gd name="connsiteX2" fmla="*/ 9589026 w 9589026"/>
              <a:gd name="connsiteY2" fmla="*/ 20320 h 5537200"/>
              <a:gd name="connsiteX3" fmla="*/ 8146 w 9589026"/>
              <a:gd name="connsiteY3" fmla="*/ 5537200 h 5537200"/>
              <a:gd name="connsiteX4" fmla="*/ 0 w 9589026"/>
              <a:gd name="connsiteY4" fmla="*/ 1950742 h 5537200"/>
              <a:gd name="connsiteX0" fmla="*/ 16527 w 9605553"/>
              <a:gd name="connsiteY0" fmla="*/ 1950742 h 5478141"/>
              <a:gd name="connsiteX1" fmla="*/ 3489233 w 9605553"/>
              <a:gd name="connsiteY1" fmla="*/ 0 h 5478141"/>
              <a:gd name="connsiteX2" fmla="*/ 9605553 w 9605553"/>
              <a:gd name="connsiteY2" fmla="*/ 20320 h 5478141"/>
              <a:gd name="connsiteX3" fmla="*/ 235 w 9605553"/>
              <a:gd name="connsiteY3" fmla="*/ 5478141 h 5478141"/>
              <a:gd name="connsiteX4" fmla="*/ 16527 w 9605553"/>
              <a:gd name="connsiteY4" fmla="*/ 1950742 h 5478141"/>
              <a:gd name="connsiteX0" fmla="*/ 0 w 9589026"/>
              <a:gd name="connsiteY0" fmla="*/ 1950742 h 5529054"/>
              <a:gd name="connsiteX1" fmla="*/ 3472706 w 9589026"/>
              <a:gd name="connsiteY1" fmla="*/ 0 h 5529054"/>
              <a:gd name="connsiteX2" fmla="*/ 9589026 w 9589026"/>
              <a:gd name="connsiteY2" fmla="*/ 20320 h 5529054"/>
              <a:gd name="connsiteX3" fmla="*/ 8146 w 9589026"/>
              <a:gd name="connsiteY3" fmla="*/ 5529054 h 5529054"/>
              <a:gd name="connsiteX4" fmla="*/ 0 w 9589026"/>
              <a:gd name="connsiteY4" fmla="*/ 1950742 h 5529054"/>
              <a:gd name="connsiteX0" fmla="*/ 0 w 9589026"/>
              <a:gd name="connsiteY0" fmla="*/ 1950742 h 5535164"/>
              <a:gd name="connsiteX1" fmla="*/ 3472706 w 9589026"/>
              <a:gd name="connsiteY1" fmla="*/ 0 h 5535164"/>
              <a:gd name="connsiteX2" fmla="*/ 9589026 w 9589026"/>
              <a:gd name="connsiteY2" fmla="*/ 20320 h 5535164"/>
              <a:gd name="connsiteX3" fmla="*/ 6110 w 9589026"/>
              <a:gd name="connsiteY3" fmla="*/ 5535164 h 5535164"/>
              <a:gd name="connsiteX4" fmla="*/ 0 w 9589026"/>
              <a:gd name="connsiteY4" fmla="*/ 1950742 h 5535164"/>
              <a:gd name="connsiteX0" fmla="*/ 0 w 9604524"/>
              <a:gd name="connsiteY0" fmla="*/ 1950742 h 5535164"/>
              <a:gd name="connsiteX1" fmla="*/ 3472706 w 9604524"/>
              <a:gd name="connsiteY1" fmla="*/ 0 h 5535164"/>
              <a:gd name="connsiteX2" fmla="*/ 9604524 w 9604524"/>
              <a:gd name="connsiteY2" fmla="*/ 8696 h 5535164"/>
              <a:gd name="connsiteX3" fmla="*/ 6110 w 9604524"/>
              <a:gd name="connsiteY3" fmla="*/ 5535164 h 5535164"/>
              <a:gd name="connsiteX4" fmla="*/ 0 w 9604524"/>
              <a:gd name="connsiteY4" fmla="*/ 1950742 h 553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4524" h="5535164">
                <a:moveTo>
                  <a:pt x="0" y="1950742"/>
                </a:moveTo>
                <a:lnTo>
                  <a:pt x="3472706" y="0"/>
                </a:lnTo>
                <a:lnTo>
                  <a:pt x="9604524" y="8696"/>
                </a:lnTo>
                <a:lnTo>
                  <a:pt x="6110" y="5535164"/>
                </a:lnTo>
                <a:cubicBezTo>
                  <a:pt x="3395" y="4339678"/>
                  <a:pt x="2715" y="3146228"/>
                  <a:pt x="0" y="1950742"/>
                </a:cubicBezTo>
                <a:close/>
              </a:path>
            </a:pathLst>
          </a:custGeom>
          <a:gradFill>
            <a:gsLst>
              <a:gs pos="30000">
                <a:schemeClr val="bg1"/>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0" name="Rectangle 9"/>
          <p:cNvSpPr/>
          <p:nvPr/>
        </p:nvSpPr>
        <p:spPr>
          <a:xfrm>
            <a:off x="2258417" y="-10160"/>
            <a:ext cx="9604524" cy="5535163"/>
          </a:xfrm>
          <a:custGeom>
            <a:avLst/>
            <a:gdLst>
              <a:gd name="connsiteX0" fmla="*/ 0 w 3210560"/>
              <a:gd name="connsiteY0" fmla="*/ 0 h 3596640"/>
              <a:gd name="connsiteX1" fmla="*/ 3210560 w 3210560"/>
              <a:gd name="connsiteY1" fmla="*/ 0 h 3596640"/>
              <a:gd name="connsiteX2" fmla="*/ 3210560 w 3210560"/>
              <a:gd name="connsiteY2" fmla="*/ 3596640 h 3596640"/>
              <a:gd name="connsiteX3" fmla="*/ 0 w 3210560"/>
              <a:gd name="connsiteY3" fmla="*/ 3596640 h 3596640"/>
              <a:gd name="connsiteX4" fmla="*/ 0 w 3210560"/>
              <a:gd name="connsiteY4" fmla="*/ 0 h 3596640"/>
              <a:gd name="connsiteX0" fmla="*/ 0 w 3464560"/>
              <a:gd name="connsiteY0" fmla="*/ 1940560 h 5537200"/>
              <a:gd name="connsiteX1" fmla="*/ 3464560 w 3464560"/>
              <a:gd name="connsiteY1" fmla="*/ 0 h 5537200"/>
              <a:gd name="connsiteX2" fmla="*/ 3210560 w 3464560"/>
              <a:gd name="connsiteY2" fmla="*/ 5537200 h 5537200"/>
              <a:gd name="connsiteX3" fmla="*/ 0 w 3464560"/>
              <a:gd name="connsiteY3" fmla="*/ 5537200 h 5537200"/>
              <a:gd name="connsiteX4" fmla="*/ 0 w 3464560"/>
              <a:gd name="connsiteY4" fmla="*/ 1940560 h 5537200"/>
              <a:gd name="connsiteX0" fmla="*/ 0 w 3464560"/>
              <a:gd name="connsiteY0" fmla="*/ 1940560 h 5537200"/>
              <a:gd name="connsiteX1" fmla="*/ 3464560 w 3464560"/>
              <a:gd name="connsiteY1" fmla="*/ 0 h 5537200"/>
              <a:gd name="connsiteX2" fmla="*/ 2001520 w 3464560"/>
              <a:gd name="connsiteY2" fmla="*/ 3108960 h 5537200"/>
              <a:gd name="connsiteX3" fmla="*/ 0 w 3464560"/>
              <a:gd name="connsiteY3" fmla="*/ 5537200 h 5537200"/>
              <a:gd name="connsiteX4" fmla="*/ 0 w 3464560"/>
              <a:gd name="connsiteY4" fmla="*/ 1940560 h 5537200"/>
              <a:gd name="connsiteX0" fmla="*/ 0 w 9580880"/>
              <a:gd name="connsiteY0" fmla="*/ 1940560 h 5537200"/>
              <a:gd name="connsiteX1" fmla="*/ 3464560 w 9580880"/>
              <a:gd name="connsiteY1" fmla="*/ 0 h 5537200"/>
              <a:gd name="connsiteX2" fmla="*/ 9580880 w 9580880"/>
              <a:gd name="connsiteY2" fmla="*/ 20320 h 5537200"/>
              <a:gd name="connsiteX3" fmla="*/ 0 w 9580880"/>
              <a:gd name="connsiteY3" fmla="*/ 5537200 h 5537200"/>
              <a:gd name="connsiteX4" fmla="*/ 0 w 9580880"/>
              <a:gd name="connsiteY4" fmla="*/ 1940560 h 5537200"/>
              <a:gd name="connsiteX0" fmla="*/ 0 w 9589026"/>
              <a:gd name="connsiteY0" fmla="*/ 1950742 h 5537200"/>
              <a:gd name="connsiteX1" fmla="*/ 3472706 w 9589026"/>
              <a:gd name="connsiteY1" fmla="*/ 0 h 5537200"/>
              <a:gd name="connsiteX2" fmla="*/ 9589026 w 9589026"/>
              <a:gd name="connsiteY2" fmla="*/ 20320 h 5537200"/>
              <a:gd name="connsiteX3" fmla="*/ 8146 w 9589026"/>
              <a:gd name="connsiteY3" fmla="*/ 5537200 h 5537200"/>
              <a:gd name="connsiteX4" fmla="*/ 0 w 9589026"/>
              <a:gd name="connsiteY4" fmla="*/ 1950742 h 5537200"/>
              <a:gd name="connsiteX0" fmla="*/ 16527 w 9605553"/>
              <a:gd name="connsiteY0" fmla="*/ 1950742 h 5478141"/>
              <a:gd name="connsiteX1" fmla="*/ 3489233 w 9605553"/>
              <a:gd name="connsiteY1" fmla="*/ 0 h 5478141"/>
              <a:gd name="connsiteX2" fmla="*/ 9605553 w 9605553"/>
              <a:gd name="connsiteY2" fmla="*/ 20320 h 5478141"/>
              <a:gd name="connsiteX3" fmla="*/ 235 w 9605553"/>
              <a:gd name="connsiteY3" fmla="*/ 5478141 h 5478141"/>
              <a:gd name="connsiteX4" fmla="*/ 16527 w 9605553"/>
              <a:gd name="connsiteY4" fmla="*/ 1950742 h 5478141"/>
              <a:gd name="connsiteX0" fmla="*/ 0 w 9589026"/>
              <a:gd name="connsiteY0" fmla="*/ 1950742 h 5529054"/>
              <a:gd name="connsiteX1" fmla="*/ 3472706 w 9589026"/>
              <a:gd name="connsiteY1" fmla="*/ 0 h 5529054"/>
              <a:gd name="connsiteX2" fmla="*/ 9589026 w 9589026"/>
              <a:gd name="connsiteY2" fmla="*/ 20320 h 5529054"/>
              <a:gd name="connsiteX3" fmla="*/ 8146 w 9589026"/>
              <a:gd name="connsiteY3" fmla="*/ 5529054 h 5529054"/>
              <a:gd name="connsiteX4" fmla="*/ 0 w 9589026"/>
              <a:gd name="connsiteY4" fmla="*/ 1950742 h 5529054"/>
              <a:gd name="connsiteX0" fmla="*/ 0 w 9589026"/>
              <a:gd name="connsiteY0" fmla="*/ 1950742 h 5535164"/>
              <a:gd name="connsiteX1" fmla="*/ 3472706 w 9589026"/>
              <a:gd name="connsiteY1" fmla="*/ 0 h 5535164"/>
              <a:gd name="connsiteX2" fmla="*/ 9589026 w 9589026"/>
              <a:gd name="connsiteY2" fmla="*/ 20320 h 5535164"/>
              <a:gd name="connsiteX3" fmla="*/ 6110 w 9589026"/>
              <a:gd name="connsiteY3" fmla="*/ 5535164 h 5535164"/>
              <a:gd name="connsiteX4" fmla="*/ 0 w 9589026"/>
              <a:gd name="connsiteY4" fmla="*/ 1950742 h 5535164"/>
              <a:gd name="connsiteX0" fmla="*/ 0 w 9604524"/>
              <a:gd name="connsiteY0" fmla="*/ 1950742 h 5535164"/>
              <a:gd name="connsiteX1" fmla="*/ 3472706 w 9604524"/>
              <a:gd name="connsiteY1" fmla="*/ 0 h 5535164"/>
              <a:gd name="connsiteX2" fmla="*/ 9604524 w 9604524"/>
              <a:gd name="connsiteY2" fmla="*/ 8696 h 5535164"/>
              <a:gd name="connsiteX3" fmla="*/ 6110 w 9604524"/>
              <a:gd name="connsiteY3" fmla="*/ 5535164 h 5535164"/>
              <a:gd name="connsiteX4" fmla="*/ 0 w 9604524"/>
              <a:gd name="connsiteY4" fmla="*/ 1950742 h 553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4524" h="5535164">
                <a:moveTo>
                  <a:pt x="0" y="1950742"/>
                </a:moveTo>
                <a:lnTo>
                  <a:pt x="3472706" y="0"/>
                </a:lnTo>
                <a:lnTo>
                  <a:pt x="9604524" y="8696"/>
                </a:lnTo>
                <a:lnTo>
                  <a:pt x="6110" y="5535164"/>
                </a:lnTo>
                <a:cubicBezTo>
                  <a:pt x="3395" y="4339678"/>
                  <a:pt x="2715" y="3146228"/>
                  <a:pt x="0" y="1950742"/>
                </a:cubicBezTo>
                <a:close/>
              </a:path>
            </a:pathLst>
          </a:custGeom>
          <a:gradFill>
            <a:gsLst>
              <a:gs pos="30000">
                <a:schemeClr val="bg1"/>
              </a:gs>
              <a:gs pos="100000">
                <a:schemeClr val="bg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8" name="Rectangle 7"/>
          <p:cNvSpPr/>
          <p:nvPr/>
        </p:nvSpPr>
        <p:spPr>
          <a:xfrm>
            <a:off x="-8745" y="628973"/>
            <a:ext cx="2275323" cy="4898066"/>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15595 w 2321915"/>
              <a:gd name="connsiteY0" fmla="*/ 0 h 4917440"/>
              <a:gd name="connsiteX1" fmla="*/ 2311755 w 2321915"/>
              <a:gd name="connsiteY1" fmla="*/ 1330960 h 4917440"/>
              <a:gd name="connsiteX2" fmla="*/ 2321915 w 2321915"/>
              <a:gd name="connsiteY2" fmla="*/ 4917440 h 4917440"/>
              <a:gd name="connsiteX3" fmla="*/ 355 w 2321915"/>
              <a:gd name="connsiteY3" fmla="*/ 3578860 h 4917440"/>
              <a:gd name="connsiteX4" fmla="*/ 15595 w 2321915"/>
              <a:gd name="connsiteY4" fmla="*/ 0 h 4917440"/>
              <a:gd name="connsiteX0" fmla="*/ 46393 w 2321716"/>
              <a:gd name="connsiteY0" fmla="*/ 0 h 4898067"/>
              <a:gd name="connsiteX1" fmla="*/ 2311556 w 2321716"/>
              <a:gd name="connsiteY1" fmla="*/ 1311587 h 4898067"/>
              <a:gd name="connsiteX2" fmla="*/ 2321716 w 2321716"/>
              <a:gd name="connsiteY2" fmla="*/ 4898067 h 4898067"/>
              <a:gd name="connsiteX3" fmla="*/ 156 w 2321716"/>
              <a:gd name="connsiteY3" fmla="*/ 3559487 h 4898067"/>
              <a:gd name="connsiteX4" fmla="*/ 46393 w 2321716"/>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11881 w 2275323"/>
              <a:gd name="connsiteY3" fmla="*/ 3578860 h 4898067"/>
              <a:gd name="connsiteX4" fmla="*/ 0 w 2275323"/>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7807 w 2275323"/>
              <a:gd name="connsiteY3" fmla="*/ 3576823 h 4898067"/>
              <a:gd name="connsiteX4" fmla="*/ 0 w 2275323"/>
              <a:gd name="connsiteY4" fmla="*/ 0 h 48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23" h="4898067">
                <a:moveTo>
                  <a:pt x="0" y="0"/>
                </a:moveTo>
                <a:lnTo>
                  <a:pt x="2265163" y="1311587"/>
                </a:lnTo>
                <a:cubicBezTo>
                  <a:pt x="2268550" y="2507080"/>
                  <a:pt x="2271936" y="3702574"/>
                  <a:pt x="2275323" y="4898067"/>
                </a:cubicBezTo>
                <a:lnTo>
                  <a:pt x="7807" y="3576823"/>
                </a:lnTo>
                <a:cubicBezTo>
                  <a:pt x="4420" y="2388103"/>
                  <a:pt x="3387" y="1188720"/>
                  <a:pt x="0" y="0"/>
                </a:cubicBezTo>
                <a:close/>
              </a:path>
            </a:pathLst>
          </a:custGeom>
          <a:solidFill>
            <a:srgbClr val="002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2" name="Rectangle 7"/>
          <p:cNvSpPr/>
          <p:nvPr/>
        </p:nvSpPr>
        <p:spPr>
          <a:xfrm>
            <a:off x="10309991" y="408942"/>
            <a:ext cx="1898265" cy="3249478"/>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0 w 2306320"/>
              <a:gd name="connsiteY0" fmla="*/ 0 h 3574016"/>
              <a:gd name="connsiteX1" fmla="*/ 2296160 w 2306320"/>
              <a:gd name="connsiteY1" fmla="*/ 1330960 h 3574016"/>
              <a:gd name="connsiteX2" fmla="*/ 2306320 w 2306320"/>
              <a:gd name="connsiteY2" fmla="*/ 3574016 h 3574016"/>
              <a:gd name="connsiteX3" fmla="*/ 10160 w 2306320"/>
              <a:gd name="connsiteY3" fmla="*/ 3566160 h 3574016"/>
              <a:gd name="connsiteX4" fmla="*/ 0 w 2306320"/>
              <a:gd name="connsiteY4" fmla="*/ 0 h 3574016"/>
              <a:gd name="connsiteX0" fmla="*/ 0 w 2306320"/>
              <a:gd name="connsiteY0" fmla="*/ 0 h 4055621"/>
              <a:gd name="connsiteX1" fmla="*/ 2296160 w 2306320"/>
              <a:gd name="connsiteY1" fmla="*/ 1330960 h 4055621"/>
              <a:gd name="connsiteX2" fmla="*/ 2306320 w 2306320"/>
              <a:gd name="connsiteY2" fmla="*/ 4055621 h 4055621"/>
              <a:gd name="connsiteX3" fmla="*/ 10160 w 2306320"/>
              <a:gd name="connsiteY3" fmla="*/ 3566160 h 4055621"/>
              <a:gd name="connsiteX4" fmla="*/ 0 w 2306320"/>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312257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32412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691666 h 4055621"/>
              <a:gd name="connsiteX4" fmla="*/ 3078 w 2309398"/>
              <a:gd name="connsiteY4" fmla="*/ 0 h 4055621"/>
              <a:gd name="connsiteX0" fmla="*/ 3078 w 2423978"/>
              <a:gd name="connsiteY0" fmla="*/ 0 h 4055621"/>
              <a:gd name="connsiteX1" fmla="*/ 2423909 w 2423978"/>
              <a:gd name="connsiteY1" fmla="*/ 1378487 h 4055621"/>
              <a:gd name="connsiteX2" fmla="*/ 2309398 w 2423978"/>
              <a:gd name="connsiteY2" fmla="*/ 4055621 h 4055621"/>
              <a:gd name="connsiteX3" fmla="*/ 771 w 2423978"/>
              <a:gd name="connsiteY3" fmla="*/ 2691666 h 4055621"/>
              <a:gd name="connsiteX4" fmla="*/ 3078 w 2423978"/>
              <a:gd name="connsiteY4" fmla="*/ 0 h 4055621"/>
              <a:gd name="connsiteX0" fmla="*/ 3078 w 2424097"/>
              <a:gd name="connsiteY0" fmla="*/ 0 h 4087306"/>
              <a:gd name="connsiteX1" fmla="*/ 2423909 w 2424097"/>
              <a:gd name="connsiteY1" fmla="*/ 1378487 h 4087306"/>
              <a:gd name="connsiteX2" fmla="*/ 2387318 w 2424097"/>
              <a:gd name="connsiteY2" fmla="*/ 4087306 h 4087306"/>
              <a:gd name="connsiteX3" fmla="*/ 771 w 2424097"/>
              <a:gd name="connsiteY3" fmla="*/ 2691666 h 4087306"/>
              <a:gd name="connsiteX4" fmla="*/ 3078 w 2424097"/>
              <a:gd name="connsiteY4" fmla="*/ 0 h 4087306"/>
              <a:gd name="connsiteX0" fmla="*/ 3078 w 2423985"/>
              <a:gd name="connsiteY0" fmla="*/ 0 h 4053473"/>
              <a:gd name="connsiteX1" fmla="*/ 2423909 w 2423985"/>
              <a:gd name="connsiteY1" fmla="*/ 1378487 h 4053473"/>
              <a:gd name="connsiteX2" fmla="*/ 2320756 w 2423985"/>
              <a:gd name="connsiteY2" fmla="*/ 4053473 h 4053473"/>
              <a:gd name="connsiteX3" fmla="*/ 771 w 2423985"/>
              <a:gd name="connsiteY3" fmla="*/ 2691666 h 4053473"/>
              <a:gd name="connsiteX4" fmla="*/ 3078 w 2423985"/>
              <a:gd name="connsiteY4" fmla="*/ 0 h 4053473"/>
              <a:gd name="connsiteX0" fmla="*/ 3078 w 2329325"/>
              <a:gd name="connsiteY0" fmla="*/ 0 h 4053473"/>
              <a:gd name="connsiteX1" fmla="*/ 2328820 w 2329325"/>
              <a:gd name="connsiteY1" fmla="*/ 1325322 h 4053473"/>
              <a:gd name="connsiteX2" fmla="*/ 2320756 w 2329325"/>
              <a:gd name="connsiteY2" fmla="*/ 4053473 h 4053473"/>
              <a:gd name="connsiteX3" fmla="*/ 771 w 2329325"/>
              <a:gd name="connsiteY3" fmla="*/ 2691666 h 4053473"/>
              <a:gd name="connsiteX4" fmla="*/ 3078 w 2329325"/>
              <a:gd name="connsiteY4" fmla="*/ 0 h 405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325" h="4053473">
                <a:moveTo>
                  <a:pt x="3078" y="0"/>
                </a:moveTo>
                <a:lnTo>
                  <a:pt x="2328820" y="1325322"/>
                </a:lnTo>
                <a:cubicBezTo>
                  <a:pt x="2332207" y="2520815"/>
                  <a:pt x="2317369" y="2857980"/>
                  <a:pt x="2320756" y="4053473"/>
                </a:cubicBezTo>
                <a:lnTo>
                  <a:pt x="771" y="2691666"/>
                </a:lnTo>
                <a:cubicBezTo>
                  <a:pt x="-2616" y="1502946"/>
                  <a:pt x="6465" y="1188720"/>
                  <a:pt x="3078" y="0"/>
                </a:cubicBezTo>
                <a:close/>
              </a:path>
            </a:pathLst>
          </a:custGeom>
          <a:solidFill>
            <a:srgbClr val="9A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3" name="Rectangle 7"/>
          <p:cNvSpPr/>
          <p:nvPr/>
        </p:nvSpPr>
        <p:spPr>
          <a:xfrm>
            <a:off x="-8745" y="628973"/>
            <a:ext cx="2275323" cy="4898066"/>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15595 w 2321915"/>
              <a:gd name="connsiteY0" fmla="*/ 0 h 4917440"/>
              <a:gd name="connsiteX1" fmla="*/ 2311755 w 2321915"/>
              <a:gd name="connsiteY1" fmla="*/ 1330960 h 4917440"/>
              <a:gd name="connsiteX2" fmla="*/ 2321915 w 2321915"/>
              <a:gd name="connsiteY2" fmla="*/ 4917440 h 4917440"/>
              <a:gd name="connsiteX3" fmla="*/ 355 w 2321915"/>
              <a:gd name="connsiteY3" fmla="*/ 3578860 h 4917440"/>
              <a:gd name="connsiteX4" fmla="*/ 15595 w 2321915"/>
              <a:gd name="connsiteY4" fmla="*/ 0 h 4917440"/>
              <a:gd name="connsiteX0" fmla="*/ 46393 w 2321716"/>
              <a:gd name="connsiteY0" fmla="*/ 0 h 4898067"/>
              <a:gd name="connsiteX1" fmla="*/ 2311556 w 2321716"/>
              <a:gd name="connsiteY1" fmla="*/ 1311587 h 4898067"/>
              <a:gd name="connsiteX2" fmla="*/ 2321716 w 2321716"/>
              <a:gd name="connsiteY2" fmla="*/ 4898067 h 4898067"/>
              <a:gd name="connsiteX3" fmla="*/ 156 w 2321716"/>
              <a:gd name="connsiteY3" fmla="*/ 3559487 h 4898067"/>
              <a:gd name="connsiteX4" fmla="*/ 46393 w 2321716"/>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11881 w 2275323"/>
              <a:gd name="connsiteY3" fmla="*/ 3578860 h 4898067"/>
              <a:gd name="connsiteX4" fmla="*/ 0 w 2275323"/>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7807 w 2275323"/>
              <a:gd name="connsiteY3" fmla="*/ 3576823 h 4898067"/>
              <a:gd name="connsiteX4" fmla="*/ 0 w 2275323"/>
              <a:gd name="connsiteY4" fmla="*/ 0 h 48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23" h="4898067">
                <a:moveTo>
                  <a:pt x="0" y="0"/>
                </a:moveTo>
                <a:lnTo>
                  <a:pt x="2265163" y="1311587"/>
                </a:lnTo>
                <a:cubicBezTo>
                  <a:pt x="2268550" y="2507080"/>
                  <a:pt x="2271936" y="3702574"/>
                  <a:pt x="2275323" y="4898067"/>
                </a:cubicBezTo>
                <a:lnTo>
                  <a:pt x="7807" y="3576823"/>
                </a:lnTo>
                <a:cubicBezTo>
                  <a:pt x="4420" y="2388103"/>
                  <a:pt x="3387" y="1188720"/>
                  <a:pt x="0" y="0"/>
                </a:cubicBezTo>
                <a:close/>
              </a:path>
            </a:pathLst>
          </a:custGeom>
          <a:solidFill>
            <a:srgbClr val="002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4" name="Rectangle 7"/>
          <p:cNvSpPr/>
          <p:nvPr/>
        </p:nvSpPr>
        <p:spPr>
          <a:xfrm>
            <a:off x="10309991" y="408942"/>
            <a:ext cx="1898265" cy="3249478"/>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0 w 2306320"/>
              <a:gd name="connsiteY0" fmla="*/ 0 h 3574016"/>
              <a:gd name="connsiteX1" fmla="*/ 2296160 w 2306320"/>
              <a:gd name="connsiteY1" fmla="*/ 1330960 h 3574016"/>
              <a:gd name="connsiteX2" fmla="*/ 2306320 w 2306320"/>
              <a:gd name="connsiteY2" fmla="*/ 3574016 h 3574016"/>
              <a:gd name="connsiteX3" fmla="*/ 10160 w 2306320"/>
              <a:gd name="connsiteY3" fmla="*/ 3566160 h 3574016"/>
              <a:gd name="connsiteX4" fmla="*/ 0 w 2306320"/>
              <a:gd name="connsiteY4" fmla="*/ 0 h 3574016"/>
              <a:gd name="connsiteX0" fmla="*/ 0 w 2306320"/>
              <a:gd name="connsiteY0" fmla="*/ 0 h 4055621"/>
              <a:gd name="connsiteX1" fmla="*/ 2296160 w 2306320"/>
              <a:gd name="connsiteY1" fmla="*/ 1330960 h 4055621"/>
              <a:gd name="connsiteX2" fmla="*/ 2306320 w 2306320"/>
              <a:gd name="connsiteY2" fmla="*/ 4055621 h 4055621"/>
              <a:gd name="connsiteX3" fmla="*/ 10160 w 2306320"/>
              <a:gd name="connsiteY3" fmla="*/ 3566160 h 4055621"/>
              <a:gd name="connsiteX4" fmla="*/ 0 w 2306320"/>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312257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32412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691666 h 4055621"/>
              <a:gd name="connsiteX4" fmla="*/ 3078 w 2309398"/>
              <a:gd name="connsiteY4" fmla="*/ 0 h 4055621"/>
              <a:gd name="connsiteX0" fmla="*/ 3078 w 2423978"/>
              <a:gd name="connsiteY0" fmla="*/ 0 h 4055621"/>
              <a:gd name="connsiteX1" fmla="*/ 2423909 w 2423978"/>
              <a:gd name="connsiteY1" fmla="*/ 1378487 h 4055621"/>
              <a:gd name="connsiteX2" fmla="*/ 2309398 w 2423978"/>
              <a:gd name="connsiteY2" fmla="*/ 4055621 h 4055621"/>
              <a:gd name="connsiteX3" fmla="*/ 771 w 2423978"/>
              <a:gd name="connsiteY3" fmla="*/ 2691666 h 4055621"/>
              <a:gd name="connsiteX4" fmla="*/ 3078 w 2423978"/>
              <a:gd name="connsiteY4" fmla="*/ 0 h 4055621"/>
              <a:gd name="connsiteX0" fmla="*/ 3078 w 2424097"/>
              <a:gd name="connsiteY0" fmla="*/ 0 h 4087306"/>
              <a:gd name="connsiteX1" fmla="*/ 2423909 w 2424097"/>
              <a:gd name="connsiteY1" fmla="*/ 1378487 h 4087306"/>
              <a:gd name="connsiteX2" fmla="*/ 2387318 w 2424097"/>
              <a:gd name="connsiteY2" fmla="*/ 4087306 h 4087306"/>
              <a:gd name="connsiteX3" fmla="*/ 771 w 2424097"/>
              <a:gd name="connsiteY3" fmla="*/ 2691666 h 4087306"/>
              <a:gd name="connsiteX4" fmla="*/ 3078 w 2424097"/>
              <a:gd name="connsiteY4" fmla="*/ 0 h 4087306"/>
              <a:gd name="connsiteX0" fmla="*/ 3078 w 2423985"/>
              <a:gd name="connsiteY0" fmla="*/ 0 h 4053473"/>
              <a:gd name="connsiteX1" fmla="*/ 2423909 w 2423985"/>
              <a:gd name="connsiteY1" fmla="*/ 1378487 h 4053473"/>
              <a:gd name="connsiteX2" fmla="*/ 2320756 w 2423985"/>
              <a:gd name="connsiteY2" fmla="*/ 4053473 h 4053473"/>
              <a:gd name="connsiteX3" fmla="*/ 771 w 2423985"/>
              <a:gd name="connsiteY3" fmla="*/ 2691666 h 4053473"/>
              <a:gd name="connsiteX4" fmla="*/ 3078 w 2423985"/>
              <a:gd name="connsiteY4" fmla="*/ 0 h 4053473"/>
              <a:gd name="connsiteX0" fmla="*/ 3078 w 2329325"/>
              <a:gd name="connsiteY0" fmla="*/ 0 h 4053473"/>
              <a:gd name="connsiteX1" fmla="*/ 2328820 w 2329325"/>
              <a:gd name="connsiteY1" fmla="*/ 1325322 h 4053473"/>
              <a:gd name="connsiteX2" fmla="*/ 2320756 w 2329325"/>
              <a:gd name="connsiteY2" fmla="*/ 4053473 h 4053473"/>
              <a:gd name="connsiteX3" fmla="*/ 771 w 2329325"/>
              <a:gd name="connsiteY3" fmla="*/ 2691666 h 4053473"/>
              <a:gd name="connsiteX4" fmla="*/ 3078 w 2329325"/>
              <a:gd name="connsiteY4" fmla="*/ 0 h 405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325" h="4053473">
                <a:moveTo>
                  <a:pt x="3078" y="0"/>
                </a:moveTo>
                <a:lnTo>
                  <a:pt x="2328820" y="1325322"/>
                </a:lnTo>
                <a:cubicBezTo>
                  <a:pt x="2332207" y="2520815"/>
                  <a:pt x="2317369" y="2857980"/>
                  <a:pt x="2320756" y="4053473"/>
                </a:cubicBezTo>
                <a:lnTo>
                  <a:pt x="771" y="2691666"/>
                </a:lnTo>
                <a:cubicBezTo>
                  <a:pt x="-2616" y="1502946"/>
                  <a:pt x="6465" y="1188720"/>
                  <a:pt x="3078" y="0"/>
                </a:cubicBezTo>
                <a:close/>
              </a:path>
            </a:pathLst>
          </a:custGeom>
          <a:solidFill>
            <a:srgbClr val="9A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3" name="Title 2"/>
          <p:cNvSpPr>
            <a:spLocks noGrp="1"/>
          </p:cNvSpPr>
          <p:nvPr>
            <p:ph type="title"/>
          </p:nvPr>
        </p:nvSpPr>
        <p:spPr>
          <a:xfrm>
            <a:off x="5437705" y="4441552"/>
            <a:ext cx="5187600" cy="1186167"/>
          </a:xfrm>
        </p:spPr>
        <p:txBody>
          <a:bodyPr anchor="t" anchorCtr="0">
            <a:normAutofit/>
          </a:bodyPr>
          <a:lstStyle>
            <a:lvl1pPr>
              <a:defRPr sz="3600"/>
            </a:lvl1pPr>
          </a:lstStyle>
          <a:p>
            <a:r>
              <a:rPr lang="en-US" smtClean="0"/>
              <a:t>Click to edit Master title style</a:t>
            </a:r>
            <a:endParaRPr lang="en-US" dirty="0"/>
          </a:p>
        </p:txBody>
      </p:sp>
      <p:sp>
        <p:nvSpPr>
          <p:cNvPr id="22" name="Footer Placeholder 4"/>
          <p:cNvSpPr txBox="1">
            <a:spLocks/>
          </p:cNvSpPr>
          <p:nvPr/>
        </p:nvSpPr>
        <p:spPr>
          <a:xfrm>
            <a:off x="5187965" y="154799"/>
            <a:ext cx="1816101" cy="182562"/>
          </a:xfrm>
          <a:prstGeom prst="rect">
            <a:avLst/>
          </a:prstGeom>
        </p:spPr>
        <p:txBody>
          <a:bodyPr vert="horz" lIns="0" tIns="0" rIns="0" bIns="0" rtlCol="0" anchor="t" anchorCtr="0"/>
          <a:lstStyle>
            <a:defPPr>
              <a:defRPr lang="en-US"/>
            </a:defPPr>
            <a:lvl1pPr marL="0" algn="r" defTabSz="914400" rtl="0" eaLnBrk="1" latinLnBrk="0" hangingPunct="1">
              <a:spcAft>
                <a:spcPts val="600"/>
              </a:spcAft>
              <a:defRPr sz="1000" b="0" i="0" kern="1200" baseline="0">
                <a:solidFill>
                  <a:schemeClr val="bg1">
                    <a:lumMod val="50000"/>
                  </a:schemeClr>
                </a:solidFill>
                <a:latin typeface="Yantramanav Light" charset="0"/>
                <a:ea typeface="Yantramanav Light" charset="0"/>
                <a:cs typeface="Yantramanav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18" b="0" i="0" dirty="0" smtClean="0">
                <a:solidFill>
                  <a:schemeClr val="bg2"/>
                </a:solidFill>
                <a:latin typeface="+mn-lt"/>
                <a:ea typeface="Arial" charset="0"/>
                <a:cs typeface="Arial" charset="0"/>
              </a:rPr>
              <a:t>IN STRICT CONFIDENCE</a:t>
            </a:r>
            <a:endParaRPr lang="en-US" sz="718" b="0" i="0" dirty="0">
              <a:solidFill>
                <a:schemeClr val="bg2"/>
              </a:solidFill>
              <a:latin typeface="+mn-lt"/>
              <a:ea typeface="Arial" charset="0"/>
              <a:cs typeface="Arial" charset="0"/>
            </a:endParaRPr>
          </a:p>
        </p:txBody>
      </p:sp>
      <p:sp>
        <p:nvSpPr>
          <p:cNvPr id="15" name="Rectangle 9"/>
          <p:cNvSpPr/>
          <p:nvPr/>
        </p:nvSpPr>
        <p:spPr>
          <a:xfrm>
            <a:off x="2258417" y="-10160"/>
            <a:ext cx="9604524" cy="5535163"/>
          </a:xfrm>
          <a:custGeom>
            <a:avLst/>
            <a:gdLst>
              <a:gd name="connsiteX0" fmla="*/ 0 w 3210560"/>
              <a:gd name="connsiteY0" fmla="*/ 0 h 3596640"/>
              <a:gd name="connsiteX1" fmla="*/ 3210560 w 3210560"/>
              <a:gd name="connsiteY1" fmla="*/ 0 h 3596640"/>
              <a:gd name="connsiteX2" fmla="*/ 3210560 w 3210560"/>
              <a:gd name="connsiteY2" fmla="*/ 3596640 h 3596640"/>
              <a:gd name="connsiteX3" fmla="*/ 0 w 3210560"/>
              <a:gd name="connsiteY3" fmla="*/ 3596640 h 3596640"/>
              <a:gd name="connsiteX4" fmla="*/ 0 w 3210560"/>
              <a:gd name="connsiteY4" fmla="*/ 0 h 3596640"/>
              <a:gd name="connsiteX0" fmla="*/ 0 w 3464560"/>
              <a:gd name="connsiteY0" fmla="*/ 1940560 h 5537200"/>
              <a:gd name="connsiteX1" fmla="*/ 3464560 w 3464560"/>
              <a:gd name="connsiteY1" fmla="*/ 0 h 5537200"/>
              <a:gd name="connsiteX2" fmla="*/ 3210560 w 3464560"/>
              <a:gd name="connsiteY2" fmla="*/ 5537200 h 5537200"/>
              <a:gd name="connsiteX3" fmla="*/ 0 w 3464560"/>
              <a:gd name="connsiteY3" fmla="*/ 5537200 h 5537200"/>
              <a:gd name="connsiteX4" fmla="*/ 0 w 3464560"/>
              <a:gd name="connsiteY4" fmla="*/ 1940560 h 5537200"/>
              <a:gd name="connsiteX0" fmla="*/ 0 w 3464560"/>
              <a:gd name="connsiteY0" fmla="*/ 1940560 h 5537200"/>
              <a:gd name="connsiteX1" fmla="*/ 3464560 w 3464560"/>
              <a:gd name="connsiteY1" fmla="*/ 0 h 5537200"/>
              <a:gd name="connsiteX2" fmla="*/ 2001520 w 3464560"/>
              <a:gd name="connsiteY2" fmla="*/ 3108960 h 5537200"/>
              <a:gd name="connsiteX3" fmla="*/ 0 w 3464560"/>
              <a:gd name="connsiteY3" fmla="*/ 5537200 h 5537200"/>
              <a:gd name="connsiteX4" fmla="*/ 0 w 3464560"/>
              <a:gd name="connsiteY4" fmla="*/ 1940560 h 5537200"/>
              <a:gd name="connsiteX0" fmla="*/ 0 w 9580880"/>
              <a:gd name="connsiteY0" fmla="*/ 1940560 h 5537200"/>
              <a:gd name="connsiteX1" fmla="*/ 3464560 w 9580880"/>
              <a:gd name="connsiteY1" fmla="*/ 0 h 5537200"/>
              <a:gd name="connsiteX2" fmla="*/ 9580880 w 9580880"/>
              <a:gd name="connsiteY2" fmla="*/ 20320 h 5537200"/>
              <a:gd name="connsiteX3" fmla="*/ 0 w 9580880"/>
              <a:gd name="connsiteY3" fmla="*/ 5537200 h 5537200"/>
              <a:gd name="connsiteX4" fmla="*/ 0 w 9580880"/>
              <a:gd name="connsiteY4" fmla="*/ 1940560 h 5537200"/>
              <a:gd name="connsiteX0" fmla="*/ 0 w 9589026"/>
              <a:gd name="connsiteY0" fmla="*/ 1950742 h 5537200"/>
              <a:gd name="connsiteX1" fmla="*/ 3472706 w 9589026"/>
              <a:gd name="connsiteY1" fmla="*/ 0 h 5537200"/>
              <a:gd name="connsiteX2" fmla="*/ 9589026 w 9589026"/>
              <a:gd name="connsiteY2" fmla="*/ 20320 h 5537200"/>
              <a:gd name="connsiteX3" fmla="*/ 8146 w 9589026"/>
              <a:gd name="connsiteY3" fmla="*/ 5537200 h 5537200"/>
              <a:gd name="connsiteX4" fmla="*/ 0 w 9589026"/>
              <a:gd name="connsiteY4" fmla="*/ 1950742 h 5537200"/>
              <a:gd name="connsiteX0" fmla="*/ 16527 w 9605553"/>
              <a:gd name="connsiteY0" fmla="*/ 1950742 h 5478141"/>
              <a:gd name="connsiteX1" fmla="*/ 3489233 w 9605553"/>
              <a:gd name="connsiteY1" fmla="*/ 0 h 5478141"/>
              <a:gd name="connsiteX2" fmla="*/ 9605553 w 9605553"/>
              <a:gd name="connsiteY2" fmla="*/ 20320 h 5478141"/>
              <a:gd name="connsiteX3" fmla="*/ 235 w 9605553"/>
              <a:gd name="connsiteY3" fmla="*/ 5478141 h 5478141"/>
              <a:gd name="connsiteX4" fmla="*/ 16527 w 9605553"/>
              <a:gd name="connsiteY4" fmla="*/ 1950742 h 5478141"/>
              <a:gd name="connsiteX0" fmla="*/ 0 w 9589026"/>
              <a:gd name="connsiteY0" fmla="*/ 1950742 h 5529054"/>
              <a:gd name="connsiteX1" fmla="*/ 3472706 w 9589026"/>
              <a:gd name="connsiteY1" fmla="*/ 0 h 5529054"/>
              <a:gd name="connsiteX2" fmla="*/ 9589026 w 9589026"/>
              <a:gd name="connsiteY2" fmla="*/ 20320 h 5529054"/>
              <a:gd name="connsiteX3" fmla="*/ 8146 w 9589026"/>
              <a:gd name="connsiteY3" fmla="*/ 5529054 h 5529054"/>
              <a:gd name="connsiteX4" fmla="*/ 0 w 9589026"/>
              <a:gd name="connsiteY4" fmla="*/ 1950742 h 5529054"/>
              <a:gd name="connsiteX0" fmla="*/ 0 w 9589026"/>
              <a:gd name="connsiteY0" fmla="*/ 1950742 h 5535164"/>
              <a:gd name="connsiteX1" fmla="*/ 3472706 w 9589026"/>
              <a:gd name="connsiteY1" fmla="*/ 0 h 5535164"/>
              <a:gd name="connsiteX2" fmla="*/ 9589026 w 9589026"/>
              <a:gd name="connsiteY2" fmla="*/ 20320 h 5535164"/>
              <a:gd name="connsiteX3" fmla="*/ 6110 w 9589026"/>
              <a:gd name="connsiteY3" fmla="*/ 5535164 h 5535164"/>
              <a:gd name="connsiteX4" fmla="*/ 0 w 9589026"/>
              <a:gd name="connsiteY4" fmla="*/ 1950742 h 5535164"/>
              <a:gd name="connsiteX0" fmla="*/ 0 w 9604524"/>
              <a:gd name="connsiteY0" fmla="*/ 1950742 h 5535164"/>
              <a:gd name="connsiteX1" fmla="*/ 3472706 w 9604524"/>
              <a:gd name="connsiteY1" fmla="*/ 0 h 5535164"/>
              <a:gd name="connsiteX2" fmla="*/ 9604524 w 9604524"/>
              <a:gd name="connsiteY2" fmla="*/ 8696 h 5535164"/>
              <a:gd name="connsiteX3" fmla="*/ 6110 w 9604524"/>
              <a:gd name="connsiteY3" fmla="*/ 5535164 h 5535164"/>
              <a:gd name="connsiteX4" fmla="*/ 0 w 9604524"/>
              <a:gd name="connsiteY4" fmla="*/ 1950742 h 5535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4524" h="5535164">
                <a:moveTo>
                  <a:pt x="0" y="1950742"/>
                </a:moveTo>
                <a:lnTo>
                  <a:pt x="3472706" y="0"/>
                </a:lnTo>
                <a:lnTo>
                  <a:pt x="9604524" y="8696"/>
                </a:lnTo>
                <a:lnTo>
                  <a:pt x="6110" y="5535164"/>
                </a:lnTo>
                <a:cubicBezTo>
                  <a:pt x="3395" y="4339678"/>
                  <a:pt x="2715" y="3146228"/>
                  <a:pt x="0" y="1950742"/>
                </a:cubicBezTo>
                <a:close/>
              </a:path>
            </a:pathLst>
          </a:custGeom>
          <a:gradFill>
            <a:gsLst>
              <a:gs pos="30000">
                <a:schemeClr val="bg1"/>
              </a:gs>
              <a:gs pos="100000">
                <a:schemeClr val="accent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6" name="Rectangle 7"/>
          <p:cNvSpPr/>
          <p:nvPr/>
        </p:nvSpPr>
        <p:spPr>
          <a:xfrm>
            <a:off x="-8747" y="628973"/>
            <a:ext cx="2275323" cy="4898066"/>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15595 w 2321915"/>
              <a:gd name="connsiteY0" fmla="*/ 0 h 4917440"/>
              <a:gd name="connsiteX1" fmla="*/ 2311755 w 2321915"/>
              <a:gd name="connsiteY1" fmla="*/ 1330960 h 4917440"/>
              <a:gd name="connsiteX2" fmla="*/ 2321915 w 2321915"/>
              <a:gd name="connsiteY2" fmla="*/ 4917440 h 4917440"/>
              <a:gd name="connsiteX3" fmla="*/ 355 w 2321915"/>
              <a:gd name="connsiteY3" fmla="*/ 3578860 h 4917440"/>
              <a:gd name="connsiteX4" fmla="*/ 15595 w 2321915"/>
              <a:gd name="connsiteY4" fmla="*/ 0 h 4917440"/>
              <a:gd name="connsiteX0" fmla="*/ 46393 w 2321716"/>
              <a:gd name="connsiteY0" fmla="*/ 0 h 4898067"/>
              <a:gd name="connsiteX1" fmla="*/ 2311556 w 2321716"/>
              <a:gd name="connsiteY1" fmla="*/ 1311587 h 4898067"/>
              <a:gd name="connsiteX2" fmla="*/ 2321716 w 2321716"/>
              <a:gd name="connsiteY2" fmla="*/ 4898067 h 4898067"/>
              <a:gd name="connsiteX3" fmla="*/ 156 w 2321716"/>
              <a:gd name="connsiteY3" fmla="*/ 3559487 h 4898067"/>
              <a:gd name="connsiteX4" fmla="*/ 46393 w 2321716"/>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11881 w 2275323"/>
              <a:gd name="connsiteY3" fmla="*/ 3578860 h 4898067"/>
              <a:gd name="connsiteX4" fmla="*/ 0 w 2275323"/>
              <a:gd name="connsiteY4" fmla="*/ 0 h 4898067"/>
              <a:gd name="connsiteX0" fmla="*/ 0 w 2275323"/>
              <a:gd name="connsiteY0" fmla="*/ 0 h 4898067"/>
              <a:gd name="connsiteX1" fmla="*/ 2265163 w 2275323"/>
              <a:gd name="connsiteY1" fmla="*/ 1311587 h 4898067"/>
              <a:gd name="connsiteX2" fmla="*/ 2275323 w 2275323"/>
              <a:gd name="connsiteY2" fmla="*/ 4898067 h 4898067"/>
              <a:gd name="connsiteX3" fmla="*/ 7807 w 2275323"/>
              <a:gd name="connsiteY3" fmla="*/ 3576823 h 4898067"/>
              <a:gd name="connsiteX4" fmla="*/ 0 w 2275323"/>
              <a:gd name="connsiteY4" fmla="*/ 0 h 48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23" h="4898067">
                <a:moveTo>
                  <a:pt x="0" y="0"/>
                </a:moveTo>
                <a:lnTo>
                  <a:pt x="2265163" y="1311587"/>
                </a:lnTo>
                <a:cubicBezTo>
                  <a:pt x="2268550" y="2507080"/>
                  <a:pt x="2271936" y="3702574"/>
                  <a:pt x="2275323" y="4898067"/>
                </a:cubicBezTo>
                <a:lnTo>
                  <a:pt x="7807" y="3576823"/>
                </a:lnTo>
                <a:cubicBezTo>
                  <a:pt x="4420" y="2388103"/>
                  <a:pt x="3387" y="1188720"/>
                  <a:pt x="0" y="0"/>
                </a:cubicBezTo>
                <a:close/>
              </a:path>
            </a:pathLst>
          </a:custGeom>
          <a:solidFill>
            <a:srgbClr val="002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
        <p:nvSpPr>
          <p:cNvPr id="17" name="Rectangle 7"/>
          <p:cNvSpPr/>
          <p:nvPr/>
        </p:nvSpPr>
        <p:spPr>
          <a:xfrm>
            <a:off x="10309989" y="408942"/>
            <a:ext cx="1898265" cy="3249478"/>
          </a:xfrm>
          <a:custGeom>
            <a:avLst/>
            <a:gdLst>
              <a:gd name="connsiteX0" fmla="*/ 0 w 2306320"/>
              <a:gd name="connsiteY0" fmla="*/ 0 h 3596640"/>
              <a:gd name="connsiteX1" fmla="*/ 2306320 w 2306320"/>
              <a:gd name="connsiteY1" fmla="*/ 0 h 3596640"/>
              <a:gd name="connsiteX2" fmla="*/ 2306320 w 2306320"/>
              <a:gd name="connsiteY2" fmla="*/ 3596640 h 3596640"/>
              <a:gd name="connsiteX3" fmla="*/ 0 w 2306320"/>
              <a:gd name="connsiteY3" fmla="*/ 3596640 h 3596640"/>
              <a:gd name="connsiteX4" fmla="*/ 0 w 2306320"/>
              <a:gd name="connsiteY4" fmla="*/ 0 h 3596640"/>
              <a:gd name="connsiteX0" fmla="*/ 0 w 2306320"/>
              <a:gd name="connsiteY0" fmla="*/ 0 h 4917440"/>
              <a:gd name="connsiteX1" fmla="*/ 2306320 w 2306320"/>
              <a:gd name="connsiteY1" fmla="*/ 132080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306320 w 2306320"/>
              <a:gd name="connsiteY1" fmla="*/ 1838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0 w 2306320"/>
              <a:gd name="connsiteY3" fmla="*/ 491744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30480 w 2306320"/>
              <a:gd name="connsiteY3" fmla="*/ 2946400 h 4917440"/>
              <a:gd name="connsiteX4" fmla="*/ 0 w 2306320"/>
              <a:gd name="connsiteY4" fmla="*/ 0 h 4917440"/>
              <a:gd name="connsiteX0" fmla="*/ 0 w 2306320"/>
              <a:gd name="connsiteY0" fmla="*/ 0 h 4917440"/>
              <a:gd name="connsiteX1" fmla="*/ 2296160 w 2306320"/>
              <a:gd name="connsiteY1" fmla="*/ 1330960 h 4917440"/>
              <a:gd name="connsiteX2" fmla="*/ 2306320 w 2306320"/>
              <a:gd name="connsiteY2" fmla="*/ 4917440 h 4917440"/>
              <a:gd name="connsiteX3" fmla="*/ 10160 w 2306320"/>
              <a:gd name="connsiteY3" fmla="*/ 3566160 h 4917440"/>
              <a:gd name="connsiteX4" fmla="*/ 0 w 2306320"/>
              <a:gd name="connsiteY4" fmla="*/ 0 h 4917440"/>
              <a:gd name="connsiteX0" fmla="*/ 0 w 2306320"/>
              <a:gd name="connsiteY0" fmla="*/ 0 h 3574016"/>
              <a:gd name="connsiteX1" fmla="*/ 2296160 w 2306320"/>
              <a:gd name="connsiteY1" fmla="*/ 1330960 h 3574016"/>
              <a:gd name="connsiteX2" fmla="*/ 2306320 w 2306320"/>
              <a:gd name="connsiteY2" fmla="*/ 3574016 h 3574016"/>
              <a:gd name="connsiteX3" fmla="*/ 10160 w 2306320"/>
              <a:gd name="connsiteY3" fmla="*/ 3566160 h 3574016"/>
              <a:gd name="connsiteX4" fmla="*/ 0 w 2306320"/>
              <a:gd name="connsiteY4" fmla="*/ 0 h 3574016"/>
              <a:gd name="connsiteX0" fmla="*/ 0 w 2306320"/>
              <a:gd name="connsiteY0" fmla="*/ 0 h 4055621"/>
              <a:gd name="connsiteX1" fmla="*/ 2296160 w 2306320"/>
              <a:gd name="connsiteY1" fmla="*/ 1330960 h 4055621"/>
              <a:gd name="connsiteX2" fmla="*/ 2306320 w 2306320"/>
              <a:gd name="connsiteY2" fmla="*/ 4055621 h 4055621"/>
              <a:gd name="connsiteX3" fmla="*/ 10160 w 2306320"/>
              <a:gd name="connsiteY3" fmla="*/ 3566160 h 4055621"/>
              <a:gd name="connsiteX4" fmla="*/ 0 w 2306320"/>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312257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324126 h 4055621"/>
              <a:gd name="connsiteX4" fmla="*/ 3078 w 2309398"/>
              <a:gd name="connsiteY4" fmla="*/ 0 h 4055621"/>
              <a:gd name="connsiteX0" fmla="*/ 3078 w 2309398"/>
              <a:gd name="connsiteY0" fmla="*/ 0 h 4055621"/>
              <a:gd name="connsiteX1" fmla="*/ 2299238 w 2309398"/>
              <a:gd name="connsiteY1" fmla="*/ 1330960 h 4055621"/>
              <a:gd name="connsiteX2" fmla="*/ 2309398 w 2309398"/>
              <a:gd name="connsiteY2" fmla="*/ 4055621 h 4055621"/>
              <a:gd name="connsiteX3" fmla="*/ 771 w 2309398"/>
              <a:gd name="connsiteY3" fmla="*/ 2691666 h 4055621"/>
              <a:gd name="connsiteX4" fmla="*/ 3078 w 2309398"/>
              <a:gd name="connsiteY4" fmla="*/ 0 h 4055621"/>
              <a:gd name="connsiteX0" fmla="*/ 3078 w 2423978"/>
              <a:gd name="connsiteY0" fmla="*/ 0 h 4055621"/>
              <a:gd name="connsiteX1" fmla="*/ 2423909 w 2423978"/>
              <a:gd name="connsiteY1" fmla="*/ 1378487 h 4055621"/>
              <a:gd name="connsiteX2" fmla="*/ 2309398 w 2423978"/>
              <a:gd name="connsiteY2" fmla="*/ 4055621 h 4055621"/>
              <a:gd name="connsiteX3" fmla="*/ 771 w 2423978"/>
              <a:gd name="connsiteY3" fmla="*/ 2691666 h 4055621"/>
              <a:gd name="connsiteX4" fmla="*/ 3078 w 2423978"/>
              <a:gd name="connsiteY4" fmla="*/ 0 h 4055621"/>
              <a:gd name="connsiteX0" fmla="*/ 3078 w 2424097"/>
              <a:gd name="connsiteY0" fmla="*/ 0 h 4087306"/>
              <a:gd name="connsiteX1" fmla="*/ 2423909 w 2424097"/>
              <a:gd name="connsiteY1" fmla="*/ 1378487 h 4087306"/>
              <a:gd name="connsiteX2" fmla="*/ 2387318 w 2424097"/>
              <a:gd name="connsiteY2" fmla="*/ 4087306 h 4087306"/>
              <a:gd name="connsiteX3" fmla="*/ 771 w 2424097"/>
              <a:gd name="connsiteY3" fmla="*/ 2691666 h 4087306"/>
              <a:gd name="connsiteX4" fmla="*/ 3078 w 2424097"/>
              <a:gd name="connsiteY4" fmla="*/ 0 h 4087306"/>
              <a:gd name="connsiteX0" fmla="*/ 3078 w 2423985"/>
              <a:gd name="connsiteY0" fmla="*/ 0 h 4053473"/>
              <a:gd name="connsiteX1" fmla="*/ 2423909 w 2423985"/>
              <a:gd name="connsiteY1" fmla="*/ 1378487 h 4053473"/>
              <a:gd name="connsiteX2" fmla="*/ 2320756 w 2423985"/>
              <a:gd name="connsiteY2" fmla="*/ 4053473 h 4053473"/>
              <a:gd name="connsiteX3" fmla="*/ 771 w 2423985"/>
              <a:gd name="connsiteY3" fmla="*/ 2691666 h 4053473"/>
              <a:gd name="connsiteX4" fmla="*/ 3078 w 2423985"/>
              <a:gd name="connsiteY4" fmla="*/ 0 h 4053473"/>
              <a:gd name="connsiteX0" fmla="*/ 3078 w 2329325"/>
              <a:gd name="connsiteY0" fmla="*/ 0 h 4053473"/>
              <a:gd name="connsiteX1" fmla="*/ 2328820 w 2329325"/>
              <a:gd name="connsiteY1" fmla="*/ 1325322 h 4053473"/>
              <a:gd name="connsiteX2" fmla="*/ 2320756 w 2329325"/>
              <a:gd name="connsiteY2" fmla="*/ 4053473 h 4053473"/>
              <a:gd name="connsiteX3" fmla="*/ 771 w 2329325"/>
              <a:gd name="connsiteY3" fmla="*/ 2691666 h 4053473"/>
              <a:gd name="connsiteX4" fmla="*/ 3078 w 2329325"/>
              <a:gd name="connsiteY4" fmla="*/ 0 h 4053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9325" h="4053473">
                <a:moveTo>
                  <a:pt x="3078" y="0"/>
                </a:moveTo>
                <a:lnTo>
                  <a:pt x="2328820" y="1325322"/>
                </a:lnTo>
                <a:cubicBezTo>
                  <a:pt x="2332207" y="2520815"/>
                  <a:pt x="2317369" y="2857980"/>
                  <a:pt x="2320756" y="4053473"/>
                </a:cubicBezTo>
                <a:lnTo>
                  <a:pt x="771" y="2691666"/>
                </a:lnTo>
                <a:cubicBezTo>
                  <a:pt x="-2616" y="1502946"/>
                  <a:pt x="6465" y="1188720"/>
                  <a:pt x="3078" y="0"/>
                </a:cubicBezTo>
                <a:close/>
              </a:path>
            </a:pathLst>
          </a:custGeom>
          <a:solidFill>
            <a:srgbClr val="9A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2"/>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_Only">
    <p:spTree>
      <p:nvGrpSpPr>
        <p:cNvPr id="1" name=""/>
        <p:cNvGrpSpPr/>
        <p:nvPr/>
      </p:nvGrpSpPr>
      <p:grpSpPr>
        <a:xfrm>
          <a:off x="0" y="0"/>
          <a:ext cx="0" cy="0"/>
          <a:chOff x="0" y="0"/>
          <a:chExt cx="0" cy="0"/>
        </a:xfrm>
      </p:grpSpPr>
      <p:sp>
        <p:nvSpPr>
          <p:cNvPr id="6"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7"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14" y="1379538"/>
            <a:ext cx="11514124" cy="4584699"/>
          </a:xfrm>
          <a:prstGeom prst="rect">
            <a:avLst/>
          </a:prstGeom>
        </p:spPr>
        <p:txBody>
          <a:bodyPr lIns="0" tIns="0" rIns="0" bIns="0">
            <a:noAutofit/>
          </a:bodyPr>
          <a:lstStyle>
            <a:lvl1pPr marL="180000" indent="-180000">
              <a:lnSpc>
                <a:spcPct val="100000"/>
              </a:lnSpc>
              <a:spcBef>
                <a:spcPts val="1200"/>
              </a:spcBef>
              <a:buClr>
                <a:schemeClr val="tx1"/>
              </a:buClr>
              <a:buFont typeface="Arial" charset="0"/>
              <a:buChar char="•"/>
              <a:tabLst/>
              <a:defRPr sz="1800" b="0" i="0">
                <a:solidFill>
                  <a:srgbClr val="002744"/>
                </a:solidFill>
                <a:latin typeface="+mn-lt"/>
                <a:ea typeface="Arial" charset="0"/>
                <a:cs typeface="Arial" charset="0"/>
              </a:defRPr>
            </a:lvl1pPr>
            <a:lvl2pPr marL="360000" indent="-180000">
              <a:lnSpc>
                <a:spcPct val="100000"/>
              </a:lnSpc>
              <a:spcBef>
                <a:spcPts val="150"/>
              </a:spcBef>
              <a:buFont typeface=".HelveticaNeueDeskInterface-Regular" charset="0"/>
              <a:buChar char="–"/>
              <a:tabLst/>
              <a:defRPr sz="1600" b="0" i="0">
                <a:solidFill>
                  <a:schemeClr val="tx2"/>
                </a:solidFill>
                <a:latin typeface="+mn-lt"/>
                <a:ea typeface="Arial" charset="0"/>
                <a:cs typeface="Arial" charset="0"/>
              </a:defRPr>
            </a:lvl2pPr>
            <a:lvl3pPr marL="540000" indent="-180000">
              <a:lnSpc>
                <a:spcPct val="100000"/>
              </a:lnSpc>
              <a:spcBef>
                <a:spcPts val="150"/>
              </a:spcBef>
              <a:buClr>
                <a:schemeClr val="tx1"/>
              </a:buClr>
              <a:buFont typeface=".HelveticaNeueDeskInterface-Regular" charset="0"/>
              <a:buChar char="–"/>
              <a:tabLst/>
              <a:defRPr sz="1400" b="0" i="0">
                <a:solidFill>
                  <a:schemeClr val="tx2"/>
                </a:solidFill>
                <a:latin typeface="+mn-lt"/>
                <a:ea typeface="Arial" charset="0"/>
                <a:cs typeface="Arial" charset="0"/>
              </a:defRPr>
            </a:lvl3pPr>
            <a:lvl4pPr marL="720000" indent="-180000">
              <a:lnSpc>
                <a:spcPct val="100000"/>
              </a:lnSpc>
              <a:spcBef>
                <a:spcPts val="150"/>
              </a:spcBef>
              <a:buClr>
                <a:schemeClr val="tx1"/>
              </a:buClr>
              <a:buFont typeface=".HelveticaNeueDeskInterface-Regular" charset="0"/>
              <a:buChar char="–"/>
              <a:tabLst/>
              <a:defRPr sz="1200" b="0" i="0" baseline="0">
                <a:solidFill>
                  <a:srgbClr val="000000"/>
                </a:solidFill>
                <a:latin typeface="+mn-lt"/>
                <a:ea typeface="Arial" charset="0"/>
                <a:cs typeface="Arial" charset="0"/>
              </a:defRPr>
            </a:lvl4pPr>
            <a:lvl5pPr marL="900000" indent="-180000">
              <a:lnSpc>
                <a:spcPct val="100000"/>
              </a:lnSpc>
              <a:spcBef>
                <a:spcPts val="150"/>
              </a:spcBef>
              <a:buClr>
                <a:schemeClr val="tx1"/>
              </a:buClr>
              <a:buFont typeface=".HelveticaNeueDeskInterface-Regular" charset="0"/>
              <a:buChar char="–"/>
              <a:tabLst/>
              <a:defRPr sz="1000" b="0" i="0">
                <a:solidFill>
                  <a:srgbClr val="000000"/>
                </a:solidFill>
                <a:latin typeface="+mn-lt"/>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6"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wo_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14" y="1379538"/>
            <a:ext cx="5618974" cy="4584699"/>
          </a:xfrm>
          <a:prstGeom prst="rect">
            <a:avLst/>
          </a:prstGeom>
        </p:spPr>
        <p:txBody>
          <a:bodyPr lIns="0" tIns="0" rIns="0" bIns="0">
            <a:noAutofit/>
          </a:bodyPr>
          <a:lstStyle>
            <a:lvl1pPr marL="180000" indent="-180000">
              <a:lnSpc>
                <a:spcPct val="100000"/>
              </a:lnSpc>
              <a:spcBef>
                <a:spcPts val="1200"/>
              </a:spcBef>
              <a:buClr>
                <a:schemeClr val="tx1"/>
              </a:buClr>
              <a:buFont typeface="Arial" charset="0"/>
              <a:buChar char="•"/>
              <a:tabLst/>
              <a:defRPr sz="1800" b="0" i="0">
                <a:solidFill>
                  <a:srgbClr val="002744"/>
                </a:solidFill>
                <a:latin typeface="+mn-lt"/>
                <a:ea typeface="Arial" charset="0"/>
                <a:cs typeface="Arial" charset="0"/>
              </a:defRPr>
            </a:lvl1pPr>
            <a:lvl2pPr marL="360000" indent="-180000">
              <a:lnSpc>
                <a:spcPct val="100000"/>
              </a:lnSpc>
              <a:spcBef>
                <a:spcPts val="150"/>
              </a:spcBef>
              <a:buFont typeface=".HelveticaNeueDeskInterface-Regular" charset="0"/>
              <a:buChar char="–"/>
              <a:tabLst/>
              <a:defRPr sz="1600" b="0" i="0">
                <a:solidFill>
                  <a:schemeClr val="tx2"/>
                </a:solidFill>
                <a:latin typeface="+mn-lt"/>
                <a:ea typeface="Arial" charset="0"/>
                <a:cs typeface="Arial" charset="0"/>
              </a:defRPr>
            </a:lvl2pPr>
            <a:lvl3pPr marL="540000" indent="-180000">
              <a:lnSpc>
                <a:spcPct val="100000"/>
              </a:lnSpc>
              <a:spcBef>
                <a:spcPts val="150"/>
              </a:spcBef>
              <a:buClr>
                <a:schemeClr val="tx1"/>
              </a:buClr>
              <a:buFont typeface=".HelveticaNeueDeskInterface-Regular" charset="0"/>
              <a:buChar char="–"/>
              <a:tabLst/>
              <a:defRPr sz="1400" b="0" i="0">
                <a:solidFill>
                  <a:schemeClr val="tx2"/>
                </a:solidFill>
                <a:latin typeface="+mn-lt"/>
                <a:ea typeface="Arial" charset="0"/>
                <a:cs typeface="Arial" charset="0"/>
              </a:defRPr>
            </a:lvl3pPr>
            <a:lvl4pPr marL="720000" indent="-180000">
              <a:lnSpc>
                <a:spcPct val="100000"/>
              </a:lnSpc>
              <a:spcBef>
                <a:spcPts val="150"/>
              </a:spcBef>
              <a:buClr>
                <a:schemeClr val="tx1"/>
              </a:buClr>
              <a:buFont typeface=".HelveticaNeueDeskInterface-Regular" charset="0"/>
              <a:buChar char="–"/>
              <a:tabLst/>
              <a:defRPr sz="1200" b="0" i="0" baseline="0">
                <a:solidFill>
                  <a:srgbClr val="000000"/>
                </a:solidFill>
                <a:latin typeface="+mn-lt"/>
                <a:ea typeface="Arial" charset="0"/>
                <a:cs typeface="Arial" charset="0"/>
              </a:defRPr>
            </a:lvl4pPr>
            <a:lvl5pPr marL="900000" indent="-180000">
              <a:lnSpc>
                <a:spcPct val="100000"/>
              </a:lnSpc>
              <a:spcBef>
                <a:spcPts val="150"/>
              </a:spcBef>
              <a:buClr>
                <a:schemeClr val="tx1"/>
              </a:buClr>
              <a:buFont typeface=".HelveticaNeueDeskInterface-Regular" charset="0"/>
              <a:buChar char="–"/>
              <a:tabLst/>
              <a:defRPr sz="1000" b="0" i="0">
                <a:solidFill>
                  <a:srgbClr val="000000"/>
                </a:solidFill>
                <a:latin typeface="+mn-lt"/>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6"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
        <p:nvSpPr>
          <p:cNvPr id="7" name="Content Placeholder 2"/>
          <p:cNvSpPr>
            <a:spLocks noGrp="1"/>
          </p:cNvSpPr>
          <p:nvPr>
            <p:ph idx="10"/>
          </p:nvPr>
        </p:nvSpPr>
        <p:spPr>
          <a:xfrm>
            <a:off x="6257114" y="1379538"/>
            <a:ext cx="5618974" cy="4584699"/>
          </a:xfrm>
          <a:prstGeom prst="rect">
            <a:avLst/>
          </a:prstGeom>
        </p:spPr>
        <p:txBody>
          <a:bodyPr lIns="0" tIns="0" rIns="0" bIns="0">
            <a:noAutofit/>
          </a:bodyPr>
          <a:lstStyle>
            <a:lvl1pPr marL="180000" indent="-180000">
              <a:lnSpc>
                <a:spcPct val="100000"/>
              </a:lnSpc>
              <a:spcBef>
                <a:spcPts val="1200"/>
              </a:spcBef>
              <a:buClr>
                <a:schemeClr val="tx1"/>
              </a:buClr>
              <a:buFont typeface="Arial" charset="0"/>
              <a:buChar char="•"/>
              <a:tabLst/>
              <a:defRPr sz="1800" b="0" i="0">
                <a:solidFill>
                  <a:srgbClr val="002744"/>
                </a:solidFill>
                <a:latin typeface="+mn-lt"/>
                <a:ea typeface="Arial" charset="0"/>
                <a:cs typeface="Arial" charset="0"/>
              </a:defRPr>
            </a:lvl1pPr>
            <a:lvl2pPr marL="360000" indent="-180000">
              <a:lnSpc>
                <a:spcPct val="100000"/>
              </a:lnSpc>
              <a:spcBef>
                <a:spcPts val="150"/>
              </a:spcBef>
              <a:buFont typeface=".HelveticaNeueDeskInterface-Regular" charset="0"/>
              <a:buChar char="–"/>
              <a:tabLst/>
              <a:defRPr sz="1600" b="0" i="0">
                <a:solidFill>
                  <a:schemeClr val="tx2"/>
                </a:solidFill>
                <a:latin typeface="+mn-lt"/>
                <a:ea typeface="Arial" charset="0"/>
                <a:cs typeface="Arial" charset="0"/>
              </a:defRPr>
            </a:lvl2pPr>
            <a:lvl3pPr marL="540000" indent="-180000">
              <a:lnSpc>
                <a:spcPct val="100000"/>
              </a:lnSpc>
              <a:spcBef>
                <a:spcPts val="150"/>
              </a:spcBef>
              <a:buClr>
                <a:schemeClr val="tx1"/>
              </a:buClr>
              <a:buFont typeface=".HelveticaNeueDeskInterface-Regular" charset="0"/>
              <a:buChar char="–"/>
              <a:tabLst/>
              <a:defRPr sz="1400" b="0" i="0">
                <a:solidFill>
                  <a:schemeClr val="tx2"/>
                </a:solidFill>
                <a:latin typeface="+mn-lt"/>
                <a:ea typeface="Arial" charset="0"/>
                <a:cs typeface="Arial" charset="0"/>
              </a:defRPr>
            </a:lvl3pPr>
            <a:lvl4pPr marL="720000" indent="-180000">
              <a:lnSpc>
                <a:spcPct val="100000"/>
              </a:lnSpc>
              <a:spcBef>
                <a:spcPts val="150"/>
              </a:spcBef>
              <a:buClr>
                <a:schemeClr val="tx1"/>
              </a:buClr>
              <a:buFont typeface=".HelveticaNeueDeskInterface-Regular" charset="0"/>
              <a:buChar char="–"/>
              <a:tabLst/>
              <a:defRPr sz="1200" b="0" i="0" baseline="0">
                <a:solidFill>
                  <a:srgbClr val="000000"/>
                </a:solidFill>
                <a:latin typeface="+mn-lt"/>
                <a:ea typeface="Arial" charset="0"/>
                <a:cs typeface="Arial" charset="0"/>
              </a:defRPr>
            </a:lvl4pPr>
            <a:lvl5pPr marL="900000" indent="-180000">
              <a:lnSpc>
                <a:spcPct val="100000"/>
              </a:lnSpc>
              <a:spcBef>
                <a:spcPts val="150"/>
              </a:spcBef>
              <a:buClr>
                <a:schemeClr val="tx1"/>
              </a:buClr>
              <a:buFont typeface=".HelveticaNeueDeskInterface-Regular" charset="0"/>
              <a:buChar char="–"/>
              <a:tabLst/>
              <a:defRPr sz="1000" b="0" i="0">
                <a:solidFill>
                  <a:srgbClr val="000000"/>
                </a:solidFill>
                <a:latin typeface="+mn-lt"/>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4868297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lide_one_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5" y="1378015"/>
            <a:ext cx="7711201" cy="4554536"/>
          </a:xfrm>
          <a:prstGeom prst="rect">
            <a:avLst/>
          </a:prstGeom>
        </p:spPr>
        <p:txBody>
          <a:bodyPr lIns="0" tIns="0" rIns="0" bIns="0">
            <a:noAutofit/>
          </a:bodyPr>
          <a:lstStyle>
            <a:lvl1pPr marL="180000" indent="-180000">
              <a:lnSpc>
                <a:spcPct val="100000"/>
              </a:lnSpc>
              <a:spcBef>
                <a:spcPts val="1200"/>
              </a:spcBef>
              <a:buClr>
                <a:srgbClr val="002744"/>
              </a:buClr>
              <a:buFont typeface="Arial" charset="0"/>
              <a:buChar char="•"/>
              <a:tabLst/>
              <a:defRPr sz="1800" b="0" i="0">
                <a:solidFill>
                  <a:srgbClr val="002744"/>
                </a:solidFill>
                <a:latin typeface="+mn-lt"/>
                <a:ea typeface="Arial" charset="0"/>
                <a:cs typeface="Arial" charset="0"/>
              </a:defRPr>
            </a:lvl1pPr>
            <a:lvl2pPr marL="360000" indent="-180000">
              <a:lnSpc>
                <a:spcPct val="100000"/>
              </a:lnSpc>
              <a:spcBef>
                <a:spcPts val="150"/>
              </a:spcBef>
              <a:buFont typeface=".HelveticaNeueDeskInterface-Regular" charset="0"/>
              <a:buChar char="–"/>
              <a:tabLst/>
              <a:defRPr sz="1600" b="0" i="0">
                <a:solidFill>
                  <a:schemeClr val="tx2"/>
                </a:solidFill>
                <a:latin typeface="+mn-lt"/>
                <a:ea typeface="Arial" charset="0"/>
                <a:cs typeface="Arial" charset="0"/>
              </a:defRPr>
            </a:lvl2pPr>
            <a:lvl3pPr marL="540000" indent="-180000">
              <a:lnSpc>
                <a:spcPct val="100000"/>
              </a:lnSpc>
              <a:spcBef>
                <a:spcPts val="150"/>
              </a:spcBef>
              <a:buClr>
                <a:schemeClr val="tx1"/>
              </a:buClr>
              <a:buFont typeface=".HelveticaNeueDeskInterface-Regular" charset="0"/>
              <a:buChar char="–"/>
              <a:tabLst/>
              <a:defRPr sz="1400" b="0" i="0">
                <a:solidFill>
                  <a:schemeClr val="tx2"/>
                </a:solidFill>
                <a:latin typeface="+mn-lt"/>
                <a:ea typeface="Arial" charset="0"/>
                <a:cs typeface="Arial" charset="0"/>
              </a:defRPr>
            </a:lvl3pPr>
            <a:lvl4pPr marL="720000" indent="-180000">
              <a:lnSpc>
                <a:spcPct val="100000"/>
              </a:lnSpc>
              <a:spcBef>
                <a:spcPts val="150"/>
              </a:spcBef>
              <a:buClr>
                <a:schemeClr val="tx1"/>
              </a:buClr>
              <a:buFont typeface=".HelveticaNeueDeskInterface-Regular" charset="0"/>
              <a:buChar char="–"/>
              <a:tabLst/>
              <a:defRPr sz="1200" b="0" i="0">
                <a:solidFill>
                  <a:srgbClr val="000000"/>
                </a:solidFill>
                <a:latin typeface="+mn-lt"/>
                <a:ea typeface="Arial" charset="0"/>
                <a:cs typeface="Arial" charset="0"/>
              </a:defRPr>
            </a:lvl4pPr>
            <a:lvl5pPr marL="900000" indent="-180000">
              <a:lnSpc>
                <a:spcPct val="100000"/>
              </a:lnSpc>
              <a:spcBef>
                <a:spcPts val="150"/>
              </a:spcBef>
              <a:buClr>
                <a:schemeClr val="tx1"/>
              </a:buClr>
              <a:buFont typeface=".HelveticaNeueDeskInterface-Regular" charset="0"/>
              <a:buChar char="–"/>
              <a:tabLst/>
              <a:defRPr sz="1000" b="0" i="0">
                <a:solidFill>
                  <a:srgbClr val="000000"/>
                </a:solidFill>
                <a:latin typeface="+mn-lt"/>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Picture Placeholder 6"/>
          <p:cNvSpPr>
            <a:spLocks noGrp="1"/>
          </p:cNvSpPr>
          <p:nvPr>
            <p:ph type="pic" sz="quarter" idx="12"/>
          </p:nvPr>
        </p:nvSpPr>
        <p:spPr>
          <a:xfrm>
            <a:off x="8202613" y="1378013"/>
            <a:ext cx="3654988" cy="4554536"/>
          </a:xfrm>
          <a:prstGeom prst="rect">
            <a:avLst/>
          </a:prstGeom>
          <a:solidFill>
            <a:schemeClr val="bg1">
              <a:lumMod val="95000"/>
            </a:schemeClr>
          </a:solidFill>
        </p:spPr>
        <p:txBody>
          <a:bodyPr>
            <a:normAutofit/>
          </a:bodyPr>
          <a:lstStyle>
            <a:lvl1pPr>
              <a:defRPr sz="958">
                <a:latin typeface="+mn-lt"/>
              </a:defRPr>
            </a:lvl1pPr>
          </a:lstStyle>
          <a:p>
            <a:r>
              <a:rPr lang="en-US" smtClean="0"/>
              <a:t>Click icon to add picture</a:t>
            </a:r>
            <a:endParaRPr lang="en-GB"/>
          </a:p>
        </p:txBody>
      </p:sp>
      <p:sp>
        <p:nvSpPr>
          <p:cNvPr id="9"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10"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lide_two_ima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2002" y="1378016"/>
            <a:ext cx="7711201" cy="4554538"/>
          </a:xfrm>
          <a:prstGeom prst="rect">
            <a:avLst/>
          </a:prstGeom>
        </p:spPr>
        <p:txBody>
          <a:bodyPr lIns="0" tIns="0" rIns="0" bIns="0">
            <a:noAutofit/>
          </a:bodyPr>
          <a:lstStyle>
            <a:lvl1pPr marL="180000" indent="-180000">
              <a:lnSpc>
                <a:spcPct val="100000"/>
              </a:lnSpc>
              <a:spcBef>
                <a:spcPts val="1200"/>
              </a:spcBef>
              <a:buSzPct val="100000"/>
              <a:buFont typeface="Arial" charset="0"/>
              <a:buChar char="•"/>
              <a:tabLst/>
              <a:defRPr sz="1800" b="0" i="0">
                <a:solidFill>
                  <a:srgbClr val="002744"/>
                </a:solidFill>
                <a:latin typeface="+mn-lt"/>
                <a:ea typeface="Arial" charset="0"/>
                <a:cs typeface="Arial" charset="0"/>
              </a:defRPr>
            </a:lvl1pPr>
            <a:lvl2pPr marL="360000" indent="-180000">
              <a:lnSpc>
                <a:spcPct val="100000"/>
              </a:lnSpc>
              <a:spcBef>
                <a:spcPts val="150"/>
              </a:spcBef>
              <a:tabLst/>
              <a:defRPr sz="1600" b="0" i="0">
                <a:solidFill>
                  <a:schemeClr val="tx2"/>
                </a:solidFill>
                <a:latin typeface="+mn-lt"/>
                <a:ea typeface="Arial" charset="0"/>
                <a:cs typeface="Arial" charset="0"/>
              </a:defRPr>
            </a:lvl2pPr>
            <a:lvl3pPr marL="540000" indent="-180000">
              <a:lnSpc>
                <a:spcPct val="100000"/>
              </a:lnSpc>
              <a:spcBef>
                <a:spcPts val="150"/>
              </a:spcBef>
              <a:tabLst/>
              <a:defRPr sz="1400" b="0" i="0">
                <a:solidFill>
                  <a:schemeClr val="tx2"/>
                </a:solidFill>
                <a:latin typeface="+mn-lt"/>
                <a:ea typeface="Arial" charset="0"/>
                <a:cs typeface="Arial" charset="0"/>
              </a:defRPr>
            </a:lvl3pPr>
            <a:lvl4pPr marL="720000" indent="-180000">
              <a:lnSpc>
                <a:spcPct val="100000"/>
              </a:lnSpc>
              <a:spcBef>
                <a:spcPts val="150"/>
              </a:spcBef>
              <a:tabLst/>
              <a:defRPr sz="1200" b="0" i="0">
                <a:latin typeface="+mn-lt"/>
                <a:ea typeface="Arial" charset="0"/>
                <a:cs typeface="Arial" charset="0"/>
              </a:defRPr>
            </a:lvl4pPr>
            <a:lvl5pPr marL="900000" indent="-180000">
              <a:lnSpc>
                <a:spcPct val="100000"/>
              </a:lnSpc>
              <a:spcBef>
                <a:spcPts val="150"/>
              </a:spcBef>
              <a:tabLst/>
              <a:defRPr sz="1000" b="0" i="0" baseline="0">
                <a:latin typeface="+mn-lt"/>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Picture Placeholder 5"/>
          <p:cNvSpPr>
            <a:spLocks noGrp="1"/>
          </p:cNvSpPr>
          <p:nvPr>
            <p:ph type="pic" sz="quarter" idx="12"/>
          </p:nvPr>
        </p:nvSpPr>
        <p:spPr>
          <a:xfrm>
            <a:off x="8202614" y="1378014"/>
            <a:ext cx="3653999" cy="2214000"/>
          </a:xfrm>
          <a:prstGeom prst="rect">
            <a:avLst/>
          </a:prstGeom>
          <a:solidFill>
            <a:schemeClr val="bg1">
              <a:lumMod val="95000"/>
            </a:schemeClr>
          </a:solidFill>
        </p:spPr>
        <p:txBody>
          <a:bodyPr>
            <a:normAutofit/>
          </a:bodyPr>
          <a:lstStyle>
            <a:lvl1pPr>
              <a:defRPr sz="958" b="0" i="0">
                <a:latin typeface="+mn-lt"/>
                <a:ea typeface="Arial" charset="0"/>
                <a:cs typeface="Arial" charset="0"/>
              </a:defRPr>
            </a:lvl1pPr>
          </a:lstStyle>
          <a:p>
            <a:r>
              <a:rPr lang="en-US" smtClean="0"/>
              <a:t>Click icon to add picture</a:t>
            </a:r>
            <a:endParaRPr lang="en-GB" dirty="0"/>
          </a:p>
        </p:txBody>
      </p:sp>
      <p:sp>
        <p:nvSpPr>
          <p:cNvPr id="12" name="Picture Placeholder 5"/>
          <p:cNvSpPr>
            <a:spLocks noGrp="1"/>
          </p:cNvSpPr>
          <p:nvPr>
            <p:ph type="pic" sz="quarter" idx="14"/>
          </p:nvPr>
        </p:nvSpPr>
        <p:spPr>
          <a:xfrm>
            <a:off x="8202614" y="3732848"/>
            <a:ext cx="3653999" cy="2214000"/>
          </a:xfrm>
          <a:prstGeom prst="rect">
            <a:avLst/>
          </a:prstGeom>
          <a:solidFill>
            <a:schemeClr val="bg1">
              <a:lumMod val="95000"/>
            </a:schemeClr>
          </a:solidFill>
        </p:spPr>
        <p:txBody>
          <a:bodyPr>
            <a:normAutofit/>
          </a:bodyPr>
          <a:lstStyle>
            <a:lvl1pPr>
              <a:defRPr sz="958" b="0" i="0">
                <a:latin typeface="+mn-lt"/>
                <a:ea typeface="Arial" charset="0"/>
                <a:cs typeface="Arial" charset="0"/>
              </a:defRPr>
            </a:lvl1pPr>
          </a:lstStyle>
          <a:p>
            <a:r>
              <a:rPr lang="en-US" smtClean="0"/>
              <a:t>Click icon to add picture</a:t>
            </a:r>
            <a:endParaRPr lang="en-GB" dirty="0"/>
          </a:p>
        </p:txBody>
      </p:sp>
      <p:sp>
        <p:nvSpPr>
          <p:cNvPr id="14"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15"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Tree>
    <p:extLst>
      <p:ext uri="{BB962C8B-B14F-4D97-AF65-F5344CB8AC3E}">
        <p14:creationId xmlns:p14="http://schemas.microsoft.com/office/powerpoint/2010/main" val="18573565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Pillars_case studies">
    <p:spTree>
      <p:nvGrpSpPr>
        <p:cNvPr id="1" name=""/>
        <p:cNvGrpSpPr/>
        <p:nvPr/>
      </p:nvGrpSpPr>
      <p:grpSpPr>
        <a:xfrm>
          <a:off x="0" y="0"/>
          <a:ext cx="0" cy="0"/>
          <a:chOff x="0" y="0"/>
          <a:chExt cx="0" cy="0"/>
        </a:xfrm>
      </p:grpSpPr>
      <p:sp>
        <p:nvSpPr>
          <p:cNvPr id="19" name="Text Placeholder 13"/>
          <p:cNvSpPr>
            <a:spLocks noGrp="1"/>
          </p:cNvSpPr>
          <p:nvPr>
            <p:ph type="body" sz="quarter" idx="15"/>
          </p:nvPr>
        </p:nvSpPr>
        <p:spPr>
          <a:xfrm>
            <a:off x="4264373" y="1377997"/>
            <a:ext cx="3657601" cy="709611"/>
          </a:xfrm>
          <a:prstGeom prst="rect">
            <a:avLst/>
          </a:prstGeom>
          <a:solidFill>
            <a:schemeClr val="accent1"/>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21" name="Text Placeholder 17"/>
          <p:cNvSpPr>
            <a:spLocks noGrp="1"/>
          </p:cNvSpPr>
          <p:nvPr>
            <p:ph type="body" sz="quarter" idx="17"/>
          </p:nvPr>
        </p:nvSpPr>
        <p:spPr>
          <a:xfrm>
            <a:off x="4262773" y="2085794"/>
            <a:ext cx="3659188" cy="1386000"/>
          </a:xfrm>
          <a:prstGeom prst="rect">
            <a:avLst/>
          </a:prstGeom>
        </p:spPr>
        <p:txBody>
          <a:bodyPr lIns="180000" tIns="72000" rIns="180000" bIns="72000">
            <a:noAutofit/>
          </a:bodyPr>
          <a:lstStyle>
            <a:lvl1pPr marL="180000" indent="-180000">
              <a:defRPr sz="1600">
                <a:solidFill>
                  <a:srgbClr val="002744"/>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2" name="Text Placeholder 13"/>
          <p:cNvSpPr>
            <a:spLocks noGrp="1"/>
          </p:cNvSpPr>
          <p:nvPr>
            <p:ph type="body" sz="quarter" idx="18"/>
          </p:nvPr>
        </p:nvSpPr>
        <p:spPr>
          <a:xfrm>
            <a:off x="8198024" y="1377997"/>
            <a:ext cx="3657601" cy="709611"/>
          </a:xfrm>
          <a:prstGeom prst="rect">
            <a:avLst/>
          </a:prstGeom>
          <a:solidFill>
            <a:schemeClr val="accent1"/>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24" name="Text Placeholder 17"/>
          <p:cNvSpPr>
            <a:spLocks noGrp="1"/>
          </p:cNvSpPr>
          <p:nvPr>
            <p:ph type="body" sz="quarter" idx="20"/>
          </p:nvPr>
        </p:nvSpPr>
        <p:spPr>
          <a:xfrm>
            <a:off x="8196426" y="2085794"/>
            <a:ext cx="3659188" cy="1386000"/>
          </a:xfrm>
          <a:prstGeom prst="rect">
            <a:avLst/>
          </a:prstGeom>
        </p:spPr>
        <p:txBody>
          <a:bodyPr lIns="180000" tIns="72000" rIns="180000" bIns="72000">
            <a:noAutofit/>
          </a:bodyPr>
          <a:lstStyle>
            <a:lvl1pPr marL="180000" indent="-180000">
              <a:defRPr sz="1600">
                <a:solidFill>
                  <a:srgbClr val="002744"/>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14" name="Text Placeholder 13"/>
          <p:cNvSpPr>
            <a:spLocks noGrp="1"/>
          </p:cNvSpPr>
          <p:nvPr>
            <p:ph type="body" sz="quarter" idx="12"/>
          </p:nvPr>
        </p:nvSpPr>
        <p:spPr>
          <a:xfrm>
            <a:off x="330723" y="1377997"/>
            <a:ext cx="3657601" cy="709611"/>
          </a:xfrm>
          <a:prstGeom prst="rect">
            <a:avLst/>
          </a:prstGeom>
          <a:solidFill>
            <a:schemeClr val="accent1"/>
          </a:solidFill>
        </p:spPr>
        <p:txBody>
          <a:bodyPr lIns="36000" tIns="36000" bIns="54000" anchor="ctr" anchorCtr="0">
            <a:normAutofit/>
          </a:bodyPr>
          <a:lstStyle>
            <a:lvl1pPr marL="0" indent="0" algn="ctr">
              <a:buNone/>
              <a:defRPr sz="1800">
                <a:solidFill>
                  <a:schemeClr val="bg1"/>
                </a:solidFill>
              </a:defRPr>
            </a:lvl1pPr>
          </a:lstStyle>
          <a:p>
            <a:pPr lvl="0"/>
            <a:r>
              <a:rPr lang="en-US" smtClean="0"/>
              <a:t>Click to edit Master text styles</a:t>
            </a:r>
          </a:p>
        </p:txBody>
      </p:sp>
      <p:sp>
        <p:nvSpPr>
          <p:cNvPr id="16" name="Picture Placeholder 15"/>
          <p:cNvSpPr>
            <a:spLocks noGrp="1"/>
          </p:cNvSpPr>
          <p:nvPr>
            <p:ph type="pic" sz="quarter" idx="13"/>
          </p:nvPr>
        </p:nvSpPr>
        <p:spPr>
          <a:xfrm>
            <a:off x="443168" y="3566018"/>
            <a:ext cx="3433154" cy="1846676"/>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18" name="Text Placeholder 17"/>
          <p:cNvSpPr>
            <a:spLocks noGrp="1"/>
          </p:cNvSpPr>
          <p:nvPr>
            <p:ph type="body" sz="quarter" idx="14"/>
          </p:nvPr>
        </p:nvSpPr>
        <p:spPr>
          <a:xfrm>
            <a:off x="329125" y="2085794"/>
            <a:ext cx="3659188" cy="1386000"/>
          </a:xfrm>
          <a:prstGeom prst="rect">
            <a:avLst/>
          </a:prstGeom>
        </p:spPr>
        <p:txBody>
          <a:bodyPr lIns="180000" tIns="72000" rIns="180000" bIns="72000">
            <a:noAutofit/>
          </a:bodyPr>
          <a:lstStyle>
            <a:lvl1pPr marL="180000" indent="-180000">
              <a:defRPr sz="1600">
                <a:solidFill>
                  <a:srgbClr val="002744"/>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5" name="Text Placeholder 17"/>
          <p:cNvSpPr>
            <a:spLocks noGrp="1"/>
          </p:cNvSpPr>
          <p:nvPr>
            <p:ph type="body" sz="quarter" idx="21"/>
          </p:nvPr>
        </p:nvSpPr>
        <p:spPr>
          <a:xfrm>
            <a:off x="4259225" y="5481155"/>
            <a:ext cx="3659188"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6" name="Text Placeholder 17"/>
          <p:cNvSpPr>
            <a:spLocks noGrp="1"/>
          </p:cNvSpPr>
          <p:nvPr>
            <p:ph type="body" sz="quarter" idx="22"/>
          </p:nvPr>
        </p:nvSpPr>
        <p:spPr>
          <a:xfrm>
            <a:off x="8196426" y="5481155"/>
            <a:ext cx="3659188"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27" name="Text Placeholder 17"/>
          <p:cNvSpPr>
            <a:spLocks noGrp="1"/>
          </p:cNvSpPr>
          <p:nvPr>
            <p:ph type="body" sz="quarter" idx="23"/>
          </p:nvPr>
        </p:nvSpPr>
        <p:spPr>
          <a:xfrm>
            <a:off x="329125" y="5481155"/>
            <a:ext cx="3659188" cy="472472"/>
          </a:xfrm>
          <a:prstGeom prst="rect">
            <a:avLst/>
          </a:prstGeom>
        </p:spPr>
        <p:txBody>
          <a:bodyPr lIns="0" tIns="0" rIns="0" bIns="0" anchor="ctr" anchorCtr="0">
            <a:noAutofit/>
          </a:bodyPr>
          <a:lstStyle>
            <a:lvl1pPr marL="0" indent="0" algn="ctr">
              <a:buNone/>
              <a:defRPr sz="1600">
                <a:solidFill>
                  <a:schemeClr val="tx1"/>
                </a:solidFill>
              </a:defRPr>
            </a:lvl1pPr>
            <a:lvl2pPr marL="0" indent="0">
              <a:spcBef>
                <a:spcPts val="1915"/>
              </a:spcBef>
              <a:buNone/>
              <a:defRPr sz="1437">
                <a:solidFill>
                  <a:schemeClr val="tx2"/>
                </a:solidFill>
              </a:defRPr>
            </a:lvl2pPr>
            <a:lvl3pPr>
              <a:defRPr sz="1437"/>
            </a:lvl3pPr>
            <a:lvl4pPr>
              <a:defRPr sz="1437"/>
            </a:lvl4pPr>
            <a:lvl5pPr>
              <a:defRPr sz="1437"/>
            </a:lvl5pPr>
          </a:lstStyle>
          <a:p>
            <a:pPr lvl="0"/>
            <a:r>
              <a:rPr lang="en-US" smtClean="0"/>
              <a:t>Click to edit Master text styles</a:t>
            </a:r>
          </a:p>
        </p:txBody>
      </p:sp>
      <p:sp>
        <p:nvSpPr>
          <p:cNvPr id="33" name="Rectangle 32"/>
          <p:cNvSpPr/>
          <p:nvPr/>
        </p:nvSpPr>
        <p:spPr>
          <a:xfrm>
            <a:off x="329120" y="1379538"/>
            <a:ext cx="3659188" cy="4122908"/>
          </a:xfrm>
          <a:prstGeom prst="rect">
            <a:avLst/>
          </a:prstGeom>
          <a:noFill/>
          <a:ln w="12700">
            <a:solidFill>
              <a:srgbClr val="9A258F"/>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28" name="Picture Placeholder 15"/>
          <p:cNvSpPr>
            <a:spLocks noGrp="1"/>
          </p:cNvSpPr>
          <p:nvPr>
            <p:ph type="pic" sz="quarter" idx="24"/>
          </p:nvPr>
        </p:nvSpPr>
        <p:spPr>
          <a:xfrm>
            <a:off x="4374813" y="3566018"/>
            <a:ext cx="3433154" cy="1846676"/>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29" name="Picture Placeholder 15"/>
          <p:cNvSpPr>
            <a:spLocks noGrp="1"/>
          </p:cNvSpPr>
          <p:nvPr>
            <p:ph type="pic" sz="quarter" idx="25"/>
          </p:nvPr>
        </p:nvSpPr>
        <p:spPr>
          <a:xfrm>
            <a:off x="8306455" y="3566018"/>
            <a:ext cx="3433154" cy="1846676"/>
          </a:xfrm>
          <a:prstGeom prst="rect">
            <a:avLst/>
          </a:prstGeom>
          <a:solidFill>
            <a:schemeClr val="bg1">
              <a:lumMod val="95000"/>
            </a:schemeClr>
          </a:solidFill>
        </p:spPr>
        <p:txBody>
          <a:bodyPr>
            <a:normAutofit/>
          </a:bodyPr>
          <a:lstStyle>
            <a:lvl1pPr>
              <a:defRPr sz="958"/>
            </a:lvl1pPr>
          </a:lstStyle>
          <a:p>
            <a:r>
              <a:rPr lang="en-US" smtClean="0"/>
              <a:t>Click icon to add picture</a:t>
            </a:r>
            <a:endParaRPr lang="en-GB" dirty="0"/>
          </a:p>
        </p:txBody>
      </p:sp>
      <p:sp>
        <p:nvSpPr>
          <p:cNvPr id="23" name="Rectangle 22"/>
          <p:cNvSpPr/>
          <p:nvPr/>
        </p:nvSpPr>
        <p:spPr>
          <a:xfrm>
            <a:off x="4261307" y="1379538"/>
            <a:ext cx="3659188" cy="4122908"/>
          </a:xfrm>
          <a:prstGeom prst="rect">
            <a:avLst/>
          </a:prstGeom>
          <a:noFill/>
          <a:ln w="12700">
            <a:solidFill>
              <a:srgbClr val="9A258F"/>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30" name="Rectangle 29"/>
          <p:cNvSpPr/>
          <p:nvPr/>
        </p:nvSpPr>
        <p:spPr>
          <a:xfrm>
            <a:off x="8193494" y="1379538"/>
            <a:ext cx="3659188" cy="4122908"/>
          </a:xfrm>
          <a:prstGeom prst="rect">
            <a:avLst/>
          </a:prstGeom>
          <a:noFill/>
          <a:ln w="12700">
            <a:solidFill>
              <a:srgbClr val="9A258F"/>
            </a:solidFill>
          </a:ln>
        </p:spPr>
        <p:style>
          <a:lnRef idx="2">
            <a:schemeClr val="accent1">
              <a:shade val="50000"/>
            </a:schemeClr>
          </a:lnRef>
          <a:fillRef idx="1">
            <a:schemeClr val="accent1"/>
          </a:fillRef>
          <a:effectRef idx="0">
            <a:schemeClr val="accent1"/>
          </a:effectRef>
          <a:fontRef idx="minor">
            <a:schemeClr val="lt1"/>
          </a:fontRef>
        </p:style>
        <p:txBody>
          <a:bodyPr lIns="287338" tIns="287338" rIns="287338" bIns="287338" rtlCol="0" anchor="t" anchorCtr="0"/>
          <a:lstStyle/>
          <a:p>
            <a:pPr marL="0" lvl="1" algn="ctr" defTabSz="729551">
              <a:lnSpc>
                <a:spcPct val="110000"/>
              </a:lnSpc>
            </a:pPr>
            <a:endParaRPr lang="en-GB" sz="1277" dirty="0">
              <a:solidFill>
                <a:schemeClr val="tx1"/>
              </a:solidFill>
            </a:endParaRPr>
          </a:p>
        </p:txBody>
      </p:sp>
      <p:sp>
        <p:nvSpPr>
          <p:cNvPr id="31" name="Footer Placeholder 3"/>
          <p:cNvSpPr>
            <a:spLocks noGrp="1"/>
          </p:cNvSpPr>
          <p:nvPr>
            <p:ph type="ftr" sz="quarter" idx="3"/>
          </p:nvPr>
        </p:nvSpPr>
        <p:spPr>
          <a:xfrm>
            <a:off x="592417" y="6396576"/>
            <a:ext cx="4825735" cy="241195"/>
          </a:xfrm>
          <a:prstGeom prst="rect">
            <a:avLst/>
          </a:prstGeom>
        </p:spPr>
        <p:txBody>
          <a:bodyPr vert="horz" lIns="0" tIns="0" rIns="0" bIns="0" rtlCol="0" anchor="t" anchorCtr="0"/>
          <a:lstStyle>
            <a:lvl1pPr algn="l">
              <a:defRPr sz="1000">
                <a:solidFill>
                  <a:schemeClr val="bg2"/>
                </a:solidFill>
              </a:defRPr>
            </a:lvl1pPr>
          </a:lstStyle>
          <a:p>
            <a:r>
              <a:rPr lang="en-GB" dirty="0" smtClean="0"/>
              <a:t>Presentation title | Month Year | ©</a:t>
            </a:r>
            <a:endParaRPr lang="en-US" dirty="0"/>
          </a:p>
        </p:txBody>
      </p:sp>
      <p:sp>
        <p:nvSpPr>
          <p:cNvPr id="32"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36" name="Title Placeholder 1"/>
          <p:cNvSpPr>
            <a:spLocks noGrp="1"/>
          </p:cNvSpPr>
          <p:nvPr>
            <p:ph type="title"/>
          </p:nvPr>
        </p:nvSpPr>
        <p:spPr>
          <a:xfrm>
            <a:off x="342002" y="532436"/>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ooter Placeholder 4"/>
          <p:cNvSpPr txBox="1">
            <a:spLocks/>
          </p:cNvSpPr>
          <p:nvPr/>
        </p:nvSpPr>
        <p:spPr>
          <a:xfrm>
            <a:off x="5187963" y="288911"/>
            <a:ext cx="1816101" cy="182562"/>
          </a:xfrm>
          <a:prstGeom prst="rect">
            <a:avLst/>
          </a:prstGeom>
        </p:spPr>
        <p:txBody>
          <a:bodyPr vert="horz" lIns="0" tIns="0" rIns="0" bIns="0" rtlCol="0" anchor="t" anchorCtr="0"/>
          <a:lstStyle>
            <a:defPPr>
              <a:defRPr lang="en-US"/>
            </a:defPPr>
            <a:lvl1pPr marL="0" algn="r" defTabSz="914400" rtl="0" eaLnBrk="1" latinLnBrk="0" hangingPunct="1">
              <a:spcAft>
                <a:spcPts val="600"/>
              </a:spcAft>
              <a:defRPr sz="1000" b="0" i="0" kern="1200" baseline="0">
                <a:solidFill>
                  <a:schemeClr val="bg1">
                    <a:lumMod val="50000"/>
                  </a:schemeClr>
                </a:solidFill>
                <a:latin typeface="Yantramanav Light" charset="0"/>
                <a:ea typeface="Yantramanav Light" charset="0"/>
                <a:cs typeface="Yantramanav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b="0" i="0" dirty="0">
              <a:solidFill>
                <a:schemeClr val="bg2"/>
              </a:solidFill>
              <a:latin typeface="+mn-lt"/>
              <a:ea typeface="Arial" charset="0"/>
              <a:cs typeface="Arial" charset="0"/>
            </a:endParaRPr>
          </a:p>
        </p:txBody>
      </p:sp>
      <p:sp>
        <p:nvSpPr>
          <p:cNvPr id="15" name="Title Placeholder 1"/>
          <p:cNvSpPr>
            <a:spLocks noGrp="1"/>
          </p:cNvSpPr>
          <p:nvPr>
            <p:ph type="title"/>
          </p:nvPr>
        </p:nvSpPr>
        <p:spPr>
          <a:xfrm>
            <a:off x="341673" y="471473"/>
            <a:ext cx="11508685" cy="511245"/>
          </a:xfrm>
          <a:prstGeom prst="rect">
            <a:avLst/>
          </a:prstGeom>
        </p:spPr>
        <p:txBody>
          <a:bodyPr vert="horz" lIns="0" tIns="0" rIns="0" bIns="0" rtlCol="0" anchor="b" anchorCtr="0">
            <a:normAutofit/>
          </a:bodyPr>
          <a:lstStyle/>
          <a:p>
            <a:r>
              <a:rPr lang="en-US" noProof="0" smtClean="0"/>
              <a:t>Click to edit Master title style</a:t>
            </a:r>
            <a:endParaRPr lang="en-GB" noProof="0" dirty="0"/>
          </a:p>
        </p:txBody>
      </p:sp>
      <p:sp>
        <p:nvSpPr>
          <p:cNvPr id="16" name="Text Placeholder 2"/>
          <p:cNvSpPr>
            <a:spLocks noGrp="1"/>
          </p:cNvSpPr>
          <p:nvPr>
            <p:ph type="body" idx="1"/>
          </p:nvPr>
        </p:nvSpPr>
        <p:spPr>
          <a:xfrm>
            <a:off x="341999" y="1361121"/>
            <a:ext cx="11508689" cy="4558369"/>
          </a:xfrm>
          <a:prstGeom prst="rect">
            <a:avLst/>
          </a:prstGeom>
        </p:spPr>
        <p:txBody>
          <a:bodyPr vert="horz" lIns="0" tIns="0" rIns="0" bIns="0" rtlCol="0">
            <a:normAutofit/>
          </a:bodyPr>
          <a:lstStyle/>
          <a:p>
            <a:pPr lvl="0"/>
            <a:r>
              <a:rPr lang="en-US" noProof="0" dirty="0" smtClean="0"/>
              <a:t>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17" name="Footer Placeholder 4"/>
          <p:cNvSpPr txBox="1">
            <a:spLocks/>
          </p:cNvSpPr>
          <p:nvPr/>
        </p:nvSpPr>
        <p:spPr>
          <a:xfrm>
            <a:off x="5732221" y="6292318"/>
            <a:ext cx="3893575" cy="365125"/>
          </a:xfrm>
          <a:prstGeom prst="rect">
            <a:avLst/>
          </a:prstGeom>
        </p:spPr>
        <p:txBody>
          <a:bodyPr vert="horz" lIns="0" tIns="0" rIns="0" bIns="0" rtlCol="0" anchor="b" anchorCtr="0"/>
          <a:lstStyle>
            <a:defPPr>
              <a:defRPr lang="en-US"/>
            </a:defPPr>
            <a:lvl1pPr marL="0" algn="ctr" defTabSz="914400" rtl="0" eaLnBrk="1" latinLnBrk="0" hangingPunct="1">
              <a:spcAft>
                <a:spcPts val="600"/>
              </a:spcAft>
              <a:defRPr sz="1000" b="0" i="0" kern="1200" baseline="0">
                <a:solidFill>
                  <a:schemeClr val="bg1">
                    <a:lumMod val="50000"/>
                  </a:schemeClr>
                </a:solidFill>
                <a:latin typeface="Yantramanav Light" charset="0"/>
                <a:ea typeface="Yantramanav Light" charset="0"/>
                <a:cs typeface="Yantramanav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98" b="0" i="0" dirty="0">
              <a:latin typeface="Arial Regular" charset="0"/>
              <a:ea typeface="Arial Regular" charset="0"/>
              <a:cs typeface="Arial Regular" charset="0"/>
            </a:endParaRPr>
          </a:p>
        </p:txBody>
      </p:sp>
      <p:sp>
        <p:nvSpPr>
          <p:cNvPr id="19" name="Slide Number Placeholder 4"/>
          <p:cNvSpPr>
            <a:spLocks noGrp="1"/>
          </p:cNvSpPr>
          <p:nvPr>
            <p:ph type="sldNum" sz="quarter" idx="4"/>
          </p:nvPr>
        </p:nvSpPr>
        <p:spPr>
          <a:xfrm>
            <a:off x="342013" y="6396576"/>
            <a:ext cx="311143" cy="241195"/>
          </a:xfrm>
          <a:prstGeom prst="rect">
            <a:avLst/>
          </a:prstGeom>
        </p:spPr>
        <p:txBody>
          <a:bodyPr vert="horz" lIns="0" tIns="0" rIns="0" bIns="0" rtlCol="0" anchor="t" anchorCtr="0"/>
          <a:lstStyle>
            <a:lvl1pPr algn="l">
              <a:defRPr sz="1000">
                <a:solidFill>
                  <a:schemeClr val="bg2"/>
                </a:solidFill>
              </a:defRPr>
            </a:lvl1pPr>
          </a:lstStyle>
          <a:p>
            <a:fld id="{9221EE05-DF49-0F4C-94AA-85789884FEFB}" type="slidenum">
              <a:rPr lang="en-US" smtClean="0"/>
              <a:pPr/>
              <a:t>‹#›</a:t>
            </a:fld>
            <a:endParaRPr lang="en-US" dirty="0"/>
          </a:p>
        </p:txBody>
      </p:sp>
      <p:sp>
        <p:nvSpPr>
          <p:cNvPr id="28" name="Footer Placeholder 4"/>
          <p:cNvSpPr txBox="1">
            <a:spLocks/>
          </p:cNvSpPr>
          <p:nvPr/>
        </p:nvSpPr>
        <p:spPr>
          <a:xfrm>
            <a:off x="5183765" y="6411427"/>
            <a:ext cx="1824503" cy="143993"/>
          </a:xfrm>
          <a:prstGeom prst="rect">
            <a:avLst/>
          </a:prstGeom>
        </p:spPr>
        <p:txBody>
          <a:bodyPr vert="horz" lIns="0" tIns="0" rIns="0" bIns="0" rtlCol="0" anchor="t" anchorCtr="0"/>
          <a:lstStyle>
            <a:defPPr>
              <a:defRPr lang="en-US"/>
            </a:defPPr>
            <a:lvl1pPr marL="0" algn="r" defTabSz="914400" rtl="0" eaLnBrk="1" latinLnBrk="0" hangingPunct="1">
              <a:spcAft>
                <a:spcPts val="600"/>
              </a:spcAft>
              <a:defRPr sz="1000" b="0" i="0" kern="1200" baseline="0">
                <a:solidFill>
                  <a:schemeClr val="bg1">
                    <a:lumMod val="50000"/>
                  </a:schemeClr>
                </a:solidFill>
                <a:latin typeface="Yantramanav Light" charset="0"/>
                <a:ea typeface="Yantramanav Light" charset="0"/>
                <a:cs typeface="Yantramanav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b="0" i="0" kern="1200" baseline="0" dirty="0">
              <a:solidFill>
                <a:schemeClr val="bg2"/>
              </a:solidFill>
              <a:latin typeface="+mn-lt"/>
              <a:ea typeface="Arial" charset="0"/>
              <a:cs typeface="Arial" charset="0"/>
            </a:endParaRPr>
          </a:p>
        </p:txBody>
      </p:sp>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1752" y="6209879"/>
            <a:ext cx="1526651" cy="355983"/>
          </a:xfrm>
          <a:prstGeom prst="rect">
            <a:avLst/>
          </a:prstGeom>
        </p:spPr>
      </p:pic>
    </p:spTree>
    <p:extLst>
      <p:ext uri="{BB962C8B-B14F-4D97-AF65-F5344CB8AC3E}">
        <p14:creationId xmlns:p14="http://schemas.microsoft.com/office/powerpoint/2010/main" val="561137085"/>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723" r:id="rId3"/>
    <p:sldLayoutId id="2147483732" r:id="rId4"/>
    <p:sldLayoutId id="2147483726" r:id="rId5"/>
    <p:sldLayoutId id="2147483741" r:id="rId6"/>
    <p:sldLayoutId id="2147483727" r:id="rId7"/>
    <p:sldLayoutId id="2147483736" r:id="rId8"/>
    <p:sldLayoutId id="2147483734" r:id="rId9"/>
    <p:sldLayoutId id="2147483738" r:id="rId10"/>
    <p:sldLayoutId id="2147483737" r:id="rId11"/>
    <p:sldLayoutId id="2147483733" r:id="rId12"/>
    <p:sldLayoutId id="2147483745" r:id="rId13"/>
    <p:sldLayoutId id="2147483748" r:id="rId14"/>
  </p:sldLayoutIdLst>
  <p:timing>
    <p:tnLst>
      <p:par>
        <p:cTn id="1" dur="indefinite" restart="never" nodeType="tmRoot"/>
      </p:par>
    </p:tnLst>
  </p:timing>
  <p:hf hdr="0" dt="0"/>
  <p:txStyles>
    <p:titleStyle>
      <a:lvl1pPr algn="l" defTabSz="730239" rtl="0" eaLnBrk="1" latinLnBrk="0" hangingPunct="1">
        <a:lnSpc>
          <a:spcPct val="90000"/>
        </a:lnSpc>
        <a:spcBef>
          <a:spcPct val="0"/>
        </a:spcBef>
        <a:buNone/>
        <a:defRPr sz="2400" b="0" i="0" kern="1200">
          <a:solidFill>
            <a:schemeClr val="tx1"/>
          </a:solidFill>
          <a:latin typeface="+mn-lt"/>
          <a:ea typeface="Arial" charset="0"/>
          <a:cs typeface="Arial" charset="0"/>
        </a:defRPr>
      </a:lvl1pPr>
    </p:titleStyle>
    <p:bodyStyle>
      <a:lvl1pPr marL="180000" indent="-180000" algn="l" defTabSz="730239" rtl="0" eaLnBrk="1" latinLnBrk="0" hangingPunct="1">
        <a:lnSpc>
          <a:spcPct val="100000"/>
        </a:lnSpc>
        <a:spcBef>
          <a:spcPts val="1200"/>
        </a:spcBef>
        <a:buClr>
          <a:srgbClr val="002744"/>
        </a:buClr>
        <a:buSzPct val="100000"/>
        <a:buFont typeface="Arial" charset="0"/>
        <a:buChar char="•"/>
        <a:defRPr sz="1800" b="0" i="0" kern="1200">
          <a:solidFill>
            <a:srgbClr val="002744"/>
          </a:solidFill>
          <a:latin typeface="+mn-lt"/>
          <a:ea typeface="Arial" charset="0"/>
          <a:cs typeface="Arial" charset="0"/>
        </a:defRPr>
      </a:lvl1pPr>
      <a:lvl2pPr marL="360000" indent="-180000" algn="l" defTabSz="730239" rtl="0" eaLnBrk="1" latinLnBrk="0" hangingPunct="1">
        <a:lnSpc>
          <a:spcPct val="100000"/>
        </a:lnSpc>
        <a:spcBef>
          <a:spcPts val="150"/>
        </a:spcBef>
        <a:spcAft>
          <a:spcPts val="100"/>
        </a:spcAft>
        <a:buSzPct val="85000"/>
        <a:buFont typeface=".HelveticaNeueDeskInterface-Regular" charset="-120"/>
        <a:buChar char="–"/>
        <a:defRPr sz="1600" b="0" i="0" kern="1200">
          <a:solidFill>
            <a:srgbClr val="000000"/>
          </a:solidFill>
          <a:latin typeface="+mn-lt"/>
          <a:ea typeface="Arial" charset="0"/>
          <a:cs typeface="Arial" charset="0"/>
        </a:defRPr>
      </a:lvl2pPr>
      <a:lvl3pPr marL="540000" indent="-180000" algn="l" defTabSz="730239" rtl="0" eaLnBrk="1" latinLnBrk="0" hangingPunct="1">
        <a:lnSpc>
          <a:spcPct val="100000"/>
        </a:lnSpc>
        <a:spcBef>
          <a:spcPts val="150"/>
        </a:spcBef>
        <a:spcAft>
          <a:spcPts val="100"/>
        </a:spcAft>
        <a:buSzPct val="85000"/>
        <a:buFont typeface=".HelveticaNeueDeskInterface-Regular" charset="-120"/>
        <a:buChar char="–"/>
        <a:defRPr sz="1400" b="0" i="0" kern="1200">
          <a:solidFill>
            <a:srgbClr val="000000"/>
          </a:solidFill>
          <a:latin typeface="+mn-lt"/>
          <a:ea typeface="Arial" charset="0"/>
          <a:cs typeface="Arial" charset="0"/>
        </a:defRPr>
      </a:lvl3pPr>
      <a:lvl4pPr marL="720000" indent="-180000" algn="l" defTabSz="730239" rtl="0" eaLnBrk="1" latinLnBrk="0" hangingPunct="1">
        <a:lnSpc>
          <a:spcPct val="100000"/>
        </a:lnSpc>
        <a:spcBef>
          <a:spcPts val="150"/>
        </a:spcBef>
        <a:spcAft>
          <a:spcPts val="100"/>
        </a:spcAft>
        <a:buSzPct val="85000"/>
        <a:buFont typeface=".HelveticaNeueDeskInterface-Regular" charset="-120"/>
        <a:buChar char="–"/>
        <a:defRPr sz="1200" b="0" i="0" kern="1200">
          <a:solidFill>
            <a:srgbClr val="000000"/>
          </a:solidFill>
          <a:latin typeface="Arial" charset="0"/>
          <a:ea typeface="Arial" charset="0"/>
          <a:cs typeface="Arial" charset="0"/>
        </a:defRPr>
      </a:lvl4pPr>
      <a:lvl5pPr marL="900000" indent="-180000" algn="l" defTabSz="730239" rtl="0" eaLnBrk="1" latinLnBrk="0" hangingPunct="1">
        <a:lnSpc>
          <a:spcPct val="100000"/>
        </a:lnSpc>
        <a:spcBef>
          <a:spcPts val="150"/>
        </a:spcBef>
        <a:spcAft>
          <a:spcPts val="100"/>
        </a:spcAft>
        <a:buSzPct val="85000"/>
        <a:buFont typeface=".HelveticaNeueDeskInterface-Regular" charset="-120"/>
        <a:buChar char="–"/>
        <a:defRPr sz="1000" b="0" i="0" kern="1200">
          <a:solidFill>
            <a:srgbClr val="000000"/>
          </a:solidFill>
          <a:latin typeface="Arial" charset="0"/>
          <a:ea typeface="Arial" charset="0"/>
          <a:cs typeface="Arial" charset="0"/>
        </a:defRPr>
      </a:lvl5pPr>
      <a:lvl6pPr marL="2008165" indent="-182562" algn="l" defTabSz="730239" rtl="0" eaLnBrk="1" latinLnBrk="0" hangingPunct="1">
        <a:lnSpc>
          <a:spcPct val="90000"/>
        </a:lnSpc>
        <a:spcBef>
          <a:spcPts val="399"/>
        </a:spcBef>
        <a:buFont typeface="Arial"/>
        <a:buChar char="•"/>
        <a:defRPr sz="1437" kern="1200">
          <a:solidFill>
            <a:schemeClr val="tx1"/>
          </a:solidFill>
          <a:latin typeface="+mn-lt"/>
          <a:ea typeface="+mn-ea"/>
          <a:cs typeface="+mn-cs"/>
        </a:defRPr>
      </a:lvl6pPr>
      <a:lvl7pPr marL="2373285" indent="-182562" algn="l" defTabSz="730239" rtl="0" eaLnBrk="1" latinLnBrk="0" hangingPunct="1">
        <a:lnSpc>
          <a:spcPct val="90000"/>
        </a:lnSpc>
        <a:spcBef>
          <a:spcPts val="399"/>
        </a:spcBef>
        <a:buFont typeface="Arial"/>
        <a:buChar char="•"/>
        <a:defRPr sz="1437" kern="1200">
          <a:solidFill>
            <a:schemeClr val="tx1"/>
          </a:solidFill>
          <a:latin typeface="+mn-lt"/>
          <a:ea typeface="+mn-ea"/>
          <a:cs typeface="+mn-cs"/>
        </a:defRPr>
      </a:lvl7pPr>
      <a:lvl8pPr marL="2738406" indent="-182562" algn="l" defTabSz="730239" rtl="0" eaLnBrk="1" latinLnBrk="0" hangingPunct="1">
        <a:lnSpc>
          <a:spcPct val="90000"/>
        </a:lnSpc>
        <a:spcBef>
          <a:spcPts val="399"/>
        </a:spcBef>
        <a:buFont typeface="Arial"/>
        <a:buChar char="•"/>
        <a:defRPr sz="1437" kern="1200">
          <a:solidFill>
            <a:schemeClr val="tx1"/>
          </a:solidFill>
          <a:latin typeface="+mn-lt"/>
          <a:ea typeface="+mn-ea"/>
          <a:cs typeface="+mn-cs"/>
        </a:defRPr>
      </a:lvl8pPr>
      <a:lvl9pPr marL="3103529" indent="-182562" algn="l" defTabSz="730239" rtl="0" eaLnBrk="1" latinLnBrk="0" hangingPunct="1">
        <a:lnSpc>
          <a:spcPct val="90000"/>
        </a:lnSpc>
        <a:spcBef>
          <a:spcPts val="399"/>
        </a:spcBef>
        <a:buFont typeface="Arial"/>
        <a:buChar char="•"/>
        <a:defRPr sz="1437" kern="1200">
          <a:solidFill>
            <a:schemeClr val="tx1"/>
          </a:solidFill>
          <a:latin typeface="+mn-lt"/>
          <a:ea typeface="+mn-ea"/>
          <a:cs typeface="+mn-cs"/>
        </a:defRPr>
      </a:lvl9pPr>
    </p:bodyStyle>
    <p:otherStyle>
      <a:defPPr>
        <a:defRPr lang="en-US"/>
      </a:defPPr>
      <a:lvl1pPr marL="0" algn="l" defTabSz="730239" rtl="0" eaLnBrk="1" latinLnBrk="0" hangingPunct="1">
        <a:defRPr sz="1437" kern="1200">
          <a:solidFill>
            <a:schemeClr val="tx1"/>
          </a:solidFill>
          <a:latin typeface="+mn-lt"/>
          <a:ea typeface="+mn-ea"/>
          <a:cs typeface="+mn-cs"/>
        </a:defRPr>
      </a:lvl1pPr>
      <a:lvl2pPr marL="365123" algn="l" defTabSz="730239" rtl="0" eaLnBrk="1" latinLnBrk="0" hangingPunct="1">
        <a:defRPr sz="1437" kern="1200">
          <a:solidFill>
            <a:schemeClr val="tx1"/>
          </a:solidFill>
          <a:latin typeface="+mn-lt"/>
          <a:ea typeface="+mn-ea"/>
          <a:cs typeface="+mn-cs"/>
        </a:defRPr>
      </a:lvl2pPr>
      <a:lvl3pPr marL="730239" algn="l" defTabSz="730239" rtl="0" eaLnBrk="1" latinLnBrk="0" hangingPunct="1">
        <a:defRPr sz="1437" kern="1200">
          <a:solidFill>
            <a:schemeClr val="tx1"/>
          </a:solidFill>
          <a:latin typeface="+mn-lt"/>
          <a:ea typeface="+mn-ea"/>
          <a:cs typeface="+mn-cs"/>
        </a:defRPr>
      </a:lvl3pPr>
      <a:lvl4pPr marL="1095363" algn="l" defTabSz="730239" rtl="0" eaLnBrk="1" latinLnBrk="0" hangingPunct="1">
        <a:defRPr sz="1437" kern="1200">
          <a:solidFill>
            <a:schemeClr val="tx1"/>
          </a:solidFill>
          <a:latin typeface="+mn-lt"/>
          <a:ea typeface="+mn-ea"/>
          <a:cs typeface="+mn-cs"/>
        </a:defRPr>
      </a:lvl4pPr>
      <a:lvl5pPr marL="1460484" algn="l" defTabSz="730239" rtl="0" eaLnBrk="1" latinLnBrk="0" hangingPunct="1">
        <a:defRPr sz="1437" kern="1200">
          <a:solidFill>
            <a:schemeClr val="tx1"/>
          </a:solidFill>
          <a:latin typeface="+mn-lt"/>
          <a:ea typeface="+mn-ea"/>
          <a:cs typeface="+mn-cs"/>
        </a:defRPr>
      </a:lvl5pPr>
      <a:lvl6pPr marL="1825604" algn="l" defTabSz="730239" rtl="0" eaLnBrk="1" latinLnBrk="0" hangingPunct="1">
        <a:defRPr sz="1437" kern="1200">
          <a:solidFill>
            <a:schemeClr val="tx1"/>
          </a:solidFill>
          <a:latin typeface="+mn-lt"/>
          <a:ea typeface="+mn-ea"/>
          <a:cs typeface="+mn-cs"/>
        </a:defRPr>
      </a:lvl6pPr>
      <a:lvl7pPr marL="2190722" algn="l" defTabSz="730239" rtl="0" eaLnBrk="1" latinLnBrk="0" hangingPunct="1">
        <a:defRPr sz="1437" kern="1200">
          <a:solidFill>
            <a:schemeClr val="tx1"/>
          </a:solidFill>
          <a:latin typeface="+mn-lt"/>
          <a:ea typeface="+mn-ea"/>
          <a:cs typeface="+mn-cs"/>
        </a:defRPr>
      </a:lvl7pPr>
      <a:lvl8pPr marL="2555844" algn="l" defTabSz="730239" rtl="0" eaLnBrk="1" latinLnBrk="0" hangingPunct="1">
        <a:defRPr sz="1437" kern="1200">
          <a:solidFill>
            <a:schemeClr val="tx1"/>
          </a:solidFill>
          <a:latin typeface="+mn-lt"/>
          <a:ea typeface="+mn-ea"/>
          <a:cs typeface="+mn-cs"/>
        </a:defRPr>
      </a:lvl8pPr>
      <a:lvl9pPr marL="2920966" algn="l" defTabSz="730239" rtl="0" eaLnBrk="1" latinLnBrk="0" hangingPunct="1">
        <a:defRPr sz="1437"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2" pos="7469">
          <p15:clr>
            <a:srgbClr val="F26B43"/>
          </p15:clr>
        </p15:guide>
        <p15:guide id="4" orient="horz" pos="958">
          <p15:clr>
            <a:srgbClr val="F26B43"/>
          </p15:clr>
        </p15:guide>
        <p15:guide id="6" orient="horz" pos="5292">
          <p15:clr>
            <a:srgbClr val="F26B43"/>
          </p15:clr>
        </p15:guide>
        <p15:guide id="8" orient="horz" pos="504">
          <p15:clr>
            <a:srgbClr val="F26B43"/>
          </p15:clr>
        </p15:guide>
        <p15:guide id="11" orient="horz" pos="656">
          <p15:clr>
            <a:srgbClr val="F26B43"/>
          </p15:clr>
        </p15:guide>
        <p15:guide id="12" pos="211">
          <p15:clr>
            <a:srgbClr val="F26B43"/>
          </p15:clr>
        </p15:guide>
        <p15:guide id="13" orient="horz" pos="4112">
          <p15:clr>
            <a:srgbClr val="F26B43"/>
          </p15:clr>
        </p15:guide>
        <p15:guide id="14" pos="3840">
          <p15:clr>
            <a:srgbClr val="F26B43"/>
          </p15:clr>
        </p15:guide>
        <p15:guide id="15"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Desktop/Area.avi" TargetMode="External"/><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qinetiq.com/News/2018/11/QinetiQ-team-wins-contract-to-develop-Software-Defined-Multifunction-LIDAR-SDML-after-success-in-UK-DSC-innovation-competition" TargetMode="Externa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751" b="7751"/>
          <a:stretch>
            <a:fillRect/>
          </a:stretch>
        </p:blipFill>
        <p:spPr bwMode="auto">
          <a:xfrm>
            <a:off x="5863063" y="602165"/>
            <a:ext cx="5749074" cy="323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5"/>
          <p:cNvSpPr>
            <a:spLocks noGrp="1"/>
          </p:cNvSpPr>
          <p:nvPr>
            <p:ph type="subTitle" idx="1"/>
          </p:nvPr>
        </p:nvSpPr>
        <p:spPr/>
        <p:txBody>
          <a:bodyPr/>
          <a:lstStyle/>
          <a:p>
            <a:r>
              <a:rPr lang="en-GB" dirty="0" smtClean="0"/>
              <a:t>Final presentation</a:t>
            </a:r>
            <a:endParaRPr lang="en-GB" dirty="0"/>
          </a:p>
        </p:txBody>
      </p:sp>
      <p:sp>
        <p:nvSpPr>
          <p:cNvPr id="5" name="Title 4"/>
          <p:cNvSpPr>
            <a:spLocks noGrp="1"/>
          </p:cNvSpPr>
          <p:nvPr>
            <p:ph type="title"/>
          </p:nvPr>
        </p:nvSpPr>
        <p:spPr/>
        <p:txBody>
          <a:bodyPr>
            <a:normAutofit fontScale="90000"/>
          </a:bodyPr>
          <a:lstStyle/>
          <a:p>
            <a:r>
              <a:rPr lang="en-GB" dirty="0" smtClean="0"/>
              <a:t>Deep-Space Optical Communications Compatible Multi-function Lidar</a:t>
            </a:r>
            <a:endParaRPr lang="en-GB" dirty="0"/>
          </a:p>
        </p:txBody>
      </p:sp>
      <p:sp>
        <p:nvSpPr>
          <p:cNvPr id="8" name="Text Placeholder 7"/>
          <p:cNvSpPr>
            <a:spLocks noGrp="1"/>
          </p:cNvSpPr>
          <p:nvPr>
            <p:ph type="body" sz="quarter" idx="11"/>
          </p:nvPr>
        </p:nvSpPr>
        <p:spPr/>
        <p:txBody>
          <a:bodyPr>
            <a:normAutofit fontScale="92500" lnSpcReduction="20000"/>
          </a:bodyPr>
          <a:lstStyle/>
          <a:p>
            <a:r>
              <a:rPr lang="en-GB" dirty="0" smtClean="0"/>
              <a:t>D A Orchard</a:t>
            </a:r>
          </a:p>
          <a:p>
            <a:r>
              <a:rPr lang="en-GB" sz="1700" dirty="0" smtClean="0"/>
              <a:t>21</a:t>
            </a:r>
            <a:r>
              <a:rPr lang="en-GB" sz="1700" baseline="30000" dirty="0" smtClean="0"/>
              <a:t>st</a:t>
            </a:r>
            <a:r>
              <a:rPr lang="en-GB" sz="1700" dirty="0" smtClean="0"/>
              <a:t> November 2018</a:t>
            </a:r>
            <a:endParaRPr lang="en-GB" sz="1700" dirty="0"/>
          </a:p>
        </p:txBody>
      </p:sp>
    </p:spTree>
    <p:extLst>
      <p:ext uri="{BB962C8B-B14F-4D97-AF65-F5344CB8AC3E}">
        <p14:creationId xmlns:p14="http://schemas.microsoft.com/office/powerpoint/2010/main" val="3986987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GB" dirty="0" smtClean="0"/>
              <a:t>Develop Lidar Add-on concept </a:t>
            </a:r>
          </a:p>
          <a:p>
            <a:pPr lvl="1"/>
            <a:r>
              <a:rPr lang="en-GB" dirty="0" smtClean="0"/>
              <a:t>Compatible with OPTEL-D</a:t>
            </a:r>
          </a:p>
          <a:p>
            <a:pPr lvl="1"/>
            <a:r>
              <a:rPr lang="en-GB" dirty="0" smtClean="0"/>
              <a:t>Maximise re-use of OPTEL-D hardware</a:t>
            </a:r>
          </a:p>
          <a:p>
            <a:pPr lvl="1"/>
            <a:r>
              <a:rPr lang="en-GB" dirty="0" smtClean="0"/>
              <a:t>Minimise modifications to OPTEL-D hardware</a:t>
            </a:r>
          </a:p>
          <a:p>
            <a:pPr lvl="1"/>
            <a:r>
              <a:rPr lang="en-GB" dirty="0" smtClean="0"/>
              <a:t>Fibre optic solution preferred</a:t>
            </a:r>
          </a:p>
          <a:p>
            <a:r>
              <a:rPr lang="en-GB" dirty="0" smtClean="0"/>
              <a:t>Develop numerical simulation of lidar</a:t>
            </a:r>
          </a:p>
          <a:p>
            <a:pPr lvl="1"/>
            <a:r>
              <a:rPr lang="en-GB" dirty="0" smtClean="0"/>
              <a:t>High-level language (Python)</a:t>
            </a:r>
          </a:p>
          <a:p>
            <a:pPr lvl="1"/>
            <a:r>
              <a:rPr lang="en-GB" dirty="0" smtClean="0"/>
              <a:t>Model performance of chosen design</a:t>
            </a:r>
          </a:p>
          <a:p>
            <a:r>
              <a:rPr lang="en-GB" dirty="0" smtClean="0"/>
              <a:t>Construct and test breadboard</a:t>
            </a:r>
          </a:p>
          <a:p>
            <a:pPr lvl="1"/>
            <a:r>
              <a:rPr lang="en-GB" dirty="0" smtClean="0"/>
              <a:t>Functionally representative of Lidar Add-on </a:t>
            </a:r>
          </a:p>
          <a:p>
            <a:pPr lvl="1"/>
            <a:r>
              <a:rPr lang="en-GB" dirty="0" smtClean="0"/>
              <a:t>COTS components</a:t>
            </a:r>
          </a:p>
          <a:p>
            <a:pPr lvl="1"/>
            <a:r>
              <a:rPr lang="en-GB" dirty="0" smtClean="0"/>
              <a:t>Test over representative ranges</a:t>
            </a:r>
          </a:p>
          <a:p>
            <a:pPr lvl="2"/>
            <a:r>
              <a:rPr lang="en-GB" dirty="0" smtClean="0"/>
              <a:t>Static and moving targets</a:t>
            </a:r>
          </a:p>
          <a:p>
            <a:pPr lvl="1"/>
            <a:endParaRPr lang="en-GB" dirty="0" smtClean="0"/>
          </a:p>
          <a:p>
            <a:pPr lvl="1"/>
            <a:endParaRPr lang="en-GB" dirty="0" smtClean="0"/>
          </a:p>
          <a:p>
            <a:pPr lvl="1"/>
            <a:endParaRPr lang="en-GB" dirty="0"/>
          </a:p>
        </p:txBody>
      </p:sp>
      <p:sp>
        <p:nvSpPr>
          <p:cNvPr id="3" name="Title 2"/>
          <p:cNvSpPr>
            <a:spLocks noGrp="1"/>
          </p:cNvSpPr>
          <p:nvPr>
            <p:ph type="title"/>
          </p:nvPr>
        </p:nvSpPr>
        <p:spPr/>
        <p:txBody>
          <a:bodyPr/>
          <a:lstStyle/>
          <a:p>
            <a:r>
              <a:rPr lang="en-GB" dirty="0" smtClean="0"/>
              <a:t>Requirements summary</a:t>
            </a:r>
            <a:endParaRPr lang="en-GB" dirty="0"/>
          </a:p>
        </p:txBody>
      </p:sp>
      <p:graphicFrame>
        <p:nvGraphicFramePr>
          <p:cNvPr id="7" name="Content Placeholder 6"/>
          <p:cNvGraphicFramePr>
            <a:graphicFrameLocks noGrp="1"/>
          </p:cNvGraphicFramePr>
          <p:nvPr>
            <p:ph idx="10"/>
            <p:extLst>
              <p:ext uri="{D42A27DB-BD31-4B8C-83A1-F6EECF244321}">
                <p14:modId xmlns:p14="http://schemas.microsoft.com/office/powerpoint/2010/main" val="3159636398"/>
              </p:ext>
            </p:extLst>
          </p:nvPr>
        </p:nvGraphicFramePr>
        <p:xfrm>
          <a:off x="6256338" y="1379538"/>
          <a:ext cx="5586760" cy="3743239"/>
        </p:xfrm>
        <a:graphic>
          <a:graphicData uri="http://schemas.openxmlformats.org/drawingml/2006/table">
            <a:tbl>
              <a:tblPr firstRow="1" firstCol="1" bandRow="1">
                <a:tableStyleId>{5C22544A-7EE6-4342-B048-85BDC9FD1C3A}</a:tableStyleId>
              </a:tblPr>
              <a:tblGrid>
                <a:gridCol w="2542477"/>
                <a:gridCol w="1561171"/>
                <a:gridCol w="1483112"/>
              </a:tblGrid>
              <a:tr h="386608">
                <a:tc rowSpan="2">
                  <a:txBody>
                    <a:bodyPr/>
                    <a:lstStyle/>
                    <a:p>
                      <a:pPr marL="36195" marR="36195" algn="just">
                        <a:spcAft>
                          <a:spcPts val="0"/>
                        </a:spcAft>
                      </a:pPr>
                      <a:r>
                        <a:rPr lang="en-GB" sz="1400" dirty="0">
                          <a:effectLst/>
                        </a:rPr>
                        <a:t>Parameter</a:t>
                      </a:r>
                      <a:endParaRPr lang="en-GB" sz="1400" dirty="0">
                        <a:effectLst/>
                        <a:latin typeface="Calibri"/>
                        <a:ea typeface="Times New Roman"/>
                        <a:cs typeface="Calibri"/>
                      </a:endParaRPr>
                    </a:p>
                  </a:txBody>
                  <a:tcPr anchor="ctr"/>
                </a:tc>
                <a:tc gridSpan="2">
                  <a:txBody>
                    <a:bodyPr/>
                    <a:lstStyle/>
                    <a:p>
                      <a:pPr marL="36195" marR="36195" algn="ctr">
                        <a:spcAft>
                          <a:spcPts val="0"/>
                        </a:spcAft>
                      </a:pPr>
                      <a:r>
                        <a:rPr lang="en-GB" sz="1400" dirty="0" smtClean="0">
                          <a:effectLst/>
                        </a:rPr>
                        <a:t>Mode</a:t>
                      </a:r>
                      <a:endParaRPr lang="en-GB" sz="1400" dirty="0">
                        <a:effectLst/>
                        <a:latin typeface="Calibri"/>
                        <a:ea typeface="Times New Roman"/>
                        <a:cs typeface="Calibri"/>
                      </a:endParaRPr>
                    </a:p>
                  </a:txBody>
                  <a:tcPr anchor="ctr"/>
                </a:tc>
                <a:tc hMerge="1">
                  <a:txBody>
                    <a:bodyPr/>
                    <a:lstStyle/>
                    <a:p>
                      <a:pPr marL="36195" marR="36195" algn="ctr">
                        <a:spcAft>
                          <a:spcPts val="0"/>
                        </a:spcAft>
                      </a:pPr>
                      <a:endParaRPr lang="en-GB" sz="1400" dirty="0">
                        <a:effectLst/>
                        <a:latin typeface="Calibri"/>
                        <a:ea typeface="Times New Roman"/>
                        <a:cs typeface="Calibri"/>
                      </a:endParaRPr>
                    </a:p>
                  </a:txBody>
                  <a:tcPr/>
                </a:tc>
              </a:tr>
              <a:tr h="579913">
                <a:tc vMerge="1">
                  <a:txBody>
                    <a:bodyPr/>
                    <a:lstStyle/>
                    <a:p>
                      <a:pPr marL="36195" marR="36195" algn="just">
                        <a:spcAft>
                          <a:spcPts val="0"/>
                        </a:spcAft>
                      </a:pPr>
                      <a:endParaRPr lang="en-GB" sz="1400" dirty="0">
                        <a:effectLst/>
                        <a:latin typeface="Calibri"/>
                        <a:ea typeface="Times New Roman"/>
                        <a:cs typeface="Calibri"/>
                      </a:endParaRPr>
                    </a:p>
                  </a:txBody>
                  <a:tcPr/>
                </a:tc>
                <a:tc>
                  <a:txBody>
                    <a:bodyPr/>
                    <a:lstStyle/>
                    <a:p>
                      <a:pPr marL="36195" marR="36195" algn="ctr" defTabSz="730239" rtl="0" eaLnBrk="1" latinLnBrk="0" hangingPunct="1">
                        <a:spcAft>
                          <a:spcPts val="0"/>
                        </a:spcAft>
                      </a:pPr>
                      <a:r>
                        <a:rPr lang="en-GB" sz="1200" b="1" kern="1200" dirty="0" smtClean="0">
                          <a:solidFill>
                            <a:schemeClr val="lt1"/>
                          </a:solidFill>
                          <a:effectLst/>
                          <a:latin typeface="+mn-lt"/>
                          <a:ea typeface="+mn-ea"/>
                          <a:cs typeface="+mn-cs"/>
                        </a:rPr>
                        <a:t>Ranging</a:t>
                      </a:r>
                      <a:endParaRPr lang="en-GB" sz="1200" b="1" kern="1200" dirty="0">
                        <a:solidFill>
                          <a:schemeClr val="lt1"/>
                        </a:solidFill>
                        <a:effectLst/>
                        <a:latin typeface="+mn-lt"/>
                        <a:ea typeface="+mn-ea"/>
                        <a:cs typeface="+mn-cs"/>
                      </a:endParaRPr>
                    </a:p>
                  </a:txBody>
                  <a:tcPr anchor="ctr">
                    <a:solidFill>
                      <a:schemeClr val="accent1"/>
                    </a:solidFill>
                  </a:tcPr>
                </a:tc>
                <a:tc>
                  <a:txBody>
                    <a:bodyPr/>
                    <a:lstStyle/>
                    <a:p>
                      <a:pPr marL="36195" marR="36195" algn="ctr" defTabSz="730239" rtl="0" eaLnBrk="1" latinLnBrk="0" hangingPunct="1">
                        <a:spcAft>
                          <a:spcPts val="0"/>
                        </a:spcAft>
                      </a:pPr>
                      <a:r>
                        <a:rPr lang="en-GB" sz="1200" b="1" kern="1200" dirty="0" smtClean="0">
                          <a:solidFill>
                            <a:schemeClr val="lt1"/>
                          </a:solidFill>
                          <a:effectLst/>
                          <a:latin typeface="+mn-lt"/>
                          <a:ea typeface="+mn-ea"/>
                          <a:cs typeface="+mn-cs"/>
                        </a:rPr>
                        <a:t>Surface Characterisation</a:t>
                      </a:r>
                      <a:endParaRPr lang="en-GB" sz="1200" b="1" kern="1200" dirty="0">
                        <a:solidFill>
                          <a:schemeClr val="lt1"/>
                        </a:solidFill>
                        <a:effectLst/>
                        <a:latin typeface="+mn-lt"/>
                        <a:ea typeface="+mn-ea"/>
                        <a:cs typeface="+mn-cs"/>
                      </a:endParaRPr>
                    </a:p>
                  </a:txBody>
                  <a:tcPr anchor="ctr">
                    <a:solidFill>
                      <a:schemeClr val="accent1"/>
                    </a:solidFill>
                  </a:tcPr>
                </a:tc>
              </a:tr>
              <a:tr h="396674">
                <a:tc>
                  <a:txBody>
                    <a:bodyPr/>
                    <a:lstStyle/>
                    <a:p>
                      <a:pPr marL="36195" marR="36195" algn="just">
                        <a:spcAft>
                          <a:spcPts val="0"/>
                        </a:spcAft>
                      </a:pPr>
                      <a:r>
                        <a:rPr lang="en-GB" sz="1400" dirty="0">
                          <a:effectLst/>
                        </a:rPr>
                        <a:t>Minimum </a:t>
                      </a:r>
                      <a:r>
                        <a:rPr lang="en-GB" sz="1400" dirty="0" smtClean="0">
                          <a:effectLst/>
                        </a:rPr>
                        <a:t>range (m)</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smtClean="0">
                          <a:effectLst/>
                        </a:rPr>
                        <a:t>100</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100</a:t>
                      </a:r>
                      <a:endParaRPr lang="en-GB" sz="1400" kern="1200" dirty="0">
                        <a:solidFill>
                          <a:schemeClr val="dk1"/>
                        </a:solidFill>
                        <a:effectLst/>
                        <a:latin typeface="+mn-lt"/>
                        <a:ea typeface="+mn-ea"/>
                        <a:cs typeface="+mn-cs"/>
                      </a:endParaRPr>
                    </a:p>
                  </a:txBody>
                  <a:tcPr anchor="ctr"/>
                </a:tc>
              </a:tr>
              <a:tr h="396674">
                <a:tc>
                  <a:txBody>
                    <a:bodyPr/>
                    <a:lstStyle/>
                    <a:p>
                      <a:pPr marL="36195" marR="36195" algn="just">
                        <a:spcAft>
                          <a:spcPts val="0"/>
                        </a:spcAft>
                      </a:pPr>
                      <a:r>
                        <a:rPr lang="en-GB" sz="1400" dirty="0">
                          <a:effectLst/>
                        </a:rPr>
                        <a:t>Maximum </a:t>
                      </a:r>
                      <a:r>
                        <a:rPr lang="en-GB" sz="1400" dirty="0" smtClean="0">
                          <a:effectLst/>
                        </a:rPr>
                        <a:t>range (km)</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smtClean="0">
                          <a:effectLst/>
                        </a:rPr>
                        <a:t>35</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&gt;13</a:t>
                      </a:r>
                      <a:endParaRPr lang="en-GB" sz="1400" kern="1200" dirty="0">
                        <a:solidFill>
                          <a:schemeClr val="dk1"/>
                        </a:solidFill>
                        <a:effectLst/>
                        <a:latin typeface="+mn-lt"/>
                        <a:ea typeface="+mn-ea"/>
                        <a:cs typeface="+mn-cs"/>
                      </a:endParaRPr>
                    </a:p>
                  </a:txBody>
                  <a:tcPr anchor="ctr"/>
                </a:tc>
              </a:tr>
              <a:tr h="396674">
                <a:tc>
                  <a:txBody>
                    <a:bodyPr/>
                    <a:lstStyle/>
                    <a:p>
                      <a:pPr marL="36195" marR="36195" algn="just">
                        <a:spcAft>
                          <a:spcPts val="0"/>
                        </a:spcAft>
                      </a:pPr>
                      <a:r>
                        <a:rPr lang="en-GB" sz="1400" dirty="0">
                          <a:effectLst/>
                        </a:rPr>
                        <a:t>Range precision </a:t>
                      </a:r>
                      <a:r>
                        <a:rPr lang="en-GB" sz="1400" dirty="0" smtClean="0">
                          <a:effectLst/>
                        </a:rPr>
                        <a:t>(m 3σ</a:t>
                      </a:r>
                      <a:r>
                        <a:rPr lang="en-GB" sz="1400" dirty="0">
                          <a:effectLst/>
                        </a:rPr>
                        <a:t>)</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smtClean="0">
                          <a:effectLst/>
                        </a:rPr>
                        <a:t>0.3 </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0.2</a:t>
                      </a:r>
                      <a:endParaRPr lang="en-GB" sz="1400" kern="1200" dirty="0">
                        <a:solidFill>
                          <a:schemeClr val="dk1"/>
                        </a:solidFill>
                        <a:effectLst/>
                        <a:latin typeface="+mn-lt"/>
                        <a:ea typeface="+mn-ea"/>
                        <a:cs typeface="+mn-cs"/>
                      </a:endParaRPr>
                    </a:p>
                  </a:txBody>
                  <a:tcPr anchor="ctr"/>
                </a:tc>
              </a:tr>
              <a:tr h="396674">
                <a:tc>
                  <a:txBody>
                    <a:bodyPr/>
                    <a:lstStyle/>
                    <a:p>
                      <a:pPr marL="36195" marR="36195" algn="just">
                        <a:spcAft>
                          <a:spcPts val="0"/>
                        </a:spcAft>
                      </a:pPr>
                      <a:r>
                        <a:rPr lang="en-GB" sz="1400" dirty="0">
                          <a:effectLst/>
                        </a:rPr>
                        <a:t>Range </a:t>
                      </a:r>
                      <a:r>
                        <a:rPr lang="en-GB" sz="1400" dirty="0" smtClean="0">
                          <a:effectLst/>
                        </a:rPr>
                        <a:t>trueness (m)</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a:effectLst/>
                        </a:rPr>
                        <a:t>0.5 </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0.5</a:t>
                      </a:r>
                      <a:endParaRPr lang="en-GB" sz="1400" kern="1200" dirty="0">
                        <a:solidFill>
                          <a:schemeClr val="dk1"/>
                        </a:solidFill>
                        <a:effectLst/>
                        <a:latin typeface="+mn-lt"/>
                        <a:ea typeface="+mn-ea"/>
                        <a:cs typeface="+mn-cs"/>
                      </a:endParaRPr>
                    </a:p>
                  </a:txBody>
                  <a:tcPr anchor="ctr"/>
                </a:tc>
              </a:tr>
              <a:tr h="396674">
                <a:tc>
                  <a:txBody>
                    <a:bodyPr/>
                    <a:lstStyle/>
                    <a:p>
                      <a:pPr marL="36195" marR="36195" algn="just">
                        <a:spcAft>
                          <a:spcPts val="0"/>
                        </a:spcAft>
                      </a:pPr>
                      <a:r>
                        <a:rPr lang="en-GB" sz="1400" dirty="0">
                          <a:effectLst/>
                        </a:rPr>
                        <a:t>Surface </a:t>
                      </a:r>
                      <a:r>
                        <a:rPr lang="en-GB" sz="1400" dirty="0" smtClean="0">
                          <a:effectLst/>
                        </a:rPr>
                        <a:t>resolution (m)</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smtClean="0">
                          <a:effectLst/>
                          <a:latin typeface="Calibri"/>
                          <a:ea typeface="Times New Roman"/>
                          <a:cs typeface="Calibri"/>
                        </a:rPr>
                        <a:t>1</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0.3</a:t>
                      </a:r>
                      <a:endParaRPr lang="en-GB" sz="1400" kern="1200" dirty="0">
                        <a:solidFill>
                          <a:schemeClr val="dk1"/>
                        </a:solidFill>
                        <a:effectLst/>
                        <a:latin typeface="+mn-lt"/>
                        <a:ea typeface="+mn-ea"/>
                        <a:cs typeface="+mn-cs"/>
                      </a:endParaRPr>
                    </a:p>
                  </a:txBody>
                  <a:tcPr anchor="ctr"/>
                </a:tc>
              </a:tr>
              <a:tr h="396674">
                <a:tc>
                  <a:txBody>
                    <a:bodyPr/>
                    <a:lstStyle/>
                    <a:p>
                      <a:pPr marL="36195" marR="36195" algn="just">
                        <a:spcAft>
                          <a:spcPts val="0"/>
                        </a:spcAft>
                      </a:pPr>
                      <a:r>
                        <a:rPr lang="en-GB" sz="1400" dirty="0">
                          <a:effectLst/>
                        </a:rPr>
                        <a:t>Relative </a:t>
                      </a:r>
                      <a:r>
                        <a:rPr lang="en-GB" sz="1400" dirty="0" smtClean="0">
                          <a:effectLst/>
                        </a:rPr>
                        <a:t>motion (ms</a:t>
                      </a:r>
                      <a:r>
                        <a:rPr lang="en-GB" sz="1400" baseline="30000" dirty="0" smtClean="0">
                          <a:effectLst/>
                        </a:rPr>
                        <a:t>-1</a:t>
                      </a:r>
                      <a:r>
                        <a:rPr lang="en-GB" sz="1400" dirty="0" smtClean="0">
                          <a:effectLst/>
                        </a:rPr>
                        <a:t>)</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a:effectLst/>
                        </a:rPr>
                        <a:t>0.5 </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0.5</a:t>
                      </a:r>
                      <a:endParaRPr lang="en-GB" sz="1400" kern="1200" dirty="0">
                        <a:solidFill>
                          <a:schemeClr val="dk1"/>
                        </a:solidFill>
                        <a:effectLst/>
                        <a:latin typeface="+mn-lt"/>
                        <a:ea typeface="+mn-ea"/>
                        <a:cs typeface="+mn-cs"/>
                      </a:endParaRPr>
                    </a:p>
                  </a:txBody>
                  <a:tcPr anchor="ctr"/>
                </a:tc>
              </a:tr>
              <a:tr h="396674">
                <a:tc>
                  <a:txBody>
                    <a:bodyPr/>
                    <a:lstStyle/>
                    <a:p>
                      <a:pPr marL="36195" marR="36195" algn="just">
                        <a:spcAft>
                          <a:spcPts val="0"/>
                        </a:spcAft>
                      </a:pPr>
                      <a:r>
                        <a:rPr lang="en-GB" sz="1400" dirty="0">
                          <a:effectLst/>
                        </a:rPr>
                        <a:t>Measurement </a:t>
                      </a:r>
                      <a:r>
                        <a:rPr lang="en-GB" sz="1400" dirty="0" smtClean="0">
                          <a:effectLst/>
                        </a:rPr>
                        <a:t>rate (Hz)</a:t>
                      </a:r>
                      <a:endParaRPr lang="en-GB" sz="1400" dirty="0">
                        <a:effectLst/>
                        <a:latin typeface="Calibri"/>
                        <a:ea typeface="Times New Roman"/>
                        <a:cs typeface="Calibri"/>
                      </a:endParaRPr>
                    </a:p>
                  </a:txBody>
                  <a:tcPr anchor="ctr"/>
                </a:tc>
                <a:tc>
                  <a:txBody>
                    <a:bodyPr/>
                    <a:lstStyle/>
                    <a:p>
                      <a:pPr marL="36195" marR="36195" algn="ctr">
                        <a:spcAft>
                          <a:spcPts val="0"/>
                        </a:spcAft>
                      </a:pPr>
                      <a:r>
                        <a:rPr lang="en-GB" sz="1400" dirty="0" smtClean="0">
                          <a:effectLst/>
                        </a:rPr>
                        <a:t>&gt;1</a:t>
                      </a:r>
                      <a:endParaRPr lang="en-GB" sz="1400" dirty="0">
                        <a:effectLst/>
                        <a:latin typeface="Calibri"/>
                        <a:ea typeface="Times New Roman"/>
                        <a:cs typeface="Calibri"/>
                      </a:endParaRPr>
                    </a:p>
                  </a:txBody>
                  <a:tcPr anchor="ctr"/>
                </a:tc>
                <a:tc>
                  <a:txBody>
                    <a:bodyPr/>
                    <a:lstStyle/>
                    <a:p>
                      <a:pPr marL="36195" marR="36195" algn="ctr" defTabSz="730239" rtl="0" eaLnBrk="1" latinLnBrk="0" hangingPunct="1">
                        <a:spcAft>
                          <a:spcPts val="0"/>
                        </a:spcAft>
                      </a:pPr>
                      <a:r>
                        <a:rPr lang="en-GB" sz="1400" kern="1200" dirty="0" smtClean="0">
                          <a:solidFill>
                            <a:schemeClr val="dk1"/>
                          </a:solidFill>
                          <a:effectLst/>
                          <a:latin typeface="+mn-lt"/>
                          <a:ea typeface="+mn-ea"/>
                          <a:cs typeface="+mn-cs"/>
                        </a:rPr>
                        <a:t>-</a:t>
                      </a:r>
                      <a:endParaRPr lang="en-GB" sz="1400" kern="1200" dirty="0">
                        <a:solidFill>
                          <a:schemeClr val="dk1"/>
                        </a:solidFill>
                        <a:effectLst/>
                        <a:latin typeface="+mn-lt"/>
                        <a:ea typeface="+mn-ea"/>
                        <a:cs typeface="+mn-cs"/>
                      </a:endParaRPr>
                    </a:p>
                  </a:txBody>
                  <a:tcPr anchor="ctr"/>
                </a:tc>
              </a:tr>
            </a:tbl>
          </a:graphicData>
        </a:graphic>
      </p:graphicFrame>
    </p:spTree>
    <p:extLst>
      <p:ext uri="{BB962C8B-B14F-4D97-AF65-F5344CB8AC3E}">
        <p14:creationId xmlns:p14="http://schemas.microsoft.com/office/powerpoint/2010/main" val="357386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Horizontal surface resolution 1m @ 35km, 0.3m @13km </a:t>
            </a:r>
          </a:p>
          <a:p>
            <a:pPr marL="180000" lvl="1" indent="0">
              <a:buNone/>
            </a:pPr>
            <a:endParaRPr lang="en-GB" dirty="0" smtClean="0"/>
          </a:p>
          <a:p>
            <a:pPr lvl="1"/>
            <a:r>
              <a:rPr lang="en-GB" dirty="0" smtClean="0"/>
              <a:t>Assume </a:t>
            </a:r>
            <a:r>
              <a:rPr lang="en-GB" dirty="0" err="1" smtClean="0"/>
              <a:t>Tx</a:t>
            </a:r>
            <a:r>
              <a:rPr lang="en-GB" dirty="0" smtClean="0"/>
              <a:t> aperture, </a:t>
            </a:r>
            <a:r>
              <a:rPr lang="en-GB" i="1" dirty="0" smtClean="0"/>
              <a:t>d</a:t>
            </a:r>
            <a:r>
              <a:rPr lang="en-GB" dirty="0" smtClean="0"/>
              <a:t> = 135mm</a:t>
            </a:r>
          </a:p>
          <a:p>
            <a:pPr lvl="1"/>
            <a:endParaRPr lang="en-GB" dirty="0" smtClean="0"/>
          </a:p>
          <a:p>
            <a:pPr lvl="1"/>
            <a:r>
              <a:rPr lang="en-GB" dirty="0" smtClean="0"/>
              <a:t>Assume diffraction limited Gaussian beam</a:t>
            </a:r>
          </a:p>
          <a:p>
            <a:pPr lvl="1"/>
            <a:endParaRPr lang="en-GB" dirty="0" smtClean="0"/>
          </a:p>
          <a:p>
            <a:pPr lvl="1"/>
            <a:r>
              <a:rPr lang="en-GB" dirty="0" smtClean="0"/>
              <a:t>Assume beam waist</a:t>
            </a:r>
          </a:p>
          <a:p>
            <a:pPr lvl="1"/>
            <a:endParaRPr lang="en-GB" baseline="-25000" dirty="0"/>
          </a:p>
          <a:p>
            <a:pPr lvl="1"/>
            <a:endParaRPr lang="en-GB" baseline="-25000" dirty="0" smtClean="0"/>
          </a:p>
          <a:p>
            <a:pPr lvl="1"/>
            <a:endParaRPr lang="en-GB" baseline="-25000" dirty="0"/>
          </a:p>
          <a:p>
            <a:pPr lvl="1"/>
            <a:r>
              <a:rPr lang="en-GB" dirty="0" smtClean="0"/>
              <a:t>Far field divergence</a:t>
            </a:r>
            <a:endParaRPr lang="en-GB" dirty="0"/>
          </a:p>
          <a:p>
            <a:pPr lvl="1"/>
            <a:endParaRPr lang="en-GB" dirty="0" smtClean="0"/>
          </a:p>
          <a:p>
            <a:pPr lvl="1"/>
            <a:r>
              <a:rPr lang="en-GB" dirty="0" smtClean="0"/>
              <a:t>Beam size at 35km  ~70cm, meets resolution requirement</a:t>
            </a:r>
            <a:endParaRPr lang="en-GB" dirty="0"/>
          </a:p>
          <a:p>
            <a:pPr lvl="1"/>
            <a:r>
              <a:rPr lang="en-GB" dirty="0" smtClean="0"/>
              <a:t>Beam size at 13km  ~31cm, just outside requirement, but probably OK</a:t>
            </a:r>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11</a:t>
            </a:fld>
            <a:endParaRPr lang="en-GB" dirty="0"/>
          </a:p>
        </p:txBody>
      </p:sp>
      <p:sp>
        <p:nvSpPr>
          <p:cNvPr id="2" name="Title 1"/>
          <p:cNvSpPr>
            <a:spLocks noGrp="1"/>
          </p:cNvSpPr>
          <p:nvPr>
            <p:ph type="title"/>
          </p:nvPr>
        </p:nvSpPr>
        <p:spPr/>
        <p:txBody>
          <a:bodyPr/>
          <a:lstStyle/>
          <a:p>
            <a:r>
              <a:rPr lang="en-GB" dirty="0" smtClean="0"/>
              <a:t>Horizontal resolution</a:t>
            </a:r>
            <a:endParaRPr lang="en-GB" dirty="0"/>
          </a:p>
        </p:txBody>
      </p:sp>
      <mc:AlternateContent xmlns:mc="http://schemas.openxmlformats.org/markup-compatibility/2006" xmlns:a14="http://schemas.microsoft.com/office/drawing/2010/main">
        <mc:Choice Requires="a14">
          <p:sp>
            <p:nvSpPr>
              <p:cNvPr id="6" name="Rectangle 5"/>
              <p:cNvSpPr/>
              <p:nvPr/>
            </p:nvSpPr>
            <p:spPr>
              <a:xfrm>
                <a:off x="3653716" y="3698457"/>
                <a:ext cx="4416498" cy="6017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1600" i="1">
                          <a:latin typeface="Cambria Math"/>
                          <a:ea typeface="Times New Roman"/>
                          <a:cs typeface="Arial"/>
                        </a:rPr>
                        <m:t>2</m:t>
                      </m:r>
                      <m:r>
                        <a:rPr lang="en-GB" sz="1600" i="1">
                          <a:latin typeface="Cambria Math"/>
                          <a:ea typeface="Times New Roman"/>
                          <a:cs typeface="Arial"/>
                        </a:rPr>
                        <m:t>𝜃</m:t>
                      </m:r>
                      <m:r>
                        <a:rPr lang="en-GB" sz="1600" i="1">
                          <a:latin typeface="Cambria Math"/>
                          <a:ea typeface="Times New Roman"/>
                          <a:cs typeface="Arial"/>
                        </a:rPr>
                        <m:t>=</m:t>
                      </m:r>
                      <m:f>
                        <m:fPr>
                          <m:ctrlPr>
                            <a:rPr lang="en-GB" sz="1600" i="1">
                              <a:effectLst/>
                              <a:latin typeface="Cambria Math"/>
                            </a:rPr>
                          </m:ctrlPr>
                        </m:fPr>
                        <m:num>
                          <m:r>
                            <a:rPr lang="en-GB" sz="1600" i="1">
                              <a:effectLst/>
                              <a:latin typeface="Cambria Math"/>
                              <a:ea typeface="Times New Roman"/>
                              <a:cs typeface="Arial"/>
                            </a:rPr>
                            <m:t>2</m:t>
                          </m:r>
                          <m:r>
                            <a:rPr lang="en-GB" sz="1600" i="1">
                              <a:effectLst/>
                              <a:latin typeface="Cambria Math"/>
                              <a:ea typeface="Times New Roman"/>
                              <a:cs typeface="Arial"/>
                            </a:rPr>
                            <m:t>𝜆</m:t>
                          </m:r>
                        </m:num>
                        <m:den>
                          <m:r>
                            <a:rPr lang="en-GB" sz="1600" i="1">
                              <a:effectLst/>
                              <a:latin typeface="Cambria Math"/>
                              <a:ea typeface="Times New Roman"/>
                              <a:cs typeface="Arial"/>
                            </a:rPr>
                            <m:t>𝜋</m:t>
                          </m:r>
                          <m:sSub>
                            <m:sSubPr>
                              <m:ctrlPr>
                                <a:rPr lang="en-GB" sz="1600" i="1">
                                  <a:effectLst/>
                                  <a:latin typeface="Cambria Math"/>
                                </a:rPr>
                              </m:ctrlPr>
                            </m:sSubPr>
                            <m:e>
                              <m:r>
                                <a:rPr lang="en-GB" sz="1600" i="1">
                                  <a:effectLst/>
                                  <a:latin typeface="Cambria Math"/>
                                  <a:ea typeface="Times New Roman"/>
                                  <a:cs typeface="Arial"/>
                                </a:rPr>
                                <m:t>𝜔</m:t>
                              </m:r>
                            </m:e>
                            <m:sub>
                              <m:r>
                                <a:rPr lang="en-GB" sz="1600" i="1">
                                  <a:effectLst/>
                                  <a:latin typeface="Cambria Math"/>
                                  <a:ea typeface="Times New Roman"/>
                                  <a:cs typeface="Arial"/>
                                </a:rPr>
                                <m:t>0</m:t>
                              </m:r>
                            </m:sub>
                          </m:sSub>
                        </m:den>
                      </m:f>
                      <m:r>
                        <a:rPr lang="en-GB" sz="1600" i="1">
                          <a:effectLst/>
                          <a:latin typeface="Cambria Math"/>
                          <a:ea typeface="Times New Roman"/>
                          <a:cs typeface="Arial"/>
                        </a:rPr>
                        <m:t>≈</m:t>
                      </m:r>
                      <m:f>
                        <m:fPr>
                          <m:ctrlPr>
                            <a:rPr lang="en-GB" sz="1600" i="1">
                              <a:effectLst/>
                              <a:latin typeface="Cambria Math"/>
                            </a:rPr>
                          </m:ctrlPr>
                        </m:fPr>
                        <m:num>
                          <m:r>
                            <a:rPr lang="en-GB" sz="1600" i="1">
                              <a:effectLst/>
                              <a:latin typeface="Cambria Math"/>
                              <a:ea typeface="Times New Roman"/>
                              <a:cs typeface="Arial"/>
                            </a:rPr>
                            <m:t>2</m:t>
                          </m:r>
                          <m:r>
                            <a:rPr lang="en-GB" sz="1600" i="1">
                              <a:effectLst/>
                              <a:latin typeface="Cambria Math"/>
                              <a:ea typeface="Times New Roman"/>
                              <a:cs typeface="Arial"/>
                            </a:rPr>
                            <m:t>𝜆</m:t>
                          </m:r>
                        </m:num>
                        <m:den>
                          <m:r>
                            <a:rPr lang="en-GB" sz="1600" i="1">
                              <a:effectLst/>
                              <a:latin typeface="Cambria Math"/>
                              <a:ea typeface="Times New Roman"/>
                              <a:cs typeface="Arial"/>
                            </a:rPr>
                            <m:t>𝜋</m:t>
                          </m:r>
                        </m:den>
                      </m:f>
                      <m:f>
                        <m:fPr>
                          <m:ctrlPr>
                            <a:rPr lang="en-GB" sz="1600" i="1">
                              <a:effectLst/>
                              <a:latin typeface="Cambria Math"/>
                            </a:rPr>
                          </m:ctrlPr>
                        </m:fPr>
                        <m:num>
                          <m:r>
                            <a:rPr lang="en-GB" sz="1600" i="1">
                              <a:effectLst/>
                              <a:latin typeface="Cambria Math"/>
                              <a:ea typeface="Times New Roman"/>
                              <a:cs typeface="Arial"/>
                            </a:rPr>
                            <m:t>𝜋</m:t>
                          </m:r>
                        </m:num>
                        <m:den>
                          <m:r>
                            <a:rPr lang="en-GB" sz="1600" i="1">
                              <a:effectLst/>
                              <a:latin typeface="Cambria Math"/>
                              <a:ea typeface="Times New Roman"/>
                              <a:cs typeface="Arial"/>
                            </a:rPr>
                            <m:t>𝑑</m:t>
                          </m:r>
                        </m:den>
                      </m:f>
                      <m:r>
                        <a:rPr lang="en-GB" sz="1600" i="1">
                          <a:effectLst/>
                          <a:latin typeface="Cambria Math"/>
                          <a:ea typeface="Times New Roman"/>
                          <a:cs typeface="Arial"/>
                        </a:rPr>
                        <m:t>=</m:t>
                      </m:r>
                      <m:f>
                        <m:fPr>
                          <m:ctrlPr>
                            <a:rPr lang="en-GB" sz="1600" i="1">
                              <a:effectLst/>
                              <a:latin typeface="Cambria Math"/>
                            </a:rPr>
                          </m:ctrlPr>
                        </m:fPr>
                        <m:num>
                          <m:r>
                            <a:rPr lang="en-GB" sz="1600" i="1">
                              <a:effectLst/>
                              <a:latin typeface="Cambria Math"/>
                              <a:ea typeface="Times New Roman"/>
                              <a:cs typeface="Arial"/>
                            </a:rPr>
                            <m:t>2</m:t>
                          </m:r>
                          <m:r>
                            <a:rPr lang="en-GB" sz="1600" i="1">
                              <a:effectLst/>
                              <a:latin typeface="Cambria Math"/>
                              <a:ea typeface="Times New Roman"/>
                              <a:cs typeface="Arial"/>
                            </a:rPr>
                            <m:t>𝜆</m:t>
                          </m:r>
                        </m:num>
                        <m:den>
                          <m:r>
                            <a:rPr lang="en-GB" sz="1600" i="1">
                              <a:effectLst/>
                              <a:latin typeface="Cambria Math"/>
                              <a:ea typeface="Times New Roman"/>
                              <a:cs typeface="Arial"/>
                            </a:rPr>
                            <m:t>𝑑</m:t>
                          </m:r>
                        </m:den>
                      </m:f>
                      <m:r>
                        <a:rPr lang="en-GB" sz="1600" i="1">
                          <a:effectLst/>
                          <a:latin typeface="Cambria Math"/>
                          <a:ea typeface="Times New Roman"/>
                          <a:cs typeface="Arial"/>
                        </a:rPr>
                        <m:t>=</m:t>
                      </m:r>
                      <m:sSup>
                        <m:sSupPr>
                          <m:ctrlPr>
                            <a:rPr lang="en-GB" sz="1600" i="1">
                              <a:effectLst/>
                              <a:latin typeface="Cambria Math"/>
                            </a:rPr>
                          </m:ctrlPr>
                        </m:sSupPr>
                        <m:e>
                          <m:r>
                            <a:rPr lang="en-GB" sz="1600" i="1">
                              <a:effectLst/>
                              <a:latin typeface="Cambria Math"/>
                              <a:ea typeface="Times New Roman"/>
                              <a:cs typeface="Arial"/>
                            </a:rPr>
                            <m:t>2.3×10</m:t>
                          </m:r>
                        </m:e>
                        <m:sup>
                          <m:r>
                            <a:rPr lang="en-GB" sz="1600" i="1">
                              <a:effectLst/>
                              <a:latin typeface="Cambria Math"/>
                              <a:ea typeface="Times New Roman"/>
                              <a:cs typeface="Arial"/>
                            </a:rPr>
                            <m:t>−5</m:t>
                          </m:r>
                        </m:sup>
                      </m:sSup>
                      <m:r>
                        <a:rPr lang="en-GB" sz="1600" i="1">
                          <a:effectLst/>
                          <a:latin typeface="Cambria Math"/>
                          <a:ea typeface="Times New Roman"/>
                          <a:cs typeface="Arial"/>
                        </a:rPr>
                        <m:t> </m:t>
                      </m:r>
                      <m:r>
                        <a:rPr lang="en-GB" sz="1600" i="1">
                          <a:effectLst/>
                          <a:latin typeface="Cambria Math"/>
                          <a:ea typeface="Times New Roman"/>
                          <a:cs typeface="Arial"/>
                        </a:rPr>
                        <m:t>𝑟𝑎𝑑𝑖𝑎𝑛𝑠</m:t>
                      </m:r>
                    </m:oMath>
                  </m:oMathPara>
                </a14:m>
                <a:endParaRPr lang="en-GB" sz="1600" dirty="0"/>
              </a:p>
            </p:txBody>
          </p:sp>
        </mc:Choice>
        <mc:Fallback xmlns="">
          <p:sp>
            <p:nvSpPr>
              <p:cNvPr id="6" name="Rectangle 5"/>
              <p:cNvSpPr>
                <a:spLocks noRot="1" noChangeAspect="1" noMove="1" noResize="1" noEditPoints="1" noAdjustHandles="1" noChangeArrowheads="1" noChangeShapeType="1" noTextEdit="1"/>
              </p:cNvSpPr>
              <p:nvPr/>
            </p:nvSpPr>
            <p:spPr>
              <a:xfrm>
                <a:off x="3653716" y="3698457"/>
                <a:ext cx="4416498" cy="601768"/>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54075" y="2913871"/>
                <a:ext cx="1764457" cy="5598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600" i="1">
                              <a:latin typeface="Cambria Math"/>
                            </a:rPr>
                          </m:ctrlPr>
                        </m:sSubPr>
                        <m:e>
                          <m:r>
                            <a:rPr lang="en-GB" sz="1600" i="1">
                              <a:effectLst/>
                              <a:latin typeface="Cambria Math"/>
                              <a:ea typeface="Times New Roman"/>
                              <a:cs typeface="Arial"/>
                            </a:rPr>
                            <m:t>𝜔</m:t>
                          </m:r>
                        </m:e>
                        <m:sub>
                          <m:r>
                            <a:rPr lang="en-GB" sz="1600" i="1">
                              <a:effectLst/>
                              <a:latin typeface="Cambria Math"/>
                              <a:ea typeface="Times New Roman"/>
                              <a:cs typeface="Arial"/>
                            </a:rPr>
                            <m:t>0</m:t>
                          </m:r>
                        </m:sub>
                      </m:sSub>
                      <m:r>
                        <a:rPr lang="en-GB" sz="1600" i="1">
                          <a:effectLst/>
                          <a:latin typeface="Cambria Math"/>
                          <a:ea typeface="Times New Roman"/>
                          <a:cs typeface="Arial"/>
                        </a:rPr>
                        <m:t>=</m:t>
                      </m:r>
                      <m:f>
                        <m:fPr>
                          <m:ctrlPr>
                            <a:rPr lang="en-GB" sz="1600" i="1">
                              <a:effectLst/>
                              <a:latin typeface="Cambria Math"/>
                            </a:rPr>
                          </m:ctrlPr>
                        </m:fPr>
                        <m:num>
                          <m:r>
                            <a:rPr lang="en-GB" sz="1600" i="1">
                              <a:effectLst/>
                              <a:latin typeface="Cambria Math"/>
                              <a:ea typeface="Times New Roman"/>
                              <a:cs typeface="Arial"/>
                            </a:rPr>
                            <m:t>𝑑</m:t>
                          </m:r>
                        </m:num>
                        <m:den>
                          <m:r>
                            <a:rPr lang="en-GB" sz="1600" i="1">
                              <a:effectLst/>
                              <a:latin typeface="Cambria Math"/>
                              <a:ea typeface="Times New Roman"/>
                              <a:cs typeface="Arial"/>
                            </a:rPr>
                            <m:t>𝜋</m:t>
                          </m:r>
                        </m:den>
                      </m:f>
                      <m:r>
                        <a:rPr lang="en-GB" sz="1600" i="1">
                          <a:effectLst/>
                          <a:latin typeface="Cambria Math"/>
                          <a:ea typeface="Times New Roman"/>
                          <a:cs typeface="Arial"/>
                        </a:rPr>
                        <m:t>≈43 </m:t>
                      </m:r>
                      <m:r>
                        <a:rPr lang="en-GB" sz="1600" i="1">
                          <a:effectLst/>
                          <a:latin typeface="Cambria Math"/>
                          <a:ea typeface="Times New Roman"/>
                          <a:cs typeface="Arial"/>
                        </a:rPr>
                        <m:t>𝑚𝑚</m:t>
                      </m:r>
                    </m:oMath>
                  </m:oMathPara>
                </a14:m>
                <a:endParaRPr lang="en-GB" sz="1600" dirty="0"/>
              </a:p>
            </p:txBody>
          </p:sp>
        </mc:Choice>
        <mc:Fallback xmlns="">
          <p:sp>
            <p:nvSpPr>
              <p:cNvPr id="7" name="Rectangle 6"/>
              <p:cNvSpPr>
                <a:spLocks noRot="1" noChangeAspect="1" noMove="1" noResize="1" noEditPoints="1" noAdjustHandles="1" noChangeArrowheads="1" noChangeShapeType="1" noTextEdit="1"/>
              </p:cNvSpPr>
              <p:nvPr/>
            </p:nvSpPr>
            <p:spPr>
              <a:xfrm>
                <a:off x="3754075" y="2913871"/>
                <a:ext cx="1764457" cy="559833"/>
              </a:xfrm>
              <a:prstGeom prst="rect">
                <a:avLst/>
              </a:prstGeom>
              <a:blipFill rotWithShape="1">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013046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Range precision, 3</a:t>
            </a:r>
            <a:r>
              <a:rPr lang="el-GR" dirty="0" smtClean="0"/>
              <a:t>σ</a:t>
            </a:r>
            <a:r>
              <a:rPr lang="en-GB" dirty="0" smtClean="0"/>
              <a:t>, 0.3m @ 35km, 0.2m @ 13km</a:t>
            </a:r>
          </a:p>
          <a:p>
            <a:pPr lvl="1"/>
            <a:r>
              <a:rPr lang="en-GB" dirty="0" smtClean="0"/>
              <a:t>Implies timing resolution ~0.44ns, 1</a:t>
            </a:r>
            <a:r>
              <a:rPr lang="el-GR" dirty="0" smtClean="0"/>
              <a:t>σ</a:t>
            </a:r>
            <a:endParaRPr lang="en-GB" dirty="0"/>
          </a:p>
          <a:p>
            <a:pPr lvl="1"/>
            <a:r>
              <a:rPr lang="en-GB" dirty="0" smtClean="0"/>
              <a:t>Assume pulse lengths in the range 10 – 20 ns</a:t>
            </a:r>
          </a:p>
          <a:p>
            <a:pPr lvl="2"/>
            <a:r>
              <a:rPr lang="en-GB" dirty="0" smtClean="0"/>
              <a:t>Sub-</a:t>
            </a:r>
            <a:r>
              <a:rPr lang="en-GB" dirty="0" err="1" smtClean="0"/>
              <a:t>pulsewidth</a:t>
            </a:r>
            <a:r>
              <a:rPr lang="en-GB" dirty="0" smtClean="0"/>
              <a:t> interpolation will be required</a:t>
            </a:r>
          </a:p>
          <a:p>
            <a:pPr lvl="1"/>
            <a:endParaRPr lang="en-GB" dirty="0"/>
          </a:p>
          <a:p>
            <a:r>
              <a:rPr lang="en-GB" dirty="0" smtClean="0"/>
              <a:t>Several algorithms </a:t>
            </a:r>
            <a:r>
              <a:rPr lang="en-GB" dirty="0"/>
              <a:t>were investigated to determine most robust </a:t>
            </a:r>
            <a:r>
              <a:rPr lang="en-GB" dirty="0" smtClean="0"/>
              <a:t>approach for estimation of pulse position</a:t>
            </a:r>
          </a:p>
          <a:p>
            <a:pPr lvl="1"/>
            <a:r>
              <a:rPr lang="en-GB" dirty="0" smtClean="0"/>
              <a:t>Centroid: Centroid of data in the neighbourhood of the estimated peak location </a:t>
            </a:r>
          </a:p>
          <a:p>
            <a:pPr lvl="1"/>
            <a:r>
              <a:rPr lang="en-GB" dirty="0" smtClean="0"/>
              <a:t>CFD: Digital implement of constant fraction discriminator with linear interpolation around zero-crossing point</a:t>
            </a:r>
          </a:p>
          <a:p>
            <a:pPr lvl="1"/>
            <a:r>
              <a:rPr lang="en-GB" dirty="0" smtClean="0"/>
              <a:t>Correlation: Correlation of data with Gaussian pulse followed by quadratic interpolation of points near the correlation peak</a:t>
            </a:r>
          </a:p>
          <a:p>
            <a:r>
              <a:rPr lang="en-GB" dirty="0" smtClean="0"/>
              <a:t>Correlation algorithm was found to be the most accurate and robust method over a wide range of SNR values</a:t>
            </a:r>
          </a:p>
          <a:p>
            <a:pPr lvl="1"/>
            <a:r>
              <a:rPr lang="en-GB" dirty="0" smtClean="0"/>
              <a:t>SNR &gt; 15 will be needed to achieve target resolution </a:t>
            </a:r>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12</a:t>
            </a:fld>
            <a:endParaRPr lang="en-GB" dirty="0"/>
          </a:p>
        </p:txBody>
      </p:sp>
      <p:sp>
        <p:nvSpPr>
          <p:cNvPr id="2" name="Title 1"/>
          <p:cNvSpPr>
            <a:spLocks noGrp="1"/>
          </p:cNvSpPr>
          <p:nvPr>
            <p:ph type="title"/>
          </p:nvPr>
        </p:nvSpPr>
        <p:spPr/>
        <p:txBody>
          <a:bodyPr/>
          <a:lstStyle/>
          <a:p>
            <a:r>
              <a:rPr lang="en-GB" dirty="0" smtClean="0"/>
              <a:t>Range precision</a:t>
            </a:r>
            <a:endParaRPr lang="en-GB" dirty="0"/>
          </a:p>
        </p:txBody>
      </p:sp>
    </p:spTree>
    <p:extLst>
      <p:ext uri="{BB962C8B-B14F-4D97-AF65-F5344CB8AC3E}">
        <p14:creationId xmlns:p14="http://schemas.microsoft.com/office/powerpoint/2010/main" val="231236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Assumptions:</a:t>
            </a:r>
          </a:p>
          <a:p>
            <a:pPr lvl="1"/>
            <a:r>
              <a:rPr lang="en-GB" dirty="0" smtClean="0"/>
              <a:t>Digitisation of optical return @ 200MHz sample rate, plus added noise</a:t>
            </a:r>
          </a:p>
          <a:p>
            <a:pPr lvl="1"/>
            <a:r>
              <a:rPr lang="en-GB" dirty="0" smtClean="0"/>
              <a:t>Gaussian temporal pulse profiles, radius to 1/e</a:t>
            </a:r>
            <a:r>
              <a:rPr lang="en-GB" baseline="30000" dirty="0" smtClean="0"/>
              <a:t>2</a:t>
            </a:r>
            <a:r>
              <a:rPr lang="en-GB" dirty="0" smtClean="0"/>
              <a:t> </a:t>
            </a:r>
          </a:p>
          <a:p>
            <a:pPr lvl="1"/>
            <a:r>
              <a:rPr lang="en-GB" dirty="0" smtClean="0"/>
              <a:t>Various timings of pulse with respect to sample positions</a:t>
            </a:r>
          </a:p>
        </p:txBody>
      </p:sp>
      <p:sp>
        <p:nvSpPr>
          <p:cNvPr id="4" name="Slide Number Placeholder 3"/>
          <p:cNvSpPr>
            <a:spLocks noGrp="1"/>
          </p:cNvSpPr>
          <p:nvPr>
            <p:ph type="sldNum" sz="quarter" idx="4"/>
          </p:nvPr>
        </p:nvSpPr>
        <p:spPr/>
        <p:txBody>
          <a:bodyPr/>
          <a:lstStyle/>
          <a:p>
            <a:fld id="{84D111C9-AE51-4082-9409-505987EEA9A7}" type="slidenum">
              <a:rPr lang="en-GB" smtClean="0"/>
              <a:pPr/>
              <a:t>13</a:t>
            </a:fld>
            <a:endParaRPr lang="en-GB" dirty="0"/>
          </a:p>
        </p:txBody>
      </p:sp>
      <p:sp>
        <p:nvSpPr>
          <p:cNvPr id="5" name="Title 4"/>
          <p:cNvSpPr>
            <a:spLocks noGrp="1"/>
          </p:cNvSpPr>
          <p:nvPr>
            <p:ph type="title"/>
          </p:nvPr>
        </p:nvSpPr>
        <p:spPr/>
        <p:txBody>
          <a:bodyPr/>
          <a:lstStyle/>
          <a:p>
            <a:r>
              <a:rPr lang="en-GB" dirty="0" smtClean="0"/>
              <a:t>Correlation algorithm: Pulse position as a function of SNR</a:t>
            </a:r>
            <a:endParaRPr lang="en-GB"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5766" y="2633026"/>
            <a:ext cx="8139448" cy="3837980"/>
          </a:xfrm>
          <a:prstGeom prst="rect">
            <a:avLst/>
          </a:prstGeom>
          <a:noFill/>
        </p:spPr>
      </p:pic>
    </p:spTree>
    <p:extLst>
      <p:ext uri="{BB962C8B-B14F-4D97-AF65-F5344CB8AC3E}">
        <p14:creationId xmlns:p14="http://schemas.microsoft.com/office/powerpoint/2010/main" val="307185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37061" lvl="1" indent="0">
              <a:buNone/>
            </a:pPr>
            <a:endParaRPr lang="en-GB" dirty="0"/>
          </a:p>
          <a:p>
            <a:pPr lvl="1"/>
            <a:endParaRPr lang="en-GB" dirty="0" smtClean="0"/>
          </a:p>
          <a:p>
            <a:r>
              <a:rPr lang="en-GB" dirty="0" smtClean="0"/>
              <a:t>where</a:t>
            </a:r>
          </a:p>
          <a:p>
            <a:pPr lvl="1"/>
            <a:r>
              <a:rPr lang="en-GB" dirty="0" smtClean="0"/>
              <a:t>Receiver losses L</a:t>
            </a:r>
            <a:r>
              <a:rPr lang="en-GB" baseline="-25000" dirty="0" smtClean="0"/>
              <a:t>R</a:t>
            </a:r>
            <a:r>
              <a:rPr lang="en-GB" dirty="0" smtClean="0"/>
              <a:t> = 0.5 (assumed value)</a:t>
            </a:r>
          </a:p>
          <a:p>
            <a:pPr lvl="1"/>
            <a:r>
              <a:rPr lang="en-GB" dirty="0" smtClean="0"/>
              <a:t>Target albedo A = 0.1 (assumed value)</a:t>
            </a:r>
          </a:p>
          <a:p>
            <a:pPr lvl="1"/>
            <a:r>
              <a:rPr lang="en-GB" dirty="0" smtClean="0"/>
              <a:t>Single-mode Gaussian beam optimised for </a:t>
            </a:r>
            <a:r>
              <a:rPr lang="en-GB" dirty="0" err="1" smtClean="0"/>
              <a:t>Tx</a:t>
            </a:r>
            <a:r>
              <a:rPr lang="en-GB" dirty="0" smtClean="0"/>
              <a:t> aperture d = 135mm (assumed value)</a:t>
            </a:r>
          </a:p>
          <a:p>
            <a:pPr lvl="1"/>
            <a:r>
              <a:rPr lang="en-GB" dirty="0"/>
              <a:t>S</a:t>
            </a:r>
            <a:r>
              <a:rPr lang="en-GB" dirty="0" smtClean="0"/>
              <a:t>ingle </a:t>
            </a:r>
            <a:r>
              <a:rPr lang="en-GB" dirty="0"/>
              <a:t>mode coupling </a:t>
            </a:r>
            <a:r>
              <a:rPr lang="en-GB" dirty="0" smtClean="0"/>
              <a:t>efficiency η = 0.81 (for plane wave to single mode fibre)</a:t>
            </a:r>
          </a:p>
          <a:p>
            <a:pPr lvl="1"/>
            <a:r>
              <a:rPr lang="en-GB" dirty="0" smtClean="0"/>
              <a:t>R = range</a:t>
            </a:r>
          </a:p>
          <a:p>
            <a:r>
              <a:rPr lang="en-GB" dirty="0" smtClean="0"/>
              <a:t>Round-trip loss = 128 dB @ 35km range</a:t>
            </a:r>
          </a:p>
          <a:p>
            <a:pPr lvl="1"/>
            <a:r>
              <a:rPr lang="en-GB" dirty="0" smtClean="0"/>
              <a:t>Peak return power =  150pW from transmitted pulse with </a:t>
            </a:r>
            <a:r>
              <a:rPr lang="en-GB" b="1" dirty="0" smtClean="0"/>
              <a:t>1kW</a:t>
            </a:r>
            <a:r>
              <a:rPr lang="en-GB" dirty="0" smtClean="0"/>
              <a:t> </a:t>
            </a:r>
            <a:r>
              <a:rPr lang="en-GB" dirty="0"/>
              <a:t>peak power </a:t>
            </a:r>
            <a:endParaRPr lang="en-GB" dirty="0" smtClean="0"/>
          </a:p>
          <a:p>
            <a:pPr lvl="1"/>
            <a:r>
              <a:rPr lang="en-GB" dirty="0" smtClean="0"/>
              <a:t>Noise equivalent power (NEP)  ~1.76nW </a:t>
            </a:r>
          </a:p>
          <a:p>
            <a:pPr lvl="2"/>
            <a:r>
              <a:rPr lang="en-GB" dirty="0" smtClean="0"/>
              <a:t>commercial </a:t>
            </a:r>
            <a:r>
              <a:rPr lang="en-GB" dirty="0" err="1" smtClean="0"/>
              <a:t>InGaAs</a:t>
            </a:r>
            <a:r>
              <a:rPr lang="en-GB" dirty="0" smtClean="0"/>
              <a:t> </a:t>
            </a:r>
            <a:r>
              <a:rPr lang="en-GB" dirty="0"/>
              <a:t>avalanche photodiode (</a:t>
            </a:r>
            <a:r>
              <a:rPr lang="en-GB" dirty="0" smtClean="0"/>
              <a:t>APD) into 64MHz bandwidth</a:t>
            </a:r>
            <a:endParaRPr lang="en-GB" dirty="0"/>
          </a:p>
          <a:p>
            <a:r>
              <a:rPr lang="en-GB" dirty="0" smtClean="0"/>
              <a:t>Estimated SNR (single pulse) :    ~0.086 </a:t>
            </a:r>
          </a:p>
        </p:txBody>
      </p:sp>
      <p:sp>
        <p:nvSpPr>
          <p:cNvPr id="4" name="Slide Number Placeholder 3"/>
          <p:cNvSpPr>
            <a:spLocks noGrp="1"/>
          </p:cNvSpPr>
          <p:nvPr>
            <p:ph type="sldNum" sz="quarter" idx="4"/>
          </p:nvPr>
        </p:nvSpPr>
        <p:spPr/>
        <p:txBody>
          <a:bodyPr/>
          <a:lstStyle/>
          <a:p>
            <a:fld id="{84D111C9-AE51-4082-9409-505987EEA9A7}" type="slidenum">
              <a:rPr lang="en-GB" smtClean="0"/>
              <a:pPr/>
              <a:t>14</a:t>
            </a:fld>
            <a:endParaRPr lang="en-GB" dirty="0"/>
          </a:p>
        </p:txBody>
      </p:sp>
      <p:sp>
        <p:nvSpPr>
          <p:cNvPr id="2" name="Title 1"/>
          <p:cNvSpPr>
            <a:spLocks noGrp="1"/>
          </p:cNvSpPr>
          <p:nvPr>
            <p:ph type="title"/>
          </p:nvPr>
        </p:nvSpPr>
        <p:spPr/>
        <p:txBody>
          <a:bodyPr/>
          <a:lstStyle/>
          <a:p>
            <a:r>
              <a:rPr lang="en-GB" dirty="0" smtClean="0"/>
              <a:t>Link estimate</a:t>
            </a:r>
            <a:endParaRPr lang="en-GB" dirty="0"/>
          </a:p>
        </p:txBody>
      </p:sp>
      <mc:AlternateContent xmlns:mc="http://schemas.openxmlformats.org/markup-compatibility/2006" xmlns:a14="http://schemas.microsoft.com/office/drawing/2010/main">
        <mc:Choice Requires="a14">
          <p:sp>
            <p:nvSpPr>
              <p:cNvPr id="5" name="TextBox 4"/>
              <p:cNvSpPr txBox="1"/>
              <p:nvPr/>
            </p:nvSpPr>
            <p:spPr>
              <a:xfrm>
                <a:off x="3622085" y="1200112"/>
                <a:ext cx="3462999" cy="7764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1" i="1" smtClean="0">
                          <a:latin typeface="Cambria Math"/>
                        </a:rPr>
                        <m:t>𝑹𝒐𝒖𝒏𝒅</m:t>
                      </m:r>
                      <m:r>
                        <a:rPr lang="en-GB" sz="1800" b="1" i="1" smtClean="0">
                          <a:latin typeface="Cambria Math"/>
                        </a:rPr>
                        <m:t> </m:t>
                      </m:r>
                      <m:r>
                        <a:rPr lang="en-GB" sz="1800" b="1" i="1" smtClean="0">
                          <a:latin typeface="Cambria Math"/>
                        </a:rPr>
                        <m:t>𝒕𝒓𝒊𝒑</m:t>
                      </m:r>
                      <m:r>
                        <a:rPr lang="en-GB" sz="1800" b="1" i="1" smtClean="0">
                          <a:latin typeface="Cambria Math"/>
                        </a:rPr>
                        <m:t> </m:t>
                      </m:r>
                      <m:r>
                        <a:rPr lang="en-GB" sz="1800" b="1" i="1" smtClean="0">
                          <a:latin typeface="Cambria Math"/>
                        </a:rPr>
                        <m:t>𝒍𝒐𝒔𝒔</m:t>
                      </m:r>
                      <m:r>
                        <a:rPr lang="en-GB" sz="1800" b="1" i="1" smtClean="0">
                          <a:latin typeface="Cambria Math"/>
                        </a:rPr>
                        <m:t>= </m:t>
                      </m:r>
                      <m:r>
                        <a:rPr lang="en-GB" sz="1800" b="1" i="1" smtClean="0">
                          <a:latin typeface="Cambria Math"/>
                          <a:ea typeface="Cambria Math"/>
                        </a:rPr>
                        <m:t>𝜼</m:t>
                      </m:r>
                      <m:sSup>
                        <m:sSupPr>
                          <m:ctrlPr>
                            <a:rPr lang="en-GB" sz="1800" b="1" i="1" smtClean="0">
                              <a:latin typeface="Cambria Math"/>
                            </a:rPr>
                          </m:ctrlPr>
                        </m:sSupPr>
                        <m:e>
                          <m:r>
                            <a:rPr lang="en-GB" sz="1800" b="1" i="1" smtClean="0">
                              <a:latin typeface="Cambria Math"/>
                            </a:rPr>
                            <m:t>𝑨</m:t>
                          </m:r>
                          <m:sSub>
                            <m:sSubPr>
                              <m:ctrlPr>
                                <a:rPr lang="en-GB" sz="1800" b="1" i="1" smtClean="0">
                                  <a:latin typeface="Cambria Math"/>
                                </a:rPr>
                              </m:ctrlPr>
                            </m:sSubPr>
                            <m:e>
                              <m:r>
                                <a:rPr lang="en-GB" sz="1800" b="1" i="1" smtClean="0">
                                  <a:latin typeface="Cambria Math"/>
                                </a:rPr>
                                <m:t>𝑳</m:t>
                              </m:r>
                            </m:e>
                            <m:sub>
                              <m:r>
                                <a:rPr lang="en-GB" sz="1800" b="1" i="1" smtClean="0">
                                  <a:latin typeface="Cambria Math"/>
                                </a:rPr>
                                <m:t>𝑹</m:t>
                              </m:r>
                            </m:sub>
                          </m:sSub>
                          <m:d>
                            <m:dPr>
                              <m:ctrlPr>
                                <a:rPr lang="en-GB" sz="1800" b="1" i="1" smtClean="0">
                                  <a:latin typeface="Cambria Math"/>
                                </a:rPr>
                              </m:ctrlPr>
                            </m:dPr>
                            <m:e>
                              <m:f>
                                <m:fPr>
                                  <m:ctrlPr>
                                    <a:rPr lang="en-GB" sz="1800" b="1" i="1" smtClean="0">
                                      <a:latin typeface="Cambria Math"/>
                                    </a:rPr>
                                  </m:ctrlPr>
                                </m:fPr>
                                <m:num>
                                  <m:r>
                                    <a:rPr lang="en-GB" sz="1800" b="1" i="1" smtClean="0">
                                      <a:latin typeface="Cambria Math"/>
                                    </a:rPr>
                                    <m:t>𝒅</m:t>
                                  </m:r>
                                </m:num>
                                <m:den>
                                  <m:r>
                                    <a:rPr lang="en-GB" sz="1800" b="1" i="1" smtClean="0">
                                      <a:latin typeface="Cambria Math"/>
                                    </a:rPr>
                                    <m:t>𝑹</m:t>
                                  </m:r>
                                </m:den>
                              </m:f>
                            </m:e>
                          </m:d>
                        </m:e>
                        <m:sup>
                          <m:r>
                            <a:rPr lang="en-GB" sz="1800" b="1" i="1" smtClean="0">
                              <a:latin typeface="Cambria Math"/>
                            </a:rPr>
                            <m:t>𝟐</m:t>
                          </m:r>
                        </m:sup>
                      </m:sSup>
                    </m:oMath>
                  </m:oMathPara>
                </a14:m>
                <a:endParaRPr lang="en-GB" sz="18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2716563" y="1200111"/>
                <a:ext cx="3451779" cy="776431"/>
              </a:xfrm>
              <a:prstGeom prst="rect">
                <a:avLst/>
              </a:prstGeom>
              <a:blipFill rotWithShape="1">
                <a:blip r:embed="rId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07276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smtClean="0"/>
                  <a:t>Target SNR &gt;15 compared with estimated single pulse SNR (at max range) = 0.086</a:t>
                </a:r>
              </a:p>
              <a:p>
                <a:pPr marL="0" indent="0">
                  <a:buNone/>
                </a:pPr>
                <a:r>
                  <a:rPr lang="en-GB" dirty="0" smtClean="0">
                    <a:sym typeface="Wingdings" panose="05000000000000000000" pitchFamily="2" charset="2"/>
                  </a:rPr>
                  <a:t>         long integration times required to improve SNR</a:t>
                </a:r>
                <a:endParaRPr lang="en-GB" dirty="0" smtClean="0"/>
              </a:p>
              <a:p>
                <a:r>
                  <a:rPr lang="en-GB" dirty="0" smtClean="0"/>
                  <a:t>Solution is to accumulate returns from multiple pulses</a:t>
                </a:r>
              </a:p>
              <a:p>
                <a:pPr lvl="1"/>
                <a:r>
                  <a:rPr lang="en-GB" dirty="0" smtClean="0"/>
                  <a:t>Read signal data into a buffer long enough to record the data from a single pulse interval</a:t>
                </a:r>
              </a:p>
              <a:p>
                <a:pPr lvl="1"/>
                <a:r>
                  <a:rPr lang="en-GB" dirty="0" smtClean="0"/>
                  <a:t>Add  data from subsequent pulses to the buffer</a:t>
                </a:r>
              </a:p>
              <a:p>
                <a:pPr lvl="2"/>
                <a:r>
                  <a:rPr lang="en-GB" dirty="0" smtClean="0"/>
                  <a:t>Signal components add coherently</a:t>
                </a:r>
              </a:p>
              <a:p>
                <a:pPr lvl="2"/>
                <a:r>
                  <a:rPr lang="en-GB" dirty="0" smtClean="0"/>
                  <a:t>Noise components add incoherently</a:t>
                </a:r>
              </a:p>
              <a:p>
                <a:pPr lvl="1"/>
                <a:r>
                  <a:rPr lang="en-GB" dirty="0" smtClean="0"/>
                  <a:t>SNR improves in proportion to </a:t>
                </a:r>
                <a14:m>
                  <m:oMath xmlns:m="http://schemas.openxmlformats.org/officeDocument/2006/math">
                    <m:rad>
                      <m:radPr>
                        <m:degHide m:val="on"/>
                        <m:ctrlPr>
                          <a:rPr lang="en-GB" i="1" smtClean="0">
                            <a:latin typeface="Cambria Math"/>
                          </a:rPr>
                        </m:ctrlPr>
                      </m:radPr>
                      <m:deg/>
                      <m:e>
                        <m:r>
                          <a:rPr lang="en-GB" b="0" i="1" smtClean="0">
                            <a:latin typeface="Cambria Math"/>
                          </a:rPr>
                          <m:t>𝑁</m:t>
                        </m:r>
                      </m:e>
                    </m:rad>
                  </m:oMath>
                </a14:m>
                <a:r>
                  <a:rPr lang="en-GB" dirty="0" smtClean="0"/>
                  <a:t> where N is the total number of pulses </a:t>
                </a:r>
                <a:endParaRPr lang="en-GB" dirty="0"/>
              </a:p>
              <a:p>
                <a:r>
                  <a:rPr lang="en-GB" dirty="0" smtClean="0"/>
                  <a:t>Number of pulses required </a:t>
                </a:r>
                <a14:m>
                  <m:oMath xmlns:m="http://schemas.openxmlformats.org/officeDocument/2006/math">
                    <m:sSup>
                      <m:sSupPr>
                        <m:ctrlPr>
                          <a:rPr lang="en-GB" i="1" smtClean="0">
                            <a:latin typeface="Cambria Math"/>
                          </a:rPr>
                        </m:ctrlPr>
                      </m:sSupPr>
                      <m:e>
                        <m:r>
                          <a:rPr lang="en-GB" b="1" i="1" smtClean="0">
                            <a:latin typeface="Cambria Math"/>
                          </a:rPr>
                          <m:t>=</m:t>
                        </m:r>
                        <m:d>
                          <m:dPr>
                            <m:ctrlPr>
                              <a:rPr lang="en-GB" i="1" smtClean="0">
                                <a:latin typeface="Cambria Math"/>
                              </a:rPr>
                            </m:ctrlPr>
                          </m:dPr>
                          <m:e>
                            <m:f>
                              <m:fPr>
                                <m:ctrlPr>
                                  <a:rPr lang="en-GB" i="1">
                                    <a:latin typeface="Cambria Math"/>
                                  </a:rPr>
                                </m:ctrlPr>
                              </m:fPr>
                              <m:num>
                                <m:r>
                                  <a:rPr lang="en-GB" i="1">
                                    <a:latin typeface="Cambria Math"/>
                                  </a:rPr>
                                  <m:t>𝒕𝒂𝒓𝒈𝒆𝒕</m:t>
                                </m:r>
                                <m:r>
                                  <a:rPr lang="en-GB" i="1">
                                    <a:latin typeface="Cambria Math"/>
                                  </a:rPr>
                                  <m:t> </m:t>
                                </m:r>
                                <m:r>
                                  <a:rPr lang="en-GB" i="1">
                                    <a:latin typeface="Cambria Math"/>
                                  </a:rPr>
                                  <m:t>𝑺𝑵𝑹</m:t>
                                </m:r>
                              </m:num>
                              <m:den>
                                <m:r>
                                  <a:rPr lang="en-GB" i="1">
                                    <a:latin typeface="Cambria Math"/>
                                  </a:rPr>
                                  <m:t>𝒔𝒊𝒏𝒈𝒍𝒆</m:t>
                                </m:r>
                                <m:r>
                                  <a:rPr lang="en-GB" i="1">
                                    <a:latin typeface="Cambria Math"/>
                                  </a:rPr>
                                  <m:t> </m:t>
                                </m:r>
                                <m:r>
                                  <a:rPr lang="en-GB" i="1">
                                    <a:latin typeface="Cambria Math"/>
                                  </a:rPr>
                                  <m:t>𝒑𝒖𝒍𝒔𝒆</m:t>
                                </m:r>
                                <m:r>
                                  <a:rPr lang="en-GB" i="1">
                                    <a:latin typeface="Cambria Math"/>
                                  </a:rPr>
                                  <m:t> </m:t>
                                </m:r>
                                <m:r>
                                  <a:rPr lang="en-GB" i="1">
                                    <a:latin typeface="Cambria Math"/>
                                  </a:rPr>
                                  <m:t>𝑺𝑵𝑹</m:t>
                                </m:r>
                              </m:den>
                            </m:f>
                          </m:e>
                        </m:d>
                      </m:e>
                      <m:sup>
                        <m:r>
                          <a:rPr lang="en-GB" b="1" i="1" smtClean="0">
                            <a:latin typeface="Cambria Math"/>
                          </a:rPr>
                          <m:t>𝟐</m:t>
                        </m:r>
                      </m:sup>
                    </m:sSup>
                    <m:r>
                      <a:rPr lang="en-GB" b="1" i="0" smtClean="0">
                        <a:latin typeface="Cambria Math"/>
                      </a:rPr>
                      <m:t>=</m:t>
                    </m:r>
                    <m:sSup>
                      <m:sSupPr>
                        <m:ctrlPr>
                          <a:rPr lang="en-GB" b="1" i="1" smtClean="0">
                            <a:latin typeface="Cambria Math"/>
                          </a:rPr>
                        </m:ctrlPr>
                      </m:sSupPr>
                      <m:e>
                        <m:d>
                          <m:dPr>
                            <m:ctrlPr>
                              <a:rPr lang="en-GB" b="1" i="1" smtClean="0">
                                <a:latin typeface="Cambria Math"/>
                              </a:rPr>
                            </m:ctrlPr>
                          </m:dPr>
                          <m:e>
                            <m:f>
                              <m:fPr>
                                <m:ctrlPr>
                                  <a:rPr lang="en-GB" b="1" i="1" smtClean="0">
                                    <a:latin typeface="Cambria Math"/>
                                  </a:rPr>
                                </m:ctrlPr>
                              </m:fPr>
                              <m:num>
                                <m:r>
                                  <a:rPr lang="en-GB" b="1" i="1" smtClean="0">
                                    <a:latin typeface="Cambria Math"/>
                                  </a:rPr>
                                  <m:t>𝟏𝟓</m:t>
                                </m:r>
                              </m:num>
                              <m:den>
                                <m:r>
                                  <a:rPr lang="en-GB" b="1" i="1" smtClean="0">
                                    <a:latin typeface="Cambria Math"/>
                                  </a:rPr>
                                  <m:t>𝟎</m:t>
                                </m:r>
                                <m:r>
                                  <a:rPr lang="en-GB" b="1" i="1" smtClean="0">
                                    <a:latin typeface="Cambria Math"/>
                                  </a:rPr>
                                  <m:t>.</m:t>
                                </m:r>
                                <m:r>
                                  <a:rPr lang="en-GB" b="1" i="1" smtClean="0">
                                    <a:latin typeface="Cambria Math"/>
                                  </a:rPr>
                                  <m:t>𝟎𝟖𝟔</m:t>
                                </m:r>
                              </m:den>
                            </m:f>
                          </m:e>
                        </m:d>
                      </m:e>
                      <m:sup>
                        <m:r>
                          <a:rPr lang="en-GB" b="1" i="1" smtClean="0">
                            <a:latin typeface="Cambria Math"/>
                          </a:rPr>
                          <m:t>𝟐</m:t>
                        </m:r>
                      </m:sup>
                    </m:sSup>
                    <m:r>
                      <a:rPr lang="en-GB" b="1" i="1" smtClean="0">
                        <a:latin typeface="Cambria Math"/>
                      </a:rPr>
                      <m:t>=</m:t>
                    </m:r>
                  </m:oMath>
                </a14:m>
                <a:r>
                  <a:rPr lang="en-GB" dirty="0" smtClean="0"/>
                  <a:t> 31000 (at max range)</a:t>
                </a:r>
                <a:br>
                  <a:rPr lang="en-GB" dirty="0" smtClean="0"/>
                </a:br>
                <a:r>
                  <a:rPr lang="en-GB" dirty="0" smtClean="0"/>
                  <a:t>				</a:t>
                </a:r>
                <a:r>
                  <a:rPr lang="en-GB" dirty="0"/>
                  <a:t>	</a:t>
                </a:r>
                <a:r>
                  <a:rPr lang="en-GB" dirty="0" smtClean="0"/>
                  <a:t>	but only 585 @ 13km</a:t>
                </a:r>
              </a:p>
              <a:p>
                <a:r>
                  <a:rPr lang="en-GB" dirty="0" smtClean="0"/>
                  <a:t>Measurement time </a:t>
                </a:r>
                <a14:m>
                  <m:oMath xmlns:m="http://schemas.openxmlformats.org/officeDocument/2006/math">
                    <m:r>
                      <a:rPr lang="en-GB" i="1" dirty="0" smtClean="0">
                        <a:latin typeface="Cambria Math"/>
                      </a:rPr>
                      <m:t>=</m:t>
                    </m:r>
                    <m:f>
                      <m:fPr>
                        <m:ctrlPr>
                          <a:rPr lang="en-GB" i="1" dirty="0" smtClean="0">
                            <a:latin typeface="Cambria Math"/>
                          </a:rPr>
                        </m:ctrlPr>
                      </m:fPr>
                      <m:num>
                        <m:r>
                          <a:rPr lang="en-GB" b="1" i="1" dirty="0" smtClean="0">
                            <a:latin typeface="Cambria Math"/>
                          </a:rPr>
                          <m:t>𝟑𝟏𝟎𝟎𝟎</m:t>
                        </m:r>
                      </m:num>
                      <m:den>
                        <m:r>
                          <a:rPr lang="en-GB" b="1" i="1" dirty="0" smtClean="0">
                            <a:latin typeface="Cambria Math"/>
                          </a:rPr>
                          <m:t>𝟓𝟎𝟎𝟎𝟎</m:t>
                        </m:r>
                      </m:den>
                    </m:f>
                    <m:r>
                      <a:rPr lang="en-GB" b="1" i="1" dirty="0" smtClean="0">
                        <a:latin typeface="Cambria Math"/>
                      </a:rPr>
                      <m:t>=</m:t>
                    </m:r>
                  </m:oMath>
                </a14:m>
                <a:r>
                  <a:rPr lang="en-GB" dirty="0" smtClean="0"/>
                  <a:t> 0.62 seconds, assuming 50kHz pulse repetition rate </a:t>
                </a:r>
              </a:p>
              <a:p>
                <a:pPr lvl="1"/>
                <a:endParaRPr lang="en-GB" dirty="0" smtClean="0"/>
              </a:p>
              <a:p>
                <a:pPr lvl="1"/>
                <a:r>
                  <a:rPr lang="en-GB" dirty="0" smtClean="0"/>
                  <a:t>consistent with requirements in </a:t>
                </a:r>
                <a:r>
                  <a:rPr lang="en-GB" dirty="0" err="1" smtClean="0"/>
                  <a:t>SoW</a:t>
                </a:r>
                <a:endParaRPr lang="en-GB" dirty="0" smtClean="0"/>
              </a:p>
              <a:p>
                <a:pPr lvl="1"/>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21" t="-1652" b="-9403"/>
                </a:stretch>
              </a:blipFill>
            </p:spPr>
            <p:txBody>
              <a:bodyPr/>
              <a:lstStyle/>
              <a:p>
                <a:r>
                  <a:rPr lang="en-GB">
                    <a:noFill/>
                  </a:rPr>
                  <a:t> </a:t>
                </a:r>
              </a:p>
            </p:txBody>
          </p:sp>
        </mc:Fallback>
      </mc:AlternateContent>
      <p:sp>
        <p:nvSpPr>
          <p:cNvPr id="4" name="Slide Number Placeholder 3"/>
          <p:cNvSpPr>
            <a:spLocks noGrp="1"/>
          </p:cNvSpPr>
          <p:nvPr>
            <p:ph type="sldNum" sz="quarter" idx="4"/>
          </p:nvPr>
        </p:nvSpPr>
        <p:spPr/>
        <p:txBody>
          <a:bodyPr/>
          <a:lstStyle/>
          <a:p>
            <a:fld id="{84D111C9-AE51-4082-9409-505987EEA9A7}" type="slidenum">
              <a:rPr lang="en-GB" smtClean="0"/>
              <a:pPr/>
              <a:t>15</a:t>
            </a:fld>
            <a:endParaRPr lang="en-GB" dirty="0"/>
          </a:p>
        </p:txBody>
      </p:sp>
      <p:sp>
        <p:nvSpPr>
          <p:cNvPr id="2" name="Title 1"/>
          <p:cNvSpPr>
            <a:spLocks noGrp="1"/>
          </p:cNvSpPr>
          <p:nvPr>
            <p:ph type="title"/>
          </p:nvPr>
        </p:nvSpPr>
        <p:spPr/>
        <p:txBody>
          <a:bodyPr/>
          <a:lstStyle/>
          <a:p>
            <a:r>
              <a:rPr lang="en-GB" dirty="0" smtClean="0"/>
              <a:t>Accumulation of multiple pulses</a:t>
            </a:r>
            <a:endParaRPr lang="en-GB" dirty="0"/>
          </a:p>
        </p:txBody>
      </p:sp>
    </p:spTree>
    <p:extLst>
      <p:ext uri="{BB962C8B-B14F-4D97-AF65-F5344CB8AC3E}">
        <p14:creationId xmlns:p14="http://schemas.microsoft.com/office/powerpoint/2010/main" val="2294489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GB" dirty="0" smtClean="0"/>
                  <a:t>Regular pulse train (so-called micro-pulse)</a:t>
                </a:r>
              </a:p>
              <a:p>
                <a:pPr lvl="1"/>
                <a:r>
                  <a:rPr lang="en-GB" dirty="0" smtClean="0"/>
                  <a:t>Fixed interval between pulses</a:t>
                </a:r>
              </a:p>
              <a:p>
                <a:pPr lvl="1"/>
                <a:r>
                  <a:rPr lang="en-GB" dirty="0" smtClean="0"/>
                  <a:t>Short accumulation buffer</a:t>
                </a:r>
              </a:p>
              <a:p>
                <a:pPr lvl="2"/>
                <a:r>
                  <a:rPr lang="en-GB" dirty="0" smtClean="0"/>
                  <a:t>number of points </a:t>
                </a:r>
                <a14:m>
                  <m:oMath xmlns:m="http://schemas.openxmlformats.org/officeDocument/2006/math">
                    <m:r>
                      <a:rPr lang="en-GB" b="0" i="1" smtClean="0">
                        <a:latin typeface="Cambria Math"/>
                      </a:rPr>
                      <m:t>=</m:t>
                    </m:r>
                    <m:f>
                      <m:fPr>
                        <m:ctrlPr>
                          <a:rPr lang="en-GB" b="0" i="1" smtClean="0">
                            <a:latin typeface="Cambria Math"/>
                          </a:rPr>
                        </m:ctrlPr>
                      </m:fPr>
                      <m:num>
                        <m:r>
                          <a:rPr lang="en-GB" b="0" i="1" smtClean="0">
                            <a:latin typeface="Cambria Math"/>
                          </a:rPr>
                          <m:t>𝑝𝑢𝑙𝑠𝑒</m:t>
                        </m:r>
                        <m:r>
                          <a:rPr lang="en-GB" b="0" i="1" smtClean="0">
                            <a:latin typeface="Cambria Math"/>
                          </a:rPr>
                          <m:t> </m:t>
                        </m:r>
                        <m:r>
                          <a:rPr lang="en-GB" b="0" i="1" smtClean="0">
                            <a:latin typeface="Cambria Math"/>
                          </a:rPr>
                          <m:t>𝑖𝑛𝑡𝑒𝑟𝑣𝑎𝑙</m:t>
                        </m:r>
                      </m:num>
                      <m:den>
                        <m:r>
                          <a:rPr lang="en-GB" b="0" i="1" smtClean="0">
                            <a:latin typeface="Cambria Math"/>
                          </a:rPr>
                          <m:t>𝑑𝑖𝑔𝑖𝑡𝑖𝑠𝑎𝑡𝑖𝑜𝑛</m:t>
                        </m:r>
                        <m:r>
                          <a:rPr lang="en-GB" b="0" i="1" smtClean="0">
                            <a:latin typeface="Cambria Math"/>
                          </a:rPr>
                          <m:t> </m:t>
                        </m:r>
                        <m:r>
                          <a:rPr lang="en-GB" b="0" i="1" smtClean="0">
                            <a:latin typeface="Cambria Math"/>
                          </a:rPr>
                          <m:t>𝑖𝑛𝑡𝑒𝑟𝑣𝑎𝑙</m:t>
                        </m:r>
                      </m:den>
                    </m:f>
                    <m:r>
                      <a:rPr lang="en-GB" b="0" i="1" smtClean="0">
                        <a:latin typeface="Cambria Math"/>
                      </a:rPr>
                      <m:t>=</m:t>
                    </m:r>
                  </m:oMath>
                </a14:m>
                <a:r>
                  <a:rPr lang="en-GB" dirty="0" smtClean="0"/>
                  <a:t> 4000 for 50kHz </a:t>
                </a:r>
                <a:r>
                  <a:rPr lang="en-GB" dirty="0" err="1" smtClean="0"/>
                  <a:t>prf</a:t>
                </a:r>
                <a:r>
                  <a:rPr lang="en-GB" dirty="0" smtClean="0"/>
                  <a:t> @ 200 </a:t>
                </a:r>
                <a:r>
                  <a:rPr lang="en-GB" dirty="0" err="1" smtClean="0"/>
                  <a:t>Msamples</a:t>
                </a:r>
                <a:r>
                  <a:rPr lang="en-GB" dirty="0" smtClean="0"/>
                  <a:t> /second</a:t>
                </a:r>
              </a:p>
              <a:p>
                <a:pPr lvl="1"/>
                <a:endParaRPr lang="en-GB" dirty="0" smtClean="0"/>
              </a:p>
              <a:p>
                <a:pPr lvl="1"/>
                <a:r>
                  <a:rPr lang="en-GB" dirty="0" smtClean="0"/>
                  <a:t>Range ambiguities at integer multiples of pulse interval  =  3km for 50kHz </a:t>
                </a:r>
                <a:r>
                  <a:rPr lang="en-GB" dirty="0" err="1" smtClean="0"/>
                  <a:t>prf</a:t>
                </a:r>
                <a:endParaRPr lang="en-GB" dirty="0" smtClean="0"/>
              </a:p>
              <a:p>
                <a:pPr lvl="1"/>
                <a:r>
                  <a:rPr lang="en-GB" dirty="0" smtClean="0"/>
                  <a:t>Sensitive to spurious reflection from e.g. transmitter optics</a:t>
                </a:r>
              </a:p>
              <a:p>
                <a:r>
                  <a:rPr lang="en-GB" dirty="0" smtClean="0"/>
                  <a:t>PRBS pulse format</a:t>
                </a:r>
              </a:p>
              <a:p>
                <a:pPr lvl="1"/>
                <a:r>
                  <a:rPr lang="en-GB" dirty="0" smtClean="0"/>
                  <a:t>Pseudo-random binary code generated using a linear feedback shift register</a:t>
                </a:r>
              </a:p>
              <a:p>
                <a:pPr lvl="2"/>
                <a:r>
                  <a:rPr lang="en-GB" dirty="0" smtClean="0"/>
                  <a:t>Near equal numbers of ‘1’s and ‘0’s</a:t>
                </a:r>
              </a:p>
              <a:p>
                <a:pPr lvl="2"/>
                <a:r>
                  <a:rPr lang="en-GB" dirty="0" smtClean="0"/>
                  <a:t>Good autocorrelation properties (near thumbtack)</a:t>
                </a:r>
              </a:p>
              <a:p>
                <a:pPr lvl="2"/>
                <a:r>
                  <a:rPr lang="en-GB" dirty="0" smtClean="0"/>
                  <a:t>Code length = 2</a:t>
                </a:r>
                <a:r>
                  <a:rPr lang="en-GB" baseline="30000" dirty="0" smtClean="0"/>
                  <a:t>n</a:t>
                </a:r>
                <a:r>
                  <a:rPr lang="en-GB" dirty="0" smtClean="0"/>
                  <a:t>-1 where n is the length of the shift register</a:t>
                </a:r>
              </a:p>
              <a:p>
                <a:pPr lvl="1"/>
                <a:r>
                  <a:rPr lang="en-GB" dirty="0" smtClean="0"/>
                  <a:t>Improved </a:t>
                </a:r>
                <a:r>
                  <a:rPr lang="en-GB" dirty="0"/>
                  <a:t>ambiguity </a:t>
                </a:r>
                <a:r>
                  <a:rPr lang="en-GB" dirty="0" smtClean="0"/>
                  <a:t>range </a:t>
                </a:r>
                <a:r>
                  <a:rPr lang="en-GB" dirty="0" smtClean="0">
                    <a:sym typeface="Wingdings" panose="05000000000000000000" pitchFamily="2" charset="2"/>
                  </a:rPr>
                  <a:t></a:t>
                </a:r>
                <a:r>
                  <a:rPr lang="en-GB" dirty="0" smtClean="0"/>
                  <a:t> integer multiples of code length</a:t>
                </a:r>
              </a:p>
              <a:p>
                <a:pPr lvl="2"/>
                <a:r>
                  <a:rPr lang="en-GB" dirty="0" smtClean="0"/>
                  <a:t>Code length can be chosen to eliminate ambiguities over entire working range of lidar</a:t>
                </a:r>
              </a:p>
              <a:p>
                <a:pPr lvl="2"/>
                <a:r>
                  <a:rPr lang="en-GB" dirty="0" smtClean="0"/>
                  <a:t>Discrimination </a:t>
                </a:r>
                <a:r>
                  <a:rPr lang="en-GB" dirty="0"/>
                  <a:t>of multiple targets</a:t>
                </a:r>
              </a:p>
              <a:p>
                <a:pPr lvl="2"/>
                <a:r>
                  <a:rPr lang="en-GB" dirty="0"/>
                  <a:t>Rejection of spurious </a:t>
                </a:r>
                <a:r>
                  <a:rPr lang="en-GB" dirty="0" smtClean="0"/>
                  <a:t>reflections</a:t>
                </a:r>
              </a:p>
              <a:p>
                <a:pPr lvl="1"/>
                <a:r>
                  <a:rPr lang="en-GB" dirty="0" smtClean="0"/>
                  <a:t>Accumulation buffer increases in proportion to code length</a:t>
                </a:r>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21" t="-1652" b="-6099"/>
                </a:stretch>
              </a:blipFill>
            </p:spPr>
            <p:txBody>
              <a:bodyPr/>
              <a:lstStyle/>
              <a:p>
                <a:r>
                  <a:rPr lang="en-GB">
                    <a:noFill/>
                  </a:rPr>
                  <a:t> </a:t>
                </a:r>
              </a:p>
            </p:txBody>
          </p:sp>
        </mc:Fallback>
      </mc:AlternateContent>
      <p:sp>
        <p:nvSpPr>
          <p:cNvPr id="4" name="Slide Number Placeholder 3"/>
          <p:cNvSpPr>
            <a:spLocks noGrp="1"/>
          </p:cNvSpPr>
          <p:nvPr>
            <p:ph type="sldNum" sz="quarter" idx="4"/>
          </p:nvPr>
        </p:nvSpPr>
        <p:spPr/>
        <p:txBody>
          <a:bodyPr/>
          <a:lstStyle/>
          <a:p>
            <a:fld id="{84D111C9-AE51-4082-9409-505987EEA9A7}" type="slidenum">
              <a:rPr lang="en-GB" smtClean="0"/>
              <a:pPr/>
              <a:t>16</a:t>
            </a:fld>
            <a:endParaRPr lang="en-GB" dirty="0"/>
          </a:p>
        </p:txBody>
      </p:sp>
      <p:sp>
        <p:nvSpPr>
          <p:cNvPr id="2" name="Title 1"/>
          <p:cNvSpPr>
            <a:spLocks noGrp="1"/>
          </p:cNvSpPr>
          <p:nvPr>
            <p:ph type="title"/>
          </p:nvPr>
        </p:nvSpPr>
        <p:spPr/>
        <p:txBody>
          <a:bodyPr/>
          <a:lstStyle/>
          <a:p>
            <a:r>
              <a:rPr lang="en-GB" dirty="0" smtClean="0"/>
              <a:t>Modulation patterns</a:t>
            </a:r>
            <a:endParaRPr lang="en-GB" dirty="0"/>
          </a:p>
        </p:txBody>
      </p:sp>
    </p:spTree>
    <p:extLst>
      <p:ext uri="{BB962C8B-B14F-4D97-AF65-F5344CB8AC3E}">
        <p14:creationId xmlns:p14="http://schemas.microsoft.com/office/powerpoint/2010/main" val="49825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Transmit </a:t>
            </a:r>
            <a:r>
              <a:rPr lang="en-GB" dirty="0"/>
              <a:t>a pulse for each ‘1’ in the sequence</a:t>
            </a:r>
          </a:p>
          <a:p>
            <a:pPr lvl="1"/>
            <a:r>
              <a:rPr lang="en-GB" dirty="0"/>
              <a:t>Near-thumbtack </a:t>
            </a:r>
            <a:r>
              <a:rPr lang="en-GB" dirty="0" smtClean="0"/>
              <a:t>correlation function</a:t>
            </a:r>
            <a:endParaRPr lang="en-GB" dirty="0"/>
          </a:p>
          <a:p>
            <a:pPr lvl="1"/>
            <a:r>
              <a:rPr lang="en-GB" dirty="0"/>
              <a:t>Average pulse repetition frequency (</a:t>
            </a:r>
            <a:r>
              <a:rPr lang="en-GB" dirty="0" err="1"/>
              <a:t>prf</a:t>
            </a:r>
            <a:r>
              <a:rPr lang="en-GB" dirty="0"/>
              <a:t>) is half the un-modulated </a:t>
            </a:r>
            <a:r>
              <a:rPr lang="en-GB" dirty="0" err="1"/>
              <a:t>prf</a:t>
            </a:r>
            <a:endParaRPr lang="en-GB" dirty="0"/>
          </a:p>
          <a:p>
            <a:pPr lvl="1"/>
            <a:r>
              <a:rPr lang="en-GB" dirty="0"/>
              <a:t>Interval between pulses highly variable</a:t>
            </a:r>
          </a:p>
          <a:p>
            <a:pPr lvl="2"/>
            <a:r>
              <a:rPr lang="en-GB" dirty="0"/>
              <a:t>Sequence contains runs of ‘0’s of various lengths</a:t>
            </a:r>
          </a:p>
          <a:p>
            <a:pPr lvl="2"/>
            <a:r>
              <a:rPr lang="en-GB" dirty="0"/>
              <a:t>EDFA stores energy while the pulses are absent </a:t>
            </a:r>
            <a:r>
              <a:rPr lang="en-GB" dirty="0">
                <a:sym typeface="Wingdings" panose="05000000000000000000" pitchFamily="2" charset="2"/>
              </a:rPr>
              <a:t> energy of next pulse depends on delay time</a:t>
            </a:r>
            <a:endParaRPr lang="en-GB" dirty="0"/>
          </a:p>
          <a:p>
            <a:pPr lvl="2"/>
            <a:r>
              <a:rPr lang="en-GB" dirty="0"/>
              <a:t>First pulse after a long run of ‘0’s could be especially energetic </a:t>
            </a:r>
            <a:r>
              <a:rPr lang="en-GB" dirty="0">
                <a:sym typeface="Wingdings" panose="05000000000000000000" pitchFamily="2" charset="2"/>
              </a:rPr>
              <a:t> risk of optical damage</a:t>
            </a:r>
          </a:p>
          <a:p>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17</a:t>
            </a:fld>
            <a:endParaRPr lang="en-GB" dirty="0"/>
          </a:p>
        </p:txBody>
      </p:sp>
      <p:sp>
        <p:nvSpPr>
          <p:cNvPr id="2" name="Title 1"/>
          <p:cNvSpPr>
            <a:spLocks noGrp="1"/>
          </p:cNvSpPr>
          <p:nvPr>
            <p:ph type="title"/>
          </p:nvPr>
        </p:nvSpPr>
        <p:spPr/>
        <p:txBody>
          <a:bodyPr/>
          <a:lstStyle/>
          <a:p>
            <a:r>
              <a:rPr lang="en-GB" dirty="0" smtClean="0"/>
              <a:t>PRBS: simple modulation scheme</a:t>
            </a:r>
            <a:endParaRPr lang="en-GB" dirty="0"/>
          </a:p>
        </p:txBody>
      </p:sp>
      <p:sp>
        <p:nvSpPr>
          <p:cNvPr id="5" name="TextBox 4"/>
          <p:cNvSpPr txBox="1"/>
          <p:nvPr/>
        </p:nvSpPr>
        <p:spPr>
          <a:xfrm>
            <a:off x="214555" y="3483534"/>
            <a:ext cx="1088760" cy="276999"/>
          </a:xfrm>
          <a:prstGeom prst="rect">
            <a:avLst/>
          </a:prstGeom>
          <a:noFill/>
        </p:spPr>
        <p:txBody>
          <a:bodyPr wrap="none" rtlCol="0">
            <a:spAutoFit/>
          </a:bodyPr>
          <a:lstStyle/>
          <a:p>
            <a:r>
              <a:rPr lang="en-GB" sz="1200" dirty="0" smtClean="0"/>
              <a:t>Pulse pattern</a:t>
            </a:r>
            <a:endParaRPr lang="en-GB" sz="1200" dirty="0"/>
          </a:p>
        </p:txBody>
      </p:sp>
      <p:sp>
        <p:nvSpPr>
          <p:cNvPr id="10" name="TextBox 9"/>
          <p:cNvSpPr txBox="1"/>
          <p:nvPr/>
        </p:nvSpPr>
        <p:spPr>
          <a:xfrm>
            <a:off x="214555" y="4803672"/>
            <a:ext cx="1352764" cy="476666"/>
          </a:xfrm>
          <a:prstGeom prst="rect">
            <a:avLst/>
          </a:prstGeom>
          <a:noFill/>
        </p:spPr>
        <p:txBody>
          <a:bodyPr wrap="square" rtlCol="0">
            <a:spAutoFit/>
          </a:bodyPr>
          <a:lstStyle/>
          <a:p>
            <a:r>
              <a:rPr lang="en-GB" sz="1200" dirty="0" smtClean="0"/>
              <a:t>Correlation output</a:t>
            </a:r>
            <a:endParaRPr lang="en-GB" sz="1200" dirty="0"/>
          </a:p>
        </p:txBody>
      </p:sp>
      <p:grpSp>
        <p:nvGrpSpPr>
          <p:cNvPr id="3" name="Group 2"/>
          <p:cNvGrpSpPr/>
          <p:nvPr/>
        </p:nvGrpSpPr>
        <p:grpSpPr>
          <a:xfrm>
            <a:off x="1303315" y="3376584"/>
            <a:ext cx="8908415" cy="3073219"/>
            <a:chOff x="1567318" y="3187956"/>
            <a:chExt cx="9518649" cy="3283737"/>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6078" y="3187956"/>
              <a:ext cx="8542377" cy="524528"/>
            </a:xfrm>
            <a:prstGeom prst="rect">
              <a:avLst/>
            </a:prstGeom>
            <a:blipFill dpi="0" rotWithShape="1">
              <a:blip r:embed="rId3">
                <a:alphaModFix amt="10000"/>
              </a:blip>
              <a:srcRect/>
              <a:tile tx="0" ty="0" sx="100000" sy="100000" flip="none" algn="tl"/>
            </a:blipFill>
            <a:ln>
              <a:noFill/>
            </a:ln>
            <a:effectLst/>
          </p:spPr>
        </p:pic>
        <p:pic>
          <p:nvPicPr>
            <p:cNvPr id="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318" y="3722143"/>
              <a:ext cx="9518649"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0160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sym typeface="Wingdings" panose="05000000000000000000" pitchFamily="2" charset="2"/>
              </a:rPr>
              <a:t>Transmit a pulse for both ‘0’s and ‘1’s but in different time slots</a:t>
            </a:r>
          </a:p>
          <a:p>
            <a:pPr lvl="1"/>
            <a:r>
              <a:rPr lang="en-GB" dirty="0" smtClean="0">
                <a:sym typeface="Wingdings" panose="05000000000000000000" pitchFamily="2" charset="2"/>
              </a:rPr>
              <a:t>Strong correlation peak with adjacent negative ‘peaks’</a:t>
            </a:r>
          </a:p>
          <a:p>
            <a:pPr lvl="2"/>
            <a:r>
              <a:rPr lang="en-GB" dirty="0" smtClean="0">
                <a:sym typeface="Wingdings" panose="05000000000000000000" pitchFamily="2" charset="2"/>
              </a:rPr>
              <a:t>better rejection of small </a:t>
            </a:r>
            <a:r>
              <a:rPr lang="en-GB" dirty="0" err="1" smtClean="0">
                <a:sym typeface="Wingdings" panose="05000000000000000000" pitchFamily="2" charset="2"/>
              </a:rPr>
              <a:t>sidelobes</a:t>
            </a:r>
            <a:endParaRPr lang="en-GB" dirty="0" smtClean="0">
              <a:sym typeface="Wingdings" panose="05000000000000000000" pitchFamily="2" charset="2"/>
            </a:endParaRPr>
          </a:p>
          <a:p>
            <a:pPr lvl="2"/>
            <a:r>
              <a:rPr lang="en-GB" dirty="0" smtClean="0">
                <a:sym typeface="Wingdings" panose="05000000000000000000" pitchFamily="2" charset="2"/>
              </a:rPr>
              <a:t>limited discrimination of targets if strong correlation features from different targets overlap</a:t>
            </a:r>
          </a:p>
          <a:p>
            <a:pPr lvl="2"/>
            <a:r>
              <a:rPr lang="en-GB" dirty="0" smtClean="0">
                <a:sym typeface="Wingdings" panose="05000000000000000000" pitchFamily="2" charset="2"/>
              </a:rPr>
              <a:t>average </a:t>
            </a:r>
            <a:r>
              <a:rPr lang="en-GB" dirty="0" err="1" smtClean="0">
                <a:sym typeface="Wingdings" panose="05000000000000000000" pitchFamily="2" charset="2"/>
              </a:rPr>
              <a:t>prf</a:t>
            </a:r>
            <a:r>
              <a:rPr lang="en-GB" dirty="0" smtClean="0">
                <a:sym typeface="Wingdings" panose="05000000000000000000" pitchFamily="2" charset="2"/>
              </a:rPr>
              <a:t> determines measurement window between positive and negative features</a:t>
            </a:r>
          </a:p>
          <a:p>
            <a:pPr lvl="1"/>
            <a:r>
              <a:rPr lang="en-GB" dirty="0" smtClean="0">
                <a:sym typeface="Wingdings" panose="05000000000000000000" pitchFamily="2" charset="2"/>
              </a:rPr>
              <a:t>Average </a:t>
            </a:r>
            <a:r>
              <a:rPr lang="en-GB" dirty="0" err="1" smtClean="0">
                <a:sym typeface="Wingdings" panose="05000000000000000000" pitchFamily="2" charset="2"/>
              </a:rPr>
              <a:t>prf</a:t>
            </a:r>
            <a:r>
              <a:rPr lang="en-GB" dirty="0" smtClean="0">
                <a:sym typeface="Wingdings" panose="05000000000000000000" pitchFamily="2" charset="2"/>
              </a:rPr>
              <a:t> same as un-modulated </a:t>
            </a:r>
            <a:r>
              <a:rPr lang="en-GB" dirty="0" err="1" smtClean="0">
                <a:sym typeface="Wingdings" panose="05000000000000000000" pitchFamily="2" charset="2"/>
              </a:rPr>
              <a:t>prf</a:t>
            </a:r>
            <a:r>
              <a:rPr lang="en-GB" dirty="0" smtClean="0">
                <a:sym typeface="Wingdings" panose="05000000000000000000" pitchFamily="2" charset="2"/>
              </a:rPr>
              <a:t>  faster measurement rate</a:t>
            </a:r>
          </a:p>
          <a:p>
            <a:pPr lvl="1"/>
            <a:r>
              <a:rPr lang="en-GB" dirty="0" smtClean="0">
                <a:sym typeface="Wingdings" panose="05000000000000000000" pitchFamily="2" charset="2"/>
              </a:rPr>
              <a:t>Less variation of inter-pulse interval  less pulse-to-pulse variation</a:t>
            </a:r>
            <a:endParaRPr lang="en-GB" dirty="0" smtClean="0"/>
          </a:p>
          <a:p>
            <a:pPr lvl="1"/>
            <a:endParaRPr lang="en-GB" dirty="0" smtClean="0"/>
          </a:p>
          <a:p>
            <a:endParaRPr lang="en-GB" dirty="0" smtClean="0"/>
          </a:p>
          <a:p>
            <a:pPr lvl="1"/>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18</a:t>
            </a:fld>
            <a:endParaRPr lang="en-GB" dirty="0"/>
          </a:p>
        </p:txBody>
      </p:sp>
      <p:sp>
        <p:nvSpPr>
          <p:cNvPr id="2" name="Title 1"/>
          <p:cNvSpPr>
            <a:spLocks noGrp="1"/>
          </p:cNvSpPr>
          <p:nvPr>
            <p:ph type="title"/>
          </p:nvPr>
        </p:nvSpPr>
        <p:spPr/>
        <p:txBody>
          <a:bodyPr/>
          <a:lstStyle/>
          <a:p>
            <a:r>
              <a:rPr lang="en-GB" dirty="0" smtClean="0"/>
              <a:t>PRBS: ppm modulation scheme</a:t>
            </a:r>
            <a:endParaRPr lang="en-GB" dirty="0"/>
          </a:p>
        </p:txBody>
      </p:sp>
      <p:sp>
        <p:nvSpPr>
          <p:cNvPr id="6" name="TextBox 5"/>
          <p:cNvSpPr txBox="1"/>
          <p:nvPr/>
        </p:nvSpPr>
        <p:spPr>
          <a:xfrm>
            <a:off x="214555" y="3485134"/>
            <a:ext cx="1088760" cy="276999"/>
          </a:xfrm>
          <a:prstGeom prst="rect">
            <a:avLst/>
          </a:prstGeom>
          <a:noFill/>
        </p:spPr>
        <p:txBody>
          <a:bodyPr wrap="none" rtlCol="0">
            <a:spAutoFit/>
          </a:bodyPr>
          <a:lstStyle/>
          <a:p>
            <a:r>
              <a:rPr lang="en-GB" sz="1200" dirty="0" smtClean="0"/>
              <a:t>Pulse pattern</a:t>
            </a:r>
            <a:endParaRPr lang="en-GB" sz="1200" dirty="0"/>
          </a:p>
        </p:txBody>
      </p:sp>
      <p:sp>
        <p:nvSpPr>
          <p:cNvPr id="7" name="TextBox 6"/>
          <p:cNvSpPr txBox="1"/>
          <p:nvPr/>
        </p:nvSpPr>
        <p:spPr>
          <a:xfrm>
            <a:off x="214555" y="4803672"/>
            <a:ext cx="1352764" cy="476666"/>
          </a:xfrm>
          <a:prstGeom prst="rect">
            <a:avLst/>
          </a:prstGeom>
          <a:noFill/>
        </p:spPr>
        <p:txBody>
          <a:bodyPr wrap="square" rtlCol="0">
            <a:spAutoFit/>
          </a:bodyPr>
          <a:lstStyle/>
          <a:p>
            <a:r>
              <a:rPr lang="en-GB" sz="1200" dirty="0" smtClean="0"/>
              <a:t>Correlation output</a:t>
            </a:r>
            <a:endParaRPr lang="en-GB" sz="1200" dirty="0"/>
          </a:p>
        </p:txBody>
      </p:sp>
      <p:grpSp>
        <p:nvGrpSpPr>
          <p:cNvPr id="5" name="Group 4"/>
          <p:cNvGrpSpPr/>
          <p:nvPr/>
        </p:nvGrpSpPr>
        <p:grpSpPr>
          <a:xfrm>
            <a:off x="1303315" y="3376471"/>
            <a:ext cx="8970581" cy="3085562"/>
            <a:chOff x="1567320" y="3187956"/>
            <a:chExt cx="9518649" cy="3274078"/>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320" y="3712484"/>
              <a:ext cx="9518649"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078" y="3187956"/>
              <a:ext cx="8542377" cy="52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1682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1. Correlate buffer with template</a:t>
            </a:r>
          </a:p>
          <a:p>
            <a:pPr marL="0" indent="0">
              <a:buNone/>
            </a:pPr>
            <a:r>
              <a:rPr lang="en-GB" dirty="0" smtClean="0"/>
              <a:t>2. Locate peak(s) of interest</a:t>
            </a:r>
          </a:p>
          <a:p>
            <a:pPr marL="0" indent="0">
              <a:buNone/>
            </a:pPr>
            <a:r>
              <a:rPr lang="en-GB" dirty="0" smtClean="0"/>
              <a:t>3. Quadratic interpolation around peak to estimate peak position to fraction of data interval</a:t>
            </a:r>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19</a:t>
            </a:fld>
            <a:endParaRPr lang="en-GB" dirty="0"/>
          </a:p>
        </p:txBody>
      </p:sp>
      <p:sp>
        <p:nvSpPr>
          <p:cNvPr id="2" name="Title 1"/>
          <p:cNvSpPr>
            <a:spLocks noGrp="1"/>
          </p:cNvSpPr>
          <p:nvPr>
            <p:ph type="title"/>
          </p:nvPr>
        </p:nvSpPr>
        <p:spPr/>
        <p:txBody>
          <a:bodyPr/>
          <a:lstStyle/>
          <a:p>
            <a:r>
              <a:rPr lang="en-GB" dirty="0" smtClean="0"/>
              <a:t>PRBS signal processing</a:t>
            </a:r>
            <a:endParaRPr lang="en-GB" dirty="0"/>
          </a:p>
        </p:txBody>
      </p:sp>
      <p:grpSp>
        <p:nvGrpSpPr>
          <p:cNvPr id="16" name="Group 15"/>
          <p:cNvGrpSpPr/>
          <p:nvPr/>
        </p:nvGrpSpPr>
        <p:grpSpPr>
          <a:xfrm>
            <a:off x="731170" y="3554568"/>
            <a:ext cx="8270752" cy="938889"/>
            <a:chOff x="548378" y="3554568"/>
            <a:chExt cx="6203064" cy="938889"/>
          </a:xfrm>
        </p:grpSpPr>
        <p:grpSp>
          <p:nvGrpSpPr>
            <p:cNvPr id="8" name="Group 7"/>
            <p:cNvGrpSpPr/>
            <p:nvPr/>
          </p:nvGrpSpPr>
          <p:grpSpPr>
            <a:xfrm>
              <a:off x="548378" y="3882585"/>
              <a:ext cx="6203064" cy="610872"/>
              <a:chOff x="548378" y="3882585"/>
              <a:chExt cx="6203064" cy="610872"/>
            </a:xfrm>
          </p:grpSpPr>
          <p:pic>
            <p:nvPicPr>
              <p:cNvPr id="1028" name="Picture 4"/>
              <p:cNvPicPr>
                <a:picLocks noChangeArrowheads="1"/>
              </p:cNvPicPr>
              <p:nvPr/>
            </p:nvPicPr>
            <p:blipFill rotWithShape="1">
              <a:blip r:embed="rId2" cstate="print">
                <a:extLst>
                  <a:ext uri="{28A0092B-C50C-407E-A947-70E740481C1C}">
                    <a14:useLocalDpi xmlns:a14="http://schemas.microsoft.com/office/drawing/2010/main" val="0"/>
                  </a:ext>
                </a:extLst>
              </a:blip>
              <a:srcRect l="11280" r="8875"/>
              <a:stretch/>
            </p:blipFill>
            <p:spPr bwMode="auto">
              <a:xfrm>
                <a:off x="548378" y="3882585"/>
                <a:ext cx="6042853" cy="61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6537602" y="3882585"/>
                <a:ext cx="213840" cy="610872"/>
                <a:chOff x="6656652" y="3882585"/>
                <a:chExt cx="213840" cy="610872"/>
              </a:xfrm>
            </p:grpSpPr>
            <p:sp>
              <p:nvSpPr>
                <p:cNvPr id="5" name="TextBox 4"/>
                <p:cNvSpPr txBox="1"/>
                <p:nvPr/>
              </p:nvSpPr>
              <p:spPr>
                <a:xfrm>
                  <a:off x="6688712" y="3882585"/>
                  <a:ext cx="181780" cy="215444"/>
                </a:xfrm>
                <a:prstGeom prst="rect">
                  <a:avLst/>
                </a:prstGeom>
                <a:noFill/>
              </p:spPr>
              <p:txBody>
                <a:bodyPr wrap="none" rtlCol="0">
                  <a:spAutoFit/>
                </a:bodyPr>
                <a:lstStyle/>
                <a:p>
                  <a:r>
                    <a:rPr lang="en-GB" sz="800" dirty="0" smtClean="0"/>
                    <a:t>1</a:t>
                  </a:r>
                  <a:endParaRPr lang="en-GB" sz="800" dirty="0"/>
                </a:p>
              </p:txBody>
            </p:sp>
            <p:sp>
              <p:nvSpPr>
                <p:cNvPr id="9" name="TextBox 8"/>
                <p:cNvSpPr txBox="1"/>
                <p:nvPr/>
              </p:nvSpPr>
              <p:spPr>
                <a:xfrm>
                  <a:off x="6688712" y="4080299"/>
                  <a:ext cx="181780" cy="215444"/>
                </a:xfrm>
                <a:prstGeom prst="rect">
                  <a:avLst/>
                </a:prstGeom>
                <a:noFill/>
              </p:spPr>
              <p:txBody>
                <a:bodyPr wrap="none" rtlCol="0">
                  <a:spAutoFit/>
                </a:bodyPr>
                <a:lstStyle/>
                <a:p>
                  <a:r>
                    <a:rPr lang="en-GB" sz="800" dirty="0" smtClean="0"/>
                    <a:t>0</a:t>
                  </a:r>
                  <a:endParaRPr lang="en-GB" sz="800" dirty="0"/>
                </a:p>
              </p:txBody>
            </p:sp>
            <p:sp>
              <p:nvSpPr>
                <p:cNvPr id="10" name="TextBox 9"/>
                <p:cNvSpPr txBox="1"/>
                <p:nvPr/>
              </p:nvSpPr>
              <p:spPr>
                <a:xfrm>
                  <a:off x="6656652" y="4278013"/>
                  <a:ext cx="207028" cy="215444"/>
                </a:xfrm>
                <a:prstGeom prst="rect">
                  <a:avLst/>
                </a:prstGeom>
                <a:noFill/>
              </p:spPr>
              <p:txBody>
                <a:bodyPr wrap="none" rtlCol="0">
                  <a:spAutoFit/>
                </a:bodyPr>
                <a:lstStyle/>
                <a:p>
                  <a:r>
                    <a:rPr lang="en-GB" sz="800" dirty="0" smtClean="0"/>
                    <a:t>-1</a:t>
                  </a:r>
                  <a:endParaRPr lang="en-GB" sz="800" dirty="0"/>
                </a:p>
              </p:txBody>
            </p:sp>
          </p:grpSp>
        </p:grpSp>
        <p:sp>
          <p:nvSpPr>
            <p:cNvPr id="11" name="TextBox 10"/>
            <p:cNvSpPr txBox="1"/>
            <p:nvPr/>
          </p:nvSpPr>
          <p:spPr>
            <a:xfrm>
              <a:off x="548378" y="3554568"/>
              <a:ext cx="2993849" cy="276999"/>
            </a:xfrm>
            <a:prstGeom prst="rect">
              <a:avLst/>
            </a:prstGeom>
            <a:noFill/>
          </p:spPr>
          <p:txBody>
            <a:bodyPr wrap="none" rtlCol="0">
              <a:spAutoFit/>
            </a:bodyPr>
            <a:lstStyle/>
            <a:p>
              <a:r>
                <a:rPr lang="en-GB" sz="1200" dirty="0" smtClean="0"/>
                <a:t>Correlation template for simple modulation scheme, n=7</a:t>
              </a:r>
              <a:endParaRPr lang="en-GB" sz="1200" dirty="0"/>
            </a:p>
          </p:txBody>
        </p:sp>
      </p:grpSp>
      <p:grpSp>
        <p:nvGrpSpPr>
          <p:cNvPr id="17" name="Group 16"/>
          <p:cNvGrpSpPr/>
          <p:nvPr/>
        </p:nvGrpSpPr>
        <p:grpSpPr>
          <a:xfrm>
            <a:off x="731170" y="5063020"/>
            <a:ext cx="8270753" cy="887871"/>
            <a:chOff x="548377" y="4623706"/>
            <a:chExt cx="6203065" cy="887871"/>
          </a:xfrm>
        </p:grpSpPr>
        <p:grpSp>
          <p:nvGrpSpPr>
            <p:cNvPr id="7" name="Group 6"/>
            <p:cNvGrpSpPr/>
            <p:nvPr/>
          </p:nvGrpSpPr>
          <p:grpSpPr>
            <a:xfrm>
              <a:off x="548377" y="4900705"/>
              <a:ext cx="6203065" cy="610872"/>
              <a:chOff x="548377" y="4900705"/>
              <a:chExt cx="6203065" cy="610872"/>
            </a:xfrm>
          </p:grpSpPr>
          <p:pic>
            <p:nvPicPr>
              <p:cNvPr id="1026" name="Picture 2"/>
              <p:cNvPicPr>
                <a:picLocks noChangeArrowheads="1"/>
              </p:cNvPicPr>
              <p:nvPr/>
            </p:nvPicPr>
            <p:blipFill rotWithShape="1">
              <a:blip r:embed="rId3" cstate="print">
                <a:extLst>
                  <a:ext uri="{28A0092B-C50C-407E-A947-70E740481C1C}">
                    <a14:useLocalDpi xmlns:a14="http://schemas.microsoft.com/office/drawing/2010/main" val="0"/>
                  </a:ext>
                </a:extLst>
              </a:blip>
              <a:srcRect l="11280" r="8876"/>
              <a:stretch/>
            </p:blipFill>
            <p:spPr bwMode="auto">
              <a:xfrm>
                <a:off x="548377" y="4900705"/>
                <a:ext cx="6042778" cy="61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6537602" y="4900705"/>
                <a:ext cx="213840" cy="610872"/>
                <a:chOff x="6656652" y="3882585"/>
                <a:chExt cx="213840" cy="610872"/>
              </a:xfrm>
            </p:grpSpPr>
            <p:sp>
              <p:nvSpPr>
                <p:cNvPr id="13" name="TextBox 12"/>
                <p:cNvSpPr txBox="1"/>
                <p:nvPr/>
              </p:nvSpPr>
              <p:spPr>
                <a:xfrm>
                  <a:off x="6688712" y="3882585"/>
                  <a:ext cx="181780" cy="215444"/>
                </a:xfrm>
                <a:prstGeom prst="rect">
                  <a:avLst/>
                </a:prstGeom>
                <a:noFill/>
              </p:spPr>
              <p:txBody>
                <a:bodyPr wrap="none" rtlCol="0">
                  <a:spAutoFit/>
                </a:bodyPr>
                <a:lstStyle/>
                <a:p>
                  <a:r>
                    <a:rPr lang="en-GB" sz="800" dirty="0" smtClean="0"/>
                    <a:t>1</a:t>
                  </a:r>
                  <a:endParaRPr lang="en-GB" sz="800" dirty="0"/>
                </a:p>
              </p:txBody>
            </p:sp>
            <p:sp>
              <p:nvSpPr>
                <p:cNvPr id="14" name="TextBox 13"/>
                <p:cNvSpPr txBox="1"/>
                <p:nvPr/>
              </p:nvSpPr>
              <p:spPr>
                <a:xfrm>
                  <a:off x="6688712" y="4080299"/>
                  <a:ext cx="181780" cy="215444"/>
                </a:xfrm>
                <a:prstGeom prst="rect">
                  <a:avLst/>
                </a:prstGeom>
                <a:noFill/>
              </p:spPr>
              <p:txBody>
                <a:bodyPr wrap="none" rtlCol="0">
                  <a:spAutoFit/>
                </a:bodyPr>
                <a:lstStyle/>
                <a:p>
                  <a:r>
                    <a:rPr lang="en-GB" sz="800" dirty="0" smtClean="0"/>
                    <a:t>0</a:t>
                  </a:r>
                  <a:endParaRPr lang="en-GB" sz="800" dirty="0"/>
                </a:p>
              </p:txBody>
            </p:sp>
            <p:sp>
              <p:nvSpPr>
                <p:cNvPr id="15" name="TextBox 14"/>
                <p:cNvSpPr txBox="1"/>
                <p:nvPr/>
              </p:nvSpPr>
              <p:spPr>
                <a:xfrm>
                  <a:off x="6656652" y="4278013"/>
                  <a:ext cx="207028" cy="215444"/>
                </a:xfrm>
                <a:prstGeom prst="rect">
                  <a:avLst/>
                </a:prstGeom>
                <a:noFill/>
              </p:spPr>
              <p:txBody>
                <a:bodyPr wrap="none" rtlCol="0">
                  <a:spAutoFit/>
                </a:bodyPr>
                <a:lstStyle/>
                <a:p>
                  <a:r>
                    <a:rPr lang="en-GB" sz="800" dirty="0" smtClean="0"/>
                    <a:t>-1</a:t>
                  </a:r>
                  <a:endParaRPr lang="en-GB" sz="800" dirty="0"/>
                </a:p>
              </p:txBody>
            </p:sp>
          </p:grpSp>
        </p:grpSp>
        <p:sp>
          <p:nvSpPr>
            <p:cNvPr id="19" name="TextBox 18"/>
            <p:cNvSpPr txBox="1"/>
            <p:nvPr/>
          </p:nvSpPr>
          <p:spPr>
            <a:xfrm>
              <a:off x="548378" y="4623706"/>
              <a:ext cx="2885646" cy="276999"/>
            </a:xfrm>
            <a:prstGeom prst="rect">
              <a:avLst/>
            </a:prstGeom>
            <a:noFill/>
          </p:spPr>
          <p:txBody>
            <a:bodyPr wrap="none" rtlCol="0">
              <a:spAutoFit/>
            </a:bodyPr>
            <a:lstStyle/>
            <a:p>
              <a:r>
                <a:rPr lang="en-GB" sz="1200" dirty="0" smtClean="0"/>
                <a:t>Correlation template for ppm modulation scheme, n=7</a:t>
              </a:r>
              <a:endParaRPr lang="en-GB" sz="1200" dirty="0"/>
            </a:p>
          </p:txBody>
        </p:sp>
      </p:grpSp>
      <p:pic>
        <p:nvPicPr>
          <p:cNvPr id="23" name="Picture 2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0115" y="5201519"/>
            <a:ext cx="2675467" cy="1012825"/>
          </a:xfrm>
          <a:prstGeom prst="rect">
            <a:avLst/>
          </a:prstGeom>
          <a:noFill/>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0117" y="3693067"/>
            <a:ext cx="2675465" cy="101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547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GB" dirty="0" smtClean="0"/>
              <a:t>Background</a:t>
            </a:r>
          </a:p>
          <a:p>
            <a:r>
              <a:rPr lang="en-GB" dirty="0" smtClean="0"/>
              <a:t>Requirements</a:t>
            </a:r>
          </a:p>
          <a:p>
            <a:r>
              <a:rPr lang="en-GB" dirty="0" smtClean="0"/>
              <a:t>Numerical model</a:t>
            </a:r>
          </a:p>
          <a:p>
            <a:r>
              <a:rPr lang="en-GB" dirty="0" smtClean="0"/>
              <a:t>Technology trade-off</a:t>
            </a:r>
          </a:p>
          <a:p>
            <a:r>
              <a:rPr lang="en-GB" dirty="0" smtClean="0"/>
              <a:t>Design</a:t>
            </a:r>
          </a:p>
          <a:p>
            <a:r>
              <a:rPr lang="en-GB" dirty="0" smtClean="0"/>
              <a:t>Manufacture and assembly</a:t>
            </a:r>
          </a:p>
          <a:p>
            <a:r>
              <a:rPr lang="en-GB" dirty="0" smtClean="0"/>
              <a:t>Testing</a:t>
            </a:r>
          </a:p>
          <a:p>
            <a:r>
              <a:rPr lang="en-GB" dirty="0" smtClean="0"/>
              <a:t>Conclusions</a:t>
            </a:r>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2</a:t>
            </a:fld>
            <a:endParaRPr lang="en-GB" dirty="0"/>
          </a:p>
        </p:txBody>
      </p:sp>
      <p:sp>
        <p:nvSpPr>
          <p:cNvPr id="9" name="Title 8"/>
          <p:cNvSpPr>
            <a:spLocks noGrp="1"/>
          </p:cNvSpPr>
          <p:nvPr>
            <p:ph type="title"/>
          </p:nvPr>
        </p:nvSpPr>
        <p:spPr/>
        <p:txBody>
          <a:bodyPr/>
          <a:lstStyle/>
          <a:p>
            <a:r>
              <a:rPr lang="en-GB" dirty="0" smtClean="0"/>
              <a:t>Contents</a:t>
            </a:r>
            <a:endParaRPr lang="en-GB" dirty="0"/>
          </a:p>
        </p:txBody>
      </p:sp>
    </p:spTree>
    <p:extLst>
      <p:ext uri="{BB962C8B-B14F-4D97-AF65-F5344CB8AC3E}">
        <p14:creationId xmlns:p14="http://schemas.microsoft.com/office/powerpoint/2010/main" val="2365059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lvl="1"/>
            <a:r>
              <a:rPr lang="en-GB" dirty="0" smtClean="0"/>
              <a:t>Main correlation feature consists of one sharp peak equidistant from two negative spikes</a:t>
            </a:r>
          </a:p>
          <a:p>
            <a:pPr lvl="2"/>
            <a:r>
              <a:rPr lang="en-GB" dirty="0" smtClean="0"/>
              <a:t>No weak sidebands present between negative features</a:t>
            </a:r>
          </a:p>
          <a:p>
            <a:pPr lvl="1"/>
            <a:r>
              <a:rPr lang="en-GB" dirty="0" smtClean="0"/>
              <a:t>Negative spikes are separated by mean pulse interval, equivalent to 3km @ 50kHz </a:t>
            </a:r>
            <a:r>
              <a:rPr lang="en-GB" dirty="0" err="1" smtClean="0"/>
              <a:t>prf</a:t>
            </a:r>
            <a:endParaRPr lang="en-GB" dirty="0" smtClean="0"/>
          </a:p>
          <a:p>
            <a:pPr lvl="2"/>
            <a:r>
              <a:rPr lang="en-GB" dirty="0" smtClean="0"/>
              <a:t>Negative and positive features will not overlap for targets less than 1.5km apart</a:t>
            </a:r>
          </a:p>
          <a:p>
            <a:pPr lvl="2"/>
            <a:r>
              <a:rPr lang="en-GB" dirty="0" smtClean="0"/>
              <a:t>De-convolution of pulse shape will be required to resolve targets closer than the pulse width (~3.3m for a 20ns pulse)</a:t>
            </a:r>
          </a:p>
          <a:p>
            <a:pPr lvl="1"/>
            <a:r>
              <a:rPr lang="en-GB" dirty="0" smtClean="0"/>
              <a:t>Widely separated targets can be resolved provided that weak sidebands of the stronger return are smaller than the main peak of the weaker return</a:t>
            </a:r>
          </a:p>
          <a:p>
            <a:pPr lvl="2"/>
            <a:r>
              <a:rPr lang="en-GB" dirty="0" smtClean="0"/>
              <a:t>e.g. discrimination between target and reflections from </a:t>
            </a:r>
            <a:r>
              <a:rPr lang="en-GB" dirty="0" err="1" smtClean="0"/>
              <a:t>Tx</a:t>
            </a:r>
            <a:r>
              <a:rPr lang="en-GB" dirty="0" smtClean="0"/>
              <a:t> optics</a:t>
            </a:r>
          </a:p>
          <a:p>
            <a:pPr lvl="1"/>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20</a:t>
            </a:fld>
            <a:endParaRPr lang="en-GB" dirty="0"/>
          </a:p>
        </p:txBody>
      </p:sp>
      <p:sp>
        <p:nvSpPr>
          <p:cNvPr id="2" name="Title 1"/>
          <p:cNvSpPr>
            <a:spLocks noGrp="1"/>
          </p:cNvSpPr>
          <p:nvPr>
            <p:ph type="title"/>
          </p:nvPr>
        </p:nvSpPr>
        <p:spPr/>
        <p:txBody>
          <a:bodyPr/>
          <a:lstStyle/>
          <a:p>
            <a:r>
              <a:rPr lang="en-GB" dirty="0" smtClean="0"/>
              <a:t>Resolution of multiple targets</a:t>
            </a:r>
            <a:endParaRPr lang="en-GB" dirty="0"/>
          </a:p>
        </p:txBody>
      </p:sp>
      <p:grpSp>
        <p:nvGrpSpPr>
          <p:cNvPr id="6" name="Group 5"/>
          <p:cNvGrpSpPr/>
          <p:nvPr/>
        </p:nvGrpSpPr>
        <p:grpSpPr>
          <a:xfrm>
            <a:off x="2326218" y="3762644"/>
            <a:ext cx="7305463" cy="2418028"/>
            <a:chOff x="2236153" y="3608756"/>
            <a:chExt cx="5479097" cy="2418028"/>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153" y="3916533"/>
              <a:ext cx="5479097" cy="211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36153" y="3608756"/>
              <a:ext cx="2028440" cy="307777"/>
            </a:xfrm>
            <a:prstGeom prst="rect">
              <a:avLst/>
            </a:prstGeom>
            <a:noFill/>
          </p:spPr>
          <p:txBody>
            <a:bodyPr wrap="none" rtlCol="0">
              <a:spAutoFit/>
            </a:bodyPr>
            <a:lstStyle/>
            <a:p>
              <a:r>
                <a:rPr lang="en-GB" sz="1400" dirty="0" smtClean="0"/>
                <a:t>Close-up of main features (n=5)</a:t>
              </a:r>
              <a:endParaRPr lang="en-GB" sz="1400" dirty="0"/>
            </a:p>
          </p:txBody>
        </p:sp>
      </p:grpSp>
    </p:spTree>
    <p:extLst>
      <p:ext uri="{BB962C8B-B14F-4D97-AF65-F5344CB8AC3E}">
        <p14:creationId xmlns:p14="http://schemas.microsoft.com/office/powerpoint/2010/main" val="3234810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Numerical model</a:t>
            </a:r>
            <a:endParaRPr lang="en-GB" dirty="0"/>
          </a:p>
        </p:txBody>
      </p:sp>
    </p:spTree>
    <p:extLst>
      <p:ext uri="{BB962C8B-B14F-4D97-AF65-F5344CB8AC3E}">
        <p14:creationId xmlns:p14="http://schemas.microsoft.com/office/powerpoint/2010/main" val="201048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84D111C9-AE51-4082-9409-505987EEA9A7}" type="slidenum">
              <a:rPr lang="en-GB" smtClean="0"/>
              <a:pPr/>
              <a:t>22</a:t>
            </a:fld>
            <a:endParaRPr lang="en-GB" dirty="0"/>
          </a:p>
        </p:txBody>
      </p:sp>
      <p:sp>
        <p:nvSpPr>
          <p:cNvPr id="14" name="Title 13"/>
          <p:cNvSpPr>
            <a:spLocks noGrp="1"/>
          </p:cNvSpPr>
          <p:nvPr>
            <p:ph type="title"/>
          </p:nvPr>
        </p:nvSpPr>
        <p:spPr/>
        <p:txBody>
          <a:bodyPr/>
          <a:lstStyle/>
          <a:p>
            <a:r>
              <a:rPr lang="en-GB" dirty="0" smtClean="0"/>
              <a:t>Simulation flow diagram</a:t>
            </a:r>
            <a:endParaRPr lang="en-GB" dirty="0"/>
          </a:p>
        </p:txBody>
      </p:sp>
      <p:grpSp>
        <p:nvGrpSpPr>
          <p:cNvPr id="12" name="Group 11"/>
          <p:cNvGrpSpPr>
            <a:grpSpLocks noChangeAspect="1"/>
          </p:cNvGrpSpPr>
          <p:nvPr/>
        </p:nvGrpSpPr>
        <p:grpSpPr>
          <a:xfrm>
            <a:off x="1235112" y="1216956"/>
            <a:ext cx="10133780" cy="4666854"/>
            <a:chOff x="538348" y="953806"/>
            <a:chExt cx="11259755" cy="5185393"/>
          </a:xfrm>
        </p:grpSpPr>
        <p:cxnSp>
          <p:nvCxnSpPr>
            <p:cNvPr id="66" name="Elbow Connector 65"/>
            <p:cNvCxnSpPr>
              <a:stCxn id="18" idx="3"/>
              <a:endCxn id="8" idx="0"/>
            </p:cNvCxnSpPr>
            <p:nvPr/>
          </p:nvCxnSpPr>
          <p:spPr>
            <a:xfrm rot="5400000" flipH="1" flipV="1">
              <a:off x="4896632" y="2844961"/>
              <a:ext cx="4307178" cy="2281297"/>
            </a:xfrm>
            <a:prstGeom prst="bentConnector5">
              <a:avLst>
                <a:gd name="adj1" fmla="val -5307"/>
                <a:gd name="adj2" fmla="val 50139"/>
                <a:gd name="adj3" fmla="val 106940"/>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Flowchart: Display 16"/>
            <p:cNvSpPr/>
            <p:nvPr/>
          </p:nvSpPr>
          <p:spPr>
            <a:xfrm>
              <a:off x="10236241" y="5449374"/>
              <a:ext cx="1156279" cy="591279"/>
            </a:xfrm>
            <a:prstGeom prst="flowChartDisp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Display results </a:t>
              </a:r>
            </a:p>
          </p:txBody>
        </p:sp>
        <p:sp>
          <p:nvSpPr>
            <p:cNvPr id="18" name="Flowchart: Magnetic Disk 17"/>
            <p:cNvSpPr/>
            <p:nvPr/>
          </p:nvSpPr>
          <p:spPr>
            <a:xfrm>
              <a:off x="5456260" y="5449374"/>
              <a:ext cx="906627" cy="689825"/>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Store  outputs</a:t>
              </a:r>
            </a:p>
          </p:txBody>
        </p:sp>
        <p:cxnSp>
          <p:nvCxnSpPr>
            <p:cNvPr id="51" name="Elbow Connector 50"/>
            <p:cNvCxnSpPr>
              <a:stCxn id="45" idx="2"/>
              <a:endCxn id="7" idx="0"/>
            </p:cNvCxnSpPr>
            <p:nvPr/>
          </p:nvCxnSpPr>
          <p:spPr>
            <a:xfrm rot="5400000" flipH="1" flipV="1">
              <a:off x="3697236" y="1788729"/>
              <a:ext cx="2169057" cy="2255640"/>
            </a:xfrm>
            <a:prstGeom prst="bentConnector5">
              <a:avLst>
                <a:gd name="adj1" fmla="val -16637"/>
                <a:gd name="adj2" fmla="val 50000"/>
                <a:gd name="adj3" fmla="val 11398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21" idx="2"/>
              <a:endCxn id="18" idx="1"/>
            </p:cNvCxnSpPr>
            <p:nvPr/>
          </p:nvCxnSpPr>
          <p:spPr>
            <a:xfrm rot="5400000">
              <a:off x="5812100" y="5351891"/>
              <a:ext cx="194958" cy="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85"/>
            <p:cNvCxnSpPr>
              <a:stCxn id="21" idx="1"/>
              <a:endCxn id="42" idx="1"/>
            </p:cNvCxnSpPr>
            <p:nvPr/>
          </p:nvCxnSpPr>
          <p:spPr>
            <a:xfrm rot="10800000">
              <a:off x="2945563" y="2103023"/>
              <a:ext cx="1963645" cy="2748582"/>
            </a:xfrm>
            <a:prstGeom prst="bentConnector3">
              <a:avLst>
                <a:gd name="adj1" fmla="val 115522"/>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5" name="Group 114"/>
            <p:cNvGrpSpPr/>
            <p:nvPr/>
          </p:nvGrpSpPr>
          <p:grpSpPr>
            <a:xfrm>
              <a:off x="4618982" y="4448796"/>
              <a:ext cx="2290975" cy="944119"/>
              <a:chOff x="3464236" y="3727233"/>
              <a:chExt cx="1718231" cy="944119"/>
            </a:xfrm>
          </p:grpSpPr>
          <p:sp>
            <p:nvSpPr>
              <p:cNvPr id="21" name="Flowchart: Decision 20"/>
              <p:cNvSpPr/>
              <p:nvPr/>
            </p:nvSpPr>
            <p:spPr>
              <a:xfrm>
                <a:off x="3681906" y="3727233"/>
                <a:ext cx="1500561" cy="805620"/>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Sequence complete?</a:t>
                </a:r>
              </a:p>
            </p:txBody>
          </p:sp>
          <p:sp>
            <p:nvSpPr>
              <p:cNvPr id="107" name="TextBox 106"/>
              <p:cNvSpPr txBox="1"/>
              <p:nvPr/>
            </p:nvSpPr>
            <p:spPr>
              <a:xfrm>
                <a:off x="3464236" y="3847701"/>
                <a:ext cx="311623" cy="276999"/>
              </a:xfrm>
              <a:prstGeom prst="rect">
                <a:avLst/>
              </a:prstGeom>
              <a:noFill/>
            </p:spPr>
            <p:txBody>
              <a:bodyPr wrap="none" rtlCol="0">
                <a:spAutoFit/>
              </a:bodyPr>
              <a:lstStyle/>
              <a:p>
                <a:r>
                  <a:rPr lang="en-GB" sz="1200" dirty="0" smtClean="0"/>
                  <a:t>NO</a:t>
                </a:r>
                <a:endParaRPr lang="en-GB" sz="1200" dirty="0"/>
              </a:p>
            </p:txBody>
          </p:sp>
          <p:sp>
            <p:nvSpPr>
              <p:cNvPr id="108" name="TextBox 107"/>
              <p:cNvSpPr txBox="1"/>
              <p:nvPr/>
            </p:nvSpPr>
            <p:spPr>
              <a:xfrm>
                <a:off x="4484429" y="4394353"/>
                <a:ext cx="369332" cy="276999"/>
              </a:xfrm>
              <a:prstGeom prst="rect">
                <a:avLst/>
              </a:prstGeom>
              <a:noFill/>
            </p:spPr>
            <p:txBody>
              <a:bodyPr wrap="none" rtlCol="0">
                <a:spAutoFit/>
              </a:bodyPr>
              <a:lstStyle/>
              <a:p>
                <a:r>
                  <a:rPr lang="en-GB" sz="1200" dirty="0" smtClean="0"/>
                  <a:t>YES</a:t>
                </a:r>
                <a:endParaRPr lang="en-GB" sz="1200" dirty="0"/>
              </a:p>
            </p:txBody>
          </p:sp>
        </p:grpSp>
        <p:grpSp>
          <p:nvGrpSpPr>
            <p:cNvPr id="10" name="Group 9"/>
            <p:cNvGrpSpPr/>
            <p:nvPr/>
          </p:nvGrpSpPr>
          <p:grpSpPr>
            <a:xfrm>
              <a:off x="2791676" y="1656278"/>
              <a:ext cx="1724531" cy="2508526"/>
              <a:chOff x="2093757" y="1656278"/>
              <a:chExt cx="1293398" cy="2508526"/>
            </a:xfrm>
          </p:grpSpPr>
          <p:sp>
            <p:nvSpPr>
              <p:cNvPr id="6" name="Rectangle 5"/>
              <p:cNvSpPr/>
              <p:nvPr/>
            </p:nvSpPr>
            <p:spPr>
              <a:xfrm>
                <a:off x="2208305" y="2665493"/>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Calculate target </a:t>
                </a:r>
                <a:r>
                  <a:rPr lang="en-GB" sz="1000" dirty="0" smtClean="0">
                    <a:solidFill>
                      <a:schemeClr val="tx1"/>
                    </a:solidFill>
                  </a:rPr>
                  <a:t>returns</a:t>
                </a:r>
                <a:endParaRPr lang="en-GB" sz="1000" dirty="0">
                  <a:solidFill>
                    <a:schemeClr val="tx1"/>
                  </a:solidFill>
                </a:endParaRPr>
              </a:p>
            </p:txBody>
          </p:sp>
          <p:sp>
            <p:nvSpPr>
              <p:cNvPr id="42" name="Rectangle 41"/>
              <p:cNvSpPr/>
              <p:nvPr/>
            </p:nvSpPr>
            <p:spPr>
              <a:xfrm>
                <a:off x="2209172" y="1832020"/>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Update target </a:t>
                </a:r>
                <a:r>
                  <a:rPr lang="en-GB" sz="1000" dirty="0" smtClean="0">
                    <a:solidFill>
                      <a:schemeClr val="tx1"/>
                    </a:solidFill>
                  </a:rPr>
                  <a:t>positions</a:t>
                </a:r>
                <a:endParaRPr lang="en-GB" sz="1000" dirty="0">
                  <a:solidFill>
                    <a:schemeClr val="tx1"/>
                  </a:solidFill>
                </a:endParaRPr>
              </a:p>
            </p:txBody>
          </p:sp>
          <p:sp>
            <p:nvSpPr>
              <p:cNvPr id="45" name="Rectangle 44"/>
              <p:cNvSpPr/>
              <p:nvPr/>
            </p:nvSpPr>
            <p:spPr>
              <a:xfrm>
                <a:off x="2208306" y="3459071"/>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Advance modulation sequence</a:t>
                </a:r>
              </a:p>
            </p:txBody>
          </p:sp>
          <p:cxnSp>
            <p:nvCxnSpPr>
              <p:cNvPr id="48" name="Elbow Connector 47"/>
              <p:cNvCxnSpPr>
                <a:stCxn id="6" idx="2"/>
                <a:endCxn id="45" idx="0"/>
              </p:cNvCxnSpPr>
              <p:nvPr/>
            </p:nvCxnSpPr>
            <p:spPr>
              <a:xfrm rot="16200000" flipH="1">
                <a:off x="2614671" y="3333284"/>
                <a:ext cx="251572" cy="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2" idx="2"/>
                <a:endCxn id="6" idx="0"/>
              </p:cNvCxnSpPr>
              <p:nvPr/>
            </p:nvCxnSpPr>
            <p:spPr>
              <a:xfrm rot="5400000">
                <a:off x="2595158" y="2519326"/>
                <a:ext cx="291467" cy="8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2093757" y="1656278"/>
                <a:ext cx="1293398" cy="250852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grpSp>
        <p:sp>
          <p:nvSpPr>
            <p:cNvPr id="117" name="TextBox 116"/>
            <p:cNvSpPr txBox="1"/>
            <p:nvPr/>
          </p:nvSpPr>
          <p:spPr>
            <a:xfrm>
              <a:off x="2944408" y="953806"/>
              <a:ext cx="1289135" cy="338554"/>
            </a:xfrm>
            <a:prstGeom prst="rect">
              <a:avLst/>
            </a:prstGeom>
            <a:noFill/>
          </p:spPr>
          <p:txBody>
            <a:bodyPr wrap="none" rtlCol="0">
              <a:spAutoFit/>
            </a:bodyPr>
            <a:lstStyle/>
            <a:p>
              <a:r>
                <a:rPr lang="en-GB" sz="1600" dirty="0" smtClean="0"/>
                <a:t>Propagation</a:t>
              </a:r>
              <a:endParaRPr lang="en-GB" sz="1600" dirty="0"/>
            </a:p>
          </p:txBody>
        </p:sp>
        <p:sp>
          <p:nvSpPr>
            <p:cNvPr id="118" name="TextBox 117"/>
            <p:cNvSpPr txBox="1"/>
            <p:nvPr/>
          </p:nvSpPr>
          <p:spPr>
            <a:xfrm>
              <a:off x="4876745" y="953807"/>
              <a:ext cx="2065663" cy="584775"/>
            </a:xfrm>
            <a:prstGeom prst="rect">
              <a:avLst/>
            </a:prstGeom>
            <a:noFill/>
          </p:spPr>
          <p:txBody>
            <a:bodyPr wrap="square" rtlCol="0">
              <a:spAutoFit/>
            </a:bodyPr>
            <a:lstStyle/>
            <a:p>
              <a:pPr algn="ctr"/>
              <a:r>
                <a:rPr lang="en-GB" sz="1600" dirty="0"/>
                <a:t>Detection and digitisation</a:t>
              </a:r>
            </a:p>
          </p:txBody>
        </p:sp>
        <p:cxnSp>
          <p:nvCxnSpPr>
            <p:cNvPr id="133" name="Elbow Connector 132"/>
            <p:cNvCxnSpPr>
              <a:stCxn id="121" idx="2"/>
              <a:endCxn id="42" idx="0"/>
            </p:cNvCxnSpPr>
            <p:nvPr/>
          </p:nvCxnSpPr>
          <p:spPr>
            <a:xfrm rot="5400000" flipH="1" flipV="1">
              <a:off x="1443329" y="1789308"/>
              <a:ext cx="2169057" cy="2254483"/>
            </a:xfrm>
            <a:prstGeom prst="bentConnector5">
              <a:avLst>
                <a:gd name="adj1" fmla="val -16107"/>
                <a:gd name="adj2" fmla="val 44176"/>
                <a:gd name="adj3" fmla="val 114516"/>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38348" y="1665578"/>
              <a:ext cx="1724531" cy="2508527"/>
              <a:chOff x="403761" y="1665577"/>
              <a:chExt cx="1293398" cy="2508527"/>
            </a:xfrm>
          </p:grpSpPr>
          <p:sp>
            <p:nvSpPr>
              <p:cNvPr id="2" name="Rectangle 1"/>
              <p:cNvSpPr/>
              <p:nvPr/>
            </p:nvSpPr>
            <p:spPr>
              <a:xfrm>
                <a:off x="518309" y="1832020"/>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Define model </a:t>
                </a:r>
                <a:r>
                  <a:rPr lang="en-GB" sz="1000" dirty="0" smtClean="0">
                    <a:solidFill>
                      <a:schemeClr val="tx1"/>
                    </a:solidFill>
                  </a:rPr>
                  <a:t>parameters</a:t>
                </a:r>
                <a:endParaRPr lang="en-GB" sz="1000" dirty="0">
                  <a:solidFill>
                    <a:schemeClr val="tx1"/>
                  </a:solidFill>
                </a:endParaRPr>
              </a:p>
            </p:txBody>
          </p:sp>
          <p:sp>
            <p:nvSpPr>
              <p:cNvPr id="120" name="Rectangle 119"/>
              <p:cNvSpPr/>
              <p:nvPr/>
            </p:nvSpPr>
            <p:spPr>
              <a:xfrm>
                <a:off x="518311" y="2665493"/>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Define target(s)</a:t>
                </a:r>
              </a:p>
            </p:txBody>
          </p:sp>
          <p:sp>
            <p:nvSpPr>
              <p:cNvPr id="121" name="Rectangle 120"/>
              <p:cNvSpPr/>
              <p:nvPr/>
            </p:nvSpPr>
            <p:spPr>
              <a:xfrm>
                <a:off x="518310" y="3459071"/>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Define modulation sequence</a:t>
                </a:r>
              </a:p>
            </p:txBody>
          </p:sp>
          <p:cxnSp>
            <p:nvCxnSpPr>
              <p:cNvPr id="124" name="Elbow Connector 123"/>
              <p:cNvCxnSpPr>
                <a:stCxn id="2" idx="2"/>
                <a:endCxn id="120" idx="0"/>
              </p:cNvCxnSpPr>
              <p:nvPr/>
            </p:nvCxnSpPr>
            <p:spPr>
              <a:xfrm rot="16200000" flipH="1">
                <a:off x="904729" y="2519758"/>
                <a:ext cx="291467" cy="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6" name="Elbow Connector 125"/>
              <p:cNvCxnSpPr>
                <a:stCxn id="120" idx="2"/>
                <a:endCxn id="121" idx="0"/>
              </p:cNvCxnSpPr>
              <p:nvPr/>
            </p:nvCxnSpPr>
            <p:spPr>
              <a:xfrm rot="5400000">
                <a:off x="924677" y="3333285"/>
                <a:ext cx="251572" cy="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403761" y="1665577"/>
                <a:ext cx="1293398" cy="250852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grpSp>
        <p:sp>
          <p:nvSpPr>
            <p:cNvPr id="181" name="TextBox 180"/>
            <p:cNvSpPr txBox="1"/>
            <p:nvPr/>
          </p:nvSpPr>
          <p:spPr>
            <a:xfrm>
              <a:off x="604933" y="953806"/>
              <a:ext cx="1402948" cy="338554"/>
            </a:xfrm>
            <a:prstGeom prst="rect">
              <a:avLst/>
            </a:prstGeom>
            <a:noFill/>
          </p:spPr>
          <p:txBody>
            <a:bodyPr wrap="none" rtlCol="0">
              <a:spAutoFit/>
            </a:bodyPr>
            <a:lstStyle/>
            <a:p>
              <a:r>
                <a:rPr lang="en-GB" sz="1600" dirty="0" smtClean="0"/>
                <a:t>Configuration</a:t>
              </a:r>
              <a:endParaRPr lang="en-GB" sz="1600" dirty="0"/>
            </a:p>
          </p:txBody>
        </p:sp>
        <p:cxnSp>
          <p:nvCxnSpPr>
            <p:cNvPr id="190" name="Elbow Connector 189"/>
            <p:cNvCxnSpPr>
              <a:stCxn id="187" idx="2"/>
              <a:endCxn id="21" idx="0"/>
            </p:cNvCxnSpPr>
            <p:nvPr/>
          </p:nvCxnSpPr>
          <p:spPr>
            <a:xfrm rot="5400000">
              <a:off x="5685725" y="4224937"/>
              <a:ext cx="447718" cy="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047311" y="1665576"/>
              <a:ext cx="1724531" cy="2508528"/>
              <a:chOff x="3785483" y="1665576"/>
              <a:chExt cx="1293398" cy="2508528"/>
            </a:xfrm>
          </p:grpSpPr>
          <p:sp>
            <p:nvSpPr>
              <p:cNvPr id="7" name="Rectangle 6"/>
              <p:cNvSpPr/>
              <p:nvPr/>
            </p:nvSpPr>
            <p:spPr>
              <a:xfrm>
                <a:off x="3900036" y="1832020"/>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Calculate detector signal</a:t>
                </a:r>
              </a:p>
            </p:txBody>
          </p:sp>
          <p:cxnSp>
            <p:nvCxnSpPr>
              <p:cNvPr id="28" name="Elbow Connector 27"/>
              <p:cNvCxnSpPr>
                <a:stCxn id="7" idx="2"/>
                <a:endCxn id="178" idx="0"/>
              </p:cNvCxnSpPr>
              <p:nvPr/>
            </p:nvCxnSpPr>
            <p:spPr>
              <a:xfrm rot="5400000">
                <a:off x="4286452" y="2519756"/>
                <a:ext cx="291467" cy="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3785483" y="1665576"/>
                <a:ext cx="1293398" cy="250852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78" name="Rectangle 177"/>
              <p:cNvSpPr/>
              <p:nvPr/>
            </p:nvSpPr>
            <p:spPr>
              <a:xfrm>
                <a:off x="3900029" y="2665493"/>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Calculate digitiser output</a:t>
                </a:r>
              </a:p>
            </p:txBody>
          </p:sp>
          <p:sp>
            <p:nvSpPr>
              <p:cNvPr id="187" name="Rectangle 186"/>
              <p:cNvSpPr/>
              <p:nvPr/>
            </p:nvSpPr>
            <p:spPr>
              <a:xfrm>
                <a:off x="3900036" y="3459071"/>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Update output buffer</a:t>
                </a:r>
              </a:p>
            </p:txBody>
          </p:sp>
          <p:cxnSp>
            <p:nvCxnSpPr>
              <p:cNvPr id="197" name="Elbow Connector 196"/>
              <p:cNvCxnSpPr>
                <a:stCxn id="178" idx="2"/>
                <a:endCxn id="187" idx="0"/>
              </p:cNvCxnSpPr>
              <p:nvPr/>
            </p:nvCxnSpPr>
            <p:spPr>
              <a:xfrm rot="16200000" flipH="1">
                <a:off x="4306398" y="3333281"/>
                <a:ext cx="251572" cy="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12" name="TextBox 211"/>
            <p:cNvSpPr txBox="1"/>
            <p:nvPr/>
          </p:nvSpPr>
          <p:spPr>
            <a:xfrm>
              <a:off x="8994820" y="953806"/>
              <a:ext cx="946093" cy="338554"/>
            </a:xfrm>
            <a:prstGeom prst="rect">
              <a:avLst/>
            </a:prstGeom>
            <a:noFill/>
          </p:spPr>
          <p:txBody>
            <a:bodyPr wrap="none" rtlCol="0">
              <a:spAutoFit/>
            </a:bodyPr>
            <a:lstStyle/>
            <a:p>
              <a:r>
                <a:rPr lang="en-GB" sz="1600" dirty="0" smtClean="0"/>
                <a:t>Analysis</a:t>
              </a:r>
              <a:endParaRPr lang="en-GB" sz="1600" dirty="0"/>
            </a:p>
          </p:txBody>
        </p:sp>
        <p:cxnSp>
          <p:nvCxnSpPr>
            <p:cNvPr id="243" name="Elbow Connector 242"/>
            <p:cNvCxnSpPr>
              <a:stCxn id="237" idx="3"/>
              <a:endCxn id="17" idx="1"/>
            </p:cNvCxnSpPr>
            <p:nvPr/>
          </p:nvCxnSpPr>
          <p:spPr>
            <a:xfrm flipH="1">
              <a:off x="10236241" y="2938677"/>
              <a:ext cx="923089" cy="2806336"/>
            </a:xfrm>
            <a:prstGeom prst="bentConnector5">
              <a:avLst>
                <a:gd name="adj1" fmla="val -33020"/>
                <a:gd name="adj2" fmla="val 82487"/>
                <a:gd name="adj3" fmla="val 133020"/>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328603" y="1665576"/>
              <a:ext cx="4469500" cy="3397049"/>
              <a:chOff x="5496452" y="1665575"/>
              <a:chExt cx="3352125" cy="3397049"/>
            </a:xfrm>
          </p:grpSpPr>
          <p:sp>
            <p:nvSpPr>
              <p:cNvPr id="8" name="Rectangle 7"/>
              <p:cNvSpPr/>
              <p:nvPr/>
            </p:nvSpPr>
            <p:spPr>
              <a:xfrm>
                <a:off x="5611001" y="1832020"/>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Apply processing gain</a:t>
                </a:r>
              </a:p>
            </p:txBody>
          </p:sp>
          <p:sp>
            <p:nvSpPr>
              <p:cNvPr id="215" name="Rectangle 214"/>
              <p:cNvSpPr/>
              <p:nvPr/>
            </p:nvSpPr>
            <p:spPr>
              <a:xfrm>
                <a:off x="5611000" y="2665493"/>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Locate strongest signal</a:t>
                </a:r>
              </a:p>
            </p:txBody>
          </p:sp>
          <p:cxnSp>
            <p:nvCxnSpPr>
              <p:cNvPr id="220" name="Elbow Connector 219"/>
              <p:cNvCxnSpPr>
                <a:stCxn id="215" idx="2"/>
                <a:endCxn id="221" idx="0"/>
              </p:cNvCxnSpPr>
              <p:nvPr/>
            </p:nvCxnSpPr>
            <p:spPr>
              <a:xfrm rot="5400000">
                <a:off x="6017366" y="3333285"/>
                <a:ext cx="251572" cy="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5610999" y="3459071"/>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Calculate range and strength</a:t>
                </a:r>
              </a:p>
            </p:txBody>
          </p:sp>
          <p:sp>
            <p:nvSpPr>
              <p:cNvPr id="224" name="Rectangle 223"/>
              <p:cNvSpPr/>
              <p:nvPr/>
            </p:nvSpPr>
            <p:spPr>
              <a:xfrm>
                <a:off x="5496452" y="1665575"/>
                <a:ext cx="3352125" cy="339704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grpSp>
            <p:nvGrpSpPr>
              <p:cNvPr id="236" name="Group 235"/>
              <p:cNvGrpSpPr/>
              <p:nvPr/>
            </p:nvGrpSpPr>
            <p:grpSpPr>
              <a:xfrm>
                <a:off x="6717671" y="2535867"/>
                <a:ext cx="1651826" cy="805620"/>
                <a:chOff x="3530641" y="3727233"/>
                <a:chExt cx="1651826" cy="805620"/>
              </a:xfrm>
            </p:grpSpPr>
            <p:sp>
              <p:nvSpPr>
                <p:cNvPr id="237" name="Flowchart: Decision 236"/>
                <p:cNvSpPr/>
                <p:nvPr/>
              </p:nvSpPr>
              <p:spPr>
                <a:xfrm>
                  <a:off x="3681906" y="3727233"/>
                  <a:ext cx="1500561" cy="805620"/>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Signals above threshold?</a:t>
                  </a:r>
                </a:p>
              </p:txBody>
            </p:sp>
            <p:sp>
              <p:nvSpPr>
                <p:cNvPr id="238" name="TextBox 237"/>
                <p:cNvSpPr txBox="1"/>
                <p:nvPr/>
              </p:nvSpPr>
              <p:spPr>
                <a:xfrm>
                  <a:off x="4836873" y="3772352"/>
                  <a:ext cx="311624" cy="276999"/>
                </a:xfrm>
                <a:prstGeom prst="rect">
                  <a:avLst/>
                </a:prstGeom>
                <a:noFill/>
              </p:spPr>
              <p:txBody>
                <a:bodyPr wrap="none" rtlCol="0">
                  <a:spAutoFit/>
                </a:bodyPr>
                <a:lstStyle/>
                <a:p>
                  <a:r>
                    <a:rPr lang="en-GB" sz="1200" dirty="0" smtClean="0"/>
                    <a:t>NO</a:t>
                  </a:r>
                  <a:endParaRPr lang="en-GB" sz="1200" dirty="0"/>
                </a:p>
              </p:txBody>
            </p:sp>
            <p:sp>
              <p:nvSpPr>
                <p:cNvPr id="239" name="TextBox 238"/>
                <p:cNvSpPr txBox="1"/>
                <p:nvPr/>
              </p:nvSpPr>
              <p:spPr>
                <a:xfrm>
                  <a:off x="3530641" y="3789501"/>
                  <a:ext cx="369332" cy="276999"/>
                </a:xfrm>
                <a:prstGeom prst="rect">
                  <a:avLst/>
                </a:prstGeom>
                <a:noFill/>
              </p:spPr>
              <p:txBody>
                <a:bodyPr wrap="none" rtlCol="0">
                  <a:spAutoFit/>
                </a:bodyPr>
                <a:lstStyle/>
                <a:p>
                  <a:r>
                    <a:rPr lang="en-GB" sz="1200" dirty="0" smtClean="0"/>
                    <a:t>YES</a:t>
                  </a:r>
                  <a:endParaRPr lang="en-GB" sz="1200" dirty="0"/>
                </a:p>
              </p:txBody>
            </p:sp>
          </p:grpSp>
          <p:cxnSp>
            <p:nvCxnSpPr>
              <p:cNvPr id="241" name="Elbow Connector 240"/>
              <p:cNvCxnSpPr>
                <a:stCxn id="237" idx="1"/>
                <a:endCxn id="215" idx="3"/>
              </p:cNvCxnSpPr>
              <p:nvPr/>
            </p:nvCxnSpPr>
            <p:spPr>
              <a:xfrm rot="10800000">
                <a:off x="6675304" y="2936497"/>
                <a:ext cx="193633" cy="218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9" name="Elbow Connector 248"/>
              <p:cNvCxnSpPr>
                <a:stCxn id="8" idx="3"/>
                <a:endCxn id="237" idx="0"/>
              </p:cNvCxnSpPr>
              <p:nvPr/>
            </p:nvCxnSpPr>
            <p:spPr>
              <a:xfrm>
                <a:off x="6675304" y="2103023"/>
                <a:ext cx="943913" cy="43284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5611001" y="4238278"/>
                <a:ext cx="1064303" cy="5420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Eliminate signal from buffer</a:t>
                </a:r>
              </a:p>
            </p:txBody>
          </p:sp>
          <p:cxnSp>
            <p:nvCxnSpPr>
              <p:cNvPr id="255" name="Elbow Connector 254"/>
              <p:cNvCxnSpPr>
                <a:stCxn id="221" idx="2"/>
                <a:endCxn id="253" idx="0"/>
              </p:cNvCxnSpPr>
              <p:nvPr/>
            </p:nvCxnSpPr>
            <p:spPr>
              <a:xfrm rot="16200000" flipH="1">
                <a:off x="6024552" y="4119676"/>
                <a:ext cx="237201" cy="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8" name="Elbow Connector 257"/>
              <p:cNvCxnSpPr>
                <a:stCxn id="253" idx="3"/>
                <a:endCxn id="237" idx="2"/>
              </p:cNvCxnSpPr>
              <p:nvPr/>
            </p:nvCxnSpPr>
            <p:spPr>
              <a:xfrm flipV="1">
                <a:off x="6675304" y="3341487"/>
                <a:ext cx="943913" cy="116779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77552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Source and transmitter</a:t>
            </a:r>
          </a:p>
          <a:p>
            <a:pPr lvl="1"/>
            <a:r>
              <a:rPr lang="en-GB" dirty="0" smtClean="0"/>
              <a:t>Rx aperture</a:t>
            </a:r>
          </a:p>
          <a:p>
            <a:pPr lvl="1"/>
            <a:r>
              <a:rPr lang="en-GB" dirty="0" smtClean="0"/>
              <a:t>Beam properties</a:t>
            </a:r>
          </a:p>
          <a:p>
            <a:pPr lvl="1"/>
            <a:r>
              <a:rPr lang="en-GB" dirty="0" smtClean="0"/>
              <a:t>Laser power</a:t>
            </a:r>
          </a:p>
          <a:p>
            <a:pPr lvl="1"/>
            <a:r>
              <a:rPr lang="en-GB" dirty="0" smtClean="0"/>
              <a:t>Laser noise characteristics </a:t>
            </a:r>
          </a:p>
          <a:p>
            <a:pPr lvl="2"/>
            <a:r>
              <a:rPr lang="en-GB" dirty="0" smtClean="0"/>
              <a:t>amplitude noise</a:t>
            </a:r>
          </a:p>
          <a:p>
            <a:pPr lvl="2"/>
            <a:r>
              <a:rPr lang="en-GB" dirty="0" smtClean="0"/>
              <a:t>phase noise</a:t>
            </a:r>
          </a:p>
          <a:p>
            <a:r>
              <a:rPr lang="en-GB" dirty="0" smtClean="0"/>
              <a:t>Detector </a:t>
            </a:r>
          </a:p>
          <a:p>
            <a:pPr lvl="1"/>
            <a:r>
              <a:rPr lang="en-GB" dirty="0" smtClean="0"/>
              <a:t>NEP</a:t>
            </a:r>
          </a:p>
          <a:p>
            <a:pPr lvl="1"/>
            <a:r>
              <a:rPr lang="en-GB" dirty="0" smtClean="0"/>
              <a:t>Sensitivity</a:t>
            </a:r>
          </a:p>
          <a:p>
            <a:pPr lvl="1"/>
            <a:r>
              <a:rPr lang="en-GB" dirty="0" smtClean="0"/>
              <a:t>Bandwidth</a:t>
            </a:r>
          </a:p>
          <a:p>
            <a:pPr lvl="1"/>
            <a:r>
              <a:rPr lang="en-GB" dirty="0" smtClean="0"/>
              <a:t>Trans-impedance gain</a:t>
            </a:r>
          </a:p>
          <a:p>
            <a:pPr lvl="1"/>
            <a:r>
              <a:rPr lang="en-GB" dirty="0" smtClean="0"/>
              <a:t>Filters</a:t>
            </a:r>
          </a:p>
          <a:p>
            <a:pPr lvl="2"/>
            <a:r>
              <a:rPr lang="en-GB" dirty="0" smtClean="0"/>
              <a:t>Low pass (typically 60MHz)</a:t>
            </a:r>
          </a:p>
          <a:p>
            <a:pPr lvl="2"/>
            <a:r>
              <a:rPr lang="en-GB" dirty="0" smtClean="0"/>
              <a:t>High pass </a:t>
            </a:r>
          </a:p>
        </p:txBody>
      </p:sp>
      <p:sp>
        <p:nvSpPr>
          <p:cNvPr id="4" name="Slide Number Placeholder 3"/>
          <p:cNvSpPr>
            <a:spLocks noGrp="1"/>
          </p:cNvSpPr>
          <p:nvPr>
            <p:ph type="sldNum" sz="quarter" idx="4"/>
          </p:nvPr>
        </p:nvSpPr>
        <p:spPr/>
        <p:txBody>
          <a:bodyPr/>
          <a:lstStyle/>
          <a:p>
            <a:fld id="{84D111C9-AE51-4082-9409-505987EEA9A7}" type="slidenum">
              <a:rPr lang="en-GB" smtClean="0"/>
              <a:pPr/>
              <a:t>23</a:t>
            </a:fld>
            <a:endParaRPr lang="en-GB" dirty="0"/>
          </a:p>
        </p:txBody>
      </p:sp>
      <p:sp>
        <p:nvSpPr>
          <p:cNvPr id="2" name="Title 1"/>
          <p:cNvSpPr>
            <a:spLocks noGrp="1"/>
          </p:cNvSpPr>
          <p:nvPr>
            <p:ph type="title"/>
          </p:nvPr>
        </p:nvSpPr>
        <p:spPr/>
        <p:txBody>
          <a:bodyPr/>
          <a:lstStyle/>
          <a:p>
            <a:r>
              <a:rPr lang="en-GB" dirty="0" smtClean="0"/>
              <a:t>Model parameters</a:t>
            </a:r>
            <a:endParaRPr lang="en-GB" dirty="0"/>
          </a:p>
        </p:txBody>
      </p:sp>
      <p:sp>
        <p:nvSpPr>
          <p:cNvPr id="5" name="Content Placeholder 4"/>
          <p:cNvSpPr>
            <a:spLocks noGrp="1"/>
          </p:cNvSpPr>
          <p:nvPr>
            <p:ph idx="4294967295"/>
          </p:nvPr>
        </p:nvSpPr>
        <p:spPr>
          <a:xfrm>
            <a:off x="6850063" y="1260475"/>
            <a:ext cx="5341937" cy="4799013"/>
          </a:xfrm>
        </p:spPr>
        <p:txBody>
          <a:bodyPr/>
          <a:lstStyle/>
          <a:p>
            <a:r>
              <a:rPr lang="en-GB" dirty="0"/>
              <a:t>Digitiser</a:t>
            </a:r>
          </a:p>
          <a:p>
            <a:pPr lvl="1"/>
            <a:r>
              <a:rPr lang="en-GB" dirty="0"/>
              <a:t>Bit depth</a:t>
            </a:r>
          </a:p>
          <a:p>
            <a:pPr lvl="1"/>
            <a:r>
              <a:rPr lang="en-GB" dirty="0"/>
              <a:t>Sensitivity</a:t>
            </a:r>
          </a:p>
          <a:p>
            <a:pPr lvl="1"/>
            <a:r>
              <a:rPr lang="en-GB" dirty="0" smtClean="0"/>
              <a:t>Sample rate</a:t>
            </a:r>
          </a:p>
          <a:p>
            <a:pPr lvl="1"/>
            <a:r>
              <a:rPr lang="en-GB" dirty="0" smtClean="0"/>
              <a:t>Bandwidth</a:t>
            </a:r>
          </a:p>
          <a:p>
            <a:pPr lvl="1"/>
            <a:r>
              <a:rPr lang="en-GB" dirty="0" smtClean="0"/>
              <a:t>Noise</a:t>
            </a:r>
          </a:p>
          <a:p>
            <a:pPr lvl="1"/>
            <a:endParaRPr lang="en-GB" dirty="0"/>
          </a:p>
          <a:p>
            <a:r>
              <a:rPr lang="en-GB" dirty="0" smtClean="0"/>
              <a:t>Other</a:t>
            </a:r>
          </a:p>
          <a:p>
            <a:pPr lvl="1"/>
            <a:r>
              <a:rPr lang="en-GB" dirty="0" smtClean="0"/>
              <a:t>Model sample rate</a:t>
            </a:r>
          </a:p>
          <a:p>
            <a:pPr lvl="2"/>
            <a:r>
              <a:rPr lang="en-GB" dirty="0" smtClean="0"/>
              <a:t>typically a few times digitiser rate</a:t>
            </a:r>
          </a:p>
          <a:p>
            <a:pPr lvl="1"/>
            <a:r>
              <a:rPr lang="en-GB" dirty="0" smtClean="0"/>
              <a:t>Integration grid size</a:t>
            </a:r>
          </a:p>
          <a:p>
            <a:pPr lvl="1"/>
            <a:r>
              <a:rPr lang="en-GB" dirty="0"/>
              <a:t>Temporal </a:t>
            </a:r>
            <a:r>
              <a:rPr lang="en-GB" dirty="0" smtClean="0"/>
              <a:t>waveform</a:t>
            </a:r>
          </a:p>
          <a:p>
            <a:pPr lvl="2"/>
            <a:r>
              <a:rPr lang="en-GB" dirty="0" smtClean="0"/>
              <a:t>time series of (complex) amplitudes</a:t>
            </a:r>
            <a:endParaRPr lang="en-GB" dirty="0"/>
          </a:p>
          <a:p>
            <a:pPr lvl="1"/>
            <a:endParaRPr lang="en-GB" dirty="0"/>
          </a:p>
          <a:p>
            <a:endParaRPr lang="en-GB" dirty="0"/>
          </a:p>
        </p:txBody>
      </p:sp>
    </p:spTree>
    <p:extLst>
      <p:ext uri="{BB962C8B-B14F-4D97-AF65-F5344CB8AC3E}">
        <p14:creationId xmlns:p14="http://schemas.microsoft.com/office/powerpoint/2010/main" val="412666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4D111C9-AE51-4082-9409-505987EEA9A7}" type="slidenum">
              <a:rPr lang="en-GB" smtClean="0"/>
              <a:pPr/>
              <a:t>24</a:t>
            </a:fld>
            <a:endParaRPr lang="en-GB" dirty="0"/>
          </a:p>
        </p:txBody>
      </p:sp>
      <p:sp>
        <p:nvSpPr>
          <p:cNvPr id="2" name="Title 1"/>
          <p:cNvSpPr>
            <a:spLocks noGrp="1"/>
          </p:cNvSpPr>
          <p:nvPr>
            <p:ph type="title"/>
          </p:nvPr>
        </p:nvSpPr>
        <p:spPr/>
        <p:txBody>
          <a:bodyPr/>
          <a:lstStyle/>
          <a:p>
            <a:r>
              <a:rPr lang="en-GB" dirty="0" smtClean="0"/>
              <a:t>Propagation model</a:t>
            </a:r>
            <a:endParaRPr lang="en-GB" dirty="0"/>
          </a:p>
        </p:txBody>
      </p:sp>
      <p:sp>
        <p:nvSpPr>
          <p:cNvPr id="66" name="Rectangle 10"/>
          <p:cNvSpPr/>
          <p:nvPr/>
        </p:nvSpPr>
        <p:spPr>
          <a:xfrm>
            <a:off x="2031309" y="4482515"/>
            <a:ext cx="4742688" cy="868314"/>
          </a:xfrm>
          <a:custGeom>
            <a:avLst/>
            <a:gdLst/>
            <a:ahLst/>
            <a:cxnLst/>
            <a:rect l="l" t="t" r="r" b="b"/>
            <a:pathLst>
              <a:path w="3328416" h="868314">
                <a:moveTo>
                  <a:pt x="3328416" y="0"/>
                </a:moveTo>
                <a:lnTo>
                  <a:pt x="3328416" y="868314"/>
                </a:lnTo>
                <a:cubicBezTo>
                  <a:pt x="2783290" y="705017"/>
                  <a:pt x="1501230" y="589665"/>
                  <a:pt x="0" y="586941"/>
                </a:cubicBezTo>
                <a:lnTo>
                  <a:pt x="0" y="281374"/>
                </a:lnTo>
                <a:cubicBezTo>
                  <a:pt x="1501230" y="278649"/>
                  <a:pt x="2783290" y="163298"/>
                  <a:pt x="3328416" y="0"/>
                </a:cubicBezTo>
                <a:close/>
              </a:path>
            </a:pathLst>
          </a:custGeom>
          <a:gradFill>
            <a:gsLst>
              <a:gs pos="0">
                <a:schemeClr val="accent4">
                  <a:lumMod val="20000"/>
                  <a:lumOff val="80000"/>
                </a:schemeClr>
              </a:gs>
              <a:gs pos="50000">
                <a:schemeClr val="accent4">
                  <a:lumMod val="75000"/>
                </a:schemeClr>
              </a:gs>
              <a:gs pos="100000">
                <a:schemeClr val="accent4">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67" name="Oval 3"/>
          <p:cNvSpPr/>
          <p:nvPr/>
        </p:nvSpPr>
        <p:spPr>
          <a:xfrm>
            <a:off x="1787469" y="4380224"/>
            <a:ext cx="243840" cy="1072896"/>
          </a:xfrm>
          <a:custGeom>
            <a:avLst/>
            <a:gdLst/>
            <a:ahLst/>
            <a:cxnLst/>
            <a:rect l="l" t="t" r="r" b="b"/>
            <a:pathLst>
              <a:path w="243840" h="1072896">
                <a:moveTo>
                  <a:pt x="0" y="0"/>
                </a:moveTo>
                <a:lnTo>
                  <a:pt x="112928" y="0"/>
                </a:lnTo>
                <a:cubicBezTo>
                  <a:pt x="197336" y="160176"/>
                  <a:pt x="243840" y="342881"/>
                  <a:pt x="243840" y="536448"/>
                </a:cubicBezTo>
                <a:cubicBezTo>
                  <a:pt x="243840" y="730015"/>
                  <a:pt x="197336" y="912720"/>
                  <a:pt x="112928" y="1072896"/>
                </a:cubicBezTo>
                <a:lnTo>
                  <a:pt x="0" y="107289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68" name="Rectangle 10"/>
          <p:cNvSpPr/>
          <p:nvPr/>
        </p:nvSpPr>
        <p:spPr>
          <a:xfrm>
            <a:off x="2031309" y="2166035"/>
            <a:ext cx="4742688" cy="868314"/>
          </a:xfrm>
          <a:custGeom>
            <a:avLst/>
            <a:gdLst/>
            <a:ahLst/>
            <a:cxnLst/>
            <a:rect l="l" t="t" r="r" b="b"/>
            <a:pathLst>
              <a:path w="3328416" h="868314">
                <a:moveTo>
                  <a:pt x="3328416" y="0"/>
                </a:moveTo>
                <a:lnTo>
                  <a:pt x="3328416" y="868314"/>
                </a:lnTo>
                <a:cubicBezTo>
                  <a:pt x="2783290" y="705017"/>
                  <a:pt x="1501230" y="589665"/>
                  <a:pt x="0" y="586941"/>
                </a:cubicBezTo>
                <a:lnTo>
                  <a:pt x="0" y="281374"/>
                </a:lnTo>
                <a:cubicBezTo>
                  <a:pt x="1501230" y="278649"/>
                  <a:pt x="2783290" y="163298"/>
                  <a:pt x="3328416" y="0"/>
                </a:cubicBezTo>
                <a:close/>
              </a:path>
            </a:pathLst>
          </a:custGeom>
          <a:gradFill>
            <a:gsLst>
              <a:gs pos="0">
                <a:schemeClr val="accent6">
                  <a:lumMod val="20000"/>
                  <a:lumOff val="80000"/>
                </a:schemeClr>
              </a:gs>
              <a:gs pos="50000">
                <a:schemeClr val="accent6">
                  <a:lumMod val="75000"/>
                </a:schemeClr>
              </a:gs>
              <a:gs pos="100000">
                <a:schemeClr val="accent6">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69" name="Oval 3"/>
          <p:cNvSpPr/>
          <p:nvPr/>
        </p:nvSpPr>
        <p:spPr>
          <a:xfrm>
            <a:off x="1787469" y="2063744"/>
            <a:ext cx="243840" cy="1072896"/>
          </a:xfrm>
          <a:custGeom>
            <a:avLst/>
            <a:gdLst/>
            <a:ahLst/>
            <a:cxnLst/>
            <a:rect l="l" t="t" r="r" b="b"/>
            <a:pathLst>
              <a:path w="243840" h="1072896">
                <a:moveTo>
                  <a:pt x="0" y="0"/>
                </a:moveTo>
                <a:lnTo>
                  <a:pt x="112928" y="0"/>
                </a:lnTo>
                <a:cubicBezTo>
                  <a:pt x="197336" y="160176"/>
                  <a:pt x="243840" y="342881"/>
                  <a:pt x="243840" y="536448"/>
                </a:cubicBezTo>
                <a:cubicBezTo>
                  <a:pt x="243840" y="730015"/>
                  <a:pt x="197336" y="912720"/>
                  <a:pt x="112928" y="1072896"/>
                </a:cubicBezTo>
                <a:lnTo>
                  <a:pt x="0" y="1072896"/>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cxnSp>
        <p:nvCxnSpPr>
          <p:cNvPr id="70" name="Straight Arrow Connector 69"/>
          <p:cNvCxnSpPr/>
          <p:nvPr/>
        </p:nvCxnSpPr>
        <p:spPr>
          <a:xfrm>
            <a:off x="3591885" y="2141651"/>
            <a:ext cx="1438656" cy="0"/>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514347" y="1740204"/>
            <a:ext cx="1589346" cy="338554"/>
          </a:xfrm>
          <a:prstGeom prst="rect">
            <a:avLst/>
          </a:prstGeom>
          <a:noFill/>
        </p:spPr>
        <p:txBody>
          <a:bodyPr wrap="none" rtlCol="0">
            <a:spAutoFit/>
          </a:bodyPr>
          <a:lstStyle/>
          <a:p>
            <a:r>
              <a:rPr lang="en-GB" sz="1600" dirty="0" smtClean="0"/>
              <a:t>Transmitted field</a:t>
            </a:r>
            <a:endParaRPr lang="en-GB" sz="1600" dirty="0"/>
          </a:p>
        </p:txBody>
      </p:sp>
      <p:sp>
        <p:nvSpPr>
          <p:cNvPr id="74" name="Oval 73"/>
          <p:cNvSpPr/>
          <p:nvPr/>
        </p:nvSpPr>
        <p:spPr>
          <a:xfrm>
            <a:off x="2672157" y="2453888"/>
            <a:ext cx="85344" cy="853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75" name="TextBox 74"/>
          <p:cNvSpPr txBox="1"/>
          <p:nvPr/>
        </p:nvSpPr>
        <p:spPr>
          <a:xfrm>
            <a:off x="2525853" y="2166035"/>
            <a:ext cx="348172" cy="338554"/>
          </a:xfrm>
          <a:prstGeom prst="rect">
            <a:avLst/>
          </a:prstGeom>
          <a:noFill/>
        </p:spPr>
        <p:txBody>
          <a:bodyPr wrap="none" rtlCol="0">
            <a:spAutoFit/>
          </a:bodyPr>
          <a:lstStyle/>
          <a:p>
            <a:r>
              <a:rPr lang="en-GB" sz="1600" dirty="0" smtClean="0"/>
              <a:t>S</a:t>
            </a:r>
            <a:r>
              <a:rPr lang="en-GB" sz="1600" baseline="-25000" dirty="0" smtClean="0"/>
              <a:t>0</a:t>
            </a:r>
            <a:endParaRPr lang="en-GB" sz="1600" baseline="-25000" dirty="0"/>
          </a:p>
        </p:txBody>
      </p:sp>
      <p:grpSp>
        <p:nvGrpSpPr>
          <p:cNvPr id="76" name="Group 75"/>
          <p:cNvGrpSpPr/>
          <p:nvPr/>
        </p:nvGrpSpPr>
        <p:grpSpPr>
          <a:xfrm>
            <a:off x="6667509" y="1844288"/>
            <a:ext cx="1164336" cy="1511808"/>
            <a:chOff x="6388608" y="1767840"/>
            <a:chExt cx="1164336" cy="1511808"/>
          </a:xfrm>
          <a:solidFill>
            <a:srgbClr val="000000"/>
          </a:solidFill>
        </p:grpSpPr>
        <p:sp>
          <p:nvSpPr>
            <p:cNvPr id="77" name="Freeform 76"/>
            <p:cNvSpPr/>
            <p:nvPr/>
          </p:nvSpPr>
          <p:spPr>
            <a:xfrm>
              <a:off x="6388608" y="1767840"/>
              <a:ext cx="1121664" cy="1511808"/>
            </a:xfrm>
            <a:custGeom>
              <a:avLst/>
              <a:gdLst>
                <a:gd name="connsiteX0" fmla="*/ 170688 w 1121664"/>
                <a:gd name="connsiteY0" fmla="*/ 73152 h 1511808"/>
                <a:gd name="connsiteX1" fmla="*/ 48768 w 1121664"/>
                <a:gd name="connsiteY1" fmla="*/ 377952 h 1511808"/>
                <a:gd name="connsiteX2" fmla="*/ 85344 w 1121664"/>
                <a:gd name="connsiteY2" fmla="*/ 707136 h 1511808"/>
                <a:gd name="connsiteX3" fmla="*/ 0 w 1121664"/>
                <a:gd name="connsiteY3" fmla="*/ 987552 h 1511808"/>
                <a:gd name="connsiteX4" fmla="*/ 170688 w 1121664"/>
                <a:gd name="connsiteY4" fmla="*/ 1328928 h 1511808"/>
                <a:gd name="connsiteX5" fmla="*/ 487680 w 1121664"/>
                <a:gd name="connsiteY5" fmla="*/ 1511808 h 1511808"/>
                <a:gd name="connsiteX6" fmla="*/ 914400 w 1121664"/>
                <a:gd name="connsiteY6" fmla="*/ 1414272 h 1511808"/>
                <a:gd name="connsiteX7" fmla="*/ 1109472 w 1121664"/>
                <a:gd name="connsiteY7" fmla="*/ 1097280 h 1511808"/>
                <a:gd name="connsiteX8" fmla="*/ 1121664 w 1121664"/>
                <a:gd name="connsiteY8" fmla="*/ 536448 h 1511808"/>
                <a:gd name="connsiteX9" fmla="*/ 853440 w 1121664"/>
                <a:gd name="connsiteY9" fmla="*/ 146304 h 1511808"/>
                <a:gd name="connsiteX10" fmla="*/ 438912 w 1121664"/>
                <a:gd name="connsiteY10" fmla="*/ 0 h 1511808"/>
                <a:gd name="connsiteX0" fmla="*/ 170688 w 1121664"/>
                <a:gd name="connsiteY0" fmla="*/ 73152 h 1511808"/>
                <a:gd name="connsiteX1" fmla="*/ 48768 w 1121664"/>
                <a:gd name="connsiteY1" fmla="*/ 377952 h 1511808"/>
                <a:gd name="connsiteX2" fmla="*/ 85344 w 1121664"/>
                <a:gd name="connsiteY2" fmla="*/ 707136 h 1511808"/>
                <a:gd name="connsiteX3" fmla="*/ 0 w 1121664"/>
                <a:gd name="connsiteY3" fmla="*/ 987552 h 1511808"/>
                <a:gd name="connsiteX4" fmla="*/ 170688 w 1121664"/>
                <a:gd name="connsiteY4" fmla="*/ 1328928 h 1511808"/>
                <a:gd name="connsiteX5" fmla="*/ 487680 w 1121664"/>
                <a:gd name="connsiteY5" fmla="*/ 1511808 h 1511808"/>
                <a:gd name="connsiteX6" fmla="*/ 914400 w 1121664"/>
                <a:gd name="connsiteY6" fmla="*/ 1414272 h 1511808"/>
                <a:gd name="connsiteX7" fmla="*/ 1109472 w 1121664"/>
                <a:gd name="connsiteY7" fmla="*/ 1097280 h 1511808"/>
                <a:gd name="connsiteX8" fmla="*/ 1121664 w 1121664"/>
                <a:gd name="connsiteY8" fmla="*/ 536448 h 1511808"/>
                <a:gd name="connsiteX9" fmla="*/ 853440 w 1121664"/>
                <a:gd name="connsiteY9" fmla="*/ 146304 h 1511808"/>
                <a:gd name="connsiteX10" fmla="*/ 438912 w 1121664"/>
                <a:gd name="connsiteY10" fmla="*/ 0 h 1511808"/>
                <a:gd name="connsiteX11" fmla="*/ 170688 w 1121664"/>
                <a:gd name="connsiteY11" fmla="*/ 73152 h 151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1664" h="1511808">
                  <a:moveTo>
                    <a:pt x="170688" y="73152"/>
                  </a:moveTo>
                  <a:lnTo>
                    <a:pt x="48768" y="377952"/>
                  </a:lnTo>
                  <a:lnTo>
                    <a:pt x="85344" y="707136"/>
                  </a:lnTo>
                  <a:lnTo>
                    <a:pt x="0" y="987552"/>
                  </a:lnTo>
                  <a:lnTo>
                    <a:pt x="170688" y="1328928"/>
                  </a:lnTo>
                  <a:lnTo>
                    <a:pt x="487680" y="1511808"/>
                  </a:lnTo>
                  <a:lnTo>
                    <a:pt x="914400" y="1414272"/>
                  </a:lnTo>
                  <a:lnTo>
                    <a:pt x="1109472" y="1097280"/>
                  </a:lnTo>
                  <a:lnTo>
                    <a:pt x="1121664" y="536448"/>
                  </a:lnTo>
                  <a:lnTo>
                    <a:pt x="853440" y="146304"/>
                  </a:lnTo>
                  <a:lnTo>
                    <a:pt x="438912" y="0"/>
                  </a:lnTo>
                  <a:lnTo>
                    <a:pt x="170688" y="7315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6426036" y="2883578"/>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79" name="Oval 78"/>
            <p:cNvSpPr/>
            <p:nvPr/>
          </p:nvSpPr>
          <p:spPr>
            <a:xfrm>
              <a:off x="6389375" y="2566260"/>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0" name="Oval 79"/>
            <p:cNvSpPr/>
            <p:nvPr/>
          </p:nvSpPr>
          <p:spPr>
            <a:xfrm>
              <a:off x="6422114" y="2284659"/>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1" name="Oval 80"/>
            <p:cNvSpPr/>
            <p:nvPr/>
          </p:nvSpPr>
          <p:spPr>
            <a:xfrm>
              <a:off x="6464786" y="1967145"/>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2" name="Oval 81"/>
            <p:cNvSpPr/>
            <p:nvPr/>
          </p:nvSpPr>
          <p:spPr>
            <a:xfrm>
              <a:off x="6647027" y="1767840"/>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3" name="Oval 82"/>
            <p:cNvSpPr/>
            <p:nvPr/>
          </p:nvSpPr>
          <p:spPr>
            <a:xfrm>
              <a:off x="6985931" y="1797868"/>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4" name="Oval 83"/>
            <p:cNvSpPr/>
            <p:nvPr/>
          </p:nvSpPr>
          <p:spPr>
            <a:xfrm>
              <a:off x="7318440" y="2054637"/>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5" name="Oval 84"/>
            <p:cNvSpPr/>
            <p:nvPr/>
          </p:nvSpPr>
          <p:spPr>
            <a:xfrm>
              <a:off x="7467600" y="2526885"/>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6" name="Oval 85"/>
            <p:cNvSpPr/>
            <p:nvPr/>
          </p:nvSpPr>
          <p:spPr>
            <a:xfrm>
              <a:off x="7361112" y="2968922"/>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7" name="Oval 86"/>
            <p:cNvSpPr/>
            <p:nvPr/>
          </p:nvSpPr>
          <p:spPr>
            <a:xfrm>
              <a:off x="7070337" y="3177357"/>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8" name="Oval 87"/>
            <p:cNvSpPr/>
            <p:nvPr/>
          </p:nvSpPr>
          <p:spPr>
            <a:xfrm>
              <a:off x="6652654" y="3141525"/>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89" name="TextBox 88"/>
            <p:cNvSpPr txBox="1"/>
            <p:nvPr/>
          </p:nvSpPr>
          <p:spPr>
            <a:xfrm>
              <a:off x="6627877" y="2343686"/>
              <a:ext cx="577402" cy="338554"/>
            </a:xfrm>
            <a:prstGeom prst="rect">
              <a:avLst/>
            </a:prstGeom>
            <a:noFill/>
          </p:spPr>
          <p:txBody>
            <a:bodyPr wrap="none" rtlCol="0">
              <a:spAutoFit/>
            </a:bodyPr>
            <a:lstStyle/>
            <a:p>
              <a:r>
                <a:rPr lang="en-GB" sz="1600" dirty="0" smtClean="0"/>
                <a:t>S</a:t>
              </a:r>
              <a:r>
                <a:rPr lang="en-GB" sz="1600" baseline="-25000" dirty="0" smtClean="0"/>
                <a:t>1</a:t>
              </a:r>
              <a:r>
                <a:rPr lang="en-GB" sz="1600" dirty="0" smtClean="0"/>
                <a:t>-S</a:t>
              </a:r>
              <a:r>
                <a:rPr lang="en-GB" sz="1600" baseline="-25000" dirty="0" smtClean="0"/>
                <a:t>n</a:t>
              </a:r>
              <a:endParaRPr lang="en-GB" sz="1600" baseline="-25000" dirty="0"/>
            </a:p>
          </p:txBody>
        </p:sp>
      </p:grpSp>
      <p:sp>
        <p:nvSpPr>
          <p:cNvPr id="90" name="Oval 89"/>
          <p:cNvSpPr/>
          <p:nvPr/>
        </p:nvSpPr>
        <p:spPr>
          <a:xfrm>
            <a:off x="2672157" y="4794752"/>
            <a:ext cx="85344" cy="853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91" name="Oval 90"/>
          <p:cNvSpPr/>
          <p:nvPr/>
        </p:nvSpPr>
        <p:spPr>
          <a:xfrm>
            <a:off x="6272954" y="3889340"/>
            <a:ext cx="1026810" cy="1026810"/>
          </a:xfrm>
          <a:prstGeom prst="ellipse">
            <a:avLst/>
          </a:prstGeom>
          <a:gradFill flip="none" rotWithShape="1">
            <a:gsLst>
              <a:gs pos="0">
                <a:schemeClr val="accent6">
                  <a:lumMod val="75000"/>
                  <a:alpha val="10000"/>
                </a:schemeClr>
              </a:gs>
              <a:gs pos="100000">
                <a:schemeClr val="accent6">
                  <a:lumMod val="20000"/>
                  <a:lumOff val="80000"/>
                  <a:alpha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92" name="Oval 91"/>
          <p:cNvSpPr/>
          <p:nvPr/>
        </p:nvSpPr>
        <p:spPr>
          <a:xfrm>
            <a:off x="6197543" y="4488455"/>
            <a:ext cx="1026810" cy="1026810"/>
          </a:xfrm>
          <a:prstGeom prst="ellipse">
            <a:avLst/>
          </a:prstGeom>
          <a:gradFill flip="none" rotWithShape="1">
            <a:gsLst>
              <a:gs pos="0">
                <a:schemeClr val="accent6">
                  <a:lumMod val="75000"/>
                  <a:alpha val="70000"/>
                </a:schemeClr>
              </a:gs>
              <a:gs pos="100000">
                <a:schemeClr val="accent6">
                  <a:lumMod val="20000"/>
                  <a:lumOff val="80000"/>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93" name="Oval 92"/>
          <p:cNvSpPr/>
          <p:nvPr/>
        </p:nvSpPr>
        <p:spPr>
          <a:xfrm>
            <a:off x="6230282" y="4206854"/>
            <a:ext cx="1026810" cy="1026810"/>
          </a:xfrm>
          <a:prstGeom prst="ellipse">
            <a:avLst/>
          </a:prstGeom>
          <a:gradFill flip="none" rotWithShape="1">
            <a:gsLst>
              <a:gs pos="0">
                <a:schemeClr val="accent6">
                  <a:lumMod val="75000"/>
                  <a:alpha val="70000"/>
                </a:schemeClr>
              </a:gs>
              <a:gs pos="100000">
                <a:schemeClr val="accent6">
                  <a:lumMod val="20000"/>
                  <a:lumOff val="80000"/>
                  <a:alpha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94" name="Oval 93"/>
          <p:cNvSpPr/>
          <p:nvPr/>
        </p:nvSpPr>
        <p:spPr>
          <a:xfrm>
            <a:off x="6234204" y="4805773"/>
            <a:ext cx="1026810" cy="1026810"/>
          </a:xfrm>
          <a:prstGeom prst="ellipse">
            <a:avLst/>
          </a:prstGeom>
          <a:gradFill flip="none" rotWithShape="1">
            <a:gsLst>
              <a:gs pos="0">
                <a:schemeClr val="accent6">
                  <a:lumMod val="75000"/>
                  <a:alpha val="17000"/>
                </a:schemeClr>
              </a:gs>
              <a:gs pos="100000">
                <a:schemeClr val="accent6">
                  <a:alpha val="17000"/>
                  <a:lumMod val="44000"/>
                  <a:lumOff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cxnSp>
        <p:nvCxnSpPr>
          <p:cNvPr id="95" name="Straight Arrow Connector 94"/>
          <p:cNvCxnSpPr/>
          <p:nvPr/>
        </p:nvCxnSpPr>
        <p:spPr>
          <a:xfrm rot="600000" flipH="1" flipV="1">
            <a:off x="5986483" y="4059350"/>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5888240" y="4340058"/>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600000" flipH="1" flipV="1">
            <a:off x="5879833" y="4703233"/>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3600000" flipH="1" flipV="1">
            <a:off x="6013818" y="5693085"/>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2100000" flipH="1" flipV="1">
            <a:off x="5916350" y="5418139"/>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500000" flipH="1" flipV="1">
            <a:off x="5888240" y="5031326"/>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800000" flipH="1" flipV="1">
            <a:off x="2233747" y="4234636"/>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4200000" flipH="1" flipV="1">
            <a:off x="2258515" y="5369053"/>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200000" flipH="1" flipV="1">
            <a:off x="1919327" y="4823993"/>
            <a:ext cx="237994" cy="87683"/>
          </a:xfrm>
          <a:prstGeom prst="straightConnector1">
            <a:avLst/>
          </a:prstGeom>
          <a:ln>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591885" y="4528386"/>
            <a:ext cx="1438656" cy="0"/>
          </a:xfrm>
          <a:prstGeom prst="straightConnector1">
            <a:avLst/>
          </a:prstGeom>
          <a:ln>
            <a:solidFill>
              <a:srgbClr val="CC0066"/>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514347" y="4126939"/>
            <a:ext cx="1309205" cy="338554"/>
          </a:xfrm>
          <a:prstGeom prst="rect">
            <a:avLst/>
          </a:prstGeom>
          <a:noFill/>
        </p:spPr>
        <p:txBody>
          <a:bodyPr wrap="none" rtlCol="0">
            <a:spAutoFit/>
          </a:bodyPr>
          <a:lstStyle/>
          <a:p>
            <a:r>
              <a:rPr lang="en-GB" sz="1600" dirty="0" smtClean="0"/>
              <a:t>Receiver field</a:t>
            </a:r>
            <a:endParaRPr lang="en-GB" sz="1600" dirty="0"/>
          </a:p>
        </p:txBody>
      </p:sp>
      <p:sp>
        <p:nvSpPr>
          <p:cNvPr id="106" name="Oval 105"/>
          <p:cNvSpPr/>
          <p:nvPr/>
        </p:nvSpPr>
        <p:spPr>
          <a:xfrm>
            <a:off x="2201424" y="4324019"/>
            <a:ext cx="1026810" cy="1026810"/>
          </a:xfrm>
          <a:prstGeom prst="ellipse">
            <a:avLst/>
          </a:prstGeom>
          <a:gradFill flip="none" rotWithShape="1">
            <a:gsLst>
              <a:gs pos="0">
                <a:schemeClr val="accent6">
                  <a:lumMod val="75000"/>
                  <a:alpha val="70000"/>
                </a:schemeClr>
              </a:gs>
              <a:gs pos="100000">
                <a:schemeClr val="accent6">
                  <a:lumMod val="20000"/>
                  <a:lumOff val="80000"/>
                  <a:alpha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grpSp>
        <p:nvGrpSpPr>
          <p:cNvPr id="107" name="Group 106"/>
          <p:cNvGrpSpPr/>
          <p:nvPr/>
        </p:nvGrpSpPr>
        <p:grpSpPr>
          <a:xfrm>
            <a:off x="6667509" y="4160768"/>
            <a:ext cx="1164336" cy="1511808"/>
            <a:chOff x="6667509" y="4160768"/>
            <a:chExt cx="1164336" cy="1511808"/>
          </a:xfrm>
        </p:grpSpPr>
        <p:grpSp>
          <p:nvGrpSpPr>
            <p:cNvPr id="108" name="Group 107"/>
            <p:cNvGrpSpPr/>
            <p:nvPr/>
          </p:nvGrpSpPr>
          <p:grpSpPr>
            <a:xfrm>
              <a:off x="6667509" y="4160768"/>
              <a:ext cx="1164336" cy="1511808"/>
              <a:chOff x="6388608" y="1767840"/>
              <a:chExt cx="1164336" cy="1511808"/>
            </a:xfrm>
            <a:solidFill>
              <a:srgbClr val="000000"/>
            </a:solidFill>
          </p:grpSpPr>
          <p:sp>
            <p:nvSpPr>
              <p:cNvPr id="115" name="Freeform 114"/>
              <p:cNvSpPr/>
              <p:nvPr/>
            </p:nvSpPr>
            <p:spPr>
              <a:xfrm>
                <a:off x="6388608" y="1767840"/>
                <a:ext cx="1121664" cy="1511808"/>
              </a:xfrm>
              <a:custGeom>
                <a:avLst/>
                <a:gdLst>
                  <a:gd name="connsiteX0" fmla="*/ 170688 w 1121664"/>
                  <a:gd name="connsiteY0" fmla="*/ 73152 h 1511808"/>
                  <a:gd name="connsiteX1" fmla="*/ 48768 w 1121664"/>
                  <a:gd name="connsiteY1" fmla="*/ 377952 h 1511808"/>
                  <a:gd name="connsiteX2" fmla="*/ 85344 w 1121664"/>
                  <a:gd name="connsiteY2" fmla="*/ 707136 h 1511808"/>
                  <a:gd name="connsiteX3" fmla="*/ 0 w 1121664"/>
                  <a:gd name="connsiteY3" fmla="*/ 987552 h 1511808"/>
                  <a:gd name="connsiteX4" fmla="*/ 170688 w 1121664"/>
                  <a:gd name="connsiteY4" fmla="*/ 1328928 h 1511808"/>
                  <a:gd name="connsiteX5" fmla="*/ 487680 w 1121664"/>
                  <a:gd name="connsiteY5" fmla="*/ 1511808 h 1511808"/>
                  <a:gd name="connsiteX6" fmla="*/ 914400 w 1121664"/>
                  <a:gd name="connsiteY6" fmla="*/ 1414272 h 1511808"/>
                  <a:gd name="connsiteX7" fmla="*/ 1109472 w 1121664"/>
                  <a:gd name="connsiteY7" fmla="*/ 1097280 h 1511808"/>
                  <a:gd name="connsiteX8" fmla="*/ 1121664 w 1121664"/>
                  <a:gd name="connsiteY8" fmla="*/ 536448 h 1511808"/>
                  <a:gd name="connsiteX9" fmla="*/ 853440 w 1121664"/>
                  <a:gd name="connsiteY9" fmla="*/ 146304 h 1511808"/>
                  <a:gd name="connsiteX10" fmla="*/ 438912 w 1121664"/>
                  <a:gd name="connsiteY10" fmla="*/ 0 h 1511808"/>
                  <a:gd name="connsiteX0" fmla="*/ 170688 w 1121664"/>
                  <a:gd name="connsiteY0" fmla="*/ 73152 h 1511808"/>
                  <a:gd name="connsiteX1" fmla="*/ 48768 w 1121664"/>
                  <a:gd name="connsiteY1" fmla="*/ 377952 h 1511808"/>
                  <a:gd name="connsiteX2" fmla="*/ 85344 w 1121664"/>
                  <a:gd name="connsiteY2" fmla="*/ 707136 h 1511808"/>
                  <a:gd name="connsiteX3" fmla="*/ 0 w 1121664"/>
                  <a:gd name="connsiteY3" fmla="*/ 987552 h 1511808"/>
                  <a:gd name="connsiteX4" fmla="*/ 170688 w 1121664"/>
                  <a:gd name="connsiteY4" fmla="*/ 1328928 h 1511808"/>
                  <a:gd name="connsiteX5" fmla="*/ 487680 w 1121664"/>
                  <a:gd name="connsiteY5" fmla="*/ 1511808 h 1511808"/>
                  <a:gd name="connsiteX6" fmla="*/ 914400 w 1121664"/>
                  <a:gd name="connsiteY6" fmla="*/ 1414272 h 1511808"/>
                  <a:gd name="connsiteX7" fmla="*/ 1109472 w 1121664"/>
                  <a:gd name="connsiteY7" fmla="*/ 1097280 h 1511808"/>
                  <a:gd name="connsiteX8" fmla="*/ 1121664 w 1121664"/>
                  <a:gd name="connsiteY8" fmla="*/ 536448 h 1511808"/>
                  <a:gd name="connsiteX9" fmla="*/ 853440 w 1121664"/>
                  <a:gd name="connsiteY9" fmla="*/ 146304 h 1511808"/>
                  <a:gd name="connsiteX10" fmla="*/ 438912 w 1121664"/>
                  <a:gd name="connsiteY10" fmla="*/ 0 h 1511808"/>
                  <a:gd name="connsiteX11" fmla="*/ 170688 w 1121664"/>
                  <a:gd name="connsiteY11" fmla="*/ 73152 h 151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1664" h="1511808">
                    <a:moveTo>
                      <a:pt x="170688" y="73152"/>
                    </a:moveTo>
                    <a:lnTo>
                      <a:pt x="48768" y="377952"/>
                    </a:lnTo>
                    <a:lnTo>
                      <a:pt x="85344" y="707136"/>
                    </a:lnTo>
                    <a:lnTo>
                      <a:pt x="0" y="987552"/>
                    </a:lnTo>
                    <a:lnTo>
                      <a:pt x="170688" y="1328928"/>
                    </a:lnTo>
                    <a:lnTo>
                      <a:pt x="487680" y="1511808"/>
                    </a:lnTo>
                    <a:lnTo>
                      <a:pt x="914400" y="1414272"/>
                    </a:lnTo>
                    <a:lnTo>
                      <a:pt x="1109472" y="1097280"/>
                    </a:lnTo>
                    <a:lnTo>
                      <a:pt x="1121664" y="536448"/>
                    </a:lnTo>
                    <a:lnTo>
                      <a:pt x="853440" y="146304"/>
                    </a:lnTo>
                    <a:lnTo>
                      <a:pt x="438912" y="0"/>
                    </a:lnTo>
                    <a:lnTo>
                      <a:pt x="170688" y="7315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p:cNvSpPr/>
              <p:nvPr/>
            </p:nvSpPr>
            <p:spPr>
              <a:xfrm>
                <a:off x="6426036" y="2883578"/>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17" name="Oval 116"/>
              <p:cNvSpPr/>
              <p:nvPr/>
            </p:nvSpPr>
            <p:spPr>
              <a:xfrm>
                <a:off x="6389375" y="2566260"/>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18" name="Oval 117"/>
              <p:cNvSpPr/>
              <p:nvPr/>
            </p:nvSpPr>
            <p:spPr>
              <a:xfrm>
                <a:off x="6422114" y="2284659"/>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19" name="Oval 118"/>
              <p:cNvSpPr/>
              <p:nvPr/>
            </p:nvSpPr>
            <p:spPr>
              <a:xfrm>
                <a:off x="6464786" y="1967145"/>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0" name="Oval 119"/>
              <p:cNvSpPr/>
              <p:nvPr/>
            </p:nvSpPr>
            <p:spPr>
              <a:xfrm>
                <a:off x="6647027" y="1767840"/>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1" name="Oval 120"/>
              <p:cNvSpPr/>
              <p:nvPr/>
            </p:nvSpPr>
            <p:spPr>
              <a:xfrm>
                <a:off x="6985931" y="1797868"/>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2" name="Oval 121"/>
              <p:cNvSpPr/>
              <p:nvPr/>
            </p:nvSpPr>
            <p:spPr>
              <a:xfrm>
                <a:off x="7318440" y="2054637"/>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3" name="Oval 122"/>
              <p:cNvSpPr/>
              <p:nvPr/>
            </p:nvSpPr>
            <p:spPr>
              <a:xfrm>
                <a:off x="7467600" y="2526885"/>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4" name="Oval 123"/>
              <p:cNvSpPr/>
              <p:nvPr/>
            </p:nvSpPr>
            <p:spPr>
              <a:xfrm>
                <a:off x="7361112" y="2968922"/>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5" name="Oval 124"/>
              <p:cNvSpPr/>
              <p:nvPr/>
            </p:nvSpPr>
            <p:spPr>
              <a:xfrm>
                <a:off x="7070337" y="3177357"/>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6" name="Oval 125"/>
              <p:cNvSpPr/>
              <p:nvPr/>
            </p:nvSpPr>
            <p:spPr>
              <a:xfrm>
                <a:off x="6652654" y="3141525"/>
                <a:ext cx="85344" cy="853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27" name="TextBox 126"/>
              <p:cNvSpPr txBox="1"/>
              <p:nvPr/>
            </p:nvSpPr>
            <p:spPr>
              <a:xfrm>
                <a:off x="6627877" y="2343686"/>
                <a:ext cx="577402" cy="338554"/>
              </a:xfrm>
              <a:prstGeom prst="rect">
                <a:avLst/>
              </a:prstGeom>
              <a:noFill/>
            </p:spPr>
            <p:txBody>
              <a:bodyPr wrap="none" rtlCol="0">
                <a:spAutoFit/>
              </a:bodyPr>
              <a:lstStyle/>
              <a:p>
                <a:r>
                  <a:rPr lang="en-GB" sz="1600" dirty="0" smtClean="0"/>
                  <a:t>S</a:t>
                </a:r>
                <a:r>
                  <a:rPr lang="en-GB" sz="1600" baseline="-25000" dirty="0" smtClean="0"/>
                  <a:t>1</a:t>
                </a:r>
                <a:r>
                  <a:rPr lang="en-GB" sz="1600" dirty="0" smtClean="0"/>
                  <a:t>-S</a:t>
                </a:r>
                <a:r>
                  <a:rPr lang="en-GB" sz="1600" baseline="-25000" dirty="0" smtClean="0"/>
                  <a:t>n</a:t>
                </a:r>
                <a:endParaRPr lang="en-GB" sz="1600" baseline="-25000" dirty="0"/>
              </a:p>
            </p:txBody>
          </p:sp>
        </p:grpSp>
        <p:grpSp>
          <p:nvGrpSpPr>
            <p:cNvPr id="109" name="Group 108"/>
            <p:cNvGrpSpPr/>
            <p:nvPr/>
          </p:nvGrpSpPr>
          <p:grpSpPr>
            <a:xfrm>
              <a:off x="6932493" y="4318931"/>
              <a:ext cx="417683" cy="417683"/>
              <a:chOff x="7623003" y="4115177"/>
              <a:chExt cx="417683" cy="417683"/>
            </a:xfrm>
          </p:grpSpPr>
          <p:cxnSp>
            <p:nvCxnSpPr>
              <p:cNvPr id="111" name="Straight Arrow Connector 110"/>
              <p:cNvCxnSpPr/>
              <p:nvPr/>
            </p:nvCxnSpPr>
            <p:spPr>
              <a:xfrm>
                <a:off x="7831845" y="4115177"/>
                <a:ext cx="0" cy="417683"/>
              </a:xfrm>
              <a:prstGeom prst="straightConnector1">
                <a:avLst/>
              </a:prstGeom>
              <a:ln>
                <a:solidFill>
                  <a:schemeClr val="accent2">
                    <a:lumMod val="25000"/>
                    <a:lumOff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16200000">
                <a:off x="7831845" y="4115177"/>
                <a:ext cx="0" cy="417683"/>
              </a:xfrm>
              <a:prstGeom prst="straightConnector1">
                <a:avLst/>
              </a:prstGeom>
              <a:ln>
                <a:solidFill>
                  <a:schemeClr val="accent2">
                    <a:lumMod val="25000"/>
                    <a:lumOff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7782030" y="4273759"/>
                <a:ext cx="99804" cy="99804"/>
              </a:xfrm>
              <a:prstGeom prst="ellipse">
                <a:avLst/>
              </a:prstGeom>
              <a:no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sp>
            <p:nvSpPr>
              <p:cNvPr id="114" name="Oval 113"/>
              <p:cNvSpPr/>
              <p:nvPr/>
            </p:nvSpPr>
            <p:spPr>
              <a:xfrm>
                <a:off x="7809072" y="4301159"/>
                <a:ext cx="45719" cy="45719"/>
              </a:xfrm>
              <a:prstGeom prst="ellipse">
                <a:avLst/>
              </a:prstGeom>
              <a:solidFill>
                <a:schemeClr val="tx2">
                  <a:lumMod val="25000"/>
                  <a:lumOff val="75000"/>
                </a:schemeClr>
              </a:solidFill>
              <a:ln w="9525">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smtClean="0">
                  <a:solidFill>
                    <a:schemeClr val="tx1"/>
                  </a:solidFill>
                </a:endParaRPr>
              </a:p>
            </p:txBody>
          </p:sp>
        </p:grpSp>
        <p:sp>
          <p:nvSpPr>
            <p:cNvPr id="110" name="Arc 109"/>
            <p:cNvSpPr/>
            <p:nvPr/>
          </p:nvSpPr>
          <p:spPr>
            <a:xfrm>
              <a:off x="7017701" y="5139499"/>
              <a:ext cx="293160" cy="293160"/>
            </a:xfrm>
            <a:prstGeom prst="arc">
              <a:avLst>
                <a:gd name="adj1" fmla="val 16200000"/>
                <a:gd name="adj2" fmla="val 10689920"/>
              </a:avLst>
            </a:prstGeom>
            <a:ln>
              <a:solidFill>
                <a:schemeClr val="accent2">
                  <a:lumMod val="25000"/>
                  <a:lumOff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37708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GB" dirty="0" err="1" smtClean="0"/>
              <a:t>Scatterers</a:t>
            </a:r>
            <a:endParaRPr lang="en-GB" dirty="0" smtClean="0"/>
          </a:p>
          <a:p>
            <a:pPr lvl="1"/>
            <a:r>
              <a:rPr lang="en-GB" dirty="0" smtClean="0"/>
              <a:t>Point-like scattering elements make up target</a:t>
            </a:r>
          </a:p>
          <a:p>
            <a:pPr lvl="1"/>
            <a:r>
              <a:rPr lang="en-GB" dirty="0" smtClean="0"/>
              <a:t>Normal vector defines direction of element</a:t>
            </a:r>
          </a:p>
          <a:p>
            <a:pPr lvl="1"/>
            <a:r>
              <a:rPr lang="en-GB" dirty="0" smtClean="0"/>
              <a:t>Cross-section determines scattering strength </a:t>
            </a:r>
          </a:p>
          <a:p>
            <a:pPr lvl="2"/>
            <a:r>
              <a:rPr lang="en-GB" dirty="0" smtClean="0"/>
              <a:t>Defined as area of target element multiplied by albedo</a:t>
            </a:r>
          </a:p>
          <a:p>
            <a:pPr lvl="2"/>
            <a:r>
              <a:rPr lang="en-GB" dirty="0" smtClean="0"/>
              <a:t>Corrected for angle between normal and line of sight to lidar</a:t>
            </a:r>
          </a:p>
          <a:p>
            <a:pPr lvl="1"/>
            <a:r>
              <a:rPr lang="en-GB" dirty="0" smtClean="0"/>
              <a:t>S</a:t>
            </a:r>
            <a:r>
              <a:rPr lang="en-GB" baseline="-25000" dirty="0" smtClean="0"/>
              <a:t>0</a:t>
            </a:r>
            <a:r>
              <a:rPr lang="en-GB" dirty="0" smtClean="0"/>
              <a:t> typically a single </a:t>
            </a:r>
            <a:r>
              <a:rPr lang="en-GB" dirty="0" err="1" smtClean="0"/>
              <a:t>scatterer</a:t>
            </a:r>
            <a:r>
              <a:rPr lang="en-GB" dirty="0" smtClean="0"/>
              <a:t> close to transmitter to represent stray reflections in the optics</a:t>
            </a:r>
          </a:p>
          <a:p>
            <a:pPr lvl="1"/>
            <a:r>
              <a:rPr lang="en-GB" dirty="0" smtClean="0"/>
              <a:t>S</a:t>
            </a:r>
            <a:r>
              <a:rPr lang="en-GB" baseline="-25000" dirty="0" smtClean="0"/>
              <a:t>1</a:t>
            </a:r>
            <a:r>
              <a:rPr lang="en-GB" dirty="0" smtClean="0"/>
              <a:t>– S</a:t>
            </a:r>
            <a:r>
              <a:rPr lang="en-GB" baseline="-25000" dirty="0" smtClean="0"/>
              <a:t>n</a:t>
            </a:r>
            <a:r>
              <a:rPr lang="en-GB" dirty="0" smtClean="0"/>
              <a:t> typically one or more elements that make up a target</a:t>
            </a:r>
          </a:p>
          <a:p>
            <a:r>
              <a:rPr lang="en-GB" dirty="0" smtClean="0"/>
              <a:t>Targets</a:t>
            </a:r>
          </a:p>
          <a:p>
            <a:pPr lvl="1"/>
            <a:r>
              <a:rPr lang="en-GB" dirty="0" smtClean="0"/>
              <a:t>Rigid assemblies of </a:t>
            </a:r>
            <a:r>
              <a:rPr lang="en-GB" dirty="0" err="1" smtClean="0"/>
              <a:t>scatterers</a:t>
            </a:r>
            <a:endParaRPr lang="en-GB" dirty="0" smtClean="0"/>
          </a:p>
          <a:p>
            <a:pPr lvl="1"/>
            <a:r>
              <a:rPr lang="en-GB" dirty="0" smtClean="0"/>
              <a:t>Targets have linear and angular velocity</a:t>
            </a:r>
          </a:p>
          <a:p>
            <a:pPr lvl="1"/>
            <a:r>
              <a:rPr lang="en-GB" dirty="0" smtClean="0"/>
              <a:t>The model supports multiple targets </a:t>
            </a:r>
          </a:p>
          <a:p>
            <a:r>
              <a:rPr lang="en-GB" dirty="0" smtClean="0"/>
              <a:t>Beams</a:t>
            </a:r>
          </a:p>
          <a:p>
            <a:pPr lvl="1"/>
            <a:r>
              <a:rPr lang="en-GB" dirty="0" err="1" smtClean="0"/>
              <a:t>Tx</a:t>
            </a:r>
            <a:r>
              <a:rPr lang="en-GB" dirty="0" smtClean="0"/>
              <a:t> beam defines the amplitude and phase of the transmitted beam</a:t>
            </a:r>
          </a:p>
          <a:p>
            <a:pPr lvl="1"/>
            <a:r>
              <a:rPr lang="en-GB" dirty="0" smtClean="0"/>
              <a:t>Rx ‘beam’ defines the amplitude and phase of the receiver mode</a:t>
            </a:r>
          </a:p>
          <a:p>
            <a:pPr lvl="1"/>
            <a:r>
              <a:rPr lang="en-GB" dirty="0" err="1" smtClean="0"/>
              <a:t>Tx</a:t>
            </a:r>
            <a:r>
              <a:rPr lang="en-GB" dirty="0" smtClean="0"/>
              <a:t> and Rx are identical for a monostatic receiver</a:t>
            </a:r>
            <a:endParaRPr lang="en-GB" dirty="0"/>
          </a:p>
        </p:txBody>
      </p:sp>
      <p:sp>
        <p:nvSpPr>
          <p:cNvPr id="3" name="Slide Number Placeholder 2"/>
          <p:cNvSpPr>
            <a:spLocks noGrp="1"/>
          </p:cNvSpPr>
          <p:nvPr>
            <p:ph type="sldNum" sz="quarter" idx="4"/>
          </p:nvPr>
        </p:nvSpPr>
        <p:spPr/>
        <p:txBody>
          <a:bodyPr/>
          <a:lstStyle/>
          <a:p>
            <a:fld id="{84D111C9-AE51-4082-9409-505987EEA9A7}" type="slidenum">
              <a:rPr lang="en-GB" smtClean="0"/>
              <a:pPr/>
              <a:t>25</a:t>
            </a:fld>
            <a:endParaRPr lang="en-GB" dirty="0"/>
          </a:p>
        </p:txBody>
      </p:sp>
      <p:sp>
        <p:nvSpPr>
          <p:cNvPr id="4" name="Title 3"/>
          <p:cNvSpPr>
            <a:spLocks noGrp="1"/>
          </p:cNvSpPr>
          <p:nvPr>
            <p:ph type="title"/>
          </p:nvPr>
        </p:nvSpPr>
        <p:spPr/>
        <p:txBody>
          <a:bodyPr/>
          <a:lstStyle/>
          <a:p>
            <a:r>
              <a:rPr lang="en-GB" dirty="0" smtClean="0"/>
              <a:t>Model elements</a:t>
            </a:r>
            <a:endParaRPr lang="en-GB" dirty="0"/>
          </a:p>
        </p:txBody>
      </p:sp>
    </p:spTree>
    <p:extLst>
      <p:ext uri="{BB962C8B-B14F-4D97-AF65-F5344CB8AC3E}">
        <p14:creationId xmlns:p14="http://schemas.microsoft.com/office/powerpoint/2010/main" val="245366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GB" dirty="0" smtClean="0"/>
                  <a:t>Coupling from lens to fibre is given by:</a:t>
                </a:r>
              </a:p>
              <a:p>
                <a:pPr marL="0" indent="0">
                  <a:buNone/>
                </a:pPr>
                <a14:m>
                  <m:oMathPara xmlns:m="http://schemas.openxmlformats.org/officeDocument/2006/math">
                    <m:oMathParaPr>
                      <m:jc m:val="centerGroup"/>
                    </m:oMathParaPr>
                    <m:oMath xmlns:m="http://schemas.openxmlformats.org/officeDocument/2006/math">
                      <m:sSub>
                        <m:sSubPr>
                          <m:ctrlPr>
                            <a:rPr lang="en-GB" sz="1600" i="1" smtClean="0">
                              <a:solidFill>
                                <a:schemeClr val="tx1"/>
                              </a:solidFill>
                              <a:latin typeface="Cambria Math"/>
                            </a:rPr>
                          </m:ctrlPr>
                        </m:sSubPr>
                        <m:e>
                          <m:r>
                            <a:rPr lang="en-GB" sz="1600" i="1">
                              <a:solidFill>
                                <a:schemeClr val="tx1"/>
                              </a:solidFill>
                              <a:latin typeface="Cambria Math"/>
                            </a:rPr>
                            <m:t>𝑐</m:t>
                          </m:r>
                        </m:e>
                        <m:sub>
                          <m:r>
                            <a:rPr lang="en-GB" sz="1600" i="1">
                              <a:solidFill>
                                <a:schemeClr val="tx1"/>
                              </a:solidFill>
                              <a:latin typeface="Cambria Math"/>
                            </a:rPr>
                            <m:t>𝑝</m:t>
                          </m:r>
                        </m:sub>
                      </m:sSub>
                      <m:r>
                        <a:rPr lang="en-GB" sz="1600" i="1">
                          <a:solidFill>
                            <a:schemeClr val="tx1"/>
                          </a:solidFill>
                          <a:latin typeface="Cambria Math"/>
                        </a:rPr>
                        <m:t>=</m:t>
                      </m:r>
                      <m:f>
                        <m:fPr>
                          <m:ctrlPr>
                            <a:rPr lang="en-GB" sz="1600" i="1">
                              <a:solidFill>
                                <a:schemeClr val="tx1"/>
                              </a:solidFill>
                              <a:latin typeface="Cambria Math"/>
                            </a:rPr>
                          </m:ctrlPr>
                        </m:fPr>
                        <m:num>
                          <m:nary>
                            <m:naryPr>
                              <m:chr m:val="∬"/>
                              <m:limLoc m:val="undOvr"/>
                              <m:subHide m:val="on"/>
                              <m:supHide m:val="on"/>
                              <m:ctrlPr>
                                <a:rPr lang="en-GB" sz="1600" i="1">
                                  <a:solidFill>
                                    <a:schemeClr val="tx1"/>
                                  </a:solidFill>
                                  <a:latin typeface="Cambria Math"/>
                                </a:rPr>
                              </m:ctrlPr>
                            </m:naryPr>
                            <m:sub/>
                            <m:sup/>
                            <m:e>
                              <m:sSub>
                                <m:sSubPr>
                                  <m:ctrlPr>
                                    <a:rPr lang="en-GB" sz="1600" i="1">
                                      <a:solidFill>
                                        <a:schemeClr val="tx1"/>
                                      </a:solidFill>
                                      <a:latin typeface="Cambria Math"/>
                                    </a:rPr>
                                  </m:ctrlPr>
                                </m:sSubPr>
                                <m:e>
                                  <m:r>
                                    <a:rPr lang="en-GB" sz="1600" i="1">
                                      <a:solidFill>
                                        <a:schemeClr val="tx1"/>
                                      </a:solidFill>
                                      <a:latin typeface="Cambria Math"/>
                                    </a:rPr>
                                    <m:t>𝐸</m:t>
                                  </m:r>
                                </m:e>
                                <m:sub>
                                  <m:r>
                                    <a:rPr lang="en-GB" sz="1600" i="1">
                                      <a:solidFill>
                                        <a:schemeClr val="tx1"/>
                                      </a:solidFill>
                                      <a:latin typeface="Cambria Math"/>
                                    </a:rPr>
                                    <m:t>𝑖𝑛</m:t>
                                  </m:r>
                                </m:sub>
                              </m:sSub>
                              <m:sSubSup>
                                <m:sSubSupPr>
                                  <m:ctrlPr>
                                    <a:rPr lang="en-GB" sz="1600" i="1">
                                      <a:solidFill>
                                        <a:schemeClr val="tx1"/>
                                      </a:solidFill>
                                      <a:latin typeface="Cambria Math"/>
                                    </a:rPr>
                                  </m:ctrlPr>
                                </m:sSubSupPr>
                                <m:e>
                                  <m:r>
                                    <a:rPr lang="en-GB" sz="1600" i="1">
                                      <a:solidFill>
                                        <a:schemeClr val="tx1"/>
                                      </a:solidFill>
                                      <a:latin typeface="Cambria Math"/>
                                    </a:rPr>
                                    <m:t>𝐸</m:t>
                                  </m:r>
                                </m:e>
                                <m:sub>
                                  <m:r>
                                    <a:rPr lang="en-GB" sz="1600" i="1">
                                      <a:solidFill>
                                        <a:schemeClr val="tx1"/>
                                      </a:solidFill>
                                      <a:latin typeface="Cambria Math"/>
                                    </a:rPr>
                                    <m:t>𝑝</m:t>
                                  </m:r>
                                </m:sub>
                                <m:sup>
                                  <m:r>
                                    <a:rPr lang="en-GB" sz="1600" i="1">
                                      <a:solidFill>
                                        <a:schemeClr val="tx1"/>
                                      </a:solidFill>
                                      <a:latin typeface="Cambria Math"/>
                                    </a:rPr>
                                    <m:t>∗</m:t>
                                  </m:r>
                                </m:sup>
                              </m:sSubSup>
                              <m:box>
                                <m:boxPr>
                                  <m:diff m:val="on"/>
                                  <m:ctrlPr>
                                    <a:rPr lang="en-GB" sz="1600" i="1">
                                      <a:solidFill>
                                        <a:schemeClr val="tx1"/>
                                      </a:solidFill>
                                      <a:latin typeface="Cambria Math"/>
                                    </a:rPr>
                                  </m:ctrlPr>
                                </m:boxPr>
                                <m:e>
                                  <m:r>
                                    <a:rPr lang="en-GB" sz="1600" i="1">
                                      <a:solidFill>
                                        <a:schemeClr val="tx1"/>
                                      </a:solidFill>
                                      <a:latin typeface="Cambria Math"/>
                                    </a:rPr>
                                    <m:t>𝑑𝑥</m:t>
                                  </m:r>
                                </m:e>
                              </m:box>
                              <m:box>
                                <m:boxPr>
                                  <m:diff m:val="on"/>
                                  <m:ctrlPr>
                                    <a:rPr lang="en-GB" sz="1600" i="1">
                                      <a:solidFill>
                                        <a:schemeClr val="tx1"/>
                                      </a:solidFill>
                                      <a:latin typeface="Cambria Math"/>
                                    </a:rPr>
                                  </m:ctrlPr>
                                </m:boxPr>
                                <m:e>
                                  <m:r>
                                    <a:rPr lang="en-GB" sz="1600" i="1">
                                      <a:solidFill>
                                        <a:schemeClr val="tx1"/>
                                      </a:solidFill>
                                      <a:latin typeface="Cambria Math"/>
                                    </a:rPr>
                                    <m:t>𝑑𝑦</m:t>
                                  </m:r>
                                </m:e>
                              </m:box>
                            </m:e>
                          </m:nary>
                        </m:num>
                        <m:den>
                          <m:nary>
                            <m:naryPr>
                              <m:chr m:val="∬"/>
                              <m:limLoc m:val="undOvr"/>
                              <m:subHide m:val="on"/>
                              <m:supHide m:val="on"/>
                              <m:ctrlPr>
                                <a:rPr lang="en-GB" sz="1600" i="1">
                                  <a:solidFill>
                                    <a:schemeClr val="tx1"/>
                                  </a:solidFill>
                                  <a:latin typeface="Cambria Math"/>
                                </a:rPr>
                              </m:ctrlPr>
                            </m:naryPr>
                            <m:sub/>
                            <m:sup/>
                            <m:e>
                              <m:sSub>
                                <m:sSubPr>
                                  <m:ctrlPr>
                                    <a:rPr lang="en-GB" sz="1600" i="1">
                                      <a:solidFill>
                                        <a:schemeClr val="tx1"/>
                                      </a:solidFill>
                                      <a:latin typeface="Cambria Math"/>
                                    </a:rPr>
                                  </m:ctrlPr>
                                </m:sSubPr>
                                <m:e>
                                  <m:r>
                                    <a:rPr lang="en-GB" sz="1600" i="1">
                                      <a:solidFill>
                                        <a:schemeClr val="tx1"/>
                                      </a:solidFill>
                                      <a:latin typeface="Cambria Math"/>
                                    </a:rPr>
                                    <m:t>𝐸</m:t>
                                  </m:r>
                                </m:e>
                                <m:sub>
                                  <m:r>
                                    <a:rPr lang="en-GB" sz="1600" i="1">
                                      <a:solidFill>
                                        <a:schemeClr val="tx1"/>
                                      </a:solidFill>
                                      <a:latin typeface="Cambria Math"/>
                                    </a:rPr>
                                    <m:t>𝑝</m:t>
                                  </m:r>
                                </m:sub>
                              </m:sSub>
                              <m:sSubSup>
                                <m:sSubSupPr>
                                  <m:ctrlPr>
                                    <a:rPr lang="en-GB" sz="1600" i="1">
                                      <a:solidFill>
                                        <a:schemeClr val="tx1"/>
                                      </a:solidFill>
                                      <a:latin typeface="Cambria Math"/>
                                    </a:rPr>
                                  </m:ctrlPr>
                                </m:sSubSupPr>
                                <m:e>
                                  <m:r>
                                    <a:rPr lang="en-GB" sz="1600" i="1">
                                      <a:solidFill>
                                        <a:schemeClr val="tx1"/>
                                      </a:solidFill>
                                      <a:latin typeface="Cambria Math"/>
                                    </a:rPr>
                                    <m:t>𝐸</m:t>
                                  </m:r>
                                </m:e>
                                <m:sub>
                                  <m:r>
                                    <a:rPr lang="en-GB" sz="1600" i="1">
                                      <a:solidFill>
                                        <a:schemeClr val="tx1"/>
                                      </a:solidFill>
                                      <a:latin typeface="Cambria Math"/>
                                    </a:rPr>
                                    <m:t>𝑝</m:t>
                                  </m:r>
                                </m:sub>
                                <m:sup>
                                  <m:r>
                                    <a:rPr lang="en-GB" sz="1600" i="1">
                                      <a:solidFill>
                                        <a:schemeClr val="tx1"/>
                                      </a:solidFill>
                                      <a:latin typeface="Cambria Math"/>
                                    </a:rPr>
                                    <m:t>∗</m:t>
                                  </m:r>
                                </m:sup>
                              </m:sSubSup>
                              <m:box>
                                <m:boxPr>
                                  <m:diff m:val="on"/>
                                  <m:ctrlPr>
                                    <a:rPr lang="en-GB" sz="1600" i="1">
                                      <a:solidFill>
                                        <a:schemeClr val="tx1"/>
                                      </a:solidFill>
                                      <a:latin typeface="Cambria Math"/>
                                    </a:rPr>
                                  </m:ctrlPr>
                                </m:boxPr>
                                <m:e>
                                  <m:r>
                                    <a:rPr lang="en-GB" sz="1600" i="1">
                                      <a:solidFill>
                                        <a:schemeClr val="tx1"/>
                                      </a:solidFill>
                                      <a:latin typeface="Cambria Math"/>
                                    </a:rPr>
                                    <m:t>𝑑𝑥</m:t>
                                  </m:r>
                                </m:e>
                              </m:box>
                              <m:box>
                                <m:boxPr>
                                  <m:diff m:val="on"/>
                                  <m:ctrlPr>
                                    <a:rPr lang="en-GB" sz="1600" i="1">
                                      <a:solidFill>
                                        <a:schemeClr val="tx1"/>
                                      </a:solidFill>
                                      <a:latin typeface="Cambria Math"/>
                                    </a:rPr>
                                  </m:ctrlPr>
                                </m:boxPr>
                                <m:e>
                                  <m:r>
                                    <a:rPr lang="en-GB" sz="1600" i="1">
                                      <a:solidFill>
                                        <a:schemeClr val="tx1"/>
                                      </a:solidFill>
                                      <a:latin typeface="Cambria Math"/>
                                    </a:rPr>
                                    <m:t>𝑑𝑦</m:t>
                                  </m:r>
                                </m:e>
                              </m:box>
                            </m:e>
                          </m:nary>
                        </m:den>
                      </m:f>
                    </m:oMath>
                  </m:oMathPara>
                </a14:m>
                <a:endParaRPr lang="en-GB" dirty="0">
                  <a:solidFill>
                    <a:schemeClr val="tx1"/>
                  </a:solidFill>
                </a:endParaRPr>
              </a:p>
              <a:p>
                <a:r>
                  <a:rPr lang="en-GB" dirty="0" smtClean="0"/>
                  <a:t>where:</a:t>
                </a:r>
              </a:p>
              <a:p>
                <a:pPr lvl="1"/>
                <a:r>
                  <a:rPr lang="en-GB" dirty="0" smtClean="0"/>
                  <a:t>The integration is carried out over the area of the lens</a:t>
                </a:r>
              </a:p>
              <a:p>
                <a:pPr lvl="1"/>
                <a:r>
                  <a:rPr lang="en-GB" i="1" dirty="0" err="1" smtClean="0"/>
                  <a:t>c</a:t>
                </a:r>
                <a:r>
                  <a:rPr lang="en-GB" i="1" baseline="-25000" dirty="0" err="1" smtClean="0"/>
                  <a:t>p</a:t>
                </a:r>
                <a:r>
                  <a:rPr lang="en-GB" dirty="0" smtClean="0"/>
                  <a:t> is the (complex) amplitude of the fibre mode</a:t>
                </a:r>
              </a:p>
              <a:p>
                <a:pPr lvl="1"/>
                <a:r>
                  <a:rPr lang="en-GB" i="1" dirty="0" smtClean="0"/>
                  <a:t>E</a:t>
                </a:r>
                <a:r>
                  <a:rPr lang="en-GB" i="1" baseline="-25000" dirty="0" smtClean="0"/>
                  <a:t>p</a:t>
                </a:r>
                <a:r>
                  <a:rPr lang="en-GB" dirty="0" smtClean="0"/>
                  <a:t> is the field distribution of the fibre mode at the lens</a:t>
                </a:r>
              </a:p>
              <a:p>
                <a:pPr lvl="1"/>
                <a:r>
                  <a:rPr lang="en-GB" i="1" dirty="0" err="1" smtClean="0"/>
                  <a:t>E</a:t>
                </a:r>
                <a:r>
                  <a:rPr lang="en-GB" i="1" baseline="-25000" dirty="0" err="1" smtClean="0"/>
                  <a:t>in</a:t>
                </a:r>
                <a:r>
                  <a:rPr lang="en-GB" dirty="0" smtClean="0"/>
                  <a:t> is the field distribution of the reflected light from the target</a:t>
                </a:r>
              </a:p>
              <a:p>
                <a:pPr lvl="1"/>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en-GB" sz="1600" i="1" smtClean="0">
                              <a:solidFill>
                                <a:schemeClr val="tx1"/>
                              </a:solidFill>
                              <a:latin typeface="Cambria Math"/>
                            </a:rPr>
                          </m:ctrlPr>
                        </m:sSubPr>
                        <m:e>
                          <m:r>
                            <a:rPr lang="en-GB" sz="1600" i="1">
                              <a:solidFill>
                                <a:schemeClr val="tx1"/>
                              </a:solidFill>
                              <a:latin typeface="Cambria Math"/>
                            </a:rPr>
                            <m:t>𝐸</m:t>
                          </m:r>
                        </m:e>
                        <m:sub>
                          <m:r>
                            <a:rPr lang="en-GB" sz="1600" i="1">
                              <a:solidFill>
                                <a:schemeClr val="tx1"/>
                              </a:solidFill>
                              <a:latin typeface="Cambria Math"/>
                            </a:rPr>
                            <m:t>𝑖𝑛</m:t>
                          </m:r>
                        </m:sub>
                      </m:sSub>
                      <m:d>
                        <m:dPr>
                          <m:ctrlPr>
                            <a:rPr lang="en-GB" sz="1600" i="1">
                              <a:solidFill>
                                <a:schemeClr val="tx1"/>
                              </a:solidFill>
                              <a:latin typeface="Cambria Math"/>
                            </a:rPr>
                          </m:ctrlPr>
                        </m:dPr>
                        <m:e>
                          <m:r>
                            <a:rPr lang="en-GB" sz="1600" i="1">
                              <a:solidFill>
                                <a:schemeClr val="tx1"/>
                              </a:solidFill>
                              <a:latin typeface="Cambria Math"/>
                            </a:rPr>
                            <m:t>𝑥</m:t>
                          </m:r>
                          <m:r>
                            <a:rPr lang="en-GB" sz="1600" i="1">
                              <a:solidFill>
                                <a:schemeClr val="tx1"/>
                              </a:solidFill>
                              <a:latin typeface="Cambria Math"/>
                            </a:rPr>
                            <m:t>,</m:t>
                          </m:r>
                          <m:r>
                            <a:rPr lang="en-GB" sz="1600" i="1">
                              <a:solidFill>
                                <a:schemeClr val="tx1"/>
                              </a:solidFill>
                              <a:latin typeface="Cambria Math"/>
                            </a:rPr>
                            <m:t>𝑦</m:t>
                          </m:r>
                        </m:e>
                      </m:d>
                      <m:r>
                        <a:rPr lang="en-GB" sz="1600" i="1">
                          <a:solidFill>
                            <a:schemeClr val="tx1"/>
                          </a:solidFill>
                          <a:latin typeface="Cambria Math"/>
                        </a:rPr>
                        <m:t>=</m:t>
                      </m:r>
                      <m:nary>
                        <m:naryPr>
                          <m:chr m:val="∑"/>
                          <m:limLoc m:val="undOvr"/>
                          <m:supHide m:val="on"/>
                          <m:ctrlPr>
                            <a:rPr lang="en-GB" sz="1600" i="1">
                              <a:solidFill>
                                <a:schemeClr val="tx1"/>
                              </a:solidFill>
                              <a:latin typeface="Cambria Math"/>
                            </a:rPr>
                          </m:ctrlPr>
                        </m:naryPr>
                        <m:sub>
                          <m:r>
                            <a:rPr lang="en-GB" sz="1600" i="1">
                              <a:solidFill>
                                <a:schemeClr val="tx1"/>
                              </a:solidFill>
                              <a:latin typeface="Cambria Math"/>
                            </a:rPr>
                            <m:t>𝑡𝑎𝑟𝑔𝑒𝑡</m:t>
                          </m:r>
                        </m:sub>
                        <m:sup/>
                        <m:e>
                          <m:r>
                            <a:rPr lang="en-GB" sz="1600" i="1">
                              <a:solidFill>
                                <a:schemeClr val="tx1"/>
                              </a:solidFill>
                              <a:latin typeface="Cambria Math"/>
                            </a:rPr>
                            <m:t>𝐴</m:t>
                          </m:r>
                          <m:d>
                            <m:dPr>
                              <m:ctrlPr>
                                <a:rPr lang="en-GB" sz="1600" i="1">
                                  <a:solidFill>
                                    <a:schemeClr val="tx1"/>
                                  </a:solidFill>
                                  <a:latin typeface="Cambria Math"/>
                                </a:rPr>
                              </m:ctrlPr>
                            </m:dPr>
                            <m:e>
                              <m:r>
                                <a:rPr lang="en-GB" sz="1600" i="1">
                                  <a:solidFill>
                                    <a:schemeClr val="tx1"/>
                                  </a:solidFill>
                                  <a:latin typeface="Cambria Math"/>
                                </a:rPr>
                                <m:t>𝑎</m:t>
                              </m:r>
                              <m:r>
                                <a:rPr lang="en-GB" sz="1600" i="1">
                                  <a:solidFill>
                                    <a:schemeClr val="tx1"/>
                                  </a:solidFill>
                                  <a:latin typeface="Cambria Math"/>
                                </a:rPr>
                                <m:t>,</m:t>
                              </m:r>
                              <m:r>
                                <a:rPr lang="en-GB" sz="1600" i="1">
                                  <a:solidFill>
                                    <a:schemeClr val="tx1"/>
                                  </a:solidFill>
                                  <a:latin typeface="Cambria Math"/>
                                </a:rPr>
                                <m:t>𝑏</m:t>
                              </m:r>
                            </m:e>
                          </m:d>
                          <m:sSup>
                            <m:sSupPr>
                              <m:ctrlPr>
                                <a:rPr lang="en-GB" sz="1600" i="1">
                                  <a:solidFill>
                                    <a:schemeClr val="tx1"/>
                                  </a:solidFill>
                                  <a:latin typeface="Cambria Math"/>
                                </a:rPr>
                              </m:ctrlPr>
                            </m:sSupPr>
                            <m:e>
                              <m:r>
                                <a:rPr lang="en-GB" sz="1600" i="1">
                                  <a:solidFill>
                                    <a:schemeClr val="tx1"/>
                                  </a:solidFill>
                                  <a:latin typeface="Cambria Math"/>
                                </a:rPr>
                                <m:t>𝑒</m:t>
                              </m:r>
                            </m:e>
                            <m:sup>
                              <m:r>
                                <a:rPr lang="en-GB" sz="1600" i="1">
                                  <a:solidFill>
                                    <a:schemeClr val="tx1"/>
                                  </a:solidFill>
                                  <a:latin typeface="Cambria Math"/>
                                </a:rPr>
                                <m:t>𝑖</m:t>
                              </m:r>
                              <m:r>
                                <a:rPr lang="en-GB" sz="1600" i="1">
                                  <a:solidFill>
                                    <a:schemeClr val="tx1"/>
                                  </a:solidFill>
                                  <a:latin typeface="Cambria Math"/>
                                </a:rPr>
                                <m:t>𝜑</m:t>
                              </m:r>
                              <m:d>
                                <m:dPr>
                                  <m:ctrlPr>
                                    <a:rPr lang="en-GB" sz="1600" i="1">
                                      <a:solidFill>
                                        <a:schemeClr val="tx1"/>
                                      </a:solidFill>
                                      <a:latin typeface="Cambria Math"/>
                                    </a:rPr>
                                  </m:ctrlPr>
                                </m:dPr>
                                <m:e>
                                  <m:r>
                                    <a:rPr lang="en-GB" sz="1600" i="1">
                                      <a:solidFill>
                                        <a:schemeClr val="tx1"/>
                                      </a:solidFill>
                                      <a:latin typeface="Cambria Math"/>
                                    </a:rPr>
                                    <m:t>𝑎</m:t>
                                  </m:r>
                                  <m:r>
                                    <a:rPr lang="en-GB" sz="1600" i="1">
                                      <a:solidFill>
                                        <a:schemeClr val="tx1"/>
                                      </a:solidFill>
                                      <a:latin typeface="Cambria Math"/>
                                    </a:rPr>
                                    <m:t>,</m:t>
                                  </m:r>
                                  <m:r>
                                    <a:rPr lang="en-GB" sz="1600" i="1">
                                      <a:solidFill>
                                        <a:schemeClr val="tx1"/>
                                      </a:solidFill>
                                      <a:latin typeface="Cambria Math"/>
                                    </a:rPr>
                                    <m:t>𝑏</m:t>
                                  </m:r>
                                  <m:r>
                                    <a:rPr lang="en-GB" sz="1600" i="1">
                                      <a:solidFill>
                                        <a:schemeClr val="tx1"/>
                                      </a:solidFill>
                                      <a:latin typeface="Cambria Math"/>
                                    </a:rPr>
                                    <m:t>,</m:t>
                                  </m:r>
                                  <m:r>
                                    <a:rPr lang="en-GB" sz="1600" i="1">
                                      <a:solidFill>
                                        <a:schemeClr val="tx1"/>
                                      </a:solidFill>
                                      <a:latin typeface="Cambria Math"/>
                                    </a:rPr>
                                    <m:t>𝑥</m:t>
                                  </m:r>
                                  <m:r>
                                    <a:rPr lang="en-GB" sz="1600" i="1">
                                      <a:solidFill>
                                        <a:schemeClr val="tx1"/>
                                      </a:solidFill>
                                      <a:latin typeface="Cambria Math"/>
                                    </a:rPr>
                                    <m:t>,</m:t>
                                  </m:r>
                                  <m:r>
                                    <a:rPr lang="en-GB" sz="1600" i="1">
                                      <a:solidFill>
                                        <a:schemeClr val="tx1"/>
                                      </a:solidFill>
                                      <a:latin typeface="Cambria Math"/>
                                    </a:rPr>
                                    <m:t>𝑦</m:t>
                                  </m:r>
                                  <m:r>
                                    <a:rPr lang="en-GB" sz="1600" i="1">
                                      <a:solidFill>
                                        <a:schemeClr val="tx1"/>
                                      </a:solidFill>
                                      <a:latin typeface="Cambria Math"/>
                                    </a:rPr>
                                    <m:t>,</m:t>
                                  </m:r>
                                  <m:r>
                                    <a:rPr lang="en-GB" sz="1600" i="1">
                                      <a:solidFill>
                                        <a:schemeClr val="tx1"/>
                                      </a:solidFill>
                                      <a:latin typeface="Cambria Math"/>
                                    </a:rPr>
                                    <m:t>𝑧</m:t>
                                  </m:r>
                                </m:e>
                              </m:d>
                            </m:sup>
                          </m:sSup>
                        </m:e>
                      </m:nary>
                    </m:oMath>
                  </m:oMathPara>
                </a14:m>
                <a:endParaRPr lang="en-GB" sz="1600" dirty="0"/>
              </a:p>
              <a:p>
                <a:pPr lvl="1"/>
                <a:endParaRPr lang="en-GB" dirty="0" smtClean="0"/>
              </a:p>
              <a:p>
                <a:pPr lvl="1"/>
                <a:r>
                  <a:rPr lang="en-GB" dirty="0" smtClean="0"/>
                  <a:t>the summation is over all </a:t>
                </a:r>
                <a:r>
                  <a:rPr lang="en-GB" dirty="0" err="1" smtClean="0"/>
                  <a:t>scatterers</a:t>
                </a:r>
                <a:r>
                  <a:rPr lang="en-GB" dirty="0" smtClean="0"/>
                  <a:t> in the model</a:t>
                </a:r>
              </a:p>
              <a:p>
                <a:pPr lvl="1"/>
                <a:r>
                  <a:rPr lang="en-GB" i="1" dirty="0" smtClean="0"/>
                  <a:t>(a ,b, z)</a:t>
                </a:r>
                <a:r>
                  <a:rPr lang="en-GB" dirty="0" smtClean="0"/>
                  <a:t> are the Cartesian coordinates of the </a:t>
                </a:r>
                <a:r>
                  <a:rPr lang="en-GB" dirty="0" err="1" smtClean="0"/>
                  <a:t>scatterers</a:t>
                </a:r>
                <a:endParaRPr lang="en-GB" dirty="0" smtClean="0"/>
              </a:p>
              <a:p>
                <a:pPr lvl="1"/>
                <a:r>
                  <a:rPr lang="en-GB" dirty="0" smtClean="0"/>
                  <a:t>A is the complex amplitude of each </a:t>
                </a:r>
                <a:r>
                  <a:rPr lang="en-GB" dirty="0" err="1" smtClean="0"/>
                  <a:t>scatterer</a:t>
                </a:r>
                <a:endParaRPr lang="en-GB" dirty="0" smtClean="0"/>
              </a:p>
              <a:p>
                <a:pPr lvl="1"/>
                <a14:m>
                  <m:oMath xmlns:m="http://schemas.openxmlformats.org/officeDocument/2006/math">
                    <m:r>
                      <a:rPr lang="en-GB" i="1">
                        <a:latin typeface="Cambria Math"/>
                      </a:rPr>
                      <m:t>𝜑</m:t>
                    </m:r>
                    <m:d>
                      <m:dPr>
                        <m:ctrlPr>
                          <a:rPr lang="en-GB" i="1">
                            <a:latin typeface="Cambria Math"/>
                          </a:rPr>
                        </m:ctrlPr>
                      </m:dPr>
                      <m:e>
                        <m:r>
                          <a:rPr lang="en-GB" i="1">
                            <a:latin typeface="Cambria Math"/>
                          </a:rPr>
                          <m:t>𝑎</m:t>
                        </m:r>
                        <m:r>
                          <a:rPr lang="en-GB" i="1">
                            <a:latin typeface="Cambria Math"/>
                          </a:rPr>
                          <m:t>,</m:t>
                        </m:r>
                        <m:r>
                          <a:rPr lang="en-GB" i="1">
                            <a:latin typeface="Cambria Math"/>
                          </a:rPr>
                          <m:t>𝑏</m:t>
                        </m:r>
                        <m:r>
                          <a:rPr lang="en-GB" i="1">
                            <a:latin typeface="Cambria Math"/>
                          </a:rPr>
                          <m:t>,</m:t>
                        </m:r>
                        <m:r>
                          <a:rPr lang="en-GB" i="1">
                            <a:latin typeface="Cambria Math"/>
                          </a:rPr>
                          <m:t>𝑥</m:t>
                        </m:r>
                        <m:r>
                          <a:rPr lang="en-GB" i="1">
                            <a:latin typeface="Cambria Math"/>
                          </a:rPr>
                          <m:t>,</m:t>
                        </m:r>
                        <m:r>
                          <a:rPr lang="en-GB" i="1">
                            <a:latin typeface="Cambria Math"/>
                          </a:rPr>
                          <m:t>𝑦</m:t>
                        </m:r>
                        <m:r>
                          <a:rPr lang="en-GB" i="1">
                            <a:latin typeface="Cambria Math"/>
                          </a:rPr>
                          <m:t>,</m:t>
                        </m:r>
                        <m:r>
                          <a:rPr lang="en-GB" i="1">
                            <a:latin typeface="Cambria Math"/>
                          </a:rPr>
                          <m:t>𝑧</m:t>
                        </m:r>
                      </m:e>
                    </m:d>
                    <m:r>
                      <a:rPr lang="en-GB" i="1">
                        <a:latin typeface="Cambria Math"/>
                      </a:rPr>
                      <m:t>= </m:t>
                    </m:r>
                    <m:r>
                      <a:rPr lang="en-GB" i="1">
                        <a:latin typeface="Cambria Math"/>
                      </a:rPr>
                      <m:t>𝑘</m:t>
                    </m:r>
                    <m:sSup>
                      <m:sSupPr>
                        <m:ctrlPr>
                          <a:rPr lang="en-GB" i="1">
                            <a:latin typeface="Cambria Math"/>
                          </a:rPr>
                        </m:ctrlPr>
                      </m:sSupPr>
                      <m:e>
                        <m:d>
                          <m:dPr>
                            <m:ctrlPr>
                              <a:rPr lang="en-GB" i="1">
                                <a:latin typeface="Cambria Math"/>
                              </a:rPr>
                            </m:ctrlPr>
                          </m:dPr>
                          <m:e>
                            <m:sSup>
                              <m:sSupPr>
                                <m:ctrlPr>
                                  <a:rPr lang="en-GB" i="1">
                                    <a:latin typeface="Cambria Math"/>
                                  </a:rPr>
                                </m:ctrlPr>
                              </m:sSupPr>
                              <m:e>
                                <m:d>
                                  <m:dPr>
                                    <m:ctrlPr>
                                      <a:rPr lang="en-GB" i="1">
                                        <a:latin typeface="Cambria Math"/>
                                      </a:rPr>
                                    </m:ctrlPr>
                                  </m:dPr>
                                  <m:e>
                                    <m:r>
                                      <a:rPr lang="en-GB" i="1">
                                        <a:latin typeface="Cambria Math"/>
                                      </a:rPr>
                                      <m:t>𝑥</m:t>
                                    </m:r>
                                    <m:r>
                                      <a:rPr lang="en-GB" i="1">
                                        <a:latin typeface="Cambria Math"/>
                                      </a:rPr>
                                      <m:t>−</m:t>
                                    </m:r>
                                    <m:r>
                                      <a:rPr lang="en-GB" i="1">
                                        <a:latin typeface="Cambria Math"/>
                                      </a:rPr>
                                      <m:t>𝑎</m:t>
                                    </m:r>
                                  </m:e>
                                </m:d>
                              </m:e>
                              <m:sup>
                                <m:r>
                                  <a:rPr lang="en-GB" i="1">
                                    <a:latin typeface="Cambria Math"/>
                                  </a:rPr>
                                  <m:t>2</m:t>
                                </m:r>
                              </m:sup>
                            </m:sSup>
                            <m:r>
                              <a:rPr lang="en-GB" i="1">
                                <a:latin typeface="Cambria Math"/>
                              </a:rPr>
                              <m:t>+</m:t>
                            </m:r>
                            <m:sSup>
                              <m:sSupPr>
                                <m:ctrlPr>
                                  <a:rPr lang="en-GB" i="1">
                                    <a:latin typeface="Cambria Math"/>
                                  </a:rPr>
                                </m:ctrlPr>
                              </m:sSupPr>
                              <m:e>
                                <m:d>
                                  <m:dPr>
                                    <m:ctrlPr>
                                      <a:rPr lang="en-GB" i="1">
                                        <a:latin typeface="Cambria Math"/>
                                      </a:rPr>
                                    </m:ctrlPr>
                                  </m:dPr>
                                  <m:e>
                                    <m:r>
                                      <a:rPr lang="en-GB" i="1">
                                        <a:latin typeface="Cambria Math"/>
                                      </a:rPr>
                                      <m:t>𝑦</m:t>
                                    </m:r>
                                    <m:r>
                                      <a:rPr lang="en-GB" i="1">
                                        <a:latin typeface="Cambria Math"/>
                                      </a:rPr>
                                      <m:t>−</m:t>
                                    </m:r>
                                    <m:r>
                                      <a:rPr lang="en-GB" i="1">
                                        <a:latin typeface="Cambria Math"/>
                                      </a:rPr>
                                      <m:t>𝑏</m:t>
                                    </m:r>
                                  </m:e>
                                </m:d>
                              </m:e>
                              <m:sup>
                                <m:r>
                                  <a:rPr lang="en-GB" i="1">
                                    <a:latin typeface="Cambria Math"/>
                                  </a:rPr>
                                  <m:t>2</m:t>
                                </m:r>
                              </m:sup>
                            </m:sSup>
                            <m:r>
                              <a:rPr lang="en-GB" i="1">
                                <a:latin typeface="Cambria Math"/>
                              </a:rPr>
                              <m:t>+</m:t>
                            </m:r>
                            <m:sSup>
                              <m:sSupPr>
                                <m:ctrlPr>
                                  <a:rPr lang="en-GB" i="1">
                                    <a:latin typeface="Cambria Math"/>
                                  </a:rPr>
                                </m:ctrlPr>
                              </m:sSupPr>
                              <m:e>
                                <m:r>
                                  <a:rPr lang="en-GB" i="1">
                                    <a:latin typeface="Cambria Math"/>
                                  </a:rPr>
                                  <m:t>𝑧</m:t>
                                </m:r>
                              </m:e>
                              <m:sup>
                                <m:r>
                                  <a:rPr lang="en-GB" i="1">
                                    <a:latin typeface="Cambria Math"/>
                                  </a:rPr>
                                  <m:t>2</m:t>
                                </m:r>
                              </m:sup>
                            </m:sSup>
                          </m:e>
                        </m:d>
                      </m:e>
                      <m:sup>
                        <m:r>
                          <a:rPr lang="en-GB" i="1">
                            <a:latin typeface="Cambria Math"/>
                          </a:rPr>
                          <m:t>1/2</m:t>
                        </m:r>
                      </m:sup>
                    </m:sSup>
                  </m:oMath>
                </a14:m>
                <a:r>
                  <a:rPr lang="en-GB" dirty="0" smtClean="0"/>
                  <a:t> is the geometric phase</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621" t="-1652" b="-6607"/>
                </a:stretch>
              </a:blipFill>
            </p:spPr>
            <p:txBody>
              <a:bodyPr/>
              <a:lstStyle/>
              <a:p>
                <a:r>
                  <a:rPr lang="en-GB">
                    <a:noFill/>
                  </a:rPr>
                  <a:t> </a:t>
                </a:r>
              </a:p>
            </p:txBody>
          </p:sp>
        </mc:Fallback>
      </mc:AlternateContent>
      <p:sp>
        <p:nvSpPr>
          <p:cNvPr id="4" name="Slide Number Placeholder 3"/>
          <p:cNvSpPr>
            <a:spLocks noGrp="1"/>
          </p:cNvSpPr>
          <p:nvPr>
            <p:ph type="sldNum" sz="quarter" idx="4"/>
          </p:nvPr>
        </p:nvSpPr>
        <p:spPr/>
        <p:txBody>
          <a:bodyPr/>
          <a:lstStyle/>
          <a:p>
            <a:fld id="{84D111C9-AE51-4082-9409-505987EEA9A7}" type="slidenum">
              <a:rPr lang="en-GB" smtClean="0"/>
              <a:pPr/>
              <a:t>26</a:t>
            </a:fld>
            <a:endParaRPr lang="en-GB" dirty="0"/>
          </a:p>
        </p:txBody>
      </p:sp>
      <p:sp>
        <p:nvSpPr>
          <p:cNvPr id="2" name="Title 1"/>
          <p:cNvSpPr>
            <a:spLocks noGrp="1"/>
          </p:cNvSpPr>
          <p:nvPr>
            <p:ph type="title"/>
          </p:nvPr>
        </p:nvSpPr>
        <p:spPr/>
        <p:txBody>
          <a:bodyPr/>
          <a:lstStyle/>
          <a:p>
            <a:r>
              <a:rPr lang="en-GB" dirty="0" smtClean="0"/>
              <a:t>Overlap integral</a:t>
            </a:r>
            <a:endParaRPr lang="en-GB" dirty="0"/>
          </a:p>
        </p:txBody>
      </p:sp>
    </p:spTree>
    <p:extLst>
      <p:ext uri="{BB962C8B-B14F-4D97-AF65-F5344CB8AC3E}">
        <p14:creationId xmlns:p14="http://schemas.microsoft.com/office/powerpoint/2010/main" val="28648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4D111C9-AE51-4082-9409-505987EEA9A7}" type="slidenum">
              <a:rPr lang="en-GB" smtClean="0"/>
              <a:pPr/>
              <a:t>27</a:t>
            </a:fld>
            <a:endParaRPr lang="en-GB" dirty="0"/>
          </a:p>
        </p:txBody>
      </p:sp>
      <p:sp>
        <p:nvSpPr>
          <p:cNvPr id="2" name="Title 1"/>
          <p:cNvSpPr>
            <a:spLocks noGrp="1"/>
          </p:cNvSpPr>
          <p:nvPr>
            <p:ph type="title"/>
          </p:nvPr>
        </p:nvSpPr>
        <p:spPr/>
        <p:txBody>
          <a:bodyPr/>
          <a:lstStyle/>
          <a:p>
            <a:r>
              <a:rPr lang="en-GB" dirty="0" smtClean="0"/>
              <a:t>Plane wave coupling to single mode fibre</a:t>
            </a:r>
            <a:endParaRPr lang="en-GB"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129739" y="1527717"/>
            <a:ext cx="7214650" cy="4336784"/>
          </a:xfrm>
          <a:prstGeom prst="rect">
            <a:avLst/>
          </a:prstGeom>
          <a:noFill/>
        </p:spPr>
      </p:pic>
    </p:spTree>
    <p:extLst>
      <p:ext uri="{BB962C8B-B14F-4D97-AF65-F5344CB8AC3E}">
        <p14:creationId xmlns:p14="http://schemas.microsoft.com/office/powerpoint/2010/main" val="2985034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GB" dirty="0" smtClean="0"/>
              <a:t>Far field: return is inversely proportional to square of range</a:t>
            </a:r>
          </a:p>
          <a:p>
            <a:r>
              <a:rPr lang="en-GB" dirty="0" smtClean="0"/>
              <a:t>Near field: return is nearly constant</a:t>
            </a:r>
          </a:p>
          <a:p>
            <a:pPr lvl="1"/>
            <a:r>
              <a:rPr lang="en-GB" dirty="0" smtClean="0"/>
              <a:t>NB Oscillations at very short range (red curve) are artefacts of numerical model  (under-sampled grid)</a:t>
            </a:r>
          </a:p>
          <a:p>
            <a:r>
              <a:rPr lang="en-GB" dirty="0" smtClean="0"/>
              <a:t>Predicted dynamic range ~20dB (neglecting variations of albedo)</a:t>
            </a:r>
          </a:p>
          <a:p>
            <a:r>
              <a:rPr lang="en-GB" dirty="0" smtClean="0"/>
              <a:t>Model agrees with analytic estimate of return</a:t>
            </a:r>
          </a:p>
        </p:txBody>
      </p:sp>
      <p:sp>
        <p:nvSpPr>
          <p:cNvPr id="3" name="Slide Number Placeholder 2"/>
          <p:cNvSpPr>
            <a:spLocks noGrp="1"/>
          </p:cNvSpPr>
          <p:nvPr>
            <p:ph type="sldNum" sz="quarter" idx="4"/>
          </p:nvPr>
        </p:nvSpPr>
        <p:spPr/>
        <p:txBody>
          <a:bodyPr/>
          <a:lstStyle/>
          <a:p>
            <a:fld id="{84D111C9-AE51-4082-9409-505987EEA9A7}" type="slidenum">
              <a:rPr lang="en-GB" smtClean="0"/>
              <a:pPr/>
              <a:t>28</a:t>
            </a:fld>
            <a:endParaRPr lang="en-GB" dirty="0"/>
          </a:p>
        </p:txBody>
      </p:sp>
      <p:sp>
        <p:nvSpPr>
          <p:cNvPr id="2" name="Title 1"/>
          <p:cNvSpPr>
            <a:spLocks noGrp="1"/>
          </p:cNvSpPr>
          <p:nvPr>
            <p:ph type="title"/>
          </p:nvPr>
        </p:nvSpPr>
        <p:spPr/>
        <p:txBody>
          <a:bodyPr/>
          <a:lstStyle/>
          <a:p>
            <a:r>
              <a:rPr lang="en-GB" dirty="0" smtClean="0"/>
              <a:t>Return loss as function of range (planar target)</a:t>
            </a:r>
            <a:endParaRPr lang="en-GB" dirty="0"/>
          </a:p>
        </p:txBody>
      </p:sp>
      <p:pic>
        <p:nvPicPr>
          <p:cNvPr id="8" name="Content Placeholder 7"/>
          <p:cNvPicPr>
            <a:picLocks noGrp="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1737857"/>
            <a:ext cx="5619750" cy="3868061"/>
          </a:xfrm>
          <a:prstGeom prst="rect">
            <a:avLst/>
          </a:prstGeom>
          <a:noFill/>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123" y="4348894"/>
            <a:ext cx="2862320" cy="197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281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Regular grid of </a:t>
            </a:r>
            <a:r>
              <a:rPr lang="en-GB" dirty="0" err="1" smtClean="0"/>
              <a:t>scatterers</a:t>
            </a:r>
            <a:r>
              <a:rPr lang="en-GB" dirty="0" smtClean="0"/>
              <a:t> acts as a diffraction grating</a:t>
            </a:r>
          </a:p>
          <a:p>
            <a:r>
              <a:rPr lang="en-GB" dirty="0" smtClean="0"/>
              <a:t>Random phases assigned to each </a:t>
            </a:r>
            <a:r>
              <a:rPr lang="en-GB" dirty="0" err="1" smtClean="0"/>
              <a:t>scatterer</a:t>
            </a:r>
            <a:r>
              <a:rPr lang="en-GB" dirty="0" smtClean="0"/>
              <a:t> reduce effects of constructive interference</a:t>
            </a:r>
          </a:p>
          <a:p>
            <a:r>
              <a:rPr lang="en-GB" dirty="0" smtClean="0"/>
              <a:t>Irregular grid simulates laser speckle</a:t>
            </a:r>
            <a:endParaRPr lang="en-GB" dirty="0"/>
          </a:p>
        </p:txBody>
      </p:sp>
      <p:sp>
        <p:nvSpPr>
          <p:cNvPr id="3" name="Slide Number Placeholder 2"/>
          <p:cNvSpPr>
            <a:spLocks noGrp="1"/>
          </p:cNvSpPr>
          <p:nvPr>
            <p:ph type="sldNum" sz="quarter" idx="4"/>
          </p:nvPr>
        </p:nvSpPr>
        <p:spPr/>
        <p:txBody>
          <a:bodyPr/>
          <a:lstStyle/>
          <a:p>
            <a:fld id="{84D111C9-AE51-4082-9409-505987EEA9A7}" type="slidenum">
              <a:rPr lang="en-GB" smtClean="0"/>
              <a:pPr/>
              <a:t>29</a:t>
            </a:fld>
            <a:endParaRPr lang="en-GB" dirty="0"/>
          </a:p>
        </p:txBody>
      </p:sp>
      <p:sp>
        <p:nvSpPr>
          <p:cNvPr id="2" name="Title 1"/>
          <p:cNvSpPr>
            <a:spLocks noGrp="1"/>
          </p:cNvSpPr>
          <p:nvPr>
            <p:ph type="title"/>
          </p:nvPr>
        </p:nvSpPr>
        <p:spPr/>
        <p:txBody>
          <a:bodyPr/>
          <a:lstStyle/>
          <a:p>
            <a:r>
              <a:rPr lang="en-GB" dirty="0" smtClean="0"/>
              <a:t>Coherence effects</a:t>
            </a:r>
            <a:endParaRPr lang="en-GB" dirty="0"/>
          </a:p>
        </p:txBody>
      </p:sp>
      <p:grpSp>
        <p:nvGrpSpPr>
          <p:cNvPr id="5" name="Group 4"/>
          <p:cNvGrpSpPr/>
          <p:nvPr/>
        </p:nvGrpSpPr>
        <p:grpSpPr>
          <a:xfrm>
            <a:off x="1432923" y="3001283"/>
            <a:ext cx="9326155" cy="3172558"/>
            <a:chOff x="2377586" y="2215368"/>
            <a:chExt cx="5334000" cy="2419350"/>
          </a:xfrm>
        </p:grpSpPr>
        <p:pic>
          <p:nvPicPr>
            <p:cNvPr id="7170"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7586" y="2215368"/>
              <a:ext cx="303847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061" y="2215368"/>
              <a:ext cx="2295525" cy="241935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585469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Background</a:t>
            </a:r>
            <a:endParaRPr lang="en-GB" dirty="0"/>
          </a:p>
        </p:txBody>
      </p:sp>
    </p:spTree>
    <p:extLst>
      <p:ext uri="{BB962C8B-B14F-4D97-AF65-F5344CB8AC3E}">
        <p14:creationId xmlns:p14="http://schemas.microsoft.com/office/powerpoint/2010/main" val="237915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4D111C9-AE51-4082-9409-505987EEA9A7}" type="slidenum">
              <a:rPr lang="en-GB" smtClean="0"/>
              <a:pPr/>
              <a:t>30</a:t>
            </a:fld>
            <a:endParaRPr lang="en-GB" dirty="0"/>
          </a:p>
        </p:txBody>
      </p:sp>
      <p:sp>
        <p:nvSpPr>
          <p:cNvPr id="2" name="Title 1"/>
          <p:cNvSpPr>
            <a:spLocks noGrp="1"/>
          </p:cNvSpPr>
          <p:nvPr>
            <p:ph type="title"/>
          </p:nvPr>
        </p:nvSpPr>
        <p:spPr/>
        <p:txBody>
          <a:bodyPr/>
          <a:lstStyle/>
          <a:p>
            <a:r>
              <a:rPr lang="en-GB" dirty="0" smtClean="0"/>
              <a:t>Detection and digitisation</a:t>
            </a:r>
            <a:endParaRPr lang="en-GB"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9638" y="1103659"/>
            <a:ext cx="7982815" cy="4033862"/>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1975" y="1103659"/>
            <a:ext cx="7982815" cy="4033862"/>
          </a:xfrm>
          <a:prstGeom prst="rect">
            <a:avLst/>
          </a:prstGeom>
          <a:noFill/>
          <a:ln>
            <a:noFill/>
          </a:ln>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1975" y="1103725"/>
            <a:ext cx="7982815" cy="4033862"/>
          </a:xfrm>
          <a:prstGeom prst="rect">
            <a:avLst/>
          </a:prstGeom>
          <a:noFill/>
          <a:ln>
            <a:noFill/>
          </a:ln>
        </p:spPr>
      </p:pic>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1734" y="1103659"/>
            <a:ext cx="7972425" cy="4028612"/>
          </a:xfrm>
          <a:prstGeom prst="rect">
            <a:avLst/>
          </a:prstGeom>
          <a:noFill/>
          <a:ln>
            <a:noFill/>
          </a:ln>
        </p:spPr>
      </p:pic>
      <p:pic>
        <p:nvPicPr>
          <p:cNvPr id="8" name="Picture 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9637" y="1103659"/>
            <a:ext cx="7982816" cy="4026428"/>
          </a:xfrm>
          <a:prstGeom prst="rect">
            <a:avLst/>
          </a:prstGeom>
          <a:noFill/>
          <a:ln>
            <a:noFill/>
          </a:ln>
        </p:spPr>
      </p:pic>
      <p:sp>
        <p:nvSpPr>
          <p:cNvPr id="10" name="Rounded Rectangle 9"/>
          <p:cNvSpPr/>
          <p:nvPr/>
        </p:nvSpPr>
        <p:spPr>
          <a:xfrm>
            <a:off x="2196940"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b="1" dirty="0" smtClean="0">
                <a:solidFill>
                  <a:schemeClr val="tx1"/>
                </a:solidFill>
              </a:rPr>
              <a:t>Loop over simulation iterations</a:t>
            </a:r>
          </a:p>
        </p:txBody>
      </p:sp>
      <p:sp>
        <p:nvSpPr>
          <p:cNvPr id="11" name="Rounded Rectangle 10"/>
          <p:cNvSpPr/>
          <p:nvPr/>
        </p:nvSpPr>
        <p:spPr>
          <a:xfrm>
            <a:off x="3066889"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b="1" dirty="0" smtClean="0">
                <a:solidFill>
                  <a:schemeClr val="tx1"/>
                </a:solidFill>
              </a:rPr>
              <a:t>Seed laser field generation</a:t>
            </a:r>
          </a:p>
        </p:txBody>
      </p:sp>
      <p:sp>
        <p:nvSpPr>
          <p:cNvPr id="12" name="Rounded Rectangle 11"/>
          <p:cNvSpPr/>
          <p:nvPr/>
        </p:nvSpPr>
        <p:spPr>
          <a:xfrm>
            <a:off x="3927314"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b="1" dirty="0" smtClean="0">
                <a:solidFill>
                  <a:schemeClr val="tx1"/>
                </a:solidFill>
              </a:rPr>
              <a:t>Transmit field generation</a:t>
            </a:r>
          </a:p>
        </p:txBody>
      </p:sp>
      <p:sp>
        <p:nvSpPr>
          <p:cNvPr id="13" name="Rounded Rectangle 12"/>
          <p:cNvSpPr/>
          <p:nvPr/>
        </p:nvSpPr>
        <p:spPr>
          <a:xfrm>
            <a:off x="4794089"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b="1" dirty="0" smtClean="0">
                <a:solidFill>
                  <a:schemeClr val="tx1"/>
                </a:solidFill>
              </a:rPr>
              <a:t>Loop over </a:t>
            </a:r>
            <a:r>
              <a:rPr lang="en-GB" sz="800" b="1" dirty="0" err="1" smtClean="0">
                <a:solidFill>
                  <a:schemeClr val="tx1"/>
                </a:solidFill>
              </a:rPr>
              <a:t>scatterers</a:t>
            </a:r>
            <a:endParaRPr lang="en-GB" sz="800" b="1" dirty="0" smtClean="0">
              <a:solidFill>
                <a:schemeClr val="tx1"/>
              </a:solidFill>
            </a:endParaRPr>
          </a:p>
        </p:txBody>
      </p:sp>
      <p:sp>
        <p:nvSpPr>
          <p:cNvPr id="14" name="Rounded Rectangle 13"/>
          <p:cNvSpPr/>
          <p:nvPr/>
        </p:nvSpPr>
        <p:spPr>
          <a:xfrm>
            <a:off x="5655001"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b="1" dirty="0" smtClean="0">
                <a:solidFill>
                  <a:schemeClr val="tx1"/>
                </a:solidFill>
              </a:rPr>
              <a:t>Backscatter field generation and accumulation</a:t>
            </a:r>
          </a:p>
        </p:txBody>
      </p:sp>
      <p:sp>
        <p:nvSpPr>
          <p:cNvPr id="15" name="Rounded Rectangle 14"/>
          <p:cNvSpPr/>
          <p:nvPr/>
        </p:nvSpPr>
        <p:spPr>
          <a:xfrm>
            <a:off x="6509077"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dirty="0" smtClean="0">
                <a:solidFill>
                  <a:schemeClr val="tx1"/>
                </a:solidFill>
              </a:rPr>
              <a:t>Detector signal and noise generation</a:t>
            </a:r>
          </a:p>
        </p:txBody>
      </p:sp>
      <p:sp>
        <p:nvSpPr>
          <p:cNvPr id="16" name="Rounded Rectangle 15"/>
          <p:cNvSpPr/>
          <p:nvPr/>
        </p:nvSpPr>
        <p:spPr>
          <a:xfrm>
            <a:off x="7369502"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dirty="0" smtClean="0">
                <a:solidFill>
                  <a:schemeClr val="tx1"/>
                </a:solidFill>
              </a:rPr>
              <a:t>Amplification</a:t>
            </a:r>
          </a:p>
        </p:txBody>
      </p:sp>
      <p:sp>
        <p:nvSpPr>
          <p:cNvPr id="17" name="Rounded Rectangle 16"/>
          <p:cNvSpPr/>
          <p:nvPr/>
        </p:nvSpPr>
        <p:spPr>
          <a:xfrm>
            <a:off x="8229928"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dirty="0" smtClean="0">
                <a:solidFill>
                  <a:schemeClr val="tx1"/>
                </a:solidFill>
              </a:rPr>
              <a:t>Filtering</a:t>
            </a:r>
          </a:p>
        </p:txBody>
      </p:sp>
      <p:sp>
        <p:nvSpPr>
          <p:cNvPr id="18" name="Rounded Rectangle 17"/>
          <p:cNvSpPr/>
          <p:nvPr/>
        </p:nvSpPr>
        <p:spPr>
          <a:xfrm>
            <a:off x="9102192" y="5634038"/>
            <a:ext cx="736761" cy="466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700" b="1" dirty="0" smtClean="0">
                <a:solidFill>
                  <a:schemeClr val="tx1"/>
                </a:solidFill>
              </a:rPr>
              <a:t>Digitisation</a:t>
            </a:r>
          </a:p>
        </p:txBody>
      </p:sp>
      <p:cxnSp>
        <p:nvCxnSpPr>
          <p:cNvPr id="20" name="Elbow Connector 19"/>
          <p:cNvCxnSpPr>
            <a:stCxn id="14" idx="2"/>
            <a:endCxn id="13" idx="2"/>
          </p:cNvCxnSpPr>
          <p:nvPr/>
        </p:nvCxnSpPr>
        <p:spPr>
          <a:xfrm rot="5400000">
            <a:off x="5595042" y="5670306"/>
            <a:ext cx="12700" cy="860912"/>
          </a:xfrm>
          <a:prstGeom prst="bentConnector3">
            <a:avLst>
              <a:gd name="adj1" fmla="val 1800000"/>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8" idx="0"/>
            <a:endCxn id="10" idx="0"/>
          </p:cNvCxnSpPr>
          <p:nvPr/>
        </p:nvCxnSpPr>
        <p:spPr>
          <a:xfrm rot="16200000" flipV="1">
            <a:off x="6020063" y="2181411"/>
            <a:ext cx="12700" cy="6905252"/>
          </a:xfrm>
          <a:prstGeom prst="bentConnector3">
            <a:avLst>
              <a:gd name="adj1" fmla="val 1800000"/>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3"/>
            <a:endCxn id="11" idx="1"/>
          </p:cNvCxnSpPr>
          <p:nvPr/>
        </p:nvCxnSpPr>
        <p:spPr>
          <a:xfrm>
            <a:off x="2933701" y="5867400"/>
            <a:ext cx="133188"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3"/>
            <a:endCxn id="12" idx="1"/>
          </p:cNvCxnSpPr>
          <p:nvPr/>
        </p:nvCxnSpPr>
        <p:spPr>
          <a:xfrm>
            <a:off x="3803649" y="5867400"/>
            <a:ext cx="123664"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3"/>
            <a:endCxn id="13" idx="1"/>
          </p:cNvCxnSpPr>
          <p:nvPr/>
        </p:nvCxnSpPr>
        <p:spPr>
          <a:xfrm>
            <a:off x="4664075" y="5867400"/>
            <a:ext cx="130013"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3"/>
            <a:endCxn id="14" idx="1"/>
          </p:cNvCxnSpPr>
          <p:nvPr/>
        </p:nvCxnSpPr>
        <p:spPr>
          <a:xfrm>
            <a:off x="5530850" y="5867400"/>
            <a:ext cx="124151"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4" idx="3"/>
            <a:endCxn id="15" idx="1"/>
          </p:cNvCxnSpPr>
          <p:nvPr/>
        </p:nvCxnSpPr>
        <p:spPr>
          <a:xfrm>
            <a:off x="6391761" y="5867400"/>
            <a:ext cx="117315"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5" idx="3"/>
            <a:endCxn id="16" idx="1"/>
          </p:cNvCxnSpPr>
          <p:nvPr/>
        </p:nvCxnSpPr>
        <p:spPr>
          <a:xfrm>
            <a:off x="7245837" y="5867400"/>
            <a:ext cx="123664"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6" idx="3"/>
            <a:endCxn id="17" idx="1"/>
          </p:cNvCxnSpPr>
          <p:nvPr/>
        </p:nvCxnSpPr>
        <p:spPr>
          <a:xfrm>
            <a:off x="8106263" y="5867400"/>
            <a:ext cx="123664"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7" idx="3"/>
            <a:endCxn id="18" idx="1"/>
          </p:cNvCxnSpPr>
          <p:nvPr/>
        </p:nvCxnSpPr>
        <p:spPr>
          <a:xfrm>
            <a:off x="8966689" y="5867400"/>
            <a:ext cx="135503" cy="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374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Construct correlation template according to transmitted waveform</a:t>
            </a:r>
          </a:p>
          <a:p>
            <a:r>
              <a:rPr lang="en-GB" dirty="0" smtClean="0"/>
              <a:t>Calculate periodic correlation function between template and periodic detector buffer</a:t>
            </a:r>
          </a:p>
          <a:p>
            <a:endParaRPr lang="en-GB" dirty="0"/>
          </a:p>
          <a:p>
            <a:r>
              <a:rPr lang="en-GB" dirty="0" smtClean="0"/>
              <a:t>Correlation output shows clear features from both S</a:t>
            </a:r>
            <a:r>
              <a:rPr lang="en-GB" baseline="-25000" dirty="0" smtClean="0"/>
              <a:t>0 </a:t>
            </a:r>
            <a:r>
              <a:rPr lang="en-GB" dirty="0" smtClean="0"/>
              <a:t> and S</a:t>
            </a:r>
            <a:r>
              <a:rPr lang="en-GB" baseline="-25000" dirty="0" smtClean="0"/>
              <a:t>1</a:t>
            </a:r>
            <a:endParaRPr lang="en-GB" dirty="0" smtClean="0"/>
          </a:p>
          <a:p>
            <a:r>
              <a:rPr lang="en-GB" dirty="0" smtClean="0"/>
              <a:t>Main peak due to S</a:t>
            </a:r>
            <a:r>
              <a:rPr lang="en-GB" baseline="-25000" dirty="0" smtClean="0"/>
              <a:t>1</a:t>
            </a:r>
            <a:r>
              <a:rPr lang="en-GB" dirty="0" smtClean="0"/>
              <a:t> is smaller than, and partially overlapping, secondary peak from S</a:t>
            </a:r>
            <a:r>
              <a:rPr lang="en-GB" baseline="-25000" dirty="0" smtClean="0"/>
              <a:t>0</a:t>
            </a:r>
            <a:r>
              <a:rPr lang="en-GB" dirty="0" smtClean="0"/>
              <a:t> </a:t>
            </a:r>
          </a:p>
        </p:txBody>
      </p:sp>
      <p:sp>
        <p:nvSpPr>
          <p:cNvPr id="3" name="Slide Number Placeholder 2"/>
          <p:cNvSpPr>
            <a:spLocks noGrp="1"/>
          </p:cNvSpPr>
          <p:nvPr>
            <p:ph type="sldNum" sz="quarter" idx="4"/>
          </p:nvPr>
        </p:nvSpPr>
        <p:spPr/>
        <p:txBody>
          <a:bodyPr/>
          <a:lstStyle/>
          <a:p>
            <a:fld id="{84D111C9-AE51-4082-9409-505987EEA9A7}" type="slidenum">
              <a:rPr lang="en-GB" smtClean="0"/>
              <a:pPr/>
              <a:t>31</a:t>
            </a:fld>
            <a:endParaRPr lang="en-GB" dirty="0"/>
          </a:p>
        </p:txBody>
      </p:sp>
      <p:sp>
        <p:nvSpPr>
          <p:cNvPr id="2" name="Title 1"/>
          <p:cNvSpPr>
            <a:spLocks noGrp="1"/>
          </p:cNvSpPr>
          <p:nvPr>
            <p:ph type="title"/>
          </p:nvPr>
        </p:nvSpPr>
        <p:spPr/>
        <p:txBody>
          <a:bodyPr/>
          <a:lstStyle/>
          <a:p>
            <a:r>
              <a:rPr lang="en-GB" dirty="0" smtClean="0"/>
              <a:t>Processing gain</a:t>
            </a:r>
            <a:endParaRPr lang="en-GB" dirty="0"/>
          </a:p>
        </p:txBody>
      </p:sp>
      <p:sp>
        <p:nvSpPr>
          <p:cNvPr id="4"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7058722" y="734175"/>
            <a:ext cx="3573971" cy="523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795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sz="2000" dirty="0" smtClean="0"/>
              <a:t>Calculate threshold for peak detection</a:t>
            </a:r>
          </a:p>
          <a:p>
            <a:r>
              <a:rPr lang="en-GB" dirty="0" smtClean="0"/>
              <a:t>Locate </a:t>
            </a:r>
            <a:r>
              <a:rPr lang="en-GB" dirty="0"/>
              <a:t>largest point in correlation </a:t>
            </a:r>
            <a:r>
              <a:rPr lang="en-GB" dirty="0" smtClean="0"/>
              <a:t>output</a:t>
            </a:r>
          </a:p>
          <a:p>
            <a:r>
              <a:rPr lang="en-GB" dirty="0" smtClean="0"/>
              <a:t>Select a portion of the detector output away from the largest point</a:t>
            </a:r>
          </a:p>
          <a:p>
            <a:r>
              <a:rPr lang="en-GB" dirty="0" smtClean="0"/>
              <a:t>Calculate the standard deviation, </a:t>
            </a:r>
            <a:r>
              <a:rPr lang="el-GR" dirty="0" smtClean="0"/>
              <a:t>σ</a:t>
            </a:r>
            <a:r>
              <a:rPr lang="en-GB" dirty="0" smtClean="0"/>
              <a:t>, of the selected portion</a:t>
            </a:r>
          </a:p>
          <a:p>
            <a:r>
              <a:rPr lang="en-GB" dirty="0" smtClean="0"/>
              <a:t>Ignore peaks smaller than 5</a:t>
            </a:r>
            <a:r>
              <a:rPr lang="el-GR" dirty="0" smtClean="0"/>
              <a:t>σ</a:t>
            </a:r>
            <a:r>
              <a:rPr lang="en-GB" dirty="0" smtClean="0"/>
              <a:t> when locating peaks</a:t>
            </a:r>
            <a:endParaRPr lang="en-GB" dirty="0"/>
          </a:p>
        </p:txBody>
      </p:sp>
      <p:sp>
        <p:nvSpPr>
          <p:cNvPr id="5" name="Slide Number Placeholder 4"/>
          <p:cNvSpPr>
            <a:spLocks noGrp="1"/>
          </p:cNvSpPr>
          <p:nvPr>
            <p:ph type="sldNum" sz="quarter" idx="4"/>
          </p:nvPr>
        </p:nvSpPr>
        <p:spPr/>
        <p:txBody>
          <a:bodyPr/>
          <a:lstStyle/>
          <a:p>
            <a:fld id="{84D111C9-AE51-4082-9409-505987EEA9A7}" type="slidenum">
              <a:rPr lang="en-GB" smtClean="0"/>
              <a:pPr/>
              <a:t>32</a:t>
            </a:fld>
            <a:endParaRPr lang="en-GB" dirty="0"/>
          </a:p>
        </p:txBody>
      </p:sp>
      <p:sp>
        <p:nvSpPr>
          <p:cNvPr id="2" name="Title 1"/>
          <p:cNvSpPr>
            <a:spLocks noGrp="1"/>
          </p:cNvSpPr>
          <p:nvPr>
            <p:ph type="title"/>
          </p:nvPr>
        </p:nvSpPr>
        <p:spPr/>
        <p:txBody>
          <a:bodyPr/>
          <a:lstStyle/>
          <a:p>
            <a:r>
              <a:rPr lang="en-GB" dirty="0" smtClean="0"/>
              <a:t>Find peaks</a:t>
            </a:r>
            <a:endParaRPr lang="en-GB" dirty="0"/>
          </a:p>
        </p:txBody>
      </p:sp>
      <mc:AlternateContent xmlns:mc="http://schemas.openxmlformats.org/markup-compatibility/2006" xmlns:a14="http://schemas.microsoft.com/office/drawing/2010/main">
        <mc:Choice Requires="a14">
          <p:sp>
            <p:nvSpPr>
              <p:cNvPr id="4" name="Content Placeholder 3"/>
              <p:cNvSpPr>
                <a:spLocks noGrp="1"/>
              </p:cNvSpPr>
              <p:nvPr>
                <p:ph idx="10"/>
              </p:nvPr>
            </p:nvSpPr>
            <p:spPr/>
            <p:txBody>
              <a:bodyPr/>
              <a:lstStyle/>
              <a:p>
                <a:pPr marL="0" indent="0">
                  <a:buNone/>
                </a:pPr>
                <a:r>
                  <a:rPr lang="en-GB" sz="2000" dirty="0"/>
                  <a:t>Peak </a:t>
                </a:r>
                <a:r>
                  <a:rPr lang="en-GB" sz="2000" dirty="0" smtClean="0"/>
                  <a:t>location</a:t>
                </a:r>
                <a:endParaRPr lang="en-GB" sz="2000" dirty="0"/>
              </a:p>
              <a:p>
                <a:r>
                  <a:rPr lang="en-GB" dirty="0" smtClean="0"/>
                  <a:t>Identify largest </a:t>
                </a:r>
                <a:r>
                  <a:rPr lang="en-GB" dirty="0"/>
                  <a:t>point in correlation output</a:t>
                </a:r>
              </a:p>
              <a:p>
                <a:r>
                  <a:rPr lang="en-GB" dirty="0"/>
                  <a:t>Interpolate to improve estimate of peak position</a:t>
                </a:r>
              </a:p>
              <a:p>
                <a:pPr lvl="1"/>
                <a:r>
                  <a:rPr lang="en-GB" dirty="0"/>
                  <a:t>Perform quadratic fit in neighbourhood of largest point:</a:t>
                </a:r>
              </a:p>
              <a:p>
                <a:pPr marL="0" indent="0">
                  <a:buNone/>
                </a:pPr>
                <a14:m>
                  <m:oMathPara xmlns:m="http://schemas.openxmlformats.org/officeDocument/2006/math">
                    <m:oMathParaPr>
                      <m:jc m:val="centerGroup"/>
                    </m:oMathParaPr>
                    <m:oMath xmlns:m="http://schemas.openxmlformats.org/officeDocument/2006/math">
                      <m:r>
                        <a:rPr lang="en-GB" sz="1600" i="1" smtClean="0">
                          <a:solidFill>
                            <a:schemeClr val="tx1"/>
                          </a:solidFill>
                          <a:latin typeface="Cambria Math"/>
                        </a:rPr>
                        <m:t>𝑦</m:t>
                      </m:r>
                      <m:r>
                        <a:rPr lang="en-GB" sz="1600" i="1" smtClean="0">
                          <a:solidFill>
                            <a:schemeClr val="tx1"/>
                          </a:solidFill>
                          <a:latin typeface="Cambria Math"/>
                        </a:rPr>
                        <m:t>=</m:t>
                      </m:r>
                      <m:r>
                        <a:rPr lang="en-GB" sz="1600" i="1" smtClean="0">
                          <a:solidFill>
                            <a:schemeClr val="tx1"/>
                          </a:solidFill>
                          <a:latin typeface="Cambria Math"/>
                        </a:rPr>
                        <m:t>𝐴</m:t>
                      </m:r>
                      <m:sSup>
                        <m:sSupPr>
                          <m:ctrlPr>
                            <a:rPr lang="en-GB" sz="1600" i="1">
                              <a:solidFill>
                                <a:schemeClr val="tx1"/>
                              </a:solidFill>
                              <a:latin typeface="Cambria Math"/>
                            </a:rPr>
                          </m:ctrlPr>
                        </m:sSupPr>
                        <m:e>
                          <m:d>
                            <m:dPr>
                              <m:ctrlPr>
                                <a:rPr lang="en-GB" sz="1600" i="1">
                                  <a:solidFill>
                                    <a:schemeClr val="tx1"/>
                                  </a:solidFill>
                                  <a:latin typeface="Cambria Math"/>
                                </a:rPr>
                              </m:ctrlPr>
                            </m:dPr>
                            <m:e>
                              <m:r>
                                <a:rPr lang="en-GB" sz="1600" i="1">
                                  <a:solidFill>
                                    <a:schemeClr val="tx1"/>
                                  </a:solidFill>
                                  <a:latin typeface="Cambria Math"/>
                                </a:rPr>
                                <m:t>𝑥</m:t>
                              </m:r>
                              <m:r>
                                <a:rPr lang="en-GB" sz="1600" i="1">
                                  <a:solidFill>
                                    <a:schemeClr val="tx1"/>
                                  </a:solidFill>
                                  <a:latin typeface="Cambria Math"/>
                                </a:rPr>
                                <m:t>−</m:t>
                              </m:r>
                              <m:r>
                                <a:rPr lang="en-GB" sz="1600" i="1">
                                  <a:solidFill>
                                    <a:schemeClr val="tx1"/>
                                  </a:solidFill>
                                  <a:latin typeface="Cambria Math"/>
                                </a:rPr>
                                <m:t>𝐵</m:t>
                              </m:r>
                            </m:e>
                          </m:d>
                        </m:e>
                        <m:sup>
                          <m:r>
                            <a:rPr lang="en-GB" sz="1600" i="1">
                              <a:solidFill>
                                <a:schemeClr val="tx1"/>
                              </a:solidFill>
                              <a:latin typeface="Cambria Math"/>
                            </a:rPr>
                            <m:t>2</m:t>
                          </m:r>
                        </m:sup>
                      </m:sSup>
                      <m:r>
                        <a:rPr lang="en-GB" sz="1600" i="1">
                          <a:solidFill>
                            <a:schemeClr val="tx1"/>
                          </a:solidFill>
                          <a:latin typeface="Cambria Math"/>
                        </a:rPr>
                        <m:t>+</m:t>
                      </m:r>
                      <m:r>
                        <a:rPr lang="en-GB" sz="1600" i="1">
                          <a:solidFill>
                            <a:schemeClr val="tx1"/>
                          </a:solidFill>
                          <a:latin typeface="Cambria Math"/>
                        </a:rPr>
                        <m:t>𝐶</m:t>
                      </m:r>
                    </m:oMath>
                  </m:oMathPara>
                </a14:m>
                <a:endParaRPr lang="en-GB" sz="1600" dirty="0">
                  <a:solidFill>
                    <a:schemeClr val="tx1"/>
                  </a:solidFill>
                </a:endParaRPr>
              </a:p>
              <a:p>
                <a:pPr lvl="1"/>
                <a:r>
                  <a:rPr lang="en-GB" dirty="0"/>
                  <a:t>B is the interpolated position</a:t>
                </a:r>
              </a:p>
              <a:p>
                <a:pPr lvl="1"/>
                <a:r>
                  <a:rPr lang="en-GB" dirty="0"/>
                  <a:t>C is the signal </a:t>
                </a:r>
                <a:r>
                  <a:rPr lang="en-GB" dirty="0" smtClean="0"/>
                  <a:t>strength</a:t>
                </a:r>
              </a:p>
              <a:p>
                <a:r>
                  <a:rPr lang="en-GB" dirty="0" smtClean="0"/>
                  <a:t>Calculate range</a:t>
                </a:r>
              </a:p>
              <a:p>
                <a:pPr marL="0" indent="0">
                  <a:buNone/>
                </a:pPr>
                <a14:m>
                  <m:oMathPara xmlns:m="http://schemas.openxmlformats.org/officeDocument/2006/math">
                    <m:oMathParaPr>
                      <m:jc m:val="centerGroup"/>
                    </m:oMathParaPr>
                    <m:oMath xmlns:m="http://schemas.openxmlformats.org/officeDocument/2006/math">
                      <m:r>
                        <a:rPr lang="en-GB" sz="1600" i="1" smtClean="0">
                          <a:solidFill>
                            <a:schemeClr val="tx1"/>
                          </a:solidFill>
                          <a:latin typeface="Cambria Math"/>
                        </a:rPr>
                        <m:t>𝑅</m:t>
                      </m:r>
                      <m:r>
                        <a:rPr lang="en-GB" sz="1600" i="1" smtClean="0">
                          <a:solidFill>
                            <a:schemeClr val="tx1"/>
                          </a:solidFill>
                          <a:latin typeface="Cambria Math"/>
                        </a:rPr>
                        <m:t>=</m:t>
                      </m:r>
                      <m:f>
                        <m:fPr>
                          <m:ctrlPr>
                            <a:rPr lang="en-GB" sz="1600" i="1">
                              <a:solidFill>
                                <a:schemeClr val="tx1"/>
                              </a:solidFill>
                              <a:latin typeface="Cambria Math"/>
                            </a:rPr>
                          </m:ctrlPr>
                        </m:fPr>
                        <m:num>
                          <m:r>
                            <a:rPr lang="en-GB" sz="1600" i="1">
                              <a:solidFill>
                                <a:schemeClr val="tx1"/>
                              </a:solidFill>
                              <a:latin typeface="Cambria Math"/>
                            </a:rPr>
                            <m:t>𝑐</m:t>
                          </m:r>
                        </m:num>
                        <m:den>
                          <m:r>
                            <a:rPr lang="en-GB" sz="1600" i="1">
                              <a:solidFill>
                                <a:schemeClr val="tx1"/>
                              </a:solidFill>
                              <a:latin typeface="Cambria Math"/>
                            </a:rPr>
                            <m:t>2</m:t>
                          </m:r>
                          <m:d>
                            <m:dPr>
                              <m:ctrlPr>
                                <a:rPr lang="en-GB" sz="1600" i="1">
                                  <a:solidFill>
                                    <a:schemeClr val="tx1"/>
                                  </a:solidFill>
                                  <a:latin typeface="Cambria Math"/>
                                </a:rPr>
                              </m:ctrlPr>
                            </m:dPr>
                            <m:e>
                              <m:r>
                                <a:rPr lang="en-GB" sz="1600" i="1">
                                  <a:solidFill>
                                    <a:schemeClr val="tx1"/>
                                  </a:solidFill>
                                  <a:latin typeface="Cambria Math"/>
                                </a:rPr>
                                <m:t>𝑡</m:t>
                              </m:r>
                              <m:r>
                                <a:rPr lang="en-GB" sz="1600" i="1">
                                  <a:solidFill>
                                    <a:schemeClr val="tx1"/>
                                  </a:solidFill>
                                  <a:latin typeface="Cambria Math"/>
                                </a:rPr>
                                <m:t>−</m:t>
                              </m:r>
                              <m:sSub>
                                <m:sSubPr>
                                  <m:ctrlPr>
                                    <a:rPr lang="en-GB" sz="1600" i="1">
                                      <a:solidFill>
                                        <a:schemeClr val="tx1"/>
                                      </a:solidFill>
                                      <a:latin typeface="Cambria Math"/>
                                    </a:rPr>
                                  </m:ctrlPr>
                                </m:sSubPr>
                                <m:e>
                                  <m:r>
                                    <a:rPr lang="en-GB" sz="1600" i="1">
                                      <a:solidFill>
                                        <a:schemeClr val="tx1"/>
                                      </a:solidFill>
                                      <a:latin typeface="Cambria Math"/>
                                    </a:rPr>
                                    <m:t>𝑡</m:t>
                                  </m:r>
                                </m:e>
                                <m:sub>
                                  <m:r>
                                    <a:rPr lang="en-GB" sz="1600" i="1">
                                      <a:solidFill>
                                        <a:schemeClr val="tx1"/>
                                      </a:solidFill>
                                      <a:latin typeface="Cambria Math"/>
                                    </a:rPr>
                                    <m:t>0</m:t>
                                  </m:r>
                                </m:sub>
                              </m:sSub>
                            </m:e>
                          </m:d>
                        </m:den>
                      </m:f>
                    </m:oMath>
                  </m:oMathPara>
                </a14:m>
                <a:endParaRPr lang="en-GB" sz="1600" dirty="0">
                  <a:solidFill>
                    <a:schemeClr val="tx1"/>
                  </a:solidFill>
                </a:endParaRPr>
              </a:p>
              <a:p>
                <a:pPr lvl="1"/>
                <a:r>
                  <a:rPr lang="en-GB" i="1" dirty="0" smtClean="0"/>
                  <a:t>t</a:t>
                </a:r>
                <a:r>
                  <a:rPr lang="en-GB" dirty="0" smtClean="0"/>
                  <a:t>  is time of target peak</a:t>
                </a:r>
              </a:p>
              <a:p>
                <a:pPr lvl="1"/>
                <a:r>
                  <a:rPr lang="en-GB" i="1" dirty="0" smtClean="0"/>
                  <a:t>t</a:t>
                </a:r>
                <a:r>
                  <a:rPr lang="en-GB" i="1" baseline="-25000" dirty="0" smtClean="0"/>
                  <a:t>0</a:t>
                </a:r>
                <a:r>
                  <a:rPr lang="en-GB" dirty="0" smtClean="0"/>
                  <a:t> is time of S</a:t>
                </a:r>
                <a:r>
                  <a:rPr lang="en-GB" baseline="-25000" dirty="0" smtClean="0"/>
                  <a:t>0</a:t>
                </a:r>
                <a:r>
                  <a:rPr lang="en-GB" dirty="0" smtClean="0"/>
                  <a:t> peak</a:t>
                </a:r>
              </a:p>
              <a:p>
                <a:endParaRPr lang="en-GB" dirty="0"/>
              </a:p>
              <a:p>
                <a:pPr marL="0" indent="0">
                  <a:buNone/>
                </a:pPr>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idx="12"/>
              </p:nvPr>
            </p:nvSpPr>
            <p:spPr>
              <a:blipFill rotWithShape="1">
                <a:blip r:embed="rId2"/>
                <a:stretch>
                  <a:fillRect l="-3805" t="-1652" r="-3653" b="-5210"/>
                </a:stretch>
              </a:blipFill>
            </p:spPr>
            <p:txBody>
              <a:bodyPr/>
              <a:lstStyle/>
              <a:p>
                <a:r>
                  <a:rPr lang="en-GB">
                    <a:noFill/>
                  </a:rPr>
                  <a:t> </a:t>
                </a:r>
              </a:p>
            </p:txBody>
          </p:sp>
        </mc:Fallback>
      </mc:AlternateContent>
    </p:spTree>
    <p:extLst>
      <p:ext uri="{BB962C8B-B14F-4D97-AF65-F5344CB8AC3E}">
        <p14:creationId xmlns:p14="http://schemas.microsoft.com/office/powerpoint/2010/main" val="93014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Calculate </a:t>
            </a:r>
            <a:r>
              <a:rPr lang="en-GB" dirty="0"/>
              <a:t>periodic convolution between main peak and idealised correlation output (i.e. from noise-free delta-function pulse)</a:t>
            </a:r>
          </a:p>
          <a:p>
            <a:r>
              <a:rPr lang="en-GB" dirty="0"/>
              <a:t>Subtract convolution  output from </a:t>
            </a:r>
            <a:r>
              <a:rPr lang="en-GB" dirty="0" smtClean="0"/>
              <a:t>buffer</a:t>
            </a:r>
          </a:p>
          <a:p>
            <a:pPr lvl="1"/>
            <a:r>
              <a:rPr lang="en-GB" dirty="0" smtClean="0"/>
              <a:t>Signals and noise in vicinity of secondary peaks are largely preserved</a:t>
            </a:r>
          </a:p>
          <a:p>
            <a:r>
              <a:rPr lang="en-GB" dirty="0" smtClean="0"/>
              <a:t>Re-calculate noise threshold</a:t>
            </a:r>
          </a:p>
          <a:p>
            <a:r>
              <a:rPr lang="en-GB" dirty="0" smtClean="0"/>
              <a:t>Search </a:t>
            </a:r>
            <a:r>
              <a:rPr lang="en-GB" dirty="0"/>
              <a:t>for further peaks</a:t>
            </a:r>
          </a:p>
          <a:p>
            <a:endParaRPr lang="en-GB" dirty="0"/>
          </a:p>
        </p:txBody>
      </p:sp>
      <p:sp>
        <p:nvSpPr>
          <p:cNvPr id="5" name="Slide Number Placeholder 4"/>
          <p:cNvSpPr>
            <a:spLocks noGrp="1"/>
          </p:cNvSpPr>
          <p:nvPr>
            <p:ph type="sldNum" sz="quarter" idx="4"/>
          </p:nvPr>
        </p:nvSpPr>
        <p:spPr/>
        <p:txBody>
          <a:bodyPr/>
          <a:lstStyle/>
          <a:p>
            <a:fld id="{84D111C9-AE51-4082-9409-505987EEA9A7}" type="slidenum">
              <a:rPr lang="en-GB" smtClean="0"/>
              <a:pPr/>
              <a:t>33</a:t>
            </a:fld>
            <a:endParaRPr lang="en-GB" dirty="0"/>
          </a:p>
        </p:txBody>
      </p:sp>
      <p:sp>
        <p:nvSpPr>
          <p:cNvPr id="2" name="Title 1"/>
          <p:cNvSpPr>
            <a:spLocks noGrp="1"/>
          </p:cNvSpPr>
          <p:nvPr>
            <p:ph type="title"/>
          </p:nvPr>
        </p:nvSpPr>
        <p:spPr/>
        <p:txBody>
          <a:bodyPr/>
          <a:lstStyle/>
          <a:p>
            <a:r>
              <a:rPr lang="en-GB" dirty="0" smtClean="0"/>
              <a:t>Peak removal</a:t>
            </a:r>
            <a:endParaRPr lang="en-GB" dirty="0"/>
          </a:p>
        </p:txBody>
      </p:sp>
      <p:sp>
        <p:nvSpPr>
          <p:cNvPr id="6"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4"/>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4"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7014893" y="1379538"/>
            <a:ext cx="410264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48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00332960"/>
              </p:ext>
            </p:extLst>
          </p:nvPr>
        </p:nvGraphicFramePr>
        <p:xfrm>
          <a:off x="1828799" y="1379538"/>
          <a:ext cx="8143865" cy="3629148"/>
        </p:xfrm>
        <a:graphic>
          <a:graphicData uri="http://schemas.openxmlformats.org/drawingml/2006/table">
            <a:tbl>
              <a:tblPr firstRow="1" firstCol="1" bandRow="1">
                <a:tableStyleId>{B301B821-A1FF-4177-AEE7-76D212191A09}</a:tableStyleId>
              </a:tblPr>
              <a:tblGrid>
                <a:gridCol w="5101510"/>
                <a:gridCol w="3042355"/>
              </a:tblGrid>
              <a:tr h="330200">
                <a:tc>
                  <a:txBody>
                    <a:bodyPr/>
                    <a:lstStyle/>
                    <a:p>
                      <a:pPr marL="540385" marR="154940" algn="just">
                        <a:spcAft>
                          <a:spcPts val="600"/>
                        </a:spcAft>
                      </a:pPr>
                      <a:r>
                        <a:rPr lang="en-GB" sz="1600" dirty="0">
                          <a:effectLst/>
                        </a:rPr>
                        <a:t>System Parameter</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a:effectLst/>
                        </a:rPr>
                        <a:t>Value</a:t>
                      </a:r>
                      <a:endParaRPr lang="en-GB" sz="160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ADC Sample Rate</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a:effectLst/>
                        </a:rPr>
                        <a:t>160 MHz</a:t>
                      </a:r>
                      <a:endParaRPr lang="en-GB" sz="160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27148">
                <a:tc>
                  <a:txBody>
                    <a:bodyPr/>
                    <a:lstStyle/>
                    <a:p>
                      <a:pPr marL="540385" marR="154940" algn="just">
                        <a:spcAft>
                          <a:spcPts val="600"/>
                        </a:spcAft>
                      </a:pPr>
                      <a:r>
                        <a:rPr lang="en-GB" sz="1600" dirty="0">
                          <a:effectLst/>
                        </a:rPr>
                        <a:t>Waveform Gen Sample Rate</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a:effectLst/>
                        </a:rPr>
                        <a:t>960 MHz</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Pulse Width</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a:effectLst/>
                        </a:rPr>
                        <a:t>20 ns</a:t>
                      </a:r>
                      <a:endParaRPr lang="en-GB" sz="160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Pulse Peak Power</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a:effectLst/>
                        </a:rPr>
                        <a:t>1 kW</a:t>
                      </a:r>
                      <a:endParaRPr lang="en-GB" sz="160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PRF</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a:effectLst/>
                        </a:rPr>
                        <a:t>50 kHz</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Aperture Radius</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smtClean="0">
                          <a:effectLst/>
                        </a:rPr>
                        <a:t>0.0675 m</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smtClean="0">
                          <a:effectLst/>
                        </a:rPr>
                        <a:t>NEP</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smtClean="0">
                          <a:effectLst/>
                        </a:rPr>
                        <a:t>0.45 </a:t>
                      </a:r>
                      <a:r>
                        <a:rPr lang="en-GB" sz="1600" dirty="0" err="1" smtClean="0">
                          <a:effectLst/>
                        </a:rPr>
                        <a:t>pW</a:t>
                      </a:r>
                      <a:r>
                        <a:rPr lang="en-GB" sz="1600" dirty="0" smtClean="0">
                          <a:effectLst/>
                        </a:rPr>
                        <a:t>/Hz</a:t>
                      </a:r>
                      <a:r>
                        <a:rPr lang="en-GB" sz="1600" baseline="30000" dirty="0" smtClean="0">
                          <a:effectLst/>
                        </a:rPr>
                        <a:t>1/2</a:t>
                      </a:r>
                      <a:r>
                        <a:rPr lang="en-GB" sz="1600" baseline="0" dirty="0" smtClean="0">
                          <a:effectLst/>
                        </a:rPr>
                        <a:t> </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Digitiser Bit Depth</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a:effectLst/>
                        </a:rPr>
                        <a:t>8</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Low Pass Filter</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a:effectLst/>
                        </a:rPr>
                        <a:t>Disabled</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r h="330200">
                <a:tc>
                  <a:txBody>
                    <a:bodyPr/>
                    <a:lstStyle/>
                    <a:p>
                      <a:pPr marL="540385" marR="154940" algn="just">
                        <a:spcAft>
                          <a:spcPts val="600"/>
                        </a:spcAft>
                      </a:pPr>
                      <a:r>
                        <a:rPr lang="en-GB" sz="1600" dirty="0">
                          <a:effectLst/>
                        </a:rPr>
                        <a:t>High Pass Filter</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marL="540385" marR="154940" algn="just">
                        <a:spcAft>
                          <a:spcPts val="600"/>
                        </a:spcAft>
                      </a:pPr>
                      <a:r>
                        <a:rPr lang="en-GB" sz="1600" dirty="0">
                          <a:effectLst/>
                        </a:rPr>
                        <a:t>Disabled</a:t>
                      </a:r>
                      <a:endParaRPr lang="en-GB" sz="1600" dirty="0">
                        <a:effectLst/>
                        <a:latin typeface="Calibri"/>
                        <a:ea typeface="Times New Roman"/>
                        <a:cs typeface="Calibri"/>
                      </a:endParaRPr>
                    </a:p>
                  </a:txBody>
                  <a:tcPr marL="131642" marR="131642" marT="0" marB="0">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4"/>
          </p:nvPr>
        </p:nvSpPr>
        <p:spPr/>
        <p:txBody>
          <a:bodyPr/>
          <a:lstStyle/>
          <a:p>
            <a:fld id="{84D111C9-AE51-4082-9409-505987EEA9A7}" type="slidenum">
              <a:rPr lang="en-GB" smtClean="0"/>
              <a:pPr/>
              <a:t>34</a:t>
            </a:fld>
            <a:endParaRPr lang="en-GB" dirty="0"/>
          </a:p>
        </p:txBody>
      </p:sp>
      <p:sp>
        <p:nvSpPr>
          <p:cNvPr id="2" name="Title 1"/>
          <p:cNvSpPr>
            <a:spLocks noGrp="1"/>
          </p:cNvSpPr>
          <p:nvPr>
            <p:ph type="title"/>
          </p:nvPr>
        </p:nvSpPr>
        <p:spPr/>
        <p:txBody>
          <a:bodyPr/>
          <a:lstStyle/>
          <a:p>
            <a:r>
              <a:rPr lang="en-GB" dirty="0" smtClean="0"/>
              <a:t>Simulation parameters</a:t>
            </a:r>
            <a:endParaRPr lang="en-GB" dirty="0"/>
          </a:p>
        </p:txBody>
      </p:sp>
    </p:spTree>
    <p:extLst>
      <p:ext uri="{BB962C8B-B14F-4D97-AF65-F5344CB8AC3E}">
        <p14:creationId xmlns:p14="http://schemas.microsoft.com/office/powerpoint/2010/main" val="2156120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256193743"/>
              </p:ext>
            </p:extLst>
          </p:nvPr>
        </p:nvGraphicFramePr>
        <p:xfrm>
          <a:off x="1186688" y="1379538"/>
          <a:ext cx="9975682" cy="3814977"/>
        </p:xfrm>
        <a:graphic>
          <a:graphicData uri="http://schemas.openxmlformats.org/drawingml/2006/table">
            <a:tbl>
              <a:tblPr firstRow="1" firstCol="1" bandRow="1">
                <a:tableStyleId>{B301B821-A1FF-4177-AEE7-76D212191A09}</a:tableStyleId>
              </a:tblPr>
              <a:tblGrid>
                <a:gridCol w="1796422"/>
                <a:gridCol w="2260533"/>
                <a:gridCol w="2456579"/>
                <a:gridCol w="1701735"/>
                <a:gridCol w="1760413"/>
              </a:tblGrid>
              <a:tr h="654654">
                <a:tc>
                  <a:txBody>
                    <a:bodyPr/>
                    <a:lstStyle/>
                    <a:p>
                      <a:pPr marL="0" marR="154940" algn="ctr">
                        <a:spcAft>
                          <a:spcPts val="0"/>
                        </a:spcAft>
                      </a:pPr>
                      <a:r>
                        <a:rPr lang="en-GB" sz="1800" dirty="0">
                          <a:effectLst/>
                        </a:rPr>
                        <a:t>Range</a:t>
                      </a:r>
                      <a:endParaRPr lang="en-GB" sz="18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800" dirty="0" smtClean="0">
                          <a:effectLst/>
                        </a:rPr>
                        <a:t>Cross </a:t>
                      </a:r>
                      <a:r>
                        <a:rPr lang="en-GB" sz="1800" dirty="0">
                          <a:effectLst/>
                        </a:rPr>
                        <a:t>Section</a:t>
                      </a:r>
                      <a:endParaRPr lang="en-GB" sz="18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800" dirty="0">
                          <a:effectLst/>
                        </a:rPr>
                        <a:t>Calculated Range (m)</a:t>
                      </a:r>
                      <a:endParaRPr lang="en-GB" sz="18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800" dirty="0">
                          <a:effectLst/>
                        </a:rPr>
                        <a:t>Code Length</a:t>
                      </a:r>
                      <a:endParaRPr lang="en-GB" sz="18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800" dirty="0">
                          <a:effectLst/>
                        </a:rPr>
                        <a:t>Dwell Time (s)</a:t>
                      </a:r>
                      <a:endParaRPr lang="en-GB" sz="18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468196">
                <a:tc>
                  <a:txBody>
                    <a:bodyPr/>
                    <a:lstStyle/>
                    <a:p>
                      <a:pPr marL="0" marR="154940" algn="ctr">
                        <a:spcAft>
                          <a:spcPts val="0"/>
                        </a:spcAft>
                      </a:pPr>
                      <a:r>
                        <a:rPr lang="en-GB" sz="1600" dirty="0">
                          <a:effectLst/>
                        </a:rPr>
                        <a:t>100m</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0.1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99.92</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15</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1</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51147">
                <a:tc>
                  <a:txBody>
                    <a:bodyPr/>
                    <a:lstStyle/>
                    <a:p>
                      <a:pPr marL="0" marR="154940" algn="ctr">
                        <a:spcAft>
                          <a:spcPts val="0"/>
                        </a:spcAft>
                      </a:pPr>
                      <a:r>
                        <a:rPr lang="en-GB" sz="1600" dirty="0">
                          <a:effectLst/>
                        </a:rPr>
                        <a:t>1km</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0.1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999.14</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15</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1</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585245">
                <a:tc>
                  <a:txBody>
                    <a:bodyPr/>
                    <a:lstStyle/>
                    <a:p>
                      <a:pPr marL="0" marR="154940" algn="ctr">
                        <a:spcAft>
                          <a:spcPts val="0"/>
                        </a:spcAft>
                      </a:pPr>
                      <a:r>
                        <a:rPr lang="en-GB" sz="1600" dirty="0">
                          <a:effectLst/>
                        </a:rPr>
                        <a:t>2.5km</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0.1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2499.05</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15</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1</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51147">
                <a:tc>
                  <a:txBody>
                    <a:bodyPr/>
                    <a:lstStyle/>
                    <a:p>
                      <a:pPr marL="0" marR="154940" algn="ctr">
                        <a:spcAft>
                          <a:spcPts val="0"/>
                        </a:spcAft>
                      </a:pPr>
                      <a:r>
                        <a:rPr lang="en-GB" sz="1600">
                          <a:effectLst/>
                        </a:rPr>
                        <a:t>5km</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0.1</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499.039</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15</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468196">
                <a:tc>
                  <a:txBody>
                    <a:bodyPr/>
                    <a:lstStyle/>
                    <a:p>
                      <a:pPr marL="0" marR="154940" algn="ctr">
                        <a:spcAft>
                          <a:spcPts val="0"/>
                        </a:spcAft>
                      </a:pPr>
                      <a:r>
                        <a:rPr lang="en-GB" sz="1600">
                          <a:effectLst/>
                        </a:rPr>
                        <a:t>10km</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0.025*</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9998.92</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15</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468196">
                <a:tc>
                  <a:txBody>
                    <a:bodyPr/>
                    <a:lstStyle/>
                    <a:p>
                      <a:pPr marL="0" marR="154940" algn="ctr">
                        <a:spcAft>
                          <a:spcPts val="0"/>
                        </a:spcAft>
                      </a:pPr>
                      <a:r>
                        <a:rPr lang="en-GB" sz="1600">
                          <a:effectLst/>
                        </a:rPr>
                        <a:t>20km</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0.1</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19998.94</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31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468196">
                <a:tc>
                  <a:txBody>
                    <a:bodyPr/>
                    <a:lstStyle/>
                    <a:p>
                      <a:pPr marL="0" marR="154940" algn="ctr">
                        <a:spcAft>
                          <a:spcPts val="0"/>
                        </a:spcAft>
                      </a:pPr>
                      <a:r>
                        <a:rPr lang="en-GB" sz="1600">
                          <a:effectLst/>
                        </a:rPr>
                        <a:t>35km</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0.5</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a:effectLst/>
                        </a:rPr>
                        <a:t>34999.18</a:t>
                      </a:r>
                      <a:endParaRPr lang="en-GB" sz="160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255</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marL="0" marR="154940" algn="ctr">
                        <a:spcAft>
                          <a:spcPts val="0"/>
                        </a:spcAft>
                      </a:pPr>
                      <a:r>
                        <a:rPr lang="en-GB" sz="1600" dirty="0">
                          <a:effectLst/>
                        </a:rPr>
                        <a:t>1</a:t>
                      </a:r>
                      <a:endParaRPr lang="en-GB" sz="1600" dirty="0">
                        <a:effectLst/>
                        <a:latin typeface="Calibri"/>
                        <a:ea typeface="Times New Roman"/>
                        <a:cs typeface="Calibri"/>
                      </a:endParaRPr>
                    </a:p>
                  </a:txBody>
                  <a:tcPr marL="72316" marR="72316"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4"/>
          </p:nvPr>
        </p:nvSpPr>
        <p:spPr/>
        <p:txBody>
          <a:bodyPr/>
          <a:lstStyle/>
          <a:p>
            <a:fld id="{84D111C9-AE51-4082-9409-505987EEA9A7}" type="slidenum">
              <a:rPr lang="en-GB" smtClean="0"/>
              <a:pPr/>
              <a:t>35</a:t>
            </a:fld>
            <a:endParaRPr lang="en-GB" dirty="0"/>
          </a:p>
        </p:txBody>
      </p:sp>
      <p:sp>
        <p:nvSpPr>
          <p:cNvPr id="2" name="Title 1"/>
          <p:cNvSpPr>
            <a:spLocks noGrp="1"/>
          </p:cNvSpPr>
          <p:nvPr>
            <p:ph type="title"/>
          </p:nvPr>
        </p:nvSpPr>
        <p:spPr/>
        <p:txBody>
          <a:bodyPr/>
          <a:lstStyle/>
          <a:p>
            <a:r>
              <a:rPr lang="en-GB" dirty="0" smtClean="0"/>
              <a:t>Simulation of range measurements to single </a:t>
            </a:r>
            <a:r>
              <a:rPr lang="en-GB" dirty="0" err="1" smtClean="0"/>
              <a:t>scatterers</a:t>
            </a:r>
            <a:endParaRPr lang="en-GB" dirty="0"/>
          </a:p>
        </p:txBody>
      </p:sp>
      <p:sp>
        <p:nvSpPr>
          <p:cNvPr id="7" name="TextBox 6"/>
          <p:cNvSpPr txBox="1"/>
          <p:nvPr/>
        </p:nvSpPr>
        <p:spPr>
          <a:xfrm>
            <a:off x="1186688" y="5522976"/>
            <a:ext cx="2749471" cy="338554"/>
          </a:xfrm>
          <a:prstGeom prst="rect">
            <a:avLst/>
          </a:prstGeom>
          <a:noFill/>
        </p:spPr>
        <p:txBody>
          <a:bodyPr wrap="none" rtlCol="0">
            <a:spAutoFit/>
          </a:bodyPr>
          <a:lstStyle/>
          <a:p>
            <a:r>
              <a:rPr lang="en-GB" sz="1600" dirty="0" smtClean="0"/>
              <a:t>Note: S</a:t>
            </a:r>
            <a:r>
              <a:rPr lang="en-GB" sz="1600" baseline="-25000" dirty="0" smtClean="0"/>
              <a:t>0</a:t>
            </a:r>
            <a:r>
              <a:rPr lang="en-GB" sz="1600" dirty="0" smtClean="0"/>
              <a:t> at 1 metre distance</a:t>
            </a:r>
            <a:endParaRPr lang="en-GB" sz="1600" dirty="0"/>
          </a:p>
        </p:txBody>
      </p:sp>
    </p:spTree>
    <p:extLst>
      <p:ext uri="{BB962C8B-B14F-4D97-AF65-F5344CB8AC3E}">
        <p14:creationId xmlns:p14="http://schemas.microsoft.com/office/powerpoint/2010/main" val="5547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500 independent simulations</a:t>
            </a:r>
          </a:p>
          <a:p>
            <a:r>
              <a:rPr lang="en-GB" dirty="0" smtClean="0"/>
              <a:t>0.01s integration time</a:t>
            </a:r>
          </a:p>
          <a:p>
            <a:r>
              <a:rPr lang="en-GB" dirty="0" smtClean="0"/>
              <a:t>Target @ 14999m</a:t>
            </a:r>
          </a:p>
          <a:p>
            <a:r>
              <a:rPr lang="en-GB" dirty="0" smtClean="0"/>
              <a:t>Mean estimate is consistent with nominal target position</a:t>
            </a:r>
          </a:p>
          <a:p>
            <a:r>
              <a:rPr lang="en-GB" dirty="0" smtClean="0"/>
              <a:t>Standard deviation is consistent with target specification for lidar add-on</a:t>
            </a:r>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36</a:t>
            </a:fld>
            <a:endParaRPr lang="en-GB" dirty="0"/>
          </a:p>
        </p:txBody>
      </p:sp>
      <p:sp>
        <p:nvSpPr>
          <p:cNvPr id="2" name="Title 1"/>
          <p:cNvSpPr>
            <a:spLocks noGrp="1"/>
          </p:cNvSpPr>
          <p:nvPr>
            <p:ph type="title"/>
          </p:nvPr>
        </p:nvSpPr>
        <p:spPr/>
        <p:txBody>
          <a:bodyPr/>
          <a:lstStyle/>
          <a:p>
            <a:r>
              <a:rPr lang="en-GB" dirty="0" smtClean="0"/>
              <a:t>Variation of range estimates</a:t>
            </a:r>
            <a:endParaRPr lang="en-GB" dirty="0"/>
          </a:p>
        </p:txBody>
      </p:sp>
      <p:pic>
        <p:nvPicPr>
          <p:cNvPr id="9" name="Picture 16"/>
          <p:cNvPicPr>
            <a:picLocks noGrp="1" noChangeAspect="1" noChangeArrowheads="1"/>
          </p:cNvPicPr>
          <p:nvPr>
            <p:ph idx="10"/>
          </p:nvPr>
        </p:nvPicPr>
        <p:blipFill>
          <a:blip r:embed="rId2">
            <a:extLst>
              <a:ext uri="{28A0092B-C50C-407E-A947-70E740481C1C}">
                <a14:useLocalDpi xmlns:a14="http://schemas.microsoft.com/office/drawing/2010/main" val="0"/>
              </a:ext>
            </a:extLst>
          </a:blip>
          <a:stretch>
            <a:fillRect/>
          </a:stretch>
        </p:blipFill>
        <p:spPr bwMode="auto">
          <a:xfrm>
            <a:off x="6256338" y="1582043"/>
            <a:ext cx="5619750" cy="4179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740873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84D111C9-AE51-4082-9409-505987EEA9A7}" type="slidenum">
              <a:rPr lang="en-GB" smtClean="0"/>
              <a:pPr/>
              <a:t>37</a:t>
            </a:fld>
            <a:endParaRPr lang="en-GB" dirty="0"/>
          </a:p>
        </p:txBody>
      </p:sp>
      <p:sp>
        <p:nvSpPr>
          <p:cNvPr id="2" name="Title 1"/>
          <p:cNvSpPr>
            <a:spLocks noGrp="1"/>
          </p:cNvSpPr>
          <p:nvPr>
            <p:ph type="title"/>
          </p:nvPr>
        </p:nvSpPr>
        <p:spPr/>
        <p:txBody>
          <a:bodyPr/>
          <a:lstStyle/>
          <a:p>
            <a:r>
              <a:rPr lang="en-GB" dirty="0" smtClean="0"/>
              <a:t>Algorithm profiling</a:t>
            </a:r>
            <a:endParaRPr lang="en-GB" dirty="0"/>
          </a:p>
        </p:txBody>
      </p:sp>
      <p:graphicFrame>
        <p:nvGraphicFramePr>
          <p:cNvPr id="7" name="Content Placeholder 29"/>
          <p:cNvGraphicFramePr>
            <a:graphicFrameLocks/>
          </p:cNvGraphicFramePr>
          <p:nvPr>
            <p:extLst>
              <p:ext uri="{D42A27DB-BD31-4B8C-83A1-F6EECF244321}">
                <p14:modId xmlns:p14="http://schemas.microsoft.com/office/powerpoint/2010/main" val="1005829607"/>
              </p:ext>
            </p:extLst>
          </p:nvPr>
        </p:nvGraphicFramePr>
        <p:xfrm>
          <a:off x="1507729" y="1866952"/>
          <a:ext cx="8751393" cy="3867023"/>
        </p:xfrm>
        <a:graphic>
          <a:graphicData uri="http://schemas.openxmlformats.org/drawingml/2006/table">
            <a:tbl>
              <a:tblPr firstRow="1" bandRow="1">
                <a:tableStyleId>{B301B821-A1FF-4177-AEE7-76D212191A09}</a:tableStyleId>
              </a:tblPr>
              <a:tblGrid>
                <a:gridCol w="1190254"/>
                <a:gridCol w="1468488"/>
                <a:gridCol w="1468488"/>
                <a:gridCol w="1632481"/>
                <a:gridCol w="1209683"/>
                <a:gridCol w="1781999"/>
              </a:tblGrid>
              <a:tr h="370840">
                <a:tc>
                  <a:txBody>
                    <a:bodyPr/>
                    <a:lstStyle/>
                    <a:p>
                      <a:pPr algn="ctr"/>
                      <a:r>
                        <a:rPr lang="en-GB" dirty="0" smtClean="0"/>
                        <a:t>Code Length</a:t>
                      </a:r>
                      <a:endParaRPr lang="en-GB" dirty="0">
                        <a:solidFill>
                          <a:schemeClr val="bg2"/>
                        </a:solidFill>
                      </a:endParaRP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Total</a:t>
                      </a:r>
                      <a:endParaRPr lang="en-GB" dirty="0">
                        <a:solidFill>
                          <a:schemeClr val="bg2"/>
                        </a:solidFill>
                      </a:endParaRP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Integration</a:t>
                      </a:r>
                      <a:endParaRPr lang="en-GB" dirty="0">
                        <a:solidFill>
                          <a:schemeClr val="bg2"/>
                        </a:solidFill>
                      </a:endParaRP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Pulse Compression</a:t>
                      </a:r>
                      <a:endParaRPr lang="en-GB" dirty="0">
                        <a:solidFill>
                          <a:schemeClr val="bg2"/>
                        </a:solidFill>
                      </a:endParaRP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Peak Removal</a:t>
                      </a:r>
                      <a:endParaRPr lang="en-GB" dirty="0">
                        <a:solidFill>
                          <a:schemeClr val="bg2"/>
                        </a:solidFill>
                      </a:endParaRP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Range Calculation</a:t>
                      </a:r>
                      <a:endParaRPr lang="en-GB" dirty="0">
                        <a:solidFill>
                          <a:schemeClr val="bg2"/>
                        </a:solidFill>
                      </a:endParaRP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15</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0.349</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0.019</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0.309</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31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0.600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0.140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0.460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63</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1.34</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0.250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1.180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127</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5.62</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1.190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4.430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255</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6.760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1.160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5.600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511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24.45</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5.240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12.210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1023</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45.58</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9.350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36.230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2047</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121.240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26.860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94.380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r h="370840">
                <a:tc>
                  <a:txBody>
                    <a:bodyPr/>
                    <a:lstStyle/>
                    <a:p>
                      <a:pPr algn="ctr"/>
                      <a:r>
                        <a:rPr lang="en-GB" dirty="0" smtClean="0"/>
                        <a:t>4095</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232.850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0.1</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63.050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169.810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r>
                        <a:rPr lang="en-GB" dirty="0" smtClean="0"/>
                        <a:t>~0</a:t>
                      </a:r>
                      <a:endParaRPr lang="en-GB" dirty="0"/>
                    </a:p>
                  </a:txBody>
                  <a:tcPr marL="121920" marR="121920">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2017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The numerical model covers optical propagation, detection and digitisation and includes various effects such as laser coherence, speckle, detection and digitisation noise</a:t>
            </a:r>
          </a:p>
          <a:p>
            <a:r>
              <a:rPr lang="en-GB" dirty="0"/>
              <a:t>The output of the model matches theoretical calculations under known conditions</a:t>
            </a:r>
          </a:p>
          <a:p>
            <a:r>
              <a:rPr lang="en-GB" dirty="0"/>
              <a:t>The processing and analysis algorithm can locate and measure weak returns in the presence of much stronger returns at other ranges</a:t>
            </a:r>
          </a:p>
          <a:p>
            <a:r>
              <a:rPr lang="en-GB" dirty="0"/>
              <a:t>The processing time is less than one second for short codes, but rises as the code length increases; further optimisation may be required to allow real-time measurements of weak returns at 1Hz </a:t>
            </a:r>
          </a:p>
          <a:p>
            <a:r>
              <a:rPr lang="en-GB" dirty="0"/>
              <a:t>The model has been used to verify the detailed design using nominal device parameters. Future simulations will be run with actual device parameters where available.</a:t>
            </a:r>
          </a:p>
        </p:txBody>
      </p:sp>
      <p:sp>
        <p:nvSpPr>
          <p:cNvPr id="4" name="Slide Number Placeholder 3"/>
          <p:cNvSpPr>
            <a:spLocks noGrp="1"/>
          </p:cNvSpPr>
          <p:nvPr>
            <p:ph type="sldNum" sz="quarter" idx="4"/>
          </p:nvPr>
        </p:nvSpPr>
        <p:spPr/>
        <p:txBody>
          <a:bodyPr/>
          <a:lstStyle/>
          <a:p>
            <a:fld id="{84D111C9-AE51-4082-9409-505987EEA9A7}" type="slidenum">
              <a:rPr lang="en-GB" smtClean="0"/>
              <a:pPr/>
              <a:t>38</a:t>
            </a:fld>
            <a:endParaRPr lang="en-GB" dirty="0"/>
          </a:p>
        </p:txBody>
      </p:sp>
      <p:sp>
        <p:nvSpPr>
          <p:cNvPr id="2" name="Title 1"/>
          <p:cNvSpPr>
            <a:spLocks noGrp="1"/>
          </p:cNvSpPr>
          <p:nvPr>
            <p:ph type="title"/>
          </p:nvPr>
        </p:nvSpPr>
        <p:spPr/>
        <p:txBody>
          <a:bodyPr/>
          <a:lstStyle/>
          <a:p>
            <a:r>
              <a:rPr lang="en-GB" dirty="0" smtClean="0"/>
              <a:t>Model Summary</a:t>
            </a:r>
            <a:endParaRPr lang="en-GB" dirty="0"/>
          </a:p>
        </p:txBody>
      </p:sp>
    </p:spTree>
    <p:extLst>
      <p:ext uri="{BB962C8B-B14F-4D97-AF65-F5344CB8AC3E}">
        <p14:creationId xmlns:p14="http://schemas.microsoft.com/office/powerpoint/2010/main" val="253329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Design</a:t>
            </a:r>
            <a:endParaRPr lang="en-GB" dirty="0"/>
          </a:p>
        </p:txBody>
      </p:sp>
      <p:sp>
        <p:nvSpPr>
          <p:cNvPr id="3" name="Slide Number Placeholder 2"/>
          <p:cNvSpPr>
            <a:spLocks noGrp="1"/>
          </p:cNvSpPr>
          <p:nvPr>
            <p:ph type="sldNum" sz="quarter" idx="4294967295"/>
          </p:nvPr>
        </p:nvSpPr>
        <p:spPr>
          <a:xfrm>
            <a:off x="11472863" y="6500813"/>
            <a:ext cx="719137" cy="215900"/>
          </a:xfrm>
        </p:spPr>
        <p:txBody>
          <a:bodyPr/>
          <a:lstStyle/>
          <a:p>
            <a:fld id="{84D111C9-AE51-4082-9409-505987EEA9A7}" type="slidenum">
              <a:rPr lang="en-GB" smtClean="0"/>
              <a:pPr/>
              <a:t>39</a:t>
            </a:fld>
            <a:endParaRPr lang="en-GB" dirty="0"/>
          </a:p>
        </p:txBody>
      </p:sp>
    </p:spTree>
    <p:extLst>
      <p:ext uri="{BB962C8B-B14F-4D97-AF65-F5344CB8AC3E}">
        <p14:creationId xmlns:p14="http://schemas.microsoft.com/office/powerpoint/2010/main" val="458596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What is LIDAR?</a:t>
            </a:r>
          </a:p>
          <a:p>
            <a:pPr lvl="1"/>
            <a:r>
              <a:rPr lang="en-GB" dirty="0"/>
              <a:t>Like radar but using light in place of radio waves.</a:t>
            </a:r>
          </a:p>
          <a:p>
            <a:pPr lvl="1"/>
            <a:r>
              <a:rPr lang="en-GB" dirty="0"/>
              <a:t>Used for ‘optical remote sensing’.</a:t>
            </a:r>
          </a:p>
          <a:p>
            <a:pPr lvl="1"/>
            <a:r>
              <a:rPr lang="en-GB" dirty="0"/>
              <a:t>Many different LIDAR instruments and associated sensing modalities:</a:t>
            </a:r>
          </a:p>
          <a:p>
            <a:pPr lvl="2"/>
            <a:r>
              <a:rPr lang="en-GB" dirty="0" err="1"/>
              <a:t>Rangefinding</a:t>
            </a:r>
            <a:r>
              <a:rPr lang="en-GB" dirty="0"/>
              <a:t>, 3D mapping/imaging;</a:t>
            </a:r>
          </a:p>
          <a:p>
            <a:pPr lvl="2"/>
            <a:r>
              <a:rPr lang="en-GB" dirty="0"/>
              <a:t>Velocimetry, </a:t>
            </a:r>
            <a:r>
              <a:rPr lang="en-GB" dirty="0" err="1"/>
              <a:t>vibrometry</a:t>
            </a:r>
            <a:r>
              <a:rPr lang="en-GB" dirty="0"/>
              <a:t>, anemometry;</a:t>
            </a:r>
          </a:p>
          <a:p>
            <a:pPr lvl="2"/>
            <a:r>
              <a:rPr lang="en-GB" dirty="0"/>
              <a:t>Target marking/designation;</a:t>
            </a:r>
          </a:p>
          <a:p>
            <a:pPr lvl="2"/>
            <a:r>
              <a:rPr lang="en-GB" dirty="0"/>
              <a:t>High bandwidth, covert optical </a:t>
            </a:r>
            <a:r>
              <a:rPr lang="en-GB" dirty="0" err="1"/>
              <a:t>comms</a:t>
            </a:r>
            <a:r>
              <a:rPr lang="en-GB" dirty="0"/>
              <a:t>;</a:t>
            </a:r>
          </a:p>
          <a:p>
            <a:pPr lvl="2"/>
            <a:r>
              <a:rPr lang="en-GB" dirty="0"/>
              <a:t>Retro </a:t>
            </a:r>
            <a:r>
              <a:rPr lang="en-GB" dirty="0" err="1"/>
              <a:t>comms</a:t>
            </a:r>
            <a:r>
              <a:rPr lang="en-GB" dirty="0"/>
              <a:t>.</a:t>
            </a:r>
          </a:p>
          <a:p>
            <a:endParaRPr lang="en-GB" dirty="0"/>
          </a:p>
        </p:txBody>
      </p:sp>
      <p:sp>
        <p:nvSpPr>
          <p:cNvPr id="3" name="Slide Number Placeholder 2"/>
          <p:cNvSpPr>
            <a:spLocks noGrp="1"/>
          </p:cNvSpPr>
          <p:nvPr>
            <p:ph type="sldNum" sz="quarter" idx="4"/>
          </p:nvPr>
        </p:nvSpPr>
        <p:spPr/>
        <p:txBody>
          <a:bodyPr/>
          <a:lstStyle/>
          <a:p>
            <a:fld id="{9221EE05-DF49-0F4C-94AA-85789884FEFB}" type="slidenum">
              <a:rPr lang="en-US" smtClean="0"/>
              <a:pPr/>
              <a:t>4</a:t>
            </a:fld>
            <a:endParaRPr lang="en-US" dirty="0"/>
          </a:p>
        </p:txBody>
      </p:sp>
      <p:sp>
        <p:nvSpPr>
          <p:cNvPr id="4" name="Title 3"/>
          <p:cNvSpPr>
            <a:spLocks noGrp="1"/>
          </p:cNvSpPr>
          <p:nvPr>
            <p:ph type="title"/>
          </p:nvPr>
        </p:nvSpPr>
        <p:spPr/>
        <p:txBody>
          <a:bodyPr/>
          <a:lstStyle/>
          <a:p>
            <a:r>
              <a:rPr lang="en-GB" dirty="0"/>
              <a:t>SDML - Introduction</a:t>
            </a:r>
          </a:p>
        </p:txBody>
      </p:sp>
      <p:pic>
        <p:nvPicPr>
          <p:cNvPr id="5"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54118" y="4295775"/>
            <a:ext cx="2345266"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Image result for laser rangefin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56552" y="777875"/>
            <a:ext cx="159596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 result for 3d scanning lida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7552" y="3136902"/>
            <a:ext cx="1221316"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hlinkClick r:id="rId5" action="ppaction://hlinkfile"/>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39252" y="3136902"/>
            <a:ext cx="2432049"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30533" y="4349752"/>
            <a:ext cx="2008718" cy="112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62585" y="1050925"/>
            <a:ext cx="2059516" cy="154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22167" y="5359400"/>
            <a:ext cx="2123018" cy="106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348818" y="5316540"/>
            <a:ext cx="2476500"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790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smtClean="0"/>
              <a:t>Direct detection</a:t>
            </a:r>
          </a:p>
          <a:p>
            <a:r>
              <a:rPr lang="en-GB" dirty="0" smtClean="0"/>
              <a:t>Detector voltage is proportional to return power </a:t>
            </a:r>
          </a:p>
          <a:p>
            <a:r>
              <a:rPr lang="en-GB" dirty="0" smtClean="0"/>
              <a:t>Signal falls as the square of the range</a:t>
            </a:r>
          </a:p>
          <a:p>
            <a:r>
              <a:rPr lang="en-GB" dirty="0" smtClean="0"/>
              <a:t>Noise limited by detector and electronics </a:t>
            </a:r>
          </a:p>
          <a:p>
            <a:r>
              <a:rPr lang="en-GB" dirty="0" smtClean="0"/>
              <a:t>SNR depends on peak laser power</a:t>
            </a:r>
          </a:p>
          <a:p>
            <a:r>
              <a:rPr lang="en-GB" dirty="0" smtClean="0"/>
              <a:t>Simplest detection scheme</a:t>
            </a:r>
          </a:p>
          <a:p>
            <a:pPr lvl="1"/>
            <a:r>
              <a:rPr lang="en-GB" dirty="0" smtClean="0"/>
              <a:t>minimal hardware changes to OPTEL-D</a:t>
            </a:r>
          </a:p>
          <a:p>
            <a:pPr lvl="1"/>
            <a:r>
              <a:rPr lang="en-GB" dirty="0" smtClean="0"/>
              <a:t>addition of detector and associated electronics</a:t>
            </a:r>
          </a:p>
          <a:p>
            <a:r>
              <a:rPr lang="en-GB" dirty="0" smtClean="0"/>
              <a:t>Compatible with existing components of OPTEL-D</a:t>
            </a:r>
          </a:p>
          <a:p>
            <a:pPr lvl="1"/>
            <a:r>
              <a:rPr lang="en-GB" dirty="0" smtClean="0"/>
              <a:t>No need for narrow linewidth laser</a:t>
            </a:r>
          </a:p>
          <a:p>
            <a:pPr lvl="1"/>
            <a:r>
              <a:rPr lang="en-GB" dirty="0" smtClean="0"/>
              <a:t>Laser polarisation is unimportant</a:t>
            </a:r>
          </a:p>
          <a:p>
            <a:endParaRPr lang="en-GB" dirty="0"/>
          </a:p>
        </p:txBody>
      </p:sp>
      <p:sp>
        <p:nvSpPr>
          <p:cNvPr id="4" name="Slide Number Placeholder 3"/>
          <p:cNvSpPr>
            <a:spLocks noGrp="1"/>
          </p:cNvSpPr>
          <p:nvPr>
            <p:ph type="sldNum" sz="quarter" idx="4"/>
          </p:nvPr>
        </p:nvSpPr>
        <p:spPr/>
        <p:txBody>
          <a:bodyPr/>
          <a:lstStyle/>
          <a:p>
            <a:fld id="{84D111C9-AE51-4082-9409-505987EEA9A7}" type="slidenum">
              <a:rPr lang="en-GB" smtClean="0"/>
              <a:pPr/>
              <a:t>40</a:t>
            </a:fld>
            <a:endParaRPr lang="en-GB" dirty="0"/>
          </a:p>
        </p:txBody>
      </p:sp>
      <p:sp>
        <p:nvSpPr>
          <p:cNvPr id="2" name="Title 1"/>
          <p:cNvSpPr>
            <a:spLocks noGrp="1"/>
          </p:cNvSpPr>
          <p:nvPr>
            <p:ph type="title"/>
          </p:nvPr>
        </p:nvSpPr>
        <p:spPr/>
        <p:txBody>
          <a:bodyPr/>
          <a:lstStyle/>
          <a:p>
            <a:r>
              <a:rPr lang="en-GB" dirty="0" smtClean="0"/>
              <a:t>Lidar detection schemes</a:t>
            </a:r>
            <a:endParaRPr lang="en-GB" dirty="0"/>
          </a:p>
        </p:txBody>
      </p:sp>
      <p:sp>
        <p:nvSpPr>
          <p:cNvPr id="5" name="Content Placeholder 4"/>
          <p:cNvSpPr>
            <a:spLocks noGrp="1"/>
          </p:cNvSpPr>
          <p:nvPr>
            <p:ph idx="10"/>
          </p:nvPr>
        </p:nvSpPr>
        <p:spPr/>
        <p:txBody>
          <a:bodyPr/>
          <a:lstStyle/>
          <a:p>
            <a:pPr marL="0" indent="0">
              <a:buNone/>
            </a:pPr>
            <a:r>
              <a:rPr lang="en-GB" dirty="0" smtClean="0"/>
              <a:t>Coherent detection</a:t>
            </a:r>
          </a:p>
          <a:p>
            <a:r>
              <a:rPr lang="en-GB" dirty="0" smtClean="0"/>
              <a:t>Detector </a:t>
            </a:r>
            <a:r>
              <a:rPr lang="en-GB" dirty="0"/>
              <a:t>voltage is proportional to the square root of the return power</a:t>
            </a:r>
          </a:p>
          <a:p>
            <a:pPr lvl="1"/>
            <a:r>
              <a:rPr lang="en-GB" dirty="0"/>
              <a:t>Return signal at detector is mixed with local oscillator</a:t>
            </a:r>
          </a:p>
          <a:p>
            <a:r>
              <a:rPr lang="en-GB" dirty="0"/>
              <a:t>Signal varies inversely with the range</a:t>
            </a:r>
          </a:p>
          <a:p>
            <a:r>
              <a:rPr lang="en-GB" dirty="0"/>
              <a:t>Shot noise limited</a:t>
            </a:r>
          </a:p>
          <a:p>
            <a:r>
              <a:rPr lang="en-GB" dirty="0"/>
              <a:t>SNR depends on average laser </a:t>
            </a:r>
            <a:r>
              <a:rPr lang="en-GB" dirty="0" smtClean="0"/>
              <a:t>power</a:t>
            </a:r>
          </a:p>
          <a:p>
            <a:r>
              <a:rPr lang="en-GB" dirty="0" smtClean="0"/>
              <a:t>Complex detection scheme</a:t>
            </a:r>
            <a:endParaRPr lang="en-GB" dirty="0"/>
          </a:p>
          <a:p>
            <a:r>
              <a:rPr lang="en-GB" dirty="0" smtClean="0"/>
              <a:t>Requires </a:t>
            </a:r>
            <a:r>
              <a:rPr lang="en-GB" dirty="0"/>
              <a:t>significant changes to OPTEL-D</a:t>
            </a:r>
          </a:p>
          <a:p>
            <a:pPr lvl="1"/>
            <a:r>
              <a:rPr lang="en-GB" dirty="0" smtClean="0"/>
              <a:t>Change </a:t>
            </a:r>
            <a:r>
              <a:rPr lang="en-GB" dirty="0"/>
              <a:t>of laser to narrow linewidth type</a:t>
            </a:r>
          </a:p>
          <a:p>
            <a:pPr lvl="1"/>
            <a:r>
              <a:rPr lang="en-GB" dirty="0" smtClean="0"/>
              <a:t>Addition </a:t>
            </a:r>
            <a:r>
              <a:rPr lang="en-GB" dirty="0"/>
              <a:t>of interferometer</a:t>
            </a:r>
          </a:p>
          <a:p>
            <a:pPr lvl="1"/>
            <a:r>
              <a:rPr lang="en-GB" dirty="0"/>
              <a:t>Addition of phase noise compensation scheme</a:t>
            </a:r>
          </a:p>
          <a:p>
            <a:endParaRPr lang="en-GB" dirty="0"/>
          </a:p>
        </p:txBody>
      </p:sp>
    </p:spTree>
    <p:extLst>
      <p:ext uri="{BB962C8B-B14F-4D97-AF65-F5344CB8AC3E}">
        <p14:creationId xmlns:p14="http://schemas.microsoft.com/office/powerpoint/2010/main" val="362756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84D111C9-AE51-4082-9409-505987EEA9A7}" type="slidenum">
              <a:rPr lang="en-GB" smtClean="0"/>
              <a:pPr/>
              <a:t>41</a:t>
            </a:fld>
            <a:endParaRPr lang="en-GB" dirty="0"/>
          </a:p>
        </p:txBody>
      </p:sp>
      <p:sp>
        <p:nvSpPr>
          <p:cNvPr id="2" name="Title 1"/>
          <p:cNvSpPr>
            <a:spLocks noGrp="1"/>
          </p:cNvSpPr>
          <p:nvPr>
            <p:ph type="title"/>
          </p:nvPr>
        </p:nvSpPr>
        <p:spPr/>
        <p:txBody>
          <a:bodyPr/>
          <a:lstStyle/>
          <a:p>
            <a:r>
              <a:rPr lang="en-GB" dirty="0" smtClean="0"/>
              <a:t>Trade off</a:t>
            </a:r>
            <a:endParaRPr lang="en-GB"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137973539"/>
              </p:ext>
            </p:extLst>
          </p:nvPr>
        </p:nvGraphicFramePr>
        <p:xfrm>
          <a:off x="1271239" y="1479589"/>
          <a:ext cx="9727154" cy="4180939"/>
        </p:xfrm>
        <a:graphic>
          <a:graphicData uri="http://schemas.openxmlformats.org/drawingml/2006/table">
            <a:tbl>
              <a:tblPr firstRow="1" firstCol="1" bandRow="1">
                <a:tableStyleId>{5C22544A-7EE6-4342-B048-85BDC9FD1C3A}</a:tableStyleId>
              </a:tblPr>
              <a:tblGrid>
                <a:gridCol w="3128199"/>
                <a:gridCol w="1340808"/>
                <a:gridCol w="1512085"/>
                <a:gridCol w="1512085"/>
                <a:gridCol w="2233977"/>
              </a:tblGrid>
              <a:tr h="0">
                <a:tc>
                  <a:txBody>
                    <a:bodyPr/>
                    <a:lstStyle/>
                    <a:p>
                      <a:pPr marL="0" marR="154940" algn="just">
                        <a:spcBef>
                          <a:spcPts val="0"/>
                        </a:spcBef>
                        <a:spcAft>
                          <a:spcPts val="0"/>
                        </a:spcAft>
                      </a:pPr>
                      <a:r>
                        <a:rPr lang="en-GB" sz="1600" dirty="0">
                          <a:solidFill>
                            <a:schemeClr val="bg1"/>
                          </a:solidFill>
                          <a:effectLst/>
                        </a:rPr>
                        <a:t>Factor</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solidFill>
                            <a:schemeClr val="bg1"/>
                          </a:solidFill>
                          <a:effectLst/>
                        </a:rPr>
                        <a:t>Weighting</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solidFill>
                            <a:schemeClr val="bg1"/>
                          </a:solidFill>
                          <a:effectLst/>
                        </a:rPr>
                        <a:t>Micro pulse</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solidFill>
                            <a:schemeClr val="bg1"/>
                          </a:solidFill>
                          <a:effectLst/>
                        </a:rPr>
                        <a:t>Coded pulse</a:t>
                      </a:r>
                      <a:endParaRPr lang="en-GB" sz="160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solidFill>
                            <a:schemeClr val="bg1"/>
                          </a:solidFill>
                          <a:effectLst/>
                        </a:rPr>
                        <a:t>Coherent detection</a:t>
                      </a:r>
                      <a:endParaRPr lang="en-GB" sz="1600" dirty="0">
                        <a:solidFill>
                          <a:schemeClr val="bg1"/>
                        </a:solidFill>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Size</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effectLst/>
                        </a:rPr>
                        <a:t>4</a:t>
                      </a:r>
                      <a:endParaRPr lang="en-GB" sz="1600" dirty="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effectLst/>
                        </a:rPr>
                        <a:t>4</a:t>
                      </a:r>
                      <a:endParaRPr lang="en-GB" sz="1600" dirty="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effectLst/>
                        </a:rPr>
                        <a:t>3</a:t>
                      </a:r>
                      <a:endParaRPr lang="en-GB" sz="1600" dirty="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Weight</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Power</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r>
              <a:tr h="309160">
                <a:tc>
                  <a:txBody>
                    <a:bodyPr/>
                    <a:lstStyle/>
                    <a:p>
                      <a:pPr marL="0" marR="154940" algn="l">
                        <a:spcBef>
                          <a:spcPts val="0"/>
                        </a:spcBef>
                        <a:spcAft>
                          <a:spcPts val="0"/>
                        </a:spcAft>
                      </a:pPr>
                      <a:r>
                        <a:rPr lang="en-GB" sz="1600" dirty="0">
                          <a:solidFill>
                            <a:schemeClr val="bg1"/>
                          </a:solidFill>
                          <a:effectLst/>
                        </a:rPr>
                        <a:t>Compatibility with OPTEL-D</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2</a:t>
                      </a:r>
                      <a:endParaRPr lang="en-GB" sz="1600">
                        <a:effectLst/>
                        <a:latin typeface="Calibri"/>
                        <a:ea typeface="Times New Roman"/>
                        <a:cs typeface="Calibri"/>
                      </a:endParaRPr>
                    </a:p>
                  </a:txBody>
                  <a:tcPr marL="51440" marR="51440" marT="0" marB="0"/>
                </a:tc>
              </a:tr>
              <a:tr h="309160">
                <a:tc>
                  <a:txBody>
                    <a:bodyPr/>
                    <a:lstStyle/>
                    <a:p>
                      <a:pPr marL="0" marR="154940" algn="l">
                        <a:spcBef>
                          <a:spcPts val="0"/>
                        </a:spcBef>
                        <a:spcAft>
                          <a:spcPts val="0"/>
                        </a:spcAft>
                      </a:pPr>
                      <a:r>
                        <a:rPr lang="en-GB" sz="1600" dirty="0">
                          <a:solidFill>
                            <a:schemeClr val="bg1"/>
                          </a:solidFill>
                          <a:effectLst/>
                        </a:rPr>
                        <a:t>Hardware complexity</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2</a:t>
                      </a:r>
                      <a:endParaRPr lang="en-GB" sz="1600">
                        <a:effectLst/>
                        <a:latin typeface="Calibri"/>
                        <a:ea typeface="Times New Roman"/>
                        <a:cs typeface="Calibri"/>
                      </a:endParaRPr>
                    </a:p>
                  </a:txBody>
                  <a:tcPr marL="51440" marR="51440" marT="0" marB="0"/>
                </a:tc>
              </a:tr>
              <a:tr h="309160">
                <a:tc>
                  <a:txBody>
                    <a:bodyPr/>
                    <a:lstStyle/>
                    <a:p>
                      <a:pPr marL="0" marR="154940" algn="l">
                        <a:spcBef>
                          <a:spcPts val="0"/>
                        </a:spcBef>
                        <a:spcAft>
                          <a:spcPts val="0"/>
                        </a:spcAft>
                      </a:pPr>
                      <a:r>
                        <a:rPr lang="en-GB" sz="1600" dirty="0">
                          <a:solidFill>
                            <a:schemeClr val="bg1"/>
                          </a:solidFill>
                          <a:effectLst/>
                        </a:rPr>
                        <a:t>Software complexity</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2</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2</a:t>
                      </a:r>
                      <a:endParaRPr lang="en-GB" sz="160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Cost</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1</a:t>
                      </a:r>
                      <a:endParaRPr lang="en-GB" sz="160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Maturity</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2</a:t>
                      </a:r>
                      <a:endParaRPr lang="en-GB" sz="1600">
                        <a:effectLst/>
                        <a:latin typeface="Calibri"/>
                        <a:ea typeface="Times New Roman"/>
                        <a:cs typeface="Calibri"/>
                      </a:endParaRPr>
                    </a:p>
                  </a:txBody>
                  <a:tcPr marL="51440" marR="51440" marT="0" marB="0"/>
                </a:tc>
              </a:tr>
              <a:tr h="309160">
                <a:tc>
                  <a:txBody>
                    <a:bodyPr/>
                    <a:lstStyle/>
                    <a:p>
                      <a:pPr marL="0" marR="154940" algn="l">
                        <a:spcBef>
                          <a:spcPts val="0"/>
                        </a:spcBef>
                        <a:spcAft>
                          <a:spcPts val="0"/>
                        </a:spcAft>
                      </a:pPr>
                      <a:r>
                        <a:rPr lang="en-GB" sz="1600" dirty="0">
                          <a:solidFill>
                            <a:schemeClr val="bg1"/>
                          </a:solidFill>
                          <a:effectLst/>
                        </a:rPr>
                        <a:t>Target discrimination</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1</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Sensitivity</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4</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2</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Accuracy</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r>
              <a:tr h="166876">
                <a:tc>
                  <a:txBody>
                    <a:bodyPr/>
                    <a:lstStyle/>
                    <a:p>
                      <a:pPr marL="0" marR="154940" algn="l">
                        <a:spcBef>
                          <a:spcPts val="0"/>
                        </a:spcBef>
                        <a:spcAft>
                          <a:spcPts val="0"/>
                        </a:spcAft>
                      </a:pPr>
                      <a:r>
                        <a:rPr lang="en-GB" sz="1600" dirty="0">
                          <a:solidFill>
                            <a:schemeClr val="bg1"/>
                          </a:solidFill>
                          <a:effectLst/>
                        </a:rPr>
                        <a:t>Versatility</a:t>
                      </a:r>
                      <a:endParaRPr lang="en-GB" sz="1600" dirty="0">
                        <a:solidFill>
                          <a:schemeClr val="bg1"/>
                        </a:solidFill>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1</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1</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3</a:t>
                      </a:r>
                      <a:endParaRPr lang="en-GB" sz="160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a:effectLst/>
                        </a:rPr>
                        <a:t>5</a:t>
                      </a:r>
                      <a:endParaRPr lang="en-GB" sz="1600">
                        <a:effectLst/>
                        <a:latin typeface="Calibri"/>
                        <a:ea typeface="Times New Roman"/>
                        <a:cs typeface="Calibri"/>
                      </a:endParaRPr>
                    </a:p>
                  </a:txBody>
                  <a:tcPr marL="51440" marR="51440" marT="0" marB="0"/>
                </a:tc>
              </a:tr>
              <a:tr h="175659">
                <a:tc>
                  <a:txBody>
                    <a:bodyPr/>
                    <a:lstStyle/>
                    <a:p>
                      <a:pPr marL="0">
                        <a:spcBef>
                          <a:spcPts val="0"/>
                        </a:spcBef>
                        <a:spcAft>
                          <a:spcPts val="0"/>
                        </a:spcAft>
                      </a:pPr>
                      <a:endParaRPr lang="en-GB" sz="1600" dirty="0">
                        <a:solidFill>
                          <a:schemeClr val="bg1"/>
                        </a:solidFill>
                        <a:effectLst/>
                        <a:latin typeface="Arial"/>
                      </a:endParaRPr>
                    </a:p>
                  </a:txBody>
                  <a:tcPr marL="51440" marR="51440" marT="0" marB="0"/>
                </a:tc>
                <a:tc>
                  <a:txBody>
                    <a:bodyPr/>
                    <a:lstStyle/>
                    <a:p>
                      <a:pPr marL="0">
                        <a:spcBef>
                          <a:spcPts val="0"/>
                        </a:spcBef>
                        <a:spcAft>
                          <a:spcPts val="0"/>
                        </a:spcAft>
                      </a:pPr>
                      <a:endParaRPr lang="en-GB" sz="1600">
                        <a:effectLst/>
                        <a:latin typeface="Arial"/>
                      </a:endParaRPr>
                    </a:p>
                  </a:txBody>
                  <a:tcPr marL="51440" marR="51440" marT="0" marB="0"/>
                </a:tc>
                <a:tc>
                  <a:txBody>
                    <a:bodyPr/>
                    <a:lstStyle/>
                    <a:p>
                      <a:pPr marL="0">
                        <a:spcBef>
                          <a:spcPts val="0"/>
                        </a:spcBef>
                        <a:spcAft>
                          <a:spcPts val="0"/>
                        </a:spcAft>
                      </a:pPr>
                      <a:endParaRPr lang="en-GB" sz="1600">
                        <a:effectLst/>
                        <a:latin typeface="Arial"/>
                      </a:endParaRPr>
                    </a:p>
                  </a:txBody>
                  <a:tcPr marL="51440" marR="51440" marT="0" marB="0"/>
                </a:tc>
                <a:tc>
                  <a:txBody>
                    <a:bodyPr/>
                    <a:lstStyle/>
                    <a:p>
                      <a:pPr marL="0">
                        <a:spcBef>
                          <a:spcPts val="0"/>
                        </a:spcBef>
                        <a:spcAft>
                          <a:spcPts val="0"/>
                        </a:spcAft>
                      </a:pPr>
                      <a:endParaRPr lang="en-GB" sz="1600">
                        <a:effectLst/>
                        <a:latin typeface="Arial"/>
                      </a:endParaRPr>
                    </a:p>
                  </a:txBody>
                  <a:tcPr marL="51440" marR="51440" marT="0" marB="0"/>
                </a:tc>
                <a:tc>
                  <a:txBody>
                    <a:bodyPr/>
                    <a:lstStyle/>
                    <a:p>
                      <a:pPr marL="0">
                        <a:spcBef>
                          <a:spcPts val="0"/>
                        </a:spcBef>
                        <a:spcAft>
                          <a:spcPts val="0"/>
                        </a:spcAft>
                      </a:pPr>
                      <a:endParaRPr lang="en-GB" sz="1600">
                        <a:effectLst/>
                        <a:latin typeface="Arial"/>
                      </a:endParaRPr>
                    </a:p>
                  </a:txBody>
                  <a:tcPr marL="51440" marR="51440" marT="0" marB="0"/>
                </a:tc>
              </a:tr>
              <a:tr h="505899">
                <a:tc>
                  <a:txBody>
                    <a:bodyPr/>
                    <a:lstStyle/>
                    <a:p>
                      <a:pPr marL="0" marR="154940" algn="l">
                        <a:spcBef>
                          <a:spcPts val="0"/>
                        </a:spcBef>
                        <a:spcAft>
                          <a:spcPts val="0"/>
                        </a:spcAft>
                      </a:pPr>
                      <a:r>
                        <a:rPr lang="en-GB" sz="1600" dirty="0">
                          <a:solidFill>
                            <a:schemeClr val="bg1"/>
                          </a:solidFill>
                          <a:effectLst/>
                        </a:rPr>
                        <a:t>Weighted score</a:t>
                      </a:r>
                      <a:endParaRPr lang="en-GB" sz="1600" dirty="0">
                        <a:solidFill>
                          <a:schemeClr val="bg1"/>
                        </a:solidFill>
                        <a:effectLst/>
                        <a:latin typeface="Calibri"/>
                        <a:ea typeface="Times New Roman"/>
                        <a:cs typeface="Calibri"/>
                      </a:endParaRPr>
                    </a:p>
                  </a:txBody>
                  <a:tcPr marL="51440" marR="51440" marT="0" marB="0"/>
                </a:tc>
                <a:tc>
                  <a:txBody>
                    <a:bodyPr/>
                    <a:lstStyle/>
                    <a:p>
                      <a:pPr marL="0">
                        <a:spcBef>
                          <a:spcPts val="0"/>
                        </a:spcBef>
                        <a:spcAft>
                          <a:spcPts val="0"/>
                        </a:spcAft>
                      </a:pPr>
                      <a:endParaRPr lang="en-GB" sz="1600" dirty="0">
                        <a:effectLst/>
                        <a:latin typeface="Arial"/>
                      </a:endParaRPr>
                    </a:p>
                  </a:txBody>
                  <a:tcPr marL="51440" marR="51440" marT="0" marB="0"/>
                </a:tc>
                <a:tc>
                  <a:txBody>
                    <a:bodyPr/>
                    <a:lstStyle/>
                    <a:p>
                      <a:pPr marL="0" marR="154940" algn="ctr">
                        <a:spcBef>
                          <a:spcPts val="0"/>
                        </a:spcBef>
                        <a:spcAft>
                          <a:spcPts val="0"/>
                        </a:spcAft>
                      </a:pPr>
                      <a:r>
                        <a:rPr lang="en-GB" sz="1600" dirty="0">
                          <a:effectLst/>
                        </a:rPr>
                        <a:t>158</a:t>
                      </a:r>
                      <a:endParaRPr lang="en-GB" sz="1600" dirty="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effectLst/>
                        </a:rPr>
                        <a:t>163</a:t>
                      </a:r>
                      <a:endParaRPr lang="en-GB" sz="1600" dirty="0">
                        <a:effectLst/>
                        <a:latin typeface="Calibri"/>
                        <a:ea typeface="Times New Roman"/>
                        <a:cs typeface="Calibri"/>
                      </a:endParaRPr>
                    </a:p>
                  </a:txBody>
                  <a:tcPr marL="51440" marR="51440" marT="0" marB="0"/>
                </a:tc>
                <a:tc>
                  <a:txBody>
                    <a:bodyPr/>
                    <a:lstStyle/>
                    <a:p>
                      <a:pPr marL="0" marR="154940" algn="ctr">
                        <a:spcBef>
                          <a:spcPts val="0"/>
                        </a:spcBef>
                        <a:spcAft>
                          <a:spcPts val="0"/>
                        </a:spcAft>
                      </a:pPr>
                      <a:r>
                        <a:rPr lang="en-GB" sz="1600" dirty="0">
                          <a:effectLst/>
                        </a:rPr>
                        <a:t>132</a:t>
                      </a:r>
                      <a:endParaRPr lang="en-GB" sz="1600" dirty="0">
                        <a:effectLst/>
                        <a:latin typeface="Calibri"/>
                        <a:ea typeface="Times New Roman"/>
                        <a:cs typeface="Calibri"/>
                      </a:endParaRPr>
                    </a:p>
                  </a:txBody>
                  <a:tcPr marL="51440" marR="51440" marT="0" marB="0"/>
                </a:tc>
              </a:tr>
            </a:tbl>
          </a:graphicData>
        </a:graphic>
      </p:graphicFrame>
    </p:spTree>
    <p:extLst>
      <p:ext uri="{BB962C8B-B14F-4D97-AF65-F5344CB8AC3E}">
        <p14:creationId xmlns:p14="http://schemas.microsoft.com/office/powerpoint/2010/main" val="1065044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3"/>
          <p:cNvSpPr>
            <a:spLocks noGrp="1"/>
          </p:cNvSpPr>
          <p:nvPr>
            <p:ph type="sldNum" sz="quarter" idx="4"/>
          </p:nvPr>
        </p:nvSpPr>
        <p:spPr/>
        <p:txBody>
          <a:bodyPr/>
          <a:lstStyle/>
          <a:p>
            <a:fld id="{84D111C9-AE51-4082-9409-505987EEA9A7}" type="slidenum">
              <a:rPr lang="en-GB" smtClean="0"/>
              <a:pPr/>
              <a:t>42</a:t>
            </a:fld>
            <a:endParaRPr lang="en-GB" dirty="0"/>
          </a:p>
        </p:txBody>
      </p:sp>
      <p:sp>
        <p:nvSpPr>
          <p:cNvPr id="6146" name="Title 1"/>
          <p:cNvSpPr>
            <a:spLocks noGrp="1"/>
          </p:cNvSpPr>
          <p:nvPr>
            <p:ph type="title"/>
          </p:nvPr>
        </p:nvSpPr>
        <p:spPr/>
        <p:txBody>
          <a:bodyPr/>
          <a:lstStyle/>
          <a:p>
            <a:r>
              <a:rPr lang="en-US" altLang="en-US" dirty="0" smtClean="0"/>
              <a:t>Functional diagram</a:t>
            </a:r>
          </a:p>
        </p:txBody>
      </p:sp>
      <p:grpSp>
        <p:nvGrpSpPr>
          <p:cNvPr id="4" name="Group 3"/>
          <p:cNvGrpSpPr/>
          <p:nvPr/>
        </p:nvGrpSpPr>
        <p:grpSpPr>
          <a:xfrm>
            <a:off x="329901" y="854048"/>
            <a:ext cx="12009352" cy="5143912"/>
            <a:chOff x="247426" y="854048"/>
            <a:chExt cx="9007014" cy="5143912"/>
          </a:xfrm>
        </p:grpSpPr>
        <p:sp>
          <p:nvSpPr>
            <p:cNvPr id="3" name="Rectangle 2"/>
            <p:cNvSpPr/>
            <p:nvPr/>
          </p:nvSpPr>
          <p:spPr>
            <a:xfrm>
              <a:off x="428625" y="148478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Laser</a:t>
              </a:r>
            </a:p>
          </p:txBody>
        </p:sp>
        <p:sp>
          <p:nvSpPr>
            <p:cNvPr id="6" name="Rectangle 5"/>
            <p:cNvSpPr/>
            <p:nvPr/>
          </p:nvSpPr>
          <p:spPr>
            <a:xfrm>
              <a:off x="1818962" y="148478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Modulator</a:t>
              </a:r>
            </a:p>
          </p:txBody>
        </p:sp>
        <p:sp>
          <p:nvSpPr>
            <p:cNvPr id="7" name="Rectangle 6"/>
            <p:cNvSpPr/>
            <p:nvPr/>
          </p:nvSpPr>
          <p:spPr>
            <a:xfrm>
              <a:off x="3209299" y="148478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EDFA</a:t>
              </a:r>
            </a:p>
          </p:txBody>
        </p:sp>
        <p:sp>
          <p:nvSpPr>
            <p:cNvPr id="8" name="Rectangle 7"/>
            <p:cNvSpPr/>
            <p:nvPr/>
          </p:nvSpPr>
          <p:spPr>
            <a:xfrm>
              <a:off x="4599636" y="148478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Isolator</a:t>
              </a:r>
            </a:p>
          </p:txBody>
        </p:sp>
        <p:sp>
          <p:nvSpPr>
            <p:cNvPr id="9" name="Rectangle 8"/>
            <p:cNvSpPr/>
            <p:nvPr/>
          </p:nvSpPr>
          <p:spPr>
            <a:xfrm>
              <a:off x="5989973" y="148478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Circulator</a:t>
              </a:r>
            </a:p>
          </p:txBody>
        </p:sp>
        <p:sp>
          <p:nvSpPr>
            <p:cNvPr id="10" name="Rectangle 9"/>
            <p:cNvSpPr/>
            <p:nvPr/>
          </p:nvSpPr>
          <p:spPr>
            <a:xfrm>
              <a:off x="7380310" y="148478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smtClean="0">
                  <a:solidFill>
                    <a:schemeClr val="tx1"/>
                  </a:solidFill>
                </a:rPr>
                <a:t>Tx</a:t>
              </a:r>
              <a:r>
                <a:rPr lang="en-GB" sz="1200" dirty="0" smtClean="0">
                  <a:solidFill>
                    <a:schemeClr val="tx1"/>
                  </a:solidFill>
                </a:rPr>
                <a:t> / Rx</a:t>
              </a:r>
            </a:p>
          </p:txBody>
        </p:sp>
        <p:sp>
          <p:nvSpPr>
            <p:cNvPr id="17" name="Rectangle 16"/>
            <p:cNvSpPr/>
            <p:nvPr/>
          </p:nvSpPr>
          <p:spPr>
            <a:xfrm>
              <a:off x="1818962" y="2175696"/>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Pulse generator</a:t>
              </a:r>
            </a:p>
          </p:txBody>
        </p:sp>
        <p:sp>
          <p:nvSpPr>
            <p:cNvPr id="18" name="Rectangle 17"/>
            <p:cNvSpPr/>
            <p:nvPr/>
          </p:nvSpPr>
          <p:spPr>
            <a:xfrm>
              <a:off x="5989973" y="2175696"/>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Filter</a:t>
              </a:r>
            </a:p>
          </p:txBody>
        </p:sp>
        <p:sp>
          <p:nvSpPr>
            <p:cNvPr id="19" name="Rectangle 18"/>
            <p:cNvSpPr/>
            <p:nvPr/>
          </p:nvSpPr>
          <p:spPr>
            <a:xfrm>
              <a:off x="5989973" y="2866608"/>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Detector</a:t>
              </a:r>
            </a:p>
          </p:txBody>
        </p:sp>
        <p:sp>
          <p:nvSpPr>
            <p:cNvPr id="20" name="Rectangle 19"/>
            <p:cNvSpPr/>
            <p:nvPr/>
          </p:nvSpPr>
          <p:spPr>
            <a:xfrm>
              <a:off x="5989973" y="3557520"/>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Amplifier</a:t>
              </a:r>
            </a:p>
          </p:txBody>
        </p:sp>
        <p:sp>
          <p:nvSpPr>
            <p:cNvPr id="21" name="Rectangle 20"/>
            <p:cNvSpPr/>
            <p:nvPr/>
          </p:nvSpPr>
          <p:spPr>
            <a:xfrm>
              <a:off x="5989973" y="4248432"/>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RF Filter</a:t>
              </a:r>
            </a:p>
          </p:txBody>
        </p:sp>
        <p:sp>
          <p:nvSpPr>
            <p:cNvPr id="22" name="Rectangle 21"/>
            <p:cNvSpPr/>
            <p:nvPr/>
          </p:nvSpPr>
          <p:spPr>
            <a:xfrm>
              <a:off x="5989973" y="4939344"/>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Digitiser</a:t>
              </a:r>
            </a:p>
          </p:txBody>
        </p:sp>
        <p:sp>
          <p:nvSpPr>
            <p:cNvPr id="23" name="Rectangle 22"/>
            <p:cNvSpPr/>
            <p:nvPr/>
          </p:nvSpPr>
          <p:spPr>
            <a:xfrm>
              <a:off x="7380309" y="2175696"/>
              <a:ext cx="936104" cy="45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Motor driver</a:t>
              </a:r>
            </a:p>
          </p:txBody>
        </p:sp>
        <p:sp>
          <p:nvSpPr>
            <p:cNvPr id="5" name="Rectangle 4"/>
            <p:cNvSpPr/>
            <p:nvPr/>
          </p:nvSpPr>
          <p:spPr>
            <a:xfrm>
              <a:off x="439716" y="5589240"/>
              <a:ext cx="8319839" cy="40872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Control, acquisition, processing and visualisation</a:t>
              </a:r>
            </a:p>
          </p:txBody>
        </p:sp>
        <p:cxnSp>
          <p:nvCxnSpPr>
            <p:cNvPr id="24" name="Straight Arrow Connector 23"/>
            <p:cNvCxnSpPr>
              <a:stCxn id="3" idx="3"/>
              <a:endCxn id="6" idx="1"/>
            </p:cNvCxnSpPr>
            <p:nvPr/>
          </p:nvCxnSpPr>
          <p:spPr>
            <a:xfrm>
              <a:off x="1364729" y="1713384"/>
              <a:ext cx="45423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3"/>
              <a:endCxn id="7" idx="1"/>
            </p:cNvCxnSpPr>
            <p:nvPr/>
          </p:nvCxnSpPr>
          <p:spPr>
            <a:xfrm>
              <a:off x="2755066" y="1713384"/>
              <a:ext cx="45423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3"/>
              <a:endCxn id="8" idx="1"/>
            </p:cNvCxnSpPr>
            <p:nvPr/>
          </p:nvCxnSpPr>
          <p:spPr>
            <a:xfrm>
              <a:off x="4145403" y="1713384"/>
              <a:ext cx="45423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3"/>
              <a:endCxn id="9" idx="1"/>
            </p:cNvCxnSpPr>
            <p:nvPr/>
          </p:nvCxnSpPr>
          <p:spPr>
            <a:xfrm>
              <a:off x="5535740" y="1713384"/>
              <a:ext cx="45423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44" name="Straight Arrow Connector 6143"/>
            <p:cNvCxnSpPr>
              <a:stCxn id="9" idx="3"/>
              <a:endCxn id="10" idx="1"/>
            </p:cNvCxnSpPr>
            <p:nvPr/>
          </p:nvCxnSpPr>
          <p:spPr>
            <a:xfrm>
              <a:off x="6926077" y="1713384"/>
              <a:ext cx="454233"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48" name="Straight Arrow Connector 6147"/>
            <p:cNvCxnSpPr>
              <a:stCxn id="10" idx="3"/>
            </p:cNvCxnSpPr>
            <p:nvPr/>
          </p:nvCxnSpPr>
          <p:spPr>
            <a:xfrm>
              <a:off x="8316414" y="1713384"/>
              <a:ext cx="443141"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149" name="TextBox 6148"/>
            <p:cNvSpPr txBox="1"/>
            <p:nvPr/>
          </p:nvSpPr>
          <p:spPr>
            <a:xfrm>
              <a:off x="8596825" y="1271479"/>
              <a:ext cx="657615" cy="276999"/>
            </a:xfrm>
            <a:prstGeom prst="rect">
              <a:avLst/>
            </a:prstGeom>
            <a:noFill/>
          </p:spPr>
          <p:txBody>
            <a:bodyPr wrap="square" rtlCol="0">
              <a:spAutoFit/>
            </a:bodyPr>
            <a:lstStyle/>
            <a:p>
              <a:r>
                <a:rPr lang="en-GB" sz="1200" dirty="0" smtClean="0"/>
                <a:t>To target</a:t>
              </a:r>
              <a:endParaRPr lang="en-GB" sz="1200" dirty="0"/>
            </a:p>
          </p:txBody>
        </p:sp>
        <p:cxnSp>
          <p:nvCxnSpPr>
            <p:cNvPr id="6151" name="Straight Arrow Connector 6150"/>
            <p:cNvCxnSpPr>
              <a:stCxn id="9" idx="2"/>
              <a:endCxn id="18" idx="0"/>
            </p:cNvCxnSpPr>
            <p:nvPr/>
          </p:nvCxnSpPr>
          <p:spPr>
            <a:xfrm>
              <a:off x="6458025" y="1941984"/>
              <a:ext cx="0" cy="2337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53" name="Straight Arrow Connector 6152"/>
            <p:cNvCxnSpPr>
              <a:stCxn id="18" idx="2"/>
              <a:endCxn id="19" idx="0"/>
            </p:cNvCxnSpPr>
            <p:nvPr/>
          </p:nvCxnSpPr>
          <p:spPr>
            <a:xfrm>
              <a:off x="6458025" y="2632896"/>
              <a:ext cx="0" cy="2337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55" name="Straight Arrow Connector 6154"/>
            <p:cNvCxnSpPr>
              <a:stCxn id="19" idx="2"/>
              <a:endCxn id="20" idx="0"/>
            </p:cNvCxnSpPr>
            <p:nvPr/>
          </p:nvCxnSpPr>
          <p:spPr>
            <a:xfrm>
              <a:off x="6458025" y="3323808"/>
              <a:ext cx="0" cy="23371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57" name="Straight Arrow Connector 6156"/>
            <p:cNvCxnSpPr>
              <a:stCxn id="20" idx="2"/>
              <a:endCxn id="21" idx="0"/>
            </p:cNvCxnSpPr>
            <p:nvPr/>
          </p:nvCxnSpPr>
          <p:spPr>
            <a:xfrm>
              <a:off x="6458025" y="4014720"/>
              <a:ext cx="0" cy="23371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59" name="Straight Arrow Connector 6158"/>
            <p:cNvCxnSpPr>
              <a:stCxn id="21" idx="2"/>
              <a:endCxn id="22" idx="0"/>
            </p:cNvCxnSpPr>
            <p:nvPr/>
          </p:nvCxnSpPr>
          <p:spPr>
            <a:xfrm>
              <a:off x="6458025" y="4705632"/>
              <a:ext cx="0" cy="23371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61" name="Straight Arrow Connector 6160"/>
            <p:cNvCxnSpPr>
              <a:stCxn id="22" idx="2"/>
            </p:cNvCxnSpPr>
            <p:nvPr/>
          </p:nvCxnSpPr>
          <p:spPr>
            <a:xfrm>
              <a:off x="6458025" y="5396544"/>
              <a:ext cx="0" cy="192696"/>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63" name="Straight Arrow Connector 6162"/>
            <p:cNvCxnSpPr>
              <a:stCxn id="3" idx="2"/>
            </p:cNvCxnSpPr>
            <p:nvPr/>
          </p:nvCxnSpPr>
          <p:spPr>
            <a:xfrm>
              <a:off x="896677" y="1941984"/>
              <a:ext cx="0" cy="3647256"/>
            </a:xfrm>
            <a:prstGeom prst="straightConnector1">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65" name="Straight Arrow Connector 6164"/>
            <p:cNvCxnSpPr>
              <a:stCxn id="17" idx="0"/>
              <a:endCxn id="6" idx="2"/>
            </p:cNvCxnSpPr>
            <p:nvPr/>
          </p:nvCxnSpPr>
          <p:spPr>
            <a:xfrm flipV="1">
              <a:off x="2287014" y="1941984"/>
              <a:ext cx="0" cy="23371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167" name="Straight Arrow Connector 6166"/>
            <p:cNvCxnSpPr>
              <a:stCxn id="17" idx="2"/>
            </p:cNvCxnSpPr>
            <p:nvPr/>
          </p:nvCxnSpPr>
          <p:spPr>
            <a:xfrm>
              <a:off x="2287014" y="2632896"/>
              <a:ext cx="0" cy="2956344"/>
            </a:xfrm>
            <a:prstGeom prst="straightConnector1">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69" name="Straight Arrow Connector 6168"/>
            <p:cNvCxnSpPr>
              <a:stCxn id="7" idx="2"/>
            </p:cNvCxnSpPr>
            <p:nvPr/>
          </p:nvCxnSpPr>
          <p:spPr>
            <a:xfrm flipH="1">
              <a:off x="3677350" y="1941984"/>
              <a:ext cx="1" cy="3647256"/>
            </a:xfrm>
            <a:prstGeom prst="straightConnector1">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71" name="Straight Arrow Connector 6170"/>
            <p:cNvCxnSpPr>
              <a:stCxn id="23" idx="2"/>
            </p:cNvCxnSpPr>
            <p:nvPr/>
          </p:nvCxnSpPr>
          <p:spPr>
            <a:xfrm>
              <a:off x="7848361" y="2632896"/>
              <a:ext cx="1" cy="2956344"/>
            </a:xfrm>
            <a:prstGeom prst="straightConnector1">
              <a:avLst/>
            </a:prstGeom>
            <a:ln w="28575">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73" name="TextBox 6172"/>
            <p:cNvSpPr txBox="1"/>
            <p:nvPr/>
          </p:nvSpPr>
          <p:spPr>
            <a:xfrm rot="16200000">
              <a:off x="222613" y="3661737"/>
              <a:ext cx="1071127" cy="207749"/>
            </a:xfrm>
            <a:prstGeom prst="rect">
              <a:avLst/>
            </a:prstGeom>
            <a:noFill/>
          </p:spPr>
          <p:txBody>
            <a:bodyPr wrap="none" rtlCol="0">
              <a:spAutoFit/>
            </a:bodyPr>
            <a:lstStyle/>
            <a:p>
              <a:r>
                <a:rPr lang="en-GB" sz="1200" dirty="0" smtClean="0"/>
                <a:t>Laser control</a:t>
              </a:r>
              <a:endParaRPr lang="en-GB" sz="1200" dirty="0"/>
            </a:p>
          </p:txBody>
        </p:sp>
        <p:sp>
          <p:nvSpPr>
            <p:cNvPr id="62" name="TextBox 61"/>
            <p:cNvSpPr txBox="1"/>
            <p:nvPr/>
          </p:nvSpPr>
          <p:spPr>
            <a:xfrm rot="16200000">
              <a:off x="1263500" y="3661737"/>
              <a:ext cx="1770036" cy="207749"/>
            </a:xfrm>
            <a:prstGeom prst="rect">
              <a:avLst/>
            </a:prstGeom>
            <a:noFill/>
          </p:spPr>
          <p:txBody>
            <a:bodyPr wrap="none" rtlCol="0">
              <a:spAutoFit/>
            </a:bodyPr>
            <a:lstStyle/>
            <a:p>
              <a:r>
                <a:rPr lang="en-GB" sz="1200" dirty="0" smtClean="0"/>
                <a:t>Pulse generator control</a:t>
              </a:r>
              <a:endParaRPr lang="en-GB" sz="1200" dirty="0"/>
            </a:p>
          </p:txBody>
        </p:sp>
        <p:sp>
          <p:nvSpPr>
            <p:cNvPr id="63" name="TextBox 62"/>
            <p:cNvSpPr txBox="1"/>
            <p:nvPr/>
          </p:nvSpPr>
          <p:spPr>
            <a:xfrm rot="16200000">
              <a:off x="2998127" y="3661737"/>
              <a:ext cx="1081450" cy="207749"/>
            </a:xfrm>
            <a:prstGeom prst="rect">
              <a:avLst/>
            </a:prstGeom>
            <a:noFill/>
          </p:spPr>
          <p:txBody>
            <a:bodyPr wrap="none" rtlCol="0">
              <a:spAutoFit/>
            </a:bodyPr>
            <a:lstStyle/>
            <a:p>
              <a:r>
                <a:rPr lang="en-GB" sz="1200" dirty="0" smtClean="0"/>
                <a:t>EDFA control</a:t>
              </a:r>
              <a:endParaRPr lang="en-GB" sz="1200" dirty="0"/>
            </a:p>
          </p:txBody>
        </p:sp>
        <p:sp>
          <p:nvSpPr>
            <p:cNvPr id="64" name="TextBox 63"/>
            <p:cNvSpPr txBox="1"/>
            <p:nvPr/>
          </p:nvSpPr>
          <p:spPr>
            <a:xfrm rot="16200000">
              <a:off x="7139953" y="3661737"/>
              <a:ext cx="1080745" cy="207749"/>
            </a:xfrm>
            <a:prstGeom prst="rect">
              <a:avLst/>
            </a:prstGeom>
            <a:noFill/>
          </p:spPr>
          <p:txBody>
            <a:bodyPr wrap="none" rtlCol="0">
              <a:spAutoFit/>
            </a:bodyPr>
            <a:lstStyle/>
            <a:p>
              <a:r>
                <a:rPr lang="en-GB" sz="1200" dirty="0" smtClean="0"/>
                <a:t>Motor control</a:t>
              </a:r>
              <a:endParaRPr lang="en-GB" sz="1200" dirty="0"/>
            </a:p>
          </p:txBody>
        </p:sp>
        <p:cxnSp>
          <p:nvCxnSpPr>
            <p:cNvPr id="6175" name="Straight Arrow Connector 6174"/>
            <p:cNvCxnSpPr/>
            <p:nvPr/>
          </p:nvCxnSpPr>
          <p:spPr>
            <a:xfrm>
              <a:off x="4283968" y="3515364"/>
              <a:ext cx="31566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283968" y="3842504"/>
              <a:ext cx="315667"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599636" y="3384523"/>
              <a:ext cx="974832" cy="276999"/>
            </a:xfrm>
            <a:prstGeom prst="rect">
              <a:avLst/>
            </a:prstGeom>
            <a:noFill/>
          </p:spPr>
          <p:txBody>
            <a:bodyPr wrap="square" rtlCol="0">
              <a:spAutoFit/>
            </a:bodyPr>
            <a:lstStyle/>
            <a:p>
              <a:r>
                <a:rPr lang="en-GB" sz="1200" dirty="0" smtClean="0"/>
                <a:t>optical</a:t>
              </a:r>
              <a:endParaRPr lang="en-GB" sz="1200" dirty="0"/>
            </a:p>
          </p:txBody>
        </p:sp>
        <p:sp>
          <p:nvSpPr>
            <p:cNvPr id="69" name="TextBox 68"/>
            <p:cNvSpPr txBox="1"/>
            <p:nvPr/>
          </p:nvSpPr>
          <p:spPr>
            <a:xfrm>
              <a:off x="4599636" y="3694675"/>
              <a:ext cx="974832" cy="276999"/>
            </a:xfrm>
            <a:prstGeom prst="rect">
              <a:avLst/>
            </a:prstGeom>
            <a:noFill/>
          </p:spPr>
          <p:txBody>
            <a:bodyPr wrap="square" rtlCol="0">
              <a:spAutoFit/>
            </a:bodyPr>
            <a:lstStyle/>
            <a:p>
              <a:r>
                <a:rPr lang="en-GB" sz="1200" dirty="0" smtClean="0"/>
                <a:t>electrical</a:t>
              </a:r>
              <a:endParaRPr lang="en-GB" sz="1200" dirty="0"/>
            </a:p>
          </p:txBody>
        </p:sp>
        <p:sp>
          <p:nvSpPr>
            <p:cNvPr id="51" name="TextBox 50"/>
            <p:cNvSpPr txBox="1"/>
            <p:nvPr/>
          </p:nvSpPr>
          <p:spPr>
            <a:xfrm>
              <a:off x="4023360" y="4053791"/>
              <a:ext cx="1551108" cy="646331"/>
            </a:xfrm>
            <a:prstGeom prst="rect">
              <a:avLst/>
            </a:prstGeom>
            <a:noFill/>
          </p:spPr>
          <p:txBody>
            <a:bodyPr wrap="square" rtlCol="0">
              <a:spAutoFit/>
            </a:bodyPr>
            <a:lstStyle/>
            <a:p>
              <a:r>
                <a:rPr lang="en-GB" sz="1200" dirty="0" smtClean="0"/>
                <a:t>Source and Director sections represent existing elements of OPTEL-D. </a:t>
              </a:r>
              <a:endParaRPr lang="en-GB" sz="1200" dirty="0"/>
            </a:p>
          </p:txBody>
        </p:sp>
        <p:cxnSp>
          <p:nvCxnSpPr>
            <p:cNvPr id="48" name="Straight Arrow Connector 47"/>
            <p:cNvCxnSpPr>
              <a:stCxn id="23" idx="0"/>
              <a:endCxn id="10" idx="2"/>
            </p:cNvCxnSpPr>
            <p:nvPr/>
          </p:nvCxnSpPr>
          <p:spPr>
            <a:xfrm flipV="1">
              <a:off x="7848361" y="1941984"/>
              <a:ext cx="1" cy="23371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7426" y="1161826"/>
              <a:ext cx="5515430" cy="171876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12" name="Rectangle 11"/>
            <p:cNvSpPr/>
            <p:nvPr/>
          </p:nvSpPr>
          <p:spPr>
            <a:xfrm>
              <a:off x="7153193" y="1161826"/>
              <a:ext cx="1443632" cy="171876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13" name="Rectangle 12"/>
            <p:cNvSpPr/>
            <p:nvPr/>
          </p:nvSpPr>
          <p:spPr>
            <a:xfrm>
              <a:off x="5817652" y="1161826"/>
              <a:ext cx="1296144" cy="433106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15" name="TextBox 14"/>
            <p:cNvSpPr txBox="1"/>
            <p:nvPr/>
          </p:nvSpPr>
          <p:spPr>
            <a:xfrm>
              <a:off x="2528046" y="854049"/>
              <a:ext cx="1149303" cy="307777"/>
            </a:xfrm>
            <a:prstGeom prst="rect">
              <a:avLst/>
            </a:prstGeom>
            <a:noFill/>
          </p:spPr>
          <p:txBody>
            <a:bodyPr wrap="square" rtlCol="0">
              <a:spAutoFit/>
            </a:bodyPr>
            <a:lstStyle/>
            <a:p>
              <a:pPr algn="ctr"/>
              <a:r>
                <a:rPr lang="en-GB" sz="1400" dirty="0" smtClean="0"/>
                <a:t>Source</a:t>
              </a:r>
              <a:endParaRPr lang="en-GB" sz="1400" dirty="0"/>
            </a:p>
          </p:txBody>
        </p:sp>
        <p:sp>
          <p:nvSpPr>
            <p:cNvPr id="53" name="TextBox 52"/>
            <p:cNvSpPr txBox="1"/>
            <p:nvPr/>
          </p:nvSpPr>
          <p:spPr>
            <a:xfrm>
              <a:off x="5891072" y="854049"/>
              <a:ext cx="1149303" cy="307777"/>
            </a:xfrm>
            <a:prstGeom prst="rect">
              <a:avLst/>
            </a:prstGeom>
            <a:noFill/>
          </p:spPr>
          <p:txBody>
            <a:bodyPr wrap="square" rtlCol="0">
              <a:spAutoFit/>
            </a:bodyPr>
            <a:lstStyle/>
            <a:p>
              <a:pPr algn="ctr"/>
              <a:r>
                <a:rPr lang="en-GB" sz="1400" dirty="0" smtClean="0"/>
                <a:t>Detection</a:t>
              </a:r>
              <a:endParaRPr lang="en-GB" sz="1400" dirty="0"/>
            </a:p>
          </p:txBody>
        </p:sp>
        <p:sp>
          <p:nvSpPr>
            <p:cNvPr id="54" name="TextBox 53"/>
            <p:cNvSpPr txBox="1"/>
            <p:nvPr/>
          </p:nvSpPr>
          <p:spPr>
            <a:xfrm>
              <a:off x="7300357" y="854048"/>
              <a:ext cx="1149303" cy="307777"/>
            </a:xfrm>
            <a:prstGeom prst="rect">
              <a:avLst/>
            </a:prstGeom>
            <a:noFill/>
          </p:spPr>
          <p:txBody>
            <a:bodyPr wrap="square" rtlCol="0">
              <a:spAutoFit/>
            </a:bodyPr>
            <a:lstStyle/>
            <a:p>
              <a:pPr algn="ctr"/>
              <a:r>
                <a:rPr lang="en-GB" sz="1400" dirty="0" smtClean="0"/>
                <a:t>Director</a:t>
              </a:r>
              <a:endParaRPr lang="en-GB" sz="1400" dirty="0"/>
            </a:p>
          </p:txBody>
        </p:sp>
      </p:grpSp>
    </p:spTree>
    <p:extLst>
      <p:ext uri="{BB962C8B-B14F-4D97-AF65-F5344CB8AC3E}">
        <p14:creationId xmlns:p14="http://schemas.microsoft.com/office/powerpoint/2010/main" val="1645798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GB" dirty="0" smtClean="0"/>
              <a:t>EDFA output connected to short test fibre</a:t>
            </a:r>
          </a:p>
          <a:p>
            <a:r>
              <a:rPr lang="en-GB" dirty="0" smtClean="0"/>
              <a:t>CW</a:t>
            </a:r>
          </a:p>
          <a:p>
            <a:pPr lvl="1"/>
            <a:r>
              <a:rPr lang="en-GB" dirty="0" smtClean="0"/>
              <a:t>Power rises linearly with diode current</a:t>
            </a:r>
          </a:p>
          <a:p>
            <a:pPr lvl="1"/>
            <a:r>
              <a:rPr lang="en-GB" dirty="0" smtClean="0"/>
              <a:t>No issues with power handling</a:t>
            </a:r>
          </a:p>
          <a:p>
            <a:r>
              <a:rPr lang="en-GB" dirty="0" smtClean="0"/>
              <a:t>Pulsed</a:t>
            </a:r>
          </a:p>
          <a:p>
            <a:pPr lvl="1"/>
            <a:r>
              <a:rPr lang="en-GB" dirty="0" smtClean="0"/>
              <a:t>50 kHz, 10 ns pulses</a:t>
            </a:r>
          </a:p>
          <a:p>
            <a:pPr lvl="1"/>
            <a:r>
              <a:rPr lang="en-GB" dirty="0" smtClean="0"/>
              <a:t>Power initially rises linearly with diode current</a:t>
            </a:r>
          </a:p>
          <a:p>
            <a:pPr lvl="2"/>
            <a:r>
              <a:rPr lang="en-GB" dirty="0" smtClean="0"/>
              <a:t>Average power lower than CW power for the same diode current</a:t>
            </a:r>
          </a:p>
          <a:p>
            <a:pPr lvl="1"/>
            <a:r>
              <a:rPr lang="en-GB" dirty="0" smtClean="0"/>
              <a:t>Rate of increase falls for diode currents above ~5200mA</a:t>
            </a:r>
          </a:p>
          <a:p>
            <a:pPr lvl="2"/>
            <a:r>
              <a:rPr lang="en-GB" dirty="0" smtClean="0"/>
              <a:t>Appearance of new spectral features consistent with SBS</a:t>
            </a:r>
          </a:p>
          <a:p>
            <a:pPr lvl="2"/>
            <a:r>
              <a:rPr lang="en-GB" dirty="0" smtClean="0"/>
              <a:t>Increase in broadband background level</a:t>
            </a:r>
          </a:p>
          <a:p>
            <a:pPr lvl="2"/>
            <a:r>
              <a:rPr lang="en-GB" dirty="0" smtClean="0"/>
              <a:t>Output signal fluctuates</a:t>
            </a:r>
          </a:p>
          <a:p>
            <a:pPr lvl="1"/>
            <a:r>
              <a:rPr lang="en-GB" dirty="0" smtClean="0"/>
              <a:t>Peak output power estimated to be ~450W </a:t>
            </a:r>
          </a:p>
          <a:p>
            <a:pPr lvl="2"/>
            <a:r>
              <a:rPr lang="en-GB" dirty="0" smtClean="0"/>
              <a:t>No significant rise observed with increase in diode current</a:t>
            </a:r>
          </a:p>
          <a:p>
            <a:pPr lvl="2"/>
            <a:r>
              <a:rPr lang="en-GB" dirty="0" smtClean="0"/>
              <a:t>Higher currents have been avoided to minimise risk of damage</a:t>
            </a:r>
          </a:p>
          <a:p>
            <a:pPr lvl="1"/>
            <a:endParaRPr lang="en-GB" dirty="0" smtClean="0"/>
          </a:p>
          <a:p>
            <a:pPr lvl="1"/>
            <a:endParaRPr lang="en-GB" dirty="0"/>
          </a:p>
          <a:p>
            <a:pPr marL="0" indent="0">
              <a:buNone/>
            </a:pPr>
            <a:endParaRPr lang="en-GB" dirty="0"/>
          </a:p>
        </p:txBody>
      </p:sp>
      <p:sp>
        <p:nvSpPr>
          <p:cNvPr id="3" name="Slide Number Placeholder 2"/>
          <p:cNvSpPr>
            <a:spLocks noGrp="1"/>
          </p:cNvSpPr>
          <p:nvPr>
            <p:ph type="sldNum" sz="quarter" idx="4"/>
          </p:nvPr>
        </p:nvSpPr>
        <p:spPr/>
        <p:txBody>
          <a:bodyPr/>
          <a:lstStyle/>
          <a:p>
            <a:fld id="{9221EE05-DF49-0F4C-94AA-85789884FEFB}" type="slidenum">
              <a:rPr lang="en-US" smtClean="0"/>
              <a:pPr/>
              <a:t>43</a:t>
            </a:fld>
            <a:endParaRPr lang="en-US" dirty="0"/>
          </a:p>
        </p:txBody>
      </p:sp>
      <p:sp>
        <p:nvSpPr>
          <p:cNvPr id="11" name="Title 10"/>
          <p:cNvSpPr>
            <a:spLocks noGrp="1"/>
          </p:cNvSpPr>
          <p:nvPr>
            <p:ph type="title"/>
          </p:nvPr>
        </p:nvSpPr>
        <p:spPr/>
        <p:txBody>
          <a:bodyPr/>
          <a:lstStyle/>
          <a:p>
            <a:r>
              <a:rPr lang="en-GB" dirty="0" smtClean="0"/>
              <a:t>EDFA performance</a:t>
            </a:r>
            <a:endParaRPr lang="en-GB" dirty="0"/>
          </a:p>
        </p:txBody>
      </p:sp>
      <p:graphicFrame>
        <p:nvGraphicFramePr>
          <p:cNvPr id="14" name="Content Placeholder 13"/>
          <p:cNvGraphicFramePr>
            <a:graphicFrameLocks noGrp="1"/>
          </p:cNvGraphicFramePr>
          <p:nvPr>
            <p:ph idx="10"/>
          </p:nvPr>
        </p:nvGraphicFramePr>
        <p:xfrm>
          <a:off x="6256338" y="1379538"/>
          <a:ext cx="5619750" cy="4584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07457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342900" y="1379538"/>
          <a:ext cx="11514138" cy="45847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9221EE05-DF49-0F4C-94AA-85789884FEFB}" type="slidenum">
              <a:rPr lang="en-US" smtClean="0"/>
              <a:pPr/>
              <a:t>44</a:t>
            </a:fld>
            <a:endParaRPr lang="en-US" dirty="0"/>
          </a:p>
        </p:txBody>
      </p:sp>
      <p:sp>
        <p:nvSpPr>
          <p:cNvPr id="5" name="Title 4"/>
          <p:cNvSpPr>
            <a:spLocks noGrp="1"/>
          </p:cNvSpPr>
          <p:nvPr>
            <p:ph type="title"/>
          </p:nvPr>
        </p:nvSpPr>
        <p:spPr/>
        <p:txBody>
          <a:bodyPr/>
          <a:lstStyle/>
          <a:p>
            <a:r>
              <a:rPr lang="en-GB" dirty="0" smtClean="0"/>
              <a:t>Output spectra (in pulsed mode)</a:t>
            </a:r>
            <a:endParaRPr lang="en-GB" dirty="0"/>
          </a:p>
        </p:txBody>
      </p:sp>
    </p:spTree>
    <p:extLst>
      <p:ext uri="{BB962C8B-B14F-4D97-AF65-F5344CB8AC3E}">
        <p14:creationId xmlns:p14="http://schemas.microsoft.com/office/powerpoint/2010/main" val="32247459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dirty="0" smtClean="0"/>
              <a:t>Requirements</a:t>
            </a:r>
          </a:p>
          <a:p>
            <a:pPr lvl="1"/>
            <a:r>
              <a:rPr lang="en-GB" dirty="0" smtClean="0"/>
              <a:t>3W average power handling</a:t>
            </a:r>
          </a:p>
          <a:p>
            <a:pPr lvl="1"/>
            <a:r>
              <a:rPr lang="en-GB" dirty="0" smtClean="0"/>
              <a:t>&gt;1kW peak power handling</a:t>
            </a:r>
          </a:p>
          <a:p>
            <a:pPr lvl="1"/>
            <a:r>
              <a:rPr lang="en-GB" dirty="0" smtClean="0"/>
              <a:t>Low return loss ( &gt; 50dB)</a:t>
            </a:r>
          </a:p>
          <a:p>
            <a:pPr lvl="1"/>
            <a:endParaRPr lang="en-GB" dirty="0"/>
          </a:p>
          <a:p>
            <a:r>
              <a:rPr lang="en-GB" dirty="0" smtClean="0"/>
              <a:t>Two high power circulators were procured and tested</a:t>
            </a:r>
          </a:p>
          <a:p>
            <a:pPr lvl="1"/>
            <a:endParaRPr lang="en-GB" dirty="0" smtClean="0"/>
          </a:p>
          <a:p>
            <a:pPr lvl="1"/>
            <a:endParaRPr lang="en-GB" dirty="0"/>
          </a:p>
          <a:p>
            <a:pPr lvl="1"/>
            <a:endParaRPr lang="en-GB" dirty="0" smtClean="0"/>
          </a:p>
          <a:p>
            <a:pPr lvl="1"/>
            <a:endParaRPr lang="en-GB" dirty="0"/>
          </a:p>
          <a:p>
            <a:pPr lvl="1"/>
            <a:endParaRPr lang="en-GB" dirty="0" smtClean="0"/>
          </a:p>
          <a:p>
            <a:pPr lvl="1"/>
            <a:endParaRPr lang="en-GB" dirty="0"/>
          </a:p>
          <a:p>
            <a:pPr lvl="1"/>
            <a:r>
              <a:rPr lang="en-GB" dirty="0" smtClean="0"/>
              <a:t>Both companies have experience in manufacture for space</a:t>
            </a:r>
          </a:p>
          <a:p>
            <a:pPr lvl="1"/>
            <a:r>
              <a:rPr lang="en-GB" dirty="0"/>
              <a:t>AFR have stated that their circulator “would be designed and made to be compatible with space use, although it would not be tested or qualified as such”</a:t>
            </a:r>
          </a:p>
        </p:txBody>
      </p:sp>
      <p:sp>
        <p:nvSpPr>
          <p:cNvPr id="3" name="Slide Number Placeholder 2"/>
          <p:cNvSpPr>
            <a:spLocks noGrp="1"/>
          </p:cNvSpPr>
          <p:nvPr>
            <p:ph type="sldNum" sz="quarter" idx="4"/>
          </p:nvPr>
        </p:nvSpPr>
        <p:spPr/>
        <p:txBody>
          <a:bodyPr/>
          <a:lstStyle/>
          <a:p>
            <a:fld id="{84D111C9-AE51-4082-9409-505987EEA9A7}" type="slidenum">
              <a:rPr lang="en-GB" smtClean="0"/>
              <a:pPr/>
              <a:t>45</a:t>
            </a:fld>
            <a:endParaRPr lang="en-GB" dirty="0"/>
          </a:p>
        </p:txBody>
      </p:sp>
      <p:sp>
        <p:nvSpPr>
          <p:cNvPr id="2" name="Title 1"/>
          <p:cNvSpPr>
            <a:spLocks noGrp="1"/>
          </p:cNvSpPr>
          <p:nvPr>
            <p:ph type="title"/>
          </p:nvPr>
        </p:nvSpPr>
        <p:spPr/>
        <p:txBody>
          <a:bodyPr/>
          <a:lstStyle/>
          <a:p>
            <a:r>
              <a:rPr lang="en-GB" dirty="0" smtClean="0"/>
              <a:t>Circulator</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77827688"/>
              </p:ext>
            </p:extLst>
          </p:nvPr>
        </p:nvGraphicFramePr>
        <p:xfrm>
          <a:off x="453517" y="3389376"/>
          <a:ext cx="11348339" cy="1536150"/>
        </p:xfrm>
        <a:graphic>
          <a:graphicData uri="http://schemas.openxmlformats.org/drawingml/2006/table">
            <a:tbl>
              <a:tblPr firstRow="1" firstCol="1">
                <a:tableStyleId>{3B4B98B0-60AC-42C2-AFA5-B58CD77FA1E5}</a:tableStyleId>
              </a:tblPr>
              <a:tblGrid>
                <a:gridCol w="2807676"/>
                <a:gridCol w="2335415"/>
                <a:gridCol w="2108736"/>
                <a:gridCol w="2162048"/>
                <a:gridCol w="1934464"/>
              </a:tblGrid>
              <a:tr h="530352">
                <a:tc>
                  <a:txBody>
                    <a:bodyPr/>
                    <a:lstStyle/>
                    <a:p>
                      <a:pPr marR="154940" algn="ctr">
                        <a:spcAft>
                          <a:spcPts val="600"/>
                        </a:spcAft>
                      </a:pPr>
                      <a:r>
                        <a:rPr lang="en-GB" sz="1600" dirty="0">
                          <a:effectLst/>
                        </a:rPr>
                        <a:t>Manufacturer</a:t>
                      </a:r>
                      <a:endParaRPr lang="en-GB" sz="1600" b="1" dirty="0">
                        <a:effectLst/>
                        <a:latin typeface="Calibri"/>
                        <a:ea typeface="Times New Roman"/>
                        <a:cs typeface="Calibri"/>
                      </a:endParaRPr>
                    </a:p>
                  </a:txBody>
                  <a:tcPr marT="0" marB="0" anchor="ctr"/>
                </a:tc>
                <a:tc>
                  <a:txBody>
                    <a:bodyPr/>
                    <a:lstStyle/>
                    <a:p>
                      <a:pPr marR="154940" algn="ctr">
                        <a:spcAft>
                          <a:spcPts val="600"/>
                        </a:spcAft>
                      </a:pPr>
                      <a:r>
                        <a:rPr lang="en-GB" sz="1600" dirty="0">
                          <a:effectLst/>
                        </a:rPr>
                        <a:t>Part number</a:t>
                      </a:r>
                      <a:endParaRPr lang="en-GB" sz="1600" b="1" dirty="0">
                        <a:effectLst/>
                        <a:latin typeface="Calibri"/>
                        <a:ea typeface="Times New Roman"/>
                        <a:cs typeface="Calibri"/>
                      </a:endParaRPr>
                    </a:p>
                  </a:txBody>
                  <a:tcPr marT="0" marB="0" anchor="ctr"/>
                </a:tc>
                <a:tc>
                  <a:txBody>
                    <a:bodyPr/>
                    <a:lstStyle/>
                    <a:p>
                      <a:pPr marR="154940" algn="ctr">
                        <a:spcAft>
                          <a:spcPts val="600"/>
                        </a:spcAft>
                      </a:pPr>
                      <a:r>
                        <a:rPr lang="en-GB" sz="1600" dirty="0">
                          <a:effectLst/>
                        </a:rPr>
                        <a:t>Peak power </a:t>
                      </a:r>
                      <a:r>
                        <a:rPr lang="en-GB" sz="1600" dirty="0" smtClean="0">
                          <a:effectLst/>
                        </a:rPr>
                        <a:t>[</a:t>
                      </a:r>
                      <a:r>
                        <a:rPr lang="en-GB" sz="1600" dirty="0">
                          <a:effectLst/>
                        </a:rPr>
                        <a:t>kW]</a:t>
                      </a:r>
                      <a:endParaRPr lang="en-GB" sz="1600" b="1" dirty="0">
                        <a:effectLst/>
                        <a:latin typeface="Calibri"/>
                        <a:ea typeface="Times New Roman"/>
                        <a:cs typeface="Calibri"/>
                      </a:endParaRPr>
                    </a:p>
                  </a:txBody>
                  <a:tcPr marT="0" marB="0" anchor="ctr"/>
                </a:tc>
                <a:tc>
                  <a:txBody>
                    <a:bodyPr/>
                    <a:lstStyle/>
                    <a:p>
                      <a:pPr marR="154940" algn="ctr">
                        <a:spcAft>
                          <a:spcPts val="600"/>
                        </a:spcAft>
                      </a:pPr>
                      <a:r>
                        <a:rPr lang="en-GB" sz="1600" dirty="0">
                          <a:effectLst/>
                        </a:rPr>
                        <a:t>Average power </a:t>
                      </a:r>
                      <a:r>
                        <a:rPr lang="en-GB" sz="1600" dirty="0" smtClean="0">
                          <a:effectLst/>
                        </a:rPr>
                        <a:t>[</a:t>
                      </a:r>
                      <a:r>
                        <a:rPr lang="en-GB" sz="1600" dirty="0">
                          <a:effectLst/>
                        </a:rPr>
                        <a:t>W]</a:t>
                      </a:r>
                      <a:endParaRPr lang="en-GB" sz="1600" b="1" dirty="0">
                        <a:effectLst/>
                        <a:latin typeface="Calibri"/>
                        <a:ea typeface="Times New Roman"/>
                        <a:cs typeface="Calibri"/>
                      </a:endParaRPr>
                    </a:p>
                  </a:txBody>
                  <a:tcPr marT="0" marB="0" anchor="ctr"/>
                </a:tc>
                <a:tc>
                  <a:txBody>
                    <a:bodyPr/>
                    <a:lstStyle/>
                    <a:p>
                      <a:pPr marR="154940" algn="ctr">
                        <a:spcAft>
                          <a:spcPts val="600"/>
                        </a:spcAft>
                      </a:pPr>
                      <a:r>
                        <a:rPr lang="en-GB" sz="1600" dirty="0">
                          <a:effectLst/>
                        </a:rPr>
                        <a:t> </a:t>
                      </a:r>
                      <a:r>
                        <a:rPr lang="en-GB" sz="1600" dirty="0" smtClean="0">
                          <a:effectLst/>
                        </a:rPr>
                        <a:t>Crosstalk</a:t>
                      </a:r>
                      <a:endParaRPr lang="en-GB" sz="1600" dirty="0">
                        <a:effectLst/>
                      </a:endParaRPr>
                    </a:p>
                    <a:p>
                      <a:pPr marR="154940" algn="ctr">
                        <a:spcAft>
                          <a:spcPts val="600"/>
                        </a:spcAft>
                      </a:pPr>
                      <a:r>
                        <a:rPr lang="en-GB" sz="1600" dirty="0">
                          <a:effectLst/>
                        </a:rPr>
                        <a:t>[dB]</a:t>
                      </a:r>
                      <a:endParaRPr lang="en-GB" sz="1600" b="1" dirty="0">
                        <a:effectLst/>
                        <a:latin typeface="Calibri"/>
                        <a:ea typeface="Times New Roman"/>
                        <a:cs typeface="Calibri"/>
                      </a:endParaRPr>
                    </a:p>
                  </a:txBody>
                  <a:tcPr marT="0" marB="0" anchor="ctr"/>
                </a:tc>
              </a:tr>
              <a:tr h="486135">
                <a:tc>
                  <a:txBody>
                    <a:bodyPr/>
                    <a:lstStyle/>
                    <a:p>
                      <a:pPr marR="154940" algn="ctr">
                        <a:spcAft>
                          <a:spcPts val="600"/>
                        </a:spcAft>
                      </a:pPr>
                      <a:r>
                        <a:rPr lang="en-GB" sz="1400" dirty="0">
                          <a:effectLst/>
                        </a:rPr>
                        <a:t>Advanced </a:t>
                      </a:r>
                      <a:r>
                        <a:rPr lang="en-GB" sz="1400" dirty="0" err="1">
                          <a:effectLst/>
                        </a:rPr>
                        <a:t>Fiber</a:t>
                      </a:r>
                      <a:r>
                        <a:rPr lang="en-GB" sz="1400" dirty="0">
                          <a:effectLst/>
                        </a:rPr>
                        <a:t> Resources (CHN)</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en-GB" sz="1400" dirty="0">
                          <a:effectLst/>
                        </a:rPr>
                        <a:t>FCIR-55-N-B-1-P</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en-GB" sz="1400" dirty="0">
                          <a:effectLst/>
                        </a:rPr>
                        <a:t>2</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en-GB" sz="1400" dirty="0">
                          <a:effectLst/>
                        </a:rPr>
                        <a:t>3</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en-GB" sz="1400" dirty="0">
                          <a:effectLst/>
                        </a:rPr>
                        <a:t>60</a:t>
                      </a:r>
                      <a:endParaRPr lang="en-GB" sz="1600" dirty="0">
                        <a:effectLst/>
                        <a:latin typeface="Calibri"/>
                        <a:ea typeface="Times New Roman"/>
                        <a:cs typeface="Calibri"/>
                      </a:endParaRPr>
                    </a:p>
                  </a:txBody>
                  <a:tcPr marT="0" marB="0" anchor="ctr"/>
                </a:tc>
              </a:tr>
              <a:tr h="486135">
                <a:tc>
                  <a:txBody>
                    <a:bodyPr/>
                    <a:lstStyle/>
                    <a:p>
                      <a:pPr marR="154940" algn="ctr">
                        <a:spcAft>
                          <a:spcPts val="600"/>
                        </a:spcAft>
                      </a:pPr>
                      <a:r>
                        <a:rPr lang="en-GB" sz="1400" dirty="0" err="1">
                          <a:effectLst/>
                        </a:rPr>
                        <a:t>Agiltron</a:t>
                      </a:r>
                      <a:r>
                        <a:rPr lang="en-GB" sz="1400" dirty="0">
                          <a:effectLst/>
                        </a:rPr>
                        <a:t> (USA)</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it-IT" sz="1400" dirty="0">
                          <a:effectLst/>
                        </a:rPr>
                        <a:t>MX-LN-10-PD-P-P-FA-FA</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it-IT" sz="1400" dirty="0">
                          <a:effectLst/>
                        </a:rPr>
                        <a:t>&gt;1</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it-IT" sz="1400" dirty="0">
                          <a:effectLst/>
                        </a:rPr>
                        <a:t>5</a:t>
                      </a:r>
                      <a:endParaRPr lang="en-GB" sz="1600" dirty="0">
                        <a:effectLst/>
                        <a:latin typeface="Calibri"/>
                        <a:ea typeface="Times New Roman"/>
                        <a:cs typeface="Calibri"/>
                      </a:endParaRPr>
                    </a:p>
                  </a:txBody>
                  <a:tcPr marT="0" marB="0" anchor="ctr"/>
                </a:tc>
                <a:tc>
                  <a:txBody>
                    <a:bodyPr/>
                    <a:lstStyle/>
                    <a:p>
                      <a:pPr marR="154940" algn="ctr">
                        <a:spcAft>
                          <a:spcPts val="600"/>
                        </a:spcAft>
                      </a:pPr>
                      <a:r>
                        <a:rPr lang="it-IT" sz="1400" dirty="0">
                          <a:effectLst/>
                        </a:rPr>
                        <a:t>50</a:t>
                      </a:r>
                      <a:endParaRPr lang="en-GB" sz="1600" dirty="0">
                        <a:effectLst/>
                        <a:latin typeface="Calibri"/>
                        <a:ea typeface="Times New Roman"/>
                        <a:cs typeface="Calibri"/>
                      </a:endParaRPr>
                    </a:p>
                  </a:txBody>
                  <a:tcPr marT="0" marB="0" anchor="ctr"/>
                </a:tc>
              </a:tr>
            </a:tbl>
          </a:graphicData>
        </a:graphic>
      </p:graphicFrame>
    </p:spTree>
    <p:extLst>
      <p:ext uri="{BB962C8B-B14F-4D97-AF65-F5344CB8AC3E}">
        <p14:creationId xmlns:p14="http://schemas.microsoft.com/office/powerpoint/2010/main" val="2174456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Two circulators tested prior to breadboard assembly</a:t>
            </a:r>
          </a:p>
          <a:p>
            <a:r>
              <a:rPr lang="en-GB" dirty="0"/>
              <a:t>The circulators both </a:t>
            </a:r>
            <a:r>
              <a:rPr lang="en-GB" dirty="0" smtClean="0"/>
              <a:t>functioned </a:t>
            </a:r>
            <a:r>
              <a:rPr lang="en-GB" dirty="0"/>
              <a:t>nominally after more than twenty minutes of continuous operation at the maximum power achieved, and have withstood occasional pulses with a peak power of more than 1.2kW.</a:t>
            </a:r>
          </a:p>
          <a:p>
            <a:r>
              <a:rPr lang="en-GB" dirty="0"/>
              <a:t>Both circulators have low coupling from port 1 to port 3. </a:t>
            </a:r>
            <a:endParaRPr lang="en-GB" dirty="0" smtClean="0"/>
          </a:p>
          <a:p>
            <a:r>
              <a:rPr lang="en-GB" dirty="0" smtClean="0"/>
              <a:t>The </a:t>
            </a:r>
            <a:r>
              <a:rPr lang="en-GB" dirty="0"/>
              <a:t>AFR </a:t>
            </a:r>
            <a:r>
              <a:rPr lang="en-GB" dirty="0" smtClean="0"/>
              <a:t>unit has </a:t>
            </a:r>
            <a:r>
              <a:rPr lang="en-GB" dirty="0"/>
              <a:t>the best performance in this regard (better than -60dB) and is the preferred circulator for the breadboard.</a:t>
            </a:r>
          </a:p>
          <a:p>
            <a:endParaRPr lang="en-GB" dirty="0" smtClean="0"/>
          </a:p>
          <a:p>
            <a:r>
              <a:rPr lang="en-GB" dirty="0" smtClean="0"/>
              <a:t>The AFR unit has now been permanently spliced to the output of the EDFA</a:t>
            </a: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46</a:t>
            </a:fld>
            <a:endParaRPr lang="en-US" dirty="0"/>
          </a:p>
        </p:txBody>
      </p:sp>
      <p:sp>
        <p:nvSpPr>
          <p:cNvPr id="6" name="Title 5"/>
          <p:cNvSpPr>
            <a:spLocks noGrp="1"/>
          </p:cNvSpPr>
          <p:nvPr>
            <p:ph type="title"/>
          </p:nvPr>
        </p:nvSpPr>
        <p:spPr/>
        <p:txBody>
          <a:bodyPr/>
          <a:lstStyle/>
          <a:p>
            <a:r>
              <a:rPr lang="en-GB" dirty="0" smtClean="0"/>
              <a:t>Circulator testing</a:t>
            </a:r>
            <a:endParaRPr lang="en-GB" dirty="0"/>
          </a:p>
        </p:txBody>
      </p:sp>
      <p:graphicFrame>
        <p:nvGraphicFramePr>
          <p:cNvPr id="8" name="Picture Placeholder 10"/>
          <p:cNvGraphicFramePr>
            <a:graphicFrameLocks/>
          </p:cNvGraphicFramePr>
          <p:nvPr>
            <p:extLst>
              <p:ext uri="{D42A27DB-BD31-4B8C-83A1-F6EECF244321}">
                <p14:modId xmlns:p14="http://schemas.microsoft.com/office/powerpoint/2010/main" val="3793758036"/>
              </p:ext>
            </p:extLst>
          </p:nvPr>
        </p:nvGraphicFramePr>
        <p:xfrm>
          <a:off x="8112224" y="3573016"/>
          <a:ext cx="3654425" cy="2214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86196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dirty="0" smtClean="0"/>
              <a:t>Diamond </a:t>
            </a:r>
            <a:r>
              <a:rPr lang="en-GB" dirty="0" err="1" smtClean="0"/>
              <a:t>PSf</a:t>
            </a:r>
            <a:r>
              <a:rPr lang="en-GB" dirty="0" smtClean="0"/>
              <a:t> technology</a:t>
            </a:r>
          </a:p>
          <a:p>
            <a:pPr lvl="1"/>
            <a:r>
              <a:rPr lang="en-GB" dirty="0" smtClean="0"/>
              <a:t>Glass rod fused to end of fibre</a:t>
            </a:r>
          </a:p>
          <a:p>
            <a:pPr lvl="1"/>
            <a:r>
              <a:rPr lang="en-GB" dirty="0" smtClean="0"/>
              <a:t>Increases beam area at glass/air interface</a:t>
            </a:r>
          </a:p>
          <a:p>
            <a:pPr lvl="1"/>
            <a:r>
              <a:rPr lang="en-GB" dirty="0" smtClean="0"/>
              <a:t>Minimise risk of laser-induced damage</a:t>
            </a:r>
          </a:p>
          <a:p>
            <a:endParaRPr lang="en-GB" dirty="0" smtClean="0"/>
          </a:p>
          <a:p>
            <a:endParaRPr lang="en-GB" dirty="0" smtClean="0"/>
          </a:p>
          <a:p>
            <a:pPr lvl="1"/>
            <a:endParaRPr lang="en-GB" dirty="0" smtClean="0"/>
          </a:p>
          <a:p>
            <a:pPr lvl="1"/>
            <a:r>
              <a:rPr lang="en-GB" dirty="0" smtClean="0"/>
              <a:t>Estimated beam diameter 70µm at output facet</a:t>
            </a:r>
          </a:p>
          <a:p>
            <a:pPr lvl="1"/>
            <a:r>
              <a:rPr lang="en-GB" dirty="0" smtClean="0"/>
              <a:t>Power density at output facet below estimated damage threshold for 3W average power</a:t>
            </a:r>
          </a:p>
          <a:p>
            <a:r>
              <a:rPr lang="en-GB" dirty="0" smtClean="0"/>
              <a:t>Capped fibres to be fusion spliced to port 2 of circulator</a:t>
            </a:r>
            <a:endParaRPr lang="en-GB" dirty="0"/>
          </a:p>
          <a:p>
            <a:endParaRPr lang="en-GB" dirty="0" smtClean="0"/>
          </a:p>
        </p:txBody>
      </p:sp>
      <p:sp>
        <p:nvSpPr>
          <p:cNvPr id="3" name="Slide Number Placeholder 2"/>
          <p:cNvSpPr>
            <a:spLocks noGrp="1"/>
          </p:cNvSpPr>
          <p:nvPr>
            <p:ph type="sldNum" sz="quarter" idx="4"/>
          </p:nvPr>
        </p:nvSpPr>
        <p:spPr/>
        <p:txBody>
          <a:bodyPr/>
          <a:lstStyle/>
          <a:p>
            <a:fld id="{84D111C9-AE51-4082-9409-505987EEA9A7}" type="slidenum">
              <a:rPr lang="en-GB" smtClean="0"/>
              <a:pPr/>
              <a:t>47</a:t>
            </a:fld>
            <a:endParaRPr lang="en-GB" dirty="0"/>
          </a:p>
        </p:txBody>
      </p:sp>
      <p:sp>
        <p:nvSpPr>
          <p:cNvPr id="2" name="Title 1"/>
          <p:cNvSpPr>
            <a:spLocks noGrp="1"/>
          </p:cNvSpPr>
          <p:nvPr>
            <p:ph type="title"/>
          </p:nvPr>
        </p:nvSpPr>
        <p:spPr/>
        <p:txBody>
          <a:bodyPr/>
          <a:lstStyle/>
          <a:p>
            <a:r>
              <a:rPr lang="en-GB" dirty="0" smtClean="0"/>
              <a:t>Fibre caps</a:t>
            </a:r>
            <a:endParaRPr lang="en-GB" dirty="0"/>
          </a:p>
        </p:txBody>
      </p:sp>
      <p:grpSp>
        <p:nvGrpSpPr>
          <p:cNvPr id="16" name="Group 15"/>
          <p:cNvGrpSpPr/>
          <p:nvPr/>
        </p:nvGrpSpPr>
        <p:grpSpPr>
          <a:xfrm>
            <a:off x="3743326" y="2746057"/>
            <a:ext cx="4102103" cy="628650"/>
            <a:chOff x="2807494" y="2746057"/>
            <a:chExt cx="3076577" cy="628650"/>
          </a:xfrm>
        </p:grpSpPr>
        <p:sp>
          <p:nvSpPr>
            <p:cNvPr id="17" name="Rectangle 8"/>
            <p:cNvSpPr/>
            <p:nvPr/>
          </p:nvSpPr>
          <p:spPr>
            <a:xfrm>
              <a:off x="2901790" y="3017520"/>
              <a:ext cx="2607469" cy="88106"/>
            </a:xfrm>
            <a:custGeom>
              <a:avLst/>
              <a:gdLst>
                <a:gd name="connsiteX0" fmla="*/ 0 w 2571750"/>
                <a:gd name="connsiteY0" fmla="*/ 0 h 85725"/>
                <a:gd name="connsiteX1" fmla="*/ 2571750 w 2571750"/>
                <a:gd name="connsiteY1" fmla="*/ 0 h 85725"/>
                <a:gd name="connsiteX2" fmla="*/ 2571750 w 2571750"/>
                <a:gd name="connsiteY2" fmla="*/ 85725 h 85725"/>
                <a:gd name="connsiteX3" fmla="*/ 0 w 2571750"/>
                <a:gd name="connsiteY3" fmla="*/ 85725 h 85725"/>
                <a:gd name="connsiteX4" fmla="*/ 0 w 2571750"/>
                <a:gd name="connsiteY4" fmla="*/ 0 h 85725"/>
                <a:gd name="connsiteX0" fmla="*/ 0 w 2607469"/>
                <a:gd name="connsiteY0" fmla="*/ 0 h 85725"/>
                <a:gd name="connsiteX1" fmla="*/ 2607469 w 2607469"/>
                <a:gd name="connsiteY1" fmla="*/ 0 h 85725"/>
                <a:gd name="connsiteX2" fmla="*/ 2607469 w 2607469"/>
                <a:gd name="connsiteY2" fmla="*/ 85725 h 85725"/>
                <a:gd name="connsiteX3" fmla="*/ 35719 w 2607469"/>
                <a:gd name="connsiteY3" fmla="*/ 85725 h 85725"/>
                <a:gd name="connsiteX4" fmla="*/ 0 w 2607469"/>
                <a:gd name="connsiteY4" fmla="*/ 0 h 85725"/>
                <a:gd name="connsiteX0" fmla="*/ 0 w 2607469"/>
                <a:gd name="connsiteY0" fmla="*/ 0 h 88106"/>
                <a:gd name="connsiteX1" fmla="*/ 2607469 w 2607469"/>
                <a:gd name="connsiteY1" fmla="*/ 0 h 88106"/>
                <a:gd name="connsiteX2" fmla="*/ 2607469 w 2607469"/>
                <a:gd name="connsiteY2" fmla="*/ 85725 h 88106"/>
                <a:gd name="connsiteX3" fmla="*/ 83344 w 2607469"/>
                <a:gd name="connsiteY3" fmla="*/ 88106 h 88106"/>
                <a:gd name="connsiteX4" fmla="*/ 0 w 2607469"/>
                <a:gd name="connsiteY4" fmla="*/ 0 h 88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469" h="88106">
                  <a:moveTo>
                    <a:pt x="0" y="0"/>
                  </a:moveTo>
                  <a:lnTo>
                    <a:pt x="2607469" y="0"/>
                  </a:lnTo>
                  <a:lnTo>
                    <a:pt x="2607469" y="85725"/>
                  </a:lnTo>
                  <a:lnTo>
                    <a:pt x="83344" y="88106"/>
                  </a:lnTo>
                  <a:lnTo>
                    <a:pt x="0" y="0"/>
                  </a:lnTo>
                  <a:close/>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19" name="Isosceles Triangle 18"/>
            <p:cNvSpPr/>
            <p:nvPr/>
          </p:nvSpPr>
          <p:spPr>
            <a:xfrm rot="16200000">
              <a:off x="5455446" y="2757487"/>
              <a:ext cx="251466" cy="605785"/>
            </a:xfrm>
            <a:prstGeom prst="triangle">
              <a:avLst/>
            </a:prstGeom>
            <a:gradFill flip="none" rotWithShape="1">
              <a:gsLst>
                <a:gs pos="20000">
                  <a:schemeClr val="accent6">
                    <a:lumMod val="20000"/>
                    <a:lumOff val="80000"/>
                  </a:schemeClr>
                </a:gs>
                <a:gs pos="50000">
                  <a:schemeClr val="accent6">
                    <a:lumMod val="60000"/>
                    <a:lumOff val="40000"/>
                  </a:schemeClr>
                </a:gs>
                <a:gs pos="80000">
                  <a:schemeClr val="accent6">
                    <a:lumMod val="20000"/>
                    <a:lumOff val="8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18" name="Rectangle 17"/>
            <p:cNvSpPr/>
            <p:nvPr/>
          </p:nvSpPr>
          <p:spPr>
            <a:xfrm>
              <a:off x="5509259" y="2746057"/>
              <a:ext cx="374809" cy="6286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20" name="Rectangle 10"/>
            <p:cNvSpPr/>
            <p:nvPr/>
          </p:nvSpPr>
          <p:spPr>
            <a:xfrm>
              <a:off x="2901790" y="3017520"/>
              <a:ext cx="2607470" cy="90487"/>
            </a:xfrm>
            <a:custGeom>
              <a:avLst/>
              <a:gdLst>
                <a:gd name="connsiteX0" fmla="*/ 0 w 2607470"/>
                <a:gd name="connsiteY0" fmla="*/ 0 h 88106"/>
                <a:gd name="connsiteX1" fmla="*/ 2607470 w 2607470"/>
                <a:gd name="connsiteY1" fmla="*/ 0 h 88106"/>
                <a:gd name="connsiteX2" fmla="*/ 2607470 w 2607470"/>
                <a:gd name="connsiteY2" fmla="*/ 88106 h 88106"/>
                <a:gd name="connsiteX3" fmla="*/ 0 w 2607470"/>
                <a:gd name="connsiteY3" fmla="*/ 88106 h 88106"/>
                <a:gd name="connsiteX4" fmla="*/ 0 w 2607470"/>
                <a:gd name="connsiteY4" fmla="*/ 0 h 88106"/>
                <a:gd name="connsiteX0" fmla="*/ 0 w 2607470"/>
                <a:gd name="connsiteY0" fmla="*/ 0 h 88106"/>
                <a:gd name="connsiteX1" fmla="*/ 2607470 w 2607470"/>
                <a:gd name="connsiteY1" fmla="*/ 0 h 88106"/>
                <a:gd name="connsiteX2" fmla="*/ 2607470 w 2607470"/>
                <a:gd name="connsiteY2" fmla="*/ 88106 h 88106"/>
                <a:gd name="connsiteX3" fmla="*/ 71437 w 2607470"/>
                <a:gd name="connsiteY3" fmla="*/ 88106 h 88106"/>
                <a:gd name="connsiteX4" fmla="*/ 0 w 2607470"/>
                <a:gd name="connsiteY4" fmla="*/ 0 h 88106"/>
                <a:gd name="connsiteX0" fmla="*/ 0 w 2607470"/>
                <a:gd name="connsiteY0" fmla="*/ 0 h 88106"/>
                <a:gd name="connsiteX1" fmla="*/ 2607470 w 2607470"/>
                <a:gd name="connsiteY1" fmla="*/ 0 h 88106"/>
                <a:gd name="connsiteX2" fmla="*/ 2607470 w 2607470"/>
                <a:gd name="connsiteY2" fmla="*/ 88106 h 88106"/>
                <a:gd name="connsiteX3" fmla="*/ 78580 w 2607470"/>
                <a:gd name="connsiteY3" fmla="*/ 88106 h 88106"/>
                <a:gd name="connsiteX4" fmla="*/ 0 w 2607470"/>
                <a:gd name="connsiteY4" fmla="*/ 0 h 88106"/>
                <a:gd name="connsiteX0" fmla="*/ 0 w 2607470"/>
                <a:gd name="connsiteY0" fmla="*/ 0 h 90487"/>
                <a:gd name="connsiteX1" fmla="*/ 2607470 w 2607470"/>
                <a:gd name="connsiteY1" fmla="*/ 0 h 90487"/>
                <a:gd name="connsiteX2" fmla="*/ 2607470 w 2607470"/>
                <a:gd name="connsiteY2" fmla="*/ 88106 h 90487"/>
                <a:gd name="connsiteX3" fmla="*/ 83343 w 2607470"/>
                <a:gd name="connsiteY3" fmla="*/ 90487 h 90487"/>
                <a:gd name="connsiteX4" fmla="*/ 0 w 2607470"/>
                <a:gd name="connsiteY4" fmla="*/ 0 h 9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7470" h="90487">
                  <a:moveTo>
                    <a:pt x="0" y="0"/>
                  </a:moveTo>
                  <a:lnTo>
                    <a:pt x="2607470" y="0"/>
                  </a:lnTo>
                  <a:lnTo>
                    <a:pt x="2607470" y="88106"/>
                  </a:lnTo>
                  <a:lnTo>
                    <a:pt x="83343" y="90487"/>
                  </a:lnTo>
                  <a:lnTo>
                    <a:pt x="0" y="0"/>
                  </a:lnTo>
                  <a:close/>
                </a:path>
              </a:pathLst>
            </a:custGeom>
            <a:gradFill flip="none" rotWithShape="1">
              <a:gsLst>
                <a:gs pos="0">
                  <a:schemeClr val="accent6">
                    <a:lumMod val="20000"/>
                    <a:lumOff val="80000"/>
                  </a:schemeClr>
                </a:gs>
                <a:gs pos="50000">
                  <a:schemeClr val="accent6">
                    <a:lumMod val="60000"/>
                    <a:lumOff val="40000"/>
                  </a:schemeClr>
                </a:gs>
                <a:gs pos="100000">
                  <a:schemeClr val="accent6">
                    <a:lumMod val="20000"/>
                    <a:lumOff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sp>
          <p:nvSpPr>
            <p:cNvPr id="21" name="Rectangle 6"/>
            <p:cNvSpPr/>
            <p:nvPr/>
          </p:nvSpPr>
          <p:spPr>
            <a:xfrm>
              <a:off x="2807494" y="2746057"/>
              <a:ext cx="2701766" cy="628650"/>
            </a:xfrm>
            <a:custGeom>
              <a:avLst/>
              <a:gdLst>
                <a:gd name="connsiteX0" fmla="*/ 0 w 2571750"/>
                <a:gd name="connsiteY0" fmla="*/ 0 h 628650"/>
                <a:gd name="connsiteX1" fmla="*/ 2571750 w 2571750"/>
                <a:gd name="connsiteY1" fmla="*/ 0 h 628650"/>
                <a:gd name="connsiteX2" fmla="*/ 2571750 w 2571750"/>
                <a:gd name="connsiteY2" fmla="*/ 628650 h 628650"/>
                <a:gd name="connsiteX3" fmla="*/ 0 w 2571750"/>
                <a:gd name="connsiteY3" fmla="*/ 628650 h 628650"/>
                <a:gd name="connsiteX4" fmla="*/ 0 w 2571750"/>
                <a:gd name="connsiteY4" fmla="*/ 0 h 628650"/>
                <a:gd name="connsiteX0" fmla="*/ 1429 w 2573179"/>
                <a:gd name="connsiteY0" fmla="*/ 0 h 628650"/>
                <a:gd name="connsiteX1" fmla="*/ 2573179 w 2573179"/>
                <a:gd name="connsiteY1" fmla="*/ 0 h 628650"/>
                <a:gd name="connsiteX2" fmla="*/ 2573179 w 2573179"/>
                <a:gd name="connsiteY2" fmla="*/ 628650 h 628650"/>
                <a:gd name="connsiteX3" fmla="*/ 1429 w 2573179"/>
                <a:gd name="connsiteY3" fmla="*/ 628650 h 628650"/>
                <a:gd name="connsiteX4" fmla="*/ 0 w 2573179"/>
                <a:gd name="connsiteY4" fmla="*/ 137637 h 628650"/>
                <a:gd name="connsiteX5" fmla="*/ 1429 w 2573179"/>
                <a:gd name="connsiteY5" fmla="*/ 0 h 628650"/>
                <a:gd name="connsiteX0" fmla="*/ 191721 w 2763471"/>
                <a:gd name="connsiteY0" fmla="*/ 0 h 628650"/>
                <a:gd name="connsiteX1" fmla="*/ 2763471 w 2763471"/>
                <a:gd name="connsiteY1" fmla="*/ 0 h 628650"/>
                <a:gd name="connsiteX2" fmla="*/ 2763471 w 2763471"/>
                <a:gd name="connsiteY2" fmla="*/ 628650 h 628650"/>
                <a:gd name="connsiteX3" fmla="*/ 191721 w 2763471"/>
                <a:gd name="connsiteY3" fmla="*/ 628650 h 628650"/>
                <a:gd name="connsiteX4" fmla="*/ 187912 w 2763471"/>
                <a:gd name="connsiteY4" fmla="*/ 475774 h 628650"/>
                <a:gd name="connsiteX5" fmla="*/ 190292 w 2763471"/>
                <a:gd name="connsiteY5" fmla="*/ 137637 h 628650"/>
                <a:gd name="connsiteX6" fmla="*/ 191721 w 2763471"/>
                <a:gd name="connsiteY6" fmla="*/ 0 h 628650"/>
                <a:gd name="connsiteX0" fmla="*/ 191721 w 2763471"/>
                <a:gd name="connsiteY0" fmla="*/ 0 h 628650"/>
                <a:gd name="connsiteX1" fmla="*/ 2763471 w 2763471"/>
                <a:gd name="connsiteY1" fmla="*/ 0 h 628650"/>
                <a:gd name="connsiteX2" fmla="*/ 2763471 w 2763471"/>
                <a:gd name="connsiteY2" fmla="*/ 628650 h 628650"/>
                <a:gd name="connsiteX3" fmla="*/ 191721 w 2763471"/>
                <a:gd name="connsiteY3" fmla="*/ 628650 h 628650"/>
                <a:gd name="connsiteX4" fmla="*/ 187912 w 2763471"/>
                <a:gd name="connsiteY4" fmla="*/ 475774 h 628650"/>
                <a:gd name="connsiteX5" fmla="*/ 73611 w 2763471"/>
                <a:gd name="connsiteY5" fmla="*/ 135255 h 628650"/>
                <a:gd name="connsiteX6" fmla="*/ 191721 w 2763471"/>
                <a:gd name="connsiteY6" fmla="*/ 0 h 628650"/>
                <a:gd name="connsiteX0" fmla="*/ 162949 w 2734699"/>
                <a:gd name="connsiteY0" fmla="*/ 0 h 628650"/>
                <a:gd name="connsiteX1" fmla="*/ 2734699 w 2734699"/>
                <a:gd name="connsiteY1" fmla="*/ 0 h 628650"/>
                <a:gd name="connsiteX2" fmla="*/ 2734699 w 2734699"/>
                <a:gd name="connsiteY2" fmla="*/ 628650 h 628650"/>
                <a:gd name="connsiteX3" fmla="*/ 162949 w 2734699"/>
                <a:gd name="connsiteY3" fmla="*/ 628650 h 628650"/>
                <a:gd name="connsiteX4" fmla="*/ 287728 w 2734699"/>
                <a:gd name="connsiteY4" fmla="*/ 490062 h 628650"/>
                <a:gd name="connsiteX5" fmla="*/ 159140 w 2734699"/>
                <a:gd name="connsiteY5" fmla="*/ 475774 h 628650"/>
                <a:gd name="connsiteX6" fmla="*/ 44839 w 2734699"/>
                <a:gd name="connsiteY6" fmla="*/ 135255 h 628650"/>
                <a:gd name="connsiteX7" fmla="*/ 162949 w 2734699"/>
                <a:gd name="connsiteY7" fmla="*/ 0 h 628650"/>
                <a:gd name="connsiteX0" fmla="*/ 162949 w 2734699"/>
                <a:gd name="connsiteY0" fmla="*/ 0 h 628650"/>
                <a:gd name="connsiteX1" fmla="*/ 2734699 w 2734699"/>
                <a:gd name="connsiteY1" fmla="*/ 0 h 628650"/>
                <a:gd name="connsiteX2" fmla="*/ 2734699 w 2734699"/>
                <a:gd name="connsiteY2" fmla="*/ 628650 h 628650"/>
                <a:gd name="connsiteX3" fmla="*/ 162949 w 2734699"/>
                <a:gd name="connsiteY3" fmla="*/ 628650 h 628650"/>
                <a:gd name="connsiteX4" fmla="*/ 287728 w 2734699"/>
                <a:gd name="connsiteY4" fmla="*/ 490062 h 628650"/>
                <a:gd name="connsiteX5" fmla="*/ 166284 w 2734699"/>
                <a:gd name="connsiteY5" fmla="*/ 318611 h 628650"/>
                <a:gd name="connsiteX6" fmla="*/ 44839 w 2734699"/>
                <a:gd name="connsiteY6" fmla="*/ 135255 h 628650"/>
                <a:gd name="connsiteX7" fmla="*/ 162949 w 2734699"/>
                <a:gd name="connsiteY7" fmla="*/ 0 h 628650"/>
                <a:gd name="connsiteX0" fmla="*/ 118113 w 2689863"/>
                <a:gd name="connsiteY0" fmla="*/ 0 h 628650"/>
                <a:gd name="connsiteX1" fmla="*/ 2689863 w 2689863"/>
                <a:gd name="connsiteY1" fmla="*/ 0 h 628650"/>
                <a:gd name="connsiteX2" fmla="*/ 2689863 w 2689863"/>
                <a:gd name="connsiteY2" fmla="*/ 628650 h 628650"/>
                <a:gd name="connsiteX3" fmla="*/ 118113 w 2689863"/>
                <a:gd name="connsiteY3" fmla="*/ 628650 h 628650"/>
                <a:gd name="connsiteX4" fmla="*/ 242892 w 2689863"/>
                <a:gd name="connsiteY4" fmla="*/ 490062 h 628650"/>
                <a:gd name="connsiteX5" fmla="*/ 121448 w 2689863"/>
                <a:gd name="connsiteY5" fmla="*/ 318611 h 628650"/>
                <a:gd name="connsiteX6" fmla="*/ 3 w 2689863"/>
                <a:gd name="connsiteY6" fmla="*/ 135255 h 628650"/>
                <a:gd name="connsiteX7" fmla="*/ 118113 w 2689863"/>
                <a:gd name="connsiteY7" fmla="*/ 0 h 628650"/>
                <a:gd name="connsiteX0" fmla="*/ 118113 w 2689863"/>
                <a:gd name="connsiteY0" fmla="*/ 0 h 628650"/>
                <a:gd name="connsiteX1" fmla="*/ 2689863 w 2689863"/>
                <a:gd name="connsiteY1" fmla="*/ 0 h 628650"/>
                <a:gd name="connsiteX2" fmla="*/ 2689863 w 2689863"/>
                <a:gd name="connsiteY2" fmla="*/ 628650 h 628650"/>
                <a:gd name="connsiteX3" fmla="*/ 118113 w 2689863"/>
                <a:gd name="connsiteY3" fmla="*/ 628650 h 628650"/>
                <a:gd name="connsiteX4" fmla="*/ 242892 w 2689863"/>
                <a:gd name="connsiteY4" fmla="*/ 490062 h 628650"/>
                <a:gd name="connsiteX5" fmla="*/ 121448 w 2689863"/>
                <a:gd name="connsiteY5" fmla="*/ 318611 h 628650"/>
                <a:gd name="connsiteX6" fmla="*/ 3 w 2689863"/>
                <a:gd name="connsiteY6" fmla="*/ 135255 h 628650"/>
                <a:gd name="connsiteX7" fmla="*/ 118113 w 2689863"/>
                <a:gd name="connsiteY7" fmla="*/ 0 h 628650"/>
                <a:gd name="connsiteX0" fmla="*/ 118113 w 2689863"/>
                <a:gd name="connsiteY0" fmla="*/ 0 h 628650"/>
                <a:gd name="connsiteX1" fmla="*/ 2689863 w 2689863"/>
                <a:gd name="connsiteY1" fmla="*/ 0 h 628650"/>
                <a:gd name="connsiteX2" fmla="*/ 2689863 w 2689863"/>
                <a:gd name="connsiteY2" fmla="*/ 628650 h 628650"/>
                <a:gd name="connsiteX3" fmla="*/ 118113 w 2689863"/>
                <a:gd name="connsiteY3" fmla="*/ 628650 h 628650"/>
                <a:gd name="connsiteX4" fmla="*/ 242892 w 2689863"/>
                <a:gd name="connsiteY4" fmla="*/ 490062 h 628650"/>
                <a:gd name="connsiteX5" fmla="*/ 121448 w 2689863"/>
                <a:gd name="connsiteY5" fmla="*/ 318611 h 628650"/>
                <a:gd name="connsiteX6" fmla="*/ 3 w 2689863"/>
                <a:gd name="connsiteY6" fmla="*/ 135255 h 628650"/>
                <a:gd name="connsiteX7" fmla="*/ 118113 w 2689863"/>
                <a:gd name="connsiteY7" fmla="*/ 0 h 628650"/>
                <a:gd name="connsiteX0" fmla="*/ 125235 w 2696985"/>
                <a:gd name="connsiteY0" fmla="*/ 0 h 628650"/>
                <a:gd name="connsiteX1" fmla="*/ 2696985 w 2696985"/>
                <a:gd name="connsiteY1" fmla="*/ 0 h 628650"/>
                <a:gd name="connsiteX2" fmla="*/ 2696985 w 2696985"/>
                <a:gd name="connsiteY2" fmla="*/ 628650 h 628650"/>
                <a:gd name="connsiteX3" fmla="*/ 125235 w 2696985"/>
                <a:gd name="connsiteY3" fmla="*/ 628650 h 628650"/>
                <a:gd name="connsiteX4" fmla="*/ 250014 w 2696985"/>
                <a:gd name="connsiteY4" fmla="*/ 490062 h 628650"/>
                <a:gd name="connsiteX5" fmla="*/ 128570 w 2696985"/>
                <a:gd name="connsiteY5" fmla="*/ 318611 h 628650"/>
                <a:gd name="connsiteX6" fmla="*/ 7125 w 2696985"/>
                <a:gd name="connsiteY6" fmla="*/ 135255 h 628650"/>
                <a:gd name="connsiteX7" fmla="*/ 125235 w 2696985"/>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 name="connsiteX0" fmla="*/ 118114 w 2689864"/>
                <a:gd name="connsiteY0" fmla="*/ 0 h 628650"/>
                <a:gd name="connsiteX1" fmla="*/ 2689864 w 2689864"/>
                <a:gd name="connsiteY1" fmla="*/ 0 h 628650"/>
                <a:gd name="connsiteX2" fmla="*/ 2689864 w 2689864"/>
                <a:gd name="connsiteY2" fmla="*/ 628650 h 628650"/>
                <a:gd name="connsiteX3" fmla="*/ 118114 w 2689864"/>
                <a:gd name="connsiteY3" fmla="*/ 628650 h 628650"/>
                <a:gd name="connsiteX4" fmla="*/ 242893 w 2689864"/>
                <a:gd name="connsiteY4" fmla="*/ 490062 h 628650"/>
                <a:gd name="connsiteX5" fmla="*/ 121449 w 2689864"/>
                <a:gd name="connsiteY5" fmla="*/ 318611 h 628650"/>
                <a:gd name="connsiteX6" fmla="*/ 4 w 2689864"/>
                <a:gd name="connsiteY6" fmla="*/ 135255 h 628650"/>
                <a:gd name="connsiteX7" fmla="*/ 118114 w 2689864"/>
                <a:gd name="connsiteY7" fmla="*/ 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864" h="628650">
                  <a:moveTo>
                    <a:pt x="118114" y="0"/>
                  </a:moveTo>
                  <a:lnTo>
                    <a:pt x="2689864" y="0"/>
                  </a:lnTo>
                  <a:lnTo>
                    <a:pt x="2689864" y="628650"/>
                  </a:lnTo>
                  <a:lnTo>
                    <a:pt x="118114" y="628650"/>
                  </a:lnTo>
                  <a:cubicBezTo>
                    <a:pt x="205587" y="585312"/>
                    <a:pt x="217334" y="570310"/>
                    <a:pt x="242893" y="490062"/>
                  </a:cubicBezTo>
                  <a:cubicBezTo>
                    <a:pt x="220827" y="397908"/>
                    <a:pt x="173836" y="376555"/>
                    <a:pt x="121449" y="318611"/>
                  </a:cubicBezTo>
                  <a:cubicBezTo>
                    <a:pt x="76205" y="260667"/>
                    <a:pt x="-631" y="214551"/>
                    <a:pt x="4" y="135255"/>
                  </a:cubicBezTo>
                  <a:cubicBezTo>
                    <a:pt x="36198" y="58420"/>
                    <a:pt x="15244" y="64929"/>
                    <a:pt x="118114"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smtClean="0">
                <a:solidFill>
                  <a:schemeClr val="tx1"/>
                </a:solidFill>
              </a:endParaRPr>
            </a:p>
          </p:txBody>
        </p:sp>
      </p:grpSp>
      <p:cxnSp>
        <p:nvCxnSpPr>
          <p:cNvPr id="23" name="Straight Arrow Connector 22"/>
          <p:cNvCxnSpPr/>
          <p:nvPr/>
        </p:nvCxnSpPr>
        <p:spPr>
          <a:xfrm flipH="1">
            <a:off x="7595552" y="2091690"/>
            <a:ext cx="527368" cy="8429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03721" y="1657350"/>
            <a:ext cx="2438399" cy="461665"/>
          </a:xfrm>
          <a:prstGeom prst="rect">
            <a:avLst/>
          </a:prstGeom>
          <a:noFill/>
        </p:spPr>
        <p:txBody>
          <a:bodyPr wrap="square" rtlCol="0">
            <a:spAutoFit/>
          </a:bodyPr>
          <a:lstStyle/>
          <a:p>
            <a:pPr algn="ctr"/>
            <a:r>
              <a:rPr lang="en-GB" sz="1200" dirty="0" smtClean="0"/>
              <a:t>mode expands through capped section</a:t>
            </a:r>
            <a:endParaRPr lang="en-GB" sz="1200" dirty="0"/>
          </a:p>
        </p:txBody>
      </p:sp>
      <p:sp>
        <p:nvSpPr>
          <p:cNvPr id="28" name="TextBox 27"/>
          <p:cNvSpPr txBox="1"/>
          <p:nvPr/>
        </p:nvSpPr>
        <p:spPr>
          <a:xfrm>
            <a:off x="4388166" y="3374708"/>
            <a:ext cx="2438399" cy="276999"/>
          </a:xfrm>
          <a:prstGeom prst="rect">
            <a:avLst/>
          </a:prstGeom>
          <a:noFill/>
        </p:spPr>
        <p:txBody>
          <a:bodyPr wrap="square" rtlCol="0">
            <a:spAutoFit/>
          </a:bodyPr>
          <a:lstStyle/>
          <a:p>
            <a:pPr algn="ctr"/>
            <a:r>
              <a:rPr lang="en-GB" sz="1200" dirty="0" smtClean="0"/>
              <a:t>single mode fibre</a:t>
            </a:r>
            <a:endParaRPr lang="en-GB" sz="1200" dirty="0"/>
          </a:p>
        </p:txBody>
      </p:sp>
      <p:sp>
        <p:nvSpPr>
          <p:cNvPr id="30" name="TextBox 29"/>
          <p:cNvSpPr txBox="1"/>
          <p:nvPr/>
        </p:nvSpPr>
        <p:spPr>
          <a:xfrm>
            <a:off x="7234217" y="3374708"/>
            <a:ext cx="722667" cy="276999"/>
          </a:xfrm>
          <a:prstGeom prst="rect">
            <a:avLst/>
          </a:prstGeom>
          <a:noFill/>
        </p:spPr>
        <p:txBody>
          <a:bodyPr wrap="square" rtlCol="0">
            <a:spAutoFit/>
          </a:bodyPr>
          <a:lstStyle/>
          <a:p>
            <a:pPr algn="ctr"/>
            <a:r>
              <a:rPr lang="en-GB" sz="1200" dirty="0" smtClean="0"/>
              <a:t>cap</a:t>
            </a:r>
            <a:endParaRPr lang="en-GB" sz="1200" dirty="0"/>
          </a:p>
        </p:txBody>
      </p:sp>
      <p:cxnSp>
        <p:nvCxnSpPr>
          <p:cNvPr id="31" name="Straight Arrow Connector 30"/>
          <p:cNvCxnSpPr/>
          <p:nvPr/>
        </p:nvCxnSpPr>
        <p:spPr>
          <a:xfrm flipH="1" flipV="1">
            <a:off x="7859236" y="3167535"/>
            <a:ext cx="527368" cy="1424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386604" y="3167536"/>
            <a:ext cx="1694968" cy="461665"/>
          </a:xfrm>
          <a:prstGeom prst="rect">
            <a:avLst/>
          </a:prstGeom>
          <a:noFill/>
        </p:spPr>
        <p:txBody>
          <a:bodyPr wrap="square" rtlCol="0">
            <a:spAutoFit/>
          </a:bodyPr>
          <a:lstStyle/>
          <a:p>
            <a:pPr algn="ctr"/>
            <a:r>
              <a:rPr lang="en-GB" sz="1200" dirty="0" smtClean="0"/>
              <a:t>large mode area at fibre exit</a:t>
            </a:r>
            <a:endParaRPr lang="en-GB" sz="1200" dirty="0"/>
          </a:p>
        </p:txBody>
      </p:sp>
    </p:spTree>
    <p:extLst>
      <p:ext uri="{BB962C8B-B14F-4D97-AF65-F5344CB8AC3E}">
        <p14:creationId xmlns:p14="http://schemas.microsoft.com/office/powerpoint/2010/main" val="125855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2"/>
          <p:cNvSpPr>
            <a:spLocks noGrp="1"/>
          </p:cNvSpPr>
          <p:nvPr>
            <p:ph type="sldNum" sz="quarter" idx="4"/>
          </p:nvPr>
        </p:nvSpPr>
        <p:spPr/>
        <p:txBody>
          <a:bodyPr/>
          <a:lstStyle/>
          <a:p>
            <a:fld id="{84D111C9-AE51-4082-9409-505987EEA9A7}" type="slidenum">
              <a:rPr lang="en-GB" smtClean="0"/>
              <a:pPr/>
              <a:t>48</a:t>
            </a:fld>
            <a:endParaRPr lang="en-GB" dirty="0"/>
          </a:p>
        </p:txBody>
      </p:sp>
      <p:sp>
        <p:nvSpPr>
          <p:cNvPr id="2" name="Title 1"/>
          <p:cNvSpPr>
            <a:spLocks noGrp="1"/>
          </p:cNvSpPr>
          <p:nvPr>
            <p:ph type="title"/>
          </p:nvPr>
        </p:nvSpPr>
        <p:spPr/>
        <p:txBody>
          <a:bodyPr/>
          <a:lstStyle/>
          <a:p>
            <a:r>
              <a:rPr lang="en-GB" dirty="0" smtClean="0"/>
              <a:t>Optical Head Layout</a:t>
            </a:r>
            <a:endParaRPr lang="en-GB" dirty="0"/>
          </a:p>
        </p:txBody>
      </p:sp>
      <p:pic>
        <p:nvPicPr>
          <p:cNvPr id="32" name="Picture 31"/>
          <p:cNvPicPr>
            <a:picLocks noChangeAspect="1"/>
          </p:cNvPicPr>
          <p:nvPr/>
        </p:nvPicPr>
        <p:blipFill>
          <a:blip r:embed="rId2"/>
          <a:stretch>
            <a:fillRect/>
          </a:stretch>
        </p:blipFill>
        <p:spPr>
          <a:xfrm>
            <a:off x="7986513" y="1529054"/>
            <a:ext cx="2883694" cy="2088356"/>
          </a:xfrm>
          <a:prstGeom prst="rect">
            <a:avLst/>
          </a:prstGeom>
        </p:spPr>
      </p:pic>
      <p:pic>
        <p:nvPicPr>
          <p:cNvPr id="33"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084" y="3617410"/>
            <a:ext cx="2797493" cy="230886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1111175" y="1407629"/>
            <a:ext cx="6072192" cy="4578570"/>
            <a:chOff x="1524145" y="941670"/>
            <a:chExt cx="6072192" cy="4578570"/>
          </a:xfrm>
        </p:grpSpPr>
        <p:pic>
          <p:nvPicPr>
            <p:cNvPr id="35"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706" y="1356677"/>
              <a:ext cx="4962525" cy="39338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2"/>
            <p:cNvSpPr txBox="1">
              <a:spLocks noChangeArrowheads="1"/>
            </p:cNvSpPr>
            <p:nvPr/>
          </p:nvSpPr>
          <p:spPr bwMode="auto">
            <a:xfrm>
              <a:off x="4437062" y="1009470"/>
              <a:ext cx="9358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altLang="en-US" sz="1100" dirty="0" smtClean="0">
                  <a:latin typeface="Calibri" pitchFamily="34" charset="0"/>
                  <a:ea typeface="Times New Roman" pitchFamily="18" charset="0"/>
                  <a:cs typeface="Arial" pitchFamily="34" charset="0"/>
                </a:rPr>
                <a:t>Honeycomb b</a:t>
              </a: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readboard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38" name="Straight Arrow Connector 37"/>
            <p:cNvCxnSpPr>
              <a:stCxn id="36" idx="2"/>
            </p:cNvCxnSpPr>
            <p:nvPr/>
          </p:nvCxnSpPr>
          <p:spPr>
            <a:xfrm flipH="1">
              <a:off x="4491990" y="1440357"/>
              <a:ext cx="413005" cy="404467"/>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0" name="Text Box 14"/>
            <p:cNvSpPr txBox="1">
              <a:spLocks noChangeArrowheads="1"/>
            </p:cNvSpPr>
            <p:nvPr/>
          </p:nvSpPr>
          <p:spPr bwMode="auto">
            <a:xfrm>
              <a:off x="2051720" y="1581299"/>
              <a:ext cx="55254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Beam</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41" name="Straight Arrow Connector 40"/>
            <p:cNvCxnSpPr/>
            <p:nvPr/>
          </p:nvCxnSpPr>
          <p:spPr>
            <a:xfrm>
              <a:off x="2411760" y="1844824"/>
              <a:ext cx="102870" cy="445135"/>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954388" y="1288563"/>
              <a:ext cx="373380" cy="746125"/>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3" name="Text Box 17"/>
            <p:cNvSpPr txBox="1">
              <a:spLocks noChangeArrowheads="1"/>
            </p:cNvSpPr>
            <p:nvPr/>
          </p:nvSpPr>
          <p:spPr bwMode="auto">
            <a:xfrm>
              <a:off x="1596153" y="3768217"/>
              <a:ext cx="5040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Lens </a:t>
              </a:r>
            </a:p>
          </p:txBody>
        </p:sp>
        <p:cxnSp>
          <p:nvCxnSpPr>
            <p:cNvPr id="44" name="Straight Arrow Connector 43"/>
            <p:cNvCxnSpPr>
              <a:stCxn id="43" idx="3"/>
            </p:cNvCxnSpPr>
            <p:nvPr/>
          </p:nvCxnSpPr>
          <p:spPr>
            <a:xfrm flipV="1">
              <a:off x="2100209" y="3394076"/>
              <a:ext cx="2517035" cy="504946"/>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5" name="Text Box 16"/>
            <p:cNvSpPr txBox="1">
              <a:spLocks noChangeArrowheads="1"/>
            </p:cNvSpPr>
            <p:nvPr/>
          </p:nvSpPr>
          <p:spPr bwMode="auto">
            <a:xfrm>
              <a:off x="1524145" y="4456695"/>
              <a:ext cx="9904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Fold  Mirror</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46" name="Straight Arrow Connector 45"/>
            <p:cNvCxnSpPr>
              <a:stCxn id="45" idx="3"/>
            </p:cNvCxnSpPr>
            <p:nvPr/>
          </p:nvCxnSpPr>
          <p:spPr>
            <a:xfrm flipV="1">
              <a:off x="2514630" y="4313820"/>
              <a:ext cx="511211" cy="273680"/>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7" name="Text Box 5"/>
            <p:cNvSpPr txBox="1">
              <a:spLocks noChangeArrowheads="1"/>
            </p:cNvSpPr>
            <p:nvPr/>
          </p:nvSpPr>
          <p:spPr bwMode="auto">
            <a:xfrm>
              <a:off x="4778082" y="5164905"/>
              <a:ext cx="1008112" cy="35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err="1" smtClean="0">
                  <a:ln>
                    <a:noFill/>
                  </a:ln>
                  <a:solidFill>
                    <a:schemeClr val="tx1"/>
                  </a:solidFill>
                  <a:effectLst/>
                  <a:latin typeface="Calibri" pitchFamily="34" charset="0"/>
                  <a:ea typeface="Times New Roman" pitchFamily="18" charset="0"/>
                  <a:cs typeface="Arial" pitchFamily="34" charset="0"/>
                </a:rPr>
                <a:t>Fibre</a:t>
              </a: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Launch </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Sub Assembly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49" name="Straight Arrow Connector 48"/>
            <p:cNvCxnSpPr>
              <a:stCxn id="47" idx="0"/>
            </p:cNvCxnSpPr>
            <p:nvPr/>
          </p:nvCxnSpPr>
          <p:spPr>
            <a:xfrm flipV="1">
              <a:off x="5282138" y="4187032"/>
              <a:ext cx="441752" cy="977873"/>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1" name="Text Box 1"/>
            <p:cNvSpPr txBox="1">
              <a:spLocks noChangeArrowheads="1"/>
            </p:cNvSpPr>
            <p:nvPr/>
          </p:nvSpPr>
          <p:spPr bwMode="auto">
            <a:xfrm>
              <a:off x="6394158" y="5290502"/>
              <a:ext cx="693070" cy="2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Camera</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2" name="Straight Arrow Connector 51"/>
            <p:cNvCxnSpPr>
              <a:stCxn id="51" idx="0"/>
            </p:cNvCxnSpPr>
            <p:nvPr/>
          </p:nvCxnSpPr>
          <p:spPr>
            <a:xfrm flipH="1" flipV="1">
              <a:off x="6012160" y="4630241"/>
              <a:ext cx="728533" cy="660261"/>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3" name="Text Box 8"/>
            <p:cNvSpPr txBox="1">
              <a:spLocks noChangeArrowheads="1"/>
            </p:cNvSpPr>
            <p:nvPr/>
          </p:nvSpPr>
          <p:spPr bwMode="auto">
            <a:xfrm>
              <a:off x="1763688" y="3453507"/>
              <a:ext cx="1311276"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Baffle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4" name="Straight Arrow Connector 53"/>
            <p:cNvCxnSpPr/>
            <p:nvPr/>
          </p:nvCxnSpPr>
          <p:spPr>
            <a:xfrm flipV="1">
              <a:off x="2233007" y="3318760"/>
              <a:ext cx="460375" cy="238125"/>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5" name="Text Box 10"/>
            <p:cNvSpPr txBox="1">
              <a:spLocks noChangeArrowheads="1"/>
            </p:cNvSpPr>
            <p:nvPr/>
          </p:nvSpPr>
          <p:spPr bwMode="auto">
            <a:xfrm>
              <a:off x="7020273" y="3237483"/>
              <a:ext cx="57606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Baffle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56" name="Straight Arrow Connector 55"/>
            <p:cNvCxnSpPr/>
            <p:nvPr/>
          </p:nvCxnSpPr>
          <p:spPr>
            <a:xfrm flipH="1">
              <a:off x="6904348" y="3415887"/>
              <a:ext cx="182880" cy="191135"/>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7" name="Text Box 2"/>
            <p:cNvSpPr txBox="1">
              <a:spLocks noChangeArrowheads="1"/>
            </p:cNvSpPr>
            <p:nvPr/>
          </p:nvSpPr>
          <p:spPr bwMode="auto">
            <a:xfrm>
              <a:off x="5488012" y="1069623"/>
              <a:ext cx="1316236" cy="271145"/>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GB" sz="1100" dirty="0">
                  <a:effectLst/>
                  <a:latin typeface="Calibri"/>
                  <a:ea typeface="Times New Roman"/>
                  <a:cs typeface="Arial"/>
                </a:rPr>
                <a:t>Gimbal with Mirror</a:t>
              </a:r>
            </a:p>
          </p:txBody>
        </p:sp>
        <p:cxnSp>
          <p:nvCxnSpPr>
            <p:cNvPr id="58" name="Straight Arrow Connector 57"/>
            <p:cNvCxnSpPr>
              <a:stCxn id="59" idx="3"/>
            </p:cNvCxnSpPr>
            <p:nvPr/>
          </p:nvCxnSpPr>
          <p:spPr>
            <a:xfrm flipV="1">
              <a:off x="3914202" y="4795043"/>
              <a:ext cx="1045721" cy="547792"/>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9" name="Text Box 5"/>
            <p:cNvSpPr txBox="1">
              <a:spLocks noChangeArrowheads="1"/>
            </p:cNvSpPr>
            <p:nvPr/>
          </p:nvSpPr>
          <p:spPr bwMode="auto">
            <a:xfrm>
              <a:off x="3151557" y="5165430"/>
              <a:ext cx="762645" cy="35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Interface panel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60" name="Straight Arrow Connector 59"/>
            <p:cNvCxnSpPr>
              <a:stCxn id="61" idx="2"/>
            </p:cNvCxnSpPr>
            <p:nvPr/>
          </p:nvCxnSpPr>
          <p:spPr>
            <a:xfrm>
              <a:off x="3204082" y="1203280"/>
              <a:ext cx="164605" cy="287516"/>
            </a:xfrm>
            <a:prstGeom prst="straightConnector1">
              <a:avLst/>
            </a:prstGeom>
            <a:ln w="63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61" name="Text Box 14"/>
            <p:cNvSpPr txBox="1">
              <a:spLocks noChangeArrowheads="1"/>
            </p:cNvSpPr>
            <p:nvPr/>
          </p:nvSpPr>
          <p:spPr bwMode="auto">
            <a:xfrm>
              <a:off x="2875284" y="941670"/>
              <a:ext cx="6575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Handles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62"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1599" y="449591"/>
            <a:ext cx="2557641" cy="137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0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Requirements</a:t>
            </a:r>
          </a:p>
          <a:p>
            <a:pPr lvl="1"/>
            <a:r>
              <a:rPr lang="en-GB" dirty="0" smtClean="0"/>
              <a:t>Low NEP</a:t>
            </a:r>
          </a:p>
          <a:p>
            <a:pPr lvl="1"/>
            <a:r>
              <a:rPr lang="en-GB" dirty="0" smtClean="0"/>
              <a:t>Tolerant to over-exposure</a:t>
            </a:r>
          </a:p>
          <a:p>
            <a:pPr lvl="2"/>
            <a:r>
              <a:rPr lang="en-GB" dirty="0" smtClean="0"/>
              <a:t>Narcissus signal could be 10</a:t>
            </a:r>
            <a:r>
              <a:rPr lang="en-GB" baseline="30000" dirty="0" smtClean="0"/>
              <a:t>-5</a:t>
            </a:r>
            <a:r>
              <a:rPr lang="en-GB" dirty="0" smtClean="0"/>
              <a:t> of peak laser power i.e.  up to 10mW peak</a:t>
            </a:r>
          </a:p>
          <a:p>
            <a:pPr lvl="2"/>
            <a:r>
              <a:rPr lang="en-GB" dirty="0" smtClean="0"/>
              <a:t>Rapid recovery required</a:t>
            </a:r>
          </a:p>
          <a:p>
            <a:pPr lvl="1"/>
            <a:r>
              <a:rPr lang="en-GB" dirty="0" smtClean="0"/>
              <a:t>Bandwidth ~100MHz</a:t>
            </a:r>
          </a:p>
          <a:p>
            <a:r>
              <a:rPr lang="en-GB" dirty="0" smtClean="0"/>
              <a:t>Selected item Princeton Lightwave PAR-150M-1550TOC</a:t>
            </a:r>
          </a:p>
          <a:p>
            <a:pPr lvl="1"/>
            <a:r>
              <a:rPr lang="en-GB" dirty="0" smtClean="0"/>
              <a:t>Lowest NEP of devices identified</a:t>
            </a:r>
          </a:p>
          <a:p>
            <a:pPr lvl="1"/>
            <a:r>
              <a:rPr lang="en-GB" dirty="0" smtClean="0"/>
              <a:t>Overload protection circuitry</a:t>
            </a:r>
          </a:p>
          <a:p>
            <a:pPr lvl="1"/>
            <a:r>
              <a:rPr lang="en-GB" dirty="0" smtClean="0"/>
              <a:t>Direct access to bias control and TEC</a:t>
            </a:r>
          </a:p>
          <a:p>
            <a:pPr lvl="1"/>
            <a:r>
              <a:rPr lang="en-GB" dirty="0" smtClean="0"/>
              <a:t>Manufacturer </a:t>
            </a:r>
            <a:r>
              <a:rPr lang="en-GB" dirty="0"/>
              <a:t>has confirmed that there are no fundamental reasons why a device like this could not be qualified for the space environment</a:t>
            </a:r>
          </a:p>
        </p:txBody>
      </p:sp>
      <p:sp>
        <p:nvSpPr>
          <p:cNvPr id="4" name="Slide Number Placeholder 3"/>
          <p:cNvSpPr>
            <a:spLocks noGrp="1"/>
          </p:cNvSpPr>
          <p:nvPr>
            <p:ph type="sldNum" sz="quarter" idx="4"/>
          </p:nvPr>
        </p:nvSpPr>
        <p:spPr/>
        <p:txBody>
          <a:bodyPr/>
          <a:lstStyle/>
          <a:p>
            <a:fld id="{84D111C9-AE51-4082-9409-505987EEA9A7}" type="slidenum">
              <a:rPr lang="en-GB" smtClean="0"/>
              <a:pPr/>
              <a:t>49</a:t>
            </a:fld>
            <a:endParaRPr lang="en-GB" dirty="0"/>
          </a:p>
        </p:txBody>
      </p:sp>
      <p:sp>
        <p:nvSpPr>
          <p:cNvPr id="2" name="Title 1"/>
          <p:cNvSpPr>
            <a:spLocks noGrp="1"/>
          </p:cNvSpPr>
          <p:nvPr>
            <p:ph type="title"/>
          </p:nvPr>
        </p:nvSpPr>
        <p:spPr/>
        <p:txBody>
          <a:bodyPr/>
          <a:lstStyle/>
          <a:p>
            <a:r>
              <a:rPr lang="en-GB" dirty="0" smtClean="0"/>
              <a:t>Detector</a:t>
            </a:r>
            <a:endParaRPr lang="en-GB" dirty="0"/>
          </a:p>
        </p:txBody>
      </p:sp>
      <p:graphicFrame>
        <p:nvGraphicFramePr>
          <p:cNvPr id="7" name="Content Placeholder 4"/>
          <p:cNvGraphicFramePr>
            <a:graphicFrameLocks/>
          </p:cNvGraphicFramePr>
          <p:nvPr>
            <p:extLst>
              <p:ext uri="{D42A27DB-BD31-4B8C-83A1-F6EECF244321}">
                <p14:modId xmlns:p14="http://schemas.microsoft.com/office/powerpoint/2010/main" val="2483016844"/>
              </p:ext>
            </p:extLst>
          </p:nvPr>
        </p:nvGraphicFramePr>
        <p:xfrm>
          <a:off x="624501" y="5088763"/>
          <a:ext cx="11034611" cy="937260"/>
        </p:xfrm>
        <a:graphic>
          <a:graphicData uri="http://schemas.openxmlformats.org/drawingml/2006/table">
            <a:tbl>
              <a:tblPr firstRow="1" firstCol="1" bandRow="1">
                <a:tableStyleId>{3B4B98B0-60AC-42C2-AFA5-B58CD77FA1E5}</a:tableStyleId>
              </a:tblPr>
              <a:tblGrid>
                <a:gridCol w="1655516"/>
                <a:gridCol w="2022685"/>
                <a:gridCol w="919876"/>
                <a:gridCol w="919876"/>
                <a:gridCol w="1287047"/>
                <a:gridCol w="1287047"/>
                <a:gridCol w="919876"/>
                <a:gridCol w="919876"/>
                <a:gridCol w="1102812"/>
              </a:tblGrid>
              <a:tr h="571500">
                <a:tc>
                  <a:txBody>
                    <a:bodyPr/>
                    <a:lstStyle/>
                    <a:p>
                      <a:pPr algn="ctr">
                        <a:spcAft>
                          <a:spcPts val="0"/>
                        </a:spcAft>
                      </a:pPr>
                      <a:r>
                        <a:rPr lang="en-GB" sz="1200" dirty="0">
                          <a:effectLst/>
                        </a:rPr>
                        <a:t>Manufacturer</a:t>
                      </a:r>
                      <a:endParaRPr lang="en-GB" sz="1800" dirty="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Model</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Ø</a:t>
                      </a:r>
                      <a:br>
                        <a:rPr lang="en-GB" sz="1200">
                          <a:effectLst/>
                        </a:rPr>
                      </a:br>
                      <a:r>
                        <a:rPr lang="en-GB" sz="1200">
                          <a:effectLst/>
                        </a:rPr>
                        <a:t>[µm]</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BW</a:t>
                      </a:r>
                      <a:br>
                        <a:rPr lang="en-GB" sz="1200">
                          <a:effectLst/>
                        </a:rPr>
                      </a:br>
                      <a:r>
                        <a:rPr lang="en-GB" sz="1200">
                          <a:effectLst/>
                        </a:rPr>
                        <a:t>[MHz]</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NEP</a:t>
                      </a:r>
                      <a:br>
                        <a:rPr lang="en-GB" sz="1200">
                          <a:effectLst/>
                        </a:rPr>
                      </a:br>
                      <a:r>
                        <a:rPr lang="en-GB" sz="1200">
                          <a:effectLst/>
                        </a:rPr>
                        <a:t>[nW</a:t>
                      </a:r>
                      <a:r>
                        <a:rPr lang="en-GB" sz="1200" baseline="-25000">
                          <a:effectLst/>
                        </a:rPr>
                        <a:t>rms</a:t>
                      </a:r>
                      <a:r>
                        <a:rPr lang="en-GB" sz="1200">
                          <a:effectLst/>
                        </a:rPr>
                        <a:t>]</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dirty="0" err="1">
                          <a:effectLst/>
                        </a:rPr>
                        <a:t>V</a:t>
                      </a:r>
                      <a:r>
                        <a:rPr lang="en-GB" sz="1200" baseline="-25000" dirty="0" err="1">
                          <a:effectLst/>
                        </a:rPr>
                        <a:t>noise</a:t>
                      </a:r>
                      <a:r>
                        <a:rPr lang="en-GB" sz="1200" dirty="0">
                          <a:effectLst/>
                        </a:rPr>
                        <a:t/>
                      </a:r>
                      <a:br>
                        <a:rPr lang="en-GB" sz="1200" dirty="0">
                          <a:effectLst/>
                        </a:rPr>
                      </a:br>
                      <a:r>
                        <a:rPr lang="en-GB" sz="1200" dirty="0">
                          <a:effectLst/>
                        </a:rPr>
                        <a:t>[</a:t>
                      </a:r>
                      <a:r>
                        <a:rPr lang="en-GB" sz="1200" dirty="0" err="1">
                          <a:effectLst/>
                        </a:rPr>
                        <a:t>mV</a:t>
                      </a:r>
                      <a:r>
                        <a:rPr lang="en-GB" sz="1200" baseline="-25000" dirty="0" err="1">
                          <a:effectLst/>
                        </a:rPr>
                        <a:t>rms</a:t>
                      </a:r>
                      <a:r>
                        <a:rPr lang="en-GB" sz="1200" dirty="0">
                          <a:effectLst/>
                        </a:rPr>
                        <a:t>]</a:t>
                      </a:r>
                      <a:endParaRPr lang="en-GB" sz="1800" dirty="0">
                        <a:effectLst/>
                        <a:latin typeface="Calibri"/>
                        <a:ea typeface="Times New Roman"/>
                        <a:cs typeface="Arial"/>
                      </a:endParaRPr>
                    </a:p>
                  </a:txBody>
                  <a:tcPr marL="101205" marR="101205" marT="0" marB="0" anchor="ctr"/>
                </a:tc>
                <a:tc>
                  <a:txBody>
                    <a:bodyPr/>
                    <a:lstStyle/>
                    <a:p>
                      <a:pPr algn="ctr">
                        <a:spcAft>
                          <a:spcPts val="0"/>
                        </a:spcAft>
                      </a:pPr>
                      <a:r>
                        <a:rPr lang="en-GB" sz="1200" dirty="0" err="1">
                          <a:effectLst/>
                        </a:rPr>
                        <a:t>P</a:t>
                      </a:r>
                      <a:r>
                        <a:rPr lang="en-GB" sz="1200" baseline="-25000" dirty="0" err="1">
                          <a:effectLst/>
                        </a:rPr>
                        <a:t>sat</a:t>
                      </a:r>
                      <a:r>
                        <a:rPr lang="en-GB" sz="1200" dirty="0">
                          <a:effectLst/>
                        </a:rPr>
                        <a:t/>
                      </a:r>
                      <a:br>
                        <a:rPr lang="en-GB" sz="1200" dirty="0">
                          <a:effectLst/>
                        </a:rPr>
                      </a:br>
                      <a:r>
                        <a:rPr lang="en-GB" sz="1200" dirty="0">
                          <a:effectLst/>
                        </a:rPr>
                        <a:t>[</a:t>
                      </a:r>
                      <a:r>
                        <a:rPr lang="en-GB" sz="1200" dirty="0" err="1">
                          <a:effectLst/>
                        </a:rPr>
                        <a:t>dBm</a:t>
                      </a:r>
                      <a:r>
                        <a:rPr lang="en-GB" sz="1200" dirty="0">
                          <a:effectLst/>
                        </a:rPr>
                        <a:t>]</a:t>
                      </a:r>
                      <a:endParaRPr lang="en-GB" sz="1800" dirty="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TEC</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Type</a:t>
                      </a:r>
                      <a:endParaRPr lang="en-GB" sz="1800">
                        <a:effectLst/>
                        <a:latin typeface="Calibri"/>
                        <a:ea typeface="Times New Roman"/>
                        <a:cs typeface="Arial"/>
                      </a:endParaRPr>
                    </a:p>
                  </a:txBody>
                  <a:tcPr marL="101205" marR="101205" marT="0" marB="0" anchor="ctr"/>
                </a:tc>
              </a:tr>
              <a:tr h="252095">
                <a:tc>
                  <a:txBody>
                    <a:bodyPr/>
                    <a:lstStyle/>
                    <a:p>
                      <a:pPr algn="ctr">
                        <a:spcAft>
                          <a:spcPts val="0"/>
                        </a:spcAft>
                      </a:pPr>
                      <a:r>
                        <a:rPr lang="en-GB" sz="1200" dirty="0">
                          <a:effectLst/>
                        </a:rPr>
                        <a:t>Princeton Lightwave</a:t>
                      </a:r>
                      <a:endParaRPr lang="en-GB" sz="1800" dirty="0">
                        <a:effectLst/>
                        <a:latin typeface="Calibri"/>
                        <a:ea typeface="Times New Roman"/>
                        <a:cs typeface="Arial"/>
                      </a:endParaRPr>
                    </a:p>
                  </a:txBody>
                  <a:tcPr marL="101205" marR="101205" marT="0" marB="0" anchor="ctr"/>
                </a:tc>
                <a:tc>
                  <a:txBody>
                    <a:bodyPr/>
                    <a:lstStyle/>
                    <a:p>
                      <a:pPr algn="ctr">
                        <a:spcAft>
                          <a:spcPts val="0"/>
                        </a:spcAft>
                      </a:pPr>
                      <a:r>
                        <a:rPr lang="en-GB" sz="1200" dirty="0">
                          <a:effectLst/>
                        </a:rPr>
                        <a:t>PAR-150M-1550TOC</a:t>
                      </a:r>
                      <a:endParaRPr lang="en-GB" sz="1800" dirty="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80</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150</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0.6</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0.23</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0</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a:effectLst/>
                        </a:rPr>
                        <a:t>Yes</a:t>
                      </a:r>
                      <a:endParaRPr lang="en-GB" sz="1800">
                        <a:effectLst/>
                        <a:latin typeface="Calibri"/>
                        <a:ea typeface="Times New Roman"/>
                        <a:cs typeface="Arial"/>
                      </a:endParaRPr>
                    </a:p>
                  </a:txBody>
                  <a:tcPr marL="101205" marR="101205" marT="0" marB="0" anchor="ctr"/>
                </a:tc>
                <a:tc>
                  <a:txBody>
                    <a:bodyPr/>
                    <a:lstStyle/>
                    <a:p>
                      <a:pPr algn="ctr">
                        <a:spcAft>
                          <a:spcPts val="0"/>
                        </a:spcAft>
                      </a:pPr>
                      <a:r>
                        <a:rPr lang="en-GB" sz="1200" dirty="0" err="1">
                          <a:effectLst/>
                        </a:rPr>
                        <a:t>Integ’d</a:t>
                      </a:r>
                      <a:r>
                        <a:rPr lang="en-GB" sz="1200" dirty="0">
                          <a:effectLst/>
                        </a:rPr>
                        <a:t> device</a:t>
                      </a:r>
                      <a:endParaRPr lang="en-GB" sz="1800" dirty="0">
                        <a:effectLst/>
                        <a:latin typeface="Calibri"/>
                        <a:ea typeface="Times New Roman"/>
                        <a:cs typeface="Arial"/>
                      </a:endParaRPr>
                    </a:p>
                  </a:txBody>
                  <a:tcPr marL="101205" marR="101205" marT="0" marB="0" anchor="ctr"/>
                </a:tc>
              </a:tr>
            </a:tbl>
          </a:graphicData>
        </a:graphic>
      </p:graphicFrame>
    </p:spTree>
    <p:extLst>
      <p:ext uri="{BB962C8B-B14F-4D97-AF65-F5344CB8AC3E}">
        <p14:creationId xmlns:p14="http://schemas.microsoft.com/office/powerpoint/2010/main" val="88407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Our idea – Software Defined Multifunction LIDAR (SDML):</a:t>
            </a:r>
          </a:p>
          <a:p>
            <a:pPr lvl="1"/>
            <a:r>
              <a:rPr lang="en-GB" dirty="0"/>
              <a:t>Combine all these sensing modalities in a single,</a:t>
            </a:r>
            <a:br>
              <a:rPr lang="en-GB" dirty="0"/>
            </a:br>
            <a:r>
              <a:rPr lang="en-GB" dirty="0"/>
              <a:t>physical instrument and swap between them</a:t>
            </a:r>
            <a:br>
              <a:rPr lang="en-GB" dirty="0"/>
            </a:br>
            <a:r>
              <a:rPr lang="en-GB" dirty="0"/>
              <a:t>under software control.</a:t>
            </a:r>
          </a:p>
          <a:p>
            <a:pPr lvl="1"/>
            <a:r>
              <a:rPr lang="en-GB" dirty="0"/>
              <a:t>Offers unprecedented sensing agility and flexibility.</a:t>
            </a:r>
          </a:p>
          <a:p>
            <a:endParaRPr lang="en-GB" dirty="0"/>
          </a:p>
          <a:p>
            <a:r>
              <a:rPr lang="en-GB" dirty="0"/>
              <a:t>Technical approach:</a:t>
            </a:r>
          </a:p>
          <a:p>
            <a:pPr lvl="1"/>
            <a:r>
              <a:rPr lang="en-GB" dirty="0"/>
              <a:t>Digitally synthesized amplitude and phase</a:t>
            </a:r>
            <a:br>
              <a:rPr lang="en-GB" dirty="0"/>
            </a:br>
            <a:r>
              <a:rPr lang="en-GB" dirty="0"/>
              <a:t>modulation in the </a:t>
            </a:r>
            <a:r>
              <a:rPr lang="en-GB" dirty="0" err="1"/>
              <a:t>Tx</a:t>
            </a:r>
            <a:r>
              <a:rPr lang="en-GB" dirty="0"/>
              <a:t> chain (and digitizers in the Rx chain).</a:t>
            </a:r>
          </a:p>
          <a:p>
            <a:pPr lvl="1"/>
            <a:r>
              <a:rPr lang="en-GB" dirty="0"/>
              <a:t>Software-configured modulation-demodulation format.</a:t>
            </a:r>
          </a:p>
          <a:p>
            <a:pPr lvl="1"/>
            <a:r>
              <a:rPr lang="en-GB" dirty="0"/>
              <a:t>Allows us to defer definition of sensing mode to run time.</a:t>
            </a:r>
          </a:p>
          <a:p>
            <a:pPr lvl="1"/>
            <a:r>
              <a:rPr lang="en-GB" i="1" dirty="0"/>
              <a:t>Potential to be as disruptive in the optical remote sensing domain</a:t>
            </a:r>
            <a:br>
              <a:rPr lang="en-GB" i="1" dirty="0"/>
            </a:br>
            <a:r>
              <a:rPr lang="en-GB" i="1" dirty="0"/>
              <a:t>as Software Defined Radio has been in the RF.</a:t>
            </a:r>
          </a:p>
          <a:p>
            <a:r>
              <a:rPr lang="en-GB" dirty="0">
                <a:sym typeface="Wingdings" panose="05000000000000000000" pitchFamily="2" charset="2"/>
              </a:rPr>
              <a:t>Recently started programme to develop SDML for HAPS platform</a:t>
            </a:r>
          </a:p>
          <a:p>
            <a:pPr lvl="1"/>
            <a:r>
              <a:rPr lang="en-GB" dirty="0">
                <a:sym typeface="Wingdings" panose="05000000000000000000" pitchFamily="2" charset="2"/>
                <a:hlinkClick r:id="rId2"/>
              </a:rPr>
              <a:t>https://www.qinetiq.com/News/2018/11/QinetiQ-team-wins-contract-to-develop-Software-Defined-Multifunction-LIDAR-SDML-after-success-in-UK-DSC-innovation-competition</a:t>
            </a:r>
            <a:endParaRPr lang="en-GB" dirty="0">
              <a:sym typeface="Wingdings" panose="05000000000000000000" pitchFamily="2" charset="2"/>
            </a:endParaRPr>
          </a:p>
          <a:p>
            <a:endParaRPr lang="en-GB" dirty="0"/>
          </a:p>
        </p:txBody>
      </p:sp>
      <p:sp>
        <p:nvSpPr>
          <p:cNvPr id="3" name="Slide Number Placeholder 2"/>
          <p:cNvSpPr>
            <a:spLocks noGrp="1"/>
          </p:cNvSpPr>
          <p:nvPr>
            <p:ph type="sldNum" sz="quarter" idx="4"/>
          </p:nvPr>
        </p:nvSpPr>
        <p:spPr/>
        <p:txBody>
          <a:bodyPr/>
          <a:lstStyle/>
          <a:p>
            <a:fld id="{9221EE05-DF49-0F4C-94AA-85789884FEFB}" type="slidenum">
              <a:rPr lang="en-US" smtClean="0"/>
              <a:pPr/>
              <a:t>5</a:t>
            </a:fld>
            <a:endParaRPr lang="en-US" dirty="0"/>
          </a:p>
        </p:txBody>
      </p:sp>
      <p:sp>
        <p:nvSpPr>
          <p:cNvPr id="4" name="Title 3"/>
          <p:cNvSpPr>
            <a:spLocks noGrp="1"/>
          </p:cNvSpPr>
          <p:nvPr>
            <p:ph type="title"/>
          </p:nvPr>
        </p:nvSpPr>
        <p:spPr/>
        <p:txBody>
          <a:bodyPr/>
          <a:lstStyle/>
          <a:p>
            <a:r>
              <a:rPr lang="en-GB" dirty="0" smtClean="0"/>
              <a:t>SDML - Introduction</a:t>
            </a:r>
            <a:endParaRPr lang="en-GB" dirty="0"/>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6136" y="1711326"/>
            <a:ext cx="5447074" cy="3653877"/>
          </a:xfrm>
          <a:prstGeom prst="rect">
            <a:avLst/>
          </a:prstGeom>
          <a:noFill/>
          <a:ln>
            <a:noFill/>
          </a:ln>
          <a:scene3d>
            <a:camera prst="perspectiveHeroicExtreme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448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Digitiser requirements</a:t>
            </a:r>
          </a:p>
          <a:p>
            <a:pPr lvl="1"/>
            <a:r>
              <a:rPr lang="en-GB" dirty="0" smtClean="0"/>
              <a:t>100 – 200 MHz sampling rate</a:t>
            </a:r>
          </a:p>
          <a:p>
            <a:pPr lvl="1"/>
            <a:r>
              <a:rPr lang="en-GB" dirty="0" smtClean="0"/>
              <a:t>~100 MHz bandwidth</a:t>
            </a:r>
          </a:p>
          <a:p>
            <a:pPr lvl="1"/>
            <a:r>
              <a:rPr lang="en-GB" dirty="0" smtClean="0"/>
              <a:t>Dynamic range &gt;10bits</a:t>
            </a:r>
          </a:p>
          <a:p>
            <a:pPr lvl="1"/>
            <a:r>
              <a:rPr lang="en-GB" dirty="0" smtClean="0"/>
              <a:t>Voltage range matched to amplifier output</a:t>
            </a:r>
          </a:p>
          <a:p>
            <a:pPr lvl="1"/>
            <a:r>
              <a:rPr lang="en-GB" dirty="0" smtClean="0"/>
              <a:t>Synchronised with pulse generator</a:t>
            </a:r>
          </a:p>
          <a:p>
            <a:r>
              <a:rPr lang="en-GB" dirty="0" smtClean="0"/>
              <a:t>Pulse generator requirements</a:t>
            </a:r>
          </a:p>
          <a:p>
            <a:pPr lvl="1"/>
            <a:r>
              <a:rPr lang="en-GB" dirty="0" smtClean="0"/>
              <a:t>Capable of generating 10 – 30 ns pulses</a:t>
            </a:r>
          </a:p>
          <a:p>
            <a:pPr lvl="1"/>
            <a:r>
              <a:rPr lang="en-GB" dirty="0" smtClean="0"/>
              <a:t>Fast rise times</a:t>
            </a:r>
          </a:p>
          <a:p>
            <a:pPr lvl="1"/>
            <a:r>
              <a:rPr lang="en-GB" dirty="0" smtClean="0"/>
              <a:t>Synchronised to digitiser</a:t>
            </a:r>
          </a:p>
          <a:p>
            <a:pPr lvl="1"/>
            <a:endParaRPr lang="en-GB" dirty="0"/>
          </a:p>
        </p:txBody>
      </p:sp>
      <p:sp>
        <p:nvSpPr>
          <p:cNvPr id="5" name="Slide Number Placeholder 4"/>
          <p:cNvSpPr>
            <a:spLocks noGrp="1"/>
          </p:cNvSpPr>
          <p:nvPr>
            <p:ph type="sldNum" sz="quarter" idx="4"/>
          </p:nvPr>
        </p:nvSpPr>
        <p:spPr/>
        <p:txBody>
          <a:bodyPr/>
          <a:lstStyle/>
          <a:p>
            <a:fld id="{84D111C9-AE51-4082-9409-505987EEA9A7}" type="slidenum">
              <a:rPr lang="en-GB" smtClean="0"/>
              <a:pPr/>
              <a:t>50</a:t>
            </a:fld>
            <a:endParaRPr lang="en-GB" dirty="0"/>
          </a:p>
        </p:txBody>
      </p:sp>
      <p:sp>
        <p:nvSpPr>
          <p:cNvPr id="2" name="Title 1"/>
          <p:cNvSpPr>
            <a:spLocks noGrp="1"/>
          </p:cNvSpPr>
          <p:nvPr>
            <p:ph type="title"/>
          </p:nvPr>
        </p:nvSpPr>
        <p:spPr/>
        <p:txBody>
          <a:bodyPr/>
          <a:lstStyle/>
          <a:p>
            <a:r>
              <a:rPr lang="en-GB" dirty="0" smtClean="0"/>
              <a:t>Digitiser / Pulse generator</a:t>
            </a:r>
            <a:endParaRPr lang="en-GB" dirty="0"/>
          </a:p>
        </p:txBody>
      </p:sp>
      <p:sp>
        <p:nvSpPr>
          <p:cNvPr id="4" name="Content Placeholder 3"/>
          <p:cNvSpPr>
            <a:spLocks noGrp="1"/>
          </p:cNvSpPr>
          <p:nvPr>
            <p:ph idx="10"/>
          </p:nvPr>
        </p:nvSpPr>
        <p:spPr/>
        <p:txBody>
          <a:bodyPr/>
          <a:lstStyle/>
          <a:p>
            <a:r>
              <a:rPr lang="en-GB" dirty="0"/>
              <a:t>Combined DAC / ADC </a:t>
            </a:r>
          </a:p>
          <a:p>
            <a:pPr lvl="1"/>
            <a:r>
              <a:rPr lang="en-GB" dirty="0"/>
              <a:t>Innovative Integration XA-160M</a:t>
            </a:r>
          </a:p>
          <a:p>
            <a:pPr lvl="1"/>
            <a:r>
              <a:rPr lang="en-GB" dirty="0"/>
              <a:t>TI ADC16DV160 ADC</a:t>
            </a:r>
          </a:p>
          <a:p>
            <a:pPr lvl="1"/>
            <a:r>
              <a:rPr lang="en-GB" dirty="0"/>
              <a:t>Analog Devices </a:t>
            </a:r>
            <a:r>
              <a:rPr lang="en-GB" dirty="0" smtClean="0"/>
              <a:t>AD9122 DAC</a:t>
            </a:r>
          </a:p>
          <a:p>
            <a:pPr lvl="1"/>
            <a:r>
              <a:rPr lang="en-GB" dirty="0" smtClean="0"/>
              <a:t>160 </a:t>
            </a:r>
            <a:r>
              <a:rPr lang="en-GB" dirty="0" err="1" smtClean="0"/>
              <a:t>MSamples</a:t>
            </a:r>
            <a:r>
              <a:rPr lang="en-GB" dirty="0" smtClean="0"/>
              <a:t>/second</a:t>
            </a:r>
          </a:p>
          <a:p>
            <a:pPr lvl="1"/>
            <a:r>
              <a:rPr lang="en-GB" dirty="0" smtClean="0"/>
              <a:t>160 MHz bandwidth</a:t>
            </a:r>
          </a:p>
          <a:p>
            <a:pPr lvl="1"/>
            <a:r>
              <a:rPr lang="en-GB" dirty="0" smtClean="0"/>
              <a:t>16 bit depth, 12bit ENOB</a:t>
            </a:r>
            <a:endParaRPr lang="en-GB" dirty="0"/>
          </a:p>
          <a:p>
            <a:pPr lvl="1"/>
            <a:r>
              <a:rPr lang="en-GB" dirty="0"/>
              <a:t>50 ppm clock</a:t>
            </a:r>
          </a:p>
          <a:p>
            <a:r>
              <a:rPr lang="en-GB" dirty="0" smtClean="0"/>
              <a:t>Possible space grade ADC </a:t>
            </a:r>
          </a:p>
          <a:p>
            <a:pPr lvl="1"/>
            <a:r>
              <a:rPr lang="en-GB" dirty="0" smtClean="0"/>
              <a:t>Texas </a:t>
            </a:r>
            <a:r>
              <a:rPr lang="en-GB" dirty="0"/>
              <a:t>Instruments TI </a:t>
            </a:r>
            <a:r>
              <a:rPr lang="en-GB" dirty="0" smtClean="0"/>
              <a:t>ADS-5474-SP</a:t>
            </a:r>
          </a:p>
          <a:p>
            <a:pPr lvl="1"/>
            <a:r>
              <a:rPr lang="en-GB" dirty="0" smtClean="0"/>
              <a:t>Up to 400 </a:t>
            </a:r>
            <a:r>
              <a:rPr lang="en-GB" dirty="0" err="1" smtClean="0"/>
              <a:t>MSamples</a:t>
            </a:r>
            <a:r>
              <a:rPr lang="en-GB" dirty="0" smtClean="0"/>
              <a:t>/second</a:t>
            </a:r>
          </a:p>
          <a:p>
            <a:pPr lvl="1"/>
            <a:r>
              <a:rPr lang="en-GB" dirty="0" smtClean="0"/>
              <a:t>14 bit depth, 10.9 bit ENOB</a:t>
            </a:r>
          </a:p>
          <a:p>
            <a:r>
              <a:rPr lang="en-GB" dirty="0" smtClean="0"/>
              <a:t>Space grade DAC</a:t>
            </a:r>
          </a:p>
          <a:p>
            <a:pPr lvl="1"/>
            <a:r>
              <a:rPr lang="en-GB" dirty="0" smtClean="0"/>
              <a:t>Existing source modulation system in OPTEL-D can be used</a:t>
            </a:r>
            <a:endParaRPr lang="en-GB" dirty="0"/>
          </a:p>
        </p:txBody>
      </p:sp>
    </p:spTree>
    <p:extLst>
      <p:ext uri="{BB962C8B-B14F-4D97-AF65-F5344CB8AC3E}">
        <p14:creationId xmlns:p14="http://schemas.microsoft.com/office/powerpoint/2010/main" val="126945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smtClean="0"/>
              <a:t>Manufacturing and Assembly</a:t>
            </a:r>
            <a:endParaRPr lang="en-GB" dirty="0"/>
          </a:p>
        </p:txBody>
      </p:sp>
    </p:spTree>
    <p:extLst>
      <p:ext uri="{BB962C8B-B14F-4D97-AF65-F5344CB8AC3E}">
        <p14:creationId xmlns:p14="http://schemas.microsoft.com/office/powerpoint/2010/main" val="28500829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The layout of optical components is dictated by the optical system</a:t>
            </a:r>
          </a:p>
          <a:p>
            <a:r>
              <a:rPr lang="en-GB" dirty="0" smtClean="0"/>
              <a:t>Other components have been positioned to minimise impact on the </a:t>
            </a:r>
            <a:r>
              <a:rPr lang="en-GB" dirty="0" err="1" smtClean="0"/>
              <a:t>lidar</a:t>
            </a:r>
            <a:r>
              <a:rPr lang="en-GB" dirty="0" smtClean="0"/>
              <a:t> beam</a:t>
            </a:r>
          </a:p>
          <a:p>
            <a:pPr lvl="1"/>
            <a:r>
              <a:rPr lang="en-GB" dirty="0" smtClean="0"/>
              <a:t>Minimise beam distortion</a:t>
            </a:r>
          </a:p>
          <a:p>
            <a:pPr lvl="1"/>
            <a:r>
              <a:rPr lang="en-GB" dirty="0" smtClean="0"/>
              <a:t>Components liable to get warm have been mounted outside beam path</a:t>
            </a:r>
          </a:p>
          <a:p>
            <a:pPr lvl="2"/>
            <a:r>
              <a:rPr lang="en-GB" dirty="0" smtClean="0"/>
              <a:t>Power board</a:t>
            </a:r>
          </a:p>
          <a:p>
            <a:pPr lvl="2"/>
            <a:r>
              <a:rPr lang="en-GB" dirty="0" smtClean="0"/>
              <a:t>EDFA (external heat sink)</a:t>
            </a:r>
          </a:p>
          <a:p>
            <a:pPr lvl="2"/>
            <a:r>
              <a:rPr lang="en-GB" dirty="0" smtClean="0"/>
              <a:t>Amplifier</a:t>
            </a:r>
          </a:p>
          <a:p>
            <a:pPr lvl="2"/>
            <a:r>
              <a:rPr lang="en-GB" dirty="0" smtClean="0"/>
              <a:t>Motor controllers</a:t>
            </a:r>
          </a:p>
          <a:p>
            <a:r>
              <a:rPr lang="en-GB" dirty="0" smtClean="0"/>
              <a:t>Cables coiled up underneath beam path</a:t>
            </a:r>
          </a:p>
          <a:p>
            <a:pPr lvl="1"/>
            <a:r>
              <a:rPr lang="en-GB" dirty="0" smtClean="0"/>
              <a:t>Motor drive cables</a:t>
            </a:r>
          </a:p>
          <a:p>
            <a:pPr lvl="1"/>
            <a:r>
              <a:rPr lang="en-GB" dirty="0" smtClean="0"/>
              <a:t>Serial cables</a:t>
            </a:r>
          </a:p>
          <a:p>
            <a:pPr lvl="1"/>
            <a:r>
              <a:rPr lang="en-GB" dirty="0" smtClean="0"/>
              <a:t>Power cables</a:t>
            </a:r>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52</a:t>
            </a:fld>
            <a:endParaRPr lang="en-US" dirty="0"/>
          </a:p>
        </p:txBody>
      </p:sp>
      <p:sp>
        <p:nvSpPr>
          <p:cNvPr id="5" name="Title 4"/>
          <p:cNvSpPr>
            <a:spLocks noGrp="1"/>
          </p:cNvSpPr>
          <p:nvPr>
            <p:ph type="title"/>
          </p:nvPr>
        </p:nvSpPr>
        <p:spPr/>
        <p:txBody>
          <a:bodyPr/>
          <a:lstStyle/>
          <a:p>
            <a:r>
              <a:rPr lang="en-GB" dirty="0" smtClean="0"/>
              <a:t>Breadboard layout</a:t>
            </a:r>
            <a:endParaRPr lang="en-GB" dirty="0"/>
          </a:p>
        </p:txBody>
      </p:sp>
      <p:sp>
        <p:nvSpPr>
          <p:cNvPr id="6" name="Content Placeholder 5"/>
          <p:cNvSpPr>
            <a:spLocks noGrp="1"/>
          </p:cNvSpPr>
          <p:nvPr>
            <p:ph idx="10"/>
          </p:nvPr>
        </p:nvSpPr>
        <p:spPr/>
        <p:txBody>
          <a:bodyPr/>
          <a:lstStyle/>
          <a:p>
            <a:r>
              <a:rPr lang="en-GB" dirty="0"/>
              <a:t>External connections</a:t>
            </a:r>
          </a:p>
          <a:p>
            <a:pPr lvl="1"/>
            <a:r>
              <a:rPr lang="en-GB" dirty="0"/>
              <a:t>1 x power </a:t>
            </a:r>
          </a:p>
          <a:p>
            <a:pPr lvl="1"/>
            <a:r>
              <a:rPr lang="en-GB" dirty="0"/>
              <a:t>2 x USB</a:t>
            </a:r>
          </a:p>
          <a:p>
            <a:pPr lvl="1"/>
            <a:r>
              <a:rPr lang="en-GB" dirty="0"/>
              <a:t>2 x SMA</a:t>
            </a:r>
          </a:p>
          <a:p>
            <a:r>
              <a:rPr lang="en-GB" dirty="0" smtClean="0"/>
              <a:t>Cover</a:t>
            </a:r>
          </a:p>
          <a:p>
            <a:pPr lvl="1"/>
            <a:r>
              <a:rPr lang="en-GB" dirty="0" smtClean="0"/>
              <a:t>Interlocked to EDFA</a:t>
            </a:r>
          </a:p>
          <a:p>
            <a:pPr lvl="1"/>
            <a:r>
              <a:rPr lang="en-GB" dirty="0" smtClean="0"/>
              <a:t>Removable dust cover on </a:t>
            </a:r>
            <a:r>
              <a:rPr lang="en-GB" dirty="0" err="1" smtClean="0"/>
              <a:t>lidar</a:t>
            </a:r>
            <a:r>
              <a:rPr lang="en-GB" dirty="0" smtClean="0"/>
              <a:t> aperture</a:t>
            </a:r>
          </a:p>
          <a:p>
            <a:r>
              <a:rPr lang="en-GB" dirty="0" smtClean="0"/>
              <a:t>Tripod interface</a:t>
            </a:r>
          </a:p>
          <a:p>
            <a:pPr lvl="1"/>
            <a:r>
              <a:rPr lang="en-GB" dirty="0" smtClean="0"/>
              <a:t>4 x M8 tapped holes</a:t>
            </a:r>
          </a:p>
          <a:p>
            <a:pPr lvl="1"/>
            <a:r>
              <a:rPr lang="en-GB" dirty="0" smtClean="0"/>
              <a:t>4 x M6 tapped holes</a:t>
            </a:r>
          </a:p>
          <a:p>
            <a:pPr lvl="1"/>
            <a:r>
              <a:rPr lang="en-GB" dirty="0" smtClean="0"/>
              <a:t>Mounted below estimated </a:t>
            </a:r>
            <a:r>
              <a:rPr lang="en-GB" dirty="0" err="1" smtClean="0"/>
              <a:t>CoG</a:t>
            </a:r>
            <a:endParaRPr lang="en-GB" dirty="0" smtClean="0"/>
          </a:p>
          <a:p>
            <a:r>
              <a:rPr lang="en-GB" dirty="0" smtClean="0"/>
              <a:t>Handles fitted at four corners</a:t>
            </a:r>
          </a:p>
          <a:p>
            <a:pPr lvl="1"/>
            <a:r>
              <a:rPr lang="en-GB" dirty="0" smtClean="0"/>
              <a:t>Ease of lifting heavy load</a:t>
            </a:r>
          </a:p>
          <a:p>
            <a:pPr lvl="1"/>
            <a:r>
              <a:rPr lang="en-GB" dirty="0" smtClean="0"/>
              <a:t>Convenient power supply cradle</a:t>
            </a:r>
            <a:endParaRPr lang="en-GB" dirty="0"/>
          </a:p>
        </p:txBody>
      </p:sp>
    </p:spTree>
    <p:extLst>
      <p:ext uri="{BB962C8B-B14F-4D97-AF65-F5344CB8AC3E}">
        <p14:creationId xmlns:p14="http://schemas.microsoft.com/office/powerpoint/2010/main" val="19051740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21EE05-DF49-0F4C-94AA-85789884FEFB}" type="slidenum">
              <a:rPr lang="en-US" smtClean="0"/>
              <a:pPr/>
              <a:t>53</a:t>
            </a:fld>
            <a:endParaRPr lang="en-US" dirty="0"/>
          </a:p>
        </p:txBody>
      </p:sp>
      <p:sp>
        <p:nvSpPr>
          <p:cNvPr id="6" name="Title 5"/>
          <p:cNvSpPr>
            <a:spLocks noGrp="1"/>
          </p:cNvSpPr>
          <p:nvPr>
            <p:ph type="title"/>
          </p:nvPr>
        </p:nvSpPr>
        <p:spPr/>
        <p:txBody>
          <a:bodyPr/>
          <a:lstStyle/>
          <a:p>
            <a:r>
              <a:rPr lang="en-GB" dirty="0" smtClean="0"/>
              <a:t>Breadboard layout</a:t>
            </a:r>
            <a:endParaRPr lang="en-GB"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950" b="7179"/>
          <a:stretch/>
        </p:blipFill>
        <p:spPr>
          <a:xfrm>
            <a:off x="1696915" y="1160583"/>
            <a:ext cx="8302869" cy="5285097"/>
          </a:xfrm>
          <a:prstGeom prst="rect">
            <a:avLst/>
          </a:prstGeom>
        </p:spPr>
      </p:pic>
      <p:sp>
        <p:nvSpPr>
          <p:cNvPr id="8" name="TextBox 7"/>
          <p:cNvSpPr txBox="1"/>
          <p:nvPr/>
        </p:nvSpPr>
        <p:spPr>
          <a:xfrm>
            <a:off x="10568354" y="4746089"/>
            <a:ext cx="800100" cy="369332"/>
          </a:xfrm>
          <a:prstGeom prst="rect">
            <a:avLst/>
          </a:prstGeom>
          <a:noFill/>
        </p:spPr>
        <p:txBody>
          <a:bodyPr wrap="square" rtlCol="0">
            <a:spAutoFit/>
          </a:bodyPr>
          <a:lstStyle/>
          <a:p>
            <a:r>
              <a:rPr lang="en-GB" dirty="0" smtClean="0"/>
              <a:t>EDFA</a:t>
            </a:r>
            <a:endParaRPr lang="en-GB" dirty="0"/>
          </a:p>
        </p:txBody>
      </p:sp>
      <p:cxnSp>
        <p:nvCxnSpPr>
          <p:cNvPr id="10" name="Straight Arrow Connector 9"/>
          <p:cNvCxnSpPr>
            <a:stCxn id="8" idx="1"/>
          </p:cNvCxnSpPr>
          <p:nvPr/>
        </p:nvCxnSpPr>
        <p:spPr>
          <a:xfrm flipH="1">
            <a:off x="9671538" y="4930755"/>
            <a:ext cx="896816" cy="18466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68353" y="1405012"/>
            <a:ext cx="1134208" cy="646331"/>
          </a:xfrm>
          <a:prstGeom prst="rect">
            <a:avLst/>
          </a:prstGeom>
          <a:noFill/>
        </p:spPr>
        <p:txBody>
          <a:bodyPr wrap="square" rtlCol="0">
            <a:spAutoFit/>
          </a:bodyPr>
          <a:lstStyle/>
          <a:p>
            <a:r>
              <a:rPr lang="en-GB" dirty="0" smtClean="0"/>
              <a:t>Beam director</a:t>
            </a:r>
            <a:endParaRPr lang="en-GB" dirty="0"/>
          </a:p>
        </p:txBody>
      </p:sp>
      <p:cxnSp>
        <p:nvCxnSpPr>
          <p:cNvPr id="12" name="Straight Arrow Connector 11"/>
          <p:cNvCxnSpPr>
            <a:stCxn id="11" idx="1"/>
          </p:cNvCxnSpPr>
          <p:nvPr/>
        </p:nvCxnSpPr>
        <p:spPr>
          <a:xfrm flipH="1">
            <a:off x="9012115" y="1728178"/>
            <a:ext cx="1556238" cy="323165"/>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568354" y="5669282"/>
            <a:ext cx="1099038" cy="369332"/>
          </a:xfrm>
          <a:prstGeom prst="rect">
            <a:avLst/>
          </a:prstGeom>
          <a:noFill/>
        </p:spPr>
        <p:txBody>
          <a:bodyPr wrap="square" rtlCol="0">
            <a:spAutoFit/>
          </a:bodyPr>
          <a:lstStyle/>
          <a:p>
            <a:r>
              <a:rPr lang="en-GB" dirty="0" smtClean="0"/>
              <a:t>Camera</a:t>
            </a:r>
            <a:endParaRPr lang="en-GB" dirty="0"/>
          </a:p>
        </p:txBody>
      </p:sp>
      <p:cxnSp>
        <p:nvCxnSpPr>
          <p:cNvPr id="16" name="Straight Arrow Connector 15"/>
          <p:cNvCxnSpPr>
            <a:stCxn id="15" idx="1"/>
          </p:cNvCxnSpPr>
          <p:nvPr/>
        </p:nvCxnSpPr>
        <p:spPr>
          <a:xfrm flipH="1">
            <a:off x="7578970" y="5853948"/>
            <a:ext cx="2989384" cy="327044"/>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568354" y="3998743"/>
            <a:ext cx="1099038" cy="369332"/>
          </a:xfrm>
          <a:prstGeom prst="rect">
            <a:avLst/>
          </a:prstGeom>
          <a:noFill/>
        </p:spPr>
        <p:txBody>
          <a:bodyPr wrap="square" rtlCol="0">
            <a:spAutoFit/>
          </a:bodyPr>
          <a:lstStyle/>
          <a:p>
            <a:r>
              <a:rPr lang="en-GB" dirty="0" smtClean="0"/>
              <a:t>Detector</a:t>
            </a:r>
            <a:endParaRPr lang="en-GB" dirty="0"/>
          </a:p>
        </p:txBody>
      </p:sp>
      <p:cxnSp>
        <p:nvCxnSpPr>
          <p:cNvPr id="20" name="Straight Arrow Connector 19"/>
          <p:cNvCxnSpPr>
            <a:stCxn id="19" idx="1"/>
          </p:cNvCxnSpPr>
          <p:nvPr/>
        </p:nvCxnSpPr>
        <p:spPr>
          <a:xfrm flipH="1">
            <a:off x="6365631" y="4183409"/>
            <a:ext cx="4202723" cy="1135937"/>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568353" y="2861104"/>
            <a:ext cx="1230923" cy="369332"/>
          </a:xfrm>
          <a:prstGeom prst="rect">
            <a:avLst/>
          </a:prstGeom>
          <a:noFill/>
        </p:spPr>
        <p:txBody>
          <a:bodyPr wrap="square" rtlCol="0">
            <a:spAutoFit/>
          </a:bodyPr>
          <a:lstStyle/>
          <a:p>
            <a:r>
              <a:rPr lang="en-GB" dirty="0" smtClean="0"/>
              <a:t>Modulator</a:t>
            </a:r>
            <a:endParaRPr lang="en-GB" dirty="0"/>
          </a:p>
        </p:txBody>
      </p:sp>
      <p:cxnSp>
        <p:nvCxnSpPr>
          <p:cNvPr id="23" name="Straight Arrow Connector 22"/>
          <p:cNvCxnSpPr>
            <a:stCxn id="22" idx="1"/>
          </p:cNvCxnSpPr>
          <p:nvPr/>
        </p:nvCxnSpPr>
        <p:spPr>
          <a:xfrm flipH="1" flipV="1">
            <a:off x="6866793" y="2861104"/>
            <a:ext cx="3701560" cy="18466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480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221EE05-DF49-0F4C-94AA-85789884FEFB}" type="slidenum">
              <a:rPr lang="en-US" smtClean="0"/>
              <a:pPr/>
              <a:t>54</a:t>
            </a:fld>
            <a:endParaRPr lang="en-US" dirty="0"/>
          </a:p>
        </p:txBody>
      </p:sp>
      <p:sp>
        <p:nvSpPr>
          <p:cNvPr id="7" name="Title 6"/>
          <p:cNvSpPr>
            <a:spLocks noGrp="1"/>
          </p:cNvSpPr>
          <p:nvPr>
            <p:ph type="title"/>
          </p:nvPr>
        </p:nvSpPr>
        <p:spPr/>
        <p:txBody>
          <a:bodyPr/>
          <a:lstStyle/>
          <a:p>
            <a:r>
              <a:rPr lang="en-GB" dirty="0" smtClean="0"/>
              <a:t>Breadboard layout</a:t>
            </a:r>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1564482"/>
            <a:ext cx="5619750" cy="4214812"/>
          </a:xfrm>
          <a:prstGeom prst="rect">
            <a:avLst/>
          </a:prstGeom>
        </p:spPr>
      </p:pic>
      <p:pic>
        <p:nvPicPr>
          <p:cNvPr id="10" name="Content Placeholder 9"/>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6256338" y="1564482"/>
            <a:ext cx="5619750" cy="4214812"/>
          </a:xfrm>
          <a:prstGeom prst="rect">
            <a:avLst/>
          </a:prstGeom>
        </p:spPr>
      </p:pic>
    </p:spTree>
    <p:extLst>
      <p:ext uri="{BB962C8B-B14F-4D97-AF65-F5344CB8AC3E}">
        <p14:creationId xmlns:p14="http://schemas.microsoft.com/office/powerpoint/2010/main" val="24512566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smtClean="0"/>
              <a:t>Amplifier bias circuit</a:t>
            </a:r>
          </a:p>
          <a:p>
            <a:r>
              <a:rPr lang="en-GB" dirty="0" smtClean="0"/>
              <a:t>Regulated voltage source to control amplifier gain</a:t>
            </a:r>
          </a:p>
          <a:p>
            <a:r>
              <a:rPr lang="en-GB" dirty="0" smtClean="0"/>
              <a:t>Adjusted to maximise pulse amplitude out of first stage of EDFA</a:t>
            </a:r>
          </a:p>
          <a:p>
            <a:endParaRPr lang="en-GB" dirty="0"/>
          </a:p>
          <a:p>
            <a:pPr marL="0" indent="0">
              <a:buNone/>
            </a:pPr>
            <a:r>
              <a:rPr lang="en-GB" dirty="0" smtClean="0"/>
              <a:t>Pulse monitor</a:t>
            </a:r>
          </a:p>
          <a:p>
            <a:r>
              <a:rPr lang="en-GB" dirty="0" smtClean="0"/>
              <a:t>Part of interlock circuit</a:t>
            </a:r>
          </a:p>
          <a:p>
            <a:r>
              <a:rPr lang="en-GB" dirty="0" smtClean="0"/>
              <a:t>Monitors continuity of input pulses to amplifier</a:t>
            </a:r>
          </a:p>
          <a:p>
            <a:r>
              <a:rPr lang="en-GB" dirty="0" smtClean="0"/>
              <a:t>Disables EDFA if pulse is absent for more than 50 µs</a:t>
            </a:r>
          </a:p>
          <a:p>
            <a:pPr lvl="1"/>
            <a:r>
              <a:rPr lang="en-GB" dirty="0" smtClean="0"/>
              <a:t>Slow recovery allows time for software to respond</a:t>
            </a:r>
          </a:p>
          <a:p>
            <a:r>
              <a:rPr lang="en-GB" dirty="0" smtClean="0"/>
              <a:t>Prevents dangerous build-up of EDFA gain in the event of a problem with the DAC</a:t>
            </a: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55</a:t>
            </a:fld>
            <a:endParaRPr lang="en-US" dirty="0"/>
          </a:p>
        </p:txBody>
      </p:sp>
      <p:sp>
        <p:nvSpPr>
          <p:cNvPr id="5" name="Title 4"/>
          <p:cNvSpPr>
            <a:spLocks noGrp="1"/>
          </p:cNvSpPr>
          <p:nvPr>
            <p:ph type="title"/>
          </p:nvPr>
        </p:nvSpPr>
        <p:spPr/>
        <p:txBody>
          <a:bodyPr/>
          <a:lstStyle/>
          <a:p>
            <a:r>
              <a:rPr lang="en-GB" dirty="0" smtClean="0"/>
              <a:t>Amplifier bias circuit and pulse monitor</a:t>
            </a:r>
            <a:endParaRPr lang="en-GB"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66985" y="2865862"/>
            <a:ext cx="5070087" cy="1910557"/>
          </a:xfrm>
          <a:prstGeom prst="rect">
            <a:avLst/>
          </a:prstGeom>
        </p:spPr>
      </p:pic>
    </p:spTree>
    <p:extLst>
      <p:ext uri="{BB962C8B-B14F-4D97-AF65-F5344CB8AC3E}">
        <p14:creationId xmlns:p14="http://schemas.microsoft.com/office/powerpoint/2010/main" val="1354159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38"/>
          <p:cNvSpPr>
            <a:spLocks noGrp="1"/>
          </p:cNvSpPr>
          <p:nvPr>
            <p:ph idx="1"/>
          </p:nvPr>
        </p:nvSpPr>
        <p:spPr/>
        <p:txBody>
          <a:bodyPr/>
          <a:lstStyle/>
          <a:p>
            <a:r>
              <a:rPr lang="en-GB" dirty="0" smtClean="0"/>
              <a:t>An electro-optic modulator has been introduced between receiver output and detector</a:t>
            </a:r>
          </a:p>
          <a:p>
            <a:pPr lvl="1"/>
            <a:r>
              <a:rPr lang="en-GB" dirty="0" smtClean="0"/>
              <a:t>50ns blanking pulse suppresses receiver signal during pulse transmission</a:t>
            </a:r>
          </a:p>
          <a:p>
            <a:pPr lvl="1"/>
            <a:r>
              <a:rPr lang="en-GB" dirty="0" smtClean="0"/>
              <a:t>&gt;17dB improvement in signal to clutter by suppression of narcissus signal</a:t>
            </a:r>
          </a:p>
          <a:p>
            <a:pPr lvl="1"/>
            <a:r>
              <a:rPr lang="en-GB" dirty="0" smtClean="0"/>
              <a:t>~3dB loss of sensitivity to targets at ranges corresponding to integer multiple of prf (2% of ranges theoretical)</a:t>
            </a:r>
          </a:p>
          <a:p>
            <a:pPr lvl="1"/>
            <a:r>
              <a:rPr lang="en-GB" dirty="0" smtClean="0"/>
              <a:t>~4dB degradation of SNR due to insertion loss of modulator</a:t>
            </a: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56</a:t>
            </a:fld>
            <a:endParaRPr lang="en-US" dirty="0"/>
          </a:p>
        </p:txBody>
      </p:sp>
      <p:sp>
        <p:nvSpPr>
          <p:cNvPr id="5" name="Title 4"/>
          <p:cNvSpPr>
            <a:spLocks noGrp="1"/>
          </p:cNvSpPr>
          <p:nvPr>
            <p:ph type="title"/>
          </p:nvPr>
        </p:nvSpPr>
        <p:spPr/>
        <p:txBody>
          <a:bodyPr/>
          <a:lstStyle/>
          <a:p>
            <a:r>
              <a:rPr lang="en-GB" dirty="0" smtClean="0"/>
              <a:t>Narcissus suppression</a:t>
            </a:r>
            <a:endParaRPr lang="en-GB" dirty="0"/>
          </a:p>
        </p:txBody>
      </p:sp>
      <p:grpSp>
        <p:nvGrpSpPr>
          <p:cNvPr id="38" name="Group 37"/>
          <p:cNvGrpSpPr/>
          <p:nvPr/>
        </p:nvGrpSpPr>
        <p:grpSpPr>
          <a:xfrm>
            <a:off x="1262298" y="3201376"/>
            <a:ext cx="9774981" cy="2854421"/>
            <a:chOff x="1368149" y="2244682"/>
            <a:chExt cx="9774981" cy="2854421"/>
          </a:xfrm>
        </p:grpSpPr>
        <p:sp>
          <p:nvSpPr>
            <p:cNvPr id="6" name="Rectangle 5"/>
            <p:cNvSpPr/>
            <p:nvPr/>
          </p:nvSpPr>
          <p:spPr>
            <a:xfrm>
              <a:off x="5199531" y="3621743"/>
              <a:ext cx="1900516" cy="4751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2"/>
                  </a:solidFill>
                </a:rPr>
                <a:t>E-O modulator</a:t>
              </a:r>
              <a:endParaRPr lang="en-GB" dirty="0">
                <a:solidFill>
                  <a:schemeClr val="tx2"/>
                </a:solidFill>
              </a:endParaRPr>
            </a:p>
          </p:txBody>
        </p:sp>
        <p:grpSp>
          <p:nvGrpSpPr>
            <p:cNvPr id="21" name="Group 20"/>
            <p:cNvGrpSpPr/>
            <p:nvPr/>
          </p:nvGrpSpPr>
          <p:grpSpPr>
            <a:xfrm>
              <a:off x="3334870" y="2244682"/>
              <a:ext cx="1707197" cy="1594331"/>
              <a:chOff x="2671482" y="1585775"/>
              <a:chExt cx="1707197" cy="1594331"/>
            </a:xfrm>
          </p:grpSpPr>
          <p:sp>
            <p:nvSpPr>
              <p:cNvPr id="7" name="Freeform 6"/>
              <p:cNvSpPr/>
              <p:nvPr/>
            </p:nvSpPr>
            <p:spPr>
              <a:xfrm>
                <a:off x="2671482" y="1891299"/>
                <a:ext cx="1707197" cy="1288807"/>
              </a:xfrm>
              <a:custGeom>
                <a:avLst/>
                <a:gdLst>
                  <a:gd name="connsiteX0" fmla="*/ 0 w 1707197"/>
                  <a:gd name="connsiteY0" fmla="*/ 1183595 h 1288807"/>
                  <a:gd name="connsiteX1" fmla="*/ 179294 w 1707197"/>
                  <a:gd name="connsiteY1" fmla="*/ 1165666 h 1288807"/>
                  <a:gd name="connsiteX2" fmla="*/ 358589 w 1707197"/>
                  <a:gd name="connsiteY2" fmla="*/ 1111877 h 1288807"/>
                  <a:gd name="connsiteX3" fmla="*/ 421342 w 1707197"/>
                  <a:gd name="connsiteY3" fmla="*/ 254 h 1288807"/>
                  <a:gd name="connsiteX4" fmla="*/ 519953 w 1707197"/>
                  <a:gd name="connsiteY4" fmla="*/ 1219454 h 1288807"/>
                  <a:gd name="connsiteX5" fmla="*/ 932330 w 1707197"/>
                  <a:gd name="connsiteY5" fmla="*/ 1138772 h 1288807"/>
                  <a:gd name="connsiteX6" fmla="*/ 1210236 w 1707197"/>
                  <a:gd name="connsiteY6" fmla="*/ 1147736 h 1288807"/>
                  <a:gd name="connsiteX7" fmla="*/ 1290918 w 1707197"/>
                  <a:gd name="connsiteY7" fmla="*/ 1013266 h 1288807"/>
                  <a:gd name="connsiteX8" fmla="*/ 1335742 w 1707197"/>
                  <a:gd name="connsiteY8" fmla="*/ 1138772 h 1288807"/>
                  <a:gd name="connsiteX9" fmla="*/ 1685365 w 1707197"/>
                  <a:gd name="connsiteY9" fmla="*/ 1147736 h 1288807"/>
                  <a:gd name="connsiteX10" fmla="*/ 1685365 w 1707197"/>
                  <a:gd name="connsiteY10" fmla="*/ 1165666 h 128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7197" h="1288807">
                    <a:moveTo>
                      <a:pt x="0" y="1183595"/>
                    </a:moveTo>
                    <a:cubicBezTo>
                      <a:pt x="59764" y="1180607"/>
                      <a:pt x="119529" y="1177619"/>
                      <a:pt x="179294" y="1165666"/>
                    </a:cubicBezTo>
                    <a:cubicBezTo>
                      <a:pt x="239059" y="1153713"/>
                      <a:pt x="318248" y="1306112"/>
                      <a:pt x="358589" y="1111877"/>
                    </a:cubicBezTo>
                    <a:cubicBezTo>
                      <a:pt x="398930" y="917642"/>
                      <a:pt x="394448" y="-17675"/>
                      <a:pt x="421342" y="254"/>
                    </a:cubicBezTo>
                    <a:cubicBezTo>
                      <a:pt x="448236" y="18183"/>
                      <a:pt x="434788" y="1029701"/>
                      <a:pt x="519953" y="1219454"/>
                    </a:cubicBezTo>
                    <a:cubicBezTo>
                      <a:pt x="605118" y="1409207"/>
                      <a:pt x="817283" y="1150725"/>
                      <a:pt x="932330" y="1138772"/>
                    </a:cubicBezTo>
                    <a:cubicBezTo>
                      <a:pt x="1047377" y="1126819"/>
                      <a:pt x="1150471" y="1168654"/>
                      <a:pt x="1210236" y="1147736"/>
                    </a:cubicBezTo>
                    <a:cubicBezTo>
                      <a:pt x="1270001" y="1126818"/>
                      <a:pt x="1270000" y="1014760"/>
                      <a:pt x="1290918" y="1013266"/>
                    </a:cubicBezTo>
                    <a:cubicBezTo>
                      <a:pt x="1311836" y="1011772"/>
                      <a:pt x="1270001" y="1116360"/>
                      <a:pt x="1335742" y="1138772"/>
                    </a:cubicBezTo>
                    <a:cubicBezTo>
                      <a:pt x="1401483" y="1161184"/>
                      <a:pt x="1627095" y="1143254"/>
                      <a:pt x="1685365" y="1147736"/>
                    </a:cubicBezTo>
                    <a:cubicBezTo>
                      <a:pt x="1743636" y="1152218"/>
                      <a:pt x="1664447" y="1174631"/>
                      <a:pt x="1685365" y="11656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692801" y="1585775"/>
                <a:ext cx="832279" cy="276999"/>
              </a:xfrm>
              <a:prstGeom prst="rect">
                <a:avLst/>
              </a:prstGeom>
              <a:noFill/>
            </p:spPr>
            <p:txBody>
              <a:bodyPr wrap="none" rtlCol="0">
                <a:spAutoFit/>
              </a:bodyPr>
              <a:lstStyle/>
              <a:p>
                <a:r>
                  <a:rPr lang="en-GB" sz="1200" dirty="0" smtClean="0"/>
                  <a:t>narcissus</a:t>
                </a:r>
                <a:endParaRPr lang="en-GB" sz="1200" dirty="0"/>
              </a:p>
            </p:txBody>
          </p:sp>
          <p:sp>
            <p:nvSpPr>
              <p:cNvPr id="10" name="TextBox 9"/>
              <p:cNvSpPr txBox="1"/>
              <p:nvPr/>
            </p:nvSpPr>
            <p:spPr>
              <a:xfrm>
                <a:off x="3720180" y="2542469"/>
                <a:ext cx="583814" cy="276999"/>
              </a:xfrm>
              <a:prstGeom prst="rect">
                <a:avLst/>
              </a:prstGeom>
              <a:noFill/>
            </p:spPr>
            <p:txBody>
              <a:bodyPr wrap="none" rtlCol="0">
                <a:spAutoFit/>
              </a:bodyPr>
              <a:lstStyle/>
              <a:p>
                <a:r>
                  <a:rPr lang="en-GB" sz="1200" dirty="0" smtClean="0"/>
                  <a:t>signal</a:t>
                </a:r>
                <a:endParaRPr lang="en-GB" sz="1200" dirty="0"/>
              </a:p>
            </p:txBody>
          </p:sp>
        </p:grpSp>
        <p:grpSp>
          <p:nvGrpSpPr>
            <p:cNvPr id="22" name="Group 21"/>
            <p:cNvGrpSpPr/>
            <p:nvPr/>
          </p:nvGrpSpPr>
          <p:grpSpPr>
            <a:xfrm>
              <a:off x="7413812" y="3062876"/>
              <a:ext cx="1707197" cy="713298"/>
              <a:chOff x="7413812" y="2403969"/>
              <a:chExt cx="1707197" cy="713298"/>
            </a:xfrm>
          </p:grpSpPr>
          <p:sp>
            <p:nvSpPr>
              <p:cNvPr id="8" name="Freeform 7"/>
              <p:cNvSpPr/>
              <p:nvPr/>
            </p:nvSpPr>
            <p:spPr>
              <a:xfrm>
                <a:off x="7413812" y="2831373"/>
                <a:ext cx="1707197" cy="285894"/>
              </a:xfrm>
              <a:custGeom>
                <a:avLst/>
                <a:gdLst>
                  <a:gd name="connsiteX0" fmla="*/ 0 w 1707197"/>
                  <a:gd name="connsiteY0" fmla="*/ 1183595 h 1288807"/>
                  <a:gd name="connsiteX1" fmla="*/ 179294 w 1707197"/>
                  <a:gd name="connsiteY1" fmla="*/ 1165666 h 1288807"/>
                  <a:gd name="connsiteX2" fmla="*/ 358589 w 1707197"/>
                  <a:gd name="connsiteY2" fmla="*/ 1111877 h 1288807"/>
                  <a:gd name="connsiteX3" fmla="*/ 421342 w 1707197"/>
                  <a:gd name="connsiteY3" fmla="*/ 254 h 1288807"/>
                  <a:gd name="connsiteX4" fmla="*/ 519953 w 1707197"/>
                  <a:gd name="connsiteY4" fmla="*/ 1219454 h 1288807"/>
                  <a:gd name="connsiteX5" fmla="*/ 932330 w 1707197"/>
                  <a:gd name="connsiteY5" fmla="*/ 1138772 h 1288807"/>
                  <a:gd name="connsiteX6" fmla="*/ 1210236 w 1707197"/>
                  <a:gd name="connsiteY6" fmla="*/ 1147736 h 1288807"/>
                  <a:gd name="connsiteX7" fmla="*/ 1290918 w 1707197"/>
                  <a:gd name="connsiteY7" fmla="*/ 1013266 h 1288807"/>
                  <a:gd name="connsiteX8" fmla="*/ 1335742 w 1707197"/>
                  <a:gd name="connsiteY8" fmla="*/ 1138772 h 1288807"/>
                  <a:gd name="connsiteX9" fmla="*/ 1685365 w 1707197"/>
                  <a:gd name="connsiteY9" fmla="*/ 1147736 h 1288807"/>
                  <a:gd name="connsiteX10" fmla="*/ 1685365 w 1707197"/>
                  <a:gd name="connsiteY10" fmla="*/ 1165666 h 1288807"/>
                  <a:gd name="connsiteX0" fmla="*/ 0 w 1707197"/>
                  <a:gd name="connsiteY0" fmla="*/ 243521 h 285894"/>
                  <a:gd name="connsiteX1" fmla="*/ 179294 w 1707197"/>
                  <a:gd name="connsiteY1" fmla="*/ 225592 h 285894"/>
                  <a:gd name="connsiteX2" fmla="*/ 358589 w 1707197"/>
                  <a:gd name="connsiteY2" fmla="*/ 171803 h 285894"/>
                  <a:gd name="connsiteX3" fmla="*/ 430307 w 1707197"/>
                  <a:gd name="connsiteY3" fmla="*/ 1474 h 285894"/>
                  <a:gd name="connsiteX4" fmla="*/ 519953 w 1707197"/>
                  <a:gd name="connsiteY4" fmla="*/ 279380 h 285894"/>
                  <a:gd name="connsiteX5" fmla="*/ 932330 w 1707197"/>
                  <a:gd name="connsiteY5" fmla="*/ 198698 h 285894"/>
                  <a:gd name="connsiteX6" fmla="*/ 1210236 w 1707197"/>
                  <a:gd name="connsiteY6" fmla="*/ 207662 h 285894"/>
                  <a:gd name="connsiteX7" fmla="*/ 1290918 w 1707197"/>
                  <a:gd name="connsiteY7" fmla="*/ 73192 h 285894"/>
                  <a:gd name="connsiteX8" fmla="*/ 1335742 w 1707197"/>
                  <a:gd name="connsiteY8" fmla="*/ 198698 h 285894"/>
                  <a:gd name="connsiteX9" fmla="*/ 1685365 w 1707197"/>
                  <a:gd name="connsiteY9" fmla="*/ 207662 h 285894"/>
                  <a:gd name="connsiteX10" fmla="*/ 1685365 w 1707197"/>
                  <a:gd name="connsiteY10" fmla="*/ 225592 h 2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7197" h="285894">
                    <a:moveTo>
                      <a:pt x="0" y="243521"/>
                    </a:moveTo>
                    <a:cubicBezTo>
                      <a:pt x="59764" y="240533"/>
                      <a:pt x="119529" y="237545"/>
                      <a:pt x="179294" y="225592"/>
                    </a:cubicBezTo>
                    <a:cubicBezTo>
                      <a:pt x="239059" y="213639"/>
                      <a:pt x="316753" y="209156"/>
                      <a:pt x="358589" y="171803"/>
                    </a:cubicBezTo>
                    <a:cubicBezTo>
                      <a:pt x="400425" y="134450"/>
                      <a:pt x="403413" y="-16455"/>
                      <a:pt x="430307" y="1474"/>
                    </a:cubicBezTo>
                    <a:cubicBezTo>
                      <a:pt x="457201" y="19403"/>
                      <a:pt x="436283" y="246509"/>
                      <a:pt x="519953" y="279380"/>
                    </a:cubicBezTo>
                    <a:cubicBezTo>
                      <a:pt x="603623" y="312251"/>
                      <a:pt x="817283" y="210651"/>
                      <a:pt x="932330" y="198698"/>
                    </a:cubicBezTo>
                    <a:cubicBezTo>
                      <a:pt x="1047377" y="186745"/>
                      <a:pt x="1150471" y="228580"/>
                      <a:pt x="1210236" y="207662"/>
                    </a:cubicBezTo>
                    <a:cubicBezTo>
                      <a:pt x="1270001" y="186744"/>
                      <a:pt x="1270000" y="74686"/>
                      <a:pt x="1290918" y="73192"/>
                    </a:cubicBezTo>
                    <a:cubicBezTo>
                      <a:pt x="1311836" y="71698"/>
                      <a:pt x="1270001" y="176286"/>
                      <a:pt x="1335742" y="198698"/>
                    </a:cubicBezTo>
                    <a:cubicBezTo>
                      <a:pt x="1401483" y="221110"/>
                      <a:pt x="1627095" y="203180"/>
                      <a:pt x="1685365" y="207662"/>
                    </a:cubicBezTo>
                    <a:cubicBezTo>
                      <a:pt x="1743636" y="212144"/>
                      <a:pt x="1664447" y="234557"/>
                      <a:pt x="1685365" y="22559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413812" y="2403969"/>
                <a:ext cx="832279" cy="276999"/>
              </a:xfrm>
              <a:prstGeom prst="rect">
                <a:avLst/>
              </a:prstGeom>
              <a:noFill/>
            </p:spPr>
            <p:txBody>
              <a:bodyPr wrap="none" rtlCol="0">
                <a:spAutoFit/>
              </a:bodyPr>
              <a:lstStyle/>
              <a:p>
                <a:r>
                  <a:rPr lang="en-GB" sz="1200" dirty="0" smtClean="0"/>
                  <a:t>narcissus</a:t>
                </a:r>
                <a:endParaRPr lang="en-GB" sz="1200" dirty="0"/>
              </a:p>
            </p:txBody>
          </p:sp>
          <p:sp>
            <p:nvSpPr>
              <p:cNvPr id="12" name="TextBox 11"/>
              <p:cNvSpPr txBox="1"/>
              <p:nvPr/>
            </p:nvSpPr>
            <p:spPr>
              <a:xfrm>
                <a:off x="8441191" y="2542469"/>
                <a:ext cx="583814" cy="276999"/>
              </a:xfrm>
              <a:prstGeom prst="rect">
                <a:avLst/>
              </a:prstGeom>
              <a:noFill/>
            </p:spPr>
            <p:txBody>
              <a:bodyPr wrap="none" rtlCol="0">
                <a:spAutoFit/>
              </a:bodyPr>
              <a:lstStyle/>
              <a:p>
                <a:r>
                  <a:rPr lang="en-GB" sz="1200" dirty="0" smtClean="0"/>
                  <a:t>signal</a:t>
                </a:r>
                <a:endParaRPr lang="en-GB" sz="1200" dirty="0"/>
              </a:p>
            </p:txBody>
          </p:sp>
        </p:grpSp>
        <p:sp>
          <p:nvSpPr>
            <p:cNvPr id="13" name="Rectangle 12"/>
            <p:cNvSpPr/>
            <p:nvPr/>
          </p:nvSpPr>
          <p:spPr>
            <a:xfrm>
              <a:off x="9746110" y="3621743"/>
              <a:ext cx="1397020" cy="4751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tx2"/>
                  </a:solidFill>
                </a:rPr>
                <a:t>detector</a:t>
              </a:r>
            </a:p>
          </p:txBody>
        </p:sp>
        <p:cxnSp>
          <p:nvCxnSpPr>
            <p:cNvPr id="17" name="Straight Arrow Connector 16"/>
            <p:cNvCxnSpPr>
              <a:stCxn id="6" idx="3"/>
              <a:endCxn id="13" idx="1"/>
            </p:cNvCxnSpPr>
            <p:nvPr/>
          </p:nvCxnSpPr>
          <p:spPr>
            <a:xfrm>
              <a:off x="7100047" y="3859308"/>
              <a:ext cx="26460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6" idx="1"/>
            </p:cNvCxnSpPr>
            <p:nvPr/>
          </p:nvCxnSpPr>
          <p:spPr>
            <a:xfrm>
              <a:off x="2976282" y="3859308"/>
              <a:ext cx="22232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endCxn id="6" idx="2"/>
            </p:cNvCxnSpPr>
            <p:nvPr/>
          </p:nvCxnSpPr>
          <p:spPr>
            <a:xfrm flipV="1">
              <a:off x="4087906" y="4096872"/>
              <a:ext cx="2061883" cy="735104"/>
            </a:xfrm>
            <a:prstGeom prst="bentConnector2">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368149" y="3674642"/>
              <a:ext cx="1531188" cy="369332"/>
            </a:xfrm>
            <a:prstGeom prst="rect">
              <a:avLst/>
            </a:prstGeom>
            <a:noFill/>
          </p:spPr>
          <p:txBody>
            <a:bodyPr wrap="none" rtlCol="0">
              <a:spAutoFit/>
            </a:bodyPr>
            <a:lstStyle/>
            <a:p>
              <a:r>
                <a:rPr lang="en-GB" dirty="0"/>
                <a:t>f</a:t>
              </a:r>
              <a:r>
                <a:rPr lang="en-GB" dirty="0" smtClean="0"/>
                <a:t>rom receiver</a:t>
              </a:r>
              <a:endParaRPr lang="en-GB" dirty="0"/>
            </a:p>
          </p:txBody>
        </p:sp>
        <p:cxnSp>
          <p:nvCxnSpPr>
            <p:cNvPr id="29" name="Straight Connector 28"/>
            <p:cNvCxnSpPr/>
            <p:nvPr/>
          </p:nvCxnSpPr>
          <p:spPr>
            <a:xfrm>
              <a:off x="3263153" y="4240306"/>
              <a:ext cx="3496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913094" y="4240306"/>
              <a:ext cx="3496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12776" y="4240306"/>
              <a:ext cx="0" cy="4930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13094" y="4240306"/>
              <a:ext cx="0" cy="4930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12776" y="4733365"/>
              <a:ext cx="3003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187407" y="4822104"/>
              <a:ext cx="1196161" cy="276999"/>
            </a:xfrm>
            <a:prstGeom prst="rect">
              <a:avLst/>
            </a:prstGeom>
            <a:noFill/>
          </p:spPr>
          <p:txBody>
            <a:bodyPr wrap="none" rtlCol="0">
              <a:spAutoFit/>
            </a:bodyPr>
            <a:lstStyle/>
            <a:p>
              <a:r>
                <a:rPr lang="en-GB" sz="1200" dirty="0" smtClean="0"/>
                <a:t>blanking signal</a:t>
              </a:r>
              <a:endParaRPr lang="en-GB" sz="1200" dirty="0"/>
            </a:p>
          </p:txBody>
        </p:sp>
      </p:grpSp>
    </p:spTree>
    <p:extLst>
      <p:ext uri="{BB962C8B-B14F-4D97-AF65-F5344CB8AC3E}">
        <p14:creationId xmlns:p14="http://schemas.microsoft.com/office/powerpoint/2010/main" val="3247427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221EE05-DF49-0F4C-94AA-85789884FEFB}" type="slidenum">
              <a:rPr lang="en-US" smtClean="0"/>
              <a:pPr/>
              <a:t>57</a:t>
            </a:fld>
            <a:endParaRPr lang="en-US" dirty="0"/>
          </a:p>
        </p:txBody>
      </p:sp>
      <p:sp>
        <p:nvSpPr>
          <p:cNvPr id="5" name="Title 4"/>
          <p:cNvSpPr>
            <a:spLocks noGrp="1"/>
          </p:cNvSpPr>
          <p:nvPr>
            <p:ph type="title"/>
          </p:nvPr>
        </p:nvSpPr>
        <p:spPr/>
        <p:txBody>
          <a:bodyPr/>
          <a:lstStyle/>
          <a:p>
            <a:r>
              <a:rPr lang="en-GB" dirty="0" smtClean="0"/>
              <a:t>Narcissus suppression</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94" y="2794136"/>
            <a:ext cx="4876800" cy="29260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65" y="2794136"/>
            <a:ext cx="4876800" cy="2926080"/>
          </a:xfrm>
          <a:prstGeom prst="rect">
            <a:avLst/>
          </a:prstGeom>
        </p:spPr>
      </p:pic>
      <p:sp>
        <p:nvSpPr>
          <p:cNvPr id="6" name="TextBox 5"/>
          <p:cNvSpPr txBox="1"/>
          <p:nvPr/>
        </p:nvSpPr>
        <p:spPr>
          <a:xfrm>
            <a:off x="1613647" y="1909482"/>
            <a:ext cx="2069797" cy="369332"/>
          </a:xfrm>
          <a:prstGeom prst="rect">
            <a:avLst/>
          </a:prstGeom>
          <a:noFill/>
        </p:spPr>
        <p:txBody>
          <a:bodyPr wrap="none" rtlCol="0">
            <a:spAutoFit/>
          </a:bodyPr>
          <a:lstStyle/>
          <a:p>
            <a:r>
              <a:rPr lang="en-GB" dirty="0" smtClean="0"/>
              <a:t>No blanking signal</a:t>
            </a:r>
            <a:endParaRPr lang="en-GB" dirty="0"/>
          </a:p>
        </p:txBody>
      </p:sp>
      <p:sp>
        <p:nvSpPr>
          <p:cNvPr id="10" name="TextBox 9"/>
          <p:cNvSpPr txBox="1"/>
          <p:nvPr/>
        </p:nvSpPr>
        <p:spPr>
          <a:xfrm>
            <a:off x="7729910" y="1909482"/>
            <a:ext cx="2236510" cy="369332"/>
          </a:xfrm>
          <a:prstGeom prst="rect">
            <a:avLst/>
          </a:prstGeom>
          <a:noFill/>
        </p:spPr>
        <p:txBody>
          <a:bodyPr wrap="none" rtlCol="0">
            <a:spAutoFit/>
          </a:bodyPr>
          <a:lstStyle/>
          <a:p>
            <a:r>
              <a:rPr lang="en-GB" dirty="0" smtClean="0"/>
              <a:t>With blanking signal</a:t>
            </a:r>
            <a:endParaRPr lang="en-GB" dirty="0"/>
          </a:p>
        </p:txBody>
      </p:sp>
      <p:sp>
        <p:nvSpPr>
          <p:cNvPr id="8" name="Right Arrow 7"/>
          <p:cNvSpPr/>
          <p:nvPr/>
        </p:nvSpPr>
        <p:spPr>
          <a:xfrm>
            <a:off x="5576047" y="4096341"/>
            <a:ext cx="681317" cy="321670"/>
          </a:xfrm>
          <a:prstGeom prs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2"/>
              </a:solidFill>
            </a:endParaRPr>
          </a:p>
        </p:txBody>
      </p:sp>
    </p:spTree>
    <p:extLst>
      <p:ext uri="{BB962C8B-B14F-4D97-AF65-F5344CB8AC3E}">
        <p14:creationId xmlns:p14="http://schemas.microsoft.com/office/powerpoint/2010/main" val="36539863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Computer</a:t>
            </a:r>
          </a:p>
          <a:p>
            <a:pPr lvl="1"/>
            <a:r>
              <a:rPr lang="en-GB" dirty="0" smtClean="0"/>
              <a:t>Custom build for this programme</a:t>
            </a:r>
          </a:p>
          <a:p>
            <a:pPr lvl="1"/>
            <a:r>
              <a:rPr lang="en-GB" dirty="0" smtClean="0"/>
              <a:t>Software</a:t>
            </a:r>
          </a:p>
          <a:p>
            <a:pPr lvl="2"/>
            <a:r>
              <a:rPr lang="en-GB" dirty="0" smtClean="0"/>
              <a:t>Windows OS</a:t>
            </a:r>
          </a:p>
          <a:p>
            <a:pPr lvl="2"/>
            <a:r>
              <a:rPr lang="en-GB" dirty="0" smtClean="0"/>
              <a:t>Python</a:t>
            </a:r>
          </a:p>
          <a:p>
            <a:pPr lvl="2"/>
            <a:r>
              <a:rPr lang="en-GB" dirty="0" smtClean="0"/>
              <a:t>Anti-virus</a:t>
            </a:r>
          </a:p>
          <a:p>
            <a:pPr lvl="2"/>
            <a:r>
              <a:rPr lang="en-GB" dirty="0" smtClean="0"/>
              <a:t>Version control software</a:t>
            </a:r>
          </a:p>
          <a:p>
            <a:pPr lvl="1"/>
            <a:r>
              <a:rPr lang="en-GB" dirty="0"/>
              <a:t>Samsung EVO 960 </a:t>
            </a:r>
            <a:r>
              <a:rPr lang="en-GB" dirty="0" err="1"/>
              <a:t>nVME</a:t>
            </a:r>
            <a:r>
              <a:rPr lang="en-GB" dirty="0"/>
              <a:t> storage </a:t>
            </a:r>
            <a:r>
              <a:rPr lang="en-GB" dirty="0" smtClean="0"/>
              <a:t>drive</a:t>
            </a:r>
          </a:p>
          <a:p>
            <a:pPr lvl="2"/>
            <a:r>
              <a:rPr lang="en-GB" dirty="0" smtClean="0"/>
              <a:t>Supports high speed data transfer for ADC and DAC</a:t>
            </a:r>
          </a:p>
          <a:p>
            <a:pPr lvl="2"/>
            <a:r>
              <a:rPr lang="en-GB" dirty="0" smtClean="0"/>
              <a:t>1.7 </a:t>
            </a:r>
            <a:r>
              <a:rPr lang="en-GB" dirty="0" err="1" smtClean="0"/>
              <a:t>GBps</a:t>
            </a:r>
            <a:r>
              <a:rPr lang="en-GB" dirty="0" smtClean="0"/>
              <a:t> write speed, 3.2 </a:t>
            </a:r>
            <a:r>
              <a:rPr lang="en-GB" dirty="0" err="1" smtClean="0"/>
              <a:t>GBps</a:t>
            </a:r>
            <a:r>
              <a:rPr lang="en-GB" dirty="0" smtClean="0"/>
              <a:t> read speed</a:t>
            </a:r>
          </a:p>
          <a:p>
            <a:r>
              <a:rPr lang="en-GB" dirty="0" smtClean="0"/>
              <a:t>ADC and DAC</a:t>
            </a:r>
          </a:p>
          <a:p>
            <a:pPr lvl="1"/>
            <a:r>
              <a:rPr lang="en-GB" dirty="0"/>
              <a:t>Innovative Integration </a:t>
            </a:r>
            <a:r>
              <a:rPr lang="en-GB" dirty="0" smtClean="0"/>
              <a:t>XA-160M</a:t>
            </a:r>
          </a:p>
          <a:p>
            <a:r>
              <a:rPr lang="en-GB" dirty="0" smtClean="0"/>
              <a:t>GPS clock</a:t>
            </a:r>
          </a:p>
          <a:p>
            <a:pPr lvl="1"/>
            <a:r>
              <a:rPr lang="en-GB" dirty="0" smtClean="0"/>
              <a:t>Leo </a:t>
            </a:r>
            <a:r>
              <a:rPr lang="en-GB" dirty="0" err="1" smtClean="0"/>
              <a:t>Bodnar</a:t>
            </a:r>
            <a:r>
              <a:rPr lang="en-GB" dirty="0" smtClean="0"/>
              <a:t> clock installed inside computer case</a:t>
            </a:r>
          </a:p>
          <a:p>
            <a:pPr lvl="1"/>
            <a:r>
              <a:rPr lang="en-GB" dirty="0" smtClean="0"/>
              <a:t>External connections to aerial and ADC/DAC card</a:t>
            </a:r>
          </a:p>
          <a:p>
            <a:pPr lvl="1"/>
            <a:r>
              <a:rPr lang="en-GB" dirty="0" smtClean="0"/>
              <a:t>Verified against GPS reference clock</a:t>
            </a:r>
          </a:p>
          <a:p>
            <a:pPr lvl="1"/>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58</a:t>
            </a:fld>
            <a:endParaRPr lang="en-US" dirty="0"/>
          </a:p>
        </p:txBody>
      </p:sp>
      <p:sp>
        <p:nvSpPr>
          <p:cNvPr id="5" name="Title 4"/>
          <p:cNvSpPr>
            <a:spLocks noGrp="1"/>
          </p:cNvSpPr>
          <p:nvPr>
            <p:ph type="title"/>
          </p:nvPr>
        </p:nvSpPr>
        <p:spPr/>
        <p:txBody>
          <a:bodyPr/>
          <a:lstStyle/>
          <a:p>
            <a:r>
              <a:rPr lang="en-GB" dirty="0" smtClean="0"/>
              <a:t>Controller</a:t>
            </a:r>
            <a:endParaRPr lang="en-GB" dirty="0"/>
          </a:p>
        </p:txBody>
      </p:sp>
    </p:spTree>
    <p:extLst>
      <p:ext uri="{BB962C8B-B14F-4D97-AF65-F5344CB8AC3E}">
        <p14:creationId xmlns:p14="http://schemas.microsoft.com/office/powerpoint/2010/main" val="4238930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84D111C9-AE51-4082-9409-505987EEA9A7}" type="slidenum">
              <a:rPr lang="en-GB" smtClean="0"/>
              <a:pPr/>
              <a:t>59</a:t>
            </a:fld>
            <a:endParaRPr lang="en-GB" dirty="0"/>
          </a:p>
        </p:txBody>
      </p:sp>
      <p:sp>
        <p:nvSpPr>
          <p:cNvPr id="6" name="Title 5"/>
          <p:cNvSpPr>
            <a:spLocks noGrp="1"/>
          </p:cNvSpPr>
          <p:nvPr>
            <p:ph type="title"/>
          </p:nvPr>
        </p:nvSpPr>
        <p:spPr/>
        <p:txBody>
          <a:bodyPr/>
          <a:lstStyle/>
          <a:p>
            <a:r>
              <a:rPr lang="en-GB" dirty="0" smtClean="0"/>
              <a:t>Lidar control flow diagram</a:t>
            </a:r>
            <a:endParaRPr lang="en-GB" dirty="0"/>
          </a:p>
        </p:txBody>
      </p:sp>
      <p:sp>
        <p:nvSpPr>
          <p:cNvPr id="7"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9" descr="blablah"/>
          <p:cNvPicPr>
            <a:picLocks noChangeAspect="1" noChangeArrowheads="1"/>
          </p:cNvPicPr>
          <p:nvPr/>
        </p:nvPicPr>
        <p:blipFill>
          <a:blip r:embed="rId2">
            <a:extLst>
              <a:ext uri="{28A0092B-C50C-407E-A947-70E740481C1C}">
                <a14:useLocalDpi xmlns:a14="http://schemas.microsoft.com/office/drawing/2010/main" val="0"/>
              </a:ext>
            </a:extLst>
          </a:blip>
          <a:srcRect b="25069"/>
          <a:stretch>
            <a:fillRect/>
          </a:stretch>
        </p:blipFill>
        <p:spPr bwMode="auto">
          <a:xfrm>
            <a:off x="2325937" y="1319520"/>
            <a:ext cx="6651009" cy="528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09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221EE05-DF49-0F4C-94AA-85789884FEFB}" type="slidenum">
              <a:rPr lang="en-US" smtClean="0"/>
              <a:pPr/>
              <a:t>6</a:t>
            </a:fld>
            <a:endParaRPr lang="en-US" dirty="0"/>
          </a:p>
        </p:txBody>
      </p:sp>
      <p:sp>
        <p:nvSpPr>
          <p:cNvPr id="3" name="Title 2"/>
          <p:cNvSpPr>
            <a:spLocks noGrp="1"/>
          </p:cNvSpPr>
          <p:nvPr>
            <p:ph type="title"/>
          </p:nvPr>
        </p:nvSpPr>
        <p:spPr/>
        <p:txBody>
          <a:bodyPr/>
          <a:lstStyle/>
          <a:p>
            <a:r>
              <a:rPr lang="en-GB" dirty="0" smtClean="0"/>
              <a:t>HAPS SDML concept</a:t>
            </a:r>
            <a:endParaRPr lang="en-GB"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234440" y="1173480"/>
            <a:ext cx="9204960" cy="490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693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Laser safety</a:t>
            </a:r>
            <a:endParaRPr lang="en-GB" dirty="0"/>
          </a:p>
        </p:txBody>
      </p:sp>
    </p:spTree>
    <p:extLst>
      <p:ext uri="{BB962C8B-B14F-4D97-AF65-F5344CB8AC3E}">
        <p14:creationId xmlns:p14="http://schemas.microsoft.com/office/powerpoint/2010/main" val="23511309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Final collimation adjusted with the aid of a shear plate</a:t>
            </a:r>
          </a:p>
          <a:p>
            <a:pPr lvl="1"/>
            <a:r>
              <a:rPr lang="en-GB" dirty="0" smtClean="0"/>
              <a:t>Focus adjuster </a:t>
            </a:r>
            <a:r>
              <a:rPr lang="en-GB" dirty="0" err="1" smtClean="0"/>
              <a:t>micrometer</a:t>
            </a:r>
            <a:r>
              <a:rPr lang="en-GB" dirty="0" smtClean="0"/>
              <a:t> on fibre launch assembly</a:t>
            </a:r>
          </a:p>
          <a:p>
            <a:r>
              <a:rPr lang="en-GB" dirty="0" smtClean="0"/>
              <a:t>Focus position was repeatable to ±20µm </a:t>
            </a:r>
          </a:p>
          <a:p>
            <a:endParaRPr lang="en-GB" dirty="0"/>
          </a:p>
          <a:p>
            <a:r>
              <a:rPr lang="en-GB" dirty="0" smtClean="0"/>
              <a:t>Fringes appear substantially straight and parallel</a:t>
            </a:r>
          </a:p>
          <a:p>
            <a:pPr lvl="1"/>
            <a:r>
              <a:rPr lang="en-GB" dirty="0" smtClean="0"/>
              <a:t>No significant beam distortion</a:t>
            </a:r>
          </a:p>
          <a:p>
            <a:pPr lvl="1"/>
            <a:endParaRPr lang="en-GB" dirty="0"/>
          </a:p>
          <a:p>
            <a:pPr marL="0" indent="0">
              <a:buNone/>
            </a:pP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61</a:t>
            </a:fld>
            <a:endParaRPr lang="en-US" dirty="0"/>
          </a:p>
        </p:txBody>
      </p:sp>
      <p:sp>
        <p:nvSpPr>
          <p:cNvPr id="5" name="Title 4"/>
          <p:cNvSpPr>
            <a:spLocks noGrp="1"/>
          </p:cNvSpPr>
          <p:nvPr>
            <p:ph type="title"/>
          </p:nvPr>
        </p:nvSpPr>
        <p:spPr/>
        <p:txBody>
          <a:bodyPr/>
          <a:lstStyle/>
          <a:p>
            <a:r>
              <a:rPr lang="en-GB" dirty="0" smtClean="0"/>
              <a:t>Collimation</a:t>
            </a:r>
            <a:endParaRPr lang="en-GB" dirty="0"/>
          </a:p>
        </p:txBody>
      </p:sp>
      <p:pic>
        <p:nvPicPr>
          <p:cNvPr id="6" name="Picture 5"/>
          <p:cNvPicPr/>
          <p:nvPr/>
        </p:nvPicPr>
        <p:blipFill rotWithShape="1">
          <a:blip r:embed="rId2">
            <a:extLst>
              <a:ext uri="{28A0092B-C50C-407E-A947-70E740481C1C}">
                <a14:useLocalDpi xmlns:a14="http://schemas.microsoft.com/office/drawing/2010/main" val="0"/>
              </a:ext>
            </a:extLst>
          </a:blip>
          <a:srcRect/>
          <a:stretch/>
        </p:blipFill>
        <p:spPr bwMode="auto">
          <a:xfrm>
            <a:off x="7471317" y="1016790"/>
            <a:ext cx="3741381" cy="4738066"/>
          </a:xfrm>
          <a:prstGeom prst="rect">
            <a:avLst/>
          </a:prstGeom>
          <a:ln>
            <a:noFill/>
          </a:ln>
          <a:extLst>
            <a:ext uri="{53640926-AAD7-44D8-BBD7-CCE9431645EC}">
              <a14:shadowObscured xmlns:a14="http://schemas.microsoft.com/office/drawing/2010/main"/>
            </a:ext>
          </a:extLst>
        </p:spPr>
      </p:pic>
      <p:cxnSp>
        <p:nvCxnSpPr>
          <p:cNvPr id="8" name="Straight Arrow Connector 7"/>
          <p:cNvCxnSpPr/>
          <p:nvPr/>
        </p:nvCxnSpPr>
        <p:spPr>
          <a:xfrm>
            <a:off x="6077415" y="3385823"/>
            <a:ext cx="214103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54029" y="3010829"/>
            <a:ext cx="1582484" cy="369332"/>
          </a:xfrm>
          <a:prstGeom prst="rect">
            <a:avLst/>
          </a:prstGeom>
          <a:noFill/>
        </p:spPr>
        <p:txBody>
          <a:bodyPr wrap="none" rtlCol="0">
            <a:spAutoFit/>
          </a:bodyPr>
          <a:lstStyle/>
          <a:p>
            <a:r>
              <a:rPr lang="en-GB" dirty="0" smtClean="0"/>
              <a:t>reference line</a:t>
            </a:r>
            <a:endParaRPr lang="en-GB" dirty="0"/>
          </a:p>
        </p:txBody>
      </p:sp>
      <p:sp>
        <p:nvSpPr>
          <p:cNvPr id="10" name="TextBox 9"/>
          <p:cNvSpPr txBox="1"/>
          <p:nvPr/>
        </p:nvSpPr>
        <p:spPr>
          <a:xfrm flipH="1">
            <a:off x="434896" y="4837180"/>
            <a:ext cx="6200077" cy="954107"/>
          </a:xfrm>
          <a:prstGeom prst="rect">
            <a:avLst/>
          </a:prstGeom>
          <a:noFill/>
        </p:spPr>
        <p:txBody>
          <a:bodyPr wrap="square" rtlCol="0">
            <a:spAutoFit/>
          </a:bodyPr>
          <a:lstStyle/>
          <a:p>
            <a:r>
              <a:rPr lang="en-GB" sz="1400" dirty="0" smtClean="0"/>
              <a:t>NB The glass plate was not originally intended as a shear plate and may have imperfections which account for the deviation from ideal fringes. In the worst case that the deviation is entirely due to the beam, the beam quality is still very good. </a:t>
            </a:r>
            <a:endParaRPr lang="en-GB" sz="1400" dirty="0"/>
          </a:p>
        </p:txBody>
      </p:sp>
    </p:spTree>
    <p:extLst>
      <p:ext uri="{BB962C8B-B14F-4D97-AF65-F5344CB8AC3E}">
        <p14:creationId xmlns:p14="http://schemas.microsoft.com/office/powerpoint/2010/main" val="918648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Beam profile was measured using an </a:t>
            </a:r>
            <a:r>
              <a:rPr lang="en-GB" dirty="0" err="1" smtClean="0"/>
              <a:t>InGaAs</a:t>
            </a:r>
            <a:r>
              <a:rPr lang="en-GB" dirty="0" smtClean="0"/>
              <a:t> camera to record an image of the beam</a:t>
            </a:r>
          </a:p>
          <a:p>
            <a:r>
              <a:rPr lang="en-GB" dirty="0" smtClean="0"/>
              <a:t>Good Gaussian fit to the beam profile in both axes</a:t>
            </a:r>
          </a:p>
          <a:p>
            <a:r>
              <a:rPr lang="en-GB" dirty="0" smtClean="0"/>
              <a:t>Beam dimensions were calibrated by taking an image of a target with known dimensions using the same imaging geometry</a:t>
            </a:r>
          </a:p>
          <a:p>
            <a:pPr lvl="1"/>
            <a:r>
              <a:rPr lang="en-GB" dirty="0" smtClean="0"/>
              <a:t>Slight difference in x and y axes since the camera is slightly off the normal to the screen</a:t>
            </a:r>
          </a:p>
          <a:p>
            <a:r>
              <a:rPr lang="en-GB" dirty="0" smtClean="0"/>
              <a:t>Beam radii (to 1/e</a:t>
            </a:r>
            <a:r>
              <a:rPr lang="en-GB" baseline="30000" dirty="0" smtClean="0"/>
              <a:t>2</a:t>
            </a:r>
            <a:r>
              <a:rPr lang="en-GB" dirty="0" smtClean="0"/>
              <a:t> ) after correction:</a:t>
            </a:r>
          </a:p>
          <a:p>
            <a:pPr lvl="1"/>
            <a:r>
              <a:rPr lang="en-GB" dirty="0" smtClean="0"/>
              <a:t>x: 52 ± 2 mm</a:t>
            </a:r>
          </a:p>
          <a:p>
            <a:pPr lvl="1"/>
            <a:r>
              <a:rPr lang="en-GB" dirty="0" smtClean="0"/>
              <a:t>y: 54 ± 2 mm</a:t>
            </a:r>
          </a:p>
          <a:p>
            <a:pPr lvl="1"/>
            <a:r>
              <a:rPr lang="en-GB" dirty="0" smtClean="0"/>
              <a:t>consistent with circular beam radius 53 mm</a:t>
            </a:r>
          </a:p>
          <a:p>
            <a:pPr lvl="1"/>
            <a:endParaRPr lang="en-GB" dirty="0"/>
          </a:p>
          <a:p>
            <a:r>
              <a:rPr lang="en-GB" dirty="0" smtClean="0"/>
              <a:t>Origin of fringes is unclear</a:t>
            </a:r>
          </a:p>
          <a:p>
            <a:endParaRPr lang="en-GB" dirty="0" smtClean="0"/>
          </a:p>
          <a:p>
            <a:pPr lvl="1"/>
            <a:endParaRPr lang="en-GB" dirty="0" smtClean="0"/>
          </a:p>
          <a:p>
            <a:pPr lvl="1"/>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62</a:t>
            </a:fld>
            <a:endParaRPr lang="en-US" dirty="0"/>
          </a:p>
        </p:txBody>
      </p:sp>
      <p:sp>
        <p:nvSpPr>
          <p:cNvPr id="5" name="Title 4"/>
          <p:cNvSpPr>
            <a:spLocks noGrp="1"/>
          </p:cNvSpPr>
          <p:nvPr>
            <p:ph type="title"/>
          </p:nvPr>
        </p:nvSpPr>
        <p:spPr/>
        <p:txBody>
          <a:bodyPr/>
          <a:lstStyle/>
          <a:p>
            <a:r>
              <a:rPr lang="en-GB" dirty="0" smtClean="0"/>
              <a:t>Beam profile</a:t>
            </a:r>
            <a:endParaRPr lang="en-GB" dirty="0"/>
          </a:p>
        </p:txBody>
      </p:sp>
      <p:pic>
        <p:nvPicPr>
          <p:cNvPr id="7" name="Content Placeholder 6"/>
          <p:cNvPicPr>
            <a:picLocks noGrp="1"/>
          </p:cNvPicPr>
          <p:nvPr>
            <p:ph idx="4294967295"/>
          </p:nvPr>
        </p:nvPicPr>
        <p:blipFill rotWithShape="1">
          <a:blip r:embed="rId2">
            <a:extLst>
              <a:ext uri="{28A0092B-C50C-407E-A947-70E740481C1C}">
                <a14:useLocalDpi xmlns:a14="http://schemas.microsoft.com/office/drawing/2010/main" val="0"/>
              </a:ext>
            </a:extLst>
          </a:blip>
          <a:srcRect/>
          <a:stretch/>
        </p:blipFill>
        <p:spPr bwMode="auto">
          <a:xfrm>
            <a:off x="6641368" y="3181473"/>
            <a:ext cx="3387725" cy="330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85738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dirty="0" smtClean="0"/>
              <a:t>Laser safety calculations suggest that the 3W output of the optical head will be at the threshold for laser safety class 1M, i.e. safe for viewing with the unaided eye but not safe for viewing with optical aids (e.g. binoculars)</a:t>
            </a:r>
          </a:p>
          <a:p>
            <a:r>
              <a:rPr lang="en-GB" dirty="0" smtClean="0"/>
              <a:t>Internal to the optical head, the beams will exceed the 1M limit. The head will be provided with an opaque ABS cover to restrict internal access. The cover will be fitted with micro-switches to disable the EDFA in the event of its removal.</a:t>
            </a:r>
          </a:p>
          <a:p>
            <a:r>
              <a:rPr lang="en-GB" dirty="0" smtClean="0"/>
              <a:t>The collimation of the beam will be maintained at normal laboratory temperatures (21 ± 5°C). Operation outside this limited temperature range may change the collimation condition, possibly causing the beam to focus and therefore exceed the 1M limit. Modelling suggests that higher temperatures may cause focussing.</a:t>
            </a:r>
          </a:p>
          <a:p>
            <a:r>
              <a:rPr lang="en-GB" dirty="0" smtClean="0"/>
              <a:t>The breadboard should be re-focussed if used at temperatures outside the nominal range</a:t>
            </a:r>
          </a:p>
        </p:txBody>
      </p:sp>
      <p:sp>
        <p:nvSpPr>
          <p:cNvPr id="3" name="Slide Number Placeholder 2"/>
          <p:cNvSpPr>
            <a:spLocks noGrp="1"/>
          </p:cNvSpPr>
          <p:nvPr>
            <p:ph type="sldNum" sz="quarter" idx="4"/>
          </p:nvPr>
        </p:nvSpPr>
        <p:spPr/>
        <p:txBody>
          <a:bodyPr/>
          <a:lstStyle/>
          <a:p>
            <a:fld id="{84D111C9-AE51-4082-9409-505987EEA9A7}" type="slidenum">
              <a:rPr lang="en-GB" smtClean="0"/>
              <a:pPr/>
              <a:t>63</a:t>
            </a:fld>
            <a:endParaRPr lang="en-GB" dirty="0"/>
          </a:p>
        </p:txBody>
      </p:sp>
      <p:sp>
        <p:nvSpPr>
          <p:cNvPr id="2" name="Title 1"/>
          <p:cNvSpPr>
            <a:spLocks noGrp="1"/>
          </p:cNvSpPr>
          <p:nvPr>
            <p:ph type="title"/>
          </p:nvPr>
        </p:nvSpPr>
        <p:spPr/>
        <p:txBody>
          <a:bodyPr/>
          <a:lstStyle/>
          <a:p>
            <a:r>
              <a:rPr lang="en-GB" dirty="0" smtClean="0"/>
              <a:t>Laser safety</a:t>
            </a:r>
            <a:endParaRPr lang="en-GB" dirty="0"/>
          </a:p>
        </p:txBody>
      </p:sp>
    </p:spTree>
    <p:extLst>
      <p:ext uri="{BB962C8B-B14F-4D97-AF65-F5344CB8AC3E}">
        <p14:creationId xmlns:p14="http://schemas.microsoft.com/office/powerpoint/2010/main" val="105102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dirty="0" smtClean="0"/>
              <a:t>Output Characteristics</a:t>
            </a:r>
          </a:p>
          <a:p>
            <a:pPr lvl="1"/>
            <a:r>
              <a:rPr lang="en-GB" dirty="0" smtClean="0"/>
              <a:t>Laser class:				1M (embedded class 4 source)</a:t>
            </a:r>
          </a:p>
          <a:p>
            <a:pPr lvl="1"/>
            <a:r>
              <a:rPr lang="en-GB" dirty="0" smtClean="0"/>
              <a:t>Wavelength</a:t>
            </a:r>
            <a:r>
              <a:rPr lang="en-GB" dirty="0"/>
              <a:t>:			1530 – 1570 </a:t>
            </a:r>
            <a:r>
              <a:rPr lang="en-GB" dirty="0" smtClean="0"/>
              <a:t>nm</a:t>
            </a:r>
            <a:endParaRPr lang="en-GB" dirty="0"/>
          </a:p>
          <a:p>
            <a:pPr lvl="1"/>
            <a:r>
              <a:rPr lang="en-GB" dirty="0" smtClean="0"/>
              <a:t>Average </a:t>
            </a:r>
            <a:r>
              <a:rPr lang="en-GB" dirty="0"/>
              <a:t>power:		</a:t>
            </a:r>
            <a:r>
              <a:rPr lang="en-GB" dirty="0" smtClean="0"/>
              <a:t>	&lt; 3 </a:t>
            </a:r>
            <a:r>
              <a:rPr lang="en-GB" dirty="0"/>
              <a:t>W</a:t>
            </a:r>
          </a:p>
          <a:p>
            <a:pPr lvl="1"/>
            <a:r>
              <a:rPr lang="en-GB" dirty="0" smtClean="0"/>
              <a:t>Peak </a:t>
            </a:r>
            <a:r>
              <a:rPr lang="en-GB" dirty="0"/>
              <a:t>power:		</a:t>
            </a:r>
            <a:r>
              <a:rPr lang="en-GB" dirty="0" smtClean="0"/>
              <a:t>	&lt; 1 </a:t>
            </a:r>
            <a:r>
              <a:rPr lang="en-GB" dirty="0"/>
              <a:t>kW</a:t>
            </a:r>
          </a:p>
          <a:p>
            <a:pPr lvl="1"/>
            <a:r>
              <a:rPr lang="en-GB" dirty="0" smtClean="0"/>
              <a:t>Pulsed repetition frequency: 	&gt; 50 kHz</a:t>
            </a:r>
          </a:p>
          <a:p>
            <a:pPr lvl="1"/>
            <a:r>
              <a:rPr lang="en-GB" dirty="0" smtClean="0"/>
              <a:t>Pulse </a:t>
            </a:r>
            <a:r>
              <a:rPr lang="en-GB" dirty="0"/>
              <a:t>width:		</a:t>
            </a:r>
            <a:r>
              <a:rPr lang="en-GB" dirty="0" smtClean="0"/>
              <a:t>	</a:t>
            </a:r>
            <a:r>
              <a:rPr lang="en-GB" dirty="0"/>
              <a:t>	10 ns</a:t>
            </a:r>
          </a:p>
          <a:p>
            <a:pPr lvl="1"/>
            <a:r>
              <a:rPr lang="en-GB" dirty="0" smtClean="0"/>
              <a:t>Beam profile			Gaussian</a:t>
            </a:r>
          </a:p>
          <a:p>
            <a:pPr lvl="1"/>
            <a:r>
              <a:rPr lang="en-GB" dirty="0" smtClean="0"/>
              <a:t>Beam radius (1/e</a:t>
            </a:r>
            <a:r>
              <a:rPr lang="en-GB" baseline="30000" dirty="0" smtClean="0"/>
              <a:t>2</a:t>
            </a:r>
            <a:r>
              <a:rPr lang="en-GB" dirty="0" smtClean="0"/>
              <a:t>)			53 mm</a:t>
            </a:r>
          </a:p>
          <a:p>
            <a:pPr marL="180000" lvl="1" indent="0">
              <a:buNone/>
            </a:pPr>
            <a:endParaRPr lang="en-GB" dirty="0" smtClean="0"/>
          </a:p>
          <a:p>
            <a:pPr lvl="1"/>
            <a:endParaRPr lang="en-GB" dirty="0"/>
          </a:p>
          <a:p>
            <a:r>
              <a:rPr lang="en-GB" dirty="0"/>
              <a:t>ENOHD ~37 km</a:t>
            </a:r>
          </a:p>
          <a:p>
            <a:endParaRPr lang="en-GB" dirty="0" smtClean="0"/>
          </a:p>
        </p:txBody>
      </p:sp>
      <p:sp>
        <p:nvSpPr>
          <p:cNvPr id="3" name="Title 2"/>
          <p:cNvSpPr>
            <a:spLocks noGrp="1"/>
          </p:cNvSpPr>
          <p:nvPr>
            <p:ph type="title"/>
          </p:nvPr>
        </p:nvSpPr>
        <p:spPr/>
        <p:txBody>
          <a:bodyPr/>
          <a:lstStyle/>
          <a:p>
            <a:r>
              <a:rPr lang="en-GB" dirty="0" smtClean="0"/>
              <a:t>Laser Safety</a:t>
            </a:r>
            <a:endParaRPr lang="en-GB"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451" r="9370"/>
          <a:stretch/>
        </p:blipFill>
        <p:spPr bwMode="auto">
          <a:xfrm>
            <a:off x="5459507" y="2174128"/>
            <a:ext cx="6528760" cy="379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2"/>
          <p:cNvSpPr>
            <a:spLocks noGrp="1"/>
          </p:cNvSpPr>
          <p:nvPr>
            <p:ph type="sldNum" sz="quarter" idx="4"/>
          </p:nvPr>
        </p:nvSpPr>
        <p:spPr>
          <a:xfrm>
            <a:off x="342013" y="6396576"/>
            <a:ext cx="311143" cy="241195"/>
          </a:xfrm>
        </p:spPr>
        <p:txBody>
          <a:bodyPr/>
          <a:lstStyle/>
          <a:p>
            <a:fld id="{84D111C9-AE51-4082-9409-505987EEA9A7}" type="slidenum">
              <a:rPr lang="en-GB" smtClean="0"/>
              <a:pPr/>
              <a:t>64</a:t>
            </a:fld>
            <a:endParaRPr lang="en-GB" dirty="0"/>
          </a:p>
        </p:txBody>
      </p:sp>
    </p:spTree>
    <p:extLst>
      <p:ext uri="{BB962C8B-B14F-4D97-AF65-F5344CB8AC3E}">
        <p14:creationId xmlns:p14="http://schemas.microsoft.com/office/powerpoint/2010/main" val="4042729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Optical system is temperature sensitive due to thermal expansion of baseplate</a:t>
            </a:r>
          </a:p>
          <a:p>
            <a:r>
              <a:rPr lang="en-GB" dirty="0" smtClean="0"/>
              <a:t>Beam is collimated at alignment temperature (21°C)</a:t>
            </a:r>
          </a:p>
          <a:p>
            <a:pPr lvl="1"/>
            <a:r>
              <a:rPr lang="en-GB" dirty="0" smtClean="0"/>
              <a:t>Increased temperature </a:t>
            </a:r>
            <a:r>
              <a:rPr lang="en-GB" dirty="0" smtClean="0">
                <a:sym typeface="Wingdings" panose="05000000000000000000" pitchFamily="2" charset="2"/>
              </a:rPr>
              <a:t> beam waist in front of aperture</a:t>
            </a:r>
          </a:p>
          <a:p>
            <a:pPr lvl="1"/>
            <a:r>
              <a:rPr lang="en-GB" dirty="0" smtClean="0">
                <a:sym typeface="Wingdings" panose="05000000000000000000" pitchFamily="2" charset="2"/>
              </a:rPr>
              <a:t>Decreased temperature  beam waist behind aperture</a:t>
            </a:r>
          </a:p>
          <a:p>
            <a:r>
              <a:rPr lang="en-GB" b="1" dirty="0" smtClean="0">
                <a:sym typeface="Wingdings" panose="05000000000000000000" pitchFamily="2" charset="2"/>
              </a:rPr>
              <a:t>Beam may exceed class 1M threshold in warm conditions</a:t>
            </a:r>
          </a:p>
          <a:p>
            <a:pPr lvl="1"/>
            <a:r>
              <a:rPr lang="en-GB" dirty="0" smtClean="0">
                <a:sym typeface="Wingdings" panose="05000000000000000000" pitchFamily="2" charset="2"/>
              </a:rPr>
              <a:t>Maximum excursion 6°C above alignment temperature</a:t>
            </a:r>
          </a:p>
          <a:p>
            <a:pPr lvl="1"/>
            <a:endParaRPr lang="en-GB" dirty="0" smtClean="0">
              <a:sym typeface="Wingdings" panose="05000000000000000000" pitchFamily="2" charset="2"/>
            </a:endParaRPr>
          </a:p>
          <a:p>
            <a:r>
              <a:rPr lang="en-GB" dirty="0" smtClean="0"/>
              <a:t>Beam remains class 1M beyond 4.6 km</a:t>
            </a:r>
          </a:p>
        </p:txBody>
      </p:sp>
      <p:sp>
        <p:nvSpPr>
          <p:cNvPr id="4" name="Slide Number Placeholder 3"/>
          <p:cNvSpPr>
            <a:spLocks noGrp="1"/>
          </p:cNvSpPr>
          <p:nvPr>
            <p:ph type="sldNum" sz="quarter" idx="4"/>
          </p:nvPr>
        </p:nvSpPr>
        <p:spPr/>
        <p:txBody>
          <a:bodyPr/>
          <a:lstStyle/>
          <a:p>
            <a:fld id="{9221EE05-DF49-0F4C-94AA-85789884FEFB}" type="slidenum">
              <a:rPr lang="en-US" smtClean="0"/>
              <a:pPr/>
              <a:t>65</a:t>
            </a:fld>
            <a:endParaRPr lang="en-US" dirty="0"/>
          </a:p>
        </p:txBody>
      </p:sp>
      <p:sp>
        <p:nvSpPr>
          <p:cNvPr id="5" name="Title 4"/>
          <p:cNvSpPr>
            <a:spLocks noGrp="1"/>
          </p:cNvSpPr>
          <p:nvPr>
            <p:ph type="title"/>
          </p:nvPr>
        </p:nvSpPr>
        <p:spPr/>
        <p:txBody>
          <a:bodyPr/>
          <a:lstStyle/>
          <a:p>
            <a:r>
              <a:rPr lang="en-GB" dirty="0" smtClean="0"/>
              <a:t>Operating Temperature</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862" y="2496018"/>
            <a:ext cx="5613774" cy="308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389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Test range</a:t>
            </a:r>
            <a:endParaRPr lang="en-GB" dirty="0"/>
          </a:p>
        </p:txBody>
      </p:sp>
    </p:spTree>
    <p:extLst>
      <p:ext uri="{BB962C8B-B14F-4D97-AF65-F5344CB8AC3E}">
        <p14:creationId xmlns:p14="http://schemas.microsoft.com/office/powerpoint/2010/main" val="33411806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GB" dirty="0" smtClean="0"/>
              <a:t>2 off 1 x 1 metre diffuse screens</a:t>
            </a:r>
          </a:p>
          <a:p>
            <a:pPr lvl="1"/>
            <a:r>
              <a:rPr lang="en-GB" dirty="0" smtClean="0"/>
              <a:t>0.85  albedo @ 1.5µm </a:t>
            </a:r>
          </a:p>
          <a:p>
            <a:r>
              <a:rPr lang="en-GB" dirty="0" smtClean="0"/>
              <a:t>Adjustable gap </a:t>
            </a:r>
          </a:p>
          <a:p>
            <a:r>
              <a:rPr lang="en-GB" dirty="0" smtClean="0"/>
              <a:t>Rail mounted for ease of movement</a:t>
            </a:r>
          </a:p>
          <a:p>
            <a:r>
              <a:rPr lang="en-GB" dirty="0" smtClean="0"/>
              <a:t>Tape for accurate measurement of relative positions</a:t>
            </a:r>
          </a:p>
          <a:p>
            <a:r>
              <a:rPr lang="en-GB" dirty="0" smtClean="0"/>
              <a:t>GPS unit can be fastened to base</a:t>
            </a:r>
          </a:p>
          <a:p>
            <a:endParaRPr lang="en-GB" dirty="0"/>
          </a:p>
        </p:txBody>
      </p:sp>
      <p:sp>
        <p:nvSpPr>
          <p:cNvPr id="3" name="Title 2"/>
          <p:cNvSpPr>
            <a:spLocks noGrp="1"/>
          </p:cNvSpPr>
          <p:nvPr>
            <p:ph type="title"/>
          </p:nvPr>
        </p:nvSpPr>
        <p:spPr/>
        <p:txBody>
          <a:bodyPr/>
          <a:lstStyle/>
          <a:p>
            <a:r>
              <a:rPr lang="en-GB" dirty="0" smtClean="0"/>
              <a:t>Test target</a:t>
            </a:r>
            <a:endParaRPr lang="en-GB" dirty="0"/>
          </a:p>
        </p:txBody>
      </p:sp>
      <p:pic>
        <p:nvPicPr>
          <p:cNvPr id="5" name="Content Placeholder 4"/>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256338" y="1564482"/>
            <a:ext cx="5619750" cy="4214812"/>
          </a:xfrm>
        </p:spPr>
      </p:pic>
      <p:sp>
        <p:nvSpPr>
          <p:cNvPr id="6" name="Slide Number Placeholder 3"/>
          <p:cNvSpPr>
            <a:spLocks noGrp="1"/>
          </p:cNvSpPr>
          <p:nvPr>
            <p:ph type="sldNum" sz="quarter" idx="4"/>
          </p:nvPr>
        </p:nvSpPr>
        <p:spPr>
          <a:xfrm>
            <a:off x="342013" y="6396576"/>
            <a:ext cx="311143" cy="241195"/>
          </a:xfrm>
        </p:spPr>
        <p:txBody>
          <a:bodyPr/>
          <a:lstStyle/>
          <a:p>
            <a:fld id="{9221EE05-DF49-0F4C-94AA-85789884FEFB}" type="slidenum">
              <a:rPr lang="en-US" smtClean="0"/>
              <a:pPr/>
              <a:t>67</a:t>
            </a:fld>
            <a:endParaRPr lang="en-US" dirty="0"/>
          </a:p>
        </p:txBody>
      </p:sp>
    </p:spTree>
    <p:extLst>
      <p:ext uri="{BB962C8B-B14F-4D97-AF65-F5344CB8AC3E}">
        <p14:creationId xmlns:p14="http://schemas.microsoft.com/office/powerpoint/2010/main" val="9921260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21EE05-DF49-0F4C-94AA-85789884FEFB}" type="slidenum">
              <a:rPr lang="en-US" smtClean="0"/>
              <a:pPr/>
              <a:t>68</a:t>
            </a:fld>
            <a:endParaRPr lang="en-US" dirty="0"/>
          </a:p>
        </p:txBody>
      </p:sp>
      <p:sp>
        <p:nvSpPr>
          <p:cNvPr id="5" name="Title 4"/>
          <p:cNvSpPr>
            <a:spLocks noGrp="1"/>
          </p:cNvSpPr>
          <p:nvPr>
            <p:ph type="title"/>
          </p:nvPr>
        </p:nvSpPr>
        <p:spPr/>
        <p:txBody>
          <a:bodyPr/>
          <a:lstStyle/>
          <a:p>
            <a:r>
              <a:rPr lang="en-GB" dirty="0" smtClean="0"/>
              <a:t>Test range</a:t>
            </a:r>
            <a:endParaRPr lang="en-GB" dirty="0"/>
          </a:p>
        </p:txBody>
      </p:sp>
      <p:sp>
        <p:nvSpPr>
          <p:cNvPr id="8" name="TextBox 7"/>
          <p:cNvSpPr txBox="1"/>
          <p:nvPr/>
        </p:nvSpPr>
        <p:spPr>
          <a:xfrm>
            <a:off x="7148145" y="4926299"/>
            <a:ext cx="4793185" cy="584775"/>
          </a:xfrm>
          <a:prstGeom prst="rect">
            <a:avLst/>
          </a:prstGeom>
          <a:noFill/>
        </p:spPr>
        <p:txBody>
          <a:bodyPr wrap="square" rtlCol="0">
            <a:spAutoFit/>
          </a:bodyPr>
          <a:lstStyle/>
          <a:p>
            <a:pPr algn="r"/>
            <a:r>
              <a:rPr lang="en-GB" sz="1600" dirty="0" smtClean="0">
                <a:latin typeface="Arial" panose="020B0604020202020204" pitchFamily="34" charset="0"/>
                <a:cs typeface="Arial" panose="020B0604020202020204" pitchFamily="34" charset="0"/>
              </a:rPr>
              <a:t>Test </a:t>
            </a:r>
            <a:r>
              <a:rPr lang="en-GB" sz="1600" dirty="0">
                <a:latin typeface="Arial" panose="020B0604020202020204" pitchFamily="34" charset="0"/>
                <a:cs typeface="Arial" panose="020B0604020202020204" pitchFamily="34" charset="0"/>
              </a:rPr>
              <a:t>field @ 7.6km  from LIDAR, showing beacon for turbulence measurements and test </a:t>
            </a:r>
            <a:r>
              <a:rPr lang="en-GB" sz="1600" dirty="0" smtClean="0">
                <a:latin typeface="Arial" panose="020B0604020202020204" pitchFamily="34" charset="0"/>
                <a:cs typeface="Arial" panose="020B0604020202020204" pitchFamily="34" charset="0"/>
              </a:rPr>
              <a:t>target</a:t>
            </a:r>
            <a:endParaRPr lang="en-GB" sz="1600" dirty="0">
              <a:latin typeface="Arial" panose="020B0604020202020204" pitchFamily="34" charset="0"/>
              <a:cs typeface="Arial" panose="020B0604020202020204" pitchFamily="34" charset="0"/>
            </a:endParaRPr>
          </a:p>
        </p:txBody>
      </p:sp>
      <p:grpSp>
        <p:nvGrpSpPr>
          <p:cNvPr id="9" name="Group 8"/>
          <p:cNvGrpSpPr/>
          <p:nvPr/>
        </p:nvGrpSpPr>
        <p:grpSpPr>
          <a:xfrm>
            <a:off x="5960135" y="1290526"/>
            <a:ext cx="5981196" cy="3665584"/>
            <a:chOff x="263352" y="2204318"/>
            <a:chExt cx="5778011" cy="3541967"/>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8266"/>
            <a:stretch/>
          </p:blipFill>
          <p:spPr>
            <a:xfrm>
              <a:off x="263352" y="2204318"/>
              <a:ext cx="5778011" cy="3541967"/>
            </a:xfrm>
            <a:prstGeom prst="rect">
              <a:avLst/>
            </a:prstGeom>
          </p:spPr>
        </p:pic>
        <p:cxnSp>
          <p:nvCxnSpPr>
            <p:cNvPr id="11" name="Straight Arrow Connector 10"/>
            <p:cNvCxnSpPr/>
            <p:nvPr/>
          </p:nvCxnSpPr>
          <p:spPr>
            <a:xfrm>
              <a:off x="4326384" y="3266047"/>
              <a:ext cx="409922" cy="33943"/>
            </a:xfrm>
            <a:prstGeom prst="straightConnector1">
              <a:avLst/>
            </a:prstGeom>
            <a:ln w="6350">
              <a:solidFill>
                <a:srgbClr val="FFC000"/>
              </a:solidFill>
              <a:prstDash val="sysDot"/>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53414" y="3193762"/>
              <a:ext cx="792273" cy="65603"/>
            </a:xfrm>
            <a:prstGeom prst="line">
              <a:avLst/>
            </a:prstGeom>
            <a:ln w="63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45687" y="3259365"/>
              <a:ext cx="80697" cy="66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40781" y="3109913"/>
              <a:ext cx="1012633" cy="8384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p:cNvSpPr>
            <p:nvPr/>
          </p:nvSpPr>
          <p:spPr>
            <a:xfrm>
              <a:off x="4602386" y="3166070"/>
              <a:ext cx="267840" cy="267840"/>
            </a:xfrm>
            <a:prstGeom prst="ellipse">
              <a:avLst/>
            </a:prstGeom>
            <a:gradFill>
              <a:gsLst>
                <a:gs pos="60000">
                  <a:srgbClr val="FFC000">
                    <a:alpha val="3000"/>
                  </a:srgbClr>
                </a:gs>
                <a:gs pos="70000">
                  <a:srgbClr val="FFC000">
                    <a:alpha val="1000"/>
                  </a:srgbClr>
                </a:gs>
                <a:gs pos="80000">
                  <a:srgbClr val="FFC000">
                    <a:alpha val="0"/>
                  </a:srgbClr>
                </a:gs>
                <a:gs pos="90000">
                  <a:srgbClr val="FFC000">
                    <a:alpha val="0"/>
                  </a:srgbClr>
                </a:gs>
                <a:gs pos="50000">
                  <a:srgbClr val="FFC000">
                    <a:alpha val="8000"/>
                  </a:srgbClr>
                </a:gs>
                <a:gs pos="40000">
                  <a:srgbClr val="FFC000">
                    <a:alpha val="20000"/>
                  </a:srgbClr>
                </a:gs>
                <a:gs pos="30000">
                  <a:srgbClr val="FFC000">
                    <a:alpha val="40000"/>
                  </a:srgbClr>
                </a:gs>
                <a:gs pos="20000">
                  <a:srgbClr val="FFC000">
                    <a:alpha val="67000"/>
                  </a:srgbClr>
                </a:gs>
                <a:gs pos="10000">
                  <a:srgbClr val="FFC000">
                    <a:alpha val="90000"/>
                  </a:srgbClr>
                </a:gs>
                <a:gs pos="100000">
                  <a:srgbClr val="FFC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dirty="0"/>
            </a:p>
          </p:txBody>
        </p:sp>
      </p:grpSp>
      <p:grpSp>
        <p:nvGrpSpPr>
          <p:cNvPr id="7" name="Group 6"/>
          <p:cNvGrpSpPr/>
          <p:nvPr/>
        </p:nvGrpSpPr>
        <p:grpSpPr>
          <a:xfrm>
            <a:off x="424423" y="2563032"/>
            <a:ext cx="5981196" cy="3665583"/>
            <a:chOff x="22831737" y="5489367"/>
            <a:chExt cx="5981196" cy="3665583"/>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8266"/>
            <a:stretch/>
          </p:blipFill>
          <p:spPr>
            <a:xfrm>
              <a:off x="22831737" y="5489367"/>
              <a:ext cx="5981196" cy="3665583"/>
            </a:xfrm>
            <a:prstGeom prst="rect">
              <a:avLst/>
            </a:prstGeom>
          </p:spPr>
        </p:pic>
        <p:sp>
          <p:nvSpPr>
            <p:cNvPr id="17" name="Isosceles Triangle 51"/>
            <p:cNvSpPr/>
            <p:nvPr/>
          </p:nvSpPr>
          <p:spPr>
            <a:xfrm rot="16200000">
              <a:off x="26076859" y="6589889"/>
              <a:ext cx="534762" cy="1123908"/>
            </a:xfrm>
            <a:custGeom>
              <a:avLst/>
              <a:gdLst/>
              <a:ahLst/>
              <a:cxnLst/>
              <a:rect l="l" t="t" r="r" b="b"/>
              <a:pathLst>
                <a:path w="611981" h="1285872">
                  <a:moveTo>
                    <a:pt x="611981" y="0"/>
                  </a:moveTo>
                  <a:lnTo>
                    <a:pt x="611981" y="39"/>
                  </a:lnTo>
                  <a:lnTo>
                    <a:pt x="500064" y="1285872"/>
                  </a:lnTo>
                  <a:lnTo>
                    <a:pt x="0" y="1285872"/>
                  </a:lnTo>
                  <a:close/>
                </a:path>
              </a:pathLst>
            </a:custGeom>
            <a:gradFill flip="none" rotWithShape="1">
              <a:gsLst>
                <a:gs pos="63000">
                  <a:srgbClr val="FFC000">
                    <a:alpha val="50000"/>
                  </a:srgbClr>
                </a:gs>
                <a:gs pos="70000">
                  <a:srgbClr val="FFC000">
                    <a:alpha val="32000"/>
                  </a:srgbClr>
                </a:gs>
                <a:gs pos="77000">
                  <a:srgbClr val="FFC000">
                    <a:alpha val="18000"/>
                  </a:srgbClr>
                </a:gs>
                <a:gs pos="85000">
                  <a:srgbClr val="FFC000">
                    <a:alpha val="2000"/>
                  </a:srgbClr>
                </a:gs>
                <a:gs pos="56000">
                  <a:srgbClr val="FFC000">
                    <a:alpha val="32000"/>
                  </a:srgbClr>
                </a:gs>
                <a:gs pos="49000">
                  <a:srgbClr val="FFC000">
                    <a:alpha val="18000"/>
                  </a:srgbClr>
                </a:gs>
                <a:gs pos="40000">
                  <a:srgbClr val="FFC000">
                    <a:alpha val="2000"/>
                  </a:srgbClr>
                </a:gs>
                <a:gs pos="25000">
                  <a:srgbClr val="FFC000">
                    <a:alpha val="0"/>
                  </a:srgbClr>
                </a:gs>
                <a:gs pos="10000">
                  <a:srgbClr val="FFC000">
                    <a:alpha val="0"/>
                  </a:srgbClr>
                </a:gs>
                <a:gs pos="100000">
                  <a:srgbClr val="FFC000">
                    <a:alpha val="0"/>
                  </a:srgbClr>
                </a:gs>
              </a:gsLst>
              <a:lin ang="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0"/>
            </a:p>
          </p:txBody>
        </p:sp>
      </p:grpSp>
      <p:sp>
        <p:nvSpPr>
          <p:cNvPr id="18" name="TextBox 17"/>
          <p:cNvSpPr txBox="1"/>
          <p:nvPr/>
        </p:nvSpPr>
        <p:spPr>
          <a:xfrm>
            <a:off x="424422" y="1485814"/>
            <a:ext cx="4870939" cy="1077218"/>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Laboratory. Left to right:</a:t>
            </a:r>
          </a:p>
          <a:p>
            <a:r>
              <a:rPr lang="en-GB" sz="1600" dirty="0" smtClean="0">
                <a:latin typeface="Arial" panose="020B0604020202020204" pitchFamily="34" charset="0"/>
                <a:cs typeface="Arial" panose="020B0604020202020204" pitchFamily="34" charset="0"/>
              </a:rPr>
              <a:t>ATLAS </a:t>
            </a:r>
            <a:r>
              <a:rPr lang="en-GB" sz="1600" dirty="0">
                <a:latin typeface="Arial" panose="020B0604020202020204" pitchFamily="34" charset="0"/>
                <a:cs typeface="Arial" panose="020B0604020202020204" pitchFamily="34" charset="0"/>
              </a:rPr>
              <a:t>atmospheric measurement </a:t>
            </a:r>
            <a:r>
              <a:rPr lang="en-GB" sz="1600" dirty="0" smtClean="0">
                <a:latin typeface="Arial" panose="020B0604020202020204" pitchFamily="34" charset="0"/>
                <a:cs typeface="Arial" panose="020B0604020202020204" pitchFamily="34" charset="0"/>
              </a:rPr>
              <a:t>system </a:t>
            </a:r>
          </a:p>
          <a:p>
            <a:r>
              <a:rPr lang="en-GB" sz="1600" dirty="0" smtClean="0">
                <a:latin typeface="Arial" panose="020B0604020202020204" pitchFamily="34" charset="0"/>
                <a:cs typeface="Arial" panose="020B0604020202020204" pitchFamily="34" charset="0"/>
              </a:rPr>
              <a:t>SWIR </a:t>
            </a:r>
            <a:r>
              <a:rPr lang="en-GB" sz="1600" dirty="0">
                <a:latin typeface="Arial" panose="020B0604020202020204" pitchFamily="34" charset="0"/>
                <a:cs typeface="Arial" panose="020B0604020202020204" pitchFamily="34" charset="0"/>
              </a:rPr>
              <a:t>camera </a:t>
            </a:r>
            <a:endParaRPr lang="en-GB" sz="1600" dirty="0" smtClean="0">
              <a:latin typeface="Arial" panose="020B0604020202020204" pitchFamily="34" charset="0"/>
              <a:cs typeface="Arial" panose="020B0604020202020204" pitchFamily="34" charset="0"/>
            </a:endParaRPr>
          </a:p>
          <a:p>
            <a:r>
              <a:rPr lang="en-GB" sz="1600" dirty="0" smtClean="0">
                <a:latin typeface="Arial" panose="020B0604020202020204" pitchFamily="34" charset="0"/>
                <a:cs typeface="Arial" panose="020B0604020202020204" pitchFamily="34" charset="0"/>
              </a:rPr>
              <a:t>LIDAR </a:t>
            </a:r>
            <a:r>
              <a:rPr lang="en-GB" sz="1600" dirty="0">
                <a:latin typeface="Arial" panose="020B0604020202020204" pitchFamily="34" charset="0"/>
                <a:cs typeface="Arial" panose="020B0604020202020204" pitchFamily="34" charset="0"/>
              </a:rPr>
              <a:t>Optical </a:t>
            </a:r>
            <a:r>
              <a:rPr lang="en-GB" sz="1600" dirty="0" smtClean="0">
                <a:latin typeface="Arial" panose="020B0604020202020204" pitchFamily="34" charset="0"/>
                <a:cs typeface="Arial" panose="020B0604020202020204" pitchFamily="34" charset="0"/>
              </a:rPr>
              <a:t>Head</a:t>
            </a:r>
            <a:endParaRPr lang="en-GB" sz="1600" dirty="0"/>
          </a:p>
        </p:txBody>
      </p:sp>
    </p:spTree>
    <p:extLst>
      <p:ext uri="{BB962C8B-B14F-4D97-AF65-F5344CB8AC3E}">
        <p14:creationId xmlns:p14="http://schemas.microsoft.com/office/powerpoint/2010/main" val="2519706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smtClean="0"/>
              <a:t>Open area for location of  test targets and other equipment</a:t>
            </a:r>
          </a:p>
          <a:p>
            <a:r>
              <a:rPr lang="en-GB" dirty="0" smtClean="0"/>
              <a:t>Clearly visible from 3</a:t>
            </a:r>
            <a:r>
              <a:rPr lang="en-GB" baseline="30000" dirty="0" smtClean="0"/>
              <a:t>rd</a:t>
            </a:r>
            <a:r>
              <a:rPr lang="en-GB" dirty="0" smtClean="0"/>
              <a:t> floor laboratory at QinetiQ Malvern</a:t>
            </a:r>
          </a:p>
          <a:p>
            <a:r>
              <a:rPr lang="en-GB" dirty="0" smtClean="0"/>
              <a:t>Test path well above ground level over most of its length</a:t>
            </a:r>
          </a:p>
          <a:p>
            <a:pPr lvl="1"/>
            <a:r>
              <a:rPr lang="en-GB" dirty="0" smtClean="0"/>
              <a:t>Minimise turbulence</a:t>
            </a:r>
          </a:p>
          <a:p>
            <a:r>
              <a:rPr lang="en-GB" dirty="0" smtClean="0"/>
              <a:t>~7.7 km test range</a:t>
            </a:r>
          </a:p>
        </p:txBody>
      </p:sp>
      <p:sp>
        <p:nvSpPr>
          <p:cNvPr id="3" name="Slide Number Placeholder 2"/>
          <p:cNvSpPr>
            <a:spLocks noGrp="1"/>
          </p:cNvSpPr>
          <p:nvPr>
            <p:ph type="sldNum" sz="quarter" idx="4"/>
          </p:nvPr>
        </p:nvSpPr>
        <p:spPr/>
        <p:txBody>
          <a:bodyPr/>
          <a:lstStyle/>
          <a:p>
            <a:fld id="{9221EE05-DF49-0F4C-94AA-85789884FEFB}" type="slidenum">
              <a:rPr lang="en-US" smtClean="0"/>
              <a:pPr/>
              <a:t>69</a:t>
            </a:fld>
            <a:endParaRPr lang="en-US" dirty="0"/>
          </a:p>
        </p:txBody>
      </p:sp>
      <p:sp>
        <p:nvSpPr>
          <p:cNvPr id="4" name="Title 3"/>
          <p:cNvSpPr>
            <a:spLocks noGrp="1"/>
          </p:cNvSpPr>
          <p:nvPr>
            <p:ph type="title"/>
          </p:nvPr>
        </p:nvSpPr>
        <p:spPr/>
        <p:txBody>
          <a:bodyPr/>
          <a:lstStyle/>
          <a:p>
            <a:r>
              <a:rPr lang="en-GB" dirty="0" smtClean="0"/>
              <a:t>Test Field</a:t>
            </a:r>
            <a:endParaRPr lang="en-GB" dirty="0"/>
          </a:p>
        </p:txBody>
      </p:sp>
      <p:grpSp>
        <p:nvGrpSpPr>
          <p:cNvPr id="5" name="Group 4"/>
          <p:cNvGrpSpPr/>
          <p:nvPr/>
        </p:nvGrpSpPr>
        <p:grpSpPr>
          <a:xfrm>
            <a:off x="4500282" y="2693626"/>
            <a:ext cx="6436659" cy="3466516"/>
            <a:chOff x="1376361" y="1334845"/>
            <a:chExt cx="9439276" cy="508359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2" y="1334845"/>
              <a:ext cx="94392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1" y="4382844"/>
              <a:ext cx="9439275" cy="203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27627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smtClean="0"/>
              <a:t>Transmission of light over a free-space optical link to convey information</a:t>
            </a:r>
          </a:p>
          <a:p>
            <a:r>
              <a:rPr lang="en-GB" dirty="0" smtClean="0"/>
              <a:t>Typical elements </a:t>
            </a:r>
            <a:r>
              <a:rPr lang="en-GB" dirty="0"/>
              <a:t>of </a:t>
            </a:r>
            <a:r>
              <a:rPr lang="en-GB" dirty="0" smtClean="0"/>
              <a:t>a free space optical communications </a:t>
            </a:r>
            <a:r>
              <a:rPr lang="en-GB" dirty="0"/>
              <a:t>system include:</a:t>
            </a:r>
          </a:p>
          <a:p>
            <a:pPr lvl="1"/>
            <a:r>
              <a:rPr lang="en-GB" dirty="0"/>
              <a:t>Optical source</a:t>
            </a:r>
          </a:p>
          <a:p>
            <a:pPr lvl="1"/>
            <a:r>
              <a:rPr lang="en-GB" dirty="0" smtClean="0"/>
              <a:t>Modulation</a:t>
            </a:r>
            <a:endParaRPr lang="en-GB" dirty="0"/>
          </a:p>
          <a:p>
            <a:pPr lvl="1"/>
            <a:r>
              <a:rPr lang="en-GB" dirty="0" smtClean="0"/>
              <a:t>Beam director</a:t>
            </a:r>
            <a:endParaRPr lang="en-GB" dirty="0"/>
          </a:p>
          <a:p>
            <a:pPr lvl="1"/>
            <a:r>
              <a:rPr lang="en-GB" dirty="0"/>
              <a:t>Transmitter</a:t>
            </a:r>
          </a:p>
          <a:p>
            <a:pPr lvl="1"/>
            <a:r>
              <a:rPr lang="en-GB" dirty="0"/>
              <a:t>Receiver</a:t>
            </a:r>
          </a:p>
          <a:p>
            <a:pPr lvl="1"/>
            <a:r>
              <a:rPr lang="en-GB" dirty="0" smtClean="0"/>
              <a:t>Processor</a:t>
            </a:r>
          </a:p>
          <a:p>
            <a:r>
              <a:rPr lang="en-GB" dirty="0" smtClean="0"/>
              <a:t>The </a:t>
            </a:r>
            <a:r>
              <a:rPr lang="en-GB" dirty="0"/>
              <a:t>main difference between a Lidar and a </a:t>
            </a:r>
            <a:r>
              <a:rPr lang="en-GB" dirty="0" err="1"/>
              <a:t>comms</a:t>
            </a:r>
            <a:r>
              <a:rPr lang="en-GB" dirty="0"/>
              <a:t> system is the location of transmitter and receiver</a:t>
            </a:r>
          </a:p>
          <a:p>
            <a:pPr lvl="1"/>
            <a:r>
              <a:rPr lang="en-GB" dirty="0" smtClean="0"/>
              <a:t>Lidar</a:t>
            </a:r>
            <a:r>
              <a:rPr lang="en-GB" dirty="0"/>
              <a:t>: </a:t>
            </a:r>
            <a:r>
              <a:rPr lang="en-GB" dirty="0" err="1"/>
              <a:t>Tx</a:t>
            </a:r>
            <a:r>
              <a:rPr lang="en-GB" dirty="0"/>
              <a:t> and Rx on the same end of the optical path</a:t>
            </a:r>
          </a:p>
          <a:p>
            <a:pPr lvl="1"/>
            <a:r>
              <a:rPr lang="en-GB" dirty="0" err="1" smtClean="0"/>
              <a:t>Comms</a:t>
            </a:r>
            <a:r>
              <a:rPr lang="en-GB" dirty="0"/>
              <a:t>: </a:t>
            </a:r>
            <a:r>
              <a:rPr lang="en-GB" dirty="0" err="1"/>
              <a:t>Tx</a:t>
            </a:r>
            <a:r>
              <a:rPr lang="en-GB" dirty="0"/>
              <a:t> and Rx on opposite ends of the optical </a:t>
            </a:r>
            <a:r>
              <a:rPr lang="en-GB" dirty="0" smtClean="0"/>
              <a:t>path</a:t>
            </a:r>
          </a:p>
          <a:p>
            <a:pPr lvl="1"/>
            <a:endParaRPr lang="en-GB" dirty="0" smtClean="0"/>
          </a:p>
          <a:p>
            <a:pPr marL="0" indent="0">
              <a:buNone/>
            </a:pPr>
            <a:r>
              <a:rPr lang="en-GB" b="1" dirty="0" smtClean="0"/>
              <a:t>Can we adapt an existing Optical communications system to function as a range-finding lidar?</a:t>
            </a:r>
          </a:p>
          <a:p>
            <a:endParaRPr lang="en-GB" dirty="0"/>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7</a:t>
            </a:fld>
            <a:endParaRPr lang="en-US" dirty="0"/>
          </a:p>
        </p:txBody>
      </p:sp>
      <p:sp>
        <p:nvSpPr>
          <p:cNvPr id="5" name="Title 4"/>
          <p:cNvSpPr>
            <a:spLocks noGrp="1"/>
          </p:cNvSpPr>
          <p:nvPr>
            <p:ph type="title"/>
          </p:nvPr>
        </p:nvSpPr>
        <p:spPr/>
        <p:txBody>
          <a:bodyPr/>
          <a:lstStyle/>
          <a:p>
            <a:r>
              <a:rPr lang="en-GB" dirty="0" smtClean="0"/>
              <a:t>Free Space Optical Communications</a:t>
            </a:r>
            <a:endParaRPr lang="en-GB" dirty="0"/>
          </a:p>
        </p:txBody>
      </p:sp>
    </p:spTree>
    <p:extLst>
      <p:ext uri="{BB962C8B-B14F-4D97-AF65-F5344CB8AC3E}">
        <p14:creationId xmlns:p14="http://schemas.microsoft.com/office/powerpoint/2010/main" val="1105306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 results</a:t>
            </a:r>
          </a:p>
        </p:txBody>
      </p:sp>
    </p:spTree>
    <p:extLst>
      <p:ext uri="{BB962C8B-B14F-4D97-AF65-F5344CB8AC3E}">
        <p14:creationId xmlns:p14="http://schemas.microsoft.com/office/powerpoint/2010/main" val="1395753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Standard lidar configuration</a:t>
            </a:r>
          </a:p>
          <a:p>
            <a:pPr lvl="1"/>
            <a:r>
              <a:rPr lang="en-GB" dirty="0" smtClean="0"/>
              <a:t>Sequence length: n = 10, N = 1023-bit sequence</a:t>
            </a:r>
          </a:p>
          <a:p>
            <a:pPr lvl="1"/>
            <a:r>
              <a:rPr lang="en-GB" dirty="0" smtClean="0"/>
              <a:t>Measurement time: 1 second (195 sequences)</a:t>
            </a:r>
          </a:p>
          <a:p>
            <a:pPr lvl="1"/>
            <a:r>
              <a:rPr lang="en-GB" dirty="0" smtClean="0"/>
              <a:t>Pulse repetition frequency: 200 kHz</a:t>
            </a:r>
          </a:p>
          <a:p>
            <a:pPr lvl="1"/>
            <a:r>
              <a:rPr lang="en-GB" dirty="0" smtClean="0"/>
              <a:t>Pulse power: ~150 W peak</a:t>
            </a:r>
          </a:p>
          <a:p>
            <a:r>
              <a:rPr lang="en-GB" dirty="0" smtClean="0"/>
              <a:t>Output buffer</a:t>
            </a:r>
          </a:p>
          <a:p>
            <a:pPr lvl="1"/>
            <a:r>
              <a:rPr lang="en-GB" dirty="0" smtClean="0"/>
              <a:t>Narcissus signal typically 10</a:t>
            </a:r>
            <a:r>
              <a:rPr lang="en-GB" baseline="30000" dirty="0" smtClean="0"/>
              <a:t>10</a:t>
            </a:r>
            <a:r>
              <a:rPr lang="en-GB" dirty="0" smtClean="0"/>
              <a:t> counts at peak</a:t>
            </a:r>
          </a:p>
          <a:p>
            <a:pPr lvl="1"/>
            <a:r>
              <a:rPr lang="en-GB" dirty="0" smtClean="0"/>
              <a:t>Target board signal peaks</a:t>
            </a:r>
          </a:p>
          <a:p>
            <a:pPr lvl="2"/>
            <a:r>
              <a:rPr lang="en-GB" dirty="0" smtClean="0"/>
              <a:t>typically </a:t>
            </a:r>
            <a:r>
              <a:rPr lang="en-GB" dirty="0"/>
              <a:t>2.5 x 10</a:t>
            </a:r>
            <a:r>
              <a:rPr lang="en-GB" baseline="30000" dirty="0"/>
              <a:t>7</a:t>
            </a:r>
            <a:r>
              <a:rPr lang="en-GB" dirty="0"/>
              <a:t> – 9.5 x </a:t>
            </a:r>
            <a:r>
              <a:rPr lang="en-GB" dirty="0" smtClean="0"/>
              <a:t>10</a:t>
            </a:r>
            <a:r>
              <a:rPr lang="en-GB" baseline="30000" dirty="0" smtClean="0"/>
              <a:t>7 </a:t>
            </a:r>
            <a:r>
              <a:rPr lang="en-GB" dirty="0" smtClean="0"/>
              <a:t>@ 96 m range</a:t>
            </a:r>
          </a:p>
          <a:p>
            <a:pPr lvl="2"/>
            <a:r>
              <a:rPr lang="en-GB" dirty="0" smtClean="0"/>
              <a:t>typically </a:t>
            </a:r>
            <a:r>
              <a:rPr lang="en-GB" dirty="0"/>
              <a:t>0.8 x 10</a:t>
            </a:r>
            <a:r>
              <a:rPr lang="en-GB" baseline="30000" dirty="0"/>
              <a:t>6</a:t>
            </a:r>
            <a:r>
              <a:rPr lang="en-GB" dirty="0"/>
              <a:t> – 3.6 x </a:t>
            </a:r>
            <a:r>
              <a:rPr lang="en-GB" dirty="0" smtClean="0"/>
              <a:t>10</a:t>
            </a:r>
            <a:r>
              <a:rPr lang="en-GB" baseline="30000" dirty="0" smtClean="0"/>
              <a:t>6</a:t>
            </a:r>
            <a:r>
              <a:rPr lang="en-GB" dirty="0" smtClean="0"/>
              <a:t> @ 7.6 km range</a:t>
            </a:r>
          </a:p>
          <a:p>
            <a:pPr lvl="1"/>
            <a:r>
              <a:rPr lang="en-GB" dirty="0" smtClean="0"/>
              <a:t>Corner cube reflector </a:t>
            </a:r>
          </a:p>
          <a:p>
            <a:pPr lvl="2"/>
            <a:r>
              <a:rPr lang="en-GB" dirty="0" smtClean="0"/>
              <a:t>well-defined point-like target</a:t>
            </a:r>
          </a:p>
          <a:p>
            <a:pPr lvl="2"/>
            <a:r>
              <a:rPr lang="en-GB" dirty="0" smtClean="0"/>
              <a:t>12.7 mm diameter metallised solid glass reflector</a:t>
            </a:r>
          </a:p>
          <a:p>
            <a:pPr lvl="2"/>
            <a:r>
              <a:rPr lang="en-GB" dirty="0" smtClean="0"/>
              <a:t>strong returns at all ranges (up to 17.7 km  tested)</a:t>
            </a:r>
          </a:p>
          <a:p>
            <a:pPr lvl="1"/>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71</a:t>
            </a:fld>
            <a:endParaRPr lang="en-US" dirty="0"/>
          </a:p>
        </p:txBody>
      </p:sp>
      <p:sp>
        <p:nvSpPr>
          <p:cNvPr id="5" name="Title 4"/>
          <p:cNvSpPr>
            <a:spLocks noGrp="1"/>
          </p:cNvSpPr>
          <p:nvPr>
            <p:ph type="title"/>
          </p:nvPr>
        </p:nvSpPr>
        <p:spPr/>
        <p:txBody>
          <a:bodyPr/>
          <a:lstStyle/>
          <a:p>
            <a:r>
              <a:rPr lang="en-GB" dirty="0" smtClean="0"/>
              <a:t>Lidar configuration</a:t>
            </a:r>
            <a:endParaRPr lang="en-GB"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8"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4101" name="Picture 5"/>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733646" y="1379538"/>
            <a:ext cx="4665133"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2033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Lidar measurements to single diffuse panel</a:t>
            </a:r>
          </a:p>
          <a:p>
            <a:r>
              <a:rPr lang="en-GB" dirty="0" smtClean="0"/>
              <a:t>Standard deviation 0.061m</a:t>
            </a:r>
          </a:p>
          <a:p>
            <a:pPr lvl="1"/>
            <a:r>
              <a:rPr lang="en-GB" dirty="0" smtClean="0"/>
              <a:t>low beam wander on target</a:t>
            </a:r>
          </a:p>
          <a:p>
            <a:pPr lvl="1"/>
            <a:r>
              <a:rPr lang="en-GB" dirty="0" smtClean="0"/>
              <a:t>possible some target movement due to windy conditions</a:t>
            </a:r>
          </a:p>
          <a:p>
            <a:r>
              <a:rPr lang="en-GB" dirty="0" smtClean="0"/>
              <a:t>Variations of signal strength</a:t>
            </a:r>
          </a:p>
          <a:p>
            <a:pPr lvl="1"/>
            <a:r>
              <a:rPr lang="en-GB" dirty="0"/>
              <a:t>2.5 x 10</a:t>
            </a:r>
            <a:r>
              <a:rPr lang="en-GB" baseline="30000" dirty="0"/>
              <a:t>7</a:t>
            </a:r>
            <a:r>
              <a:rPr lang="en-GB" dirty="0"/>
              <a:t> – 9.5 x </a:t>
            </a:r>
            <a:r>
              <a:rPr lang="en-GB" dirty="0" smtClean="0"/>
              <a:t>10</a:t>
            </a:r>
            <a:r>
              <a:rPr lang="en-GB" baseline="30000" dirty="0" smtClean="0"/>
              <a:t>7</a:t>
            </a:r>
            <a:r>
              <a:rPr lang="en-GB" dirty="0" smtClean="0"/>
              <a:t> counts at peak</a:t>
            </a:r>
          </a:p>
          <a:p>
            <a:pPr lvl="1"/>
            <a:r>
              <a:rPr lang="en-GB" dirty="0" smtClean="0"/>
              <a:t>possible speckle effects due to target movement</a:t>
            </a:r>
          </a:p>
          <a:p>
            <a:endParaRPr lang="en-GB" dirty="0" smtClean="0"/>
          </a:p>
        </p:txBody>
      </p:sp>
      <p:sp>
        <p:nvSpPr>
          <p:cNvPr id="3" name="Slide Number Placeholder 2"/>
          <p:cNvSpPr>
            <a:spLocks noGrp="1"/>
          </p:cNvSpPr>
          <p:nvPr>
            <p:ph type="sldNum" sz="quarter" idx="4"/>
          </p:nvPr>
        </p:nvSpPr>
        <p:spPr/>
        <p:txBody>
          <a:bodyPr/>
          <a:lstStyle/>
          <a:p>
            <a:fld id="{9221EE05-DF49-0F4C-94AA-85789884FEFB}" type="slidenum">
              <a:rPr lang="en-US" smtClean="0"/>
              <a:pPr/>
              <a:t>72</a:t>
            </a:fld>
            <a:endParaRPr lang="en-US" dirty="0"/>
          </a:p>
        </p:txBody>
      </p:sp>
      <p:sp>
        <p:nvSpPr>
          <p:cNvPr id="6" name="Title 5"/>
          <p:cNvSpPr>
            <a:spLocks noGrp="1"/>
          </p:cNvSpPr>
          <p:nvPr>
            <p:ph type="title"/>
          </p:nvPr>
        </p:nvSpPr>
        <p:spPr/>
        <p:txBody>
          <a:bodyPr/>
          <a:lstStyle/>
          <a:p>
            <a:r>
              <a:rPr lang="en-GB" dirty="0" smtClean="0"/>
              <a:t>Repeated range measurements to diffuse target @ 96 m</a:t>
            </a:r>
            <a:endParaRPr lang="en-GB" dirty="0"/>
          </a:p>
        </p:txBody>
      </p:sp>
      <p:pic>
        <p:nvPicPr>
          <p:cNvPr id="5126" name="Picture 6"/>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773918" y="2294072"/>
            <a:ext cx="4584589" cy="275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2685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Lidar measurements to diffuse panels</a:t>
            </a:r>
          </a:p>
          <a:p>
            <a:r>
              <a:rPr lang="en-GB" dirty="0" smtClean="0"/>
              <a:t>Panels separated by 0.4m</a:t>
            </a:r>
          </a:p>
          <a:p>
            <a:r>
              <a:rPr lang="en-GB" dirty="0" smtClean="0"/>
              <a:t>Mean measured range difference 0.27m</a:t>
            </a:r>
          </a:p>
          <a:p>
            <a:pPr lvl="1"/>
            <a:r>
              <a:rPr lang="en-GB" dirty="0" smtClean="0"/>
              <a:t>Consistent with rotation of target structure by ~6.5° relative to line of sight</a:t>
            </a:r>
          </a:p>
          <a:p>
            <a:r>
              <a:rPr lang="en-GB" dirty="0" smtClean="0"/>
              <a:t>Standard deviation 0.087m</a:t>
            </a:r>
          </a:p>
          <a:p>
            <a:r>
              <a:rPr lang="en-GB" dirty="0" smtClean="0"/>
              <a:t>Measurements degraded by turbulence</a:t>
            </a:r>
          </a:p>
          <a:p>
            <a:pPr lvl="1"/>
            <a:r>
              <a:rPr lang="en-GB" dirty="0" smtClean="0"/>
              <a:t>Beam wander </a:t>
            </a:r>
            <a:r>
              <a:rPr lang="en-GB" dirty="0" smtClean="0">
                <a:sym typeface="Wingdings" panose="05000000000000000000" pitchFamily="2" charset="2"/>
              </a:rPr>
              <a:t> aim point changes from measurement to measurement, increasing spread of results</a:t>
            </a:r>
          </a:p>
          <a:p>
            <a:pPr lvl="1"/>
            <a:r>
              <a:rPr lang="en-GB" dirty="0" smtClean="0">
                <a:sym typeface="Wingdings" panose="05000000000000000000" pitchFamily="2" charset="2"/>
              </a:rPr>
              <a:t>Beam spreading  fluctuation of signal return strength causing loss of some measurements </a:t>
            </a:r>
            <a:endParaRPr lang="en-GB" dirty="0" smtClean="0"/>
          </a:p>
        </p:txBody>
      </p:sp>
      <p:sp>
        <p:nvSpPr>
          <p:cNvPr id="3" name="Slide Number Placeholder 2"/>
          <p:cNvSpPr>
            <a:spLocks noGrp="1"/>
          </p:cNvSpPr>
          <p:nvPr>
            <p:ph type="sldNum" sz="quarter" idx="4"/>
          </p:nvPr>
        </p:nvSpPr>
        <p:spPr/>
        <p:txBody>
          <a:bodyPr/>
          <a:lstStyle/>
          <a:p>
            <a:fld id="{9221EE05-DF49-0F4C-94AA-85789884FEFB}" type="slidenum">
              <a:rPr lang="en-US" smtClean="0"/>
              <a:pPr/>
              <a:t>73</a:t>
            </a:fld>
            <a:endParaRPr lang="en-US" dirty="0"/>
          </a:p>
        </p:txBody>
      </p:sp>
      <p:sp>
        <p:nvSpPr>
          <p:cNvPr id="6" name="Title 5"/>
          <p:cNvSpPr>
            <a:spLocks noGrp="1"/>
          </p:cNvSpPr>
          <p:nvPr>
            <p:ph type="title"/>
          </p:nvPr>
        </p:nvSpPr>
        <p:spPr/>
        <p:txBody>
          <a:bodyPr/>
          <a:lstStyle/>
          <a:p>
            <a:r>
              <a:rPr lang="en-GB" dirty="0" smtClean="0"/>
              <a:t>Repeated range measurements to diffuse target @ 7.6 km</a:t>
            </a:r>
            <a:endParaRPr lang="en-GB" dirty="0"/>
          </a:p>
        </p:txBody>
      </p:sp>
      <p:pic>
        <p:nvPicPr>
          <p:cNvPr id="9" name="Content Placeholder 8"/>
          <p:cNvPicPr>
            <a:picLocks noGrp="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2111079"/>
            <a:ext cx="5619750" cy="3121618"/>
          </a:xfrm>
          <a:prstGeom prst="rect">
            <a:avLst/>
          </a:prstGeom>
          <a:noFill/>
        </p:spPr>
      </p:pic>
    </p:spTree>
    <p:extLst>
      <p:ext uri="{BB962C8B-B14F-4D97-AF65-F5344CB8AC3E}">
        <p14:creationId xmlns:p14="http://schemas.microsoft.com/office/powerpoint/2010/main" val="8800075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GB" dirty="0" smtClean="0"/>
              <a:t>Signal strength fluctuations</a:t>
            </a:r>
          </a:p>
          <a:p>
            <a:pPr lvl="1"/>
            <a:r>
              <a:rPr lang="en-GB" dirty="0" smtClean="0"/>
              <a:t>Scintillation due to atmospheric turbulence</a:t>
            </a:r>
            <a:endParaRPr lang="en-GB" dirty="0"/>
          </a:p>
          <a:p>
            <a:pPr lvl="1"/>
            <a:r>
              <a:rPr lang="en-GB" dirty="0" smtClean="0"/>
              <a:t>4 orders of magnitude variation in signal strength</a:t>
            </a:r>
          </a:p>
          <a:p>
            <a:pPr lvl="1"/>
            <a:r>
              <a:rPr lang="en-GB" dirty="0" smtClean="0"/>
              <a:t>Range measurement is largely invariant with signal strength</a:t>
            </a:r>
          </a:p>
          <a:p>
            <a:r>
              <a:rPr lang="en-GB" dirty="0" smtClean="0"/>
              <a:t>Standard deviation 0.032 m</a:t>
            </a:r>
          </a:p>
          <a:p>
            <a:endParaRPr lang="en-GB" dirty="0" smtClean="0"/>
          </a:p>
          <a:p>
            <a:endParaRPr lang="en-GB" dirty="0" smtClean="0"/>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74</a:t>
            </a:fld>
            <a:endParaRPr lang="en-US" dirty="0"/>
          </a:p>
        </p:txBody>
      </p:sp>
      <p:sp>
        <p:nvSpPr>
          <p:cNvPr id="5" name="Title 4"/>
          <p:cNvSpPr>
            <a:spLocks noGrp="1"/>
          </p:cNvSpPr>
          <p:nvPr>
            <p:ph type="title"/>
          </p:nvPr>
        </p:nvSpPr>
        <p:spPr/>
        <p:txBody>
          <a:bodyPr/>
          <a:lstStyle/>
          <a:p>
            <a:r>
              <a:rPr lang="en-GB" dirty="0"/>
              <a:t>Repeated range measurements to </a:t>
            </a:r>
            <a:r>
              <a:rPr lang="en-GB" dirty="0" smtClean="0"/>
              <a:t>corner cube</a:t>
            </a:r>
            <a:endParaRPr lang="en-GB" dirty="0"/>
          </a:p>
        </p:txBody>
      </p:sp>
      <p:pic>
        <p:nvPicPr>
          <p:cNvPr id="1026"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2229721"/>
            <a:ext cx="5619750" cy="288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96876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100 successive measurements at each position</a:t>
            </a:r>
          </a:p>
          <a:p>
            <a:r>
              <a:rPr lang="en-GB" dirty="0" smtClean="0"/>
              <a:t>Standard deviation &lt; 0.04m in each position</a:t>
            </a:r>
          </a:p>
          <a:p>
            <a:r>
              <a:rPr lang="en-GB" dirty="0" smtClean="0"/>
              <a:t>Good overall fit to line with gradient = 1</a:t>
            </a:r>
          </a:p>
          <a:p>
            <a:r>
              <a:rPr lang="en-GB" dirty="0" smtClean="0"/>
              <a:t>Largest displacement from fitted line &lt;80mm</a:t>
            </a:r>
          </a:p>
          <a:p>
            <a:pPr lvl="1"/>
            <a:r>
              <a:rPr lang="en-GB" dirty="0" smtClean="0"/>
              <a:t>Displacements exceed standard deviation of measurements, </a:t>
            </a:r>
          </a:p>
          <a:p>
            <a:pPr lvl="1"/>
            <a:r>
              <a:rPr lang="en-GB" dirty="0" smtClean="0"/>
              <a:t>Possible position errors due to windy conditions</a:t>
            </a:r>
          </a:p>
          <a:p>
            <a:pPr lvl="1"/>
            <a:r>
              <a:rPr lang="en-GB" dirty="0" smtClean="0"/>
              <a:t>Possible systematic error (&lt;0.1 sample step)</a:t>
            </a:r>
          </a:p>
          <a:p>
            <a:r>
              <a:rPr lang="en-GB" dirty="0" smtClean="0"/>
              <a:t>Good measurement repeatability</a:t>
            </a:r>
          </a:p>
          <a:p>
            <a:pPr lvl="1"/>
            <a:r>
              <a:rPr lang="en-GB" dirty="0" smtClean="0"/>
              <a:t>Two sets of measurements at position 1 (lower left on graph) taken 94 minutes apart differ by only 11 mm</a:t>
            </a: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75</a:t>
            </a:fld>
            <a:endParaRPr lang="en-US" dirty="0"/>
          </a:p>
        </p:txBody>
      </p:sp>
      <p:sp>
        <p:nvSpPr>
          <p:cNvPr id="5" name="Title 4"/>
          <p:cNvSpPr>
            <a:spLocks noGrp="1"/>
          </p:cNvSpPr>
          <p:nvPr>
            <p:ph type="title"/>
          </p:nvPr>
        </p:nvSpPr>
        <p:spPr/>
        <p:txBody>
          <a:bodyPr/>
          <a:lstStyle/>
          <a:p>
            <a:r>
              <a:rPr lang="en-GB" dirty="0" smtClean="0"/>
              <a:t>Variation of measured range with corner cube position</a:t>
            </a:r>
            <a:endParaRPr lang="en-GB" dirty="0"/>
          </a:p>
        </p:txBody>
      </p:sp>
      <p:pic>
        <p:nvPicPr>
          <p:cNvPr id="2050"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1796720"/>
            <a:ext cx="5619750" cy="375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3356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221EE05-DF49-0F4C-94AA-85789884FEFB}" type="slidenum">
              <a:rPr lang="en-US" smtClean="0"/>
              <a:pPr/>
              <a:t>76</a:t>
            </a:fld>
            <a:endParaRPr lang="en-US" dirty="0"/>
          </a:p>
        </p:txBody>
      </p:sp>
      <p:sp>
        <p:nvSpPr>
          <p:cNvPr id="5" name="Title 4"/>
          <p:cNvSpPr>
            <a:spLocks noGrp="1"/>
          </p:cNvSpPr>
          <p:nvPr>
            <p:ph type="title"/>
          </p:nvPr>
        </p:nvSpPr>
        <p:spPr/>
        <p:txBody>
          <a:bodyPr/>
          <a:lstStyle/>
          <a:p>
            <a:r>
              <a:rPr lang="en-GB" dirty="0" smtClean="0"/>
              <a:t>Range calibration – GPS survey</a:t>
            </a:r>
            <a:endParaRPr lang="en-GB" dirty="0"/>
          </a:p>
        </p:txBody>
      </p:sp>
      <p:pic>
        <p:nvPicPr>
          <p:cNvPr id="7" name="Content Placeholder 6"/>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682013" y="1585433"/>
            <a:ext cx="8073471" cy="4630728"/>
          </a:xfrm>
        </p:spPr>
      </p:pic>
      <p:graphicFrame>
        <p:nvGraphicFramePr>
          <p:cNvPr id="8" name="Content Placeholder 7"/>
          <p:cNvGraphicFramePr>
            <a:graphicFrameLocks noGrp="1"/>
          </p:cNvGraphicFramePr>
          <p:nvPr>
            <p:ph idx="1"/>
            <p:extLst>
              <p:ext uri="{D42A27DB-BD31-4B8C-83A1-F6EECF244321}">
                <p14:modId xmlns:p14="http://schemas.microsoft.com/office/powerpoint/2010/main" val="3099280318"/>
              </p:ext>
            </p:extLst>
          </p:nvPr>
        </p:nvGraphicFramePr>
        <p:xfrm>
          <a:off x="6462345" y="959212"/>
          <a:ext cx="4864866" cy="2568208"/>
        </p:xfrm>
        <a:graphic>
          <a:graphicData uri="http://schemas.openxmlformats.org/drawingml/2006/table">
            <a:tbl>
              <a:tblPr firstRow="1" bandRow="1">
                <a:tableStyleId>{5C22544A-7EE6-4342-B048-85BDC9FD1C3A}</a:tableStyleId>
              </a:tblPr>
              <a:tblGrid>
                <a:gridCol w="1556595"/>
                <a:gridCol w="1090824"/>
                <a:gridCol w="1001230"/>
                <a:gridCol w="1216217"/>
              </a:tblGrid>
              <a:tr h="321026">
                <a:tc>
                  <a:txBody>
                    <a:bodyPr/>
                    <a:lstStyle/>
                    <a:p>
                      <a:r>
                        <a:rPr lang="en-GB" sz="1200" dirty="0" smtClean="0"/>
                        <a:t>Location</a:t>
                      </a:r>
                      <a:endParaRPr lang="en-GB" sz="1200" dirty="0"/>
                    </a:p>
                  </a:txBody>
                  <a:tcPr marL="79157" marR="79157" marT="39578" marB="39578"/>
                </a:tc>
                <a:tc>
                  <a:txBody>
                    <a:bodyPr/>
                    <a:lstStyle/>
                    <a:p>
                      <a:r>
                        <a:rPr lang="en-GB" sz="1200" dirty="0" smtClean="0"/>
                        <a:t>Latitude</a:t>
                      </a:r>
                      <a:endParaRPr lang="en-GB" sz="1200" dirty="0"/>
                    </a:p>
                  </a:txBody>
                  <a:tcPr marL="79157" marR="79157" marT="39578" marB="39578"/>
                </a:tc>
                <a:tc>
                  <a:txBody>
                    <a:bodyPr/>
                    <a:lstStyle/>
                    <a:p>
                      <a:r>
                        <a:rPr lang="en-GB" sz="1200" dirty="0" smtClean="0"/>
                        <a:t>Longitude</a:t>
                      </a:r>
                      <a:endParaRPr lang="en-GB" sz="1200" dirty="0"/>
                    </a:p>
                  </a:txBody>
                  <a:tcPr marL="79157" marR="79157" marT="39578" marB="39578"/>
                </a:tc>
                <a:tc>
                  <a:txBody>
                    <a:bodyPr/>
                    <a:lstStyle/>
                    <a:p>
                      <a:r>
                        <a:rPr lang="en-GB" sz="1200" dirty="0" smtClean="0"/>
                        <a:t>Range (m)</a:t>
                      </a:r>
                      <a:endParaRPr lang="en-GB" sz="1200" dirty="0"/>
                    </a:p>
                  </a:txBody>
                  <a:tcPr marL="79157" marR="79157" marT="39578" marB="39578"/>
                </a:tc>
              </a:tr>
              <a:tr h="321026">
                <a:tc>
                  <a:txBody>
                    <a:bodyPr/>
                    <a:lstStyle/>
                    <a:p>
                      <a:r>
                        <a:rPr lang="en-GB" sz="1100" dirty="0" smtClean="0"/>
                        <a:t>QinetiQ</a:t>
                      </a:r>
                      <a:endParaRPr lang="en-GB" sz="1100" dirty="0"/>
                    </a:p>
                  </a:txBody>
                  <a:tcPr marL="79157" marR="79157" marT="39578" marB="39578" anchor="ctr"/>
                </a:tc>
                <a:tc>
                  <a:txBody>
                    <a:bodyPr/>
                    <a:lstStyle/>
                    <a:p>
                      <a:pPr algn="r" fontAlgn="b"/>
                      <a:r>
                        <a:rPr lang="en-GB" sz="1100" b="0" i="0" u="none" strike="noStrike" dirty="0" smtClean="0">
                          <a:solidFill>
                            <a:schemeClr val="tx2"/>
                          </a:solidFill>
                          <a:effectLst/>
                          <a:latin typeface="+mn-lt"/>
                        </a:rPr>
                        <a:t>52.101655</a:t>
                      </a:r>
                      <a:endParaRPr lang="en-GB" sz="1100" b="0" i="0" u="none" strike="noStrike" dirty="0">
                        <a:solidFill>
                          <a:schemeClr val="tx2"/>
                        </a:solidFill>
                        <a:effectLst/>
                        <a:latin typeface="Arial"/>
                      </a:endParaRPr>
                    </a:p>
                  </a:txBody>
                  <a:tcPr marL="79157" marR="79157" marT="39578" marB="39578" anchor="ctr"/>
                </a:tc>
                <a:tc>
                  <a:txBody>
                    <a:bodyPr/>
                    <a:lstStyle/>
                    <a:p>
                      <a:pPr algn="r" fontAlgn="b"/>
                      <a:r>
                        <a:rPr lang="en-GB" sz="1100" b="0" i="0" u="none" strike="noStrike" dirty="0" smtClean="0">
                          <a:solidFill>
                            <a:schemeClr val="tx2"/>
                          </a:solidFill>
                          <a:effectLst/>
                          <a:latin typeface="+mn-lt"/>
                        </a:rPr>
                        <a:t>-2.314901</a:t>
                      </a:r>
                      <a:endParaRPr lang="en-GB" sz="1100" b="0" i="0" u="none" strike="noStrike" dirty="0">
                        <a:solidFill>
                          <a:schemeClr val="tx2"/>
                        </a:solidFill>
                        <a:effectLst/>
                        <a:latin typeface="Arial"/>
                      </a:endParaRPr>
                    </a:p>
                  </a:txBody>
                  <a:tcPr marL="79157" marR="79157" marT="39578" marB="39578" anchor="ctr"/>
                </a:tc>
                <a:tc>
                  <a:txBody>
                    <a:bodyPr/>
                    <a:lstStyle/>
                    <a:p>
                      <a:pPr algn="r"/>
                      <a:r>
                        <a:rPr lang="en-GB" sz="1100" dirty="0" smtClean="0"/>
                        <a:t>0</a:t>
                      </a:r>
                      <a:endParaRPr lang="en-GB" sz="1100" dirty="0"/>
                    </a:p>
                  </a:txBody>
                  <a:tcPr marL="79157" marR="79157" marT="39578" marB="39578" anchor="ctr"/>
                </a:tc>
              </a:tr>
              <a:tr h="321026">
                <a:tc>
                  <a:txBody>
                    <a:bodyPr/>
                    <a:lstStyle/>
                    <a:p>
                      <a:r>
                        <a:rPr lang="en-GB" sz="1100" dirty="0" smtClean="0"/>
                        <a:t>St Andrew’s Church</a:t>
                      </a:r>
                      <a:endParaRPr lang="en-GB" sz="1100" dirty="0"/>
                    </a:p>
                  </a:txBody>
                  <a:tcPr marL="79157" marR="79157" marT="39578" marB="39578" anchor="ctr"/>
                </a:tc>
                <a:tc>
                  <a:txBody>
                    <a:bodyPr/>
                    <a:lstStyle/>
                    <a:p>
                      <a:pPr algn="r" fontAlgn="ctr"/>
                      <a:r>
                        <a:rPr lang="en-GB" sz="1100" b="0" i="0" u="none" strike="noStrike" dirty="0">
                          <a:solidFill>
                            <a:srgbClr val="000000"/>
                          </a:solidFill>
                          <a:effectLst/>
                          <a:latin typeface="Arial"/>
                        </a:rPr>
                        <a:t>52.098762</a:t>
                      </a:r>
                    </a:p>
                  </a:txBody>
                  <a:tcPr marL="79157" marR="79157" marT="39578" marB="39578" anchor="ctr"/>
                </a:tc>
                <a:tc>
                  <a:txBody>
                    <a:bodyPr/>
                    <a:lstStyle/>
                    <a:p>
                      <a:pPr algn="r" fontAlgn="b"/>
                      <a:r>
                        <a:rPr lang="en-GB" sz="1100" b="0" i="0" u="none" strike="noStrike" dirty="0">
                          <a:solidFill>
                            <a:srgbClr val="000000"/>
                          </a:solidFill>
                          <a:effectLst/>
                          <a:latin typeface="Arial"/>
                        </a:rPr>
                        <a:t>-2.308134</a:t>
                      </a:r>
                    </a:p>
                  </a:txBody>
                  <a:tcPr marL="79157" marR="79157" marT="39578" marB="39578" anchor="ctr"/>
                </a:tc>
                <a:tc>
                  <a:txBody>
                    <a:bodyPr/>
                    <a:lstStyle/>
                    <a:p>
                      <a:pPr algn="r" fontAlgn="b"/>
                      <a:r>
                        <a:rPr lang="en-GB" sz="1100" b="0" i="0" u="none" strike="noStrike" dirty="0" smtClean="0">
                          <a:solidFill>
                            <a:srgbClr val="000000"/>
                          </a:solidFill>
                          <a:effectLst/>
                          <a:latin typeface="Arial"/>
                        </a:rPr>
                        <a:t>562.60</a:t>
                      </a:r>
                      <a:endParaRPr lang="en-GB" sz="1100" b="0" i="0" u="none" strike="noStrike" dirty="0">
                        <a:solidFill>
                          <a:srgbClr val="000000"/>
                        </a:solidFill>
                        <a:effectLst/>
                        <a:latin typeface="Arial"/>
                      </a:endParaRPr>
                    </a:p>
                  </a:txBody>
                  <a:tcPr marL="79157" marR="79157" marT="39578" marB="39578" anchor="ctr"/>
                </a:tc>
              </a:tr>
              <a:tr h="321026">
                <a:tc>
                  <a:txBody>
                    <a:bodyPr/>
                    <a:lstStyle/>
                    <a:p>
                      <a:r>
                        <a:rPr lang="en-GB" sz="1100" dirty="0" smtClean="0"/>
                        <a:t>Ox Hill</a:t>
                      </a:r>
                    </a:p>
                  </a:txBody>
                  <a:tcPr marL="79157" marR="79157" marT="39578" marB="39578" anchor="ctr"/>
                </a:tc>
                <a:tc>
                  <a:txBody>
                    <a:bodyPr/>
                    <a:lstStyle/>
                    <a:p>
                      <a:pPr algn="r" fontAlgn="ctr"/>
                      <a:r>
                        <a:rPr lang="en-GB" sz="1100" b="0" i="0" u="none" strike="noStrike" dirty="0" smtClean="0">
                          <a:solidFill>
                            <a:srgbClr val="000000"/>
                          </a:solidFill>
                          <a:effectLst/>
                          <a:latin typeface="Arial"/>
                        </a:rPr>
                        <a:t>52.097830</a:t>
                      </a:r>
                      <a:endParaRPr lang="en-GB" sz="1100" b="0" i="0" u="none" strike="noStrike" dirty="0">
                        <a:solidFill>
                          <a:srgbClr val="000000"/>
                        </a:solidFill>
                        <a:effectLst/>
                        <a:latin typeface="Arial"/>
                      </a:endParaRPr>
                    </a:p>
                  </a:txBody>
                  <a:tcPr marL="79157" marR="79157" marT="39578" marB="39578" anchor="ctr"/>
                </a:tc>
                <a:tc>
                  <a:txBody>
                    <a:bodyPr/>
                    <a:lstStyle/>
                    <a:p>
                      <a:pPr algn="r" fontAlgn="b"/>
                      <a:r>
                        <a:rPr lang="en-GB" sz="1100" b="0" i="0" u="none" strike="noStrike" dirty="0">
                          <a:solidFill>
                            <a:srgbClr val="000000"/>
                          </a:solidFill>
                          <a:effectLst/>
                          <a:latin typeface="Arial"/>
                        </a:rPr>
                        <a:t>-2.288331</a:t>
                      </a:r>
                    </a:p>
                  </a:txBody>
                  <a:tcPr marL="79157" marR="79157" marT="39578" marB="39578" anchor="ctr"/>
                </a:tc>
                <a:tc>
                  <a:txBody>
                    <a:bodyPr/>
                    <a:lstStyle/>
                    <a:p>
                      <a:pPr algn="r" fontAlgn="b"/>
                      <a:r>
                        <a:rPr lang="en-GB" sz="1100" b="0" i="0" u="none" strike="noStrike" dirty="0" smtClean="0">
                          <a:solidFill>
                            <a:srgbClr val="000000"/>
                          </a:solidFill>
                          <a:effectLst/>
                          <a:latin typeface="Arial"/>
                        </a:rPr>
                        <a:t>1867.25</a:t>
                      </a:r>
                      <a:endParaRPr lang="en-GB" sz="1100" b="0" i="0" u="none" strike="noStrike" dirty="0">
                        <a:solidFill>
                          <a:srgbClr val="000000"/>
                        </a:solidFill>
                        <a:effectLst/>
                        <a:latin typeface="Arial"/>
                      </a:endParaRPr>
                    </a:p>
                  </a:txBody>
                  <a:tcPr marL="79157" marR="79157" marT="39578" marB="39578" anchor="ctr"/>
                </a:tc>
              </a:tr>
              <a:tr h="321026">
                <a:tc>
                  <a:txBody>
                    <a:bodyPr/>
                    <a:lstStyle/>
                    <a:p>
                      <a:r>
                        <a:rPr lang="en-GB" sz="1100" dirty="0" smtClean="0"/>
                        <a:t>Drips Hill</a:t>
                      </a:r>
                      <a:endParaRPr lang="en-GB" sz="1100" dirty="0"/>
                    </a:p>
                  </a:txBody>
                  <a:tcPr marL="79157" marR="79157" marT="39578" marB="39578" anchor="ctr"/>
                </a:tc>
                <a:tc>
                  <a:txBody>
                    <a:bodyPr/>
                    <a:lstStyle/>
                    <a:p>
                      <a:pPr algn="r" fontAlgn="ctr"/>
                      <a:r>
                        <a:rPr lang="en-GB" sz="1100" b="0" i="0" u="none" strike="noStrike" dirty="0">
                          <a:solidFill>
                            <a:srgbClr val="000000"/>
                          </a:solidFill>
                          <a:effectLst/>
                          <a:latin typeface="Arial"/>
                        </a:rPr>
                        <a:t>52.109894</a:t>
                      </a:r>
                    </a:p>
                  </a:txBody>
                  <a:tcPr marL="79157" marR="79157" marT="39578" marB="39578" anchor="ctr"/>
                </a:tc>
                <a:tc>
                  <a:txBody>
                    <a:bodyPr/>
                    <a:lstStyle/>
                    <a:p>
                      <a:pPr algn="r" fontAlgn="b"/>
                      <a:r>
                        <a:rPr lang="en-GB" sz="1100" b="0" i="0" u="none" strike="noStrike" dirty="0">
                          <a:solidFill>
                            <a:srgbClr val="000000"/>
                          </a:solidFill>
                          <a:effectLst/>
                          <a:latin typeface="Arial"/>
                        </a:rPr>
                        <a:t>-2.257515</a:t>
                      </a:r>
                    </a:p>
                  </a:txBody>
                  <a:tcPr marL="79157" marR="79157" marT="39578" marB="39578" anchor="ctr"/>
                </a:tc>
                <a:tc>
                  <a:txBody>
                    <a:bodyPr/>
                    <a:lstStyle/>
                    <a:p>
                      <a:pPr algn="r" fontAlgn="b"/>
                      <a:r>
                        <a:rPr lang="en-GB" sz="1100" b="0" i="0" u="none" strike="noStrike" dirty="0">
                          <a:solidFill>
                            <a:srgbClr val="000000"/>
                          </a:solidFill>
                          <a:effectLst/>
                          <a:latin typeface="Arial"/>
                        </a:rPr>
                        <a:t>4034.64</a:t>
                      </a:r>
                    </a:p>
                  </a:txBody>
                  <a:tcPr marL="79157" marR="79157" marT="39578" marB="39578" anchor="ctr"/>
                </a:tc>
              </a:tr>
              <a:tr h="321026">
                <a:tc>
                  <a:txBody>
                    <a:bodyPr/>
                    <a:lstStyle/>
                    <a:p>
                      <a:r>
                        <a:rPr lang="en-GB" sz="1100" dirty="0" smtClean="0"/>
                        <a:t>Layby</a:t>
                      </a:r>
                      <a:endParaRPr lang="en-GB" sz="1100" dirty="0"/>
                    </a:p>
                  </a:txBody>
                  <a:tcPr marL="79157" marR="79157" marT="39578" marB="39578" anchor="ctr"/>
                </a:tc>
                <a:tc>
                  <a:txBody>
                    <a:bodyPr/>
                    <a:lstStyle/>
                    <a:p>
                      <a:pPr algn="r" fontAlgn="ctr"/>
                      <a:r>
                        <a:rPr lang="en-GB" sz="1100" b="0" i="0" u="none" strike="noStrike" dirty="0">
                          <a:solidFill>
                            <a:srgbClr val="000000"/>
                          </a:solidFill>
                          <a:effectLst/>
                          <a:latin typeface="Arial"/>
                        </a:rPr>
                        <a:t>52.096481</a:t>
                      </a:r>
                    </a:p>
                  </a:txBody>
                  <a:tcPr marL="79157" marR="79157" marT="39578" marB="39578" anchor="ctr"/>
                </a:tc>
                <a:tc>
                  <a:txBody>
                    <a:bodyPr/>
                    <a:lstStyle/>
                    <a:p>
                      <a:pPr algn="r" fontAlgn="b"/>
                      <a:r>
                        <a:rPr lang="en-GB" sz="1100" b="0" i="0" u="none" strike="noStrike" dirty="0">
                          <a:solidFill>
                            <a:srgbClr val="000000"/>
                          </a:solidFill>
                          <a:effectLst/>
                          <a:latin typeface="Arial"/>
                        </a:rPr>
                        <a:t>-2.238325</a:t>
                      </a:r>
                    </a:p>
                  </a:txBody>
                  <a:tcPr marL="79157" marR="79157" marT="39578" marB="39578" anchor="ctr"/>
                </a:tc>
                <a:tc>
                  <a:txBody>
                    <a:bodyPr/>
                    <a:lstStyle/>
                    <a:p>
                      <a:pPr algn="r" fontAlgn="b"/>
                      <a:r>
                        <a:rPr lang="en-GB" sz="1100" b="0" i="0" u="none" strike="noStrike" dirty="0" smtClean="0">
                          <a:solidFill>
                            <a:srgbClr val="000000"/>
                          </a:solidFill>
                          <a:effectLst/>
                          <a:latin typeface="Arial"/>
                        </a:rPr>
                        <a:t>5276.38</a:t>
                      </a:r>
                      <a:endParaRPr lang="en-GB" sz="1100" b="0" i="0" u="none" strike="noStrike" dirty="0">
                        <a:solidFill>
                          <a:srgbClr val="000000"/>
                        </a:solidFill>
                        <a:effectLst/>
                        <a:latin typeface="Arial"/>
                      </a:endParaRPr>
                    </a:p>
                  </a:txBody>
                  <a:tcPr marL="79157" marR="79157" marT="39578" marB="39578" anchor="ctr"/>
                </a:tc>
              </a:tr>
              <a:tr h="321026">
                <a:tc>
                  <a:txBody>
                    <a:bodyPr/>
                    <a:lstStyle/>
                    <a:p>
                      <a:r>
                        <a:rPr lang="en-GB" sz="1100" dirty="0" smtClean="0"/>
                        <a:t>Test Field</a:t>
                      </a:r>
                      <a:endParaRPr lang="en-GB" sz="1100" dirty="0"/>
                    </a:p>
                  </a:txBody>
                  <a:tcPr marL="79157" marR="79157" marT="39578" marB="39578" anchor="ctr"/>
                </a:tc>
                <a:tc>
                  <a:txBody>
                    <a:bodyPr/>
                    <a:lstStyle/>
                    <a:p>
                      <a:pPr algn="r" fontAlgn="b"/>
                      <a:r>
                        <a:rPr lang="en-GB" sz="1100" b="0" i="0" u="none" strike="noStrike" dirty="0">
                          <a:solidFill>
                            <a:srgbClr val="000000"/>
                          </a:solidFill>
                          <a:effectLst/>
                          <a:latin typeface="Arial"/>
                        </a:rPr>
                        <a:t>52.085266</a:t>
                      </a:r>
                    </a:p>
                  </a:txBody>
                  <a:tcPr marL="79157" marR="79157" marT="39578" marB="39578" anchor="ctr"/>
                </a:tc>
                <a:tc>
                  <a:txBody>
                    <a:bodyPr/>
                    <a:lstStyle/>
                    <a:p>
                      <a:pPr algn="r" fontAlgn="b"/>
                      <a:r>
                        <a:rPr lang="en-GB" sz="1100" b="0" i="0" u="none" strike="noStrike" dirty="0">
                          <a:solidFill>
                            <a:srgbClr val="000000"/>
                          </a:solidFill>
                          <a:effectLst/>
                          <a:latin typeface="Arial"/>
                        </a:rPr>
                        <a:t>-2.207032</a:t>
                      </a:r>
                    </a:p>
                  </a:txBody>
                  <a:tcPr marL="79157" marR="79157" marT="39578" marB="39578" anchor="ctr"/>
                </a:tc>
                <a:tc>
                  <a:txBody>
                    <a:bodyPr/>
                    <a:lstStyle/>
                    <a:p>
                      <a:pPr algn="r" fontAlgn="b"/>
                      <a:r>
                        <a:rPr lang="en-GB" sz="1100" b="0" i="0" u="none" strike="noStrike" dirty="0" smtClean="0">
                          <a:solidFill>
                            <a:srgbClr val="000000"/>
                          </a:solidFill>
                          <a:effectLst/>
                          <a:latin typeface="Arial"/>
                        </a:rPr>
                        <a:t>7611.94</a:t>
                      </a:r>
                      <a:endParaRPr lang="en-GB" sz="1100" b="0" i="0" u="none" strike="noStrike" dirty="0">
                        <a:solidFill>
                          <a:srgbClr val="000000"/>
                        </a:solidFill>
                        <a:effectLst/>
                        <a:latin typeface="Arial"/>
                      </a:endParaRPr>
                    </a:p>
                  </a:txBody>
                  <a:tcPr marL="79157" marR="79157" marT="39578" marB="39578" anchor="ctr"/>
                </a:tc>
              </a:tr>
              <a:tr h="321026">
                <a:tc>
                  <a:txBody>
                    <a:bodyPr/>
                    <a:lstStyle/>
                    <a:p>
                      <a:r>
                        <a:rPr lang="en-GB" sz="1100" dirty="0" smtClean="0"/>
                        <a:t>Parson’s Folly</a:t>
                      </a:r>
                      <a:endParaRPr lang="en-GB" sz="1100" dirty="0"/>
                    </a:p>
                  </a:txBody>
                  <a:tcPr marL="79157" marR="79157" marT="39578" marB="39578" anchor="ctr"/>
                </a:tc>
                <a:tc>
                  <a:txBody>
                    <a:bodyPr/>
                    <a:lstStyle/>
                    <a:p>
                      <a:pPr algn="r" fontAlgn="ctr"/>
                      <a:r>
                        <a:rPr lang="en-GB" sz="1100" b="0" i="0" u="none" strike="noStrike" dirty="0">
                          <a:solidFill>
                            <a:srgbClr val="000000"/>
                          </a:solidFill>
                          <a:effectLst/>
                          <a:latin typeface="Arial"/>
                        </a:rPr>
                        <a:t>52.060073</a:t>
                      </a:r>
                    </a:p>
                  </a:txBody>
                  <a:tcPr marL="79157" marR="79157" marT="39578" marB="39578" anchor="ctr"/>
                </a:tc>
                <a:tc>
                  <a:txBody>
                    <a:bodyPr/>
                    <a:lstStyle/>
                    <a:p>
                      <a:pPr algn="r" fontAlgn="b"/>
                      <a:r>
                        <a:rPr lang="en-GB" sz="1100" b="0" i="0" u="none" strike="noStrike" dirty="0">
                          <a:solidFill>
                            <a:srgbClr val="000000"/>
                          </a:solidFill>
                          <a:effectLst/>
                          <a:latin typeface="Arial"/>
                        </a:rPr>
                        <a:t>-</a:t>
                      </a:r>
                      <a:r>
                        <a:rPr lang="en-GB" sz="1100" b="0" i="0" u="none" strike="noStrike" dirty="0" smtClean="0">
                          <a:solidFill>
                            <a:srgbClr val="000000"/>
                          </a:solidFill>
                          <a:effectLst/>
                          <a:latin typeface="Arial"/>
                        </a:rPr>
                        <a:t>2.064640</a:t>
                      </a:r>
                      <a:endParaRPr lang="en-GB" sz="1100" b="0" i="0" u="none" strike="noStrike" dirty="0">
                        <a:solidFill>
                          <a:srgbClr val="000000"/>
                        </a:solidFill>
                        <a:effectLst/>
                        <a:latin typeface="Arial"/>
                      </a:endParaRPr>
                    </a:p>
                  </a:txBody>
                  <a:tcPr marL="79157" marR="79157" marT="39578" marB="39578" anchor="ctr"/>
                </a:tc>
                <a:tc>
                  <a:txBody>
                    <a:bodyPr/>
                    <a:lstStyle/>
                    <a:p>
                      <a:pPr algn="r" fontAlgn="b"/>
                      <a:r>
                        <a:rPr lang="en-GB" sz="1100" b="0" i="0" u="none" strike="noStrike" dirty="0">
                          <a:solidFill>
                            <a:srgbClr val="000000"/>
                          </a:solidFill>
                          <a:effectLst/>
                          <a:latin typeface="Arial"/>
                        </a:rPr>
                        <a:t>17769.14</a:t>
                      </a:r>
                    </a:p>
                  </a:txBody>
                  <a:tcPr marL="79157" marR="79157" marT="39578" marB="39578" anchor="ctr"/>
                </a:tc>
              </a:tr>
            </a:tbl>
          </a:graphicData>
        </a:graphic>
      </p:graphicFrame>
    </p:spTree>
    <p:extLst>
      <p:ext uri="{BB962C8B-B14F-4D97-AF65-F5344CB8AC3E}">
        <p14:creationId xmlns:p14="http://schemas.microsoft.com/office/powerpoint/2010/main" val="14852852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GPS positions corrected using fixed datum</a:t>
            </a:r>
          </a:p>
          <a:p>
            <a:r>
              <a:rPr lang="en-GB" dirty="0" smtClean="0"/>
              <a:t>Lidar position measured by triangulation</a:t>
            </a:r>
            <a:endParaRPr lang="en-GB" dirty="0"/>
          </a:p>
          <a:p>
            <a:pPr lvl="1"/>
            <a:r>
              <a:rPr lang="en-GB" dirty="0" smtClean="0"/>
              <a:t>GPS survey of 7 points in car park</a:t>
            </a:r>
          </a:p>
          <a:p>
            <a:pPr lvl="1"/>
            <a:r>
              <a:rPr lang="en-GB" dirty="0" smtClean="0"/>
              <a:t>Theodolite used to measure each from lidar position</a:t>
            </a:r>
          </a:p>
          <a:p>
            <a:r>
              <a:rPr lang="en-GB" dirty="0" smtClean="0"/>
              <a:t>Ambient conditions recorded for each measurement</a:t>
            </a:r>
          </a:p>
          <a:p>
            <a:pPr lvl="1"/>
            <a:r>
              <a:rPr lang="en-GB" dirty="0" smtClean="0"/>
              <a:t>Temperature</a:t>
            </a:r>
          </a:p>
          <a:p>
            <a:pPr lvl="1"/>
            <a:r>
              <a:rPr lang="en-GB" dirty="0" smtClean="0"/>
              <a:t>Pressure</a:t>
            </a:r>
          </a:p>
          <a:p>
            <a:pPr lvl="1"/>
            <a:r>
              <a:rPr lang="en-GB" dirty="0" smtClean="0"/>
              <a:t>Humidity</a:t>
            </a:r>
            <a:endParaRPr lang="en-GB" dirty="0"/>
          </a:p>
          <a:p>
            <a:r>
              <a:rPr lang="en-GB" dirty="0" smtClean="0"/>
              <a:t>Lidar ranges have been adjusted for atmospheric refractive index</a:t>
            </a:r>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77</a:t>
            </a:fld>
            <a:endParaRPr lang="en-US" dirty="0"/>
          </a:p>
        </p:txBody>
      </p:sp>
      <p:sp>
        <p:nvSpPr>
          <p:cNvPr id="6" name="Title 5"/>
          <p:cNvSpPr>
            <a:spLocks noGrp="1"/>
          </p:cNvSpPr>
          <p:nvPr>
            <p:ph type="title"/>
          </p:nvPr>
        </p:nvSpPr>
        <p:spPr/>
        <p:txBody>
          <a:bodyPr/>
          <a:lstStyle/>
          <a:p>
            <a:r>
              <a:rPr lang="en-GB" dirty="0" smtClean="0"/>
              <a:t>Range calibration</a:t>
            </a:r>
            <a:endParaRPr lang="en-GB" dirty="0"/>
          </a:p>
        </p:txBody>
      </p:sp>
      <p:pic>
        <p:nvPicPr>
          <p:cNvPr id="5" name="Picture 3"/>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1918913"/>
            <a:ext cx="5619750" cy="350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1834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Horizontal scan across target boards separated by 0.4m</a:t>
            </a:r>
          </a:p>
          <a:p>
            <a:r>
              <a:rPr lang="en-GB" dirty="0" smtClean="0"/>
              <a:t>~0.2 m interval between points</a:t>
            </a:r>
          </a:p>
          <a:p>
            <a:r>
              <a:rPr lang="en-GB" dirty="0" smtClean="0"/>
              <a:t>Scatter in range measurements is too great to pick out target structure in individual scans</a:t>
            </a:r>
          </a:p>
          <a:p>
            <a:r>
              <a:rPr lang="en-GB" dirty="0" smtClean="0"/>
              <a:t>Target structure can be seen when scans are averaged</a:t>
            </a:r>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78</a:t>
            </a:fld>
            <a:endParaRPr lang="en-US" dirty="0"/>
          </a:p>
        </p:txBody>
      </p:sp>
      <p:sp>
        <p:nvSpPr>
          <p:cNvPr id="5" name="Title 4"/>
          <p:cNvSpPr>
            <a:spLocks noGrp="1"/>
          </p:cNvSpPr>
          <p:nvPr>
            <p:ph type="title"/>
          </p:nvPr>
        </p:nvSpPr>
        <p:spPr/>
        <p:txBody>
          <a:bodyPr/>
          <a:lstStyle/>
          <a:p>
            <a:r>
              <a:rPr lang="en-GB" dirty="0" smtClean="0"/>
              <a:t>Horizontal scans</a:t>
            </a:r>
            <a:endParaRPr lang="en-GB" dirty="0"/>
          </a:p>
        </p:txBody>
      </p:sp>
      <p:pic>
        <p:nvPicPr>
          <p:cNvPr id="6148" name="Picture 4"/>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7476187" y="1379538"/>
            <a:ext cx="3180051"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6383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Diffuse target moved by hand along line of sight</a:t>
            </a:r>
          </a:p>
          <a:p>
            <a:pPr lvl="1"/>
            <a:r>
              <a:rPr lang="en-GB" dirty="0" smtClean="0"/>
              <a:t>Range to target ~7633 m</a:t>
            </a:r>
          </a:p>
          <a:p>
            <a:r>
              <a:rPr lang="en-GB" dirty="0" smtClean="0"/>
              <a:t>Video measurements</a:t>
            </a:r>
          </a:p>
          <a:p>
            <a:pPr lvl="1"/>
            <a:r>
              <a:rPr lang="en-GB" dirty="0" smtClean="0"/>
              <a:t>Movement was recorded by filming the moving stage passing over a tape measure</a:t>
            </a:r>
          </a:p>
          <a:p>
            <a:pPr lvl="1"/>
            <a:r>
              <a:rPr lang="en-GB" dirty="0" smtClean="0"/>
              <a:t>Video was analysed to determine the time at which the target passed over markers on the tape at 10 cm intervals</a:t>
            </a:r>
          </a:p>
          <a:p>
            <a:r>
              <a:rPr lang="en-GB" dirty="0" smtClean="0"/>
              <a:t>Lidar measurements</a:t>
            </a:r>
          </a:p>
          <a:p>
            <a:pPr lvl="1"/>
            <a:r>
              <a:rPr lang="en-GB" dirty="0" smtClean="0"/>
              <a:t>Continuous data recording for 12.5 seconds</a:t>
            </a:r>
          </a:p>
          <a:p>
            <a:pPr lvl="1"/>
            <a:r>
              <a:rPr lang="en-GB" dirty="0" smtClean="0"/>
              <a:t>Measurements calculated from 1 second portions of contiguous data at 0.1 second intervals</a:t>
            </a:r>
          </a:p>
          <a:p>
            <a:pPr lvl="1"/>
            <a:endParaRPr lang="en-GB" dirty="0"/>
          </a:p>
          <a:p>
            <a:r>
              <a:rPr lang="en-GB" dirty="0" smtClean="0"/>
              <a:t>Good agreement between the video and lidar measurements</a:t>
            </a:r>
          </a:p>
          <a:p>
            <a:endParaRPr lang="en-GB" dirty="0"/>
          </a:p>
          <a:p>
            <a:endParaRPr lang="en-GB" dirty="0" smtClean="0"/>
          </a:p>
        </p:txBody>
      </p:sp>
      <p:sp>
        <p:nvSpPr>
          <p:cNvPr id="4" name="Slide Number Placeholder 3"/>
          <p:cNvSpPr>
            <a:spLocks noGrp="1"/>
          </p:cNvSpPr>
          <p:nvPr>
            <p:ph type="sldNum" sz="quarter" idx="4"/>
          </p:nvPr>
        </p:nvSpPr>
        <p:spPr/>
        <p:txBody>
          <a:bodyPr/>
          <a:lstStyle/>
          <a:p>
            <a:fld id="{9221EE05-DF49-0F4C-94AA-85789884FEFB}" type="slidenum">
              <a:rPr lang="en-US" smtClean="0"/>
              <a:pPr/>
              <a:t>79</a:t>
            </a:fld>
            <a:endParaRPr lang="en-US" dirty="0"/>
          </a:p>
        </p:txBody>
      </p:sp>
      <p:sp>
        <p:nvSpPr>
          <p:cNvPr id="5" name="Title 4"/>
          <p:cNvSpPr>
            <a:spLocks noGrp="1"/>
          </p:cNvSpPr>
          <p:nvPr>
            <p:ph type="title"/>
          </p:nvPr>
        </p:nvSpPr>
        <p:spPr/>
        <p:txBody>
          <a:bodyPr/>
          <a:lstStyle/>
          <a:p>
            <a:r>
              <a:rPr lang="en-GB" dirty="0" smtClean="0"/>
              <a:t>Moving target – along line of sight</a:t>
            </a:r>
            <a:endParaRPr lang="en-GB" dirty="0"/>
          </a:p>
        </p:txBody>
      </p:sp>
      <p:pic>
        <p:nvPicPr>
          <p:cNvPr id="2050"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386789" y="2047163"/>
            <a:ext cx="5358848" cy="32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720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AIM</a:t>
            </a:r>
          </a:p>
          <a:p>
            <a:pPr lvl="1"/>
            <a:r>
              <a:rPr lang="en-GB" dirty="0" smtClean="0"/>
              <a:t>Asteroid Impact Mission due for launch 2020  </a:t>
            </a:r>
          </a:p>
          <a:p>
            <a:pPr lvl="1"/>
            <a:r>
              <a:rPr lang="en-GB" dirty="0"/>
              <a:t>R</a:t>
            </a:r>
            <a:r>
              <a:rPr lang="en-GB" dirty="0" smtClean="0"/>
              <a:t>endezvous with </a:t>
            </a:r>
            <a:r>
              <a:rPr lang="en-GB" dirty="0" err="1" smtClean="0"/>
              <a:t>Didymos</a:t>
            </a:r>
            <a:r>
              <a:rPr lang="en-GB" dirty="0" smtClean="0"/>
              <a:t> binary asteroid in 2022</a:t>
            </a:r>
          </a:p>
          <a:p>
            <a:pPr lvl="1"/>
            <a:r>
              <a:rPr lang="en-GB" dirty="0" smtClean="0"/>
              <a:t>Study and characterise system before and after impact by NASA DART</a:t>
            </a:r>
          </a:p>
          <a:p>
            <a:r>
              <a:rPr lang="en-GB" dirty="0" smtClean="0"/>
              <a:t>OPTEL-D</a:t>
            </a:r>
          </a:p>
          <a:p>
            <a:pPr lvl="1"/>
            <a:r>
              <a:rPr lang="en-GB" dirty="0" smtClean="0"/>
              <a:t>Deep-space optical communications terminal</a:t>
            </a:r>
          </a:p>
          <a:p>
            <a:pPr lvl="1"/>
            <a:r>
              <a:rPr lang="en-GB" dirty="0" smtClean="0"/>
              <a:t>Incorporated into design of AIM mission</a:t>
            </a:r>
          </a:p>
          <a:p>
            <a:r>
              <a:rPr lang="en-GB" dirty="0" smtClean="0"/>
              <a:t>Aims of this programme</a:t>
            </a:r>
          </a:p>
          <a:p>
            <a:pPr lvl="1"/>
            <a:r>
              <a:rPr lang="en-GB" dirty="0" smtClean="0"/>
              <a:t>Investigate options to add lidar functionality to OPTEL-D</a:t>
            </a:r>
          </a:p>
          <a:p>
            <a:pPr lvl="1"/>
            <a:r>
              <a:rPr lang="en-GB" dirty="0" smtClean="0"/>
              <a:t>Produce breadboard to verify chosen option</a:t>
            </a:r>
          </a:p>
          <a:p>
            <a:pPr lvl="1"/>
            <a:r>
              <a:rPr lang="en-GB" dirty="0" smtClean="0"/>
              <a:t>Identify route to upgrade OPTEL-D on timescales compatible with AIM</a:t>
            </a:r>
          </a:p>
          <a:p>
            <a:pPr lvl="1"/>
            <a:endParaRPr lang="en-GB" dirty="0" smtClean="0"/>
          </a:p>
        </p:txBody>
      </p:sp>
      <p:sp>
        <p:nvSpPr>
          <p:cNvPr id="5" name="Slide Number Placeholder 4"/>
          <p:cNvSpPr>
            <a:spLocks noGrp="1"/>
          </p:cNvSpPr>
          <p:nvPr>
            <p:ph type="sldNum" sz="quarter" idx="4"/>
          </p:nvPr>
        </p:nvSpPr>
        <p:spPr/>
        <p:txBody>
          <a:bodyPr/>
          <a:lstStyle/>
          <a:p>
            <a:fld id="{84D111C9-AE51-4082-9409-505987EEA9A7}" type="slidenum">
              <a:rPr lang="en-GB" smtClean="0"/>
              <a:pPr/>
              <a:t>8</a:t>
            </a:fld>
            <a:endParaRPr lang="en-GB" dirty="0"/>
          </a:p>
        </p:txBody>
      </p:sp>
      <p:sp>
        <p:nvSpPr>
          <p:cNvPr id="6" name="Title 5"/>
          <p:cNvSpPr>
            <a:spLocks noGrp="1"/>
          </p:cNvSpPr>
          <p:nvPr>
            <p:ph type="title"/>
          </p:nvPr>
        </p:nvSpPr>
        <p:spPr/>
        <p:txBody>
          <a:bodyPr/>
          <a:lstStyle/>
          <a:p>
            <a:r>
              <a:rPr lang="en-GB" dirty="0" smtClean="0"/>
              <a:t>This programme</a:t>
            </a:r>
            <a:endParaRPr lang="en-GB" dirty="0"/>
          </a:p>
        </p:txBody>
      </p:sp>
    </p:spTree>
    <p:extLst>
      <p:ext uri="{BB962C8B-B14F-4D97-AF65-F5344CB8AC3E}">
        <p14:creationId xmlns:p14="http://schemas.microsoft.com/office/powerpoint/2010/main" val="156424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Diffuse target moved by hand </a:t>
            </a:r>
            <a:r>
              <a:rPr lang="en-GB" dirty="0" smtClean="0"/>
              <a:t>across line </a:t>
            </a:r>
            <a:r>
              <a:rPr lang="en-GB" dirty="0"/>
              <a:t>of sight</a:t>
            </a:r>
          </a:p>
          <a:p>
            <a:pPr lvl="1"/>
            <a:r>
              <a:rPr lang="en-GB" dirty="0" smtClean="0"/>
              <a:t>Step change in range 0.4 m as beam transits from one board to the next</a:t>
            </a:r>
            <a:endParaRPr lang="en-GB" dirty="0"/>
          </a:p>
          <a:p>
            <a:r>
              <a:rPr lang="en-GB" dirty="0"/>
              <a:t>Video measurements</a:t>
            </a:r>
          </a:p>
          <a:p>
            <a:pPr lvl="1"/>
            <a:r>
              <a:rPr lang="en-GB" dirty="0"/>
              <a:t>Movement was recorded by filming the moving stage passing over a tape measure</a:t>
            </a:r>
          </a:p>
          <a:p>
            <a:pPr lvl="1"/>
            <a:r>
              <a:rPr lang="en-GB" dirty="0"/>
              <a:t>Video was analysed to determine the time at which the target passed over markers on the tape at 10 cm intervals</a:t>
            </a:r>
          </a:p>
          <a:p>
            <a:r>
              <a:rPr lang="en-GB" dirty="0"/>
              <a:t>Lidar measurements</a:t>
            </a:r>
          </a:p>
          <a:p>
            <a:pPr lvl="1"/>
            <a:r>
              <a:rPr lang="en-GB" dirty="0"/>
              <a:t>Continuous data recording for 12.5 seconds</a:t>
            </a:r>
          </a:p>
          <a:p>
            <a:pPr lvl="1"/>
            <a:r>
              <a:rPr lang="en-GB" dirty="0"/>
              <a:t>Measurements calculated from 1 second portions of contiguous data at 0.1 second </a:t>
            </a:r>
            <a:r>
              <a:rPr lang="en-GB" dirty="0" smtClean="0"/>
              <a:t>intervals</a:t>
            </a:r>
          </a:p>
          <a:p>
            <a:r>
              <a:rPr lang="en-GB" dirty="0" smtClean="0"/>
              <a:t>Good agreement between lidar and video results</a:t>
            </a:r>
          </a:p>
          <a:p>
            <a:pPr lvl="1"/>
            <a:r>
              <a:rPr lang="en-GB" dirty="0" smtClean="0"/>
              <a:t>Step height ~0.4 m</a:t>
            </a:r>
          </a:p>
          <a:p>
            <a:pPr lvl="1"/>
            <a:r>
              <a:rPr lang="en-GB" dirty="0"/>
              <a:t>T</a:t>
            </a:r>
            <a:r>
              <a:rPr lang="en-GB" dirty="0" smtClean="0"/>
              <a:t>ransition time consistent with target speed</a:t>
            </a: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80</a:t>
            </a:fld>
            <a:endParaRPr lang="en-US" dirty="0"/>
          </a:p>
        </p:txBody>
      </p:sp>
      <p:sp>
        <p:nvSpPr>
          <p:cNvPr id="5" name="Title 4"/>
          <p:cNvSpPr>
            <a:spLocks noGrp="1"/>
          </p:cNvSpPr>
          <p:nvPr>
            <p:ph type="title"/>
          </p:nvPr>
        </p:nvSpPr>
        <p:spPr/>
        <p:txBody>
          <a:bodyPr/>
          <a:lstStyle/>
          <a:p>
            <a:r>
              <a:rPr lang="en-GB" dirty="0" smtClean="0"/>
              <a:t>Moving target – across line of sight</a:t>
            </a:r>
            <a:endParaRPr lang="en-GB" dirty="0"/>
          </a:p>
        </p:txBody>
      </p:sp>
      <p:pic>
        <p:nvPicPr>
          <p:cNvPr id="6146" name="Picture 2"/>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2216774"/>
            <a:ext cx="5619750" cy="291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171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501189" y="3680436"/>
            <a:ext cx="3429299" cy="2995441"/>
            <a:chOff x="4635444" y="2290764"/>
            <a:chExt cx="3518061" cy="3072973"/>
          </a:xfrm>
        </p:grpSpPr>
        <p:pic>
          <p:nvPicPr>
            <p:cNvPr id="3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2295" t="27500" r="21646" b="22104"/>
            <a:stretch/>
          </p:blipFill>
          <p:spPr bwMode="auto">
            <a:xfrm flipH="1">
              <a:off x="4635444" y="2290764"/>
              <a:ext cx="3518061" cy="307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4635444" y="4381536"/>
              <a:ext cx="609462" cy="246221"/>
            </a:xfrm>
            <a:prstGeom prst="rect">
              <a:avLst/>
            </a:prstGeom>
            <a:noFill/>
          </p:spPr>
          <p:txBody>
            <a:bodyPr wrap="none" rtlCol="0">
              <a:spAutoFit/>
            </a:bodyPr>
            <a:lstStyle/>
            <a:p>
              <a:r>
                <a:rPr lang="en-GB" sz="1000" dirty="0" smtClean="0">
                  <a:solidFill>
                    <a:schemeClr val="bg1"/>
                  </a:solidFill>
                </a:rPr>
                <a:t>7600 m</a:t>
              </a:r>
              <a:endParaRPr lang="en-GB" sz="1000" dirty="0">
                <a:solidFill>
                  <a:schemeClr val="bg1"/>
                </a:solidFill>
              </a:endParaRPr>
            </a:p>
          </p:txBody>
        </p:sp>
        <p:sp>
          <p:nvSpPr>
            <p:cNvPr id="34" name="TextBox 33"/>
            <p:cNvSpPr txBox="1"/>
            <p:nvPr/>
          </p:nvSpPr>
          <p:spPr>
            <a:xfrm>
              <a:off x="4635444" y="2942579"/>
              <a:ext cx="609462" cy="246221"/>
            </a:xfrm>
            <a:prstGeom prst="rect">
              <a:avLst/>
            </a:prstGeom>
            <a:noFill/>
          </p:spPr>
          <p:txBody>
            <a:bodyPr wrap="none" rtlCol="0">
              <a:spAutoFit/>
            </a:bodyPr>
            <a:lstStyle/>
            <a:p>
              <a:r>
                <a:rPr lang="en-GB" sz="1000" dirty="0" smtClean="0">
                  <a:solidFill>
                    <a:schemeClr val="bg1"/>
                  </a:solidFill>
                </a:rPr>
                <a:t>7660 m</a:t>
              </a:r>
              <a:endParaRPr lang="en-GB" sz="1000" dirty="0">
                <a:solidFill>
                  <a:schemeClr val="bg1"/>
                </a:solidFill>
              </a:endParaRPr>
            </a:p>
          </p:txBody>
        </p:sp>
        <p:grpSp>
          <p:nvGrpSpPr>
            <p:cNvPr id="35" name="Group 34"/>
            <p:cNvGrpSpPr/>
            <p:nvPr/>
          </p:nvGrpSpPr>
          <p:grpSpPr>
            <a:xfrm>
              <a:off x="5329532" y="4727223"/>
              <a:ext cx="2041462" cy="246221"/>
              <a:chOff x="1627289" y="4727223"/>
              <a:chExt cx="2041462" cy="246221"/>
            </a:xfrm>
          </p:grpSpPr>
          <p:cxnSp>
            <p:nvCxnSpPr>
              <p:cNvPr id="49" name="Straight Arrow Connector 48"/>
              <p:cNvCxnSpPr/>
              <p:nvPr/>
            </p:nvCxnSpPr>
            <p:spPr>
              <a:xfrm>
                <a:off x="1627289" y="4727223"/>
                <a:ext cx="2041462" cy="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79075" y="4727223"/>
                <a:ext cx="473206" cy="246221"/>
              </a:xfrm>
              <a:prstGeom prst="rect">
                <a:avLst/>
              </a:prstGeom>
              <a:noFill/>
            </p:spPr>
            <p:txBody>
              <a:bodyPr wrap="none" rtlCol="0">
                <a:spAutoFit/>
              </a:bodyPr>
              <a:lstStyle/>
              <a:p>
                <a:r>
                  <a:rPr lang="en-GB" sz="1000" dirty="0" smtClean="0">
                    <a:solidFill>
                      <a:schemeClr val="bg1"/>
                    </a:solidFill>
                  </a:rPr>
                  <a:t>~4 m</a:t>
                </a:r>
                <a:endParaRPr lang="en-GB" sz="1000" dirty="0">
                  <a:solidFill>
                    <a:schemeClr val="bg1"/>
                  </a:solidFill>
                </a:endParaRPr>
              </a:p>
            </p:txBody>
          </p:sp>
        </p:grpSp>
        <p:grpSp>
          <p:nvGrpSpPr>
            <p:cNvPr id="36" name="Group 35"/>
            <p:cNvGrpSpPr/>
            <p:nvPr/>
          </p:nvGrpSpPr>
          <p:grpSpPr>
            <a:xfrm>
              <a:off x="5162159" y="3068960"/>
              <a:ext cx="82747" cy="1431098"/>
              <a:chOff x="479502" y="2408663"/>
              <a:chExt cx="573347" cy="2428366"/>
            </a:xfrm>
          </p:grpSpPr>
          <p:cxnSp>
            <p:nvCxnSpPr>
              <p:cNvPr id="37" name="Straight Connector 36"/>
              <p:cNvCxnSpPr/>
              <p:nvPr/>
            </p:nvCxnSpPr>
            <p:spPr>
              <a:xfrm flipH="1">
                <a:off x="479502" y="2408663"/>
                <a:ext cx="1" cy="24283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9502" y="2408663"/>
                <a:ext cx="573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9502" y="2651500"/>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9502" y="2894337"/>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9502" y="3137174"/>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79502" y="3380011"/>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79502" y="3622848"/>
                <a:ext cx="573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9502" y="3865685"/>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9502" y="4108522"/>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9502" y="4351359"/>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79502" y="4594196"/>
                <a:ext cx="3010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9502" y="4837029"/>
                <a:ext cx="573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 name="Slide Number Placeholder 2"/>
          <p:cNvSpPr>
            <a:spLocks noGrp="1"/>
          </p:cNvSpPr>
          <p:nvPr>
            <p:ph type="sldNum" sz="quarter" idx="4"/>
          </p:nvPr>
        </p:nvSpPr>
        <p:spPr/>
        <p:txBody>
          <a:bodyPr/>
          <a:lstStyle/>
          <a:p>
            <a:fld id="{9221EE05-DF49-0F4C-94AA-85789884FEFB}" type="slidenum">
              <a:rPr lang="en-US" smtClean="0"/>
              <a:pPr/>
              <a:t>81</a:t>
            </a:fld>
            <a:endParaRPr lang="en-US" dirty="0"/>
          </a:p>
        </p:txBody>
      </p:sp>
      <p:sp>
        <p:nvSpPr>
          <p:cNvPr id="4" name="Title 3"/>
          <p:cNvSpPr>
            <a:spLocks noGrp="1"/>
          </p:cNvSpPr>
          <p:nvPr>
            <p:ph type="title"/>
          </p:nvPr>
        </p:nvSpPr>
        <p:spPr/>
        <p:txBody>
          <a:bodyPr/>
          <a:lstStyle/>
          <a:p>
            <a:r>
              <a:rPr lang="en-GB" dirty="0" smtClean="0"/>
              <a:t>Field scan</a:t>
            </a:r>
            <a:endParaRPr lang="en-GB"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91" y="2510238"/>
            <a:ext cx="3429298"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189" y="934486"/>
            <a:ext cx="3429298"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0487" y="2510238"/>
            <a:ext cx="3429298"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297725" y="2053833"/>
            <a:ext cx="2694820" cy="338554"/>
          </a:xfrm>
          <a:prstGeom prst="rect">
            <a:avLst/>
          </a:prstGeom>
          <a:noFill/>
        </p:spPr>
        <p:txBody>
          <a:bodyPr wrap="square" rtlCol="0">
            <a:spAutoFit/>
          </a:bodyPr>
          <a:lstStyle/>
          <a:p>
            <a:pPr algn="ctr"/>
            <a:r>
              <a:rPr lang="en-GB" sz="1600" b="1" dirty="0" smtClean="0"/>
              <a:t>Top view: 2m range span</a:t>
            </a:r>
            <a:endParaRPr lang="en-GB" sz="1600" b="1" dirty="0"/>
          </a:p>
        </p:txBody>
      </p:sp>
      <p:sp>
        <p:nvSpPr>
          <p:cNvPr id="9" name="TextBox 8"/>
          <p:cNvSpPr txBox="1"/>
          <p:nvPr/>
        </p:nvSpPr>
        <p:spPr>
          <a:xfrm>
            <a:off x="4751500" y="470582"/>
            <a:ext cx="2928676" cy="338554"/>
          </a:xfrm>
          <a:prstGeom prst="rect">
            <a:avLst/>
          </a:prstGeom>
          <a:noFill/>
        </p:spPr>
        <p:txBody>
          <a:bodyPr wrap="square" rtlCol="0">
            <a:spAutoFit/>
          </a:bodyPr>
          <a:lstStyle/>
          <a:p>
            <a:pPr algn="ctr"/>
            <a:r>
              <a:rPr lang="en-GB" sz="1600" b="1" dirty="0" smtClean="0"/>
              <a:t>Top view: 60m range span</a:t>
            </a:r>
            <a:endParaRPr lang="en-GB" sz="1600" b="1" dirty="0"/>
          </a:p>
        </p:txBody>
      </p:sp>
      <p:sp>
        <p:nvSpPr>
          <p:cNvPr id="10" name="TextBox 9"/>
          <p:cNvSpPr txBox="1"/>
          <p:nvPr/>
        </p:nvSpPr>
        <p:spPr>
          <a:xfrm>
            <a:off x="1940763" y="1400003"/>
            <a:ext cx="1691554" cy="984885"/>
          </a:xfrm>
          <a:prstGeom prst="rect">
            <a:avLst/>
          </a:prstGeom>
          <a:noFill/>
        </p:spPr>
        <p:txBody>
          <a:bodyPr wrap="square" rtlCol="0">
            <a:spAutoFit/>
          </a:bodyPr>
          <a:lstStyle/>
          <a:p>
            <a:pPr algn="ctr"/>
            <a:r>
              <a:rPr lang="en-GB" sz="1600" b="1" dirty="0" smtClean="0"/>
              <a:t>Front view </a:t>
            </a:r>
          </a:p>
          <a:p>
            <a:r>
              <a:rPr lang="en-GB" sz="1400" dirty="0" smtClean="0"/>
              <a:t>Blue:	 target </a:t>
            </a:r>
          </a:p>
          <a:p>
            <a:r>
              <a:rPr lang="en-GB" sz="1400" dirty="0"/>
              <a:t>Y</a:t>
            </a:r>
            <a:r>
              <a:rPr lang="en-GB" sz="1400" dirty="0" smtClean="0"/>
              <a:t>ellow:	 van </a:t>
            </a:r>
          </a:p>
          <a:p>
            <a:r>
              <a:rPr lang="en-GB" sz="1400" dirty="0" smtClean="0"/>
              <a:t>Red:	 tree</a:t>
            </a:r>
            <a:endParaRPr lang="en-GB" sz="1600" dirty="0"/>
          </a:p>
        </p:txBody>
      </p:sp>
      <p:sp>
        <p:nvSpPr>
          <p:cNvPr id="55" name="TextBox 54"/>
          <p:cNvSpPr txBox="1"/>
          <p:nvPr/>
        </p:nvSpPr>
        <p:spPr>
          <a:xfrm>
            <a:off x="4991449" y="6368100"/>
            <a:ext cx="2284600" cy="307777"/>
          </a:xfrm>
          <a:prstGeom prst="rect">
            <a:avLst/>
          </a:prstGeom>
          <a:noFill/>
        </p:spPr>
        <p:txBody>
          <a:bodyPr wrap="none" rtlCol="0">
            <a:spAutoFit/>
          </a:bodyPr>
          <a:lstStyle/>
          <a:p>
            <a:r>
              <a:rPr lang="en-GB" sz="1400" dirty="0" smtClean="0">
                <a:solidFill>
                  <a:schemeClr val="bg1"/>
                </a:solidFill>
              </a:rPr>
              <a:t>Expanded horizontal scale</a:t>
            </a:r>
            <a:endParaRPr lang="en-GB" sz="1400" dirty="0">
              <a:solidFill>
                <a:schemeClr val="bg1"/>
              </a:solidFill>
            </a:endParaRPr>
          </a:p>
        </p:txBody>
      </p:sp>
      <p:cxnSp>
        <p:nvCxnSpPr>
          <p:cNvPr id="57" name="Straight Arrow Connector 56"/>
          <p:cNvCxnSpPr/>
          <p:nvPr/>
        </p:nvCxnSpPr>
        <p:spPr>
          <a:xfrm flipV="1">
            <a:off x="6600056" y="4435810"/>
            <a:ext cx="1728192" cy="97968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1067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221EE05-DF49-0F4C-94AA-85789884FEFB}" type="slidenum">
              <a:rPr lang="en-US" smtClean="0"/>
              <a:pPr/>
              <a:t>82</a:t>
            </a:fld>
            <a:endParaRPr lang="en-US" dirty="0"/>
          </a:p>
        </p:txBody>
      </p:sp>
      <p:sp>
        <p:nvSpPr>
          <p:cNvPr id="4" name="Title 3"/>
          <p:cNvSpPr>
            <a:spLocks noGrp="1"/>
          </p:cNvSpPr>
          <p:nvPr>
            <p:ph type="title"/>
          </p:nvPr>
        </p:nvSpPr>
        <p:spPr/>
        <p:txBody>
          <a:bodyPr/>
          <a:lstStyle/>
          <a:p>
            <a:r>
              <a:rPr lang="en-GB" dirty="0" smtClean="0"/>
              <a:t>Test site</a:t>
            </a:r>
            <a:endParaRPr lang="en-GB" dirty="0"/>
          </a:p>
        </p:txBody>
      </p:sp>
      <p:grpSp>
        <p:nvGrpSpPr>
          <p:cNvPr id="34" name="Group 33"/>
          <p:cNvGrpSpPr/>
          <p:nvPr/>
        </p:nvGrpSpPr>
        <p:grpSpPr>
          <a:xfrm>
            <a:off x="387685" y="320625"/>
            <a:ext cx="7699087" cy="6003680"/>
            <a:chOff x="2117586" y="564467"/>
            <a:chExt cx="7699087" cy="6003680"/>
          </a:xfrm>
        </p:grpSpPr>
        <p:grpSp>
          <p:nvGrpSpPr>
            <p:cNvPr id="33" name="Group 32"/>
            <p:cNvGrpSpPr/>
            <p:nvPr/>
          </p:nvGrpSpPr>
          <p:grpSpPr>
            <a:xfrm>
              <a:off x="2348030" y="1404876"/>
              <a:ext cx="7468643" cy="5163271"/>
              <a:chOff x="2348030" y="1404876"/>
              <a:chExt cx="7468643" cy="5163271"/>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030" y="1404876"/>
                <a:ext cx="7468643" cy="5163271"/>
              </a:xfrm>
              <a:prstGeom prst="rect">
                <a:avLst/>
              </a:prstGeom>
            </p:spPr>
          </p:pic>
          <p:sp>
            <p:nvSpPr>
              <p:cNvPr id="23" name="TextBox 22"/>
              <p:cNvSpPr txBox="1"/>
              <p:nvPr/>
            </p:nvSpPr>
            <p:spPr>
              <a:xfrm>
                <a:off x="5107257" y="1639232"/>
                <a:ext cx="633507" cy="369332"/>
              </a:xfrm>
              <a:prstGeom prst="rect">
                <a:avLst/>
              </a:prstGeom>
              <a:noFill/>
            </p:spPr>
            <p:txBody>
              <a:bodyPr wrap="none" rtlCol="0">
                <a:spAutoFit/>
              </a:bodyPr>
              <a:lstStyle/>
              <a:p>
                <a:r>
                  <a:rPr lang="en-GB" dirty="0" smtClean="0">
                    <a:solidFill>
                      <a:schemeClr val="bg1"/>
                    </a:solidFill>
                  </a:rPr>
                  <a:t>20m</a:t>
                </a:r>
                <a:endParaRPr lang="en-GB" dirty="0">
                  <a:solidFill>
                    <a:schemeClr val="bg1"/>
                  </a:solidFill>
                </a:endParaRPr>
              </a:p>
            </p:txBody>
          </p:sp>
          <p:grpSp>
            <p:nvGrpSpPr>
              <p:cNvPr id="29" name="Group 28"/>
              <p:cNvGrpSpPr/>
              <p:nvPr/>
            </p:nvGrpSpPr>
            <p:grpSpPr>
              <a:xfrm>
                <a:off x="3992525" y="2770886"/>
                <a:ext cx="4636662" cy="1341388"/>
                <a:chOff x="3992525" y="2770886"/>
                <a:chExt cx="4636662" cy="1341388"/>
              </a:xfrm>
            </p:grpSpPr>
            <p:grpSp>
              <p:nvGrpSpPr>
                <p:cNvPr id="28" name="Group 27"/>
                <p:cNvGrpSpPr/>
                <p:nvPr/>
              </p:nvGrpSpPr>
              <p:grpSpPr>
                <a:xfrm>
                  <a:off x="4058543" y="2770886"/>
                  <a:ext cx="335236" cy="262693"/>
                  <a:chOff x="4058543" y="2770886"/>
                  <a:chExt cx="335236" cy="262693"/>
                </a:xfrm>
              </p:grpSpPr>
              <p:sp>
                <p:nvSpPr>
                  <p:cNvPr id="5" name="Rectangle 4"/>
                  <p:cNvSpPr/>
                  <p:nvPr/>
                </p:nvSpPr>
                <p:spPr>
                  <a:xfrm rot="799517">
                    <a:off x="4086915" y="2770886"/>
                    <a:ext cx="5507" cy="198268"/>
                  </a:xfrm>
                  <a:prstGeom prst="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rot="799517">
                    <a:off x="4358917" y="2835311"/>
                    <a:ext cx="5507" cy="198268"/>
                  </a:xfrm>
                  <a:prstGeom prst="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p:cNvSpPr/>
                  <p:nvPr/>
                </p:nvSpPr>
                <p:spPr>
                  <a:xfrm rot="799517">
                    <a:off x="4344115" y="3025334"/>
                    <a:ext cx="5507" cy="5507"/>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p:cNvSpPr/>
                  <p:nvPr/>
                </p:nvSpPr>
                <p:spPr>
                  <a:xfrm rot="799517">
                    <a:off x="4388272" y="2841537"/>
                    <a:ext cx="5507" cy="5507"/>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p:nvSpPr>
                <p:spPr>
                  <a:xfrm rot="799517">
                    <a:off x="4058543" y="2958232"/>
                    <a:ext cx="5507" cy="5507"/>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rot="799517">
                    <a:off x="4102264" y="2773642"/>
                    <a:ext cx="5507" cy="5507"/>
                  </a:xfrm>
                  <a:prstGeom prst="ellipse">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rot="799517">
                    <a:off x="4094502" y="2846713"/>
                    <a:ext cx="286385" cy="5507"/>
                  </a:xfrm>
                  <a:prstGeom prst="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rot="799517">
                    <a:off x="4069336" y="2952964"/>
                    <a:ext cx="286385" cy="5507"/>
                  </a:xfrm>
                  <a:prstGeom prst="rect">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rot="799517">
                    <a:off x="4094823" y="2820805"/>
                    <a:ext cx="132178" cy="1321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rot="799517">
                    <a:off x="4173928" y="2778957"/>
                    <a:ext cx="5507" cy="11014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rot="799517">
                    <a:off x="4105272" y="2875891"/>
                    <a:ext cx="5507" cy="11014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cxnSp>
              <p:nvCxnSpPr>
                <p:cNvPr id="17" name="Straight Connector 16"/>
                <p:cNvCxnSpPr/>
                <p:nvPr/>
              </p:nvCxnSpPr>
              <p:spPr>
                <a:xfrm rot="799517">
                  <a:off x="4016330" y="3503747"/>
                  <a:ext cx="29740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799517">
                  <a:off x="3992525" y="3670101"/>
                  <a:ext cx="40754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2532349">
                  <a:off x="6924590" y="3234902"/>
                  <a:ext cx="220297" cy="550741"/>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rot="799517">
                  <a:off x="8011667" y="4002125"/>
                  <a:ext cx="110148" cy="1101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6705134" y="3097900"/>
                  <a:ext cx="490327" cy="307777"/>
                </a:xfrm>
                <a:prstGeom prst="rect">
                  <a:avLst/>
                </a:prstGeom>
                <a:noFill/>
              </p:spPr>
              <p:txBody>
                <a:bodyPr wrap="none" rtlCol="0">
                  <a:spAutoFit/>
                </a:bodyPr>
                <a:lstStyle/>
                <a:p>
                  <a:r>
                    <a:rPr lang="en-GB" sz="1400" dirty="0" smtClean="0">
                      <a:solidFill>
                        <a:schemeClr val="bg1"/>
                      </a:solidFill>
                    </a:rPr>
                    <a:t>Van</a:t>
                  </a:r>
                  <a:endParaRPr lang="en-GB" sz="1400" dirty="0">
                    <a:solidFill>
                      <a:schemeClr val="bg1"/>
                    </a:solidFill>
                  </a:endParaRPr>
                </a:p>
              </p:txBody>
            </p:sp>
            <p:sp>
              <p:nvSpPr>
                <p:cNvPr id="25" name="TextBox 24"/>
                <p:cNvSpPr txBox="1"/>
                <p:nvPr/>
              </p:nvSpPr>
              <p:spPr>
                <a:xfrm>
                  <a:off x="7636864" y="3739133"/>
                  <a:ext cx="992323" cy="307777"/>
                </a:xfrm>
                <a:prstGeom prst="rect">
                  <a:avLst/>
                </a:prstGeom>
                <a:noFill/>
              </p:spPr>
              <p:txBody>
                <a:bodyPr wrap="none" rtlCol="0">
                  <a:spAutoFit/>
                </a:bodyPr>
                <a:lstStyle/>
                <a:p>
                  <a:r>
                    <a:rPr lang="en-GB" sz="1400" dirty="0" smtClean="0">
                      <a:solidFill>
                        <a:schemeClr val="bg1"/>
                      </a:solidFill>
                    </a:rPr>
                    <a:t>Tree trunk</a:t>
                  </a:r>
                  <a:endParaRPr lang="en-GB" sz="1400" dirty="0">
                    <a:solidFill>
                      <a:schemeClr val="bg1"/>
                    </a:solidFill>
                  </a:endParaRPr>
                </a:p>
              </p:txBody>
            </p:sp>
            <p:sp>
              <p:nvSpPr>
                <p:cNvPr id="26" name="TextBox 25"/>
                <p:cNvSpPr txBox="1"/>
                <p:nvPr/>
              </p:nvSpPr>
              <p:spPr>
                <a:xfrm>
                  <a:off x="5497960" y="3255390"/>
                  <a:ext cx="433132" cy="246221"/>
                </a:xfrm>
                <a:prstGeom prst="rect">
                  <a:avLst/>
                </a:prstGeom>
                <a:noFill/>
              </p:spPr>
              <p:txBody>
                <a:bodyPr wrap="none" rtlCol="0">
                  <a:spAutoFit/>
                </a:bodyPr>
                <a:lstStyle/>
                <a:p>
                  <a:r>
                    <a:rPr lang="en-GB" sz="1000" dirty="0" smtClean="0">
                      <a:solidFill>
                        <a:schemeClr val="bg1"/>
                      </a:solidFill>
                    </a:rPr>
                    <a:t>27m</a:t>
                  </a:r>
                  <a:endParaRPr lang="en-GB" sz="1000" dirty="0">
                    <a:solidFill>
                      <a:schemeClr val="bg1"/>
                    </a:solidFill>
                  </a:endParaRPr>
                </a:p>
              </p:txBody>
            </p:sp>
            <p:sp>
              <p:nvSpPr>
                <p:cNvPr id="27" name="TextBox 26"/>
                <p:cNvSpPr txBox="1"/>
                <p:nvPr/>
              </p:nvSpPr>
              <p:spPr>
                <a:xfrm>
                  <a:off x="6018913" y="3769911"/>
                  <a:ext cx="433132" cy="246221"/>
                </a:xfrm>
                <a:prstGeom prst="rect">
                  <a:avLst/>
                </a:prstGeom>
                <a:noFill/>
              </p:spPr>
              <p:txBody>
                <a:bodyPr wrap="none" rtlCol="0">
                  <a:spAutoFit/>
                </a:bodyPr>
                <a:lstStyle/>
                <a:p>
                  <a:r>
                    <a:rPr lang="en-GB" sz="1000" dirty="0" smtClean="0">
                      <a:solidFill>
                        <a:schemeClr val="bg1"/>
                      </a:solidFill>
                    </a:rPr>
                    <a:t>37m</a:t>
                  </a:r>
                  <a:endParaRPr lang="en-GB" sz="1000" dirty="0">
                    <a:solidFill>
                      <a:schemeClr val="bg1"/>
                    </a:solidFill>
                  </a:endParaRPr>
                </a:p>
              </p:txBody>
            </p:sp>
          </p:grpSp>
          <p:cxnSp>
            <p:nvCxnSpPr>
              <p:cNvPr id="31" name="Straight Arrow Connector 30"/>
              <p:cNvCxnSpPr/>
              <p:nvPr/>
            </p:nvCxnSpPr>
            <p:spPr>
              <a:xfrm flipH="1" flipV="1">
                <a:off x="3389086" y="2834031"/>
                <a:ext cx="947056" cy="238159"/>
              </a:xfrm>
              <a:prstGeom prst="straightConnector1">
                <a:avLst/>
              </a:prstGeom>
              <a:ln>
                <a:solidFill>
                  <a:schemeClr val="tx1">
                    <a:lumMod val="25000"/>
                    <a:lumOff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96069" y="2403588"/>
                <a:ext cx="1005468" cy="369332"/>
              </a:xfrm>
              <a:prstGeom prst="rect">
                <a:avLst/>
              </a:prstGeom>
              <a:noFill/>
            </p:spPr>
            <p:txBody>
              <a:bodyPr wrap="none" rtlCol="0">
                <a:spAutoFit/>
              </a:bodyPr>
              <a:lstStyle/>
              <a:p>
                <a:r>
                  <a:rPr lang="en-GB" dirty="0" smtClean="0">
                    <a:solidFill>
                      <a:schemeClr val="bg1"/>
                    </a:solidFill>
                  </a:rPr>
                  <a:t>To Lidar</a:t>
                </a:r>
                <a:endParaRPr lang="en-GB" dirty="0">
                  <a:solidFill>
                    <a:schemeClr val="bg1"/>
                  </a:solidFill>
                </a:endParaRPr>
              </a:p>
            </p:txBody>
          </p:sp>
        </p:grpSp>
        <p:sp>
          <p:nvSpPr>
            <p:cNvPr id="21" name="Rectangle 20"/>
            <p:cNvSpPr/>
            <p:nvPr/>
          </p:nvSpPr>
          <p:spPr>
            <a:xfrm rot="6198928">
              <a:off x="2905876" y="-223823"/>
              <a:ext cx="5768516" cy="7345096"/>
            </a:xfrm>
            <a:custGeom>
              <a:avLst/>
              <a:gdLst/>
              <a:ahLst/>
              <a:cxnLst/>
              <a:rect l="l" t="t" r="r" b="b"/>
              <a:pathLst>
                <a:path w="5856792" h="7345096">
                  <a:moveTo>
                    <a:pt x="1685321" y="7345095"/>
                  </a:moveTo>
                  <a:lnTo>
                    <a:pt x="0" y="224271"/>
                  </a:lnTo>
                  <a:lnTo>
                    <a:pt x="947586" y="1"/>
                  </a:lnTo>
                  <a:lnTo>
                    <a:pt x="5252832" y="0"/>
                  </a:lnTo>
                  <a:lnTo>
                    <a:pt x="5856792" y="2551856"/>
                  </a:lnTo>
                  <a:lnTo>
                    <a:pt x="5856792" y="6513086"/>
                  </a:lnTo>
                  <a:lnTo>
                    <a:pt x="2341383" y="7345096"/>
                  </a:lnTo>
                  <a:close/>
                </a:path>
              </a:pathLst>
            </a:custGeom>
            <a:blipFill dpi="0" rotWithShape="1">
              <a:blip r:embed="rId4">
                <a:alphaModFix amt="61000"/>
              </a:blip>
              <a:srcRect/>
              <a:stretch>
                <a:fillRect l="-46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5" name="Group 34"/>
          <p:cNvGrpSpPr>
            <a:grpSpLocks noChangeAspect="1"/>
          </p:cNvGrpSpPr>
          <p:nvPr/>
        </p:nvGrpSpPr>
        <p:grpSpPr>
          <a:xfrm>
            <a:off x="8473859" y="1168320"/>
            <a:ext cx="3243073" cy="2432304"/>
            <a:chOff x="1371600" y="1362075"/>
            <a:chExt cx="6486144" cy="4864608"/>
          </a:xfrm>
        </p:grpSpPr>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362075"/>
              <a:ext cx="6486144" cy="4864608"/>
            </a:xfrm>
            <a:prstGeom prst="rect">
              <a:avLst/>
            </a:prstGeom>
          </p:spPr>
        </p:pic>
        <p:cxnSp>
          <p:nvCxnSpPr>
            <p:cNvPr id="37" name="Straight Arrow Connector 36"/>
            <p:cNvCxnSpPr>
              <a:stCxn id="38" idx="2"/>
            </p:cNvCxnSpPr>
            <p:nvPr/>
          </p:nvCxnSpPr>
          <p:spPr>
            <a:xfrm flipH="1">
              <a:off x="5145882" y="2582755"/>
              <a:ext cx="212195" cy="612883"/>
            </a:xfrm>
            <a:prstGeom prst="straightConnector1">
              <a:avLst/>
            </a:prstGeom>
            <a:ln>
              <a:solidFill>
                <a:schemeClr val="tx1">
                  <a:lumMod val="25000"/>
                  <a:lumOff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664032" y="1947965"/>
              <a:ext cx="1388087" cy="634790"/>
            </a:xfrm>
            <a:prstGeom prst="rect">
              <a:avLst/>
            </a:prstGeom>
            <a:noFill/>
          </p:spPr>
          <p:txBody>
            <a:bodyPr wrap="square" rtlCol="0">
              <a:spAutoFit/>
            </a:bodyPr>
            <a:lstStyle/>
            <a:p>
              <a:pPr algn="ctr"/>
              <a:r>
                <a:rPr lang="en-GB" sz="1050" dirty="0" smtClean="0">
                  <a:solidFill>
                    <a:schemeClr val="tx1">
                      <a:lumMod val="75000"/>
                      <a:lumOff val="25000"/>
                    </a:schemeClr>
                  </a:solidFill>
                </a:rPr>
                <a:t>Lidar</a:t>
              </a:r>
              <a:endParaRPr lang="en-GB" sz="1050" dirty="0">
                <a:solidFill>
                  <a:schemeClr val="tx1">
                    <a:lumMod val="75000"/>
                    <a:lumOff val="25000"/>
                  </a:schemeClr>
                </a:solidFill>
              </a:endParaRPr>
            </a:p>
          </p:txBody>
        </p:sp>
        <p:cxnSp>
          <p:nvCxnSpPr>
            <p:cNvPr id="39" name="Straight Connector 38"/>
            <p:cNvCxnSpPr/>
            <p:nvPr/>
          </p:nvCxnSpPr>
          <p:spPr>
            <a:xfrm flipH="1" flipV="1">
              <a:off x="2093735" y="2784067"/>
              <a:ext cx="3052148" cy="41157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a:grpSpLocks noChangeAspect="1"/>
          </p:cNvGrpSpPr>
          <p:nvPr/>
        </p:nvGrpSpPr>
        <p:grpSpPr>
          <a:xfrm>
            <a:off x="8473859" y="3600624"/>
            <a:ext cx="3243072" cy="2432304"/>
            <a:chOff x="2855640" y="1412776"/>
            <a:chExt cx="6486144" cy="4864608"/>
          </a:xfrm>
        </p:grpSpPr>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5640" y="1412776"/>
              <a:ext cx="6486144" cy="4864608"/>
            </a:xfrm>
            <a:prstGeom prst="rect">
              <a:avLst/>
            </a:prstGeom>
          </p:spPr>
        </p:pic>
        <p:cxnSp>
          <p:nvCxnSpPr>
            <p:cNvPr id="42" name="Straight Arrow Connector 41"/>
            <p:cNvCxnSpPr>
              <a:stCxn id="43" idx="2"/>
            </p:cNvCxnSpPr>
            <p:nvPr/>
          </p:nvCxnSpPr>
          <p:spPr>
            <a:xfrm>
              <a:off x="5659912" y="3017888"/>
              <a:ext cx="297976" cy="470646"/>
            </a:xfrm>
            <a:prstGeom prst="straightConnector1">
              <a:avLst/>
            </a:prstGeom>
            <a:ln>
              <a:solidFill>
                <a:schemeClr val="tx1">
                  <a:lumMod val="25000"/>
                  <a:lumOff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15882" y="2510056"/>
              <a:ext cx="1288060" cy="507832"/>
            </a:xfrm>
            <a:prstGeom prst="rect">
              <a:avLst/>
            </a:prstGeom>
            <a:noFill/>
          </p:spPr>
          <p:txBody>
            <a:bodyPr wrap="square" rtlCol="0">
              <a:spAutoFit/>
            </a:bodyPr>
            <a:lstStyle/>
            <a:p>
              <a:pPr algn="ctr"/>
              <a:r>
                <a:rPr lang="en-GB" sz="1050" dirty="0" smtClean="0">
                  <a:solidFill>
                    <a:schemeClr val="tx1">
                      <a:lumMod val="75000"/>
                      <a:lumOff val="25000"/>
                    </a:schemeClr>
                  </a:solidFill>
                </a:rPr>
                <a:t>Lidar</a:t>
              </a:r>
              <a:endParaRPr lang="en-GB" sz="1050" dirty="0">
                <a:solidFill>
                  <a:schemeClr val="tx1">
                    <a:lumMod val="75000"/>
                    <a:lumOff val="25000"/>
                  </a:schemeClr>
                </a:solidFill>
              </a:endParaRPr>
            </a:p>
          </p:txBody>
        </p:sp>
        <p:cxnSp>
          <p:nvCxnSpPr>
            <p:cNvPr id="44" name="Straight Connector 43"/>
            <p:cNvCxnSpPr/>
            <p:nvPr/>
          </p:nvCxnSpPr>
          <p:spPr>
            <a:xfrm flipV="1">
              <a:off x="5957887" y="2057400"/>
              <a:ext cx="3114928" cy="143113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75958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036" y="1248645"/>
            <a:ext cx="9448253" cy="5247756"/>
          </a:xfrm>
          <a:prstGeom prst="rect">
            <a:avLst/>
          </a:prstGeom>
          <a:noFill/>
        </p:spPr>
      </p:pic>
      <p:sp>
        <p:nvSpPr>
          <p:cNvPr id="4" name="Slide Number Placeholder 3"/>
          <p:cNvSpPr>
            <a:spLocks noGrp="1"/>
          </p:cNvSpPr>
          <p:nvPr>
            <p:ph type="sldNum" sz="quarter" idx="4"/>
          </p:nvPr>
        </p:nvSpPr>
        <p:spPr/>
        <p:txBody>
          <a:bodyPr/>
          <a:lstStyle/>
          <a:p>
            <a:fld id="{9221EE05-DF49-0F4C-94AA-85789884FEFB}" type="slidenum">
              <a:rPr lang="en-US" smtClean="0"/>
              <a:pPr/>
              <a:t>83</a:t>
            </a:fld>
            <a:endParaRPr lang="en-US" dirty="0"/>
          </a:p>
        </p:txBody>
      </p:sp>
      <p:sp>
        <p:nvSpPr>
          <p:cNvPr id="5" name="Title 4"/>
          <p:cNvSpPr>
            <a:spLocks noGrp="1"/>
          </p:cNvSpPr>
          <p:nvPr>
            <p:ph type="title"/>
          </p:nvPr>
        </p:nvSpPr>
        <p:spPr/>
        <p:txBody>
          <a:bodyPr/>
          <a:lstStyle/>
          <a:p>
            <a:r>
              <a:rPr lang="en-GB" dirty="0" smtClean="0"/>
              <a:t>Scan of Severn Bank House</a:t>
            </a:r>
            <a:endParaRPr lang="en-GB" dirty="0"/>
          </a:p>
        </p:txBody>
      </p:sp>
      <p:cxnSp>
        <p:nvCxnSpPr>
          <p:cNvPr id="19" name="Straight Arrow Connector 18"/>
          <p:cNvCxnSpPr>
            <a:stCxn id="20" idx="2"/>
          </p:cNvCxnSpPr>
          <p:nvPr/>
        </p:nvCxnSpPr>
        <p:spPr>
          <a:xfrm flipH="1">
            <a:off x="2483228" y="913993"/>
            <a:ext cx="4810897" cy="3532501"/>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52251" y="606216"/>
            <a:ext cx="2683748" cy="307777"/>
          </a:xfrm>
          <a:prstGeom prst="rect">
            <a:avLst/>
          </a:prstGeom>
          <a:noFill/>
        </p:spPr>
        <p:txBody>
          <a:bodyPr wrap="none" rtlCol="0">
            <a:spAutoFit/>
          </a:bodyPr>
          <a:lstStyle/>
          <a:p>
            <a:r>
              <a:rPr lang="en-GB" sz="1400" dirty="0" smtClean="0"/>
              <a:t>Back wall seen through window</a:t>
            </a:r>
          </a:p>
        </p:txBody>
      </p:sp>
      <p:cxnSp>
        <p:nvCxnSpPr>
          <p:cNvPr id="22" name="Straight Arrow Connector 21"/>
          <p:cNvCxnSpPr>
            <a:stCxn id="20" idx="2"/>
          </p:cNvCxnSpPr>
          <p:nvPr/>
        </p:nvCxnSpPr>
        <p:spPr>
          <a:xfrm flipH="1">
            <a:off x="6140825" y="913993"/>
            <a:ext cx="1153300" cy="3532501"/>
          </a:xfrm>
          <a:prstGeom prst="straightConnector1">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6075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GB" dirty="0" smtClean="0"/>
              <a:t>Measurements were limited by atmospheric turbulence</a:t>
            </a:r>
          </a:p>
          <a:p>
            <a:pPr lvl="1"/>
            <a:r>
              <a:rPr lang="en-GB" dirty="0" smtClean="0"/>
              <a:t>Fried parameter typically 4 – 40 mm</a:t>
            </a:r>
          </a:p>
          <a:p>
            <a:pPr lvl="1"/>
            <a:r>
              <a:rPr lang="en-GB" dirty="0" smtClean="0"/>
              <a:t>Lidar aperture: 135 mm </a:t>
            </a:r>
          </a:p>
          <a:p>
            <a:pPr lvl="1"/>
            <a:r>
              <a:rPr lang="en-GB" dirty="0" smtClean="0"/>
              <a:t>Transverse resolution defined by turbulence under all but the calmest conditions</a:t>
            </a:r>
          </a:p>
          <a:p>
            <a:r>
              <a:rPr lang="en-GB" dirty="0" smtClean="0"/>
              <a:t>Signal strength varies with turbulence</a:t>
            </a:r>
          </a:p>
          <a:p>
            <a:pPr lvl="1"/>
            <a:r>
              <a:rPr lang="en-GB" dirty="0" smtClean="0"/>
              <a:t>measurements are weighted towards strong returns</a:t>
            </a:r>
          </a:p>
          <a:p>
            <a:pPr lvl="1"/>
            <a:r>
              <a:rPr lang="en-GB" dirty="0" smtClean="0"/>
              <a:t>measured range is almost independent of signal strength</a:t>
            </a:r>
          </a:p>
        </p:txBody>
      </p:sp>
      <p:sp>
        <p:nvSpPr>
          <p:cNvPr id="3" name="Slide Number Placeholder 2"/>
          <p:cNvSpPr>
            <a:spLocks noGrp="1"/>
          </p:cNvSpPr>
          <p:nvPr>
            <p:ph type="sldNum" sz="quarter" idx="4"/>
          </p:nvPr>
        </p:nvSpPr>
        <p:spPr/>
        <p:txBody>
          <a:bodyPr/>
          <a:lstStyle/>
          <a:p>
            <a:fld id="{9221EE05-DF49-0F4C-94AA-85789884FEFB}" type="slidenum">
              <a:rPr lang="en-US" smtClean="0"/>
              <a:pPr/>
              <a:t>84</a:t>
            </a:fld>
            <a:endParaRPr lang="en-US" dirty="0"/>
          </a:p>
        </p:txBody>
      </p:sp>
      <p:sp>
        <p:nvSpPr>
          <p:cNvPr id="4" name="Title 3"/>
          <p:cNvSpPr>
            <a:spLocks noGrp="1"/>
          </p:cNvSpPr>
          <p:nvPr>
            <p:ph type="title"/>
          </p:nvPr>
        </p:nvSpPr>
        <p:spPr/>
        <p:txBody>
          <a:bodyPr/>
          <a:lstStyle/>
          <a:p>
            <a:r>
              <a:rPr lang="en-GB" dirty="0" smtClean="0"/>
              <a:t>Turbulence measurements</a:t>
            </a:r>
            <a:endParaRPr lang="en-GB" dirty="0"/>
          </a:p>
        </p:txBody>
      </p:sp>
      <p:pic>
        <p:nvPicPr>
          <p:cNvPr id="15" name="Picture 3"/>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256338" y="2459288"/>
            <a:ext cx="5619750" cy="242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67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Validation of numerical model</a:t>
            </a:r>
          </a:p>
        </p:txBody>
      </p:sp>
    </p:spTree>
    <p:extLst>
      <p:ext uri="{BB962C8B-B14F-4D97-AF65-F5344CB8AC3E}">
        <p14:creationId xmlns:p14="http://schemas.microsoft.com/office/powerpoint/2010/main" val="11417679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52832749"/>
              </p:ext>
            </p:extLst>
          </p:nvPr>
        </p:nvGraphicFramePr>
        <p:xfrm>
          <a:off x="342900" y="1379538"/>
          <a:ext cx="11515470" cy="4175760"/>
        </p:xfrm>
        <a:graphic>
          <a:graphicData uri="http://schemas.openxmlformats.org/drawingml/2006/table">
            <a:tbl>
              <a:tblPr firstRow="1" firstCol="1" bandRow="1">
                <a:tableStyleId>{5C22544A-7EE6-4342-B048-85BDC9FD1C3A}</a:tableStyleId>
              </a:tblPr>
              <a:tblGrid>
                <a:gridCol w="4000712"/>
                <a:gridCol w="2214461"/>
                <a:gridCol w="2794925"/>
                <a:gridCol w="2505372"/>
              </a:tblGrid>
              <a:tr h="0">
                <a:tc>
                  <a:txBody>
                    <a:bodyPr/>
                    <a:lstStyle/>
                    <a:p>
                      <a:pPr marL="0" marR="154940" algn="l">
                        <a:spcAft>
                          <a:spcPts val="0"/>
                        </a:spcAft>
                      </a:pPr>
                      <a:r>
                        <a:rPr lang="en-GB" sz="1400" dirty="0">
                          <a:effectLst/>
                        </a:rPr>
                        <a:t>Component</a:t>
                      </a:r>
                      <a:endParaRPr lang="en-GB" sz="1400"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dirty="0">
                          <a:effectLst/>
                        </a:rPr>
                        <a:t>Loss / dB</a:t>
                      </a:r>
                      <a:endParaRPr lang="en-GB" sz="1400"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dirty="0">
                          <a:effectLst/>
                        </a:rPr>
                        <a:t>No. of Interfaces</a:t>
                      </a:r>
                      <a:endParaRPr lang="en-GB" sz="1400"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dirty="0">
                          <a:effectLst/>
                        </a:rPr>
                        <a:t>Total Loss / dB</a:t>
                      </a:r>
                      <a:endParaRPr lang="en-GB" sz="1400"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r>
              <a:tr h="0">
                <a:tc>
                  <a:txBody>
                    <a:bodyPr/>
                    <a:lstStyle/>
                    <a:p>
                      <a:pPr marL="0" marR="154940" algn="l">
                        <a:spcAft>
                          <a:spcPts val="0"/>
                        </a:spcAft>
                      </a:pPr>
                      <a:r>
                        <a:rPr lang="en-GB" sz="1400" b="0" dirty="0">
                          <a:effectLst/>
                        </a:rPr>
                        <a:t>Lens Surfaces</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dirty="0">
                          <a:effectLst/>
                        </a:rPr>
                        <a:t>0.02</a:t>
                      </a:r>
                      <a:endParaRPr lang="en-GB" sz="1400"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dirty="0">
                          <a:effectLst/>
                        </a:rPr>
                        <a:t>6</a:t>
                      </a:r>
                      <a:endParaRPr lang="en-GB" sz="1400"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dirty="0">
                          <a:effectLst/>
                        </a:rPr>
                        <a:t>0.12</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0">
                <a:tc>
                  <a:txBody>
                    <a:bodyPr/>
                    <a:lstStyle/>
                    <a:p>
                      <a:pPr marL="0" marR="154940" algn="l">
                        <a:spcAft>
                          <a:spcPts val="0"/>
                        </a:spcAft>
                      </a:pPr>
                      <a:r>
                        <a:rPr lang="en-GB" sz="1400" b="0" dirty="0">
                          <a:effectLst/>
                        </a:rPr>
                        <a:t>Beam Splitter</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tcPr>
                </a:tc>
                <a:tc>
                  <a:txBody>
                    <a:bodyPr/>
                    <a:lstStyle/>
                    <a:p>
                      <a:pPr marL="0" marR="154940" algn="ctr">
                        <a:spcAft>
                          <a:spcPts val="0"/>
                        </a:spcAft>
                      </a:pPr>
                      <a:r>
                        <a:rPr lang="en-GB" sz="1400" dirty="0">
                          <a:effectLst/>
                        </a:rPr>
                        <a:t>0.22</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1</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0.22</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tcPr>
                </a:tc>
              </a:tr>
              <a:tr h="0">
                <a:tc>
                  <a:txBody>
                    <a:bodyPr/>
                    <a:lstStyle/>
                    <a:p>
                      <a:pPr marL="0" marR="154940" algn="l">
                        <a:spcAft>
                          <a:spcPts val="0"/>
                        </a:spcAft>
                      </a:pPr>
                      <a:r>
                        <a:rPr lang="en-GB" sz="1400" b="0" dirty="0">
                          <a:effectLst/>
                        </a:rPr>
                        <a:t>Mirror Surfaces</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tcPr>
                </a:tc>
                <a:tc>
                  <a:txBody>
                    <a:bodyPr/>
                    <a:lstStyle/>
                    <a:p>
                      <a:pPr marL="0" marR="154940" algn="ctr">
                        <a:spcAft>
                          <a:spcPts val="0"/>
                        </a:spcAft>
                      </a:pPr>
                      <a:r>
                        <a:rPr lang="en-GB" sz="1400" dirty="0">
                          <a:effectLst/>
                        </a:rPr>
                        <a:t>0.13</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2</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0.26</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tcPr>
                </a:tc>
              </a:tr>
              <a:tr h="0">
                <a:tc>
                  <a:txBody>
                    <a:bodyPr/>
                    <a:lstStyle/>
                    <a:p>
                      <a:pPr marL="0" marR="154940" algn="l">
                        <a:spcAft>
                          <a:spcPts val="0"/>
                        </a:spcAft>
                      </a:pPr>
                      <a:r>
                        <a:rPr lang="en-GB" sz="1400" b="1" dirty="0">
                          <a:effectLst/>
                        </a:rPr>
                        <a:t>Total Free Space (1 Way)</a:t>
                      </a:r>
                      <a:endParaRPr lang="en-GB" sz="1400" b="1"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0.60</a:t>
                      </a:r>
                      <a:endParaRPr lang="en-GB" sz="1400" b="1"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0">
                <a:tc>
                  <a:txBody>
                    <a:bodyPr/>
                    <a:lstStyle/>
                    <a:p>
                      <a:pPr marL="0" marR="154940" algn="l">
                        <a:spcAft>
                          <a:spcPts val="0"/>
                        </a:spcAft>
                      </a:pPr>
                      <a:r>
                        <a:rPr lang="en-GB" sz="1400" b="1" dirty="0">
                          <a:effectLst/>
                        </a:rPr>
                        <a:t>Total Free Space (2 Way)</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1.20</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marL="0" marR="154940" algn="l">
                        <a:spcAft>
                          <a:spcPts val="0"/>
                        </a:spcAft>
                      </a:pPr>
                      <a:r>
                        <a:rPr lang="en-GB" sz="1400" b="0" dirty="0">
                          <a:effectLst/>
                        </a:rPr>
                        <a:t>Free Space to Fibre</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dirty="0">
                          <a:effectLst/>
                        </a:rPr>
                        <a:t>0.18</a:t>
                      </a:r>
                      <a:endParaRPr lang="en-GB" sz="1400"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dirty="0">
                          <a:effectLst/>
                        </a:rPr>
                        <a:t>2</a:t>
                      </a:r>
                      <a:endParaRPr lang="en-GB" sz="1400"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dirty="0">
                          <a:effectLst/>
                        </a:rPr>
                        <a:t>0.36</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0">
                <a:tc>
                  <a:txBody>
                    <a:bodyPr/>
                    <a:lstStyle/>
                    <a:p>
                      <a:pPr marL="0" marR="154940" algn="l">
                        <a:spcAft>
                          <a:spcPts val="0"/>
                        </a:spcAft>
                      </a:pPr>
                      <a:r>
                        <a:rPr lang="en-GB" sz="1400" b="0" dirty="0">
                          <a:effectLst/>
                        </a:rPr>
                        <a:t>Circulator</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tcPr>
                </a:tc>
                <a:tc>
                  <a:txBody>
                    <a:bodyPr/>
                    <a:lstStyle/>
                    <a:p>
                      <a:pPr marL="0" marR="154940" algn="ctr">
                        <a:spcAft>
                          <a:spcPts val="0"/>
                        </a:spcAft>
                      </a:pPr>
                      <a:r>
                        <a:rPr lang="en-GB" sz="1400" dirty="0">
                          <a:effectLst/>
                        </a:rPr>
                        <a:t>0.8</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1</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0.8</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tcPr>
                </a:tc>
              </a:tr>
              <a:tr h="0">
                <a:tc>
                  <a:txBody>
                    <a:bodyPr/>
                    <a:lstStyle/>
                    <a:p>
                      <a:pPr marL="0" marR="154940" algn="l">
                        <a:spcAft>
                          <a:spcPts val="0"/>
                        </a:spcAft>
                      </a:pPr>
                      <a:r>
                        <a:rPr lang="en-GB" sz="1400" b="0" dirty="0">
                          <a:effectLst/>
                        </a:rPr>
                        <a:t>Detector Relay Optics Interfaces </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tcPr>
                </a:tc>
                <a:tc>
                  <a:txBody>
                    <a:bodyPr/>
                    <a:lstStyle/>
                    <a:p>
                      <a:pPr marL="0" marR="154940" algn="ctr">
                        <a:spcAft>
                          <a:spcPts val="0"/>
                        </a:spcAft>
                      </a:pPr>
                      <a:r>
                        <a:rPr lang="en-GB" sz="1400" dirty="0">
                          <a:effectLst/>
                        </a:rPr>
                        <a:t>0.02</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4</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0.08</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tcPr>
                </a:tc>
              </a:tr>
              <a:tr h="0">
                <a:tc>
                  <a:txBody>
                    <a:bodyPr/>
                    <a:lstStyle/>
                    <a:p>
                      <a:pPr marL="0" marR="154940" algn="l">
                        <a:spcAft>
                          <a:spcPts val="0"/>
                        </a:spcAft>
                      </a:pPr>
                      <a:r>
                        <a:rPr lang="en-GB" sz="1400" b="0" dirty="0">
                          <a:effectLst/>
                        </a:rPr>
                        <a:t>Blanking Modulator (100% Transmission Loss)</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tcPr>
                </a:tc>
                <a:tc>
                  <a:txBody>
                    <a:bodyPr/>
                    <a:lstStyle/>
                    <a:p>
                      <a:pPr marL="0" marR="154940" algn="ctr">
                        <a:spcAft>
                          <a:spcPts val="0"/>
                        </a:spcAft>
                      </a:pPr>
                      <a:r>
                        <a:rPr lang="en-GB" sz="1400" dirty="0">
                          <a:effectLst/>
                        </a:rPr>
                        <a:t>4.0</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1</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4.0</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tcPr>
                </a:tc>
              </a:tr>
              <a:tr h="0">
                <a:tc>
                  <a:txBody>
                    <a:bodyPr/>
                    <a:lstStyle/>
                    <a:p>
                      <a:pPr marL="0" marR="154940" algn="l">
                        <a:spcAft>
                          <a:spcPts val="0"/>
                        </a:spcAft>
                      </a:pPr>
                      <a:r>
                        <a:rPr lang="en-GB" sz="1400" b="0" dirty="0">
                          <a:effectLst/>
                        </a:rPr>
                        <a:t>Fibre Connections</a:t>
                      </a:r>
                      <a:endParaRPr lang="en-GB" sz="1400" b="0"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tcPr>
                </a:tc>
                <a:tc>
                  <a:txBody>
                    <a:bodyPr/>
                    <a:lstStyle/>
                    <a:p>
                      <a:pPr marL="0" marR="154940" algn="ctr">
                        <a:spcAft>
                          <a:spcPts val="0"/>
                        </a:spcAft>
                      </a:pPr>
                      <a:r>
                        <a:rPr lang="en-GB" sz="1400" dirty="0">
                          <a:effectLst/>
                        </a:rPr>
                        <a:t>0.2</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1</a:t>
                      </a:r>
                      <a:endParaRPr lang="en-GB" sz="1400" dirty="0">
                        <a:effectLst/>
                        <a:latin typeface="Calibri"/>
                        <a:ea typeface="Times New Roman"/>
                        <a:cs typeface="Calibri"/>
                      </a:endParaRPr>
                    </a:p>
                  </a:txBody>
                  <a:tcPr marL="133659" marR="133659"/>
                </a:tc>
                <a:tc>
                  <a:txBody>
                    <a:bodyPr/>
                    <a:lstStyle/>
                    <a:p>
                      <a:pPr marL="0" marR="154940" algn="ctr">
                        <a:spcAft>
                          <a:spcPts val="0"/>
                        </a:spcAft>
                      </a:pPr>
                      <a:r>
                        <a:rPr lang="en-GB" sz="1400" dirty="0">
                          <a:effectLst/>
                        </a:rPr>
                        <a:t>0.2</a:t>
                      </a:r>
                      <a:endParaRPr lang="en-GB" sz="1400"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tcPr>
                </a:tc>
              </a:tr>
              <a:tr h="0">
                <a:tc>
                  <a:txBody>
                    <a:bodyPr/>
                    <a:lstStyle/>
                    <a:p>
                      <a:pPr marL="0" marR="154940" algn="l">
                        <a:spcAft>
                          <a:spcPts val="0"/>
                        </a:spcAft>
                      </a:pPr>
                      <a:r>
                        <a:rPr lang="en-GB" sz="1400" b="1" dirty="0">
                          <a:effectLst/>
                        </a:rPr>
                        <a:t>Total Internal</a:t>
                      </a:r>
                      <a:endParaRPr lang="en-GB" sz="1400" b="1" dirty="0">
                        <a:effectLst/>
                        <a:latin typeface="Calibri"/>
                        <a:ea typeface="Times New Roman"/>
                        <a:cs typeface="Calibri"/>
                      </a:endParaRPr>
                    </a:p>
                  </a:txBody>
                  <a:tcPr marL="133659" marR="13365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B w="12700" cap="flat" cmpd="sng" algn="ctr">
                      <a:solidFill>
                        <a:schemeClr val="tx1"/>
                      </a:solidFill>
                      <a:prstDash val="solid"/>
                      <a:round/>
                      <a:headEnd type="none" w="med" len="med"/>
                      <a:tailEnd type="none" w="med" len="med"/>
                    </a:lnB>
                  </a:tcPr>
                </a:tc>
                <a:tc>
                  <a:txBody>
                    <a:bodyPr/>
                    <a:lstStyle/>
                    <a:p>
                      <a:pPr marL="0" marR="154940" algn="ctr">
                        <a:spcAft>
                          <a:spcPts val="0"/>
                        </a:spcAft>
                      </a:pPr>
                      <a:r>
                        <a:rPr lang="en-GB" sz="1400" b="1" dirty="0">
                          <a:effectLst/>
                        </a:rPr>
                        <a:t>5.44</a:t>
                      </a:r>
                      <a:endParaRPr lang="en-GB" sz="1400" b="1" dirty="0">
                        <a:effectLst/>
                        <a:latin typeface="Calibri"/>
                        <a:ea typeface="Times New Roman"/>
                        <a:cs typeface="Calibri"/>
                      </a:endParaRPr>
                    </a:p>
                  </a:txBody>
                  <a:tcPr marL="133659" marR="13365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0">
                <a:tc>
                  <a:txBody>
                    <a:bodyPr/>
                    <a:lstStyle/>
                    <a:p>
                      <a:pPr marL="0" marR="154940" algn="l">
                        <a:spcAft>
                          <a:spcPts val="0"/>
                        </a:spcAft>
                      </a:pPr>
                      <a:r>
                        <a:rPr lang="en-GB" sz="1400" b="1" dirty="0">
                          <a:effectLst/>
                        </a:rPr>
                        <a:t>Total Loss</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b="1" dirty="0">
                          <a:effectLst/>
                        </a:rPr>
                        <a:t> </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c>
                  <a:txBody>
                    <a:bodyPr/>
                    <a:lstStyle/>
                    <a:p>
                      <a:pPr marL="0" marR="154940" algn="ctr">
                        <a:spcAft>
                          <a:spcPts val="0"/>
                        </a:spcAft>
                      </a:pPr>
                      <a:r>
                        <a:rPr lang="en-GB" sz="1400" b="1" dirty="0">
                          <a:effectLst/>
                        </a:rPr>
                        <a:t>6.64</a:t>
                      </a:r>
                      <a:endParaRPr lang="en-GB" sz="1400" b="1" dirty="0">
                        <a:effectLst/>
                        <a:latin typeface="Calibri"/>
                        <a:ea typeface="Times New Roman"/>
                        <a:cs typeface="Calibri"/>
                      </a:endParaRPr>
                    </a:p>
                  </a:txBody>
                  <a:tcPr marL="133659" marR="133659">
                    <a:lnT w="12700" cap="flat" cmpd="sng" algn="ctr">
                      <a:solidFill>
                        <a:schemeClr val="tx1"/>
                      </a:solidFill>
                      <a:prstDash val="solid"/>
                      <a:round/>
                      <a:headEnd type="none" w="med" len="med"/>
                      <a:tailEnd type="none" w="med" len="med"/>
                    </a:lnT>
                  </a:tcPr>
                </a:tc>
              </a:tr>
            </a:tbl>
          </a:graphicData>
        </a:graphic>
      </p:graphicFrame>
      <p:sp>
        <p:nvSpPr>
          <p:cNvPr id="3" name="Title 2"/>
          <p:cNvSpPr>
            <a:spLocks noGrp="1"/>
          </p:cNvSpPr>
          <p:nvPr>
            <p:ph type="title"/>
          </p:nvPr>
        </p:nvSpPr>
        <p:spPr/>
        <p:txBody>
          <a:bodyPr/>
          <a:lstStyle/>
          <a:p>
            <a:r>
              <a:rPr lang="en-GB" dirty="0" smtClean="0"/>
              <a:t>Optical losses</a:t>
            </a:r>
            <a:endParaRPr lang="en-GB" dirty="0"/>
          </a:p>
        </p:txBody>
      </p:sp>
      <p:sp>
        <p:nvSpPr>
          <p:cNvPr id="6" name="TextBox 5"/>
          <p:cNvSpPr txBox="1"/>
          <p:nvPr/>
        </p:nvSpPr>
        <p:spPr>
          <a:xfrm>
            <a:off x="1127448" y="5661248"/>
            <a:ext cx="7444410" cy="523220"/>
          </a:xfrm>
          <a:prstGeom prst="rect">
            <a:avLst/>
          </a:prstGeom>
          <a:noFill/>
        </p:spPr>
        <p:txBody>
          <a:bodyPr wrap="none" rtlCol="0">
            <a:spAutoFit/>
          </a:bodyPr>
          <a:lstStyle/>
          <a:p>
            <a:r>
              <a:rPr lang="en-GB" sz="1400" dirty="0" smtClean="0"/>
              <a:t>Losses are modelled by adjusting the fraction of the signal power that reaches the detector. </a:t>
            </a:r>
          </a:p>
          <a:p>
            <a:r>
              <a:rPr lang="en-GB" sz="1400" dirty="0" smtClean="0"/>
              <a:t>An additional loss of 7dB was added to account for atmospheric transmission losses</a:t>
            </a:r>
            <a:endParaRPr lang="en-GB" sz="1400" dirty="0"/>
          </a:p>
        </p:txBody>
      </p:sp>
      <p:sp>
        <p:nvSpPr>
          <p:cNvPr id="8" name="Slide Number Placeholder 3"/>
          <p:cNvSpPr>
            <a:spLocks noGrp="1"/>
          </p:cNvSpPr>
          <p:nvPr>
            <p:ph type="sldNum" sz="quarter" idx="4"/>
          </p:nvPr>
        </p:nvSpPr>
        <p:spPr>
          <a:xfrm>
            <a:off x="342013" y="6396576"/>
            <a:ext cx="311143" cy="241195"/>
          </a:xfrm>
        </p:spPr>
        <p:txBody>
          <a:bodyPr/>
          <a:lstStyle/>
          <a:p>
            <a:fld id="{9221EE05-DF49-0F4C-94AA-85789884FEFB}" type="slidenum">
              <a:rPr lang="en-US" smtClean="0"/>
              <a:pPr/>
              <a:t>86</a:t>
            </a:fld>
            <a:endParaRPr lang="en-US" dirty="0"/>
          </a:p>
        </p:txBody>
      </p:sp>
    </p:spTree>
    <p:extLst>
      <p:ext uri="{BB962C8B-B14F-4D97-AF65-F5344CB8AC3E}">
        <p14:creationId xmlns:p14="http://schemas.microsoft.com/office/powerpoint/2010/main" val="13666916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Standard lidar configuration</a:t>
            </a:r>
          </a:p>
          <a:p>
            <a:pPr lvl="1"/>
            <a:r>
              <a:rPr lang="en-GB" dirty="0"/>
              <a:t>Sequence length: n = 10, N = 1023-bit sequence</a:t>
            </a:r>
          </a:p>
          <a:p>
            <a:pPr lvl="1"/>
            <a:r>
              <a:rPr lang="en-GB" dirty="0"/>
              <a:t>Measurement time: 1 second (195 sequences)</a:t>
            </a:r>
          </a:p>
          <a:p>
            <a:pPr lvl="1"/>
            <a:r>
              <a:rPr lang="en-GB" dirty="0"/>
              <a:t>Pulse repetition frequency: 200 kHz</a:t>
            </a:r>
          </a:p>
          <a:p>
            <a:pPr lvl="1"/>
            <a:r>
              <a:rPr lang="en-GB" dirty="0"/>
              <a:t>Pulse power: </a:t>
            </a:r>
            <a:r>
              <a:rPr lang="en-GB" dirty="0" smtClean="0"/>
              <a:t>150 </a:t>
            </a:r>
            <a:r>
              <a:rPr lang="en-GB" dirty="0"/>
              <a:t>W </a:t>
            </a:r>
            <a:r>
              <a:rPr lang="en-GB" dirty="0" smtClean="0"/>
              <a:t>peak</a:t>
            </a:r>
          </a:p>
          <a:p>
            <a:pPr lvl="1"/>
            <a:r>
              <a:rPr lang="en-GB" dirty="0" smtClean="0"/>
              <a:t>Pulse width 10 ns</a:t>
            </a:r>
          </a:p>
          <a:p>
            <a:r>
              <a:rPr lang="en-GB" dirty="0" smtClean="0"/>
              <a:t>Detector sensitivity</a:t>
            </a:r>
          </a:p>
          <a:p>
            <a:pPr lvl="1"/>
            <a:r>
              <a:rPr lang="en-GB" dirty="0" smtClean="0"/>
              <a:t>74.1 kV / W (measured value from the breadboard)</a:t>
            </a:r>
          </a:p>
          <a:p>
            <a:r>
              <a:rPr lang="en-GB" dirty="0" smtClean="0"/>
              <a:t>Target structure</a:t>
            </a:r>
          </a:p>
          <a:p>
            <a:pPr lvl="1"/>
            <a:r>
              <a:rPr lang="en-GB" dirty="0" smtClean="0"/>
              <a:t>Single scatter to minimise processing time.</a:t>
            </a:r>
          </a:p>
          <a:p>
            <a:pPr lvl="1"/>
            <a:r>
              <a:rPr lang="en-GB" dirty="0" smtClean="0"/>
              <a:t>Cross-section of scatterer defined as (beam area at the target x albedo of target)</a:t>
            </a:r>
          </a:p>
          <a:p>
            <a:pPr lvl="2"/>
            <a:r>
              <a:rPr lang="en-GB" dirty="0" smtClean="0"/>
              <a:t>Beam area = </a:t>
            </a:r>
            <a:r>
              <a:rPr lang="el-GR" dirty="0" smtClean="0"/>
              <a:t>π</a:t>
            </a:r>
            <a:r>
              <a:rPr lang="en-GB" dirty="0" smtClean="0"/>
              <a:t>w</a:t>
            </a:r>
            <a:r>
              <a:rPr lang="en-GB" baseline="30000" dirty="0" smtClean="0"/>
              <a:t>2</a:t>
            </a:r>
            <a:r>
              <a:rPr lang="en-GB" dirty="0" smtClean="0"/>
              <a:t> , where w is the waist radius at the target</a:t>
            </a:r>
          </a:p>
          <a:p>
            <a:pPr lvl="2"/>
            <a:r>
              <a:rPr lang="en-GB" dirty="0" smtClean="0"/>
              <a:t>Albedo = 0.85</a:t>
            </a:r>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87</a:t>
            </a:fld>
            <a:endParaRPr lang="en-US" dirty="0"/>
          </a:p>
        </p:txBody>
      </p:sp>
      <p:sp>
        <p:nvSpPr>
          <p:cNvPr id="5" name="Title 4"/>
          <p:cNvSpPr>
            <a:spLocks noGrp="1"/>
          </p:cNvSpPr>
          <p:nvPr>
            <p:ph type="title"/>
          </p:nvPr>
        </p:nvSpPr>
        <p:spPr/>
        <p:txBody>
          <a:bodyPr/>
          <a:lstStyle/>
          <a:p>
            <a:r>
              <a:rPr lang="en-GB" dirty="0" smtClean="0"/>
              <a:t>Model parameters</a:t>
            </a:r>
            <a:endParaRPr lang="en-GB" dirty="0"/>
          </a:p>
        </p:txBody>
      </p:sp>
    </p:spTree>
    <p:extLst>
      <p:ext uri="{BB962C8B-B14F-4D97-AF65-F5344CB8AC3E}">
        <p14:creationId xmlns:p14="http://schemas.microsoft.com/office/powerpoint/2010/main" val="2627534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100 independent simulations (randomised seeds) and 100 consecutive measurements</a:t>
            </a:r>
          </a:p>
          <a:p>
            <a:r>
              <a:rPr lang="en-GB" dirty="0" smtClean="0"/>
              <a:t>Good agreement between simulated and experimental signal strength</a:t>
            </a:r>
          </a:p>
          <a:p>
            <a:r>
              <a:rPr lang="en-GB" dirty="0" smtClean="0"/>
              <a:t>Experimental noise levels exceed simulated levels by factor ~4</a:t>
            </a:r>
          </a:p>
          <a:p>
            <a:r>
              <a:rPr lang="en-GB" dirty="0" smtClean="0"/>
              <a:t>Large spread in experimental data despite high SNR</a:t>
            </a:r>
          </a:p>
          <a:p>
            <a:pPr lvl="1"/>
            <a:r>
              <a:rPr lang="en-GB" dirty="0" smtClean="0"/>
              <a:t>possible movement of target from run to run</a:t>
            </a:r>
          </a:p>
          <a:p>
            <a:pPr lvl="1"/>
            <a:r>
              <a:rPr lang="en-GB" dirty="0" smtClean="0"/>
              <a:t>possible effect of narcissus clutter at short range</a:t>
            </a:r>
          </a:p>
          <a:p>
            <a:endParaRPr lang="en-GB" dirty="0" smtClean="0"/>
          </a:p>
          <a:p>
            <a:pPr lvl="1"/>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88</a:t>
            </a:fld>
            <a:endParaRPr lang="en-US" dirty="0"/>
          </a:p>
        </p:txBody>
      </p:sp>
      <p:sp>
        <p:nvSpPr>
          <p:cNvPr id="5" name="Title 4"/>
          <p:cNvSpPr>
            <a:spLocks noGrp="1"/>
          </p:cNvSpPr>
          <p:nvPr>
            <p:ph type="title"/>
          </p:nvPr>
        </p:nvSpPr>
        <p:spPr/>
        <p:txBody>
          <a:bodyPr/>
          <a:lstStyle/>
          <a:p>
            <a:r>
              <a:rPr lang="en-GB" dirty="0" smtClean="0"/>
              <a:t>Simulations at 96 m range</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58311810"/>
              </p:ext>
            </p:extLst>
          </p:nvPr>
        </p:nvGraphicFramePr>
        <p:xfrm>
          <a:off x="1501840" y="4154780"/>
          <a:ext cx="8856983" cy="1689391"/>
        </p:xfrm>
        <a:graphic>
          <a:graphicData uri="http://schemas.openxmlformats.org/drawingml/2006/table">
            <a:tbl>
              <a:tblPr firstRow="1" firstCol="1" bandRow="1">
                <a:tableStyleId>{5C22544A-7EE6-4342-B048-85BDC9FD1C3A}</a:tableStyleId>
              </a:tblPr>
              <a:tblGrid>
                <a:gridCol w="3300544"/>
                <a:gridCol w="2361732"/>
                <a:gridCol w="3194707"/>
              </a:tblGrid>
              <a:tr h="265352">
                <a:tc>
                  <a:txBody>
                    <a:bodyPr/>
                    <a:lstStyle/>
                    <a:p>
                      <a:pPr marL="0" marR="154940" algn="just">
                        <a:spcAft>
                          <a:spcPts val="0"/>
                        </a:spcAft>
                      </a:pPr>
                      <a:r>
                        <a:rPr lang="en-GB" sz="1600" dirty="0">
                          <a:effectLst/>
                        </a:rPr>
                        <a:t>Range = 96 m</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Simulated</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Experimental</a:t>
                      </a:r>
                      <a:endParaRPr lang="en-GB" sz="1600" dirty="0">
                        <a:effectLst/>
                        <a:latin typeface="Calibri"/>
                        <a:ea typeface="Times New Roman"/>
                        <a:cs typeface="Calibri"/>
                      </a:endParaRPr>
                    </a:p>
                  </a:txBody>
                  <a:tcPr/>
                </a:tc>
              </a:tr>
              <a:tr h="265352">
                <a:tc>
                  <a:txBody>
                    <a:bodyPr/>
                    <a:lstStyle/>
                    <a:p>
                      <a:pPr marL="0" marR="154940" algn="just">
                        <a:spcAft>
                          <a:spcPts val="0"/>
                        </a:spcAft>
                      </a:pPr>
                      <a:r>
                        <a:rPr lang="en-GB" sz="1600" dirty="0">
                          <a:effectLst/>
                        </a:rPr>
                        <a:t>Signal counts</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7.6 x 10</a:t>
                      </a:r>
                      <a:r>
                        <a:rPr lang="en-GB" sz="1600" baseline="30000" dirty="0">
                          <a:effectLst/>
                        </a:rPr>
                        <a:t>7</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2.5 x 10</a:t>
                      </a:r>
                      <a:r>
                        <a:rPr lang="en-GB" sz="1600" baseline="30000" dirty="0">
                          <a:effectLst/>
                        </a:rPr>
                        <a:t>7</a:t>
                      </a:r>
                      <a:r>
                        <a:rPr lang="en-GB" sz="1600" dirty="0">
                          <a:effectLst/>
                        </a:rPr>
                        <a:t> – 9.5 x 10</a:t>
                      </a:r>
                      <a:r>
                        <a:rPr lang="en-GB" sz="1600" baseline="30000" dirty="0">
                          <a:effectLst/>
                        </a:rPr>
                        <a:t>7</a:t>
                      </a:r>
                      <a:endParaRPr lang="en-GB" sz="1600" dirty="0">
                        <a:effectLst/>
                        <a:latin typeface="Calibri"/>
                        <a:ea typeface="Times New Roman"/>
                        <a:cs typeface="Calibri"/>
                      </a:endParaRPr>
                    </a:p>
                  </a:txBody>
                  <a:tcPr/>
                </a:tc>
              </a:tr>
              <a:tr h="265352">
                <a:tc>
                  <a:txBody>
                    <a:bodyPr/>
                    <a:lstStyle/>
                    <a:p>
                      <a:pPr marL="0" marR="154940" algn="just">
                        <a:spcAft>
                          <a:spcPts val="0"/>
                        </a:spcAft>
                      </a:pPr>
                      <a:r>
                        <a:rPr lang="en-GB" sz="1600" dirty="0">
                          <a:effectLst/>
                        </a:rPr>
                        <a:t>Threshold counts (5σ)</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2.2 x 10</a:t>
                      </a:r>
                      <a:r>
                        <a:rPr lang="en-GB" sz="1600" baseline="30000" dirty="0">
                          <a:effectLst/>
                        </a:rPr>
                        <a:t>5</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~8.8 x 10</a:t>
                      </a:r>
                      <a:r>
                        <a:rPr lang="en-GB" sz="1600" baseline="30000" dirty="0">
                          <a:effectLst/>
                        </a:rPr>
                        <a:t>5</a:t>
                      </a:r>
                      <a:r>
                        <a:rPr lang="en-GB" sz="1600" dirty="0">
                          <a:effectLst/>
                        </a:rPr>
                        <a:t> </a:t>
                      </a:r>
                      <a:endParaRPr lang="en-GB" sz="1600" dirty="0">
                        <a:effectLst/>
                        <a:latin typeface="Calibri"/>
                        <a:ea typeface="Times New Roman"/>
                        <a:cs typeface="Calibri"/>
                      </a:endParaRPr>
                    </a:p>
                  </a:txBody>
                  <a:tcPr/>
                </a:tc>
              </a:tr>
              <a:tr h="265352">
                <a:tc>
                  <a:txBody>
                    <a:bodyPr/>
                    <a:lstStyle/>
                    <a:p>
                      <a:pPr marL="0" marR="154940" algn="just">
                        <a:spcAft>
                          <a:spcPts val="0"/>
                        </a:spcAft>
                      </a:pPr>
                      <a:r>
                        <a:rPr lang="en-GB" sz="1600" dirty="0">
                          <a:effectLst/>
                        </a:rPr>
                        <a:t>SNR</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~1730</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142 – 540  </a:t>
                      </a:r>
                      <a:endParaRPr lang="en-GB" sz="1600" dirty="0">
                        <a:effectLst/>
                        <a:latin typeface="Calibri"/>
                        <a:ea typeface="Times New Roman"/>
                        <a:cs typeface="Calibri"/>
                      </a:endParaRPr>
                    </a:p>
                  </a:txBody>
                  <a:tcPr/>
                </a:tc>
              </a:tr>
              <a:tr h="348271">
                <a:tc>
                  <a:txBody>
                    <a:bodyPr/>
                    <a:lstStyle/>
                    <a:p>
                      <a:pPr marL="0" marR="154940" algn="just">
                        <a:spcAft>
                          <a:spcPts val="0"/>
                        </a:spcAft>
                      </a:pPr>
                      <a:r>
                        <a:rPr lang="en-GB" sz="1600" dirty="0">
                          <a:effectLst/>
                        </a:rPr>
                        <a:t>Range standard deviation (m)</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0.0005</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0.061</a:t>
                      </a:r>
                      <a:endParaRPr lang="en-GB" sz="1600" dirty="0">
                        <a:effectLst/>
                        <a:latin typeface="Calibri"/>
                        <a:ea typeface="Times New Roman"/>
                        <a:cs typeface="Calibri"/>
                      </a:endParaRPr>
                    </a:p>
                  </a:txBody>
                  <a:tcPr/>
                </a:tc>
              </a:tr>
            </a:tbl>
          </a:graphicData>
        </a:graphic>
      </p:graphicFrame>
    </p:spTree>
    <p:extLst>
      <p:ext uri="{BB962C8B-B14F-4D97-AF65-F5344CB8AC3E}">
        <p14:creationId xmlns:p14="http://schemas.microsoft.com/office/powerpoint/2010/main" val="2420496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100 independent simulations (randomised seeds) and 100 consecutive measurements (91 valid)</a:t>
            </a:r>
          </a:p>
          <a:p>
            <a:r>
              <a:rPr lang="en-GB" dirty="0" smtClean="0"/>
              <a:t>Good agreement between simulated and experimental signal strength</a:t>
            </a:r>
          </a:p>
          <a:p>
            <a:r>
              <a:rPr lang="en-GB" dirty="0" smtClean="0"/>
              <a:t>Experimental noise levels exceed simulated levels by factor ~4</a:t>
            </a:r>
          </a:p>
          <a:p>
            <a:r>
              <a:rPr lang="en-GB" dirty="0" smtClean="0"/>
              <a:t>Spread in experimental data consistent with reduced SNR</a:t>
            </a:r>
          </a:p>
          <a:p>
            <a:pPr lvl="1"/>
            <a:r>
              <a:rPr lang="en-GB" dirty="0" smtClean="0"/>
              <a:t>possible movement of target from run to run</a:t>
            </a:r>
          </a:p>
          <a:p>
            <a:pPr lvl="1"/>
            <a:r>
              <a:rPr lang="en-GB" dirty="0" smtClean="0"/>
              <a:t>possible range variation due to beam wander</a:t>
            </a:r>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89</a:t>
            </a:fld>
            <a:endParaRPr lang="en-US" dirty="0"/>
          </a:p>
        </p:txBody>
      </p:sp>
      <p:sp>
        <p:nvSpPr>
          <p:cNvPr id="5" name="Title 4"/>
          <p:cNvSpPr>
            <a:spLocks noGrp="1"/>
          </p:cNvSpPr>
          <p:nvPr>
            <p:ph type="title"/>
          </p:nvPr>
        </p:nvSpPr>
        <p:spPr/>
        <p:txBody>
          <a:bodyPr/>
          <a:lstStyle/>
          <a:p>
            <a:r>
              <a:rPr lang="en-GB" dirty="0" smtClean="0"/>
              <a:t>Simulations at 7.6 km range</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243907018"/>
              </p:ext>
            </p:extLst>
          </p:nvPr>
        </p:nvGraphicFramePr>
        <p:xfrm>
          <a:off x="1639229" y="3951257"/>
          <a:ext cx="8408019" cy="1676400"/>
        </p:xfrm>
        <a:graphic>
          <a:graphicData uri="http://schemas.openxmlformats.org/drawingml/2006/table">
            <a:tbl>
              <a:tblPr firstRow="1" firstCol="1" bandRow="1">
                <a:tableStyleId>{5C22544A-7EE6-4342-B048-85BDC9FD1C3A}</a:tableStyleId>
              </a:tblPr>
              <a:tblGrid>
                <a:gridCol w="3412273"/>
                <a:gridCol w="1962980"/>
                <a:gridCol w="3032766"/>
              </a:tblGrid>
              <a:tr h="0">
                <a:tc>
                  <a:txBody>
                    <a:bodyPr/>
                    <a:lstStyle/>
                    <a:p>
                      <a:pPr marL="0" marR="154940" algn="just">
                        <a:spcAft>
                          <a:spcPts val="0"/>
                        </a:spcAft>
                      </a:pPr>
                      <a:r>
                        <a:rPr lang="en-GB" sz="1600" dirty="0">
                          <a:effectLst/>
                        </a:rPr>
                        <a:t>Range = 7.6 km</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Simulated</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Experimental</a:t>
                      </a:r>
                      <a:endParaRPr lang="en-GB" sz="1600" dirty="0">
                        <a:effectLst/>
                        <a:latin typeface="Calibri"/>
                        <a:ea typeface="Times New Roman"/>
                        <a:cs typeface="Calibri"/>
                      </a:endParaRPr>
                    </a:p>
                  </a:txBody>
                  <a:tcPr/>
                </a:tc>
              </a:tr>
              <a:tr h="0">
                <a:tc>
                  <a:txBody>
                    <a:bodyPr/>
                    <a:lstStyle/>
                    <a:p>
                      <a:pPr marL="0" marR="154940" algn="just">
                        <a:spcAft>
                          <a:spcPts val="0"/>
                        </a:spcAft>
                      </a:pPr>
                      <a:r>
                        <a:rPr lang="en-GB" sz="1600" dirty="0">
                          <a:effectLst/>
                        </a:rPr>
                        <a:t>Signal counts</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2.8 x 10</a:t>
                      </a:r>
                      <a:r>
                        <a:rPr lang="en-GB" sz="1600" baseline="30000" dirty="0">
                          <a:effectLst/>
                        </a:rPr>
                        <a:t>6</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0.8 x 10</a:t>
                      </a:r>
                      <a:r>
                        <a:rPr lang="en-GB" sz="1600" baseline="30000" dirty="0">
                          <a:effectLst/>
                        </a:rPr>
                        <a:t>6</a:t>
                      </a:r>
                      <a:r>
                        <a:rPr lang="en-GB" sz="1600" dirty="0">
                          <a:effectLst/>
                        </a:rPr>
                        <a:t> – 3.6 x 10</a:t>
                      </a:r>
                      <a:r>
                        <a:rPr lang="en-GB" sz="1600" baseline="30000" dirty="0">
                          <a:effectLst/>
                        </a:rPr>
                        <a:t>6</a:t>
                      </a:r>
                      <a:endParaRPr lang="en-GB" sz="1600" dirty="0">
                        <a:effectLst/>
                        <a:latin typeface="Calibri"/>
                        <a:ea typeface="Times New Roman"/>
                        <a:cs typeface="Calibri"/>
                      </a:endParaRPr>
                    </a:p>
                  </a:txBody>
                  <a:tcPr/>
                </a:tc>
              </a:tr>
              <a:tr h="0">
                <a:tc>
                  <a:txBody>
                    <a:bodyPr/>
                    <a:lstStyle/>
                    <a:p>
                      <a:pPr marL="0" marR="154940" algn="just">
                        <a:spcAft>
                          <a:spcPts val="0"/>
                        </a:spcAft>
                      </a:pPr>
                      <a:r>
                        <a:rPr lang="en-GB" sz="1600" dirty="0">
                          <a:effectLst/>
                        </a:rPr>
                        <a:t>Threshold counts (5σ)</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2.1 x 10</a:t>
                      </a:r>
                      <a:r>
                        <a:rPr lang="en-GB" sz="1600" baseline="30000" dirty="0">
                          <a:effectLst/>
                        </a:rPr>
                        <a:t>5</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~8 x 10</a:t>
                      </a:r>
                      <a:r>
                        <a:rPr lang="en-GB" sz="1600" baseline="30000" dirty="0">
                          <a:effectLst/>
                        </a:rPr>
                        <a:t>5</a:t>
                      </a:r>
                      <a:r>
                        <a:rPr lang="en-GB" sz="1600" dirty="0">
                          <a:effectLst/>
                        </a:rPr>
                        <a:t> </a:t>
                      </a:r>
                      <a:endParaRPr lang="en-GB" sz="1600" dirty="0">
                        <a:effectLst/>
                        <a:latin typeface="Calibri"/>
                        <a:ea typeface="Times New Roman"/>
                        <a:cs typeface="Calibri"/>
                      </a:endParaRPr>
                    </a:p>
                  </a:txBody>
                  <a:tcPr/>
                </a:tc>
              </a:tr>
              <a:tr h="0">
                <a:tc>
                  <a:txBody>
                    <a:bodyPr/>
                    <a:lstStyle/>
                    <a:p>
                      <a:pPr marL="0" marR="154940" algn="just">
                        <a:spcAft>
                          <a:spcPts val="0"/>
                        </a:spcAft>
                      </a:pPr>
                      <a:r>
                        <a:rPr lang="en-GB" sz="1600" dirty="0">
                          <a:effectLst/>
                        </a:rPr>
                        <a:t>SNR</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~65</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5 – 22  </a:t>
                      </a:r>
                      <a:endParaRPr lang="en-GB" sz="1600" dirty="0">
                        <a:effectLst/>
                        <a:latin typeface="Calibri"/>
                        <a:ea typeface="Times New Roman"/>
                        <a:cs typeface="Calibri"/>
                      </a:endParaRPr>
                    </a:p>
                  </a:txBody>
                  <a:tcPr/>
                </a:tc>
              </a:tr>
              <a:tr h="0">
                <a:tc>
                  <a:txBody>
                    <a:bodyPr/>
                    <a:lstStyle/>
                    <a:p>
                      <a:pPr marL="0" marR="154940" algn="just">
                        <a:spcAft>
                          <a:spcPts val="0"/>
                        </a:spcAft>
                      </a:pPr>
                      <a:r>
                        <a:rPr lang="en-GB" sz="1600" dirty="0">
                          <a:effectLst/>
                        </a:rPr>
                        <a:t>Range standard deviation (m)</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0.016</a:t>
                      </a:r>
                      <a:endParaRPr lang="en-GB" sz="1600" dirty="0">
                        <a:effectLst/>
                        <a:latin typeface="Calibri"/>
                        <a:ea typeface="Times New Roman"/>
                        <a:cs typeface="Calibri"/>
                      </a:endParaRPr>
                    </a:p>
                  </a:txBody>
                  <a:tcPr/>
                </a:tc>
                <a:tc>
                  <a:txBody>
                    <a:bodyPr/>
                    <a:lstStyle/>
                    <a:p>
                      <a:pPr marL="0" marR="154940" algn="ctr">
                        <a:spcAft>
                          <a:spcPts val="0"/>
                        </a:spcAft>
                      </a:pPr>
                      <a:r>
                        <a:rPr lang="en-GB" sz="1600" dirty="0">
                          <a:effectLst/>
                        </a:rPr>
                        <a:t>0.089</a:t>
                      </a:r>
                      <a:endParaRPr lang="en-GB" sz="1600" dirty="0">
                        <a:effectLst/>
                        <a:latin typeface="Calibri"/>
                        <a:ea typeface="Times New Roman"/>
                        <a:cs typeface="Calibri"/>
                      </a:endParaRPr>
                    </a:p>
                  </a:txBody>
                  <a:tcPr/>
                </a:tc>
              </a:tr>
            </a:tbl>
          </a:graphicData>
        </a:graphic>
      </p:graphicFrame>
    </p:spTree>
    <p:extLst>
      <p:ext uri="{BB962C8B-B14F-4D97-AF65-F5344CB8AC3E}">
        <p14:creationId xmlns:p14="http://schemas.microsoft.com/office/powerpoint/2010/main" val="20242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Requirements</a:t>
            </a:r>
            <a:endParaRPr lang="en-GB" dirty="0"/>
          </a:p>
        </p:txBody>
      </p:sp>
    </p:spTree>
    <p:extLst>
      <p:ext uri="{BB962C8B-B14F-4D97-AF65-F5344CB8AC3E}">
        <p14:creationId xmlns:p14="http://schemas.microsoft.com/office/powerpoint/2010/main" val="3663184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Conclusions</a:t>
            </a:r>
            <a:endParaRPr lang="en-GB" dirty="0"/>
          </a:p>
        </p:txBody>
      </p:sp>
    </p:spTree>
    <p:extLst>
      <p:ext uri="{BB962C8B-B14F-4D97-AF65-F5344CB8AC3E}">
        <p14:creationId xmlns:p14="http://schemas.microsoft.com/office/powerpoint/2010/main" val="37758051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221EE05-DF49-0F4C-94AA-85789884FEFB}" type="slidenum">
              <a:rPr lang="en-US" smtClean="0"/>
              <a:pPr/>
              <a:t>91</a:t>
            </a:fld>
            <a:endParaRPr lang="en-US" dirty="0"/>
          </a:p>
        </p:txBody>
      </p:sp>
      <p:sp>
        <p:nvSpPr>
          <p:cNvPr id="5" name="Title 4"/>
          <p:cNvSpPr>
            <a:spLocks noGrp="1"/>
          </p:cNvSpPr>
          <p:nvPr>
            <p:ph type="title"/>
          </p:nvPr>
        </p:nvSpPr>
        <p:spPr/>
        <p:txBody>
          <a:bodyPr/>
          <a:lstStyle/>
          <a:p>
            <a:r>
              <a:rPr lang="en-GB" dirty="0" smtClean="0"/>
              <a:t>Performance against measurement goals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183462771"/>
              </p:ext>
            </p:extLst>
          </p:nvPr>
        </p:nvGraphicFramePr>
        <p:xfrm>
          <a:off x="551384" y="1196752"/>
          <a:ext cx="11470900" cy="5019930"/>
        </p:xfrm>
        <a:graphic>
          <a:graphicData uri="http://schemas.openxmlformats.org/drawingml/2006/table">
            <a:tbl>
              <a:tblPr firstRow="1" firstCol="1" bandRow="1">
                <a:tableStyleId>{5C22544A-7EE6-4342-B048-85BDC9FD1C3A}</a:tableStyleId>
              </a:tblPr>
              <a:tblGrid>
                <a:gridCol w="2303328"/>
                <a:gridCol w="992459"/>
                <a:gridCol w="1137424"/>
                <a:gridCol w="1371600"/>
                <a:gridCol w="5666089"/>
              </a:tblGrid>
              <a:tr h="432048">
                <a:tc>
                  <a:txBody>
                    <a:bodyPr/>
                    <a:lstStyle/>
                    <a:p>
                      <a:pPr marL="36195" marR="36195" algn="just">
                        <a:spcAft>
                          <a:spcPts val="0"/>
                        </a:spcAft>
                      </a:pPr>
                      <a:r>
                        <a:rPr lang="en-GB" sz="1600" dirty="0">
                          <a:effectLst/>
                        </a:rPr>
                        <a:t>Parameter</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Goal</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Verified</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Achievable</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smtClean="0">
                          <a:effectLst/>
                          <a:latin typeface="Calibri"/>
                          <a:ea typeface="Times New Roman"/>
                          <a:cs typeface="Calibri"/>
                        </a:rPr>
                        <a:t>Comments</a:t>
                      </a:r>
                      <a:endParaRPr lang="en-GB" sz="1600" dirty="0">
                        <a:effectLst/>
                        <a:latin typeface="Calibri"/>
                        <a:ea typeface="Times New Roman"/>
                        <a:cs typeface="Calibri"/>
                      </a:endParaRPr>
                    </a:p>
                  </a:txBody>
                  <a:tcPr/>
                </a:tc>
              </a:tr>
              <a:tr h="381642">
                <a:tc>
                  <a:txBody>
                    <a:bodyPr/>
                    <a:lstStyle/>
                    <a:p>
                      <a:pPr marL="36195" marR="36195" algn="just">
                        <a:spcAft>
                          <a:spcPts val="0"/>
                        </a:spcAft>
                      </a:pPr>
                      <a:r>
                        <a:rPr lang="en-GB" sz="1600" dirty="0">
                          <a:effectLst/>
                        </a:rPr>
                        <a:t>Minimum range</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100 m</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Narcissus clutter is the limiting factor for identification of signal at short</a:t>
                      </a:r>
                      <a:r>
                        <a:rPr lang="en-GB" sz="1600" baseline="0" dirty="0" smtClean="0">
                          <a:solidFill>
                            <a:schemeClr val="tx2"/>
                          </a:solidFill>
                          <a:effectLst/>
                          <a:latin typeface="Calibri"/>
                          <a:ea typeface="Times New Roman"/>
                          <a:cs typeface="Calibri"/>
                        </a:rPr>
                        <a:t> range</a:t>
                      </a:r>
                      <a:endParaRPr lang="en-GB" sz="1600" dirty="0">
                        <a:solidFill>
                          <a:schemeClr val="tx2"/>
                        </a:solidFill>
                        <a:effectLst/>
                        <a:latin typeface="Calibri"/>
                        <a:ea typeface="Times New Roman"/>
                        <a:cs typeface="Calibri"/>
                      </a:endParaRPr>
                    </a:p>
                  </a:txBody>
                  <a:tcPr/>
                </a:tc>
              </a:tr>
              <a:tr h="381642">
                <a:tc>
                  <a:txBody>
                    <a:bodyPr/>
                    <a:lstStyle/>
                    <a:p>
                      <a:pPr marL="36195" marR="36195" algn="just">
                        <a:spcAft>
                          <a:spcPts val="0"/>
                        </a:spcAft>
                      </a:pPr>
                      <a:r>
                        <a:rPr lang="en-GB" sz="1600" dirty="0">
                          <a:effectLst/>
                        </a:rPr>
                        <a:t>Maximum range</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35 km</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rgbClr val="FFC000"/>
                          </a:solidFill>
                          <a:effectLst/>
                        </a:rPr>
                        <a:t>Partly</a:t>
                      </a:r>
                      <a:endParaRPr lang="en-GB" sz="1600" b="1" dirty="0">
                        <a:solidFill>
                          <a:srgbClr val="FFC000"/>
                        </a:solidFill>
                        <a:effectLst/>
                        <a:latin typeface="Calibri"/>
                        <a:ea typeface="Times New Roman"/>
                        <a:cs typeface="Calibri"/>
                      </a:endParaRPr>
                    </a:p>
                  </a:txBody>
                  <a:tcPr/>
                </a:tc>
                <a:tc>
                  <a:txBody>
                    <a:bodyPr/>
                    <a:lstStyle/>
                    <a:p>
                      <a:pPr marL="36195" marR="36195" algn="ctr">
                        <a:spcAft>
                          <a:spcPts val="0"/>
                        </a:spcAft>
                      </a:pPr>
                      <a:r>
                        <a:rPr lang="en-GB" sz="1600" b="1" dirty="0">
                          <a:solidFill>
                            <a:srgbClr val="FFC000"/>
                          </a:solidFill>
                          <a:effectLst/>
                        </a:rPr>
                        <a:t>Partly</a:t>
                      </a:r>
                      <a:endParaRPr lang="en-GB" sz="1600" b="1" dirty="0">
                        <a:solidFill>
                          <a:srgbClr val="FFC000"/>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Max available test range </a:t>
                      </a:r>
                      <a:r>
                        <a:rPr lang="en-GB" sz="1600" baseline="0" dirty="0" smtClean="0">
                          <a:solidFill>
                            <a:schemeClr val="tx2"/>
                          </a:solidFill>
                          <a:effectLst/>
                          <a:latin typeface="Calibri"/>
                          <a:ea typeface="Times New Roman"/>
                          <a:cs typeface="Calibri"/>
                        </a:rPr>
                        <a:t> ~17.7 km</a:t>
                      </a:r>
                    </a:p>
                    <a:p>
                      <a:pPr marL="36195" marR="36195" algn="l">
                        <a:spcAft>
                          <a:spcPts val="0"/>
                        </a:spcAft>
                      </a:pPr>
                      <a:r>
                        <a:rPr lang="en-GB" sz="1600" baseline="0" dirty="0" smtClean="0">
                          <a:solidFill>
                            <a:schemeClr val="tx2"/>
                          </a:solidFill>
                          <a:effectLst/>
                          <a:latin typeface="Calibri"/>
                          <a:ea typeface="Times New Roman"/>
                          <a:cs typeface="Calibri"/>
                        </a:rPr>
                        <a:t>Extrapolation to 35 km suggests measurements may be limited to targets with high albedo</a:t>
                      </a:r>
                      <a:endParaRPr lang="en-GB" sz="1600" dirty="0">
                        <a:solidFill>
                          <a:schemeClr val="tx2"/>
                        </a:solidFill>
                        <a:effectLst/>
                        <a:latin typeface="Calibri"/>
                        <a:ea typeface="Times New Roman"/>
                        <a:cs typeface="Calibri"/>
                      </a:endParaRPr>
                    </a:p>
                  </a:txBody>
                  <a:tcPr/>
                </a:tc>
              </a:tr>
              <a:tr h="437870">
                <a:tc>
                  <a:txBody>
                    <a:bodyPr/>
                    <a:lstStyle/>
                    <a:p>
                      <a:pPr marL="36195" marR="36195" algn="just">
                        <a:spcAft>
                          <a:spcPts val="0"/>
                        </a:spcAft>
                      </a:pPr>
                      <a:r>
                        <a:rPr lang="en-GB" sz="1600" dirty="0">
                          <a:effectLst/>
                        </a:rPr>
                        <a:t>Range precision (3σ)</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0.2 m</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Precision to diffuse targets @ 7.6 km during testing was limited</a:t>
                      </a:r>
                      <a:r>
                        <a:rPr lang="en-GB" sz="1600" baseline="0" dirty="0" smtClean="0">
                          <a:solidFill>
                            <a:schemeClr val="tx2"/>
                          </a:solidFill>
                          <a:effectLst/>
                          <a:latin typeface="Calibri"/>
                          <a:ea typeface="Times New Roman"/>
                          <a:cs typeface="Calibri"/>
                        </a:rPr>
                        <a:t> to </a:t>
                      </a:r>
                      <a:r>
                        <a:rPr lang="en-GB" sz="1600" dirty="0" smtClean="0">
                          <a:solidFill>
                            <a:schemeClr val="tx2"/>
                          </a:solidFill>
                          <a:effectLst/>
                          <a:latin typeface="Calibri"/>
                          <a:ea typeface="Times New Roman"/>
                          <a:cs typeface="Calibri"/>
                        </a:rPr>
                        <a:t>0.26 m </a:t>
                      </a:r>
                      <a:r>
                        <a:rPr lang="en-GB" sz="1600" baseline="0" dirty="0" smtClean="0">
                          <a:solidFill>
                            <a:schemeClr val="tx2"/>
                          </a:solidFill>
                          <a:effectLst/>
                          <a:latin typeface="Calibri"/>
                          <a:ea typeface="Times New Roman"/>
                          <a:cs typeface="Calibri"/>
                        </a:rPr>
                        <a:t>by turbulence. Precision to corner cube targets was better than 0.1 m</a:t>
                      </a:r>
                      <a:endParaRPr lang="en-GB" sz="1600" dirty="0">
                        <a:solidFill>
                          <a:schemeClr val="tx2"/>
                        </a:solidFill>
                        <a:effectLst/>
                        <a:latin typeface="Calibri"/>
                        <a:ea typeface="Times New Roman"/>
                        <a:cs typeface="Calibri"/>
                      </a:endParaRPr>
                    </a:p>
                  </a:txBody>
                  <a:tcPr/>
                </a:tc>
              </a:tr>
              <a:tr h="381642">
                <a:tc>
                  <a:txBody>
                    <a:bodyPr/>
                    <a:lstStyle/>
                    <a:p>
                      <a:pPr marL="36195" marR="36195" algn="just">
                        <a:spcAft>
                          <a:spcPts val="0"/>
                        </a:spcAft>
                      </a:pPr>
                      <a:r>
                        <a:rPr lang="en-GB" sz="1600" dirty="0">
                          <a:effectLst/>
                        </a:rPr>
                        <a:t>Range trueness</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0.5 m</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Trueness verified to within limitations</a:t>
                      </a:r>
                      <a:r>
                        <a:rPr lang="en-GB" sz="1600" baseline="0" dirty="0" smtClean="0">
                          <a:solidFill>
                            <a:schemeClr val="tx2"/>
                          </a:solidFill>
                          <a:effectLst/>
                          <a:latin typeface="Calibri"/>
                          <a:ea typeface="Times New Roman"/>
                          <a:cs typeface="Calibri"/>
                        </a:rPr>
                        <a:t> of GPS survey equipment over 17.7 km range</a:t>
                      </a:r>
                      <a:endParaRPr lang="en-GB" sz="1600" dirty="0">
                        <a:solidFill>
                          <a:schemeClr val="tx2"/>
                        </a:solidFill>
                        <a:effectLst/>
                        <a:latin typeface="Calibri"/>
                        <a:ea typeface="Times New Roman"/>
                        <a:cs typeface="Calibri"/>
                      </a:endParaRPr>
                    </a:p>
                  </a:txBody>
                  <a:tcPr/>
                </a:tc>
              </a:tr>
              <a:tr h="381642">
                <a:tc>
                  <a:txBody>
                    <a:bodyPr/>
                    <a:lstStyle/>
                    <a:p>
                      <a:pPr marL="36195" marR="36195" algn="just">
                        <a:spcAft>
                          <a:spcPts val="0"/>
                        </a:spcAft>
                      </a:pPr>
                      <a:r>
                        <a:rPr lang="en-GB" sz="1600" dirty="0">
                          <a:effectLst/>
                        </a:rPr>
                        <a:t>Surface resolution</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0.3 m</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rgbClr val="FFC000"/>
                          </a:solidFill>
                          <a:effectLst/>
                        </a:rPr>
                        <a:t>Partly</a:t>
                      </a:r>
                      <a:endParaRPr lang="en-GB" sz="1600" b="1" dirty="0">
                        <a:solidFill>
                          <a:srgbClr val="FFC000"/>
                        </a:solidFill>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Resolution limited to 0.4 m at long range during testing due to atmospheric</a:t>
                      </a:r>
                      <a:r>
                        <a:rPr lang="en-GB" sz="1600" baseline="0" dirty="0" smtClean="0">
                          <a:solidFill>
                            <a:schemeClr val="tx2"/>
                          </a:solidFill>
                          <a:effectLst/>
                          <a:latin typeface="Calibri"/>
                          <a:ea typeface="Times New Roman"/>
                          <a:cs typeface="Calibri"/>
                        </a:rPr>
                        <a:t> </a:t>
                      </a:r>
                      <a:r>
                        <a:rPr lang="en-GB" sz="1600" dirty="0" smtClean="0">
                          <a:solidFill>
                            <a:schemeClr val="tx2"/>
                          </a:solidFill>
                          <a:effectLst/>
                          <a:latin typeface="Calibri"/>
                          <a:ea typeface="Times New Roman"/>
                          <a:cs typeface="Calibri"/>
                        </a:rPr>
                        <a:t>turbulence</a:t>
                      </a:r>
                      <a:endParaRPr lang="en-GB" sz="1600" dirty="0">
                        <a:solidFill>
                          <a:schemeClr val="tx2"/>
                        </a:solidFill>
                        <a:effectLst/>
                        <a:latin typeface="Calibri"/>
                        <a:ea typeface="Times New Roman"/>
                        <a:cs typeface="Calibri"/>
                      </a:endParaRPr>
                    </a:p>
                  </a:txBody>
                  <a:tcPr/>
                </a:tc>
              </a:tr>
              <a:tr h="381642">
                <a:tc>
                  <a:txBody>
                    <a:bodyPr/>
                    <a:lstStyle/>
                    <a:p>
                      <a:pPr marL="36195" marR="36195" algn="just">
                        <a:spcAft>
                          <a:spcPts val="0"/>
                        </a:spcAft>
                      </a:pPr>
                      <a:r>
                        <a:rPr lang="en-GB" sz="1600" dirty="0">
                          <a:effectLst/>
                        </a:rPr>
                        <a:t>Relative motion</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0.5 ms</a:t>
                      </a:r>
                      <a:r>
                        <a:rPr lang="en-GB" sz="1600" baseline="30000" dirty="0">
                          <a:effectLst/>
                        </a:rPr>
                        <a:t>-1</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Lidar returns average range during measurement period</a:t>
                      </a:r>
                      <a:endParaRPr lang="en-GB" sz="1600" dirty="0">
                        <a:solidFill>
                          <a:schemeClr val="tx2"/>
                        </a:solidFill>
                        <a:effectLst/>
                        <a:latin typeface="Calibri"/>
                        <a:ea typeface="Times New Roman"/>
                        <a:cs typeface="Calibri"/>
                      </a:endParaRPr>
                    </a:p>
                  </a:txBody>
                  <a:tcPr/>
                </a:tc>
              </a:tr>
              <a:tr h="381642">
                <a:tc>
                  <a:txBody>
                    <a:bodyPr/>
                    <a:lstStyle/>
                    <a:p>
                      <a:pPr marL="36195" marR="36195" algn="just">
                        <a:spcAft>
                          <a:spcPts val="0"/>
                        </a:spcAft>
                      </a:pPr>
                      <a:r>
                        <a:rPr lang="en-GB" sz="1600" dirty="0">
                          <a:effectLst/>
                        </a:rPr>
                        <a:t>Measurement rate</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dirty="0">
                          <a:effectLst/>
                        </a:rPr>
                        <a:t>1 Hz</a:t>
                      </a:r>
                      <a:endParaRPr lang="en-GB" sz="1600" dirty="0">
                        <a:effectLst/>
                        <a:latin typeface="Calibri"/>
                        <a:ea typeface="Times New Roman"/>
                        <a:cs typeface="Calibri"/>
                      </a:endParaRPr>
                    </a:p>
                  </a:txBody>
                  <a:tcPr/>
                </a:tc>
                <a:tc>
                  <a:txBody>
                    <a:bodyPr/>
                    <a:lstStyle/>
                    <a:p>
                      <a:pPr marL="36195" marR="36195" algn="ctr">
                        <a:spcAft>
                          <a:spcPts val="0"/>
                        </a:spcAft>
                      </a:pPr>
                      <a:r>
                        <a:rPr lang="en-GB" sz="1600" b="1" dirty="0">
                          <a:solidFill>
                            <a:srgbClr val="FF0000"/>
                          </a:solidFill>
                          <a:effectLst/>
                        </a:rPr>
                        <a:t>No</a:t>
                      </a:r>
                      <a:endParaRPr lang="en-GB" sz="1600" b="1" dirty="0">
                        <a:solidFill>
                          <a:srgbClr val="FF0000"/>
                        </a:solidFill>
                        <a:effectLst/>
                        <a:latin typeface="Calibri"/>
                        <a:ea typeface="Times New Roman"/>
                        <a:cs typeface="Calibri"/>
                      </a:endParaRPr>
                    </a:p>
                  </a:txBody>
                  <a:tcPr/>
                </a:tc>
                <a:tc>
                  <a:txBody>
                    <a:bodyPr/>
                    <a:lstStyle/>
                    <a:p>
                      <a:pPr marL="36195" marR="36195" algn="ctr">
                        <a:spcAft>
                          <a:spcPts val="0"/>
                        </a:spcAft>
                      </a:pPr>
                      <a:r>
                        <a:rPr lang="en-GB" sz="1600" b="1" dirty="0">
                          <a:solidFill>
                            <a:schemeClr val="accent3"/>
                          </a:solidFill>
                          <a:effectLst/>
                        </a:rPr>
                        <a:t>Yes</a:t>
                      </a:r>
                      <a:endParaRPr lang="en-GB" sz="1600" b="1" dirty="0">
                        <a:solidFill>
                          <a:schemeClr val="accent3"/>
                        </a:solidFill>
                        <a:effectLst/>
                        <a:latin typeface="Calibri"/>
                        <a:ea typeface="Times New Roman"/>
                        <a:cs typeface="Calibri"/>
                      </a:endParaRPr>
                    </a:p>
                  </a:txBody>
                  <a:tcPr/>
                </a:tc>
                <a:tc>
                  <a:txBody>
                    <a:bodyPr/>
                    <a:lstStyle/>
                    <a:p>
                      <a:pPr marL="36195" marR="36195" algn="l">
                        <a:spcAft>
                          <a:spcPts val="0"/>
                        </a:spcAft>
                      </a:pPr>
                      <a:r>
                        <a:rPr lang="en-GB" sz="1600" dirty="0" smtClean="0">
                          <a:solidFill>
                            <a:schemeClr val="tx2"/>
                          </a:solidFill>
                          <a:effectLst/>
                          <a:latin typeface="Calibri"/>
                          <a:ea typeface="Times New Roman"/>
                          <a:cs typeface="Calibri"/>
                        </a:rPr>
                        <a:t>Breadboard is not</a:t>
                      </a:r>
                      <a:r>
                        <a:rPr lang="en-GB" sz="1600" baseline="0" dirty="0" smtClean="0">
                          <a:solidFill>
                            <a:schemeClr val="tx2"/>
                          </a:solidFill>
                          <a:effectLst/>
                          <a:latin typeface="Calibri"/>
                          <a:ea typeface="Times New Roman"/>
                          <a:cs typeface="Calibri"/>
                        </a:rPr>
                        <a:t> optimised for speed. Sub-second processing times have been demonstrated for short sequences. A future system could use an FPGA for fast processing </a:t>
                      </a:r>
                      <a:endParaRPr lang="en-GB" sz="1600" dirty="0">
                        <a:solidFill>
                          <a:schemeClr val="tx2"/>
                        </a:solidFill>
                        <a:effectLst/>
                        <a:latin typeface="Calibri"/>
                        <a:ea typeface="Times New Roman"/>
                        <a:cs typeface="Calibri"/>
                      </a:endParaRPr>
                    </a:p>
                  </a:txBody>
                  <a:tcPr/>
                </a:tc>
              </a:tr>
            </a:tbl>
          </a:graphicData>
        </a:graphic>
      </p:graphicFrame>
    </p:spTree>
    <p:extLst>
      <p:ext uri="{BB962C8B-B14F-4D97-AF65-F5344CB8AC3E}">
        <p14:creationId xmlns:p14="http://schemas.microsoft.com/office/powerpoint/2010/main" val="2622780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smtClean="0"/>
              <a:t>Existing components</a:t>
            </a:r>
          </a:p>
          <a:p>
            <a:r>
              <a:rPr lang="en-GB" dirty="0" smtClean="0"/>
              <a:t>Clock</a:t>
            </a:r>
          </a:p>
          <a:p>
            <a:pPr lvl="1"/>
            <a:r>
              <a:rPr lang="en-GB" dirty="0" smtClean="0"/>
              <a:t> accurate to better than 10ppm</a:t>
            </a:r>
          </a:p>
          <a:p>
            <a:r>
              <a:rPr lang="en-GB" dirty="0" smtClean="0"/>
              <a:t>Optical source</a:t>
            </a:r>
          </a:p>
          <a:p>
            <a:pPr lvl="1"/>
            <a:r>
              <a:rPr lang="en-GB" dirty="0" smtClean="0"/>
              <a:t>&gt;150 W peak</a:t>
            </a:r>
          </a:p>
          <a:p>
            <a:pPr lvl="1"/>
            <a:r>
              <a:rPr lang="en-GB" dirty="0" smtClean="0"/>
              <a:t>10 – 30 ns FWHM</a:t>
            </a:r>
          </a:p>
          <a:p>
            <a:pPr lvl="1"/>
            <a:r>
              <a:rPr lang="en-GB" dirty="0" smtClean="0"/>
              <a:t>200 kHz </a:t>
            </a:r>
            <a:r>
              <a:rPr lang="en-GB" dirty="0" err="1" smtClean="0"/>
              <a:t>prf</a:t>
            </a:r>
            <a:endParaRPr lang="en-GB" dirty="0" smtClean="0"/>
          </a:p>
          <a:p>
            <a:pPr lvl="1"/>
            <a:r>
              <a:rPr lang="en-GB" dirty="0" smtClean="0"/>
              <a:t>2-PPM coding</a:t>
            </a:r>
          </a:p>
          <a:p>
            <a:r>
              <a:rPr lang="en-GB" dirty="0" smtClean="0"/>
              <a:t>Transmitter</a:t>
            </a:r>
          </a:p>
          <a:p>
            <a:pPr lvl="1"/>
            <a:r>
              <a:rPr lang="en-GB" dirty="0" smtClean="0"/>
              <a:t>135 mm clear aperture</a:t>
            </a:r>
          </a:p>
          <a:p>
            <a:pPr lvl="1"/>
            <a:r>
              <a:rPr lang="en-GB" dirty="0" smtClean="0"/>
              <a:t>Low optical backscatter </a:t>
            </a:r>
          </a:p>
          <a:p>
            <a:r>
              <a:rPr lang="en-GB" dirty="0" smtClean="0"/>
              <a:t>Processor</a:t>
            </a:r>
          </a:p>
          <a:p>
            <a:pPr lvl="1"/>
            <a:r>
              <a:rPr lang="en-GB" dirty="0" smtClean="0"/>
              <a:t>Range calculations &gt;1 Hz</a:t>
            </a:r>
            <a:endParaRPr lang="en-GB" dirty="0"/>
          </a:p>
        </p:txBody>
      </p:sp>
      <p:sp>
        <p:nvSpPr>
          <p:cNvPr id="3" name="Slide Number Placeholder 2"/>
          <p:cNvSpPr>
            <a:spLocks noGrp="1"/>
          </p:cNvSpPr>
          <p:nvPr>
            <p:ph type="sldNum" sz="quarter" idx="4"/>
          </p:nvPr>
        </p:nvSpPr>
        <p:spPr/>
        <p:txBody>
          <a:bodyPr/>
          <a:lstStyle/>
          <a:p>
            <a:fld id="{9221EE05-DF49-0F4C-94AA-85789884FEFB}" type="slidenum">
              <a:rPr lang="en-US" smtClean="0"/>
              <a:pPr/>
              <a:t>92</a:t>
            </a:fld>
            <a:endParaRPr lang="en-US" dirty="0"/>
          </a:p>
        </p:txBody>
      </p:sp>
      <p:sp>
        <p:nvSpPr>
          <p:cNvPr id="4" name="Title 3"/>
          <p:cNvSpPr>
            <a:spLocks noGrp="1"/>
          </p:cNvSpPr>
          <p:nvPr>
            <p:ph type="title"/>
          </p:nvPr>
        </p:nvSpPr>
        <p:spPr/>
        <p:txBody>
          <a:bodyPr/>
          <a:lstStyle/>
          <a:p>
            <a:r>
              <a:rPr lang="en-GB" dirty="0" smtClean="0"/>
              <a:t>Compatibility with OPTEL-D</a:t>
            </a:r>
            <a:endParaRPr lang="en-GB" dirty="0"/>
          </a:p>
        </p:txBody>
      </p:sp>
      <p:sp>
        <p:nvSpPr>
          <p:cNvPr id="11" name="Content Placeholder 10"/>
          <p:cNvSpPr>
            <a:spLocks noGrp="1"/>
          </p:cNvSpPr>
          <p:nvPr>
            <p:ph idx="10"/>
          </p:nvPr>
        </p:nvSpPr>
        <p:spPr/>
        <p:txBody>
          <a:bodyPr/>
          <a:lstStyle/>
          <a:p>
            <a:pPr marL="0" indent="0">
              <a:buNone/>
            </a:pPr>
            <a:r>
              <a:rPr lang="en-GB" dirty="0" smtClean="0"/>
              <a:t>New components</a:t>
            </a:r>
          </a:p>
          <a:p>
            <a:r>
              <a:rPr lang="en-GB" dirty="0" smtClean="0"/>
              <a:t>Circulator</a:t>
            </a:r>
          </a:p>
          <a:p>
            <a:pPr lvl="1"/>
            <a:r>
              <a:rPr lang="en-GB" dirty="0" smtClean="0"/>
              <a:t>Tolerant to high peak power      &gt;1.2kW</a:t>
            </a:r>
          </a:p>
          <a:p>
            <a:pPr lvl="1"/>
            <a:r>
              <a:rPr lang="en-GB" dirty="0" smtClean="0"/>
              <a:t>Tolerant to high average power &gt;3W</a:t>
            </a:r>
          </a:p>
          <a:p>
            <a:pPr lvl="1"/>
            <a:r>
              <a:rPr lang="en-GB" dirty="0" smtClean="0"/>
              <a:t>Space compatible</a:t>
            </a:r>
          </a:p>
          <a:p>
            <a:r>
              <a:rPr lang="en-GB" dirty="0" smtClean="0"/>
              <a:t>Receiver</a:t>
            </a:r>
          </a:p>
          <a:p>
            <a:pPr lvl="1"/>
            <a:r>
              <a:rPr lang="en-GB" dirty="0" smtClean="0"/>
              <a:t>High sensitivity</a:t>
            </a:r>
          </a:p>
          <a:p>
            <a:pPr lvl="1"/>
            <a:r>
              <a:rPr lang="en-GB" dirty="0" smtClean="0"/>
              <a:t>Low noise</a:t>
            </a:r>
          </a:p>
          <a:p>
            <a:pPr lvl="1"/>
            <a:r>
              <a:rPr lang="en-GB" dirty="0" smtClean="0"/>
              <a:t>Space compatible</a:t>
            </a:r>
          </a:p>
          <a:p>
            <a:r>
              <a:rPr lang="en-GB" dirty="0" smtClean="0"/>
              <a:t>Digitiser</a:t>
            </a:r>
          </a:p>
          <a:p>
            <a:pPr lvl="1"/>
            <a:r>
              <a:rPr lang="en-GB" dirty="0" smtClean="0"/>
              <a:t>&gt;150 MHz</a:t>
            </a:r>
          </a:p>
          <a:p>
            <a:pPr lvl="1"/>
            <a:r>
              <a:rPr lang="en-GB" dirty="0" smtClean="0"/>
              <a:t>Space compatible</a:t>
            </a:r>
          </a:p>
          <a:p>
            <a:pPr lvl="1"/>
            <a:endParaRPr lang="en-GB" dirty="0"/>
          </a:p>
        </p:txBody>
      </p:sp>
      <p:sp>
        <p:nvSpPr>
          <p:cNvPr id="5" name="Rectangle 4"/>
          <p:cNvSpPr/>
          <p:nvPr/>
        </p:nvSpPr>
        <p:spPr>
          <a:xfrm>
            <a:off x="4822392" y="2140996"/>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4"/>
          <p:cNvSpPr/>
          <p:nvPr/>
        </p:nvSpPr>
        <p:spPr>
          <a:xfrm>
            <a:off x="4822392" y="2782834"/>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4"/>
          <p:cNvSpPr/>
          <p:nvPr/>
        </p:nvSpPr>
        <p:spPr>
          <a:xfrm>
            <a:off x="4822392" y="3046604"/>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4"/>
          <p:cNvSpPr/>
          <p:nvPr/>
        </p:nvSpPr>
        <p:spPr>
          <a:xfrm>
            <a:off x="4822392" y="3310374"/>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p:nvPr/>
        </p:nvSpPr>
        <p:spPr>
          <a:xfrm>
            <a:off x="4822392" y="3618108"/>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4"/>
          <p:cNvSpPr/>
          <p:nvPr/>
        </p:nvSpPr>
        <p:spPr>
          <a:xfrm>
            <a:off x="4822392" y="4347870"/>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822391" y="4611640"/>
            <a:ext cx="129243" cy="461665"/>
          </a:xfrm>
          <a:prstGeom prst="rect">
            <a:avLst/>
          </a:prstGeom>
          <a:noFill/>
          <a:ln>
            <a:noFill/>
          </a:ln>
        </p:spPr>
        <p:txBody>
          <a:bodyPr wrap="square" lIns="91440" tIns="45720" rIns="91440" bIns="45720">
            <a:spAutoFit/>
          </a:bodyPr>
          <a:lstStyle/>
          <a:p>
            <a:pPr algn="ctr"/>
            <a:r>
              <a:rPr lang="en-US" sz="2400" b="1" cap="none" spc="0" dirty="0" smtClean="0">
                <a:ln w="12700">
                  <a:solidFill>
                    <a:srgbClr val="FFC000"/>
                  </a:solidFill>
                  <a:prstDash val="solid"/>
                </a:ln>
                <a:solidFill>
                  <a:srgbClr val="FFFF00"/>
                </a:solidFill>
              </a:rPr>
              <a:t>?</a:t>
            </a:r>
            <a:endParaRPr lang="en-US" sz="2400" b="1" cap="none" spc="0" dirty="0">
              <a:ln w="12700">
                <a:solidFill>
                  <a:srgbClr val="FFC000"/>
                </a:solidFill>
                <a:prstDash val="solid"/>
              </a:ln>
              <a:solidFill>
                <a:srgbClr val="FFFF00"/>
              </a:solidFill>
            </a:endParaRPr>
          </a:p>
        </p:txBody>
      </p:sp>
      <p:sp>
        <p:nvSpPr>
          <p:cNvPr id="18" name="Rectangle 17"/>
          <p:cNvSpPr/>
          <p:nvPr/>
        </p:nvSpPr>
        <p:spPr>
          <a:xfrm>
            <a:off x="10533528" y="1273345"/>
            <a:ext cx="356188" cy="461665"/>
          </a:xfrm>
          <a:prstGeom prst="rect">
            <a:avLst/>
          </a:prstGeom>
          <a:noFill/>
        </p:spPr>
        <p:txBody>
          <a:bodyPr wrap="none" lIns="91440" tIns="45720" rIns="91440" bIns="45720">
            <a:spAutoFit/>
          </a:bodyPr>
          <a:lstStyle/>
          <a:p>
            <a:pPr algn="ctr"/>
            <a:r>
              <a:rPr lang="en-US" sz="2400" b="1" cap="none" spc="0" dirty="0" smtClean="0">
                <a:ln w="12700">
                  <a:solidFill>
                    <a:srgbClr val="C00000"/>
                  </a:solidFill>
                  <a:prstDash val="solid"/>
                </a:ln>
                <a:solidFill>
                  <a:srgbClr val="FF0000"/>
                </a:solidFill>
              </a:rPr>
              <a:t>x</a:t>
            </a:r>
            <a:endParaRPr lang="en-US" sz="2400" b="1" cap="none" spc="0" dirty="0">
              <a:ln w="12700">
                <a:solidFill>
                  <a:srgbClr val="C00000"/>
                </a:solidFill>
                <a:prstDash val="solid"/>
              </a:ln>
              <a:solidFill>
                <a:srgbClr val="FF0000"/>
              </a:solidFill>
            </a:endParaRPr>
          </a:p>
        </p:txBody>
      </p:sp>
      <p:sp>
        <p:nvSpPr>
          <p:cNvPr id="19" name="Rectangle 18"/>
          <p:cNvSpPr/>
          <p:nvPr/>
        </p:nvSpPr>
        <p:spPr>
          <a:xfrm>
            <a:off x="4822391" y="5310887"/>
            <a:ext cx="129243" cy="461665"/>
          </a:xfrm>
          <a:prstGeom prst="rect">
            <a:avLst/>
          </a:prstGeom>
          <a:noFill/>
          <a:ln>
            <a:noFill/>
          </a:ln>
        </p:spPr>
        <p:txBody>
          <a:bodyPr wrap="square" lIns="91440" tIns="45720" rIns="91440" bIns="45720">
            <a:spAutoFit/>
          </a:bodyPr>
          <a:lstStyle/>
          <a:p>
            <a:pPr algn="ctr"/>
            <a:r>
              <a:rPr lang="en-US" sz="2400" b="1" cap="none" spc="0" dirty="0" smtClean="0">
                <a:ln w="12700">
                  <a:solidFill>
                    <a:srgbClr val="FFC000"/>
                  </a:solidFill>
                  <a:prstDash val="solid"/>
                </a:ln>
                <a:solidFill>
                  <a:srgbClr val="FFFF00"/>
                </a:solidFill>
              </a:rPr>
              <a:t>?</a:t>
            </a:r>
            <a:endParaRPr lang="en-US" sz="2400" b="1" cap="none" spc="0" dirty="0">
              <a:ln w="12700">
                <a:solidFill>
                  <a:srgbClr val="FFC000"/>
                </a:solidFill>
                <a:prstDash val="solid"/>
              </a:ln>
              <a:solidFill>
                <a:srgbClr val="FFFF00"/>
              </a:solidFill>
            </a:endParaRPr>
          </a:p>
        </p:txBody>
      </p:sp>
      <p:sp>
        <p:nvSpPr>
          <p:cNvPr id="20" name="Rectangle 4"/>
          <p:cNvSpPr/>
          <p:nvPr/>
        </p:nvSpPr>
        <p:spPr>
          <a:xfrm>
            <a:off x="10582380" y="2009111"/>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4"/>
          <p:cNvSpPr/>
          <p:nvPr/>
        </p:nvSpPr>
        <p:spPr>
          <a:xfrm>
            <a:off x="10582380" y="2326671"/>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10582380" y="2518367"/>
            <a:ext cx="388974" cy="461665"/>
            <a:chOff x="10582380" y="2518367"/>
            <a:chExt cx="388974" cy="461665"/>
          </a:xfrm>
        </p:grpSpPr>
        <p:sp>
          <p:nvSpPr>
            <p:cNvPr id="22" name="Rectangle 4"/>
            <p:cNvSpPr/>
            <p:nvPr/>
          </p:nvSpPr>
          <p:spPr>
            <a:xfrm>
              <a:off x="10582380" y="2617315"/>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0842111" y="2518367"/>
              <a:ext cx="129243" cy="461665"/>
            </a:xfrm>
            <a:prstGeom prst="rect">
              <a:avLst/>
            </a:prstGeom>
            <a:noFill/>
            <a:ln>
              <a:noFill/>
            </a:ln>
          </p:spPr>
          <p:txBody>
            <a:bodyPr wrap="square" lIns="91440" tIns="45720" rIns="91440" bIns="45720">
              <a:spAutoFit/>
            </a:bodyPr>
            <a:lstStyle/>
            <a:p>
              <a:pPr algn="ctr"/>
              <a:r>
                <a:rPr lang="en-US" sz="2400" b="1" cap="none" spc="0" dirty="0" smtClean="0">
                  <a:ln w="12700">
                    <a:solidFill>
                      <a:srgbClr val="FFC000"/>
                    </a:solidFill>
                    <a:prstDash val="solid"/>
                  </a:ln>
                  <a:solidFill>
                    <a:srgbClr val="FFFF00"/>
                  </a:solidFill>
                </a:rPr>
                <a:t>?</a:t>
              </a:r>
              <a:endParaRPr lang="en-US" sz="2400" b="1" cap="none" spc="0" dirty="0">
                <a:ln w="12700">
                  <a:solidFill>
                    <a:srgbClr val="FFC000"/>
                  </a:solidFill>
                  <a:prstDash val="solid"/>
                </a:ln>
                <a:solidFill>
                  <a:srgbClr val="FFFF00"/>
                </a:solidFill>
              </a:endParaRPr>
            </a:p>
          </p:txBody>
        </p:sp>
      </p:grpSp>
      <p:grpSp>
        <p:nvGrpSpPr>
          <p:cNvPr id="25" name="Group 24"/>
          <p:cNvGrpSpPr/>
          <p:nvPr/>
        </p:nvGrpSpPr>
        <p:grpSpPr>
          <a:xfrm>
            <a:off x="10582380" y="3749993"/>
            <a:ext cx="388974" cy="461665"/>
            <a:chOff x="10582380" y="2518367"/>
            <a:chExt cx="388974" cy="461665"/>
          </a:xfrm>
        </p:grpSpPr>
        <p:sp>
          <p:nvSpPr>
            <p:cNvPr id="26" name="Rectangle 4"/>
            <p:cNvSpPr/>
            <p:nvPr/>
          </p:nvSpPr>
          <p:spPr>
            <a:xfrm>
              <a:off x="10582380" y="2617315"/>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0842111" y="2518367"/>
              <a:ext cx="129243" cy="461665"/>
            </a:xfrm>
            <a:prstGeom prst="rect">
              <a:avLst/>
            </a:prstGeom>
            <a:noFill/>
            <a:ln>
              <a:noFill/>
            </a:ln>
          </p:spPr>
          <p:txBody>
            <a:bodyPr wrap="square" lIns="91440" tIns="45720" rIns="91440" bIns="45720">
              <a:spAutoFit/>
            </a:bodyPr>
            <a:lstStyle/>
            <a:p>
              <a:pPr algn="ctr"/>
              <a:r>
                <a:rPr lang="en-US" sz="2400" b="1" cap="none" spc="0" dirty="0" smtClean="0">
                  <a:ln w="12700">
                    <a:solidFill>
                      <a:srgbClr val="FFC000"/>
                    </a:solidFill>
                    <a:prstDash val="solid"/>
                  </a:ln>
                  <a:solidFill>
                    <a:srgbClr val="FFFF00"/>
                  </a:solidFill>
                </a:rPr>
                <a:t>?</a:t>
              </a:r>
              <a:endParaRPr lang="en-US" sz="2400" b="1" cap="none" spc="0" dirty="0">
                <a:ln w="12700">
                  <a:solidFill>
                    <a:srgbClr val="FFC000"/>
                  </a:solidFill>
                  <a:prstDash val="solid"/>
                </a:ln>
                <a:solidFill>
                  <a:srgbClr val="FFFF00"/>
                </a:solidFill>
              </a:endParaRPr>
            </a:p>
          </p:txBody>
        </p:sp>
      </p:grpSp>
      <p:sp>
        <p:nvSpPr>
          <p:cNvPr id="28" name="Rectangle 4"/>
          <p:cNvSpPr/>
          <p:nvPr/>
        </p:nvSpPr>
        <p:spPr>
          <a:xfrm>
            <a:off x="10582380" y="3310374"/>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4"/>
          <p:cNvSpPr/>
          <p:nvPr/>
        </p:nvSpPr>
        <p:spPr>
          <a:xfrm>
            <a:off x="10582380" y="3574144"/>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4"/>
          <p:cNvSpPr/>
          <p:nvPr/>
        </p:nvSpPr>
        <p:spPr>
          <a:xfrm>
            <a:off x="10582380" y="4560440"/>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4"/>
          <p:cNvSpPr/>
          <p:nvPr/>
        </p:nvSpPr>
        <p:spPr>
          <a:xfrm>
            <a:off x="10582380" y="4809535"/>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4"/>
          <p:cNvSpPr/>
          <p:nvPr/>
        </p:nvSpPr>
        <p:spPr>
          <a:xfrm>
            <a:off x="4822392" y="1372293"/>
            <a:ext cx="258484" cy="263770"/>
          </a:xfrm>
          <a:custGeom>
            <a:avLst/>
            <a:gdLst/>
            <a:ahLst/>
            <a:cxnLst/>
            <a:rect l="l" t="t" r="r" b="b"/>
            <a:pathLst>
              <a:path w="680465" h="694381">
                <a:moveTo>
                  <a:pt x="680465" y="0"/>
                </a:moveTo>
                <a:lnTo>
                  <a:pt x="152924" y="694381"/>
                </a:lnTo>
                <a:lnTo>
                  <a:pt x="0" y="426266"/>
                </a:lnTo>
                <a:lnTo>
                  <a:pt x="154266" y="568942"/>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38653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V="1">
            <a:off x="1010631" y="2338755"/>
            <a:ext cx="0" cy="14352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738631" y="2338756"/>
            <a:ext cx="0" cy="185015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754631" y="2338756"/>
            <a:ext cx="0" cy="226509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058631" y="2338756"/>
            <a:ext cx="0" cy="269923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1090631" y="2338756"/>
            <a:ext cx="0" cy="269923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724293" y="2338755"/>
            <a:ext cx="0" cy="102414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idx="1"/>
          </p:nvPr>
        </p:nvSpPr>
        <p:spPr/>
        <p:txBody>
          <a:bodyPr/>
          <a:lstStyle/>
          <a:p>
            <a:r>
              <a:rPr lang="en-GB" dirty="0" smtClean="0"/>
              <a:t>Suggested timeline from Thales (formerly RUAG) to combine SDML with OPTEL-D</a:t>
            </a:r>
            <a:endParaRPr lang="en-GB" dirty="0"/>
          </a:p>
        </p:txBody>
      </p:sp>
      <p:sp>
        <p:nvSpPr>
          <p:cNvPr id="3" name="Slide Number Placeholder 2"/>
          <p:cNvSpPr>
            <a:spLocks noGrp="1"/>
          </p:cNvSpPr>
          <p:nvPr>
            <p:ph type="sldNum" sz="quarter" idx="4"/>
          </p:nvPr>
        </p:nvSpPr>
        <p:spPr/>
        <p:txBody>
          <a:bodyPr/>
          <a:lstStyle/>
          <a:p>
            <a:fld id="{9221EE05-DF49-0F4C-94AA-85789884FEFB}" type="slidenum">
              <a:rPr lang="en-US" smtClean="0"/>
              <a:pPr/>
              <a:t>93</a:t>
            </a:fld>
            <a:endParaRPr lang="en-US" dirty="0"/>
          </a:p>
        </p:txBody>
      </p:sp>
      <p:sp>
        <p:nvSpPr>
          <p:cNvPr id="4" name="Title 3"/>
          <p:cNvSpPr>
            <a:spLocks noGrp="1"/>
          </p:cNvSpPr>
          <p:nvPr>
            <p:ph type="title"/>
          </p:nvPr>
        </p:nvSpPr>
        <p:spPr/>
        <p:txBody>
          <a:bodyPr/>
          <a:lstStyle/>
          <a:p>
            <a:r>
              <a:rPr lang="en-GB" dirty="0" smtClean="0"/>
              <a:t>Development roadmap</a:t>
            </a:r>
            <a:endParaRPr lang="en-GB" dirty="0"/>
          </a:p>
        </p:txBody>
      </p:sp>
      <p:grpSp>
        <p:nvGrpSpPr>
          <p:cNvPr id="49" name="Group 48"/>
          <p:cNvGrpSpPr/>
          <p:nvPr/>
        </p:nvGrpSpPr>
        <p:grpSpPr>
          <a:xfrm>
            <a:off x="722631" y="2495860"/>
            <a:ext cx="10368000" cy="3252591"/>
            <a:chOff x="722631" y="2495860"/>
            <a:chExt cx="10368000" cy="3252591"/>
          </a:xfrm>
        </p:grpSpPr>
        <p:sp>
          <p:nvSpPr>
            <p:cNvPr id="6" name="Rectangle 5"/>
            <p:cNvSpPr/>
            <p:nvPr/>
          </p:nvSpPr>
          <p:spPr>
            <a:xfrm>
              <a:off x="722631" y="2495860"/>
              <a:ext cx="4032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Phase 1</a:t>
              </a:r>
              <a:endParaRPr lang="en-GB" dirty="0"/>
            </a:p>
          </p:txBody>
        </p:sp>
        <p:sp>
          <p:nvSpPr>
            <p:cNvPr id="7" name="Rectangle 6"/>
            <p:cNvSpPr/>
            <p:nvPr/>
          </p:nvSpPr>
          <p:spPr>
            <a:xfrm>
              <a:off x="722631" y="2944095"/>
              <a:ext cx="288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100" dirty="0" smtClean="0"/>
                <a:t>RR*</a:t>
              </a:r>
              <a:endParaRPr lang="en-GB" sz="1100" dirty="0"/>
            </a:p>
          </p:txBody>
        </p:sp>
        <p:sp>
          <p:nvSpPr>
            <p:cNvPr id="8" name="Rectangle 7"/>
            <p:cNvSpPr/>
            <p:nvPr/>
          </p:nvSpPr>
          <p:spPr>
            <a:xfrm>
              <a:off x="1010631" y="3359033"/>
              <a:ext cx="1728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Product engineering and verification</a:t>
              </a:r>
              <a:endParaRPr lang="en-GB" sz="1100" dirty="0"/>
            </a:p>
          </p:txBody>
        </p:sp>
        <p:sp>
          <p:nvSpPr>
            <p:cNvPr id="9" name="Rectangle 8"/>
            <p:cNvSpPr/>
            <p:nvPr/>
          </p:nvSpPr>
          <p:spPr>
            <a:xfrm>
              <a:off x="2738631" y="3773971"/>
              <a:ext cx="2016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EM MAIT</a:t>
              </a:r>
              <a:endParaRPr lang="en-GB" sz="1100" dirty="0"/>
            </a:p>
          </p:txBody>
        </p:sp>
        <p:sp>
          <p:nvSpPr>
            <p:cNvPr id="10" name="Rectangle 9"/>
            <p:cNvSpPr/>
            <p:nvPr/>
          </p:nvSpPr>
          <p:spPr>
            <a:xfrm>
              <a:off x="4754631" y="4188909"/>
              <a:ext cx="2304000" cy="28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Detailed space terminal design</a:t>
              </a:r>
              <a:endParaRPr lang="en-GB" sz="1100" dirty="0"/>
            </a:p>
          </p:txBody>
        </p:sp>
        <p:sp>
          <p:nvSpPr>
            <p:cNvPr id="11" name="Rectangle 10"/>
            <p:cNvSpPr/>
            <p:nvPr/>
          </p:nvSpPr>
          <p:spPr>
            <a:xfrm>
              <a:off x="7058631" y="4603846"/>
              <a:ext cx="4032000" cy="28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PFM manufacture and testing</a:t>
              </a:r>
              <a:endParaRPr lang="en-GB" sz="1100" dirty="0"/>
            </a:p>
          </p:txBody>
        </p:sp>
        <p:sp>
          <p:nvSpPr>
            <p:cNvPr id="13" name="Rectangle 12"/>
            <p:cNvSpPr/>
            <p:nvPr/>
          </p:nvSpPr>
          <p:spPr>
            <a:xfrm>
              <a:off x="4754631" y="2495860"/>
              <a:ext cx="6336000" cy="28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Phase 2</a:t>
              </a:r>
              <a:endParaRPr lang="en-GB" dirty="0"/>
            </a:p>
          </p:txBody>
        </p:sp>
        <p:sp>
          <p:nvSpPr>
            <p:cNvPr id="14" name="TextBox 13"/>
            <p:cNvSpPr txBox="1"/>
            <p:nvPr/>
          </p:nvSpPr>
          <p:spPr>
            <a:xfrm>
              <a:off x="722631" y="5486841"/>
              <a:ext cx="1649811" cy="261610"/>
            </a:xfrm>
            <a:prstGeom prst="rect">
              <a:avLst/>
            </a:prstGeom>
            <a:noFill/>
          </p:spPr>
          <p:txBody>
            <a:bodyPr wrap="none" rtlCol="0">
              <a:spAutoFit/>
            </a:bodyPr>
            <a:lstStyle/>
            <a:p>
              <a:r>
                <a:rPr lang="en-GB" sz="1100" dirty="0" smtClean="0"/>
                <a:t>* </a:t>
              </a:r>
              <a:r>
                <a:rPr lang="en-GB" sz="1100" dirty="0" smtClean="0"/>
                <a:t>Requirements Review</a:t>
              </a:r>
              <a:endParaRPr lang="en-GB" sz="1100" dirty="0"/>
            </a:p>
          </p:txBody>
        </p:sp>
      </p:grpSp>
      <p:grpSp>
        <p:nvGrpSpPr>
          <p:cNvPr id="43" name="Group 42"/>
          <p:cNvGrpSpPr/>
          <p:nvPr/>
        </p:nvGrpSpPr>
        <p:grpSpPr>
          <a:xfrm>
            <a:off x="580605" y="1855124"/>
            <a:ext cx="10696936" cy="527634"/>
            <a:chOff x="580605" y="1740828"/>
            <a:chExt cx="10696936" cy="527634"/>
          </a:xfrm>
        </p:grpSpPr>
        <p:sp>
          <p:nvSpPr>
            <p:cNvPr id="30" name="TextBox 29"/>
            <p:cNvSpPr txBox="1"/>
            <p:nvPr/>
          </p:nvSpPr>
          <p:spPr>
            <a:xfrm>
              <a:off x="580605" y="1960685"/>
              <a:ext cx="284052" cy="307777"/>
            </a:xfrm>
            <a:prstGeom prst="rect">
              <a:avLst/>
            </a:prstGeom>
            <a:noFill/>
          </p:spPr>
          <p:txBody>
            <a:bodyPr wrap="none" rtlCol="0">
              <a:spAutoFit/>
            </a:bodyPr>
            <a:lstStyle/>
            <a:p>
              <a:r>
                <a:rPr lang="en-GB" sz="1400" dirty="0" smtClean="0"/>
                <a:t>0</a:t>
              </a:r>
              <a:endParaRPr lang="en-GB" sz="1400" dirty="0"/>
            </a:p>
          </p:txBody>
        </p:sp>
        <p:sp>
          <p:nvSpPr>
            <p:cNvPr id="31" name="TextBox 30"/>
            <p:cNvSpPr txBox="1"/>
            <p:nvPr/>
          </p:nvSpPr>
          <p:spPr>
            <a:xfrm>
              <a:off x="866631" y="1960685"/>
              <a:ext cx="284052" cy="307777"/>
            </a:xfrm>
            <a:prstGeom prst="rect">
              <a:avLst/>
            </a:prstGeom>
            <a:noFill/>
          </p:spPr>
          <p:txBody>
            <a:bodyPr wrap="none" rtlCol="0">
              <a:spAutoFit/>
            </a:bodyPr>
            <a:lstStyle/>
            <a:p>
              <a:r>
                <a:rPr lang="en-GB" sz="1400" dirty="0" smtClean="0"/>
                <a:t>1</a:t>
              </a:r>
              <a:endParaRPr lang="en-GB" sz="1400" dirty="0"/>
            </a:p>
          </p:txBody>
        </p:sp>
        <p:sp>
          <p:nvSpPr>
            <p:cNvPr id="32" name="TextBox 31"/>
            <p:cNvSpPr txBox="1"/>
            <p:nvPr/>
          </p:nvSpPr>
          <p:spPr>
            <a:xfrm>
              <a:off x="2542103" y="1960685"/>
              <a:ext cx="284052" cy="307777"/>
            </a:xfrm>
            <a:prstGeom prst="rect">
              <a:avLst/>
            </a:prstGeom>
            <a:noFill/>
          </p:spPr>
          <p:txBody>
            <a:bodyPr wrap="none" rtlCol="0">
              <a:spAutoFit/>
            </a:bodyPr>
            <a:lstStyle/>
            <a:p>
              <a:r>
                <a:rPr lang="en-GB" sz="1400" dirty="0" smtClean="0"/>
                <a:t>7</a:t>
              </a:r>
              <a:endParaRPr lang="en-GB" sz="1400" dirty="0"/>
            </a:p>
          </p:txBody>
        </p:sp>
        <p:sp>
          <p:nvSpPr>
            <p:cNvPr id="33" name="TextBox 32"/>
            <p:cNvSpPr txBox="1"/>
            <p:nvPr/>
          </p:nvSpPr>
          <p:spPr>
            <a:xfrm>
              <a:off x="4558103" y="1960685"/>
              <a:ext cx="383438" cy="307777"/>
            </a:xfrm>
            <a:prstGeom prst="rect">
              <a:avLst/>
            </a:prstGeom>
            <a:noFill/>
          </p:spPr>
          <p:txBody>
            <a:bodyPr wrap="none" rtlCol="0">
              <a:spAutoFit/>
            </a:bodyPr>
            <a:lstStyle/>
            <a:p>
              <a:r>
                <a:rPr lang="en-GB" sz="1400" dirty="0" smtClean="0"/>
                <a:t>14</a:t>
              </a:r>
              <a:endParaRPr lang="en-GB" sz="1400" dirty="0"/>
            </a:p>
          </p:txBody>
        </p:sp>
        <p:sp>
          <p:nvSpPr>
            <p:cNvPr id="34" name="TextBox 33"/>
            <p:cNvSpPr txBox="1"/>
            <p:nvPr/>
          </p:nvSpPr>
          <p:spPr>
            <a:xfrm>
              <a:off x="6862103" y="1960685"/>
              <a:ext cx="383438" cy="307777"/>
            </a:xfrm>
            <a:prstGeom prst="rect">
              <a:avLst/>
            </a:prstGeom>
            <a:noFill/>
          </p:spPr>
          <p:txBody>
            <a:bodyPr wrap="none" rtlCol="0">
              <a:spAutoFit/>
            </a:bodyPr>
            <a:lstStyle/>
            <a:p>
              <a:r>
                <a:rPr lang="en-GB" sz="1400" dirty="0" smtClean="0"/>
                <a:t>22</a:t>
              </a:r>
              <a:endParaRPr lang="en-GB" sz="1400" dirty="0"/>
            </a:p>
          </p:txBody>
        </p:sp>
        <p:sp>
          <p:nvSpPr>
            <p:cNvPr id="35" name="TextBox 34"/>
            <p:cNvSpPr txBox="1"/>
            <p:nvPr/>
          </p:nvSpPr>
          <p:spPr>
            <a:xfrm>
              <a:off x="10894103" y="1960685"/>
              <a:ext cx="383438" cy="307777"/>
            </a:xfrm>
            <a:prstGeom prst="rect">
              <a:avLst/>
            </a:prstGeom>
            <a:noFill/>
          </p:spPr>
          <p:txBody>
            <a:bodyPr wrap="none" rtlCol="0">
              <a:spAutoFit/>
            </a:bodyPr>
            <a:lstStyle/>
            <a:p>
              <a:r>
                <a:rPr lang="en-GB" sz="1400" dirty="0" smtClean="0"/>
                <a:t>36</a:t>
              </a:r>
              <a:endParaRPr lang="en-GB" sz="1400" dirty="0"/>
            </a:p>
          </p:txBody>
        </p:sp>
        <p:sp>
          <p:nvSpPr>
            <p:cNvPr id="42" name="TextBox 41"/>
            <p:cNvSpPr txBox="1"/>
            <p:nvPr/>
          </p:nvSpPr>
          <p:spPr>
            <a:xfrm>
              <a:off x="580605" y="1740828"/>
              <a:ext cx="771365" cy="307777"/>
            </a:xfrm>
            <a:prstGeom prst="rect">
              <a:avLst/>
            </a:prstGeom>
            <a:noFill/>
          </p:spPr>
          <p:txBody>
            <a:bodyPr wrap="none" rtlCol="0">
              <a:spAutoFit/>
            </a:bodyPr>
            <a:lstStyle/>
            <a:p>
              <a:r>
                <a:rPr lang="en-GB" sz="1400" dirty="0" smtClean="0"/>
                <a:t>Months</a:t>
              </a:r>
              <a:endParaRPr lang="en-GB" sz="1400" dirty="0"/>
            </a:p>
          </p:txBody>
        </p:sp>
      </p:grpSp>
    </p:spTree>
    <p:extLst>
      <p:ext uri="{BB962C8B-B14F-4D97-AF65-F5344CB8AC3E}">
        <p14:creationId xmlns:p14="http://schemas.microsoft.com/office/powerpoint/2010/main" val="3665980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An SDML breadboard compatible with an optical communications system has been developed and tested</a:t>
            </a:r>
          </a:p>
          <a:p>
            <a:pPr lvl="1"/>
            <a:r>
              <a:rPr lang="en-GB" dirty="0" smtClean="0"/>
              <a:t>Precision range-finding (better than 0.2m) to targets at km ranges</a:t>
            </a:r>
          </a:p>
          <a:p>
            <a:pPr lvl="2"/>
            <a:r>
              <a:rPr lang="en-GB" dirty="0" smtClean="0"/>
              <a:t>Diffuse targets to 7.7 km</a:t>
            </a:r>
          </a:p>
          <a:p>
            <a:pPr lvl="2"/>
            <a:r>
              <a:rPr lang="en-GB" dirty="0" smtClean="0"/>
              <a:t>Corner cube target to 18 km</a:t>
            </a:r>
          </a:p>
          <a:p>
            <a:pPr lvl="1"/>
            <a:r>
              <a:rPr lang="en-GB" dirty="0" smtClean="0"/>
              <a:t>Surface </a:t>
            </a:r>
            <a:r>
              <a:rPr lang="en-GB" dirty="0"/>
              <a:t>scans </a:t>
            </a:r>
            <a:r>
              <a:rPr lang="en-GB" dirty="0" smtClean="0"/>
              <a:t>of </a:t>
            </a:r>
            <a:r>
              <a:rPr lang="en-GB" dirty="0"/>
              <a:t>remote </a:t>
            </a:r>
            <a:r>
              <a:rPr lang="en-GB" dirty="0" smtClean="0"/>
              <a:t>targets at 7.7km</a:t>
            </a:r>
          </a:p>
          <a:p>
            <a:pPr lvl="2"/>
            <a:r>
              <a:rPr lang="en-GB" dirty="0" smtClean="0"/>
              <a:t>Diffuse targets</a:t>
            </a:r>
          </a:p>
          <a:p>
            <a:pPr lvl="2"/>
            <a:r>
              <a:rPr lang="en-GB" dirty="0" smtClean="0"/>
              <a:t>Vegetation</a:t>
            </a:r>
          </a:p>
          <a:p>
            <a:pPr lvl="2"/>
            <a:r>
              <a:rPr lang="en-GB" dirty="0" smtClean="0"/>
              <a:t>Buildings</a:t>
            </a:r>
          </a:p>
          <a:p>
            <a:pPr lvl="1"/>
            <a:r>
              <a:rPr lang="en-GB" dirty="0" smtClean="0"/>
              <a:t>Maximum range was limited by atmospheric turbulence</a:t>
            </a:r>
          </a:p>
          <a:p>
            <a:r>
              <a:rPr lang="en-GB" dirty="0" smtClean="0"/>
              <a:t>A numerical model of the system performance has been developed</a:t>
            </a:r>
          </a:p>
          <a:p>
            <a:pPr lvl="1"/>
            <a:r>
              <a:rPr lang="en-GB" dirty="0" smtClean="0"/>
              <a:t>Good estimate of signal levels</a:t>
            </a:r>
          </a:p>
          <a:p>
            <a:pPr lvl="1"/>
            <a:r>
              <a:rPr lang="en-GB" dirty="0" smtClean="0"/>
              <a:t>Underestimate of the levels of noise (due to excess noise in the detector)</a:t>
            </a:r>
          </a:p>
          <a:p>
            <a:r>
              <a:rPr lang="en-GB" dirty="0" smtClean="0"/>
              <a:t>Extrapolation </a:t>
            </a:r>
            <a:r>
              <a:rPr lang="en-GB" dirty="0"/>
              <a:t>of the lidar breadboard </a:t>
            </a:r>
            <a:r>
              <a:rPr lang="en-GB" dirty="0" smtClean="0"/>
              <a:t>test results suggests </a:t>
            </a:r>
            <a:r>
              <a:rPr lang="en-GB" dirty="0"/>
              <a:t>that the </a:t>
            </a:r>
            <a:r>
              <a:rPr lang="en-GB" dirty="0" smtClean="0"/>
              <a:t>majority of goals </a:t>
            </a:r>
            <a:r>
              <a:rPr lang="en-GB" dirty="0"/>
              <a:t>for the LIDAR Add-on are </a:t>
            </a:r>
            <a:r>
              <a:rPr lang="en-GB" dirty="0" smtClean="0"/>
              <a:t>achievable</a:t>
            </a:r>
          </a:p>
          <a:p>
            <a:pPr lvl="1"/>
            <a:r>
              <a:rPr lang="en-GB" dirty="0" smtClean="0"/>
              <a:t>Performance at maximum range will benefit from the higher peak powers expected from the OPTEL-D laser source</a:t>
            </a:r>
          </a:p>
          <a:p>
            <a:endParaRPr lang="en-GB" dirty="0"/>
          </a:p>
        </p:txBody>
      </p:sp>
      <p:sp>
        <p:nvSpPr>
          <p:cNvPr id="4" name="Slide Number Placeholder 3"/>
          <p:cNvSpPr>
            <a:spLocks noGrp="1"/>
          </p:cNvSpPr>
          <p:nvPr>
            <p:ph type="sldNum" sz="quarter" idx="4"/>
          </p:nvPr>
        </p:nvSpPr>
        <p:spPr/>
        <p:txBody>
          <a:bodyPr/>
          <a:lstStyle/>
          <a:p>
            <a:fld id="{9221EE05-DF49-0F4C-94AA-85789884FEFB}" type="slidenum">
              <a:rPr lang="en-US" smtClean="0"/>
              <a:pPr/>
              <a:t>94</a:t>
            </a:fld>
            <a:endParaRPr lang="en-US" dirty="0"/>
          </a:p>
        </p:txBody>
      </p:sp>
      <p:sp>
        <p:nvSpPr>
          <p:cNvPr id="5" name="Title 4"/>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1928936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759" y="2639283"/>
            <a:ext cx="6327820" cy="1475518"/>
          </a:xfrm>
          <a:prstGeom prst="rect">
            <a:avLst/>
          </a:prstGeom>
          <a:solidFill>
            <a:schemeClr val="bg1"/>
          </a:solidFill>
        </p:spPr>
      </p:pic>
    </p:spTree>
    <p:extLst>
      <p:ext uri="{BB962C8B-B14F-4D97-AF65-F5344CB8AC3E}">
        <p14:creationId xmlns:p14="http://schemas.microsoft.com/office/powerpoint/2010/main" val="1484509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QinetiQ RGB">
      <a:dk1>
        <a:srgbClr val="002744"/>
      </a:dk1>
      <a:lt1>
        <a:srgbClr val="FFFFFF"/>
      </a:lt1>
      <a:dk2>
        <a:srgbClr val="000000"/>
      </a:dk2>
      <a:lt2>
        <a:srgbClr val="AEB2B2"/>
      </a:lt2>
      <a:accent1>
        <a:srgbClr val="9A258F"/>
      </a:accent1>
      <a:accent2>
        <a:srgbClr val="002744"/>
      </a:accent2>
      <a:accent3>
        <a:srgbClr val="39B54A"/>
      </a:accent3>
      <a:accent4>
        <a:srgbClr val="F15A31"/>
      </a:accent4>
      <a:accent5>
        <a:srgbClr val="ED1164"/>
      </a:accent5>
      <a:accent6>
        <a:srgbClr val="002744"/>
      </a:accent6>
      <a:hlink>
        <a:srgbClr val="04BCF7"/>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F5EC43B4-AAE5-4E38-AD4D-28713B506C34}" vid="{6D7E3425-23C6-4C86-9A2B-4C1A790C1E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1611</TotalTime>
  <Words>5935</Words>
  <Application>Microsoft Office PowerPoint</Application>
  <PresentationFormat>Custom</PresentationFormat>
  <Paragraphs>1383</Paragraphs>
  <Slides>95</Slides>
  <Notes>5</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blank</vt:lpstr>
      <vt:lpstr>Deep-Space Optical Communications Compatible Multi-function Lidar</vt:lpstr>
      <vt:lpstr>Contents</vt:lpstr>
      <vt:lpstr>Background</vt:lpstr>
      <vt:lpstr>SDML - Introduction</vt:lpstr>
      <vt:lpstr>SDML - Introduction</vt:lpstr>
      <vt:lpstr>HAPS SDML concept</vt:lpstr>
      <vt:lpstr>Free Space Optical Communications</vt:lpstr>
      <vt:lpstr>This programme</vt:lpstr>
      <vt:lpstr>Requirements</vt:lpstr>
      <vt:lpstr>Requirements summary</vt:lpstr>
      <vt:lpstr>Horizontal resolution</vt:lpstr>
      <vt:lpstr>Range precision</vt:lpstr>
      <vt:lpstr>Correlation algorithm: Pulse position as a function of SNR</vt:lpstr>
      <vt:lpstr>Link estimate</vt:lpstr>
      <vt:lpstr>Accumulation of multiple pulses</vt:lpstr>
      <vt:lpstr>Modulation patterns</vt:lpstr>
      <vt:lpstr>PRBS: simple modulation scheme</vt:lpstr>
      <vt:lpstr>PRBS: ppm modulation scheme</vt:lpstr>
      <vt:lpstr>PRBS signal processing</vt:lpstr>
      <vt:lpstr>Resolution of multiple targets</vt:lpstr>
      <vt:lpstr>Numerical model</vt:lpstr>
      <vt:lpstr>Simulation flow diagram</vt:lpstr>
      <vt:lpstr>Model parameters</vt:lpstr>
      <vt:lpstr>Propagation model</vt:lpstr>
      <vt:lpstr>Model elements</vt:lpstr>
      <vt:lpstr>Overlap integral</vt:lpstr>
      <vt:lpstr>Plane wave coupling to single mode fibre</vt:lpstr>
      <vt:lpstr>Return loss as function of range (planar target)</vt:lpstr>
      <vt:lpstr>Coherence effects</vt:lpstr>
      <vt:lpstr>Detection and digitisation</vt:lpstr>
      <vt:lpstr>Processing gain</vt:lpstr>
      <vt:lpstr>Find peaks</vt:lpstr>
      <vt:lpstr>Peak removal</vt:lpstr>
      <vt:lpstr>Simulation parameters</vt:lpstr>
      <vt:lpstr>Simulation of range measurements to single scatterers</vt:lpstr>
      <vt:lpstr>Variation of range estimates</vt:lpstr>
      <vt:lpstr>Algorithm profiling</vt:lpstr>
      <vt:lpstr>Model Summary</vt:lpstr>
      <vt:lpstr>Design</vt:lpstr>
      <vt:lpstr>Lidar detection schemes</vt:lpstr>
      <vt:lpstr>Trade off</vt:lpstr>
      <vt:lpstr>Functional diagram</vt:lpstr>
      <vt:lpstr>EDFA performance</vt:lpstr>
      <vt:lpstr>Output spectra (in pulsed mode)</vt:lpstr>
      <vt:lpstr>Circulator</vt:lpstr>
      <vt:lpstr>Circulator testing</vt:lpstr>
      <vt:lpstr>Fibre caps</vt:lpstr>
      <vt:lpstr>Optical Head Layout</vt:lpstr>
      <vt:lpstr>Detector</vt:lpstr>
      <vt:lpstr>Digitiser / Pulse generator</vt:lpstr>
      <vt:lpstr>Manufacturing and Assembly</vt:lpstr>
      <vt:lpstr>Breadboard layout</vt:lpstr>
      <vt:lpstr>Breadboard layout</vt:lpstr>
      <vt:lpstr>Breadboard layout</vt:lpstr>
      <vt:lpstr>Amplifier bias circuit and pulse monitor</vt:lpstr>
      <vt:lpstr>Narcissus suppression</vt:lpstr>
      <vt:lpstr>Narcissus suppression</vt:lpstr>
      <vt:lpstr>Controller</vt:lpstr>
      <vt:lpstr>Lidar control flow diagram</vt:lpstr>
      <vt:lpstr>Laser safety</vt:lpstr>
      <vt:lpstr>Collimation</vt:lpstr>
      <vt:lpstr>Beam profile</vt:lpstr>
      <vt:lpstr>Laser safety</vt:lpstr>
      <vt:lpstr>Laser Safety</vt:lpstr>
      <vt:lpstr>Operating Temperature</vt:lpstr>
      <vt:lpstr>Test range</vt:lpstr>
      <vt:lpstr>Test target</vt:lpstr>
      <vt:lpstr>Test range</vt:lpstr>
      <vt:lpstr>Test Field</vt:lpstr>
      <vt:lpstr>Test results</vt:lpstr>
      <vt:lpstr>Lidar configuration</vt:lpstr>
      <vt:lpstr>Repeated range measurements to diffuse target @ 96 m</vt:lpstr>
      <vt:lpstr>Repeated range measurements to diffuse target @ 7.6 km</vt:lpstr>
      <vt:lpstr>Repeated range measurements to corner cube</vt:lpstr>
      <vt:lpstr>Variation of measured range with corner cube position</vt:lpstr>
      <vt:lpstr>Range calibration – GPS survey</vt:lpstr>
      <vt:lpstr>Range calibration</vt:lpstr>
      <vt:lpstr>Horizontal scans</vt:lpstr>
      <vt:lpstr>Moving target – along line of sight</vt:lpstr>
      <vt:lpstr>Moving target – across line of sight</vt:lpstr>
      <vt:lpstr>Field scan</vt:lpstr>
      <vt:lpstr>Test site</vt:lpstr>
      <vt:lpstr>Scan of Severn Bank House</vt:lpstr>
      <vt:lpstr>Turbulence measurements</vt:lpstr>
      <vt:lpstr>Validation of numerical model</vt:lpstr>
      <vt:lpstr>Optical losses</vt:lpstr>
      <vt:lpstr>Model parameters</vt:lpstr>
      <vt:lpstr>Simulations at 96 m range</vt:lpstr>
      <vt:lpstr>Simulations at 7.6 km range</vt:lpstr>
      <vt:lpstr>Conclusions</vt:lpstr>
      <vt:lpstr>Performance against measurement goals</vt:lpstr>
      <vt:lpstr>Compatibility with OPTEL-D</vt:lpstr>
      <vt:lpstr>Development roadmap</vt:lpstr>
      <vt:lpstr>Summary</vt:lpstr>
      <vt:lpstr>PowerPoint Presentation</vt:lpstr>
    </vt:vector>
  </TitlesOfParts>
  <Company>QinetiQ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 SDML Final Presentation</dc:title>
  <dc:creator>Dr David Orchard</dc:creator>
  <cp:lastModifiedBy>Dr David Orchard</cp:lastModifiedBy>
  <cp:revision>68</cp:revision>
  <cp:lastPrinted>2017-06-16T09:31:02Z</cp:lastPrinted>
  <dcterms:created xsi:type="dcterms:W3CDTF">2018-11-13T16:48:32Z</dcterms:created>
  <dcterms:modified xsi:type="dcterms:W3CDTF">2018-11-19T10:11:16Z</dcterms:modified>
</cp:coreProperties>
</file>