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60" r:id="rId7"/>
    <p:sldId id="304" r:id="rId8"/>
    <p:sldId id="305" r:id="rId9"/>
    <p:sldId id="306" r:id="rId10"/>
    <p:sldId id="307" r:id="rId11"/>
    <p:sldId id="264" r:id="rId12"/>
    <p:sldId id="261" r:id="rId13"/>
    <p:sldId id="262" r:id="rId14"/>
    <p:sldId id="266" r:id="rId15"/>
    <p:sldId id="267" r:id="rId16"/>
    <p:sldId id="268" r:id="rId17"/>
    <p:sldId id="271" r:id="rId18"/>
    <p:sldId id="272" r:id="rId19"/>
    <p:sldId id="265" r:id="rId20"/>
    <p:sldId id="273" r:id="rId21"/>
    <p:sldId id="277" r:id="rId22"/>
    <p:sldId id="289" r:id="rId23"/>
    <p:sldId id="316" r:id="rId24"/>
    <p:sldId id="319" r:id="rId25"/>
    <p:sldId id="290" r:id="rId26"/>
    <p:sldId id="293" r:id="rId27"/>
    <p:sldId id="318" r:id="rId28"/>
    <p:sldId id="276" r:id="rId29"/>
    <p:sldId id="295" r:id="rId30"/>
    <p:sldId id="275" r:id="rId31"/>
    <p:sldId id="269" r:id="rId32"/>
    <p:sldId id="270" r:id="rId33"/>
    <p:sldId id="296" r:id="rId34"/>
    <p:sldId id="287" r:id="rId35"/>
    <p:sldId id="299" r:id="rId36"/>
    <p:sldId id="315" r:id="rId37"/>
    <p:sldId id="308" r:id="rId38"/>
    <p:sldId id="309" r:id="rId39"/>
    <p:sldId id="310" r:id="rId40"/>
    <p:sldId id="300" r:id="rId41"/>
    <p:sldId id="311" r:id="rId42"/>
    <p:sldId id="312" r:id="rId43"/>
    <p:sldId id="314" r:id="rId44"/>
    <p:sldId id="313" r:id="rId45"/>
    <p:sldId id="297" r:id="rId46"/>
    <p:sldId id="298" r:id="rId47"/>
    <p:sldId id="288" r:id="rId48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549F"/>
    <a:srgbClr val="FF0919"/>
    <a:srgbClr val="FDC82F"/>
    <a:srgbClr val="E37222"/>
    <a:srgbClr val="0098DB"/>
    <a:srgbClr val="00338D"/>
    <a:srgbClr val="D0103A"/>
    <a:srgbClr val="00854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707" autoAdjust="0"/>
  </p:normalViewPr>
  <p:slideViewPr>
    <p:cSldViewPr snapToGrid="0">
      <p:cViewPr varScale="1">
        <p:scale>
          <a:sx n="108" d="100"/>
          <a:sy n="108" d="100"/>
        </p:scale>
        <p:origin x="75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10/1/2020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9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5934909" y="4580702"/>
            <a:ext cx="306590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Eduardo Gomez, Stefan Korner | 01/10/2020 | Slide  </a:t>
            </a:r>
            <a:fld id="{9A606F58-81F0-451D-BDEC-6AB255F92B8A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6EE4A07-56DB-4AF9-B736-B8BC9C08F12C}"/>
              </a:ext>
            </a:extLst>
          </p:cNvPr>
          <p:cNvPicPr/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48" y="4324435"/>
            <a:ext cx="344903" cy="2354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sdereps.esa.int/gerrit/TestItemsMiconysCC.git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New ground segment test automation tools, processes and techniques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537090"/>
            <a:ext cx="2260555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Final Presentation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01/10/2020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AB9B5AF8-ECD3-4A46-B815-C5A22A1F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364" y="2537090"/>
            <a:ext cx="2672526" cy="206210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Eduardo Gomez – ESOC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Stefan Korner – Atos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Michael Oswald – Atos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Herwig Rabeder – Atos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Kurt Siegl – Atos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Catalin Dumitru - Atos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Bogdan Danes – Atos</a:t>
            </a: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Mihai Domocos – Atos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Test Concept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A3F01-C1DD-4E00-B348-6F9D3C545BF6}"/>
              </a:ext>
            </a:extLst>
          </p:cNvPr>
          <p:cNvSpPr/>
          <p:nvPr/>
        </p:nvSpPr>
        <p:spPr>
          <a:xfrm>
            <a:off x="393525" y="1320584"/>
            <a:ext cx="3975783" cy="27425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F5C23-8CE9-4A8E-886A-D93E62EF8C9C}"/>
              </a:ext>
            </a:extLst>
          </p:cNvPr>
          <p:cNvSpPr/>
          <p:nvPr/>
        </p:nvSpPr>
        <p:spPr>
          <a:xfrm>
            <a:off x="4651513" y="1320584"/>
            <a:ext cx="4036613" cy="27425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D69D2-A1CE-472B-A5BB-FFEAC4CD8D66}"/>
              </a:ext>
            </a:extLst>
          </p:cNvPr>
          <p:cNvSpPr/>
          <p:nvPr/>
        </p:nvSpPr>
        <p:spPr>
          <a:xfrm>
            <a:off x="540689" y="2941983"/>
            <a:ext cx="1542553" cy="938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Widget Capturing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3C314-892C-48F7-AE1E-012B44EF39E0}"/>
              </a:ext>
            </a:extLst>
          </p:cNvPr>
          <p:cNvSpPr/>
          <p:nvPr/>
        </p:nvSpPr>
        <p:spPr>
          <a:xfrm>
            <a:off x="540689" y="1616599"/>
            <a:ext cx="1542553" cy="938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High-Level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Design of Test Cases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80D18F-5B4B-46FA-93B9-069DF05EFFAB}"/>
              </a:ext>
            </a:extLst>
          </p:cNvPr>
          <p:cNvSpPr/>
          <p:nvPr/>
        </p:nvSpPr>
        <p:spPr>
          <a:xfrm>
            <a:off x="2626516" y="1616599"/>
            <a:ext cx="1542553" cy="938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Refinement of Test Cases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07BE87-1796-4B3F-9907-915CE46C737E}"/>
              </a:ext>
            </a:extLst>
          </p:cNvPr>
          <p:cNvSpPr/>
          <p:nvPr/>
        </p:nvSpPr>
        <p:spPr>
          <a:xfrm>
            <a:off x="2626516" y="2941982"/>
            <a:ext cx="1542553" cy="938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Script Implement.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6EF7EE-65A0-4375-AB9E-B025C4872AE5}"/>
              </a:ext>
            </a:extLst>
          </p:cNvPr>
          <p:cNvSpPr/>
          <p:nvPr/>
        </p:nvSpPr>
        <p:spPr>
          <a:xfrm>
            <a:off x="4859508" y="2309051"/>
            <a:ext cx="1542553" cy="938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Case Execution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7DB31-4313-4014-A28F-DAB24CEF2434}"/>
              </a:ext>
            </a:extLst>
          </p:cNvPr>
          <p:cNvSpPr/>
          <p:nvPr/>
        </p:nvSpPr>
        <p:spPr>
          <a:xfrm>
            <a:off x="6926715" y="1616599"/>
            <a:ext cx="1542553" cy="938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Widget Actions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3E5908-2FCE-4128-AABD-A7DD6A8B4F27}"/>
              </a:ext>
            </a:extLst>
          </p:cNvPr>
          <p:cNvSpPr/>
          <p:nvPr/>
        </p:nvSpPr>
        <p:spPr>
          <a:xfrm>
            <a:off x="6926716" y="2941982"/>
            <a:ext cx="1542553" cy="938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Script Execution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E5C74-7E52-45A8-B767-83C4E9758588}"/>
              </a:ext>
            </a:extLst>
          </p:cNvPr>
          <p:cNvSpPr/>
          <p:nvPr/>
        </p:nvSpPr>
        <p:spPr>
          <a:xfrm>
            <a:off x="3132814" y="1105415"/>
            <a:ext cx="1236494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Preparation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52727-3D31-4A55-8998-AF145A200219}"/>
              </a:ext>
            </a:extLst>
          </p:cNvPr>
          <p:cNvSpPr/>
          <p:nvPr/>
        </p:nvSpPr>
        <p:spPr>
          <a:xfrm>
            <a:off x="7553673" y="1098458"/>
            <a:ext cx="1134453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EB9A7-7161-4C5A-9AF6-ECE4C7A2DFEC}"/>
              </a:ext>
            </a:extLst>
          </p:cNvPr>
          <p:cNvGrpSpPr/>
          <p:nvPr/>
        </p:nvGrpSpPr>
        <p:grpSpPr>
          <a:xfrm>
            <a:off x="393525" y="1306525"/>
            <a:ext cx="6533191" cy="2104584"/>
            <a:chOff x="393525" y="1306525"/>
            <a:chExt cx="6533191" cy="210458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5451B1-032F-461A-897C-4C9AD59B7D39}"/>
                </a:ext>
              </a:extLst>
            </p:cNvPr>
            <p:cNvGrpSpPr/>
            <p:nvPr/>
          </p:nvGrpSpPr>
          <p:grpSpPr>
            <a:xfrm>
              <a:off x="2083242" y="2085726"/>
              <a:ext cx="4843474" cy="1325383"/>
              <a:chOff x="2083242" y="2085726"/>
              <a:chExt cx="4843474" cy="1325383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F13DD45-8A6E-4021-9B29-231203114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3242" y="2101628"/>
                <a:ext cx="54327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5EC38F3-9D13-4A0D-9C2E-B1A7D89CF0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3242" y="2397152"/>
                <a:ext cx="543274" cy="735662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9D0A84F-8723-4D40-8D02-8F03033F6C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9069" y="2210463"/>
                <a:ext cx="690439" cy="56771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E8B0592-4303-461F-AEA3-9CEF6E28EA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2751" y="2085726"/>
                <a:ext cx="533964" cy="459558"/>
              </a:xfrm>
              <a:prstGeom prst="straightConnector1">
                <a:avLst/>
              </a:prstGeom>
              <a:ln w="25400">
                <a:solidFill>
                  <a:srgbClr val="FF631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6CD1602-2405-44E1-995A-5042E483DA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2751" y="2941982"/>
                <a:ext cx="533965" cy="469127"/>
              </a:xfrm>
              <a:prstGeom prst="straightConnector1">
                <a:avLst/>
              </a:prstGeom>
              <a:ln w="25400">
                <a:solidFill>
                  <a:srgbClr val="FF631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A447CF-4BD0-496B-B7B6-843ADF946DE7}"/>
                </a:ext>
              </a:extLst>
            </p:cNvPr>
            <p:cNvSpPr/>
            <p:nvPr/>
          </p:nvSpPr>
          <p:spPr>
            <a:xfrm>
              <a:off x="4892540" y="1649736"/>
              <a:ext cx="1476357" cy="32413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6319"/>
                  </a:solidFill>
                </a:rPr>
                <a:t>Automated</a:t>
              </a:r>
              <a:endParaRPr lang="en-AT" dirty="0">
                <a:solidFill>
                  <a:srgbClr val="FF6319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F1C3F3-4465-4059-9345-973D211E8FD1}"/>
                </a:ext>
              </a:extLst>
            </p:cNvPr>
            <p:cNvSpPr/>
            <p:nvPr/>
          </p:nvSpPr>
          <p:spPr>
            <a:xfrm>
              <a:off x="393525" y="1306525"/>
              <a:ext cx="3964919" cy="32413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Actions for the Tester </a:t>
              </a:r>
              <a:endParaRPr lang="en-AT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2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Test Tools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2F779-8190-4C8F-A092-07D1E4D99E05}"/>
              </a:ext>
            </a:extLst>
          </p:cNvPr>
          <p:cNvSpPr/>
          <p:nvPr/>
        </p:nvSpPr>
        <p:spPr>
          <a:xfrm>
            <a:off x="393525" y="1320584"/>
            <a:ext cx="3975783" cy="27425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0FA2B-08B9-4C90-A997-9E05F416EC33}"/>
              </a:ext>
            </a:extLst>
          </p:cNvPr>
          <p:cNvSpPr/>
          <p:nvPr/>
        </p:nvSpPr>
        <p:spPr>
          <a:xfrm>
            <a:off x="4651513" y="1320584"/>
            <a:ext cx="4036613" cy="27425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53A05-8865-49AC-AA99-02070575A79E}"/>
              </a:ext>
            </a:extLst>
          </p:cNvPr>
          <p:cNvSpPr/>
          <p:nvPr/>
        </p:nvSpPr>
        <p:spPr>
          <a:xfrm>
            <a:off x="540689" y="2941983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SMURF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B8F39-5492-4CD8-8960-DC73B6143469}"/>
              </a:ext>
            </a:extLst>
          </p:cNvPr>
          <p:cNvSpPr/>
          <p:nvPr/>
        </p:nvSpPr>
        <p:spPr>
          <a:xfrm>
            <a:off x="540689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TMS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72EE2-BB2F-43B0-9A5F-1F2308758F08}"/>
              </a:ext>
            </a:extLst>
          </p:cNvPr>
          <p:cNvSpPr/>
          <p:nvPr/>
        </p:nvSpPr>
        <p:spPr>
          <a:xfrm>
            <a:off x="2626516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TEMPPO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Designer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FFED68-7434-4D8B-BBCC-682374E88D69}"/>
              </a:ext>
            </a:extLst>
          </p:cNvPr>
          <p:cNvSpPr/>
          <p:nvPr/>
        </p:nvSpPr>
        <p:spPr>
          <a:xfrm>
            <a:off x="26265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E4F37-357E-4DD9-A1E2-B92524DBB769}"/>
              </a:ext>
            </a:extLst>
          </p:cNvPr>
          <p:cNvSpPr/>
          <p:nvPr/>
        </p:nvSpPr>
        <p:spPr>
          <a:xfrm>
            <a:off x="4859508" y="2309051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D76275-9AE5-4D67-B1A4-15BECF2B4C12}"/>
              </a:ext>
            </a:extLst>
          </p:cNvPr>
          <p:cNvSpPr/>
          <p:nvPr/>
        </p:nvSpPr>
        <p:spPr>
          <a:xfrm>
            <a:off x="6926715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SWTBot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F4ED15-E1AA-451C-925F-287991B5E396}"/>
              </a:ext>
            </a:extLst>
          </p:cNvPr>
          <p:cNvSpPr/>
          <p:nvPr/>
        </p:nvSpPr>
        <p:spPr>
          <a:xfrm>
            <a:off x="69267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 [EKSE]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E512D1-8EED-46A5-AB48-2C21559E2BDC}"/>
              </a:ext>
            </a:extLst>
          </p:cNvPr>
          <p:cNvSpPr/>
          <p:nvPr/>
        </p:nvSpPr>
        <p:spPr>
          <a:xfrm>
            <a:off x="3132814" y="1105415"/>
            <a:ext cx="1236494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Preparation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23803E-CB0E-4DA2-B8B3-89858A035AA2}"/>
              </a:ext>
            </a:extLst>
          </p:cNvPr>
          <p:cNvSpPr/>
          <p:nvPr/>
        </p:nvSpPr>
        <p:spPr>
          <a:xfrm>
            <a:off x="7553673" y="1098458"/>
            <a:ext cx="1134453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10DB9E-D6B5-4607-A5E1-F5DF1AE47B85}"/>
              </a:ext>
            </a:extLst>
          </p:cNvPr>
          <p:cNvSpPr/>
          <p:nvPr/>
        </p:nvSpPr>
        <p:spPr>
          <a:xfrm>
            <a:off x="455875" y="1408109"/>
            <a:ext cx="1706880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High-Level Design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F285C7-FE05-40CF-AB2B-639DCAE150D3}"/>
              </a:ext>
            </a:extLst>
          </p:cNvPr>
          <p:cNvSpPr/>
          <p:nvPr/>
        </p:nvSpPr>
        <p:spPr>
          <a:xfrm>
            <a:off x="455874" y="2735613"/>
            <a:ext cx="1706880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Capturing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C28E47-EB80-4986-955A-67F7F7FEF7D9}"/>
              </a:ext>
            </a:extLst>
          </p:cNvPr>
          <p:cNvSpPr/>
          <p:nvPr/>
        </p:nvSpPr>
        <p:spPr>
          <a:xfrm>
            <a:off x="2444960" y="1401429"/>
            <a:ext cx="1832842" cy="208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Cases Refinement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2771DB-C290-4CB0-8973-3194EE03AEE6}"/>
              </a:ext>
            </a:extLst>
          </p:cNvPr>
          <p:cNvSpPr/>
          <p:nvPr/>
        </p:nvSpPr>
        <p:spPr>
          <a:xfrm>
            <a:off x="2444959" y="2730151"/>
            <a:ext cx="1832842" cy="208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Implement.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173FF5-D871-4E32-B65A-D6A7DC202084}"/>
              </a:ext>
            </a:extLst>
          </p:cNvPr>
          <p:cNvSpPr/>
          <p:nvPr/>
        </p:nvSpPr>
        <p:spPr>
          <a:xfrm>
            <a:off x="4833068" y="2085725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EBF6C9-833F-42B2-A06C-11E79559C971}"/>
              </a:ext>
            </a:extLst>
          </p:cNvPr>
          <p:cNvSpPr/>
          <p:nvPr/>
        </p:nvSpPr>
        <p:spPr>
          <a:xfrm>
            <a:off x="6900275" y="1401429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Actions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0F0865-379D-4331-8CC5-FC40AC865ABD}"/>
              </a:ext>
            </a:extLst>
          </p:cNvPr>
          <p:cNvSpPr/>
          <p:nvPr/>
        </p:nvSpPr>
        <p:spPr>
          <a:xfrm>
            <a:off x="6893453" y="2730151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C749DD-2442-437B-ADB5-F37EBD1D4908}"/>
              </a:ext>
            </a:extLst>
          </p:cNvPr>
          <p:cNvGrpSpPr/>
          <p:nvPr/>
        </p:nvGrpSpPr>
        <p:grpSpPr>
          <a:xfrm>
            <a:off x="2083242" y="2085726"/>
            <a:ext cx="4843474" cy="1325383"/>
            <a:chOff x="2083242" y="2085726"/>
            <a:chExt cx="4843474" cy="132538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D842FAD-49AF-40CF-9D0B-44E69E5C79E7}"/>
                </a:ext>
              </a:extLst>
            </p:cNvPr>
            <p:cNvCxnSpPr>
              <a:cxnSpLocks/>
            </p:cNvCxnSpPr>
            <p:nvPr/>
          </p:nvCxnSpPr>
          <p:spPr>
            <a:xfrm>
              <a:off x="2083242" y="2101628"/>
              <a:ext cx="54327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69A5C4D-BD0A-4FCD-BB13-02F0A5B3C6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3242" y="2397152"/>
              <a:ext cx="543274" cy="73566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516B6B5-D0BC-4A0C-92D2-54979E7CF3BA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4169069" y="2210463"/>
              <a:ext cx="690439" cy="56771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1C0707C-6122-40FC-BBC1-D1C351A8B2B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6392751" y="2085726"/>
              <a:ext cx="533964" cy="459558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BF6513-4328-47C8-8FE9-1CCBE0F1ED79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6392751" y="2941982"/>
              <a:ext cx="533965" cy="469127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23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old Round Trip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E59B4-EC59-4187-8E80-5A0057CA60C4}"/>
              </a:ext>
            </a:extLst>
          </p:cNvPr>
          <p:cNvSpPr/>
          <p:nvPr/>
        </p:nvSpPr>
        <p:spPr>
          <a:xfrm>
            <a:off x="540689" y="2941983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SMURF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7A082-BD62-41D4-9059-98F035DF9170}"/>
              </a:ext>
            </a:extLst>
          </p:cNvPr>
          <p:cNvSpPr/>
          <p:nvPr/>
        </p:nvSpPr>
        <p:spPr>
          <a:xfrm>
            <a:off x="540689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TMS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734B4-C377-4470-89B9-E5F02BB6BF6B}"/>
              </a:ext>
            </a:extLst>
          </p:cNvPr>
          <p:cNvSpPr/>
          <p:nvPr/>
        </p:nvSpPr>
        <p:spPr>
          <a:xfrm>
            <a:off x="2626516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TEMPPO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Designer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C2EF4-2A91-4151-813B-A71337FF5B89}"/>
              </a:ext>
            </a:extLst>
          </p:cNvPr>
          <p:cNvSpPr/>
          <p:nvPr/>
        </p:nvSpPr>
        <p:spPr>
          <a:xfrm>
            <a:off x="26265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8AAE2-E872-408F-901E-9959EEBF1106}"/>
              </a:ext>
            </a:extLst>
          </p:cNvPr>
          <p:cNvSpPr/>
          <p:nvPr/>
        </p:nvSpPr>
        <p:spPr>
          <a:xfrm>
            <a:off x="4859508" y="2309051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C9DEB-0FFB-4428-B9D3-78824809A437}"/>
              </a:ext>
            </a:extLst>
          </p:cNvPr>
          <p:cNvSpPr/>
          <p:nvPr/>
        </p:nvSpPr>
        <p:spPr>
          <a:xfrm>
            <a:off x="6926715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SWTBot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6D88A-3411-41B4-97BE-63BE2AA8780C}"/>
              </a:ext>
            </a:extLst>
          </p:cNvPr>
          <p:cNvSpPr/>
          <p:nvPr/>
        </p:nvSpPr>
        <p:spPr>
          <a:xfrm>
            <a:off x="69267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 [EKSE]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D5DE9-B469-4024-921E-77A2387B6B93}"/>
              </a:ext>
            </a:extLst>
          </p:cNvPr>
          <p:cNvSpPr/>
          <p:nvPr/>
        </p:nvSpPr>
        <p:spPr>
          <a:xfrm>
            <a:off x="455875" y="1408109"/>
            <a:ext cx="1706880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High-Level Design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5D802A-CD62-4D24-A0E3-555596C1F792}"/>
              </a:ext>
            </a:extLst>
          </p:cNvPr>
          <p:cNvSpPr/>
          <p:nvPr/>
        </p:nvSpPr>
        <p:spPr>
          <a:xfrm>
            <a:off x="455874" y="2735613"/>
            <a:ext cx="1706880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Capturing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D9591B-625E-4428-9187-F37E7517B134}"/>
              </a:ext>
            </a:extLst>
          </p:cNvPr>
          <p:cNvSpPr/>
          <p:nvPr/>
        </p:nvSpPr>
        <p:spPr>
          <a:xfrm>
            <a:off x="2444960" y="1401429"/>
            <a:ext cx="1832842" cy="208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Cases Refinement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5F45-84F9-41DC-820D-54A10A00FA0E}"/>
              </a:ext>
            </a:extLst>
          </p:cNvPr>
          <p:cNvSpPr/>
          <p:nvPr/>
        </p:nvSpPr>
        <p:spPr>
          <a:xfrm>
            <a:off x="2444959" y="2730151"/>
            <a:ext cx="1832842" cy="208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Implement.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1888E-17D9-464A-89B4-37939A35DA13}"/>
              </a:ext>
            </a:extLst>
          </p:cNvPr>
          <p:cNvSpPr/>
          <p:nvPr/>
        </p:nvSpPr>
        <p:spPr>
          <a:xfrm>
            <a:off x="4833068" y="2085725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7ACC18-15C2-47B7-A692-BF9011413DFB}"/>
              </a:ext>
            </a:extLst>
          </p:cNvPr>
          <p:cNvSpPr/>
          <p:nvPr/>
        </p:nvSpPr>
        <p:spPr>
          <a:xfrm>
            <a:off x="6900275" y="1401429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Actions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CA31C8-49E2-43DB-9DE1-46440B855606}"/>
              </a:ext>
            </a:extLst>
          </p:cNvPr>
          <p:cNvSpPr/>
          <p:nvPr/>
        </p:nvSpPr>
        <p:spPr>
          <a:xfrm>
            <a:off x="6893453" y="2730151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B0CF87-7E4A-497B-B832-915D0CE45472}"/>
              </a:ext>
            </a:extLst>
          </p:cNvPr>
          <p:cNvGrpSpPr/>
          <p:nvPr/>
        </p:nvGrpSpPr>
        <p:grpSpPr>
          <a:xfrm>
            <a:off x="2083242" y="2085726"/>
            <a:ext cx="4843474" cy="1325383"/>
            <a:chOff x="2083242" y="2085726"/>
            <a:chExt cx="4843474" cy="132538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4EFAEF7-5666-4D30-A327-02A4DEF4B64D}"/>
                </a:ext>
              </a:extLst>
            </p:cNvPr>
            <p:cNvCxnSpPr>
              <a:cxnSpLocks/>
            </p:cNvCxnSpPr>
            <p:nvPr/>
          </p:nvCxnSpPr>
          <p:spPr>
            <a:xfrm>
              <a:off x="2083242" y="2101628"/>
              <a:ext cx="54327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AEE4472-A16E-4659-B9F5-4BF5114A4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3242" y="2397152"/>
              <a:ext cx="543274" cy="73566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1DF9CC8-AD90-40A2-BEF9-DBFD5DB0DC09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4169069" y="2210463"/>
              <a:ext cx="690439" cy="56771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EFFAC2C-61F6-45EC-9D4F-02E19A3A3CCC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6392751" y="2085726"/>
              <a:ext cx="533964" cy="459558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DB4C576-DF0C-4532-BF5D-709FEF428C60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392751" y="2941982"/>
              <a:ext cx="533965" cy="469127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BFEC4-3438-4931-A963-BF5203A4AEA2}"/>
              </a:ext>
            </a:extLst>
          </p:cNvPr>
          <p:cNvGrpSpPr/>
          <p:nvPr/>
        </p:nvGrpSpPr>
        <p:grpSpPr>
          <a:xfrm>
            <a:off x="152061" y="2016347"/>
            <a:ext cx="8705835" cy="2267329"/>
            <a:chOff x="152061" y="2016347"/>
            <a:chExt cx="8705835" cy="226732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49D2EC-A17B-4E87-B0ED-1E5EFF3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152061" y="2016347"/>
              <a:ext cx="0" cy="2267329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86AB41D-C025-41F0-9D62-A7763AB2577B}"/>
                </a:ext>
              </a:extLst>
            </p:cNvPr>
            <p:cNvGrpSpPr/>
            <p:nvPr/>
          </p:nvGrpSpPr>
          <p:grpSpPr>
            <a:xfrm>
              <a:off x="152061" y="2016347"/>
              <a:ext cx="8705835" cy="2267329"/>
              <a:chOff x="152061" y="2016347"/>
              <a:chExt cx="8705835" cy="226732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B915786-AF20-49E6-9751-F1F2735EF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7896" y="2074012"/>
                <a:ext cx="0" cy="2209664"/>
              </a:xfrm>
              <a:prstGeom prst="line">
                <a:avLst/>
              </a:prstGeom>
              <a:ln w="50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5242AA7-120F-4F54-B71A-9237F197331A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8469269" y="3411109"/>
                <a:ext cx="388627" cy="0"/>
              </a:xfrm>
              <a:prstGeom prst="line">
                <a:avLst/>
              </a:prstGeom>
              <a:ln w="50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0B20347-9404-43F4-9786-16F523BBD715}"/>
                  </a:ext>
                </a:extLst>
              </p:cNvPr>
              <p:cNvCxnSpPr>
                <a:cxnSpLocks/>
                <a:stCxn id="9" idx="3"/>
              </p:cNvCxnSpPr>
              <p:nvPr/>
            </p:nvCxnSpPr>
            <p:spPr>
              <a:xfrm>
                <a:off x="8469268" y="2085726"/>
                <a:ext cx="388628" cy="0"/>
              </a:xfrm>
              <a:prstGeom prst="line">
                <a:avLst/>
              </a:prstGeom>
              <a:ln w="50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D2A3845-E3A4-4477-BF09-6088E13BE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061" y="4283676"/>
                <a:ext cx="8705835" cy="0"/>
              </a:xfrm>
              <a:prstGeom prst="line">
                <a:avLst/>
              </a:prstGeom>
              <a:ln w="50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9030613-BF72-4D3F-A49C-DBC6CFC48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061" y="2016347"/>
                <a:ext cx="388628" cy="0"/>
              </a:xfrm>
              <a:prstGeom prst="line">
                <a:avLst/>
              </a:prstGeom>
              <a:ln w="50800">
                <a:solidFill>
                  <a:srgbClr val="0070C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E573E4E-EC74-4438-81EB-012A2CF82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061" y="3411109"/>
                <a:ext cx="388628" cy="0"/>
              </a:xfrm>
              <a:prstGeom prst="line">
                <a:avLst/>
              </a:prstGeom>
              <a:ln w="50800">
                <a:solidFill>
                  <a:srgbClr val="0070C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08230C7-35F2-42C6-868E-37DC6565D192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 flipV="1">
                <a:off x="3397793" y="3880235"/>
                <a:ext cx="0" cy="403441"/>
              </a:xfrm>
              <a:prstGeom prst="line">
                <a:avLst/>
              </a:prstGeom>
              <a:ln w="50800">
                <a:solidFill>
                  <a:srgbClr val="0070C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CF066B-F04E-4B6B-81B1-0E120BC89F26}"/>
              </a:ext>
            </a:extLst>
          </p:cNvPr>
          <p:cNvGrpSpPr/>
          <p:nvPr/>
        </p:nvGrpSpPr>
        <p:grpSpPr>
          <a:xfrm>
            <a:off x="134302" y="1027778"/>
            <a:ext cx="4144509" cy="2295545"/>
            <a:chOff x="134302" y="1027778"/>
            <a:chExt cx="4144509" cy="2295545"/>
          </a:xfrm>
        </p:grpSpPr>
        <p:sp>
          <p:nvSpPr>
            <p:cNvPr id="35" name="Lightning Bolt 34">
              <a:extLst>
                <a:ext uri="{FF2B5EF4-FFF2-40B4-BE49-F238E27FC236}">
                  <a16:creationId xmlns:a16="http://schemas.microsoft.com/office/drawing/2014/main" id="{96F47BE2-37FD-47A0-B26E-DC4962CF0721}"/>
                </a:ext>
              </a:extLst>
            </p:cNvPr>
            <p:cNvSpPr/>
            <p:nvPr/>
          </p:nvSpPr>
          <p:spPr>
            <a:xfrm>
              <a:off x="2222537" y="1548223"/>
              <a:ext cx="222422" cy="546996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3621783-257F-4216-9B9C-6697F205B943}"/>
                </a:ext>
              </a:extLst>
            </p:cNvPr>
            <p:cNvSpPr/>
            <p:nvPr/>
          </p:nvSpPr>
          <p:spPr>
            <a:xfrm>
              <a:off x="1753272" y="1121024"/>
              <a:ext cx="1160951" cy="35232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indeterministic</a:t>
              </a:r>
            </a:p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order of items</a:t>
              </a:r>
              <a:endParaRPr lang="en-AT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Lightning Bolt 36">
              <a:extLst>
                <a:ext uri="{FF2B5EF4-FFF2-40B4-BE49-F238E27FC236}">
                  <a16:creationId xmlns:a16="http://schemas.microsoft.com/office/drawing/2014/main" id="{BB5CAC0F-6A2D-4F92-A011-2C0C7E6ECA1E}"/>
                </a:ext>
              </a:extLst>
            </p:cNvPr>
            <p:cNvSpPr/>
            <p:nvPr/>
          </p:nvSpPr>
          <p:spPr>
            <a:xfrm>
              <a:off x="3745400" y="1257372"/>
              <a:ext cx="222422" cy="546996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29097B0-7E4E-4854-82D8-8ED92C3155AE}"/>
                </a:ext>
              </a:extLst>
            </p:cNvPr>
            <p:cNvSpPr/>
            <p:nvPr/>
          </p:nvSpPr>
          <p:spPr>
            <a:xfrm>
              <a:off x="3272785" y="1027778"/>
              <a:ext cx="1006026" cy="23939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on Windows</a:t>
              </a:r>
              <a:endParaRPr lang="en-AT" sz="1000" dirty="0">
                <a:solidFill>
                  <a:srgbClr val="FF0000"/>
                </a:solidFill>
              </a:endParaRPr>
            </a:p>
          </p:txBody>
        </p:sp>
        <p:sp>
          <p:nvSpPr>
            <p:cNvPr id="39" name="Lightning Bolt 38">
              <a:extLst>
                <a:ext uri="{FF2B5EF4-FFF2-40B4-BE49-F238E27FC236}">
                  <a16:creationId xmlns:a16="http://schemas.microsoft.com/office/drawing/2014/main" id="{0D571953-EF30-4435-89C2-E6464A9E469C}"/>
                </a:ext>
              </a:extLst>
            </p:cNvPr>
            <p:cNvSpPr/>
            <p:nvPr/>
          </p:nvSpPr>
          <p:spPr>
            <a:xfrm>
              <a:off x="470098" y="2776327"/>
              <a:ext cx="222422" cy="546996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03504D-2EAF-4C04-B498-AB2206EF19B6}"/>
                </a:ext>
              </a:extLst>
            </p:cNvPr>
            <p:cNvSpPr/>
            <p:nvPr/>
          </p:nvSpPr>
          <p:spPr>
            <a:xfrm>
              <a:off x="134302" y="2554852"/>
              <a:ext cx="1145254" cy="24522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re-start of GUI</a:t>
              </a:r>
              <a:endParaRPr lang="en-AT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2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- Test Tools modified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A9220-DFEB-4181-869E-1A56571A4F8F}"/>
              </a:ext>
            </a:extLst>
          </p:cNvPr>
          <p:cNvSpPr/>
          <p:nvPr/>
        </p:nvSpPr>
        <p:spPr>
          <a:xfrm>
            <a:off x="4859508" y="2309051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462B7-DCB1-42FD-81A0-650DC3643439}"/>
              </a:ext>
            </a:extLst>
          </p:cNvPr>
          <p:cNvSpPr/>
          <p:nvPr/>
        </p:nvSpPr>
        <p:spPr>
          <a:xfrm>
            <a:off x="6926715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SWTBot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87EFAC-1F55-4E84-9CE2-F91B891946E7}"/>
              </a:ext>
            </a:extLst>
          </p:cNvPr>
          <p:cNvSpPr/>
          <p:nvPr/>
        </p:nvSpPr>
        <p:spPr>
          <a:xfrm>
            <a:off x="69267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 [EKSE]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FB706-C845-4F29-A52B-FADE76F2A7CF}"/>
              </a:ext>
            </a:extLst>
          </p:cNvPr>
          <p:cNvSpPr/>
          <p:nvPr/>
        </p:nvSpPr>
        <p:spPr>
          <a:xfrm>
            <a:off x="4833068" y="2085725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41E87-5AD4-4940-8031-B933004DDCFF}"/>
              </a:ext>
            </a:extLst>
          </p:cNvPr>
          <p:cNvSpPr/>
          <p:nvPr/>
        </p:nvSpPr>
        <p:spPr>
          <a:xfrm>
            <a:off x="6900275" y="1401429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Actions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CE3BE2-D2E7-4FCF-96D5-07F0B9F360C1}"/>
              </a:ext>
            </a:extLst>
          </p:cNvPr>
          <p:cNvSpPr/>
          <p:nvPr/>
        </p:nvSpPr>
        <p:spPr>
          <a:xfrm>
            <a:off x="6893453" y="2730151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6DEB8-028F-4FA1-905B-871CA462563E}"/>
              </a:ext>
            </a:extLst>
          </p:cNvPr>
          <p:cNvGrpSpPr/>
          <p:nvPr/>
        </p:nvGrpSpPr>
        <p:grpSpPr>
          <a:xfrm>
            <a:off x="455874" y="1401429"/>
            <a:ext cx="4403634" cy="2478807"/>
            <a:chOff x="455874" y="1401429"/>
            <a:chExt cx="4403634" cy="24788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53BE52-6593-420A-A6C4-0A92FC55EBF4}"/>
                </a:ext>
              </a:extLst>
            </p:cNvPr>
            <p:cNvSpPr/>
            <p:nvPr/>
          </p:nvSpPr>
          <p:spPr>
            <a:xfrm>
              <a:off x="540689" y="2941983"/>
              <a:ext cx="1542553" cy="93825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SMURF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BC715C-46C5-4AD7-BCEB-170B75023ACF}"/>
                </a:ext>
              </a:extLst>
            </p:cNvPr>
            <p:cNvSpPr/>
            <p:nvPr/>
          </p:nvSpPr>
          <p:spPr>
            <a:xfrm>
              <a:off x="540689" y="1616599"/>
              <a:ext cx="1542553" cy="93825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TMS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08FE05-C363-4D9D-BA65-7C958DB541DE}"/>
                </a:ext>
              </a:extLst>
            </p:cNvPr>
            <p:cNvSpPr/>
            <p:nvPr/>
          </p:nvSpPr>
          <p:spPr>
            <a:xfrm>
              <a:off x="2626516" y="1616599"/>
              <a:ext cx="1542553" cy="93825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TEMPPO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Designer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F39C17-3F57-4678-B3AB-54E2E563ED5E}"/>
                </a:ext>
              </a:extLst>
            </p:cNvPr>
            <p:cNvSpPr/>
            <p:nvPr/>
          </p:nvSpPr>
          <p:spPr>
            <a:xfrm>
              <a:off x="2626516" y="2941982"/>
              <a:ext cx="1542553" cy="93825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Python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Groovy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53654E-67F6-4E30-A792-EE34A22B9D53}"/>
                </a:ext>
              </a:extLst>
            </p:cNvPr>
            <p:cNvSpPr/>
            <p:nvPr/>
          </p:nvSpPr>
          <p:spPr>
            <a:xfrm>
              <a:off x="455875" y="1408109"/>
              <a:ext cx="1706880" cy="20849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High-Level Design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6063B2-A551-4988-B67F-FA389F679B52}"/>
                </a:ext>
              </a:extLst>
            </p:cNvPr>
            <p:cNvSpPr/>
            <p:nvPr/>
          </p:nvSpPr>
          <p:spPr>
            <a:xfrm>
              <a:off x="455874" y="2735613"/>
              <a:ext cx="1706880" cy="20849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Widget Capturing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A4CEA5-D39A-4774-9B46-742369343F66}"/>
                </a:ext>
              </a:extLst>
            </p:cNvPr>
            <p:cNvSpPr/>
            <p:nvPr/>
          </p:nvSpPr>
          <p:spPr>
            <a:xfrm>
              <a:off x="2444960" y="1401429"/>
              <a:ext cx="1832842" cy="20849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Test Cases Refinement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4DCA12-93D4-474A-A45E-EEE66263654E}"/>
                </a:ext>
              </a:extLst>
            </p:cNvPr>
            <p:cNvSpPr/>
            <p:nvPr/>
          </p:nvSpPr>
          <p:spPr>
            <a:xfrm>
              <a:off x="2444959" y="2730151"/>
              <a:ext cx="1832842" cy="20849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Test Script Implement.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4C7500-AA22-4335-90C0-94AC6AC955AA}"/>
                </a:ext>
              </a:extLst>
            </p:cNvPr>
            <p:cNvCxnSpPr>
              <a:cxnSpLocks/>
            </p:cNvCxnSpPr>
            <p:nvPr/>
          </p:nvCxnSpPr>
          <p:spPr>
            <a:xfrm>
              <a:off x="2083242" y="2101628"/>
              <a:ext cx="54327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294DF48-629E-461D-8B25-31BAAE960D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3242" y="2397152"/>
              <a:ext cx="543274" cy="73566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43CA59A-C92F-477D-93CD-6E1430B10C8F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4169069" y="2210463"/>
              <a:ext cx="690439" cy="56771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9CC366-21CF-45DF-8E51-7DDFA2A20451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392751" y="2085726"/>
            <a:ext cx="533964" cy="459558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A7DC86-B1D1-4A5C-8CAF-86F79972C3B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392751" y="2941982"/>
            <a:ext cx="533965" cy="469127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23E5AE61-D9F1-4DFF-9CB2-FFECE44BBF01}"/>
              </a:ext>
            </a:extLst>
          </p:cNvPr>
          <p:cNvSpPr/>
          <p:nvPr/>
        </p:nvSpPr>
        <p:spPr>
          <a:xfrm>
            <a:off x="5989024" y="1391861"/>
            <a:ext cx="1388930" cy="720080"/>
          </a:xfrm>
          <a:prstGeom prst="irregularSeal1">
            <a:avLst/>
          </a:prstGeom>
          <a:solidFill>
            <a:srgbClr val="FFFFFF"/>
          </a:solidFill>
          <a:ln w="12700">
            <a:solidFill>
              <a:srgbClr val="FF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6319"/>
                </a:solidFill>
              </a:rPr>
              <a:t>modified</a:t>
            </a:r>
            <a:endParaRPr lang="en-AT" sz="1000" dirty="0">
              <a:solidFill>
                <a:srgbClr val="FF6319"/>
              </a:solidFill>
            </a:endParaRPr>
          </a:p>
        </p:txBody>
      </p:sp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56AD4CC0-11B6-4887-8F44-03464B4E70BC}"/>
              </a:ext>
            </a:extLst>
          </p:cNvPr>
          <p:cNvSpPr/>
          <p:nvPr/>
        </p:nvSpPr>
        <p:spPr>
          <a:xfrm>
            <a:off x="4769193" y="2935931"/>
            <a:ext cx="1388930" cy="720080"/>
          </a:xfrm>
          <a:prstGeom prst="irregularSeal1">
            <a:avLst/>
          </a:prstGeom>
          <a:solidFill>
            <a:srgbClr val="FFFFFF"/>
          </a:solidFill>
          <a:ln w="12700">
            <a:solidFill>
              <a:srgbClr val="FF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6319"/>
                </a:solidFill>
              </a:rPr>
              <a:t>modified</a:t>
            </a:r>
            <a:endParaRPr lang="en-AT" sz="1000" dirty="0">
              <a:solidFill>
                <a:srgbClr val="FF63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new Round Trip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55ED8-3E21-4EC9-B6A3-5FFF827F0AC7}"/>
              </a:ext>
            </a:extLst>
          </p:cNvPr>
          <p:cNvSpPr/>
          <p:nvPr/>
        </p:nvSpPr>
        <p:spPr>
          <a:xfrm>
            <a:off x="4859508" y="2309051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07525-CAF5-405E-880F-C97F493D6302}"/>
              </a:ext>
            </a:extLst>
          </p:cNvPr>
          <p:cNvSpPr/>
          <p:nvPr/>
        </p:nvSpPr>
        <p:spPr>
          <a:xfrm>
            <a:off x="6926715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SWTBot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99A24-F5D8-4967-B224-C83EF24C9A3E}"/>
              </a:ext>
            </a:extLst>
          </p:cNvPr>
          <p:cNvSpPr/>
          <p:nvPr/>
        </p:nvSpPr>
        <p:spPr>
          <a:xfrm>
            <a:off x="69267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 [EKSE]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60F40-DAF5-4BDA-8002-1133B14172FA}"/>
              </a:ext>
            </a:extLst>
          </p:cNvPr>
          <p:cNvSpPr/>
          <p:nvPr/>
        </p:nvSpPr>
        <p:spPr>
          <a:xfrm>
            <a:off x="4833068" y="2085725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87D60-3B40-47A6-8F74-92DDE1630523}"/>
              </a:ext>
            </a:extLst>
          </p:cNvPr>
          <p:cNvSpPr/>
          <p:nvPr/>
        </p:nvSpPr>
        <p:spPr>
          <a:xfrm>
            <a:off x="6900275" y="1401429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Actions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C5FE30-E60F-42A8-BC94-E65DEEF0A303}"/>
              </a:ext>
            </a:extLst>
          </p:cNvPr>
          <p:cNvSpPr/>
          <p:nvPr/>
        </p:nvSpPr>
        <p:spPr>
          <a:xfrm>
            <a:off x="6893453" y="2730151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BE9778-72D1-4EEA-A99D-CED54556C15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392751" y="2085726"/>
            <a:ext cx="533964" cy="459558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A9ADBE-6AC1-43D8-B89E-4EFB27892DC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392751" y="2941982"/>
            <a:ext cx="533965" cy="469127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0F0F0630-73F1-4597-9B21-2B2A70586D24}"/>
              </a:ext>
            </a:extLst>
          </p:cNvPr>
          <p:cNvSpPr/>
          <p:nvPr/>
        </p:nvSpPr>
        <p:spPr>
          <a:xfrm>
            <a:off x="5989024" y="1391861"/>
            <a:ext cx="1388930" cy="720080"/>
          </a:xfrm>
          <a:prstGeom prst="irregularSeal1">
            <a:avLst/>
          </a:prstGeom>
          <a:solidFill>
            <a:srgbClr val="FFFFFF"/>
          </a:solidFill>
          <a:ln w="12700">
            <a:solidFill>
              <a:srgbClr val="FF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6319"/>
                </a:solidFill>
              </a:rPr>
              <a:t>modified</a:t>
            </a:r>
            <a:endParaRPr lang="en-AT" sz="1000" dirty="0">
              <a:solidFill>
                <a:srgbClr val="FF6319"/>
              </a:solidFill>
            </a:endParaRP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BB16B1BD-6253-44BD-92AC-9F5EF6AB2AB6}"/>
              </a:ext>
            </a:extLst>
          </p:cNvPr>
          <p:cNvSpPr/>
          <p:nvPr/>
        </p:nvSpPr>
        <p:spPr>
          <a:xfrm>
            <a:off x="4769193" y="2935931"/>
            <a:ext cx="1388930" cy="720080"/>
          </a:xfrm>
          <a:prstGeom prst="irregularSeal1">
            <a:avLst/>
          </a:prstGeom>
          <a:solidFill>
            <a:srgbClr val="FFFFFF"/>
          </a:solidFill>
          <a:ln w="12700">
            <a:solidFill>
              <a:srgbClr val="FF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6319"/>
                </a:solidFill>
              </a:rPr>
              <a:t>modified</a:t>
            </a:r>
            <a:endParaRPr lang="en-AT" sz="1000" dirty="0">
              <a:solidFill>
                <a:srgbClr val="FF6319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75D9A2-9AB1-44A1-9B08-F8FB21CB3C63}"/>
              </a:ext>
            </a:extLst>
          </p:cNvPr>
          <p:cNvCxnSpPr>
            <a:cxnSpLocks/>
          </p:cNvCxnSpPr>
          <p:nvPr/>
        </p:nvCxnSpPr>
        <p:spPr>
          <a:xfrm flipH="1">
            <a:off x="4455964" y="2822712"/>
            <a:ext cx="14916" cy="14609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E2839-3E29-48E7-8464-78558A3793E0}"/>
              </a:ext>
            </a:extLst>
          </p:cNvPr>
          <p:cNvCxnSpPr>
            <a:cxnSpLocks/>
          </p:cNvCxnSpPr>
          <p:nvPr/>
        </p:nvCxnSpPr>
        <p:spPr>
          <a:xfrm>
            <a:off x="8857896" y="2074012"/>
            <a:ext cx="0" cy="22096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010109-00FA-4B17-99B9-780E275B04C9}"/>
              </a:ext>
            </a:extLst>
          </p:cNvPr>
          <p:cNvCxnSpPr>
            <a:cxnSpLocks/>
          </p:cNvCxnSpPr>
          <p:nvPr/>
        </p:nvCxnSpPr>
        <p:spPr>
          <a:xfrm>
            <a:off x="8469269" y="3411109"/>
            <a:ext cx="388627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E3D9AE-34D4-4F78-B50E-381D58DA79A9}"/>
              </a:ext>
            </a:extLst>
          </p:cNvPr>
          <p:cNvCxnSpPr>
            <a:cxnSpLocks/>
          </p:cNvCxnSpPr>
          <p:nvPr/>
        </p:nvCxnSpPr>
        <p:spPr>
          <a:xfrm>
            <a:off x="8469268" y="2085726"/>
            <a:ext cx="388628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6910AE-768C-4785-AC9F-40E774D44476}"/>
              </a:ext>
            </a:extLst>
          </p:cNvPr>
          <p:cNvCxnSpPr>
            <a:cxnSpLocks/>
          </p:cNvCxnSpPr>
          <p:nvPr/>
        </p:nvCxnSpPr>
        <p:spPr>
          <a:xfrm>
            <a:off x="4455964" y="4283676"/>
            <a:ext cx="440193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801CE8-1F83-45D8-955D-4612D16C2497}"/>
              </a:ext>
            </a:extLst>
          </p:cNvPr>
          <p:cNvCxnSpPr>
            <a:cxnSpLocks/>
          </p:cNvCxnSpPr>
          <p:nvPr/>
        </p:nvCxnSpPr>
        <p:spPr>
          <a:xfrm>
            <a:off x="4470880" y="2822712"/>
            <a:ext cx="388628" cy="0"/>
          </a:xfrm>
          <a:prstGeom prst="line">
            <a:avLst/>
          </a:prstGeom>
          <a:ln w="508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6DA33C-85EC-446E-A1F5-0B2C2EA9716A}"/>
              </a:ext>
            </a:extLst>
          </p:cNvPr>
          <p:cNvCxnSpPr>
            <a:cxnSpLocks/>
          </p:cNvCxnSpPr>
          <p:nvPr/>
        </p:nvCxnSpPr>
        <p:spPr>
          <a:xfrm flipV="1">
            <a:off x="7771011" y="3880235"/>
            <a:ext cx="0" cy="403441"/>
          </a:xfrm>
          <a:prstGeom prst="line">
            <a:avLst/>
          </a:prstGeom>
          <a:ln w="508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2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Test Configuration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AFB155-CC98-4A76-9290-46DA7C037F9C}"/>
              </a:ext>
            </a:extLst>
          </p:cNvPr>
          <p:cNvGrpSpPr/>
          <p:nvPr/>
        </p:nvGrpSpPr>
        <p:grpSpPr>
          <a:xfrm>
            <a:off x="380341" y="1401429"/>
            <a:ext cx="3636201" cy="2478806"/>
            <a:chOff x="4833068" y="1401429"/>
            <a:chExt cx="3636201" cy="24788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2946E3-7431-4C2C-AD02-79C95A10A17D}"/>
                </a:ext>
              </a:extLst>
            </p:cNvPr>
            <p:cNvSpPr/>
            <p:nvPr/>
          </p:nvSpPr>
          <p:spPr>
            <a:xfrm>
              <a:off x="4859508" y="2309051"/>
              <a:ext cx="1542553" cy="93825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EUDART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E1C0E0-41B6-4DA4-B5E0-2945E8DA5024}"/>
                </a:ext>
              </a:extLst>
            </p:cNvPr>
            <p:cNvSpPr/>
            <p:nvPr/>
          </p:nvSpPr>
          <p:spPr>
            <a:xfrm>
              <a:off x="6926715" y="1616599"/>
              <a:ext cx="1542553" cy="93825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SWTBot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32E6BF-F175-4203-ACE4-CB7D7F815A29}"/>
                </a:ext>
              </a:extLst>
            </p:cNvPr>
            <p:cNvSpPr/>
            <p:nvPr/>
          </p:nvSpPr>
          <p:spPr>
            <a:xfrm>
              <a:off x="6926716" y="2941982"/>
              <a:ext cx="1542553" cy="938253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Python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Groovy [EKSE]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C44562-7ACE-4B49-9093-723AE6F1A374}"/>
                </a:ext>
              </a:extLst>
            </p:cNvPr>
            <p:cNvSpPr/>
            <p:nvPr/>
          </p:nvSpPr>
          <p:spPr>
            <a:xfrm>
              <a:off x="4833068" y="2085725"/>
              <a:ext cx="1568993" cy="22332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Test Case Execution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C6E4F2-421E-4EC8-AEFA-D35E2130E441}"/>
                </a:ext>
              </a:extLst>
            </p:cNvPr>
            <p:cNvSpPr/>
            <p:nvPr/>
          </p:nvSpPr>
          <p:spPr>
            <a:xfrm>
              <a:off x="6900275" y="1401429"/>
              <a:ext cx="1568993" cy="22332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Widget Actions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EBD457-9B48-41B9-B096-E8F08C6C926B}"/>
                </a:ext>
              </a:extLst>
            </p:cNvPr>
            <p:cNvSpPr/>
            <p:nvPr/>
          </p:nvSpPr>
          <p:spPr>
            <a:xfrm>
              <a:off x="6893453" y="2730151"/>
              <a:ext cx="1568993" cy="22332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Test Script Execution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2B7F6D-ACEF-4A3E-A0EF-54ACD4C39C3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6392751" y="2085726"/>
              <a:ext cx="533964" cy="459558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7E9B283-2B88-4935-94E8-C04367DA7D8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6392751" y="2941982"/>
              <a:ext cx="533965" cy="469127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D0312-B4ED-4213-9A07-E9052B3E04D8}"/>
              </a:ext>
            </a:extLst>
          </p:cNvPr>
          <p:cNvCxnSpPr>
            <a:cxnSpLocks/>
          </p:cNvCxnSpPr>
          <p:nvPr/>
        </p:nvCxnSpPr>
        <p:spPr>
          <a:xfrm>
            <a:off x="4230094" y="2751153"/>
            <a:ext cx="803082" cy="0"/>
          </a:xfrm>
          <a:prstGeom prst="line">
            <a:avLst/>
          </a:prstGeom>
          <a:ln w="50800">
            <a:solidFill>
              <a:srgbClr val="FF631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4E50B-2229-43DC-B11A-B99E240F7C52}"/>
              </a:ext>
            </a:extLst>
          </p:cNvPr>
          <p:cNvSpPr/>
          <p:nvPr/>
        </p:nvSpPr>
        <p:spPr>
          <a:xfrm>
            <a:off x="5375082" y="1624755"/>
            <a:ext cx="3313044" cy="22554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Miconys</a:t>
            </a:r>
            <a:r>
              <a:rPr lang="en-US" b="1" dirty="0">
                <a:solidFill>
                  <a:schemeClr val="tx1"/>
                </a:solidFill>
              </a:rPr>
              <a:t>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02DCF-C2C2-4A84-8227-6CB6F6428A8C}"/>
              </a:ext>
            </a:extLst>
          </p:cNvPr>
          <p:cNvSpPr/>
          <p:nvPr/>
        </p:nvSpPr>
        <p:spPr>
          <a:xfrm>
            <a:off x="5645425" y="1963971"/>
            <a:ext cx="2813499" cy="164592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EGOS-CC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23C027-6A7B-43FE-B5F1-3897486D30FC}"/>
              </a:ext>
            </a:extLst>
          </p:cNvPr>
          <p:cNvSpPr/>
          <p:nvPr/>
        </p:nvSpPr>
        <p:spPr>
          <a:xfrm>
            <a:off x="5955527" y="2309051"/>
            <a:ext cx="2202511" cy="938253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EGS-CC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B969F-1833-44BB-AA04-DC1164D85B99}"/>
              </a:ext>
            </a:extLst>
          </p:cNvPr>
          <p:cNvSpPr/>
          <p:nvPr/>
        </p:nvSpPr>
        <p:spPr>
          <a:xfrm>
            <a:off x="5375082" y="1240181"/>
            <a:ext cx="3313044" cy="32413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System Under Test</a:t>
            </a:r>
            <a:endParaRPr lang="en-AT" dirty="0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61CD61-3B99-4963-824D-0C0BBBF49758}"/>
              </a:ext>
            </a:extLst>
          </p:cNvPr>
          <p:cNvSpPr/>
          <p:nvPr/>
        </p:nvSpPr>
        <p:spPr>
          <a:xfrm>
            <a:off x="406781" y="1193154"/>
            <a:ext cx="36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6319"/>
                </a:solidFill>
              </a:rPr>
              <a:t>Test Environment</a:t>
            </a:r>
            <a:endParaRPr lang="en-AT" dirty="0">
              <a:solidFill>
                <a:srgbClr val="FF63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8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2CEEE-2490-41CA-9102-C677544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938992"/>
          </a:xfrm>
        </p:spPr>
        <p:txBody>
          <a:bodyPr/>
          <a:lstStyle/>
          <a:p>
            <a:r>
              <a:rPr lang="en-US" dirty="0"/>
              <a:t>3.	Modification of</a:t>
            </a:r>
            <a:br>
              <a:rPr lang="en-US" dirty="0"/>
            </a:br>
            <a:r>
              <a:rPr lang="en-US" dirty="0"/>
              <a:t>	Test Tools</a:t>
            </a:r>
            <a:br>
              <a:rPr lang="en-US" dirty="0"/>
            </a:br>
            <a:endParaRPr lang="en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AA233-408A-444F-B9F9-8C2816B49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laNGoSTA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28334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- Test Tools modified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2ADFD-72F7-48BF-9373-E49A01E16CF2}"/>
              </a:ext>
            </a:extLst>
          </p:cNvPr>
          <p:cNvSpPr/>
          <p:nvPr/>
        </p:nvSpPr>
        <p:spPr>
          <a:xfrm>
            <a:off x="2497908" y="2309051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4C49E-2C1B-4EBC-A27B-3D406399B9E4}"/>
              </a:ext>
            </a:extLst>
          </p:cNvPr>
          <p:cNvSpPr/>
          <p:nvPr/>
        </p:nvSpPr>
        <p:spPr>
          <a:xfrm>
            <a:off x="4565115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SWTBot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8E7BB-02DD-45F5-A8A6-9452D4E474D4}"/>
              </a:ext>
            </a:extLst>
          </p:cNvPr>
          <p:cNvSpPr/>
          <p:nvPr/>
        </p:nvSpPr>
        <p:spPr>
          <a:xfrm>
            <a:off x="45651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 [EKSE]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6A113-0A12-42D0-BE3A-AAE01F37679A}"/>
              </a:ext>
            </a:extLst>
          </p:cNvPr>
          <p:cNvSpPr/>
          <p:nvPr/>
        </p:nvSpPr>
        <p:spPr>
          <a:xfrm>
            <a:off x="2471468" y="2085725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74B48-0BE9-4A8A-BDCB-B88613B4273B}"/>
              </a:ext>
            </a:extLst>
          </p:cNvPr>
          <p:cNvSpPr/>
          <p:nvPr/>
        </p:nvSpPr>
        <p:spPr>
          <a:xfrm>
            <a:off x="4538675" y="1401429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Actions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8BDEC6-5464-4AF1-BF37-A8495A5F77ED}"/>
              </a:ext>
            </a:extLst>
          </p:cNvPr>
          <p:cNvSpPr/>
          <p:nvPr/>
        </p:nvSpPr>
        <p:spPr>
          <a:xfrm>
            <a:off x="4531853" y="2730151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F7F998-DB0E-498B-AA81-EFB0ADD10F1D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031151" y="2085726"/>
            <a:ext cx="533964" cy="459558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866E1A-8A0A-47E3-835C-0982A623912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031151" y="2941982"/>
            <a:ext cx="533965" cy="469127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86FDEE0F-0C3E-4DD0-A469-B2347898BFE8}"/>
              </a:ext>
            </a:extLst>
          </p:cNvPr>
          <p:cNvSpPr/>
          <p:nvPr/>
        </p:nvSpPr>
        <p:spPr>
          <a:xfrm>
            <a:off x="3627424" y="1391861"/>
            <a:ext cx="1388930" cy="720080"/>
          </a:xfrm>
          <a:prstGeom prst="irregularSeal1">
            <a:avLst/>
          </a:prstGeom>
          <a:solidFill>
            <a:srgbClr val="FFFFFF"/>
          </a:solidFill>
          <a:ln w="12700">
            <a:solidFill>
              <a:srgbClr val="FF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6319"/>
                </a:solidFill>
              </a:rPr>
              <a:t>modified</a:t>
            </a:r>
            <a:endParaRPr lang="en-AT" sz="1000" dirty="0">
              <a:solidFill>
                <a:srgbClr val="FF6319"/>
              </a:solidFill>
            </a:endParaRP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BBCA0DC7-98F7-477F-B9B8-1DA49686A5FE}"/>
              </a:ext>
            </a:extLst>
          </p:cNvPr>
          <p:cNvSpPr/>
          <p:nvPr/>
        </p:nvSpPr>
        <p:spPr>
          <a:xfrm>
            <a:off x="2407593" y="2935931"/>
            <a:ext cx="1388930" cy="720080"/>
          </a:xfrm>
          <a:prstGeom prst="irregularSeal1">
            <a:avLst/>
          </a:prstGeom>
          <a:solidFill>
            <a:srgbClr val="FFFFFF"/>
          </a:solidFill>
          <a:ln w="12700">
            <a:solidFill>
              <a:srgbClr val="FF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6319"/>
                </a:solidFill>
              </a:rPr>
              <a:t>modified</a:t>
            </a:r>
            <a:endParaRPr lang="en-AT" sz="1000" dirty="0">
              <a:solidFill>
                <a:srgbClr val="FF63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5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EUDART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GB" b="1" dirty="0"/>
              <a:t>General:</a:t>
            </a:r>
          </a:p>
          <a:p>
            <a:pPr indent="0"/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EUDART is a test case scheduling application.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is implemented as plugin for the EGOS User Desktop (EUD).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is a replacement of the Test Commander (TECO) from the ART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is supported by GIMUS</a:t>
            </a:r>
          </a:p>
          <a:p>
            <a:pPr indent="0"/>
            <a:endParaRPr lang="en-GB" dirty="0"/>
          </a:p>
          <a:p>
            <a:pPr indent="0"/>
            <a:r>
              <a:rPr lang="en-GB" b="1" dirty="0"/>
              <a:t>Details:</a:t>
            </a:r>
          </a:p>
          <a:p>
            <a:pPr indent="0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EUDART has already been used for testing </a:t>
            </a:r>
            <a:r>
              <a:rPr lang="en-GB" dirty="0" err="1"/>
              <a:t>Miconys</a:t>
            </a:r>
            <a:r>
              <a:rPr lang="en-GB" dirty="0"/>
              <a:t> / SCOS.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</a:t>
            </a:r>
            <a:r>
              <a:rPr lang="en-GB" dirty="0" err="1"/>
              <a:t>laNGoSTA</a:t>
            </a:r>
            <a:r>
              <a:rPr lang="en-GB" dirty="0"/>
              <a:t> version 2 of EUDART has been used.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062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EUDART screenshot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0FDAF-4700-429E-B8F0-7F079F728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5" y="748665"/>
            <a:ext cx="5947410" cy="3646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8B4E1-B56E-4DE4-A211-C2282BF76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5" y="748665"/>
            <a:ext cx="5947410" cy="3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Slide Presentation</a:t>
            </a:r>
          </a:p>
          <a:p>
            <a:r>
              <a:rPr lang="en-US" dirty="0"/>
              <a:t>1. Management</a:t>
            </a:r>
            <a:br>
              <a:rPr lang="en-US" dirty="0"/>
            </a:br>
            <a:r>
              <a:rPr lang="en-US" dirty="0"/>
              <a:t>2. Test Concept and Test Environment</a:t>
            </a:r>
            <a:br>
              <a:rPr lang="en-US" dirty="0"/>
            </a:br>
            <a:r>
              <a:rPr lang="en-US" dirty="0"/>
              <a:t>3. Modification of Test Tools</a:t>
            </a:r>
          </a:p>
          <a:p>
            <a:r>
              <a:rPr lang="en-US" dirty="0"/>
              <a:t>4. EGS-CC / EGOS-CC / </a:t>
            </a:r>
            <a:r>
              <a:rPr lang="en-US" dirty="0" err="1"/>
              <a:t>Miconys</a:t>
            </a:r>
            <a:r>
              <a:rPr lang="en-US" dirty="0"/>
              <a:t>-CC Tests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5. Conclusion and Lessons Learned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r>
              <a:rPr lang="en-US" b="1" dirty="0"/>
              <a:t>Demo</a:t>
            </a:r>
          </a:p>
          <a:p>
            <a:endParaRPr lang="en-US" dirty="0"/>
          </a:p>
          <a:p>
            <a:r>
              <a:rPr lang="en-US" b="1" dirty="0"/>
              <a:t>Questions and Answers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786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Test Cases exported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8AAE2-E872-408F-901E-9959EEBF1106}"/>
              </a:ext>
            </a:extLst>
          </p:cNvPr>
          <p:cNvSpPr/>
          <p:nvPr/>
        </p:nvSpPr>
        <p:spPr>
          <a:xfrm>
            <a:off x="4859508" y="2309051"/>
            <a:ext cx="1542553" cy="93825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C9DEB-0FFB-4428-B9D3-78824809A437}"/>
              </a:ext>
            </a:extLst>
          </p:cNvPr>
          <p:cNvSpPr/>
          <p:nvPr/>
        </p:nvSpPr>
        <p:spPr>
          <a:xfrm>
            <a:off x="6926715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SWTBot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6D88A-3411-41B4-97BE-63BE2AA8780C}"/>
              </a:ext>
            </a:extLst>
          </p:cNvPr>
          <p:cNvSpPr/>
          <p:nvPr/>
        </p:nvSpPr>
        <p:spPr>
          <a:xfrm>
            <a:off x="69267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 [EKSE]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1888E-17D9-464A-89B4-37939A35DA13}"/>
              </a:ext>
            </a:extLst>
          </p:cNvPr>
          <p:cNvSpPr/>
          <p:nvPr/>
        </p:nvSpPr>
        <p:spPr>
          <a:xfrm>
            <a:off x="4833068" y="2085725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7ACC18-15C2-47B7-A692-BF9011413DFB}"/>
              </a:ext>
            </a:extLst>
          </p:cNvPr>
          <p:cNvSpPr/>
          <p:nvPr/>
        </p:nvSpPr>
        <p:spPr>
          <a:xfrm>
            <a:off x="6900275" y="1401429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Actions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CA31C8-49E2-43DB-9DE1-46440B855606}"/>
              </a:ext>
            </a:extLst>
          </p:cNvPr>
          <p:cNvSpPr/>
          <p:nvPr/>
        </p:nvSpPr>
        <p:spPr>
          <a:xfrm>
            <a:off x="6893453" y="2730151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E59B4-EC59-4187-8E80-5A0057CA60C4}"/>
              </a:ext>
            </a:extLst>
          </p:cNvPr>
          <p:cNvSpPr/>
          <p:nvPr/>
        </p:nvSpPr>
        <p:spPr>
          <a:xfrm>
            <a:off x="540689" y="2941983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SMURF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7A082-BD62-41D4-9059-98F035DF9170}"/>
              </a:ext>
            </a:extLst>
          </p:cNvPr>
          <p:cNvSpPr/>
          <p:nvPr/>
        </p:nvSpPr>
        <p:spPr>
          <a:xfrm>
            <a:off x="540689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TMS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C2EF4-2A91-4151-813B-A71337FF5B89}"/>
              </a:ext>
            </a:extLst>
          </p:cNvPr>
          <p:cNvSpPr/>
          <p:nvPr/>
        </p:nvSpPr>
        <p:spPr>
          <a:xfrm>
            <a:off x="2626516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D5DE9-B469-4024-921E-77A2387B6B93}"/>
              </a:ext>
            </a:extLst>
          </p:cNvPr>
          <p:cNvSpPr/>
          <p:nvPr/>
        </p:nvSpPr>
        <p:spPr>
          <a:xfrm>
            <a:off x="455875" y="1408109"/>
            <a:ext cx="1706880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High-Level Design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5D802A-CD62-4D24-A0E3-555596C1F792}"/>
              </a:ext>
            </a:extLst>
          </p:cNvPr>
          <p:cNvSpPr/>
          <p:nvPr/>
        </p:nvSpPr>
        <p:spPr>
          <a:xfrm>
            <a:off x="455874" y="2735613"/>
            <a:ext cx="1706880" cy="20849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Capturing</a:t>
            </a:r>
            <a:endParaRPr lang="en-AT" sz="10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C916AD-08CA-49BD-9A14-F4BC5F336C54}"/>
              </a:ext>
            </a:extLst>
          </p:cNvPr>
          <p:cNvGrpSpPr/>
          <p:nvPr/>
        </p:nvGrpSpPr>
        <p:grpSpPr>
          <a:xfrm>
            <a:off x="2444960" y="1401429"/>
            <a:ext cx="1832842" cy="1153423"/>
            <a:chOff x="2444960" y="1401429"/>
            <a:chExt cx="1832842" cy="11534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9734B4-C377-4470-89B9-E5F02BB6BF6B}"/>
                </a:ext>
              </a:extLst>
            </p:cNvPr>
            <p:cNvSpPr/>
            <p:nvPr/>
          </p:nvSpPr>
          <p:spPr>
            <a:xfrm>
              <a:off x="2626516" y="1616599"/>
              <a:ext cx="1542553" cy="93825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TEMPPO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Designer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D9591B-625E-4428-9187-F37E7517B134}"/>
                </a:ext>
              </a:extLst>
            </p:cNvPr>
            <p:cNvSpPr/>
            <p:nvPr/>
          </p:nvSpPr>
          <p:spPr>
            <a:xfrm>
              <a:off x="2444960" y="1401429"/>
              <a:ext cx="1832842" cy="20849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Test Cases Refinement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5F45-84F9-41DC-820D-54A10A00FA0E}"/>
              </a:ext>
            </a:extLst>
          </p:cNvPr>
          <p:cNvSpPr/>
          <p:nvPr/>
        </p:nvSpPr>
        <p:spPr>
          <a:xfrm>
            <a:off x="2444959" y="2730151"/>
            <a:ext cx="1832842" cy="20849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Implement.</a:t>
            </a:r>
            <a:endParaRPr lang="en-AT" sz="1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EFAEF7-5666-4D30-A327-02A4DEF4B64D}"/>
              </a:ext>
            </a:extLst>
          </p:cNvPr>
          <p:cNvCxnSpPr>
            <a:cxnSpLocks/>
          </p:cNvCxnSpPr>
          <p:nvPr/>
        </p:nvCxnSpPr>
        <p:spPr>
          <a:xfrm>
            <a:off x="2083242" y="2101628"/>
            <a:ext cx="54327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EE4472-A16E-4659-B9F5-4BF5114A4239}"/>
              </a:ext>
            </a:extLst>
          </p:cNvPr>
          <p:cNvCxnSpPr>
            <a:cxnSpLocks/>
          </p:cNvCxnSpPr>
          <p:nvPr/>
        </p:nvCxnSpPr>
        <p:spPr>
          <a:xfrm flipV="1">
            <a:off x="2083242" y="2397152"/>
            <a:ext cx="543274" cy="7356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DF9CC8-AD90-40A2-BEF9-DBFD5DB0DC0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169069" y="2210463"/>
            <a:ext cx="690439" cy="56771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FFAC2C-61F6-45EC-9D4F-02E19A3A3CCC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392751" y="2085726"/>
            <a:ext cx="533964" cy="459558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B4C576-DF0C-4532-BF5D-709FEF428C6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392751" y="2941982"/>
            <a:ext cx="533965" cy="469127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967AA0-F8FC-46A2-B78E-96FD0F34EA57}"/>
              </a:ext>
            </a:extLst>
          </p:cNvPr>
          <p:cNvCxnSpPr>
            <a:cxnSpLocks/>
          </p:cNvCxnSpPr>
          <p:nvPr/>
        </p:nvCxnSpPr>
        <p:spPr>
          <a:xfrm>
            <a:off x="4169069" y="2210463"/>
            <a:ext cx="690439" cy="567715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44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Test Cases in TEMPPO Designer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EB9BD6-8A70-4B82-8E66-1F3EC80E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3" y="747694"/>
            <a:ext cx="8566366" cy="3484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E83FD0-93AB-4377-8F3C-6368BC70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8" y="747695"/>
            <a:ext cx="8566366" cy="3484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7E899D-EBA0-4EE5-A83A-708F11C1C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7" y="747694"/>
            <a:ext cx="8566366" cy="3484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7B339E-F0B5-44B2-941D-74BCADF5D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16" y="747694"/>
            <a:ext cx="8566367" cy="34840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1B5494-242D-49FD-8216-6DDB8DDEC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83" y="747694"/>
            <a:ext cx="8566366" cy="34840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122968-2D0F-4DC6-BD8D-78C08726D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482" y="747693"/>
            <a:ext cx="8566367" cy="34840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D41C5-9904-49BD-8776-CF2DE2DF6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17" y="748683"/>
            <a:ext cx="8566367" cy="34840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979E11-BD4C-4D02-843B-8C1CAA622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482" y="746703"/>
            <a:ext cx="8566367" cy="34840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AF059A-C77E-4C95-B46B-17E6FDEB8A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483" y="745713"/>
            <a:ext cx="8566366" cy="34840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586DC6-A144-4EC7-9B83-F0903E9E06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483" y="745713"/>
            <a:ext cx="8566366" cy="34840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89C8EB-D435-49AD-9005-6ED7B5F0B5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047" y="744722"/>
            <a:ext cx="8566366" cy="34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-20127"/>
            <a:ext cx="7265714" cy="769441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Test Case Graph in TEMPPO Designer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50EA6E-01AE-459A-BFB6-CFE3EF81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00" y="13866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T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BE98112-D6B7-4141-B351-358438E8E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186660"/>
              </p:ext>
            </p:extLst>
          </p:nvPr>
        </p:nvGraphicFramePr>
        <p:xfrm>
          <a:off x="1803486" y="987642"/>
          <a:ext cx="5514446" cy="31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Picture" r:id="rId3" imgW="5514446" imgH="3168216" progId="Word.Picture.8">
                  <p:embed/>
                </p:oleObj>
              </mc:Choice>
              <mc:Fallback>
                <p:oleObj name="Picture" r:id="rId3" imgW="5514446" imgH="316821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86" y="987642"/>
                        <a:ext cx="5514446" cy="3168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F1640D-7B53-4A5B-BBD8-8850C86425CB}"/>
              </a:ext>
            </a:extLst>
          </p:cNvPr>
          <p:cNvSpPr txBox="1"/>
          <p:nvPr/>
        </p:nvSpPr>
        <p:spPr>
          <a:xfrm>
            <a:off x="1224000" y="3585600"/>
            <a:ext cx="3511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re-use of Building Blocks</a:t>
            </a:r>
          </a:p>
          <a:p>
            <a:r>
              <a:rPr lang="en-US" dirty="0"/>
              <a:t>and Test Steps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736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Test Case Tree exported for EUDART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50EA6E-01AE-459A-BFB6-CFE3EF81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00" y="13866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1F365-1B8F-4EA3-8B89-26F45EE1C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T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BEF3DC6-81EA-4203-8E44-79BC35ED4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329"/>
              </p:ext>
            </p:extLst>
          </p:nvPr>
        </p:nvGraphicFramePr>
        <p:xfrm>
          <a:off x="1685925" y="752475"/>
          <a:ext cx="5632450" cy="37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6" name="Picture" r:id="rId3" imgW="7007754" imgH="5350420" progId="Word.Picture.8">
                  <p:embed/>
                </p:oleObj>
              </mc:Choice>
              <mc:Fallback>
                <p:oleObj name="Picture" r:id="rId3" imgW="7007754" imgH="5350420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2E377A7-5231-4B23-A763-2CE85DA4A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752475"/>
                        <a:ext cx="5632450" cy="3703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617F84C-A943-471F-845F-C66814F346B1}"/>
              </a:ext>
            </a:extLst>
          </p:cNvPr>
          <p:cNvSpPr txBox="1"/>
          <p:nvPr/>
        </p:nvSpPr>
        <p:spPr>
          <a:xfrm>
            <a:off x="382750" y="3110488"/>
            <a:ext cx="335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structure</a:t>
            </a:r>
          </a:p>
          <a:p>
            <a:r>
              <a:rPr lang="en-US" dirty="0"/>
              <a:t>in compare to Graph,</a:t>
            </a:r>
          </a:p>
          <a:p>
            <a:r>
              <a:rPr lang="en-US" dirty="0"/>
              <a:t>Parameters are propagated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571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Define and Re-use of Building Blocks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50EA6E-01AE-459A-BFB6-CFE3EF81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00" y="13866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1F365-1B8F-4EA3-8B89-26F45EE1C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T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482A8A9-CE82-409F-8B22-01514DE6E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5925" y="752475"/>
          <a:ext cx="5632450" cy="37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Picture" r:id="rId3" imgW="7007754" imgH="5350420" progId="Word.Picture.8">
                  <p:embed/>
                </p:oleObj>
              </mc:Choice>
              <mc:Fallback>
                <p:oleObj name="Picture" r:id="rId3" imgW="7007754" imgH="5350420" progId="Word.Picture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C40B60E-B26A-4C95-95EB-BD8BF0BC29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752475"/>
                        <a:ext cx="5632450" cy="3703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2A37827C-4202-4573-BFF6-D40F7314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200" y="21789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T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E465D57-7A46-4AFA-A7E9-74F472DC4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699483"/>
              </p:ext>
            </p:extLst>
          </p:nvPr>
        </p:nvGraphicFramePr>
        <p:xfrm>
          <a:off x="2239200" y="2178926"/>
          <a:ext cx="1203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Picture" r:id="rId5" imgW="1608455" imgH="1099574" progId="Word.Picture.8">
                  <p:embed/>
                </p:oleObj>
              </mc:Choice>
              <mc:Fallback>
                <p:oleObj name="Picture" r:id="rId5" imgW="1608455" imgH="109957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200" y="2178926"/>
                        <a:ext cx="12033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53198E0-0972-4F63-84A2-C00B3B641232}"/>
              </a:ext>
            </a:extLst>
          </p:cNvPr>
          <p:cNvGrpSpPr/>
          <p:nvPr/>
        </p:nvGrpSpPr>
        <p:grpSpPr>
          <a:xfrm>
            <a:off x="1822699" y="2441303"/>
            <a:ext cx="604204" cy="723237"/>
            <a:chOff x="1822699" y="2441303"/>
            <a:chExt cx="604204" cy="72323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3DB8A0-27B9-42CE-8C65-5593A021100D}"/>
                </a:ext>
              </a:extLst>
            </p:cNvPr>
            <p:cNvCxnSpPr>
              <a:cxnSpLocks/>
            </p:cNvCxnSpPr>
            <p:nvPr/>
          </p:nvCxnSpPr>
          <p:spPr>
            <a:xfrm>
              <a:off x="2426903" y="2441303"/>
              <a:ext cx="0" cy="723237"/>
            </a:xfrm>
            <a:prstGeom prst="line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476F3B-8BCE-4516-8E68-17CAD25B0708}"/>
                </a:ext>
              </a:extLst>
            </p:cNvPr>
            <p:cNvSpPr txBox="1"/>
            <p:nvPr/>
          </p:nvSpPr>
          <p:spPr>
            <a:xfrm>
              <a:off x="1822699" y="2634415"/>
              <a:ext cx="6042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copy</a:t>
              </a:r>
              <a:endParaRPr lang="en-AT" sz="14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D83DF9-4E18-4235-84D5-28E2C07A073C}"/>
              </a:ext>
            </a:extLst>
          </p:cNvPr>
          <p:cNvGrpSpPr/>
          <p:nvPr/>
        </p:nvGrpSpPr>
        <p:grpSpPr>
          <a:xfrm>
            <a:off x="2426903" y="2982536"/>
            <a:ext cx="4796822" cy="822325"/>
            <a:chOff x="2426903" y="2982536"/>
            <a:chExt cx="4796822" cy="822325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5842C11F-E7F8-4861-A25A-61DDDD1A18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0063546"/>
                </p:ext>
              </p:extLst>
            </p:nvPr>
          </p:nvGraphicFramePr>
          <p:xfrm>
            <a:off x="6020400" y="2982536"/>
            <a:ext cx="1203325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03" name="Picture" r:id="rId7" imgW="1608455" imgH="1099574" progId="Word.Picture.8">
                    <p:embed/>
                  </p:oleObj>
                </mc:Choice>
                <mc:Fallback>
                  <p:oleObj name="Picture" r:id="rId7" imgW="1608455" imgH="1099574" progId="Word.Picture.8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775C5333-55D8-4243-B8AA-267D2CB4F7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0400" y="2982536"/>
                          <a:ext cx="1203325" cy="82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F22918-34E9-49E1-BBEF-1EE909D0C657}"/>
                </a:ext>
              </a:extLst>
            </p:cNvPr>
            <p:cNvCxnSpPr>
              <a:cxnSpLocks/>
            </p:cNvCxnSpPr>
            <p:nvPr/>
          </p:nvCxnSpPr>
          <p:spPr>
            <a:xfrm>
              <a:off x="2426903" y="3164540"/>
              <a:ext cx="3679423" cy="0"/>
            </a:xfrm>
            <a:prstGeom prst="line">
              <a:avLst/>
            </a:prstGeom>
            <a:ln w="254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2BDD9F-2898-48F5-9C39-EA1925CEB67A}"/>
                </a:ext>
              </a:extLst>
            </p:cNvPr>
            <p:cNvSpPr txBox="1"/>
            <p:nvPr/>
          </p:nvSpPr>
          <p:spPr>
            <a:xfrm>
              <a:off x="5416196" y="3163631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paste</a:t>
              </a:r>
              <a:endParaRPr lang="en-AT" sz="14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6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EUDART 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GB" b="1" dirty="0"/>
              <a:t>General:</a:t>
            </a:r>
          </a:p>
          <a:p>
            <a:pPr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Tree structure for test cases kept (as in EUDART v2).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Import format from TEMPPO Designer kept (Test Schedule XML files).</a:t>
            </a:r>
          </a:p>
          <a:p>
            <a:pPr indent="0"/>
            <a:endParaRPr lang="en-GB" dirty="0"/>
          </a:p>
          <a:p>
            <a:pPr indent="0"/>
            <a:r>
              <a:rPr lang="en-GB" b="1" dirty="0"/>
              <a:t>New functionality:</a:t>
            </a:r>
          </a:p>
          <a:p>
            <a:pPr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Creation of new test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Copy/paste of test cases, building blocks and steps supported.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Dynamic propagation of building block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Modified support of the 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--remote</a:t>
            </a:r>
            <a:r>
              <a:rPr lang="en-GB" dirty="0"/>
              <a:t> switch to support SSH calls.</a:t>
            </a:r>
          </a:p>
          <a:p>
            <a:pPr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0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</a:t>
            </a:r>
            <a:r>
              <a:rPr lang="en-GB" dirty="0" err="1"/>
              <a:t>SWTBot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GB" b="1" dirty="0"/>
              <a:t>General:</a:t>
            </a:r>
          </a:p>
          <a:p>
            <a:pPr indent="0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SWTBot</a:t>
            </a:r>
            <a:r>
              <a:rPr lang="en-GB" dirty="0"/>
              <a:t> is an Eclipse plugin that can be added to any Eclipse based GUI.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supports access to the widgets of the Eclipse GUI.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SWTBot</a:t>
            </a:r>
            <a:r>
              <a:rPr lang="en-GB" dirty="0"/>
              <a:t> is remote controlled from EUDART.</a:t>
            </a:r>
          </a:p>
          <a:p>
            <a:pPr indent="0"/>
            <a:endParaRPr lang="en-GB" dirty="0"/>
          </a:p>
          <a:p>
            <a:pPr indent="0"/>
            <a:r>
              <a:rPr lang="en-GB" b="1" dirty="0"/>
              <a:t>Details:</a:t>
            </a:r>
          </a:p>
          <a:p>
            <a:pPr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widgets from the SWT library are supported, some Swing widgets, too.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SWTBot</a:t>
            </a:r>
            <a:r>
              <a:rPr lang="en-GB" dirty="0"/>
              <a:t> has been significantly enhanced in ESA’s MMIT activity.</a:t>
            </a:r>
          </a:p>
        </p:txBody>
      </p:sp>
    </p:spTree>
    <p:extLst>
      <p:ext uri="{BB962C8B-B14F-4D97-AF65-F5344CB8AC3E}">
        <p14:creationId xmlns:p14="http://schemas.microsoft.com/office/powerpoint/2010/main" val="883180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Widget Location and Widget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058400"/>
            <a:ext cx="8748000" cy="34920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During test execution the GUI widgets of the system under test (SUT) must be </a:t>
            </a:r>
            <a:r>
              <a:rPr lang="en-US" altLang="en-US" b="1" dirty="0">
                <a:solidFill>
                  <a:srgbClr val="0070C0"/>
                </a:solidFill>
              </a:rPr>
              <a:t>located</a:t>
            </a:r>
            <a:r>
              <a:rPr lang="en-US" altLang="en-US" dirty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rgbClr val="0070C0"/>
                </a:solidFill>
              </a:rPr>
              <a:t>Actions</a:t>
            </a:r>
            <a:r>
              <a:rPr lang="en-US" altLang="en-US" dirty="0"/>
              <a:t> are then executed on these widget, e.g.</a:t>
            </a:r>
            <a:br>
              <a:rPr lang="en-US" altLang="en-US" dirty="0"/>
            </a:br>
            <a:r>
              <a:rPr lang="en-US" altLang="en-US" dirty="0"/>
              <a:t>read text, write text, open context menu, copy or paste text to/from clipboard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The EGS-CC JAVA GUIs are based on the </a:t>
            </a:r>
            <a:r>
              <a:rPr lang="en-US" altLang="en-US" b="1" dirty="0">
                <a:solidFill>
                  <a:srgbClr val="0070C0"/>
                </a:solidFill>
              </a:rPr>
              <a:t>SWT</a:t>
            </a:r>
            <a:r>
              <a:rPr lang="en-US" altLang="en-US" dirty="0"/>
              <a:t> library. For this environment the library </a:t>
            </a:r>
            <a:r>
              <a:rPr lang="en-US" altLang="en-US" b="1" dirty="0" err="1">
                <a:solidFill>
                  <a:srgbClr val="0070C0"/>
                </a:solidFill>
              </a:rPr>
              <a:t>SWTBot</a:t>
            </a:r>
            <a:r>
              <a:rPr lang="en-US" altLang="en-US" dirty="0"/>
              <a:t> is used. It support the widget location. Enhancements have been implemented in a previous study </a:t>
            </a:r>
            <a:r>
              <a:rPr lang="en-US" altLang="en-US" b="1" dirty="0"/>
              <a:t>MMIT</a:t>
            </a:r>
            <a:r>
              <a:rPr lang="en-US" altLang="en-US" dirty="0"/>
              <a:t> to allow execution of actions from an external application.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This mechanism relies on a hierarchical structure of the GUI. The widgets are then located based on this structure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ym typeface="Wingdings" panose="05000000000000000000" pitchFamily="2" charset="2"/>
              </a:rPr>
              <a:t>static widget location</a:t>
            </a:r>
            <a:endParaRPr lang="en-US" alt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76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Static Widget Location – Example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397E6C5-E2B1-4F69-BC3E-5381C4795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80978"/>
              </p:ext>
            </p:extLst>
          </p:nvPr>
        </p:nvGraphicFramePr>
        <p:xfrm>
          <a:off x="955415" y="956899"/>
          <a:ext cx="7505017" cy="365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icture" r:id="rId3" imgW="7926768" imgH="3857523" progId="Word.Picture.8">
                  <p:embed/>
                </p:oleObj>
              </mc:Choice>
              <mc:Fallback>
                <p:oleObj name="Picture" r:id="rId3" imgW="7926768" imgH="3857523" progId="Word.Picture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DCD586-7533-4BC3-9060-F23FB9EACD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415" y="956899"/>
                        <a:ext cx="7505017" cy="3656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5C11952-D36A-4E45-B0B8-975E6524B514}"/>
              </a:ext>
            </a:extLst>
          </p:cNvPr>
          <p:cNvGrpSpPr/>
          <p:nvPr/>
        </p:nvGrpSpPr>
        <p:grpSpPr>
          <a:xfrm>
            <a:off x="5719929" y="994967"/>
            <a:ext cx="2342694" cy="3106913"/>
            <a:chOff x="5719929" y="994967"/>
            <a:chExt cx="2342694" cy="3106913"/>
          </a:xfrm>
        </p:grpSpPr>
        <p:sp>
          <p:nvSpPr>
            <p:cNvPr id="6" name="Flowchart: Document 5">
              <a:extLst>
                <a:ext uri="{FF2B5EF4-FFF2-40B4-BE49-F238E27FC236}">
                  <a16:creationId xmlns:a16="http://schemas.microsoft.com/office/drawing/2014/main" id="{C013A935-061A-45BE-82A8-F8206DB3B154}"/>
                </a:ext>
              </a:extLst>
            </p:cNvPr>
            <p:cNvSpPr/>
            <p:nvPr/>
          </p:nvSpPr>
          <p:spPr>
            <a:xfrm>
              <a:off x="5780598" y="1192696"/>
              <a:ext cx="2282025" cy="2909184"/>
            </a:xfrm>
            <a:prstGeom prst="flowChartDocumen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9BCDA8-CC49-468F-9362-5689BF93298A}"/>
                </a:ext>
              </a:extLst>
            </p:cNvPr>
            <p:cNvSpPr/>
            <p:nvPr/>
          </p:nvSpPr>
          <p:spPr>
            <a:xfrm>
              <a:off x="5719929" y="994967"/>
              <a:ext cx="2342693" cy="19772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TestObjects.xml</a:t>
              </a:r>
              <a:endParaRPr lang="en-AT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388153-739D-4357-AE24-E9988D37B330}"/>
              </a:ext>
            </a:extLst>
          </p:cNvPr>
          <p:cNvGrpSpPr/>
          <p:nvPr/>
        </p:nvGrpSpPr>
        <p:grpSpPr>
          <a:xfrm>
            <a:off x="7927940" y="1366839"/>
            <a:ext cx="547169" cy="2346372"/>
            <a:chOff x="7927940" y="1366839"/>
            <a:chExt cx="547169" cy="23463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4954DD-C710-4918-B3EA-C01463A33EB8}"/>
                </a:ext>
              </a:extLst>
            </p:cNvPr>
            <p:cNvSpPr txBox="1"/>
            <p:nvPr/>
          </p:nvSpPr>
          <p:spPr>
            <a:xfrm>
              <a:off x="7967202" y="1513765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15C92B-7BB0-4838-BD8C-D6D37A159CF2}"/>
                </a:ext>
              </a:extLst>
            </p:cNvPr>
            <p:cNvSpPr txBox="1"/>
            <p:nvPr/>
          </p:nvSpPr>
          <p:spPr>
            <a:xfrm>
              <a:off x="7927940" y="1366839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814CBB-CE8B-4A23-8033-077304232A15}"/>
                </a:ext>
              </a:extLst>
            </p:cNvPr>
            <p:cNvSpPr txBox="1"/>
            <p:nvPr/>
          </p:nvSpPr>
          <p:spPr>
            <a:xfrm>
              <a:off x="8022291" y="1660691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A4AA94-3F9E-4307-B018-75705B3A59BA}"/>
                </a:ext>
              </a:extLst>
            </p:cNvPr>
            <p:cNvSpPr txBox="1"/>
            <p:nvPr/>
          </p:nvSpPr>
          <p:spPr>
            <a:xfrm>
              <a:off x="8062622" y="1807617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13D833-2935-4B49-9D56-4C6CA6CA2A70}"/>
                </a:ext>
              </a:extLst>
            </p:cNvPr>
            <p:cNvSpPr txBox="1"/>
            <p:nvPr/>
          </p:nvSpPr>
          <p:spPr>
            <a:xfrm>
              <a:off x="8162929" y="2100287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941CD3-8BB3-48D7-A1A9-3CA005423924}"/>
                </a:ext>
              </a:extLst>
            </p:cNvPr>
            <p:cNvSpPr txBox="1"/>
            <p:nvPr/>
          </p:nvSpPr>
          <p:spPr>
            <a:xfrm>
              <a:off x="8158155" y="2247924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385F3A-A654-437E-B4B3-FC54D0E59736}"/>
                </a:ext>
              </a:extLst>
            </p:cNvPr>
            <p:cNvSpPr txBox="1"/>
            <p:nvPr/>
          </p:nvSpPr>
          <p:spPr>
            <a:xfrm>
              <a:off x="8105778" y="1957405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E97D27-7EA4-4F5E-8DCF-023F9979935F}"/>
                </a:ext>
              </a:extLst>
            </p:cNvPr>
            <p:cNvSpPr txBox="1"/>
            <p:nvPr/>
          </p:nvSpPr>
          <p:spPr>
            <a:xfrm>
              <a:off x="8162918" y="2547957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2ED74B-D3C6-4E97-974E-8BC470E428A0}"/>
                </a:ext>
              </a:extLst>
            </p:cNvPr>
            <p:cNvSpPr txBox="1"/>
            <p:nvPr/>
          </p:nvSpPr>
          <p:spPr>
            <a:xfrm>
              <a:off x="8158144" y="2695594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24674A-FC69-4D20-97D8-968D9662BCC3}"/>
                </a:ext>
              </a:extLst>
            </p:cNvPr>
            <p:cNvSpPr txBox="1"/>
            <p:nvPr/>
          </p:nvSpPr>
          <p:spPr>
            <a:xfrm>
              <a:off x="8105767" y="2405075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FB51EF-6493-4522-89EF-20ABC6D4F40E}"/>
                </a:ext>
              </a:extLst>
            </p:cNvPr>
            <p:cNvSpPr txBox="1"/>
            <p:nvPr/>
          </p:nvSpPr>
          <p:spPr>
            <a:xfrm>
              <a:off x="8158164" y="2990887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AA38CF-7D4C-4852-A7DD-4562DF13537A}"/>
                </a:ext>
              </a:extLst>
            </p:cNvPr>
            <p:cNvSpPr txBox="1"/>
            <p:nvPr/>
          </p:nvSpPr>
          <p:spPr>
            <a:xfrm>
              <a:off x="8153390" y="3138524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4A2D48-0017-426D-852A-117D3B13783A}"/>
                </a:ext>
              </a:extLst>
            </p:cNvPr>
            <p:cNvSpPr txBox="1"/>
            <p:nvPr/>
          </p:nvSpPr>
          <p:spPr>
            <a:xfrm>
              <a:off x="8101013" y="2848005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DF0119-B70D-40D3-B0C6-D3A869807E25}"/>
                </a:ext>
              </a:extLst>
            </p:cNvPr>
            <p:cNvSpPr txBox="1"/>
            <p:nvPr/>
          </p:nvSpPr>
          <p:spPr>
            <a:xfrm>
              <a:off x="8011484" y="3442463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0574B5-7273-40E6-993D-9F035684723C}"/>
                </a:ext>
              </a:extLst>
            </p:cNvPr>
            <p:cNvSpPr txBox="1"/>
            <p:nvPr/>
          </p:nvSpPr>
          <p:spPr>
            <a:xfrm>
              <a:off x="8006710" y="3590100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E41FEC-9669-4E0A-94F2-02606F2250D5}"/>
                </a:ext>
              </a:extLst>
            </p:cNvPr>
            <p:cNvSpPr txBox="1"/>
            <p:nvPr/>
          </p:nvSpPr>
          <p:spPr>
            <a:xfrm>
              <a:off x="8006726" y="3299581"/>
              <a:ext cx="312180" cy="123111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/>
                <a:t>UUID</a:t>
              </a:r>
              <a:endParaRPr lang="en-AT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23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Static vs. Dynamic Widget 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99200"/>
            <a:ext cx="8748000" cy="37512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Problems of static widget location: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It must be considered during the GUI development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Handling of the TestObjects.xml file is not user friendly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Capturing not completely supported (manual patching of TestObjects.xml)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Solution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</a:t>
            </a:r>
            <a:r>
              <a:rPr lang="en-US" altLang="en-US" b="1" dirty="0"/>
              <a:t>dynamic widget location</a:t>
            </a:r>
            <a:endParaRPr lang="en-US" altLang="en-US" dirty="0"/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dirty="0" err="1"/>
              <a:t>SWTBot</a:t>
            </a:r>
            <a:r>
              <a:rPr lang="en-US" altLang="en-US" dirty="0"/>
              <a:t> has been enhanced with this mechanism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Dynamic widget location is based on search patterns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Building blocks have been defined to encapsulate the functionality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Speed up of the development cycle without the need to always capture widgets into the TestObjects.xml file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Now implemented: Incremental work completely in EUDART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9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2CEEE-2490-41CA-9102-C677544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707886"/>
          </a:xfrm>
        </p:spPr>
        <p:txBody>
          <a:bodyPr/>
          <a:lstStyle/>
          <a:p>
            <a:r>
              <a:rPr lang="en-US" dirty="0"/>
              <a:t>1.	Management</a:t>
            </a:r>
            <a:endParaRPr lang="en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AA233-408A-444F-B9F9-8C2816B49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laNGoSTA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77028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/>
              <a:t>laNGoSTA</a:t>
            </a:r>
            <a:r>
              <a:rPr lang="en-GB" dirty="0"/>
              <a:t> – </a:t>
            </a:r>
            <a:r>
              <a:rPr lang="en-GB" dirty="0" err="1"/>
              <a:t>Karaf</a:t>
            </a:r>
            <a:r>
              <a:rPr lang="en-GB" dirty="0"/>
              <a:t> TTI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946E3-7431-4C2C-AD02-79C95A10A17D}"/>
              </a:ext>
            </a:extLst>
          </p:cNvPr>
          <p:cNvSpPr/>
          <p:nvPr/>
        </p:nvSpPr>
        <p:spPr>
          <a:xfrm>
            <a:off x="406781" y="2309051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1C0E0-41B6-4DA4-B5E0-2945E8DA5024}"/>
              </a:ext>
            </a:extLst>
          </p:cNvPr>
          <p:cNvSpPr/>
          <p:nvPr/>
        </p:nvSpPr>
        <p:spPr>
          <a:xfrm>
            <a:off x="2473988" y="1616599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SWTBot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2E6BF-F175-4203-ACE4-CB7D7F815A29}"/>
              </a:ext>
            </a:extLst>
          </p:cNvPr>
          <p:cNvSpPr/>
          <p:nvPr/>
        </p:nvSpPr>
        <p:spPr>
          <a:xfrm>
            <a:off x="2473989" y="2941982"/>
            <a:ext cx="1542553" cy="93825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Groovy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C44562-7ACE-4B49-9093-723AE6F1A374}"/>
              </a:ext>
            </a:extLst>
          </p:cNvPr>
          <p:cNvSpPr/>
          <p:nvPr/>
        </p:nvSpPr>
        <p:spPr>
          <a:xfrm>
            <a:off x="380341" y="2085725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C6E4F2-421E-4EC8-AEFA-D35E2130E441}"/>
              </a:ext>
            </a:extLst>
          </p:cNvPr>
          <p:cNvSpPr/>
          <p:nvPr/>
        </p:nvSpPr>
        <p:spPr>
          <a:xfrm>
            <a:off x="2447548" y="1401429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Widget Actions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EBD457-9B48-41B9-B096-E8F08C6C926B}"/>
              </a:ext>
            </a:extLst>
          </p:cNvPr>
          <p:cNvSpPr/>
          <p:nvPr/>
        </p:nvSpPr>
        <p:spPr>
          <a:xfrm>
            <a:off x="2440726" y="2730151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Script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2B7F6D-ACEF-4A3E-A0EF-54ACD4C39C38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940024" y="2085726"/>
            <a:ext cx="533964" cy="459558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E9B283-2B88-4935-94E8-C04367DA7D8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940024" y="2941982"/>
            <a:ext cx="533965" cy="469127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D0312-B4ED-4213-9A07-E9052B3E04D8}"/>
              </a:ext>
            </a:extLst>
          </p:cNvPr>
          <p:cNvCxnSpPr>
            <a:cxnSpLocks/>
          </p:cNvCxnSpPr>
          <p:nvPr/>
        </p:nvCxnSpPr>
        <p:spPr>
          <a:xfrm>
            <a:off x="4230094" y="2751153"/>
            <a:ext cx="803082" cy="0"/>
          </a:xfrm>
          <a:prstGeom prst="line">
            <a:avLst/>
          </a:prstGeom>
          <a:ln w="50800">
            <a:solidFill>
              <a:srgbClr val="FF631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4E50B-2229-43DC-B11A-B99E240F7C52}"/>
              </a:ext>
            </a:extLst>
          </p:cNvPr>
          <p:cNvSpPr/>
          <p:nvPr/>
        </p:nvSpPr>
        <p:spPr>
          <a:xfrm>
            <a:off x="5375082" y="1624755"/>
            <a:ext cx="3313044" cy="22554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Miconys</a:t>
            </a:r>
            <a:r>
              <a:rPr lang="en-US" b="1" dirty="0">
                <a:solidFill>
                  <a:schemeClr val="tx1"/>
                </a:solidFill>
              </a:rPr>
              <a:t>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02DCF-C2C2-4A84-8227-6CB6F6428A8C}"/>
              </a:ext>
            </a:extLst>
          </p:cNvPr>
          <p:cNvSpPr/>
          <p:nvPr/>
        </p:nvSpPr>
        <p:spPr>
          <a:xfrm>
            <a:off x="5645425" y="1963971"/>
            <a:ext cx="2813499" cy="1645921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EGOS-CC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23C027-6A7B-43FE-B5F1-3897486D30FC}"/>
              </a:ext>
            </a:extLst>
          </p:cNvPr>
          <p:cNvSpPr/>
          <p:nvPr/>
        </p:nvSpPr>
        <p:spPr>
          <a:xfrm>
            <a:off x="5955527" y="2309051"/>
            <a:ext cx="2202511" cy="938253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EGS-CC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B969F-1833-44BB-AA04-DC1164D85B99}"/>
              </a:ext>
            </a:extLst>
          </p:cNvPr>
          <p:cNvSpPr/>
          <p:nvPr/>
        </p:nvSpPr>
        <p:spPr>
          <a:xfrm>
            <a:off x="5375082" y="1240181"/>
            <a:ext cx="3313044" cy="32413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System Under Test</a:t>
            </a:r>
            <a:endParaRPr lang="en-AT" dirty="0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61CD61-3B99-4963-824D-0C0BBBF49758}"/>
              </a:ext>
            </a:extLst>
          </p:cNvPr>
          <p:cNvSpPr/>
          <p:nvPr/>
        </p:nvSpPr>
        <p:spPr>
          <a:xfrm>
            <a:off x="406781" y="1193154"/>
            <a:ext cx="36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6319"/>
                </a:solidFill>
              </a:rPr>
              <a:t>Test Environment</a:t>
            </a:r>
            <a:endParaRPr lang="en-AT" dirty="0">
              <a:solidFill>
                <a:srgbClr val="FF6319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CB09FC-1F12-498E-B635-5DE8754FAE11}"/>
              </a:ext>
            </a:extLst>
          </p:cNvPr>
          <p:cNvGrpSpPr/>
          <p:nvPr/>
        </p:nvGrpSpPr>
        <p:grpSpPr>
          <a:xfrm>
            <a:off x="5299200" y="1240181"/>
            <a:ext cx="3470400" cy="2727019"/>
            <a:chOff x="5299200" y="1240181"/>
            <a:chExt cx="3470400" cy="27270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CDC749-AD69-4CCF-98B2-D572A7C552E7}"/>
                </a:ext>
              </a:extLst>
            </p:cNvPr>
            <p:cNvSpPr/>
            <p:nvPr/>
          </p:nvSpPr>
          <p:spPr>
            <a:xfrm>
              <a:off x="5299200" y="1240181"/>
              <a:ext cx="3470400" cy="2727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E19D1C-E20D-41FF-A949-06BA760CD91C}"/>
                </a:ext>
              </a:extLst>
            </p:cNvPr>
            <p:cNvSpPr/>
            <p:nvPr/>
          </p:nvSpPr>
          <p:spPr>
            <a:xfrm>
              <a:off x="6365052" y="1624755"/>
              <a:ext cx="2323074" cy="225548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Miconys</a:t>
              </a:r>
              <a:r>
                <a:rPr lang="en-US" b="1" dirty="0">
                  <a:solidFill>
                    <a:schemeClr val="tx1"/>
                  </a:solidFill>
                </a:rPr>
                <a:t>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627100-9006-4391-BD69-F38F37921474}"/>
                </a:ext>
              </a:extLst>
            </p:cNvPr>
            <p:cNvSpPr/>
            <p:nvPr/>
          </p:nvSpPr>
          <p:spPr>
            <a:xfrm>
              <a:off x="6631200" y="1963971"/>
              <a:ext cx="1827724" cy="1645921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EGOS-CC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7205CB-B5C0-435B-B73C-3069BAD903DF}"/>
                </a:ext>
              </a:extLst>
            </p:cNvPr>
            <p:cNvSpPr/>
            <p:nvPr/>
          </p:nvSpPr>
          <p:spPr>
            <a:xfrm>
              <a:off x="6948000" y="2309051"/>
              <a:ext cx="1210038" cy="938253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EGS-CC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07EC10-8D59-4F04-983F-A449C88F748D}"/>
                </a:ext>
              </a:extLst>
            </p:cNvPr>
            <p:cNvSpPr/>
            <p:nvPr/>
          </p:nvSpPr>
          <p:spPr>
            <a:xfrm>
              <a:off x="6307200" y="1240181"/>
              <a:ext cx="2380926" cy="32413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System Under Test</a:t>
              </a:r>
              <a:endParaRPr lang="en-AT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F534CE-F8F0-48E7-B965-D4B1DC86338D}"/>
              </a:ext>
            </a:extLst>
          </p:cNvPr>
          <p:cNvGrpSpPr/>
          <p:nvPr/>
        </p:nvGrpSpPr>
        <p:grpSpPr>
          <a:xfrm>
            <a:off x="1952001" y="1401428"/>
            <a:ext cx="5121832" cy="3157779"/>
            <a:chOff x="1952001" y="1401428"/>
            <a:chExt cx="5121832" cy="315777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239500-59D6-4AEC-A0F3-43567D7998B8}"/>
                </a:ext>
              </a:extLst>
            </p:cNvPr>
            <p:cNvSpPr/>
            <p:nvPr/>
          </p:nvSpPr>
          <p:spPr>
            <a:xfrm>
              <a:off x="1961993" y="1562486"/>
              <a:ext cx="3490645" cy="299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A122AB-C86D-46EC-80B5-D4BEBAEE02AA}"/>
                </a:ext>
              </a:extLst>
            </p:cNvPr>
            <p:cNvSpPr/>
            <p:nvPr/>
          </p:nvSpPr>
          <p:spPr>
            <a:xfrm>
              <a:off x="6161449" y="2314281"/>
              <a:ext cx="912384" cy="57881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SWTBot</a:t>
              </a:r>
              <a:r>
                <a:rPr lang="en-US" sz="1400" dirty="0">
                  <a:solidFill>
                    <a:schemeClr val="tx1"/>
                  </a:solidFill>
                </a:rPr>
                <a:t> Plugin</a:t>
              </a:r>
              <a:endParaRPr lang="en-AT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75772B-7A7C-4B3B-945F-A0BE27F30A8E}"/>
                </a:ext>
              </a:extLst>
            </p:cNvPr>
            <p:cNvSpPr/>
            <p:nvPr/>
          </p:nvSpPr>
          <p:spPr>
            <a:xfrm>
              <a:off x="4885076" y="2102423"/>
              <a:ext cx="1746124" cy="20662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Widget Actions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D142ECB-E7A5-4A4D-B9E4-26FC63207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0417" y="2598425"/>
              <a:ext cx="373142" cy="1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D05D60-96B6-4BC2-BD9D-191B83C31C65}"/>
                </a:ext>
              </a:extLst>
            </p:cNvPr>
            <p:cNvSpPr/>
            <p:nvPr/>
          </p:nvSpPr>
          <p:spPr>
            <a:xfrm>
              <a:off x="4885076" y="2319122"/>
              <a:ext cx="918281" cy="57881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SWTBot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TTI</a:t>
              </a:r>
              <a:endParaRPr lang="en-AT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2FDA8D-57D5-48AE-8FFB-E9652FB507F6}"/>
                </a:ext>
              </a:extLst>
            </p:cNvPr>
            <p:cNvSpPr/>
            <p:nvPr/>
          </p:nvSpPr>
          <p:spPr>
            <a:xfrm>
              <a:off x="3577248" y="2309051"/>
              <a:ext cx="923964" cy="57881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TEA</a:t>
              </a:r>
              <a:endParaRPr lang="en-AT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D912990-D221-4542-944B-FEEB030A44E5}"/>
                </a:ext>
              </a:extLst>
            </p:cNvPr>
            <p:cNvSpPr/>
            <p:nvPr/>
          </p:nvSpPr>
          <p:spPr>
            <a:xfrm>
              <a:off x="2269421" y="2319122"/>
              <a:ext cx="923964" cy="57881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GTD</a:t>
              </a:r>
              <a:endParaRPr lang="en-A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06B8064-CD82-4B4A-BBED-ECC65ACA1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082" y="2599849"/>
              <a:ext cx="383864" cy="5069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E5EAAAE-1A94-45C0-8ED3-9A4AD28EDAF0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5803357" y="2608531"/>
              <a:ext cx="358092" cy="0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D236328-BF5E-42C4-AAE9-3CA6F669D2F4}"/>
                </a:ext>
              </a:extLst>
            </p:cNvPr>
            <p:cNvCxnSpPr>
              <a:cxnSpLocks/>
            </p:cNvCxnSpPr>
            <p:nvPr/>
          </p:nvCxnSpPr>
          <p:spPr>
            <a:xfrm>
              <a:off x="1952001" y="2598425"/>
              <a:ext cx="317420" cy="0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411426B-FC0C-4542-BDB1-D63FBEF6482A}"/>
                </a:ext>
              </a:extLst>
            </p:cNvPr>
            <p:cNvSpPr/>
            <p:nvPr/>
          </p:nvSpPr>
          <p:spPr>
            <a:xfrm>
              <a:off x="2556000" y="1401428"/>
              <a:ext cx="1460541" cy="23297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5668E8D-D736-4432-BEF4-30306F41BD0E}"/>
              </a:ext>
            </a:extLst>
          </p:cNvPr>
          <p:cNvGrpSpPr/>
          <p:nvPr/>
        </p:nvGrpSpPr>
        <p:grpSpPr>
          <a:xfrm>
            <a:off x="4274055" y="2887869"/>
            <a:ext cx="3719041" cy="970934"/>
            <a:chOff x="4274055" y="2887869"/>
            <a:chExt cx="3719041" cy="9709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B686E9-8FC0-4182-A2EE-78DF18AFAB0B}"/>
                </a:ext>
              </a:extLst>
            </p:cNvPr>
            <p:cNvSpPr/>
            <p:nvPr/>
          </p:nvSpPr>
          <p:spPr>
            <a:xfrm>
              <a:off x="4869946" y="3138899"/>
              <a:ext cx="924178" cy="5788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Karaf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TTI</a:t>
              </a:r>
              <a:endParaRPr lang="en-AT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Flowchart: Multidocument 50">
              <a:extLst>
                <a:ext uri="{FF2B5EF4-FFF2-40B4-BE49-F238E27FC236}">
                  <a16:creationId xmlns:a16="http://schemas.microsoft.com/office/drawing/2014/main" id="{2CE7721A-6EFF-4FCB-A974-A165DC332A17}"/>
                </a:ext>
              </a:extLst>
            </p:cNvPr>
            <p:cNvSpPr/>
            <p:nvPr/>
          </p:nvSpPr>
          <p:spPr>
            <a:xfrm>
              <a:off x="6521562" y="2997813"/>
              <a:ext cx="1471534" cy="860990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 err="1">
                  <a:solidFill>
                    <a:schemeClr val="tx1"/>
                  </a:solidFill>
                </a:rPr>
                <a:t>Karaf</a:t>
              </a:r>
              <a:r>
                <a:rPr lang="en-US" sz="1000" dirty="0">
                  <a:solidFill>
                    <a:schemeClr val="tx1"/>
                  </a:solidFill>
                </a:rPr>
                <a:t> commands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EKSE commands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Groovy scripts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E568852-9087-485F-A34E-B7985F0A69A0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803357" y="3428308"/>
              <a:ext cx="718205" cy="0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F2C6B08-3A9C-41DD-A51F-38F1F99595A5}"/>
                </a:ext>
              </a:extLst>
            </p:cNvPr>
            <p:cNvCxnSpPr>
              <a:cxnSpLocks/>
            </p:cNvCxnSpPr>
            <p:nvPr/>
          </p:nvCxnSpPr>
          <p:spPr>
            <a:xfrm>
              <a:off x="4274055" y="2887869"/>
              <a:ext cx="611021" cy="540943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0A0E8B-415B-42F7-9ABC-EE7AE1656560}"/>
              </a:ext>
            </a:extLst>
          </p:cNvPr>
          <p:cNvGrpSpPr/>
          <p:nvPr/>
        </p:nvGrpSpPr>
        <p:grpSpPr>
          <a:xfrm>
            <a:off x="1120635" y="2887869"/>
            <a:ext cx="5461225" cy="1583521"/>
            <a:chOff x="1120635" y="2887869"/>
            <a:chExt cx="5461225" cy="158352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5B655F5-2BE8-4828-8AEC-63DD831AB6E3}"/>
                </a:ext>
              </a:extLst>
            </p:cNvPr>
            <p:cNvSpPr/>
            <p:nvPr/>
          </p:nvSpPr>
          <p:spPr>
            <a:xfrm>
              <a:off x="3577248" y="4042972"/>
              <a:ext cx="1568993" cy="22332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Test Script Execution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sp>
          <p:nvSpPr>
            <p:cNvPr id="56" name="Flowchart: Multidocument 55">
              <a:extLst>
                <a:ext uri="{FF2B5EF4-FFF2-40B4-BE49-F238E27FC236}">
                  <a16:creationId xmlns:a16="http://schemas.microsoft.com/office/drawing/2014/main" id="{61AE8902-AA12-4003-A9CA-6170A1C41083}"/>
                </a:ext>
              </a:extLst>
            </p:cNvPr>
            <p:cNvSpPr/>
            <p:nvPr/>
          </p:nvSpPr>
          <p:spPr>
            <a:xfrm>
              <a:off x="5273132" y="3944927"/>
              <a:ext cx="1308728" cy="526463"/>
            </a:xfrm>
            <a:prstGeom prst="flowChartMultidocumen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Shell scripts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Python scripts</a:t>
              </a:r>
              <a:endParaRPr lang="en-AT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67628D4-6F3C-491E-A639-2DBE8CC2206B}"/>
                </a:ext>
              </a:extLst>
            </p:cNvPr>
            <p:cNvCxnSpPr>
              <a:cxnSpLocks/>
            </p:cNvCxnSpPr>
            <p:nvPr/>
          </p:nvCxnSpPr>
          <p:spPr>
            <a:xfrm>
              <a:off x="3870869" y="2887869"/>
              <a:ext cx="1386828" cy="1278683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158285C-526F-4BC1-BA1E-2E7B1945F51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421" y="4313429"/>
              <a:ext cx="2988276" cy="0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F56CC8E-C8EB-43A7-8D92-78D832C9BFDF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35" y="3240893"/>
              <a:ext cx="1171085" cy="1072536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19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2CEEE-2490-41CA-9102-C677544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200329"/>
          </a:xfrm>
        </p:spPr>
        <p:txBody>
          <a:bodyPr/>
          <a:lstStyle/>
          <a:p>
            <a:r>
              <a:rPr lang="pt-BR" sz="3600" dirty="0"/>
              <a:t>4.	EGS-CC / EGOS-CC /</a:t>
            </a:r>
            <a:br>
              <a:rPr lang="pt-BR" sz="3600" dirty="0"/>
            </a:br>
            <a:r>
              <a:rPr lang="pt-BR" sz="3600" dirty="0"/>
              <a:t>	Miconys-CC Tests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8EF602B-D532-4E94-B440-85DA365B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/>
          <a:lstStyle/>
          <a:p>
            <a:r>
              <a:rPr lang="en-US" dirty="0" err="1"/>
              <a:t>laNGoSTA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949726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-20127"/>
            <a:ext cx="7625714" cy="769441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EGS-CC / EGOS-CC / </a:t>
            </a:r>
            <a:r>
              <a:rPr lang="en-US" dirty="0" err="1"/>
              <a:t>Miconys</a:t>
            </a:r>
            <a:r>
              <a:rPr lang="en-US" dirty="0"/>
              <a:t>-CC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99200"/>
            <a:ext cx="6292800" cy="37512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Tests are described in Technical Note:</a:t>
            </a:r>
            <a:br>
              <a:rPr lang="en-US" altLang="en-US" dirty="0"/>
            </a:br>
            <a:r>
              <a:rPr lang="en-US" altLang="en-US" dirty="0">
                <a:solidFill>
                  <a:srgbClr val="0070C0"/>
                </a:solidFill>
              </a:rPr>
              <a:t>LANGOSTA-TN-0003-MiconysCC-Tests</a:t>
            </a:r>
          </a:p>
          <a:p>
            <a:pPr indent="0"/>
            <a:endParaRPr lang="en-US" altLang="en-US" sz="1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Automated tests are stored in GIT repository:</a:t>
            </a:r>
            <a:br>
              <a:rPr lang="en-US" altLang="en-US" dirty="0"/>
            </a:br>
            <a:r>
              <a:rPr lang="en-US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https://sdereps.esa.int/gerrit/TestItemsMiconysCC.git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</a:p>
          <a:p>
            <a:pPr indent="0"/>
            <a:endParaRPr lang="en-US" altLang="en-US" dirty="0"/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1A6B79-9749-471D-954F-90ED623FDC7F}"/>
              </a:ext>
            </a:extLst>
          </p:cNvPr>
          <p:cNvGrpSpPr/>
          <p:nvPr/>
        </p:nvGrpSpPr>
        <p:grpSpPr>
          <a:xfrm>
            <a:off x="5162400" y="799200"/>
            <a:ext cx="3652704" cy="2304836"/>
            <a:chOff x="5162400" y="799200"/>
            <a:chExt cx="3652704" cy="23048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3DD77A-91DB-4CF0-9927-E73A80D12F9D}"/>
                </a:ext>
              </a:extLst>
            </p:cNvPr>
            <p:cNvGrpSpPr/>
            <p:nvPr/>
          </p:nvGrpSpPr>
          <p:grpSpPr>
            <a:xfrm>
              <a:off x="7140096" y="799200"/>
              <a:ext cx="1675008" cy="2304836"/>
              <a:chOff x="7140096" y="799200"/>
              <a:chExt cx="1675008" cy="230483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F2319BB-F96C-4691-9C3F-0E2CB385BDD1}"/>
                  </a:ext>
                </a:extLst>
              </p:cNvPr>
              <p:cNvSpPr/>
              <p:nvPr/>
            </p:nvSpPr>
            <p:spPr>
              <a:xfrm>
                <a:off x="7197696" y="857636"/>
                <a:ext cx="1617408" cy="2246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T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EE5693-CE71-42DF-85F6-640BFFA3E249}"/>
                  </a:ext>
                </a:extLst>
              </p:cNvPr>
              <p:cNvSpPr/>
              <p:nvPr/>
            </p:nvSpPr>
            <p:spPr>
              <a:xfrm>
                <a:off x="7168896" y="828000"/>
                <a:ext cx="1617408" cy="2246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T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D7BF1DE-7416-41D2-A967-A7AF69551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0096" y="799200"/>
                <a:ext cx="1617408" cy="2246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</p:pic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6643FB-67A4-4386-B1E0-B6A647415AD6}"/>
                </a:ext>
              </a:extLst>
            </p:cNvPr>
            <p:cNvCxnSpPr/>
            <p:nvPr/>
          </p:nvCxnSpPr>
          <p:spPr>
            <a:xfrm>
              <a:off x="5162400" y="1159200"/>
              <a:ext cx="1764000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9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C3C94A9-1EFB-4A1A-B571-8BFFDF9BA958}"/>
              </a:ext>
            </a:extLst>
          </p:cNvPr>
          <p:cNvGrpSpPr/>
          <p:nvPr/>
        </p:nvGrpSpPr>
        <p:grpSpPr>
          <a:xfrm>
            <a:off x="597600" y="1980000"/>
            <a:ext cx="8157600" cy="2364300"/>
            <a:chOff x="597600" y="1980000"/>
            <a:chExt cx="8157600" cy="23643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F6C744-4C8A-48D2-8CFA-D480D9E69D15}"/>
                </a:ext>
              </a:extLst>
            </p:cNvPr>
            <p:cNvSpPr/>
            <p:nvPr/>
          </p:nvSpPr>
          <p:spPr>
            <a:xfrm>
              <a:off x="597600" y="1980000"/>
              <a:ext cx="8157600" cy="28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                                                                                    </a:t>
              </a:r>
              <a:r>
                <a:rPr lang="en-US" sz="1400" dirty="0" err="1">
                  <a:solidFill>
                    <a:srgbClr val="0070C0"/>
                  </a:solidFill>
                </a:rPr>
                <a:t>TestItemsMiconysCC.git</a:t>
              </a:r>
              <a:endParaRPr lang="en-AT" sz="1400" dirty="0">
                <a:solidFill>
                  <a:srgbClr val="0070C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B7672B-3A63-46CF-90F0-C56318A868C6}"/>
                </a:ext>
              </a:extLst>
            </p:cNvPr>
            <p:cNvSpPr/>
            <p:nvPr/>
          </p:nvSpPr>
          <p:spPr>
            <a:xfrm>
              <a:off x="597600" y="2393864"/>
              <a:ext cx="8157600" cy="28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                                                                                     </a:t>
              </a:r>
              <a:r>
                <a:rPr lang="en-US" sz="1400" dirty="0" err="1">
                  <a:solidFill>
                    <a:srgbClr val="7030A0"/>
                  </a:solidFill>
                </a:rPr>
                <a:t>LibItemsMiconysCC.git</a:t>
              </a:r>
              <a:endParaRPr lang="en-AT" sz="1400" dirty="0">
                <a:solidFill>
                  <a:srgbClr val="7030A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03C7F3-FF26-4043-A1E2-E39529B9FDCE}"/>
                </a:ext>
              </a:extLst>
            </p:cNvPr>
            <p:cNvSpPr/>
            <p:nvPr/>
          </p:nvSpPr>
          <p:spPr>
            <a:xfrm>
              <a:off x="597600" y="2793845"/>
              <a:ext cx="8157600" cy="7192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                                                                                    </a:t>
              </a:r>
              <a:r>
                <a:rPr lang="en-US" sz="1400" dirty="0" err="1">
                  <a:solidFill>
                    <a:srgbClr val="7030A0"/>
                  </a:solidFill>
                </a:rPr>
                <a:t>LibEgsccUIF.git</a:t>
              </a:r>
              <a:r>
                <a:rPr lang="en-US" sz="1400" dirty="0">
                  <a:solidFill>
                    <a:srgbClr val="7030A0"/>
                  </a:solidFill>
                </a:rPr>
                <a:t>,</a:t>
              </a:r>
              <a:br>
                <a:rPr lang="en-US" sz="1400" dirty="0">
                  <a:solidFill>
                    <a:srgbClr val="7030A0"/>
                  </a:solidFill>
                </a:rPr>
              </a:br>
              <a:r>
                <a:rPr lang="en-US" sz="1400" dirty="0">
                  <a:solidFill>
                    <a:srgbClr val="7030A0"/>
                  </a:solidFill>
                </a:rPr>
                <a:t>                                                                                   (</a:t>
              </a:r>
              <a:r>
                <a:rPr lang="en-US" sz="1400" dirty="0" err="1">
                  <a:solidFill>
                    <a:srgbClr val="7030A0"/>
                  </a:solidFill>
                </a:rPr>
                <a:t>LIbEgsccRTFSIM.git</a:t>
              </a:r>
              <a:r>
                <a:rPr lang="en-US" sz="1400" dirty="0">
                  <a:solidFill>
                    <a:srgbClr val="7030A0"/>
                  </a:solidFill>
                </a:rPr>
                <a:t>)</a:t>
              </a:r>
              <a:endParaRPr lang="en-AT" sz="1400" dirty="0">
                <a:solidFill>
                  <a:srgbClr val="7030A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B5C825-A734-488A-B029-DE140642B176}"/>
                </a:ext>
              </a:extLst>
            </p:cNvPr>
            <p:cNvSpPr/>
            <p:nvPr/>
          </p:nvSpPr>
          <p:spPr>
            <a:xfrm>
              <a:off x="597600" y="3625063"/>
              <a:ext cx="8157600" cy="7192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                                                                                    </a:t>
              </a:r>
              <a:r>
                <a:rPr lang="en-US" sz="1400" dirty="0" err="1">
                  <a:solidFill>
                    <a:srgbClr val="7030A0"/>
                  </a:solidFill>
                </a:rPr>
                <a:t>LibItemsGEN.git</a:t>
              </a:r>
              <a:r>
                <a:rPr lang="en-US" sz="1400" dirty="0">
                  <a:solidFill>
                    <a:srgbClr val="7030A0"/>
                  </a:solidFill>
                </a:rPr>
                <a:t>,</a:t>
              </a:r>
              <a:br>
                <a:rPr lang="en-US" sz="1400" dirty="0">
                  <a:solidFill>
                    <a:srgbClr val="7030A0"/>
                  </a:solidFill>
                </a:rPr>
              </a:br>
              <a:r>
                <a:rPr lang="en-US" sz="1400" dirty="0">
                  <a:solidFill>
                    <a:srgbClr val="7030A0"/>
                  </a:solidFill>
                </a:rPr>
                <a:t>                                                                                    </a:t>
              </a:r>
              <a:r>
                <a:rPr lang="en-US" sz="1400" dirty="0" err="1">
                  <a:solidFill>
                    <a:srgbClr val="7030A0"/>
                  </a:solidFill>
                </a:rPr>
                <a:t>LibItemsPythonSIM.git</a:t>
              </a:r>
              <a:endParaRPr lang="en-AT" sz="14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625714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Test Case Layering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99200"/>
            <a:ext cx="8510456" cy="37512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The tests are layered according to a layering concept that has been defined in the MMIT activity.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The layers are implemented in </a:t>
            </a:r>
            <a:r>
              <a:rPr lang="en-US" altLang="en-US" dirty="0">
                <a:solidFill>
                  <a:srgbClr val="7030A0"/>
                </a:solidFill>
              </a:rPr>
              <a:t>library GIT repositories</a:t>
            </a:r>
            <a:r>
              <a:rPr lang="en-US" altLang="en-US" dirty="0"/>
              <a:t>:</a:t>
            </a:r>
          </a:p>
          <a:p>
            <a:pPr indent="0"/>
            <a:endParaRPr lang="en-US" altLang="en-US" sz="800" dirty="0"/>
          </a:p>
          <a:p>
            <a:pPr marL="72000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/>
              <a:t>Tier 05 – Test-Case specific functional Test Actions</a:t>
            </a:r>
          </a:p>
          <a:p>
            <a:pPr marL="72000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/>
              <a:t>Tier 04 – Re-Usable, Functional Test Actions</a:t>
            </a:r>
          </a:p>
          <a:p>
            <a:pPr marL="72000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/>
              <a:t>Tier 03 – Complex Test Actions</a:t>
            </a:r>
          </a:p>
          <a:p>
            <a:pPr marL="72000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/>
              <a:t>Tier 02 – Bound Test Actions</a:t>
            </a:r>
          </a:p>
          <a:p>
            <a:pPr marL="72000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70C0"/>
                </a:solidFill>
              </a:rPr>
              <a:t>Tier 01 – Unbound Test Actions</a:t>
            </a:r>
          </a:p>
          <a:p>
            <a:pPr marL="72000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400" dirty="0">
                <a:solidFill>
                  <a:srgbClr val="0070C0"/>
                </a:solidFill>
              </a:rPr>
              <a:t>Tier 00 – Atomic Test Actions</a:t>
            </a:r>
          </a:p>
        </p:txBody>
      </p:sp>
    </p:spTree>
    <p:extLst>
      <p:ext uri="{BB962C8B-B14F-4D97-AF65-F5344CB8AC3E}">
        <p14:creationId xmlns:p14="http://schemas.microsoft.com/office/powerpoint/2010/main" val="40621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Telemetry Tests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737CBB-FCE1-477B-8157-A5AB440DFC4B}"/>
              </a:ext>
            </a:extLst>
          </p:cNvPr>
          <p:cNvSpPr/>
          <p:nvPr/>
        </p:nvSpPr>
        <p:spPr>
          <a:xfrm>
            <a:off x="5299201" y="1074581"/>
            <a:ext cx="3470400" cy="272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25DBD-ABDE-49C7-9096-A732920DB8F8}"/>
              </a:ext>
            </a:extLst>
          </p:cNvPr>
          <p:cNvSpPr/>
          <p:nvPr/>
        </p:nvSpPr>
        <p:spPr>
          <a:xfrm>
            <a:off x="5375083" y="1459154"/>
            <a:ext cx="3313044" cy="253684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Miconys</a:t>
            </a:r>
            <a:r>
              <a:rPr lang="en-US" b="1" dirty="0">
                <a:solidFill>
                  <a:schemeClr val="tx1"/>
                </a:solidFill>
              </a:rPr>
              <a:t>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6427C3-8CF3-481B-821C-8D9536AFB65A}"/>
              </a:ext>
            </a:extLst>
          </p:cNvPr>
          <p:cNvSpPr/>
          <p:nvPr/>
        </p:nvSpPr>
        <p:spPr>
          <a:xfrm>
            <a:off x="5645426" y="1798371"/>
            <a:ext cx="2813499" cy="191626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EGOS-CC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944A3-75DD-49A0-BCB5-D688B7D6CA82}"/>
              </a:ext>
            </a:extLst>
          </p:cNvPr>
          <p:cNvSpPr/>
          <p:nvPr/>
        </p:nvSpPr>
        <p:spPr>
          <a:xfrm>
            <a:off x="5955528" y="2143451"/>
            <a:ext cx="2202511" cy="1300841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EGS-CC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886F4-1AC8-4B43-BE89-AA1F6878BED5}"/>
              </a:ext>
            </a:extLst>
          </p:cNvPr>
          <p:cNvSpPr/>
          <p:nvPr/>
        </p:nvSpPr>
        <p:spPr>
          <a:xfrm>
            <a:off x="5375083" y="1074581"/>
            <a:ext cx="3313044" cy="32413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System Under Test</a:t>
            </a:r>
            <a:endParaRPr lang="en-AT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77A65-DB00-4E77-8078-06D3708AFC9A}"/>
              </a:ext>
            </a:extLst>
          </p:cNvPr>
          <p:cNvSpPr/>
          <p:nvPr/>
        </p:nvSpPr>
        <p:spPr>
          <a:xfrm>
            <a:off x="4817425" y="2571750"/>
            <a:ext cx="1656001" cy="56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CnC</a:t>
            </a:r>
            <a:r>
              <a:rPr lang="en-US" sz="1400" dirty="0">
                <a:solidFill>
                  <a:schemeClr val="tx1"/>
                </a:solidFill>
              </a:rPr>
              <a:t> SCOE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Packet Interface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C17EB7-A588-497A-994C-065DC98D0F2A}"/>
              </a:ext>
            </a:extLst>
          </p:cNvPr>
          <p:cNvSpPr/>
          <p:nvPr/>
        </p:nvSpPr>
        <p:spPr>
          <a:xfrm>
            <a:off x="6813061" y="2571750"/>
            <a:ext cx="1124401" cy="56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MCM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Parameter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8F0BB-BF12-4379-9F10-214628A0EE33}"/>
              </a:ext>
            </a:extLst>
          </p:cNvPr>
          <p:cNvSpPr/>
          <p:nvPr/>
        </p:nvSpPr>
        <p:spPr>
          <a:xfrm>
            <a:off x="372894" y="2565564"/>
            <a:ext cx="1542553" cy="12964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D3258F-7DBB-4B32-9AE8-C253869DE7C7}"/>
              </a:ext>
            </a:extLst>
          </p:cNvPr>
          <p:cNvSpPr/>
          <p:nvPr/>
        </p:nvSpPr>
        <p:spPr>
          <a:xfrm>
            <a:off x="2703820" y="2571414"/>
            <a:ext cx="1325232" cy="564381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Simulator</a:t>
            </a:r>
            <a:endParaRPr lang="en-AT" sz="14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8E26F-723E-4D8F-B43F-5DFA4D6A5900}"/>
              </a:ext>
            </a:extLst>
          </p:cNvPr>
          <p:cNvSpPr/>
          <p:nvPr/>
        </p:nvSpPr>
        <p:spPr>
          <a:xfrm>
            <a:off x="372894" y="2326427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D88BCEF-6FA2-40DA-9DDD-1BE9FD79EEA6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915447" y="2847754"/>
            <a:ext cx="788373" cy="5851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3E8A05-B863-4F03-8046-3DF174DFA2F0}"/>
              </a:ext>
            </a:extLst>
          </p:cNvPr>
          <p:cNvCxnSpPr>
            <a:cxnSpLocks/>
            <a:stCxn id="20" idx="3"/>
            <a:endCxn id="15" idx="1"/>
          </p:cNvCxnSpPr>
          <p:nvPr/>
        </p:nvCxnSpPr>
        <p:spPr>
          <a:xfrm>
            <a:off x="4029052" y="2853605"/>
            <a:ext cx="788373" cy="168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84D86-5686-4A73-8EF8-643AB373367F}"/>
              </a:ext>
            </a:extLst>
          </p:cNvPr>
          <p:cNvSpPr/>
          <p:nvPr/>
        </p:nvSpPr>
        <p:spPr>
          <a:xfrm>
            <a:off x="372894" y="3889244"/>
            <a:ext cx="36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6319"/>
                </a:solidFill>
              </a:rPr>
              <a:t>Test Environment</a:t>
            </a:r>
            <a:endParaRPr lang="en-AT" dirty="0">
              <a:solidFill>
                <a:srgbClr val="FF6319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288FCF-41D5-4B4C-8926-35F3F24B4F19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473426" y="2847755"/>
            <a:ext cx="339635" cy="60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A71EE35-029D-4F3F-82E6-B1EC12D5A56A}"/>
              </a:ext>
            </a:extLst>
          </p:cNvPr>
          <p:cNvSpPr/>
          <p:nvPr/>
        </p:nvSpPr>
        <p:spPr>
          <a:xfrm>
            <a:off x="4817424" y="3297994"/>
            <a:ext cx="1656001" cy="56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Karaf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Shell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C3A5000-ADFD-457C-86A1-F5DC68356F3D}"/>
              </a:ext>
            </a:extLst>
          </p:cNvPr>
          <p:cNvCxnSpPr>
            <a:cxnSpLocks/>
          </p:cNvCxnSpPr>
          <p:nvPr/>
        </p:nvCxnSpPr>
        <p:spPr>
          <a:xfrm flipV="1">
            <a:off x="7346253" y="3129777"/>
            <a:ext cx="0" cy="4343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F4811BB-9313-431F-B666-638365724AE6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1915446" y="3559771"/>
            <a:ext cx="2901978" cy="20246"/>
          </a:xfrm>
          <a:prstGeom prst="straightConnector1">
            <a:avLst/>
          </a:prstGeom>
          <a:ln w="25400">
            <a:solidFill>
              <a:srgbClr val="FF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EF1C2B1-C7E5-4B2C-8128-6EFFCB0EDBE5}"/>
              </a:ext>
            </a:extLst>
          </p:cNvPr>
          <p:cNvCxnSpPr>
            <a:cxnSpLocks/>
          </p:cNvCxnSpPr>
          <p:nvPr/>
        </p:nvCxnSpPr>
        <p:spPr>
          <a:xfrm>
            <a:off x="6464042" y="3569894"/>
            <a:ext cx="882211" cy="101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CDA818A6-FAF0-414A-AA43-7A457445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42236"/>
            <a:ext cx="5120809" cy="1535287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TA01_0003_000070_Raw_Data_Display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TA01_0003_000080_Alphanumeric_Parameter_Display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TA01_0003_000090_Plot_Parameter_Display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TA01_0003_000096_Scrolling_Display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TA01_0003_000097_Plot_XY_Display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TA01_0003_000040_Parameter_Monitoring_Checks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TA01_0003_000050_Synthetic_Parameters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TA01_0003_000110_Parameter_Calibration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C73D7D-F587-480A-8170-1E5DB08DEE58}"/>
              </a:ext>
            </a:extLst>
          </p:cNvPr>
          <p:cNvSpPr/>
          <p:nvPr/>
        </p:nvSpPr>
        <p:spPr>
          <a:xfrm>
            <a:off x="4029052" y="2565564"/>
            <a:ext cx="788372" cy="3004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919"/>
                </a:solidFill>
              </a:rPr>
              <a:t>TM</a:t>
            </a:r>
            <a:endParaRPr lang="en-AT" sz="1200" dirty="0">
              <a:solidFill>
                <a:srgbClr val="FF0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737CBB-FCE1-477B-8157-A5AB440DFC4B}"/>
              </a:ext>
            </a:extLst>
          </p:cNvPr>
          <p:cNvSpPr/>
          <p:nvPr/>
        </p:nvSpPr>
        <p:spPr>
          <a:xfrm>
            <a:off x="5299201" y="1074581"/>
            <a:ext cx="3470400" cy="272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25DBD-ABDE-49C7-9096-A732920DB8F8}"/>
              </a:ext>
            </a:extLst>
          </p:cNvPr>
          <p:cNvSpPr/>
          <p:nvPr/>
        </p:nvSpPr>
        <p:spPr>
          <a:xfrm>
            <a:off x="5375083" y="1459154"/>
            <a:ext cx="3313044" cy="2536845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Miconys</a:t>
            </a:r>
            <a:r>
              <a:rPr lang="en-US" b="1" dirty="0">
                <a:solidFill>
                  <a:schemeClr val="tx1"/>
                </a:solidFill>
              </a:rPr>
              <a:t>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6427C3-8CF3-481B-821C-8D9536AFB65A}"/>
              </a:ext>
            </a:extLst>
          </p:cNvPr>
          <p:cNvSpPr/>
          <p:nvPr/>
        </p:nvSpPr>
        <p:spPr>
          <a:xfrm>
            <a:off x="5645426" y="1798371"/>
            <a:ext cx="2813499" cy="191626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EGOS-CC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944A3-75DD-49A0-BCB5-D688B7D6CA82}"/>
              </a:ext>
            </a:extLst>
          </p:cNvPr>
          <p:cNvSpPr/>
          <p:nvPr/>
        </p:nvSpPr>
        <p:spPr>
          <a:xfrm>
            <a:off x="5955528" y="2143451"/>
            <a:ext cx="2202511" cy="1300841"/>
          </a:xfrm>
          <a:prstGeom prst="rect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EGS-CC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886F4-1AC8-4B43-BE89-AA1F6878BED5}"/>
              </a:ext>
            </a:extLst>
          </p:cNvPr>
          <p:cNvSpPr/>
          <p:nvPr/>
        </p:nvSpPr>
        <p:spPr>
          <a:xfrm>
            <a:off x="5375083" y="1074581"/>
            <a:ext cx="3313044" cy="32413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System Under Test</a:t>
            </a:r>
            <a:endParaRPr lang="en-AT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77A65-DB00-4E77-8078-06D3708AFC9A}"/>
              </a:ext>
            </a:extLst>
          </p:cNvPr>
          <p:cNvSpPr/>
          <p:nvPr/>
        </p:nvSpPr>
        <p:spPr>
          <a:xfrm>
            <a:off x="4817425" y="2571750"/>
            <a:ext cx="1656001" cy="56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CnC</a:t>
            </a:r>
            <a:r>
              <a:rPr lang="en-US" sz="1400" dirty="0">
                <a:solidFill>
                  <a:schemeClr val="tx1"/>
                </a:solidFill>
              </a:rPr>
              <a:t> SCOE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Packet Interface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C17EB7-A588-497A-994C-065DC98D0F2A}"/>
              </a:ext>
            </a:extLst>
          </p:cNvPr>
          <p:cNvSpPr/>
          <p:nvPr/>
        </p:nvSpPr>
        <p:spPr>
          <a:xfrm>
            <a:off x="6813061" y="2571750"/>
            <a:ext cx="1124401" cy="5640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MCM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8F0BB-BF12-4379-9F10-214628A0EE33}"/>
              </a:ext>
            </a:extLst>
          </p:cNvPr>
          <p:cNvSpPr/>
          <p:nvPr/>
        </p:nvSpPr>
        <p:spPr>
          <a:xfrm>
            <a:off x="372894" y="2565564"/>
            <a:ext cx="1542553" cy="12964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D3258F-7DBB-4B32-9AE8-C253869DE7C7}"/>
              </a:ext>
            </a:extLst>
          </p:cNvPr>
          <p:cNvSpPr/>
          <p:nvPr/>
        </p:nvSpPr>
        <p:spPr>
          <a:xfrm>
            <a:off x="2703820" y="2571414"/>
            <a:ext cx="1325232" cy="564381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Python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Simulator</a:t>
            </a:r>
            <a:endParaRPr lang="en-AT" sz="14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8E26F-723E-4D8F-B43F-5DFA4D6A5900}"/>
              </a:ext>
            </a:extLst>
          </p:cNvPr>
          <p:cNvSpPr/>
          <p:nvPr/>
        </p:nvSpPr>
        <p:spPr>
          <a:xfrm>
            <a:off x="372894" y="2326427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D88BCEF-6FA2-40DA-9DDD-1BE9FD79EEA6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915447" y="2847754"/>
            <a:ext cx="788373" cy="5851"/>
          </a:xfrm>
          <a:prstGeom prst="straightConnector1">
            <a:avLst/>
          </a:prstGeom>
          <a:ln w="25400">
            <a:solidFill>
              <a:srgbClr val="FF63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3E8A05-B863-4F03-8046-3DF174DFA2F0}"/>
              </a:ext>
            </a:extLst>
          </p:cNvPr>
          <p:cNvCxnSpPr>
            <a:cxnSpLocks/>
          </p:cNvCxnSpPr>
          <p:nvPr/>
        </p:nvCxnSpPr>
        <p:spPr>
          <a:xfrm>
            <a:off x="4029052" y="2756503"/>
            <a:ext cx="788373" cy="168"/>
          </a:xfrm>
          <a:prstGeom prst="straightConnector1">
            <a:avLst/>
          </a:prstGeom>
          <a:ln w="25400">
            <a:solidFill>
              <a:srgbClr val="FF631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84D86-5686-4A73-8EF8-643AB373367F}"/>
              </a:ext>
            </a:extLst>
          </p:cNvPr>
          <p:cNvSpPr/>
          <p:nvPr/>
        </p:nvSpPr>
        <p:spPr>
          <a:xfrm>
            <a:off x="372894" y="3889244"/>
            <a:ext cx="36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6319"/>
                </a:solidFill>
              </a:rPr>
              <a:t>Test Environment</a:t>
            </a:r>
            <a:endParaRPr lang="en-AT" dirty="0">
              <a:solidFill>
                <a:srgbClr val="FF6319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288FCF-41D5-4B4C-8926-35F3F24B4F19}"/>
              </a:ext>
            </a:extLst>
          </p:cNvPr>
          <p:cNvCxnSpPr>
            <a:cxnSpLocks/>
          </p:cNvCxnSpPr>
          <p:nvPr/>
        </p:nvCxnSpPr>
        <p:spPr>
          <a:xfrm flipV="1">
            <a:off x="6475474" y="2905311"/>
            <a:ext cx="339635" cy="601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CDA818A6-FAF0-414A-AA43-7A457445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42236"/>
            <a:ext cx="5120809" cy="1535287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TA01_0004_000060_MCM_Browser_Activity_Invocation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TA01_0004_000081_Activity_Invocation_from_Activity_History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TA01_0004_000090_Invocation_of_Activity_on_Event_Reception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TA01_0004_000100_Activity_Invocation_from_Activity_Stack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endParaRPr lang="en-US" altLang="en-US" sz="1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TA01_0004_000110_Activity_Stack_Interlocks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TA01_0004_000120_Activity_Stack_Execution_Time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TA01_0004_000130_Activity_Stack_Save_Load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C73D7D-F587-480A-8170-1E5DB08DEE58}"/>
              </a:ext>
            </a:extLst>
          </p:cNvPr>
          <p:cNvSpPr/>
          <p:nvPr/>
        </p:nvSpPr>
        <p:spPr>
          <a:xfrm>
            <a:off x="4029052" y="2569963"/>
            <a:ext cx="788372" cy="18706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919"/>
                </a:solidFill>
              </a:rPr>
              <a:t>TC</a:t>
            </a:r>
            <a:endParaRPr lang="en-AT" sz="1200" dirty="0">
              <a:solidFill>
                <a:srgbClr val="FF0919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8D1AA6-79A8-4E2A-9E94-2DC4DE8C64D3}"/>
              </a:ext>
            </a:extLst>
          </p:cNvPr>
          <p:cNvCxnSpPr>
            <a:cxnSpLocks/>
          </p:cNvCxnSpPr>
          <p:nvPr/>
        </p:nvCxnSpPr>
        <p:spPr>
          <a:xfrm>
            <a:off x="4046737" y="2905311"/>
            <a:ext cx="788373" cy="168"/>
          </a:xfrm>
          <a:prstGeom prst="straightConnector1">
            <a:avLst/>
          </a:prstGeom>
          <a:ln w="25400">
            <a:solidFill>
              <a:srgbClr val="FF63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904C13D-4134-4F7F-B529-3BB321D1DA63}"/>
              </a:ext>
            </a:extLst>
          </p:cNvPr>
          <p:cNvSpPr/>
          <p:nvPr/>
        </p:nvSpPr>
        <p:spPr>
          <a:xfrm>
            <a:off x="4037474" y="2911516"/>
            <a:ext cx="788372" cy="18706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919"/>
                </a:solidFill>
              </a:rPr>
              <a:t>TM</a:t>
            </a:r>
            <a:endParaRPr lang="en-AT" sz="1200" dirty="0">
              <a:solidFill>
                <a:srgbClr val="FF0919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E6714F-0D7E-4759-92B2-C857833F889D}"/>
              </a:ext>
            </a:extLst>
          </p:cNvPr>
          <p:cNvCxnSpPr>
            <a:cxnSpLocks/>
          </p:cNvCxnSpPr>
          <p:nvPr/>
        </p:nvCxnSpPr>
        <p:spPr>
          <a:xfrm flipV="1">
            <a:off x="6464042" y="2749171"/>
            <a:ext cx="339635" cy="601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839E219-B615-4BC5-AF3C-F16EAF65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Telecommand / Complex Tests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9828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Other Tests</a:t>
            </a:r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7596983-E792-4F0A-9FA7-6B8DB2E0B014}"/>
              </a:ext>
            </a:extLst>
          </p:cNvPr>
          <p:cNvGrpSpPr/>
          <p:nvPr/>
        </p:nvGrpSpPr>
        <p:grpSpPr>
          <a:xfrm>
            <a:off x="5299201" y="1074581"/>
            <a:ext cx="3470400" cy="2921418"/>
            <a:chOff x="5299201" y="1074581"/>
            <a:chExt cx="3470400" cy="29214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737CBB-FCE1-477B-8157-A5AB440DFC4B}"/>
                </a:ext>
              </a:extLst>
            </p:cNvPr>
            <p:cNvSpPr/>
            <p:nvPr/>
          </p:nvSpPr>
          <p:spPr>
            <a:xfrm>
              <a:off x="5299201" y="1074581"/>
              <a:ext cx="3470400" cy="2727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B25DBD-ABDE-49C7-9096-A732920DB8F8}"/>
                </a:ext>
              </a:extLst>
            </p:cNvPr>
            <p:cNvSpPr/>
            <p:nvPr/>
          </p:nvSpPr>
          <p:spPr>
            <a:xfrm>
              <a:off x="5375083" y="1459154"/>
              <a:ext cx="3313044" cy="2536845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Miconys</a:t>
              </a:r>
              <a:r>
                <a:rPr lang="en-US" b="1" dirty="0">
                  <a:solidFill>
                    <a:schemeClr val="tx1"/>
                  </a:solidFill>
                </a:rPr>
                <a:t>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6427C3-8CF3-481B-821C-8D9536AFB65A}"/>
                </a:ext>
              </a:extLst>
            </p:cNvPr>
            <p:cNvSpPr/>
            <p:nvPr/>
          </p:nvSpPr>
          <p:spPr>
            <a:xfrm>
              <a:off x="5645426" y="1798371"/>
              <a:ext cx="2813499" cy="1916264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EGOS-CC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3944A3-75DD-49A0-BCB5-D688B7D6CA82}"/>
                </a:ext>
              </a:extLst>
            </p:cNvPr>
            <p:cNvSpPr/>
            <p:nvPr/>
          </p:nvSpPr>
          <p:spPr>
            <a:xfrm>
              <a:off x="5955528" y="2143451"/>
              <a:ext cx="2202511" cy="1300841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EGS-CC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4886F4-1AC8-4B43-BE89-AA1F6878BED5}"/>
                </a:ext>
              </a:extLst>
            </p:cNvPr>
            <p:cNvSpPr/>
            <p:nvPr/>
          </p:nvSpPr>
          <p:spPr>
            <a:xfrm>
              <a:off x="5375083" y="1074581"/>
              <a:ext cx="3313044" cy="32413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System Under Test</a:t>
              </a:r>
              <a:endParaRPr lang="en-AT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8F0BB-BF12-4379-9F10-214628A0EE33}"/>
              </a:ext>
            </a:extLst>
          </p:cNvPr>
          <p:cNvSpPr/>
          <p:nvPr/>
        </p:nvSpPr>
        <p:spPr>
          <a:xfrm>
            <a:off x="372894" y="2565564"/>
            <a:ext cx="1542553" cy="12964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EUDART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8E26F-723E-4D8F-B43F-5DFA4D6A5900}"/>
              </a:ext>
            </a:extLst>
          </p:cNvPr>
          <p:cNvSpPr/>
          <p:nvPr/>
        </p:nvSpPr>
        <p:spPr>
          <a:xfrm>
            <a:off x="372894" y="2326427"/>
            <a:ext cx="1568993" cy="2233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Test Case Execution</a:t>
            </a:r>
            <a:endParaRPr lang="en-AT" sz="10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84D86-5686-4A73-8EF8-643AB373367F}"/>
              </a:ext>
            </a:extLst>
          </p:cNvPr>
          <p:cNvSpPr/>
          <p:nvPr/>
        </p:nvSpPr>
        <p:spPr>
          <a:xfrm>
            <a:off x="372894" y="3889244"/>
            <a:ext cx="36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6319"/>
                </a:solidFill>
              </a:rPr>
              <a:t>Test Environment</a:t>
            </a:r>
            <a:endParaRPr lang="en-AT" dirty="0">
              <a:solidFill>
                <a:srgbClr val="FF6319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F2611BC-DB83-483E-945B-00972CC3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1" y="742236"/>
            <a:ext cx="4012540" cy="1535287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TA01_0003_000200_M4C_PFI_Packet_Injection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TA01_0003_000210_File_Based_Injection_Packet_Based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TA01_0003_000211_PFI_Install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TA01_0006_000030_Alarm_Acknowledgement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TA02_0010_000010_Alert_Files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TA02_0010_000040_Install_ASA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27B2BD-F8AC-4863-978C-BFC7C198743B}"/>
              </a:ext>
            </a:extLst>
          </p:cNvPr>
          <p:cNvGrpSpPr/>
          <p:nvPr/>
        </p:nvGrpSpPr>
        <p:grpSpPr>
          <a:xfrm>
            <a:off x="1915447" y="1088980"/>
            <a:ext cx="6970733" cy="3022219"/>
            <a:chOff x="1915447" y="1088980"/>
            <a:chExt cx="6970733" cy="302221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957BB75-083A-4425-B680-B3D015762C18}"/>
                </a:ext>
              </a:extLst>
            </p:cNvPr>
            <p:cNvSpPr/>
            <p:nvPr/>
          </p:nvSpPr>
          <p:spPr>
            <a:xfrm>
              <a:off x="4223964" y="1088980"/>
              <a:ext cx="4662216" cy="302221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5C360C-C06A-47EC-B085-5A31EEE63501}"/>
                </a:ext>
              </a:extLst>
            </p:cNvPr>
            <p:cNvSpPr/>
            <p:nvPr/>
          </p:nvSpPr>
          <p:spPr>
            <a:xfrm>
              <a:off x="4140001" y="1088981"/>
              <a:ext cx="3470400" cy="2727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2EFC4F0-621E-4F51-8D1D-6335DC67D21D}"/>
                </a:ext>
              </a:extLst>
            </p:cNvPr>
            <p:cNvSpPr/>
            <p:nvPr/>
          </p:nvSpPr>
          <p:spPr>
            <a:xfrm>
              <a:off x="4215883" y="1473554"/>
              <a:ext cx="3313044" cy="2536845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Miconys</a:t>
              </a:r>
              <a:r>
                <a:rPr lang="en-US" b="1" dirty="0">
                  <a:solidFill>
                    <a:schemeClr val="tx1"/>
                  </a:solidFill>
                </a:rPr>
                <a:t>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96F23AD-8CAA-4E39-B4C5-94C10F85DB98}"/>
                </a:ext>
              </a:extLst>
            </p:cNvPr>
            <p:cNvSpPr/>
            <p:nvPr/>
          </p:nvSpPr>
          <p:spPr>
            <a:xfrm>
              <a:off x="4486226" y="1812771"/>
              <a:ext cx="2813499" cy="1916264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EGOS-CC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B89EE72-F39E-4651-BB8B-5D280D8F30C3}"/>
                </a:ext>
              </a:extLst>
            </p:cNvPr>
            <p:cNvSpPr/>
            <p:nvPr/>
          </p:nvSpPr>
          <p:spPr>
            <a:xfrm>
              <a:off x="4796328" y="2157851"/>
              <a:ext cx="2202511" cy="1300841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EGS-CC</a:t>
              </a:r>
              <a:endParaRPr lang="en-AT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375A04E-C214-454E-B77E-F48049070E06}"/>
                </a:ext>
              </a:extLst>
            </p:cNvPr>
            <p:cNvSpPr/>
            <p:nvPr/>
          </p:nvSpPr>
          <p:spPr>
            <a:xfrm>
              <a:off x="4215883" y="1088981"/>
              <a:ext cx="3313044" cy="32413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System Under Test</a:t>
              </a:r>
              <a:endParaRPr lang="en-AT" dirty="0">
                <a:solidFill>
                  <a:srgbClr val="00B05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66086C0-B1A6-4514-86DD-79EB1497B609}"/>
                </a:ext>
              </a:extLst>
            </p:cNvPr>
            <p:cNvSpPr/>
            <p:nvPr/>
          </p:nvSpPr>
          <p:spPr>
            <a:xfrm>
              <a:off x="3658225" y="2586150"/>
              <a:ext cx="1656001" cy="56404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PFI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FE78F1-7E99-480A-9DFB-632621347CE4}"/>
                </a:ext>
              </a:extLst>
            </p:cNvPr>
            <p:cNvSpPr/>
            <p:nvPr/>
          </p:nvSpPr>
          <p:spPr>
            <a:xfrm>
              <a:off x="5529201" y="2586151"/>
              <a:ext cx="1249061" cy="29422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Raw Packets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B1A7DE7-A80F-441A-8798-E5C3204125F0}"/>
                </a:ext>
              </a:extLst>
            </p:cNvPr>
            <p:cNvCxnSpPr>
              <a:cxnSpLocks/>
            </p:cNvCxnSpPr>
            <p:nvPr/>
          </p:nvCxnSpPr>
          <p:spPr>
            <a:xfrm>
              <a:off x="1922560" y="2768227"/>
              <a:ext cx="558626" cy="0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EB294F4-45E4-42B4-AC2A-D02C79E17748}"/>
                </a:ext>
              </a:extLst>
            </p:cNvPr>
            <p:cNvCxnSpPr>
              <a:cxnSpLocks/>
            </p:cNvCxnSpPr>
            <p:nvPr/>
          </p:nvCxnSpPr>
          <p:spPr>
            <a:xfrm>
              <a:off x="3217021" y="2768227"/>
              <a:ext cx="434091" cy="168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B6DFA9F-8E65-4B81-ABBD-A74695C84C5C}"/>
                </a:ext>
              </a:extLst>
            </p:cNvPr>
            <p:cNvCxnSpPr>
              <a:cxnSpLocks/>
            </p:cNvCxnSpPr>
            <p:nvPr/>
          </p:nvCxnSpPr>
          <p:spPr>
            <a:xfrm>
              <a:off x="5321339" y="2770903"/>
              <a:ext cx="20786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DE0DDC-CCC7-4D31-B6B4-942650926F62}"/>
                </a:ext>
              </a:extLst>
            </p:cNvPr>
            <p:cNvSpPr/>
            <p:nvPr/>
          </p:nvSpPr>
          <p:spPr>
            <a:xfrm>
              <a:off x="3658224" y="3312394"/>
              <a:ext cx="1656001" cy="56404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Karaf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Shell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EFAADB1-AC80-4F32-9609-A11F6F3553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6001" y="3312394"/>
              <a:ext cx="0" cy="2719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D6B3700-0C86-4AA1-B8A7-AFC5EDCDBE75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1915447" y="3584294"/>
              <a:ext cx="1742777" cy="10123"/>
            </a:xfrm>
            <a:prstGeom prst="straightConnector1">
              <a:avLst/>
            </a:prstGeom>
            <a:ln w="25400">
              <a:solidFill>
                <a:srgbClr val="FF63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768E46E-759F-4EB1-A68D-1F62AE6EE188}"/>
                </a:ext>
              </a:extLst>
            </p:cNvPr>
            <p:cNvCxnSpPr>
              <a:cxnSpLocks/>
            </p:cNvCxnSpPr>
            <p:nvPr/>
          </p:nvCxnSpPr>
          <p:spPr>
            <a:xfrm>
              <a:off x="5304842" y="3584294"/>
              <a:ext cx="49115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73605F7-718C-4BC6-AA10-F8AABE82403F}"/>
                </a:ext>
              </a:extLst>
            </p:cNvPr>
            <p:cNvSpPr/>
            <p:nvPr/>
          </p:nvSpPr>
          <p:spPr>
            <a:xfrm>
              <a:off x="3209908" y="2403871"/>
              <a:ext cx="447984" cy="30041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919"/>
                  </a:solidFill>
                </a:rPr>
                <a:t>TM</a:t>
              </a:r>
              <a:endParaRPr lang="en-AT" sz="1200" dirty="0">
                <a:solidFill>
                  <a:srgbClr val="FF0919"/>
                </a:solidFill>
              </a:endParaRPr>
            </a:p>
          </p:txBody>
        </p:sp>
        <p:sp>
          <p:nvSpPr>
            <p:cNvPr id="71" name="Flowchart: Document 70">
              <a:extLst>
                <a:ext uri="{FF2B5EF4-FFF2-40B4-BE49-F238E27FC236}">
                  <a16:creationId xmlns:a16="http://schemas.microsoft.com/office/drawing/2014/main" id="{E0EEDD35-64E0-4137-9762-08F14230953F}"/>
                </a:ext>
              </a:extLst>
            </p:cNvPr>
            <p:cNvSpPr/>
            <p:nvPr/>
          </p:nvSpPr>
          <p:spPr>
            <a:xfrm>
              <a:off x="2488299" y="2496719"/>
              <a:ext cx="721609" cy="767319"/>
            </a:xfrm>
            <a:prstGeom prst="flowChartDocumen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Packet File</a:t>
              </a:r>
              <a:endParaRPr lang="en-AT" sz="14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1856797-4C47-484B-A647-AF603BB098A7}"/>
                </a:ext>
              </a:extLst>
            </p:cNvPr>
            <p:cNvSpPr/>
            <p:nvPr/>
          </p:nvSpPr>
          <p:spPr>
            <a:xfrm>
              <a:off x="6998839" y="3282174"/>
              <a:ext cx="684504" cy="56404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ASA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25F6328-EA95-42E9-9285-F5848EC56695}"/>
                </a:ext>
              </a:extLst>
            </p:cNvPr>
            <p:cNvSpPr/>
            <p:nvPr/>
          </p:nvSpPr>
          <p:spPr>
            <a:xfrm>
              <a:off x="5540735" y="3022421"/>
              <a:ext cx="1249061" cy="29422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Alarms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429677D-58C8-4871-83DF-0E84D9B30F14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6513063" y="3564197"/>
              <a:ext cx="4857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2F758C4-2F8D-40DC-A4F9-C17694137805}"/>
                </a:ext>
              </a:extLst>
            </p:cNvPr>
            <p:cNvCxnSpPr>
              <a:cxnSpLocks/>
            </p:cNvCxnSpPr>
            <p:nvPr/>
          </p:nvCxnSpPr>
          <p:spPr>
            <a:xfrm>
              <a:off x="6513063" y="3312394"/>
              <a:ext cx="0" cy="2617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Document 75">
              <a:extLst>
                <a:ext uri="{FF2B5EF4-FFF2-40B4-BE49-F238E27FC236}">
                  <a16:creationId xmlns:a16="http://schemas.microsoft.com/office/drawing/2014/main" id="{D4D1A5DF-B2EF-4B72-97BD-595753296B1F}"/>
                </a:ext>
              </a:extLst>
            </p:cNvPr>
            <p:cNvSpPr/>
            <p:nvPr/>
          </p:nvSpPr>
          <p:spPr>
            <a:xfrm>
              <a:off x="8164571" y="3213801"/>
              <a:ext cx="721609" cy="767319"/>
            </a:xfrm>
            <a:prstGeom prst="flowChartDocumen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Alert File</a:t>
              </a:r>
              <a:endParaRPr lang="en-A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89C323D-CBD9-4060-833A-E33F8020CA14}"/>
                </a:ext>
              </a:extLst>
            </p:cNvPr>
            <p:cNvCxnSpPr>
              <a:cxnSpLocks/>
            </p:cNvCxnSpPr>
            <p:nvPr/>
          </p:nvCxnSpPr>
          <p:spPr>
            <a:xfrm>
              <a:off x="7683343" y="3574172"/>
              <a:ext cx="4857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3457E-6 L -0.12691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2CEEE-2490-41CA-9102-C677544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200329"/>
          </a:xfrm>
        </p:spPr>
        <p:txBody>
          <a:bodyPr/>
          <a:lstStyle/>
          <a:p>
            <a:r>
              <a:rPr lang="pt-BR" sz="3600" dirty="0"/>
              <a:t>5.	Conclusion &amp;</a:t>
            </a:r>
            <a:br>
              <a:rPr lang="pt-BR" sz="3600" dirty="0"/>
            </a:br>
            <a:r>
              <a:rPr lang="pt-BR" sz="3600" dirty="0"/>
              <a:t>	Lessons Learned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8EF602B-D532-4E94-B440-85DA365B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/>
          <a:lstStyle/>
          <a:p>
            <a:r>
              <a:rPr lang="en-US" dirty="0" err="1"/>
              <a:t>laNGoSTA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114262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625714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Experience: Test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696150"/>
            <a:ext cx="8748000" cy="37512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Test cases implemented on the GUI level take high effort for implementation.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Test cases based on APIs (e.g. </a:t>
            </a:r>
            <a:r>
              <a:rPr lang="en-US" altLang="en-US" dirty="0" err="1"/>
              <a:t>Karaf</a:t>
            </a:r>
            <a:r>
              <a:rPr lang="en-US" altLang="en-US" dirty="0"/>
              <a:t>) are much simpler to implement.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Groovy scripts are recommended when EGS-CC internals shall be access, Python is recommended as scripting language for system tests where the system under test is as black box with external interfaces.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The tests should be properly layered, otherwise they must be fully re-implemented when the system under test changes (e.g. change of the GUI).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The test environment needs to be maintained during the life-cycle of a system under test with sufficient resources.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The test environment and the system under test must be managed under consistent version control. This is required to validate and </a:t>
            </a:r>
            <a:r>
              <a:rPr lang="en-US" altLang="en-US" dirty="0" err="1"/>
              <a:t>analyse</a:t>
            </a:r>
            <a:r>
              <a:rPr lang="en-US" altLang="en-US" dirty="0"/>
              <a:t> regressions in the tests.</a:t>
            </a:r>
          </a:p>
        </p:txBody>
      </p:sp>
    </p:spTree>
    <p:extLst>
      <p:ext uri="{BB962C8B-B14F-4D97-AF65-F5344CB8AC3E}">
        <p14:creationId xmlns:p14="http://schemas.microsoft.com/office/powerpoint/2010/main" val="3509086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625714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Experience: EGS-CC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00" y="864780"/>
            <a:ext cx="8748000" cy="3582569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300" dirty="0"/>
              <a:t>EGS-CC version changed in the study: IR3 </a:t>
            </a:r>
            <a:r>
              <a:rPr lang="en-US" altLang="en-US" sz="1300" dirty="0">
                <a:sym typeface="Wingdings" panose="05000000000000000000" pitchFamily="2" charset="2"/>
              </a:rPr>
              <a:t> IR4D0  IR4D1</a:t>
            </a:r>
            <a:r>
              <a:rPr lang="en-US" altLang="en-US" sz="1300" dirty="0"/>
              <a:t>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300" dirty="0"/>
              <a:t>EGS-CC installation is still a big challenge and different issues appear in the different versions.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300" dirty="0"/>
              <a:t>There should be </a:t>
            </a:r>
            <a:r>
              <a:rPr lang="en-US" altLang="en-US" sz="1300" b="1" u="sng" dirty="0"/>
              <a:t>one</a:t>
            </a:r>
            <a:r>
              <a:rPr lang="en-US" altLang="en-US" sz="1300" dirty="0"/>
              <a:t> agreed installation approach between ESTEC, ESOC and the EGS-CC development consortium that is well maintained and that shall not be changed too often (installation from GIT, installation from Nexus, provision of a Docker-Image, provision of a VM).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300" dirty="0"/>
              <a:t>There should be a good documented configuration and tailoring guide that is designed for end-users and not for experienced EGS-CC developers.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300" dirty="0"/>
              <a:t>Tailoring tools for maintaining the system configuration and the CDM are needed </a:t>
            </a:r>
            <a:r>
              <a:rPr lang="en-US" altLang="en-US" sz="1300" dirty="0">
                <a:sym typeface="Wingdings" panose="05000000000000000000" pitchFamily="2" charset="2"/>
              </a:rPr>
              <a:t> see next slide</a:t>
            </a:r>
            <a:r>
              <a:rPr lang="en-US" altLang="en-US" sz="1300" dirty="0"/>
              <a:t>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300" dirty="0"/>
              <a:t>Branches and tags shall be defined for ALL deliveries (including EGS-CC related repositories) so that they can be built at any time.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300" dirty="0"/>
              <a:t>The </a:t>
            </a:r>
            <a:r>
              <a:rPr lang="en-US" altLang="en-US" sz="1400" dirty="0" err="1"/>
              <a:t>laNGoSTA</a:t>
            </a:r>
            <a:r>
              <a:rPr lang="en-US" altLang="en-US" sz="1300" dirty="0"/>
              <a:t> test approach has enough maturity for system level testing of EGS-CC, EGOS-CC, </a:t>
            </a:r>
            <a:r>
              <a:rPr lang="en-US" altLang="en-US" sz="1300" dirty="0" err="1"/>
              <a:t>Miconys</a:t>
            </a:r>
            <a:r>
              <a:rPr lang="en-US" altLang="en-US" sz="1300" dirty="0"/>
              <a:t>-CC.</a:t>
            </a:r>
          </a:p>
        </p:txBody>
      </p:sp>
    </p:spTree>
    <p:extLst>
      <p:ext uri="{BB962C8B-B14F-4D97-AF65-F5344CB8AC3E}">
        <p14:creationId xmlns:p14="http://schemas.microsoft.com/office/powerpoint/2010/main" val="290943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Project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716467"/>
            <a:ext cx="8748000" cy="387679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GSTP study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Objective: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70C0"/>
                </a:solidFill>
              </a:rPr>
              <a:t>Analysis and review </a:t>
            </a:r>
            <a:r>
              <a:rPr lang="en-US" altLang="en-US" sz="1400" dirty="0"/>
              <a:t>of existing EGS-CC validation scenarios for potential reuse (agreed after Kick-Off). The scenarios have been deployed and executed and the results have been </a:t>
            </a:r>
            <a:r>
              <a:rPr lang="en-US" altLang="en-US" sz="1400" dirty="0" err="1"/>
              <a:t>analysed</a:t>
            </a:r>
            <a:r>
              <a:rPr lang="en-US" altLang="en-US" sz="1400" dirty="0"/>
              <a:t>.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70C0"/>
                </a:solidFill>
              </a:rPr>
              <a:t>Refinement</a:t>
            </a:r>
            <a:r>
              <a:rPr lang="en-US" altLang="en-US" sz="1400" dirty="0"/>
              <a:t> of validation scenarios for EGOS-CC. The scenarios were originally described at high level and have been refined, executed and documented. The scenarios cover some EGOS-CC prototype software such as the ASA component (adapter to REALS) and the PFI component (packet file injector).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70C0"/>
                </a:solidFill>
              </a:rPr>
              <a:t>Test automation technology</a:t>
            </a:r>
            <a:r>
              <a:rPr lang="en-US" altLang="en-US" sz="1400" dirty="0"/>
              <a:t> for EGOS-CC/EGS-CC: Existing software previously used to validate </a:t>
            </a:r>
            <a:r>
              <a:rPr lang="en-US" altLang="en-US" sz="1400" dirty="0" err="1"/>
              <a:t>Miconys</a:t>
            </a:r>
            <a:r>
              <a:rPr lang="en-US" altLang="en-US" sz="1400" dirty="0"/>
              <a:t> products has been enhanced with new functionality to speed up and simplify the development lifecycle for automated testing and to integrate it better with EGS-CC. Several proofs of concept have been created including monitoring and commanding test cases.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234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625714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Experience: OPEN-M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00" y="696150"/>
            <a:ext cx="8748000" cy="3751200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400" dirty="0"/>
              <a:t>OPEN-M is intended to be standard the tailoring tool for end-users.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400" dirty="0"/>
              <a:t>The version </a:t>
            </a:r>
            <a:r>
              <a:rPr lang="en-US" altLang="en-US" sz="1400" dirty="0" err="1"/>
              <a:t>analysed</a:t>
            </a:r>
            <a:r>
              <a:rPr lang="en-US" altLang="en-US" sz="1400" dirty="0"/>
              <a:t> in the study, has provided the functional requirements needed for manipulating the CDM.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400" dirty="0"/>
              <a:t>It is based on a flexible, generic architecture.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altLang="en-US" sz="1400" dirty="0"/>
              <a:t>Some improvements are proposed:</a:t>
            </a:r>
          </a:p>
          <a:p>
            <a:pPr marL="7200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Standard use cases should be supported by wizards and hiding of the XML low-level schema. E.g. definition of TM packets and their related MCM parameters.</a:t>
            </a:r>
          </a:p>
          <a:p>
            <a:pPr marL="7200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The exported CDM files (</a:t>
            </a:r>
            <a:r>
              <a:rPr lang="en-US" altLang="en-US" sz="1400" dirty="0">
                <a:sym typeface="Wingdings" panose="05000000000000000000" pitchFamily="2" charset="2"/>
              </a:rPr>
              <a:t></a:t>
            </a:r>
            <a:r>
              <a:rPr lang="en-US" altLang="en-US" sz="1400" dirty="0"/>
              <a:t>XML) should be formatted to be read-able with a text editor.</a:t>
            </a:r>
          </a:p>
          <a:p>
            <a:pPr marL="7200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MIB import should be supported in a convenient way, with a consistent (but maybe flat) CDM structure that can be used out-of-the-box without a need to manually change it.</a:t>
            </a:r>
          </a:p>
          <a:p>
            <a:pPr marL="72000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400" dirty="0"/>
              <a:t>MIB export should be supported in a convenient way (e.g. with additional wizards) in order to get complete working MIB.</a:t>
            </a:r>
          </a:p>
        </p:txBody>
      </p:sp>
    </p:spTree>
    <p:extLst>
      <p:ext uri="{BB962C8B-B14F-4D97-AF65-F5344CB8AC3E}">
        <p14:creationId xmlns:p14="http://schemas.microsoft.com/office/powerpoint/2010/main" val="1348176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625714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00" y="696150"/>
            <a:ext cx="8748000" cy="37512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 err="1"/>
              <a:t>laNGoSTA</a:t>
            </a:r>
            <a:r>
              <a:rPr lang="en-US" altLang="en-US" dirty="0"/>
              <a:t> provides a good starting point for a powerful test approach for EGS-CC / EGOS-CC / </a:t>
            </a:r>
            <a:r>
              <a:rPr lang="en-US" altLang="en-US" dirty="0" err="1"/>
              <a:t>Miconys</a:t>
            </a:r>
            <a:r>
              <a:rPr lang="en-US" altLang="en-US" dirty="0"/>
              <a:t>-CC.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Test cases have been implemented as proof-of-concept, covering many areas including telemetry, telecommands/activities, interface to REALS, PFI,…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The delivered prototypes should be integrated into the products, so that they are available for end-user.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As a future step, the test-chain shall be integrated with E2EVAL to take care of the test orchestration, handling of test results and identification of regressions.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Proof-of-concept has been limited to EGS-CC used as Mission Control System. It is recommended to test it on other areas (EGSE, Ground Station,…).</a:t>
            </a:r>
          </a:p>
        </p:txBody>
      </p:sp>
    </p:spTree>
    <p:extLst>
      <p:ext uri="{BB962C8B-B14F-4D97-AF65-F5344CB8AC3E}">
        <p14:creationId xmlns:p14="http://schemas.microsoft.com/office/powerpoint/2010/main" val="3959486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2CEEE-2490-41CA-9102-C677544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2362"/>
            <a:ext cx="8172000" cy="1077218"/>
          </a:xfrm>
        </p:spPr>
        <p:txBody>
          <a:bodyPr/>
          <a:lstStyle/>
          <a:p>
            <a:r>
              <a:rPr lang="en-US" sz="3200" dirty="0"/>
              <a:t>DEMO EGOS-CC / </a:t>
            </a:r>
            <a:r>
              <a:rPr lang="en-US" sz="3200" dirty="0" err="1"/>
              <a:t>Miconys</a:t>
            </a:r>
            <a:r>
              <a:rPr lang="en-US" sz="3200" dirty="0"/>
              <a:t>-CC Tests</a:t>
            </a:r>
            <a:endParaRPr lang="en-AT" sz="32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8EF602B-D532-4E94-B440-85DA365B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/>
          <a:lstStyle/>
          <a:p>
            <a:r>
              <a:rPr lang="en-US" dirty="0" err="1"/>
              <a:t>laNGoSTA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537397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2CEEE-2490-41CA-9102-C677544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646331"/>
          </a:xfrm>
        </p:spPr>
        <p:txBody>
          <a:bodyPr/>
          <a:lstStyle/>
          <a:p>
            <a:r>
              <a:rPr lang="en-US" sz="3600" dirty="0"/>
              <a:t>Questions &amp; Answers</a:t>
            </a:r>
            <a:endParaRPr lang="en-AT" sz="360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8EF602B-D532-4E94-B440-85DA365B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/>
          <a:lstStyle/>
          <a:p>
            <a:r>
              <a:rPr lang="en-US" dirty="0" err="1"/>
              <a:t>laNGoSTA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655417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2CEEE-2490-41CA-9102-C677544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707886"/>
          </a:xfrm>
        </p:spPr>
        <p:txBody>
          <a:bodyPr/>
          <a:lstStyle/>
          <a:p>
            <a:r>
              <a:rPr lang="en-US" dirty="0"/>
              <a:t>Thanks</a:t>
            </a:r>
            <a:endParaRPr lang="en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AA233-408A-444F-B9F9-8C2816B49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For more information please contact:</a:t>
            </a:r>
          </a:p>
          <a:p>
            <a:r>
              <a:rPr lang="en-US" sz="1000" dirty="0"/>
              <a:t>T+ 49 6151 90 2921</a:t>
            </a:r>
          </a:p>
          <a:p>
            <a:r>
              <a:rPr lang="en-US" sz="1000" dirty="0"/>
              <a:t>eduardo.gomez@esa.int</a:t>
            </a:r>
          </a:p>
          <a:p>
            <a:r>
              <a:rPr lang="en-US" sz="1000" dirty="0"/>
              <a:t>T+ 43 664 8855 5519</a:t>
            </a:r>
          </a:p>
          <a:p>
            <a:r>
              <a:rPr lang="en-US" sz="1000" dirty="0"/>
              <a:t>stefan.korner@atos.net</a:t>
            </a:r>
          </a:p>
        </p:txBody>
      </p:sp>
    </p:spTree>
    <p:extLst>
      <p:ext uri="{BB962C8B-B14F-4D97-AF65-F5344CB8AC3E}">
        <p14:creationId xmlns:p14="http://schemas.microsoft.com/office/powerpoint/2010/main" val="126267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Project Schedule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2C159-AB14-4F13-9A93-1270F59E5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748410"/>
            <a:ext cx="7722043" cy="36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SCRUM Sprints with Jira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F0EB1-2CD4-420F-B6A9-B655D542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26" y="777985"/>
            <a:ext cx="4924009" cy="37238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B24BBC-7ECC-4B53-809B-D23DF6B5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748" y="799200"/>
            <a:ext cx="3647051" cy="375120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24 sprints performed in the study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Sprint duration: 2-4 weeks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en-US" dirty="0"/>
              <a:t>SCRUM product owner:</a:t>
            </a:r>
            <a:br>
              <a:rPr lang="en-US" altLang="en-US" dirty="0"/>
            </a:br>
            <a:r>
              <a:rPr lang="en-US" altLang="en-US" dirty="0"/>
              <a:t>ESA Technical Officer</a:t>
            </a:r>
            <a:br>
              <a:rPr lang="en-US" altLang="en-US" dirty="0"/>
            </a:br>
            <a:r>
              <a:rPr lang="en-US" altLang="en-US" dirty="0"/>
              <a:t>Eduardo Gomez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D001B-5382-40F8-80D0-308BEC1F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26" y="777985"/>
            <a:ext cx="4924009" cy="37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Team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E7792-EA26-4CC7-905A-DD6285C98243}"/>
              </a:ext>
            </a:extLst>
          </p:cNvPr>
          <p:cNvSpPr txBox="1"/>
          <p:nvPr/>
        </p:nvSpPr>
        <p:spPr>
          <a:xfrm>
            <a:off x="986016" y="1140655"/>
            <a:ext cx="2088232" cy="646331"/>
          </a:xfrm>
          <a:prstGeom prst="rect">
            <a:avLst/>
          </a:prstGeom>
          <a:solidFill>
            <a:srgbClr val="FDC82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/>
              <a:t>Technical Officer</a:t>
            </a:r>
          </a:p>
          <a:p>
            <a:r>
              <a:rPr lang="de-AT" i="1" dirty="0"/>
              <a:t>Eduardo Gomez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7753C-718C-4F7E-9114-51C6109E4DD6}"/>
              </a:ext>
            </a:extLst>
          </p:cNvPr>
          <p:cNvSpPr txBox="1"/>
          <p:nvPr/>
        </p:nvSpPr>
        <p:spPr>
          <a:xfrm>
            <a:off x="4298384" y="1032933"/>
            <a:ext cx="2232248" cy="861774"/>
          </a:xfrm>
          <a:prstGeom prst="rect">
            <a:avLst/>
          </a:prstGeom>
          <a:solidFill>
            <a:srgbClr val="FDC82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/>
              <a:t>Atos Project Management: AT</a:t>
            </a:r>
          </a:p>
          <a:p>
            <a:r>
              <a:rPr lang="de-AT" sz="1400" i="1" dirty="0"/>
              <a:t>Stefan Korner</a:t>
            </a:r>
            <a:endParaRPr lang="de-AT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23191-CCA2-4C9E-AD0F-A88EB77F9830}"/>
              </a:ext>
            </a:extLst>
          </p:cNvPr>
          <p:cNvSpPr txBox="1"/>
          <p:nvPr/>
        </p:nvSpPr>
        <p:spPr>
          <a:xfrm>
            <a:off x="2911762" y="2571750"/>
            <a:ext cx="2232248" cy="12311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/>
              <a:t>Atos Team AT:</a:t>
            </a:r>
          </a:p>
          <a:p>
            <a:r>
              <a:rPr lang="de-AT" sz="1400" i="1" dirty="0"/>
              <a:t>Stefan Korner (PM)</a:t>
            </a:r>
          </a:p>
          <a:p>
            <a:r>
              <a:rPr lang="de-AT" sz="1400" i="1" dirty="0"/>
              <a:t>Michael Oswald</a:t>
            </a:r>
          </a:p>
          <a:p>
            <a:r>
              <a:rPr lang="de-AT" sz="1400" i="1" dirty="0"/>
              <a:t>Herwig Rabeder</a:t>
            </a:r>
          </a:p>
          <a:p>
            <a:r>
              <a:rPr lang="de-AT" sz="1400" i="1" dirty="0"/>
              <a:t>Kurt Siegl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F5D91-3714-46A8-BB9A-D4B5933587C4}"/>
              </a:ext>
            </a:extLst>
          </p:cNvPr>
          <p:cNvSpPr txBox="1"/>
          <p:nvPr/>
        </p:nvSpPr>
        <p:spPr>
          <a:xfrm>
            <a:off x="5450512" y="2575846"/>
            <a:ext cx="2368688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/>
              <a:t>Atos Team RO:</a:t>
            </a:r>
          </a:p>
          <a:p>
            <a:r>
              <a:rPr lang="de-AT" sz="1400" i="1" dirty="0"/>
              <a:t>Catalin Dumitru (PM)</a:t>
            </a:r>
          </a:p>
          <a:p>
            <a:r>
              <a:rPr lang="de-AT" sz="1400" i="1" dirty="0"/>
              <a:t>Bogdan Danes</a:t>
            </a:r>
          </a:p>
          <a:p>
            <a:r>
              <a:rPr lang="de-AT" sz="1400" i="1" dirty="0"/>
              <a:t>Mihai Domocos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104F5D-F556-4462-90D1-81FFB5D8D120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074248" y="1463820"/>
            <a:ext cx="122413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17CF88-411D-43EB-B5E2-B48758E1A1E4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027886" y="1894707"/>
            <a:ext cx="793306" cy="677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13F477-BBA9-4D81-AA0C-84C2BAF911A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833730" y="1894707"/>
            <a:ext cx="801126" cy="681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3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2CEEE-2490-41CA-9102-C677544F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938992"/>
          </a:xfrm>
        </p:spPr>
        <p:txBody>
          <a:bodyPr/>
          <a:lstStyle/>
          <a:p>
            <a:r>
              <a:rPr lang="en-US" dirty="0"/>
              <a:t>2.	Test Concept and</a:t>
            </a:r>
            <a:br>
              <a:rPr lang="en-US" dirty="0"/>
            </a:br>
            <a:r>
              <a:rPr lang="en-US" dirty="0"/>
              <a:t>	Test Environment</a:t>
            </a:r>
            <a:br>
              <a:rPr lang="en-US" dirty="0"/>
            </a:br>
            <a:endParaRPr lang="en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AA233-408A-444F-B9F9-8C2816B49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laNGoSTA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61772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err="1"/>
              <a:t>laNGoSTA</a:t>
            </a:r>
            <a:r>
              <a:rPr lang="en-US" dirty="0"/>
              <a:t> – Test Concept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ABC26-1BB8-4C3D-B292-BDD0116093A5}"/>
              </a:ext>
            </a:extLst>
          </p:cNvPr>
          <p:cNvSpPr/>
          <p:nvPr/>
        </p:nvSpPr>
        <p:spPr>
          <a:xfrm>
            <a:off x="393525" y="1320584"/>
            <a:ext cx="3975783" cy="27425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Test Preparation</a:t>
            </a:r>
            <a:endParaRPr lang="en-AT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A42AC-7B9A-4A4E-9FDF-A01392DB1490}"/>
              </a:ext>
            </a:extLst>
          </p:cNvPr>
          <p:cNvSpPr/>
          <p:nvPr/>
        </p:nvSpPr>
        <p:spPr>
          <a:xfrm>
            <a:off x="4651513" y="1320584"/>
            <a:ext cx="4036613" cy="27425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Test Execution</a:t>
            </a:r>
            <a:endParaRPr lang="en-A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4675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453FF6C093F64DB0177BA6E62A0E45" ma:contentTypeVersion="1" ma:contentTypeDescription="Create a new document." ma:contentTypeScope="" ma:versionID="f1aaeb644053756776b54d776ba382fb">
  <xsd:schema xmlns:xsd="http://www.w3.org/2001/XMLSchema" xmlns:xs="http://www.w3.org/2001/XMLSchema" xmlns:p="http://schemas.microsoft.com/office/2006/metadata/properties" xmlns:ns2="2ef37284-285e-4fd1-b5ba-70a66c0b3c68" targetNamespace="http://schemas.microsoft.com/office/2006/metadata/properties" ma:root="true" ma:fieldsID="7dbadc6d280df8f517b3b462015349cf" ns2:_="">
    <xsd:import namespace="2ef37284-285e-4fd1-b5ba-70a66c0b3c6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37284-285e-4fd1-b5ba-70a66c0b3c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f2760952-b3bb-408f-ace6-eb1e07642b8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EA689-BDE3-413C-8747-3B6EFD98AF95}"/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1211</TotalTime>
  <Words>2213</Words>
  <Application>Microsoft Office PowerPoint</Application>
  <PresentationFormat>On-screen Show (16:9)</PresentationFormat>
  <Paragraphs>431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Courier New</vt:lpstr>
      <vt:lpstr>Verdana</vt:lpstr>
      <vt:lpstr>Esa presentation</vt:lpstr>
      <vt:lpstr>Picture</vt:lpstr>
      <vt:lpstr>PowerPoint Presentation</vt:lpstr>
      <vt:lpstr>Agenda</vt:lpstr>
      <vt:lpstr>1. Management</vt:lpstr>
      <vt:lpstr>laNGoSTA – Project Description</vt:lpstr>
      <vt:lpstr>laNGoSTA – Project Schedule</vt:lpstr>
      <vt:lpstr>laNGoSTA – SCRUM Sprints with Jira</vt:lpstr>
      <vt:lpstr>laNGoSTA – Team</vt:lpstr>
      <vt:lpstr>2. Test Concept and  Test Environment </vt:lpstr>
      <vt:lpstr>laNGoSTA – Test Concept</vt:lpstr>
      <vt:lpstr>laNGoSTA – Test Concept</vt:lpstr>
      <vt:lpstr>laNGoSTA – Test Tools</vt:lpstr>
      <vt:lpstr>laNGoSTA – old Round Trip</vt:lpstr>
      <vt:lpstr>laNGoSTA - Test Tools modified</vt:lpstr>
      <vt:lpstr>laNGoSTA – new Round Trip</vt:lpstr>
      <vt:lpstr>laNGoSTA – Test Configuration</vt:lpstr>
      <vt:lpstr>3. Modification of  Test Tools </vt:lpstr>
      <vt:lpstr>laNGoSTA - Test Tools modified</vt:lpstr>
      <vt:lpstr>laNGoSTA – EUDART</vt:lpstr>
      <vt:lpstr>laNGoSTA – EUDART screenshot</vt:lpstr>
      <vt:lpstr>laNGoSTA – Test Cases exported</vt:lpstr>
      <vt:lpstr>laNGoSTA – Test Cases in TEMPPO Designer</vt:lpstr>
      <vt:lpstr>laNGoSTA – Test Case Graph in TEMPPO Designer</vt:lpstr>
      <vt:lpstr>laNGoSTA – Test Case Tree exported for EUDART</vt:lpstr>
      <vt:lpstr>laNGoSTA – Define and Re-use of Building Blocks</vt:lpstr>
      <vt:lpstr>laNGoSTA – EUDART v3</vt:lpstr>
      <vt:lpstr>laNGoSTA – SWTBot</vt:lpstr>
      <vt:lpstr>laNGoSTA – Widget Location and Widget Actions</vt:lpstr>
      <vt:lpstr>laNGoSTA – Static Widget Location – Example</vt:lpstr>
      <vt:lpstr>laNGoSTA – Static vs. Dynamic Widget Location</vt:lpstr>
      <vt:lpstr>laNGoSTA – Karaf TTI</vt:lpstr>
      <vt:lpstr>4. EGS-CC / EGOS-CC /  Miconys-CC Tests</vt:lpstr>
      <vt:lpstr>laNGoSTA – EGS-CC / EGOS-CC / Miconys-CC Tests</vt:lpstr>
      <vt:lpstr>laNGoSTA – Test Case Layering</vt:lpstr>
      <vt:lpstr>laNGoSTA – Telemetry Tests</vt:lpstr>
      <vt:lpstr>laNGoSTA – Telecommand / Complex Tests</vt:lpstr>
      <vt:lpstr>laNGoSTA – Other Tests</vt:lpstr>
      <vt:lpstr>5. Conclusion &amp;  Lessons Learned</vt:lpstr>
      <vt:lpstr>laNGoSTA – Experience: Test Approach</vt:lpstr>
      <vt:lpstr>laNGoSTA – Experience: EGS-CC</vt:lpstr>
      <vt:lpstr>laNGoSTA – Experience: OPEN-M</vt:lpstr>
      <vt:lpstr>laNGoSTA – Conclusion</vt:lpstr>
      <vt:lpstr>DEMO EGOS-CC / Miconys-CC Tests</vt:lpstr>
      <vt:lpstr>Questions &amp; Answers</vt:lpstr>
      <vt:lpstr>Thanks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ground segment test automation tools, processes and techniques</dc:title>
  <dc:subject>New ground segment test automation tools, processes and techniques</dc:subject>
  <dc:creator>Eduardo Gomez</dc:creator>
  <cp:keywords/>
  <dc:description/>
  <cp:lastModifiedBy>Korner, Stefan</cp:lastModifiedBy>
  <cp:revision>111</cp:revision>
  <cp:lastPrinted>2008-08-26T16:26:23Z</cp:lastPrinted>
  <dcterms:created xsi:type="dcterms:W3CDTF">2020-09-17T13:40:12Z</dcterms:created>
  <dcterms:modified xsi:type="dcterms:W3CDTF">2020-09-30T22:14:09Z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Eduardo Gomez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0x01010082453FF6C093F64DB0177BA6E62A0E45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2020-09-16T22:00:00Z</vt:filetime>
  </property>
  <property fmtid="{D5CDD505-2E9C-101B-9397-08002B2CF9AE}" pid="30" name="Organisational_x0020_entity">
    <vt:lpwstr/>
  </property>
  <property fmtid="{D5CDD505-2E9C-101B-9397-08002B2CF9AE}" pid="31" name="MSIP_Label_112e00b9-34e2-4b26-a577-af1fd0f9f7ee_Enabled">
    <vt:lpwstr>True</vt:lpwstr>
  </property>
  <property fmtid="{D5CDD505-2E9C-101B-9397-08002B2CF9AE}" pid="32" name="MSIP_Label_112e00b9-34e2-4b26-a577-af1fd0f9f7ee_SiteId">
    <vt:lpwstr>33440fc6-b7c7-412c-bb73-0e70b0198d5a</vt:lpwstr>
  </property>
  <property fmtid="{D5CDD505-2E9C-101B-9397-08002B2CF9AE}" pid="33" name="MSIP_Label_112e00b9-34e2-4b26-a577-af1fd0f9f7ee_Owner">
    <vt:lpwstr>stefan.korner@atos.net</vt:lpwstr>
  </property>
  <property fmtid="{D5CDD505-2E9C-101B-9397-08002B2CF9AE}" pid="34" name="MSIP_Label_112e00b9-34e2-4b26-a577-af1fd0f9f7ee_SetDate">
    <vt:lpwstr>2020-09-17T14:50:07.5004764Z</vt:lpwstr>
  </property>
  <property fmtid="{D5CDD505-2E9C-101B-9397-08002B2CF9AE}" pid="35" name="MSIP_Label_112e00b9-34e2-4b26-a577-af1fd0f9f7ee_Name">
    <vt:lpwstr>Atos For Internal Use</vt:lpwstr>
  </property>
  <property fmtid="{D5CDD505-2E9C-101B-9397-08002B2CF9AE}" pid="36" name="MSIP_Label_112e00b9-34e2-4b26-a577-af1fd0f9f7ee_Application">
    <vt:lpwstr>Microsoft Azure Information Protection</vt:lpwstr>
  </property>
  <property fmtid="{D5CDD505-2E9C-101B-9397-08002B2CF9AE}" pid="37" name="MSIP_Label_112e00b9-34e2-4b26-a577-af1fd0f9f7ee_ActionId">
    <vt:lpwstr>68ad5c42-17c1-4a76-b579-e69ba045520b</vt:lpwstr>
  </property>
  <property fmtid="{D5CDD505-2E9C-101B-9397-08002B2CF9AE}" pid="38" name="MSIP_Label_112e00b9-34e2-4b26-a577-af1fd0f9f7ee_Extended_MSFT_Method">
    <vt:lpwstr>Automatic</vt:lpwstr>
  </property>
  <property fmtid="{D5CDD505-2E9C-101B-9397-08002B2CF9AE}" pid="39" name="MSIP_Label_e463cba9-5f6c-478d-9329-7b2295e4e8ed_Enabled">
    <vt:lpwstr>True</vt:lpwstr>
  </property>
  <property fmtid="{D5CDD505-2E9C-101B-9397-08002B2CF9AE}" pid="40" name="MSIP_Label_e463cba9-5f6c-478d-9329-7b2295e4e8ed_SiteId">
    <vt:lpwstr>33440fc6-b7c7-412c-bb73-0e70b0198d5a</vt:lpwstr>
  </property>
  <property fmtid="{D5CDD505-2E9C-101B-9397-08002B2CF9AE}" pid="41" name="MSIP_Label_e463cba9-5f6c-478d-9329-7b2295e4e8ed_Owner">
    <vt:lpwstr>stefan.korner@atos.net</vt:lpwstr>
  </property>
  <property fmtid="{D5CDD505-2E9C-101B-9397-08002B2CF9AE}" pid="42" name="MSIP_Label_e463cba9-5f6c-478d-9329-7b2295e4e8ed_SetDate">
    <vt:lpwstr>2020-09-17T14:50:07.5004764Z</vt:lpwstr>
  </property>
  <property fmtid="{D5CDD505-2E9C-101B-9397-08002B2CF9AE}" pid="43" name="MSIP_Label_e463cba9-5f6c-478d-9329-7b2295e4e8ed_Name">
    <vt:lpwstr>Atos For Internal Use - All Employees</vt:lpwstr>
  </property>
  <property fmtid="{D5CDD505-2E9C-101B-9397-08002B2CF9AE}" pid="44" name="MSIP_Label_e463cba9-5f6c-478d-9329-7b2295e4e8ed_Application">
    <vt:lpwstr>Microsoft Azure Information Protection</vt:lpwstr>
  </property>
  <property fmtid="{D5CDD505-2E9C-101B-9397-08002B2CF9AE}" pid="45" name="MSIP_Label_e463cba9-5f6c-478d-9329-7b2295e4e8ed_ActionId">
    <vt:lpwstr>68ad5c42-17c1-4a76-b579-e69ba045520b</vt:lpwstr>
  </property>
  <property fmtid="{D5CDD505-2E9C-101B-9397-08002B2CF9AE}" pid="46" name="MSIP_Label_e463cba9-5f6c-478d-9329-7b2295e4e8ed_Parent">
    <vt:lpwstr>112e00b9-34e2-4b26-a577-af1fd0f9f7ee</vt:lpwstr>
  </property>
  <property fmtid="{D5CDD505-2E9C-101B-9397-08002B2CF9AE}" pid="47" name="MSIP_Label_e463cba9-5f6c-478d-9329-7b2295e4e8ed_Extended_MSFT_Method">
    <vt:lpwstr>Automatic</vt:lpwstr>
  </property>
  <property fmtid="{D5CDD505-2E9C-101B-9397-08002B2CF9AE}" pid="48" name="Sensitivity">
    <vt:lpwstr>Atos For Internal Use Atos For Internal Use - All Employees</vt:lpwstr>
  </property>
  <property fmtid="{D5CDD505-2E9C-101B-9397-08002B2CF9AE}" pid="49" name="Organisational entity">
    <vt:lpwstr/>
  </property>
</Properties>
</file>