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5"/>
  </p:sldMasterIdLst>
  <p:notesMasterIdLst>
    <p:notesMasterId r:id="rId24"/>
  </p:notesMasterIdLst>
  <p:sldIdLst>
    <p:sldId id="366" r:id="rId6"/>
    <p:sldId id="378" r:id="rId7"/>
    <p:sldId id="269" r:id="rId8"/>
    <p:sldId id="368" r:id="rId9"/>
    <p:sldId id="380" r:id="rId10"/>
    <p:sldId id="381" r:id="rId11"/>
    <p:sldId id="362" r:id="rId12"/>
    <p:sldId id="369" r:id="rId13"/>
    <p:sldId id="382" r:id="rId14"/>
    <p:sldId id="370" r:id="rId15"/>
    <p:sldId id="379" r:id="rId16"/>
    <p:sldId id="363" r:id="rId17"/>
    <p:sldId id="371" r:id="rId18"/>
    <p:sldId id="373" r:id="rId19"/>
    <p:sldId id="377" r:id="rId20"/>
    <p:sldId id="383" r:id="rId21"/>
    <p:sldId id="375" r:id="rId22"/>
    <p:sldId id="376" r:id="rId23"/>
  </p:sldIdLst>
  <p:sldSz cx="12192000" cy="6858000"/>
  <p:notesSz cx="7772400" cy="14173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2496" userDrawn="1">
          <p15:clr>
            <a:srgbClr val="A4A3A4"/>
          </p15:clr>
        </p15:guide>
        <p15:guide id="3" pos="7416" userDrawn="1">
          <p15:clr>
            <a:srgbClr val="A4A3A4"/>
          </p15:clr>
        </p15:guide>
        <p15:guide id="4" orient="horz" pos="4056" userDrawn="1">
          <p15:clr>
            <a:srgbClr val="A4A3A4"/>
          </p15:clr>
        </p15:guide>
        <p15:guide id="5" pos="1776" userDrawn="1">
          <p15:clr>
            <a:srgbClr val="A4A3A4"/>
          </p15:clr>
        </p15:guide>
        <p15:guide id="6" orient="horz" pos="504" userDrawn="1">
          <p15:clr>
            <a:srgbClr val="A4A3A4"/>
          </p15:clr>
        </p15:guide>
        <p15:guide id="7" pos="5858" userDrawn="1">
          <p15:clr>
            <a:srgbClr val="A4A3A4"/>
          </p15:clr>
        </p15:guide>
        <p15:guide id="8" orient="horz" pos="663" userDrawn="1">
          <p15:clr>
            <a:srgbClr val="A4A3A4"/>
          </p15:clr>
        </p15:guide>
        <p15:guide id="9" orient="horz" pos="4230">
          <p15:clr>
            <a:srgbClr val="A4A3A4"/>
          </p15:clr>
        </p15:guide>
        <p15:guide id="10" orient="horz" pos="888">
          <p15:clr>
            <a:srgbClr val="A4A3A4"/>
          </p15:clr>
        </p15:guide>
        <p15:guide id="11" orient="horz" pos="826">
          <p15:clr>
            <a:srgbClr val="A4A3A4"/>
          </p15:clr>
        </p15:guide>
        <p15:guide id="12" pos="4897">
          <p15:clr>
            <a:srgbClr val="A4A3A4"/>
          </p15:clr>
        </p15:guide>
        <p15:guide id="13" pos="7477">
          <p15:clr>
            <a:srgbClr val="A4A3A4"/>
          </p15:clr>
        </p15:guide>
        <p15:guide id="14" pos="2264">
          <p15:clr>
            <a:srgbClr val="A4A3A4"/>
          </p15:clr>
        </p15:guide>
        <p15:guide id="15" pos="5103">
          <p15:clr>
            <a:srgbClr val="A4A3A4"/>
          </p15:clr>
        </p15:guide>
        <p15:guide id="16" pos="1765">
          <p15:clr>
            <a:srgbClr val="A4A3A4"/>
          </p15:clr>
        </p15:guide>
        <p15:guide id="17" pos="572">
          <p15:clr>
            <a:srgbClr val="A4A3A4"/>
          </p15:clr>
        </p15:guide>
        <p15:guide id="18" orient="horz" pos="869">
          <p15:clr>
            <a:srgbClr val="A4A3A4"/>
          </p15:clr>
        </p15:guide>
        <p15:guide id="19" orient="horz" pos="48">
          <p15:clr>
            <a:srgbClr val="A4A3A4"/>
          </p15:clr>
        </p15:guide>
        <p15:guide id="20" orient="horz" pos="3019">
          <p15:clr>
            <a:srgbClr val="A4A3A4"/>
          </p15:clr>
        </p15:guide>
        <p15:guide id="21" orient="horz" pos="2010">
          <p15:clr>
            <a:srgbClr val="A4A3A4"/>
          </p15:clr>
        </p15:guide>
        <p15:guide id="22" orient="horz" pos="960">
          <p15:clr>
            <a:srgbClr val="A4A3A4"/>
          </p15:clr>
        </p15:guide>
        <p15:guide id="23" orient="horz" pos="1015">
          <p15:clr>
            <a:srgbClr val="A4A3A4"/>
          </p15:clr>
        </p15:guide>
        <p15:guide id="24" orient="horz" pos="2642">
          <p15:clr>
            <a:srgbClr val="A4A3A4"/>
          </p15:clr>
        </p15:guide>
        <p15:guide id="25" pos="4419">
          <p15:clr>
            <a:srgbClr val="A4A3A4"/>
          </p15:clr>
        </p15:guide>
        <p15:guide id="26" pos="3837">
          <p15:clr>
            <a:srgbClr val="A4A3A4"/>
          </p15:clr>
        </p15:guide>
        <p15:guide id="27" pos="1519">
          <p15:clr>
            <a:srgbClr val="A4A3A4"/>
          </p15:clr>
        </p15:guide>
        <p15:guide id="28" pos="6829">
          <p15:clr>
            <a:srgbClr val="A4A3A4"/>
          </p15:clr>
        </p15:guide>
        <p15:guide id="29" pos="7469">
          <p15:clr>
            <a:srgbClr val="A4A3A4"/>
          </p15:clr>
        </p15:guide>
        <p15:guide id="30" pos="5255">
          <p15:clr>
            <a:srgbClr val="A4A3A4"/>
          </p15:clr>
        </p15:guide>
        <p15:guide id="31" pos="475">
          <p15:clr>
            <a:srgbClr val="A4A3A4"/>
          </p15:clr>
        </p15:guide>
        <p15:guide id="32" orient="horz" pos="3978">
          <p15:clr>
            <a:srgbClr val="A4A3A4"/>
          </p15:clr>
        </p15:guide>
        <p15:guide id="33" orient="horz" pos="1967">
          <p15:clr>
            <a:srgbClr val="A4A3A4"/>
          </p15:clr>
        </p15:guide>
        <p15:guide id="34" orient="horz" pos="3649">
          <p15:clr>
            <a:srgbClr val="A4A3A4"/>
          </p15:clr>
        </p15:guide>
        <p15:guide id="35" pos="942">
          <p15:clr>
            <a:srgbClr val="A4A3A4"/>
          </p15:clr>
        </p15:guide>
        <p15:guide id="36" pos="4458">
          <p15:clr>
            <a:srgbClr val="A4A3A4"/>
          </p15:clr>
        </p15:guide>
        <p15:guide id="37" orient="horz" pos="877">
          <p15:clr>
            <a:srgbClr val="A4A3A4"/>
          </p15:clr>
        </p15:guide>
        <p15:guide id="38" orient="horz" pos="3602">
          <p15:clr>
            <a:srgbClr val="A4A3A4"/>
          </p15:clr>
        </p15:guide>
        <p15:guide id="39" orient="horz" pos="954">
          <p15:clr>
            <a:srgbClr val="A4A3A4"/>
          </p15:clr>
        </p15:guide>
        <p15:guide id="40" orient="horz" pos="2127">
          <p15:clr>
            <a:srgbClr val="A4A3A4"/>
          </p15:clr>
        </p15:guide>
        <p15:guide id="41" orient="horz" pos="3254">
          <p15:clr>
            <a:srgbClr val="A4A3A4"/>
          </p15:clr>
        </p15:guide>
        <p15:guide id="42" orient="horz" pos="636">
          <p15:clr>
            <a:srgbClr val="A4A3A4"/>
          </p15:clr>
        </p15:guide>
        <p15:guide id="43" pos="7358">
          <p15:clr>
            <a:srgbClr val="A4A3A4"/>
          </p15:clr>
        </p15:guide>
        <p15:guide id="44" pos="584">
          <p15:clr>
            <a:srgbClr val="A4A3A4"/>
          </p15:clr>
        </p15:guide>
        <p15:guide id="45" pos="3858">
          <p15:clr>
            <a:srgbClr val="A4A3A4"/>
          </p15:clr>
        </p15:guide>
        <p15:guide id="46" pos="907">
          <p15:clr>
            <a:srgbClr val="A4A3A4"/>
          </p15:clr>
        </p15:guide>
        <p15:guide id="47" orient="horz" pos="4319">
          <p15:clr>
            <a:srgbClr val="A4A3A4"/>
          </p15:clr>
        </p15:guide>
        <p15:guide id="48" orient="horz" pos="2157">
          <p15:clr>
            <a:srgbClr val="A4A3A4"/>
          </p15:clr>
        </p15:guide>
        <p15:guide id="49" pos="7487">
          <p15:clr>
            <a:srgbClr val="A4A3A4"/>
          </p15:clr>
        </p15:guide>
        <p15:guide id="50" pos="7679">
          <p15:clr>
            <a:srgbClr val="A4A3A4"/>
          </p15:clr>
        </p15:guide>
        <p15:guide id="51" orient="horz" pos="2687">
          <p15:clr>
            <a:srgbClr val="A4A3A4"/>
          </p15:clr>
        </p15:guide>
        <p15:guide id="52" orient="horz" pos="1356">
          <p15:clr>
            <a:srgbClr val="A4A3A4"/>
          </p15:clr>
        </p15:guide>
        <p15:guide id="53" orient="horz" pos="2587">
          <p15:clr>
            <a:srgbClr val="A4A3A4"/>
          </p15:clr>
        </p15:guide>
        <p15:guide id="54" pos="4734">
          <p15:clr>
            <a:srgbClr val="A4A3A4"/>
          </p15:clr>
        </p15:guide>
        <p15:guide id="55" pos="3744">
          <p15:clr>
            <a:srgbClr val="A4A3A4"/>
          </p15:clr>
        </p15:guide>
        <p15:guide id="56" pos="1246">
          <p15:clr>
            <a:srgbClr val="A4A3A4"/>
          </p15:clr>
        </p15:guide>
        <p15:guide id="57" pos="54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392"/>
    <a:srgbClr val="8EB4E3"/>
    <a:srgbClr val="0C2962"/>
    <a:srgbClr val="FF0000"/>
    <a:srgbClr val="0A2864"/>
    <a:srgbClr val="003594"/>
    <a:srgbClr val="A6192E"/>
    <a:srgbClr val="FADB3B"/>
    <a:srgbClr val="D7DB3B"/>
    <a:srgbClr val="E58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70936" autoAdjust="0"/>
  </p:normalViewPr>
  <p:slideViewPr>
    <p:cSldViewPr snapToGrid="0" snapToObjects="1">
      <p:cViewPr varScale="1">
        <p:scale>
          <a:sx n="83" d="100"/>
          <a:sy n="83" d="100"/>
        </p:scale>
        <p:origin x="1508" y="40"/>
      </p:cViewPr>
      <p:guideLst>
        <p:guide orient="horz" pos="2682"/>
        <p:guide pos="2496"/>
        <p:guide pos="7416"/>
        <p:guide orient="horz" pos="4056"/>
        <p:guide pos="1776"/>
        <p:guide orient="horz" pos="504"/>
        <p:guide pos="5858"/>
        <p:guide orient="horz" pos="663"/>
        <p:guide orient="horz" pos="4230"/>
        <p:guide orient="horz" pos="888"/>
        <p:guide orient="horz" pos="826"/>
        <p:guide pos="4897"/>
        <p:guide pos="7477"/>
        <p:guide pos="2264"/>
        <p:guide pos="5103"/>
        <p:guide pos="1765"/>
        <p:guide pos="572"/>
        <p:guide orient="horz" pos="869"/>
        <p:guide orient="horz" pos="48"/>
        <p:guide orient="horz" pos="3019"/>
        <p:guide orient="horz" pos="2010"/>
        <p:guide orient="horz" pos="960"/>
        <p:guide orient="horz" pos="1015"/>
        <p:guide orient="horz" pos="2642"/>
        <p:guide pos="4419"/>
        <p:guide pos="3837"/>
        <p:guide pos="1519"/>
        <p:guide pos="6829"/>
        <p:guide pos="7469"/>
        <p:guide pos="5255"/>
        <p:guide pos="475"/>
        <p:guide orient="horz" pos="3978"/>
        <p:guide orient="horz" pos="1967"/>
        <p:guide orient="horz" pos="3649"/>
        <p:guide pos="942"/>
        <p:guide pos="4458"/>
        <p:guide orient="horz" pos="877"/>
        <p:guide orient="horz" pos="3602"/>
        <p:guide orient="horz" pos="954"/>
        <p:guide orient="horz" pos="2127"/>
        <p:guide orient="horz" pos="3254"/>
        <p:guide orient="horz" pos="636"/>
        <p:guide pos="7358"/>
        <p:guide pos="584"/>
        <p:guide pos="3858"/>
        <p:guide pos="907"/>
        <p:guide orient="horz" pos="4319"/>
        <p:guide orient="horz" pos="2157"/>
        <p:guide pos="7487"/>
        <p:guide pos="7679"/>
        <p:guide orient="horz" pos="2687"/>
        <p:guide orient="horz" pos="1356"/>
        <p:guide orient="horz" pos="2587"/>
        <p:guide pos="4734"/>
        <p:guide pos="3744"/>
        <p:guide pos="1246"/>
        <p:guide pos="5408"/>
      </p:guideLst>
    </p:cSldViewPr>
  </p:slideViewPr>
  <p:notesTextViewPr>
    <p:cViewPr>
      <p:scale>
        <a:sx n="100" d="100"/>
        <a:sy n="100" d="100"/>
      </p:scale>
      <p:origin x="0" y="0"/>
    </p:cViewPr>
  </p:notesTextViewPr>
  <p:sorterViewPr>
    <p:cViewPr>
      <p:scale>
        <a:sx n="128" d="100"/>
        <a:sy n="128" d="100"/>
      </p:scale>
      <p:origin x="0" y="5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11121"/>
          </a:xfrm>
          <a:prstGeom prst="rect">
            <a:avLst/>
          </a:prstGeom>
        </p:spPr>
        <p:txBody>
          <a:bodyPr vert="horz" lIns="122373" tIns="61187" rIns="122373" bIns="61187" rtlCol="0"/>
          <a:lstStyle>
            <a:lvl1pPr algn="l">
              <a:defRPr sz="1600"/>
            </a:lvl1pPr>
          </a:lstStyle>
          <a:p>
            <a:endParaRPr lang="en-US" dirty="0"/>
          </a:p>
        </p:txBody>
      </p:sp>
      <p:sp>
        <p:nvSpPr>
          <p:cNvPr id="3" name="Date Placeholder 2"/>
          <p:cNvSpPr>
            <a:spLocks noGrp="1"/>
          </p:cNvSpPr>
          <p:nvPr>
            <p:ph type="dt" idx="1"/>
          </p:nvPr>
        </p:nvSpPr>
        <p:spPr>
          <a:xfrm>
            <a:off x="4402562" y="0"/>
            <a:ext cx="3368040" cy="711121"/>
          </a:xfrm>
          <a:prstGeom prst="rect">
            <a:avLst/>
          </a:prstGeom>
        </p:spPr>
        <p:txBody>
          <a:bodyPr vert="horz" lIns="122373" tIns="61187" rIns="122373" bIns="61187" rtlCol="0"/>
          <a:lstStyle>
            <a:lvl1pPr algn="r">
              <a:defRPr sz="1600"/>
            </a:lvl1pPr>
          </a:lstStyle>
          <a:p>
            <a:fld id="{9765759E-B59E-48F0-89C7-F0B4369742C2}" type="datetimeFigureOut">
              <a:rPr lang="en-US" smtClean="0"/>
              <a:t>11/22/2019</a:t>
            </a:fld>
            <a:endParaRPr lang="en-US" dirty="0"/>
          </a:p>
        </p:txBody>
      </p:sp>
      <p:sp>
        <p:nvSpPr>
          <p:cNvPr id="4" name="Slide Image Placeholder 3"/>
          <p:cNvSpPr>
            <a:spLocks noGrp="1" noRot="1" noChangeAspect="1"/>
          </p:cNvSpPr>
          <p:nvPr>
            <p:ph type="sldImg" idx="2"/>
          </p:nvPr>
        </p:nvSpPr>
        <p:spPr>
          <a:xfrm>
            <a:off x="-366713" y="1771650"/>
            <a:ext cx="8505826" cy="4784725"/>
          </a:xfrm>
          <a:prstGeom prst="rect">
            <a:avLst/>
          </a:prstGeom>
          <a:noFill/>
          <a:ln w="12700">
            <a:solidFill>
              <a:prstClr val="black"/>
            </a:solidFill>
          </a:ln>
        </p:spPr>
        <p:txBody>
          <a:bodyPr vert="horz" lIns="122373" tIns="61187" rIns="122373" bIns="61187" rtlCol="0" anchor="ctr"/>
          <a:lstStyle/>
          <a:p>
            <a:endParaRPr lang="en-US" dirty="0"/>
          </a:p>
        </p:txBody>
      </p:sp>
      <p:sp>
        <p:nvSpPr>
          <p:cNvPr id="5" name="Notes Placeholder 4"/>
          <p:cNvSpPr>
            <a:spLocks noGrp="1"/>
          </p:cNvSpPr>
          <p:nvPr>
            <p:ph type="body" sz="quarter" idx="3"/>
          </p:nvPr>
        </p:nvSpPr>
        <p:spPr>
          <a:xfrm>
            <a:off x="777240" y="6820854"/>
            <a:ext cx="6217920" cy="5580698"/>
          </a:xfrm>
          <a:prstGeom prst="rect">
            <a:avLst/>
          </a:prstGeom>
        </p:spPr>
        <p:txBody>
          <a:bodyPr vert="horz" lIns="122373" tIns="61187" rIns="122373" bIns="611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11120"/>
          </a:xfrm>
          <a:prstGeom prst="rect">
            <a:avLst/>
          </a:prstGeom>
        </p:spPr>
        <p:txBody>
          <a:bodyPr vert="horz" lIns="122373" tIns="61187" rIns="122373" bIns="61187" rtlCol="0" anchor="b"/>
          <a:lstStyle>
            <a:lvl1pPr algn="l">
              <a:defRPr sz="1600"/>
            </a:lvl1pPr>
          </a:lstStyle>
          <a:p>
            <a:endParaRPr lang="en-US" dirty="0"/>
          </a:p>
        </p:txBody>
      </p:sp>
      <p:sp>
        <p:nvSpPr>
          <p:cNvPr id="7" name="Slide Number Placeholder 6"/>
          <p:cNvSpPr>
            <a:spLocks noGrp="1"/>
          </p:cNvSpPr>
          <p:nvPr>
            <p:ph type="sldNum" sz="quarter" idx="5"/>
          </p:nvPr>
        </p:nvSpPr>
        <p:spPr>
          <a:xfrm>
            <a:off x="4402562" y="13462081"/>
            <a:ext cx="3368040" cy="711120"/>
          </a:xfrm>
          <a:prstGeom prst="rect">
            <a:avLst/>
          </a:prstGeom>
        </p:spPr>
        <p:txBody>
          <a:bodyPr vert="horz" lIns="122373" tIns="61187" rIns="122373" bIns="61187" rtlCol="0" anchor="b"/>
          <a:lstStyle>
            <a:lvl1pPr algn="r">
              <a:defRPr sz="1600"/>
            </a:lvl1pPr>
          </a:lstStyle>
          <a:p>
            <a:fld id="{16F30FE0-F315-4718-8B5C-878AF06698E3}" type="slidenum">
              <a:rPr lang="en-US" smtClean="0"/>
              <a:t>‹#›</a:t>
            </a:fld>
            <a:endParaRPr lang="en-US" dirty="0"/>
          </a:p>
        </p:txBody>
      </p:sp>
    </p:spTree>
    <p:extLst>
      <p:ext uri="{BB962C8B-B14F-4D97-AF65-F5344CB8AC3E}">
        <p14:creationId xmlns:p14="http://schemas.microsoft.com/office/powerpoint/2010/main" val="4236007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a:t>
            </a:r>
            <a:r>
              <a:rPr lang="en-GB" baseline="0" dirty="0" smtClean="0"/>
              <a:t>me slide: </a:t>
            </a:r>
          </a:p>
          <a:p>
            <a:endParaRPr lang="en-GB" baseline="0" dirty="0" smtClean="0"/>
          </a:p>
          <a:p>
            <a:r>
              <a:rPr lang="en-GB" baseline="0" dirty="0" smtClean="0"/>
              <a:t>This is a GSTP De-Risk project taking high TRL LIDAR technology from MDA UK, and low TRL emerging technology developed by the University of Oxford (soft matter photonics, optical communications, and beamforming groups) to ultimately build a compact scanning </a:t>
            </a:r>
            <a:r>
              <a:rPr lang="en-GB" baseline="0" dirty="0" err="1" smtClean="0"/>
              <a:t>lidar</a:t>
            </a:r>
            <a:r>
              <a:rPr lang="en-GB" baseline="0" dirty="0" smtClean="0"/>
              <a:t> (COLD). This is a low MVP </a:t>
            </a:r>
            <a:r>
              <a:rPr lang="en-GB" baseline="0" dirty="0" err="1" smtClean="0"/>
              <a:t>lidar</a:t>
            </a:r>
            <a:r>
              <a:rPr lang="en-GB" baseline="0" dirty="0" smtClean="0"/>
              <a:t> for space situational awareness applications.</a:t>
            </a:r>
          </a:p>
          <a:p>
            <a:endParaRPr lang="en-GB" baseline="0" dirty="0" smtClean="0"/>
          </a:p>
        </p:txBody>
      </p:sp>
      <p:sp>
        <p:nvSpPr>
          <p:cNvPr id="4" name="Slide Number Placeholder 3"/>
          <p:cNvSpPr>
            <a:spLocks noGrp="1"/>
          </p:cNvSpPr>
          <p:nvPr>
            <p:ph type="sldNum" sz="quarter" idx="10"/>
          </p:nvPr>
        </p:nvSpPr>
        <p:spPr/>
        <p:txBody>
          <a:bodyPr/>
          <a:lstStyle/>
          <a:p>
            <a:fld id="{16F30FE0-F315-4718-8B5C-878AF06698E3}" type="slidenum">
              <a:rPr lang="en-US" smtClean="0"/>
              <a:t>1</a:t>
            </a:fld>
            <a:endParaRPr lang="en-US" dirty="0"/>
          </a:p>
        </p:txBody>
      </p:sp>
    </p:spTree>
    <p:extLst>
      <p:ext uri="{BB962C8B-B14F-4D97-AF65-F5344CB8AC3E}">
        <p14:creationId xmlns:p14="http://schemas.microsoft.com/office/powerpoint/2010/main" val="307751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Results</a:t>
            </a:r>
            <a:r>
              <a:rPr lang="en-GB" baseline="0" dirty="0" smtClean="0"/>
              <a:t> form integrated lab-scale SLM (1):</a:t>
            </a:r>
          </a:p>
          <a:p>
            <a:endParaRPr lang="en-GB" baseline="0" dirty="0" smtClean="0"/>
          </a:p>
          <a:p>
            <a:pPr marL="171450" indent="-171450">
              <a:buFontTx/>
              <a:buChar char="-"/>
            </a:pPr>
            <a:r>
              <a:rPr lang="en-GB" baseline="0" dirty="0" smtClean="0"/>
              <a:t>Project started with 1-pixel distributed demonstrator showing electro-optic effect at 1kHz speed capable of varying phase by 2pi (TRL1)</a:t>
            </a:r>
          </a:p>
          <a:p>
            <a:pPr marL="171450" indent="-171450">
              <a:buFontTx/>
              <a:buChar char="-"/>
            </a:pPr>
            <a:r>
              <a:rPr lang="en-GB" baseline="0" dirty="0" err="1" smtClean="0"/>
              <a:t>UoO</a:t>
            </a:r>
            <a:r>
              <a:rPr lang="en-GB" baseline="0" dirty="0" smtClean="0"/>
              <a:t> was able to develop a rapid prototyping process for a </a:t>
            </a:r>
            <a:r>
              <a:rPr lang="en-GB" baseline="0" dirty="0" err="1" smtClean="0"/>
              <a:t>micrometer</a:t>
            </a:r>
            <a:r>
              <a:rPr lang="en-GB" baseline="0" dirty="0" smtClean="0"/>
              <a:t> cell using a femtosecond laser to burn off ITO from the cell in order to create several pixels. The width of the “burnt off” track is good enough for micro-scale SLM.</a:t>
            </a:r>
          </a:p>
          <a:p>
            <a:pPr marL="171450" indent="-171450">
              <a:buFontTx/>
              <a:buChar char="-"/>
            </a:pPr>
            <a:r>
              <a:rPr lang="en-GB" baseline="0" dirty="0" err="1" smtClean="0"/>
              <a:t>UoO</a:t>
            </a:r>
            <a:r>
              <a:rPr lang="en-GB" baseline="0" dirty="0" smtClean="0"/>
              <a:t> has also developed a preliminary design for a 1-D SLM demonstrator of 50um pixel size. This was beyond the scope of the project. </a:t>
            </a:r>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10</a:t>
            </a:fld>
            <a:endParaRPr lang="en-US" dirty="0"/>
          </a:p>
        </p:txBody>
      </p:sp>
    </p:spTree>
    <p:extLst>
      <p:ext uri="{BB962C8B-B14F-4D97-AF65-F5344CB8AC3E}">
        <p14:creationId xmlns:p14="http://schemas.microsoft.com/office/powerpoint/2010/main" val="425584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Results</a:t>
            </a:r>
            <a:r>
              <a:rPr lang="en-GB" baseline="0" dirty="0" smtClean="0"/>
              <a:t> form integrated lab-scale SLM (1):</a:t>
            </a:r>
          </a:p>
          <a:p>
            <a:endParaRPr lang="en-GB" baseline="0" dirty="0" smtClean="0"/>
          </a:p>
          <a:p>
            <a:pPr marL="171450" indent="-171450">
              <a:buFontTx/>
              <a:buChar char="-"/>
            </a:pPr>
            <a:r>
              <a:rPr lang="en-GB" baseline="0" dirty="0" smtClean="0"/>
              <a:t>Lab-scale SLM of </a:t>
            </a:r>
            <a:r>
              <a:rPr lang="en-GB" baseline="0" dirty="0" err="1" smtClean="0"/>
              <a:t>micrometer</a:t>
            </a:r>
            <a:r>
              <a:rPr lang="en-GB" baseline="0" dirty="0" smtClean="0"/>
              <a:t> depth developed. This included a novel technique to use the same liquid crystal to create a quarter </a:t>
            </a:r>
            <a:r>
              <a:rPr lang="en-GB" baseline="0" dirty="0" err="1" smtClean="0"/>
              <a:t>waveplate</a:t>
            </a:r>
            <a:r>
              <a:rPr lang="en-GB" baseline="0" dirty="0" smtClean="0"/>
              <a:t> (the second Q in the diagram in slide 7), which optimizes the thickness of the overall solution and makes it more </a:t>
            </a:r>
            <a:r>
              <a:rPr lang="en-GB" baseline="0" dirty="0" err="1" smtClean="0"/>
              <a:t>manufacturable</a:t>
            </a:r>
            <a:r>
              <a:rPr lang="en-GB" baseline="0" dirty="0" smtClean="0"/>
              <a:t>.</a:t>
            </a:r>
          </a:p>
          <a:p>
            <a:pPr marL="171450" indent="-171450">
              <a:buFontTx/>
              <a:buChar char="-"/>
            </a:pPr>
            <a:r>
              <a:rPr lang="en-GB" baseline="0" dirty="0" smtClean="0"/>
              <a:t>It was then demonstrated that the optical properties and switching properties at 1kHz are of sufficient quality to develop an SLM.</a:t>
            </a:r>
          </a:p>
        </p:txBody>
      </p:sp>
      <p:sp>
        <p:nvSpPr>
          <p:cNvPr id="4" name="Slide Number Placeholder 3"/>
          <p:cNvSpPr>
            <a:spLocks noGrp="1"/>
          </p:cNvSpPr>
          <p:nvPr>
            <p:ph type="sldNum" sz="quarter" idx="10"/>
          </p:nvPr>
        </p:nvSpPr>
        <p:spPr/>
        <p:txBody>
          <a:bodyPr/>
          <a:lstStyle/>
          <a:p>
            <a:fld id="{16F30FE0-F315-4718-8B5C-878AF06698E3}" type="slidenum">
              <a:rPr lang="en-US" smtClean="0"/>
              <a:t>11</a:t>
            </a:fld>
            <a:endParaRPr lang="en-US" dirty="0"/>
          </a:p>
        </p:txBody>
      </p:sp>
    </p:spTree>
    <p:extLst>
      <p:ext uri="{BB962C8B-B14F-4D97-AF65-F5344CB8AC3E}">
        <p14:creationId xmlns:p14="http://schemas.microsoft.com/office/powerpoint/2010/main" val="290742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Main remaining</a:t>
            </a:r>
            <a:r>
              <a:rPr lang="en-GB" baseline="0" dirty="0" smtClean="0"/>
              <a:t> risks for SLM:</a:t>
            </a:r>
            <a:endParaRPr lang="en-CA" baseline="0" dirty="0" smtClean="0"/>
          </a:p>
          <a:p>
            <a:endParaRPr lang="en-GB" baseline="0" dirty="0" smtClean="0"/>
          </a:p>
          <a:p>
            <a:pPr marL="228600" indent="-228600">
              <a:buAutoNum type="arabicParenR"/>
            </a:pPr>
            <a:r>
              <a:rPr lang="en-GB" baseline="0" dirty="0" smtClean="0"/>
              <a:t>Field of view: current commercial SLMs have about +-2 degrees FOV, this is a physical limitation that depends on wavelength and pixel pitch. We would require an optical expansion to solve the problem.</a:t>
            </a:r>
          </a:p>
          <a:p>
            <a:pPr marL="228600" indent="-228600">
              <a:buAutoNum type="arabicParenR"/>
            </a:pPr>
            <a:r>
              <a:rPr lang="en-GB" baseline="0" dirty="0" smtClean="0"/>
              <a:t>Scattering loss: the scattering loss of the SLM currently can be about 3dB, which means 6dB in reflective configuration. Current simulations show 3dB loss is acceptable for automatic landing mission requirements, but this needs to be optimised.</a:t>
            </a:r>
          </a:p>
        </p:txBody>
      </p:sp>
      <p:sp>
        <p:nvSpPr>
          <p:cNvPr id="4" name="Slide Number Placeholder 3"/>
          <p:cNvSpPr>
            <a:spLocks noGrp="1"/>
          </p:cNvSpPr>
          <p:nvPr>
            <p:ph type="sldNum" sz="quarter" idx="10"/>
          </p:nvPr>
        </p:nvSpPr>
        <p:spPr/>
        <p:txBody>
          <a:bodyPr/>
          <a:lstStyle/>
          <a:p>
            <a:fld id="{16F30FE0-F315-4718-8B5C-878AF06698E3}" type="slidenum">
              <a:rPr lang="en-US" smtClean="0"/>
              <a:t>12</a:t>
            </a:fld>
            <a:endParaRPr lang="en-US" dirty="0"/>
          </a:p>
        </p:txBody>
      </p:sp>
    </p:spTree>
    <p:extLst>
      <p:ext uri="{BB962C8B-B14F-4D97-AF65-F5344CB8AC3E}">
        <p14:creationId xmlns:p14="http://schemas.microsoft.com/office/powerpoint/2010/main" val="221418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13</a:t>
            </a:fld>
            <a:endParaRPr lang="en-US" dirty="0"/>
          </a:p>
        </p:txBody>
      </p:sp>
    </p:spTree>
    <p:extLst>
      <p:ext uri="{BB962C8B-B14F-4D97-AF65-F5344CB8AC3E}">
        <p14:creationId xmlns:p14="http://schemas.microsoft.com/office/powerpoint/2010/main" val="343727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Next</a:t>
            </a:r>
            <a:r>
              <a:rPr lang="en-GB" baseline="0" dirty="0" smtClean="0"/>
              <a:t> phase is B1: the phase is further detailed in DDP, there is an option to split the phase to bring forward the most pressing analysis and preliminary design tasks. The idea is to de-risk FOV, power loss, data throughput, and localized heating to ensure requirements are correctly set, and likely to be met going forward for potential missions.</a:t>
            </a:r>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14</a:t>
            </a:fld>
            <a:endParaRPr lang="en-US" dirty="0"/>
          </a:p>
        </p:txBody>
      </p:sp>
    </p:spTree>
    <p:extLst>
      <p:ext uri="{BB962C8B-B14F-4D97-AF65-F5344CB8AC3E}">
        <p14:creationId xmlns:p14="http://schemas.microsoft.com/office/powerpoint/2010/main" val="181459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16</a:t>
            </a:fld>
            <a:endParaRPr lang="en-US" dirty="0"/>
          </a:p>
        </p:txBody>
      </p:sp>
    </p:spTree>
    <p:extLst>
      <p:ext uri="{BB962C8B-B14F-4D97-AF65-F5344CB8AC3E}">
        <p14:creationId xmlns:p14="http://schemas.microsoft.com/office/powerpoint/2010/main" val="23144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video</a:t>
            </a:r>
            <a:r>
              <a:rPr lang="en-GB" baseline="0" dirty="0" smtClean="0"/>
              <a:t> provides an idea of the usefulness of </a:t>
            </a:r>
            <a:r>
              <a:rPr lang="en-GB" baseline="0" dirty="0" err="1" smtClean="0"/>
              <a:t>lidar</a:t>
            </a:r>
            <a:r>
              <a:rPr lang="en-GB" baseline="0" dirty="0" smtClean="0"/>
              <a:t> for space applications, in this case, autonomous landing on a celestial body. LIDAR can also be used for other situational awareness applications in space, such as satellite rendezvous and docking, and rover navigation.</a:t>
            </a:r>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2</a:t>
            </a:fld>
            <a:endParaRPr lang="en-US" dirty="0"/>
          </a:p>
        </p:txBody>
      </p:sp>
    </p:spTree>
    <p:extLst>
      <p:ext uri="{BB962C8B-B14F-4D97-AF65-F5344CB8AC3E}">
        <p14:creationId xmlns:p14="http://schemas.microsoft.com/office/powerpoint/2010/main" val="421489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Problem Statement:</a:t>
            </a:r>
          </a:p>
          <a:p>
            <a:endParaRPr lang="en-GB" dirty="0" smtClean="0"/>
          </a:p>
          <a:p>
            <a:r>
              <a:rPr lang="en-GB" dirty="0" smtClean="0"/>
              <a:t>Good things</a:t>
            </a:r>
            <a:r>
              <a:rPr lang="en-GB" baseline="0" dirty="0" smtClean="0"/>
              <a:t> about LIDAR: LIDAR is an active technology, meaning it provides its own illumination, does not require the sun or radiation from the target to illuminate it. LIDAR is a 3-D technology, it provides depth (Z) as well as bearing (XY). LIDAR is a high-resolution technology, in the order of 1cm for 100m distance to the target. </a:t>
            </a:r>
          </a:p>
          <a:p>
            <a:endParaRPr lang="en-GB" baseline="0" dirty="0" smtClean="0"/>
          </a:p>
          <a:p>
            <a:r>
              <a:rPr lang="en-GB" baseline="0" dirty="0" smtClean="0"/>
              <a:t>Things that can be improved about LIDAR: LIDAR as it exists today has a higher MVP cost to other solutions. MVP is in the order of 10kg, 50cm per axis, and 100W. </a:t>
            </a:r>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3</a:t>
            </a:fld>
            <a:endParaRPr lang="en-US" dirty="0"/>
          </a:p>
        </p:txBody>
      </p:sp>
    </p:spTree>
    <p:extLst>
      <p:ext uri="{BB962C8B-B14F-4D97-AF65-F5344CB8AC3E}">
        <p14:creationId xmlns:p14="http://schemas.microsoft.com/office/powerpoint/2010/main" val="5726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solution, COLD:</a:t>
            </a:r>
          </a:p>
          <a:p>
            <a:endParaRPr lang="en-GB" baseline="0" dirty="0" smtClean="0"/>
          </a:p>
          <a:p>
            <a:r>
              <a:rPr lang="en-GB" dirty="0" smtClean="0"/>
              <a:t>A</a:t>
            </a:r>
            <a:r>
              <a:rPr lang="en-GB" baseline="0" dirty="0" smtClean="0"/>
              <a:t> LIDAR is a relatively simple system, it is composed of a few main modules:</a:t>
            </a:r>
          </a:p>
          <a:p>
            <a:endParaRPr lang="en-GB" baseline="0" dirty="0" smtClean="0"/>
          </a:p>
          <a:p>
            <a:r>
              <a:rPr lang="en-GB" baseline="0" dirty="0" smtClean="0"/>
              <a:t>- A laser source, similar to a laser pointer but uses a pulsed laser. This laser source coupled with a chronometer and detector allows you to time how long a laser pulse takes to go to a target, reflect back, and be detected by a laser detector (avalanche photodiode). This is a laser rangefinder (z direction)</a:t>
            </a:r>
          </a:p>
          <a:p>
            <a:endParaRPr lang="en-GB" baseline="0" dirty="0" smtClean="0"/>
          </a:p>
          <a:p>
            <a:pPr marL="171450" indent="-171450">
              <a:buFontTx/>
              <a:buChar char="-"/>
            </a:pPr>
            <a:r>
              <a:rPr lang="en-GB" baseline="0" dirty="0" smtClean="0"/>
              <a:t>A scanning mechanism (X,Y): if you add a way to direct light to a surface of locations in front of the laser source, we get a LIDAR. You can now create a 3-D map of a surface in front. This is usually done now using two scanning mirrors mounted on high-precision motors (by light reflection), or a rotating prism (by refraction)</a:t>
            </a:r>
          </a:p>
          <a:p>
            <a:pPr marL="0" indent="0">
              <a:buFontTx/>
              <a:buNone/>
            </a:pPr>
            <a:endParaRPr lang="en-GB" baseline="0" dirty="0" smtClean="0"/>
          </a:p>
          <a:p>
            <a:pPr marL="0" indent="0">
              <a:buFontTx/>
              <a:buNone/>
            </a:pPr>
            <a:r>
              <a:rPr lang="en-GB" baseline="0" dirty="0" smtClean="0"/>
              <a:t>This scanning assembly is what the project targets: it is the only moving part of the LIDAR and can account for about 70% of the MVP. The idea is to replace this system using a different property of light, that of superposition/interference. MDA UK build LIDARs for Space, </a:t>
            </a:r>
            <a:r>
              <a:rPr lang="en-GB" baseline="0" dirty="0" err="1" smtClean="0"/>
              <a:t>UoO</a:t>
            </a:r>
            <a:r>
              <a:rPr lang="en-GB" baseline="0" dirty="0" smtClean="0"/>
              <a:t> research and build liquid crystal based technology. Together, the idea is to develop LIDAR based on SLM, a component a few </a:t>
            </a:r>
            <a:r>
              <a:rPr lang="en-GB" baseline="0" dirty="0" err="1" smtClean="0"/>
              <a:t>micrometers</a:t>
            </a:r>
            <a:r>
              <a:rPr lang="en-GB" baseline="0" dirty="0" smtClean="0"/>
              <a:t> thick, and as wide as the laser beam, that works using the same principles of spaced-array. </a:t>
            </a:r>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16F30FE0-F315-4718-8B5C-878AF06698E3}" type="slidenum">
              <a:rPr lang="en-US" smtClean="0"/>
              <a:t>4</a:t>
            </a:fld>
            <a:endParaRPr lang="en-US" dirty="0"/>
          </a:p>
        </p:txBody>
      </p:sp>
    </p:spTree>
    <p:extLst>
      <p:ext uri="{BB962C8B-B14F-4D97-AF65-F5344CB8AC3E}">
        <p14:creationId xmlns:p14="http://schemas.microsoft.com/office/powerpoint/2010/main" val="75734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the full roadmap of the project</a:t>
            </a:r>
            <a:r>
              <a:rPr lang="en-CA" baseline="0" dirty="0" smtClean="0"/>
              <a:t>:</a:t>
            </a:r>
          </a:p>
          <a:p>
            <a:endParaRPr lang="en-GB" baseline="0" dirty="0" smtClean="0"/>
          </a:p>
          <a:p>
            <a:r>
              <a:rPr lang="en-GB" baseline="0" dirty="0" smtClean="0"/>
              <a:t>Phase A is this de-risk phase</a:t>
            </a:r>
          </a:p>
          <a:p>
            <a:r>
              <a:rPr lang="en-GB" baseline="0" dirty="0" smtClean="0"/>
              <a:t>Phase B1 is requirements analysis and preliminary design </a:t>
            </a:r>
            <a:r>
              <a:rPr lang="en-GB" baseline="0" dirty="0" err="1" smtClean="0"/>
              <a:t>tradeoff</a:t>
            </a:r>
            <a:r>
              <a:rPr lang="en-GB" baseline="0" dirty="0" smtClean="0"/>
              <a:t> phase, a BBM is build with lab-scale SLM and requirements are solidified, ending in SRR.</a:t>
            </a:r>
          </a:p>
          <a:p>
            <a:r>
              <a:rPr lang="en-GB" baseline="0" dirty="0" smtClean="0"/>
              <a:t>Phase B2 is preliminary design phase, a DM is built using a commercial SLM and the preliminary design is done, including architecture selection, ending in PDR.</a:t>
            </a:r>
          </a:p>
          <a:p>
            <a:r>
              <a:rPr lang="en-GB" baseline="0" dirty="0" smtClean="0"/>
              <a:t>Phase C is the detailed design phase, an EM is built using the </a:t>
            </a:r>
            <a:r>
              <a:rPr lang="en-GB" baseline="0" dirty="0" err="1" smtClean="0"/>
              <a:t>UoO</a:t>
            </a:r>
            <a:r>
              <a:rPr lang="en-GB" baseline="0" dirty="0" smtClean="0"/>
              <a:t> SLM, now fully developed. An EM of the LIDAR is built with flight components where possible, and tested to show the design meets requirements and intention</a:t>
            </a:r>
          </a:p>
          <a:p>
            <a:r>
              <a:rPr lang="en-GB" baseline="0" dirty="0" smtClean="0"/>
              <a:t>Phase D is the qualification testing phase, a QM is built and environmentally verified and validated, then an FM is built and acceptance tested, ready for flight.</a:t>
            </a:r>
          </a:p>
        </p:txBody>
      </p:sp>
      <p:sp>
        <p:nvSpPr>
          <p:cNvPr id="4" name="Slide Number Placeholder 3"/>
          <p:cNvSpPr>
            <a:spLocks noGrp="1"/>
          </p:cNvSpPr>
          <p:nvPr>
            <p:ph type="sldNum" sz="quarter" idx="10"/>
          </p:nvPr>
        </p:nvSpPr>
        <p:spPr/>
        <p:txBody>
          <a:bodyPr/>
          <a:lstStyle/>
          <a:p>
            <a:fld id="{16F30FE0-F315-4718-8B5C-878AF06698E3}" type="slidenum">
              <a:rPr lang="en-US" smtClean="0"/>
              <a:t>5</a:t>
            </a:fld>
            <a:endParaRPr lang="en-US" dirty="0"/>
          </a:p>
        </p:txBody>
      </p:sp>
    </p:spTree>
    <p:extLst>
      <p:ext uri="{BB962C8B-B14F-4D97-AF65-F5344CB8AC3E}">
        <p14:creationId xmlns:p14="http://schemas.microsoft.com/office/powerpoint/2010/main" val="103282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Gstp</a:t>
            </a:r>
            <a:r>
              <a:rPr lang="en-GB" baseline="0" dirty="0" smtClean="0"/>
              <a:t> de-risk:</a:t>
            </a:r>
          </a:p>
          <a:p>
            <a:endParaRPr lang="en-GB" baseline="0" dirty="0" smtClean="0"/>
          </a:p>
          <a:p>
            <a:r>
              <a:rPr lang="en-GB" baseline="0" dirty="0" smtClean="0"/>
              <a:t>The programme is to fund a relatively small activity to target specific risks seen as critical to a fully-fledged flight programme. The overall objective of this activity is to prove 2 things: </a:t>
            </a:r>
          </a:p>
          <a:p>
            <a:endParaRPr lang="en-GB" baseline="0" dirty="0" smtClean="0"/>
          </a:p>
          <a:p>
            <a:pPr marL="228600" indent="-228600">
              <a:buAutoNum type="arabicParenR"/>
            </a:pPr>
            <a:r>
              <a:rPr lang="en-GB" baseline="0" dirty="0" smtClean="0"/>
              <a:t>That the electro-optic effect of a specific LC technology can be integrated into a </a:t>
            </a:r>
            <a:r>
              <a:rPr lang="en-GB" baseline="0" dirty="0" err="1" smtClean="0"/>
              <a:t>multipixel</a:t>
            </a:r>
            <a:r>
              <a:rPr lang="en-GB" baseline="0" dirty="0" smtClean="0"/>
              <a:t> cell and controlled to vary phase. If each pixel can vary phase satisfactorily at lab scale (meaning the SLM is tens of </a:t>
            </a:r>
            <a:r>
              <a:rPr lang="en-GB" baseline="0" dirty="0" err="1" smtClean="0"/>
              <a:t>cms</a:t>
            </a:r>
            <a:r>
              <a:rPr lang="en-GB" baseline="0" dirty="0" smtClean="0"/>
              <a:t> wide in XY plane, and has only ~6 pixels), we can extrapolate that a micro-scale device (as wide as a laser beam, with ~800x800 pixels) would be able to </a:t>
            </a:r>
            <a:r>
              <a:rPr lang="en-GB" baseline="0" dirty="0" err="1" smtClean="0"/>
              <a:t>beamform</a:t>
            </a:r>
            <a:r>
              <a:rPr lang="en-GB" baseline="0" dirty="0" smtClean="0"/>
              <a:t>. </a:t>
            </a:r>
          </a:p>
          <a:p>
            <a:pPr marL="228600" indent="-228600">
              <a:buAutoNum type="arabicParenR"/>
            </a:pPr>
            <a:r>
              <a:rPr lang="en-GB" baseline="0" dirty="0" smtClean="0"/>
              <a:t>That a processor with path to flight, such as is currently used in LIDAR to control 1 or 2 scanning motors, is able to control ~800x800 individual pixels at the SLM refresh rate (1kHz, </a:t>
            </a:r>
            <a:r>
              <a:rPr lang="en-GB" baseline="0" dirty="0" err="1" smtClean="0"/>
              <a:t>UoO</a:t>
            </a:r>
            <a:r>
              <a:rPr lang="en-GB" baseline="0" dirty="0" smtClean="0"/>
              <a:t> emerging technology is about x10 faster than currently existing SLMs in commercial market)</a:t>
            </a:r>
            <a:endParaRPr lang="en-CA" dirty="0"/>
          </a:p>
        </p:txBody>
      </p:sp>
      <p:sp>
        <p:nvSpPr>
          <p:cNvPr id="4" name="Slide Number Placeholder 3"/>
          <p:cNvSpPr>
            <a:spLocks noGrp="1"/>
          </p:cNvSpPr>
          <p:nvPr>
            <p:ph type="sldNum" sz="quarter" idx="10"/>
          </p:nvPr>
        </p:nvSpPr>
        <p:spPr/>
        <p:txBody>
          <a:bodyPr/>
          <a:lstStyle/>
          <a:p>
            <a:fld id="{16F30FE0-F315-4718-8B5C-878AF06698E3}" type="slidenum">
              <a:rPr lang="en-US" smtClean="0"/>
              <a:t>6</a:t>
            </a:fld>
            <a:endParaRPr lang="en-US" dirty="0"/>
          </a:p>
        </p:txBody>
      </p:sp>
    </p:spTree>
    <p:extLst>
      <p:ext uri="{BB962C8B-B14F-4D97-AF65-F5344CB8AC3E}">
        <p14:creationId xmlns:p14="http://schemas.microsoft.com/office/powerpoint/2010/main" val="75611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Main</a:t>
            </a:r>
            <a:r>
              <a:rPr lang="en-GB" baseline="0" dirty="0" smtClean="0"/>
              <a:t> tasks in more depth:</a:t>
            </a:r>
          </a:p>
          <a:p>
            <a:endParaRPr lang="en-GB" baseline="0" dirty="0" smtClean="0"/>
          </a:p>
          <a:p>
            <a:pPr marL="228600" indent="-228600">
              <a:buAutoNum type="arabicParenR"/>
            </a:pPr>
            <a:r>
              <a:rPr lang="en-GB" baseline="0" dirty="0" err="1" smtClean="0"/>
              <a:t>UoO</a:t>
            </a:r>
            <a:r>
              <a:rPr lang="en-GB" baseline="0" dirty="0" smtClean="0"/>
              <a:t> will upgrade their single pixel distributed prototype into a 4-pixel, integrated device, then show the optical and electrical properties of the resulting device agree with the single prototype. This shows that a micro-scale SLM would work. Their multi-pixel device is to be a few </a:t>
            </a:r>
            <a:r>
              <a:rPr lang="en-GB" baseline="0" dirty="0" err="1" smtClean="0"/>
              <a:t>micrometers</a:t>
            </a:r>
            <a:r>
              <a:rPr lang="en-GB" baseline="0" dirty="0" smtClean="0"/>
              <a:t> thick, but several </a:t>
            </a:r>
            <a:r>
              <a:rPr lang="en-GB" baseline="0" dirty="0" err="1" smtClean="0"/>
              <a:t>centimeters</a:t>
            </a:r>
            <a:r>
              <a:rPr lang="en-GB" baseline="0" dirty="0" smtClean="0"/>
              <a:t> wide. </a:t>
            </a:r>
          </a:p>
          <a:p>
            <a:pPr marL="228600" indent="-228600">
              <a:buAutoNum type="arabicParenR"/>
            </a:pPr>
            <a:r>
              <a:rPr lang="en-GB" baseline="0" dirty="0" smtClean="0"/>
              <a:t>MDA UK develops a simulator for the full LIDAR including SLM, then translate that into a path-to-flight processor, and benchmark resource usage and speed to ensure it is viable for flight. This control system needs to determine required phase change for up to 1M elements within 1ms. </a:t>
            </a:r>
          </a:p>
          <a:p>
            <a:pPr marL="228600" indent="-228600">
              <a:buAutoNum type="arabicParenR"/>
            </a:pPr>
            <a:endParaRPr lang="en-GB" baseline="0" dirty="0" smtClean="0"/>
          </a:p>
          <a:p>
            <a:pPr marL="0" indent="0">
              <a:buNone/>
            </a:pPr>
            <a:r>
              <a:rPr lang="en-GB" baseline="0" dirty="0" smtClean="0"/>
              <a:t>To explain further about the SLM, an SLM is just a liquid crystal with some optical components around it. A liquid crystal is just a medium that has an effect on light that travels through it. This effect can be modified using a voltage across the medium. In the case of an LCD screen, the voltage allows more or less light to pass through the medium. A RGB filter is added to 3 pixels to create a single </a:t>
            </a:r>
            <a:r>
              <a:rPr lang="en-GB" baseline="0" dirty="0" err="1" smtClean="0"/>
              <a:t>color</a:t>
            </a:r>
            <a:r>
              <a:rPr lang="en-GB" baseline="0" dirty="0" smtClean="0"/>
              <a:t> pixel. In the case of an SLM, the pixel only varies the phase of the light passing through it. The voltage can be changed to select the phase change of the light. If we have many pixels very close together, we can </a:t>
            </a:r>
            <a:r>
              <a:rPr lang="en-GB" baseline="0" dirty="0" err="1" smtClean="0"/>
              <a:t>beamform</a:t>
            </a:r>
            <a:r>
              <a:rPr lang="en-GB" baseline="0" dirty="0" smtClean="0"/>
              <a:t> the light using interference, and we have an SLM. </a:t>
            </a:r>
          </a:p>
          <a:p>
            <a:pPr marL="0" indent="0">
              <a:buNone/>
            </a:pPr>
            <a:endParaRPr lang="en-GB" baseline="0" dirty="0" smtClean="0"/>
          </a:p>
          <a:p>
            <a:pPr marL="0" indent="0">
              <a:buNone/>
            </a:pPr>
            <a:r>
              <a:rPr lang="en-GB" baseline="0" dirty="0" smtClean="0"/>
              <a:t>The figure above shown the optical sandwich around the SLM, which includes:</a:t>
            </a:r>
          </a:p>
          <a:p>
            <a:pPr marL="0" indent="0">
              <a:buNone/>
            </a:pPr>
            <a:endParaRPr lang="en-GB" baseline="0" dirty="0" smtClean="0"/>
          </a:p>
          <a:p>
            <a:pPr marL="171450" indent="-171450">
              <a:buFontTx/>
              <a:buChar char="-"/>
            </a:pPr>
            <a:r>
              <a:rPr lang="en-GB" baseline="0" dirty="0" smtClean="0"/>
              <a:t>P: polarizer, required unless light already polarized</a:t>
            </a:r>
          </a:p>
          <a:p>
            <a:pPr marL="171450" indent="-171450">
              <a:buFontTx/>
              <a:buChar char="-"/>
            </a:pPr>
            <a:r>
              <a:rPr lang="en-GB" baseline="0" dirty="0" smtClean="0"/>
              <a:t>Q: quarter-wave plates, create the correct light polarisation for the liquid crystal to operate correctly</a:t>
            </a:r>
          </a:p>
          <a:p>
            <a:pPr marL="171450" indent="-171450">
              <a:buFontTx/>
              <a:buChar char="-"/>
            </a:pPr>
            <a:r>
              <a:rPr lang="en-GB" baseline="0" dirty="0" smtClean="0"/>
              <a:t>G: Glass to hold the sandwich together</a:t>
            </a:r>
          </a:p>
          <a:p>
            <a:pPr marL="171450" indent="-171450">
              <a:buFontTx/>
              <a:buChar char="-"/>
            </a:pPr>
            <a:r>
              <a:rPr lang="en-GB" baseline="0" dirty="0" smtClean="0"/>
              <a:t>E and R: electrodes, one transparent at the beginning (ITO) and a reflective one at the end</a:t>
            </a:r>
          </a:p>
          <a:p>
            <a:pPr marL="171450" indent="-171450">
              <a:buFontTx/>
              <a:buChar char="-"/>
            </a:pPr>
            <a:r>
              <a:rPr lang="en-GB" baseline="0" dirty="0" smtClean="0"/>
              <a:t>L: the liquid crystal in lying helix configuration</a:t>
            </a:r>
          </a:p>
          <a:p>
            <a:pPr marL="171450" indent="-171450">
              <a:buFontTx/>
              <a:buChar char="-"/>
            </a:pPr>
            <a:r>
              <a:rPr lang="en-GB" baseline="0" dirty="0" smtClean="0"/>
              <a:t>S: silicon backplane</a:t>
            </a:r>
          </a:p>
        </p:txBody>
      </p:sp>
      <p:sp>
        <p:nvSpPr>
          <p:cNvPr id="4" name="Slide Number Placeholder 3"/>
          <p:cNvSpPr>
            <a:spLocks noGrp="1"/>
          </p:cNvSpPr>
          <p:nvPr>
            <p:ph type="sldNum" sz="quarter" idx="10"/>
          </p:nvPr>
        </p:nvSpPr>
        <p:spPr/>
        <p:txBody>
          <a:bodyPr/>
          <a:lstStyle/>
          <a:p>
            <a:fld id="{16F30FE0-F315-4718-8B5C-878AF06698E3}" type="slidenum">
              <a:rPr lang="en-US" smtClean="0"/>
              <a:t>7</a:t>
            </a:fld>
            <a:endParaRPr lang="en-US" dirty="0"/>
          </a:p>
        </p:txBody>
      </p:sp>
    </p:spTree>
    <p:extLst>
      <p:ext uri="{BB962C8B-B14F-4D97-AF65-F5344CB8AC3E}">
        <p14:creationId xmlns:p14="http://schemas.microsoft.com/office/powerpoint/2010/main" val="35289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a:t>
            </a:r>
            <a:r>
              <a:rPr lang="en-GB" baseline="0" dirty="0" smtClean="0"/>
              <a:t> FPGAs were investigated, the </a:t>
            </a:r>
            <a:r>
              <a:rPr lang="en-GB" baseline="0" dirty="0" err="1" smtClean="0"/>
              <a:t>MicroSemi</a:t>
            </a:r>
            <a:r>
              <a:rPr lang="en-GB" baseline="0" dirty="0" smtClean="0"/>
              <a:t> RTG4 has the following specs:</a:t>
            </a:r>
          </a:p>
          <a:p>
            <a:endParaRPr lang="en-GB" baseline="0" dirty="0" smtClean="0"/>
          </a:p>
          <a:p>
            <a:pPr marL="171450" indent="-171450">
              <a:buFontTx/>
              <a:buChar char="-"/>
            </a:pPr>
            <a:r>
              <a:rPr lang="en-GB" baseline="0" dirty="0" smtClean="0"/>
              <a:t>151,824 Logic Elements (4-input LUT + register)</a:t>
            </a:r>
          </a:p>
          <a:p>
            <a:pPr marL="171450" indent="-171450">
              <a:buFontTx/>
              <a:buChar char="-"/>
            </a:pPr>
            <a:r>
              <a:rPr lang="en-GB" baseline="0" dirty="0" smtClean="0"/>
              <a:t>462 DSP slices (18x18bit)</a:t>
            </a:r>
            <a:endParaRPr lang="en-CA" baseline="0" dirty="0" smtClean="0"/>
          </a:p>
          <a:p>
            <a:pPr marL="171450" indent="-171450">
              <a:buFontTx/>
              <a:buChar char="-"/>
            </a:pPr>
            <a:r>
              <a:rPr lang="en-GB" baseline="0" dirty="0" smtClean="0"/>
              <a:t>3.125 </a:t>
            </a:r>
            <a:r>
              <a:rPr lang="en-GB" baseline="0" dirty="0" err="1" smtClean="0"/>
              <a:t>Gbps</a:t>
            </a:r>
            <a:r>
              <a:rPr lang="en-GB" baseline="0" dirty="0" smtClean="0"/>
              <a:t> </a:t>
            </a:r>
            <a:r>
              <a:rPr lang="en-GB" baseline="0" dirty="0" err="1" smtClean="0"/>
              <a:t>PCIe</a:t>
            </a:r>
            <a:r>
              <a:rPr lang="en-GB" baseline="0" dirty="0" smtClean="0"/>
              <a:t> outputs</a:t>
            </a:r>
          </a:p>
          <a:p>
            <a:pPr marL="171450" indent="-171450">
              <a:buFontTx/>
              <a:buChar char="-"/>
            </a:pPr>
            <a:r>
              <a:rPr lang="en-GB" baseline="0" dirty="0" smtClean="0"/>
              <a:t>5.2Mbits RAM</a:t>
            </a:r>
          </a:p>
          <a:p>
            <a:pPr marL="171450" indent="-171450">
              <a:buFontTx/>
              <a:buChar char="-"/>
            </a:pPr>
            <a:endParaRPr lang="en-GB" baseline="0" dirty="0" smtClean="0"/>
          </a:p>
          <a:p>
            <a:r>
              <a:rPr lang="en-GB" baseline="0" dirty="0" smtClean="0"/>
              <a:t>The </a:t>
            </a:r>
            <a:r>
              <a:rPr lang="en-GB" baseline="0" dirty="0" err="1" smtClean="0"/>
              <a:t>kintex</a:t>
            </a:r>
            <a:r>
              <a:rPr lang="en-GB" baseline="0" dirty="0" smtClean="0"/>
              <a:t> </a:t>
            </a:r>
            <a:r>
              <a:rPr lang="en-GB" baseline="0" dirty="0" err="1" smtClean="0"/>
              <a:t>ultrascale</a:t>
            </a:r>
            <a:r>
              <a:rPr lang="en-GB" baseline="0" dirty="0" smtClean="0"/>
              <a:t> has the following specs:</a:t>
            </a:r>
          </a:p>
          <a:p>
            <a:endParaRPr lang="en-GB" baseline="0" dirty="0" smtClean="0"/>
          </a:p>
          <a:p>
            <a:pPr marL="171450" indent="-171450">
              <a:buFontTx/>
              <a:buChar char="-"/>
            </a:pPr>
            <a:r>
              <a:rPr lang="en-GB" baseline="0" dirty="0" smtClean="0"/>
              <a:t>726,000 Logic Cells (6-input LUT + register)</a:t>
            </a:r>
          </a:p>
          <a:p>
            <a:pPr marL="171450" indent="-171450">
              <a:buFontTx/>
              <a:buChar char="-"/>
            </a:pPr>
            <a:r>
              <a:rPr lang="en-GB" baseline="0" dirty="0" smtClean="0"/>
              <a:t>2760 DSP slices (27x18 bit)</a:t>
            </a:r>
            <a:endParaRPr lang="en-CA" baseline="0" dirty="0" smtClean="0"/>
          </a:p>
          <a:p>
            <a:pPr marL="171450" indent="-171450">
              <a:buFontTx/>
              <a:buChar char="-"/>
            </a:pPr>
            <a:r>
              <a:rPr lang="en-GB" baseline="0" dirty="0" smtClean="0"/>
              <a:t>12.5 </a:t>
            </a:r>
            <a:r>
              <a:rPr lang="en-GB" baseline="0" dirty="0" err="1" smtClean="0"/>
              <a:t>Gbps</a:t>
            </a:r>
            <a:r>
              <a:rPr lang="en-GB" baseline="0" dirty="0" smtClean="0"/>
              <a:t> GTH transceivers</a:t>
            </a:r>
          </a:p>
          <a:p>
            <a:pPr marL="171450" indent="-171450">
              <a:buFontTx/>
              <a:buChar char="-"/>
            </a:pPr>
            <a:r>
              <a:rPr lang="en-GB" baseline="0" dirty="0" smtClean="0"/>
              <a:t>38 </a:t>
            </a:r>
            <a:r>
              <a:rPr lang="en-GB" baseline="0" dirty="0" err="1" smtClean="0"/>
              <a:t>Mbits</a:t>
            </a:r>
            <a:r>
              <a:rPr lang="en-GB" baseline="0" dirty="0" smtClean="0"/>
              <a:t> RAM</a:t>
            </a:r>
          </a:p>
          <a:p>
            <a:pPr marL="0" indent="0">
              <a:buFontTx/>
              <a:buNone/>
            </a:pPr>
            <a:endParaRPr lang="en-GB" baseline="0" dirty="0" smtClean="0"/>
          </a:p>
          <a:p>
            <a:pPr marL="0" indent="0">
              <a:buFontTx/>
              <a:buNone/>
            </a:pPr>
            <a:r>
              <a:rPr lang="en-GB" baseline="0" dirty="0" smtClean="0"/>
              <a:t>Ample resource margins for benchmark on RTG4 FPGA, </a:t>
            </a:r>
            <a:r>
              <a:rPr lang="en-GB" baseline="0" dirty="0" err="1" smtClean="0"/>
              <a:t>kintex</a:t>
            </a:r>
            <a:r>
              <a:rPr lang="en-GB" baseline="0" dirty="0" smtClean="0"/>
              <a:t> </a:t>
            </a:r>
            <a:r>
              <a:rPr lang="en-GB" baseline="0" dirty="0" err="1" smtClean="0"/>
              <a:t>ultrascale</a:t>
            </a:r>
            <a:r>
              <a:rPr lang="en-GB" baseline="0" dirty="0" smtClean="0"/>
              <a:t> available with much larger resources for upgraded version.</a:t>
            </a:r>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16F30FE0-F315-4718-8B5C-878AF06698E3}" type="slidenum">
              <a:rPr lang="en-US" smtClean="0"/>
              <a:t>8</a:t>
            </a:fld>
            <a:endParaRPr lang="en-US" dirty="0"/>
          </a:p>
        </p:txBody>
      </p:sp>
    </p:spTree>
    <p:extLst>
      <p:ext uri="{BB962C8B-B14F-4D97-AF65-F5344CB8AC3E}">
        <p14:creationId xmlns:p14="http://schemas.microsoft.com/office/powerpoint/2010/main" val="357378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16F30FE0-F315-4718-8B5C-878AF06698E3}" type="slidenum">
              <a:rPr lang="en-US" smtClean="0"/>
              <a:t>9</a:t>
            </a:fld>
            <a:endParaRPr lang="en-US" dirty="0"/>
          </a:p>
        </p:txBody>
      </p:sp>
    </p:spTree>
    <p:extLst>
      <p:ext uri="{BB962C8B-B14F-4D97-AF65-F5344CB8AC3E}">
        <p14:creationId xmlns:p14="http://schemas.microsoft.com/office/powerpoint/2010/main" val="73019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p:cNvSpPr/>
          <p:nvPr userDrawn="1"/>
        </p:nvSpPr>
        <p:spPr>
          <a:xfrm>
            <a:off x="-3543" y="6356350"/>
            <a:ext cx="12195543" cy="501649"/>
          </a:xfrm>
          <a:prstGeom prst="rect">
            <a:avLst/>
          </a:prstGeom>
          <a:solidFill>
            <a:srgbClr val="0A2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1690350" y="6356350"/>
            <a:ext cx="501650" cy="5016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36584" y="487352"/>
            <a:ext cx="10017215" cy="716260"/>
          </a:xfrm>
          <a:prstGeom prst="rect">
            <a:avLst/>
          </a:prstGeom>
        </p:spPr>
        <p:txBody>
          <a:bodyPr/>
          <a:lstStyle>
            <a:lvl1pPr algn="l">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775267" y="1395597"/>
            <a:ext cx="10578533" cy="230768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3543" y="-1"/>
            <a:ext cx="930399" cy="930399"/>
          </a:xfrm>
          <a:prstGeom prst="rect">
            <a:avLst/>
          </a:prstGeom>
          <a:solidFill>
            <a:srgbClr val="0A2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98529" y="509504"/>
            <a:ext cx="539041" cy="53904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Maxar 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88" y="6430191"/>
            <a:ext cx="342900" cy="342900"/>
          </a:xfrm>
          <a:prstGeom prst="rect">
            <a:avLst/>
          </a:prstGeom>
        </p:spPr>
      </p:pic>
      <p:pic>
        <p:nvPicPr>
          <p:cNvPr id="12" name="Picture 11" descr="MDA_Log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8115" y="6471229"/>
            <a:ext cx="1024172" cy="301861"/>
          </a:xfrm>
          <a:prstGeom prst="rect">
            <a:avLst/>
          </a:prstGeom>
        </p:spPr>
      </p:pic>
      <p:sp>
        <p:nvSpPr>
          <p:cNvPr id="6" name="Slide Number Placeholder 5"/>
          <p:cNvSpPr>
            <a:spLocks noGrp="1"/>
          </p:cNvSpPr>
          <p:nvPr>
            <p:ph type="sldNum" sz="quarter" idx="12"/>
          </p:nvPr>
        </p:nvSpPr>
        <p:spPr>
          <a:xfrm>
            <a:off x="11727264" y="6430191"/>
            <a:ext cx="409183" cy="365125"/>
          </a:xfrm>
          <a:prstGeom prst="rect">
            <a:avLst/>
          </a:prstGeom>
        </p:spPr>
        <p:txBody>
          <a:bodyPr/>
          <a:lstStyle>
            <a:lvl1pPr>
              <a:defRPr sz="1400">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077117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419499"/>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3543" y="-1"/>
            <a:ext cx="930399" cy="930399"/>
          </a:xfrm>
          <a:prstGeom prst="rect">
            <a:avLst/>
          </a:prstGeom>
          <a:solidFill>
            <a:srgbClr val="0A2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98529" y="509504"/>
            <a:ext cx="539041" cy="53904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1690350" y="6356350"/>
            <a:ext cx="501650" cy="5016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Maxar 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88" y="6430191"/>
            <a:ext cx="342900" cy="342900"/>
          </a:xfrm>
          <a:prstGeom prst="rect">
            <a:avLst/>
          </a:prstGeom>
        </p:spPr>
      </p:pic>
      <p:pic>
        <p:nvPicPr>
          <p:cNvPr id="16" name="Picture 15" descr="MDA_Log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8115" y="6471229"/>
            <a:ext cx="1024172" cy="301861"/>
          </a:xfrm>
          <a:prstGeom prst="rect">
            <a:avLst/>
          </a:prstGeom>
        </p:spPr>
      </p:pic>
      <p:sp>
        <p:nvSpPr>
          <p:cNvPr id="17" name="Title 1"/>
          <p:cNvSpPr>
            <a:spLocks noGrp="1"/>
          </p:cNvSpPr>
          <p:nvPr>
            <p:ph type="title"/>
          </p:nvPr>
        </p:nvSpPr>
        <p:spPr>
          <a:xfrm>
            <a:off x="1336584" y="487352"/>
            <a:ext cx="10017215" cy="716260"/>
          </a:xfrm>
          <a:prstGeom prst="rect">
            <a:avLst/>
          </a:prstGeom>
        </p:spPr>
        <p:txBody>
          <a:bodyPr/>
          <a:lstStyle>
            <a:lvl1pPr algn="l">
              <a:defRPr sz="3600">
                <a:solidFill>
                  <a:schemeClr val="tx1"/>
                </a:solidFill>
              </a:defRPr>
            </a:lvl1pPr>
          </a:lstStyle>
          <a:p>
            <a:r>
              <a:rPr lang="en-US" dirty="0"/>
              <a:t>Click to edit Master title style</a:t>
            </a:r>
          </a:p>
        </p:txBody>
      </p:sp>
      <p:sp>
        <p:nvSpPr>
          <p:cNvPr id="19" name="Slide Number Placeholder 5"/>
          <p:cNvSpPr>
            <a:spLocks noGrp="1"/>
          </p:cNvSpPr>
          <p:nvPr>
            <p:ph type="sldNum" sz="quarter" idx="12"/>
          </p:nvPr>
        </p:nvSpPr>
        <p:spPr>
          <a:xfrm>
            <a:off x="11727264" y="6430191"/>
            <a:ext cx="409183" cy="365125"/>
          </a:xfrm>
          <a:prstGeom prst="rect">
            <a:avLst/>
          </a:prstGeom>
        </p:spPr>
        <p:txBody>
          <a:bodyPr/>
          <a:lstStyle>
            <a:lvl1pPr>
              <a:defRPr sz="1400">
                <a:solidFill>
                  <a:schemeClr val="bg1"/>
                </a:solidFill>
              </a:defRPr>
            </a:lvl1pPr>
          </a:lstStyle>
          <a:p>
            <a:fld id="{48F63A3B-78C7-47BE-AE5E-E10140E04643}" type="slidenum">
              <a:rPr lang="en-US" smtClean="0"/>
              <a:pPr/>
              <a:t>‹#›</a:t>
            </a:fld>
            <a:endParaRPr lang="en-US" dirty="0"/>
          </a:p>
        </p:txBody>
      </p:sp>
      <p:sp>
        <p:nvSpPr>
          <p:cNvPr id="20" name="Content Placeholder 3"/>
          <p:cNvSpPr>
            <a:spLocks noGrp="1"/>
          </p:cNvSpPr>
          <p:nvPr>
            <p:ph sz="half" idx="13"/>
          </p:nvPr>
        </p:nvSpPr>
        <p:spPr>
          <a:xfrm>
            <a:off x="819165" y="1419499"/>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87566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727264" y="6430191"/>
            <a:ext cx="409183" cy="365125"/>
          </a:xfrm>
          <a:prstGeom prst="rect">
            <a:avLst/>
          </a:prstGeom>
        </p:spPr>
        <p:txBody>
          <a:bodyPr/>
          <a:lstStyle>
            <a:lvl1pPr>
              <a:defRPr sz="1400">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854297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43" y="6356350"/>
            <a:ext cx="12195543" cy="501649"/>
          </a:xfrm>
          <a:prstGeom prst="rect">
            <a:avLst/>
          </a:prstGeom>
          <a:solidFill>
            <a:srgbClr val="0A2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1690350" y="6356350"/>
            <a:ext cx="501650" cy="5016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Maxar X.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88" y="6430191"/>
            <a:ext cx="342900" cy="342900"/>
          </a:xfrm>
          <a:prstGeom prst="rect">
            <a:avLst/>
          </a:prstGeom>
        </p:spPr>
      </p:pic>
      <p:pic>
        <p:nvPicPr>
          <p:cNvPr id="14" name="Picture 13" descr="MDA_Logo_White_RG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8115" y="6471229"/>
            <a:ext cx="1024172" cy="301861"/>
          </a:xfrm>
          <a:prstGeom prst="rect">
            <a:avLst/>
          </a:prstGeom>
        </p:spPr>
      </p:pic>
      <p:sp>
        <p:nvSpPr>
          <p:cNvPr id="16" name="Slide Number Placeholder 5"/>
          <p:cNvSpPr>
            <a:spLocks noGrp="1"/>
          </p:cNvSpPr>
          <p:nvPr>
            <p:ph type="sldNum" sz="quarter" idx="4"/>
          </p:nvPr>
        </p:nvSpPr>
        <p:spPr>
          <a:xfrm>
            <a:off x="11745903" y="6430191"/>
            <a:ext cx="446097" cy="365125"/>
          </a:xfrm>
          <a:prstGeom prst="rect">
            <a:avLst/>
          </a:prstGeom>
        </p:spPr>
        <p:txBody>
          <a:bodyPr/>
          <a:lstStyle>
            <a:lvl1pPr>
              <a:defRPr sz="1400">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6200777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2" r:id="rId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4.emf"/><Relationship Id="rId7" Type="http://schemas.openxmlformats.org/officeDocument/2006/relationships/image" Target="../media/image19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6" name="TextBox 5"/>
          <p:cNvSpPr txBox="1"/>
          <p:nvPr/>
        </p:nvSpPr>
        <p:spPr>
          <a:xfrm>
            <a:off x="5637009" y="726712"/>
            <a:ext cx="5895189" cy="707886"/>
          </a:xfrm>
          <a:prstGeom prst="rect">
            <a:avLst/>
          </a:prstGeom>
          <a:solidFill>
            <a:srgbClr val="000392">
              <a:alpha val="35686"/>
            </a:srgbClr>
          </a:solidFill>
        </p:spPr>
        <p:txBody>
          <a:bodyPr wrap="square" rtlCol="0">
            <a:spAutoFit/>
          </a:bodyPr>
          <a:lstStyle/>
          <a:p>
            <a:r>
              <a:rPr lang="en-GB" sz="4000" dirty="0" smtClean="0">
                <a:solidFill>
                  <a:schemeClr val="bg1"/>
                </a:solidFill>
                <a:latin typeface="Arial" panose="020B0604020202020204" pitchFamily="34" charset="0"/>
                <a:cs typeface="Arial" panose="020B0604020202020204" pitchFamily="34" charset="0"/>
              </a:rPr>
              <a:t>Compact Scanning Lidar</a:t>
            </a:r>
            <a:endParaRPr lang="en-CA"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719782" y="1890331"/>
            <a:ext cx="6812416" cy="1077218"/>
          </a:xfrm>
          <a:prstGeom prst="rect">
            <a:avLst/>
          </a:prstGeom>
          <a:solidFill>
            <a:srgbClr val="000392">
              <a:alpha val="35686"/>
            </a:srgbClr>
          </a:solidFill>
        </p:spPr>
        <p:txBody>
          <a:bodyPr wrap="square" rtlCol="0">
            <a:spAutoFit/>
          </a:bodyPr>
          <a:lstStyle/>
          <a:p>
            <a:pPr algn="r"/>
            <a:r>
              <a:rPr lang="en-GB" sz="3200" dirty="0" smtClean="0">
                <a:solidFill>
                  <a:schemeClr val="bg1"/>
                </a:solidFill>
                <a:latin typeface="Arial" panose="020B0604020202020204" pitchFamily="34" charset="0"/>
                <a:cs typeface="Arial" panose="020B0604020202020204" pitchFamily="34" charset="0"/>
              </a:rPr>
              <a:t>Matias Hernandez</a:t>
            </a:r>
          </a:p>
          <a:p>
            <a:pPr algn="r"/>
            <a:r>
              <a:rPr lang="en-GB" sz="3200" dirty="0" smtClean="0">
                <a:solidFill>
                  <a:schemeClr val="bg1"/>
                </a:solidFill>
                <a:latin typeface="Arial" panose="020B0604020202020204" pitchFamily="34" charset="0"/>
                <a:cs typeface="Arial" panose="020B0604020202020204" pitchFamily="34" charset="0"/>
              </a:rPr>
              <a:t>MDA UK Senior Software Engineer</a:t>
            </a:r>
            <a:endParaRPr lang="en-CA" sz="3200" dirty="0">
              <a:solidFill>
                <a:schemeClr val="bg1"/>
              </a:solidFill>
              <a:latin typeface="Arial" panose="020B0604020202020204" pitchFamily="34" charset="0"/>
              <a:cs typeface="Arial" panose="020B0604020202020204" pitchFamily="34" charset="0"/>
            </a:endParaRPr>
          </a:p>
        </p:txBody>
      </p:sp>
      <p:pic>
        <p:nvPicPr>
          <p:cNvPr id="4" name="Picture 3"/>
          <p:cNvPicPr/>
          <p:nvPr/>
        </p:nvPicPr>
        <p:blipFill>
          <a:blip r:embed="rId4" cstate="hqprint">
            <a:clrChange>
              <a:clrFrom>
                <a:srgbClr val="002147"/>
              </a:clrFrom>
              <a:clrTo>
                <a:srgbClr val="002147">
                  <a:alpha val="0"/>
                </a:srgbClr>
              </a:clrTo>
            </a:clrChange>
            <a:extLst>
              <a:ext uri="{28A0092B-C50C-407E-A947-70E740481C1C}">
                <a14:useLocalDpi xmlns:a14="http://schemas.microsoft.com/office/drawing/2010/main" val="0"/>
              </a:ext>
            </a:extLst>
          </a:blip>
          <a:srcRect/>
          <a:stretch>
            <a:fillRect/>
          </a:stretch>
        </p:blipFill>
        <p:spPr bwMode="auto">
          <a:xfrm>
            <a:off x="11136214" y="5274331"/>
            <a:ext cx="1055786" cy="1068548"/>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8836887" y="6342879"/>
            <a:ext cx="1291182" cy="515121"/>
          </a:xfrm>
          <a:prstGeom prst="rect">
            <a:avLst/>
          </a:prstGeom>
        </p:spPr>
      </p:pic>
    </p:spTree>
    <p:extLst>
      <p:ext uri="{BB962C8B-B14F-4D97-AF65-F5344CB8AC3E}">
        <p14:creationId xmlns:p14="http://schemas.microsoft.com/office/powerpoint/2010/main" val="2361789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De-Risk: Integrated Spatial Light Modulator </a:t>
            </a:r>
            <a:endParaRPr lang="en-US" dirty="0"/>
          </a:p>
        </p:txBody>
      </p:sp>
      <p:sp>
        <p:nvSpPr>
          <p:cNvPr id="2" name="Content Placeholder 1"/>
          <p:cNvSpPr>
            <a:spLocks noGrp="1"/>
          </p:cNvSpPr>
          <p:nvPr>
            <p:ph idx="1"/>
          </p:nvPr>
        </p:nvSpPr>
        <p:spPr>
          <a:xfrm>
            <a:off x="775267" y="1395597"/>
            <a:ext cx="8707061" cy="4222883"/>
          </a:xfrm>
        </p:spPr>
        <p:txBody>
          <a:bodyPr/>
          <a:lstStyle/>
          <a:p>
            <a:r>
              <a:rPr lang="en-CA" dirty="0" smtClean="0"/>
              <a:t>Singe </a:t>
            </a:r>
            <a:r>
              <a:rPr lang="en-CA" dirty="0"/>
              <a:t>pixel device optical characteristics </a:t>
            </a:r>
            <a:r>
              <a:rPr lang="en-CA" dirty="0" smtClean="0"/>
              <a:t>successfully demonstrated.</a:t>
            </a:r>
          </a:p>
          <a:p>
            <a:r>
              <a:rPr lang="en-CA" dirty="0" smtClean="0"/>
              <a:t>Fabrication </a:t>
            </a:r>
            <a:r>
              <a:rPr lang="en-CA" dirty="0"/>
              <a:t>process </a:t>
            </a:r>
            <a:r>
              <a:rPr lang="en-CA" dirty="0" smtClean="0"/>
              <a:t>determined </a:t>
            </a:r>
            <a:r>
              <a:rPr lang="en-CA" dirty="0"/>
              <a:t>to simplify the integration of a multi-pixel SLM from a single glass cell filled with liquid crystal. </a:t>
            </a:r>
            <a:endParaRPr lang="en-CA" dirty="0" smtClean="0"/>
          </a:p>
          <a:p>
            <a:endParaRPr lang="en-GB" dirty="0" smtClean="0"/>
          </a:p>
          <a:p>
            <a:pPr marL="0" indent="0">
              <a:buNone/>
            </a:pPr>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10</a:t>
            </a:fld>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26619" y="3765683"/>
            <a:ext cx="3100645" cy="25377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143" y="1395597"/>
            <a:ext cx="3927091" cy="2853015"/>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1207" y="4071060"/>
            <a:ext cx="6287718" cy="2232354"/>
          </a:xfrm>
          <a:prstGeom prst="rect">
            <a:avLst/>
          </a:prstGeom>
        </p:spPr>
      </p:pic>
      <p:sp>
        <p:nvSpPr>
          <p:cNvPr id="10" name="Right Arrow 9"/>
          <p:cNvSpPr/>
          <p:nvPr/>
        </p:nvSpPr>
        <p:spPr>
          <a:xfrm rot="10800000">
            <a:off x="7598664" y="5034548"/>
            <a:ext cx="482479" cy="4701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842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De-Risk: Integrated Spatial Light Modulator </a:t>
            </a:r>
            <a:endParaRPr lang="en-US" dirty="0"/>
          </a:p>
        </p:txBody>
      </p:sp>
      <p:sp>
        <p:nvSpPr>
          <p:cNvPr id="2" name="Content Placeholder 1"/>
          <p:cNvSpPr>
            <a:spLocks noGrp="1"/>
          </p:cNvSpPr>
          <p:nvPr>
            <p:ph idx="1"/>
          </p:nvPr>
        </p:nvSpPr>
        <p:spPr>
          <a:xfrm>
            <a:off x="775267" y="1395597"/>
            <a:ext cx="8707061" cy="4222883"/>
          </a:xfrm>
        </p:spPr>
        <p:txBody>
          <a:bodyPr/>
          <a:lstStyle/>
          <a:p>
            <a:r>
              <a:rPr lang="en-CA" dirty="0" smtClean="0"/>
              <a:t>Laboratory-scale multi-pixel device fabricated and characterized. Results show optical and switching characteristics are suitable for beamforming at 1kHz. </a:t>
            </a:r>
          </a:p>
          <a:p>
            <a:endParaRPr lang="en-GB" dirty="0" smtClean="0"/>
          </a:p>
          <a:p>
            <a:pPr marL="0" indent="0">
              <a:buNone/>
            </a:pPr>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11</a:t>
            </a:fld>
            <a:endParaRPr lang="en-US" dirty="0"/>
          </a:p>
        </p:txBody>
      </p:sp>
      <p:pic>
        <p:nvPicPr>
          <p:cNvPr id="11" name="Picture 10"/>
          <p:cNvPicPr>
            <a:picLocks noChangeAspect="1"/>
          </p:cNvPicPr>
          <p:nvPr/>
        </p:nvPicPr>
        <p:blipFill>
          <a:blip r:embed="rId3"/>
          <a:stretch>
            <a:fillRect/>
          </a:stretch>
        </p:blipFill>
        <p:spPr>
          <a:xfrm>
            <a:off x="4339342" y="3521537"/>
            <a:ext cx="3582207" cy="2728074"/>
          </a:xfrm>
          <a:prstGeom prst="rect">
            <a:avLst/>
          </a:prstGeom>
        </p:spPr>
      </p:pic>
      <p:pic>
        <p:nvPicPr>
          <p:cNvPr id="12" name="Picture 11"/>
          <p:cNvPicPr>
            <a:picLocks noChangeAspect="1"/>
          </p:cNvPicPr>
          <p:nvPr/>
        </p:nvPicPr>
        <p:blipFill>
          <a:blip r:embed="rId4"/>
          <a:stretch>
            <a:fillRect/>
          </a:stretch>
        </p:blipFill>
        <p:spPr>
          <a:xfrm>
            <a:off x="8374636" y="3069648"/>
            <a:ext cx="3465361" cy="3132306"/>
          </a:xfrm>
          <a:prstGeom prst="rect">
            <a:avLst/>
          </a:prstGeom>
        </p:spPr>
      </p:pic>
      <p:pic>
        <p:nvPicPr>
          <p:cNvPr id="13" name="Picture 12"/>
          <p:cNvPicPr>
            <a:picLocks noChangeAspect="1"/>
          </p:cNvPicPr>
          <p:nvPr/>
        </p:nvPicPr>
        <p:blipFill>
          <a:blip r:embed="rId5"/>
          <a:stretch>
            <a:fillRect/>
          </a:stretch>
        </p:blipFill>
        <p:spPr>
          <a:xfrm>
            <a:off x="1115274" y="3521537"/>
            <a:ext cx="2770981" cy="2613654"/>
          </a:xfrm>
          <a:prstGeom prst="rect">
            <a:avLst/>
          </a:prstGeom>
        </p:spPr>
      </p:pic>
    </p:spTree>
    <p:extLst>
      <p:ext uri="{BB962C8B-B14F-4D97-AF65-F5344CB8AC3E}">
        <p14:creationId xmlns:p14="http://schemas.microsoft.com/office/powerpoint/2010/main" val="186723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7652862" y="2235157"/>
            <a:ext cx="3258328" cy="3301559"/>
          </a:xfrm>
          <a:prstGeom prst="rect">
            <a:avLst/>
          </a:prstGeom>
          <a:noFill/>
          <a:ln>
            <a:noFill/>
          </a:ln>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191" y="3419683"/>
            <a:ext cx="5157468" cy="2877081"/>
          </a:xfrm>
          <a:prstGeom prst="rect">
            <a:avLst/>
          </a:prstGeom>
        </p:spPr>
      </p:pic>
      <p:sp>
        <p:nvSpPr>
          <p:cNvPr id="9" name="Title 8"/>
          <p:cNvSpPr>
            <a:spLocks noGrp="1"/>
          </p:cNvSpPr>
          <p:nvPr>
            <p:ph type="title"/>
          </p:nvPr>
        </p:nvSpPr>
        <p:spPr/>
        <p:txBody>
          <a:bodyPr/>
          <a:lstStyle/>
          <a:p>
            <a:r>
              <a:rPr lang="en-US" dirty="0" smtClean="0"/>
              <a:t>Remaining risks: SLM Field of View and Power Loss</a:t>
            </a:r>
            <a:endParaRPr lang="en-US" dirty="0"/>
          </a:p>
        </p:txBody>
      </p:sp>
      <p:sp>
        <p:nvSpPr>
          <p:cNvPr id="2" name="Content Placeholder 1"/>
          <p:cNvSpPr>
            <a:spLocks noGrp="1"/>
          </p:cNvSpPr>
          <p:nvPr>
            <p:ph idx="1"/>
          </p:nvPr>
        </p:nvSpPr>
        <p:spPr>
          <a:xfrm>
            <a:off x="775267" y="1395598"/>
            <a:ext cx="10578533" cy="1238962"/>
          </a:xfrm>
        </p:spPr>
        <p:txBody>
          <a:bodyPr/>
          <a:lstStyle/>
          <a:p>
            <a:r>
              <a:rPr lang="en-GB" dirty="0" smtClean="0"/>
              <a:t>SLM LiDAR is viable provided technical trade-offs are leveraged for mission parameters. </a:t>
            </a:r>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12</a:t>
            </a:fld>
            <a:endParaRPr lang="en-US" dirty="0"/>
          </a:p>
        </p:txBody>
      </p:sp>
      <p:grpSp>
        <p:nvGrpSpPr>
          <p:cNvPr id="6" name="Group 5"/>
          <p:cNvGrpSpPr/>
          <p:nvPr/>
        </p:nvGrpSpPr>
        <p:grpSpPr>
          <a:xfrm>
            <a:off x="8591778" y="1870906"/>
            <a:ext cx="3687492" cy="2402899"/>
            <a:chOff x="0" y="0"/>
            <a:chExt cx="5392897" cy="3630492"/>
          </a:xfrm>
        </p:grpSpPr>
        <p:grpSp>
          <p:nvGrpSpPr>
            <p:cNvPr id="7" name="Group 6"/>
            <p:cNvGrpSpPr/>
            <p:nvPr/>
          </p:nvGrpSpPr>
          <p:grpSpPr>
            <a:xfrm>
              <a:off x="1844517" y="206572"/>
              <a:ext cx="3548380" cy="3423920"/>
              <a:chOff x="1844517" y="206572"/>
              <a:chExt cx="3548842" cy="3424465"/>
            </a:xfrm>
          </p:grpSpPr>
          <p:grpSp>
            <p:nvGrpSpPr>
              <p:cNvPr id="24" name="Group 23"/>
              <p:cNvGrpSpPr/>
              <p:nvPr/>
            </p:nvGrpSpPr>
            <p:grpSpPr>
              <a:xfrm>
                <a:off x="1844517" y="206572"/>
                <a:ext cx="3548842" cy="3424465"/>
                <a:chOff x="1844517" y="206572"/>
                <a:chExt cx="3548842" cy="3424465"/>
              </a:xfrm>
            </p:grpSpPr>
            <p:sp>
              <p:nvSpPr>
                <p:cNvPr id="27" name="Chord 26"/>
                <p:cNvSpPr/>
                <p:nvPr/>
              </p:nvSpPr>
              <p:spPr>
                <a:xfrm rot="5599064">
                  <a:off x="2487150" y="748684"/>
                  <a:ext cx="2174148" cy="2253437"/>
                </a:xfrm>
                <a:prstGeom prst="chord">
                  <a:avLst>
                    <a:gd name="adj1" fmla="val 2660417"/>
                    <a:gd name="adj2" fmla="val 13026653"/>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CA"/>
                </a:p>
              </p:txBody>
            </p:sp>
            <p:sp>
              <p:nvSpPr>
                <p:cNvPr id="28" name="Chord 27"/>
                <p:cNvSpPr/>
                <p:nvPr/>
              </p:nvSpPr>
              <p:spPr>
                <a:xfrm rot="5599064">
                  <a:off x="1906705" y="144384"/>
                  <a:ext cx="3424465" cy="3548842"/>
                </a:xfrm>
                <a:prstGeom prst="chord">
                  <a:avLst>
                    <a:gd name="adj1" fmla="val 2660417"/>
                    <a:gd name="adj2" fmla="val 13026653"/>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CA"/>
                </a:p>
              </p:txBody>
            </p:sp>
            <p:cxnSp>
              <p:nvCxnSpPr>
                <p:cNvPr id="29" name="Straight Arrow Connector 28"/>
                <p:cNvCxnSpPr/>
                <p:nvPr/>
              </p:nvCxnSpPr>
              <p:spPr>
                <a:xfrm flipH="1" flipV="1">
                  <a:off x="1926583" y="315337"/>
                  <a:ext cx="2313830" cy="22184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5" name="Arc 24"/>
              <p:cNvSpPr/>
              <p:nvPr/>
            </p:nvSpPr>
            <p:spPr>
              <a:xfrm rot="14604137">
                <a:off x="2619768" y="1514562"/>
                <a:ext cx="1517650" cy="982345"/>
              </a:xfrm>
              <a:prstGeom prst="arc">
                <a:avLst>
                  <a:gd name="adj1" fmla="val 18566843"/>
                  <a:gd name="adj2" fmla="val 21349936"/>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mc:AlternateContent xmlns:mc="http://schemas.openxmlformats.org/markup-compatibility/2006" xmlns:a14="http://schemas.microsoft.com/office/drawing/2010/main">
            <mc:Choice Requires="a14">
              <p:sp>
                <p:nvSpPr>
                  <p:cNvPr id="26" name="TextBox 39"/>
                  <p:cNvSpPr txBox="1"/>
                  <p:nvPr/>
                </p:nvSpPr>
                <p:spPr>
                  <a:xfrm>
                    <a:off x="2440864" y="1470829"/>
                    <a:ext cx="644055" cy="195580"/>
                  </a:xfrm>
                  <a:prstGeom prst="rect">
                    <a:avLst/>
                  </a:prstGeom>
                  <a:noFill/>
                </p:spPr>
                <p:txBody>
                  <a:bodyPr wrap="square" lIns="0" tIns="0" rIns="0" bIns="0" rtlCol="0">
                    <a:noAutofit/>
                  </a:bodyPr>
                  <a:lstStyle/>
                  <a:p>
                    <a:pPr>
                      <a:spcAft>
                        <a:spcPts val="0"/>
                      </a:spcAft>
                    </a:pPr>
                    <a14:m>
                      <m:oMathPara xmlns:m="http://schemas.openxmlformats.org/officeDocument/2006/math">
                        <m:oMathParaPr>
                          <m:jc m:val="centerGroup"/>
                        </m:oMathParaPr>
                        <m:oMath xmlns:m="http://schemas.openxmlformats.org/officeDocument/2006/math">
                          <m:r>
                            <a:rPr lang="en-GB" sz="900" i="1" kern="1200">
                              <a:solidFill>
                                <a:srgbClr val="2E74B5"/>
                              </a:solidFill>
                              <a:effectLst/>
                              <a:latin typeface="Cambria Math" panose="02040503050406030204" pitchFamily="18" charset="0"/>
                              <a:ea typeface="Times New Roman" panose="02020603050405020304" pitchFamily="18" charset="0"/>
                            </a:rPr>
                            <m:t>𝜃</m:t>
                          </m:r>
                        </m:oMath>
                      </m:oMathPara>
                    </a14:m>
                    <a:endParaRPr lang="en-CA" sz="1200">
                      <a:effectLst/>
                      <a:latin typeface="Times New Roman" panose="02020603050405020304" pitchFamily="18" charset="0"/>
                      <a:ea typeface="Times New Roman" panose="02020603050405020304" pitchFamily="18" charset="0"/>
                    </a:endParaRPr>
                  </a:p>
                </p:txBody>
              </p:sp>
            </mc:Choice>
            <mc:Fallback xmlns="">
              <p:sp>
                <p:nvSpPr>
                  <p:cNvPr id="26" name="TextBox 39"/>
                  <p:cNvSpPr txBox="1">
                    <a:spLocks noRot="1" noChangeAspect="1" noMove="1" noResize="1" noEditPoints="1" noAdjustHandles="1" noChangeArrowheads="1" noChangeShapeType="1" noTextEdit="1"/>
                  </p:cNvSpPr>
                  <p:nvPr/>
                </p:nvSpPr>
                <p:spPr>
                  <a:xfrm>
                    <a:off x="2440864" y="1470829"/>
                    <a:ext cx="644055" cy="195580"/>
                  </a:xfrm>
                  <a:prstGeom prst="rect">
                    <a:avLst/>
                  </a:prstGeom>
                  <a:blipFill>
                    <a:blip r:embed="rId5"/>
                    <a:stretch>
                      <a:fillRect b="-19048"/>
                    </a:stretch>
                  </a:blipFill>
                </p:spPr>
                <p:txBody>
                  <a:bodyPr/>
                  <a:lstStyle/>
                  <a:p>
                    <a:r>
                      <a:rPr lang="en-CA">
                        <a:noFill/>
                      </a:rPr>
                      <a:t> </a:t>
                    </a:r>
                  </a:p>
                </p:txBody>
              </p:sp>
            </mc:Fallback>
          </mc:AlternateContent>
        </p:grpSp>
        <p:grpSp>
          <p:nvGrpSpPr>
            <p:cNvPr id="8" name="Group 7"/>
            <p:cNvGrpSpPr/>
            <p:nvPr/>
          </p:nvGrpSpPr>
          <p:grpSpPr>
            <a:xfrm>
              <a:off x="0" y="0"/>
              <a:ext cx="5160645" cy="3282328"/>
              <a:chOff x="0" y="0"/>
              <a:chExt cx="10423973" cy="6631132"/>
            </a:xfrm>
          </p:grpSpPr>
          <p:sp>
            <p:nvSpPr>
              <p:cNvPr id="10" name="Arrow: Right 14"/>
              <p:cNvSpPr/>
              <p:nvPr/>
            </p:nvSpPr>
            <p:spPr>
              <a:xfrm rot="21376898">
                <a:off x="473024" y="3812076"/>
                <a:ext cx="6640526" cy="20369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1" name="Freeform: Shape 16"/>
              <p:cNvSpPr/>
              <p:nvPr/>
            </p:nvSpPr>
            <p:spPr>
              <a:xfrm>
                <a:off x="4574936" y="502181"/>
                <a:ext cx="5758249" cy="6128951"/>
              </a:xfrm>
              <a:custGeom>
                <a:avLst/>
                <a:gdLst>
                  <a:gd name="connsiteX0" fmla="*/ 0 w 5758249"/>
                  <a:gd name="connsiteY0" fmla="*/ 6128951 h 6128951"/>
                  <a:gd name="connsiteX1" fmla="*/ 1643449 w 5758249"/>
                  <a:gd name="connsiteY1" fmla="*/ 4151870 h 6128951"/>
                  <a:gd name="connsiteX2" fmla="*/ 5758249 w 5758249"/>
                  <a:gd name="connsiteY2" fmla="*/ 0 h 6128951"/>
                </a:gdLst>
                <a:ahLst/>
                <a:cxnLst>
                  <a:cxn ang="0">
                    <a:pos x="connsiteX0" y="connsiteY0"/>
                  </a:cxn>
                  <a:cxn ang="0">
                    <a:pos x="connsiteX1" y="connsiteY1"/>
                  </a:cxn>
                  <a:cxn ang="0">
                    <a:pos x="connsiteX2" y="connsiteY2"/>
                  </a:cxn>
                </a:cxnLst>
                <a:rect l="l" t="t" r="r" b="b"/>
                <a:pathLst>
                  <a:path w="5758249" h="6128951">
                    <a:moveTo>
                      <a:pt x="0" y="6128951"/>
                    </a:moveTo>
                    <a:cubicBezTo>
                      <a:pt x="341870" y="5651156"/>
                      <a:pt x="683741" y="5173362"/>
                      <a:pt x="1643449" y="4151870"/>
                    </a:cubicBezTo>
                    <a:cubicBezTo>
                      <a:pt x="2603157" y="3130378"/>
                      <a:pt x="4180703" y="1565189"/>
                      <a:pt x="57582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2" name="Trapezoid 11"/>
              <p:cNvSpPr/>
              <p:nvPr/>
            </p:nvSpPr>
            <p:spPr>
              <a:xfrm rot="16200000">
                <a:off x="-61784" y="3871755"/>
                <a:ext cx="667265" cy="54369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cxnSp>
            <p:nvCxnSpPr>
              <p:cNvPr id="13" name="Straight Arrow Connector 12"/>
              <p:cNvCxnSpPr/>
              <p:nvPr/>
            </p:nvCxnSpPr>
            <p:spPr>
              <a:xfrm flipH="1" flipV="1">
                <a:off x="7016724" y="0"/>
                <a:ext cx="121732" cy="369941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898860" y="217141"/>
                <a:ext cx="2268623" cy="346605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24515" y="1413396"/>
                <a:ext cx="3842807" cy="226925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957391" y="3308827"/>
                <a:ext cx="4209933" cy="37381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281069" y="3683191"/>
                <a:ext cx="3886413" cy="131501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167322" y="181306"/>
                <a:ext cx="1398913" cy="350133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39"/>
                  <p:cNvSpPr txBox="1"/>
                  <p:nvPr/>
                </p:nvSpPr>
                <p:spPr>
                  <a:xfrm>
                    <a:off x="7309269" y="3808574"/>
                    <a:ext cx="3114704" cy="395452"/>
                  </a:xfrm>
                  <a:prstGeom prst="rect">
                    <a:avLst/>
                  </a:prstGeom>
                  <a:noFill/>
                </p:spPr>
                <p:txBody>
                  <a:bodyPr wrap="square" lIns="0" tIns="0" rIns="0" bIns="0" rtlCol="0">
                    <a:no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𝑃</m:t>
                              </m:r>
                            </m:e>
                            <m:sub>
                              <m:r>
                                <a:rPr lang="en-GB" sz="900" i="1" kern="1200">
                                  <a:solidFill>
                                    <a:srgbClr val="000000"/>
                                  </a:solidFill>
                                  <a:effectLst/>
                                  <a:latin typeface="Cambria Math" panose="02040503050406030204" pitchFamily="18" charset="0"/>
                                  <a:ea typeface="Times New Roman" panose="02020603050405020304" pitchFamily="18" charset="0"/>
                                </a:rPr>
                                <m:t>𝑟𝑒𝑓</m:t>
                              </m:r>
                            </m:sub>
                          </m:sSub>
                          <m:r>
                            <a:rPr lang="en-GB" sz="900" i="1" kern="1200">
                              <a:solidFill>
                                <a:srgbClr val="000000"/>
                              </a:solidFill>
                              <a:effectLst/>
                              <a:latin typeface="Cambria Math" panose="02040503050406030204" pitchFamily="18" charset="0"/>
                              <a:ea typeface="Times New Roman" panose="02020603050405020304" pitchFamily="18" charset="0"/>
                            </a:rPr>
                            <m:t>=</m:t>
                          </m:r>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𝑃</m:t>
                              </m:r>
                            </m:e>
                            <m:sub>
                              <m:r>
                                <a:rPr lang="en-GB" sz="900" i="1" kern="1200">
                                  <a:solidFill>
                                    <a:srgbClr val="000000"/>
                                  </a:solidFill>
                                  <a:effectLst/>
                                  <a:latin typeface="Cambria Math" panose="02040503050406030204" pitchFamily="18" charset="0"/>
                                  <a:ea typeface="Times New Roman" panose="02020603050405020304" pitchFamily="18" charset="0"/>
                                </a:rPr>
                                <m:t>𝑝𝑘</m:t>
                              </m:r>
                            </m:sub>
                          </m:sSub>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𝐾</m:t>
                              </m:r>
                            </m:e>
                            <m:sub>
                              <m:r>
                                <a:rPr lang="en-GB" sz="900" i="1" kern="1200">
                                  <a:solidFill>
                                    <a:srgbClr val="000000"/>
                                  </a:solidFill>
                                  <a:effectLst/>
                                  <a:latin typeface="Cambria Math" panose="02040503050406030204" pitchFamily="18" charset="0"/>
                                  <a:ea typeface="Times New Roman" panose="02020603050405020304" pitchFamily="18" charset="0"/>
                                </a:rPr>
                                <m:t>𝑡𝑥</m:t>
                              </m:r>
                            </m:sub>
                          </m:sSub>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𝐾</m:t>
                              </m:r>
                            </m:e>
                            <m:sub>
                              <m:r>
                                <a:rPr lang="en-GB" sz="900" i="1" kern="1200">
                                  <a:solidFill>
                                    <a:srgbClr val="000000"/>
                                  </a:solidFill>
                                  <a:effectLst/>
                                  <a:latin typeface="Cambria Math" panose="02040503050406030204" pitchFamily="18" charset="0"/>
                                  <a:ea typeface="Times New Roman" panose="02020603050405020304" pitchFamily="18" charset="0"/>
                                </a:rPr>
                                <m:t>𝑚𝑜𝑜𝑛</m:t>
                              </m:r>
                            </m:sub>
                          </m:sSub>
                        </m:oMath>
                      </m:oMathPara>
                    </a14:m>
                    <a:endParaRPr lang="en-CA" sz="1200">
                      <a:effectLst/>
                      <a:latin typeface="Times New Roman" panose="02020603050405020304" pitchFamily="18" charset="0"/>
                      <a:ea typeface="Times New Roman" panose="02020603050405020304" pitchFamily="18" charset="0"/>
                    </a:endParaRPr>
                  </a:p>
                </p:txBody>
              </p:sp>
            </mc:Choice>
            <mc:Fallback xmlns="">
              <p:sp>
                <p:nvSpPr>
                  <p:cNvPr id="19" name="TextBox 39"/>
                  <p:cNvSpPr txBox="1">
                    <a:spLocks noRot="1" noChangeAspect="1" noMove="1" noResize="1" noEditPoints="1" noAdjustHandles="1" noChangeArrowheads="1" noChangeShapeType="1" noTextEdit="1"/>
                  </p:cNvSpPr>
                  <p:nvPr/>
                </p:nvSpPr>
                <p:spPr>
                  <a:xfrm>
                    <a:off x="7309269" y="3808574"/>
                    <a:ext cx="3114704" cy="395452"/>
                  </a:xfrm>
                  <a:prstGeom prst="rect">
                    <a:avLst/>
                  </a:prstGeom>
                  <a:blipFill>
                    <a:blip r:embed="rId6"/>
                    <a:stretch>
                      <a:fillRect l="-1156" b="-4761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TextBox 41"/>
                  <p:cNvSpPr txBox="1"/>
                  <p:nvPr/>
                </p:nvSpPr>
                <p:spPr>
                  <a:xfrm>
                    <a:off x="135262" y="3925994"/>
                    <a:ext cx="335915" cy="295275"/>
                  </a:xfrm>
                  <a:prstGeom prst="rect">
                    <a:avLst/>
                  </a:prstGeom>
                  <a:noFill/>
                </p:spPr>
                <p:txBody>
                  <a:bodyPr wrap="square" lIns="0" tIns="0" rIns="0" bIns="0" rtlCol="0">
                    <a:no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𝑃</m:t>
                              </m:r>
                            </m:e>
                            <m:sub>
                              <m:r>
                                <a:rPr lang="en-GB" sz="900" i="1" kern="1200">
                                  <a:solidFill>
                                    <a:srgbClr val="000000"/>
                                  </a:solidFill>
                                  <a:effectLst/>
                                  <a:latin typeface="Cambria Math" panose="02040503050406030204" pitchFamily="18" charset="0"/>
                                  <a:ea typeface="Times New Roman" panose="02020603050405020304" pitchFamily="18" charset="0"/>
                                </a:rPr>
                                <m:t>𝑝𝑘</m:t>
                              </m:r>
                            </m:sub>
                          </m:sSub>
                        </m:oMath>
                      </m:oMathPara>
                    </a14:m>
                    <a:endParaRPr lang="en-CA" sz="1200">
                      <a:effectLst/>
                      <a:latin typeface="Times New Roman" panose="02020603050405020304" pitchFamily="18" charset="0"/>
                      <a:ea typeface="Times New Roman" panose="02020603050405020304" pitchFamily="18" charset="0"/>
                    </a:endParaRPr>
                  </a:p>
                </p:txBody>
              </p:sp>
            </mc:Choice>
            <mc:Fallback xmlns="">
              <p:sp>
                <p:nvSpPr>
                  <p:cNvPr id="20" name="TextBox 41"/>
                  <p:cNvSpPr txBox="1">
                    <a:spLocks noRot="1" noChangeAspect="1" noMove="1" noResize="1" noEditPoints="1" noAdjustHandles="1" noChangeArrowheads="1" noChangeShapeType="1" noTextEdit="1"/>
                  </p:cNvSpPr>
                  <p:nvPr/>
                </p:nvSpPr>
                <p:spPr>
                  <a:xfrm>
                    <a:off x="135262" y="3925994"/>
                    <a:ext cx="335915" cy="295275"/>
                  </a:xfrm>
                  <a:prstGeom prst="rect">
                    <a:avLst/>
                  </a:prstGeom>
                  <a:blipFill>
                    <a:blip r:embed="rId7"/>
                    <a:stretch>
                      <a:fillRect l="-36842" r="-73684" b="-93750"/>
                    </a:stretch>
                  </a:blipFill>
                </p:spPr>
                <p:txBody>
                  <a:bodyPr/>
                  <a:lstStyle/>
                  <a:p>
                    <a:r>
                      <a:rPr lang="en-CA">
                        <a:noFill/>
                      </a:rPr>
                      <a:t> </a:t>
                    </a:r>
                  </a:p>
                </p:txBody>
              </p:sp>
            </mc:Fallback>
          </mc:AlternateContent>
          <p:sp>
            <p:nvSpPr>
              <p:cNvPr id="21" name="Chord 20"/>
              <p:cNvSpPr/>
              <p:nvPr/>
            </p:nvSpPr>
            <p:spPr>
              <a:xfrm rot="5599064">
                <a:off x="6037172" y="2672799"/>
                <a:ext cx="2194298" cy="2225505"/>
              </a:xfrm>
              <a:prstGeom prst="chord">
                <a:avLst>
                  <a:gd name="adj1" fmla="val 2660417"/>
                  <a:gd name="adj2" fmla="val 13026653"/>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CA"/>
              </a:p>
            </p:txBody>
          </p:sp>
          <mc:AlternateContent xmlns:mc="http://schemas.openxmlformats.org/markup-compatibility/2006" xmlns:a14="http://schemas.microsoft.com/office/drawing/2010/main">
            <mc:Choice Requires="a14">
              <p:sp>
                <p:nvSpPr>
                  <p:cNvPr id="22" name="TextBox 115"/>
                  <p:cNvSpPr txBox="1"/>
                  <p:nvPr/>
                </p:nvSpPr>
                <p:spPr>
                  <a:xfrm>
                    <a:off x="112419" y="3384562"/>
                    <a:ext cx="4175721" cy="645799"/>
                  </a:xfrm>
                  <a:prstGeom prst="rect">
                    <a:avLst/>
                  </a:prstGeom>
                  <a:noFill/>
                </p:spPr>
                <p:txBody>
                  <a:bodyPr wrap="square" lIns="0" tIns="0" rIns="0" bIns="0" rtlCol="0">
                    <a:no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𝑃</m:t>
                              </m:r>
                            </m:e>
                            <m:sub>
                              <m:r>
                                <a:rPr lang="en-GB" sz="900" i="1" kern="1200">
                                  <a:solidFill>
                                    <a:srgbClr val="000000"/>
                                  </a:solidFill>
                                  <a:effectLst/>
                                  <a:latin typeface="Cambria Math" panose="02040503050406030204" pitchFamily="18" charset="0"/>
                                  <a:ea typeface="Times New Roman" panose="02020603050405020304" pitchFamily="18" charset="0"/>
                                </a:rPr>
                                <m:t>𝐴𝑃𝐷</m:t>
                              </m:r>
                            </m:sub>
                          </m:sSub>
                          <m:r>
                            <a:rPr lang="en-GB" sz="900" i="1" kern="1200">
                              <a:solidFill>
                                <a:srgbClr val="000000"/>
                              </a:solidFill>
                              <a:effectLst/>
                              <a:latin typeface="Cambria Math" panose="02040503050406030204" pitchFamily="18" charset="0"/>
                              <a:ea typeface="Times New Roman" panose="02020603050405020304" pitchFamily="18" charset="0"/>
                            </a:rPr>
                            <m:t>=</m:t>
                          </m:r>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𝑃</m:t>
                              </m:r>
                            </m:e>
                            <m:sub>
                              <m:r>
                                <a:rPr lang="en-GB" sz="900" i="1" kern="1200">
                                  <a:solidFill>
                                    <a:srgbClr val="000000"/>
                                  </a:solidFill>
                                  <a:effectLst/>
                                  <a:latin typeface="Cambria Math" panose="02040503050406030204" pitchFamily="18" charset="0"/>
                                  <a:ea typeface="Times New Roman" panose="02020603050405020304" pitchFamily="18" charset="0"/>
                                </a:rPr>
                                <m:t>𝑟𝑒𝑓</m:t>
                              </m:r>
                            </m:sub>
                          </m:sSub>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n-GB" sz="900" i="1" kern="1200">
                                  <a:solidFill>
                                    <a:srgbClr val="000000"/>
                                  </a:solidFill>
                                  <a:effectLst/>
                                  <a:latin typeface="Cambria Math" panose="02040503050406030204" pitchFamily="18" charset="0"/>
                                  <a:ea typeface="Times New Roman" panose="02020603050405020304" pitchFamily="18" charset="0"/>
                                </a:rPr>
                                <m:t>𝐾</m:t>
                              </m:r>
                            </m:e>
                            <m:sub>
                              <m:r>
                                <a:rPr lang="en-GB" sz="900" i="1" kern="1200">
                                  <a:solidFill>
                                    <a:srgbClr val="000000"/>
                                  </a:solidFill>
                                  <a:effectLst/>
                                  <a:latin typeface="Cambria Math" panose="02040503050406030204" pitchFamily="18" charset="0"/>
                                  <a:ea typeface="Times New Roman" panose="02020603050405020304" pitchFamily="18" charset="0"/>
                                </a:rPr>
                                <m:t>𝑟𝑥</m:t>
                              </m:r>
                            </m:sub>
                          </m:sSub>
                          <m:r>
                            <a:rPr lang="en-GB" sz="900" i="1" kern="1200">
                              <a:solidFill>
                                <a:srgbClr val="000000"/>
                              </a:solidFill>
                              <a:effectLst/>
                              <a:latin typeface="Cambria Math" panose="02040503050406030204" pitchFamily="18" charset="0"/>
                              <a:ea typeface="Cambria Math" panose="02040503050406030204" pitchFamily="18" charset="0"/>
                            </a:rPr>
                            <m:t>×</m:t>
                          </m:r>
                          <m:r>
                            <a:rPr lang="en-GB" sz="900" i="1" kern="1200">
                              <a:solidFill>
                                <a:srgbClr val="000000"/>
                              </a:solidFill>
                              <a:effectLst/>
                              <a:latin typeface="Cambria Math" panose="02040503050406030204" pitchFamily="18" charset="0"/>
                              <a:ea typeface="Times New Roman" panose="02020603050405020304" pitchFamily="18" charset="0"/>
                            </a:rPr>
                            <m:t>𝑑</m:t>
                          </m:r>
                          <m:sSub>
                            <m:sSubPr>
                              <m:ctrlPr>
                                <a:rPr lang="en-CA" sz="900" i="1" kern="1200">
                                  <a:solidFill>
                                    <a:srgbClr val="000000"/>
                                  </a:solidFill>
                                  <a:effectLst/>
                                  <a:latin typeface="Cambria Math" panose="02040503050406030204" pitchFamily="18" charset="0"/>
                                  <a:ea typeface="Times New Roman" panose="02020603050405020304" pitchFamily="18" charset="0"/>
                                </a:rPr>
                              </m:ctrlPr>
                            </m:sSubPr>
                            <m:e>
                              <m:r>
                                <a:rPr lang="el-GR" sz="900" i="1" kern="1200">
                                  <a:solidFill>
                                    <a:srgbClr val="000000"/>
                                  </a:solidFill>
                                  <a:effectLst/>
                                  <a:latin typeface="Cambria Math" panose="02040503050406030204" pitchFamily="18" charset="0"/>
                                  <a:ea typeface="Times New Roman" panose="02020603050405020304" pitchFamily="18" charset="0"/>
                                </a:rPr>
                                <m:t>𝑃</m:t>
                              </m:r>
                            </m:e>
                            <m:sub>
                              <m:r>
                                <a:rPr lang="el-GR" sz="900" i="1" kern="1200">
                                  <a:solidFill>
                                    <a:srgbClr val="000000"/>
                                  </a:solidFill>
                                  <a:effectLst/>
                                  <a:latin typeface="Cambria Math" panose="02040503050406030204" pitchFamily="18" charset="0"/>
                                  <a:ea typeface="Times New Roman" panose="02020603050405020304" pitchFamily="18" charset="0"/>
                                </a:rPr>
                                <m:t>𝛺</m:t>
                              </m:r>
                            </m:sub>
                          </m:sSub>
                        </m:oMath>
                      </m:oMathPara>
                    </a14:m>
                    <a:endParaRPr lang="en-CA" sz="1200">
                      <a:effectLst/>
                      <a:latin typeface="Times New Roman" panose="02020603050405020304" pitchFamily="18" charset="0"/>
                      <a:ea typeface="Times New Roman" panose="02020603050405020304" pitchFamily="18" charset="0"/>
                    </a:endParaRPr>
                  </a:p>
                </p:txBody>
              </p:sp>
            </mc:Choice>
            <mc:Fallback xmlns="">
              <p:sp>
                <p:nvSpPr>
                  <p:cNvPr id="22" name="TextBox 115"/>
                  <p:cNvSpPr txBox="1">
                    <a:spLocks noRot="1" noChangeAspect="1" noMove="1" noResize="1" noEditPoints="1" noAdjustHandles="1" noChangeArrowheads="1" noChangeShapeType="1" noTextEdit="1"/>
                  </p:cNvSpPr>
                  <p:nvPr/>
                </p:nvSpPr>
                <p:spPr>
                  <a:xfrm>
                    <a:off x="112419" y="3384562"/>
                    <a:ext cx="4175721" cy="645799"/>
                  </a:xfrm>
                  <a:prstGeom prst="rect">
                    <a:avLst/>
                  </a:prstGeom>
                  <a:blipFill>
                    <a:blip r:embed="rId8"/>
                    <a:stretch>
                      <a:fillRect/>
                    </a:stretch>
                  </a:blipFill>
                </p:spPr>
                <p:txBody>
                  <a:bodyPr/>
                  <a:lstStyle/>
                  <a:p>
                    <a:r>
                      <a:rPr lang="en-CA">
                        <a:noFill/>
                      </a:rPr>
                      <a:t> </a:t>
                    </a:r>
                  </a:p>
                </p:txBody>
              </p:sp>
            </mc:Fallback>
          </mc:AlternateContent>
          <p:cxnSp>
            <p:nvCxnSpPr>
              <p:cNvPr id="23" name="Straight Arrow Connector 22"/>
              <p:cNvCxnSpPr/>
              <p:nvPr/>
            </p:nvCxnSpPr>
            <p:spPr>
              <a:xfrm flipH="1">
                <a:off x="862921" y="3708197"/>
                <a:ext cx="6250103" cy="1677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1" name="Content Placeholder 1"/>
          <p:cNvSpPr txBox="1">
            <a:spLocks/>
          </p:cNvSpPr>
          <p:nvPr/>
        </p:nvSpPr>
        <p:spPr>
          <a:xfrm>
            <a:off x="-51636" y="2725028"/>
            <a:ext cx="6779028" cy="3253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GB" dirty="0"/>
              <a:t>LiDAR field of view can be enhanced at the expense of target resolution.</a:t>
            </a:r>
          </a:p>
          <a:p>
            <a:pPr lvl="1"/>
            <a:r>
              <a:rPr lang="en-GB" dirty="0"/>
              <a:t>Launch power loss due to SLM scattering </a:t>
            </a:r>
            <a:r>
              <a:rPr lang="en-GB" dirty="0" smtClean="0"/>
              <a:t>(up to 6dB) </a:t>
            </a:r>
            <a:r>
              <a:rPr lang="en-GB" dirty="0" smtClean="0"/>
              <a:t>can </a:t>
            </a:r>
            <a:r>
              <a:rPr lang="en-GB" dirty="0"/>
              <a:t>be mitigated using high-performance receiving devices</a:t>
            </a:r>
            <a:r>
              <a:rPr lang="en-GB" dirty="0" smtClean="0"/>
              <a:t>. 2km range is possible with 30% reflectance target (lunar average)</a:t>
            </a:r>
            <a:endParaRPr lang="en-CA" dirty="0"/>
          </a:p>
        </p:txBody>
      </p:sp>
    </p:spTree>
    <p:extLst>
      <p:ext uri="{BB962C8B-B14F-4D97-AF65-F5344CB8AC3E}">
        <p14:creationId xmlns:p14="http://schemas.microsoft.com/office/powerpoint/2010/main" val="19909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fade">
                                      <p:cBhvr>
                                        <p:cTn id="15" dur="500"/>
                                        <p:tgtEl>
                                          <p:spTgt spid="3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xit" presetSubtype="0" fill="hold" nodeType="withEffect">
                                  <p:stCondLst>
                                    <p:cond delay="0"/>
                                  </p:stCondLst>
                                  <p:childTnLst>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6584" y="487351"/>
            <a:ext cx="10017215" cy="1095559"/>
          </a:xfrm>
        </p:spPr>
        <p:txBody>
          <a:bodyPr/>
          <a:lstStyle/>
          <a:p>
            <a:r>
              <a:rPr lang="en-US" dirty="0" smtClean="0"/>
              <a:t>Remaining Risks: SLM temperature and Data Communications Bottleneck</a:t>
            </a:r>
            <a:endParaRPr lang="en-US" dirty="0"/>
          </a:p>
        </p:txBody>
      </p:sp>
      <p:sp>
        <p:nvSpPr>
          <p:cNvPr id="2" name="Content Placeholder 1"/>
          <p:cNvSpPr>
            <a:spLocks noGrp="1"/>
          </p:cNvSpPr>
          <p:nvPr>
            <p:ph idx="1"/>
          </p:nvPr>
        </p:nvSpPr>
        <p:spPr>
          <a:xfrm>
            <a:off x="775267" y="1782696"/>
            <a:ext cx="10578533" cy="4165258"/>
          </a:xfrm>
        </p:spPr>
        <p:txBody>
          <a:bodyPr/>
          <a:lstStyle/>
          <a:p>
            <a:r>
              <a:rPr lang="en-GB" dirty="0" smtClean="0"/>
              <a:t>SLM operates at ~90degC</a:t>
            </a:r>
          </a:p>
          <a:p>
            <a:pPr lvl="1"/>
            <a:r>
              <a:rPr lang="en-GB" dirty="0" smtClean="0"/>
              <a:t>Thermal solution required, should be possible due to small SLM footprint (&lt;20mm diameter)</a:t>
            </a:r>
          </a:p>
          <a:p>
            <a:r>
              <a:rPr lang="en-GB" dirty="0" smtClean="0"/>
              <a:t>Possible difficulties with FPGA data throughput</a:t>
            </a:r>
            <a:endParaRPr lang="en-GB" dirty="0"/>
          </a:p>
          <a:p>
            <a:pPr lvl="1"/>
            <a:r>
              <a:rPr lang="en-GB" dirty="0" smtClean="0"/>
              <a:t>SLM current solution including beam expansion requires 22-bit x 835 x 835 @ 1kHz = 15Gbps</a:t>
            </a:r>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13</a:t>
            </a:fld>
            <a:endParaRPr lang="en-US" dirty="0"/>
          </a:p>
        </p:txBody>
      </p:sp>
      <p:sp>
        <p:nvSpPr>
          <p:cNvPr id="4" name="TextBox 3"/>
          <p:cNvSpPr txBox="1"/>
          <p:nvPr/>
        </p:nvSpPr>
        <p:spPr>
          <a:xfrm>
            <a:off x="1336584" y="5028592"/>
            <a:ext cx="3556000" cy="830997"/>
          </a:xfrm>
          <a:prstGeom prst="rect">
            <a:avLst/>
          </a:prstGeom>
          <a:noFill/>
        </p:spPr>
        <p:txBody>
          <a:bodyPr wrap="square" rtlCol="0">
            <a:spAutoFit/>
          </a:bodyPr>
          <a:lstStyle/>
          <a:p>
            <a:r>
              <a:rPr lang="en-GB" sz="2400" dirty="0" err="1" smtClean="0">
                <a:solidFill>
                  <a:srgbClr val="0070C0"/>
                </a:solidFill>
              </a:rPr>
              <a:t>uSemi</a:t>
            </a:r>
            <a:r>
              <a:rPr lang="en-GB" sz="2400" dirty="0" smtClean="0">
                <a:solidFill>
                  <a:srgbClr val="0070C0"/>
                </a:solidFill>
              </a:rPr>
              <a:t>: up to 4 parallel 3.125 </a:t>
            </a:r>
            <a:r>
              <a:rPr lang="en-GB" sz="2400" dirty="0" err="1" smtClean="0">
                <a:solidFill>
                  <a:srgbClr val="0070C0"/>
                </a:solidFill>
              </a:rPr>
              <a:t>Gbps</a:t>
            </a:r>
            <a:r>
              <a:rPr lang="en-GB" sz="2400" dirty="0" smtClean="0">
                <a:solidFill>
                  <a:srgbClr val="0070C0"/>
                </a:solidFill>
              </a:rPr>
              <a:t> transmitters</a:t>
            </a:r>
            <a:endParaRPr lang="en-CA" sz="2400" dirty="0">
              <a:solidFill>
                <a:srgbClr val="0070C0"/>
              </a:solidFill>
            </a:endParaRPr>
          </a:p>
        </p:txBody>
      </p:sp>
      <p:sp>
        <p:nvSpPr>
          <p:cNvPr id="7" name="TextBox 6"/>
          <p:cNvSpPr txBox="1"/>
          <p:nvPr/>
        </p:nvSpPr>
        <p:spPr>
          <a:xfrm>
            <a:off x="6900333" y="5028591"/>
            <a:ext cx="3124200" cy="830997"/>
          </a:xfrm>
          <a:prstGeom prst="rect">
            <a:avLst/>
          </a:prstGeom>
          <a:noFill/>
        </p:spPr>
        <p:txBody>
          <a:bodyPr wrap="square" rtlCol="0">
            <a:spAutoFit/>
          </a:bodyPr>
          <a:lstStyle/>
          <a:p>
            <a:r>
              <a:rPr lang="en-GB" sz="2400" dirty="0" smtClean="0">
                <a:solidFill>
                  <a:srgbClr val="00B050"/>
                </a:solidFill>
              </a:rPr>
              <a:t>Xilinx: up to 32 parallel 12.5 </a:t>
            </a:r>
            <a:r>
              <a:rPr lang="en-GB" sz="2400" dirty="0" err="1" smtClean="0">
                <a:solidFill>
                  <a:srgbClr val="00B050"/>
                </a:solidFill>
              </a:rPr>
              <a:t>Gbps</a:t>
            </a:r>
            <a:r>
              <a:rPr lang="en-GB" sz="2400" dirty="0" smtClean="0">
                <a:solidFill>
                  <a:srgbClr val="00B050"/>
                </a:solidFill>
              </a:rPr>
              <a:t> transceivers</a:t>
            </a:r>
            <a:endParaRPr lang="en-CA" sz="2400" dirty="0">
              <a:solidFill>
                <a:srgbClr val="00B050"/>
              </a:solidFill>
            </a:endParaRPr>
          </a:p>
        </p:txBody>
      </p:sp>
    </p:spTree>
    <p:extLst>
      <p:ext uri="{BB962C8B-B14F-4D97-AF65-F5344CB8AC3E}">
        <p14:creationId xmlns:p14="http://schemas.microsoft.com/office/powerpoint/2010/main" val="2840055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Roadmap Next Step – Phase B1</a:t>
            </a:r>
            <a:endParaRPr lang="en-US"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14</a:t>
            </a:fld>
            <a:endParaRPr lang="en-US" dirty="0"/>
          </a:p>
        </p:txBody>
      </p:sp>
      <p:sp>
        <p:nvSpPr>
          <p:cNvPr id="8" name="Rectangle 7">
            <a:extLst>
              <a:ext uri="{FF2B5EF4-FFF2-40B4-BE49-F238E27FC236}">
                <a16:creationId xmlns:a16="http://schemas.microsoft.com/office/drawing/2014/main" id="{630E3219-62A3-4900-ABFC-32C78BDBF48F}"/>
              </a:ext>
            </a:extLst>
          </p:cNvPr>
          <p:cNvSpPr/>
          <p:nvPr/>
        </p:nvSpPr>
        <p:spPr>
          <a:xfrm>
            <a:off x="983041" y="2204877"/>
            <a:ext cx="3744416" cy="2585323"/>
          </a:xfrm>
          <a:prstGeom prst="rect">
            <a:avLst/>
          </a:prstGeom>
          <a:solidFill>
            <a:schemeClr val="bg1"/>
          </a:solidFill>
        </p:spPr>
        <p:txBody>
          <a:bodyPr wrap="square">
            <a:spAutoFit/>
          </a:bodyPr>
          <a:lstStyle/>
          <a:p>
            <a:pPr lvl="0"/>
            <a:r>
              <a:rPr lang="en-GB" b="1" dirty="0"/>
              <a:t>Phase B1 (TRL4)</a:t>
            </a:r>
            <a:r>
              <a:rPr lang="en-GB" dirty="0"/>
              <a:t>: </a:t>
            </a:r>
            <a:r>
              <a:rPr lang="en-GB" dirty="0" smtClean="0"/>
              <a:t>requirements analysis to arrive at a preliminary architecture for COLD. Lab </a:t>
            </a:r>
            <a:r>
              <a:rPr lang="en-GB" dirty="0"/>
              <a:t>scale </a:t>
            </a:r>
            <a:r>
              <a:rPr lang="en-GB" dirty="0" smtClean="0"/>
              <a:t>SLM or similar information sink </a:t>
            </a:r>
            <a:r>
              <a:rPr lang="en-GB" dirty="0"/>
              <a:t>and controller/processor card will be electrically and mechanically interfaced in BBM. Custom silicon fabrication run in a commercial foundry for </a:t>
            </a:r>
            <a:r>
              <a:rPr lang="en-GB" dirty="0" smtClean="0"/>
              <a:t>~800x800 </a:t>
            </a:r>
            <a:r>
              <a:rPr lang="en-GB" dirty="0"/>
              <a:t>device begins.</a:t>
            </a:r>
          </a:p>
        </p:txBody>
      </p:sp>
      <p:pic>
        <p:nvPicPr>
          <p:cNvPr id="11" name="Picture 10">
            <a:extLst>
              <a:ext uri="{FF2B5EF4-FFF2-40B4-BE49-F238E27FC236}">
                <a16:creationId xmlns:a16="http://schemas.microsoft.com/office/drawing/2014/main" id="{03C917E8-7D39-4111-9B8F-C1D21C86FF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47536" y="1234972"/>
            <a:ext cx="5525264" cy="4939521"/>
          </a:xfrm>
          <a:prstGeom prst="rect">
            <a:avLst/>
          </a:prstGeom>
        </p:spPr>
      </p:pic>
      <p:sp>
        <p:nvSpPr>
          <p:cNvPr id="13" name="Arrow: Right 9">
            <a:extLst>
              <a:ext uri="{FF2B5EF4-FFF2-40B4-BE49-F238E27FC236}">
                <a16:creationId xmlns:a16="http://schemas.microsoft.com/office/drawing/2014/main" id="{6AC11D68-927C-4CAE-AD08-FA55968A7A11}"/>
              </a:ext>
            </a:extLst>
          </p:cNvPr>
          <p:cNvSpPr/>
          <p:nvPr/>
        </p:nvSpPr>
        <p:spPr>
          <a:xfrm>
            <a:off x="4858631" y="2590374"/>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30E3219-62A3-4900-ABFC-32C78BDBF48F}"/>
              </a:ext>
            </a:extLst>
          </p:cNvPr>
          <p:cNvSpPr/>
          <p:nvPr/>
        </p:nvSpPr>
        <p:spPr>
          <a:xfrm>
            <a:off x="5447536" y="1159213"/>
            <a:ext cx="5086916" cy="2585323"/>
          </a:xfrm>
          <a:prstGeom prst="rect">
            <a:avLst/>
          </a:prstGeom>
          <a:solidFill>
            <a:schemeClr val="bg1"/>
          </a:solidFill>
        </p:spPr>
        <p:txBody>
          <a:bodyPr wrap="square">
            <a:spAutoFit/>
          </a:bodyPr>
          <a:lstStyle/>
          <a:p>
            <a:pPr lvl="0"/>
            <a:r>
              <a:rPr lang="en-GB" b="1" dirty="0" smtClean="0"/>
              <a:t>Advanced Phase B1 (12 months):</a:t>
            </a:r>
            <a:r>
              <a:rPr lang="en-GB" dirty="0"/>
              <a:t> </a:t>
            </a:r>
            <a:r>
              <a:rPr lang="en-GB" dirty="0" smtClean="0"/>
              <a:t>Requirements analysis and preliminary design of modules deemed as high risk (optical/thermal). Emphasis on resolving field-of-view and scattering loss problems. DDP has full details of activity, enhancing the current consortium to include UK and German liquid crystal manufacturing and materials experts. LIDAR BBM of control system FPGA interfaced to SLM information sink</a:t>
            </a:r>
            <a:endParaRPr lang="en-GB" b="1" dirty="0" smtClean="0"/>
          </a:p>
        </p:txBody>
      </p:sp>
      <p:sp>
        <p:nvSpPr>
          <p:cNvPr id="20" name="Rectangle 19">
            <a:extLst>
              <a:ext uri="{FF2B5EF4-FFF2-40B4-BE49-F238E27FC236}">
                <a16:creationId xmlns:a16="http://schemas.microsoft.com/office/drawing/2014/main" id="{630E3219-62A3-4900-ABFC-32C78BDBF48F}"/>
              </a:ext>
            </a:extLst>
          </p:cNvPr>
          <p:cNvSpPr/>
          <p:nvPr/>
        </p:nvSpPr>
        <p:spPr>
          <a:xfrm>
            <a:off x="5447536" y="3774537"/>
            <a:ext cx="5086916" cy="923330"/>
          </a:xfrm>
          <a:prstGeom prst="rect">
            <a:avLst/>
          </a:prstGeom>
          <a:solidFill>
            <a:schemeClr val="bg1"/>
          </a:solidFill>
        </p:spPr>
        <p:txBody>
          <a:bodyPr wrap="square">
            <a:spAutoFit/>
          </a:bodyPr>
          <a:lstStyle/>
          <a:p>
            <a:pPr lvl="0"/>
            <a:r>
              <a:rPr lang="en-GB" b="1" dirty="0" smtClean="0"/>
              <a:t>Phase B1+ (6 months):</a:t>
            </a:r>
            <a:r>
              <a:rPr lang="en-GB" dirty="0"/>
              <a:t> </a:t>
            </a:r>
            <a:r>
              <a:rPr lang="en-GB" dirty="0" smtClean="0"/>
              <a:t>Finalize requirements analysis and preliminary design of full COLD, flowing down from target mission, SRR.</a:t>
            </a:r>
            <a:endParaRPr lang="en-GB" b="1" dirty="0" smtClean="0"/>
          </a:p>
        </p:txBody>
      </p:sp>
    </p:spTree>
    <p:extLst>
      <p:ext uri="{BB962C8B-B14F-4D97-AF65-F5344CB8AC3E}">
        <p14:creationId xmlns:p14="http://schemas.microsoft.com/office/powerpoint/2010/main" val="16163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ESA GSTP </a:t>
            </a:r>
            <a:r>
              <a:rPr lang="en-US" dirty="0" err="1" smtClean="0"/>
              <a:t>Programme</a:t>
            </a:r>
            <a:endParaRPr lang="en-US" dirty="0"/>
          </a:p>
        </p:txBody>
      </p:sp>
      <p:sp>
        <p:nvSpPr>
          <p:cNvPr id="2" name="Content Placeholder 1"/>
          <p:cNvSpPr>
            <a:spLocks noGrp="1"/>
          </p:cNvSpPr>
          <p:nvPr>
            <p:ph idx="1"/>
          </p:nvPr>
        </p:nvSpPr>
        <p:spPr>
          <a:xfrm>
            <a:off x="775267" y="1395597"/>
            <a:ext cx="10578533" cy="4552357"/>
          </a:xfrm>
        </p:spPr>
        <p:txBody>
          <a:bodyPr/>
          <a:lstStyle/>
          <a:p>
            <a:r>
              <a:rPr lang="en-GB" dirty="0" smtClean="0"/>
              <a:t>Funded </a:t>
            </a:r>
            <a:r>
              <a:rPr lang="en-GB" dirty="0"/>
              <a:t>P</a:t>
            </a:r>
            <a:r>
              <a:rPr lang="en-GB" dirty="0" smtClean="0"/>
              <a:t>hase A through de-risk programme and provided technical and programmatic guidance monthly</a:t>
            </a:r>
          </a:p>
          <a:p>
            <a:r>
              <a:rPr lang="en-GB" dirty="0" smtClean="0"/>
              <a:t>ESA technical contact was a valuable asset for information dissemination</a:t>
            </a:r>
          </a:p>
          <a:p>
            <a:r>
              <a:rPr lang="en-GB" dirty="0" smtClean="0"/>
              <a:t>ESA facilities identified for robot arm LiDAR testing</a:t>
            </a:r>
          </a:p>
          <a:p>
            <a:r>
              <a:rPr lang="en-GB" dirty="0" smtClean="0"/>
              <a:t>Facilities / contacts for custom silicon fabrication in Europe would be an asset</a:t>
            </a:r>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15</a:t>
            </a:fld>
            <a:endParaRPr lang="en-US" dirty="0"/>
          </a:p>
        </p:txBody>
      </p:sp>
    </p:spTree>
    <p:extLst>
      <p:ext uri="{BB962C8B-B14F-4D97-AF65-F5344CB8AC3E}">
        <p14:creationId xmlns:p14="http://schemas.microsoft.com/office/powerpoint/2010/main" val="46833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Conclusions</a:t>
            </a:r>
            <a:endParaRPr lang="en-US" dirty="0"/>
          </a:p>
        </p:txBody>
      </p:sp>
      <p:sp>
        <p:nvSpPr>
          <p:cNvPr id="2" name="Content Placeholder 1"/>
          <p:cNvSpPr>
            <a:spLocks noGrp="1"/>
          </p:cNvSpPr>
          <p:nvPr>
            <p:ph idx="1"/>
          </p:nvPr>
        </p:nvSpPr>
        <p:spPr>
          <a:xfrm>
            <a:off x="775267" y="1395597"/>
            <a:ext cx="10578533" cy="4552357"/>
          </a:xfrm>
        </p:spPr>
        <p:txBody>
          <a:bodyPr/>
          <a:lstStyle/>
          <a:p>
            <a:r>
              <a:rPr lang="en-GB" dirty="0" smtClean="0"/>
              <a:t>All objectives for De-Risk phase completed with high degree of success. </a:t>
            </a:r>
          </a:p>
          <a:p>
            <a:r>
              <a:rPr lang="en-GB" dirty="0" smtClean="0"/>
              <a:t>Work progressed beyond de-risk scope (1-D SLM design, full-wave recording, full FPGA layout)</a:t>
            </a:r>
          </a:p>
          <a:p>
            <a:r>
              <a:rPr lang="en-GB" dirty="0" smtClean="0"/>
              <a:t>Remaining risks found: SLM FOV, loss, and temperature. FPGA data speed. Proposal to address these as part of Advanced Phase B1. Detailed plan in DDP.</a:t>
            </a:r>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16</a:t>
            </a:fld>
            <a:endParaRPr lang="en-US" dirty="0"/>
          </a:p>
        </p:txBody>
      </p:sp>
    </p:spTree>
    <p:extLst>
      <p:ext uri="{BB962C8B-B14F-4D97-AF65-F5344CB8AC3E}">
        <p14:creationId xmlns:p14="http://schemas.microsoft.com/office/powerpoint/2010/main" val="1098629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584" y="129222"/>
            <a:ext cx="10017215" cy="716260"/>
          </a:xfrm>
        </p:spPr>
        <p:txBody>
          <a:bodyPr/>
          <a:lstStyle/>
          <a:p>
            <a:r>
              <a:rPr lang="en-US" dirty="0" smtClean="0"/>
              <a:t>MDA Background and Heritage</a:t>
            </a:r>
            <a:endParaRPr lang="en-US" dirty="0"/>
          </a:p>
        </p:txBody>
      </p:sp>
      <p:sp>
        <p:nvSpPr>
          <p:cNvPr id="6" name="Footer Placeholder 4"/>
          <p:cNvSpPr>
            <a:spLocks noGrp="1"/>
          </p:cNvSpPr>
          <p:nvPr>
            <p:ph type="ftr" sz="quarter" idx="4294967295"/>
          </p:nvPr>
        </p:nvSpPr>
        <p:spPr>
          <a:xfrm>
            <a:off x="1447166" y="6407965"/>
            <a:ext cx="9295822" cy="365125"/>
          </a:xfrm>
          <a:prstGeom prst="rect">
            <a:avLst/>
          </a:prstGeom>
        </p:spPr>
        <p:txBody>
          <a:bodyPr/>
          <a:lstStyle/>
          <a:p>
            <a:r>
              <a:rPr lang="en-US" dirty="0"/>
              <a:t>Use, duplication or disclosure of this document or any of the information or images contained herein is subject to the restrictions on the title page of this document. COPYRIGHT ©2018 Maxar Technologies </a:t>
            </a:r>
          </a:p>
        </p:txBody>
      </p:sp>
      <p:sp>
        <p:nvSpPr>
          <p:cNvPr id="7" name="Slide Number Placeholder 3"/>
          <p:cNvSpPr>
            <a:spLocks noGrp="1"/>
          </p:cNvSpPr>
          <p:nvPr>
            <p:ph type="sldNum" sz="quarter" idx="12"/>
          </p:nvPr>
        </p:nvSpPr>
        <p:spPr>
          <a:xfrm>
            <a:off x="11727264" y="6430191"/>
            <a:ext cx="409183" cy="365125"/>
          </a:xfrm>
          <a:prstGeom prst="rect">
            <a:avLst/>
          </a:prstGeom>
        </p:spPr>
        <p:txBody>
          <a:bodyPr/>
          <a:lstStyle/>
          <a:p>
            <a:fld id="{48F63A3B-78C7-47BE-AE5E-E10140E04643}" type="slidenum">
              <a:rPr lang="en-US" smtClean="0"/>
              <a:pPr/>
              <a:t>17</a:t>
            </a:fld>
            <a:endParaRPr lang="en-US" dirty="0"/>
          </a:p>
        </p:txBody>
      </p:sp>
      <p:pic>
        <p:nvPicPr>
          <p:cNvPr id="4" name="Picture 3" descr="magnitude of experie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7391"/>
            <a:ext cx="12192000" cy="4876800"/>
          </a:xfrm>
          <a:prstGeom prst="rect">
            <a:avLst/>
          </a:prstGeom>
        </p:spPr>
      </p:pic>
      <p:sp>
        <p:nvSpPr>
          <p:cNvPr id="5" name="TextBox 4"/>
          <p:cNvSpPr txBox="1"/>
          <p:nvPr/>
        </p:nvSpPr>
        <p:spPr>
          <a:xfrm>
            <a:off x="0" y="1182549"/>
            <a:ext cx="5288452" cy="369332"/>
          </a:xfrm>
          <a:prstGeom prst="rect">
            <a:avLst/>
          </a:prstGeom>
          <a:noFill/>
        </p:spPr>
        <p:txBody>
          <a:bodyPr wrap="none" rtlCol="0">
            <a:spAutoFit/>
          </a:bodyPr>
          <a:lstStyle/>
          <a:p>
            <a:r>
              <a:rPr lang="en-US" dirty="0"/>
              <a:t>MDA has posted some impressive numbers since 1969</a:t>
            </a:r>
          </a:p>
        </p:txBody>
      </p:sp>
    </p:spTree>
    <p:extLst>
      <p:ext uri="{BB962C8B-B14F-4D97-AF65-F5344CB8AC3E}">
        <p14:creationId xmlns:p14="http://schemas.microsoft.com/office/powerpoint/2010/main" val="2249191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583" y="487352"/>
            <a:ext cx="10799863" cy="716260"/>
          </a:xfrm>
        </p:spPr>
        <p:txBody>
          <a:bodyPr/>
          <a:lstStyle/>
          <a:p>
            <a:r>
              <a:rPr lang="en-US" dirty="0"/>
              <a:t>MDA UK Capabilities</a:t>
            </a:r>
          </a:p>
        </p:txBody>
      </p:sp>
      <p:sp>
        <p:nvSpPr>
          <p:cNvPr id="7" name="Slide Number Placeholder 3"/>
          <p:cNvSpPr>
            <a:spLocks noGrp="1"/>
          </p:cNvSpPr>
          <p:nvPr>
            <p:ph type="sldNum" sz="quarter" idx="12"/>
          </p:nvPr>
        </p:nvSpPr>
        <p:spPr>
          <a:xfrm>
            <a:off x="11727264" y="6430191"/>
            <a:ext cx="409183" cy="365125"/>
          </a:xfrm>
          <a:prstGeom prst="rect">
            <a:avLst/>
          </a:prstGeom>
        </p:spPr>
        <p:txBody>
          <a:bodyPr/>
          <a:lstStyle/>
          <a:p>
            <a:fld id="{48F63A3B-78C7-47BE-AE5E-E10140E04643}" type="slidenum">
              <a:rPr lang="en-US" smtClean="0"/>
              <a:pPr/>
              <a:t>18</a:t>
            </a:fld>
            <a:endParaRPr lang="en-US" dirty="0"/>
          </a:p>
        </p:txBody>
      </p:sp>
      <p:sp>
        <p:nvSpPr>
          <p:cNvPr id="4" name="Rectangle 3"/>
          <p:cNvSpPr/>
          <p:nvPr/>
        </p:nvSpPr>
        <p:spPr>
          <a:xfrm>
            <a:off x="3262653" y="1530246"/>
            <a:ext cx="4724832" cy="4524315"/>
          </a:xfrm>
          <a:prstGeom prst="rect">
            <a:avLst/>
          </a:prstGeom>
        </p:spPr>
        <p:txBody>
          <a:bodyPr wrap="square">
            <a:spAutoFit/>
          </a:bodyPr>
          <a:lstStyle/>
          <a:p>
            <a:pPr marL="285750" indent="-285750">
              <a:buFont typeface="Arial" panose="020B0604020202020204" pitchFamily="34" charset="0"/>
              <a:buChar char="•"/>
            </a:pPr>
            <a:r>
              <a:rPr lang="en-US" dirty="0"/>
              <a:t>Communication Payloads</a:t>
            </a:r>
          </a:p>
          <a:p>
            <a:pPr marL="742950" lvl="1" indent="-285750">
              <a:buFont typeface="Arial" panose="020B0604020202020204" pitchFamily="34" charset="0"/>
              <a:buChar char="•"/>
            </a:pPr>
            <a:r>
              <a:rPr lang="en-US" dirty="0"/>
              <a:t>Ka Band Data relay</a:t>
            </a:r>
          </a:p>
          <a:p>
            <a:pPr marL="742950" lvl="1" indent="-285750">
              <a:buFont typeface="Arial" panose="020B0604020202020204" pitchFamily="34" charset="0"/>
              <a:buChar char="•"/>
            </a:pPr>
            <a:r>
              <a:rPr lang="en-US" dirty="0"/>
              <a:t>On Board Computers</a:t>
            </a:r>
          </a:p>
          <a:p>
            <a:pPr marL="742950" lvl="1" indent="-285750">
              <a:buFont typeface="Arial" panose="020B0604020202020204" pitchFamily="34" charset="0"/>
              <a:buChar char="•"/>
            </a:pPr>
            <a:r>
              <a:rPr lang="en-US" dirty="0"/>
              <a:t>Active and Passive RF systems</a:t>
            </a:r>
          </a:p>
          <a:p>
            <a:pPr lvl="1"/>
            <a:endParaRPr lang="en-US" dirty="0"/>
          </a:p>
          <a:p>
            <a:pPr marL="285750" indent="-285750">
              <a:buFont typeface="Arial" panose="020B0604020202020204" pitchFamily="34" charset="0"/>
              <a:buChar char="•"/>
            </a:pPr>
            <a:r>
              <a:rPr lang="en-US" dirty="0"/>
              <a:t>Sensor Systems</a:t>
            </a:r>
          </a:p>
          <a:p>
            <a:pPr marL="742950" lvl="1" indent="-285750">
              <a:buFont typeface="Arial" panose="020B0604020202020204" pitchFamily="34" charset="0"/>
              <a:buChar char="•"/>
            </a:pPr>
            <a:r>
              <a:rPr lang="en-US" dirty="0"/>
              <a:t>Laser target detection, docking and landing system</a:t>
            </a:r>
          </a:p>
          <a:p>
            <a:pPr marL="742950" lvl="1" indent="-285750">
              <a:buFont typeface="Arial" panose="020B0604020202020204" pitchFamily="34" charset="0"/>
              <a:buChar char="•"/>
            </a:pPr>
            <a:r>
              <a:rPr lang="en-US" dirty="0"/>
              <a:t>Wide band IR Cameras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Robotics and Automation</a:t>
            </a:r>
          </a:p>
          <a:p>
            <a:pPr marL="742950" lvl="1" indent="-285750">
              <a:buFont typeface="Arial" panose="020B0604020202020204" pitchFamily="34" charset="0"/>
              <a:buChar char="•"/>
            </a:pPr>
            <a:r>
              <a:rPr lang="en-US" dirty="0"/>
              <a:t>Growing participation in existing Mars, Lunar and On Orbit Servicing projects </a:t>
            </a:r>
          </a:p>
          <a:p>
            <a:pPr marL="285750" indent="-285750">
              <a:buFont typeface="Arial" panose="020B0604020202020204" pitchFamily="34" charset="0"/>
              <a:buChar char="•"/>
            </a:pPr>
            <a:endParaRPr lang="en-US" dirty="0"/>
          </a:p>
          <a:p>
            <a:endParaRPr lang="en-US" dirty="0"/>
          </a:p>
          <a:p>
            <a:pPr marL="742950" lvl="1"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F6785240-99D8-4284-8470-49C7C86B82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1" t="1" r="-388" b="802"/>
          <a:stretch/>
        </p:blipFill>
        <p:spPr>
          <a:xfrm>
            <a:off x="7987485" y="529303"/>
            <a:ext cx="4232901" cy="2112242"/>
          </a:xfrm>
          <a:prstGeom prst="parallelogram">
            <a:avLst/>
          </a:prstGeom>
        </p:spPr>
      </p:pic>
      <p:pic>
        <p:nvPicPr>
          <p:cNvPr id="10" name="Picture 9">
            <a:extLst>
              <a:ext uri="{FF2B5EF4-FFF2-40B4-BE49-F238E27FC236}">
                <a16:creationId xmlns:a16="http://schemas.microsoft.com/office/drawing/2014/main" id="{EAC7897C-E992-4A81-9F1B-799B030859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65" r="1928"/>
          <a:stretch/>
        </p:blipFill>
        <p:spPr>
          <a:xfrm>
            <a:off x="8185532" y="3395644"/>
            <a:ext cx="3685452" cy="2280448"/>
          </a:xfrm>
          <a:prstGeom prst="parallelogram">
            <a:avLst/>
          </a:prstGeom>
        </p:spPr>
      </p:pic>
      <p:pic>
        <p:nvPicPr>
          <p:cNvPr id="3" name="Picture 2"/>
          <p:cNvPicPr>
            <a:picLocks noChangeAspect="1"/>
          </p:cNvPicPr>
          <p:nvPr/>
        </p:nvPicPr>
        <p:blipFill>
          <a:blip r:embed="rId4"/>
          <a:stretch>
            <a:fillRect/>
          </a:stretch>
        </p:blipFill>
        <p:spPr>
          <a:xfrm>
            <a:off x="117840" y="1686505"/>
            <a:ext cx="2808280" cy="3283527"/>
          </a:xfrm>
          <a:prstGeom prst="rect">
            <a:avLst/>
          </a:prstGeom>
        </p:spPr>
      </p:pic>
    </p:spTree>
    <p:extLst>
      <p:ext uri="{BB962C8B-B14F-4D97-AF65-F5344CB8AC3E}">
        <p14:creationId xmlns:p14="http://schemas.microsoft.com/office/powerpoint/2010/main" val="292801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nar_resource_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84968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Problem Statement</a:t>
            </a:r>
            <a:r>
              <a:rPr lang="en-US" dirty="0"/>
              <a:t> </a:t>
            </a:r>
            <a:r>
              <a:rPr lang="en-US" dirty="0" smtClean="0"/>
              <a:t>– Space LiDAR MVP Budget</a:t>
            </a:r>
            <a:endParaRPr lang="en-US" dirty="0"/>
          </a:p>
        </p:txBody>
      </p:sp>
      <p:sp>
        <p:nvSpPr>
          <p:cNvPr id="3" name="Content Placeholder 2"/>
          <p:cNvSpPr>
            <a:spLocks noGrp="1"/>
          </p:cNvSpPr>
          <p:nvPr>
            <p:ph idx="1"/>
          </p:nvPr>
        </p:nvSpPr>
        <p:spPr>
          <a:xfrm>
            <a:off x="775267" y="1395597"/>
            <a:ext cx="10578533" cy="4761363"/>
          </a:xfrm>
        </p:spPr>
        <p:txBody>
          <a:bodyPr/>
          <a:lstStyle/>
          <a:p>
            <a:r>
              <a:rPr lang="en-CA" dirty="0" smtClean="0"/>
              <a:t>Laser-focused resolution and the ability to work without background illumination favour the use of Light Detection and Ranging (LiDAR) in a vast range of space applications. </a:t>
            </a:r>
          </a:p>
          <a:p>
            <a:r>
              <a:rPr lang="en-GB" dirty="0" smtClean="0"/>
              <a:t>Government and commercial mission parameters are converging, requiring a step change from payload providers to minimize size and cost.  </a:t>
            </a:r>
          </a:p>
          <a:p>
            <a:r>
              <a:rPr lang="en-GB" dirty="0" smtClean="0"/>
              <a:t>Space LiDAR Mass, Volume, and Power restricts the technology for medium to large spacecraft applications.</a:t>
            </a:r>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3</a:t>
            </a:fld>
            <a:endParaRPr lang="en-US" dirty="0"/>
          </a:p>
        </p:txBody>
      </p:sp>
    </p:spTree>
    <p:extLst>
      <p:ext uri="{BB962C8B-B14F-4D97-AF65-F5344CB8AC3E}">
        <p14:creationId xmlns:p14="http://schemas.microsoft.com/office/powerpoint/2010/main" val="42737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061116" y="2724034"/>
            <a:ext cx="4600178" cy="3566875"/>
          </a:xfrm>
          <a:prstGeom prst="rect">
            <a:avLst/>
          </a:prstGeom>
        </p:spPr>
      </p:pic>
      <p:sp>
        <p:nvSpPr>
          <p:cNvPr id="9" name="Title 8"/>
          <p:cNvSpPr>
            <a:spLocks noGrp="1"/>
          </p:cNvSpPr>
          <p:nvPr>
            <p:ph type="title"/>
          </p:nvPr>
        </p:nvSpPr>
        <p:spPr/>
        <p:txBody>
          <a:bodyPr/>
          <a:lstStyle/>
          <a:p>
            <a:r>
              <a:rPr lang="en-US" dirty="0"/>
              <a:t>Solution – Spatial Light Modulator Scanning</a:t>
            </a:r>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4</a:t>
            </a:fld>
            <a:endParaRPr lang="en-US" dirty="0"/>
          </a:p>
        </p:txBody>
      </p:sp>
      <p:pic>
        <p:nvPicPr>
          <p:cNvPr id="14" name="Picture 13">
            <a:extLst>
              <a:ext uri="{FF2B5EF4-FFF2-40B4-BE49-F238E27FC236}">
                <a16:creationId xmlns:a16="http://schemas.microsoft.com/office/drawing/2014/main" id="{18962D70-B26A-4987-BF7D-242A19732601}"/>
              </a:ext>
            </a:extLst>
          </p:cNvPr>
          <p:cNvPicPr>
            <a:picLocks noChangeAspect="1"/>
          </p:cNvPicPr>
          <p:nvPr/>
        </p:nvPicPr>
        <p:blipFill>
          <a:blip r:embed="rId4"/>
          <a:stretch>
            <a:fillRect/>
          </a:stretch>
        </p:blipFill>
        <p:spPr>
          <a:xfrm>
            <a:off x="488273" y="5250310"/>
            <a:ext cx="1495690" cy="862380"/>
          </a:xfrm>
          <a:prstGeom prst="rect">
            <a:avLst/>
          </a:prstGeom>
        </p:spPr>
      </p:pic>
      <p:cxnSp>
        <p:nvCxnSpPr>
          <p:cNvPr id="15" name="Straight Connector 14">
            <a:extLst>
              <a:ext uri="{FF2B5EF4-FFF2-40B4-BE49-F238E27FC236}">
                <a16:creationId xmlns:a16="http://schemas.microsoft.com/office/drawing/2014/main" id="{D03C2D16-F5D9-4A7E-8004-89D80C53BAD5}"/>
              </a:ext>
            </a:extLst>
          </p:cNvPr>
          <p:cNvCxnSpPr>
            <a:cxnSpLocks/>
          </p:cNvCxnSpPr>
          <p:nvPr/>
        </p:nvCxnSpPr>
        <p:spPr>
          <a:xfrm flipH="1">
            <a:off x="1904938" y="2733701"/>
            <a:ext cx="5235205" cy="2516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02B2B-DDEF-4E60-B3C3-2CAF945A158E}"/>
              </a:ext>
            </a:extLst>
          </p:cNvPr>
          <p:cNvCxnSpPr>
            <a:cxnSpLocks/>
          </p:cNvCxnSpPr>
          <p:nvPr/>
        </p:nvCxnSpPr>
        <p:spPr>
          <a:xfrm>
            <a:off x="1904937" y="6047907"/>
            <a:ext cx="5235206" cy="21723"/>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140143" y="2724034"/>
            <a:ext cx="4521152" cy="3345596"/>
          </a:xfrm>
          <a:prstGeom prst="rect">
            <a:avLst/>
          </a:prstGeom>
          <a:noFill/>
          <a:ln w="12700">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Content Placeholder 2"/>
          <p:cNvSpPr>
            <a:spLocks noGrp="1"/>
          </p:cNvSpPr>
          <p:nvPr>
            <p:ph idx="1"/>
          </p:nvPr>
        </p:nvSpPr>
        <p:spPr>
          <a:xfrm>
            <a:off x="466979" y="1286544"/>
            <a:ext cx="10972165" cy="1447157"/>
          </a:xfrm>
        </p:spPr>
        <p:txBody>
          <a:bodyPr/>
          <a:lstStyle/>
          <a:p>
            <a:r>
              <a:rPr lang="en-CA" sz="2800" dirty="0" smtClean="0"/>
              <a:t>MDA UK and The University of Oxford are collaborating to de-risk, design, and develop a Compact Scanning Lidar for Space applications using emerging technology. </a:t>
            </a:r>
          </a:p>
        </p:txBody>
      </p:sp>
      <p:sp>
        <p:nvSpPr>
          <p:cNvPr id="37" name="Content Placeholder 2"/>
          <p:cNvSpPr txBox="1">
            <a:spLocks/>
          </p:cNvSpPr>
          <p:nvPr/>
        </p:nvSpPr>
        <p:spPr>
          <a:xfrm>
            <a:off x="390032" y="2724034"/>
            <a:ext cx="6448933" cy="2304997"/>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800" dirty="0"/>
              <a:t>The technology uses light interference to point, replacing the need for mechanical scanning. This allows a 70% reduction in MVP, enabling LiDAR for CubeSat applications.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0783" y="-751560"/>
            <a:ext cx="17117984" cy="9337799"/>
          </a:xfrm>
          <a:prstGeom prst="rect">
            <a:avLst/>
          </a:prstGeom>
        </p:spPr>
      </p:pic>
    </p:spTree>
    <p:extLst>
      <p:ext uri="{BB962C8B-B14F-4D97-AF65-F5344CB8AC3E}">
        <p14:creationId xmlns:p14="http://schemas.microsoft.com/office/powerpoint/2010/main" val="36003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Effect transition="in" filter="fade">
                                      <p:cBhvr>
                                        <p:cTn id="24" dur="500"/>
                                        <p:tgtEl>
                                          <p:spTgt spid="2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Roadmap – From GSTP De-Risk to Flight </a:t>
            </a:r>
            <a:endParaRPr lang="en-US"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5</a:t>
            </a:fld>
            <a:endParaRPr lang="en-US" dirty="0"/>
          </a:p>
        </p:txBody>
      </p:sp>
      <p:sp>
        <p:nvSpPr>
          <p:cNvPr id="7" name="Rectangle 6">
            <a:extLst>
              <a:ext uri="{FF2B5EF4-FFF2-40B4-BE49-F238E27FC236}">
                <a16:creationId xmlns:a16="http://schemas.microsoft.com/office/drawing/2014/main" id="{004C1BDC-D3C1-49D3-B110-9FCF094221E4}"/>
              </a:ext>
            </a:extLst>
          </p:cNvPr>
          <p:cNvSpPr/>
          <p:nvPr/>
        </p:nvSpPr>
        <p:spPr>
          <a:xfrm>
            <a:off x="983040" y="1234972"/>
            <a:ext cx="3744416" cy="1754326"/>
          </a:xfrm>
          <a:prstGeom prst="rect">
            <a:avLst/>
          </a:prstGeom>
          <a:solidFill>
            <a:schemeClr val="bg1"/>
          </a:solidFill>
        </p:spPr>
        <p:txBody>
          <a:bodyPr wrap="square">
            <a:spAutoFit/>
          </a:bodyPr>
          <a:lstStyle/>
          <a:p>
            <a:pPr lvl="0">
              <a:spcAft>
                <a:spcPts val="1200"/>
              </a:spcAft>
            </a:pPr>
            <a:r>
              <a:rPr lang="en-GB" b="1" dirty="0">
                <a:solidFill>
                  <a:srgbClr val="000000"/>
                </a:solidFill>
                <a:ea typeface="Times New Roman" panose="02020603050405020304" pitchFamily="18" charset="0"/>
                <a:cs typeface="Times New Roman" panose="02020603050405020304" pitchFamily="18" charset="0"/>
              </a:rPr>
              <a:t>Phase A (TRL1 – TRL3)</a:t>
            </a:r>
            <a:r>
              <a:rPr lang="en-GB" dirty="0">
                <a:solidFill>
                  <a:srgbClr val="000000"/>
                </a:solidFill>
                <a:ea typeface="Times New Roman" panose="02020603050405020304" pitchFamily="18" charset="0"/>
                <a:cs typeface="Times New Roman" panose="02020603050405020304" pitchFamily="18" charset="0"/>
              </a:rPr>
              <a:t>: show that the SLM technology can be controlled to direct a laser beam, prove that the fast control system can be implemented in equipment with path to flight</a:t>
            </a:r>
            <a:endParaRPr lang="en-GB" sz="1800" dirty="0">
              <a:effectLst/>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FD9ACCB-AF48-465D-B284-CD874C669110}"/>
              </a:ext>
            </a:extLst>
          </p:cNvPr>
          <p:cNvSpPr/>
          <p:nvPr/>
        </p:nvSpPr>
        <p:spPr>
          <a:xfrm>
            <a:off x="983040" y="3035172"/>
            <a:ext cx="3744416" cy="2862322"/>
          </a:xfrm>
          <a:prstGeom prst="rect">
            <a:avLst/>
          </a:prstGeom>
          <a:solidFill>
            <a:schemeClr val="bg1"/>
          </a:solidFill>
        </p:spPr>
        <p:txBody>
          <a:bodyPr wrap="square">
            <a:spAutoFit/>
          </a:bodyPr>
          <a:lstStyle/>
          <a:p>
            <a:pPr lvl="0"/>
            <a:r>
              <a:rPr lang="en-GB" b="1" dirty="0"/>
              <a:t>Phase B2 (TRL5)</a:t>
            </a:r>
            <a:r>
              <a:rPr lang="en-GB" dirty="0"/>
              <a:t>: DM Lidar with commercial SLM. In this phase the critical technical risks will be addressed by means of analysis and testing to improve the technical maturity. FPGA development and radiation assessment on critical components conducted.  The </a:t>
            </a:r>
            <a:r>
              <a:rPr lang="en-GB" dirty="0" err="1"/>
              <a:t>UoO</a:t>
            </a:r>
            <a:r>
              <a:rPr lang="en-GB" dirty="0"/>
              <a:t> SLM will begin full-scale fabrication activities</a:t>
            </a:r>
          </a:p>
        </p:txBody>
      </p:sp>
      <p:pic>
        <p:nvPicPr>
          <p:cNvPr id="11" name="Picture 10">
            <a:extLst>
              <a:ext uri="{FF2B5EF4-FFF2-40B4-BE49-F238E27FC236}">
                <a16:creationId xmlns:a16="http://schemas.microsoft.com/office/drawing/2014/main" id="{03C917E8-7D39-4111-9B8F-C1D21C86FF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47536" y="1234972"/>
            <a:ext cx="5525264" cy="4939521"/>
          </a:xfrm>
          <a:prstGeom prst="rect">
            <a:avLst/>
          </a:prstGeom>
        </p:spPr>
      </p:pic>
      <p:sp>
        <p:nvSpPr>
          <p:cNvPr id="12" name="Arrow: Right 8">
            <a:extLst>
              <a:ext uri="{FF2B5EF4-FFF2-40B4-BE49-F238E27FC236}">
                <a16:creationId xmlns:a16="http://schemas.microsoft.com/office/drawing/2014/main" id="{B6B2B548-21E3-4ABA-B305-771B9DCD73D8}"/>
              </a:ext>
            </a:extLst>
          </p:cNvPr>
          <p:cNvSpPr/>
          <p:nvPr/>
        </p:nvSpPr>
        <p:spPr>
          <a:xfrm>
            <a:off x="4860522" y="1739028"/>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9">
            <a:extLst>
              <a:ext uri="{FF2B5EF4-FFF2-40B4-BE49-F238E27FC236}">
                <a16:creationId xmlns:a16="http://schemas.microsoft.com/office/drawing/2014/main" id="{6AC11D68-927C-4CAE-AD08-FA55968A7A11}"/>
              </a:ext>
            </a:extLst>
          </p:cNvPr>
          <p:cNvSpPr/>
          <p:nvPr/>
        </p:nvSpPr>
        <p:spPr>
          <a:xfrm>
            <a:off x="4858631" y="2590374"/>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0">
            <a:extLst>
              <a:ext uri="{FF2B5EF4-FFF2-40B4-BE49-F238E27FC236}">
                <a16:creationId xmlns:a16="http://schemas.microsoft.com/office/drawing/2014/main" id="{09736B8F-1D78-479F-A188-D503B7042CCB}"/>
              </a:ext>
            </a:extLst>
          </p:cNvPr>
          <p:cNvSpPr/>
          <p:nvPr/>
        </p:nvSpPr>
        <p:spPr>
          <a:xfrm>
            <a:off x="4858631" y="3395537"/>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1">
            <a:extLst>
              <a:ext uri="{FF2B5EF4-FFF2-40B4-BE49-F238E27FC236}">
                <a16:creationId xmlns:a16="http://schemas.microsoft.com/office/drawing/2014/main" id="{8E76104C-5F43-4F7C-8E66-2B6C4743D74C}"/>
              </a:ext>
            </a:extLst>
          </p:cNvPr>
          <p:cNvSpPr/>
          <p:nvPr/>
        </p:nvSpPr>
        <p:spPr>
          <a:xfrm>
            <a:off x="4858632" y="4427513"/>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2">
            <a:extLst>
              <a:ext uri="{FF2B5EF4-FFF2-40B4-BE49-F238E27FC236}">
                <a16:creationId xmlns:a16="http://schemas.microsoft.com/office/drawing/2014/main" id="{60BDB3F3-EF4A-4306-ABF1-FBAFBE0C2EF4}"/>
              </a:ext>
            </a:extLst>
          </p:cNvPr>
          <p:cNvSpPr/>
          <p:nvPr/>
        </p:nvSpPr>
        <p:spPr>
          <a:xfrm>
            <a:off x="4858632" y="5651649"/>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983CEC4-DB50-4F0C-A06A-9D32A999BD40}"/>
              </a:ext>
            </a:extLst>
          </p:cNvPr>
          <p:cNvSpPr/>
          <p:nvPr/>
        </p:nvSpPr>
        <p:spPr>
          <a:xfrm>
            <a:off x="983039" y="3555150"/>
            <a:ext cx="3672408" cy="1754326"/>
          </a:xfrm>
          <a:prstGeom prst="rect">
            <a:avLst/>
          </a:prstGeom>
          <a:solidFill>
            <a:schemeClr val="bg1"/>
          </a:solidFill>
        </p:spPr>
        <p:txBody>
          <a:bodyPr wrap="square">
            <a:spAutoFit/>
          </a:bodyPr>
          <a:lstStyle/>
          <a:p>
            <a:pPr lvl="0"/>
            <a:r>
              <a:rPr lang="en-GB" b="1" dirty="0"/>
              <a:t>Phase C (TRL6)</a:t>
            </a:r>
            <a:r>
              <a:rPr lang="en-GB" dirty="0"/>
              <a:t>: The SLM will be integrated and calibrated into EM. EEE parts derating, EMI and EMC, procurement of LLI for qualification and flight. Environmental testing in long-range Lidar test facility.</a:t>
            </a:r>
          </a:p>
        </p:txBody>
      </p:sp>
      <p:sp>
        <p:nvSpPr>
          <p:cNvPr id="18" name="Rectangle 17">
            <a:extLst>
              <a:ext uri="{FF2B5EF4-FFF2-40B4-BE49-F238E27FC236}">
                <a16:creationId xmlns:a16="http://schemas.microsoft.com/office/drawing/2014/main" id="{EB7A62C4-2BE8-4502-AD4C-B4C305E89B76}"/>
              </a:ext>
            </a:extLst>
          </p:cNvPr>
          <p:cNvSpPr/>
          <p:nvPr/>
        </p:nvSpPr>
        <p:spPr>
          <a:xfrm>
            <a:off x="983040" y="3682205"/>
            <a:ext cx="3672408" cy="2585323"/>
          </a:xfrm>
          <a:prstGeom prst="rect">
            <a:avLst/>
          </a:prstGeom>
          <a:solidFill>
            <a:schemeClr val="bg1"/>
          </a:solidFill>
        </p:spPr>
        <p:txBody>
          <a:bodyPr wrap="square">
            <a:spAutoFit/>
          </a:bodyPr>
          <a:lstStyle/>
          <a:p>
            <a:pPr lvl="0"/>
            <a:r>
              <a:rPr lang="en-GB" b="1" dirty="0"/>
              <a:t>Phase D (TRL8):</a:t>
            </a:r>
            <a:r>
              <a:rPr lang="en-GB" dirty="0"/>
              <a:t> QM and FM hardware development with flight parts. Qualification test campaign including EMI/EMC testing, environmental testing (vibration and shock, thermal-vacuum, Lidar facility1) under flight-representative scenarios. FM acceptance testing. Spacecraft integration and launch.</a:t>
            </a:r>
          </a:p>
        </p:txBody>
      </p:sp>
      <p:sp>
        <p:nvSpPr>
          <p:cNvPr id="8" name="Rectangle 7">
            <a:extLst>
              <a:ext uri="{FF2B5EF4-FFF2-40B4-BE49-F238E27FC236}">
                <a16:creationId xmlns:a16="http://schemas.microsoft.com/office/drawing/2014/main" id="{630E3219-62A3-4900-ABFC-32C78BDBF48F}"/>
              </a:ext>
            </a:extLst>
          </p:cNvPr>
          <p:cNvSpPr/>
          <p:nvPr/>
        </p:nvSpPr>
        <p:spPr>
          <a:xfrm>
            <a:off x="983041" y="2204877"/>
            <a:ext cx="3744416" cy="1754326"/>
          </a:xfrm>
          <a:prstGeom prst="rect">
            <a:avLst/>
          </a:prstGeom>
          <a:solidFill>
            <a:schemeClr val="bg1"/>
          </a:solidFill>
        </p:spPr>
        <p:txBody>
          <a:bodyPr wrap="square">
            <a:spAutoFit/>
          </a:bodyPr>
          <a:lstStyle/>
          <a:p>
            <a:pPr lvl="0"/>
            <a:r>
              <a:rPr lang="en-GB" b="1" dirty="0"/>
              <a:t>Phase B1 (TRL4)</a:t>
            </a:r>
            <a:r>
              <a:rPr lang="en-GB" dirty="0"/>
              <a:t>: lab scale </a:t>
            </a:r>
            <a:r>
              <a:rPr lang="en-GB" dirty="0" err="1"/>
              <a:t>UoO</a:t>
            </a:r>
            <a:r>
              <a:rPr lang="en-GB" dirty="0"/>
              <a:t> SLM and controller/processor card will be electrically and mechanically interfaced in BBM. Custom silicon fabrication run in a commercial foundry for </a:t>
            </a:r>
            <a:r>
              <a:rPr lang="en-GB" dirty="0" smtClean="0"/>
              <a:t>~800x800 </a:t>
            </a:r>
            <a:r>
              <a:rPr lang="en-GB" dirty="0"/>
              <a:t>device begins.</a:t>
            </a:r>
          </a:p>
        </p:txBody>
      </p:sp>
    </p:spTree>
    <p:extLst>
      <p:ext uri="{BB962C8B-B14F-4D97-AF65-F5344CB8AC3E}">
        <p14:creationId xmlns:p14="http://schemas.microsoft.com/office/powerpoint/2010/main" val="14251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xit" presetSubtype="0" fill="hold" grpId="1"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xit" presetSubtype="0" fill="hold" grpId="1" nodeType="with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Roadmap – GSTP De-Risk </a:t>
            </a:r>
            <a:endParaRPr lang="en-US"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6</a:t>
            </a:fld>
            <a:endParaRPr lang="en-US" dirty="0"/>
          </a:p>
        </p:txBody>
      </p:sp>
      <p:sp>
        <p:nvSpPr>
          <p:cNvPr id="7" name="Rectangle 6">
            <a:extLst>
              <a:ext uri="{FF2B5EF4-FFF2-40B4-BE49-F238E27FC236}">
                <a16:creationId xmlns:a16="http://schemas.microsoft.com/office/drawing/2014/main" id="{004C1BDC-D3C1-49D3-B110-9FCF094221E4}"/>
              </a:ext>
            </a:extLst>
          </p:cNvPr>
          <p:cNvSpPr/>
          <p:nvPr/>
        </p:nvSpPr>
        <p:spPr>
          <a:xfrm>
            <a:off x="948206" y="1234972"/>
            <a:ext cx="3744416" cy="1754326"/>
          </a:xfrm>
          <a:prstGeom prst="rect">
            <a:avLst/>
          </a:prstGeom>
          <a:solidFill>
            <a:schemeClr val="bg1"/>
          </a:solidFill>
        </p:spPr>
        <p:txBody>
          <a:bodyPr wrap="square">
            <a:spAutoFit/>
          </a:bodyPr>
          <a:lstStyle/>
          <a:p>
            <a:pPr lvl="0">
              <a:spcAft>
                <a:spcPts val="1200"/>
              </a:spcAft>
            </a:pPr>
            <a:r>
              <a:rPr lang="en-GB" b="1" dirty="0">
                <a:solidFill>
                  <a:srgbClr val="000000"/>
                </a:solidFill>
                <a:ea typeface="Times New Roman" panose="02020603050405020304" pitchFamily="18" charset="0"/>
                <a:cs typeface="Times New Roman" panose="02020603050405020304" pitchFamily="18" charset="0"/>
              </a:rPr>
              <a:t>Phase A (TRL1 – TRL3)</a:t>
            </a:r>
            <a:r>
              <a:rPr lang="en-GB" dirty="0">
                <a:solidFill>
                  <a:srgbClr val="000000"/>
                </a:solidFill>
                <a:ea typeface="Times New Roman" panose="02020603050405020304" pitchFamily="18" charset="0"/>
                <a:cs typeface="Times New Roman" panose="02020603050405020304" pitchFamily="18" charset="0"/>
              </a:rPr>
              <a:t>: show that the SLM technology can be controlled to direct a laser beam, prove that the fast control system can be implemented in equipment with path to flight</a:t>
            </a:r>
            <a:endParaRPr lang="en-GB" sz="1800" dirty="0">
              <a:effectLst/>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3C917E8-7D39-4111-9B8F-C1D21C86FF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12702" y="1234972"/>
            <a:ext cx="5525264" cy="4939521"/>
          </a:xfrm>
          <a:prstGeom prst="rect">
            <a:avLst/>
          </a:prstGeom>
        </p:spPr>
      </p:pic>
      <p:sp>
        <p:nvSpPr>
          <p:cNvPr id="12" name="Arrow: Right 8">
            <a:extLst>
              <a:ext uri="{FF2B5EF4-FFF2-40B4-BE49-F238E27FC236}">
                <a16:creationId xmlns:a16="http://schemas.microsoft.com/office/drawing/2014/main" id="{B6B2B548-21E3-4ABA-B305-771B9DCD73D8}"/>
              </a:ext>
            </a:extLst>
          </p:cNvPr>
          <p:cNvSpPr/>
          <p:nvPr/>
        </p:nvSpPr>
        <p:spPr>
          <a:xfrm>
            <a:off x="4825688" y="1739028"/>
            <a:ext cx="235883" cy="18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7684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COLD Phase A: De-Risk</a:t>
            </a:r>
            <a:endParaRPr lang="en-US" dirty="0"/>
          </a:p>
        </p:txBody>
      </p:sp>
      <p:sp>
        <p:nvSpPr>
          <p:cNvPr id="2" name="Content Placeholder 1"/>
          <p:cNvSpPr>
            <a:spLocks noGrp="1"/>
          </p:cNvSpPr>
          <p:nvPr>
            <p:ph idx="1"/>
          </p:nvPr>
        </p:nvSpPr>
        <p:spPr>
          <a:xfrm>
            <a:off x="775267" y="1395597"/>
            <a:ext cx="10578533" cy="4222883"/>
          </a:xfrm>
        </p:spPr>
        <p:txBody>
          <a:bodyPr/>
          <a:lstStyle/>
          <a:p>
            <a:r>
              <a:rPr lang="en-GB" dirty="0"/>
              <a:t>Demonstrate that a Lidar with path to flight is physically viable with a 1kHz SLM</a:t>
            </a:r>
            <a:r>
              <a:rPr lang="en-GB" dirty="0" smtClean="0"/>
              <a:t>:</a:t>
            </a:r>
            <a:endParaRPr lang="en-GB" dirty="0"/>
          </a:p>
          <a:p>
            <a:pPr lvl="1"/>
            <a:r>
              <a:rPr lang="en-GB" dirty="0" err="1"/>
              <a:t>UoO</a:t>
            </a:r>
            <a:r>
              <a:rPr lang="en-GB" dirty="0"/>
              <a:t>: upgrade single pixel prototype to </a:t>
            </a:r>
            <a:r>
              <a:rPr lang="en-GB" dirty="0" smtClean="0"/>
              <a:t>4-pixel</a:t>
            </a:r>
            <a:r>
              <a:rPr lang="en-GB" dirty="0"/>
              <a:t>, and show they can be controlled simultaneously to steer light.</a:t>
            </a:r>
          </a:p>
          <a:p>
            <a:pPr lvl="1"/>
            <a:r>
              <a:rPr lang="en-GB" dirty="0" smtClean="0"/>
              <a:t>MDA UK: </a:t>
            </a:r>
            <a:r>
              <a:rPr lang="en-GB" dirty="0"/>
              <a:t>use the transfer function of the SLM pixels to develop control system in PC simulator and then benchmark on path to flight processor.</a:t>
            </a:r>
          </a:p>
          <a:p>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7</a:t>
            </a:fld>
            <a:endParaRPr lang="en-US" dirty="0"/>
          </a:p>
        </p:txBody>
      </p:sp>
      <p:pic>
        <p:nvPicPr>
          <p:cNvPr id="6" name="Picture 5"/>
          <p:cNvPicPr/>
          <p:nvPr/>
        </p:nvPicPr>
        <p:blipFill>
          <a:blip r:embed="rId3"/>
          <a:stretch>
            <a:fillRect/>
          </a:stretch>
        </p:blipFill>
        <p:spPr>
          <a:xfrm>
            <a:off x="6936509" y="4562764"/>
            <a:ext cx="5140191" cy="170607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85309" y="4562764"/>
            <a:ext cx="2445416" cy="1717402"/>
          </a:xfrm>
          <a:prstGeom prst="rect">
            <a:avLst/>
          </a:prstGeom>
        </p:spPr>
      </p:pic>
      <p:sp>
        <p:nvSpPr>
          <p:cNvPr id="7" name="Right Arrow 6"/>
          <p:cNvSpPr/>
          <p:nvPr/>
        </p:nvSpPr>
        <p:spPr>
          <a:xfrm>
            <a:off x="6345191" y="5246255"/>
            <a:ext cx="443536" cy="3722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14352" y="3507038"/>
            <a:ext cx="5839448" cy="2660515"/>
          </a:xfrm>
          <a:prstGeom prst="rect">
            <a:avLst/>
          </a:prstGeom>
        </p:spPr>
      </p:pic>
    </p:spTree>
    <p:extLst>
      <p:ext uri="{BB962C8B-B14F-4D97-AF65-F5344CB8AC3E}">
        <p14:creationId xmlns:p14="http://schemas.microsoft.com/office/powerpoint/2010/main" val="10986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198" y="2681452"/>
            <a:ext cx="6168121" cy="3446017"/>
          </a:xfrm>
          <a:prstGeom prst="rect">
            <a:avLst/>
          </a:prstGeom>
          <a:ln>
            <a:solidFill>
              <a:schemeClr val="accent1"/>
            </a:solidFill>
          </a:ln>
        </p:spPr>
      </p:pic>
      <p:sp>
        <p:nvSpPr>
          <p:cNvPr id="9" name="Title 8"/>
          <p:cNvSpPr>
            <a:spLocks noGrp="1"/>
          </p:cNvSpPr>
          <p:nvPr>
            <p:ph type="title"/>
          </p:nvPr>
        </p:nvSpPr>
        <p:spPr/>
        <p:txBody>
          <a:bodyPr/>
          <a:lstStyle/>
          <a:p>
            <a:r>
              <a:rPr lang="en-US" dirty="0" smtClean="0"/>
              <a:t>De-Risk Results: Path to Flight Processing</a:t>
            </a:r>
            <a:endParaRPr lang="en-US" dirty="0"/>
          </a:p>
        </p:txBody>
      </p:sp>
      <p:sp>
        <p:nvSpPr>
          <p:cNvPr id="2" name="Content Placeholder 1"/>
          <p:cNvSpPr>
            <a:spLocks noGrp="1"/>
          </p:cNvSpPr>
          <p:nvPr>
            <p:ph idx="1"/>
          </p:nvPr>
        </p:nvSpPr>
        <p:spPr>
          <a:xfrm>
            <a:off x="775268" y="1395597"/>
            <a:ext cx="10522172" cy="4539887"/>
          </a:xfrm>
        </p:spPr>
        <p:txBody>
          <a:bodyPr/>
          <a:lstStyle/>
          <a:p>
            <a:r>
              <a:rPr lang="en-GB" dirty="0" smtClean="0"/>
              <a:t>Optimised SLM LIDAR control system synthesized and laid-out for </a:t>
            </a:r>
            <a:r>
              <a:rPr lang="en-GB" dirty="0" err="1" smtClean="0"/>
              <a:t>MicroSemi</a:t>
            </a:r>
            <a:r>
              <a:rPr lang="en-GB" dirty="0" smtClean="0"/>
              <a:t> RTG4 with ample resource margins</a:t>
            </a:r>
          </a:p>
          <a:p>
            <a:endParaRPr lang="en-GB" dirty="0" smtClean="0"/>
          </a:p>
          <a:p>
            <a:pPr marL="0" indent="0">
              <a:buNone/>
            </a:pPr>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8</a:t>
            </a:fld>
            <a:endParaRPr lang="en-US" dirty="0"/>
          </a:p>
        </p:txBody>
      </p:sp>
      <p:pic>
        <p:nvPicPr>
          <p:cNvPr id="6" name="Picture 5"/>
          <p:cNvPicPr>
            <a:picLocks noChangeAspect="1"/>
          </p:cNvPicPr>
          <p:nvPr/>
        </p:nvPicPr>
        <p:blipFill>
          <a:blip r:embed="rId4"/>
          <a:stretch>
            <a:fillRect/>
          </a:stretch>
        </p:blipFill>
        <p:spPr>
          <a:xfrm>
            <a:off x="999620" y="2659051"/>
            <a:ext cx="2432104" cy="3468418"/>
          </a:xfrm>
          <a:prstGeom prst="rect">
            <a:avLst/>
          </a:prstGeom>
          <a:ln>
            <a:solidFill>
              <a:schemeClr val="accent1"/>
            </a:solidFill>
          </a:ln>
        </p:spPr>
      </p:pic>
      <p:sp>
        <p:nvSpPr>
          <p:cNvPr id="7" name="Right Arrow 6"/>
          <p:cNvSpPr/>
          <p:nvPr/>
        </p:nvSpPr>
        <p:spPr>
          <a:xfrm>
            <a:off x="3901785" y="4233834"/>
            <a:ext cx="637751" cy="3327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49160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De-Risk Results: Full-wave recording</a:t>
            </a:r>
            <a:endParaRPr lang="en-US" dirty="0"/>
          </a:p>
        </p:txBody>
      </p:sp>
      <p:sp>
        <p:nvSpPr>
          <p:cNvPr id="2" name="Content Placeholder 1"/>
          <p:cNvSpPr>
            <a:spLocks noGrp="1"/>
          </p:cNvSpPr>
          <p:nvPr>
            <p:ph idx="1"/>
          </p:nvPr>
        </p:nvSpPr>
        <p:spPr>
          <a:xfrm>
            <a:off x="775268" y="1395597"/>
            <a:ext cx="10522172" cy="4539887"/>
          </a:xfrm>
        </p:spPr>
        <p:txBody>
          <a:bodyPr/>
          <a:lstStyle/>
          <a:p>
            <a:r>
              <a:rPr lang="en-GB" sz="2400" dirty="0" smtClean="0"/>
              <a:t>The current time of flight solution for MDA UK LIDAR detects laser reflections using analogue front end. </a:t>
            </a:r>
          </a:p>
          <a:p>
            <a:r>
              <a:rPr lang="en-GB" sz="2400" dirty="0" smtClean="0"/>
              <a:t>The full-wave recording solution takes advantage of advances in ADC speed to use a mostly digital solution. This can significantly further reduce the overall LIDAR footprint (less PCBs). </a:t>
            </a:r>
          </a:p>
          <a:p>
            <a:r>
              <a:rPr lang="en-GB" sz="2400" dirty="0" smtClean="0"/>
              <a:t>Solution implemented on FPGA with good results</a:t>
            </a:r>
          </a:p>
          <a:p>
            <a:endParaRPr lang="en-GB" dirty="0" smtClean="0"/>
          </a:p>
          <a:p>
            <a:pPr marL="0" indent="0">
              <a:buNone/>
            </a:pPr>
            <a:endParaRPr lang="en-CA" dirty="0"/>
          </a:p>
        </p:txBody>
      </p:sp>
      <p:sp>
        <p:nvSpPr>
          <p:cNvPr id="5" name="Slide Number Placeholder 4"/>
          <p:cNvSpPr>
            <a:spLocks noGrp="1"/>
          </p:cNvSpPr>
          <p:nvPr>
            <p:ph type="sldNum" sz="quarter" idx="12"/>
          </p:nvPr>
        </p:nvSpPr>
        <p:spPr>
          <a:prstGeom prst="rect">
            <a:avLst/>
          </a:prstGeom>
        </p:spPr>
        <p:txBody>
          <a:bodyPr/>
          <a:lstStyle/>
          <a:p>
            <a:fld id="{48F63A3B-78C7-47BE-AE5E-E10140E04643}" type="slidenum">
              <a:rPr lang="en-US" smtClean="0"/>
              <a:pPr/>
              <a:t>9</a:t>
            </a:fld>
            <a:endParaRPr lang="en-US" dirty="0"/>
          </a:p>
        </p:txBody>
      </p:sp>
      <p:pic>
        <p:nvPicPr>
          <p:cNvPr id="3" name="Picture 2"/>
          <p:cNvPicPr>
            <a:picLocks noChangeAspect="1"/>
          </p:cNvPicPr>
          <p:nvPr/>
        </p:nvPicPr>
        <p:blipFill>
          <a:blip r:embed="rId3"/>
          <a:stretch>
            <a:fillRect/>
          </a:stretch>
        </p:blipFill>
        <p:spPr>
          <a:xfrm>
            <a:off x="8055709" y="3775834"/>
            <a:ext cx="3968835" cy="2502194"/>
          </a:xfrm>
          <a:prstGeom prst="rect">
            <a:avLst/>
          </a:prstGeom>
        </p:spPr>
      </p:pic>
      <p:pic>
        <p:nvPicPr>
          <p:cNvPr id="8" name="Picture 7"/>
          <p:cNvPicPr>
            <a:picLocks noChangeAspect="1"/>
          </p:cNvPicPr>
          <p:nvPr/>
        </p:nvPicPr>
        <p:blipFill>
          <a:blip r:embed="rId4"/>
          <a:stretch>
            <a:fillRect/>
          </a:stretch>
        </p:blipFill>
        <p:spPr>
          <a:xfrm>
            <a:off x="2886897" y="3926393"/>
            <a:ext cx="3458294" cy="2201076"/>
          </a:xfrm>
          <a:prstGeom prst="rect">
            <a:avLst/>
          </a:prstGeom>
        </p:spPr>
      </p:pic>
      <p:sp>
        <p:nvSpPr>
          <p:cNvPr id="10" name="Right Arrow 9"/>
          <p:cNvSpPr/>
          <p:nvPr/>
        </p:nvSpPr>
        <p:spPr>
          <a:xfrm>
            <a:off x="7000155" y="4779469"/>
            <a:ext cx="461042" cy="3227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861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F79C7814386E439C628108DDE9A94F" ma:contentTypeVersion="2" ma:contentTypeDescription="Create a new document." ma:contentTypeScope="" ma:versionID="02794f14363f4049ad55c92f7fa5e158">
  <xsd:schema xmlns:xsd="http://www.w3.org/2001/XMLSchema" xmlns:xs="http://www.w3.org/2001/XMLSchema" xmlns:p="http://schemas.microsoft.com/office/2006/metadata/properties" xmlns:ns2="ba023d66-7b53-4043-acde-8e8b6b1ae606" xmlns:ns3="7162e709-eca7-4124-a6c8-fc12e36c33cb" targetNamespace="http://schemas.microsoft.com/office/2006/metadata/properties" ma:root="true" ma:fieldsID="e4597bc92efe6ac83ccb527f687ca591" ns2:_="" ns3:_="">
    <xsd:import namespace="ba023d66-7b53-4043-acde-8e8b6b1ae606"/>
    <xsd:import namespace="7162e709-eca7-4124-a6c8-fc12e36c33c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023d66-7b53-4043-acde-8e8b6b1ae60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162e709-eca7-4124-a6c8-fc12e36c33c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ba023d66-7b53-4043-acde-8e8b6b1ae606">NUKMDA-470289013-82</_dlc_DocId>
    <_dlc_DocIdUrl xmlns="ba023d66-7b53-4043-acde-8e8b6b1ae606">
      <Url>https://nepteckanata.sharepoint.com/sites/NUK/live_projects/COLD/_layouts/15/DocIdRedir.aspx?ID=NUKMDA-470289013-82</Url>
      <Description>NUKMDA-470289013-82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F205D5A-2A97-4CD5-B3A9-40EE6F2DA90B}"/>
</file>

<file path=customXml/itemProps2.xml><?xml version="1.0" encoding="utf-8"?>
<ds:datastoreItem xmlns:ds="http://schemas.openxmlformats.org/officeDocument/2006/customXml" ds:itemID="{9D9FF764-0704-4E66-B6C8-8DFB10031E78}">
  <ds:schemaRefs>
    <ds:schemaRef ds:uri="http://schemas.microsoft.com/office/2006/metadata/properties"/>
    <ds:schemaRef ds:uri="http://schemas.microsoft.com/office/infopath/2007/PartnerControls"/>
    <ds:schemaRef ds:uri="ba023d66-7b53-4043-acde-8e8b6b1ae606"/>
  </ds:schemaRefs>
</ds:datastoreItem>
</file>

<file path=customXml/itemProps3.xml><?xml version="1.0" encoding="utf-8"?>
<ds:datastoreItem xmlns:ds="http://schemas.openxmlformats.org/officeDocument/2006/customXml" ds:itemID="{4FDC5FE4-B62D-413F-A7FE-7F7B058FB293}">
  <ds:schemaRefs>
    <ds:schemaRef ds:uri="http://schemas.microsoft.com/sharepoint/v3/contenttype/forms"/>
  </ds:schemaRefs>
</ds:datastoreItem>
</file>

<file path=customXml/itemProps4.xml><?xml version="1.0" encoding="utf-8"?>
<ds:datastoreItem xmlns:ds="http://schemas.openxmlformats.org/officeDocument/2006/customXml" ds:itemID="{AA1F1854-00CA-4A18-90AE-7149183B56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MDA_Master_16x9_presentation.potx</Template>
  <TotalTime>10473</TotalTime>
  <Words>2682</Words>
  <Application>Microsoft Office PowerPoint</Application>
  <PresentationFormat>Widescreen</PresentationFormat>
  <Paragraphs>183</Paragraphs>
  <Slides>18</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 Math</vt:lpstr>
      <vt:lpstr>Times New Roman</vt:lpstr>
      <vt:lpstr>Custom Design</vt:lpstr>
      <vt:lpstr>PowerPoint Presentation</vt:lpstr>
      <vt:lpstr>PowerPoint Presentation</vt:lpstr>
      <vt:lpstr>Problem Statement – Space LiDAR MVP Budget</vt:lpstr>
      <vt:lpstr>Solution – Spatial Light Modulator Scanning</vt:lpstr>
      <vt:lpstr>Roadmap – From GSTP De-Risk to Flight </vt:lpstr>
      <vt:lpstr>Roadmap – GSTP De-Risk </vt:lpstr>
      <vt:lpstr>COLD Phase A: De-Risk</vt:lpstr>
      <vt:lpstr>De-Risk Results: Path to Flight Processing</vt:lpstr>
      <vt:lpstr>De-Risk Results: Full-wave recording</vt:lpstr>
      <vt:lpstr>De-Risk: Integrated Spatial Light Modulator </vt:lpstr>
      <vt:lpstr>De-Risk: Integrated Spatial Light Modulator </vt:lpstr>
      <vt:lpstr>Remaining risks: SLM Field of View and Power Loss</vt:lpstr>
      <vt:lpstr>Remaining Risks: SLM temperature and Data Communications Bottleneck</vt:lpstr>
      <vt:lpstr>Roadmap Next Step – Phase B1</vt:lpstr>
      <vt:lpstr>ESA GSTP Programme</vt:lpstr>
      <vt:lpstr>Conclusions</vt:lpstr>
      <vt:lpstr>MDA Background and Heritage</vt:lpstr>
      <vt:lpstr>MDA UK Capabilities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Craven, Deland</dc:creator>
  <cp:lastModifiedBy>Hernandez, Matias</cp:lastModifiedBy>
  <cp:revision>544</cp:revision>
  <cp:lastPrinted>2018-07-12T11:24:45Z</cp:lastPrinted>
  <dcterms:created xsi:type="dcterms:W3CDTF">2018-02-05T20:55:56Z</dcterms:created>
  <dcterms:modified xsi:type="dcterms:W3CDTF">2019-11-22T08:58:20Z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0x010100B0F79C7814386E439C628108DDE9A94F</vt:lpwstr>
  </property>
  <property fmtid="{D5CDD505-2E9C-101B-9397-08002B2CF9AE}" pid="3" name="_dlc_DocIdItemGuid">
    <vt:lpwstr>45d788fc-bbf1-4433-b9a9-02e8aeece2d8</vt:lpwstr>
  </property>
</Properties>
</file>