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76" r:id="rId4"/>
    <p:sldId id="277" r:id="rId5"/>
    <p:sldId id="278" r:id="rId6"/>
    <p:sldId id="268" r:id="rId7"/>
    <p:sldId id="269" r:id="rId8"/>
    <p:sldId id="279" r:id="rId9"/>
    <p:sldId id="281" r:id="rId10"/>
    <p:sldId id="282" r:id="rId11"/>
    <p:sldId id="267" r:id="rId12"/>
    <p:sldId id="266" r:id="rId13"/>
    <p:sldId id="273" r:id="rId14"/>
    <p:sldId id="283" r:id="rId15"/>
    <p:sldId id="261" r:id="rId16"/>
    <p:sldId id="265" r:id="rId17"/>
    <p:sldId id="258" r:id="rId18"/>
    <p:sldId id="259" r:id="rId19"/>
    <p:sldId id="260" r:id="rId20"/>
    <p:sldId id="270" r:id="rId21"/>
    <p:sldId id="284" r:id="rId22"/>
    <p:sldId id="285" r:id="rId23"/>
  </p:sldIdLst>
  <p:sldSz cx="12192000" cy="6858000"/>
  <p:notesSz cx="6858000" cy="9144000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8F287B4-1859-477E-9AAF-F83B244EE209}">
          <p14:sldIdLst>
            <p14:sldId id="256"/>
            <p14:sldId id="257"/>
          </p14:sldIdLst>
        </p14:section>
        <p14:section name="Motivation" id="{12FAD986-9D34-436B-ACD2-EBAF0B07BB7D}">
          <p14:sldIdLst>
            <p14:sldId id="276"/>
            <p14:sldId id="277"/>
            <p14:sldId id="278"/>
            <p14:sldId id="268"/>
            <p14:sldId id="269"/>
            <p14:sldId id="279"/>
            <p14:sldId id="281"/>
            <p14:sldId id="282"/>
            <p14:sldId id="267"/>
            <p14:sldId id="266"/>
            <p14:sldId id="273"/>
          </p14:sldIdLst>
        </p14:section>
        <p14:section name="Testing/Validation" id="{F5D72F79-FEAD-4011-9B2B-F0E27C431C9B}">
          <p14:sldIdLst>
            <p14:sldId id="283"/>
            <p14:sldId id="261"/>
            <p14:sldId id="265"/>
            <p14:sldId id="258"/>
            <p14:sldId id="259"/>
            <p14:sldId id="260"/>
            <p14:sldId id="270"/>
          </p14:sldIdLst>
        </p14:section>
        <p14:section name="Conclusion" id="{D2CD7A18-98AE-4C44-9607-A49B77CC7F87}">
          <p14:sldIdLst>
            <p14:sldId id="284"/>
            <p14:sldId id="28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6" autoAdjust="0"/>
    <p:restoredTop sz="94694"/>
  </p:normalViewPr>
  <p:slideViewPr>
    <p:cSldViewPr snapToGrid="0">
      <p:cViewPr varScale="1">
        <p:scale>
          <a:sx n="121" d="100"/>
          <a:sy n="121" d="100"/>
        </p:scale>
        <p:origin x="77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80080A-9FD3-459E-A168-40F0EEEE5BD6}" type="datetimeFigureOut">
              <a:rPr lang="en-CH" smtClean="0"/>
              <a:t>29.09.20</a:t>
            </a:fld>
            <a:endParaRPr lang="en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6BD0E6-7B65-4D03-B123-5AFA1AF38A1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605873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Requires a very accurate noise model for the system, and both training and inference on raw data.</a:t>
            </a:r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6BD0E6-7B65-4D03-B123-5AFA1AF38A13}" type="slidenum">
              <a:rPr lang="en-CH" smtClean="0"/>
              <a:t>7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711836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1A914-20F0-45AC-9AB2-A2B0E45BC5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B7B48C-318D-4B7D-8352-C1549EE32B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57223F-C052-43D2-B5A3-BAD6D3E95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98492-945D-4FA5-8090-134BE6EBA392}" type="datetimeFigureOut">
              <a:rPr lang="en-CH" smtClean="0"/>
              <a:t>29.09.20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48335F-97F6-4954-9C6C-B946D64FD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91F5A-AF60-454E-BCC8-9BDF016DA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F0356-1691-47F3-80B6-7C3BB2E16B0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204118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C27C9-3720-4C03-A4FE-25CA106C6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799D7-92CC-4063-BC94-200AB0A0B7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24C72C-660C-43B8-AC06-6721643D1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98492-945D-4FA5-8090-134BE6EBA392}" type="datetimeFigureOut">
              <a:rPr lang="en-CH" smtClean="0"/>
              <a:t>29.09.20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716B09-99DE-49C5-AD88-3ADC22DAA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1EBDE9-80FE-4F9C-AC6A-26B8CDFCB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F0356-1691-47F3-80B6-7C3BB2E16B0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271330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1FBC08-7E6F-42DE-BD10-80BC83F2B0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FAA28A-C734-4D5E-BF0F-26BE9851CD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D1CB44-57A1-4C98-9E9D-445EEDDD0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98492-945D-4FA5-8090-134BE6EBA392}" type="datetimeFigureOut">
              <a:rPr lang="en-CH" smtClean="0"/>
              <a:t>29.09.20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DD045C-AACF-4361-92BC-460730101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3BD21-FF0E-4E46-802A-7555FF00E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F0356-1691-47F3-80B6-7C3BB2E16B0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323982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F1203-DF46-4276-AD4B-B7B1E2D67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75893-D1D8-4D89-8C87-B4CD7705DA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9DD94-EAFB-4FEF-85AE-4EBFD90A8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98492-945D-4FA5-8090-134BE6EBA392}" type="datetimeFigureOut">
              <a:rPr lang="en-CH" smtClean="0"/>
              <a:t>29.09.20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EC25E5-4FC9-4931-9D23-CEA430103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392CA-8CC9-41A2-B8EE-15CB83F05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F0356-1691-47F3-80B6-7C3BB2E16B0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731851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F7147-7364-4560-A1E0-76F8B5453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37D66D-3507-423D-B1B7-6A94BDBD3F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C0DCD-0813-41F1-8A48-6A3995053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98492-945D-4FA5-8090-134BE6EBA392}" type="datetimeFigureOut">
              <a:rPr lang="en-CH" smtClean="0"/>
              <a:t>29.09.20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907C99-3088-4FB0-B2B1-110FF1992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115E4F-88C5-4A8D-9F0F-C99A7456E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F0356-1691-47F3-80B6-7C3BB2E16B0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131265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05D08-0BC2-458B-84FC-5B27A9E28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69434B-668A-4BEB-960D-DC89EACCDC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06FC33-F196-4476-A632-6ACE58958A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CF8E64-6228-466B-B45C-1248CA198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98492-945D-4FA5-8090-134BE6EBA392}" type="datetimeFigureOut">
              <a:rPr lang="en-CH" smtClean="0"/>
              <a:t>29.09.20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5E1D52-DE27-43A2-B77C-58E80D61A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497A36-6215-4A6B-B5F3-3CDCE6A89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F0356-1691-47F3-80B6-7C3BB2E16B0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433646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5E1AF-F185-47BA-B49B-D90C6F5A4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5D7B99-9D11-4BE0-9A46-FCD48C8B1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4B6C96-A149-4F39-811B-DBD71D6C44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E4857C-8EED-48B4-A0AC-6493F5482E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B6EE5E-64A5-4772-B9B9-027DBB55BF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C01816-D942-4FDE-A632-71214F7EF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98492-945D-4FA5-8090-134BE6EBA392}" type="datetimeFigureOut">
              <a:rPr lang="en-CH" smtClean="0"/>
              <a:t>29.09.20</a:t>
            </a:fld>
            <a:endParaRPr lang="en-C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61ADAC-A736-4789-8D57-200A941AC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F91E8B-3EA3-40AC-B77C-0072158C5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F0356-1691-47F3-80B6-7C3BB2E16B0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440887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CFDB4-B745-4FC7-B5E0-BAFD93474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0AFB39-A7B3-4A42-9647-8FAE2CE6A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98492-945D-4FA5-8090-134BE6EBA392}" type="datetimeFigureOut">
              <a:rPr lang="en-CH" smtClean="0"/>
              <a:t>29.09.20</a:t>
            </a:fld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B88753-8B17-42FE-9E8D-5987E3FFF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11428A-70CF-4EBF-8E1D-7D5BE5A47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F0356-1691-47F3-80B6-7C3BB2E16B0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65021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B5A030-E5B4-477B-94A9-B330245F8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98492-945D-4FA5-8090-134BE6EBA392}" type="datetimeFigureOut">
              <a:rPr lang="en-CH" smtClean="0"/>
              <a:t>29.09.20</a:t>
            </a:fld>
            <a:endParaRPr lang="en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F8638B-6C6A-4E9B-8503-022A649C1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C4FB70-7CA1-440E-8762-7A5724177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F0356-1691-47F3-80B6-7C3BB2E16B0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723471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33A4E-D1AF-4D30-9AF7-0E5B62BBD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FFF0F1-03D2-4F09-9441-15E27BAC7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C44BF6-3C17-4B53-94F6-1F25FBE382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5711F8-D9FB-4E9A-B91A-9BB5F1757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98492-945D-4FA5-8090-134BE6EBA392}" type="datetimeFigureOut">
              <a:rPr lang="en-CH" smtClean="0"/>
              <a:t>29.09.20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A76B24-9E46-489E-8D27-6EB23D6B4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7A3BF0-4189-488F-AB6C-17EB0C738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F0356-1691-47F3-80B6-7C3BB2E16B0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163190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5AB8A-0353-4807-ACD1-B12B1403C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B2F5E6-E721-4404-B901-329C1E5CEA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54F009-6B3B-43AD-A79B-A10418500E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CF7E6F-2B44-4A00-A9CF-562300790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98492-945D-4FA5-8090-134BE6EBA392}" type="datetimeFigureOut">
              <a:rPr lang="en-CH" smtClean="0"/>
              <a:t>29.09.20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9164CC-3A08-4530-AA67-DC53D95B0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CAAD49-2375-4D8C-A7B9-1C332D38F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F0356-1691-47F3-80B6-7C3BB2E16B0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584463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D51C75-088A-4BEF-90BF-099AC7028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11EEB9-DF42-4F8E-B282-DAD55FFAFA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40EA84-C4D9-462C-A683-08B5392DDE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498492-945D-4FA5-8090-134BE6EBA392}" type="datetimeFigureOut">
              <a:rPr lang="en-CH" smtClean="0"/>
              <a:t>29.09.20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4EDD5C-E884-4A40-9B56-B30DDCCB43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4CBBBC-7B3E-4E1B-8CE8-1F378FF9F7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F0356-1691-47F3-80B6-7C3BB2E16B0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413752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9.emf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8.m4a"/><Relationship Id="rId7" Type="http://schemas.openxmlformats.org/officeDocument/2006/relationships/image" Target="../media/image22.emf"/><Relationship Id="rId2" Type="http://schemas.microsoft.com/office/2007/relationships/media" Target="../media/media18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3.jpe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682FB56E-2323-A84B-A413-4D01BB2C29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65" y="4154596"/>
            <a:ext cx="4307497" cy="27034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76DD8D-6646-42C9-AC69-376F5DA783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GSTP E1 Efficient Information-Preserving Image Compression for Space Applications EIPICSA</a:t>
            </a:r>
            <a:endParaRPr lang="en-CH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194FB3-E754-4EAF-B978-770CF672BD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Dotphoton, Zug, Switzerland</a:t>
            </a:r>
            <a:endParaRPr lang="en-CH" dirty="0"/>
          </a:p>
        </p:txBody>
      </p:sp>
      <p:pic>
        <p:nvPicPr>
          <p:cNvPr id="5" name="Picture 4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1ABD1AAD-88C7-470B-B5C5-DDF7A9F40C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434" y="4885756"/>
            <a:ext cx="1607119" cy="1607119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3FBB2D8-0F60-4767-88F5-0903A81AD0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99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51"/>
    </mc:Choice>
    <mc:Fallback xmlns="">
      <p:transition spd="slow" advTm="16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2CF53-47F0-4CEC-8187-6D1A2E7D7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37" y="29008"/>
            <a:ext cx="4301836" cy="871971"/>
          </a:xfrm>
        </p:spPr>
        <p:txBody>
          <a:bodyPr/>
          <a:lstStyle/>
          <a:p>
            <a:r>
              <a:rPr lang="en-US" dirty="0"/>
              <a:t>Implementation</a:t>
            </a:r>
            <a:endParaRPr lang="en-CH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859057D5-C46A-405C-A6B2-13A4588F09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A37B83-3590-4051-8EAB-56019EF5FB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0212" y="565150"/>
            <a:ext cx="8791575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47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816"/>
    </mc:Choice>
    <mc:Fallback xmlns="">
      <p:transition spd="slow" advTm="185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0FECD-2C94-4437-950A-7A31B173D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 performance:</a:t>
            </a:r>
            <a:br>
              <a:rPr lang="en-US" dirty="0"/>
            </a:br>
            <a:r>
              <a:rPr lang="en-US" dirty="0"/>
              <a:t>2-3 </a:t>
            </a:r>
            <a:r>
              <a:rPr lang="en-US" dirty="0" err="1"/>
              <a:t>bpp</a:t>
            </a:r>
            <a:r>
              <a:rPr lang="en-US" dirty="0"/>
              <a:t> @ &gt;100 </a:t>
            </a:r>
            <a:r>
              <a:rPr lang="en-US" dirty="0" err="1"/>
              <a:t>Mpixels</a:t>
            </a:r>
            <a:r>
              <a:rPr lang="en-US" dirty="0"/>
              <a:t>/s/core</a:t>
            </a:r>
            <a:endParaRPr lang="en-C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B38259-1092-42CD-AC22-1EBD64DA53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2208" y="2231255"/>
            <a:ext cx="8707584" cy="3945708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DC12C22-E0A7-45B2-8AC6-FAC499A5FA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56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93"/>
    </mc:Choice>
    <mc:Fallback xmlns="">
      <p:transition spd="slow" advTm="36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E23B5-ACA7-4EBE-8C9B-F69B9E2C1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FPGA performance:</a:t>
            </a:r>
            <a:br>
              <a:rPr lang="en-US" dirty="0"/>
            </a:br>
            <a:r>
              <a:rPr lang="en-US" dirty="0"/>
              <a:t>200Mpix/s with ~5000 LUTs, ~0.7W</a:t>
            </a:r>
            <a:endParaRPr lang="en-CH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7B1654-B918-4F37-B0A4-58EB1F7D2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211" y="2032329"/>
            <a:ext cx="6633597" cy="40468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956627-F661-48CD-9887-891B6B12F3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6808" y="2032329"/>
            <a:ext cx="5285192" cy="272481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E1A60C02-FA38-4F9E-97ED-D1AAD72E60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34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581"/>
    </mc:Choice>
    <mc:Fallback xmlns="">
      <p:transition spd="slow" advTm="66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72D9B-205F-4280-9A4F-1A359F164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Implementation with tensor hardware:</a:t>
            </a:r>
            <a:br>
              <a:rPr lang="en-US" dirty="0"/>
            </a:br>
            <a:r>
              <a:rPr lang="en-US" dirty="0"/>
              <a:t>10% better compression, 10MPixels/s</a:t>
            </a:r>
            <a:br>
              <a:rPr lang="en-US" dirty="0"/>
            </a:br>
            <a:endParaRPr lang="en-C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6689DB-68FF-44DB-8E36-14FA732FC9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0539" y="1910788"/>
            <a:ext cx="4126151" cy="30773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2C8FE9-EFA6-48CD-A8A4-F9843B84B3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156" y="1786573"/>
            <a:ext cx="5321288" cy="377533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383B3E0-00A4-442A-823E-4036AA46A81A}"/>
              </a:ext>
            </a:extLst>
          </p:cNvPr>
          <p:cNvGrpSpPr/>
          <p:nvPr/>
        </p:nvGrpSpPr>
        <p:grpSpPr>
          <a:xfrm>
            <a:off x="6096000" y="5414125"/>
            <a:ext cx="5875230" cy="1156094"/>
            <a:chOff x="6096000" y="5414125"/>
            <a:chExt cx="5875230" cy="115609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BE4A25D-C7EA-463F-AF9E-3635C80B2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96000" y="5414125"/>
              <a:ext cx="5875230" cy="1156094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DAA3AA4-3C10-4BE9-9B71-0FBA40A651EA}"/>
                </a:ext>
              </a:extLst>
            </p:cNvPr>
            <p:cNvSpPr/>
            <p:nvPr/>
          </p:nvSpPr>
          <p:spPr>
            <a:xfrm>
              <a:off x="9799782" y="6354618"/>
              <a:ext cx="2171448" cy="1382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0FC78E2A-2253-4AF6-9470-248ECEB54C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01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230"/>
    </mc:Choice>
    <mc:Fallback xmlns="">
      <p:transition spd="slow" advTm="53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ECB61-CEB2-49D1-96C2-0CA3B9DF4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 validation methods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D7F94-515C-443E-84DA-2A1F496156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Theory (mathematics)</a:t>
            </a:r>
          </a:p>
          <a:p>
            <a:r>
              <a:rPr lang="en-US" dirty="0"/>
              <a:t>Code (unit/system tests) 96% coverage</a:t>
            </a:r>
          </a:p>
          <a:p>
            <a:r>
              <a:rPr lang="en-US" dirty="0"/>
              <a:t>Black-box laboratory test (take n images and do statistics)</a:t>
            </a:r>
          </a:p>
          <a:p>
            <a:r>
              <a:rPr lang="en-US" dirty="0"/>
              <a:t>Application testing (get same results with raw and compressed)</a:t>
            </a:r>
            <a:endParaRPr lang="en-CH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1D1DBBA-24C2-4201-8BBF-DFB42FEA33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5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299"/>
    </mc:Choice>
    <mc:Fallback xmlns="">
      <p:transition spd="slow" advTm="68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14B91-1FEE-41C0-B9EE-3241F0D2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r>
              <a:rPr lang="en-US" dirty="0"/>
              <a:t>Black box tests</a:t>
            </a:r>
            <a:endParaRPr lang="en-CH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AE3C7B-AD0B-47C0-8737-37BB5B247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8186" y="1240507"/>
            <a:ext cx="9929091" cy="24980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396F05-B869-4976-AF31-D29C768B8D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1273" y="3429000"/>
            <a:ext cx="4806540" cy="3401616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84F7978-F483-4127-9E92-1714077051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27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38"/>
    </mc:Choice>
    <mc:Fallback xmlns="">
      <p:transition spd="slow" advTm="29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3272C-FA61-45B9-83DB-46900A162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284"/>
          </a:xfrm>
        </p:spPr>
        <p:txBody>
          <a:bodyPr>
            <a:normAutofit/>
          </a:bodyPr>
          <a:lstStyle/>
          <a:p>
            <a:r>
              <a:rPr lang="en-US" dirty="0"/>
              <a:t>Results:</a:t>
            </a:r>
            <a:endParaRPr lang="en-C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4B5610-4B57-46BD-BAFE-99DC749CD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57" y="2572228"/>
            <a:ext cx="4357123" cy="25056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554F85-C842-436A-8CA7-37A66AF1E7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2603" y="2059804"/>
            <a:ext cx="2637906" cy="34818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DAF5CF-0F47-4872-B383-957B77CAFE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5480" y="2334995"/>
            <a:ext cx="4018327" cy="29801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7B216F-7F71-4DDF-BEF1-59665CF6C98E}"/>
              </a:ext>
            </a:extLst>
          </p:cNvPr>
          <p:cNvSpPr txBox="1"/>
          <p:nvPr/>
        </p:nvSpPr>
        <p:spPr>
          <a:xfrm>
            <a:off x="838200" y="1480987"/>
            <a:ext cx="277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error bound: 1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CH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F125A3-699D-4947-8AC7-C436532EBAF5}"/>
              </a:ext>
            </a:extLst>
          </p:cNvPr>
          <p:cNvSpPr txBox="1"/>
          <p:nvPr/>
        </p:nvSpPr>
        <p:spPr>
          <a:xfrm>
            <a:off x="5183221" y="1539074"/>
            <a:ext cx="277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SNR loss: &lt;1.2dB</a:t>
            </a:r>
            <a:endParaRPr lang="en-CH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74811F-48F7-43F6-84BD-3E9B56C4CE53}"/>
              </a:ext>
            </a:extLst>
          </p:cNvPr>
          <p:cNvSpPr txBox="1"/>
          <p:nvPr/>
        </p:nvSpPr>
        <p:spPr>
          <a:xfrm>
            <a:off x="9046339" y="1547036"/>
            <a:ext cx="277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Bias: &lt;2%</a:t>
            </a:r>
            <a:endParaRPr lang="en-CH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8800A032-1066-479A-B132-2682B648CB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1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26"/>
    </mc:Choice>
    <mc:Fallback xmlns="">
      <p:transition spd="slow" advTm="40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EC124-F4FE-46DD-A74C-2AC3BA490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dataset emulation target:</a:t>
            </a:r>
            <a:br>
              <a:rPr lang="en-US" dirty="0"/>
            </a:br>
            <a:r>
              <a:rPr lang="en-US" dirty="0"/>
              <a:t>30cm GSD and 2.5 Pixel PSF diameter</a:t>
            </a:r>
            <a:endParaRPr lang="en-CH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FDFB738-DC10-4EC3-9CD3-E0A02D688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810303"/>
            <a:ext cx="10934278" cy="329671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C99070D-F585-48D1-8AD6-1ED47049AB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56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29"/>
    </mc:Choice>
    <mc:Fallback xmlns="">
      <p:transition spd="slow" advTm="34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ircuit board&#10;&#10;Description automatically generated">
            <a:extLst>
              <a:ext uri="{FF2B5EF4-FFF2-40B4-BE49-F238E27FC236}">
                <a16:creationId xmlns:a16="http://schemas.microsoft.com/office/drawing/2014/main" id="{9F9498DE-E540-4555-89C1-52A25884C7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5708"/>
          <a:stretch/>
        </p:blipFill>
        <p:spPr>
          <a:xfrm>
            <a:off x="0" y="10"/>
            <a:ext cx="1218893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425CB6-F554-444C-B3E5-604440D70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2" y="4185749"/>
            <a:ext cx="9265771" cy="622836"/>
          </a:xfrm>
        </p:spPr>
        <p:txBody>
          <a:bodyPr>
            <a:normAutofit/>
          </a:bodyPr>
          <a:lstStyle/>
          <a:p>
            <a:r>
              <a:rPr lang="en-US" sz="3600" dirty="0"/>
              <a:t>Verify emulation correctness</a:t>
            </a:r>
            <a:endParaRPr lang="en-CH" sz="36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7B6548-F709-4B04-B3E2-E979A8D63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3" y="4856921"/>
            <a:ext cx="9565028" cy="1249240"/>
          </a:xfrm>
        </p:spPr>
        <p:txBody>
          <a:bodyPr>
            <a:normAutofit/>
          </a:bodyPr>
          <a:lstStyle/>
          <a:p>
            <a:r>
              <a:rPr lang="en-US" sz="1800" dirty="0"/>
              <a:t>Measure PSF and ESF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8BB4810E-6466-48B0-97A6-5ED5510268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9281464"/>
              </p:ext>
            </p:extLst>
          </p:nvPr>
        </p:nvGraphicFramePr>
        <p:xfrm>
          <a:off x="7684316" y="316625"/>
          <a:ext cx="3780026" cy="265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name="Acrobat Document" r:id="rId6" imgW="3314700" imgH="2323903" progId="AcroExch.Document.DC">
                  <p:embed/>
                </p:oleObj>
              </mc:Choice>
              <mc:Fallback>
                <p:oleObj name="Acrobat Document" r:id="rId6" imgW="3314700" imgH="232390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684316" y="316625"/>
                        <a:ext cx="3780026" cy="2650363"/>
                      </a:xfrm>
                      <a:prstGeom prst="rect">
                        <a:avLst/>
                      </a:prstGeom>
                      <a:ln w="12700">
                        <a:solidFill>
                          <a:schemeClr val="bg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6F82947-C6D0-4F3D-9966-55F1FEB92BA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4667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0226"/>
    </mc:Choice>
    <mc:Fallback xmlns="">
      <p:transition spd="slow" advTm="10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4901F-0393-4B7A-8AAA-EC063CDA2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</a:t>
            </a:r>
            <a:r>
              <a:rPr lang="en-US" dirty="0" err="1"/>
              <a:t>imageset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F84B7A-ADB6-4AE9-93D2-A14447FB0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161145" cy="4351338"/>
          </a:xfrm>
        </p:spPr>
        <p:txBody>
          <a:bodyPr/>
          <a:lstStyle/>
          <a:p>
            <a:r>
              <a:rPr lang="en-US" dirty="0"/>
              <a:t>12 scenes</a:t>
            </a:r>
          </a:p>
          <a:p>
            <a:r>
              <a:rPr lang="en-US" dirty="0"/>
              <a:t>4 “iso” settings (i.e. exposure times/gain combinations)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243E74-DA75-43BA-911F-F66065CAF1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7074" y="0"/>
            <a:ext cx="7724926" cy="686269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B0184C2-6EFE-4A35-A587-7D589EB06D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60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5"/>
    </mc:Choice>
    <mc:Fallback xmlns="">
      <p:transition spd="slow" advTm="18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DB423-2D9D-4787-A607-232E99D3F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450566-AF36-4A19-B4C3-0AE4F3EEB4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Motivation</a:t>
            </a:r>
          </a:p>
          <a:p>
            <a:r>
              <a:rPr lang="en-US" dirty="0"/>
              <a:t>Implementation</a:t>
            </a:r>
          </a:p>
          <a:p>
            <a:r>
              <a:rPr lang="en-US" dirty="0"/>
              <a:t>Testing</a:t>
            </a:r>
            <a:endParaRPr lang="en-CH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E81628A-966A-4DC1-9D86-B0C7AF3980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81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42"/>
    </mc:Choice>
    <mc:Fallback xmlns="">
      <p:transition spd="slow" advTm="15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4ACEB-A26F-49BD-9381-2F1B0CE41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testing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D75EF-E1ED-4BEA-8103-A3D9EC3F7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23298" cy="4351338"/>
          </a:xfrm>
        </p:spPr>
        <p:txBody>
          <a:bodyPr/>
          <a:lstStyle/>
          <a:p>
            <a:r>
              <a:rPr lang="en-US" dirty="0"/>
              <a:t>Tested to yield statistically equivalent results to those obtained with raw data in a number of existing applications</a:t>
            </a:r>
            <a:endParaRPr lang="en-CH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589C24-7000-40E5-AA5F-C456A23127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0758" y="1825625"/>
            <a:ext cx="6188507" cy="40631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208831-5865-405C-AF4E-F5B95C82AA24}"/>
              </a:ext>
            </a:extLst>
          </p:cNvPr>
          <p:cNvSpPr txBox="1"/>
          <p:nvPr/>
        </p:nvSpPr>
        <p:spPr>
          <a:xfrm>
            <a:off x="11081520" y="6404301"/>
            <a:ext cx="959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(HEPIA)</a:t>
            </a:r>
            <a:endParaRPr lang="en-CH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A4E34DE2-846C-4BC3-AB7F-8EBB0DB93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23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75"/>
    </mc:Choice>
    <mc:Fallback xmlns="">
      <p:transition spd="slow" advTm="85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3D92E-7AAF-45EF-BA5A-7B6109B6D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0FFA2C-8E03-42A8-A160-C9930BB7A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305311"/>
          </a:xfrm>
        </p:spPr>
        <p:txBody>
          <a:bodyPr/>
          <a:lstStyle/>
          <a:p>
            <a:r>
              <a:rPr lang="en-US" dirty="0"/>
              <a:t>We presented a compression implementation targeted at metrological and AI applications.</a:t>
            </a:r>
          </a:p>
          <a:p>
            <a:r>
              <a:rPr lang="en-US" dirty="0"/>
              <a:t>Compression ratios of 5:1 to 10:1 can be obtained for a tradeoff of &lt;1.2dB in SNR.</a:t>
            </a:r>
          </a:p>
          <a:p>
            <a:r>
              <a:rPr lang="en-US" dirty="0"/>
              <a:t>Speed is &gt; 200MBps/core</a:t>
            </a:r>
          </a:p>
          <a:p>
            <a:endParaRPr lang="en-CH" dirty="0"/>
          </a:p>
        </p:txBody>
      </p:sp>
      <p:pic>
        <p:nvPicPr>
          <p:cNvPr id="5" name="Picture 4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E9CF11DE-EB8C-4340-9905-2F6DA2C700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434" y="4885756"/>
            <a:ext cx="1607119" cy="1607119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2CA673D-7703-4C1E-BD53-4434A692D4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51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96"/>
    </mc:Choice>
    <mc:Fallback xmlns="">
      <p:transition spd="slow" advTm="27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9E129-BCB1-483D-8748-0240635DDD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ESA GSTP</a:t>
            </a:r>
          </a:p>
          <a:p>
            <a:r>
              <a:rPr lang="en-US" dirty="0"/>
              <a:t>Swiss Space Office</a:t>
            </a:r>
          </a:p>
          <a:p>
            <a:r>
              <a:rPr lang="en-US" dirty="0"/>
              <a:t>ITU, WHO: standardization of AI data quality metrics</a:t>
            </a:r>
          </a:p>
          <a:p>
            <a:r>
              <a:rPr lang="en-US" dirty="0"/>
              <a:t>WYSS EPFL Max Planck HEPIA, </a:t>
            </a:r>
            <a:r>
              <a:rPr lang="en-US" dirty="0" err="1"/>
              <a:t>UniGE</a:t>
            </a:r>
            <a:endParaRPr lang="en-US" dirty="0"/>
          </a:p>
          <a:p>
            <a:r>
              <a:rPr lang="en-US" dirty="0"/>
              <a:t>PCO: integrated in their cameras</a:t>
            </a:r>
          </a:p>
          <a:p>
            <a:r>
              <a:rPr lang="en-US" dirty="0"/>
              <a:t>Attract/CERN: hyperspectral compression</a:t>
            </a:r>
          </a:p>
          <a:p>
            <a:r>
              <a:rPr lang="en-US" dirty="0"/>
              <a:t>10 Corporate customers, 15 FTEs</a:t>
            </a:r>
          </a:p>
        </p:txBody>
      </p:sp>
    </p:spTree>
    <p:extLst>
      <p:ext uri="{BB962C8B-B14F-4D97-AF65-F5344CB8AC3E}">
        <p14:creationId xmlns:p14="http://schemas.microsoft.com/office/powerpoint/2010/main" val="2031820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10395-CC38-4670-A378-A91F8F1B24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Motivation</a:t>
            </a:r>
            <a:endParaRPr lang="en-CH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FE025525-4FD7-47DF-A119-32ED528AF8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AI will allow for vast volumes of data to be processed. We aim at making the collecting and handling big image data easier.</a:t>
            </a:r>
            <a:endParaRPr lang="en-CH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D2A1787-A0DB-4AD7-A838-2F4D4D25E3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08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79"/>
    </mc:Choice>
    <mc:Fallback xmlns="">
      <p:transition spd="slow" advTm="28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C0A83-1E6F-44F8-85F3-F53FEB439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Raw data for AI?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A4801E-BAD9-41F9-BD85-702025FC68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AI typically uses preprocessed data, however,</a:t>
            </a:r>
          </a:p>
          <a:p>
            <a:r>
              <a:rPr lang="en-US" dirty="0"/>
              <a:t>Most preprocessing has been developed for the human eye</a:t>
            </a:r>
          </a:p>
          <a:p>
            <a:r>
              <a:rPr lang="en-US" dirty="0"/>
              <a:t>Preprocessing pipelines are continuously improving</a:t>
            </a:r>
          </a:p>
          <a:p>
            <a:r>
              <a:rPr lang="en-US" dirty="0"/>
              <a:t>AI needs its input data to be from the same distribution as its training data</a:t>
            </a:r>
          </a:p>
          <a:p>
            <a:r>
              <a:rPr lang="en-US" dirty="0"/>
              <a:t>The best option is to keep the raw-data and preprocess it with state-of-the-art techniques just before feeding to AI applications.</a:t>
            </a:r>
            <a:endParaRPr lang="en-CH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02983C2-EC6B-4D5F-BD92-4511C86AB2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46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808"/>
    </mc:Choice>
    <mc:Fallback xmlns="">
      <p:transition spd="slow" advTm="130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3A36A-CBA9-46DA-9E9B-69B8D522F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Different applications need different preprocessing of raw data.</a:t>
            </a:r>
            <a:endParaRPr lang="en-CH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C3637E-8ECD-4CB3-85CB-F70508E287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178" y="2109787"/>
            <a:ext cx="10747643" cy="334544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76471935-0437-4AD7-921C-546D83F60C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36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256"/>
    </mc:Choice>
    <mc:Fallback xmlns="">
      <p:transition spd="slow" advTm="96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6E741-A270-44CE-BC40-36EC8BE16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56" y="365125"/>
            <a:ext cx="3933386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Illustration 1:</a:t>
            </a:r>
            <a:br>
              <a:rPr lang="en-US" dirty="0"/>
            </a:br>
            <a:r>
              <a:rPr lang="en-US" dirty="0"/>
              <a:t>4x AI </a:t>
            </a:r>
            <a:r>
              <a:rPr lang="en-US" dirty="0" err="1"/>
              <a:t>upsampling</a:t>
            </a:r>
            <a:endParaRPr lang="en-CH" dirty="0"/>
          </a:p>
        </p:txBody>
      </p:sp>
      <p:pic>
        <p:nvPicPr>
          <p:cNvPr id="5" name="Content Placeholder 4" descr="A picture containing photo, different, various, items&#10;&#10;Description automatically generated">
            <a:extLst>
              <a:ext uri="{FF2B5EF4-FFF2-40B4-BE49-F238E27FC236}">
                <a16:creationId xmlns:a16="http://schemas.microsoft.com/office/drawing/2014/main" id="{D2AB007A-4430-4B1F-A5B8-1FAA999ED5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77860" y="-735341"/>
            <a:ext cx="6899598" cy="8328682"/>
          </a:xfr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66FB23C-D312-4A3F-A5B2-306A685BE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6" y="5349246"/>
            <a:ext cx="3933386" cy="1217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F06FB44-E6FC-4D0B-9ACD-561D582000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81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042"/>
    </mc:Choice>
    <mc:Fallback xmlns="">
      <p:transition spd="slow" advTm="69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6BBC7-59D8-4554-851D-634E25542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Illustration 2: AI-based denoising</a:t>
            </a:r>
            <a:endParaRPr lang="en-CH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FDC053-E11D-42E4-91B6-A324AD626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611" y="5167312"/>
            <a:ext cx="2426444" cy="1534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F28291E-EE7D-43B4-8BFD-E6AE64412E02}"/>
              </a:ext>
            </a:extLst>
          </p:cNvPr>
          <p:cNvSpPr txBox="1"/>
          <p:nvPr/>
        </p:nvSpPr>
        <p:spPr>
          <a:xfrm>
            <a:off x="6307282" y="5587743"/>
            <a:ext cx="2304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9dB SNR improvement</a:t>
            </a:r>
            <a:endParaRPr lang="en-CH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D482F67-C6C4-4986-B710-4DD2A7A55C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354" y="1548926"/>
            <a:ext cx="11783291" cy="3339717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24D4714B-A397-4C2A-8AEF-106A545514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76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634"/>
    </mc:Choice>
    <mc:Fallback xmlns="">
      <p:transition spd="slow" advTm="626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58EC8-DF26-4B25-AA54-708D67710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Required features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F5A89F-38B5-4F12-B7E7-D91B068BC0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Handle large volumes of data:</a:t>
            </a:r>
          </a:p>
          <a:p>
            <a:pPr lvl="1"/>
            <a:r>
              <a:rPr lang="en-US" dirty="0"/>
              <a:t>High compression ratio</a:t>
            </a:r>
          </a:p>
          <a:p>
            <a:pPr lvl="1"/>
            <a:r>
              <a:rPr lang="en-US" dirty="0"/>
              <a:t>High speed</a:t>
            </a:r>
          </a:p>
          <a:p>
            <a:r>
              <a:rPr lang="en-US" dirty="0"/>
              <a:t>Interoperability</a:t>
            </a:r>
          </a:p>
          <a:p>
            <a:pPr lvl="1"/>
            <a:r>
              <a:rPr lang="en-US" dirty="0"/>
              <a:t>Ease of transcoding across different (lossless) file formats (e.g. tiff, hdf5, …)</a:t>
            </a:r>
          </a:p>
          <a:p>
            <a:pPr lvl="1"/>
            <a:r>
              <a:rPr lang="en-US" dirty="0"/>
              <a:t>No interaction with lossy file formats (e.g. DCT, wavelet, …)</a:t>
            </a:r>
          </a:p>
          <a:p>
            <a:pPr lvl="1"/>
            <a:r>
              <a:rPr lang="en-US" dirty="0"/>
              <a:t>Transparently traverses existing data pipelines</a:t>
            </a:r>
          </a:p>
          <a:p>
            <a:r>
              <a:rPr lang="en-US" dirty="0"/>
              <a:t>Maintain quality</a:t>
            </a:r>
          </a:p>
          <a:p>
            <a:pPr lvl="1"/>
            <a:r>
              <a:rPr lang="en-US" dirty="0"/>
              <a:t>No artefacts, visible or invisible</a:t>
            </a:r>
          </a:p>
          <a:p>
            <a:pPr lvl="1"/>
            <a:r>
              <a:rPr lang="en-US" dirty="0"/>
              <a:t>Works with raw data</a:t>
            </a:r>
          </a:p>
          <a:p>
            <a:pPr lvl="1"/>
            <a:r>
              <a:rPr lang="en-US" dirty="0"/>
              <a:t>Metrologically accurate (no bias)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16EA836-8AA0-4BEB-9E28-71707298EA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59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804"/>
    </mc:Choice>
    <mc:Fallback xmlns="">
      <p:transition spd="slow" advTm="117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67DD5-9317-4286-ACB8-50A2CA030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6135"/>
            <a:ext cx="10515600" cy="746702"/>
          </a:xfrm>
        </p:spPr>
        <p:txBody>
          <a:bodyPr/>
          <a:lstStyle/>
          <a:p>
            <a:r>
              <a:rPr lang="en-US" dirty="0"/>
              <a:t>Lossy-lossless scale</a:t>
            </a:r>
            <a:endParaRPr lang="en-CH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60A0C700-983E-43DF-979C-9B7CD14255B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9185779"/>
              </p:ext>
            </p:extLst>
          </p:nvPr>
        </p:nvGraphicFramePr>
        <p:xfrm>
          <a:off x="838200" y="1089983"/>
          <a:ext cx="10515600" cy="4461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7673">
                  <a:extLst>
                    <a:ext uri="{9D8B030D-6E8A-4147-A177-3AD203B41FA5}">
                      <a16:colId xmlns:a16="http://schemas.microsoft.com/office/drawing/2014/main" val="87875768"/>
                    </a:ext>
                  </a:extLst>
                </a:gridCol>
                <a:gridCol w="997527">
                  <a:extLst>
                    <a:ext uri="{9D8B030D-6E8A-4147-A177-3AD203B41FA5}">
                      <a16:colId xmlns:a16="http://schemas.microsoft.com/office/drawing/2014/main" val="813709199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1429941352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725224209"/>
                    </a:ext>
                  </a:extLst>
                </a:gridCol>
                <a:gridCol w="1846118">
                  <a:extLst>
                    <a:ext uri="{9D8B030D-6E8A-4147-A177-3AD203B41FA5}">
                      <a16:colId xmlns:a16="http://schemas.microsoft.com/office/drawing/2014/main" val="1845707717"/>
                    </a:ext>
                  </a:extLst>
                </a:gridCol>
                <a:gridCol w="1659082">
                  <a:extLst>
                    <a:ext uri="{9D8B030D-6E8A-4147-A177-3AD203B41FA5}">
                      <a16:colId xmlns:a16="http://schemas.microsoft.com/office/drawing/2014/main" val="3353760812"/>
                    </a:ext>
                  </a:extLst>
                </a:gridCol>
              </a:tblGrid>
              <a:tr h="384463">
                <a:tc>
                  <a:txBody>
                    <a:bodyPr/>
                    <a:lstStyle/>
                    <a:p>
                      <a:endParaRPr lang="en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Lossy</a:t>
                      </a:r>
                      <a:endParaRPr lang="en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Visually lossless</a:t>
                      </a:r>
                      <a:endParaRPr lang="en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Limited-error</a:t>
                      </a:r>
                      <a:endParaRPr lang="en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“steganographic”</a:t>
                      </a:r>
                      <a:endParaRPr lang="en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lossless</a:t>
                      </a:r>
                      <a:endParaRPr lang="en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7484776"/>
                  </a:ext>
                </a:extLst>
              </a:tr>
              <a:tr h="468653">
                <a:tc>
                  <a:txBody>
                    <a:bodyPr/>
                    <a:lstStyle/>
                    <a:p>
                      <a:r>
                        <a:rPr lang="en-US" dirty="0"/>
                        <a:t>Loss invisible</a:t>
                      </a:r>
                      <a:endParaRPr lang="en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dirty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</a:t>
                      </a:r>
                      <a:endParaRPr lang="en-CH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CH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CH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CH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CH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6550022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Bounded pixel error</a:t>
                      </a:r>
                      <a:endParaRPr lang="en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H" dirty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</a:t>
                      </a:r>
                      <a:endParaRPr lang="en-CH" dirty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endParaRPr lang="en-CH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H" dirty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</a:t>
                      </a:r>
                      <a:endParaRPr lang="en-CH" dirty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endParaRPr lang="en-CH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CH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CH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CH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9085027"/>
                  </a:ext>
                </a:extLst>
              </a:tr>
              <a:tr h="407944">
                <a:tc>
                  <a:txBody>
                    <a:bodyPr/>
                    <a:lstStyle/>
                    <a:p>
                      <a:r>
                        <a:rPr lang="en-US" dirty="0"/>
                        <a:t>No artefacts / bias</a:t>
                      </a:r>
                      <a:endParaRPr lang="en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H" dirty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</a:t>
                      </a:r>
                      <a:endParaRPr lang="en-CH" dirty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endParaRPr lang="en-CH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H" dirty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</a:t>
                      </a:r>
                      <a:endParaRPr lang="en-CH" dirty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endParaRPr lang="en-CH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H" dirty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</a:t>
                      </a:r>
                      <a:endParaRPr lang="en-CH" dirty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endParaRPr lang="en-CH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CH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CH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25086511"/>
                  </a:ext>
                </a:extLst>
              </a:tr>
              <a:tr h="407944">
                <a:tc>
                  <a:txBody>
                    <a:bodyPr/>
                    <a:lstStyle/>
                    <a:p>
                      <a:r>
                        <a:rPr lang="en-US" dirty="0"/>
                        <a:t>Image indistinguishable from genuine raw</a:t>
                      </a:r>
                      <a:endParaRPr lang="en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H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CH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H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CH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H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CH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CH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CH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07449055"/>
                  </a:ext>
                </a:extLst>
              </a:tr>
              <a:tr h="407944">
                <a:tc>
                  <a:txBody>
                    <a:bodyPr/>
                    <a:lstStyle/>
                    <a:p>
                      <a:r>
                        <a:rPr lang="en-US" dirty="0"/>
                        <a:t>Bit-accurate</a:t>
                      </a:r>
                      <a:endParaRPr lang="en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H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CH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H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CH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H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CH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H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kumimoji="0" lang="en-CH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CH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954553"/>
                  </a:ext>
                </a:extLst>
              </a:tr>
              <a:tr h="407944">
                <a:tc>
                  <a:txBody>
                    <a:bodyPr/>
                    <a:lstStyle/>
                    <a:p>
                      <a:r>
                        <a:rPr lang="en-US" dirty="0"/>
                        <a:t>Typical compression ratio</a:t>
                      </a:r>
                      <a:endParaRPr lang="en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10:1</a:t>
                      </a:r>
                      <a:endParaRPr kumimoji="0" lang="en-CH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2:1-10:1</a:t>
                      </a:r>
                      <a:endParaRPr kumimoji="0" lang="en-CH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2:1-5:1</a:t>
                      </a:r>
                      <a:endParaRPr kumimoji="0" lang="en-CH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5:1-10:1</a:t>
                      </a:r>
                      <a:endParaRPr kumimoji="0" lang="en-CH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&lt;2:1</a:t>
                      </a:r>
                      <a:endParaRPr lang="en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888523"/>
                  </a:ext>
                </a:extLst>
              </a:tr>
              <a:tr h="407944">
                <a:tc>
                  <a:txBody>
                    <a:bodyPr/>
                    <a:lstStyle/>
                    <a:p>
                      <a:r>
                        <a:rPr lang="en-US" dirty="0"/>
                        <a:t>Examples</a:t>
                      </a:r>
                      <a:endParaRPr lang="en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Jpeg (DCT)</a:t>
                      </a:r>
                      <a:endParaRPr kumimoji="0" lang="en-CH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Wavelet e.g. JPEG2000 lossy</a:t>
                      </a:r>
                      <a:endParaRPr kumimoji="0" lang="en-CH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e.g. JPEG-LS lossy, LERC</a:t>
                      </a:r>
                      <a:endParaRPr kumimoji="0" lang="en-CH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JetRaw</a:t>
                      </a:r>
                      <a:endParaRPr kumimoji="0" lang="en-CH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JPEG-LS, FLIF, …</a:t>
                      </a:r>
                      <a:endParaRPr lang="en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2890734"/>
                  </a:ext>
                </a:extLst>
              </a:tr>
            </a:tbl>
          </a:graphicData>
        </a:graphic>
      </p:graphicFrame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AE15A25-D0A1-4720-9444-A37C7CEA94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1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821"/>
    </mc:Choice>
    <mc:Fallback xmlns="">
      <p:transition spd="slow" advTm="212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4835</TotalTime>
  <Words>552</Words>
  <Application>Microsoft Macintosh PowerPoint</Application>
  <PresentationFormat>Widescreen</PresentationFormat>
  <Paragraphs>115</Paragraphs>
  <Slides>22</Slides>
  <Notes>1</Notes>
  <HiddenSlides>0</HiddenSlides>
  <MMClips>21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Wingdings</vt:lpstr>
      <vt:lpstr>Office Theme</vt:lpstr>
      <vt:lpstr>Acrobat Document</vt:lpstr>
      <vt:lpstr>GSTP E1 Efficient Information-Preserving Image Compression for Space Applications EIPICSA</vt:lpstr>
      <vt:lpstr>Overview</vt:lpstr>
      <vt:lpstr>Motivation</vt:lpstr>
      <vt:lpstr>Raw data for AI?</vt:lpstr>
      <vt:lpstr>Different applications need different preprocessing of raw data.</vt:lpstr>
      <vt:lpstr>Illustration 1: 4x AI upsampling</vt:lpstr>
      <vt:lpstr>Illustration 2: AI-based denoising</vt:lpstr>
      <vt:lpstr>Required features</vt:lpstr>
      <vt:lpstr>Lossy-lossless scale</vt:lpstr>
      <vt:lpstr>Implementation</vt:lpstr>
      <vt:lpstr>Software performance: 2-3 bpp @ &gt;100 Mpixels/s/core</vt:lpstr>
      <vt:lpstr>FPGA performance: 200Mpix/s with ~5000 LUTs, ~0.7W</vt:lpstr>
      <vt:lpstr>Implementation with tensor hardware: 10% better compression, 10MPixels/s </vt:lpstr>
      <vt:lpstr>Four validation methods</vt:lpstr>
      <vt:lpstr>Black box tests</vt:lpstr>
      <vt:lpstr>Results:</vt:lpstr>
      <vt:lpstr>Image dataset emulation target: 30cm GSD and 2.5 Pixel PSF diameter</vt:lpstr>
      <vt:lpstr>Verify emulation correctness</vt:lpstr>
      <vt:lpstr>Test imageset</vt:lpstr>
      <vt:lpstr>Application testing</vt:lpstr>
      <vt:lpstr>Conclusion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Validated raw image compression for AI and metrology applications</dc:title>
  <dc:creator>Bruno Sanguinetti</dc:creator>
  <cp:lastModifiedBy>Michael Desert</cp:lastModifiedBy>
  <cp:revision>44</cp:revision>
  <dcterms:created xsi:type="dcterms:W3CDTF">2020-09-11T11:16:44Z</dcterms:created>
  <dcterms:modified xsi:type="dcterms:W3CDTF">2020-09-29T12:53:32Z</dcterms:modified>
</cp:coreProperties>
</file>