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6.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5.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notesSlides/notesSlide1.xml" ContentType="application/vnd.openxmlformats-officedocument.presentationml.notesSlide+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2.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handoutMasters/handoutMaster1.xml" ContentType="application/vnd.openxmlformats-officedocument.presentationml.handoutMaster+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71" r:id="rId2"/>
    <p:sldMasterId id="2147483684" r:id="rId3"/>
  </p:sldMasterIdLst>
  <p:notesMasterIdLst>
    <p:notesMasterId r:id="rId15"/>
  </p:notesMasterIdLst>
  <p:handoutMasterIdLst>
    <p:handoutMasterId r:id="rId16"/>
  </p:handoutMasterIdLst>
  <p:sldIdLst>
    <p:sldId id="256" r:id="rId4"/>
    <p:sldId id="299" r:id="rId5"/>
    <p:sldId id="300" r:id="rId6"/>
    <p:sldId id="301" r:id="rId7"/>
    <p:sldId id="302" r:id="rId8"/>
    <p:sldId id="303" r:id="rId9"/>
    <p:sldId id="304" r:id="rId10"/>
    <p:sldId id="305" r:id="rId11"/>
    <p:sldId id="306" r:id="rId12"/>
    <p:sldId id="307" r:id="rId13"/>
    <p:sldId id="308" r:id="rId14"/>
  </p:sldIdLst>
  <p:sldSz cx="9144000" cy="6858000" type="screen4x3"/>
  <p:notesSz cx="7099300" cy="10234613"/>
  <p:defaultTextStyle>
    <a:defPPr>
      <a:defRPr lang="en-US"/>
    </a:defPPr>
    <a:lvl1pPr algn="l" rtl="0" fontAlgn="base">
      <a:spcBef>
        <a:spcPct val="0"/>
      </a:spcBef>
      <a:spcAft>
        <a:spcPct val="0"/>
      </a:spcAft>
      <a:defRPr sz="1200" b="1" kern="1200">
        <a:solidFill>
          <a:schemeClr val="tx1"/>
        </a:solidFill>
        <a:latin typeface="Verdana" pitchFamily="34" charset="0"/>
        <a:ea typeface="+mn-ea"/>
        <a:cs typeface="+mn-cs"/>
      </a:defRPr>
    </a:lvl1pPr>
    <a:lvl2pPr marL="457200" algn="l" rtl="0" fontAlgn="base">
      <a:spcBef>
        <a:spcPct val="0"/>
      </a:spcBef>
      <a:spcAft>
        <a:spcPct val="0"/>
      </a:spcAft>
      <a:defRPr sz="1200" b="1" kern="1200">
        <a:solidFill>
          <a:schemeClr val="tx1"/>
        </a:solidFill>
        <a:latin typeface="Verdana" pitchFamily="34" charset="0"/>
        <a:ea typeface="+mn-ea"/>
        <a:cs typeface="+mn-cs"/>
      </a:defRPr>
    </a:lvl2pPr>
    <a:lvl3pPr marL="914400" algn="l" rtl="0" fontAlgn="base">
      <a:spcBef>
        <a:spcPct val="0"/>
      </a:spcBef>
      <a:spcAft>
        <a:spcPct val="0"/>
      </a:spcAft>
      <a:defRPr sz="1200" b="1" kern="1200">
        <a:solidFill>
          <a:schemeClr val="tx1"/>
        </a:solidFill>
        <a:latin typeface="Verdana" pitchFamily="34" charset="0"/>
        <a:ea typeface="+mn-ea"/>
        <a:cs typeface="+mn-cs"/>
      </a:defRPr>
    </a:lvl3pPr>
    <a:lvl4pPr marL="1371600" algn="l" rtl="0" fontAlgn="base">
      <a:spcBef>
        <a:spcPct val="0"/>
      </a:spcBef>
      <a:spcAft>
        <a:spcPct val="0"/>
      </a:spcAft>
      <a:defRPr sz="1200" b="1" kern="1200">
        <a:solidFill>
          <a:schemeClr val="tx1"/>
        </a:solidFill>
        <a:latin typeface="Verdana" pitchFamily="34" charset="0"/>
        <a:ea typeface="+mn-ea"/>
        <a:cs typeface="+mn-cs"/>
      </a:defRPr>
    </a:lvl4pPr>
    <a:lvl5pPr marL="1828800" algn="l" rtl="0" fontAlgn="base">
      <a:spcBef>
        <a:spcPct val="0"/>
      </a:spcBef>
      <a:spcAft>
        <a:spcPct val="0"/>
      </a:spcAft>
      <a:defRPr sz="1200" b="1" kern="1200">
        <a:solidFill>
          <a:schemeClr val="tx1"/>
        </a:solidFill>
        <a:latin typeface="Verdana" pitchFamily="34" charset="0"/>
        <a:ea typeface="+mn-ea"/>
        <a:cs typeface="+mn-cs"/>
      </a:defRPr>
    </a:lvl5pPr>
    <a:lvl6pPr marL="2286000" algn="l" defTabSz="914400" rtl="0" eaLnBrk="1" latinLnBrk="0" hangingPunct="1">
      <a:defRPr sz="1200" b="1" kern="1200">
        <a:solidFill>
          <a:schemeClr val="tx1"/>
        </a:solidFill>
        <a:latin typeface="Verdana" pitchFamily="34" charset="0"/>
        <a:ea typeface="+mn-ea"/>
        <a:cs typeface="+mn-cs"/>
      </a:defRPr>
    </a:lvl6pPr>
    <a:lvl7pPr marL="2743200" algn="l" defTabSz="914400" rtl="0" eaLnBrk="1" latinLnBrk="0" hangingPunct="1">
      <a:defRPr sz="1200" b="1" kern="1200">
        <a:solidFill>
          <a:schemeClr val="tx1"/>
        </a:solidFill>
        <a:latin typeface="Verdana" pitchFamily="34" charset="0"/>
        <a:ea typeface="+mn-ea"/>
        <a:cs typeface="+mn-cs"/>
      </a:defRPr>
    </a:lvl7pPr>
    <a:lvl8pPr marL="3200400" algn="l" defTabSz="914400" rtl="0" eaLnBrk="1" latinLnBrk="0" hangingPunct="1">
      <a:defRPr sz="1200" b="1" kern="1200">
        <a:solidFill>
          <a:schemeClr val="tx1"/>
        </a:solidFill>
        <a:latin typeface="Verdana" pitchFamily="34" charset="0"/>
        <a:ea typeface="+mn-ea"/>
        <a:cs typeface="+mn-cs"/>
      </a:defRPr>
    </a:lvl8pPr>
    <a:lvl9pPr marL="3657600" algn="l" defTabSz="914400" rtl="0" eaLnBrk="1" latinLnBrk="0" hangingPunct="1">
      <a:defRPr sz="1200" b="1"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4065">
          <p15:clr>
            <a:srgbClr val="A4A3A4"/>
          </p15:clr>
        </p15:guide>
        <p15:guide id="2" pos="567">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57A"/>
    <a:srgbClr val="FF3300"/>
    <a:srgbClr val="00956F"/>
    <a:srgbClr val="C2FFF0"/>
    <a:srgbClr val="43758C"/>
    <a:srgbClr val="43AEFF"/>
    <a:srgbClr val="00CC99"/>
    <a:srgbClr val="003F77"/>
    <a:srgbClr val="FF9933"/>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emlayout 2 - Marker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llemlayout 2 - Marker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llemlayout 2 - Marker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llemlayou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2" autoAdjust="0"/>
    <p:restoredTop sz="96735" autoAdjust="0"/>
  </p:normalViewPr>
  <p:slideViewPr>
    <p:cSldViewPr>
      <p:cViewPr varScale="1">
        <p:scale>
          <a:sx n="118" d="100"/>
          <a:sy n="118" d="100"/>
        </p:scale>
        <p:origin x="1400" y="72"/>
      </p:cViewPr>
      <p:guideLst>
        <p:guide orient="horz" pos="4065"/>
        <p:guide pos="567"/>
      </p:guideLst>
    </p:cSldViewPr>
  </p:slideViewPr>
  <p:outlineViewPr>
    <p:cViewPr>
      <p:scale>
        <a:sx n="33" d="100"/>
        <a:sy n="33" d="100"/>
      </p:scale>
      <p:origin x="0" y="11178"/>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99" d="100"/>
          <a:sy n="99" d="100"/>
        </p:scale>
        <p:origin x="-3498" y="-102"/>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customXml" Target="../customXml/item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23" Type="http://schemas.openxmlformats.org/officeDocument/2006/relationships/customXml" Target="../customXml/item3.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customXml" Target="../customXml/item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2" y="7"/>
            <a:ext cx="3077138" cy="512305"/>
          </a:xfrm>
          <a:prstGeom prst="rect">
            <a:avLst/>
          </a:prstGeom>
        </p:spPr>
        <p:txBody>
          <a:bodyPr vert="horz" lIns="94416" tIns="47209" rIns="94416" bIns="47209" rtlCol="0"/>
          <a:lstStyle>
            <a:lvl1pPr algn="l">
              <a:defRPr sz="1200"/>
            </a:lvl1pPr>
          </a:lstStyle>
          <a:p>
            <a:endParaRPr lang="en-GB"/>
          </a:p>
        </p:txBody>
      </p:sp>
      <p:sp>
        <p:nvSpPr>
          <p:cNvPr id="3" name="Pladsholder til dato 2"/>
          <p:cNvSpPr>
            <a:spLocks noGrp="1"/>
          </p:cNvSpPr>
          <p:nvPr>
            <p:ph type="dt" sz="quarter" idx="1"/>
          </p:nvPr>
        </p:nvSpPr>
        <p:spPr>
          <a:xfrm>
            <a:off x="4020509" y="7"/>
            <a:ext cx="3077138" cy="512305"/>
          </a:xfrm>
          <a:prstGeom prst="rect">
            <a:avLst/>
          </a:prstGeom>
        </p:spPr>
        <p:txBody>
          <a:bodyPr vert="horz" lIns="94416" tIns="47209" rIns="94416" bIns="47209" rtlCol="0"/>
          <a:lstStyle>
            <a:lvl1pPr algn="r">
              <a:defRPr sz="1200"/>
            </a:lvl1pPr>
          </a:lstStyle>
          <a:p>
            <a:endParaRPr lang="en-GB" dirty="0"/>
          </a:p>
        </p:txBody>
      </p:sp>
      <p:sp>
        <p:nvSpPr>
          <p:cNvPr id="4" name="Pladsholder til sidefod 3"/>
          <p:cNvSpPr>
            <a:spLocks noGrp="1"/>
          </p:cNvSpPr>
          <p:nvPr>
            <p:ph type="ftr" sz="quarter" idx="2"/>
          </p:nvPr>
        </p:nvSpPr>
        <p:spPr>
          <a:xfrm>
            <a:off x="2" y="9720680"/>
            <a:ext cx="3077138" cy="512303"/>
          </a:xfrm>
          <a:prstGeom prst="rect">
            <a:avLst/>
          </a:prstGeom>
        </p:spPr>
        <p:txBody>
          <a:bodyPr vert="horz" lIns="94416" tIns="47209" rIns="94416" bIns="47209" rtlCol="0" anchor="b"/>
          <a:lstStyle>
            <a:lvl1pPr algn="l">
              <a:defRPr sz="1200"/>
            </a:lvl1pPr>
          </a:lstStyle>
          <a:p>
            <a:endParaRPr lang="en-GB"/>
          </a:p>
        </p:txBody>
      </p:sp>
      <p:sp>
        <p:nvSpPr>
          <p:cNvPr id="5" name="Pladsholder til diasnummer 4"/>
          <p:cNvSpPr>
            <a:spLocks noGrp="1"/>
          </p:cNvSpPr>
          <p:nvPr>
            <p:ph type="sldNum" sz="quarter" idx="3"/>
          </p:nvPr>
        </p:nvSpPr>
        <p:spPr>
          <a:xfrm>
            <a:off x="4020509" y="9720680"/>
            <a:ext cx="3077138" cy="512303"/>
          </a:xfrm>
          <a:prstGeom prst="rect">
            <a:avLst/>
          </a:prstGeom>
        </p:spPr>
        <p:txBody>
          <a:bodyPr vert="horz" lIns="94416" tIns="47209" rIns="94416" bIns="47209" rtlCol="0" anchor="b"/>
          <a:lstStyle>
            <a:lvl1pPr algn="r">
              <a:defRPr sz="1200"/>
            </a:lvl1pPr>
          </a:lstStyle>
          <a:p>
            <a:fld id="{D3A489E0-A007-40C4-BBEE-9C5540DE4869}" type="slidenum">
              <a:rPr lang="en-GB" smtClean="0"/>
              <a:t>‹#›</a:t>
            </a:fld>
            <a:endParaRPr lang="en-GB"/>
          </a:p>
        </p:txBody>
      </p:sp>
    </p:spTree>
    <p:extLst>
      <p:ext uri="{BB962C8B-B14F-4D97-AF65-F5344CB8AC3E}">
        <p14:creationId xmlns:p14="http://schemas.microsoft.com/office/powerpoint/2010/main" val="76805511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2" y="7"/>
            <a:ext cx="3077138" cy="512305"/>
          </a:xfrm>
          <a:prstGeom prst="rect">
            <a:avLst/>
          </a:prstGeom>
          <a:noFill/>
          <a:ln>
            <a:noFill/>
          </a:ln>
          <a:effectLst/>
          <a:extLst/>
        </p:spPr>
        <p:txBody>
          <a:bodyPr vert="horz" wrap="square" lIns="94416" tIns="47209" rIns="94416" bIns="47209" numCol="1" anchor="t" anchorCtr="0" compatLnSpc="1">
            <a:prstTxWarp prst="textNoShape">
              <a:avLst/>
            </a:prstTxWarp>
          </a:bodyPr>
          <a:lstStyle>
            <a:lvl1pPr eaLnBrk="0" hangingPunct="0">
              <a:defRPr b="0">
                <a:latin typeface="Times New Roman" pitchFamily="18" charset="0"/>
              </a:defRPr>
            </a:lvl1pPr>
          </a:lstStyle>
          <a:p>
            <a:pPr>
              <a:defRPr/>
            </a:pPr>
            <a:endParaRPr lang="en-US"/>
          </a:p>
        </p:txBody>
      </p:sp>
      <p:sp>
        <p:nvSpPr>
          <p:cNvPr id="2051" name="Rectangle 3"/>
          <p:cNvSpPr>
            <a:spLocks noGrp="1" noChangeArrowheads="1"/>
          </p:cNvSpPr>
          <p:nvPr>
            <p:ph type="dt" idx="1"/>
          </p:nvPr>
        </p:nvSpPr>
        <p:spPr bwMode="auto">
          <a:xfrm>
            <a:off x="4022166" y="7"/>
            <a:ext cx="3077138" cy="512305"/>
          </a:xfrm>
          <a:prstGeom prst="rect">
            <a:avLst/>
          </a:prstGeom>
          <a:noFill/>
          <a:ln>
            <a:noFill/>
          </a:ln>
          <a:effectLst/>
          <a:extLst/>
        </p:spPr>
        <p:txBody>
          <a:bodyPr vert="horz" wrap="square" lIns="94416" tIns="47209" rIns="94416" bIns="47209" numCol="1" anchor="t" anchorCtr="0" compatLnSpc="1">
            <a:prstTxWarp prst="textNoShape">
              <a:avLst/>
            </a:prstTxWarp>
          </a:bodyPr>
          <a:lstStyle>
            <a:lvl1pPr algn="r" eaLnBrk="0" hangingPunct="0">
              <a:defRPr b="0">
                <a:latin typeface="Times New Roman" pitchFamily="18" charset="0"/>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992188" y="769938"/>
            <a:ext cx="5114925" cy="3835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46688" y="4861163"/>
            <a:ext cx="5205933" cy="4605821"/>
          </a:xfrm>
          <a:prstGeom prst="rect">
            <a:avLst/>
          </a:prstGeom>
          <a:noFill/>
          <a:ln>
            <a:noFill/>
          </a:ln>
          <a:effectLst/>
          <a:extLst/>
        </p:spPr>
        <p:txBody>
          <a:bodyPr vert="horz" wrap="square" lIns="94416" tIns="47209" rIns="94416" bIns="47209" numCol="1" anchor="t" anchorCtr="0" compatLnSpc="1">
            <a:prstTxWarp prst="textNoShape">
              <a:avLst/>
            </a:prstTxWarp>
          </a:bodyPr>
          <a:lstStyle/>
          <a:p>
            <a:pPr lvl="0"/>
            <a:r>
              <a:rPr lang="en-US" noProof="0" smtClean="0"/>
              <a:t>Klik for at redigere teksttypografien i masteren</a:t>
            </a:r>
          </a:p>
          <a:p>
            <a:pPr lvl="1"/>
            <a:r>
              <a:rPr lang="en-US" noProof="0" smtClean="0"/>
              <a:t>Andet niveau</a:t>
            </a:r>
          </a:p>
          <a:p>
            <a:pPr lvl="2"/>
            <a:r>
              <a:rPr lang="en-US" noProof="0" smtClean="0"/>
              <a:t>Tredje niveau</a:t>
            </a:r>
          </a:p>
          <a:p>
            <a:pPr lvl="3"/>
            <a:r>
              <a:rPr lang="en-US" noProof="0" smtClean="0"/>
              <a:t>Fjerde niveau</a:t>
            </a:r>
          </a:p>
          <a:p>
            <a:pPr lvl="4"/>
            <a:r>
              <a:rPr lang="en-US" noProof="0" smtClean="0"/>
              <a:t>Femte niveau</a:t>
            </a:r>
          </a:p>
        </p:txBody>
      </p:sp>
      <p:sp>
        <p:nvSpPr>
          <p:cNvPr id="2054" name="Rectangle 6"/>
          <p:cNvSpPr>
            <a:spLocks noGrp="1" noChangeArrowheads="1"/>
          </p:cNvSpPr>
          <p:nvPr>
            <p:ph type="ftr" sz="quarter" idx="4"/>
          </p:nvPr>
        </p:nvSpPr>
        <p:spPr bwMode="auto">
          <a:xfrm>
            <a:off x="2" y="9722319"/>
            <a:ext cx="3077138" cy="512305"/>
          </a:xfrm>
          <a:prstGeom prst="rect">
            <a:avLst/>
          </a:prstGeom>
          <a:noFill/>
          <a:ln>
            <a:noFill/>
          </a:ln>
          <a:effectLst/>
          <a:extLst/>
        </p:spPr>
        <p:txBody>
          <a:bodyPr vert="horz" wrap="square" lIns="94416" tIns="47209" rIns="94416" bIns="47209" numCol="1" anchor="b" anchorCtr="0" compatLnSpc="1">
            <a:prstTxWarp prst="textNoShape">
              <a:avLst/>
            </a:prstTxWarp>
          </a:bodyPr>
          <a:lstStyle>
            <a:lvl1pPr eaLnBrk="0" hangingPunct="0">
              <a:defRPr b="0">
                <a:latin typeface="Times New Roman" pitchFamily="18" charset="0"/>
              </a:defRPr>
            </a:lvl1pPr>
          </a:lstStyle>
          <a:p>
            <a:pPr>
              <a:defRPr/>
            </a:pPr>
            <a:endParaRPr lang="en-US"/>
          </a:p>
        </p:txBody>
      </p:sp>
      <p:sp>
        <p:nvSpPr>
          <p:cNvPr id="2055" name="Rectangle 7"/>
          <p:cNvSpPr>
            <a:spLocks noGrp="1" noChangeArrowheads="1"/>
          </p:cNvSpPr>
          <p:nvPr>
            <p:ph type="sldNum" sz="quarter" idx="5"/>
          </p:nvPr>
        </p:nvSpPr>
        <p:spPr bwMode="auto">
          <a:xfrm>
            <a:off x="4022166" y="9722319"/>
            <a:ext cx="3077138" cy="512305"/>
          </a:xfrm>
          <a:prstGeom prst="rect">
            <a:avLst/>
          </a:prstGeom>
          <a:noFill/>
          <a:ln>
            <a:noFill/>
          </a:ln>
          <a:effectLst/>
          <a:extLst/>
        </p:spPr>
        <p:txBody>
          <a:bodyPr vert="horz" wrap="square" lIns="94416" tIns="47209" rIns="94416" bIns="47209" numCol="1" anchor="b" anchorCtr="0" compatLnSpc="1">
            <a:prstTxWarp prst="textNoShape">
              <a:avLst/>
            </a:prstTxWarp>
          </a:bodyPr>
          <a:lstStyle>
            <a:lvl1pPr algn="r" eaLnBrk="0" hangingPunct="0">
              <a:defRPr b="0">
                <a:latin typeface="Times New Roman" pitchFamily="18" charset="0"/>
              </a:defRPr>
            </a:lvl1pPr>
          </a:lstStyle>
          <a:p>
            <a:pPr>
              <a:defRPr/>
            </a:pPr>
            <a:fld id="{6A7B37CB-30E7-4B25-B2DE-3A881B987254}" type="slidenum">
              <a:rPr lang="en-US"/>
              <a:pPr>
                <a:defRPr/>
              </a:pPr>
              <a:t>‹#›</a:t>
            </a:fld>
            <a:endParaRPr lang="en-US"/>
          </a:p>
        </p:txBody>
      </p:sp>
    </p:spTree>
    <p:extLst>
      <p:ext uri="{BB962C8B-B14F-4D97-AF65-F5344CB8AC3E}">
        <p14:creationId xmlns:p14="http://schemas.microsoft.com/office/powerpoint/2010/main" val="1786760294"/>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dirty="0"/>
          </a:p>
        </p:txBody>
      </p:sp>
      <p:sp>
        <p:nvSpPr>
          <p:cNvPr id="4" name="Pladsholder til diasnummer 3"/>
          <p:cNvSpPr>
            <a:spLocks noGrp="1"/>
          </p:cNvSpPr>
          <p:nvPr>
            <p:ph type="sldNum" sz="quarter" idx="10"/>
          </p:nvPr>
        </p:nvSpPr>
        <p:spPr/>
        <p:txBody>
          <a:bodyPr/>
          <a:lstStyle/>
          <a:p>
            <a:pPr>
              <a:defRPr/>
            </a:pPr>
            <a:fld id="{6A7B37CB-30E7-4B25-B2DE-3A881B987254}" type="slidenum">
              <a:rPr lang="en-US" smtClean="0"/>
              <a:pPr>
                <a:defRPr/>
              </a:pPr>
              <a:t>1</a:t>
            </a:fld>
            <a:endParaRPr lang="en-US"/>
          </a:p>
        </p:txBody>
      </p:sp>
    </p:spTree>
    <p:extLst>
      <p:ext uri="{BB962C8B-B14F-4D97-AF65-F5344CB8AC3E}">
        <p14:creationId xmlns:p14="http://schemas.microsoft.com/office/powerpoint/2010/main" val="3294082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lvl1pPr>
              <a:defRPr b="1"/>
            </a:lvl1pPr>
          </a:lstStyle>
          <a:p>
            <a:r>
              <a:rPr lang="da-DK" dirty="0" smtClean="0"/>
              <a:t>Klik for at redigere i master</a:t>
            </a:r>
            <a:endParaRPr lang="da-DK" dirty="0"/>
          </a:p>
        </p:txBody>
      </p:sp>
      <p:sp>
        <p:nvSpPr>
          <p:cNvPr id="3" name="U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smtClean="0"/>
              <a:t>Klik for at redigere i master</a:t>
            </a:r>
            <a:endParaRPr lang="da-DK"/>
          </a:p>
        </p:txBody>
      </p:sp>
    </p:spTree>
    <p:extLst>
      <p:ext uri="{BB962C8B-B14F-4D97-AF65-F5344CB8AC3E}">
        <p14:creationId xmlns:p14="http://schemas.microsoft.com/office/powerpoint/2010/main" val="137932552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1788407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562725" y="1011238"/>
            <a:ext cx="1943100" cy="5029200"/>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733425" y="1011238"/>
            <a:ext cx="5676900" cy="5029200"/>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1484464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titeltypografi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6" name="Pladsholder til diasnummer 5"/>
          <p:cNvSpPr>
            <a:spLocks noGrp="1"/>
          </p:cNvSpPr>
          <p:nvPr>
            <p:ph type="sldNum" sz="quarter" idx="12"/>
          </p:nvPr>
        </p:nvSpPr>
        <p:spPr>
          <a:xfrm>
            <a:off x="467544" y="6309320"/>
            <a:ext cx="2133600" cy="365125"/>
          </a:xfrm>
          <a:prstGeom prst="rect">
            <a:avLst/>
          </a:prstGeom>
        </p:spPr>
        <p:txBody>
          <a:bodyPr/>
          <a:lstStyle/>
          <a:p>
            <a:pPr fontAlgn="auto">
              <a:spcBef>
                <a:spcPts val="0"/>
              </a:spcBef>
              <a:spcAft>
                <a:spcPts val="0"/>
              </a:spcAft>
            </a:pPr>
            <a:r>
              <a:rPr lang="da-DK" sz="1800" b="0" dirty="0" smtClean="0">
                <a:solidFill>
                  <a:prstClr val="black"/>
                </a:solidFill>
                <a:latin typeface="Calibri"/>
              </a:rPr>
              <a:t>Copyright AsiaWise I </a:t>
            </a:r>
            <a:fld id="{8A405C60-5E6C-492C-BBD1-688A63C3CF5F}" type="slidenum">
              <a:rPr lang="da-DK" sz="1800" b="0" smtClean="0">
                <a:solidFill>
                  <a:prstClr val="black"/>
                </a:solidFill>
                <a:latin typeface="Calibri"/>
              </a:rPr>
              <a:pPr fontAlgn="auto">
                <a:spcBef>
                  <a:spcPts val="0"/>
                </a:spcBef>
                <a:spcAft>
                  <a:spcPts val="0"/>
                </a:spcAft>
              </a:pPr>
              <a:t>‹#›</a:t>
            </a:fld>
            <a:endParaRPr lang="da-DK" sz="1800" b="0" dirty="0">
              <a:solidFill>
                <a:prstClr val="black"/>
              </a:solidFill>
              <a:latin typeface="Calibri"/>
            </a:endParaRPr>
          </a:p>
        </p:txBody>
      </p:sp>
      <p:pic>
        <p:nvPicPr>
          <p:cNvPr id="8" name="Billede 7" descr="AsiaWise logo.jpg"/>
          <p:cNvPicPr>
            <a:picLocks noChangeAspect="1"/>
          </p:cNvPicPr>
          <p:nvPr userDrawn="1"/>
        </p:nvPicPr>
        <p:blipFill>
          <a:blip r:embed="rId2" cstate="print"/>
          <a:stretch>
            <a:fillRect/>
          </a:stretch>
        </p:blipFill>
        <p:spPr>
          <a:xfrm>
            <a:off x="6588224" y="6237312"/>
            <a:ext cx="2215896" cy="457200"/>
          </a:xfrm>
          <a:prstGeom prst="rect">
            <a:avLst/>
          </a:prstGeom>
        </p:spPr>
      </p:pic>
    </p:spTree>
    <p:extLst>
      <p:ext uri="{BB962C8B-B14F-4D97-AF65-F5344CB8AC3E}">
        <p14:creationId xmlns:p14="http://schemas.microsoft.com/office/powerpoint/2010/main" val="4133781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idx="1"/>
          </p:nvPr>
        </p:nvSpPr>
        <p:spPr/>
        <p:txBody>
          <a:bodyPr/>
          <a:lstStyle/>
          <a:p>
            <a:pPr lvl="0"/>
            <a:r>
              <a:rPr lang="da-DK" dirty="0" smtClean="0"/>
              <a:t>Klik for at redigere typografi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da-DK" sz="1800" b="0">
              <a:solidFill>
                <a:prstClr val="black"/>
              </a:solidFill>
              <a:latin typeface="Calibri"/>
            </a:endParaRPr>
          </a:p>
        </p:txBody>
      </p:sp>
      <p:sp>
        <p:nvSpPr>
          <p:cNvPr id="5" name="Pladsholder til sidefod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da-DK" sz="1800" b="0">
              <a:solidFill>
                <a:prstClr val="black"/>
              </a:solidFill>
              <a:latin typeface="Calibri"/>
            </a:endParaRPr>
          </a:p>
        </p:txBody>
      </p:sp>
      <p:sp>
        <p:nvSpPr>
          <p:cNvPr id="6" name="Pladsholder til diasnummer 5"/>
          <p:cNvSpPr>
            <a:spLocks noGrp="1"/>
          </p:cNvSpPr>
          <p:nvPr>
            <p:ph type="sldNum" sz="quarter" idx="12"/>
          </p:nvPr>
        </p:nvSpPr>
        <p:spPr>
          <a:xfrm>
            <a:off x="467544" y="6309320"/>
            <a:ext cx="2133600" cy="365125"/>
          </a:xfrm>
          <a:prstGeom prst="rect">
            <a:avLst/>
          </a:prstGeom>
        </p:spPr>
        <p:txBody>
          <a:bodyPr/>
          <a:lstStyle/>
          <a:p>
            <a:pPr fontAlgn="auto">
              <a:spcBef>
                <a:spcPts val="0"/>
              </a:spcBef>
              <a:spcAft>
                <a:spcPts val="0"/>
              </a:spcAft>
            </a:pPr>
            <a:fld id="{8A405C60-5E6C-492C-BBD1-688A63C3CF5F}" type="slidenum">
              <a:rPr lang="da-DK" sz="1800" b="0" smtClean="0">
                <a:solidFill>
                  <a:prstClr val="black"/>
                </a:solidFill>
                <a:latin typeface="Calibri"/>
              </a:rPr>
              <a:pPr fontAlgn="auto">
                <a:spcBef>
                  <a:spcPts val="0"/>
                </a:spcBef>
                <a:spcAft>
                  <a:spcPts val="0"/>
                </a:spcAft>
              </a:pPr>
              <a:t>‹#›</a:t>
            </a:fld>
            <a:endParaRPr lang="da-DK" sz="1800" b="0">
              <a:solidFill>
                <a:prstClr val="black"/>
              </a:solidFill>
              <a:latin typeface="Calibri"/>
            </a:endParaRPr>
          </a:p>
        </p:txBody>
      </p:sp>
      <p:pic>
        <p:nvPicPr>
          <p:cNvPr id="8" name="Billede 7" descr="AsiaWise logo.jpg"/>
          <p:cNvPicPr>
            <a:picLocks noChangeAspect="1"/>
          </p:cNvPicPr>
          <p:nvPr userDrawn="1"/>
        </p:nvPicPr>
        <p:blipFill>
          <a:blip r:embed="rId2" cstate="print"/>
          <a:stretch>
            <a:fillRect/>
          </a:stretch>
        </p:blipFill>
        <p:spPr>
          <a:xfrm>
            <a:off x="6588224" y="6237312"/>
            <a:ext cx="2215896" cy="457200"/>
          </a:xfrm>
          <a:prstGeom prst="rect">
            <a:avLst/>
          </a:prstGeom>
        </p:spPr>
      </p:pic>
    </p:spTree>
    <p:extLst>
      <p:ext uri="{BB962C8B-B14F-4D97-AF65-F5344CB8AC3E}">
        <p14:creationId xmlns:p14="http://schemas.microsoft.com/office/powerpoint/2010/main" val="4206013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typografi i masteren</a:t>
            </a:r>
          </a:p>
        </p:txBody>
      </p:sp>
      <p:sp>
        <p:nvSpPr>
          <p:cNvPr id="4" name="Pladsholder til dato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da-DK" sz="1800" b="0">
              <a:solidFill>
                <a:prstClr val="black"/>
              </a:solidFill>
              <a:latin typeface="Calibri"/>
            </a:endParaRPr>
          </a:p>
        </p:txBody>
      </p:sp>
      <p:sp>
        <p:nvSpPr>
          <p:cNvPr id="5" name="Pladsholder til sidefod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da-DK" sz="1800" b="0">
              <a:solidFill>
                <a:prstClr val="black"/>
              </a:solidFill>
              <a:latin typeface="Calibri"/>
            </a:endParaRPr>
          </a:p>
        </p:txBody>
      </p:sp>
      <p:sp>
        <p:nvSpPr>
          <p:cNvPr id="6" name="Pladsholder til diasnummer 5"/>
          <p:cNvSpPr>
            <a:spLocks noGrp="1"/>
          </p:cNvSpPr>
          <p:nvPr>
            <p:ph type="sldNum" sz="quarter" idx="12"/>
          </p:nvPr>
        </p:nvSpPr>
        <p:spPr>
          <a:xfrm>
            <a:off x="467544" y="6309320"/>
            <a:ext cx="2133600" cy="365125"/>
          </a:xfrm>
          <a:prstGeom prst="rect">
            <a:avLst/>
          </a:prstGeom>
        </p:spPr>
        <p:txBody>
          <a:bodyPr/>
          <a:lstStyle/>
          <a:p>
            <a:pPr fontAlgn="auto">
              <a:spcBef>
                <a:spcPts val="0"/>
              </a:spcBef>
              <a:spcAft>
                <a:spcPts val="0"/>
              </a:spcAft>
            </a:pPr>
            <a:fld id="{8A405C60-5E6C-492C-BBD1-688A63C3CF5F}" type="slidenum">
              <a:rPr lang="da-DK" sz="1800" b="0" smtClean="0">
                <a:solidFill>
                  <a:prstClr val="black"/>
                </a:solidFill>
                <a:latin typeface="Calibri"/>
              </a:rPr>
              <a:pPr fontAlgn="auto">
                <a:spcBef>
                  <a:spcPts val="0"/>
                </a:spcBef>
                <a:spcAft>
                  <a:spcPts val="0"/>
                </a:spcAft>
              </a:pPr>
              <a:t>‹#›</a:t>
            </a:fld>
            <a:endParaRPr lang="da-DK" sz="1800" b="0">
              <a:solidFill>
                <a:prstClr val="black"/>
              </a:solidFill>
              <a:latin typeface="Calibri"/>
            </a:endParaRPr>
          </a:p>
        </p:txBody>
      </p:sp>
      <p:pic>
        <p:nvPicPr>
          <p:cNvPr id="9" name="Billede 8" descr="AsiaWise logo.jpg"/>
          <p:cNvPicPr>
            <a:picLocks noChangeAspect="1"/>
          </p:cNvPicPr>
          <p:nvPr userDrawn="1"/>
        </p:nvPicPr>
        <p:blipFill>
          <a:blip r:embed="rId2" cstate="print"/>
          <a:stretch>
            <a:fillRect/>
          </a:stretch>
        </p:blipFill>
        <p:spPr>
          <a:xfrm>
            <a:off x="6588224" y="6237312"/>
            <a:ext cx="2215896" cy="457200"/>
          </a:xfrm>
          <a:prstGeom prst="rect">
            <a:avLst/>
          </a:prstGeom>
        </p:spPr>
      </p:pic>
    </p:spTree>
    <p:extLst>
      <p:ext uri="{BB962C8B-B14F-4D97-AF65-F5344CB8AC3E}">
        <p14:creationId xmlns:p14="http://schemas.microsoft.com/office/powerpoint/2010/main" val="4195269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da-DK" sz="1800" b="0">
              <a:solidFill>
                <a:prstClr val="black"/>
              </a:solidFill>
              <a:latin typeface="Calibri"/>
            </a:endParaRPr>
          </a:p>
        </p:txBody>
      </p:sp>
      <p:sp>
        <p:nvSpPr>
          <p:cNvPr id="6" name="Pladsholder til sidefod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da-DK" sz="1800" b="0">
              <a:solidFill>
                <a:prstClr val="black"/>
              </a:solidFill>
              <a:latin typeface="Calibri"/>
            </a:endParaRPr>
          </a:p>
        </p:txBody>
      </p:sp>
      <p:sp>
        <p:nvSpPr>
          <p:cNvPr id="7" name="Pladsholder til diasnummer 6"/>
          <p:cNvSpPr>
            <a:spLocks noGrp="1"/>
          </p:cNvSpPr>
          <p:nvPr>
            <p:ph type="sldNum" sz="quarter" idx="12"/>
          </p:nvPr>
        </p:nvSpPr>
        <p:spPr>
          <a:xfrm>
            <a:off x="467544" y="6309320"/>
            <a:ext cx="2133600" cy="365125"/>
          </a:xfrm>
          <a:prstGeom prst="rect">
            <a:avLst/>
          </a:prstGeom>
        </p:spPr>
        <p:txBody>
          <a:bodyPr/>
          <a:lstStyle/>
          <a:p>
            <a:pPr fontAlgn="auto">
              <a:spcBef>
                <a:spcPts val="0"/>
              </a:spcBef>
              <a:spcAft>
                <a:spcPts val="0"/>
              </a:spcAft>
            </a:pPr>
            <a:fld id="{8A405C60-5E6C-492C-BBD1-688A63C3CF5F}" type="slidenum">
              <a:rPr lang="da-DK" sz="1800" b="0" smtClean="0">
                <a:solidFill>
                  <a:prstClr val="black"/>
                </a:solidFill>
                <a:latin typeface="Calibri"/>
              </a:rPr>
              <a:pPr fontAlgn="auto">
                <a:spcBef>
                  <a:spcPts val="0"/>
                </a:spcBef>
                <a:spcAft>
                  <a:spcPts val="0"/>
                </a:spcAft>
              </a:pPr>
              <a:t>‹#›</a:t>
            </a:fld>
            <a:endParaRPr lang="da-DK" sz="1800" b="0">
              <a:solidFill>
                <a:prstClr val="black"/>
              </a:solidFill>
              <a:latin typeface="Calibri"/>
            </a:endParaRPr>
          </a:p>
        </p:txBody>
      </p:sp>
      <p:pic>
        <p:nvPicPr>
          <p:cNvPr id="11" name="Billede 10" descr="AsiaWise logo.jpg"/>
          <p:cNvPicPr>
            <a:picLocks noChangeAspect="1"/>
          </p:cNvPicPr>
          <p:nvPr userDrawn="1"/>
        </p:nvPicPr>
        <p:blipFill>
          <a:blip r:embed="rId2" cstate="print"/>
          <a:stretch>
            <a:fillRect/>
          </a:stretch>
        </p:blipFill>
        <p:spPr>
          <a:xfrm>
            <a:off x="6588224" y="6237312"/>
            <a:ext cx="2215896" cy="457200"/>
          </a:xfrm>
          <a:prstGeom prst="rect">
            <a:avLst/>
          </a:prstGeom>
        </p:spPr>
      </p:pic>
    </p:spTree>
    <p:extLst>
      <p:ext uri="{BB962C8B-B14F-4D97-AF65-F5344CB8AC3E}">
        <p14:creationId xmlns:p14="http://schemas.microsoft.com/office/powerpoint/2010/main" val="3849822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4" name="Pladsholder til indhold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6" name="Pladsholder til indhold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da-DK" sz="1800" b="0">
              <a:solidFill>
                <a:prstClr val="black"/>
              </a:solidFill>
              <a:latin typeface="Calibri"/>
            </a:endParaRPr>
          </a:p>
        </p:txBody>
      </p:sp>
      <p:sp>
        <p:nvSpPr>
          <p:cNvPr id="8" name="Pladsholder til sidefod 7"/>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da-DK" sz="1800" b="0">
              <a:solidFill>
                <a:prstClr val="black"/>
              </a:solidFill>
              <a:latin typeface="Calibri"/>
            </a:endParaRPr>
          </a:p>
        </p:txBody>
      </p:sp>
      <p:sp>
        <p:nvSpPr>
          <p:cNvPr id="9" name="Pladsholder til diasnummer 8"/>
          <p:cNvSpPr>
            <a:spLocks noGrp="1"/>
          </p:cNvSpPr>
          <p:nvPr>
            <p:ph type="sldNum" sz="quarter" idx="12"/>
          </p:nvPr>
        </p:nvSpPr>
        <p:spPr>
          <a:xfrm>
            <a:off x="467544" y="6309320"/>
            <a:ext cx="2133600" cy="365125"/>
          </a:xfrm>
          <a:prstGeom prst="rect">
            <a:avLst/>
          </a:prstGeom>
        </p:spPr>
        <p:txBody>
          <a:bodyPr/>
          <a:lstStyle/>
          <a:p>
            <a:pPr fontAlgn="auto">
              <a:spcBef>
                <a:spcPts val="0"/>
              </a:spcBef>
              <a:spcAft>
                <a:spcPts val="0"/>
              </a:spcAft>
            </a:pPr>
            <a:fld id="{8A405C60-5E6C-492C-BBD1-688A63C3CF5F}" type="slidenum">
              <a:rPr lang="da-DK" sz="1800" b="0" smtClean="0">
                <a:solidFill>
                  <a:prstClr val="black"/>
                </a:solidFill>
                <a:latin typeface="Calibri"/>
              </a:rPr>
              <a:pPr fontAlgn="auto">
                <a:spcBef>
                  <a:spcPts val="0"/>
                </a:spcBef>
                <a:spcAft>
                  <a:spcPts val="0"/>
                </a:spcAft>
              </a:pPr>
              <a:t>‹#›</a:t>
            </a:fld>
            <a:endParaRPr lang="da-DK" sz="1800" b="0">
              <a:solidFill>
                <a:prstClr val="black"/>
              </a:solidFill>
              <a:latin typeface="Calibri"/>
            </a:endParaRPr>
          </a:p>
        </p:txBody>
      </p:sp>
      <p:pic>
        <p:nvPicPr>
          <p:cNvPr id="12" name="Billede 11" descr="AsiaWise logo.jpg"/>
          <p:cNvPicPr>
            <a:picLocks noChangeAspect="1"/>
          </p:cNvPicPr>
          <p:nvPr userDrawn="1"/>
        </p:nvPicPr>
        <p:blipFill>
          <a:blip r:embed="rId2" cstate="print"/>
          <a:stretch>
            <a:fillRect/>
          </a:stretch>
        </p:blipFill>
        <p:spPr>
          <a:xfrm>
            <a:off x="6588224" y="6237312"/>
            <a:ext cx="2215896" cy="457200"/>
          </a:xfrm>
          <a:prstGeom prst="rect">
            <a:avLst/>
          </a:prstGeom>
        </p:spPr>
      </p:pic>
    </p:spTree>
    <p:extLst>
      <p:ext uri="{BB962C8B-B14F-4D97-AF65-F5344CB8AC3E}">
        <p14:creationId xmlns:p14="http://schemas.microsoft.com/office/powerpoint/2010/main" val="529599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14" name="Pladsholder til dato 1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da-DK" sz="1800" b="0">
              <a:solidFill>
                <a:prstClr val="black"/>
              </a:solidFill>
              <a:latin typeface="Calibri"/>
            </a:endParaRPr>
          </a:p>
        </p:txBody>
      </p:sp>
      <p:sp>
        <p:nvSpPr>
          <p:cNvPr id="15" name="Pladsholder til diasnummer 14"/>
          <p:cNvSpPr>
            <a:spLocks noGrp="1"/>
          </p:cNvSpPr>
          <p:nvPr>
            <p:ph type="sldNum" sz="quarter" idx="11"/>
          </p:nvPr>
        </p:nvSpPr>
        <p:spPr>
          <a:xfrm>
            <a:off x="467544" y="6309320"/>
            <a:ext cx="2133600" cy="365125"/>
          </a:xfrm>
          <a:prstGeom prst="rect">
            <a:avLst/>
          </a:prstGeom>
        </p:spPr>
        <p:txBody>
          <a:bodyPr/>
          <a:lstStyle/>
          <a:p>
            <a:pPr fontAlgn="auto">
              <a:spcBef>
                <a:spcPts val="0"/>
              </a:spcBef>
              <a:spcAft>
                <a:spcPts val="0"/>
              </a:spcAft>
            </a:pPr>
            <a:fld id="{8A405C60-5E6C-492C-BBD1-688A63C3CF5F}" type="slidenum">
              <a:rPr lang="da-DK" sz="1800" b="0" smtClean="0">
                <a:solidFill>
                  <a:prstClr val="black"/>
                </a:solidFill>
                <a:latin typeface="Calibri"/>
              </a:rPr>
              <a:pPr fontAlgn="auto">
                <a:spcBef>
                  <a:spcPts val="0"/>
                </a:spcBef>
                <a:spcAft>
                  <a:spcPts val="0"/>
                </a:spcAft>
              </a:pPr>
              <a:t>‹#›</a:t>
            </a:fld>
            <a:endParaRPr lang="da-DK" sz="1800" b="0">
              <a:solidFill>
                <a:prstClr val="black"/>
              </a:solidFill>
              <a:latin typeface="Calibri"/>
            </a:endParaRPr>
          </a:p>
        </p:txBody>
      </p:sp>
      <p:sp>
        <p:nvSpPr>
          <p:cNvPr id="16" name="Pladsholder til sidefod 15"/>
          <p:cNvSpPr>
            <a:spLocks noGrp="1"/>
          </p:cNvSpPr>
          <p:nvPr>
            <p:ph type="ftr" sz="quarter" idx="12"/>
          </p:nvPr>
        </p:nvSpPr>
        <p:spPr>
          <a:xfrm>
            <a:off x="3124200" y="6356350"/>
            <a:ext cx="2895600" cy="365125"/>
          </a:xfrm>
          <a:prstGeom prst="rect">
            <a:avLst/>
          </a:prstGeom>
        </p:spPr>
        <p:txBody>
          <a:bodyPr/>
          <a:lstStyle/>
          <a:p>
            <a:pPr fontAlgn="auto">
              <a:spcBef>
                <a:spcPts val="0"/>
              </a:spcBef>
              <a:spcAft>
                <a:spcPts val="0"/>
              </a:spcAft>
            </a:pPr>
            <a:endParaRPr lang="da-DK" sz="1800" b="0">
              <a:solidFill>
                <a:prstClr val="black"/>
              </a:solidFill>
              <a:latin typeface="Calibri"/>
            </a:endParaRPr>
          </a:p>
        </p:txBody>
      </p:sp>
      <p:pic>
        <p:nvPicPr>
          <p:cNvPr id="8" name="Billede 7" descr="AsiaWise logo.jpg"/>
          <p:cNvPicPr>
            <a:picLocks noChangeAspect="1"/>
          </p:cNvPicPr>
          <p:nvPr userDrawn="1"/>
        </p:nvPicPr>
        <p:blipFill>
          <a:blip r:embed="rId2" cstate="print"/>
          <a:stretch>
            <a:fillRect/>
          </a:stretch>
        </p:blipFill>
        <p:spPr>
          <a:xfrm>
            <a:off x="6588224" y="6237312"/>
            <a:ext cx="2215896" cy="457200"/>
          </a:xfrm>
          <a:prstGeom prst="rect">
            <a:avLst/>
          </a:prstGeom>
        </p:spPr>
      </p:pic>
    </p:spTree>
    <p:extLst>
      <p:ext uri="{BB962C8B-B14F-4D97-AF65-F5344CB8AC3E}">
        <p14:creationId xmlns:p14="http://schemas.microsoft.com/office/powerpoint/2010/main" val="32915031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pic>
        <p:nvPicPr>
          <p:cNvPr id="4" name="Billede 3" descr="AsiaWise logo.jpg"/>
          <p:cNvPicPr>
            <a:picLocks noChangeAspect="1"/>
          </p:cNvPicPr>
          <p:nvPr userDrawn="1"/>
        </p:nvPicPr>
        <p:blipFill>
          <a:blip r:embed="rId2" cstate="print"/>
          <a:stretch>
            <a:fillRect/>
          </a:stretch>
        </p:blipFill>
        <p:spPr>
          <a:xfrm>
            <a:off x="6588224" y="6237312"/>
            <a:ext cx="2215896" cy="457200"/>
          </a:xfrm>
          <a:prstGeom prst="rect">
            <a:avLst/>
          </a:prstGeom>
        </p:spPr>
      </p:pic>
    </p:spTree>
    <p:extLst>
      <p:ext uri="{BB962C8B-B14F-4D97-AF65-F5344CB8AC3E}">
        <p14:creationId xmlns:p14="http://schemas.microsoft.com/office/powerpoint/2010/main" val="1765710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1" y="273050"/>
            <a:ext cx="3008313" cy="1162050"/>
          </a:xfrm>
        </p:spPr>
        <p:txBody>
          <a:bodyPr anchor="b"/>
          <a:lstStyle>
            <a:lvl1pPr algn="l">
              <a:defRPr sz="2000" b="1"/>
            </a:lvl1pPr>
          </a:lstStyle>
          <a:p>
            <a:r>
              <a:rPr lang="da-DK" smtClean="0"/>
              <a:t>Klik for at redigere titeltypografi i masteren</a:t>
            </a:r>
            <a:endParaRPr lang="da-DK"/>
          </a:p>
        </p:txBody>
      </p:sp>
      <p:sp>
        <p:nvSpPr>
          <p:cNvPr id="3" name="Pladsholder til indhold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5" name="Pladsholder til dato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da-DK" sz="1800" b="0">
              <a:solidFill>
                <a:prstClr val="black"/>
              </a:solidFill>
              <a:latin typeface="Calibri"/>
            </a:endParaRPr>
          </a:p>
        </p:txBody>
      </p:sp>
      <p:sp>
        <p:nvSpPr>
          <p:cNvPr id="6" name="Pladsholder til sidefod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da-DK" sz="1800" b="0">
              <a:solidFill>
                <a:prstClr val="black"/>
              </a:solidFill>
              <a:latin typeface="Calibri"/>
            </a:endParaRPr>
          </a:p>
        </p:txBody>
      </p:sp>
      <p:sp>
        <p:nvSpPr>
          <p:cNvPr id="7" name="Pladsholder til diasnummer 6"/>
          <p:cNvSpPr>
            <a:spLocks noGrp="1"/>
          </p:cNvSpPr>
          <p:nvPr>
            <p:ph type="sldNum" sz="quarter" idx="12"/>
          </p:nvPr>
        </p:nvSpPr>
        <p:spPr>
          <a:xfrm>
            <a:off x="467544" y="6309320"/>
            <a:ext cx="2133600" cy="365125"/>
          </a:xfrm>
          <a:prstGeom prst="rect">
            <a:avLst/>
          </a:prstGeom>
        </p:spPr>
        <p:txBody>
          <a:bodyPr/>
          <a:lstStyle/>
          <a:p>
            <a:pPr fontAlgn="auto">
              <a:spcBef>
                <a:spcPts val="0"/>
              </a:spcBef>
              <a:spcAft>
                <a:spcPts val="0"/>
              </a:spcAft>
            </a:pPr>
            <a:fld id="{8A405C60-5E6C-492C-BBD1-688A63C3CF5F}" type="slidenum">
              <a:rPr lang="da-DK" sz="1800" b="0" smtClean="0">
                <a:solidFill>
                  <a:prstClr val="black"/>
                </a:solidFill>
                <a:latin typeface="Calibri"/>
              </a:rPr>
              <a:pPr fontAlgn="auto">
                <a:spcBef>
                  <a:spcPts val="0"/>
                </a:spcBef>
                <a:spcAft>
                  <a:spcPts val="0"/>
                </a:spcAft>
              </a:pPr>
              <a:t>‹#›</a:t>
            </a:fld>
            <a:endParaRPr lang="da-DK" sz="1800" b="0">
              <a:solidFill>
                <a:prstClr val="black"/>
              </a:solidFill>
              <a:latin typeface="Calibri"/>
            </a:endParaRPr>
          </a:p>
        </p:txBody>
      </p:sp>
      <p:pic>
        <p:nvPicPr>
          <p:cNvPr id="10" name="Billede 9" descr="AsiaWise logo.jpg"/>
          <p:cNvPicPr>
            <a:picLocks noChangeAspect="1"/>
          </p:cNvPicPr>
          <p:nvPr userDrawn="1"/>
        </p:nvPicPr>
        <p:blipFill>
          <a:blip r:embed="rId2" cstate="print"/>
          <a:stretch>
            <a:fillRect/>
          </a:stretch>
        </p:blipFill>
        <p:spPr>
          <a:xfrm>
            <a:off x="6588224" y="6237312"/>
            <a:ext cx="2215896" cy="457200"/>
          </a:xfrm>
          <a:prstGeom prst="rect">
            <a:avLst/>
          </a:prstGeom>
        </p:spPr>
      </p:pic>
    </p:spTree>
    <p:extLst>
      <p:ext uri="{BB962C8B-B14F-4D97-AF65-F5344CB8AC3E}">
        <p14:creationId xmlns:p14="http://schemas.microsoft.com/office/powerpoint/2010/main" val="3704059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467544" y="260648"/>
            <a:ext cx="7772400" cy="520700"/>
          </a:xfrm>
        </p:spPr>
        <p:txBody>
          <a:bodyPr/>
          <a:lstStyle>
            <a:lvl1pPr>
              <a:defRPr b="1"/>
            </a:lvl1pPr>
          </a:lstStyle>
          <a:p>
            <a:r>
              <a:rPr lang="da-DK" dirty="0" smtClean="0"/>
              <a:t>Klik for at redigere i master</a:t>
            </a:r>
            <a:endParaRPr lang="da-DK" dirty="0"/>
          </a:p>
        </p:txBody>
      </p:sp>
      <p:sp>
        <p:nvSpPr>
          <p:cNvPr id="3" name="Pladsholder til indhold 2"/>
          <p:cNvSpPr>
            <a:spLocks noGrp="1"/>
          </p:cNvSpPr>
          <p:nvPr>
            <p:ph idx="1"/>
          </p:nvPr>
        </p:nvSpPr>
        <p:spPr/>
        <p:txBody>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Tree>
    <p:extLst>
      <p:ext uri="{BB962C8B-B14F-4D97-AF65-F5344CB8AC3E}">
        <p14:creationId xmlns:p14="http://schemas.microsoft.com/office/powerpoint/2010/main" val="37468188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1"/>
            <a:ext cx="5486400" cy="566738"/>
          </a:xfrm>
        </p:spPr>
        <p:txBody>
          <a:bodyPr anchor="b"/>
          <a:lstStyle>
            <a:lvl1pPr algn="l">
              <a:defRPr sz="2000" b="1"/>
            </a:lvl1pPr>
          </a:lstStyle>
          <a:p>
            <a:r>
              <a:rPr lang="da-DK" smtClean="0"/>
              <a:t>Klik for at redigere titeltypografi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5" name="Pladsholder til dato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da-DK" sz="1800" b="0">
              <a:solidFill>
                <a:prstClr val="black"/>
              </a:solidFill>
              <a:latin typeface="Calibri"/>
            </a:endParaRPr>
          </a:p>
        </p:txBody>
      </p:sp>
      <p:sp>
        <p:nvSpPr>
          <p:cNvPr id="6" name="Pladsholder til sidefod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da-DK" sz="1800" b="0">
              <a:solidFill>
                <a:prstClr val="black"/>
              </a:solidFill>
              <a:latin typeface="Calibri"/>
            </a:endParaRPr>
          </a:p>
        </p:txBody>
      </p:sp>
      <p:sp>
        <p:nvSpPr>
          <p:cNvPr id="7" name="Pladsholder til diasnummer 6"/>
          <p:cNvSpPr>
            <a:spLocks noGrp="1"/>
          </p:cNvSpPr>
          <p:nvPr>
            <p:ph type="sldNum" sz="quarter" idx="12"/>
          </p:nvPr>
        </p:nvSpPr>
        <p:spPr>
          <a:xfrm>
            <a:off x="467544" y="6309320"/>
            <a:ext cx="2133600" cy="365125"/>
          </a:xfrm>
          <a:prstGeom prst="rect">
            <a:avLst/>
          </a:prstGeom>
        </p:spPr>
        <p:txBody>
          <a:bodyPr/>
          <a:lstStyle/>
          <a:p>
            <a:pPr fontAlgn="auto">
              <a:spcBef>
                <a:spcPts val="0"/>
              </a:spcBef>
              <a:spcAft>
                <a:spcPts val="0"/>
              </a:spcAft>
            </a:pPr>
            <a:fld id="{8A405C60-5E6C-492C-BBD1-688A63C3CF5F}" type="slidenum">
              <a:rPr lang="da-DK" sz="1800" b="0" smtClean="0">
                <a:solidFill>
                  <a:prstClr val="black"/>
                </a:solidFill>
                <a:latin typeface="Calibri"/>
              </a:rPr>
              <a:pPr fontAlgn="auto">
                <a:spcBef>
                  <a:spcPts val="0"/>
                </a:spcBef>
                <a:spcAft>
                  <a:spcPts val="0"/>
                </a:spcAft>
              </a:pPr>
              <a:t>‹#›</a:t>
            </a:fld>
            <a:endParaRPr lang="da-DK" sz="1800" b="0" dirty="0">
              <a:solidFill>
                <a:prstClr val="black"/>
              </a:solidFill>
              <a:latin typeface="Calibri"/>
            </a:endParaRPr>
          </a:p>
        </p:txBody>
      </p:sp>
      <p:pic>
        <p:nvPicPr>
          <p:cNvPr id="10" name="Billede 9" descr="AsiaWise logo.jpg"/>
          <p:cNvPicPr>
            <a:picLocks noChangeAspect="1"/>
          </p:cNvPicPr>
          <p:nvPr userDrawn="1"/>
        </p:nvPicPr>
        <p:blipFill>
          <a:blip r:embed="rId2" cstate="print"/>
          <a:stretch>
            <a:fillRect/>
          </a:stretch>
        </p:blipFill>
        <p:spPr>
          <a:xfrm>
            <a:off x="6588224" y="6237312"/>
            <a:ext cx="2215896" cy="457200"/>
          </a:xfrm>
          <a:prstGeom prst="rect">
            <a:avLst/>
          </a:prstGeom>
        </p:spPr>
      </p:pic>
    </p:spTree>
    <p:extLst>
      <p:ext uri="{BB962C8B-B14F-4D97-AF65-F5344CB8AC3E}">
        <p14:creationId xmlns:p14="http://schemas.microsoft.com/office/powerpoint/2010/main" val="500249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da-DK" sz="1800" b="0">
              <a:solidFill>
                <a:prstClr val="black"/>
              </a:solidFill>
              <a:latin typeface="Calibri"/>
            </a:endParaRPr>
          </a:p>
        </p:txBody>
      </p:sp>
      <p:sp>
        <p:nvSpPr>
          <p:cNvPr id="5" name="Pladsholder til sidefod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da-DK" sz="1800" b="0">
              <a:solidFill>
                <a:prstClr val="black"/>
              </a:solidFill>
              <a:latin typeface="Calibri"/>
            </a:endParaRPr>
          </a:p>
        </p:txBody>
      </p:sp>
      <p:sp>
        <p:nvSpPr>
          <p:cNvPr id="6" name="Pladsholder til diasnummer 5"/>
          <p:cNvSpPr>
            <a:spLocks noGrp="1"/>
          </p:cNvSpPr>
          <p:nvPr>
            <p:ph type="sldNum" sz="quarter" idx="12"/>
          </p:nvPr>
        </p:nvSpPr>
        <p:spPr>
          <a:xfrm>
            <a:off x="467544" y="6309320"/>
            <a:ext cx="2133600" cy="365125"/>
          </a:xfrm>
          <a:prstGeom prst="rect">
            <a:avLst/>
          </a:prstGeom>
        </p:spPr>
        <p:txBody>
          <a:bodyPr/>
          <a:lstStyle/>
          <a:p>
            <a:pPr fontAlgn="auto">
              <a:spcBef>
                <a:spcPts val="0"/>
              </a:spcBef>
              <a:spcAft>
                <a:spcPts val="0"/>
              </a:spcAft>
            </a:pPr>
            <a:fld id="{8A405C60-5E6C-492C-BBD1-688A63C3CF5F}" type="slidenum">
              <a:rPr lang="da-DK" sz="1800" b="0" smtClean="0">
                <a:solidFill>
                  <a:prstClr val="black"/>
                </a:solidFill>
                <a:latin typeface="Calibri"/>
              </a:rPr>
              <a:pPr fontAlgn="auto">
                <a:spcBef>
                  <a:spcPts val="0"/>
                </a:spcBef>
                <a:spcAft>
                  <a:spcPts val="0"/>
                </a:spcAft>
              </a:pPr>
              <a:t>‹#›</a:t>
            </a:fld>
            <a:endParaRPr lang="da-DK" sz="1800" b="0" dirty="0">
              <a:solidFill>
                <a:prstClr val="black"/>
              </a:solidFill>
              <a:latin typeface="Calibri"/>
            </a:endParaRPr>
          </a:p>
        </p:txBody>
      </p:sp>
      <p:pic>
        <p:nvPicPr>
          <p:cNvPr id="9" name="Billede 8" descr="AsiaWise logo.jpg"/>
          <p:cNvPicPr>
            <a:picLocks noChangeAspect="1"/>
          </p:cNvPicPr>
          <p:nvPr userDrawn="1"/>
        </p:nvPicPr>
        <p:blipFill>
          <a:blip r:embed="rId2" cstate="print"/>
          <a:stretch>
            <a:fillRect/>
          </a:stretch>
        </p:blipFill>
        <p:spPr>
          <a:xfrm>
            <a:off x="6588224" y="6237312"/>
            <a:ext cx="2215896" cy="457200"/>
          </a:xfrm>
          <a:prstGeom prst="rect">
            <a:avLst/>
          </a:prstGeom>
        </p:spPr>
      </p:pic>
    </p:spTree>
    <p:extLst>
      <p:ext uri="{BB962C8B-B14F-4D97-AF65-F5344CB8AC3E}">
        <p14:creationId xmlns:p14="http://schemas.microsoft.com/office/powerpoint/2010/main" val="1273664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9"/>
            <a:ext cx="2057400" cy="5851525"/>
          </a:xfrm>
        </p:spPr>
        <p:txBody>
          <a:bodyPr vert="eaVert"/>
          <a:lstStyle/>
          <a:p>
            <a:r>
              <a:rPr lang="da-DK" smtClean="0"/>
              <a:t>Klik for at redigere titeltypografi i masteren</a:t>
            </a:r>
            <a:endParaRPr lang="da-DK"/>
          </a:p>
        </p:txBody>
      </p:sp>
      <p:sp>
        <p:nvSpPr>
          <p:cNvPr id="3" name="Pladsholder til lodret titel 2"/>
          <p:cNvSpPr>
            <a:spLocks noGrp="1"/>
          </p:cNvSpPr>
          <p:nvPr>
            <p:ph type="body" orient="vert" idx="1"/>
          </p:nvPr>
        </p:nvSpPr>
        <p:spPr>
          <a:xfrm>
            <a:off x="457200" y="274639"/>
            <a:ext cx="6019800" cy="5851525"/>
          </a:xfrm>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da-DK" sz="1800" b="0">
              <a:solidFill>
                <a:prstClr val="black"/>
              </a:solidFill>
              <a:latin typeface="Calibri"/>
            </a:endParaRPr>
          </a:p>
        </p:txBody>
      </p:sp>
      <p:sp>
        <p:nvSpPr>
          <p:cNvPr id="5" name="Pladsholder til sidefod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da-DK" sz="1800" b="0">
              <a:solidFill>
                <a:prstClr val="black"/>
              </a:solidFill>
              <a:latin typeface="Calibri"/>
            </a:endParaRPr>
          </a:p>
        </p:txBody>
      </p:sp>
      <p:sp>
        <p:nvSpPr>
          <p:cNvPr id="6" name="Pladsholder til diasnummer 5"/>
          <p:cNvSpPr>
            <a:spLocks noGrp="1"/>
          </p:cNvSpPr>
          <p:nvPr>
            <p:ph type="sldNum" sz="quarter" idx="12"/>
          </p:nvPr>
        </p:nvSpPr>
        <p:spPr>
          <a:xfrm>
            <a:off x="6588224" y="6165305"/>
            <a:ext cx="2133600" cy="365125"/>
          </a:xfrm>
          <a:prstGeom prst="rect">
            <a:avLst/>
          </a:prstGeom>
        </p:spPr>
        <p:txBody>
          <a:bodyPr/>
          <a:lstStyle/>
          <a:p>
            <a:pPr fontAlgn="auto">
              <a:spcBef>
                <a:spcPts val="0"/>
              </a:spcBef>
              <a:spcAft>
                <a:spcPts val="0"/>
              </a:spcAft>
            </a:pPr>
            <a:fld id="{8A405C60-5E6C-492C-BBD1-688A63C3CF5F}" type="slidenum">
              <a:rPr lang="da-DK" sz="1800" b="0" smtClean="0">
                <a:solidFill>
                  <a:prstClr val="black"/>
                </a:solidFill>
                <a:latin typeface="Calibri"/>
              </a:rPr>
              <a:pPr fontAlgn="auto">
                <a:spcBef>
                  <a:spcPts val="0"/>
                </a:spcBef>
                <a:spcAft>
                  <a:spcPts val="0"/>
                </a:spcAft>
              </a:pPr>
              <a:t>‹#›</a:t>
            </a:fld>
            <a:endParaRPr lang="da-DK" sz="1800" b="0">
              <a:solidFill>
                <a:prstClr val="black"/>
              </a:solidFill>
              <a:latin typeface="Calibri"/>
            </a:endParaRPr>
          </a:p>
        </p:txBody>
      </p:sp>
      <p:pic>
        <p:nvPicPr>
          <p:cNvPr id="9" name="Billede 8" descr="AsiaWise logo.jpg"/>
          <p:cNvPicPr>
            <a:picLocks noChangeAspect="1"/>
          </p:cNvPicPr>
          <p:nvPr userDrawn="1"/>
        </p:nvPicPr>
        <p:blipFill>
          <a:blip r:embed="rId2" cstate="print"/>
          <a:stretch>
            <a:fillRect/>
          </a:stretch>
        </p:blipFill>
        <p:spPr>
          <a:xfrm>
            <a:off x="6588224" y="6237312"/>
            <a:ext cx="2215896" cy="457200"/>
          </a:xfrm>
          <a:prstGeom prst="rect">
            <a:avLst/>
          </a:prstGeom>
        </p:spPr>
      </p:pic>
    </p:spTree>
    <p:extLst>
      <p:ext uri="{BB962C8B-B14F-4D97-AF65-F5344CB8AC3E}">
        <p14:creationId xmlns:p14="http://schemas.microsoft.com/office/powerpoint/2010/main" val="3385246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252047" y="1341438"/>
            <a:ext cx="5051181" cy="4751387"/>
          </a:xfrm>
          <a:prstGeom prst="rect">
            <a:avLst/>
          </a:prstGeom>
        </p:spPr>
        <p:txBody>
          <a:bodyPr/>
          <a:lstStyle/>
          <a:p>
            <a:pPr lvl="0"/>
            <a:endParaRPr lang="en-US" noProof="0" dirty="0" smtClean="0"/>
          </a:p>
        </p:txBody>
      </p:sp>
    </p:spTree>
    <p:extLst>
      <p:ext uri="{BB962C8B-B14F-4D97-AF65-F5344CB8AC3E}">
        <p14:creationId xmlns:p14="http://schemas.microsoft.com/office/powerpoint/2010/main" val="4225123545"/>
      </p:ext>
    </p:extLst>
  </p:cSld>
  <p:clrMapOvr>
    <a:masterClrMapping/>
  </p:clrMapOvr>
  <p:transition spd="slow">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Klik for at redigere i master</a:t>
            </a:r>
          </a:p>
        </p:txBody>
      </p:sp>
    </p:spTree>
    <p:extLst>
      <p:ext uri="{BB962C8B-B14F-4D97-AF65-F5344CB8AC3E}">
        <p14:creationId xmlns:p14="http://schemas.microsoft.com/office/powerpoint/2010/main" val="1415536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762000" y="1925638"/>
            <a:ext cx="3657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572000" y="1925638"/>
            <a:ext cx="3657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2125547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a-DK" smtClean="0"/>
              <a:t>Klik for at redigere i master</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240020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Tree>
    <p:extLst>
      <p:ext uri="{BB962C8B-B14F-4D97-AF65-F5344CB8AC3E}">
        <p14:creationId xmlns:p14="http://schemas.microsoft.com/office/powerpoint/2010/main" val="4261563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73460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a:t>
            </a:r>
            <a:endParaRPr lang="da-DK" dirty="0"/>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Tree>
    <p:extLst>
      <p:ext uri="{BB962C8B-B14F-4D97-AF65-F5344CB8AC3E}">
        <p14:creationId xmlns:p14="http://schemas.microsoft.com/office/powerpoint/2010/main" val="465576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Klik på ikonet for at tilføje et billede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Tree>
    <p:extLst>
      <p:ext uri="{BB962C8B-B14F-4D97-AF65-F5344CB8AC3E}">
        <p14:creationId xmlns:p14="http://schemas.microsoft.com/office/powerpoint/2010/main" val="288661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33425" y="1011238"/>
            <a:ext cx="7772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Overskrift </a:t>
            </a:r>
          </a:p>
        </p:txBody>
      </p:sp>
      <p:sp>
        <p:nvSpPr>
          <p:cNvPr id="1027" name="Rectangle 3"/>
          <p:cNvSpPr>
            <a:spLocks noGrp="1" noChangeArrowheads="1"/>
          </p:cNvSpPr>
          <p:nvPr>
            <p:ph type="body" idx="1"/>
          </p:nvPr>
        </p:nvSpPr>
        <p:spPr bwMode="auto">
          <a:xfrm>
            <a:off x="762000" y="1925638"/>
            <a:ext cx="7467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Klik for at redigere teksttypografien i masteren</a:t>
            </a:r>
          </a:p>
          <a:p>
            <a:pPr lvl="1"/>
            <a:r>
              <a:rPr lang="en-US" smtClean="0"/>
              <a:t>Andet niveau</a:t>
            </a:r>
          </a:p>
          <a:p>
            <a:pPr lvl="2"/>
            <a:r>
              <a:rPr lang="en-US" smtClean="0"/>
              <a:t>Tredje niveau</a:t>
            </a:r>
          </a:p>
          <a:p>
            <a:pPr lvl="3"/>
            <a:r>
              <a:rPr lang="en-US" smtClean="0"/>
              <a:t>Fjerde niveau</a:t>
            </a:r>
          </a:p>
          <a:p>
            <a:pPr lvl="4"/>
            <a:r>
              <a:rPr lang="en-US" smtClean="0"/>
              <a:t>Femte niveau</a:t>
            </a:r>
          </a:p>
        </p:txBody>
      </p:sp>
      <p:sp>
        <p:nvSpPr>
          <p:cNvPr id="1030" name="Text Box 13"/>
          <p:cNvSpPr txBox="1">
            <a:spLocks noChangeArrowheads="1"/>
          </p:cNvSpPr>
          <p:nvPr/>
        </p:nvSpPr>
        <p:spPr bwMode="auto">
          <a:xfrm>
            <a:off x="0" y="6459260"/>
            <a:ext cx="9144000" cy="230832"/>
          </a:xfrm>
          <a:prstGeom prst="rect">
            <a:avLst/>
          </a:prstGeom>
          <a:noFill/>
          <a:ln>
            <a:noFill/>
          </a:ln>
          <a:effectLst/>
          <a:extLst/>
        </p:spPr>
        <p:txBody>
          <a:bodyPr wrap="square">
            <a:spAutoFit/>
          </a:bodyPr>
          <a:lstStyle>
            <a:lvl1pPr>
              <a:defRPr sz="1200" b="1">
                <a:solidFill>
                  <a:schemeClr val="tx1"/>
                </a:solidFill>
                <a:latin typeface="Verdana" pitchFamily="34" charset="0"/>
              </a:defRPr>
            </a:lvl1pPr>
            <a:lvl2pPr marL="742950" indent="-285750">
              <a:defRPr sz="1200" b="1">
                <a:solidFill>
                  <a:schemeClr val="tx1"/>
                </a:solidFill>
                <a:latin typeface="Verdana" pitchFamily="34" charset="0"/>
              </a:defRPr>
            </a:lvl2pPr>
            <a:lvl3pPr marL="1143000" indent="-228600">
              <a:defRPr sz="1200" b="1">
                <a:solidFill>
                  <a:schemeClr val="tx1"/>
                </a:solidFill>
                <a:latin typeface="Verdana" pitchFamily="34" charset="0"/>
              </a:defRPr>
            </a:lvl3pPr>
            <a:lvl4pPr marL="1600200" indent="-228600">
              <a:defRPr sz="1200" b="1">
                <a:solidFill>
                  <a:schemeClr val="tx1"/>
                </a:solidFill>
                <a:latin typeface="Verdana" pitchFamily="34" charset="0"/>
              </a:defRPr>
            </a:lvl4pPr>
            <a:lvl5pPr marL="2057400" indent="-228600">
              <a:defRPr sz="1200" b="1">
                <a:solidFill>
                  <a:schemeClr val="tx1"/>
                </a:solidFill>
                <a:latin typeface="Verdana" pitchFamily="34" charset="0"/>
              </a:defRPr>
            </a:lvl5pPr>
            <a:lvl6pPr marL="2514600" indent="-228600" eaLnBrk="0" fontAlgn="base" hangingPunct="0">
              <a:spcBef>
                <a:spcPct val="0"/>
              </a:spcBef>
              <a:spcAft>
                <a:spcPct val="0"/>
              </a:spcAft>
              <a:defRPr sz="1200" b="1">
                <a:solidFill>
                  <a:schemeClr val="tx1"/>
                </a:solidFill>
                <a:latin typeface="Verdana" pitchFamily="34" charset="0"/>
              </a:defRPr>
            </a:lvl6pPr>
            <a:lvl7pPr marL="2971800" indent="-228600" eaLnBrk="0" fontAlgn="base" hangingPunct="0">
              <a:spcBef>
                <a:spcPct val="0"/>
              </a:spcBef>
              <a:spcAft>
                <a:spcPct val="0"/>
              </a:spcAft>
              <a:defRPr sz="1200" b="1">
                <a:solidFill>
                  <a:schemeClr val="tx1"/>
                </a:solidFill>
                <a:latin typeface="Verdana" pitchFamily="34" charset="0"/>
              </a:defRPr>
            </a:lvl7pPr>
            <a:lvl8pPr marL="3429000" indent="-228600" eaLnBrk="0" fontAlgn="base" hangingPunct="0">
              <a:spcBef>
                <a:spcPct val="0"/>
              </a:spcBef>
              <a:spcAft>
                <a:spcPct val="0"/>
              </a:spcAft>
              <a:defRPr sz="1200" b="1">
                <a:solidFill>
                  <a:schemeClr val="tx1"/>
                </a:solidFill>
                <a:latin typeface="Verdana" pitchFamily="34" charset="0"/>
              </a:defRPr>
            </a:lvl8pPr>
            <a:lvl9pPr marL="3886200" indent="-228600" eaLnBrk="0" fontAlgn="base" hangingPunct="0">
              <a:spcBef>
                <a:spcPct val="0"/>
              </a:spcBef>
              <a:spcAft>
                <a:spcPct val="0"/>
              </a:spcAft>
              <a:defRPr sz="1200" b="1">
                <a:solidFill>
                  <a:schemeClr val="tx1"/>
                </a:solidFill>
                <a:latin typeface="Verdana" pitchFamily="34" charset="0"/>
              </a:defRPr>
            </a:lvl9pPr>
          </a:lstStyle>
          <a:p>
            <a:pPr algn="ctr" eaLnBrk="0" hangingPunct="0">
              <a:defRPr/>
            </a:pPr>
            <a:r>
              <a:rPr lang="da-DK" sz="900" b="0" dirty="0" smtClean="0"/>
              <a:t>Flux A/S – part of </a:t>
            </a:r>
            <a:r>
              <a:rPr lang="da-DK" sz="900" b="0" dirty="0" err="1" smtClean="0"/>
              <a:t>discoverIE</a:t>
            </a:r>
            <a:r>
              <a:rPr lang="da-DK" sz="900" b="0" dirty="0" smtClean="0"/>
              <a:t> Group</a:t>
            </a:r>
            <a:r>
              <a:rPr lang="da-DK" sz="900" b="0" baseline="0" dirty="0" smtClean="0"/>
              <a:t>   </a:t>
            </a:r>
            <a:r>
              <a:rPr lang="da-DK" sz="900" b="1" dirty="0" smtClean="0"/>
              <a:t>      </a:t>
            </a:r>
            <a:r>
              <a:rPr lang="da-DK" sz="900" b="0" dirty="0" smtClean="0"/>
              <a:t>Industrivangen 5, DK-4550 Asnaes, Denmark, Tel +45 5965 0089, www.flux.dk, flux@flux.dk</a:t>
            </a:r>
          </a:p>
        </p:txBody>
      </p:sp>
      <p:pic>
        <p:nvPicPr>
          <p:cNvPr id="3" name="Billed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0488" y="6408214"/>
            <a:ext cx="8784000" cy="35136"/>
          </a:xfrm>
          <a:prstGeom prst="rect">
            <a:avLst/>
          </a:prstGeom>
        </p:spPr>
      </p:pic>
      <p:pic>
        <p:nvPicPr>
          <p:cNvPr id="2" name="Billed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9512" y="9650"/>
            <a:ext cx="8784000" cy="1089216"/>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iming>
    <p:tnLst>
      <p:par>
        <p:cTn id="1" dur="indefinite" restart="never" nodeType="tmRoot"/>
      </p:par>
    </p:tnLst>
  </p:timing>
  <p:hf sldNum="0" hdr="0" ftr="0" dt="0"/>
  <p:txStyles>
    <p:titleStyle>
      <a:lvl1pPr algn="l" rtl="0" eaLnBrk="1" fontAlgn="base" hangingPunct="1">
        <a:spcBef>
          <a:spcPct val="0"/>
        </a:spcBef>
        <a:spcAft>
          <a:spcPct val="0"/>
        </a:spcAft>
        <a:defRPr sz="2800">
          <a:solidFill>
            <a:schemeClr val="tx2"/>
          </a:solidFill>
          <a:latin typeface="+mj-lt"/>
          <a:ea typeface="+mj-ea"/>
          <a:cs typeface="+mj-cs"/>
        </a:defRPr>
      </a:lvl1pPr>
      <a:lvl2pPr algn="l" rtl="0" eaLnBrk="1" fontAlgn="base" hangingPunct="1">
        <a:spcBef>
          <a:spcPct val="0"/>
        </a:spcBef>
        <a:spcAft>
          <a:spcPct val="0"/>
        </a:spcAft>
        <a:defRPr sz="2800">
          <a:solidFill>
            <a:schemeClr val="tx2"/>
          </a:solidFill>
          <a:latin typeface="Verdana" pitchFamily="34" charset="0"/>
        </a:defRPr>
      </a:lvl2pPr>
      <a:lvl3pPr algn="l" rtl="0" eaLnBrk="1" fontAlgn="base" hangingPunct="1">
        <a:spcBef>
          <a:spcPct val="0"/>
        </a:spcBef>
        <a:spcAft>
          <a:spcPct val="0"/>
        </a:spcAft>
        <a:defRPr sz="2800">
          <a:solidFill>
            <a:schemeClr val="tx2"/>
          </a:solidFill>
          <a:latin typeface="Verdana" pitchFamily="34" charset="0"/>
        </a:defRPr>
      </a:lvl3pPr>
      <a:lvl4pPr algn="l" rtl="0" eaLnBrk="1" fontAlgn="base" hangingPunct="1">
        <a:spcBef>
          <a:spcPct val="0"/>
        </a:spcBef>
        <a:spcAft>
          <a:spcPct val="0"/>
        </a:spcAft>
        <a:defRPr sz="2800">
          <a:solidFill>
            <a:schemeClr val="tx2"/>
          </a:solidFill>
          <a:latin typeface="Verdana" pitchFamily="34" charset="0"/>
        </a:defRPr>
      </a:lvl4pPr>
      <a:lvl5pPr algn="l" rtl="0" eaLnBrk="1" fontAlgn="base" hangingPunct="1">
        <a:spcBef>
          <a:spcPct val="0"/>
        </a:spcBef>
        <a:spcAft>
          <a:spcPct val="0"/>
        </a:spcAft>
        <a:defRPr sz="2800">
          <a:solidFill>
            <a:schemeClr val="tx2"/>
          </a:solidFill>
          <a:latin typeface="Verdana" pitchFamily="34" charset="0"/>
        </a:defRPr>
      </a:lvl5pPr>
      <a:lvl6pPr marL="457200" algn="l" rtl="0" eaLnBrk="1" fontAlgn="base" hangingPunct="1">
        <a:spcBef>
          <a:spcPct val="0"/>
        </a:spcBef>
        <a:spcAft>
          <a:spcPct val="0"/>
        </a:spcAft>
        <a:defRPr sz="2800">
          <a:solidFill>
            <a:schemeClr val="tx2"/>
          </a:solidFill>
          <a:latin typeface="Verdana" pitchFamily="34" charset="0"/>
        </a:defRPr>
      </a:lvl6pPr>
      <a:lvl7pPr marL="914400" algn="l" rtl="0" eaLnBrk="1" fontAlgn="base" hangingPunct="1">
        <a:spcBef>
          <a:spcPct val="0"/>
        </a:spcBef>
        <a:spcAft>
          <a:spcPct val="0"/>
        </a:spcAft>
        <a:defRPr sz="2800">
          <a:solidFill>
            <a:schemeClr val="tx2"/>
          </a:solidFill>
          <a:latin typeface="Verdana" pitchFamily="34" charset="0"/>
        </a:defRPr>
      </a:lvl7pPr>
      <a:lvl8pPr marL="1371600" algn="l" rtl="0" eaLnBrk="1" fontAlgn="base" hangingPunct="1">
        <a:spcBef>
          <a:spcPct val="0"/>
        </a:spcBef>
        <a:spcAft>
          <a:spcPct val="0"/>
        </a:spcAft>
        <a:defRPr sz="2800">
          <a:solidFill>
            <a:schemeClr val="tx2"/>
          </a:solidFill>
          <a:latin typeface="Verdana" pitchFamily="34" charset="0"/>
        </a:defRPr>
      </a:lvl8pPr>
      <a:lvl9pPr marL="1828800" algn="l" rtl="0" eaLnBrk="1" fontAlgn="base" hangingPunct="1">
        <a:spcBef>
          <a:spcPct val="0"/>
        </a:spcBef>
        <a:spcAft>
          <a:spcPct val="0"/>
        </a:spcAft>
        <a:defRPr sz="2800">
          <a:solidFill>
            <a:schemeClr val="tx2"/>
          </a:solidFill>
          <a:latin typeface="Verdana" pitchFamily="34" charset="0"/>
        </a:defRPr>
      </a:lvl9pPr>
    </p:titleStyle>
    <p:bodyStyle>
      <a:lvl1pPr marL="342900" indent="-342900" algn="l" rtl="0" eaLnBrk="1" fontAlgn="base" hangingPunct="1">
        <a:spcBef>
          <a:spcPct val="20000"/>
        </a:spcBef>
        <a:spcAft>
          <a:spcPct val="0"/>
        </a:spcAft>
        <a:defRPr sz="20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titeltypografi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typografi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0" name="Tekstboks 6"/>
          <p:cNvSpPr txBox="1"/>
          <p:nvPr userDrawn="1"/>
        </p:nvSpPr>
        <p:spPr>
          <a:xfrm>
            <a:off x="304800" y="6477000"/>
            <a:ext cx="3886200" cy="246063"/>
          </a:xfrm>
          <a:prstGeom prst="rect">
            <a:avLst/>
          </a:prstGeom>
          <a:noFill/>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auto" hangingPunct="1">
              <a:spcBef>
                <a:spcPts val="0"/>
              </a:spcBef>
              <a:spcAft>
                <a:spcPts val="0"/>
              </a:spcAft>
              <a:defRPr/>
            </a:pPr>
            <a:r>
              <a:rPr lang="da-DK" sz="1000" b="0" dirty="0" smtClean="0">
                <a:solidFill>
                  <a:prstClr val="black"/>
                </a:solidFill>
                <a:latin typeface="Calibri" charset="0"/>
              </a:rPr>
              <a:t>Copyright AsiaWise  |   </a:t>
            </a:r>
            <a:fld id="{54218D85-EB46-3A4A-BE49-410BBDD770D7}" type="slidenum">
              <a:rPr lang="da-DK" sz="1000" b="0" smtClean="0">
                <a:solidFill>
                  <a:prstClr val="black"/>
                </a:solidFill>
                <a:latin typeface="Calibri" charset="0"/>
              </a:rPr>
              <a:pPr eaLnBrk="1" fontAlgn="auto" hangingPunct="1">
                <a:spcBef>
                  <a:spcPts val="0"/>
                </a:spcBef>
                <a:spcAft>
                  <a:spcPts val="0"/>
                </a:spcAft>
                <a:defRPr/>
              </a:pPr>
              <a:t>‹#›</a:t>
            </a:fld>
            <a:endParaRPr lang="da-DK" sz="1000" b="0" dirty="0" smtClean="0">
              <a:solidFill>
                <a:prstClr val="black"/>
              </a:solidFill>
              <a:latin typeface="Calibri" charset="0"/>
            </a:endParaRPr>
          </a:p>
        </p:txBody>
      </p:sp>
    </p:spTree>
    <p:extLst>
      <p:ext uri="{BB962C8B-B14F-4D97-AF65-F5344CB8AC3E}">
        <p14:creationId xmlns:p14="http://schemas.microsoft.com/office/powerpoint/2010/main" val="219981916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ftr="0" dt="0"/>
  <p:txStyles>
    <p:titleStyle>
      <a:lvl1pPr algn="l" defTabSz="914400" rtl="0" eaLnBrk="1" latinLnBrk="0" hangingPunct="1">
        <a:spcBef>
          <a:spcPct val="0"/>
        </a:spcBef>
        <a:buNone/>
        <a:defRPr sz="2800" b="1" kern="1200">
          <a:solidFill>
            <a:schemeClr val="tx1"/>
          </a:solidFill>
          <a:latin typeface="Georgia"/>
          <a:ea typeface="+mj-ea"/>
          <a:cs typeface="Georgia"/>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3457236"/>
      </p:ext>
    </p:extLst>
  </p:cSld>
  <p:clrMap bg1="lt1" tx1="dk1" bg2="lt2" tx2="dk2" accent1="accent1" accent2="accent2" accent3="accent3" accent4="accent4" accent5="accent5" accent6="accent6" hlink="hlink" folHlink="folHlink"/>
  <p:sldLayoutIdLst>
    <p:sldLayoutId id="2147483685" r:id="rId1"/>
  </p:sldLayoutIdLst>
  <p:transition spd="slow">
    <p:fade thruBlk="1"/>
  </p:transition>
  <p:timing>
    <p:tnLst>
      <p:par>
        <p:cTn id="1" dur="indefinite" restart="never" nodeType="tmRoot"/>
      </p:par>
    </p:tnLst>
  </p:timing>
  <p:hf sldNum="0" hdr="0" ftr="0" dt="0"/>
  <p:txStyles>
    <p:titleStyle>
      <a:lvl1pPr algn="ctr" defTabSz="889000" rtl="0" eaLnBrk="0" fontAlgn="base" hangingPunct="0">
        <a:lnSpc>
          <a:spcPct val="85000"/>
        </a:lnSpc>
        <a:spcBef>
          <a:spcPct val="0"/>
        </a:spcBef>
        <a:spcAft>
          <a:spcPct val="0"/>
        </a:spcAft>
        <a:defRPr kumimoji="1" sz="2400">
          <a:solidFill>
            <a:srgbClr val="003E74"/>
          </a:solidFill>
          <a:latin typeface="+mj-lt"/>
          <a:ea typeface="+mj-ea"/>
          <a:cs typeface="+mj-cs"/>
        </a:defRPr>
      </a:lvl1pPr>
      <a:lvl2pPr algn="ctr" defTabSz="889000" rtl="0" eaLnBrk="0" fontAlgn="base" hangingPunct="0">
        <a:lnSpc>
          <a:spcPct val="85000"/>
        </a:lnSpc>
        <a:spcBef>
          <a:spcPct val="0"/>
        </a:spcBef>
        <a:spcAft>
          <a:spcPct val="0"/>
        </a:spcAft>
        <a:defRPr kumimoji="1" sz="2400">
          <a:solidFill>
            <a:srgbClr val="003E74"/>
          </a:solidFill>
          <a:latin typeface="Calibri" pitchFamily="34" charset="0"/>
        </a:defRPr>
      </a:lvl2pPr>
      <a:lvl3pPr algn="ctr" defTabSz="889000" rtl="0" eaLnBrk="0" fontAlgn="base" hangingPunct="0">
        <a:lnSpc>
          <a:spcPct val="85000"/>
        </a:lnSpc>
        <a:spcBef>
          <a:spcPct val="0"/>
        </a:spcBef>
        <a:spcAft>
          <a:spcPct val="0"/>
        </a:spcAft>
        <a:defRPr kumimoji="1" sz="2400">
          <a:solidFill>
            <a:srgbClr val="003E74"/>
          </a:solidFill>
          <a:latin typeface="Calibri" pitchFamily="34" charset="0"/>
        </a:defRPr>
      </a:lvl3pPr>
      <a:lvl4pPr algn="ctr" defTabSz="889000" rtl="0" eaLnBrk="0" fontAlgn="base" hangingPunct="0">
        <a:lnSpc>
          <a:spcPct val="85000"/>
        </a:lnSpc>
        <a:spcBef>
          <a:spcPct val="0"/>
        </a:spcBef>
        <a:spcAft>
          <a:spcPct val="0"/>
        </a:spcAft>
        <a:defRPr kumimoji="1" sz="2400">
          <a:solidFill>
            <a:srgbClr val="003E74"/>
          </a:solidFill>
          <a:latin typeface="Calibri" pitchFamily="34" charset="0"/>
        </a:defRPr>
      </a:lvl4pPr>
      <a:lvl5pPr algn="ctr" defTabSz="889000" rtl="0" eaLnBrk="0" fontAlgn="base" hangingPunct="0">
        <a:lnSpc>
          <a:spcPct val="85000"/>
        </a:lnSpc>
        <a:spcBef>
          <a:spcPct val="0"/>
        </a:spcBef>
        <a:spcAft>
          <a:spcPct val="0"/>
        </a:spcAft>
        <a:defRPr kumimoji="1" sz="2400">
          <a:solidFill>
            <a:srgbClr val="003E74"/>
          </a:solidFill>
          <a:latin typeface="Calibri" pitchFamily="34" charset="0"/>
        </a:defRPr>
      </a:lvl5pPr>
      <a:lvl6pPr marL="457200" algn="ctr" defTabSz="889000" rtl="0" eaLnBrk="0" fontAlgn="base" hangingPunct="0">
        <a:lnSpc>
          <a:spcPct val="85000"/>
        </a:lnSpc>
        <a:spcBef>
          <a:spcPct val="0"/>
        </a:spcBef>
        <a:spcAft>
          <a:spcPct val="0"/>
        </a:spcAft>
        <a:defRPr kumimoji="1" sz="2400">
          <a:solidFill>
            <a:srgbClr val="003E74"/>
          </a:solidFill>
          <a:latin typeface="Calibri" pitchFamily="34" charset="0"/>
        </a:defRPr>
      </a:lvl6pPr>
      <a:lvl7pPr marL="914400" algn="ctr" defTabSz="889000" rtl="0" eaLnBrk="0" fontAlgn="base" hangingPunct="0">
        <a:lnSpc>
          <a:spcPct val="85000"/>
        </a:lnSpc>
        <a:spcBef>
          <a:spcPct val="0"/>
        </a:spcBef>
        <a:spcAft>
          <a:spcPct val="0"/>
        </a:spcAft>
        <a:defRPr kumimoji="1" sz="2400">
          <a:solidFill>
            <a:srgbClr val="003E74"/>
          </a:solidFill>
          <a:latin typeface="Calibri" pitchFamily="34" charset="0"/>
        </a:defRPr>
      </a:lvl7pPr>
      <a:lvl8pPr marL="1371600" algn="ctr" defTabSz="889000" rtl="0" eaLnBrk="0" fontAlgn="base" hangingPunct="0">
        <a:lnSpc>
          <a:spcPct val="85000"/>
        </a:lnSpc>
        <a:spcBef>
          <a:spcPct val="0"/>
        </a:spcBef>
        <a:spcAft>
          <a:spcPct val="0"/>
        </a:spcAft>
        <a:defRPr kumimoji="1" sz="2400">
          <a:solidFill>
            <a:srgbClr val="003E74"/>
          </a:solidFill>
          <a:latin typeface="Calibri" pitchFamily="34" charset="0"/>
        </a:defRPr>
      </a:lvl8pPr>
      <a:lvl9pPr marL="1828800" algn="ctr" defTabSz="889000" rtl="0" eaLnBrk="0" fontAlgn="base" hangingPunct="0">
        <a:lnSpc>
          <a:spcPct val="85000"/>
        </a:lnSpc>
        <a:spcBef>
          <a:spcPct val="0"/>
        </a:spcBef>
        <a:spcAft>
          <a:spcPct val="0"/>
        </a:spcAft>
        <a:defRPr kumimoji="1" sz="2400">
          <a:solidFill>
            <a:srgbClr val="003E74"/>
          </a:solidFill>
          <a:latin typeface="Calibri" pitchFamily="34" charset="0"/>
        </a:defRPr>
      </a:lvl9pPr>
    </p:titleStyle>
    <p:bodyStyle>
      <a:lvl1pPr marL="463550" indent="-463550" algn="l" defTabSz="889000" rtl="0" eaLnBrk="0" fontAlgn="base" hangingPunct="0">
        <a:spcBef>
          <a:spcPct val="20000"/>
        </a:spcBef>
        <a:spcAft>
          <a:spcPct val="0"/>
        </a:spcAft>
        <a:buClr>
          <a:srgbClr val="009DDB"/>
        </a:buClr>
        <a:buSzPct val="70000"/>
        <a:buFont typeface="Wingdings" pitchFamily="2" charset="2"/>
        <a:buChar char="u"/>
        <a:defRPr kumimoji="1" sz="1600">
          <a:solidFill>
            <a:schemeClr val="tx1"/>
          </a:solidFill>
          <a:latin typeface="+mn-lt"/>
          <a:ea typeface="+mn-ea"/>
          <a:cs typeface="+mn-cs"/>
        </a:defRPr>
      </a:lvl1pPr>
      <a:lvl2pPr marL="925513" indent="-276225" algn="l" defTabSz="889000" rtl="0" eaLnBrk="0" fontAlgn="base" hangingPunct="0">
        <a:spcBef>
          <a:spcPct val="20000"/>
        </a:spcBef>
        <a:spcAft>
          <a:spcPct val="0"/>
        </a:spcAft>
        <a:buClr>
          <a:srgbClr val="009DDB"/>
        </a:buClr>
        <a:buSzPct val="70000"/>
        <a:buFont typeface="Wingdings" pitchFamily="2" charset="2"/>
        <a:buChar char="ü"/>
        <a:defRPr kumimoji="1" sz="1600">
          <a:solidFill>
            <a:schemeClr val="tx1"/>
          </a:solidFill>
          <a:latin typeface="+mn-lt"/>
        </a:defRPr>
      </a:lvl2pPr>
      <a:lvl3pPr marL="1333500" indent="-223838" algn="l" defTabSz="889000" rtl="0" eaLnBrk="0" fontAlgn="base" hangingPunct="0">
        <a:spcBef>
          <a:spcPct val="20000"/>
        </a:spcBef>
        <a:spcAft>
          <a:spcPct val="0"/>
        </a:spcAft>
        <a:buClr>
          <a:srgbClr val="009DDB"/>
        </a:buClr>
        <a:buSzPct val="70000"/>
        <a:buChar char="•"/>
        <a:defRPr kumimoji="1" sz="1600">
          <a:solidFill>
            <a:schemeClr val="tx1"/>
          </a:solidFill>
          <a:latin typeface="+mn-lt"/>
        </a:defRPr>
      </a:lvl3pPr>
      <a:lvl4pPr marL="1741488" indent="-222250" algn="l" defTabSz="889000" rtl="0" eaLnBrk="0" fontAlgn="base" hangingPunct="0">
        <a:spcBef>
          <a:spcPct val="20000"/>
        </a:spcBef>
        <a:spcAft>
          <a:spcPct val="0"/>
        </a:spcAft>
        <a:buClr>
          <a:srgbClr val="009DDB"/>
        </a:buClr>
        <a:buSzPct val="70000"/>
        <a:buFont typeface="Wingdings" pitchFamily="2" charset="2"/>
        <a:buChar char="u"/>
        <a:defRPr kumimoji="1" sz="1600">
          <a:solidFill>
            <a:schemeClr val="tx1"/>
          </a:solidFill>
          <a:latin typeface="+mn-lt"/>
        </a:defRPr>
      </a:lvl4pPr>
      <a:lvl5pPr marL="2147888" indent="-223838" algn="l" defTabSz="889000" rtl="0" eaLnBrk="0" fontAlgn="base" hangingPunct="0">
        <a:spcBef>
          <a:spcPct val="20000"/>
        </a:spcBef>
        <a:spcAft>
          <a:spcPct val="0"/>
        </a:spcAft>
        <a:buClr>
          <a:srgbClr val="009DDB"/>
        </a:buClr>
        <a:buSzPct val="70000"/>
        <a:buFont typeface="Wingdings" pitchFamily="2" charset="2"/>
        <a:buChar char="u"/>
        <a:defRPr kumimoji="1" sz="1600">
          <a:solidFill>
            <a:schemeClr val="tx1"/>
          </a:solidFill>
          <a:latin typeface="+mn-lt"/>
        </a:defRPr>
      </a:lvl5pPr>
      <a:lvl6pPr marL="2605088" indent="-223838" algn="l" defTabSz="889000" rtl="0" eaLnBrk="0" fontAlgn="base" hangingPunct="0">
        <a:spcBef>
          <a:spcPct val="20000"/>
        </a:spcBef>
        <a:spcAft>
          <a:spcPct val="0"/>
        </a:spcAft>
        <a:buClr>
          <a:srgbClr val="009DDB"/>
        </a:buClr>
        <a:buSzPct val="70000"/>
        <a:buFont typeface="Wingdings" pitchFamily="2" charset="2"/>
        <a:buChar char="u"/>
        <a:defRPr kumimoji="1" sz="1600">
          <a:solidFill>
            <a:schemeClr val="tx1"/>
          </a:solidFill>
          <a:latin typeface="+mn-lt"/>
        </a:defRPr>
      </a:lvl6pPr>
      <a:lvl7pPr marL="3062288" indent="-223838" algn="l" defTabSz="889000" rtl="0" eaLnBrk="0" fontAlgn="base" hangingPunct="0">
        <a:spcBef>
          <a:spcPct val="20000"/>
        </a:spcBef>
        <a:spcAft>
          <a:spcPct val="0"/>
        </a:spcAft>
        <a:buClr>
          <a:srgbClr val="009DDB"/>
        </a:buClr>
        <a:buSzPct val="70000"/>
        <a:buFont typeface="Wingdings" pitchFamily="2" charset="2"/>
        <a:buChar char="u"/>
        <a:defRPr kumimoji="1" sz="1600">
          <a:solidFill>
            <a:schemeClr val="tx1"/>
          </a:solidFill>
          <a:latin typeface="+mn-lt"/>
        </a:defRPr>
      </a:lvl7pPr>
      <a:lvl8pPr marL="3519488" indent="-223838" algn="l" defTabSz="889000" rtl="0" eaLnBrk="0" fontAlgn="base" hangingPunct="0">
        <a:spcBef>
          <a:spcPct val="20000"/>
        </a:spcBef>
        <a:spcAft>
          <a:spcPct val="0"/>
        </a:spcAft>
        <a:buClr>
          <a:srgbClr val="009DDB"/>
        </a:buClr>
        <a:buSzPct val="70000"/>
        <a:buFont typeface="Wingdings" pitchFamily="2" charset="2"/>
        <a:buChar char="u"/>
        <a:defRPr kumimoji="1" sz="1600">
          <a:solidFill>
            <a:schemeClr val="tx1"/>
          </a:solidFill>
          <a:latin typeface="+mn-lt"/>
        </a:defRPr>
      </a:lvl8pPr>
      <a:lvl9pPr marL="3976688" indent="-223838" algn="l" defTabSz="889000" rtl="0" eaLnBrk="0" fontAlgn="base" hangingPunct="0">
        <a:spcBef>
          <a:spcPct val="20000"/>
        </a:spcBef>
        <a:spcAft>
          <a:spcPct val="0"/>
        </a:spcAft>
        <a:buClr>
          <a:srgbClr val="009DDB"/>
        </a:buClr>
        <a:buSzPct val="70000"/>
        <a:buFont typeface="Wingdings" pitchFamily="2" charset="2"/>
        <a:buChar char="u"/>
        <a:defRPr kumimoji="1"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15.emf"/></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6000" y="2152800"/>
            <a:ext cx="2886568" cy="1213200"/>
          </a:xfrm>
          <a:prstGeom prst="rect">
            <a:avLst/>
          </a:prstGeom>
        </p:spPr>
      </p:pic>
      <p:pic>
        <p:nvPicPr>
          <p:cNvPr id="11" name="Billed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6000" y="908721"/>
            <a:ext cx="2887200" cy="1213465"/>
          </a:xfrm>
          <a:prstGeom prst="rect">
            <a:avLst/>
          </a:prstGeom>
        </p:spPr>
      </p:pic>
      <p:pic>
        <p:nvPicPr>
          <p:cNvPr id="12" name="Billed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200" y="908721"/>
            <a:ext cx="5849303" cy="2458403"/>
          </a:xfrm>
          <a:prstGeom prst="rect">
            <a:avLst/>
          </a:prstGeom>
        </p:spPr>
      </p:pic>
      <p:grpSp>
        <p:nvGrpSpPr>
          <p:cNvPr id="8" name="Gruppe 7"/>
          <p:cNvGrpSpPr/>
          <p:nvPr/>
        </p:nvGrpSpPr>
        <p:grpSpPr>
          <a:xfrm>
            <a:off x="179512" y="0"/>
            <a:ext cx="8784000" cy="1089216"/>
            <a:chOff x="179512" y="0"/>
            <a:chExt cx="8784000" cy="1089216"/>
          </a:xfrm>
        </p:grpSpPr>
        <p:pic>
          <p:nvPicPr>
            <p:cNvPr id="13" name="Billed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512" y="0"/>
              <a:ext cx="8784000" cy="1089216"/>
            </a:xfrm>
            <a:prstGeom prst="rect">
              <a:avLst/>
            </a:prstGeom>
          </p:spPr>
        </p:pic>
        <p:sp>
          <p:nvSpPr>
            <p:cNvPr id="14" name="Rektangel 13"/>
            <p:cNvSpPr/>
            <p:nvPr/>
          </p:nvSpPr>
          <p:spPr bwMode="auto">
            <a:xfrm>
              <a:off x="611560" y="404664"/>
              <a:ext cx="1152128" cy="36004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smtClean="0">
                <a:ln>
                  <a:noFill/>
                </a:ln>
                <a:solidFill>
                  <a:schemeClr val="tx1"/>
                </a:solidFill>
                <a:effectLst/>
                <a:latin typeface="Verdana" pitchFamily="34" charset="0"/>
              </a:endParaRPr>
            </a:p>
          </p:txBody>
        </p:sp>
      </p:grpSp>
      <p:sp>
        <p:nvSpPr>
          <p:cNvPr id="9" name="Rectangle 9"/>
          <p:cNvSpPr>
            <a:spLocks noChangeArrowheads="1"/>
          </p:cNvSpPr>
          <p:nvPr/>
        </p:nvSpPr>
        <p:spPr bwMode="auto">
          <a:xfrm>
            <a:off x="467544" y="3717032"/>
            <a:ext cx="8208912"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800" dirty="0" smtClean="0">
                <a:solidFill>
                  <a:srgbClr val="085A98"/>
                </a:solidFill>
                <a:latin typeface="Arial" charset="0"/>
              </a:rPr>
              <a:t>Presentation by Flux A/S</a:t>
            </a:r>
          </a:p>
          <a:p>
            <a:pPr algn="ctr"/>
            <a:endParaRPr lang="en-US" sz="2000" dirty="0" smtClean="0">
              <a:latin typeface="Arial" charset="0"/>
            </a:endParaRPr>
          </a:p>
          <a:p>
            <a:pPr algn="ctr"/>
            <a:r>
              <a:rPr lang="en-US" sz="2000" dirty="0" smtClean="0">
                <a:latin typeface="Arial" charset="0"/>
              </a:rPr>
              <a:t>Final Review, contract 40000122089/17/NL/CRS CCN1</a:t>
            </a:r>
          </a:p>
          <a:p>
            <a:pPr algn="ctr"/>
            <a:endParaRPr lang="en-US" sz="2000" dirty="0">
              <a:latin typeface="Arial" charset="0"/>
            </a:endParaRPr>
          </a:p>
          <a:p>
            <a:pPr algn="ctr"/>
            <a:r>
              <a:rPr lang="en-US" sz="2000" dirty="0" smtClean="0">
                <a:latin typeface="Arial" charset="0"/>
              </a:rPr>
              <a:t>ESCC3201/013 Qualification Test</a:t>
            </a:r>
          </a:p>
          <a:p>
            <a:pPr algn="ctr"/>
            <a:endParaRPr lang="en-US" sz="2000" dirty="0">
              <a:latin typeface="Arial" charset="0"/>
            </a:endParaRPr>
          </a:p>
          <a:p>
            <a:pPr algn="ctr"/>
            <a:r>
              <a:rPr lang="en-US" sz="2000" dirty="0" smtClean="0">
                <a:latin typeface="Arial" charset="0"/>
              </a:rPr>
              <a:t>30/10-2020</a:t>
            </a:r>
          </a:p>
          <a:p>
            <a:pPr algn="ctr"/>
            <a:endParaRPr lang="en-US" sz="2000" dirty="0">
              <a:latin typeface="Arial" charset="0"/>
            </a:endParaRPr>
          </a:p>
        </p:txBody>
      </p:sp>
    </p:spTree>
    <p:extLst>
      <p:ext uri="{BB962C8B-B14F-4D97-AF65-F5344CB8AC3E}">
        <p14:creationId xmlns:p14="http://schemas.microsoft.com/office/powerpoint/2010/main" val="1794898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51520" y="260648"/>
            <a:ext cx="7772400" cy="428400"/>
          </a:xfrm>
        </p:spPr>
        <p:txBody>
          <a:bodyPr/>
          <a:lstStyle/>
          <a:p>
            <a:r>
              <a:rPr lang="en-GB" b="0" dirty="0" smtClean="0"/>
              <a:t>Observations and </a:t>
            </a:r>
            <a:r>
              <a:rPr lang="en-GB" b="0" dirty="0" err="1" smtClean="0"/>
              <a:t>lesons</a:t>
            </a:r>
            <a:r>
              <a:rPr lang="en-GB" b="0" dirty="0" smtClean="0"/>
              <a:t> learned</a:t>
            </a:r>
            <a:endParaRPr lang="en-GB" sz="2000" b="0" dirty="0"/>
          </a:p>
        </p:txBody>
      </p:sp>
      <p:pic>
        <p:nvPicPr>
          <p:cNvPr id="5" name="Picture 4"/>
          <p:cNvPicPr/>
          <p:nvPr/>
        </p:nvPicPr>
        <p:blipFill>
          <a:blip r:embed="rId2"/>
          <a:stretch>
            <a:fillRect/>
          </a:stretch>
        </p:blipFill>
        <p:spPr>
          <a:xfrm>
            <a:off x="626445" y="3068960"/>
            <a:ext cx="3996144" cy="3168352"/>
          </a:xfrm>
          <a:prstGeom prst="rect">
            <a:avLst/>
          </a:prstGeom>
        </p:spPr>
      </p:pic>
      <p:pic>
        <p:nvPicPr>
          <p:cNvPr id="6" name="Picture 5"/>
          <p:cNvPicPr/>
          <p:nvPr/>
        </p:nvPicPr>
        <p:blipFill>
          <a:blip r:embed="rId3"/>
          <a:stretch>
            <a:fillRect/>
          </a:stretch>
        </p:blipFill>
        <p:spPr>
          <a:xfrm>
            <a:off x="4644008" y="3068960"/>
            <a:ext cx="3543277" cy="3168352"/>
          </a:xfrm>
          <a:prstGeom prst="rect">
            <a:avLst/>
          </a:prstGeom>
        </p:spPr>
      </p:pic>
      <p:sp>
        <p:nvSpPr>
          <p:cNvPr id="7" name="TextBox 6"/>
          <p:cNvSpPr txBox="1"/>
          <p:nvPr/>
        </p:nvSpPr>
        <p:spPr>
          <a:xfrm>
            <a:off x="467544" y="908720"/>
            <a:ext cx="8136904" cy="2308324"/>
          </a:xfrm>
          <a:prstGeom prst="rect">
            <a:avLst/>
          </a:prstGeom>
          <a:noFill/>
        </p:spPr>
        <p:txBody>
          <a:bodyPr wrap="square" rtlCol="0">
            <a:spAutoFit/>
          </a:bodyPr>
          <a:lstStyle/>
          <a:p>
            <a:r>
              <a:rPr lang="en-US" b="0" dirty="0" smtClean="0"/>
              <a:t>Temperature </a:t>
            </a:r>
            <a:r>
              <a:rPr lang="en-US" b="0" dirty="0"/>
              <a:t>Rise QS2 Serial Number </a:t>
            </a:r>
            <a:r>
              <a:rPr lang="en-US" b="0" dirty="0" smtClean="0"/>
              <a:t>017:</a:t>
            </a:r>
            <a:endParaRPr lang="da-DK" b="0" dirty="0"/>
          </a:p>
          <a:p>
            <a:endParaRPr lang="en-GB" b="0" dirty="0" smtClean="0"/>
          </a:p>
          <a:p>
            <a:r>
              <a:rPr lang="en-GB" b="0" dirty="0" smtClean="0"/>
              <a:t>The </a:t>
            </a:r>
            <a:r>
              <a:rPr lang="en-GB" b="0" dirty="0"/>
              <a:t>temperature rise test on S/N 017 caused the unit to overheat and enter thermal runaway.  The baseplate temperature was in excess of 110ºC, with the internal temperature considerably higher.  The Temperature lead to the melting of the solder, this indicates a temperature &gt;183ºC.</a:t>
            </a:r>
            <a:endParaRPr lang="da-DK" b="0" dirty="0"/>
          </a:p>
          <a:p>
            <a:endParaRPr lang="da-DK" b="0" dirty="0" smtClean="0"/>
          </a:p>
          <a:p>
            <a:r>
              <a:rPr lang="en-GB" b="0" dirty="0"/>
              <a:t>The unit is design to be used with active cooling to avoid overheating.  Without some manner of dispersing the heat the unit will overheat.  </a:t>
            </a:r>
            <a:endParaRPr lang="da-DK" b="0" dirty="0"/>
          </a:p>
          <a:p>
            <a:r>
              <a:rPr lang="en-GB" b="0" dirty="0"/>
              <a:t>The test cannot be performed on the manner prescribed by Flux’s Engineering.  A new method should be devised which allows for a simulation of actual operating conditions including a cooled baseplate to dissipate heat.</a:t>
            </a:r>
            <a:endParaRPr lang="da-DK" b="0" dirty="0"/>
          </a:p>
          <a:p>
            <a:endParaRPr lang="da-DK" b="0" dirty="0"/>
          </a:p>
        </p:txBody>
      </p:sp>
    </p:spTree>
    <p:extLst>
      <p:ext uri="{BB962C8B-B14F-4D97-AF65-F5344CB8AC3E}">
        <p14:creationId xmlns:p14="http://schemas.microsoft.com/office/powerpoint/2010/main" val="2686365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51520" y="260648"/>
            <a:ext cx="7772400" cy="428400"/>
          </a:xfrm>
        </p:spPr>
        <p:txBody>
          <a:bodyPr/>
          <a:lstStyle/>
          <a:p>
            <a:r>
              <a:rPr lang="en-GB" b="0" dirty="0" smtClean="0"/>
              <a:t>Conclusion – ESCC Qualification</a:t>
            </a:r>
            <a:endParaRPr lang="en-GB" sz="2000" b="0" dirty="0"/>
          </a:p>
        </p:txBody>
      </p:sp>
      <p:sp>
        <p:nvSpPr>
          <p:cNvPr id="5" name="TextBox 4"/>
          <p:cNvSpPr txBox="1"/>
          <p:nvPr/>
        </p:nvSpPr>
        <p:spPr>
          <a:xfrm>
            <a:off x="395536" y="1196752"/>
            <a:ext cx="3528392" cy="3785652"/>
          </a:xfrm>
          <a:prstGeom prst="rect">
            <a:avLst/>
          </a:prstGeom>
          <a:noFill/>
        </p:spPr>
        <p:txBody>
          <a:bodyPr wrap="square" rtlCol="0">
            <a:spAutoFit/>
          </a:bodyPr>
          <a:lstStyle/>
          <a:p>
            <a:r>
              <a:rPr lang="en-US" b="0" dirty="0" smtClean="0"/>
              <a:t>Observations </a:t>
            </a:r>
            <a:r>
              <a:rPr lang="en-US" b="0" dirty="0"/>
              <a:t>on Temperature Rise QS2 Serial Number 017 has shown that a test setup designed strictly to international standard needs to </a:t>
            </a:r>
            <a:r>
              <a:rPr lang="en-US" b="0" dirty="0" smtClean="0"/>
              <a:t>be modified to reflect </a:t>
            </a:r>
            <a:r>
              <a:rPr lang="en-US" b="0" dirty="0"/>
              <a:t>the actual design </a:t>
            </a:r>
            <a:r>
              <a:rPr lang="en-US" b="0" dirty="0" smtClean="0"/>
              <a:t>besides being compliant to standard.</a:t>
            </a:r>
          </a:p>
          <a:p>
            <a:endParaRPr lang="en-US" b="0" dirty="0"/>
          </a:p>
          <a:p>
            <a:endParaRPr lang="en-US" b="0" dirty="0" smtClean="0"/>
          </a:p>
          <a:p>
            <a:endParaRPr lang="en-US" b="0" dirty="0"/>
          </a:p>
          <a:p>
            <a:endParaRPr lang="en-US" b="0" dirty="0" smtClean="0"/>
          </a:p>
          <a:p>
            <a:endParaRPr lang="en-US" b="0" dirty="0" smtClean="0"/>
          </a:p>
          <a:p>
            <a:endParaRPr lang="en-US" b="0" dirty="0"/>
          </a:p>
          <a:p>
            <a:endParaRPr lang="en-US" b="0" dirty="0" smtClean="0"/>
          </a:p>
          <a:p>
            <a:endParaRPr lang="en-US" b="0" dirty="0"/>
          </a:p>
          <a:p>
            <a:r>
              <a:rPr lang="en-US" b="0" u="sng" dirty="0" smtClean="0"/>
              <a:t>Conclusion:</a:t>
            </a:r>
          </a:p>
          <a:p>
            <a:endParaRPr lang="en-US" b="0" dirty="0"/>
          </a:p>
          <a:p>
            <a:r>
              <a:rPr lang="en-US" b="0" dirty="0"/>
              <a:t>The qualification has proved concept of design in all tested categories </a:t>
            </a:r>
            <a:r>
              <a:rPr lang="en-US" b="0" dirty="0" smtClean="0"/>
              <a:t>and </a:t>
            </a:r>
            <a:r>
              <a:rPr lang="en-US" b="0" dirty="0"/>
              <a:t>applied materials and is deemed successful.</a:t>
            </a:r>
          </a:p>
          <a:p>
            <a:endParaRPr lang="en-US" b="0" dirty="0" smtClean="0"/>
          </a:p>
        </p:txBody>
      </p:sp>
      <p:pic>
        <p:nvPicPr>
          <p:cNvPr id="6" name="Picture 5"/>
          <p:cNvPicPr>
            <a:picLocks noChangeAspect="1"/>
          </p:cNvPicPr>
          <p:nvPr/>
        </p:nvPicPr>
        <p:blipFill>
          <a:blip r:embed="rId2"/>
          <a:stretch>
            <a:fillRect/>
          </a:stretch>
        </p:blipFill>
        <p:spPr>
          <a:xfrm>
            <a:off x="4283968" y="1124744"/>
            <a:ext cx="4591288" cy="5293934"/>
          </a:xfrm>
          <a:prstGeom prst="rect">
            <a:avLst/>
          </a:prstGeom>
        </p:spPr>
      </p:pic>
    </p:spTree>
    <p:extLst>
      <p:ext uri="{BB962C8B-B14F-4D97-AF65-F5344CB8AC3E}">
        <p14:creationId xmlns:p14="http://schemas.microsoft.com/office/powerpoint/2010/main" val="3318190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51520" y="260648"/>
            <a:ext cx="7772400" cy="428400"/>
          </a:xfrm>
        </p:spPr>
        <p:txBody>
          <a:bodyPr/>
          <a:lstStyle/>
          <a:p>
            <a:r>
              <a:rPr lang="en-GB" b="0" dirty="0" smtClean="0"/>
              <a:t>Purpose of CCN1 – Proof of concept</a:t>
            </a:r>
            <a:endParaRPr lang="en-GB" sz="2000" b="0" dirty="0"/>
          </a:p>
        </p:txBody>
      </p:sp>
      <p:pic>
        <p:nvPicPr>
          <p:cNvPr id="5" name="Picture 4"/>
          <p:cNvPicPr>
            <a:picLocks noChangeAspect="1"/>
          </p:cNvPicPr>
          <p:nvPr/>
        </p:nvPicPr>
        <p:blipFill>
          <a:blip r:embed="rId2"/>
          <a:stretch>
            <a:fillRect/>
          </a:stretch>
        </p:blipFill>
        <p:spPr>
          <a:xfrm>
            <a:off x="1115615" y="1484784"/>
            <a:ext cx="3337679" cy="2376264"/>
          </a:xfrm>
          <a:prstGeom prst="rect">
            <a:avLst/>
          </a:prstGeom>
        </p:spPr>
      </p:pic>
      <p:pic>
        <p:nvPicPr>
          <p:cNvPr id="6" name="Picture 5"/>
          <p:cNvPicPr>
            <a:picLocks noChangeAspect="1"/>
          </p:cNvPicPr>
          <p:nvPr/>
        </p:nvPicPr>
        <p:blipFill>
          <a:blip r:embed="rId3"/>
          <a:stretch>
            <a:fillRect/>
          </a:stretch>
        </p:blipFill>
        <p:spPr>
          <a:xfrm>
            <a:off x="4283968" y="1556792"/>
            <a:ext cx="3181982" cy="1044724"/>
          </a:xfrm>
          <a:prstGeom prst="rect">
            <a:avLst/>
          </a:prstGeom>
        </p:spPr>
      </p:pic>
      <p:pic>
        <p:nvPicPr>
          <p:cNvPr id="7" name="Billede 2"/>
          <p:cNvPicPr>
            <a:picLocks noChangeAspect="1"/>
          </p:cNvPicPr>
          <p:nvPr/>
        </p:nvPicPr>
        <p:blipFill>
          <a:blip r:embed="rId4"/>
          <a:stretch>
            <a:fillRect/>
          </a:stretch>
        </p:blipFill>
        <p:spPr>
          <a:xfrm>
            <a:off x="5562838" y="3105024"/>
            <a:ext cx="567660" cy="540000"/>
          </a:xfrm>
          <a:prstGeom prst="rect">
            <a:avLst/>
          </a:prstGeom>
        </p:spPr>
      </p:pic>
      <p:pic>
        <p:nvPicPr>
          <p:cNvPr id="8" name="Billede 4"/>
          <p:cNvPicPr>
            <a:picLocks noChangeAspect="1"/>
          </p:cNvPicPr>
          <p:nvPr/>
        </p:nvPicPr>
        <p:blipFill>
          <a:blip r:embed="rId5"/>
          <a:stretch>
            <a:fillRect/>
          </a:stretch>
        </p:blipFill>
        <p:spPr>
          <a:xfrm>
            <a:off x="4490846" y="3105024"/>
            <a:ext cx="571580" cy="540000"/>
          </a:xfrm>
          <a:prstGeom prst="rect">
            <a:avLst/>
          </a:prstGeom>
        </p:spPr>
      </p:pic>
      <p:pic>
        <p:nvPicPr>
          <p:cNvPr id="9" name="Billede 8"/>
          <p:cNvPicPr>
            <a:picLocks noChangeAspect="1"/>
          </p:cNvPicPr>
          <p:nvPr/>
        </p:nvPicPr>
        <p:blipFill>
          <a:blip r:embed="rId6"/>
          <a:stretch>
            <a:fillRect/>
          </a:stretch>
        </p:blipFill>
        <p:spPr>
          <a:xfrm>
            <a:off x="6539714" y="3105023"/>
            <a:ext cx="682952" cy="540000"/>
          </a:xfrm>
          <a:prstGeom prst="rect">
            <a:avLst/>
          </a:prstGeom>
        </p:spPr>
      </p:pic>
      <p:sp>
        <p:nvSpPr>
          <p:cNvPr id="10" name="TextBox 9"/>
          <p:cNvSpPr txBox="1"/>
          <p:nvPr/>
        </p:nvSpPr>
        <p:spPr>
          <a:xfrm>
            <a:off x="467544" y="4077072"/>
            <a:ext cx="8208912" cy="1938992"/>
          </a:xfrm>
          <a:prstGeom prst="rect">
            <a:avLst/>
          </a:prstGeom>
          <a:noFill/>
        </p:spPr>
        <p:txBody>
          <a:bodyPr wrap="square" rtlCol="0">
            <a:spAutoFit/>
          </a:bodyPr>
          <a:lstStyle/>
          <a:p>
            <a:r>
              <a:rPr lang="en-US" dirty="0" smtClean="0"/>
              <a:t>Qualification of High Power and Encapsulated Components developed under GSTP contract:</a:t>
            </a:r>
          </a:p>
          <a:p>
            <a:endParaRPr lang="en-US" b="0" dirty="0" smtClean="0"/>
          </a:p>
          <a:p>
            <a:pPr marL="171450" indent="-171450">
              <a:buFont typeface="Arial" panose="020B0604020202020204" pitchFamily="34" charset="0"/>
              <a:buChar char="•"/>
            </a:pPr>
            <a:r>
              <a:rPr lang="en-US" b="0" dirty="0" smtClean="0"/>
              <a:t>Electrical Propulsion Output Stage Transformer (QS1) and Inductor (QS2) max. operating at 5KW/62A</a:t>
            </a:r>
          </a:p>
          <a:p>
            <a:pPr marL="171450" indent="-171450">
              <a:buFont typeface="Arial" panose="020B0604020202020204" pitchFamily="34" charset="0"/>
              <a:buChar char="•"/>
            </a:pPr>
            <a:endParaRPr lang="en-US" b="0" dirty="0" smtClean="0"/>
          </a:p>
          <a:p>
            <a:pPr marL="171450" indent="-171450">
              <a:buFont typeface="Arial" panose="020B0604020202020204" pitchFamily="34" charset="0"/>
              <a:buChar char="•"/>
            </a:pPr>
            <a:r>
              <a:rPr lang="en-US" b="0" dirty="0" smtClean="0"/>
              <a:t>Encapsulated LF Input Filters 139nH-1,24mH (3A-20A ESCC-Q-ST-30-11 de-rated) (QS3) (QS4)</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smtClean="0"/>
              <a:t>Included in addition to contract: 		Toroid Inductor wound with Litz wire (QS5)</a:t>
            </a:r>
          </a:p>
          <a:p>
            <a:pPr lvl="2"/>
            <a:r>
              <a:rPr lang="en-US" b="0" dirty="0"/>
              <a:t>	</a:t>
            </a:r>
            <a:r>
              <a:rPr lang="en-US" b="0" dirty="0" smtClean="0"/>
              <a:t>		Fully encapsulated toroid on carrier (QS6)</a:t>
            </a:r>
          </a:p>
          <a:p>
            <a:pPr lvl="2"/>
            <a:r>
              <a:rPr lang="en-US" b="0" dirty="0"/>
              <a:t>	</a:t>
            </a:r>
            <a:r>
              <a:rPr lang="en-US" b="0" dirty="0" smtClean="0"/>
              <a:t>		EFD inductor wound with terminated Litz Wire (Q7)</a:t>
            </a:r>
            <a:endParaRPr lang="en-US" b="0" dirty="0"/>
          </a:p>
        </p:txBody>
      </p:sp>
    </p:spTree>
    <p:extLst>
      <p:ext uri="{BB962C8B-B14F-4D97-AF65-F5344CB8AC3E}">
        <p14:creationId xmlns:p14="http://schemas.microsoft.com/office/powerpoint/2010/main" val="23955361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251520" y="260648"/>
            <a:ext cx="7772400" cy="428400"/>
          </a:xfrm>
        </p:spPr>
        <p:txBody>
          <a:bodyPr/>
          <a:lstStyle/>
          <a:p>
            <a:r>
              <a:rPr lang="en-GB" b="0" dirty="0" smtClean="0"/>
              <a:t>Focus points and targets</a:t>
            </a:r>
            <a:endParaRPr lang="en-GB" sz="2000" b="0" dirty="0"/>
          </a:p>
        </p:txBody>
      </p:sp>
      <p:sp>
        <p:nvSpPr>
          <p:cNvPr id="6" name="TextBox 5"/>
          <p:cNvSpPr txBox="1"/>
          <p:nvPr/>
        </p:nvSpPr>
        <p:spPr>
          <a:xfrm>
            <a:off x="323528" y="1124744"/>
            <a:ext cx="8424936" cy="4708981"/>
          </a:xfrm>
          <a:prstGeom prst="rect">
            <a:avLst/>
          </a:prstGeom>
          <a:noFill/>
        </p:spPr>
        <p:txBody>
          <a:bodyPr wrap="square" rtlCol="0">
            <a:spAutoFit/>
          </a:bodyPr>
          <a:lstStyle/>
          <a:p>
            <a:r>
              <a:rPr lang="en-US" b="0" dirty="0" smtClean="0"/>
              <a:t>Due to increasing electrification of propulsion systems of satellites, Flux experience need for higher power components than already qualified. </a:t>
            </a:r>
          </a:p>
          <a:p>
            <a:r>
              <a:rPr lang="en-US" b="0" dirty="0" smtClean="0"/>
              <a:t>As a major focus of the electrification is to reduce launch weight there is a natural need to develop electrical components with the utmost attention to weight.</a:t>
            </a:r>
          </a:p>
          <a:p>
            <a:endParaRPr lang="en-US" b="0" dirty="0" smtClean="0"/>
          </a:p>
          <a:p>
            <a:r>
              <a:rPr lang="en-US" b="0" dirty="0"/>
              <a:t>C</a:t>
            </a:r>
            <a:r>
              <a:rPr lang="en-US" b="0" dirty="0" smtClean="0"/>
              <a:t>ustomers request parts based on construction using Litz wire, which differs from traditional and ESCC documented products like massive CU wire and Multi </a:t>
            </a:r>
            <a:r>
              <a:rPr lang="en-US" b="0" dirty="0"/>
              <a:t>S</a:t>
            </a:r>
            <a:r>
              <a:rPr lang="en-US" b="0" dirty="0" smtClean="0"/>
              <a:t>tranded CU wires. Litz wire can consist of hundreds even thousands of cores providing a different design platform in terms of power versus frequency.</a:t>
            </a:r>
          </a:p>
          <a:p>
            <a:endParaRPr lang="en-US" b="0" dirty="0"/>
          </a:p>
          <a:p>
            <a:r>
              <a:rPr lang="en-US" b="0" dirty="0" smtClean="0"/>
              <a:t>There is a need for encapsulated components as some customers regard those as more rigid than open construction components.</a:t>
            </a:r>
          </a:p>
          <a:p>
            <a:endParaRPr lang="en-US" b="0" dirty="0" smtClean="0"/>
          </a:p>
          <a:p>
            <a:endParaRPr lang="en-US" b="0" dirty="0"/>
          </a:p>
          <a:p>
            <a:r>
              <a:rPr lang="en-US" b="0" dirty="0" smtClean="0"/>
              <a:t>To cover the above needs, Flux defined the following target for GSTP development and ESCC qualification:</a:t>
            </a:r>
          </a:p>
          <a:p>
            <a:endParaRPr lang="en-US" b="0" dirty="0" smtClean="0"/>
          </a:p>
          <a:p>
            <a:endParaRPr lang="en-US" b="0" dirty="0"/>
          </a:p>
          <a:p>
            <a:pPr marL="171450" indent="-171450">
              <a:buFont typeface="Arial" panose="020B0604020202020204" pitchFamily="34" charset="0"/>
              <a:buChar char="•"/>
            </a:pPr>
            <a:r>
              <a:rPr lang="en-US" b="0" dirty="0" smtClean="0"/>
              <a:t>Achieve power level of 5kW for PPU Transformer and Inductor (design defined max. current 62A)</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smtClean="0"/>
              <a:t>Achieve the higher power level maintaining a mass increase of maximum 20% weight (18% achieved)</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smtClean="0"/>
              <a:t>Achieve the above by utilizing design for manufacturing at lowest material cost possible</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smtClean="0"/>
              <a:t>Develop encapsulation and potting process by applying and approving an industrially accessible Epoxy</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smtClean="0"/>
              <a:t>Define the process of tinning and solder Litz wire through experiments, trials and ESCC Qualification</a:t>
            </a:r>
          </a:p>
        </p:txBody>
      </p:sp>
    </p:spTree>
    <p:extLst>
      <p:ext uri="{BB962C8B-B14F-4D97-AF65-F5344CB8AC3E}">
        <p14:creationId xmlns:p14="http://schemas.microsoft.com/office/powerpoint/2010/main" val="3341386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51520" y="260648"/>
            <a:ext cx="7772400" cy="428400"/>
          </a:xfrm>
        </p:spPr>
        <p:txBody>
          <a:bodyPr/>
          <a:lstStyle/>
          <a:p>
            <a:r>
              <a:rPr lang="en-GB" b="0" dirty="0" smtClean="0"/>
              <a:t>Manufacturing of the test vehicles</a:t>
            </a:r>
            <a:endParaRPr lang="en-GB" sz="2000" b="0" dirty="0"/>
          </a:p>
        </p:txBody>
      </p:sp>
      <p:sp>
        <p:nvSpPr>
          <p:cNvPr id="5" name="TextBox 4"/>
          <p:cNvSpPr txBox="1"/>
          <p:nvPr/>
        </p:nvSpPr>
        <p:spPr>
          <a:xfrm>
            <a:off x="395536" y="1052736"/>
            <a:ext cx="8352928" cy="2492990"/>
          </a:xfrm>
          <a:prstGeom prst="rect">
            <a:avLst/>
          </a:prstGeom>
          <a:noFill/>
        </p:spPr>
        <p:txBody>
          <a:bodyPr wrap="square" rtlCol="0">
            <a:spAutoFit/>
          </a:bodyPr>
          <a:lstStyle/>
          <a:p>
            <a:r>
              <a:rPr lang="en-US" b="0" dirty="0" smtClean="0"/>
              <a:t>Full documentation packages were produced for all targeted designs. Part manufactured for verification test and step stress test under the main contract were updated based on experiences. Additional products were documented based on results from experiments and trials.</a:t>
            </a:r>
          </a:p>
          <a:p>
            <a:endParaRPr lang="en-US" b="0" dirty="0"/>
          </a:p>
          <a:p>
            <a:r>
              <a:rPr lang="en-US" b="0" dirty="0" smtClean="0"/>
              <a:t>The Litz based components led to the updating of several internal Workmanship instructions:</a:t>
            </a:r>
          </a:p>
          <a:p>
            <a:endParaRPr lang="en-US" b="0" dirty="0"/>
          </a:p>
          <a:p>
            <a:pPr marL="171450" indent="-171450">
              <a:buFont typeface="Arial" panose="020B0604020202020204" pitchFamily="34" charset="0"/>
              <a:buChar char="•"/>
            </a:pPr>
            <a:r>
              <a:rPr lang="en-US" b="0" dirty="0" smtClean="0"/>
              <a:t>FT08710604 Tinning – added instructions for tinning of Litz wire</a:t>
            </a:r>
          </a:p>
          <a:p>
            <a:pPr marL="171450" indent="-171450">
              <a:buFont typeface="Arial" panose="020B0604020202020204" pitchFamily="34" charset="0"/>
              <a:buChar char="•"/>
            </a:pPr>
            <a:r>
              <a:rPr lang="en-US" b="0" dirty="0" smtClean="0"/>
              <a:t>FT08710403 Cleaning post impregnation and encapsulation – added cleaning of Litz wire</a:t>
            </a:r>
          </a:p>
          <a:p>
            <a:pPr marL="171450" indent="-171450">
              <a:buFont typeface="Arial" panose="020B0604020202020204" pitchFamily="34" charset="0"/>
              <a:buChar char="•"/>
            </a:pPr>
            <a:r>
              <a:rPr lang="en-US" b="0" dirty="0" smtClean="0"/>
              <a:t>FT08710602 Thermal Stripping – added removal of outer isolation layer, separation of cores and Tin dipping parameters</a:t>
            </a:r>
          </a:p>
          <a:p>
            <a:pPr marL="171450" indent="-171450">
              <a:buFont typeface="Arial" panose="020B0604020202020204" pitchFamily="34" charset="0"/>
              <a:buChar char="•"/>
            </a:pPr>
            <a:r>
              <a:rPr lang="en-US" b="0" dirty="0" smtClean="0"/>
              <a:t>FT08710802 Mounting and solder to terminals – added process relevant for Litz wire</a:t>
            </a:r>
          </a:p>
          <a:p>
            <a:endParaRPr lang="en-US" b="0" dirty="0"/>
          </a:p>
          <a:p>
            <a:r>
              <a:rPr lang="en-US" b="0" dirty="0" smtClean="0"/>
              <a:t>Manufacturing of all units was successful and without incident.</a:t>
            </a:r>
          </a:p>
        </p:txBody>
      </p:sp>
      <p:pic>
        <p:nvPicPr>
          <p:cNvPr id="6" name="Picture 5"/>
          <p:cNvPicPr>
            <a:picLocks noChangeAspect="1"/>
          </p:cNvPicPr>
          <p:nvPr/>
        </p:nvPicPr>
        <p:blipFill>
          <a:blip r:embed="rId2"/>
          <a:stretch>
            <a:fillRect/>
          </a:stretch>
        </p:blipFill>
        <p:spPr>
          <a:xfrm>
            <a:off x="323528" y="3981422"/>
            <a:ext cx="2155465" cy="2079892"/>
          </a:xfrm>
          <a:prstGeom prst="rect">
            <a:avLst/>
          </a:prstGeom>
        </p:spPr>
      </p:pic>
      <p:pic>
        <p:nvPicPr>
          <p:cNvPr id="8" name="Picture 7"/>
          <p:cNvPicPr>
            <a:picLocks noChangeAspect="1"/>
          </p:cNvPicPr>
          <p:nvPr/>
        </p:nvPicPr>
        <p:blipFill>
          <a:blip r:embed="rId3"/>
          <a:stretch>
            <a:fillRect/>
          </a:stretch>
        </p:blipFill>
        <p:spPr>
          <a:xfrm>
            <a:off x="4716016" y="3981422"/>
            <a:ext cx="2150917" cy="2079892"/>
          </a:xfrm>
          <a:prstGeom prst="rect">
            <a:avLst/>
          </a:prstGeom>
        </p:spPr>
      </p:pic>
      <p:pic>
        <p:nvPicPr>
          <p:cNvPr id="9" name="Picture 8"/>
          <p:cNvPicPr>
            <a:picLocks noChangeAspect="1"/>
          </p:cNvPicPr>
          <p:nvPr/>
        </p:nvPicPr>
        <p:blipFill>
          <a:blip r:embed="rId4"/>
          <a:stretch>
            <a:fillRect/>
          </a:stretch>
        </p:blipFill>
        <p:spPr>
          <a:xfrm>
            <a:off x="6804248" y="3981422"/>
            <a:ext cx="2061030" cy="2079892"/>
          </a:xfrm>
          <a:prstGeom prst="rect">
            <a:avLst/>
          </a:prstGeom>
        </p:spPr>
      </p:pic>
      <p:pic>
        <p:nvPicPr>
          <p:cNvPr id="10" name="Picture 9"/>
          <p:cNvPicPr>
            <a:picLocks noChangeAspect="1"/>
          </p:cNvPicPr>
          <p:nvPr/>
        </p:nvPicPr>
        <p:blipFill>
          <a:blip r:embed="rId5"/>
          <a:stretch>
            <a:fillRect/>
          </a:stretch>
        </p:blipFill>
        <p:spPr>
          <a:xfrm>
            <a:off x="2478993" y="3981422"/>
            <a:ext cx="2270649" cy="2079892"/>
          </a:xfrm>
          <a:prstGeom prst="rect">
            <a:avLst/>
          </a:prstGeom>
        </p:spPr>
      </p:pic>
    </p:spTree>
    <p:extLst>
      <p:ext uri="{BB962C8B-B14F-4D97-AF65-F5344CB8AC3E}">
        <p14:creationId xmlns:p14="http://schemas.microsoft.com/office/powerpoint/2010/main" val="1298553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51520" y="260648"/>
            <a:ext cx="7772400" cy="428400"/>
          </a:xfrm>
        </p:spPr>
        <p:txBody>
          <a:bodyPr/>
          <a:lstStyle/>
          <a:p>
            <a:r>
              <a:rPr lang="en-GB" b="0" dirty="0" smtClean="0"/>
              <a:t>ESCC3201/013 Qualification Flow</a:t>
            </a:r>
            <a:endParaRPr lang="en-GB" sz="2000" b="0" dirty="0"/>
          </a:p>
        </p:txBody>
      </p:sp>
      <p:pic>
        <p:nvPicPr>
          <p:cNvPr id="6" name="Picture 5"/>
          <p:cNvPicPr>
            <a:picLocks noChangeAspect="1"/>
          </p:cNvPicPr>
          <p:nvPr/>
        </p:nvPicPr>
        <p:blipFill>
          <a:blip r:embed="rId2"/>
          <a:stretch>
            <a:fillRect/>
          </a:stretch>
        </p:blipFill>
        <p:spPr>
          <a:xfrm>
            <a:off x="1979067" y="260648"/>
            <a:ext cx="4983384" cy="6624736"/>
          </a:xfrm>
          <a:prstGeom prst="rect">
            <a:avLst/>
          </a:prstGeom>
        </p:spPr>
      </p:pic>
      <p:pic>
        <p:nvPicPr>
          <p:cNvPr id="2" name="Picture 1"/>
          <p:cNvPicPr>
            <a:picLocks noChangeAspect="1"/>
          </p:cNvPicPr>
          <p:nvPr/>
        </p:nvPicPr>
        <p:blipFill>
          <a:blip r:embed="rId3"/>
          <a:stretch>
            <a:fillRect/>
          </a:stretch>
        </p:blipFill>
        <p:spPr>
          <a:xfrm>
            <a:off x="2771800" y="2420888"/>
            <a:ext cx="639255" cy="1728192"/>
          </a:xfrm>
          <a:prstGeom prst="rect">
            <a:avLst/>
          </a:prstGeom>
        </p:spPr>
      </p:pic>
      <p:pic>
        <p:nvPicPr>
          <p:cNvPr id="3" name="Picture 2"/>
          <p:cNvPicPr>
            <a:picLocks noChangeAspect="1"/>
          </p:cNvPicPr>
          <p:nvPr/>
        </p:nvPicPr>
        <p:blipFill>
          <a:blip r:embed="rId4"/>
          <a:stretch>
            <a:fillRect/>
          </a:stretch>
        </p:blipFill>
        <p:spPr>
          <a:xfrm>
            <a:off x="5436096" y="1844825"/>
            <a:ext cx="766667" cy="2304434"/>
          </a:xfrm>
          <a:prstGeom prst="rect">
            <a:avLst/>
          </a:prstGeom>
        </p:spPr>
      </p:pic>
    </p:spTree>
    <p:extLst>
      <p:ext uri="{BB962C8B-B14F-4D97-AF65-F5344CB8AC3E}">
        <p14:creationId xmlns:p14="http://schemas.microsoft.com/office/powerpoint/2010/main" val="2768075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51520" y="260648"/>
            <a:ext cx="7772400" cy="428400"/>
          </a:xfrm>
        </p:spPr>
        <p:txBody>
          <a:bodyPr/>
          <a:lstStyle/>
          <a:p>
            <a:r>
              <a:rPr lang="en-GB" b="0" dirty="0" smtClean="0"/>
              <a:t>Qualification </a:t>
            </a:r>
            <a:r>
              <a:rPr lang="en-GB" b="0" dirty="0"/>
              <a:t>t</a:t>
            </a:r>
            <a:r>
              <a:rPr lang="en-GB" b="0" dirty="0" smtClean="0"/>
              <a:t>est results QS1 and QS2</a:t>
            </a:r>
            <a:endParaRPr lang="en-GB" sz="2000" b="0" dirty="0"/>
          </a:p>
        </p:txBody>
      </p:sp>
      <p:graphicFrame>
        <p:nvGraphicFramePr>
          <p:cNvPr id="6" name="Table 5"/>
          <p:cNvGraphicFramePr>
            <a:graphicFrameLocks noGrp="1"/>
          </p:cNvGraphicFramePr>
          <p:nvPr/>
        </p:nvGraphicFramePr>
        <p:xfrm>
          <a:off x="977396" y="2015173"/>
          <a:ext cx="7036807" cy="3935730"/>
        </p:xfrm>
        <a:graphic>
          <a:graphicData uri="http://schemas.openxmlformats.org/drawingml/2006/table">
            <a:tbl>
              <a:tblPr firstRow="1" firstCol="1" bandRow="1"/>
              <a:tblGrid>
                <a:gridCol w="387350">
                  <a:extLst>
                    <a:ext uri="{9D8B030D-6E8A-4147-A177-3AD203B41FA5}">
                      <a16:colId xmlns:a16="http://schemas.microsoft.com/office/drawing/2014/main" val="17500503"/>
                    </a:ext>
                  </a:extLst>
                </a:gridCol>
                <a:gridCol w="387350">
                  <a:extLst>
                    <a:ext uri="{9D8B030D-6E8A-4147-A177-3AD203B41FA5}">
                      <a16:colId xmlns:a16="http://schemas.microsoft.com/office/drawing/2014/main" val="1330568125"/>
                    </a:ext>
                  </a:extLst>
                </a:gridCol>
                <a:gridCol w="1057910">
                  <a:extLst>
                    <a:ext uri="{9D8B030D-6E8A-4147-A177-3AD203B41FA5}">
                      <a16:colId xmlns:a16="http://schemas.microsoft.com/office/drawing/2014/main" val="442656121"/>
                    </a:ext>
                  </a:extLst>
                </a:gridCol>
                <a:gridCol w="172085">
                  <a:extLst>
                    <a:ext uri="{9D8B030D-6E8A-4147-A177-3AD203B41FA5}">
                      <a16:colId xmlns:a16="http://schemas.microsoft.com/office/drawing/2014/main" val="1973567079"/>
                    </a:ext>
                  </a:extLst>
                </a:gridCol>
                <a:gridCol w="1076325">
                  <a:extLst>
                    <a:ext uri="{9D8B030D-6E8A-4147-A177-3AD203B41FA5}">
                      <a16:colId xmlns:a16="http://schemas.microsoft.com/office/drawing/2014/main" val="1454615449"/>
                    </a:ext>
                  </a:extLst>
                </a:gridCol>
                <a:gridCol w="149860">
                  <a:extLst>
                    <a:ext uri="{9D8B030D-6E8A-4147-A177-3AD203B41FA5}">
                      <a16:colId xmlns:a16="http://schemas.microsoft.com/office/drawing/2014/main" val="3559"/>
                    </a:ext>
                  </a:extLst>
                </a:gridCol>
                <a:gridCol w="100583">
                  <a:extLst>
                    <a:ext uri="{9D8B030D-6E8A-4147-A177-3AD203B41FA5}">
                      <a16:colId xmlns:a16="http://schemas.microsoft.com/office/drawing/2014/main" val="2202768310"/>
                    </a:ext>
                  </a:extLst>
                </a:gridCol>
                <a:gridCol w="387985">
                  <a:extLst>
                    <a:ext uri="{9D8B030D-6E8A-4147-A177-3AD203B41FA5}">
                      <a16:colId xmlns:a16="http://schemas.microsoft.com/office/drawing/2014/main" val="1627955561"/>
                    </a:ext>
                  </a:extLst>
                </a:gridCol>
                <a:gridCol w="387985">
                  <a:extLst>
                    <a:ext uri="{9D8B030D-6E8A-4147-A177-3AD203B41FA5}">
                      <a16:colId xmlns:a16="http://schemas.microsoft.com/office/drawing/2014/main" val="2794127257"/>
                    </a:ext>
                  </a:extLst>
                </a:gridCol>
                <a:gridCol w="100583">
                  <a:extLst>
                    <a:ext uri="{9D8B030D-6E8A-4147-A177-3AD203B41FA5}">
                      <a16:colId xmlns:a16="http://schemas.microsoft.com/office/drawing/2014/main" val="296476202"/>
                    </a:ext>
                  </a:extLst>
                </a:gridCol>
                <a:gridCol w="100583">
                  <a:extLst>
                    <a:ext uri="{9D8B030D-6E8A-4147-A177-3AD203B41FA5}">
                      <a16:colId xmlns:a16="http://schemas.microsoft.com/office/drawing/2014/main" val="2688836299"/>
                    </a:ext>
                  </a:extLst>
                </a:gridCol>
                <a:gridCol w="100583">
                  <a:extLst>
                    <a:ext uri="{9D8B030D-6E8A-4147-A177-3AD203B41FA5}">
                      <a16:colId xmlns:a16="http://schemas.microsoft.com/office/drawing/2014/main" val="848555298"/>
                    </a:ext>
                  </a:extLst>
                </a:gridCol>
                <a:gridCol w="387985">
                  <a:extLst>
                    <a:ext uri="{9D8B030D-6E8A-4147-A177-3AD203B41FA5}">
                      <a16:colId xmlns:a16="http://schemas.microsoft.com/office/drawing/2014/main" val="1468300903"/>
                    </a:ext>
                  </a:extLst>
                </a:gridCol>
                <a:gridCol w="100583">
                  <a:extLst>
                    <a:ext uri="{9D8B030D-6E8A-4147-A177-3AD203B41FA5}">
                      <a16:colId xmlns:a16="http://schemas.microsoft.com/office/drawing/2014/main" val="1719741032"/>
                    </a:ext>
                  </a:extLst>
                </a:gridCol>
                <a:gridCol w="387985">
                  <a:extLst>
                    <a:ext uri="{9D8B030D-6E8A-4147-A177-3AD203B41FA5}">
                      <a16:colId xmlns:a16="http://schemas.microsoft.com/office/drawing/2014/main" val="3425964279"/>
                    </a:ext>
                  </a:extLst>
                </a:gridCol>
                <a:gridCol w="100583">
                  <a:extLst>
                    <a:ext uri="{9D8B030D-6E8A-4147-A177-3AD203B41FA5}">
                      <a16:colId xmlns:a16="http://schemas.microsoft.com/office/drawing/2014/main" val="1663871882"/>
                    </a:ext>
                  </a:extLst>
                </a:gridCol>
                <a:gridCol w="100583">
                  <a:extLst>
                    <a:ext uri="{9D8B030D-6E8A-4147-A177-3AD203B41FA5}">
                      <a16:colId xmlns:a16="http://schemas.microsoft.com/office/drawing/2014/main" val="3106210496"/>
                    </a:ext>
                  </a:extLst>
                </a:gridCol>
                <a:gridCol w="398780">
                  <a:extLst>
                    <a:ext uri="{9D8B030D-6E8A-4147-A177-3AD203B41FA5}">
                      <a16:colId xmlns:a16="http://schemas.microsoft.com/office/drawing/2014/main" val="2420573398"/>
                    </a:ext>
                  </a:extLst>
                </a:gridCol>
                <a:gridCol w="100583">
                  <a:extLst>
                    <a:ext uri="{9D8B030D-6E8A-4147-A177-3AD203B41FA5}">
                      <a16:colId xmlns:a16="http://schemas.microsoft.com/office/drawing/2014/main" val="2488490077"/>
                    </a:ext>
                  </a:extLst>
                </a:gridCol>
                <a:gridCol w="398780">
                  <a:extLst>
                    <a:ext uri="{9D8B030D-6E8A-4147-A177-3AD203B41FA5}">
                      <a16:colId xmlns:a16="http://schemas.microsoft.com/office/drawing/2014/main" val="1760693144"/>
                    </a:ext>
                  </a:extLst>
                </a:gridCol>
                <a:gridCol w="398780">
                  <a:extLst>
                    <a:ext uri="{9D8B030D-6E8A-4147-A177-3AD203B41FA5}">
                      <a16:colId xmlns:a16="http://schemas.microsoft.com/office/drawing/2014/main" val="1195840050"/>
                    </a:ext>
                  </a:extLst>
                </a:gridCol>
                <a:gridCol w="100583">
                  <a:extLst>
                    <a:ext uri="{9D8B030D-6E8A-4147-A177-3AD203B41FA5}">
                      <a16:colId xmlns:a16="http://schemas.microsoft.com/office/drawing/2014/main" val="922516595"/>
                    </a:ext>
                  </a:extLst>
                </a:gridCol>
                <a:gridCol w="152400">
                  <a:extLst>
                    <a:ext uri="{9D8B030D-6E8A-4147-A177-3AD203B41FA5}">
                      <a16:colId xmlns:a16="http://schemas.microsoft.com/office/drawing/2014/main" val="2543345624"/>
                    </a:ext>
                  </a:extLst>
                </a:gridCol>
              </a:tblGrid>
              <a:tr h="125730">
                <a:tc rowSpan="2" gridSpan="7">
                  <a:txBody>
                    <a:bodyPr/>
                    <a:lstStyle/>
                    <a:p>
                      <a:pPr algn="ctr">
                        <a:spcBef>
                          <a:spcPts val="300"/>
                        </a:spcBef>
                        <a:spcAft>
                          <a:spcPts val="300"/>
                        </a:spcAft>
                        <a:tabLst>
                          <a:tab pos="900430" algn="l"/>
                        </a:tabLst>
                      </a:pPr>
                      <a:r>
                        <a:rPr lang="en-GB" sz="700" b="1">
                          <a:effectLst/>
                          <a:latin typeface="Verdana" panose="020B0604030504040204" pitchFamily="34" charset="0"/>
                          <a:ea typeface="Times New Roman" panose="02020603050405020304" pitchFamily="18" charset="0"/>
                          <a:cs typeface="Times New Roman" panose="02020603050405020304" pitchFamily="18" charset="0"/>
                        </a:rPr>
                        <a:t>Group and Test</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rowSpan="2" hMerge="1">
                  <a:txBody>
                    <a:bodyPr/>
                    <a:lstStyle/>
                    <a:p>
                      <a:endParaRPr lang="da-DK"/>
                    </a:p>
                  </a:txBody>
                  <a:tcPr/>
                </a:tc>
                <a:tc rowSpan="2" hMerge="1">
                  <a:txBody>
                    <a:bodyPr/>
                    <a:lstStyle/>
                    <a:p>
                      <a:endParaRPr lang="da-DK"/>
                    </a:p>
                  </a:txBody>
                  <a:tcPr/>
                </a:tc>
                <a:tc rowSpan="2" hMerge="1">
                  <a:txBody>
                    <a:bodyPr/>
                    <a:lstStyle/>
                    <a:p>
                      <a:endParaRPr lang="da-DK"/>
                    </a:p>
                  </a:txBody>
                  <a:tcPr/>
                </a:tc>
                <a:tc rowSpan="2" hMerge="1">
                  <a:txBody>
                    <a:bodyPr/>
                    <a:lstStyle/>
                    <a:p>
                      <a:endParaRPr lang="da-DK"/>
                    </a:p>
                  </a:txBody>
                  <a:tcPr/>
                </a:tc>
                <a:tc rowSpan="2" hMerge="1">
                  <a:txBody>
                    <a:bodyPr/>
                    <a:lstStyle/>
                    <a:p>
                      <a:endParaRPr lang="da-DK"/>
                    </a:p>
                  </a:txBody>
                  <a:tcPr/>
                </a:tc>
                <a:tc rowSpan="2" hMerge="1">
                  <a:txBody>
                    <a:bodyPr/>
                    <a:lstStyle/>
                    <a:p>
                      <a:endParaRPr lang="da-DK"/>
                    </a:p>
                  </a:txBody>
                  <a:tcPr/>
                </a:tc>
                <a:tc gridSpan="8">
                  <a:txBody>
                    <a:bodyPr/>
                    <a:lstStyle/>
                    <a:p>
                      <a:pPr algn="ctr">
                        <a:spcBef>
                          <a:spcPts val="300"/>
                        </a:spcBef>
                        <a:spcAft>
                          <a:spcPts val="300"/>
                        </a:spcAft>
                        <a:tabLst>
                          <a:tab pos="900430" algn="l"/>
                        </a:tabLst>
                      </a:pPr>
                      <a:r>
                        <a:rPr lang="en-GB" sz="800">
                          <a:effectLst/>
                          <a:latin typeface="Verdana" panose="020B0604030504040204" pitchFamily="34" charset="0"/>
                          <a:ea typeface="Times New Roman" panose="02020603050405020304" pitchFamily="18" charset="0"/>
                          <a:cs typeface="Times New Roman" panose="02020603050405020304" pitchFamily="18" charset="0"/>
                        </a:rPr>
                        <a:t>12413001-1</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gridSpan="8">
                  <a:txBody>
                    <a:bodyPr/>
                    <a:lstStyle/>
                    <a:p>
                      <a:pPr algn="ctr">
                        <a:spcBef>
                          <a:spcPts val="300"/>
                        </a:spcBef>
                        <a:spcAft>
                          <a:spcPts val="300"/>
                        </a:spcAft>
                        <a:tabLst>
                          <a:tab pos="900430" algn="l"/>
                        </a:tabLst>
                      </a:pPr>
                      <a:r>
                        <a:rPr lang="en-GB" sz="800">
                          <a:effectLst/>
                          <a:latin typeface="Verdana" panose="020B0604030504040204" pitchFamily="34" charset="0"/>
                          <a:ea typeface="Times New Roman" panose="02020603050405020304" pitchFamily="18" charset="0"/>
                          <a:cs typeface="Times New Roman" panose="02020603050405020304" pitchFamily="18" charset="0"/>
                        </a:rPr>
                        <a:t>14413001-1</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569840099"/>
                  </a:ext>
                </a:extLst>
              </a:tr>
              <a:tr h="125730">
                <a:tc gridSpan="7" vMerge="1">
                  <a:txBody>
                    <a:bodyPr/>
                    <a:lstStyle/>
                    <a:p>
                      <a:endParaRPr lang="da-DK"/>
                    </a:p>
                  </a:txBody>
                  <a:tcPr/>
                </a:tc>
                <a:tc hMerge="1" vMerge="1">
                  <a:txBody>
                    <a:bodyPr/>
                    <a:lstStyle/>
                    <a:p>
                      <a:endParaRPr lang="da-DK"/>
                    </a:p>
                  </a:txBody>
                  <a:tcPr/>
                </a:tc>
                <a:tc hMerge="1" vMerge="1">
                  <a:txBody>
                    <a:bodyPr/>
                    <a:lstStyle/>
                    <a:p>
                      <a:endParaRPr lang="da-DK"/>
                    </a:p>
                  </a:txBody>
                  <a:tcPr/>
                </a:tc>
                <a:tc hMerge="1" vMerge="1">
                  <a:txBody>
                    <a:bodyPr/>
                    <a:lstStyle/>
                    <a:p>
                      <a:endParaRPr lang="da-DK"/>
                    </a:p>
                  </a:txBody>
                  <a:tcPr/>
                </a:tc>
                <a:tc hMerge="1" vMerge="1">
                  <a:txBody>
                    <a:bodyPr/>
                    <a:lstStyle/>
                    <a:p>
                      <a:endParaRPr lang="da-DK"/>
                    </a:p>
                  </a:txBody>
                  <a:tcPr/>
                </a:tc>
                <a:tc hMerge="1" vMerge="1">
                  <a:txBody>
                    <a:bodyPr/>
                    <a:lstStyle/>
                    <a:p>
                      <a:endParaRPr lang="da-DK"/>
                    </a:p>
                  </a:txBody>
                  <a:tcPr/>
                </a:tc>
                <a:tc hMerge="1" vMerge="1">
                  <a:txBody>
                    <a:bodyPr/>
                    <a:lstStyle/>
                    <a:p>
                      <a:endParaRPr lang="da-DK"/>
                    </a:p>
                  </a:txBody>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001</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002</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gridSpan="3">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004</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005</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da-DK"/>
                    </a:p>
                  </a:txBody>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006</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015</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da-DK"/>
                    </a:p>
                  </a:txBody>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017</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da-DK"/>
                    </a:p>
                  </a:txBody>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018</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019</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020</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da-DK"/>
                    </a:p>
                  </a:txBody>
                  <a:tcPr/>
                </a:tc>
                <a:extLst>
                  <a:ext uri="{0D108BD9-81ED-4DB2-BD59-A6C34878D82A}">
                    <a16:rowId xmlns:a16="http://schemas.microsoft.com/office/drawing/2014/main" val="1598821936"/>
                  </a:ext>
                </a:extLst>
              </a:tr>
              <a:tr h="180340">
                <a:tc rowSpan="3">
                  <a:txBody>
                    <a:bodyPr/>
                    <a:lstStyle/>
                    <a:p>
                      <a:pPr algn="ctr">
                        <a:spcBef>
                          <a:spcPts val="300"/>
                        </a:spcBef>
                        <a:spcAft>
                          <a:spcPts val="300"/>
                        </a:spcAft>
                      </a:pPr>
                      <a:r>
                        <a:rPr lang="en-GB" sz="8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Life Test</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extLst>
                  <a:ext uri="{0D108BD9-81ED-4DB2-BD59-A6C34878D82A}">
                    <a16:rowId xmlns:a16="http://schemas.microsoft.com/office/drawing/2014/main" val="4277203800"/>
                  </a:ext>
                </a:extLst>
              </a:tr>
              <a:tr h="180340">
                <a:tc vMerge="1">
                  <a:txBody>
                    <a:bodyPr/>
                    <a:lstStyle/>
                    <a:p>
                      <a:endParaRPr lang="da-DK"/>
                    </a:p>
                  </a:txBody>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Partial Discharge (High Power Transformers only)</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extLst>
                  <a:ext uri="{0D108BD9-81ED-4DB2-BD59-A6C34878D82A}">
                    <a16:rowId xmlns:a16="http://schemas.microsoft.com/office/drawing/2014/main" val="1827313440"/>
                  </a:ext>
                </a:extLst>
              </a:tr>
              <a:tr h="180340">
                <a:tc vMerge="1">
                  <a:txBody>
                    <a:bodyPr/>
                    <a:lstStyle/>
                    <a:p>
                      <a:endParaRPr lang="da-DK"/>
                    </a:p>
                  </a:txBody>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Permanence of marking</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extLst>
                  <a:ext uri="{0D108BD9-81ED-4DB2-BD59-A6C34878D82A}">
                    <a16:rowId xmlns:a16="http://schemas.microsoft.com/office/drawing/2014/main" val="77819700"/>
                  </a:ext>
                </a:extLst>
              </a:tr>
              <a:tr h="180340">
                <a:tc rowSpan="2">
                  <a:txBody>
                    <a:bodyPr/>
                    <a:lstStyle/>
                    <a:p>
                      <a:pPr algn="ctr">
                        <a:spcBef>
                          <a:spcPts val="300"/>
                        </a:spcBef>
                        <a:spcAft>
                          <a:spcPts val="300"/>
                        </a:spcAft>
                      </a:pPr>
                      <a:r>
                        <a:rPr lang="en-GB" sz="8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Solderability</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3">
                  <a:txBody>
                    <a:bodyPr/>
                    <a:lstStyle/>
                    <a:p>
                      <a:pPr algn="ctr">
                        <a:spcBef>
                          <a:spcPts val="300"/>
                        </a:spcBef>
                        <a:spcAft>
                          <a:spcPts val="300"/>
                        </a:spcAft>
                        <a:tabLst>
                          <a:tab pos="900430" algn="l"/>
                        </a:tabLst>
                      </a:pPr>
                      <a:r>
                        <a:rPr lang="en-GB" sz="300">
                          <a:effectLst/>
                          <a:latin typeface="Verdana" panose="020B0604030504040204" pitchFamily="34" charset="0"/>
                          <a:ea typeface="Times New Roman" panose="02020603050405020304" pitchFamily="18" charset="0"/>
                          <a:cs typeface="Times New Roman" panose="02020603050405020304" pitchFamily="18" charset="0"/>
                        </a:rPr>
                        <a:t>No Terminals</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300">
                          <a:effectLst/>
                          <a:latin typeface="Verdana" panose="020B0604030504040204" pitchFamily="34" charset="0"/>
                          <a:ea typeface="Times New Roman" panose="02020603050405020304" pitchFamily="18" charset="0"/>
                          <a:cs typeface="Times New Roman" panose="02020603050405020304" pitchFamily="18" charset="0"/>
                        </a:rPr>
                        <a:t>No Terminals</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extLst>
                  <a:ext uri="{0D108BD9-81ED-4DB2-BD59-A6C34878D82A}">
                    <a16:rowId xmlns:a16="http://schemas.microsoft.com/office/drawing/2014/main" val="2786253459"/>
                  </a:ext>
                </a:extLst>
              </a:tr>
              <a:tr h="180340">
                <a:tc vMerge="1">
                  <a:txBody>
                    <a:bodyPr/>
                    <a:lstStyle/>
                    <a:p>
                      <a:endParaRPr lang="da-DK"/>
                    </a:p>
                  </a:txBody>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Terminal Strength</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3">
                  <a:txBody>
                    <a:bodyPr/>
                    <a:lstStyle/>
                    <a:p>
                      <a:pPr algn="ctr">
                        <a:spcBef>
                          <a:spcPts val="300"/>
                        </a:spcBef>
                        <a:spcAft>
                          <a:spcPts val="300"/>
                        </a:spcAft>
                        <a:tabLst>
                          <a:tab pos="900430" algn="l"/>
                        </a:tabLst>
                      </a:pPr>
                      <a:r>
                        <a:rPr lang="en-GB" sz="300">
                          <a:effectLst/>
                          <a:latin typeface="Verdana" panose="020B0604030504040204" pitchFamily="34" charset="0"/>
                          <a:ea typeface="Times New Roman" panose="02020603050405020304" pitchFamily="18" charset="0"/>
                          <a:cs typeface="Times New Roman" panose="02020603050405020304" pitchFamily="18" charset="0"/>
                        </a:rPr>
                        <a:t>No Terminals</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300">
                          <a:effectLst/>
                          <a:latin typeface="Verdana" panose="020B0604030504040204" pitchFamily="34" charset="0"/>
                          <a:ea typeface="Times New Roman" panose="02020603050405020304" pitchFamily="18" charset="0"/>
                          <a:cs typeface="Times New Roman" panose="02020603050405020304" pitchFamily="18" charset="0"/>
                        </a:rPr>
                        <a:t>No Terminals</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extLst>
                  <a:ext uri="{0D108BD9-81ED-4DB2-BD59-A6C34878D82A}">
                    <a16:rowId xmlns:a16="http://schemas.microsoft.com/office/drawing/2014/main" val="988870857"/>
                  </a:ext>
                </a:extLst>
              </a:tr>
              <a:tr h="180340">
                <a:tc rowSpan="3">
                  <a:txBody>
                    <a:bodyPr/>
                    <a:lstStyle/>
                    <a:p>
                      <a:pPr algn="ctr">
                        <a:spcBef>
                          <a:spcPts val="300"/>
                        </a:spcBef>
                        <a:spcAft>
                          <a:spcPts val="300"/>
                        </a:spcAft>
                      </a:pPr>
                      <a:r>
                        <a:rPr lang="en-GB" sz="8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Mechanical Shock</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extLst>
                  <a:ext uri="{0D108BD9-81ED-4DB2-BD59-A6C34878D82A}">
                    <a16:rowId xmlns:a16="http://schemas.microsoft.com/office/drawing/2014/main" val="1124928238"/>
                  </a:ext>
                </a:extLst>
              </a:tr>
              <a:tr h="180340">
                <a:tc vMerge="1">
                  <a:txBody>
                    <a:bodyPr/>
                    <a:lstStyle/>
                    <a:p>
                      <a:endParaRPr lang="da-DK"/>
                    </a:p>
                  </a:txBody>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Random Vibration</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extLst>
                  <a:ext uri="{0D108BD9-81ED-4DB2-BD59-A6C34878D82A}">
                    <a16:rowId xmlns:a16="http://schemas.microsoft.com/office/drawing/2014/main" val="1090580360"/>
                  </a:ext>
                </a:extLst>
              </a:tr>
              <a:tr h="180340">
                <a:tc vMerge="1">
                  <a:txBody>
                    <a:bodyPr/>
                    <a:lstStyle/>
                    <a:p>
                      <a:endParaRPr lang="da-DK"/>
                    </a:p>
                  </a:txBody>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Moisture Resistance</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extLst>
                  <a:ext uri="{0D108BD9-81ED-4DB2-BD59-A6C34878D82A}">
                    <a16:rowId xmlns:a16="http://schemas.microsoft.com/office/drawing/2014/main" val="966350275"/>
                  </a:ext>
                </a:extLst>
              </a:tr>
              <a:tr h="180340">
                <a:tc rowSpan="6">
                  <a:txBody>
                    <a:bodyPr/>
                    <a:lstStyle/>
                    <a:p>
                      <a:pPr algn="ctr">
                        <a:spcBef>
                          <a:spcPts val="300"/>
                        </a:spcBef>
                        <a:spcAft>
                          <a:spcPts val="300"/>
                        </a:spcAft>
                      </a:pPr>
                      <a:r>
                        <a:rPr lang="en-GB" sz="8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Thermal Shock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extLst>
                  <a:ext uri="{0D108BD9-81ED-4DB2-BD59-A6C34878D82A}">
                    <a16:rowId xmlns:a16="http://schemas.microsoft.com/office/drawing/2014/main" val="2631417326"/>
                  </a:ext>
                </a:extLst>
              </a:tr>
              <a:tr h="180340">
                <a:tc vMerge="1">
                  <a:txBody>
                    <a:bodyPr/>
                    <a:lstStyle/>
                    <a:p>
                      <a:endParaRPr lang="da-DK"/>
                    </a:p>
                  </a:txBody>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Partial Discharge (High Power Transformers only)</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rowSpan="2" gridSpan="2">
                  <a:txBody>
                    <a:bodyPr/>
                    <a:lstStyle/>
                    <a:p>
                      <a:pPr algn="ctr">
                        <a:spcBef>
                          <a:spcPts val="300"/>
                        </a:spcBef>
                        <a:spcAft>
                          <a:spcPts val="300"/>
                        </a:spcAft>
                        <a:tabLst>
                          <a:tab pos="900430" algn="l"/>
                        </a:tabLst>
                      </a:pPr>
                      <a:r>
                        <a:rPr lang="en-GB" sz="300">
                          <a:effectLst/>
                          <a:latin typeface="Verdana" panose="020B0604030504040204" pitchFamily="34" charset="0"/>
                          <a:ea typeface="Times New Roman" panose="02020603050405020304" pitchFamily="18" charset="0"/>
                          <a:cs typeface="Times New Roman" panose="02020603050405020304" pitchFamily="18" charset="0"/>
                        </a:rPr>
                        <a:t>Inductor</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rowSpan="2" hMerge="1">
                  <a:txBody>
                    <a:bodyPr/>
                    <a:lstStyle/>
                    <a:p>
                      <a:endParaRPr lang="da-DK"/>
                    </a:p>
                  </a:txBody>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extLst>
                  <a:ext uri="{0D108BD9-81ED-4DB2-BD59-A6C34878D82A}">
                    <a16:rowId xmlns:a16="http://schemas.microsoft.com/office/drawing/2014/main" val="3151999235"/>
                  </a:ext>
                </a:extLst>
              </a:tr>
              <a:tr h="180340">
                <a:tc vMerge="1">
                  <a:txBody>
                    <a:bodyPr/>
                    <a:lstStyle/>
                    <a:p>
                      <a:endParaRPr lang="da-DK"/>
                    </a:p>
                  </a:txBody>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Temperature Rise (Transformers only)</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gridSpan="2" vMerge="1">
                  <a:txBody>
                    <a:bodyPr/>
                    <a:lstStyle/>
                    <a:p>
                      <a:endParaRPr lang="da-DK"/>
                    </a:p>
                  </a:txBody>
                  <a:tcPr/>
                </a:tc>
                <a:tc hMerge="1" vMerge="1">
                  <a:txBody>
                    <a:bodyPr/>
                    <a:lstStyle/>
                    <a:p>
                      <a:endParaRPr lang="da-DK"/>
                    </a:p>
                  </a:txBody>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da-DK"/>
                    </a:p>
                  </a:txBody>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extLst>
                  <a:ext uri="{0D108BD9-81ED-4DB2-BD59-A6C34878D82A}">
                    <a16:rowId xmlns:a16="http://schemas.microsoft.com/office/drawing/2014/main" val="3124092503"/>
                  </a:ext>
                </a:extLst>
              </a:tr>
              <a:tr h="180340">
                <a:tc vMerge="1">
                  <a:txBody>
                    <a:bodyPr/>
                    <a:lstStyle/>
                    <a:p>
                      <a:endParaRPr lang="da-DK"/>
                    </a:p>
                  </a:txBody>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Overload</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extLst>
                  <a:ext uri="{0D108BD9-81ED-4DB2-BD59-A6C34878D82A}">
                    <a16:rowId xmlns:a16="http://schemas.microsoft.com/office/drawing/2014/main" val="353646739"/>
                  </a:ext>
                </a:extLst>
              </a:tr>
              <a:tr h="180340">
                <a:tc vMerge="1">
                  <a:txBody>
                    <a:bodyPr/>
                    <a:lstStyle/>
                    <a:p>
                      <a:endParaRPr lang="da-DK"/>
                    </a:p>
                  </a:txBody>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Resistance to Soldering Heat</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300">
                          <a:effectLst/>
                          <a:latin typeface="Verdana" panose="020B0604030504040204" pitchFamily="34" charset="0"/>
                          <a:ea typeface="Times New Roman" panose="02020603050405020304" pitchFamily="18" charset="0"/>
                          <a:cs typeface="Times New Roman" panose="02020603050405020304" pitchFamily="18" charset="0"/>
                        </a:rPr>
                        <a:t>No Terminals</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Bef>
                          <a:spcPts val="300"/>
                        </a:spcBef>
                        <a:spcAft>
                          <a:spcPts val="300"/>
                        </a:spcAft>
                        <a:tabLst>
                          <a:tab pos="900430" algn="l"/>
                        </a:tabLst>
                      </a:pPr>
                      <a:r>
                        <a:rPr lang="en-GB" sz="300">
                          <a:effectLst/>
                          <a:latin typeface="Verdana" panose="020B0604030504040204" pitchFamily="34" charset="0"/>
                          <a:ea typeface="Times New Roman" panose="02020603050405020304" pitchFamily="18" charset="0"/>
                          <a:cs typeface="Times New Roman" panose="02020603050405020304" pitchFamily="18" charset="0"/>
                        </a:rPr>
                        <a:t>No Terminals</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300">
                          <a:effectLst/>
                          <a:latin typeface="Verdana" panose="020B0604030504040204" pitchFamily="34" charset="0"/>
                          <a:ea typeface="Times New Roman" panose="02020603050405020304" pitchFamily="18" charset="0"/>
                          <a:cs typeface="Times New Roman" panose="02020603050405020304" pitchFamily="18" charset="0"/>
                        </a:rPr>
                        <a:t>No Terminals</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da-DK"/>
                    </a:p>
                  </a:txBody>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extLst>
                  <a:ext uri="{0D108BD9-81ED-4DB2-BD59-A6C34878D82A}">
                    <a16:rowId xmlns:a16="http://schemas.microsoft.com/office/drawing/2014/main" val="2538844122"/>
                  </a:ext>
                </a:extLst>
              </a:tr>
              <a:tr h="180340">
                <a:tc vMerge="1">
                  <a:txBody>
                    <a:bodyPr/>
                    <a:lstStyle/>
                    <a:p>
                      <a:endParaRPr lang="da-DK"/>
                    </a:p>
                  </a:txBody>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DPA</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extLst>
                  <a:ext uri="{0D108BD9-81ED-4DB2-BD59-A6C34878D82A}">
                    <a16:rowId xmlns:a16="http://schemas.microsoft.com/office/drawing/2014/main" val="2617587804"/>
                  </a:ext>
                </a:extLst>
              </a:tr>
              <a:tr h="215900">
                <a:tc gridSpan="10">
                  <a:txBody>
                    <a:bodyPr/>
                    <a:lstStyle/>
                    <a:p>
                      <a:pP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Sample Size  = 5</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gridSpan="13">
                  <a:txBody>
                    <a:bodyPr/>
                    <a:lstStyle/>
                    <a:p>
                      <a:pPr algn="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2004867329"/>
                  </a:ext>
                </a:extLst>
              </a:tr>
              <a:tr h="0">
                <a:tc gridSpan="2">
                  <a:txBody>
                    <a:bodyPr/>
                    <a:lstStyle/>
                    <a:p>
                      <a:pPr>
                        <a:spcAft>
                          <a:spcPts val="600"/>
                        </a:spcAft>
                      </a:pPr>
                      <a:r>
                        <a:rPr lang="da-DK" sz="1000">
                          <a:effectLst/>
                          <a:latin typeface="Verdana" panose="020B0604030504040204" pitchFamily="34" charset="0"/>
                          <a:ea typeface="Times New Roman" panose="02020603050405020304" pitchFamily="18" charset="0"/>
                          <a:cs typeface="Times New Roman" panose="02020603050405020304" pitchFamily="18"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da-DK"/>
                    </a:p>
                  </a:txBody>
                  <a:tcPr/>
                </a:tc>
                <a:tc gridSpan="20">
                  <a:txBody>
                    <a:bodyPr/>
                    <a:lstStyle/>
                    <a:p>
                      <a:pPr>
                        <a:spcBef>
                          <a:spcPts val="300"/>
                        </a:spcBef>
                        <a:spcAft>
                          <a:spcPts val="300"/>
                        </a:spcAft>
                        <a:tabLst>
                          <a:tab pos="900430" algn="l"/>
                        </a:tabLst>
                      </a:pPr>
                      <a:r>
                        <a:rPr lang="en-GB" sz="1000" u="sng">
                          <a:effectLst/>
                          <a:latin typeface="Verdana" panose="020B0604030504040204" pitchFamily="34" charset="0"/>
                          <a:ea typeface="Times New Roman" panose="02020603050405020304" pitchFamily="18" charset="0"/>
                          <a:cs typeface="Times New Roman" panose="02020603050405020304" pitchFamily="18" charset="0"/>
                        </a:rPr>
                        <a:t>Key:</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spcAft>
                          <a:spcPts val="600"/>
                        </a:spcAft>
                      </a:pPr>
                      <a:r>
                        <a:rPr lang="da-DK" sz="1000">
                          <a:effectLst/>
                          <a:latin typeface="Verdana" panose="020B0604030504040204" pitchFamily="34" charset="0"/>
                          <a:ea typeface="Times New Roman" panose="02020603050405020304" pitchFamily="18" charset="0"/>
                          <a:cs typeface="Times New Roman" panose="02020603050405020304" pitchFamily="18"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81898978"/>
                  </a:ext>
                </a:extLst>
              </a:tr>
              <a:tr h="0">
                <a:tc gridSpan="2">
                  <a:txBody>
                    <a:bodyPr/>
                    <a:lstStyle/>
                    <a:p>
                      <a:pPr>
                        <a:spcAft>
                          <a:spcPts val="600"/>
                        </a:spcAft>
                      </a:pPr>
                      <a:r>
                        <a:rPr lang="da-DK" sz="1000">
                          <a:effectLst/>
                          <a:latin typeface="Verdana" panose="020B0604030504040204" pitchFamily="34" charset="0"/>
                          <a:ea typeface="Times New Roman" panose="02020603050405020304" pitchFamily="18" charset="0"/>
                          <a:cs typeface="Times New Roman" panose="02020603050405020304" pitchFamily="18" charset="0"/>
                        </a:rPr>
                        <a:t> </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tc hMerge="1">
                  <a:txBody>
                    <a:bodyPr/>
                    <a:lstStyle/>
                    <a:p>
                      <a:endParaRPr lang="da-DK"/>
                    </a:p>
                  </a:txBody>
                  <a:tcPr/>
                </a:tc>
                <a:tc>
                  <a:txBody>
                    <a:bodyPr/>
                    <a:lstStyle/>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Pass</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Passed with comments</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See section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tc>
                  <a:txBody>
                    <a:bodyPr/>
                    <a:lstStyle/>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gridSpan="5">
                  <a:txBody>
                    <a:bodyPr/>
                    <a:lstStyle/>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Fail</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See section 7.</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da-DK"/>
                    </a:p>
                  </a:txBody>
                  <a:tcPr/>
                </a:tc>
                <a:tc gridSpan="3">
                  <a:txBody>
                    <a:bodyPr/>
                    <a:lstStyle/>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This test is required, however  it is Not Applicable for this part type</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da-DK"/>
                    </a:p>
                  </a:txBody>
                  <a:tcPr/>
                </a:tc>
                <a:tc gridSpan="4">
                  <a:txBody>
                    <a:bodyPr/>
                    <a:lstStyle/>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In accordance with Test procedure this test is not required for this S/N</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spcAft>
                          <a:spcPts val="600"/>
                        </a:spcAft>
                      </a:pPr>
                      <a:r>
                        <a:rPr lang="da-DK" sz="1000" dirty="0">
                          <a:effectLst/>
                          <a:latin typeface="Verdana" panose="020B0604030504040204" pitchFamily="34" charset="0"/>
                          <a:ea typeface="Times New Roman" panose="02020603050405020304" pitchFamily="18"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121541248"/>
                  </a:ext>
                </a:extLst>
              </a:tr>
            </a:tbl>
          </a:graphicData>
        </a:graphic>
      </p:graphicFrame>
    </p:spTree>
    <p:extLst>
      <p:ext uri="{BB962C8B-B14F-4D97-AF65-F5344CB8AC3E}">
        <p14:creationId xmlns:p14="http://schemas.microsoft.com/office/powerpoint/2010/main" val="2721850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51520" y="260648"/>
            <a:ext cx="7772400" cy="428400"/>
          </a:xfrm>
        </p:spPr>
        <p:txBody>
          <a:bodyPr/>
          <a:lstStyle/>
          <a:p>
            <a:r>
              <a:rPr lang="en-GB" b="0" dirty="0" smtClean="0"/>
              <a:t>Qualification </a:t>
            </a:r>
            <a:r>
              <a:rPr lang="en-GB" b="0" dirty="0"/>
              <a:t>t</a:t>
            </a:r>
            <a:r>
              <a:rPr lang="en-GB" b="0" dirty="0" smtClean="0"/>
              <a:t>est results QS3 and QS4</a:t>
            </a:r>
            <a:endParaRPr lang="en-GB" sz="2000" b="0" dirty="0"/>
          </a:p>
        </p:txBody>
      </p:sp>
      <p:graphicFrame>
        <p:nvGraphicFramePr>
          <p:cNvPr id="3" name="Table 2"/>
          <p:cNvGraphicFramePr>
            <a:graphicFrameLocks noGrp="1"/>
          </p:cNvGraphicFramePr>
          <p:nvPr/>
        </p:nvGraphicFramePr>
        <p:xfrm>
          <a:off x="840312" y="2130743"/>
          <a:ext cx="7310975" cy="3704590"/>
        </p:xfrm>
        <a:graphic>
          <a:graphicData uri="http://schemas.openxmlformats.org/drawingml/2006/table">
            <a:tbl>
              <a:tblPr firstRow="1" firstCol="1" bandRow="1"/>
              <a:tblGrid>
                <a:gridCol w="387350">
                  <a:extLst>
                    <a:ext uri="{9D8B030D-6E8A-4147-A177-3AD203B41FA5}">
                      <a16:colId xmlns:a16="http://schemas.microsoft.com/office/drawing/2014/main" val="1831627573"/>
                    </a:ext>
                  </a:extLst>
                </a:gridCol>
                <a:gridCol w="387350">
                  <a:extLst>
                    <a:ext uri="{9D8B030D-6E8A-4147-A177-3AD203B41FA5}">
                      <a16:colId xmlns:a16="http://schemas.microsoft.com/office/drawing/2014/main" val="2892815708"/>
                    </a:ext>
                  </a:extLst>
                </a:gridCol>
                <a:gridCol w="1057910">
                  <a:extLst>
                    <a:ext uri="{9D8B030D-6E8A-4147-A177-3AD203B41FA5}">
                      <a16:colId xmlns:a16="http://schemas.microsoft.com/office/drawing/2014/main" val="2209771958"/>
                    </a:ext>
                  </a:extLst>
                </a:gridCol>
                <a:gridCol w="172085">
                  <a:extLst>
                    <a:ext uri="{9D8B030D-6E8A-4147-A177-3AD203B41FA5}">
                      <a16:colId xmlns:a16="http://schemas.microsoft.com/office/drawing/2014/main" val="25011998"/>
                    </a:ext>
                  </a:extLst>
                </a:gridCol>
                <a:gridCol w="1076325">
                  <a:extLst>
                    <a:ext uri="{9D8B030D-6E8A-4147-A177-3AD203B41FA5}">
                      <a16:colId xmlns:a16="http://schemas.microsoft.com/office/drawing/2014/main" val="1620886279"/>
                    </a:ext>
                  </a:extLst>
                </a:gridCol>
                <a:gridCol w="149860">
                  <a:extLst>
                    <a:ext uri="{9D8B030D-6E8A-4147-A177-3AD203B41FA5}">
                      <a16:colId xmlns:a16="http://schemas.microsoft.com/office/drawing/2014/main" val="3201477914"/>
                    </a:ext>
                  </a:extLst>
                </a:gridCol>
                <a:gridCol w="96230">
                  <a:extLst>
                    <a:ext uri="{9D8B030D-6E8A-4147-A177-3AD203B41FA5}">
                      <a16:colId xmlns:a16="http://schemas.microsoft.com/office/drawing/2014/main" val="3405816973"/>
                    </a:ext>
                  </a:extLst>
                </a:gridCol>
                <a:gridCol w="387985">
                  <a:extLst>
                    <a:ext uri="{9D8B030D-6E8A-4147-A177-3AD203B41FA5}">
                      <a16:colId xmlns:a16="http://schemas.microsoft.com/office/drawing/2014/main" val="414883147"/>
                    </a:ext>
                  </a:extLst>
                </a:gridCol>
                <a:gridCol w="387985">
                  <a:extLst>
                    <a:ext uri="{9D8B030D-6E8A-4147-A177-3AD203B41FA5}">
                      <a16:colId xmlns:a16="http://schemas.microsoft.com/office/drawing/2014/main" val="510533331"/>
                    </a:ext>
                  </a:extLst>
                </a:gridCol>
                <a:gridCol w="96230">
                  <a:extLst>
                    <a:ext uri="{9D8B030D-6E8A-4147-A177-3AD203B41FA5}">
                      <a16:colId xmlns:a16="http://schemas.microsoft.com/office/drawing/2014/main" val="1806377098"/>
                    </a:ext>
                  </a:extLst>
                </a:gridCol>
                <a:gridCol w="96230">
                  <a:extLst>
                    <a:ext uri="{9D8B030D-6E8A-4147-A177-3AD203B41FA5}">
                      <a16:colId xmlns:a16="http://schemas.microsoft.com/office/drawing/2014/main" val="4200790178"/>
                    </a:ext>
                  </a:extLst>
                </a:gridCol>
                <a:gridCol w="96230">
                  <a:extLst>
                    <a:ext uri="{9D8B030D-6E8A-4147-A177-3AD203B41FA5}">
                      <a16:colId xmlns:a16="http://schemas.microsoft.com/office/drawing/2014/main" val="3494016909"/>
                    </a:ext>
                  </a:extLst>
                </a:gridCol>
                <a:gridCol w="387985">
                  <a:extLst>
                    <a:ext uri="{9D8B030D-6E8A-4147-A177-3AD203B41FA5}">
                      <a16:colId xmlns:a16="http://schemas.microsoft.com/office/drawing/2014/main" val="3041229834"/>
                    </a:ext>
                  </a:extLst>
                </a:gridCol>
                <a:gridCol w="96230">
                  <a:extLst>
                    <a:ext uri="{9D8B030D-6E8A-4147-A177-3AD203B41FA5}">
                      <a16:colId xmlns:a16="http://schemas.microsoft.com/office/drawing/2014/main" val="262250425"/>
                    </a:ext>
                  </a:extLst>
                </a:gridCol>
                <a:gridCol w="398780">
                  <a:extLst>
                    <a:ext uri="{9D8B030D-6E8A-4147-A177-3AD203B41FA5}">
                      <a16:colId xmlns:a16="http://schemas.microsoft.com/office/drawing/2014/main" val="2458149683"/>
                    </a:ext>
                  </a:extLst>
                </a:gridCol>
                <a:gridCol w="398780">
                  <a:extLst>
                    <a:ext uri="{9D8B030D-6E8A-4147-A177-3AD203B41FA5}">
                      <a16:colId xmlns:a16="http://schemas.microsoft.com/office/drawing/2014/main" val="173657625"/>
                    </a:ext>
                  </a:extLst>
                </a:gridCol>
                <a:gridCol w="96230">
                  <a:extLst>
                    <a:ext uri="{9D8B030D-6E8A-4147-A177-3AD203B41FA5}">
                      <a16:colId xmlns:a16="http://schemas.microsoft.com/office/drawing/2014/main" val="2663443308"/>
                    </a:ext>
                  </a:extLst>
                </a:gridCol>
                <a:gridCol w="398780">
                  <a:extLst>
                    <a:ext uri="{9D8B030D-6E8A-4147-A177-3AD203B41FA5}">
                      <a16:colId xmlns:a16="http://schemas.microsoft.com/office/drawing/2014/main" val="2972309094"/>
                    </a:ext>
                  </a:extLst>
                </a:gridCol>
                <a:gridCol w="96230">
                  <a:extLst>
                    <a:ext uri="{9D8B030D-6E8A-4147-A177-3AD203B41FA5}">
                      <a16:colId xmlns:a16="http://schemas.microsoft.com/office/drawing/2014/main" val="3772934317"/>
                    </a:ext>
                  </a:extLst>
                </a:gridCol>
                <a:gridCol w="398780">
                  <a:extLst>
                    <a:ext uri="{9D8B030D-6E8A-4147-A177-3AD203B41FA5}">
                      <a16:colId xmlns:a16="http://schemas.microsoft.com/office/drawing/2014/main" val="2896776444"/>
                    </a:ext>
                  </a:extLst>
                </a:gridCol>
                <a:gridCol w="398780">
                  <a:extLst>
                    <a:ext uri="{9D8B030D-6E8A-4147-A177-3AD203B41FA5}">
                      <a16:colId xmlns:a16="http://schemas.microsoft.com/office/drawing/2014/main" val="2449095029"/>
                    </a:ext>
                  </a:extLst>
                </a:gridCol>
                <a:gridCol w="96230">
                  <a:extLst>
                    <a:ext uri="{9D8B030D-6E8A-4147-A177-3AD203B41FA5}">
                      <a16:colId xmlns:a16="http://schemas.microsoft.com/office/drawing/2014/main" val="3446521"/>
                    </a:ext>
                  </a:extLst>
                </a:gridCol>
                <a:gridCol w="152400">
                  <a:extLst>
                    <a:ext uri="{9D8B030D-6E8A-4147-A177-3AD203B41FA5}">
                      <a16:colId xmlns:a16="http://schemas.microsoft.com/office/drawing/2014/main" val="194239384"/>
                    </a:ext>
                  </a:extLst>
                </a:gridCol>
              </a:tblGrid>
              <a:tr h="125730">
                <a:tc rowSpan="2" gridSpan="7">
                  <a:txBody>
                    <a:bodyPr/>
                    <a:lstStyle/>
                    <a:p>
                      <a:pPr algn="ctr">
                        <a:spcBef>
                          <a:spcPts val="300"/>
                        </a:spcBef>
                        <a:spcAft>
                          <a:spcPts val="300"/>
                        </a:spcAft>
                        <a:tabLst>
                          <a:tab pos="900430" algn="l"/>
                        </a:tabLst>
                      </a:pPr>
                      <a:r>
                        <a:rPr lang="en-GB" sz="700" b="1">
                          <a:effectLst/>
                          <a:latin typeface="Verdana" panose="020B0604030504040204" pitchFamily="34" charset="0"/>
                          <a:ea typeface="Times New Roman" panose="02020603050405020304" pitchFamily="18" charset="0"/>
                          <a:cs typeface="Times New Roman" panose="02020603050405020304" pitchFamily="18" charset="0"/>
                        </a:rPr>
                        <a:t>Group and Test</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rowSpan="2" hMerge="1">
                  <a:txBody>
                    <a:bodyPr/>
                    <a:lstStyle/>
                    <a:p>
                      <a:endParaRPr lang="da-DK"/>
                    </a:p>
                  </a:txBody>
                  <a:tcPr/>
                </a:tc>
                <a:tc rowSpan="2" hMerge="1">
                  <a:txBody>
                    <a:bodyPr/>
                    <a:lstStyle/>
                    <a:p>
                      <a:endParaRPr lang="da-DK"/>
                    </a:p>
                  </a:txBody>
                  <a:tcPr/>
                </a:tc>
                <a:tc rowSpan="2" hMerge="1">
                  <a:txBody>
                    <a:bodyPr/>
                    <a:lstStyle/>
                    <a:p>
                      <a:endParaRPr lang="da-DK"/>
                    </a:p>
                  </a:txBody>
                  <a:tcPr/>
                </a:tc>
                <a:tc rowSpan="2" hMerge="1">
                  <a:txBody>
                    <a:bodyPr/>
                    <a:lstStyle/>
                    <a:p>
                      <a:endParaRPr lang="da-DK"/>
                    </a:p>
                  </a:txBody>
                  <a:tcPr/>
                </a:tc>
                <a:tc rowSpan="2" hMerge="1">
                  <a:txBody>
                    <a:bodyPr/>
                    <a:lstStyle/>
                    <a:p>
                      <a:endParaRPr lang="da-DK"/>
                    </a:p>
                  </a:txBody>
                  <a:tcPr/>
                </a:tc>
                <a:tc rowSpan="2" hMerge="1">
                  <a:txBody>
                    <a:bodyPr/>
                    <a:lstStyle/>
                    <a:p>
                      <a:endParaRPr lang="da-DK"/>
                    </a:p>
                  </a:txBody>
                  <a:tcPr/>
                </a:tc>
                <a:tc gridSpan="8">
                  <a:txBody>
                    <a:bodyPr/>
                    <a:lstStyle/>
                    <a:p>
                      <a:pPr algn="ctr">
                        <a:spcBef>
                          <a:spcPts val="300"/>
                        </a:spcBef>
                        <a:spcAft>
                          <a:spcPts val="300"/>
                        </a:spcAft>
                        <a:tabLst>
                          <a:tab pos="900430" algn="l"/>
                        </a:tabLst>
                      </a:pPr>
                      <a:r>
                        <a:rPr lang="en-GB" sz="800">
                          <a:effectLst/>
                          <a:latin typeface="Verdana" panose="020B0604030504040204" pitchFamily="34" charset="0"/>
                          <a:ea typeface="Times New Roman" panose="02020603050405020304" pitchFamily="18" charset="0"/>
                          <a:cs typeface="Times New Roman" panose="02020603050405020304" pitchFamily="18" charset="0"/>
                        </a:rPr>
                        <a:t>12781001-1</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gridSpan="8">
                  <a:txBody>
                    <a:bodyPr/>
                    <a:lstStyle/>
                    <a:p>
                      <a:pPr algn="ctr">
                        <a:spcBef>
                          <a:spcPts val="300"/>
                        </a:spcBef>
                        <a:spcAft>
                          <a:spcPts val="300"/>
                        </a:spcAft>
                        <a:tabLst>
                          <a:tab pos="900430" algn="l"/>
                        </a:tabLst>
                      </a:pPr>
                      <a:r>
                        <a:rPr lang="en-GB" sz="800">
                          <a:effectLst/>
                          <a:latin typeface="Verdana" panose="020B0604030504040204" pitchFamily="34" charset="0"/>
                          <a:ea typeface="Times New Roman" panose="02020603050405020304" pitchFamily="18" charset="0"/>
                          <a:cs typeface="Times New Roman" panose="02020603050405020304" pitchFamily="18" charset="0"/>
                        </a:rPr>
                        <a:t>12781007-1</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2083171600"/>
                  </a:ext>
                </a:extLst>
              </a:tr>
              <a:tr h="125730">
                <a:tc gridSpan="7" vMerge="1">
                  <a:txBody>
                    <a:bodyPr/>
                    <a:lstStyle/>
                    <a:p>
                      <a:endParaRPr lang="da-DK"/>
                    </a:p>
                  </a:txBody>
                  <a:tcPr/>
                </a:tc>
                <a:tc hMerge="1" vMerge="1">
                  <a:txBody>
                    <a:bodyPr/>
                    <a:lstStyle/>
                    <a:p>
                      <a:endParaRPr lang="da-DK"/>
                    </a:p>
                  </a:txBody>
                  <a:tcPr/>
                </a:tc>
                <a:tc hMerge="1" vMerge="1">
                  <a:txBody>
                    <a:bodyPr/>
                    <a:lstStyle/>
                    <a:p>
                      <a:endParaRPr lang="da-DK"/>
                    </a:p>
                  </a:txBody>
                  <a:tcPr/>
                </a:tc>
                <a:tc hMerge="1" vMerge="1">
                  <a:txBody>
                    <a:bodyPr/>
                    <a:lstStyle/>
                    <a:p>
                      <a:endParaRPr lang="da-DK"/>
                    </a:p>
                  </a:txBody>
                  <a:tcPr/>
                </a:tc>
                <a:tc hMerge="1" vMerge="1">
                  <a:txBody>
                    <a:bodyPr/>
                    <a:lstStyle/>
                    <a:p>
                      <a:endParaRPr lang="da-DK"/>
                    </a:p>
                  </a:txBody>
                  <a:tcPr/>
                </a:tc>
                <a:tc hMerge="1" vMerge="1">
                  <a:txBody>
                    <a:bodyPr/>
                    <a:lstStyle/>
                    <a:p>
                      <a:endParaRPr lang="da-DK"/>
                    </a:p>
                  </a:txBody>
                  <a:tcPr/>
                </a:tc>
                <a:tc hMerge="1" vMerge="1">
                  <a:txBody>
                    <a:bodyPr/>
                    <a:lstStyle/>
                    <a:p>
                      <a:endParaRPr lang="da-DK"/>
                    </a:p>
                  </a:txBody>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009</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010</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gridSpan="3">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001</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002</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da-DK"/>
                    </a:p>
                  </a:txBody>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003</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006</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da-DK"/>
                    </a:p>
                  </a:txBody>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009</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da-DK"/>
                    </a:p>
                  </a:txBody>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001</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002</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003</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da-DK"/>
                    </a:p>
                  </a:txBody>
                  <a:tcPr/>
                </a:tc>
                <a:extLst>
                  <a:ext uri="{0D108BD9-81ED-4DB2-BD59-A6C34878D82A}">
                    <a16:rowId xmlns:a16="http://schemas.microsoft.com/office/drawing/2014/main" val="1842891127"/>
                  </a:ext>
                </a:extLst>
              </a:tr>
              <a:tr h="180340">
                <a:tc rowSpan="3">
                  <a:txBody>
                    <a:bodyPr/>
                    <a:lstStyle/>
                    <a:p>
                      <a:pPr algn="ctr">
                        <a:spcBef>
                          <a:spcPts val="300"/>
                        </a:spcBef>
                        <a:spcAft>
                          <a:spcPts val="300"/>
                        </a:spcAft>
                      </a:pPr>
                      <a:r>
                        <a:rPr lang="en-GB" sz="8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Life Test</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extLst>
                  <a:ext uri="{0D108BD9-81ED-4DB2-BD59-A6C34878D82A}">
                    <a16:rowId xmlns:a16="http://schemas.microsoft.com/office/drawing/2014/main" val="3763642480"/>
                  </a:ext>
                </a:extLst>
              </a:tr>
              <a:tr h="180340">
                <a:tc vMerge="1">
                  <a:txBody>
                    <a:bodyPr/>
                    <a:lstStyle/>
                    <a:p>
                      <a:endParaRPr lang="da-DK"/>
                    </a:p>
                  </a:txBody>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Partial Discharge (High Power Transformers only)</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da-DK"/>
                    </a:p>
                  </a:txBody>
                  <a:tcPr/>
                </a:tc>
                <a:extLst>
                  <a:ext uri="{0D108BD9-81ED-4DB2-BD59-A6C34878D82A}">
                    <a16:rowId xmlns:a16="http://schemas.microsoft.com/office/drawing/2014/main" val="278970000"/>
                  </a:ext>
                </a:extLst>
              </a:tr>
              <a:tr h="180340">
                <a:tc vMerge="1">
                  <a:txBody>
                    <a:bodyPr/>
                    <a:lstStyle/>
                    <a:p>
                      <a:endParaRPr lang="da-DK"/>
                    </a:p>
                  </a:txBody>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Permanence of marking</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extLst>
                  <a:ext uri="{0D108BD9-81ED-4DB2-BD59-A6C34878D82A}">
                    <a16:rowId xmlns:a16="http://schemas.microsoft.com/office/drawing/2014/main" val="3493985194"/>
                  </a:ext>
                </a:extLst>
              </a:tr>
              <a:tr h="180340">
                <a:tc rowSpan="2">
                  <a:txBody>
                    <a:bodyPr/>
                    <a:lstStyle/>
                    <a:p>
                      <a:pPr algn="ctr">
                        <a:spcBef>
                          <a:spcPts val="300"/>
                        </a:spcBef>
                        <a:spcAft>
                          <a:spcPts val="300"/>
                        </a:spcAft>
                      </a:pPr>
                      <a:r>
                        <a:rPr lang="en-GB" sz="8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Solderability</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extLst>
                  <a:ext uri="{0D108BD9-81ED-4DB2-BD59-A6C34878D82A}">
                    <a16:rowId xmlns:a16="http://schemas.microsoft.com/office/drawing/2014/main" val="2610504644"/>
                  </a:ext>
                </a:extLst>
              </a:tr>
              <a:tr h="180340">
                <a:tc vMerge="1">
                  <a:txBody>
                    <a:bodyPr/>
                    <a:lstStyle/>
                    <a:p>
                      <a:endParaRPr lang="da-DK"/>
                    </a:p>
                  </a:txBody>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Terminal Strength</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3">
                  <a:txBody>
                    <a:bodyPr/>
                    <a:lstStyle/>
                    <a:p>
                      <a:pPr algn="ctr">
                        <a:spcBef>
                          <a:spcPts val="300"/>
                        </a:spcBef>
                        <a:spcAft>
                          <a:spcPts val="300"/>
                        </a:spcAft>
                        <a:tabLst>
                          <a:tab pos="900430" algn="l"/>
                        </a:tabLst>
                      </a:pPr>
                      <a:r>
                        <a:rPr lang="en-GB" sz="300">
                          <a:effectLst/>
                          <a:latin typeface="Verdana" panose="020B0604030504040204" pitchFamily="34" charset="0"/>
                          <a:ea typeface="Times New Roman" panose="02020603050405020304" pitchFamily="18" charset="0"/>
                          <a:cs typeface="Times New Roman" panose="02020603050405020304" pitchFamily="18" charset="0"/>
                        </a:rPr>
                        <a:t>Flying Leads</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300">
                          <a:effectLst/>
                          <a:latin typeface="Verdana" panose="020B0604030504040204" pitchFamily="34" charset="0"/>
                          <a:ea typeface="Times New Roman" panose="02020603050405020304" pitchFamily="18" charset="0"/>
                          <a:cs typeface="Times New Roman" panose="02020603050405020304" pitchFamily="18" charset="0"/>
                        </a:rPr>
                        <a:t>Flying Leads</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extLst>
                  <a:ext uri="{0D108BD9-81ED-4DB2-BD59-A6C34878D82A}">
                    <a16:rowId xmlns:a16="http://schemas.microsoft.com/office/drawing/2014/main" val="2143780914"/>
                  </a:ext>
                </a:extLst>
              </a:tr>
              <a:tr h="180340">
                <a:tc rowSpan="3">
                  <a:txBody>
                    <a:bodyPr/>
                    <a:lstStyle/>
                    <a:p>
                      <a:pPr algn="ctr">
                        <a:spcBef>
                          <a:spcPts val="300"/>
                        </a:spcBef>
                        <a:spcAft>
                          <a:spcPts val="300"/>
                        </a:spcAft>
                      </a:pPr>
                      <a:r>
                        <a:rPr lang="en-GB" sz="8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Mechanical Shock</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extLst>
                  <a:ext uri="{0D108BD9-81ED-4DB2-BD59-A6C34878D82A}">
                    <a16:rowId xmlns:a16="http://schemas.microsoft.com/office/drawing/2014/main" val="2465241815"/>
                  </a:ext>
                </a:extLst>
              </a:tr>
              <a:tr h="180340">
                <a:tc vMerge="1">
                  <a:txBody>
                    <a:bodyPr/>
                    <a:lstStyle/>
                    <a:p>
                      <a:endParaRPr lang="da-DK"/>
                    </a:p>
                  </a:txBody>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Random Vibration</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extLst>
                  <a:ext uri="{0D108BD9-81ED-4DB2-BD59-A6C34878D82A}">
                    <a16:rowId xmlns:a16="http://schemas.microsoft.com/office/drawing/2014/main" val="3697226029"/>
                  </a:ext>
                </a:extLst>
              </a:tr>
              <a:tr h="180340">
                <a:tc vMerge="1">
                  <a:txBody>
                    <a:bodyPr/>
                    <a:lstStyle/>
                    <a:p>
                      <a:endParaRPr lang="da-DK"/>
                    </a:p>
                  </a:txBody>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Moisture Resistance</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extLst>
                  <a:ext uri="{0D108BD9-81ED-4DB2-BD59-A6C34878D82A}">
                    <a16:rowId xmlns:a16="http://schemas.microsoft.com/office/drawing/2014/main" val="3654818983"/>
                  </a:ext>
                </a:extLst>
              </a:tr>
              <a:tr h="180340">
                <a:tc rowSpan="6">
                  <a:txBody>
                    <a:bodyPr/>
                    <a:lstStyle/>
                    <a:p>
                      <a:pPr algn="ctr">
                        <a:spcBef>
                          <a:spcPts val="300"/>
                        </a:spcBef>
                        <a:spcAft>
                          <a:spcPts val="300"/>
                        </a:spcAft>
                      </a:pPr>
                      <a:r>
                        <a:rPr lang="en-GB" sz="8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Thermal Shock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extLst>
                  <a:ext uri="{0D108BD9-81ED-4DB2-BD59-A6C34878D82A}">
                    <a16:rowId xmlns:a16="http://schemas.microsoft.com/office/drawing/2014/main" val="1658163986"/>
                  </a:ext>
                </a:extLst>
              </a:tr>
              <a:tr h="180340">
                <a:tc vMerge="1">
                  <a:txBody>
                    <a:bodyPr/>
                    <a:lstStyle/>
                    <a:p>
                      <a:endParaRPr lang="da-DK"/>
                    </a:p>
                  </a:txBody>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Partial Discharge (High Power Transformers only)</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rowSpan="2" gridSpan="2">
                  <a:txBody>
                    <a:bodyPr/>
                    <a:lstStyle/>
                    <a:p>
                      <a:pPr algn="ctr">
                        <a:spcBef>
                          <a:spcPts val="300"/>
                        </a:spcBef>
                        <a:spcAft>
                          <a:spcPts val="300"/>
                        </a:spcAft>
                        <a:tabLst>
                          <a:tab pos="900430" algn="l"/>
                        </a:tabLst>
                      </a:pPr>
                      <a:r>
                        <a:rPr lang="en-GB" sz="300">
                          <a:effectLst/>
                          <a:latin typeface="Verdana" panose="020B0604030504040204" pitchFamily="34" charset="0"/>
                          <a:ea typeface="Times New Roman" panose="02020603050405020304" pitchFamily="18" charset="0"/>
                          <a:cs typeface="Times New Roman" panose="02020603050405020304" pitchFamily="18" charset="0"/>
                        </a:rPr>
                        <a:t>Inductor</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rowSpan="2" hMerge="1">
                  <a:txBody>
                    <a:bodyPr/>
                    <a:lstStyle/>
                    <a:p>
                      <a:endParaRPr lang="da-DK"/>
                    </a:p>
                  </a:txBody>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rowSpan="2" gridSpan="4">
                  <a:txBody>
                    <a:bodyPr/>
                    <a:lstStyle/>
                    <a:p>
                      <a:pPr algn="ctr">
                        <a:spcBef>
                          <a:spcPts val="300"/>
                        </a:spcBef>
                        <a:spcAft>
                          <a:spcPts val="300"/>
                        </a:spcAft>
                        <a:tabLst>
                          <a:tab pos="900430" algn="l"/>
                        </a:tabLst>
                      </a:pPr>
                      <a:r>
                        <a:rPr lang="en-GB" sz="300">
                          <a:effectLst/>
                          <a:latin typeface="Verdana" panose="020B0604030504040204" pitchFamily="34" charset="0"/>
                          <a:ea typeface="Times New Roman" panose="02020603050405020304" pitchFamily="18" charset="0"/>
                          <a:cs typeface="Times New Roman" panose="02020603050405020304" pitchFamily="18" charset="0"/>
                        </a:rPr>
                        <a:t>Inductor</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rowSpan="2" hMerge="1">
                  <a:txBody>
                    <a:bodyPr/>
                    <a:lstStyle/>
                    <a:p>
                      <a:endParaRPr lang="da-DK"/>
                    </a:p>
                  </a:txBody>
                  <a:tcPr/>
                </a:tc>
                <a:tc rowSpan="2" hMerge="1">
                  <a:txBody>
                    <a:bodyPr/>
                    <a:lstStyle/>
                    <a:p>
                      <a:endParaRPr lang="da-DK"/>
                    </a:p>
                  </a:txBody>
                  <a:tcPr/>
                </a:tc>
                <a:tc rowSpan="2" hMerge="1">
                  <a:txBody>
                    <a:bodyPr/>
                    <a:lstStyle/>
                    <a:p>
                      <a:endParaRPr lang="da-DK"/>
                    </a:p>
                  </a:txBody>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extLst>
                  <a:ext uri="{0D108BD9-81ED-4DB2-BD59-A6C34878D82A}">
                    <a16:rowId xmlns:a16="http://schemas.microsoft.com/office/drawing/2014/main" val="4176560303"/>
                  </a:ext>
                </a:extLst>
              </a:tr>
              <a:tr h="180340">
                <a:tc vMerge="1">
                  <a:txBody>
                    <a:bodyPr/>
                    <a:lstStyle/>
                    <a:p>
                      <a:endParaRPr lang="da-DK"/>
                    </a:p>
                  </a:txBody>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Temperature Rise (Transformers only)</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gridSpan="2" vMerge="1">
                  <a:txBody>
                    <a:bodyPr/>
                    <a:lstStyle/>
                    <a:p>
                      <a:endParaRPr lang="da-DK"/>
                    </a:p>
                  </a:txBody>
                  <a:tcPr/>
                </a:tc>
                <a:tc hMerge="1" vMerge="1">
                  <a:txBody>
                    <a:bodyPr/>
                    <a:lstStyle/>
                    <a:p>
                      <a:endParaRPr lang="da-DK"/>
                    </a:p>
                  </a:txBody>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4" vMerge="1">
                  <a:txBody>
                    <a:bodyPr/>
                    <a:lstStyle/>
                    <a:p>
                      <a:endParaRPr lang="da-DK"/>
                    </a:p>
                  </a:txBody>
                  <a:tcPr/>
                </a:tc>
                <a:tc hMerge="1" vMerge="1">
                  <a:txBody>
                    <a:bodyPr/>
                    <a:lstStyle/>
                    <a:p>
                      <a:endParaRPr lang="da-DK"/>
                    </a:p>
                  </a:txBody>
                  <a:tcPr/>
                </a:tc>
                <a:tc hMerge="1" vMerge="1">
                  <a:txBody>
                    <a:bodyPr/>
                    <a:lstStyle/>
                    <a:p>
                      <a:endParaRPr lang="da-DK"/>
                    </a:p>
                  </a:txBody>
                  <a:tcPr/>
                </a:tc>
                <a:tc hMerge="1" vMerge="1">
                  <a:txBody>
                    <a:bodyPr/>
                    <a:lstStyle/>
                    <a:p>
                      <a:endParaRPr lang="da-DK"/>
                    </a:p>
                  </a:txBody>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extLst>
                  <a:ext uri="{0D108BD9-81ED-4DB2-BD59-A6C34878D82A}">
                    <a16:rowId xmlns:a16="http://schemas.microsoft.com/office/drawing/2014/main" val="2849055762"/>
                  </a:ext>
                </a:extLst>
              </a:tr>
              <a:tr h="180340">
                <a:tc vMerge="1">
                  <a:txBody>
                    <a:bodyPr/>
                    <a:lstStyle/>
                    <a:p>
                      <a:endParaRPr lang="da-DK"/>
                    </a:p>
                  </a:txBody>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Overload</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extLst>
                  <a:ext uri="{0D108BD9-81ED-4DB2-BD59-A6C34878D82A}">
                    <a16:rowId xmlns:a16="http://schemas.microsoft.com/office/drawing/2014/main" val="2019988273"/>
                  </a:ext>
                </a:extLst>
              </a:tr>
              <a:tr h="180340">
                <a:tc vMerge="1">
                  <a:txBody>
                    <a:bodyPr/>
                    <a:lstStyle/>
                    <a:p>
                      <a:endParaRPr lang="da-DK"/>
                    </a:p>
                  </a:txBody>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Resistance to Soldering Heat</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extLst>
                  <a:ext uri="{0D108BD9-81ED-4DB2-BD59-A6C34878D82A}">
                    <a16:rowId xmlns:a16="http://schemas.microsoft.com/office/drawing/2014/main" val="3601539850"/>
                  </a:ext>
                </a:extLst>
              </a:tr>
              <a:tr h="180340">
                <a:tc vMerge="1">
                  <a:txBody>
                    <a:bodyPr/>
                    <a:lstStyle/>
                    <a:p>
                      <a:endParaRPr lang="da-DK"/>
                    </a:p>
                  </a:txBody>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DPA</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extLst>
                  <a:ext uri="{0D108BD9-81ED-4DB2-BD59-A6C34878D82A}">
                    <a16:rowId xmlns:a16="http://schemas.microsoft.com/office/drawing/2014/main" val="2587919680"/>
                  </a:ext>
                </a:extLst>
              </a:tr>
              <a:tr h="215900">
                <a:tc gridSpan="10">
                  <a:txBody>
                    <a:bodyPr/>
                    <a:lstStyle/>
                    <a:p>
                      <a:pP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Sample Size  = 5</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gridSpan="13">
                  <a:txBody>
                    <a:bodyPr/>
                    <a:lstStyle/>
                    <a:p>
                      <a:pPr algn="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3792155208"/>
                  </a:ext>
                </a:extLst>
              </a:tr>
              <a:tr h="0">
                <a:tc gridSpan="2">
                  <a:txBody>
                    <a:bodyPr/>
                    <a:lstStyle/>
                    <a:p>
                      <a:pPr>
                        <a:spcAft>
                          <a:spcPts val="600"/>
                        </a:spcAft>
                      </a:pPr>
                      <a:r>
                        <a:rPr lang="da-DK" sz="1000">
                          <a:effectLst/>
                          <a:latin typeface="Verdana" panose="020B0604030504040204" pitchFamily="34" charset="0"/>
                          <a:ea typeface="Times New Roman" panose="02020603050405020304" pitchFamily="18" charset="0"/>
                          <a:cs typeface="Times New Roman" panose="02020603050405020304" pitchFamily="18"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da-DK"/>
                    </a:p>
                  </a:txBody>
                  <a:tcPr/>
                </a:tc>
                <a:tc gridSpan="20">
                  <a:txBody>
                    <a:bodyPr/>
                    <a:lstStyle/>
                    <a:p>
                      <a:pPr>
                        <a:spcBef>
                          <a:spcPts val="300"/>
                        </a:spcBef>
                        <a:spcAft>
                          <a:spcPts val="300"/>
                        </a:spcAft>
                        <a:tabLst>
                          <a:tab pos="900430" algn="l"/>
                        </a:tabLst>
                      </a:pPr>
                      <a:r>
                        <a:rPr lang="en-GB" sz="1000" u="sng">
                          <a:effectLst/>
                          <a:latin typeface="Verdana" panose="020B0604030504040204" pitchFamily="34" charset="0"/>
                          <a:ea typeface="Times New Roman" panose="02020603050405020304" pitchFamily="18" charset="0"/>
                          <a:cs typeface="Times New Roman" panose="02020603050405020304" pitchFamily="18" charset="0"/>
                        </a:rPr>
                        <a:t>Key:</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spcAft>
                          <a:spcPts val="600"/>
                        </a:spcAft>
                      </a:pPr>
                      <a:r>
                        <a:rPr lang="da-DK" sz="1000">
                          <a:effectLst/>
                          <a:latin typeface="Verdana" panose="020B0604030504040204" pitchFamily="34" charset="0"/>
                          <a:ea typeface="Times New Roman" panose="02020603050405020304" pitchFamily="18" charset="0"/>
                          <a:cs typeface="Times New Roman" panose="02020603050405020304" pitchFamily="18"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944724859"/>
                  </a:ext>
                </a:extLst>
              </a:tr>
              <a:tr h="0">
                <a:tc gridSpan="2">
                  <a:txBody>
                    <a:bodyPr/>
                    <a:lstStyle/>
                    <a:p>
                      <a:pPr>
                        <a:spcAft>
                          <a:spcPts val="600"/>
                        </a:spcAft>
                      </a:pPr>
                      <a:r>
                        <a:rPr lang="da-DK" sz="1000">
                          <a:effectLst/>
                          <a:latin typeface="Verdana" panose="020B0604030504040204" pitchFamily="34" charset="0"/>
                          <a:ea typeface="Times New Roman" panose="02020603050405020304" pitchFamily="18" charset="0"/>
                          <a:cs typeface="Times New Roman" panose="02020603050405020304" pitchFamily="18" charset="0"/>
                        </a:rPr>
                        <a:t> </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tc hMerge="1">
                  <a:txBody>
                    <a:bodyPr/>
                    <a:lstStyle/>
                    <a:p>
                      <a:endParaRPr lang="da-DK"/>
                    </a:p>
                  </a:txBody>
                  <a:tcPr/>
                </a:tc>
                <a:tc>
                  <a:txBody>
                    <a:bodyPr/>
                    <a:lstStyle/>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Pass</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Passed with comments</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See section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tc>
                  <a:txBody>
                    <a:bodyPr/>
                    <a:lstStyle/>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gridSpan="5">
                  <a:txBody>
                    <a:bodyPr/>
                    <a:lstStyle/>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Fail</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See section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da-DK"/>
                    </a:p>
                  </a:txBody>
                  <a:tcPr/>
                </a:tc>
                <a:tc gridSpan="3">
                  <a:txBody>
                    <a:bodyPr/>
                    <a:lstStyle/>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This test is required, however  it is Not Applicable for this part type</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da-DK"/>
                    </a:p>
                  </a:txBody>
                  <a:tcPr/>
                </a:tc>
                <a:tc gridSpan="4">
                  <a:txBody>
                    <a:bodyPr/>
                    <a:lstStyle/>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In accordance with Test procedure this test is not required for this S/N</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spcAft>
                          <a:spcPts val="600"/>
                        </a:spcAft>
                      </a:pPr>
                      <a:r>
                        <a:rPr lang="da-DK" sz="1000" dirty="0">
                          <a:effectLst/>
                          <a:latin typeface="Verdana" panose="020B0604030504040204" pitchFamily="34" charset="0"/>
                          <a:ea typeface="Times New Roman" panose="02020603050405020304" pitchFamily="18"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274743097"/>
                  </a:ext>
                </a:extLst>
              </a:tr>
            </a:tbl>
          </a:graphicData>
        </a:graphic>
      </p:graphicFrame>
    </p:spTree>
    <p:extLst>
      <p:ext uri="{BB962C8B-B14F-4D97-AF65-F5344CB8AC3E}">
        <p14:creationId xmlns:p14="http://schemas.microsoft.com/office/powerpoint/2010/main" val="1019536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51520" y="260648"/>
            <a:ext cx="7772400" cy="428400"/>
          </a:xfrm>
        </p:spPr>
        <p:txBody>
          <a:bodyPr/>
          <a:lstStyle/>
          <a:p>
            <a:r>
              <a:rPr lang="en-GB" b="0" dirty="0" smtClean="0"/>
              <a:t>Qualification </a:t>
            </a:r>
            <a:r>
              <a:rPr lang="en-GB" b="0" dirty="0"/>
              <a:t>t</a:t>
            </a:r>
            <a:r>
              <a:rPr lang="en-GB" b="0" dirty="0" smtClean="0"/>
              <a:t>est results QS5 and QS6</a:t>
            </a:r>
            <a:endParaRPr lang="en-GB" sz="2000" b="0" dirty="0"/>
          </a:p>
        </p:txBody>
      </p:sp>
      <p:graphicFrame>
        <p:nvGraphicFramePr>
          <p:cNvPr id="3" name="Table 2"/>
          <p:cNvGraphicFramePr>
            <a:graphicFrameLocks noGrp="1"/>
          </p:cNvGraphicFramePr>
          <p:nvPr/>
        </p:nvGraphicFramePr>
        <p:xfrm>
          <a:off x="840312" y="2130743"/>
          <a:ext cx="7310975" cy="3704590"/>
        </p:xfrm>
        <a:graphic>
          <a:graphicData uri="http://schemas.openxmlformats.org/drawingml/2006/table">
            <a:tbl>
              <a:tblPr firstRow="1" firstCol="1" bandRow="1"/>
              <a:tblGrid>
                <a:gridCol w="387350">
                  <a:extLst>
                    <a:ext uri="{9D8B030D-6E8A-4147-A177-3AD203B41FA5}">
                      <a16:colId xmlns:a16="http://schemas.microsoft.com/office/drawing/2014/main" val="3051913287"/>
                    </a:ext>
                  </a:extLst>
                </a:gridCol>
                <a:gridCol w="387350">
                  <a:extLst>
                    <a:ext uri="{9D8B030D-6E8A-4147-A177-3AD203B41FA5}">
                      <a16:colId xmlns:a16="http://schemas.microsoft.com/office/drawing/2014/main" val="2707845984"/>
                    </a:ext>
                  </a:extLst>
                </a:gridCol>
                <a:gridCol w="1057910">
                  <a:extLst>
                    <a:ext uri="{9D8B030D-6E8A-4147-A177-3AD203B41FA5}">
                      <a16:colId xmlns:a16="http://schemas.microsoft.com/office/drawing/2014/main" val="1266166828"/>
                    </a:ext>
                  </a:extLst>
                </a:gridCol>
                <a:gridCol w="172085">
                  <a:extLst>
                    <a:ext uri="{9D8B030D-6E8A-4147-A177-3AD203B41FA5}">
                      <a16:colId xmlns:a16="http://schemas.microsoft.com/office/drawing/2014/main" val="836126558"/>
                    </a:ext>
                  </a:extLst>
                </a:gridCol>
                <a:gridCol w="1076325">
                  <a:extLst>
                    <a:ext uri="{9D8B030D-6E8A-4147-A177-3AD203B41FA5}">
                      <a16:colId xmlns:a16="http://schemas.microsoft.com/office/drawing/2014/main" val="1826347302"/>
                    </a:ext>
                  </a:extLst>
                </a:gridCol>
                <a:gridCol w="149860">
                  <a:extLst>
                    <a:ext uri="{9D8B030D-6E8A-4147-A177-3AD203B41FA5}">
                      <a16:colId xmlns:a16="http://schemas.microsoft.com/office/drawing/2014/main" val="2937574164"/>
                    </a:ext>
                  </a:extLst>
                </a:gridCol>
                <a:gridCol w="96230">
                  <a:extLst>
                    <a:ext uri="{9D8B030D-6E8A-4147-A177-3AD203B41FA5}">
                      <a16:colId xmlns:a16="http://schemas.microsoft.com/office/drawing/2014/main" val="924826872"/>
                    </a:ext>
                  </a:extLst>
                </a:gridCol>
                <a:gridCol w="387985">
                  <a:extLst>
                    <a:ext uri="{9D8B030D-6E8A-4147-A177-3AD203B41FA5}">
                      <a16:colId xmlns:a16="http://schemas.microsoft.com/office/drawing/2014/main" val="2984428218"/>
                    </a:ext>
                  </a:extLst>
                </a:gridCol>
                <a:gridCol w="387985">
                  <a:extLst>
                    <a:ext uri="{9D8B030D-6E8A-4147-A177-3AD203B41FA5}">
                      <a16:colId xmlns:a16="http://schemas.microsoft.com/office/drawing/2014/main" val="1056241749"/>
                    </a:ext>
                  </a:extLst>
                </a:gridCol>
                <a:gridCol w="96230">
                  <a:extLst>
                    <a:ext uri="{9D8B030D-6E8A-4147-A177-3AD203B41FA5}">
                      <a16:colId xmlns:a16="http://schemas.microsoft.com/office/drawing/2014/main" val="1917699267"/>
                    </a:ext>
                  </a:extLst>
                </a:gridCol>
                <a:gridCol w="96230">
                  <a:extLst>
                    <a:ext uri="{9D8B030D-6E8A-4147-A177-3AD203B41FA5}">
                      <a16:colId xmlns:a16="http://schemas.microsoft.com/office/drawing/2014/main" val="3660746804"/>
                    </a:ext>
                  </a:extLst>
                </a:gridCol>
                <a:gridCol w="96230">
                  <a:extLst>
                    <a:ext uri="{9D8B030D-6E8A-4147-A177-3AD203B41FA5}">
                      <a16:colId xmlns:a16="http://schemas.microsoft.com/office/drawing/2014/main" val="1138876158"/>
                    </a:ext>
                  </a:extLst>
                </a:gridCol>
                <a:gridCol w="387985">
                  <a:extLst>
                    <a:ext uri="{9D8B030D-6E8A-4147-A177-3AD203B41FA5}">
                      <a16:colId xmlns:a16="http://schemas.microsoft.com/office/drawing/2014/main" val="933153613"/>
                    </a:ext>
                  </a:extLst>
                </a:gridCol>
                <a:gridCol w="96230">
                  <a:extLst>
                    <a:ext uri="{9D8B030D-6E8A-4147-A177-3AD203B41FA5}">
                      <a16:colId xmlns:a16="http://schemas.microsoft.com/office/drawing/2014/main" val="611160323"/>
                    </a:ext>
                  </a:extLst>
                </a:gridCol>
                <a:gridCol w="398780">
                  <a:extLst>
                    <a:ext uri="{9D8B030D-6E8A-4147-A177-3AD203B41FA5}">
                      <a16:colId xmlns:a16="http://schemas.microsoft.com/office/drawing/2014/main" val="3176532774"/>
                    </a:ext>
                  </a:extLst>
                </a:gridCol>
                <a:gridCol w="398780">
                  <a:extLst>
                    <a:ext uri="{9D8B030D-6E8A-4147-A177-3AD203B41FA5}">
                      <a16:colId xmlns:a16="http://schemas.microsoft.com/office/drawing/2014/main" val="1520628984"/>
                    </a:ext>
                  </a:extLst>
                </a:gridCol>
                <a:gridCol w="96230">
                  <a:extLst>
                    <a:ext uri="{9D8B030D-6E8A-4147-A177-3AD203B41FA5}">
                      <a16:colId xmlns:a16="http://schemas.microsoft.com/office/drawing/2014/main" val="628516927"/>
                    </a:ext>
                  </a:extLst>
                </a:gridCol>
                <a:gridCol w="398780">
                  <a:extLst>
                    <a:ext uri="{9D8B030D-6E8A-4147-A177-3AD203B41FA5}">
                      <a16:colId xmlns:a16="http://schemas.microsoft.com/office/drawing/2014/main" val="3827665322"/>
                    </a:ext>
                  </a:extLst>
                </a:gridCol>
                <a:gridCol w="96230">
                  <a:extLst>
                    <a:ext uri="{9D8B030D-6E8A-4147-A177-3AD203B41FA5}">
                      <a16:colId xmlns:a16="http://schemas.microsoft.com/office/drawing/2014/main" val="2242039218"/>
                    </a:ext>
                  </a:extLst>
                </a:gridCol>
                <a:gridCol w="398780">
                  <a:extLst>
                    <a:ext uri="{9D8B030D-6E8A-4147-A177-3AD203B41FA5}">
                      <a16:colId xmlns:a16="http://schemas.microsoft.com/office/drawing/2014/main" val="2187379285"/>
                    </a:ext>
                  </a:extLst>
                </a:gridCol>
                <a:gridCol w="398780">
                  <a:extLst>
                    <a:ext uri="{9D8B030D-6E8A-4147-A177-3AD203B41FA5}">
                      <a16:colId xmlns:a16="http://schemas.microsoft.com/office/drawing/2014/main" val="1394243476"/>
                    </a:ext>
                  </a:extLst>
                </a:gridCol>
                <a:gridCol w="96230">
                  <a:extLst>
                    <a:ext uri="{9D8B030D-6E8A-4147-A177-3AD203B41FA5}">
                      <a16:colId xmlns:a16="http://schemas.microsoft.com/office/drawing/2014/main" val="4133443246"/>
                    </a:ext>
                  </a:extLst>
                </a:gridCol>
                <a:gridCol w="152400">
                  <a:extLst>
                    <a:ext uri="{9D8B030D-6E8A-4147-A177-3AD203B41FA5}">
                      <a16:colId xmlns:a16="http://schemas.microsoft.com/office/drawing/2014/main" val="1546085836"/>
                    </a:ext>
                  </a:extLst>
                </a:gridCol>
              </a:tblGrid>
              <a:tr h="125730">
                <a:tc rowSpan="2" gridSpan="7">
                  <a:txBody>
                    <a:bodyPr/>
                    <a:lstStyle/>
                    <a:p>
                      <a:pPr algn="ctr">
                        <a:spcBef>
                          <a:spcPts val="300"/>
                        </a:spcBef>
                        <a:spcAft>
                          <a:spcPts val="300"/>
                        </a:spcAft>
                        <a:tabLst>
                          <a:tab pos="900430" algn="l"/>
                        </a:tabLst>
                      </a:pPr>
                      <a:r>
                        <a:rPr lang="en-GB" sz="700" b="1">
                          <a:effectLst/>
                          <a:latin typeface="Verdana" panose="020B0604030504040204" pitchFamily="34" charset="0"/>
                          <a:ea typeface="Times New Roman" panose="02020603050405020304" pitchFamily="18" charset="0"/>
                          <a:cs typeface="Times New Roman" panose="02020603050405020304" pitchFamily="18" charset="0"/>
                        </a:rPr>
                        <a:t>Group and Test</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rowSpan="2" hMerge="1">
                  <a:txBody>
                    <a:bodyPr/>
                    <a:lstStyle/>
                    <a:p>
                      <a:endParaRPr lang="da-DK"/>
                    </a:p>
                  </a:txBody>
                  <a:tcPr/>
                </a:tc>
                <a:tc rowSpan="2" hMerge="1">
                  <a:txBody>
                    <a:bodyPr/>
                    <a:lstStyle/>
                    <a:p>
                      <a:endParaRPr lang="da-DK"/>
                    </a:p>
                  </a:txBody>
                  <a:tcPr/>
                </a:tc>
                <a:tc rowSpan="2" hMerge="1">
                  <a:txBody>
                    <a:bodyPr/>
                    <a:lstStyle/>
                    <a:p>
                      <a:endParaRPr lang="da-DK"/>
                    </a:p>
                  </a:txBody>
                  <a:tcPr/>
                </a:tc>
                <a:tc rowSpan="2" hMerge="1">
                  <a:txBody>
                    <a:bodyPr/>
                    <a:lstStyle/>
                    <a:p>
                      <a:endParaRPr lang="da-DK"/>
                    </a:p>
                  </a:txBody>
                  <a:tcPr/>
                </a:tc>
                <a:tc rowSpan="2" hMerge="1">
                  <a:txBody>
                    <a:bodyPr/>
                    <a:lstStyle/>
                    <a:p>
                      <a:endParaRPr lang="da-DK"/>
                    </a:p>
                  </a:txBody>
                  <a:tcPr/>
                </a:tc>
                <a:tc rowSpan="2" hMerge="1">
                  <a:txBody>
                    <a:bodyPr/>
                    <a:lstStyle/>
                    <a:p>
                      <a:endParaRPr lang="da-DK"/>
                    </a:p>
                  </a:txBody>
                  <a:tcPr/>
                </a:tc>
                <a:tc gridSpan="8">
                  <a:txBody>
                    <a:bodyPr/>
                    <a:lstStyle/>
                    <a:p>
                      <a:pPr algn="ctr">
                        <a:spcBef>
                          <a:spcPts val="300"/>
                        </a:spcBef>
                        <a:spcAft>
                          <a:spcPts val="300"/>
                        </a:spcAft>
                        <a:tabLst>
                          <a:tab pos="900430" algn="l"/>
                        </a:tabLst>
                      </a:pPr>
                      <a:r>
                        <a:rPr lang="en-US" sz="800">
                          <a:effectLst/>
                          <a:latin typeface="Verdana" panose="020B0604030504040204" pitchFamily="34" charset="0"/>
                          <a:ea typeface="Times New Roman" panose="02020603050405020304" pitchFamily="18" charset="0"/>
                          <a:cs typeface="Times New Roman" panose="02020603050405020304" pitchFamily="18" charset="0"/>
                        </a:rPr>
                        <a:t>12311067-1</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gridSpan="8">
                  <a:txBody>
                    <a:bodyPr/>
                    <a:lstStyle/>
                    <a:p>
                      <a:pPr algn="ctr">
                        <a:spcBef>
                          <a:spcPts val="300"/>
                        </a:spcBef>
                        <a:spcAft>
                          <a:spcPts val="300"/>
                        </a:spcAft>
                        <a:tabLst>
                          <a:tab pos="900430" algn="l"/>
                        </a:tabLst>
                      </a:pPr>
                      <a:r>
                        <a:rPr lang="en-US" sz="800">
                          <a:effectLst/>
                          <a:latin typeface="Verdana" panose="020B0604030504040204" pitchFamily="34" charset="0"/>
                          <a:ea typeface="Times New Roman" panose="02020603050405020304" pitchFamily="18" charset="0"/>
                          <a:cs typeface="Times New Roman" panose="02020603050405020304" pitchFamily="18" charset="0"/>
                        </a:rPr>
                        <a:t>12169002-1</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2299412077"/>
                  </a:ext>
                </a:extLst>
              </a:tr>
              <a:tr h="125730">
                <a:tc gridSpan="7" vMerge="1">
                  <a:txBody>
                    <a:bodyPr/>
                    <a:lstStyle/>
                    <a:p>
                      <a:endParaRPr lang="da-DK"/>
                    </a:p>
                  </a:txBody>
                  <a:tcPr/>
                </a:tc>
                <a:tc hMerge="1" vMerge="1">
                  <a:txBody>
                    <a:bodyPr/>
                    <a:lstStyle/>
                    <a:p>
                      <a:endParaRPr lang="da-DK"/>
                    </a:p>
                  </a:txBody>
                  <a:tcPr/>
                </a:tc>
                <a:tc hMerge="1" vMerge="1">
                  <a:txBody>
                    <a:bodyPr/>
                    <a:lstStyle/>
                    <a:p>
                      <a:endParaRPr lang="da-DK"/>
                    </a:p>
                  </a:txBody>
                  <a:tcPr/>
                </a:tc>
                <a:tc hMerge="1" vMerge="1">
                  <a:txBody>
                    <a:bodyPr/>
                    <a:lstStyle/>
                    <a:p>
                      <a:endParaRPr lang="da-DK"/>
                    </a:p>
                  </a:txBody>
                  <a:tcPr/>
                </a:tc>
                <a:tc hMerge="1" vMerge="1">
                  <a:txBody>
                    <a:bodyPr/>
                    <a:lstStyle/>
                    <a:p>
                      <a:endParaRPr lang="da-DK"/>
                    </a:p>
                  </a:txBody>
                  <a:tcPr/>
                </a:tc>
                <a:tc hMerge="1" vMerge="1">
                  <a:txBody>
                    <a:bodyPr/>
                    <a:lstStyle/>
                    <a:p>
                      <a:endParaRPr lang="da-DK"/>
                    </a:p>
                  </a:txBody>
                  <a:tcPr/>
                </a:tc>
                <a:tc hMerge="1" vMerge="1">
                  <a:txBody>
                    <a:bodyPr/>
                    <a:lstStyle/>
                    <a:p>
                      <a:endParaRPr lang="da-DK"/>
                    </a:p>
                  </a:txBody>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001</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002</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gridSpan="3">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003</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004</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da-DK"/>
                    </a:p>
                  </a:txBody>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005</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001</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da-DK"/>
                    </a:p>
                  </a:txBody>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002</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da-DK"/>
                    </a:p>
                  </a:txBody>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003</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004</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005</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da-DK"/>
                    </a:p>
                  </a:txBody>
                  <a:tcPr/>
                </a:tc>
                <a:extLst>
                  <a:ext uri="{0D108BD9-81ED-4DB2-BD59-A6C34878D82A}">
                    <a16:rowId xmlns:a16="http://schemas.microsoft.com/office/drawing/2014/main" val="3061862804"/>
                  </a:ext>
                </a:extLst>
              </a:tr>
              <a:tr h="180340">
                <a:tc rowSpan="3">
                  <a:txBody>
                    <a:bodyPr/>
                    <a:lstStyle/>
                    <a:p>
                      <a:pPr algn="ctr">
                        <a:spcBef>
                          <a:spcPts val="300"/>
                        </a:spcBef>
                        <a:spcAft>
                          <a:spcPts val="300"/>
                        </a:spcAft>
                      </a:pPr>
                      <a:r>
                        <a:rPr lang="en-GB" sz="8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Life Test</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extLst>
                  <a:ext uri="{0D108BD9-81ED-4DB2-BD59-A6C34878D82A}">
                    <a16:rowId xmlns:a16="http://schemas.microsoft.com/office/drawing/2014/main" val="1480110255"/>
                  </a:ext>
                </a:extLst>
              </a:tr>
              <a:tr h="180340">
                <a:tc vMerge="1">
                  <a:txBody>
                    <a:bodyPr/>
                    <a:lstStyle/>
                    <a:p>
                      <a:endParaRPr lang="da-DK"/>
                    </a:p>
                  </a:txBody>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Partial Discharge (High Power Transformers only)</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6">
                  <a:txBody>
                    <a:bodyPr/>
                    <a:lstStyle/>
                    <a:p>
                      <a:pPr algn="ctr">
                        <a:spcBef>
                          <a:spcPts val="300"/>
                        </a:spcBef>
                        <a:spcAft>
                          <a:spcPts val="300"/>
                        </a:spcAft>
                        <a:tabLst>
                          <a:tab pos="900430" algn="l"/>
                        </a:tabLst>
                      </a:pPr>
                      <a:r>
                        <a:rPr lang="en-GB" sz="300">
                          <a:effectLst/>
                          <a:latin typeface="Verdana" panose="020B0604030504040204" pitchFamily="34" charset="0"/>
                          <a:ea typeface="Times New Roman" panose="02020603050405020304" pitchFamily="18" charset="0"/>
                          <a:cs typeface="Times New Roman" panose="02020603050405020304" pitchFamily="18" charset="0"/>
                        </a:rPr>
                        <a:t>Inductor</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gridSpan="4">
                  <a:txBody>
                    <a:bodyPr/>
                    <a:lstStyle/>
                    <a:p>
                      <a:pPr algn="ctr">
                        <a:spcBef>
                          <a:spcPts val="300"/>
                        </a:spcBef>
                        <a:spcAft>
                          <a:spcPts val="300"/>
                        </a:spcAft>
                        <a:tabLst>
                          <a:tab pos="900430" algn="l"/>
                        </a:tabLst>
                      </a:pPr>
                      <a:r>
                        <a:rPr lang="en-GB" sz="300">
                          <a:effectLst/>
                          <a:latin typeface="Verdana" panose="020B0604030504040204" pitchFamily="34" charset="0"/>
                          <a:ea typeface="Times New Roman" panose="02020603050405020304" pitchFamily="18" charset="0"/>
                          <a:cs typeface="Times New Roman" panose="02020603050405020304" pitchFamily="18" charset="0"/>
                        </a:rPr>
                        <a:t>Inductor</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da-DK"/>
                    </a:p>
                  </a:txBody>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335820242"/>
                  </a:ext>
                </a:extLst>
              </a:tr>
              <a:tr h="180340">
                <a:tc vMerge="1">
                  <a:txBody>
                    <a:bodyPr/>
                    <a:lstStyle/>
                    <a:p>
                      <a:endParaRPr lang="da-DK"/>
                    </a:p>
                  </a:txBody>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Permanence of marking</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extLst>
                  <a:ext uri="{0D108BD9-81ED-4DB2-BD59-A6C34878D82A}">
                    <a16:rowId xmlns:a16="http://schemas.microsoft.com/office/drawing/2014/main" val="2310605181"/>
                  </a:ext>
                </a:extLst>
              </a:tr>
              <a:tr h="180340">
                <a:tc rowSpan="2">
                  <a:txBody>
                    <a:bodyPr/>
                    <a:lstStyle/>
                    <a:p>
                      <a:pPr algn="ctr">
                        <a:spcBef>
                          <a:spcPts val="300"/>
                        </a:spcBef>
                        <a:spcAft>
                          <a:spcPts val="300"/>
                        </a:spcAft>
                      </a:pPr>
                      <a:r>
                        <a:rPr lang="en-GB" sz="8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Solderability</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extLst>
                  <a:ext uri="{0D108BD9-81ED-4DB2-BD59-A6C34878D82A}">
                    <a16:rowId xmlns:a16="http://schemas.microsoft.com/office/drawing/2014/main" val="4217936034"/>
                  </a:ext>
                </a:extLst>
              </a:tr>
              <a:tr h="180340">
                <a:tc vMerge="1">
                  <a:txBody>
                    <a:bodyPr/>
                    <a:lstStyle/>
                    <a:p>
                      <a:endParaRPr lang="da-DK"/>
                    </a:p>
                  </a:txBody>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Terminal Strength</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3">
                  <a:txBody>
                    <a:bodyPr/>
                    <a:lstStyle/>
                    <a:p>
                      <a:pPr algn="ctr">
                        <a:spcBef>
                          <a:spcPts val="300"/>
                        </a:spcBef>
                        <a:spcAft>
                          <a:spcPts val="300"/>
                        </a:spcAft>
                        <a:tabLst>
                          <a:tab pos="900430" algn="l"/>
                        </a:tabLst>
                      </a:pPr>
                      <a:r>
                        <a:rPr lang="en-GB" sz="300">
                          <a:effectLst/>
                          <a:latin typeface="Verdana" panose="020B0604030504040204" pitchFamily="34" charset="0"/>
                          <a:ea typeface="Times New Roman" panose="02020603050405020304" pitchFamily="18" charset="0"/>
                          <a:cs typeface="Times New Roman" panose="02020603050405020304" pitchFamily="18" charset="0"/>
                        </a:rPr>
                        <a:t>Flying Leads</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300">
                          <a:effectLst/>
                          <a:latin typeface="Verdana" panose="020B0604030504040204" pitchFamily="34" charset="0"/>
                          <a:ea typeface="Times New Roman" panose="02020603050405020304" pitchFamily="18" charset="0"/>
                          <a:cs typeface="Times New Roman" panose="02020603050405020304" pitchFamily="18" charset="0"/>
                        </a:rPr>
                        <a:t>Flying Leads</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extLst>
                  <a:ext uri="{0D108BD9-81ED-4DB2-BD59-A6C34878D82A}">
                    <a16:rowId xmlns:a16="http://schemas.microsoft.com/office/drawing/2014/main" val="2969757593"/>
                  </a:ext>
                </a:extLst>
              </a:tr>
              <a:tr h="180340">
                <a:tc rowSpan="3">
                  <a:txBody>
                    <a:bodyPr/>
                    <a:lstStyle/>
                    <a:p>
                      <a:pPr algn="ctr">
                        <a:spcBef>
                          <a:spcPts val="300"/>
                        </a:spcBef>
                        <a:spcAft>
                          <a:spcPts val="300"/>
                        </a:spcAft>
                      </a:pPr>
                      <a:r>
                        <a:rPr lang="en-GB" sz="8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Mechanical Shock</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extLst>
                  <a:ext uri="{0D108BD9-81ED-4DB2-BD59-A6C34878D82A}">
                    <a16:rowId xmlns:a16="http://schemas.microsoft.com/office/drawing/2014/main" val="3679206366"/>
                  </a:ext>
                </a:extLst>
              </a:tr>
              <a:tr h="180340">
                <a:tc vMerge="1">
                  <a:txBody>
                    <a:bodyPr/>
                    <a:lstStyle/>
                    <a:p>
                      <a:endParaRPr lang="da-DK"/>
                    </a:p>
                  </a:txBody>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Random Vibration</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extLst>
                  <a:ext uri="{0D108BD9-81ED-4DB2-BD59-A6C34878D82A}">
                    <a16:rowId xmlns:a16="http://schemas.microsoft.com/office/drawing/2014/main" val="3854415171"/>
                  </a:ext>
                </a:extLst>
              </a:tr>
              <a:tr h="180340">
                <a:tc vMerge="1">
                  <a:txBody>
                    <a:bodyPr/>
                    <a:lstStyle/>
                    <a:p>
                      <a:endParaRPr lang="da-DK"/>
                    </a:p>
                  </a:txBody>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Moisture Resistance</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extLst>
                  <a:ext uri="{0D108BD9-81ED-4DB2-BD59-A6C34878D82A}">
                    <a16:rowId xmlns:a16="http://schemas.microsoft.com/office/drawing/2014/main" val="2127753313"/>
                  </a:ext>
                </a:extLst>
              </a:tr>
              <a:tr h="180340">
                <a:tc rowSpan="6">
                  <a:txBody>
                    <a:bodyPr/>
                    <a:lstStyle/>
                    <a:p>
                      <a:pPr algn="ctr">
                        <a:spcBef>
                          <a:spcPts val="300"/>
                        </a:spcBef>
                        <a:spcAft>
                          <a:spcPts val="300"/>
                        </a:spcAft>
                      </a:pPr>
                      <a:r>
                        <a:rPr lang="en-GB" sz="8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Thermal Shock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extLst>
                  <a:ext uri="{0D108BD9-81ED-4DB2-BD59-A6C34878D82A}">
                    <a16:rowId xmlns:a16="http://schemas.microsoft.com/office/drawing/2014/main" val="739252341"/>
                  </a:ext>
                </a:extLst>
              </a:tr>
              <a:tr h="180340">
                <a:tc vMerge="1">
                  <a:txBody>
                    <a:bodyPr/>
                    <a:lstStyle/>
                    <a:p>
                      <a:endParaRPr lang="da-DK"/>
                    </a:p>
                  </a:txBody>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Partial Discharge (High Power Transformers only)</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rowSpan="2" gridSpan="2">
                  <a:txBody>
                    <a:bodyPr/>
                    <a:lstStyle/>
                    <a:p>
                      <a:pPr algn="ctr">
                        <a:spcBef>
                          <a:spcPts val="300"/>
                        </a:spcBef>
                        <a:spcAft>
                          <a:spcPts val="300"/>
                        </a:spcAft>
                        <a:tabLst>
                          <a:tab pos="900430" algn="l"/>
                        </a:tabLst>
                      </a:pPr>
                      <a:r>
                        <a:rPr lang="en-GB" sz="300">
                          <a:effectLst/>
                          <a:latin typeface="Verdana" panose="020B0604030504040204" pitchFamily="34" charset="0"/>
                          <a:ea typeface="Times New Roman" panose="02020603050405020304" pitchFamily="18" charset="0"/>
                          <a:cs typeface="Times New Roman" panose="02020603050405020304" pitchFamily="18" charset="0"/>
                        </a:rPr>
                        <a:t>Inductor</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rowSpan="2" hMerge="1">
                  <a:txBody>
                    <a:bodyPr/>
                    <a:lstStyle/>
                    <a:p>
                      <a:endParaRPr lang="da-DK"/>
                    </a:p>
                  </a:txBody>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rowSpan="2" gridSpan="4">
                  <a:txBody>
                    <a:bodyPr/>
                    <a:lstStyle/>
                    <a:p>
                      <a:pPr algn="ctr">
                        <a:spcBef>
                          <a:spcPts val="300"/>
                        </a:spcBef>
                        <a:spcAft>
                          <a:spcPts val="300"/>
                        </a:spcAft>
                        <a:tabLst>
                          <a:tab pos="900430" algn="l"/>
                        </a:tabLst>
                      </a:pPr>
                      <a:r>
                        <a:rPr lang="en-GB" sz="300">
                          <a:effectLst/>
                          <a:latin typeface="Verdana" panose="020B0604030504040204" pitchFamily="34" charset="0"/>
                          <a:ea typeface="Times New Roman" panose="02020603050405020304" pitchFamily="18" charset="0"/>
                          <a:cs typeface="Times New Roman" panose="02020603050405020304" pitchFamily="18" charset="0"/>
                        </a:rPr>
                        <a:t>Inductor</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rowSpan="2" hMerge="1">
                  <a:txBody>
                    <a:bodyPr/>
                    <a:lstStyle/>
                    <a:p>
                      <a:endParaRPr lang="da-DK"/>
                    </a:p>
                  </a:txBody>
                  <a:tcPr/>
                </a:tc>
                <a:tc rowSpan="2" hMerge="1">
                  <a:txBody>
                    <a:bodyPr/>
                    <a:lstStyle/>
                    <a:p>
                      <a:endParaRPr lang="da-DK"/>
                    </a:p>
                  </a:txBody>
                  <a:tcPr/>
                </a:tc>
                <a:tc rowSpan="2" hMerge="1">
                  <a:txBody>
                    <a:bodyPr/>
                    <a:lstStyle/>
                    <a:p>
                      <a:endParaRPr lang="da-DK"/>
                    </a:p>
                  </a:txBody>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extLst>
                  <a:ext uri="{0D108BD9-81ED-4DB2-BD59-A6C34878D82A}">
                    <a16:rowId xmlns:a16="http://schemas.microsoft.com/office/drawing/2014/main" val="2290327505"/>
                  </a:ext>
                </a:extLst>
              </a:tr>
              <a:tr h="180340">
                <a:tc vMerge="1">
                  <a:txBody>
                    <a:bodyPr/>
                    <a:lstStyle/>
                    <a:p>
                      <a:endParaRPr lang="da-DK"/>
                    </a:p>
                  </a:txBody>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Temperature Rise (Transformers only)</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gridSpan="2" vMerge="1">
                  <a:txBody>
                    <a:bodyPr/>
                    <a:lstStyle/>
                    <a:p>
                      <a:endParaRPr lang="da-DK"/>
                    </a:p>
                  </a:txBody>
                  <a:tcPr/>
                </a:tc>
                <a:tc hMerge="1" vMerge="1">
                  <a:txBody>
                    <a:bodyPr/>
                    <a:lstStyle/>
                    <a:p>
                      <a:endParaRPr lang="da-DK"/>
                    </a:p>
                  </a:txBody>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4" vMerge="1">
                  <a:txBody>
                    <a:bodyPr/>
                    <a:lstStyle/>
                    <a:p>
                      <a:endParaRPr lang="da-DK"/>
                    </a:p>
                  </a:txBody>
                  <a:tcPr/>
                </a:tc>
                <a:tc hMerge="1" vMerge="1">
                  <a:txBody>
                    <a:bodyPr/>
                    <a:lstStyle/>
                    <a:p>
                      <a:endParaRPr lang="da-DK"/>
                    </a:p>
                  </a:txBody>
                  <a:tcPr/>
                </a:tc>
                <a:tc hMerge="1" vMerge="1">
                  <a:txBody>
                    <a:bodyPr/>
                    <a:lstStyle/>
                    <a:p>
                      <a:endParaRPr lang="da-DK"/>
                    </a:p>
                  </a:txBody>
                  <a:tcPr/>
                </a:tc>
                <a:tc hMerge="1" vMerge="1">
                  <a:txBody>
                    <a:bodyPr/>
                    <a:lstStyle/>
                    <a:p>
                      <a:endParaRPr lang="da-DK"/>
                    </a:p>
                  </a:txBody>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extLst>
                  <a:ext uri="{0D108BD9-81ED-4DB2-BD59-A6C34878D82A}">
                    <a16:rowId xmlns:a16="http://schemas.microsoft.com/office/drawing/2014/main" val="3040889722"/>
                  </a:ext>
                </a:extLst>
              </a:tr>
              <a:tr h="180340">
                <a:tc vMerge="1">
                  <a:txBody>
                    <a:bodyPr/>
                    <a:lstStyle/>
                    <a:p>
                      <a:endParaRPr lang="da-DK"/>
                    </a:p>
                  </a:txBody>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Overload</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extLst>
                  <a:ext uri="{0D108BD9-81ED-4DB2-BD59-A6C34878D82A}">
                    <a16:rowId xmlns:a16="http://schemas.microsoft.com/office/drawing/2014/main" val="3412651637"/>
                  </a:ext>
                </a:extLst>
              </a:tr>
              <a:tr h="180340">
                <a:tc vMerge="1">
                  <a:txBody>
                    <a:bodyPr/>
                    <a:lstStyle/>
                    <a:p>
                      <a:endParaRPr lang="da-DK"/>
                    </a:p>
                  </a:txBody>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Resistance to Soldering Heat</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extLst>
                  <a:ext uri="{0D108BD9-81ED-4DB2-BD59-A6C34878D82A}">
                    <a16:rowId xmlns:a16="http://schemas.microsoft.com/office/drawing/2014/main" val="1975245657"/>
                  </a:ext>
                </a:extLst>
              </a:tr>
              <a:tr h="180340">
                <a:tc vMerge="1">
                  <a:txBody>
                    <a:bodyPr/>
                    <a:lstStyle/>
                    <a:p>
                      <a:endParaRPr lang="da-DK"/>
                    </a:p>
                  </a:txBody>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DPA</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extLst>
                  <a:ext uri="{0D108BD9-81ED-4DB2-BD59-A6C34878D82A}">
                    <a16:rowId xmlns:a16="http://schemas.microsoft.com/office/drawing/2014/main" val="3979779288"/>
                  </a:ext>
                </a:extLst>
              </a:tr>
              <a:tr h="215900">
                <a:tc gridSpan="10">
                  <a:txBody>
                    <a:bodyPr/>
                    <a:lstStyle/>
                    <a:p>
                      <a:pP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Sample Size  = 5</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gridSpan="13">
                  <a:txBody>
                    <a:bodyPr/>
                    <a:lstStyle/>
                    <a:p>
                      <a:pPr algn="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2507839794"/>
                  </a:ext>
                </a:extLst>
              </a:tr>
              <a:tr h="0">
                <a:tc gridSpan="2">
                  <a:txBody>
                    <a:bodyPr/>
                    <a:lstStyle/>
                    <a:p>
                      <a:pPr>
                        <a:spcAft>
                          <a:spcPts val="600"/>
                        </a:spcAft>
                      </a:pPr>
                      <a:r>
                        <a:rPr lang="da-DK" sz="1000">
                          <a:effectLst/>
                          <a:latin typeface="Verdana" panose="020B0604030504040204" pitchFamily="34" charset="0"/>
                          <a:ea typeface="Times New Roman" panose="02020603050405020304" pitchFamily="18" charset="0"/>
                          <a:cs typeface="Times New Roman" panose="02020603050405020304" pitchFamily="18"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da-DK"/>
                    </a:p>
                  </a:txBody>
                  <a:tcPr/>
                </a:tc>
                <a:tc gridSpan="20">
                  <a:txBody>
                    <a:bodyPr/>
                    <a:lstStyle/>
                    <a:p>
                      <a:pPr>
                        <a:spcBef>
                          <a:spcPts val="300"/>
                        </a:spcBef>
                        <a:spcAft>
                          <a:spcPts val="300"/>
                        </a:spcAft>
                        <a:tabLst>
                          <a:tab pos="900430" algn="l"/>
                        </a:tabLst>
                      </a:pPr>
                      <a:r>
                        <a:rPr lang="en-GB" sz="1000" u="sng">
                          <a:effectLst/>
                          <a:latin typeface="Verdana" panose="020B0604030504040204" pitchFamily="34" charset="0"/>
                          <a:ea typeface="Times New Roman" panose="02020603050405020304" pitchFamily="18" charset="0"/>
                          <a:cs typeface="Times New Roman" panose="02020603050405020304" pitchFamily="18" charset="0"/>
                        </a:rPr>
                        <a:t>Key:</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spcAft>
                          <a:spcPts val="600"/>
                        </a:spcAft>
                      </a:pPr>
                      <a:r>
                        <a:rPr lang="da-DK" sz="1000">
                          <a:effectLst/>
                          <a:latin typeface="Verdana" panose="020B0604030504040204" pitchFamily="34" charset="0"/>
                          <a:ea typeface="Times New Roman" panose="02020603050405020304" pitchFamily="18" charset="0"/>
                          <a:cs typeface="Times New Roman" panose="02020603050405020304" pitchFamily="18"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31093833"/>
                  </a:ext>
                </a:extLst>
              </a:tr>
              <a:tr h="0">
                <a:tc gridSpan="2">
                  <a:txBody>
                    <a:bodyPr/>
                    <a:lstStyle/>
                    <a:p>
                      <a:pPr>
                        <a:spcAft>
                          <a:spcPts val="600"/>
                        </a:spcAft>
                      </a:pPr>
                      <a:r>
                        <a:rPr lang="da-DK" sz="1000">
                          <a:effectLst/>
                          <a:latin typeface="Verdana" panose="020B0604030504040204" pitchFamily="34" charset="0"/>
                          <a:ea typeface="Times New Roman" panose="02020603050405020304" pitchFamily="18" charset="0"/>
                          <a:cs typeface="Times New Roman" panose="02020603050405020304" pitchFamily="18" charset="0"/>
                        </a:rPr>
                        <a:t> </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tc hMerge="1">
                  <a:txBody>
                    <a:bodyPr/>
                    <a:lstStyle/>
                    <a:p>
                      <a:endParaRPr lang="da-DK"/>
                    </a:p>
                  </a:txBody>
                  <a:tcPr/>
                </a:tc>
                <a:tc>
                  <a:txBody>
                    <a:bodyPr/>
                    <a:lstStyle/>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Pass</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Passed with comments</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See section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tc>
                  <a:txBody>
                    <a:bodyPr/>
                    <a:lstStyle/>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gridSpan="5">
                  <a:txBody>
                    <a:bodyPr/>
                    <a:lstStyle/>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Fail</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See section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da-DK"/>
                    </a:p>
                  </a:txBody>
                  <a:tcPr/>
                </a:tc>
                <a:tc gridSpan="3">
                  <a:txBody>
                    <a:bodyPr/>
                    <a:lstStyle/>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This test is required, however  it is Not Applicable for this part type</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da-DK"/>
                    </a:p>
                  </a:txBody>
                  <a:tcPr/>
                </a:tc>
                <a:tc gridSpan="4">
                  <a:txBody>
                    <a:bodyPr/>
                    <a:lstStyle/>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In accordance with Test procedure this test is not required for this S/N</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spcAft>
                          <a:spcPts val="600"/>
                        </a:spcAft>
                      </a:pPr>
                      <a:r>
                        <a:rPr lang="da-DK" sz="1000" dirty="0">
                          <a:effectLst/>
                          <a:latin typeface="Verdana" panose="020B0604030504040204" pitchFamily="34" charset="0"/>
                          <a:ea typeface="Times New Roman" panose="02020603050405020304" pitchFamily="18"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195319315"/>
                  </a:ext>
                </a:extLst>
              </a:tr>
            </a:tbl>
          </a:graphicData>
        </a:graphic>
      </p:graphicFrame>
    </p:spTree>
    <p:extLst>
      <p:ext uri="{BB962C8B-B14F-4D97-AF65-F5344CB8AC3E}">
        <p14:creationId xmlns:p14="http://schemas.microsoft.com/office/powerpoint/2010/main" val="918192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51520" y="260648"/>
            <a:ext cx="7772400" cy="428400"/>
          </a:xfrm>
        </p:spPr>
        <p:txBody>
          <a:bodyPr/>
          <a:lstStyle/>
          <a:p>
            <a:r>
              <a:rPr lang="en-GB" b="0" dirty="0" smtClean="0"/>
              <a:t>Qualification </a:t>
            </a:r>
            <a:r>
              <a:rPr lang="en-GB" b="0" dirty="0"/>
              <a:t>t</a:t>
            </a:r>
            <a:r>
              <a:rPr lang="en-GB" b="0" dirty="0" smtClean="0"/>
              <a:t>est results QS7 (001-005)</a:t>
            </a:r>
            <a:endParaRPr lang="en-GB" sz="2000" b="0" dirty="0"/>
          </a:p>
        </p:txBody>
      </p:sp>
      <p:graphicFrame>
        <p:nvGraphicFramePr>
          <p:cNvPr id="3" name="Table 2"/>
          <p:cNvGraphicFramePr>
            <a:graphicFrameLocks noGrp="1"/>
          </p:cNvGraphicFramePr>
          <p:nvPr/>
        </p:nvGraphicFramePr>
        <p:xfrm>
          <a:off x="1013673" y="2092643"/>
          <a:ext cx="6964253" cy="3780790"/>
        </p:xfrm>
        <a:graphic>
          <a:graphicData uri="http://schemas.openxmlformats.org/drawingml/2006/table">
            <a:tbl>
              <a:tblPr firstRow="1" firstCol="1" bandRow="1"/>
              <a:tblGrid>
                <a:gridCol w="387350">
                  <a:extLst>
                    <a:ext uri="{9D8B030D-6E8A-4147-A177-3AD203B41FA5}">
                      <a16:colId xmlns:a16="http://schemas.microsoft.com/office/drawing/2014/main" val="3857388508"/>
                    </a:ext>
                  </a:extLst>
                </a:gridCol>
                <a:gridCol w="387350">
                  <a:extLst>
                    <a:ext uri="{9D8B030D-6E8A-4147-A177-3AD203B41FA5}">
                      <a16:colId xmlns:a16="http://schemas.microsoft.com/office/drawing/2014/main" val="2915994861"/>
                    </a:ext>
                  </a:extLst>
                </a:gridCol>
                <a:gridCol w="1057910">
                  <a:extLst>
                    <a:ext uri="{9D8B030D-6E8A-4147-A177-3AD203B41FA5}">
                      <a16:colId xmlns:a16="http://schemas.microsoft.com/office/drawing/2014/main" val="13828690"/>
                    </a:ext>
                  </a:extLst>
                </a:gridCol>
                <a:gridCol w="172085">
                  <a:extLst>
                    <a:ext uri="{9D8B030D-6E8A-4147-A177-3AD203B41FA5}">
                      <a16:colId xmlns:a16="http://schemas.microsoft.com/office/drawing/2014/main" val="825538912"/>
                    </a:ext>
                  </a:extLst>
                </a:gridCol>
                <a:gridCol w="1076325">
                  <a:extLst>
                    <a:ext uri="{9D8B030D-6E8A-4147-A177-3AD203B41FA5}">
                      <a16:colId xmlns:a16="http://schemas.microsoft.com/office/drawing/2014/main" val="969473342"/>
                    </a:ext>
                  </a:extLst>
                </a:gridCol>
                <a:gridCol w="149860">
                  <a:extLst>
                    <a:ext uri="{9D8B030D-6E8A-4147-A177-3AD203B41FA5}">
                      <a16:colId xmlns:a16="http://schemas.microsoft.com/office/drawing/2014/main" val="1038778398"/>
                    </a:ext>
                  </a:extLst>
                </a:gridCol>
                <a:gridCol w="101423">
                  <a:extLst>
                    <a:ext uri="{9D8B030D-6E8A-4147-A177-3AD203B41FA5}">
                      <a16:colId xmlns:a16="http://schemas.microsoft.com/office/drawing/2014/main" val="1555247859"/>
                    </a:ext>
                  </a:extLst>
                </a:gridCol>
                <a:gridCol w="387985">
                  <a:extLst>
                    <a:ext uri="{9D8B030D-6E8A-4147-A177-3AD203B41FA5}">
                      <a16:colId xmlns:a16="http://schemas.microsoft.com/office/drawing/2014/main" val="1417126882"/>
                    </a:ext>
                  </a:extLst>
                </a:gridCol>
                <a:gridCol w="387985">
                  <a:extLst>
                    <a:ext uri="{9D8B030D-6E8A-4147-A177-3AD203B41FA5}">
                      <a16:colId xmlns:a16="http://schemas.microsoft.com/office/drawing/2014/main" val="2865715010"/>
                    </a:ext>
                  </a:extLst>
                </a:gridCol>
                <a:gridCol w="101423">
                  <a:extLst>
                    <a:ext uri="{9D8B030D-6E8A-4147-A177-3AD203B41FA5}">
                      <a16:colId xmlns:a16="http://schemas.microsoft.com/office/drawing/2014/main" val="4201413225"/>
                    </a:ext>
                  </a:extLst>
                </a:gridCol>
                <a:gridCol w="101423">
                  <a:extLst>
                    <a:ext uri="{9D8B030D-6E8A-4147-A177-3AD203B41FA5}">
                      <a16:colId xmlns:a16="http://schemas.microsoft.com/office/drawing/2014/main" val="540860061"/>
                    </a:ext>
                  </a:extLst>
                </a:gridCol>
                <a:gridCol w="101423">
                  <a:extLst>
                    <a:ext uri="{9D8B030D-6E8A-4147-A177-3AD203B41FA5}">
                      <a16:colId xmlns:a16="http://schemas.microsoft.com/office/drawing/2014/main" val="3911191460"/>
                    </a:ext>
                  </a:extLst>
                </a:gridCol>
                <a:gridCol w="387985">
                  <a:extLst>
                    <a:ext uri="{9D8B030D-6E8A-4147-A177-3AD203B41FA5}">
                      <a16:colId xmlns:a16="http://schemas.microsoft.com/office/drawing/2014/main" val="4237451167"/>
                    </a:ext>
                  </a:extLst>
                </a:gridCol>
                <a:gridCol w="101423">
                  <a:extLst>
                    <a:ext uri="{9D8B030D-6E8A-4147-A177-3AD203B41FA5}">
                      <a16:colId xmlns:a16="http://schemas.microsoft.com/office/drawing/2014/main" val="1408898781"/>
                    </a:ext>
                  </a:extLst>
                </a:gridCol>
                <a:gridCol w="387985">
                  <a:extLst>
                    <a:ext uri="{9D8B030D-6E8A-4147-A177-3AD203B41FA5}">
                      <a16:colId xmlns:a16="http://schemas.microsoft.com/office/drawing/2014/main" val="402602942"/>
                    </a:ext>
                  </a:extLst>
                </a:gridCol>
                <a:gridCol w="101423">
                  <a:extLst>
                    <a:ext uri="{9D8B030D-6E8A-4147-A177-3AD203B41FA5}">
                      <a16:colId xmlns:a16="http://schemas.microsoft.com/office/drawing/2014/main" val="2501069944"/>
                    </a:ext>
                  </a:extLst>
                </a:gridCol>
                <a:gridCol w="180340">
                  <a:extLst>
                    <a:ext uri="{9D8B030D-6E8A-4147-A177-3AD203B41FA5}">
                      <a16:colId xmlns:a16="http://schemas.microsoft.com/office/drawing/2014/main" val="193802448"/>
                    </a:ext>
                  </a:extLst>
                </a:gridCol>
                <a:gridCol w="1240155">
                  <a:extLst>
                    <a:ext uri="{9D8B030D-6E8A-4147-A177-3AD203B41FA5}">
                      <a16:colId xmlns:a16="http://schemas.microsoft.com/office/drawing/2014/main" val="75096181"/>
                    </a:ext>
                  </a:extLst>
                </a:gridCol>
                <a:gridCol w="152400">
                  <a:extLst>
                    <a:ext uri="{9D8B030D-6E8A-4147-A177-3AD203B41FA5}">
                      <a16:colId xmlns:a16="http://schemas.microsoft.com/office/drawing/2014/main" val="426641796"/>
                    </a:ext>
                  </a:extLst>
                </a:gridCol>
              </a:tblGrid>
              <a:tr h="125730">
                <a:tc rowSpan="2" gridSpan="7">
                  <a:txBody>
                    <a:bodyPr/>
                    <a:lstStyle/>
                    <a:p>
                      <a:pPr algn="ctr">
                        <a:spcBef>
                          <a:spcPts val="300"/>
                        </a:spcBef>
                        <a:spcAft>
                          <a:spcPts val="300"/>
                        </a:spcAft>
                        <a:tabLst>
                          <a:tab pos="900430" algn="l"/>
                        </a:tabLst>
                      </a:pPr>
                      <a:r>
                        <a:rPr lang="en-GB" sz="700" b="1">
                          <a:effectLst/>
                          <a:latin typeface="Verdana" panose="020B0604030504040204" pitchFamily="34" charset="0"/>
                          <a:ea typeface="Times New Roman" panose="02020603050405020304" pitchFamily="18" charset="0"/>
                          <a:cs typeface="Times New Roman" panose="02020603050405020304" pitchFamily="18" charset="0"/>
                        </a:rPr>
                        <a:t>Group and Test</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rowSpan="2" hMerge="1">
                  <a:txBody>
                    <a:bodyPr/>
                    <a:lstStyle/>
                    <a:p>
                      <a:endParaRPr lang="da-DK"/>
                    </a:p>
                  </a:txBody>
                  <a:tcPr/>
                </a:tc>
                <a:tc rowSpan="2" hMerge="1">
                  <a:txBody>
                    <a:bodyPr/>
                    <a:lstStyle/>
                    <a:p>
                      <a:endParaRPr lang="da-DK"/>
                    </a:p>
                  </a:txBody>
                  <a:tcPr/>
                </a:tc>
                <a:tc rowSpan="2" hMerge="1">
                  <a:txBody>
                    <a:bodyPr/>
                    <a:lstStyle/>
                    <a:p>
                      <a:endParaRPr lang="da-DK"/>
                    </a:p>
                  </a:txBody>
                  <a:tcPr/>
                </a:tc>
                <a:tc rowSpan="2" hMerge="1">
                  <a:txBody>
                    <a:bodyPr/>
                    <a:lstStyle/>
                    <a:p>
                      <a:endParaRPr lang="da-DK"/>
                    </a:p>
                  </a:txBody>
                  <a:tcPr/>
                </a:tc>
                <a:tc rowSpan="2" hMerge="1">
                  <a:txBody>
                    <a:bodyPr/>
                    <a:lstStyle/>
                    <a:p>
                      <a:endParaRPr lang="da-DK"/>
                    </a:p>
                  </a:txBody>
                  <a:tcPr/>
                </a:tc>
                <a:tc rowSpan="2" hMerge="1">
                  <a:txBody>
                    <a:bodyPr/>
                    <a:lstStyle/>
                    <a:p>
                      <a:endParaRPr lang="da-DK"/>
                    </a:p>
                  </a:txBody>
                  <a:tcPr/>
                </a:tc>
                <a:tc gridSpan="8">
                  <a:txBody>
                    <a:bodyPr/>
                    <a:lstStyle/>
                    <a:p>
                      <a:pPr algn="ctr">
                        <a:spcBef>
                          <a:spcPts val="300"/>
                        </a:spcBef>
                        <a:spcAft>
                          <a:spcPts val="300"/>
                        </a:spcAft>
                        <a:tabLst>
                          <a:tab pos="900430" algn="l"/>
                        </a:tabLst>
                      </a:pPr>
                      <a:r>
                        <a:rPr lang="en-US" sz="800">
                          <a:effectLst/>
                          <a:latin typeface="Verdana" panose="020B0604030504040204" pitchFamily="34" charset="0"/>
                          <a:ea typeface="Times New Roman" panose="02020603050405020304" pitchFamily="18" charset="0"/>
                          <a:cs typeface="Times New Roman" panose="02020603050405020304" pitchFamily="18" charset="0"/>
                        </a:rPr>
                        <a:t>12189001-1</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rowSpan="16" gridSpan="4">
                  <a:txBody>
                    <a:bodyPr/>
                    <a:lstStyle/>
                    <a:p>
                      <a:pPr algn="ctr">
                        <a:spcBef>
                          <a:spcPts val="300"/>
                        </a:spcBef>
                        <a:spcAft>
                          <a:spcPts val="300"/>
                        </a:spcAft>
                        <a:tabLst>
                          <a:tab pos="900430" algn="l"/>
                        </a:tabLst>
                      </a:pPr>
                      <a:r>
                        <a:rPr lang="en-GB" sz="700" b="1">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16" hMerge="1">
                  <a:txBody>
                    <a:bodyPr/>
                    <a:lstStyle/>
                    <a:p>
                      <a:endParaRPr lang="da-DK"/>
                    </a:p>
                  </a:txBody>
                  <a:tcPr/>
                </a:tc>
                <a:tc rowSpan="16" hMerge="1">
                  <a:txBody>
                    <a:bodyPr/>
                    <a:lstStyle/>
                    <a:p>
                      <a:endParaRPr lang="da-DK"/>
                    </a:p>
                  </a:txBody>
                  <a:tcPr/>
                </a:tc>
                <a:tc rowSpan="16" hMerge="1">
                  <a:txBody>
                    <a:bodyPr/>
                    <a:lstStyle/>
                    <a:p>
                      <a:endParaRPr lang="da-DK"/>
                    </a:p>
                  </a:txBody>
                  <a:tcPr/>
                </a:tc>
                <a:extLst>
                  <a:ext uri="{0D108BD9-81ED-4DB2-BD59-A6C34878D82A}">
                    <a16:rowId xmlns:a16="http://schemas.microsoft.com/office/drawing/2014/main" val="2249505455"/>
                  </a:ext>
                </a:extLst>
              </a:tr>
              <a:tr h="125730">
                <a:tc gridSpan="7" vMerge="1">
                  <a:txBody>
                    <a:bodyPr/>
                    <a:lstStyle/>
                    <a:p>
                      <a:endParaRPr lang="da-DK"/>
                    </a:p>
                  </a:txBody>
                  <a:tcPr/>
                </a:tc>
                <a:tc hMerge="1" vMerge="1">
                  <a:txBody>
                    <a:bodyPr/>
                    <a:lstStyle/>
                    <a:p>
                      <a:endParaRPr lang="da-DK"/>
                    </a:p>
                  </a:txBody>
                  <a:tcPr/>
                </a:tc>
                <a:tc hMerge="1" vMerge="1">
                  <a:txBody>
                    <a:bodyPr/>
                    <a:lstStyle/>
                    <a:p>
                      <a:endParaRPr lang="da-DK"/>
                    </a:p>
                  </a:txBody>
                  <a:tcPr/>
                </a:tc>
                <a:tc hMerge="1" vMerge="1">
                  <a:txBody>
                    <a:bodyPr/>
                    <a:lstStyle/>
                    <a:p>
                      <a:endParaRPr lang="da-DK"/>
                    </a:p>
                  </a:txBody>
                  <a:tcPr/>
                </a:tc>
                <a:tc hMerge="1" vMerge="1">
                  <a:txBody>
                    <a:bodyPr/>
                    <a:lstStyle/>
                    <a:p>
                      <a:endParaRPr lang="da-DK"/>
                    </a:p>
                  </a:txBody>
                  <a:tcPr/>
                </a:tc>
                <a:tc hMerge="1" vMerge="1">
                  <a:txBody>
                    <a:bodyPr/>
                    <a:lstStyle/>
                    <a:p>
                      <a:endParaRPr lang="da-DK"/>
                    </a:p>
                  </a:txBody>
                  <a:tcPr/>
                </a:tc>
                <a:tc hMerge="1" vMerge="1">
                  <a:txBody>
                    <a:bodyPr/>
                    <a:lstStyle/>
                    <a:p>
                      <a:endParaRPr lang="da-DK"/>
                    </a:p>
                  </a:txBody>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001</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002</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gridSpan="3">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003</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004</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da-DK"/>
                    </a:p>
                  </a:txBody>
                  <a:tcPr/>
                </a:tc>
                <a:tc>
                  <a:txBody>
                    <a:bodyPr/>
                    <a:lstStyle/>
                    <a:p>
                      <a:pPr algn="ct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005</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gridSpan="4" vMerge="1">
                  <a:txBody>
                    <a:bodyPr/>
                    <a:lstStyle/>
                    <a:p>
                      <a:endParaRPr lang="da-DK"/>
                    </a:p>
                  </a:txBody>
                  <a:tcPr/>
                </a:tc>
                <a:tc hMerge="1" vMerge="1">
                  <a:txBody>
                    <a:bodyPr/>
                    <a:lstStyle/>
                    <a:p>
                      <a:endParaRPr lang="da-DK"/>
                    </a:p>
                  </a:txBody>
                  <a:tcPr/>
                </a:tc>
                <a:tc hMerge="1" vMerge="1">
                  <a:txBody>
                    <a:bodyPr/>
                    <a:lstStyle/>
                    <a:p>
                      <a:endParaRPr lang="da-DK"/>
                    </a:p>
                  </a:txBody>
                  <a:tcPr/>
                </a:tc>
                <a:tc hMerge="1" vMerge="1">
                  <a:txBody>
                    <a:bodyPr/>
                    <a:lstStyle/>
                    <a:p>
                      <a:endParaRPr lang="da-DK"/>
                    </a:p>
                  </a:txBody>
                  <a:tcPr/>
                </a:tc>
                <a:extLst>
                  <a:ext uri="{0D108BD9-81ED-4DB2-BD59-A6C34878D82A}">
                    <a16:rowId xmlns:a16="http://schemas.microsoft.com/office/drawing/2014/main" val="2611484305"/>
                  </a:ext>
                </a:extLst>
              </a:tr>
              <a:tr h="180340">
                <a:tc rowSpan="3">
                  <a:txBody>
                    <a:bodyPr/>
                    <a:lstStyle/>
                    <a:p>
                      <a:pPr algn="ctr">
                        <a:spcBef>
                          <a:spcPts val="300"/>
                        </a:spcBef>
                        <a:spcAft>
                          <a:spcPts val="300"/>
                        </a:spcAft>
                      </a:pPr>
                      <a:r>
                        <a:rPr lang="en-GB" sz="8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Life Test</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vMerge="1">
                  <a:txBody>
                    <a:bodyPr/>
                    <a:lstStyle/>
                    <a:p>
                      <a:endParaRPr lang="da-DK"/>
                    </a:p>
                  </a:txBody>
                  <a:tcPr/>
                </a:tc>
                <a:tc hMerge="1" vMerge="1">
                  <a:txBody>
                    <a:bodyPr/>
                    <a:lstStyle/>
                    <a:p>
                      <a:endParaRPr lang="da-DK"/>
                    </a:p>
                  </a:txBody>
                  <a:tcPr/>
                </a:tc>
                <a:tc hMerge="1" vMerge="1">
                  <a:txBody>
                    <a:bodyPr/>
                    <a:lstStyle/>
                    <a:p>
                      <a:endParaRPr lang="da-DK"/>
                    </a:p>
                  </a:txBody>
                  <a:tcPr/>
                </a:tc>
                <a:tc hMerge="1" vMerge="1">
                  <a:txBody>
                    <a:bodyPr/>
                    <a:lstStyle/>
                    <a:p>
                      <a:endParaRPr lang="da-DK"/>
                    </a:p>
                  </a:txBody>
                  <a:tcPr/>
                </a:tc>
                <a:extLst>
                  <a:ext uri="{0D108BD9-81ED-4DB2-BD59-A6C34878D82A}">
                    <a16:rowId xmlns:a16="http://schemas.microsoft.com/office/drawing/2014/main" val="624941195"/>
                  </a:ext>
                </a:extLst>
              </a:tr>
              <a:tr h="180340">
                <a:tc vMerge="1">
                  <a:txBody>
                    <a:bodyPr/>
                    <a:lstStyle/>
                    <a:p>
                      <a:endParaRPr lang="da-DK"/>
                    </a:p>
                  </a:txBody>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Partial Discharge (High Power Transformers only)</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6">
                  <a:txBody>
                    <a:bodyPr/>
                    <a:lstStyle/>
                    <a:p>
                      <a:pPr algn="ctr">
                        <a:spcBef>
                          <a:spcPts val="300"/>
                        </a:spcBef>
                        <a:spcAft>
                          <a:spcPts val="300"/>
                        </a:spcAft>
                        <a:tabLst>
                          <a:tab pos="900430" algn="l"/>
                        </a:tabLst>
                      </a:pPr>
                      <a:r>
                        <a:rPr lang="en-GB" sz="300">
                          <a:effectLst/>
                          <a:latin typeface="Verdana" panose="020B0604030504040204" pitchFamily="34" charset="0"/>
                          <a:ea typeface="Times New Roman" panose="02020603050405020304" pitchFamily="18" charset="0"/>
                          <a:cs typeface="Times New Roman" panose="02020603050405020304" pitchFamily="18" charset="0"/>
                        </a:rPr>
                        <a:t>Inductor</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gridSpan="4" vMerge="1">
                  <a:txBody>
                    <a:bodyPr/>
                    <a:lstStyle/>
                    <a:p>
                      <a:endParaRPr lang="da-DK"/>
                    </a:p>
                  </a:txBody>
                  <a:tcPr/>
                </a:tc>
                <a:tc hMerge="1" vMerge="1">
                  <a:txBody>
                    <a:bodyPr/>
                    <a:lstStyle/>
                    <a:p>
                      <a:endParaRPr lang="da-DK"/>
                    </a:p>
                  </a:txBody>
                  <a:tcPr/>
                </a:tc>
                <a:tc hMerge="1" vMerge="1">
                  <a:txBody>
                    <a:bodyPr/>
                    <a:lstStyle/>
                    <a:p>
                      <a:endParaRPr lang="da-DK"/>
                    </a:p>
                  </a:txBody>
                  <a:tcPr/>
                </a:tc>
                <a:tc hMerge="1" vMerge="1">
                  <a:txBody>
                    <a:bodyPr/>
                    <a:lstStyle/>
                    <a:p>
                      <a:endParaRPr lang="da-DK"/>
                    </a:p>
                  </a:txBody>
                  <a:tcPr/>
                </a:tc>
                <a:extLst>
                  <a:ext uri="{0D108BD9-81ED-4DB2-BD59-A6C34878D82A}">
                    <a16:rowId xmlns:a16="http://schemas.microsoft.com/office/drawing/2014/main" val="3448976396"/>
                  </a:ext>
                </a:extLst>
              </a:tr>
              <a:tr h="180340">
                <a:tc vMerge="1">
                  <a:txBody>
                    <a:bodyPr/>
                    <a:lstStyle/>
                    <a:p>
                      <a:endParaRPr lang="da-DK"/>
                    </a:p>
                  </a:txBody>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Permanence of marking</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vMerge="1">
                  <a:txBody>
                    <a:bodyPr/>
                    <a:lstStyle/>
                    <a:p>
                      <a:endParaRPr lang="da-DK"/>
                    </a:p>
                  </a:txBody>
                  <a:tcPr/>
                </a:tc>
                <a:tc hMerge="1" vMerge="1">
                  <a:txBody>
                    <a:bodyPr/>
                    <a:lstStyle/>
                    <a:p>
                      <a:endParaRPr lang="da-DK"/>
                    </a:p>
                  </a:txBody>
                  <a:tcPr/>
                </a:tc>
                <a:tc hMerge="1" vMerge="1">
                  <a:txBody>
                    <a:bodyPr/>
                    <a:lstStyle/>
                    <a:p>
                      <a:endParaRPr lang="da-DK"/>
                    </a:p>
                  </a:txBody>
                  <a:tcPr/>
                </a:tc>
                <a:tc hMerge="1" vMerge="1">
                  <a:txBody>
                    <a:bodyPr/>
                    <a:lstStyle/>
                    <a:p>
                      <a:endParaRPr lang="da-DK"/>
                    </a:p>
                  </a:txBody>
                  <a:tcPr/>
                </a:tc>
                <a:extLst>
                  <a:ext uri="{0D108BD9-81ED-4DB2-BD59-A6C34878D82A}">
                    <a16:rowId xmlns:a16="http://schemas.microsoft.com/office/drawing/2014/main" val="2894351525"/>
                  </a:ext>
                </a:extLst>
              </a:tr>
              <a:tr h="180340">
                <a:tc rowSpan="2">
                  <a:txBody>
                    <a:bodyPr/>
                    <a:lstStyle/>
                    <a:p>
                      <a:pPr algn="ctr">
                        <a:spcBef>
                          <a:spcPts val="300"/>
                        </a:spcBef>
                        <a:spcAft>
                          <a:spcPts val="300"/>
                        </a:spcAft>
                      </a:pPr>
                      <a:r>
                        <a:rPr lang="en-GB" sz="8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Solderability</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4" vMerge="1">
                  <a:txBody>
                    <a:bodyPr/>
                    <a:lstStyle/>
                    <a:p>
                      <a:endParaRPr lang="da-DK"/>
                    </a:p>
                  </a:txBody>
                  <a:tcPr/>
                </a:tc>
                <a:tc hMerge="1" vMerge="1">
                  <a:txBody>
                    <a:bodyPr/>
                    <a:lstStyle/>
                    <a:p>
                      <a:endParaRPr lang="da-DK"/>
                    </a:p>
                  </a:txBody>
                  <a:tcPr/>
                </a:tc>
                <a:tc hMerge="1" vMerge="1">
                  <a:txBody>
                    <a:bodyPr/>
                    <a:lstStyle/>
                    <a:p>
                      <a:endParaRPr lang="da-DK"/>
                    </a:p>
                  </a:txBody>
                  <a:tcPr/>
                </a:tc>
                <a:tc hMerge="1" vMerge="1">
                  <a:txBody>
                    <a:bodyPr/>
                    <a:lstStyle/>
                    <a:p>
                      <a:endParaRPr lang="da-DK"/>
                    </a:p>
                  </a:txBody>
                  <a:tcPr/>
                </a:tc>
                <a:extLst>
                  <a:ext uri="{0D108BD9-81ED-4DB2-BD59-A6C34878D82A}">
                    <a16:rowId xmlns:a16="http://schemas.microsoft.com/office/drawing/2014/main" val="1052246043"/>
                  </a:ext>
                </a:extLst>
              </a:tr>
              <a:tr h="180340">
                <a:tc vMerge="1">
                  <a:txBody>
                    <a:bodyPr/>
                    <a:lstStyle/>
                    <a:p>
                      <a:endParaRPr lang="da-DK"/>
                    </a:p>
                  </a:txBody>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Terminal Strength</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4" vMerge="1">
                  <a:txBody>
                    <a:bodyPr/>
                    <a:lstStyle/>
                    <a:p>
                      <a:endParaRPr lang="da-DK"/>
                    </a:p>
                  </a:txBody>
                  <a:tcPr/>
                </a:tc>
                <a:tc hMerge="1" vMerge="1">
                  <a:txBody>
                    <a:bodyPr/>
                    <a:lstStyle/>
                    <a:p>
                      <a:endParaRPr lang="da-DK"/>
                    </a:p>
                  </a:txBody>
                  <a:tcPr/>
                </a:tc>
                <a:tc hMerge="1" vMerge="1">
                  <a:txBody>
                    <a:bodyPr/>
                    <a:lstStyle/>
                    <a:p>
                      <a:endParaRPr lang="da-DK"/>
                    </a:p>
                  </a:txBody>
                  <a:tcPr/>
                </a:tc>
                <a:tc hMerge="1" vMerge="1">
                  <a:txBody>
                    <a:bodyPr/>
                    <a:lstStyle/>
                    <a:p>
                      <a:endParaRPr lang="da-DK"/>
                    </a:p>
                  </a:txBody>
                  <a:tcPr/>
                </a:tc>
                <a:extLst>
                  <a:ext uri="{0D108BD9-81ED-4DB2-BD59-A6C34878D82A}">
                    <a16:rowId xmlns:a16="http://schemas.microsoft.com/office/drawing/2014/main" val="3394738192"/>
                  </a:ext>
                </a:extLst>
              </a:tr>
              <a:tr h="180340">
                <a:tc rowSpan="3">
                  <a:txBody>
                    <a:bodyPr/>
                    <a:lstStyle/>
                    <a:p>
                      <a:pPr algn="ctr">
                        <a:spcBef>
                          <a:spcPts val="300"/>
                        </a:spcBef>
                        <a:spcAft>
                          <a:spcPts val="300"/>
                        </a:spcAft>
                      </a:pPr>
                      <a:r>
                        <a:rPr lang="en-GB" sz="8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Mechanical Shock</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4" vMerge="1">
                  <a:txBody>
                    <a:bodyPr/>
                    <a:lstStyle/>
                    <a:p>
                      <a:endParaRPr lang="da-DK"/>
                    </a:p>
                  </a:txBody>
                  <a:tcPr/>
                </a:tc>
                <a:tc hMerge="1" vMerge="1">
                  <a:txBody>
                    <a:bodyPr/>
                    <a:lstStyle/>
                    <a:p>
                      <a:endParaRPr lang="da-DK"/>
                    </a:p>
                  </a:txBody>
                  <a:tcPr/>
                </a:tc>
                <a:tc hMerge="1" vMerge="1">
                  <a:txBody>
                    <a:bodyPr/>
                    <a:lstStyle/>
                    <a:p>
                      <a:endParaRPr lang="da-DK"/>
                    </a:p>
                  </a:txBody>
                  <a:tcPr/>
                </a:tc>
                <a:tc hMerge="1" vMerge="1">
                  <a:txBody>
                    <a:bodyPr/>
                    <a:lstStyle/>
                    <a:p>
                      <a:endParaRPr lang="da-DK"/>
                    </a:p>
                  </a:txBody>
                  <a:tcPr/>
                </a:tc>
                <a:extLst>
                  <a:ext uri="{0D108BD9-81ED-4DB2-BD59-A6C34878D82A}">
                    <a16:rowId xmlns:a16="http://schemas.microsoft.com/office/drawing/2014/main" val="2921113764"/>
                  </a:ext>
                </a:extLst>
              </a:tr>
              <a:tr h="180340">
                <a:tc vMerge="1">
                  <a:txBody>
                    <a:bodyPr/>
                    <a:lstStyle/>
                    <a:p>
                      <a:endParaRPr lang="da-DK"/>
                    </a:p>
                  </a:txBody>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Random Vibration</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4" vMerge="1">
                  <a:txBody>
                    <a:bodyPr/>
                    <a:lstStyle/>
                    <a:p>
                      <a:endParaRPr lang="da-DK"/>
                    </a:p>
                  </a:txBody>
                  <a:tcPr/>
                </a:tc>
                <a:tc hMerge="1" vMerge="1">
                  <a:txBody>
                    <a:bodyPr/>
                    <a:lstStyle/>
                    <a:p>
                      <a:endParaRPr lang="da-DK"/>
                    </a:p>
                  </a:txBody>
                  <a:tcPr/>
                </a:tc>
                <a:tc hMerge="1" vMerge="1">
                  <a:txBody>
                    <a:bodyPr/>
                    <a:lstStyle/>
                    <a:p>
                      <a:endParaRPr lang="da-DK"/>
                    </a:p>
                  </a:txBody>
                  <a:tcPr/>
                </a:tc>
                <a:tc hMerge="1" vMerge="1">
                  <a:txBody>
                    <a:bodyPr/>
                    <a:lstStyle/>
                    <a:p>
                      <a:endParaRPr lang="da-DK"/>
                    </a:p>
                  </a:txBody>
                  <a:tcPr/>
                </a:tc>
                <a:extLst>
                  <a:ext uri="{0D108BD9-81ED-4DB2-BD59-A6C34878D82A}">
                    <a16:rowId xmlns:a16="http://schemas.microsoft.com/office/drawing/2014/main" val="3685699224"/>
                  </a:ext>
                </a:extLst>
              </a:tr>
              <a:tr h="180340">
                <a:tc vMerge="1">
                  <a:txBody>
                    <a:bodyPr/>
                    <a:lstStyle/>
                    <a:p>
                      <a:endParaRPr lang="da-DK"/>
                    </a:p>
                  </a:txBody>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Moisture Resistance</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4" vMerge="1">
                  <a:txBody>
                    <a:bodyPr/>
                    <a:lstStyle/>
                    <a:p>
                      <a:endParaRPr lang="da-DK"/>
                    </a:p>
                  </a:txBody>
                  <a:tcPr/>
                </a:tc>
                <a:tc hMerge="1" vMerge="1">
                  <a:txBody>
                    <a:bodyPr/>
                    <a:lstStyle/>
                    <a:p>
                      <a:endParaRPr lang="da-DK"/>
                    </a:p>
                  </a:txBody>
                  <a:tcPr/>
                </a:tc>
                <a:tc hMerge="1" vMerge="1">
                  <a:txBody>
                    <a:bodyPr/>
                    <a:lstStyle/>
                    <a:p>
                      <a:endParaRPr lang="da-DK"/>
                    </a:p>
                  </a:txBody>
                  <a:tcPr/>
                </a:tc>
                <a:tc hMerge="1" vMerge="1">
                  <a:txBody>
                    <a:bodyPr/>
                    <a:lstStyle/>
                    <a:p>
                      <a:endParaRPr lang="da-DK"/>
                    </a:p>
                  </a:txBody>
                  <a:tcPr/>
                </a:tc>
                <a:extLst>
                  <a:ext uri="{0D108BD9-81ED-4DB2-BD59-A6C34878D82A}">
                    <a16:rowId xmlns:a16="http://schemas.microsoft.com/office/drawing/2014/main" val="3312391731"/>
                  </a:ext>
                </a:extLst>
              </a:tr>
              <a:tr h="180340">
                <a:tc rowSpan="6">
                  <a:txBody>
                    <a:bodyPr/>
                    <a:lstStyle/>
                    <a:p>
                      <a:pPr algn="ctr">
                        <a:spcBef>
                          <a:spcPts val="300"/>
                        </a:spcBef>
                        <a:spcAft>
                          <a:spcPts val="300"/>
                        </a:spcAft>
                      </a:pPr>
                      <a:r>
                        <a:rPr lang="en-GB" sz="8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Thermal Shock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4" vMerge="1">
                  <a:txBody>
                    <a:bodyPr/>
                    <a:lstStyle/>
                    <a:p>
                      <a:endParaRPr lang="da-DK"/>
                    </a:p>
                  </a:txBody>
                  <a:tcPr/>
                </a:tc>
                <a:tc hMerge="1" vMerge="1">
                  <a:txBody>
                    <a:bodyPr/>
                    <a:lstStyle/>
                    <a:p>
                      <a:endParaRPr lang="da-DK"/>
                    </a:p>
                  </a:txBody>
                  <a:tcPr/>
                </a:tc>
                <a:tc hMerge="1" vMerge="1">
                  <a:txBody>
                    <a:bodyPr/>
                    <a:lstStyle/>
                    <a:p>
                      <a:endParaRPr lang="da-DK"/>
                    </a:p>
                  </a:txBody>
                  <a:tcPr/>
                </a:tc>
                <a:tc hMerge="1" vMerge="1">
                  <a:txBody>
                    <a:bodyPr/>
                    <a:lstStyle/>
                    <a:p>
                      <a:endParaRPr lang="da-DK"/>
                    </a:p>
                  </a:txBody>
                  <a:tcPr/>
                </a:tc>
                <a:extLst>
                  <a:ext uri="{0D108BD9-81ED-4DB2-BD59-A6C34878D82A}">
                    <a16:rowId xmlns:a16="http://schemas.microsoft.com/office/drawing/2014/main" val="288860205"/>
                  </a:ext>
                </a:extLst>
              </a:tr>
              <a:tr h="180340">
                <a:tc vMerge="1">
                  <a:txBody>
                    <a:bodyPr/>
                    <a:lstStyle/>
                    <a:p>
                      <a:endParaRPr lang="da-DK"/>
                    </a:p>
                  </a:txBody>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Partial Discharge (High Power Transformers only)</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rowSpan="2" gridSpan="2">
                  <a:txBody>
                    <a:bodyPr/>
                    <a:lstStyle/>
                    <a:p>
                      <a:pPr algn="ctr">
                        <a:spcBef>
                          <a:spcPts val="300"/>
                        </a:spcBef>
                        <a:spcAft>
                          <a:spcPts val="300"/>
                        </a:spcAft>
                        <a:tabLst>
                          <a:tab pos="900430" algn="l"/>
                        </a:tabLst>
                      </a:pPr>
                      <a:r>
                        <a:rPr lang="en-GB" sz="300">
                          <a:effectLst/>
                          <a:latin typeface="Verdana" panose="020B0604030504040204" pitchFamily="34" charset="0"/>
                          <a:ea typeface="Times New Roman" panose="02020603050405020304" pitchFamily="18" charset="0"/>
                          <a:cs typeface="Times New Roman" panose="02020603050405020304" pitchFamily="18" charset="0"/>
                        </a:rPr>
                        <a:t>Inductor</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rowSpan="2" hMerge="1">
                  <a:txBody>
                    <a:bodyPr/>
                    <a:lstStyle/>
                    <a:p>
                      <a:endParaRPr lang="da-DK"/>
                    </a:p>
                  </a:txBody>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4" vMerge="1">
                  <a:txBody>
                    <a:bodyPr/>
                    <a:lstStyle/>
                    <a:p>
                      <a:endParaRPr lang="da-DK"/>
                    </a:p>
                  </a:txBody>
                  <a:tcPr/>
                </a:tc>
                <a:tc hMerge="1" vMerge="1">
                  <a:txBody>
                    <a:bodyPr/>
                    <a:lstStyle/>
                    <a:p>
                      <a:endParaRPr lang="da-DK"/>
                    </a:p>
                  </a:txBody>
                  <a:tcPr/>
                </a:tc>
                <a:tc hMerge="1" vMerge="1">
                  <a:txBody>
                    <a:bodyPr/>
                    <a:lstStyle/>
                    <a:p>
                      <a:endParaRPr lang="da-DK"/>
                    </a:p>
                  </a:txBody>
                  <a:tcPr/>
                </a:tc>
                <a:tc hMerge="1" vMerge="1">
                  <a:txBody>
                    <a:bodyPr/>
                    <a:lstStyle/>
                    <a:p>
                      <a:endParaRPr lang="da-DK"/>
                    </a:p>
                  </a:txBody>
                  <a:tcPr/>
                </a:tc>
                <a:extLst>
                  <a:ext uri="{0D108BD9-81ED-4DB2-BD59-A6C34878D82A}">
                    <a16:rowId xmlns:a16="http://schemas.microsoft.com/office/drawing/2014/main" val="3907338363"/>
                  </a:ext>
                </a:extLst>
              </a:tr>
              <a:tr h="180340">
                <a:tc vMerge="1">
                  <a:txBody>
                    <a:bodyPr/>
                    <a:lstStyle/>
                    <a:p>
                      <a:endParaRPr lang="da-DK"/>
                    </a:p>
                  </a:txBody>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Temperature Rise (Transformers only)</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gridSpan="2" vMerge="1">
                  <a:txBody>
                    <a:bodyPr/>
                    <a:lstStyle/>
                    <a:p>
                      <a:endParaRPr lang="da-DK"/>
                    </a:p>
                  </a:txBody>
                  <a:tcPr/>
                </a:tc>
                <a:tc hMerge="1" vMerge="1">
                  <a:txBody>
                    <a:bodyPr/>
                    <a:lstStyle/>
                    <a:p>
                      <a:endParaRPr lang="da-DK"/>
                    </a:p>
                  </a:txBody>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4" vMerge="1">
                  <a:txBody>
                    <a:bodyPr/>
                    <a:lstStyle/>
                    <a:p>
                      <a:endParaRPr lang="da-DK"/>
                    </a:p>
                  </a:txBody>
                  <a:tcPr/>
                </a:tc>
                <a:tc hMerge="1" vMerge="1">
                  <a:txBody>
                    <a:bodyPr/>
                    <a:lstStyle/>
                    <a:p>
                      <a:endParaRPr lang="da-DK"/>
                    </a:p>
                  </a:txBody>
                  <a:tcPr/>
                </a:tc>
                <a:tc hMerge="1" vMerge="1">
                  <a:txBody>
                    <a:bodyPr/>
                    <a:lstStyle/>
                    <a:p>
                      <a:endParaRPr lang="da-DK"/>
                    </a:p>
                  </a:txBody>
                  <a:tcPr/>
                </a:tc>
                <a:tc hMerge="1" vMerge="1">
                  <a:txBody>
                    <a:bodyPr/>
                    <a:lstStyle/>
                    <a:p>
                      <a:endParaRPr lang="da-DK"/>
                    </a:p>
                  </a:txBody>
                  <a:tcPr/>
                </a:tc>
                <a:extLst>
                  <a:ext uri="{0D108BD9-81ED-4DB2-BD59-A6C34878D82A}">
                    <a16:rowId xmlns:a16="http://schemas.microsoft.com/office/drawing/2014/main" val="3835355064"/>
                  </a:ext>
                </a:extLst>
              </a:tr>
              <a:tr h="180340">
                <a:tc vMerge="1">
                  <a:txBody>
                    <a:bodyPr/>
                    <a:lstStyle/>
                    <a:p>
                      <a:endParaRPr lang="da-DK"/>
                    </a:p>
                  </a:txBody>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Overload</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4" vMerge="1">
                  <a:txBody>
                    <a:bodyPr/>
                    <a:lstStyle/>
                    <a:p>
                      <a:endParaRPr lang="da-DK"/>
                    </a:p>
                  </a:txBody>
                  <a:tcPr/>
                </a:tc>
                <a:tc hMerge="1" vMerge="1">
                  <a:txBody>
                    <a:bodyPr/>
                    <a:lstStyle/>
                    <a:p>
                      <a:endParaRPr lang="da-DK"/>
                    </a:p>
                  </a:txBody>
                  <a:tcPr/>
                </a:tc>
                <a:tc hMerge="1" vMerge="1">
                  <a:txBody>
                    <a:bodyPr/>
                    <a:lstStyle/>
                    <a:p>
                      <a:endParaRPr lang="da-DK"/>
                    </a:p>
                  </a:txBody>
                  <a:tcPr/>
                </a:tc>
                <a:tc hMerge="1" vMerge="1">
                  <a:txBody>
                    <a:bodyPr/>
                    <a:lstStyle/>
                    <a:p>
                      <a:endParaRPr lang="da-DK"/>
                    </a:p>
                  </a:txBody>
                  <a:tcPr/>
                </a:tc>
                <a:extLst>
                  <a:ext uri="{0D108BD9-81ED-4DB2-BD59-A6C34878D82A}">
                    <a16:rowId xmlns:a16="http://schemas.microsoft.com/office/drawing/2014/main" val="296337265"/>
                  </a:ext>
                </a:extLst>
              </a:tr>
              <a:tr h="180340">
                <a:tc vMerge="1">
                  <a:txBody>
                    <a:bodyPr/>
                    <a:lstStyle/>
                    <a:p>
                      <a:endParaRPr lang="da-DK"/>
                    </a:p>
                  </a:txBody>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Resistance to Soldering Heat</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4" vMerge="1">
                  <a:txBody>
                    <a:bodyPr/>
                    <a:lstStyle/>
                    <a:p>
                      <a:endParaRPr lang="da-DK"/>
                    </a:p>
                  </a:txBody>
                  <a:tcPr/>
                </a:tc>
                <a:tc hMerge="1" vMerge="1">
                  <a:txBody>
                    <a:bodyPr/>
                    <a:lstStyle/>
                    <a:p>
                      <a:endParaRPr lang="da-DK"/>
                    </a:p>
                  </a:txBody>
                  <a:tcPr/>
                </a:tc>
                <a:tc hMerge="1" vMerge="1">
                  <a:txBody>
                    <a:bodyPr/>
                    <a:lstStyle/>
                    <a:p>
                      <a:endParaRPr lang="da-DK"/>
                    </a:p>
                  </a:txBody>
                  <a:tcPr/>
                </a:tc>
                <a:tc hMerge="1" vMerge="1">
                  <a:txBody>
                    <a:bodyPr/>
                    <a:lstStyle/>
                    <a:p>
                      <a:endParaRPr lang="da-DK"/>
                    </a:p>
                  </a:txBody>
                  <a:tcPr/>
                </a:tc>
                <a:extLst>
                  <a:ext uri="{0D108BD9-81ED-4DB2-BD59-A6C34878D82A}">
                    <a16:rowId xmlns:a16="http://schemas.microsoft.com/office/drawing/2014/main" val="840954171"/>
                  </a:ext>
                </a:extLst>
              </a:tr>
              <a:tr h="180340">
                <a:tc vMerge="1">
                  <a:txBody>
                    <a:bodyPr/>
                    <a:lstStyle/>
                    <a:p>
                      <a:endParaRPr lang="da-DK"/>
                    </a:p>
                  </a:txBody>
                  <a:tcPr/>
                </a:tc>
                <a:tc gridSpan="6">
                  <a:txBody>
                    <a:bodyPr/>
                    <a:lstStyle/>
                    <a:p>
                      <a:pPr>
                        <a:spcBef>
                          <a:spcPts val="300"/>
                        </a:spcBef>
                        <a:spcAft>
                          <a:spcPts val="300"/>
                        </a:spcAft>
                        <a:tabLst>
                          <a:tab pos="900430" algn="l"/>
                        </a:tabLst>
                      </a:pPr>
                      <a:r>
                        <a:rPr lang="en-GB" sz="700">
                          <a:effectLst/>
                          <a:latin typeface="Verdana" panose="020B0604030504040204" pitchFamily="34" charset="0"/>
                          <a:ea typeface="Times New Roman" panose="02020603050405020304" pitchFamily="18" charset="0"/>
                          <a:cs typeface="Times New Roman" panose="02020603050405020304" pitchFamily="18" charset="0"/>
                        </a:rPr>
                        <a:t>DPA</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P</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3">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da-DK"/>
                    </a:p>
                  </a:txBody>
                  <a:tcPr/>
                </a:tc>
                <a:tc>
                  <a:txBody>
                    <a:bodyPr/>
                    <a:lstStyle/>
                    <a:p>
                      <a:pPr algn="ctr">
                        <a:spcBef>
                          <a:spcPts val="300"/>
                        </a:spcBef>
                        <a:spcAft>
                          <a:spcPts val="300"/>
                        </a:spcAft>
                        <a:tabLst>
                          <a:tab pos="900430" algn="l"/>
                        </a:tabLst>
                      </a:pPr>
                      <a:r>
                        <a:rPr lang="en-GB" sz="1000">
                          <a:effectLst/>
                          <a:latin typeface="Wingdings 2" panose="05020102010507070707" pitchFamily="18" charset="2"/>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4" vMerge="1">
                  <a:txBody>
                    <a:bodyPr/>
                    <a:lstStyle/>
                    <a:p>
                      <a:endParaRPr lang="da-DK"/>
                    </a:p>
                  </a:txBody>
                  <a:tcPr/>
                </a:tc>
                <a:tc hMerge="1" vMerge="1">
                  <a:txBody>
                    <a:bodyPr/>
                    <a:lstStyle/>
                    <a:p>
                      <a:endParaRPr lang="da-DK"/>
                    </a:p>
                  </a:txBody>
                  <a:tcPr/>
                </a:tc>
                <a:tc hMerge="1" vMerge="1">
                  <a:txBody>
                    <a:bodyPr/>
                    <a:lstStyle/>
                    <a:p>
                      <a:endParaRPr lang="da-DK"/>
                    </a:p>
                  </a:txBody>
                  <a:tcPr/>
                </a:tc>
                <a:tc hMerge="1" vMerge="1">
                  <a:txBody>
                    <a:bodyPr/>
                    <a:lstStyle/>
                    <a:p>
                      <a:endParaRPr lang="da-DK"/>
                    </a:p>
                  </a:txBody>
                  <a:tcPr/>
                </a:tc>
                <a:extLst>
                  <a:ext uri="{0D108BD9-81ED-4DB2-BD59-A6C34878D82A}">
                    <a16:rowId xmlns:a16="http://schemas.microsoft.com/office/drawing/2014/main" val="2138080907"/>
                  </a:ext>
                </a:extLst>
              </a:tr>
              <a:tr h="215900">
                <a:tc gridSpan="10">
                  <a:txBody>
                    <a:bodyPr/>
                    <a:lstStyle/>
                    <a:p>
                      <a:pP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Sample Size  = 5</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gridSpan="9">
                  <a:txBody>
                    <a:bodyPr/>
                    <a:lstStyle/>
                    <a:p>
                      <a:pPr algn="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3798427395"/>
                  </a:ext>
                </a:extLst>
              </a:tr>
              <a:tr h="0">
                <a:tc gridSpan="2">
                  <a:txBody>
                    <a:bodyPr/>
                    <a:lstStyle/>
                    <a:p>
                      <a:pPr>
                        <a:spcAft>
                          <a:spcPts val="600"/>
                        </a:spcAft>
                      </a:pPr>
                      <a:r>
                        <a:rPr lang="da-DK" sz="1000">
                          <a:effectLst/>
                          <a:latin typeface="Verdana" panose="020B0604030504040204" pitchFamily="34" charset="0"/>
                          <a:ea typeface="Times New Roman" panose="02020603050405020304" pitchFamily="18" charset="0"/>
                          <a:cs typeface="Times New Roman" panose="02020603050405020304" pitchFamily="18"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da-DK"/>
                    </a:p>
                  </a:txBody>
                  <a:tcPr/>
                </a:tc>
                <a:tc gridSpan="16">
                  <a:txBody>
                    <a:bodyPr/>
                    <a:lstStyle/>
                    <a:p>
                      <a:pPr>
                        <a:spcBef>
                          <a:spcPts val="300"/>
                        </a:spcBef>
                        <a:spcAft>
                          <a:spcPts val="300"/>
                        </a:spcAft>
                        <a:tabLst>
                          <a:tab pos="900430" algn="l"/>
                        </a:tabLst>
                      </a:pPr>
                      <a:r>
                        <a:rPr lang="en-GB" sz="1000" u="sng">
                          <a:effectLst/>
                          <a:latin typeface="Verdana" panose="020B0604030504040204" pitchFamily="34" charset="0"/>
                          <a:ea typeface="Times New Roman" panose="02020603050405020304" pitchFamily="18" charset="0"/>
                          <a:cs typeface="Times New Roman" panose="02020603050405020304" pitchFamily="18" charset="0"/>
                        </a:rPr>
                        <a:t>Key:</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spcAft>
                          <a:spcPts val="600"/>
                        </a:spcAft>
                      </a:pPr>
                      <a:r>
                        <a:rPr lang="da-DK" sz="1000">
                          <a:effectLst/>
                          <a:latin typeface="Verdana" panose="020B0604030504040204" pitchFamily="34" charset="0"/>
                          <a:ea typeface="Times New Roman" panose="02020603050405020304" pitchFamily="18" charset="0"/>
                          <a:cs typeface="Times New Roman" panose="02020603050405020304" pitchFamily="18"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88808469"/>
                  </a:ext>
                </a:extLst>
              </a:tr>
              <a:tr h="0">
                <a:tc gridSpan="2">
                  <a:txBody>
                    <a:bodyPr/>
                    <a:lstStyle/>
                    <a:p>
                      <a:pPr>
                        <a:spcAft>
                          <a:spcPts val="600"/>
                        </a:spcAft>
                      </a:pPr>
                      <a:r>
                        <a:rPr lang="da-DK" sz="1000">
                          <a:effectLst/>
                          <a:latin typeface="Verdana" panose="020B0604030504040204" pitchFamily="34" charset="0"/>
                          <a:ea typeface="Times New Roman" panose="02020603050405020304" pitchFamily="18" charset="0"/>
                          <a:cs typeface="Times New Roman" panose="02020603050405020304" pitchFamily="18" charset="0"/>
                        </a:rPr>
                        <a:t> </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tc hMerge="1">
                  <a:txBody>
                    <a:bodyPr/>
                    <a:lstStyle/>
                    <a:p>
                      <a:endParaRPr lang="da-DK"/>
                    </a:p>
                  </a:txBody>
                  <a:tcPr/>
                </a:tc>
                <a:tc>
                  <a:txBody>
                    <a:bodyPr/>
                    <a:lstStyle/>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Pass</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Passed with comments</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tc>
                  <a:txBody>
                    <a:bodyPr/>
                    <a:lstStyle/>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gridSpan="5">
                  <a:txBody>
                    <a:bodyPr/>
                    <a:lstStyle/>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Fail</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See section 6.6</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gridSpan="2">
                  <a:txBody>
                    <a:bodyPr/>
                    <a:lstStyle/>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da-DK"/>
                    </a:p>
                  </a:txBody>
                  <a:tcPr/>
                </a:tc>
                <a:tc gridSpan="3">
                  <a:txBody>
                    <a:bodyPr/>
                    <a:lstStyle/>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This test is required, however  it is Not Applicable for this part type</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da-DK"/>
                    </a:p>
                  </a:txBody>
                  <a:tcPr/>
                </a:tc>
                <a:tc hMerge="1">
                  <a:txBody>
                    <a:bodyPr/>
                    <a:lstStyle/>
                    <a:p>
                      <a:endParaRPr lang="da-DK"/>
                    </a:p>
                  </a:txBody>
                  <a:tcPr/>
                </a:tc>
                <a:tc>
                  <a:txBody>
                    <a:bodyPr/>
                    <a:lstStyle/>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 </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spcBef>
                          <a:spcPts val="300"/>
                        </a:spcBef>
                        <a:spcAft>
                          <a:spcPts val="300"/>
                        </a:spcAft>
                        <a:tabLst>
                          <a:tab pos="900430" algn="l"/>
                        </a:tabLst>
                      </a:pPr>
                      <a:r>
                        <a:rPr lang="en-GB" sz="600">
                          <a:effectLst/>
                          <a:latin typeface="Verdana" panose="020B0604030504040204" pitchFamily="34" charset="0"/>
                          <a:ea typeface="Times New Roman" panose="02020603050405020304" pitchFamily="18" charset="0"/>
                          <a:cs typeface="Times New Roman" panose="02020603050405020304" pitchFamily="18" charset="0"/>
                        </a:rPr>
                        <a:t>In accordance with Test procedure this test is not required for this S/N</a:t>
                      </a:r>
                      <a:endParaRPr lang="da-DK" sz="1000">
                        <a:effectLst/>
                        <a:latin typeface="Verdana" panose="020B060403050404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spcAft>
                          <a:spcPts val="600"/>
                        </a:spcAft>
                      </a:pPr>
                      <a:r>
                        <a:rPr lang="da-DK" sz="1000" dirty="0">
                          <a:effectLst/>
                          <a:latin typeface="Verdana" panose="020B0604030504040204" pitchFamily="34" charset="0"/>
                          <a:ea typeface="Times New Roman" panose="02020603050405020304" pitchFamily="18"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305210522"/>
                  </a:ext>
                </a:extLst>
              </a:tr>
            </a:tbl>
          </a:graphicData>
        </a:graphic>
      </p:graphicFrame>
    </p:spTree>
    <p:extLst>
      <p:ext uri="{BB962C8B-B14F-4D97-AF65-F5344CB8AC3E}">
        <p14:creationId xmlns:p14="http://schemas.microsoft.com/office/powerpoint/2010/main" val="463107131"/>
      </p:ext>
    </p:extLst>
  </p:cSld>
  <p:clrMapOvr>
    <a:masterClrMapping/>
  </p:clrMapOvr>
</p:sld>
</file>

<file path=ppt/theme/theme1.xml><?xml version="1.0" encoding="utf-8"?>
<a:theme xmlns:a="http://schemas.openxmlformats.org/drawingml/2006/main" name="Meeting - Agenda_Danish">
  <a:themeElements>
    <a:clrScheme name="Tom præ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om præsentation">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Tom præ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om præ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om præ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om præ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om præ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om præ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om præ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lan stratégique (en ligne)">
  <a:themeElements>
    <a:clrScheme name="">
      <a:dk1>
        <a:srgbClr val="1C1C1C"/>
      </a:dk1>
      <a:lt1>
        <a:srgbClr val="BBFFE8"/>
      </a:lt1>
      <a:dk2>
        <a:srgbClr val="FF3300"/>
      </a:dk2>
      <a:lt2>
        <a:srgbClr val="000000"/>
      </a:lt2>
      <a:accent1>
        <a:srgbClr val="CCFF99"/>
      </a:accent1>
      <a:accent2>
        <a:srgbClr val="CAFED6"/>
      </a:accent2>
      <a:accent3>
        <a:srgbClr val="DAFFF2"/>
      </a:accent3>
      <a:accent4>
        <a:srgbClr val="161616"/>
      </a:accent4>
      <a:accent5>
        <a:srgbClr val="E2FFCA"/>
      </a:accent5>
      <a:accent6>
        <a:srgbClr val="B7E6C2"/>
      </a:accent6>
      <a:hlink>
        <a:srgbClr val="CC00CC"/>
      </a:hlink>
      <a:folHlink>
        <a:srgbClr val="9838A8"/>
      </a:folHlink>
    </a:clrScheme>
    <a:fontScheme name="Plan stratégique (en ligne)">
      <a:majorFont>
        <a:latin typeface="Calibri"/>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5CB9"/>
        </a:solidFill>
        <a:ln>
          <a:noFill/>
        </a:ln>
        <a:extLst>
          <a:ext uri="{91240B29-F687-4F45-9708-019B960494DF}">
            <a14:hiddenLine xmlns:a14="http://schemas.microsoft.com/office/drawing/2010/main" w="9525">
              <a:solidFill>
                <a:srgbClr val="000000"/>
              </a:solidFill>
              <a:miter lim="800000"/>
              <a:headEnd/>
              <a:tailEnd/>
            </a14:hiddenLine>
          </a:ext>
        </a:extLst>
      </a:spPr>
      <a:bodyPr lIns="89480" tIns="44741" rIns="89480" bIns="44741"/>
      <a:lstStyle>
        <a:defPPr>
          <a:spcBef>
            <a:spcPct val="20000"/>
          </a:spcBef>
          <a:buClr>
            <a:srgbClr val="183099"/>
          </a:buClr>
          <a:buSzPct val="70000"/>
          <a:buFont typeface="Wingdings" pitchFamily="2" charset="2"/>
          <a:buNone/>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89480" tIns="44741" rIns="89480" bIns="44741" numCol="1" anchor="t" anchorCtr="0" compatLnSpc="1">
        <a:prstTxWarp prst="textNoShape">
          <a:avLst/>
        </a:prstTxWarp>
      </a:bodyPr>
      <a:lstStyle>
        <a:defPPr marL="463550" marR="0" indent="-463550" algn="l" defTabSz="889000" rtl="0" eaLnBrk="0" fontAlgn="base" latinLnBrk="0" hangingPunct="0">
          <a:lnSpc>
            <a:spcPct val="100000"/>
          </a:lnSpc>
          <a:spcBef>
            <a:spcPct val="20000"/>
          </a:spcBef>
          <a:spcAft>
            <a:spcPct val="0"/>
          </a:spcAft>
          <a:buClr>
            <a:srgbClr val="183099"/>
          </a:buClr>
          <a:buSzPct val="70000"/>
          <a:buFont typeface="Wingdings" pitchFamily="2" charset="2"/>
          <a:buNone/>
          <a:tabLst/>
          <a:defRPr kumimoji="1" lang="en-US" sz="2000" b="0" i="0" u="none" strike="noStrike" cap="none" normalizeH="0" baseline="0" smtClean="0">
            <a:ln>
              <a:noFill/>
            </a:ln>
            <a:solidFill>
              <a:schemeClr val="tx1"/>
            </a:solidFill>
            <a:effectLst/>
            <a:latin typeface="Calibri" pitchFamily="34" charset="0"/>
          </a:defRPr>
        </a:defPPr>
      </a:lstStyle>
    </a:lnDef>
  </a:objectDefaults>
  <a:extraClrSchemeLst>
    <a:extraClrScheme>
      <a:clrScheme name="Plan stratégique (en ligne) 1">
        <a:dk1>
          <a:srgbClr val="1C1C1C"/>
        </a:dk1>
        <a:lt1>
          <a:srgbClr val="FFFFFF"/>
        </a:lt1>
        <a:dk2>
          <a:srgbClr val="000000"/>
        </a:dk2>
        <a:lt2>
          <a:srgbClr val="C0C0C0"/>
        </a:lt2>
        <a:accent1>
          <a:srgbClr val="969696"/>
        </a:accent1>
        <a:accent2>
          <a:srgbClr val="CAFED6"/>
        </a:accent2>
        <a:accent3>
          <a:srgbClr val="FFFFFF"/>
        </a:accent3>
        <a:accent4>
          <a:srgbClr val="161616"/>
        </a:accent4>
        <a:accent5>
          <a:srgbClr val="C9C9C9"/>
        </a:accent5>
        <a:accent6>
          <a:srgbClr val="B7E6C2"/>
        </a:accent6>
        <a:hlink>
          <a:srgbClr val="000000"/>
        </a:hlink>
        <a:folHlink>
          <a:srgbClr val="FF006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Kontor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91B632971A23448CB143BC9873817D" ma:contentTypeVersion="1" ma:contentTypeDescription="Create a new document." ma:contentTypeScope="" ma:versionID="03f942040f894dd6600190d5dfa1542f">
  <xsd:schema xmlns:xsd="http://www.w3.org/2001/XMLSchema" xmlns:xs="http://www.w3.org/2001/XMLSchema" xmlns:p="http://schemas.microsoft.com/office/2006/metadata/properties" xmlns:ns2="f56811fa-b606-4f2e-bb30-f06042c05933" targetNamespace="http://schemas.microsoft.com/office/2006/metadata/properties" ma:root="true" ma:fieldsID="e65a1662d7506513be4475a47850ab7d" ns2:_="">
    <xsd:import namespace="f56811fa-b606-4f2e-bb30-f06042c05933"/>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6811fa-b606-4f2e-bb30-f06042c0593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E7F9315-66F8-440F-951D-70299CD1ECAA}"/>
</file>

<file path=customXml/itemProps2.xml><?xml version="1.0" encoding="utf-8"?>
<ds:datastoreItem xmlns:ds="http://schemas.openxmlformats.org/officeDocument/2006/customXml" ds:itemID="{DA1CDF85-6F5A-48C8-BA5D-CA7E917AD899}"/>
</file>

<file path=customXml/itemProps3.xml><?xml version="1.0" encoding="utf-8"?>
<ds:datastoreItem xmlns:ds="http://schemas.openxmlformats.org/officeDocument/2006/customXml" ds:itemID="{CADB9CF5-7908-4057-91E3-C775DE0ADA70}"/>
</file>

<file path=docProps/app.xml><?xml version="1.0" encoding="utf-8"?>
<Properties xmlns="http://schemas.openxmlformats.org/officeDocument/2006/extended-properties" xmlns:vt="http://schemas.openxmlformats.org/officeDocument/2006/docPropsVTypes">
  <Template>Meeting - Agenda_Danish</Template>
  <TotalTime>8673</TotalTime>
  <Words>1592</Words>
  <Application>Microsoft Office PowerPoint</Application>
  <PresentationFormat>On-screen Show (4:3)</PresentationFormat>
  <Paragraphs>732</Paragraphs>
  <Slides>11</Slides>
  <Notes>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11</vt:i4>
      </vt:variant>
    </vt:vector>
  </HeadingPairs>
  <TitlesOfParts>
    <vt:vector size="23" baseType="lpstr">
      <vt:lpstr>ＭＳ Ｐゴシック</vt:lpstr>
      <vt:lpstr>Arial</vt:lpstr>
      <vt:lpstr>Calibri</vt:lpstr>
      <vt:lpstr>Georgia</vt:lpstr>
      <vt:lpstr>Myriad Pro</vt:lpstr>
      <vt:lpstr>Times New Roman</vt:lpstr>
      <vt:lpstr>Verdana</vt:lpstr>
      <vt:lpstr>Wingdings</vt:lpstr>
      <vt:lpstr>Wingdings 2</vt:lpstr>
      <vt:lpstr>Meeting - Agenda_Danish</vt:lpstr>
      <vt:lpstr>1_Kontortema</vt:lpstr>
      <vt:lpstr>Plan stratégique (en ligne)</vt:lpstr>
      <vt:lpstr>PowerPoint Presentation</vt:lpstr>
      <vt:lpstr>Purpose of CCN1 – Proof of concept</vt:lpstr>
      <vt:lpstr>Focus points and targets</vt:lpstr>
      <vt:lpstr>Manufacturing of the test vehicles</vt:lpstr>
      <vt:lpstr>ESCC3201/013 Qualification Flow</vt:lpstr>
      <vt:lpstr>Qualification test results QS1 and QS2</vt:lpstr>
      <vt:lpstr>Qualification test results QS3 and QS4</vt:lpstr>
      <vt:lpstr>Qualification test results QS5 and QS6</vt:lpstr>
      <vt:lpstr>Qualification test results QS7 (001-005)</vt:lpstr>
      <vt:lpstr>Observations and lesons learned</vt:lpstr>
      <vt:lpstr>Conclusion – ESCC Qualification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Claus Schleiter</dc:creator>
  <cp:lastModifiedBy>Lars A. Gregersen</cp:lastModifiedBy>
  <cp:revision>797</cp:revision>
  <cp:lastPrinted>2020-05-19T07:16:06Z</cp:lastPrinted>
  <dcterms:created xsi:type="dcterms:W3CDTF">2014-01-14T07:31:23Z</dcterms:created>
  <dcterms:modified xsi:type="dcterms:W3CDTF">2020-10-28T14:16:21Z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0x010100B591B632971A23448CB143BC9873817D</vt:lpwstr>
  </property>
</Properties>
</file>