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sldIdLst>
    <p:sldId id="261" r:id="rId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McManamon" initials="P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05" autoAdjust="0"/>
    <p:restoredTop sz="94660"/>
  </p:normalViewPr>
  <p:slideViewPr>
    <p:cSldViewPr snapToGrid="0">
      <p:cViewPr varScale="1">
        <p:scale>
          <a:sx n="64" d="100"/>
          <a:sy n="64" d="100"/>
        </p:scale>
        <p:origin x="84" y="1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8.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7.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819148" y="3886201"/>
            <a:ext cx="10598400" cy="531812"/>
          </a:xfrm>
        </p:spPr>
        <p:txBody>
          <a:bodyPr wrap="square">
            <a:spAutoFit/>
          </a:bodyPr>
          <a:lstStyle>
            <a:lvl1pPr marL="0" indent="0">
              <a:buFont typeface="Verdana" pitchFamily="34" charset="0"/>
              <a:buNone/>
              <a:defRPr sz="2400"/>
            </a:lvl1pPr>
          </a:lstStyle>
          <a:p>
            <a:pPr lvl="0"/>
            <a:r>
              <a:rPr lang="en-US" noProof="0"/>
              <a:t>Click to edit Master subtitle style</a:t>
            </a:r>
            <a:endParaRPr lang="en-GB" noProof="0" dirty="0"/>
          </a:p>
        </p:txBody>
      </p:sp>
      <p:sp>
        <p:nvSpPr>
          <p:cNvPr id="56325" name="Rectangle 6"/>
          <p:cNvSpPr>
            <a:spLocks noGrp="1" noChangeArrowheads="1"/>
          </p:cNvSpPr>
          <p:nvPr>
            <p:ph type="ctrTitle"/>
          </p:nvPr>
        </p:nvSpPr>
        <p:spPr>
          <a:xfrm>
            <a:off x="783168" y="2490151"/>
            <a:ext cx="10596033" cy="748988"/>
          </a:xfrm>
          <a:prstGeom prst="rect">
            <a:avLst/>
          </a:prstGeom>
        </p:spPr>
        <p:txBody>
          <a:bodyPr/>
          <a:lstStyle>
            <a:lvl1pPr>
              <a:defRPr sz="4267">
                <a:solidFill>
                  <a:schemeClr val="accent1"/>
                </a:solidFill>
              </a:defRPr>
            </a:lvl1pPr>
          </a:lstStyle>
          <a:p>
            <a:pPr lvl="0"/>
            <a:r>
              <a:rPr lang="en-US" noProof="0"/>
              <a:t>Click to edit Master title style</a:t>
            </a:r>
            <a:endParaRPr lang="en-GB" noProof="0" dirty="0"/>
          </a:p>
        </p:txBody>
      </p:sp>
      <p:sp>
        <p:nvSpPr>
          <p:cNvPr id="56347" name="Text Box 27"/>
          <p:cNvSpPr txBox="1">
            <a:spLocks noChangeArrowheads="1"/>
          </p:cNvSpPr>
          <p:nvPr userDrawn="1"/>
        </p:nvSpPr>
        <p:spPr bwMode="auto">
          <a:xfrm>
            <a:off x="842433" y="6429377"/>
            <a:ext cx="668866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1067" noProof="0" dirty="0"/>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667000" y="-2666999"/>
            <a:ext cx="6858001" cy="1219200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614"/>
          <a:stretch/>
        </p:blipFill>
        <p:spPr>
          <a:xfrm>
            <a:off x="10383890" y="208265"/>
            <a:ext cx="1613941" cy="624000"/>
          </a:xfrm>
          <a:prstGeom prst="rect">
            <a:avLst/>
          </a:prstGeom>
        </p:spPr>
      </p:pic>
      <p:sp>
        <p:nvSpPr>
          <p:cNvPr id="10" name="Text Box 58"/>
          <p:cNvSpPr txBox="1">
            <a:spLocks noChangeArrowheads="1"/>
          </p:cNvSpPr>
          <p:nvPr userDrawn="1"/>
        </p:nvSpPr>
        <p:spPr bwMode="auto">
          <a:xfrm>
            <a:off x="217099" y="6124764"/>
            <a:ext cx="668866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algn="l">
              <a:spcBef>
                <a:spcPct val="50000"/>
              </a:spcBef>
            </a:pPr>
            <a:r>
              <a:rPr lang="en-US" sz="1067" noProof="0">
                <a:solidFill>
                  <a:schemeClr val="bg1">
                    <a:lumMod val="85000"/>
                  </a:schemeClr>
                </a:solidFill>
              </a:rPr>
              <a:t>ESA UNCLASSIFIED - For Official Use</a:t>
            </a:r>
            <a:endParaRPr lang="en-GB" sz="1067" noProof="0" dirty="0">
              <a:solidFill>
                <a:schemeClr val="bg1">
                  <a:lumMod val="85000"/>
                </a:schemeClr>
              </a:solidFill>
            </a:endParaRPr>
          </a:p>
        </p:txBody>
      </p:sp>
      <p:pic>
        <p:nvPicPr>
          <p:cNvPr id="35" name="Picture 34"/>
          <p:cNvPicPr>
            <a:picLocks noChangeAspect="1"/>
          </p:cNvPicPr>
          <p:nvPr userDrawn="1"/>
        </p:nvPicPr>
        <p:blipFill rotWithShape="1">
          <a:blip r:embed="rId4" cstate="print">
            <a:extLst>
              <a:ext uri="{28A0092B-C50C-407E-A947-70E740481C1C}">
                <a14:useLocalDpi xmlns:a14="http://schemas.microsoft.com/office/drawing/2010/main" val="0"/>
              </a:ext>
            </a:extLst>
          </a:blip>
          <a:srcRect t="83098" b="-5313"/>
          <a:stretch/>
        </p:blipFill>
        <p:spPr>
          <a:xfrm>
            <a:off x="10387200" y="6532800"/>
            <a:ext cx="1595883" cy="192000"/>
          </a:xfrm>
          <a:prstGeom prst="rect">
            <a:avLst/>
          </a:prstGeom>
        </p:spPr>
      </p:pic>
      <p:cxnSp>
        <p:nvCxnSpPr>
          <p:cNvPr id="36" name="Straight Connector 35"/>
          <p:cNvCxnSpPr/>
          <p:nvPr userDrawn="1"/>
        </p:nvCxnSpPr>
        <p:spPr>
          <a:xfrm>
            <a:off x="221243" y="6385584"/>
            <a:ext cx="11766372"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63" name="Group 62"/>
          <p:cNvGrpSpPr/>
          <p:nvPr userDrawn="1"/>
        </p:nvGrpSpPr>
        <p:grpSpPr>
          <a:xfrm>
            <a:off x="229692" y="6544010"/>
            <a:ext cx="9102221" cy="148692"/>
            <a:chOff x="172269" y="6621494"/>
            <a:chExt cx="6826666" cy="111519"/>
          </a:xfrm>
        </p:grpSpPr>
        <p:pic>
          <p:nvPicPr>
            <p:cNvPr id="64" name="Picture 63"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5" name="Picture 64"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6" name="Picture 65"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7" name="Picture 66"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68" name="Picture 67"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69" name="Picture 68"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0" name="Picture 69"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1" name="Picture 70"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2" name="Picture 71"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3" name="Picture 72"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4" name="Picture 73"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5" name="Picture 74"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6" name="Picture 75"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7" name="Picture 76"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78" name="Picture 77"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79" name="Picture 78"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0" name="Picture 79"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1" name="Picture 80"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2" name="Picture 81"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3" name="Picture 82"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4" name="Picture 83"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5" name="Picture 84"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6" name="Picture 85"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7" name="Picture 86"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393219894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Tree>
    <p:extLst>
      <p:ext uri="{BB962C8B-B14F-4D97-AF65-F5344CB8AC3E}">
        <p14:creationId xmlns:p14="http://schemas.microsoft.com/office/powerpoint/2010/main" val="94815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90782" y="214287"/>
            <a:ext cx="9566461" cy="543675"/>
          </a:xfrm>
          <a:prstGeom prst="rect">
            <a:avLst/>
          </a:prstGeom>
          <a:noFill/>
          <a:ln>
            <a:noFill/>
          </a:ln>
        </p:spPr>
        <p:txBody>
          <a:bodyPr vert="horz" wrap="square" lIns="91440" tIns="45720" rIns="91440" bIns="45720" numCol="1" anchor="ctr" anchorCtr="0" compatLnSpc="1">
            <a:prstTxWarp prst="textNoShape">
              <a:avLst/>
            </a:prstTxWarp>
            <a:spAutoFit/>
          </a:bodyPr>
          <a:lstStyle>
            <a:lvl1pPr>
              <a:defRPr lang="en-GB" sz="2933"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en-US"/>
              <a:t>Click to edit Master title style</a:t>
            </a:r>
            <a:endParaRPr lang="en-GB" dirty="0"/>
          </a:p>
        </p:txBody>
      </p:sp>
    </p:spTree>
    <p:extLst>
      <p:ext uri="{BB962C8B-B14F-4D97-AF65-F5344CB8AC3E}">
        <p14:creationId xmlns:p14="http://schemas.microsoft.com/office/powerpoint/2010/main" val="2877588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6000" y="3296484"/>
            <a:ext cx="10385400" cy="1764585"/>
          </a:xfrm>
        </p:spPr>
        <p:txBody>
          <a:bodyPr anchor="t"/>
          <a:lstStyle>
            <a:lvl1pPr algn="l">
              <a:defRPr sz="5333" b="0" cap="all">
                <a:solidFill>
                  <a:srgbClr val="0098DB"/>
                </a:solidFill>
              </a:defRPr>
            </a:lvl1pPr>
          </a:lstStyle>
          <a:p>
            <a:r>
              <a:rPr lang="en-US" noProof="0"/>
              <a:t>Click to edit Master title style</a:t>
            </a:r>
            <a:endParaRPr lang="en-GB" noProof="0" dirty="0"/>
          </a:p>
        </p:txBody>
      </p:sp>
      <p:sp>
        <p:nvSpPr>
          <p:cNvPr id="3" name="Text Placeholder 2"/>
          <p:cNvSpPr>
            <a:spLocks noGrp="1"/>
          </p:cNvSpPr>
          <p:nvPr>
            <p:ph type="body" idx="1"/>
          </p:nvPr>
        </p:nvSpPr>
        <p:spPr>
          <a:xfrm>
            <a:off x="816000" y="1796295"/>
            <a:ext cx="103854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noProof="0"/>
              <a:t>Click to edit Master text styles</a:t>
            </a:r>
          </a:p>
        </p:txBody>
      </p:sp>
    </p:spTree>
    <p:extLst>
      <p:ext uri="{BB962C8B-B14F-4D97-AF65-F5344CB8AC3E}">
        <p14:creationId xmlns:p14="http://schemas.microsoft.com/office/powerpoint/2010/main" val="180418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821267" y="1673225"/>
            <a:ext cx="5185835" cy="4318000"/>
          </a:xfrm>
        </p:spPr>
        <p:txBody>
          <a:bodyPr/>
          <a:lstStyle>
            <a:lvl1pPr>
              <a:defRPr sz="16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210297" y="1673225"/>
            <a:ext cx="5184000" cy="4318000"/>
          </a:xfrm>
        </p:spPr>
        <p:txBody>
          <a:bodyPr/>
          <a:lstStyle>
            <a:lvl1pPr>
              <a:defRPr sz="1600"/>
            </a:lvl1pPr>
            <a:lvl2pPr>
              <a:defRPr sz="1600"/>
            </a:lvl2pPr>
            <a:lvl3pPr>
              <a:defRPr sz="1600"/>
            </a:lvl3pPr>
            <a:lvl4pPr>
              <a:defRPr sz="1600"/>
            </a:lvl4pPr>
            <a:lvl5pPr>
              <a:defRPr sz="1600"/>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44593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25497" y="1666800"/>
            <a:ext cx="5193600" cy="496800"/>
          </a:xfrm>
        </p:spPr>
        <p:txBody>
          <a:bodyPr anchor="b"/>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5" name="Text Placeholder 4"/>
          <p:cNvSpPr>
            <a:spLocks noGrp="1"/>
          </p:cNvSpPr>
          <p:nvPr>
            <p:ph type="body" sz="quarter" idx="3"/>
          </p:nvPr>
        </p:nvSpPr>
        <p:spPr>
          <a:xfrm>
            <a:off x="6193367" y="1666875"/>
            <a:ext cx="5195221" cy="495324"/>
          </a:xfrm>
        </p:spPr>
        <p:txBody>
          <a:bodyPr anchor="b"/>
          <a:lstStyle>
            <a:lvl1pPr marL="0" indent="0">
              <a:buNone/>
              <a:defRPr sz="2133"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Click to edit Master text styles</a:t>
            </a:r>
          </a:p>
        </p:txBody>
      </p:sp>
      <p:sp>
        <p:nvSpPr>
          <p:cNvPr id="6" name="Content Placeholder 5"/>
          <p:cNvSpPr>
            <a:spLocks noGrp="1"/>
          </p:cNvSpPr>
          <p:nvPr>
            <p:ph sz="quarter" idx="4"/>
          </p:nvPr>
        </p:nvSpPr>
        <p:spPr>
          <a:xfrm>
            <a:off x="6193368" y="2174877"/>
            <a:ext cx="5198533" cy="3816351"/>
          </a:xfrm>
        </p:spPr>
        <p:txBody>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Content Placeholder 5"/>
          <p:cNvSpPr>
            <a:spLocks noGrp="1"/>
          </p:cNvSpPr>
          <p:nvPr>
            <p:ph sz="quarter" idx="10"/>
          </p:nvPr>
        </p:nvSpPr>
        <p:spPr>
          <a:xfrm>
            <a:off x="825600" y="2174402"/>
            <a:ext cx="5198533" cy="3816351"/>
          </a:xfrm>
        </p:spPr>
        <p:txBody>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9" name="Title 1"/>
          <p:cNvSpPr>
            <a:spLocks noGrp="1"/>
          </p:cNvSpPr>
          <p:nvPr>
            <p:ph type="title"/>
          </p:nvPr>
        </p:nvSpPr>
        <p:spPr>
          <a:xfrm>
            <a:off x="190782" y="214287"/>
            <a:ext cx="9566461" cy="543675"/>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3348364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93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8" y="1666877"/>
            <a:ext cx="6625167" cy="4324351"/>
          </a:xfrm>
        </p:spPr>
        <p:txBody>
          <a:bodyPr/>
          <a:lstStyle>
            <a:lvl1pPr>
              <a:defRPr sz="1867"/>
            </a:lvl1pPr>
            <a:lvl2pPr>
              <a:defRPr sz="1867"/>
            </a:lvl2pPr>
            <a:lvl3pPr>
              <a:defRPr sz="1867"/>
            </a:lvl3pPr>
            <a:lvl4pPr>
              <a:defRPr sz="1867"/>
            </a:lvl4pPr>
            <a:lvl5pPr>
              <a:defRPr sz="1867"/>
            </a:lvl5pPr>
            <a:lvl6pPr>
              <a:defRPr sz="2667"/>
            </a:lvl6pPr>
            <a:lvl7pPr>
              <a:defRPr sz="2667"/>
            </a:lvl7pPr>
            <a:lvl8pPr>
              <a:defRPr sz="2667"/>
            </a:lvl8pPr>
            <a:lvl9pPr>
              <a:defRPr sz="2667"/>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Text Placeholder 3"/>
          <p:cNvSpPr>
            <a:spLocks noGrp="1"/>
          </p:cNvSpPr>
          <p:nvPr>
            <p:ph type="body" sz="half" idx="2"/>
          </p:nvPr>
        </p:nvSpPr>
        <p:spPr>
          <a:xfrm>
            <a:off x="825500" y="1666802"/>
            <a:ext cx="3795184" cy="43243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noProof="0"/>
              <a:t>Click to edit Master text styles</a:t>
            </a:r>
          </a:p>
        </p:txBody>
      </p:sp>
      <p:sp>
        <p:nvSpPr>
          <p:cNvPr id="5" name="Title 1"/>
          <p:cNvSpPr>
            <a:spLocks noGrp="1"/>
          </p:cNvSpPr>
          <p:nvPr>
            <p:ph type="title"/>
          </p:nvPr>
        </p:nvSpPr>
        <p:spPr>
          <a:xfrm>
            <a:off x="190782" y="214287"/>
            <a:ext cx="9566461" cy="543675"/>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54626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6000" y="4997210"/>
            <a:ext cx="7910400" cy="379656"/>
          </a:xfrm>
        </p:spPr>
        <p:txBody>
          <a:bodyPr anchor="b"/>
          <a:lstStyle>
            <a:lvl1pPr algn="l">
              <a:defRPr sz="1867" b="1"/>
            </a:lvl1pPr>
          </a:lstStyle>
          <a:p>
            <a:r>
              <a:rPr lang="en-US" noProof="0"/>
              <a:t>Click to edit Master title style</a:t>
            </a:r>
            <a:endParaRPr lang="en-GB" noProof="0"/>
          </a:p>
        </p:txBody>
      </p:sp>
      <p:sp>
        <p:nvSpPr>
          <p:cNvPr id="3" name="Picture Placeholder 2"/>
          <p:cNvSpPr>
            <a:spLocks noGrp="1"/>
          </p:cNvSpPr>
          <p:nvPr>
            <p:ph type="pic" idx="1"/>
          </p:nvPr>
        </p:nvSpPr>
        <p:spPr>
          <a:xfrm>
            <a:off x="2135716" y="1666875"/>
            <a:ext cx="7909984" cy="3390901"/>
          </a:xfrm>
        </p:spPr>
        <p:txBody>
          <a:bodyPr/>
          <a:lstStyle>
            <a:lvl1pPr marL="0" indent="0">
              <a:buNone/>
              <a:defRPr sz="18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GB" dirty="0"/>
          </a:p>
        </p:txBody>
      </p:sp>
      <p:sp>
        <p:nvSpPr>
          <p:cNvPr id="4" name="Text Placeholder 3"/>
          <p:cNvSpPr>
            <a:spLocks noGrp="1"/>
          </p:cNvSpPr>
          <p:nvPr>
            <p:ph type="body" sz="half" idx="2"/>
          </p:nvPr>
        </p:nvSpPr>
        <p:spPr>
          <a:xfrm>
            <a:off x="2136000" y="5372102"/>
            <a:ext cx="7910400" cy="61912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noProof="0"/>
              <a:t>Click to edit Master text styles</a:t>
            </a:r>
          </a:p>
        </p:txBody>
      </p:sp>
    </p:spTree>
    <p:extLst>
      <p:ext uri="{BB962C8B-B14F-4D97-AF65-F5344CB8AC3E}">
        <p14:creationId xmlns:p14="http://schemas.microsoft.com/office/powerpoint/2010/main" val="23344840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slideLayout" Target="../slideLayouts/slideLayout3.xml"/><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230400" y="969600"/>
            <a:ext cx="11664000" cy="50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Box DG"/>
          <p:cNvSpPr txBox="1">
            <a:spLocks noChangeArrowheads="1"/>
          </p:cNvSpPr>
          <p:nvPr userDrawn="1"/>
        </p:nvSpPr>
        <p:spPr bwMode="auto">
          <a:xfrm>
            <a:off x="770885" y="447363"/>
            <a:ext cx="668866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1067" noProof="0" dirty="0"/>
          </a:p>
        </p:txBody>
      </p:sp>
      <p:sp>
        <p:nvSpPr>
          <p:cNvPr id="10" name="Rectangle 6"/>
          <p:cNvSpPr>
            <a:spLocks noGrp="1" noChangeArrowheads="1"/>
          </p:cNvSpPr>
          <p:nvPr>
            <p:ph type="title"/>
          </p:nvPr>
        </p:nvSpPr>
        <p:spPr bwMode="auto">
          <a:xfrm>
            <a:off x="190782" y="214287"/>
            <a:ext cx="9566461" cy="543675"/>
          </a:xfrm>
          <a:prstGeom prst="rect">
            <a:avLst/>
          </a:prstGeom>
          <a:noFill/>
          <a:ln>
            <a:noFill/>
          </a:ln>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en-US"/>
              <a:t>Click to edit Master title style</a:t>
            </a:r>
            <a:endParaRPr lang="en-GB" dirty="0"/>
          </a:p>
        </p:txBody>
      </p:sp>
      <p:pic>
        <p:nvPicPr>
          <p:cNvPr id="11" name="Picture 10"/>
          <p:cNvPicPr>
            <a:picLocks noChangeAspect="1"/>
          </p:cNvPicPr>
          <p:nvPr userDrawn="1"/>
        </p:nvPicPr>
        <p:blipFill rotWithShape="1">
          <a:blip r:embed="rId11" cstate="print">
            <a:extLst>
              <a:ext uri="{28A0092B-C50C-407E-A947-70E740481C1C}">
                <a14:useLocalDpi xmlns:a14="http://schemas.microsoft.com/office/drawing/2010/main" val="0"/>
              </a:ext>
            </a:extLst>
          </a:blip>
          <a:srcRect t="-1" b="23122"/>
          <a:stretch/>
        </p:blipFill>
        <p:spPr>
          <a:xfrm>
            <a:off x="10383890" y="207247"/>
            <a:ext cx="1613941" cy="672000"/>
          </a:xfrm>
          <a:prstGeom prst="rect">
            <a:avLst/>
          </a:prstGeom>
        </p:spPr>
      </p:pic>
      <p:pic>
        <p:nvPicPr>
          <p:cNvPr id="12" name="Picture 11" descr="PPT_Footer.jp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369050"/>
            <a:ext cx="12192000" cy="488951"/>
          </a:xfrm>
          <a:prstGeom prst="rect">
            <a:avLst/>
          </a:prstGeom>
        </p:spPr>
      </p:pic>
      <p:sp>
        <p:nvSpPr>
          <p:cNvPr id="14" name="Text Box 38"/>
          <p:cNvSpPr txBox="1">
            <a:spLocks noChangeArrowheads="1"/>
          </p:cNvSpPr>
          <p:nvPr userDrawn="1"/>
        </p:nvSpPr>
        <p:spPr bwMode="auto">
          <a:xfrm>
            <a:off x="220800" y="6100801"/>
            <a:ext cx="6688667"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algn="l">
              <a:spcBef>
                <a:spcPct val="50000"/>
              </a:spcBef>
            </a:pPr>
            <a:r>
              <a:rPr lang="en-US" sz="1067" noProof="0">
                <a:solidFill>
                  <a:schemeClr val="tx1">
                    <a:lumMod val="75000"/>
                    <a:lumOff val="25000"/>
                  </a:schemeClr>
                </a:solidFill>
              </a:rPr>
              <a:t>ESA UNCLASSIFIED - For Official Use</a:t>
            </a:r>
            <a:endParaRPr lang="en-GB" sz="1067" noProof="0" dirty="0">
              <a:solidFill>
                <a:schemeClr val="tx1">
                  <a:lumMod val="75000"/>
                  <a:lumOff val="25000"/>
                </a:schemeClr>
              </a:solidFill>
            </a:endParaRPr>
          </a:p>
        </p:txBody>
      </p:sp>
      <p:sp>
        <p:nvSpPr>
          <p:cNvPr id="39" name="Text Box 34"/>
          <p:cNvSpPr txBox="1">
            <a:spLocks noChangeAspect="1" noChangeArrowheads="1"/>
          </p:cNvSpPr>
          <p:nvPr userDrawn="1"/>
        </p:nvSpPr>
        <p:spPr bwMode="auto">
          <a:xfrm>
            <a:off x="5973785" y="6107603"/>
            <a:ext cx="6027299" cy="1968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p>
            <a:pPr algn="r">
              <a:spcBef>
                <a:spcPct val="50000"/>
              </a:spcBef>
            </a:pPr>
            <a:r>
              <a:rPr lang="en-GB" sz="1067" noProof="1">
                <a:solidFill>
                  <a:schemeClr val="bg2"/>
                </a:solidFill>
              </a:rPr>
              <a:t>ESA | 01/01/2016 | Slide  </a:t>
            </a:r>
            <a:fld id="{71EAD4F2-866B-304A-9A50-FC7592816342}" type="slidenum">
              <a:rPr lang="en-GB" sz="1067" noProof="1" smtClean="0">
                <a:solidFill>
                  <a:schemeClr val="bg2"/>
                </a:solidFill>
              </a:rPr>
              <a:pPr algn="r">
                <a:spcBef>
                  <a:spcPct val="50000"/>
                </a:spcBef>
              </a:pPr>
              <a:t>‹Nº›</a:t>
            </a:fld>
            <a:endParaRPr lang="en-GB" sz="1067" noProof="1">
              <a:solidFill>
                <a:schemeClr val="bg2"/>
              </a:solidFill>
            </a:endParaRPr>
          </a:p>
        </p:txBody>
      </p:sp>
      <p:grpSp>
        <p:nvGrpSpPr>
          <p:cNvPr id="65" name="Group 64"/>
          <p:cNvGrpSpPr/>
          <p:nvPr userDrawn="1"/>
        </p:nvGrpSpPr>
        <p:grpSpPr>
          <a:xfrm>
            <a:off x="229692" y="6544010"/>
            <a:ext cx="9102221" cy="148692"/>
            <a:chOff x="172269" y="6621494"/>
            <a:chExt cx="6826666" cy="111519"/>
          </a:xfrm>
        </p:grpSpPr>
        <p:pic>
          <p:nvPicPr>
            <p:cNvPr id="66" name="Picture 65" descr="a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67" name="Picture 66" descr="b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68" name="Picture 67" descr="ca.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69" name="Picture 68" descr="ch.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70" name="Picture 69" descr="cz.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71" name="Picture 70" descr="d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72" name="Picture 71" descr="dk.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73" name="Picture 72" descr="ee.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74" name="Picture 73" descr="es.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75" name="Picture 74" descr="fi.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76" name="Picture 75" descr="fr.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77" name="Picture 76" descr="g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78" name="Picture 77" descr="hu.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79" name="Picture 78" descr="i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80" name="Picture 79" descr="it.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81" name="Picture 80" descr="l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82" name="Picture 81" descr="nl.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83" name="Picture 82" descr="no.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84" name="Picture 83" descr="pl.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85" name="Picture 84" descr="pt.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86" name="Picture 85" descr="ro.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87" name="Picture 86" descr="se.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88" name="Picture 87" descr="uk.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89" name="Picture 88" descr="si.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330388322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sldNum="0" hdr="0" dt="0"/>
  <p:txStyles>
    <p:titleStyle>
      <a:lvl1pPr algn="l" rtl="0" eaLnBrk="1" fontAlgn="base" hangingPunct="1">
        <a:spcBef>
          <a:spcPct val="0"/>
        </a:spcBef>
        <a:spcAft>
          <a:spcPct val="0"/>
        </a:spcAft>
        <a:defRPr lang="en-GB" sz="2933" b="0" dirty="0" smtClean="0">
          <a:solidFill>
            <a:srgbClr val="0070C0"/>
          </a:solidFill>
          <a:latin typeface="Verdana"/>
          <a:ea typeface="+mj-ea"/>
          <a:cs typeface="Verdana"/>
        </a:defRPr>
      </a:lvl1pPr>
      <a:lvl2pPr algn="l" rtl="0" eaLnBrk="1" fontAlgn="base" hangingPunct="1">
        <a:spcBef>
          <a:spcPct val="0"/>
        </a:spcBef>
        <a:spcAft>
          <a:spcPct val="0"/>
        </a:spcAft>
        <a:defRPr sz="2933" b="1">
          <a:solidFill>
            <a:schemeClr val="bg1"/>
          </a:solidFill>
          <a:latin typeface="Verdana" pitchFamily="34" charset="0"/>
        </a:defRPr>
      </a:lvl2pPr>
      <a:lvl3pPr algn="l" rtl="0" eaLnBrk="1" fontAlgn="base" hangingPunct="1">
        <a:spcBef>
          <a:spcPct val="0"/>
        </a:spcBef>
        <a:spcAft>
          <a:spcPct val="0"/>
        </a:spcAft>
        <a:defRPr sz="2933" b="1">
          <a:solidFill>
            <a:schemeClr val="bg1"/>
          </a:solidFill>
          <a:latin typeface="Verdana" pitchFamily="34" charset="0"/>
        </a:defRPr>
      </a:lvl3pPr>
      <a:lvl4pPr algn="l" rtl="0" eaLnBrk="1" fontAlgn="base" hangingPunct="1">
        <a:spcBef>
          <a:spcPct val="0"/>
        </a:spcBef>
        <a:spcAft>
          <a:spcPct val="0"/>
        </a:spcAft>
        <a:defRPr sz="2933" b="1">
          <a:solidFill>
            <a:schemeClr val="bg1"/>
          </a:solidFill>
          <a:latin typeface="Verdana" pitchFamily="34" charset="0"/>
        </a:defRPr>
      </a:lvl4pPr>
      <a:lvl5pPr algn="l" rtl="0" eaLnBrk="1" fontAlgn="base" hangingPunct="1">
        <a:spcBef>
          <a:spcPct val="0"/>
        </a:spcBef>
        <a:spcAft>
          <a:spcPct val="0"/>
        </a:spcAft>
        <a:defRPr sz="2933" b="1">
          <a:solidFill>
            <a:schemeClr val="bg1"/>
          </a:solidFill>
          <a:latin typeface="Verdana" pitchFamily="34" charset="0"/>
        </a:defRPr>
      </a:lvl5pPr>
      <a:lvl6pPr marL="609585" algn="l" rtl="0" eaLnBrk="1" fontAlgn="base" hangingPunct="1">
        <a:spcBef>
          <a:spcPct val="0"/>
        </a:spcBef>
        <a:spcAft>
          <a:spcPct val="0"/>
        </a:spcAft>
        <a:defRPr sz="2933" b="1">
          <a:solidFill>
            <a:schemeClr val="bg1"/>
          </a:solidFill>
          <a:latin typeface="Verdana" pitchFamily="34" charset="0"/>
        </a:defRPr>
      </a:lvl6pPr>
      <a:lvl7pPr marL="1219170" algn="l" rtl="0" eaLnBrk="1" fontAlgn="base" hangingPunct="1">
        <a:spcBef>
          <a:spcPct val="0"/>
        </a:spcBef>
        <a:spcAft>
          <a:spcPct val="0"/>
        </a:spcAft>
        <a:defRPr sz="2933" b="1">
          <a:solidFill>
            <a:schemeClr val="bg1"/>
          </a:solidFill>
          <a:latin typeface="Verdana" pitchFamily="34" charset="0"/>
        </a:defRPr>
      </a:lvl7pPr>
      <a:lvl8pPr marL="1828754" algn="l" rtl="0" eaLnBrk="1" fontAlgn="base" hangingPunct="1">
        <a:spcBef>
          <a:spcPct val="0"/>
        </a:spcBef>
        <a:spcAft>
          <a:spcPct val="0"/>
        </a:spcAft>
        <a:defRPr sz="2933" b="1">
          <a:solidFill>
            <a:schemeClr val="bg1"/>
          </a:solidFill>
          <a:latin typeface="Verdana" pitchFamily="34" charset="0"/>
        </a:defRPr>
      </a:lvl8pPr>
      <a:lvl9pPr marL="2438339" algn="l" rtl="0" eaLnBrk="1" fontAlgn="base" hangingPunct="1">
        <a:spcBef>
          <a:spcPct val="0"/>
        </a:spcBef>
        <a:spcAft>
          <a:spcPct val="0"/>
        </a:spcAft>
        <a:defRPr sz="2933" b="1">
          <a:solidFill>
            <a:schemeClr val="bg1"/>
          </a:solidFill>
          <a:latin typeface="Verdana" pitchFamily="34" charset="0"/>
        </a:defRPr>
      </a:lvl9pPr>
    </p:titleStyle>
    <p:bodyStyle>
      <a:lvl1pPr marL="0" indent="-457189" algn="l" rtl="0" eaLnBrk="1" fontAlgn="base" hangingPunct="1">
        <a:lnSpc>
          <a:spcPct val="119000"/>
        </a:lnSpc>
        <a:spcBef>
          <a:spcPct val="20000"/>
        </a:spcBef>
        <a:spcAft>
          <a:spcPct val="0"/>
        </a:spcAft>
        <a:buClr>
          <a:schemeClr val="accent1"/>
        </a:buClr>
        <a:buFontTx/>
        <a:buNone/>
        <a:defRPr lang="en-GB" sz="2133" dirty="0" smtClean="0">
          <a:solidFill>
            <a:schemeClr val="bg2"/>
          </a:solidFill>
          <a:latin typeface="Verdana"/>
          <a:ea typeface="+mn-ea"/>
          <a:cs typeface="Verdana"/>
        </a:defRPr>
      </a:lvl1pPr>
      <a:lvl2pPr marL="107997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2pPr>
      <a:lvl3pPr marL="187675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3pPr>
      <a:lvl4pPr marL="267353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4pPr>
      <a:lvl5pPr marL="347031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5pPr>
      <a:lvl6pPr marL="4639617"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6pPr>
      <a:lvl7pPr marL="5249202"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7pPr>
      <a:lvl8pPr marL="5858787"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8pPr>
      <a:lvl9pPr marL="6468372"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90782" y="-11383"/>
            <a:ext cx="9566461" cy="995016"/>
          </a:xfrm>
        </p:spPr>
        <p:txBody>
          <a:bodyPr vert="horz" wrap="square" lIns="36000" tIns="45720" rIns="72000" bIns="45720" numCol="1" anchor="ctr" anchorCtr="0" compatLnSpc="1">
            <a:prstTxWarp prst="textNoShape">
              <a:avLst/>
            </a:prstTxWarp>
            <a:spAutoFit/>
          </a:bodyPr>
          <a:lstStyle/>
          <a:p>
            <a:r>
              <a:rPr lang="en-GB" dirty="0"/>
              <a:t>PASSIVE DAMPED DEPLOYMENT OF FULL COMPOSITE STRUCTURES</a:t>
            </a:r>
          </a:p>
        </p:txBody>
      </p:sp>
      <p:sp>
        <p:nvSpPr>
          <p:cNvPr id="27" name="TextBox 26"/>
          <p:cNvSpPr txBox="1"/>
          <p:nvPr/>
        </p:nvSpPr>
        <p:spPr>
          <a:xfrm>
            <a:off x="9245598" y="5540237"/>
            <a:ext cx="2848431" cy="461665"/>
          </a:xfrm>
          <a:prstGeom prst="rect">
            <a:avLst/>
          </a:prstGeom>
          <a:noFill/>
        </p:spPr>
        <p:txBody>
          <a:bodyPr wrap="square" rtlCol="0">
            <a:spAutoFit/>
          </a:bodyPr>
          <a:lstStyle/>
          <a:p>
            <a:pPr algn="ctr"/>
            <a:r>
              <a:rPr lang="en-US" sz="1200" dirty="0">
                <a:solidFill>
                  <a:schemeClr val="bg2"/>
                </a:solidFill>
              </a:rPr>
              <a:t>Fig 2: Strength analysis of folded configuration</a:t>
            </a:r>
            <a:endParaRPr lang="en-GB" sz="1200" dirty="0">
              <a:solidFill>
                <a:schemeClr val="bg2"/>
              </a:solidFill>
            </a:endParaRPr>
          </a:p>
        </p:txBody>
      </p:sp>
      <p:sp>
        <p:nvSpPr>
          <p:cNvPr id="28" name="TextBox 27"/>
          <p:cNvSpPr txBox="1"/>
          <p:nvPr/>
        </p:nvSpPr>
        <p:spPr>
          <a:xfrm>
            <a:off x="9321800" y="3329223"/>
            <a:ext cx="2634424" cy="276999"/>
          </a:xfrm>
          <a:prstGeom prst="rect">
            <a:avLst/>
          </a:prstGeom>
          <a:noFill/>
        </p:spPr>
        <p:txBody>
          <a:bodyPr wrap="square" rtlCol="0">
            <a:spAutoFit/>
          </a:bodyPr>
          <a:lstStyle/>
          <a:p>
            <a:pPr algn="ctr"/>
            <a:r>
              <a:rPr lang="en-US" sz="1200" dirty="0">
                <a:solidFill>
                  <a:schemeClr val="bg2"/>
                </a:solidFill>
              </a:rPr>
              <a:t>Fig 1: Deployment sequence</a:t>
            </a:r>
            <a:endParaRPr lang="en-GB" sz="1200" dirty="0">
              <a:solidFill>
                <a:schemeClr val="bg2"/>
              </a:solidFill>
            </a:endParaRPr>
          </a:p>
        </p:txBody>
      </p:sp>
      <p:sp>
        <p:nvSpPr>
          <p:cNvPr id="5" name="Rectangle 4"/>
          <p:cNvSpPr/>
          <p:nvPr/>
        </p:nvSpPr>
        <p:spPr>
          <a:xfrm>
            <a:off x="224688" y="939552"/>
            <a:ext cx="5985636" cy="427834"/>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r>
              <a:rPr lang="en-US" sz="1100" b="1" dirty="0">
                <a:solidFill>
                  <a:schemeClr val="bg1"/>
                </a:solidFill>
              </a:rPr>
              <a:t>Contractor(s): PROSIX ENGINEERING S.L.</a:t>
            </a:r>
          </a:p>
        </p:txBody>
      </p:sp>
      <p:sp>
        <p:nvSpPr>
          <p:cNvPr id="19" name="Rectangle 18"/>
          <p:cNvSpPr/>
          <p:nvPr/>
        </p:nvSpPr>
        <p:spPr>
          <a:xfrm>
            <a:off x="224684" y="1371590"/>
            <a:ext cx="4550000" cy="258055"/>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pPr lvl="0">
              <a:defRPr/>
            </a:pPr>
            <a:r>
              <a:rPr lang="en-US" sz="1100" b="1" dirty="0">
                <a:solidFill>
                  <a:schemeClr val="bg1"/>
                </a:solidFill>
              </a:rPr>
              <a:t>4000124219/18/NL/CRS </a:t>
            </a:r>
            <a:endParaRPr lang="en-GB" sz="1100" b="1" dirty="0">
              <a:solidFill>
                <a:schemeClr val="bg1"/>
              </a:solidFill>
            </a:endParaRPr>
          </a:p>
        </p:txBody>
      </p:sp>
      <p:sp>
        <p:nvSpPr>
          <p:cNvPr id="20" name="Rectangle 19"/>
          <p:cNvSpPr/>
          <p:nvPr/>
        </p:nvSpPr>
        <p:spPr>
          <a:xfrm>
            <a:off x="6210326" y="939552"/>
            <a:ext cx="1711560" cy="427834"/>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r>
              <a:rPr lang="en-US" sz="1100" b="1" dirty="0">
                <a:solidFill>
                  <a:schemeClr val="bg1"/>
                </a:solidFill>
              </a:rPr>
              <a:t>ESA Budget:</a:t>
            </a:r>
          </a:p>
          <a:p>
            <a:r>
              <a:rPr lang="en-US" sz="1100" b="1" dirty="0">
                <a:solidFill>
                  <a:schemeClr val="bg1"/>
                </a:solidFill>
              </a:rPr>
              <a:t>Co-funded Budget:</a:t>
            </a:r>
            <a:endParaRPr lang="en-GB" sz="1100" b="1" dirty="0">
              <a:solidFill>
                <a:schemeClr val="bg1"/>
              </a:solidFill>
            </a:endParaRPr>
          </a:p>
        </p:txBody>
      </p:sp>
      <p:sp>
        <p:nvSpPr>
          <p:cNvPr id="21" name="Rectangle 20"/>
          <p:cNvSpPr/>
          <p:nvPr/>
        </p:nvSpPr>
        <p:spPr>
          <a:xfrm>
            <a:off x="7921886" y="938083"/>
            <a:ext cx="1091482" cy="429303"/>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pPr lvl="0" algn="ctr">
              <a:defRPr/>
            </a:pPr>
            <a:r>
              <a:rPr lang="en-US" sz="1100" b="1" dirty="0">
                <a:solidFill>
                  <a:schemeClr val="bg1"/>
                </a:solidFill>
              </a:rPr>
              <a:t> 175,000 k€</a:t>
            </a:r>
            <a:endParaRPr lang="en-GB" sz="1100" b="1" dirty="0">
              <a:solidFill>
                <a:schemeClr val="bg1"/>
              </a:solidFill>
            </a:endParaRPr>
          </a:p>
          <a:p>
            <a:pPr lvl="0" algn="ctr">
              <a:defRPr/>
            </a:pPr>
            <a:r>
              <a:rPr lang="en-US" sz="1100" b="1" dirty="0">
                <a:solidFill>
                  <a:schemeClr val="bg1"/>
                </a:solidFill>
              </a:rPr>
              <a:t>0 k€</a:t>
            </a:r>
            <a:endParaRPr lang="en-GB" sz="1100" b="1" dirty="0">
              <a:solidFill>
                <a:schemeClr val="bg1"/>
              </a:solidFill>
            </a:endParaRPr>
          </a:p>
        </p:txBody>
      </p:sp>
      <p:sp>
        <p:nvSpPr>
          <p:cNvPr id="23" name="Rectangle 22"/>
          <p:cNvSpPr/>
          <p:nvPr/>
        </p:nvSpPr>
        <p:spPr>
          <a:xfrm>
            <a:off x="224685" y="1879594"/>
            <a:ext cx="8788687" cy="841835"/>
          </a:xfrm>
          <a:prstGeom prst="rect">
            <a:avLst/>
          </a:prstGeom>
          <a:solidFill>
            <a:schemeClr val="bg1">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normAutofit lnSpcReduction="10000"/>
          </a:bodyPr>
          <a:lstStyle/>
          <a:p>
            <a:r>
              <a:rPr lang="en-US" sz="1100" b="1" dirty="0">
                <a:solidFill>
                  <a:schemeClr val="bg2"/>
                </a:solidFill>
              </a:rPr>
              <a:t>Background and justification: </a:t>
            </a:r>
            <a:r>
              <a:rPr lang="en-US" sz="1100" dirty="0">
                <a:solidFill>
                  <a:schemeClr val="bg2"/>
                </a:solidFill>
              </a:rPr>
              <a:t>Uncontrolled deployment of booms and other devices in space can jeopardize the integrity of the deployed components or the spacecraft itself. Carbon </a:t>
            </a:r>
            <a:r>
              <a:rPr lang="en-US" sz="1100" dirty="0" err="1">
                <a:solidFill>
                  <a:schemeClr val="bg2"/>
                </a:solidFill>
              </a:rPr>
              <a:t>Fibre</a:t>
            </a:r>
            <a:r>
              <a:rPr lang="en-US" sz="1100" dirty="0">
                <a:solidFill>
                  <a:schemeClr val="bg2"/>
                </a:solidFill>
              </a:rPr>
              <a:t> Reinforced Flexible Epoxy resins (CFRFE) have demonstrated in a previous ITI-A project to be customizable so that the stiffness and damping of the constitutive material of a deployable structure made with thin composite laminates can be compliant with its requirements and deploy smoother than another one made with classic CFRP (made with 100% rigid epoxy resin).</a:t>
            </a:r>
            <a:endParaRPr lang="en-US" sz="1100" b="1" dirty="0">
              <a:solidFill>
                <a:schemeClr val="bg2"/>
              </a:solidFill>
            </a:endParaRPr>
          </a:p>
        </p:txBody>
      </p:sp>
      <p:sp>
        <p:nvSpPr>
          <p:cNvPr id="31" name="Rectangle 30"/>
          <p:cNvSpPr/>
          <p:nvPr/>
        </p:nvSpPr>
        <p:spPr>
          <a:xfrm>
            <a:off x="224685" y="2728840"/>
            <a:ext cx="8788686" cy="828505"/>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rmAutofit/>
          </a:bodyPr>
          <a:lstStyle/>
          <a:p>
            <a:r>
              <a:rPr lang="en-US" sz="1100" b="1" dirty="0">
                <a:solidFill>
                  <a:schemeClr val="bg2"/>
                </a:solidFill>
              </a:rPr>
              <a:t>Objective(s):  </a:t>
            </a:r>
            <a:r>
              <a:rPr lang="en-US" sz="1100" dirty="0">
                <a:solidFill>
                  <a:schemeClr val="bg2"/>
                </a:solidFill>
              </a:rPr>
              <a:t>Demonstration of the feasibility, use and functionality of CFRFE materials for self-deployable space structures such as a deployable full composite boom with tape-spring hinges by means of designing, simulating, manufacturing, testing and correlating a classic CFRP deployable tape-spring hinge and a CFRFE deployable tape-spring hinge and compare their dynamic </a:t>
            </a:r>
            <a:r>
              <a:rPr lang="en-US" sz="1100" dirty="0" err="1">
                <a:solidFill>
                  <a:schemeClr val="bg2"/>
                </a:solidFill>
              </a:rPr>
              <a:t>behaviours</a:t>
            </a:r>
            <a:r>
              <a:rPr lang="en-US" sz="1100" dirty="0">
                <a:solidFill>
                  <a:schemeClr val="bg2"/>
                </a:solidFill>
              </a:rPr>
              <a:t>, showing the goodness of this material for this application.</a:t>
            </a:r>
            <a:r>
              <a:rPr lang="en-US" sz="1100" b="1" dirty="0">
                <a:solidFill>
                  <a:schemeClr val="bg2"/>
                </a:solidFill>
              </a:rPr>
              <a:t>  </a:t>
            </a:r>
          </a:p>
          <a:p>
            <a:endParaRPr lang="en-US" sz="1100" dirty="0">
              <a:solidFill>
                <a:schemeClr val="bg2"/>
              </a:solidFill>
            </a:endParaRPr>
          </a:p>
        </p:txBody>
      </p:sp>
      <p:sp>
        <p:nvSpPr>
          <p:cNvPr id="32" name="Rectangle 31"/>
          <p:cNvSpPr/>
          <p:nvPr/>
        </p:nvSpPr>
        <p:spPr>
          <a:xfrm>
            <a:off x="224685" y="3558813"/>
            <a:ext cx="8788686" cy="1299367"/>
          </a:xfrm>
          <a:prstGeom prst="rect">
            <a:avLst/>
          </a:prstGeom>
          <a:solidFill>
            <a:schemeClr val="bg1">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rmAutofit/>
          </a:bodyPr>
          <a:lstStyle/>
          <a:p>
            <a:r>
              <a:rPr lang="en-US" sz="1100" b="1" dirty="0">
                <a:solidFill>
                  <a:schemeClr val="bg2"/>
                </a:solidFill>
              </a:rPr>
              <a:t>Achievements and status: </a:t>
            </a:r>
            <a:r>
              <a:rPr lang="en-US" sz="1100" dirty="0">
                <a:solidFill>
                  <a:schemeClr val="bg2"/>
                </a:solidFill>
              </a:rPr>
              <a:t>CFRFE material with different flexible and rigid epoxy properties have been characterized (tensile, bending, damping, creep and thermal cycling), demonstrating its capability of being customized to the product needs. A CFRFE boom has been designed, manufactured and tested successfully and compared with a classical CFRP boom. Deployment tests with a mass on the booms tip have shown that the CFRFE boom reaches a final 30% lesser speed than the classical CFRP one, and it does not buckle, whilst the classical CFRP one does. Stiffness tests have shown that both booms have the same stiffness in its deployed state, which is fundamental to accomplish with the boom requirements. </a:t>
            </a:r>
          </a:p>
        </p:txBody>
      </p:sp>
      <p:sp>
        <p:nvSpPr>
          <p:cNvPr id="33" name="Rectangle 32"/>
          <p:cNvSpPr/>
          <p:nvPr/>
        </p:nvSpPr>
        <p:spPr>
          <a:xfrm>
            <a:off x="224685" y="4858915"/>
            <a:ext cx="8788686" cy="682385"/>
          </a:xfrm>
          <a:prstGeom prst="rect">
            <a:avLst/>
          </a:prstGeom>
          <a:solidFill>
            <a:schemeClr val="bg1">
              <a:lumMod val="8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rmAutofit/>
          </a:bodyPr>
          <a:lstStyle/>
          <a:p>
            <a:r>
              <a:rPr lang="en-US" sz="1100" b="1" dirty="0">
                <a:solidFill>
                  <a:schemeClr val="bg2"/>
                </a:solidFill>
              </a:rPr>
              <a:t>Benefits: E</a:t>
            </a:r>
            <a:r>
              <a:rPr lang="en-US" sz="1100" dirty="0">
                <a:solidFill>
                  <a:schemeClr val="bg2"/>
                </a:solidFill>
              </a:rPr>
              <a:t>xtremely light and passive deployable structures manufactured with CFRFE can have smoother deployments and accomplish with stiffness requirements, allowing weight, cost  and risk reduction with respect to classic CFRP passive deployable structures or other passive deployable structures that include metal springs, dampers and/or fittings.</a:t>
            </a:r>
          </a:p>
        </p:txBody>
      </p:sp>
      <p:sp>
        <p:nvSpPr>
          <p:cNvPr id="39" name="Rectangle 38"/>
          <p:cNvSpPr/>
          <p:nvPr/>
        </p:nvSpPr>
        <p:spPr>
          <a:xfrm>
            <a:off x="224683" y="5542034"/>
            <a:ext cx="8788687" cy="764488"/>
          </a:xfrm>
          <a:prstGeom prst="rect">
            <a:avLst/>
          </a:prstGeom>
          <a:solidFill>
            <a:schemeClr val="bg1">
              <a:lumMod val="9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r>
              <a:rPr lang="en-US" sz="1100" b="1" dirty="0">
                <a:solidFill>
                  <a:schemeClr val="bg2"/>
                </a:solidFill>
              </a:rPr>
              <a:t>Next steps: </a:t>
            </a:r>
            <a:r>
              <a:rPr lang="en-US" sz="1100" dirty="0">
                <a:solidFill>
                  <a:schemeClr val="bg2"/>
                </a:solidFill>
              </a:rPr>
              <a:t>Include this CFRFE deployable boom in the development of a space component such as an antenna, reflector or boom, in order to raise the TRL of this product integrated in a full space component.</a:t>
            </a:r>
          </a:p>
        </p:txBody>
      </p:sp>
      <p:sp>
        <p:nvSpPr>
          <p:cNvPr id="40" name="Rectangle 39"/>
          <p:cNvSpPr/>
          <p:nvPr/>
        </p:nvSpPr>
        <p:spPr>
          <a:xfrm>
            <a:off x="3359694" y="1620183"/>
            <a:ext cx="2853009" cy="252000"/>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r>
              <a:rPr lang="en-US" sz="1100" b="1" dirty="0">
                <a:solidFill>
                  <a:schemeClr val="bg1"/>
                </a:solidFill>
              </a:rPr>
              <a:t>Target TRL: 5 Date: Q4 2020</a:t>
            </a:r>
            <a:endParaRPr lang="en-GB" sz="1100" b="1" dirty="0">
              <a:solidFill>
                <a:schemeClr val="bg1"/>
              </a:solidFill>
            </a:endParaRPr>
          </a:p>
        </p:txBody>
      </p:sp>
      <p:sp>
        <p:nvSpPr>
          <p:cNvPr id="30" name="Rectangle 29"/>
          <p:cNvSpPr/>
          <p:nvPr/>
        </p:nvSpPr>
        <p:spPr>
          <a:xfrm>
            <a:off x="224685" y="1620183"/>
            <a:ext cx="461113" cy="252000"/>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r>
              <a:rPr lang="en-US" sz="1100" b="1" dirty="0">
                <a:solidFill>
                  <a:schemeClr val="bg1"/>
                </a:solidFill>
              </a:rPr>
              <a:t>TRL</a:t>
            </a:r>
            <a:endParaRPr lang="en-GB" sz="1100" b="1" dirty="0">
              <a:solidFill>
                <a:schemeClr val="bg1"/>
              </a:solidFill>
            </a:endParaRPr>
          </a:p>
        </p:txBody>
      </p:sp>
      <p:sp>
        <p:nvSpPr>
          <p:cNvPr id="34" name="Rectangle 33"/>
          <p:cNvSpPr/>
          <p:nvPr/>
        </p:nvSpPr>
        <p:spPr>
          <a:xfrm>
            <a:off x="2070586" y="1620183"/>
            <a:ext cx="1281431" cy="252000"/>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pPr lvl="0">
              <a:defRPr/>
            </a:pPr>
            <a:r>
              <a:rPr lang="en-US" sz="1100" b="1" dirty="0">
                <a:solidFill>
                  <a:schemeClr val="bg1"/>
                </a:solidFill>
              </a:rPr>
              <a:t>Achieved: 5 </a:t>
            </a:r>
            <a:endParaRPr lang="en-GB" sz="1100" b="1" dirty="0">
              <a:solidFill>
                <a:schemeClr val="bg1"/>
              </a:solidFill>
            </a:endParaRPr>
          </a:p>
        </p:txBody>
      </p:sp>
      <p:sp>
        <p:nvSpPr>
          <p:cNvPr id="35" name="Rectangle 34"/>
          <p:cNvSpPr/>
          <p:nvPr/>
        </p:nvSpPr>
        <p:spPr>
          <a:xfrm>
            <a:off x="4779984" y="1371590"/>
            <a:ext cx="1432719" cy="252000"/>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pPr lvl="0">
              <a:defRPr/>
            </a:pPr>
            <a:r>
              <a:rPr lang="en-US" sz="1100" b="1" dirty="0" err="1">
                <a:solidFill>
                  <a:schemeClr val="bg1"/>
                </a:solidFill>
              </a:rPr>
              <a:t>YoC</a:t>
            </a:r>
            <a:r>
              <a:rPr lang="en-US" sz="1100" b="1" dirty="0">
                <a:solidFill>
                  <a:schemeClr val="bg1"/>
                </a:solidFill>
              </a:rPr>
              <a:t>: 2018</a:t>
            </a:r>
            <a:endParaRPr lang="en-GB" sz="1100" b="1" dirty="0">
              <a:solidFill>
                <a:schemeClr val="bg1"/>
              </a:solidFill>
            </a:endParaRPr>
          </a:p>
        </p:txBody>
      </p:sp>
      <p:sp>
        <p:nvSpPr>
          <p:cNvPr id="36" name="Rectangle 35"/>
          <p:cNvSpPr/>
          <p:nvPr/>
        </p:nvSpPr>
        <p:spPr>
          <a:xfrm>
            <a:off x="696088" y="1620183"/>
            <a:ext cx="1359144" cy="252000"/>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r>
              <a:rPr lang="en-US" sz="1100" b="1" dirty="0">
                <a:solidFill>
                  <a:schemeClr val="bg1"/>
                </a:solidFill>
              </a:rPr>
              <a:t>Initial:  3</a:t>
            </a:r>
            <a:endParaRPr lang="en-GB" sz="1100" b="1" dirty="0">
              <a:solidFill>
                <a:schemeClr val="bg1"/>
              </a:solidFill>
            </a:endParaRPr>
          </a:p>
        </p:txBody>
      </p:sp>
      <p:sp>
        <p:nvSpPr>
          <p:cNvPr id="26" name="Rectangle 25"/>
          <p:cNvSpPr/>
          <p:nvPr/>
        </p:nvSpPr>
        <p:spPr>
          <a:xfrm>
            <a:off x="6210328" y="1368121"/>
            <a:ext cx="2803041" cy="505534"/>
          </a:xfrm>
          <a:prstGeom prst="rect">
            <a:avLst/>
          </a:pr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ormAutofit/>
          </a:bodyPr>
          <a:lstStyle/>
          <a:p>
            <a:pPr lvl="0">
              <a:defRPr/>
            </a:pPr>
            <a:r>
              <a:rPr lang="en-US" sz="1100" b="1" dirty="0">
                <a:solidFill>
                  <a:schemeClr val="bg1"/>
                </a:solidFill>
              </a:rPr>
              <a:t>TO: </a:t>
            </a:r>
            <a:r>
              <a:rPr lang="en-US" sz="1100" b="1" dirty="0" err="1">
                <a:solidFill>
                  <a:schemeClr val="bg1"/>
                </a:solidFill>
              </a:rPr>
              <a:t>Gonçalo</a:t>
            </a:r>
            <a:r>
              <a:rPr lang="en-US" sz="1100" b="1" dirty="0">
                <a:solidFill>
                  <a:schemeClr val="bg1"/>
                </a:solidFill>
              </a:rPr>
              <a:t> Rodrigues</a:t>
            </a:r>
            <a:endParaRPr lang="en-GB" sz="1100" b="1" dirty="0">
              <a:solidFill>
                <a:schemeClr val="bg1"/>
              </a:solidFill>
            </a:endParaRPr>
          </a:p>
        </p:txBody>
      </p:sp>
      <p:pic>
        <p:nvPicPr>
          <p:cNvPr id="3" name="Imagen 2">
            <a:extLst>
              <a:ext uri="{FF2B5EF4-FFF2-40B4-BE49-F238E27FC236}">
                <a16:creationId xmlns:a16="http://schemas.microsoft.com/office/drawing/2014/main" id="{1C05375B-CA46-4D95-B727-9FABE25CD1B1}"/>
              </a:ext>
            </a:extLst>
          </p:cNvPr>
          <p:cNvPicPr>
            <a:picLocks noChangeAspect="1"/>
          </p:cNvPicPr>
          <p:nvPr/>
        </p:nvPicPr>
        <p:blipFill>
          <a:blip r:embed="rId2"/>
          <a:stretch>
            <a:fillRect/>
          </a:stretch>
        </p:blipFill>
        <p:spPr>
          <a:xfrm>
            <a:off x="9306810" y="3742805"/>
            <a:ext cx="2634423" cy="1703752"/>
          </a:xfrm>
          <a:prstGeom prst="rect">
            <a:avLst/>
          </a:prstGeom>
        </p:spPr>
      </p:pic>
      <p:pic>
        <p:nvPicPr>
          <p:cNvPr id="4" name="Imagen 3">
            <a:extLst>
              <a:ext uri="{FF2B5EF4-FFF2-40B4-BE49-F238E27FC236}">
                <a16:creationId xmlns:a16="http://schemas.microsoft.com/office/drawing/2014/main" id="{B873777D-A8E3-46E8-A9DF-4FED90EC5A9D}"/>
              </a:ext>
            </a:extLst>
          </p:cNvPr>
          <p:cNvPicPr>
            <a:picLocks noChangeAspect="1"/>
          </p:cNvPicPr>
          <p:nvPr/>
        </p:nvPicPr>
        <p:blipFill>
          <a:blip r:embed="rId3"/>
          <a:stretch>
            <a:fillRect/>
          </a:stretch>
        </p:blipFill>
        <p:spPr>
          <a:xfrm>
            <a:off x="9306811" y="966661"/>
            <a:ext cx="2642543" cy="2255138"/>
          </a:xfrm>
          <a:prstGeom prst="rect">
            <a:avLst/>
          </a:prstGeom>
        </p:spPr>
      </p:pic>
    </p:spTree>
    <p:extLst>
      <p:ext uri="{BB962C8B-B14F-4D97-AF65-F5344CB8AC3E}">
        <p14:creationId xmlns:p14="http://schemas.microsoft.com/office/powerpoint/2010/main" val="462386130"/>
      </p:ext>
    </p:extLst>
  </p:cSld>
  <p:clrMapOvr>
    <a:masterClrMapping/>
  </p:clrMapOvr>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ESA Presentation 16-9_Slovenia.potx" id="{B4B7490A-53FE-4E20-AAB8-88372E67B561}" vid="{BCEB71B1-FD63-4BD6-B008-F7DFC94BF6F7}"/>
    </a:ext>
  </a:extLst>
</a:theme>
</file>

<file path=docProps/app.xml><?xml version="1.0" encoding="utf-8"?>
<Properties xmlns="http://schemas.openxmlformats.org/officeDocument/2006/extended-properties" xmlns:vt="http://schemas.openxmlformats.org/officeDocument/2006/docPropsVTypes">
  <Template>Office Theme</Template>
  <TotalTime>3518</TotalTime>
  <Words>445</Words>
  <Application>Microsoft Office PowerPoint</Application>
  <PresentationFormat>Panorámica</PresentationFormat>
  <Paragraphs>20</Paragraphs>
  <Slides>1</Slides>
  <Notes>0</Notes>
  <HiddenSlides>0</HiddenSlides>
  <MMClips>0</MMClips>
  <ScaleCrop>false</ScaleCrop>
  <HeadingPairs>
    <vt:vector size="6" baseType="variant">
      <vt:variant>
        <vt:lpstr>Fuentes usadas</vt:lpstr>
      </vt:variant>
      <vt:variant>
        <vt:i4>1</vt:i4>
      </vt:variant>
      <vt:variant>
        <vt:lpstr>Tema</vt:lpstr>
      </vt:variant>
      <vt:variant>
        <vt:i4>1</vt:i4>
      </vt:variant>
      <vt:variant>
        <vt:lpstr>Títulos de diapositiva</vt:lpstr>
      </vt:variant>
      <vt:variant>
        <vt:i4>1</vt:i4>
      </vt:variant>
    </vt:vector>
  </HeadingPairs>
  <TitlesOfParts>
    <vt:vector size="3" baseType="lpstr">
      <vt:lpstr>Verdana</vt:lpstr>
      <vt:lpstr>Esa presentation</vt:lpstr>
      <vt:lpstr>PASSIVE DAMPED DEPLOYMENT OF FULL COMPOSITE STRUCTURES</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Official Activity  Title</dc:title>
  <dc:creator>Maximilian Spangenbe</dc:creator>
  <cp:lastModifiedBy>José Nieto</cp:lastModifiedBy>
  <cp:revision>61</cp:revision>
  <cp:lastPrinted>2019-07-31T15:56:22Z</cp:lastPrinted>
  <dcterms:created xsi:type="dcterms:W3CDTF">2016-11-15T13:43:37Z</dcterms:created>
  <dcterms:modified xsi:type="dcterms:W3CDTF">2020-12-08T10:48:15Z</dcterms:modified>
</cp:coreProperties>
</file>