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</p:sldMasterIdLst>
  <p:notesMasterIdLst>
    <p:notesMasterId r:id="rId7"/>
  </p:notesMasterIdLst>
  <p:handoutMasterIdLst>
    <p:handoutMasterId r:id="rId8"/>
  </p:handoutMasterIdLst>
  <p:sldIdLst>
    <p:sldId id="471" r:id="rId3"/>
    <p:sldId id="563" r:id="rId4"/>
    <p:sldId id="586" r:id="rId5"/>
    <p:sldId id="560" r:id="rId6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66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4FA2"/>
    <a:srgbClr val="336699"/>
    <a:srgbClr val="1F487C"/>
    <a:srgbClr val="1E4278"/>
    <a:srgbClr val="252771"/>
    <a:srgbClr val="0000E6"/>
    <a:srgbClr val="FF9900"/>
    <a:srgbClr val="FF9933"/>
    <a:srgbClr val="78A5D2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801" autoAdjust="0"/>
  </p:normalViewPr>
  <p:slideViewPr>
    <p:cSldViewPr showGuides="1">
      <p:cViewPr varScale="1">
        <p:scale>
          <a:sx n="81" d="100"/>
          <a:sy n="81" d="100"/>
        </p:scale>
        <p:origin x="1668" y="84"/>
      </p:cViewPr>
      <p:guideLst>
        <p:guide orient="horz" pos="3838"/>
        <p:guide pos="6683"/>
      </p:guideLst>
    </p:cSldViewPr>
  </p:slideViewPr>
  <p:outlineViewPr>
    <p:cViewPr>
      <p:scale>
        <a:sx n="33" d="100"/>
        <a:sy n="33" d="100"/>
      </p:scale>
      <p:origin x="0" y="-452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097F1F-6077-4EAD-B42C-D12B180E76A1}" type="datetimeFigureOut">
              <a:rPr lang="it-IT"/>
              <a:pPr>
                <a:defRPr/>
              </a:pPr>
              <a:t>14/04/2023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55B9DC-01AD-4F6E-BEB0-41A3B02530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930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CFC9AB-F14C-495E-B608-CB4499A382B6}" type="datetimeFigureOut">
              <a:rPr lang="fr-FR"/>
              <a:pPr>
                <a:defRPr/>
              </a:pPr>
              <a:t>14/04/2023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7039C0-D3F5-48E9-B4BC-916AA85E0B7A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87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EE61B-1CCD-4B57-84B3-153EC6737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0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EE61B-1CCD-4B57-84B3-153EC6737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5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039C0-D3F5-48E9-B4BC-916AA85E0B7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59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559496" y="260648"/>
            <a:ext cx="10300544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chemeClr val="tx2"/>
                </a:solidFill>
                <a:latin typeface="Open Sans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988897" y="6453337"/>
            <a:ext cx="2886000" cy="268138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2C3B75AC-D25C-4F33-A673-68D3EDCB80C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95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28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80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318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49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815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01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988897" y="6453337"/>
            <a:ext cx="2886000" cy="268138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2C3B75AC-D25C-4F33-A673-68D3EDCB80C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41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82332" y="365125"/>
            <a:ext cx="10192565" cy="132556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82332" y="1825625"/>
            <a:ext cx="10192565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719736" y="6356350"/>
            <a:ext cx="511256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988897" y="6453337"/>
            <a:ext cx="2886000" cy="268138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2C3B75AC-D25C-4F33-A673-68D3EDCB80C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547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988897" y="6453337"/>
            <a:ext cx="2886000" cy="268138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2C3B75AC-D25C-4F33-A673-68D3EDCB80C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55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279576" y="3344386"/>
            <a:ext cx="8998024" cy="79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GB" sz="40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ea typeface="+mj-ea"/>
                <a:cs typeface="+mj-cs"/>
              </a:defRPr>
            </a:lvl1pPr>
          </a:lstStyle>
          <a:p>
            <a:r>
              <a:rPr lang="en-US" dirty="0" err="1"/>
              <a:t>Click to edit Master title style</a:t>
            </a:r>
            <a:endParaRPr lang="en-GB" dirty="0"/>
          </a:p>
        </p:txBody>
      </p:sp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988897" y="6453337"/>
            <a:ext cx="2886000" cy="268138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2C3B75AC-D25C-4F33-A673-68D3EDCB80C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6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94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14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1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80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49" t="349" r="73310" b="-349"/>
          <a:stretch/>
        </p:blipFill>
        <p:spPr>
          <a:xfrm>
            <a:off x="-11360" y="2583"/>
            <a:ext cx="1039451" cy="6829171"/>
          </a:xfrm>
          <a:prstGeom prst="rect">
            <a:avLst/>
          </a:prstGeom>
          <a:ln>
            <a:noFill/>
          </a:ln>
        </p:spPr>
      </p:pic>
      <p:sp>
        <p:nvSpPr>
          <p:cNvPr id="1028" name="Rectangle 3"/>
          <p:cNvSpPr>
            <a:spLocks noChangeArrowheads="1"/>
          </p:cNvSpPr>
          <p:nvPr userDrawn="1"/>
        </p:nvSpPr>
        <p:spPr bwMode="auto">
          <a:xfrm>
            <a:off x="0" y="6742114"/>
            <a:ext cx="12192000" cy="115887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336699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 algn="ctr"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sz="1400">
              <a:cs typeface="+mn-cs"/>
            </a:endParaRPr>
          </a:p>
        </p:txBody>
      </p:sp>
      <p:pic>
        <p:nvPicPr>
          <p:cNvPr id="7" name="Picture 3" descr="logo IFAC1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60" t="-12796" r="-8160" b="-7204"/>
          <a:stretch/>
        </p:blipFill>
        <p:spPr bwMode="auto">
          <a:xfrm>
            <a:off x="-8824" y="627982"/>
            <a:ext cx="1039871" cy="6116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" name="Immagine 91"/>
          <p:cNvPicPr>
            <a:picLocks noChangeAspect="1" noChangeArrowheads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25823" y="50926"/>
            <a:ext cx="184540" cy="103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 userDrawn="1"/>
        </p:nvSpPr>
        <p:spPr>
          <a:xfrm>
            <a:off x="0" y="1508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64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</a:p>
        </p:txBody>
      </p:sp>
      <p:pic>
        <p:nvPicPr>
          <p:cNvPr id="10" name="Picture 28" descr="logo sapienza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" y="1741268"/>
            <a:ext cx="1033961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"/>
          <p:cNvPicPr/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23" y="1231523"/>
            <a:ext cx="1056665" cy="518497"/>
          </a:xfrm>
          <a:prstGeom prst="rect">
            <a:avLst/>
          </a:prstGeom>
        </p:spPr>
      </p:pic>
      <p:sp>
        <p:nvSpPr>
          <p:cNvPr id="13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988897" y="6453337"/>
            <a:ext cx="2886000" cy="268138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2C3B75AC-D25C-4F33-A673-68D3EDCB80C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7" r:id="rId2"/>
    <p:sldLayoutId id="2147483665" r:id="rId3"/>
    <p:sldLayoutId id="2147483678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43472" y="365125"/>
            <a:ext cx="100103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3472" y="1825625"/>
            <a:ext cx="100103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B75AC-D25C-4F33-A673-68D3EDCB80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70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/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" y="-440779"/>
            <a:ext cx="12192000" cy="72987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9DC822C-F9DF-4FE9-AA71-333570B0D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30" y="3645024"/>
            <a:ext cx="12097344" cy="1425942"/>
          </a:xfrm>
        </p:spPr>
        <p:txBody>
          <a:bodyPr>
            <a:no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3200" b="0" dirty="0">
                <a:solidFill>
                  <a:schemeClr val="bg1"/>
                </a:solidFill>
              </a:rPr>
              <a:t>rillouin – backscatter – fluorescence </a:t>
            </a:r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200" b="0" dirty="0">
                <a:solidFill>
                  <a:schemeClr val="bg1"/>
                </a:solidFill>
              </a:rPr>
              <a:t>IDAR research for </a:t>
            </a:r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3200" b="0" dirty="0">
                <a:solidFill>
                  <a:schemeClr val="bg1"/>
                </a:solidFill>
              </a:rPr>
              <a:t>nderwater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200" b="0" dirty="0">
                <a:solidFill>
                  <a:schemeClr val="bg1"/>
                </a:solidFill>
              </a:rPr>
              <a:t>xploration of marine litter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D49858-0CCC-4613-809D-CA1F96DA6BDD}"/>
              </a:ext>
            </a:extLst>
          </p:cNvPr>
          <p:cNvSpPr txBox="1"/>
          <p:nvPr/>
        </p:nvSpPr>
        <p:spPr>
          <a:xfrm>
            <a:off x="263352" y="4990600"/>
            <a:ext cx="11377264" cy="1579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u="sng" dirty="0">
                <a:solidFill>
                  <a:schemeClr val="bg1"/>
                </a:solidFill>
              </a:rPr>
              <a:t>V. Raimondi</a:t>
            </a:r>
            <a:r>
              <a:rPr lang="it-IT" sz="2000" i="1" baseline="30000" dirty="0">
                <a:solidFill>
                  <a:schemeClr val="bg1"/>
                </a:solidFill>
              </a:rPr>
              <a:t>1</a:t>
            </a:r>
            <a:r>
              <a:rPr lang="it-IT" sz="2000" i="1" dirty="0">
                <a:solidFill>
                  <a:schemeClr val="bg1"/>
                </a:solidFill>
              </a:rPr>
              <a:t>, P. Di Maggio</a:t>
            </a:r>
            <a:r>
              <a:rPr lang="it-IT" sz="2000" i="1" baseline="30000" dirty="0">
                <a:solidFill>
                  <a:schemeClr val="bg1"/>
                </a:solidFill>
              </a:rPr>
              <a:t>1</a:t>
            </a:r>
            <a:r>
              <a:rPr lang="it-IT" sz="2000" i="1" dirty="0">
                <a:solidFill>
                  <a:schemeClr val="bg1"/>
                </a:solidFill>
              </a:rPr>
              <a:t>, D. Guzzi</a:t>
            </a:r>
            <a:r>
              <a:rPr lang="it-IT" sz="2000" i="1" baseline="30000" dirty="0">
                <a:solidFill>
                  <a:schemeClr val="bg1"/>
                </a:solidFill>
              </a:rPr>
              <a:t>1</a:t>
            </a:r>
            <a:r>
              <a:rPr lang="it-IT" sz="2000" i="1" dirty="0">
                <a:solidFill>
                  <a:schemeClr val="bg1"/>
                </a:solidFill>
              </a:rPr>
              <a:t>, C. Lastri</a:t>
            </a:r>
            <a:r>
              <a:rPr lang="it-IT" sz="2000" i="1" baseline="30000" dirty="0">
                <a:solidFill>
                  <a:schemeClr val="bg1"/>
                </a:solidFill>
              </a:rPr>
              <a:t>1</a:t>
            </a:r>
            <a:r>
              <a:rPr lang="it-IT" sz="2000" i="1" dirty="0">
                <a:solidFill>
                  <a:schemeClr val="bg1"/>
                </a:solidFill>
              </a:rPr>
              <a:t>, V. Nardino</a:t>
            </a:r>
            <a:r>
              <a:rPr lang="it-IT" sz="2000" i="1" baseline="30000" dirty="0">
                <a:solidFill>
                  <a:schemeClr val="bg1"/>
                </a:solidFill>
              </a:rPr>
              <a:t>1</a:t>
            </a:r>
            <a:r>
              <a:rPr lang="it-IT" sz="2000" i="1" dirty="0">
                <a:solidFill>
                  <a:schemeClr val="bg1"/>
                </a:solidFill>
              </a:rPr>
              <a:t>, L. Palombi</a:t>
            </a:r>
            <a:r>
              <a:rPr lang="it-IT" sz="2000" i="1" baseline="30000" dirty="0">
                <a:solidFill>
                  <a:schemeClr val="bg1"/>
                </a:solidFill>
              </a:rPr>
              <a:t>1</a:t>
            </a:r>
            <a:r>
              <a:rPr lang="it-IT" sz="2000" i="1" dirty="0">
                <a:solidFill>
                  <a:schemeClr val="bg1"/>
                </a:solidFill>
              </a:rPr>
              <a:t>, R. DeVries</a:t>
            </a:r>
            <a:r>
              <a:rPr lang="it-IT" sz="2000" i="1" baseline="30000" dirty="0">
                <a:solidFill>
                  <a:schemeClr val="bg1"/>
                </a:solidFill>
              </a:rPr>
              <a:t>2</a:t>
            </a:r>
            <a:r>
              <a:rPr lang="it-IT" sz="2000" i="1" dirty="0">
                <a:solidFill>
                  <a:schemeClr val="bg1"/>
                </a:solidFill>
              </a:rPr>
              <a:t>, </a:t>
            </a:r>
            <a:br>
              <a:rPr lang="it-IT" sz="2000" i="1" dirty="0">
                <a:solidFill>
                  <a:schemeClr val="bg1"/>
                </a:solidFill>
              </a:rPr>
            </a:br>
            <a:r>
              <a:rPr lang="it-IT" sz="2000" i="1" dirty="0">
                <a:solidFill>
                  <a:schemeClr val="bg1"/>
                </a:solidFill>
              </a:rPr>
              <a:t>M. L. Santarelli</a:t>
            </a:r>
            <a:r>
              <a:rPr lang="it-IT" sz="2000" i="1" baseline="30000" dirty="0">
                <a:solidFill>
                  <a:schemeClr val="bg1"/>
                </a:solidFill>
              </a:rPr>
              <a:t>3</a:t>
            </a:r>
            <a:r>
              <a:rPr lang="it-IT" sz="2000" i="1" dirty="0">
                <a:solidFill>
                  <a:schemeClr val="bg1"/>
                </a:solidFill>
              </a:rPr>
              <a:t>, M. C. Ciacchella</a:t>
            </a:r>
            <a:r>
              <a:rPr lang="it-IT" sz="2000" i="1" baseline="30000" dirty="0">
                <a:solidFill>
                  <a:schemeClr val="bg1"/>
                </a:solidFill>
              </a:rPr>
              <a:t>3</a:t>
            </a:r>
            <a:r>
              <a:rPr lang="it-IT" sz="2000" i="1" dirty="0">
                <a:solidFill>
                  <a:schemeClr val="bg1"/>
                </a:solidFill>
              </a:rPr>
              <a:t>, M. P. Bracciale</a:t>
            </a:r>
            <a:r>
              <a:rPr lang="it-IT" sz="2000" i="1" baseline="30000" dirty="0">
                <a:solidFill>
                  <a:schemeClr val="bg1"/>
                </a:solidFill>
              </a:rPr>
              <a:t>3</a:t>
            </a:r>
          </a:p>
          <a:p>
            <a:endParaRPr lang="it-IT" sz="2000" i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1600" i="1" baseline="30000" dirty="0">
                <a:solidFill>
                  <a:schemeClr val="bg1"/>
                </a:solidFill>
              </a:rPr>
              <a:t>1 </a:t>
            </a:r>
            <a:r>
              <a:rPr lang="it-IT" sz="1600" i="1" dirty="0">
                <a:solidFill>
                  <a:schemeClr val="bg1"/>
                </a:solidFill>
              </a:rPr>
              <a:t>Istituto di Fisica Applicata “Nello Carrara” del Consiglio Nazionale delle Ricerche (CNR-IFAC); </a:t>
            </a:r>
            <a:r>
              <a:rPr lang="it-IT" sz="1600" i="1" baseline="30000" dirty="0">
                <a:solidFill>
                  <a:schemeClr val="bg1"/>
                </a:solidFill>
              </a:rPr>
              <a:t>2 </a:t>
            </a:r>
            <a:r>
              <a:rPr lang="it-IT" sz="1600" i="1" dirty="0">
                <a:solidFill>
                  <a:schemeClr val="bg1"/>
                </a:solidFill>
              </a:rPr>
              <a:t>The Ocean </a:t>
            </a:r>
            <a:r>
              <a:rPr lang="it-IT" sz="1600" i="1" dirty="0" err="1">
                <a:solidFill>
                  <a:schemeClr val="bg1"/>
                </a:solidFill>
              </a:rPr>
              <a:t>CleanUp</a:t>
            </a:r>
            <a:r>
              <a:rPr lang="it-IT" sz="1600" i="1" dirty="0">
                <a:solidFill>
                  <a:schemeClr val="bg1"/>
                </a:solidFill>
              </a:rPr>
              <a:t> (NL)</a:t>
            </a:r>
            <a:endParaRPr lang="it-IT" sz="1600" i="1" baseline="30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1600" i="1" baseline="30000" dirty="0">
                <a:solidFill>
                  <a:schemeClr val="bg1"/>
                </a:solidFill>
              </a:rPr>
              <a:t>3</a:t>
            </a:r>
            <a:r>
              <a:rPr lang="it-IT" sz="1600" i="1" dirty="0">
                <a:solidFill>
                  <a:schemeClr val="bg1"/>
                </a:solidFill>
              </a:rPr>
              <a:t> Department of Chemical Engineering, </a:t>
            </a:r>
            <a:r>
              <a:rPr lang="it-IT" sz="1600" i="1" dirty="0" err="1">
                <a:solidFill>
                  <a:schemeClr val="bg1"/>
                </a:solidFill>
              </a:rPr>
              <a:t>University</a:t>
            </a:r>
            <a:r>
              <a:rPr lang="it-IT" sz="1600" i="1" dirty="0">
                <a:solidFill>
                  <a:schemeClr val="bg1"/>
                </a:solidFill>
              </a:rPr>
              <a:t> of Rome «La Sapienza» (IT)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725EDF7-DEEC-4F99-A323-1EB60BBC037D}"/>
              </a:ext>
            </a:extLst>
          </p:cNvPr>
          <p:cNvSpPr/>
          <p:nvPr/>
        </p:nvSpPr>
        <p:spPr>
          <a:xfrm>
            <a:off x="3647728" y="198744"/>
            <a:ext cx="4626011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4212590" algn="l"/>
              </a:tabLst>
            </a:pPr>
            <a:r>
              <a:rPr lang="it-IT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ESA contract no. 4000132184/20/NL/GLC</a:t>
            </a:r>
            <a:endParaRPr lang="it-IT" sz="16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E344624E-E2C9-4A15-9C55-35955DDEF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75"/>
          <a:stretch/>
        </p:blipFill>
        <p:spPr>
          <a:xfrm>
            <a:off x="91040" y="98114"/>
            <a:ext cx="973556" cy="522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8" descr="logo sapienza">
            <a:extLst>
              <a:ext uri="{FF2B5EF4-FFF2-40B4-BE49-F238E27FC236}">
                <a16:creationId xmlns:a16="http://schemas.microsoft.com/office/drawing/2014/main" id="{AFB7214A-D832-4709-B596-248C375E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76" y="1339490"/>
            <a:ext cx="1019520" cy="3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">
            <a:extLst>
              <a:ext uri="{FF2B5EF4-FFF2-40B4-BE49-F238E27FC236}">
                <a16:creationId xmlns:a16="http://schemas.microsoft.com/office/drawing/2014/main" id="{B8F10970-7D68-4599-B5C4-354BF8EA358C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9" y="718802"/>
            <a:ext cx="1004638" cy="522574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74B288B-7B8E-423A-8A44-95C436A30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5755"/>
      </p:ext>
    </p:extLst>
  </p:cSld>
  <p:clrMapOvr>
    <a:masterClrMapping/>
  </p:clrMapOvr>
  <p:transition spd="med" advTm="33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A81A9C-8F6C-490D-953D-6AC2996C3ED1}"/>
              </a:ext>
            </a:extLst>
          </p:cNvPr>
          <p:cNvSpPr txBox="1"/>
          <p:nvPr/>
        </p:nvSpPr>
        <p:spPr>
          <a:xfrm>
            <a:off x="1343472" y="212360"/>
            <a:ext cx="8042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rPr>
              <a:t>The goal and main objectives</a:t>
            </a:r>
          </a:p>
        </p:txBody>
      </p:sp>
      <p:sp>
        <p:nvSpPr>
          <p:cNvPr id="3" name="Rettangolo 2"/>
          <p:cNvSpPr/>
          <p:nvPr/>
        </p:nvSpPr>
        <p:spPr>
          <a:xfrm>
            <a:off x="1271465" y="1268760"/>
            <a:ext cx="10657184" cy="19159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3366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3366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the potential of diverse LIDAR techniques – fluorescence, elastic backscatter, Raman - to address plastic litter issue at sea</a:t>
            </a:r>
            <a:r>
              <a:rPr lang="en-GB" sz="2800" b="1" dirty="0">
                <a:solidFill>
                  <a:srgbClr val="3366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GB" sz="2800" b="1" dirty="0">
                <a:solidFill>
                  <a:srgbClr val="3366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b="1" dirty="0">
                <a:solidFill>
                  <a:srgbClr val="3366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an emphasis on plastics under the water surface and its identification.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48FFA70-B85B-43CD-8C11-73CC8A0682B3}"/>
              </a:ext>
            </a:extLst>
          </p:cNvPr>
          <p:cNvSpPr/>
          <p:nvPr/>
        </p:nvSpPr>
        <p:spPr>
          <a:xfrm>
            <a:off x="1775521" y="3762600"/>
            <a:ext cx="9649072" cy="2690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algn="just">
              <a:lnSpc>
                <a:spcPct val="107000"/>
              </a:lnSpc>
              <a:spcAft>
                <a:spcPts val="800"/>
              </a:spcAft>
              <a:tabLst>
                <a:tab pos="538163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	Study the potential of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fluorescence LIDAR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detect and characterise plastic items</a:t>
            </a:r>
          </a:p>
          <a:p>
            <a:pPr marL="538163" indent="-538163" algn="just">
              <a:lnSpc>
                <a:spcPct val="107000"/>
              </a:lnSpc>
              <a:spcAft>
                <a:spcPts val="800"/>
              </a:spcAft>
              <a:tabLst>
                <a:tab pos="538163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	Evaluate the potential of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LIDAR bathymetric data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airplane to detect and characterise (geometrically/spatially) plastic items </a:t>
            </a:r>
          </a:p>
          <a:p>
            <a:pPr marL="538163" indent="-538163" algn="just">
              <a:lnSpc>
                <a:spcPct val="107000"/>
              </a:lnSpc>
              <a:spcAft>
                <a:spcPts val="800"/>
              </a:spcAft>
              <a:tabLst>
                <a:tab pos="538163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	Investigate the potential of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backscatter LIDAR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techniques from space to detect changes in the optical properties of the water column due to microplastics </a:t>
            </a:r>
          </a:p>
          <a:p>
            <a:pPr marL="538163" indent="-538163" algn="just">
              <a:lnSpc>
                <a:spcPct val="107000"/>
              </a:lnSpc>
              <a:spcAft>
                <a:spcPts val="800"/>
              </a:spcAft>
              <a:tabLst>
                <a:tab pos="538163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	Investigate the potential of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Raman spectroscopy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identify plastics and discriminate its compounds, also in standoff configuration</a:t>
            </a:r>
            <a:endParaRPr lang="en-GB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225A27-815A-4D6E-BDD7-D9CC0B73A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98"/>
    </mc:Choice>
    <mc:Fallback>
      <p:transition spd="slow" advTm="17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>
            <a:extLst>
              <a:ext uri="{FF2B5EF4-FFF2-40B4-BE49-F238E27FC236}">
                <a16:creationId xmlns:a16="http://schemas.microsoft.com/office/drawing/2014/main" id="{30ADBDB2-48FE-4664-9F35-AB6871164B8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174" y="4832724"/>
            <a:ext cx="2389168" cy="1791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A81A9C-8F6C-490D-953D-6AC2996C3ED1}"/>
              </a:ext>
            </a:extLst>
          </p:cNvPr>
          <p:cNvSpPr txBox="1"/>
          <p:nvPr/>
        </p:nvSpPr>
        <p:spPr>
          <a:xfrm>
            <a:off x="4007768" y="103158"/>
            <a:ext cx="8114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rPr>
              <a:t>Highlights</a:t>
            </a:r>
          </a:p>
        </p:txBody>
      </p:sp>
      <p:sp>
        <p:nvSpPr>
          <p:cNvPr id="3" name="Rettangolo 2"/>
          <p:cNvSpPr/>
          <p:nvPr/>
        </p:nvSpPr>
        <p:spPr>
          <a:xfrm>
            <a:off x="3863752" y="1019637"/>
            <a:ext cx="8011145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plastics showed very good </a:t>
            </a:r>
            <a:r>
              <a:rPr lang="en-US" sz="2000" b="1" dirty="0">
                <a:solidFill>
                  <a:srgbClr val="064FA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fluorescence efficiency and typical spectral distribution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useful for its spectral </a:t>
            </a:r>
            <a:r>
              <a:rPr lang="en-US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characterisation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Detection of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 microfibers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suspended in natural water - by fluorescence LIDAR,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 to a concentration of 0.4 gr/L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Detection and identification of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 </a:t>
            </a:r>
            <a:r>
              <a:rPr lang="en-GB" sz="2000" b="1" dirty="0" err="1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macroplastics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fluorescence LIDAR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realistic marine scenario, down to a water depth of 2.4 m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Detection and characterisation of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heavily fouled PET plastics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fluorescence LIDAR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Fluorescence hyperspectral LIDAR imaging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different types of plastics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Raman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measurements useful for plastics composition identification, even on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heavily fouled plastics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potential - based on simulations - for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airborne fluorescence LIDAR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detection and characterisation, for at least some types of plastics</a:t>
            </a:r>
            <a:r>
              <a:rPr lang="en-GB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standoff Raman LIDAR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identification of plastics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Hints on </a:t>
            </a:r>
            <a:r>
              <a:rPr lang="en-GB" sz="2000" b="1" dirty="0">
                <a:solidFill>
                  <a:srgbClr val="064F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apparent water attenuation coefficient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proxy of suspended plastics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1565AB-2045-4F21-A17D-7301F4B0F0B4}"/>
              </a:ext>
            </a:extLst>
          </p:cNvPr>
          <p:cNvSpPr txBox="1"/>
          <p:nvPr/>
        </p:nvSpPr>
        <p:spPr>
          <a:xfrm>
            <a:off x="1278388" y="6227404"/>
            <a:ext cx="231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>
                <a:solidFill>
                  <a:schemeClr val="bg1"/>
                </a:solidFill>
              </a:rPr>
              <a:t>Submerged</a:t>
            </a:r>
            <a:r>
              <a:rPr lang="it-IT" sz="900" dirty="0">
                <a:solidFill>
                  <a:schemeClr val="bg1"/>
                </a:solidFill>
              </a:rPr>
              <a:t> PET </a:t>
            </a:r>
            <a:r>
              <a:rPr lang="it-IT" sz="900" dirty="0" err="1">
                <a:solidFill>
                  <a:schemeClr val="bg1"/>
                </a:solidFill>
              </a:rPr>
              <a:t>plastics</a:t>
            </a:r>
            <a:r>
              <a:rPr lang="it-IT" sz="900" dirty="0">
                <a:solidFill>
                  <a:schemeClr val="bg1"/>
                </a:solidFill>
              </a:rPr>
              <a:t> </a:t>
            </a:r>
            <a:r>
              <a:rPr lang="it-IT" sz="900" dirty="0" err="1">
                <a:solidFill>
                  <a:schemeClr val="bg1"/>
                </a:solidFill>
              </a:rPr>
              <a:t>detected</a:t>
            </a:r>
            <a:r>
              <a:rPr lang="it-IT" sz="900" dirty="0">
                <a:solidFill>
                  <a:schemeClr val="bg1"/>
                </a:solidFill>
              </a:rPr>
              <a:t> by </a:t>
            </a:r>
            <a:r>
              <a:rPr lang="it-IT" sz="900" dirty="0" err="1">
                <a:solidFill>
                  <a:schemeClr val="bg1"/>
                </a:solidFill>
              </a:rPr>
              <a:t>fluorescence</a:t>
            </a:r>
            <a:r>
              <a:rPr lang="it-IT" sz="900" dirty="0">
                <a:solidFill>
                  <a:schemeClr val="bg1"/>
                </a:solidFill>
              </a:rPr>
              <a:t> LIDAR  in marine scenario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42BCA99-D62B-4B39-808A-4A0987F0488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9"/>
          <a:stretch/>
        </p:blipFill>
        <p:spPr bwMode="auto">
          <a:xfrm>
            <a:off x="1075089" y="204081"/>
            <a:ext cx="2567253" cy="1611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53E226-879B-44BF-80BD-67B4667AF282}"/>
              </a:ext>
            </a:extLst>
          </p:cNvPr>
          <p:cNvSpPr txBox="1"/>
          <p:nvPr/>
        </p:nvSpPr>
        <p:spPr>
          <a:xfrm>
            <a:off x="1233157" y="1766095"/>
            <a:ext cx="234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Raman spectra of raw </a:t>
            </a:r>
            <a:r>
              <a:rPr lang="en-GB" sz="800" dirty="0" err="1"/>
              <a:t>PolyPropilene</a:t>
            </a:r>
            <a:r>
              <a:rPr lang="en-GB" sz="800" dirty="0"/>
              <a:t> (PP) plastics acquired in the laboratory.</a:t>
            </a:r>
            <a:endParaRPr lang="it-IT" sz="16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2731EDB-8A45-4F78-A657-946D21B778A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17" y="2200684"/>
            <a:ext cx="2687430" cy="201914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0E2CAD1-B521-4F85-A033-9E8A885A4F7C}"/>
              </a:ext>
            </a:extLst>
          </p:cNvPr>
          <p:cNvSpPr txBox="1"/>
          <p:nvPr/>
        </p:nvSpPr>
        <p:spPr>
          <a:xfrm>
            <a:off x="1233156" y="4219830"/>
            <a:ext cx="2471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Fluorescence LIDAR spectra of different types of commercial plastics (</a:t>
            </a:r>
            <a:r>
              <a:rPr lang="en-US" sz="800" dirty="0" err="1">
                <a:latin typeface="Symbol" panose="05050102010706020507" pitchFamily="18" charset="2"/>
              </a:rPr>
              <a:t>l</a:t>
            </a:r>
            <a:r>
              <a:rPr lang="en-US" sz="800" baseline="-25000" dirty="0" err="1"/>
              <a:t>exc</a:t>
            </a:r>
            <a:r>
              <a:rPr lang="en-US" sz="800" dirty="0"/>
              <a:t>= 355 nm; distance: 11 m; spectra </a:t>
            </a:r>
            <a:r>
              <a:rPr lang="en-US" sz="800" dirty="0" err="1"/>
              <a:t>normailised</a:t>
            </a:r>
            <a:r>
              <a:rPr lang="en-US" sz="800" dirty="0"/>
              <a:t> to the standard deviation).</a:t>
            </a:r>
            <a:endParaRPr lang="it-IT" sz="1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1FE702-5057-490E-BC69-337FE863B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5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24"/>
    </mc:Choice>
    <mc:Fallback>
      <p:transition spd="slow" advTm="11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7488" y="1556792"/>
            <a:ext cx="10192565" cy="4104456"/>
          </a:xfrm>
        </p:spPr>
        <p:txBody>
          <a:bodyPr/>
          <a:lstStyle/>
          <a:p>
            <a:pPr algn="ctr"/>
            <a:r>
              <a:rPr lang="it-IT" sz="6000" dirty="0"/>
              <a:t>Thanks for the </a:t>
            </a:r>
            <a:r>
              <a:rPr lang="it-IT" sz="6000" dirty="0" err="1"/>
              <a:t>attention</a:t>
            </a:r>
            <a:r>
              <a:rPr lang="it-IT" sz="6000" dirty="0"/>
              <a:t>!</a:t>
            </a:r>
            <a:br>
              <a:rPr lang="it-IT" sz="6000" dirty="0"/>
            </a:br>
            <a:br>
              <a:rPr lang="it-IT" dirty="0"/>
            </a:br>
            <a:br>
              <a:rPr lang="it-IT" dirty="0"/>
            </a:br>
            <a:r>
              <a:rPr lang="it-IT" sz="2800" b="0" dirty="0" err="1">
                <a:solidFill>
                  <a:schemeClr val="tx1"/>
                </a:solidFill>
              </a:rPr>
              <a:t>Contact</a:t>
            </a:r>
            <a:r>
              <a:rPr lang="it-IT" sz="2800" b="0" dirty="0">
                <a:solidFill>
                  <a:schemeClr val="tx1"/>
                </a:solidFill>
              </a:rPr>
              <a:t>:</a:t>
            </a:r>
            <a:br>
              <a:rPr lang="it-IT" sz="2800" b="0" dirty="0">
                <a:solidFill>
                  <a:schemeClr val="tx1"/>
                </a:solidFill>
              </a:rPr>
            </a:br>
            <a:r>
              <a:rPr lang="it-IT" sz="2800" b="0" dirty="0">
                <a:solidFill>
                  <a:schemeClr val="tx1"/>
                </a:solidFill>
              </a:rPr>
              <a:t>Valentina Raimondi, CNR-IFAC</a:t>
            </a:r>
            <a:br>
              <a:rPr lang="it-IT" sz="2800" b="0" dirty="0">
                <a:solidFill>
                  <a:schemeClr val="tx1"/>
                </a:solidFill>
              </a:rPr>
            </a:br>
            <a:r>
              <a:rPr lang="it-IT" sz="2800" b="0" dirty="0">
                <a:solidFill>
                  <a:schemeClr val="tx1"/>
                </a:solidFill>
              </a:rPr>
              <a:t>v.raimondi@ifac.cnr.it</a:t>
            </a:r>
            <a:endParaRPr lang="it-IT" b="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75AC-D25C-4F33-A673-68D3EDCB80CA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F7D894-A0B5-4896-A081-D7075A149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9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8"/>
    </mc:Choice>
    <mc:Fallback>
      <p:transition spd="slow" advTm="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NNOVATION_project">
  <a:themeElements>
    <a:clrScheme name="Interreg Euro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OVATION_project" id="{D566045A-B5EE-4175-80AB-788B31C08BC2}" vid="{58D04002-1A63-4954-8F58-322AD3FBA6B3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INNOVATION_project</Template>
  <TotalTime>9158</TotalTime>
  <Words>462</Words>
  <Application>Microsoft Office PowerPoint</Application>
  <PresentationFormat>Widescreen</PresentationFormat>
  <Paragraphs>31</Paragraphs>
  <Slides>4</Slides>
  <Notes>3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</vt:i4>
      </vt:variant>
    </vt:vector>
  </HeadingPairs>
  <TitlesOfParts>
    <vt:vector size="13" baseType="lpstr">
      <vt:lpstr>Open Sans</vt:lpstr>
      <vt:lpstr>Arial</vt:lpstr>
      <vt:lpstr>Calibri</vt:lpstr>
      <vt:lpstr>Calibri Light</vt:lpstr>
      <vt:lpstr>Symbol</vt:lpstr>
      <vt:lpstr>Times New Roman</vt:lpstr>
      <vt:lpstr>Wingdings</vt:lpstr>
      <vt:lpstr>INNOVATION_project</vt:lpstr>
      <vt:lpstr>Personalizza struttura</vt:lpstr>
      <vt:lpstr>Brillouin – backscatter – fluorescence LIDAR research for Underwater Exploration of marine litter </vt:lpstr>
      <vt:lpstr>Presentazione standard di PowerPoint</vt:lpstr>
      <vt:lpstr>Presentazione standard di PowerPoint</vt:lpstr>
      <vt:lpstr>Thanks for the attention!   Contact: Valentina Raimondi, CNR-IFAC v.raimondi@ifac.cnr.it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Miriam</dc:creator>
  <cp:lastModifiedBy>RAIMONDI VALENTINA</cp:lastModifiedBy>
  <cp:revision>528</cp:revision>
  <dcterms:created xsi:type="dcterms:W3CDTF">2017-01-17T15:43:36Z</dcterms:created>
  <dcterms:modified xsi:type="dcterms:W3CDTF">2023-04-14T12:04:17Z</dcterms:modified>
</cp:coreProperties>
</file>