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16" r:id="rId2"/>
    <p:sldId id="292" r:id="rId3"/>
    <p:sldId id="313" r:id="rId4"/>
    <p:sldId id="317" r:id="rId5"/>
    <p:sldId id="314" r:id="rId6"/>
    <p:sldId id="315" r:id="rId7"/>
    <p:sldId id="321" r:id="rId8"/>
    <p:sldId id="322" r:id="rId9"/>
    <p:sldId id="323" r:id="rId10"/>
    <p:sldId id="324" r:id="rId11"/>
    <p:sldId id="326" r:id="rId12"/>
    <p:sldId id="330" r:id="rId13"/>
    <p:sldId id="331" r:id="rId14"/>
    <p:sldId id="332" r:id="rId15"/>
    <p:sldId id="333" r:id="rId16"/>
    <p:sldId id="303" r:id="rId17"/>
    <p:sldId id="304" r:id="rId18"/>
    <p:sldId id="298" r:id="rId19"/>
    <p:sldId id="294" r:id="rId20"/>
    <p:sldId id="295" r:id="rId21"/>
    <p:sldId id="302" r:id="rId22"/>
    <p:sldId id="327" r:id="rId23"/>
    <p:sldId id="257" r:id="rId24"/>
    <p:sldId id="266" r:id="rId25"/>
    <p:sldId id="267" r:id="rId26"/>
    <p:sldId id="284" r:id="rId27"/>
    <p:sldId id="262" r:id="rId28"/>
    <p:sldId id="305" r:id="rId29"/>
    <p:sldId id="263" r:id="rId30"/>
    <p:sldId id="260" r:id="rId31"/>
    <p:sldId id="264" r:id="rId32"/>
    <p:sldId id="286" r:id="rId33"/>
    <p:sldId id="306" r:id="rId34"/>
    <p:sldId id="268" r:id="rId35"/>
    <p:sldId id="274" r:id="rId36"/>
    <p:sldId id="287" r:id="rId37"/>
    <p:sldId id="310" r:id="rId38"/>
    <p:sldId id="272" r:id="rId39"/>
    <p:sldId id="285" r:id="rId40"/>
    <p:sldId id="277" r:id="rId41"/>
    <p:sldId id="278" r:id="rId42"/>
    <p:sldId id="300" r:id="rId43"/>
    <p:sldId id="301" r:id="rId44"/>
    <p:sldId id="288" r:id="rId45"/>
    <p:sldId id="318" r:id="rId46"/>
    <p:sldId id="328" r:id="rId47"/>
    <p:sldId id="32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E5B12F"/>
    <a:srgbClr val="E22C1B"/>
    <a:srgbClr val="913F35"/>
    <a:srgbClr val="F7C7C4"/>
    <a:srgbClr val="FF8400"/>
    <a:srgbClr val="64BACB"/>
    <a:srgbClr val="FF7C80"/>
    <a:srgbClr val="FA4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06" autoAdjust="0"/>
    <p:restoredTop sz="95109" autoAdjust="0"/>
  </p:normalViewPr>
  <p:slideViewPr>
    <p:cSldViewPr snapToGrid="0">
      <p:cViewPr>
        <p:scale>
          <a:sx n="50" d="100"/>
          <a:sy n="50" d="100"/>
        </p:scale>
        <p:origin x="1555" y="9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553D0-A1B2-4E06-B3D5-9B0C616E259B}" type="datetimeFigureOut">
              <a:rPr lang="it-IT" smtClean="0"/>
              <a:t>30/07/2023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560FE-9375-4891-B75C-C5D1190A029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865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973AC-4C4B-462E-8C8F-6C47009C18C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521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Hyperspectral Cameras are very complex and expensive devices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ED35E-3FDF-4D9C-9D92-B56C6DB8918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759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What is the size of the laser beam in the TIR?</a:t>
            </a:r>
          </a:p>
          <a:p>
            <a:r>
              <a:rPr lang="en-US" dirty="0">
                <a:cs typeface="Calibri"/>
              </a:rPr>
              <a:t>The shock test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973AC-4C4B-462E-8C8F-6C47009C18C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583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What is the size of the laser beam in the TIR?</a:t>
            </a:r>
          </a:p>
          <a:p>
            <a:r>
              <a:rPr lang="en-US" dirty="0">
                <a:cs typeface="Calibri"/>
              </a:rPr>
              <a:t>The shock test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973AC-4C4B-462E-8C8F-6C47009C18C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065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What is the size of the laser beam in the TIR?</a:t>
            </a:r>
          </a:p>
          <a:p>
            <a:r>
              <a:rPr lang="en-US" dirty="0">
                <a:cs typeface="Calibri"/>
              </a:rPr>
              <a:t>The shock test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973AC-4C4B-462E-8C8F-6C47009C18C8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901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What is the size of the laser beam in the TIR?</a:t>
            </a:r>
          </a:p>
          <a:p>
            <a:r>
              <a:rPr lang="en-US" dirty="0">
                <a:cs typeface="Calibri"/>
              </a:rPr>
              <a:t>The shock test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973AC-4C4B-462E-8C8F-6C47009C18C8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612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973AC-4C4B-462E-8C8F-6C47009C18C8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331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973AC-4C4B-462E-8C8F-6C47009C18C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251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973AC-4C4B-462E-8C8F-6C47009C18C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916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Hyperspectral Cameras are very complex and expensive devices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ED35E-3FDF-4D9C-9D92-B56C6DB8918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17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Hyperspectral Cameras are very complex and expensive devices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ED35E-3FDF-4D9C-9D92-B56C6DB8918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04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Hyperspectral Cameras are very complex and expensive devices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ED35E-3FDF-4D9C-9D92-B56C6DB8918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747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Hyperspectral Cameras are very complex and expensive devices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ED35E-3FDF-4D9C-9D92-B56C6DB8918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569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What is the size of the laser beam in the TIR?</a:t>
            </a:r>
          </a:p>
          <a:p>
            <a:r>
              <a:rPr lang="en-US" dirty="0">
                <a:cs typeface="Calibri"/>
              </a:rPr>
              <a:t>The shock test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973AC-4C4B-462E-8C8F-6C47009C18C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322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Hyperspectral Cameras are very complex and expensive devices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ED35E-3FDF-4D9C-9D92-B56C6DB8918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20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07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629232-35F4-2B39-1C42-B2B997C8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14"/>
            <a:ext cx="10515600" cy="7699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551" y="819808"/>
            <a:ext cx="10906689" cy="10973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655971" y="639240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E126E56-EE30-4243-BB70-3D73C7193752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886467" y="6190717"/>
            <a:ext cx="7184921" cy="752997"/>
            <a:chOff x="-974088" y="5921917"/>
            <a:chExt cx="8585200" cy="985520"/>
          </a:xfrm>
        </p:grpSpPr>
        <p:pic>
          <p:nvPicPr>
            <p:cNvPr id="6" name="Picture 59" descr="logo IFN_300dpi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18" y="6290854"/>
              <a:ext cx="1196975" cy="2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0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213" y="6266247"/>
              <a:ext cx="1074738" cy="327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magine 12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563" y="6190048"/>
              <a:ext cx="723900" cy="449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 userDrawn="1"/>
          </p:nvSpPr>
          <p:spPr>
            <a:xfrm>
              <a:off x="-974088" y="5921917"/>
              <a:ext cx="8585200" cy="98552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5511770" y="6382549"/>
            <a:ext cx="187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Final presentation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0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92BE543-8DF0-9EC1-F342-27885AF1B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50AA803-938F-325D-C603-1B20D0B7F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D868DCB-00AD-DF1F-9F92-56461503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155337-4E14-428B-BB21-29CD6A395C1A}" type="datetimeFigureOut">
              <a:rPr lang="it-IT" smtClean="0"/>
              <a:t>30/07/2023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8B9C9DB-6ADD-F02D-E68E-2C1163E3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817C193-F878-1E5F-C445-3A621A54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C940D4-F81F-4758-9A52-D6F8E5CF673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08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2AD6DCE-BDB0-8D22-0C63-01FE1BF85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5AC25C-2D1F-4248-845C-7AB0925221C1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5A1105-945D-6DFB-453D-7091B0787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D60CCD-DDDB-C5BD-BAEB-6FF5BB06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0895F-C58F-4CED-9CEB-A2498AA706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38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175" y="146050"/>
            <a:ext cx="9058275" cy="43497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886467" y="6190717"/>
            <a:ext cx="7184921" cy="752997"/>
            <a:chOff x="-974088" y="5921917"/>
            <a:chExt cx="8585200" cy="985520"/>
          </a:xfrm>
        </p:grpSpPr>
        <p:pic>
          <p:nvPicPr>
            <p:cNvPr id="5124" name="Picture 59" descr="logo IFN_300dpi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18" y="6290854"/>
              <a:ext cx="1196975" cy="2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60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213" y="6266247"/>
              <a:ext cx="1074738" cy="327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1" name="Immagine 1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563" y="6190048"/>
              <a:ext cx="723900" cy="449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 userDrawn="1"/>
          </p:nvSpPr>
          <p:spPr>
            <a:xfrm>
              <a:off x="-974088" y="5921917"/>
              <a:ext cx="8585200" cy="98552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46164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175" y="146050"/>
            <a:ext cx="9058275" cy="43497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01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DBA6808-BFDD-56FD-2F83-7F391EECA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3CB4A8-30D2-7B11-3A84-368451D80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91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7" r:id="rId3"/>
    <p:sldLayoutId id="2147483658" r:id="rId4"/>
    <p:sldLayoutId id="2147483660" r:id="rId5"/>
    <p:sldLayoutId id="2147483661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38.jpeg"/><Relationship Id="rId21" Type="http://schemas.openxmlformats.org/officeDocument/2006/relationships/image" Target="../media/image5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5" Type="http://schemas.openxmlformats.org/officeDocument/2006/relationships/image" Target="../media/image37.jpeg"/><Relationship Id="rId2" Type="http://schemas.openxmlformats.org/officeDocument/2006/relationships/image" Target="../media/image36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360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2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2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0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6.jpe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7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2076DE4-9754-4844-8B88-536938DC1FAB}"/>
              </a:ext>
            </a:extLst>
          </p:cNvPr>
          <p:cNvGrpSpPr/>
          <p:nvPr/>
        </p:nvGrpSpPr>
        <p:grpSpPr>
          <a:xfrm>
            <a:off x="5709001" y="4042678"/>
            <a:ext cx="6494409" cy="1133809"/>
            <a:chOff x="672328" y="2517656"/>
            <a:chExt cx="8659211" cy="1511745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73F9871A-19DB-4679-BA68-0C3D2C1774DE}"/>
                </a:ext>
              </a:extLst>
            </p:cNvPr>
            <p:cNvGrpSpPr/>
            <p:nvPr/>
          </p:nvGrpSpPr>
          <p:grpSpPr>
            <a:xfrm>
              <a:off x="781866" y="2517656"/>
              <a:ext cx="7376462" cy="657089"/>
              <a:chOff x="824902" y="3349338"/>
              <a:chExt cx="7376462" cy="657089"/>
            </a:xfrm>
          </p:grpSpPr>
          <p:sp>
            <p:nvSpPr>
              <p:cNvPr id="8" name="Text Box 201">
                <a:extLst>
                  <a:ext uri="{FF2B5EF4-FFF2-40B4-BE49-F238E27FC236}">
                    <a16:creationId xmlns="" xmlns:a16="http://schemas.microsoft.com/office/drawing/2014/main" id="{BB620CF2-B91E-4DF2-B3E0-C14763F245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2632" y="3349338"/>
                <a:ext cx="5348732" cy="657089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square" lIns="85715" tIns="42858" rIns="85715" bIns="42858">
                <a:spAutoFit/>
              </a:bodyPr>
              <a:lstStyle>
                <a:lvl1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1pPr>
                <a:lvl2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2pPr>
                <a:lvl3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3pPr>
                <a:lvl4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4pPr>
                <a:lvl5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5pPr>
                <a:lvl6pPr marL="25146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6pPr>
                <a:lvl7pPr marL="29718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7pPr>
                <a:lvl8pPr marL="34290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8pPr>
                <a:lvl9pPr marL="38862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  <a:buClrTx/>
                  <a:buSzTx/>
                  <a:buFontTx/>
                  <a:buNone/>
                  <a:defRPr/>
                </a:pPr>
                <a:r>
                  <a:rPr lang="it-IT" sz="1200" b="1" dirty="0">
                    <a:solidFill>
                      <a:srgbClr val="04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  <a:cs typeface="Times New Roman" pitchFamily="18" charset="0"/>
                  </a:rPr>
                  <a:t>Consiglio Nazionale delle Ricerche</a:t>
                </a:r>
              </a:p>
              <a:p>
                <a:pPr>
                  <a:spcBef>
                    <a:spcPct val="20000"/>
                  </a:spcBef>
                  <a:buClrTx/>
                  <a:buSzTx/>
                  <a:buFontTx/>
                  <a:buNone/>
                  <a:defRPr/>
                </a:pPr>
                <a:r>
                  <a:rPr lang="it-IT" sz="1200" b="1" dirty="0">
                    <a:solidFill>
                      <a:srgbClr val="04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  <a:cs typeface="Times New Roman" pitchFamily="18" charset="0"/>
                  </a:rPr>
                  <a:t>Istituto di Fotonica e Nanotecnologie</a:t>
                </a:r>
                <a:r>
                  <a:rPr lang="it-IT" sz="1200" dirty="0">
                    <a:solidFill>
                      <a:srgbClr val="040000"/>
                    </a:solidFill>
                    <a:latin typeface="Trebuchet MS" panose="020B0603020202020204" pitchFamily="34" charset="0"/>
                    <a:cs typeface="Times New Roman" pitchFamily="18" charset="0"/>
                  </a:rPr>
                  <a:t> - </a:t>
                </a:r>
                <a:r>
                  <a:rPr lang="it-IT" sz="1200" dirty="0">
                    <a:solidFill>
                      <a:srgbClr val="04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  <a:cs typeface="Times New Roman" pitchFamily="18" charset="0"/>
                  </a:rPr>
                  <a:t>Milan, Italy</a:t>
                </a:r>
              </a:p>
            </p:txBody>
          </p:sp>
          <p:pic>
            <p:nvPicPr>
              <p:cNvPr id="9" name="Picture 11">
                <a:extLst>
                  <a:ext uri="{FF2B5EF4-FFF2-40B4-BE49-F238E27FC236}">
                    <a16:creationId xmlns="" xmlns:a16="http://schemas.microsoft.com/office/drawing/2014/main" id="{8A6E152C-93ED-4B95-B8F9-D5907EAEE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902" y="3495319"/>
                <a:ext cx="1731962" cy="365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77EBB9AB-6454-446F-96DD-3D6BDBCC059D}"/>
                </a:ext>
              </a:extLst>
            </p:cNvPr>
            <p:cNvGrpSpPr/>
            <p:nvPr/>
          </p:nvGrpSpPr>
          <p:grpSpPr>
            <a:xfrm>
              <a:off x="672328" y="3372310"/>
              <a:ext cx="8659211" cy="657091"/>
              <a:chOff x="672328" y="3372310"/>
              <a:chExt cx="8659211" cy="65709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3484E8EA-4BCC-4E67-97B9-2CE384F11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328" y="3372310"/>
                <a:ext cx="1951039" cy="571540"/>
              </a:xfrm>
              <a:prstGeom prst="rect">
                <a:avLst/>
              </a:prstGeom>
            </p:spPr>
          </p:pic>
          <p:sp>
            <p:nvSpPr>
              <p:cNvPr id="14" name="Text Box 201">
                <a:extLst>
                  <a:ext uri="{FF2B5EF4-FFF2-40B4-BE49-F238E27FC236}">
                    <a16:creationId xmlns="" xmlns:a16="http://schemas.microsoft.com/office/drawing/2014/main" id="{E0DEC39C-302D-4827-93BD-92A0C9154E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3494" y="3372310"/>
                <a:ext cx="6518045" cy="65709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square" lIns="85715" tIns="42858" rIns="85715" bIns="42858">
                <a:spAutoFit/>
              </a:bodyPr>
              <a:lstStyle>
                <a:lvl1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1pPr>
                <a:lvl2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2pPr>
                <a:lvl3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3pPr>
                <a:lvl4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4pPr>
                <a:lvl5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5pPr>
                <a:lvl6pPr marL="25146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6pPr>
                <a:lvl7pPr marL="29718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7pPr>
                <a:lvl8pPr marL="34290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8pPr>
                <a:lvl9pPr marL="38862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  <a:buClrTx/>
                  <a:buSzTx/>
                  <a:buFontTx/>
                  <a:buNone/>
                  <a:defRPr/>
                </a:pPr>
                <a:r>
                  <a:rPr lang="it-IT" sz="1200" b="1" dirty="0">
                    <a:solidFill>
                      <a:srgbClr val="04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  <a:cs typeface="Times New Roman" pitchFamily="18" charset="0"/>
                  </a:rPr>
                  <a:t>NIREOS S.R.L. – Official Spin-Off company of Politecnico di Milano</a:t>
                </a:r>
              </a:p>
              <a:p>
                <a:pPr>
                  <a:spcBef>
                    <a:spcPct val="20000"/>
                  </a:spcBef>
                  <a:buClrTx/>
                  <a:buSzTx/>
                  <a:buFontTx/>
                  <a:buNone/>
                  <a:defRPr/>
                </a:pPr>
                <a:r>
                  <a:rPr lang="it-IT" sz="1200" dirty="0">
                    <a:solidFill>
                      <a:srgbClr val="04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  <a:cs typeface="Times New Roman" pitchFamily="18" charset="0"/>
                  </a:rPr>
                  <a:t>Milan, Italy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F0AB60D-DCEE-4525-ABDD-00D4C512C1AD}"/>
              </a:ext>
            </a:extLst>
          </p:cNvPr>
          <p:cNvSpPr txBox="1"/>
          <p:nvPr/>
        </p:nvSpPr>
        <p:spPr>
          <a:xfrm>
            <a:off x="1" y="11940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cap="small" dirty="0"/>
              <a:t>Idea </a:t>
            </a:r>
            <a:r>
              <a:rPr lang="en-GB" sz="2800" cap="small" dirty="0" smtClean="0"/>
              <a:t>I-2021-03511 - TWINS-HG</a:t>
            </a:r>
            <a:endParaRPr lang="it-IT" sz="2800" dirty="0" smtClean="0"/>
          </a:p>
          <a:p>
            <a:pPr algn="ctr"/>
            <a:r>
              <a:rPr lang="en-US" sz="2800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An </a:t>
            </a:r>
            <a:r>
              <a:rPr lang="en-US" sz="2800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Ultracompact</a:t>
            </a:r>
            <a:r>
              <a:rPr lang="en-US" sz="28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 Hyperspectral </a:t>
            </a:r>
            <a:r>
              <a:rPr lang="en-US" sz="2800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imager in </a:t>
            </a:r>
            <a:r>
              <a:rPr lang="en-US" sz="28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the Thermal </a:t>
            </a:r>
            <a:r>
              <a:rPr lang="en-US" sz="2800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Infrared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Second Chances Sketch" panose="02000000000000000000" pitchFamily="2" charset="0"/>
            </a:endParaRPr>
          </a:p>
        </p:txBody>
      </p:sp>
      <p:sp>
        <p:nvSpPr>
          <p:cNvPr id="18" name="Text Box 201">
            <a:extLst>
              <a:ext uri="{FF2B5EF4-FFF2-40B4-BE49-F238E27FC236}">
                <a16:creationId xmlns="" xmlns:a16="http://schemas.microsoft.com/office/drawing/2014/main" id="{E0DEC39C-302D-4827-93BD-92A0C9154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393" y="5350244"/>
            <a:ext cx="4888534" cy="27121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85715" tIns="42858" rIns="85715" bIns="42858">
            <a:spAutoFit/>
          </a:bodyPr>
          <a:lstStyle>
            <a:lvl1pPr defTabSz="1143000"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defTabSz="1143000"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defTabSz="1143000"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defTabSz="1143000"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defTabSz="1143000"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1143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1143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1143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1143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lang="it-IT" sz="1200" b="1" dirty="0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BBT </a:t>
            </a:r>
            <a:r>
              <a:rPr lang="it-IT" sz="1200" b="1" dirty="0" err="1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Materials</a:t>
            </a:r>
            <a:r>
              <a:rPr lang="it-IT" sz="1200" b="1" dirty="0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 Processing, Ltd., </a:t>
            </a:r>
            <a:r>
              <a:rPr lang="it-IT" sz="1200" b="1" dirty="0" err="1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Prague</a:t>
            </a:r>
            <a:r>
              <a:rPr lang="it-IT" sz="1200" b="1" dirty="0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, </a:t>
            </a:r>
            <a:r>
              <a:rPr lang="it-IT" sz="1200" b="1" dirty="0" err="1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Czech</a:t>
            </a:r>
            <a:r>
              <a:rPr lang="it-IT" sz="1200" b="1" dirty="0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 Republic</a:t>
            </a:r>
            <a:endParaRPr lang="it-IT" sz="1200" dirty="0">
              <a:solidFill>
                <a:srgbClr val="04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anose="020B0603020202020204" pitchFamily="34" charset="0"/>
              <a:cs typeface="Times New Roman" pitchFamily="18" charset="0"/>
            </a:endParaRPr>
          </a:p>
        </p:txBody>
      </p:sp>
      <p:pic>
        <p:nvPicPr>
          <p:cNvPr id="20" name="Obrázek 11"/>
          <p:cNvPicPr/>
          <p:nvPr/>
        </p:nvPicPr>
        <p:blipFill>
          <a:blip r:embed="rId5" cstate="print"/>
          <a:srcRect l="60842" t="42991" r="23975" b="30492"/>
          <a:stretch>
            <a:fillRect/>
          </a:stretch>
        </p:blipFill>
        <p:spPr bwMode="auto">
          <a:xfrm>
            <a:off x="5954840" y="5203530"/>
            <a:ext cx="971600" cy="54868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9" name="image1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2881" y="3511925"/>
            <a:ext cx="5318760" cy="29877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7468" y="1088055"/>
            <a:ext cx="949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/>
              <a:t>ESA CONTRACT </a:t>
            </a:r>
            <a:r>
              <a:rPr lang="en-US" sz="2800" cap="small" dirty="0" smtClean="0"/>
              <a:t>NO. 4000137531/22/NL/GLC/OV</a:t>
            </a:r>
            <a:endParaRPr lang="it-IT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083885" y="2227491"/>
            <a:ext cx="6763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smtClean="0">
                <a:latin typeface="KG Second Chances Solid" panose="02000000000000000000" pitchFamily="2" charset="0"/>
              </a:rPr>
              <a:t>Final Presentation</a:t>
            </a:r>
            <a:endParaRPr lang="it-IT" sz="5400" dirty="0">
              <a:latin typeface="KG Second Chances Solid" panose="020000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982" y="-1274667"/>
            <a:ext cx="12414273" cy="68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73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CPI characterization </a:t>
            </a:r>
            <a:r>
              <a:rPr lang="it-IT" dirty="0" smtClean="0"/>
              <a:t>- </a:t>
            </a:r>
            <a:r>
              <a:rPr lang="it-IT" dirty="0"/>
              <a:t>Static Stability</a:t>
            </a:r>
          </a:p>
        </p:txBody>
      </p:sp>
      <p:sp>
        <p:nvSpPr>
          <p:cNvPr id="3" name="CasellaDiTesto 9">
            <a:extLst>
              <a:ext uri="{FF2B5EF4-FFF2-40B4-BE49-F238E27FC236}">
                <a16:creationId xmlns:a16="http://schemas.microsoft.com/office/drawing/2014/main" xmlns="" id="{FA450B78-2086-490D-B6D1-AD3FAF9ED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4043260"/>
            <a:ext cx="4079239" cy="145557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anchor="ctr">
            <a:noAutofit/>
          </a:bodyPr>
          <a:lstStyle>
            <a:lvl1pPr defTabSz="4572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4572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4572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4572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4572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altLang="it-IT" sz="2400" dirty="0" smtClean="0">
                <a:latin typeface="+mj-lt"/>
              </a:rPr>
              <a:t>delay fluctuations:</a:t>
            </a:r>
          </a:p>
          <a:p>
            <a:pPr eaLnBrk="1" hangingPunct="1">
              <a:spcBef>
                <a:spcPts val="600"/>
              </a:spcBef>
              <a:buClr>
                <a:srgbClr val="0070C0"/>
              </a:buClr>
            </a:pPr>
            <a:r>
              <a:rPr lang="el-GR" altLang="it-IT" sz="2400" b="1" dirty="0" smtClean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λ</a:t>
            </a:r>
            <a:r>
              <a:rPr lang="en-US" altLang="it-IT" sz="2400" b="1" dirty="0" smtClean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altLang="it-IT" sz="2400" b="1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/ </a:t>
            </a:r>
            <a:r>
              <a:rPr lang="en-US" altLang="it-IT" sz="2400" b="1" dirty="0" smtClean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360  </a:t>
            </a:r>
            <a:r>
              <a:rPr lang="en-US" altLang="it-IT" sz="2400" dirty="0" smtClean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(</a:t>
            </a:r>
            <a:r>
              <a:rPr lang="en-US" altLang="it-IT" sz="2400" dirty="0" smtClean="0">
                <a:latin typeface="+mj-lt"/>
              </a:rPr>
              <a:t>∼</a:t>
            </a:r>
            <a:r>
              <a:rPr lang="en-US" altLang="it-IT" sz="2400" dirty="0">
                <a:latin typeface="+mj-lt"/>
              </a:rPr>
              <a:t>5 as at 600 </a:t>
            </a:r>
            <a:r>
              <a:rPr lang="en-US" altLang="it-IT" sz="2400" dirty="0" smtClean="0">
                <a:latin typeface="+mj-lt"/>
              </a:rPr>
              <a:t>nm)</a:t>
            </a:r>
          </a:p>
          <a:p>
            <a:pPr eaLnBrk="1" hangingPunct="1">
              <a:spcBef>
                <a:spcPts val="600"/>
              </a:spcBef>
              <a:buClr>
                <a:srgbClr val="0070C0"/>
              </a:buClr>
            </a:pPr>
            <a:r>
              <a:rPr lang="el-GR" altLang="it-IT" sz="2400" b="1" dirty="0">
                <a:solidFill>
                  <a:prstClr val="black"/>
                </a:solidFill>
                <a:latin typeface="Calibri Light" panose="020F0302020204030204"/>
              </a:rPr>
              <a:t>λ</a:t>
            </a:r>
            <a:r>
              <a:rPr lang="en-US" altLang="it-IT" sz="2400" b="1" dirty="0">
                <a:solidFill>
                  <a:prstClr val="black"/>
                </a:solidFill>
                <a:latin typeface="Calibri Light" panose="020F0302020204030204"/>
              </a:rPr>
              <a:t> / </a:t>
            </a:r>
            <a:r>
              <a:rPr lang="en-US" altLang="it-IT" sz="2400" b="1" dirty="0" smtClean="0">
                <a:solidFill>
                  <a:prstClr val="black"/>
                </a:solidFill>
                <a:latin typeface="Calibri Light" panose="020F0302020204030204"/>
              </a:rPr>
              <a:t>225  </a:t>
            </a:r>
            <a:r>
              <a:rPr lang="en-US" altLang="it-IT" sz="2400" dirty="0">
                <a:solidFill>
                  <a:prstClr val="black"/>
                </a:solidFill>
                <a:latin typeface="Calibri Light" panose="020F0302020204030204"/>
              </a:rPr>
              <a:t>(</a:t>
            </a:r>
            <a:r>
              <a:rPr lang="en-US" altLang="it-IT" sz="2400" dirty="0" smtClean="0"/>
              <a:t>∼</a:t>
            </a:r>
            <a:r>
              <a:rPr lang="en-US" altLang="it-IT" sz="2400" dirty="0">
                <a:latin typeface="+mj-lt"/>
              </a:rPr>
              <a:t>3.87 as at 261 nm)</a:t>
            </a:r>
            <a:endParaRPr lang="it-IT" altLang="it-IT" sz="2400" dirty="0">
              <a:latin typeface="+mj-lt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9F9D1217-71F2-4BF3-8105-207FA70BAD69}"/>
              </a:ext>
            </a:extLst>
          </p:cNvPr>
          <p:cNvSpPr txBox="1"/>
          <p:nvPr/>
        </p:nvSpPr>
        <p:spPr>
          <a:xfrm>
            <a:off x="1359183" y="2471703"/>
            <a:ext cx="313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@ Fixed position of the wedge </a:t>
            </a:r>
          </a:p>
        </p:txBody>
      </p:sp>
      <p:sp>
        <p:nvSpPr>
          <p:cNvPr id="5" name="Figura a mano libera 41">
            <a:extLst>
              <a:ext uri="{FF2B5EF4-FFF2-40B4-BE49-F238E27FC236}">
                <a16:creationId xmlns:a16="http://schemas.microsoft.com/office/drawing/2014/main" xmlns="" id="{E2C3D917-0A69-45CD-B7C2-66F185031DAD}"/>
              </a:ext>
            </a:extLst>
          </p:cNvPr>
          <p:cNvSpPr/>
          <p:nvPr/>
        </p:nvSpPr>
        <p:spPr>
          <a:xfrm>
            <a:off x="6878151" y="1233324"/>
            <a:ext cx="333225" cy="404899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37177">
                <a:srgbClr val="00B0F0"/>
              </a:gs>
              <a:gs pos="27424">
                <a:srgbClr val="0070C0"/>
              </a:gs>
              <a:gs pos="16000">
                <a:srgbClr val="002060"/>
              </a:gs>
              <a:gs pos="0">
                <a:srgbClr val="7030A0"/>
              </a:gs>
              <a:gs pos="85841">
                <a:srgbClr val="FF0000"/>
              </a:gs>
              <a:gs pos="76978">
                <a:srgbClr val="FFC000"/>
              </a:gs>
              <a:gs pos="69015">
                <a:srgbClr val="FFFF00"/>
              </a:gs>
              <a:gs pos="59284">
                <a:srgbClr val="92D050"/>
              </a:gs>
              <a:gs pos="48000">
                <a:srgbClr val="00B050"/>
              </a:gs>
              <a:gs pos="100000">
                <a:srgbClr val="C00000"/>
              </a:gs>
            </a:gsLst>
            <a:lin ang="21594000" scaled="0"/>
          </a:gradFill>
          <a:ln w="12700">
            <a:solidFill>
              <a:srgbClr val="0070C0"/>
            </a:solidFill>
          </a:ln>
          <a:scene3d>
            <a:camera prst="isometricOffAxis2Righ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sp>
        <p:nvSpPr>
          <p:cNvPr id="6" name="Figura a mano libera 41">
            <a:extLst>
              <a:ext uri="{FF2B5EF4-FFF2-40B4-BE49-F238E27FC236}">
                <a16:creationId xmlns:a16="http://schemas.microsoft.com/office/drawing/2014/main" xmlns="" id="{1016F143-1686-4A90-A141-9C0E81983C0D}"/>
              </a:ext>
            </a:extLst>
          </p:cNvPr>
          <p:cNvSpPr/>
          <p:nvPr/>
        </p:nvSpPr>
        <p:spPr>
          <a:xfrm>
            <a:off x="7488178" y="1236350"/>
            <a:ext cx="333225" cy="404899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37177">
                <a:srgbClr val="00B0F0"/>
              </a:gs>
              <a:gs pos="27424">
                <a:srgbClr val="0070C0"/>
              </a:gs>
              <a:gs pos="16000">
                <a:srgbClr val="002060"/>
              </a:gs>
              <a:gs pos="0">
                <a:srgbClr val="7030A0"/>
              </a:gs>
              <a:gs pos="85841">
                <a:srgbClr val="FF0000"/>
              </a:gs>
              <a:gs pos="76978">
                <a:srgbClr val="FFC000"/>
              </a:gs>
              <a:gs pos="69015">
                <a:srgbClr val="FFFF00"/>
              </a:gs>
              <a:gs pos="59284">
                <a:srgbClr val="92D050"/>
              </a:gs>
              <a:gs pos="48000">
                <a:srgbClr val="00B050"/>
              </a:gs>
              <a:gs pos="100000">
                <a:srgbClr val="C00000"/>
              </a:gs>
            </a:gsLst>
            <a:lin ang="21594000" scaled="0"/>
          </a:gradFill>
          <a:ln w="12700">
            <a:solidFill>
              <a:srgbClr val="0070C0"/>
            </a:solidFill>
          </a:ln>
          <a:scene3d>
            <a:camera prst="isometricOffAxis2Righ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sp>
        <p:nvSpPr>
          <p:cNvPr id="7" name="Rettangolo con angoli arrotondati 10">
            <a:extLst>
              <a:ext uri="{FF2B5EF4-FFF2-40B4-BE49-F238E27FC236}">
                <a16:creationId xmlns:a16="http://schemas.microsoft.com/office/drawing/2014/main" xmlns="" id="{118577D0-6A46-4FC9-9F13-0754E8B88AF5}"/>
              </a:ext>
            </a:extLst>
          </p:cNvPr>
          <p:cNvSpPr/>
          <p:nvPr/>
        </p:nvSpPr>
        <p:spPr>
          <a:xfrm rot="1297260">
            <a:off x="7649031" y="2376524"/>
            <a:ext cx="1671286" cy="338798"/>
          </a:xfrm>
          <a:prstGeom prst="roundRect">
            <a:avLst>
              <a:gd name="adj" fmla="val 91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11">
            <a:extLst>
              <a:ext uri="{FF2B5EF4-FFF2-40B4-BE49-F238E27FC236}">
                <a16:creationId xmlns:a16="http://schemas.microsoft.com/office/drawing/2014/main" xmlns="" id="{C9B61A07-EE44-40B6-B4FA-B01D47D42D16}"/>
              </a:ext>
            </a:extLst>
          </p:cNvPr>
          <p:cNvGrpSpPr/>
          <p:nvPr/>
        </p:nvGrpSpPr>
        <p:grpSpPr>
          <a:xfrm>
            <a:off x="5371399" y="1168816"/>
            <a:ext cx="1084217" cy="1554480"/>
            <a:chOff x="1084217" y="1045029"/>
            <a:chExt cx="1084217" cy="1554480"/>
          </a:xfrm>
        </p:grpSpPr>
        <p:sp>
          <p:nvSpPr>
            <p:cNvPr id="9" name="Rettangolo 12">
              <a:extLst>
                <a:ext uri="{FF2B5EF4-FFF2-40B4-BE49-F238E27FC236}">
                  <a16:creationId xmlns:a16="http://schemas.microsoft.com/office/drawing/2014/main" xmlns="" id="{7D919968-9441-4673-99A8-AB4EBBA9028E}"/>
                </a:ext>
              </a:extLst>
            </p:cNvPr>
            <p:cNvSpPr/>
            <p:nvPr/>
          </p:nvSpPr>
          <p:spPr>
            <a:xfrm>
              <a:off x="1084217" y="1045029"/>
              <a:ext cx="1084217" cy="1554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Triangolo rettangolo 13">
              <a:extLst>
                <a:ext uri="{FF2B5EF4-FFF2-40B4-BE49-F238E27FC236}">
                  <a16:creationId xmlns:a16="http://schemas.microsoft.com/office/drawing/2014/main" xmlns="" id="{767EDF2F-5AA4-43DE-952E-0F02990A2CF2}"/>
                </a:ext>
              </a:extLst>
            </p:cNvPr>
            <p:cNvSpPr/>
            <p:nvPr/>
          </p:nvSpPr>
          <p:spPr>
            <a:xfrm>
              <a:off x="1685109" y="1162594"/>
              <a:ext cx="248194" cy="96665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riangolo rettangolo 14">
              <a:extLst>
                <a:ext uri="{FF2B5EF4-FFF2-40B4-BE49-F238E27FC236}">
                  <a16:creationId xmlns:a16="http://schemas.microsoft.com/office/drawing/2014/main" xmlns="" id="{0591548F-9227-44B5-AB17-87E667884354}"/>
                </a:ext>
              </a:extLst>
            </p:cNvPr>
            <p:cNvSpPr/>
            <p:nvPr/>
          </p:nvSpPr>
          <p:spPr>
            <a:xfrm rot="10800000">
              <a:off x="1743892" y="1162594"/>
              <a:ext cx="248194" cy="96665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5">
              <a:extLst>
                <a:ext uri="{FF2B5EF4-FFF2-40B4-BE49-F238E27FC236}">
                  <a16:creationId xmlns:a16="http://schemas.microsoft.com/office/drawing/2014/main" xmlns="" id="{FAAAA026-D2FB-4E37-A67B-F61F68F1760C}"/>
                </a:ext>
              </a:extLst>
            </p:cNvPr>
            <p:cNvSpPr/>
            <p:nvPr/>
          </p:nvSpPr>
          <p:spPr>
            <a:xfrm>
              <a:off x="1290909" y="1162594"/>
              <a:ext cx="243206" cy="9666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uppo 17">
            <a:extLst>
              <a:ext uri="{FF2B5EF4-FFF2-40B4-BE49-F238E27FC236}">
                <a16:creationId xmlns:a16="http://schemas.microsoft.com/office/drawing/2014/main" xmlns="" id="{EA63E71D-D017-4F29-860E-2F1D548A1EAE}"/>
              </a:ext>
            </a:extLst>
          </p:cNvPr>
          <p:cNvGrpSpPr/>
          <p:nvPr/>
        </p:nvGrpSpPr>
        <p:grpSpPr>
          <a:xfrm rot="13025100">
            <a:off x="8451863" y="1537621"/>
            <a:ext cx="808450" cy="108000"/>
            <a:chOff x="3843559" y="3728859"/>
            <a:chExt cx="3636027" cy="348213"/>
          </a:xfrm>
        </p:grpSpPr>
        <p:sp>
          <p:nvSpPr>
            <p:cNvPr id="14" name="Rettangolo 18">
              <a:extLst>
                <a:ext uri="{FF2B5EF4-FFF2-40B4-BE49-F238E27FC236}">
                  <a16:creationId xmlns:a16="http://schemas.microsoft.com/office/drawing/2014/main" xmlns="" id="{A7417929-C55B-40AD-A098-86A3AF5084BA}"/>
                </a:ext>
              </a:extLst>
            </p:cNvPr>
            <p:cNvSpPr/>
            <p:nvPr/>
          </p:nvSpPr>
          <p:spPr bwMode="auto">
            <a:xfrm>
              <a:off x="3843559" y="3933056"/>
              <a:ext cx="3636027" cy="14401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5" name="Triangolo isoscele 19">
              <a:extLst>
                <a:ext uri="{FF2B5EF4-FFF2-40B4-BE49-F238E27FC236}">
                  <a16:creationId xmlns:a16="http://schemas.microsoft.com/office/drawing/2014/main" xmlns="" id="{A551DC7C-5D2A-4D5A-979D-5CACB8068A05}"/>
                </a:ext>
              </a:extLst>
            </p:cNvPr>
            <p:cNvSpPr/>
            <p:nvPr/>
          </p:nvSpPr>
          <p:spPr bwMode="auto">
            <a:xfrm>
              <a:off x="3843559" y="3728859"/>
              <a:ext cx="368401" cy="21010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" name="Triangolo isoscele 20">
              <a:extLst>
                <a:ext uri="{FF2B5EF4-FFF2-40B4-BE49-F238E27FC236}">
                  <a16:creationId xmlns:a16="http://schemas.microsoft.com/office/drawing/2014/main" xmlns="" id="{5C966F9D-99BE-4AE8-8FBE-AFFDB795FF68}"/>
                </a:ext>
              </a:extLst>
            </p:cNvPr>
            <p:cNvSpPr/>
            <p:nvPr/>
          </p:nvSpPr>
          <p:spPr bwMode="auto">
            <a:xfrm>
              <a:off x="4211960" y="3728859"/>
              <a:ext cx="368401" cy="21010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" name="Triangolo isoscele 21">
              <a:extLst>
                <a:ext uri="{FF2B5EF4-FFF2-40B4-BE49-F238E27FC236}">
                  <a16:creationId xmlns:a16="http://schemas.microsoft.com/office/drawing/2014/main" xmlns="" id="{BF173151-6D87-4E33-BF63-CF0AE64AADA5}"/>
                </a:ext>
              </a:extLst>
            </p:cNvPr>
            <p:cNvSpPr/>
            <p:nvPr/>
          </p:nvSpPr>
          <p:spPr bwMode="auto">
            <a:xfrm>
              <a:off x="4557796" y="3728859"/>
              <a:ext cx="368401" cy="21010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8" name="Triangolo isoscele 22">
              <a:extLst>
                <a:ext uri="{FF2B5EF4-FFF2-40B4-BE49-F238E27FC236}">
                  <a16:creationId xmlns:a16="http://schemas.microsoft.com/office/drawing/2014/main" xmlns="" id="{236954B0-8AF7-4EA8-AD33-988ED6985E3E}"/>
                </a:ext>
              </a:extLst>
            </p:cNvPr>
            <p:cNvSpPr/>
            <p:nvPr/>
          </p:nvSpPr>
          <p:spPr bwMode="auto">
            <a:xfrm>
              <a:off x="4926197" y="3728859"/>
              <a:ext cx="368401" cy="21010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" name="Triangolo isoscele 23">
              <a:extLst>
                <a:ext uri="{FF2B5EF4-FFF2-40B4-BE49-F238E27FC236}">
                  <a16:creationId xmlns:a16="http://schemas.microsoft.com/office/drawing/2014/main" xmlns="" id="{A637FCD6-785B-47E9-A7FB-6BF174C55274}"/>
                </a:ext>
              </a:extLst>
            </p:cNvPr>
            <p:cNvSpPr/>
            <p:nvPr/>
          </p:nvSpPr>
          <p:spPr bwMode="auto">
            <a:xfrm>
              <a:off x="5294598" y="3728859"/>
              <a:ext cx="368401" cy="21010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0" name="Triangolo isoscele 24">
              <a:extLst>
                <a:ext uri="{FF2B5EF4-FFF2-40B4-BE49-F238E27FC236}">
                  <a16:creationId xmlns:a16="http://schemas.microsoft.com/office/drawing/2014/main" xmlns="" id="{C7350FEC-90E3-4E90-BA52-9A920F8B0D89}"/>
                </a:ext>
              </a:extLst>
            </p:cNvPr>
            <p:cNvSpPr/>
            <p:nvPr/>
          </p:nvSpPr>
          <p:spPr bwMode="auto">
            <a:xfrm>
              <a:off x="5662999" y="3728859"/>
              <a:ext cx="368401" cy="21010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1" name="Triangolo isoscele 25">
              <a:extLst>
                <a:ext uri="{FF2B5EF4-FFF2-40B4-BE49-F238E27FC236}">
                  <a16:creationId xmlns:a16="http://schemas.microsoft.com/office/drawing/2014/main" xmlns="" id="{25929CE3-DDC8-4FF9-B8EC-CCB47E10BDA3}"/>
                </a:ext>
              </a:extLst>
            </p:cNvPr>
            <p:cNvSpPr/>
            <p:nvPr/>
          </p:nvSpPr>
          <p:spPr bwMode="auto">
            <a:xfrm>
              <a:off x="6008835" y="3728859"/>
              <a:ext cx="368401" cy="21010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2" name="Triangolo isoscele 26">
              <a:extLst>
                <a:ext uri="{FF2B5EF4-FFF2-40B4-BE49-F238E27FC236}">
                  <a16:creationId xmlns:a16="http://schemas.microsoft.com/office/drawing/2014/main" xmlns="" id="{A62B3A63-7F4F-447B-AECA-64C95CE13E7E}"/>
                </a:ext>
              </a:extLst>
            </p:cNvPr>
            <p:cNvSpPr/>
            <p:nvPr/>
          </p:nvSpPr>
          <p:spPr bwMode="auto">
            <a:xfrm>
              <a:off x="6377236" y="3728859"/>
              <a:ext cx="368401" cy="21010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3" name="Triangolo isoscele 27">
              <a:extLst>
                <a:ext uri="{FF2B5EF4-FFF2-40B4-BE49-F238E27FC236}">
                  <a16:creationId xmlns:a16="http://schemas.microsoft.com/office/drawing/2014/main" xmlns="" id="{1A6C1A74-2120-4489-AFB0-D99E720BAF27}"/>
                </a:ext>
              </a:extLst>
            </p:cNvPr>
            <p:cNvSpPr/>
            <p:nvPr/>
          </p:nvSpPr>
          <p:spPr bwMode="auto">
            <a:xfrm>
              <a:off x="6742784" y="3728859"/>
              <a:ext cx="368401" cy="21010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4" name="Triangolo isoscele 28">
              <a:extLst>
                <a:ext uri="{FF2B5EF4-FFF2-40B4-BE49-F238E27FC236}">
                  <a16:creationId xmlns:a16="http://schemas.microsoft.com/office/drawing/2014/main" xmlns="" id="{DD3AB687-E603-41BE-80A2-4716E6AC2A86}"/>
                </a:ext>
              </a:extLst>
            </p:cNvPr>
            <p:cNvSpPr/>
            <p:nvPr/>
          </p:nvSpPr>
          <p:spPr bwMode="auto">
            <a:xfrm>
              <a:off x="7111185" y="3728859"/>
              <a:ext cx="368401" cy="21010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25" name="Rettangolo 29">
            <a:extLst>
              <a:ext uri="{FF2B5EF4-FFF2-40B4-BE49-F238E27FC236}">
                <a16:creationId xmlns:a16="http://schemas.microsoft.com/office/drawing/2014/main" xmlns="" id="{24F8B781-3FA6-4095-90A3-1D699D83942A}"/>
              </a:ext>
            </a:extLst>
          </p:cNvPr>
          <p:cNvSpPr/>
          <p:nvPr/>
        </p:nvSpPr>
        <p:spPr>
          <a:xfrm rot="5400000">
            <a:off x="6318508" y="-816717"/>
            <a:ext cx="81659" cy="5006463"/>
          </a:xfrm>
          <a:prstGeom prst="rect">
            <a:avLst/>
          </a:prstGeom>
          <a:gradFill>
            <a:gsLst>
              <a:gs pos="37177">
                <a:srgbClr val="00B0F0"/>
              </a:gs>
              <a:gs pos="27424">
                <a:srgbClr val="0070C0"/>
              </a:gs>
              <a:gs pos="16000">
                <a:srgbClr val="002060"/>
              </a:gs>
              <a:gs pos="0">
                <a:srgbClr val="7030A0"/>
              </a:gs>
              <a:gs pos="85841">
                <a:srgbClr val="FF0000"/>
              </a:gs>
              <a:gs pos="76978">
                <a:srgbClr val="FFC000"/>
              </a:gs>
              <a:gs pos="69015">
                <a:srgbClr val="FFFF00"/>
              </a:gs>
              <a:gs pos="59284">
                <a:srgbClr val="92D050"/>
              </a:gs>
              <a:gs pos="48000">
                <a:srgbClr val="00B050"/>
              </a:gs>
              <a:gs pos="100000">
                <a:srgbClr val="C00000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igura a mano libera 28">
            <a:extLst>
              <a:ext uri="{FF2B5EF4-FFF2-40B4-BE49-F238E27FC236}">
                <a16:creationId xmlns:a16="http://schemas.microsoft.com/office/drawing/2014/main" xmlns="" id="{960F3F1C-8F5B-49FD-95CD-EA0E543E9FB5}"/>
              </a:ext>
            </a:extLst>
          </p:cNvPr>
          <p:cNvSpPr/>
          <p:nvPr/>
        </p:nvSpPr>
        <p:spPr>
          <a:xfrm>
            <a:off x="4194990" y="1517038"/>
            <a:ext cx="362017" cy="347963"/>
          </a:xfrm>
          <a:custGeom>
            <a:avLst/>
            <a:gdLst>
              <a:gd name="connsiteX0" fmla="*/ 816769 w 816769"/>
              <a:gd name="connsiteY0" fmla="*/ 381000 h 781050"/>
              <a:gd name="connsiteX1" fmla="*/ 2381 w 816769"/>
              <a:gd name="connsiteY1" fmla="*/ 0 h 781050"/>
              <a:gd name="connsiteX2" fmla="*/ 116681 w 816769"/>
              <a:gd name="connsiteY2" fmla="*/ 390525 h 781050"/>
              <a:gd name="connsiteX3" fmla="*/ 0 w 816769"/>
              <a:gd name="connsiteY3" fmla="*/ 781050 h 781050"/>
              <a:gd name="connsiteX4" fmla="*/ 816769 w 816769"/>
              <a:gd name="connsiteY4" fmla="*/ 381000 h 781050"/>
              <a:gd name="connsiteX0" fmla="*/ 847269 w 847269"/>
              <a:gd name="connsiteY0" fmla="*/ 381000 h 781050"/>
              <a:gd name="connsiteX1" fmla="*/ 32881 w 847269"/>
              <a:gd name="connsiteY1" fmla="*/ 0 h 781050"/>
              <a:gd name="connsiteX2" fmla="*/ 147181 w 847269"/>
              <a:gd name="connsiteY2" fmla="*/ 390525 h 781050"/>
              <a:gd name="connsiteX3" fmla="*/ 30500 w 847269"/>
              <a:gd name="connsiteY3" fmla="*/ 781050 h 781050"/>
              <a:gd name="connsiteX4" fmla="*/ 847269 w 847269"/>
              <a:gd name="connsiteY4" fmla="*/ 381000 h 781050"/>
              <a:gd name="connsiteX0" fmla="*/ 849477 w 849477"/>
              <a:gd name="connsiteY0" fmla="*/ 381000 h 781057"/>
              <a:gd name="connsiteX1" fmla="*/ 35089 w 849477"/>
              <a:gd name="connsiteY1" fmla="*/ 0 h 781057"/>
              <a:gd name="connsiteX2" fmla="*/ 149389 w 849477"/>
              <a:gd name="connsiteY2" fmla="*/ 390525 h 781057"/>
              <a:gd name="connsiteX3" fmla="*/ 32708 w 849477"/>
              <a:gd name="connsiteY3" fmla="*/ 781050 h 781057"/>
              <a:gd name="connsiteX4" fmla="*/ 849477 w 849477"/>
              <a:gd name="connsiteY4" fmla="*/ 381000 h 781057"/>
              <a:gd name="connsiteX0" fmla="*/ 847270 w 847270"/>
              <a:gd name="connsiteY0" fmla="*/ 381000 h 781050"/>
              <a:gd name="connsiteX1" fmla="*/ 32882 w 847270"/>
              <a:gd name="connsiteY1" fmla="*/ 0 h 781050"/>
              <a:gd name="connsiteX2" fmla="*/ 147182 w 847270"/>
              <a:gd name="connsiteY2" fmla="*/ 390525 h 781050"/>
              <a:gd name="connsiteX3" fmla="*/ 30501 w 847270"/>
              <a:gd name="connsiteY3" fmla="*/ 781050 h 781050"/>
              <a:gd name="connsiteX4" fmla="*/ 847270 w 847270"/>
              <a:gd name="connsiteY4" fmla="*/ 381000 h 781050"/>
              <a:gd name="connsiteX0" fmla="*/ 816769 w 816769"/>
              <a:gd name="connsiteY0" fmla="*/ 381000 h 781050"/>
              <a:gd name="connsiteX1" fmla="*/ 2381 w 816769"/>
              <a:gd name="connsiteY1" fmla="*/ 0 h 781050"/>
              <a:gd name="connsiteX2" fmla="*/ 116681 w 816769"/>
              <a:gd name="connsiteY2" fmla="*/ 390525 h 781050"/>
              <a:gd name="connsiteX3" fmla="*/ 0 w 816769"/>
              <a:gd name="connsiteY3" fmla="*/ 781050 h 781050"/>
              <a:gd name="connsiteX4" fmla="*/ 816769 w 816769"/>
              <a:gd name="connsiteY4" fmla="*/ 38100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769" h="781050">
                <a:moveTo>
                  <a:pt x="816769" y="381000"/>
                </a:moveTo>
                <a:lnTo>
                  <a:pt x="2381" y="0"/>
                </a:lnTo>
                <a:cubicBezTo>
                  <a:pt x="80962" y="161132"/>
                  <a:pt x="117078" y="260350"/>
                  <a:pt x="116681" y="390525"/>
                </a:cubicBezTo>
                <a:cubicBezTo>
                  <a:pt x="116284" y="520700"/>
                  <a:pt x="100012" y="608807"/>
                  <a:pt x="0" y="781050"/>
                </a:cubicBezTo>
                <a:lnTo>
                  <a:pt x="816769" y="381000"/>
                </a:lnTo>
                <a:close/>
              </a:path>
            </a:pathLst>
          </a:custGeom>
          <a:gradFill>
            <a:gsLst>
              <a:gs pos="37177">
                <a:srgbClr val="00B0F0"/>
              </a:gs>
              <a:gs pos="27424">
                <a:srgbClr val="0070C0"/>
              </a:gs>
              <a:gs pos="16000">
                <a:srgbClr val="002060"/>
              </a:gs>
              <a:gs pos="0">
                <a:srgbClr val="7030A0"/>
              </a:gs>
              <a:gs pos="85841">
                <a:srgbClr val="FF0000"/>
              </a:gs>
              <a:gs pos="76978">
                <a:srgbClr val="FFC000"/>
              </a:gs>
              <a:gs pos="69015">
                <a:srgbClr val="FFFF00"/>
              </a:gs>
              <a:gs pos="59284">
                <a:srgbClr val="92D050"/>
              </a:gs>
              <a:gs pos="48000">
                <a:srgbClr val="00B050"/>
              </a:gs>
              <a:gs pos="100000">
                <a:srgbClr val="C00000"/>
              </a:gs>
            </a:gsLst>
            <a:lin ang="21594000" scaled="0"/>
          </a:gradFill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onnettore 2 31">
            <a:extLst>
              <a:ext uri="{FF2B5EF4-FFF2-40B4-BE49-F238E27FC236}">
                <a16:creationId xmlns:a16="http://schemas.microsoft.com/office/drawing/2014/main" xmlns="" id="{5B8866B7-BC4C-45A9-959D-27D68E8C5C47}"/>
              </a:ext>
            </a:extLst>
          </p:cNvPr>
          <p:cNvCxnSpPr>
            <a:cxnSpLocks/>
          </p:cNvCxnSpPr>
          <p:nvPr/>
        </p:nvCxnSpPr>
        <p:spPr>
          <a:xfrm>
            <a:off x="6031072" y="2048665"/>
            <a:ext cx="189412" cy="65103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32">
            <a:extLst>
              <a:ext uri="{FF2B5EF4-FFF2-40B4-BE49-F238E27FC236}">
                <a16:creationId xmlns:a16="http://schemas.microsoft.com/office/drawing/2014/main" xmlns="" id="{D8236478-2C8E-4168-8561-8900BB305EBF}"/>
              </a:ext>
            </a:extLst>
          </p:cNvPr>
          <p:cNvSpPr txBox="1"/>
          <p:nvPr/>
        </p:nvSpPr>
        <p:spPr>
          <a:xfrm>
            <a:off x="6154466" y="2257810"/>
            <a:ext cx="28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x</a:t>
            </a:r>
          </a:p>
        </p:txBody>
      </p:sp>
      <p:cxnSp>
        <p:nvCxnSpPr>
          <p:cNvPr id="29" name="Connettore 2 33">
            <a:extLst>
              <a:ext uri="{FF2B5EF4-FFF2-40B4-BE49-F238E27FC236}">
                <a16:creationId xmlns:a16="http://schemas.microsoft.com/office/drawing/2014/main" xmlns="" id="{93420C3A-1B7E-4E6F-9F05-4C10F29A9055}"/>
              </a:ext>
            </a:extLst>
          </p:cNvPr>
          <p:cNvCxnSpPr>
            <a:cxnSpLocks/>
          </p:cNvCxnSpPr>
          <p:nvPr/>
        </p:nvCxnSpPr>
        <p:spPr>
          <a:xfrm>
            <a:off x="7628311" y="2435971"/>
            <a:ext cx="1479519" cy="60750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34">
            <a:extLst>
              <a:ext uri="{FF2B5EF4-FFF2-40B4-BE49-F238E27FC236}">
                <a16:creationId xmlns:a16="http://schemas.microsoft.com/office/drawing/2014/main" xmlns="" id="{C92E824E-CE7A-4425-B545-CD265057B0FB}"/>
              </a:ext>
            </a:extLst>
          </p:cNvPr>
          <p:cNvSpPr txBox="1"/>
          <p:nvPr/>
        </p:nvSpPr>
        <p:spPr>
          <a:xfrm>
            <a:off x="9296400" y="2400274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DETECTION WAVELENGTH</a:t>
            </a:r>
          </a:p>
        </p:txBody>
      </p:sp>
      <p:sp>
        <p:nvSpPr>
          <p:cNvPr id="31" name="Figura a mano libera 41">
            <a:extLst>
              <a:ext uri="{FF2B5EF4-FFF2-40B4-BE49-F238E27FC236}">
                <a16:creationId xmlns:a16="http://schemas.microsoft.com/office/drawing/2014/main" xmlns="" id="{367494F7-C604-4D9C-BA20-D346C4D4927C}"/>
              </a:ext>
            </a:extLst>
          </p:cNvPr>
          <p:cNvSpPr/>
          <p:nvPr/>
        </p:nvSpPr>
        <p:spPr>
          <a:xfrm>
            <a:off x="4886926" y="1235098"/>
            <a:ext cx="333225" cy="404899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37177">
                <a:srgbClr val="00B0F0"/>
              </a:gs>
              <a:gs pos="27424">
                <a:srgbClr val="0070C0"/>
              </a:gs>
              <a:gs pos="16000">
                <a:srgbClr val="002060"/>
              </a:gs>
              <a:gs pos="0">
                <a:srgbClr val="7030A0"/>
              </a:gs>
              <a:gs pos="85841">
                <a:srgbClr val="FF0000"/>
              </a:gs>
              <a:gs pos="76978">
                <a:srgbClr val="FFC000"/>
              </a:gs>
              <a:gs pos="69015">
                <a:srgbClr val="FFFF00"/>
              </a:gs>
              <a:gs pos="59284">
                <a:srgbClr val="92D050"/>
              </a:gs>
              <a:gs pos="48000">
                <a:srgbClr val="00B050"/>
              </a:gs>
              <a:gs pos="100000">
                <a:srgbClr val="C00000"/>
              </a:gs>
            </a:gsLst>
            <a:lin ang="21594000" scaled="0"/>
          </a:gradFill>
          <a:ln w="12700">
            <a:solidFill>
              <a:srgbClr val="0070C0"/>
            </a:solidFill>
          </a:ln>
          <a:scene3d>
            <a:camera prst="isometricOffAxis2Righ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cxnSp>
        <p:nvCxnSpPr>
          <p:cNvPr id="32" name="Connettore 2 36">
            <a:extLst>
              <a:ext uri="{FF2B5EF4-FFF2-40B4-BE49-F238E27FC236}">
                <a16:creationId xmlns:a16="http://schemas.microsoft.com/office/drawing/2014/main" xmlns="" id="{21DC4A40-B9C7-4738-BEDE-41B5700D5366}"/>
              </a:ext>
            </a:extLst>
          </p:cNvPr>
          <p:cNvCxnSpPr>
            <a:cxnSpLocks/>
          </p:cNvCxnSpPr>
          <p:nvPr/>
        </p:nvCxnSpPr>
        <p:spPr>
          <a:xfrm>
            <a:off x="7051084" y="1496787"/>
            <a:ext cx="6120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7">
            <a:extLst>
              <a:ext uri="{FF2B5EF4-FFF2-40B4-BE49-F238E27FC236}">
                <a16:creationId xmlns:a16="http://schemas.microsoft.com/office/drawing/2014/main" xmlns="" id="{6A619657-AA78-4AC9-A097-387AF0531341}"/>
              </a:ext>
            </a:extLst>
          </p:cNvPr>
          <p:cNvSpPr txBox="1"/>
          <p:nvPr/>
        </p:nvSpPr>
        <p:spPr>
          <a:xfrm>
            <a:off x="7208646" y="1148522"/>
            <a:ext cx="296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Symbol" panose="05050102010706020507" pitchFamily="18" charset="2"/>
              </a:rPr>
              <a:t>t</a:t>
            </a:r>
            <a:endParaRPr lang="it-IT" dirty="0">
              <a:latin typeface="Symbol" panose="05050102010706020507" pitchFamily="18" charset="2"/>
            </a:endParaRPr>
          </a:p>
        </p:txBody>
      </p:sp>
      <p:sp>
        <p:nvSpPr>
          <p:cNvPr id="34" name="Triangolo isoscele 38">
            <a:extLst>
              <a:ext uri="{FF2B5EF4-FFF2-40B4-BE49-F238E27FC236}">
                <a16:creationId xmlns:a16="http://schemas.microsoft.com/office/drawing/2014/main" xmlns="" id="{E686127C-E8FB-44DE-810C-01D231D7B99E}"/>
              </a:ext>
            </a:extLst>
          </p:cNvPr>
          <p:cNvSpPr/>
          <p:nvPr/>
        </p:nvSpPr>
        <p:spPr bwMode="auto">
          <a:xfrm rot="1301251">
            <a:off x="7887016" y="1656036"/>
            <a:ext cx="1612879" cy="759824"/>
          </a:xfrm>
          <a:prstGeom prst="triangle">
            <a:avLst/>
          </a:prstGeom>
          <a:gradFill>
            <a:gsLst>
              <a:gs pos="37177">
                <a:srgbClr val="00B0F0"/>
              </a:gs>
              <a:gs pos="27424">
                <a:srgbClr val="0070C0"/>
              </a:gs>
              <a:gs pos="16000">
                <a:srgbClr val="002060"/>
              </a:gs>
              <a:gs pos="0">
                <a:srgbClr val="7030A0"/>
              </a:gs>
              <a:gs pos="85841">
                <a:srgbClr val="FF0000"/>
              </a:gs>
              <a:gs pos="76978">
                <a:srgbClr val="FFC000"/>
              </a:gs>
              <a:gs pos="69015">
                <a:srgbClr val="FFFF00"/>
              </a:gs>
              <a:gs pos="59284">
                <a:srgbClr val="92D050"/>
              </a:gs>
              <a:gs pos="48000">
                <a:srgbClr val="00B050"/>
              </a:gs>
              <a:gs pos="100000">
                <a:srgbClr val="C00000"/>
              </a:gs>
            </a:gsLst>
            <a:lin ang="21594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35" name="Connettore 2 39">
            <a:extLst>
              <a:ext uri="{FF2B5EF4-FFF2-40B4-BE49-F238E27FC236}">
                <a16:creationId xmlns:a16="http://schemas.microsoft.com/office/drawing/2014/main" xmlns="" id="{A1270B31-C7B0-4862-B7E3-EEC8D2B733C0}"/>
              </a:ext>
            </a:extLst>
          </p:cNvPr>
          <p:cNvCxnSpPr>
            <a:cxnSpLocks/>
            <a:stCxn id="34" idx="0"/>
          </p:cNvCxnSpPr>
          <p:nvPr/>
        </p:nvCxnSpPr>
        <p:spPr bwMode="auto">
          <a:xfrm flipH="1">
            <a:off x="8055967" y="1682930"/>
            <a:ext cx="777882" cy="52443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Connettore 2 40">
            <a:extLst>
              <a:ext uri="{FF2B5EF4-FFF2-40B4-BE49-F238E27FC236}">
                <a16:creationId xmlns:a16="http://schemas.microsoft.com/office/drawing/2014/main" xmlns="" id="{3B644605-C572-42B5-B6E7-F9B4863EE55F}"/>
              </a:ext>
            </a:extLst>
          </p:cNvPr>
          <p:cNvCxnSpPr>
            <a:cxnSpLocks/>
            <a:stCxn id="34" idx="0"/>
          </p:cNvCxnSpPr>
          <p:nvPr/>
        </p:nvCxnSpPr>
        <p:spPr bwMode="auto">
          <a:xfrm>
            <a:off x="8833849" y="1682930"/>
            <a:ext cx="201308" cy="90375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Connettore 2 41">
            <a:extLst>
              <a:ext uri="{FF2B5EF4-FFF2-40B4-BE49-F238E27FC236}">
                <a16:creationId xmlns:a16="http://schemas.microsoft.com/office/drawing/2014/main" xmlns="" id="{F9C46E9B-EF28-4A33-BECE-841AEBF67E56}"/>
              </a:ext>
            </a:extLst>
          </p:cNvPr>
          <p:cNvCxnSpPr>
            <a:cxnSpLocks/>
            <a:stCxn id="34" idx="0"/>
          </p:cNvCxnSpPr>
          <p:nvPr/>
        </p:nvCxnSpPr>
        <p:spPr bwMode="auto">
          <a:xfrm flipH="1">
            <a:off x="8678755" y="1682930"/>
            <a:ext cx="155094" cy="78069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Connettore 2 42">
            <a:extLst>
              <a:ext uri="{FF2B5EF4-FFF2-40B4-BE49-F238E27FC236}">
                <a16:creationId xmlns:a16="http://schemas.microsoft.com/office/drawing/2014/main" xmlns="" id="{1D8444BD-74E1-42F0-B8AD-F7F88EBF1827}"/>
              </a:ext>
            </a:extLst>
          </p:cNvPr>
          <p:cNvCxnSpPr>
            <a:cxnSpLocks/>
            <a:stCxn id="34" idx="0"/>
          </p:cNvCxnSpPr>
          <p:nvPr/>
        </p:nvCxnSpPr>
        <p:spPr bwMode="auto">
          <a:xfrm flipH="1">
            <a:off x="8373071" y="1682930"/>
            <a:ext cx="460778" cy="64136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7989829" y="3569030"/>
            <a:ext cx="1964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cap="small" dirty="0" smtClean="0">
                <a:solidFill>
                  <a:srgbClr val="0070C0"/>
                </a:solidFill>
              </a:rPr>
              <a:t>Static Stability</a:t>
            </a:r>
            <a:endParaRPr lang="it-IT" sz="2400" b="1" cap="small" dirty="0">
              <a:solidFill>
                <a:srgbClr val="0070C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145464" y="3401390"/>
            <a:ext cx="3888296" cy="2194560"/>
          </a:xfrm>
          <a:prstGeom prst="rect">
            <a:avLst/>
          </a:prstGeom>
          <a:noFill/>
          <a:ln w="31750">
            <a:solidFill>
              <a:srgbClr val="FF070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Text Box 35">
            <a:extLst>
              <a:ext uri="{FF2B5EF4-FFF2-40B4-BE49-F238E27FC236}">
                <a16:creationId xmlns:a16="http://schemas.microsoft.com/office/drawing/2014/main" xmlns="" id="{A30F7EF1-98A3-484C-B1F8-0F279720D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51" y="5911531"/>
            <a:ext cx="4651094" cy="307777"/>
          </a:xfrm>
          <a:prstGeom prst="rect">
            <a:avLst/>
          </a:prstGeom>
          <a:solidFill>
            <a:srgbClr val="1D0098">
              <a:alpha val="10000"/>
            </a:srgbClr>
          </a:solidFill>
          <a:ln w="6350">
            <a:noFill/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D. </a:t>
            </a:r>
            <a:r>
              <a:rPr lang="en-US" altLang="en-US" sz="1400" dirty="0" err="1">
                <a:solidFill>
                  <a:srgbClr val="000000"/>
                </a:solidFill>
              </a:rPr>
              <a:t>Brida</a:t>
            </a:r>
            <a:r>
              <a:rPr lang="en-US" altLang="en-US" sz="1400" dirty="0">
                <a:solidFill>
                  <a:srgbClr val="000000"/>
                </a:solidFill>
              </a:rPr>
              <a:t>, C. Manzoni, G. </a:t>
            </a:r>
            <a:r>
              <a:rPr lang="en-US" altLang="en-US" sz="1400" dirty="0" err="1">
                <a:solidFill>
                  <a:srgbClr val="000000"/>
                </a:solidFill>
              </a:rPr>
              <a:t>Cerullo</a:t>
            </a:r>
            <a:r>
              <a:rPr lang="en-US" altLang="en-US" sz="1400" dirty="0">
                <a:solidFill>
                  <a:srgbClr val="000000"/>
                </a:solidFill>
              </a:rPr>
              <a:t>, Opt. Lett. </a:t>
            </a:r>
            <a:r>
              <a:rPr lang="en-US" altLang="en-US" sz="1400" b="1" dirty="0">
                <a:solidFill>
                  <a:srgbClr val="000000"/>
                </a:solidFill>
              </a:rPr>
              <a:t>37</a:t>
            </a:r>
            <a:r>
              <a:rPr lang="en-US" altLang="en-US" sz="1400" dirty="0">
                <a:solidFill>
                  <a:srgbClr val="000000"/>
                </a:solidFill>
              </a:rPr>
              <a:t>, 3027 (2012)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59293" y="1168816"/>
            <a:ext cx="2337137" cy="1000054"/>
            <a:chOff x="1423686" y="1124198"/>
            <a:chExt cx="2337137" cy="1000054"/>
          </a:xfrm>
        </p:grpSpPr>
        <p:sp>
          <p:nvSpPr>
            <p:cNvPr id="43" name="Rectangle: Rounded Corners 79">
              <a:extLst>
                <a:ext uri="{FF2B5EF4-FFF2-40B4-BE49-F238E27FC236}">
                  <a16:creationId xmlns:a16="http://schemas.microsoft.com/office/drawing/2014/main" xmlns="" id="{64A7ABF5-E707-4DE8-94D6-A6DA06A14F55}"/>
                </a:ext>
              </a:extLst>
            </p:cNvPr>
            <p:cNvSpPr/>
            <p:nvPr/>
          </p:nvSpPr>
          <p:spPr>
            <a:xfrm>
              <a:off x="1653307" y="1188705"/>
              <a:ext cx="2096498" cy="84721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SUPERCONTINUUM</a:t>
              </a:r>
            </a:p>
            <a:p>
              <a:pPr algn="ctr"/>
              <a:r>
                <a:rPr lang="en-GB" dirty="0">
                  <a:solidFill>
                    <a:schemeClr val="tx1"/>
                  </a:solidFill>
                </a:rPr>
                <a:t>FIBER LASER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23686" y="1124198"/>
              <a:ext cx="2337137" cy="10000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24490" y="1172134"/>
              <a:ext cx="14041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Broadband incoherent</a:t>
              </a:r>
            </a:p>
            <a:p>
              <a:r>
                <a:rPr lang="it-IT" dirty="0" smtClean="0"/>
                <a:t>light source</a:t>
              </a:r>
              <a:endParaRPr lang="it-IT" dirty="0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5450">
              <a:off x="1665907" y="1268298"/>
              <a:ext cx="598435" cy="598435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336936" y="2934654"/>
            <a:ext cx="4052218" cy="3471627"/>
            <a:chOff x="794136" y="2976739"/>
            <a:chExt cx="4052218" cy="347162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8" t="27768" r="23270" b="31567"/>
            <a:stretch/>
          </p:blipFill>
          <p:spPr>
            <a:xfrm>
              <a:off x="1497331" y="4827271"/>
              <a:ext cx="3140709" cy="103632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31" t="6933" r="29607" b="11075"/>
            <a:stretch/>
          </p:blipFill>
          <p:spPr>
            <a:xfrm rot="5400000">
              <a:off x="2432999" y="2338440"/>
              <a:ext cx="1264591" cy="3141568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1494510" y="4827271"/>
              <a:ext cx="3141569" cy="10363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416099" y="5863591"/>
              <a:ext cx="34302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524000" algn="ctr"/>
                  <a:tab pos="3140075" algn="r"/>
                </a:tabLst>
              </a:pPr>
              <a:r>
                <a:rPr lang="it-IT" sz="1600" dirty="0" smtClean="0"/>
                <a:t>0	50	100</a:t>
              </a:r>
            </a:p>
            <a:p>
              <a:pPr>
                <a:tabLst>
                  <a:tab pos="1524000" algn="ctr"/>
                  <a:tab pos="3140075" algn="r"/>
                </a:tabLst>
              </a:pPr>
              <a:r>
                <a:rPr lang="it-IT" sz="1600" dirty="0" smtClean="0"/>
                <a:t>	Time [Minutes]</a:t>
              </a:r>
              <a:endParaRPr lang="it-IT" sz="1600" dirty="0"/>
            </a:p>
          </p:txBody>
        </p:sp>
        <p:sp>
          <p:nvSpPr>
            <p:cNvPr id="52" name="TextBox 51"/>
            <p:cNvSpPr txBox="1"/>
            <p:nvPr/>
          </p:nvSpPr>
          <p:spPr>
            <a:xfrm rot="16200000">
              <a:off x="463159" y="5053043"/>
              <a:ext cx="13211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542925" algn="ctr"/>
                  <a:tab pos="1073150" algn="r"/>
                </a:tabLst>
              </a:pPr>
              <a:r>
                <a:rPr lang="it-IT" sz="1600" dirty="0" smtClean="0"/>
                <a:t>	Phase [rad]</a:t>
              </a:r>
            </a:p>
            <a:p>
              <a:pPr>
                <a:tabLst>
                  <a:tab pos="542925" algn="ctr"/>
                  <a:tab pos="1073150" algn="r"/>
                </a:tabLst>
              </a:pPr>
              <a:r>
                <a:rPr lang="it-IT" sz="1600" dirty="0" smtClean="0"/>
                <a:t>-0.1	0	0.1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16200000">
              <a:off x="200020" y="3570855"/>
              <a:ext cx="1773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542925" algn="ctr"/>
                  <a:tab pos="1520825" algn="r"/>
                </a:tabLst>
              </a:pPr>
              <a:r>
                <a:rPr lang="it-IT" sz="1600" dirty="0" smtClean="0"/>
                <a:t>	Wavelength [nm]</a:t>
              </a:r>
            </a:p>
            <a:p>
              <a:pPr>
                <a:tabLst>
                  <a:tab pos="715963" algn="ctr"/>
                  <a:tab pos="1431925" algn="r"/>
                </a:tabLst>
              </a:pPr>
              <a:r>
                <a:rPr lang="it-IT" sz="1600" dirty="0" smtClean="0"/>
                <a:t> 258	261	 274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557208" y="4711202"/>
            <a:ext cx="1813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TWINS characterization for experiment at FERMI</a:t>
            </a:r>
            <a:endParaRPr lang="it-IT" dirty="0"/>
          </a:p>
        </p:txBody>
      </p:sp>
      <p:sp>
        <p:nvSpPr>
          <p:cNvPr id="55" name="TextBox 54"/>
          <p:cNvSpPr txBox="1"/>
          <p:nvPr/>
        </p:nvSpPr>
        <p:spPr>
          <a:xfrm>
            <a:off x="5374043" y="2312265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BBO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52108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814"/>
            <a:ext cx="11780520" cy="76999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WP4: Hyperspectral Imager: breadboarding and testing</a:t>
            </a:r>
            <a:endParaRPr lang="it-IT" dirty="0"/>
          </a:p>
        </p:txBody>
      </p:sp>
      <p:sp>
        <p:nvSpPr>
          <p:cNvPr id="3" name="CasellaDiTesto 9">
            <a:extLst>
              <a:ext uri="{FF2B5EF4-FFF2-40B4-BE49-F238E27FC236}">
                <a16:creationId xmlns="" xmlns:a16="http://schemas.microsoft.com/office/drawing/2014/main" id="{754D41F1-95A5-49D8-A50D-EC7CD8A9A82B}"/>
              </a:ext>
            </a:extLst>
          </p:cNvPr>
          <p:cNvSpPr txBox="1"/>
          <p:nvPr/>
        </p:nvSpPr>
        <p:spPr>
          <a:xfrm>
            <a:off x="2354746" y="1003181"/>
            <a:ext cx="2453813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Clr>
                <a:srgbClr val="FF0703"/>
              </a:buClr>
              <a:buFont typeface="Wingdings" panose="05000000000000000000" pitchFamily="2" charset="2"/>
              <a:buChar char="§"/>
            </a:pPr>
            <a:r>
              <a:rPr lang="it-IT" sz="2000" b="1" cap="small" dirty="0"/>
              <a:t>Compact footprint</a:t>
            </a:r>
          </a:p>
          <a:p>
            <a:pPr algn="ctr">
              <a:spcBef>
                <a:spcPts val="600"/>
              </a:spcBef>
            </a:pPr>
            <a:r>
              <a:rPr lang="it-IT" sz="2400" b="1" dirty="0" smtClean="0"/>
              <a:t>108 cm</a:t>
            </a:r>
            <a:r>
              <a:rPr lang="it-IT" sz="2400" b="1" baseline="30000" dirty="0" smtClean="0"/>
              <a:t>2</a:t>
            </a:r>
            <a:endParaRPr lang="it-IT" sz="2400" b="1" baseline="30000" dirty="0"/>
          </a:p>
        </p:txBody>
      </p:sp>
      <p:sp>
        <p:nvSpPr>
          <p:cNvPr id="4" name="CasellaDiTesto 73">
            <a:extLst>
              <a:ext uri="{FF2B5EF4-FFF2-40B4-BE49-F238E27FC236}">
                <a16:creationId xmlns="" xmlns:a16="http://schemas.microsoft.com/office/drawing/2014/main" id="{03CC8376-C601-4E0F-ACCC-3F18B6B997B1}"/>
              </a:ext>
            </a:extLst>
          </p:cNvPr>
          <p:cNvSpPr txBox="1"/>
          <p:nvPr/>
        </p:nvSpPr>
        <p:spPr>
          <a:xfrm>
            <a:off x="2216920" y="4504753"/>
            <a:ext cx="3052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703"/>
              </a:buClr>
              <a:buFont typeface="Wingdings" panose="05000000000000000000" pitchFamily="2" charset="2"/>
              <a:buChar char="§"/>
            </a:pPr>
            <a:r>
              <a:rPr lang="it-IT" sz="2000" b="1" cap="small" dirty="0"/>
              <a:t>Lightweight</a:t>
            </a:r>
          </a:p>
          <a:p>
            <a:pPr marL="361950">
              <a:buClr>
                <a:srgbClr val="FF0703"/>
              </a:buClr>
            </a:pPr>
            <a:r>
              <a:rPr lang="it-IT" sz="2000" dirty="0"/>
              <a:t>Optics+mechanics &lt;1 kg</a:t>
            </a:r>
          </a:p>
        </p:txBody>
      </p:sp>
      <p:sp>
        <p:nvSpPr>
          <p:cNvPr id="5" name="CasellaDiTesto 73">
            <a:extLst>
              <a:ext uri="{FF2B5EF4-FFF2-40B4-BE49-F238E27FC236}">
                <a16:creationId xmlns="" xmlns:a16="http://schemas.microsoft.com/office/drawing/2014/main" id="{03CC8376-C601-4E0F-ACCC-3F18B6B997B1}"/>
              </a:ext>
            </a:extLst>
          </p:cNvPr>
          <p:cNvSpPr txBox="1"/>
          <p:nvPr/>
        </p:nvSpPr>
        <p:spPr>
          <a:xfrm>
            <a:off x="6610684" y="3104938"/>
            <a:ext cx="3689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703"/>
              </a:buClr>
              <a:buFont typeface="Wingdings" panose="05000000000000000000" pitchFamily="2" charset="2"/>
              <a:buChar char="§"/>
            </a:pPr>
            <a:r>
              <a:rPr lang="it-IT" sz="2000" b="1" cap="small" dirty="0"/>
              <a:t>Robust</a:t>
            </a:r>
          </a:p>
          <a:p>
            <a:pPr marL="358775">
              <a:buClr>
                <a:srgbClr val="FF0703"/>
              </a:buClr>
            </a:pPr>
            <a:r>
              <a:rPr lang="it-IT" sz="2000" dirty="0"/>
              <a:t>No stability control is required</a:t>
            </a:r>
          </a:p>
        </p:txBody>
      </p:sp>
      <p:sp>
        <p:nvSpPr>
          <p:cNvPr id="6" name="CasellaDiTesto 73">
            <a:extLst>
              <a:ext uri="{FF2B5EF4-FFF2-40B4-BE49-F238E27FC236}">
                <a16:creationId xmlns="" xmlns:a16="http://schemas.microsoft.com/office/drawing/2014/main" id="{03CC8376-C601-4E0F-ACCC-3F18B6B997B1}"/>
              </a:ext>
            </a:extLst>
          </p:cNvPr>
          <p:cNvSpPr txBox="1"/>
          <p:nvPr/>
        </p:nvSpPr>
        <p:spPr>
          <a:xfrm>
            <a:off x="6602670" y="1186061"/>
            <a:ext cx="2651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Clr>
                <a:srgbClr val="FF0703"/>
              </a:buClr>
              <a:buFont typeface="Wingdings" panose="05000000000000000000" pitchFamily="2" charset="2"/>
              <a:buChar char="§"/>
            </a:pPr>
            <a:r>
              <a:rPr lang="it-IT" sz="2000" b="1" cap="small" dirty="0"/>
              <a:t>Power consumption</a:t>
            </a:r>
            <a:endParaRPr lang="it-IT" sz="2000" b="1" cap="small" dirty="0">
              <a:solidFill>
                <a:srgbClr val="FF0000"/>
              </a:solidFill>
            </a:endParaRPr>
          </a:p>
          <a:p>
            <a:pPr algn="ctr"/>
            <a:r>
              <a:rPr lang="it-IT" sz="2000" dirty="0"/>
              <a:t>&lt; 50 W</a:t>
            </a:r>
          </a:p>
        </p:txBody>
      </p:sp>
      <p:sp>
        <p:nvSpPr>
          <p:cNvPr id="7" name="CasellaDiTesto 73">
            <a:extLst>
              <a:ext uri="{FF2B5EF4-FFF2-40B4-BE49-F238E27FC236}">
                <a16:creationId xmlns="" xmlns:a16="http://schemas.microsoft.com/office/drawing/2014/main" id="{03CC8376-C601-4E0F-ACCC-3F18B6B997B1}"/>
              </a:ext>
            </a:extLst>
          </p:cNvPr>
          <p:cNvSpPr txBox="1"/>
          <p:nvPr/>
        </p:nvSpPr>
        <p:spPr>
          <a:xfrm>
            <a:off x="6597554" y="2075410"/>
            <a:ext cx="24924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Clr>
                <a:srgbClr val="FF0703"/>
              </a:buClr>
              <a:buFont typeface="Wingdings" panose="05000000000000000000" pitchFamily="2" charset="2"/>
              <a:buChar char="§"/>
            </a:pPr>
            <a:r>
              <a:rPr lang="it-IT" sz="2000" b="1" cap="small" dirty="0"/>
              <a:t>Optical alignement</a:t>
            </a:r>
          </a:p>
          <a:p>
            <a:pPr algn="ctr"/>
            <a:r>
              <a:rPr lang="it-IT" sz="2000" dirty="0"/>
              <a:t>Alignment free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87E9614-9B38-4C1D-8BA2-EC6E1796F8CD}"/>
              </a:ext>
            </a:extLst>
          </p:cNvPr>
          <p:cNvSpPr/>
          <p:nvPr/>
        </p:nvSpPr>
        <p:spPr>
          <a:xfrm>
            <a:off x="2372810" y="5414970"/>
            <a:ext cx="7315200" cy="707886"/>
          </a:xfrm>
          <a:prstGeom prst="rect">
            <a:avLst/>
          </a:prstGeom>
          <a:solidFill>
            <a:srgbClr val="0000FF">
              <a:alpha val="10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GB" sz="2000" dirty="0">
                <a:ea typeface="Calibri" panose="020F0502020204030204" pitchFamily="34" charset="0"/>
              </a:rPr>
              <a:t>Ideal device for portable, on field and </a:t>
            </a:r>
            <a:r>
              <a:rPr lang="en-GB" sz="2000" dirty="0" err="1">
                <a:ea typeface="Calibri" panose="020F0502020204030204" pitchFamily="34" charset="0"/>
              </a:rPr>
              <a:t>spaceborne</a:t>
            </a:r>
            <a:r>
              <a:rPr lang="en-GB" sz="2000" dirty="0">
                <a:ea typeface="Calibri" panose="020F0502020204030204" pitchFamily="34" charset="0"/>
              </a:rPr>
              <a:t> applications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Optics and mechanics: to be qualified for space</a:t>
            </a:r>
            <a:endParaRPr lang="it-IT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1345678" y="1967508"/>
            <a:ext cx="4625438" cy="2525670"/>
            <a:chOff x="1230264" y="1567603"/>
            <a:chExt cx="3732313" cy="20379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08" t="24017" b="18035"/>
            <a:stretch/>
          </p:blipFill>
          <p:spPr>
            <a:xfrm>
              <a:off x="1230264" y="1567603"/>
              <a:ext cx="3732313" cy="20379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806764" y="1676400"/>
              <a:ext cx="1123950" cy="133604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4112324" y="1655445"/>
              <a:ext cx="0" cy="1356995"/>
            </a:xfrm>
            <a:prstGeom prst="straightConnector1">
              <a:avLst/>
            </a:prstGeom>
            <a:ln w="22225">
              <a:solidFill>
                <a:srgbClr val="FF0703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180903" y="2193036"/>
              <a:ext cx="781673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FF0000"/>
                  </a:solidFill>
                </a:rPr>
                <a:t>4-5 cm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989644" y="2160270"/>
              <a:ext cx="554355" cy="76200"/>
            </a:xfrm>
            <a:custGeom>
              <a:avLst/>
              <a:gdLst>
                <a:gd name="connsiteX0" fmla="*/ 0 w 554355"/>
                <a:gd name="connsiteY0" fmla="*/ 0 h 76200"/>
                <a:gd name="connsiteX1" fmla="*/ 546735 w 554355"/>
                <a:gd name="connsiteY1" fmla="*/ 76200 h 76200"/>
                <a:gd name="connsiteX2" fmla="*/ 554355 w 554355"/>
                <a:gd name="connsiteY2" fmla="*/ 1905 h 76200"/>
                <a:gd name="connsiteX3" fmla="*/ 0 w 554355"/>
                <a:gd name="connsiteY3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4355" h="76200">
                  <a:moveTo>
                    <a:pt x="0" y="0"/>
                  </a:moveTo>
                  <a:lnTo>
                    <a:pt x="546735" y="76200"/>
                  </a:lnTo>
                  <a:lnTo>
                    <a:pt x="554355" y="19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945829" y="2179320"/>
              <a:ext cx="586740" cy="80010"/>
            </a:xfrm>
            <a:custGeom>
              <a:avLst/>
              <a:gdLst>
                <a:gd name="connsiteX0" fmla="*/ 24765 w 586740"/>
                <a:gd name="connsiteY0" fmla="*/ 0 h 80010"/>
                <a:gd name="connsiteX1" fmla="*/ 586740 w 586740"/>
                <a:gd name="connsiteY1" fmla="*/ 80010 h 80010"/>
                <a:gd name="connsiteX2" fmla="*/ 0 w 586740"/>
                <a:gd name="connsiteY2" fmla="*/ 68580 h 80010"/>
                <a:gd name="connsiteX3" fmla="*/ 24765 w 586740"/>
                <a:gd name="connsiteY3" fmla="*/ 0 h 80010"/>
                <a:gd name="connsiteX0" fmla="*/ 9525 w 586740"/>
                <a:gd name="connsiteY0" fmla="*/ 0 h 81915"/>
                <a:gd name="connsiteX1" fmla="*/ 586740 w 586740"/>
                <a:gd name="connsiteY1" fmla="*/ 81915 h 81915"/>
                <a:gd name="connsiteX2" fmla="*/ 0 w 586740"/>
                <a:gd name="connsiteY2" fmla="*/ 70485 h 81915"/>
                <a:gd name="connsiteX3" fmla="*/ 9525 w 586740"/>
                <a:gd name="connsiteY3" fmla="*/ 0 h 81915"/>
                <a:gd name="connsiteX0" fmla="*/ 13335 w 586740"/>
                <a:gd name="connsiteY0" fmla="*/ 0 h 80010"/>
                <a:gd name="connsiteX1" fmla="*/ 586740 w 586740"/>
                <a:gd name="connsiteY1" fmla="*/ 80010 h 80010"/>
                <a:gd name="connsiteX2" fmla="*/ 0 w 586740"/>
                <a:gd name="connsiteY2" fmla="*/ 68580 h 80010"/>
                <a:gd name="connsiteX3" fmla="*/ 13335 w 586740"/>
                <a:gd name="connsiteY3" fmla="*/ 0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740" h="80010">
                  <a:moveTo>
                    <a:pt x="13335" y="0"/>
                  </a:moveTo>
                  <a:lnTo>
                    <a:pt x="586740" y="80010"/>
                  </a:lnTo>
                  <a:lnTo>
                    <a:pt x="0" y="68580"/>
                  </a:lnTo>
                  <a:lnTo>
                    <a:pt x="13335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610684" y="4110524"/>
            <a:ext cx="5680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703"/>
              </a:buClr>
              <a:buFont typeface="Wingdings" panose="05000000000000000000" pitchFamily="2" charset="2"/>
              <a:buChar char="§"/>
            </a:pPr>
            <a:r>
              <a:rPr lang="en-GB" sz="2000" b="1" cap="small" dirty="0"/>
              <a:t>Insensitive to any mechanical fluctuations</a:t>
            </a:r>
          </a:p>
          <a:p>
            <a:pPr marL="358775"/>
            <a:r>
              <a:rPr lang="en-GB" sz="2000" dirty="0"/>
              <a:t>Keeps alignment even in the presence of considerable mechanical perturbations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60490" y="1386840"/>
            <a:ext cx="1352589" cy="462727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289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51B6B509-92E6-4F0F-917A-2851C2AAAAB8}"/>
              </a:ext>
            </a:extLst>
          </p:cNvPr>
          <p:cNvSpPr/>
          <p:nvPr/>
        </p:nvSpPr>
        <p:spPr>
          <a:xfrm rot="19795750">
            <a:off x="7412565" y="1647328"/>
            <a:ext cx="396704" cy="119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590AF3C-228B-4361-AFE9-F3CD63983A1F}"/>
              </a:ext>
            </a:extLst>
          </p:cNvPr>
          <p:cNvSpPr/>
          <p:nvPr/>
        </p:nvSpPr>
        <p:spPr>
          <a:xfrm rot="11183562">
            <a:off x="6319983" y="1655374"/>
            <a:ext cx="55883" cy="87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CFEAF58E-9430-44A6-BE42-92DDBE7B7498}"/>
              </a:ext>
            </a:extLst>
          </p:cNvPr>
          <p:cNvSpPr/>
          <p:nvPr/>
        </p:nvSpPr>
        <p:spPr>
          <a:xfrm>
            <a:off x="3953634" y="2441727"/>
            <a:ext cx="317758" cy="119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55B0D3AE-E19D-CF41-8E1B-44523AAB2FB6}"/>
              </a:ext>
            </a:extLst>
          </p:cNvPr>
          <p:cNvSpPr txBox="1"/>
          <p:nvPr/>
        </p:nvSpPr>
        <p:spPr>
          <a:xfrm>
            <a:off x="343837" y="3676107"/>
            <a:ext cx="435933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Sensor:</a:t>
            </a:r>
            <a:r>
              <a:rPr lang="en-US" dirty="0"/>
              <a:t> Sony </a:t>
            </a:r>
            <a:r>
              <a:rPr lang="en-US" dirty="0" err="1"/>
              <a:t>Pregius</a:t>
            </a:r>
            <a:r>
              <a:rPr lang="en-US" dirty="0"/>
              <a:t> IMX174</a:t>
            </a:r>
          </a:p>
          <a:p>
            <a:r>
              <a:rPr lang="en-US" b="1" dirty="0"/>
              <a:t>Pixel size:</a:t>
            </a:r>
            <a:r>
              <a:rPr lang="en-US" dirty="0"/>
              <a:t> 5.86 </a:t>
            </a:r>
            <a:r>
              <a:rPr lang="el-GR" dirty="0"/>
              <a:t>μ</a:t>
            </a:r>
            <a:r>
              <a:rPr lang="en-US" dirty="0"/>
              <a:t>m</a:t>
            </a:r>
          </a:p>
          <a:p>
            <a:r>
              <a:rPr lang="en-US" b="1" dirty="0"/>
              <a:t>N of pixels: </a:t>
            </a:r>
            <a:r>
              <a:rPr lang="en-US" dirty="0"/>
              <a:t>1280 x 1024</a:t>
            </a:r>
          </a:p>
          <a:p>
            <a:r>
              <a:rPr lang="en-US" b="1" dirty="0"/>
              <a:t>Horizontal AFOV</a:t>
            </a:r>
            <a:r>
              <a:rPr lang="en-US" dirty="0"/>
              <a:t>=0.73°</a:t>
            </a:r>
          </a:p>
          <a:p>
            <a:r>
              <a:rPr lang="en-US" b="1" dirty="0"/>
              <a:t>Vertical AFOV</a:t>
            </a:r>
            <a:r>
              <a:rPr lang="en-US" dirty="0"/>
              <a:t>=0.52°</a:t>
            </a:r>
          </a:p>
          <a:p>
            <a:r>
              <a:rPr lang="en-US" b="1" dirty="0"/>
              <a:t>Objective lens</a:t>
            </a:r>
            <a:r>
              <a:rPr lang="en-US" dirty="0"/>
              <a:t>= 150 mm achromatic doublet</a:t>
            </a:r>
          </a:p>
          <a:p>
            <a:r>
              <a:rPr lang="en-US" dirty="0"/>
              <a:t>		 N-BK7 / N-SF5   </a:t>
            </a:r>
          </a:p>
          <a:p>
            <a:r>
              <a:rPr lang="en-US" b="1" dirty="0"/>
              <a:t>Eyepiece lens</a:t>
            </a:r>
            <a:r>
              <a:rPr lang="en-US" dirty="0"/>
              <a:t>= 50 mm achromatic doublet</a:t>
            </a:r>
          </a:p>
          <a:p>
            <a:r>
              <a:rPr lang="en-US" dirty="0"/>
              <a:t>		 N-BK7 / N-SF5</a:t>
            </a:r>
          </a:p>
          <a:p>
            <a:r>
              <a:rPr lang="en-US" b="1" dirty="0"/>
              <a:t>Camera lens</a:t>
            </a:r>
            <a:r>
              <a:rPr lang="en-US" dirty="0"/>
              <a:t>= 150 mm achromatic doublet</a:t>
            </a:r>
          </a:p>
          <a:p>
            <a:r>
              <a:rPr lang="en-US" dirty="0"/>
              <a:t>		 N-BK7 / N-SF5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xmlns="" id="{42075F99-EB43-83D4-AC2F-E1539A5D7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230" t="35924" r="20022" b="33336"/>
          <a:stretch/>
        </p:blipFill>
        <p:spPr>
          <a:xfrm>
            <a:off x="-4200" y="934791"/>
            <a:ext cx="12200400" cy="243541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2A2B0AB1-A52C-042C-30DE-F630478BA974}"/>
              </a:ext>
            </a:extLst>
          </p:cNvPr>
          <p:cNvSpPr txBox="1"/>
          <p:nvPr/>
        </p:nvSpPr>
        <p:spPr>
          <a:xfrm>
            <a:off x="4927225" y="3470429"/>
            <a:ext cx="7273491" cy="323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Beams are </a:t>
            </a:r>
            <a:r>
              <a:rPr lang="en-US" sz="1600" b="1" dirty="0"/>
              <a:t>NOT</a:t>
            </a:r>
            <a:r>
              <a:rPr lang="en-US" sz="1600" dirty="0"/>
              <a:t> collimated at the CPI plane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interference contrast is good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beams are parallel at the image plane (Image tele-centricity)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The beams corresponding to off-axis points are parallel at the CPI plane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The interferogram phase is the same for each point of the object, leading to hyperspectral images without spatial aberrations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/>
              <a:t>Ideal for satellite staring images</a:t>
            </a: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More versatile: the camera lens can be changed based on the required AFOV, without affecting the interferential pattern spatial distribution.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Telescope design including the </a:t>
            </a:r>
            <a:r>
              <a:rPr lang="en-US" dirty="0" smtClean="0"/>
              <a:t>CPI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122683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&#10;&#10;Descrizione generata automaticamente">
            <a:extLst>
              <a:ext uri="{FF2B5EF4-FFF2-40B4-BE49-F238E27FC236}">
                <a16:creationId xmlns:a16="http://schemas.microsoft.com/office/drawing/2014/main" xmlns="" id="{D4897759-66C2-B2A1-64CF-F48B7675F6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20672" b="38105"/>
          <a:stretch/>
        </p:blipFill>
        <p:spPr>
          <a:xfrm rot="10800000" flipH="1">
            <a:off x="0" y="1675700"/>
            <a:ext cx="12192000" cy="3827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 of the </a:t>
            </a:r>
            <a:r>
              <a:rPr lang="en-US" dirty="0" err="1" smtClean="0"/>
              <a:t>Brassboard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66832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51B6B509-92E6-4F0F-917A-2851C2AAAAB8}"/>
              </a:ext>
            </a:extLst>
          </p:cNvPr>
          <p:cNvSpPr/>
          <p:nvPr/>
        </p:nvSpPr>
        <p:spPr>
          <a:xfrm rot="19795750">
            <a:off x="7479240" y="1447303"/>
            <a:ext cx="396704" cy="119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590AF3C-228B-4361-AFE9-F3CD63983A1F}"/>
              </a:ext>
            </a:extLst>
          </p:cNvPr>
          <p:cNvSpPr/>
          <p:nvPr/>
        </p:nvSpPr>
        <p:spPr>
          <a:xfrm rot="11183562">
            <a:off x="6386658" y="1455349"/>
            <a:ext cx="55883" cy="87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CFEAF58E-9430-44A6-BE42-92DDBE7B7498}"/>
              </a:ext>
            </a:extLst>
          </p:cNvPr>
          <p:cNvSpPr/>
          <p:nvPr/>
        </p:nvSpPr>
        <p:spPr>
          <a:xfrm>
            <a:off x="4020309" y="2241702"/>
            <a:ext cx="317758" cy="119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Immagine che contiene esterni, città&#10;&#10;Descrizione generata automaticamente">
            <a:extLst>
              <a:ext uri="{FF2B5EF4-FFF2-40B4-BE49-F238E27FC236}">
                <a16:creationId xmlns:a16="http://schemas.microsoft.com/office/drawing/2014/main" xmlns="" id="{013BF5AD-772B-0EE2-A034-64AEE715C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712542"/>
            <a:ext cx="8204433" cy="615332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3F76AEF1-F33A-859E-0F46-0CB5AAB4A02B}"/>
              </a:ext>
            </a:extLst>
          </p:cNvPr>
          <p:cNvSpPr/>
          <p:nvPr/>
        </p:nvSpPr>
        <p:spPr>
          <a:xfrm>
            <a:off x="3082168" y="3433672"/>
            <a:ext cx="151001" cy="69209"/>
          </a:xfrm>
          <a:prstGeom prst="rect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xmlns="" id="{52A5C2C4-3398-98CB-9EFD-8CF5ACC15BC4}"/>
              </a:ext>
            </a:extLst>
          </p:cNvPr>
          <p:cNvCxnSpPr>
            <a:cxnSpLocks/>
          </p:cNvCxnSpPr>
          <p:nvPr/>
        </p:nvCxnSpPr>
        <p:spPr>
          <a:xfrm flipV="1">
            <a:off x="3089406" y="881465"/>
            <a:ext cx="5408964" cy="2542863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xmlns="" id="{6EE0F367-06D7-AC7A-F6D1-FDA484544187}"/>
              </a:ext>
            </a:extLst>
          </p:cNvPr>
          <p:cNvCxnSpPr>
            <a:cxnSpLocks/>
          </p:cNvCxnSpPr>
          <p:nvPr/>
        </p:nvCxnSpPr>
        <p:spPr>
          <a:xfrm>
            <a:off x="3120268" y="3502881"/>
            <a:ext cx="5370864" cy="286323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Immagine 10" descr="Immagine che contiene esterni, città&#10;&#10;Descrizione generata automaticamente">
            <a:extLst>
              <a:ext uri="{FF2B5EF4-FFF2-40B4-BE49-F238E27FC236}">
                <a16:creationId xmlns:a16="http://schemas.microsoft.com/office/drawing/2014/main" xmlns="" id="{49BDB7F0-B3A5-7A3F-4CE0-D62FFA6471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1" t="43214" r="59834" b="53533"/>
          <a:stretch/>
        </p:blipFill>
        <p:spPr>
          <a:xfrm>
            <a:off x="8491132" y="860397"/>
            <a:ext cx="3559284" cy="292880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E0DF1417-A16F-3BAB-6579-A5AE0C20B7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02" b="18089"/>
          <a:stretch/>
        </p:blipFill>
        <p:spPr>
          <a:xfrm>
            <a:off x="8600792" y="3795085"/>
            <a:ext cx="3818787" cy="2678143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79AA58BF-8F39-DD2A-0A04-61C31FC9A73A}"/>
              </a:ext>
            </a:extLst>
          </p:cNvPr>
          <p:cNvSpPr txBox="1"/>
          <p:nvPr/>
        </p:nvSpPr>
        <p:spPr>
          <a:xfrm>
            <a:off x="8546302" y="4268755"/>
            <a:ext cx="3576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RGB projection of the hyperspectral data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7EFBF900-091A-C6F5-66ED-9AED0F938E62}"/>
              </a:ext>
            </a:extLst>
          </p:cNvPr>
          <p:cNvSpPr txBox="1"/>
          <p:nvPr/>
        </p:nvSpPr>
        <p:spPr>
          <a:xfrm>
            <a:off x="895124" y="1180108"/>
            <a:ext cx="44398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Object: “</a:t>
            </a:r>
            <a:r>
              <a:rPr lang="en-US" b="1" dirty="0" err="1"/>
              <a:t>Pizzo</a:t>
            </a:r>
            <a:r>
              <a:rPr lang="en-US" b="1" dirty="0"/>
              <a:t> </a:t>
            </a:r>
            <a:r>
              <a:rPr lang="en-US" b="1" dirty="0" err="1"/>
              <a:t>dei</a:t>
            </a:r>
            <a:r>
              <a:rPr lang="en-US" b="1" dirty="0"/>
              <a:t> Tre Signori” (2554 m </a:t>
            </a:r>
            <a:r>
              <a:rPr lang="en-US" b="1" dirty="0" err="1"/>
              <a:t>s.l.m</a:t>
            </a:r>
            <a:r>
              <a:rPr lang="en-US" b="1" dirty="0"/>
              <a:t>)</a:t>
            </a:r>
            <a:endParaRPr lang="en-US" dirty="0"/>
          </a:p>
          <a:p>
            <a:r>
              <a:rPr lang="en-US" b="1" dirty="0"/>
              <a:t>Distance:</a:t>
            </a:r>
            <a:r>
              <a:rPr lang="en-US" dirty="0"/>
              <a:t> 60 km</a:t>
            </a:r>
          </a:p>
          <a:p>
            <a:r>
              <a:rPr lang="en-US" b="1" dirty="0"/>
              <a:t>Horizontal AFOV</a:t>
            </a:r>
            <a:r>
              <a:rPr lang="en-US" dirty="0"/>
              <a:t>=0.73°</a:t>
            </a:r>
          </a:p>
          <a:p>
            <a:r>
              <a:rPr lang="en-US" b="1" dirty="0"/>
              <a:t>Vertical AFOV</a:t>
            </a:r>
            <a:r>
              <a:rPr lang="en-US" dirty="0"/>
              <a:t>=0.52°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05B2AA01-3AF1-14FF-E2E7-50B21612119F}"/>
              </a:ext>
            </a:extLst>
          </p:cNvPr>
          <p:cNvSpPr txBox="1"/>
          <p:nvPr/>
        </p:nvSpPr>
        <p:spPr>
          <a:xfrm>
            <a:off x="9174769" y="1010831"/>
            <a:ext cx="2151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/>
              <a:t>Shot </a:t>
            </a:r>
            <a:r>
              <a:rPr lang="it-IT" sz="1600" i="1" dirty="0"/>
              <a:t>with mobile phone</a:t>
            </a:r>
            <a:endParaRPr lang="en-GB" sz="1600" i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Long Distance Measurement</a:t>
            </a:r>
          </a:p>
        </p:txBody>
      </p:sp>
    </p:spTree>
    <p:extLst>
      <p:ext uri="{BB962C8B-B14F-4D97-AF65-F5344CB8AC3E}">
        <p14:creationId xmlns:p14="http://schemas.microsoft.com/office/powerpoint/2010/main" val="26122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590AF3C-228B-4361-AFE9-F3CD63983A1F}"/>
              </a:ext>
            </a:extLst>
          </p:cNvPr>
          <p:cNvSpPr/>
          <p:nvPr/>
        </p:nvSpPr>
        <p:spPr>
          <a:xfrm rot="11183562">
            <a:off x="6319983" y="2201474"/>
            <a:ext cx="55883" cy="878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552007FD-4223-14CA-11F9-C0F490FDA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7" r="-1" b="18033"/>
          <a:stretch/>
        </p:blipFill>
        <p:spPr>
          <a:xfrm>
            <a:off x="504824" y="987577"/>
            <a:ext cx="3268313" cy="229537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8F057A6-A09D-AB3C-2B70-462E32EDD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67" b="18317"/>
          <a:stretch/>
        </p:blipFill>
        <p:spPr>
          <a:xfrm>
            <a:off x="4417257" y="995536"/>
            <a:ext cx="3268314" cy="22874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AD1F4C4-9E76-9935-A5CD-538F5A4603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67" b="18317"/>
          <a:stretch/>
        </p:blipFill>
        <p:spPr>
          <a:xfrm>
            <a:off x="8329689" y="1033219"/>
            <a:ext cx="3268314" cy="228741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365BE158-94C5-12DF-6DD7-0A0A390EB4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89" b="18033"/>
          <a:stretch/>
        </p:blipFill>
        <p:spPr>
          <a:xfrm>
            <a:off x="460044" y="3642012"/>
            <a:ext cx="3282399" cy="22953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6AE9611-E028-5C6A-5893-779BDE2C3C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67" b="18317"/>
          <a:stretch/>
        </p:blipFill>
        <p:spPr>
          <a:xfrm>
            <a:off x="4417255" y="3642012"/>
            <a:ext cx="3268315" cy="228741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0EEE261D-B61A-8D1A-1F9E-CFA7A05F8F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67" b="18317"/>
          <a:stretch/>
        </p:blipFill>
        <p:spPr>
          <a:xfrm>
            <a:off x="8329689" y="3642012"/>
            <a:ext cx="3268314" cy="228741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CA41DA85-45AA-A312-2B54-0A5C2FF82035}"/>
              </a:ext>
            </a:extLst>
          </p:cNvPr>
          <p:cNvSpPr/>
          <p:nvPr/>
        </p:nvSpPr>
        <p:spPr>
          <a:xfrm>
            <a:off x="593997" y="1143000"/>
            <a:ext cx="2806428" cy="23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450 nm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15C6BD1C-8F2E-8431-8B8B-716951ED6164}"/>
              </a:ext>
            </a:extLst>
          </p:cNvPr>
          <p:cNvSpPr/>
          <p:nvPr/>
        </p:nvSpPr>
        <p:spPr>
          <a:xfrm>
            <a:off x="4489722" y="1159493"/>
            <a:ext cx="2806428" cy="23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550 nm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08A6247C-F1AB-8C52-E971-D8D9A27FC22D}"/>
              </a:ext>
            </a:extLst>
          </p:cNvPr>
          <p:cNvSpPr/>
          <p:nvPr/>
        </p:nvSpPr>
        <p:spPr>
          <a:xfrm>
            <a:off x="8385602" y="1195023"/>
            <a:ext cx="2806428" cy="23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650 nm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9B6AD3AE-6502-9279-EA4E-38C2BCBEE76E}"/>
              </a:ext>
            </a:extLst>
          </p:cNvPr>
          <p:cNvSpPr/>
          <p:nvPr/>
        </p:nvSpPr>
        <p:spPr>
          <a:xfrm>
            <a:off x="593997" y="3816269"/>
            <a:ext cx="2806428" cy="23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750 nm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AD74BE82-6AEE-6783-6C46-BB67749E3FB5}"/>
              </a:ext>
            </a:extLst>
          </p:cNvPr>
          <p:cNvSpPr/>
          <p:nvPr/>
        </p:nvSpPr>
        <p:spPr>
          <a:xfrm>
            <a:off x="4489722" y="3816269"/>
            <a:ext cx="2806428" cy="23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850 nm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45874360-3D0F-0EBF-D54F-B9ED8EE48750}"/>
              </a:ext>
            </a:extLst>
          </p:cNvPr>
          <p:cNvSpPr/>
          <p:nvPr/>
        </p:nvSpPr>
        <p:spPr>
          <a:xfrm>
            <a:off x="8385602" y="3816269"/>
            <a:ext cx="2806428" cy="2355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950 nm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images at selected </a:t>
            </a:r>
            <a:r>
              <a:rPr lang="en-US" dirty="0" smtClean="0"/>
              <a:t>bands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816331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Interferometer test </a:t>
            </a:r>
            <a:r>
              <a:rPr lang="it-IT" dirty="0"/>
              <a:t>plan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212132"/>
              </p:ext>
            </p:extLst>
          </p:nvPr>
        </p:nvGraphicFramePr>
        <p:xfrm>
          <a:off x="428265" y="1131148"/>
          <a:ext cx="11123269" cy="5094287"/>
        </p:xfrm>
        <a:graphic>
          <a:graphicData uri="http://schemas.openxmlformats.org/drawingml/2006/table">
            <a:tbl>
              <a:tblPr/>
              <a:tblGrid>
                <a:gridCol w="2801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713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11827"/>
                <a:gridCol w="2639028"/>
              </a:tblGrid>
              <a:tr h="513826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it-IT" sz="2000" b="1" cap="small" baseline="0" dirty="0">
                          <a:effectLst/>
                        </a:rPr>
                        <a:t>Test plan</a:t>
                      </a:r>
                      <a:endParaRPr lang="it-IT" sz="2000" cap="small" baseline="0" dirty="0">
                        <a:effectLst/>
                      </a:endParaRPr>
                    </a:p>
                  </a:txBody>
                  <a:tcPr marL="24067" marR="24067" marT="24067" marB="240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it-IT" sz="2000" b="1" cap="small" baseline="0" dirty="0">
                          <a:effectLst/>
                        </a:rPr>
                        <a:t>Test procedure</a:t>
                      </a:r>
                      <a:endParaRPr lang="it-IT" sz="2000" cap="small" baseline="0" dirty="0">
                        <a:effectLst/>
                      </a:endParaRPr>
                    </a:p>
                  </a:txBody>
                  <a:tcPr marL="24067" marR="24067" marT="24067" marB="240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it-IT" sz="2000" b="1" cap="small" baseline="0" dirty="0" smtClean="0">
                          <a:effectLst/>
                        </a:rPr>
                        <a:t>Spectral Range</a:t>
                      </a:r>
                      <a:endParaRPr lang="it-IT" sz="2000" b="1" cap="small" baseline="0" dirty="0">
                        <a:effectLst/>
                      </a:endParaRPr>
                    </a:p>
                  </a:txBody>
                  <a:tcPr marL="24067" marR="24067" marT="24067" marB="240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endParaRPr lang="it-IT" sz="2000" cap="small" baseline="0" dirty="0">
                        <a:effectLst/>
                      </a:endParaRPr>
                    </a:p>
                  </a:txBody>
                  <a:tcPr marL="24067" marR="24067" marT="24067" marB="2406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9477"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2000" cap="small" baseline="0" dirty="0">
                          <a:effectLst/>
                        </a:rPr>
                        <a:t>Transmission of the interferometer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1600" dirty="0">
                          <a:effectLst/>
                        </a:rPr>
                        <a:t>Measure the ratio between input and output </a:t>
                      </a:r>
                      <a:r>
                        <a:rPr lang="it-IT" sz="1600" dirty="0" smtClean="0">
                          <a:effectLst/>
                        </a:rPr>
                        <a:t>powers</a:t>
                      </a:r>
                      <a:endParaRPr lang="it-IT" sz="1600" dirty="0">
                        <a:effectLst/>
                      </a:endParaRP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visible (He:Ne)</a:t>
                      </a:r>
                      <a:r>
                        <a:rPr lang="it-IT" sz="1600" u="none" dirty="0" smtClean="0">
                          <a:effectLst/>
                        </a:rPr>
                        <a:t> </a:t>
                      </a:r>
                    </a:p>
                    <a:p>
                      <a:pPr rtl="0">
                        <a:lnSpc>
                          <a:spcPct val="120000"/>
                        </a:lnSpc>
                      </a:pPr>
                      <a:endParaRPr lang="it-IT" sz="1600" dirty="0">
                        <a:effectLst/>
                      </a:endParaRP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</a:t>
                      </a:r>
                      <a:r>
                        <a:rPr lang="it-IT" sz="1600" u="none" dirty="0" smtClean="0">
                          <a:effectLst/>
                        </a:rPr>
                        <a:t>TIR (Quantum cascade laser @5.1 </a:t>
                      </a:r>
                      <a:r>
                        <a:rPr lang="it-IT" sz="1600" dirty="0" smtClean="0">
                          <a:effectLst/>
                        </a:rPr>
                        <a:t>micrometers)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0984"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2000" cap="small" baseline="0" dirty="0">
                          <a:effectLst/>
                        </a:rPr>
                        <a:t>Interferometric contrast with collimated beam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1600" dirty="0">
                          <a:effectLst/>
                        </a:rPr>
                        <a:t>Measure the interferogram as a function of the </a:t>
                      </a:r>
                      <a:r>
                        <a:rPr lang="it-IT" sz="1600" dirty="0" smtClean="0">
                          <a:effectLst/>
                        </a:rPr>
                        <a:t>delay</a:t>
                      </a:r>
                      <a:endParaRPr lang="it-IT" sz="1600" dirty="0">
                        <a:effectLst/>
                      </a:endParaRP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visible (He:Ne)</a:t>
                      </a:r>
                      <a:r>
                        <a:rPr lang="it-IT" sz="1600" u="none" dirty="0" smtClean="0">
                          <a:effectLst/>
                        </a:rPr>
                        <a:t> 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</a:t>
                      </a:r>
                      <a:r>
                        <a:rPr lang="it-IT" sz="1600" u="none" dirty="0" smtClean="0">
                          <a:effectLst/>
                        </a:rPr>
                        <a:t>TIR (Quantum cascade laser @5.1 </a:t>
                      </a:r>
                      <a:r>
                        <a:rPr lang="it-IT" sz="1600" dirty="0" smtClean="0">
                          <a:effectLst/>
                        </a:rPr>
                        <a:t>micrometers)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426382" y="1666754"/>
            <a:ext cx="2486124" cy="4558681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737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95" y="1110548"/>
            <a:ext cx="8363262" cy="298118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Tests in Visible: coherent light</a:t>
            </a:r>
            <a:endParaRPr lang="it-IT" dirty="0"/>
          </a:p>
        </p:txBody>
      </p:sp>
      <p:sp>
        <p:nvSpPr>
          <p:cNvPr id="53" name="TextBox 52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</a:rPr>
              <a:t>VISIBLE RANGE</a:t>
            </a:r>
            <a:endParaRPr lang="it-IT" b="1" dirty="0">
              <a:solidFill>
                <a:srgbClr val="00B05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84997" y="2527988"/>
            <a:ext cx="4486656" cy="4181857"/>
            <a:chOff x="4584997" y="2527988"/>
            <a:chExt cx="4486656" cy="4181857"/>
          </a:xfrm>
        </p:grpSpPr>
        <p:grpSp>
          <p:nvGrpSpPr>
            <p:cNvPr id="42" name="Group 41"/>
            <p:cNvGrpSpPr/>
            <p:nvPr/>
          </p:nvGrpSpPr>
          <p:grpSpPr>
            <a:xfrm>
              <a:off x="4584997" y="2527988"/>
              <a:ext cx="4486656" cy="4181857"/>
              <a:chOff x="3048000" y="2493264"/>
              <a:chExt cx="4486656" cy="4181857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048000" y="4218433"/>
                <a:ext cx="3249168" cy="245668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449568" y="2493264"/>
                <a:ext cx="1085088" cy="560832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3127248" y="2566416"/>
                <a:ext cx="3178084" cy="1610420"/>
                <a:chOff x="3127248" y="2566416"/>
                <a:chExt cx="3178084" cy="16104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3163824" y="2566416"/>
                  <a:ext cx="3141508" cy="1593275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3127248" y="2583561"/>
                  <a:ext cx="3141508" cy="159327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Straight Connector 28"/>
              <p:cNvCxnSpPr/>
              <p:nvPr/>
            </p:nvCxnSpPr>
            <p:spPr>
              <a:xfrm flipH="1">
                <a:off x="6418216" y="3219450"/>
                <a:ext cx="1051289" cy="3197389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6398905" y="3171825"/>
                <a:ext cx="1087745" cy="329362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756" y="4293978"/>
              <a:ext cx="3143650" cy="2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9459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it-IT" dirty="0" smtClean="0"/>
              <a:t>Transmission and contrast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691857" y="4283022"/>
            <a:ext cx="62956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cap="small" dirty="0" smtClean="0">
                <a:solidFill>
                  <a:srgbClr val="00B050"/>
                </a:solidFill>
              </a:rPr>
              <a:t>Reflectivity</a:t>
            </a:r>
          </a:p>
          <a:p>
            <a:endParaRPr lang="it-IT" sz="1000" b="1" cap="small" dirty="0" smtClean="0">
              <a:solidFill>
                <a:srgbClr val="00B050"/>
              </a:solidFill>
            </a:endParaRPr>
          </a:p>
          <a:p>
            <a:r>
              <a:rPr lang="it-IT" dirty="0" smtClean="0"/>
              <a:t>4 calomel wedges: each beam experiences </a:t>
            </a:r>
            <a:r>
              <a:rPr lang="it-IT" b="1" dirty="0" smtClean="0"/>
              <a:t>4 reflections as ordinary beam</a:t>
            </a:r>
            <a:r>
              <a:rPr lang="it-IT" dirty="0" smtClean="0"/>
              <a:t> and </a:t>
            </a:r>
            <a:r>
              <a:rPr lang="it-IT" b="1" dirty="0" smtClean="0"/>
              <a:t>4 reflections as extraordinary beam</a:t>
            </a:r>
          </a:p>
          <a:p>
            <a:endParaRPr lang="it-IT" dirty="0" smtClean="0"/>
          </a:p>
          <a:p>
            <a:pPr lvl="1">
              <a:buClr>
                <a:srgbClr val="F00600"/>
              </a:buClr>
              <a:buFont typeface="Wingdings" panose="05000000000000000000" pitchFamily="2" charset="2"/>
              <a:buChar char="ü"/>
            </a:pPr>
            <a:r>
              <a:rPr lang="it-IT" dirty="0" smtClean="0"/>
              <a:t>Expected from theory (Fresnel reflections: Rp=20.08%, Rs=10.58%): 24% </a:t>
            </a:r>
          </a:p>
          <a:p>
            <a:pPr lvl="1">
              <a:buClr>
                <a:srgbClr val="F00600"/>
              </a:buClr>
              <a:buFont typeface="Wingdings" panose="05000000000000000000" pitchFamily="2" charset="2"/>
              <a:buChar char="ü"/>
            </a:pPr>
            <a:r>
              <a:rPr lang="it-IT" dirty="0" smtClean="0"/>
              <a:t>Measured:    14 </a:t>
            </a:r>
            <a:r>
              <a:rPr lang="it-IT" dirty="0"/>
              <a:t>% </a:t>
            </a:r>
            <a:r>
              <a:rPr lang="it-IT" dirty="0" smtClean="0"/>
              <a:t>    Most light is scattered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</a:rPr>
              <a:t>VISIBLE RANGE</a:t>
            </a:r>
            <a:endParaRPr lang="it-IT" b="1" dirty="0">
              <a:solidFill>
                <a:srgbClr val="00B05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D6867C2-4D91-52F8-11D7-131AFB7ED09F}"/>
              </a:ext>
            </a:extLst>
          </p:cNvPr>
          <p:cNvGrpSpPr/>
          <p:nvPr/>
        </p:nvGrpSpPr>
        <p:grpSpPr>
          <a:xfrm>
            <a:off x="7115299" y="2948444"/>
            <a:ext cx="4961087" cy="3705476"/>
            <a:chOff x="6306003" y="3035023"/>
            <a:chExt cx="5067022" cy="3784599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EE925EDD-394A-F95E-9F05-9CB23A07D5CA}"/>
                </a:ext>
              </a:extLst>
            </p:cNvPr>
            <p:cNvGrpSpPr/>
            <p:nvPr/>
          </p:nvGrpSpPr>
          <p:grpSpPr>
            <a:xfrm>
              <a:off x="6306003" y="3035023"/>
              <a:ext cx="5067022" cy="3784599"/>
              <a:chOff x="6107985" y="2959868"/>
              <a:chExt cx="5067022" cy="3784599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="" xmlns:a16="http://schemas.microsoft.com/office/drawing/2014/main" id="{D7B87360-903E-31D4-9D52-77E4B5E66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07985" y="2959868"/>
                <a:ext cx="5067022" cy="3569580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C3B8DE1A-2FEC-D5AC-2800-E15D20BB8307}"/>
                  </a:ext>
                </a:extLst>
              </p:cNvPr>
              <p:cNvSpPr txBox="1"/>
              <p:nvPr/>
            </p:nvSpPr>
            <p:spPr>
              <a:xfrm>
                <a:off x="7919143" y="6348516"/>
                <a:ext cx="1489677" cy="3959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Delay  </a:t>
                </a:r>
                <a:r>
                  <a:rPr lang="en-GB" sz="1400" dirty="0"/>
                  <a:t>[fs]</a:t>
                </a: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="" xmlns:a16="http://schemas.microsoft.com/office/drawing/2014/main" id="{1E0B1620-45A4-A6F9-0370-390FBD244166}"/>
                </a:ext>
              </a:extLst>
            </p:cNvPr>
            <p:cNvCxnSpPr>
              <a:cxnSpLocks/>
            </p:cNvCxnSpPr>
            <p:nvPr/>
          </p:nvCxnSpPr>
          <p:spPr>
            <a:xfrm>
              <a:off x="6739002" y="4738639"/>
              <a:ext cx="33820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12FBF602-2496-452B-73B7-6A889BFD4214}"/>
                </a:ext>
              </a:extLst>
            </p:cNvPr>
            <p:cNvSpPr/>
            <p:nvPr/>
          </p:nvSpPr>
          <p:spPr>
            <a:xfrm>
              <a:off x="6980673" y="3517584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EE78A3A-0830-D24F-CDCC-A3EEBD1D65C3}"/>
                </a:ext>
              </a:extLst>
            </p:cNvPr>
            <p:cNvSpPr/>
            <p:nvPr/>
          </p:nvSpPr>
          <p:spPr>
            <a:xfrm>
              <a:off x="7327844" y="3517584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D5980002-221D-97BE-31F6-26AA23028C69}"/>
                </a:ext>
              </a:extLst>
            </p:cNvPr>
            <p:cNvSpPr/>
            <p:nvPr/>
          </p:nvSpPr>
          <p:spPr>
            <a:xfrm>
              <a:off x="7667869" y="3519975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4B6046C7-7565-51F9-6417-67C95E9AFFAD}"/>
                </a:ext>
              </a:extLst>
            </p:cNvPr>
            <p:cNvSpPr/>
            <p:nvPr/>
          </p:nvSpPr>
          <p:spPr>
            <a:xfrm>
              <a:off x="8007894" y="3519975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7096920-1F89-D927-72F0-A40B06EAFDE5}"/>
                </a:ext>
              </a:extLst>
            </p:cNvPr>
            <p:cNvSpPr/>
            <p:nvPr/>
          </p:nvSpPr>
          <p:spPr>
            <a:xfrm>
              <a:off x="8367591" y="3519975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269576C7-DDDA-89DC-474F-244F5DB599F2}"/>
                </a:ext>
              </a:extLst>
            </p:cNvPr>
            <p:cNvSpPr/>
            <p:nvPr/>
          </p:nvSpPr>
          <p:spPr>
            <a:xfrm>
              <a:off x="8679022" y="3519975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0204A2C-5A11-9AB7-6594-1765738729ED}"/>
                </a:ext>
              </a:extLst>
            </p:cNvPr>
            <p:cNvSpPr/>
            <p:nvPr/>
          </p:nvSpPr>
          <p:spPr>
            <a:xfrm>
              <a:off x="9026193" y="3519975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DB1BC6F0-A2E3-9FF9-668D-05B08061E8EB}"/>
                </a:ext>
              </a:extLst>
            </p:cNvPr>
            <p:cNvSpPr/>
            <p:nvPr/>
          </p:nvSpPr>
          <p:spPr>
            <a:xfrm>
              <a:off x="9366218" y="3522366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3B4593CF-8178-C36C-5BAF-A55D76E81383}"/>
                </a:ext>
              </a:extLst>
            </p:cNvPr>
            <p:cNvSpPr/>
            <p:nvPr/>
          </p:nvSpPr>
          <p:spPr>
            <a:xfrm>
              <a:off x="9706243" y="3522366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6B4A789A-C317-E55B-9B84-B984420C255A}"/>
                </a:ext>
              </a:extLst>
            </p:cNvPr>
            <p:cNvSpPr/>
            <p:nvPr/>
          </p:nvSpPr>
          <p:spPr>
            <a:xfrm>
              <a:off x="10065940" y="3522366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CB73857A-9CF5-A6D4-55C1-8DBDA3F02E09}"/>
                </a:ext>
              </a:extLst>
            </p:cNvPr>
            <p:cNvSpPr/>
            <p:nvPr/>
          </p:nvSpPr>
          <p:spPr>
            <a:xfrm>
              <a:off x="6805513" y="5860210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7AF58502-C0A9-5B11-5E77-0D176D591708}"/>
                </a:ext>
              </a:extLst>
            </p:cNvPr>
            <p:cNvSpPr/>
            <p:nvPr/>
          </p:nvSpPr>
          <p:spPr>
            <a:xfrm>
              <a:off x="7152684" y="5860210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158EF1A7-7273-652A-0151-A2FDD78E35AB}"/>
                </a:ext>
              </a:extLst>
            </p:cNvPr>
            <p:cNvSpPr/>
            <p:nvPr/>
          </p:nvSpPr>
          <p:spPr>
            <a:xfrm>
              <a:off x="7492709" y="5862601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B1F5243A-E00D-8FE3-C174-6DE469808EBB}"/>
                </a:ext>
              </a:extLst>
            </p:cNvPr>
            <p:cNvSpPr/>
            <p:nvPr/>
          </p:nvSpPr>
          <p:spPr>
            <a:xfrm>
              <a:off x="7832734" y="5862601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6F76FE90-3064-38A2-931C-BDA6EBD1FF69}"/>
                </a:ext>
              </a:extLst>
            </p:cNvPr>
            <p:cNvSpPr/>
            <p:nvPr/>
          </p:nvSpPr>
          <p:spPr>
            <a:xfrm>
              <a:off x="8192431" y="5862601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FBF7C6E2-D858-D790-CDC0-402860FE2BB8}"/>
                </a:ext>
              </a:extLst>
            </p:cNvPr>
            <p:cNvSpPr/>
            <p:nvPr/>
          </p:nvSpPr>
          <p:spPr>
            <a:xfrm>
              <a:off x="8503862" y="5862601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5773853B-2C9B-7EE2-558C-90F4BF74BDD0}"/>
                </a:ext>
              </a:extLst>
            </p:cNvPr>
            <p:cNvSpPr/>
            <p:nvPr/>
          </p:nvSpPr>
          <p:spPr>
            <a:xfrm>
              <a:off x="8851033" y="5862601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4D251B05-C65D-4084-56FE-07A438868404}"/>
                </a:ext>
              </a:extLst>
            </p:cNvPr>
            <p:cNvSpPr/>
            <p:nvPr/>
          </p:nvSpPr>
          <p:spPr>
            <a:xfrm>
              <a:off x="9191058" y="5864992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5658CCAA-CC39-4E9B-A7E6-ABEC52CABEF9}"/>
                </a:ext>
              </a:extLst>
            </p:cNvPr>
            <p:cNvSpPr/>
            <p:nvPr/>
          </p:nvSpPr>
          <p:spPr>
            <a:xfrm>
              <a:off x="9531083" y="5864992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A7258253-E511-7EBE-BBEC-68FB1E3C130B}"/>
                </a:ext>
              </a:extLst>
            </p:cNvPr>
            <p:cNvSpPr/>
            <p:nvPr/>
          </p:nvSpPr>
          <p:spPr>
            <a:xfrm>
              <a:off x="9890780" y="5864992"/>
              <a:ext cx="96532" cy="1143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C9971BB5-3C35-79C9-9A75-0D0E46031492}"/>
                    </a:ext>
                  </a:extLst>
                </p:cNvPr>
                <p:cNvSpPr txBox="1"/>
                <p:nvPr/>
              </p:nvSpPr>
              <p:spPr>
                <a:xfrm>
                  <a:off x="6769137" y="3255839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9971BB5-3C35-79C9-9A75-0D0E460314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9137" y="3255839"/>
                  <a:ext cx="554424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="" xmlns:a16="http://schemas.microsoft.com/office/drawing/2014/main" id="{29DB02B9-59C2-118E-D42E-5FE4585A7439}"/>
                    </a:ext>
                  </a:extLst>
                </p:cNvPr>
                <p:cNvSpPr txBox="1"/>
                <p:nvPr/>
              </p:nvSpPr>
              <p:spPr>
                <a:xfrm>
                  <a:off x="7110397" y="3255839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9DB02B9-59C2-118E-D42E-5FE4585A74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0397" y="3255839"/>
                  <a:ext cx="554424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="" xmlns:a16="http://schemas.microsoft.com/office/drawing/2014/main" id="{20C8B3C7-4388-98F7-88F8-DE78BBD5FCF0}"/>
                    </a:ext>
                  </a:extLst>
                </p:cNvPr>
                <p:cNvSpPr txBox="1"/>
                <p:nvPr/>
              </p:nvSpPr>
              <p:spPr>
                <a:xfrm>
                  <a:off x="7474663" y="3259527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0C8B3C7-4388-98F7-88F8-DE78BBD5FC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4663" y="3259527"/>
                  <a:ext cx="554424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="" xmlns:a16="http://schemas.microsoft.com/office/drawing/2014/main" id="{194FD2C2-D410-A7F3-0812-2B616908AB6D}"/>
                    </a:ext>
                  </a:extLst>
                </p:cNvPr>
                <p:cNvSpPr txBox="1"/>
                <p:nvPr/>
              </p:nvSpPr>
              <p:spPr>
                <a:xfrm>
                  <a:off x="7784602" y="3255839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94FD2C2-D410-A7F3-0812-2B616908AB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602" y="3255839"/>
                  <a:ext cx="554424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="" xmlns:a16="http://schemas.microsoft.com/office/drawing/2014/main" id="{1AD9707C-E649-7598-F807-850FBAE8A58E}"/>
                    </a:ext>
                  </a:extLst>
                </p:cNvPr>
                <p:cNvSpPr txBox="1"/>
                <p:nvPr/>
              </p:nvSpPr>
              <p:spPr>
                <a:xfrm>
                  <a:off x="8138645" y="3256337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1AD9707C-E649-7598-F807-850FBAE8A5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8645" y="3256337"/>
                  <a:ext cx="554424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="" xmlns:a16="http://schemas.microsoft.com/office/drawing/2014/main" id="{09909B6C-D5E7-D377-4F89-259B5A0B5705}"/>
                    </a:ext>
                  </a:extLst>
                </p:cNvPr>
                <p:cNvSpPr txBox="1"/>
                <p:nvPr/>
              </p:nvSpPr>
              <p:spPr>
                <a:xfrm>
                  <a:off x="8473683" y="3242727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9909B6C-D5E7-D377-4F89-259B5A0B57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3683" y="3242727"/>
                  <a:ext cx="554424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="" xmlns:a16="http://schemas.microsoft.com/office/drawing/2014/main" id="{D3777D92-3A0E-27CC-175C-85E637B79D50}"/>
                    </a:ext>
                  </a:extLst>
                </p:cNvPr>
                <p:cNvSpPr txBox="1"/>
                <p:nvPr/>
              </p:nvSpPr>
              <p:spPr>
                <a:xfrm>
                  <a:off x="8814943" y="3256336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D3777D92-3A0E-27CC-175C-85E637B79D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4943" y="3256336"/>
                  <a:ext cx="554424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11D7BF5E-8B63-E5D9-C232-69FF06511644}"/>
                    </a:ext>
                  </a:extLst>
                </p:cNvPr>
                <p:cNvSpPr txBox="1"/>
                <p:nvPr/>
              </p:nvSpPr>
              <p:spPr>
                <a:xfrm>
                  <a:off x="9163229" y="3259527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1D7BF5E-8B63-E5D9-C232-69FF065116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3229" y="3259527"/>
                  <a:ext cx="554424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id="{44FBEBA7-EE98-7B48-3957-097762C24E27}"/>
                    </a:ext>
                  </a:extLst>
                </p:cNvPr>
                <p:cNvSpPr txBox="1"/>
                <p:nvPr/>
              </p:nvSpPr>
              <p:spPr>
                <a:xfrm>
                  <a:off x="9477198" y="3247726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4FBEBA7-EE98-7B48-3957-097762C24E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7198" y="3247726"/>
                  <a:ext cx="554424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="" xmlns:a16="http://schemas.microsoft.com/office/drawing/2014/main" id="{E4491DE9-501E-4DF5-7735-E4E398A12CE2}"/>
                    </a:ext>
                  </a:extLst>
                </p:cNvPr>
                <p:cNvSpPr txBox="1"/>
                <p:nvPr/>
              </p:nvSpPr>
              <p:spPr>
                <a:xfrm>
                  <a:off x="9804613" y="3271943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491DE9-501E-4DF5-7735-E4E398A12C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4613" y="3271943"/>
                  <a:ext cx="554424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="" xmlns:a16="http://schemas.microsoft.com/office/drawing/2014/main" id="{EA7E0A06-009B-68E4-F85D-3CCDB3376851}"/>
                    </a:ext>
                  </a:extLst>
                </p:cNvPr>
                <p:cNvSpPr txBox="1"/>
                <p:nvPr/>
              </p:nvSpPr>
              <p:spPr>
                <a:xfrm>
                  <a:off x="6640970" y="5965734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EA7E0A06-009B-68E4-F85D-3CCDB3376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0970" y="5965734"/>
                  <a:ext cx="554424" cy="27699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="" xmlns:a16="http://schemas.microsoft.com/office/drawing/2014/main" id="{EC672EBC-DB0B-918A-7D82-7AEF52AC266B}"/>
                    </a:ext>
                  </a:extLst>
                </p:cNvPr>
                <p:cNvSpPr txBox="1"/>
                <p:nvPr/>
              </p:nvSpPr>
              <p:spPr>
                <a:xfrm>
                  <a:off x="6982230" y="5965734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C672EBC-DB0B-918A-7D82-7AEF52AC26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2230" y="5965734"/>
                  <a:ext cx="554424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="" xmlns:a16="http://schemas.microsoft.com/office/drawing/2014/main" id="{51BAFD2A-DC93-F16C-3B01-A4065D65C19D}"/>
                    </a:ext>
                  </a:extLst>
                </p:cNvPr>
                <p:cNvSpPr txBox="1"/>
                <p:nvPr/>
              </p:nvSpPr>
              <p:spPr>
                <a:xfrm>
                  <a:off x="7346496" y="5969422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1BAFD2A-DC93-F16C-3B01-A4065D65C1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6496" y="5969422"/>
                  <a:ext cx="554424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="" xmlns:a16="http://schemas.microsoft.com/office/drawing/2014/main" id="{D3B1FE88-96CC-80F9-B3D2-9F58482460E7}"/>
                    </a:ext>
                  </a:extLst>
                </p:cNvPr>
                <p:cNvSpPr txBox="1"/>
                <p:nvPr/>
              </p:nvSpPr>
              <p:spPr>
                <a:xfrm>
                  <a:off x="7656435" y="5965734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D3B1FE88-96CC-80F9-B3D2-9F58482460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6435" y="5965734"/>
                  <a:ext cx="554424" cy="27699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="" xmlns:a16="http://schemas.microsoft.com/office/drawing/2014/main" id="{F8CE5573-F849-21BA-CD3A-35A9B9A88329}"/>
                    </a:ext>
                  </a:extLst>
                </p:cNvPr>
                <p:cNvSpPr txBox="1"/>
                <p:nvPr/>
              </p:nvSpPr>
              <p:spPr>
                <a:xfrm>
                  <a:off x="8010478" y="5966232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8CE5573-F849-21BA-CD3A-35A9B9A883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0478" y="5966232"/>
                  <a:ext cx="554424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="" xmlns:a16="http://schemas.microsoft.com/office/drawing/2014/main" id="{3CC7F142-A994-489F-DAEF-A72FC350F457}"/>
                    </a:ext>
                  </a:extLst>
                </p:cNvPr>
                <p:cNvSpPr txBox="1"/>
                <p:nvPr/>
              </p:nvSpPr>
              <p:spPr>
                <a:xfrm>
                  <a:off x="8345516" y="5952622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CC7F142-A994-489F-DAEF-A72FC350F4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5516" y="5952622"/>
                  <a:ext cx="554424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="" xmlns:a16="http://schemas.microsoft.com/office/drawing/2014/main" id="{5FE55ED4-48B6-C06B-4E8B-08EA0CFCBBD9}"/>
                    </a:ext>
                  </a:extLst>
                </p:cNvPr>
                <p:cNvSpPr txBox="1"/>
                <p:nvPr/>
              </p:nvSpPr>
              <p:spPr>
                <a:xfrm>
                  <a:off x="8686776" y="5966231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FE55ED4-48B6-C06B-4E8B-08EA0CFCBB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6776" y="5966231"/>
                  <a:ext cx="554424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id="{5CCDDDCD-6DE6-8824-4628-95D39E70DD29}"/>
                    </a:ext>
                  </a:extLst>
                </p:cNvPr>
                <p:cNvSpPr txBox="1"/>
                <p:nvPr/>
              </p:nvSpPr>
              <p:spPr>
                <a:xfrm>
                  <a:off x="9035062" y="5969422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5CCDDDCD-6DE6-8824-4628-95D39E70DD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5062" y="5969422"/>
                  <a:ext cx="554424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="" xmlns:a16="http://schemas.microsoft.com/office/drawing/2014/main" id="{A1CEBE9A-31DC-FF88-57B6-D4A613260F98}"/>
                    </a:ext>
                  </a:extLst>
                </p:cNvPr>
                <p:cNvSpPr txBox="1"/>
                <p:nvPr/>
              </p:nvSpPr>
              <p:spPr>
                <a:xfrm>
                  <a:off x="9349031" y="5957621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1CEBE9A-31DC-FF88-57B6-D4A613260F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9031" y="5957621"/>
                  <a:ext cx="554424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="" xmlns:a16="http://schemas.microsoft.com/office/drawing/2014/main" id="{328FD36E-F32F-AA0D-10AF-F42C5DF5BCF9}"/>
                    </a:ext>
                  </a:extLst>
                </p:cNvPr>
                <p:cNvSpPr txBox="1"/>
                <p:nvPr/>
              </p:nvSpPr>
              <p:spPr>
                <a:xfrm>
                  <a:off x="9676446" y="5981838"/>
                  <a:ext cx="5544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28FD36E-F32F-AA0D-10AF-F42C5DF5BC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6446" y="5981838"/>
                  <a:ext cx="554424" cy="276999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TextBox 52"/>
          <p:cNvSpPr txBox="1"/>
          <p:nvPr/>
        </p:nvSpPr>
        <p:spPr>
          <a:xfrm>
            <a:off x="109200" y="2014443"/>
            <a:ext cx="22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cap="small" dirty="0" smtClean="0">
                <a:solidFill>
                  <a:srgbClr val="FF0000"/>
                </a:solidFill>
              </a:rPr>
              <a:t>He:Ne </a:t>
            </a:r>
            <a:r>
              <a:rPr lang="it-IT" cap="small" dirty="0">
                <a:solidFill>
                  <a:srgbClr val="FF0000"/>
                </a:solidFill>
              </a:rPr>
              <a:t>laser @ 632 </a:t>
            </a:r>
            <a:r>
              <a:rPr lang="it-IT" cap="small" dirty="0" smtClean="0">
                <a:solidFill>
                  <a:srgbClr val="FF0000"/>
                </a:solidFill>
              </a:rPr>
              <a:t>nm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883769" y="2640323"/>
            <a:ext cx="1131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cap="small" dirty="0" smtClean="0">
                <a:solidFill>
                  <a:srgbClr val="00B050"/>
                </a:solidFill>
              </a:rPr>
              <a:t>Contrast</a:t>
            </a:r>
          </a:p>
        </p:txBody>
      </p:sp>
      <p:sp>
        <p:nvSpPr>
          <p:cNvPr id="4" name="Rectangle 3"/>
          <p:cNvSpPr/>
          <p:nvPr/>
        </p:nvSpPr>
        <p:spPr>
          <a:xfrm>
            <a:off x="2539945" y="6140198"/>
            <a:ext cx="629141" cy="3588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TextBox 57"/>
          <p:cNvSpPr txBox="1"/>
          <p:nvPr/>
        </p:nvSpPr>
        <p:spPr>
          <a:xfrm>
            <a:off x="9729458" y="3996051"/>
            <a:ext cx="170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it-IT" dirty="0" smtClean="0"/>
              <a:t>Contrast:    83 %</a:t>
            </a:r>
            <a:endParaRPr lang="it-IT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4530827"/>
            <a:ext cx="555004" cy="538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3861" y="667845"/>
            <a:ext cx="2888462" cy="3851282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>
            <a:off x="1525817" y="2489694"/>
            <a:ext cx="1719445" cy="1965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43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0" y="1065186"/>
            <a:ext cx="8363262" cy="298118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Contrast in the visible</a:t>
            </a: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14" y="4062397"/>
            <a:ext cx="2404896" cy="229741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3048000" y="2493264"/>
            <a:ext cx="4486656" cy="4181857"/>
            <a:chOff x="3048000" y="2493264"/>
            <a:chExt cx="4486656" cy="4181857"/>
          </a:xfrm>
        </p:grpSpPr>
        <p:sp>
          <p:nvSpPr>
            <p:cNvPr id="18" name="Rectangle 17"/>
            <p:cNvSpPr/>
            <p:nvPr/>
          </p:nvSpPr>
          <p:spPr>
            <a:xfrm>
              <a:off x="3048000" y="4218433"/>
              <a:ext cx="3249168" cy="245668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49568" y="2493264"/>
              <a:ext cx="1085088" cy="560832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127248" y="2566416"/>
              <a:ext cx="3178084" cy="1610420"/>
              <a:chOff x="3127248" y="2566416"/>
              <a:chExt cx="3178084" cy="161042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3163824" y="2566416"/>
                <a:ext cx="3141508" cy="1593275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3127248" y="2583561"/>
                <a:ext cx="3141508" cy="159327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/>
            <p:cNvCxnSpPr/>
            <p:nvPr/>
          </p:nvCxnSpPr>
          <p:spPr>
            <a:xfrm flipH="1">
              <a:off x="6418216" y="3219450"/>
              <a:ext cx="1051289" cy="3197389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398905" y="3171825"/>
              <a:ext cx="1087745" cy="329362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799306" y="1046393"/>
            <a:ext cx="3162562" cy="2813735"/>
            <a:chOff x="8799306" y="1046393"/>
            <a:chExt cx="3162562" cy="281373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814" y="1490734"/>
              <a:ext cx="2369394" cy="236939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006700" y="1046393"/>
              <a:ext cx="2955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Transmitted light, on a screen</a:t>
              </a:r>
              <a:endParaRPr lang="it-IT" dirty="0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8799306" y="1591600"/>
              <a:ext cx="518314" cy="108383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8799306" y="2981960"/>
              <a:ext cx="518314" cy="78740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</a:rPr>
              <a:t>VISIBLE RANGE</a:t>
            </a:r>
            <a:endParaRPr lang="it-IT" b="1" dirty="0">
              <a:solidFill>
                <a:srgbClr val="00B05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4267389"/>
            <a:ext cx="3143650" cy="23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54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Project outline</a:t>
            </a:r>
            <a:endParaRPr lang="it-IT" dirty="0"/>
          </a:p>
        </p:txBody>
      </p:sp>
      <p:pic>
        <p:nvPicPr>
          <p:cNvPr id="3" name="Immagine 36">
            <a:extLst>
              <a:ext uri="{FF2B5EF4-FFF2-40B4-BE49-F238E27FC236}">
                <a16:creationId xmlns:a16="http://schemas.microsoft.com/office/drawing/2014/main" xmlns="" id="{DAF7340C-4421-8B55-38CA-5FD4342C31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8364" y="2123603"/>
            <a:ext cx="10350500" cy="31075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1FE2337-ACCF-4A82-B18C-1AD496CD7478}"/>
              </a:ext>
            </a:extLst>
          </p:cNvPr>
          <p:cNvCxnSpPr>
            <a:cxnSpLocks/>
          </p:cNvCxnSpPr>
          <p:nvPr/>
        </p:nvCxnSpPr>
        <p:spPr>
          <a:xfrm>
            <a:off x="1293659" y="7330844"/>
            <a:ext cx="91730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>
            <a:extLst>
              <a:ext uri="{FF2B5EF4-FFF2-40B4-BE49-F238E27FC236}">
                <a16:creationId xmlns:a16="http://schemas.microsoft.com/office/drawing/2014/main" xmlns="" id="{C3908647-3042-CC61-00BD-1FE25C4DE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94" y="1557132"/>
            <a:ext cx="1956122" cy="41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1">
            <a:extLst>
              <a:ext uri="{FF2B5EF4-FFF2-40B4-BE49-F238E27FC236}">
                <a16:creationId xmlns:a16="http://schemas.microsoft.com/office/drawing/2014/main" xmlns="" id="{821569B4-50F4-9645-E857-634B0BC918F9}"/>
              </a:ext>
            </a:extLst>
          </p:cNvPr>
          <p:cNvPicPr/>
          <p:nvPr/>
        </p:nvPicPr>
        <p:blipFill>
          <a:blip r:embed="rId4" cstate="print"/>
          <a:srcRect l="60842" t="42991" r="23975" b="30492"/>
          <a:stretch>
            <a:fillRect/>
          </a:stretch>
        </p:blipFill>
        <p:spPr bwMode="auto">
          <a:xfrm>
            <a:off x="7796832" y="1448161"/>
            <a:ext cx="945674" cy="53403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1F3BEE46-EAD5-612D-2094-0553F6E2D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22" y="1443441"/>
            <a:ext cx="1965561" cy="57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43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9754" y="1854780"/>
            <a:ext cx="222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Test with a Light bulb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1188719" y="2891100"/>
            <a:ext cx="391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Hypebolic spatial intereference pattern</a:t>
            </a:r>
            <a:endParaRPr lang="it-IT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25423" y="5258380"/>
            <a:ext cx="279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Very limited spatial walk-off</a:t>
            </a:r>
            <a:endParaRPr lang="it-IT" dirty="0"/>
          </a:p>
        </p:txBody>
      </p:sp>
      <p:sp>
        <p:nvSpPr>
          <p:cNvPr id="9" name="Down Arrow 8"/>
          <p:cNvSpPr/>
          <p:nvPr/>
        </p:nvSpPr>
        <p:spPr>
          <a:xfrm>
            <a:off x="2699407" y="2416802"/>
            <a:ext cx="685745" cy="433308"/>
          </a:xfrm>
          <a:prstGeom prst="downArrow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Down Arrow 9"/>
          <p:cNvSpPr/>
          <p:nvPr/>
        </p:nvSpPr>
        <p:spPr>
          <a:xfrm>
            <a:off x="2689247" y="3442962"/>
            <a:ext cx="685745" cy="433308"/>
          </a:xfrm>
          <a:prstGeom prst="downArrow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Visual Tests in Visible: incoherent light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1989718" y="3985364"/>
            <a:ext cx="212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Very high coherence</a:t>
            </a:r>
            <a:endParaRPr lang="it-IT" b="1" dirty="0"/>
          </a:p>
        </p:txBody>
      </p:sp>
      <p:sp>
        <p:nvSpPr>
          <p:cNvPr id="12" name="Down Arrow 11"/>
          <p:cNvSpPr/>
          <p:nvPr/>
        </p:nvSpPr>
        <p:spPr>
          <a:xfrm>
            <a:off x="2689247" y="4601202"/>
            <a:ext cx="685745" cy="433308"/>
          </a:xfrm>
          <a:prstGeom prst="downArrow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468" y="3905247"/>
            <a:ext cx="555004" cy="5384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281395" y="1477207"/>
            <a:ext cx="4682737" cy="4705526"/>
            <a:chOff x="6281395" y="1738260"/>
            <a:chExt cx="4682737" cy="47055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7" r="1"/>
            <a:stretch/>
          </p:blipFill>
          <p:spPr>
            <a:xfrm>
              <a:off x="6281395" y="1738260"/>
              <a:ext cx="4682737" cy="4705526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6773367" y="2233970"/>
              <a:ext cx="3688080" cy="368808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355080" y="1808480"/>
              <a:ext cx="4533900" cy="45389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</a:rPr>
              <a:t>VISIBLE RANGE</a:t>
            </a:r>
            <a:endParaRPr lang="it-IT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03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9814"/>
            <a:ext cx="11353800" cy="769994"/>
          </a:xfrm>
        </p:spPr>
        <p:txBody>
          <a:bodyPr>
            <a:normAutofit/>
          </a:bodyPr>
          <a:lstStyle/>
          <a:p>
            <a:r>
              <a:rPr lang="it-IT" dirty="0"/>
              <a:t>Characterization of interefrometer performances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AFFB8B19-59AD-9B8C-4A7D-7A33D3CE6E30}"/>
              </a:ext>
            </a:extLst>
          </p:cNvPr>
          <p:cNvSpPr txBox="1">
            <a:spLocks/>
          </p:cNvSpPr>
          <p:nvPr/>
        </p:nvSpPr>
        <p:spPr>
          <a:xfrm>
            <a:off x="3984305" y="3043634"/>
            <a:ext cx="3646567" cy="139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E5B12F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Transmission</a:t>
            </a:r>
          </a:p>
          <a:p>
            <a:pPr lvl="1">
              <a:buClr>
                <a:srgbClr val="E5B12F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Interferometric contrast</a:t>
            </a:r>
          </a:p>
          <a:p>
            <a:pPr lvl="1">
              <a:buClr>
                <a:srgbClr val="E5B12F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spectral resolution</a:t>
            </a:r>
          </a:p>
          <a:p>
            <a:pPr lvl="1">
              <a:buClr>
                <a:srgbClr val="E5B12F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frequency calibration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606040" y="2026920"/>
            <a:ext cx="4792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Characterization of the following properties: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839138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Test plan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28265" y="1131148"/>
          <a:ext cx="11123269" cy="5162972"/>
        </p:xfrm>
        <a:graphic>
          <a:graphicData uri="http://schemas.openxmlformats.org/drawingml/2006/table">
            <a:tbl>
              <a:tblPr/>
              <a:tblGrid>
                <a:gridCol w="2801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713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11827"/>
                <a:gridCol w="2639028"/>
              </a:tblGrid>
              <a:tr h="531514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it-IT" sz="2000" b="1" cap="small" baseline="0" dirty="0">
                          <a:effectLst/>
                        </a:rPr>
                        <a:t>Test plan</a:t>
                      </a:r>
                      <a:endParaRPr lang="it-IT" sz="2000" cap="small" baseline="0" dirty="0">
                        <a:effectLst/>
                      </a:endParaRPr>
                    </a:p>
                  </a:txBody>
                  <a:tcPr marL="24067" marR="24067" marT="24067" marB="240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it-IT" sz="2000" b="1" cap="small" baseline="0" dirty="0">
                          <a:effectLst/>
                        </a:rPr>
                        <a:t>Test procedure</a:t>
                      </a:r>
                      <a:endParaRPr lang="it-IT" sz="2000" cap="small" baseline="0" dirty="0">
                        <a:effectLst/>
                      </a:endParaRPr>
                    </a:p>
                  </a:txBody>
                  <a:tcPr marL="24067" marR="24067" marT="24067" marB="240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it-IT" sz="2000" b="1" cap="small" baseline="0" dirty="0" smtClean="0">
                          <a:effectLst/>
                        </a:rPr>
                        <a:t>Spectral Range</a:t>
                      </a:r>
                      <a:endParaRPr lang="it-IT" sz="2000" b="1" cap="small" baseline="0" dirty="0">
                        <a:effectLst/>
                      </a:endParaRPr>
                    </a:p>
                  </a:txBody>
                  <a:tcPr marL="24067" marR="24067" marT="24067" marB="240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endParaRPr lang="it-IT" sz="2000" cap="small" baseline="0" dirty="0">
                        <a:effectLst/>
                      </a:endParaRPr>
                    </a:p>
                  </a:txBody>
                  <a:tcPr marL="24067" marR="24067" marT="24067" marB="2406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95880"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2000" cap="small" baseline="0" dirty="0">
                          <a:effectLst/>
                        </a:rPr>
                        <a:t>Transmission of the interferometer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1600" dirty="0">
                          <a:effectLst/>
                        </a:rPr>
                        <a:t>Measure the ratio between input and output </a:t>
                      </a:r>
                      <a:r>
                        <a:rPr lang="it-IT" sz="1600" dirty="0" smtClean="0">
                          <a:effectLst/>
                        </a:rPr>
                        <a:t>powers</a:t>
                      </a:r>
                      <a:endParaRPr lang="it-IT" sz="1600" dirty="0">
                        <a:effectLst/>
                      </a:endParaRP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visible (He:Ne)</a:t>
                      </a:r>
                      <a:r>
                        <a:rPr lang="it-IT" sz="1600" u="none" dirty="0" smtClean="0">
                          <a:effectLst/>
                        </a:rPr>
                        <a:t> </a:t>
                      </a:r>
                    </a:p>
                    <a:p>
                      <a:pPr rtl="0">
                        <a:lnSpc>
                          <a:spcPct val="120000"/>
                        </a:lnSpc>
                      </a:pPr>
                      <a:endParaRPr lang="it-IT" sz="1600" dirty="0">
                        <a:effectLst/>
                      </a:endParaRP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</a:t>
                      </a:r>
                      <a:r>
                        <a:rPr lang="it-IT" sz="1600" u="none" dirty="0" smtClean="0">
                          <a:effectLst/>
                        </a:rPr>
                        <a:t>TIR (Quantum cascade laser @5.1 </a:t>
                      </a:r>
                      <a:r>
                        <a:rPr lang="it-IT" sz="1600" dirty="0" smtClean="0">
                          <a:effectLst/>
                        </a:rPr>
                        <a:t>micrometers)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5578"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2000" cap="small" baseline="0" dirty="0">
                          <a:effectLst/>
                        </a:rPr>
                        <a:t>Interferometric contrast with collimated beam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1600" dirty="0">
                          <a:effectLst/>
                        </a:rPr>
                        <a:t>Measure the interferogram as a function of the </a:t>
                      </a:r>
                      <a:r>
                        <a:rPr lang="it-IT" sz="1600" dirty="0" smtClean="0">
                          <a:effectLst/>
                        </a:rPr>
                        <a:t>delay</a:t>
                      </a:r>
                      <a:endParaRPr lang="it-IT" sz="1600" dirty="0">
                        <a:effectLst/>
                      </a:endParaRP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visible (He:Ne)</a:t>
                      </a:r>
                      <a:r>
                        <a:rPr lang="it-IT" sz="1600" u="none" dirty="0" smtClean="0">
                          <a:effectLst/>
                        </a:rPr>
                        <a:t> 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</a:t>
                      </a:r>
                      <a:r>
                        <a:rPr lang="it-IT" sz="1600" u="none" dirty="0" smtClean="0">
                          <a:effectLst/>
                        </a:rPr>
                        <a:t>TIR (Quantum cascade laser @5.1 </a:t>
                      </a:r>
                      <a:r>
                        <a:rPr lang="it-IT" sz="1600" dirty="0" smtClean="0">
                          <a:effectLst/>
                        </a:rPr>
                        <a:t>micrometers)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426382" y="1666755"/>
            <a:ext cx="2458538" cy="4627366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7138251" y="3282415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14%</a:t>
            </a:r>
            <a:endParaRPr lang="it-IT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8250" y="5653078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82%</a:t>
            </a:r>
            <a:endParaRPr lang="it-IT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12506" y="1666755"/>
            <a:ext cx="2609745" cy="4627365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464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602A3F-33FB-69BD-AC09-8AF0DB43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Test Infrared: Goals &amp; Methods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FB8B19-59AD-9B8C-4A7D-7A33D3CE6E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0391" y="1240073"/>
            <a:ext cx="6045318" cy="206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smtClean="0">
                <a:solidFill>
                  <a:schemeClr val="accent5">
                    <a:lumMod val="75000"/>
                  </a:schemeClr>
                </a:solidFill>
              </a:rPr>
              <a:t>Characterize of the Calomel interferometer </a:t>
            </a:r>
            <a:r>
              <a:rPr lang="en-GB" sz="2000" dirty="0" smtClean="0"/>
              <a:t>in terms of:</a:t>
            </a:r>
          </a:p>
          <a:p>
            <a:pPr lvl="1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Transmission</a:t>
            </a:r>
          </a:p>
          <a:p>
            <a:pPr lvl="1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Interferometric contrast</a:t>
            </a:r>
          </a:p>
          <a:p>
            <a:pPr lvl="1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spectral resolution</a:t>
            </a:r>
          </a:p>
          <a:p>
            <a:pPr lvl="1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frequency calibration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0530533-AE31-1CD5-03E7-93BF6213DE02}"/>
              </a:ext>
            </a:extLst>
          </p:cNvPr>
          <p:cNvSpPr txBox="1"/>
          <p:nvPr/>
        </p:nvSpPr>
        <p:spPr>
          <a:xfrm>
            <a:off x="288083" y="3308585"/>
            <a:ext cx="618571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b="1" dirty="0" smtClean="0">
                <a:solidFill>
                  <a:schemeClr val="accent5">
                    <a:lumMod val="75000"/>
                  </a:schemeClr>
                </a:solidFill>
              </a:rPr>
              <a:t>The light </a:t>
            </a:r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source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 smtClean="0"/>
              <a:t>We used two </a:t>
            </a:r>
            <a:r>
              <a:rPr lang="en-GB" sz="2000" dirty="0"/>
              <a:t>light sources from COSMOS lab at </a:t>
            </a:r>
            <a:r>
              <a:rPr lang="en-GB" sz="2000" dirty="0" err="1"/>
              <a:t>Politecnico</a:t>
            </a:r>
            <a:r>
              <a:rPr lang="en-GB" sz="2000" dirty="0"/>
              <a:t> Lecco (</a:t>
            </a:r>
            <a:r>
              <a:rPr lang="en-GB" sz="2000" dirty="0" err="1"/>
              <a:t>Prof.</a:t>
            </a:r>
            <a:r>
              <a:rPr lang="en-GB" sz="2000" dirty="0"/>
              <a:t> </a:t>
            </a:r>
            <a:r>
              <a:rPr lang="en-GB" sz="2000" dirty="0" err="1"/>
              <a:t>Davide</a:t>
            </a:r>
            <a:r>
              <a:rPr lang="en-GB" sz="2000" dirty="0"/>
              <a:t> </a:t>
            </a:r>
            <a:r>
              <a:rPr lang="en-GB" sz="2000" dirty="0" err="1"/>
              <a:t>Gatti</a:t>
            </a:r>
            <a:r>
              <a:rPr lang="en-GB" sz="2000" dirty="0"/>
              <a:t>):</a:t>
            </a:r>
            <a:endParaRPr lang="en-GB" sz="2000" dirty="0" smtClean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000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Narrowband: </a:t>
            </a:r>
            <a:r>
              <a:rPr lang="en-GB" sz="2000" b="1" dirty="0" smtClean="0">
                <a:solidFill>
                  <a:srgbClr val="C00000"/>
                </a:solidFill>
              </a:rPr>
              <a:t>Quantum </a:t>
            </a:r>
            <a:r>
              <a:rPr lang="en-GB" sz="2000" b="1" dirty="0">
                <a:solidFill>
                  <a:srgbClr val="C00000"/>
                </a:solidFill>
              </a:rPr>
              <a:t>Cascade Lasers </a:t>
            </a:r>
            <a:r>
              <a:rPr lang="en-GB" sz="2000" dirty="0"/>
              <a:t>(QCL</a:t>
            </a:r>
            <a:r>
              <a:rPr lang="en-GB" sz="2000" dirty="0" smtClean="0"/>
              <a:t>).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>The available QCL can be tuned from 5 to 9 micron</a:t>
            </a:r>
            <a:endParaRPr lang="en-GB" sz="2000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sz="2000" dirty="0" smtClean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sz="2000" dirty="0" smtClean="0"/>
              <a:t>Broadband: </a:t>
            </a:r>
            <a:r>
              <a:rPr lang="en-GB" sz="2000" b="1" dirty="0" smtClean="0">
                <a:solidFill>
                  <a:srgbClr val="00B050"/>
                </a:solidFill>
              </a:rPr>
              <a:t>difference frequency generation</a:t>
            </a:r>
            <a:r>
              <a:rPr lang="en-GB" sz="2000" dirty="0" smtClean="0"/>
              <a:t> (DFG)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000" dirty="0" smtClean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009B49F-BBEE-AC8B-597A-6D1DE30DBAA7}"/>
              </a:ext>
            </a:extLst>
          </p:cNvPr>
          <p:cNvGrpSpPr/>
          <p:nvPr/>
        </p:nvGrpSpPr>
        <p:grpSpPr>
          <a:xfrm>
            <a:off x="6888809" y="993168"/>
            <a:ext cx="4069331" cy="3433295"/>
            <a:chOff x="6379264" y="2745759"/>
            <a:chExt cx="4573657" cy="3858795"/>
          </a:xfrm>
        </p:grpSpPr>
        <p:pic>
          <p:nvPicPr>
            <p:cNvPr id="1026" name="Picture 2" descr="The Quantum Cascade Laser – Quantum Optoelectronics Group | ETH Zurich">
              <a:extLst>
                <a:ext uri="{FF2B5EF4-FFF2-40B4-BE49-F238E27FC236}">
                  <a16:creationId xmlns="" xmlns:a16="http://schemas.microsoft.com/office/drawing/2014/main" id="{135EFDBA-9F14-718C-E6DE-40D1DAE83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976" y="2745759"/>
              <a:ext cx="4208945" cy="3858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2D21CC04-E97B-87FA-31A9-F2D79F6C2265}"/>
                </a:ext>
              </a:extLst>
            </p:cNvPr>
            <p:cNvSpPr/>
            <p:nvPr/>
          </p:nvSpPr>
          <p:spPr>
            <a:xfrm>
              <a:off x="6415708" y="2807804"/>
              <a:ext cx="591379" cy="581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331491D9-8CC6-FD9D-139E-A4B4819342B3}"/>
                </a:ext>
              </a:extLst>
            </p:cNvPr>
            <p:cNvSpPr/>
            <p:nvPr/>
          </p:nvSpPr>
          <p:spPr>
            <a:xfrm>
              <a:off x="6379264" y="4580282"/>
              <a:ext cx="591379" cy="581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020890" y="4481666"/>
            <a:ext cx="4537075" cy="23763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QCL lasers </a:t>
            </a:r>
            <a:r>
              <a:rPr lang="en-GB" dirty="0"/>
              <a:t>can access the IR range by exploiting multiple </a:t>
            </a:r>
            <a:r>
              <a:rPr lang="en-GB" dirty="0" err="1"/>
              <a:t>intersubband</a:t>
            </a:r>
            <a:r>
              <a:rPr lang="en-GB" dirty="0"/>
              <a:t> transitions in the conduction band of a structure made by repeated cells of 3 quantum wells. These are usually made of </a:t>
            </a:r>
            <a:r>
              <a:rPr lang="en-GB" dirty="0" err="1"/>
              <a:t>InGaAs</a:t>
            </a:r>
            <a:r>
              <a:rPr lang="en-GB" dirty="0"/>
              <a:t>, and separated by </a:t>
            </a:r>
            <a:r>
              <a:rPr lang="en-GB" dirty="0" err="1"/>
              <a:t>AlInAs</a:t>
            </a:r>
            <a:r>
              <a:rPr lang="en-GB" dirty="0"/>
              <a:t> spacers to create a </a:t>
            </a:r>
            <a:r>
              <a:rPr lang="en-GB" dirty="0" err="1"/>
              <a:t>miniband</a:t>
            </a:r>
            <a:r>
              <a:rPr lang="en-GB" dirty="0"/>
              <a:t> where electrons are injected or extracted.</a:t>
            </a:r>
          </a:p>
          <a:p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6782766" y="993168"/>
            <a:ext cx="4722471" cy="556586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FF0000">
              <a:alpha val="1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TIR RANGE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19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21080" y="5718983"/>
            <a:ext cx="4717786" cy="187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Optical Chopper System and Chopper Wheels">
            <a:extLst>
              <a:ext uri="{FF2B5EF4-FFF2-40B4-BE49-F238E27FC236}">
                <a16:creationId xmlns="" xmlns:a16="http://schemas.microsoft.com/office/drawing/2014/main" id="{21EC8859-F606-F448-0F57-03C572ECF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54" y="5699452"/>
            <a:ext cx="1016751" cy="1016751"/>
          </a:xfrm>
          <a:prstGeom prst="rect">
            <a:avLst/>
          </a:prstGeom>
          <a:noFill/>
          <a:scene3d>
            <a:camera prst="orthographicFront">
              <a:rot lat="0" lon="1739998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="" xmlns:a16="http://schemas.microsoft.com/office/drawing/2014/main" id="{38C12DB5-D835-B65A-0EFD-43C73A9E643D}"/>
              </a:ext>
            </a:extLst>
          </p:cNvPr>
          <p:cNvSpPr/>
          <p:nvPr/>
        </p:nvSpPr>
        <p:spPr>
          <a:xfrm rot="11619133" flipV="1">
            <a:off x="3469287" y="3240354"/>
            <a:ext cx="844062" cy="1679758"/>
          </a:xfrm>
          <a:prstGeom prst="downArrow">
            <a:avLst>
              <a:gd name="adj1" fmla="val 46662"/>
              <a:gd name="adj2" fmla="val 51878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B341668-1B99-2A75-EAD2-E198169DB8F5}"/>
              </a:ext>
            </a:extLst>
          </p:cNvPr>
          <p:cNvSpPr/>
          <p:nvPr/>
        </p:nvSpPr>
        <p:spPr>
          <a:xfrm rot="16200000">
            <a:off x="5140423" y="3209699"/>
            <a:ext cx="57148" cy="1146175"/>
          </a:xfrm>
          <a:prstGeom prst="rect">
            <a:avLst/>
          </a:prstGeom>
          <a:solidFill>
            <a:srgbClr val="E22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8FB557-1E1A-A2F5-E868-C6EEEEA28DA9}"/>
              </a:ext>
            </a:extLst>
          </p:cNvPr>
          <p:cNvSpPr/>
          <p:nvPr/>
        </p:nvSpPr>
        <p:spPr>
          <a:xfrm rot="2902871">
            <a:off x="1902319" y="3383380"/>
            <a:ext cx="84244" cy="72495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9B015E11-188A-E311-79D0-3C3F8317CB7E}"/>
              </a:ext>
            </a:extLst>
          </p:cNvPr>
          <p:cNvSpPr/>
          <p:nvPr/>
        </p:nvSpPr>
        <p:spPr>
          <a:xfrm>
            <a:off x="1960659" y="3728813"/>
            <a:ext cx="2450498" cy="125608"/>
          </a:xfrm>
          <a:prstGeom prst="rightArrow">
            <a:avLst/>
          </a:prstGeom>
          <a:solidFill>
            <a:srgbClr val="E22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F4BF278-AB31-1308-486E-961A319FEA5A}"/>
              </a:ext>
            </a:extLst>
          </p:cNvPr>
          <p:cNvSpPr/>
          <p:nvPr/>
        </p:nvSpPr>
        <p:spPr>
          <a:xfrm rot="10800000">
            <a:off x="1947959" y="3796520"/>
            <a:ext cx="82512" cy="2373659"/>
          </a:xfrm>
          <a:prstGeom prst="rect">
            <a:avLst/>
          </a:prstGeom>
          <a:solidFill>
            <a:srgbClr val="E22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0D64C72-DBDB-74D3-1755-13F06906F683}"/>
              </a:ext>
            </a:extLst>
          </p:cNvPr>
          <p:cNvSpPr/>
          <p:nvPr/>
        </p:nvSpPr>
        <p:spPr>
          <a:xfrm>
            <a:off x="2820463" y="3425692"/>
            <a:ext cx="184030" cy="7246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6F7C90-ED54-7005-6941-3DA898E48B5A}"/>
              </a:ext>
            </a:extLst>
          </p:cNvPr>
          <p:cNvSpPr/>
          <p:nvPr/>
        </p:nvSpPr>
        <p:spPr>
          <a:xfrm>
            <a:off x="4405529" y="3428568"/>
            <a:ext cx="184030" cy="7246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F6BE795-7010-EC59-2E63-AAD7F1D1ABAA}"/>
              </a:ext>
            </a:extLst>
          </p:cNvPr>
          <p:cNvGrpSpPr/>
          <p:nvPr/>
        </p:nvGrpSpPr>
        <p:grpSpPr>
          <a:xfrm rot="16200000">
            <a:off x="3481577" y="3437500"/>
            <a:ext cx="959723" cy="710651"/>
            <a:chOff x="5709258" y="4173655"/>
            <a:chExt cx="1178569" cy="710651"/>
          </a:xfrm>
        </p:grpSpPr>
        <p:sp>
          <p:nvSpPr>
            <p:cNvPr id="67" name="Right Triangle 66">
              <a:extLst>
                <a:ext uri="{FF2B5EF4-FFF2-40B4-BE49-F238E27FC236}">
                  <a16:creationId xmlns="" xmlns:a16="http://schemas.microsoft.com/office/drawing/2014/main" id="{702D65B0-445E-4D33-7D7E-9BCA0F016A50}"/>
                </a:ext>
              </a:extLst>
            </p:cNvPr>
            <p:cNvSpPr/>
            <p:nvPr/>
          </p:nvSpPr>
          <p:spPr>
            <a:xfrm>
              <a:off x="5711472" y="4643436"/>
              <a:ext cx="1165280" cy="240870"/>
            </a:xfrm>
            <a:prstGeom prst="rtTriangle">
              <a:avLst/>
            </a:prstGeom>
            <a:solidFill>
              <a:srgbClr val="FE4300">
                <a:alpha val="80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="" xmlns:a16="http://schemas.microsoft.com/office/drawing/2014/main" id="{3D76A72F-0386-5A1E-DF4F-07F9A0656153}"/>
                </a:ext>
              </a:extLst>
            </p:cNvPr>
            <p:cNvSpPr/>
            <p:nvPr/>
          </p:nvSpPr>
          <p:spPr>
            <a:xfrm rot="10800000">
              <a:off x="5709258" y="4569094"/>
              <a:ext cx="1165280" cy="240870"/>
            </a:xfrm>
            <a:prstGeom prst="rtTriangle">
              <a:avLst/>
            </a:prstGeom>
            <a:solidFill>
              <a:srgbClr val="FE4300">
                <a:alpha val="80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ight Triangle 68">
              <a:extLst>
                <a:ext uri="{FF2B5EF4-FFF2-40B4-BE49-F238E27FC236}">
                  <a16:creationId xmlns="" xmlns:a16="http://schemas.microsoft.com/office/drawing/2014/main" id="{BB1E5BB5-C631-2D79-AAB5-3798C39B667E}"/>
                </a:ext>
              </a:extLst>
            </p:cNvPr>
            <p:cNvSpPr/>
            <p:nvPr/>
          </p:nvSpPr>
          <p:spPr>
            <a:xfrm>
              <a:off x="5722547" y="4264248"/>
              <a:ext cx="1165280" cy="240870"/>
            </a:xfrm>
            <a:prstGeom prst="rtTriangle">
              <a:avLst/>
            </a:prstGeom>
            <a:solidFill>
              <a:srgbClr val="FE4300">
                <a:alpha val="80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0" name="Right Triangle 69">
              <a:extLst>
                <a:ext uri="{FF2B5EF4-FFF2-40B4-BE49-F238E27FC236}">
                  <a16:creationId xmlns="" xmlns:a16="http://schemas.microsoft.com/office/drawing/2014/main" id="{DB96B6FD-06C2-D3C2-8267-C771CAE22C3D}"/>
                </a:ext>
              </a:extLst>
            </p:cNvPr>
            <p:cNvSpPr/>
            <p:nvPr/>
          </p:nvSpPr>
          <p:spPr>
            <a:xfrm rot="10800000">
              <a:off x="5709259" y="4173655"/>
              <a:ext cx="1165280" cy="240870"/>
            </a:xfrm>
            <a:prstGeom prst="rtTriangle">
              <a:avLst/>
            </a:prstGeom>
            <a:solidFill>
              <a:srgbClr val="FE4300">
                <a:alpha val="80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0D556A1C-3E35-7C07-4F4B-46F2BB74359E}"/>
              </a:ext>
            </a:extLst>
          </p:cNvPr>
          <p:cNvSpPr/>
          <p:nvPr/>
        </p:nvSpPr>
        <p:spPr>
          <a:xfrm rot="16200000">
            <a:off x="5271926" y="3361389"/>
            <a:ext cx="783408" cy="102989"/>
          </a:xfrm>
          <a:prstGeom prst="rightArrow">
            <a:avLst/>
          </a:prstGeom>
          <a:solidFill>
            <a:srgbClr val="E22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111C8A8-D95C-D71B-5A23-E5EB1001ACD2}"/>
              </a:ext>
            </a:extLst>
          </p:cNvPr>
          <p:cNvSpPr txBox="1"/>
          <p:nvPr/>
        </p:nvSpPr>
        <p:spPr>
          <a:xfrm>
            <a:off x="5995596" y="3560538"/>
            <a:ext cx="96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mirror</a:t>
            </a:r>
            <a:endParaRPr lang="en-GB" sz="1400" baseline="-25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4E76044-7302-9D5D-0A73-AE828657381C}"/>
              </a:ext>
            </a:extLst>
          </p:cNvPr>
          <p:cNvSpPr txBox="1"/>
          <p:nvPr/>
        </p:nvSpPr>
        <p:spPr>
          <a:xfrm>
            <a:off x="1262899" y="3286286"/>
            <a:ext cx="100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mirror</a:t>
            </a:r>
            <a:endParaRPr lang="en-GB" sz="1400" baseline="-25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68ADFFF-70D2-6148-1F2E-86480A6E9EAA}"/>
              </a:ext>
            </a:extLst>
          </p:cNvPr>
          <p:cNvSpPr/>
          <p:nvPr/>
        </p:nvSpPr>
        <p:spPr>
          <a:xfrm rot="2799613">
            <a:off x="1962740" y="5781198"/>
            <a:ext cx="84244" cy="72495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B8097181-0943-E3D7-C38B-BF64A67D597E}"/>
              </a:ext>
            </a:extLst>
          </p:cNvPr>
          <p:cNvSpPr/>
          <p:nvPr/>
        </p:nvSpPr>
        <p:spPr>
          <a:xfrm>
            <a:off x="23118" y="5699453"/>
            <a:ext cx="881936" cy="725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="" xmlns:a16="http://schemas.microsoft.com/office/drawing/2014/main" id="{EB330EAF-1B11-449C-901F-6199AF6DF2E5}"/>
              </a:ext>
            </a:extLst>
          </p:cNvPr>
          <p:cNvSpPr/>
          <p:nvPr/>
        </p:nvSpPr>
        <p:spPr>
          <a:xfrm>
            <a:off x="911896" y="6023830"/>
            <a:ext cx="1012780" cy="146350"/>
          </a:xfrm>
          <a:prstGeom prst="rightArrow">
            <a:avLst>
              <a:gd name="adj1" fmla="val 50000"/>
              <a:gd name="adj2" fmla="val 112480"/>
            </a:avLst>
          </a:prstGeom>
          <a:solidFill>
            <a:srgbClr val="E22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E6F7F1D-062A-394E-B47A-D3738873BEB3}"/>
              </a:ext>
            </a:extLst>
          </p:cNvPr>
          <p:cNvSpPr txBox="1"/>
          <p:nvPr/>
        </p:nvSpPr>
        <p:spPr>
          <a:xfrm>
            <a:off x="2053756" y="6035799"/>
            <a:ext cx="100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mirror</a:t>
            </a:r>
            <a:endParaRPr lang="en-GB" sz="1400" baseline="-25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BBE408D-8C74-4B02-8145-6FA41DA713E9}"/>
              </a:ext>
            </a:extLst>
          </p:cNvPr>
          <p:cNvSpPr/>
          <p:nvPr/>
        </p:nvSpPr>
        <p:spPr>
          <a:xfrm rot="2799613">
            <a:off x="1914946" y="5181517"/>
            <a:ext cx="84244" cy="72495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889FAFF6-5B98-FDE7-A8D8-E5AF7DB58E45}"/>
              </a:ext>
            </a:extLst>
          </p:cNvPr>
          <p:cNvSpPr/>
          <p:nvPr/>
        </p:nvSpPr>
        <p:spPr>
          <a:xfrm rot="2799613">
            <a:off x="5595089" y="5252758"/>
            <a:ext cx="84244" cy="72495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5BAADCE8-386B-6888-23BD-C94C50BCCBC1}"/>
              </a:ext>
            </a:extLst>
          </p:cNvPr>
          <p:cNvSpPr/>
          <p:nvPr/>
        </p:nvSpPr>
        <p:spPr>
          <a:xfrm rot="5400000">
            <a:off x="5174960" y="4304406"/>
            <a:ext cx="881936" cy="72502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E83633D-7D17-BF24-6306-C7A8F736DE33}"/>
              </a:ext>
            </a:extLst>
          </p:cNvPr>
          <p:cNvSpPr txBox="1"/>
          <p:nvPr/>
        </p:nvSpPr>
        <p:spPr>
          <a:xfrm>
            <a:off x="1345862" y="5024909"/>
            <a:ext cx="100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mirror</a:t>
            </a:r>
            <a:endParaRPr lang="en-GB" sz="1400" baseline="-25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0BDB617-1A1B-552B-5011-10A3CA0721D3}"/>
              </a:ext>
            </a:extLst>
          </p:cNvPr>
          <p:cNvSpPr txBox="1"/>
          <p:nvPr/>
        </p:nvSpPr>
        <p:spPr>
          <a:xfrm>
            <a:off x="5707749" y="5518179"/>
            <a:ext cx="100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mirror</a:t>
            </a:r>
            <a:endParaRPr lang="en-GB" sz="1400" baseline="-25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="" xmlns:a16="http://schemas.microsoft.com/office/drawing/2014/main" id="{2F59F33F-BB82-F97F-C0B7-355618574FCA}"/>
              </a:ext>
            </a:extLst>
          </p:cNvPr>
          <p:cNvSpPr/>
          <p:nvPr/>
        </p:nvSpPr>
        <p:spPr>
          <a:xfrm>
            <a:off x="1962464" y="5472845"/>
            <a:ext cx="3617394" cy="194144"/>
          </a:xfrm>
          <a:prstGeom prst="rightArrow">
            <a:avLst/>
          </a:prstGeom>
          <a:solidFill>
            <a:srgbClr val="E22C1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Right 27">
            <a:extLst>
              <a:ext uri="{FF2B5EF4-FFF2-40B4-BE49-F238E27FC236}">
                <a16:creationId xmlns="" xmlns:a16="http://schemas.microsoft.com/office/drawing/2014/main" id="{40FD16C9-D5BC-0854-7C00-1DE41DAFCA93}"/>
              </a:ext>
            </a:extLst>
          </p:cNvPr>
          <p:cNvSpPr/>
          <p:nvPr/>
        </p:nvSpPr>
        <p:spPr>
          <a:xfrm rot="16200000">
            <a:off x="5389880" y="5255169"/>
            <a:ext cx="477355" cy="173142"/>
          </a:xfrm>
          <a:prstGeom prst="rightArrow">
            <a:avLst>
              <a:gd name="adj1" fmla="val 41745"/>
              <a:gd name="adj2" fmla="val 50000"/>
            </a:avLst>
          </a:prstGeom>
          <a:solidFill>
            <a:srgbClr val="E22C1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C5F610E-E976-E0D1-3612-55E6CC25EEED}"/>
              </a:ext>
            </a:extLst>
          </p:cNvPr>
          <p:cNvSpPr/>
          <p:nvPr/>
        </p:nvSpPr>
        <p:spPr>
          <a:xfrm rot="5400000">
            <a:off x="623701" y="1916779"/>
            <a:ext cx="550984" cy="109385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4A527F66-BB29-DBAD-3AA9-BBAAB5B68BC3}"/>
              </a:ext>
            </a:extLst>
          </p:cNvPr>
          <p:cNvSpPr/>
          <p:nvPr/>
        </p:nvSpPr>
        <p:spPr>
          <a:xfrm rot="5400000">
            <a:off x="891976" y="2164319"/>
            <a:ext cx="291278" cy="5356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8E3BC2D-12CF-FCA2-2961-344190462AAE}"/>
              </a:ext>
            </a:extLst>
          </p:cNvPr>
          <p:cNvSpPr txBox="1"/>
          <p:nvPr/>
        </p:nvSpPr>
        <p:spPr>
          <a:xfrm>
            <a:off x="3173821" y="2569402"/>
            <a:ext cx="183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2"/>
                </a:solidFill>
              </a:rPr>
              <a:t>Calomel</a:t>
            </a:r>
          </a:p>
          <a:p>
            <a:pPr algn="ctr"/>
            <a:r>
              <a:rPr lang="en-GB" sz="2000" b="1" dirty="0" smtClean="0">
                <a:solidFill>
                  <a:schemeClr val="accent2"/>
                </a:solidFill>
              </a:rPr>
              <a:t>interferometer</a:t>
            </a:r>
            <a:endParaRPr lang="en-GB" sz="2000" b="1" baseline="-25000" dirty="0">
              <a:solidFill>
                <a:schemeClr val="accent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3E05C4D-2E62-24F9-2A0B-5DBF9BB6746E}"/>
              </a:ext>
            </a:extLst>
          </p:cNvPr>
          <p:cNvSpPr txBox="1"/>
          <p:nvPr/>
        </p:nvSpPr>
        <p:spPr>
          <a:xfrm>
            <a:off x="2140328" y="2946317"/>
            <a:ext cx="1167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Iris or Polarizer 1</a:t>
            </a:r>
            <a:endParaRPr lang="en-GB" sz="1400" baseline="-25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460A469-DEB9-E315-AFDC-BE9AD5B594CF}"/>
              </a:ext>
            </a:extLst>
          </p:cNvPr>
          <p:cNvSpPr txBox="1"/>
          <p:nvPr/>
        </p:nvSpPr>
        <p:spPr>
          <a:xfrm>
            <a:off x="4554381" y="3766818"/>
            <a:ext cx="1167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Iris or Polarizer 2</a:t>
            </a:r>
            <a:endParaRPr lang="en-GB" sz="1400" baseline="-25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9ACAB6A-67E0-6C80-BA76-87412CBA90E2}"/>
              </a:ext>
            </a:extLst>
          </p:cNvPr>
          <p:cNvSpPr txBox="1"/>
          <p:nvPr/>
        </p:nvSpPr>
        <p:spPr>
          <a:xfrm>
            <a:off x="5277764" y="4323382"/>
            <a:ext cx="716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Bristol </a:t>
            </a:r>
            <a:r>
              <a:rPr lang="en-GB" sz="1400" dirty="0" smtClean="0">
                <a:solidFill>
                  <a:schemeClr val="bg2">
                    <a:lumMod val="25000"/>
                  </a:schemeClr>
                </a:solidFill>
              </a:rPr>
              <a:t>wave-</a:t>
            </a:r>
          </a:p>
          <a:p>
            <a:r>
              <a:rPr lang="en-GB" sz="1400" dirty="0" smtClean="0">
                <a:solidFill>
                  <a:schemeClr val="bg2">
                    <a:lumMod val="25000"/>
                  </a:schemeClr>
                </a:solidFill>
              </a:rPr>
              <a:t>meter</a:t>
            </a:r>
            <a:endParaRPr lang="en-GB" sz="1400" baseline="-25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CF1C546-EEDA-791B-CC03-29C5AAF571A1}"/>
              </a:ext>
            </a:extLst>
          </p:cNvPr>
          <p:cNvSpPr txBox="1"/>
          <p:nvPr/>
        </p:nvSpPr>
        <p:spPr>
          <a:xfrm>
            <a:off x="83538" y="5333316"/>
            <a:ext cx="130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Laser</a:t>
            </a:r>
            <a:endParaRPr lang="en-GB" b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98DC949-626F-3C6F-B1A8-75A941594F57}"/>
              </a:ext>
            </a:extLst>
          </p:cNvPr>
          <p:cNvSpPr txBox="1"/>
          <p:nvPr/>
        </p:nvSpPr>
        <p:spPr>
          <a:xfrm>
            <a:off x="1399228" y="6550223"/>
            <a:ext cx="1303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Chopper</a:t>
            </a:r>
            <a:endParaRPr lang="en-GB" sz="1400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225B264-E293-B35C-767F-7DCECDE7A35B}"/>
              </a:ext>
            </a:extLst>
          </p:cNvPr>
          <p:cNvSpPr txBox="1"/>
          <p:nvPr/>
        </p:nvSpPr>
        <p:spPr>
          <a:xfrm>
            <a:off x="3833861" y="4748064"/>
            <a:ext cx="115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Piezoelectric motor</a:t>
            </a:r>
            <a:endParaRPr lang="en-GB" sz="1400" baseline="-25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C2ECA102-6ABB-E550-CEF6-DF806284342C}"/>
              </a:ext>
            </a:extLst>
          </p:cNvPr>
          <p:cNvGrpSpPr/>
          <p:nvPr/>
        </p:nvGrpSpPr>
        <p:grpSpPr>
          <a:xfrm>
            <a:off x="5417537" y="2117602"/>
            <a:ext cx="481549" cy="908991"/>
            <a:chOff x="5572970" y="2045226"/>
            <a:chExt cx="481549" cy="908991"/>
          </a:xfrm>
        </p:grpSpPr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D10E3532-2AD9-B5F8-FAE6-F42978082752}"/>
                </a:ext>
              </a:extLst>
            </p:cNvPr>
            <p:cNvSpPr/>
            <p:nvPr/>
          </p:nvSpPr>
          <p:spPr>
            <a:xfrm>
              <a:off x="5572970" y="2045226"/>
              <a:ext cx="481549" cy="7629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C44AF58D-9346-58E1-BA76-E79A567CB725}"/>
                </a:ext>
              </a:extLst>
            </p:cNvPr>
            <p:cNvSpPr/>
            <p:nvPr/>
          </p:nvSpPr>
          <p:spPr>
            <a:xfrm>
              <a:off x="5681183" y="2813540"/>
              <a:ext cx="259712" cy="14067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DDE2A22-22AD-80D4-C94D-B24B5A4D534C}"/>
              </a:ext>
            </a:extLst>
          </p:cNvPr>
          <p:cNvSpPr txBox="1"/>
          <p:nvPr/>
        </p:nvSpPr>
        <p:spPr>
          <a:xfrm>
            <a:off x="5872935" y="2276297"/>
            <a:ext cx="10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MCT detector</a:t>
            </a:r>
            <a:endParaRPr lang="en-GB" b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01DF7C27-4FE8-44CE-B2B6-9A139F840556}"/>
              </a:ext>
            </a:extLst>
          </p:cNvPr>
          <p:cNvSpPr/>
          <p:nvPr/>
        </p:nvSpPr>
        <p:spPr>
          <a:xfrm rot="5400000">
            <a:off x="3239750" y="596693"/>
            <a:ext cx="546473" cy="240232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7C9D014-EBE6-ACBB-3454-5D2AE0184318}"/>
              </a:ext>
            </a:extLst>
          </p:cNvPr>
          <p:cNvSpPr txBox="1"/>
          <p:nvPr/>
        </p:nvSpPr>
        <p:spPr>
          <a:xfrm>
            <a:off x="191750" y="1852897"/>
            <a:ext cx="1854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Chopper driver</a:t>
            </a:r>
            <a:endParaRPr lang="en-GB" sz="1400" baseline="-25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21F65DF-345E-8635-8234-5E4B99A248EA}"/>
              </a:ext>
            </a:extLst>
          </p:cNvPr>
          <p:cNvSpPr txBox="1"/>
          <p:nvPr/>
        </p:nvSpPr>
        <p:spPr>
          <a:xfrm>
            <a:off x="4174892" y="1576006"/>
            <a:ext cx="771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Signal</a:t>
            </a:r>
            <a:endParaRPr lang="en-GB" sz="1100" baseline="-25000" dirty="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74CDA326-A08C-0CD7-EF33-F785B54229C1}"/>
              </a:ext>
            </a:extLst>
          </p:cNvPr>
          <p:cNvSpPr txBox="1"/>
          <p:nvPr/>
        </p:nvSpPr>
        <p:spPr>
          <a:xfrm>
            <a:off x="3531927" y="1571496"/>
            <a:ext cx="771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Reference</a:t>
            </a:r>
            <a:endParaRPr lang="en-GB" sz="1100" baseline="-25000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AB05E626-0859-4143-36D8-E2CD93A4214A}"/>
              </a:ext>
            </a:extLst>
          </p:cNvPr>
          <p:cNvSpPr txBox="1"/>
          <p:nvPr/>
        </p:nvSpPr>
        <p:spPr>
          <a:xfrm>
            <a:off x="2485261" y="1525048"/>
            <a:ext cx="106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Lock-in</a:t>
            </a:r>
          </a:p>
          <a:p>
            <a:r>
              <a:rPr lang="en-GB" sz="1400" b="1" dirty="0" smtClean="0"/>
              <a:t>amplifier</a:t>
            </a:r>
            <a:endParaRPr lang="en-GB" sz="1400" b="1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B439B46E-3C50-F478-C3F5-D8B7DFC121D7}"/>
              </a:ext>
            </a:extLst>
          </p:cNvPr>
          <p:cNvSpPr/>
          <p:nvPr/>
        </p:nvSpPr>
        <p:spPr>
          <a:xfrm rot="5400000">
            <a:off x="4436855" y="6049796"/>
            <a:ext cx="284964" cy="74576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5804195F-B8DD-C7FC-4539-4BA6CC74151C}"/>
              </a:ext>
            </a:extLst>
          </p:cNvPr>
          <p:cNvGrpSpPr/>
          <p:nvPr/>
        </p:nvGrpSpPr>
        <p:grpSpPr>
          <a:xfrm>
            <a:off x="5568920" y="650612"/>
            <a:ext cx="1542151" cy="1028728"/>
            <a:chOff x="5735174" y="572825"/>
            <a:chExt cx="1542151" cy="1028728"/>
          </a:xfrm>
        </p:grpSpPr>
        <p:pic>
          <p:nvPicPr>
            <p:cNvPr id="63" name="Picture 4" descr="How to Draw a Computer - Really Easy Drawing Tutorial">
              <a:extLst>
                <a:ext uri="{FF2B5EF4-FFF2-40B4-BE49-F238E27FC236}">
                  <a16:creationId xmlns="" xmlns:a16="http://schemas.microsoft.com/office/drawing/2014/main" id="{13E1AC9A-829A-0AB5-F5A9-F74B21D7D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174" y="572825"/>
              <a:ext cx="1435446" cy="97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17310813-CE72-4EA2-44F3-A14B87D23F20}"/>
                </a:ext>
              </a:extLst>
            </p:cNvPr>
            <p:cNvSpPr/>
            <p:nvPr/>
          </p:nvSpPr>
          <p:spPr>
            <a:xfrm>
              <a:off x="6920222" y="1401359"/>
              <a:ext cx="357103" cy="200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3E68C54-A304-6288-F30A-0C0A3340F02C}"/>
              </a:ext>
            </a:extLst>
          </p:cNvPr>
          <p:cNvSpPr txBox="1"/>
          <p:nvPr/>
        </p:nvSpPr>
        <p:spPr>
          <a:xfrm>
            <a:off x="4083652" y="5971772"/>
            <a:ext cx="1654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Motor driver</a:t>
            </a:r>
            <a:endParaRPr lang="en-GB" sz="1400" baseline="-25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1D136A45-76AE-029C-1BB4-257169AEF64E}"/>
              </a:ext>
            </a:extLst>
          </p:cNvPr>
          <p:cNvGrpSpPr/>
          <p:nvPr/>
        </p:nvGrpSpPr>
        <p:grpSpPr>
          <a:xfrm>
            <a:off x="3090959" y="3546014"/>
            <a:ext cx="254301" cy="486959"/>
            <a:chOff x="2640398" y="4144558"/>
            <a:chExt cx="254301" cy="486959"/>
          </a:xfrm>
        </p:grpSpPr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6DA45BAD-94D1-DF98-537D-E86A5CE8608B}"/>
                </a:ext>
              </a:extLst>
            </p:cNvPr>
            <p:cNvSpPr/>
            <p:nvPr/>
          </p:nvSpPr>
          <p:spPr>
            <a:xfrm>
              <a:off x="2726969" y="4144558"/>
              <a:ext cx="167730" cy="486959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8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6BD49459-F563-0C88-9BB8-C47576E19DF5}"/>
                </a:ext>
              </a:extLst>
            </p:cNvPr>
            <p:cNvSpPr/>
            <p:nvPr/>
          </p:nvSpPr>
          <p:spPr>
            <a:xfrm>
              <a:off x="2640398" y="4226619"/>
              <a:ext cx="81160" cy="329148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8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F9B850F0-1E36-64C7-FC9C-974D8F9D975F}"/>
              </a:ext>
            </a:extLst>
          </p:cNvPr>
          <p:cNvGrpSpPr/>
          <p:nvPr/>
        </p:nvGrpSpPr>
        <p:grpSpPr>
          <a:xfrm>
            <a:off x="5207424" y="3541506"/>
            <a:ext cx="254301" cy="486959"/>
            <a:chOff x="2640398" y="4144558"/>
            <a:chExt cx="254301" cy="486959"/>
          </a:xfrm>
        </p:grpSpPr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2C049155-5A63-8133-A320-697ECAF82543}"/>
                </a:ext>
              </a:extLst>
            </p:cNvPr>
            <p:cNvSpPr/>
            <p:nvPr/>
          </p:nvSpPr>
          <p:spPr>
            <a:xfrm>
              <a:off x="2726969" y="4144558"/>
              <a:ext cx="167730" cy="486959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8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37029A41-3287-0B10-7E2B-77CD9C6D8CFD}"/>
                </a:ext>
              </a:extLst>
            </p:cNvPr>
            <p:cNvSpPr/>
            <p:nvPr/>
          </p:nvSpPr>
          <p:spPr>
            <a:xfrm>
              <a:off x="2640398" y="4226619"/>
              <a:ext cx="81160" cy="329148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8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19B4268-E507-44DC-28BD-62F6047C1E6A}"/>
              </a:ext>
            </a:extLst>
          </p:cNvPr>
          <p:cNvSpPr txBox="1"/>
          <p:nvPr/>
        </p:nvSpPr>
        <p:spPr>
          <a:xfrm>
            <a:off x="2974724" y="4000380"/>
            <a:ext cx="1167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PM 1</a:t>
            </a:r>
            <a:endParaRPr lang="en-GB" sz="1400" baseline="-25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CC662951-9943-BC17-4A86-80683FA616A9}"/>
              </a:ext>
            </a:extLst>
          </p:cNvPr>
          <p:cNvSpPr txBox="1"/>
          <p:nvPr/>
        </p:nvSpPr>
        <p:spPr>
          <a:xfrm>
            <a:off x="5012850" y="3265242"/>
            <a:ext cx="1167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</a:rPr>
              <a:t>PM 2</a:t>
            </a:r>
            <a:endParaRPr lang="en-GB" sz="1400" baseline="-25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98ADC5B-E9ED-6DED-6F04-ED2EB484C155}"/>
              </a:ext>
            </a:extLst>
          </p:cNvPr>
          <p:cNvSpPr txBox="1"/>
          <p:nvPr/>
        </p:nvSpPr>
        <p:spPr>
          <a:xfrm>
            <a:off x="5798830" y="577354"/>
            <a:ext cx="435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PC</a:t>
            </a:r>
            <a:endParaRPr lang="en-GB" sz="1400" baseline="-25000" dirty="0"/>
          </a:p>
        </p:txBody>
      </p:sp>
      <p:pic>
        <p:nvPicPr>
          <p:cNvPr id="72" name="Picture 71" descr="A picture containing text, cluttered, worktable&#10;&#10;Description automatically generated">
            <a:extLst>
              <a:ext uri="{FF2B5EF4-FFF2-40B4-BE49-F238E27FC236}">
                <a16:creationId xmlns="" xmlns:a16="http://schemas.microsoft.com/office/drawing/2014/main" id="{9C4D04F7-BD26-3494-9A3E-4B4DCDA4F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88" y="534772"/>
            <a:ext cx="4599334" cy="6132444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="" xmlns:a16="http://schemas.microsoft.com/office/drawing/2014/main" id="{1AD08829-FD38-2617-CBA1-C62A367C2077}"/>
              </a:ext>
            </a:extLst>
          </p:cNvPr>
          <p:cNvCxnSpPr>
            <a:cxnSpLocks/>
          </p:cNvCxnSpPr>
          <p:nvPr/>
        </p:nvCxnSpPr>
        <p:spPr>
          <a:xfrm flipV="1">
            <a:off x="10772747" y="4486748"/>
            <a:ext cx="614975" cy="43762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="" xmlns:a16="http://schemas.microsoft.com/office/drawing/2014/main" id="{F7CF92EC-4637-DEA5-D17E-649B1C9CB19E}"/>
              </a:ext>
            </a:extLst>
          </p:cNvPr>
          <p:cNvCxnSpPr>
            <a:cxnSpLocks/>
          </p:cNvCxnSpPr>
          <p:nvPr/>
        </p:nvCxnSpPr>
        <p:spPr>
          <a:xfrm flipH="1" flipV="1">
            <a:off x="8736653" y="2704014"/>
            <a:ext cx="2644159" cy="17850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25F081B5-E248-7FF2-746A-504D137415A3}"/>
              </a:ext>
            </a:extLst>
          </p:cNvPr>
          <p:cNvCxnSpPr>
            <a:cxnSpLocks/>
          </p:cNvCxnSpPr>
          <p:nvPr/>
        </p:nvCxnSpPr>
        <p:spPr>
          <a:xfrm flipV="1">
            <a:off x="8739340" y="2376949"/>
            <a:ext cx="1588876" cy="3320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="" xmlns:a16="http://schemas.microsoft.com/office/drawing/2014/main" id="{9A0290B1-C6ED-2C3C-90B9-39FA7E1A2257}"/>
              </a:ext>
            </a:extLst>
          </p:cNvPr>
          <p:cNvCxnSpPr>
            <a:cxnSpLocks/>
          </p:cNvCxnSpPr>
          <p:nvPr/>
        </p:nvCxnSpPr>
        <p:spPr>
          <a:xfrm flipH="1" flipV="1">
            <a:off x="10127831" y="2268695"/>
            <a:ext cx="152016" cy="898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A5168365-0E41-423D-C023-D4B9B22EB73C}"/>
              </a:ext>
            </a:extLst>
          </p:cNvPr>
          <p:cNvSpPr txBox="1"/>
          <p:nvPr/>
        </p:nvSpPr>
        <p:spPr>
          <a:xfrm>
            <a:off x="9390767" y="4649008"/>
            <a:ext cx="968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QCL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DAA0B4FD-DF76-C9A2-9C37-4A85A4C3BE35}"/>
              </a:ext>
            </a:extLst>
          </p:cNvPr>
          <p:cNvSpPr txBox="1"/>
          <p:nvPr/>
        </p:nvSpPr>
        <p:spPr>
          <a:xfrm>
            <a:off x="7962017" y="2632883"/>
            <a:ext cx="968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Gold mirror 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B4E1C62A-DC49-093C-C1CC-C92A7B08C921}"/>
              </a:ext>
            </a:extLst>
          </p:cNvPr>
          <p:cNvSpPr txBox="1"/>
          <p:nvPr/>
        </p:nvSpPr>
        <p:spPr>
          <a:xfrm>
            <a:off x="11368792" y="4741083"/>
            <a:ext cx="968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Gold mirror 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38394599-CD26-FAD3-76D3-5A8694B6228C}"/>
              </a:ext>
            </a:extLst>
          </p:cNvPr>
          <p:cNvSpPr txBox="1"/>
          <p:nvPr/>
        </p:nvSpPr>
        <p:spPr>
          <a:xfrm>
            <a:off x="11228115" y="5671358"/>
            <a:ext cx="968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Chopper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9BE136F7-6118-A9CE-465E-5D2245322474}"/>
              </a:ext>
            </a:extLst>
          </p:cNvPr>
          <p:cNvSpPr txBox="1"/>
          <p:nvPr/>
        </p:nvSpPr>
        <p:spPr>
          <a:xfrm>
            <a:off x="10422642" y="2051858"/>
            <a:ext cx="968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Gold mirror 3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="" xmlns:a16="http://schemas.microsoft.com/office/drawing/2014/main" id="{63066FDA-E3A2-E1F5-4D91-66FF5E04D2AE}"/>
              </a:ext>
            </a:extLst>
          </p:cNvPr>
          <p:cNvCxnSpPr>
            <a:cxnSpLocks/>
          </p:cNvCxnSpPr>
          <p:nvPr/>
        </p:nvCxnSpPr>
        <p:spPr>
          <a:xfrm flipH="1" flipV="1">
            <a:off x="10794388" y="5459722"/>
            <a:ext cx="788852" cy="2592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5259009A-9188-57CE-C08B-9CCE8BC09EF5}"/>
              </a:ext>
            </a:extLst>
          </p:cNvPr>
          <p:cNvSpPr txBox="1"/>
          <p:nvPr/>
        </p:nvSpPr>
        <p:spPr>
          <a:xfrm>
            <a:off x="8416042" y="2080433"/>
            <a:ext cx="116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Iris or Polarizer 1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0AFBACCB-A298-4139-7A8F-95195171B577}"/>
              </a:ext>
            </a:extLst>
          </p:cNvPr>
          <p:cNvSpPr txBox="1"/>
          <p:nvPr/>
        </p:nvSpPr>
        <p:spPr>
          <a:xfrm>
            <a:off x="9851142" y="2572558"/>
            <a:ext cx="968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Iris or Polarizer 2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0D663EB8-8BF2-4418-BB61-086FE5BA4950}"/>
              </a:ext>
            </a:extLst>
          </p:cNvPr>
          <p:cNvSpPr txBox="1"/>
          <p:nvPr/>
        </p:nvSpPr>
        <p:spPr>
          <a:xfrm>
            <a:off x="9638417" y="1604183"/>
            <a:ext cx="968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MCT Detector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194EF9F7-2919-4C21-3CB4-5CD4F56E04B4}"/>
              </a:ext>
            </a:extLst>
          </p:cNvPr>
          <p:cNvSpPr txBox="1"/>
          <p:nvPr/>
        </p:nvSpPr>
        <p:spPr>
          <a:xfrm>
            <a:off x="11154515" y="2473173"/>
            <a:ext cx="1117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Bristol wavemeter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C218D074-19E8-CAC8-6D14-3A9AE6535DCE}"/>
              </a:ext>
            </a:extLst>
          </p:cNvPr>
          <p:cNvSpPr txBox="1"/>
          <p:nvPr/>
        </p:nvSpPr>
        <p:spPr>
          <a:xfrm>
            <a:off x="9072282" y="2169430"/>
            <a:ext cx="1165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Calomel</a:t>
            </a:r>
          </a:p>
        </p:txBody>
      </p:sp>
      <p:sp>
        <p:nvSpPr>
          <p:cNvPr id="88" name="Title 1">
            <a:extLst>
              <a:ext uri="{FF2B5EF4-FFF2-40B4-BE49-F238E27FC236}">
                <a16:creationId xmlns="" xmlns:a16="http://schemas.microsoft.com/office/drawing/2014/main" id="{38E360AD-358B-959B-DEED-9384ADF5E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experimental Setup</a:t>
            </a:r>
            <a:endParaRPr lang="en-GB" dirty="0"/>
          </a:p>
        </p:txBody>
      </p:sp>
      <p:sp>
        <p:nvSpPr>
          <p:cNvPr id="89" name="Slide Number Placeholder 88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126E56-EE30-4243-BB70-3D73C7193752}" type="slidenum">
              <a:rPr lang="en-GB" smtClean="0"/>
              <a:t>24</a:t>
            </a:fld>
            <a:endParaRPr lang="en-GB"/>
          </a:p>
        </p:txBody>
      </p:sp>
      <p:cxnSp>
        <p:nvCxnSpPr>
          <p:cNvPr id="91" name="Elbow Connector 90"/>
          <p:cNvCxnSpPr>
            <a:endCxn id="46" idx="2"/>
          </p:cNvCxnSpPr>
          <p:nvPr/>
        </p:nvCxnSpPr>
        <p:spPr>
          <a:xfrm flipV="1">
            <a:off x="1446120" y="1833106"/>
            <a:ext cx="2471767" cy="640067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lbow Connector 92"/>
          <p:cNvCxnSpPr>
            <a:stCxn id="29" idx="3"/>
            <a:endCxn id="5" idx="0"/>
          </p:cNvCxnSpPr>
          <p:nvPr/>
        </p:nvCxnSpPr>
        <p:spPr>
          <a:xfrm rot="16200000" flipH="1">
            <a:off x="-349516" y="3987906"/>
            <a:ext cx="2960254" cy="462837"/>
          </a:xfrm>
          <a:prstGeom prst="bentConnector3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>
            <a:endCxn id="48" idx="0"/>
          </p:cNvCxnSpPr>
          <p:nvPr/>
        </p:nvCxnSpPr>
        <p:spPr>
          <a:xfrm rot="5400000">
            <a:off x="3547909" y="3083652"/>
            <a:ext cx="4743340" cy="1934716"/>
          </a:xfrm>
          <a:prstGeom prst="bentConnector2">
            <a:avLst/>
          </a:prstGeom>
          <a:ln w="1905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/>
          <p:cNvCxnSpPr>
            <a:stCxn id="41" idx="1"/>
            <a:endCxn id="63" idx="1"/>
          </p:cNvCxnSpPr>
          <p:nvPr/>
        </p:nvCxnSpPr>
        <p:spPr>
          <a:xfrm rot="5400000" flipH="1" flipV="1">
            <a:off x="4348280" y="303981"/>
            <a:ext cx="385346" cy="2055934"/>
          </a:xfrm>
          <a:prstGeom prst="bentConnector4">
            <a:avLst>
              <a:gd name="adj1" fmla="val 98372"/>
              <a:gd name="adj2" fmla="val 56645"/>
            </a:avLst>
          </a:prstGeom>
          <a:ln w="1905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>
            <a:stCxn id="65" idx="1"/>
          </p:cNvCxnSpPr>
          <p:nvPr/>
        </p:nvCxnSpPr>
        <p:spPr>
          <a:xfrm rot="10800000">
            <a:off x="4405529" y="1867551"/>
            <a:ext cx="1012008" cy="631503"/>
          </a:xfrm>
          <a:prstGeom prst="bentConnector3">
            <a:avLst>
              <a:gd name="adj1" fmla="val 99181"/>
            </a:avLst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>
            <a:stCxn id="48" idx="2"/>
          </p:cNvCxnSpPr>
          <p:nvPr/>
        </p:nvCxnSpPr>
        <p:spPr>
          <a:xfrm rot="10800000">
            <a:off x="3706466" y="5002694"/>
            <a:ext cx="499988" cy="1419987"/>
          </a:xfrm>
          <a:prstGeom prst="bentConnector2">
            <a:avLst/>
          </a:prstGeom>
          <a:ln w="1905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/>
              <p:cNvSpPr/>
              <p:nvPr/>
            </p:nvSpPr>
            <p:spPr>
              <a:xfrm>
                <a:off x="192230" y="1577933"/>
                <a:ext cx="14456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=684 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2" name="Rectangle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30" y="1577933"/>
                <a:ext cx="1445652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218FB557-1E1A-A2F5-E868-C6EEEEA28DA9}"/>
              </a:ext>
            </a:extLst>
          </p:cNvPr>
          <p:cNvSpPr/>
          <p:nvPr/>
        </p:nvSpPr>
        <p:spPr>
          <a:xfrm rot="2902871">
            <a:off x="5805446" y="3326992"/>
            <a:ext cx="84244" cy="72495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FF0000">
              <a:alpha val="1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TIR RANGE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26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602A3F-33FB-69BD-AC09-8AF0DB43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Detectors - I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E86EDCC-5763-922F-6B83-8D4AA0839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853" y="3859531"/>
            <a:ext cx="6727310" cy="23670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64DB189-501A-0CC3-B239-A0D263D84952}"/>
              </a:ext>
            </a:extLst>
          </p:cNvPr>
          <p:cNvSpPr txBox="1"/>
          <p:nvPr/>
        </p:nvSpPr>
        <p:spPr>
          <a:xfrm>
            <a:off x="819148" y="1331797"/>
            <a:ext cx="586264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75000"/>
                  </a:schemeClr>
                </a:solidFill>
              </a:rPr>
              <a:t>Mercury-Cadmium-Telluride</a:t>
            </a:r>
            <a:r>
              <a:rPr lang="en-GB" sz="2000" dirty="0"/>
              <a:t> (MCT):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Code: PCI-3TE-12-1×1-TO8-wZnSeAR-36 (probably)</a:t>
            </a:r>
            <a:br>
              <a:rPr lang="en-GB" dirty="0"/>
            </a:br>
            <a:r>
              <a:rPr lang="en-GB" dirty="0"/>
              <a:t>Type: epitaxial HgCdTe heterostructure photoconductive</a:t>
            </a:r>
            <a:br>
              <a:rPr lang="en-GB" dirty="0"/>
            </a:br>
            <a:r>
              <a:rPr lang="en-GB" dirty="0"/>
              <a:t>S/N: 443150140</a:t>
            </a:r>
          </a:p>
          <a:p>
            <a:r>
              <a:rPr lang="en-GB" dirty="0"/>
              <a:t>Range: 1-14 μm (optimized for 12 μm) </a:t>
            </a:r>
            <a:br>
              <a:rPr lang="en-GB" dirty="0"/>
            </a:br>
            <a:r>
              <a:rPr lang="en-GB" dirty="0"/>
              <a:t>Window: wedged zinc-selenide anti-reflection coated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8C7D20D-F043-7441-A9FE-13FCDE609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30" y="3559493"/>
            <a:ext cx="3000433" cy="2500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E52D778-9BDA-4234-1242-1F36E0F4CF54}"/>
              </a:ext>
            </a:extLst>
          </p:cNvPr>
          <p:cNvSpPr txBox="1"/>
          <p:nvPr/>
        </p:nvSpPr>
        <p:spPr>
          <a:xfrm>
            <a:off x="6681788" y="2958583"/>
            <a:ext cx="2547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Mounted on MIP-DC-5M-F-M4 preamplifier</a:t>
            </a:r>
          </a:p>
        </p:txBody>
      </p:sp>
      <p:sp>
        <p:nvSpPr>
          <p:cNvPr id="25" name="Arrow: Circular 24">
            <a:extLst>
              <a:ext uri="{FF2B5EF4-FFF2-40B4-BE49-F238E27FC236}">
                <a16:creationId xmlns="" xmlns:a16="http://schemas.microsoft.com/office/drawing/2014/main" id="{E43F4E27-8AA6-5BB2-0EEC-03FEF8E1F128}"/>
              </a:ext>
            </a:extLst>
          </p:cNvPr>
          <p:cNvSpPr/>
          <p:nvPr/>
        </p:nvSpPr>
        <p:spPr>
          <a:xfrm rot="17851820">
            <a:off x="8032935" y="3714464"/>
            <a:ext cx="1455090" cy="146169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282225"/>
              <a:gd name="adj5" fmla="val 125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29725" y="967357"/>
            <a:ext cx="2231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Placed after the interferometer, it collects the interferogram</a:t>
            </a:r>
            <a:endParaRPr 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B02ED16-4513-36D0-8F3F-5FFB843AD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117" y="2463905"/>
            <a:ext cx="2159720" cy="2124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FF0000">
              <a:alpha val="1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TIR RANGE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38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detectors - I</a:t>
            </a:r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6DF2ED3-558D-D211-E62F-1BFE63E87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95" y="2791870"/>
            <a:ext cx="4193003" cy="171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D2532B-4FDB-9C62-6011-896FEE05C025}"/>
              </a:ext>
            </a:extLst>
          </p:cNvPr>
          <p:cNvSpPr txBox="1"/>
          <p:nvPr/>
        </p:nvSpPr>
        <p:spPr>
          <a:xfrm>
            <a:off x="1002186" y="1160654"/>
            <a:ext cx="429604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 smtClean="0">
                <a:solidFill>
                  <a:schemeClr val="accent5">
                    <a:lumMod val="75000"/>
                  </a:schemeClr>
                </a:solidFill>
              </a:rPr>
              <a:t>Wavemeter</a:t>
            </a:r>
            <a:r>
              <a:rPr lang="en-GB" sz="2000" b="1" dirty="0" smtClean="0">
                <a:solidFill>
                  <a:schemeClr val="accent5">
                    <a:lumMod val="75000"/>
                  </a:schemeClr>
                </a:solidFill>
              </a:rPr>
              <a:t>/analyser (Bristol 771)</a:t>
            </a:r>
            <a:r>
              <a:rPr lang="en-GB" sz="2000" dirty="0" smtClean="0"/>
              <a:t>: 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dirty="0" smtClean="0"/>
              <a:t>The </a:t>
            </a:r>
            <a:r>
              <a:rPr lang="en-GB" dirty="0" err="1" smtClean="0"/>
              <a:t>wavemeter</a:t>
            </a:r>
            <a:r>
              <a:rPr lang="en-GB" dirty="0" smtClean="0"/>
              <a:t> analyser is a calibrated commercial device to measure the emission spectra from the QCL and the laser sources.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0D2532B-4FDB-9C62-6011-896FEE05C025}"/>
              </a:ext>
            </a:extLst>
          </p:cNvPr>
          <p:cNvSpPr txBox="1"/>
          <p:nvPr/>
        </p:nvSpPr>
        <p:spPr>
          <a:xfrm>
            <a:off x="1192300" y="4982586"/>
            <a:ext cx="4105932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dirty="0" smtClean="0"/>
              <a:t>Type</a:t>
            </a:r>
            <a:r>
              <a:rPr lang="en-GB" dirty="0"/>
              <a:t>: Michelson </a:t>
            </a:r>
            <a:r>
              <a:rPr lang="en-GB" dirty="0" smtClean="0"/>
              <a:t>interferometer, </a:t>
            </a:r>
            <a:r>
              <a:rPr lang="en-GB" dirty="0"/>
              <a:t>FT</a:t>
            </a:r>
          </a:p>
          <a:p>
            <a:r>
              <a:rPr lang="en-GB" dirty="0"/>
              <a:t>Range: 0.375-12 μm</a:t>
            </a:r>
          </a:p>
          <a:p>
            <a:r>
              <a:rPr lang="en-GB" dirty="0"/>
              <a:t>Resolution: 0.1 pm</a:t>
            </a:r>
            <a:br>
              <a:rPr lang="en-GB" dirty="0"/>
            </a:br>
            <a:r>
              <a:rPr lang="en-GB" dirty="0"/>
              <a:t>Accuracy: 0.2 ppm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="" xmlns:a16="http://schemas.microsoft.com/office/drawing/2014/main" id="{F76A7CB7-32C8-5558-6AE8-CA476D105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58" y="4384757"/>
            <a:ext cx="3473805" cy="2369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EF9C4D4-616A-F24C-20D9-3AFDA13A81AD}"/>
              </a:ext>
            </a:extLst>
          </p:cNvPr>
          <p:cNvSpPr txBox="1"/>
          <p:nvPr/>
        </p:nvSpPr>
        <p:spPr>
          <a:xfrm>
            <a:off x="7307159" y="2717883"/>
            <a:ext cx="3320201" cy="1477328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/>
              <a:t>PM16-401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Type: thermopile</a:t>
            </a:r>
            <a:br>
              <a:rPr lang="en-GB" dirty="0"/>
            </a:br>
            <a:r>
              <a:rPr lang="en-GB" dirty="0"/>
              <a:t>S/N: 1905780</a:t>
            </a:r>
          </a:p>
          <a:p>
            <a:r>
              <a:rPr lang="en-GB" dirty="0"/>
              <a:t>Range: 0.19-20 μm</a:t>
            </a:r>
            <a:br>
              <a:rPr lang="en-GB" dirty="0"/>
            </a:br>
            <a:r>
              <a:rPr lang="en-GB" dirty="0"/>
              <a:t>Maximum power: 1 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9420" y="1076345"/>
            <a:ext cx="28336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5">
                    <a:lumMod val="75000"/>
                  </a:schemeClr>
                </a:solidFill>
              </a:rPr>
              <a:t>Power meter</a:t>
            </a:r>
            <a:r>
              <a:rPr lang="en-GB" sz="2000" dirty="0" smtClean="0"/>
              <a:t> </a:t>
            </a:r>
            <a:r>
              <a:rPr lang="en-GB" sz="2000" dirty="0"/>
              <a:t>(PM</a:t>
            </a:r>
            <a:r>
              <a:rPr lang="en-GB" sz="2000" dirty="0" smtClean="0"/>
              <a:t>):</a:t>
            </a:r>
          </a:p>
          <a:p>
            <a:r>
              <a:rPr lang="en-GB" dirty="0" smtClean="0"/>
              <a:t>It is used to measure the power of the laser light, for the characterization of the transmission</a:t>
            </a:r>
            <a:endParaRPr lang="it-IT" dirty="0"/>
          </a:p>
        </p:txBody>
      </p:sp>
      <p:pic>
        <p:nvPicPr>
          <p:cNvPr id="6" name="Picture 5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94D78921-BE18-8074-C9E0-B98C774B2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26" y="2132712"/>
            <a:ext cx="1666874" cy="1666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FF0000">
              <a:alpha val="1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TIR RANGE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4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="" xmlns:a16="http://schemas.microsoft.com/office/drawing/2014/main" id="{71446F5D-0AFB-3B15-54B8-A8AF8D23933B}"/>
                  </a:ext>
                </a:extLst>
              </p:cNvPr>
              <p:cNvSpPr txBox="1"/>
              <p:nvPr/>
            </p:nvSpPr>
            <p:spPr>
              <a:xfrm>
                <a:off x="466723" y="2599151"/>
                <a:ext cx="6443361" cy="4022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chemeClr val="accent2"/>
                    </a:solidFill>
                  </a:rPr>
                  <a:t>Power measurements:</a:t>
                </a:r>
              </a:p>
              <a:p>
                <a:r>
                  <a:rPr lang="en-GB" dirty="0"/>
                  <a:t/>
                </a:r>
                <a:br>
                  <a:rPr lang="en-GB" dirty="0"/>
                </a:br>
                <a:r>
                  <a:rPr lang="en-GB" b="1" dirty="0" smtClean="0"/>
                  <a:t>Light: </a:t>
                </a:r>
                <a:r>
                  <a:rPr lang="en-GB" dirty="0" smtClean="0"/>
                  <a:t>QCL</a:t>
                </a:r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=5263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it-IT" dirty="0" smtClean="0"/>
              </a:p>
              <a:p>
                <a:r>
                  <a:rPr lang="en-GB" dirty="0"/>
                  <a:t/>
                </a:r>
                <a:br>
                  <a:rPr lang="en-GB" dirty="0"/>
                </a:br>
                <a:r>
                  <a:rPr lang="en-GB" b="1" dirty="0" smtClean="0"/>
                  <a:t>Input power</a:t>
                </a:r>
                <a:r>
                  <a:rPr lang="en-GB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=5.80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en-GB" dirty="0"/>
                  <a:t> (PM </a:t>
                </a:r>
                <a:r>
                  <a:rPr lang="en-GB" dirty="0" smtClean="0"/>
                  <a:t>1, </a:t>
                </a:r>
                <a:r>
                  <a:rPr lang="en-GB" dirty="0"/>
                  <a:t>no polarizer)</a:t>
                </a:r>
                <a:br>
                  <a:rPr lang="en-GB" dirty="0"/>
                </a:br>
                <a:endParaRPr lang="en-GB" dirty="0" smtClean="0"/>
              </a:p>
              <a:p>
                <a:r>
                  <a:rPr lang="en-GB" b="1" dirty="0" smtClean="0"/>
                  <a:t>Output power</a:t>
                </a:r>
                <a:r>
                  <a:rPr lang="en-GB" dirty="0" smtClean="0"/>
                  <a:t>:</a:t>
                </a:r>
              </a:p>
              <a:p>
                <a:pPr lvl="1"/>
                <a:endParaRPr lang="en-GB" dirty="0" smtClean="0"/>
              </a:p>
              <a:p>
                <a:pPr lvl="1"/>
                <a:r>
                  <a:rPr lang="en-GB" dirty="0" smtClean="0"/>
                  <a:t>w/o output polarizer: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1.70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en-GB" dirty="0"/>
                  <a:t> (PM </a:t>
                </a:r>
                <a:r>
                  <a:rPr lang="en-GB" dirty="0" smtClean="0"/>
                  <a:t>2)</a:t>
                </a:r>
              </a:p>
              <a:p>
                <a:pPr lvl="1"/>
                <a:endParaRPr lang="en-GB" dirty="0" smtClean="0"/>
              </a:p>
              <a:p>
                <a:pPr lvl="1"/>
                <a:r>
                  <a:rPr lang="en-GB" dirty="0" smtClean="0"/>
                  <a:t>w output polarizer (max: transmission is optimized):</a:t>
                </a:r>
                <a:r>
                  <a:rPr lang="en-GB" dirty="0"/>
                  <a:t/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2, 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0.55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en-GB" dirty="0"/>
                  <a:t> (PM </a:t>
                </a:r>
                <a:r>
                  <a:rPr lang="en-GB" dirty="0" smtClean="0"/>
                  <a:t>2)</a:t>
                </a:r>
                <a:r>
                  <a:rPr lang="en-GB" dirty="0"/>
                  <a:t/>
                </a:r>
                <a:br>
                  <a:rPr lang="en-GB" dirty="0"/>
                </a:br>
                <a:endParaRPr lang="en-GB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1446F5D-0AFB-3B15-54B8-A8AF8D239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3" y="2599151"/>
                <a:ext cx="6443361" cy="4022511"/>
              </a:xfrm>
              <a:prstGeom prst="rect">
                <a:avLst/>
              </a:prstGeom>
              <a:blipFill rotWithShape="0">
                <a:blip r:embed="rId2"/>
                <a:stretch>
                  <a:fillRect l="-1041" t="-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="" xmlns:a16="http://schemas.microsoft.com/office/drawing/2014/main" id="{47F9C3BF-CB47-83DD-9AE5-5670DBBCCDB8}"/>
                  </a:ext>
                </a:extLst>
              </p:cNvPr>
              <p:cNvSpPr txBox="1"/>
              <p:nvPr/>
            </p:nvSpPr>
            <p:spPr>
              <a:xfrm>
                <a:off x="6342926" y="3277057"/>
                <a:ext cx="5602148" cy="1546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Transmission</a:t>
                </a:r>
                <a:r>
                  <a:rPr lang="it-IT" sz="2000" dirty="0" smtClean="0"/>
                  <a:t>:</a:t>
                </a:r>
              </a:p>
              <a:p>
                <a:r>
                  <a:rPr lang="it-IT" dirty="0"/>
                  <a:t/>
                </a:r>
                <a:br>
                  <a:rPr lang="it-IT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𝐶𝑎𝑙𝑜𝑚𝑒𝑙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𝟐𝟗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(predicted value: </a:t>
                </a:r>
                <a:r>
                  <a:rPr lang="it-IT" dirty="0" smtClean="0"/>
                  <a:t>20%)</a:t>
                </a:r>
                <a:r>
                  <a:rPr lang="it-IT" dirty="0"/>
                  <a:t/>
                </a:r>
                <a:br>
                  <a:rPr lang="it-IT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𝐶𝑎𝑙𝑜𝑚𝑒𝑙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𝑝𝑜𝑙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𝟗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𝟒𝟖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r>
                  <a:rPr lang="en-GB" dirty="0"/>
                  <a:t> (predicted value: 4.4 %) </a:t>
                </a: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7F9C3BF-CB47-83DD-9AE5-5670DBBCC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926" y="3277057"/>
                <a:ext cx="5602148" cy="1546514"/>
              </a:xfrm>
              <a:prstGeom prst="rect">
                <a:avLst/>
              </a:prstGeom>
              <a:blipFill rotWithShape="0">
                <a:blip r:embed="rId3"/>
                <a:stretch>
                  <a:fillRect l="-1198" t="-23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Transmission </a:t>
            </a:r>
            <a:r>
              <a:rPr lang="en-GB" dirty="0"/>
              <a:t>@5 </a:t>
            </a:r>
            <a:r>
              <a:rPr lang="el-GR" dirty="0"/>
              <a:t>μ</a:t>
            </a:r>
            <a:r>
              <a:rPr lang="it-IT" dirty="0" smtClean="0"/>
              <a:t>m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466723" y="976336"/>
            <a:ext cx="185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21/04/2023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2131" y="5102845"/>
            <a:ext cx="476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Transmission is higher than expected because light polarization is p (lower Fresnel losses).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6180881" y="3113589"/>
            <a:ext cx="5764193" cy="2870523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26" y="5120559"/>
            <a:ext cx="763628" cy="6109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AFFB8B19-59AD-9B8C-4A7D-7A33D3CE6E30}"/>
              </a:ext>
            </a:extLst>
          </p:cNvPr>
          <p:cNvSpPr txBox="1">
            <a:spLocks/>
          </p:cNvSpPr>
          <p:nvPr/>
        </p:nvSpPr>
        <p:spPr>
          <a:xfrm>
            <a:off x="1265376" y="1427889"/>
            <a:ext cx="9266998" cy="1171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 smtClean="0">
                <a:solidFill>
                  <a:schemeClr val="accent5">
                    <a:lumMod val="75000"/>
                  </a:schemeClr>
                </a:solidFill>
              </a:rPr>
              <a:t>Method: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Transmission is calculated by taking two transmission measurements:</a:t>
            </a:r>
            <a:br>
              <a:rPr lang="en-GB" sz="2000" dirty="0" smtClean="0"/>
            </a:br>
            <a:r>
              <a:rPr lang="en-GB" sz="2000" b="1" dirty="0" smtClean="0"/>
              <a:t>Input</a:t>
            </a:r>
            <a:r>
              <a:rPr lang="en-GB" sz="2000" dirty="0" smtClean="0"/>
              <a:t>: </a:t>
            </a:r>
            <a:r>
              <a:rPr lang="en-GB" sz="2000" i="1" dirty="0" smtClean="0"/>
              <a:t>before</a:t>
            </a:r>
            <a:r>
              <a:rPr lang="en-GB" sz="2000" dirty="0" smtClean="0"/>
              <a:t> interferometer; </a:t>
            </a:r>
            <a:r>
              <a:rPr lang="en-GB" sz="2000" b="1" dirty="0" smtClean="0"/>
              <a:t>output</a:t>
            </a:r>
            <a:r>
              <a:rPr lang="en-GB" sz="2000" dirty="0" smtClean="0"/>
              <a:t>: </a:t>
            </a:r>
            <a:r>
              <a:rPr lang="en-GB" sz="2000" i="1" dirty="0" smtClean="0"/>
              <a:t>after</a:t>
            </a:r>
            <a:r>
              <a:rPr lang="en-GB" sz="2000" dirty="0" smtClean="0"/>
              <a:t> interferometer</a:t>
            </a:r>
            <a:endParaRPr lang="en-GB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22349" y="4260236"/>
            <a:ext cx="1273651" cy="5633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FF0000">
              <a:alpha val="1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TIR RANGE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86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Test plan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826543"/>
              </p:ext>
            </p:extLst>
          </p:nvPr>
        </p:nvGraphicFramePr>
        <p:xfrm>
          <a:off x="428265" y="1131148"/>
          <a:ext cx="11123269" cy="4980092"/>
        </p:xfrm>
        <a:graphic>
          <a:graphicData uri="http://schemas.openxmlformats.org/drawingml/2006/table">
            <a:tbl>
              <a:tblPr/>
              <a:tblGrid>
                <a:gridCol w="2801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713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11827"/>
                <a:gridCol w="2639028"/>
              </a:tblGrid>
              <a:tr h="531514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it-IT" sz="2000" b="1" cap="small" baseline="0" dirty="0">
                          <a:effectLst/>
                        </a:rPr>
                        <a:t>Test plan</a:t>
                      </a:r>
                      <a:endParaRPr lang="it-IT" sz="2000" cap="small" baseline="0" dirty="0">
                        <a:effectLst/>
                      </a:endParaRPr>
                    </a:p>
                  </a:txBody>
                  <a:tcPr marL="24067" marR="24067" marT="24067" marB="240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it-IT" sz="2000" b="1" cap="small" baseline="0" dirty="0">
                          <a:effectLst/>
                        </a:rPr>
                        <a:t>Test procedure</a:t>
                      </a:r>
                      <a:endParaRPr lang="it-IT" sz="2000" cap="small" baseline="0" dirty="0">
                        <a:effectLst/>
                      </a:endParaRPr>
                    </a:p>
                  </a:txBody>
                  <a:tcPr marL="24067" marR="24067" marT="24067" marB="240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it-IT" sz="2000" b="1" cap="small" baseline="0" dirty="0" smtClean="0">
                          <a:effectLst/>
                        </a:rPr>
                        <a:t>Spectral Range</a:t>
                      </a:r>
                      <a:endParaRPr lang="it-IT" sz="2000" b="1" cap="small" baseline="0" dirty="0">
                        <a:effectLst/>
                      </a:endParaRPr>
                    </a:p>
                  </a:txBody>
                  <a:tcPr marL="24067" marR="24067" marT="24067" marB="240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endParaRPr lang="it-IT" sz="2000" cap="small" baseline="0" dirty="0">
                        <a:effectLst/>
                      </a:endParaRPr>
                    </a:p>
                  </a:txBody>
                  <a:tcPr marL="24067" marR="24067" marT="24067" marB="2406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95880"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2000" cap="small" baseline="0" dirty="0">
                          <a:effectLst/>
                        </a:rPr>
                        <a:t>Transmission of the interferometer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1600" dirty="0">
                          <a:effectLst/>
                        </a:rPr>
                        <a:t>Measure the ratio between input and output </a:t>
                      </a:r>
                      <a:r>
                        <a:rPr lang="it-IT" sz="1600" dirty="0" smtClean="0">
                          <a:effectLst/>
                        </a:rPr>
                        <a:t>powers</a:t>
                      </a:r>
                      <a:endParaRPr lang="it-IT" sz="1600" dirty="0">
                        <a:effectLst/>
                      </a:endParaRP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visible (He:Ne)</a:t>
                      </a:r>
                      <a:r>
                        <a:rPr lang="it-IT" sz="1600" u="none" dirty="0" smtClean="0">
                          <a:effectLst/>
                        </a:rPr>
                        <a:t> </a:t>
                      </a:r>
                    </a:p>
                    <a:p>
                      <a:pPr rtl="0">
                        <a:lnSpc>
                          <a:spcPct val="120000"/>
                        </a:lnSpc>
                      </a:pPr>
                      <a:endParaRPr lang="it-IT" sz="1600" dirty="0">
                        <a:effectLst/>
                      </a:endParaRP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</a:t>
                      </a:r>
                      <a:r>
                        <a:rPr lang="it-IT" sz="1600" u="none" dirty="0" smtClean="0">
                          <a:effectLst/>
                        </a:rPr>
                        <a:t>TIR (Quantum cascade laser @5.1 </a:t>
                      </a:r>
                      <a:r>
                        <a:rPr lang="it-IT" sz="1600" dirty="0" smtClean="0">
                          <a:effectLst/>
                        </a:rPr>
                        <a:t>micrometers)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2698"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2000" cap="small" baseline="0" dirty="0">
                          <a:effectLst/>
                        </a:rPr>
                        <a:t>Interferometric contrast with collimated beam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1600" dirty="0">
                          <a:effectLst/>
                        </a:rPr>
                        <a:t>Measure the interferogram as a function of the </a:t>
                      </a:r>
                      <a:r>
                        <a:rPr lang="it-IT" sz="1600" dirty="0" smtClean="0">
                          <a:effectLst/>
                        </a:rPr>
                        <a:t>delay</a:t>
                      </a:r>
                      <a:endParaRPr lang="it-IT" sz="1600" dirty="0">
                        <a:effectLst/>
                      </a:endParaRP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visible (He:Ne)</a:t>
                      </a:r>
                      <a:r>
                        <a:rPr lang="it-IT" sz="1600" u="none" dirty="0" smtClean="0">
                          <a:effectLst/>
                        </a:rPr>
                        <a:t> 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</a:t>
                      </a:r>
                      <a:r>
                        <a:rPr lang="it-IT" sz="1600" u="none" dirty="0" smtClean="0">
                          <a:effectLst/>
                        </a:rPr>
                        <a:t>TIR (Quantum cascade laser @5.1 </a:t>
                      </a:r>
                      <a:r>
                        <a:rPr lang="it-IT" sz="1600" dirty="0" smtClean="0">
                          <a:effectLst/>
                        </a:rPr>
                        <a:t>micrometers)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56508" y="8339894"/>
            <a:ext cx="11295026" cy="131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/>
          <p:cNvSpPr/>
          <p:nvPr/>
        </p:nvSpPr>
        <p:spPr>
          <a:xfrm>
            <a:off x="6426382" y="1666755"/>
            <a:ext cx="2473778" cy="4444486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7138251" y="3282413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14%</a:t>
            </a:r>
            <a:endParaRPr lang="it-IT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4080" y="5555516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82%</a:t>
            </a:r>
            <a:endParaRPr lang="it-IT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12506" y="1666755"/>
            <a:ext cx="2625923" cy="4444485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9080363" y="3282414"/>
            <a:ext cx="2178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9.5 – 29.3%</a:t>
            </a:r>
            <a:endParaRPr lang="it-IT" sz="2400" b="1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10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27E4A6-77E7-6E43-546A-702297A47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048" y="1477899"/>
            <a:ext cx="4872203" cy="3863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E6A11196-8934-BD2A-608F-68EA617EF639}"/>
                  </a:ext>
                </a:extLst>
              </p:cNvPr>
              <p:cNvSpPr txBox="1"/>
              <p:nvPr/>
            </p:nvSpPr>
            <p:spPr>
              <a:xfrm>
                <a:off x="547685" y="3409539"/>
                <a:ext cx="5548315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accent2"/>
                    </a:solidFill>
                  </a:rPr>
                  <a:t>Measurement parameters</a:t>
                </a:r>
                <a:endParaRPr lang="en-GB" sz="2000" dirty="0"/>
              </a:p>
              <a:p>
                <a:endParaRPr lang="en-GB" dirty="0" smtClean="0"/>
              </a:p>
              <a:p>
                <a:r>
                  <a:rPr lang="en-GB" dirty="0" smtClean="0"/>
                  <a:t>Laser</a:t>
                </a:r>
                <a:r>
                  <a:rPr lang="en-GB" dirty="0"/>
                  <a:t>: QCL,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=5.263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/>
                  <a:t/>
                </a:r>
                <a:br>
                  <a:rPr lang="it-IT" dirty="0"/>
                </a:br>
                <a:r>
                  <a:rPr lang="it-IT" dirty="0"/>
                  <a:t/>
                </a:r>
                <a:br>
                  <a:rPr lang="it-IT" dirty="0"/>
                </a:br>
                <a:r>
                  <a:rPr lang="it-IT" dirty="0"/>
                  <a:t>Lock-in Integration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=200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it-IT" dirty="0"/>
                  <a:t/>
                </a:r>
                <a:br>
                  <a:rPr lang="it-IT" dirty="0"/>
                </a:br>
                <a:r>
                  <a:rPr lang="it-IT" dirty="0"/>
                  <a:t>Motor scan: 0 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it-IT" dirty="0"/>
                  <a:t> 0.5 mm</a:t>
                </a:r>
                <a:br>
                  <a:rPr lang="it-IT" dirty="0"/>
                </a:br>
                <a:r>
                  <a:rPr lang="it-IT" dirty="0"/>
                  <a:t>Number of steps: </a:t>
                </a:r>
                <a:r>
                  <a:rPr lang="it-IT" dirty="0" smtClean="0"/>
                  <a:t>201</a:t>
                </a:r>
                <a:r>
                  <a:rPr lang="it-IT" dirty="0"/>
                  <a:t/>
                </a:r>
                <a:br>
                  <a:rPr lang="it-IT" dirty="0"/>
                </a:br>
                <a:r>
                  <a:rPr lang="it-IT" dirty="0"/>
                  <a:t>Step size: </a:t>
                </a:r>
                <a:r>
                  <a:rPr lang="it-IT" dirty="0" smtClean="0"/>
                  <a:t>2 </a:t>
                </a:r>
                <a:r>
                  <a:rPr lang="it-IT" dirty="0"/>
                  <a:t>µm</a:t>
                </a:r>
                <a:br>
                  <a:rPr lang="it-IT" dirty="0"/>
                </a:br>
                <a:r>
                  <a:rPr lang="it-IT" dirty="0"/>
                  <a:t>Step waiting time: 200 </a:t>
                </a:r>
                <a:r>
                  <a:rPr lang="it-IT" dirty="0" smtClean="0"/>
                  <a:t>ms</a:t>
                </a:r>
                <a:r>
                  <a:rPr lang="en-GB" dirty="0"/>
                  <a:t/>
                </a:r>
                <a:br>
                  <a:rPr lang="en-GB" dirty="0"/>
                </a:br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6A11196-8934-BD2A-608F-68EA617EF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85" y="3409539"/>
                <a:ext cx="5548315" cy="2893100"/>
              </a:xfrm>
              <a:prstGeom prst="rect">
                <a:avLst/>
              </a:prstGeom>
              <a:blipFill rotWithShape="0">
                <a:blip r:embed="rId3"/>
                <a:stretch>
                  <a:fillRect l="-1209" t="-1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1040212E-2818-8B34-724A-E69855F50CB7}"/>
                  </a:ext>
                </a:extLst>
              </p:cNvPr>
              <p:cNvSpPr txBox="1"/>
              <p:nvPr/>
            </p:nvSpPr>
            <p:spPr>
              <a:xfrm>
                <a:off x="8612915" y="5947540"/>
                <a:ext cx="20676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it-IT" sz="24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it-IT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96.13</m:t>
                      </m:r>
                      <m:r>
                        <a:rPr lang="it-IT" sz="24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040212E-2818-8B34-724A-E69855F50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2915" y="5947540"/>
                <a:ext cx="2067617" cy="369332"/>
              </a:xfrm>
              <a:prstGeom prst="rect">
                <a:avLst/>
              </a:prstGeom>
              <a:blipFill rotWithShape="0">
                <a:blip r:embed="rId4"/>
                <a:stretch>
                  <a:fillRect r="-3245" b="-1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33857E9-509B-31D4-64B9-F12CBBF59533}"/>
              </a:ext>
            </a:extLst>
          </p:cNvPr>
          <p:cNvSpPr txBox="1"/>
          <p:nvPr/>
        </p:nvSpPr>
        <p:spPr>
          <a:xfrm>
            <a:off x="7589267" y="1908786"/>
            <a:ext cx="299976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Interferogram 1 is 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saturated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Contrast </a:t>
            </a:r>
            <a:r>
              <a:rPr lang="en-GB" dirty="0"/>
              <a:t>@5 </a:t>
            </a:r>
            <a:r>
              <a:rPr lang="el-GR" dirty="0"/>
              <a:t>μ</a:t>
            </a:r>
            <a:r>
              <a:rPr lang="it-IT" dirty="0" smtClean="0"/>
              <a:t>m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466723" y="976336"/>
            <a:ext cx="185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21/04/2023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23028" y="5670929"/>
            <a:ext cx="3173859" cy="926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7715122" y="1094316"/>
            <a:ext cx="33051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cap="small" dirty="0" smtClean="0"/>
              <a:t>Experimental Interferogram</a:t>
            </a:r>
            <a:endParaRPr lang="it-IT" sz="2200" cap="small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1E0AB07-5BBB-6C6B-3450-D12F46E46A04}"/>
              </a:ext>
            </a:extLst>
          </p:cNvPr>
          <p:cNvSpPr txBox="1"/>
          <p:nvPr/>
        </p:nvSpPr>
        <p:spPr>
          <a:xfrm>
            <a:off x="6638572" y="5482177"/>
            <a:ext cx="20936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b="1" dirty="0" smtClean="0">
                <a:solidFill>
                  <a:schemeClr val="accent2"/>
                </a:solidFill>
              </a:rPr>
              <a:t>Contrast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7685" y="1631787"/>
            <a:ext cx="5783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Method:</a:t>
            </a:r>
          </a:p>
          <a:p>
            <a:r>
              <a:rPr lang="it-IT" dirty="0" smtClean="0"/>
              <a:t>Contrast is measured by a single, </a:t>
            </a:r>
            <a:r>
              <a:rPr lang="it-IT" b="1" dirty="0" smtClean="0"/>
              <a:t>short scan</a:t>
            </a:r>
            <a:r>
              <a:rPr lang="it-IT" dirty="0" smtClean="0"/>
              <a:t>, and comparing maxima and minima</a:t>
            </a:r>
            <a:endParaRPr lang="it-IT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385" y="5455524"/>
            <a:ext cx="555004" cy="5384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FF0000">
              <a:alpha val="1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TIR RANGE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84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WP1: case study result</a:t>
            </a:r>
            <a:endParaRPr lang="it-IT" dirty="0"/>
          </a:p>
        </p:txBody>
      </p:sp>
      <p:pic>
        <p:nvPicPr>
          <p:cNvPr id="3" name="Picture 2" descr="X:\Progetti\2018\ESA\Figures\Figure_1new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77" y="1633844"/>
            <a:ext cx="6201354" cy="25248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16846" y="4270773"/>
            <a:ext cx="422279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Visible / NIR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scattered solar radiation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spectral </a:t>
            </a:r>
            <a:r>
              <a:rPr lang="en-US" dirty="0"/>
              <a:t>information about </a:t>
            </a:r>
            <a:r>
              <a:rPr lang="en-US" dirty="0" smtClean="0"/>
              <a:t> </a:t>
            </a:r>
            <a:r>
              <a:rPr lang="en-US" b="1" dirty="0"/>
              <a:t>absorption</a:t>
            </a:r>
            <a:r>
              <a:rPr lang="en-US" dirty="0"/>
              <a:t>, </a:t>
            </a:r>
            <a:r>
              <a:rPr lang="en-US" b="1" dirty="0"/>
              <a:t>reflection</a:t>
            </a:r>
            <a:r>
              <a:rPr lang="en-US" dirty="0"/>
              <a:t> and </a:t>
            </a:r>
            <a:r>
              <a:rPr lang="en-US" b="1" dirty="0"/>
              <a:t>scattering</a:t>
            </a:r>
            <a:r>
              <a:rPr lang="en-US" dirty="0"/>
              <a:t> </a:t>
            </a:r>
            <a:r>
              <a:rPr lang="en-US" dirty="0" smtClean="0"/>
              <a:t>of </a:t>
            </a:r>
            <a:r>
              <a:rPr lang="en-US" dirty="0"/>
              <a:t>molecules and </a:t>
            </a:r>
            <a:r>
              <a:rPr lang="en-US" dirty="0" smtClean="0"/>
              <a:t>particles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i="1" dirty="0" smtClean="0"/>
              <a:t>land</a:t>
            </a:r>
            <a:r>
              <a:rPr lang="en-US" dirty="0"/>
              <a:t>, </a:t>
            </a:r>
            <a:r>
              <a:rPr lang="en-US" i="1" dirty="0"/>
              <a:t>water</a:t>
            </a:r>
            <a:r>
              <a:rPr lang="en-US" dirty="0"/>
              <a:t> and </a:t>
            </a:r>
            <a:r>
              <a:rPr lang="en-US" i="1" dirty="0"/>
              <a:t>atmosphere</a:t>
            </a:r>
            <a:r>
              <a:rPr lang="en-US" dirty="0"/>
              <a:t> environments;</a:t>
            </a:r>
            <a:endParaRPr lang="it-IT" dirty="0"/>
          </a:p>
          <a:p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151120" y="4284922"/>
            <a:ext cx="704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cap="sm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MWIR / LWIR</a:t>
            </a:r>
          </a:p>
          <a:p>
            <a:pPr marL="285750" lvl="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thermal </a:t>
            </a:r>
            <a:r>
              <a:rPr lang="en-US" dirty="0"/>
              <a:t>radiation </a:t>
            </a:r>
            <a:r>
              <a:rPr lang="en-US" dirty="0" smtClean="0"/>
              <a:t>from Earth </a:t>
            </a:r>
            <a:r>
              <a:rPr lang="en-US" dirty="0"/>
              <a:t>surface and </a:t>
            </a:r>
            <a:r>
              <a:rPr lang="en-US" dirty="0" smtClean="0"/>
              <a:t>atmosphere</a:t>
            </a:r>
          </a:p>
          <a:p>
            <a:pPr marL="285750" lvl="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spectrum reveals </a:t>
            </a:r>
            <a:r>
              <a:rPr lang="en-US" b="1" dirty="0" smtClean="0"/>
              <a:t>temperature</a:t>
            </a:r>
            <a:r>
              <a:rPr lang="en-US" dirty="0"/>
              <a:t>, </a:t>
            </a:r>
            <a:r>
              <a:rPr lang="en-US" b="1" dirty="0"/>
              <a:t>albedo</a:t>
            </a:r>
            <a:r>
              <a:rPr lang="en-US" dirty="0"/>
              <a:t>, </a:t>
            </a:r>
            <a:r>
              <a:rPr lang="en-US" b="1" dirty="0"/>
              <a:t>radiance</a:t>
            </a:r>
            <a:r>
              <a:rPr lang="en-US" dirty="0"/>
              <a:t> and </a:t>
            </a:r>
            <a:r>
              <a:rPr lang="en-US" b="1" dirty="0" smtClean="0"/>
              <a:t>emissivity</a:t>
            </a:r>
            <a:r>
              <a:rPr lang="en-US" dirty="0"/>
              <a:t>,</a:t>
            </a:r>
            <a:r>
              <a:rPr lang="en-US" dirty="0" smtClean="0"/>
              <a:t> composition of </a:t>
            </a:r>
            <a:r>
              <a:rPr lang="en-US" dirty="0"/>
              <a:t>the </a:t>
            </a:r>
            <a:r>
              <a:rPr lang="en-US" dirty="0" smtClean="0"/>
              <a:t>surface</a:t>
            </a:r>
          </a:p>
          <a:p>
            <a:pPr marL="285750" lvl="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Bands due to absorption </a:t>
            </a:r>
            <a:r>
              <a:rPr lang="en-US" dirty="0"/>
              <a:t>lines from </a:t>
            </a:r>
            <a:r>
              <a:rPr lang="en-US" b="1" dirty="0" smtClean="0"/>
              <a:t>vibrational modes</a:t>
            </a:r>
          </a:p>
          <a:p>
            <a:pPr marL="285750" lvl="0" indent="-2857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fingerprinting </a:t>
            </a:r>
            <a:r>
              <a:rPr lang="en-US" dirty="0"/>
              <a:t>of chemical compounds on </a:t>
            </a:r>
            <a:r>
              <a:rPr lang="en-US" dirty="0" smtClean="0"/>
              <a:t>surface </a:t>
            </a:r>
            <a:r>
              <a:rPr lang="en-US" dirty="0"/>
              <a:t>and in </a:t>
            </a:r>
            <a:r>
              <a:rPr lang="en-US" dirty="0" smtClean="0"/>
              <a:t>atmosphere</a:t>
            </a:r>
            <a:r>
              <a:rPr lang="en-US" dirty="0"/>
              <a:t>.</a:t>
            </a:r>
            <a:endParaRPr lang="it-IT" dirty="0"/>
          </a:p>
          <a:p>
            <a:endParaRPr lang="it-IT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53467" y="1507253"/>
            <a:ext cx="1831253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86107" y="1011331"/>
            <a:ext cx="31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3-14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it-IT" dirty="0" smtClean="0"/>
              <a:t>m: Thermal infrared (TIR)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6294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602A3F-33FB-69BD-AC09-8AF0DB43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Contrast </a:t>
            </a:r>
            <a:r>
              <a:rPr lang="en-GB" dirty="0"/>
              <a:t>@7 </a:t>
            </a:r>
            <a:r>
              <a:rPr lang="el-GR" dirty="0"/>
              <a:t>μ</a:t>
            </a:r>
            <a:r>
              <a:rPr lang="it-IT" dirty="0"/>
              <a:t>m</a:t>
            </a:r>
            <a:r>
              <a:rPr lang="en-GB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282A2E13-6148-DC7E-7EA9-EC4F7FA3A2ED}"/>
                  </a:ext>
                </a:extLst>
              </p:cNvPr>
              <p:cNvSpPr txBox="1"/>
              <p:nvPr/>
            </p:nvSpPr>
            <p:spPr>
              <a:xfrm>
                <a:off x="997896" y="2359097"/>
                <a:ext cx="5967413" cy="318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chemeClr val="accent2"/>
                    </a:solidFill>
                  </a:rPr>
                  <a:t>Measurement parameters</a:t>
                </a:r>
                <a:endParaRPr lang="en-GB" sz="2000" dirty="0"/>
              </a:p>
              <a:p>
                <a:pPr lvl="1"/>
                <a:endParaRPr lang="en-GB" dirty="0" smtClean="0"/>
              </a:p>
              <a:p>
                <a:r>
                  <a:rPr lang="en-GB" dirty="0" smtClean="0"/>
                  <a:t>Laser</a:t>
                </a:r>
                <a:r>
                  <a:rPr lang="en-GB" dirty="0"/>
                  <a:t>: Daylight QCL,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=7.25−8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/>
                  <a:t> (not measured)</a:t>
                </a:r>
                <a:br>
                  <a:rPr lang="it-IT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𝑄𝐶𝐿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=3.5 − 7.4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smtClean="0"/>
                  <a:t>(input power)</a:t>
                </a:r>
              </a:p>
              <a:p>
                <a:r>
                  <a:rPr lang="it-IT" dirty="0"/>
                  <a:t/>
                </a:r>
                <a:br>
                  <a:rPr lang="it-IT" dirty="0"/>
                </a:br>
                <a:r>
                  <a:rPr lang="it-IT" dirty="0" smtClean="0"/>
                  <a:t>Lock-in Integration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=200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it-IT" dirty="0"/>
                  <a:t/>
                </a:r>
                <a:br>
                  <a:rPr lang="it-IT" dirty="0"/>
                </a:br>
                <a:r>
                  <a:rPr lang="it-IT" dirty="0"/>
                  <a:t>Motor scan: </a:t>
                </a:r>
                <a:r>
                  <a:rPr lang="it-IT" dirty="0" smtClean="0"/>
                  <a:t>0 </a:t>
                </a:r>
                <a:r>
                  <a:rPr lang="it-IT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it-IT" dirty="0" smtClean="0"/>
                  <a:t> 0.5 </a:t>
                </a:r>
                <a:r>
                  <a:rPr lang="it-IT" dirty="0"/>
                  <a:t>mm</a:t>
                </a:r>
                <a:br>
                  <a:rPr lang="it-IT" dirty="0"/>
                </a:br>
                <a:r>
                  <a:rPr lang="it-IT" dirty="0"/>
                  <a:t>Number of steps: 201</a:t>
                </a:r>
                <a:br>
                  <a:rPr lang="it-IT" dirty="0"/>
                </a:br>
                <a:r>
                  <a:rPr lang="it-IT" dirty="0"/>
                  <a:t>Step size: </a:t>
                </a:r>
                <a:r>
                  <a:rPr lang="it-IT" dirty="0" smtClean="0"/>
                  <a:t>2 </a:t>
                </a:r>
                <a:r>
                  <a:rPr lang="it-IT" dirty="0"/>
                  <a:t>µm</a:t>
                </a:r>
                <a:br>
                  <a:rPr lang="it-IT" dirty="0"/>
                </a:br>
                <a:r>
                  <a:rPr lang="it-IT" dirty="0"/>
                  <a:t>Step waiting time: 200 ms</a:t>
                </a:r>
                <a:br>
                  <a:rPr lang="it-IT" dirty="0"/>
                </a:br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82A2E13-6148-DC7E-7EA9-EC4F7FA3A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96" y="2359097"/>
                <a:ext cx="5967413" cy="3189656"/>
              </a:xfrm>
              <a:prstGeom prst="rect">
                <a:avLst/>
              </a:prstGeom>
              <a:blipFill rotWithShape="0">
                <a:blip r:embed="rId2"/>
                <a:stretch>
                  <a:fillRect l="-1124" t="-11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9F04148-4E55-AC8E-6D65-1F9C937A3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309" y="1610333"/>
            <a:ext cx="4226013" cy="3390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CD407A75-55F7-5079-FF1C-127B3E60D6BB}"/>
                  </a:ext>
                </a:extLst>
              </p:cNvPr>
              <p:cNvSpPr txBox="1"/>
              <p:nvPr/>
            </p:nvSpPr>
            <p:spPr>
              <a:xfrm>
                <a:off x="7975405" y="5235719"/>
                <a:ext cx="3009991" cy="626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3.5</m:t>
                              </m:r>
                            </m:sub>
                          </m:sSub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𝟗𝟗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𝟎𝟓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D407A75-55F7-5079-FF1C-127B3E60D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405" y="5235719"/>
                <a:ext cx="3009991" cy="62606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0306D673-1E8A-5A71-4F9B-595AB402E80D}"/>
                  </a:ext>
                </a:extLst>
              </p:cNvPr>
              <p:cNvSpPr txBox="1"/>
              <p:nvPr/>
            </p:nvSpPr>
            <p:spPr>
              <a:xfrm>
                <a:off x="7984930" y="5883419"/>
                <a:ext cx="3009991" cy="626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7.4</m:t>
                              </m:r>
                            </m:sub>
                          </m:sSub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𝟗𝟖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𝟗𝟏</m:t>
                      </m:r>
                      <m:r>
                        <a:rPr lang="it-IT" sz="1600" b="1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306D673-1E8A-5A71-4F9B-595AB402E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930" y="5883419"/>
                <a:ext cx="3009991" cy="62606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66723" y="976336"/>
            <a:ext cx="185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20/04/2023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5747" y="1094316"/>
            <a:ext cx="33051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cap="small" dirty="0" smtClean="0"/>
              <a:t>Experimental Interferogram</a:t>
            </a:r>
            <a:endParaRPr lang="it-IT" sz="2200" cap="small" dirty="0"/>
          </a:p>
        </p:txBody>
      </p:sp>
      <p:sp>
        <p:nvSpPr>
          <p:cNvPr id="16" name="Rectangle 15"/>
          <p:cNvSpPr/>
          <p:nvPr/>
        </p:nvSpPr>
        <p:spPr>
          <a:xfrm>
            <a:off x="7730018" y="5150069"/>
            <a:ext cx="3461304" cy="15345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1E0AB07-5BBB-6C6B-3450-D12F46E46A04}"/>
              </a:ext>
            </a:extLst>
          </p:cNvPr>
          <p:cNvSpPr txBox="1"/>
          <p:nvPr/>
        </p:nvSpPr>
        <p:spPr>
          <a:xfrm>
            <a:off x="7334339" y="4968566"/>
            <a:ext cx="1036746" cy="366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</a:rPr>
              <a:t>Contrast</a:t>
            </a:r>
            <a:endParaRPr lang="en-GB" b="1" dirty="0">
              <a:solidFill>
                <a:schemeClr val="accent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281" y="4955666"/>
            <a:ext cx="555004" cy="5384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FF0000">
              <a:alpha val="1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TIR RANGE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64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E01C5E38-00BA-A0EC-3044-9FFCAF027B55}"/>
                  </a:ext>
                </a:extLst>
              </p:cNvPr>
              <p:cNvSpPr txBox="1"/>
              <p:nvPr/>
            </p:nvSpPr>
            <p:spPr>
              <a:xfrm>
                <a:off x="466723" y="1547737"/>
                <a:ext cx="7418320" cy="4477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en-GB" sz="2000" b="1" dirty="0" smtClean="0">
                    <a:solidFill>
                      <a:schemeClr val="accent2"/>
                    </a:solidFill>
                  </a:rPr>
                  <a:t>Measurement parameters:</a:t>
                </a:r>
                <a:r>
                  <a:rPr lang="en-GB" dirty="0"/>
                  <a:t/>
                </a:r>
                <a:br>
                  <a:rPr lang="en-GB" dirty="0"/>
                </a:br>
                <a:r>
                  <a:rPr lang="en-GB" dirty="0"/>
                  <a:t/>
                </a:r>
                <a:br>
                  <a:rPr lang="en-GB" dirty="0"/>
                </a:br>
                <a:r>
                  <a:rPr lang="en-GB" dirty="0"/>
                  <a:t>Laser: Daylight QCL,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=7.675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/>
                  <a:t> (measured with Bristol wavemeter)</a:t>
                </a:r>
                <a:br>
                  <a:rPr lang="it-IT" dirty="0"/>
                </a:br>
                <a:r>
                  <a:rPr lang="en-GB" dirty="0"/>
                  <a:t/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𝑄𝐶𝐿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en-GB" dirty="0"/>
                  <a:t> (PM </a:t>
                </a:r>
                <a:r>
                  <a:rPr lang="en-GB" dirty="0" smtClean="0"/>
                  <a:t>1, </a:t>
                </a:r>
                <a:r>
                  <a:rPr lang="en-GB" dirty="0"/>
                  <a:t>no polarizer)</a:t>
                </a:r>
                <a:r>
                  <a:rPr lang="it-IT" i="1" dirty="0">
                    <a:latin typeface="Cambria Math" panose="02040503050406030204" pitchFamily="18" charset="0"/>
                  </a:rPr>
                  <a:t/>
                </a:r>
                <a:br>
                  <a:rPr lang="it-IT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2.1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en-GB" dirty="0" smtClean="0"/>
                  <a:t> (PM2, </a:t>
                </a:r>
                <a:r>
                  <a:rPr lang="en-GB" dirty="0"/>
                  <a:t>no polarizer)</a:t>
                </a:r>
                <a:br>
                  <a:rPr lang="en-GB" dirty="0"/>
                </a:br>
                <a:r>
                  <a:rPr lang="it-IT" dirty="0"/>
                  <a:t/>
                </a:r>
                <a:br>
                  <a:rPr lang="it-IT" dirty="0"/>
                </a:br>
                <a:r>
                  <a:rPr lang="it-IT" dirty="0"/>
                  <a:t>Lock-in Integration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=200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it-IT" dirty="0"/>
                  <a:t/>
                </a:r>
                <a:br>
                  <a:rPr lang="it-IT" dirty="0"/>
                </a:br>
                <a:r>
                  <a:rPr lang="it-IT" dirty="0"/>
                  <a:t>Motor scan: 0 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it-IT" dirty="0"/>
                  <a:t> 0.5 mm</a:t>
                </a:r>
                <a:br>
                  <a:rPr lang="it-IT" dirty="0"/>
                </a:br>
                <a:r>
                  <a:rPr lang="it-IT" dirty="0"/>
                  <a:t>Number of steps: 201</a:t>
                </a:r>
                <a:br>
                  <a:rPr lang="it-IT" dirty="0"/>
                </a:br>
                <a:r>
                  <a:rPr lang="it-IT" dirty="0"/>
                  <a:t>Step size: 2 µm</a:t>
                </a:r>
                <a:br>
                  <a:rPr lang="it-IT" dirty="0"/>
                </a:br>
                <a:r>
                  <a:rPr lang="it-IT" dirty="0"/>
                  <a:t>Step waiting time: 200 ms</a:t>
                </a:r>
                <a:r>
                  <a:rPr lang="en-GB" dirty="0"/>
                  <a:t/>
                </a:r>
                <a:br>
                  <a:rPr lang="en-GB" dirty="0"/>
                </a:br>
                <a:endParaRPr lang="en-GB" dirty="0" smtClean="0"/>
              </a:p>
              <a:p>
                <a:pPr lvl="1"/>
                <a:r>
                  <a:rPr lang="en-GB" sz="20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Measured Transmission</a:t>
                </a:r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𝐶𝑎𝑙𝑜𝑚𝑒𝑙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(in agreement </a:t>
                </a:r>
                <a:r>
                  <a:rPr lang="it-IT" dirty="0"/>
                  <a:t>with </a:t>
                </a:r>
                <a:r>
                  <a:rPr lang="it-IT" dirty="0" smtClean="0"/>
                  <a:t>previous ones).</a:t>
                </a:r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01C5E38-00BA-A0EC-3044-9FFCAF027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3" y="1547737"/>
                <a:ext cx="7418320" cy="4477572"/>
              </a:xfrm>
              <a:prstGeom prst="rect">
                <a:avLst/>
              </a:prstGeom>
              <a:blipFill rotWithShape="0">
                <a:blip r:embed="rId2"/>
                <a:stretch>
                  <a:fillRect t="-8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="" xmlns:a16="http://schemas.microsoft.com/office/drawing/2014/main" id="{8294D6C6-18C4-0FCF-90ED-94A6A98B0680}"/>
              </a:ext>
            </a:extLst>
          </p:cNvPr>
          <p:cNvSpPr txBox="1">
            <a:spLocks/>
          </p:cNvSpPr>
          <p:nvPr/>
        </p:nvSpPr>
        <p:spPr>
          <a:xfrm>
            <a:off x="738187" y="341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468ABB8-BFD7-BA7C-D4B7-B8640EB72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188" y="2296875"/>
            <a:ext cx="4252510" cy="3410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FB42EB19-2B4D-791F-4894-FE0089DED094}"/>
                  </a:ext>
                </a:extLst>
              </p:cNvPr>
              <p:cNvSpPr txBox="1"/>
              <p:nvPr/>
            </p:nvSpPr>
            <p:spPr>
              <a:xfrm>
                <a:off x="9071396" y="1569847"/>
                <a:ext cx="1685596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1800" i="1" smtClean="0">
                              <a:solidFill>
                                <a:srgbClr val="E5B12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 smtClean="0">
                              <a:solidFill>
                                <a:srgbClr val="E5B12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it-IT" sz="1800" b="0" i="1" smtClean="0">
                          <a:solidFill>
                            <a:srgbClr val="E5B12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800" b="1" i="0" smtClean="0">
                          <a:solidFill>
                            <a:srgbClr val="E5B1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𝟗𝟐</m:t>
                      </m:r>
                      <m:r>
                        <a:rPr lang="it-IT" sz="1800" b="1" i="0" smtClean="0">
                          <a:solidFill>
                            <a:srgbClr val="E5B1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800" b="1" i="0" smtClean="0">
                          <a:solidFill>
                            <a:srgbClr val="E5B1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𝟖𝟓</m:t>
                      </m:r>
                      <m:r>
                        <a:rPr lang="it-IT" sz="1800" b="1" i="0" smtClean="0">
                          <a:solidFill>
                            <a:srgbClr val="E5B1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GB" b="1" dirty="0">
                  <a:solidFill>
                    <a:srgbClr val="E5B12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B42EB19-2B4D-791F-4894-FE0089DED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396" y="1569847"/>
                <a:ext cx="1685596" cy="369332"/>
              </a:xfrm>
              <a:prstGeom prst="rect">
                <a:avLst/>
              </a:prstGeom>
              <a:blipFill rotWithShape="0">
                <a:blip r:embed="rId4"/>
                <a:stretch>
                  <a:fillRect r="-358" b="-322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Contrast </a:t>
            </a:r>
            <a:r>
              <a:rPr lang="en-GB" dirty="0"/>
              <a:t>@7 </a:t>
            </a:r>
            <a:r>
              <a:rPr lang="el-GR" dirty="0"/>
              <a:t>μ</a:t>
            </a:r>
            <a:r>
              <a:rPr lang="it-IT" dirty="0" smtClean="0"/>
              <a:t>m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466723" y="976336"/>
            <a:ext cx="185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21/04/2023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1E0AB07-5BBB-6C6B-3450-D12F46E46A04}"/>
              </a:ext>
            </a:extLst>
          </p:cNvPr>
          <p:cNvSpPr txBox="1"/>
          <p:nvPr/>
        </p:nvSpPr>
        <p:spPr>
          <a:xfrm>
            <a:off x="8553023" y="1296468"/>
            <a:ext cx="1036746" cy="366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</a:rPr>
              <a:t>Contrast</a:t>
            </a:r>
            <a:endParaRPr lang="en-GB" b="1" dirty="0">
              <a:solidFill>
                <a:schemeClr val="accent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679" y="1216038"/>
            <a:ext cx="555004" cy="5384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FF0000">
              <a:alpha val="1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TIR RANGE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69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D1BB8B20-2F7C-4A37-3765-8EC9C0C5F67B}"/>
              </a:ext>
            </a:extLst>
          </p:cNvPr>
          <p:cNvSpPr txBox="1">
            <a:spLocks/>
          </p:cNvSpPr>
          <p:nvPr/>
        </p:nvSpPr>
        <p:spPr>
          <a:xfrm>
            <a:off x="738187" y="341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E6A11196-8934-BD2A-608F-68EA617EF639}"/>
                  </a:ext>
                </a:extLst>
              </p:cNvPr>
              <p:cNvSpPr txBox="1"/>
              <p:nvPr/>
            </p:nvSpPr>
            <p:spPr>
              <a:xfrm>
                <a:off x="671511" y="2185987"/>
                <a:ext cx="5891336" cy="318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accent2"/>
                    </a:solidFill>
                  </a:rPr>
                  <a:t>Measurement parameters:</a:t>
                </a:r>
                <a:r>
                  <a:rPr lang="en-GB" b="1" dirty="0">
                    <a:solidFill>
                      <a:schemeClr val="accent2"/>
                    </a:solidFill>
                  </a:rPr>
                  <a:t/>
                </a:r>
                <a:br>
                  <a:rPr lang="en-GB" b="1" dirty="0">
                    <a:solidFill>
                      <a:schemeClr val="accent2"/>
                    </a:solidFill>
                  </a:rPr>
                </a:br>
                <a:r>
                  <a:rPr lang="en-GB" dirty="0"/>
                  <a:t/>
                </a:r>
                <a:br>
                  <a:rPr lang="en-GB" dirty="0"/>
                </a:br>
                <a:r>
                  <a:rPr lang="en-GB" dirty="0"/>
                  <a:t>Laser: QCL,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=9.07310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/>
                  <a:t> (measured with Bristol)</a:t>
                </a:r>
                <a:br>
                  <a:rPr lang="it-IT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𝑄𝐶𝐿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12 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en-GB" dirty="0"/>
                  <a:t> (PM before </a:t>
                </a:r>
                <a:r>
                  <a:rPr lang="en-GB" dirty="0" smtClean="0"/>
                  <a:t>TWINS)</a:t>
                </a:r>
                <a:r>
                  <a:rPr lang="en-GB" dirty="0"/>
                  <a:t/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3.4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en-GB" dirty="0"/>
                  <a:t> (PM </a:t>
                </a:r>
                <a:r>
                  <a:rPr lang="en-GB" dirty="0" smtClean="0"/>
                  <a:t>2)</a:t>
                </a:r>
                <a:endParaRPr lang="en-GB" dirty="0"/>
              </a:p>
              <a:p>
                <a:r>
                  <a:rPr lang="it-IT" dirty="0"/>
                  <a:t/>
                </a:r>
                <a:br>
                  <a:rPr lang="it-IT" dirty="0"/>
                </a:br>
                <a:r>
                  <a:rPr lang="it-IT" dirty="0"/>
                  <a:t>Lock-in Integration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=200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it-IT" dirty="0"/>
                  <a:t/>
                </a:r>
                <a:br>
                  <a:rPr lang="it-IT" dirty="0"/>
                </a:br>
                <a:r>
                  <a:rPr lang="it-IT" dirty="0"/>
                  <a:t>Motor scan: 0 </a:t>
                </a:r>
                <a:r>
                  <a:rPr lang="it-IT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</a:t>
                </a:r>
                <a:r>
                  <a:rPr lang="it-IT" dirty="0" smtClean="0"/>
                  <a:t>0.5 </a:t>
                </a:r>
                <a:r>
                  <a:rPr lang="it-IT" dirty="0"/>
                  <a:t>mm</a:t>
                </a:r>
                <a:br>
                  <a:rPr lang="it-IT" dirty="0"/>
                </a:br>
                <a:r>
                  <a:rPr lang="it-IT" dirty="0"/>
                  <a:t>Number of steps: 251</a:t>
                </a:r>
                <a:br>
                  <a:rPr lang="it-IT" dirty="0"/>
                </a:br>
                <a:r>
                  <a:rPr lang="it-IT" dirty="0"/>
                  <a:t>Step size: 2 µm</a:t>
                </a:r>
                <a:br>
                  <a:rPr lang="it-IT" dirty="0"/>
                </a:br>
                <a:r>
                  <a:rPr lang="it-IT" dirty="0"/>
                  <a:t>Step waiting time: 200 </a:t>
                </a:r>
                <a:r>
                  <a:rPr lang="it-IT" dirty="0" smtClean="0"/>
                  <a:t>ms</a:t>
                </a:r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6A11196-8934-BD2A-608F-68EA617EF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11" y="2185987"/>
                <a:ext cx="5891336" cy="3189656"/>
              </a:xfrm>
              <a:prstGeom prst="rect">
                <a:avLst/>
              </a:prstGeom>
              <a:blipFill rotWithShape="0">
                <a:blip r:embed="rId2"/>
                <a:stretch>
                  <a:fillRect l="-1034" t="-1147" b="-21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3D8A851-C90F-9747-9506-47462FDBF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884" y="2068995"/>
            <a:ext cx="5055759" cy="4031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Contrast </a:t>
            </a:r>
            <a:r>
              <a:rPr lang="en-GB" dirty="0"/>
              <a:t>@9 </a:t>
            </a:r>
            <a:r>
              <a:rPr lang="el-GR" dirty="0"/>
              <a:t>μ</a:t>
            </a:r>
            <a:r>
              <a:rPr lang="it-IT" dirty="0" smtClean="0"/>
              <a:t>m</a:t>
            </a:r>
            <a:endParaRPr lang="it-IT" dirty="0"/>
          </a:p>
        </p:txBody>
      </p:sp>
      <p:sp>
        <p:nvSpPr>
          <p:cNvPr id="12" name="TextBox 11"/>
          <p:cNvSpPr txBox="1"/>
          <p:nvPr/>
        </p:nvSpPr>
        <p:spPr>
          <a:xfrm>
            <a:off x="466723" y="97633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27/04/2023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07394" y="1401498"/>
            <a:ext cx="1770927" cy="551747"/>
            <a:chOff x="8437944" y="1898248"/>
            <a:chExt cx="1770927" cy="5517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45C8DD1C-027F-7553-14A1-57FF3EE8DC77}"/>
                    </a:ext>
                  </a:extLst>
                </p:cNvPr>
                <p:cNvSpPr txBox="1"/>
                <p:nvPr/>
              </p:nvSpPr>
              <p:spPr>
                <a:xfrm>
                  <a:off x="8690527" y="2069161"/>
                  <a:ext cx="1373902" cy="2462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GB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𝟗𝟕</m:t>
                        </m:r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𝟔𝟒</m:t>
                        </m:r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%</m:t>
                        </m:r>
                      </m:oMath>
                    </m:oMathPara>
                  </a14:m>
                  <a:r>
                    <a:rPr lang="it-IT" sz="1600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/>
                  </a:r>
                  <a:br>
                    <a:rPr lang="it-IT" sz="1600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a:br>
                  <a:endParaRPr lang="en-GB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45C8DD1C-027F-7553-14A1-57FF3EE8DC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0527" y="2069161"/>
                  <a:ext cx="1373902" cy="24628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3111" b="-1463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 2"/>
            <p:cNvSpPr/>
            <p:nvPr/>
          </p:nvSpPr>
          <p:spPr>
            <a:xfrm>
              <a:off x="8437944" y="1898248"/>
              <a:ext cx="1770927" cy="551747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1E0AB07-5BBB-6C6B-3450-D12F46E46A04}"/>
              </a:ext>
            </a:extLst>
          </p:cNvPr>
          <p:cNvSpPr txBox="1"/>
          <p:nvPr/>
        </p:nvSpPr>
        <p:spPr>
          <a:xfrm>
            <a:off x="7065603" y="1203079"/>
            <a:ext cx="209366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sz="2000" b="1" dirty="0" smtClean="0">
                <a:solidFill>
                  <a:schemeClr val="accent5"/>
                </a:solidFill>
              </a:rPr>
              <a:t>Contrast</a:t>
            </a:r>
            <a:endParaRPr lang="en-GB" sz="2000" b="1" dirty="0">
              <a:solidFill>
                <a:schemeClr val="accent5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56" y="1064714"/>
            <a:ext cx="555004" cy="538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44657" y="49814"/>
            <a:ext cx="1831729" cy="369332"/>
          </a:xfrm>
          <a:prstGeom prst="rect">
            <a:avLst/>
          </a:prstGeom>
          <a:solidFill>
            <a:srgbClr val="FF0000">
              <a:alpha val="1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TIR RANGE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24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Test plan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050502"/>
              </p:ext>
            </p:extLst>
          </p:nvPr>
        </p:nvGraphicFramePr>
        <p:xfrm>
          <a:off x="428265" y="1131148"/>
          <a:ext cx="11123269" cy="5071532"/>
        </p:xfrm>
        <a:graphic>
          <a:graphicData uri="http://schemas.openxmlformats.org/drawingml/2006/table">
            <a:tbl>
              <a:tblPr/>
              <a:tblGrid>
                <a:gridCol w="2801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713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11827"/>
                <a:gridCol w="2639028"/>
              </a:tblGrid>
              <a:tr h="531514"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it-IT" sz="2000" b="1" cap="small" baseline="0" dirty="0">
                          <a:effectLst/>
                        </a:rPr>
                        <a:t>Test plan</a:t>
                      </a:r>
                      <a:endParaRPr lang="it-IT" sz="2000" cap="small" baseline="0" dirty="0">
                        <a:effectLst/>
                      </a:endParaRPr>
                    </a:p>
                  </a:txBody>
                  <a:tcPr marL="24067" marR="24067" marT="24067" marB="240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it-IT" sz="2000" b="1" cap="small" baseline="0" dirty="0">
                          <a:effectLst/>
                        </a:rPr>
                        <a:t>Test procedure</a:t>
                      </a:r>
                      <a:endParaRPr lang="it-IT" sz="2000" cap="small" baseline="0" dirty="0">
                        <a:effectLst/>
                      </a:endParaRPr>
                    </a:p>
                  </a:txBody>
                  <a:tcPr marL="24067" marR="24067" marT="24067" marB="240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20000"/>
                        </a:lnSpc>
                      </a:pPr>
                      <a:r>
                        <a:rPr lang="it-IT" sz="2000" b="1" cap="small" baseline="0" dirty="0" smtClean="0">
                          <a:effectLst/>
                        </a:rPr>
                        <a:t>Spectral Range</a:t>
                      </a:r>
                      <a:endParaRPr lang="it-IT" sz="2000" b="1" cap="small" baseline="0" dirty="0">
                        <a:effectLst/>
                      </a:endParaRPr>
                    </a:p>
                  </a:txBody>
                  <a:tcPr marL="24067" marR="24067" marT="24067" marB="24067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endParaRPr lang="it-IT" sz="2000" cap="small" baseline="0" dirty="0">
                        <a:effectLst/>
                      </a:endParaRPr>
                    </a:p>
                  </a:txBody>
                  <a:tcPr marL="24067" marR="24067" marT="24067" marB="24067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95880"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2000" cap="small" baseline="0" dirty="0">
                          <a:effectLst/>
                        </a:rPr>
                        <a:t>Transmission of the interferometer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1600" dirty="0">
                          <a:effectLst/>
                        </a:rPr>
                        <a:t>Measure the ratio between input and output </a:t>
                      </a:r>
                      <a:r>
                        <a:rPr lang="it-IT" sz="1600" dirty="0" smtClean="0">
                          <a:effectLst/>
                        </a:rPr>
                        <a:t>powers</a:t>
                      </a:r>
                      <a:endParaRPr lang="it-IT" sz="1600" dirty="0">
                        <a:effectLst/>
                      </a:endParaRP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visible (He:Ne)</a:t>
                      </a:r>
                      <a:r>
                        <a:rPr lang="it-IT" sz="1600" u="none" dirty="0" smtClean="0">
                          <a:effectLst/>
                        </a:rPr>
                        <a:t> </a:t>
                      </a:r>
                    </a:p>
                    <a:p>
                      <a:pPr rtl="0">
                        <a:lnSpc>
                          <a:spcPct val="120000"/>
                        </a:lnSpc>
                      </a:pPr>
                      <a:endParaRPr lang="it-IT" sz="1600" dirty="0">
                        <a:effectLst/>
                      </a:endParaRP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</a:t>
                      </a:r>
                      <a:r>
                        <a:rPr lang="it-IT" sz="1600" u="none" dirty="0" smtClean="0">
                          <a:effectLst/>
                        </a:rPr>
                        <a:t>TIR (Quantum cascade laser @5.1 </a:t>
                      </a:r>
                      <a:r>
                        <a:rPr lang="it-IT" sz="1600" dirty="0" smtClean="0">
                          <a:effectLst/>
                        </a:rPr>
                        <a:t>micrometers)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44138"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2000" cap="small" baseline="0" dirty="0">
                          <a:effectLst/>
                        </a:rPr>
                        <a:t>Interferometric contrast with collimated beam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20000"/>
                        </a:lnSpc>
                      </a:pPr>
                      <a:r>
                        <a:rPr lang="it-IT" sz="1600" dirty="0">
                          <a:effectLst/>
                        </a:rPr>
                        <a:t>Measure the interferogram as a function of the </a:t>
                      </a:r>
                      <a:r>
                        <a:rPr lang="it-IT" sz="1600" dirty="0" smtClean="0">
                          <a:effectLst/>
                        </a:rPr>
                        <a:t>delay</a:t>
                      </a:r>
                      <a:endParaRPr lang="it-IT" sz="1600" dirty="0">
                        <a:effectLst/>
                      </a:endParaRP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visible (He:Ne)</a:t>
                      </a:r>
                      <a:r>
                        <a:rPr lang="it-IT" sz="1600" u="none" dirty="0" smtClean="0">
                          <a:effectLst/>
                        </a:rPr>
                        <a:t> 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ffectLst/>
                        </a:rPr>
                        <a:t>CW laser beam in the </a:t>
                      </a:r>
                      <a:r>
                        <a:rPr lang="it-IT" sz="1600" u="none" dirty="0" smtClean="0">
                          <a:effectLst/>
                        </a:rPr>
                        <a:t>TIR (Quantum cascade laser @5.1 </a:t>
                      </a:r>
                      <a:r>
                        <a:rPr lang="it-IT" sz="1600" dirty="0" smtClean="0">
                          <a:effectLst/>
                        </a:rPr>
                        <a:t>micrometers)</a:t>
                      </a:r>
                    </a:p>
                  </a:txBody>
                  <a:tcPr marL="360000" marR="360000" marT="360000" marB="3600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426382" y="1666755"/>
            <a:ext cx="2489018" cy="4535926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7138251" y="3282413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14%</a:t>
            </a:r>
            <a:endParaRPr lang="it-IT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9224" y="5607358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82%</a:t>
            </a:r>
            <a:endParaRPr lang="it-IT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12506" y="1666755"/>
            <a:ext cx="2642100" cy="4535925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9080363" y="3282414"/>
            <a:ext cx="2178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9.5 – 29.3%</a:t>
            </a:r>
            <a:endParaRPr lang="it-IT" sz="2400" b="1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21646" y="5607358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&gt;92%</a:t>
            </a:r>
            <a:endParaRPr lang="it-IT" sz="2400" b="1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25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4E0CF239-AD93-A36C-B98F-A6A36677C73A}"/>
              </a:ext>
            </a:extLst>
          </p:cNvPr>
          <p:cNvSpPr txBox="1">
            <a:spLocks/>
          </p:cNvSpPr>
          <p:nvPr/>
        </p:nvSpPr>
        <p:spPr>
          <a:xfrm>
            <a:off x="738187" y="341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0383A8EA-C80D-2F54-A836-F06C00521F23}"/>
                  </a:ext>
                </a:extLst>
              </p:cNvPr>
              <p:cNvSpPr txBox="1"/>
              <p:nvPr/>
            </p:nvSpPr>
            <p:spPr>
              <a:xfrm>
                <a:off x="940642" y="1628485"/>
                <a:ext cx="6657977" cy="2604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chemeClr val="accent2"/>
                    </a:solidFill>
                  </a:rPr>
                  <a:t>Measurement parameters</a:t>
                </a:r>
                <a:r>
                  <a:rPr lang="en-GB" dirty="0"/>
                  <a:t/>
                </a:r>
                <a:br>
                  <a:rPr lang="en-GB" dirty="0"/>
                </a:br>
                <a:r>
                  <a:rPr lang="it-IT" dirty="0"/>
                  <a:t/>
                </a:r>
                <a:br>
                  <a:rPr lang="it-IT" dirty="0"/>
                </a:br>
                <a:r>
                  <a:rPr lang="en-GB" dirty="0"/>
                  <a:t>Laser: Daylight QCL,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=7.675 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/>
                  <a:t> (measured with </a:t>
                </a:r>
                <a:r>
                  <a:rPr lang="it-IT" dirty="0" smtClean="0"/>
                  <a:t>Bristol)</a:t>
                </a:r>
                <a:r>
                  <a:rPr lang="it-IT" dirty="0"/>
                  <a:t/>
                </a:r>
                <a:br>
                  <a:rPr lang="it-IT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𝑄𝐶𝐿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=7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en-GB" dirty="0"/>
                  <a:t> (PM 1, no polarizer)</a:t>
                </a:r>
                <a:r>
                  <a:rPr lang="it-IT" i="1" dirty="0">
                    <a:latin typeface="Cambria Math" panose="02040503050406030204" pitchFamily="18" charset="0"/>
                  </a:rPr>
                  <a:t/>
                </a:r>
                <a:br>
                  <a:rPr lang="it-IT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=2.1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en-GB" dirty="0"/>
                  <a:t>, no polarizer)</a:t>
                </a:r>
                <a:endParaRPr lang="it-IT" dirty="0" smtClean="0"/>
              </a:p>
              <a:p>
                <a:endParaRPr lang="it-IT" dirty="0"/>
              </a:p>
              <a:p>
                <a:r>
                  <a:rPr lang="it-IT" dirty="0" smtClean="0"/>
                  <a:t>Motor </a:t>
                </a:r>
                <a:r>
                  <a:rPr lang="it-IT" dirty="0"/>
                  <a:t>scan: -</a:t>
                </a:r>
                <a:r>
                  <a:rPr lang="it-IT" dirty="0" smtClean="0"/>
                  <a:t>5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→ </a:t>
                </a:r>
                <a:r>
                  <a:rPr lang="it-IT" dirty="0" smtClean="0"/>
                  <a:t>17 </a:t>
                </a:r>
                <a:r>
                  <a:rPr lang="it-IT" dirty="0"/>
                  <a:t>mm</a:t>
                </a:r>
                <a:br>
                  <a:rPr lang="it-IT" dirty="0"/>
                </a:br>
                <a:r>
                  <a:rPr lang="it-IT" dirty="0"/>
                  <a:t>Number of steps: 7333</a:t>
                </a:r>
                <a:br>
                  <a:rPr lang="it-IT" dirty="0"/>
                </a:br>
                <a:r>
                  <a:rPr lang="it-IT" dirty="0"/>
                  <a:t>Step size: 3.0 </a:t>
                </a:r>
                <a:r>
                  <a:rPr lang="it-IT" dirty="0" smtClean="0"/>
                  <a:t>µm</a:t>
                </a:r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383A8EA-C80D-2F54-A836-F06C00521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42" y="1628485"/>
                <a:ext cx="6657977" cy="2604880"/>
              </a:xfrm>
              <a:prstGeom prst="rect">
                <a:avLst/>
              </a:prstGeom>
              <a:blipFill rotWithShape="0">
                <a:blip r:embed="rId2"/>
                <a:stretch>
                  <a:fillRect l="-733" t="-1171" b="-28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EF1474B-D029-A7AC-CC1C-1F5E40BB0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073" y="218661"/>
            <a:ext cx="3917288" cy="3268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Spectral Resolution </a:t>
            </a:r>
            <a:r>
              <a:rPr lang="en-GB" dirty="0"/>
              <a:t>@7 </a:t>
            </a:r>
            <a:r>
              <a:rPr lang="el-GR" dirty="0"/>
              <a:t>μ</a:t>
            </a:r>
            <a:r>
              <a:rPr lang="it-IT" dirty="0" smtClean="0"/>
              <a:t>m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466723" y="976336"/>
            <a:ext cx="185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21/04/2023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248102" y="3487390"/>
            <a:ext cx="5953112" cy="3284064"/>
            <a:chOff x="6359862" y="3487390"/>
            <a:chExt cx="5953112" cy="3284064"/>
          </a:xfrm>
        </p:grpSpPr>
        <p:grpSp>
          <p:nvGrpSpPr>
            <p:cNvPr id="11" name="Group 10"/>
            <p:cNvGrpSpPr/>
            <p:nvPr/>
          </p:nvGrpSpPr>
          <p:grpSpPr>
            <a:xfrm>
              <a:off x="6359862" y="3528392"/>
              <a:ext cx="5472673" cy="3243062"/>
              <a:chOff x="6359862" y="3528392"/>
              <a:chExt cx="5472673" cy="324306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CC1B3C07-F212-C9A8-42DC-50BE29F9C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43863" y="3528392"/>
                <a:ext cx="3788672" cy="324306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CC1B3C07-F212-C9A8-42DC-50BE29F9CB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7379" t="78175" r="35469" b="9920"/>
              <a:stretch/>
            </p:blipFill>
            <p:spPr>
              <a:xfrm>
                <a:off x="6359862" y="4233365"/>
                <a:ext cx="3115680" cy="1169345"/>
              </a:xfrm>
              <a:prstGeom prst="rect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</p:pic>
          <p:sp>
            <p:nvSpPr>
              <p:cNvPr id="3" name="Rectangle 2"/>
              <p:cNvSpPr/>
              <p:nvPr/>
            </p:nvSpPr>
            <p:spPr>
              <a:xfrm>
                <a:off x="9475541" y="6124730"/>
                <a:ext cx="1040059" cy="306550"/>
              </a:xfrm>
              <a:prstGeom prst="rect">
                <a:avLst/>
              </a:prstGeom>
              <a:noFill/>
              <a:ln w="158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6669578" y="5607881"/>
                <a:ext cx="2718262" cy="823399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9597018" y="4526410"/>
                <a:ext cx="918582" cy="1557319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601C6F2-43A9-ECB0-89B5-83252F366E78}"/>
                </a:ext>
              </a:extLst>
            </p:cNvPr>
            <p:cNvSpPr txBox="1"/>
            <p:nvPr/>
          </p:nvSpPr>
          <p:spPr>
            <a:xfrm>
              <a:off x="10394626" y="3689763"/>
              <a:ext cx="19183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cap="small" dirty="0" smtClean="0"/>
                <a:t>Spectrum</a:t>
              </a:r>
            </a:p>
            <a:p>
              <a:r>
                <a:rPr lang="en-GB" sz="2000" b="1" cap="small" dirty="0"/>
                <a:t>a</a:t>
              </a:r>
              <a:r>
                <a:rPr lang="en-GB" sz="2000" b="1" cap="small" dirty="0" smtClean="0"/>
                <a:t>fter FT</a:t>
              </a:r>
              <a:endParaRPr lang="en-GB" sz="2000" b="1" cap="small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414510" y="3487390"/>
              <a:ext cx="1165860" cy="168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305700" y="3171130"/>
            <a:ext cx="2607060" cy="6463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Longest available scan,</a:t>
            </a:r>
          </a:p>
          <a:p>
            <a:r>
              <a:rPr lang="it-IT" dirty="0" smtClean="0"/>
              <a:t>Higher spectral resolution</a:t>
            </a:r>
            <a:endParaRPr lang="it-IT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22116" y="3307763"/>
            <a:ext cx="804989" cy="3560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08896" y="4930020"/>
            <a:ext cx="2875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These artefacts arise from errors in motor positioning</a:t>
            </a:r>
            <a:endParaRPr lang="it-IT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194">
            <a:off x="5142901" y="4541917"/>
            <a:ext cx="630161" cy="44741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839589" y="5607881"/>
            <a:ext cx="3068082" cy="854929"/>
            <a:chOff x="3652384" y="5607881"/>
            <a:chExt cx="3068082" cy="854929"/>
          </a:xfrm>
        </p:grpSpPr>
        <p:sp>
          <p:nvSpPr>
            <p:cNvPr id="22" name="TextBox 21"/>
            <p:cNvSpPr txBox="1"/>
            <p:nvPr/>
          </p:nvSpPr>
          <p:spPr>
            <a:xfrm>
              <a:off x="4479015" y="5727166"/>
              <a:ext cx="2241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Motor position calibration is required</a:t>
              </a:r>
              <a:endParaRPr lang="it-IT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947" y="5727166"/>
              <a:ext cx="763628" cy="610902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652384" y="5607881"/>
              <a:ext cx="3068081" cy="85492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26006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0985FE41-4565-5C7A-E1BA-59B9CDA9A89F}"/>
              </a:ext>
            </a:extLst>
          </p:cNvPr>
          <p:cNvSpPr txBox="1">
            <a:spLocks/>
          </p:cNvSpPr>
          <p:nvPr/>
        </p:nvSpPr>
        <p:spPr>
          <a:xfrm>
            <a:off x="738187" y="341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C476095-A561-5567-E02C-9A0E83E15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91" y="2452749"/>
            <a:ext cx="5342378" cy="4283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D942AA74-049E-7DF2-8BB4-397A8BF7D8DE}"/>
              </a:ext>
            </a:extLst>
          </p:cNvPr>
          <p:cNvSpPr txBox="1"/>
          <p:nvPr/>
        </p:nvSpPr>
        <p:spPr>
          <a:xfrm>
            <a:off x="466723" y="1437543"/>
            <a:ext cx="11190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Motor </a:t>
            </a:r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</a:rPr>
              <a:t>delay correction</a:t>
            </a:r>
            <a:r>
              <a:rPr lang="it-IT" dirty="0" smtClean="0"/>
              <a:t>: obtained from time traces of the CW </a:t>
            </a:r>
            <a:r>
              <a:rPr lang="en-GB" dirty="0" smtClean="0"/>
              <a:t>lasers at 5, 7 and 9 </a:t>
            </a:r>
            <a:r>
              <a:rPr lang="el-GR" dirty="0" smtClean="0"/>
              <a:t>μ</a:t>
            </a:r>
            <a:r>
              <a:rPr lang="it-IT" dirty="0" smtClean="0"/>
              <a:t>m. The correction (stable and reproducible) enables to calculate the correct motor position, before taking the FT. All corrections show a similar behaviour, with only an offset. Correction is of the order of </a:t>
            </a:r>
            <a:r>
              <a:rPr lang="it-IT" b="1" dirty="0" smtClean="0"/>
              <a:t>+/-2 um</a:t>
            </a:r>
            <a:r>
              <a:rPr lang="it-IT" dirty="0" smtClean="0"/>
              <a:t>. </a:t>
            </a:r>
            <a:r>
              <a:rPr lang="it-IT" b="1" dirty="0" smtClean="0"/>
              <a:t>Origin: unknown</a:t>
            </a:r>
            <a:r>
              <a:rPr lang="it-IT" dirty="0" smtClean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Delay Calibration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466723" y="97633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27/04/2023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51577" y="2363335"/>
            <a:ext cx="4930631" cy="4339191"/>
            <a:chOff x="5995987" y="2363335"/>
            <a:chExt cx="4930631" cy="4339191"/>
          </a:xfrm>
        </p:grpSpPr>
        <p:pic>
          <p:nvPicPr>
            <p:cNvPr id="19" name="Picture 18" descr="A graph of a spectrum&#10;&#10;Description automatically generated">
              <a:extLst>
                <a:ext uri="{FF2B5EF4-FFF2-40B4-BE49-F238E27FC236}">
                  <a16:creationId xmlns:lc="http://schemas.openxmlformats.org/drawingml/2006/lockedCanvas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oel="http://schemas.microsoft.com/office/2019/extlst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FD67DCEC-41F0-B3C9-5F3D-4F88B6479F1F}"/>
                </a:ext>
              </a:extLst>
            </p:cNvPr>
            <p:cNvPicPr/>
            <p:nvPr/>
          </p:nvPicPr>
          <p:blipFill rotWithShape="1">
            <a:blip r:embed="rId3"/>
            <a:srcRect l="7481" r="9578" b="4631"/>
            <a:stretch/>
          </p:blipFill>
          <p:spPr bwMode="auto">
            <a:xfrm>
              <a:off x="5995987" y="2363335"/>
              <a:ext cx="4930631" cy="433919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0758" y="3976135"/>
              <a:ext cx="530156" cy="514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1069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D942AA74-049E-7DF2-8BB4-397A8BF7D8DE}"/>
              </a:ext>
            </a:extLst>
          </p:cNvPr>
          <p:cNvSpPr txBox="1"/>
          <p:nvPr/>
        </p:nvSpPr>
        <p:spPr>
          <a:xfrm>
            <a:off x="196770" y="1395503"/>
            <a:ext cx="11995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From </a:t>
            </a:r>
            <a:r>
              <a:rPr lang="it-IT" dirty="0"/>
              <a:t>the </a:t>
            </a:r>
            <a:r>
              <a:rPr lang="it-IT" dirty="0" smtClean="0"/>
              <a:t>spectra of the QCL laser we derived the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frequency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calibration</a:t>
            </a:r>
            <a:r>
              <a:rPr lang="it-IT" dirty="0" smtClean="0"/>
              <a:t> of the interferometer. This relates the pseudofrequency to the optical frequency (measured </a:t>
            </a:r>
            <a:r>
              <a:rPr lang="it-IT" dirty="0"/>
              <a:t>with </a:t>
            </a:r>
            <a:r>
              <a:rPr lang="it-IT" dirty="0" smtClean="0"/>
              <a:t>Bristol). </a:t>
            </a:r>
            <a:endParaRPr lang="en-GB" i="1" baseline="30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Frequency Calibration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466723" y="97633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27/04/2023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601C6F2-43A9-ECB0-89B5-83252F366E78}"/>
              </a:ext>
            </a:extLst>
          </p:cNvPr>
          <p:cNvSpPr txBox="1"/>
          <p:nvPr/>
        </p:nvSpPr>
        <p:spPr>
          <a:xfrm>
            <a:off x="6602645" y="2056786"/>
            <a:ext cx="5188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small" dirty="0" smtClean="0"/>
              <a:t>FT Spectra after frequency and delay calibration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19290" y="2413411"/>
            <a:ext cx="5272216" cy="4275894"/>
            <a:chOff x="319290" y="2413411"/>
            <a:chExt cx="5272216" cy="427589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7CCA43F-D79A-1F8E-CF2C-EB0EC709F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290" y="2413411"/>
              <a:ext cx="5272216" cy="427589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2286625" y="4742355"/>
              <a:ext cx="210207" cy="2102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15"/>
            <p:cNvSpPr/>
            <p:nvPr/>
          </p:nvSpPr>
          <p:spPr>
            <a:xfrm>
              <a:off x="2911465" y="4292775"/>
              <a:ext cx="210207" cy="2102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6"/>
            <p:cNvSpPr/>
            <p:nvPr/>
          </p:nvSpPr>
          <p:spPr>
            <a:xfrm>
              <a:off x="4738689" y="2966895"/>
              <a:ext cx="210207" cy="2102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17"/>
            <p:cNvSpPr/>
            <p:nvPr/>
          </p:nvSpPr>
          <p:spPr>
            <a:xfrm>
              <a:off x="1590504" y="3104497"/>
              <a:ext cx="210207" cy="2102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43745D2-2FC9-AEE6-C013-D073DE98D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2" r="-115"/>
          <a:stretch/>
        </p:blipFill>
        <p:spPr>
          <a:xfrm>
            <a:off x="5846618" y="2380340"/>
            <a:ext cx="5421745" cy="45685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87754" y="3350080"/>
            <a:ext cx="15396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</a:rPr>
              <a:t>5.263 </a:t>
            </a:r>
            <a:r>
              <a:rPr lang="el-GR" sz="140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μ</a:t>
            </a: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m</a:t>
            </a:r>
          </a:p>
          <a:p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1900 cm</a:t>
            </a:r>
            <a:r>
              <a:rPr lang="it-IT" sz="1400" baseline="3000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-1</a:t>
            </a:r>
          </a:p>
          <a:p>
            <a:endParaRPr lang="it-IT" sz="1400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FWHM:</a:t>
            </a:r>
          </a:p>
          <a:p>
            <a:r>
              <a:rPr lang="it-IT" sz="1400" b="1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4.3 </a:t>
            </a:r>
            <a:r>
              <a:rPr lang="it-IT" sz="1400" b="1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cm</a:t>
            </a:r>
            <a:r>
              <a:rPr lang="it-IT" sz="1400" b="1" baseline="300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-1</a:t>
            </a:r>
          </a:p>
          <a:p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11.9 nm</a:t>
            </a:r>
          </a:p>
          <a:p>
            <a:endParaRPr lang="it-IT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8529303" y="3367080"/>
            <a:ext cx="111909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</a:rPr>
              <a:t>7.675 </a:t>
            </a:r>
            <a:r>
              <a:rPr lang="el-GR" sz="1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μ</a:t>
            </a: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m</a:t>
            </a:r>
          </a:p>
          <a:p>
            <a:pPr algn="r"/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1303 cm</a:t>
            </a:r>
            <a:r>
              <a:rPr lang="it-IT" sz="1400" baseline="300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-1</a:t>
            </a:r>
          </a:p>
          <a:p>
            <a:pPr algn="r"/>
            <a:endParaRPr lang="it-IT" sz="14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algn="r"/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FWHM:</a:t>
            </a:r>
          </a:p>
          <a:p>
            <a:pPr algn="r"/>
            <a:r>
              <a:rPr lang="it-IT" sz="14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4.23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cm</a:t>
            </a:r>
            <a:r>
              <a:rPr lang="it-IT" sz="1400" b="1" baseline="30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-1</a:t>
            </a:r>
          </a:p>
          <a:p>
            <a:pPr algn="r"/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24.9 nm</a:t>
            </a:r>
          </a:p>
          <a:p>
            <a:endParaRPr lang="it-IT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9543984" y="3362361"/>
            <a:ext cx="10678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>
                <a:solidFill>
                  <a:srgbClr val="FF0000"/>
                </a:solidFill>
              </a:rPr>
              <a:t>9.073 </a:t>
            </a:r>
            <a:r>
              <a:rPr lang="el-GR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μ</a:t>
            </a:r>
            <a:r>
              <a:rPr lang="it-IT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</a:p>
          <a:p>
            <a:pPr algn="r"/>
            <a:r>
              <a:rPr lang="it-IT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1102 cm</a:t>
            </a:r>
            <a:r>
              <a:rPr lang="it-IT" sz="1400" baseline="30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-1</a:t>
            </a:r>
          </a:p>
          <a:p>
            <a:pPr algn="r"/>
            <a:endParaRPr lang="it-IT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r"/>
            <a:r>
              <a:rPr lang="it-IT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FWHM:</a:t>
            </a:r>
          </a:p>
          <a:p>
            <a:pPr algn="r"/>
            <a:r>
              <a:rPr lang="it-IT" sz="1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4.2 </a:t>
            </a:r>
            <a:r>
              <a:rPr lang="it-IT" sz="1400" b="1" dirty="0">
                <a:solidFill>
                  <a:srgbClr val="FF0000"/>
                </a:solidFill>
                <a:cs typeface="Times New Roman" panose="02020603050405020304" pitchFamily="18" charset="0"/>
              </a:rPr>
              <a:t>cm</a:t>
            </a:r>
            <a:r>
              <a:rPr lang="it-IT" sz="14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-1</a:t>
            </a:r>
          </a:p>
          <a:p>
            <a:pPr algn="r"/>
            <a:r>
              <a:rPr lang="it-IT" sz="1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34.6 nm</a:t>
            </a:r>
          </a:p>
          <a:p>
            <a:endParaRPr lang="it-IT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027046" y="6249114"/>
            <a:ext cx="4263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5,5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392" y="2563400"/>
            <a:ext cx="718575" cy="6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13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Contrast and spectral resolution</a:t>
            </a:r>
            <a:endParaRPr lang="it-I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17009"/>
              </p:ext>
            </p:extLst>
          </p:nvPr>
        </p:nvGraphicFramePr>
        <p:xfrm>
          <a:off x="2022614" y="3112292"/>
          <a:ext cx="7624306" cy="1892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9776"/>
                <a:gridCol w="2657265"/>
                <a:gridCol w="2657265"/>
              </a:tblGrid>
              <a:tr h="47317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2900" cap="small">
                          <a:effectLst/>
                        </a:rPr>
                        <a:t>Wavelength</a:t>
                      </a:r>
                      <a:endParaRPr lang="it-IT" sz="2900">
                        <a:effectLst/>
                        <a:latin typeface="Calibri" panose="020F0502020204030204" pitchFamily="34" charset="0"/>
                        <a:ea typeface="Liberation Sans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83965" marR="1839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2900" cap="small">
                          <a:effectLst/>
                        </a:rPr>
                        <a:t>Contrast</a:t>
                      </a:r>
                      <a:endParaRPr lang="it-IT" sz="2900">
                        <a:effectLst/>
                        <a:latin typeface="Calibri" panose="020F0502020204030204" pitchFamily="34" charset="0"/>
                        <a:ea typeface="Liberation Sans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83965" marR="1839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2900" cap="small">
                          <a:effectLst/>
                        </a:rPr>
                        <a:t>Spectral width</a:t>
                      </a:r>
                      <a:endParaRPr lang="it-IT" sz="2900">
                        <a:effectLst/>
                        <a:latin typeface="Calibri" panose="020F0502020204030204" pitchFamily="34" charset="0"/>
                        <a:ea typeface="Liberation Sans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83965" marR="183965" marT="0" marB="0"/>
                </a:tc>
              </a:tr>
              <a:tr h="47317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</a:rPr>
                        <a:t>5.3 μm</a:t>
                      </a:r>
                      <a:endParaRPr lang="it-IT" sz="2900">
                        <a:effectLst/>
                        <a:latin typeface="Calibri" panose="020F0502020204030204" pitchFamily="34" charset="0"/>
                        <a:ea typeface="Liberation Sans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83965" marR="1839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</a:rPr>
                        <a:t>96.1%</a:t>
                      </a:r>
                      <a:endParaRPr lang="it-IT" sz="2900">
                        <a:effectLst/>
                        <a:latin typeface="Calibri" panose="020F0502020204030204" pitchFamily="34" charset="0"/>
                        <a:ea typeface="Liberation Sans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83965" marR="1839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</a:rPr>
                        <a:t>4.30 cm</a:t>
                      </a:r>
                      <a:r>
                        <a:rPr lang="en-US" sz="2900" baseline="30000">
                          <a:effectLst/>
                        </a:rPr>
                        <a:t>-1</a:t>
                      </a:r>
                      <a:endParaRPr lang="it-IT" sz="2900">
                        <a:effectLst/>
                        <a:latin typeface="Calibri" panose="020F0502020204030204" pitchFamily="34" charset="0"/>
                        <a:ea typeface="Liberation Sans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83965" marR="183965" marT="0" marB="0"/>
                </a:tc>
              </a:tr>
              <a:tr h="47317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</a:rPr>
                        <a:t>7.7 μm</a:t>
                      </a:r>
                      <a:endParaRPr lang="it-IT" sz="2900">
                        <a:effectLst/>
                        <a:latin typeface="Calibri" panose="020F0502020204030204" pitchFamily="34" charset="0"/>
                        <a:ea typeface="Liberation Sans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83965" marR="1839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</a:rPr>
                        <a:t>92.8%</a:t>
                      </a:r>
                      <a:endParaRPr lang="it-IT" sz="2900">
                        <a:effectLst/>
                        <a:latin typeface="Calibri" panose="020F0502020204030204" pitchFamily="34" charset="0"/>
                        <a:ea typeface="Liberation Sans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83965" marR="1839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</a:rPr>
                        <a:t>4.23 cm</a:t>
                      </a:r>
                      <a:r>
                        <a:rPr lang="en-US" sz="2900" baseline="30000">
                          <a:effectLst/>
                        </a:rPr>
                        <a:t>-1</a:t>
                      </a:r>
                      <a:endParaRPr lang="it-IT" sz="2900">
                        <a:effectLst/>
                        <a:latin typeface="Calibri" panose="020F0502020204030204" pitchFamily="34" charset="0"/>
                        <a:ea typeface="Liberation Sans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83965" marR="183965" marT="0" marB="0"/>
                </a:tc>
              </a:tr>
              <a:tr h="47317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</a:rPr>
                        <a:t>9.1 μm</a:t>
                      </a:r>
                      <a:endParaRPr lang="it-IT" sz="2900">
                        <a:effectLst/>
                        <a:latin typeface="Calibri" panose="020F0502020204030204" pitchFamily="34" charset="0"/>
                        <a:ea typeface="Liberation Sans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83965" marR="1839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</a:rPr>
                        <a:t>97.6%</a:t>
                      </a:r>
                      <a:endParaRPr lang="it-IT" sz="2900">
                        <a:effectLst/>
                        <a:latin typeface="Calibri" panose="020F0502020204030204" pitchFamily="34" charset="0"/>
                        <a:ea typeface="Liberation Sans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83965" marR="1839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>
                          <a:effectLst/>
                        </a:rPr>
                        <a:t>4.20 cm</a:t>
                      </a:r>
                      <a:r>
                        <a:rPr lang="en-US" sz="2900" baseline="30000" dirty="0">
                          <a:effectLst/>
                        </a:rPr>
                        <a:t>-1</a:t>
                      </a:r>
                      <a:endParaRPr lang="it-IT" sz="2900" dirty="0">
                        <a:effectLst/>
                        <a:latin typeface="Calibri" panose="020F0502020204030204" pitchFamily="34" charset="0"/>
                        <a:ea typeface="Liberation Sans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83965" marR="183965" marT="0" marB="0"/>
                </a:tc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D942AA74-049E-7DF2-8BB4-397A8BF7D8DE}"/>
              </a:ext>
            </a:extLst>
          </p:cNvPr>
          <p:cNvSpPr txBox="1"/>
          <p:nvPr/>
        </p:nvSpPr>
        <p:spPr>
          <a:xfrm>
            <a:off x="1202610" y="1471702"/>
            <a:ext cx="1015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 smtClean="0"/>
              <a:t>From </a:t>
            </a:r>
            <a:r>
              <a:rPr lang="it-IT" dirty="0"/>
              <a:t>the </a:t>
            </a:r>
            <a:r>
              <a:rPr lang="it-IT" dirty="0" smtClean="0"/>
              <a:t>spectra of the QCL laser we derived the 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spectral resolution</a:t>
            </a:r>
            <a:r>
              <a:rPr lang="it-IT" dirty="0" smtClean="0"/>
              <a:t> of the interferometer/spectrometer.</a:t>
            </a:r>
            <a:endParaRPr lang="en-GB" i="1" baseline="30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32" y="4656420"/>
            <a:ext cx="718575" cy="69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86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0985FE41-4565-5C7A-E1BA-59B9CDA9A89F}"/>
              </a:ext>
            </a:extLst>
          </p:cNvPr>
          <p:cNvSpPr txBox="1">
            <a:spLocks/>
          </p:cNvSpPr>
          <p:nvPr/>
        </p:nvSpPr>
        <p:spPr>
          <a:xfrm>
            <a:off x="544374" y="3910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Tests with Broadband Laser Spectrum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466723" y="97633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27/04/2023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8BDFB1C0-512C-FF32-89DE-B9509FFE034B}"/>
                  </a:ext>
                </a:extLst>
              </p:cNvPr>
              <p:cNvSpPr txBox="1"/>
              <p:nvPr/>
            </p:nvSpPr>
            <p:spPr>
              <a:xfrm>
                <a:off x="6096000" y="2057765"/>
                <a:ext cx="5577840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chemeClr val="accent2"/>
                    </a:solidFill>
                  </a:rPr>
                  <a:t>Measurement parameters</a:t>
                </a:r>
                <a:endParaRPr lang="en-GB" sz="2000" dirty="0"/>
              </a:p>
              <a:p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Lock-in </a:t>
                </a:r>
                <a:r>
                  <a:rPr lang="it-IT" sz="2000" dirty="0"/>
                  <a:t>Integration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=500 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it-IT" sz="2000" dirty="0"/>
                  <a:t/>
                </a:r>
                <a:br>
                  <a:rPr lang="it-IT" sz="2000" dirty="0"/>
                </a:br>
                <a:r>
                  <a:rPr lang="it-IT" sz="2000" dirty="0"/>
                  <a:t>Motor scan: </a:t>
                </a:r>
                <a:r>
                  <a:rPr lang="it-IT" sz="2000" dirty="0" smtClean="0"/>
                  <a:t>-3 </a:t>
                </a:r>
                <a:r>
                  <a:rPr lang="it-IT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it-IT" sz="2000" dirty="0"/>
                  <a:t> </a:t>
                </a:r>
                <a:r>
                  <a:rPr lang="it-IT" sz="2000" dirty="0" smtClean="0"/>
                  <a:t>3 </a:t>
                </a:r>
                <a:r>
                  <a:rPr lang="it-IT" sz="2000" dirty="0"/>
                  <a:t>mm</a:t>
                </a:r>
                <a:br>
                  <a:rPr lang="it-IT" sz="2000" dirty="0"/>
                </a:br>
                <a:r>
                  <a:rPr lang="it-IT" sz="2000" dirty="0"/>
                  <a:t>Number of steps: </a:t>
                </a:r>
                <a:r>
                  <a:rPr lang="it-IT" sz="2000" dirty="0" smtClean="0"/>
                  <a:t>1500</a:t>
                </a:r>
                <a:r>
                  <a:rPr lang="it-IT" sz="2000" dirty="0"/>
                  <a:t/>
                </a:r>
                <a:br>
                  <a:rPr lang="it-IT" sz="2000" dirty="0"/>
                </a:br>
                <a:r>
                  <a:rPr lang="it-IT" sz="2000" dirty="0"/>
                  <a:t>Step size: </a:t>
                </a:r>
                <a:r>
                  <a:rPr lang="it-IT" sz="2000" dirty="0" smtClean="0"/>
                  <a:t>4 </a:t>
                </a:r>
                <a:r>
                  <a:rPr lang="it-IT" sz="2000" dirty="0"/>
                  <a:t>µm</a:t>
                </a:r>
                <a:br>
                  <a:rPr lang="it-IT" sz="2000" dirty="0"/>
                </a:br>
                <a:r>
                  <a:rPr lang="it-IT" sz="2000" dirty="0"/>
                  <a:t>Step waiting time: 250 </a:t>
                </a:r>
                <a:r>
                  <a:rPr lang="it-IT" sz="2000" dirty="0" smtClean="0"/>
                  <a:t>ms</a:t>
                </a:r>
              </a:p>
              <a:p>
                <a:endParaRPr lang="en-GB" sz="2000" dirty="0"/>
              </a:p>
              <a:p>
                <a:r>
                  <a:rPr lang="en-GB" sz="2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Data treatment</a:t>
                </a:r>
                <a:r>
                  <a:rPr lang="en-GB" sz="2000" b="1" dirty="0" smtClean="0"/>
                  <a:t>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interferograms </a:t>
                </a:r>
                <a:r>
                  <a:rPr lang="en-GB" sz="2000" dirty="0"/>
                  <a:t>are </a:t>
                </a:r>
                <a:r>
                  <a:rPr lang="en-GB" sz="2000" dirty="0" err="1" smtClean="0"/>
                  <a:t>apodized</a:t>
                </a: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Delays are corrected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spectra </a:t>
                </a:r>
                <a:r>
                  <a:rPr lang="en-GB" sz="2000" dirty="0"/>
                  <a:t>are </a:t>
                </a:r>
                <a:r>
                  <a:rPr lang="en-GB" sz="2000" dirty="0" smtClean="0"/>
                  <a:t>frequency-calibrated</a:t>
                </a:r>
                <a:endParaRPr lang="en-GB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BDFB1C0-512C-FF32-89DE-B9509FFE0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057765"/>
                <a:ext cx="5577840" cy="3785652"/>
              </a:xfrm>
              <a:prstGeom prst="rect">
                <a:avLst/>
              </a:prstGeom>
              <a:blipFill rotWithShape="0">
                <a:blip r:embed="rId2"/>
                <a:stretch>
                  <a:fillRect l="-1093" t="-966" b="-19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8BDFB1C0-512C-FF32-89DE-B9509FFE034B}"/>
                  </a:ext>
                </a:extLst>
              </p:cNvPr>
              <p:cNvSpPr txBox="1"/>
              <p:nvPr/>
            </p:nvSpPr>
            <p:spPr>
              <a:xfrm>
                <a:off x="838200" y="2057765"/>
                <a:ext cx="426838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rgbClr val="00B050"/>
                    </a:solidFill>
                  </a:rPr>
                  <a:t>Source</a:t>
                </a:r>
              </a:p>
              <a:p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err="1" smtClean="0"/>
                  <a:t>Ultrabroadband</a:t>
                </a:r>
                <a:r>
                  <a:rPr lang="en-GB" sz="2000" dirty="0" smtClean="0"/>
                  <a:t> laser source from difference frequency generation (DFG)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Wavelength: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00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7.5−10.5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GB" sz="2000" dirty="0" smtClean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BDFB1C0-512C-FF32-89DE-B9509FFE0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057765"/>
                <a:ext cx="4268389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1571" t="-1887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8828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7" y="1437867"/>
            <a:ext cx="5371530" cy="422938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8BDFB1C0-512C-FF32-89DE-B9509FFE034B}"/>
              </a:ext>
            </a:extLst>
          </p:cNvPr>
          <p:cNvSpPr txBox="1"/>
          <p:nvPr/>
        </p:nvSpPr>
        <p:spPr>
          <a:xfrm>
            <a:off x="1004651" y="5682156"/>
            <a:ext cx="6866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070C0"/>
                </a:solidFill>
              </a:rPr>
              <a:t>Measurement 1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Broadband Laser Spectrum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466723" y="97633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27/04/2023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8BDFB1C0-512C-FF32-89DE-B9509FFE034B}"/>
              </a:ext>
            </a:extLst>
          </p:cNvPr>
          <p:cNvSpPr txBox="1"/>
          <p:nvPr/>
        </p:nvSpPr>
        <p:spPr>
          <a:xfrm>
            <a:off x="1004651" y="6097171"/>
            <a:ext cx="6866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</a:rPr>
              <a:t>Measurement 2</a:t>
            </a:r>
            <a:endParaRPr lang="en-GB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8BDFB1C0-512C-FF32-89DE-B9509FFE034B}"/>
                  </a:ext>
                </a:extLst>
              </p:cNvPr>
              <p:cNvSpPr txBox="1"/>
              <p:nvPr/>
            </p:nvSpPr>
            <p:spPr>
              <a:xfrm>
                <a:off x="3412571" y="5682156"/>
                <a:ext cx="68666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/>
                  <a:t>Laser</a:t>
                </a:r>
                <a:r>
                  <a:rPr lang="en-GB" sz="2000" dirty="0"/>
                  <a:t>: DFG,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00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7.5−10.5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GB" sz="2000" dirty="0" smtClean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DFB1C0-512C-FF32-89DE-B9509FFE0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571" y="5682156"/>
                <a:ext cx="6866698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977" t="-7576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8BDFB1C0-512C-FF32-89DE-B9509FFE034B}"/>
                  </a:ext>
                </a:extLst>
              </p:cNvPr>
              <p:cNvSpPr txBox="1"/>
              <p:nvPr/>
            </p:nvSpPr>
            <p:spPr>
              <a:xfrm>
                <a:off x="3412570" y="6087744"/>
                <a:ext cx="78650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/>
                  <a:t>Laser</a:t>
                </a:r>
                <a:r>
                  <a:rPr lang="en-GB" sz="2000" dirty="0"/>
                  <a:t>: DFG,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00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7.5−10.5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+ bandpass filter @</a:t>
                </a:r>
                <a14:m>
                  <m:oMath xmlns:m="http://schemas.openxmlformats.org/officeDocument/2006/math">
                    <m:r>
                      <a:rPr lang="it-IT" sz="2000" i="1" dirty="0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dirty="0" smtClean="0"/>
                  <a:t> </a:t>
                </a:r>
                <a:endParaRPr lang="en-GB" sz="2000" dirty="0" smtClean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DFB1C0-512C-FF32-89DE-B9509FFE0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570" y="6087744"/>
                <a:ext cx="7865029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853" t="-9231" b="-2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8BDFB1C0-512C-FF32-89DE-B9509FFE034B}"/>
                  </a:ext>
                </a:extLst>
              </p:cNvPr>
              <p:cNvSpPr txBox="1"/>
              <p:nvPr/>
            </p:nvSpPr>
            <p:spPr>
              <a:xfrm>
                <a:off x="1065501" y="4096829"/>
                <a:ext cx="19435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000" b="0" dirty="0" smtClean="0">
                    <a:latin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0.23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𝑚𝑊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b="0" dirty="0" smtClean="0">
                  <a:latin typeface="Cambria Math" panose="02040503050406030204" pitchFamily="18" charset="0"/>
                </a:endParaRPr>
              </a:p>
              <a:p>
                <a:r>
                  <a:rPr lang="en-GB" sz="2000" dirty="0" smtClean="0"/>
                  <a:t>before TWINS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DFB1C0-512C-FF32-89DE-B9509FFE0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501" y="4096829"/>
                <a:ext cx="1943547" cy="707886"/>
              </a:xfrm>
              <a:prstGeom prst="rect">
                <a:avLst/>
              </a:prstGeom>
              <a:blipFill rotWithShape="0">
                <a:blip r:embed="rId6"/>
                <a:stretch>
                  <a:fillRect l="-3448" t="-4310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6294332" y="1442841"/>
            <a:ext cx="5546499" cy="4044747"/>
            <a:chOff x="6294332" y="1442841"/>
            <a:chExt cx="5546499" cy="4044747"/>
          </a:xfrm>
        </p:grpSpPr>
        <p:pic>
          <p:nvPicPr>
            <p:cNvPr id="23" name="Picture 22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4332" y="1442841"/>
              <a:ext cx="5546499" cy="4044747"/>
            </a:xfrm>
            <a:prstGeom prst="rect">
              <a:avLst/>
            </a:prstGeom>
            <a:noFill/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601C6F2-43A9-ECB0-89B5-83252F366E78}"/>
                </a:ext>
              </a:extLst>
            </p:cNvPr>
            <p:cNvSpPr txBox="1"/>
            <p:nvPr/>
          </p:nvSpPr>
          <p:spPr>
            <a:xfrm>
              <a:off x="7051366" y="1818101"/>
              <a:ext cx="19183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cap="small" dirty="0" smtClean="0"/>
                <a:t>Spectra</a:t>
              </a:r>
            </a:p>
            <a:p>
              <a:r>
                <a:rPr lang="en-GB" sz="2000" b="1" cap="small" dirty="0"/>
                <a:t>a</a:t>
              </a:r>
              <a:r>
                <a:rPr lang="en-GB" sz="2000" b="1" cap="small" dirty="0" smtClean="0"/>
                <a:t>fter FT</a:t>
              </a:r>
              <a:endParaRPr lang="en-GB" sz="2000" b="1" cap="small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525551" y="1064082"/>
            <a:ext cx="807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Comparison between calomel interferometer and Bristol commercial spectrometer</a:t>
            </a:r>
            <a:endParaRPr lang="it-IT" b="1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601C6F2-43A9-ECB0-89B5-83252F366E78}"/>
              </a:ext>
            </a:extLst>
          </p:cNvPr>
          <p:cNvSpPr txBox="1"/>
          <p:nvPr/>
        </p:nvSpPr>
        <p:spPr>
          <a:xfrm>
            <a:off x="1123376" y="1710091"/>
            <a:ext cx="1943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small" dirty="0" smtClean="0"/>
              <a:t>Interferograms</a:t>
            </a:r>
          </a:p>
        </p:txBody>
      </p:sp>
    </p:spTree>
    <p:extLst>
      <p:ext uri="{BB962C8B-B14F-4D97-AF65-F5344CB8AC3E}">
        <p14:creationId xmlns:p14="http://schemas.microsoft.com/office/powerpoint/2010/main" val="609049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WP1: case study result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2159623"/>
            <a:ext cx="83153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small" dirty="0"/>
              <a:t>Volcanoes and Earthquakes</a:t>
            </a:r>
            <a:endParaRPr lang="en-US" sz="2000" cap="small" dirty="0"/>
          </a:p>
          <a:p>
            <a:pPr marL="542925" indent="-180975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transient thermal anomalies preceding eruptions</a:t>
            </a:r>
          </a:p>
          <a:p>
            <a:pPr marL="542925" indent="-180975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Atmospheric gases (SO</a:t>
            </a:r>
            <a:r>
              <a:rPr lang="en-US" baseline="-25000" dirty="0"/>
              <a:t>2</a:t>
            </a:r>
            <a:r>
              <a:rPr lang="en-US" dirty="0"/>
              <a:t>, ash and water ice in the eruptive plumes)</a:t>
            </a:r>
          </a:p>
          <a:p>
            <a:endParaRPr lang="en-US" b="1" dirty="0"/>
          </a:p>
          <a:p>
            <a:r>
              <a:rPr lang="en-US" sz="2000" b="1" cap="small" dirty="0"/>
              <a:t>Wildfires</a:t>
            </a:r>
          </a:p>
          <a:p>
            <a:pPr marL="542925" indent="-180975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burning biomass</a:t>
            </a:r>
          </a:p>
          <a:p>
            <a:endParaRPr lang="en-US" b="1" dirty="0"/>
          </a:p>
          <a:p>
            <a:r>
              <a:rPr lang="en-US" sz="2000" b="1" cap="small" dirty="0"/>
              <a:t>Water Use and Availability</a:t>
            </a:r>
          </a:p>
          <a:p>
            <a:pPr marL="542925" indent="-180975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global freshwater supplies</a:t>
            </a:r>
          </a:p>
          <a:p>
            <a:pPr marL="542925" indent="-180975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Water resources</a:t>
            </a:r>
          </a:p>
          <a:p>
            <a:pPr marL="542925" indent="-180975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Ice</a:t>
            </a:r>
          </a:p>
          <a:p>
            <a:endParaRPr lang="en-US" b="1" dirty="0"/>
          </a:p>
          <a:p>
            <a:r>
              <a:rPr lang="en-US" sz="2000" b="1" cap="small" dirty="0"/>
              <a:t>Earth Surface Composition and Change</a:t>
            </a:r>
            <a:r>
              <a:rPr lang="en-US" sz="2000" cap="small" dirty="0"/>
              <a:t>: </a:t>
            </a:r>
            <a:endParaRPr lang="it-IT" sz="2000" cap="small" dirty="0"/>
          </a:p>
          <a:p>
            <a:pPr marL="542925" indent="-180975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composition and thermal properties of the surface of the Earth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698" y="1022262"/>
            <a:ext cx="783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Spectral imaging of Earth surface and atmosphere:</a:t>
            </a:r>
          </a:p>
          <a:p>
            <a:r>
              <a:rPr lang="it-IT" dirty="0"/>
              <a:t>enables monitoring various  </a:t>
            </a:r>
            <a:r>
              <a:rPr lang="en-US" dirty="0"/>
              <a:t>ecosystem and natural aspects, such as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397" y="2260020"/>
            <a:ext cx="3960029" cy="43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85287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orking on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AE4BE24D-BD1D-31CF-66FD-C5B0C0F19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026" y="2054559"/>
            <a:ext cx="3510935" cy="4681247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59D3CFB8-01FA-ADC4-8046-755F085F444D}"/>
              </a:ext>
            </a:extLst>
          </p:cNvPr>
          <p:cNvGrpSpPr/>
          <p:nvPr/>
        </p:nvGrpSpPr>
        <p:grpSpPr>
          <a:xfrm>
            <a:off x="435111" y="2072018"/>
            <a:ext cx="7950016" cy="4241965"/>
            <a:chOff x="991456" y="1989311"/>
            <a:chExt cx="7950016" cy="4241965"/>
          </a:xfrm>
        </p:grpSpPr>
        <p:grpSp>
          <p:nvGrpSpPr>
            <p:cNvPr id="98" name="Group 97">
              <a:extLst>
                <a:ext uri="{FF2B5EF4-FFF2-40B4-BE49-F238E27FC236}">
                  <a16:creationId xmlns="" xmlns:a16="http://schemas.microsoft.com/office/drawing/2014/main" id="{825438F8-89C5-4C94-2ADC-C7EAC946E535}"/>
                </a:ext>
              </a:extLst>
            </p:cNvPr>
            <p:cNvGrpSpPr/>
            <p:nvPr/>
          </p:nvGrpSpPr>
          <p:grpSpPr>
            <a:xfrm>
              <a:off x="991456" y="1989311"/>
              <a:ext cx="7950016" cy="4241965"/>
              <a:chOff x="1037690" y="1850610"/>
              <a:chExt cx="7950016" cy="4241965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="" xmlns:a16="http://schemas.microsoft.com/office/drawing/2014/main" id="{EB0C7299-FBBE-FE40-516C-E09EDDA0E30D}"/>
                  </a:ext>
                </a:extLst>
              </p:cNvPr>
              <p:cNvGrpSpPr/>
              <p:nvPr/>
            </p:nvGrpSpPr>
            <p:grpSpPr>
              <a:xfrm>
                <a:off x="5080710" y="2132247"/>
                <a:ext cx="687153" cy="670920"/>
                <a:chOff x="1829138" y="-668670"/>
                <a:chExt cx="1255271" cy="1206575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="" xmlns:a16="http://schemas.microsoft.com/office/drawing/2014/main" id="{3527653D-8AB5-6830-BE12-EA631964DDE6}"/>
                    </a:ext>
                  </a:extLst>
                </p:cNvPr>
                <p:cNvSpPr/>
                <p:nvPr/>
              </p:nvSpPr>
              <p:spPr>
                <a:xfrm>
                  <a:off x="1971253" y="-522581"/>
                  <a:ext cx="957685" cy="881935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Multiplication Sign 68">
                  <a:extLst>
                    <a:ext uri="{FF2B5EF4-FFF2-40B4-BE49-F238E27FC236}">
                      <a16:creationId xmlns="" xmlns:a16="http://schemas.microsoft.com/office/drawing/2014/main" id="{3FCF80BF-75C6-9181-2045-A7720069AB27}"/>
                    </a:ext>
                  </a:extLst>
                </p:cNvPr>
                <p:cNvSpPr/>
                <p:nvPr/>
              </p:nvSpPr>
              <p:spPr>
                <a:xfrm>
                  <a:off x="1829138" y="-668670"/>
                  <a:ext cx="1255271" cy="1206575"/>
                </a:xfrm>
                <a:prstGeom prst="mathMultiply">
                  <a:avLst>
                    <a:gd name="adj1" fmla="val 3398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40" name="Picture 2" descr="Learn Introduction to Photodiode in 3 minutes.">
                <a:extLst>
                  <a:ext uri="{FF2B5EF4-FFF2-40B4-BE49-F238E27FC236}">
                    <a16:creationId xmlns="" xmlns:a16="http://schemas.microsoft.com/office/drawing/2014/main" id="{AD64E794-D131-654F-0A03-54F722E505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0462" y="4584600"/>
                <a:ext cx="2126785" cy="144397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1" name="Group 40">
                <a:extLst>
                  <a:ext uri="{FF2B5EF4-FFF2-40B4-BE49-F238E27FC236}">
                    <a16:creationId xmlns="" xmlns:a16="http://schemas.microsoft.com/office/drawing/2014/main" id="{96A156FC-4842-8ADB-C599-A97C4C42B54F}"/>
                  </a:ext>
                </a:extLst>
              </p:cNvPr>
              <p:cNvGrpSpPr/>
              <p:nvPr/>
            </p:nvGrpSpPr>
            <p:grpSpPr>
              <a:xfrm rot="5400000">
                <a:off x="5859508" y="3863323"/>
                <a:ext cx="2012763" cy="950703"/>
                <a:chOff x="5458660" y="5244678"/>
                <a:chExt cx="1983221" cy="950703"/>
              </a:xfrm>
            </p:grpSpPr>
            <p:sp>
              <p:nvSpPr>
                <p:cNvPr id="60" name="Arrow: Right 59">
                  <a:extLst>
                    <a:ext uri="{FF2B5EF4-FFF2-40B4-BE49-F238E27FC236}">
                      <a16:creationId xmlns="" xmlns:a16="http://schemas.microsoft.com/office/drawing/2014/main" id="{1FC9D618-3E7A-B762-291C-4E06E09EEC3F}"/>
                    </a:ext>
                  </a:extLst>
                </p:cNvPr>
                <p:cNvSpPr/>
                <p:nvPr/>
              </p:nvSpPr>
              <p:spPr>
                <a:xfrm>
                  <a:off x="5458660" y="5613625"/>
                  <a:ext cx="1983221" cy="174304"/>
                </a:xfrm>
                <a:prstGeom prst="rightArrow">
                  <a:avLst/>
                </a:prstGeom>
                <a:solidFill>
                  <a:srgbClr val="E22C1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="" xmlns:a16="http://schemas.microsoft.com/office/drawing/2014/main" id="{FDD1BCAC-1313-F075-596F-E76843F284F0}"/>
                    </a:ext>
                  </a:extLst>
                </p:cNvPr>
                <p:cNvSpPr/>
                <p:nvPr/>
              </p:nvSpPr>
              <p:spPr>
                <a:xfrm>
                  <a:off x="5657144" y="5359201"/>
                  <a:ext cx="184030" cy="724619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="" xmlns:a16="http://schemas.microsoft.com/office/drawing/2014/main" id="{736669EA-1441-9F5E-F922-62610C4AF7DE}"/>
                    </a:ext>
                  </a:extLst>
                </p:cNvPr>
                <p:cNvSpPr/>
                <p:nvPr/>
              </p:nvSpPr>
              <p:spPr>
                <a:xfrm>
                  <a:off x="6728199" y="5351254"/>
                  <a:ext cx="184030" cy="724619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="" xmlns:a16="http://schemas.microsoft.com/office/drawing/2014/main" id="{410D8B21-3E3B-2E53-6814-DC8A49F5948D}"/>
                    </a:ext>
                  </a:extLst>
                </p:cNvPr>
                <p:cNvGrpSpPr/>
                <p:nvPr/>
              </p:nvGrpSpPr>
              <p:grpSpPr>
                <a:xfrm rot="16200000">
                  <a:off x="5808757" y="5364701"/>
                  <a:ext cx="950703" cy="710658"/>
                  <a:chOff x="5709259" y="3923071"/>
                  <a:chExt cx="1167493" cy="710658"/>
                </a:xfrm>
              </p:grpSpPr>
              <p:sp>
                <p:nvSpPr>
                  <p:cNvPr id="64" name="Right Triangle 63">
                    <a:extLst>
                      <a:ext uri="{FF2B5EF4-FFF2-40B4-BE49-F238E27FC236}">
                        <a16:creationId xmlns="" xmlns:a16="http://schemas.microsoft.com/office/drawing/2014/main" id="{C19F753B-E75C-45D3-6393-77B77AF7CE86}"/>
                      </a:ext>
                    </a:extLst>
                  </p:cNvPr>
                  <p:cNvSpPr/>
                  <p:nvPr/>
                </p:nvSpPr>
                <p:spPr>
                  <a:xfrm>
                    <a:off x="5711472" y="4392859"/>
                    <a:ext cx="1165280" cy="240870"/>
                  </a:xfrm>
                  <a:prstGeom prst="rtTriangle">
                    <a:avLst/>
                  </a:prstGeom>
                  <a:solidFill>
                    <a:srgbClr val="FE4300">
                      <a:alpha val="80000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Right Triangle 64">
                    <a:extLst>
                      <a:ext uri="{FF2B5EF4-FFF2-40B4-BE49-F238E27FC236}">
                        <a16:creationId xmlns="" xmlns:a16="http://schemas.microsoft.com/office/drawing/2014/main" id="{02495B48-6772-3697-1C6C-0DAF94B32EE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709259" y="4334749"/>
                    <a:ext cx="1165280" cy="240870"/>
                  </a:xfrm>
                  <a:prstGeom prst="rtTriangle">
                    <a:avLst/>
                  </a:prstGeom>
                  <a:solidFill>
                    <a:srgbClr val="FE4300">
                      <a:alpha val="80000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" name="Right Triangle 65">
                    <a:extLst>
                      <a:ext uri="{FF2B5EF4-FFF2-40B4-BE49-F238E27FC236}">
                        <a16:creationId xmlns="" xmlns:a16="http://schemas.microsoft.com/office/drawing/2014/main" id="{4CBFB447-F827-8ECB-0665-BB6A24C57DC7}"/>
                      </a:ext>
                    </a:extLst>
                  </p:cNvPr>
                  <p:cNvSpPr/>
                  <p:nvPr/>
                </p:nvSpPr>
                <p:spPr>
                  <a:xfrm>
                    <a:off x="5709259" y="3970386"/>
                    <a:ext cx="1165280" cy="240870"/>
                  </a:xfrm>
                  <a:prstGeom prst="rtTriangle">
                    <a:avLst/>
                  </a:prstGeom>
                  <a:solidFill>
                    <a:srgbClr val="FE4300">
                      <a:alpha val="80000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7" name="Right Triangle 66">
                    <a:extLst>
                      <a:ext uri="{FF2B5EF4-FFF2-40B4-BE49-F238E27FC236}">
                        <a16:creationId xmlns="" xmlns:a16="http://schemas.microsoft.com/office/drawing/2014/main" id="{E314B74E-B6E1-9F22-B15A-BB6D827AB4F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709260" y="3923071"/>
                    <a:ext cx="1165280" cy="240870"/>
                  </a:xfrm>
                  <a:prstGeom prst="rtTriangle">
                    <a:avLst/>
                  </a:prstGeom>
                  <a:solidFill>
                    <a:srgbClr val="FE4300">
                      <a:alpha val="80000"/>
                    </a:srgb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44" name="Arrow: Right 43">
                <a:extLst>
                  <a:ext uri="{FF2B5EF4-FFF2-40B4-BE49-F238E27FC236}">
                    <a16:creationId xmlns="" xmlns:a16="http://schemas.microsoft.com/office/drawing/2014/main" id="{B964F214-658F-FDC1-EBCD-2F0BE5969EE5}"/>
                  </a:ext>
                </a:extLst>
              </p:cNvPr>
              <p:cNvSpPr/>
              <p:nvPr/>
            </p:nvSpPr>
            <p:spPr>
              <a:xfrm>
                <a:off x="4342116" y="2322120"/>
                <a:ext cx="719190" cy="292320"/>
              </a:xfrm>
              <a:prstGeom prst="rightArrow">
                <a:avLst/>
              </a:prstGeom>
              <a:solidFill>
                <a:srgbClr val="E22C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Arrow: Right 44">
                <a:extLst>
                  <a:ext uri="{FF2B5EF4-FFF2-40B4-BE49-F238E27FC236}">
                    <a16:creationId xmlns="" xmlns:a16="http://schemas.microsoft.com/office/drawing/2014/main" id="{1EA8C482-358A-E1A9-C34D-5F0D515D322E}"/>
                  </a:ext>
                </a:extLst>
              </p:cNvPr>
              <p:cNvSpPr/>
              <p:nvPr/>
            </p:nvSpPr>
            <p:spPr>
              <a:xfrm rot="10800000">
                <a:off x="3502316" y="5348592"/>
                <a:ext cx="957621" cy="206933"/>
              </a:xfrm>
              <a:prstGeom prst="rightArrow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Arrow: Right 45">
                <a:extLst>
                  <a:ext uri="{FF2B5EF4-FFF2-40B4-BE49-F238E27FC236}">
                    <a16:creationId xmlns="" xmlns:a16="http://schemas.microsoft.com/office/drawing/2014/main" id="{B9D1589E-ECFD-49BE-92E8-D5BC99C988C5}"/>
                  </a:ext>
                </a:extLst>
              </p:cNvPr>
              <p:cNvSpPr/>
              <p:nvPr/>
            </p:nvSpPr>
            <p:spPr>
              <a:xfrm rot="16200000">
                <a:off x="4717532" y="3475252"/>
                <a:ext cx="1458932" cy="118111"/>
              </a:xfrm>
              <a:prstGeom prst="rightArrow">
                <a:avLst>
                  <a:gd name="adj1" fmla="val 50000"/>
                  <a:gd name="adj2" fmla="val 108064"/>
                </a:avLst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934EA3CF-D3CA-27B1-9729-7FBCF1835620}"/>
                  </a:ext>
                </a:extLst>
              </p:cNvPr>
              <p:cNvSpPr/>
              <p:nvPr/>
            </p:nvSpPr>
            <p:spPr>
              <a:xfrm rot="5400000">
                <a:off x="2299971" y="3755484"/>
                <a:ext cx="550984" cy="1093854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5D743625-B963-88EB-88F8-5F9B8E0D4D42}"/>
                  </a:ext>
                </a:extLst>
              </p:cNvPr>
              <p:cNvSpPr/>
              <p:nvPr/>
            </p:nvSpPr>
            <p:spPr>
              <a:xfrm rot="5400000">
                <a:off x="2568246" y="4003024"/>
                <a:ext cx="291278" cy="535655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A648852A-EC28-3E95-2AA0-4E31D3AA3036}"/>
                  </a:ext>
                </a:extLst>
              </p:cNvPr>
              <p:cNvSpPr/>
              <p:nvPr/>
            </p:nvSpPr>
            <p:spPr>
              <a:xfrm rot="16200000">
                <a:off x="4277209" y="3106936"/>
                <a:ext cx="50191" cy="234764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659D2056-86A7-0DE3-58B1-F715D1C4AB06}"/>
                  </a:ext>
                </a:extLst>
              </p:cNvPr>
              <p:cNvSpPr txBox="1"/>
              <p:nvPr/>
            </p:nvSpPr>
            <p:spPr>
              <a:xfrm>
                <a:off x="4933244" y="1850610"/>
                <a:ext cx="13039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Chopper</a:t>
                </a:r>
                <a:endParaRPr lang="en-GB" sz="1600" baseline="-2500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AD9FC8C1-AAB7-D293-4B52-8C1D4624EB4B}"/>
                  </a:ext>
                </a:extLst>
              </p:cNvPr>
              <p:cNvSpPr txBox="1"/>
              <p:nvPr/>
            </p:nvSpPr>
            <p:spPr>
              <a:xfrm>
                <a:off x="1905714" y="4533271"/>
                <a:ext cx="14548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0000FF"/>
                    </a:solidFill>
                  </a:rPr>
                  <a:t>Chopper driver</a:t>
                </a:r>
                <a:endParaRPr lang="en-GB" sz="1600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55510C6D-ACDF-BD12-4189-3CB8422FB253}"/>
                  </a:ext>
                </a:extLst>
              </p:cNvPr>
              <p:cNvSpPr txBox="1"/>
              <p:nvPr/>
            </p:nvSpPr>
            <p:spPr>
              <a:xfrm>
                <a:off x="7387056" y="3967299"/>
                <a:ext cx="16006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chemeClr val="accent2"/>
                    </a:solidFill>
                  </a:rPr>
                  <a:t>Calomel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4C48ED02-3DE4-491A-2D5B-637EB31BEAC4}"/>
                  </a:ext>
                </a:extLst>
              </p:cNvPr>
              <p:cNvSpPr txBox="1"/>
              <p:nvPr/>
            </p:nvSpPr>
            <p:spPr>
              <a:xfrm>
                <a:off x="4341741" y="4909991"/>
                <a:ext cx="12647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chemeClr val="accent5">
                        <a:lumMod val="75000"/>
                      </a:schemeClr>
                    </a:solidFill>
                  </a:rPr>
                  <a:t>MCT </a:t>
                </a:r>
                <a:endParaRPr lang="en-GB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A8663ED0-EBF4-314E-5233-69657CFBC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5937" y="2008598"/>
                <a:ext cx="986319" cy="693506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Arrow: Right 77">
                <a:extLst>
                  <a:ext uri="{FF2B5EF4-FFF2-40B4-BE49-F238E27FC236}">
                    <a16:creationId xmlns="" xmlns:a16="http://schemas.microsoft.com/office/drawing/2014/main" id="{232299C9-B092-173F-33E6-C8D6D7BB8262}"/>
                  </a:ext>
                </a:extLst>
              </p:cNvPr>
              <p:cNvSpPr/>
              <p:nvPr/>
            </p:nvSpPr>
            <p:spPr>
              <a:xfrm>
                <a:off x="5859104" y="2346426"/>
                <a:ext cx="719781" cy="242662"/>
              </a:xfrm>
              <a:prstGeom prst="rightArrow">
                <a:avLst/>
              </a:prstGeom>
              <a:solidFill>
                <a:srgbClr val="E22C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="" xmlns:a16="http://schemas.microsoft.com/office/drawing/2014/main" id="{4EBE6BEC-0E09-D208-56AE-2678A8B05D94}"/>
                  </a:ext>
                </a:extLst>
              </p:cNvPr>
              <p:cNvSpPr/>
              <p:nvPr/>
            </p:nvSpPr>
            <p:spPr>
              <a:xfrm rot="5400000">
                <a:off x="6871834" y="3049848"/>
                <a:ext cx="51370" cy="48604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="" xmlns:a16="http://schemas.microsoft.com/office/drawing/2014/main" id="{D8FAB1D8-2769-7787-5961-9B66077FF929}"/>
                  </a:ext>
                </a:extLst>
              </p:cNvPr>
              <p:cNvSpPr/>
              <p:nvPr/>
            </p:nvSpPr>
            <p:spPr>
              <a:xfrm rot="5400000">
                <a:off x="6841013" y="4652617"/>
                <a:ext cx="51370" cy="48604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Arrow: Right 80">
                <a:extLst>
                  <a:ext uri="{FF2B5EF4-FFF2-40B4-BE49-F238E27FC236}">
                    <a16:creationId xmlns="" xmlns:a16="http://schemas.microsoft.com/office/drawing/2014/main" id="{CD6C1E88-04DE-9861-2D49-1F85051F3CA6}"/>
                  </a:ext>
                </a:extLst>
              </p:cNvPr>
              <p:cNvSpPr/>
              <p:nvPr/>
            </p:nvSpPr>
            <p:spPr>
              <a:xfrm rot="5400000">
                <a:off x="6500971" y="2740634"/>
                <a:ext cx="729467" cy="220896"/>
              </a:xfrm>
              <a:prstGeom prst="rightArrow">
                <a:avLst/>
              </a:prstGeom>
              <a:solidFill>
                <a:srgbClr val="E22C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B48288A9-A920-ADC1-3A07-259A78A9F5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55596" y="5157627"/>
                <a:ext cx="844194" cy="650696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Arrow: Right 84">
                <a:extLst>
                  <a:ext uri="{FF2B5EF4-FFF2-40B4-BE49-F238E27FC236}">
                    <a16:creationId xmlns="" xmlns:a16="http://schemas.microsoft.com/office/drawing/2014/main" id="{808386DF-5008-8E49-DC48-71AD5C8BFB1B}"/>
                  </a:ext>
                </a:extLst>
              </p:cNvPr>
              <p:cNvSpPr/>
              <p:nvPr/>
            </p:nvSpPr>
            <p:spPr>
              <a:xfrm rot="10800000">
                <a:off x="6071420" y="5379131"/>
                <a:ext cx="622367" cy="179365"/>
              </a:xfrm>
              <a:prstGeom prst="rightArrow">
                <a:avLst/>
              </a:prstGeom>
              <a:solidFill>
                <a:srgbClr val="E22C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6" name="Arrow: Right 85">
                <a:extLst>
                  <a:ext uri="{FF2B5EF4-FFF2-40B4-BE49-F238E27FC236}">
                    <a16:creationId xmlns="" xmlns:a16="http://schemas.microsoft.com/office/drawing/2014/main" id="{8026ADE3-06D2-3F36-73A2-43F542D37893}"/>
                  </a:ext>
                </a:extLst>
              </p:cNvPr>
              <p:cNvSpPr/>
              <p:nvPr/>
            </p:nvSpPr>
            <p:spPr>
              <a:xfrm rot="5400000">
                <a:off x="847737" y="4617980"/>
                <a:ext cx="752096" cy="88546"/>
              </a:xfrm>
              <a:prstGeom prst="rightArrow">
                <a:avLst>
                  <a:gd name="adj1" fmla="val 50000"/>
                  <a:gd name="adj2" fmla="val 114543"/>
                </a:avLst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="" xmlns:a16="http://schemas.microsoft.com/office/drawing/2014/main" id="{0226432C-6487-58EA-EDB2-C303B9834600}"/>
                  </a:ext>
                </a:extLst>
              </p:cNvPr>
              <p:cNvSpPr/>
              <p:nvPr/>
            </p:nvSpPr>
            <p:spPr>
              <a:xfrm rot="16200000">
                <a:off x="1590475" y="3875955"/>
                <a:ext cx="50856" cy="82649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="" xmlns:a16="http://schemas.microsoft.com/office/drawing/2014/main" id="{CDE04C15-7509-5AF3-F703-2E5E8F7D3268}"/>
                  </a:ext>
                </a:extLst>
              </p:cNvPr>
              <p:cNvSpPr/>
              <p:nvPr/>
            </p:nvSpPr>
            <p:spPr>
              <a:xfrm>
                <a:off x="1037690" y="5065159"/>
                <a:ext cx="2470936" cy="102741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="" xmlns:a16="http://schemas.microsoft.com/office/drawing/2014/main" id="{1EA5A120-9624-BF55-00DA-52DF793873E3}"/>
                  </a:ext>
                </a:extLst>
              </p:cNvPr>
              <p:cNvSpPr txBox="1"/>
              <p:nvPr/>
            </p:nvSpPr>
            <p:spPr>
              <a:xfrm>
                <a:off x="7250588" y="3449153"/>
                <a:ext cx="13039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Polarizer</a:t>
                </a:r>
                <a:endParaRPr lang="en-GB" sz="16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="" xmlns:a16="http://schemas.microsoft.com/office/drawing/2014/main" id="{E7F92BF3-0F79-98AA-1D7C-959580E08B80}"/>
                  </a:ext>
                </a:extLst>
              </p:cNvPr>
              <p:cNvSpPr txBox="1"/>
              <p:nvPr/>
            </p:nvSpPr>
            <p:spPr>
              <a:xfrm>
                <a:off x="7179357" y="4759462"/>
                <a:ext cx="13039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Iris</a:t>
                </a:r>
                <a:endParaRPr lang="en-GB" sz="1600" baseline="-25000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="" xmlns:a16="http://schemas.microsoft.com/office/drawing/2014/main" id="{68B0DAFB-CC57-15E0-1C32-32ECA198D395}"/>
                  </a:ext>
                </a:extLst>
              </p:cNvPr>
              <p:cNvSpPr txBox="1"/>
              <p:nvPr/>
            </p:nvSpPr>
            <p:spPr>
              <a:xfrm>
                <a:off x="7283719" y="4515952"/>
                <a:ext cx="13039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Polarizer</a:t>
                </a:r>
                <a:endParaRPr lang="en-GB" sz="16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="" xmlns:a16="http://schemas.microsoft.com/office/drawing/2014/main" id="{ECE3A4E5-7C15-7ACD-624E-ED9DA1A8AB17}"/>
                  </a:ext>
                </a:extLst>
              </p:cNvPr>
              <p:cNvSpPr txBox="1"/>
              <p:nvPr/>
            </p:nvSpPr>
            <p:spPr>
              <a:xfrm>
                <a:off x="7155588" y="3081834"/>
                <a:ext cx="13039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Iris</a:t>
                </a:r>
                <a:endParaRPr lang="en-GB" sz="1600" baseline="-25000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="" xmlns:a16="http://schemas.microsoft.com/office/drawing/2014/main" id="{870A7526-C800-91C1-7C7E-8618D1DB6ECE}"/>
                  </a:ext>
                </a:extLst>
              </p:cNvPr>
              <p:cNvSpPr/>
              <p:nvPr/>
            </p:nvSpPr>
            <p:spPr>
              <a:xfrm>
                <a:off x="3138322" y="2222485"/>
                <a:ext cx="1168621" cy="1006864"/>
              </a:xfrm>
              <a:custGeom>
                <a:avLst/>
                <a:gdLst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849796 w 1247361"/>
                  <a:gd name="connsiteY16" fmla="*/ 0 h 1063487"/>
                  <a:gd name="connsiteX17" fmla="*/ 790161 w 1247361"/>
                  <a:gd name="connsiteY17" fmla="*/ 4970 h 1063487"/>
                  <a:gd name="connsiteX18" fmla="*/ 750404 w 1247361"/>
                  <a:gd name="connsiteY18" fmla="*/ 14909 h 1063487"/>
                  <a:gd name="connsiteX19" fmla="*/ 685800 w 1247361"/>
                  <a:gd name="connsiteY19" fmla="*/ 29818 h 1063487"/>
                  <a:gd name="connsiteX20" fmla="*/ 601317 w 1247361"/>
                  <a:gd name="connsiteY20" fmla="*/ 49696 h 1063487"/>
                  <a:gd name="connsiteX21" fmla="*/ 576469 w 1247361"/>
                  <a:gd name="connsiteY21" fmla="*/ 64605 h 1063487"/>
                  <a:gd name="connsiteX22" fmla="*/ 491987 w 1247361"/>
                  <a:gd name="connsiteY22" fmla="*/ 99392 h 1063487"/>
                  <a:gd name="connsiteX23" fmla="*/ 462169 w 1247361"/>
                  <a:gd name="connsiteY23" fmla="*/ 109331 h 1063487"/>
                  <a:gd name="connsiteX24" fmla="*/ 402535 w 1247361"/>
                  <a:gd name="connsiteY24" fmla="*/ 134178 h 1063487"/>
                  <a:gd name="connsiteX25" fmla="*/ 362778 w 1247361"/>
                  <a:gd name="connsiteY25" fmla="*/ 183874 h 1063487"/>
                  <a:gd name="connsiteX26" fmla="*/ 163996 w 1247361"/>
                  <a:gd name="connsiteY26" fmla="*/ 288235 h 1063487"/>
                  <a:gd name="connsiteX27" fmla="*/ 144117 w 1247361"/>
                  <a:gd name="connsiteY27" fmla="*/ 337931 h 1063487"/>
                  <a:gd name="connsiteX28" fmla="*/ 139148 w 1247361"/>
                  <a:gd name="connsiteY28" fmla="*/ 397565 h 1063487"/>
                  <a:gd name="connsiteX29" fmla="*/ 139148 w 1247361"/>
                  <a:gd name="connsiteY29" fmla="*/ 397565 h 1063487"/>
                  <a:gd name="connsiteX30" fmla="*/ 79513 w 1247361"/>
                  <a:gd name="connsiteY30" fmla="*/ 462170 h 1063487"/>
                  <a:gd name="connsiteX31" fmla="*/ 59635 w 1247361"/>
                  <a:gd name="connsiteY31" fmla="*/ 531744 h 1063487"/>
                  <a:gd name="connsiteX32" fmla="*/ 24848 w 1247361"/>
                  <a:gd name="connsiteY32" fmla="*/ 581439 h 1063487"/>
                  <a:gd name="connsiteX33" fmla="*/ 0 w 1247361"/>
                  <a:gd name="connsiteY33" fmla="*/ 626165 h 1063487"/>
                  <a:gd name="connsiteX34" fmla="*/ 293204 w 1247361"/>
                  <a:gd name="connsiteY34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849796 w 1247361"/>
                  <a:gd name="connsiteY16" fmla="*/ 0 h 1063487"/>
                  <a:gd name="connsiteX17" fmla="*/ 790161 w 1247361"/>
                  <a:gd name="connsiteY17" fmla="*/ 4970 h 1063487"/>
                  <a:gd name="connsiteX18" fmla="*/ 750404 w 1247361"/>
                  <a:gd name="connsiteY18" fmla="*/ 14909 h 1063487"/>
                  <a:gd name="connsiteX19" fmla="*/ 685800 w 1247361"/>
                  <a:gd name="connsiteY19" fmla="*/ 29818 h 1063487"/>
                  <a:gd name="connsiteX20" fmla="*/ 601317 w 1247361"/>
                  <a:gd name="connsiteY20" fmla="*/ 49696 h 1063487"/>
                  <a:gd name="connsiteX21" fmla="*/ 576469 w 1247361"/>
                  <a:gd name="connsiteY21" fmla="*/ 64605 h 1063487"/>
                  <a:gd name="connsiteX22" fmla="*/ 491987 w 1247361"/>
                  <a:gd name="connsiteY22" fmla="*/ 99392 h 1063487"/>
                  <a:gd name="connsiteX23" fmla="*/ 462169 w 1247361"/>
                  <a:gd name="connsiteY23" fmla="*/ 109331 h 1063487"/>
                  <a:gd name="connsiteX24" fmla="*/ 402535 w 1247361"/>
                  <a:gd name="connsiteY24" fmla="*/ 134178 h 1063487"/>
                  <a:gd name="connsiteX25" fmla="*/ 362778 w 1247361"/>
                  <a:gd name="connsiteY25" fmla="*/ 183874 h 1063487"/>
                  <a:gd name="connsiteX26" fmla="*/ 144117 w 1247361"/>
                  <a:gd name="connsiteY26" fmla="*/ 337931 h 1063487"/>
                  <a:gd name="connsiteX27" fmla="*/ 139148 w 1247361"/>
                  <a:gd name="connsiteY27" fmla="*/ 397565 h 1063487"/>
                  <a:gd name="connsiteX28" fmla="*/ 139148 w 1247361"/>
                  <a:gd name="connsiteY28" fmla="*/ 397565 h 1063487"/>
                  <a:gd name="connsiteX29" fmla="*/ 79513 w 1247361"/>
                  <a:gd name="connsiteY29" fmla="*/ 462170 h 1063487"/>
                  <a:gd name="connsiteX30" fmla="*/ 59635 w 1247361"/>
                  <a:gd name="connsiteY30" fmla="*/ 531744 h 1063487"/>
                  <a:gd name="connsiteX31" fmla="*/ 24848 w 1247361"/>
                  <a:gd name="connsiteY31" fmla="*/ 581439 h 1063487"/>
                  <a:gd name="connsiteX32" fmla="*/ 0 w 1247361"/>
                  <a:gd name="connsiteY32" fmla="*/ 626165 h 1063487"/>
                  <a:gd name="connsiteX33" fmla="*/ 293204 w 1247361"/>
                  <a:gd name="connsiteY33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849796 w 1247361"/>
                  <a:gd name="connsiteY16" fmla="*/ 0 h 1063487"/>
                  <a:gd name="connsiteX17" fmla="*/ 790161 w 1247361"/>
                  <a:gd name="connsiteY17" fmla="*/ 4970 h 1063487"/>
                  <a:gd name="connsiteX18" fmla="*/ 750404 w 1247361"/>
                  <a:gd name="connsiteY18" fmla="*/ 14909 h 1063487"/>
                  <a:gd name="connsiteX19" fmla="*/ 685800 w 1247361"/>
                  <a:gd name="connsiteY19" fmla="*/ 29818 h 1063487"/>
                  <a:gd name="connsiteX20" fmla="*/ 601317 w 1247361"/>
                  <a:gd name="connsiteY20" fmla="*/ 49696 h 1063487"/>
                  <a:gd name="connsiteX21" fmla="*/ 576469 w 1247361"/>
                  <a:gd name="connsiteY21" fmla="*/ 64605 h 1063487"/>
                  <a:gd name="connsiteX22" fmla="*/ 491987 w 1247361"/>
                  <a:gd name="connsiteY22" fmla="*/ 99392 h 1063487"/>
                  <a:gd name="connsiteX23" fmla="*/ 462169 w 1247361"/>
                  <a:gd name="connsiteY23" fmla="*/ 109331 h 1063487"/>
                  <a:gd name="connsiteX24" fmla="*/ 402535 w 1247361"/>
                  <a:gd name="connsiteY24" fmla="*/ 134178 h 1063487"/>
                  <a:gd name="connsiteX25" fmla="*/ 144117 w 1247361"/>
                  <a:gd name="connsiteY25" fmla="*/ 337931 h 1063487"/>
                  <a:gd name="connsiteX26" fmla="*/ 139148 w 1247361"/>
                  <a:gd name="connsiteY26" fmla="*/ 397565 h 1063487"/>
                  <a:gd name="connsiteX27" fmla="*/ 139148 w 1247361"/>
                  <a:gd name="connsiteY27" fmla="*/ 397565 h 1063487"/>
                  <a:gd name="connsiteX28" fmla="*/ 79513 w 1247361"/>
                  <a:gd name="connsiteY28" fmla="*/ 462170 h 1063487"/>
                  <a:gd name="connsiteX29" fmla="*/ 59635 w 1247361"/>
                  <a:gd name="connsiteY29" fmla="*/ 531744 h 1063487"/>
                  <a:gd name="connsiteX30" fmla="*/ 24848 w 1247361"/>
                  <a:gd name="connsiteY30" fmla="*/ 581439 h 1063487"/>
                  <a:gd name="connsiteX31" fmla="*/ 0 w 1247361"/>
                  <a:gd name="connsiteY31" fmla="*/ 626165 h 1063487"/>
                  <a:gd name="connsiteX32" fmla="*/ 293204 w 1247361"/>
                  <a:gd name="connsiteY32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849796 w 1247361"/>
                  <a:gd name="connsiteY16" fmla="*/ 0 h 1063487"/>
                  <a:gd name="connsiteX17" fmla="*/ 790161 w 1247361"/>
                  <a:gd name="connsiteY17" fmla="*/ 4970 h 1063487"/>
                  <a:gd name="connsiteX18" fmla="*/ 750404 w 1247361"/>
                  <a:gd name="connsiteY18" fmla="*/ 14909 h 1063487"/>
                  <a:gd name="connsiteX19" fmla="*/ 685800 w 1247361"/>
                  <a:gd name="connsiteY19" fmla="*/ 29818 h 1063487"/>
                  <a:gd name="connsiteX20" fmla="*/ 601317 w 1247361"/>
                  <a:gd name="connsiteY20" fmla="*/ 49696 h 1063487"/>
                  <a:gd name="connsiteX21" fmla="*/ 576469 w 1247361"/>
                  <a:gd name="connsiteY21" fmla="*/ 64605 h 1063487"/>
                  <a:gd name="connsiteX22" fmla="*/ 491987 w 1247361"/>
                  <a:gd name="connsiteY22" fmla="*/ 99392 h 1063487"/>
                  <a:gd name="connsiteX23" fmla="*/ 462169 w 1247361"/>
                  <a:gd name="connsiteY23" fmla="*/ 109331 h 1063487"/>
                  <a:gd name="connsiteX24" fmla="*/ 144117 w 1247361"/>
                  <a:gd name="connsiteY24" fmla="*/ 337931 h 1063487"/>
                  <a:gd name="connsiteX25" fmla="*/ 139148 w 1247361"/>
                  <a:gd name="connsiteY25" fmla="*/ 397565 h 1063487"/>
                  <a:gd name="connsiteX26" fmla="*/ 139148 w 1247361"/>
                  <a:gd name="connsiteY26" fmla="*/ 397565 h 1063487"/>
                  <a:gd name="connsiteX27" fmla="*/ 79513 w 1247361"/>
                  <a:gd name="connsiteY27" fmla="*/ 462170 h 1063487"/>
                  <a:gd name="connsiteX28" fmla="*/ 59635 w 1247361"/>
                  <a:gd name="connsiteY28" fmla="*/ 531744 h 1063487"/>
                  <a:gd name="connsiteX29" fmla="*/ 24848 w 1247361"/>
                  <a:gd name="connsiteY29" fmla="*/ 581439 h 1063487"/>
                  <a:gd name="connsiteX30" fmla="*/ 0 w 1247361"/>
                  <a:gd name="connsiteY30" fmla="*/ 626165 h 1063487"/>
                  <a:gd name="connsiteX31" fmla="*/ 293204 w 1247361"/>
                  <a:gd name="connsiteY31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849796 w 1247361"/>
                  <a:gd name="connsiteY16" fmla="*/ 0 h 1063487"/>
                  <a:gd name="connsiteX17" fmla="*/ 790161 w 1247361"/>
                  <a:gd name="connsiteY17" fmla="*/ 4970 h 1063487"/>
                  <a:gd name="connsiteX18" fmla="*/ 750404 w 1247361"/>
                  <a:gd name="connsiteY18" fmla="*/ 14909 h 1063487"/>
                  <a:gd name="connsiteX19" fmla="*/ 685800 w 1247361"/>
                  <a:gd name="connsiteY19" fmla="*/ 29818 h 1063487"/>
                  <a:gd name="connsiteX20" fmla="*/ 601317 w 1247361"/>
                  <a:gd name="connsiteY20" fmla="*/ 49696 h 1063487"/>
                  <a:gd name="connsiteX21" fmla="*/ 576469 w 1247361"/>
                  <a:gd name="connsiteY21" fmla="*/ 64605 h 1063487"/>
                  <a:gd name="connsiteX22" fmla="*/ 462169 w 1247361"/>
                  <a:gd name="connsiteY22" fmla="*/ 109331 h 1063487"/>
                  <a:gd name="connsiteX23" fmla="*/ 144117 w 1247361"/>
                  <a:gd name="connsiteY23" fmla="*/ 337931 h 1063487"/>
                  <a:gd name="connsiteX24" fmla="*/ 139148 w 1247361"/>
                  <a:gd name="connsiteY24" fmla="*/ 397565 h 1063487"/>
                  <a:gd name="connsiteX25" fmla="*/ 139148 w 1247361"/>
                  <a:gd name="connsiteY25" fmla="*/ 397565 h 1063487"/>
                  <a:gd name="connsiteX26" fmla="*/ 79513 w 1247361"/>
                  <a:gd name="connsiteY26" fmla="*/ 462170 h 1063487"/>
                  <a:gd name="connsiteX27" fmla="*/ 59635 w 1247361"/>
                  <a:gd name="connsiteY27" fmla="*/ 531744 h 1063487"/>
                  <a:gd name="connsiteX28" fmla="*/ 24848 w 1247361"/>
                  <a:gd name="connsiteY28" fmla="*/ 581439 h 1063487"/>
                  <a:gd name="connsiteX29" fmla="*/ 0 w 1247361"/>
                  <a:gd name="connsiteY29" fmla="*/ 626165 h 1063487"/>
                  <a:gd name="connsiteX30" fmla="*/ 293204 w 1247361"/>
                  <a:gd name="connsiteY30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849796 w 1247361"/>
                  <a:gd name="connsiteY16" fmla="*/ 0 h 1063487"/>
                  <a:gd name="connsiteX17" fmla="*/ 790161 w 1247361"/>
                  <a:gd name="connsiteY17" fmla="*/ 4970 h 1063487"/>
                  <a:gd name="connsiteX18" fmla="*/ 750404 w 1247361"/>
                  <a:gd name="connsiteY18" fmla="*/ 14909 h 1063487"/>
                  <a:gd name="connsiteX19" fmla="*/ 685800 w 1247361"/>
                  <a:gd name="connsiteY19" fmla="*/ 29818 h 1063487"/>
                  <a:gd name="connsiteX20" fmla="*/ 601317 w 1247361"/>
                  <a:gd name="connsiteY20" fmla="*/ 49696 h 1063487"/>
                  <a:gd name="connsiteX21" fmla="*/ 462169 w 1247361"/>
                  <a:gd name="connsiteY21" fmla="*/ 109331 h 1063487"/>
                  <a:gd name="connsiteX22" fmla="*/ 144117 w 1247361"/>
                  <a:gd name="connsiteY22" fmla="*/ 337931 h 1063487"/>
                  <a:gd name="connsiteX23" fmla="*/ 139148 w 1247361"/>
                  <a:gd name="connsiteY23" fmla="*/ 397565 h 1063487"/>
                  <a:gd name="connsiteX24" fmla="*/ 139148 w 1247361"/>
                  <a:gd name="connsiteY24" fmla="*/ 397565 h 1063487"/>
                  <a:gd name="connsiteX25" fmla="*/ 79513 w 1247361"/>
                  <a:gd name="connsiteY25" fmla="*/ 462170 h 1063487"/>
                  <a:gd name="connsiteX26" fmla="*/ 59635 w 1247361"/>
                  <a:gd name="connsiteY26" fmla="*/ 531744 h 1063487"/>
                  <a:gd name="connsiteX27" fmla="*/ 24848 w 1247361"/>
                  <a:gd name="connsiteY27" fmla="*/ 581439 h 1063487"/>
                  <a:gd name="connsiteX28" fmla="*/ 0 w 1247361"/>
                  <a:gd name="connsiteY28" fmla="*/ 626165 h 1063487"/>
                  <a:gd name="connsiteX29" fmla="*/ 293204 w 1247361"/>
                  <a:gd name="connsiteY29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849796 w 1247361"/>
                  <a:gd name="connsiteY16" fmla="*/ 0 h 1063487"/>
                  <a:gd name="connsiteX17" fmla="*/ 790161 w 1247361"/>
                  <a:gd name="connsiteY17" fmla="*/ 4970 h 1063487"/>
                  <a:gd name="connsiteX18" fmla="*/ 750404 w 1247361"/>
                  <a:gd name="connsiteY18" fmla="*/ 14909 h 1063487"/>
                  <a:gd name="connsiteX19" fmla="*/ 601317 w 1247361"/>
                  <a:gd name="connsiteY19" fmla="*/ 49696 h 1063487"/>
                  <a:gd name="connsiteX20" fmla="*/ 462169 w 1247361"/>
                  <a:gd name="connsiteY20" fmla="*/ 109331 h 1063487"/>
                  <a:gd name="connsiteX21" fmla="*/ 144117 w 1247361"/>
                  <a:gd name="connsiteY21" fmla="*/ 337931 h 1063487"/>
                  <a:gd name="connsiteX22" fmla="*/ 139148 w 1247361"/>
                  <a:gd name="connsiteY22" fmla="*/ 397565 h 1063487"/>
                  <a:gd name="connsiteX23" fmla="*/ 139148 w 1247361"/>
                  <a:gd name="connsiteY23" fmla="*/ 397565 h 1063487"/>
                  <a:gd name="connsiteX24" fmla="*/ 79513 w 1247361"/>
                  <a:gd name="connsiteY24" fmla="*/ 462170 h 1063487"/>
                  <a:gd name="connsiteX25" fmla="*/ 59635 w 1247361"/>
                  <a:gd name="connsiteY25" fmla="*/ 531744 h 1063487"/>
                  <a:gd name="connsiteX26" fmla="*/ 24848 w 1247361"/>
                  <a:gd name="connsiteY26" fmla="*/ 581439 h 1063487"/>
                  <a:gd name="connsiteX27" fmla="*/ 0 w 1247361"/>
                  <a:gd name="connsiteY27" fmla="*/ 626165 h 1063487"/>
                  <a:gd name="connsiteX28" fmla="*/ 293204 w 1247361"/>
                  <a:gd name="connsiteY28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849796 w 1247361"/>
                  <a:gd name="connsiteY16" fmla="*/ 0 h 1063487"/>
                  <a:gd name="connsiteX17" fmla="*/ 790161 w 1247361"/>
                  <a:gd name="connsiteY17" fmla="*/ 4970 h 1063487"/>
                  <a:gd name="connsiteX18" fmla="*/ 601317 w 1247361"/>
                  <a:gd name="connsiteY18" fmla="*/ 49696 h 1063487"/>
                  <a:gd name="connsiteX19" fmla="*/ 462169 w 1247361"/>
                  <a:gd name="connsiteY19" fmla="*/ 109331 h 1063487"/>
                  <a:gd name="connsiteX20" fmla="*/ 144117 w 1247361"/>
                  <a:gd name="connsiteY20" fmla="*/ 337931 h 1063487"/>
                  <a:gd name="connsiteX21" fmla="*/ 139148 w 1247361"/>
                  <a:gd name="connsiteY21" fmla="*/ 397565 h 1063487"/>
                  <a:gd name="connsiteX22" fmla="*/ 139148 w 1247361"/>
                  <a:gd name="connsiteY22" fmla="*/ 397565 h 1063487"/>
                  <a:gd name="connsiteX23" fmla="*/ 79513 w 1247361"/>
                  <a:gd name="connsiteY23" fmla="*/ 462170 h 1063487"/>
                  <a:gd name="connsiteX24" fmla="*/ 59635 w 1247361"/>
                  <a:gd name="connsiteY24" fmla="*/ 531744 h 1063487"/>
                  <a:gd name="connsiteX25" fmla="*/ 24848 w 1247361"/>
                  <a:gd name="connsiteY25" fmla="*/ 581439 h 1063487"/>
                  <a:gd name="connsiteX26" fmla="*/ 0 w 1247361"/>
                  <a:gd name="connsiteY26" fmla="*/ 626165 h 1063487"/>
                  <a:gd name="connsiteX27" fmla="*/ 293204 w 1247361"/>
                  <a:gd name="connsiteY27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849796 w 1247361"/>
                  <a:gd name="connsiteY16" fmla="*/ 0 h 1063487"/>
                  <a:gd name="connsiteX17" fmla="*/ 601317 w 1247361"/>
                  <a:gd name="connsiteY17" fmla="*/ 49696 h 1063487"/>
                  <a:gd name="connsiteX18" fmla="*/ 462169 w 1247361"/>
                  <a:gd name="connsiteY18" fmla="*/ 109331 h 1063487"/>
                  <a:gd name="connsiteX19" fmla="*/ 144117 w 1247361"/>
                  <a:gd name="connsiteY19" fmla="*/ 337931 h 1063487"/>
                  <a:gd name="connsiteX20" fmla="*/ 139148 w 1247361"/>
                  <a:gd name="connsiteY20" fmla="*/ 397565 h 1063487"/>
                  <a:gd name="connsiteX21" fmla="*/ 139148 w 1247361"/>
                  <a:gd name="connsiteY21" fmla="*/ 397565 h 1063487"/>
                  <a:gd name="connsiteX22" fmla="*/ 79513 w 1247361"/>
                  <a:gd name="connsiteY22" fmla="*/ 462170 h 1063487"/>
                  <a:gd name="connsiteX23" fmla="*/ 59635 w 1247361"/>
                  <a:gd name="connsiteY23" fmla="*/ 531744 h 1063487"/>
                  <a:gd name="connsiteX24" fmla="*/ 24848 w 1247361"/>
                  <a:gd name="connsiteY24" fmla="*/ 581439 h 1063487"/>
                  <a:gd name="connsiteX25" fmla="*/ 0 w 1247361"/>
                  <a:gd name="connsiteY25" fmla="*/ 626165 h 1063487"/>
                  <a:gd name="connsiteX26" fmla="*/ 293204 w 1247361"/>
                  <a:gd name="connsiteY26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601317 w 1247361"/>
                  <a:gd name="connsiteY16" fmla="*/ 49696 h 1063487"/>
                  <a:gd name="connsiteX17" fmla="*/ 462169 w 1247361"/>
                  <a:gd name="connsiteY17" fmla="*/ 109331 h 1063487"/>
                  <a:gd name="connsiteX18" fmla="*/ 144117 w 1247361"/>
                  <a:gd name="connsiteY18" fmla="*/ 337931 h 1063487"/>
                  <a:gd name="connsiteX19" fmla="*/ 139148 w 1247361"/>
                  <a:gd name="connsiteY19" fmla="*/ 397565 h 1063487"/>
                  <a:gd name="connsiteX20" fmla="*/ 139148 w 1247361"/>
                  <a:gd name="connsiteY20" fmla="*/ 397565 h 1063487"/>
                  <a:gd name="connsiteX21" fmla="*/ 79513 w 1247361"/>
                  <a:gd name="connsiteY21" fmla="*/ 462170 h 1063487"/>
                  <a:gd name="connsiteX22" fmla="*/ 59635 w 1247361"/>
                  <a:gd name="connsiteY22" fmla="*/ 531744 h 1063487"/>
                  <a:gd name="connsiteX23" fmla="*/ 24848 w 1247361"/>
                  <a:gd name="connsiteY23" fmla="*/ 581439 h 1063487"/>
                  <a:gd name="connsiteX24" fmla="*/ 0 w 1247361"/>
                  <a:gd name="connsiteY24" fmla="*/ 626165 h 1063487"/>
                  <a:gd name="connsiteX25" fmla="*/ 293204 w 1247361"/>
                  <a:gd name="connsiteY25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601317 w 1247361"/>
                  <a:gd name="connsiteY16" fmla="*/ 49696 h 1063487"/>
                  <a:gd name="connsiteX17" fmla="*/ 462169 w 1247361"/>
                  <a:gd name="connsiteY17" fmla="*/ 109331 h 1063487"/>
                  <a:gd name="connsiteX18" fmla="*/ 144117 w 1247361"/>
                  <a:gd name="connsiteY18" fmla="*/ 337931 h 1063487"/>
                  <a:gd name="connsiteX19" fmla="*/ 139148 w 1247361"/>
                  <a:gd name="connsiteY19" fmla="*/ 397565 h 1063487"/>
                  <a:gd name="connsiteX20" fmla="*/ 139148 w 1247361"/>
                  <a:gd name="connsiteY20" fmla="*/ 397565 h 1063487"/>
                  <a:gd name="connsiteX21" fmla="*/ 59635 w 1247361"/>
                  <a:gd name="connsiteY21" fmla="*/ 531744 h 1063487"/>
                  <a:gd name="connsiteX22" fmla="*/ 24848 w 1247361"/>
                  <a:gd name="connsiteY22" fmla="*/ 581439 h 1063487"/>
                  <a:gd name="connsiteX23" fmla="*/ 0 w 1247361"/>
                  <a:gd name="connsiteY23" fmla="*/ 626165 h 1063487"/>
                  <a:gd name="connsiteX24" fmla="*/ 293204 w 1247361"/>
                  <a:gd name="connsiteY24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601317 w 1247361"/>
                  <a:gd name="connsiteY16" fmla="*/ 49696 h 1063487"/>
                  <a:gd name="connsiteX17" fmla="*/ 462169 w 1247361"/>
                  <a:gd name="connsiteY17" fmla="*/ 109331 h 1063487"/>
                  <a:gd name="connsiteX18" fmla="*/ 144117 w 1247361"/>
                  <a:gd name="connsiteY18" fmla="*/ 337931 h 1063487"/>
                  <a:gd name="connsiteX19" fmla="*/ 139148 w 1247361"/>
                  <a:gd name="connsiteY19" fmla="*/ 397565 h 1063487"/>
                  <a:gd name="connsiteX20" fmla="*/ 139148 w 1247361"/>
                  <a:gd name="connsiteY20" fmla="*/ 397565 h 1063487"/>
                  <a:gd name="connsiteX21" fmla="*/ 24848 w 1247361"/>
                  <a:gd name="connsiteY21" fmla="*/ 581439 h 1063487"/>
                  <a:gd name="connsiteX22" fmla="*/ 0 w 1247361"/>
                  <a:gd name="connsiteY22" fmla="*/ 626165 h 1063487"/>
                  <a:gd name="connsiteX23" fmla="*/ 293204 w 1247361"/>
                  <a:gd name="connsiteY23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601317 w 1247361"/>
                  <a:gd name="connsiteY16" fmla="*/ 49696 h 1063487"/>
                  <a:gd name="connsiteX17" fmla="*/ 462169 w 1247361"/>
                  <a:gd name="connsiteY17" fmla="*/ 109331 h 1063487"/>
                  <a:gd name="connsiteX18" fmla="*/ 144117 w 1247361"/>
                  <a:gd name="connsiteY18" fmla="*/ 337931 h 1063487"/>
                  <a:gd name="connsiteX19" fmla="*/ 139148 w 1247361"/>
                  <a:gd name="connsiteY19" fmla="*/ 397565 h 1063487"/>
                  <a:gd name="connsiteX20" fmla="*/ 24848 w 1247361"/>
                  <a:gd name="connsiteY20" fmla="*/ 581439 h 1063487"/>
                  <a:gd name="connsiteX21" fmla="*/ 0 w 1247361"/>
                  <a:gd name="connsiteY21" fmla="*/ 626165 h 1063487"/>
                  <a:gd name="connsiteX22" fmla="*/ 293204 w 1247361"/>
                  <a:gd name="connsiteY22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601317 w 1247361"/>
                  <a:gd name="connsiteY16" fmla="*/ 49696 h 1063487"/>
                  <a:gd name="connsiteX17" fmla="*/ 462169 w 1247361"/>
                  <a:gd name="connsiteY17" fmla="*/ 109331 h 1063487"/>
                  <a:gd name="connsiteX18" fmla="*/ 144117 w 1247361"/>
                  <a:gd name="connsiteY18" fmla="*/ 337931 h 1063487"/>
                  <a:gd name="connsiteX19" fmla="*/ 24848 w 1247361"/>
                  <a:gd name="connsiteY19" fmla="*/ 581439 h 1063487"/>
                  <a:gd name="connsiteX20" fmla="*/ 0 w 1247361"/>
                  <a:gd name="connsiteY20" fmla="*/ 626165 h 1063487"/>
                  <a:gd name="connsiteX21" fmla="*/ 293204 w 1247361"/>
                  <a:gd name="connsiteY21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601317 w 1247361"/>
                  <a:gd name="connsiteY16" fmla="*/ 49696 h 1063487"/>
                  <a:gd name="connsiteX17" fmla="*/ 462169 w 1247361"/>
                  <a:gd name="connsiteY17" fmla="*/ 109331 h 1063487"/>
                  <a:gd name="connsiteX18" fmla="*/ 24848 w 1247361"/>
                  <a:gd name="connsiteY18" fmla="*/ 581439 h 1063487"/>
                  <a:gd name="connsiteX19" fmla="*/ 0 w 1247361"/>
                  <a:gd name="connsiteY19" fmla="*/ 626165 h 1063487"/>
                  <a:gd name="connsiteX20" fmla="*/ 293204 w 1247361"/>
                  <a:gd name="connsiteY20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57200 w 1247361"/>
                  <a:gd name="connsiteY2" fmla="*/ 844826 h 1063487"/>
                  <a:gd name="connsiteX3" fmla="*/ 496956 w 1247361"/>
                  <a:gd name="connsiteY3" fmla="*/ 844826 h 1063487"/>
                  <a:gd name="connsiteX4" fmla="*/ 581439 w 1247361"/>
                  <a:gd name="connsiteY4" fmla="*/ 859735 h 1063487"/>
                  <a:gd name="connsiteX5" fmla="*/ 641074 w 1247361"/>
                  <a:gd name="connsiteY5" fmla="*/ 874644 h 1063487"/>
                  <a:gd name="connsiteX6" fmla="*/ 710648 w 1247361"/>
                  <a:gd name="connsiteY6" fmla="*/ 894522 h 1063487"/>
                  <a:gd name="connsiteX7" fmla="*/ 745435 w 1247361"/>
                  <a:gd name="connsiteY7" fmla="*/ 894522 h 1063487"/>
                  <a:gd name="connsiteX8" fmla="*/ 790161 w 1247361"/>
                  <a:gd name="connsiteY8" fmla="*/ 909431 h 1063487"/>
                  <a:gd name="connsiteX9" fmla="*/ 790161 w 1247361"/>
                  <a:gd name="connsiteY9" fmla="*/ 909431 h 1063487"/>
                  <a:gd name="connsiteX10" fmla="*/ 879613 w 1247361"/>
                  <a:gd name="connsiteY10" fmla="*/ 954157 h 1063487"/>
                  <a:gd name="connsiteX11" fmla="*/ 924339 w 1247361"/>
                  <a:gd name="connsiteY11" fmla="*/ 993913 h 1063487"/>
                  <a:gd name="connsiteX12" fmla="*/ 959126 w 1247361"/>
                  <a:gd name="connsiteY12" fmla="*/ 1063487 h 1063487"/>
                  <a:gd name="connsiteX13" fmla="*/ 1247361 w 1247361"/>
                  <a:gd name="connsiteY13" fmla="*/ 9939 h 1063487"/>
                  <a:gd name="connsiteX14" fmla="*/ 1182756 w 1247361"/>
                  <a:gd name="connsiteY14" fmla="*/ 0 h 1063487"/>
                  <a:gd name="connsiteX15" fmla="*/ 979004 w 1247361"/>
                  <a:gd name="connsiteY15" fmla="*/ 0 h 1063487"/>
                  <a:gd name="connsiteX16" fmla="*/ 601317 w 1247361"/>
                  <a:gd name="connsiteY16" fmla="*/ 49696 h 1063487"/>
                  <a:gd name="connsiteX17" fmla="*/ 462169 w 1247361"/>
                  <a:gd name="connsiteY17" fmla="*/ 109331 h 1063487"/>
                  <a:gd name="connsiteX18" fmla="*/ 0 w 1247361"/>
                  <a:gd name="connsiteY18" fmla="*/ 626165 h 1063487"/>
                  <a:gd name="connsiteX19" fmla="*/ 293204 w 1247361"/>
                  <a:gd name="connsiteY19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496956 w 1247361"/>
                  <a:gd name="connsiteY2" fmla="*/ 844826 h 1063487"/>
                  <a:gd name="connsiteX3" fmla="*/ 581439 w 1247361"/>
                  <a:gd name="connsiteY3" fmla="*/ 859735 h 1063487"/>
                  <a:gd name="connsiteX4" fmla="*/ 641074 w 1247361"/>
                  <a:gd name="connsiteY4" fmla="*/ 874644 h 1063487"/>
                  <a:gd name="connsiteX5" fmla="*/ 710648 w 1247361"/>
                  <a:gd name="connsiteY5" fmla="*/ 894522 h 1063487"/>
                  <a:gd name="connsiteX6" fmla="*/ 745435 w 1247361"/>
                  <a:gd name="connsiteY6" fmla="*/ 894522 h 1063487"/>
                  <a:gd name="connsiteX7" fmla="*/ 790161 w 1247361"/>
                  <a:gd name="connsiteY7" fmla="*/ 909431 h 1063487"/>
                  <a:gd name="connsiteX8" fmla="*/ 790161 w 1247361"/>
                  <a:gd name="connsiteY8" fmla="*/ 909431 h 1063487"/>
                  <a:gd name="connsiteX9" fmla="*/ 879613 w 1247361"/>
                  <a:gd name="connsiteY9" fmla="*/ 954157 h 1063487"/>
                  <a:gd name="connsiteX10" fmla="*/ 924339 w 1247361"/>
                  <a:gd name="connsiteY10" fmla="*/ 993913 h 1063487"/>
                  <a:gd name="connsiteX11" fmla="*/ 959126 w 1247361"/>
                  <a:gd name="connsiteY11" fmla="*/ 1063487 h 1063487"/>
                  <a:gd name="connsiteX12" fmla="*/ 1247361 w 1247361"/>
                  <a:gd name="connsiteY12" fmla="*/ 9939 h 1063487"/>
                  <a:gd name="connsiteX13" fmla="*/ 1182756 w 1247361"/>
                  <a:gd name="connsiteY13" fmla="*/ 0 h 1063487"/>
                  <a:gd name="connsiteX14" fmla="*/ 979004 w 1247361"/>
                  <a:gd name="connsiteY14" fmla="*/ 0 h 1063487"/>
                  <a:gd name="connsiteX15" fmla="*/ 601317 w 1247361"/>
                  <a:gd name="connsiteY15" fmla="*/ 49696 h 1063487"/>
                  <a:gd name="connsiteX16" fmla="*/ 462169 w 1247361"/>
                  <a:gd name="connsiteY16" fmla="*/ 109331 h 1063487"/>
                  <a:gd name="connsiteX17" fmla="*/ 0 w 1247361"/>
                  <a:gd name="connsiteY17" fmla="*/ 626165 h 1063487"/>
                  <a:gd name="connsiteX18" fmla="*/ 293204 w 1247361"/>
                  <a:gd name="connsiteY18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581439 w 1247361"/>
                  <a:gd name="connsiteY2" fmla="*/ 859735 h 1063487"/>
                  <a:gd name="connsiteX3" fmla="*/ 641074 w 1247361"/>
                  <a:gd name="connsiteY3" fmla="*/ 874644 h 1063487"/>
                  <a:gd name="connsiteX4" fmla="*/ 710648 w 1247361"/>
                  <a:gd name="connsiteY4" fmla="*/ 894522 h 1063487"/>
                  <a:gd name="connsiteX5" fmla="*/ 745435 w 1247361"/>
                  <a:gd name="connsiteY5" fmla="*/ 894522 h 1063487"/>
                  <a:gd name="connsiteX6" fmla="*/ 790161 w 1247361"/>
                  <a:gd name="connsiteY6" fmla="*/ 909431 h 1063487"/>
                  <a:gd name="connsiteX7" fmla="*/ 790161 w 1247361"/>
                  <a:gd name="connsiteY7" fmla="*/ 909431 h 1063487"/>
                  <a:gd name="connsiteX8" fmla="*/ 879613 w 1247361"/>
                  <a:gd name="connsiteY8" fmla="*/ 954157 h 1063487"/>
                  <a:gd name="connsiteX9" fmla="*/ 924339 w 1247361"/>
                  <a:gd name="connsiteY9" fmla="*/ 993913 h 1063487"/>
                  <a:gd name="connsiteX10" fmla="*/ 959126 w 1247361"/>
                  <a:gd name="connsiteY10" fmla="*/ 1063487 h 1063487"/>
                  <a:gd name="connsiteX11" fmla="*/ 1247361 w 1247361"/>
                  <a:gd name="connsiteY11" fmla="*/ 9939 h 1063487"/>
                  <a:gd name="connsiteX12" fmla="*/ 1182756 w 1247361"/>
                  <a:gd name="connsiteY12" fmla="*/ 0 h 1063487"/>
                  <a:gd name="connsiteX13" fmla="*/ 979004 w 1247361"/>
                  <a:gd name="connsiteY13" fmla="*/ 0 h 1063487"/>
                  <a:gd name="connsiteX14" fmla="*/ 601317 w 1247361"/>
                  <a:gd name="connsiteY14" fmla="*/ 49696 h 1063487"/>
                  <a:gd name="connsiteX15" fmla="*/ 462169 w 1247361"/>
                  <a:gd name="connsiteY15" fmla="*/ 109331 h 1063487"/>
                  <a:gd name="connsiteX16" fmla="*/ 0 w 1247361"/>
                  <a:gd name="connsiteY16" fmla="*/ 626165 h 1063487"/>
                  <a:gd name="connsiteX17" fmla="*/ 293204 w 1247361"/>
                  <a:gd name="connsiteY17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641074 w 1247361"/>
                  <a:gd name="connsiteY2" fmla="*/ 874644 h 1063487"/>
                  <a:gd name="connsiteX3" fmla="*/ 710648 w 1247361"/>
                  <a:gd name="connsiteY3" fmla="*/ 894522 h 1063487"/>
                  <a:gd name="connsiteX4" fmla="*/ 745435 w 1247361"/>
                  <a:gd name="connsiteY4" fmla="*/ 894522 h 1063487"/>
                  <a:gd name="connsiteX5" fmla="*/ 790161 w 1247361"/>
                  <a:gd name="connsiteY5" fmla="*/ 909431 h 1063487"/>
                  <a:gd name="connsiteX6" fmla="*/ 790161 w 1247361"/>
                  <a:gd name="connsiteY6" fmla="*/ 909431 h 1063487"/>
                  <a:gd name="connsiteX7" fmla="*/ 879613 w 1247361"/>
                  <a:gd name="connsiteY7" fmla="*/ 954157 h 1063487"/>
                  <a:gd name="connsiteX8" fmla="*/ 924339 w 1247361"/>
                  <a:gd name="connsiteY8" fmla="*/ 993913 h 1063487"/>
                  <a:gd name="connsiteX9" fmla="*/ 959126 w 1247361"/>
                  <a:gd name="connsiteY9" fmla="*/ 1063487 h 1063487"/>
                  <a:gd name="connsiteX10" fmla="*/ 1247361 w 1247361"/>
                  <a:gd name="connsiteY10" fmla="*/ 9939 h 1063487"/>
                  <a:gd name="connsiteX11" fmla="*/ 1182756 w 1247361"/>
                  <a:gd name="connsiteY11" fmla="*/ 0 h 1063487"/>
                  <a:gd name="connsiteX12" fmla="*/ 979004 w 1247361"/>
                  <a:gd name="connsiteY12" fmla="*/ 0 h 1063487"/>
                  <a:gd name="connsiteX13" fmla="*/ 601317 w 1247361"/>
                  <a:gd name="connsiteY13" fmla="*/ 49696 h 1063487"/>
                  <a:gd name="connsiteX14" fmla="*/ 462169 w 1247361"/>
                  <a:gd name="connsiteY14" fmla="*/ 109331 h 1063487"/>
                  <a:gd name="connsiteX15" fmla="*/ 0 w 1247361"/>
                  <a:gd name="connsiteY15" fmla="*/ 626165 h 1063487"/>
                  <a:gd name="connsiteX16" fmla="*/ 293204 w 1247361"/>
                  <a:gd name="connsiteY16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710648 w 1247361"/>
                  <a:gd name="connsiteY2" fmla="*/ 894522 h 1063487"/>
                  <a:gd name="connsiteX3" fmla="*/ 745435 w 1247361"/>
                  <a:gd name="connsiteY3" fmla="*/ 894522 h 1063487"/>
                  <a:gd name="connsiteX4" fmla="*/ 790161 w 1247361"/>
                  <a:gd name="connsiteY4" fmla="*/ 909431 h 1063487"/>
                  <a:gd name="connsiteX5" fmla="*/ 790161 w 1247361"/>
                  <a:gd name="connsiteY5" fmla="*/ 909431 h 1063487"/>
                  <a:gd name="connsiteX6" fmla="*/ 879613 w 1247361"/>
                  <a:gd name="connsiteY6" fmla="*/ 954157 h 1063487"/>
                  <a:gd name="connsiteX7" fmla="*/ 924339 w 1247361"/>
                  <a:gd name="connsiteY7" fmla="*/ 993913 h 1063487"/>
                  <a:gd name="connsiteX8" fmla="*/ 959126 w 1247361"/>
                  <a:gd name="connsiteY8" fmla="*/ 1063487 h 1063487"/>
                  <a:gd name="connsiteX9" fmla="*/ 1247361 w 1247361"/>
                  <a:gd name="connsiteY9" fmla="*/ 9939 h 1063487"/>
                  <a:gd name="connsiteX10" fmla="*/ 1182756 w 1247361"/>
                  <a:gd name="connsiteY10" fmla="*/ 0 h 1063487"/>
                  <a:gd name="connsiteX11" fmla="*/ 979004 w 1247361"/>
                  <a:gd name="connsiteY11" fmla="*/ 0 h 1063487"/>
                  <a:gd name="connsiteX12" fmla="*/ 601317 w 1247361"/>
                  <a:gd name="connsiteY12" fmla="*/ 49696 h 1063487"/>
                  <a:gd name="connsiteX13" fmla="*/ 462169 w 1247361"/>
                  <a:gd name="connsiteY13" fmla="*/ 109331 h 1063487"/>
                  <a:gd name="connsiteX14" fmla="*/ 0 w 1247361"/>
                  <a:gd name="connsiteY14" fmla="*/ 626165 h 1063487"/>
                  <a:gd name="connsiteX15" fmla="*/ 293204 w 1247361"/>
                  <a:gd name="connsiteY15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745435 w 1247361"/>
                  <a:gd name="connsiteY2" fmla="*/ 894522 h 1063487"/>
                  <a:gd name="connsiteX3" fmla="*/ 790161 w 1247361"/>
                  <a:gd name="connsiteY3" fmla="*/ 909431 h 1063487"/>
                  <a:gd name="connsiteX4" fmla="*/ 790161 w 1247361"/>
                  <a:gd name="connsiteY4" fmla="*/ 909431 h 1063487"/>
                  <a:gd name="connsiteX5" fmla="*/ 879613 w 1247361"/>
                  <a:gd name="connsiteY5" fmla="*/ 954157 h 1063487"/>
                  <a:gd name="connsiteX6" fmla="*/ 924339 w 1247361"/>
                  <a:gd name="connsiteY6" fmla="*/ 993913 h 1063487"/>
                  <a:gd name="connsiteX7" fmla="*/ 959126 w 1247361"/>
                  <a:gd name="connsiteY7" fmla="*/ 1063487 h 1063487"/>
                  <a:gd name="connsiteX8" fmla="*/ 1247361 w 1247361"/>
                  <a:gd name="connsiteY8" fmla="*/ 9939 h 1063487"/>
                  <a:gd name="connsiteX9" fmla="*/ 1182756 w 1247361"/>
                  <a:gd name="connsiteY9" fmla="*/ 0 h 1063487"/>
                  <a:gd name="connsiteX10" fmla="*/ 979004 w 1247361"/>
                  <a:gd name="connsiteY10" fmla="*/ 0 h 1063487"/>
                  <a:gd name="connsiteX11" fmla="*/ 601317 w 1247361"/>
                  <a:gd name="connsiteY11" fmla="*/ 49696 h 1063487"/>
                  <a:gd name="connsiteX12" fmla="*/ 462169 w 1247361"/>
                  <a:gd name="connsiteY12" fmla="*/ 109331 h 1063487"/>
                  <a:gd name="connsiteX13" fmla="*/ 0 w 1247361"/>
                  <a:gd name="connsiteY13" fmla="*/ 626165 h 1063487"/>
                  <a:gd name="connsiteX14" fmla="*/ 293204 w 1247361"/>
                  <a:gd name="connsiteY14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790161 w 1247361"/>
                  <a:gd name="connsiteY2" fmla="*/ 909431 h 1063487"/>
                  <a:gd name="connsiteX3" fmla="*/ 790161 w 1247361"/>
                  <a:gd name="connsiteY3" fmla="*/ 909431 h 1063487"/>
                  <a:gd name="connsiteX4" fmla="*/ 879613 w 1247361"/>
                  <a:gd name="connsiteY4" fmla="*/ 954157 h 1063487"/>
                  <a:gd name="connsiteX5" fmla="*/ 924339 w 1247361"/>
                  <a:gd name="connsiteY5" fmla="*/ 993913 h 1063487"/>
                  <a:gd name="connsiteX6" fmla="*/ 959126 w 1247361"/>
                  <a:gd name="connsiteY6" fmla="*/ 1063487 h 1063487"/>
                  <a:gd name="connsiteX7" fmla="*/ 1247361 w 1247361"/>
                  <a:gd name="connsiteY7" fmla="*/ 9939 h 1063487"/>
                  <a:gd name="connsiteX8" fmla="*/ 1182756 w 1247361"/>
                  <a:gd name="connsiteY8" fmla="*/ 0 h 1063487"/>
                  <a:gd name="connsiteX9" fmla="*/ 979004 w 1247361"/>
                  <a:gd name="connsiteY9" fmla="*/ 0 h 1063487"/>
                  <a:gd name="connsiteX10" fmla="*/ 601317 w 1247361"/>
                  <a:gd name="connsiteY10" fmla="*/ 49696 h 1063487"/>
                  <a:gd name="connsiteX11" fmla="*/ 462169 w 1247361"/>
                  <a:gd name="connsiteY11" fmla="*/ 109331 h 1063487"/>
                  <a:gd name="connsiteX12" fmla="*/ 0 w 1247361"/>
                  <a:gd name="connsiteY12" fmla="*/ 626165 h 1063487"/>
                  <a:gd name="connsiteX13" fmla="*/ 293204 w 1247361"/>
                  <a:gd name="connsiteY13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790161 w 1247361"/>
                  <a:gd name="connsiteY2" fmla="*/ 909431 h 1063487"/>
                  <a:gd name="connsiteX3" fmla="*/ 879613 w 1247361"/>
                  <a:gd name="connsiteY3" fmla="*/ 954157 h 1063487"/>
                  <a:gd name="connsiteX4" fmla="*/ 924339 w 1247361"/>
                  <a:gd name="connsiteY4" fmla="*/ 993913 h 1063487"/>
                  <a:gd name="connsiteX5" fmla="*/ 959126 w 1247361"/>
                  <a:gd name="connsiteY5" fmla="*/ 1063487 h 1063487"/>
                  <a:gd name="connsiteX6" fmla="*/ 1247361 w 1247361"/>
                  <a:gd name="connsiteY6" fmla="*/ 9939 h 1063487"/>
                  <a:gd name="connsiteX7" fmla="*/ 1182756 w 1247361"/>
                  <a:gd name="connsiteY7" fmla="*/ 0 h 1063487"/>
                  <a:gd name="connsiteX8" fmla="*/ 979004 w 1247361"/>
                  <a:gd name="connsiteY8" fmla="*/ 0 h 1063487"/>
                  <a:gd name="connsiteX9" fmla="*/ 601317 w 1247361"/>
                  <a:gd name="connsiteY9" fmla="*/ 49696 h 1063487"/>
                  <a:gd name="connsiteX10" fmla="*/ 462169 w 1247361"/>
                  <a:gd name="connsiteY10" fmla="*/ 109331 h 1063487"/>
                  <a:gd name="connsiteX11" fmla="*/ 0 w 1247361"/>
                  <a:gd name="connsiteY11" fmla="*/ 626165 h 1063487"/>
                  <a:gd name="connsiteX12" fmla="*/ 293204 w 1247361"/>
                  <a:gd name="connsiteY12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879613 w 1247361"/>
                  <a:gd name="connsiteY2" fmla="*/ 954157 h 1063487"/>
                  <a:gd name="connsiteX3" fmla="*/ 924339 w 1247361"/>
                  <a:gd name="connsiteY3" fmla="*/ 993913 h 1063487"/>
                  <a:gd name="connsiteX4" fmla="*/ 959126 w 1247361"/>
                  <a:gd name="connsiteY4" fmla="*/ 1063487 h 1063487"/>
                  <a:gd name="connsiteX5" fmla="*/ 1247361 w 1247361"/>
                  <a:gd name="connsiteY5" fmla="*/ 9939 h 1063487"/>
                  <a:gd name="connsiteX6" fmla="*/ 1182756 w 1247361"/>
                  <a:gd name="connsiteY6" fmla="*/ 0 h 1063487"/>
                  <a:gd name="connsiteX7" fmla="*/ 979004 w 1247361"/>
                  <a:gd name="connsiteY7" fmla="*/ 0 h 1063487"/>
                  <a:gd name="connsiteX8" fmla="*/ 601317 w 1247361"/>
                  <a:gd name="connsiteY8" fmla="*/ 49696 h 1063487"/>
                  <a:gd name="connsiteX9" fmla="*/ 462169 w 1247361"/>
                  <a:gd name="connsiteY9" fmla="*/ 109331 h 1063487"/>
                  <a:gd name="connsiteX10" fmla="*/ 0 w 1247361"/>
                  <a:gd name="connsiteY10" fmla="*/ 626165 h 1063487"/>
                  <a:gd name="connsiteX11" fmla="*/ 293204 w 1247361"/>
                  <a:gd name="connsiteY11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924339 w 1247361"/>
                  <a:gd name="connsiteY2" fmla="*/ 993913 h 1063487"/>
                  <a:gd name="connsiteX3" fmla="*/ 959126 w 1247361"/>
                  <a:gd name="connsiteY3" fmla="*/ 1063487 h 1063487"/>
                  <a:gd name="connsiteX4" fmla="*/ 1247361 w 1247361"/>
                  <a:gd name="connsiteY4" fmla="*/ 9939 h 1063487"/>
                  <a:gd name="connsiteX5" fmla="*/ 1182756 w 1247361"/>
                  <a:gd name="connsiteY5" fmla="*/ 0 h 1063487"/>
                  <a:gd name="connsiteX6" fmla="*/ 979004 w 1247361"/>
                  <a:gd name="connsiteY6" fmla="*/ 0 h 1063487"/>
                  <a:gd name="connsiteX7" fmla="*/ 601317 w 1247361"/>
                  <a:gd name="connsiteY7" fmla="*/ 49696 h 1063487"/>
                  <a:gd name="connsiteX8" fmla="*/ 462169 w 1247361"/>
                  <a:gd name="connsiteY8" fmla="*/ 109331 h 1063487"/>
                  <a:gd name="connsiteX9" fmla="*/ 0 w 1247361"/>
                  <a:gd name="connsiteY9" fmla="*/ 626165 h 1063487"/>
                  <a:gd name="connsiteX10" fmla="*/ 293204 w 1247361"/>
                  <a:gd name="connsiteY10" fmla="*/ 924339 h 1063487"/>
                  <a:gd name="connsiteX0" fmla="*/ 293204 w 1247361"/>
                  <a:gd name="connsiteY0" fmla="*/ 924339 h 1063487"/>
                  <a:gd name="connsiteX1" fmla="*/ 337930 w 1247361"/>
                  <a:gd name="connsiteY1" fmla="*/ 864705 h 1063487"/>
                  <a:gd name="connsiteX2" fmla="*/ 959126 w 1247361"/>
                  <a:gd name="connsiteY2" fmla="*/ 1063487 h 1063487"/>
                  <a:gd name="connsiteX3" fmla="*/ 1247361 w 1247361"/>
                  <a:gd name="connsiteY3" fmla="*/ 9939 h 1063487"/>
                  <a:gd name="connsiteX4" fmla="*/ 1182756 w 1247361"/>
                  <a:gd name="connsiteY4" fmla="*/ 0 h 1063487"/>
                  <a:gd name="connsiteX5" fmla="*/ 979004 w 1247361"/>
                  <a:gd name="connsiteY5" fmla="*/ 0 h 1063487"/>
                  <a:gd name="connsiteX6" fmla="*/ 601317 w 1247361"/>
                  <a:gd name="connsiteY6" fmla="*/ 49696 h 1063487"/>
                  <a:gd name="connsiteX7" fmla="*/ 462169 w 1247361"/>
                  <a:gd name="connsiteY7" fmla="*/ 109331 h 1063487"/>
                  <a:gd name="connsiteX8" fmla="*/ 0 w 1247361"/>
                  <a:gd name="connsiteY8" fmla="*/ 626165 h 1063487"/>
                  <a:gd name="connsiteX9" fmla="*/ 293204 w 1247361"/>
                  <a:gd name="connsiteY9" fmla="*/ 924339 h 1063487"/>
                  <a:gd name="connsiteX0" fmla="*/ 293204 w 1247361"/>
                  <a:gd name="connsiteY0" fmla="*/ 924339 h 1076187"/>
                  <a:gd name="connsiteX1" fmla="*/ 337930 w 1247361"/>
                  <a:gd name="connsiteY1" fmla="*/ 864705 h 1076187"/>
                  <a:gd name="connsiteX2" fmla="*/ 954046 w 1247361"/>
                  <a:gd name="connsiteY2" fmla="*/ 1076187 h 1076187"/>
                  <a:gd name="connsiteX3" fmla="*/ 1247361 w 1247361"/>
                  <a:gd name="connsiteY3" fmla="*/ 9939 h 1076187"/>
                  <a:gd name="connsiteX4" fmla="*/ 1182756 w 1247361"/>
                  <a:gd name="connsiteY4" fmla="*/ 0 h 1076187"/>
                  <a:gd name="connsiteX5" fmla="*/ 979004 w 1247361"/>
                  <a:gd name="connsiteY5" fmla="*/ 0 h 1076187"/>
                  <a:gd name="connsiteX6" fmla="*/ 601317 w 1247361"/>
                  <a:gd name="connsiteY6" fmla="*/ 49696 h 1076187"/>
                  <a:gd name="connsiteX7" fmla="*/ 462169 w 1247361"/>
                  <a:gd name="connsiteY7" fmla="*/ 109331 h 1076187"/>
                  <a:gd name="connsiteX8" fmla="*/ 0 w 1247361"/>
                  <a:gd name="connsiteY8" fmla="*/ 626165 h 1076187"/>
                  <a:gd name="connsiteX9" fmla="*/ 293204 w 1247361"/>
                  <a:gd name="connsiteY9" fmla="*/ 924339 h 1076187"/>
                  <a:gd name="connsiteX0" fmla="*/ 293204 w 1247361"/>
                  <a:gd name="connsiteY0" fmla="*/ 924339 h 1076187"/>
                  <a:gd name="connsiteX1" fmla="*/ 337930 w 1247361"/>
                  <a:gd name="connsiteY1" fmla="*/ 864705 h 1076187"/>
                  <a:gd name="connsiteX2" fmla="*/ 954046 w 1247361"/>
                  <a:gd name="connsiteY2" fmla="*/ 1076187 h 1076187"/>
                  <a:gd name="connsiteX3" fmla="*/ 1247361 w 1247361"/>
                  <a:gd name="connsiteY3" fmla="*/ 9939 h 1076187"/>
                  <a:gd name="connsiteX4" fmla="*/ 1182756 w 1247361"/>
                  <a:gd name="connsiteY4" fmla="*/ 0 h 1076187"/>
                  <a:gd name="connsiteX5" fmla="*/ 979004 w 1247361"/>
                  <a:gd name="connsiteY5" fmla="*/ 0 h 1076187"/>
                  <a:gd name="connsiteX6" fmla="*/ 601317 w 1247361"/>
                  <a:gd name="connsiteY6" fmla="*/ 49696 h 1076187"/>
                  <a:gd name="connsiteX7" fmla="*/ 462169 w 1247361"/>
                  <a:gd name="connsiteY7" fmla="*/ 109331 h 1076187"/>
                  <a:gd name="connsiteX8" fmla="*/ 0 w 1247361"/>
                  <a:gd name="connsiteY8" fmla="*/ 626165 h 1076187"/>
                  <a:gd name="connsiteX9" fmla="*/ 293204 w 1247361"/>
                  <a:gd name="connsiteY9" fmla="*/ 924339 h 1076187"/>
                  <a:gd name="connsiteX0" fmla="*/ 293204 w 1247361"/>
                  <a:gd name="connsiteY0" fmla="*/ 924339 h 1076187"/>
                  <a:gd name="connsiteX1" fmla="*/ 954046 w 1247361"/>
                  <a:gd name="connsiteY1" fmla="*/ 1076187 h 1076187"/>
                  <a:gd name="connsiteX2" fmla="*/ 1247361 w 1247361"/>
                  <a:gd name="connsiteY2" fmla="*/ 9939 h 1076187"/>
                  <a:gd name="connsiteX3" fmla="*/ 1182756 w 1247361"/>
                  <a:gd name="connsiteY3" fmla="*/ 0 h 1076187"/>
                  <a:gd name="connsiteX4" fmla="*/ 979004 w 1247361"/>
                  <a:gd name="connsiteY4" fmla="*/ 0 h 1076187"/>
                  <a:gd name="connsiteX5" fmla="*/ 601317 w 1247361"/>
                  <a:gd name="connsiteY5" fmla="*/ 49696 h 1076187"/>
                  <a:gd name="connsiteX6" fmla="*/ 462169 w 1247361"/>
                  <a:gd name="connsiteY6" fmla="*/ 109331 h 1076187"/>
                  <a:gd name="connsiteX7" fmla="*/ 0 w 1247361"/>
                  <a:gd name="connsiteY7" fmla="*/ 626165 h 1076187"/>
                  <a:gd name="connsiteX8" fmla="*/ 293204 w 1247361"/>
                  <a:gd name="connsiteY8" fmla="*/ 924339 h 1076187"/>
                  <a:gd name="connsiteX0" fmla="*/ 293204 w 1247361"/>
                  <a:gd name="connsiteY0" fmla="*/ 924339 h 1076187"/>
                  <a:gd name="connsiteX1" fmla="*/ 954046 w 1247361"/>
                  <a:gd name="connsiteY1" fmla="*/ 1076187 h 1076187"/>
                  <a:gd name="connsiteX2" fmla="*/ 1247361 w 1247361"/>
                  <a:gd name="connsiteY2" fmla="*/ 9939 h 1076187"/>
                  <a:gd name="connsiteX3" fmla="*/ 1182756 w 1247361"/>
                  <a:gd name="connsiteY3" fmla="*/ 0 h 1076187"/>
                  <a:gd name="connsiteX4" fmla="*/ 979004 w 1247361"/>
                  <a:gd name="connsiteY4" fmla="*/ 0 h 1076187"/>
                  <a:gd name="connsiteX5" fmla="*/ 601317 w 1247361"/>
                  <a:gd name="connsiteY5" fmla="*/ 49696 h 1076187"/>
                  <a:gd name="connsiteX6" fmla="*/ 462169 w 1247361"/>
                  <a:gd name="connsiteY6" fmla="*/ 109331 h 1076187"/>
                  <a:gd name="connsiteX7" fmla="*/ 0 w 1247361"/>
                  <a:gd name="connsiteY7" fmla="*/ 626165 h 1076187"/>
                  <a:gd name="connsiteX8" fmla="*/ 293204 w 1247361"/>
                  <a:gd name="connsiteY8" fmla="*/ 924339 h 1076187"/>
                  <a:gd name="connsiteX0" fmla="*/ 293204 w 1247361"/>
                  <a:gd name="connsiteY0" fmla="*/ 924339 h 1076187"/>
                  <a:gd name="connsiteX1" fmla="*/ 954046 w 1247361"/>
                  <a:gd name="connsiteY1" fmla="*/ 1076187 h 1076187"/>
                  <a:gd name="connsiteX2" fmla="*/ 1247361 w 1247361"/>
                  <a:gd name="connsiteY2" fmla="*/ 9939 h 1076187"/>
                  <a:gd name="connsiteX3" fmla="*/ 1182756 w 1247361"/>
                  <a:gd name="connsiteY3" fmla="*/ 0 h 1076187"/>
                  <a:gd name="connsiteX4" fmla="*/ 979004 w 1247361"/>
                  <a:gd name="connsiteY4" fmla="*/ 0 h 1076187"/>
                  <a:gd name="connsiteX5" fmla="*/ 601317 w 1247361"/>
                  <a:gd name="connsiteY5" fmla="*/ 49696 h 1076187"/>
                  <a:gd name="connsiteX6" fmla="*/ 462169 w 1247361"/>
                  <a:gd name="connsiteY6" fmla="*/ 109331 h 1076187"/>
                  <a:gd name="connsiteX7" fmla="*/ 0 w 1247361"/>
                  <a:gd name="connsiteY7" fmla="*/ 626165 h 1076187"/>
                  <a:gd name="connsiteX8" fmla="*/ 293204 w 1247361"/>
                  <a:gd name="connsiteY8" fmla="*/ 924339 h 1076187"/>
                  <a:gd name="connsiteX0" fmla="*/ 234784 w 1188941"/>
                  <a:gd name="connsiteY0" fmla="*/ 924339 h 1076187"/>
                  <a:gd name="connsiteX1" fmla="*/ 895626 w 1188941"/>
                  <a:gd name="connsiteY1" fmla="*/ 1076187 h 1076187"/>
                  <a:gd name="connsiteX2" fmla="*/ 1188941 w 1188941"/>
                  <a:gd name="connsiteY2" fmla="*/ 9939 h 1076187"/>
                  <a:gd name="connsiteX3" fmla="*/ 1124336 w 1188941"/>
                  <a:gd name="connsiteY3" fmla="*/ 0 h 1076187"/>
                  <a:gd name="connsiteX4" fmla="*/ 920584 w 1188941"/>
                  <a:gd name="connsiteY4" fmla="*/ 0 h 1076187"/>
                  <a:gd name="connsiteX5" fmla="*/ 542897 w 1188941"/>
                  <a:gd name="connsiteY5" fmla="*/ 49696 h 1076187"/>
                  <a:gd name="connsiteX6" fmla="*/ 403749 w 1188941"/>
                  <a:gd name="connsiteY6" fmla="*/ 109331 h 1076187"/>
                  <a:gd name="connsiteX7" fmla="*/ 0 w 1188941"/>
                  <a:gd name="connsiteY7" fmla="*/ 704905 h 1076187"/>
                  <a:gd name="connsiteX8" fmla="*/ 234784 w 1188941"/>
                  <a:gd name="connsiteY8" fmla="*/ 924339 h 1076187"/>
                  <a:gd name="connsiteX0" fmla="*/ 234784 w 1188941"/>
                  <a:gd name="connsiteY0" fmla="*/ 924339 h 1076187"/>
                  <a:gd name="connsiteX1" fmla="*/ 895626 w 1188941"/>
                  <a:gd name="connsiteY1" fmla="*/ 1076187 h 1076187"/>
                  <a:gd name="connsiteX2" fmla="*/ 1188941 w 1188941"/>
                  <a:gd name="connsiteY2" fmla="*/ 9939 h 1076187"/>
                  <a:gd name="connsiteX3" fmla="*/ 1124336 w 1188941"/>
                  <a:gd name="connsiteY3" fmla="*/ 0 h 1076187"/>
                  <a:gd name="connsiteX4" fmla="*/ 920584 w 1188941"/>
                  <a:gd name="connsiteY4" fmla="*/ 0 h 1076187"/>
                  <a:gd name="connsiteX5" fmla="*/ 542897 w 1188941"/>
                  <a:gd name="connsiteY5" fmla="*/ 49696 h 1076187"/>
                  <a:gd name="connsiteX6" fmla="*/ 0 w 1188941"/>
                  <a:gd name="connsiteY6" fmla="*/ 704905 h 1076187"/>
                  <a:gd name="connsiteX7" fmla="*/ 234784 w 1188941"/>
                  <a:gd name="connsiteY7" fmla="*/ 924339 h 1076187"/>
                  <a:gd name="connsiteX0" fmla="*/ 234784 w 1188941"/>
                  <a:gd name="connsiteY0" fmla="*/ 924339 h 1076187"/>
                  <a:gd name="connsiteX1" fmla="*/ 895626 w 1188941"/>
                  <a:gd name="connsiteY1" fmla="*/ 1076187 h 1076187"/>
                  <a:gd name="connsiteX2" fmla="*/ 1188941 w 1188941"/>
                  <a:gd name="connsiteY2" fmla="*/ 9939 h 1076187"/>
                  <a:gd name="connsiteX3" fmla="*/ 1124336 w 1188941"/>
                  <a:gd name="connsiteY3" fmla="*/ 0 h 1076187"/>
                  <a:gd name="connsiteX4" fmla="*/ 920584 w 1188941"/>
                  <a:gd name="connsiteY4" fmla="*/ 0 h 1076187"/>
                  <a:gd name="connsiteX5" fmla="*/ 0 w 1188941"/>
                  <a:gd name="connsiteY5" fmla="*/ 704905 h 1076187"/>
                  <a:gd name="connsiteX6" fmla="*/ 234784 w 1188941"/>
                  <a:gd name="connsiteY6" fmla="*/ 924339 h 1076187"/>
                  <a:gd name="connsiteX0" fmla="*/ 234784 w 1188941"/>
                  <a:gd name="connsiteY0" fmla="*/ 924339 h 1076187"/>
                  <a:gd name="connsiteX1" fmla="*/ 895626 w 1188941"/>
                  <a:gd name="connsiteY1" fmla="*/ 1076187 h 1076187"/>
                  <a:gd name="connsiteX2" fmla="*/ 1188941 w 1188941"/>
                  <a:gd name="connsiteY2" fmla="*/ 9939 h 1076187"/>
                  <a:gd name="connsiteX3" fmla="*/ 1124336 w 1188941"/>
                  <a:gd name="connsiteY3" fmla="*/ 0 h 1076187"/>
                  <a:gd name="connsiteX4" fmla="*/ 0 w 1188941"/>
                  <a:gd name="connsiteY4" fmla="*/ 704905 h 1076187"/>
                  <a:gd name="connsiteX5" fmla="*/ 234784 w 1188941"/>
                  <a:gd name="connsiteY5" fmla="*/ 924339 h 1076187"/>
                  <a:gd name="connsiteX0" fmla="*/ 234784 w 1188941"/>
                  <a:gd name="connsiteY0" fmla="*/ 924339 h 1076187"/>
                  <a:gd name="connsiteX1" fmla="*/ 895626 w 1188941"/>
                  <a:gd name="connsiteY1" fmla="*/ 1076187 h 1076187"/>
                  <a:gd name="connsiteX2" fmla="*/ 1188941 w 1188941"/>
                  <a:gd name="connsiteY2" fmla="*/ 9939 h 1076187"/>
                  <a:gd name="connsiteX3" fmla="*/ 1124336 w 1188941"/>
                  <a:gd name="connsiteY3" fmla="*/ 0 h 1076187"/>
                  <a:gd name="connsiteX4" fmla="*/ 0 w 1188941"/>
                  <a:gd name="connsiteY4" fmla="*/ 704905 h 1076187"/>
                  <a:gd name="connsiteX5" fmla="*/ 234784 w 1188941"/>
                  <a:gd name="connsiteY5" fmla="*/ 924339 h 1076187"/>
                  <a:gd name="connsiteX0" fmla="*/ 234784 w 1188941"/>
                  <a:gd name="connsiteY0" fmla="*/ 914400 h 1066248"/>
                  <a:gd name="connsiteX1" fmla="*/ 895626 w 1188941"/>
                  <a:gd name="connsiteY1" fmla="*/ 1066248 h 1066248"/>
                  <a:gd name="connsiteX2" fmla="*/ 1188941 w 1188941"/>
                  <a:gd name="connsiteY2" fmla="*/ 0 h 1066248"/>
                  <a:gd name="connsiteX3" fmla="*/ 0 w 1188941"/>
                  <a:gd name="connsiteY3" fmla="*/ 694966 h 1066248"/>
                  <a:gd name="connsiteX4" fmla="*/ 234784 w 1188941"/>
                  <a:gd name="connsiteY4" fmla="*/ 914400 h 1066248"/>
                  <a:gd name="connsiteX0" fmla="*/ 234784 w 1168621"/>
                  <a:gd name="connsiteY0" fmla="*/ 853440 h 1005288"/>
                  <a:gd name="connsiteX1" fmla="*/ 895626 w 1168621"/>
                  <a:gd name="connsiteY1" fmla="*/ 1005288 h 1005288"/>
                  <a:gd name="connsiteX2" fmla="*/ 1168621 w 1168621"/>
                  <a:gd name="connsiteY2" fmla="*/ 0 h 1005288"/>
                  <a:gd name="connsiteX3" fmla="*/ 0 w 1168621"/>
                  <a:gd name="connsiteY3" fmla="*/ 634006 h 1005288"/>
                  <a:gd name="connsiteX4" fmla="*/ 234784 w 1168621"/>
                  <a:gd name="connsiteY4" fmla="*/ 853440 h 1005288"/>
                  <a:gd name="connsiteX0" fmla="*/ 234784 w 1168621"/>
                  <a:gd name="connsiteY0" fmla="*/ 854436 h 1006284"/>
                  <a:gd name="connsiteX1" fmla="*/ 895626 w 1168621"/>
                  <a:gd name="connsiteY1" fmla="*/ 1006284 h 1006284"/>
                  <a:gd name="connsiteX2" fmla="*/ 1168621 w 1168621"/>
                  <a:gd name="connsiteY2" fmla="*/ 996 h 1006284"/>
                  <a:gd name="connsiteX3" fmla="*/ 0 w 1168621"/>
                  <a:gd name="connsiteY3" fmla="*/ 635002 h 1006284"/>
                  <a:gd name="connsiteX4" fmla="*/ 234784 w 1168621"/>
                  <a:gd name="connsiteY4" fmla="*/ 854436 h 1006284"/>
                  <a:gd name="connsiteX0" fmla="*/ 234784 w 1168621"/>
                  <a:gd name="connsiteY0" fmla="*/ 855016 h 1006864"/>
                  <a:gd name="connsiteX1" fmla="*/ 895626 w 1168621"/>
                  <a:gd name="connsiteY1" fmla="*/ 1006864 h 1006864"/>
                  <a:gd name="connsiteX2" fmla="*/ 1168621 w 1168621"/>
                  <a:gd name="connsiteY2" fmla="*/ 1576 h 1006864"/>
                  <a:gd name="connsiteX3" fmla="*/ 0 w 1168621"/>
                  <a:gd name="connsiteY3" fmla="*/ 635582 h 1006864"/>
                  <a:gd name="connsiteX4" fmla="*/ 234784 w 1168621"/>
                  <a:gd name="connsiteY4" fmla="*/ 855016 h 100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8621" h="1006864">
                    <a:moveTo>
                      <a:pt x="234784" y="855016"/>
                    </a:moveTo>
                    <a:cubicBezTo>
                      <a:pt x="503325" y="666872"/>
                      <a:pt x="746465" y="786068"/>
                      <a:pt x="895626" y="1006864"/>
                    </a:cubicBezTo>
                    <a:lnTo>
                      <a:pt x="1168621" y="1576"/>
                    </a:lnTo>
                    <a:cubicBezTo>
                      <a:pt x="558101" y="-23309"/>
                      <a:pt x="158400" y="248987"/>
                      <a:pt x="0" y="635582"/>
                    </a:cubicBezTo>
                    <a:lnTo>
                      <a:pt x="234784" y="855016"/>
                    </a:lnTo>
                    <a:close/>
                  </a:path>
                </a:pathLst>
              </a:custGeom>
              <a:solidFill>
                <a:srgbClr val="FF0000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="" xmlns:a16="http://schemas.microsoft.com/office/drawing/2014/main" id="{9E2BC08C-6371-D1C7-DDB5-2C77975CE47B}"/>
                  </a:ext>
                </a:extLst>
              </p:cNvPr>
              <p:cNvSpPr/>
              <p:nvPr/>
            </p:nvSpPr>
            <p:spPr>
              <a:xfrm rot="1326666" flipH="1">
                <a:off x="3009068" y="2258220"/>
                <a:ext cx="3333152" cy="2095585"/>
              </a:xfrm>
              <a:prstGeom prst="arc">
                <a:avLst>
                  <a:gd name="adj1" fmla="val 18262072"/>
                  <a:gd name="adj2" fmla="val 540456"/>
                </a:avLst>
              </a:prstGeom>
              <a:ln w="508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="" xmlns:a16="http://schemas.microsoft.com/office/drawing/2014/main" id="{3292D3E6-20D8-9A9D-261F-9583CA822700}"/>
                  </a:ext>
                </a:extLst>
              </p:cNvPr>
              <p:cNvSpPr txBox="1"/>
              <p:nvPr/>
            </p:nvSpPr>
            <p:spPr>
              <a:xfrm>
                <a:off x="1679129" y="2957770"/>
                <a:ext cx="1652351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rgbClr val="FF0000"/>
                    </a:solidFill>
                  </a:rPr>
                  <a:t>Source:</a:t>
                </a:r>
              </a:p>
              <a:p>
                <a:pPr algn="ctr"/>
                <a:r>
                  <a:rPr lang="en-GB" sz="1600" dirty="0" err="1" smtClean="0">
                    <a:solidFill>
                      <a:srgbClr val="FF0000"/>
                    </a:solidFill>
                  </a:rPr>
                  <a:t>Kantal</a:t>
                </a:r>
                <a:r>
                  <a:rPr lang="en-GB" sz="1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sz="1600" dirty="0">
                    <a:solidFill>
                      <a:srgbClr val="FF0000"/>
                    </a:solidFill>
                  </a:rPr>
                  <a:t>(FeCrAl) filament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="" xmlns:a16="http://schemas.microsoft.com/office/drawing/2014/main" id="{F5E18665-047E-8AF8-9A1F-D63F94682C17}"/>
                  </a:ext>
                </a:extLst>
              </p:cNvPr>
              <p:cNvSpPr txBox="1"/>
              <p:nvPr/>
            </p:nvSpPr>
            <p:spPr>
              <a:xfrm>
                <a:off x="2558201" y="1869447"/>
                <a:ext cx="13039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chemeClr val="accent4"/>
                    </a:solidFill>
                  </a:rPr>
                  <a:t>Parabolic mirror</a:t>
                </a:r>
                <a:endParaRPr lang="en-GB" sz="1600" baseline="-25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="" xmlns:a16="http://schemas.microsoft.com/office/drawing/2014/main" id="{B625DB3C-068E-AE07-F5D8-695892B183F4}"/>
                  </a:ext>
                </a:extLst>
              </p:cNvPr>
              <p:cNvSpPr txBox="1"/>
              <p:nvPr/>
            </p:nvSpPr>
            <p:spPr>
              <a:xfrm>
                <a:off x="6948691" y="1996161"/>
                <a:ext cx="13039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solidFill>
                      <a:schemeClr val="accent4"/>
                    </a:solidFill>
                  </a:rPr>
                  <a:t>Flat </a:t>
                </a:r>
                <a:r>
                  <a:rPr lang="en-GB" sz="1600" dirty="0">
                    <a:solidFill>
                      <a:schemeClr val="accent4"/>
                    </a:solidFill>
                  </a:rPr>
                  <a:t>mirror</a:t>
                </a:r>
                <a:endParaRPr lang="en-GB" sz="1600" baseline="-25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="" xmlns:a16="http://schemas.microsoft.com/office/drawing/2014/main" id="{79E98A67-F71F-57CA-476D-F150231CF6F6}"/>
                  </a:ext>
                </a:extLst>
              </p:cNvPr>
              <p:cNvSpPr txBox="1"/>
              <p:nvPr/>
            </p:nvSpPr>
            <p:spPr>
              <a:xfrm>
                <a:off x="6864786" y="5467114"/>
                <a:ext cx="130396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solidFill>
                      <a:schemeClr val="accent4"/>
                    </a:solidFill>
                  </a:rPr>
                  <a:t>Flat </a:t>
                </a:r>
                <a:r>
                  <a:rPr lang="en-GB" sz="1600" dirty="0">
                    <a:solidFill>
                      <a:schemeClr val="accent4"/>
                    </a:solidFill>
                  </a:rPr>
                  <a:t>mirror</a:t>
                </a:r>
                <a:endParaRPr lang="en-GB" sz="1600" baseline="-250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D61C1164-86EB-A543-5A82-B54096680213}"/>
                  </a:ext>
                </a:extLst>
              </p:cNvPr>
              <p:cNvSpPr txBox="1"/>
              <p:nvPr/>
            </p:nvSpPr>
            <p:spPr>
              <a:xfrm>
                <a:off x="1357178" y="5358460"/>
                <a:ext cx="20885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Lock-in amplifier</a:t>
                </a: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="" xmlns:a16="http://schemas.microsoft.com/office/drawing/2014/main" id="{6B59DB6A-3403-DE90-7D6F-AF8A45FA7B4E}"/>
                </a:ext>
              </a:extLst>
            </p:cNvPr>
            <p:cNvSpPr txBox="1"/>
            <p:nvPr/>
          </p:nvSpPr>
          <p:spPr>
            <a:xfrm rot="16200000">
              <a:off x="5113877" y="3531322"/>
              <a:ext cx="1303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Shield</a:t>
              </a:r>
              <a:endParaRPr lang="en-GB" sz="1600" baseline="-25000" dirty="0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Broadband Incoherent Light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126E56-EE30-4243-BB70-3D73C7193752}" type="slidenum">
              <a:rPr lang="en-GB" smtClean="0"/>
              <a:t>40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90" y="3253680"/>
            <a:ext cx="575886" cy="89865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507736" y="2971800"/>
            <a:ext cx="0" cy="2310384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66723" y="97633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28/04/2023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4584" y="1113837"/>
            <a:ext cx="6968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b="1" dirty="0" smtClean="0"/>
              <a:t>ultimate test for the project</a:t>
            </a:r>
            <a:r>
              <a:rPr lang="it-IT" dirty="0" smtClean="0"/>
              <a:t>: proving that the interferometer works also with incoherent radiation</a:t>
            </a:r>
            <a:endParaRPr lang="it-I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62" y="1091144"/>
            <a:ext cx="958356" cy="76668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94841" y="992701"/>
            <a:ext cx="8135007" cy="913131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229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aph of a motor&#10;&#10;Description automatically generated">
            <a:extLst>
              <a:ext uri="{FF2B5EF4-FFF2-40B4-BE49-F238E27FC236}">
                <a16:creationId xmlns:lc="http://schemas.openxmlformats.org/drawingml/2006/lockedCanvas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oel="http://schemas.microsoft.com/office/2019/extlst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721C6AE8-F6F1-5ED2-7505-6308F094F9E7}"/>
              </a:ext>
            </a:extLst>
          </p:cNvPr>
          <p:cNvPicPr/>
          <p:nvPr/>
        </p:nvPicPr>
        <p:blipFill rotWithShape="1">
          <a:blip r:embed="rId2"/>
          <a:srcRect l="7571" t="9200" r="9749" b="3200"/>
          <a:stretch/>
        </p:blipFill>
        <p:spPr>
          <a:xfrm>
            <a:off x="295566" y="2090917"/>
            <a:ext cx="5256474" cy="4263993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Test with Incoherent Light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466723" y="976336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28/04/2023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943772" y="4610707"/>
            <a:ext cx="1747261" cy="898685"/>
            <a:chOff x="3315358" y="5454182"/>
            <a:chExt cx="1518344" cy="780944"/>
          </a:xfrm>
        </p:grpSpPr>
        <p:grpSp>
          <p:nvGrpSpPr>
            <p:cNvPr id="16" name="Group 15"/>
            <p:cNvGrpSpPr/>
            <p:nvPr/>
          </p:nvGrpSpPr>
          <p:grpSpPr>
            <a:xfrm>
              <a:off x="3315358" y="5683379"/>
              <a:ext cx="1518344" cy="551747"/>
              <a:chOff x="8690527" y="1898248"/>
              <a:chExt cx="1518344" cy="551747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8690527" y="1898248"/>
                <a:ext cx="1518344" cy="5517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="" xmlns:a16="http://schemas.microsoft.com/office/drawing/2014/main" id="{45C8DD1C-027F-7553-14A1-57FF3EE8DC77}"/>
                      </a:ext>
                    </a:extLst>
                  </p:cNvPr>
                  <p:cNvSpPr txBox="1"/>
                  <p:nvPr/>
                </p:nvSpPr>
                <p:spPr>
                  <a:xfrm>
                    <a:off x="8690527" y="2069161"/>
                    <a:ext cx="1218974" cy="21401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⟨"/>
                              <m:endChr m:val="⟩"/>
                              <m:ctrlPr>
                                <a:rPr lang="en-GB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𝟖𝟗</m:t>
                          </m:r>
                          <m:r>
                            <a:rPr lang="it-IT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  <m:r>
                            <a:rPr lang="it-IT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%</m:t>
                          </m:r>
                        </m:oMath>
                      </m:oMathPara>
                    </a14:m>
                    <a:r>
                      <a:rPr lang="it-IT" sz="16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a:t/>
                    </a:r>
                    <a:br>
                      <a:rPr lang="it-IT" sz="16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</a:br>
                    <a:endParaRPr lang="en-GB" sz="1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45C8DD1C-027F-7553-14A1-57FF3EE8DC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90527" y="2069161"/>
                    <a:ext cx="1218974" cy="214019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r="-1739" b="-15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1E0AB07-5BBB-6C6B-3450-D12F46E46A04}"/>
                </a:ext>
              </a:extLst>
            </p:cNvPr>
            <p:cNvSpPr txBox="1"/>
            <p:nvPr/>
          </p:nvSpPr>
          <p:spPr>
            <a:xfrm>
              <a:off x="3368356" y="5454182"/>
              <a:ext cx="1147618" cy="3476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5"/>
                  </a:solidFill>
                </a:rPr>
                <a:t>Contrast</a:t>
              </a:r>
              <a:endParaRPr lang="en-GB" sz="2000" b="1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33F38FD-DEFB-C5F7-5A5B-6A6DADA37E03}"/>
              </a:ext>
            </a:extLst>
          </p:cNvPr>
          <p:cNvSpPr txBox="1"/>
          <p:nvPr/>
        </p:nvSpPr>
        <p:spPr>
          <a:xfrm>
            <a:off x="7751505" y="1774397"/>
            <a:ext cx="2260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small" dirty="0" smtClean="0"/>
              <a:t>Spectrum</a:t>
            </a:r>
            <a:endParaRPr lang="en-GB" sz="2000" b="1" cap="small" dirty="0"/>
          </a:p>
        </p:txBody>
      </p:sp>
      <p:sp>
        <p:nvSpPr>
          <p:cNvPr id="9" name="TextBox 8"/>
          <p:cNvSpPr txBox="1"/>
          <p:nvPr/>
        </p:nvSpPr>
        <p:spPr>
          <a:xfrm>
            <a:off x="784275" y="1343340"/>
            <a:ext cx="802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We collected three scans with different scan ranges (influencing spectral resolution)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90" y="4691647"/>
            <a:ext cx="463109" cy="4493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33F38FD-DEFB-C5F7-5A5B-6A6DADA37E03}"/>
              </a:ext>
            </a:extLst>
          </p:cNvPr>
          <p:cNvSpPr txBox="1"/>
          <p:nvPr/>
        </p:nvSpPr>
        <p:spPr>
          <a:xfrm>
            <a:off x="1986886" y="1774400"/>
            <a:ext cx="2260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small" dirty="0" smtClean="0"/>
              <a:t>Interferogram</a:t>
            </a:r>
            <a:endParaRPr lang="en-GB" sz="2000" b="1" cap="small" dirty="0"/>
          </a:p>
        </p:txBody>
      </p:sp>
      <p:pic>
        <p:nvPicPr>
          <p:cNvPr id="27" name="Picture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92" y="2165271"/>
            <a:ext cx="5354210" cy="42752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391981" y="2624427"/>
            <a:ext cx="1587101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smtClean="0"/>
              <a:t>Spectral range:</a:t>
            </a:r>
          </a:p>
          <a:p>
            <a:r>
              <a:rPr lang="it-IT" dirty="0" smtClean="0"/>
              <a:t>3 - </a:t>
            </a:r>
            <a:r>
              <a:rPr lang="it-IT" dirty="0"/>
              <a:t>16 </a:t>
            </a:r>
            <a:r>
              <a:rPr lang="el-GR" dirty="0" smtClean="0"/>
              <a:t>μ</a:t>
            </a:r>
            <a:r>
              <a:rPr lang="it-IT" dirty="0" smtClean="0"/>
              <a:t>m</a:t>
            </a:r>
            <a:endParaRPr lang="it-IT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01" y="2719601"/>
            <a:ext cx="463109" cy="44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08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Tests with microbolometer + incoherent source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9" b="12889"/>
          <a:stretch/>
        </p:blipFill>
        <p:spPr>
          <a:xfrm>
            <a:off x="1143000" y="1064206"/>
            <a:ext cx="4956858" cy="4376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1319" y="5492413"/>
            <a:ext cx="395854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Ceres </a:t>
            </a:r>
            <a:r>
              <a:rPr lang="en-GB" sz="2000" b="1" dirty="0"/>
              <a:t>V640 </a:t>
            </a:r>
            <a:r>
              <a:rPr lang="en-GB" sz="2000" b="1" dirty="0" smtClean="0"/>
              <a:t>GigE</a:t>
            </a:r>
            <a:r>
              <a:rPr lang="en-GB" dirty="0" smtClean="0"/>
              <a:t> </a:t>
            </a:r>
          </a:p>
          <a:p>
            <a:r>
              <a:rPr lang="en-GB" dirty="0" smtClean="0"/>
              <a:t>Dione </a:t>
            </a:r>
            <a:r>
              <a:rPr lang="en-GB" dirty="0"/>
              <a:t>640 OEM thermal imaging </a:t>
            </a:r>
            <a:r>
              <a:rPr lang="en-GB" dirty="0" smtClean="0"/>
              <a:t>core </a:t>
            </a:r>
            <a:r>
              <a:rPr lang="en-GB" dirty="0"/>
              <a:t>640x480 pixels, </a:t>
            </a:r>
            <a:r>
              <a:rPr lang="en-GB" dirty="0" smtClean="0"/>
              <a:t>12 </a:t>
            </a:r>
            <a:r>
              <a:rPr lang="en-GB" dirty="0" err="1"/>
              <a:t>μm</a:t>
            </a:r>
            <a:r>
              <a:rPr lang="en-GB" dirty="0"/>
              <a:t> pixel </a:t>
            </a:r>
            <a:r>
              <a:rPr lang="en-GB" dirty="0" smtClean="0"/>
              <a:t>pitch</a:t>
            </a:r>
          </a:p>
          <a:p>
            <a:r>
              <a:rPr lang="it-IT" dirty="0"/>
              <a:t>Spectral range</a:t>
            </a:r>
            <a:r>
              <a:rPr lang="it-IT" dirty="0" smtClean="0"/>
              <a:t>: </a:t>
            </a:r>
            <a:r>
              <a:rPr lang="it-IT" b="1" dirty="0" smtClean="0"/>
              <a:t>8 </a:t>
            </a:r>
            <a:r>
              <a:rPr lang="it-IT" b="1" dirty="0"/>
              <a:t>- </a:t>
            </a:r>
            <a:r>
              <a:rPr lang="it-IT" b="1" dirty="0" smtClean="0"/>
              <a:t>13 </a:t>
            </a:r>
            <a:r>
              <a:rPr lang="el-GR" b="1" dirty="0"/>
              <a:t>μ</a:t>
            </a:r>
            <a:r>
              <a:rPr lang="it-IT" b="1" dirty="0"/>
              <a:t>m</a:t>
            </a:r>
          </a:p>
          <a:p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672221"/>
            <a:ext cx="1264534" cy="6845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805914" y="1064206"/>
            <a:ext cx="4155311" cy="5498640"/>
            <a:chOff x="6805914" y="1064206"/>
            <a:chExt cx="4155311" cy="5498640"/>
          </a:xfrm>
        </p:grpSpPr>
        <p:sp>
          <p:nvSpPr>
            <p:cNvPr id="7" name="Rectangle 6"/>
            <p:cNvSpPr/>
            <p:nvPr/>
          </p:nvSpPr>
          <p:spPr>
            <a:xfrm>
              <a:off x="6805914" y="1064206"/>
              <a:ext cx="4155311" cy="5498640"/>
            </a:xfrm>
            <a:prstGeom prst="rect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766" y="1171122"/>
              <a:ext cx="3963606" cy="5284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6896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Thermal emission from heated samples</a:t>
            </a:r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id="{13584901-BD80-78E3-A276-AC91440A102D}"/>
              </a:ext>
            </a:extLst>
          </p:cNvPr>
          <p:cNvPicPr/>
          <p:nvPr/>
        </p:nvPicPr>
        <p:blipFill rotWithShape="1">
          <a:blip r:embed="rId2"/>
          <a:srcRect l="8615" t="8033"/>
          <a:stretch/>
        </p:blipFill>
        <p:spPr bwMode="auto">
          <a:xfrm>
            <a:off x="648182" y="2099016"/>
            <a:ext cx="5196205" cy="4194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42" y="2102746"/>
            <a:ext cx="5166650" cy="419103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3F38FD-DEFB-C5F7-5A5B-6A6DADA37E03}"/>
              </a:ext>
            </a:extLst>
          </p:cNvPr>
          <p:cNvSpPr txBox="1"/>
          <p:nvPr/>
        </p:nvSpPr>
        <p:spPr>
          <a:xfrm>
            <a:off x="7806953" y="1730022"/>
            <a:ext cx="2401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small" dirty="0" smtClean="0"/>
              <a:t>Spectrum</a:t>
            </a:r>
            <a:endParaRPr lang="en-GB" sz="2000" b="1" cap="small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33F38FD-DEFB-C5F7-5A5B-6A6DADA37E03}"/>
              </a:ext>
            </a:extLst>
          </p:cNvPr>
          <p:cNvSpPr txBox="1"/>
          <p:nvPr/>
        </p:nvSpPr>
        <p:spPr>
          <a:xfrm>
            <a:off x="2308546" y="1730025"/>
            <a:ext cx="2401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small" dirty="0" smtClean="0"/>
              <a:t>Interferogram</a:t>
            </a:r>
            <a:endParaRPr lang="en-GB" sz="2000" b="1" cap="small" dirty="0"/>
          </a:p>
        </p:txBody>
      </p:sp>
      <p:sp>
        <p:nvSpPr>
          <p:cNvPr id="13" name="TextBox 12"/>
          <p:cNvSpPr txBox="1"/>
          <p:nvPr/>
        </p:nvSpPr>
        <p:spPr>
          <a:xfrm>
            <a:off x="372319" y="1016489"/>
            <a:ext cx="114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 samples: </a:t>
            </a:r>
            <a:r>
              <a:rPr lang="en-GB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pure </a:t>
            </a:r>
            <a:r>
              <a:rPr lang="en-GB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monocrystalline </a:t>
            </a:r>
            <a:r>
              <a:rPr lang="en-GB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quartz</a:t>
            </a:r>
            <a:r>
              <a:rPr lang="en-GB" dirty="0" smtClean="0"/>
              <a:t>, </a:t>
            </a:r>
            <a:r>
              <a:rPr lang="en-GB" dirty="0">
                <a:solidFill>
                  <a:srgbClr val="7030A0"/>
                </a:solidFill>
              </a:rPr>
              <a:t>defected mineral </a:t>
            </a:r>
            <a:r>
              <a:rPr lang="en-GB" dirty="0" smtClean="0">
                <a:solidFill>
                  <a:srgbClr val="7030A0"/>
                </a:solidFill>
              </a:rPr>
              <a:t>quartz</a:t>
            </a:r>
            <a:r>
              <a:rPr lang="en-GB" dirty="0" smtClean="0"/>
              <a:t>, </a:t>
            </a:r>
            <a:r>
              <a:rPr lang="en-GB" dirty="0" smtClean="0">
                <a:solidFill>
                  <a:srgbClr val="FF0000"/>
                </a:solidFill>
              </a:rPr>
              <a:t>polycrystalline </a:t>
            </a:r>
            <a:r>
              <a:rPr lang="en-GB" dirty="0">
                <a:solidFill>
                  <a:srgbClr val="FF0000"/>
                </a:solidFill>
              </a:rPr>
              <a:t>fused silica </a:t>
            </a:r>
            <a:r>
              <a:rPr lang="en-GB" dirty="0" smtClean="0">
                <a:solidFill>
                  <a:srgbClr val="FF0000"/>
                </a:solidFill>
              </a:rPr>
              <a:t>glass</a:t>
            </a:r>
          </a:p>
          <a:p>
            <a:r>
              <a:rPr lang="en-GB" dirty="0" smtClean="0"/>
              <a:t>the temperature: ≈200°C </a:t>
            </a:r>
            <a:r>
              <a:rPr lang="en-GB" dirty="0"/>
              <a:t>(473.15K</a:t>
            </a:r>
            <a:r>
              <a:rPr lang="en-GB" dirty="0" smtClean="0"/>
              <a:t>), </a:t>
            </a:r>
            <a:r>
              <a:rPr lang="en-GB" dirty="0"/>
              <a:t>to increase the emittance </a:t>
            </a:r>
            <a:r>
              <a:rPr lang="en-GB" dirty="0" smtClean="0"/>
              <a:t>(Stefan-Boltzmann law)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7092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Verification Matrix</a:t>
            </a:r>
            <a:endParaRPr lang="it-I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194163"/>
              </p:ext>
            </p:extLst>
          </p:nvPr>
        </p:nvGraphicFramePr>
        <p:xfrm>
          <a:off x="959251" y="1527345"/>
          <a:ext cx="1007142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529"/>
                <a:gridCol w="2083443"/>
                <a:gridCol w="1840375"/>
                <a:gridCol w="2071868"/>
                <a:gridCol w="2321207"/>
              </a:tblGrid>
              <a:tr h="640080">
                <a:tc>
                  <a:txBody>
                    <a:bodyPr/>
                    <a:lstStyle/>
                    <a:p>
                      <a:r>
                        <a:rPr lang="it-IT" dirty="0" smtClean="0"/>
                        <a:t>Requirement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Threshold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Target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Obtained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 smtClean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Spectral range 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 – 15 um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 2 – 20 um 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 – 16 um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Threshold</a:t>
                      </a:r>
                      <a:endParaRPr lang="it-IT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Spectral resolution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20cm</a:t>
                      </a:r>
                      <a:r>
                        <a:rPr lang="it-IT" baseline="30000" dirty="0" smtClean="0"/>
                        <a:t>-1</a:t>
                      </a:r>
                      <a:r>
                        <a:rPr lang="it-IT" dirty="0" smtClean="0"/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5cm</a:t>
                      </a:r>
                      <a:r>
                        <a:rPr lang="it-IT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it-IT" dirty="0" smtClean="0"/>
                        <a:t> 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4.2 cm</a:t>
                      </a:r>
                      <a:r>
                        <a:rPr lang="it-IT" sz="1800" b="1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Target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Footprint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&lt; 150 x 150 mm </a:t>
                      </a:r>
                    </a:p>
                    <a:p>
                      <a:pPr algn="ctr"/>
                      <a:r>
                        <a:rPr lang="it-IT" dirty="0" smtClean="0"/>
                        <a:t>(225 cm</a:t>
                      </a:r>
                      <a:r>
                        <a:rPr lang="it-IT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&lt; 100 x 100 mm </a:t>
                      </a:r>
                    </a:p>
                    <a:p>
                      <a:pPr algn="ctr"/>
                      <a:r>
                        <a:rPr lang="it-IT" dirty="0" smtClean="0"/>
                        <a:t>(100 cm</a:t>
                      </a:r>
                      <a:r>
                        <a:rPr lang="it-IT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120 x 90mm</a:t>
                      </a:r>
                    </a:p>
                    <a:p>
                      <a:pPr algn="ctr"/>
                      <a:r>
                        <a:rPr lang="it-IT" b="1" dirty="0" smtClean="0"/>
                        <a:t>(108 cm</a:t>
                      </a:r>
                      <a:r>
                        <a:rPr lang="it-IT" sz="1800" b="1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b="1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Target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Interferogram Contrast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50%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70%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&gt; 91.8%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Target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59251" y="5065853"/>
            <a:ext cx="10749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dirty="0" smtClean="0"/>
              <a:t>The </a:t>
            </a:r>
            <a:r>
              <a:rPr lang="it-IT" b="1" dirty="0" smtClean="0"/>
              <a:t>spectral range </a:t>
            </a:r>
            <a:r>
              <a:rPr lang="it-IT" dirty="0" smtClean="0"/>
              <a:t>is only limited by emission of the light sources and the detection range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dirty="0" smtClean="0"/>
              <a:t>The </a:t>
            </a:r>
            <a:r>
              <a:rPr lang="it-IT" b="1" dirty="0" smtClean="0"/>
              <a:t>spectral resolution </a:t>
            </a:r>
            <a:r>
              <a:rPr lang="it-IT" dirty="0" smtClean="0"/>
              <a:t>has been reached by performing the longest scan, with the new interferometer design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it-IT" dirty="0" smtClean="0"/>
              <a:t>The </a:t>
            </a:r>
            <a:r>
              <a:rPr lang="it-IT" b="1" dirty="0" smtClean="0"/>
              <a:t>contrast </a:t>
            </a:r>
            <a:r>
              <a:rPr lang="it-IT" dirty="0" smtClean="0"/>
              <a:t>has been greatly improved by the new interferometer design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0499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Communications to conferences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67"/>
          <a:stretch/>
        </p:blipFill>
        <p:spPr>
          <a:xfrm>
            <a:off x="548640" y="1417321"/>
            <a:ext cx="4922520" cy="974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5480" y="1264920"/>
            <a:ext cx="6294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Small </a:t>
            </a:r>
            <a:r>
              <a:rPr lang="en-US" b="1" dirty="0"/>
              <a:t>Satellites Systems and Services: 4S Symposium</a:t>
            </a:r>
            <a:r>
              <a:rPr lang="en-US" dirty="0"/>
              <a:t> </a:t>
            </a:r>
          </a:p>
          <a:p>
            <a:r>
              <a:rPr lang="en-US" dirty="0" smtClean="0"/>
              <a:t>16-20th </a:t>
            </a:r>
            <a:r>
              <a:rPr lang="en-US" dirty="0"/>
              <a:t>May 2022 </a:t>
            </a:r>
            <a:r>
              <a:rPr lang="en-US" dirty="0" err="1"/>
              <a:t>Vilamoura</a:t>
            </a:r>
            <a:r>
              <a:rPr lang="en-US" dirty="0"/>
              <a:t> (Portugal)</a:t>
            </a:r>
            <a:endParaRPr lang="it-IT" dirty="0"/>
          </a:p>
          <a:p>
            <a:r>
              <a:rPr lang="en-US" dirty="0"/>
              <a:t>F. </a:t>
            </a:r>
            <a:r>
              <a:rPr lang="en-US" dirty="0" err="1"/>
              <a:t>Preda</a:t>
            </a:r>
            <a:r>
              <a:rPr lang="en-US" dirty="0"/>
              <a:t>, D. </a:t>
            </a:r>
            <a:r>
              <a:rPr lang="en-US" dirty="0" err="1"/>
              <a:t>Polli</a:t>
            </a:r>
            <a:r>
              <a:rPr lang="en-US" dirty="0"/>
              <a:t>, G. </a:t>
            </a:r>
            <a:r>
              <a:rPr lang="en-US" dirty="0" err="1"/>
              <a:t>Cerullo</a:t>
            </a:r>
            <a:r>
              <a:rPr lang="en-US" dirty="0"/>
              <a:t>, C. Manzoni, “A compact and rugged Hyperspectral Camera for Remote Sensing based on a birefringent </a:t>
            </a:r>
            <a:r>
              <a:rPr lang="en-US" dirty="0" err="1"/>
              <a:t>ultrastable</a:t>
            </a:r>
            <a:r>
              <a:rPr lang="en-US" dirty="0"/>
              <a:t> common-path interferometer</a:t>
            </a:r>
            <a:r>
              <a:rPr lang="en-US" dirty="0" smtClean="0"/>
              <a:t>” (Presenter: C. Manzoni)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3934740"/>
            <a:ext cx="4922520" cy="1176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5480" y="3797579"/>
            <a:ext cx="6294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14 </a:t>
            </a:r>
            <a:r>
              <a:rPr lang="en-US" b="1" dirty="0" err="1"/>
              <a:t>th</a:t>
            </a:r>
            <a:r>
              <a:rPr lang="en-US" b="1" dirty="0"/>
              <a:t> IAA Symposium on Small Satellites for Earth System </a:t>
            </a:r>
            <a:r>
              <a:rPr lang="en-US" b="1" dirty="0" smtClean="0"/>
              <a:t>Observation</a:t>
            </a:r>
            <a:endParaRPr lang="en-US" dirty="0"/>
          </a:p>
          <a:p>
            <a:r>
              <a:rPr lang="en-US" dirty="0" smtClean="0"/>
              <a:t>7-12th </a:t>
            </a:r>
            <a:r>
              <a:rPr lang="en-US" dirty="0"/>
              <a:t>May 2023, Berlin (Germany)</a:t>
            </a:r>
            <a:endParaRPr lang="it-IT" dirty="0"/>
          </a:p>
          <a:p>
            <a:r>
              <a:rPr lang="en-US" dirty="0"/>
              <a:t>M. </a:t>
            </a:r>
            <a:r>
              <a:rPr lang="en-US" dirty="0" err="1"/>
              <a:t>Corti</a:t>
            </a:r>
            <a:r>
              <a:rPr lang="en-US" dirty="0"/>
              <a:t>, B. </a:t>
            </a:r>
            <a:r>
              <a:rPr lang="en-US" dirty="0" err="1"/>
              <a:t>Ardini</a:t>
            </a:r>
            <a:r>
              <a:rPr lang="en-US" dirty="0"/>
              <a:t>, F. </a:t>
            </a:r>
            <a:r>
              <a:rPr lang="en-US" dirty="0" err="1"/>
              <a:t>Preda</a:t>
            </a:r>
            <a:r>
              <a:rPr lang="en-US" dirty="0"/>
              <a:t>, A. </a:t>
            </a:r>
            <a:r>
              <a:rPr lang="en-US" dirty="0" err="1"/>
              <a:t>Perri</a:t>
            </a:r>
            <a:r>
              <a:rPr lang="en-US" dirty="0"/>
              <a:t>, D. </a:t>
            </a:r>
            <a:r>
              <a:rPr lang="en-US" dirty="0" err="1"/>
              <a:t>Polli</a:t>
            </a:r>
            <a:r>
              <a:rPr lang="en-US" dirty="0"/>
              <a:t>, G. </a:t>
            </a:r>
            <a:r>
              <a:rPr lang="en-US" dirty="0" err="1"/>
              <a:t>Cerullo</a:t>
            </a:r>
            <a:r>
              <a:rPr lang="en-US" dirty="0"/>
              <a:t>, C. Manzoni, “A compact and rugged hyperspectral camera for Remote Sensing based on FT spectrometry” (Presenter: M. </a:t>
            </a:r>
            <a:r>
              <a:rPr lang="en-US" dirty="0" err="1"/>
              <a:t>Corti</a:t>
            </a:r>
            <a:r>
              <a:rPr lang="en-US" dirty="0"/>
              <a:t>)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9303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Future development plan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670560" y="1493638"/>
            <a:ext cx="94489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</a:t>
            </a:r>
            <a:r>
              <a:rPr lang="en-GB" dirty="0"/>
              <a:t>further development will consist on the following activities:</a:t>
            </a:r>
            <a:endParaRPr lang="it-IT" dirty="0"/>
          </a:p>
          <a:p>
            <a:pPr marL="285750" indent="-285750">
              <a:buClr>
                <a:srgbClr val="FF0000"/>
              </a:buClr>
              <a:buSzPct val="125000"/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85750" indent="-285750">
              <a:buClr>
                <a:srgbClr val="FF000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GB" dirty="0" smtClean="0"/>
              <a:t>optimization </a:t>
            </a:r>
            <a:r>
              <a:rPr lang="en-GB" dirty="0"/>
              <a:t>of the interferometer </a:t>
            </a:r>
            <a:r>
              <a:rPr lang="en-GB" b="1" dirty="0" smtClean="0"/>
              <a:t>throughput: </a:t>
            </a:r>
            <a:r>
              <a:rPr lang="en-GB" dirty="0" smtClean="0"/>
              <a:t>design </a:t>
            </a:r>
            <a:r>
              <a:rPr lang="en-GB" dirty="0"/>
              <a:t>of a suitable antireflection </a:t>
            </a:r>
            <a:r>
              <a:rPr lang="en-GB" dirty="0" smtClean="0"/>
              <a:t>coating; optimization </a:t>
            </a:r>
            <a:r>
              <a:rPr lang="en-GB" dirty="0"/>
              <a:t>of the deposition procedures</a:t>
            </a:r>
            <a:endParaRPr lang="it-IT" dirty="0"/>
          </a:p>
          <a:p>
            <a:pPr marL="285750" indent="-285750">
              <a:buClr>
                <a:srgbClr val="FF000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GB" dirty="0" smtClean="0"/>
              <a:t>engineering </a:t>
            </a:r>
            <a:r>
              <a:rPr lang="en-GB" dirty="0"/>
              <a:t>of the </a:t>
            </a:r>
            <a:r>
              <a:rPr lang="en-GB" b="1" dirty="0"/>
              <a:t>detection </a:t>
            </a:r>
            <a:r>
              <a:rPr lang="en-GB" b="1" dirty="0" smtClean="0"/>
              <a:t>system</a:t>
            </a:r>
            <a:r>
              <a:rPr lang="en-GB" dirty="0" smtClean="0"/>
              <a:t>:  selection </a:t>
            </a:r>
            <a:r>
              <a:rPr lang="en-GB" dirty="0"/>
              <a:t>of a suitable focal plane array </a:t>
            </a:r>
            <a:r>
              <a:rPr lang="en-GB" dirty="0" smtClean="0"/>
              <a:t>(micro-bolometer </a:t>
            </a:r>
            <a:r>
              <a:rPr lang="en-GB" dirty="0"/>
              <a:t>or </a:t>
            </a:r>
            <a:r>
              <a:rPr lang="en-GB" dirty="0" smtClean="0"/>
              <a:t>MCT)</a:t>
            </a:r>
            <a:endParaRPr lang="it-IT" dirty="0"/>
          </a:p>
          <a:p>
            <a:pPr marL="285750" indent="-285750">
              <a:buClr>
                <a:srgbClr val="FF000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GB" dirty="0" smtClean="0"/>
              <a:t>design </a:t>
            </a:r>
            <a:r>
              <a:rPr lang="en-GB" dirty="0"/>
              <a:t>and realisation of an </a:t>
            </a:r>
            <a:r>
              <a:rPr lang="en-GB" b="1" dirty="0"/>
              <a:t>imaging telescope</a:t>
            </a:r>
            <a:r>
              <a:rPr lang="en-GB" dirty="0"/>
              <a:t> </a:t>
            </a:r>
            <a:endParaRPr lang="it-IT" dirty="0"/>
          </a:p>
          <a:p>
            <a:pPr marL="285750" indent="-285750">
              <a:buClr>
                <a:srgbClr val="FF000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GB" dirty="0" smtClean="0"/>
              <a:t>design </a:t>
            </a:r>
            <a:r>
              <a:rPr lang="en-GB" dirty="0"/>
              <a:t>of the </a:t>
            </a:r>
            <a:r>
              <a:rPr lang="en-GB" b="1" dirty="0"/>
              <a:t>calibration unit</a:t>
            </a:r>
            <a:endParaRPr lang="it-IT" b="1" dirty="0"/>
          </a:p>
          <a:p>
            <a:pPr marL="285750" indent="-285750">
              <a:buClr>
                <a:srgbClr val="FF000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GB" b="1" dirty="0" smtClean="0"/>
              <a:t>Elegant Breadboard</a:t>
            </a:r>
            <a:r>
              <a:rPr lang="en-GB" dirty="0" smtClean="0"/>
              <a:t> </a:t>
            </a:r>
            <a:r>
              <a:rPr lang="en-GB" dirty="0"/>
              <a:t>realisation and validation of the overall concept</a:t>
            </a:r>
            <a:endParaRPr lang="it-IT" dirty="0"/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results of </a:t>
            </a:r>
            <a:r>
              <a:rPr lang="en-GB" dirty="0" smtClean="0"/>
              <a:t>the first two activities will </a:t>
            </a:r>
            <a:r>
              <a:rPr lang="en-GB" dirty="0"/>
              <a:t>enable the development of a commercial product </a:t>
            </a:r>
            <a:r>
              <a:rPr lang="en-GB" dirty="0" smtClean="0"/>
              <a:t>for </a:t>
            </a:r>
            <a:r>
              <a:rPr lang="en-GB" dirty="0"/>
              <a:t>terrestrial applications by </a:t>
            </a:r>
            <a:r>
              <a:rPr lang="en-GB" dirty="0" smtClean="0"/>
              <a:t>NIREOS. A </a:t>
            </a:r>
            <a:r>
              <a:rPr lang="en-GB" dirty="0"/>
              <a:t>potential market for the </a:t>
            </a:r>
            <a:r>
              <a:rPr lang="en-GB" dirty="0" smtClean="0"/>
              <a:t>TIR has already been identified.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878" y="4297679"/>
            <a:ext cx="1813441" cy="181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23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2076DE4-9754-4844-8B88-536938DC1FAB}"/>
              </a:ext>
            </a:extLst>
          </p:cNvPr>
          <p:cNvGrpSpPr/>
          <p:nvPr/>
        </p:nvGrpSpPr>
        <p:grpSpPr>
          <a:xfrm>
            <a:off x="5709001" y="4042678"/>
            <a:ext cx="6494409" cy="1133809"/>
            <a:chOff x="672328" y="2517656"/>
            <a:chExt cx="8659211" cy="1511745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73F9871A-19DB-4679-BA68-0C3D2C1774DE}"/>
                </a:ext>
              </a:extLst>
            </p:cNvPr>
            <p:cNvGrpSpPr/>
            <p:nvPr/>
          </p:nvGrpSpPr>
          <p:grpSpPr>
            <a:xfrm>
              <a:off x="781866" y="2517656"/>
              <a:ext cx="7376462" cy="657089"/>
              <a:chOff x="824902" y="3349338"/>
              <a:chExt cx="7376462" cy="657089"/>
            </a:xfrm>
          </p:grpSpPr>
          <p:sp>
            <p:nvSpPr>
              <p:cNvPr id="8" name="Text Box 201">
                <a:extLst>
                  <a:ext uri="{FF2B5EF4-FFF2-40B4-BE49-F238E27FC236}">
                    <a16:creationId xmlns="" xmlns:a16="http://schemas.microsoft.com/office/drawing/2014/main" id="{BB620CF2-B91E-4DF2-B3E0-C14763F245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2632" y="3349338"/>
                <a:ext cx="5348732" cy="657089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square" lIns="85715" tIns="42858" rIns="85715" bIns="42858">
                <a:spAutoFit/>
              </a:bodyPr>
              <a:lstStyle>
                <a:lvl1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1pPr>
                <a:lvl2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2pPr>
                <a:lvl3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3pPr>
                <a:lvl4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4pPr>
                <a:lvl5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5pPr>
                <a:lvl6pPr marL="25146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6pPr>
                <a:lvl7pPr marL="29718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7pPr>
                <a:lvl8pPr marL="34290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8pPr>
                <a:lvl9pPr marL="38862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  <a:buClrTx/>
                  <a:buSzTx/>
                  <a:buFontTx/>
                  <a:buNone/>
                  <a:defRPr/>
                </a:pPr>
                <a:r>
                  <a:rPr lang="it-IT" sz="1200" b="1" dirty="0">
                    <a:solidFill>
                      <a:srgbClr val="04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  <a:cs typeface="Times New Roman" pitchFamily="18" charset="0"/>
                  </a:rPr>
                  <a:t>Consiglio Nazionale delle Ricerche</a:t>
                </a:r>
              </a:p>
              <a:p>
                <a:pPr>
                  <a:spcBef>
                    <a:spcPct val="20000"/>
                  </a:spcBef>
                  <a:buClrTx/>
                  <a:buSzTx/>
                  <a:buFontTx/>
                  <a:buNone/>
                  <a:defRPr/>
                </a:pPr>
                <a:r>
                  <a:rPr lang="it-IT" sz="1200" b="1" dirty="0">
                    <a:solidFill>
                      <a:srgbClr val="04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  <a:cs typeface="Times New Roman" pitchFamily="18" charset="0"/>
                  </a:rPr>
                  <a:t>Istituto di Fotonica e Nanotecnologie</a:t>
                </a:r>
                <a:r>
                  <a:rPr lang="it-IT" sz="1200" dirty="0">
                    <a:solidFill>
                      <a:srgbClr val="040000"/>
                    </a:solidFill>
                    <a:latin typeface="Trebuchet MS" panose="020B0603020202020204" pitchFamily="34" charset="0"/>
                    <a:cs typeface="Times New Roman" pitchFamily="18" charset="0"/>
                  </a:rPr>
                  <a:t> - </a:t>
                </a:r>
                <a:r>
                  <a:rPr lang="it-IT" sz="1200" dirty="0">
                    <a:solidFill>
                      <a:srgbClr val="04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  <a:cs typeface="Times New Roman" pitchFamily="18" charset="0"/>
                  </a:rPr>
                  <a:t>Milan, Italy</a:t>
                </a:r>
              </a:p>
            </p:txBody>
          </p:sp>
          <p:pic>
            <p:nvPicPr>
              <p:cNvPr id="9" name="Picture 11">
                <a:extLst>
                  <a:ext uri="{FF2B5EF4-FFF2-40B4-BE49-F238E27FC236}">
                    <a16:creationId xmlns="" xmlns:a16="http://schemas.microsoft.com/office/drawing/2014/main" id="{8A6E152C-93ED-4B95-B8F9-D5907EAEE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902" y="3495319"/>
                <a:ext cx="1731962" cy="365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77EBB9AB-6454-446F-96DD-3D6BDBCC059D}"/>
                </a:ext>
              </a:extLst>
            </p:cNvPr>
            <p:cNvGrpSpPr/>
            <p:nvPr/>
          </p:nvGrpSpPr>
          <p:grpSpPr>
            <a:xfrm>
              <a:off x="672328" y="3372310"/>
              <a:ext cx="8659211" cy="657091"/>
              <a:chOff x="672328" y="3372310"/>
              <a:chExt cx="8659211" cy="65709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3484E8EA-4BCC-4E67-97B9-2CE384F11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328" y="3372310"/>
                <a:ext cx="1951039" cy="571540"/>
              </a:xfrm>
              <a:prstGeom prst="rect">
                <a:avLst/>
              </a:prstGeom>
            </p:spPr>
          </p:pic>
          <p:sp>
            <p:nvSpPr>
              <p:cNvPr id="14" name="Text Box 201">
                <a:extLst>
                  <a:ext uri="{FF2B5EF4-FFF2-40B4-BE49-F238E27FC236}">
                    <a16:creationId xmlns="" xmlns:a16="http://schemas.microsoft.com/office/drawing/2014/main" id="{E0DEC39C-302D-4827-93BD-92A0C9154E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3494" y="3372310"/>
                <a:ext cx="6518045" cy="65709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square" lIns="85715" tIns="42858" rIns="85715" bIns="42858">
                <a:spAutoFit/>
              </a:bodyPr>
              <a:lstStyle>
                <a:lvl1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1pPr>
                <a:lvl2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2pPr>
                <a:lvl3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3pPr>
                <a:lvl4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4pPr>
                <a:lvl5pPr defTabSz="1143000" eaLnBrk="0" hangingPunct="0"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5pPr>
                <a:lvl6pPr marL="25146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6pPr>
                <a:lvl7pPr marL="29718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7pPr>
                <a:lvl8pPr marL="34290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8pPr>
                <a:lvl9pPr marL="3886200" indent="-228600" defTabSz="11430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defRPr>
                    <a:solidFill>
                      <a:schemeClr val="bg1"/>
                    </a:solidFill>
                    <a:latin typeface="Arial" charset="0"/>
                    <a:ea typeface="DejaVu Sans" pitchFamily="34" charset="0"/>
                    <a:cs typeface="DejaVu Sans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  <a:buClrTx/>
                  <a:buSzTx/>
                  <a:buFontTx/>
                  <a:buNone/>
                  <a:defRPr/>
                </a:pPr>
                <a:r>
                  <a:rPr lang="it-IT" sz="1200" b="1" dirty="0">
                    <a:solidFill>
                      <a:srgbClr val="04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  <a:cs typeface="Times New Roman" pitchFamily="18" charset="0"/>
                  </a:rPr>
                  <a:t>NIREOS S.R.L. – Official Spin-Off company of Politecnico di Milano</a:t>
                </a:r>
              </a:p>
              <a:p>
                <a:pPr>
                  <a:spcBef>
                    <a:spcPct val="20000"/>
                  </a:spcBef>
                  <a:buClrTx/>
                  <a:buSzTx/>
                  <a:buFontTx/>
                  <a:buNone/>
                  <a:defRPr/>
                </a:pPr>
                <a:r>
                  <a:rPr lang="it-IT" sz="1200" dirty="0">
                    <a:solidFill>
                      <a:srgbClr val="04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  <a:cs typeface="Times New Roman" pitchFamily="18" charset="0"/>
                  </a:rPr>
                  <a:t>Milan, Italy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F0AB60D-DCEE-4525-ABDD-00D4C512C1AD}"/>
              </a:ext>
            </a:extLst>
          </p:cNvPr>
          <p:cNvSpPr txBox="1"/>
          <p:nvPr/>
        </p:nvSpPr>
        <p:spPr>
          <a:xfrm>
            <a:off x="1" y="11940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cap="small" dirty="0"/>
              <a:t>Idea </a:t>
            </a:r>
            <a:r>
              <a:rPr lang="en-GB" sz="2800" cap="small" dirty="0" smtClean="0"/>
              <a:t>I-2021-03511 - TWINS-HG</a:t>
            </a:r>
            <a:endParaRPr lang="it-IT" sz="2800" dirty="0" smtClean="0"/>
          </a:p>
          <a:p>
            <a:pPr algn="ctr"/>
            <a:r>
              <a:rPr lang="en-US" sz="2800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An </a:t>
            </a:r>
            <a:r>
              <a:rPr lang="en-US" sz="2800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Ultracompact</a:t>
            </a:r>
            <a:r>
              <a:rPr lang="en-US" sz="28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 Hyperspectral </a:t>
            </a:r>
            <a:r>
              <a:rPr lang="en-US" sz="2800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imager in </a:t>
            </a:r>
            <a:r>
              <a:rPr lang="en-US" sz="28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the Thermal </a:t>
            </a:r>
            <a:r>
              <a:rPr lang="en-US" sz="2800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Infrared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Second Chances Sketch" panose="02000000000000000000" pitchFamily="2" charset="0"/>
            </a:endParaRPr>
          </a:p>
        </p:txBody>
      </p:sp>
      <p:sp>
        <p:nvSpPr>
          <p:cNvPr id="18" name="Text Box 201">
            <a:extLst>
              <a:ext uri="{FF2B5EF4-FFF2-40B4-BE49-F238E27FC236}">
                <a16:creationId xmlns="" xmlns:a16="http://schemas.microsoft.com/office/drawing/2014/main" id="{E0DEC39C-302D-4827-93BD-92A0C9154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393" y="5350244"/>
            <a:ext cx="4888534" cy="27121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85715" tIns="42858" rIns="85715" bIns="42858">
            <a:spAutoFit/>
          </a:bodyPr>
          <a:lstStyle>
            <a:lvl1pPr defTabSz="1143000"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defTabSz="1143000"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defTabSz="1143000"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defTabSz="1143000"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defTabSz="1143000" eaLnBrk="0" hangingPunct="0"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defTabSz="1143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defTabSz="1143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defTabSz="1143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defTabSz="11430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lang="it-IT" sz="1200" b="1" dirty="0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BBT </a:t>
            </a:r>
            <a:r>
              <a:rPr lang="it-IT" sz="1200" b="1" dirty="0" err="1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Materials</a:t>
            </a:r>
            <a:r>
              <a:rPr lang="it-IT" sz="1200" b="1" dirty="0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 Processing, Ltd., </a:t>
            </a:r>
            <a:r>
              <a:rPr lang="it-IT" sz="1200" b="1" dirty="0" err="1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Prague</a:t>
            </a:r>
            <a:r>
              <a:rPr lang="it-IT" sz="1200" b="1" dirty="0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, </a:t>
            </a:r>
            <a:r>
              <a:rPr lang="it-IT" sz="1200" b="1" dirty="0" err="1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Czech</a:t>
            </a:r>
            <a:r>
              <a:rPr lang="it-IT" sz="1200" b="1" dirty="0">
                <a:solidFill>
                  <a:srgbClr val="04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 Republic</a:t>
            </a:r>
            <a:endParaRPr lang="it-IT" sz="1200" dirty="0">
              <a:solidFill>
                <a:srgbClr val="04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anose="020B0603020202020204" pitchFamily="34" charset="0"/>
              <a:cs typeface="Times New Roman" pitchFamily="18" charset="0"/>
            </a:endParaRPr>
          </a:p>
        </p:txBody>
      </p:sp>
      <p:pic>
        <p:nvPicPr>
          <p:cNvPr id="20" name="Obrázek 11"/>
          <p:cNvPicPr/>
          <p:nvPr/>
        </p:nvPicPr>
        <p:blipFill>
          <a:blip r:embed="rId5" cstate="print"/>
          <a:srcRect l="60842" t="42991" r="23975" b="30492"/>
          <a:stretch>
            <a:fillRect/>
          </a:stretch>
        </p:blipFill>
        <p:spPr bwMode="auto">
          <a:xfrm>
            <a:off x="5954840" y="5203530"/>
            <a:ext cx="971600" cy="54868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9" name="image1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2881" y="3511925"/>
            <a:ext cx="5318760" cy="29877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7468" y="1088055"/>
            <a:ext cx="949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/>
              <a:t>ESA CONTRACT </a:t>
            </a:r>
            <a:r>
              <a:rPr lang="en-US" sz="2800" cap="small" dirty="0" smtClean="0"/>
              <a:t>NO. 4000137531/22/NL/GLC/OV</a:t>
            </a:r>
            <a:endParaRPr lang="it-IT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083885" y="2227491"/>
            <a:ext cx="6763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 smtClean="0">
                <a:latin typeface="KG Second Chances Solid" panose="02000000000000000000" pitchFamily="2" charset="0"/>
              </a:rPr>
              <a:t>Final Presentation</a:t>
            </a:r>
            <a:endParaRPr lang="it-IT" sz="5400" dirty="0">
              <a:latin typeface="KG Second Chances Solid" panose="020000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982" y="-1274667"/>
            <a:ext cx="12414273" cy="68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81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WP2: definition of instrument requirement</a:t>
            </a:r>
            <a:endParaRPr lang="it-I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60759"/>
              </p:ext>
            </p:extLst>
          </p:nvPr>
        </p:nvGraphicFramePr>
        <p:xfrm>
          <a:off x="2220892" y="2197905"/>
          <a:ext cx="775021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529"/>
                <a:gridCol w="2083443"/>
                <a:gridCol w="1840375"/>
                <a:gridCol w="2071868"/>
              </a:tblGrid>
              <a:tr h="640080">
                <a:tc>
                  <a:txBody>
                    <a:bodyPr/>
                    <a:lstStyle/>
                    <a:p>
                      <a:r>
                        <a:rPr lang="it-IT" dirty="0" smtClean="0"/>
                        <a:t>Requirement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Threshold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Target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Obtained</a:t>
                      </a: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Spectral range 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 – 15 um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 2 – 20 um 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 – 16 um</a:t>
                      </a:r>
                      <a:endParaRPr lang="it-IT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Spectral resolution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20cm</a:t>
                      </a:r>
                      <a:r>
                        <a:rPr lang="it-IT" baseline="30000" dirty="0" smtClean="0"/>
                        <a:t>-1</a:t>
                      </a:r>
                      <a:r>
                        <a:rPr lang="it-IT" dirty="0" smtClean="0"/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5cm</a:t>
                      </a:r>
                      <a:r>
                        <a:rPr lang="it-IT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it-IT" dirty="0" smtClean="0"/>
                        <a:t> 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4.2 cm</a:t>
                      </a:r>
                      <a:r>
                        <a:rPr lang="it-IT" sz="1800" b="1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Footprint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&lt; 150 x 150 mm </a:t>
                      </a:r>
                    </a:p>
                    <a:p>
                      <a:pPr algn="ctr"/>
                      <a:r>
                        <a:rPr lang="it-IT" dirty="0" smtClean="0"/>
                        <a:t>(225 cm</a:t>
                      </a:r>
                      <a:r>
                        <a:rPr lang="it-IT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&lt; 100 x 100 mm </a:t>
                      </a:r>
                    </a:p>
                    <a:p>
                      <a:pPr algn="ctr"/>
                      <a:r>
                        <a:rPr lang="it-IT" dirty="0" smtClean="0"/>
                        <a:t>(100 cm</a:t>
                      </a:r>
                      <a:r>
                        <a:rPr lang="it-IT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120 x 90mm</a:t>
                      </a:r>
                    </a:p>
                    <a:p>
                      <a:pPr algn="ctr"/>
                      <a:r>
                        <a:rPr lang="it-IT" b="1" dirty="0" smtClean="0"/>
                        <a:t>(108 cm</a:t>
                      </a:r>
                      <a:r>
                        <a:rPr lang="it-IT" sz="1800" b="1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it-IT" b="1" dirty="0" smtClean="0"/>
                        <a:t>)</a:t>
                      </a:r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it-IT" b="1" dirty="0" smtClean="0"/>
                        <a:t>Interferogram Contrast</a:t>
                      </a:r>
                      <a:endParaRPr lang="it-I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50%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70%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&gt; 91.8%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06880" y="1463040"/>
            <a:ext cx="882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dirty="0" smtClean="0"/>
              <a:t>Following the results from the case study, the following requirements have been defined: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812140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WP3: instrument design</a:t>
            </a:r>
            <a:endParaRPr lang="it-IT" dirty="0"/>
          </a:p>
        </p:txBody>
      </p:sp>
      <p:grpSp>
        <p:nvGrpSpPr>
          <p:cNvPr id="3" name="Group 2"/>
          <p:cNvGrpSpPr/>
          <p:nvPr/>
        </p:nvGrpSpPr>
        <p:grpSpPr>
          <a:xfrm>
            <a:off x="2700605" y="2385180"/>
            <a:ext cx="9064348" cy="3132789"/>
            <a:chOff x="276224" y="1469058"/>
            <a:chExt cx="8481925" cy="29314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475" y="1469059"/>
              <a:ext cx="8386674" cy="293149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04800" y="1469059"/>
              <a:ext cx="390525" cy="331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76526" y="1469058"/>
              <a:ext cx="390525" cy="331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676525" y="2769221"/>
              <a:ext cx="390525" cy="331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6224" y="2783507"/>
              <a:ext cx="390525" cy="331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54190" flipV="1">
            <a:off x="1109493" y="3622927"/>
            <a:ext cx="680079" cy="450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7997" y="4394032"/>
            <a:ext cx="1168397" cy="400110"/>
          </a:xfrm>
          <a:prstGeom prst="rect">
            <a:avLst/>
          </a:prstGeom>
          <a:solidFill>
            <a:srgbClr val="1D0098">
              <a:alpha val="15000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/>
              <a:t>Image 2D</a:t>
            </a:r>
            <a:endParaRPr lang="it-IT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50924" y="5519271"/>
            <a:ext cx="11046956" cy="882382"/>
            <a:chOff x="717997" y="5257522"/>
            <a:chExt cx="11046956" cy="882382"/>
          </a:xfrm>
        </p:grpSpPr>
        <p:sp>
          <p:nvSpPr>
            <p:cNvPr id="12" name="TextBox 11"/>
            <p:cNvSpPr txBox="1"/>
            <p:nvPr/>
          </p:nvSpPr>
          <p:spPr>
            <a:xfrm>
              <a:off x="1584821" y="5257522"/>
              <a:ext cx="10180132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cap="small" dirty="0" smtClean="0">
                  <a:solidFill>
                    <a:srgbClr val="0070C0"/>
                  </a:solidFill>
                </a:rPr>
                <a:t>Requirements?</a:t>
              </a:r>
            </a:p>
            <a:p>
              <a:pPr marL="342900" indent="-342900">
                <a:spcBef>
                  <a:spcPts val="600"/>
                </a:spcBef>
                <a:buClr>
                  <a:srgbClr val="0070C0"/>
                </a:buClr>
                <a:buFont typeface="Wingdings" panose="05000000000000000000" pitchFamily="2" charset="2"/>
                <a:buChar char="§"/>
              </a:pPr>
              <a:r>
                <a:rPr lang="it-IT" sz="2000" dirty="0" smtClean="0"/>
                <a:t>Accuracy of delay    </a:t>
              </a:r>
              <a:r>
                <a:rPr lang="it-IT" sz="2000" b="1" dirty="0" smtClean="0"/>
                <a:t>&lt; 1/100</a:t>
              </a:r>
              <a:r>
                <a:rPr lang="it-IT" sz="2000" dirty="0" smtClean="0"/>
                <a:t>   </a:t>
              </a:r>
              <a:r>
                <a:rPr lang="en-US" sz="2000" dirty="0" smtClean="0"/>
                <a:t>  of the </a:t>
              </a:r>
              <a:r>
                <a:rPr lang="en-US" sz="2000" u="sng" dirty="0" smtClean="0"/>
                <a:t>optical cycle</a:t>
              </a:r>
              <a:r>
                <a:rPr lang="en-US" sz="2000" dirty="0" smtClean="0"/>
                <a:t> (</a:t>
              </a:r>
              <a:r>
                <a:rPr lang="it-IT" sz="2000" dirty="0"/>
                <a:t>2·10</a:t>
              </a:r>
              <a:r>
                <a:rPr lang="it-IT" sz="2000" baseline="30000" dirty="0"/>
                <a:t>-15</a:t>
              </a:r>
              <a:r>
                <a:rPr lang="it-IT" sz="2000" dirty="0"/>
                <a:t> </a:t>
              </a:r>
              <a:r>
                <a:rPr lang="it-IT" sz="2000" dirty="0" smtClean="0"/>
                <a:t>seconds @ 600 nm</a:t>
              </a:r>
              <a:r>
                <a:rPr lang="en-US" sz="2000" dirty="0" smtClean="0"/>
                <a:t>)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27368" y="5670004"/>
              <a:ext cx="1077526" cy="46990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997" y="5382731"/>
              <a:ext cx="501203" cy="50120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8891547" y="5500260"/>
            <a:ext cx="31253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KG Second Chances Solid" panose="02000000000000000000" pitchFamily="2" charset="0"/>
              </a:rPr>
              <a:t>HYPERspectral Image</a:t>
            </a:r>
            <a:endParaRPr lang="it-IT" dirty="0">
              <a:solidFill>
                <a:srgbClr val="C00000"/>
              </a:solidFill>
              <a:latin typeface="KG Second Chances Solid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5863" y="2680542"/>
            <a:ext cx="1344535" cy="707886"/>
          </a:xfrm>
          <a:prstGeom prst="rect">
            <a:avLst/>
          </a:prstGeom>
          <a:solidFill>
            <a:srgbClr val="1D0098">
              <a:alpha val="15000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/>
              <a:t>Ray of light</a:t>
            </a:r>
          </a:p>
          <a:p>
            <a:pPr algn="ctr"/>
            <a:r>
              <a:rPr lang="it-IT" sz="2000" dirty="0" smtClean="0"/>
              <a:t>0D</a:t>
            </a:r>
            <a:endParaRPr lang="it-IT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91821" y="1577015"/>
            <a:ext cx="5265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it-IT" sz="2000" dirty="0" smtClean="0"/>
              <a:t>Interferometry  + Fourier transform</a:t>
            </a:r>
            <a:endParaRPr lang="it-IT" sz="2000" dirty="0"/>
          </a:p>
          <a:p>
            <a:pPr marL="198438" algn="ctr">
              <a:buClr>
                <a:srgbClr val="0070C0"/>
              </a:buClr>
            </a:pPr>
            <a:r>
              <a:rPr lang="it-IT" sz="2000" b="1" dirty="0" smtClean="0">
                <a:latin typeface="Bradley Hand ITC" panose="03070402050302030203" pitchFamily="66" charset="0"/>
              </a:rPr>
              <a:t>- 1822 -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83549" y="1583413"/>
            <a:ext cx="501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it-IT" sz="2000" dirty="0" smtClean="0"/>
              <a:t>Wiener-Khinchin-Einstein theorem</a:t>
            </a:r>
          </a:p>
          <a:p>
            <a:pPr marL="198438" algn="ctr">
              <a:buClr>
                <a:srgbClr val="0070C0"/>
              </a:buClr>
            </a:pPr>
            <a:r>
              <a:rPr lang="it-IT" sz="2000" b="1" dirty="0" smtClean="0">
                <a:latin typeface="Bradley Hand ITC" panose="03070402050302030203" pitchFamily="66" charset="0"/>
              </a:rPr>
              <a:t>- 1930 – 1934 – 1914 -</a:t>
            </a:r>
            <a:endParaRPr lang="it-IT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F0AB60D-DCEE-4525-ABDD-00D4C512C1AD}"/>
              </a:ext>
            </a:extLst>
          </p:cNvPr>
          <p:cNvSpPr txBox="1"/>
          <p:nvPr/>
        </p:nvSpPr>
        <p:spPr>
          <a:xfrm>
            <a:off x="-9853" y="96038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Second Chances Sketch" panose="02000000000000000000" pitchFamily="2" charset="0"/>
              </a:rPr>
              <a:t>Fourier-transform spectroscopy</a:t>
            </a: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02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ttangolo con angoli arrotondati 24"/>
          <p:cNvSpPr/>
          <p:nvPr/>
        </p:nvSpPr>
        <p:spPr>
          <a:xfrm>
            <a:off x="563879" y="2568269"/>
            <a:ext cx="2724335" cy="969809"/>
          </a:xfrm>
          <a:prstGeom prst="round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51" name="Figura a mano libera 41"/>
          <p:cNvSpPr/>
          <p:nvPr/>
        </p:nvSpPr>
        <p:spPr>
          <a:xfrm rot="480000">
            <a:off x="4531995" y="3948130"/>
            <a:ext cx="744654" cy="1216252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21594000" scaled="0"/>
          </a:gradFill>
          <a:ln w="9525">
            <a:solidFill>
              <a:schemeClr val="tx1"/>
            </a:solidFill>
          </a:ln>
          <a:scene3d>
            <a:camera prst="isometricOffAxis2Right">
              <a:rot lat="19643363" lon="19231624" rev="14773732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cxnSp>
        <p:nvCxnSpPr>
          <p:cNvPr id="72" name="Connettore diritto 71"/>
          <p:cNvCxnSpPr>
            <a:cxnSpLocks/>
          </p:cNvCxnSpPr>
          <p:nvPr/>
        </p:nvCxnSpPr>
        <p:spPr>
          <a:xfrm>
            <a:off x="5049720" y="3848860"/>
            <a:ext cx="1134098" cy="695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diritto 72"/>
          <p:cNvCxnSpPr>
            <a:cxnSpLocks/>
          </p:cNvCxnSpPr>
          <p:nvPr/>
        </p:nvCxnSpPr>
        <p:spPr>
          <a:xfrm>
            <a:off x="4931470" y="3958609"/>
            <a:ext cx="1134098" cy="695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diritto 67"/>
          <p:cNvCxnSpPr>
            <a:cxnSpLocks/>
          </p:cNvCxnSpPr>
          <p:nvPr/>
        </p:nvCxnSpPr>
        <p:spPr>
          <a:xfrm>
            <a:off x="3181623" y="5044577"/>
            <a:ext cx="1134098" cy="695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igura a mano libera 41"/>
          <p:cNvSpPr/>
          <p:nvPr/>
        </p:nvSpPr>
        <p:spPr>
          <a:xfrm rot="21540000">
            <a:off x="5529002" y="2057335"/>
            <a:ext cx="1369265" cy="1119686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rgbClr val="003366"/>
              </a:gs>
            </a:gsLst>
            <a:lin ang="21594000" scaled="0"/>
          </a:gradFill>
          <a:ln w="28575">
            <a:solidFill>
              <a:schemeClr val="tx1"/>
            </a:solidFill>
          </a:ln>
          <a:scene3d>
            <a:camera prst="isometricOffAxis2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sp>
        <p:nvSpPr>
          <p:cNvPr id="67" name="Figura a mano libera 41"/>
          <p:cNvSpPr/>
          <p:nvPr/>
        </p:nvSpPr>
        <p:spPr>
          <a:xfrm rot="480000">
            <a:off x="6087181" y="2948962"/>
            <a:ext cx="744654" cy="1216252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21594000" scaled="0"/>
          </a:gradFill>
          <a:ln w="9525">
            <a:solidFill>
              <a:schemeClr val="tx1"/>
            </a:solidFill>
          </a:ln>
          <a:scene3d>
            <a:camera prst="isometricOffAxis2Right">
              <a:rot lat="19643363" lon="19231624" rev="14773732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sp>
        <p:nvSpPr>
          <p:cNvPr id="7" name="Titolo 6">
            <a:extLst>
              <a:ext uri="{FF2B5EF4-FFF2-40B4-BE49-F238E27FC236}">
                <a16:creationId xmlns="" xmlns:a16="http://schemas.microsoft.com/office/drawing/2014/main" id="{4C89CE4C-B3CF-433B-A698-C435D9AFB6A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/>
              <a:t>CPI: A Common-</a:t>
            </a:r>
            <a:r>
              <a:rPr lang="it-IT" dirty="0" err="1"/>
              <a:t>Path</a:t>
            </a:r>
            <a:r>
              <a:rPr lang="it-IT" dirty="0"/>
              <a:t> </a:t>
            </a:r>
            <a:r>
              <a:rPr lang="it-IT" dirty="0" err="1"/>
              <a:t>Interferometer</a:t>
            </a:r>
            <a:endParaRPr lang="it-IT" dirty="0"/>
          </a:p>
        </p:txBody>
      </p:sp>
      <p:sp>
        <p:nvSpPr>
          <p:cNvPr id="13" name="CasellaDiTesto 71"/>
          <p:cNvSpPr txBox="1">
            <a:spLocks noChangeArrowheads="1"/>
          </p:cNvSpPr>
          <p:nvPr/>
        </p:nvSpPr>
        <p:spPr bwMode="auto">
          <a:xfrm>
            <a:off x="7185979" y="2277496"/>
            <a:ext cx="1719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4" name="Figura a mano libera 41"/>
          <p:cNvSpPr/>
          <p:nvPr/>
        </p:nvSpPr>
        <p:spPr>
          <a:xfrm rot="21540000">
            <a:off x="3488507" y="3378500"/>
            <a:ext cx="1369265" cy="1119686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rgbClr val="003366"/>
              </a:gs>
            </a:gsLst>
            <a:lin ang="21594000" scaled="0"/>
          </a:gradFill>
          <a:ln w="28575">
            <a:solidFill>
              <a:schemeClr val="tx1"/>
            </a:solidFill>
          </a:ln>
          <a:scene3d>
            <a:camera prst="isometricOffAxis2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cxnSp>
        <p:nvCxnSpPr>
          <p:cNvPr id="15" name="Connettore 2 14"/>
          <p:cNvCxnSpPr>
            <a:cxnSpLocks/>
          </p:cNvCxnSpPr>
          <p:nvPr/>
        </p:nvCxnSpPr>
        <p:spPr>
          <a:xfrm flipV="1">
            <a:off x="1938040" y="2397613"/>
            <a:ext cx="5417134" cy="352119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flipV="1">
            <a:off x="1953679" y="4421725"/>
            <a:ext cx="0" cy="15068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>
            <a:off x="1953679" y="5928570"/>
            <a:ext cx="787648" cy="50212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igura a mano libera 62"/>
          <p:cNvSpPr/>
          <p:nvPr/>
        </p:nvSpPr>
        <p:spPr>
          <a:xfrm rot="21144169">
            <a:off x="1866317" y="4971082"/>
            <a:ext cx="797215" cy="902931"/>
          </a:xfrm>
          <a:custGeom>
            <a:avLst/>
            <a:gdLst>
              <a:gd name="connsiteX0" fmla="*/ 0 w 797215"/>
              <a:gd name="connsiteY0" fmla="*/ 902931 h 902931"/>
              <a:gd name="connsiteX1" fmla="*/ 261257 w 797215"/>
              <a:gd name="connsiteY1" fmla="*/ 733113 h 902931"/>
              <a:gd name="connsiteX2" fmla="*/ 783771 w 797215"/>
              <a:gd name="connsiteY2" fmla="*/ 1593 h 902931"/>
              <a:gd name="connsiteX3" fmla="*/ 653143 w 797215"/>
              <a:gd name="connsiteY3" fmla="*/ 537171 h 902931"/>
              <a:gd name="connsiteX4" fmla="*/ 770708 w 797215"/>
              <a:gd name="connsiteY4" fmla="*/ 537171 h 9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215" h="902931">
                <a:moveTo>
                  <a:pt x="0" y="902931"/>
                </a:moveTo>
                <a:cubicBezTo>
                  <a:pt x="65314" y="893133"/>
                  <a:pt x="130629" y="883336"/>
                  <a:pt x="261257" y="733113"/>
                </a:cubicBezTo>
                <a:cubicBezTo>
                  <a:pt x="391885" y="582890"/>
                  <a:pt x="718457" y="34250"/>
                  <a:pt x="783771" y="1593"/>
                </a:cubicBezTo>
                <a:cubicBezTo>
                  <a:pt x="849085" y="-31064"/>
                  <a:pt x="655320" y="447908"/>
                  <a:pt x="653143" y="537171"/>
                </a:cubicBezTo>
                <a:cubicBezTo>
                  <a:pt x="650966" y="626434"/>
                  <a:pt x="710837" y="581802"/>
                  <a:pt x="770708" y="537171"/>
                </a:cubicBezTo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2731858" y="6228283"/>
            <a:ext cx="29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x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1898663" y="4116290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y</a:t>
            </a:r>
          </a:p>
        </p:txBody>
      </p:sp>
      <p:grpSp>
        <p:nvGrpSpPr>
          <p:cNvPr id="43" name="Gruppo 42"/>
          <p:cNvGrpSpPr/>
          <p:nvPr/>
        </p:nvGrpSpPr>
        <p:grpSpPr>
          <a:xfrm>
            <a:off x="1918210" y="4980939"/>
            <a:ext cx="566181" cy="479053"/>
            <a:chOff x="633214" y="4792394"/>
            <a:chExt cx="666289" cy="629083"/>
          </a:xfrm>
        </p:grpSpPr>
        <p:sp>
          <p:nvSpPr>
            <p:cNvPr id="44" name="Figura a mano libera 67"/>
            <p:cNvSpPr/>
            <p:nvPr/>
          </p:nvSpPr>
          <p:spPr bwMode="auto">
            <a:xfrm>
              <a:off x="679938" y="4792394"/>
              <a:ext cx="529884" cy="168812"/>
            </a:xfrm>
            <a:custGeom>
              <a:avLst/>
              <a:gdLst>
                <a:gd name="connsiteX0" fmla="*/ 0 w 529884"/>
                <a:gd name="connsiteY0" fmla="*/ 0 h 168812"/>
                <a:gd name="connsiteX1" fmla="*/ 323557 w 529884"/>
                <a:gd name="connsiteY1" fmla="*/ 28135 h 168812"/>
                <a:gd name="connsiteX2" fmla="*/ 529884 w 529884"/>
                <a:gd name="connsiteY2" fmla="*/ 168812 h 16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9884" h="168812">
                  <a:moveTo>
                    <a:pt x="0" y="0"/>
                  </a:moveTo>
                  <a:cubicBezTo>
                    <a:pt x="117621" y="0"/>
                    <a:pt x="235243" y="0"/>
                    <a:pt x="323557" y="28135"/>
                  </a:cubicBezTo>
                  <a:cubicBezTo>
                    <a:pt x="411871" y="56270"/>
                    <a:pt x="470877" y="112541"/>
                    <a:pt x="529884" y="168812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latin typeface="Arial" charset="0"/>
              </a:endParaRPr>
            </a:p>
          </p:txBody>
        </p:sp>
        <p:sp>
          <p:nvSpPr>
            <p:cNvPr id="45" name="CasellaDiTesto 44"/>
            <p:cNvSpPr txBox="1"/>
            <p:nvPr/>
          </p:nvSpPr>
          <p:spPr>
            <a:xfrm>
              <a:off x="633214" y="4855645"/>
              <a:ext cx="666289" cy="565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45°</a:t>
              </a:r>
            </a:p>
          </p:txBody>
        </p:sp>
      </p:grpSp>
      <p:grpSp>
        <p:nvGrpSpPr>
          <p:cNvPr id="46" name="Gruppo 45"/>
          <p:cNvGrpSpPr/>
          <p:nvPr/>
        </p:nvGrpSpPr>
        <p:grpSpPr>
          <a:xfrm>
            <a:off x="2279002" y="5186550"/>
            <a:ext cx="497252" cy="1131378"/>
            <a:chOff x="994012" y="5078438"/>
            <a:chExt cx="497252" cy="1050950"/>
          </a:xfrm>
        </p:grpSpPr>
        <p:sp>
          <p:nvSpPr>
            <p:cNvPr id="47" name="Figura a mano libera 70"/>
            <p:cNvSpPr/>
            <p:nvPr/>
          </p:nvSpPr>
          <p:spPr bwMode="auto">
            <a:xfrm>
              <a:off x="1276593" y="5078438"/>
              <a:ext cx="188464" cy="1050950"/>
            </a:xfrm>
            <a:custGeom>
              <a:avLst/>
              <a:gdLst>
                <a:gd name="connsiteX0" fmla="*/ 0 w 272513"/>
                <a:gd name="connsiteY0" fmla="*/ 1031631 h 1031631"/>
                <a:gd name="connsiteX1" fmla="*/ 271975 w 272513"/>
                <a:gd name="connsiteY1" fmla="*/ 529883 h 1031631"/>
                <a:gd name="connsiteX2" fmla="*/ 75028 w 272513"/>
                <a:gd name="connsiteY2" fmla="*/ 0 h 1031631"/>
                <a:gd name="connsiteX3" fmla="*/ 75028 w 272513"/>
                <a:gd name="connsiteY3" fmla="*/ 0 h 1031631"/>
                <a:gd name="connsiteX0" fmla="*/ 0 w 233472"/>
                <a:gd name="connsiteY0" fmla="*/ 1050950 h 1050950"/>
                <a:gd name="connsiteX1" fmla="*/ 233339 w 233472"/>
                <a:gd name="connsiteY1" fmla="*/ 529883 h 1050950"/>
                <a:gd name="connsiteX2" fmla="*/ 36392 w 233472"/>
                <a:gd name="connsiteY2" fmla="*/ 0 h 1050950"/>
                <a:gd name="connsiteX3" fmla="*/ 36392 w 233472"/>
                <a:gd name="connsiteY3" fmla="*/ 0 h 1050950"/>
                <a:gd name="connsiteX0" fmla="*/ 0 w 233472"/>
                <a:gd name="connsiteY0" fmla="*/ 1050950 h 1050950"/>
                <a:gd name="connsiteX1" fmla="*/ 233339 w 233472"/>
                <a:gd name="connsiteY1" fmla="*/ 529883 h 1050950"/>
                <a:gd name="connsiteX2" fmla="*/ 36392 w 233472"/>
                <a:gd name="connsiteY2" fmla="*/ 0 h 1050950"/>
                <a:gd name="connsiteX3" fmla="*/ 36392 w 233472"/>
                <a:gd name="connsiteY3" fmla="*/ 0 h 1050950"/>
                <a:gd name="connsiteX0" fmla="*/ 0 w 188464"/>
                <a:gd name="connsiteY0" fmla="*/ 1050950 h 1050950"/>
                <a:gd name="connsiteX1" fmla="*/ 188263 w 188464"/>
                <a:gd name="connsiteY1" fmla="*/ 510564 h 1050950"/>
                <a:gd name="connsiteX2" fmla="*/ 36392 w 188464"/>
                <a:gd name="connsiteY2" fmla="*/ 0 h 1050950"/>
                <a:gd name="connsiteX3" fmla="*/ 36392 w 188464"/>
                <a:gd name="connsiteY3" fmla="*/ 0 h 105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464" h="1050950">
                  <a:moveTo>
                    <a:pt x="0" y="1050950"/>
                  </a:moveTo>
                  <a:cubicBezTo>
                    <a:pt x="129735" y="834530"/>
                    <a:pt x="182198" y="685722"/>
                    <a:pt x="188263" y="510564"/>
                  </a:cubicBezTo>
                  <a:cubicBezTo>
                    <a:pt x="194328" y="335406"/>
                    <a:pt x="61704" y="85094"/>
                    <a:pt x="36392" y="0"/>
                  </a:cubicBezTo>
                  <a:lnTo>
                    <a:pt x="36392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latin typeface="Arial" charset="0"/>
              </a:endParaRP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994012" y="5614062"/>
              <a:ext cx="497252" cy="343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45°</a:t>
              </a:r>
            </a:p>
          </p:txBody>
        </p:sp>
      </p:grpSp>
      <p:sp>
        <p:nvSpPr>
          <p:cNvPr id="70" name="CasellaDiTesto 69"/>
          <p:cNvSpPr txBox="1"/>
          <p:nvPr/>
        </p:nvSpPr>
        <p:spPr>
          <a:xfrm>
            <a:off x="4142779" y="5677666"/>
            <a:ext cx="489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it-IT" sz="28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</a:p>
        </p:txBody>
      </p:sp>
      <p:cxnSp>
        <p:nvCxnSpPr>
          <p:cNvPr id="59" name="Connettore diritto 58"/>
          <p:cNvCxnSpPr>
            <a:cxnSpLocks/>
          </p:cNvCxnSpPr>
          <p:nvPr/>
        </p:nvCxnSpPr>
        <p:spPr>
          <a:xfrm>
            <a:off x="3063373" y="5154326"/>
            <a:ext cx="1134098" cy="695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o 8"/>
          <p:cNvGrpSpPr/>
          <p:nvPr/>
        </p:nvGrpSpPr>
        <p:grpSpPr>
          <a:xfrm>
            <a:off x="4561572" y="3013921"/>
            <a:ext cx="1517954" cy="1328935"/>
            <a:chOff x="3922856" y="2872717"/>
            <a:chExt cx="1517954" cy="1328935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1594000" scaled="0"/>
          </a:gradFill>
        </p:grpSpPr>
        <p:sp>
          <p:nvSpPr>
            <p:cNvPr id="52" name="Rettangolo 51"/>
            <p:cNvSpPr/>
            <p:nvPr/>
          </p:nvSpPr>
          <p:spPr>
            <a:xfrm>
              <a:off x="4200728" y="2872717"/>
              <a:ext cx="269423" cy="919579"/>
            </a:xfrm>
            <a:prstGeom prst="rect">
              <a:avLst/>
            </a:prstGeom>
            <a:grpFill/>
            <a:ln w="3175">
              <a:solidFill>
                <a:schemeClr val="tx2"/>
              </a:solidFill>
            </a:ln>
            <a:scene3d>
              <a:camera prst="isometricOffAxis2Right">
                <a:rot lat="1200000" lon="1775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3" name="Rettangolo 52"/>
            <p:cNvSpPr/>
            <p:nvPr/>
          </p:nvSpPr>
          <p:spPr>
            <a:xfrm>
              <a:off x="4060333" y="3032553"/>
              <a:ext cx="1380477" cy="919579"/>
            </a:xfrm>
            <a:prstGeom prst="rect">
              <a:avLst/>
            </a:prstGeom>
            <a:grpFill/>
            <a:ln w="3175">
              <a:solidFill>
                <a:schemeClr val="tx2"/>
              </a:solidFill>
            </a:ln>
            <a:scene3d>
              <a:camera prst="isometricOffAxis2Left">
                <a:rot lat="120000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4" name="Rettangolo 53"/>
            <p:cNvSpPr/>
            <p:nvPr/>
          </p:nvSpPr>
          <p:spPr>
            <a:xfrm>
              <a:off x="4893643" y="3282073"/>
              <a:ext cx="269423" cy="919579"/>
            </a:xfrm>
            <a:prstGeom prst="rect">
              <a:avLst/>
            </a:prstGeom>
            <a:grpFill/>
            <a:ln w="3175">
              <a:solidFill>
                <a:schemeClr val="tx2"/>
              </a:solidFill>
            </a:ln>
            <a:scene3d>
              <a:camera prst="isometricOffAxis2Right">
                <a:rot lat="1200000" lon="1775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3922856" y="3129291"/>
              <a:ext cx="1384490" cy="919579"/>
            </a:xfrm>
            <a:prstGeom prst="rect">
              <a:avLst/>
            </a:prstGeom>
            <a:grpFill/>
            <a:ln w="3175">
              <a:solidFill>
                <a:schemeClr val="tx2"/>
              </a:solidFill>
            </a:ln>
            <a:scene3d>
              <a:camera prst="isometricOffAxis2Left">
                <a:rot lat="120000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cxnSp>
        <p:nvCxnSpPr>
          <p:cNvPr id="49" name="Connettore 2 48"/>
          <p:cNvCxnSpPr/>
          <p:nvPr/>
        </p:nvCxnSpPr>
        <p:spPr>
          <a:xfrm flipV="1">
            <a:off x="5678500" y="3598770"/>
            <a:ext cx="0" cy="54292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uppo 57"/>
          <p:cNvGrpSpPr/>
          <p:nvPr/>
        </p:nvGrpSpPr>
        <p:grpSpPr>
          <a:xfrm>
            <a:off x="2733515" y="4242609"/>
            <a:ext cx="1517954" cy="1337027"/>
            <a:chOff x="3922856" y="2872717"/>
            <a:chExt cx="1517954" cy="1337027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1594000" scaled="0"/>
          </a:gradFill>
        </p:grpSpPr>
        <p:sp>
          <p:nvSpPr>
            <p:cNvPr id="61" name="Rettangolo 60"/>
            <p:cNvSpPr/>
            <p:nvPr/>
          </p:nvSpPr>
          <p:spPr>
            <a:xfrm>
              <a:off x="4208820" y="2872717"/>
              <a:ext cx="269423" cy="919579"/>
            </a:xfrm>
            <a:prstGeom prst="rect">
              <a:avLst/>
            </a:prstGeom>
            <a:grpFill/>
            <a:ln w="3175">
              <a:solidFill>
                <a:schemeClr val="tx2"/>
              </a:solidFill>
            </a:ln>
            <a:scene3d>
              <a:camera prst="isometricOffAxis2Right">
                <a:rot lat="1200000" lon="1775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3" name="Rettangolo 62"/>
            <p:cNvSpPr/>
            <p:nvPr/>
          </p:nvSpPr>
          <p:spPr>
            <a:xfrm>
              <a:off x="4060333" y="3032553"/>
              <a:ext cx="1380477" cy="919579"/>
            </a:xfrm>
            <a:prstGeom prst="rect">
              <a:avLst/>
            </a:prstGeom>
            <a:grpFill/>
            <a:ln w="3175">
              <a:solidFill>
                <a:schemeClr val="tx2"/>
              </a:solidFill>
            </a:ln>
            <a:scene3d>
              <a:camera prst="isometricOffAxis2Left">
                <a:rot lat="120000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4" name="Rettangolo 63"/>
            <p:cNvSpPr/>
            <p:nvPr/>
          </p:nvSpPr>
          <p:spPr>
            <a:xfrm>
              <a:off x="4888889" y="3290165"/>
              <a:ext cx="269423" cy="919579"/>
            </a:xfrm>
            <a:prstGeom prst="rect">
              <a:avLst/>
            </a:prstGeom>
            <a:grpFill/>
            <a:ln w="3175">
              <a:solidFill>
                <a:schemeClr val="tx2"/>
              </a:solidFill>
            </a:ln>
            <a:scene3d>
              <a:camera prst="isometricOffAxis2Right">
                <a:rot lat="1200000" lon="1775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5" name="Rettangolo 64"/>
            <p:cNvSpPr/>
            <p:nvPr/>
          </p:nvSpPr>
          <p:spPr>
            <a:xfrm>
              <a:off x="3922856" y="3129291"/>
              <a:ext cx="1384490" cy="919579"/>
            </a:xfrm>
            <a:prstGeom prst="rect">
              <a:avLst/>
            </a:prstGeom>
            <a:grpFill/>
            <a:ln w="3175">
              <a:solidFill>
                <a:schemeClr val="tx2"/>
              </a:solidFill>
            </a:ln>
            <a:scene3d>
              <a:camera prst="isometricOffAxis2Left">
                <a:rot lat="120000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cxnSp>
        <p:nvCxnSpPr>
          <p:cNvPr id="32" name="Connettore 2 31"/>
          <p:cNvCxnSpPr/>
          <p:nvPr/>
        </p:nvCxnSpPr>
        <p:spPr bwMode="auto">
          <a:xfrm>
            <a:off x="3284462" y="4357464"/>
            <a:ext cx="425450" cy="254000"/>
          </a:xfrm>
          <a:prstGeom prst="straightConnector1">
            <a:avLst/>
          </a:prstGeom>
          <a:solidFill>
            <a:srgbClr val="FF7171">
              <a:alpha val="30000"/>
            </a:srgbClr>
          </a:solidFill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8"/>
          <p:cNvSpPr txBox="1"/>
          <p:nvPr/>
        </p:nvSpPr>
        <p:spPr>
          <a:xfrm>
            <a:off x="5943411" y="4459324"/>
            <a:ext cx="973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it-IT" sz="28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it-IT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&gt;d</a:t>
            </a:r>
            <a:r>
              <a:rPr lang="it-IT" sz="28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</a:p>
        </p:txBody>
      </p:sp>
      <p:cxnSp>
        <p:nvCxnSpPr>
          <p:cNvPr id="74" name="Connettore diritto 73"/>
          <p:cNvCxnSpPr>
            <a:cxnSpLocks/>
          </p:cNvCxnSpPr>
          <p:nvPr/>
        </p:nvCxnSpPr>
        <p:spPr>
          <a:xfrm>
            <a:off x="6216812" y="3112685"/>
            <a:ext cx="1134098" cy="695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diritto 74"/>
          <p:cNvCxnSpPr>
            <a:cxnSpLocks/>
          </p:cNvCxnSpPr>
          <p:nvPr/>
        </p:nvCxnSpPr>
        <p:spPr>
          <a:xfrm>
            <a:off x="6032830" y="3290756"/>
            <a:ext cx="1134098" cy="695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diritto 75"/>
          <p:cNvCxnSpPr>
            <a:cxnSpLocks/>
          </p:cNvCxnSpPr>
          <p:nvPr/>
        </p:nvCxnSpPr>
        <p:spPr>
          <a:xfrm flipH="1" flipV="1">
            <a:off x="6225105" y="2061204"/>
            <a:ext cx="7809" cy="105541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sellaDiTesto 76"/>
          <p:cNvSpPr txBox="1"/>
          <p:nvPr/>
        </p:nvSpPr>
        <p:spPr>
          <a:xfrm>
            <a:off x="7142689" y="3622039"/>
            <a:ext cx="551613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aseline="-25000" dirty="0">
                <a:sym typeface="Symbol" panose="05050102010706020507" pitchFamily="18" charset="2"/>
              </a:rPr>
              <a:t></a:t>
            </a:r>
            <a:endParaRPr lang="it-IT" sz="4000" baseline="-25000" dirty="0"/>
          </a:p>
        </p:txBody>
      </p:sp>
      <p:grpSp>
        <p:nvGrpSpPr>
          <p:cNvPr id="2" name="Group 1"/>
          <p:cNvGrpSpPr/>
          <p:nvPr/>
        </p:nvGrpSpPr>
        <p:grpSpPr>
          <a:xfrm>
            <a:off x="7394551" y="5710541"/>
            <a:ext cx="4651094" cy="687562"/>
            <a:chOff x="6599498" y="5568537"/>
            <a:chExt cx="5943600" cy="687562"/>
          </a:xfrm>
        </p:grpSpPr>
        <p:sp>
          <p:nvSpPr>
            <p:cNvPr id="60" name="Text Box 35">
              <a:extLst>
                <a:ext uri="{FF2B5EF4-FFF2-40B4-BE49-F238E27FC236}">
                  <a16:creationId xmlns="" xmlns:a16="http://schemas.microsoft.com/office/drawing/2014/main" id="{A30F7EF1-98A3-484C-B1F8-0F279720D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9498" y="5568537"/>
              <a:ext cx="5943600" cy="307777"/>
            </a:xfrm>
            <a:prstGeom prst="rect">
              <a:avLst/>
            </a:prstGeom>
            <a:solidFill>
              <a:srgbClr val="002060">
                <a:alpha val="10000"/>
              </a:srgbClr>
            </a:solidFill>
            <a:ln w="6350">
              <a:noFill/>
              <a:prstDash val="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en-US" altLang="en-US" sz="1400" dirty="0">
                  <a:solidFill>
                    <a:srgbClr val="000000"/>
                  </a:solidFill>
                </a:rPr>
                <a:t>D.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Brida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C. Manzoni, G.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Cerullo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Opt. Lett. </a:t>
              </a:r>
              <a:r>
                <a:rPr lang="en-US" altLang="en-US" sz="1400" b="1" dirty="0">
                  <a:solidFill>
                    <a:srgbClr val="000000"/>
                  </a:solidFill>
                </a:rPr>
                <a:t>37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3027 (2012)</a:t>
              </a:r>
            </a:p>
          </p:txBody>
        </p:sp>
        <p:sp>
          <p:nvSpPr>
            <p:cNvPr id="62" name="Text Box 35">
              <a:extLst>
                <a:ext uri="{FF2B5EF4-FFF2-40B4-BE49-F238E27FC236}">
                  <a16:creationId xmlns="" xmlns:a16="http://schemas.microsoft.com/office/drawing/2014/main" id="{E7C6A1E7-D8A9-49F0-9677-1970CFB67E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9498" y="5948322"/>
              <a:ext cx="5943600" cy="307777"/>
            </a:xfrm>
            <a:prstGeom prst="rect">
              <a:avLst/>
            </a:prstGeom>
            <a:solidFill>
              <a:srgbClr val="002060">
                <a:alpha val="10000"/>
              </a:srgbClr>
            </a:solidFill>
            <a:ln w="6350">
              <a:noFill/>
              <a:prstDash val="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en-US" altLang="en-US" sz="1400" dirty="0">
                  <a:solidFill>
                    <a:srgbClr val="000000"/>
                  </a:solidFill>
                </a:rPr>
                <a:t>C. Manzoni, D.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Brida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G.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Cerullo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US Patent: 9182284 (2015)</a:t>
              </a:r>
            </a:p>
          </p:txBody>
        </p:sp>
      </p:grpSp>
      <p:sp>
        <p:nvSpPr>
          <p:cNvPr id="56" name="CasellaDiTesto 2"/>
          <p:cNvSpPr txBox="1"/>
          <p:nvPr/>
        </p:nvSpPr>
        <p:spPr>
          <a:xfrm>
            <a:off x="259122" y="1058590"/>
            <a:ext cx="9189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it-IT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Generation of 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phase-locked replicas by birefringence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2388D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ordinary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it-IT" sz="2000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extraordinary</a:t>
            </a: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polarizations: different propagation speeds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delay: proportional only to thickness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it-IT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Collinear replicas </a:t>
            </a:r>
          </a:p>
        </p:txBody>
      </p:sp>
      <p:pic>
        <p:nvPicPr>
          <p:cNvPr id="57" name="Immagine 16" descr="calcite_doppia_line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229" y="736990"/>
            <a:ext cx="1219441" cy="135161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46803" y="2658119"/>
                <a:ext cx="2638223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03" y="2658119"/>
                <a:ext cx="2638223" cy="7146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8138160" y="3163815"/>
            <a:ext cx="39074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80" idx="2"/>
          </p:cNvCxnSpPr>
          <p:nvPr/>
        </p:nvCxnSpPr>
        <p:spPr>
          <a:xfrm>
            <a:off x="10325196" y="2446773"/>
            <a:ext cx="581" cy="27073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AB7E7C85-5CE9-4399-A2B5-AA25C3C25B2F}"/>
              </a:ext>
            </a:extLst>
          </p:cNvPr>
          <p:cNvSpPr txBox="1"/>
          <p:nvPr/>
        </p:nvSpPr>
        <p:spPr>
          <a:xfrm>
            <a:off x="8299565" y="2599603"/>
            <a:ext cx="40524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057400" algn="l"/>
              </a:tabLst>
            </a:pPr>
            <a:r>
              <a:rPr lang="it-IT" sz="2000" b="1" dirty="0"/>
              <a:t>Crystal	Range (micron)</a:t>
            </a:r>
          </a:p>
          <a:p>
            <a:pPr>
              <a:tabLst>
                <a:tab pos="2057400" algn="l"/>
              </a:tabLst>
            </a:pPr>
            <a:endParaRPr lang="it-IT" sz="2000" dirty="0"/>
          </a:p>
          <a:p>
            <a:pPr>
              <a:lnSpc>
                <a:spcPct val="150000"/>
              </a:lnSpc>
              <a:tabLst>
                <a:tab pos="2057400" algn="l"/>
              </a:tabLst>
            </a:pPr>
            <a:r>
              <a:rPr lang="it-IT" sz="2000" dirty="0"/>
              <a:t>Alpha-BBO	0.2-3.5</a:t>
            </a:r>
          </a:p>
          <a:p>
            <a:pPr>
              <a:lnSpc>
                <a:spcPct val="150000"/>
              </a:lnSpc>
              <a:tabLst>
                <a:tab pos="2057400" algn="l"/>
              </a:tabLst>
            </a:pPr>
            <a:r>
              <a:rPr lang="it-IT" sz="2000" dirty="0"/>
              <a:t>Yttrium Vanadate	0.4-5</a:t>
            </a:r>
          </a:p>
          <a:p>
            <a:pPr>
              <a:lnSpc>
                <a:spcPct val="150000"/>
              </a:lnSpc>
              <a:tabLst>
                <a:tab pos="2057400" algn="l"/>
              </a:tabLst>
            </a:pPr>
            <a:r>
              <a:rPr lang="it-IT" sz="2000" dirty="0"/>
              <a:t>Lithium Niobate 	0.4-5.2</a:t>
            </a:r>
          </a:p>
          <a:p>
            <a:pPr>
              <a:lnSpc>
                <a:spcPct val="150000"/>
              </a:lnSpc>
              <a:tabLst>
                <a:tab pos="2057400" algn="l"/>
              </a:tabLst>
            </a:pPr>
            <a:r>
              <a:rPr lang="it-IT" sz="2000" dirty="0"/>
              <a:t>Calomel	0.4-20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953" y="5188508"/>
            <a:ext cx="808135" cy="7068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53400" y="4660056"/>
            <a:ext cx="3215640" cy="440751"/>
          </a:xfrm>
          <a:prstGeom prst="rect">
            <a:avLst/>
          </a:prstGeom>
          <a:solidFill>
            <a:srgbClr val="00B050">
              <a:alpha val="10000"/>
            </a:srgbClr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7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="" xmlns:a16="http://schemas.microsoft.com/office/drawing/2014/main" id="{0DE4D35E-6B45-44EA-8291-4A51BDB576C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/>
              <a:t>CPI: A Common-Path Interferometer</a:t>
            </a:r>
          </a:p>
        </p:txBody>
      </p:sp>
      <p:sp>
        <p:nvSpPr>
          <p:cNvPr id="67" name="Figura a mano libera 41">
            <a:extLst>
              <a:ext uri="{FF2B5EF4-FFF2-40B4-BE49-F238E27FC236}">
                <a16:creationId xmlns="" xmlns:a16="http://schemas.microsoft.com/office/drawing/2014/main" id="{9ED51CBD-627F-4DD9-9265-FD03FBF614DB}"/>
              </a:ext>
            </a:extLst>
          </p:cNvPr>
          <p:cNvSpPr/>
          <p:nvPr/>
        </p:nvSpPr>
        <p:spPr>
          <a:xfrm rot="480000">
            <a:off x="2323623" y="5389702"/>
            <a:ext cx="744654" cy="1216252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21594000" scaled="0"/>
          </a:gradFill>
          <a:ln w="9525">
            <a:solidFill>
              <a:schemeClr val="tx1"/>
            </a:solidFill>
          </a:ln>
          <a:scene3d>
            <a:camera prst="isometricOffAxis2Right">
              <a:rot lat="19643363" lon="19231624" rev="14773732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sp>
        <p:nvSpPr>
          <p:cNvPr id="77" name="Figura a mano libera 41">
            <a:extLst>
              <a:ext uri="{FF2B5EF4-FFF2-40B4-BE49-F238E27FC236}">
                <a16:creationId xmlns="" xmlns:a16="http://schemas.microsoft.com/office/drawing/2014/main" id="{72455551-0BB1-4658-995B-9D2240B67DF0}"/>
              </a:ext>
            </a:extLst>
          </p:cNvPr>
          <p:cNvSpPr/>
          <p:nvPr/>
        </p:nvSpPr>
        <p:spPr>
          <a:xfrm rot="21540000">
            <a:off x="1556395" y="4629203"/>
            <a:ext cx="1369265" cy="1119686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rgbClr val="003366"/>
              </a:gs>
            </a:gsLst>
            <a:lin ang="21594000" scaled="0"/>
          </a:gradFill>
          <a:ln w="28575">
            <a:solidFill>
              <a:schemeClr val="tx1"/>
            </a:solidFill>
          </a:ln>
          <a:scene3d>
            <a:camera prst="isometricOffAxis2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cxnSp>
        <p:nvCxnSpPr>
          <p:cNvPr id="79" name="Connettore 2 78"/>
          <p:cNvCxnSpPr>
            <a:cxnSpLocks/>
          </p:cNvCxnSpPr>
          <p:nvPr/>
        </p:nvCxnSpPr>
        <p:spPr>
          <a:xfrm flipH="1" flipV="1">
            <a:off x="3939927" y="2922306"/>
            <a:ext cx="1084574" cy="9755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igura a mano libera 62"/>
          <p:cNvSpPr/>
          <p:nvPr/>
        </p:nvSpPr>
        <p:spPr>
          <a:xfrm rot="21144169">
            <a:off x="7132536" y="1542374"/>
            <a:ext cx="797215" cy="902931"/>
          </a:xfrm>
          <a:custGeom>
            <a:avLst/>
            <a:gdLst>
              <a:gd name="connsiteX0" fmla="*/ 0 w 797215"/>
              <a:gd name="connsiteY0" fmla="*/ 902931 h 902931"/>
              <a:gd name="connsiteX1" fmla="*/ 261257 w 797215"/>
              <a:gd name="connsiteY1" fmla="*/ 733113 h 902931"/>
              <a:gd name="connsiteX2" fmla="*/ 783771 w 797215"/>
              <a:gd name="connsiteY2" fmla="*/ 1593 h 902931"/>
              <a:gd name="connsiteX3" fmla="*/ 653143 w 797215"/>
              <a:gd name="connsiteY3" fmla="*/ 537171 h 902931"/>
              <a:gd name="connsiteX4" fmla="*/ 770708 w 797215"/>
              <a:gd name="connsiteY4" fmla="*/ 537171 h 9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215" h="902931">
                <a:moveTo>
                  <a:pt x="0" y="902931"/>
                </a:moveTo>
                <a:cubicBezTo>
                  <a:pt x="65314" y="893133"/>
                  <a:pt x="130629" y="883336"/>
                  <a:pt x="261257" y="733113"/>
                </a:cubicBezTo>
                <a:cubicBezTo>
                  <a:pt x="391885" y="582890"/>
                  <a:pt x="718457" y="34250"/>
                  <a:pt x="783771" y="1593"/>
                </a:cubicBezTo>
                <a:cubicBezTo>
                  <a:pt x="849085" y="-31064"/>
                  <a:pt x="655320" y="447908"/>
                  <a:pt x="653143" y="537171"/>
                </a:cubicBezTo>
                <a:cubicBezTo>
                  <a:pt x="650966" y="626434"/>
                  <a:pt x="710837" y="581802"/>
                  <a:pt x="770708" y="537171"/>
                </a:cubicBezTo>
              </a:path>
            </a:pathLst>
          </a:custGeom>
          <a:gradFill flip="none" rotWithShape="1">
            <a:gsLst>
              <a:gs pos="0">
                <a:srgbClr val="92D050"/>
              </a:gs>
              <a:gs pos="100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95" name="Gruppo 94"/>
          <p:cNvGrpSpPr/>
          <p:nvPr/>
        </p:nvGrpSpPr>
        <p:grpSpPr>
          <a:xfrm>
            <a:off x="5528998" y="2057335"/>
            <a:ext cx="1821913" cy="1750370"/>
            <a:chOff x="4004997" y="2057335"/>
            <a:chExt cx="1821913" cy="1750370"/>
          </a:xfrm>
        </p:grpSpPr>
        <p:sp>
          <p:nvSpPr>
            <p:cNvPr id="96" name="Figura a mano libera 41"/>
            <p:cNvSpPr/>
            <p:nvPr/>
          </p:nvSpPr>
          <p:spPr>
            <a:xfrm rot="21540000">
              <a:off x="4004997" y="2057335"/>
              <a:ext cx="1369265" cy="1119686"/>
            </a:xfrm>
            <a:custGeom>
              <a:avLst/>
              <a:gdLst>
                <a:gd name="connsiteX0" fmla="*/ 0 w 4625009"/>
                <a:gd name="connsiteY0" fmla="*/ 1444487 h 1457739"/>
                <a:gd name="connsiteX1" fmla="*/ 861392 w 4625009"/>
                <a:gd name="connsiteY1" fmla="*/ 1152939 h 1457739"/>
                <a:gd name="connsiteX2" fmla="*/ 1722783 w 4625009"/>
                <a:gd name="connsiteY2" fmla="*/ 304800 h 1457739"/>
                <a:gd name="connsiteX3" fmla="*/ 2319131 w 4625009"/>
                <a:gd name="connsiteY3" fmla="*/ 0 h 1457739"/>
                <a:gd name="connsiteX4" fmla="*/ 2915478 w 4625009"/>
                <a:gd name="connsiteY4" fmla="*/ 304800 h 1457739"/>
                <a:gd name="connsiteX5" fmla="*/ 3776870 w 4625009"/>
                <a:gd name="connsiteY5" fmla="*/ 1179443 h 1457739"/>
                <a:gd name="connsiteX6" fmla="*/ 4625009 w 4625009"/>
                <a:gd name="connsiteY6" fmla="*/ 1457739 h 1457739"/>
                <a:gd name="connsiteX7" fmla="*/ 4625009 w 4625009"/>
                <a:gd name="connsiteY7" fmla="*/ 1457739 h 14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5009" h="1457739">
                  <a:moveTo>
                    <a:pt x="0" y="1444487"/>
                  </a:moveTo>
                  <a:cubicBezTo>
                    <a:pt x="287131" y="1393687"/>
                    <a:pt x="574262" y="1342887"/>
                    <a:pt x="861392" y="1152939"/>
                  </a:cubicBezTo>
                  <a:cubicBezTo>
                    <a:pt x="1148522" y="962991"/>
                    <a:pt x="1479827" y="496956"/>
                    <a:pt x="1722783" y="304800"/>
                  </a:cubicBezTo>
                  <a:cubicBezTo>
                    <a:pt x="1965739" y="112644"/>
                    <a:pt x="2120349" y="0"/>
                    <a:pt x="2319131" y="0"/>
                  </a:cubicBezTo>
                  <a:cubicBezTo>
                    <a:pt x="2517913" y="0"/>
                    <a:pt x="2672522" y="108226"/>
                    <a:pt x="2915478" y="304800"/>
                  </a:cubicBezTo>
                  <a:cubicBezTo>
                    <a:pt x="3158434" y="501374"/>
                    <a:pt x="3491948" y="987287"/>
                    <a:pt x="3776870" y="1179443"/>
                  </a:cubicBezTo>
                  <a:cubicBezTo>
                    <a:pt x="4061792" y="1371599"/>
                    <a:pt x="4625009" y="1457739"/>
                    <a:pt x="4625009" y="1457739"/>
                  </a:cubicBezTo>
                  <a:lnTo>
                    <a:pt x="4625009" y="1457739"/>
                  </a:lnTo>
                </a:path>
              </a:pathLst>
            </a:cu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rgbClr val="003366"/>
                </a:gs>
              </a:gsLst>
              <a:lin ang="21594000" scaled="0"/>
            </a:gradFill>
            <a:ln w="28575">
              <a:solidFill>
                <a:schemeClr val="tx1"/>
              </a:solidFill>
            </a:ln>
            <a:scene3d>
              <a:camera prst="isometricOffAxis2Righ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00863D"/>
                </a:solidFill>
              </a:endParaRPr>
            </a:p>
          </p:txBody>
        </p:sp>
        <p:cxnSp>
          <p:nvCxnSpPr>
            <p:cNvPr id="97" name="Connettore diritto 96"/>
            <p:cNvCxnSpPr>
              <a:cxnSpLocks/>
            </p:cNvCxnSpPr>
            <p:nvPr/>
          </p:nvCxnSpPr>
          <p:spPr>
            <a:xfrm>
              <a:off x="4692812" y="3112680"/>
              <a:ext cx="1134098" cy="69502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diritto 97"/>
            <p:cNvCxnSpPr>
              <a:cxnSpLocks/>
            </p:cNvCxnSpPr>
            <p:nvPr/>
          </p:nvCxnSpPr>
          <p:spPr>
            <a:xfrm flipH="1" flipV="1">
              <a:off x="4701100" y="2061199"/>
              <a:ext cx="7809" cy="105541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po 98"/>
          <p:cNvGrpSpPr/>
          <p:nvPr/>
        </p:nvGrpSpPr>
        <p:grpSpPr>
          <a:xfrm>
            <a:off x="6032830" y="2948962"/>
            <a:ext cx="1134098" cy="1216252"/>
            <a:chOff x="4508830" y="2948962"/>
            <a:chExt cx="1134098" cy="1216252"/>
          </a:xfrm>
        </p:grpSpPr>
        <p:sp>
          <p:nvSpPr>
            <p:cNvPr id="100" name="Figura a mano libera 41"/>
            <p:cNvSpPr/>
            <p:nvPr/>
          </p:nvSpPr>
          <p:spPr>
            <a:xfrm rot="480000">
              <a:off x="4563181" y="2948962"/>
              <a:ext cx="744654" cy="1216252"/>
            </a:xfrm>
            <a:custGeom>
              <a:avLst/>
              <a:gdLst>
                <a:gd name="connsiteX0" fmla="*/ 0 w 4625009"/>
                <a:gd name="connsiteY0" fmla="*/ 1444487 h 1457739"/>
                <a:gd name="connsiteX1" fmla="*/ 861392 w 4625009"/>
                <a:gd name="connsiteY1" fmla="*/ 1152939 h 1457739"/>
                <a:gd name="connsiteX2" fmla="*/ 1722783 w 4625009"/>
                <a:gd name="connsiteY2" fmla="*/ 304800 h 1457739"/>
                <a:gd name="connsiteX3" fmla="*/ 2319131 w 4625009"/>
                <a:gd name="connsiteY3" fmla="*/ 0 h 1457739"/>
                <a:gd name="connsiteX4" fmla="*/ 2915478 w 4625009"/>
                <a:gd name="connsiteY4" fmla="*/ 304800 h 1457739"/>
                <a:gd name="connsiteX5" fmla="*/ 3776870 w 4625009"/>
                <a:gd name="connsiteY5" fmla="*/ 1179443 h 1457739"/>
                <a:gd name="connsiteX6" fmla="*/ 4625009 w 4625009"/>
                <a:gd name="connsiteY6" fmla="*/ 1457739 h 1457739"/>
                <a:gd name="connsiteX7" fmla="*/ 4625009 w 4625009"/>
                <a:gd name="connsiteY7" fmla="*/ 1457739 h 14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5009" h="1457739">
                  <a:moveTo>
                    <a:pt x="0" y="1444487"/>
                  </a:moveTo>
                  <a:cubicBezTo>
                    <a:pt x="287131" y="1393687"/>
                    <a:pt x="574262" y="1342887"/>
                    <a:pt x="861392" y="1152939"/>
                  </a:cubicBezTo>
                  <a:cubicBezTo>
                    <a:pt x="1148522" y="962991"/>
                    <a:pt x="1479827" y="496956"/>
                    <a:pt x="1722783" y="304800"/>
                  </a:cubicBezTo>
                  <a:cubicBezTo>
                    <a:pt x="1965739" y="112644"/>
                    <a:pt x="2120349" y="0"/>
                    <a:pt x="2319131" y="0"/>
                  </a:cubicBezTo>
                  <a:cubicBezTo>
                    <a:pt x="2517913" y="0"/>
                    <a:pt x="2672522" y="108226"/>
                    <a:pt x="2915478" y="304800"/>
                  </a:cubicBezTo>
                  <a:cubicBezTo>
                    <a:pt x="3158434" y="501374"/>
                    <a:pt x="3491948" y="987287"/>
                    <a:pt x="3776870" y="1179443"/>
                  </a:cubicBezTo>
                  <a:cubicBezTo>
                    <a:pt x="4061792" y="1371599"/>
                    <a:pt x="4625009" y="1457739"/>
                    <a:pt x="4625009" y="1457739"/>
                  </a:cubicBezTo>
                  <a:lnTo>
                    <a:pt x="4625009" y="1457739"/>
                  </a:lnTo>
                </a:path>
              </a:pathLst>
            </a:custGeom>
            <a:gradFill>
              <a:gsLst>
                <a:gs pos="0">
                  <a:srgbClr val="92D050"/>
                </a:gs>
                <a:gs pos="100000">
                  <a:srgbClr val="00B050"/>
                </a:gs>
              </a:gsLst>
              <a:lin ang="21594000" scaled="0"/>
            </a:gradFill>
            <a:ln w="9525">
              <a:solidFill>
                <a:schemeClr val="tx1"/>
              </a:solidFill>
            </a:ln>
            <a:scene3d>
              <a:camera prst="isometricOffAxis2Right">
                <a:rot lat="19643363" lon="19231624" rev="14773732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00863D"/>
                </a:solidFill>
              </a:endParaRPr>
            </a:p>
          </p:txBody>
        </p:sp>
        <p:cxnSp>
          <p:nvCxnSpPr>
            <p:cNvPr id="101" name="Connettore diritto 100"/>
            <p:cNvCxnSpPr>
              <a:cxnSpLocks/>
            </p:cNvCxnSpPr>
            <p:nvPr/>
          </p:nvCxnSpPr>
          <p:spPr>
            <a:xfrm>
              <a:off x="4508830" y="3290751"/>
              <a:ext cx="1134098" cy="69502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Figura a mano libera 41"/>
          <p:cNvSpPr/>
          <p:nvPr/>
        </p:nvSpPr>
        <p:spPr>
          <a:xfrm rot="480000">
            <a:off x="4531995" y="3948130"/>
            <a:ext cx="744654" cy="1216252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21594000" scaled="0"/>
          </a:gradFill>
          <a:ln w="9525">
            <a:solidFill>
              <a:schemeClr val="tx1"/>
            </a:solidFill>
          </a:ln>
          <a:scene3d>
            <a:camera prst="isometricOffAxis2Right">
              <a:rot lat="19643363" lon="19231624" rev="14773732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cxnSp>
        <p:nvCxnSpPr>
          <p:cNvPr id="103" name="Connettore diritto 102"/>
          <p:cNvCxnSpPr>
            <a:cxnSpLocks/>
          </p:cNvCxnSpPr>
          <p:nvPr/>
        </p:nvCxnSpPr>
        <p:spPr>
          <a:xfrm>
            <a:off x="5049720" y="3848856"/>
            <a:ext cx="1134098" cy="695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diritto 103"/>
          <p:cNvCxnSpPr>
            <a:cxnSpLocks/>
          </p:cNvCxnSpPr>
          <p:nvPr/>
        </p:nvCxnSpPr>
        <p:spPr>
          <a:xfrm>
            <a:off x="4931470" y="3958605"/>
            <a:ext cx="1134098" cy="695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diritto 104"/>
          <p:cNvCxnSpPr>
            <a:cxnSpLocks/>
          </p:cNvCxnSpPr>
          <p:nvPr/>
        </p:nvCxnSpPr>
        <p:spPr>
          <a:xfrm>
            <a:off x="3181623" y="5044573"/>
            <a:ext cx="1134098" cy="695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Figura a mano libera 41"/>
          <p:cNvSpPr/>
          <p:nvPr/>
        </p:nvSpPr>
        <p:spPr>
          <a:xfrm rot="21540000">
            <a:off x="3488503" y="3378500"/>
            <a:ext cx="1369265" cy="1119686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rgbClr val="003366"/>
              </a:gs>
            </a:gsLst>
            <a:lin ang="21594000" scaled="0"/>
          </a:gradFill>
          <a:ln w="28575">
            <a:solidFill>
              <a:schemeClr val="tx1"/>
            </a:solidFill>
          </a:ln>
          <a:scene3d>
            <a:camera prst="isometricOffAxis2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cxnSp>
        <p:nvCxnSpPr>
          <p:cNvPr id="107" name="Connettore 2 106"/>
          <p:cNvCxnSpPr>
            <a:cxnSpLocks/>
          </p:cNvCxnSpPr>
          <p:nvPr/>
        </p:nvCxnSpPr>
        <p:spPr>
          <a:xfrm flipV="1">
            <a:off x="1938040" y="1048033"/>
            <a:ext cx="7509162" cy="487077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2 107"/>
          <p:cNvCxnSpPr/>
          <p:nvPr/>
        </p:nvCxnSpPr>
        <p:spPr>
          <a:xfrm flipV="1">
            <a:off x="1953679" y="4421725"/>
            <a:ext cx="0" cy="15068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2 108"/>
          <p:cNvCxnSpPr/>
          <p:nvPr/>
        </p:nvCxnSpPr>
        <p:spPr>
          <a:xfrm>
            <a:off x="1953679" y="5928566"/>
            <a:ext cx="787648" cy="50212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igura a mano libera 62"/>
          <p:cNvSpPr/>
          <p:nvPr/>
        </p:nvSpPr>
        <p:spPr>
          <a:xfrm rot="21144169">
            <a:off x="1866313" y="4971078"/>
            <a:ext cx="797215" cy="902931"/>
          </a:xfrm>
          <a:custGeom>
            <a:avLst/>
            <a:gdLst>
              <a:gd name="connsiteX0" fmla="*/ 0 w 797215"/>
              <a:gd name="connsiteY0" fmla="*/ 902931 h 902931"/>
              <a:gd name="connsiteX1" fmla="*/ 261257 w 797215"/>
              <a:gd name="connsiteY1" fmla="*/ 733113 h 902931"/>
              <a:gd name="connsiteX2" fmla="*/ 783771 w 797215"/>
              <a:gd name="connsiteY2" fmla="*/ 1593 h 902931"/>
              <a:gd name="connsiteX3" fmla="*/ 653143 w 797215"/>
              <a:gd name="connsiteY3" fmla="*/ 537171 h 902931"/>
              <a:gd name="connsiteX4" fmla="*/ 770708 w 797215"/>
              <a:gd name="connsiteY4" fmla="*/ 537171 h 9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215" h="902931">
                <a:moveTo>
                  <a:pt x="0" y="902931"/>
                </a:moveTo>
                <a:cubicBezTo>
                  <a:pt x="65314" y="893133"/>
                  <a:pt x="130629" y="883336"/>
                  <a:pt x="261257" y="733113"/>
                </a:cubicBezTo>
                <a:cubicBezTo>
                  <a:pt x="391885" y="582890"/>
                  <a:pt x="718457" y="34250"/>
                  <a:pt x="783771" y="1593"/>
                </a:cubicBezTo>
                <a:cubicBezTo>
                  <a:pt x="849085" y="-31064"/>
                  <a:pt x="655320" y="447908"/>
                  <a:pt x="653143" y="537171"/>
                </a:cubicBezTo>
                <a:cubicBezTo>
                  <a:pt x="650966" y="626434"/>
                  <a:pt x="710837" y="581802"/>
                  <a:pt x="770708" y="537171"/>
                </a:cubicBezTo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1" name="CasellaDiTesto 110"/>
          <p:cNvSpPr txBox="1"/>
          <p:nvPr/>
        </p:nvSpPr>
        <p:spPr>
          <a:xfrm>
            <a:off x="2731858" y="6228283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Calisto MT" panose="02040603050505030304" pitchFamily="18" charset="0"/>
              </a:rPr>
              <a:t>x</a:t>
            </a:r>
          </a:p>
        </p:txBody>
      </p:sp>
      <p:sp>
        <p:nvSpPr>
          <p:cNvPr id="112" name="CasellaDiTesto 111"/>
          <p:cNvSpPr txBox="1"/>
          <p:nvPr/>
        </p:nvSpPr>
        <p:spPr>
          <a:xfrm>
            <a:off x="1898663" y="4116290"/>
            <a:ext cx="316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Calisto MT" panose="02040603050505030304" pitchFamily="18" charset="0"/>
              </a:rPr>
              <a:t>y</a:t>
            </a:r>
          </a:p>
        </p:txBody>
      </p:sp>
      <p:grpSp>
        <p:nvGrpSpPr>
          <p:cNvPr id="113" name="Gruppo 112"/>
          <p:cNvGrpSpPr/>
          <p:nvPr/>
        </p:nvGrpSpPr>
        <p:grpSpPr>
          <a:xfrm>
            <a:off x="1918206" y="4980935"/>
            <a:ext cx="566181" cy="479053"/>
            <a:chOff x="633214" y="4792394"/>
            <a:chExt cx="666289" cy="629083"/>
          </a:xfrm>
        </p:grpSpPr>
        <p:sp>
          <p:nvSpPr>
            <p:cNvPr id="114" name="Figura a mano libera 67"/>
            <p:cNvSpPr/>
            <p:nvPr/>
          </p:nvSpPr>
          <p:spPr bwMode="auto">
            <a:xfrm>
              <a:off x="679938" y="4792394"/>
              <a:ext cx="529884" cy="168812"/>
            </a:xfrm>
            <a:custGeom>
              <a:avLst/>
              <a:gdLst>
                <a:gd name="connsiteX0" fmla="*/ 0 w 529884"/>
                <a:gd name="connsiteY0" fmla="*/ 0 h 168812"/>
                <a:gd name="connsiteX1" fmla="*/ 323557 w 529884"/>
                <a:gd name="connsiteY1" fmla="*/ 28135 h 168812"/>
                <a:gd name="connsiteX2" fmla="*/ 529884 w 529884"/>
                <a:gd name="connsiteY2" fmla="*/ 168812 h 16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9884" h="168812">
                  <a:moveTo>
                    <a:pt x="0" y="0"/>
                  </a:moveTo>
                  <a:cubicBezTo>
                    <a:pt x="117621" y="0"/>
                    <a:pt x="235243" y="0"/>
                    <a:pt x="323557" y="28135"/>
                  </a:cubicBezTo>
                  <a:cubicBezTo>
                    <a:pt x="411871" y="56270"/>
                    <a:pt x="470877" y="112541"/>
                    <a:pt x="529884" y="168812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latin typeface="Arial" charset="0"/>
              </a:endParaRPr>
            </a:p>
          </p:txBody>
        </p:sp>
        <p:sp>
          <p:nvSpPr>
            <p:cNvPr id="115" name="CasellaDiTesto 114"/>
            <p:cNvSpPr txBox="1"/>
            <p:nvPr/>
          </p:nvSpPr>
          <p:spPr>
            <a:xfrm>
              <a:off x="633214" y="4855645"/>
              <a:ext cx="666289" cy="565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45°</a:t>
              </a:r>
            </a:p>
          </p:txBody>
        </p:sp>
      </p:grpSp>
      <p:grpSp>
        <p:nvGrpSpPr>
          <p:cNvPr id="116" name="Gruppo 115"/>
          <p:cNvGrpSpPr/>
          <p:nvPr/>
        </p:nvGrpSpPr>
        <p:grpSpPr>
          <a:xfrm>
            <a:off x="2279002" y="5186550"/>
            <a:ext cx="497252" cy="1131378"/>
            <a:chOff x="994012" y="5078438"/>
            <a:chExt cx="497252" cy="1050950"/>
          </a:xfrm>
        </p:grpSpPr>
        <p:sp>
          <p:nvSpPr>
            <p:cNvPr id="117" name="Figura a mano libera 70"/>
            <p:cNvSpPr/>
            <p:nvPr/>
          </p:nvSpPr>
          <p:spPr bwMode="auto">
            <a:xfrm>
              <a:off x="1276593" y="5078438"/>
              <a:ext cx="188464" cy="1050950"/>
            </a:xfrm>
            <a:custGeom>
              <a:avLst/>
              <a:gdLst>
                <a:gd name="connsiteX0" fmla="*/ 0 w 272513"/>
                <a:gd name="connsiteY0" fmla="*/ 1031631 h 1031631"/>
                <a:gd name="connsiteX1" fmla="*/ 271975 w 272513"/>
                <a:gd name="connsiteY1" fmla="*/ 529883 h 1031631"/>
                <a:gd name="connsiteX2" fmla="*/ 75028 w 272513"/>
                <a:gd name="connsiteY2" fmla="*/ 0 h 1031631"/>
                <a:gd name="connsiteX3" fmla="*/ 75028 w 272513"/>
                <a:gd name="connsiteY3" fmla="*/ 0 h 1031631"/>
                <a:gd name="connsiteX0" fmla="*/ 0 w 233472"/>
                <a:gd name="connsiteY0" fmla="*/ 1050950 h 1050950"/>
                <a:gd name="connsiteX1" fmla="*/ 233339 w 233472"/>
                <a:gd name="connsiteY1" fmla="*/ 529883 h 1050950"/>
                <a:gd name="connsiteX2" fmla="*/ 36392 w 233472"/>
                <a:gd name="connsiteY2" fmla="*/ 0 h 1050950"/>
                <a:gd name="connsiteX3" fmla="*/ 36392 w 233472"/>
                <a:gd name="connsiteY3" fmla="*/ 0 h 1050950"/>
                <a:gd name="connsiteX0" fmla="*/ 0 w 233472"/>
                <a:gd name="connsiteY0" fmla="*/ 1050950 h 1050950"/>
                <a:gd name="connsiteX1" fmla="*/ 233339 w 233472"/>
                <a:gd name="connsiteY1" fmla="*/ 529883 h 1050950"/>
                <a:gd name="connsiteX2" fmla="*/ 36392 w 233472"/>
                <a:gd name="connsiteY2" fmla="*/ 0 h 1050950"/>
                <a:gd name="connsiteX3" fmla="*/ 36392 w 233472"/>
                <a:gd name="connsiteY3" fmla="*/ 0 h 1050950"/>
                <a:gd name="connsiteX0" fmla="*/ 0 w 188464"/>
                <a:gd name="connsiteY0" fmla="*/ 1050950 h 1050950"/>
                <a:gd name="connsiteX1" fmla="*/ 188263 w 188464"/>
                <a:gd name="connsiteY1" fmla="*/ 510564 h 1050950"/>
                <a:gd name="connsiteX2" fmla="*/ 36392 w 188464"/>
                <a:gd name="connsiteY2" fmla="*/ 0 h 1050950"/>
                <a:gd name="connsiteX3" fmla="*/ 36392 w 188464"/>
                <a:gd name="connsiteY3" fmla="*/ 0 h 105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464" h="1050950">
                  <a:moveTo>
                    <a:pt x="0" y="1050950"/>
                  </a:moveTo>
                  <a:cubicBezTo>
                    <a:pt x="129735" y="834530"/>
                    <a:pt x="182198" y="685722"/>
                    <a:pt x="188263" y="510564"/>
                  </a:cubicBezTo>
                  <a:cubicBezTo>
                    <a:pt x="194328" y="335406"/>
                    <a:pt x="61704" y="85094"/>
                    <a:pt x="36392" y="0"/>
                  </a:cubicBezTo>
                  <a:lnTo>
                    <a:pt x="36392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400">
                <a:latin typeface="Arial" charset="0"/>
              </a:endParaRPr>
            </a:p>
          </p:txBody>
        </p:sp>
        <p:sp>
          <p:nvSpPr>
            <p:cNvPr id="118" name="CasellaDiTesto 117"/>
            <p:cNvSpPr txBox="1"/>
            <p:nvPr/>
          </p:nvSpPr>
          <p:spPr>
            <a:xfrm>
              <a:off x="994012" y="5614062"/>
              <a:ext cx="497252" cy="343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45°</a:t>
              </a:r>
            </a:p>
          </p:txBody>
        </p:sp>
      </p:grpSp>
      <p:sp>
        <p:nvSpPr>
          <p:cNvPr id="119" name="CasellaDiTesto 118"/>
          <p:cNvSpPr txBox="1"/>
          <p:nvPr/>
        </p:nvSpPr>
        <p:spPr>
          <a:xfrm>
            <a:off x="4142779" y="5677666"/>
            <a:ext cx="489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/>
              <a:t>d</a:t>
            </a:r>
            <a:r>
              <a:rPr lang="it-IT" sz="2800" baseline="-25000" dirty="0"/>
              <a:t>a</a:t>
            </a:r>
          </a:p>
        </p:txBody>
      </p:sp>
      <p:cxnSp>
        <p:nvCxnSpPr>
          <p:cNvPr id="120" name="Connettore diritto 119"/>
          <p:cNvCxnSpPr>
            <a:cxnSpLocks/>
          </p:cNvCxnSpPr>
          <p:nvPr/>
        </p:nvCxnSpPr>
        <p:spPr>
          <a:xfrm>
            <a:off x="3063373" y="5154322"/>
            <a:ext cx="1134098" cy="695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uppo 120"/>
          <p:cNvGrpSpPr/>
          <p:nvPr/>
        </p:nvGrpSpPr>
        <p:grpSpPr>
          <a:xfrm>
            <a:off x="2733515" y="4242605"/>
            <a:ext cx="1517954" cy="1337027"/>
            <a:chOff x="3922856" y="2872717"/>
            <a:chExt cx="1517954" cy="1337027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1594000" scaled="0"/>
          </a:gradFill>
        </p:grpSpPr>
        <p:sp>
          <p:nvSpPr>
            <p:cNvPr id="122" name="Rettangolo 121"/>
            <p:cNvSpPr/>
            <p:nvPr/>
          </p:nvSpPr>
          <p:spPr>
            <a:xfrm>
              <a:off x="4208820" y="2872717"/>
              <a:ext cx="269423" cy="919579"/>
            </a:xfrm>
            <a:prstGeom prst="rect">
              <a:avLst/>
            </a:prstGeom>
            <a:grpFill/>
            <a:ln w="3175">
              <a:solidFill>
                <a:schemeClr val="tx2"/>
              </a:solidFill>
            </a:ln>
            <a:scene3d>
              <a:camera prst="isometricOffAxis2Right">
                <a:rot lat="1200000" lon="1775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23" name="Rettangolo 122"/>
            <p:cNvSpPr/>
            <p:nvPr/>
          </p:nvSpPr>
          <p:spPr>
            <a:xfrm>
              <a:off x="4060333" y="3032553"/>
              <a:ext cx="1380477" cy="919579"/>
            </a:xfrm>
            <a:prstGeom prst="rect">
              <a:avLst/>
            </a:prstGeom>
            <a:grpFill/>
            <a:ln w="3175">
              <a:solidFill>
                <a:schemeClr val="tx2"/>
              </a:solidFill>
            </a:ln>
            <a:scene3d>
              <a:camera prst="isometricOffAxis2Left">
                <a:rot lat="120000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24" name="Rettangolo 123"/>
            <p:cNvSpPr/>
            <p:nvPr/>
          </p:nvSpPr>
          <p:spPr>
            <a:xfrm>
              <a:off x="4888889" y="3290165"/>
              <a:ext cx="269423" cy="919579"/>
            </a:xfrm>
            <a:prstGeom prst="rect">
              <a:avLst/>
            </a:prstGeom>
            <a:grpFill/>
            <a:ln w="3175">
              <a:solidFill>
                <a:schemeClr val="tx2"/>
              </a:solidFill>
            </a:ln>
            <a:scene3d>
              <a:camera prst="isometricOffAxis2Right">
                <a:rot lat="1200000" lon="1775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25" name="Rettangolo 124"/>
            <p:cNvSpPr/>
            <p:nvPr/>
          </p:nvSpPr>
          <p:spPr>
            <a:xfrm>
              <a:off x="3922856" y="3129291"/>
              <a:ext cx="1384490" cy="919579"/>
            </a:xfrm>
            <a:prstGeom prst="rect">
              <a:avLst/>
            </a:prstGeom>
            <a:grpFill/>
            <a:ln w="3175">
              <a:solidFill>
                <a:schemeClr val="tx2"/>
              </a:solidFill>
            </a:ln>
            <a:scene3d>
              <a:camera prst="isometricOffAxis2Left">
                <a:rot lat="120000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cxnSp>
        <p:nvCxnSpPr>
          <p:cNvPr id="126" name="Connettore 2 125"/>
          <p:cNvCxnSpPr/>
          <p:nvPr/>
        </p:nvCxnSpPr>
        <p:spPr bwMode="auto">
          <a:xfrm>
            <a:off x="3284462" y="4357464"/>
            <a:ext cx="425450" cy="254000"/>
          </a:xfrm>
          <a:prstGeom prst="straightConnector1">
            <a:avLst/>
          </a:prstGeom>
          <a:solidFill>
            <a:srgbClr val="FF7171">
              <a:alpha val="30000"/>
            </a:srgbClr>
          </a:solidFill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CasellaDiTesto 126"/>
          <p:cNvSpPr txBox="1"/>
          <p:nvPr/>
        </p:nvSpPr>
        <p:spPr>
          <a:xfrm>
            <a:off x="5945487" y="4465789"/>
            <a:ext cx="790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/>
              <a:t>d</a:t>
            </a:r>
            <a:r>
              <a:rPr lang="it-IT" sz="2800" baseline="-25000" dirty="0" err="1"/>
              <a:t>b</a:t>
            </a:r>
            <a:r>
              <a:rPr lang="it-IT" sz="2200" dirty="0">
                <a:solidFill>
                  <a:srgbClr val="FF0000"/>
                </a:solidFill>
              </a:rPr>
              <a:t>(x)</a:t>
            </a:r>
          </a:p>
        </p:txBody>
      </p:sp>
      <p:grpSp>
        <p:nvGrpSpPr>
          <p:cNvPr id="128" name="Gruppo 127"/>
          <p:cNvGrpSpPr/>
          <p:nvPr/>
        </p:nvGrpSpPr>
        <p:grpSpPr bwMode="auto">
          <a:xfrm rot="10800000">
            <a:off x="4575091" y="3181004"/>
            <a:ext cx="1573213" cy="1168454"/>
            <a:chOff x="4275244" y="4450690"/>
            <a:chExt cx="2808000" cy="2019700"/>
          </a:xfrm>
          <a:gradFill>
            <a:gsLst>
              <a:gs pos="0">
                <a:schemeClr val="accent1">
                  <a:lumMod val="20000"/>
                  <a:lumOff val="80000"/>
                  <a:alpha val="18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129" name="Rettangolo 128"/>
            <p:cNvSpPr/>
            <p:nvPr/>
          </p:nvSpPr>
          <p:spPr>
            <a:xfrm>
              <a:off x="4804838" y="4450690"/>
              <a:ext cx="480650" cy="1588551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  <a:scene3d>
              <a:camera prst="isometricOffAxis2Right">
                <a:rot lat="1200000" lon="1775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30" name="Rettangolo 129"/>
            <p:cNvSpPr/>
            <p:nvPr/>
          </p:nvSpPr>
          <p:spPr>
            <a:xfrm>
              <a:off x="4332278" y="4881839"/>
              <a:ext cx="2469929" cy="1588551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  <a:scene3d>
              <a:camera prst="isometricOffAxis2Left">
                <a:rot lat="120000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131" name="Rettangolo 130"/>
            <p:cNvSpPr/>
            <p:nvPr/>
          </p:nvSpPr>
          <p:spPr>
            <a:xfrm>
              <a:off x="4275244" y="4821908"/>
              <a:ext cx="2808000" cy="15840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  <a:scene3d>
              <a:camera prst="isometricOffAxis2Left">
                <a:rot lat="1200000" lon="408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cxnSp>
        <p:nvCxnSpPr>
          <p:cNvPr id="132" name="Connettore 2 131"/>
          <p:cNvCxnSpPr/>
          <p:nvPr/>
        </p:nvCxnSpPr>
        <p:spPr>
          <a:xfrm flipV="1">
            <a:off x="5731499" y="3605544"/>
            <a:ext cx="0" cy="54292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uppo 132"/>
          <p:cNvGrpSpPr/>
          <p:nvPr/>
        </p:nvGrpSpPr>
        <p:grpSpPr>
          <a:xfrm>
            <a:off x="4527752" y="3025469"/>
            <a:ext cx="1573992" cy="1169163"/>
            <a:chOff x="4275244" y="4450690"/>
            <a:chExt cx="2808000" cy="2019700"/>
          </a:xfrm>
          <a:gradFill>
            <a:gsLst>
              <a:gs pos="0">
                <a:schemeClr val="accent1">
                  <a:lumMod val="20000"/>
                  <a:lumOff val="80000"/>
                  <a:alpha val="28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134" name="Rettangolo 133"/>
            <p:cNvSpPr/>
            <p:nvPr/>
          </p:nvSpPr>
          <p:spPr>
            <a:xfrm>
              <a:off x="4804838" y="4450690"/>
              <a:ext cx="480650" cy="1588551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  <a:scene3d>
              <a:camera prst="isometricOffAxis2Right">
                <a:rot lat="1200000" lon="17759998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35" name="Rettangolo 134"/>
            <p:cNvSpPr/>
            <p:nvPr/>
          </p:nvSpPr>
          <p:spPr>
            <a:xfrm>
              <a:off x="4332279" y="4881839"/>
              <a:ext cx="2469929" cy="1588551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  <a:scene3d>
              <a:camera prst="isometricOffAxis2Left">
                <a:rot lat="120000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36" name="Rettangolo 135"/>
            <p:cNvSpPr/>
            <p:nvPr/>
          </p:nvSpPr>
          <p:spPr>
            <a:xfrm>
              <a:off x="4275244" y="4821908"/>
              <a:ext cx="2808000" cy="1584000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  <a:scene3d>
              <a:camera prst="isometricOffAxis2Left">
                <a:rot lat="1200000" lon="408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37" name="CasellaDiTesto 71"/>
          <p:cNvSpPr txBox="1">
            <a:spLocks noChangeArrowheads="1"/>
          </p:cNvSpPr>
          <p:nvPr/>
        </p:nvSpPr>
        <p:spPr bwMode="auto">
          <a:xfrm flipH="1">
            <a:off x="9492283" y="1048033"/>
            <a:ext cx="2161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38" name="CasellaDiTesto 137"/>
          <p:cNvSpPr txBox="1"/>
          <p:nvPr/>
        </p:nvSpPr>
        <p:spPr>
          <a:xfrm>
            <a:off x="7096830" y="3590088"/>
            <a:ext cx="551613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aseline="-25000" dirty="0">
                <a:sym typeface="Symbol" panose="05050102010706020507" pitchFamily="18" charset="2"/>
              </a:rPr>
              <a:t></a:t>
            </a:r>
            <a:endParaRPr lang="it-IT" sz="4000" baseline="-25000" dirty="0"/>
          </a:p>
        </p:txBody>
      </p:sp>
      <p:sp>
        <p:nvSpPr>
          <p:cNvPr id="139" name="Figura a mano libera 62"/>
          <p:cNvSpPr/>
          <p:nvPr/>
        </p:nvSpPr>
        <p:spPr>
          <a:xfrm rot="21144169">
            <a:off x="7534005" y="1290795"/>
            <a:ext cx="797215" cy="902931"/>
          </a:xfrm>
          <a:custGeom>
            <a:avLst/>
            <a:gdLst>
              <a:gd name="connsiteX0" fmla="*/ 0 w 797215"/>
              <a:gd name="connsiteY0" fmla="*/ 902931 h 902931"/>
              <a:gd name="connsiteX1" fmla="*/ 261257 w 797215"/>
              <a:gd name="connsiteY1" fmla="*/ 733113 h 902931"/>
              <a:gd name="connsiteX2" fmla="*/ 783771 w 797215"/>
              <a:gd name="connsiteY2" fmla="*/ 1593 h 902931"/>
              <a:gd name="connsiteX3" fmla="*/ 653143 w 797215"/>
              <a:gd name="connsiteY3" fmla="*/ 537171 h 902931"/>
              <a:gd name="connsiteX4" fmla="*/ 770708 w 797215"/>
              <a:gd name="connsiteY4" fmla="*/ 537171 h 9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215" h="902931">
                <a:moveTo>
                  <a:pt x="0" y="902931"/>
                </a:moveTo>
                <a:cubicBezTo>
                  <a:pt x="65314" y="893133"/>
                  <a:pt x="130629" y="883336"/>
                  <a:pt x="261257" y="733113"/>
                </a:cubicBezTo>
                <a:cubicBezTo>
                  <a:pt x="391885" y="582890"/>
                  <a:pt x="718457" y="34250"/>
                  <a:pt x="783771" y="1593"/>
                </a:cubicBezTo>
                <a:cubicBezTo>
                  <a:pt x="849085" y="-31064"/>
                  <a:pt x="655320" y="447908"/>
                  <a:pt x="653143" y="537171"/>
                </a:cubicBezTo>
                <a:cubicBezTo>
                  <a:pt x="650966" y="626434"/>
                  <a:pt x="710837" y="581802"/>
                  <a:pt x="770708" y="537171"/>
                </a:cubicBezTo>
              </a:path>
            </a:pathLst>
          </a:cu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rgbClr val="003366"/>
              </a:gs>
            </a:gsLst>
            <a:lin ang="810000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140" name="Connettore 2 139"/>
          <p:cNvCxnSpPr>
            <a:cxnSpLocks/>
          </p:cNvCxnSpPr>
          <p:nvPr/>
        </p:nvCxnSpPr>
        <p:spPr>
          <a:xfrm flipV="1">
            <a:off x="7307062" y="1048033"/>
            <a:ext cx="2140140" cy="138004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CasellaDiTesto 140"/>
          <p:cNvSpPr txBox="1"/>
          <p:nvPr/>
        </p:nvSpPr>
        <p:spPr>
          <a:xfrm>
            <a:off x="3931351" y="2598267"/>
            <a:ext cx="295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2" name="CasellaDiTesto 141"/>
          <p:cNvSpPr txBox="1"/>
          <p:nvPr/>
        </p:nvSpPr>
        <p:spPr>
          <a:xfrm>
            <a:off x="7477174" y="2586965"/>
            <a:ext cx="1063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POL. 45°</a:t>
            </a:r>
          </a:p>
        </p:txBody>
      </p:sp>
      <p:sp>
        <p:nvSpPr>
          <p:cNvPr id="143" name="Ovale 142"/>
          <p:cNvSpPr/>
          <p:nvPr/>
        </p:nvSpPr>
        <p:spPr>
          <a:xfrm rot="21219212">
            <a:off x="6915445" y="1859331"/>
            <a:ext cx="636878" cy="1142427"/>
          </a:xfrm>
          <a:prstGeom prst="ellipse">
            <a:avLst/>
          </a:prstGeom>
          <a:solidFill>
            <a:srgbClr val="DDDDDD">
              <a:alpha val="52000"/>
            </a:srgbClr>
          </a:solidFill>
          <a:scene3d>
            <a:camera prst="perspectiveHeroicExtremeLeftFacing" fov="0">
              <a:rot lat="1990215" lon="2046109" rev="21383328"/>
            </a:camera>
            <a:lightRig rig="threePt" dir="t"/>
          </a:scene3d>
          <a:sp3d extrusionH="139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cxnSp>
        <p:nvCxnSpPr>
          <p:cNvPr id="144" name="Connettore 2 143"/>
          <p:cNvCxnSpPr>
            <a:cxnSpLocks/>
          </p:cNvCxnSpPr>
          <p:nvPr/>
        </p:nvCxnSpPr>
        <p:spPr>
          <a:xfrm flipV="1">
            <a:off x="7065295" y="2096995"/>
            <a:ext cx="308807" cy="619677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">
            <a:extLst>
              <a:ext uri="{FF2B5EF4-FFF2-40B4-BE49-F238E27FC236}">
                <a16:creationId xmlns="" xmlns:a16="http://schemas.microsoft.com/office/drawing/2014/main" id="{D525E146-5459-4D17-9A4A-607A77ECB3D9}"/>
              </a:ext>
            </a:extLst>
          </p:cNvPr>
          <p:cNvSpPr txBox="1"/>
          <p:nvPr/>
        </p:nvSpPr>
        <p:spPr>
          <a:xfrm>
            <a:off x="5617029" y="297646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146" name="Rettangolo con angoli arrotondati 24"/>
          <p:cNvSpPr/>
          <p:nvPr/>
        </p:nvSpPr>
        <p:spPr>
          <a:xfrm>
            <a:off x="816255" y="1547223"/>
            <a:ext cx="2724335" cy="969809"/>
          </a:xfrm>
          <a:prstGeom prst="round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78"/>
              <p:cNvSpPr txBox="1"/>
              <p:nvPr/>
            </p:nvSpPr>
            <p:spPr>
              <a:xfrm>
                <a:off x="899179" y="1637073"/>
                <a:ext cx="2638223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7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79" y="1637073"/>
                <a:ext cx="2638223" cy="7146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953" y="5188508"/>
            <a:ext cx="808135" cy="706807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7394551" y="5710541"/>
            <a:ext cx="4651094" cy="687562"/>
            <a:chOff x="6599498" y="5568537"/>
            <a:chExt cx="5943600" cy="687562"/>
          </a:xfrm>
        </p:grpSpPr>
        <p:sp>
          <p:nvSpPr>
            <p:cNvPr id="69" name="Text Box 35">
              <a:extLst>
                <a:ext uri="{FF2B5EF4-FFF2-40B4-BE49-F238E27FC236}">
                  <a16:creationId xmlns="" xmlns:a16="http://schemas.microsoft.com/office/drawing/2014/main" id="{A30F7EF1-98A3-484C-B1F8-0F279720D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9498" y="5568537"/>
              <a:ext cx="5943600" cy="307777"/>
            </a:xfrm>
            <a:prstGeom prst="rect">
              <a:avLst/>
            </a:prstGeom>
            <a:solidFill>
              <a:srgbClr val="002060">
                <a:alpha val="10000"/>
              </a:srgbClr>
            </a:solidFill>
            <a:ln w="6350">
              <a:noFill/>
              <a:prstDash val="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en-US" altLang="en-US" sz="1400" dirty="0">
                  <a:solidFill>
                    <a:srgbClr val="000000"/>
                  </a:solidFill>
                </a:rPr>
                <a:t>D.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Brida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C. Manzoni, G.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Cerullo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Opt. Lett. </a:t>
              </a:r>
              <a:r>
                <a:rPr lang="en-US" altLang="en-US" sz="1400" b="1" dirty="0">
                  <a:solidFill>
                    <a:srgbClr val="000000"/>
                  </a:solidFill>
                </a:rPr>
                <a:t>37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3027 (2012)</a:t>
              </a:r>
            </a:p>
          </p:txBody>
        </p:sp>
        <p:sp>
          <p:nvSpPr>
            <p:cNvPr id="70" name="Text Box 35">
              <a:extLst>
                <a:ext uri="{FF2B5EF4-FFF2-40B4-BE49-F238E27FC236}">
                  <a16:creationId xmlns="" xmlns:a16="http://schemas.microsoft.com/office/drawing/2014/main" id="{E7C6A1E7-D8A9-49F0-9677-1970CFB67E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9498" y="5948322"/>
              <a:ext cx="5943600" cy="307777"/>
            </a:xfrm>
            <a:prstGeom prst="rect">
              <a:avLst/>
            </a:prstGeom>
            <a:solidFill>
              <a:srgbClr val="002060">
                <a:alpha val="10000"/>
              </a:srgbClr>
            </a:solidFill>
            <a:ln w="6350">
              <a:noFill/>
              <a:prstDash val="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r>
                <a:rPr lang="en-US" altLang="en-US" sz="1400" dirty="0">
                  <a:solidFill>
                    <a:srgbClr val="000000"/>
                  </a:solidFill>
                </a:rPr>
                <a:t>C. Manzoni, D.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Brida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G. </a:t>
              </a:r>
              <a:r>
                <a:rPr lang="en-US" altLang="en-US" sz="1400" dirty="0" err="1">
                  <a:solidFill>
                    <a:srgbClr val="000000"/>
                  </a:solidFill>
                </a:rPr>
                <a:t>Cerullo</a:t>
              </a:r>
              <a:r>
                <a:rPr lang="en-US" altLang="en-US" sz="1400" dirty="0">
                  <a:solidFill>
                    <a:srgbClr val="000000"/>
                  </a:solidFill>
                </a:rPr>
                <a:t>, US Patent: 9182284 (2015)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6577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0.05807 -0.07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01719 -0.015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" y="-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8424 -0.094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6" y="-474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0.01753 -0.0164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5434 -0.05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" y="-296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3629 -0.039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38" grpId="0"/>
      <p:bldP spid="1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CPI characterization </a:t>
            </a:r>
            <a:r>
              <a:rPr lang="it-IT" dirty="0" smtClean="0"/>
              <a:t>- </a:t>
            </a:r>
            <a:r>
              <a:rPr lang="it-IT" dirty="0"/>
              <a:t>Dynamic Reproducibility</a:t>
            </a:r>
          </a:p>
        </p:txBody>
      </p:sp>
      <p:pic>
        <p:nvPicPr>
          <p:cNvPr id="3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1" t="9408"/>
          <a:stretch/>
        </p:blipFill>
        <p:spPr bwMode="auto">
          <a:xfrm>
            <a:off x="298759" y="2780711"/>
            <a:ext cx="4344963" cy="349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6463430" y="3996629"/>
            <a:ext cx="4045907" cy="118405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defTabSz="4572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4572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4572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4572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4572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Minion Web"/>
                <a:ea typeface="DejaVu Sans"/>
                <a:cs typeface="DejaVu Sans"/>
              </a:defRPr>
            </a:lvl9pPr>
          </a:lstStyle>
          <a:p>
            <a:pPr marL="342900" indent="-342900" algn="just" eaLnBrk="1" hangingPunct="1"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altLang="it-IT" dirty="0" smtClean="0"/>
              <a:t>Interferograms acquired after 30 minutes</a:t>
            </a:r>
            <a:endParaRPr lang="en-US" altLang="it-IT" b="1" dirty="0">
              <a:sym typeface="Symbol" panose="05050102010706020507" pitchFamily="18" charset="2"/>
            </a:endParaRPr>
          </a:p>
          <a:p>
            <a:pPr marL="342900" indent="-342900" algn="just" eaLnBrk="1" hangingPunct="1">
              <a:spcBef>
                <a:spcPct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altLang="it-IT" b="1" dirty="0" smtClean="0">
                <a:sym typeface="Symbol" panose="05050102010706020507" pitchFamily="18" charset="2"/>
              </a:rPr>
              <a:t>perfect reproducibility</a:t>
            </a:r>
            <a:endParaRPr lang="en-US" altLang="it-IT" b="1" dirty="0"/>
          </a:p>
        </p:txBody>
      </p:sp>
      <p:sp>
        <p:nvSpPr>
          <p:cNvPr id="5" name="Figura a mano libera 41"/>
          <p:cNvSpPr/>
          <p:nvPr/>
        </p:nvSpPr>
        <p:spPr>
          <a:xfrm>
            <a:off x="7267872" y="1432035"/>
            <a:ext cx="333225" cy="404899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37177">
                <a:srgbClr val="00B0F0"/>
              </a:gs>
              <a:gs pos="27424">
                <a:srgbClr val="0070C0"/>
              </a:gs>
              <a:gs pos="16000">
                <a:srgbClr val="002060"/>
              </a:gs>
              <a:gs pos="0">
                <a:srgbClr val="7030A0"/>
              </a:gs>
              <a:gs pos="85841">
                <a:srgbClr val="FF0000"/>
              </a:gs>
              <a:gs pos="76978">
                <a:srgbClr val="FFC000"/>
              </a:gs>
              <a:gs pos="69015">
                <a:srgbClr val="FFFF00"/>
              </a:gs>
              <a:gs pos="59284">
                <a:srgbClr val="92D050"/>
              </a:gs>
              <a:gs pos="48000">
                <a:srgbClr val="00B050"/>
              </a:gs>
              <a:gs pos="100000">
                <a:srgbClr val="C00000"/>
              </a:gs>
            </a:gsLst>
            <a:lin ang="21594000" scaled="0"/>
          </a:gradFill>
          <a:ln w="12700">
            <a:solidFill>
              <a:srgbClr val="0070C0"/>
            </a:solidFill>
          </a:ln>
          <a:scene3d>
            <a:camera prst="isometricOffAxis2Righ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sp>
        <p:nvSpPr>
          <p:cNvPr id="6" name="Figura a mano libera 41"/>
          <p:cNvSpPr/>
          <p:nvPr/>
        </p:nvSpPr>
        <p:spPr>
          <a:xfrm>
            <a:off x="7877899" y="1435061"/>
            <a:ext cx="333225" cy="404899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37177">
                <a:srgbClr val="00B0F0"/>
              </a:gs>
              <a:gs pos="27424">
                <a:srgbClr val="0070C0"/>
              </a:gs>
              <a:gs pos="16000">
                <a:srgbClr val="002060"/>
              </a:gs>
              <a:gs pos="0">
                <a:srgbClr val="7030A0"/>
              </a:gs>
              <a:gs pos="85841">
                <a:srgbClr val="FF0000"/>
              </a:gs>
              <a:gs pos="76978">
                <a:srgbClr val="FFC000"/>
              </a:gs>
              <a:gs pos="69015">
                <a:srgbClr val="FFFF00"/>
              </a:gs>
              <a:gs pos="59284">
                <a:srgbClr val="92D050"/>
              </a:gs>
              <a:gs pos="48000">
                <a:srgbClr val="00B050"/>
              </a:gs>
              <a:gs pos="100000">
                <a:srgbClr val="C00000"/>
              </a:gs>
            </a:gsLst>
            <a:lin ang="21594000" scaled="0"/>
          </a:gradFill>
          <a:ln w="12700">
            <a:solidFill>
              <a:srgbClr val="0070C0"/>
            </a:solidFill>
          </a:ln>
          <a:scene3d>
            <a:camera prst="isometricOffAxis2Righ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grpSp>
        <p:nvGrpSpPr>
          <p:cNvPr id="7" name="Gruppo 9"/>
          <p:cNvGrpSpPr/>
          <p:nvPr/>
        </p:nvGrpSpPr>
        <p:grpSpPr>
          <a:xfrm>
            <a:off x="5761120" y="1276085"/>
            <a:ext cx="1084217" cy="1554480"/>
            <a:chOff x="1084217" y="1045029"/>
            <a:chExt cx="1084217" cy="1554480"/>
          </a:xfrm>
        </p:grpSpPr>
        <p:sp>
          <p:nvSpPr>
            <p:cNvPr id="8" name="Rettangolo 10"/>
            <p:cNvSpPr/>
            <p:nvPr/>
          </p:nvSpPr>
          <p:spPr>
            <a:xfrm>
              <a:off x="1084217" y="1045029"/>
              <a:ext cx="1084217" cy="1554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" name="Triangolo rettangolo 11"/>
            <p:cNvSpPr/>
            <p:nvPr/>
          </p:nvSpPr>
          <p:spPr>
            <a:xfrm>
              <a:off x="1685109" y="1162594"/>
              <a:ext cx="248194" cy="96665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Triangolo rettangolo 12"/>
            <p:cNvSpPr/>
            <p:nvPr/>
          </p:nvSpPr>
          <p:spPr>
            <a:xfrm rot="10800000">
              <a:off x="1743892" y="1162594"/>
              <a:ext cx="248194" cy="96665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3"/>
            <p:cNvSpPr/>
            <p:nvPr/>
          </p:nvSpPr>
          <p:spPr>
            <a:xfrm>
              <a:off x="1290909" y="1162594"/>
              <a:ext cx="243206" cy="9666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Rettangolo 27"/>
          <p:cNvSpPr/>
          <p:nvPr/>
        </p:nvSpPr>
        <p:spPr>
          <a:xfrm rot="5400000">
            <a:off x="6708227" y="-618008"/>
            <a:ext cx="81659" cy="5006463"/>
          </a:xfrm>
          <a:prstGeom prst="rect">
            <a:avLst/>
          </a:prstGeom>
          <a:gradFill>
            <a:gsLst>
              <a:gs pos="37177">
                <a:srgbClr val="00B0F0"/>
              </a:gs>
              <a:gs pos="27424">
                <a:srgbClr val="0070C0"/>
              </a:gs>
              <a:gs pos="16000">
                <a:srgbClr val="002060"/>
              </a:gs>
              <a:gs pos="0">
                <a:srgbClr val="7030A0"/>
              </a:gs>
              <a:gs pos="85841">
                <a:srgbClr val="FF0000"/>
              </a:gs>
              <a:gs pos="76978">
                <a:srgbClr val="FFC000"/>
              </a:gs>
              <a:gs pos="69015">
                <a:srgbClr val="FFFF00"/>
              </a:gs>
              <a:gs pos="59284">
                <a:srgbClr val="92D050"/>
              </a:gs>
              <a:gs pos="48000">
                <a:srgbClr val="00B050"/>
              </a:gs>
              <a:gs pos="100000">
                <a:srgbClr val="C00000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igura a mano libera 28"/>
          <p:cNvSpPr/>
          <p:nvPr/>
        </p:nvSpPr>
        <p:spPr>
          <a:xfrm>
            <a:off x="4298386" y="1715749"/>
            <a:ext cx="362017" cy="347963"/>
          </a:xfrm>
          <a:custGeom>
            <a:avLst/>
            <a:gdLst>
              <a:gd name="connsiteX0" fmla="*/ 816769 w 816769"/>
              <a:gd name="connsiteY0" fmla="*/ 381000 h 781050"/>
              <a:gd name="connsiteX1" fmla="*/ 2381 w 816769"/>
              <a:gd name="connsiteY1" fmla="*/ 0 h 781050"/>
              <a:gd name="connsiteX2" fmla="*/ 116681 w 816769"/>
              <a:gd name="connsiteY2" fmla="*/ 390525 h 781050"/>
              <a:gd name="connsiteX3" fmla="*/ 0 w 816769"/>
              <a:gd name="connsiteY3" fmla="*/ 781050 h 781050"/>
              <a:gd name="connsiteX4" fmla="*/ 816769 w 816769"/>
              <a:gd name="connsiteY4" fmla="*/ 381000 h 781050"/>
              <a:gd name="connsiteX0" fmla="*/ 847269 w 847269"/>
              <a:gd name="connsiteY0" fmla="*/ 381000 h 781050"/>
              <a:gd name="connsiteX1" fmla="*/ 32881 w 847269"/>
              <a:gd name="connsiteY1" fmla="*/ 0 h 781050"/>
              <a:gd name="connsiteX2" fmla="*/ 147181 w 847269"/>
              <a:gd name="connsiteY2" fmla="*/ 390525 h 781050"/>
              <a:gd name="connsiteX3" fmla="*/ 30500 w 847269"/>
              <a:gd name="connsiteY3" fmla="*/ 781050 h 781050"/>
              <a:gd name="connsiteX4" fmla="*/ 847269 w 847269"/>
              <a:gd name="connsiteY4" fmla="*/ 381000 h 781050"/>
              <a:gd name="connsiteX0" fmla="*/ 849477 w 849477"/>
              <a:gd name="connsiteY0" fmla="*/ 381000 h 781057"/>
              <a:gd name="connsiteX1" fmla="*/ 35089 w 849477"/>
              <a:gd name="connsiteY1" fmla="*/ 0 h 781057"/>
              <a:gd name="connsiteX2" fmla="*/ 149389 w 849477"/>
              <a:gd name="connsiteY2" fmla="*/ 390525 h 781057"/>
              <a:gd name="connsiteX3" fmla="*/ 32708 w 849477"/>
              <a:gd name="connsiteY3" fmla="*/ 781050 h 781057"/>
              <a:gd name="connsiteX4" fmla="*/ 849477 w 849477"/>
              <a:gd name="connsiteY4" fmla="*/ 381000 h 781057"/>
              <a:gd name="connsiteX0" fmla="*/ 847270 w 847270"/>
              <a:gd name="connsiteY0" fmla="*/ 381000 h 781050"/>
              <a:gd name="connsiteX1" fmla="*/ 32882 w 847270"/>
              <a:gd name="connsiteY1" fmla="*/ 0 h 781050"/>
              <a:gd name="connsiteX2" fmla="*/ 147182 w 847270"/>
              <a:gd name="connsiteY2" fmla="*/ 390525 h 781050"/>
              <a:gd name="connsiteX3" fmla="*/ 30501 w 847270"/>
              <a:gd name="connsiteY3" fmla="*/ 781050 h 781050"/>
              <a:gd name="connsiteX4" fmla="*/ 847270 w 847270"/>
              <a:gd name="connsiteY4" fmla="*/ 381000 h 781050"/>
              <a:gd name="connsiteX0" fmla="*/ 816769 w 816769"/>
              <a:gd name="connsiteY0" fmla="*/ 381000 h 781050"/>
              <a:gd name="connsiteX1" fmla="*/ 2381 w 816769"/>
              <a:gd name="connsiteY1" fmla="*/ 0 h 781050"/>
              <a:gd name="connsiteX2" fmla="*/ 116681 w 816769"/>
              <a:gd name="connsiteY2" fmla="*/ 390525 h 781050"/>
              <a:gd name="connsiteX3" fmla="*/ 0 w 816769"/>
              <a:gd name="connsiteY3" fmla="*/ 781050 h 781050"/>
              <a:gd name="connsiteX4" fmla="*/ 816769 w 816769"/>
              <a:gd name="connsiteY4" fmla="*/ 38100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769" h="781050">
                <a:moveTo>
                  <a:pt x="816769" y="381000"/>
                </a:moveTo>
                <a:lnTo>
                  <a:pt x="2381" y="0"/>
                </a:lnTo>
                <a:cubicBezTo>
                  <a:pt x="80962" y="161132"/>
                  <a:pt x="117078" y="260350"/>
                  <a:pt x="116681" y="390525"/>
                </a:cubicBezTo>
                <a:cubicBezTo>
                  <a:pt x="116284" y="520700"/>
                  <a:pt x="100012" y="608807"/>
                  <a:pt x="0" y="781050"/>
                </a:cubicBezTo>
                <a:lnTo>
                  <a:pt x="816769" y="381000"/>
                </a:lnTo>
                <a:close/>
              </a:path>
            </a:pathLst>
          </a:custGeom>
          <a:gradFill>
            <a:gsLst>
              <a:gs pos="37177">
                <a:srgbClr val="00B0F0"/>
              </a:gs>
              <a:gs pos="27424">
                <a:srgbClr val="0070C0"/>
              </a:gs>
              <a:gs pos="16000">
                <a:srgbClr val="002060"/>
              </a:gs>
              <a:gs pos="0">
                <a:srgbClr val="7030A0"/>
              </a:gs>
              <a:gs pos="85841">
                <a:srgbClr val="FF0000"/>
              </a:gs>
              <a:gs pos="76978">
                <a:srgbClr val="FFC000"/>
              </a:gs>
              <a:gs pos="69015">
                <a:srgbClr val="FFFF00"/>
              </a:gs>
              <a:gs pos="59284">
                <a:srgbClr val="92D050"/>
              </a:gs>
              <a:gs pos="48000">
                <a:srgbClr val="00B050"/>
              </a:gs>
              <a:gs pos="100000">
                <a:srgbClr val="C00000"/>
              </a:gs>
            </a:gsLst>
            <a:lin ang="21594000" scaled="0"/>
          </a:gradFill>
          <a:ln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ttore 2 29"/>
          <p:cNvCxnSpPr/>
          <p:nvPr/>
        </p:nvCxnSpPr>
        <p:spPr>
          <a:xfrm>
            <a:off x="6420791" y="2125456"/>
            <a:ext cx="189412" cy="65103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30"/>
          <p:cNvSpPr txBox="1"/>
          <p:nvPr/>
        </p:nvSpPr>
        <p:spPr>
          <a:xfrm>
            <a:off x="6544185" y="233459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</a:t>
            </a:r>
          </a:p>
        </p:txBody>
      </p:sp>
      <p:sp>
        <p:nvSpPr>
          <p:cNvPr id="17" name="Figura a mano libera 41"/>
          <p:cNvSpPr/>
          <p:nvPr/>
        </p:nvSpPr>
        <p:spPr>
          <a:xfrm>
            <a:off x="5021931" y="1434000"/>
            <a:ext cx="333225" cy="404899"/>
          </a:xfrm>
          <a:custGeom>
            <a:avLst/>
            <a:gdLst>
              <a:gd name="connsiteX0" fmla="*/ 0 w 4625009"/>
              <a:gd name="connsiteY0" fmla="*/ 1444487 h 1457739"/>
              <a:gd name="connsiteX1" fmla="*/ 861392 w 4625009"/>
              <a:gd name="connsiteY1" fmla="*/ 1152939 h 1457739"/>
              <a:gd name="connsiteX2" fmla="*/ 1722783 w 4625009"/>
              <a:gd name="connsiteY2" fmla="*/ 304800 h 1457739"/>
              <a:gd name="connsiteX3" fmla="*/ 2319131 w 4625009"/>
              <a:gd name="connsiteY3" fmla="*/ 0 h 1457739"/>
              <a:gd name="connsiteX4" fmla="*/ 2915478 w 4625009"/>
              <a:gd name="connsiteY4" fmla="*/ 304800 h 1457739"/>
              <a:gd name="connsiteX5" fmla="*/ 3776870 w 4625009"/>
              <a:gd name="connsiteY5" fmla="*/ 1179443 h 1457739"/>
              <a:gd name="connsiteX6" fmla="*/ 4625009 w 4625009"/>
              <a:gd name="connsiteY6" fmla="*/ 1457739 h 1457739"/>
              <a:gd name="connsiteX7" fmla="*/ 4625009 w 4625009"/>
              <a:gd name="connsiteY7" fmla="*/ 1457739 h 145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5009" h="1457739">
                <a:moveTo>
                  <a:pt x="0" y="1444487"/>
                </a:moveTo>
                <a:cubicBezTo>
                  <a:pt x="287131" y="1393687"/>
                  <a:pt x="574262" y="1342887"/>
                  <a:pt x="861392" y="1152939"/>
                </a:cubicBezTo>
                <a:cubicBezTo>
                  <a:pt x="1148522" y="962991"/>
                  <a:pt x="1479827" y="496956"/>
                  <a:pt x="1722783" y="304800"/>
                </a:cubicBezTo>
                <a:cubicBezTo>
                  <a:pt x="1965739" y="112644"/>
                  <a:pt x="2120349" y="0"/>
                  <a:pt x="2319131" y="0"/>
                </a:cubicBezTo>
                <a:cubicBezTo>
                  <a:pt x="2517913" y="0"/>
                  <a:pt x="2672522" y="108226"/>
                  <a:pt x="2915478" y="304800"/>
                </a:cubicBezTo>
                <a:cubicBezTo>
                  <a:pt x="3158434" y="501374"/>
                  <a:pt x="3491948" y="987287"/>
                  <a:pt x="3776870" y="1179443"/>
                </a:cubicBezTo>
                <a:cubicBezTo>
                  <a:pt x="4061792" y="1371599"/>
                  <a:pt x="4625009" y="1457739"/>
                  <a:pt x="4625009" y="1457739"/>
                </a:cubicBezTo>
                <a:lnTo>
                  <a:pt x="4625009" y="1457739"/>
                </a:lnTo>
              </a:path>
            </a:pathLst>
          </a:custGeom>
          <a:gradFill>
            <a:gsLst>
              <a:gs pos="37177">
                <a:srgbClr val="00B0F0"/>
              </a:gs>
              <a:gs pos="27424">
                <a:srgbClr val="0070C0"/>
              </a:gs>
              <a:gs pos="16000">
                <a:srgbClr val="002060"/>
              </a:gs>
              <a:gs pos="0">
                <a:srgbClr val="7030A0"/>
              </a:gs>
              <a:gs pos="85841">
                <a:srgbClr val="FF0000"/>
              </a:gs>
              <a:gs pos="76978">
                <a:srgbClr val="FFC000"/>
              </a:gs>
              <a:gs pos="69015">
                <a:srgbClr val="FFFF00"/>
              </a:gs>
              <a:gs pos="59284">
                <a:srgbClr val="92D050"/>
              </a:gs>
              <a:gs pos="48000">
                <a:srgbClr val="00B050"/>
              </a:gs>
              <a:gs pos="100000">
                <a:srgbClr val="C00000"/>
              </a:gs>
            </a:gsLst>
            <a:lin ang="21594000" scaled="0"/>
          </a:gradFill>
          <a:ln w="12700">
            <a:solidFill>
              <a:srgbClr val="0070C0"/>
            </a:solidFill>
          </a:ln>
          <a:scene3d>
            <a:camera prst="isometricOffAxis2Righ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863D"/>
              </a:solidFill>
            </a:endParaRPr>
          </a:p>
        </p:txBody>
      </p:sp>
      <p:cxnSp>
        <p:nvCxnSpPr>
          <p:cNvPr id="18" name="Connettore 2 34"/>
          <p:cNvCxnSpPr>
            <a:cxnSpLocks/>
          </p:cNvCxnSpPr>
          <p:nvPr/>
        </p:nvCxnSpPr>
        <p:spPr>
          <a:xfrm>
            <a:off x="7440803" y="1695496"/>
            <a:ext cx="6120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35"/>
          <p:cNvSpPr txBox="1"/>
          <p:nvPr/>
        </p:nvSpPr>
        <p:spPr>
          <a:xfrm>
            <a:off x="7598365" y="1347231"/>
            <a:ext cx="296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Symbol" panose="05050102010706020507" pitchFamily="18" charset="2"/>
              </a:rPr>
              <a:t>t</a:t>
            </a:r>
            <a:endParaRPr lang="it-IT" dirty="0">
              <a:latin typeface="Symbol" panose="05050102010706020507" pitchFamily="18" charset="2"/>
            </a:endParaRPr>
          </a:p>
        </p:txBody>
      </p:sp>
      <p:sp>
        <p:nvSpPr>
          <p:cNvPr id="20" name="Rettangolo con angoli arrotondati 1"/>
          <p:cNvSpPr/>
          <p:nvPr/>
        </p:nvSpPr>
        <p:spPr>
          <a:xfrm>
            <a:off x="8853572" y="1340424"/>
            <a:ext cx="1032562" cy="108421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PHOTO-DIODE</a:t>
            </a:r>
          </a:p>
        </p:txBody>
      </p:sp>
      <p:sp>
        <p:nvSpPr>
          <p:cNvPr id="21" name="Rettangolo 17">
            <a:extLst>
              <a:ext uri="{FF2B5EF4-FFF2-40B4-BE49-F238E27FC236}">
                <a16:creationId xmlns:a16="http://schemas.microsoft.com/office/drawing/2014/main" xmlns="" id="{F12DF99B-D317-4CEB-9359-2D3857AE851E}"/>
              </a:ext>
            </a:extLst>
          </p:cNvPr>
          <p:cNvSpPr/>
          <p:nvPr/>
        </p:nvSpPr>
        <p:spPr>
          <a:xfrm>
            <a:off x="1854200" y="5937755"/>
            <a:ext cx="2062480" cy="421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31">
            <a:extLst>
              <a:ext uri="{FF2B5EF4-FFF2-40B4-BE49-F238E27FC236}">
                <a16:creationId xmlns:a16="http://schemas.microsoft.com/office/drawing/2014/main" xmlns="" id="{B2ADCD18-8284-4608-9598-99E6B607C1B0}"/>
              </a:ext>
            </a:extLst>
          </p:cNvPr>
          <p:cNvSpPr txBox="1"/>
          <p:nvPr/>
        </p:nvSpPr>
        <p:spPr>
          <a:xfrm>
            <a:off x="1546263" y="6020605"/>
            <a:ext cx="2668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Delay </a:t>
            </a:r>
            <a:r>
              <a:rPr lang="it-IT" sz="2000" dirty="0" smtClean="0"/>
              <a:t>or Motor position</a:t>
            </a:r>
            <a:endParaRPr lang="it-IT" sz="2000" dirty="0"/>
          </a:p>
        </p:txBody>
      </p:sp>
      <p:sp>
        <p:nvSpPr>
          <p:cNvPr id="23" name="Rectangle 22"/>
          <p:cNvSpPr/>
          <p:nvPr/>
        </p:nvSpPr>
        <p:spPr>
          <a:xfrm>
            <a:off x="1188720" y="4997955"/>
            <a:ext cx="479531" cy="472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 Box 35">
            <a:extLst>
              <a:ext uri="{FF2B5EF4-FFF2-40B4-BE49-F238E27FC236}">
                <a16:creationId xmlns:a16="http://schemas.microsoft.com/office/drawing/2014/main" xmlns="" id="{A30F7EF1-98A3-484C-B1F8-0F279720D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51" y="5953616"/>
            <a:ext cx="4651094" cy="307777"/>
          </a:xfrm>
          <a:prstGeom prst="rect">
            <a:avLst/>
          </a:prstGeom>
          <a:solidFill>
            <a:srgbClr val="002060">
              <a:alpha val="10000"/>
            </a:srgbClr>
          </a:solidFill>
          <a:ln w="6350">
            <a:noFill/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altLang="en-US" sz="1400" dirty="0">
                <a:solidFill>
                  <a:srgbClr val="000000"/>
                </a:solidFill>
              </a:rPr>
              <a:t>D. </a:t>
            </a:r>
            <a:r>
              <a:rPr lang="en-US" altLang="en-US" sz="1400" dirty="0" err="1">
                <a:solidFill>
                  <a:srgbClr val="000000"/>
                </a:solidFill>
              </a:rPr>
              <a:t>Brida</a:t>
            </a:r>
            <a:r>
              <a:rPr lang="en-US" altLang="en-US" sz="1400" dirty="0">
                <a:solidFill>
                  <a:srgbClr val="000000"/>
                </a:solidFill>
              </a:rPr>
              <a:t>, C. Manzoni, G. </a:t>
            </a:r>
            <a:r>
              <a:rPr lang="en-US" altLang="en-US" sz="1400" dirty="0" err="1">
                <a:solidFill>
                  <a:srgbClr val="000000"/>
                </a:solidFill>
              </a:rPr>
              <a:t>Cerullo</a:t>
            </a:r>
            <a:r>
              <a:rPr lang="en-US" altLang="en-US" sz="1400" dirty="0">
                <a:solidFill>
                  <a:srgbClr val="000000"/>
                </a:solidFill>
              </a:rPr>
              <a:t>, Opt. Lett. </a:t>
            </a:r>
            <a:r>
              <a:rPr lang="en-US" altLang="en-US" sz="1400" b="1" dirty="0">
                <a:solidFill>
                  <a:srgbClr val="000000"/>
                </a:solidFill>
              </a:rPr>
              <a:t>37</a:t>
            </a:r>
            <a:r>
              <a:rPr lang="en-US" altLang="en-US" sz="1400" dirty="0">
                <a:solidFill>
                  <a:srgbClr val="000000"/>
                </a:solidFill>
              </a:rPr>
              <a:t>, 3027 (2012)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75429" y="3412995"/>
            <a:ext cx="3150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cap="small" dirty="0" smtClean="0">
                <a:solidFill>
                  <a:srgbClr val="0070C0"/>
                </a:solidFill>
              </a:rPr>
              <a:t>Dynamic Reproducibility</a:t>
            </a:r>
            <a:endParaRPr lang="it-IT" sz="2400" b="1" cap="small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11018" y="3331887"/>
            <a:ext cx="4699152" cy="1848797"/>
          </a:xfrm>
          <a:prstGeom prst="rect">
            <a:avLst/>
          </a:prstGeom>
          <a:noFill/>
          <a:ln w="31750">
            <a:solidFill>
              <a:srgbClr val="FF070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7" name="Group 26"/>
          <p:cNvGrpSpPr/>
          <p:nvPr/>
        </p:nvGrpSpPr>
        <p:grpSpPr>
          <a:xfrm>
            <a:off x="1891778" y="1263320"/>
            <a:ext cx="2337137" cy="1000054"/>
            <a:chOff x="1423686" y="1124198"/>
            <a:chExt cx="2337137" cy="1000054"/>
          </a:xfrm>
        </p:grpSpPr>
        <p:sp>
          <p:nvSpPr>
            <p:cNvPr id="28" name="Rectangle: Rounded Corners 79">
              <a:extLst>
                <a:ext uri="{FF2B5EF4-FFF2-40B4-BE49-F238E27FC236}">
                  <a16:creationId xmlns:a16="http://schemas.microsoft.com/office/drawing/2014/main" xmlns="" id="{64A7ABF5-E707-4DE8-94D6-A6DA06A14F55}"/>
                </a:ext>
              </a:extLst>
            </p:cNvPr>
            <p:cNvSpPr/>
            <p:nvPr/>
          </p:nvSpPr>
          <p:spPr>
            <a:xfrm>
              <a:off x="1653307" y="1188705"/>
              <a:ext cx="2096498" cy="84721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SUPERCONTINUUM</a:t>
              </a:r>
            </a:p>
            <a:p>
              <a:pPr algn="ctr"/>
              <a:r>
                <a:rPr lang="en-GB" dirty="0">
                  <a:solidFill>
                    <a:schemeClr val="tx1"/>
                  </a:solidFill>
                </a:rPr>
                <a:t>FIBER LASER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23686" y="1124198"/>
              <a:ext cx="2337137" cy="10000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24490" y="1172134"/>
              <a:ext cx="14041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Broadband incoherent</a:t>
              </a:r>
            </a:p>
            <a:p>
              <a:r>
                <a:rPr lang="it-IT" dirty="0" smtClean="0"/>
                <a:t>light source</a:t>
              </a:r>
              <a:endParaRPr lang="it-IT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5450">
              <a:off x="1665907" y="1268298"/>
              <a:ext cx="598435" cy="598435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5729915" y="2387361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BBO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68641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nowires kSpace" id="{12ADCDAD-AA56-47D2-9F86-A2CE07685200}" vid="{579D98B5-AC2A-4475-8F26-F90E713FC0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Photonic Template</Template>
  <TotalTime>1147</TotalTime>
  <Words>2647</Words>
  <Application>Microsoft Office PowerPoint</Application>
  <PresentationFormat>Widescreen</PresentationFormat>
  <Paragraphs>629</Paragraphs>
  <Slides>47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Arial</vt:lpstr>
      <vt:lpstr>Bradley Hand ITC</vt:lpstr>
      <vt:lpstr>Calibri</vt:lpstr>
      <vt:lpstr>Calibri Light</vt:lpstr>
      <vt:lpstr>Calisto MT</vt:lpstr>
      <vt:lpstr>Cambria Math</vt:lpstr>
      <vt:lpstr>DejaVu Sans</vt:lpstr>
      <vt:lpstr>KG Second Chances Sketch</vt:lpstr>
      <vt:lpstr>KG Second Chances Solid</vt:lpstr>
      <vt:lpstr>Liberation Sans</vt:lpstr>
      <vt:lpstr>Segoe Print</vt:lpstr>
      <vt:lpstr>Symbol</vt:lpstr>
      <vt:lpstr>Times New Roman</vt:lpstr>
      <vt:lpstr>Trebuchet MS</vt:lpstr>
      <vt:lpstr>Wingdings</vt:lpstr>
      <vt:lpstr>Office Theme</vt:lpstr>
      <vt:lpstr>PowerPoint Presentation</vt:lpstr>
      <vt:lpstr>Project outline</vt:lpstr>
      <vt:lpstr>WP1: case study result</vt:lpstr>
      <vt:lpstr>WP1: case study result</vt:lpstr>
      <vt:lpstr>WP2: definition of instrument requirement</vt:lpstr>
      <vt:lpstr>WP3: instrument design</vt:lpstr>
      <vt:lpstr>CPI: A Common-Path Interferometer</vt:lpstr>
      <vt:lpstr>CPI: A Common-Path Interferometer</vt:lpstr>
      <vt:lpstr>CPI characterization - Dynamic Reproducibility</vt:lpstr>
      <vt:lpstr>CPI characterization - Static Stability</vt:lpstr>
      <vt:lpstr>WP4: Hyperspectral Imager: breadboarding and testing</vt:lpstr>
      <vt:lpstr>Telescope design including the CPI</vt:lpstr>
      <vt:lpstr>Picture of the Brassboard</vt:lpstr>
      <vt:lpstr>Long Distance Measurement</vt:lpstr>
      <vt:lpstr>Test images at selected bands</vt:lpstr>
      <vt:lpstr>Interferometer test plan</vt:lpstr>
      <vt:lpstr>Tests in Visible: coherent light</vt:lpstr>
      <vt:lpstr>Transmission and contrast</vt:lpstr>
      <vt:lpstr>Contrast in the visible</vt:lpstr>
      <vt:lpstr>Visual Tests in Visible: incoherent light</vt:lpstr>
      <vt:lpstr>Characterization of interefrometer performances</vt:lpstr>
      <vt:lpstr>Test plan</vt:lpstr>
      <vt:lpstr>Test Infrared: Goals &amp; Methods</vt:lpstr>
      <vt:lpstr>The experimental Setup</vt:lpstr>
      <vt:lpstr>The Detectors - I</vt:lpstr>
      <vt:lpstr>The detectors - I</vt:lpstr>
      <vt:lpstr>Transmission @5 μm</vt:lpstr>
      <vt:lpstr>Test plan</vt:lpstr>
      <vt:lpstr>Contrast @5 μm</vt:lpstr>
      <vt:lpstr>Contrast @7 μm </vt:lpstr>
      <vt:lpstr>Contrast @7 μm</vt:lpstr>
      <vt:lpstr>Contrast @9 μm</vt:lpstr>
      <vt:lpstr>Test plan</vt:lpstr>
      <vt:lpstr>Spectral Resolution @7 μm</vt:lpstr>
      <vt:lpstr>Delay Calibration</vt:lpstr>
      <vt:lpstr>Frequency Calibration</vt:lpstr>
      <vt:lpstr>Contrast and spectral resolution</vt:lpstr>
      <vt:lpstr>Tests with Broadband Laser Spectrum</vt:lpstr>
      <vt:lpstr>Broadband Laser Spectrum</vt:lpstr>
      <vt:lpstr>Broadband Incoherent Light</vt:lpstr>
      <vt:lpstr>Test with Incoherent Light</vt:lpstr>
      <vt:lpstr>Tests with microbolometer + incoherent source</vt:lpstr>
      <vt:lpstr>Thermal emission from heated samples</vt:lpstr>
      <vt:lpstr>Verification Matrix</vt:lpstr>
      <vt:lpstr>Communications to conferences</vt:lpstr>
      <vt:lpstr>Future development plan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Spasso col Calomel: Lecco</dc:title>
  <dc:creator>Matteo Corti</dc:creator>
  <cp:lastModifiedBy>Cristian Manzoni</cp:lastModifiedBy>
  <cp:revision>173</cp:revision>
  <dcterms:created xsi:type="dcterms:W3CDTF">2023-04-24T10:43:22Z</dcterms:created>
  <dcterms:modified xsi:type="dcterms:W3CDTF">2023-07-30T10:22:51Z</dcterms:modified>
</cp:coreProperties>
</file>