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2" r:id="rId3"/>
    <p:sldId id="274" r:id="rId4"/>
    <p:sldId id="275" r:id="rId5"/>
    <p:sldId id="281" r:id="rId6"/>
    <p:sldId id="276" r:id="rId7"/>
    <p:sldId id="277" r:id="rId8"/>
    <p:sldId id="280" r:id="rId9"/>
    <p:sldId id="282" r:id="rId10"/>
    <p:sldId id="278" r:id="rId11"/>
    <p:sldId id="286" r:id="rId12"/>
    <p:sldId id="257" r:id="rId13"/>
    <p:sldId id="309" r:id="rId14"/>
    <p:sldId id="308" r:id="rId15"/>
    <p:sldId id="299" r:id="rId16"/>
    <p:sldId id="268" r:id="rId17"/>
    <p:sldId id="304" r:id="rId18"/>
    <p:sldId id="266" r:id="rId19"/>
    <p:sldId id="259" r:id="rId20"/>
    <p:sldId id="263" r:id="rId21"/>
    <p:sldId id="260" r:id="rId22"/>
    <p:sldId id="289" r:id="rId23"/>
    <p:sldId id="290" r:id="rId24"/>
    <p:sldId id="305" r:id="rId25"/>
    <p:sldId id="288" r:id="rId26"/>
    <p:sldId id="306" r:id="rId27"/>
    <p:sldId id="291" r:id="rId28"/>
    <p:sldId id="307" r:id="rId29"/>
    <p:sldId id="292" r:id="rId30"/>
    <p:sldId id="293" r:id="rId31"/>
    <p:sldId id="294" r:id="rId32"/>
    <p:sldId id="295" r:id="rId33"/>
    <p:sldId id="298" r:id="rId34"/>
    <p:sldId id="296" r:id="rId35"/>
    <p:sldId id="297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FF33"/>
    <a:srgbClr val="9C8FC0"/>
    <a:srgbClr val="8778B3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D4ED50-625E-043B-557F-FE4E2310171B}" v="9" dt="2023-08-29T09:06:51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81982" autoAdjust="0"/>
  </p:normalViewPr>
  <p:slideViewPr>
    <p:cSldViewPr snapToGrid="0">
      <p:cViewPr varScale="1">
        <p:scale>
          <a:sx n="188" d="100"/>
          <a:sy n="188" d="100"/>
        </p:scale>
        <p:origin x="47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E5835-98D1-400B-8D7E-3715B535790E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0DFC7-F81F-4396-B120-BCB0D1CCC4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88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8C734-6BAF-4BE5-BD0D-C77B5DD4209C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5E355-027B-45C7-9140-3522D5B43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23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5E355-027B-45C7-9140-3522D5B4305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8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MARCIN PART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5E355-027B-45C7-9140-3522D5B4305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66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5E355-027B-45C7-9140-3522D5B4305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72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JACHUR PART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5E355-027B-45C7-9140-3522D5B4305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12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21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11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0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4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39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6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45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90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8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1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AF8C-7D67-44BB-BF32-95D8262BD1A6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317F-A5F5-4E2E-B07D-04FC1E21E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0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6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46.xml"/><Relationship Id="rId16" Type="http://schemas.openxmlformats.org/officeDocument/2006/relationships/image" Target="../media/image39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4.png"/><Relationship Id="rId5" Type="http://schemas.openxmlformats.org/officeDocument/2006/relationships/tags" Target="../tags/tag49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48.xml"/><Relationship Id="rId9" Type="http://schemas.openxmlformats.org/officeDocument/2006/relationships/image" Target="../media/image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2.png"/><Relationship Id="rId18" Type="http://schemas.openxmlformats.org/officeDocument/2006/relationships/image" Target="../media/image14.png"/><Relationship Id="rId3" Type="http://schemas.openxmlformats.org/officeDocument/2006/relationships/tags" Target="../tags/tag54.xml"/><Relationship Id="rId21" Type="http://schemas.openxmlformats.org/officeDocument/2006/relationships/image" Target="../media/image41.png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3.png"/><Relationship Id="rId2" Type="http://schemas.openxmlformats.org/officeDocument/2006/relationships/tags" Target="../tags/tag53.xml"/><Relationship Id="rId16" Type="http://schemas.openxmlformats.org/officeDocument/2006/relationships/image" Target="../media/image21.png"/><Relationship Id="rId20" Type="http://schemas.openxmlformats.org/officeDocument/2006/relationships/image" Target="../media/image2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44.png"/><Relationship Id="rId5" Type="http://schemas.openxmlformats.org/officeDocument/2006/relationships/tags" Target="../tags/tag56.xml"/><Relationship Id="rId15" Type="http://schemas.openxmlformats.org/officeDocument/2006/relationships/image" Target="../media/image12.png"/><Relationship Id="rId23" Type="http://schemas.openxmlformats.org/officeDocument/2006/relationships/image" Target="../media/image43.png"/><Relationship Id="rId10" Type="http://schemas.openxmlformats.org/officeDocument/2006/relationships/tags" Target="../tags/tag61.xml"/><Relationship Id="rId19" Type="http://schemas.openxmlformats.org/officeDocument/2006/relationships/image" Target="../media/image1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11.png"/><Relationship Id="rId2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65.xml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2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12.xml"/><Relationship Id="rId10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.png"/><Relationship Id="rId4" Type="http://schemas.openxmlformats.org/officeDocument/2006/relationships/tags" Target="../tags/tag16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1.png"/><Relationship Id="rId2" Type="http://schemas.openxmlformats.org/officeDocument/2006/relationships/tags" Target="../tags/tag18.xml"/><Relationship Id="rId16" Type="http://schemas.openxmlformats.org/officeDocument/2006/relationships/image" Target="../media/image2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2.png"/><Relationship Id="rId5" Type="http://schemas.openxmlformats.org/officeDocument/2006/relationships/tags" Target="../tags/tag21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tags" Target="../tags/tag20.xml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6.xml"/><Relationship Id="rId7" Type="http://schemas.openxmlformats.org/officeDocument/2006/relationships/image" Target="../media/image2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tags" Target="../tags/tag28.xml"/><Relationship Id="rId16" Type="http://schemas.openxmlformats.org/officeDocument/2006/relationships/image" Target="../media/image19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5.png"/><Relationship Id="rId5" Type="http://schemas.openxmlformats.org/officeDocument/2006/relationships/tags" Target="../tags/tag31.xml"/><Relationship Id="rId15" Type="http://schemas.openxmlformats.org/officeDocument/2006/relationships/image" Target="../media/image29.png"/><Relationship Id="rId10" Type="http://schemas.openxmlformats.org/officeDocument/2006/relationships/image" Target="../media/image2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3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1.png"/><Relationship Id="rId2" Type="http://schemas.openxmlformats.org/officeDocument/2006/relationships/tags" Target="../tags/tag39.xml"/><Relationship Id="rId16" Type="http://schemas.openxmlformats.org/officeDocument/2006/relationships/image" Target="../media/image22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2.png"/><Relationship Id="rId5" Type="http://schemas.openxmlformats.org/officeDocument/2006/relationships/tags" Target="../tags/tag42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tags" Target="../tags/tag41.xml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609758" y="1841396"/>
            <a:ext cx="6140334" cy="132343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Calibri"/>
              </a:rPr>
              <a:t>Quantum communication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  <a:cs typeface="Calibri"/>
              </a:rPr>
              <a:t>for deep-space application</a:t>
            </a:r>
            <a:r>
              <a:rPr lang="en-US" sz="4000" b="1" dirty="0">
                <a:latin typeface="+mj-lt"/>
              </a:rPr>
              <a:t>s</a:t>
            </a:r>
            <a:r>
              <a:rPr lang="en-US" sz="4000" b="1" dirty="0">
                <a:latin typeface="Barlow Medium"/>
              </a:rPr>
              <a:t> </a:t>
            </a:r>
            <a:endParaRPr lang="pl-PL" sz="4000" dirty="0">
              <a:latin typeface="Barlow Medium" pitchFamily="2" charset="-18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-971443" y="4569428"/>
            <a:ext cx="11102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Konrad</a:t>
            </a:r>
            <a:r>
              <a:rPr lang="en-US" sz="2800" dirty="0"/>
              <a:t> </a:t>
            </a:r>
            <a:r>
              <a:rPr lang="en-US" sz="2800" dirty="0" err="1"/>
              <a:t>Banaszek</a:t>
            </a:r>
            <a:r>
              <a:rPr lang="pl-PL" sz="2800" dirty="0"/>
              <a:t>*, Marcin Jarzyna, Michał </a:t>
            </a:r>
            <a:r>
              <a:rPr lang="pl-PL" sz="2800" dirty="0" err="1"/>
              <a:t>Jachura</a:t>
            </a:r>
            <a:r>
              <a:rPr lang="pl-PL" sz="2800" dirty="0">
                <a:latin typeface="+mj-lt"/>
              </a:rPr>
              <a:t> 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936938" y="5123674"/>
            <a:ext cx="3285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>
                <a:latin typeface="+mj-lt"/>
              </a:rPr>
              <a:t>*</a:t>
            </a:r>
            <a:r>
              <a:rPr lang="en-US" sz="2000" dirty="0" err="1">
                <a:latin typeface="+mj-lt"/>
              </a:rPr>
              <a:t>konrad.banaszek@qopt.tech</a:t>
            </a:r>
            <a:endParaRPr lang="pl-PL" sz="20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63245" y="3244334"/>
            <a:ext cx="401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/>
              <a:t>Contract</a:t>
            </a:r>
            <a:r>
              <a:rPr lang="pl-PL" i="1" dirty="0"/>
              <a:t> No. 4000138194/22/NL/GLC/</a:t>
            </a:r>
            <a:r>
              <a:rPr lang="pl-PL" i="1" dirty="0" err="1"/>
              <a:t>ov</a:t>
            </a:r>
            <a:endParaRPr lang="pl-PL" i="1" dirty="0"/>
          </a:p>
        </p:txBody>
      </p:sp>
      <p:sp>
        <p:nvSpPr>
          <p:cNvPr id="9" name="Prostokąt 8"/>
          <p:cNvSpPr/>
          <p:nvPr/>
        </p:nvSpPr>
        <p:spPr>
          <a:xfrm>
            <a:off x="3402830" y="5617914"/>
            <a:ext cx="212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Barlow Medium" pitchFamily="2" charset="-18"/>
              </a:rPr>
              <a:t>07.09.2023</a:t>
            </a:r>
            <a:endParaRPr lang="pl-PL" sz="2400" dirty="0">
              <a:latin typeface="Barlow Medium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896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341192" y="260648"/>
            <a:ext cx="396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Background noise</a:t>
            </a:r>
            <a:endParaRPr lang="pl-PL" sz="4000" dirty="0">
              <a:latin typeface="+mj-lt"/>
            </a:endParaRPr>
          </a:p>
        </p:txBody>
      </p:sp>
      <p:pic>
        <p:nvPicPr>
          <p:cNvPr id="13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41" y="1907218"/>
            <a:ext cx="2811373" cy="24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5" name="Grupa 254"/>
          <p:cNvGrpSpPr/>
          <p:nvPr/>
        </p:nvGrpSpPr>
        <p:grpSpPr>
          <a:xfrm>
            <a:off x="1025675" y="1810667"/>
            <a:ext cx="5860088" cy="3942307"/>
            <a:chOff x="1259631" y="2839490"/>
            <a:chExt cx="5860088" cy="3942307"/>
          </a:xfrm>
        </p:grpSpPr>
        <p:sp>
          <p:nvSpPr>
            <p:cNvPr id="133" name="pole tekstowe 132"/>
            <p:cNvSpPr txBox="1"/>
            <p:nvPr/>
          </p:nvSpPr>
          <p:spPr>
            <a:xfrm>
              <a:off x="3624043" y="6443243"/>
              <a:ext cx="16586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Signal strength</a:t>
              </a:r>
            </a:p>
          </p:txBody>
        </p:sp>
        <p:pic>
          <p:nvPicPr>
            <p:cNvPr id="254" name="Obraz 25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199" y="6581198"/>
              <a:ext cx="208000" cy="136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35" name="Freeform 103"/>
            <p:cNvSpPr>
              <a:spLocks/>
            </p:cNvSpPr>
            <p:nvPr/>
          </p:nvSpPr>
          <p:spPr bwMode="auto">
            <a:xfrm>
              <a:off x="2071469" y="5101678"/>
              <a:ext cx="4325937" cy="371475"/>
            </a:xfrm>
            <a:custGeom>
              <a:avLst/>
              <a:gdLst>
                <a:gd name="T0" fmla="*/ 16045 w 16045"/>
                <a:gd name="T1" fmla="*/ 1382 h 1382"/>
                <a:gd name="T2" fmla="*/ 15586 w 16045"/>
                <a:gd name="T3" fmla="*/ 1108 h 1382"/>
                <a:gd name="T4" fmla="*/ 15128 w 16045"/>
                <a:gd name="T5" fmla="*/ 861 h 1382"/>
                <a:gd name="T6" fmla="*/ 14669 w 16045"/>
                <a:gd name="T7" fmla="*/ 647 h 1382"/>
                <a:gd name="T8" fmla="*/ 14211 w 16045"/>
                <a:gd name="T9" fmla="*/ 471 h 1382"/>
                <a:gd name="T10" fmla="*/ 13753 w 16045"/>
                <a:gd name="T11" fmla="*/ 332 h 1382"/>
                <a:gd name="T12" fmla="*/ 13294 w 16045"/>
                <a:gd name="T13" fmla="*/ 228 h 1382"/>
                <a:gd name="T14" fmla="*/ 12836 w 16045"/>
                <a:gd name="T15" fmla="*/ 152 h 1382"/>
                <a:gd name="T16" fmla="*/ 12377 w 16045"/>
                <a:gd name="T17" fmla="*/ 100 h 1382"/>
                <a:gd name="T18" fmla="*/ 11919 w 16045"/>
                <a:gd name="T19" fmla="*/ 65 h 1382"/>
                <a:gd name="T20" fmla="*/ 11460 w 16045"/>
                <a:gd name="T21" fmla="*/ 42 h 1382"/>
                <a:gd name="T22" fmla="*/ 11002 w 16045"/>
                <a:gd name="T23" fmla="*/ 27 h 1382"/>
                <a:gd name="T24" fmla="*/ 10544 w 16045"/>
                <a:gd name="T25" fmla="*/ 17 h 1382"/>
                <a:gd name="T26" fmla="*/ 10085 w 16045"/>
                <a:gd name="T27" fmla="*/ 11 h 1382"/>
                <a:gd name="T28" fmla="*/ 9627 w 16045"/>
                <a:gd name="T29" fmla="*/ 7 h 1382"/>
                <a:gd name="T30" fmla="*/ 9168 w 16045"/>
                <a:gd name="T31" fmla="*/ 5 h 1382"/>
                <a:gd name="T32" fmla="*/ 8710 w 16045"/>
                <a:gd name="T33" fmla="*/ 3 h 1382"/>
                <a:gd name="T34" fmla="*/ 8252 w 16045"/>
                <a:gd name="T35" fmla="*/ 2 h 1382"/>
                <a:gd name="T36" fmla="*/ 7793 w 16045"/>
                <a:gd name="T37" fmla="*/ 1 h 1382"/>
                <a:gd name="T38" fmla="*/ 7335 w 16045"/>
                <a:gd name="T39" fmla="*/ 1 h 1382"/>
                <a:gd name="T40" fmla="*/ 6876 w 16045"/>
                <a:gd name="T41" fmla="*/ 1 h 1382"/>
                <a:gd name="T42" fmla="*/ 5959 w 16045"/>
                <a:gd name="T43" fmla="*/ 1 h 1382"/>
                <a:gd name="T44" fmla="*/ 5501 w 16045"/>
                <a:gd name="T45" fmla="*/ 0 h 1382"/>
                <a:gd name="T46" fmla="*/ 0 w 16045"/>
                <a:gd name="T47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45" h="1382">
                  <a:moveTo>
                    <a:pt x="16045" y="1382"/>
                  </a:moveTo>
                  <a:lnTo>
                    <a:pt x="15586" y="1108"/>
                  </a:lnTo>
                  <a:lnTo>
                    <a:pt x="15128" y="861"/>
                  </a:lnTo>
                  <a:lnTo>
                    <a:pt x="14669" y="647"/>
                  </a:lnTo>
                  <a:lnTo>
                    <a:pt x="14211" y="471"/>
                  </a:lnTo>
                  <a:lnTo>
                    <a:pt x="13753" y="332"/>
                  </a:lnTo>
                  <a:lnTo>
                    <a:pt x="13294" y="228"/>
                  </a:lnTo>
                  <a:lnTo>
                    <a:pt x="12836" y="152"/>
                  </a:lnTo>
                  <a:lnTo>
                    <a:pt x="12377" y="100"/>
                  </a:lnTo>
                  <a:lnTo>
                    <a:pt x="11919" y="65"/>
                  </a:lnTo>
                  <a:lnTo>
                    <a:pt x="11460" y="42"/>
                  </a:lnTo>
                  <a:lnTo>
                    <a:pt x="11002" y="27"/>
                  </a:lnTo>
                  <a:lnTo>
                    <a:pt x="10544" y="17"/>
                  </a:lnTo>
                  <a:lnTo>
                    <a:pt x="10085" y="11"/>
                  </a:lnTo>
                  <a:lnTo>
                    <a:pt x="9627" y="7"/>
                  </a:lnTo>
                  <a:lnTo>
                    <a:pt x="9168" y="5"/>
                  </a:lnTo>
                  <a:lnTo>
                    <a:pt x="8710" y="3"/>
                  </a:lnTo>
                  <a:lnTo>
                    <a:pt x="8252" y="2"/>
                  </a:lnTo>
                  <a:lnTo>
                    <a:pt x="7793" y="1"/>
                  </a:lnTo>
                  <a:lnTo>
                    <a:pt x="7335" y="1"/>
                  </a:lnTo>
                  <a:lnTo>
                    <a:pt x="6876" y="1"/>
                  </a:lnTo>
                  <a:lnTo>
                    <a:pt x="5959" y="1"/>
                  </a:lnTo>
                  <a:lnTo>
                    <a:pt x="5501" y="0"/>
                  </a:lnTo>
                  <a:lnTo>
                    <a:pt x="0" y="0"/>
                  </a:lnTo>
                </a:path>
              </a:pathLst>
            </a:custGeom>
            <a:noFill/>
            <a:ln w="25400" cap="sq">
              <a:solidFill>
                <a:srgbClr val="FF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6" name="Freeform 104"/>
            <p:cNvSpPr>
              <a:spLocks/>
            </p:cNvSpPr>
            <p:nvPr/>
          </p:nvSpPr>
          <p:spPr bwMode="auto">
            <a:xfrm>
              <a:off x="2071469" y="4563515"/>
              <a:ext cx="4325937" cy="846138"/>
            </a:xfrm>
            <a:custGeom>
              <a:avLst/>
              <a:gdLst>
                <a:gd name="T0" fmla="*/ 16045 w 16045"/>
                <a:gd name="T1" fmla="*/ 3140 h 3140"/>
                <a:gd name="T2" fmla="*/ 15586 w 16045"/>
                <a:gd name="T3" fmla="*/ 2777 h 3140"/>
                <a:gd name="T4" fmla="*/ 15128 w 16045"/>
                <a:gd name="T5" fmla="*/ 2418 h 3140"/>
                <a:gd name="T6" fmla="*/ 14669 w 16045"/>
                <a:gd name="T7" fmla="*/ 2069 h 3140"/>
                <a:gd name="T8" fmla="*/ 14211 w 16045"/>
                <a:gd name="T9" fmla="*/ 1733 h 3140"/>
                <a:gd name="T10" fmla="*/ 13753 w 16045"/>
                <a:gd name="T11" fmla="*/ 1419 h 3140"/>
                <a:gd name="T12" fmla="*/ 13294 w 16045"/>
                <a:gd name="T13" fmla="*/ 1131 h 3140"/>
                <a:gd name="T14" fmla="*/ 12836 w 16045"/>
                <a:gd name="T15" fmla="*/ 875 h 3140"/>
                <a:gd name="T16" fmla="*/ 12377 w 16045"/>
                <a:gd name="T17" fmla="*/ 656 h 3140"/>
                <a:gd name="T18" fmla="*/ 11919 w 16045"/>
                <a:gd name="T19" fmla="*/ 476 h 3140"/>
                <a:gd name="T20" fmla="*/ 11460 w 16045"/>
                <a:gd name="T21" fmla="*/ 335 h 3140"/>
                <a:gd name="T22" fmla="*/ 11002 w 16045"/>
                <a:gd name="T23" fmla="*/ 229 h 3140"/>
                <a:gd name="T24" fmla="*/ 10544 w 16045"/>
                <a:gd name="T25" fmla="*/ 153 h 3140"/>
                <a:gd name="T26" fmla="*/ 10085 w 16045"/>
                <a:gd name="T27" fmla="*/ 100 h 3140"/>
                <a:gd name="T28" fmla="*/ 9627 w 16045"/>
                <a:gd name="T29" fmla="*/ 65 h 3140"/>
                <a:gd name="T30" fmla="*/ 9168 w 16045"/>
                <a:gd name="T31" fmla="*/ 42 h 3140"/>
                <a:gd name="T32" fmla="*/ 8710 w 16045"/>
                <a:gd name="T33" fmla="*/ 26 h 3140"/>
                <a:gd name="T34" fmla="*/ 8252 w 16045"/>
                <a:gd name="T35" fmla="*/ 17 h 3140"/>
                <a:gd name="T36" fmla="*/ 7793 w 16045"/>
                <a:gd name="T37" fmla="*/ 10 h 3140"/>
                <a:gd name="T38" fmla="*/ 7335 w 16045"/>
                <a:gd name="T39" fmla="*/ 6 h 3140"/>
                <a:gd name="T40" fmla="*/ 6876 w 16045"/>
                <a:gd name="T41" fmla="*/ 4 h 3140"/>
                <a:gd name="T42" fmla="*/ 6418 w 16045"/>
                <a:gd name="T43" fmla="*/ 2 h 3140"/>
                <a:gd name="T44" fmla="*/ 5959 w 16045"/>
                <a:gd name="T45" fmla="*/ 1 h 3140"/>
                <a:gd name="T46" fmla="*/ 5501 w 16045"/>
                <a:gd name="T47" fmla="*/ 1 h 3140"/>
                <a:gd name="T48" fmla="*/ 5043 w 16045"/>
                <a:gd name="T49" fmla="*/ 0 h 3140"/>
                <a:gd name="T50" fmla="*/ 4584 w 16045"/>
                <a:gd name="T51" fmla="*/ 0 h 3140"/>
                <a:gd name="T52" fmla="*/ 4126 w 16045"/>
                <a:gd name="T53" fmla="*/ 0 h 3140"/>
                <a:gd name="T54" fmla="*/ 3667 w 16045"/>
                <a:gd name="T55" fmla="*/ 0 h 3140"/>
                <a:gd name="T56" fmla="*/ 3209 w 16045"/>
                <a:gd name="T57" fmla="*/ 0 h 3140"/>
                <a:gd name="T58" fmla="*/ 2750 w 16045"/>
                <a:gd name="T59" fmla="*/ 0 h 3140"/>
                <a:gd name="T60" fmla="*/ 0 w 16045"/>
                <a:gd name="T61" fmla="*/ 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45" h="3140">
                  <a:moveTo>
                    <a:pt x="16045" y="3140"/>
                  </a:moveTo>
                  <a:lnTo>
                    <a:pt x="15586" y="2777"/>
                  </a:lnTo>
                  <a:lnTo>
                    <a:pt x="15128" y="2418"/>
                  </a:lnTo>
                  <a:lnTo>
                    <a:pt x="14669" y="2069"/>
                  </a:lnTo>
                  <a:lnTo>
                    <a:pt x="14211" y="1733"/>
                  </a:lnTo>
                  <a:lnTo>
                    <a:pt x="13753" y="1419"/>
                  </a:lnTo>
                  <a:lnTo>
                    <a:pt x="13294" y="1131"/>
                  </a:lnTo>
                  <a:lnTo>
                    <a:pt x="12836" y="875"/>
                  </a:lnTo>
                  <a:lnTo>
                    <a:pt x="12377" y="656"/>
                  </a:lnTo>
                  <a:lnTo>
                    <a:pt x="11919" y="476"/>
                  </a:lnTo>
                  <a:lnTo>
                    <a:pt x="11460" y="335"/>
                  </a:lnTo>
                  <a:lnTo>
                    <a:pt x="11002" y="229"/>
                  </a:lnTo>
                  <a:lnTo>
                    <a:pt x="10544" y="153"/>
                  </a:lnTo>
                  <a:lnTo>
                    <a:pt x="10085" y="100"/>
                  </a:lnTo>
                  <a:lnTo>
                    <a:pt x="9627" y="65"/>
                  </a:lnTo>
                  <a:lnTo>
                    <a:pt x="9168" y="42"/>
                  </a:lnTo>
                  <a:lnTo>
                    <a:pt x="8710" y="26"/>
                  </a:lnTo>
                  <a:lnTo>
                    <a:pt x="8252" y="17"/>
                  </a:lnTo>
                  <a:lnTo>
                    <a:pt x="7793" y="10"/>
                  </a:lnTo>
                  <a:lnTo>
                    <a:pt x="7335" y="6"/>
                  </a:lnTo>
                  <a:lnTo>
                    <a:pt x="6876" y="4"/>
                  </a:lnTo>
                  <a:lnTo>
                    <a:pt x="6418" y="2"/>
                  </a:lnTo>
                  <a:lnTo>
                    <a:pt x="5959" y="1"/>
                  </a:lnTo>
                  <a:lnTo>
                    <a:pt x="5501" y="1"/>
                  </a:lnTo>
                  <a:lnTo>
                    <a:pt x="5043" y="0"/>
                  </a:lnTo>
                  <a:lnTo>
                    <a:pt x="4584" y="0"/>
                  </a:lnTo>
                  <a:lnTo>
                    <a:pt x="4126" y="0"/>
                  </a:lnTo>
                  <a:lnTo>
                    <a:pt x="3667" y="0"/>
                  </a:lnTo>
                  <a:lnTo>
                    <a:pt x="3209" y="0"/>
                  </a:lnTo>
                  <a:lnTo>
                    <a:pt x="2750" y="0"/>
                  </a:lnTo>
                  <a:lnTo>
                    <a:pt x="0" y="0"/>
                  </a:lnTo>
                </a:path>
              </a:pathLst>
            </a:custGeom>
            <a:noFill/>
            <a:ln w="25400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7" name="Freeform 105"/>
            <p:cNvSpPr>
              <a:spLocks/>
            </p:cNvSpPr>
            <p:nvPr/>
          </p:nvSpPr>
          <p:spPr bwMode="auto">
            <a:xfrm>
              <a:off x="2071469" y="4023765"/>
              <a:ext cx="4325937" cy="1374775"/>
            </a:xfrm>
            <a:custGeom>
              <a:avLst/>
              <a:gdLst>
                <a:gd name="T0" fmla="*/ 16045 w 16045"/>
                <a:gd name="T1" fmla="*/ 5100 h 5100"/>
                <a:gd name="T2" fmla="*/ 15586 w 16045"/>
                <a:gd name="T3" fmla="*/ 4718 h 5100"/>
                <a:gd name="T4" fmla="*/ 15128 w 16045"/>
                <a:gd name="T5" fmla="*/ 4333 h 5100"/>
                <a:gd name="T6" fmla="*/ 14669 w 16045"/>
                <a:gd name="T7" fmla="*/ 3946 h 5100"/>
                <a:gd name="T8" fmla="*/ 14211 w 16045"/>
                <a:gd name="T9" fmla="*/ 3560 h 5100"/>
                <a:gd name="T10" fmla="*/ 13753 w 16045"/>
                <a:gd name="T11" fmla="*/ 3178 h 5100"/>
                <a:gd name="T12" fmla="*/ 13294 w 16045"/>
                <a:gd name="T13" fmla="*/ 2802 h 5100"/>
                <a:gd name="T14" fmla="*/ 12836 w 16045"/>
                <a:gd name="T15" fmla="*/ 2434 h 5100"/>
                <a:gd name="T16" fmla="*/ 12377 w 16045"/>
                <a:gd name="T17" fmla="*/ 2078 h 5100"/>
                <a:gd name="T18" fmla="*/ 11919 w 16045"/>
                <a:gd name="T19" fmla="*/ 1740 h 5100"/>
                <a:gd name="T20" fmla="*/ 11460 w 16045"/>
                <a:gd name="T21" fmla="*/ 1423 h 5100"/>
                <a:gd name="T22" fmla="*/ 11002 w 16045"/>
                <a:gd name="T23" fmla="*/ 1133 h 5100"/>
                <a:gd name="T24" fmla="*/ 10544 w 16045"/>
                <a:gd name="T25" fmla="*/ 877 h 5100"/>
                <a:gd name="T26" fmla="*/ 10085 w 16045"/>
                <a:gd name="T27" fmla="*/ 657 h 5100"/>
                <a:gd name="T28" fmla="*/ 9627 w 16045"/>
                <a:gd name="T29" fmla="*/ 477 h 5100"/>
                <a:gd name="T30" fmla="*/ 9168 w 16045"/>
                <a:gd name="T31" fmla="*/ 336 h 5100"/>
                <a:gd name="T32" fmla="*/ 8710 w 16045"/>
                <a:gd name="T33" fmla="*/ 230 h 5100"/>
                <a:gd name="T34" fmla="*/ 8252 w 16045"/>
                <a:gd name="T35" fmla="*/ 153 h 5100"/>
                <a:gd name="T36" fmla="*/ 7793 w 16045"/>
                <a:gd name="T37" fmla="*/ 101 h 5100"/>
                <a:gd name="T38" fmla="*/ 7335 w 16045"/>
                <a:gd name="T39" fmla="*/ 65 h 5100"/>
                <a:gd name="T40" fmla="*/ 6876 w 16045"/>
                <a:gd name="T41" fmla="*/ 42 h 5100"/>
                <a:gd name="T42" fmla="*/ 6418 w 16045"/>
                <a:gd name="T43" fmla="*/ 27 h 5100"/>
                <a:gd name="T44" fmla="*/ 5959 w 16045"/>
                <a:gd name="T45" fmla="*/ 17 h 5100"/>
                <a:gd name="T46" fmla="*/ 5501 w 16045"/>
                <a:gd name="T47" fmla="*/ 11 h 5100"/>
                <a:gd name="T48" fmla="*/ 5043 w 16045"/>
                <a:gd name="T49" fmla="*/ 7 h 5100"/>
                <a:gd name="T50" fmla="*/ 4584 w 16045"/>
                <a:gd name="T51" fmla="*/ 4 h 5100"/>
                <a:gd name="T52" fmla="*/ 4126 w 16045"/>
                <a:gd name="T53" fmla="*/ 2 h 5100"/>
                <a:gd name="T54" fmla="*/ 3667 w 16045"/>
                <a:gd name="T55" fmla="*/ 1 h 5100"/>
                <a:gd name="T56" fmla="*/ 3209 w 16045"/>
                <a:gd name="T57" fmla="*/ 1 h 5100"/>
                <a:gd name="T58" fmla="*/ 2750 w 16045"/>
                <a:gd name="T59" fmla="*/ 0 h 5100"/>
                <a:gd name="T60" fmla="*/ 2292 w 16045"/>
                <a:gd name="T61" fmla="*/ 0 h 5100"/>
                <a:gd name="T62" fmla="*/ 1833 w 16045"/>
                <a:gd name="T63" fmla="*/ 0 h 5100"/>
                <a:gd name="T64" fmla="*/ 1375 w 16045"/>
                <a:gd name="T65" fmla="*/ 0 h 5100"/>
                <a:gd name="T66" fmla="*/ 458 w 16045"/>
                <a:gd name="T67" fmla="*/ 0 h 5100"/>
                <a:gd name="T68" fmla="*/ 0 w 16045"/>
                <a:gd name="T69" fmla="*/ 0 h 5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45" h="5100">
                  <a:moveTo>
                    <a:pt x="16045" y="5100"/>
                  </a:moveTo>
                  <a:lnTo>
                    <a:pt x="15586" y="4718"/>
                  </a:lnTo>
                  <a:lnTo>
                    <a:pt x="15128" y="4333"/>
                  </a:lnTo>
                  <a:lnTo>
                    <a:pt x="14669" y="3946"/>
                  </a:lnTo>
                  <a:lnTo>
                    <a:pt x="14211" y="3560"/>
                  </a:lnTo>
                  <a:lnTo>
                    <a:pt x="13753" y="3178"/>
                  </a:lnTo>
                  <a:lnTo>
                    <a:pt x="13294" y="2802"/>
                  </a:lnTo>
                  <a:lnTo>
                    <a:pt x="12836" y="2434"/>
                  </a:lnTo>
                  <a:lnTo>
                    <a:pt x="12377" y="2078"/>
                  </a:lnTo>
                  <a:lnTo>
                    <a:pt x="11919" y="1740"/>
                  </a:lnTo>
                  <a:lnTo>
                    <a:pt x="11460" y="1423"/>
                  </a:lnTo>
                  <a:lnTo>
                    <a:pt x="11002" y="1133"/>
                  </a:lnTo>
                  <a:lnTo>
                    <a:pt x="10544" y="877"/>
                  </a:lnTo>
                  <a:lnTo>
                    <a:pt x="10085" y="657"/>
                  </a:lnTo>
                  <a:lnTo>
                    <a:pt x="9627" y="477"/>
                  </a:lnTo>
                  <a:lnTo>
                    <a:pt x="9168" y="336"/>
                  </a:lnTo>
                  <a:lnTo>
                    <a:pt x="8710" y="230"/>
                  </a:lnTo>
                  <a:lnTo>
                    <a:pt x="8252" y="153"/>
                  </a:lnTo>
                  <a:lnTo>
                    <a:pt x="7793" y="101"/>
                  </a:lnTo>
                  <a:lnTo>
                    <a:pt x="7335" y="65"/>
                  </a:lnTo>
                  <a:lnTo>
                    <a:pt x="6876" y="42"/>
                  </a:lnTo>
                  <a:lnTo>
                    <a:pt x="6418" y="27"/>
                  </a:lnTo>
                  <a:lnTo>
                    <a:pt x="5959" y="17"/>
                  </a:lnTo>
                  <a:lnTo>
                    <a:pt x="5501" y="11"/>
                  </a:lnTo>
                  <a:lnTo>
                    <a:pt x="5043" y="7"/>
                  </a:lnTo>
                  <a:lnTo>
                    <a:pt x="4584" y="4"/>
                  </a:lnTo>
                  <a:lnTo>
                    <a:pt x="4126" y="2"/>
                  </a:lnTo>
                  <a:lnTo>
                    <a:pt x="3667" y="1"/>
                  </a:lnTo>
                  <a:lnTo>
                    <a:pt x="3209" y="1"/>
                  </a:lnTo>
                  <a:lnTo>
                    <a:pt x="2750" y="0"/>
                  </a:lnTo>
                  <a:lnTo>
                    <a:pt x="2292" y="0"/>
                  </a:lnTo>
                  <a:lnTo>
                    <a:pt x="1833" y="0"/>
                  </a:lnTo>
                  <a:lnTo>
                    <a:pt x="1375" y="0"/>
                  </a:lnTo>
                  <a:lnTo>
                    <a:pt x="458" y="0"/>
                  </a:lnTo>
                  <a:lnTo>
                    <a:pt x="0" y="0"/>
                  </a:lnTo>
                </a:path>
              </a:pathLst>
            </a:custGeom>
            <a:noFill/>
            <a:ln w="25400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8" name="Freeform 106"/>
            <p:cNvSpPr>
              <a:spLocks/>
            </p:cNvSpPr>
            <p:nvPr/>
          </p:nvSpPr>
          <p:spPr bwMode="auto">
            <a:xfrm>
              <a:off x="2071469" y="3484015"/>
              <a:ext cx="4325937" cy="1912938"/>
            </a:xfrm>
            <a:custGeom>
              <a:avLst/>
              <a:gdLst>
                <a:gd name="T0" fmla="*/ 16045 w 16045"/>
                <a:gd name="T1" fmla="*/ 7095 h 7095"/>
                <a:gd name="T2" fmla="*/ 15586 w 16045"/>
                <a:gd name="T3" fmla="*/ 6711 h 7095"/>
                <a:gd name="T4" fmla="*/ 15128 w 16045"/>
                <a:gd name="T5" fmla="*/ 6321 h 7095"/>
                <a:gd name="T6" fmla="*/ 14669 w 16045"/>
                <a:gd name="T7" fmla="*/ 5928 h 7095"/>
                <a:gd name="T8" fmla="*/ 14211 w 16045"/>
                <a:gd name="T9" fmla="*/ 5533 h 7095"/>
                <a:gd name="T10" fmla="*/ 13753 w 16045"/>
                <a:gd name="T11" fmla="*/ 5137 h 7095"/>
                <a:gd name="T12" fmla="*/ 13294 w 16045"/>
                <a:gd name="T13" fmla="*/ 4742 h 7095"/>
                <a:gd name="T14" fmla="*/ 12836 w 16045"/>
                <a:gd name="T15" fmla="*/ 4348 h 7095"/>
                <a:gd name="T16" fmla="*/ 12377 w 16045"/>
                <a:gd name="T17" fmla="*/ 3955 h 7095"/>
                <a:gd name="T18" fmla="*/ 11919 w 16045"/>
                <a:gd name="T19" fmla="*/ 3566 h 7095"/>
                <a:gd name="T20" fmla="*/ 11460 w 16045"/>
                <a:gd name="T21" fmla="*/ 3181 h 7095"/>
                <a:gd name="T22" fmla="*/ 11002 w 16045"/>
                <a:gd name="T23" fmla="*/ 2804 h 7095"/>
                <a:gd name="T24" fmla="*/ 10544 w 16045"/>
                <a:gd name="T25" fmla="*/ 2435 h 7095"/>
                <a:gd name="T26" fmla="*/ 10085 w 16045"/>
                <a:gd name="T27" fmla="*/ 2079 h 7095"/>
                <a:gd name="T28" fmla="*/ 9627 w 16045"/>
                <a:gd name="T29" fmla="*/ 1740 h 7095"/>
                <a:gd name="T30" fmla="*/ 9168 w 16045"/>
                <a:gd name="T31" fmla="*/ 1423 h 7095"/>
                <a:gd name="T32" fmla="*/ 8710 w 16045"/>
                <a:gd name="T33" fmla="*/ 1133 h 7095"/>
                <a:gd name="T34" fmla="*/ 8252 w 16045"/>
                <a:gd name="T35" fmla="*/ 876 h 7095"/>
                <a:gd name="T36" fmla="*/ 7793 w 16045"/>
                <a:gd name="T37" fmla="*/ 657 h 7095"/>
                <a:gd name="T38" fmla="*/ 7335 w 16045"/>
                <a:gd name="T39" fmla="*/ 476 h 7095"/>
                <a:gd name="T40" fmla="*/ 6876 w 16045"/>
                <a:gd name="T41" fmla="*/ 335 h 7095"/>
                <a:gd name="T42" fmla="*/ 6418 w 16045"/>
                <a:gd name="T43" fmla="*/ 229 h 7095"/>
                <a:gd name="T44" fmla="*/ 5959 w 16045"/>
                <a:gd name="T45" fmla="*/ 153 h 7095"/>
                <a:gd name="T46" fmla="*/ 5501 w 16045"/>
                <a:gd name="T47" fmla="*/ 100 h 7095"/>
                <a:gd name="T48" fmla="*/ 5043 w 16045"/>
                <a:gd name="T49" fmla="*/ 65 h 7095"/>
                <a:gd name="T50" fmla="*/ 4584 w 16045"/>
                <a:gd name="T51" fmla="*/ 41 h 7095"/>
                <a:gd name="T52" fmla="*/ 4126 w 16045"/>
                <a:gd name="T53" fmla="*/ 26 h 7095"/>
                <a:gd name="T54" fmla="*/ 3667 w 16045"/>
                <a:gd name="T55" fmla="*/ 16 h 7095"/>
                <a:gd name="T56" fmla="*/ 3209 w 16045"/>
                <a:gd name="T57" fmla="*/ 10 h 7095"/>
                <a:gd name="T58" fmla="*/ 2750 w 16045"/>
                <a:gd name="T59" fmla="*/ 6 h 7095"/>
                <a:gd name="T60" fmla="*/ 2292 w 16045"/>
                <a:gd name="T61" fmla="*/ 3 h 7095"/>
                <a:gd name="T62" fmla="*/ 1833 w 16045"/>
                <a:gd name="T63" fmla="*/ 2 h 7095"/>
                <a:gd name="T64" fmla="*/ 1375 w 16045"/>
                <a:gd name="T65" fmla="*/ 1 h 7095"/>
                <a:gd name="T66" fmla="*/ 917 w 16045"/>
                <a:gd name="T67" fmla="*/ 0 h 7095"/>
                <a:gd name="T68" fmla="*/ 458 w 16045"/>
                <a:gd name="T69" fmla="*/ 0 h 7095"/>
                <a:gd name="T70" fmla="*/ 0 w 16045"/>
                <a:gd name="T71" fmla="*/ 0 h 7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45" h="7095">
                  <a:moveTo>
                    <a:pt x="16045" y="7095"/>
                  </a:moveTo>
                  <a:lnTo>
                    <a:pt x="15586" y="6711"/>
                  </a:lnTo>
                  <a:lnTo>
                    <a:pt x="15128" y="6321"/>
                  </a:lnTo>
                  <a:lnTo>
                    <a:pt x="14669" y="5928"/>
                  </a:lnTo>
                  <a:lnTo>
                    <a:pt x="14211" y="5533"/>
                  </a:lnTo>
                  <a:lnTo>
                    <a:pt x="13753" y="5137"/>
                  </a:lnTo>
                  <a:lnTo>
                    <a:pt x="13294" y="4742"/>
                  </a:lnTo>
                  <a:lnTo>
                    <a:pt x="12836" y="4348"/>
                  </a:lnTo>
                  <a:lnTo>
                    <a:pt x="12377" y="3955"/>
                  </a:lnTo>
                  <a:lnTo>
                    <a:pt x="11919" y="3566"/>
                  </a:lnTo>
                  <a:lnTo>
                    <a:pt x="11460" y="3181"/>
                  </a:lnTo>
                  <a:lnTo>
                    <a:pt x="11002" y="2804"/>
                  </a:lnTo>
                  <a:lnTo>
                    <a:pt x="10544" y="2435"/>
                  </a:lnTo>
                  <a:lnTo>
                    <a:pt x="10085" y="2079"/>
                  </a:lnTo>
                  <a:lnTo>
                    <a:pt x="9627" y="1740"/>
                  </a:lnTo>
                  <a:lnTo>
                    <a:pt x="9168" y="1423"/>
                  </a:lnTo>
                  <a:lnTo>
                    <a:pt x="8710" y="1133"/>
                  </a:lnTo>
                  <a:lnTo>
                    <a:pt x="8252" y="876"/>
                  </a:lnTo>
                  <a:lnTo>
                    <a:pt x="7793" y="657"/>
                  </a:lnTo>
                  <a:lnTo>
                    <a:pt x="7335" y="476"/>
                  </a:lnTo>
                  <a:lnTo>
                    <a:pt x="6876" y="335"/>
                  </a:lnTo>
                  <a:lnTo>
                    <a:pt x="6418" y="229"/>
                  </a:lnTo>
                  <a:lnTo>
                    <a:pt x="5959" y="153"/>
                  </a:lnTo>
                  <a:lnTo>
                    <a:pt x="5501" y="100"/>
                  </a:lnTo>
                  <a:lnTo>
                    <a:pt x="5043" y="65"/>
                  </a:lnTo>
                  <a:lnTo>
                    <a:pt x="4584" y="41"/>
                  </a:lnTo>
                  <a:lnTo>
                    <a:pt x="4126" y="26"/>
                  </a:lnTo>
                  <a:lnTo>
                    <a:pt x="3667" y="16"/>
                  </a:lnTo>
                  <a:lnTo>
                    <a:pt x="3209" y="10"/>
                  </a:lnTo>
                  <a:lnTo>
                    <a:pt x="2750" y="6"/>
                  </a:lnTo>
                  <a:lnTo>
                    <a:pt x="2292" y="3"/>
                  </a:lnTo>
                  <a:lnTo>
                    <a:pt x="1833" y="2"/>
                  </a:lnTo>
                  <a:lnTo>
                    <a:pt x="1375" y="1"/>
                  </a:lnTo>
                  <a:lnTo>
                    <a:pt x="917" y="0"/>
                  </a:lnTo>
                  <a:lnTo>
                    <a:pt x="458" y="0"/>
                  </a:lnTo>
                  <a:lnTo>
                    <a:pt x="0" y="0"/>
                  </a:lnTo>
                </a:path>
              </a:pathLst>
            </a:custGeom>
            <a:noFill/>
            <a:ln w="25400" cap="sq">
              <a:solidFill>
                <a:srgbClr val="8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9" name="Line 107"/>
            <p:cNvSpPr>
              <a:spLocks noChangeShapeType="1"/>
            </p:cNvSpPr>
            <p:nvPr/>
          </p:nvSpPr>
          <p:spPr bwMode="auto">
            <a:xfrm flipH="1">
              <a:off x="1863506" y="6182765"/>
              <a:ext cx="5256212" cy="0"/>
            </a:xfrm>
            <a:prstGeom prst="line">
              <a:avLst/>
            </a:prstGeom>
            <a:noFill/>
            <a:ln w="158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0" name="Line 108"/>
            <p:cNvSpPr>
              <a:spLocks noChangeShapeType="1"/>
            </p:cNvSpPr>
            <p:nvPr/>
          </p:nvSpPr>
          <p:spPr bwMode="auto">
            <a:xfrm flipV="1">
              <a:off x="1863506" y="2933153"/>
              <a:ext cx="0" cy="3249613"/>
            </a:xfrm>
            <a:prstGeom prst="line">
              <a:avLst/>
            </a:prstGeom>
            <a:noFill/>
            <a:ln w="158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1" name="Line 109"/>
            <p:cNvSpPr>
              <a:spLocks noChangeShapeType="1"/>
            </p:cNvSpPr>
            <p:nvPr/>
          </p:nvSpPr>
          <p:spPr bwMode="auto">
            <a:xfrm>
              <a:off x="1863506" y="2933153"/>
              <a:ext cx="5256212" cy="0"/>
            </a:xfrm>
            <a:prstGeom prst="line">
              <a:avLst/>
            </a:prstGeom>
            <a:noFill/>
            <a:ln w="158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2" name="Line 110"/>
            <p:cNvSpPr>
              <a:spLocks noChangeShapeType="1"/>
            </p:cNvSpPr>
            <p:nvPr/>
          </p:nvSpPr>
          <p:spPr bwMode="auto">
            <a:xfrm>
              <a:off x="7119719" y="2933153"/>
              <a:ext cx="0" cy="3249613"/>
            </a:xfrm>
            <a:prstGeom prst="line">
              <a:avLst/>
            </a:prstGeom>
            <a:noFill/>
            <a:ln w="158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3" name="Line 111"/>
            <p:cNvSpPr>
              <a:spLocks noChangeShapeType="1"/>
            </p:cNvSpPr>
            <p:nvPr/>
          </p:nvSpPr>
          <p:spPr bwMode="auto">
            <a:xfrm flipV="1">
              <a:off x="2689006" y="6130378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4" name="Rectangle 112"/>
            <p:cNvSpPr>
              <a:spLocks noChangeArrowheads="1"/>
            </p:cNvSpPr>
            <p:nvPr/>
          </p:nvSpPr>
          <p:spPr bwMode="auto">
            <a:xfrm>
              <a:off x="2522319" y="6230390"/>
              <a:ext cx="274637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5" name="Rectangle 113"/>
            <p:cNvSpPr>
              <a:spLocks noChangeArrowheads="1"/>
            </p:cNvSpPr>
            <p:nvPr/>
          </p:nvSpPr>
          <p:spPr bwMode="auto">
            <a:xfrm>
              <a:off x="2712819" y="6197053"/>
              <a:ext cx="1714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-7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6" name="Line 114"/>
            <p:cNvSpPr>
              <a:spLocks noChangeShapeType="1"/>
            </p:cNvSpPr>
            <p:nvPr/>
          </p:nvSpPr>
          <p:spPr bwMode="auto">
            <a:xfrm flipV="1">
              <a:off x="3925669" y="6130378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7" name="Rectangle 115"/>
            <p:cNvSpPr>
              <a:spLocks noChangeArrowheads="1"/>
            </p:cNvSpPr>
            <p:nvPr/>
          </p:nvSpPr>
          <p:spPr bwMode="auto">
            <a:xfrm>
              <a:off x="3757394" y="6230390"/>
              <a:ext cx="274637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8" name="Rectangle 116"/>
            <p:cNvSpPr>
              <a:spLocks noChangeArrowheads="1"/>
            </p:cNvSpPr>
            <p:nvPr/>
          </p:nvSpPr>
          <p:spPr bwMode="auto">
            <a:xfrm>
              <a:off x="3947894" y="6197053"/>
              <a:ext cx="1714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9" name="Line 117"/>
            <p:cNvSpPr>
              <a:spLocks noChangeShapeType="1"/>
            </p:cNvSpPr>
            <p:nvPr/>
          </p:nvSpPr>
          <p:spPr bwMode="auto">
            <a:xfrm flipV="1">
              <a:off x="5160744" y="6130378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0" name="Rectangle 118"/>
            <p:cNvSpPr>
              <a:spLocks noChangeArrowheads="1"/>
            </p:cNvSpPr>
            <p:nvPr/>
          </p:nvSpPr>
          <p:spPr bwMode="auto">
            <a:xfrm>
              <a:off x="4946431" y="6219278"/>
              <a:ext cx="52070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0.001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1" name="Line 119"/>
            <p:cNvSpPr>
              <a:spLocks noChangeShapeType="1"/>
            </p:cNvSpPr>
            <p:nvPr/>
          </p:nvSpPr>
          <p:spPr bwMode="auto">
            <a:xfrm flipV="1">
              <a:off x="6397406" y="6130378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2" name="Rectangle 120"/>
            <p:cNvSpPr>
              <a:spLocks noChangeArrowheads="1"/>
            </p:cNvSpPr>
            <p:nvPr/>
          </p:nvSpPr>
          <p:spPr bwMode="auto">
            <a:xfrm>
              <a:off x="6181506" y="6219278"/>
              <a:ext cx="52070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0.100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3" name="Line 121"/>
            <p:cNvSpPr>
              <a:spLocks noChangeShapeType="1"/>
            </p:cNvSpPr>
            <p:nvPr/>
          </p:nvSpPr>
          <p:spPr bwMode="auto">
            <a:xfrm flipV="1">
              <a:off x="2071469" y="6157365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4" name="Line 122"/>
            <p:cNvSpPr>
              <a:spLocks noChangeShapeType="1"/>
            </p:cNvSpPr>
            <p:nvPr/>
          </p:nvSpPr>
          <p:spPr bwMode="auto">
            <a:xfrm flipV="1">
              <a:off x="3308131" y="6157365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5" name="Line 123"/>
            <p:cNvSpPr>
              <a:spLocks noChangeShapeType="1"/>
            </p:cNvSpPr>
            <p:nvPr/>
          </p:nvSpPr>
          <p:spPr bwMode="auto">
            <a:xfrm flipV="1">
              <a:off x="4543206" y="6157365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6" name="Line 124"/>
            <p:cNvSpPr>
              <a:spLocks noChangeShapeType="1"/>
            </p:cNvSpPr>
            <p:nvPr/>
          </p:nvSpPr>
          <p:spPr bwMode="auto">
            <a:xfrm flipV="1">
              <a:off x="5779869" y="6157365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7" name="Line 125"/>
            <p:cNvSpPr>
              <a:spLocks noChangeShapeType="1"/>
            </p:cNvSpPr>
            <p:nvPr/>
          </p:nvSpPr>
          <p:spPr bwMode="auto">
            <a:xfrm flipV="1">
              <a:off x="7014944" y="6157365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8" name="Line 126"/>
            <p:cNvSpPr>
              <a:spLocks noChangeShapeType="1"/>
            </p:cNvSpPr>
            <p:nvPr/>
          </p:nvSpPr>
          <p:spPr bwMode="auto">
            <a:xfrm>
              <a:off x="1863506" y="6182765"/>
              <a:ext cx="38100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9" name="Rectangle 127"/>
            <p:cNvSpPr>
              <a:spLocks noChangeArrowheads="1"/>
            </p:cNvSpPr>
            <p:nvPr/>
          </p:nvSpPr>
          <p:spPr bwMode="auto">
            <a:xfrm>
              <a:off x="1739681" y="6092278"/>
              <a:ext cx="17462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0" name="Line 128"/>
            <p:cNvSpPr>
              <a:spLocks noChangeShapeType="1"/>
            </p:cNvSpPr>
            <p:nvPr/>
          </p:nvSpPr>
          <p:spPr bwMode="auto">
            <a:xfrm>
              <a:off x="1863506" y="60208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1" name="Line 129"/>
            <p:cNvSpPr>
              <a:spLocks noChangeShapeType="1"/>
            </p:cNvSpPr>
            <p:nvPr/>
          </p:nvSpPr>
          <p:spPr bwMode="auto">
            <a:xfrm>
              <a:off x="1863506" y="585732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2" name="Line 130"/>
            <p:cNvSpPr>
              <a:spLocks noChangeShapeType="1"/>
            </p:cNvSpPr>
            <p:nvPr/>
          </p:nvSpPr>
          <p:spPr bwMode="auto">
            <a:xfrm>
              <a:off x="1863506" y="56954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3" name="Line 131"/>
            <p:cNvSpPr>
              <a:spLocks noChangeShapeType="1"/>
            </p:cNvSpPr>
            <p:nvPr/>
          </p:nvSpPr>
          <p:spPr bwMode="auto">
            <a:xfrm>
              <a:off x="1863506" y="55334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4" name="Line 132"/>
            <p:cNvSpPr>
              <a:spLocks noChangeShapeType="1"/>
            </p:cNvSpPr>
            <p:nvPr/>
          </p:nvSpPr>
          <p:spPr bwMode="auto">
            <a:xfrm>
              <a:off x="1863506" y="5369965"/>
              <a:ext cx="38100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5" name="Rectangle 133"/>
            <p:cNvSpPr>
              <a:spLocks noChangeArrowheads="1"/>
            </p:cNvSpPr>
            <p:nvPr/>
          </p:nvSpPr>
          <p:spPr bwMode="auto">
            <a:xfrm>
              <a:off x="1739681" y="5277890"/>
              <a:ext cx="17462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6" name="Line 134"/>
            <p:cNvSpPr>
              <a:spLocks noChangeShapeType="1"/>
            </p:cNvSpPr>
            <p:nvPr/>
          </p:nvSpPr>
          <p:spPr bwMode="auto">
            <a:xfrm>
              <a:off x="1863506" y="52080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7" name="Line 135"/>
            <p:cNvSpPr>
              <a:spLocks noChangeShapeType="1"/>
            </p:cNvSpPr>
            <p:nvPr/>
          </p:nvSpPr>
          <p:spPr bwMode="auto">
            <a:xfrm>
              <a:off x="1863506" y="5046115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8" name="Line 136"/>
            <p:cNvSpPr>
              <a:spLocks noChangeShapeType="1"/>
            </p:cNvSpPr>
            <p:nvPr/>
          </p:nvSpPr>
          <p:spPr bwMode="auto">
            <a:xfrm>
              <a:off x="1863506" y="48826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9" name="Line 137"/>
            <p:cNvSpPr>
              <a:spLocks noChangeShapeType="1"/>
            </p:cNvSpPr>
            <p:nvPr/>
          </p:nvSpPr>
          <p:spPr bwMode="auto">
            <a:xfrm>
              <a:off x="1863506" y="47206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0" name="Line 138"/>
            <p:cNvSpPr>
              <a:spLocks noChangeShapeType="1"/>
            </p:cNvSpPr>
            <p:nvPr/>
          </p:nvSpPr>
          <p:spPr bwMode="auto">
            <a:xfrm>
              <a:off x="1863506" y="4557165"/>
              <a:ext cx="38100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1" name="Rectangle 139"/>
            <p:cNvSpPr>
              <a:spLocks noChangeArrowheads="1"/>
            </p:cNvSpPr>
            <p:nvPr/>
          </p:nvSpPr>
          <p:spPr bwMode="auto">
            <a:xfrm>
              <a:off x="1644432" y="4466678"/>
              <a:ext cx="274637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2" name="Line 140"/>
            <p:cNvSpPr>
              <a:spLocks noChangeShapeType="1"/>
            </p:cNvSpPr>
            <p:nvPr/>
          </p:nvSpPr>
          <p:spPr bwMode="auto">
            <a:xfrm>
              <a:off x="1863506" y="43952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3" name="Line 141"/>
            <p:cNvSpPr>
              <a:spLocks noChangeShapeType="1"/>
            </p:cNvSpPr>
            <p:nvPr/>
          </p:nvSpPr>
          <p:spPr bwMode="auto">
            <a:xfrm>
              <a:off x="1863506" y="4233315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4" name="Line 142"/>
            <p:cNvSpPr>
              <a:spLocks noChangeShapeType="1"/>
            </p:cNvSpPr>
            <p:nvPr/>
          </p:nvSpPr>
          <p:spPr bwMode="auto">
            <a:xfrm>
              <a:off x="1863506" y="40698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5" name="Line 143"/>
            <p:cNvSpPr>
              <a:spLocks noChangeShapeType="1"/>
            </p:cNvSpPr>
            <p:nvPr/>
          </p:nvSpPr>
          <p:spPr bwMode="auto">
            <a:xfrm>
              <a:off x="1863506" y="39078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6" name="Line 144"/>
            <p:cNvSpPr>
              <a:spLocks noChangeShapeType="1"/>
            </p:cNvSpPr>
            <p:nvPr/>
          </p:nvSpPr>
          <p:spPr bwMode="auto">
            <a:xfrm>
              <a:off x="1863506" y="3745953"/>
              <a:ext cx="38100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7" name="Rectangle 145"/>
            <p:cNvSpPr>
              <a:spLocks noChangeArrowheads="1"/>
            </p:cNvSpPr>
            <p:nvPr/>
          </p:nvSpPr>
          <p:spPr bwMode="auto">
            <a:xfrm>
              <a:off x="1644432" y="3653878"/>
              <a:ext cx="274637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8" name="Line 146"/>
            <p:cNvSpPr>
              <a:spLocks noChangeShapeType="1"/>
            </p:cNvSpPr>
            <p:nvPr/>
          </p:nvSpPr>
          <p:spPr bwMode="auto">
            <a:xfrm>
              <a:off x="1863506" y="35824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9" name="Line 147"/>
            <p:cNvSpPr>
              <a:spLocks noChangeShapeType="1"/>
            </p:cNvSpPr>
            <p:nvPr/>
          </p:nvSpPr>
          <p:spPr bwMode="auto">
            <a:xfrm>
              <a:off x="1863506" y="3420515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0" name="Line 148"/>
            <p:cNvSpPr>
              <a:spLocks noChangeShapeType="1"/>
            </p:cNvSpPr>
            <p:nvPr/>
          </p:nvSpPr>
          <p:spPr bwMode="auto">
            <a:xfrm>
              <a:off x="1863506" y="32570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1" name="Line 149"/>
            <p:cNvSpPr>
              <a:spLocks noChangeShapeType="1"/>
            </p:cNvSpPr>
            <p:nvPr/>
          </p:nvSpPr>
          <p:spPr bwMode="auto">
            <a:xfrm>
              <a:off x="1863506" y="30950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2" name="Line 150"/>
            <p:cNvSpPr>
              <a:spLocks noChangeShapeType="1"/>
            </p:cNvSpPr>
            <p:nvPr/>
          </p:nvSpPr>
          <p:spPr bwMode="auto">
            <a:xfrm>
              <a:off x="1863506" y="2933153"/>
              <a:ext cx="38100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3" name="Rectangle 151"/>
            <p:cNvSpPr>
              <a:spLocks noChangeArrowheads="1"/>
            </p:cNvSpPr>
            <p:nvPr/>
          </p:nvSpPr>
          <p:spPr bwMode="auto">
            <a:xfrm>
              <a:off x="1644432" y="2839490"/>
              <a:ext cx="274637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4" name="Line 152"/>
            <p:cNvSpPr>
              <a:spLocks noChangeShapeType="1"/>
            </p:cNvSpPr>
            <p:nvPr/>
          </p:nvSpPr>
          <p:spPr bwMode="auto">
            <a:xfrm>
              <a:off x="2689006" y="2933153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5" name="Line 153"/>
            <p:cNvSpPr>
              <a:spLocks noChangeShapeType="1"/>
            </p:cNvSpPr>
            <p:nvPr/>
          </p:nvSpPr>
          <p:spPr bwMode="auto">
            <a:xfrm>
              <a:off x="3925669" y="2933153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6" name="Line 154"/>
            <p:cNvSpPr>
              <a:spLocks noChangeShapeType="1"/>
            </p:cNvSpPr>
            <p:nvPr/>
          </p:nvSpPr>
          <p:spPr bwMode="auto">
            <a:xfrm>
              <a:off x="5160744" y="2933153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7" name="Line 155"/>
            <p:cNvSpPr>
              <a:spLocks noChangeShapeType="1"/>
            </p:cNvSpPr>
            <p:nvPr/>
          </p:nvSpPr>
          <p:spPr bwMode="auto">
            <a:xfrm>
              <a:off x="6397406" y="2933153"/>
              <a:ext cx="0" cy="52388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8" name="Line 156"/>
            <p:cNvSpPr>
              <a:spLocks noChangeShapeType="1"/>
            </p:cNvSpPr>
            <p:nvPr/>
          </p:nvSpPr>
          <p:spPr bwMode="auto">
            <a:xfrm>
              <a:off x="2071469" y="2933153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9" name="Line 157"/>
            <p:cNvSpPr>
              <a:spLocks noChangeShapeType="1"/>
            </p:cNvSpPr>
            <p:nvPr/>
          </p:nvSpPr>
          <p:spPr bwMode="auto">
            <a:xfrm>
              <a:off x="3308131" y="2933153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0" name="Line 158"/>
            <p:cNvSpPr>
              <a:spLocks noChangeShapeType="1"/>
            </p:cNvSpPr>
            <p:nvPr/>
          </p:nvSpPr>
          <p:spPr bwMode="auto">
            <a:xfrm>
              <a:off x="4543206" y="2933153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1" name="Line 159"/>
            <p:cNvSpPr>
              <a:spLocks noChangeShapeType="1"/>
            </p:cNvSpPr>
            <p:nvPr/>
          </p:nvSpPr>
          <p:spPr bwMode="auto">
            <a:xfrm>
              <a:off x="5779869" y="2933153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2" name="Line 160"/>
            <p:cNvSpPr>
              <a:spLocks noChangeShapeType="1"/>
            </p:cNvSpPr>
            <p:nvPr/>
          </p:nvSpPr>
          <p:spPr bwMode="auto">
            <a:xfrm>
              <a:off x="7014944" y="2933153"/>
              <a:ext cx="0" cy="2540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3" name="Line 161"/>
            <p:cNvSpPr>
              <a:spLocks noChangeShapeType="1"/>
            </p:cNvSpPr>
            <p:nvPr/>
          </p:nvSpPr>
          <p:spPr bwMode="auto">
            <a:xfrm flipH="1">
              <a:off x="7083206" y="6182765"/>
              <a:ext cx="36512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4" name="Line 162"/>
            <p:cNvSpPr>
              <a:spLocks noChangeShapeType="1"/>
            </p:cNvSpPr>
            <p:nvPr/>
          </p:nvSpPr>
          <p:spPr bwMode="auto">
            <a:xfrm flipH="1">
              <a:off x="7097494" y="60208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5" name="Line 163"/>
            <p:cNvSpPr>
              <a:spLocks noChangeShapeType="1"/>
            </p:cNvSpPr>
            <p:nvPr/>
          </p:nvSpPr>
          <p:spPr bwMode="auto">
            <a:xfrm flipH="1">
              <a:off x="7097494" y="585732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6" name="Line 164"/>
            <p:cNvSpPr>
              <a:spLocks noChangeShapeType="1"/>
            </p:cNvSpPr>
            <p:nvPr/>
          </p:nvSpPr>
          <p:spPr bwMode="auto">
            <a:xfrm flipH="1">
              <a:off x="7097494" y="56954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7" name="Line 165"/>
            <p:cNvSpPr>
              <a:spLocks noChangeShapeType="1"/>
            </p:cNvSpPr>
            <p:nvPr/>
          </p:nvSpPr>
          <p:spPr bwMode="auto">
            <a:xfrm flipH="1">
              <a:off x="7097494" y="55334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8" name="Line 166"/>
            <p:cNvSpPr>
              <a:spLocks noChangeShapeType="1"/>
            </p:cNvSpPr>
            <p:nvPr/>
          </p:nvSpPr>
          <p:spPr bwMode="auto">
            <a:xfrm flipH="1">
              <a:off x="7083206" y="5369965"/>
              <a:ext cx="36512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9" name="Line 167"/>
            <p:cNvSpPr>
              <a:spLocks noChangeShapeType="1"/>
            </p:cNvSpPr>
            <p:nvPr/>
          </p:nvSpPr>
          <p:spPr bwMode="auto">
            <a:xfrm flipH="1">
              <a:off x="7097494" y="52080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0" name="Line 168"/>
            <p:cNvSpPr>
              <a:spLocks noChangeShapeType="1"/>
            </p:cNvSpPr>
            <p:nvPr/>
          </p:nvSpPr>
          <p:spPr bwMode="auto">
            <a:xfrm flipH="1">
              <a:off x="7097494" y="5046115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1" name="Line 169"/>
            <p:cNvSpPr>
              <a:spLocks noChangeShapeType="1"/>
            </p:cNvSpPr>
            <p:nvPr/>
          </p:nvSpPr>
          <p:spPr bwMode="auto">
            <a:xfrm flipH="1">
              <a:off x="7097494" y="48826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2" name="Line 170"/>
            <p:cNvSpPr>
              <a:spLocks noChangeShapeType="1"/>
            </p:cNvSpPr>
            <p:nvPr/>
          </p:nvSpPr>
          <p:spPr bwMode="auto">
            <a:xfrm flipH="1">
              <a:off x="7097494" y="47206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3" name="Line 171"/>
            <p:cNvSpPr>
              <a:spLocks noChangeShapeType="1"/>
            </p:cNvSpPr>
            <p:nvPr/>
          </p:nvSpPr>
          <p:spPr bwMode="auto">
            <a:xfrm flipH="1">
              <a:off x="7083206" y="4557165"/>
              <a:ext cx="36512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4" name="Line 172"/>
            <p:cNvSpPr>
              <a:spLocks noChangeShapeType="1"/>
            </p:cNvSpPr>
            <p:nvPr/>
          </p:nvSpPr>
          <p:spPr bwMode="auto">
            <a:xfrm flipH="1">
              <a:off x="7097494" y="43952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5" name="Line 173"/>
            <p:cNvSpPr>
              <a:spLocks noChangeShapeType="1"/>
            </p:cNvSpPr>
            <p:nvPr/>
          </p:nvSpPr>
          <p:spPr bwMode="auto">
            <a:xfrm flipH="1">
              <a:off x="7097494" y="4233315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6" name="Line 174"/>
            <p:cNvSpPr>
              <a:spLocks noChangeShapeType="1"/>
            </p:cNvSpPr>
            <p:nvPr/>
          </p:nvSpPr>
          <p:spPr bwMode="auto">
            <a:xfrm flipH="1">
              <a:off x="7097494" y="40698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7" name="Line 175"/>
            <p:cNvSpPr>
              <a:spLocks noChangeShapeType="1"/>
            </p:cNvSpPr>
            <p:nvPr/>
          </p:nvSpPr>
          <p:spPr bwMode="auto">
            <a:xfrm flipH="1">
              <a:off x="7097494" y="39078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8" name="Line 176"/>
            <p:cNvSpPr>
              <a:spLocks noChangeShapeType="1"/>
            </p:cNvSpPr>
            <p:nvPr/>
          </p:nvSpPr>
          <p:spPr bwMode="auto">
            <a:xfrm flipH="1">
              <a:off x="7083206" y="3745953"/>
              <a:ext cx="36512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9" name="Line 177"/>
            <p:cNvSpPr>
              <a:spLocks noChangeShapeType="1"/>
            </p:cNvSpPr>
            <p:nvPr/>
          </p:nvSpPr>
          <p:spPr bwMode="auto">
            <a:xfrm flipH="1">
              <a:off x="7097494" y="3582440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0" name="Line 178"/>
            <p:cNvSpPr>
              <a:spLocks noChangeShapeType="1"/>
            </p:cNvSpPr>
            <p:nvPr/>
          </p:nvSpPr>
          <p:spPr bwMode="auto">
            <a:xfrm flipH="1">
              <a:off x="7097494" y="3420515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1" name="Line 179"/>
            <p:cNvSpPr>
              <a:spLocks noChangeShapeType="1"/>
            </p:cNvSpPr>
            <p:nvPr/>
          </p:nvSpPr>
          <p:spPr bwMode="auto">
            <a:xfrm flipH="1">
              <a:off x="7097494" y="3257003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2" name="Line 180"/>
            <p:cNvSpPr>
              <a:spLocks noChangeShapeType="1"/>
            </p:cNvSpPr>
            <p:nvPr/>
          </p:nvSpPr>
          <p:spPr bwMode="auto">
            <a:xfrm flipH="1">
              <a:off x="7097494" y="3095078"/>
              <a:ext cx="22225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3" name="Line 181"/>
            <p:cNvSpPr>
              <a:spLocks noChangeShapeType="1"/>
            </p:cNvSpPr>
            <p:nvPr/>
          </p:nvSpPr>
          <p:spPr bwMode="auto">
            <a:xfrm flipH="1">
              <a:off x="7083206" y="2933153"/>
              <a:ext cx="36512" cy="0"/>
            </a:xfrm>
            <a:prstGeom prst="line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4" name="pole tekstowe 213"/>
            <p:cNvSpPr txBox="1"/>
            <p:nvPr/>
          </p:nvSpPr>
          <p:spPr>
            <a:xfrm rot="16200000">
              <a:off x="-180291" y="4373075"/>
              <a:ext cx="3218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Photon information efficiency PIE</a:t>
              </a:r>
            </a:p>
          </p:txBody>
        </p:sp>
      </p:grpSp>
      <p:grpSp>
        <p:nvGrpSpPr>
          <p:cNvPr id="258" name="Grupa 257"/>
          <p:cNvGrpSpPr/>
          <p:nvPr/>
        </p:nvGrpSpPr>
        <p:grpSpPr>
          <a:xfrm>
            <a:off x="7038162" y="1882722"/>
            <a:ext cx="1541516" cy="1913550"/>
            <a:chOff x="7343738" y="4653692"/>
            <a:chExt cx="1541516" cy="1913550"/>
          </a:xfrm>
        </p:grpSpPr>
        <p:cxnSp>
          <p:nvCxnSpPr>
            <p:cNvPr id="222" name="Łącznik prosty 221"/>
            <p:cNvCxnSpPr/>
            <p:nvPr/>
          </p:nvCxnSpPr>
          <p:spPr>
            <a:xfrm>
              <a:off x="7595562" y="6477213"/>
              <a:ext cx="527262" cy="0"/>
            </a:xfrm>
            <a:prstGeom prst="line">
              <a:avLst/>
            </a:prstGeom>
            <a:noFill/>
            <a:ln w="25400" cap="flat" cmpd="sng" algn="ctr">
              <a:solidFill>
                <a:srgbClr val="800080"/>
              </a:solidFill>
              <a:prstDash val="solid"/>
            </a:ln>
            <a:effectLst/>
          </p:spPr>
        </p:cxnSp>
        <p:cxnSp>
          <p:nvCxnSpPr>
            <p:cNvPr id="223" name="Łącznik prosty 222"/>
            <p:cNvCxnSpPr/>
            <p:nvPr/>
          </p:nvCxnSpPr>
          <p:spPr>
            <a:xfrm>
              <a:off x="7595562" y="6205635"/>
              <a:ext cx="527262" cy="0"/>
            </a:xfrm>
            <a:prstGeom prst="line">
              <a:avLst/>
            </a:prstGeom>
            <a:noFill/>
            <a:ln w="25400" cap="flat" cmpd="sng" algn="ctr">
              <a:solidFill>
                <a:srgbClr val="AA0000"/>
              </a:solidFill>
              <a:prstDash val="solid"/>
            </a:ln>
            <a:effectLst/>
          </p:spPr>
        </p:cxnSp>
        <p:cxnSp>
          <p:nvCxnSpPr>
            <p:cNvPr id="224" name="Łącznik prosty 223"/>
            <p:cNvCxnSpPr/>
            <p:nvPr/>
          </p:nvCxnSpPr>
          <p:spPr>
            <a:xfrm>
              <a:off x="7595562" y="5921484"/>
              <a:ext cx="527262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5" name="Łącznik prosty 224"/>
            <p:cNvCxnSpPr/>
            <p:nvPr/>
          </p:nvCxnSpPr>
          <p:spPr>
            <a:xfrm>
              <a:off x="7595562" y="5655171"/>
              <a:ext cx="527262" cy="0"/>
            </a:xfrm>
            <a:prstGeom prst="line">
              <a:avLst/>
            </a:prstGeom>
            <a:noFill/>
            <a:ln w="25400" cap="flat" cmpd="sng" algn="ctr">
              <a:solidFill>
                <a:srgbClr val="FF8000"/>
              </a:solidFill>
              <a:prstDash val="solid"/>
            </a:ln>
            <a:effectLst/>
          </p:spPr>
        </p:cxnSp>
        <p:sp>
          <p:nvSpPr>
            <p:cNvPr id="226" name="pole tekstowe 225"/>
            <p:cNvSpPr txBox="1"/>
            <p:nvPr/>
          </p:nvSpPr>
          <p:spPr>
            <a:xfrm>
              <a:off x="7343738" y="4653692"/>
              <a:ext cx="1541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Gordon-</a:t>
              </a:r>
              <a:r>
                <a:rPr kumimoji="0" lang="pl-PL" sz="1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Holevo</a:t>
              </a:r>
              <a:r>
                <a:rPr kumimoji="0" lang="pl-PL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 limit for </a:t>
              </a:r>
              <a:r>
                <a:rPr kumimoji="0" lang="pl-PL" sz="1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noise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 strength </a:t>
              </a:r>
              <a:r>
                <a:rPr kumimoji="0" lang="pl-PL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cs typeface="Arial" panose="020B0604020202020204" pitchFamily="34" charset="0"/>
                </a:rPr>
                <a:t>      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anose="020B0604020202020204" pitchFamily="34" charset="0"/>
              </a:endParaRPr>
            </a:p>
          </p:txBody>
        </p:sp>
        <p:pic>
          <p:nvPicPr>
            <p:cNvPr id="257" name="Obraz 25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142" y="5272765"/>
              <a:ext cx="220131" cy="136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28" name="Obraz 2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746" y="5507855"/>
              <a:ext cx="454506" cy="19885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29" name="Obraz 2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745" y="5795165"/>
              <a:ext cx="455801" cy="19885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30" name="Obraz 2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098" y="6080512"/>
              <a:ext cx="458391" cy="20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31" name="Obraz 2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098" y="6368385"/>
              <a:ext cx="454506" cy="19885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248" name="pole tekstowe 247"/>
          <p:cNvSpPr txBox="1"/>
          <p:nvPr/>
        </p:nvSpPr>
        <p:spPr>
          <a:xfrm rot="2493681">
            <a:off x="3686365" y="2979239"/>
            <a:ext cx="27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err="1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Noiseless</a:t>
            </a:r>
            <a:r>
              <a:rPr lang="pl-PL" sz="160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GH</a:t>
            </a:r>
            <a:r>
              <a:rPr lang="en-US" sz="1600">
                <a:solidFill>
                  <a:prstClr val="black"/>
                </a:solidFill>
                <a:latin typeface="Gill Sans MT"/>
                <a:cs typeface="Arial" panose="020B0604020202020204" pitchFamily="34" charset="0"/>
              </a:rPr>
              <a:t> limit</a:t>
            </a:r>
          </a:p>
        </p:txBody>
      </p:sp>
      <p:pic>
        <p:nvPicPr>
          <p:cNvPr id="259" name="Obraz 2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5409">
            <a:off x="5255739" y="3540547"/>
            <a:ext cx="608000" cy="186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51073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zaokrąglony 39"/>
          <p:cNvSpPr/>
          <p:nvPr/>
        </p:nvSpPr>
        <p:spPr>
          <a:xfrm>
            <a:off x="4602174" y="2079286"/>
            <a:ext cx="4181788" cy="2225159"/>
          </a:xfrm>
          <a:prstGeom prst="roundRect">
            <a:avLst>
              <a:gd name="adj" fmla="val 11616"/>
            </a:avLst>
          </a:prstGeom>
          <a:solidFill>
            <a:srgbClr val="FFF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53799" y="1161310"/>
            <a:ext cx="731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Communication link performance</a:t>
            </a:r>
            <a:endParaRPr lang="pl-PL" sz="4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2565" y="2047699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/>
              <a:t>Attainable information</a:t>
            </a:r>
            <a:br>
              <a:rPr lang="en-US" sz="2200" b="1" u="sng" dirty="0"/>
            </a:br>
            <a:r>
              <a:rPr lang="en-US" sz="2200" b="1" u="sng" dirty="0"/>
              <a:t>rate [bits/s]:</a:t>
            </a:r>
            <a:endParaRPr lang="pl-PL" sz="2200" u="sng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14616"/>
            <a:ext cx="145714" cy="1971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5643"/>
            <a:ext cx="2077143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4" name="Obraz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1925"/>
            <a:ext cx="2545713" cy="641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4862407" y="2205125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Gordon-</a:t>
            </a:r>
            <a:r>
              <a:rPr lang="en-US" sz="2000" err="1"/>
              <a:t>Holevo</a:t>
            </a:r>
            <a:r>
              <a:rPr lang="en-US" sz="2000"/>
              <a:t> capacity limit per slot (Gaussian noise model): </a:t>
            </a:r>
            <a:endParaRPr lang="pl-PL" sz="2000"/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83" y="3095578"/>
            <a:ext cx="3418381" cy="2463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4873867" y="3462961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where</a:t>
            </a:r>
            <a:endParaRPr lang="pl-PL" sz="2000"/>
          </a:p>
        </p:txBody>
      </p:sp>
      <p:pic>
        <p:nvPicPr>
          <p:cNvPr id="19" name="Obraz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6" y="3549197"/>
            <a:ext cx="2685428" cy="2463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07" y="3913546"/>
            <a:ext cx="928571" cy="229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1" name="Prostokąt 20"/>
          <p:cNvSpPr/>
          <p:nvPr/>
        </p:nvSpPr>
        <p:spPr>
          <a:xfrm>
            <a:off x="323527" y="4472913"/>
            <a:ext cx="4068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Photon information efficiency (PIE):</a:t>
            </a:r>
            <a:endParaRPr lang="pl-PL" sz="2000"/>
          </a:p>
        </p:txBody>
      </p:sp>
      <p:pic>
        <p:nvPicPr>
          <p:cNvPr id="30" name="Obraz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7" y="5050084"/>
            <a:ext cx="3779999" cy="315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1" name="Obraz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95" y="5029582"/>
            <a:ext cx="2325713" cy="4385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32" name="Prostokąt 31"/>
          <p:cNvSpPr/>
          <p:nvPr/>
        </p:nvSpPr>
        <p:spPr>
          <a:xfrm>
            <a:off x="334175" y="5608897"/>
            <a:ext cx="7982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Ultimate information rate in the power-limited regime:</a:t>
            </a:r>
            <a:endParaRPr lang="pl-PL" sz="2000"/>
          </a:p>
        </p:txBody>
      </p:sp>
      <p:pic>
        <p:nvPicPr>
          <p:cNvPr id="34" name="Obraz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79" y="6042238"/>
            <a:ext cx="3004284" cy="6828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5" name="Grupa 4"/>
          <p:cNvGrpSpPr/>
          <p:nvPr/>
        </p:nvGrpSpPr>
        <p:grpSpPr>
          <a:xfrm>
            <a:off x="4696105" y="6082505"/>
            <a:ext cx="3769682" cy="588572"/>
            <a:chOff x="4696105" y="6082505"/>
            <a:chExt cx="3769682" cy="588572"/>
          </a:xfrm>
        </p:grpSpPr>
        <p:pic>
          <p:nvPicPr>
            <p:cNvPr id="36" name="Obraz 3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105" y="6082505"/>
              <a:ext cx="1402856" cy="5885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7" name="Prostokąt 36"/>
            <p:cNvSpPr/>
            <p:nvPr/>
          </p:nvSpPr>
          <p:spPr>
            <a:xfrm>
              <a:off x="6370803" y="618361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/>
                <a:t>when</a:t>
              </a:r>
              <a:endParaRPr lang="pl-PL" sz="2000"/>
            </a:p>
          </p:txBody>
        </p:sp>
        <p:pic>
          <p:nvPicPr>
            <p:cNvPr id="39" name="Obraz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074" y="6251524"/>
              <a:ext cx="1175713" cy="2642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965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91437"/>
            <a:ext cx="4089583" cy="15476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3" y="1842809"/>
            <a:ext cx="4054811" cy="14978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0" y="4513907"/>
            <a:ext cx="4082349" cy="15449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23928" y="226712"/>
            <a:ext cx="4406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err="1">
                <a:latin typeface="+mj-lt"/>
              </a:rPr>
              <a:t>Errors</a:t>
            </a:r>
            <a:r>
              <a:rPr lang="pl-PL" sz="4000" b="1" dirty="0">
                <a:latin typeface="+mj-lt"/>
              </a:rPr>
              <a:t> and </a:t>
            </a:r>
            <a:r>
              <a:rPr lang="pl-PL" sz="4000" b="1" dirty="0" err="1">
                <a:latin typeface="+mj-lt"/>
              </a:rPr>
              <a:t>erasures</a:t>
            </a:r>
            <a:r>
              <a:rPr lang="pl-PL" sz="4000" b="1" dirty="0">
                <a:latin typeface="+mj-lt"/>
              </a:rPr>
              <a:t> </a:t>
            </a:r>
            <a:endParaRPr lang="pl-PL" sz="4000" dirty="0">
              <a:latin typeface="+mj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451971" y="1350022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Erasure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1" y="386104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Errors</a:t>
            </a:r>
            <a:r>
              <a:rPr lang="pl-PL" sz="2400" b="1" dirty="0"/>
              <a:t> and </a:t>
            </a:r>
            <a:r>
              <a:rPr lang="pl-PL" sz="2400" b="1" dirty="0" err="1"/>
              <a:t>erasures</a:t>
            </a:r>
            <a:r>
              <a:rPr lang="pl-PL" sz="2400" b="1" dirty="0"/>
              <a:t> </a:t>
            </a:r>
            <a:r>
              <a:rPr lang="pl-PL" sz="2400" b="1" dirty="0" err="1"/>
              <a:t>receiver</a:t>
            </a:r>
            <a:r>
              <a:rPr lang="pl-PL" sz="2400" b="1" dirty="0"/>
              <a:t> (EER)</a:t>
            </a:r>
            <a:endParaRPr lang="pl-PL" b="1" dirty="0"/>
          </a:p>
        </p:txBody>
      </p:sp>
      <p:sp>
        <p:nvSpPr>
          <p:cNvPr id="14" name="Prostokąt 13"/>
          <p:cNvSpPr/>
          <p:nvPr/>
        </p:nvSpPr>
        <p:spPr>
          <a:xfrm>
            <a:off x="6061975" y="1381144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/>
              <a:t>Error</a:t>
            </a:r>
            <a:r>
              <a:rPr lang="en-US" sz="2400" b="1"/>
              <a:t>s</a:t>
            </a:r>
            <a:endParaRPr lang="pl-PL" b="1"/>
          </a:p>
        </p:txBody>
      </p:sp>
      <p:sp>
        <p:nvSpPr>
          <p:cNvPr id="11" name="Prostokąt 10"/>
          <p:cNvSpPr/>
          <p:nvPr/>
        </p:nvSpPr>
        <p:spPr>
          <a:xfrm>
            <a:off x="186647" y="6250047"/>
            <a:ext cx="6041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D. M. </a:t>
            </a:r>
            <a:r>
              <a:rPr lang="en-US" sz="1400" dirty="0" err="1"/>
              <a:t>Boroson</a:t>
            </a:r>
            <a:r>
              <a:rPr lang="pl-PL" sz="1400" dirty="0"/>
              <a:t>, </a:t>
            </a:r>
            <a:r>
              <a:rPr lang="en-US" sz="1400" i="1" dirty="0"/>
              <a:t>Toward optimum efficiency in a quantum receiver for coded </a:t>
            </a:r>
            <a:r>
              <a:rPr lang="pl-PL" sz="1400" i="1" dirty="0"/>
              <a:t>PPM</a:t>
            </a:r>
            <a:r>
              <a:rPr lang="en-US" sz="1400" dirty="0"/>
              <a:t>,</a:t>
            </a:r>
            <a:br>
              <a:rPr lang="pl-PL" sz="1400" dirty="0"/>
            </a:br>
            <a:r>
              <a:rPr lang="en-US" sz="1400" dirty="0"/>
              <a:t>Proc. SPIE 10562,</a:t>
            </a:r>
            <a:r>
              <a:rPr lang="pl-PL" sz="1400" dirty="0"/>
              <a:t> </a:t>
            </a:r>
            <a:r>
              <a:rPr lang="en-US" sz="1400" dirty="0"/>
              <a:t>ICSO 2016, 105623M (2017)</a:t>
            </a:r>
            <a:endParaRPr lang="pl-PL" sz="1400" dirty="0">
              <a:latin typeface="Barlow SemiBold" pitchFamily="2" charset="-18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709267" y="3968770"/>
            <a:ext cx="4320480" cy="1908215"/>
            <a:chOff x="4709267" y="3968770"/>
            <a:chExt cx="4320480" cy="1908215"/>
          </a:xfrm>
        </p:grpSpPr>
        <p:sp>
          <p:nvSpPr>
            <p:cNvPr id="15" name="Prostokąt 14"/>
            <p:cNvSpPr/>
            <p:nvPr/>
          </p:nvSpPr>
          <p:spPr>
            <a:xfrm>
              <a:off x="4709267" y="3968770"/>
              <a:ext cx="432048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pl-PL" dirty="0"/>
                <a:t>For </a:t>
              </a:r>
              <a:r>
                <a:rPr lang="pl-PL" dirty="0" err="1"/>
                <a:t>low</a:t>
              </a:r>
              <a:r>
                <a:rPr lang="pl-PL" dirty="0"/>
                <a:t>         </a:t>
              </a:r>
              <a:r>
                <a:rPr lang="pl-PL" dirty="0" err="1"/>
                <a:t>input</a:t>
              </a:r>
              <a:r>
                <a:rPr lang="pl-PL" dirty="0"/>
                <a:t> </a:t>
              </a:r>
              <a:r>
                <a:rPr lang="pl-PL" dirty="0" err="1"/>
                <a:t>symbols</a:t>
              </a:r>
              <a:r>
                <a:rPr lang="pl-PL" dirty="0"/>
                <a:t> </a:t>
              </a:r>
              <a:r>
                <a:rPr lang="pl-PL" dirty="0" err="1"/>
                <a:t>cannot</a:t>
              </a:r>
              <a:r>
                <a:rPr lang="pl-PL" dirty="0"/>
                <a:t> be </a:t>
              </a:r>
              <a:r>
                <a:rPr lang="pl-PL" dirty="0" err="1"/>
                <a:t>distinguished</a:t>
              </a:r>
              <a:r>
                <a:rPr lang="pl-PL" dirty="0"/>
                <a:t> </a:t>
              </a:r>
              <a:r>
                <a:rPr lang="pl-PL" dirty="0" err="1"/>
                <a:t>perfectly</a:t>
              </a:r>
              <a:r>
                <a:rPr lang="pl-PL" dirty="0"/>
                <a:t> (</a:t>
              </a:r>
              <a:r>
                <a:rPr lang="pl-PL" dirty="0" err="1"/>
                <a:t>corresponding</a:t>
              </a:r>
              <a:r>
                <a:rPr lang="pl-PL" dirty="0"/>
                <a:t> quantum </a:t>
              </a:r>
              <a:r>
                <a:rPr lang="pl-PL" dirty="0" err="1"/>
                <a:t>states</a:t>
              </a:r>
              <a:r>
                <a:rPr lang="pl-PL" dirty="0"/>
                <a:t> </a:t>
              </a:r>
              <a:r>
                <a:rPr lang="pl-PL" dirty="0" err="1"/>
                <a:t>are</a:t>
              </a:r>
              <a:r>
                <a:rPr lang="pl-PL" dirty="0"/>
                <a:t> not </a:t>
              </a:r>
              <a:r>
                <a:rPr lang="pl-PL" dirty="0" err="1"/>
                <a:t>orthogonal</a:t>
              </a:r>
              <a:r>
                <a:rPr lang="pl-PL" dirty="0"/>
                <a:t>)</a:t>
              </a:r>
            </a:p>
            <a:p>
              <a:pPr marL="228600" indent="-2286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pl-PL" dirty="0"/>
                <a:t>Trade-off </a:t>
              </a:r>
              <a:r>
                <a:rPr lang="pl-PL" dirty="0" err="1"/>
                <a:t>between</a:t>
              </a:r>
              <a:r>
                <a:rPr lang="pl-PL" dirty="0"/>
                <a:t>              and </a:t>
              </a:r>
            </a:p>
            <a:p>
              <a:pPr marL="228600" indent="-2286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pl-PL" dirty="0" err="1"/>
                <a:t>Needs</a:t>
              </a:r>
              <a:r>
                <a:rPr lang="pl-PL" dirty="0"/>
                <a:t> to be </a:t>
              </a:r>
              <a:r>
                <a:rPr lang="pl-PL" dirty="0" err="1"/>
                <a:t>optimized</a:t>
              </a:r>
              <a:r>
                <a:rPr lang="pl-PL" dirty="0"/>
                <a:t> by </a:t>
              </a:r>
              <a:r>
                <a:rPr lang="pl-PL" dirty="0" err="1"/>
                <a:t>maximizing</a:t>
              </a:r>
              <a:r>
                <a:rPr lang="pl-PL" dirty="0"/>
                <a:t> mutual </a:t>
              </a:r>
              <a:r>
                <a:rPr lang="pl-PL" dirty="0" err="1"/>
                <a:t>information</a:t>
              </a:r>
              <a:endParaRPr lang="pl-PL" dirty="0"/>
            </a:p>
          </p:txBody>
        </p:sp>
        <p:pic>
          <p:nvPicPr>
            <p:cNvPr id="2" name="Obraz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213" y="4123659"/>
              <a:ext cx="232762" cy="1795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3" name="Obraz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798" y="5010845"/>
              <a:ext cx="495238" cy="1572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4" name="Obraz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011238"/>
              <a:ext cx="671048" cy="1572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393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805951" y="2153590"/>
            <a:ext cx="7632848" cy="2664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252723" y="436921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EER</a:t>
            </a:r>
            <a:endParaRPr lang="pl-PL" b="1" dirty="0"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697444" y="2875075"/>
            <a:ext cx="1143744" cy="728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44798" y="3568252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CPN+QPG</a:t>
            </a:r>
            <a:endParaRPr lang="pl-PL" b="1" dirty="0">
              <a:latin typeface="+mj-lt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82760" y="2477626"/>
            <a:ext cx="3528392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26428" y="3713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MPE</a:t>
            </a:r>
            <a:endParaRPr lang="pl-PL" b="1" dirty="0"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295328" y="2875075"/>
            <a:ext cx="1143744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588224" y="29843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</a:t>
            </a:r>
            <a:endParaRPr lang="pl-PL" b="1" dirty="0"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68856" y="36460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DD+QPG</a:t>
            </a:r>
            <a:endParaRPr lang="pl-PL" b="1" dirty="0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88080" y="297082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</a:t>
            </a:r>
            <a:endParaRPr lang="pl-PL" b="1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835940" y="208072"/>
            <a:ext cx="44550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>
                <a:latin typeface="+mj-lt"/>
              </a:rPr>
              <a:t>Quantum </a:t>
            </a:r>
            <a:r>
              <a:rPr lang="pl-PL" sz="4000" b="1" dirty="0" err="1">
                <a:latin typeface="+mj-lt"/>
              </a:rPr>
              <a:t>Receivers</a:t>
            </a:r>
            <a:endParaRPr lang="pl-PL" sz="4000" b="1" dirty="0">
              <a:latin typeface="+mj-lt"/>
            </a:endParaRPr>
          </a:p>
          <a:p>
            <a:pPr algn="ctr"/>
            <a:r>
              <a:rPr lang="pl-PL" sz="4000" b="1" dirty="0" err="1">
                <a:latin typeface="+mj-lt"/>
              </a:rPr>
              <a:t>Taxonomy</a:t>
            </a:r>
            <a:endParaRPr lang="pl-PL" sz="4000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8699" y="526825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CPN – </a:t>
            </a:r>
            <a:r>
              <a:rPr lang="pl-PL" sz="2000" dirty="0" err="1">
                <a:latin typeface="+mj-lt"/>
              </a:rPr>
              <a:t>Conditional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nulling</a:t>
            </a:r>
            <a:endParaRPr lang="pl-PL" sz="1600" dirty="0"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88699" y="5644539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QPG – </a:t>
            </a:r>
            <a:r>
              <a:rPr lang="pl-PL" sz="2000" dirty="0">
                <a:latin typeface="+mj-lt"/>
              </a:rPr>
              <a:t>Quantum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gating</a:t>
            </a:r>
            <a:endParaRPr lang="pl-PL" sz="1600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8699" y="6020821"/>
            <a:ext cx="404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MPE – </a:t>
            </a:r>
            <a:r>
              <a:rPr lang="pl-PL" sz="2000" dirty="0">
                <a:latin typeface="+mj-lt"/>
              </a:rPr>
              <a:t>Minimum </a:t>
            </a:r>
            <a:r>
              <a:rPr lang="pl-PL" sz="2000" dirty="0" err="1">
                <a:latin typeface="+mj-lt"/>
              </a:rPr>
              <a:t>probablity</a:t>
            </a:r>
            <a:r>
              <a:rPr lang="pl-PL" sz="2000" dirty="0">
                <a:latin typeface="+mj-lt"/>
              </a:rPr>
              <a:t> of error </a:t>
            </a:r>
            <a:endParaRPr lang="pl-PL" sz="1600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184850" y="5916076"/>
            <a:ext cx="29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</a:rPr>
              <a:t>DD – </a:t>
            </a:r>
            <a:r>
              <a:rPr lang="pl-PL" sz="2000" dirty="0">
                <a:latin typeface="+mj-lt"/>
              </a:rPr>
              <a:t>Direct </a:t>
            </a:r>
            <a:r>
              <a:rPr lang="pl-PL" sz="2000" dirty="0" err="1">
                <a:latin typeface="+mj-lt"/>
              </a:rPr>
              <a:t>detection</a:t>
            </a:r>
            <a:endParaRPr lang="pl-PL" sz="1600" dirty="0">
              <a:latin typeface="+mj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184850" y="5515966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EER – </a:t>
            </a:r>
            <a:r>
              <a:rPr lang="pl-PL" sz="2000" dirty="0">
                <a:latin typeface="+mj-lt"/>
              </a:rPr>
              <a:t>Error and </a:t>
            </a:r>
            <a:r>
              <a:rPr lang="pl-PL" sz="2000" dirty="0" err="1">
                <a:latin typeface="+mj-lt"/>
              </a:rPr>
              <a:t>erasure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receiver</a:t>
            </a:r>
            <a:endParaRPr lang="pl-PL" sz="1600" dirty="0">
              <a:latin typeface="+mj-lt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9896" y="4343280"/>
            <a:ext cx="17309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+mj-lt"/>
              </a:rPr>
              <a:t>ERROR  RECEIVERS</a:t>
            </a:r>
          </a:p>
        </p:txBody>
      </p:sp>
      <p:cxnSp>
        <p:nvCxnSpPr>
          <p:cNvPr id="29" name="Łącznik prosty ze strzałką 28"/>
          <p:cNvCxnSpPr/>
          <p:nvPr/>
        </p:nvCxnSpPr>
        <p:spPr>
          <a:xfrm flipV="1">
            <a:off x="1047758" y="4029917"/>
            <a:ext cx="559217" cy="313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7456004" y="4668717"/>
            <a:ext cx="173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+mj-lt"/>
              </a:rPr>
              <a:t>ERASURE RECEIVERS</a:t>
            </a:r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7486727" y="4224790"/>
            <a:ext cx="504056" cy="4439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5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/>
      <p:bldP spid="20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2576" y="10194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+mj-lt"/>
              </a:rPr>
              <a:t>Minimum </a:t>
            </a:r>
            <a:r>
              <a:rPr lang="pl-PL" sz="4000" b="1" dirty="0" err="1">
                <a:latin typeface="+mj-lt"/>
              </a:rPr>
              <a:t>probabiity</a:t>
            </a:r>
            <a:r>
              <a:rPr lang="pl-PL" sz="4000" b="1" dirty="0">
                <a:latin typeface="+mj-lt"/>
              </a:rPr>
              <a:t> of error (MPE)</a:t>
            </a:r>
            <a:endParaRPr lang="pl-PL" sz="4000" dirty="0"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26306" y="5878045"/>
            <a:ext cx="6041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J.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Dolinar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optimum receiver for the binary coherent state quantum channel</a:t>
            </a:r>
            <a:r>
              <a:rPr lang="pl-PL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Res. Lab. Electron. Q.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Rep. 111 (1973), p. 115.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6" y="1924953"/>
            <a:ext cx="4394413" cy="1623275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5020719" y="1912813"/>
            <a:ext cx="432048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MPE </a:t>
            </a:r>
            <a:r>
              <a:rPr lang="pl-PL" dirty="0" err="1"/>
              <a:t>saturates</a:t>
            </a:r>
            <a:r>
              <a:rPr lang="pl-PL" dirty="0"/>
              <a:t> the </a:t>
            </a:r>
            <a:r>
              <a:rPr lang="pl-PL" dirty="0" err="1"/>
              <a:t>Helstrom</a:t>
            </a:r>
            <a:r>
              <a:rPr lang="pl-PL" dirty="0"/>
              <a:t> </a:t>
            </a:r>
            <a:r>
              <a:rPr lang="pl-PL" dirty="0" err="1"/>
              <a:t>bound</a:t>
            </a:r>
            <a:endParaRPr lang="pl-PL" dirty="0"/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errors</a:t>
            </a:r>
            <a:endParaRPr lang="pl-PL" dirty="0"/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err="1"/>
              <a:t>Measurement</a:t>
            </a:r>
            <a:r>
              <a:rPr lang="pl-PL" dirty="0"/>
              <a:t> </a:t>
            </a:r>
            <a:r>
              <a:rPr lang="pl-PL" dirty="0" err="1"/>
              <a:t>beyond</a:t>
            </a:r>
            <a:r>
              <a:rPr lang="pl-PL" dirty="0"/>
              <a:t> </a:t>
            </a:r>
            <a:r>
              <a:rPr lang="pl-PL" dirty="0" err="1"/>
              <a:t>direct</a:t>
            </a:r>
            <a:r>
              <a:rPr lang="pl-PL" dirty="0"/>
              <a:t> </a:t>
            </a:r>
            <a:r>
              <a:rPr lang="pl-PL" dirty="0" err="1"/>
              <a:t>detection</a:t>
            </a:r>
            <a:endParaRPr lang="pl-PL" dirty="0"/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err="1"/>
              <a:t>Needs</a:t>
            </a:r>
            <a:r>
              <a:rPr lang="pl-PL" dirty="0"/>
              <a:t> </a:t>
            </a:r>
            <a:r>
              <a:rPr lang="pl-PL" dirty="0" err="1"/>
              <a:t>cumbersome</a:t>
            </a:r>
            <a:r>
              <a:rPr lang="pl-PL" dirty="0"/>
              <a:t> </a:t>
            </a:r>
            <a:r>
              <a:rPr lang="pl-PL" dirty="0" err="1"/>
              <a:t>optimization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45582" y="5276822"/>
            <a:ext cx="80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Known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for </a:t>
            </a:r>
            <a:r>
              <a:rPr lang="pl-PL" dirty="0" err="1"/>
              <a:t>binary</a:t>
            </a:r>
            <a:r>
              <a:rPr lang="pl-PL" dirty="0"/>
              <a:t> </a:t>
            </a:r>
            <a:r>
              <a:rPr lang="pl-PL" dirty="0" err="1"/>
              <a:t>coherent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(BPSK constellation) – </a:t>
            </a:r>
            <a:r>
              <a:rPr lang="pl-PL" dirty="0" err="1"/>
              <a:t>Dolinar</a:t>
            </a:r>
            <a:r>
              <a:rPr lang="pl-PL" dirty="0"/>
              <a:t> </a:t>
            </a:r>
            <a:r>
              <a:rPr lang="pl-PL" dirty="0" err="1"/>
              <a:t>receiver</a:t>
            </a:r>
            <a:endParaRPr lang="en-US" dirty="0"/>
          </a:p>
        </p:txBody>
      </p:sp>
      <p:pic>
        <p:nvPicPr>
          <p:cNvPr id="3" name="Obraz 2" descr="\documentclass{article}&#10;\usepackage{amsmath}&#10;\pagestyle{empty}&#10;\begin{document}&#10;&#10;&#10;\[P_{\textrm{err}}^{\textrm{min}}=\frac{M-1}{M^2}\left[\sqrt{1+(M-1)e^{-n_f}}-\sqrt{1-e^{-n_f}}\right]^2\]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92" y="3636809"/>
            <a:ext cx="5660952" cy="51961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45583" y="4492134"/>
            <a:ext cx="80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formula</a:t>
            </a:r>
            <a:r>
              <a:rPr lang="pl-PL" dirty="0"/>
              <a:t>, no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realisation</a:t>
            </a:r>
            <a:r>
              <a:rPr lang="pl-P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805951" y="2153590"/>
            <a:ext cx="7632848" cy="2664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252723" y="436921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EER</a:t>
            </a:r>
            <a:endParaRPr lang="pl-PL" b="1" dirty="0"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697444" y="2875075"/>
            <a:ext cx="1143744" cy="728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44798" y="3568252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CPN+QPG</a:t>
            </a:r>
            <a:endParaRPr lang="pl-PL" b="1" dirty="0">
              <a:latin typeface="+mj-lt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82760" y="2477626"/>
            <a:ext cx="3528392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26428" y="3713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MPE</a:t>
            </a:r>
            <a:endParaRPr lang="pl-PL" b="1" dirty="0"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295328" y="2875075"/>
            <a:ext cx="1143744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588224" y="29843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</a:t>
            </a:r>
            <a:endParaRPr lang="pl-PL" b="1" dirty="0"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68856" y="36460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DD+QPG</a:t>
            </a:r>
            <a:endParaRPr lang="pl-PL" b="1" dirty="0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88080" y="297082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</a:t>
            </a:r>
            <a:endParaRPr lang="pl-PL" b="1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8699" y="526825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CPN – </a:t>
            </a:r>
            <a:r>
              <a:rPr lang="pl-PL" sz="2000" dirty="0" err="1">
                <a:latin typeface="+mj-lt"/>
              </a:rPr>
              <a:t>Conditional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nulling</a:t>
            </a:r>
            <a:endParaRPr lang="pl-PL" sz="1600" dirty="0"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88699" y="5644539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QPG – </a:t>
            </a:r>
            <a:r>
              <a:rPr lang="pl-PL" sz="2000" dirty="0">
                <a:latin typeface="+mj-lt"/>
              </a:rPr>
              <a:t>Quantum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gating</a:t>
            </a:r>
            <a:endParaRPr lang="pl-PL" sz="1600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8699" y="6020821"/>
            <a:ext cx="404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MPE – </a:t>
            </a:r>
            <a:r>
              <a:rPr lang="pl-PL" sz="2000" dirty="0">
                <a:latin typeface="+mj-lt"/>
              </a:rPr>
              <a:t>Minimum </a:t>
            </a:r>
            <a:r>
              <a:rPr lang="pl-PL" sz="2000" dirty="0" err="1">
                <a:latin typeface="+mj-lt"/>
              </a:rPr>
              <a:t>probablity</a:t>
            </a:r>
            <a:r>
              <a:rPr lang="pl-PL" sz="2000" dirty="0">
                <a:latin typeface="+mj-lt"/>
              </a:rPr>
              <a:t> of error </a:t>
            </a:r>
            <a:endParaRPr lang="pl-PL" sz="1600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184850" y="5916076"/>
            <a:ext cx="29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</a:rPr>
              <a:t>DD – </a:t>
            </a:r>
            <a:r>
              <a:rPr lang="pl-PL" sz="2000" dirty="0">
                <a:latin typeface="+mj-lt"/>
              </a:rPr>
              <a:t>Direct </a:t>
            </a:r>
            <a:r>
              <a:rPr lang="pl-PL" sz="2000" dirty="0" err="1">
                <a:latin typeface="+mj-lt"/>
              </a:rPr>
              <a:t>detection</a:t>
            </a:r>
            <a:endParaRPr lang="pl-PL" sz="1600" dirty="0">
              <a:latin typeface="+mj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184850" y="5515966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EER – </a:t>
            </a:r>
            <a:r>
              <a:rPr lang="pl-PL" sz="2000" dirty="0">
                <a:latin typeface="+mj-lt"/>
              </a:rPr>
              <a:t>Error and </a:t>
            </a:r>
            <a:r>
              <a:rPr lang="pl-PL" sz="2000" dirty="0" err="1">
                <a:latin typeface="+mj-lt"/>
              </a:rPr>
              <a:t>erasure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receiver</a:t>
            </a:r>
            <a:endParaRPr lang="pl-PL" sz="1600" dirty="0">
              <a:latin typeface="+mj-lt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9896" y="4343280"/>
            <a:ext cx="17309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+mj-lt"/>
              </a:rPr>
              <a:t>ERROR  RECEIVERS</a:t>
            </a:r>
          </a:p>
        </p:txBody>
      </p:sp>
      <p:cxnSp>
        <p:nvCxnSpPr>
          <p:cNvPr id="29" name="Łącznik prosty ze strzałką 28"/>
          <p:cNvCxnSpPr/>
          <p:nvPr/>
        </p:nvCxnSpPr>
        <p:spPr>
          <a:xfrm flipV="1">
            <a:off x="1047758" y="4029917"/>
            <a:ext cx="559217" cy="313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7456004" y="4668717"/>
            <a:ext cx="173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+mj-lt"/>
              </a:rPr>
              <a:t>ERASURE RECEIVERS</a:t>
            </a:r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7486727" y="4224790"/>
            <a:ext cx="504056" cy="4439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5883835" y="2772007"/>
            <a:ext cx="2407171" cy="14773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4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8063"/>
            <a:ext cx="3023216" cy="29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743598" y="257489"/>
            <a:ext cx="307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Noise rejection</a:t>
            </a:r>
            <a:endParaRPr lang="pl-PL" sz="3600" b="1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6" y="1682515"/>
            <a:ext cx="4810544" cy="97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189452" y="1159749"/>
            <a:ext cx="3310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err="1"/>
              <a:t>Sequential</a:t>
            </a:r>
            <a:r>
              <a:rPr lang="pl-PL" sz="1600" b="1"/>
              <a:t> </a:t>
            </a:r>
            <a:r>
              <a:rPr lang="pl-PL" sz="1600" b="1" err="1"/>
              <a:t>incoherent</a:t>
            </a:r>
            <a:r>
              <a:rPr lang="pl-PL" sz="1600" b="1"/>
              <a:t> </a:t>
            </a:r>
            <a:r>
              <a:rPr lang="pl-PL" sz="1600" b="1" err="1"/>
              <a:t>filtering</a:t>
            </a:r>
            <a:r>
              <a:rPr lang="pl-PL" sz="1600" b="1"/>
              <a:t> (SIF)</a:t>
            </a:r>
            <a:endParaRPr lang="pl-PL" sz="1600" b="1">
              <a:latin typeface="Barlow SemiBold" pitchFamily="2" charset="-18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25762" y="1759318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err="1"/>
              <a:t>Descrimitivity</a:t>
            </a:r>
            <a:r>
              <a:rPr lang="pl-PL" sz="1600"/>
              <a:t>:</a:t>
            </a:r>
            <a:r>
              <a:rPr lang="pl-PL" sz="1600" b="1" i="1"/>
              <a:t> </a:t>
            </a:r>
            <a:r>
              <a:rPr lang="en-US" sz="1600"/>
              <a:t>scales </a:t>
            </a:r>
            <a:r>
              <a:rPr lang="pl-PL" sz="1600" err="1"/>
              <a:t>output</a:t>
            </a:r>
            <a:r>
              <a:rPr lang="pl-PL" sz="1600"/>
              <a:t> SNR</a:t>
            </a:r>
            <a:r>
              <a:rPr lang="pl-PL" sz="1600" i="1"/>
              <a:t> </a:t>
            </a:r>
            <a:r>
              <a:rPr lang="pl-PL" sz="1600"/>
              <a:t> </a:t>
            </a:r>
            <a:endParaRPr lang="pl-PL" sz="1600">
              <a:latin typeface="Barlow SemiBold" pitchFamily="2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186557" y="2139774"/>
            <a:ext cx="3759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/>
              <a:t>BT: </a:t>
            </a:r>
            <a:r>
              <a:rPr lang="pl-PL" sz="1600" b="1" err="1"/>
              <a:t>B</a:t>
            </a:r>
            <a:r>
              <a:rPr lang="pl-PL" sz="1600" err="1"/>
              <a:t>andwidth</a:t>
            </a:r>
            <a:r>
              <a:rPr lang="pl-PL" sz="1600"/>
              <a:t> [</a:t>
            </a:r>
            <a:r>
              <a:rPr lang="pl-PL" sz="1600" err="1"/>
              <a:t>Hz</a:t>
            </a:r>
            <a:r>
              <a:rPr lang="pl-PL" sz="1600"/>
              <a:t>] x </a:t>
            </a:r>
            <a:r>
              <a:rPr lang="pl-PL" sz="1600" b="1"/>
              <a:t>T</a:t>
            </a:r>
            <a:r>
              <a:rPr lang="pl-PL" sz="1600"/>
              <a:t>ime </a:t>
            </a:r>
            <a:r>
              <a:rPr lang="pl-PL" sz="1600" err="1"/>
              <a:t>window</a:t>
            </a:r>
            <a:r>
              <a:rPr lang="pl-PL" sz="1600"/>
              <a:t> [s] </a:t>
            </a:r>
          </a:p>
          <a:p>
            <a:pPr algn="ctr"/>
            <a:r>
              <a:rPr lang="pl-PL" sz="1600"/>
              <a:t>= </a:t>
            </a:r>
            <a:r>
              <a:rPr lang="pl-PL" sz="1600" err="1"/>
              <a:t>Effective</a:t>
            </a:r>
            <a:r>
              <a:rPr lang="pl-PL" sz="1600"/>
              <a:t> </a:t>
            </a:r>
            <a:r>
              <a:rPr lang="pl-PL" sz="1600" err="1"/>
              <a:t>number</a:t>
            </a:r>
            <a:r>
              <a:rPr lang="pl-PL" sz="1600"/>
              <a:t> of </a:t>
            </a:r>
            <a:r>
              <a:rPr lang="en-US" sz="1600"/>
              <a:t>transmitted </a:t>
            </a:r>
            <a:r>
              <a:rPr lang="pl-PL" sz="1600" err="1"/>
              <a:t>modes</a:t>
            </a:r>
            <a:endParaRPr lang="pl-PL" sz="1600">
              <a:latin typeface="Barlow SemiBold" pitchFamily="2" charset="-18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325762" y="1438132"/>
            <a:ext cx="3350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err="1"/>
              <a:t>Efficiency</a:t>
            </a:r>
            <a:r>
              <a:rPr lang="en-US" sz="1600"/>
              <a:t>:</a:t>
            </a:r>
            <a:r>
              <a:rPr lang="pl-PL" sz="1600" b="1"/>
              <a:t> </a:t>
            </a:r>
            <a:r>
              <a:rPr lang="en-US" sz="1600"/>
              <a:t>filter signal</a:t>
            </a:r>
            <a:r>
              <a:rPr lang="pl-PL" sz="1600"/>
              <a:t> </a:t>
            </a:r>
            <a:r>
              <a:rPr lang="pl-PL" sz="1600" err="1"/>
              <a:t>transmission</a:t>
            </a:r>
            <a:endParaRPr lang="pl-PL" sz="1600">
              <a:latin typeface="Barlow SemiBold" pitchFamily="2" charset="-18"/>
            </a:endParaRPr>
          </a:p>
        </p:txBody>
      </p:sp>
      <p:sp>
        <p:nvSpPr>
          <p:cNvPr id="19" name="Prostokąt 18"/>
          <p:cNvSpPr/>
          <p:nvPr/>
        </p:nvSpPr>
        <p:spPr>
          <a:xfrm rot="16200000">
            <a:off x="-1141321" y="5073635"/>
            <a:ext cx="2948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/>
              <a:t>M</a:t>
            </a:r>
            <a:r>
              <a:rPr lang="en-US" sz="1400"/>
              <a:t>.</a:t>
            </a:r>
            <a:r>
              <a:rPr lang="pl-PL" sz="1400"/>
              <a:t> G. </a:t>
            </a:r>
            <a:r>
              <a:rPr lang="pl-PL" sz="1400" err="1"/>
              <a:t>Raymer</a:t>
            </a:r>
            <a:r>
              <a:rPr lang="pl-PL" sz="1400"/>
              <a:t> and K</a:t>
            </a:r>
            <a:r>
              <a:rPr lang="en-US" sz="1400"/>
              <a:t>.</a:t>
            </a:r>
            <a:r>
              <a:rPr lang="pl-PL" sz="1400"/>
              <a:t> Banaszek, </a:t>
            </a:r>
            <a:br>
              <a:rPr lang="en-US" sz="1400"/>
            </a:br>
            <a:r>
              <a:rPr lang="pl-PL" sz="1400" err="1"/>
              <a:t>Opt</a:t>
            </a:r>
            <a:r>
              <a:rPr lang="pl-PL" sz="1400"/>
              <a:t>. Express </a:t>
            </a:r>
            <a:r>
              <a:rPr lang="pl-PL" sz="1400" b="1"/>
              <a:t>28</a:t>
            </a:r>
            <a:r>
              <a:rPr lang="pl-PL" sz="1400"/>
              <a:t>, 32819</a:t>
            </a:r>
            <a:r>
              <a:rPr lang="en-US" sz="1400"/>
              <a:t> </a:t>
            </a:r>
            <a:r>
              <a:rPr lang="pl-PL" sz="1400"/>
              <a:t>(2020)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052432" y="6222346"/>
            <a:ext cx="30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err="1"/>
              <a:t>Descrimitivity</a:t>
            </a:r>
            <a:r>
              <a:rPr lang="pl-PL" sz="1600" b="1"/>
              <a:t> vs. </a:t>
            </a:r>
            <a:r>
              <a:rPr lang="pl-PL" sz="1600" b="1" err="1"/>
              <a:t>Efficiency</a:t>
            </a:r>
            <a:r>
              <a:rPr lang="pl-PL" sz="1600" b="1"/>
              <a:t> </a:t>
            </a:r>
          </a:p>
          <a:p>
            <a:pPr algn="ctr"/>
            <a:r>
              <a:rPr lang="pl-PL" sz="1600">
                <a:latin typeface="Barlow SemiBold" pitchFamily="2" charset="-18"/>
              </a:rPr>
              <a:t>trade-off (</a:t>
            </a:r>
            <a:r>
              <a:rPr lang="pl-PL" sz="1600" err="1">
                <a:latin typeface="Barlow SemiBold" pitchFamily="2" charset="-18"/>
              </a:rPr>
              <a:t>Rectangular</a:t>
            </a:r>
            <a:r>
              <a:rPr lang="pl-PL" sz="1600">
                <a:latin typeface="Barlow SemiBold" pitchFamily="2" charset="-18"/>
              </a:rPr>
              <a:t> SIF)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4659961" y="3021140"/>
            <a:ext cx="4224129" cy="3570160"/>
            <a:chOff x="4659961" y="3021140"/>
            <a:chExt cx="4224129" cy="3570160"/>
          </a:xfrm>
        </p:grpSpPr>
        <p:sp>
          <p:nvSpPr>
            <p:cNvPr id="24" name="Objaśnienie prostokątne zaokrąglone 23"/>
            <p:cNvSpPr/>
            <p:nvPr/>
          </p:nvSpPr>
          <p:spPr>
            <a:xfrm>
              <a:off x="4659961" y="3021140"/>
              <a:ext cx="4224129" cy="3570160"/>
            </a:xfrm>
            <a:prstGeom prst="wedgeRoundRectCallout">
              <a:avLst>
                <a:gd name="adj1" fmla="val -66097"/>
                <a:gd name="adj2" fmla="val -36433"/>
                <a:gd name="adj3" fmla="val 16667"/>
              </a:avLst>
            </a:prstGeom>
            <a:solidFill>
              <a:sysClr val="window" lastClr="FFFFFF"/>
            </a:solidFill>
            <a:ln w="50800" cap="flat" cmpd="sng" algn="ctr">
              <a:solidFill>
                <a:srgbClr val="9C8F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5186557" y="3190529"/>
              <a:ext cx="3423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>
                  <a:solidFill>
                    <a:srgbClr val="7030A0"/>
                  </a:solidFill>
                </a:rPr>
                <a:t>QUANTUM PULSE GAT</a:t>
              </a:r>
              <a:r>
                <a:rPr lang="en-US" b="1" dirty="0">
                  <a:solidFill>
                    <a:srgbClr val="7030A0"/>
                  </a:solidFill>
                </a:rPr>
                <a:t>I</a:t>
              </a:r>
              <a:r>
                <a:rPr lang="pl-PL" b="1" dirty="0">
                  <a:solidFill>
                    <a:srgbClr val="7030A0"/>
                  </a:solidFill>
                </a:rPr>
                <a:t>NG (QPG)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978" y="3559861"/>
              <a:ext cx="4115322" cy="233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Prostokąt 22"/>
            <p:cNvSpPr/>
            <p:nvPr/>
          </p:nvSpPr>
          <p:spPr>
            <a:xfrm>
              <a:off x="5252788" y="5947127"/>
              <a:ext cx="32796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A. Eckstein, B. Brecht, C. </a:t>
              </a:r>
              <a:r>
                <a:rPr lang="en-US" sz="1600" err="1">
                  <a:solidFill>
                    <a:srgbClr val="7030A0"/>
                  </a:solidFill>
                </a:rPr>
                <a:t>Silberhorn</a:t>
              </a:r>
              <a:r>
                <a:rPr lang="en-US" sz="1600">
                  <a:solidFill>
                    <a:srgbClr val="7030A0"/>
                  </a:solidFill>
                </a:rPr>
                <a:t>,</a:t>
              </a:r>
              <a:br>
                <a:rPr lang="en-US" sz="1600">
                  <a:solidFill>
                    <a:srgbClr val="7030A0"/>
                  </a:solidFill>
                </a:rPr>
              </a:br>
              <a:r>
                <a:rPr lang="en-US" sz="1600">
                  <a:solidFill>
                    <a:srgbClr val="7030A0"/>
                  </a:solidFill>
                </a:rPr>
                <a:t>Opt. Express </a:t>
              </a:r>
              <a:r>
                <a:rPr lang="en-US" sz="1600" b="1">
                  <a:solidFill>
                    <a:srgbClr val="7030A0"/>
                  </a:solidFill>
                </a:rPr>
                <a:t>19</a:t>
              </a:r>
              <a:r>
                <a:rPr lang="en-US" sz="1600">
                  <a:solidFill>
                    <a:srgbClr val="7030A0"/>
                  </a:solidFill>
                </a:rPr>
                <a:t>, 13770 (2011)</a:t>
              </a:r>
              <a:endParaRPr lang="pl-PL" sz="160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7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805951" y="2153590"/>
            <a:ext cx="7632848" cy="2664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252723" y="436921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EER</a:t>
            </a:r>
            <a:endParaRPr lang="pl-PL" b="1" dirty="0"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697444" y="2875075"/>
            <a:ext cx="1143744" cy="728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44798" y="3568252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CPN+QPG</a:t>
            </a:r>
            <a:endParaRPr lang="pl-PL" b="1" dirty="0">
              <a:latin typeface="+mj-lt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82760" y="2477626"/>
            <a:ext cx="3528392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26428" y="3713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MPE</a:t>
            </a:r>
            <a:endParaRPr lang="pl-PL" b="1" dirty="0"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295328" y="2875075"/>
            <a:ext cx="1143744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588224" y="29843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</a:t>
            </a:r>
            <a:endParaRPr lang="pl-PL" b="1" dirty="0"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68856" y="36460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DD+QPG</a:t>
            </a:r>
            <a:endParaRPr lang="pl-PL" b="1" dirty="0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88080" y="297082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</a:t>
            </a:r>
            <a:endParaRPr lang="pl-PL" b="1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8699" y="526825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CPN – </a:t>
            </a:r>
            <a:r>
              <a:rPr lang="pl-PL" sz="2000" dirty="0" err="1">
                <a:latin typeface="+mj-lt"/>
              </a:rPr>
              <a:t>Conditional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nulling</a:t>
            </a:r>
            <a:endParaRPr lang="pl-PL" sz="1600" dirty="0"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88699" y="5644539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QPG – </a:t>
            </a:r>
            <a:r>
              <a:rPr lang="pl-PL" sz="2000" dirty="0">
                <a:latin typeface="+mj-lt"/>
              </a:rPr>
              <a:t>Quantum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gating</a:t>
            </a:r>
            <a:endParaRPr lang="pl-PL" sz="1600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8699" y="6020821"/>
            <a:ext cx="404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MPE – </a:t>
            </a:r>
            <a:r>
              <a:rPr lang="pl-PL" sz="2000" dirty="0">
                <a:latin typeface="+mj-lt"/>
              </a:rPr>
              <a:t>Minimum </a:t>
            </a:r>
            <a:r>
              <a:rPr lang="pl-PL" sz="2000" dirty="0" err="1">
                <a:latin typeface="+mj-lt"/>
              </a:rPr>
              <a:t>probablity</a:t>
            </a:r>
            <a:r>
              <a:rPr lang="pl-PL" sz="2000" dirty="0">
                <a:latin typeface="+mj-lt"/>
              </a:rPr>
              <a:t> of error </a:t>
            </a:r>
            <a:endParaRPr lang="pl-PL" sz="1600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184850" y="5916076"/>
            <a:ext cx="29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</a:rPr>
              <a:t>DD – </a:t>
            </a:r>
            <a:r>
              <a:rPr lang="pl-PL" sz="2000" dirty="0">
                <a:latin typeface="+mj-lt"/>
              </a:rPr>
              <a:t>Direct </a:t>
            </a:r>
            <a:r>
              <a:rPr lang="pl-PL" sz="2000" dirty="0" err="1">
                <a:latin typeface="+mj-lt"/>
              </a:rPr>
              <a:t>detection</a:t>
            </a:r>
            <a:endParaRPr lang="pl-PL" sz="1600" dirty="0">
              <a:latin typeface="+mj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184850" y="5515966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EER – </a:t>
            </a:r>
            <a:r>
              <a:rPr lang="pl-PL" sz="2000" dirty="0">
                <a:latin typeface="+mj-lt"/>
              </a:rPr>
              <a:t>Error and </a:t>
            </a:r>
            <a:r>
              <a:rPr lang="pl-PL" sz="2000" dirty="0" err="1">
                <a:latin typeface="+mj-lt"/>
              </a:rPr>
              <a:t>erasure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receiver</a:t>
            </a:r>
            <a:endParaRPr lang="pl-PL" sz="1600" dirty="0">
              <a:latin typeface="+mj-lt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1697444" y="2875075"/>
            <a:ext cx="1143743" cy="7284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3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2576" y="10194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err="1">
                <a:latin typeface="+mj-lt"/>
              </a:rPr>
              <a:t>Conditional</a:t>
            </a:r>
            <a:r>
              <a:rPr lang="pl-PL" sz="4000" b="1" dirty="0">
                <a:latin typeface="+mj-lt"/>
              </a:rPr>
              <a:t> </a:t>
            </a:r>
            <a:r>
              <a:rPr lang="pl-PL" sz="4000" b="1" dirty="0" err="1">
                <a:latin typeface="+mj-lt"/>
              </a:rPr>
              <a:t>pulse</a:t>
            </a:r>
            <a:r>
              <a:rPr lang="pl-PL" sz="4000" b="1" dirty="0">
                <a:latin typeface="+mj-lt"/>
              </a:rPr>
              <a:t> </a:t>
            </a:r>
            <a:r>
              <a:rPr lang="pl-PL" sz="4000" b="1" dirty="0" err="1">
                <a:latin typeface="+mj-lt"/>
              </a:rPr>
              <a:t>nulling</a:t>
            </a:r>
            <a:r>
              <a:rPr lang="pl-PL" sz="4000" b="1" dirty="0">
                <a:latin typeface="+mj-lt"/>
              </a:rPr>
              <a:t> (CPN)</a:t>
            </a:r>
            <a:endParaRPr lang="pl-PL" sz="4000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62437"/>
            <a:ext cx="2641671" cy="15265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1" y="4589733"/>
            <a:ext cx="4399385" cy="117520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92" y="2132856"/>
            <a:ext cx="4005322" cy="458303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38" y="6029893"/>
            <a:ext cx="1964440" cy="62941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08350" y="1781592"/>
            <a:ext cx="6041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S. J. </a:t>
            </a:r>
            <a:r>
              <a:rPr lang="en-US" sz="1400" dirty="0" err="1"/>
              <a:t>Dolinar</a:t>
            </a:r>
            <a:r>
              <a:rPr lang="en-US" sz="1400" dirty="0"/>
              <a:t> Jr. </a:t>
            </a:r>
            <a:r>
              <a:rPr lang="en-US" sz="1400" i="1" dirty="0"/>
              <a:t>A near-optimum receiver structure for the detection of M-</a:t>
            </a:r>
            <a:r>
              <a:rPr lang="en-US" sz="1400" i="1" dirty="0" err="1"/>
              <a:t>ary</a:t>
            </a:r>
            <a:endParaRPr lang="en-US" sz="1400" i="1" dirty="0"/>
          </a:p>
          <a:p>
            <a:r>
              <a:rPr lang="en-US" sz="1400" i="1" dirty="0"/>
              <a:t>optical PPM signals</a:t>
            </a:r>
            <a:r>
              <a:rPr lang="en-US" sz="1400" dirty="0"/>
              <a:t>, The Telecommunications and Data Acquisition Progress</a:t>
            </a:r>
          </a:p>
          <a:p>
            <a:r>
              <a:rPr lang="en-US" sz="1400" dirty="0"/>
              <a:t>Report 42–72, December 1982 (Jet Propulsion Laboratory, 1983). </a:t>
            </a:r>
            <a:endParaRPr lang="pl-PL" sz="1400" dirty="0">
              <a:latin typeface="Barlow Semi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606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115592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+mj-lt"/>
              </a:rPr>
              <a:t>CPN error – </a:t>
            </a:r>
            <a:r>
              <a:rPr lang="pl-PL" sz="4000" b="1" dirty="0" err="1">
                <a:latin typeface="+mj-lt"/>
              </a:rPr>
              <a:t>noiseless</a:t>
            </a:r>
            <a:r>
              <a:rPr lang="en-US" sz="4000" b="1" dirty="0">
                <a:latin typeface="+mj-lt"/>
              </a:rPr>
              <a:t> scenario</a:t>
            </a:r>
            <a:endParaRPr lang="pl-PL" sz="4000" dirty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63815"/>
            <a:ext cx="7248170" cy="475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6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263" y="965304"/>
            <a:ext cx="9158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Communication link </a:t>
            </a:r>
            <a:r>
              <a:rPr lang="pl-PL" sz="3600" b="1" dirty="0">
                <a:latin typeface="+mj-lt"/>
              </a:rPr>
              <a:t>model</a:t>
            </a:r>
            <a:endParaRPr lang="pl-PL" sz="3600" dirty="0">
              <a:latin typeface="+mj-lt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78" y="2065105"/>
            <a:ext cx="5076380" cy="2476423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03" y="2384995"/>
            <a:ext cx="211428" cy="2585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34" name="pole tekstowe 33"/>
          <p:cNvSpPr txBox="1"/>
          <p:nvPr/>
        </p:nvSpPr>
        <p:spPr>
          <a:xfrm>
            <a:off x="6223194" y="2314225"/>
            <a:ext cx="284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/>
              <a:t>– signal carrier frequency </a:t>
            </a:r>
            <a:endParaRPr lang="pl-PL" sz="2000" dirty="0">
              <a:latin typeface="Barlow Medium"/>
            </a:endParaRPr>
          </a:p>
        </p:txBody>
      </p:sp>
      <p:pic>
        <p:nvPicPr>
          <p:cNvPr id="35" name="Obraz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66" y="2811419"/>
            <a:ext cx="199999" cy="1942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36" name="pole tekstowe 35"/>
          <p:cNvSpPr txBox="1"/>
          <p:nvPr/>
        </p:nvSpPr>
        <p:spPr>
          <a:xfrm>
            <a:off x="6223194" y="2708507"/>
            <a:ext cx="266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/>
              <a:t>– slot rate (bandwidth)</a:t>
            </a:r>
            <a:endParaRPr lang="pl-PL" sz="2000" dirty="0">
              <a:latin typeface="Barlow Medium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70" y="2064095"/>
            <a:ext cx="138571" cy="199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38" name="pole tekstowe 37"/>
          <p:cNvSpPr txBox="1"/>
          <p:nvPr/>
        </p:nvSpPr>
        <p:spPr>
          <a:xfrm>
            <a:off x="6223194" y="1961481"/>
            <a:ext cx="227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/>
              <a:t>– Planck’s constant</a:t>
            </a:r>
            <a:endParaRPr lang="pl-PL" sz="2000" dirty="0">
              <a:latin typeface="Barlow Medium"/>
            </a:endParaRPr>
          </a:p>
        </p:txBody>
      </p:sp>
      <p:sp>
        <p:nvSpPr>
          <p:cNvPr id="39" name="Symbol zastępczy zawartości 2"/>
          <p:cNvSpPr txBox="1">
            <a:spLocks/>
          </p:cNvSpPr>
          <p:nvPr/>
        </p:nvSpPr>
        <p:spPr>
          <a:xfrm>
            <a:off x="107504" y="1676749"/>
            <a:ext cx="5184576" cy="67455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buNone/>
            </a:pPr>
            <a:r>
              <a:rPr lang="en-US" sz="1600" dirty="0"/>
              <a:t>K. </a:t>
            </a:r>
            <a:r>
              <a:rPr lang="en-US" sz="1600" dirty="0" err="1"/>
              <a:t>Banaszek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., J. </a:t>
            </a:r>
            <a:r>
              <a:rPr lang="en-US" sz="1600" dirty="0" err="1"/>
              <a:t>Lightwave</a:t>
            </a:r>
            <a:r>
              <a:rPr lang="en-US" sz="1600" dirty="0"/>
              <a:t> Technol. </a:t>
            </a:r>
            <a:r>
              <a:rPr lang="en-US" sz="1600" b="1" dirty="0"/>
              <a:t>38</a:t>
            </a:r>
            <a:r>
              <a:rPr lang="en-US" sz="1600" dirty="0"/>
              <a:t>, 2741 (2020) </a:t>
            </a:r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06" y="3250461"/>
            <a:ext cx="349998" cy="2371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1" name="pole tekstowe 40"/>
          <p:cNvSpPr txBox="1"/>
          <p:nvPr/>
        </p:nvSpPr>
        <p:spPr>
          <a:xfrm>
            <a:off x="6228184" y="310946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/>
              <a:t>– received average</a:t>
            </a:r>
            <a:br>
              <a:rPr lang="en-US" sz="2000" dirty="0"/>
            </a:br>
            <a:r>
              <a:rPr lang="en-US" sz="2000" dirty="0"/>
              <a:t>   optical signal power</a:t>
            </a:r>
            <a:endParaRPr lang="pl-PL" sz="2000" dirty="0">
              <a:latin typeface="Barlow Medium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755576" y="5119083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received average signal photon number per slot (</a:t>
            </a:r>
            <a:r>
              <a:rPr lang="en-US" sz="2000" i="1" dirty="0"/>
              <a:t>signal strength</a:t>
            </a:r>
            <a:r>
              <a:rPr lang="en-US" sz="2000" dirty="0"/>
              <a:t>):</a:t>
            </a:r>
            <a:endParaRPr lang="pl-PL" sz="2000" dirty="0"/>
          </a:p>
        </p:txBody>
      </p:sp>
      <p:pic>
        <p:nvPicPr>
          <p:cNvPr id="49" name="Obraz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73853"/>
            <a:ext cx="1717143" cy="641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4" name="Prostokąt 43"/>
          <p:cNvSpPr/>
          <p:nvPr/>
        </p:nvSpPr>
        <p:spPr>
          <a:xfrm>
            <a:off x="467544" y="4587357"/>
            <a:ext cx="4028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/>
              <a:t>Relevant parameters:</a:t>
            </a:r>
            <a:endParaRPr lang="pl-PL" sz="2200" u="sng" dirty="0"/>
          </a:p>
        </p:txBody>
      </p:sp>
      <p:pic>
        <p:nvPicPr>
          <p:cNvPr id="6" name="Obraz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7" y="3888846"/>
            <a:ext cx="335712" cy="2114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6" name="pole tekstowe 45"/>
          <p:cNvSpPr txBox="1"/>
          <p:nvPr/>
        </p:nvSpPr>
        <p:spPr>
          <a:xfrm>
            <a:off x="6247704" y="3784367"/>
            <a:ext cx="266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/>
              <a:t>– background noise</a:t>
            </a:r>
            <a:endParaRPr lang="pl-PL" sz="2000">
              <a:latin typeface="Barlow Medium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732311" y="5918626"/>
            <a:ext cx="4775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received average background noise photon number per slot (</a:t>
            </a:r>
            <a:r>
              <a:rPr lang="en-US" sz="2000" i="1" dirty="0"/>
              <a:t>noise strength</a:t>
            </a:r>
            <a:r>
              <a:rPr lang="en-US" sz="2000" dirty="0"/>
              <a:t>): </a:t>
            </a:r>
            <a:endParaRPr lang="pl-PL" sz="2000" dirty="0"/>
          </a:p>
        </p:txBody>
      </p:sp>
      <p:pic>
        <p:nvPicPr>
          <p:cNvPr id="50" name="Obraz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2" y="5983798"/>
            <a:ext cx="1057143" cy="651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1" name="pole tekstowe 20"/>
          <p:cNvSpPr txBox="1"/>
          <p:nvPr/>
        </p:nvSpPr>
        <p:spPr>
          <a:xfrm>
            <a:off x="6396472" y="4081228"/>
            <a:ext cx="266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/>
              <a:t>power spectral density</a:t>
            </a:r>
            <a:endParaRPr lang="pl-PL" sz="2000"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07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1" grpId="0"/>
      <p:bldP spid="42" grpId="0"/>
      <p:bldP spid="44" grpId="0"/>
      <p:bldP spid="46" grpId="0"/>
      <p:bldP spid="4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3563888" y="363925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>
                <a:latin typeface="+mj-lt"/>
              </a:rPr>
              <a:t>Realistic</a:t>
            </a:r>
            <a:r>
              <a:rPr lang="pl-PL" sz="3600" b="1" dirty="0">
                <a:latin typeface="+mj-lt"/>
              </a:rPr>
              <a:t> CPN</a:t>
            </a:r>
            <a:r>
              <a:rPr lang="en-US" sz="3600" b="1" dirty="0">
                <a:latin typeface="+mj-lt"/>
              </a:rPr>
              <a:t> receiver</a:t>
            </a:r>
            <a:endParaRPr lang="pl-PL" sz="3600" dirty="0">
              <a:latin typeface="+mj-l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374912" y="2088173"/>
            <a:ext cx="2516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/>
              <a:t> </a:t>
            </a:r>
            <a:r>
              <a:rPr lang="pl-PL" sz="1600" dirty="0"/>
              <a:t>|</a:t>
            </a:r>
            <a:r>
              <a:rPr lang="el-GR" sz="1600" dirty="0"/>
              <a:t>α</a:t>
            </a:r>
            <a:r>
              <a:rPr lang="pl-PL" sz="1600" dirty="0"/>
              <a:t>|</a:t>
            </a:r>
            <a:r>
              <a:rPr lang="pl-PL" sz="1600" b="1" baseline="30000" dirty="0"/>
              <a:t>2 </a:t>
            </a:r>
            <a:r>
              <a:rPr lang="pl-PL" sz="1600" b="1" dirty="0"/>
              <a:t>= </a:t>
            </a:r>
            <a:r>
              <a:rPr lang="pl-PL" sz="1600" dirty="0" err="1"/>
              <a:t>n</a:t>
            </a:r>
            <a:r>
              <a:rPr lang="pl-PL" sz="1600" baseline="-25000" dirty="0" err="1"/>
              <a:t>f</a:t>
            </a:r>
            <a:r>
              <a:rPr lang="pl-PL" sz="1600" b="1" baseline="-25000" dirty="0"/>
              <a:t>    </a:t>
            </a:r>
            <a:r>
              <a:rPr lang="pl-PL" sz="1600" dirty="0"/>
              <a:t>for the </a:t>
            </a:r>
            <a:r>
              <a:rPr lang="pl-PL" sz="1600" dirty="0" err="1"/>
              <a:t>pulse</a:t>
            </a:r>
            <a:endParaRPr lang="pl-PL" sz="1600" baseline="-25000" dirty="0"/>
          </a:p>
        </p:txBody>
      </p:sp>
      <p:grpSp>
        <p:nvGrpSpPr>
          <p:cNvPr id="21" name="Grupa 20"/>
          <p:cNvGrpSpPr/>
          <p:nvPr/>
        </p:nvGrpSpPr>
        <p:grpSpPr>
          <a:xfrm>
            <a:off x="611560" y="2563551"/>
            <a:ext cx="3173251" cy="2689564"/>
            <a:chOff x="611560" y="2563551"/>
            <a:chExt cx="3173251" cy="2689564"/>
          </a:xfrm>
        </p:grpSpPr>
        <p:sp>
          <p:nvSpPr>
            <p:cNvPr id="22" name="Prostokąt 21"/>
            <p:cNvSpPr/>
            <p:nvPr/>
          </p:nvSpPr>
          <p:spPr>
            <a:xfrm>
              <a:off x="1093699" y="2590875"/>
              <a:ext cx="258166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 err="1">
                  <a:latin typeface="+mj-lt"/>
                </a:rPr>
                <a:t>Number</a:t>
              </a:r>
              <a:r>
                <a:rPr lang="pl-PL" sz="1600" b="1" dirty="0">
                  <a:latin typeface="+mj-lt"/>
                </a:rPr>
                <a:t> of </a:t>
              </a:r>
              <a:r>
                <a:rPr lang="pl-PL" sz="1600" b="1" dirty="0" err="1">
                  <a:latin typeface="+mj-lt"/>
                </a:rPr>
                <a:t>modes</a:t>
              </a:r>
              <a:r>
                <a:rPr lang="pl-PL" sz="1600" b="1" dirty="0">
                  <a:latin typeface="+mj-lt"/>
                </a:rPr>
                <a:t> </a:t>
              </a:r>
            </a:p>
            <a:p>
              <a:pPr algn="ctr"/>
              <a:endParaRPr lang="pl-PL" sz="1600" dirty="0">
                <a:latin typeface="Barlow ExtraBold" pitchFamily="2" charset="-18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04" y="2969310"/>
              <a:ext cx="1995974" cy="215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Nawias klamrowy zamykający 23"/>
            <p:cNvSpPr/>
            <p:nvPr/>
          </p:nvSpPr>
          <p:spPr>
            <a:xfrm>
              <a:off x="2807804" y="2969310"/>
              <a:ext cx="331784" cy="215355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024073" y="3846031"/>
              <a:ext cx="627056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2000" i="1" dirty="0">
                  <a:latin typeface="Cambria" pitchFamily="18" charset="0"/>
                  <a:ea typeface="Cambria" pitchFamily="18" charset="0"/>
                </a:rPr>
                <a:t>N</a:t>
              </a: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611560" y="2563551"/>
              <a:ext cx="3173251" cy="268956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395536" y="5393293"/>
            <a:ext cx="3888432" cy="977764"/>
            <a:chOff x="395536" y="5393293"/>
            <a:chExt cx="3888432" cy="977764"/>
          </a:xfrm>
        </p:grpSpPr>
        <p:sp>
          <p:nvSpPr>
            <p:cNvPr id="28" name="Prostokąt 27"/>
            <p:cNvSpPr/>
            <p:nvPr/>
          </p:nvSpPr>
          <p:spPr>
            <a:xfrm>
              <a:off x="838212" y="5483116"/>
              <a:ext cx="3024336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 err="1">
                  <a:latin typeface="+mj-lt"/>
                </a:rPr>
                <a:t>Background</a:t>
              </a:r>
              <a:r>
                <a:rPr lang="pl-PL" sz="1600" b="1" dirty="0">
                  <a:latin typeface="+mj-lt"/>
                </a:rPr>
                <a:t> </a:t>
              </a:r>
              <a:r>
                <a:rPr lang="pl-PL" sz="1600" b="1" dirty="0" err="1">
                  <a:latin typeface="+mj-lt"/>
                </a:rPr>
                <a:t>noise</a:t>
              </a:r>
              <a:endParaRPr lang="pl-PL" sz="1600" b="1" dirty="0">
                <a:latin typeface="+mj-lt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574712" y="5805964"/>
              <a:ext cx="3600400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600" i="1" dirty="0" err="1">
                  <a:latin typeface="+mj-lt"/>
                  <a:ea typeface="Cambria" pitchFamily="18" charset="0"/>
                </a:rPr>
                <a:t>n</a:t>
              </a:r>
              <a:r>
                <a:rPr lang="pl-PL" sz="1600" i="1" baseline="-25000" dirty="0" err="1">
                  <a:latin typeface="+mj-lt"/>
                  <a:ea typeface="Cambria" pitchFamily="18" charset="0"/>
                </a:rPr>
                <a:t>b</a:t>
              </a:r>
              <a:r>
                <a:rPr lang="pl-PL" sz="1600" dirty="0">
                  <a:latin typeface="+mj-lt"/>
                </a:rPr>
                <a:t> = </a:t>
              </a:r>
              <a:r>
                <a:rPr lang="pl-PL" sz="1600" dirty="0" err="1">
                  <a:latin typeface="+mj-lt"/>
                </a:rPr>
                <a:t>dark</a:t>
              </a:r>
              <a:r>
                <a:rPr lang="pl-PL" sz="1600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counts</a:t>
              </a:r>
              <a:r>
                <a:rPr lang="pl-PL" sz="1600" dirty="0">
                  <a:latin typeface="+mj-lt"/>
                </a:rPr>
                <a:t>/ </a:t>
              </a:r>
              <a:r>
                <a:rPr lang="pl-PL" sz="1600" dirty="0" err="1">
                  <a:latin typeface="+mj-lt"/>
                </a:rPr>
                <a:t>detection</a:t>
              </a:r>
              <a:r>
                <a:rPr lang="pl-PL" sz="1600" dirty="0">
                  <a:latin typeface="+mj-lt"/>
                </a:rPr>
                <a:t> slot/</a:t>
              </a:r>
              <a:r>
                <a:rPr lang="pl-PL" sz="1600" dirty="0" err="1">
                  <a:latin typeface="+mj-lt"/>
                </a:rPr>
                <a:t>mode</a:t>
              </a:r>
              <a:endParaRPr lang="pl-PL" sz="1600" baseline="-25000" dirty="0">
                <a:latin typeface="+mj-lt"/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395536" y="5393293"/>
              <a:ext cx="3888432" cy="97776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e tekstowe 30"/>
              <p:cNvSpPr txBox="1"/>
              <p:nvPr/>
            </p:nvSpPr>
            <p:spPr>
              <a:xfrm>
                <a:off x="107504" y="1053644"/>
                <a:ext cx="5077589" cy="882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i="1" smtClean="0">
                          <a:solidFill>
                            <a:schemeClr val="tx1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α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β</m:t>
                          </m:r>
                        </m:e>
                      </m:d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l-PL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dirty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α</m:t>
                                      </m:r>
                                      <m:r>
                                        <a:rPr lang="pl-PL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pl-PL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l-PL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pl-PL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l-GR" b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Δ</m:t>
                                          </m:r>
                                        </m:e>
                                      </m:rad>
                                      <m:r>
                                        <m:rPr>
                                          <m:nor/>
                                        </m:rPr>
                                        <a:rPr lang="el-GR" dirty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l-GR" dirty="0">
                                      <a:solidFill>
                                        <a:schemeClr val="tx1"/>
                                      </a:solidFill>
                                    </a:rPr>
                                    <m:t>β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−(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pole tekstow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3644"/>
                <a:ext cx="5077589" cy="882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ostokąt 31"/>
              <p:cNvSpPr/>
              <p:nvPr/>
            </p:nvSpPr>
            <p:spPr>
              <a:xfrm>
                <a:off x="5598743" y="1318120"/>
                <a:ext cx="2667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i="1" smtClean="0">
                          <a:solidFill>
                            <a:schemeClr val="tx1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α</m:t>
                          </m:r>
                          <m:r>
                            <a:rPr lang="pl-PL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β</m:t>
                          </m:r>
                        </m:e>
                      </m:d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l-PL" i="1">
                          <a:solidFill>
                            <a:schemeClr val="tx1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α</m:t>
                          </m:r>
                          <m:r>
                            <a:rPr lang="pl-PL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β</m:t>
                          </m:r>
                        </m:e>
                      </m:d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Prostoką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43" y="1318120"/>
                <a:ext cx="2667974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/>
          <p:cNvGrpSpPr/>
          <p:nvPr/>
        </p:nvGrpSpPr>
        <p:grpSpPr>
          <a:xfrm>
            <a:off x="5151673" y="2084081"/>
            <a:ext cx="3791799" cy="2038684"/>
            <a:chOff x="5151673" y="2084081"/>
            <a:chExt cx="3791799" cy="2038684"/>
          </a:xfrm>
        </p:grpSpPr>
        <p:sp>
          <p:nvSpPr>
            <p:cNvPr id="34" name="Prostokąt 33"/>
            <p:cNvSpPr/>
            <p:nvPr/>
          </p:nvSpPr>
          <p:spPr>
            <a:xfrm>
              <a:off x="5292080" y="2084081"/>
              <a:ext cx="36513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 err="1">
                  <a:latin typeface="+mj-lt"/>
                </a:rPr>
                <a:t>Mode</a:t>
              </a:r>
              <a:r>
                <a:rPr lang="pl-PL" sz="1600" b="1" dirty="0">
                  <a:latin typeface="+mj-lt"/>
                </a:rPr>
                <a:t> </a:t>
              </a:r>
              <a:r>
                <a:rPr lang="pl-PL" sz="1600" b="1" dirty="0" err="1">
                  <a:latin typeface="+mj-lt"/>
                </a:rPr>
                <a:t>mismatch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5292080" y="3443915"/>
              <a:ext cx="34173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>
                  <a:latin typeface="Barlow Light" pitchFamily="2" charset="-18"/>
                </a:rPr>
                <a:t> </a:t>
              </a:r>
              <a:r>
                <a:rPr lang="el-GR" sz="1600" dirty="0">
                  <a:latin typeface="+mj-lt"/>
                </a:rPr>
                <a:t>Δ</a:t>
              </a:r>
              <a:r>
                <a:rPr lang="pl-PL" sz="1600" dirty="0">
                  <a:latin typeface="+mj-lt"/>
                </a:rPr>
                <a:t> = 0  </a:t>
              </a:r>
              <a:r>
                <a:rPr lang="pl-PL" sz="1600" dirty="0" err="1">
                  <a:latin typeface="+mj-lt"/>
                </a:rPr>
                <a:t>perfect</a:t>
              </a:r>
              <a:r>
                <a:rPr lang="pl-PL" sz="1600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mode</a:t>
              </a:r>
              <a:r>
                <a:rPr lang="pl-PL" sz="1600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matching</a:t>
              </a:r>
              <a:endParaRPr lang="pl-PL" sz="1600" baseline="-25000" dirty="0">
                <a:latin typeface="+mj-lt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5292080" y="3753433"/>
              <a:ext cx="34173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>
                  <a:latin typeface="Barlow Light" pitchFamily="2" charset="-18"/>
                </a:rPr>
                <a:t> </a:t>
              </a:r>
              <a:r>
                <a:rPr lang="el-GR" sz="1600" dirty="0">
                  <a:latin typeface="+mj-lt"/>
                </a:rPr>
                <a:t>Δ</a:t>
              </a:r>
              <a:r>
                <a:rPr lang="pl-PL" sz="1600" dirty="0">
                  <a:latin typeface="+mj-lt"/>
                </a:rPr>
                <a:t>= 1  </a:t>
              </a:r>
              <a:r>
                <a:rPr lang="pl-PL" sz="1600" dirty="0" err="1">
                  <a:latin typeface="+mj-lt"/>
                </a:rPr>
                <a:t>mode</a:t>
              </a:r>
              <a:r>
                <a:rPr lang="pl-PL" sz="1600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mismatch</a:t>
              </a:r>
              <a:endParaRPr lang="pl-PL" sz="1600" baseline="-25000" dirty="0">
                <a:latin typeface="+mj-lt"/>
              </a:endParaRPr>
            </a:p>
          </p:txBody>
        </p:sp>
        <p:grpSp>
          <p:nvGrpSpPr>
            <p:cNvPr id="37" name="Grupa 36"/>
            <p:cNvGrpSpPr/>
            <p:nvPr/>
          </p:nvGrpSpPr>
          <p:grpSpPr>
            <a:xfrm>
              <a:off x="5151673" y="2101993"/>
              <a:ext cx="3744416" cy="2020772"/>
              <a:chOff x="5151673" y="2101993"/>
              <a:chExt cx="3744416" cy="20207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pole tekstowe 37"/>
                  <p:cNvSpPr txBox="1"/>
                  <p:nvPr/>
                </p:nvSpPr>
                <p:spPr>
                  <a:xfrm>
                    <a:off x="5857944" y="2422635"/>
                    <a:ext cx="2923621" cy="10273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l-GR" b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Δ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1</m:t>
                              </m:r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  <m:sSub>
                                    <m:sSubPr>
                                      <m:ctrl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l-GR" dirty="0">
                                          <a:solidFill>
                                            <a:schemeClr val="tx1"/>
                                          </a:solidFill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β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pl-PL" dirty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pole tekstow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7944" y="2422635"/>
                    <a:ext cx="2923621" cy="102739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Prostokąt 38"/>
              <p:cNvSpPr/>
              <p:nvPr/>
            </p:nvSpPr>
            <p:spPr>
              <a:xfrm>
                <a:off x="5151673" y="2101993"/>
                <a:ext cx="3744416" cy="2020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Prostokąt 39"/>
          <p:cNvSpPr/>
          <p:nvPr/>
        </p:nvSpPr>
        <p:spPr>
          <a:xfrm>
            <a:off x="4229812" y="1318120"/>
            <a:ext cx="265228" cy="353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1852412" y="1632408"/>
            <a:ext cx="415332" cy="353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2980315" y="1495015"/>
            <a:ext cx="247662" cy="210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4644008" y="1382536"/>
            <a:ext cx="247662" cy="210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3551528" y="1310349"/>
            <a:ext cx="311020" cy="290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3026581" y="1150332"/>
            <a:ext cx="311020" cy="290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3738716" y="1241643"/>
            <a:ext cx="401236" cy="464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3167768" y="1085952"/>
            <a:ext cx="401236" cy="464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5580112" y="4318077"/>
            <a:ext cx="2808312" cy="2423291"/>
            <a:chOff x="5580112" y="4318077"/>
            <a:chExt cx="2808312" cy="2423291"/>
          </a:xfrm>
        </p:grpSpPr>
        <p:sp>
          <p:nvSpPr>
            <p:cNvPr id="49" name="Prostokąt 48"/>
            <p:cNvSpPr/>
            <p:nvPr/>
          </p:nvSpPr>
          <p:spPr>
            <a:xfrm>
              <a:off x="5652120" y="5990560"/>
              <a:ext cx="25814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>
                  <a:latin typeface="Barlow Light" pitchFamily="2" charset="-18"/>
                </a:rPr>
                <a:t> </a:t>
              </a:r>
              <a:r>
                <a:rPr lang="pl-PL" sz="1600" dirty="0">
                  <a:latin typeface="+mj-lt"/>
                </a:rPr>
                <a:t>|</a:t>
              </a:r>
              <a:r>
                <a:rPr lang="el-GR" sz="1600" dirty="0">
                  <a:latin typeface="+mj-lt"/>
                </a:rPr>
                <a:t>β</a:t>
              </a:r>
              <a:r>
                <a:rPr lang="pl-PL" sz="1600" dirty="0">
                  <a:latin typeface="+mj-lt"/>
                </a:rPr>
                <a:t>|</a:t>
              </a:r>
              <a:r>
                <a:rPr lang="pl-PL" sz="1600" baseline="30000" dirty="0">
                  <a:latin typeface="+mj-lt"/>
                </a:rPr>
                <a:t>2</a:t>
              </a:r>
              <a:r>
                <a:rPr lang="pl-PL" sz="1600" b="1" baseline="30000" dirty="0">
                  <a:latin typeface="+mj-lt"/>
                </a:rPr>
                <a:t> </a:t>
              </a:r>
              <a:r>
                <a:rPr lang="pl-PL" sz="1600" dirty="0">
                  <a:latin typeface="+mj-lt"/>
                </a:rPr>
                <a:t>= </a:t>
              </a:r>
              <a:r>
                <a:rPr lang="pl-PL" sz="1600" dirty="0" err="1">
                  <a:latin typeface="+mj-lt"/>
                </a:rPr>
                <a:t>n</a:t>
              </a:r>
              <a:r>
                <a:rPr lang="pl-PL" sz="1600" baseline="-25000" dirty="0" err="1">
                  <a:latin typeface="+mj-lt"/>
                </a:rPr>
                <a:t>f</a:t>
              </a:r>
              <a:r>
                <a:rPr lang="pl-PL" sz="1600" b="1" baseline="-25000" dirty="0">
                  <a:latin typeface="+mj-lt"/>
                </a:rPr>
                <a:t>  </a:t>
              </a:r>
              <a:r>
                <a:rPr lang="pl-PL" sz="1600" dirty="0" err="1">
                  <a:latin typeface="+mj-lt"/>
                </a:rPr>
                <a:t>perfect</a:t>
              </a:r>
              <a:r>
                <a:rPr lang="pl-PL" sz="1600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nulling</a:t>
              </a:r>
              <a:r>
                <a:rPr lang="pl-PL" sz="1600" baseline="-25000" dirty="0">
                  <a:latin typeface="+mj-lt"/>
                </a:rPr>
                <a:t> </a:t>
              </a: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5619261" y="6329114"/>
              <a:ext cx="26966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>
                  <a:latin typeface="+mj-lt"/>
                </a:rPr>
                <a:t> </a:t>
              </a:r>
              <a:r>
                <a:rPr lang="pl-PL" sz="1600" dirty="0">
                  <a:latin typeface="+mj-lt"/>
                </a:rPr>
                <a:t>|</a:t>
              </a:r>
              <a:r>
                <a:rPr lang="el-GR" sz="1600" dirty="0">
                  <a:latin typeface="+mj-lt"/>
                </a:rPr>
                <a:t>β</a:t>
              </a:r>
              <a:r>
                <a:rPr lang="pl-PL" sz="1600" dirty="0">
                  <a:latin typeface="+mj-lt"/>
                </a:rPr>
                <a:t>|</a:t>
              </a:r>
              <a:r>
                <a:rPr lang="pl-PL" sz="1600" baseline="30000" dirty="0">
                  <a:latin typeface="+mj-lt"/>
                </a:rPr>
                <a:t>2</a:t>
              </a:r>
              <a:r>
                <a:rPr lang="pl-PL" sz="1600" b="1" baseline="30000" dirty="0">
                  <a:latin typeface="+mj-lt"/>
                </a:rPr>
                <a:t> </a:t>
              </a:r>
              <a:r>
                <a:rPr lang="pl-PL" sz="1600" dirty="0">
                  <a:latin typeface="+mj-lt"/>
                </a:rPr>
                <a:t>≠</a:t>
              </a:r>
              <a:r>
                <a:rPr lang="pl-PL" sz="1600" b="1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n</a:t>
              </a:r>
              <a:r>
                <a:rPr lang="pl-PL" sz="1600" baseline="-25000" dirty="0" err="1">
                  <a:latin typeface="+mj-lt"/>
                </a:rPr>
                <a:t>f</a:t>
              </a:r>
              <a:r>
                <a:rPr lang="pl-PL" sz="1600" baseline="-25000" dirty="0">
                  <a:latin typeface="+mj-lt"/>
                </a:rPr>
                <a:t>  </a:t>
              </a:r>
              <a:r>
                <a:rPr lang="pl-PL" sz="1600" dirty="0" err="1">
                  <a:latin typeface="+mj-lt"/>
                </a:rPr>
                <a:t>imperfect</a:t>
              </a:r>
              <a:r>
                <a:rPr lang="pl-PL" sz="1600" dirty="0">
                  <a:latin typeface="+mj-lt"/>
                </a:rPr>
                <a:t> </a:t>
              </a:r>
              <a:r>
                <a:rPr lang="pl-PL" sz="1600" dirty="0" err="1">
                  <a:latin typeface="+mj-lt"/>
                </a:rPr>
                <a:t>nulling</a:t>
              </a:r>
              <a:r>
                <a:rPr lang="pl-PL" sz="1600" baseline="-25000" dirty="0">
                  <a:latin typeface="+mj-lt"/>
                </a:rPr>
                <a:t> </a:t>
              </a:r>
            </a:p>
          </p:txBody>
        </p:sp>
        <p:grpSp>
          <p:nvGrpSpPr>
            <p:cNvPr id="51" name="Grupa 50"/>
            <p:cNvGrpSpPr/>
            <p:nvPr/>
          </p:nvGrpSpPr>
          <p:grpSpPr>
            <a:xfrm>
              <a:off x="5580112" y="4318077"/>
              <a:ext cx="2808312" cy="2423291"/>
              <a:chOff x="5580112" y="4318077"/>
              <a:chExt cx="2808312" cy="2423291"/>
            </a:xfrm>
          </p:grpSpPr>
          <p:sp>
            <p:nvSpPr>
              <p:cNvPr id="52" name="Prostokąt 51"/>
              <p:cNvSpPr/>
              <p:nvPr/>
            </p:nvSpPr>
            <p:spPr>
              <a:xfrm>
                <a:off x="5919136" y="4318077"/>
                <a:ext cx="22532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600" b="1" dirty="0" err="1">
                    <a:latin typeface="+mj-lt"/>
                  </a:rPr>
                  <a:t>Nulling</a:t>
                </a:r>
                <a:r>
                  <a:rPr lang="pl-PL" sz="1600" b="1" dirty="0">
                    <a:latin typeface="+mj-lt"/>
                  </a:rPr>
                  <a:t> </a:t>
                </a:r>
                <a:r>
                  <a:rPr lang="pl-PL" sz="1600" b="1" dirty="0" err="1">
                    <a:latin typeface="+mj-lt"/>
                  </a:rPr>
                  <a:t>amplitude</a:t>
                </a:r>
                <a:endParaRPr lang="pl-PL" sz="1600" b="1" dirty="0">
                  <a:latin typeface="+mj-lt"/>
                </a:endParaRPr>
              </a:p>
            </p:txBody>
          </p:sp>
          <p:sp>
            <p:nvSpPr>
              <p:cNvPr id="54" name="Prostokąt 53"/>
              <p:cNvSpPr/>
              <p:nvPr/>
            </p:nvSpPr>
            <p:spPr>
              <a:xfrm>
                <a:off x="5580112" y="4318077"/>
                <a:ext cx="2808312" cy="24232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55" name="Prostokąt 54"/>
          <p:cNvSpPr/>
          <p:nvPr/>
        </p:nvSpPr>
        <p:spPr>
          <a:xfrm>
            <a:off x="-108520" y="2101993"/>
            <a:ext cx="262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/>
              <a:t> </a:t>
            </a:r>
            <a:r>
              <a:rPr lang="pl-PL" sz="1600" dirty="0"/>
              <a:t>|</a:t>
            </a:r>
            <a:r>
              <a:rPr lang="el-GR" sz="1600" dirty="0"/>
              <a:t>α</a:t>
            </a:r>
            <a:r>
              <a:rPr lang="pl-PL" sz="1600" dirty="0"/>
              <a:t>|</a:t>
            </a:r>
            <a:r>
              <a:rPr lang="pl-PL" sz="1600" baseline="30000" dirty="0"/>
              <a:t>2</a:t>
            </a:r>
            <a:r>
              <a:rPr lang="pl-PL" sz="1600" b="1" baseline="30000" dirty="0"/>
              <a:t> </a:t>
            </a:r>
            <a:r>
              <a:rPr lang="pl-PL" sz="1600" dirty="0"/>
              <a:t>= 0</a:t>
            </a:r>
            <a:r>
              <a:rPr lang="pl-PL" sz="1600" b="1" dirty="0"/>
              <a:t>  </a:t>
            </a:r>
            <a:r>
              <a:rPr lang="pl-PL" sz="1600" dirty="0"/>
              <a:t>for </a:t>
            </a:r>
            <a:r>
              <a:rPr lang="pl-PL" sz="1600" dirty="0" err="1"/>
              <a:t>empty</a:t>
            </a:r>
            <a:r>
              <a:rPr lang="pl-PL" sz="1600" dirty="0"/>
              <a:t> slot</a:t>
            </a:r>
            <a:endParaRPr lang="pl-PL" sz="1600" baseline="-250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58" y="4713887"/>
            <a:ext cx="2184846" cy="12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35" name="Prostokąt 34"/>
          <p:cNvSpPr/>
          <p:nvPr/>
        </p:nvSpPr>
        <p:spPr>
          <a:xfrm>
            <a:off x="2103532" y="257489"/>
            <a:ext cx="867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+mj-lt"/>
              </a:rPr>
              <a:t>CPN with </a:t>
            </a:r>
            <a:r>
              <a:rPr lang="pl-PL" sz="3600" b="1" dirty="0" err="1">
                <a:latin typeface="+mj-lt"/>
              </a:rPr>
              <a:t>finite</a:t>
            </a:r>
            <a:r>
              <a:rPr lang="pl-PL" sz="3600" b="1" dirty="0">
                <a:latin typeface="+mj-lt"/>
              </a:rPr>
              <a:t> </a:t>
            </a:r>
            <a:r>
              <a:rPr lang="pl-PL" sz="3600" b="1" dirty="0" err="1">
                <a:latin typeface="+mj-lt"/>
              </a:rPr>
              <a:t>visibility</a:t>
            </a:r>
            <a:endParaRPr lang="pl-PL" sz="3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/>
              <p:cNvSpPr/>
              <p:nvPr/>
            </p:nvSpPr>
            <p:spPr>
              <a:xfrm>
                <a:off x="3183999" y="1149850"/>
                <a:ext cx="27050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Mode</a:t>
                </a:r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mismatch</a:t>
                </a:r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solidFill>
                          <a:schemeClr val="tx1"/>
                        </a:solidFill>
                        <a:latin typeface="+mj-lt"/>
                      </a:rPr>
                      <m:t>Δ</m:t>
                    </m:r>
                  </m:oMath>
                </a14:m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= 0</a:t>
                </a:r>
              </a:p>
            </p:txBody>
          </p:sp>
        </mc:Choice>
        <mc:Fallback xmlns="">
          <p:sp>
            <p:nvSpPr>
              <p:cNvPr id="36" name="Prostoką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99" y="1149850"/>
                <a:ext cx="270507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ostokąt 36"/>
              <p:cNvSpPr/>
              <p:nvPr/>
            </p:nvSpPr>
            <p:spPr>
              <a:xfrm>
                <a:off x="-71816" y="3217085"/>
                <a:ext cx="2881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Mode</a:t>
                </a:r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mismatch</a:t>
                </a:r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solidFill>
                          <a:schemeClr val="tx1"/>
                        </a:solidFill>
                        <a:latin typeface="+mj-lt"/>
                      </a:rPr>
                      <m:t>Δ</m:t>
                    </m:r>
                    <m:r>
                      <a:rPr lang="el-GR" b="1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= 0.001</a:t>
                </a:r>
              </a:p>
            </p:txBody>
          </p:sp>
        </mc:Choice>
        <mc:Fallback xmlns="">
          <p:sp>
            <p:nvSpPr>
              <p:cNvPr id="37" name="Prostoką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816" y="3217085"/>
                <a:ext cx="2881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rostokąt 37"/>
              <p:cNvSpPr/>
              <p:nvPr/>
            </p:nvSpPr>
            <p:spPr>
              <a:xfrm>
                <a:off x="6228184" y="3151767"/>
                <a:ext cx="27643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Mode</a:t>
                </a:r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mismatch</a:t>
                </a:r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solidFill>
                          <a:schemeClr val="tx1"/>
                        </a:solidFill>
                        <a:latin typeface="+mj-lt"/>
                      </a:rPr>
                      <m:t>Δ</m:t>
                    </m:r>
                  </m:oMath>
                </a14:m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 = 0.01</a:t>
                </a:r>
              </a:p>
            </p:txBody>
          </p:sp>
        </mc:Choice>
        <mc:Fallback xmlns="">
          <p:sp>
            <p:nvSpPr>
              <p:cNvPr id="38" name="Prostoką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51767"/>
                <a:ext cx="276432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rostokąt 38"/>
          <p:cNvSpPr/>
          <p:nvPr/>
        </p:nvSpPr>
        <p:spPr>
          <a:xfrm>
            <a:off x="971600" y="5828961"/>
            <a:ext cx="7433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+mj-lt"/>
              </a:rPr>
              <a:t>CPN </a:t>
            </a:r>
            <a:r>
              <a:rPr lang="pl-PL" sz="2000" dirty="0" err="1">
                <a:latin typeface="+mj-lt"/>
              </a:rPr>
              <a:t>advantage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is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lost</a:t>
            </a:r>
            <a:r>
              <a:rPr lang="pl-PL" sz="2000" dirty="0">
                <a:latin typeface="+mj-lt"/>
              </a:rPr>
              <a:t> for </a:t>
            </a:r>
            <a:r>
              <a:rPr lang="pl-PL" sz="2000" dirty="0" err="1">
                <a:latin typeface="+mj-lt"/>
              </a:rPr>
              <a:t>higher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photon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numbers</a:t>
            </a:r>
            <a:r>
              <a:rPr lang="en-US" sz="2000" dirty="0">
                <a:latin typeface="+mj-lt"/>
              </a:rPr>
              <a:t> per frame</a:t>
            </a:r>
            <a:r>
              <a:rPr lang="pl-PL" sz="2000" dirty="0">
                <a:latin typeface="+mj-lt"/>
              </a:rPr>
              <a:t>,</a:t>
            </a:r>
          </a:p>
          <a:p>
            <a:pPr algn="ctr"/>
            <a:r>
              <a:rPr lang="pl-PL" sz="2000" dirty="0" err="1">
                <a:latin typeface="+mj-lt"/>
              </a:rPr>
              <a:t>due</a:t>
            </a:r>
            <a:r>
              <a:rPr lang="pl-PL" sz="2000" dirty="0">
                <a:latin typeface="+mj-lt"/>
              </a:rPr>
              <a:t> to </a:t>
            </a:r>
            <a:r>
              <a:rPr lang="pl-PL" sz="2000" dirty="0" err="1">
                <a:latin typeface="+mj-lt"/>
              </a:rPr>
              <a:t>mode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mismatch</a:t>
            </a:r>
            <a:endParaRPr lang="pl-PL" sz="2000" dirty="0">
              <a:latin typeface="+mj-lt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3" y="3631720"/>
            <a:ext cx="1725505" cy="18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6410"/>
            <a:ext cx="3261632" cy="1947291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17" y="3572795"/>
            <a:ext cx="3267688" cy="1950906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84" y="1519182"/>
            <a:ext cx="3261634" cy="19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35" name="Prostokąt 34"/>
          <p:cNvSpPr/>
          <p:nvPr/>
        </p:nvSpPr>
        <p:spPr>
          <a:xfrm>
            <a:off x="1994593" y="257489"/>
            <a:ext cx="867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+mj-lt"/>
              </a:rPr>
              <a:t>CPN with </a:t>
            </a:r>
            <a:r>
              <a:rPr lang="pl-PL" sz="3600" b="1" dirty="0" err="1">
                <a:latin typeface="+mj-lt"/>
              </a:rPr>
              <a:t>imperfect</a:t>
            </a:r>
            <a:r>
              <a:rPr lang="pl-PL" sz="3600" b="1" dirty="0">
                <a:latin typeface="+mj-lt"/>
              </a:rPr>
              <a:t> </a:t>
            </a:r>
            <a:r>
              <a:rPr lang="pl-PL" sz="3600" b="1" dirty="0" err="1">
                <a:latin typeface="+mj-lt"/>
              </a:rPr>
              <a:t>nulling</a:t>
            </a:r>
            <a:endParaRPr lang="pl-PL" sz="36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28" y="2894145"/>
            <a:ext cx="1565656" cy="166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0" y="2711937"/>
            <a:ext cx="3472024" cy="20729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84" y="2711937"/>
            <a:ext cx="3472024" cy="2072901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36773" y="2111858"/>
            <a:ext cx="28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>
                <a:solidFill>
                  <a:schemeClr val="tx1"/>
                </a:solidFill>
                <a:latin typeface="+mj-lt"/>
              </a:rPr>
              <a:t>Pefect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+mj-lt"/>
              </a:rPr>
              <a:t>nulling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/>
              <p:cNvSpPr/>
              <p:nvPr/>
            </p:nvSpPr>
            <p:spPr>
              <a:xfrm>
                <a:off x="5801396" y="1970249"/>
                <a:ext cx="2881400" cy="65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  <a:latin typeface="+mj-lt"/>
                  </a:rPr>
                  <a:t>Overshoot </a:t>
                </a:r>
                <a:r>
                  <a:rPr lang="pl-PL" b="1" dirty="0" err="1">
                    <a:solidFill>
                      <a:schemeClr val="tx1"/>
                    </a:solidFill>
                    <a:latin typeface="+mj-lt"/>
                  </a:rPr>
                  <a:t>nulling</a:t>
                </a:r>
                <a:endParaRPr lang="pl-PL" b="1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pl-P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tx1"/>
                            </a:solidFill>
                          </a:rPr>
                          <m:t>β</m:t>
                        </m:r>
                        <m:r>
                          <a:rPr lang="pl-PL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pl-PL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l-PL" b="1" dirty="0">
                    <a:solidFill>
                      <a:schemeClr val="tx1"/>
                    </a:solidFill>
                    <a:latin typeface="Barlow Light" pitchFamily="2" charset="-18"/>
                  </a:rPr>
                  <a:t>=</a:t>
                </a:r>
                <a:r>
                  <a:rPr lang="pl-PL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tx1"/>
                            </a:solidFill>
                          </a:rPr>
                          <m:t>α</m:t>
                        </m:r>
                        <m:r>
                          <a:rPr lang="pl-PL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pl-PL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dirty="0">
                        <a:solidFill>
                          <a:schemeClr val="tx1"/>
                        </a:solidFill>
                        <a:latin typeface="Cambria Math"/>
                      </a:rPr>
                      <m:t>+0.1</m:t>
                    </m:r>
                  </m:oMath>
                </a14:m>
                <a:endParaRPr lang="pl-PL" dirty="0">
                  <a:solidFill>
                    <a:schemeClr val="tx1"/>
                  </a:solidFill>
                  <a:latin typeface="Barlow SemiBold" pitchFamily="2" charset="-18"/>
                </a:endParaRPr>
              </a:p>
            </p:txBody>
          </p:sp>
        </mc:Choice>
        <mc:Fallback xmlns="">
          <p:sp>
            <p:nvSpPr>
              <p:cNvPr id="16" name="Prostoką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96" y="1970249"/>
                <a:ext cx="2881400" cy="652551"/>
              </a:xfrm>
              <a:prstGeom prst="rect">
                <a:avLst/>
              </a:prstGeom>
              <a:blipFill rotWithShape="1">
                <a:blip r:embed="rId6"/>
                <a:stretch>
                  <a:fillRect t="-4673" b="-121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stokąt 1"/>
          <p:cNvSpPr/>
          <p:nvPr/>
        </p:nvSpPr>
        <p:spPr>
          <a:xfrm>
            <a:off x="1203960" y="4947642"/>
            <a:ext cx="6692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CPN </a:t>
            </a:r>
            <a:r>
              <a:rPr lang="pl-PL" dirty="0" err="1"/>
              <a:t>advantage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vulnerable</a:t>
            </a:r>
            <a:r>
              <a:rPr lang="pl-PL" dirty="0"/>
              <a:t> to </a:t>
            </a:r>
            <a:r>
              <a:rPr lang="pl-PL" dirty="0" err="1"/>
              <a:t>nulling</a:t>
            </a:r>
            <a:r>
              <a:rPr lang="pl-PL" dirty="0"/>
              <a:t> </a:t>
            </a:r>
            <a:r>
              <a:rPr lang="pl-PL" dirty="0" err="1"/>
              <a:t>amplitude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429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1371600" y="1435630"/>
            <a:ext cx="1197864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600" b="1" dirty="0" err="1">
                <a:latin typeface="Barlow Medium"/>
              </a:rPr>
              <a:t>Detection</a:t>
            </a:r>
            <a:r>
              <a:rPr lang="pl-PL" sz="3600" b="1" dirty="0">
                <a:latin typeface="Barlow Medium"/>
              </a:rPr>
              <a:t> </a:t>
            </a:r>
            <a:r>
              <a:rPr lang="pl-PL" sz="3600" b="1" dirty="0" err="1">
                <a:latin typeface="Barlow Medium"/>
              </a:rPr>
              <a:t>strategies</a:t>
            </a:r>
            <a:r>
              <a:rPr lang="pl-PL" sz="3600" b="1" dirty="0">
                <a:latin typeface="Barlow Medium"/>
              </a:rPr>
              <a:t> in PSYCHE </a:t>
            </a:r>
            <a:r>
              <a:rPr lang="pl-PL" sz="3600" b="1" dirty="0" err="1">
                <a:latin typeface="Barlow Medium"/>
              </a:rPr>
              <a:t>mission</a:t>
            </a:r>
            <a:r>
              <a:rPr lang="en-US" sz="3600" b="1" dirty="0">
                <a:latin typeface="Barlow Medium"/>
              </a:rPr>
              <a:t> </a:t>
            </a:r>
            <a:endParaRPr lang="pl-PL" sz="3600" dirty="0">
              <a:latin typeface="Barlow Medium" pitchFamily="2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6" y="2598223"/>
            <a:ext cx="3823017" cy="32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215767" y="5652201"/>
            <a:ext cx="669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/>
              <a:t>Each</a:t>
            </a:r>
            <a:r>
              <a:rPr lang="pl-PL" sz="2000" dirty="0"/>
              <a:t> </a:t>
            </a:r>
            <a:r>
              <a:rPr lang="pl-PL" sz="2000" dirty="0" err="1"/>
              <a:t>strategy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evaluated</a:t>
            </a:r>
            <a:endParaRPr lang="pl-PL" sz="2000" dirty="0"/>
          </a:p>
          <a:p>
            <a:pPr algn="ctr"/>
            <a:r>
              <a:rPr lang="pl-PL" sz="2000" dirty="0" err="1"/>
              <a:t>using</a:t>
            </a:r>
            <a:r>
              <a:rPr lang="pl-PL" sz="2000" dirty="0"/>
              <a:t> </a:t>
            </a:r>
            <a:r>
              <a:rPr lang="pl-PL" sz="2000" dirty="0" err="1"/>
              <a:t>probability</a:t>
            </a:r>
            <a:r>
              <a:rPr lang="pl-PL" sz="2000" dirty="0"/>
              <a:t> of error in symbol </a:t>
            </a:r>
            <a:r>
              <a:rPr lang="pl-PL" sz="2000" dirty="0" err="1"/>
              <a:t>detection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4245350" y="2539237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/>
              <a:t>Conditional</a:t>
            </a:r>
            <a:r>
              <a:rPr lang="pl-PL" sz="2000" b="1" dirty="0"/>
              <a:t> </a:t>
            </a:r>
            <a:r>
              <a:rPr lang="pl-PL" sz="2000" b="1" dirty="0" err="1"/>
              <a:t>pulse</a:t>
            </a:r>
            <a:r>
              <a:rPr lang="pl-PL" sz="2000" b="1" dirty="0"/>
              <a:t> </a:t>
            </a:r>
            <a:r>
              <a:rPr lang="pl-PL" sz="2000" b="1" dirty="0" err="1"/>
              <a:t>nulling</a:t>
            </a:r>
            <a:r>
              <a:rPr lang="pl-PL" sz="2000" b="1" dirty="0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382501" y="31309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2000" b="1" dirty="0" err="1"/>
              <a:t>Conditional</a:t>
            </a:r>
            <a:r>
              <a:rPr lang="pl-PL" sz="2000" b="1" dirty="0"/>
              <a:t> </a:t>
            </a:r>
            <a:r>
              <a:rPr lang="pl-PL" sz="2000" b="1" dirty="0" err="1"/>
              <a:t>pulse</a:t>
            </a:r>
            <a:r>
              <a:rPr lang="pl-PL" sz="2000" b="1" dirty="0"/>
              <a:t> </a:t>
            </a:r>
            <a:r>
              <a:rPr lang="pl-PL" sz="2000" b="1" dirty="0" err="1"/>
              <a:t>nulling</a:t>
            </a:r>
            <a:endParaRPr lang="pl-PL" sz="2000" b="1" dirty="0"/>
          </a:p>
          <a:p>
            <a:pPr algn="r"/>
            <a:r>
              <a:rPr lang="pl-PL" sz="2000" b="1" dirty="0"/>
              <a:t>	+ Quantum </a:t>
            </a:r>
            <a:r>
              <a:rPr lang="pl-PL" sz="2000" b="1" dirty="0" err="1"/>
              <a:t>pulse</a:t>
            </a:r>
            <a:r>
              <a:rPr lang="pl-PL" sz="2000" b="1" dirty="0"/>
              <a:t> </a:t>
            </a:r>
            <a:r>
              <a:rPr lang="pl-PL" sz="2000" b="1" dirty="0" err="1"/>
              <a:t>gating</a:t>
            </a:r>
            <a:endParaRPr lang="pl-PL" sz="2000" b="1" dirty="0"/>
          </a:p>
        </p:txBody>
      </p:sp>
      <p:sp>
        <p:nvSpPr>
          <p:cNvPr id="7" name="Prostokąt 6"/>
          <p:cNvSpPr/>
          <p:nvPr/>
        </p:nvSpPr>
        <p:spPr>
          <a:xfrm>
            <a:off x="4275821" y="3961446"/>
            <a:ext cx="1895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Direct </a:t>
            </a:r>
            <a:r>
              <a:rPr lang="pl-PL" sz="2000" b="1" dirty="0" err="1"/>
              <a:t>detection</a:t>
            </a:r>
            <a:endParaRPr lang="pl-PL" sz="2000" b="1" dirty="0"/>
          </a:p>
        </p:txBody>
      </p:sp>
      <p:sp>
        <p:nvSpPr>
          <p:cNvPr id="10" name="Prostokąt 9"/>
          <p:cNvSpPr/>
          <p:nvPr/>
        </p:nvSpPr>
        <p:spPr>
          <a:xfrm>
            <a:off x="4367261" y="44580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2000" b="1" dirty="0"/>
              <a:t>Direct </a:t>
            </a:r>
            <a:r>
              <a:rPr lang="pl-PL" sz="2000" b="1" dirty="0" err="1"/>
              <a:t>detection</a:t>
            </a:r>
            <a:endParaRPr lang="pl-PL" sz="2000" b="1" dirty="0"/>
          </a:p>
          <a:p>
            <a:pPr lvl="1" algn="r"/>
            <a:r>
              <a:rPr lang="pl-PL" sz="2000" b="1" dirty="0"/>
              <a:t>      + Quantum </a:t>
            </a:r>
            <a:r>
              <a:rPr lang="pl-PL" sz="2000" b="1" dirty="0" err="1"/>
              <a:t>pulse</a:t>
            </a:r>
            <a:r>
              <a:rPr lang="pl-PL" sz="2000" b="1" dirty="0"/>
              <a:t> </a:t>
            </a:r>
            <a:r>
              <a:rPr lang="pl-PL" sz="2000" b="1" dirty="0" err="1"/>
              <a:t>gating</a:t>
            </a:r>
            <a:endParaRPr lang="pl-PL" sz="2000" b="1" dirty="0"/>
          </a:p>
        </p:txBody>
      </p:sp>
      <p:sp>
        <p:nvSpPr>
          <p:cNvPr id="12" name="Prostokąt 11"/>
          <p:cNvSpPr/>
          <p:nvPr/>
        </p:nvSpPr>
        <p:spPr>
          <a:xfrm>
            <a:off x="-771904" y="584275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100" i="1" dirty="0"/>
              <a:t>Optical link </a:t>
            </a:r>
            <a:r>
              <a:rPr lang="pl-PL" sz="1100" i="1" dirty="0" err="1"/>
              <a:t>simulations</a:t>
            </a:r>
            <a:r>
              <a:rPr lang="pl-PL" sz="1100" i="1" dirty="0"/>
              <a:t> </a:t>
            </a:r>
            <a:r>
              <a:rPr lang="pl-PL" sz="1100" i="1" dirty="0" err="1"/>
              <a:t>provided</a:t>
            </a:r>
            <a:r>
              <a:rPr lang="pl-PL" sz="1100" i="1" dirty="0"/>
              <a:t> by ESA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223969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805951" y="2153590"/>
            <a:ext cx="7632848" cy="2664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252723" y="436921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EER</a:t>
            </a:r>
            <a:endParaRPr lang="pl-PL" b="1" dirty="0"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697444" y="2875075"/>
            <a:ext cx="1143744" cy="728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44798" y="3568252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CPN+QPG</a:t>
            </a:r>
            <a:endParaRPr lang="pl-PL" b="1" dirty="0">
              <a:latin typeface="+mj-lt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82760" y="2477626"/>
            <a:ext cx="3528392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26428" y="3713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MPE</a:t>
            </a:r>
            <a:endParaRPr lang="pl-PL" b="1" dirty="0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88080" y="297082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</a:t>
            </a:r>
            <a:endParaRPr lang="pl-PL" b="1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8699" y="526825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CPN – </a:t>
            </a:r>
            <a:r>
              <a:rPr lang="pl-PL" sz="2000" dirty="0" err="1">
                <a:latin typeface="+mj-lt"/>
              </a:rPr>
              <a:t>Conditional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nulling</a:t>
            </a:r>
            <a:endParaRPr lang="pl-PL" sz="1600" dirty="0"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88699" y="5644539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QPG – </a:t>
            </a:r>
            <a:r>
              <a:rPr lang="pl-PL" sz="2000" dirty="0">
                <a:latin typeface="+mj-lt"/>
              </a:rPr>
              <a:t>Quantum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gating</a:t>
            </a:r>
            <a:endParaRPr lang="pl-PL" sz="1600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8699" y="6020821"/>
            <a:ext cx="404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MPE – </a:t>
            </a:r>
            <a:r>
              <a:rPr lang="pl-PL" sz="2000" dirty="0">
                <a:latin typeface="+mj-lt"/>
              </a:rPr>
              <a:t>Minimum </a:t>
            </a:r>
            <a:r>
              <a:rPr lang="pl-PL" sz="2000" dirty="0" err="1">
                <a:latin typeface="+mj-lt"/>
              </a:rPr>
              <a:t>probablity</a:t>
            </a:r>
            <a:r>
              <a:rPr lang="pl-PL" sz="2000" dirty="0">
                <a:latin typeface="+mj-lt"/>
              </a:rPr>
              <a:t> of error </a:t>
            </a:r>
            <a:endParaRPr lang="pl-PL" sz="1600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184850" y="5916076"/>
            <a:ext cx="29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</a:rPr>
              <a:t>DD – </a:t>
            </a:r>
            <a:r>
              <a:rPr lang="pl-PL" sz="2000" dirty="0">
                <a:latin typeface="+mj-lt"/>
              </a:rPr>
              <a:t>Direct </a:t>
            </a:r>
            <a:r>
              <a:rPr lang="pl-PL" sz="2000" dirty="0" err="1">
                <a:latin typeface="+mj-lt"/>
              </a:rPr>
              <a:t>detection</a:t>
            </a:r>
            <a:endParaRPr lang="pl-PL" sz="1600" dirty="0">
              <a:latin typeface="+mj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184850" y="5515966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EER – </a:t>
            </a:r>
            <a:r>
              <a:rPr lang="pl-PL" sz="2000" dirty="0">
                <a:latin typeface="+mj-lt"/>
              </a:rPr>
              <a:t>Error and </a:t>
            </a:r>
            <a:r>
              <a:rPr lang="pl-PL" sz="2000" dirty="0" err="1">
                <a:latin typeface="+mj-lt"/>
              </a:rPr>
              <a:t>erasure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receiver</a:t>
            </a:r>
            <a:endParaRPr lang="pl-PL" sz="1600" dirty="0">
              <a:latin typeface="+mj-lt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1701269" y="2879233"/>
            <a:ext cx="1139920" cy="724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295328" y="2875075"/>
            <a:ext cx="1143744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588224" y="29843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</a:t>
            </a:r>
            <a:endParaRPr lang="pl-PL" b="1" dirty="0"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68856" y="36460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DD+QPG</a:t>
            </a:r>
            <a:endParaRPr lang="pl-PL" b="1" dirty="0">
              <a:latin typeface="+mj-lt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6295327" y="2882108"/>
            <a:ext cx="1143745" cy="721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41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901440" y="287138"/>
            <a:ext cx="493014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b="1" dirty="0" err="1">
                <a:latin typeface="+mj-lt"/>
                <a:cs typeface="Calibri"/>
              </a:rPr>
              <a:t>Conditional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pulse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nulling</a:t>
            </a:r>
            <a:r>
              <a:rPr lang="pl-PL" sz="3200" b="1" dirty="0">
                <a:latin typeface="+mj-lt"/>
                <a:cs typeface="Calibri"/>
              </a:rPr>
              <a:t> vs </a:t>
            </a:r>
            <a:r>
              <a:rPr lang="pl-PL" sz="3200" b="1" dirty="0" err="1">
                <a:latin typeface="+mj-lt"/>
                <a:cs typeface="Calibri"/>
              </a:rPr>
              <a:t>direct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detection</a:t>
            </a:r>
            <a:endParaRPr lang="pl-PL" sz="4000" dirty="0">
              <a:latin typeface="Barlow Medium" pitchFamily="2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970"/>
            <a:ext cx="4639727" cy="519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3351452" y="5567544"/>
                <a:ext cx="3667479" cy="123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latin typeface="+mj-lt"/>
                    <a:ea typeface="Cambria" pitchFamily="18" charset="0"/>
                  </a:rPr>
                  <a:t>(a)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pl-PL" dirty="0">
                    <a:latin typeface="+mj-lt"/>
                  </a:rPr>
                  <a:t>                  counts/slot/mode</a:t>
                </a:r>
              </a:p>
              <a:p>
                <a:r>
                  <a:rPr lang="pl-PL" dirty="0">
                    <a:latin typeface="+mj-lt"/>
                    <a:ea typeface="Cambria" pitchFamily="18" charset="0"/>
                  </a:rPr>
                  <a:t>(b)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x</m:t>
                    </m:r>
                    <m:r>
                      <a:rPr lang="pl-PL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pl-PL" dirty="0">
                    <a:latin typeface="+mj-lt"/>
                  </a:rPr>
                  <a:t> </a:t>
                </a:r>
                <a:r>
                  <a:rPr lang="pl-PL" dirty="0"/>
                  <a:t>counts/slot/mode</a:t>
                </a:r>
              </a:p>
              <a:p>
                <a:r>
                  <a:rPr lang="pl-PL" dirty="0">
                    <a:latin typeface="+mj-lt"/>
                    <a:ea typeface="Cambria" pitchFamily="18" charset="0"/>
                  </a:rPr>
                  <a:t>(c)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 </m:t>
                        </m:r>
                        <m:r>
                          <a:rPr lang="pl-P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pl-PL" dirty="0">
                    <a:latin typeface="+mj-lt"/>
                  </a:rPr>
                  <a:t>  </a:t>
                </a:r>
                <a:r>
                  <a:rPr lang="pl-PL" dirty="0"/>
                  <a:t>counts/slot/mode</a:t>
                </a:r>
              </a:p>
              <a:p>
                <a:endParaRPr lang="pl-PL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52" y="5567544"/>
                <a:ext cx="3667479" cy="1234505"/>
              </a:xfrm>
              <a:prstGeom prst="rect">
                <a:avLst/>
              </a:prstGeom>
              <a:blipFill rotWithShape="1">
                <a:blip r:embed="rId4"/>
                <a:stretch>
                  <a:fillRect l="-1498" t="-2463" r="-16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4738787" y="3239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Advantage </a:t>
            </a:r>
            <a:r>
              <a:rPr lang="pl-PL" dirty="0" err="1"/>
              <a:t>provided</a:t>
            </a:r>
            <a:r>
              <a:rPr lang="pl-PL" dirty="0"/>
              <a:t> by CPN</a:t>
            </a:r>
          </a:p>
          <a:p>
            <a:pPr algn="ctr"/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mostly</a:t>
            </a:r>
            <a:r>
              <a:rPr lang="pl-PL" dirty="0"/>
              <a:t> </a:t>
            </a:r>
            <a:r>
              <a:rPr lang="pl-PL" dirty="0" err="1"/>
              <a:t>pronounced</a:t>
            </a:r>
            <a:r>
              <a:rPr lang="pl-PL" dirty="0"/>
              <a:t> in a regime of </a:t>
            </a:r>
          </a:p>
          <a:p>
            <a:pPr algn="ctr"/>
            <a:r>
              <a:rPr lang="pl-PL" dirty="0"/>
              <a:t>high </a:t>
            </a:r>
            <a:r>
              <a:rPr lang="pl-PL" i="1" dirty="0" err="1"/>
              <a:t>n</a:t>
            </a:r>
            <a:r>
              <a:rPr lang="pl-PL" i="1" baseline="-25000" dirty="0" err="1"/>
              <a:t>f</a:t>
            </a:r>
            <a:r>
              <a:rPr lang="pl-PL" baseline="-25000" dirty="0"/>
              <a:t> </a:t>
            </a:r>
            <a:r>
              <a:rPr lang="pl-PL" dirty="0"/>
              <a:t> and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i="1" dirty="0" err="1"/>
              <a:t>n</a:t>
            </a:r>
            <a:r>
              <a:rPr lang="pl-PL" i="1" baseline="-25000" dirty="0" err="1"/>
              <a:t>b</a:t>
            </a:r>
            <a:endParaRPr lang="pl-PL" i="1" baseline="-25000" dirty="0"/>
          </a:p>
        </p:txBody>
      </p:sp>
      <p:sp>
        <p:nvSpPr>
          <p:cNvPr id="6" name="Prostokąt 5"/>
          <p:cNvSpPr/>
          <p:nvPr/>
        </p:nvSpPr>
        <p:spPr>
          <a:xfrm>
            <a:off x="340696" y="1145860"/>
            <a:ext cx="3093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err="1"/>
              <a:t>Pefect</a:t>
            </a:r>
            <a:r>
              <a:rPr lang="pl-PL" sz="1400" b="1" dirty="0"/>
              <a:t> </a:t>
            </a:r>
            <a:r>
              <a:rPr lang="pl-PL" sz="1400" b="1" dirty="0" err="1"/>
              <a:t>nulling</a:t>
            </a:r>
            <a:r>
              <a:rPr lang="pl-PL" sz="1400" b="1" dirty="0"/>
              <a:t> + </a:t>
            </a:r>
            <a:r>
              <a:rPr lang="pl-PL" sz="1400" b="1" dirty="0" err="1"/>
              <a:t>perfect</a:t>
            </a:r>
            <a:r>
              <a:rPr lang="pl-PL" sz="1400" b="1" dirty="0"/>
              <a:t> </a:t>
            </a:r>
            <a:r>
              <a:rPr lang="pl-PL" sz="1400" b="1" dirty="0" err="1"/>
              <a:t>mode</a:t>
            </a:r>
            <a:r>
              <a:rPr lang="pl-PL" sz="1400" b="1" dirty="0"/>
              <a:t> </a:t>
            </a:r>
            <a:r>
              <a:rPr lang="pl-PL" sz="1400" b="1" dirty="0" err="1"/>
              <a:t>matching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388202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805951" y="2153590"/>
            <a:ext cx="7632848" cy="2664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252723" y="436921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EER</a:t>
            </a:r>
            <a:endParaRPr lang="pl-PL" b="1" dirty="0"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697444" y="2875075"/>
            <a:ext cx="1143744" cy="728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44798" y="3568252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CPN+QPG</a:t>
            </a:r>
            <a:endParaRPr lang="pl-PL" b="1" dirty="0">
              <a:latin typeface="+mj-lt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82760" y="2477626"/>
            <a:ext cx="3528392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26428" y="3713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MPE</a:t>
            </a:r>
            <a:endParaRPr lang="pl-PL" b="1" dirty="0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88080" y="297082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</a:t>
            </a:r>
            <a:endParaRPr lang="pl-PL" b="1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8699" y="526825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CPN – </a:t>
            </a:r>
            <a:r>
              <a:rPr lang="pl-PL" sz="2000" dirty="0" err="1">
                <a:latin typeface="+mj-lt"/>
              </a:rPr>
              <a:t>Conditional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nulling</a:t>
            </a:r>
            <a:endParaRPr lang="pl-PL" sz="1600" dirty="0"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88699" y="5644539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QPG – </a:t>
            </a:r>
            <a:r>
              <a:rPr lang="pl-PL" sz="2000" dirty="0">
                <a:latin typeface="+mj-lt"/>
              </a:rPr>
              <a:t>Quantum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gating</a:t>
            </a:r>
            <a:endParaRPr lang="pl-PL" sz="1600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8699" y="6020821"/>
            <a:ext cx="404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MPE – </a:t>
            </a:r>
            <a:r>
              <a:rPr lang="pl-PL" sz="2000" dirty="0">
                <a:latin typeface="+mj-lt"/>
              </a:rPr>
              <a:t>Minimum </a:t>
            </a:r>
            <a:r>
              <a:rPr lang="pl-PL" sz="2000" dirty="0" err="1">
                <a:latin typeface="+mj-lt"/>
              </a:rPr>
              <a:t>probablity</a:t>
            </a:r>
            <a:r>
              <a:rPr lang="pl-PL" sz="2000" dirty="0">
                <a:latin typeface="+mj-lt"/>
              </a:rPr>
              <a:t> of error </a:t>
            </a:r>
            <a:endParaRPr lang="pl-PL" sz="1600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184850" y="5916076"/>
            <a:ext cx="29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</a:rPr>
              <a:t>DD – </a:t>
            </a:r>
            <a:r>
              <a:rPr lang="pl-PL" sz="2000" dirty="0">
                <a:latin typeface="+mj-lt"/>
              </a:rPr>
              <a:t>Direct </a:t>
            </a:r>
            <a:r>
              <a:rPr lang="pl-PL" sz="2000" dirty="0" err="1">
                <a:latin typeface="+mj-lt"/>
              </a:rPr>
              <a:t>detection</a:t>
            </a:r>
            <a:endParaRPr lang="pl-PL" sz="1600" dirty="0">
              <a:latin typeface="+mj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184850" y="5515966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EER – </a:t>
            </a:r>
            <a:r>
              <a:rPr lang="pl-PL" sz="2000" dirty="0">
                <a:latin typeface="+mj-lt"/>
              </a:rPr>
              <a:t>Error and </a:t>
            </a:r>
            <a:r>
              <a:rPr lang="pl-PL" sz="2000" dirty="0" err="1">
                <a:latin typeface="+mj-lt"/>
              </a:rPr>
              <a:t>erasure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receiver</a:t>
            </a:r>
            <a:endParaRPr lang="pl-PL" sz="1600" dirty="0">
              <a:latin typeface="+mj-lt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295328" y="2875075"/>
            <a:ext cx="1143744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588224" y="29843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</a:t>
            </a:r>
            <a:endParaRPr lang="pl-PL" b="1" dirty="0"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68856" y="36460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DD+QPG</a:t>
            </a:r>
            <a:endParaRPr lang="pl-PL" b="1" dirty="0">
              <a:latin typeface="+mj-lt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6295327" y="2882108"/>
            <a:ext cx="1143745" cy="721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91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901440" y="287138"/>
            <a:ext cx="493014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b="1" dirty="0">
                <a:latin typeface="+mj-lt"/>
                <a:cs typeface="Calibri"/>
              </a:rPr>
              <a:t>Direct </a:t>
            </a:r>
            <a:r>
              <a:rPr lang="pl-PL" sz="3200" b="1" dirty="0" err="1">
                <a:latin typeface="+mj-lt"/>
                <a:cs typeface="Calibri"/>
              </a:rPr>
              <a:t>detection</a:t>
            </a:r>
            <a:r>
              <a:rPr lang="pl-PL" sz="3200" b="1" dirty="0">
                <a:latin typeface="+mj-lt"/>
                <a:cs typeface="Calibri"/>
              </a:rPr>
              <a:t> + quantum </a:t>
            </a:r>
            <a:r>
              <a:rPr lang="pl-PL" sz="3200" b="1" dirty="0" err="1">
                <a:latin typeface="+mj-lt"/>
                <a:cs typeface="Calibri"/>
              </a:rPr>
              <a:t>pulse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gating</a:t>
            </a:r>
            <a:r>
              <a:rPr lang="pl-PL" sz="3200" b="1" dirty="0">
                <a:latin typeface="+mj-lt"/>
                <a:cs typeface="Calibri"/>
              </a:rPr>
              <a:t>/</a:t>
            </a:r>
            <a:r>
              <a:rPr lang="pl-PL" sz="3200" b="1" dirty="0" err="1">
                <a:latin typeface="+mj-lt"/>
                <a:cs typeface="Calibri"/>
              </a:rPr>
              <a:t>sequential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incoherent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filtering</a:t>
            </a:r>
            <a:endParaRPr lang="pl-PL" sz="4000" dirty="0">
              <a:latin typeface="Barlow Medium" pitchFamily="2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2935639" y="5443999"/>
                <a:ext cx="3664721" cy="680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latin typeface="+mj-lt"/>
                    <a:ea typeface="Cambria" pitchFamily="18" charset="0"/>
                  </a:rPr>
                  <a:t>(a)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.</m:t>
                    </m:r>
                    <m:r>
                      <a:rPr lang="pl-PL" b="0" i="0" smtClean="0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x</m:t>
                    </m:r>
                    <m:r>
                      <a:rPr lang="pl-PL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/>
                      <m:t>counts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slot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mode</m:t>
                    </m:r>
                  </m:oMath>
                </a14:m>
                <a:endParaRPr lang="pl-PL" dirty="0"/>
              </a:p>
              <a:p>
                <a:r>
                  <a:rPr lang="pl-PL" dirty="0">
                    <a:latin typeface="+mj-lt"/>
                    <a:ea typeface="Cambria" pitchFamily="18" charset="0"/>
                  </a:rPr>
                  <a:t>(b)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.</m:t>
                    </m:r>
                    <m:r>
                      <a:rPr lang="pl-PL" b="0" i="0" smtClean="0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 </m:t>
                        </m:r>
                        <m:r>
                          <a:rPr lang="pl-P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pl-P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/>
                      <m:t>counts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slot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mode</m:t>
                    </m:r>
                  </m:oMath>
                </a14:m>
                <a:endParaRPr lang="pl-PL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39" y="5443999"/>
                <a:ext cx="3664721" cy="680507"/>
              </a:xfrm>
              <a:prstGeom prst="rect">
                <a:avLst/>
              </a:prstGeom>
              <a:blipFill rotWithShape="1">
                <a:blip r:embed="rId3"/>
                <a:stretch>
                  <a:fillRect l="-1498" t="-1786" b="-133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4738787" y="34863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Advantage </a:t>
            </a:r>
            <a:r>
              <a:rPr lang="pl-PL" dirty="0" err="1"/>
              <a:t>provided</a:t>
            </a:r>
            <a:r>
              <a:rPr lang="pl-PL" dirty="0"/>
              <a:t> by QPG</a:t>
            </a:r>
          </a:p>
          <a:p>
            <a:pPr algn="ctr"/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mostly</a:t>
            </a:r>
            <a:r>
              <a:rPr lang="pl-PL" dirty="0"/>
              <a:t> </a:t>
            </a:r>
            <a:r>
              <a:rPr lang="pl-PL" dirty="0" err="1"/>
              <a:t>pronounced</a:t>
            </a:r>
            <a:r>
              <a:rPr lang="pl-PL" dirty="0"/>
              <a:t> in a regime of </a:t>
            </a:r>
          </a:p>
          <a:p>
            <a:pPr algn="ctr"/>
            <a:r>
              <a:rPr lang="pl-PL" dirty="0"/>
              <a:t>high </a:t>
            </a:r>
            <a:r>
              <a:rPr lang="pl-PL" i="1" dirty="0" err="1"/>
              <a:t>n</a:t>
            </a:r>
            <a:r>
              <a:rPr lang="pl-PL" i="1" baseline="-25000" dirty="0" err="1"/>
              <a:t>b</a:t>
            </a:r>
            <a:endParaRPr lang="pl-PL" i="1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1787385"/>
            <a:ext cx="4738787" cy="36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181376" y="1545706"/>
            <a:ext cx="1754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QPG </a:t>
            </a:r>
            <a:r>
              <a:rPr lang="pl-PL" sz="1400" b="1" dirty="0" err="1"/>
              <a:t>efficiency</a:t>
            </a:r>
            <a:r>
              <a:rPr lang="pl-PL" sz="1400" b="1" dirty="0"/>
              <a:t> – 90%</a:t>
            </a:r>
          </a:p>
        </p:txBody>
      </p:sp>
    </p:spTree>
    <p:extLst>
      <p:ext uri="{BB962C8B-B14F-4D97-AF65-F5344CB8AC3E}">
        <p14:creationId xmlns:p14="http://schemas.microsoft.com/office/powerpoint/2010/main" val="379278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805951" y="2153590"/>
            <a:ext cx="7632848" cy="2664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5885230" y="2772007"/>
            <a:ext cx="2405776" cy="14954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252723" y="436921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EER</a:t>
            </a:r>
            <a:endParaRPr lang="pl-PL" b="1" dirty="0">
              <a:latin typeface="+mj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697444" y="2875075"/>
            <a:ext cx="1143744" cy="7284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44798" y="3568252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CPN+QPG</a:t>
            </a:r>
            <a:endParaRPr lang="pl-PL" b="1" dirty="0">
              <a:latin typeface="+mj-lt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82760" y="2477626"/>
            <a:ext cx="3528392" cy="20162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26428" y="3713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MPE</a:t>
            </a:r>
            <a:endParaRPr lang="pl-PL" b="1" dirty="0">
              <a:latin typeface="+mj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888080" y="297082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CPN</a:t>
            </a:r>
            <a:endParaRPr lang="pl-PL" b="1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88699" y="5268256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CPN – </a:t>
            </a:r>
            <a:r>
              <a:rPr lang="pl-PL" sz="2000" dirty="0" err="1">
                <a:latin typeface="+mj-lt"/>
              </a:rPr>
              <a:t>Conditional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nulling</a:t>
            </a:r>
            <a:endParaRPr lang="pl-PL" sz="1600" dirty="0"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88699" y="5644539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QPG – </a:t>
            </a:r>
            <a:r>
              <a:rPr lang="pl-PL" sz="2000" dirty="0">
                <a:latin typeface="+mj-lt"/>
              </a:rPr>
              <a:t>Quantum </a:t>
            </a:r>
            <a:r>
              <a:rPr lang="pl-PL" sz="2000" dirty="0" err="1">
                <a:latin typeface="+mj-lt"/>
              </a:rPr>
              <a:t>pulse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gating</a:t>
            </a:r>
            <a:endParaRPr lang="pl-PL" sz="1600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8699" y="6020821"/>
            <a:ext cx="404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MPE – </a:t>
            </a:r>
            <a:r>
              <a:rPr lang="pl-PL" sz="2000" dirty="0">
                <a:latin typeface="+mj-lt"/>
              </a:rPr>
              <a:t>Minimum </a:t>
            </a:r>
            <a:r>
              <a:rPr lang="pl-PL" sz="2000" dirty="0" err="1">
                <a:latin typeface="+mj-lt"/>
              </a:rPr>
              <a:t>probablity</a:t>
            </a:r>
            <a:r>
              <a:rPr lang="pl-PL" sz="2000" dirty="0">
                <a:latin typeface="+mj-lt"/>
              </a:rPr>
              <a:t> of error </a:t>
            </a:r>
            <a:endParaRPr lang="pl-PL" sz="1600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184850" y="5916076"/>
            <a:ext cx="290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j-lt"/>
              </a:rPr>
              <a:t>DD – </a:t>
            </a:r>
            <a:r>
              <a:rPr lang="pl-PL" sz="2000" dirty="0">
                <a:latin typeface="+mj-lt"/>
              </a:rPr>
              <a:t>Direct </a:t>
            </a:r>
            <a:r>
              <a:rPr lang="pl-PL" sz="2000" dirty="0" err="1">
                <a:latin typeface="+mj-lt"/>
              </a:rPr>
              <a:t>detection</a:t>
            </a:r>
            <a:endParaRPr lang="pl-PL" sz="1600" dirty="0">
              <a:latin typeface="+mj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184850" y="5515966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EER – </a:t>
            </a:r>
            <a:r>
              <a:rPr lang="pl-PL" sz="2000" dirty="0">
                <a:latin typeface="+mj-lt"/>
              </a:rPr>
              <a:t>Error and </a:t>
            </a:r>
            <a:r>
              <a:rPr lang="pl-PL" sz="2000" dirty="0" err="1">
                <a:latin typeface="+mj-lt"/>
              </a:rPr>
              <a:t>erasure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receiver</a:t>
            </a:r>
            <a:endParaRPr lang="pl-PL" sz="1600" dirty="0">
              <a:latin typeface="+mj-lt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1287962" y="2488174"/>
            <a:ext cx="3833288" cy="19814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1495774" y="2648453"/>
            <a:ext cx="2361910" cy="1459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295328" y="2875075"/>
            <a:ext cx="1143744" cy="7284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588224" y="29843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</a:t>
            </a:r>
            <a:endParaRPr lang="pl-PL" b="1" dirty="0"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68856" y="364603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+mj-lt"/>
              </a:rPr>
              <a:t>DD+QPG</a:t>
            </a:r>
            <a:endParaRPr lang="pl-PL" b="1" dirty="0">
              <a:latin typeface="+mj-lt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1697443" y="2882108"/>
            <a:ext cx="1143745" cy="721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663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2828959" y="5624066"/>
                <a:ext cx="3664721" cy="680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latin typeface="+mj-lt"/>
                    <a:ea typeface="Cambria" pitchFamily="18" charset="0"/>
                  </a:rPr>
                  <a:t>(a)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x</m:t>
                    </m:r>
                    <m:r>
                      <a:rPr lang="pl-PL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/>
                      <m:t>counts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slot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mode</m:t>
                    </m:r>
                  </m:oMath>
                </a14:m>
                <a:endParaRPr lang="pl-PL" dirty="0"/>
              </a:p>
              <a:p>
                <a:r>
                  <a:rPr lang="pl-PL" dirty="0">
                    <a:latin typeface="+mj-lt"/>
                    <a:ea typeface="Cambria" pitchFamily="18" charset="0"/>
                  </a:rPr>
                  <a:t>(b)</a:t>
                </a:r>
                <a:r>
                  <a:rPr lang="pl-PL" i="1" dirty="0">
                    <a:latin typeface="+mj-lt"/>
                    <a:ea typeface="Cambria" pitchFamily="18" charset="0"/>
                  </a:rPr>
                  <a:t> </a:t>
                </a:r>
                <a:r>
                  <a:rPr lang="pl-PL" i="1" dirty="0" err="1">
                    <a:latin typeface="+mj-lt"/>
                    <a:ea typeface="Cambria" pitchFamily="18" charset="0"/>
                  </a:rPr>
                  <a:t>n</a:t>
                </a:r>
                <a:r>
                  <a:rPr lang="pl-PL" i="1" baseline="-25000" dirty="0" err="1">
                    <a:latin typeface="+mj-lt"/>
                    <a:ea typeface="Cambria" pitchFamily="18" charset="0"/>
                  </a:rPr>
                  <a:t>b</a:t>
                </a:r>
                <a:r>
                  <a:rPr lang="pl-PL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pl-PL">
                        <a:latin typeface="Cambria Math"/>
                      </a:rPr>
                      <m:t>5</m:t>
                    </m:r>
                    <m:r>
                      <a:rPr lang="pl-PL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pl-PL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 </m:t>
                        </m:r>
                        <m:r>
                          <a:rPr lang="pl-PL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pl-PL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/>
                      <m:t>counts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slot</m:t>
                    </m:r>
                    <m:r>
                      <m:rPr>
                        <m:nor/>
                      </m:rPr>
                      <a:rPr lang="pl-PL" dirty="0"/>
                      <m:t>/</m:t>
                    </m:r>
                    <m:r>
                      <m:rPr>
                        <m:nor/>
                      </m:rPr>
                      <a:rPr lang="pl-PL" dirty="0"/>
                      <m:t>mode</m:t>
                    </m:r>
                  </m:oMath>
                </a14:m>
                <a:endParaRPr lang="pl-PL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59" y="5624066"/>
                <a:ext cx="3664721" cy="680507"/>
              </a:xfrm>
              <a:prstGeom prst="rect">
                <a:avLst/>
              </a:prstGeom>
              <a:blipFill rotWithShape="1">
                <a:blip r:embed="rId3"/>
                <a:stretch>
                  <a:fillRect l="-1331" t="-1802" b="-144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4738787" y="34863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Advantage </a:t>
            </a:r>
            <a:r>
              <a:rPr lang="pl-PL" dirty="0" err="1"/>
              <a:t>provided</a:t>
            </a:r>
            <a:r>
              <a:rPr lang="pl-PL" dirty="0"/>
              <a:t> by QPG</a:t>
            </a:r>
          </a:p>
          <a:p>
            <a:pPr algn="ctr"/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mostly</a:t>
            </a:r>
            <a:r>
              <a:rPr lang="pl-PL" dirty="0"/>
              <a:t> </a:t>
            </a:r>
            <a:r>
              <a:rPr lang="pl-PL" dirty="0" err="1"/>
              <a:t>pronounced</a:t>
            </a:r>
            <a:r>
              <a:rPr lang="pl-PL" dirty="0"/>
              <a:t> in a regime of </a:t>
            </a:r>
          </a:p>
          <a:p>
            <a:pPr algn="ctr"/>
            <a:r>
              <a:rPr lang="pl-PL" dirty="0"/>
              <a:t>high </a:t>
            </a:r>
            <a:r>
              <a:rPr lang="pl-PL" i="1" dirty="0" err="1"/>
              <a:t>n</a:t>
            </a:r>
            <a:r>
              <a:rPr lang="pl-PL" i="1" baseline="-25000" dirty="0" err="1"/>
              <a:t>b</a:t>
            </a:r>
            <a:endParaRPr lang="pl-PL" i="1" baseline="-25000" dirty="0"/>
          </a:p>
        </p:txBody>
      </p:sp>
      <p:sp>
        <p:nvSpPr>
          <p:cNvPr id="9" name="Prostokąt 8"/>
          <p:cNvSpPr/>
          <p:nvPr/>
        </p:nvSpPr>
        <p:spPr>
          <a:xfrm>
            <a:off x="1074696" y="1777283"/>
            <a:ext cx="1754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/>
              <a:t>QPG </a:t>
            </a:r>
            <a:r>
              <a:rPr lang="pl-PL" sz="1400" b="1" dirty="0" err="1"/>
              <a:t>efficiency</a:t>
            </a:r>
            <a:r>
              <a:rPr lang="pl-PL" sz="1400" b="1" dirty="0"/>
              <a:t> – 90%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43848" y="260963"/>
            <a:ext cx="590015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b="1" dirty="0" err="1">
                <a:latin typeface="+mj-lt"/>
                <a:cs typeface="Calibri"/>
              </a:rPr>
              <a:t>Conditional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pulse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nulling</a:t>
            </a:r>
            <a:r>
              <a:rPr lang="pl-PL" sz="3200" b="1" dirty="0">
                <a:latin typeface="+mj-lt"/>
                <a:cs typeface="Calibri"/>
              </a:rPr>
              <a:t> + quantum </a:t>
            </a:r>
            <a:r>
              <a:rPr lang="pl-PL" sz="3200" b="1" dirty="0" err="1">
                <a:latin typeface="+mj-lt"/>
                <a:cs typeface="Calibri"/>
              </a:rPr>
              <a:t>pulse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gating</a:t>
            </a:r>
            <a:r>
              <a:rPr lang="pl-PL" sz="3200" b="1" dirty="0">
                <a:latin typeface="+mj-lt"/>
                <a:cs typeface="Calibri"/>
              </a:rPr>
              <a:t>/</a:t>
            </a:r>
            <a:r>
              <a:rPr lang="pl-PL" sz="3200" b="1" dirty="0" err="1">
                <a:latin typeface="+mj-lt"/>
                <a:cs typeface="Calibri"/>
              </a:rPr>
              <a:t>sequential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incoherent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filtering</a:t>
            </a:r>
            <a:endParaRPr lang="pl-PL" sz="4000" dirty="0">
              <a:latin typeface="Barlow Medium" pitchFamily="2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6" y="2100768"/>
            <a:ext cx="4712136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3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53799" y="1412770"/>
            <a:ext cx="731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Communication link performance</a:t>
            </a:r>
            <a:endParaRPr lang="pl-PL" sz="4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2565" y="2807144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/>
              <a:t>Attainable information</a:t>
            </a:r>
            <a:br>
              <a:rPr lang="en-US" sz="2200" b="1" u="sng" dirty="0"/>
            </a:br>
            <a:r>
              <a:rPr lang="en-US" sz="2200" b="1" u="sng" dirty="0"/>
              <a:t>rate [bits/s]:</a:t>
            </a:r>
            <a:endParaRPr lang="pl-PL" sz="2200" u="sng" dirty="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74061"/>
            <a:ext cx="145714" cy="1971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55088"/>
            <a:ext cx="2077143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5" name="Grupa 4"/>
          <p:cNvGrpSpPr/>
          <p:nvPr/>
        </p:nvGrpSpPr>
        <p:grpSpPr>
          <a:xfrm>
            <a:off x="4602174" y="2838731"/>
            <a:ext cx="4181788" cy="2225159"/>
            <a:chOff x="4602174" y="2079286"/>
            <a:chExt cx="4181788" cy="2225159"/>
          </a:xfrm>
        </p:grpSpPr>
        <p:sp>
          <p:nvSpPr>
            <p:cNvPr id="40" name="Prostokąt zaokrąglony 39"/>
            <p:cNvSpPr/>
            <p:nvPr/>
          </p:nvSpPr>
          <p:spPr>
            <a:xfrm>
              <a:off x="4602174" y="2079286"/>
              <a:ext cx="4181788" cy="2225159"/>
            </a:xfrm>
            <a:prstGeom prst="roundRect">
              <a:avLst>
                <a:gd name="adj" fmla="val 11616"/>
              </a:avLst>
            </a:prstGeom>
            <a:solidFill>
              <a:srgbClr val="FFF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862407" y="2205125"/>
              <a:ext cx="35283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Gordon-</a:t>
              </a:r>
              <a:r>
                <a:rPr lang="en-US" sz="2000" dirty="0" err="1"/>
                <a:t>Holevo</a:t>
              </a:r>
              <a:r>
                <a:rPr lang="en-US" sz="2000" dirty="0"/>
                <a:t> capacity limit per slot (Gaussian noise model): </a:t>
              </a:r>
              <a:endParaRPr lang="pl-PL" sz="2000" dirty="0"/>
            </a:p>
          </p:txBody>
        </p:sp>
        <p:pic>
          <p:nvPicPr>
            <p:cNvPr id="14" name="Obraz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783" y="3095578"/>
              <a:ext cx="3418381" cy="24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5" name="Prostokąt 14"/>
            <p:cNvSpPr/>
            <p:nvPr/>
          </p:nvSpPr>
          <p:spPr>
            <a:xfrm>
              <a:off x="4873867" y="3462961"/>
              <a:ext cx="3528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/>
                <a:t>where</a:t>
              </a:r>
              <a:endParaRPr lang="pl-PL" sz="2000"/>
            </a:p>
          </p:txBody>
        </p:sp>
        <p:pic>
          <p:nvPicPr>
            <p:cNvPr id="19" name="Obraz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576" y="3549197"/>
              <a:ext cx="2685428" cy="24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0" name="Obraz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307" y="3913546"/>
              <a:ext cx="928571" cy="229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160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342908" y="260963"/>
            <a:ext cx="5641072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b="1" dirty="0" err="1">
                <a:latin typeface="+mj-lt"/>
                <a:cs typeface="Calibri"/>
              </a:rPr>
              <a:t>Nolan</a:t>
            </a:r>
            <a:r>
              <a:rPr lang="pl-PL" sz="3200" b="1" dirty="0">
                <a:latin typeface="+mj-lt"/>
                <a:cs typeface="Calibri"/>
              </a:rPr>
              <a:t> chart for </a:t>
            </a:r>
            <a:r>
              <a:rPr lang="pl-PL" sz="3200" b="1" dirty="0" err="1">
                <a:latin typeface="+mj-lt"/>
                <a:cs typeface="Calibri"/>
              </a:rPr>
              <a:t>detection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strategy</a:t>
            </a:r>
            <a:r>
              <a:rPr lang="pl-PL" sz="3200" b="1" dirty="0">
                <a:latin typeface="+mj-lt"/>
                <a:cs typeface="Calibri"/>
              </a:rPr>
              <a:t> </a:t>
            </a:r>
            <a:r>
              <a:rPr lang="pl-PL" sz="3200" b="1" dirty="0" err="1">
                <a:latin typeface="+mj-lt"/>
                <a:cs typeface="Calibri"/>
              </a:rPr>
              <a:t>selection</a:t>
            </a:r>
            <a:endParaRPr lang="pl-PL" sz="4000" dirty="0">
              <a:latin typeface="Barlow Medium" pitchFamily="2" charset="-1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04" y="1958904"/>
            <a:ext cx="3529011" cy="340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3311732" y="5180767"/>
            <a:ext cx="111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Nighttime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4589809" y="5180767"/>
            <a:ext cx="96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Daytime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230735" y="2878574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>
                <a:ea typeface="Cambria" pitchFamily="18" charset="0"/>
              </a:rPr>
              <a:t>n</a:t>
            </a:r>
            <a:r>
              <a:rPr lang="pl-PL" i="1" baseline="-25000" dirty="0" err="1">
                <a:ea typeface="Cambria" pitchFamily="18" charset="0"/>
              </a:rPr>
              <a:t>f</a:t>
            </a:r>
            <a:r>
              <a:rPr lang="pl-PL" i="1" baseline="-25000" dirty="0">
                <a:ea typeface="Cambria" pitchFamily="18" charset="0"/>
              </a:rPr>
              <a:t> </a:t>
            </a:r>
            <a:r>
              <a:rPr lang="pl-PL" i="1" dirty="0">
                <a:ea typeface="Cambria" pitchFamily="18" charset="0"/>
              </a:rPr>
              <a:t> </a:t>
            </a:r>
            <a:r>
              <a:rPr lang="pl-PL" dirty="0">
                <a:latin typeface="Cambria Math"/>
                <a:ea typeface="Cambria Math"/>
              </a:rPr>
              <a:t>⨠</a:t>
            </a:r>
            <a:r>
              <a:rPr lang="pl-PL" i="1" dirty="0">
                <a:latin typeface="Cambria Math"/>
                <a:ea typeface="Cambria Math"/>
              </a:rPr>
              <a:t> </a:t>
            </a:r>
            <a:r>
              <a:rPr lang="pl-PL" dirty="0">
                <a:latin typeface="Cambria Math"/>
                <a:ea typeface="Cambria Math"/>
              </a:rPr>
              <a:t>1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2262796" y="4250174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>
                <a:ea typeface="Cambria" pitchFamily="18" charset="0"/>
              </a:rPr>
              <a:t>n</a:t>
            </a:r>
            <a:r>
              <a:rPr lang="pl-PL" i="1" baseline="-25000" dirty="0" err="1">
                <a:ea typeface="Cambria" pitchFamily="18" charset="0"/>
              </a:rPr>
              <a:t>f</a:t>
            </a:r>
            <a:r>
              <a:rPr lang="pl-PL" i="1" baseline="-25000" dirty="0">
                <a:ea typeface="Cambria" pitchFamily="18" charset="0"/>
              </a:rPr>
              <a:t>  </a:t>
            </a:r>
            <a:r>
              <a:rPr lang="pl-PL" dirty="0">
                <a:latin typeface="Cambria Math"/>
                <a:ea typeface="Cambria Math"/>
              </a:rPr>
              <a:t>≈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846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538737" y="257489"/>
            <a:ext cx="563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latin typeface="+mj-lt"/>
              </a:rPr>
              <a:t>PSYCHE link data (</a:t>
            </a:r>
            <a:r>
              <a:rPr lang="pl-PL" sz="3600" b="1" dirty="0" err="1">
                <a:latin typeface="+mj-lt"/>
              </a:rPr>
              <a:t>nighttime</a:t>
            </a:r>
            <a:r>
              <a:rPr lang="pl-PL" sz="3600" b="1" dirty="0">
                <a:latin typeface="+mj-lt"/>
              </a:rPr>
              <a:t>)</a:t>
            </a:r>
            <a:endParaRPr lang="pl-PL" sz="3600" dirty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7" y="1584527"/>
            <a:ext cx="7761643" cy="36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59439" y="57201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Direct </a:t>
            </a:r>
            <a:r>
              <a:rPr lang="pl-PL" dirty="0" err="1"/>
              <a:t>detection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nearly</a:t>
            </a:r>
            <a:endParaRPr lang="pl-PL" dirty="0"/>
          </a:p>
          <a:p>
            <a:pPr algn="ctr"/>
            <a:r>
              <a:rPr lang="pl-PL" dirty="0" err="1"/>
              <a:t>optimal</a:t>
            </a:r>
            <a:r>
              <a:rPr lang="pl-PL" dirty="0"/>
              <a:t> in </a:t>
            </a:r>
            <a:r>
              <a:rPr lang="pl-PL" dirty="0" err="1"/>
              <a:t>nighttime</a:t>
            </a:r>
            <a:r>
              <a:rPr lang="pl-PL" dirty="0"/>
              <a:t> regime</a:t>
            </a:r>
            <a:endParaRPr lang="pl-PL" i="1" baseline="-250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732291" y="1557015"/>
            <a:ext cx="617489" cy="3164216"/>
          </a:xfrm>
          <a:prstGeom prst="roundRect">
            <a:avLst/>
          </a:prstGeom>
          <a:solidFill>
            <a:srgbClr val="CCFF66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6308817" y="1557015"/>
            <a:ext cx="617489" cy="3164216"/>
          </a:xfrm>
          <a:prstGeom prst="roundRect">
            <a:avLst/>
          </a:prstGeom>
          <a:solidFill>
            <a:srgbClr val="CCFF66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0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618752" y="145576"/>
            <a:ext cx="534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latin typeface="+mj-lt"/>
              </a:rPr>
              <a:t>PSYCHE link data (</a:t>
            </a:r>
            <a:r>
              <a:rPr lang="pl-PL" sz="3600" b="1" dirty="0" err="1">
                <a:latin typeface="+mj-lt"/>
              </a:rPr>
              <a:t>daytime</a:t>
            </a:r>
            <a:r>
              <a:rPr lang="pl-PL" sz="3600" b="1" dirty="0">
                <a:latin typeface="+mj-lt"/>
              </a:rPr>
              <a:t>)</a:t>
            </a:r>
            <a:endParaRPr lang="pl-PL" sz="36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" y="1161310"/>
            <a:ext cx="8122725" cy="41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813065" y="5382196"/>
            <a:ext cx="3613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Quantum </a:t>
            </a:r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gating</a:t>
            </a:r>
            <a:r>
              <a:rPr lang="pl-PL" dirty="0"/>
              <a:t> </a:t>
            </a:r>
            <a:r>
              <a:rPr lang="pl-PL" dirty="0" err="1"/>
              <a:t>gets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beneficial</a:t>
            </a:r>
            <a:r>
              <a:rPr lang="pl-PL" dirty="0"/>
              <a:t> in </a:t>
            </a:r>
            <a:r>
              <a:rPr lang="pl-PL" dirty="0" err="1"/>
              <a:t>daytime</a:t>
            </a:r>
            <a:r>
              <a:rPr lang="pl-PL" dirty="0"/>
              <a:t> </a:t>
            </a:r>
            <a:r>
              <a:rPr lang="pl-PL" dirty="0" err="1"/>
              <a:t>conditions</a:t>
            </a:r>
            <a:endParaRPr lang="pl-PL" dirty="0"/>
          </a:p>
          <a:p>
            <a:pPr algn="ctr"/>
            <a:endParaRPr lang="pl-PL" i="1" baseline="-250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6291118" y="1134640"/>
            <a:ext cx="636072" cy="3250670"/>
          </a:xfrm>
          <a:prstGeom prst="roundRect">
            <a:avLst/>
          </a:prstGeom>
          <a:solidFill>
            <a:srgbClr val="CCFF66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6927190" y="1161310"/>
            <a:ext cx="906170" cy="3197330"/>
          </a:xfrm>
          <a:prstGeom prst="roundRect">
            <a:avLst/>
          </a:prstGeom>
          <a:solidFill>
            <a:srgbClr val="CCFF66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9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413338" y="257489"/>
            <a:ext cx="564107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4000" b="1" dirty="0">
                <a:latin typeface="+mj-lt"/>
                <a:cs typeface="Calibri"/>
              </a:rPr>
              <a:t>List of </a:t>
            </a:r>
            <a:r>
              <a:rPr lang="pl-PL" sz="4000" b="1" dirty="0" err="1">
                <a:latin typeface="+mj-lt"/>
                <a:cs typeface="Calibri"/>
              </a:rPr>
              <a:t>available</a:t>
            </a:r>
            <a:r>
              <a:rPr lang="pl-PL" sz="4000" b="1" dirty="0">
                <a:latin typeface="+mj-lt"/>
                <a:cs typeface="Calibri"/>
              </a:rPr>
              <a:t> scripts I</a:t>
            </a:r>
            <a:endParaRPr lang="pl-PL" sz="4800" dirty="0">
              <a:latin typeface="Barlow Medium" pitchFamily="2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43805" y="1679708"/>
            <a:ext cx="361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l-PL" sz="2400" dirty="0"/>
              <a:t>QRX-DOCS-</a:t>
            </a:r>
            <a:r>
              <a:rPr lang="pl-PL" sz="2400" dirty="0" err="1"/>
              <a:t>DD.nb</a:t>
            </a:r>
            <a:endParaRPr lang="pl-PL" i="1" baseline="-25000" dirty="0"/>
          </a:p>
        </p:txBody>
      </p:sp>
      <p:sp>
        <p:nvSpPr>
          <p:cNvPr id="2" name="Prostokąt 1"/>
          <p:cNvSpPr/>
          <p:nvPr/>
        </p:nvSpPr>
        <p:spPr>
          <a:xfrm>
            <a:off x="412693" y="2333042"/>
            <a:ext cx="781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PerRandDDId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[M,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- </a:t>
            </a:r>
            <a:r>
              <a:rPr lang="pl-PL" dirty="0"/>
              <a:t> </a:t>
            </a:r>
            <a:r>
              <a:rPr lang="en-US" dirty="0"/>
              <a:t>Average probability of error for direct detection receiver assuming</a:t>
            </a:r>
            <a:r>
              <a:rPr lang="pl-PL" dirty="0"/>
              <a:t> </a:t>
            </a:r>
            <a:r>
              <a:rPr lang="pl-PL" dirty="0" err="1"/>
              <a:t>noiseless</a:t>
            </a:r>
            <a:r>
              <a:rPr lang="pl-PL" dirty="0"/>
              <a:t> </a:t>
            </a:r>
            <a:r>
              <a:rPr lang="pl-PL" dirty="0" err="1"/>
              <a:t>case</a:t>
            </a:r>
            <a:r>
              <a:rPr lang="pl-PL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12693" y="3103963"/>
            <a:ext cx="846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PerRandDDvis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[M,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̸= 0, n] </a:t>
            </a:r>
            <a:r>
              <a:rPr lang="en-US" dirty="0"/>
              <a:t>- </a:t>
            </a:r>
            <a:r>
              <a:rPr lang="pl-PL" dirty="0"/>
              <a:t> </a:t>
            </a:r>
            <a:r>
              <a:rPr lang="en-US" dirty="0"/>
              <a:t>Average probability of error for direct detection receiver</a:t>
            </a:r>
            <a:r>
              <a:rPr lang="pl-PL" dirty="0"/>
              <a:t> with </a:t>
            </a:r>
            <a:r>
              <a:rPr lang="pl-PL" dirty="0" err="1"/>
              <a:t>multimode</a:t>
            </a:r>
            <a:r>
              <a:rPr lang="pl-PL" dirty="0"/>
              <a:t> </a:t>
            </a:r>
            <a:r>
              <a:rPr lang="pl-PL" dirty="0" err="1"/>
              <a:t>noise</a:t>
            </a:r>
            <a:r>
              <a:rPr lang="pl-PL" dirty="0"/>
              <a:t>.</a:t>
            </a:r>
          </a:p>
        </p:txBody>
      </p:sp>
      <p:sp>
        <p:nvSpPr>
          <p:cNvPr id="7" name="Prostokąt 6"/>
          <p:cNvSpPr/>
          <p:nvPr/>
        </p:nvSpPr>
        <p:spPr>
          <a:xfrm>
            <a:off x="985961" y="4496252"/>
            <a:ext cx="361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l-PL" sz="2400" dirty="0"/>
              <a:t>QRX-DOCS-</a:t>
            </a:r>
            <a:r>
              <a:rPr lang="pl-PL" sz="2400" dirty="0" err="1"/>
              <a:t>CPN.nb</a:t>
            </a:r>
            <a:endParaRPr lang="pl-PL" i="1" baseline="-25000" dirty="0"/>
          </a:p>
        </p:txBody>
      </p:sp>
      <p:sp>
        <p:nvSpPr>
          <p:cNvPr id="6" name="Prostokąt 5"/>
          <p:cNvSpPr/>
          <p:nvPr/>
        </p:nvSpPr>
        <p:spPr>
          <a:xfrm>
            <a:off x="412693" y="5144092"/>
            <a:ext cx="8573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PerRandvis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[M,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Δ,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̸= 0, n]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- Average probability of error for the conditional</a:t>
            </a:r>
            <a:r>
              <a:rPr lang="pl-PL" dirty="0"/>
              <a:t> </a:t>
            </a:r>
            <a:r>
              <a:rPr lang="en-US" dirty="0"/>
              <a:t>pulse nulling receiver in the noisy case.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4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7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372877" y="257489"/>
            <a:ext cx="564107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4000" b="1" dirty="0">
                <a:latin typeface="+mj-lt"/>
                <a:cs typeface="Calibri"/>
              </a:rPr>
              <a:t>List of </a:t>
            </a:r>
            <a:r>
              <a:rPr lang="pl-PL" sz="4000" b="1" dirty="0" err="1">
                <a:latin typeface="+mj-lt"/>
                <a:cs typeface="Calibri"/>
              </a:rPr>
              <a:t>available</a:t>
            </a:r>
            <a:r>
              <a:rPr lang="pl-PL" sz="4000" b="1" dirty="0">
                <a:latin typeface="+mj-lt"/>
                <a:cs typeface="Calibri"/>
              </a:rPr>
              <a:t> scripts II</a:t>
            </a:r>
            <a:endParaRPr lang="pl-PL" sz="4800" dirty="0">
              <a:latin typeface="Barlow Medium" pitchFamily="2" charset="-18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64005" y="1944619"/>
            <a:ext cx="361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l-PL" sz="2400" dirty="0"/>
              <a:t>QRX-DOCS-ACPN.py</a:t>
            </a:r>
            <a:endParaRPr lang="pl-PL" i="1" baseline="-25000" dirty="0"/>
          </a:p>
        </p:txBody>
      </p:sp>
      <p:sp>
        <p:nvSpPr>
          <p:cNvPr id="10" name="Prostokąt 9"/>
          <p:cNvSpPr/>
          <p:nvPr/>
        </p:nvSpPr>
        <p:spPr>
          <a:xfrm>
            <a:off x="290736" y="2624100"/>
            <a:ext cx="865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ourier New" pitchFamily="49" charset="0"/>
                <a:cs typeface="Courier New" pitchFamily="49" charset="0"/>
              </a:rPr>
              <a:t>mutual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information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adaptive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receiver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nf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nd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, Delta, </a:t>
            </a:r>
            <a:r>
              <a:rPr lang="pl-PL" b="1" dirty="0" err="1">
                <a:latin typeface="Courier New" pitchFamily="49" charset="0"/>
                <a:cs typeface="Courier New" pitchFamily="49" charset="0"/>
              </a:rPr>
              <a:t>nb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, n, M) - </a:t>
            </a:r>
            <a:r>
              <a:rPr lang="pl-PL" dirty="0">
                <a:cs typeface="Courier New" pitchFamily="49" charset="0"/>
              </a:rPr>
              <a:t>m</a:t>
            </a:r>
            <a:r>
              <a:rPr lang="en-US" dirty="0" err="1"/>
              <a:t>utual</a:t>
            </a:r>
            <a:r>
              <a:rPr lang="en-US" dirty="0"/>
              <a:t> information attainable with an adaptive CPN receiver.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864005" y="3950412"/>
            <a:ext cx="3613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l-PL" sz="2400" dirty="0"/>
              <a:t>QRX-DOCS-</a:t>
            </a:r>
            <a:r>
              <a:rPr lang="pl-PL" sz="2400" dirty="0" err="1"/>
              <a:t>EER.nb</a:t>
            </a:r>
            <a:endParaRPr lang="pl-PL" i="1" baseline="-25000" dirty="0"/>
          </a:p>
        </p:txBody>
      </p:sp>
      <p:sp>
        <p:nvSpPr>
          <p:cNvPr id="14" name="Prostokąt 13"/>
          <p:cNvSpPr/>
          <p:nvPr/>
        </p:nvSpPr>
        <p:spPr>
          <a:xfrm>
            <a:off x="290736" y="4605617"/>
            <a:ext cx="865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IeeraOpt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M,nf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pl-PL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/>
              <a:t> </a:t>
            </a:r>
            <a:r>
              <a:rPr lang="pl-PL" dirty="0"/>
              <a:t>m</a:t>
            </a:r>
            <a:r>
              <a:rPr lang="en-US" dirty="0" err="1"/>
              <a:t>utual</a:t>
            </a:r>
            <a:r>
              <a:rPr lang="en-US" dirty="0"/>
              <a:t> information per slot for EER in the noiseless case assuming optimal</a:t>
            </a:r>
            <a:r>
              <a:rPr lang="pl-PL" dirty="0"/>
              <a:t> </a:t>
            </a:r>
            <a:r>
              <a:rPr lang="en-US" dirty="0"/>
              <a:t>probabilities a, b and 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68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265417" y="257489"/>
            <a:ext cx="564107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4000" b="1" dirty="0" err="1">
                <a:latin typeface="+mj-lt"/>
                <a:cs typeface="Calibri"/>
              </a:rPr>
              <a:t>Summary</a:t>
            </a:r>
            <a:endParaRPr lang="pl-PL" sz="4800" dirty="0">
              <a:latin typeface="Barlow Medium" pitchFamily="2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8140" y="1273498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/>
              <a:t>Conventional</a:t>
            </a:r>
            <a:r>
              <a:rPr lang="pl-PL" sz="2400" dirty="0"/>
              <a:t> </a:t>
            </a:r>
            <a:r>
              <a:rPr lang="pl-PL" sz="2400" dirty="0" err="1"/>
              <a:t>detection</a:t>
            </a:r>
            <a:r>
              <a:rPr lang="pl-PL" sz="2400" dirty="0"/>
              <a:t> </a:t>
            </a:r>
            <a:r>
              <a:rPr lang="pl-PL" sz="2400" dirty="0" err="1"/>
              <a:t>strategies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usually</a:t>
            </a:r>
            <a:r>
              <a:rPr lang="pl-PL" sz="2400" dirty="0"/>
              <a:t> </a:t>
            </a:r>
            <a:r>
              <a:rPr lang="pl-PL" sz="2400" dirty="0" err="1"/>
              <a:t>suboptimal</a:t>
            </a:r>
            <a:r>
              <a:rPr lang="pl-PL" sz="2400" dirty="0"/>
              <a:t>, with </a:t>
            </a:r>
            <a:r>
              <a:rPr lang="pl-PL" sz="2400" dirty="0" err="1"/>
              <a:t>respect</a:t>
            </a:r>
            <a:r>
              <a:rPr lang="pl-PL" sz="2400" dirty="0"/>
              <a:t> to G-H limit </a:t>
            </a:r>
            <a:endParaRPr lang="pl-PL" i="1" baseline="-25000" dirty="0"/>
          </a:p>
        </p:txBody>
      </p:sp>
      <p:sp>
        <p:nvSpPr>
          <p:cNvPr id="6" name="Prostokąt 5"/>
          <p:cNvSpPr/>
          <p:nvPr/>
        </p:nvSpPr>
        <p:spPr>
          <a:xfrm>
            <a:off x="358140" y="2005999"/>
            <a:ext cx="8618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/>
              <a:t>Quantum </a:t>
            </a:r>
            <a:r>
              <a:rPr lang="pl-PL" sz="2400" dirty="0" err="1"/>
              <a:t>receivers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offer</a:t>
            </a:r>
            <a:r>
              <a:rPr lang="pl-PL" sz="2400" dirty="0"/>
              <a:t> </a:t>
            </a:r>
            <a:r>
              <a:rPr lang="pl-PL" sz="2400" dirty="0" err="1"/>
              <a:t>enhanced</a:t>
            </a:r>
            <a:r>
              <a:rPr lang="pl-PL" sz="2400" dirty="0"/>
              <a:t> performance…</a:t>
            </a:r>
            <a:endParaRPr lang="pl-PL" i="1" baseline="-25000" dirty="0"/>
          </a:p>
        </p:txBody>
      </p:sp>
      <p:sp>
        <p:nvSpPr>
          <p:cNvPr id="7" name="Prostokąt 6"/>
          <p:cNvSpPr/>
          <p:nvPr/>
        </p:nvSpPr>
        <p:spPr>
          <a:xfrm>
            <a:off x="358140" y="2454004"/>
            <a:ext cx="8618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/>
              <a:t>…but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susceptible</a:t>
            </a:r>
            <a:r>
              <a:rPr lang="pl-PL" sz="2400" dirty="0"/>
              <a:t> to </a:t>
            </a:r>
            <a:r>
              <a:rPr lang="pl-PL" sz="2400" dirty="0" err="1"/>
              <a:t>noise</a:t>
            </a:r>
            <a:r>
              <a:rPr lang="pl-PL" sz="2400" dirty="0"/>
              <a:t> and </a:t>
            </a:r>
            <a:r>
              <a:rPr lang="pl-PL" sz="2400" dirty="0" err="1"/>
              <a:t>imperfections</a:t>
            </a:r>
            <a:endParaRPr lang="pl-PL" i="1" baseline="-25000" dirty="0"/>
          </a:p>
        </p:txBody>
      </p:sp>
      <p:sp>
        <p:nvSpPr>
          <p:cNvPr id="9" name="Prostokąt 8"/>
          <p:cNvSpPr/>
          <p:nvPr/>
        </p:nvSpPr>
        <p:spPr>
          <a:xfrm>
            <a:off x="358140" y="2922131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/>
              <a:t>Photon</a:t>
            </a:r>
            <a:r>
              <a:rPr lang="pl-PL" sz="2400" dirty="0"/>
              <a:t> </a:t>
            </a:r>
            <a:r>
              <a:rPr lang="pl-PL" sz="2400" dirty="0" err="1"/>
              <a:t>starved</a:t>
            </a:r>
            <a:r>
              <a:rPr lang="pl-PL" sz="2400" dirty="0"/>
              <a:t> </a:t>
            </a:r>
            <a:r>
              <a:rPr lang="pl-PL" sz="2400" dirty="0" err="1"/>
              <a:t>communication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challenging</a:t>
            </a:r>
            <a:r>
              <a:rPr lang="pl-PL" sz="2400" dirty="0"/>
              <a:t> regime </a:t>
            </a:r>
            <a:r>
              <a:rPr lang="pl-PL" sz="2400" dirty="0" err="1"/>
              <a:t>owing</a:t>
            </a:r>
            <a:r>
              <a:rPr lang="pl-PL" sz="2400" dirty="0"/>
              <a:t> to quantum </a:t>
            </a:r>
            <a:r>
              <a:rPr lang="pl-PL" sz="2400" dirty="0" err="1"/>
              <a:t>nature</a:t>
            </a:r>
            <a:r>
              <a:rPr lang="pl-PL" sz="2400" dirty="0"/>
              <a:t> of </a:t>
            </a:r>
            <a:r>
              <a:rPr lang="pl-PL" sz="2400" dirty="0" err="1"/>
              <a:t>light</a:t>
            </a:r>
            <a:endParaRPr lang="pl-PL" i="1" baseline="-25000" dirty="0"/>
          </a:p>
        </p:txBody>
      </p:sp>
      <p:sp>
        <p:nvSpPr>
          <p:cNvPr id="11" name="Prostokąt 10"/>
          <p:cNvSpPr/>
          <p:nvPr/>
        </p:nvSpPr>
        <p:spPr>
          <a:xfrm>
            <a:off x="358140" y="3747447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/>
              <a:t>Attainable</a:t>
            </a:r>
            <a:r>
              <a:rPr lang="pl-PL" sz="2400" dirty="0"/>
              <a:t> performance of quantum </a:t>
            </a:r>
            <a:r>
              <a:rPr lang="pl-PL" sz="2400" dirty="0" err="1"/>
              <a:t>receivers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related</a:t>
            </a:r>
            <a:r>
              <a:rPr lang="pl-PL" sz="2400" dirty="0"/>
              <a:t> to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complexity</a:t>
            </a:r>
            <a:endParaRPr lang="pl-PL" i="1" baseline="-25000" dirty="0"/>
          </a:p>
        </p:txBody>
      </p:sp>
      <p:sp>
        <p:nvSpPr>
          <p:cNvPr id="12" name="Prostokąt 11"/>
          <p:cNvSpPr/>
          <p:nvPr/>
        </p:nvSpPr>
        <p:spPr>
          <a:xfrm>
            <a:off x="358140" y="4498156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/>
              <a:t>For PSYCHE </a:t>
            </a:r>
            <a:r>
              <a:rPr lang="pl-PL" sz="2400" dirty="0" err="1"/>
              <a:t>optical</a:t>
            </a:r>
            <a:r>
              <a:rPr lang="pl-PL" sz="2400" dirty="0"/>
              <a:t> link </a:t>
            </a:r>
            <a:r>
              <a:rPr lang="pl-PL" sz="2400" dirty="0" err="1"/>
              <a:t>during</a:t>
            </a:r>
            <a:r>
              <a:rPr lang="pl-PL" sz="2400" dirty="0"/>
              <a:t> </a:t>
            </a:r>
            <a:r>
              <a:rPr lang="pl-PL" sz="2400" dirty="0" err="1"/>
              <a:t>nightime</a:t>
            </a:r>
            <a:r>
              <a:rPr lang="pl-PL" sz="2400" dirty="0"/>
              <a:t> </a:t>
            </a:r>
            <a:r>
              <a:rPr lang="pl-PL" sz="2400" dirty="0" err="1"/>
              <a:t>conditions</a:t>
            </a:r>
            <a:r>
              <a:rPr lang="pl-PL" sz="2400" dirty="0"/>
              <a:t> </a:t>
            </a:r>
            <a:r>
              <a:rPr lang="pl-PL" sz="2400" dirty="0" err="1"/>
              <a:t>conventional</a:t>
            </a:r>
            <a:r>
              <a:rPr lang="pl-PL" sz="2400" dirty="0"/>
              <a:t> </a:t>
            </a:r>
            <a:r>
              <a:rPr lang="pl-PL" sz="2400" dirty="0" err="1"/>
              <a:t>receivers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nearly</a:t>
            </a:r>
            <a:r>
              <a:rPr lang="pl-PL" sz="2400" dirty="0"/>
              <a:t> </a:t>
            </a:r>
            <a:r>
              <a:rPr lang="pl-PL" sz="2400" dirty="0" err="1"/>
              <a:t>optimal</a:t>
            </a:r>
            <a:endParaRPr lang="pl-PL" i="1" baseline="-25000" dirty="0"/>
          </a:p>
        </p:txBody>
      </p:sp>
      <p:sp>
        <p:nvSpPr>
          <p:cNvPr id="13" name="Prostokąt 12"/>
          <p:cNvSpPr/>
          <p:nvPr/>
        </p:nvSpPr>
        <p:spPr>
          <a:xfrm>
            <a:off x="358140" y="5316686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/>
              <a:t>During</a:t>
            </a:r>
            <a:r>
              <a:rPr lang="pl-PL" sz="2400" dirty="0"/>
              <a:t> </a:t>
            </a:r>
            <a:r>
              <a:rPr lang="pl-PL" sz="2400" dirty="0" err="1"/>
              <a:t>daytime</a:t>
            </a:r>
            <a:r>
              <a:rPr lang="pl-PL" sz="2400" dirty="0"/>
              <a:t> </a:t>
            </a:r>
            <a:r>
              <a:rPr lang="pl-PL" sz="2400" dirty="0" err="1"/>
              <a:t>conditions</a:t>
            </a:r>
            <a:r>
              <a:rPr lang="pl-PL" sz="2400" dirty="0"/>
              <a:t>, </a:t>
            </a:r>
            <a:r>
              <a:rPr lang="pl-PL" sz="2400" dirty="0" err="1"/>
              <a:t>noise</a:t>
            </a:r>
            <a:r>
              <a:rPr lang="pl-PL" sz="2400" dirty="0"/>
              <a:t> </a:t>
            </a:r>
            <a:r>
              <a:rPr lang="pl-PL" sz="2400" dirty="0" err="1"/>
              <a:t>supression</a:t>
            </a:r>
            <a:r>
              <a:rPr lang="pl-PL" sz="2400" dirty="0"/>
              <a:t> </a:t>
            </a:r>
            <a:r>
              <a:rPr lang="pl-PL" sz="2400" dirty="0" err="1"/>
              <a:t>offered</a:t>
            </a:r>
            <a:r>
              <a:rPr lang="pl-PL" sz="2400" dirty="0"/>
              <a:t> by Quantum </a:t>
            </a:r>
            <a:r>
              <a:rPr lang="pl-PL" sz="2400" dirty="0" err="1"/>
              <a:t>Pulse</a:t>
            </a:r>
            <a:r>
              <a:rPr lang="pl-PL" sz="2400" dirty="0"/>
              <a:t> </a:t>
            </a:r>
            <a:r>
              <a:rPr lang="pl-PL" sz="2400" dirty="0" err="1"/>
              <a:t>Gating</a:t>
            </a:r>
            <a:r>
              <a:rPr lang="pl-PL" sz="2400" dirty="0"/>
              <a:t> </a:t>
            </a:r>
            <a:r>
              <a:rPr lang="pl-PL" sz="2400" dirty="0" err="1"/>
              <a:t>substantially</a:t>
            </a:r>
            <a:r>
              <a:rPr lang="pl-PL" sz="2400" dirty="0"/>
              <a:t> </a:t>
            </a:r>
            <a:r>
              <a:rPr lang="pl-PL" sz="2400" dirty="0" err="1"/>
              <a:t>reduces</a:t>
            </a:r>
            <a:r>
              <a:rPr lang="pl-PL" sz="2400" dirty="0"/>
              <a:t> </a:t>
            </a:r>
            <a:r>
              <a:rPr lang="pl-PL" sz="2400" dirty="0" err="1"/>
              <a:t>probability</a:t>
            </a:r>
            <a:r>
              <a:rPr lang="pl-PL" sz="2400" dirty="0"/>
              <a:t> of error  </a:t>
            </a:r>
            <a:endParaRPr lang="pl-PL" i="1" baseline="-25000" dirty="0"/>
          </a:p>
        </p:txBody>
      </p:sp>
    </p:spTree>
    <p:extLst>
      <p:ext uri="{BB962C8B-B14F-4D97-AF65-F5344CB8AC3E}">
        <p14:creationId xmlns:p14="http://schemas.microsoft.com/office/powerpoint/2010/main" val="35461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265417" y="257489"/>
            <a:ext cx="564107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4000" b="1" dirty="0">
                <a:latin typeface="+mj-lt"/>
                <a:cs typeface="Calibri"/>
              </a:rPr>
              <a:t>Outlook</a:t>
            </a:r>
            <a:endParaRPr lang="pl-PL" sz="4800" dirty="0">
              <a:latin typeface="Barlow Medium" pitchFamily="2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8269" y="1469679"/>
            <a:ext cx="8618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More complex logical channels, e.g. EER, soft-decoding strategies</a:t>
            </a:r>
            <a:endParaRPr lang="pl-PL" i="1" baseline="-25000" dirty="0"/>
          </a:p>
        </p:txBody>
      </p:sp>
      <p:sp>
        <p:nvSpPr>
          <p:cNvPr id="10" name="Prostokąt 9"/>
          <p:cNvSpPr/>
          <p:nvPr/>
        </p:nvSpPr>
        <p:spPr>
          <a:xfrm>
            <a:off x="288269" y="3618519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Feasibility of implementations growing with technology developments for</a:t>
            </a:r>
            <a:r>
              <a:rPr lang="pl-PL" sz="2400" dirty="0"/>
              <a:t> </a:t>
            </a:r>
            <a:r>
              <a:rPr lang="pl-PL" sz="2400" dirty="0" err="1"/>
              <a:t>e.g</a:t>
            </a:r>
            <a:r>
              <a:rPr lang="pl-PL" sz="2400" dirty="0"/>
              <a:t>.</a:t>
            </a:r>
            <a:r>
              <a:rPr lang="en-US" sz="2400" dirty="0"/>
              <a:t> optical quantum computer</a:t>
            </a:r>
            <a:r>
              <a:rPr lang="pl-PL" sz="2400" dirty="0"/>
              <a:t>s</a:t>
            </a:r>
            <a:endParaRPr lang="pl-PL" i="1" baseline="-25000" dirty="0"/>
          </a:p>
        </p:txBody>
      </p:sp>
      <p:sp>
        <p:nvSpPr>
          <p:cNvPr id="13" name="Prostokąt 12"/>
          <p:cNvSpPr/>
          <p:nvPr/>
        </p:nvSpPr>
        <p:spPr>
          <a:xfrm>
            <a:off x="288269" y="4844775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/>
              <a:t>Noise</a:t>
            </a:r>
            <a:r>
              <a:rPr lang="pl-PL" sz="2400" dirty="0"/>
              <a:t> </a:t>
            </a:r>
            <a:r>
              <a:rPr lang="pl-PL" sz="2400" dirty="0" err="1"/>
              <a:t>supression</a:t>
            </a:r>
            <a:r>
              <a:rPr lang="pl-PL" sz="2400" dirty="0"/>
              <a:t> </a:t>
            </a:r>
            <a:r>
              <a:rPr lang="pl-PL" sz="2400" dirty="0" err="1"/>
              <a:t>techniques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even</a:t>
            </a:r>
            <a:r>
              <a:rPr lang="pl-PL" sz="2400" dirty="0"/>
              <a:t> </a:t>
            </a:r>
            <a:r>
              <a:rPr lang="pl-PL" sz="2400" dirty="0" err="1"/>
              <a:t>more</a:t>
            </a:r>
            <a:r>
              <a:rPr lang="pl-PL" sz="2400" dirty="0"/>
              <a:t> </a:t>
            </a:r>
            <a:r>
              <a:rPr lang="pl-PL" sz="2400" dirty="0" err="1"/>
              <a:t>crucial</a:t>
            </a:r>
            <a:r>
              <a:rPr lang="pl-PL" sz="2400" dirty="0"/>
              <a:t> for quantum </a:t>
            </a:r>
            <a:r>
              <a:rPr lang="pl-PL" sz="2400" dirty="0" err="1"/>
              <a:t>communications</a:t>
            </a:r>
            <a:r>
              <a:rPr lang="pl-PL" sz="2400" dirty="0"/>
              <a:t> </a:t>
            </a:r>
            <a:r>
              <a:rPr lang="pl-PL" sz="2400" dirty="0" err="1"/>
              <a:t>e.g</a:t>
            </a:r>
            <a:r>
              <a:rPr lang="pl-PL" sz="2400" dirty="0"/>
              <a:t>. </a:t>
            </a:r>
            <a:r>
              <a:rPr lang="pl-PL" sz="2400" dirty="0" err="1"/>
              <a:t>key</a:t>
            </a:r>
            <a:r>
              <a:rPr lang="pl-PL" sz="2400" dirty="0"/>
              <a:t> </a:t>
            </a:r>
            <a:r>
              <a:rPr lang="pl-PL" sz="2400" dirty="0" err="1"/>
              <a:t>distribution</a:t>
            </a:r>
            <a:endParaRPr lang="pl-PL" i="1" baseline="-25000" dirty="0"/>
          </a:p>
        </p:txBody>
      </p:sp>
      <p:sp>
        <p:nvSpPr>
          <p:cNvPr id="14" name="Prostokąt 13"/>
          <p:cNvSpPr/>
          <p:nvPr/>
        </p:nvSpPr>
        <p:spPr>
          <a:xfrm>
            <a:off x="288269" y="2384079"/>
            <a:ext cx="8618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/>
              <a:t>Reaching</a:t>
            </a:r>
            <a:r>
              <a:rPr lang="pl-PL" sz="2400" dirty="0"/>
              <a:t> G-H limit in </a:t>
            </a:r>
            <a:r>
              <a:rPr lang="pl-PL" sz="2400" dirty="0" err="1"/>
              <a:t>principle</a:t>
            </a:r>
            <a:r>
              <a:rPr lang="pl-PL" sz="2400" dirty="0"/>
              <a:t> </a:t>
            </a:r>
            <a:r>
              <a:rPr lang="pl-PL" sz="2400" dirty="0" err="1"/>
              <a:t>requires</a:t>
            </a:r>
            <a:r>
              <a:rPr lang="pl-PL" sz="2400" dirty="0"/>
              <a:t> </a:t>
            </a:r>
            <a:r>
              <a:rPr lang="pl-PL" sz="2400" dirty="0" err="1"/>
              <a:t>operation</a:t>
            </a:r>
            <a:r>
              <a:rPr lang="pl-PL" sz="2400" dirty="0"/>
              <a:t> of </a:t>
            </a:r>
            <a:r>
              <a:rPr lang="pl-PL" sz="2400" dirty="0" err="1"/>
              <a:t>universal</a:t>
            </a:r>
            <a:r>
              <a:rPr lang="pl-PL" sz="2400" dirty="0"/>
              <a:t> quantum </a:t>
            </a:r>
            <a:r>
              <a:rPr lang="pl-PL" sz="2400" dirty="0" err="1"/>
              <a:t>computer</a:t>
            </a:r>
            <a:endParaRPr lang="pl-PL" i="1" baseline="-25000" dirty="0"/>
          </a:p>
        </p:txBody>
      </p:sp>
    </p:spTree>
    <p:extLst>
      <p:ext uri="{BB962C8B-B14F-4D97-AF65-F5344CB8AC3E}">
        <p14:creationId xmlns:p14="http://schemas.microsoft.com/office/powerpoint/2010/main" val="16072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114313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err="1">
                <a:latin typeface="Barlow Medium" pitchFamily="2" charset="-18"/>
              </a:rPr>
              <a:t>Optimized</a:t>
            </a:r>
            <a:r>
              <a:rPr lang="pl-PL" sz="4000" b="1">
                <a:latin typeface="Barlow Medium" pitchFamily="2" charset="-18"/>
              </a:rPr>
              <a:t> EER – </a:t>
            </a:r>
            <a:r>
              <a:rPr lang="pl-PL" sz="4000" b="1" err="1">
                <a:latin typeface="Barlow Medium" pitchFamily="2" charset="-18"/>
              </a:rPr>
              <a:t>noiseless</a:t>
            </a:r>
            <a:r>
              <a:rPr lang="en-US" sz="4000" b="1">
                <a:latin typeface="Barlow Medium" pitchFamily="2" charset="-18"/>
              </a:rPr>
              <a:t> scenario</a:t>
            </a:r>
            <a:endParaRPr lang="pl-PL" sz="4000">
              <a:latin typeface="Barlow Medium" pitchFamily="2" charset="-1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4447"/>
            <a:ext cx="7503434" cy="44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121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572000" y="226712"/>
            <a:ext cx="3756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>
                <a:latin typeface="Barlow Medium" pitchFamily="2" charset="-18"/>
              </a:rPr>
              <a:t>EER vs. PSYCHE</a:t>
            </a:r>
            <a:endParaRPr lang="pl-PL" sz="4000">
              <a:latin typeface="Barlow Medium" pitchFamily="2" charset="-18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3460"/>
            <a:ext cx="7727002" cy="55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11613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Loss-only channel</a:t>
            </a:r>
            <a:endParaRPr lang="pl-PL" sz="4000" dirty="0">
              <a:latin typeface="+mj-lt"/>
            </a:endParaRPr>
          </a:p>
        </p:txBody>
      </p:sp>
      <p:pic>
        <p:nvPicPr>
          <p:cNvPr id="1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1370"/>
            <a:ext cx="63865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Freeform 5"/>
          <p:cNvSpPr>
            <a:spLocks/>
          </p:cNvSpPr>
          <p:nvPr/>
        </p:nvSpPr>
        <p:spPr bwMode="auto">
          <a:xfrm>
            <a:off x="1549252" y="3901132"/>
            <a:ext cx="6386513" cy="2203450"/>
          </a:xfrm>
          <a:custGeom>
            <a:avLst/>
            <a:gdLst>
              <a:gd name="T0" fmla="*/ 5 w 17734"/>
              <a:gd name="T1" fmla="*/ 6097 h 6117"/>
              <a:gd name="T2" fmla="*/ 22 w 17734"/>
              <a:gd name="T3" fmla="*/ 6038 h 6117"/>
              <a:gd name="T4" fmla="*/ 87 w 17734"/>
              <a:gd name="T5" fmla="*/ 5821 h 6117"/>
              <a:gd name="T6" fmla="*/ 98 w 17734"/>
              <a:gd name="T7" fmla="*/ 5788 h 6117"/>
              <a:gd name="T8" fmla="*/ 131 w 17734"/>
              <a:gd name="T9" fmla="*/ 5692 h 6117"/>
              <a:gd name="T10" fmla="*/ 185 w 17734"/>
              <a:gd name="T11" fmla="*/ 5542 h 6117"/>
              <a:gd name="T12" fmla="*/ 218 w 17734"/>
              <a:gd name="T13" fmla="*/ 5459 h 6117"/>
              <a:gd name="T14" fmla="*/ 348 w 17734"/>
              <a:gd name="T15" fmla="*/ 5162 h 6117"/>
              <a:gd name="T16" fmla="*/ 360 w 17734"/>
              <a:gd name="T17" fmla="*/ 5138 h 6117"/>
              <a:gd name="T18" fmla="*/ 395 w 17734"/>
              <a:gd name="T19" fmla="*/ 5067 h 6117"/>
              <a:gd name="T20" fmla="*/ 537 w 17734"/>
              <a:gd name="T21" fmla="*/ 4810 h 6117"/>
              <a:gd name="T22" fmla="*/ 549 w 17734"/>
              <a:gd name="T23" fmla="*/ 4790 h 6117"/>
              <a:gd name="T24" fmla="*/ 584 w 17734"/>
              <a:gd name="T25" fmla="*/ 4733 h 6117"/>
              <a:gd name="T26" fmla="*/ 726 w 17734"/>
              <a:gd name="T27" fmla="*/ 4520 h 6117"/>
              <a:gd name="T28" fmla="*/ 748 w 17734"/>
              <a:gd name="T29" fmla="*/ 4489 h 6117"/>
              <a:gd name="T30" fmla="*/ 814 w 17734"/>
              <a:gd name="T31" fmla="*/ 4400 h 6117"/>
              <a:gd name="T32" fmla="*/ 1078 w 17734"/>
              <a:gd name="T33" fmla="*/ 4086 h 6117"/>
              <a:gd name="T34" fmla="*/ 1089 w 17734"/>
              <a:gd name="T35" fmla="*/ 4074 h 6117"/>
              <a:gd name="T36" fmla="*/ 1121 w 17734"/>
              <a:gd name="T37" fmla="*/ 4040 h 6117"/>
              <a:gd name="T38" fmla="*/ 1251 w 17734"/>
              <a:gd name="T39" fmla="*/ 3909 h 6117"/>
              <a:gd name="T40" fmla="*/ 1429 w 17734"/>
              <a:gd name="T41" fmla="*/ 3744 h 6117"/>
              <a:gd name="T42" fmla="*/ 1447 w 17734"/>
              <a:gd name="T43" fmla="*/ 3728 h 6117"/>
              <a:gd name="T44" fmla="*/ 1517 w 17734"/>
              <a:gd name="T45" fmla="*/ 3668 h 6117"/>
              <a:gd name="T46" fmla="*/ 1798 w 17734"/>
              <a:gd name="T47" fmla="*/ 3447 h 6117"/>
              <a:gd name="T48" fmla="*/ 2527 w 17734"/>
              <a:gd name="T49" fmla="*/ 2984 h 6117"/>
              <a:gd name="T50" fmla="*/ 3246 w 17734"/>
              <a:gd name="T51" fmla="*/ 2627 h 6117"/>
              <a:gd name="T52" fmla="*/ 3974 w 17734"/>
              <a:gd name="T53" fmla="*/ 2330 h 6117"/>
              <a:gd name="T54" fmla="*/ 4692 w 17734"/>
              <a:gd name="T55" fmla="*/ 2082 h 6117"/>
              <a:gd name="T56" fmla="*/ 5419 w 17734"/>
              <a:gd name="T57" fmla="*/ 1864 h 6117"/>
              <a:gd name="T58" fmla="*/ 6136 w 17734"/>
              <a:gd name="T59" fmla="*/ 1674 h 6117"/>
              <a:gd name="T60" fmla="*/ 6861 w 17734"/>
              <a:gd name="T61" fmla="*/ 1502 h 6117"/>
              <a:gd name="T62" fmla="*/ 7614 w 17734"/>
              <a:gd name="T63" fmla="*/ 1340 h 6117"/>
              <a:gd name="T64" fmla="*/ 8338 w 17734"/>
              <a:gd name="T65" fmla="*/ 1198 h 6117"/>
              <a:gd name="T66" fmla="*/ 9035 w 17734"/>
              <a:gd name="T67" fmla="*/ 1072 h 6117"/>
              <a:gd name="T68" fmla="*/ 9759 w 17734"/>
              <a:gd name="T69" fmla="*/ 951 h 6117"/>
              <a:gd name="T70" fmla="*/ 10509 w 17734"/>
              <a:gd name="T71" fmla="*/ 834 h 6117"/>
              <a:gd name="T72" fmla="*/ 11232 w 17734"/>
              <a:gd name="T73" fmla="*/ 729 h 6117"/>
              <a:gd name="T74" fmla="*/ 11927 w 17734"/>
              <a:gd name="T75" fmla="*/ 634 h 6117"/>
              <a:gd name="T76" fmla="*/ 12649 w 17734"/>
              <a:gd name="T77" fmla="*/ 541 h 6117"/>
              <a:gd name="T78" fmla="*/ 13379 w 17734"/>
              <a:gd name="T79" fmla="*/ 451 h 6117"/>
              <a:gd name="T80" fmla="*/ 14100 w 17734"/>
              <a:gd name="T81" fmla="*/ 367 h 6117"/>
              <a:gd name="T82" fmla="*/ 14829 w 17734"/>
              <a:gd name="T83" fmla="*/ 287 h 6117"/>
              <a:gd name="T84" fmla="*/ 15548 w 17734"/>
              <a:gd name="T85" fmla="*/ 211 h 6117"/>
              <a:gd name="T86" fmla="*/ 16277 w 17734"/>
              <a:gd name="T87" fmla="*/ 138 h 6117"/>
              <a:gd name="T88" fmla="*/ 16995 w 17734"/>
              <a:gd name="T89" fmla="*/ 68 h 6117"/>
              <a:gd name="T90" fmla="*/ 17369 w 17734"/>
              <a:gd name="T91" fmla="*/ 33 h 6117"/>
              <a:gd name="T92" fmla="*/ 17442 w 17734"/>
              <a:gd name="T93" fmla="*/ 27 h 6117"/>
              <a:gd name="T94" fmla="*/ 17551 w 17734"/>
              <a:gd name="T95" fmla="*/ 17 h 6117"/>
              <a:gd name="T96" fmla="*/ 17588 w 17734"/>
              <a:gd name="T97" fmla="*/ 13 h 6117"/>
              <a:gd name="T98" fmla="*/ 17643 w 17734"/>
              <a:gd name="T99" fmla="*/ 8 h 6117"/>
              <a:gd name="T100" fmla="*/ 17685 w 17734"/>
              <a:gd name="T101" fmla="*/ 4 h 6117"/>
              <a:gd name="T102" fmla="*/ 17710 w 17734"/>
              <a:gd name="T103" fmla="*/ 2 h 6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34" h="6117">
                <a:moveTo>
                  <a:pt x="0" y="6117"/>
                </a:moveTo>
                <a:lnTo>
                  <a:pt x="5" y="6097"/>
                </a:lnTo>
                <a:lnTo>
                  <a:pt x="11" y="6077"/>
                </a:lnTo>
                <a:lnTo>
                  <a:pt x="22" y="6038"/>
                </a:lnTo>
                <a:lnTo>
                  <a:pt x="44" y="5962"/>
                </a:lnTo>
                <a:lnTo>
                  <a:pt x="87" y="5821"/>
                </a:lnTo>
                <a:lnTo>
                  <a:pt x="93" y="5805"/>
                </a:lnTo>
                <a:lnTo>
                  <a:pt x="98" y="5788"/>
                </a:lnTo>
                <a:lnTo>
                  <a:pt x="109" y="5755"/>
                </a:lnTo>
                <a:lnTo>
                  <a:pt x="131" y="5692"/>
                </a:lnTo>
                <a:lnTo>
                  <a:pt x="174" y="5571"/>
                </a:lnTo>
                <a:lnTo>
                  <a:pt x="185" y="5542"/>
                </a:lnTo>
                <a:lnTo>
                  <a:pt x="196" y="5514"/>
                </a:lnTo>
                <a:lnTo>
                  <a:pt x="218" y="5459"/>
                </a:lnTo>
                <a:lnTo>
                  <a:pt x="261" y="5354"/>
                </a:lnTo>
                <a:lnTo>
                  <a:pt x="348" y="5162"/>
                </a:lnTo>
                <a:lnTo>
                  <a:pt x="354" y="5150"/>
                </a:lnTo>
                <a:lnTo>
                  <a:pt x="360" y="5138"/>
                </a:lnTo>
                <a:lnTo>
                  <a:pt x="372" y="5114"/>
                </a:lnTo>
                <a:lnTo>
                  <a:pt x="395" y="5067"/>
                </a:lnTo>
                <a:lnTo>
                  <a:pt x="442" y="4977"/>
                </a:lnTo>
                <a:lnTo>
                  <a:pt x="537" y="4810"/>
                </a:lnTo>
                <a:lnTo>
                  <a:pt x="543" y="4800"/>
                </a:lnTo>
                <a:lnTo>
                  <a:pt x="549" y="4790"/>
                </a:lnTo>
                <a:lnTo>
                  <a:pt x="560" y="4771"/>
                </a:lnTo>
                <a:lnTo>
                  <a:pt x="584" y="4733"/>
                </a:lnTo>
                <a:lnTo>
                  <a:pt x="631" y="4659"/>
                </a:lnTo>
                <a:lnTo>
                  <a:pt x="726" y="4520"/>
                </a:lnTo>
                <a:lnTo>
                  <a:pt x="737" y="4504"/>
                </a:lnTo>
                <a:lnTo>
                  <a:pt x="748" y="4489"/>
                </a:lnTo>
                <a:lnTo>
                  <a:pt x="770" y="4459"/>
                </a:lnTo>
                <a:lnTo>
                  <a:pt x="814" y="4400"/>
                </a:lnTo>
                <a:lnTo>
                  <a:pt x="902" y="4289"/>
                </a:lnTo>
                <a:lnTo>
                  <a:pt x="1078" y="4086"/>
                </a:lnTo>
                <a:lnTo>
                  <a:pt x="1083" y="4080"/>
                </a:lnTo>
                <a:lnTo>
                  <a:pt x="1089" y="4074"/>
                </a:lnTo>
                <a:lnTo>
                  <a:pt x="1099" y="4063"/>
                </a:lnTo>
                <a:lnTo>
                  <a:pt x="1121" y="4040"/>
                </a:lnTo>
                <a:lnTo>
                  <a:pt x="1164" y="3995"/>
                </a:lnTo>
                <a:lnTo>
                  <a:pt x="1251" y="3909"/>
                </a:lnTo>
                <a:lnTo>
                  <a:pt x="1423" y="3749"/>
                </a:lnTo>
                <a:lnTo>
                  <a:pt x="1429" y="3744"/>
                </a:lnTo>
                <a:lnTo>
                  <a:pt x="1435" y="3739"/>
                </a:lnTo>
                <a:lnTo>
                  <a:pt x="1447" y="3728"/>
                </a:lnTo>
                <a:lnTo>
                  <a:pt x="1470" y="3708"/>
                </a:lnTo>
                <a:lnTo>
                  <a:pt x="1517" y="3668"/>
                </a:lnTo>
                <a:lnTo>
                  <a:pt x="1611" y="3591"/>
                </a:lnTo>
                <a:lnTo>
                  <a:pt x="1798" y="3447"/>
                </a:lnTo>
                <a:lnTo>
                  <a:pt x="2148" y="3209"/>
                </a:lnTo>
                <a:lnTo>
                  <a:pt x="2527" y="2984"/>
                </a:lnTo>
                <a:lnTo>
                  <a:pt x="2899" y="2789"/>
                </a:lnTo>
                <a:lnTo>
                  <a:pt x="3246" y="2627"/>
                </a:lnTo>
                <a:lnTo>
                  <a:pt x="3622" y="2467"/>
                </a:lnTo>
                <a:lnTo>
                  <a:pt x="3974" y="2330"/>
                </a:lnTo>
                <a:lnTo>
                  <a:pt x="4318" y="2206"/>
                </a:lnTo>
                <a:lnTo>
                  <a:pt x="4692" y="2082"/>
                </a:lnTo>
                <a:lnTo>
                  <a:pt x="5041" y="1974"/>
                </a:lnTo>
                <a:lnTo>
                  <a:pt x="5419" y="1864"/>
                </a:lnTo>
                <a:lnTo>
                  <a:pt x="5790" y="1763"/>
                </a:lnTo>
                <a:lnTo>
                  <a:pt x="6136" y="1674"/>
                </a:lnTo>
                <a:lnTo>
                  <a:pt x="6511" y="1582"/>
                </a:lnTo>
                <a:lnTo>
                  <a:pt x="6861" y="1502"/>
                </a:lnTo>
                <a:lnTo>
                  <a:pt x="7241" y="1418"/>
                </a:lnTo>
                <a:lnTo>
                  <a:pt x="7614" y="1340"/>
                </a:lnTo>
                <a:lnTo>
                  <a:pt x="7961" y="1270"/>
                </a:lnTo>
                <a:lnTo>
                  <a:pt x="8338" y="1198"/>
                </a:lnTo>
                <a:lnTo>
                  <a:pt x="8690" y="1134"/>
                </a:lnTo>
                <a:lnTo>
                  <a:pt x="9035" y="1072"/>
                </a:lnTo>
                <a:lnTo>
                  <a:pt x="9410" y="1009"/>
                </a:lnTo>
                <a:lnTo>
                  <a:pt x="9759" y="951"/>
                </a:lnTo>
                <a:lnTo>
                  <a:pt x="10138" y="891"/>
                </a:lnTo>
                <a:lnTo>
                  <a:pt x="10509" y="834"/>
                </a:lnTo>
                <a:lnTo>
                  <a:pt x="10856" y="783"/>
                </a:lnTo>
                <a:lnTo>
                  <a:pt x="11232" y="729"/>
                </a:lnTo>
                <a:lnTo>
                  <a:pt x="11583" y="680"/>
                </a:lnTo>
                <a:lnTo>
                  <a:pt x="11927" y="634"/>
                </a:lnTo>
                <a:lnTo>
                  <a:pt x="12300" y="585"/>
                </a:lnTo>
                <a:lnTo>
                  <a:pt x="12649" y="541"/>
                </a:lnTo>
                <a:lnTo>
                  <a:pt x="13026" y="494"/>
                </a:lnTo>
                <a:lnTo>
                  <a:pt x="13379" y="451"/>
                </a:lnTo>
                <a:lnTo>
                  <a:pt x="13725" y="410"/>
                </a:lnTo>
                <a:lnTo>
                  <a:pt x="14100" y="367"/>
                </a:lnTo>
                <a:lnTo>
                  <a:pt x="14450" y="328"/>
                </a:lnTo>
                <a:lnTo>
                  <a:pt x="14829" y="287"/>
                </a:lnTo>
                <a:lnTo>
                  <a:pt x="15201" y="247"/>
                </a:lnTo>
                <a:lnTo>
                  <a:pt x="15548" y="211"/>
                </a:lnTo>
                <a:lnTo>
                  <a:pt x="15925" y="173"/>
                </a:lnTo>
                <a:lnTo>
                  <a:pt x="16277" y="138"/>
                </a:lnTo>
                <a:lnTo>
                  <a:pt x="16621" y="104"/>
                </a:lnTo>
                <a:lnTo>
                  <a:pt x="16995" y="68"/>
                </a:lnTo>
                <a:lnTo>
                  <a:pt x="17344" y="36"/>
                </a:lnTo>
                <a:lnTo>
                  <a:pt x="17369" y="33"/>
                </a:lnTo>
                <a:lnTo>
                  <a:pt x="17393" y="31"/>
                </a:lnTo>
                <a:lnTo>
                  <a:pt x="17442" y="27"/>
                </a:lnTo>
                <a:lnTo>
                  <a:pt x="17539" y="18"/>
                </a:lnTo>
                <a:lnTo>
                  <a:pt x="17551" y="17"/>
                </a:lnTo>
                <a:lnTo>
                  <a:pt x="17563" y="15"/>
                </a:lnTo>
                <a:lnTo>
                  <a:pt x="17588" y="13"/>
                </a:lnTo>
                <a:lnTo>
                  <a:pt x="17637" y="9"/>
                </a:lnTo>
                <a:lnTo>
                  <a:pt x="17643" y="8"/>
                </a:lnTo>
                <a:lnTo>
                  <a:pt x="17661" y="7"/>
                </a:lnTo>
                <a:lnTo>
                  <a:pt x="17685" y="4"/>
                </a:lnTo>
                <a:lnTo>
                  <a:pt x="17697" y="3"/>
                </a:lnTo>
                <a:lnTo>
                  <a:pt x="17710" y="2"/>
                </a:lnTo>
                <a:lnTo>
                  <a:pt x="17734" y="0"/>
                </a:lnTo>
              </a:path>
            </a:pathLst>
          </a:custGeom>
          <a:noFill/>
          <a:ln w="25400" cap="sq">
            <a:solidFill>
              <a:srgbClr val="8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33" name="Freeform 6"/>
          <p:cNvSpPr>
            <a:spLocks/>
          </p:cNvSpPr>
          <p:nvPr/>
        </p:nvSpPr>
        <p:spPr bwMode="auto">
          <a:xfrm>
            <a:off x="1549252" y="3258195"/>
            <a:ext cx="6386513" cy="2846388"/>
          </a:xfrm>
          <a:custGeom>
            <a:avLst/>
            <a:gdLst>
              <a:gd name="T0" fmla="*/ 5 w 17734"/>
              <a:gd name="T1" fmla="*/ 7889 h 7900"/>
              <a:gd name="T2" fmla="*/ 22 w 17734"/>
              <a:gd name="T3" fmla="*/ 7859 h 7900"/>
              <a:gd name="T4" fmla="*/ 87 w 17734"/>
              <a:gd name="T5" fmla="*/ 7742 h 7900"/>
              <a:gd name="T6" fmla="*/ 348 w 17734"/>
              <a:gd name="T7" fmla="*/ 7309 h 7900"/>
              <a:gd name="T8" fmla="*/ 1078 w 17734"/>
              <a:gd name="T9" fmla="*/ 6335 h 7900"/>
              <a:gd name="T10" fmla="*/ 1798 w 17734"/>
              <a:gd name="T11" fmla="*/ 5593 h 7900"/>
              <a:gd name="T12" fmla="*/ 2527 w 17734"/>
              <a:gd name="T13" fmla="*/ 4982 h 7900"/>
              <a:gd name="T14" fmla="*/ 3246 w 17734"/>
              <a:gd name="T15" fmla="*/ 4472 h 7900"/>
              <a:gd name="T16" fmla="*/ 3974 w 17734"/>
              <a:gd name="T17" fmla="*/ 4026 h 7900"/>
              <a:gd name="T18" fmla="*/ 4692 w 17734"/>
              <a:gd name="T19" fmla="*/ 3638 h 7900"/>
              <a:gd name="T20" fmla="*/ 5419 w 17734"/>
              <a:gd name="T21" fmla="*/ 3287 h 7900"/>
              <a:gd name="T22" fmla="*/ 6136 w 17734"/>
              <a:gd name="T23" fmla="*/ 2974 h 7900"/>
              <a:gd name="T24" fmla="*/ 6861 w 17734"/>
              <a:gd name="T25" fmla="*/ 2685 h 7900"/>
              <a:gd name="T26" fmla="*/ 7614 w 17734"/>
              <a:gd name="T27" fmla="*/ 2410 h 7900"/>
              <a:gd name="T28" fmla="*/ 8338 w 17734"/>
              <a:gd name="T29" fmla="*/ 2165 h 7900"/>
              <a:gd name="T30" fmla="*/ 9035 w 17734"/>
              <a:gd name="T31" fmla="*/ 1945 h 7900"/>
              <a:gd name="T32" fmla="*/ 9759 w 17734"/>
              <a:gd name="T33" fmla="*/ 1732 h 7900"/>
              <a:gd name="T34" fmla="*/ 10509 w 17734"/>
              <a:gd name="T35" fmla="*/ 1524 h 7900"/>
              <a:gd name="T36" fmla="*/ 11232 w 17734"/>
              <a:gd name="T37" fmla="*/ 1336 h 7900"/>
              <a:gd name="T38" fmla="*/ 11927 w 17734"/>
              <a:gd name="T39" fmla="*/ 1164 h 7900"/>
              <a:gd name="T40" fmla="*/ 12649 w 17734"/>
              <a:gd name="T41" fmla="*/ 995 h 7900"/>
              <a:gd name="T42" fmla="*/ 13379 w 17734"/>
              <a:gd name="T43" fmla="*/ 833 h 7900"/>
              <a:gd name="T44" fmla="*/ 14100 w 17734"/>
              <a:gd name="T45" fmla="*/ 680 h 7900"/>
              <a:gd name="T46" fmla="*/ 14829 w 17734"/>
              <a:gd name="T47" fmla="*/ 532 h 7900"/>
              <a:gd name="T48" fmla="*/ 15548 w 17734"/>
              <a:gd name="T49" fmla="*/ 392 h 7900"/>
              <a:gd name="T50" fmla="*/ 16277 w 17734"/>
              <a:gd name="T51" fmla="*/ 256 h 7900"/>
              <a:gd name="T52" fmla="*/ 16995 w 17734"/>
              <a:gd name="T53" fmla="*/ 128 h 7900"/>
              <a:gd name="T54" fmla="*/ 17350 w 17734"/>
              <a:gd name="T55" fmla="*/ 66 h 7900"/>
              <a:gd name="T56" fmla="*/ 17369 w 17734"/>
              <a:gd name="T57" fmla="*/ 63 h 7900"/>
              <a:gd name="T58" fmla="*/ 17442 w 17734"/>
              <a:gd name="T59" fmla="*/ 50 h 7900"/>
              <a:gd name="T60" fmla="*/ 17545 w 17734"/>
              <a:gd name="T61" fmla="*/ 32 h 7900"/>
              <a:gd name="T62" fmla="*/ 17563 w 17734"/>
              <a:gd name="T63" fmla="*/ 29 h 7900"/>
              <a:gd name="T64" fmla="*/ 17637 w 17734"/>
              <a:gd name="T65" fmla="*/ 17 h 7900"/>
              <a:gd name="T66" fmla="*/ 17649 w 17734"/>
              <a:gd name="T67" fmla="*/ 15 h 7900"/>
              <a:gd name="T68" fmla="*/ 17685 w 17734"/>
              <a:gd name="T69" fmla="*/ 9 h 7900"/>
              <a:gd name="T70" fmla="*/ 17697 w 17734"/>
              <a:gd name="T71" fmla="*/ 7 h 7900"/>
              <a:gd name="T72" fmla="*/ 17716 w 17734"/>
              <a:gd name="T73" fmla="*/ 4 h 7900"/>
              <a:gd name="T74" fmla="*/ 17728 w 17734"/>
              <a:gd name="T75" fmla="*/ 2 h 7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34" h="7900">
                <a:moveTo>
                  <a:pt x="0" y="7900"/>
                </a:moveTo>
                <a:lnTo>
                  <a:pt x="5" y="7889"/>
                </a:lnTo>
                <a:lnTo>
                  <a:pt x="11" y="7879"/>
                </a:lnTo>
                <a:lnTo>
                  <a:pt x="22" y="7859"/>
                </a:lnTo>
                <a:lnTo>
                  <a:pt x="44" y="7820"/>
                </a:lnTo>
                <a:lnTo>
                  <a:pt x="87" y="7742"/>
                </a:lnTo>
                <a:lnTo>
                  <a:pt x="174" y="7591"/>
                </a:lnTo>
                <a:lnTo>
                  <a:pt x="348" y="7309"/>
                </a:lnTo>
                <a:lnTo>
                  <a:pt x="726" y="6770"/>
                </a:lnTo>
                <a:lnTo>
                  <a:pt x="1078" y="6335"/>
                </a:lnTo>
                <a:lnTo>
                  <a:pt x="1423" y="5959"/>
                </a:lnTo>
                <a:lnTo>
                  <a:pt x="1798" y="5593"/>
                </a:lnTo>
                <a:lnTo>
                  <a:pt x="2148" y="5286"/>
                </a:lnTo>
                <a:lnTo>
                  <a:pt x="2527" y="4982"/>
                </a:lnTo>
                <a:lnTo>
                  <a:pt x="2899" y="4708"/>
                </a:lnTo>
                <a:lnTo>
                  <a:pt x="3246" y="4472"/>
                </a:lnTo>
                <a:lnTo>
                  <a:pt x="3622" y="4234"/>
                </a:lnTo>
                <a:lnTo>
                  <a:pt x="3974" y="4026"/>
                </a:lnTo>
                <a:lnTo>
                  <a:pt x="4318" y="3835"/>
                </a:lnTo>
                <a:lnTo>
                  <a:pt x="4692" y="3638"/>
                </a:lnTo>
                <a:lnTo>
                  <a:pt x="5041" y="3465"/>
                </a:lnTo>
                <a:lnTo>
                  <a:pt x="5419" y="3287"/>
                </a:lnTo>
                <a:lnTo>
                  <a:pt x="5790" y="3122"/>
                </a:lnTo>
                <a:lnTo>
                  <a:pt x="6136" y="2974"/>
                </a:lnTo>
                <a:lnTo>
                  <a:pt x="6511" y="2822"/>
                </a:lnTo>
                <a:lnTo>
                  <a:pt x="6861" y="2685"/>
                </a:lnTo>
                <a:lnTo>
                  <a:pt x="7241" y="2543"/>
                </a:lnTo>
                <a:lnTo>
                  <a:pt x="7614" y="2410"/>
                </a:lnTo>
                <a:lnTo>
                  <a:pt x="7961" y="2290"/>
                </a:lnTo>
                <a:lnTo>
                  <a:pt x="8338" y="2165"/>
                </a:lnTo>
                <a:lnTo>
                  <a:pt x="8690" y="2052"/>
                </a:lnTo>
                <a:lnTo>
                  <a:pt x="9035" y="1945"/>
                </a:lnTo>
                <a:lnTo>
                  <a:pt x="9410" y="1833"/>
                </a:lnTo>
                <a:lnTo>
                  <a:pt x="9759" y="1732"/>
                </a:lnTo>
                <a:lnTo>
                  <a:pt x="10138" y="1626"/>
                </a:lnTo>
                <a:lnTo>
                  <a:pt x="10509" y="1524"/>
                </a:lnTo>
                <a:lnTo>
                  <a:pt x="10856" y="1433"/>
                </a:lnTo>
                <a:lnTo>
                  <a:pt x="11232" y="1336"/>
                </a:lnTo>
                <a:lnTo>
                  <a:pt x="11583" y="1248"/>
                </a:lnTo>
                <a:lnTo>
                  <a:pt x="11927" y="1164"/>
                </a:lnTo>
                <a:lnTo>
                  <a:pt x="12300" y="1076"/>
                </a:lnTo>
                <a:lnTo>
                  <a:pt x="12649" y="995"/>
                </a:lnTo>
                <a:lnTo>
                  <a:pt x="13026" y="910"/>
                </a:lnTo>
                <a:lnTo>
                  <a:pt x="13379" y="833"/>
                </a:lnTo>
                <a:lnTo>
                  <a:pt x="13725" y="758"/>
                </a:lnTo>
                <a:lnTo>
                  <a:pt x="14100" y="680"/>
                </a:lnTo>
                <a:lnTo>
                  <a:pt x="14450" y="608"/>
                </a:lnTo>
                <a:lnTo>
                  <a:pt x="14829" y="532"/>
                </a:lnTo>
                <a:lnTo>
                  <a:pt x="15201" y="459"/>
                </a:lnTo>
                <a:lnTo>
                  <a:pt x="15548" y="392"/>
                </a:lnTo>
                <a:lnTo>
                  <a:pt x="15925" y="321"/>
                </a:lnTo>
                <a:lnTo>
                  <a:pt x="16277" y="256"/>
                </a:lnTo>
                <a:lnTo>
                  <a:pt x="16621" y="194"/>
                </a:lnTo>
                <a:lnTo>
                  <a:pt x="16995" y="128"/>
                </a:lnTo>
                <a:lnTo>
                  <a:pt x="17344" y="67"/>
                </a:lnTo>
                <a:lnTo>
                  <a:pt x="17350" y="66"/>
                </a:lnTo>
                <a:lnTo>
                  <a:pt x="17356" y="65"/>
                </a:lnTo>
                <a:lnTo>
                  <a:pt x="17369" y="63"/>
                </a:lnTo>
                <a:lnTo>
                  <a:pt x="17393" y="59"/>
                </a:lnTo>
                <a:lnTo>
                  <a:pt x="17442" y="50"/>
                </a:lnTo>
                <a:lnTo>
                  <a:pt x="17539" y="34"/>
                </a:lnTo>
                <a:lnTo>
                  <a:pt x="17545" y="32"/>
                </a:lnTo>
                <a:lnTo>
                  <a:pt x="17551" y="31"/>
                </a:lnTo>
                <a:lnTo>
                  <a:pt x="17563" y="29"/>
                </a:lnTo>
                <a:lnTo>
                  <a:pt x="17588" y="25"/>
                </a:lnTo>
                <a:lnTo>
                  <a:pt x="17637" y="17"/>
                </a:lnTo>
                <a:lnTo>
                  <a:pt x="17643" y="16"/>
                </a:lnTo>
                <a:lnTo>
                  <a:pt x="17649" y="15"/>
                </a:lnTo>
                <a:lnTo>
                  <a:pt x="17661" y="13"/>
                </a:lnTo>
                <a:lnTo>
                  <a:pt x="17685" y="9"/>
                </a:lnTo>
                <a:lnTo>
                  <a:pt x="17691" y="8"/>
                </a:lnTo>
                <a:lnTo>
                  <a:pt x="17697" y="7"/>
                </a:lnTo>
                <a:lnTo>
                  <a:pt x="17710" y="5"/>
                </a:lnTo>
                <a:lnTo>
                  <a:pt x="17716" y="4"/>
                </a:lnTo>
                <a:lnTo>
                  <a:pt x="17722" y="3"/>
                </a:lnTo>
                <a:lnTo>
                  <a:pt x="17728" y="2"/>
                </a:lnTo>
                <a:lnTo>
                  <a:pt x="17734" y="0"/>
                </a:lnTo>
              </a:path>
            </a:pathLst>
          </a:custGeom>
          <a:noFill/>
          <a:ln w="25400" cap="sq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134" name="Grupa 133"/>
          <p:cNvGrpSpPr/>
          <p:nvPr/>
        </p:nvGrpSpPr>
        <p:grpSpPr>
          <a:xfrm>
            <a:off x="1277789" y="1899294"/>
            <a:ext cx="6835776" cy="4492626"/>
            <a:chOff x="1689100" y="725487"/>
            <a:chExt cx="6835776" cy="4492626"/>
          </a:xfrm>
        </p:grpSpPr>
        <p:sp>
          <p:nvSpPr>
            <p:cNvPr id="1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2275" y="755650"/>
              <a:ext cx="6789738" cy="437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6" name="Line 8"/>
            <p:cNvSpPr>
              <a:spLocks noChangeShapeType="1"/>
            </p:cNvSpPr>
            <p:nvPr/>
          </p:nvSpPr>
          <p:spPr bwMode="auto">
            <a:xfrm flipH="1">
              <a:off x="1827213" y="4930775"/>
              <a:ext cx="6653213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 flipV="1">
              <a:off x="1827213" y="817563"/>
              <a:ext cx="0" cy="4113213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8" name="Line 10"/>
            <p:cNvSpPr>
              <a:spLocks noChangeShapeType="1"/>
            </p:cNvSpPr>
            <p:nvPr/>
          </p:nvSpPr>
          <p:spPr bwMode="auto">
            <a:xfrm>
              <a:off x="1827213" y="817563"/>
              <a:ext cx="6653213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39" name="Line 11"/>
            <p:cNvSpPr>
              <a:spLocks noChangeShapeType="1"/>
            </p:cNvSpPr>
            <p:nvPr/>
          </p:nvSpPr>
          <p:spPr bwMode="auto">
            <a:xfrm>
              <a:off x="8480425" y="817563"/>
              <a:ext cx="0" cy="4113213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0" name="Line 12"/>
            <p:cNvSpPr>
              <a:spLocks noChangeShapeType="1"/>
            </p:cNvSpPr>
            <p:nvPr/>
          </p:nvSpPr>
          <p:spPr bwMode="auto">
            <a:xfrm flipV="1">
              <a:off x="1960563" y="4879975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1" name="Rectangle 13"/>
            <p:cNvSpPr>
              <a:spLocks noChangeArrowheads="1"/>
            </p:cNvSpPr>
            <p:nvPr/>
          </p:nvSpPr>
          <p:spPr bwMode="auto">
            <a:xfrm>
              <a:off x="1911350" y="497840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2" name="Line 14"/>
            <p:cNvSpPr>
              <a:spLocks noChangeShapeType="1"/>
            </p:cNvSpPr>
            <p:nvPr/>
          </p:nvSpPr>
          <p:spPr bwMode="auto">
            <a:xfrm flipV="1">
              <a:off x="2279650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3" name="Line 15"/>
            <p:cNvSpPr>
              <a:spLocks noChangeShapeType="1"/>
            </p:cNvSpPr>
            <p:nvPr/>
          </p:nvSpPr>
          <p:spPr bwMode="auto">
            <a:xfrm flipV="1">
              <a:off x="2598738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4" name="Line 16"/>
            <p:cNvSpPr>
              <a:spLocks noChangeShapeType="1"/>
            </p:cNvSpPr>
            <p:nvPr/>
          </p:nvSpPr>
          <p:spPr bwMode="auto">
            <a:xfrm flipV="1">
              <a:off x="2917825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5" name="Line 17"/>
            <p:cNvSpPr>
              <a:spLocks noChangeShapeType="1"/>
            </p:cNvSpPr>
            <p:nvPr/>
          </p:nvSpPr>
          <p:spPr bwMode="auto">
            <a:xfrm flipV="1">
              <a:off x="3238500" y="4879975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6" name="Rectangle 18"/>
            <p:cNvSpPr>
              <a:spLocks noChangeArrowheads="1"/>
            </p:cNvSpPr>
            <p:nvPr/>
          </p:nvSpPr>
          <p:spPr bwMode="auto">
            <a:xfrm>
              <a:off x="3187700" y="497840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 flipV="1">
              <a:off x="3557588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8" name="Line 20"/>
            <p:cNvSpPr>
              <a:spLocks noChangeShapeType="1"/>
            </p:cNvSpPr>
            <p:nvPr/>
          </p:nvSpPr>
          <p:spPr bwMode="auto">
            <a:xfrm flipV="1">
              <a:off x="3876675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49" name="Line 21"/>
            <p:cNvSpPr>
              <a:spLocks noChangeShapeType="1"/>
            </p:cNvSpPr>
            <p:nvPr/>
          </p:nvSpPr>
          <p:spPr bwMode="auto">
            <a:xfrm flipV="1">
              <a:off x="4195763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0" name="Line 22"/>
            <p:cNvSpPr>
              <a:spLocks noChangeShapeType="1"/>
            </p:cNvSpPr>
            <p:nvPr/>
          </p:nvSpPr>
          <p:spPr bwMode="auto">
            <a:xfrm flipV="1">
              <a:off x="4514850" y="4879975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4464050" y="497840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2" name="Line 24"/>
            <p:cNvSpPr>
              <a:spLocks noChangeShapeType="1"/>
            </p:cNvSpPr>
            <p:nvPr/>
          </p:nvSpPr>
          <p:spPr bwMode="auto">
            <a:xfrm flipV="1">
              <a:off x="4833938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3" name="Line 25"/>
            <p:cNvSpPr>
              <a:spLocks noChangeShapeType="1"/>
            </p:cNvSpPr>
            <p:nvPr/>
          </p:nvSpPr>
          <p:spPr bwMode="auto">
            <a:xfrm flipV="1">
              <a:off x="5154613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4" name="Line 26"/>
            <p:cNvSpPr>
              <a:spLocks noChangeShapeType="1"/>
            </p:cNvSpPr>
            <p:nvPr/>
          </p:nvSpPr>
          <p:spPr bwMode="auto">
            <a:xfrm flipV="1">
              <a:off x="5473700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5" name="Line 27"/>
            <p:cNvSpPr>
              <a:spLocks noChangeShapeType="1"/>
            </p:cNvSpPr>
            <p:nvPr/>
          </p:nvSpPr>
          <p:spPr bwMode="auto">
            <a:xfrm flipV="1">
              <a:off x="5792788" y="4879975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5741988" y="497840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7" name="Line 29"/>
            <p:cNvSpPr>
              <a:spLocks noChangeShapeType="1"/>
            </p:cNvSpPr>
            <p:nvPr/>
          </p:nvSpPr>
          <p:spPr bwMode="auto">
            <a:xfrm flipV="1">
              <a:off x="6111875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8" name="Line 30"/>
            <p:cNvSpPr>
              <a:spLocks noChangeShapeType="1"/>
            </p:cNvSpPr>
            <p:nvPr/>
          </p:nvSpPr>
          <p:spPr bwMode="auto">
            <a:xfrm flipV="1">
              <a:off x="6430963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59" name="Line 31"/>
            <p:cNvSpPr>
              <a:spLocks noChangeShapeType="1"/>
            </p:cNvSpPr>
            <p:nvPr/>
          </p:nvSpPr>
          <p:spPr bwMode="auto">
            <a:xfrm flipV="1">
              <a:off x="6750050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0" name="Line 32"/>
            <p:cNvSpPr>
              <a:spLocks noChangeShapeType="1"/>
            </p:cNvSpPr>
            <p:nvPr/>
          </p:nvSpPr>
          <p:spPr bwMode="auto">
            <a:xfrm flipV="1">
              <a:off x="7070725" y="4879975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1" name="Rectangle 33"/>
            <p:cNvSpPr>
              <a:spLocks noChangeArrowheads="1"/>
            </p:cNvSpPr>
            <p:nvPr/>
          </p:nvSpPr>
          <p:spPr bwMode="auto">
            <a:xfrm>
              <a:off x="7021513" y="497840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2" name="Line 34"/>
            <p:cNvSpPr>
              <a:spLocks noChangeShapeType="1"/>
            </p:cNvSpPr>
            <p:nvPr/>
          </p:nvSpPr>
          <p:spPr bwMode="auto">
            <a:xfrm flipV="1">
              <a:off x="7389813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3" name="Line 35"/>
            <p:cNvSpPr>
              <a:spLocks noChangeShapeType="1"/>
            </p:cNvSpPr>
            <p:nvPr/>
          </p:nvSpPr>
          <p:spPr bwMode="auto">
            <a:xfrm flipV="1">
              <a:off x="7708900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4" name="Line 36"/>
            <p:cNvSpPr>
              <a:spLocks noChangeShapeType="1"/>
            </p:cNvSpPr>
            <p:nvPr/>
          </p:nvSpPr>
          <p:spPr bwMode="auto">
            <a:xfrm flipV="1">
              <a:off x="8027988" y="4900613"/>
              <a:ext cx="0" cy="301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5" name="Line 37"/>
            <p:cNvSpPr>
              <a:spLocks noChangeShapeType="1"/>
            </p:cNvSpPr>
            <p:nvPr/>
          </p:nvSpPr>
          <p:spPr bwMode="auto">
            <a:xfrm flipV="1">
              <a:off x="8347075" y="4879975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6" name="Rectangle 38"/>
            <p:cNvSpPr>
              <a:spLocks noChangeArrowheads="1"/>
            </p:cNvSpPr>
            <p:nvPr/>
          </p:nvSpPr>
          <p:spPr bwMode="auto">
            <a:xfrm>
              <a:off x="8247063" y="4978400"/>
              <a:ext cx="27781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7" name="Line 39"/>
            <p:cNvSpPr>
              <a:spLocks noChangeShapeType="1"/>
            </p:cNvSpPr>
            <p:nvPr/>
          </p:nvSpPr>
          <p:spPr bwMode="auto">
            <a:xfrm>
              <a:off x="1827213" y="4930775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68" name="Rectangle 40"/>
            <p:cNvSpPr>
              <a:spLocks noChangeArrowheads="1"/>
            </p:cNvSpPr>
            <p:nvPr/>
          </p:nvSpPr>
          <p:spPr bwMode="auto">
            <a:xfrm>
              <a:off x="1689100" y="483870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9" name="Line 41"/>
            <p:cNvSpPr>
              <a:spLocks noChangeShapeType="1"/>
            </p:cNvSpPr>
            <p:nvPr/>
          </p:nvSpPr>
          <p:spPr bwMode="auto">
            <a:xfrm>
              <a:off x="1827213" y="47656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0" name="Line 42"/>
            <p:cNvSpPr>
              <a:spLocks noChangeShapeType="1"/>
            </p:cNvSpPr>
            <p:nvPr/>
          </p:nvSpPr>
          <p:spPr bwMode="auto">
            <a:xfrm>
              <a:off x="1827213" y="46005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1" name="Line 43"/>
            <p:cNvSpPr>
              <a:spLocks noChangeShapeType="1"/>
            </p:cNvSpPr>
            <p:nvPr/>
          </p:nvSpPr>
          <p:spPr bwMode="auto">
            <a:xfrm>
              <a:off x="1827213" y="443706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2" name="Line 44"/>
            <p:cNvSpPr>
              <a:spLocks noChangeShapeType="1"/>
            </p:cNvSpPr>
            <p:nvPr/>
          </p:nvSpPr>
          <p:spPr bwMode="auto">
            <a:xfrm>
              <a:off x="1827213" y="427196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3" name="Line 45"/>
            <p:cNvSpPr>
              <a:spLocks noChangeShapeType="1"/>
            </p:cNvSpPr>
            <p:nvPr/>
          </p:nvSpPr>
          <p:spPr bwMode="auto">
            <a:xfrm>
              <a:off x="1827213" y="4108450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4" name="Rectangle 46"/>
            <p:cNvSpPr>
              <a:spLocks noChangeArrowheads="1"/>
            </p:cNvSpPr>
            <p:nvPr/>
          </p:nvSpPr>
          <p:spPr bwMode="auto">
            <a:xfrm>
              <a:off x="1689100" y="4014788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5" name="Line 47"/>
            <p:cNvSpPr>
              <a:spLocks noChangeShapeType="1"/>
            </p:cNvSpPr>
            <p:nvPr/>
          </p:nvSpPr>
          <p:spPr bwMode="auto">
            <a:xfrm>
              <a:off x="1827213" y="394335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6" name="Line 48"/>
            <p:cNvSpPr>
              <a:spLocks noChangeShapeType="1"/>
            </p:cNvSpPr>
            <p:nvPr/>
          </p:nvSpPr>
          <p:spPr bwMode="auto">
            <a:xfrm>
              <a:off x="1827213" y="377825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7" name="Line 49"/>
            <p:cNvSpPr>
              <a:spLocks noChangeShapeType="1"/>
            </p:cNvSpPr>
            <p:nvPr/>
          </p:nvSpPr>
          <p:spPr bwMode="auto">
            <a:xfrm>
              <a:off x="1827213" y="3614738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8" name="Line 50"/>
            <p:cNvSpPr>
              <a:spLocks noChangeShapeType="1"/>
            </p:cNvSpPr>
            <p:nvPr/>
          </p:nvSpPr>
          <p:spPr bwMode="auto">
            <a:xfrm>
              <a:off x="1827213" y="3449638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79" name="Line 51"/>
            <p:cNvSpPr>
              <a:spLocks noChangeShapeType="1"/>
            </p:cNvSpPr>
            <p:nvPr/>
          </p:nvSpPr>
          <p:spPr bwMode="auto">
            <a:xfrm>
              <a:off x="1827213" y="3286125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0" name="Rectangle 52"/>
            <p:cNvSpPr>
              <a:spLocks noChangeArrowheads="1"/>
            </p:cNvSpPr>
            <p:nvPr/>
          </p:nvSpPr>
          <p:spPr bwMode="auto">
            <a:xfrm>
              <a:off x="1689100" y="3192463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1" name="Line 53"/>
            <p:cNvSpPr>
              <a:spLocks noChangeShapeType="1"/>
            </p:cNvSpPr>
            <p:nvPr/>
          </p:nvSpPr>
          <p:spPr bwMode="auto">
            <a:xfrm>
              <a:off x="1827213" y="312102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2" name="Line 54"/>
            <p:cNvSpPr>
              <a:spLocks noChangeShapeType="1"/>
            </p:cNvSpPr>
            <p:nvPr/>
          </p:nvSpPr>
          <p:spPr bwMode="auto">
            <a:xfrm>
              <a:off x="1827213" y="295592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3" name="Line 55"/>
            <p:cNvSpPr>
              <a:spLocks noChangeShapeType="1"/>
            </p:cNvSpPr>
            <p:nvPr/>
          </p:nvSpPr>
          <p:spPr bwMode="auto">
            <a:xfrm>
              <a:off x="1827213" y="279241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4" name="Line 56"/>
            <p:cNvSpPr>
              <a:spLocks noChangeShapeType="1"/>
            </p:cNvSpPr>
            <p:nvPr/>
          </p:nvSpPr>
          <p:spPr bwMode="auto">
            <a:xfrm>
              <a:off x="1827213" y="262731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5" name="Line 57"/>
            <p:cNvSpPr>
              <a:spLocks noChangeShapeType="1"/>
            </p:cNvSpPr>
            <p:nvPr/>
          </p:nvSpPr>
          <p:spPr bwMode="auto">
            <a:xfrm>
              <a:off x="1827213" y="2463800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6" name="Rectangle 58"/>
            <p:cNvSpPr>
              <a:spLocks noChangeArrowheads="1"/>
            </p:cNvSpPr>
            <p:nvPr/>
          </p:nvSpPr>
          <p:spPr bwMode="auto">
            <a:xfrm>
              <a:off x="1689100" y="2368550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7" name="Line 59"/>
            <p:cNvSpPr>
              <a:spLocks noChangeShapeType="1"/>
            </p:cNvSpPr>
            <p:nvPr/>
          </p:nvSpPr>
          <p:spPr bwMode="auto">
            <a:xfrm>
              <a:off x="1827213" y="229870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8" name="Line 60"/>
            <p:cNvSpPr>
              <a:spLocks noChangeShapeType="1"/>
            </p:cNvSpPr>
            <p:nvPr/>
          </p:nvSpPr>
          <p:spPr bwMode="auto">
            <a:xfrm>
              <a:off x="1827213" y="213360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>
              <a:off x="1827213" y="196850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>
              <a:off x="1827213" y="1804988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>
              <a:off x="1827213" y="1639888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2" name="Rectangle 64"/>
            <p:cNvSpPr>
              <a:spLocks noChangeArrowheads="1"/>
            </p:cNvSpPr>
            <p:nvPr/>
          </p:nvSpPr>
          <p:spPr bwMode="auto">
            <a:xfrm>
              <a:off x="1689100" y="1547813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>
              <a:off x="1827213" y="14763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>
              <a:off x="1827213" y="13112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>
              <a:off x="1827213" y="11461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>
              <a:off x="1827213" y="98266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>
              <a:off x="1827213" y="817563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198" name="Rectangle 70"/>
            <p:cNvSpPr>
              <a:spLocks noChangeArrowheads="1"/>
            </p:cNvSpPr>
            <p:nvPr/>
          </p:nvSpPr>
          <p:spPr bwMode="auto">
            <a:xfrm>
              <a:off x="1689100" y="725487"/>
              <a:ext cx="17780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9" name="Line 71"/>
            <p:cNvSpPr>
              <a:spLocks noChangeShapeType="1"/>
            </p:cNvSpPr>
            <p:nvPr/>
          </p:nvSpPr>
          <p:spPr bwMode="auto">
            <a:xfrm>
              <a:off x="1960563" y="817563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0" name="Line 72"/>
            <p:cNvSpPr>
              <a:spLocks noChangeShapeType="1"/>
            </p:cNvSpPr>
            <p:nvPr/>
          </p:nvSpPr>
          <p:spPr bwMode="auto">
            <a:xfrm>
              <a:off x="2279650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1" name="Line 73"/>
            <p:cNvSpPr>
              <a:spLocks noChangeShapeType="1"/>
            </p:cNvSpPr>
            <p:nvPr/>
          </p:nvSpPr>
          <p:spPr bwMode="auto">
            <a:xfrm>
              <a:off x="2598738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2" name="Line 74"/>
            <p:cNvSpPr>
              <a:spLocks noChangeShapeType="1"/>
            </p:cNvSpPr>
            <p:nvPr/>
          </p:nvSpPr>
          <p:spPr bwMode="auto">
            <a:xfrm>
              <a:off x="2917825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3" name="Line 75"/>
            <p:cNvSpPr>
              <a:spLocks noChangeShapeType="1"/>
            </p:cNvSpPr>
            <p:nvPr/>
          </p:nvSpPr>
          <p:spPr bwMode="auto">
            <a:xfrm>
              <a:off x="3238500" y="817563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4" name="Line 76"/>
            <p:cNvSpPr>
              <a:spLocks noChangeShapeType="1"/>
            </p:cNvSpPr>
            <p:nvPr/>
          </p:nvSpPr>
          <p:spPr bwMode="auto">
            <a:xfrm>
              <a:off x="3557588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5" name="Line 77"/>
            <p:cNvSpPr>
              <a:spLocks noChangeShapeType="1"/>
            </p:cNvSpPr>
            <p:nvPr/>
          </p:nvSpPr>
          <p:spPr bwMode="auto">
            <a:xfrm>
              <a:off x="3876675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6" name="Line 78"/>
            <p:cNvSpPr>
              <a:spLocks noChangeShapeType="1"/>
            </p:cNvSpPr>
            <p:nvPr/>
          </p:nvSpPr>
          <p:spPr bwMode="auto">
            <a:xfrm>
              <a:off x="4195763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7" name="Line 79"/>
            <p:cNvSpPr>
              <a:spLocks noChangeShapeType="1"/>
            </p:cNvSpPr>
            <p:nvPr/>
          </p:nvSpPr>
          <p:spPr bwMode="auto">
            <a:xfrm>
              <a:off x="4514850" y="817563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8" name="Line 80"/>
            <p:cNvSpPr>
              <a:spLocks noChangeShapeType="1"/>
            </p:cNvSpPr>
            <p:nvPr/>
          </p:nvSpPr>
          <p:spPr bwMode="auto">
            <a:xfrm>
              <a:off x="4833938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9" name="Line 81"/>
            <p:cNvSpPr>
              <a:spLocks noChangeShapeType="1"/>
            </p:cNvSpPr>
            <p:nvPr/>
          </p:nvSpPr>
          <p:spPr bwMode="auto">
            <a:xfrm>
              <a:off x="5154613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0" name="Line 82"/>
            <p:cNvSpPr>
              <a:spLocks noChangeShapeType="1"/>
            </p:cNvSpPr>
            <p:nvPr/>
          </p:nvSpPr>
          <p:spPr bwMode="auto">
            <a:xfrm>
              <a:off x="5473700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1" name="Line 83"/>
            <p:cNvSpPr>
              <a:spLocks noChangeShapeType="1"/>
            </p:cNvSpPr>
            <p:nvPr/>
          </p:nvSpPr>
          <p:spPr bwMode="auto">
            <a:xfrm>
              <a:off x="5792788" y="817563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2" name="Line 84"/>
            <p:cNvSpPr>
              <a:spLocks noChangeShapeType="1"/>
            </p:cNvSpPr>
            <p:nvPr/>
          </p:nvSpPr>
          <p:spPr bwMode="auto">
            <a:xfrm>
              <a:off x="6111875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3" name="Line 85"/>
            <p:cNvSpPr>
              <a:spLocks noChangeShapeType="1"/>
            </p:cNvSpPr>
            <p:nvPr/>
          </p:nvSpPr>
          <p:spPr bwMode="auto">
            <a:xfrm>
              <a:off x="6430963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4" name="Line 86"/>
            <p:cNvSpPr>
              <a:spLocks noChangeShapeType="1"/>
            </p:cNvSpPr>
            <p:nvPr/>
          </p:nvSpPr>
          <p:spPr bwMode="auto">
            <a:xfrm>
              <a:off x="6750050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5" name="Line 87"/>
            <p:cNvSpPr>
              <a:spLocks noChangeShapeType="1"/>
            </p:cNvSpPr>
            <p:nvPr/>
          </p:nvSpPr>
          <p:spPr bwMode="auto">
            <a:xfrm>
              <a:off x="7070725" y="817563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6" name="Line 88"/>
            <p:cNvSpPr>
              <a:spLocks noChangeShapeType="1"/>
            </p:cNvSpPr>
            <p:nvPr/>
          </p:nvSpPr>
          <p:spPr bwMode="auto">
            <a:xfrm>
              <a:off x="7389813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7" name="Line 89"/>
            <p:cNvSpPr>
              <a:spLocks noChangeShapeType="1"/>
            </p:cNvSpPr>
            <p:nvPr/>
          </p:nvSpPr>
          <p:spPr bwMode="auto">
            <a:xfrm>
              <a:off x="7708900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8" name="Line 90"/>
            <p:cNvSpPr>
              <a:spLocks noChangeShapeType="1"/>
            </p:cNvSpPr>
            <p:nvPr/>
          </p:nvSpPr>
          <p:spPr bwMode="auto">
            <a:xfrm>
              <a:off x="8027988" y="817563"/>
              <a:ext cx="0" cy="3175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19" name="Line 91"/>
            <p:cNvSpPr>
              <a:spLocks noChangeShapeType="1"/>
            </p:cNvSpPr>
            <p:nvPr/>
          </p:nvSpPr>
          <p:spPr bwMode="auto">
            <a:xfrm>
              <a:off x="8347075" y="817563"/>
              <a:ext cx="0" cy="5080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0" name="Line 92"/>
            <p:cNvSpPr>
              <a:spLocks noChangeShapeType="1"/>
            </p:cNvSpPr>
            <p:nvPr/>
          </p:nvSpPr>
          <p:spPr bwMode="auto">
            <a:xfrm flipH="1">
              <a:off x="8429625" y="4930775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1" name="Line 93"/>
            <p:cNvSpPr>
              <a:spLocks noChangeShapeType="1"/>
            </p:cNvSpPr>
            <p:nvPr/>
          </p:nvSpPr>
          <p:spPr bwMode="auto">
            <a:xfrm flipH="1">
              <a:off x="8450263" y="47656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2" name="Line 94"/>
            <p:cNvSpPr>
              <a:spLocks noChangeShapeType="1"/>
            </p:cNvSpPr>
            <p:nvPr/>
          </p:nvSpPr>
          <p:spPr bwMode="auto">
            <a:xfrm flipH="1">
              <a:off x="8450263" y="46005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3" name="Line 95"/>
            <p:cNvSpPr>
              <a:spLocks noChangeShapeType="1"/>
            </p:cNvSpPr>
            <p:nvPr/>
          </p:nvSpPr>
          <p:spPr bwMode="auto">
            <a:xfrm flipH="1">
              <a:off x="8450263" y="443706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4" name="Line 96"/>
            <p:cNvSpPr>
              <a:spLocks noChangeShapeType="1"/>
            </p:cNvSpPr>
            <p:nvPr/>
          </p:nvSpPr>
          <p:spPr bwMode="auto">
            <a:xfrm flipH="1">
              <a:off x="8450263" y="427196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5" name="Line 97"/>
            <p:cNvSpPr>
              <a:spLocks noChangeShapeType="1"/>
            </p:cNvSpPr>
            <p:nvPr/>
          </p:nvSpPr>
          <p:spPr bwMode="auto">
            <a:xfrm flipH="1">
              <a:off x="8429625" y="4108450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6" name="Line 98"/>
            <p:cNvSpPr>
              <a:spLocks noChangeShapeType="1"/>
            </p:cNvSpPr>
            <p:nvPr/>
          </p:nvSpPr>
          <p:spPr bwMode="auto">
            <a:xfrm flipH="1">
              <a:off x="8450263" y="394335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7" name="Line 99"/>
            <p:cNvSpPr>
              <a:spLocks noChangeShapeType="1"/>
            </p:cNvSpPr>
            <p:nvPr/>
          </p:nvSpPr>
          <p:spPr bwMode="auto">
            <a:xfrm flipH="1">
              <a:off x="8450263" y="377825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8" name="Line 100"/>
            <p:cNvSpPr>
              <a:spLocks noChangeShapeType="1"/>
            </p:cNvSpPr>
            <p:nvPr/>
          </p:nvSpPr>
          <p:spPr bwMode="auto">
            <a:xfrm flipH="1">
              <a:off x="8450263" y="3614738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29" name="Line 101"/>
            <p:cNvSpPr>
              <a:spLocks noChangeShapeType="1"/>
            </p:cNvSpPr>
            <p:nvPr/>
          </p:nvSpPr>
          <p:spPr bwMode="auto">
            <a:xfrm flipH="1">
              <a:off x="8450263" y="3449638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0" name="Line 102"/>
            <p:cNvSpPr>
              <a:spLocks noChangeShapeType="1"/>
            </p:cNvSpPr>
            <p:nvPr/>
          </p:nvSpPr>
          <p:spPr bwMode="auto">
            <a:xfrm flipH="1">
              <a:off x="8429625" y="3286125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1" name="Line 103"/>
            <p:cNvSpPr>
              <a:spLocks noChangeShapeType="1"/>
            </p:cNvSpPr>
            <p:nvPr/>
          </p:nvSpPr>
          <p:spPr bwMode="auto">
            <a:xfrm flipH="1">
              <a:off x="8450263" y="312102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2" name="Line 104"/>
            <p:cNvSpPr>
              <a:spLocks noChangeShapeType="1"/>
            </p:cNvSpPr>
            <p:nvPr/>
          </p:nvSpPr>
          <p:spPr bwMode="auto">
            <a:xfrm flipH="1">
              <a:off x="8450263" y="295592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3" name="Line 105"/>
            <p:cNvSpPr>
              <a:spLocks noChangeShapeType="1"/>
            </p:cNvSpPr>
            <p:nvPr/>
          </p:nvSpPr>
          <p:spPr bwMode="auto">
            <a:xfrm flipH="1">
              <a:off x="8450263" y="279241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4" name="Line 106"/>
            <p:cNvSpPr>
              <a:spLocks noChangeShapeType="1"/>
            </p:cNvSpPr>
            <p:nvPr/>
          </p:nvSpPr>
          <p:spPr bwMode="auto">
            <a:xfrm flipH="1">
              <a:off x="8450263" y="262731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5" name="Line 107"/>
            <p:cNvSpPr>
              <a:spLocks noChangeShapeType="1"/>
            </p:cNvSpPr>
            <p:nvPr/>
          </p:nvSpPr>
          <p:spPr bwMode="auto">
            <a:xfrm flipH="1">
              <a:off x="8429625" y="2463800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6" name="Line 108"/>
            <p:cNvSpPr>
              <a:spLocks noChangeShapeType="1"/>
            </p:cNvSpPr>
            <p:nvPr/>
          </p:nvSpPr>
          <p:spPr bwMode="auto">
            <a:xfrm flipH="1">
              <a:off x="8450263" y="229870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7" name="Line 109"/>
            <p:cNvSpPr>
              <a:spLocks noChangeShapeType="1"/>
            </p:cNvSpPr>
            <p:nvPr/>
          </p:nvSpPr>
          <p:spPr bwMode="auto">
            <a:xfrm flipH="1">
              <a:off x="8450263" y="213360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8" name="Line 110"/>
            <p:cNvSpPr>
              <a:spLocks noChangeShapeType="1"/>
            </p:cNvSpPr>
            <p:nvPr/>
          </p:nvSpPr>
          <p:spPr bwMode="auto">
            <a:xfrm flipH="1">
              <a:off x="8450263" y="1968500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39" name="Line 111"/>
            <p:cNvSpPr>
              <a:spLocks noChangeShapeType="1"/>
            </p:cNvSpPr>
            <p:nvPr/>
          </p:nvSpPr>
          <p:spPr bwMode="auto">
            <a:xfrm flipH="1">
              <a:off x="8450263" y="1804988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40" name="Line 112"/>
            <p:cNvSpPr>
              <a:spLocks noChangeShapeType="1"/>
            </p:cNvSpPr>
            <p:nvPr/>
          </p:nvSpPr>
          <p:spPr bwMode="auto">
            <a:xfrm flipH="1">
              <a:off x="8429625" y="1639888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41" name="Line 113"/>
            <p:cNvSpPr>
              <a:spLocks noChangeShapeType="1"/>
            </p:cNvSpPr>
            <p:nvPr/>
          </p:nvSpPr>
          <p:spPr bwMode="auto">
            <a:xfrm flipH="1">
              <a:off x="8450263" y="14763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42" name="Line 114"/>
            <p:cNvSpPr>
              <a:spLocks noChangeShapeType="1"/>
            </p:cNvSpPr>
            <p:nvPr/>
          </p:nvSpPr>
          <p:spPr bwMode="auto">
            <a:xfrm flipH="1">
              <a:off x="8450263" y="13112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43" name="Line 115"/>
            <p:cNvSpPr>
              <a:spLocks noChangeShapeType="1"/>
            </p:cNvSpPr>
            <p:nvPr/>
          </p:nvSpPr>
          <p:spPr bwMode="auto">
            <a:xfrm flipH="1">
              <a:off x="8450263" y="1146175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44" name="Line 116"/>
            <p:cNvSpPr>
              <a:spLocks noChangeShapeType="1"/>
            </p:cNvSpPr>
            <p:nvPr/>
          </p:nvSpPr>
          <p:spPr bwMode="auto">
            <a:xfrm flipH="1">
              <a:off x="8450263" y="982663"/>
              <a:ext cx="3016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45" name="Line 117"/>
            <p:cNvSpPr>
              <a:spLocks noChangeShapeType="1"/>
            </p:cNvSpPr>
            <p:nvPr/>
          </p:nvSpPr>
          <p:spPr bwMode="auto">
            <a:xfrm flipH="1">
              <a:off x="8429625" y="817563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246" name="pole tekstowe 245"/>
          <p:cNvSpPr txBox="1"/>
          <p:nvPr/>
        </p:nvSpPr>
        <p:spPr>
          <a:xfrm>
            <a:off x="3527071" y="6369631"/>
            <a:ext cx="209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>
                <a:solidFill>
                  <a:prstClr val="black"/>
                </a:solidFill>
                <a:latin typeface="Gill Sans MT"/>
              </a:rPr>
              <a:t>Signal strength</a:t>
            </a:r>
            <a:endParaRPr lang="pl-PL" sz="20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47" name="pole tekstowe 246"/>
          <p:cNvSpPr txBox="1"/>
          <p:nvPr/>
        </p:nvSpPr>
        <p:spPr>
          <a:xfrm rot="16200000">
            <a:off x="-1060633" y="384719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Capacity [bits/slot]</a:t>
            </a:r>
            <a:endParaRPr lang="pl-PL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pole tekstowe 247"/>
          <p:cNvSpPr txBox="1"/>
          <p:nvPr/>
        </p:nvSpPr>
        <p:spPr>
          <a:xfrm rot="20105396">
            <a:off x="1702352" y="3034953"/>
            <a:ext cx="206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Gordon-</a:t>
            </a:r>
            <a:r>
              <a:rPr lang="en-US" sz="2000" dirty="0" err="1">
                <a:solidFill>
                  <a:prstClr val="black"/>
                </a:solidFill>
                <a:latin typeface="Gill Sans MT"/>
              </a:rPr>
              <a:t>Holevo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 capacity limit</a:t>
            </a:r>
            <a:endParaRPr lang="pl-PL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7" name="Obraz 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80" y="6518163"/>
            <a:ext cx="277333" cy="1813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50" name="Elipsa 249"/>
          <p:cNvSpPr/>
          <p:nvPr/>
        </p:nvSpPr>
        <p:spPr>
          <a:xfrm>
            <a:off x="1296960" y="5572337"/>
            <a:ext cx="506931" cy="1025957"/>
          </a:xfrm>
          <a:prstGeom prst="ellipse">
            <a:avLst/>
          </a:prstGeom>
          <a:solidFill>
            <a:srgbClr val="FEB80A">
              <a:lumMod val="60000"/>
              <a:lumOff val="40000"/>
              <a:alpha val="50000"/>
            </a:srgbClr>
          </a:solidFill>
          <a:ln w="3810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59" name="Obraz 2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154">
            <a:off x="3641720" y="2565250"/>
            <a:ext cx="1472856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62" name="Obraz 2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27" y="2177046"/>
            <a:ext cx="759999" cy="2328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4" name="Grupa 3"/>
          <p:cNvGrpSpPr/>
          <p:nvPr/>
        </p:nvGrpSpPr>
        <p:grpSpPr>
          <a:xfrm>
            <a:off x="6038906" y="2342709"/>
            <a:ext cx="1927141" cy="1098637"/>
            <a:chOff x="6038906" y="2342709"/>
            <a:chExt cx="1927141" cy="1098637"/>
          </a:xfrm>
        </p:grpSpPr>
        <p:sp>
          <p:nvSpPr>
            <p:cNvPr id="263" name="Strzałka w dół 262"/>
            <p:cNvSpPr/>
            <p:nvPr/>
          </p:nvSpPr>
          <p:spPr>
            <a:xfrm>
              <a:off x="6527476" y="3077783"/>
              <a:ext cx="720080" cy="36356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trzałka w dół 263"/>
            <p:cNvSpPr/>
            <p:nvPr/>
          </p:nvSpPr>
          <p:spPr>
            <a:xfrm rot="10800000">
              <a:off x="6527476" y="2342709"/>
              <a:ext cx="720080" cy="37503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Obraz 26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906" y="2784729"/>
              <a:ext cx="1927141" cy="2014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5" name="Grupa 4"/>
          <p:cNvGrpSpPr/>
          <p:nvPr/>
        </p:nvGrpSpPr>
        <p:grpSpPr>
          <a:xfrm>
            <a:off x="3356374" y="4734540"/>
            <a:ext cx="2007400" cy="1276517"/>
            <a:chOff x="3356374" y="4734540"/>
            <a:chExt cx="2007400" cy="1276517"/>
          </a:xfrm>
        </p:grpSpPr>
        <p:grpSp>
          <p:nvGrpSpPr>
            <p:cNvPr id="254" name="Grupa 253"/>
            <p:cNvGrpSpPr/>
            <p:nvPr/>
          </p:nvGrpSpPr>
          <p:grpSpPr>
            <a:xfrm>
              <a:off x="3356374" y="4734540"/>
              <a:ext cx="2007400" cy="1276517"/>
              <a:chOff x="5852808" y="3416876"/>
              <a:chExt cx="1241089" cy="1018411"/>
            </a:xfrm>
          </p:grpSpPr>
          <p:sp>
            <p:nvSpPr>
              <p:cNvPr id="255" name="Objaśnienie prostokątne zaokrąglone 254"/>
              <p:cNvSpPr/>
              <p:nvPr/>
            </p:nvSpPr>
            <p:spPr>
              <a:xfrm flipV="1">
                <a:off x="5854998" y="3416876"/>
                <a:ext cx="1238899" cy="1018411"/>
              </a:xfrm>
              <a:prstGeom prst="wedgeRoundRectCallout">
                <a:avLst>
                  <a:gd name="adj1" fmla="val -37215"/>
                  <a:gd name="adj2" fmla="val 63957"/>
                  <a:gd name="adj3" fmla="val 1666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3891A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6" name="pole tekstowe 255"/>
              <p:cNvSpPr txBox="1"/>
              <p:nvPr/>
            </p:nvSpPr>
            <p:spPr>
              <a:xfrm>
                <a:off x="5852808" y="3438863"/>
                <a:ext cx="1238900" cy="736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>
                    <a:solidFill>
                      <a:prstClr val="black"/>
                    </a:solidFill>
                    <a:latin typeface="Gill Sans MT"/>
                  </a:rPr>
                  <a:t>s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</a:rPr>
                  <a:t>hot-noise-limited </a:t>
                </a:r>
                <a:r>
                  <a:rPr lang="en-US" kern="0">
                    <a:solidFill>
                      <a:prstClr val="black"/>
                    </a:solidFill>
                    <a:latin typeface="Gill Sans MT"/>
                  </a:rPr>
                  <a:t>one-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</a:rPr>
                  <a:t>quadrature coherent </a:t>
                </a:r>
                <a:r>
                  <a:rPr kumimoji="0" lang="en-US" sz="1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</a:rPr>
                  <a:t>comm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</a:rPr>
                  <a:t> </a:t>
                </a: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</p:grpSp>
        <p:grpSp>
          <p:nvGrpSpPr>
            <p:cNvPr id="266" name="Grupa 265"/>
            <p:cNvGrpSpPr/>
            <p:nvPr/>
          </p:nvGrpSpPr>
          <p:grpSpPr>
            <a:xfrm>
              <a:off x="3700184" y="5613635"/>
              <a:ext cx="1371695" cy="333743"/>
              <a:chOff x="6975753" y="3550812"/>
              <a:chExt cx="1371695" cy="333743"/>
            </a:xfrm>
          </p:grpSpPr>
          <p:sp>
            <p:nvSpPr>
              <p:cNvPr id="267" name="Line 1049 1 1 2"/>
              <p:cNvSpPr>
                <a:spLocks noChangeShapeType="1"/>
              </p:cNvSpPr>
              <p:nvPr/>
            </p:nvSpPr>
            <p:spPr bwMode="auto">
              <a:xfrm flipV="1">
                <a:off x="7648539" y="3550812"/>
                <a:ext cx="5549" cy="3337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8" name="Line 1050 1 1 2"/>
              <p:cNvSpPr>
                <a:spLocks noChangeShapeType="1"/>
              </p:cNvSpPr>
              <p:nvPr/>
            </p:nvSpPr>
            <p:spPr bwMode="auto">
              <a:xfrm flipV="1">
                <a:off x="6975753" y="3757155"/>
                <a:ext cx="137169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9" name="Elipsa 268"/>
              <p:cNvSpPr>
                <a:spLocks noChangeAspect="1"/>
              </p:cNvSpPr>
              <p:nvPr/>
            </p:nvSpPr>
            <p:spPr>
              <a:xfrm>
                <a:off x="7580453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Elipsa 269"/>
              <p:cNvSpPr>
                <a:spLocks noChangeAspect="1"/>
              </p:cNvSpPr>
              <p:nvPr/>
            </p:nvSpPr>
            <p:spPr>
              <a:xfrm>
                <a:off x="7944303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Elipsa 270"/>
              <p:cNvSpPr>
                <a:spLocks noChangeAspect="1"/>
              </p:cNvSpPr>
              <p:nvPr/>
            </p:nvSpPr>
            <p:spPr>
              <a:xfrm>
                <a:off x="7364015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Elipsa 271"/>
              <p:cNvSpPr>
                <a:spLocks noChangeAspect="1"/>
              </p:cNvSpPr>
              <p:nvPr/>
            </p:nvSpPr>
            <p:spPr>
              <a:xfrm>
                <a:off x="7115020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Elipsa 272"/>
              <p:cNvSpPr>
                <a:spLocks noChangeAspect="1"/>
              </p:cNvSpPr>
              <p:nvPr/>
            </p:nvSpPr>
            <p:spPr>
              <a:xfrm>
                <a:off x="7759997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Elipsa 273"/>
              <p:cNvSpPr>
                <a:spLocks noChangeAspect="1"/>
              </p:cNvSpPr>
              <p:nvPr/>
            </p:nvSpPr>
            <p:spPr>
              <a:xfrm>
                <a:off x="7696572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Elipsa 274"/>
              <p:cNvSpPr>
                <a:spLocks noChangeAspect="1"/>
              </p:cNvSpPr>
              <p:nvPr/>
            </p:nvSpPr>
            <p:spPr>
              <a:xfrm>
                <a:off x="7640458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Elipsa 275"/>
              <p:cNvSpPr>
                <a:spLocks noChangeAspect="1"/>
              </p:cNvSpPr>
              <p:nvPr/>
            </p:nvSpPr>
            <p:spPr>
              <a:xfrm>
                <a:off x="7511576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Elipsa 276"/>
              <p:cNvSpPr>
                <a:spLocks noChangeAspect="1"/>
              </p:cNvSpPr>
              <p:nvPr/>
            </p:nvSpPr>
            <p:spPr>
              <a:xfrm>
                <a:off x="7457849" y="3698345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Elipsa 277"/>
              <p:cNvSpPr>
                <a:spLocks noChangeAspect="1"/>
              </p:cNvSpPr>
              <p:nvPr/>
            </p:nvSpPr>
            <p:spPr>
              <a:xfrm>
                <a:off x="7553140" y="370229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upa 1"/>
          <p:cNvGrpSpPr/>
          <p:nvPr/>
        </p:nvGrpSpPr>
        <p:grpSpPr>
          <a:xfrm>
            <a:off x="5751764" y="3824474"/>
            <a:ext cx="2111624" cy="2146758"/>
            <a:chOff x="5751764" y="3824474"/>
            <a:chExt cx="2111624" cy="2146758"/>
          </a:xfrm>
        </p:grpSpPr>
        <p:grpSp>
          <p:nvGrpSpPr>
            <p:cNvPr id="251" name="Grupa 250"/>
            <p:cNvGrpSpPr/>
            <p:nvPr/>
          </p:nvGrpSpPr>
          <p:grpSpPr>
            <a:xfrm>
              <a:off x="5751764" y="3824474"/>
              <a:ext cx="2111624" cy="2146758"/>
              <a:chOff x="4900692" y="3282170"/>
              <a:chExt cx="1286944" cy="1066577"/>
            </a:xfrm>
          </p:grpSpPr>
          <p:sp>
            <p:nvSpPr>
              <p:cNvPr id="252" name="Objaśnienie prostokątne zaokrąglone 251"/>
              <p:cNvSpPr/>
              <p:nvPr/>
            </p:nvSpPr>
            <p:spPr>
              <a:xfrm>
                <a:off x="4900692" y="3282170"/>
                <a:ext cx="1286944" cy="1066577"/>
              </a:xfrm>
              <a:prstGeom prst="wedgeRoundRectCallout">
                <a:avLst>
                  <a:gd name="adj1" fmla="val -37111"/>
                  <a:gd name="adj2" fmla="val -58476"/>
                  <a:gd name="adj3" fmla="val 1666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3891A7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3" name="pole tekstowe 252"/>
              <p:cNvSpPr txBox="1"/>
              <p:nvPr/>
            </p:nvSpPr>
            <p:spPr>
              <a:xfrm>
                <a:off x="4925226" y="3314675"/>
                <a:ext cx="1249112" cy="45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>
                    <a:solidFill>
                      <a:prstClr val="black"/>
                    </a:solidFill>
                    <a:latin typeface="Gill Sans MT"/>
                  </a:rPr>
                  <a:t>s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</a:rPr>
                  <a:t>hot-noise-limited</a:t>
                </a:r>
                <a:r>
                  <a:rPr lang="en-US" kern="0">
                    <a:solidFill>
                      <a:prstClr val="black"/>
                    </a:solidFill>
                    <a:latin typeface="Gill Sans MT"/>
                  </a:rPr>
                  <a:t> two-quadrature coherent </a:t>
                </a:r>
                <a:r>
                  <a:rPr lang="en-US" kern="0" err="1">
                    <a:solidFill>
                      <a:prstClr val="black"/>
                    </a:solidFill>
                    <a:latin typeface="Gill Sans MT"/>
                  </a:rPr>
                  <a:t>comm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endParaRPr>
              </a:p>
            </p:txBody>
          </p:sp>
        </p:grpSp>
        <p:grpSp>
          <p:nvGrpSpPr>
            <p:cNvPr id="279" name="Grupa 278"/>
            <p:cNvGrpSpPr/>
            <p:nvPr/>
          </p:nvGrpSpPr>
          <p:grpSpPr>
            <a:xfrm>
              <a:off x="6121728" y="4794008"/>
              <a:ext cx="1371695" cy="1085362"/>
              <a:chOff x="6983629" y="4805226"/>
              <a:chExt cx="1371695" cy="1085362"/>
            </a:xfrm>
          </p:grpSpPr>
          <p:sp>
            <p:nvSpPr>
              <p:cNvPr id="280" name="Line 1049 1 1 3"/>
              <p:cNvSpPr>
                <a:spLocks noChangeShapeType="1"/>
              </p:cNvSpPr>
              <p:nvPr/>
            </p:nvSpPr>
            <p:spPr bwMode="auto">
              <a:xfrm flipH="1" flipV="1">
                <a:off x="7648334" y="4805226"/>
                <a:ext cx="12221" cy="108536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1" name="Line 1050 1 1 3"/>
              <p:cNvSpPr>
                <a:spLocks noChangeShapeType="1"/>
              </p:cNvSpPr>
              <p:nvPr/>
            </p:nvSpPr>
            <p:spPr bwMode="auto">
              <a:xfrm flipV="1">
                <a:off x="6983629" y="5414303"/>
                <a:ext cx="137169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2" name="Elipsa 281"/>
              <p:cNvSpPr>
                <a:spLocks noChangeAspect="1"/>
              </p:cNvSpPr>
              <p:nvPr/>
            </p:nvSpPr>
            <p:spPr>
              <a:xfrm>
                <a:off x="7588329" y="535943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Elipsa 282"/>
              <p:cNvSpPr>
                <a:spLocks noChangeAspect="1"/>
              </p:cNvSpPr>
              <p:nvPr/>
            </p:nvSpPr>
            <p:spPr>
              <a:xfrm>
                <a:off x="7952179" y="535943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Elipsa 283"/>
              <p:cNvSpPr>
                <a:spLocks noChangeAspect="1"/>
              </p:cNvSpPr>
              <p:nvPr/>
            </p:nvSpPr>
            <p:spPr>
              <a:xfrm>
                <a:off x="7371891" y="535943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Elipsa 284"/>
              <p:cNvSpPr>
                <a:spLocks noChangeAspect="1"/>
              </p:cNvSpPr>
              <p:nvPr/>
            </p:nvSpPr>
            <p:spPr>
              <a:xfrm>
                <a:off x="7413263" y="520861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Elipsa 285"/>
              <p:cNvSpPr>
                <a:spLocks noChangeAspect="1"/>
              </p:cNvSpPr>
              <p:nvPr/>
            </p:nvSpPr>
            <p:spPr>
              <a:xfrm>
                <a:off x="7767873" y="535943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Elipsa 286"/>
              <p:cNvSpPr>
                <a:spLocks noChangeAspect="1"/>
              </p:cNvSpPr>
              <p:nvPr/>
            </p:nvSpPr>
            <p:spPr>
              <a:xfrm>
                <a:off x="7704448" y="535943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Elipsa 287"/>
              <p:cNvSpPr>
                <a:spLocks noChangeAspect="1"/>
              </p:cNvSpPr>
              <p:nvPr/>
            </p:nvSpPr>
            <p:spPr>
              <a:xfrm>
                <a:off x="7641708" y="5255258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Elipsa 288"/>
              <p:cNvSpPr>
                <a:spLocks noChangeAspect="1"/>
              </p:cNvSpPr>
              <p:nvPr/>
            </p:nvSpPr>
            <p:spPr>
              <a:xfrm>
                <a:off x="7519452" y="535943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Elipsa 289"/>
              <p:cNvSpPr>
                <a:spLocks noChangeAspect="1"/>
              </p:cNvSpPr>
              <p:nvPr/>
            </p:nvSpPr>
            <p:spPr>
              <a:xfrm>
                <a:off x="7464588" y="5312792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Elipsa 290"/>
              <p:cNvSpPr>
                <a:spLocks noChangeAspect="1"/>
              </p:cNvSpPr>
              <p:nvPr/>
            </p:nvSpPr>
            <p:spPr>
              <a:xfrm>
                <a:off x="7525589" y="5414022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Elipsa 291"/>
              <p:cNvSpPr>
                <a:spLocks noChangeAspect="1"/>
              </p:cNvSpPr>
              <p:nvPr/>
            </p:nvSpPr>
            <p:spPr>
              <a:xfrm>
                <a:off x="7671466" y="5451505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Elipsa 292"/>
              <p:cNvSpPr>
                <a:spLocks noChangeAspect="1"/>
              </p:cNvSpPr>
              <p:nvPr/>
            </p:nvSpPr>
            <p:spPr>
              <a:xfrm>
                <a:off x="7528630" y="520861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Elipsa 293"/>
              <p:cNvSpPr>
                <a:spLocks noChangeAspect="1"/>
              </p:cNvSpPr>
              <p:nvPr/>
            </p:nvSpPr>
            <p:spPr>
              <a:xfrm>
                <a:off x="7705702" y="5289687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Elipsa 294"/>
              <p:cNvSpPr>
                <a:spLocks noChangeAspect="1"/>
              </p:cNvSpPr>
              <p:nvPr/>
            </p:nvSpPr>
            <p:spPr>
              <a:xfrm>
                <a:off x="7625271" y="5330787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Elipsa 295"/>
              <p:cNvSpPr>
                <a:spLocks noChangeAspect="1"/>
              </p:cNvSpPr>
              <p:nvPr/>
            </p:nvSpPr>
            <p:spPr>
              <a:xfrm>
                <a:off x="7604823" y="5425294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Elipsa 296"/>
              <p:cNvSpPr>
                <a:spLocks noChangeAspect="1"/>
              </p:cNvSpPr>
              <p:nvPr/>
            </p:nvSpPr>
            <p:spPr>
              <a:xfrm>
                <a:off x="7558911" y="5524675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Elipsa 297"/>
              <p:cNvSpPr>
                <a:spLocks noChangeAspect="1"/>
              </p:cNvSpPr>
              <p:nvPr/>
            </p:nvSpPr>
            <p:spPr>
              <a:xfrm>
                <a:off x="7698572" y="5592133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Elipsa 298"/>
              <p:cNvSpPr>
                <a:spLocks noChangeAspect="1"/>
              </p:cNvSpPr>
              <p:nvPr/>
            </p:nvSpPr>
            <p:spPr>
              <a:xfrm>
                <a:off x="7726330" y="5182304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Elipsa 299"/>
              <p:cNvSpPr>
                <a:spLocks noChangeAspect="1"/>
              </p:cNvSpPr>
              <p:nvPr/>
            </p:nvSpPr>
            <p:spPr>
              <a:xfrm>
                <a:off x="7758043" y="5459906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Elipsa 300"/>
              <p:cNvSpPr>
                <a:spLocks noChangeAspect="1"/>
              </p:cNvSpPr>
              <p:nvPr/>
            </p:nvSpPr>
            <p:spPr>
              <a:xfrm>
                <a:off x="7577296" y="5307570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Elipsa 301"/>
              <p:cNvSpPr>
                <a:spLocks noChangeAspect="1"/>
              </p:cNvSpPr>
              <p:nvPr/>
            </p:nvSpPr>
            <p:spPr>
              <a:xfrm>
                <a:off x="7621304" y="511123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Elipsa 302"/>
              <p:cNvSpPr>
                <a:spLocks noChangeAspect="1"/>
              </p:cNvSpPr>
              <p:nvPr/>
            </p:nvSpPr>
            <p:spPr>
              <a:xfrm>
                <a:off x="7850819" y="5242267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Elipsa 303"/>
              <p:cNvSpPr>
                <a:spLocks noChangeAspect="1"/>
              </p:cNvSpPr>
              <p:nvPr/>
            </p:nvSpPr>
            <p:spPr>
              <a:xfrm>
                <a:off x="7767873" y="5103074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Elipsa 304"/>
              <p:cNvSpPr>
                <a:spLocks noChangeAspect="1"/>
              </p:cNvSpPr>
              <p:nvPr/>
            </p:nvSpPr>
            <p:spPr>
              <a:xfrm>
                <a:off x="7842451" y="5497838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Elipsa 305"/>
              <p:cNvSpPr>
                <a:spLocks noChangeAspect="1"/>
              </p:cNvSpPr>
              <p:nvPr/>
            </p:nvSpPr>
            <p:spPr>
              <a:xfrm>
                <a:off x="7436893" y="5470264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Elipsa 306"/>
              <p:cNvSpPr>
                <a:spLocks noChangeAspect="1"/>
              </p:cNvSpPr>
              <p:nvPr/>
            </p:nvSpPr>
            <p:spPr>
              <a:xfrm>
                <a:off x="7654992" y="552181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Elipsa 307"/>
              <p:cNvSpPr>
                <a:spLocks noChangeAspect="1"/>
              </p:cNvSpPr>
              <p:nvPr/>
            </p:nvSpPr>
            <p:spPr>
              <a:xfrm>
                <a:off x="7463282" y="5543492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Elipsa 308"/>
              <p:cNvSpPr>
                <a:spLocks noChangeAspect="1"/>
              </p:cNvSpPr>
              <p:nvPr/>
            </p:nvSpPr>
            <p:spPr>
              <a:xfrm>
                <a:off x="7602508" y="5634971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Elipsa 309"/>
              <p:cNvSpPr>
                <a:spLocks noChangeAspect="1"/>
              </p:cNvSpPr>
              <p:nvPr/>
            </p:nvSpPr>
            <p:spPr>
              <a:xfrm>
                <a:off x="7477234" y="5112518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Elipsa 310"/>
              <p:cNvSpPr>
                <a:spLocks noChangeAspect="1"/>
              </p:cNvSpPr>
              <p:nvPr/>
            </p:nvSpPr>
            <p:spPr>
              <a:xfrm>
                <a:off x="7499827" y="5413446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Elipsa 311"/>
              <p:cNvSpPr>
                <a:spLocks noChangeAspect="1"/>
              </p:cNvSpPr>
              <p:nvPr/>
            </p:nvSpPr>
            <p:spPr>
              <a:xfrm>
                <a:off x="7784475" y="5575208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Elipsa 312"/>
              <p:cNvSpPr>
                <a:spLocks noChangeAspect="1"/>
              </p:cNvSpPr>
              <p:nvPr/>
            </p:nvSpPr>
            <p:spPr>
              <a:xfrm>
                <a:off x="7557086" y="5238179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16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248" grpId="0"/>
      <p:bldP spid="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zaokrąglony 39"/>
          <p:cNvSpPr/>
          <p:nvPr/>
        </p:nvSpPr>
        <p:spPr>
          <a:xfrm>
            <a:off x="4602174" y="2079286"/>
            <a:ext cx="4181788" cy="2225159"/>
          </a:xfrm>
          <a:prstGeom prst="roundRect">
            <a:avLst>
              <a:gd name="adj" fmla="val 11616"/>
            </a:avLst>
          </a:prstGeom>
          <a:solidFill>
            <a:srgbClr val="FFF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53799" y="1161310"/>
            <a:ext cx="731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Communication link performance</a:t>
            </a:r>
            <a:endParaRPr lang="pl-PL" sz="4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2565" y="2047699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/>
              <a:t>Attainable information</a:t>
            </a:r>
            <a:br>
              <a:rPr lang="en-US" sz="2200" b="1" u="sng"/>
            </a:br>
            <a:r>
              <a:rPr lang="en-US" sz="2200" b="1" u="sng"/>
              <a:t>rate [bits/s]:</a:t>
            </a:r>
            <a:endParaRPr lang="pl-PL" sz="2200" u="sng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14616"/>
            <a:ext cx="145714" cy="1971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5643"/>
            <a:ext cx="2077143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4" name="Obraz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1925"/>
            <a:ext cx="2545713" cy="641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4862407" y="2205125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Gordon-</a:t>
            </a:r>
            <a:r>
              <a:rPr lang="en-US" sz="2000" err="1"/>
              <a:t>Holevo</a:t>
            </a:r>
            <a:r>
              <a:rPr lang="en-US" sz="2000"/>
              <a:t> capacity limit per slot (Gaussian noise model): </a:t>
            </a:r>
            <a:endParaRPr lang="pl-PL" sz="2000"/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83" y="3095578"/>
            <a:ext cx="3418381" cy="2463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4873867" y="3462961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where</a:t>
            </a:r>
            <a:endParaRPr lang="pl-PL" sz="2000"/>
          </a:p>
        </p:txBody>
      </p:sp>
      <p:pic>
        <p:nvPicPr>
          <p:cNvPr id="19" name="Obraz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6" y="3549197"/>
            <a:ext cx="2685428" cy="2463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07" y="3913546"/>
            <a:ext cx="928571" cy="229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1" name="Prostokąt 20"/>
          <p:cNvSpPr/>
          <p:nvPr/>
        </p:nvSpPr>
        <p:spPr>
          <a:xfrm>
            <a:off x="323527" y="4472913"/>
            <a:ext cx="4068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Photon information efficiency (PIE):</a:t>
            </a:r>
            <a:endParaRPr lang="pl-PL" sz="2000"/>
          </a:p>
        </p:txBody>
      </p:sp>
      <p:pic>
        <p:nvPicPr>
          <p:cNvPr id="30" name="Obraz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7" y="5050084"/>
            <a:ext cx="3779999" cy="315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4494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438455" y="1124744"/>
            <a:ext cx="690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Photon-starved communication</a:t>
            </a:r>
            <a:endParaRPr lang="pl-PL" sz="4000" dirty="0">
              <a:latin typeface="+mj-lt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896604" y="2026178"/>
            <a:ext cx="7439848" cy="4402137"/>
            <a:chOff x="1359193" y="1771229"/>
            <a:chExt cx="7439848" cy="4402137"/>
          </a:xfrm>
        </p:grpSpPr>
        <p:sp>
          <p:nvSpPr>
            <p:cNvPr id="5" name="Freeform 165"/>
            <p:cNvSpPr>
              <a:spLocks/>
            </p:cNvSpPr>
            <p:nvPr/>
          </p:nvSpPr>
          <p:spPr bwMode="auto">
            <a:xfrm>
              <a:off x="2568103" y="5093866"/>
              <a:ext cx="5807075" cy="125412"/>
            </a:xfrm>
            <a:custGeom>
              <a:avLst/>
              <a:gdLst>
                <a:gd name="T0" fmla="*/ 159 w 16122"/>
                <a:gd name="T1" fmla="*/ 0 h 348"/>
                <a:gd name="T2" fmla="*/ 660 w 16122"/>
                <a:gd name="T3" fmla="*/ 0 h 348"/>
                <a:gd name="T4" fmla="*/ 1294 w 16122"/>
                <a:gd name="T5" fmla="*/ 0 h 348"/>
                <a:gd name="T6" fmla="*/ 1953 w 16122"/>
                <a:gd name="T7" fmla="*/ 0 h 348"/>
                <a:gd name="T8" fmla="*/ 2636 w 16122"/>
                <a:gd name="T9" fmla="*/ 1 h 348"/>
                <a:gd name="T10" fmla="*/ 3293 w 16122"/>
                <a:gd name="T11" fmla="*/ 1 h 348"/>
                <a:gd name="T12" fmla="*/ 3926 w 16122"/>
                <a:gd name="T13" fmla="*/ 2 h 348"/>
                <a:gd name="T14" fmla="*/ 4583 w 16122"/>
                <a:gd name="T15" fmla="*/ 3 h 348"/>
                <a:gd name="T16" fmla="*/ 5264 w 16122"/>
                <a:gd name="T17" fmla="*/ 4 h 348"/>
                <a:gd name="T18" fmla="*/ 5919 w 16122"/>
                <a:gd name="T19" fmla="*/ 5 h 348"/>
                <a:gd name="T20" fmla="*/ 6583 w 16122"/>
                <a:gd name="T21" fmla="*/ 7 h 348"/>
                <a:gd name="T22" fmla="*/ 7238 w 16122"/>
                <a:gd name="T23" fmla="*/ 9 h 348"/>
                <a:gd name="T24" fmla="*/ 7901 w 16122"/>
                <a:gd name="T25" fmla="*/ 12 h 348"/>
                <a:gd name="T26" fmla="*/ 8555 w 16122"/>
                <a:gd name="T27" fmla="*/ 16 h 348"/>
                <a:gd name="T28" fmla="*/ 9216 w 16122"/>
                <a:gd name="T29" fmla="*/ 22 h 348"/>
                <a:gd name="T30" fmla="*/ 9870 w 16122"/>
                <a:gd name="T31" fmla="*/ 29 h 348"/>
                <a:gd name="T32" fmla="*/ 10530 w 16122"/>
                <a:gd name="T33" fmla="*/ 38 h 348"/>
                <a:gd name="T34" fmla="*/ 11183 w 16122"/>
                <a:gd name="T35" fmla="*/ 51 h 348"/>
                <a:gd name="T36" fmla="*/ 11843 w 16122"/>
                <a:gd name="T37" fmla="*/ 67 h 348"/>
                <a:gd name="T38" fmla="*/ 12477 w 16122"/>
                <a:gd name="T39" fmla="*/ 87 h 348"/>
                <a:gd name="T40" fmla="*/ 13136 w 16122"/>
                <a:gd name="T41" fmla="*/ 113 h 348"/>
                <a:gd name="T42" fmla="*/ 13820 w 16122"/>
                <a:gd name="T43" fmla="*/ 148 h 348"/>
                <a:gd name="T44" fmla="*/ 14478 w 16122"/>
                <a:gd name="T45" fmla="*/ 191 h 348"/>
                <a:gd name="T46" fmla="*/ 15111 w 16122"/>
                <a:gd name="T47" fmla="*/ 243 h 348"/>
                <a:gd name="T48" fmla="*/ 15768 w 16122"/>
                <a:gd name="T49" fmla="*/ 308 h 348"/>
                <a:gd name="T50" fmla="*/ 15779 w 16122"/>
                <a:gd name="T51" fmla="*/ 309 h 348"/>
                <a:gd name="T52" fmla="*/ 15812 w 16122"/>
                <a:gd name="T53" fmla="*/ 313 h 348"/>
                <a:gd name="T54" fmla="*/ 15945 w 16122"/>
                <a:gd name="T55" fmla="*/ 327 h 348"/>
                <a:gd name="T56" fmla="*/ 15956 w 16122"/>
                <a:gd name="T57" fmla="*/ 329 h 348"/>
                <a:gd name="T58" fmla="*/ 15989 w 16122"/>
                <a:gd name="T59" fmla="*/ 333 h 348"/>
                <a:gd name="T60" fmla="*/ 16045 w 16122"/>
                <a:gd name="T61" fmla="*/ 339 h 348"/>
                <a:gd name="T62" fmla="*/ 16078 w 16122"/>
                <a:gd name="T63" fmla="*/ 343 h 348"/>
                <a:gd name="T64" fmla="*/ 16089 w 16122"/>
                <a:gd name="T65" fmla="*/ 344 h 348"/>
                <a:gd name="T66" fmla="*/ 16111 w 16122"/>
                <a:gd name="T6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22" h="348">
                  <a:moveTo>
                    <a:pt x="0" y="0"/>
                  </a:moveTo>
                  <a:lnTo>
                    <a:pt x="159" y="0"/>
                  </a:lnTo>
                  <a:lnTo>
                    <a:pt x="317" y="0"/>
                  </a:lnTo>
                  <a:lnTo>
                    <a:pt x="660" y="0"/>
                  </a:lnTo>
                  <a:lnTo>
                    <a:pt x="980" y="0"/>
                  </a:lnTo>
                  <a:lnTo>
                    <a:pt x="1294" y="0"/>
                  </a:lnTo>
                  <a:lnTo>
                    <a:pt x="1635" y="0"/>
                  </a:lnTo>
                  <a:lnTo>
                    <a:pt x="1953" y="0"/>
                  </a:lnTo>
                  <a:lnTo>
                    <a:pt x="2297" y="0"/>
                  </a:lnTo>
                  <a:lnTo>
                    <a:pt x="2636" y="1"/>
                  </a:lnTo>
                  <a:lnTo>
                    <a:pt x="2951" y="1"/>
                  </a:lnTo>
                  <a:lnTo>
                    <a:pt x="3293" y="1"/>
                  </a:lnTo>
                  <a:lnTo>
                    <a:pt x="3613" y="1"/>
                  </a:lnTo>
                  <a:lnTo>
                    <a:pt x="3926" y="2"/>
                  </a:lnTo>
                  <a:lnTo>
                    <a:pt x="4266" y="2"/>
                  </a:lnTo>
                  <a:lnTo>
                    <a:pt x="4583" y="3"/>
                  </a:lnTo>
                  <a:lnTo>
                    <a:pt x="4926" y="3"/>
                  </a:lnTo>
                  <a:lnTo>
                    <a:pt x="5264" y="4"/>
                  </a:lnTo>
                  <a:lnTo>
                    <a:pt x="5578" y="4"/>
                  </a:lnTo>
                  <a:lnTo>
                    <a:pt x="5919" y="5"/>
                  </a:lnTo>
                  <a:lnTo>
                    <a:pt x="6238" y="6"/>
                  </a:lnTo>
                  <a:lnTo>
                    <a:pt x="6583" y="7"/>
                  </a:lnTo>
                  <a:lnTo>
                    <a:pt x="6922" y="8"/>
                  </a:lnTo>
                  <a:lnTo>
                    <a:pt x="7238" y="9"/>
                  </a:lnTo>
                  <a:lnTo>
                    <a:pt x="7581" y="11"/>
                  </a:lnTo>
                  <a:lnTo>
                    <a:pt x="7901" y="12"/>
                  </a:lnTo>
                  <a:lnTo>
                    <a:pt x="8214" y="14"/>
                  </a:lnTo>
                  <a:lnTo>
                    <a:pt x="8555" y="16"/>
                  </a:lnTo>
                  <a:lnTo>
                    <a:pt x="8872" y="19"/>
                  </a:lnTo>
                  <a:lnTo>
                    <a:pt x="9216" y="22"/>
                  </a:lnTo>
                  <a:lnTo>
                    <a:pt x="9554" y="25"/>
                  </a:lnTo>
                  <a:lnTo>
                    <a:pt x="9870" y="29"/>
                  </a:lnTo>
                  <a:lnTo>
                    <a:pt x="10211" y="34"/>
                  </a:lnTo>
                  <a:lnTo>
                    <a:pt x="10530" y="38"/>
                  </a:lnTo>
                  <a:lnTo>
                    <a:pt x="10843" y="44"/>
                  </a:lnTo>
                  <a:lnTo>
                    <a:pt x="11183" y="51"/>
                  </a:lnTo>
                  <a:lnTo>
                    <a:pt x="11499" y="58"/>
                  </a:lnTo>
                  <a:lnTo>
                    <a:pt x="11843" y="67"/>
                  </a:lnTo>
                  <a:lnTo>
                    <a:pt x="12163" y="76"/>
                  </a:lnTo>
                  <a:lnTo>
                    <a:pt x="12477" y="87"/>
                  </a:lnTo>
                  <a:lnTo>
                    <a:pt x="12818" y="100"/>
                  </a:lnTo>
                  <a:lnTo>
                    <a:pt x="13136" y="113"/>
                  </a:lnTo>
                  <a:lnTo>
                    <a:pt x="13481" y="130"/>
                  </a:lnTo>
                  <a:lnTo>
                    <a:pt x="13820" y="148"/>
                  </a:lnTo>
                  <a:lnTo>
                    <a:pt x="14135" y="168"/>
                  </a:lnTo>
                  <a:lnTo>
                    <a:pt x="14478" y="191"/>
                  </a:lnTo>
                  <a:lnTo>
                    <a:pt x="14797" y="216"/>
                  </a:lnTo>
                  <a:lnTo>
                    <a:pt x="15111" y="243"/>
                  </a:lnTo>
                  <a:lnTo>
                    <a:pt x="15451" y="275"/>
                  </a:lnTo>
                  <a:lnTo>
                    <a:pt x="15768" y="308"/>
                  </a:lnTo>
                  <a:lnTo>
                    <a:pt x="15773" y="308"/>
                  </a:lnTo>
                  <a:lnTo>
                    <a:pt x="15779" y="309"/>
                  </a:lnTo>
                  <a:lnTo>
                    <a:pt x="15790" y="310"/>
                  </a:lnTo>
                  <a:lnTo>
                    <a:pt x="15812" y="313"/>
                  </a:lnTo>
                  <a:lnTo>
                    <a:pt x="15857" y="318"/>
                  </a:lnTo>
                  <a:lnTo>
                    <a:pt x="15945" y="327"/>
                  </a:lnTo>
                  <a:lnTo>
                    <a:pt x="15950" y="328"/>
                  </a:lnTo>
                  <a:lnTo>
                    <a:pt x="15956" y="329"/>
                  </a:lnTo>
                  <a:lnTo>
                    <a:pt x="15967" y="330"/>
                  </a:lnTo>
                  <a:lnTo>
                    <a:pt x="15989" y="333"/>
                  </a:lnTo>
                  <a:lnTo>
                    <a:pt x="16034" y="338"/>
                  </a:lnTo>
                  <a:lnTo>
                    <a:pt x="16045" y="339"/>
                  </a:lnTo>
                  <a:lnTo>
                    <a:pt x="16056" y="340"/>
                  </a:lnTo>
                  <a:lnTo>
                    <a:pt x="16078" y="343"/>
                  </a:lnTo>
                  <a:lnTo>
                    <a:pt x="16083" y="344"/>
                  </a:lnTo>
                  <a:lnTo>
                    <a:pt x="16089" y="344"/>
                  </a:lnTo>
                  <a:lnTo>
                    <a:pt x="16105" y="346"/>
                  </a:lnTo>
                  <a:lnTo>
                    <a:pt x="16111" y="347"/>
                  </a:lnTo>
                  <a:lnTo>
                    <a:pt x="16122" y="348"/>
                  </a:lnTo>
                </a:path>
              </a:pathLst>
            </a:custGeom>
            <a:noFill/>
            <a:ln w="25400" cap="sq">
              <a:solidFill>
                <a:srgbClr val="8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66"/>
            <p:cNvSpPr>
              <a:spLocks/>
            </p:cNvSpPr>
            <p:nvPr/>
          </p:nvSpPr>
          <p:spPr bwMode="auto">
            <a:xfrm>
              <a:off x="2568103" y="5490741"/>
              <a:ext cx="5807075" cy="17462"/>
            </a:xfrm>
            <a:custGeom>
              <a:avLst/>
              <a:gdLst>
                <a:gd name="T0" fmla="*/ 0 w 16122"/>
                <a:gd name="T1" fmla="*/ 0 h 51"/>
                <a:gd name="T2" fmla="*/ 2297 w 16122"/>
                <a:gd name="T3" fmla="*/ 0 h 51"/>
                <a:gd name="T4" fmla="*/ 2636 w 16122"/>
                <a:gd name="T5" fmla="*/ 0 h 51"/>
                <a:gd name="T6" fmla="*/ 3926 w 16122"/>
                <a:gd name="T7" fmla="*/ 0 h 51"/>
                <a:gd name="T8" fmla="*/ 4266 w 16122"/>
                <a:gd name="T9" fmla="*/ 0 h 51"/>
                <a:gd name="T10" fmla="*/ 4583 w 16122"/>
                <a:gd name="T11" fmla="*/ 0 h 51"/>
                <a:gd name="T12" fmla="*/ 4926 w 16122"/>
                <a:gd name="T13" fmla="*/ 0 h 51"/>
                <a:gd name="T14" fmla="*/ 5264 w 16122"/>
                <a:gd name="T15" fmla="*/ 0 h 51"/>
                <a:gd name="T16" fmla="*/ 5578 w 16122"/>
                <a:gd name="T17" fmla="*/ 0 h 51"/>
                <a:gd name="T18" fmla="*/ 5919 w 16122"/>
                <a:gd name="T19" fmla="*/ 0 h 51"/>
                <a:gd name="T20" fmla="*/ 6238 w 16122"/>
                <a:gd name="T21" fmla="*/ 0 h 51"/>
                <a:gd name="T22" fmla="*/ 6583 w 16122"/>
                <a:gd name="T23" fmla="*/ 0 h 51"/>
                <a:gd name="T24" fmla="*/ 6922 w 16122"/>
                <a:gd name="T25" fmla="*/ 1 h 51"/>
                <a:gd name="T26" fmla="*/ 7238 w 16122"/>
                <a:gd name="T27" fmla="*/ 1 h 51"/>
                <a:gd name="T28" fmla="*/ 7581 w 16122"/>
                <a:gd name="T29" fmla="*/ 1 h 51"/>
                <a:gd name="T30" fmla="*/ 7901 w 16122"/>
                <a:gd name="T31" fmla="*/ 1 h 51"/>
                <a:gd name="T32" fmla="*/ 8214 w 16122"/>
                <a:gd name="T33" fmla="*/ 1 h 51"/>
                <a:gd name="T34" fmla="*/ 8555 w 16122"/>
                <a:gd name="T35" fmla="*/ 2 h 51"/>
                <a:gd name="T36" fmla="*/ 8872 w 16122"/>
                <a:gd name="T37" fmla="*/ 2 h 51"/>
                <a:gd name="T38" fmla="*/ 9216 w 16122"/>
                <a:gd name="T39" fmla="*/ 2 h 51"/>
                <a:gd name="T40" fmla="*/ 9554 w 16122"/>
                <a:gd name="T41" fmla="*/ 3 h 51"/>
                <a:gd name="T42" fmla="*/ 9870 w 16122"/>
                <a:gd name="T43" fmla="*/ 3 h 51"/>
                <a:gd name="T44" fmla="*/ 10211 w 16122"/>
                <a:gd name="T45" fmla="*/ 4 h 51"/>
                <a:gd name="T46" fmla="*/ 10530 w 16122"/>
                <a:gd name="T47" fmla="*/ 4 h 51"/>
                <a:gd name="T48" fmla="*/ 10843 w 16122"/>
                <a:gd name="T49" fmla="*/ 5 h 51"/>
                <a:gd name="T50" fmla="*/ 11183 w 16122"/>
                <a:gd name="T51" fmla="*/ 6 h 51"/>
                <a:gd name="T52" fmla="*/ 11499 w 16122"/>
                <a:gd name="T53" fmla="*/ 7 h 51"/>
                <a:gd name="T54" fmla="*/ 11843 w 16122"/>
                <a:gd name="T55" fmla="*/ 8 h 51"/>
                <a:gd name="T56" fmla="*/ 12163 w 16122"/>
                <a:gd name="T57" fmla="*/ 9 h 51"/>
                <a:gd name="T58" fmla="*/ 12477 w 16122"/>
                <a:gd name="T59" fmla="*/ 11 h 51"/>
                <a:gd name="T60" fmla="*/ 12818 w 16122"/>
                <a:gd name="T61" fmla="*/ 13 h 51"/>
                <a:gd name="T62" fmla="*/ 13136 w 16122"/>
                <a:gd name="T63" fmla="*/ 14 h 51"/>
                <a:gd name="T64" fmla="*/ 13481 w 16122"/>
                <a:gd name="T65" fmla="*/ 17 h 51"/>
                <a:gd name="T66" fmla="*/ 13820 w 16122"/>
                <a:gd name="T67" fmla="*/ 19 h 51"/>
                <a:gd name="T68" fmla="*/ 14135 w 16122"/>
                <a:gd name="T69" fmla="*/ 22 h 51"/>
                <a:gd name="T70" fmla="*/ 14478 w 16122"/>
                <a:gd name="T71" fmla="*/ 26 h 51"/>
                <a:gd name="T72" fmla="*/ 14797 w 16122"/>
                <a:gd name="T73" fmla="*/ 29 h 51"/>
                <a:gd name="T74" fmla="*/ 15111 w 16122"/>
                <a:gd name="T75" fmla="*/ 34 h 51"/>
                <a:gd name="T76" fmla="*/ 15451 w 16122"/>
                <a:gd name="T77" fmla="*/ 39 h 51"/>
                <a:gd name="T78" fmla="*/ 15768 w 16122"/>
                <a:gd name="T79" fmla="*/ 44 h 51"/>
                <a:gd name="T80" fmla="*/ 15779 w 16122"/>
                <a:gd name="T81" fmla="*/ 44 h 51"/>
                <a:gd name="T82" fmla="*/ 15790 w 16122"/>
                <a:gd name="T83" fmla="*/ 44 h 51"/>
                <a:gd name="T84" fmla="*/ 15812 w 16122"/>
                <a:gd name="T85" fmla="*/ 45 h 51"/>
                <a:gd name="T86" fmla="*/ 15857 w 16122"/>
                <a:gd name="T87" fmla="*/ 46 h 51"/>
                <a:gd name="T88" fmla="*/ 15945 w 16122"/>
                <a:gd name="T89" fmla="*/ 47 h 51"/>
                <a:gd name="T90" fmla="*/ 15956 w 16122"/>
                <a:gd name="T91" fmla="*/ 48 h 51"/>
                <a:gd name="T92" fmla="*/ 15967 w 16122"/>
                <a:gd name="T93" fmla="*/ 48 h 51"/>
                <a:gd name="T94" fmla="*/ 15989 w 16122"/>
                <a:gd name="T95" fmla="*/ 48 h 51"/>
                <a:gd name="T96" fmla="*/ 16034 w 16122"/>
                <a:gd name="T97" fmla="*/ 49 h 51"/>
                <a:gd name="T98" fmla="*/ 16039 w 16122"/>
                <a:gd name="T99" fmla="*/ 49 h 51"/>
                <a:gd name="T100" fmla="*/ 16045 w 16122"/>
                <a:gd name="T101" fmla="*/ 49 h 51"/>
                <a:gd name="T102" fmla="*/ 16056 w 16122"/>
                <a:gd name="T103" fmla="*/ 50 h 51"/>
                <a:gd name="T104" fmla="*/ 16078 w 16122"/>
                <a:gd name="T105" fmla="*/ 50 h 51"/>
                <a:gd name="T106" fmla="*/ 16100 w 16122"/>
                <a:gd name="T107" fmla="*/ 51 h 51"/>
                <a:gd name="T108" fmla="*/ 16105 w 16122"/>
                <a:gd name="T109" fmla="*/ 51 h 51"/>
                <a:gd name="T110" fmla="*/ 16111 w 16122"/>
                <a:gd name="T111" fmla="*/ 51 h 51"/>
                <a:gd name="T112" fmla="*/ 16122 w 16122"/>
                <a:gd name="T1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22" h="51">
                  <a:moveTo>
                    <a:pt x="0" y="0"/>
                  </a:moveTo>
                  <a:lnTo>
                    <a:pt x="2297" y="0"/>
                  </a:lnTo>
                  <a:lnTo>
                    <a:pt x="2636" y="0"/>
                  </a:lnTo>
                  <a:lnTo>
                    <a:pt x="3926" y="0"/>
                  </a:lnTo>
                  <a:lnTo>
                    <a:pt x="4266" y="0"/>
                  </a:lnTo>
                  <a:lnTo>
                    <a:pt x="4583" y="0"/>
                  </a:lnTo>
                  <a:lnTo>
                    <a:pt x="4926" y="0"/>
                  </a:lnTo>
                  <a:lnTo>
                    <a:pt x="5264" y="0"/>
                  </a:lnTo>
                  <a:lnTo>
                    <a:pt x="5578" y="0"/>
                  </a:lnTo>
                  <a:lnTo>
                    <a:pt x="5919" y="0"/>
                  </a:lnTo>
                  <a:lnTo>
                    <a:pt x="6238" y="0"/>
                  </a:lnTo>
                  <a:lnTo>
                    <a:pt x="6583" y="0"/>
                  </a:lnTo>
                  <a:lnTo>
                    <a:pt x="6922" y="1"/>
                  </a:lnTo>
                  <a:lnTo>
                    <a:pt x="7238" y="1"/>
                  </a:lnTo>
                  <a:lnTo>
                    <a:pt x="7581" y="1"/>
                  </a:lnTo>
                  <a:lnTo>
                    <a:pt x="7901" y="1"/>
                  </a:lnTo>
                  <a:lnTo>
                    <a:pt x="8214" y="1"/>
                  </a:lnTo>
                  <a:lnTo>
                    <a:pt x="8555" y="2"/>
                  </a:lnTo>
                  <a:lnTo>
                    <a:pt x="8872" y="2"/>
                  </a:lnTo>
                  <a:lnTo>
                    <a:pt x="9216" y="2"/>
                  </a:lnTo>
                  <a:lnTo>
                    <a:pt x="9554" y="3"/>
                  </a:lnTo>
                  <a:lnTo>
                    <a:pt x="9870" y="3"/>
                  </a:lnTo>
                  <a:lnTo>
                    <a:pt x="10211" y="4"/>
                  </a:lnTo>
                  <a:lnTo>
                    <a:pt x="10530" y="4"/>
                  </a:lnTo>
                  <a:lnTo>
                    <a:pt x="10843" y="5"/>
                  </a:lnTo>
                  <a:lnTo>
                    <a:pt x="11183" y="6"/>
                  </a:lnTo>
                  <a:lnTo>
                    <a:pt x="11499" y="7"/>
                  </a:lnTo>
                  <a:lnTo>
                    <a:pt x="11843" y="8"/>
                  </a:lnTo>
                  <a:lnTo>
                    <a:pt x="12163" y="9"/>
                  </a:lnTo>
                  <a:lnTo>
                    <a:pt x="12477" y="11"/>
                  </a:lnTo>
                  <a:lnTo>
                    <a:pt x="12818" y="13"/>
                  </a:lnTo>
                  <a:lnTo>
                    <a:pt x="13136" y="14"/>
                  </a:lnTo>
                  <a:lnTo>
                    <a:pt x="13481" y="17"/>
                  </a:lnTo>
                  <a:lnTo>
                    <a:pt x="13820" y="19"/>
                  </a:lnTo>
                  <a:lnTo>
                    <a:pt x="14135" y="22"/>
                  </a:lnTo>
                  <a:lnTo>
                    <a:pt x="14478" y="26"/>
                  </a:lnTo>
                  <a:lnTo>
                    <a:pt x="14797" y="29"/>
                  </a:lnTo>
                  <a:lnTo>
                    <a:pt x="15111" y="34"/>
                  </a:lnTo>
                  <a:lnTo>
                    <a:pt x="15451" y="39"/>
                  </a:lnTo>
                  <a:lnTo>
                    <a:pt x="15768" y="44"/>
                  </a:lnTo>
                  <a:lnTo>
                    <a:pt x="15779" y="44"/>
                  </a:lnTo>
                  <a:lnTo>
                    <a:pt x="15790" y="44"/>
                  </a:lnTo>
                  <a:lnTo>
                    <a:pt x="15812" y="45"/>
                  </a:lnTo>
                  <a:lnTo>
                    <a:pt x="15857" y="46"/>
                  </a:lnTo>
                  <a:lnTo>
                    <a:pt x="15945" y="47"/>
                  </a:lnTo>
                  <a:lnTo>
                    <a:pt x="15956" y="48"/>
                  </a:lnTo>
                  <a:lnTo>
                    <a:pt x="15967" y="48"/>
                  </a:lnTo>
                  <a:lnTo>
                    <a:pt x="15989" y="48"/>
                  </a:lnTo>
                  <a:lnTo>
                    <a:pt x="16034" y="49"/>
                  </a:lnTo>
                  <a:lnTo>
                    <a:pt x="16039" y="49"/>
                  </a:lnTo>
                  <a:lnTo>
                    <a:pt x="16045" y="49"/>
                  </a:lnTo>
                  <a:lnTo>
                    <a:pt x="16056" y="50"/>
                  </a:lnTo>
                  <a:lnTo>
                    <a:pt x="16078" y="50"/>
                  </a:lnTo>
                  <a:lnTo>
                    <a:pt x="16100" y="51"/>
                  </a:lnTo>
                  <a:lnTo>
                    <a:pt x="16105" y="51"/>
                  </a:lnTo>
                  <a:lnTo>
                    <a:pt x="16111" y="51"/>
                  </a:lnTo>
                  <a:lnTo>
                    <a:pt x="16122" y="51"/>
                  </a:lnTo>
                </a:path>
              </a:pathLst>
            </a:custGeom>
            <a:noFill/>
            <a:ln w="25400" cap="sq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16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103" y="1771229"/>
              <a:ext cx="5810250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a 8"/>
            <p:cNvGrpSpPr/>
            <p:nvPr/>
          </p:nvGrpSpPr>
          <p:grpSpPr>
            <a:xfrm>
              <a:off x="1907704" y="1772816"/>
              <a:ext cx="6891337" cy="4400550"/>
              <a:chOff x="1527027" y="1486371"/>
              <a:chExt cx="6891337" cy="4400550"/>
            </a:xfrm>
          </p:grpSpPr>
          <p:sp>
            <p:nvSpPr>
              <p:cNvPr id="11" name="Line 176"/>
              <p:cNvSpPr>
                <a:spLocks noChangeShapeType="1"/>
              </p:cNvSpPr>
              <p:nvPr/>
            </p:nvSpPr>
            <p:spPr bwMode="auto">
              <a:xfrm flipH="1">
                <a:off x="1765151" y="5599584"/>
                <a:ext cx="6653212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77"/>
              <p:cNvSpPr>
                <a:spLocks noChangeShapeType="1"/>
              </p:cNvSpPr>
              <p:nvPr/>
            </p:nvSpPr>
            <p:spPr bwMode="auto">
              <a:xfrm flipV="1">
                <a:off x="1765151" y="1486371"/>
                <a:ext cx="0" cy="4113212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178"/>
              <p:cNvSpPr>
                <a:spLocks noChangeShapeType="1"/>
              </p:cNvSpPr>
              <p:nvPr/>
            </p:nvSpPr>
            <p:spPr bwMode="auto">
              <a:xfrm>
                <a:off x="1765151" y="1486371"/>
                <a:ext cx="6653212" cy="0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79"/>
              <p:cNvSpPr>
                <a:spLocks noChangeShapeType="1"/>
              </p:cNvSpPr>
              <p:nvPr/>
            </p:nvSpPr>
            <p:spPr bwMode="auto">
              <a:xfrm>
                <a:off x="8418364" y="1486371"/>
                <a:ext cx="0" cy="4113212"/>
              </a:xfrm>
              <a:prstGeom prst="line">
                <a:avLst/>
              </a:prstGeom>
              <a:noFill/>
              <a:ln w="31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80"/>
              <p:cNvSpPr>
                <a:spLocks noChangeShapeType="1"/>
              </p:cNvSpPr>
              <p:nvPr/>
            </p:nvSpPr>
            <p:spPr bwMode="auto">
              <a:xfrm flipV="1">
                <a:off x="2187426" y="5532909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1"/>
              <p:cNvSpPr>
                <a:spLocks noChangeArrowheads="1"/>
              </p:cNvSpPr>
              <p:nvPr/>
            </p:nvSpPr>
            <p:spPr bwMode="auto">
              <a:xfrm>
                <a:off x="2012801" y="5647209"/>
                <a:ext cx="277812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82"/>
              <p:cNvSpPr>
                <a:spLocks noChangeArrowheads="1"/>
              </p:cNvSpPr>
              <p:nvPr/>
            </p:nvSpPr>
            <p:spPr bwMode="auto">
              <a:xfrm>
                <a:off x="2211239" y="5620221"/>
                <a:ext cx="16827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Line 183"/>
              <p:cNvSpPr>
                <a:spLocks noChangeShapeType="1"/>
              </p:cNvSpPr>
              <p:nvPr/>
            </p:nvSpPr>
            <p:spPr bwMode="auto">
              <a:xfrm flipV="1">
                <a:off x="4124176" y="5532909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84"/>
              <p:cNvSpPr>
                <a:spLocks noChangeArrowheads="1"/>
              </p:cNvSpPr>
              <p:nvPr/>
            </p:nvSpPr>
            <p:spPr bwMode="auto">
              <a:xfrm>
                <a:off x="3898751" y="5647209"/>
                <a:ext cx="5207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0.001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Line 185"/>
              <p:cNvSpPr>
                <a:spLocks noChangeShapeType="1"/>
              </p:cNvSpPr>
              <p:nvPr/>
            </p:nvSpPr>
            <p:spPr bwMode="auto">
              <a:xfrm flipV="1">
                <a:off x="6059339" y="5532909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86"/>
              <p:cNvSpPr>
                <a:spLocks noChangeArrowheads="1"/>
              </p:cNvSpPr>
              <p:nvPr/>
            </p:nvSpPr>
            <p:spPr bwMode="auto">
              <a:xfrm>
                <a:off x="5837089" y="5647209"/>
                <a:ext cx="5207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187"/>
              <p:cNvSpPr>
                <a:spLocks noChangeShapeType="1"/>
              </p:cNvSpPr>
              <p:nvPr/>
            </p:nvSpPr>
            <p:spPr bwMode="auto">
              <a:xfrm flipV="1">
                <a:off x="7994501" y="5532909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88"/>
              <p:cNvSpPr>
                <a:spLocks noChangeArrowheads="1"/>
              </p:cNvSpPr>
              <p:nvPr/>
            </p:nvSpPr>
            <p:spPr bwMode="auto">
              <a:xfrm>
                <a:off x="7770664" y="5647209"/>
                <a:ext cx="5207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Line 189"/>
              <p:cNvSpPr>
                <a:spLocks noChangeShapeType="1"/>
              </p:cNvSpPr>
              <p:nvPr/>
            </p:nvSpPr>
            <p:spPr bwMode="auto">
              <a:xfrm flipV="1">
                <a:off x="188738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90"/>
              <p:cNvSpPr>
                <a:spLocks noChangeShapeType="1"/>
              </p:cNvSpPr>
              <p:nvPr/>
            </p:nvSpPr>
            <p:spPr bwMode="auto">
              <a:xfrm flipV="1">
                <a:off x="200010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91"/>
              <p:cNvSpPr>
                <a:spLocks noChangeShapeType="1"/>
              </p:cNvSpPr>
              <p:nvPr/>
            </p:nvSpPr>
            <p:spPr bwMode="auto">
              <a:xfrm flipV="1">
                <a:off x="210011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92"/>
              <p:cNvSpPr>
                <a:spLocks noChangeShapeType="1"/>
              </p:cNvSpPr>
              <p:nvPr/>
            </p:nvSpPr>
            <p:spPr bwMode="auto">
              <a:xfrm flipV="1">
                <a:off x="277003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93"/>
              <p:cNvSpPr>
                <a:spLocks noChangeShapeType="1"/>
              </p:cNvSpPr>
              <p:nvPr/>
            </p:nvSpPr>
            <p:spPr bwMode="auto">
              <a:xfrm flipV="1">
                <a:off x="311135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94"/>
              <p:cNvSpPr>
                <a:spLocks noChangeShapeType="1"/>
              </p:cNvSpPr>
              <p:nvPr/>
            </p:nvSpPr>
            <p:spPr bwMode="auto">
              <a:xfrm flipV="1">
                <a:off x="335423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95"/>
              <p:cNvSpPr>
                <a:spLocks noChangeShapeType="1"/>
              </p:cNvSpPr>
              <p:nvPr/>
            </p:nvSpPr>
            <p:spPr bwMode="auto">
              <a:xfrm flipV="1">
                <a:off x="354156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96"/>
              <p:cNvSpPr>
                <a:spLocks noChangeShapeType="1"/>
              </p:cNvSpPr>
              <p:nvPr/>
            </p:nvSpPr>
            <p:spPr bwMode="auto">
              <a:xfrm flipV="1">
                <a:off x="369396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97"/>
              <p:cNvSpPr>
                <a:spLocks noChangeShapeType="1"/>
              </p:cNvSpPr>
              <p:nvPr/>
            </p:nvSpPr>
            <p:spPr bwMode="auto">
              <a:xfrm flipV="1">
                <a:off x="382413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98"/>
              <p:cNvSpPr>
                <a:spLocks noChangeShapeType="1"/>
              </p:cNvSpPr>
              <p:nvPr/>
            </p:nvSpPr>
            <p:spPr bwMode="auto">
              <a:xfrm flipV="1">
                <a:off x="393685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99"/>
              <p:cNvSpPr>
                <a:spLocks noChangeShapeType="1"/>
              </p:cNvSpPr>
              <p:nvPr/>
            </p:nvSpPr>
            <p:spPr bwMode="auto">
              <a:xfrm flipV="1">
                <a:off x="4035276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00"/>
              <p:cNvSpPr>
                <a:spLocks noChangeShapeType="1"/>
              </p:cNvSpPr>
              <p:nvPr/>
            </p:nvSpPr>
            <p:spPr bwMode="auto">
              <a:xfrm flipV="1">
                <a:off x="470678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01"/>
              <p:cNvSpPr>
                <a:spLocks noChangeShapeType="1"/>
              </p:cNvSpPr>
              <p:nvPr/>
            </p:nvSpPr>
            <p:spPr bwMode="auto">
              <a:xfrm flipV="1">
                <a:off x="504651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02"/>
              <p:cNvSpPr>
                <a:spLocks noChangeShapeType="1"/>
              </p:cNvSpPr>
              <p:nvPr/>
            </p:nvSpPr>
            <p:spPr bwMode="auto">
              <a:xfrm flipV="1">
                <a:off x="528940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03"/>
              <p:cNvSpPr>
                <a:spLocks noChangeShapeType="1"/>
              </p:cNvSpPr>
              <p:nvPr/>
            </p:nvSpPr>
            <p:spPr bwMode="auto">
              <a:xfrm flipV="1">
                <a:off x="5476726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04"/>
              <p:cNvSpPr>
                <a:spLocks noChangeShapeType="1"/>
              </p:cNvSpPr>
              <p:nvPr/>
            </p:nvSpPr>
            <p:spPr bwMode="auto">
              <a:xfrm flipV="1">
                <a:off x="563071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05"/>
              <p:cNvSpPr>
                <a:spLocks noChangeShapeType="1"/>
              </p:cNvSpPr>
              <p:nvPr/>
            </p:nvSpPr>
            <p:spPr bwMode="auto">
              <a:xfrm flipV="1">
                <a:off x="575930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06"/>
              <p:cNvSpPr>
                <a:spLocks noChangeShapeType="1"/>
              </p:cNvSpPr>
              <p:nvPr/>
            </p:nvSpPr>
            <p:spPr bwMode="auto">
              <a:xfrm flipV="1">
                <a:off x="587201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07"/>
              <p:cNvSpPr>
                <a:spLocks noChangeShapeType="1"/>
              </p:cNvSpPr>
              <p:nvPr/>
            </p:nvSpPr>
            <p:spPr bwMode="auto">
              <a:xfrm flipV="1">
                <a:off x="597043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208"/>
              <p:cNvSpPr>
                <a:spLocks noChangeShapeType="1"/>
              </p:cNvSpPr>
              <p:nvPr/>
            </p:nvSpPr>
            <p:spPr bwMode="auto">
              <a:xfrm flipV="1">
                <a:off x="664195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209"/>
              <p:cNvSpPr>
                <a:spLocks noChangeShapeType="1"/>
              </p:cNvSpPr>
              <p:nvPr/>
            </p:nvSpPr>
            <p:spPr bwMode="auto">
              <a:xfrm flipV="1">
                <a:off x="698326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210"/>
              <p:cNvSpPr>
                <a:spLocks noChangeShapeType="1"/>
              </p:cNvSpPr>
              <p:nvPr/>
            </p:nvSpPr>
            <p:spPr bwMode="auto">
              <a:xfrm flipV="1">
                <a:off x="7224564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211"/>
              <p:cNvSpPr>
                <a:spLocks noChangeShapeType="1"/>
              </p:cNvSpPr>
              <p:nvPr/>
            </p:nvSpPr>
            <p:spPr bwMode="auto">
              <a:xfrm flipV="1">
                <a:off x="741188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212"/>
              <p:cNvSpPr>
                <a:spLocks noChangeShapeType="1"/>
              </p:cNvSpPr>
              <p:nvPr/>
            </p:nvSpPr>
            <p:spPr bwMode="auto">
              <a:xfrm flipV="1">
                <a:off x="7565876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13"/>
              <p:cNvSpPr>
                <a:spLocks noChangeShapeType="1"/>
              </p:cNvSpPr>
              <p:nvPr/>
            </p:nvSpPr>
            <p:spPr bwMode="auto">
              <a:xfrm flipV="1">
                <a:off x="7696051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214"/>
              <p:cNvSpPr>
                <a:spLocks noChangeShapeType="1"/>
              </p:cNvSpPr>
              <p:nvPr/>
            </p:nvSpPr>
            <p:spPr bwMode="auto">
              <a:xfrm flipV="1">
                <a:off x="7807176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215"/>
              <p:cNvSpPr>
                <a:spLocks noChangeShapeType="1"/>
              </p:cNvSpPr>
              <p:nvPr/>
            </p:nvSpPr>
            <p:spPr bwMode="auto">
              <a:xfrm flipV="1">
                <a:off x="7907189" y="5566246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216"/>
              <p:cNvSpPr>
                <a:spLocks noChangeShapeType="1"/>
              </p:cNvSpPr>
              <p:nvPr/>
            </p:nvSpPr>
            <p:spPr bwMode="auto">
              <a:xfrm>
                <a:off x="1765151" y="5599584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17"/>
              <p:cNvSpPr>
                <a:spLocks noChangeArrowheads="1"/>
              </p:cNvSpPr>
              <p:nvPr/>
            </p:nvSpPr>
            <p:spPr bwMode="auto">
              <a:xfrm>
                <a:off x="1627039" y="5505921"/>
                <a:ext cx="1778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Line 218"/>
              <p:cNvSpPr>
                <a:spLocks noChangeShapeType="1"/>
              </p:cNvSpPr>
              <p:nvPr/>
            </p:nvSpPr>
            <p:spPr bwMode="auto">
              <a:xfrm>
                <a:off x="1765151" y="54614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19"/>
              <p:cNvSpPr>
                <a:spLocks noChangeShapeType="1"/>
              </p:cNvSpPr>
              <p:nvPr/>
            </p:nvSpPr>
            <p:spPr bwMode="auto">
              <a:xfrm>
                <a:off x="1765151" y="532494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220"/>
              <p:cNvSpPr>
                <a:spLocks noChangeShapeType="1"/>
              </p:cNvSpPr>
              <p:nvPr/>
            </p:nvSpPr>
            <p:spPr bwMode="auto">
              <a:xfrm>
                <a:off x="1765151" y="51884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21"/>
              <p:cNvSpPr>
                <a:spLocks noChangeShapeType="1"/>
              </p:cNvSpPr>
              <p:nvPr/>
            </p:nvSpPr>
            <p:spPr bwMode="auto">
              <a:xfrm>
                <a:off x="1765151" y="5050309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22"/>
              <p:cNvSpPr>
                <a:spLocks noChangeArrowheads="1"/>
              </p:cNvSpPr>
              <p:nvPr/>
            </p:nvSpPr>
            <p:spPr bwMode="auto">
              <a:xfrm>
                <a:off x="1627039" y="4959821"/>
                <a:ext cx="1778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Line 223"/>
              <p:cNvSpPr>
                <a:spLocks noChangeShapeType="1"/>
              </p:cNvSpPr>
              <p:nvPr/>
            </p:nvSpPr>
            <p:spPr bwMode="auto">
              <a:xfrm>
                <a:off x="1765151" y="491378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24"/>
              <p:cNvSpPr>
                <a:spLocks noChangeShapeType="1"/>
              </p:cNvSpPr>
              <p:nvPr/>
            </p:nvSpPr>
            <p:spPr bwMode="auto">
              <a:xfrm>
                <a:off x="1765151" y="47756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25"/>
              <p:cNvSpPr>
                <a:spLocks noChangeShapeType="1"/>
              </p:cNvSpPr>
              <p:nvPr/>
            </p:nvSpPr>
            <p:spPr bwMode="auto">
              <a:xfrm>
                <a:off x="1765151" y="463914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6"/>
              <p:cNvSpPr>
                <a:spLocks noChangeShapeType="1"/>
              </p:cNvSpPr>
              <p:nvPr/>
            </p:nvSpPr>
            <p:spPr bwMode="auto">
              <a:xfrm>
                <a:off x="1765151" y="4502621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27"/>
              <p:cNvSpPr>
                <a:spLocks noChangeArrowheads="1"/>
              </p:cNvSpPr>
              <p:nvPr/>
            </p:nvSpPr>
            <p:spPr bwMode="auto">
              <a:xfrm>
                <a:off x="1627039" y="4410546"/>
                <a:ext cx="1778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Line 228"/>
              <p:cNvSpPr>
                <a:spLocks noChangeShapeType="1"/>
              </p:cNvSpPr>
              <p:nvPr/>
            </p:nvSpPr>
            <p:spPr bwMode="auto">
              <a:xfrm>
                <a:off x="1765151" y="436450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29"/>
              <p:cNvSpPr>
                <a:spLocks noChangeShapeType="1"/>
              </p:cNvSpPr>
              <p:nvPr/>
            </p:nvSpPr>
            <p:spPr bwMode="auto">
              <a:xfrm>
                <a:off x="1765151" y="422798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30"/>
              <p:cNvSpPr>
                <a:spLocks noChangeShapeType="1"/>
              </p:cNvSpPr>
              <p:nvPr/>
            </p:nvSpPr>
            <p:spPr bwMode="auto">
              <a:xfrm>
                <a:off x="1765151" y="409145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31"/>
              <p:cNvSpPr>
                <a:spLocks noChangeShapeType="1"/>
              </p:cNvSpPr>
              <p:nvPr/>
            </p:nvSpPr>
            <p:spPr bwMode="auto">
              <a:xfrm>
                <a:off x="1765151" y="3953346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32"/>
              <p:cNvSpPr>
                <a:spLocks noChangeArrowheads="1"/>
              </p:cNvSpPr>
              <p:nvPr/>
            </p:nvSpPr>
            <p:spPr bwMode="auto">
              <a:xfrm>
                <a:off x="1627039" y="3859684"/>
                <a:ext cx="1778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Line 233"/>
              <p:cNvSpPr>
                <a:spLocks noChangeShapeType="1"/>
              </p:cNvSpPr>
              <p:nvPr/>
            </p:nvSpPr>
            <p:spPr bwMode="auto">
              <a:xfrm>
                <a:off x="1765151" y="38168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234"/>
              <p:cNvSpPr>
                <a:spLocks noChangeShapeType="1"/>
              </p:cNvSpPr>
              <p:nvPr/>
            </p:nvSpPr>
            <p:spPr bwMode="auto">
              <a:xfrm>
                <a:off x="1765151" y="368029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235"/>
              <p:cNvSpPr>
                <a:spLocks noChangeShapeType="1"/>
              </p:cNvSpPr>
              <p:nvPr/>
            </p:nvSpPr>
            <p:spPr bwMode="auto">
              <a:xfrm>
                <a:off x="1765151" y="354218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236"/>
              <p:cNvSpPr>
                <a:spLocks noChangeShapeType="1"/>
              </p:cNvSpPr>
              <p:nvPr/>
            </p:nvSpPr>
            <p:spPr bwMode="auto">
              <a:xfrm>
                <a:off x="1765151" y="3405659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37"/>
              <p:cNvSpPr>
                <a:spLocks noChangeArrowheads="1"/>
              </p:cNvSpPr>
              <p:nvPr/>
            </p:nvSpPr>
            <p:spPr bwMode="auto">
              <a:xfrm>
                <a:off x="1627039" y="3313584"/>
                <a:ext cx="177800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Line 238"/>
              <p:cNvSpPr>
                <a:spLocks noChangeShapeType="1"/>
              </p:cNvSpPr>
              <p:nvPr/>
            </p:nvSpPr>
            <p:spPr bwMode="auto">
              <a:xfrm>
                <a:off x="1765151" y="326913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239"/>
              <p:cNvSpPr>
                <a:spLocks noChangeShapeType="1"/>
              </p:cNvSpPr>
              <p:nvPr/>
            </p:nvSpPr>
            <p:spPr bwMode="auto">
              <a:xfrm>
                <a:off x="1765151" y="31310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240"/>
              <p:cNvSpPr>
                <a:spLocks noChangeShapeType="1"/>
              </p:cNvSpPr>
              <p:nvPr/>
            </p:nvSpPr>
            <p:spPr bwMode="auto">
              <a:xfrm>
                <a:off x="1765151" y="299449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41"/>
              <p:cNvSpPr>
                <a:spLocks noChangeShapeType="1"/>
              </p:cNvSpPr>
              <p:nvPr/>
            </p:nvSpPr>
            <p:spPr bwMode="auto">
              <a:xfrm>
                <a:off x="1765151" y="2856384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42"/>
              <p:cNvSpPr>
                <a:spLocks noChangeArrowheads="1"/>
              </p:cNvSpPr>
              <p:nvPr/>
            </p:nvSpPr>
            <p:spPr bwMode="auto">
              <a:xfrm>
                <a:off x="1527027" y="2762721"/>
                <a:ext cx="277812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Line 243"/>
              <p:cNvSpPr>
                <a:spLocks noChangeShapeType="1"/>
              </p:cNvSpPr>
              <p:nvPr/>
            </p:nvSpPr>
            <p:spPr bwMode="auto">
              <a:xfrm>
                <a:off x="1765151" y="271985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44"/>
              <p:cNvSpPr>
                <a:spLocks noChangeShapeType="1"/>
              </p:cNvSpPr>
              <p:nvPr/>
            </p:nvSpPr>
            <p:spPr bwMode="auto">
              <a:xfrm>
                <a:off x="1765151" y="258333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45"/>
              <p:cNvSpPr>
                <a:spLocks noChangeShapeType="1"/>
              </p:cNvSpPr>
              <p:nvPr/>
            </p:nvSpPr>
            <p:spPr bwMode="auto">
              <a:xfrm>
                <a:off x="1765151" y="24452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246"/>
              <p:cNvSpPr>
                <a:spLocks noChangeShapeType="1"/>
              </p:cNvSpPr>
              <p:nvPr/>
            </p:nvSpPr>
            <p:spPr bwMode="auto">
              <a:xfrm>
                <a:off x="1765151" y="2308696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47"/>
              <p:cNvSpPr>
                <a:spLocks noChangeArrowheads="1"/>
              </p:cNvSpPr>
              <p:nvPr/>
            </p:nvSpPr>
            <p:spPr bwMode="auto">
              <a:xfrm>
                <a:off x="1527027" y="2216621"/>
                <a:ext cx="277812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Line 248"/>
              <p:cNvSpPr>
                <a:spLocks noChangeShapeType="1"/>
              </p:cNvSpPr>
              <p:nvPr/>
            </p:nvSpPr>
            <p:spPr bwMode="auto">
              <a:xfrm>
                <a:off x="1765151" y="21721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249"/>
              <p:cNvSpPr>
                <a:spLocks noChangeShapeType="1"/>
              </p:cNvSpPr>
              <p:nvPr/>
            </p:nvSpPr>
            <p:spPr bwMode="auto">
              <a:xfrm>
                <a:off x="1765151" y="203405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250"/>
              <p:cNvSpPr>
                <a:spLocks noChangeShapeType="1"/>
              </p:cNvSpPr>
              <p:nvPr/>
            </p:nvSpPr>
            <p:spPr bwMode="auto">
              <a:xfrm>
                <a:off x="1765151" y="189753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51"/>
              <p:cNvSpPr>
                <a:spLocks noChangeShapeType="1"/>
              </p:cNvSpPr>
              <p:nvPr/>
            </p:nvSpPr>
            <p:spPr bwMode="auto">
              <a:xfrm>
                <a:off x="1765151" y="1761009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52"/>
              <p:cNvSpPr>
                <a:spLocks noChangeArrowheads="1"/>
              </p:cNvSpPr>
              <p:nvPr/>
            </p:nvSpPr>
            <p:spPr bwMode="auto">
              <a:xfrm>
                <a:off x="1527027" y="1665759"/>
                <a:ext cx="277812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Line 253"/>
              <p:cNvSpPr>
                <a:spLocks noChangeShapeType="1"/>
              </p:cNvSpPr>
              <p:nvPr/>
            </p:nvSpPr>
            <p:spPr bwMode="auto">
              <a:xfrm>
                <a:off x="1765151" y="162289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54"/>
              <p:cNvSpPr>
                <a:spLocks noChangeShapeType="1"/>
              </p:cNvSpPr>
              <p:nvPr/>
            </p:nvSpPr>
            <p:spPr bwMode="auto">
              <a:xfrm>
                <a:off x="1765151" y="14863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255"/>
              <p:cNvSpPr>
                <a:spLocks noChangeShapeType="1"/>
              </p:cNvSpPr>
              <p:nvPr/>
            </p:nvSpPr>
            <p:spPr bwMode="auto">
              <a:xfrm>
                <a:off x="2187426" y="1486371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256"/>
              <p:cNvSpPr>
                <a:spLocks noChangeShapeType="1"/>
              </p:cNvSpPr>
              <p:nvPr/>
            </p:nvSpPr>
            <p:spPr bwMode="auto">
              <a:xfrm>
                <a:off x="4124176" y="1486371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257"/>
              <p:cNvSpPr>
                <a:spLocks noChangeShapeType="1"/>
              </p:cNvSpPr>
              <p:nvPr/>
            </p:nvSpPr>
            <p:spPr bwMode="auto">
              <a:xfrm>
                <a:off x="6059339" y="1486371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258"/>
              <p:cNvSpPr>
                <a:spLocks noChangeShapeType="1"/>
              </p:cNvSpPr>
              <p:nvPr/>
            </p:nvSpPr>
            <p:spPr bwMode="auto">
              <a:xfrm>
                <a:off x="7994501" y="1486371"/>
                <a:ext cx="0" cy="666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259"/>
              <p:cNvSpPr>
                <a:spLocks noChangeShapeType="1"/>
              </p:cNvSpPr>
              <p:nvPr/>
            </p:nvSpPr>
            <p:spPr bwMode="auto">
              <a:xfrm>
                <a:off x="188738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260"/>
              <p:cNvSpPr>
                <a:spLocks noChangeShapeType="1"/>
              </p:cNvSpPr>
              <p:nvPr/>
            </p:nvSpPr>
            <p:spPr bwMode="auto">
              <a:xfrm>
                <a:off x="200010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261"/>
              <p:cNvSpPr>
                <a:spLocks noChangeShapeType="1"/>
              </p:cNvSpPr>
              <p:nvPr/>
            </p:nvSpPr>
            <p:spPr bwMode="auto">
              <a:xfrm>
                <a:off x="210011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262"/>
              <p:cNvSpPr>
                <a:spLocks noChangeShapeType="1"/>
              </p:cNvSpPr>
              <p:nvPr/>
            </p:nvSpPr>
            <p:spPr bwMode="auto">
              <a:xfrm>
                <a:off x="277003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263"/>
              <p:cNvSpPr>
                <a:spLocks noChangeShapeType="1"/>
              </p:cNvSpPr>
              <p:nvPr/>
            </p:nvSpPr>
            <p:spPr bwMode="auto">
              <a:xfrm>
                <a:off x="311135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264"/>
              <p:cNvSpPr>
                <a:spLocks noChangeShapeType="1"/>
              </p:cNvSpPr>
              <p:nvPr/>
            </p:nvSpPr>
            <p:spPr bwMode="auto">
              <a:xfrm>
                <a:off x="335423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265"/>
              <p:cNvSpPr>
                <a:spLocks noChangeShapeType="1"/>
              </p:cNvSpPr>
              <p:nvPr/>
            </p:nvSpPr>
            <p:spPr bwMode="auto">
              <a:xfrm>
                <a:off x="354156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266"/>
              <p:cNvSpPr>
                <a:spLocks noChangeShapeType="1"/>
              </p:cNvSpPr>
              <p:nvPr/>
            </p:nvSpPr>
            <p:spPr bwMode="auto">
              <a:xfrm>
                <a:off x="369396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267"/>
              <p:cNvSpPr>
                <a:spLocks noChangeShapeType="1"/>
              </p:cNvSpPr>
              <p:nvPr/>
            </p:nvSpPr>
            <p:spPr bwMode="auto">
              <a:xfrm>
                <a:off x="382413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268"/>
              <p:cNvSpPr>
                <a:spLocks noChangeShapeType="1"/>
              </p:cNvSpPr>
              <p:nvPr/>
            </p:nvSpPr>
            <p:spPr bwMode="auto">
              <a:xfrm>
                <a:off x="393685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69"/>
              <p:cNvSpPr>
                <a:spLocks noChangeShapeType="1"/>
              </p:cNvSpPr>
              <p:nvPr/>
            </p:nvSpPr>
            <p:spPr bwMode="auto">
              <a:xfrm>
                <a:off x="4035276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270"/>
              <p:cNvSpPr>
                <a:spLocks noChangeShapeType="1"/>
              </p:cNvSpPr>
              <p:nvPr/>
            </p:nvSpPr>
            <p:spPr bwMode="auto">
              <a:xfrm>
                <a:off x="470678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271"/>
              <p:cNvSpPr>
                <a:spLocks noChangeShapeType="1"/>
              </p:cNvSpPr>
              <p:nvPr/>
            </p:nvSpPr>
            <p:spPr bwMode="auto">
              <a:xfrm>
                <a:off x="504651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272"/>
              <p:cNvSpPr>
                <a:spLocks noChangeShapeType="1"/>
              </p:cNvSpPr>
              <p:nvPr/>
            </p:nvSpPr>
            <p:spPr bwMode="auto">
              <a:xfrm>
                <a:off x="528940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273"/>
              <p:cNvSpPr>
                <a:spLocks noChangeShapeType="1"/>
              </p:cNvSpPr>
              <p:nvPr/>
            </p:nvSpPr>
            <p:spPr bwMode="auto">
              <a:xfrm>
                <a:off x="5476726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274"/>
              <p:cNvSpPr>
                <a:spLocks noChangeShapeType="1"/>
              </p:cNvSpPr>
              <p:nvPr/>
            </p:nvSpPr>
            <p:spPr bwMode="auto">
              <a:xfrm>
                <a:off x="563071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275"/>
              <p:cNvSpPr>
                <a:spLocks noChangeShapeType="1"/>
              </p:cNvSpPr>
              <p:nvPr/>
            </p:nvSpPr>
            <p:spPr bwMode="auto">
              <a:xfrm>
                <a:off x="575930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276"/>
              <p:cNvSpPr>
                <a:spLocks noChangeShapeType="1"/>
              </p:cNvSpPr>
              <p:nvPr/>
            </p:nvSpPr>
            <p:spPr bwMode="auto">
              <a:xfrm>
                <a:off x="587201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277"/>
              <p:cNvSpPr>
                <a:spLocks noChangeShapeType="1"/>
              </p:cNvSpPr>
              <p:nvPr/>
            </p:nvSpPr>
            <p:spPr bwMode="auto">
              <a:xfrm>
                <a:off x="597043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278"/>
              <p:cNvSpPr>
                <a:spLocks noChangeShapeType="1"/>
              </p:cNvSpPr>
              <p:nvPr/>
            </p:nvSpPr>
            <p:spPr bwMode="auto">
              <a:xfrm>
                <a:off x="664195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279"/>
              <p:cNvSpPr>
                <a:spLocks noChangeShapeType="1"/>
              </p:cNvSpPr>
              <p:nvPr/>
            </p:nvSpPr>
            <p:spPr bwMode="auto">
              <a:xfrm>
                <a:off x="698326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280"/>
              <p:cNvSpPr>
                <a:spLocks noChangeShapeType="1"/>
              </p:cNvSpPr>
              <p:nvPr/>
            </p:nvSpPr>
            <p:spPr bwMode="auto">
              <a:xfrm>
                <a:off x="7224564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281"/>
              <p:cNvSpPr>
                <a:spLocks noChangeShapeType="1"/>
              </p:cNvSpPr>
              <p:nvPr/>
            </p:nvSpPr>
            <p:spPr bwMode="auto">
              <a:xfrm>
                <a:off x="741188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282"/>
              <p:cNvSpPr>
                <a:spLocks noChangeShapeType="1"/>
              </p:cNvSpPr>
              <p:nvPr/>
            </p:nvSpPr>
            <p:spPr bwMode="auto">
              <a:xfrm>
                <a:off x="7565876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283"/>
              <p:cNvSpPr>
                <a:spLocks noChangeShapeType="1"/>
              </p:cNvSpPr>
              <p:nvPr/>
            </p:nvSpPr>
            <p:spPr bwMode="auto">
              <a:xfrm>
                <a:off x="7696051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284"/>
              <p:cNvSpPr>
                <a:spLocks noChangeShapeType="1"/>
              </p:cNvSpPr>
              <p:nvPr/>
            </p:nvSpPr>
            <p:spPr bwMode="auto">
              <a:xfrm>
                <a:off x="7807176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285"/>
              <p:cNvSpPr>
                <a:spLocks noChangeShapeType="1"/>
              </p:cNvSpPr>
              <p:nvPr/>
            </p:nvSpPr>
            <p:spPr bwMode="auto">
              <a:xfrm>
                <a:off x="7907189" y="1486371"/>
                <a:ext cx="0" cy="3333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286"/>
              <p:cNvSpPr>
                <a:spLocks noChangeShapeType="1"/>
              </p:cNvSpPr>
              <p:nvPr/>
            </p:nvSpPr>
            <p:spPr bwMode="auto">
              <a:xfrm flipH="1">
                <a:off x="8367564" y="5599584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287"/>
              <p:cNvSpPr>
                <a:spLocks noChangeShapeType="1"/>
              </p:cNvSpPr>
              <p:nvPr/>
            </p:nvSpPr>
            <p:spPr bwMode="auto">
              <a:xfrm flipH="1">
                <a:off x="8388201" y="54614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288"/>
              <p:cNvSpPr>
                <a:spLocks noChangeShapeType="1"/>
              </p:cNvSpPr>
              <p:nvPr/>
            </p:nvSpPr>
            <p:spPr bwMode="auto">
              <a:xfrm flipH="1">
                <a:off x="8388201" y="532494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289"/>
              <p:cNvSpPr>
                <a:spLocks noChangeShapeType="1"/>
              </p:cNvSpPr>
              <p:nvPr/>
            </p:nvSpPr>
            <p:spPr bwMode="auto">
              <a:xfrm flipH="1">
                <a:off x="8388201" y="51884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290"/>
              <p:cNvSpPr>
                <a:spLocks noChangeShapeType="1"/>
              </p:cNvSpPr>
              <p:nvPr/>
            </p:nvSpPr>
            <p:spPr bwMode="auto">
              <a:xfrm flipH="1">
                <a:off x="8367564" y="5050309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291"/>
              <p:cNvSpPr>
                <a:spLocks noChangeShapeType="1"/>
              </p:cNvSpPr>
              <p:nvPr/>
            </p:nvSpPr>
            <p:spPr bwMode="auto">
              <a:xfrm flipH="1">
                <a:off x="8388201" y="491378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292"/>
              <p:cNvSpPr>
                <a:spLocks noChangeShapeType="1"/>
              </p:cNvSpPr>
              <p:nvPr/>
            </p:nvSpPr>
            <p:spPr bwMode="auto">
              <a:xfrm flipH="1">
                <a:off x="8388201" y="47756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293"/>
              <p:cNvSpPr>
                <a:spLocks noChangeShapeType="1"/>
              </p:cNvSpPr>
              <p:nvPr/>
            </p:nvSpPr>
            <p:spPr bwMode="auto">
              <a:xfrm flipH="1">
                <a:off x="8388201" y="463914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294"/>
              <p:cNvSpPr>
                <a:spLocks noChangeShapeType="1"/>
              </p:cNvSpPr>
              <p:nvPr/>
            </p:nvSpPr>
            <p:spPr bwMode="auto">
              <a:xfrm flipH="1">
                <a:off x="8367564" y="4502621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295"/>
              <p:cNvSpPr>
                <a:spLocks noChangeShapeType="1"/>
              </p:cNvSpPr>
              <p:nvPr/>
            </p:nvSpPr>
            <p:spPr bwMode="auto">
              <a:xfrm flipH="1">
                <a:off x="8388201" y="436450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296"/>
              <p:cNvSpPr>
                <a:spLocks noChangeShapeType="1"/>
              </p:cNvSpPr>
              <p:nvPr/>
            </p:nvSpPr>
            <p:spPr bwMode="auto">
              <a:xfrm flipH="1">
                <a:off x="8388201" y="422798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297"/>
              <p:cNvSpPr>
                <a:spLocks noChangeShapeType="1"/>
              </p:cNvSpPr>
              <p:nvPr/>
            </p:nvSpPr>
            <p:spPr bwMode="auto">
              <a:xfrm flipH="1">
                <a:off x="8388201" y="409145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298"/>
              <p:cNvSpPr>
                <a:spLocks noChangeShapeType="1"/>
              </p:cNvSpPr>
              <p:nvPr/>
            </p:nvSpPr>
            <p:spPr bwMode="auto">
              <a:xfrm flipH="1">
                <a:off x="8367564" y="3953346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299"/>
              <p:cNvSpPr>
                <a:spLocks noChangeShapeType="1"/>
              </p:cNvSpPr>
              <p:nvPr/>
            </p:nvSpPr>
            <p:spPr bwMode="auto">
              <a:xfrm flipH="1">
                <a:off x="8388201" y="38168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300"/>
              <p:cNvSpPr>
                <a:spLocks noChangeShapeType="1"/>
              </p:cNvSpPr>
              <p:nvPr/>
            </p:nvSpPr>
            <p:spPr bwMode="auto">
              <a:xfrm flipH="1">
                <a:off x="8388201" y="368029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301"/>
              <p:cNvSpPr>
                <a:spLocks noChangeShapeType="1"/>
              </p:cNvSpPr>
              <p:nvPr/>
            </p:nvSpPr>
            <p:spPr bwMode="auto">
              <a:xfrm flipH="1">
                <a:off x="8388201" y="354218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302"/>
              <p:cNvSpPr>
                <a:spLocks noChangeShapeType="1"/>
              </p:cNvSpPr>
              <p:nvPr/>
            </p:nvSpPr>
            <p:spPr bwMode="auto">
              <a:xfrm flipH="1">
                <a:off x="8367564" y="3405659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303"/>
              <p:cNvSpPr>
                <a:spLocks noChangeShapeType="1"/>
              </p:cNvSpPr>
              <p:nvPr/>
            </p:nvSpPr>
            <p:spPr bwMode="auto">
              <a:xfrm flipH="1">
                <a:off x="8388201" y="326913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304"/>
              <p:cNvSpPr>
                <a:spLocks noChangeShapeType="1"/>
              </p:cNvSpPr>
              <p:nvPr/>
            </p:nvSpPr>
            <p:spPr bwMode="auto">
              <a:xfrm flipH="1">
                <a:off x="8388201" y="31310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305"/>
              <p:cNvSpPr>
                <a:spLocks noChangeShapeType="1"/>
              </p:cNvSpPr>
              <p:nvPr/>
            </p:nvSpPr>
            <p:spPr bwMode="auto">
              <a:xfrm flipH="1">
                <a:off x="8388201" y="299449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306"/>
              <p:cNvSpPr>
                <a:spLocks noChangeShapeType="1"/>
              </p:cNvSpPr>
              <p:nvPr/>
            </p:nvSpPr>
            <p:spPr bwMode="auto">
              <a:xfrm flipH="1">
                <a:off x="8367564" y="2856384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307"/>
              <p:cNvSpPr>
                <a:spLocks noChangeShapeType="1"/>
              </p:cNvSpPr>
              <p:nvPr/>
            </p:nvSpPr>
            <p:spPr bwMode="auto">
              <a:xfrm flipH="1">
                <a:off x="8388201" y="271985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308"/>
              <p:cNvSpPr>
                <a:spLocks noChangeShapeType="1"/>
              </p:cNvSpPr>
              <p:nvPr/>
            </p:nvSpPr>
            <p:spPr bwMode="auto">
              <a:xfrm flipH="1">
                <a:off x="8388201" y="258333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09"/>
              <p:cNvSpPr>
                <a:spLocks noChangeShapeType="1"/>
              </p:cNvSpPr>
              <p:nvPr/>
            </p:nvSpPr>
            <p:spPr bwMode="auto">
              <a:xfrm flipH="1">
                <a:off x="8388201" y="244522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10"/>
              <p:cNvSpPr>
                <a:spLocks noChangeShapeType="1"/>
              </p:cNvSpPr>
              <p:nvPr/>
            </p:nvSpPr>
            <p:spPr bwMode="auto">
              <a:xfrm flipH="1">
                <a:off x="8367564" y="2308696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11"/>
              <p:cNvSpPr>
                <a:spLocks noChangeShapeType="1"/>
              </p:cNvSpPr>
              <p:nvPr/>
            </p:nvSpPr>
            <p:spPr bwMode="auto">
              <a:xfrm flipH="1">
                <a:off x="8388201" y="21721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12"/>
              <p:cNvSpPr>
                <a:spLocks noChangeShapeType="1"/>
              </p:cNvSpPr>
              <p:nvPr/>
            </p:nvSpPr>
            <p:spPr bwMode="auto">
              <a:xfrm flipH="1">
                <a:off x="8388201" y="2034059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13"/>
              <p:cNvSpPr>
                <a:spLocks noChangeShapeType="1"/>
              </p:cNvSpPr>
              <p:nvPr/>
            </p:nvSpPr>
            <p:spPr bwMode="auto">
              <a:xfrm flipH="1">
                <a:off x="8388201" y="1897534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314"/>
              <p:cNvSpPr>
                <a:spLocks noChangeShapeType="1"/>
              </p:cNvSpPr>
              <p:nvPr/>
            </p:nvSpPr>
            <p:spPr bwMode="auto">
              <a:xfrm flipH="1">
                <a:off x="8367564" y="1761009"/>
                <a:ext cx="508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315"/>
              <p:cNvSpPr>
                <a:spLocks noChangeShapeType="1"/>
              </p:cNvSpPr>
              <p:nvPr/>
            </p:nvSpPr>
            <p:spPr bwMode="auto">
              <a:xfrm flipH="1">
                <a:off x="8388201" y="1622896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316"/>
              <p:cNvSpPr>
                <a:spLocks noChangeShapeType="1"/>
              </p:cNvSpPr>
              <p:nvPr/>
            </p:nvSpPr>
            <p:spPr bwMode="auto">
              <a:xfrm flipH="1">
                <a:off x="8388201" y="1486371"/>
                <a:ext cx="30162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pole tekstowe 9"/>
            <p:cNvSpPr txBox="1"/>
            <p:nvPr/>
          </p:nvSpPr>
          <p:spPr>
            <a:xfrm rot="16200000">
              <a:off x="-555810" y="3721155"/>
              <a:ext cx="4230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dirty="0"/>
                <a:t>Photon information efficiency PIE</a:t>
              </a:r>
              <a:endPara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2" name="Grupa 161"/>
          <p:cNvGrpSpPr/>
          <p:nvPr/>
        </p:nvGrpSpPr>
        <p:grpSpPr>
          <a:xfrm>
            <a:off x="2207230" y="2351638"/>
            <a:ext cx="831509" cy="2988075"/>
            <a:chOff x="2207230" y="2351638"/>
            <a:chExt cx="831509" cy="2988075"/>
          </a:xfrm>
        </p:grpSpPr>
        <p:sp>
          <p:nvSpPr>
            <p:cNvPr id="152" name="Strzałka w dół 151"/>
            <p:cNvSpPr/>
            <p:nvPr/>
          </p:nvSpPr>
          <p:spPr>
            <a:xfrm>
              <a:off x="2262944" y="4221690"/>
              <a:ext cx="720080" cy="111802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trzałka w dół 152"/>
            <p:cNvSpPr/>
            <p:nvPr/>
          </p:nvSpPr>
          <p:spPr>
            <a:xfrm rot="10800000">
              <a:off x="2272145" y="2351638"/>
              <a:ext cx="720080" cy="1225522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pole tekstowe 153"/>
            <p:cNvSpPr txBox="1"/>
            <p:nvPr/>
          </p:nvSpPr>
          <p:spPr>
            <a:xfrm>
              <a:off x="2207230" y="3508294"/>
              <a:ext cx="831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5" name="Grupa 154"/>
          <p:cNvGrpSpPr/>
          <p:nvPr/>
        </p:nvGrpSpPr>
        <p:grpSpPr>
          <a:xfrm>
            <a:off x="4894211" y="5893332"/>
            <a:ext cx="2921542" cy="369332"/>
            <a:chOff x="4803714" y="5634688"/>
            <a:chExt cx="1054513" cy="369332"/>
          </a:xfrm>
        </p:grpSpPr>
        <p:sp>
          <p:nvSpPr>
            <p:cNvPr id="156" name="Objaśnienie prostokątne zaokrąglone 155"/>
            <p:cNvSpPr/>
            <p:nvPr/>
          </p:nvSpPr>
          <p:spPr>
            <a:xfrm>
              <a:off x="4803714" y="5649689"/>
              <a:ext cx="1054513" cy="334566"/>
            </a:xfrm>
            <a:prstGeom prst="wedgeRoundRectCallout">
              <a:avLst>
                <a:gd name="adj1" fmla="val -4363"/>
                <a:gd name="adj2" fmla="val -9274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pole tekstowe 156"/>
            <p:cNvSpPr txBox="1"/>
            <p:nvPr/>
          </p:nvSpPr>
          <p:spPr>
            <a:xfrm>
              <a:off x="4841546" y="5634688"/>
              <a:ext cx="1016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/>
                <a:t>two-quadrature coherent</a:t>
              </a:r>
              <a:endParaRPr lang="pl-PL"/>
            </a:p>
          </p:txBody>
        </p:sp>
      </p:grpSp>
      <p:grpSp>
        <p:nvGrpSpPr>
          <p:cNvPr id="158" name="Grupa 157"/>
          <p:cNvGrpSpPr/>
          <p:nvPr/>
        </p:nvGrpSpPr>
        <p:grpSpPr>
          <a:xfrm>
            <a:off x="2035900" y="5470475"/>
            <a:ext cx="2585025" cy="369332"/>
            <a:chOff x="2733252" y="5215526"/>
            <a:chExt cx="1812228" cy="369332"/>
          </a:xfrm>
        </p:grpSpPr>
        <p:sp>
          <p:nvSpPr>
            <p:cNvPr id="159" name="Objaśnienie prostokątne zaokrąglone 158"/>
            <p:cNvSpPr/>
            <p:nvPr/>
          </p:nvSpPr>
          <p:spPr>
            <a:xfrm>
              <a:off x="2780943" y="5235609"/>
              <a:ext cx="1741733" cy="334566"/>
            </a:xfrm>
            <a:prstGeom prst="wedgeRoundRectCallout">
              <a:avLst>
                <a:gd name="adj1" fmla="val -1406"/>
                <a:gd name="adj2" fmla="val -8649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ole tekstowe 159"/>
            <p:cNvSpPr txBox="1"/>
            <p:nvPr/>
          </p:nvSpPr>
          <p:spPr>
            <a:xfrm>
              <a:off x="2733252" y="5215526"/>
              <a:ext cx="1812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/>
                <a:t>one-quadrature coherent</a:t>
              </a:r>
              <a:endParaRPr lang="pl-PL"/>
            </a:p>
          </p:txBody>
        </p:sp>
      </p:grpSp>
      <p:sp>
        <p:nvSpPr>
          <p:cNvPr id="161" name="pole tekstowe 160"/>
          <p:cNvSpPr txBox="1"/>
          <p:nvPr/>
        </p:nvSpPr>
        <p:spPr>
          <a:xfrm rot="1495308">
            <a:off x="3702370" y="2868611"/>
            <a:ext cx="2437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/>
              <a:t>Gordon-</a:t>
            </a:r>
            <a:r>
              <a:rPr lang="en-US" sz="2000" dirty="0" err="1"/>
              <a:t>Holevo</a:t>
            </a:r>
            <a:r>
              <a:rPr lang="en-US" sz="2000" dirty="0"/>
              <a:t> limit</a:t>
            </a:r>
            <a:endParaRPr lang="pl-PL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5" name="Obraz 1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292">
            <a:off x="5967339" y="3803336"/>
            <a:ext cx="1511426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63" name="pole tekstowe 162"/>
          <p:cNvSpPr txBox="1"/>
          <p:nvPr/>
        </p:nvSpPr>
        <p:spPr>
          <a:xfrm>
            <a:off x="3491880" y="6428315"/>
            <a:ext cx="261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l-PL" sz="2000"/>
              <a:t>     </a:t>
            </a:r>
            <a:r>
              <a:rPr lang="en-US" sz="2000"/>
              <a:t>Signal strength</a:t>
            </a:r>
            <a:endParaRPr lang="pl-PL" sz="2000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02" y="6566426"/>
            <a:ext cx="277333" cy="181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66" name="Obraz 16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33" y="2589802"/>
            <a:ext cx="759999" cy="2328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67" name="Prostokąt 166"/>
          <p:cNvSpPr/>
          <p:nvPr/>
        </p:nvSpPr>
        <p:spPr>
          <a:xfrm>
            <a:off x="5461746" y="2153853"/>
            <a:ext cx="2395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 background noise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305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48674" y="1161310"/>
            <a:ext cx="7197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Pulse position modulation (PPM)</a:t>
            </a:r>
            <a:endParaRPr lang="pl-PL" sz="4000" dirty="0">
              <a:latin typeface="+mj-lt"/>
            </a:endParaRPr>
          </a:p>
        </p:txBody>
      </p:sp>
      <p:sp>
        <p:nvSpPr>
          <p:cNvPr id="4" name="Line 3 1 1"/>
          <p:cNvSpPr>
            <a:spLocks noChangeShapeType="1"/>
          </p:cNvSpPr>
          <p:nvPr/>
        </p:nvSpPr>
        <p:spPr bwMode="auto">
          <a:xfrm>
            <a:off x="5517795" y="3706247"/>
            <a:ext cx="2628422" cy="1457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Line 3 2 1"/>
          <p:cNvSpPr>
            <a:spLocks noChangeShapeType="1"/>
          </p:cNvSpPr>
          <p:nvPr/>
        </p:nvSpPr>
        <p:spPr bwMode="auto">
          <a:xfrm>
            <a:off x="5528697" y="4858169"/>
            <a:ext cx="2578005" cy="23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" name="Line 3 3 1"/>
          <p:cNvSpPr>
            <a:spLocks noChangeShapeType="1"/>
          </p:cNvSpPr>
          <p:nvPr/>
        </p:nvSpPr>
        <p:spPr bwMode="auto">
          <a:xfrm>
            <a:off x="5517795" y="3075746"/>
            <a:ext cx="2628421" cy="37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AutoShape 126 1"/>
          <p:cNvSpPr>
            <a:spLocks noChangeArrowheads="1"/>
          </p:cNvSpPr>
          <p:nvPr/>
        </p:nvSpPr>
        <p:spPr bwMode="auto">
          <a:xfrm>
            <a:off x="5517796" y="2855566"/>
            <a:ext cx="4572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AutoShape 126 2"/>
          <p:cNvSpPr>
            <a:spLocks noChangeArrowheads="1"/>
          </p:cNvSpPr>
          <p:nvPr/>
        </p:nvSpPr>
        <p:spPr bwMode="auto">
          <a:xfrm>
            <a:off x="6017416" y="3496033"/>
            <a:ext cx="4572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AutoShape 126 3"/>
          <p:cNvSpPr>
            <a:spLocks noChangeArrowheads="1"/>
          </p:cNvSpPr>
          <p:nvPr/>
        </p:nvSpPr>
        <p:spPr bwMode="auto">
          <a:xfrm>
            <a:off x="7649503" y="4625757"/>
            <a:ext cx="457200" cy="4572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 bwMode="auto">
          <a:xfrm flipV="1">
            <a:off x="3749625" y="3059816"/>
            <a:ext cx="1647414" cy="1827"/>
          </a:xfrm>
          <a:prstGeom prst="straightConnector1">
            <a:avLst/>
          </a:prstGeom>
          <a:solidFill>
            <a:srgbClr val="00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Łącznik prosty ze strzałką 12"/>
          <p:cNvCxnSpPr/>
          <p:nvPr/>
        </p:nvCxnSpPr>
        <p:spPr bwMode="auto">
          <a:xfrm>
            <a:off x="3785357" y="3702943"/>
            <a:ext cx="1611682" cy="14168"/>
          </a:xfrm>
          <a:prstGeom prst="straightConnector1">
            <a:avLst/>
          </a:prstGeom>
          <a:solidFill>
            <a:srgbClr val="00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Łącznik prosty ze strzałką 13"/>
          <p:cNvCxnSpPr/>
          <p:nvPr/>
        </p:nvCxnSpPr>
        <p:spPr bwMode="auto">
          <a:xfrm>
            <a:off x="3901039" y="4845835"/>
            <a:ext cx="1456486" cy="12004"/>
          </a:xfrm>
          <a:prstGeom prst="straightConnector1">
            <a:avLst/>
          </a:prstGeom>
          <a:solidFill>
            <a:srgbClr val="00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3 4"/>
          <p:cNvSpPr>
            <a:spLocks noChangeShapeType="1"/>
          </p:cNvSpPr>
          <p:nvPr/>
        </p:nvSpPr>
        <p:spPr bwMode="auto">
          <a:xfrm>
            <a:off x="5517795" y="5477529"/>
            <a:ext cx="2578006" cy="3277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 bwMode="auto">
          <a:xfrm>
            <a:off x="3755412" y="3094599"/>
            <a:ext cx="1649848" cy="2381199"/>
          </a:xfrm>
          <a:prstGeom prst="straightConnector1">
            <a:avLst/>
          </a:prstGeom>
          <a:solidFill>
            <a:srgbClr val="000000"/>
          </a:solidFill>
          <a:ln w="31750" cap="flat" cmpd="sng" algn="ctr">
            <a:solidFill>
              <a:srgbClr val="0000FF"/>
            </a:solidFill>
            <a:prstDash val="sysDot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Łącznik prosty ze strzałką 16"/>
          <p:cNvCxnSpPr/>
          <p:nvPr/>
        </p:nvCxnSpPr>
        <p:spPr bwMode="auto">
          <a:xfrm>
            <a:off x="3771765" y="3710146"/>
            <a:ext cx="1625274" cy="1765652"/>
          </a:xfrm>
          <a:prstGeom prst="straightConnector1">
            <a:avLst/>
          </a:prstGeom>
          <a:solidFill>
            <a:srgbClr val="000000"/>
          </a:solidFill>
          <a:ln w="31750" cap="flat" cmpd="sng" algn="ctr">
            <a:solidFill>
              <a:srgbClr val="0000FF"/>
            </a:solidFill>
            <a:prstDash val="sysDot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Łącznik prosty ze strzałką 17"/>
          <p:cNvCxnSpPr/>
          <p:nvPr/>
        </p:nvCxnSpPr>
        <p:spPr bwMode="auto">
          <a:xfrm>
            <a:off x="3785357" y="4845835"/>
            <a:ext cx="1611682" cy="629963"/>
          </a:xfrm>
          <a:prstGeom prst="straightConnector1">
            <a:avLst/>
          </a:prstGeom>
          <a:solidFill>
            <a:srgbClr val="000000"/>
          </a:solidFill>
          <a:ln w="31750" cap="flat" cmpd="sng" algn="ctr">
            <a:solidFill>
              <a:srgbClr val="0000FF"/>
            </a:solidFill>
            <a:prstDash val="sysDot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pole tekstowe 18"/>
          <p:cNvSpPr txBox="1"/>
          <p:nvPr/>
        </p:nvSpPr>
        <p:spPr>
          <a:xfrm>
            <a:off x="6443155" y="5490581"/>
            <a:ext cx="134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i="1"/>
              <a:t>erasure</a:t>
            </a:r>
            <a:endParaRPr lang="pl-PL" sz="2000" i="1"/>
          </a:p>
        </p:txBody>
      </p:sp>
      <p:sp>
        <p:nvSpPr>
          <p:cNvPr id="22" name="pole tekstowe 21"/>
          <p:cNvSpPr txBox="1"/>
          <p:nvPr/>
        </p:nvSpPr>
        <p:spPr>
          <a:xfrm>
            <a:off x="2467149" y="5523495"/>
            <a:ext cx="191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/>
              <a:t>pulse </a:t>
            </a:r>
            <a:r>
              <a:rPr lang="pl-PL" sz="2000" err="1"/>
              <a:t>photon</a:t>
            </a:r>
            <a:r>
              <a:rPr lang="pl-PL" sz="2000"/>
              <a:t> </a:t>
            </a:r>
            <a:r>
              <a:rPr lang="pl-PL" sz="2000" err="1"/>
              <a:t>number</a:t>
            </a:r>
            <a:endParaRPr lang="pl-PL" sz="2000"/>
          </a:p>
        </p:txBody>
      </p:sp>
      <p:grpSp>
        <p:nvGrpSpPr>
          <p:cNvPr id="23" name="Grupa 22"/>
          <p:cNvGrpSpPr/>
          <p:nvPr/>
        </p:nvGrpSpPr>
        <p:grpSpPr>
          <a:xfrm>
            <a:off x="907125" y="2614212"/>
            <a:ext cx="2628421" cy="461905"/>
            <a:chOff x="1546249" y="1703416"/>
            <a:chExt cx="2628421" cy="461905"/>
          </a:xfrm>
        </p:grpSpPr>
        <p:sp>
          <p:nvSpPr>
            <p:cNvPr id="24" name="Line 3 3 2"/>
            <p:cNvSpPr>
              <a:spLocks noChangeShapeType="1"/>
            </p:cNvSpPr>
            <p:nvPr/>
          </p:nvSpPr>
          <p:spPr bwMode="auto">
            <a:xfrm>
              <a:off x="1546249" y="2164950"/>
              <a:ext cx="2628421" cy="37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" name="Freeform 4 3 1"/>
            <p:cNvSpPr>
              <a:spLocks/>
            </p:cNvSpPr>
            <p:nvPr/>
          </p:nvSpPr>
          <p:spPr bwMode="auto">
            <a:xfrm>
              <a:off x="1556181" y="1703416"/>
              <a:ext cx="512888" cy="455601"/>
            </a:xfrm>
            <a:custGeom>
              <a:avLst/>
              <a:gdLst>
                <a:gd name="T0" fmla="*/ 0 w 591"/>
                <a:gd name="T1" fmla="*/ 744 h 744"/>
                <a:gd name="T2" fmla="*/ 111 w 591"/>
                <a:gd name="T3" fmla="*/ 696 h 744"/>
                <a:gd name="T4" fmla="*/ 183 w 591"/>
                <a:gd name="T5" fmla="*/ 522 h 744"/>
                <a:gd name="T6" fmla="*/ 225 w 591"/>
                <a:gd name="T7" fmla="*/ 231 h 744"/>
                <a:gd name="T8" fmla="*/ 255 w 591"/>
                <a:gd name="T9" fmla="*/ 66 h 744"/>
                <a:gd name="T10" fmla="*/ 300 w 591"/>
                <a:gd name="T11" fmla="*/ 0 h 744"/>
                <a:gd name="T12" fmla="*/ 342 w 591"/>
                <a:gd name="T13" fmla="*/ 69 h 744"/>
                <a:gd name="T14" fmla="*/ 366 w 591"/>
                <a:gd name="T15" fmla="*/ 201 h 744"/>
                <a:gd name="T16" fmla="*/ 393 w 591"/>
                <a:gd name="T17" fmla="*/ 411 h 744"/>
                <a:gd name="T18" fmla="*/ 438 w 591"/>
                <a:gd name="T19" fmla="*/ 630 h 744"/>
                <a:gd name="T20" fmla="*/ 492 w 591"/>
                <a:gd name="T21" fmla="*/ 705 h 744"/>
                <a:gd name="T22" fmla="*/ 591 w 591"/>
                <a:gd name="T2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1" h="744">
                  <a:moveTo>
                    <a:pt x="0" y="744"/>
                  </a:moveTo>
                  <a:cubicBezTo>
                    <a:pt x="18" y="736"/>
                    <a:pt x="81" y="733"/>
                    <a:pt x="111" y="696"/>
                  </a:cubicBezTo>
                  <a:cubicBezTo>
                    <a:pt x="141" y="659"/>
                    <a:pt x="164" y="599"/>
                    <a:pt x="183" y="522"/>
                  </a:cubicBezTo>
                  <a:cubicBezTo>
                    <a:pt x="202" y="445"/>
                    <a:pt x="213" y="307"/>
                    <a:pt x="225" y="231"/>
                  </a:cubicBezTo>
                  <a:cubicBezTo>
                    <a:pt x="237" y="155"/>
                    <a:pt x="243" y="104"/>
                    <a:pt x="255" y="66"/>
                  </a:cubicBezTo>
                  <a:cubicBezTo>
                    <a:pt x="267" y="28"/>
                    <a:pt x="286" y="0"/>
                    <a:pt x="300" y="0"/>
                  </a:cubicBezTo>
                  <a:cubicBezTo>
                    <a:pt x="314" y="0"/>
                    <a:pt x="331" y="36"/>
                    <a:pt x="342" y="69"/>
                  </a:cubicBezTo>
                  <a:cubicBezTo>
                    <a:pt x="353" y="102"/>
                    <a:pt x="357" y="144"/>
                    <a:pt x="366" y="201"/>
                  </a:cubicBezTo>
                  <a:cubicBezTo>
                    <a:pt x="375" y="258"/>
                    <a:pt x="381" y="340"/>
                    <a:pt x="393" y="411"/>
                  </a:cubicBezTo>
                  <a:cubicBezTo>
                    <a:pt x="405" y="482"/>
                    <a:pt x="421" y="581"/>
                    <a:pt x="438" y="630"/>
                  </a:cubicBezTo>
                  <a:cubicBezTo>
                    <a:pt x="455" y="679"/>
                    <a:pt x="467" y="686"/>
                    <a:pt x="492" y="705"/>
                  </a:cubicBezTo>
                  <a:cubicBezTo>
                    <a:pt x="517" y="724"/>
                    <a:pt x="554" y="734"/>
                    <a:pt x="591" y="744"/>
                  </a:cubicBezTo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907125" y="3254545"/>
            <a:ext cx="2628422" cy="466276"/>
            <a:chOff x="1546249" y="2343749"/>
            <a:chExt cx="2628422" cy="466276"/>
          </a:xfrm>
        </p:grpSpPr>
        <p:sp>
          <p:nvSpPr>
            <p:cNvPr id="27" name="Freeform 4 3 2"/>
            <p:cNvSpPr>
              <a:spLocks/>
            </p:cNvSpPr>
            <p:nvPr/>
          </p:nvSpPr>
          <p:spPr bwMode="auto">
            <a:xfrm>
              <a:off x="2032249" y="2343749"/>
              <a:ext cx="535395" cy="455601"/>
            </a:xfrm>
            <a:custGeom>
              <a:avLst/>
              <a:gdLst>
                <a:gd name="T0" fmla="*/ 0 w 591"/>
                <a:gd name="T1" fmla="*/ 744 h 744"/>
                <a:gd name="T2" fmla="*/ 111 w 591"/>
                <a:gd name="T3" fmla="*/ 696 h 744"/>
                <a:gd name="T4" fmla="*/ 183 w 591"/>
                <a:gd name="T5" fmla="*/ 522 h 744"/>
                <a:gd name="T6" fmla="*/ 225 w 591"/>
                <a:gd name="T7" fmla="*/ 231 h 744"/>
                <a:gd name="T8" fmla="*/ 255 w 591"/>
                <a:gd name="T9" fmla="*/ 66 h 744"/>
                <a:gd name="T10" fmla="*/ 300 w 591"/>
                <a:gd name="T11" fmla="*/ 0 h 744"/>
                <a:gd name="T12" fmla="*/ 342 w 591"/>
                <a:gd name="T13" fmla="*/ 69 h 744"/>
                <a:gd name="T14" fmla="*/ 366 w 591"/>
                <a:gd name="T15" fmla="*/ 201 h 744"/>
                <a:gd name="T16" fmla="*/ 393 w 591"/>
                <a:gd name="T17" fmla="*/ 411 h 744"/>
                <a:gd name="T18" fmla="*/ 438 w 591"/>
                <a:gd name="T19" fmla="*/ 630 h 744"/>
                <a:gd name="T20" fmla="*/ 492 w 591"/>
                <a:gd name="T21" fmla="*/ 705 h 744"/>
                <a:gd name="T22" fmla="*/ 591 w 591"/>
                <a:gd name="T2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1" h="744">
                  <a:moveTo>
                    <a:pt x="0" y="744"/>
                  </a:moveTo>
                  <a:cubicBezTo>
                    <a:pt x="18" y="736"/>
                    <a:pt x="81" y="733"/>
                    <a:pt x="111" y="696"/>
                  </a:cubicBezTo>
                  <a:cubicBezTo>
                    <a:pt x="141" y="659"/>
                    <a:pt x="164" y="599"/>
                    <a:pt x="183" y="522"/>
                  </a:cubicBezTo>
                  <a:cubicBezTo>
                    <a:pt x="202" y="445"/>
                    <a:pt x="213" y="307"/>
                    <a:pt x="225" y="231"/>
                  </a:cubicBezTo>
                  <a:cubicBezTo>
                    <a:pt x="237" y="155"/>
                    <a:pt x="243" y="104"/>
                    <a:pt x="255" y="66"/>
                  </a:cubicBezTo>
                  <a:cubicBezTo>
                    <a:pt x="267" y="28"/>
                    <a:pt x="286" y="0"/>
                    <a:pt x="300" y="0"/>
                  </a:cubicBezTo>
                  <a:cubicBezTo>
                    <a:pt x="314" y="0"/>
                    <a:pt x="331" y="36"/>
                    <a:pt x="342" y="69"/>
                  </a:cubicBezTo>
                  <a:cubicBezTo>
                    <a:pt x="353" y="102"/>
                    <a:pt x="357" y="144"/>
                    <a:pt x="366" y="201"/>
                  </a:cubicBezTo>
                  <a:cubicBezTo>
                    <a:pt x="375" y="258"/>
                    <a:pt x="381" y="340"/>
                    <a:pt x="393" y="411"/>
                  </a:cubicBezTo>
                  <a:cubicBezTo>
                    <a:pt x="405" y="482"/>
                    <a:pt x="421" y="581"/>
                    <a:pt x="438" y="630"/>
                  </a:cubicBezTo>
                  <a:cubicBezTo>
                    <a:pt x="455" y="679"/>
                    <a:pt x="467" y="686"/>
                    <a:pt x="492" y="705"/>
                  </a:cubicBezTo>
                  <a:cubicBezTo>
                    <a:pt x="517" y="724"/>
                    <a:pt x="554" y="734"/>
                    <a:pt x="591" y="744"/>
                  </a:cubicBezTo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Line 3 1 2"/>
            <p:cNvSpPr>
              <a:spLocks noChangeShapeType="1"/>
            </p:cNvSpPr>
            <p:nvPr/>
          </p:nvSpPr>
          <p:spPr bwMode="auto">
            <a:xfrm>
              <a:off x="1546249" y="2795451"/>
              <a:ext cx="2628422" cy="1457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918027" y="4398756"/>
            <a:ext cx="2594027" cy="461738"/>
            <a:chOff x="1557151" y="3487960"/>
            <a:chExt cx="2594027" cy="461738"/>
          </a:xfrm>
        </p:grpSpPr>
        <p:sp>
          <p:nvSpPr>
            <p:cNvPr id="30" name="Line 3 2 2"/>
            <p:cNvSpPr>
              <a:spLocks noChangeShapeType="1"/>
            </p:cNvSpPr>
            <p:nvPr/>
          </p:nvSpPr>
          <p:spPr bwMode="auto">
            <a:xfrm>
              <a:off x="1557151" y="3947373"/>
              <a:ext cx="2578005" cy="232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Freeform 4 3 3"/>
            <p:cNvSpPr>
              <a:spLocks/>
            </p:cNvSpPr>
            <p:nvPr/>
          </p:nvSpPr>
          <p:spPr bwMode="auto">
            <a:xfrm>
              <a:off x="3610142" y="3487960"/>
              <a:ext cx="541036" cy="455601"/>
            </a:xfrm>
            <a:custGeom>
              <a:avLst/>
              <a:gdLst>
                <a:gd name="T0" fmla="*/ 0 w 591"/>
                <a:gd name="T1" fmla="*/ 744 h 744"/>
                <a:gd name="T2" fmla="*/ 111 w 591"/>
                <a:gd name="T3" fmla="*/ 696 h 744"/>
                <a:gd name="T4" fmla="*/ 183 w 591"/>
                <a:gd name="T5" fmla="*/ 522 h 744"/>
                <a:gd name="T6" fmla="*/ 225 w 591"/>
                <a:gd name="T7" fmla="*/ 231 h 744"/>
                <a:gd name="T8" fmla="*/ 255 w 591"/>
                <a:gd name="T9" fmla="*/ 66 h 744"/>
                <a:gd name="T10" fmla="*/ 300 w 591"/>
                <a:gd name="T11" fmla="*/ 0 h 744"/>
                <a:gd name="T12" fmla="*/ 342 w 591"/>
                <a:gd name="T13" fmla="*/ 69 h 744"/>
                <a:gd name="T14" fmla="*/ 366 w 591"/>
                <a:gd name="T15" fmla="*/ 201 h 744"/>
                <a:gd name="T16" fmla="*/ 393 w 591"/>
                <a:gd name="T17" fmla="*/ 411 h 744"/>
                <a:gd name="T18" fmla="*/ 438 w 591"/>
                <a:gd name="T19" fmla="*/ 630 h 744"/>
                <a:gd name="T20" fmla="*/ 492 w 591"/>
                <a:gd name="T21" fmla="*/ 705 h 744"/>
                <a:gd name="T22" fmla="*/ 591 w 591"/>
                <a:gd name="T2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1" h="744">
                  <a:moveTo>
                    <a:pt x="0" y="744"/>
                  </a:moveTo>
                  <a:cubicBezTo>
                    <a:pt x="18" y="736"/>
                    <a:pt x="81" y="733"/>
                    <a:pt x="111" y="696"/>
                  </a:cubicBezTo>
                  <a:cubicBezTo>
                    <a:pt x="141" y="659"/>
                    <a:pt x="164" y="599"/>
                    <a:pt x="183" y="522"/>
                  </a:cubicBezTo>
                  <a:cubicBezTo>
                    <a:pt x="202" y="445"/>
                    <a:pt x="213" y="307"/>
                    <a:pt x="225" y="231"/>
                  </a:cubicBezTo>
                  <a:cubicBezTo>
                    <a:pt x="237" y="155"/>
                    <a:pt x="243" y="104"/>
                    <a:pt x="255" y="66"/>
                  </a:cubicBezTo>
                  <a:cubicBezTo>
                    <a:pt x="267" y="28"/>
                    <a:pt x="286" y="0"/>
                    <a:pt x="300" y="0"/>
                  </a:cubicBezTo>
                  <a:cubicBezTo>
                    <a:pt x="314" y="0"/>
                    <a:pt x="331" y="36"/>
                    <a:pt x="342" y="69"/>
                  </a:cubicBezTo>
                  <a:cubicBezTo>
                    <a:pt x="353" y="102"/>
                    <a:pt x="357" y="144"/>
                    <a:pt x="366" y="201"/>
                  </a:cubicBezTo>
                  <a:cubicBezTo>
                    <a:pt x="375" y="258"/>
                    <a:pt x="381" y="340"/>
                    <a:pt x="393" y="411"/>
                  </a:cubicBezTo>
                  <a:cubicBezTo>
                    <a:pt x="405" y="482"/>
                    <a:pt x="421" y="581"/>
                    <a:pt x="438" y="630"/>
                  </a:cubicBezTo>
                  <a:cubicBezTo>
                    <a:pt x="455" y="679"/>
                    <a:pt x="467" y="686"/>
                    <a:pt x="492" y="705"/>
                  </a:cubicBezTo>
                  <a:cubicBezTo>
                    <a:pt x="517" y="724"/>
                    <a:pt x="554" y="734"/>
                    <a:pt x="591" y="744"/>
                  </a:cubicBezTo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2" name="Strzałka w dół 31"/>
          <p:cNvSpPr/>
          <p:nvPr/>
        </p:nvSpPr>
        <p:spPr>
          <a:xfrm flipV="1">
            <a:off x="3063170" y="5021484"/>
            <a:ext cx="367977" cy="478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Obraz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593" y="2220119"/>
            <a:ext cx="133010" cy="2061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Obraz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061" y="2225271"/>
            <a:ext cx="162938" cy="2061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pole tekstowe 34"/>
          <p:cNvSpPr txBox="1"/>
          <p:nvPr/>
        </p:nvSpPr>
        <p:spPr>
          <a:xfrm>
            <a:off x="2085998" y="3914566"/>
            <a:ext cx="78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/>
              <a:t>…</a:t>
            </a:r>
            <a:r>
              <a:rPr lang="pl-PL" sz="1400"/>
              <a:t> 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6665855" y="3895708"/>
            <a:ext cx="78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/>
              <a:t>…</a:t>
            </a:r>
            <a:r>
              <a:rPr lang="pl-PL" sz="1400"/>
              <a:t> </a:t>
            </a:r>
          </a:p>
        </p:txBody>
      </p:sp>
      <p:grpSp>
        <p:nvGrpSpPr>
          <p:cNvPr id="37" name="Grupa 36"/>
          <p:cNvGrpSpPr/>
          <p:nvPr/>
        </p:nvGrpSpPr>
        <p:grpSpPr>
          <a:xfrm>
            <a:off x="6017416" y="2602209"/>
            <a:ext cx="1584365" cy="2530404"/>
            <a:chOff x="6656540" y="1691413"/>
            <a:chExt cx="1584365" cy="2530404"/>
          </a:xfrm>
        </p:grpSpPr>
        <p:cxnSp>
          <p:nvCxnSpPr>
            <p:cNvPr id="38" name="Łącznik prostoliniowy 41 1"/>
            <p:cNvCxnSpPr/>
            <p:nvPr/>
          </p:nvCxnSpPr>
          <p:spPr bwMode="auto">
            <a:xfrm>
              <a:off x="7160785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Łącznik prostoliniowy 42 1"/>
            <p:cNvCxnSpPr/>
            <p:nvPr/>
          </p:nvCxnSpPr>
          <p:spPr bwMode="auto">
            <a:xfrm>
              <a:off x="6656540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Łącznik prostoliniowy 43 1"/>
            <p:cNvCxnSpPr/>
            <p:nvPr/>
          </p:nvCxnSpPr>
          <p:spPr bwMode="auto">
            <a:xfrm>
              <a:off x="8240905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upa 40"/>
          <p:cNvGrpSpPr/>
          <p:nvPr/>
        </p:nvGrpSpPr>
        <p:grpSpPr>
          <a:xfrm>
            <a:off x="907125" y="2594870"/>
            <a:ext cx="2628421" cy="2537743"/>
            <a:chOff x="1546249" y="1684074"/>
            <a:chExt cx="2628421" cy="2537743"/>
          </a:xfrm>
        </p:grpSpPr>
        <p:cxnSp>
          <p:nvCxnSpPr>
            <p:cNvPr id="42" name="Łącznik prostoliniowy 41 2"/>
            <p:cNvCxnSpPr/>
            <p:nvPr/>
          </p:nvCxnSpPr>
          <p:spPr bwMode="auto">
            <a:xfrm>
              <a:off x="2550115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Łącznik prostoliniowy 42 2 1"/>
            <p:cNvCxnSpPr/>
            <p:nvPr/>
          </p:nvCxnSpPr>
          <p:spPr bwMode="auto">
            <a:xfrm>
              <a:off x="2045870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Łącznik prostoliniowy 43 2"/>
            <p:cNvCxnSpPr/>
            <p:nvPr/>
          </p:nvCxnSpPr>
          <p:spPr bwMode="auto">
            <a:xfrm>
              <a:off x="3630235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Łącznik prostoliniowy 42 2 2"/>
            <p:cNvCxnSpPr/>
            <p:nvPr/>
          </p:nvCxnSpPr>
          <p:spPr bwMode="auto">
            <a:xfrm>
              <a:off x="1546249" y="1684074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Łącznik prostoliniowy 42 2 3"/>
            <p:cNvCxnSpPr/>
            <p:nvPr/>
          </p:nvCxnSpPr>
          <p:spPr bwMode="auto">
            <a:xfrm>
              <a:off x="4174670" y="1691413"/>
              <a:ext cx="0" cy="2530404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7" name="Obraz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03" y="2231593"/>
            <a:ext cx="303915" cy="2008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56" name="Obraz 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32" y="5913678"/>
            <a:ext cx="1230000" cy="275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49" name="Grupa 48"/>
          <p:cNvGrpSpPr/>
          <p:nvPr/>
        </p:nvGrpSpPr>
        <p:grpSpPr>
          <a:xfrm>
            <a:off x="547080" y="4981824"/>
            <a:ext cx="1186423" cy="259512"/>
            <a:chOff x="2476351" y="3358721"/>
            <a:chExt cx="1186423" cy="259512"/>
          </a:xfrm>
        </p:grpSpPr>
        <p:sp>
          <p:nvSpPr>
            <p:cNvPr id="50" name="Strzałka w dół 49"/>
            <p:cNvSpPr/>
            <p:nvPr/>
          </p:nvSpPr>
          <p:spPr>
            <a:xfrm rot="5400000" flipV="1">
              <a:off x="2504047" y="3331025"/>
              <a:ext cx="249775" cy="305167"/>
            </a:xfrm>
            <a:prstGeom prst="downArrow">
              <a:avLst>
                <a:gd name="adj1" fmla="val 38956"/>
                <a:gd name="adj2" fmla="val 628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trzałka w dół 50"/>
            <p:cNvSpPr/>
            <p:nvPr/>
          </p:nvSpPr>
          <p:spPr>
            <a:xfrm rot="16200000" flipV="1">
              <a:off x="3385303" y="3340762"/>
              <a:ext cx="249775" cy="305167"/>
            </a:xfrm>
            <a:prstGeom prst="downArrow">
              <a:avLst>
                <a:gd name="adj1" fmla="val 38956"/>
                <a:gd name="adj2" fmla="val 628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Obraz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3" y="4961132"/>
            <a:ext cx="455714" cy="2428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" name="Grupa 1"/>
          <p:cNvGrpSpPr/>
          <p:nvPr/>
        </p:nvGrpSpPr>
        <p:grpSpPr>
          <a:xfrm>
            <a:off x="5558983" y="1836424"/>
            <a:ext cx="3333498" cy="696606"/>
            <a:chOff x="5558983" y="1836424"/>
            <a:chExt cx="3333498" cy="696606"/>
          </a:xfrm>
        </p:grpSpPr>
        <p:sp>
          <p:nvSpPr>
            <p:cNvPr id="53" name="Prostokąt 52"/>
            <p:cNvSpPr/>
            <p:nvPr/>
          </p:nvSpPr>
          <p:spPr>
            <a:xfrm>
              <a:off x="5607745" y="1836424"/>
              <a:ext cx="32847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/>
                <a:t>No background noise,</a:t>
              </a:r>
              <a:endParaRPr lang="pl-PL" sz="2000"/>
            </a:p>
          </p:txBody>
        </p:sp>
        <p:pic>
          <p:nvPicPr>
            <p:cNvPr id="54" name="Obraz 5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127" y="1911275"/>
              <a:ext cx="759999" cy="23285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55" name="Prostokąt 54"/>
            <p:cNvSpPr/>
            <p:nvPr/>
          </p:nvSpPr>
          <p:spPr>
            <a:xfrm>
              <a:off x="5558983" y="2132920"/>
              <a:ext cx="32847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/>
                <a:t>shot-noise limited detection</a:t>
              </a:r>
              <a:endParaRPr lang="pl-PL" sz="2000"/>
            </a:p>
          </p:txBody>
        </p:sp>
      </p:grpSp>
      <p:pic>
        <p:nvPicPr>
          <p:cNvPr id="60" name="Obraz 5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12" y="2716455"/>
            <a:ext cx="957143" cy="204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62" name="Obraz 6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45753"/>
            <a:ext cx="3764286" cy="361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0849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5" grpId="0" animBg="1"/>
      <p:bldP spid="19" grpId="0"/>
      <p:bldP spid="22" grpId="0"/>
      <p:bldP spid="32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247305" y="1124744"/>
            <a:ext cx="690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Photon-starved communication</a:t>
            </a:r>
            <a:endParaRPr lang="pl-PL" sz="4000" dirty="0">
              <a:latin typeface="+mj-lt"/>
            </a:endParaRPr>
          </a:p>
        </p:txBody>
      </p:sp>
      <p:pic>
        <p:nvPicPr>
          <p:cNvPr id="355" name="Picture 1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8102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" name="Freeform 168"/>
          <p:cNvSpPr>
            <a:spLocks/>
          </p:cNvSpPr>
          <p:nvPr/>
        </p:nvSpPr>
        <p:spPr bwMode="auto">
          <a:xfrm>
            <a:off x="1907704" y="4934669"/>
            <a:ext cx="5807075" cy="549275"/>
          </a:xfrm>
          <a:custGeom>
            <a:avLst/>
            <a:gdLst>
              <a:gd name="T0" fmla="*/ 10 w 16122"/>
              <a:gd name="T1" fmla="*/ 0 h 1524"/>
              <a:gd name="T2" fmla="*/ 79 w 16122"/>
              <a:gd name="T3" fmla="*/ 1 h 1524"/>
              <a:gd name="T4" fmla="*/ 317 w 16122"/>
              <a:gd name="T5" fmla="*/ 1 h 1524"/>
              <a:gd name="T6" fmla="*/ 980 w 16122"/>
              <a:gd name="T7" fmla="*/ 2 h 1524"/>
              <a:gd name="T8" fmla="*/ 1635 w 16122"/>
              <a:gd name="T9" fmla="*/ 3 h 1524"/>
              <a:gd name="T10" fmla="*/ 2297 w 16122"/>
              <a:gd name="T11" fmla="*/ 5 h 1524"/>
              <a:gd name="T12" fmla="*/ 2951 w 16122"/>
              <a:gd name="T13" fmla="*/ 7 h 1524"/>
              <a:gd name="T14" fmla="*/ 3613 w 16122"/>
              <a:gd name="T15" fmla="*/ 10 h 1524"/>
              <a:gd name="T16" fmla="*/ 4266 w 16122"/>
              <a:gd name="T17" fmla="*/ 13 h 1524"/>
              <a:gd name="T18" fmla="*/ 4926 w 16122"/>
              <a:gd name="T19" fmla="*/ 18 h 1524"/>
              <a:gd name="T20" fmla="*/ 5578 w 16122"/>
              <a:gd name="T21" fmla="*/ 25 h 1524"/>
              <a:gd name="T22" fmla="*/ 6238 w 16122"/>
              <a:gd name="T23" fmla="*/ 33 h 1524"/>
              <a:gd name="T24" fmla="*/ 6922 w 16122"/>
              <a:gd name="T25" fmla="*/ 45 h 1524"/>
              <a:gd name="T26" fmla="*/ 7581 w 16122"/>
              <a:gd name="T27" fmla="*/ 60 h 1524"/>
              <a:gd name="T28" fmla="*/ 8214 w 16122"/>
              <a:gd name="T29" fmla="*/ 79 h 1524"/>
              <a:gd name="T30" fmla="*/ 8872 w 16122"/>
              <a:gd name="T31" fmla="*/ 104 h 1524"/>
              <a:gd name="T32" fmla="*/ 9554 w 16122"/>
              <a:gd name="T33" fmla="*/ 139 h 1524"/>
              <a:gd name="T34" fmla="*/ 10211 w 16122"/>
              <a:gd name="T35" fmla="*/ 184 h 1524"/>
              <a:gd name="T36" fmla="*/ 10843 w 16122"/>
              <a:gd name="T37" fmla="*/ 238 h 1524"/>
              <a:gd name="T38" fmla="*/ 11499 w 16122"/>
              <a:gd name="T39" fmla="*/ 311 h 1524"/>
              <a:gd name="T40" fmla="*/ 12163 w 16122"/>
              <a:gd name="T41" fmla="*/ 404 h 1524"/>
              <a:gd name="T42" fmla="*/ 12818 w 16122"/>
              <a:gd name="T43" fmla="*/ 520 h 1524"/>
              <a:gd name="T44" fmla="*/ 13481 w 16122"/>
              <a:gd name="T45" fmla="*/ 664 h 1524"/>
              <a:gd name="T46" fmla="*/ 14135 w 16122"/>
              <a:gd name="T47" fmla="*/ 836 h 1524"/>
              <a:gd name="T48" fmla="*/ 14797 w 16122"/>
              <a:gd name="T49" fmla="*/ 1041 h 1524"/>
              <a:gd name="T50" fmla="*/ 15451 w 16122"/>
              <a:gd name="T51" fmla="*/ 1270 h 1524"/>
              <a:gd name="T52" fmla="*/ 15773 w 16122"/>
              <a:gd name="T53" fmla="*/ 1390 h 1524"/>
              <a:gd name="T54" fmla="*/ 15790 w 16122"/>
              <a:gd name="T55" fmla="*/ 1396 h 1524"/>
              <a:gd name="T56" fmla="*/ 15857 w 16122"/>
              <a:gd name="T57" fmla="*/ 1422 h 1524"/>
              <a:gd name="T58" fmla="*/ 15950 w 16122"/>
              <a:gd name="T59" fmla="*/ 1458 h 1524"/>
              <a:gd name="T60" fmla="*/ 15967 w 16122"/>
              <a:gd name="T61" fmla="*/ 1464 h 1524"/>
              <a:gd name="T62" fmla="*/ 16034 w 16122"/>
              <a:gd name="T63" fmla="*/ 1490 h 1524"/>
              <a:gd name="T64" fmla="*/ 16045 w 16122"/>
              <a:gd name="T65" fmla="*/ 1494 h 1524"/>
              <a:gd name="T66" fmla="*/ 16078 w 16122"/>
              <a:gd name="T67" fmla="*/ 1507 h 1524"/>
              <a:gd name="T68" fmla="*/ 16089 w 16122"/>
              <a:gd name="T69" fmla="*/ 1511 h 1524"/>
              <a:gd name="T70" fmla="*/ 16105 w 16122"/>
              <a:gd name="T71" fmla="*/ 1517 h 1524"/>
              <a:gd name="T72" fmla="*/ 16117 w 16122"/>
              <a:gd name="T73" fmla="*/ 1522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22" h="1524">
                <a:moveTo>
                  <a:pt x="0" y="0"/>
                </a:moveTo>
                <a:lnTo>
                  <a:pt x="10" y="0"/>
                </a:lnTo>
                <a:lnTo>
                  <a:pt x="20" y="1"/>
                </a:lnTo>
                <a:lnTo>
                  <a:pt x="79" y="1"/>
                </a:lnTo>
                <a:lnTo>
                  <a:pt x="159" y="1"/>
                </a:lnTo>
                <a:lnTo>
                  <a:pt x="317" y="1"/>
                </a:lnTo>
                <a:lnTo>
                  <a:pt x="660" y="1"/>
                </a:lnTo>
                <a:lnTo>
                  <a:pt x="980" y="2"/>
                </a:lnTo>
                <a:lnTo>
                  <a:pt x="1294" y="2"/>
                </a:lnTo>
                <a:lnTo>
                  <a:pt x="1635" y="3"/>
                </a:lnTo>
                <a:lnTo>
                  <a:pt x="1953" y="4"/>
                </a:lnTo>
                <a:lnTo>
                  <a:pt x="2297" y="5"/>
                </a:lnTo>
                <a:lnTo>
                  <a:pt x="2636" y="6"/>
                </a:lnTo>
                <a:lnTo>
                  <a:pt x="2951" y="7"/>
                </a:lnTo>
                <a:lnTo>
                  <a:pt x="3293" y="8"/>
                </a:lnTo>
                <a:lnTo>
                  <a:pt x="3613" y="10"/>
                </a:lnTo>
                <a:lnTo>
                  <a:pt x="3926" y="11"/>
                </a:lnTo>
                <a:lnTo>
                  <a:pt x="4266" y="13"/>
                </a:lnTo>
                <a:lnTo>
                  <a:pt x="4583" y="15"/>
                </a:lnTo>
                <a:lnTo>
                  <a:pt x="4926" y="18"/>
                </a:lnTo>
                <a:lnTo>
                  <a:pt x="5264" y="21"/>
                </a:lnTo>
                <a:lnTo>
                  <a:pt x="5578" y="25"/>
                </a:lnTo>
                <a:lnTo>
                  <a:pt x="5919" y="29"/>
                </a:lnTo>
                <a:lnTo>
                  <a:pt x="6238" y="33"/>
                </a:lnTo>
                <a:lnTo>
                  <a:pt x="6583" y="39"/>
                </a:lnTo>
                <a:lnTo>
                  <a:pt x="6922" y="45"/>
                </a:lnTo>
                <a:lnTo>
                  <a:pt x="7238" y="52"/>
                </a:lnTo>
                <a:lnTo>
                  <a:pt x="7581" y="60"/>
                </a:lnTo>
                <a:lnTo>
                  <a:pt x="7901" y="69"/>
                </a:lnTo>
                <a:lnTo>
                  <a:pt x="8214" y="79"/>
                </a:lnTo>
                <a:lnTo>
                  <a:pt x="8555" y="91"/>
                </a:lnTo>
                <a:lnTo>
                  <a:pt x="8872" y="104"/>
                </a:lnTo>
                <a:lnTo>
                  <a:pt x="9216" y="121"/>
                </a:lnTo>
                <a:lnTo>
                  <a:pt x="9554" y="139"/>
                </a:lnTo>
                <a:lnTo>
                  <a:pt x="9870" y="159"/>
                </a:lnTo>
                <a:lnTo>
                  <a:pt x="10211" y="184"/>
                </a:lnTo>
                <a:lnTo>
                  <a:pt x="10530" y="209"/>
                </a:lnTo>
                <a:lnTo>
                  <a:pt x="10843" y="238"/>
                </a:lnTo>
                <a:lnTo>
                  <a:pt x="11183" y="273"/>
                </a:lnTo>
                <a:lnTo>
                  <a:pt x="11499" y="311"/>
                </a:lnTo>
                <a:lnTo>
                  <a:pt x="11843" y="356"/>
                </a:lnTo>
                <a:lnTo>
                  <a:pt x="12163" y="404"/>
                </a:lnTo>
                <a:lnTo>
                  <a:pt x="12477" y="456"/>
                </a:lnTo>
                <a:lnTo>
                  <a:pt x="12818" y="520"/>
                </a:lnTo>
                <a:lnTo>
                  <a:pt x="13136" y="585"/>
                </a:lnTo>
                <a:lnTo>
                  <a:pt x="13481" y="664"/>
                </a:lnTo>
                <a:lnTo>
                  <a:pt x="13820" y="750"/>
                </a:lnTo>
                <a:lnTo>
                  <a:pt x="14135" y="836"/>
                </a:lnTo>
                <a:lnTo>
                  <a:pt x="14478" y="939"/>
                </a:lnTo>
                <a:lnTo>
                  <a:pt x="14797" y="1041"/>
                </a:lnTo>
                <a:lnTo>
                  <a:pt x="15111" y="1148"/>
                </a:lnTo>
                <a:lnTo>
                  <a:pt x="15451" y="1270"/>
                </a:lnTo>
                <a:lnTo>
                  <a:pt x="15768" y="1388"/>
                </a:lnTo>
                <a:lnTo>
                  <a:pt x="15773" y="1390"/>
                </a:lnTo>
                <a:lnTo>
                  <a:pt x="15779" y="1392"/>
                </a:lnTo>
                <a:lnTo>
                  <a:pt x="15790" y="1396"/>
                </a:lnTo>
                <a:lnTo>
                  <a:pt x="15812" y="1405"/>
                </a:lnTo>
                <a:lnTo>
                  <a:pt x="15857" y="1422"/>
                </a:lnTo>
                <a:lnTo>
                  <a:pt x="15945" y="1456"/>
                </a:lnTo>
                <a:lnTo>
                  <a:pt x="15950" y="1458"/>
                </a:lnTo>
                <a:lnTo>
                  <a:pt x="15956" y="1460"/>
                </a:lnTo>
                <a:lnTo>
                  <a:pt x="15967" y="1464"/>
                </a:lnTo>
                <a:lnTo>
                  <a:pt x="15989" y="1473"/>
                </a:lnTo>
                <a:lnTo>
                  <a:pt x="16034" y="1490"/>
                </a:lnTo>
                <a:lnTo>
                  <a:pt x="16039" y="1492"/>
                </a:lnTo>
                <a:lnTo>
                  <a:pt x="16045" y="1494"/>
                </a:lnTo>
                <a:lnTo>
                  <a:pt x="16056" y="1498"/>
                </a:lnTo>
                <a:lnTo>
                  <a:pt x="16078" y="1507"/>
                </a:lnTo>
                <a:lnTo>
                  <a:pt x="16083" y="1509"/>
                </a:lnTo>
                <a:lnTo>
                  <a:pt x="16089" y="1511"/>
                </a:lnTo>
                <a:lnTo>
                  <a:pt x="16100" y="1515"/>
                </a:lnTo>
                <a:lnTo>
                  <a:pt x="16105" y="1517"/>
                </a:lnTo>
                <a:lnTo>
                  <a:pt x="16111" y="1520"/>
                </a:lnTo>
                <a:lnTo>
                  <a:pt x="16117" y="1522"/>
                </a:lnTo>
                <a:lnTo>
                  <a:pt x="16122" y="1524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57" name="Freeform 169"/>
          <p:cNvSpPr>
            <a:spLocks/>
          </p:cNvSpPr>
          <p:nvPr/>
        </p:nvSpPr>
        <p:spPr bwMode="auto">
          <a:xfrm>
            <a:off x="1907704" y="4661619"/>
            <a:ext cx="5807075" cy="958850"/>
          </a:xfrm>
          <a:custGeom>
            <a:avLst/>
            <a:gdLst>
              <a:gd name="T0" fmla="*/ 40 w 16122"/>
              <a:gd name="T1" fmla="*/ 0 h 2659"/>
              <a:gd name="T2" fmla="*/ 317 w 16122"/>
              <a:gd name="T3" fmla="*/ 1 h 2659"/>
              <a:gd name="T4" fmla="*/ 980 w 16122"/>
              <a:gd name="T5" fmla="*/ 3 h 2659"/>
              <a:gd name="T6" fmla="*/ 1635 w 16122"/>
              <a:gd name="T7" fmla="*/ 6 h 2659"/>
              <a:gd name="T8" fmla="*/ 2297 w 16122"/>
              <a:gd name="T9" fmla="*/ 10 h 2659"/>
              <a:gd name="T10" fmla="*/ 2951 w 16122"/>
              <a:gd name="T11" fmla="*/ 15 h 2659"/>
              <a:gd name="T12" fmla="*/ 3613 w 16122"/>
              <a:gd name="T13" fmla="*/ 22 h 2659"/>
              <a:gd name="T14" fmla="*/ 4266 w 16122"/>
              <a:gd name="T15" fmla="*/ 32 h 2659"/>
              <a:gd name="T16" fmla="*/ 4926 w 16122"/>
              <a:gd name="T17" fmla="*/ 44 h 2659"/>
              <a:gd name="T18" fmla="*/ 5578 w 16122"/>
              <a:gd name="T19" fmla="*/ 60 h 2659"/>
              <a:gd name="T20" fmla="*/ 6238 w 16122"/>
              <a:gd name="T21" fmla="*/ 81 h 2659"/>
              <a:gd name="T22" fmla="*/ 6922 w 16122"/>
              <a:gd name="T23" fmla="*/ 110 h 2659"/>
              <a:gd name="T24" fmla="*/ 7581 w 16122"/>
              <a:gd name="T25" fmla="*/ 146 h 2659"/>
              <a:gd name="T26" fmla="*/ 8214 w 16122"/>
              <a:gd name="T27" fmla="*/ 192 h 2659"/>
              <a:gd name="T28" fmla="*/ 8872 w 16122"/>
              <a:gd name="T29" fmla="*/ 254 h 2659"/>
              <a:gd name="T30" fmla="*/ 9554 w 16122"/>
              <a:gd name="T31" fmla="*/ 337 h 2659"/>
              <a:gd name="T32" fmla="*/ 10211 w 16122"/>
              <a:gd name="T33" fmla="*/ 439 h 2659"/>
              <a:gd name="T34" fmla="*/ 10843 w 16122"/>
              <a:gd name="T35" fmla="*/ 563 h 2659"/>
              <a:gd name="T36" fmla="*/ 11499 w 16122"/>
              <a:gd name="T37" fmla="*/ 723 h 2659"/>
              <a:gd name="T38" fmla="*/ 12163 w 16122"/>
              <a:gd name="T39" fmla="*/ 921 h 2659"/>
              <a:gd name="T40" fmla="*/ 12818 w 16122"/>
              <a:gd name="T41" fmla="*/ 1153 h 2659"/>
              <a:gd name="T42" fmla="*/ 13481 w 16122"/>
              <a:gd name="T43" fmla="*/ 1426 h 2659"/>
              <a:gd name="T44" fmla="*/ 14135 w 16122"/>
              <a:gd name="T45" fmla="*/ 1724 h 2659"/>
              <a:gd name="T46" fmla="*/ 14797 w 16122"/>
              <a:gd name="T47" fmla="*/ 2044 h 2659"/>
              <a:gd name="T48" fmla="*/ 15451 w 16122"/>
              <a:gd name="T49" fmla="*/ 2358 h 2659"/>
              <a:gd name="T50" fmla="*/ 15779 w 16122"/>
              <a:gd name="T51" fmla="*/ 2509 h 2659"/>
              <a:gd name="T52" fmla="*/ 15812 w 16122"/>
              <a:gd name="T53" fmla="*/ 2524 h 2659"/>
              <a:gd name="T54" fmla="*/ 15945 w 16122"/>
              <a:gd name="T55" fmla="*/ 2583 h 2659"/>
              <a:gd name="T56" fmla="*/ 15956 w 16122"/>
              <a:gd name="T57" fmla="*/ 2587 h 2659"/>
              <a:gd name="T58" fmla="*/ 15989 w 16122"/>
              <a:gd name="T59" fmla="*/ 2602 h 2659"/>
              <a:gd name="T60" fmla="*/ 16056 w 16122"/>
              <a:gd name="T61" fmla="*/ 2630 h 2659"/>
              <a:gd name="T62" fmla="*/ 16105 w 16122"/>
              <a:gd name="T63" fmla="*/ 2652 h 2659"/>
              <a:gd name="T64" fmla="*/ 16122 w 16122"/>
              <a:gd name="T65" fmla="*/ 2659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122" h="2659">
                <a:moveTo>
                  <a:pt x="0" y="0"/>
                </a:moveTo>
                <a:lnTo>
                  <a:pt x="40" y="0"/>
                </a:lnTo>
                <a:lnTo>
                  <a:pt x="159" y="0"/>
                </a:lnTo>
                <a:lnTo>
                  <a:pt x="317" y="1"/>
                </a:lnTo>
                <a:lnTo>
                  <a:pt x="660" y="2"/>
                </a:lnTo>
                <a:lnTo>
                  <a:pt x="980" y="3"/>
                </a:lnTo>
                <a:lnTo>
                  <a:pt x="1294" y="4"/>
                </a:lnTo>
                <a:lnTo>
                  <a:pt x="1635" y="6"/>
                </a:lnTo>
                <a:lnTo>
                  <a:pt x="1953" y="8"/>
                </a:lnTo>
                <a:lnTo>
                  <a:pt x="2297" y="10"/>
                </a:lnTo>
                <a:lnTo>
                  <a:pt x="2636" y="13"/>
                </a:lnTo>
                <a:lnTo>
                  <a:pt x="2951" y="15"/>
                </a:lnTo>
                <a:lnTo>
                  <a:pt x="3293" y="19"/>
                </a:lnTo>
                <a:lnTo>
                  <a:pt x="3613" y="22"/>
                </a:lnTo>
                <a:lnTo>
                  <a:pt x="3926" y="26"/>
                </a:lnTo>
                <a:lnTo>
                  <a:pt x="4266" y="32"/>
                </a:lnTo>
                <a:lnTo>
                  <a:pt x="4583" y="37"/>
                </a:lnTo>
                <a:lnTo>
                  <a:pt x="4926" y="44"/>
                </a:lnTo>
                <a:lnTo>
                  <a:pt x="5264" y="51"/>
                </a:lnTo>
                <a:lnTo>
                  <a:pt x="5578" y="60"/>
                </a:lnTo>
                <a:lnTo>
                  <a:pt x="5919" y="70"/>
                </a:lnTo>
                <a:lnTo>
                  <a:pt x="6238" y="81"/>
                </a:lnTo>
                <a:lnTo>
                  <a:pt x="6583" y="94"/>
                </a:lnTo>
                <a:lnTo>
                  <a:pt x="6922" y="110"/>
                </a:lnTo>
                <a:lnTo>
                  <a:pt x="7238" y="126"/>
                </a:lnTo>
                <a:lnTo>
                  <a:pt x="7581" y="146"/>
                </a:lnTo>
                <a:lnTo>
                  <a:pt x="7901" y="168"/>
                </a:lnTo>
                <a:lnTo>
                  <a:pt x="8214" y="192"/>
                </a:lnTo>
                <a:lnTo>
                  <a:pt x="8555" y="222"/>
                </a:lnTo>
                <a:lnTo>
                  <a:pt x="8872" y="254"/>
                </a:lnTo>
                <a:lnTo>
                  <a:pt x="9216" y="293"/>
                </a:lnTo>
                <a:lnTo>
                  <a:pt x="9554" y="337"/>
                </a:lnTo>
                <a:lnTo>
                  <a:pt x="9870" y="383"/>
                </a:lnTo>
                <a:lnTo>
                  <a:pt x="10211" y="439"/>
                </a:lnTo>
                <a:lnTo>
                  <a:pt x="10530" y="498"/>
                </a:lnTo>
                <a:lnTo>
                  <a:pt x="10843" y="563"/>
                </a:lnTo>
                <a:lnTo>
                  <a:pt x="11183" y="642"/>
                </a:lnTo>
                <a:lnTo>
                  <a:pt x="11499" y="723"/>
                </a:lnTo>
                <a:lnTo>
                  <a:pt x="11843" y="820"/>
                </a:lnTo>
                <a:lnTo>
                  <a:pt x="12163" y="921"/>
                </a:lnTo>
                <a:lnTo>
                  <a:pt x="12477" y="1028"/>
                </a:lnTo>
                <a:lnTo>
                  <a:pt x="12818" y="1153"/>
                </a:lnTo>
                <a:lnTo>
                  <a:pt x="13136" y="1280"/>
                </a:lnTo>
                <a:lnTo>
                  <a:pt x="13481" y="1426"/>
                </a:lnTo>
                <a:lnTo>
                  <a:pt x="13820" y="1577"/>
                </a:lnTo>
                <a:lnTo>
                  <a:pt x="14135" y="1724"/>
                </a:lnTo>
                <a:lnTo>
                  <a:pt x="14478" y="1888"/>
                </a:lnTo>
                <a:lnTo>
                  <a:pt x="14797" y="2044"/>
                </a:lnTo>
                <a:lnTo>
                  <a:pt x="15111" y="2196"/>
                </a:lnTo>
                <a:lnTo>
                  <a:pt x="15451" y="2358"/>
                </a:lnTo>
                <a:lnTo>
                  <a:pt x="15768" y="2504"/>
                </a:lnTo>
                <a:lnTo>
                  <a:pt x="15779" y="2509"/>
                </a:lnTo>
                <a:lnTo>
                  <a:pt x="15790" y="2514"/>
                </a:lnTo>
                <a:lnTo>
                  <a:pt x="15812" y="2524"/>
                </a:lnTo>
                <a:lnTo>
                  <a:pt x="15857" y="2544"/>
                </a:lnTo>
                <a:lnTo>
                  <a:pt x="15945" y="2583"/>
                </a:lnTo>
                <a:lnTo>
                  <a:pt x="15950" y="2585"/>
                </a:lnTo>
                <a:lnTo>
                  <a:pt x="15956" y="2587"/>
                </a:lnTo>
                <a:lnTo>
                  <a:pt x="15967" y="2592"/>
                </a:lnTo>
                <a:lnTo>
                  <a:pt x="15989" y="2602"/>
                </a:lnTo>
                <a:lnTo>
                  <a:pt x="16034" y="2621"/>
                </a:lnTo>
                <a:lnTo>
                  <a:pt x="16056" y="2630"/>
                </a:lnTo>
                <a:lnTo>
                  <a:pt x="16078" y="2640"/>
                </a:lnTo>
                <a:lnTo>
                  <a:pt x="16105" y="2652"/>
                </a:lnTo>
                <a:lnTo>
                  <a:pt x="16111" y="2654"/>
                </a:lnTo>
                <a:lnTo>
                  <a:pt x="16122" y="2659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58" name="Freeform 170"/>
          <p:cNvSpPr>
            <a:spLocks/>
          </p:cNvSpPr>
          <p:nvPr/>
        </p:nvSpPr>
        <p:spPr bwMode="auto">
          <a:xfrm>
            <a:off x="1907704" y="4391744"/>
            <a:ext cx="5807075" cy="1382712"/>
          </a:xfrm>
          <a:custGeom>
            <a:avLst/>
            <a:gdLst>
              <a:gd name="T0" fmla="*/ 5 w 16122"/>
              <a:gd name="T1" fmla="*/ 0 h 3840"/>
              <a:gd name="T2" fmla="*/ 20 w 16122"/>
              <a:gd name="T3" fmla="*/ 0 h 3840"/>
              <a:gd name="T4" fmla="*/ 317 w 16122"/>
              <a:gd name="T5" fmla="*/ 3 h 3840"/>
              <a:gd name="T6" fmla="*/ 980 w 16122"/>
              <a:gd name="T7" fmla="*/ 8 h 3840"/>
              <a:gd name="T8" fmla="*/ 1635 w 16122"/>
              <a:gd name="T9" fmla="*/ 15 h 3840"/>
              <a:gd name="T10" fmla="*/ 2297 w 16122"/>
              <a:gd name="T11" fmla="*/ 25 h 3840"/>
              <a:gd name="T12" fmla="*/ 2951 w 16122"/>
              <a:gd name="T13" fmla="*/ 37 h 3840"/>
              <a:gd name="T14" fmla="*/ 3613 w 16122"/>
              <a:gd name="T15" fmla="*/ 54 h 3840"/>
              <a:gd name="T16" fmla="*/ 4266 w 16122"/>
              <a:gd name="T17" fmla="*/ 75 h 3840"/>
              <a:gd name="T18" fmla="*/ 4926 w 16122"/>
              <a:gd name="T19" fmla="*/ 104 h 3840"/>
              <a:gd name="T20" fmla="*/ 5578 w 16122"/>
              <a:gd name="T21" fmla="*/ 142 h 3840"/>
              <a:gd name="T22" fmla="*/ 6238 w 16122"/>
              <a:gd name="T23" fmla="*/ 191 h 3840"/>
              <a:gd name="T24" fmla="*/ 6922 w 16122"/>
              <a:gd name="T25" fmla="*/ 258 h 3840"/>
              <a:gd name="T26" fmla="*/ 7581 w 16122"/>
              <a:gd name="T27" fmla="*/ 342 h 3840"/>
              <a:gd name="T28" fmla="*/ 8214 w 16122"/>
              <a:gd name="T29" fmla="*/ 446 h 3840"/>
              <a:gd name="T30" fmla="*/ 8872 w 16122"/>
              <a:gd name="T31" fmla="*/ 582 h 3840"/>
              <a:gd name="T32" fmla="*/ 9554 w 16122"/>
              <a:gd name="T33" fmla="*/ 760 h 3840"/>
              <a:gd name="T34" fmla="*/ 10211 w 16122"/>
              <a:gd name="T35" fmla="*/ 973 h 3840"/>
              <a:gd name="T36" fmla="*/ 10843 w 16122"/>
              <a:gd name="T37" fmla="*/ 1219 h 3840"/>
              <a:gd name="T38" fmla="*/ 11499 w 16122"/>
              <a:gd name="T39" fmla="*/ 1519 h 3840"/>
              <a:gd name="T40" fmla="*/ 12163 w 16122"/>
              <a:gd name="T41" fmla="*/ 1865 h 3840"/>
              <a:gd name="T42" fmla="*/ 12818 w 16122"/>
              <a:gd name="T43" fmla="*/ 2235 h 3840"/>
              <a:gd name="T44" fmla="*/ 13481 w 16122"/>
              <a:gd name="T45" fmla="*/ 2621 h 3840"/>
              <a:gd name="T46" fmla="*/ 14135 w 16122"/>
              <a:gd name="T47" fmla="*/ 2990 h 3840"/>
              <a:gd name="T48" fmla="*/ 14797 w 16122"/>
              <a:gd name="T49" fmla="*/ 3327 h 3840"/>
              <a:gd name="T50" fmla="*/ 15451 w 16122"/>
              <a:gd name="T51" fmla="*/ 3609 h 3840"/>
              <a:gd name="T52" fmla="*/ 15779 w 16122"/>
              <a:gd name="T53" fmla="*/ 3729 h 3840"/>
              <a:gd name="T54" fmla="*/ 15812 w 16122"/>
              <a:gd name="T55" fmla="*/ 3741 h 3840"/>
              <a:gd name="T56" fmla="*/ 15945 w 16122"/>
              <a:gd name="T57" fmla="*/ 3785 h 3840"/>
              <a:gd name="T58" fmla="*/ 15967 w 16122"/>
              <a:gd name="T59" fmla="*/ 3792 h 3840"/>
              <a:gd name="T60" fmla="*/ 16034 w 16122"/>
              <a:gd name="T61" fmla="*/ 3813 h 3840"/>
              <a:gd name="T62" fmla="*/ 16045 w 16122"/>
              <a:gd name="T63" fmla="*/ 3816 h 3840"/>
              <a:gd name="T64" fmla="*/ 16078 w 16122"/>
              <a:gd name="T65" fmla="*/ 3827 h 3840"/>
              <a:gd name="T66" fmla="*/ 16100 w 16122"/>
              <a:gd name="T67" fmla="*/ 3833 h 3840"/>
              <a:gd name="T68" fmla="*/ 16111 w 16122"/>
              <a:gd name="T69" fmla="*/ 3837 h 3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122" h="3840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  <a:lnTo>
                  <a:pt x="40" y="1"/>
                </a:lnTo>
                <a:lnTo>
                  <a:pt x="317" y="3"/>
                </a:lnTo>
                <a:lnTo>
                  <a:pt x="660" y="5"/>
                </a:lnTo>
                <a:lnTo>
                  <a:pt x="980" y="8"/>
                </a:lnTo>
                <a:lnTo>
                  <a:pt x="1294" y="11"/>
                </a:lnTo>
                <a:lnTo>
                  <a:pt x="1635" y="15"/>
                </a:lnTo>
                <a:lnTo>
                  <a:pt x="1953" y="19"/>
                </a:lnTo>
                <a:lnTo>
                  <a:pt x="2297" y="25"/>
                </a:lnTo>
                <a:lnTo>
                  <a:pt x="2636" y="31"/>
                </a:lnTo>
                <a:lnTo>
                  <a:pt x="2951" y="37"/>
                </a:lnTo>
                <a:lnTo>
                  <a:pt x="3293" y="45"/>
                </a:lnTo>
                <a:lnTo>
                  <a:pt x="3613" y="54"/>
                </a:lnTo>
                <a:lnTo>
                  <a:pt x="3926" y="63"/>
                </a:lnTo>
                <a:lnTo>
                  <a:pt x="4266" y="75"/>
                </a:lnTo>
                <a:lnTo>
                  <a:pt x="4583" y="88"/>
                </a:lnTo>
                <a:lnTo>
                  <a:pt x="4926" y="104"/>
                </a:lnTo>
                <a:lnTo>
                  <a:pt x="5264" y="122"/>
                </a:lnTo>
                <a:lnTo>
                  <a:pt x="5578" y="142"/>
                </a:lnTo>
                <a:lnTo>
                  <a:pt x="5919" y="165"/>
                </a:lnTo>
                <a:lnTo>
                  <a:pt x="6238" y="191"/>
                </a:lnTo>
                <a:lnTo>
                  <a:pt x="6583" y="222"/>
                </a:lnTo>
                <a:lnTo>
                  <a:pt x="6922" y="258"/>
                </a:lnTo>
                <a:lnTo>
                  <a:pt x="7238" y="296"/>
                </a:lnTo>
                <a:lnTo>
                  <a:pt x="7581" y="342"/>
                </a:lnTo>
                <a:lnTo>
                  <a:pt x="7901" y="391"/>
                </a:lnTo>
                <a:lnTo>
                  <a:pt x="8214" y="446"/>
                </a:lnTo>
                <a:lnTo>
                  <a:pt x="8555" y="512"/>
                </a:lnTo>
                <a:lnTo>
                  <a:pt x="8872" y="582"/>
                </a:lnTo>
                <a:lnTo>
                  <a:pt x="9216" y="666"/>
                </a:lnTo>
                <a:lnTo>
                  <a:pt x="9554" y="760"/>
                </a:lnTo>
                <a:lnTo>
                  <a:pt x="9870" y="857"/>
                </a:lnTo>
                <a:lnTo>
                  <a:pt x="10211" y="973"/>
                </a:lnTo>
                <a:lnTo>
                  <a:pt x="10530" y="1092"/>
                </a:lnTo>
                <a:lnTo>
                  <a:pt x="10843" y="1219"/>
                </a:lnTo>
                <a:lnTo>
                  <a:pt x="11183" y="1369"/>
                </a:lnTo>
                <a:lnTo>
                  <a:pt x="11499" y="1519"/>
                </a:lnTo>
                <a:lnTo>
                  <a:pt x="11843" y="1693"/>
                </a:lnTo>
                <a:lnTo>
                  <a:pt x="12163" y="1865"/>
                </a:lnTo>
                <a:lnTo>
                  <a:pt x="12477" y="2039"/>
                </a:lnTo>
                <a:lnTo>
                  <a:pt x="12818" y="2235"/>
                </a:lnTo>
                <a:lnTo>
                  <a:pt x="13136" y="2420"/>
                </a:lnTo>
                <a:lnTo>
                  <a:pt x="13481" y="2621"/>
                </a:lnTo>
                <a:lnTo>
                  <a:pt x="13820" y="2815"/>
                </a:lnTo>
                <a:lnTo>
                  <a:pt x="14135" y="2990"/>
                </a:lnTo>
                <a:lnTo>
                  <a:pt x="14478" y="3170"/>
                </a:lnTo>
                <a:lnTo>
                  <a:pt x="14797" y="3327"/>
                </a:lnTo>
                <a:lnTo>
                  <a:pt x="15111" y="3469"/>
                </a:lnTo>
                <a:lnTo>
                  <a:pt x="15451" y="3609"/>
                </a:lnTo>
                <a:lnTo>
                  <a:pt x="15768" y="3725"/>
                </a:lnTo>
                <a:lnTo>
                  <a:pt x="15779" y="3729"/>
                </a:lnTo>
                <a:lnTo>
                  <a:pt x="15790" y="3733"/>
                </a:lnTo>
                <a:lnTo>
                  <a:pt x="15812" y="3741"/>
                </a:lnTo>
                <a:lnTo>
                  <a:pt x="15857" y="3756"/>
                </a:lnTo>
                <a:lnTo>
                  <a:pt x="15945" y="3785"/>
                </a:lnTo>
                <a:lnTo>
                  <a:pt x="15956" y="3788"/>
                </a:lnTo>
                <a:lnTo>
                  <a:pt x="15967" y="3792"/>
                </a:lnTo>
                <a:lnTo>
                  <a:pt x="15989" y="3799"/>
                </a:lnTo>
                <a:lnTo>
                  <a:pt x="16034" y="3813"/>
                </a:lnTo>
                <a:lnTo>
                  <a:pt x="16039" y="3815"/>
                </a:lnTo>
                <a:lnTo>
                  <a:pt x="16045" y="3816"/>
                </a:lnTo>
                <a:lnTo>
                  <a:pt x="16056" y="3820"/>
                </a:lnTo>
                <a:lnTo>
                  <a:pt x="16078" y="3827"/>
                </a:lnTo>
                <a:lnTo>
                  <a:pt x="16083" y="3828"/>
                </a:lnTo>
                <a:lnTo>
                  <a:pt x="16100" y="3833"/>
                </a:lnTo>
                <a:lnTo>
                  <a:pt x="16105" y="3835"/>
                </a:lnTo>
                <a:lnTo>
                  <a:pt x="16111" y="3837"/>
                </a:lnTo>
                <a:lnTo>
                  <a:pt x="16122" y="3840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59" name="Freeform 171"/>
          <p:cNvSpPr>
            <a:spLocks/>
          </p:cNvSpPr>
          <p:nvPr/>
        </p:nvSpPr>
        <p:spPr bwMode="auto">
          <a:xfrm>
            <a:off x="1907704" y="4123457"/>
            <a:ext cx="5807075" cy="1757362"/>
          </a:xfrm>
          <a:custGeom>
            <a:avLst/>
            <a:gdLst>
              <a:gd name="T0" fmla="*/ 5 w 16122"/>
              <a:gd name="T1" fmla="*/ 0 h 4877"/>
              <a:gd name="T2" fmla="*/ 20 w 16122"/>
              <a:gd name="T3" fmla="*/ 0 h 4877"/>
              <a:gd name="T4" fmla="*/ 79 w 16122"/>
              <a:gd name="T5" fmla="*/ 1 h 4877"/>
              <a:gd name="T6" fmla="*/ 660 w 16122"/>
              <a:gd name="T7" fmla="*/ 11 h 4877"/>
              <a:gd name="T8" fmla="*/ 1294 w 16122"/>
              <a:gd name="T9" fmla="*/ 25 h 4877"/>
              <a:gd name="T10" fmla="*/ 1953 w 16122"/>
              <a:gd name="T11" fmla="*/ 44 h 4877"/>
              <a:gd name="T12" fmla="*/ 2636 w 16122"/>
              <a:gd name="T13" fmla="*/ 70 h 4877"/>
              <a:gd name="T14" fmla="*/ 3293 w 16122"/>
              <a:gd name="T15" fmla="*/ 103 h 4877"/>
              <a:gd name="T16" fmla="*/ 3926 w 16122"/>
              <a:gd name="T17" fmla="*/ 145 h 4877"/>
              <a:gd name="T18" fmla="*/ 4583 w 16122"/>
              <a:gd name="T19" fmla="*/ 201 h 4877"/>
              <a:gd name="T20" fmla="*/ 5264 w 16122"/>
              <a:gd name="T21" fmla="*/ 278 h 4877"/>
              <a:gd name="T22" fmla="*/ 5919 w 16122"/>
              <a:gd name="T23" fmla="*/ 374 h 4877"/>
              <a:gd name="T24" fmla="*/ 6583 w 16122"/>
              <a:gd name="T25" fmla="*/ 499 h 4877"/>
              <a:gd name="T26" fmla="*/ 7238 w 16122"/>
              <a:gd name="T27" fmla="*/ 656 h 4877"/>
              <a:gd name="T28" fmla="*/ 7901 w 16122"/>
              <a:gd name="T29" fmla="*/ 857 h 4877"/>
              <a:gd name="T30" fmla="*/ 8555 w 16122"/>
              <a:gd name="T31" fmla="*/ 1101 h 4877"/>
              <a:gd name="T32" fmla="*/ 9216 w 16122"/>
              <a:gd name="T33" fmla="*/ 1400 h 4877"/>
              <a:gd name="T34" fmla="*/ 9870 w 16122"/>
              <a:gd name="T35" fmla="*/ 1748 h 4877"/>
              <a:gd name="T36" fmla="*/ 10530 w 16122"/>
              <a:gd name="T37" fmla="*/ 2148 h 4877"/>
              <a:gd name="T38" fmla="*/ 11183 w 16122"/>
              <a:gd name="T39" fmla="*/ 2577 h 4877"/>
              <a:gd name="T40" fmla="*/ 11843 w 16122"/>
              <a:gd name="T41" fmla="*/ 3026 h 4877"/>
              <a:gd name="T42" fmla="*/ 12477 w 16122"/>
              <a:gd name="T43" fmla="*/ 3445 h 4877"/>
              <a:gd name="T44" fmla="*/ 13136 w 16122"/>
              <a:gd name="T45" fmla="*/ 3840 h 4877"/>
              <a:gd name="T46" fmla="*/ 13820 w 16122"/>
              <a:gd name="T47" fmla="*/ 4187 h 4877"/>
              <a:gd name="T48" fmla="*/ 14478 w 16122"/>
              <a:gd name="T49" fmla="*/ 4453 h 4877"/>
              <a:gd name="T50" fmla="*/ 15111 w 16122"/>
              <a:gd name="T51" fmla="*/ 4652 h 4877"/>
              <a:gd name="T52" fmla="*/ 15768 w 16122"/>
              <a:gd name="T53" fmla="*/ 4809 h 4877"/>
              <a:gd name="T54" fmla="*/ 15779 w 16122"/>
              <a:gd name="T55" fmla="*/ 4811 h 4877"/>
              <a:gd name="T56" fmla="*/ 15812 w 16122"/>
              <a:gd name="T57" fmla="*/ 4818 h 4877"/>
              <a:gd name="T58" fmla="*/ 15945 w 16122"/>
              <a:gd name="T59" fmla="*/ 4844 h 4877"/>
              <a:gd name="T60" fmla="*/ 15956 w 16122"/>
              <a:gd name="T61" fmla="*/ 4847 h 4877"/>
              <a:gd name="T62" fmla="*/ 15989 w 16122"/>
              <a:gd name="T63" fmla="*/ 4853 h 4877"/>
              <a:gd name="T64" fmla="*/ 16039 w 16122"/>
              <a:gd name="T65" fmla="*/ 4862 h 4877"/>
              <a:gd name="T66" fmla="*/ 16056 w 16122"/>
              <a:gd name="T67" fmla="*/ 4865 h 4877"/>
              <a:gd name="T68" fmla="*/ 16083 w 16122"/>
              <a:gd name="T69" fmla="*/ 4870 h 4877"/>
              <a:gd name="T70" fmla="*/ 16105 w 16122"/>
              <a:gd name="T71" fmla="*/ 4874 h 4877"/>
              <a:gd name="T72" fmla="*/ 16122 w 16122"/>
              <a:gd name="T73" fmla="*/ 4877 h 4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22" h="4877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  <a:lnTo>
                  <a:pt x="40" y="0"/>
                </a:lnTo>
                <a:lnTo>
                  <a:pt x="79" y="1"/>
                </a:lnTo>
                <a:lnTo>
                  <a:pt x="317" y="5"/>
                </a:lnTo>
                <a:lnTo>
                  <a:pt x="660" y="11"/>
                </a:lnTo>
                <a:lnTo>
                  <a:pt x="980" y="17"/>
                </a:lnTo>
                <a:lnTo>
                  <a:pt x="1294" y="25"/>
                </a:lnTo>
                <a:lnTo>
                  <a:pt x="1635" y="34"/>
                </a:lnTo>
                <a:lnTo>
                  <a:pt x="1953" y="44"/>
                </a:lnTo>
                <a:lnTo>
                  <a:pt x="2297" y="56"/>
                </a:lnTo>
                <a:lnTo>
                  <a:pt x="2636" y="70"/>
                </a:lnTo>
                <a:lnTo>
                  <a:pt x="2951" y="85"/>
                </a:lnTo>
                <a:lnTo>
                  <a:pt x="3293" y="103"/>
                </a:lnTo>
                <a:lnTo>
                  <a:pt x="3613" y="123"/>
                </a:lnTo>
                <a:lnTo>
                  <a:pt x="3926" y="145"/>
                </a:lnTo>
                <a:lnTo>
                  <a:pt x="4266" y="172"/>
                </a:lnTo>
                <a:lnTo>
                  <a:pt x="4583" y="201"/>
                </a:lnTo>
                <a:lnTo>
                  <a:pt x="4926" y="237"/>
                </a:lnTo>
                <a:lnTo>
                  <a:pt x="5264" y="278"/>
                </a:lnTo>
                <a:lnTo>
                  <a:pt x="5578" y="321"/>
                </a:lnTo>
                <a:lnTo>
                  <a:pt x="5919" y="374"/>
                </a:lnTo>
                <a:lnTo>
                  <a:pt x="6238" y="430"/>
                </a:lnTo>
                <a:lnTo>
                  <a:pt x="6583" y="499"/>
                </a:lnTo>
                <a:lnTo>
                  <a:pt x="6922" y="576"/>
                </a:lnTo>
                <a:lnTo>
                  <a:pt x="7238" y="656"/>
                </a:lnTo>
                <a:lnTo>
                  <a:pt x="7581" y="754"/>
                </a:lnTo>
                <a:lnTo>
                  <a:pt x="7901" y="857"/>
                </a:lnTo>
                <a:lnTo>
                  <a:pt x="8214" y="968"/>
                </a:lnTo>
                <a:lnTo>
                  <a:pt x="8555" y="1101"/>
                </a:lnTo>
                <a:lnTo>
                  <a:pt x="8872" y="1238"/>
                </a:lnTo>
                <a:lnTo>
                  <a:pt x="9216" y="1400"/>
                </a:lnTo>
                <a:lnTo>
                  <a:pt x="9554" y="1574"/>
                </a:lnTo>
                <a:lnTo>
                  <a:pt x="9870" y="1748"/>
                </a:lnTo>
                <a:lnTo>
                  <a:pt x="10211" y="1949"/>
                </a:lnTo>
                <a:lnTo>
                  <a:pt x="10530" y="2148"/>
                </a:lnTo>
                <a:lnTo>
                  <a:pt x="10843" y="2351"/>
                </a:lnTo>
                <a:lnTo>
                  <a:pt x="11183" y="2577"/>
                </a:lnTo>
                <a:lnTo>
                  <a:pt x="11499" y="2793"/>
                </a:lnTo>
                <a:lnTo>
                  <a:pt x="11843" y="3026"/>
                </a:lnTo>
                <a:lnTo>
                  <a:pt x="12163" y="3241"/>
                </a:lnTo>
                <a:lnTo>
                  <a:pt x="12477" y="3445"/>
                </a:lnTo>
                <a:lnTo>
                  <a:pt x="12818" y="3656"/>
                </a:lnTo>
                <a:lnTo>
                  <a:pt x="13136" y="3840"/>
                </a:lnTo>
                <a:lnTo>
                  <a:pt x="13481" y="4024"/>
                </a:lnTo>
                <a:lnTo>
                  <a:pt x="13820" y="4187"/>
                </a:lnTo>
                <a:lnTo>
                  <a:pt x="14135" y="4323"/>
                </a:lnTo>
                <a:lnTo>
                  <a:pt x="14478" y="4453"/>
                </a:lnTo>
                <a:lnTo>
                  <a:pt x="14797" y="4560"/>
                </a:lnTo>
                <a:lnTo>
                  <a:pt x="15111" y="4652"/>
                </a:lnTo>
                <a:lnTo>
                  <a:pt x="15451" y="4739"/>
                </a:lnTo>
                <a:lnTo>
                  <a:pt x="15768" y="4809"/>
                </a:lnTo>
                <a:lnTo>
                  <a:pt x="15773" y="4810"/>
                </a:lnTo>
                <a:lnTo>
                  <a:pt x="15779" y="4811"/>
                </a:lnTo>
                <a:lnTo>
                  <a:pt x="15790" y="4814"/>
                </a:lnTo>
                <a:lnTo>
                  <a:pt x="15812" y="4818"/>
                </a:lnTo>
                <a:lnTo>
                  <a:pt x="15857" y="4827"/>
                </a:lnTo>
                <a:lnTo>
                  <a:pt x="15945" y="4844"/>
                </a:lnTo>
                <a:lnTo>
                  <a:pt x="15950" y="4846"/>
                </a:lnTo>
                <a:lnTo>
                  <a:pt x="15956" y="4847"/>
                </a:lnTo>
                <a:lnTo>
                  <a:pt x="15967" y="4849"/>
                </a:lnTo>
                <a:lnTo>
                  <a:pt x="15989" y="4853"/>
                </a:lnTo>
                <a:lnTo>
                  <a:pt x="16034" y="4861"/>
                </a:lnTo>
                <a:lnTo>
                  <a:pt x="16039" y="4862"/>
                </a:lnTo>
                <a:lnTo>
                  <a:pt x="16045" y="4863"/>
                </a:lnTo>
                <a:lnTo>
                  <a:pt x="16056" y="4865"/>
                </a:lnTo>
                <a:lnTo>
                  <a:pt x="16078" y="4869"/>
                </a:lnTo>
                <a:lnTo>
                  <a:pt x="16083" y="4870"/>
                </a:lnTo>
                <a:lnTo>
                  <a:pt x="16100" y="4873"/>
                </a:lnTo>
                <a:lnTo>
                  <a:pt x="16105" y="4874"/>
                </a:lnTo>
                <a:lnTo>
                  <a:pt x="16111" y="4875"/>
                </a:lnTo>
                <a:lnTo>
                  <a:pt x="16122" y="4877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60" name="Freeform 172"/>
          <p:cNvSpPr>
            <a:spLocks/>
          </p:cNvSpPr>
          <p:nvPr/>
        </p:nvSpPr>
        <p:spPr bwMode="auto">
          <a:xfrm>
            <a:off x="1907704" y="3864694"/>
            <a:ext cx="5807075" cy="2081212"/>
          </a:xfrm>
          <a:custGeom>
            <a:avLst/>
            <a:gdLst>
              <a:gd name="T0" fmla="*/ 20 w 16122"/>
              <a:gd name="T1" fmla="*/ 0 h 5774"/>
              <a:gd name="T2" fmla="*/ 159 w 16122"/>
              <a:gd name="T3" fmla="*/ 5 h 5774"/>
              <a:gd name="T4" fmla="*/ 660 w 16122"/>
              <a:gd name="T5" fmla="*/ 25 h 5774"/>
              <a:gd name="T6" fmla="*/ 1294 w 16122"/>
              <a:gd name="T7" fmla="*/ 56 h 5774"/>
              <a:gd name="T8" fmla="*/ 1953 w 16122"/>
              <a:gd name="T9" fmla="*/ 99 h 5774"/>
              <a:gd name="T10" fmla="*/ 2636 w 16122"/>
              <a:gd name="T11" fmla="*/ 157 h 5774"/>
              <a:gd name="T12" fmla="*/ 3293 w 16122"/>
              <a:gd name="T13" fmla="*/ 231 h 5774"/>
              <a:gd name="T14" fmla="*/ 3926 w 16122"/>
              <a:gd name="T15" fmla="*/ 323 h 5774"/>
              <a:gd name="T16" fmla="*/ 4583 w 16122"/>
              <a:gd name="T17" fmla="*/ 446 h 5774"/>
              <a:gd name="T18" fmla="*/ 5264 w 16122"/>
              <a:gd name="T19" fmla="*/ 609 h 5774"/>
              <a:gd name="T20" fmla="*/ 5919 w 16122"/>
              <a:gd name="T21" fmla="*/ 809 h 5774"/>
              <a:gd name="T22" fmla="*/ 6583 w 16122"/>
              <a:gd name="T23" fmla="*/ 1062 h 5774"/>
              <a:gd name="T24" fmla="*/ 7238 w 16122"/>
              <a:gd name="T25" fmla="*/ 1368 h 5774"/>
              <a:gd name="T26" fmla="*/ 7901 w 16122"/>
              <a:gd name="T27" fmla="*/ 1739 h 5774"/>
              <a:gd name="T28" fmla="*/ 8555 w 16122"/>
              <a:gd name="T29" fmla="*/ 2163 h 5774"/>
              <a:gd name="T30" fmla="*/ 9216 w 16122"/>
              <a:gd name="T31" fmla="*/ 2642 h 5774"/>
              <a:gd name="T32" fmla="*/ 9870 w 16122"/>
              <a:gd name="T33" fmla="*/ 3144 h 5774"/>
              <a:gd name="T34" fmla="*/ 10530 w 16122"/>
              <a:gd name="T35" fmla="*/ 3654 h 5774"/>
              <a:gd name="T36" fmla="*/ 11183 w 16122"/>
              <a:gd name="T37" fmla="*/ 4127 h 5774"/>
              <a:gd name="T38" fmla="*/ 11843 w 16122"/>
              <a:gd name="T39" fmla="*/ 4548 h 5774"/>
              <a:gd name="T40" fmla="*/ 12477 w 16122"/>
              <a:gd name="T41" fmla="*/ 4883 h 5774"/>
              <a:gd name="T42" fmla="*/ 13136 w 16122"/>
              <a:gd name="T43" fmla="*/ 5157 h 5774"/>
              <a:gd name="T44" fmla="*/ 13820 w 16122"/>
              <a:gd name="T45" fmla="*/ 5374 h 5774"/>
              <a:gd name="T46" fmla="*/ 14478 w 16122"/>
              <a:gd name="T47" fmla="*/ 5530 h 5774"/>
              <a:gd name="T48" fmla="*/ 15111 w 16122"/>
              <a:gd name="T49" fmla="*/ 5645 h 5774"/>
              <a:gd name="T50" fmla="*/ 15768 w 16122"/>
              <a:gd name="T51" fmla="*/ 5735 h 5774"/>
              <a:gd name="T52" fmla="*/ 15779 w 16122"/>
              <a:gd name="T53" fmla="*/ 5736 h 5774"/>
              <a:gd name="T54" fmla="*/ 15812 w 16122"/>
              <a:gd name="T55" fmla="*/ 5740 h 5774"/>
              <a:gd name="T56" fmla="*/ 15945 w 16122"/>
              <a:gd name="T57" fmla="*/ 5755 h 5774"/>
              <a:gd name="T58" fmla="*/ 15967 w 16122"/>
              <a:gd name="T59" fmla="*/ 5757 h 5774"/>
              <a:gd name="T60" fmla="*/ 16034 w 16122"/>
              <a:gd name="T61" fmla="*/ 5764 h 5774"/>
              <a:gd name="T62" fmla="*/ 16056 w 16122"/>
              <a:gd name="T63" fmla="*/ 5767 h 5774"/>
              <a:gd name="T64" fmla="*/ 16105 w 16122"/>
              <a:gd name="T65" fmla="*/ 5772 h 5774"/>
              <a:gd name="T66" fmla="*/ 16117 w 16122"/>
              <a:gd name="T67" fmla="*/ 5773 h 5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122" h="5774">
                <a:moveTo>
                  <a:pt x="0" y="0"/>
                </a:moveTo>
                <a:lnTo>
                  <a:pt x="20" y="0"/>
                </a:lnTo>
                <a:lnTo>
                  <a:pt x="40" y="1"/>
                </a:lnTo>
                <a:lnTo>
                  <a:pt x="159" y="5"/>
                </a:lnTo>
                <a:lnTo>
                  <a:pt x="317" y="11"/>
                </a:lnTo>
                <a:lnTo>
                  <a:pt x="660" y="25"/>
                </a:lnTo>
                <a:lnTo>
                  <a:pt x="980" y="40"/>
                </a:lnTo>
                <a:lnTo>
                  <a:pt x="1294" y="56"/>
                </a:lnTo>
                <a:lnTo>
                  <a:pt x="1635" y="77"/>
                </a:lnTo>
                <a:lnTo>
                  <a:pt x="1953" y="99"/>
                </a:lnTo>
                <a:lnTo>
                  <a:pt x="2297" y="126"/>
                </a:lnTo>
                <a:lnTo>
                  <a:pt x="2636" y="157"/>
                </a:lnTo>
                <a:lnTo>
                  <a:pt x="2951" y="190"/>
                </a:lnTo>
                <a:lnTo>
                  <a:pt x="3293" y="231"/>
                </a:lnTo>
                <a:lnTo>
                  <a:pt x="3613" y="275"/>
                </a:lnTo>
                <a:lnTo>
                  <a:pt x="3926" y="323"/>
                </a:lnTo>
                <a:lnTo>
                  <a:pt x="4266" y="383"/>
                </a:lnTo>
                <a:lnTo>
                  <a:pt x="4583" y="446"/>
                </a:lnTo>
                <a:lnTo>
                  <a:pt x="4926" y="523"/>
                </a:lnTo>
                <a:lnTo>
                  <a:pt x="5264" y="609"/>
                </a:lnTo>
                <a:lnTo>
                  <a:pt x="5578" y="699"/>
                </a:lnTo>
                <a:lnTo>
                  <a:pt x="5919" y="809"/>
                </a:lnTo>
                <a:lnTo>
                  <a:pt x="6238" y="924"/>
                </a:lnTo>
                <a:lnTo>
                  <a:pt x="6583" y="1062"/>
                </a:lnTo>
                <a:lnTo>
                  <a:pt x="6922" y="1213"/>
                </a:lnTo>
                <a:lnTo>
                  <a:pt x="7238" y="1368"/>
                </a:lnTo>
                <a:lnTo>
                  <a:pt x="7581" y="1552"/>
                </a:lnTo>
                <a:lnTo>
                  <a:pt x="7901" y="1739"/>
                </a:lnTo>
                <a:lnTo>
                  <a:pt x="8214" y="1935"/>
                </a:lnTo>
                <a:lnTo>
                  <a:pt x="8555" y="2163"/>
                </a:lnTo>
                <a:lnTo>
                  <a:pt x="8872" y="2387"/>
                </a:lnTo>
                <a:lnTo>
                  <a:pt x="9216" y="2642"/>
                </a:lnTo>
                <a:lnTo>
                  <a:pt x="9554" y="2899"/>
                </a:lnTo>
                <a:lnTo>
                  <a:pt x="9870" y="3144"/>
                </a:lnTo>
                <a:lnTo>
                  <a:pt x="10211" y="3410"/>
                </a:lnTo>
                <a:lnTo>
                  <a:pt x="10530" y="3654"/>
                </a:lnTo>
                <a:lnTo>
                  <a:pt x="10843" y="3887"/>
                </a:lnTo>
                <a:lnTo>
                  <a:pt x="11183" y="4127"/>
                </a:lnTo>
                <a:lnTo>
                  <a:pt x="11499" y="4338"/>
                </a:lnTo>
                <a:lnTo>
                  <a:pt x="11843" y="4548"/>
                </a:lnTo>
                <a:lnTo>
                  <a:pt x="12163" y="4726"/>
                </a:lnTo>
                <a:lnTo>
                  <a:pt x="12477" y="4883"/>
                </a:lnTo>
                <a:lnTo>
                  <a:pt x="12818" y="5034"/>
                </a:lnTo>
                <a:lnTo>
                  <a:pt x="13136" y="5157"/>
                </a:lnTo>
                <a:lnTo>
                  <a:pt x="13481" y="5274"/>
                </a:lnTo>
                <a:lnTo>
                  <a:pt x="13820" y="5374"/>
                </a:lnTo>
                <a:lnTo>
                  <a:pt x="14135" y="5454"/>
                </a:lnTo>
                <a:lnTo>
                  <a:pt x="14478" y="5530"/>
                </a:lnTo>
                <a:lnTo>
                  <a:pt x="14797" y="5592"/>
                </a:lnTo>
                <a:lnTo>
                  <a:pt x="15111" y="5645"/>
                </a:lnTo>
                <a:lnTo>
                  <a:pt x="15451" y="5694"/>
                </a:lnTo>
                <a:lnTo>
                  <a:pt x="15768" y="5735"/>
                </a:lnTo>
                <a:lnTo>
                  <a:pt x="15773" y="5735"/>
                </a:lnTo>
                <a:lnTo>
                  <a:pt x="15779" y="5736"/>
                </a:lnTo>
                <a:lnTo>
                  <a:pt x="15790" y="5737"/>
                </a:lnTo>
                <a:lnTo>
                  <a:pt x="15812" y="5740"/>
                </a:lnTo>
                <a:lnTo>
                  <a:pt x="15857" y="5745"/>
                </a:lnTo>
                <a:lnTo>
                  <a:pt x="15945" y="5755"/>
                </a:lnTo>
                <a:lnTo>
                  <a:pt x="15956" y="5756"/>
                </a:lnTo>
                <a:lnTo>
                  <a:pt x="15967" y="5757"/>
                </a:lnTo>
                <a:lnTo>
                  <a:pt x="15989" y="5760"/>
                </a:lnTo>
                <a:lnTo>
                  <a:pt x="16034" y="5764"/>
                </a:lnTo>
                <a:lnTo>
                  <a:pt x="16045" y="5766"/>
                </a:lnTo>
                <a:lnTo>
                  <a:pt x="16056" y="5767"/>
                </a:lnTo>
                <a:lnTo>
                  <a:pt x="16078" y="5769"/>
                </a:lnTo>
                <a:lnTo>
                  <a:pt x="16105" y="5772"/>
                </a:lnTo>
                <a:lnTo>
                  <a:pt x="16111" y="5772"/>
                </a:lnTo>
                <a:lnTo>
                  <a:pt x="16117" y="5773"/>
                </a:lnTo>
                <a:lnTo>
                  <a:pt x="16122" y="5774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61" name="Freeform 173"/>
          <p:cNvSpPr>
            <a:spLocks/>
          </p:cNvSpPr>
          <p:nvPr/>
        </p:nvSpPr>
        <p:spPr bwMode="auto">
          <a:xfrm>
            <a:off x="1907704" y="3624982"/>
            <a:ext cx="5807075" cy="2357437"/>
          </a:xfrm>
          <a:custGeom>
            <a:avLst/>
            <a:gdLst>
              <a:gd name="T0" fmla="*/ 5 w 16122"/>
              <a:gd name="T1" fmla="*/ 0 h 6544"/>
              <a:gd name="T2" fmla="*/ 20 w 16122"/>
              <a:gd name="T3" fmla="*/ 1 h 6544"/>
              <a:gd name="T4" fmla="*/ 79 w 16122"/>
              <a:gd name="T5" fmla="*/ 6 h 6544"/>
              <a:gd name="T6" fmla="*/ 317 w 16122"/>
              <a:gd name="T7" fmla="*/ 24 h 6544"/>
              <a:gd name="T8" fmla="*/ 980 w 16122"/>
              <a:gd name="T9" fmla="*/ 88 h 6544"/>
              <a:gd name="T10" fmla="*/ 1635 w 16122"/>
              <a:gd name="T11" fmla="*/ 169 h 6544"/>
              <a:gd name="T12" fmla="*/ 2297 w 16122"/>
              <a:gd name="T13" fmla="*/ 276 h 6544"/>
              <a:gd name="T14" fmla="*/ 2951 w 16122"/>
              <a:gd name="T15" fmla="*/ 412 h 6544"/>
              <a:gd name="T16" fmla="*/ 3613 w 16122"/>
              <a:gd name="T17" fmla="*/ 590 h 6544"/>
              <a:gd name="T18" fmla="*/ 4266 w 16122"/>
              <a:gd name="T19" fmla="*/ 811 h 6544"/>
              <a:gd name="T20" fmla="*/ 4926 w 16122"/>
              <a:gd name="T21" fmla="*/ 1091 h 6544"/>
              <a:gd name="T22" fmla="*/ 5578 w 16122"/>
              <a:gd name="T23" fmla="*/ 1429 h 6544"/>
              <a:gd name="T24" fmla="*/ 6238 w 16122"/>
              <a:gd name="T25" fmla="*/ 1840 h 6544"/>
              <a:gd name="T26" fmla="*/ 6922 w 16122"/>
              <a:gd name="T27" fmla="*/ 2336 h 6544"/>
              <a:gd name="T28" fmla="*/ 7581 w 16122"/>
              <a:gd name="T29" fmla="*/ 2871 h 6544"/>
              <a:gd name="T30" fmla="*/ 8214 w 16122"/>
              <a:gd name="T31" fmla="*/ 3419 h 6544"/>
              <a:gd name="T32" fmla="*/ 8872 w 16122"/>
              <a:gd name="T33" fmla="*/ 3991 h 6544"/>
              <a:gd name="T34" fmla="*/ 9554 w 16122"/>
              <a:gd name="T35" fmla="*/ 4550 h 6544"/>
              <a:gd name="T36" fmla="*/ 10211 w 16122"/>
              <a:gd name="T37" fmla="*/ 5022 h 6544"/>
              <a:gd name="T38" fmla="*/ 10843 w 16122"/>
              <a:gd name="T39" fmla="*/ 5399 h 6544"/>
              <a:gd name="T40" fmla="*/ 11499 w 16122"/>
              <a:gd name="T41" fmla="*/ 5709 h 6544"/>
              <a:gd name="T42" fmla="*/ 12163 w 16122"/>
              <a:gd name="T43" fmla="*/ 5948 h 6544"/>
              <a:gd name="T44" fmla="*/ 12818 w 16122"/>
              <a:gd name="T45" fmla="*/ 6126 h 6544"/>
              <a:gd name="T46" fmla="*/ 13481 w 16122"/>
              <a:gd name="T47" fmla="*/ 6263 h 6544"/>
              <a:gd name="T48" fmla="*/ 14135 w 16122"/>
              <a:gd name="T49" fmla="*/ 6364 h 6544"/>
              <a:gd name="T50" fmla="*/ 14797 w 16122"/>
              <a:gd name="T51" fmla="*/ 6442 h 6544"/>
              <a:gd name="T52" fmla="*/ 15451 w 16122"/>
              <a:gd name="T53" fmla="*/ 6499 h 6544"/>
              <a:gd name="T54" fmla="*/ 15773 w 16122"/>
              <a:gd name="T55" fmla="*/ 6522 h 6544"/>
              <a:gd name="T56" fmla="*/ 15790 w 16122"/>
              <a:gd name="T57" fmla="*/ 6523 h 6544"/>
              <a:gd name="T58" fmla="*/ 15857 w 16122"/>
              <a:gd name="T59" fmla="*/ 6528 h 6544"/>
              <a:gd name="T60" fmla="*/ 15950 w 16122"/>
              <a:gd name="T61" fmla="*/ 6534 h 6544"/>
              <a:gd name="T62" fmla="*/ 15967 w 16122"/>
              <a:gd name="T63" fmla="*/ 6535 h 6544"/>
              <a:gd name="T64" fmla="*/ 16034 w 16122"/>
              <a:gd name="T65" fmla="*/ 6539 h 6544"/>
              <a:gd name="T66" fmla="*/ 16045 w 16122"/>
              <a:gd name="T67" fmla="*/ 6539 h 6544"/>
              <a:gd name="T68" fmla="*/ 16078 w 16122"/>
              <a:gd name="T69" fmla="*/ 6541 h 6544"/>
              <a:gd name="T70" fmla="*/ 16089 w 16122"/>
              <a:gd name="T71" fmla="*/ 6542 h 6544"/>
              <a:gd name="T72" fmla="*/ 16105 w 16122"/>
              <a:gd name="T73" fmla="*/ 6543 h 6544"/>
              <a:gd name="T74" fmla="*/ 16117 w 16122"/>
              <a:gd name="T75" fmla="*/ 6543 h 6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22" h="6544">
                <a:moveTo>
                  <a:pt x="0" y="0"/>
                </a:moveTo>
                <a:lnTo>
                  <a:pt x="5" y="0"/>
                </a:lnTo>
                <a:lnTo>
                  <a:pt x="10" y="1"/>
                </a:lnTo>
                <a:lnTo>
                  <a:pt x="20" y="1"/>
                </a:lnTo>
                <a:lnTo>
                  <a:pt x="40" y="3"/>
                </a:lnTo>
                <a:lnTo>
                  <a:pt x="79" y="6"/>
                </a:lnTo>
                <a:lnTo>
                  <a:pt x="159" y="12"/>
                </a:lnTo>
                <a:lnTo>
                  <a:pt x="317" y="24"/>
                </a:lnTo>
                <a:lnTo>
                  <a:pt x="660" y="55"/>
                </a:lnTo>
                <a:lnTo>
                  <a:pt x="980" y="88"/>
                </a:lnTo>
                <a:lnTo>
                  <a:pt x="1294" y="124"/>
                </a:lnTo>
                <a:lnTo>
                  <a:pt x="1635" y="169"/>
                </a:lnTo>
                <a:lnTo>
                  <a:pt x="1953" y="217"/>
                </a:lnTo>
                <a:lnTo>
                  <a:pt x="2297" y="276"/>
                </a:lnTo>
                <a:lnTo>
                  <a:pt x="2636" y="342"/>
                </a:lnTo>
                <a:lnTo>
                  <a:pt x="2951" y="412"/>
                </a:lnTo>
                <a:lnTo>
                  <a:pt x="3293" y="499"/>
                </a:lnTo>
                <a:lnTo>
                  <a:pt x="3613" y="590"/>
                </a:lnTo>
                <a:lnTo>
                  <a:pt x="3926" y="689"/>
                </a:lnTo>
                <a:lnTo>
                  <a:pt x="4266" y="811"/>
                </a:lnTo>
                <a:lnTo>
                  <a:pt x="4583" y="938"/>
                </a:lnTo>
                <a:lnTo>
                  <a:pt x="4926" y="1091"/>
                </a:lnTo>
                <a:lnTo>
                  <a:pt x="5264" y="1258"/>
                </a:lnTo>
                <a:lnTo>
                  <a:pt x="5578" y="1429"/>
                </a:lnTo>
                <a:lnTo>
                  <a:pt x="5919" y="1633"/>
                </a:lnTo>
                <a:lnTo>
                  <a:pt x="6238" y="1840"/>
                </a:lnTo>
                <a:lnTo>
                  <a:pt x="6583" y="2082"/>
                </a:lnTo>
                <a:lnTo>
                  <a:pt x="6922" y="2336"/>
                </a:lnTo>
                <a:lnTo>
                  <a:pt x="7238" y="2587"/>
                </a:lnTo>
                <a:lnTo>
                  <a:pt x="7581" y="2871"/>
                </a:lnTo>
                <a:lnTo>
                  <a:pt x="7901" y="3145"/>
                </a:lnTo>
                <a:lnTo>
                  <a:pt x="8214" y="3419"/>
                </a:lnTo>
                <a:lnTo>
                  <a:pt x="8555" y="3716"/>
                </a:lnTo>
                <a:lnTo>
                  <a:pt x="8872" y="3991"/>
                </a:lnTo>
                <a:lnTo>
                  <a:pt x="9216" y="4280"/>
                </a:lnTo>
                <a:lnTo>
                  <a:pt x="9554" y="4550"/>
                </a:lnTo>
                <a:lnTo>
                  <a:pt x="9870" y="4786"/>
                </a:lnTo>
                <a:lnTo>
                  <a:pt x="10211" y="5022"/>
                </a:lnTo>
                <a:lnTo>
                  <a:pt x="10530" y="5223"/>
                </a:lnTo>
                <a:lnTo>
                  <a:pt x="10843" y="5399"/>
                </a:lnTo>
                <a:lnTo>
                  <a:pt x="11183" y="5569"/>
                </a:lnTo>
                <a:lnTo>
                  <a:pt x="11499" y="5709"/>
                </a:lnTo>
                <a:lnTo>
                  <a:pt x="11843" y="5841"/>
                </a:lnTo>
                <a:lnTo>
                  <a:pt x="12163" y="5948"/>
                </a:lnTo>
                <a:lnTo>
                  <a:pt x="12477" y="6040"/>
                </a:lnTo>
                <a:lnTo>
                  <a:pt x="12818" y="6126"/>
                </a:lnTo>
                <a:lnTo>
                  <a:pt x="13136" y="6197"/>
                </a:lnTo>
                <a:lnTo>
                  <a:pt x="13481" y="6263"/>
                </a:lnTo>
                <a:lnTo>
                  <a:pt x="13820" y="6319"/>
                </a:lnTo>
                <a:lnTo>
                  <a:pt x="14135" y="6364"/>
                </a:lnTo>
                <a:lnTo>
                  <a:pt x="14478" y="6407"/>
                </a:lnTo>
                <a:lnTo>
                  <a:pt x="14797" y="6442"/>
                </a:lnTo>
                <a:lnTo>
                  <a:pt x="15111" y="6471"/>
                </a:lnTo>
                <a:lnTo>
                  <a:pt x="15451" y="6499"/>
                </a:lnTo>
                <a:lnTo>
                  <a:pt x="15768" y="6522"/>
                </a:lnTo>
                <a:lnTo>
                  <a:pt x="15773" y="6522"/>
                </a:lnTo>
                <a:lnTo>
                  <a:pt x="15779" y="6523"/>
                </a:lnTo>
                <a:lnTo>
                  <a:pt x="15790" y="6523"/>
                </a:lnTo>
                <a:lnTo>
                  <a:pt x="15812" y="6525"/>
                </a:lnTo>
                <a:lnTo>
                  <a:pt x="15857" y="6528"/>
                </a:lnTo>
                <a:lnTo>
                  <a:pt x="15945" y="6533"/>
                </a:lnTo>
                <a:lnTo>
                  <a:pt x="15950" y="6534"/>
                </a:lnTo>
                <a:lnTo>
                  <a:pt x="15956" y="6534"/>
                </a:lnTo>
                <a:lnTo>
                  <a:pt x="15967" y="6535"/>
                </a:lnTo>
                <a:lnTo>
                  <a:pt x="15989" y="6536"/>
                </a:lnTo>
                <a:lnTo>
                  <a:pt x="16034" y="6539"/>
                </a:lnTo>
                <a:lnTo>
                  <a:pt x="16039" y="6539"/>
                </a:lnTo>
                <a:lnTo>
                  <a:pt x="16045" y="6539"/>
                </a:lnTo>
                <a:lnTo>
                  <a:pt x="16056" y="6540"/>
                </a:lnTo>
                <a:lnTo>
                  <a:pt x="16078" y="6541"/>
                </a:lnTo>
                <a:lnTo>
                  <a:pt x="16083" y="6541"/>
                </a:lnTo>
                <a:lnTo>
                  <a:pt x="16089" y="6542"/>
                </a:lnTo>
                <a:lnTo>
                  <a:pt x="16100" y="6542"/>
                </a:lnTo>
                <a:lnTo>
                  <a:pt x="16105" y="6543"/>
                </a:lnTo>
                <a:lnTo>
                  <a:pt x="16111" y="6543"/>
                </a:lnTo>
                <a:lnTo>
                  <a:pt x="16117" y="6543"/>
                </a:lnTo>
                <a:lnTo>
                  <a:pt x="16122" y="6544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62" name="Freeform 174"/>
          <p:cNvSpPr>
            <a:spLocks/>
          </p:cNvSpPr>
          <p:nvPr/>
        </p:nvSpPr>
        <p:spPr bwMode="auto">
          <a:xfrm>
            <a:off x="1907704" y="3424957"/>
            <a:ext cx="5807075" cy="2579687"/>
          </a:xfrm>
          <a:custGeom>
            <a:avLst/>
            <a:gdLst>
              <a:gd name="T0" fmla="*/ 10 w 16122"/>
              <a:gd name="T1" fmla="*/ 2 h 7160"/>
              <a:gd name="T2" fmla="*/ 40 w 16122"/>
              <a:gd name="T3" fmla="*/ 6 h 7160"/>
              <a:gd name="T4" fmla="*/ 159 w 16122"/>
              <a:gd name="T5" fmla="*/ 26 h 7160"/>
              <a:gd name="T6" fmla="*/ 660 w 16122"/>
              <a:gd name="T7" fmla="*/ 118 h 7160"/>
              <a:gd name="T8" fmla="*/ 1294 w 16122"/>
              <a:gd name="T9" fmla="*/ 263 h 7160"/>
              <a:gd name="T10" fmla="*/ 1953 w 16122"/>
              <a:gd name="T11" fmla="*/ 456 h 7160"/>
              <a:gd name="T12" fmla="*/ 2636 w 16122"/>
              <a:gd name="T13" fmla="*/ 711 h 7160"/>
              <a:gd name="T14" fmla="*/ 3293 w 16122"/>
              <a:gd name="T15" fmla="*/ 1019 h 7160"/>
              <a:gd name="T16" fmla="*/ 3926 w 16122"/>
              <a:gd name="T17" fmla="*/ 1382 h 7160"/>
              <a:gd name="T18" fmla="*/ 4583 w 16122"/>
              <a:gd name="T19" fmla="*/ 1831 h 7160"/>
              <a:gd name="T20" fmla="*/ 5264 w 16122"/>
              <a:gd name="T21" fmla="*/ 2376 h 7160"/>
              <a:gd name="T22" fmla="*/ 5919 w 16122"/>
              <a:gd name="T23" fmla="*/ 2964 h 7160"/>
              <a:gd name="T24" fmla="*/ 6583 w 16122"/>
              <a:gd name="T25" fmla="*/ 3600 h 7160"/>
              <a:gd name="T26" fmla="*/ 7238 w 16122"/>
              <a:gd name="T27" fmla="*/ 4233 h 7160"/>
              <a:gd name="T28" fmla="*/ 7901 w 16122"/>
              <a:gd name="T29" fmla="*/ 4839 h 7160"/>
              <a:gd name="T30" fmla="*/ 8555 w 16122"/>
              <a:gd name="T31" fmla="*/ 5367 h 7160"/>
              <a:gd name="T32" fmla="*/ 9216 w 16122"/>
              <a:gd name="T33" fmla="*/ 5809 h 7160"/>
              <a:gd name="T34" fmla="*/ 9870 w 16122"/>
              <a:gd name="T35" fmla="*/ 6152 h 7160"/>
              <a:gd name="T36" fmla="*/ 10530 w 16122"/>
              <a:gd name="T37" fmla="*/ 6419 h 7160"/>
              <a:gd name="T38" fmla="*/ 11183 w 16122"/>
              <a:gd name="T39" fmla="*/ 6617 h 7160"/>
              <a:gd name="T40" fmla="*/ 11843 w 16122"/>
              <a:gd name="T41" fmla="*/ 6769 h 7160"/>
              <a:gd name="T42" fmla="*/ 12477 w 16122"/>
              <a:gd name="T43" fmla="*/ 6880 h 7160"/>
              <a:gd name="T44" fmla="*/ 13136 w 16122"/>
              <a:gd name="T45" fmla="*/ 6967 h 7160"/>
              <a:gd name="T46" fmla="*/ 13820 w 16122"/>
              <a:gd name="T47" fmla="*/ 7035 h 7160"/>
              <a:gd name="T48" fmla="*/ 14478 w 16122"/>
              <a:gd name="T49" fmla="*/ 7084 h 7160"/>
              <a:gd name="T50" fmla="*/ 15111 w 16122"/>
              <a:gd name="T51" fmla="*/ 7120 h 7160"/>
              <a:gd name="T52" fmla="*/ 15768 w 16122"/>
              <a:gd name="T53" fmla="*/ 7148 h 7160"/>
              <a:gd name="T54" fmla="*/ 15779 w 16122"/>
              <a:gd name="T55" fmla="*/ 7148 h 7160"/>
              <a:gd name="T56" fmla="*/ 15812 w 16122"/>
              <a:gd name="T57" fmla="*/ 7150 h 7160"/>
              <a:gd name="T58" fmla="*/ 15945 w 16122"/>
              <a:gd name="T59" fmla="*/ 7154 h 7160"/>
              <a:gd name="T60" fmla="*/ 15967 w 16122"/>
              <a:gd name="T61" fmla="*/ 7155 h 7160"/>
              <a:gd name="T62" fmla="*/ 16034 w 16122"/>
              <a:gd name="T63" fmla="*/ 7157 h 7160"/>
              <a:gd name="T64" fmla="*/ 16045 w 16122"/>
              <a:gd name="T65" fmla="*/ 7158 h 7160"/>
              <a:gd name="T66" fmla="*/ 16078 w 16122"/>
              <a:gd name="T67" fmla="*/ 7159 h 7160"/>
              <a:gd name="T68" fmla="*/ 16100 w 16122"/>
              <a:gd name="T69" fmla="*/ 7159 h 7160"/>
              <a:gd name="T70" fmla="*/ 16111 w 16122"/>
              <a:gd name="T71" fmla="*/ 7160 h 7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22" h="7160">
                <a:moveTo>
                  <a:pt x="0" y="0"/>
                </a:moveTo>
                <a:lnTo>
                  <a:pt x="10" y="2"/>
                </a:lnTo>
                <a:lnTo>
                  <a:pt x="20" y="3"/>
                </a:lnTo>
                <a:lnTo>
                  <a:pt x="40" y="6"/>
                </a:lnTo>
                <a:lnTo>
                  <a:pt x="79" y="13"/>
                </a:lnTo>
                <a:lnTo>
                  <a:pt x="159" y="26"/>
                </a:lnTo>
                <a:lnTo>
                  <a:pt x="317" y="53"/>
                </a:lnTo>
                <a:lnTo>
                  <a:pt x="660" y="118"/>
                </a:lnTo>
                <a:lnTo>
                  <a:pt x="980" y="187"/>
                </a:lnTo>
                <a:lnTo>
                  <a:pt x="1294" y="263"/>
                </a:lnTo>
                <a:lnTo>
                  <a:pt x="1635" y="357"/>
                </a:lnTo>
                <a:lnTo>
                  <a:pt x="1953" y="456"/>
                </a:lnTo>
                <a:lnTo>
                  <a:pt x="2297" y="577"/>
                </a:lnTo>
                <a:lnTo>
                  <a:pt x="2636" y="711"/>
                </a:lnTo>
                <a:lnTo>
                  <a:pt x="2951" y="851"/>
                </a:lnTo>
                <a:lnTo>
                  <a:pt x="3293" y="1019"/>
                </a:lnTo>
                <a:lnTo>
                  <a:pt x="3613" y="1194"/>
                </a:lnTo>
                <a:lnTo>
                  <a:pt x="3926" y="1382"/>
                </a:lnTo>
                <a:lnTo>
                  <a:pt x="4266" y="1605"/>
                </a:lnTo>
                <a:lnTo>
                  <a:pt x="4583" y="1831"/>
                </a:lnTo>
                <a:lnTo>
                  <a:pt x="4926" y="2097"/>
                </a:lnTo>
                <a:lnTo>
                  <a:pt x="5264" y="2376"/>
                </a:lnTo>
                <a:lnTo>
                  <a:pt x="5578" y="2652"/>
                </a:lnTo>
                <a:lnTo>
                  <a:pt x="5919" y="2964"/>
                </a:lnTo>
                <a:lnTo>
                  <a:pt x="6238" y="3266"/>
                </a:lnTo>
                <a:lnTo>
                  <a:pt x="6583" y="3600"/>
                </a:lnTo>
                <a:lnTo>
                  <a:pt x="6922" y="3930"/>
                </a:lnTo>
                <a:lnTo>
                  <a:pt x="7238" y="4233"/>
                </a:lnTo>
                <a:lnTo>
                  <a:pt x="7581" y="4554"/>
                </a:lnTo>
                <a:lnTo>
                  <a:pt x="7901" y="4839"/>
                </a:lnTo>
                <a:lnTo>
                  <a:pt x="8214" y="5103"/>
                </a:lnTo>
                <a:lnTo>
                  <a:pt x="8555" y="5367"/>
                </a:lnTo>
                <a:lnTo>
                  <a:pt x="8872" y="5591"/>
                </a:lnTo>
                <a:lnTo>
                  <a:pt x="9216" y="5809"/>
                </a:lnTo>
                <a:lnTo>
                  <a:pt x="9554" y="5997"/>
                </a:lnTo>
                <a:lnTo>
                  <a:pt x="9870" y="6152"/>
                </a:lnTo>
                <a:lnTo>
                  <a:pt x="10211" y="6299"/>
                </a:lnTo>
                <a:lnTo>
                  <a:pt x="10530" y="6419"/>
                </a:lnTo>
                <a:lnTo>
                  <a:pt x="10843" y="6521"/>
                </a:lnTo>
                <a:lnTo>
                  <a:pt x="11183" y="6617"/>
                </a:lnTo>
                <a:lnTo>
                  <a:pt x="11499" y="6696"/>
                </a:lnTo>
                <a:lnTo>
                  <a:pt x="11843" y="6769"/>
                </a:lnTo>
                <a:lnTo>
                  <a:pt x="12163" y="6829"/>
                </a:lnTo>
                <a:lnTo>
                  <a:pt x="12477" y="6880"/>
                </a:lnTo>
                <a:lnTo>
                  <a:pt x="12818" y="6928"/>
                </a:lnTo>
                <a:lnTo>
                  <a:pt x="13136" y="6967"/>
                </a:lnTo>
                <a:lnTo>
                  <a:pt x="13481" y="7004"/>
                </a:lnTo>
                <a:lnTo>
                  <a:pt x="13820" y="7035"/>
                </a:lnTo>
                <a:lnTo>
                  <a:pt x="14135" y="7060"/>
                </a:lnTo>
                <a:lnTo>
                  <a:pt x="14478" y="7084"/>
                </a:lnTo>
                <a:lnTo>
                  <a:pt x="14797" y="7103"/>
                </a:lnTo>
                <a:lnTo>
                  <a:pt x="15111" y="7120"/>
                </a:lnTo>
                <a:lnTo>
                  <a:pt x="15451" y="7135"/>
                </a:lnTo>
                <a:lnTo>
                  <a:pt x="15768" y="7148"/>
                </a:lnTo>
                <a:lnTo>
                  <a:pt x="15773" y="7148"/>
                </a:lnTo>
                <a:lnTo>
                  <a:pt x="15779" y="7148"/>
                </a:lnTo>
                <a:lnTo>
                  <a:pt x="15790" y="7149"/>
                </a:lnTo>
                <a:lnTo>
                  <a:pt x="15812" y="7150"/>
                </a:lnTo>
                <a:lnTo>
                  <a:pt x="15857" y="7151"/>
                </a:lnTo>
                <a:lnTo>
                  <a:pt x="15945" y="7154"/>
                </a:lnTo>
                <a:lnTo>
                  <a:pt x="15956" y="7155"/>
                </a:lnTo>
                <a:lnTo>
                  <a:pt x="15967" y="7155"/>
                </a:lnTo>
                <a:lnTo>
                  <a:pt x="15989" y="7156"/>
                </a:lnTo>
                <a:lnTo>
                  <a:pt x="16034" y="7157"/>
                </a:lnTo>
                <a:lnTo>
                  <a:pt x="16039" y="7158"/>
                </a:lnTo>
                <a:lnTo>
                  <a:pt x="16045" y="7158"/>
                </a:lnTo>
                <a:lnTo>
                  <a:pt x="16056" y="7158"/>
                </a:lnTo>
                <a:lnTo>
                  <a:pt x="16078" y="7159"/>
                </a:lnTo>
                <a:lnTo>
                  <a:pt x="16089" y="7159"/>
                </a:lnTo>
                <a:lnTo>
                  <a:pt x="16100" y="7159"/>
                </a:lnTo>
                <a:lnTo>
                  <a:pt x="16105" y="7160"/>
                </a:lnTo>
                <a:lnTo>
                  <a:pt x="16111" y="7160"/>
                </a:lnTo>
                <a:lnTo>
                  <a:pt x="16122" y="7160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63" name="Freeform 175"/>
          <p:cNvSpPr>
            <a:spLocks/>
          </p:cNvSpPr>
          <p:nvPr/>
        </p:nvSpPr>
        <p:spPr bwMode="auto">
          <a:xfrm>
            <a:off x="1907704" y="3304307"/>
            <a:ext cx="5807075" cy="2713037"/>
          </a:xfrm>
          <a:custGeom>
            <a:avLst/>
            <a:gdLst>
              <a:gd name="T0" fmla="*/ 5 w 16122"/>
              <a:gd name="T1" fmla="*/ 1 h 7530"/>
              <a:gd name="T2" fmla="*/ 20 w 16122"/>
              <a:gd name="T3" fmla="*/ 6 h 7530"/>
              <a:gd name="T4" fmla="*/ 79 w 16122"/>
              <a:gd name="T5" fmla="*/ 26 h 7530"/>
              <a:gd name="T6" fmla="*/ 317 w 16122"/>
              <a:gd name="T7" fmla="*/ 108 h 7530"/>
              <a:gd name="T8" fmla="*/ 980 w 16122"/>
              <a:gd name="T9" fmla="*/ 377 h 7530"/>
              <a:gd name="T10" fmla="*/ 1635 w 16122"/>
              <a:gd name="T11" fmla="*/ 710 h 7530"/>
              <a:gd name="T12" fmla="*/ 2297 w 16122"/>
              <a:gd name="T13" fmla="*/ 1125 h 7530"/>
              <a:gd name="T14" fmla="*/ 2951 w 16122"/>
              <a:gd name="T15" fmla="*/ 1616 h 7530"/>
              <a:gd name="T16" fmla="*/ 3613 w 16122"/>
              <a:gd name="T17" fmla="*/ 2195 h 7530"/>
              <a:gd name="T18" fmla="*/ 4266 w 16122"/>
              <a:gd name="T19" fmla="*/ 2836 h 7530"/>
              <a:gd name="T20" fmla="*/ 4926 w 16122"/>
              <a:gd name="T21" fmla="*/ 3531 h 7530"/>
              <a:gd name="T22" fmla="*/ 5578 w 16122"/>
              <a:gd name="T23" fmla="*/ 4225 h 7530"/>
              <a:gd name="T24" fmla="*/ 6238 w 16122"/>
              <a:gd name="T25" fmla="*/ 4893 h 7530"/>
              <a:gd name="T26" fmla="*/ 6922 w 16122"/>
              <a:gd name="T27" fmla="*/ 5504 h 7530"/>
              <a:gd name="T28" fmla="*/ 7581 w 16122"/>
              <a:gd name="T29" fmla="*/ 5990 h 7530"/>
              <a:gd name="T30" fmla="*/ 8214 w 16122"/>
              <a:gd name="T31" fmla="*/ 6361 h 7530"/>
              <a:gd name="T32" fmla="*/ 8872 w 16122"/>
              <a:gd name="T33" fmla="*/ 6657 h 7530"/>
              <a:gd name="T34" fmla="*/ 9554 w 16122"/>
              <a:gd name="T35" fmla="*/ 6889 h 7530"/>
              <a:gd name="T36" fmla="*/ 10211 w 16122"/>
              <a:gd name="T37" fmla="*/ 7056 h 7530"/>
              <a:gd name="T38" fmla="*/ 10843 w 16122"/>
              <a:gd name="T39" fmla="*/ 7178 h 7530"/>
              <a:gd name="T40" fmla="*/ 11499 w 16122"/>
              <a:gd name="T41" fmla="*/ 7274 h 7530"/>
              <a:gd name="T42" fmla="*/ 12163 w 16122"/>
              <a:gd name="T43" fmla="*/ 7348 h 7530"/>
              <a:gd name="T44" fmla="*/ 12818 w 16122"/>
              <a:gd name="T45" fmla="*/ 7402 h 7530"/>
              <a:gd name="T46" fmla="*/ 13481 w 16122"/>
              <a:gd name="T47" fmla="*/ 7444 h 7530"/>
              <a:gd name="T48" fmla="*/ 14135 w 16122"/>
              <a:gd name="T49" fmla="*/ 7475 h 7530"/>
              <a:gd name="T50" fmla="*/ 14797 w 16122"/>
              <a:gd name="T51" fmla="*/ 7498 h 7530"/>
              <a:gd name="T52" fmla="*/ 15451 w 16122"/>
              <a:gd name="T53" fmla="*/ 7516 h 7530"/>
              <a:gd name="T54" fmla="*/ 15779 w 16122"/>
              <a:gd name="T55" fmla="*/ 7523 h 7530"/>
              <a:gd name="T56" fmla="*/ 15812 w 16122"/>
              <a:gd name="T57" fmla="*/ 7524 h 7530"/>
              <a:gd name="T58" fmla="*/ 15945 w 16122"/>
              <a:gd name="T59" fmla="*/ 7526 h 7530"/>
              <a:gd name="T60" fmla="*/ 15956 w 16122"/>
              <a:gd name="T61" fmla="*/ 7527 h 7530"/>
              <a:gd name="T62" fmla="*/ 15989 w 16122"/>
              <a:gd name="T63" fmla="*/ 7527 h 7530"/>
              <a:gd name="T64" fmla="*/ 16045 w 16122"/>
              <a:gd name="T65" fmla="*/ 7528 h 7530"/>
              <a:gd name="T66" fmla="*/ 16078 w 16122"/>
              <a:gd name="T67" fmla="*/ 7529 h 7530"/>
              <a:gd name="T68" fmla="*/ 16100 w 16122"/>
              <a:gd name="T69" fmla="*/ 7529 h 7530"/>
              <a:gd name="T70" fmla="*/ 16111 w 16122"/>
              <a:gd name="T71" fmla="*/ 7529 h 7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22" h="7530">
                <a:moveTo>
                  <a:pt x="0" y="0"/>
                </a:moveTo>
                <a:lnTo>
                  <a:pt x="5" y="1"/>
                </a:lnTo>
                <a:lnTo>
                  <a:pt x="10" y="3"/>
                </a:lnTo>
                <a:lnTo>
                  <a:pt x="20" y="6"/>
                </a:lnTo>
                <a:lnTo>
                  <a:pt x="40" y="13"/>
                </a:lnTo>
                <a:lnTo>
                  <a:pt x="79" y="26"/>
                </a:lnTo>
                <a:lnTo>
                  <a:pt x="159" y="52"/>
                </a:lnTo>
                <a:lnTo>
                  <a:pt x="317" y="108"/>
                </a:lnTo>
                <a:lnTo>
                  <a:pt x="660" y="239"/>
                </a:lnTo>
                <a:lnTo>
                  <a:pt x="980" y="377"/>
                </a:lnTo>
                <a:lnTo>
                  <a:pt x="1294" y="528"/>
                </a:lnTo>
                <a:lnTo>
                  <a:pt x="1635" y="710"/>
                </a:lnTo>
                <a:lnTo>
                  <a:pt x="1953" y="899"/>
                </a:lnTo>
                <a:lnTo>
                  <a:pt x="2297" y="1125"/>
                </a:lnTo>
                <a:lnTo>
                  <a:pt x="2636" y="1369"/>
                </a:lnTo>
                <a:lnTo>
                  <a:pt x="2951" y="1616"/>
                </a:lnTo>
                <a:lnTo>
                  <a:pt x="3293" y="1905"/>
                </a:lnTo>
                <a:lnTo>
                  <a:pt x="3613" y="2195"/>
                </a:lnTo>
                <a:lnTo>
                  <a:pt x="3926" y="2495"/>
                </a:lnTo>
                <a:lnTo>
                  <a:pt x="4266" y="2836"/>
                </a:lnTo>
                <a:lnTo>
                  <a:pt x="4583" y="3166"/>
                </a:lnTo>
                <a:lnTo>
                  <a:pt x="4926" y="3531"/>
                </a:lnTo>
                <a:lnTo>
                  <a:pt x="5264" y="3892"/>
                </a:lnTo>
                <a:lnTo>
                  <a:pt x="5578" y="4225"/>
                </a:lnTo>
                <a:lnTo>
                  <a:pt x="5919" y="4578"/>
                </a:lnTo>
                <a:lnTo>
                  <a:pt x="6238" y="4893"/>
                </a:lnTo>
                <a:lnTo>
                  <a:pt x="6583" y="5213"/>
                </a:lnTo>
                <a:lnTo>
                  <a:pt x="6922" y="5504"/>
                </a:lnTo>
                <a:lnTo>
                  <a:pt x="7238" y="5750"/>
                </a:lnTo>
                <a:lnTo>
                  <a:pt x="7581" y="5990"/>
                </a:lnTo>
                <a:lnTo>
                  <a:pt x="7901" y="6189"/>
                </a:lnTo>
                <a:lnTo>
                  <a:pt x="8214" y="6361"/>
                </a:lnTo>
                <a:lnTo>
                  <a:pt x="8555" y="6524"/>
                </a:lnTo>
                <a:lnTo>
                  <a:pt x="8872" y="6657"/>
                </a:lnTo>
                <a:lnTo>
                  <a:pt x="9216" y="6782"/>
                </a:lnTo>
                <a:lnTo>
                  <a:pt x="9554" y="6889"/>
                </a:lnTo>
                <a:lnTo>
                  <a:pt x="9870" y="6975"/>
                </a:lnTo>
                <a:lnTo>
                  <a:pt x="10211" y="7056"/>
                </a:lnTo>
                <a:lnTo>
                  <a:pt x="10530" y="7122"/>
                </a:lnTo>
                <a:lnTo>
                  <a:pt x="10843" y="7178"/>
                </a:lnTo>
                <a:lnTo>
                  <a:pt x="11183" y="7231"/>
                </a:lnTo>
                <a:lnTo>
                  <a:pt x="11499" y="7274"/>
                </a:lnTo>
                <a:lnTo>
                  <a:pt x="11843" y="7315"/>
                </a:lnTo>
                <a:lnTo>
                  <a:pt x="12163" y="7348"/>
                </a:lnTo>
                <a:lnTo>
                  <a:pt x="12477" y="7376"/>
                </a:lnTo>
                <a:lnTo>
                  <a:pt x="12818" y="7402"/>
                </a:lnTo>
                <a:lnTo>
                  <a:pt x="13136" y="7424"/>
                </a:lnTo>
                <a:lnTo>
                  <a:pt x="13481" y="7444"/>
                </a:lnTo>
                <a:lnTo>
                  <a:pt x="13820" y="7461"/>
                </a:lnTo>
                <a:lnTo>
                  <a:pt x="14135" y="7475"/>
                </a:lnTo>
                <a:lnTo>
                  <a:pt x="14478" y="7488"/>
                </a:lnTo>
                <a:lnTo>
                  <a:pt x="14797" y="7498"/>
                </a:lnTo>
                <a:lnTo>
                  <a:pt x="15111" y="7507"/>
                </a:lnTo>
                <a:lnTo>
                  <a:pt x="15451" y="7516"/>
                </a:lnTo>
                <a:lnTo>
                  <a:pt x="15768" y="7523"/>
                </a:lnTo>
                <a:lnTo>
                  <a:pt x="15779" y="7523"/>
                </a:lnTo>
                <a:lnTo>
                  <a:pt x="15790" y="7523"/>
                </a:lnTo>
                <a:lnTo>
                  <a:pt x="15812" y="7524"/>
                </a:lnTo>
                <a:lnTo>
                  <a:pt x="15857" y="7525"/>
                </a:lnTo>
                <a:lnTo>
                  <a:pt x="15945" y="7526"/>
                </a:lnTo>
                <a:lnTo>
                  <a:pt x="15950" y="7526"/>
                </a:lnTo>
                <a:lnTo>
                  <a:pt x="15956" y="7527"/>
                </a:lnTo>
                <a:lnTo>
                  <a:pt x="15967" y="7527"/>
                </a:lnTo>
                <a:lnTo>
                  <a:pt x="15989" y="7527"/>
                </a:lnTo>
                <a:lnTo>
                  <a:pt x="16034" y="7528"/>
                </a:lnTo>
                <a:lnTo>
                  <a:pt x="16045" y="7528"/>
                </a:lnTo>
                <a:lnTo>
                  <a:pt x="16056" y="7528"/>
                </a:lnTo>
                <a:lnTo>
                  <a:pt x="16078" y="7529"/>
                </a:lnTo>
                <a:lnTo>
                  <a:pt x="16089" y="7529"/>
                </a:lnTo>
                <a:lnTo>
                  <a:pt x="16100" y="7529"/>
                </a:lnTo>
                <a:lnTo>
                  <a:pt x="16105" y="7529"/>
                </a:lnTo>
                <a:lnTo>
                  <a:pt x="16111" y="7529"/>
                </a:lnTo>
                <a:lnTo>
                  <a:pt x="16122" y="7530"/>
                </a:lnTo>
              </a:path>
            </a:pathLst>
          </a:custGeom>
          <a:noFill/>
          <a:ln w="2540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364" name="Grupa 363"/>
          <p:cNvGrpSpPr/>
          <p:nvPr/>
        </p:nvGrpSpPr>
        <p:grpSpPr>
          <a:xfrm>
            <a:off x="1247305" y="1918419"/>
            <a:ext cx="6891337" cy="4400550"/>
            <a:chOff x="1527027" y="1486371"/>
            <a:chExt cx="6891337" cy="4400550"/>
          </a:xfrm>
        </p:grpSpPr>
        <p:sp>
          <p:nvSpPr>
            <p:cNvPr id="365" name="Line 176"/>
            <p:cNvSpPr>
              <a:spLocks noChangeShapeType="1"/>
            </p:cNvSpPr>
            <p:nvPr/>
          </p:nvSpPr>
          <p:spPr bwMode="auto">
            <a:xfrm flipH="1">
              <a:off x="1765151" y="5599584"/>
              <a:ext cx="6653212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66" name="Line 177"/>
            <p:cNvSpPr>
              <a:spLocks noChangeShapeType="1"/>
            </p:cNvSpPr>
            <p:nvPr/>
          </p:nvSpPr>
          <p:spPr bwMode="auto">
            <a:xfrm flipV="1">
              <a:off x="1765151" y="1486371"/>
              <a:ext cx="0" cy="4113212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67" name="Line 178"/>
            <p:cNvSpPr>
              <a:spLocks noChangeShapeType="1"/>
            </p:cNvSpPr>
            <p:nvPr/>
          </p:nvSpPr>
          <p:spPr bwMode="auto">
            <a:xfrm>
              <a:off x="1765151" y="1486371"/>
              <a:ext cx="6653212" cy="0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68" name="Line 179"/>
            <p:cNvSpPr>
              <a:spLocks noChangeShapeType="1"/>
            </p:cNvSpPr>
            <p:nvPr/>
          </p:nvSpPr>
          <p:spPr bwMode="auto">
            <a:xfrm>
              <a:off x="8418364" y="1486371"/>
              <a:ext cx="0" cy="4113212"/>
            </a:xfrm>
            <a:prstGeom prst="line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69" name="Line 180"/>
            <p:cNvSpPr>
              <a:spLocks noChangeShapeType="1"/>
            </p:cNvSpPr>
            <p:nvPr/>
          </p:nvSpPr>
          <p:spPr bwMode="auto">
            <a:xfrm flipV="1">
              <a:off x="2187426" y="5532909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70" name="Rectangle 181"/>
            <p:cNvSpPr>
              <a:spLocks noChangeArrowheads="1"/>
            </p:cNvSpPr>
            <p:nvPr/>
          </p:nvSpPr>
          <p:spPr bwMode="auto">
            <a:xfrm>
              <a:off x="2012801" y="5647209"/>
              <a:ext cx="277812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1" name="Rectangle 182"/>
            <p:cNvSpPr>
              <a:spLocks noChangeArrowheads="1"/>
            </p:cNvSpPr>
            <p:nvPr/>
          </p:nvSpPr>
          <p:spPr bwMode="auto">
            <a:xfrm>
              <a:off x="2211239" y="5620221"/>
              <a:ext cx="1682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-4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2" name="Line 183"/>
            <p:cNvSpPr>
              <a:spLocks noChangeShapeType="1"/>
            </p:cNvSpPr>
            <p:nvPr/>
          </p:nvSpPr>
          <p:spPr bwMode="auto">
            <a:xfrm flipV="1">
              <a:off x="4124176" y="5532909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73" name="Rectangle 184"/>
            <p:cNvSpPr>
              <a:spLocks noChangeArrowheads="1"/>
            </p:cNvSpPr>
            <p:nvPr/>
          </p:nvSpPr>
          <p:spPr bwMode="auto">
            <a:xfrm>
              <a:off x="3898751" y="5647209"/>
              <a:ext cx="5207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0.001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4" name="Line 185"/>
            <p:cNvSpPr>
              <a:spLocks noChangeShapeType="1"/>
            </p:cNvSpPr>
            <p:nvPr/>
          </p:nvSpPr>
          <p:spPr bwMode="auto">
            <a:xfrm flipV="1">
              <a:off x="6059339" y="5532909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75" name="Rectangle 186"/>
            <p:cNvSpPr>
              <a:spLocks noChangeArrowheads="1"/>
            </p:cNvSpPr>
            <p:nvPr/>
          </p:nvSpPr>
          <p:spPr bwMode="auto">
            <a:xfrm>
              <a:off x="5837089" y="5647209"/>
              <a:ext cx="5207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0.010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6" name="Line 187"/>
            <p:cNvSpPr>
              <a:spLocks noChangeShapeType="1"/>
            </p:cNvSpPr>
            <p:nvPr/>
          </p:nvSpPr>
          <p:spPr bwMode="auto">
            <a:xfrm flipV="1">
              <a:off x="7994501" y="5532909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77" name="Rectangle 188"/>
            <p:cNvSpPr>
              <a:spLocks noChangeArrowheads="1"/>
            </p:cNvSpPr>
            <p:nvPr/>
          </p:nvSpPr>
          <p:spPr bwMode="auto">
            <a:xfrm>
              <a:off x="7770664" y="5647209"/>
              <a:ext cx="5207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0.100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8" name="Line 189"/>
            <p:cNvSpPr>
              <a:spLocks noChangeShapeType="1"/>
            </p:cNvSpPr>
            <p:nvPr/>
          </p:nvSpPr>
          <p:spPr bwMode="auto">
            <a:xfrm flipV="1">
              <a:off x="188738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79" name="Line 190"/>
            <p:cNvSpPr>
              <a:spLocks noChangeShapeType="1"/>
            </p:cNvSpPr>
            <p:nvPr/>
          </p:nvSpPr>
          <p:spPr bwMode="auto">
            <a:xfrm flipV="1">
              <a:off x="200010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0" name="Line 191"/>
            <p:cNvSpPr>
              <a:spLocks noChangeShapeType="1"/>
            </p:cNvSpPr>
            <p:nvPr/>
          </p:nvSpPr>
          <p:spPr bwMode="auto">
            <a:xfrm flipV="1">
              <a:off x="210011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1" name="Line 192"/>
            <p:cNvSpPr>
              <a:spLocks noChangeShapeType="1"/>
            </p:cNvSpPr>
            <p:nvPr/>
          </p:nvSpPr>
          <p:spPr bwMode="auto">
            <a:xfrm flipV="1">
              <a:off x="277003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2" name="Line 193"/>
            <p:cNvSpPr>
              <a:spLocks noChangeShapeType="1"/>
            </p:cNvSpPr>
            <p:nvPr/>
          </p:nvSpPr>
          <p:spPr bwMode="auto">
            <a:xfrm flipV="1">
              <a:off x="311135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3" name="Line 194"/>
            <p:cNvSpPr>
              <a:spLocks noChangeShapeType="1"/>
            </p:cNvSpPr>
            <p:nvPr/>
          </p:nvSpPr>
          <p:spPr bwMode="auto">
            <a:xfrm flipV="1">
              <a:off x="335423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4" name="Line 195"/>
            <p:cNvSpPr>
              <a:spLocks noChangeShapeType="1"/>
            </p:cNvSpPr>
            <p:nvPr/>
          </p:nvSpPr>
          <p:spPr bwMode="auto">
            <a:xfrm flipV="1">
              <a:off x="354156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5" name="Line 196"/>
            <p:cNvSpPr>
              <a:spLocks noChangeShapeType="1"/>
            </p:cNvSpPr>
            <p:nvPr/>
          </p:nvSpPr>
          <p:spPr bwMode="auto">
            <a:xfrm flipV="1">
              <a:off x="369396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6" name="Line 197"/>
            <p:cNvSpPr>
              <a:spLocks noChangeShapeType="1"/>
            </p:cNvSpPr>
            <p:nvPr/>
          </p:nvSpPr>
          <p:spPr bwMode="auto">
            <a:xfrm flipV="1">
              <a:off x="382413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7" name="Line 198"/>
            <p:cNvSpPr>
              <a:spLocks noChangeShapeType="1"/>
            </p:cNvSpPr>
            <p:nvPr/>
          </p:nvSpPr>
          <p:spPr bwMode="auto">
            <a:xfrm flipV="1">
              <a:off x="393685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8" name="Line 199"/>
            <p:cNvSpPr>
              <a:spLocks noChangeShapeType="1"/>
            </p:cNvSpPr>
            <p:nvPr/>
          </p:nvSpPr>
          <p:spPr bwMode="auto">
            <a:xfrm flipV="1">
              <a:off x="4035276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89" name="Line 200"/>
            <p:cNvSpPr>
              <a:spLocks noChangeShapeType="1"/>
            </p:cNvSpPr>
            <p:nvPr/>
          </p:nvSpPr>
          <p:spPr bwMode="auto">
            <a:xfrm flipV="1">
              <a:off x="470678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0" name="Line 201"/>
            <p:cNvSpPr>
              <a:spLocks noChangeShapeType="1"/>
            </p:cNvSpPr>
            <p:nvPr/>
          </p:nvSpPr>
          <p:spPr bwMode="auto">
            <a:xfrm flipV="1">
              <a:off x="504651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1" name="Line 202"/>
            <p:cNvSpPr>
              <a:spLocks noChangeShapeType="1"/>
            </p:cNvSpPr>
            <p:nvPr/>
          </p:nvSpPr>
          <p:spPr bwMode="auto">
            <a:xfrm flipV="1">
              <a:off x="528940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2" name="Line 203"/>
            <p:cNvSpPr>
              <a:spLocks noChangeShapeType="1"/>
            </p:cNvSpPr>
            <p:nvPr/>
          </p:nvSpPr>
          <p:spPr bwMode="auto">
            <a:xfrm flipV="1">
              <a:off x="5476726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3" name="Line 204"/>
            <p:cNvSpPr>
              <a:spLocks noChangeShapeType="1"/>
            </p:cNvSpPr>
            <p:nvPr/>
          </p:nvSpPr>
          <p:spPr bwMode="auto">
            <a:xfrm flipV="1">
              <a:off x="563071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4" name="Line 205"/>
            <p:cNvSpPr>
              <a:spLocks noChangeShapeType="1"/>
            </p:cNvSpPr>
            <p:nvPr/>
          </p:nvSpPr>
          <p:spPr bwMode="auto">
            <a:xfrm flipV="1">
              <a:off x="575930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5" name="Line 206"/>
            <p:cNvSpPr>
              <a:spLocks noChangeShapeType="1"/>
            </p:cNvSpPr>
            <p:nvPr/>
          </p:nvSpPr>
          <p:spPr bwMode="auto">
            <a:xfrm flipV="1">
              <a:off x="587201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6" name="Line 207"/>
            <p:cNvSpPr>
              <a:spLocks noChangeShapeType="1"/>
            </p:cNvSpPr>
            <p:nvPr/>
          </p:nvSpPr>
          <p:spPr bwMode="auto">
            <a:xfrm flipV="1">
              <a:off x="597043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7" name="Line 208"/>
            <p:cNvSpPr>
              <a:spLocks noChangeShapeType="1"/>
            </p:cNvSpPr>
            <p:nvPr/>
          </p:nvSpPr>
          <p:spPr bwMode="auto">
            <a:xfrm flipV="1">
              <a:off x="664195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8" name="Line 209"/>
            <p:cNvSpPr>
              <a:spLocks noChangeShapeType="1"/>
            </p:cNvSpPr>
            <p:nvPr/>
          </p:nvSpPr>
          <p:spPr bwMode="auto">
            <a:xfrm flipV="1">
              <a:off x="698326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399" name="Line 210"/>
            <p:cNvSpPr>
              <a:spLocks noChangeShapeType="1"/>
            </p:cNvSpPr>
            <p:nvPr/>
          </p:nvSpPr>
          <p:spPr bwMode="auto">
            <a:xfrm flipV="1">
              <a:off x="7224564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0" name="Line 211"/>
            <p:cNvSpPr>
              <a:spLocks noChangeShapeType="1"/>
            </p:cNvSpPr>
            <p:nvPr/>
          </p:nvSpPr>
          <p:spPr bwMode="auto">
            <a:xfrm flipV="1">
              <a:off x="741188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1" name="Line 212"/>
            <p:cNvSpPr>
              <a:spLocks noChangeShapeType="1"/>
            </p:cNvSpPr>
            <p:nvPr/>
          </p:nvSpPr>
          <p:spPr bwMode="auto">
            <a:xfrm flipV="1">
              <a:off x="7565876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2" name="Line 213"/>
            <p:cNvSpPr>
              <a:spLocks noChangeShapeType="1"/>
            </p:cNvSpPr>
            <p:nvPr/>
          </p:nvSpPr>
          <p:spPr bwMode="auto">
            <a:xfrm flipV="1">
              <a:off x="7696051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3" name="Line 214"/>
            <p:cNvSpPr>
              <a:spLocks noChangeShapeType="1"/>
            </p:cNvSpPr>
            <p:nvPr/>
          </p:nvSpPr>
          <p:spPr bwMode="auto">
            <a:xfrm flipV="1">
              <a:off x="7807176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4" name="Line 215"/>
            <p:cNvSpPr>
              <a:spLocks noChangeShapeType="1"/>
            </p:cNvSpPr>
            <p:nvPr/>
          </p:nvSpPr>
          <p:spPr bwMode="auto">
            <a:xfrm flipV="1">
              <a:off x="7907189" y="5566246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5" name="Line 216"/>
            <p:cNvSpPr>
              <a:spLocks noChangeShapeType="1"/>
            </p:cNvSpPr>
            <p:nvPr/>
          </p:nvSpPr>
          <p:spPr bwMode="auto">
            <a:xfrm>
              <a:off x="1765151" y="5599584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6" name="Rectangle 217"/>
            <p:cNvSpPr>
              <a:spLocks noChangeArrowheads="1"/>
            </p:cNvSpPr>
            <p:nvPr/>
          </p:nvSpPr>
          <p:spPr bwMode="auto">
            <a:xfrm>
              <a:off x="1627039" y="5505921"/>
              <a:ext cx="1778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7" name="Line 218"/>
            <p:cNvSpPr>
              <a:spLocks noChangeShapeType="1"/>
            </p:cNvSpPr>
            <p:nvPr/>
          </p:nvSpPr>
          <p:spPr bwMode="auto">
            <a:xfrm>
              <a:off x="1765151" y="54614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8" name="Line 219"/>
            <p:cNvSpPr>
              <a:spLocks noChangeShapeType="1"/>
            </p:cNvSpPr>
            <p:nvPr/>
          </p:nvSpPr>
          <p:spPr bwMode="auto">
            <a:xfrm>
              <a:off x="1765151" y="532494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09" name="Line 220"/>
            <p:cNvSpPr>
              <a:spLocks noChangeShapeType="1"/>
            </p:cNvSpPr>
            <p:nvPr/>
          </p:nvSpPr>
          <p:spPr bwMode="auto">
            <a:xfrm>
              <a:off x="1765151" y="51884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0" name="Line 221"/>
            <p:cNvSpPr>
              <a:spLocks noChangeShapeType="1"/>
            </p:cNvSpPr>
            <p:nvPr/>
          </p:nvSpPr>
          <p:spPr bwMode="auto">
            <a:xfrm>
              <a:off x="1765151" y="5050309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1" name="Rectangle 222"/>
            <p:cNvSpPr>
              <a:spLocks noChangeArrowheads="1"/>
            </p:cNvSpPr>
            <p:nvPr/>
          </p:nvSpPr>
          <p:spPr bwMode="auto">
            <a:xfrm>
              <a:off x="1627039" y="4959821"/>
              <a:ext cx="1778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2" name="Line 223"/>
            <p:cNvSpPr>
              <a:spLocks noChangeShapeType="1"/>
            </p:cNvSpPr>
            <p:nvPr/>
          </p:nvSpPr>
          <p:spPr bwMode="auto">
            <a:xfrm>
              <a:off x="1765151" y="491378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3" name="Line 224"/>
            <p:cNvSpPr>
              <a:spLocks noChangeShapeType="1"/>
            </p:cNvSpPr>
            <p:nvPr/>
          </p:nvSpPr>
          <p:spPr bwMode="auto">
            <a:xfrm>
              <a:off x="1765151" y="47756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4" name="Line 225"/>
            <p:cNvSpPr>
              <a:spLocks noChangeShapeType="1"/>
            </p:cNvSpPr>
            <p:nvPr/>
          </p:nvSpPr>
          <p:spPr bwMode="auto">
            <a:xfrm>
              <a:off x="1765151" y="463914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5" name="Line 226"/>
            <p:cNvSpPr>
              <a:spLocks noChangeShapeType="1"/>
            </p:cNvSpPr>
            <p:nvPr/>
          </p:nvSpPr>
          <p:spPr bwMode="auto">
            <a:xfrm>
              <a:off x="1765151" y="4502621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6" name="Rectangle 227"/>
            <p:cNvSpPr>
              <a:spLocks noChangeArrowheads="1"/>
            </p:cNvSpPr>
            <p:nvPr/>
          </p:nvSpPr>
          <p:spPr bwMode="auto">
            <a:xfrm>
              <a:off x="1627039" y="4410546"/>
              <a:ext cx="1778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7" name="Line 228"/>
            <p:cNvSpPr>
              <a:spLocks noChangeShapeType="1"/>
            </p:cNvSpPr>
            <p:nvPr/>
          </p:nvSpPr>
          <p:spPr bwMode="auto">
            <a:xfrm>
              <a:off x="1765151" y="436450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8" name="Line 229"/>
            <p:cNvSpPr>
              <a:spLocks noChangeShapeType="1"/>
            </p:cNvSpPr>
            <p:nvPr/>
          </p:nvSpPr>
          <p:spPr bwMode="auto">
            <a:xfrm>
              <a:off x="1765151" y="422798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19" name="Line 230"/>
            <p:cNvSpPr>
              <a:spLocks noChangeShapeType="1"/>
            </p:cNvSpPr>
            <p:nvPr/>
          </p:nvSpPr>
          <p:spPr bwMode="auto">
            <a:xfrm>
              <a:off x="1765151" y="409145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0" name="Line 231"/>
            <p:cNvSpPr>
              <a:spLocks noChangeShapeType="1"/>
            </p:cNvSpPr>
            <p:nvPr/>
          </p:nvSpPr>
          <p:spPr bwMode="auto">
            <a:xfrm>
              <a:off x="1765151" y="3953346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1" name="Rectangle 232"/>
            <p:cNvSpPr>
              <a:spLocks noChangeArrowheads="1"/>
            </p:cNvSpPr>
            <p:nvPr/>
          </p:nvSpPr>
          <p:spPr bwMode="auto">
            <a:xfrm>
              <a:off x="1627039" y="3859684"/>
              <a:ext cx="1778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2" name="Line 233"/>
            <p:cNvSpPr>
              <a:spLocks noChangeShapeType="1"/>
            </p:cNvSpPr>
            <p:nvPr/>
          </p:nvSpPr>
          <p:spPr bwMode="auto">
            <a:xfrm>
              <a:off x="1765151" y="38168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3" name="Line 234"/>
            <p:cNvSpPr>
              <a:spLocks noChangeShapeType="1"/>
            </p:cNvSpPr>
            <p:nvPr/>
          </p:nvSpPr>
          <p:spPr bwMode="auto">
            <a:xfrm>
              <a:off x="1765151" y="368029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4" name="Line 235"/>
            <p:cNvSpPr>
              <a:spLocks noChangeShapeType="1"/>
            </p:cNvSpPr>
            <p:nvPr/>
          </p:nvSpPr>
          <p:spPr bwMode="auto">
            <a:xfrm>
              <a:off x="1765151" y="354218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5" name="Line 236"/>
            <p:cNvSpPr>
              <a:spLocks noChangeShapeType="1"/>
            </p:cNvSpPr>
            <p:nvPr/>
          </p:nvSpPr>
          <p:spPr bwMode="auto">
            <a:xfrm>
              <a:off x="1765151" y="3405659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6" name="Rectangle 237"/>
            <p:cNvSpPr>
              <a:spLocks noChangeArrowheads="1"/>
            </p:cNvSpPr>
            <p:nvPr/>
          </p:nvSpPr>
          <p:spPr bwMode="auto">
            <a:xfrm>
              <a:off x="1627039" y="3313584"/>
              <a:ext cx="177800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7" name="Line 238"/>
            <p:cNvSpPr>
              <a:spLocks noChangeShapeType="1"/>
            </p:cNvSpPr>
            <p:nvPr/>
          </p:nvSpPr>
          <p:spPr bwMode="auto">
            <a:xfrm>
              <a:off x="1765151" y="326913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8" name="Line 239"/>
            <p:cNvSpPr>
              <a:spLocks noChangeShapeType="1"/>
            </p:cNvSpPr>
            <p:nvPr/>
          </p:nvSpPr>
          <p:spPr bwMode="auto">
            <a:xfrm>
              <a:off x="1765151" y="31310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29" name="Line 240"/>
            <p:cNvSpPr>
              <a:spLocks noChangeShapeType="1"/>
            </p:cNvSpPr>
            <p:nvPr/>
          </p:nvSpPr>
          <p:spPr bwMode="auto">
            <a:xfrm>
              <a:off x="1765151" y="299449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0" name="Line 241"/>
            <p:cNvSpPr>
              <a:spLocks noChangeShapeType="1"/>
            </p:cNvSpPr>
            <p:nvPr/>
          </p:nvSpPr>
          <p:spPr bwMode="auto">
            <a:xfrm>
              <a:off x="1765151" y="2856384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1" name="Rectangle 242"/>
            <p:cNvSpPr>
              <a:spLocks noChangeArrowheads="1"/>
            </p:cNvSpPr>
            <p:nvPr/>
          </p:nvSpPr>
          <p:spPr bwMode="auto">
            <a:xfrm>
              <a:off x="1527027" y="2762721"/>
              <a:ext cx="277812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2" name="Line 243"/>
            <p:cNvSpPr>
              <a:spLocks noChangeShapeType="1"/>
            </p:cNvSpPr>
            <p:nvPr/>
          </p:nvSpPr>
          <p:spPr bwMode="auto">
            <a:xfrm>
              <a:off x="1765151" y="271985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3" name="Line 244"/>
            <p:cNvSpPr>
              <a:spLocks noChangeShapeType="1"/>
            </p:cNvSpPr>
            <p:nvPr/>
          </p:nvSpPr>
          <p:spPr bwMode="auto">
            <a:xfrm>
              <a:off x="1765151" y="258333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4" name="Line 245"/>
            <p:cNvSpPr>
              <a:spLocks noChangeShapeType="1"/>
            </p:cNvSpPr>
            <p:nvPr/>
          </p:nvSpPr>
          <p:spPr bwMode="auto">
            <a:xfrm>
              <a:off x="1765151" y="24452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5" name="Line 246"/>
            <p:cNvSpPr>
              <a:spLocks noChangeShapeType="1"/>
            </p:cNvSpPr>
            <p:nvPr/>
          </p:nvSpPr>
          <p:spPr bwMode="auto">
            <a:xfrm>
              <a:off x="1765151" y="2308696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6" name="Rectangle 247"/>
            <p:cNvSpPr>
              <a:spLocks noChangeArrowheads="1"/>
            </p:cNvSpPr>
            <p:nvPr/>
          </p:nvSpPr>
          <p:spPr bwMode="auto">
            <a:xfrm>
              <a:off x="1527027" y="2216621"/>
              <a:ext cx="277812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7" name="Line 248"/>
            <p:cNvSpPr>
              <a:spLocks noChangeShapeType="1"/>
            </p:cNvSpPr>
            <p:nvPr/>
          </p:nvSpPr>
          <p:spPr bwMode="auto">
            <a:xfrm>
              <a:off x="1765151" y="21721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8" name="Line 249"/>
            <p:cNvSpPr>
              <a:spLocks noChangeShapeType="1"/>
            </p:cNvSpPr>
            <p:nvPr/>
          </p:nvSpPr>
          <p:spPr bwMode="auto">
            <a:xfrm>
              <a:off x="1765151" y="203405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39" name="Line 250"/>
            <p:cNvSpPr>
              <a:spLocks noChangeShapeType="1"/>
            </p:cNvSpPr>
            <p:nvPr/>
          </p:nvSpPr>
          <p:spPr bwMode="auto">
            <a:xfrm>
              <a:off x="1765151" y="189753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0" name="Line 251"/>
            <p:cNvSpPr>
              <a:spLocks noChangeShapeType="1"/>
            </p:cNvSpPr>
            <p:nvPr/>
          </p:nvSpPr>
          <p:spPr bwMode="auto">
            <a:xfrm>
              <a:off x="1765151" y="1761009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1" name="Rectangle 252"/>
            <p:cNvSpPr>
              <a:spLocks noChangeArrowheads="1"/>
            </p:cNvSpPr>
            <p:nvPr/>
          </p:nvSpPr>
          <p:spPr bwMode="auto">
            <a:xfrm>
              <a:off x="1527027" y="1665759"/>
              <a:ext cx="277812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14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2" name="Line 253"/>
            <p:cNvSpPr>
              <a:spLocks noChangeShapeType="1"/>
            </p:cNvSpPr>
            <p:nvPr/>
          </p:nvSpPr>
          <p:spPr bwMode="auto">
            <a:xfrm>
              <a:off x="1765151" y="162289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3" name="Line 254"/>
            <p:cNvSpPr>
              <a:spLocks noChangeShapeType="1"/>
            </p:cNvSpPr>
            <p:nvPr/>
          </p:nvSpPr>
          <p:spPr bwMode="auto">
            <a:xfrm>
              <a:off x="1765151" y="14863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4" name="Line 255"/>
            <p:cNvSpPr>
              <a:spLocks noChangeShapeType="1"/>
            </p:cNvSpPr>
            <p:nvPr/>
          </p:nvSpPr>
          <p:spPr bwMode="auto">
            <a:xfrm>
              <a:off x="2187426" y="1486371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5" name="Line 256"/>
            <p:cNvSpPr>
              <a:spLocks noChangeShapeType="1"/>
            </p:cNvSpPr>
            <p:nvPr/>
          </p:nvSpPr>
          <p:spPr bwMode="auto">
            <a:xfrm>
              <a:off x="4124176" y="1486371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6" name="Line 257"/>
            <p:cNvSpPr>
              <a:spLocks noChangeShapeType="1"/>
            </p:cNvSpPr>
            <p:nvPr/>
          </p:nvSpPr>
          <p:spPr bwMode="auto">
            <a:xfrm>
              <a:off x="6059339" y="1486371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7" name="Line 258"/>
            <p:cNvSpPr>
              <a:spLocks noChangeShapeType="1"/>
            </p:cNvSpPr>
            <p:nvPr/>
          </p:nvSpPr>
          <p:spPr bwMode="auto">
            <a:xfrm>
              <a:off x="7994501" y="1486371"/>
              <a:ext cx="0" cy="6667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8" name="Line 259"/>
            <p:cNvSpPr>
              <a:spLocks noChangeShapeType="1"/>
            </p:cNvSpPr>
            <p:nvPr/>
          </p:nvSpPr>
          <p:spPr bwMode="auto">
            <a:xfrm>
              <a:off x="188738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49" name="Line 260"/>
            <p:cNvSpPr>
              <a:spLocks noChangeShapeType="1"/>
            </p:cNvSpPr>
            <p:nvPr/>
          </p:nvSpPr>
          <p:spPr bwMode="auto">
            <a:xfrm>
              <a:off x="200010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0" name="Line 261"/>
            <p:cNvSpPr>
              <a:spLocks noChangeShapeType="1"/>
            </p:cNvSpPr>
            <p:nvPr/>
          </p:nvSpPr>
          <p:spPr bwMode="auto">
            <a:xfrm>
              <a:off x="210011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1" name="Line 262"/>
            <p:cNvSpPr>
              <a:spLocks noChangeShapeType="1"/>
            </p:cNvSpPr>
            <p:nvPr/>
          </p:nvSpPr>
          <p:spPr bwMode="auto">
            <a:xfrm>
              <a:off x="277003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2" name="Line 263"/>
            <p:cNvSpPr>
              <a:spLocks noChangeShapeType="1"/>
            </p:cNvSpPr>
            <p:nvPr/>
          </p:nvSpPr>
          <p:spPr bwMode="auto">
            <a:xfrm>
              <a:off x="311135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3" name="Line 264"/>
            <p:cNvSpPr>
              <a:spLocks noChangeShapeType="1"/>
            </p:cNvSpPr>
            <p:nvPr/>
          </p:nvSpPr>
          <p:spPr bwMode="auto">
            <a:xfrm>
              <a:off x="335423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4" name="Line 265"/>
            <p:cNvSpPr>
              <a:spLocks noChangeShapeType="1"/>
            </p:cNvSpPr>
            <p:nvPr/>
          </p:nvSpPr>
          <p:spPr bwMode="auto">
            <a:xfrm>
              <a:off x="354156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5" name="Line 266"/>
            <p:cNvSpPr>
              <a:spLocks noChangeShapeType="1"/>
            </p:cNvSpPr>
            <p:nvPr/>
          </p:nvSpPr>
          <p:spPr bwMode="auto">
            <a:xfrm>
              <a:off x="369396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6" name="Line 267"/>
            <p:cNvSpPr>
              <a:spLocks noChangeShapeType="1"/>
            </p:cNvSpPr>
            <p:nvPr/>
          </p:nvSpPr>
          <p:spPr bwMode="auto">
            <a:xfrm>
              <a:off x="382413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7" name="Line 268"/>
            <p:cNvSpPr>
              <a:spLocks noChangeShapeType="1"/>
            </p:cNvSpPr>
            <p:nvPr/>
          </p:nvSpPr>
          <p:spPr bwMode="auto">
            <a:xfrm>
              <a:off x="393685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8" name="Line 269"/>
            <p:cNvSpPr>
              <a:spLocks noChangeShapeType="1"/>
            </p:cNvSpPr>
            <p:nvPr/>
          </p:nvSpPr>
          <p:spPr bwMode="auto">
            <a:xfrm>
              <a:off x="4035276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59" name="Line 270"/>
            <p:cNvSpPr>
              <a:spLocks noChangeShapeType="1"/>
            </p:cNvSpPr>
            <p:nvPr/>
          </p:nvSpPr>
          <p:spPr bwMode="auto">
            <a:xfrm>
              <a:off x="470678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0" name="Line 271"/>
            <p:cNvSpPr>
              <a:spLocks noChangeShapeType="1"/>
            </p:cNvSpPr>
            <p:nvPr/>
          </p:nvSpPr>
          <p:spPr bwMode="auto">
            <a:xfrm>
              <a:off x="504651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1" name="Line 272"/>
            <p:cNvSpPr>
              <a:spLocks noChangeShapeType="1"/>
            </p:cNvSpPr>
            <p:nvPr/>
          </p:nvSpPr>
          <p:spPr bwMode="auto">
            <a:xfrm>
              <a:off x="528940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2" name="Line 273"/>
            <p:cNvSpPr>
              <a:spLocks noChangeShapeType="1"/>
            </p:cNvSpPr>
            <p:nvPr/>
          </p:nvSpPr>
          <p:spPr bwMode="auto">
            <a:xfrm>
              <a:off x="5476726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3" name="Line 274"/>
            <p:cNvSpPr>
              <a:spLocks noChangeShapeType="1"/>
            </p:cNvSpPr>
            <p:nvPr/>
          </p:nvSpPr>
          <p:spPr bwMode="auto">
            <a:xfrm>
              <a:off x="563071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4" name="Line 275"/>
            <p:cNvSpPr>
              <a:spLocks noChangeShapeType="1"/>
            </p:cNvSpPr>
            <p:nvPr/>
          </p:nvSpPr>
          <p:spPr bwMode="auto">
            <a:xfrm>
              <a:off x="575930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5" name="Line 276"/>
            <p:cNvSpPr>
              <a:spLocks noChangeShapeType="1"/>
            </p:cNvSpPr>
            <p:nvPr/>
          </p:nvSpPr>
          <p:spPr bwMode="auto">
            <a:xfrm>
              <a:off x="587201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6" name="Line 277"/>
            <p:cNvSpPr>
              <a:spLocks noChangeShapeType="1"/>
            </p:cNvSpPr>
            <p:nvPr/>
          </p:nvSpPr>
          <p:spPr bwMode="auto">
            <a:xfrm>
              <a:off x="597043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7" name="Line 278"/>
            <p:cNvSpPr>
              <a:spLocks noChangeShapeType="1"/>
            </p:cNvSpPr>
            <p:nvPr/>
          </p:nvSpPr>
          <p:spPr bwMode="auto">
            <a:xfrm>
              <a:off x="664195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8" name="Line 279"/>
            <p:cNvSpPr>
              <a:spLocks noChangeShapeType="1"/>
            </p:cNvSpPr>
            <p:nvPr/>
          </p:nvSpPr>
          <p:spPr bwMode="auto">
            <a:xfrm>
              <a:off x="698326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69" name="Line 280"/>
            <p:cNvSpPr>
              <a:spLocks noChangeShapeType="1"/>
            </p:cNvSpPr>
            <p:nvPr/>
          </p:nvSpPr>
          <p:spPr bwMode="auto">
            <a:xfrm>
              <a:off x="7224564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0" name="Line 281"/>
            <p:cNvSpPr>
              <a:spLocks noChangeShapeType="1"/>
            </p:cNvSpPr>
            <p:nvPr/>
          </p:nvSpPr>
          <p:spPr bwMode="auto">
            <a:xfrm>
              <a:off x="741188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1" name="Line 282"/>
            <p:cNvSpPr>
              <a:spLocks noChangeShapeType="1"/>
            </p:cNvSpPr>
            <p:nvPr/>
          </p:nvSpPr>
          <p:spPr bwMode="auto">
            <a:xfrm>
              <a:off x="7565876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2" name="Line 283"/>
            <p:cNvSpPr>
              <a:spLocks noChangeShapeType="1"/>
            </p:cNvSpPr>
            <p:nvPr/>
          </p:nvSpPr>
          <p:spPr bwMode="auto">
            <a:xfrm>
              <a:off x="7696051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3" name="Line 284"/>
            <p:cNvSpPr>
              <a:spLocks noChangeShapeType="1"/>
            </p:cNvSpPr>
            <p:nvPr/>
          </p:nvSpPr>
          <p:spPr bwMode="auto">
            <a:xfrm>
              <a:off x="7807176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4" name="Line 285"/>
            <p:cNvSpPr>
              <a:spLocks noChangeShapeType="1"/>
            </p:cNvSpPr>
            <p:nvPr/>
          </p:nvSpPr>
          <p:spPr bwMode="auto">
            <a:xfrm>
              <a:off x="7907189" y="1486371"/>
              <a:ext cx="0" cy="3333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5" name="Line 286"/>
            <p:cNvSpPr>
              <a:spLocks noChangeShapeType="1"/>
            </p:cNvSpPr>
            <p:nvPr/>
          </p:nvSpPr>
          <p:spPr bwMode="auto">
            <a:xfrm flipH="1">
              <a:off x="8367564" y="5599584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6" name="Line 287"/>
            <p:cNvSpPr>
              <a:spLocks noChangeShapeType="1"/>
            </p:cNvSpPr>
            <p:nvPr/>
          </p:nvSpPr>
          <p:spPr bwMode="auto">
            <a:xfrm flipH="1">
              <a:off x="8388201" y="54614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7" name="Line 288"/>
            <p:cNvSpPr>
              <a:spLocks noChangeShapeType="1"/>
            </p:cNvSpPr>
            <p:nvPr/>
          </p:nvSpPr>
          <p:spPr bwMode="auto">
            <a:xfrm flipH="1">
              <a:off x="8388201" y="532494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8" name="Line 289"/>
            <p:cNvSpPr>
              <a:spLocks noChangeShapeType="1"/>
            </p:cNvSpPr>
            <p:nvPr/>
          </p:nvSpPr>
          <p:spPr bwMode="auto">
            <a:xfrm flipH="1">
              <a:off x="8388201" y="51884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79" name="Line 290"/>
            <p:cNvSpPr>
              <a:spLocks noChangeShapeType="1"/>
            </p:cNvSpPr>
            <p:nvPr/>
          </p:nvSpPr>
          <p:spPr bwMode="auto">
            <a:xfrm flipH="1">
              <a:off x="8367564" y="5050309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0" name="Line 291"/>
            <p:cNvSpPr>
              <a:spLocks noChangeShapeType="1"/>
            </p:cNvSpPr>
            <p:nvPr/>
          </p:nvSpPr>
          <p:spPr bwMode="auto">
            <a:xfrm flipH="1">
              <a:off x="8388201" y="491378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1" name="Line 292"/>
            <p:cNvSpPr>
              <a:spLocks noChangeShapeType="1"/>
            </p:cNvSpPr>
            <p:nvPr/>
          </p:nvSpPr>
          <p:spPr bwMode="auto">
            <a:xfrm flipH="1">
              <a:off x="8388201" y="47756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2" name="Line 293"/>
            <p:cNvSpPr>
              <a:spLocks noChangeShapeType="1"/>
            </p:cNvSpPr>
            <p:nvPr/>
          </p:nvSpPr>
          <p:spPr bwMode="auto">
            <a:xfrm flipH="1">
              <a:off x="8388201" y="463914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3" name="Line 294"/>
            <p:cNvSpPr>
              <a:spLocks noChangeShapeType="1"/>
            </p:cNvSpPr>
            <p:nvPr/>
          </p:nvSpPr>
          <p:spPr bwMode="auto">
            <a:xfrm flipH="1">
              <a:off x="8367564" y="4502621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4" name="Line 295"/>
            <p:cNvSpPr>
              <a:spLocks noChangeShapeType="1"/>
            </p:cNvSpPr>
            <p:nvPr/>
          </p:nvSpPr>
          <p:spPr bwMode="auto">
            <a:xfrm flipH="1">
              <a:off x="8388201" y="436450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5" name="Line 296"/>
            <p:cNvSpPr>
              <a:spLocks noChangeShapeType="1"/>
            </p:cNvSpPr>
            <p:nvPr/>
          </p:nvSpPr>
          <p:spPr bwMode="auto">
            <a:xfrm flipH="1">
              <a:off x="8388201" y="422798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6" name="Line 297"/>
            <p:cNvSpPr>
              <a:spLocks noChangeShapeType="1"/>
            </p:cNvSpPr>
            <p:nvPr/>
          </p:nvSpPr>
          <p:spPr bwMode="auto">
            <a:xfrm flipH="1">
              <a:off x="8388201" y="409145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7" name="Line 298"/>
            <p:cNvSpPr>
              <a:spLocks noChangeShapeType="1"/>
            </p:cNvSpPr>
            <p:nvPr/>
          </p:nvSpPr>
          <p:spPr bwMode="auto">
            <a:xfrm flipH="1">
              <a:off x="8367564" y="3953346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8" name="Line 299"/>
            <p:cNvSpPr>
              <a:spLocks noChangeShapeType="1"/>
            </p:cNvSpPr>
            <p:nvPr/>
          </p:nvSpPr>
          <p:spPr bwMode="auto">
            <a:xfrm flipH="1">
              <a:off x="8388201" y="38168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89" name="Line 300"/>
            <p:cNvSpPr>
              <a:spLocks noChangeShapeType="1"/>
            </p:cNvSpPr>
            <p:nvPr/>
          </p:nvSpPr>
          <p:spPr bwMode="auto">
            <a:xfrm flipH="1">
              <a:off x="8388201" y="368029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0" name="Line 301"/>
            <p:cNvSpPr>
              <a:spLocks noChangeShapeType="1"/>
            </p:cNvSpPr>
            <p:nvPr/>
          </p:nvSpPr>
          <p:spPr bwMode="auto">
            <a:xfrm flipH="1">
              <a:off x="8388201" y="354218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1" name="Line 302"/>
            <p:cNvSpPr>
              <a:spLocks noChangeShapeType="1"/>
            </p:cNvSpPr>
            <p:nvPr/>
          </p:nvSpPr>
          <p:spPr bwMode="auto">
            <a:xfrm flipH="1">
              <a:off x="8367564" y="3405659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2" name="Line 303"/>
            <p:cNvSpPr>
              <a:spLocks noChangeShapeType="1"/>
            </p:cNvSpPr>
            <p:nvPr/>
          </p:nvSpPr>
          <p:spPr bwMode="auto">
            <a:xfrm flipH="1">
              <a:off x="8388201" y="326913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3" name="Line 304"/>
            <p:cNvSpPr>
              <a:spLocks noChangeShapeType="1"/>
            </p:cNvSpPr>
            <p:nvPr/>
          </p:nvSpPr>
          <p:spPr bwMode="auto">
            <a:xfrm flipH="1">
              <a:off x="8388201" y="31310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4" name="Line 305"/>
            <p:cNvSpPr>
              <a:spLocks noChangeShapeType="1"/>
            </p:cNvSpPr>
            <p:nvPr/>
          </p:nvSpPr>
          <p:spPr bwMode="auto">
            <a:xfrm flipH="1">
              <a:off x="8388201" y="299449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5" name="Line 306"/>
            <p:cNvSpPr>
              <a:spLocks noChangeShapeType="1"/>
            </p:cNvSpPr>
            <p:nvPr/>
          </p:nvSpPr>
          <p:spPr bwMode="auto">
            <a:xfrm flipH="1">
              <a:off x="8367564" y="2856384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6" name="Line 307"/>
            <p:cNvSpPr>
              <a:spLocks noChangeShapeType="1"/>
            </p:cNvSpPr>
            <p:nvPr/>
          </p:nvSpPr>
          <p:spPr bwMode="auto">
            <a:xfrm flipH="1">
              <a:off x="8388201" y="271985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7" name="Line 308"/>
            <p:cNvSpPr>
              <a:spLocks noChangeShapeType="1"/>
            </p:cNvSpPr>
            <p:nvPr/>
          </p:nvSpPr>
          <p:spPr bwMode="auto">
            <a:xfrm flipH="1">
              <a:off x="8388201" y="258333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8" name="Line 309"/>
            <p:cNvSpPr>
              <a:spLocks noChangeShapeType="1"/>
            </p:cNvSpPr>
            <p:nvPr/>
          </p:nvSpPr>
          <p:spPr bwMode="auto">
            <a:xfrm flipH="1">
              <a:off x="8388201" y="244522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499" name="Line 310"/>
            <p:cNvSpPr>
              <a:spLocks noChangeShapeType="1"/>
            </p:cNvSpPr>
            <p:nvPr/>
          </p:nvSpPr>
          <p:spPr bwMode="auto">
            <a:xfrm flipH="1">
              <a:off x="8367564" y="2308696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500" name="Line 311"/>
            <p:cNvSpPr>
              <a:spLocks noChangeShapeType="1"/>
            </p:cNvSpPr>
            <p:nvPr/>
          </p:nvSpPr>
          <p:spPr bwMode="auto">
            <a:xfrm flipH="1">
              <a:off x="8388201" y="21721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501" name="Line 312"/>
            <p:cNvSpPr>
              <a:spLocks noChangeShapeType="1"/>
            </p:cNvSpPr>
            <p:nvPr/>
          </p:nvSpPr>
          <p:spPr bwMode="auto">
            <a:xfrm flipH="1">
              <a:off x="8388201" y="2034059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502" name="Line 313"/>
            <p:cNvSpPr>
              <a:spLocks noChangeShapeType="1"/>
            </p:cNvSpPr>
            <p:nvPr/>
          </p:nvSpPr>
          <p:spPr bwMode="auto">
            <a:xfrm flipH="1">
              <a:off x="8388201" y="1897534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503" name="Line 314"/>
            <p:cNvSpPr>
              <a:spLocks noChangeShapeType="1"/>
            </p:cNvSpPr>
            <p:nvPr/>
          </p:nvSpPr>
          <p:spPr bwMode="auto">
            <a:xfrm flipH="1">
              <a:off x="8367564" y="1761009"/>
              <a:ext cx="5080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504" name="Line 315"/>
            <p:cNvSpPr>
              <a:spLocks noChangeShapeType="1"/>
            </p:cNvSpPr>
            <p:nvPr/>
          </p:nvSpPr>
          <p:spPr bwMode="auto">
            <a:xfrm flipH="1">
              <a:off x="8388201" y="1622896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505" name="Line 316"/>
            <p:cNvSpPr>
              <a:spLocks noChangeShapeType="1"/>
            </p:cNvSpPr>
            <p:nvPr/>
          </p:nvSpPr>
          <p:spPr bwMode="auto">
            <a:xfrm flipH="1">
              <a:off x="8388201" y="1486371"/>
              <a:ext cx="30162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sp>
        <p:nvSpPr>
          <p:cNvPr id="506" name="pole tekstowe 505"/>
          <p:cNvSpPr txBox="1"/>
          <p:nvPr/>
        </p:nvSpPr>
        <p:spPr>
          <a:xfrm>
            <a:off x="2096245" y="6330641"/>
            <a:ext cx="401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l-PL" sz="2000" dirty="0" err="1">
                <a:solidFill>
                  <a:prstClr val="black"/>
                </a:solidFill>
                <a:latin typeface="Gill Sans MT"/>
              </a:rPr>
              <a:t>Number</a:t>
            </a:r>
            <a:r>
              <a:rPr lang="pl-PL" sz="2000" dirty="0">
                <a:solidFill>
                  <a:prstClr val="black"/>
                </a:solidFill>
                <a:latin typeface="Gill Sans MT"/>
              </a:rPr>
              <a:t> of </a:t>
            </a:r>
            <a:r>
              <a:rPr lang="pl-PL" sz="2000" dirty="0" err="1">
                <a:solidFill>
                  <a:prstClr val="black"/>
                </a:solidFill>
                <a:latin typeface="Gill Sans MT"/>
              </a:rPr>
              <a:t>photons</a:t>
            </a:r>
            <a:r>
              <a:rPr lang="pl-PL" sz="2000" dirty="0">
                <a:solidFill>
                  <a:prstClr val="black"/>
                </a:solidFill>
                <a:latin typeface="Gill Sans MT"/>
              </a:rPr>
              <a:t> per PPM slot -</a:t>
            </a:r>
          </a:p>
        </p:txBody>
      </p:sp>
      <p:pic>
        <p:nvPicPr>
          <p:cNvPr id="162" name="Obraz 1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26" y="6490077"/>
            <a:ext cx="341713" cy="1849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08" name="pole tekstowe 507"/>
          <p:cNvSpPr txBox="1"/>
          <p:nvPr/>
        </p:nvSpPr>
        <p:spPr>
          <a:xfrm rot="16200000">
            <a:off x="-1216209" y="3851370"/>
            <a:ext cx="4230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>
                <a:solidFill>
                  <a:prstClr val="black"/>
                </a:solidFill>
                <a:latin typeface="Gill Sans MT"/>
              </a:rPr>
              <a:t>Photon information efficiency PIE</a:t>
            </a:r>
            <a:endParaRPr lang="pl-PL" sz="24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3" name="Grupa 512"/>
          <p:cNvGrpSpPr/>
          <p:nvPr/>
        </p:nvGrpSpPr>
        <p:grpSpPr>
          <a:xfrm>
            <a:off x="6970339" y="4758735"/>
            <a:ext cx="426973" cy="369332"/>
            <a:chOff x="7546403" y="4604450"/>
            <a:chExt cx="426973" cy="369332"/>
          </a:xfrm>
        </p:grpSpPr>
        <p:sp>
          <p:nvSpPr>
            <p:cNvPr id="514" name="Objaśnienie prostokątne zaokrąglone 513"/>
            <p:cNvSpPr/>
            <p:nvPr/>
          </p:nvSpPr>
          <p:spPr>
            <a:xfrm>
              <a:off x="7587512" y="4629336"/>
              <a:ext cx="344757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15" name="pole tekstowe 514"/>
            <p:cNvSpPr txBox="1"/>
            <p:nvPr/>
          </p:nvSpPr>
          <p:spPr>
            <a:xfrm>
              <a:off x="7546403" y="4604450"/>
              <a:ext cx="4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16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16" name="Grupa 515"/>
          <p:cNvGrpSpPr/>
          <p:nvPr/>
        </p:nvGrpSpPr>
        <p:grpSpPr>
          <a:xfrm>
            <a:off x="4772859" y="3992528"/>
            <a:ext cx="527746" cy="369332"/>
            <a:chOff x="5348923" y="3838243"/>
            <a:chExt cx="527746" cy="369332"/>
          </a:xfrm>
        </p:grpSpPr>
        <p:sp>
          <p:nvSpPr>
            <p:cNvPr id="517" name="Objaśnienie prostokątne zaokrąglone 516"/>
            <p:cNvSpPr/>
            <p:nvPr/>
          </p:nvSpPr>
          <p:spPr>
            <a:xfrm>
              <a:off x="5399310" y="3857951"/>
              <a:ext cx="426973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18" name="pole tekstowe 517"/>
            <p:cNvSpPr txBox="1"/>
            <p:nvPr/>
          </p:nvSpPr>
          <p:spPr>
            <a:xfrm>
              <a:off x="5348923" y="3838243"/>
              <a:ext cx="52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128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19" name="Grupa 518"/>
          <p:cNvGrpSpPr/>
          <p:nvPr/>
        </p:nvGrpSpPr>
        <p:grpSpPr>
          <a:xfrm>
            <a:off x="4043734" y="3724013"/>
            <a:ext cx="555547" cy="369332"/>
            <a:chOff x="4619798" y="3569728"/>
            <a:chExt cx="555547" cy="369332"/>
          </a:xfrm>
        </p:grpSpPr>
        <p:sp>
          <p:nvSpPr>
            <p:cNvPr id="520" name="Objaśnienie prostokątne zaokrąglone 519"/>
            <p:cNvSpPr/>
            <p:nvPr/>
          </p:nvSpPr>
          <p:spPr>
            <a:xfrm>
              <a:off x="4684086" y="3584481"/>
              <a:ext cx="426973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21" name="pole tekstowe 520"/>
            <p:cNvSpPr txBox="1"/>
            <p:nvPr/>
          </p:nvSpPr>
          <p:spPr>
            <a:xfrm>
              <a:off x="4619798" y="3569728"/>
              <a:ext cx="555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256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22" name="Grupa 521"/>
          <p:cNvGrpSpPr/>
          <p:nvPr/>
        </p:nvGrpSpPr>
        <p:grpSpPr>
          <a:xfrm>
            <a:off x="3390543" y="3468375"/>
            <a:ext cx="566605" cy="369332"/>
            <a:chOff x="3966607" y="3314090"/>
            <a:chExt cx="566605" cy="369332"/>
          </a:xfrm>
        </p:grpSpPr>
        <p:sp>
          <p:nvSpPr>
            <p:cNvPr id="523" name="Objaśnienie prostokątne zaokrąglone 522"/>
            <p:cNvSpPr/>
            <p:nvPr/>
          </p:nvSpPr>
          <p:spPr>
            <a:xfrm>
              <a:off x="4039453" y="3334053"/>
              <a:ext cx="426973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24" name="pole tekstowe 523"/>
            <p:cNvSpPr txBox="1"/>
            <p:nvPr/>
          </p:nvSpPr>
          <p:spPr>
            <a:xfrm>
              <a:off x="3966607" y="3314090"/>
              <a:ext cx="566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512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25" name="Grupa 524"/>
          <p:cNvGrpSpPr/>
          <p:nvPr/>
        </p:nvGrpSpPr>
        <p:grpSpPr>
          <a:xfrm>
            <a:off x="2619489" y="3171235"/>
            <a:ext cx="668865" cy="369332"/>
            <a:chOff x="3195553" y="3016950"/>
            <a:chExt cx="668865" cy="369332"/>
          </a:xfrm>
        </p:grpSpPr>
        <p:sp>
          <p:nvSpPr>
            <p:cNvPr id="526" name="Objaśnienie prostokątne zaokrąglone 525"/>
            <p:cNvSpPr/>
            <p:nvPr/>
          </p:nvSpPr>
          <p:spPr>
            <a:xfrm>
              <a:off x="3251750" y="3031951"/>
              <a:ext cx="576064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27" name="pole tekstowe 526"/>
            <p:cNvSpPr txBox="1"/>
            <p:nvPr/>
          </p:nvSpPr>
          <p:spPr>
            <a:xfrm>
              <a:off x="3195553" y="3016950"/>
              <a:ext cx="66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1024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28" name="Grupa 527"/>
          <p:cNvGrpSpPr/>
          <p:nvPr/>
        </p:nvGrpSpPr>
        <p:grpSpPr>
          <a:xfrm>
            <a:off x="1864368" y="2865610"/>
            <a:ext cx="668865" cy="369775"/>
            <a:chOff x="2440432" y="2711325"/>
            <a:chExt cx="668865" cy="369775"/>
          </a:xfrm>
        </p:grpSpPr>
        <p:sp>
          <p:nvSpPr>
            <p:cNvPr id="529" name="Objaśnienie prostokątne zaokrąglone 528"/>
            <p:cNvSpPr/>
            <p:nvPr/>
          </p:nvSpPr>
          <p:spPr>
            <a:xfrm>
              <a:off x="2486832" y="2711325"/>
              <a:ext cx="576064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30" name="pole tekstowe 529"/>
            <p:cNvSpPr txBox="1"/>
            <p:nvPr/>
          </p:nvSpPr>
          <p:spPr>
            <a:xfrm>
              <a:off x="2440432" y="2711768"/>
              <a:ext cx="66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2048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31" name="Grupa 530"/>
          <p:cNvGrpSpPr/>
          <p:nvPr/>
        </p:nvGrpSpPr>
        <p:grpSpPr>
          <a:xfrm>
            <a:off x="6300707" y="4536374"/>
            <a:ext cx="426973" cy="369332"/>
            <a:chOff x="6876771" y="4382089"/>
            <a:chExt cx="426973" cy="369332"/>
          </a:xfrm>
        </p:grpSpPr>
        <p:sp>
          <p:nvSpPr>
            <p:cNvPr id="532" name="Objaśnienie prostokątne zaokrąglone 531"/>
            <p:cNvSpPr/>
            <p:nvPr/>
          </p:nvSpPr>
          <p:spPr>
            <a:xfrm>
              <a:off x="6917880" y="4406975"/>
              <a:ext cx="344757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33" name="pole tekstowe 532"/>
            <p:cNvSpPr txBox="1"/>
            <p:nvPr/>
          </p:nvSpPr>
          <p:spPr>
            <a:xfrm>
              <a:off x="6876771" y="4382089"/>
              <a:ext cx="4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32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grpSp>
        <p:nvGrpSpPr>
          <p:cNvPr id="534" name="Grupa 533"/>
          <p:cNvGrpSpPr/>
          <p:nvPr/>
        </p:nvGrpSpPr>
        <p:grpSpPr>
          <a:xfrm>
            <a:off x="5559532" y="4276317"/>
            <a:ext cx="426973" cy="369332"/>
            <a:chOff x="6135596" y="4122032"/>
            <a:chExt cx="426973" cy="369332"/>
          </a:xfrm>
        </p:grpSpPr>
        <p:sp>
          <p:nvSpPr>
            <p:cNvPr id="535" name="Objaśnienie prostokątne zaokrąglone 534"/>
            <p:cNvSpPr/>
            <p:nvPr/>
          </p:nvSpPr>
          <p:spPr>
            <a:xfrm>
              <a:off x="6176705" y="4146918"/>
              <a:ext cx="344757" cy="334566"/>
            </a:xfrm>
            <a:prstGeom prst="wedgeRoundRectCallout">
              <a:avLst>
                <a:gd name="adj1" fmla="val -33763"/>
                <a:gd name="adj2" fmla="val 84321"/>
                <a:gd name="adj3" fmla="val 16667"/>
              </a:avLst>
            </a:pr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36" name="pole tekstowe 535"/>
            <p:cNvSpPr txBox="1"/>
            <p:nvPr/>
          </p:nvSpPr>
          <p:spPr>
            <a:xfrm>
              <a:off x="6135596" y="4122032"/>
              <a:ext cx="4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64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  <p:pic>
        <p:nvPicPr>
          <p:cNvPr id="541" name="Obraz 5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85" y="2408079"/>
            <a:ext cx="759999" cy="2328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42" name="Prostokąt 541"/>
          <p:cNvSpPr/>
          <p:nvPr/>
        </p:nvSpPr>
        <p:spPr>
          <a:xfrm>
            <a:off x="5239798" y="1972130"/>
            <a:ext cx="2395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No background noise</a:t>
            </a:r>
            <a:endParaRPr lang="pl-PL" sz="2000"/>
          </a:p>
        </p:txBody>
      </p:sp>
      <p:sp>
        <p:nvSpPr>
          <p:cNvPr id="194" name="pole tekstowe 193"/>
          <p:cNvSpPr txBox="1"/>
          <p:nvPr/>
        </p:nvSpPr>
        <p:spPr>
          <a:xfrm rot="1495308">
            <a:off x="3702370" y="2868611"/>
            <a:ext cx="2437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/>
              <a:t>Gordon-</a:t>
            </a:r>
            <a:r>
              <a:rPr lang="en-US" sz="2000" err="1"/>
              <a:t>Holevo</a:t>
            </a:r>
            <a:r>
              <a:rPr lang="en-US" sz="2000"/>
              <a:t> limit</a:t>
            </a:r>
            <a:endParaRPr lang="pl-PL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" name="Obraz 19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292">
            <a:off x="5967339" y="3803336"/>
            <a:ext cx="1511426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537" name="Grupa 536"/>
          <p:cNvGrpSpPr/>
          <p:nvPr/>
        </p:nvGrpSpPr>
        <p:grpSpPr>
          <a:xfrm>
            <a:off x="1566727" y="2419647"/>
            <a:ext cx="1264145" cy="369332"/>
            <a:chOff x="7090986" y="3877650"/>
            <a:chExt cx="1264145" cy="369332"/>
          </a:xfrm>
        </p:grpSpPr>
        <p:sp>
          <p:nvSpPr>
            <p:cNvPr id="538" name="Objaśnienie prostokątne zaokrąglone 354"/>
            <p:cNvSpPr/>
            <p:nvPr/>
          </p:nvSpPr>
          <p:spPr>
            <a:xfrm>
              <a:off x="7118264" y="3881762"/>
              <a:ext cx="1214784" cy="341289"/>
            </a:xfrm>
            <a:custGeom>
              <a:avLst/>
              <a:gdLst>
                <a:gd name="connsiteX0" fmla="*/ 0 w 576064"/>
                <a:gd name="connsiteY0" fmla="*/ 55762 h 334566"/>
                <a:gd name="connsiteX1" fmla="*/ 55762 w 576064"/>
                <a:gd name="connsiteY1" fmla="*/ 0 h 334566"/>
                <a:gd name="connsiteX2" fmla="*/ 96011 w 576064"/>
                <a:gd name="connsiteY2" fmla="*/ 0 h 334566"/>
                <a:gd name="connsiteX3" fmla="*/ 96011 w 576064"/>
                <a:gd name="connsiteY3" fmla="*/ 0 h 334566"/>
                <a:gd name="connsiteX4" fmla="*/ 240027 w 576064"/>
                <a:gd name="connsiteY4" fmla="*/ 0 h 334566"/>
                <a:gd name="connsiteX5" fmla="*/ 520302 w 576064"/>
                <a:gd name="connsiteY5" fmla="*/ 0 h 334566"/>
                <a:gd name="connsiteX6" fmla="*/ 576064 w 576064"/>
                <a:gd name="connsiteY6" fmla="*/ 55762 h 334566"/>
                <a:gd name="connsiteX7" fmla="*/ 576064 w 576064"/>
                <a:gd name="connsiteY7" fmla="*/ 195164 h 334566"/>
                <a:gd name="connsiteX8" fmla="*/ 576064 w 576064"/>
                <a:gd name="connsiteY8" fmla="*/ 195164 h 334566"/>
                <a:gd name="connsiteX9" fmla="*/ 576064 w 576064"/>
                <a:gd name="connsiteY9" fmla="*/ 278805 h 334566"/>
                <a:gd name="connsiteX10" fmla="*/ 576064 w 576064"/>
                <a:gd name="connsiteY10" fmla="*/ 278804 h 334566"/>
                <a:gd name="connsiteX11" fmla="*/ 520302 w 576064"/>
                <a:gd name="connsiteY11" fmla="*/ 334566 h 334566"/>
                <a:gd name="connsiteX12" fmla="*/ 240027 w 576064"/>
                <a:gd name="connsiteY12" fmla="*/ 334566 h 334566"/>
                <a:gd name="connsiteX13" fmla="*/ 93536 w 576064"/>
                <a:gd name="connsiteY13" fmla="*/ 449392 h 334566"/>
                <a:gd name="connsiteX14" fmla="*/ 96011 w 576064"/>
                <a:gd name="connsiteY14" fmla="*/ 334566 h 334566"/>
                <a:gd name="connsiteX15" fmla="*/ 55762 w 576064"/>
                <a:gd name="connsiteY15" fmla="*/ 334566 h 334566"/>
                <a:gd name="connsiteX16" fmla="*/ 0 w 576064"/>
                <a:gd name="connsiteY16" fmla="*/ 278804 h 334566"/>
                <a:gd name="connsiteX17" fmla="*/ 0 w 576064"/>
                <a:gd name="connsiteY17" fmla="*/ 278805 h 334566"/>
                <a:gd name="connsiteX18" fmla="*/ 0 w 576064"/>
                <a:gd name="connsiteY18" fmla="*/ 195164 h 334566"/>
                <a:gd name="connsiteX19" fmla="*/ 0 w 576064"/>
                <a:gd name="connsiteY19" fmla="*/ 195164 h 334566"/>
                <a:gd name="connsiteX20" fmla="*/ 0 w 576064"/>
                <a:gd name="connsiteY20" fmla="*/ 55762 h 334566"/>
                <a:gd name="connsiteX0" fmla="*/ 0 w 576064"/>
                <a:gd name="connsiteY0" fmla="*/ 55762 h 334566"/>
                <a:gd name="connsiteX1" fmla="*/ 55762 w 576064"/>
                <a:gd name="connsiteY1" fmla="*/ 0 h 334566"/>
                <a:gd name="connsiteX2" fmla="*/ 96011 w 576064"/>
                <a:gd name="connsiteY2" fmla="*/ 0 h 334566"/>
                <a:gd name="connsiteX3" fmla="*/ 96011 w 576064"/>
                <a:gd name="connsiteY3" fmla="*/ 0 h 334566"/>
                <a:gd name="connsiteX4" fmla="*/ 240027 w 576064"/>
                <a:gd name="connsiteY4" fmla="*/ 0 h 334566"/>
                <a:gd name="connsiteX5" fmla="*/ 520302 w 576064"/>
                <a:gd name="connsiteY5" fmla="*/ 0 h 334566"/>
                <a:gd name="connsiteX6" fmla="*/ 576064 w 576064"/>
                <a:gd name="connsiteY6" fmla="*/ 55762 h 334566"/>
                <a:gd name="connsiteX7" fmla="*/ 576064 w 576064"/>
                <a:gd name="connsiteY7" fmla="*/ 195164 h 334566"/>
                <a:gd name="connsiteX8" fmla="*/ 576064 w 576064"/>
                <a:gd name="connsiteY8" fmla="*/ 195164 h 334566"/>
                <a:gd name="connsiteX9" fmla="*/ 576064 w 576064"/>
                <a:gd name="connsiteY9" fmla="*/ 278805 h 334566"/>
                <a:gd name="connsiteX10" fmla="*/ 576064 w 576064"/>
                <a:gd name="connsiteY10" fmla="*/ 278804 h 334566"/>
                <a:gd name="connsiteX11" fmla="*/ 520302 w 576064"/>
                <a:gd name="connsiteY11" fmla="*/ 334566 h 334566"/>
                <a:gd name="connsiteX12" fmla="*/ 240027 w 576064"/>
                <a:gd name="connsiteY12" fmla="*/ 334566 h 334566"/>
                <a:gd name="connsiteX13" fmla="*/ 96011 w 576064"/>
                <a:gd name="connsiteY13" fmla="*/ 334566 h 334566"/>
                <a:gd name="connsiteX14" fmla="*/ 55762 w 576064"/>
                <a:gd name="connsiteY14" fmla="*/ 334566 h 334566"/>
                <a:gd name="connsiteX15" fmla="*/ 0 w 576064"/>
                <a:gd name="connsiteY15" fmla="*/ 278804 h 334566"/>
                <a:gd name="connsiteX16" fmla="*/ 0 w 576064"/>
                <a:gd name="connsiteY16" fmla="*/ 278805 h 334566"/>
                <a:gd name="connsiteX17" fmla="*/ 0 w 576064"/>
                <a:gd name="connsiteY17" fmla="*/ 195164 h 334566"/>
                <a:gd name="connsiteX18" fmla="*/ 0 w 576064"/>
                <a:gd name="connsiteY18" fmla="*/ 195164 h 334566"/>
                <a:gd name="connsiteX19" fmla="*/ 0 w 576064"/>
                <a:gd name="connsiteY19" fmla="*/ 55762 h 33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6064" h="334566">
                  <a:moveTo>
                    <a:pt x="0" y="55762"/>
                  </a:moveTo>
                  <a:cubicBezTo>
                    <a:pt x="0" y="24965"/>
                    <a:pt x="24965" y="0"/>
                    <a:pt x="55762" y="0"/>
                  </a:cubicBezTo>
                  <a:lnTo>
                    <a:pt x="96011" y="0"/>
                  </a:lnTo>
                  <a:lnTo>
                    <a:pt x="96011" y="0"/>
                  </a:lnTo>
                  <a:lnTo>
                    <a:pt x="240027" y="0"/>
                  </a:lnTo>
                  <a:lnTo>
                    <a:pt x="520302" y="0"/>
                  </a:lnTo>
                  <a:cubicBezTo>
                    <a:pt x="551099" y="0"/>
                    <a:pt x="576064" y="24965"/>
                    <a:pt x="576064" y="55762"/>
                  </a:cubicBezTo>
                  <a:lnTo>
                    <a:pt x="576064" y="195164"/>
                  </a:lnTo>
                  <a:lnTo>
                    <a:pt x="576064" y="195164"/>
                  </a:lnTo>
                  <a:lnTo>
                    <a:pt x="576064" y="278805"/>
                  </a:lnTo>
                  <a:lnTo>
                    <a:pt x="576064" y="278804"/>
                  </a:lnTo>
                  <a:cubicBezTo>
                    <a:pt x="576064" y="309601"/>
                    <a:pt x="551099" y="334566"/>
                    <a:pt x="520302" y="334566"/>
                  </a:cubicBezTo>
                  <a:lnTo>
                    <a:pt x="240027" y="334566"/>
                  </a:lnTo>
                  <a:lnTo>
                    <a:pt x="96011" y="334566"/>
                  </a:lnTo>
                  <a:lnTo>
                    <a:pt x="55762" y="334566"/>
                  </a:lnTo>
                  <a:cubicBezTo>
                    <a:pt x="24965" y="334566"/>
                    <a:pt x="0" y="309601"/>
                    <a:pt x="0" y="278804"/>
                  </a:cubicBezTo>
                  <a:lnTo>
                    <a:pt x="0" y="278805"/>
                  </a:lnTo>
                  <a:lnTo>
                    <a:pt x="0" y="195164"/>
                  </a:lnTo>
                  <a:lnTo>
                    <a:pt x="0" y="195164"/>
                  </a:lnTo>
                  <a:lnTo>
                    <a:pt x="0" y="55762"/>
                  </a:lnTo>
                  <a:close/>
                </a:path>
              </a:pathLst>
            </a:custGeom>
            <a:solidFill>
              <a:srgbClr val="FEB80A">
                <a:lumMod val="40000"/>
                <a:lumOff val="60000"/>
              </a:srgbClr>
            </a:solidFill>
            <a:ln w="25400" cap="flat" cmpd="sng" algn="ctr">
              <a:solidFill>
                <a:srgbClr val="FEB80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39" name="pole tekstowe 538"/>
            <p:cNvSpPr txBox="1"/>
            <p:nvPr/>
          </p:nvSpPr>
          <p:spPr>
            <a:xfrm>
              <a:off x="7090986" y="3877650"/>
              <a:ext cx="126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</a:rPr>
                <a:t>PPM order</a:t>
              </a: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0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zaokrąglony 39"/>
          <p:cNvSpPr/>
          <p:nvPr/>
        </p:nvSpPr>
        <p:spPr>
          <a:xfrm>
            <a:off x="4602174" y="2079286"/>
            <a:ext cx="4181788" cy="2225159"/>
          </a:xfrm>
          <a:prstGeom prst="roundRect">
            <a:avLst>
              <a:gd name="adj" fmla="val 11616"/>
            </a:avLst>
          </a:prstGeom>
          <a:solidFill>
            <a:srgbClr val="FFF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116131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53799" y="1161310"/>
            <a:ext cx="731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Communication link performance</a:t>
            </a:r>
            <a:endParaRPr lang="pl-PL" sz="4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2565" y="2047699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/>
              <a:t>Attainable information</a:t>
            </a:r>
            <a:br>
              <a:rPr lang="en-US" sz="2200" b="1" u="sng"/>
            </a:br>
            <a:r>
              <a:rPr lang="en-US" sz="2200" b="1" u="sng"/>
              <a:t>rate [bits/s]:</a:t>
            </a:r>
            <a:endParaRPr lang="pl-PL" sz="2200" u="sng"/>
          </a:p>
        </p:txBody>
      </p: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14616"/>
            <a:ext cx="145714" cy="1971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" name="Obraz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5643"/>
            <a:ext cx="2077143" cy="2842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4" name="Obraz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1925"/>
            <a:ext cx="2545713" cy="641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4862407" y="2205125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Gordon-</a:t>
            </a:r>
            <a:r>
              <a:rPr lang="en-US" sz="2000" err="1"/>
              <a:t>Holevo</a:t>
            </a:r>
            <a:r>
              <a:rPr lang="en-US" sz="2000"/>
              <a:t> capacity limit per slot (Gaussian noise model): </a:t>
            </a:r>
            <a:endParaRPr lang="pl-PL" sz="2000"/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83" y="3095578"/>
            <a:ext cx="3418381" cy="2463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4873867" y="3462961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where</a:t>
            </a:r>
            <a:endParaRPr lang="pl-PL" sz="2000"/>
          </a:p>
        </p:txBody>
      </p:sp>
      <p:pic>
        <p:nvPicPr>
          <p:cNvPr id="19" name="Obraz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6" y="3549197"/>
            <a:ext cx="2685428" cy="2463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07" y="3913546"/>
            <a:ext cx="928571" cy="229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1" name="Prostokąt 20"/>
          <p:cNvSpPr/>
          <p:nvPr/>
        </p:nvSpPr>
        <p:spPr>
          <a:xfrm>
            <a:off x="323527" y="4472913"/>
            <a:ext cx="4068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Photon information efficiency (PIE):</a:t>
            </a:r>
            <a:endParaRPr lang="pl-PL" sz="2000"/>
          </a:p>
        </p:txBody>
      </p:sp>
      <p:pic>
        <p:nvPicPr>
          <p:cNvPr id="30" name="Obraz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7" y="5050084"/>
            <a:ext cx="3779999" cy="315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105894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110.986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$&#10;f_c&#10;$$&#10;&#10;\end{document}&#10;"/>
  <p:tag name="IGUANATEXSIZE" val="20"/>
  <p:tag name="IGUANATEXCURSOR" val="991"/>
  <p:tag name="TRANSPARENCY" val="False"/>
  <p:tag name="FILENAME" val=""/>
  <p:tag name="INPUTTYPE" val="0"/>
  <p:tag name="LATEXENGINEID" val="0"/>
  <p:tag name="TEMPFOLDER" val="c:\Users\kbana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2070.49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C}_{\textrm{GH}}(n_a, n_b) = g(n_a+n_b) - g(n_b)&#10;\]&#10;&#10;\end{document}&#10;"/>
  <p:tag name="IGUANATEXSIZE" val="20"/>
  <p:tag name="IGUANATEXCURSOR" val="10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626.5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g(x) = (x+1) \log_2 (x+1) &#10;\]&#10;&#10;\end{document}&#10;"/>
  <p:tag name="IGUANATEXSIZE" val="20"/>
  <p:tag name="IGUANATEXCURSOR" val="101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562.429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- x \log_2 x&#10;\]&#10;&#10;\end{document}&#10;"/>
  <p:tag name="IGUANATEXSIZE" val="20"/>
  <p:tag name="IGUANATEXCURSOR" val="98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36.4829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a&#10;\]&#10;&#10;\end{document}&#10;"/>
  <p:tag name="IGUANATEXSIZE" val="20"/>
  <p:tag name="IGUANATEXCURSOR" val="991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773.1534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C}_{\textrm{GH}} = g(n_a)&#10;\]&#10;&#10;\end{document}&#10;"/>
  <p:tag name="IGUANATEXSIZE" val="20"/>
  <p:tag name="IGUANATEXCURSOR" val="1031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398.9502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b = 0&#10;\]&#10;&#10;\end{document}&#10;"/>
  <p:tag name="IGUANATEXSIZE" val="20"/>
  <p:tag name="IGUANATEXCURSOR" val="1003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1011.62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&#10;1\,\text{nat} \approx 1.44\,\text{bits}&#10;$&#10;&#10;\end{document}&#10;"/>
  <p:tag name="IGUANATEXSIZE" val="20"/>
  <p:tag name="IGUANATEXCURSOR" val="1026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76.490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R}&#10;\]&#10;&#10;\end{document}&#10;"/>
  <p:tag name="IGUANATEXSIZE" val="20"/>
  <p:tag name="IGUANATEXCURSOR" val="999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090.36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B \cdot {\mathsf C}_{\textrm{GH}}(n_a, n_b)&#10;\]&#10;&#10;\end{document}&#10;"/>
  <p:tag name="IGUANATEXSIZE" val="20"/>
  <p:tag name="IGUANATEXCURSOR" val="1033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079"/>
  <p:tag name="ORIGINALWIDTH" val="1336.333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\frac{P_{\textrm{rx}}}{hf_c} \cdot {\mathsf{PIE}}_{\textrm{GH}}(n_a, n_b)&#10;\]&#10;&#10;\end{document}&#10;"/>
  <p:tag name="IGUANATEXSIZE" val="20"/>
  <p:tag name="IGUANATEXCURSOR" val="1053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9872"/>
  <p:tag name="ORIGINALWIDTH" val="104.9868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$&#10;B&#10;$$&#10;&#10;\end{document}&#10;"/>
  <p:tag name="IGUANATEXSIZE" val="20"/>
  <p:tag name="IGUANATEXCURSOR" val="989"/>
  <p:tag name="TRANSPARENCY" val="False"/>
  <p:tag name="FILENAME" val=""/>
  <p:tag name="INPUTTYPE" val="0"/>
  <p:tag name="LATEXENGINEID" val="0"/>
  <p:tag name="TEMPFOLDER" val="c:\Users\kbana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2070.49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C}_{\textrm{GH}}(n_a, n_b) = g(n_a+n_b) - g(n_b)&#10;\]&#10;&#10;\end{document}&#10;"/>
  <p:tag name="IGUANATEXSIZE" val="20"/>
  <p:tag name="IGUANATEXCURSOR" val="104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626.5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g(x) = (x+1) \log_2 (x+1) &#10;\]&#10;&#10;\end{document}&#10;"/>
  <p:tag name="IGUANATEXSIZE" val="20"/>
  <p:tag name="IGUANATEXCURSOR" val="1015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562.429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- x \log_2 x&#10;\]&#10;&#10;\end{document}&#10;"/>
  <p:tag name="IGUANATEXSIZE" val="20"/>
  <p:tag name="IGUANATEXCURSOR" val="98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7293"/>
  <p:tag name="ORIGINALWIDTH" val="1984.252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{PIE}}_{\textrm{GH}}(n_a, n_b) = n_a^{-1}{\mathsf C}_{\textrm{GH}}(n_a, n_b) &#10;\]&#10;&#10;\end{document}&#10;"/>
  <p:tag name="IGUANATEXSIZE" val="20"/>
  <p:tag name="IGUANATEXCURSOR" val="1037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793.4008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\sim \log_2 (1/n_a)&#10;\]&#10;&#10;\end{document}&#10;"/>
  <p:tag name="IGUANATEXSIZE" val="20"/>
  <p:tag name="IGUANATEXCURSOR" val="1006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36.4829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a \]&#10;&#10;\end{document}&#10;"/>
  <p:tag name="IGUANATEXSIZE" val="20"/>
  <p:tag name="IGUANATEXCURSOR" val="991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398.9502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b = 0&#10;\]&#10;&#10;\end{document}&#10;"/>
  <p:tag name="IGUANATEXSIZE" val="20"/>
  <p:tag name="IGUANATEXCURSOR" val="1003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1&#10;\]&#10;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9"/>
  <p:tag name="PICTUREFILESIZE" val="2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2&#10;\]&#10;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1"/>
  <p:tag name="PICTUREFILESIZE" val="4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4788"/>
  <p:tag name="ORIGINALWIDTH" val="256.468"/>
  <p:tag name="LATEXADDIN" val="\documentclass{slides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M&#10;\]&#10;&#10;\end{document}&#10;"/>
  <p:tag name="IGUANATEXSIZE" val="20"/>
  <p:tag name="IGUANATEXCURSOR" val="941"/>
  <p:tag name="TRANSPARENCY" val="Fals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72.7409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$&#10;h&#10;$$&#10;&#10;\end{document}&#10;"/>
  <p:tag name="IGUANATEXSIZE" val="20"/>
  <p:tag name="IGUANATEXCURSOR" val="989"/>
  <p:tag name="TRANSPARENCY" val="False"/>
  <p:tag name="FILENAME" val=""/>
  <p:tag name="INPUTTYPE" val="0"/>
  <p:tag name="LATEXENGINEID" val="0"/>
  <p:tag name="TEMPFOLDER" val="c:\Users\kbana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645.6693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f = Mn_a&#10;\]&#10;&#10;\end{document}&#10;"/>
  <p:tag name="IGUANATEXSIZE" val="20"/>
  <p:tag name="IGUANATEXCURSOR" val="99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4841"/>
  <p:tag name="ORIGINALWIDTH" val="239.220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$&#10;B^{-1}&#10;$$&#10;&#10;\end{document}&#10;"/>
  <p:tag name="IGUANATEXSIZE" val="20"/>
  <p:tag name="IGUANATEXCURSOR" val="994"/>
  <p:tag name="TRANSPARENCY" val="Fals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366"/>
  <p:tag name="ORIGINALWIDTH" val="502.4372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1-\mathrm{e}^{-n_f}&#10;\]&#10;&#10;\end{document}&#10;"/>
  <p:tag name="IGUANATEXSIZE" val="20"/>
  <p:tag name="IGUANATEXCURSOR" val="98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9.7263"/>
  <p:tag name="ORIGINALWIDTH" val="1976.003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text{\sf PIE}}_{\textrm{PPM}} = n_f^{-1}(1-\mathrm{e}^{-n_f}) \log_2 M&#10;\]&#10;&#10;\end{document}&#10;"/>
  <p:tag name="IGUANATEXSIZE" val="20"/>
  <p:tag name="IGUANATEXCURSOR" val="1060"/>
  <p:tag name="TRANSPARENCY" val="Fals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398.9502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b = 0&#10;\]&#10;&#10;\end{document}&#10;"/>
  <p:tag name="IGUANATEXSIZE" val="20"/>
  <p:tag name="IGUANATEXCURSOR" val="1003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4822"/>
  <p:tag name="ORIGINALWIDTH" val="263.2171"/>
  <p:tag name="LATEXADDIN" val="\documentclass{slides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a&#10;\]&#10;&#10;\end{document}&#10;"/>
  <p:tag name="IGUANATEXSIZE" val="20"/>
  <p:tag name="IGUANATEXCURSOR" val="94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398.9502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b = 0&#10;\]&#10;&#10;\end{document}&#10;"/>
  <p:tag name="IGUANATEXSIZE" val="20"/>
  <p:tag name="IGUANATEXCURSOR" val="1003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793.4008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\sim \log_2 (1/n_a)&#10;\]&#10;&#10;\end{document}&#10;"/>
  <p:tag name="IGUANATEXSIZE" val="20"/>
  <p:tag name="IGUANATEXCURSOR" val="1006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76.490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R}&#10;\]&#10;&#10;\end{document}&#10;"/>
  <p:tag name="IGUANATEXSIZE" val="20"/>
  <p:tag name="IGUANATEXCURSOR" val="999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090.36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B \cdot {\mathsf C}_{\textrm{GH}}(n_a, n_b)&#10;\]&#10;&#10;\end{document}&#10;"/>
  <p:tag name="IGUANATEXSIZE" val="20"/>
  <p:tag name="IGUANATEXCURSOR" val="1033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83.72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$&#10;P_{\textrm{rx}}&#10;$$&#10;&#10;\end{document}&#10;"/>
  <p:tag name="IGUANATEXSIZE" val="20"/>
  <p:tag name="IGUANATEXCURSOR" val="1002"/>
  <p:tag name="TRANSPARENCY" val="False"/>
  <p:tag name="FILENAME" val=""/>
  <p:tag name="INPUTTYPE" val="0"/>
  <p:tag name="LATEXENGINEID" val="0"/>
  <p:tag name="TEMPFOLDER" val="c:\Users\kbana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079"/>
  <p:tag name="ORIGINALWIDTH" val="1336.333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\frac{P_{\textrm{rx}}}{hf_c} \cdot {\mathsf{PIE}}_{\textrm{GH}}(n_a, n_b)&#10;\]&#10;&#10;\end{document}&#10;"/>
  <p:tag name="IGUANATEXSIZE" val="20"/>
  <p:tag name="IGUANATEXCURSOR" val="1053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2070.49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C}_{\textrm{GH}}(n_a, n_b) = g(n_a+n_b) - g(n_b)&#10;\]&#10;&#10;\end{document}&#10;"/>
  <p:tag name="IGUANATEXSIZE" val="20"/>
  <p:tag name="IGUANATEXCURSOR" val="10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626.5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g(x) = (x+1) \log_2 (x+1) &#10;\]&#10;&#10;\end{document}&#10;"/>
  <p:tag name="IGUANATEXSIZE" val="20"/>
  <p:tag name="IGUANATEXCURSOR" val="101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562.429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- x \log_2 x&#10;\]&#10;&#10;\end{document}&#10;"/>
  <p:tag name="IGUANATEXSIZE" val="20"/>
  <p:tag name="IGUANATEXCURSOR" val="98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7293"/>
  <p:tag name="ORIGINALWIDTH" val="1984.252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{PIE}}_{\textrm{GH}}(n_a, n_b) = n_a^{-1}{\mathsf C}_{\textrm{GH}}(n_a, n_b) &#10;\]&#10;&#10;\end{document}&#10;"/>
  <p:tag name="IGUANATEXSIZE" val="20"/>
  <p:tag name="IGUANATEXCURSOR" val="1037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398.9502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n_b = 0&#10;\]&#10;&#10;\end{document}&#10;"/>
  <p:tag name="IGUANATEXSIZE" val="20"/>
  <p:tag name="IGUANATEXCURSOR" val="992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27.484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n_b&#10;\]&#10;&#10;\end{document}&#10;"/>
  <p:tag name="IGUANATEXSIZE" val="20"/>
  <p:tag name="IGUANATEXCURSOR" val="992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263.217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10^{-2}&#10;\]&#10;&#10;\end{document}&#10;"/>
  <p:tag name="IGUANATEXSIZE" val="20"/>
  <p:tag name="IGUANATEXCURSOR" val="996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263.96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10^{-3}&#10;\]&#10;&#10;\end{document}&#10;"/>
  <p:tag name="IGUANATEXSIZE" val="20"/>
  <p:tag name="IGUANATEXCURSOR" val="995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265.4669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10^{-4}&#10;\]&#10;&#10;\end{document}&#10;"/>
  <p:tag name="IGUANATEXSIZE" val="20"/>
  <p:tag name="IGUANATEXCURSOR" val="99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079"/>
  <p:tag name="ORIGINALWIDTH" val="901.3873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a = \frac{1}{hf_c} \cdot \frac{P_{\textrm{rx}}}{B}&#10;\]&#10;&#10;\end{document}&#10;"/>
  <p:tag name="IGUANATEXSIZE" val="20"/>
  <p:tag name="IGUANATEXCURSOR" val="991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263.217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10^{-5}&#10;\]&#10;&#10;\end{document}&#10;"/>
  <p:tag name="IGUANATEXSIZE" val="20"/>
  <p:tag name="IGUANATEXCURSOR" val="99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36.4829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&#10;\[&#10;n_a&#10;\]&#10;&#10;\end{document}&#10;"/>
  <p:tag name="IGUANATEXSIZE" val="20"/>
  <p:tag name="IGUANATEXCURSOR" val="992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76.490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R}&#10;\]&#10;&#10;\end{document}&#10;"/>
  <p:tag name="IGUANATEXSIZE" val="20"/>
  <p:tag name="IGUANATEXCURSOR" val="999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090.36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B \cdot {\mathsf C}_{\textrm{GH}}(n_a, n_b)&#10;\]&#10;&#10;\end{document}&#10;"/>
  <p:tag name="IGUANATEXSIZE" val="20"/>
  <p:tag name="IGUANATEXCURSOR" val="1033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6.7079"/>
  <p:tag name="ORIGINALWIDTH" val="1336.333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\frac{P_{\textrm{rx}}}{hf_c} \cdot {\mathsf{PIE}}_{\textrm{GH}}(n_a, n_b)&#10;\]&#10;&#10;\end{document}&#10;"/>
  <p:tag name="IGUANATEXSIZE" val="20"/>
  <p:tag name="IGUANATEXCURSOR" val="1053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2070.491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C}_{\textrm{GH}}(n_a, n_b) = g(n_a+n_b) - g(n_b)&#10;\]&#10;&#10;\end{document}&#10;"/>
  <p:tag name="IGUANATEXSIZE" val="20"/>
  <p:tag name="IGUANATEXCURSOR" val="104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626.5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g(x) = (x+1) \log_2 (x+1) &#10;\]&#10;&#10;\end{document}&#10;"/>
  <p:tag name="IGUANATEXSIZE" val="20"/>
  <p:tag name="IGUANATEXCURSOR" val="101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562.429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- x \log_2 x&#10;\]&#10;&#10;\end{document}&#10;"/>
  <p:tag name="IGUANATEXSIZE" val="20"/>
  <p:tag name="IGUANATEXCURSOR" val="988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7293"/>
  <p:tag name="ORIGINALWIDTH" val="1984.252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{PIE}}_{\textrm{GH}}(n_a, n_b) = n_a^{-1}{\mathsf C}_{\textrm{GH}}(n_a, n_b) &#10;\]&#10;&#10;\end{document}&#10;"/>
  <p:tag name="IGUANATEXSIZE" val="20"/>
  <p:tag name="IGUANATEXCURSOR" val="103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212"/>
  <p:tag name="ORIGINALWIDTH" val="1220.8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\xrightarrow[n_a \rightarrow 0]{} \log_2(1+n_b^{-1})&#10;\]&#10;&#10;\end{document}&#10;"/>
  <p:tag name="IGUANATEXSIZE" val="20"/>
  <p:tag name="IGUANATEXCURSOR" val="101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176.228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$$&#10;{\mathscr N}&#10;$$&#10;&#10;\end{document}&#10;"/>
  <p:tag name="IGUANATEXSIZE" val="20"/>
  <p:tag name="IGUANATEXCURSOR" val="1009"/>
  <p:tag name="TRANSPARENCY" val="False"/>
  <p:tag name="FILENAME" val=""/>
  <p:tag name="INPUTTYPE" val="0"/>
  <p:tag name="LATEXENGINEID" val="0"/>
  <p:tag name="TEMPFOLDER" val="c:\Users\kbana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8.4552"/>
  <p:tag name="ORIGINALWIDTH" val="1577.053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R} = \frac{P_{\textrm{rx}}}{hf_c} \cdot \log_2 \left( 1+ \frac{hf_c}{\mathscr N}\right)&#10;\]&#10;&#10;\end{document}&#10;"/>
  <p:tag name="IGUANATEXSIZE" val="20"/>
  <p:tag name="IGUANATEXCURSOR" val="108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8.9613"/>
  <p:tag name="ORIGINALWIDTH" val="736.408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\approx \frac{P_{\textrm{rx}}}{\mathscr N} \log_2 \mathrm{e}&#10;\]&#10;&#10;\end{document}&#10;"/>
  <p:tag name="IGUANATEXSIZE" val="20"/>
  <p:tag name="IGUANATEXCURSOR" val="1027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617.1729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cr N} \gg hf_c&#10;\]&#10;&#10;\end{document}&#10;"/>
  <p:tag name="IGUANATEXSIZE" val="20"/>
  <p:tag name="IGUANATEXCURSOR" val="101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140.982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f&#10;\]&#10;&#10;\end{document}&#10;"/>
  <p:tag name="IGUANATEXSIZE" val="20"/>
  <p:tag name="IGUANATEXCURSOR" val="991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299.9625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p_{\textrm{error}}&#10;\]&#10;&#10;\end{document}&#10;"/>
  <p:tag name="IGUANATEXSIZE" val="20"/>
  <p:tag name="IGUANATEXCURSOR" val="1006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406.4492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p_{\textrm{erasure}}&#10;\]&#10;&#10;\end{document}&#10;"/>
  <p:tag name="IGUANATEXSIZE" val="20"/>
  <p:tag name="IGUANATEXCURSOR" val="100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,718"/>
  <p:tag name="ORIGINALWIDTH" val="2785,902"/>
  <p:tag name="LATEXADDIN" val="\documentclass{article}&#10;\usepackage{amsmath}&#10;\pagestyle{empty}&#10;\begin{document}&#10;&#10;&#10;\[P_{\textrm{err}}^{\textrm{min}}=\frac{M-1}{M^2}\left[\sqrt{1+(M-1)e^{-n_f}}-\sqrt{1-e^{-n_f}}\right]^2\]&#10;&#10;\end{document}"/>
  <p:tag name="IGUANATEXSIZE" val="20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9572"/>
  <p:tag name="ORIGINALWIDTH" val="554.9306"/>
  <p:tag name="LATEXADDIN" val="%\documentclass{slides}\pagestyle{empty}&#10;&#10;\documentclass[12pt]{article}\pagestyle{empty}&#10;&#10;\usepackage{amsmath,mathrsfs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n_b = \frac{\mathscr N}{hf_c} &#10;\]&#10;&#10;\end{document}&#10;"/>
  <p:tag name="IGUANATEXSIZE" val="20"/>
  <p:tag name="IGUANATEXCURSOR" val="1000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76.49047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{\mathsf R}&#10;\]&#10;&#10;\end{document}&#10;"/>
  <p:tag name="IGUANATEXSIZE" val="20"/>
  <p:tag name="IGUANATEXCURSOR" val="99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090.364"/>
  <p:tag name="LATEXADDIN" val="%\documentclass{slides}\pagestyle{empty}&#10;&#10;\documentclass[12pt]{article}\pagestyle{empty}&#10;&#10;\usepackage{amsmath}&#10;&#10;\usepackage{color}&#10;\definecolor{almostwhite}{RGB}{254,254,254}&#10;&#10;\def\openone{\leavevmode\hbox{\small1\kern-3.8pt\normalsize1}}&#10;\newcommand{\Tr}{\textrm{Tr}}&#10;\newcommand{\ket}[2][]{{|#2\rangle_{#1}}}&#10;\newcommand{\bra}[2][]{{}_{#1}\langle #2|}&#10;\newcommand{\proj}[2][]{\ket{#2}_{#1}\bra{#2}}&#10; \newcommand{\braket}[2]{\langle#1|#2\rangle}&#10;&#10;\newcommand{\neswarrow}{\text{$\nearrow$\llap{$\swarrow$}}}&#10;\newcommand{\nwsearrow}{\text{$\nwarrow$\llap{$\searrow$}}}&#10;&#10;\newcommand{\Der}{\mathrm{d}}&#10;\newcommand{\Img}{\mathrm{i}}&#10;\newcommand{\Eul}{\mathrm{e}}&#10;&#10;\newcommand{\PolH}{{\mathord{\leftrightarrow}}}&#10;\newcommand{\PolV}{{\mathord{\updownarrow}}}&#10;\newcommand{\PolDP}{\text{$\nearrow$\llap{$\swarrow$}}}&#10;\newcommand{\PolDM}{\text{$\nwarrow$\llap{$\searrow$}}}&#10;\newcommand{\PolCL}{{\mathord{\circlearrowleft}}}&#10;\newcommand{\PolCR}{{\mathord{\circlearrowright}}} &#10;&#10;\begin{document}&#10;\[&#10;= B \cdot {\mathsf C}_{\textrm{GH}}(n_a, n_b)&#10;\]&#10;&#10;\end{document}&#10;"/>
  <p:tag name="IGUANATEXSIZE" val="20"/>
  <p:tag name="IGUANATEXCURSOR" val="103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1611</Words>
  <Application>Microsoft Office PowerPoint</Application>
  <PresentationFormat>On-screen Show (4:3)</PresentationFormat>
  <Paragraphs>331</Paragraphs>
  <Slides>38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Barlow ExtraBold</vt:lpstr>
      <vt:lpstr>Barlow Light</vt:lpstr>
      <vt:lpstr>Barlow Medium</vt:lpstr>
      <vt:lpstr>Barlow SemiBold</vt:lpstr>
      <vt:lpstr>Calibri</vt:lpstr>
      <vt:lpstr>Cambria</vt:lpstr>
      <vt:lpstr>Cambria Math</vt:lpstr>
      <vt:lpstr>Courier New</vt:lpstr>
      <vt:lpstr>Gill Sans MT</vt:lpstr>
      <vt:lpstr>Times New Roman</vt:lpstr>
      <vt:lpstr>Wingdings 2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meeting</dc:title>
  <dc:creator>Jachur</dc:creator>
  <cp:lastModifiedBy>Paola Semeraro</cp:lastModifiedBy>
  <cp:revision>73</cp:revision>
  <cp:lastPrinted>2023-09-07T07:27:37Z</cp:lastPrinted>
  <dcterms:created xsi:type="dcterms:W3CDTF">2022-06-30T09:43:38Z</dcterms:created>
  <dcterms:modified xsi:type="dcterms:W3CDTF">2023-09-13T07:49:57Z</dcterms:modified>
</cp:coreProperties>
</file>